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71"/>
  </p:notesMasterIdLst>
  <p:sldIdLst>
    <p:sldId id="256" r:id="rId2"/>
    <p:sldId id="332" r:id="rId3"/>
    <p:sldId id="280" r:id="rId4"/>
    <p:sldId id="382" r:id="rId5"/>
    <p:sldId id="383" r:id="rId6"/>
    <p:sldId id="376" r:id="rId7"/>
    <p:sldId id="271" r:id="rId8"/>
    <p:sldId id="282" r:id="rId9"/>
    <p:sldId id="346" r:id="rId10"/>
    <p:sldId id="347" r:id="rId11"/>
    <p:sldId id="348" r:id="rId12"/>
    <p:sldId id="299" r:id="rId13"/>
    <p:sldId id="365" r:id="rId14"/>
    <p:sldId id="366" r:id="rId15"/>
    <p:sldId id="367" r:id="rId16"/>
    <p:sldId id="368" r:id="rId17"/>
    <p:sldId id="369" r:id="rId18"/>
    <p:sldId id="370" r:id="rId19"/>
    <p:sldId id="371" r:id="rId20"/>
    <p:sldId id="372" r:id="rId21"/>
    <p:sldId id="375" r:id="rId22"/>
    <p:sldId id="349" r:id="rId23"/>
    <p:sldId id="373" r:id="rId24"/>
    <p:sldId id="374" r:id="rId25"/>
    <p:sldId id="361" r:id="rId26"/>
    <p:sldId id="351" r:id="rId27"/>
    <p:sldId id="352" r:id="rId28"/>
    <p:sldId id="353" r:id="rId29"/>
    <p:sldId id="354" r:id="rId30"/>
    <p:sldId id="378" r:id="rId31"/>
    <p:sldId id="379" r:id="rId32"/>
    <p:sldId id="380" r:id="rId33"/>
    <p:sldId id="381" r:id="rId34"/>
    <p:sldId id="362" r:id="rId35"/>
    <p:sldId id="363" r:id="rId36"/>
    <p:sldId id="364" r:id="rId37"/>
    <p:sldId id="357" r:id="rId38"/>
    <p:sldId id="384" r:id="rId39"/>
    <p:sldId id="385" r:id="rId40"/>
    <p:sldId id="377" r:id="rId41"/>
    <p:sldId id="345" r:id="rId42"/>
    <p:sldId id="339" r:id="rId43"/>
    <p:sldId id="312" r:id="rId44"/>
    <p:sldId id="317" r:id="rId45"/>
    <p:sldId id="313" r:id="rId46"/>
    <p:sldId id="326" r:id="rId47"/>
    <p:sldId id="304" r:id="rId48"/>
    <p:sldId id="308" r:id="rId49"/>
    <p:sldId id="309" r:id="rId50"/>
    <p:sldId id="318" r:id="rId51"/>
    <p:sldId id="319" r:id="rId52"/>
    <p:sldId id="327" r:id="rId53"/>
    <p:sldId id="328" r:id="rId54"/>
    <p:sldId id="305" r:id="rId55"/>
    <p:sldId id="336" r:id="rId56"/>
    <p:sldId id="300" r:id="rId57"/>
    <p:sldId id="325" r:id="rId58"/>
    <p:sldId id="287" r:id="rId59"/>
    <p:sldId id="331" r:id="rId60"/>
    <p:sldId id="291" r:id="rId61"/>
    <p:sldId id="335" r:id="rId62"/>
    <p:sldId id="333" r:id="rId63"/>
    <p:sldId id="330" r:id="rId64"/>
    <p:sldId id="329" r:id="rId65"/>
    <p:sldId id="360" r:id="rId66"/>
    <p:sldId id="314" r:id="rId67"/>
    <p:sldId id="324" r:id="rId68"/>
    <p:sldId id="358" r:id="rId69"/>
    <p:sldId id="342" r:id="rId7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p:cViewPr varScale="1">
        <p:scale>
          <a:sx n="107" d="100"/>
          <a:sy n="107" d="100"/>
        </p:scale>
        <p:origin x="16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HOMEM\HOMEM\PHP\PHSRMKUK\My%20Documents\COUNTRY%20MONITORING\HiTs\Greece%202016\standard%20tables_GR%20Jun%202017.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HOMEM\HOMEM\PHP\PHSRMKUK\My%20Documents\COUNTRY%20MONITORING\HiTs\Greece%202016\standard%20tables_GR%20Jun%202017.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georgios.angelopoulo\Downloads\Total%20Pharmaceuticals%20and%20other%20medical%20non-durable%20goods(Euro%20Millions,%20Greece)%20(1).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HOMEM\HOMEM\PHP\PHSRMKUK\My%20Documents\COUNTRY%20MONITORING\HiTs\Greece%202017\Greece%20HiT_charts%20Jan%202018.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oleObject" Target="file:///C:\Users\georgios.angelopoulo\Downloads\hlth_silc_08%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28676987128574"/>
          <c:y val="3.4436606177561516E-2"/>
          <c:w val="0.83367789033625161"/>
          <c:h val="0.66441607849187057"/>
        </c:manualLayout>
      </c:layout>
      <c:barChart>
        <c:barDir val="col"/>
        <c:grouping val="clustered"/>
        <c:varyColors val="0"/>
        <c:ser>
          <c:idx val="0"/>
          <c:order val="0"/>
          <c:tx>
            <c:strRef>
              <c:f>Φύλλο1!$B$1</c:f>
              <c:strCache>
                <c:ptCount val="1"/>
                <c:pt idx="0">
                  <c:v>Total</c:v>
                </c:pt>
              </c:strCache>
            </c:strRef>
          </c:tx>
          <c:invertIfNegative val="0"/>
          <c:dLbls>
            <c:dLbl>
              <c:idx val="0"/>
              <c:layout>
                <c:manualLayout>
                  <c:x val="-4.6484742548382075E-3"/>
                  <c:y val="-4.66482272626851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FE-4F0D-9AB5-AA8DFE4A36B3}"/>
                </c:ext>
              </c:extLst>
            </c:dLbl>
            <c:spPr>
              <a:noFill/>
              <a:ln>
                <a:noFill/>
              </a:ln>
              <a:effectLst/>
            </c:spPr>
            <c:txPr>
              <a:bodyPr/>
              <a:lstStyle/>
              <a:p>
                <a:pPr>
                  <a:defRPr lang="en-US" sz="1200" baseline="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Φύλλο1!$A$2:$A$7</c:f>
              <c:numCache>
                <c:formatCode>General</c:formatCode>
                <c:ptCount val="6"/>
                <c:pt idx="0">
                  <c:v>2009</c:v>
                </c:pt>
                <c:pt idx="1">
                  <c:v>2010</c:v>
                </c:pt>
                <c:pt idx="2">
                  <c:v>2011</c:v>
                </c:pt>
                <c:pt idx="3">
                  <c:v>2012</c:v>
                </c:pt>
                <c:pt idx="4">
                  <c:v>2013</c:v>
                </c:pt>
                <c:pt idx="5">
                  <c:v>2014</c:v>
                </c:pt>
              </c:numCache>
            </c:numRef>
          </c:cat>
          <c:val>
            <c:numRef>
              <c:f>Φύλλο1!$B$2:$B$7</c:f>
              <c:numCache>
                <c:formatCode>General</c:formatCode>
                <c:ptCount val="6"/>
                <c:pt idx="0">
                  <c:v>23177</c:v>
                </c:pt>
                <c:pt idx="1">
                  <c:v>22269</c:v>
                </c:pt>
                <c:pt idx="2">
                  <c:v>19599</c:v>
                </c:pt>
                <c:pt idx="3">
                  <c:v>17106</c:v>
                </c:pt>
                <c:pt idx="4">
                  <c:v>15777</c:v>
                </c:pt>
                <c:pt idx="5">
                  <c:v>14712</c:v>
                </c:pt>
              </c:numCache>
            </c:numRef>
          </c:val>
          <c:extLst>
            <c:ext xmlns:c16="http://schemas.microsoft.com/office/drawing/2014/chart" uri="{C3380CC4-5D6E-409C-BE32-E72D297353CC}">
              <c16:uniqueId val="{00000001-24FE-4F0D-9AB5-AA8DFE4A36B3}"/>
            </c:ext>
          </c:extLst>
        </c:ser>
        <c:ser>
          <c:idx val="1"/>
          <c:order val="1"/>
          <c:tx>
            <c:strRef>
              <c:f>Φύλλο1!$C$1</c:f>
              <c:strCache>
                <c:ptCount val="1"/>
                <c:pt idx="0">
                  <c:v>Public</c:v>
                </c:pt>
              </c:strCache>
            </c:strRef>
          </c:tx>
          <c:invertIfNegative val="0"/>
          <c:dLbls>
            <c:dLbl>
              <c:idx val="0"/>
              <c:layout>
                <c:manualLayout>
                  <c:x val="1.5277777777777781E-2"/>
                  <c:y val="-4.8721053297541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FE-4F0D-9AB5-AA8DFE4A36B3}"/>
                </c:ext>
              </c:extLst>
            </c:dLbl>
            <c:dLbl>
              <c:idx val="1"/>
              <c:layout>
                <c:manualLayout>
                  <c:x val="2.7777777777778619E-2"/>
                  <c:y val="-9.3292781581213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FE-4F0D-9AB5-AA8DFE4A36B3}"/>
                </c:ext>
              </c:extLst>
            </c:dLbl>
            <c:dLbl>
              <c:idx val="2"/>
              <c:layout>
                <c:manualLayout>
                  <c:x val="-4.7351945009104996E-3"/>
                  <c:y val="-4.66463907906071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FE-4F0D-9AB5-AA8DFE4A36B3}"/>
                </c:ext>
              </c:extLst>
            </c:dLbl>
            <c:spPr>
              <a:noFill/>
              <a:ln>
                <a:noFill/>
              </a:ln>
              <a:effectLst/>
            </c:spPr>
            <c:txPr>
              <a:bodyPr/>
              <a:lstStyle/>
              <a:p>
                <a:pPr>
                  <a:defRPr lang="en-US" sz="1200" baseline="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Φύλλο1!$A$2:$A$7</c:f>
              <c:numCache>
                <c:formatCode>General</c:formatCode>
                <c:ptCount val="6"/>
                <c:pt idx="0">
                  <c:v>2009</c:v>
                </c:pt>
                <c:pt idx="1">
                  <c:v>2010</c:v>
                </c:pt>
                <c:pt idx="2">
                  <c:v>2011</c:v>
                </c:pt>
                <c:pt idx="3">
                  <c:v>2012</c:v>
                </c:pt>
                <c:pt idx="4">
                  <c:v>2013</c:v>
                </c:pt>
                <c:pt idx="5">
                  <c:v>2014</c:v>
                </c:pt>
              </c:numCache>
            </c:numRef>
          </c:cat>
          <c:val>
            <c:numRef>
              <c:f>Φύλλο1!$C$2:$C$7</c:f>
              <c:numCache>
                <c:formatCode>General</c:formatCode>
                <c:ptCount val="6"/>
                <c:pt idx="0">
                  <c:v>16098</c:v>
                </c:pt>
                <c:pt idx="1">
                  <c:v>15581</c:v>
                </c:pt>
                <c:pt idx="2">
                  <c:v>13188</c:v>
                </c:pt>
                <c:pt idx="3">
                  <c:v>11407</c:v>
                </c:pt>
                <c:pt idx="4">
                  <c:v>10021</c:v>
                </c:pt>
                <c:pt idx="5">
                  <c:v>8776</c:v>
                </c:pt>
              </c:numCache>
            </c:numRef>
          </c:val>
          <c:extLst>
            <c:ext xmlns:c16="http://schemas.microsoft.com/office/drawing/2014/chart" uri="{C3380CC4-5D6E-409C-BE32-E72D297353CC}">
              <c16:uniqueId val="{00000005-24FE-4F0D-9AB5-AA8DFE4A36B3}"/>
            </c:ext>
          </c:extLst>
        </c:ser>
        <c:ser>
          <c:idx val="2"/>
          <c:order val="2"/>
          <c:tx>
            <c:strRef>
              <c:f>Φύλλο1!$D$1</c:f>
              <c:strCache>
                <c:ptCount val="1"/>
                <c:pt idx="0">
                  <c:v>Private</c:v>
                </c:pt>
              </c:strCache>
            </c:strRef>
          </c:tx>
          <c:invertIfNegative val="0"/>
          <c:dLbls>
            <c:dLbl>
              <c:idx val="0"/>
              <c:layout>
                <c:manualLayout>
                  <c:x val="1.3888888888889184E-3"/>
                  <c:y val="-4.6646390790606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FE-4F0D-9AB5-AA8DFE4A36B3}"/>
                </c:ext>
              </c:extLst>
            </c:dLbl>
            <c:dLbl>
              <c:idx val="4"/>
              <c:layout>
                <c:manualLayout>
                  <c:x val="1.9323630334995648E-3"/>
                  <c:y val="-9.3292781581213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FE-4F0D-9AB5-AA8DFE4A36B3}"/>
                </c:ext>
              </c:extLst>
            </c:dLbl>
            <c:spPr>
              <a:noFill/>
              <a:ln>
                <a:noFill/>
              </a:ln>
              <a:effectLst/>
            </c:spPr>
            <c:txPr>
              <a:bodyPr/>
              <a:lstStyle/>
              <a:p>
                <a:pPr>
                  <a:defRPr lang="en-US" sz="1200" baseline="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Φύλλο1!$A$2:$A$7</c:f>
              <c:numCache>
                <c:formatCode>General</c:formatCode>
                <c:ptCount val="6"/>
                <c:pt idx="0">
                  <c:v>2009</c:v>
                </c:pt>
                <c:pt idx="1">
                  <c:v>2010</c:v>
                </c:pt>
                <c:pt idx="2">
                  <c:v>2011</c:v>
                </c:pt>
                <c:pt idx="3">
                  <c:v>2012</c:v>
                </c:pt>
                <c:pt idx="4">
                  <c:v>2013</c:v>
                </c:pt>
                <c:pt idx="5">
                  <c:v>2014</c:v>
                </c:pt>
              </c:numCache>
            </c:numRef>
          </c:cat>
          <c:val>
            <c:numRef>
              <c:f>Φύλλο1!$D$2:$D$7</c:f>
              <c:numCache>
                <c:formatCode>General</c:formatCode>
                <c:ptCount val="6"/>
                <c:pt idx="0">
                  <c:v>7026</c:v>
                </c:pt>
                <c:pt idx="1">
                  <c:v>6615</c:v>
                </c:pt>
                <c:pt idx="2">
                  <c:v>6358</c:v>
                </c:pt>
                <c:pt idx="3">
                  <c:v>5645</c:v>
                </c:pt>
                <c:pt idx="4">
                  <c:v>5616</c:v>
                </c:pt>
                <c:pt idx="5">
                  <c:v>5738</c:v>
                </c:pt>
              </c:numCache>
            </c:numRef>
          </c:val>
          <c:extLst>
            <c:ext xmlns:c16="http://schemas.microsoft.com/office/drawing/2014/chart" uri="{C3380CC4-5D6E-409C-BE32-E72D297353CC}">
              <c16:uniqueId val="{00000008-24FE-4F0D-9AB5-AA8DFE4A36B3}"/>
            </c:ext>
          </c:extLst>
        </c:ser>
        <c:ser>
          <c:idx val="3"/>
          <c:order val="3"/>
          <c:tx>
            <c:strRef>
              <c:f>Φύλλο1!$E$1</c:f>
              <c:strCache>
                <c:ptCount val="1"/>
                <c:pt idx="0">
                  <c:v>NGOs, Church, etc.</c:v>
                </c:pt>
              </c:strCache>
            </c:strRef>
          </c:tx>
          <c:invertIfNegative val="0"/>
          <c:dLbls>
            <c:dLbl>
              <c:idx val="0"/>
              <c:layout>
                <c:manualLayout>
                  <c:x val="2.3675972504554367E-3"/>
                  <c:y val="-4.66463907906067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FE-4F0D-9AB5-AA8DFE4A36B3}"/>
                </c:ext>
              </c:extLst>
            </c:dLbl>
            <c:dLbl>
              <c:idx val="1"/>
              <c:layout>
                <c:manualLayout>
                  <c:x val="0"/>
                  <c:y val="-1.1661597697652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FE-4F0D-9AB5-AA8DFE4A36B3}"/>
                </c:ext>
              </c:extLst>
            </c:dLbl>
            <c:dLbl>
              <c:idx val="2"/>
              <c:layout>
                <c:manualLayout>
                  <c:x val="-1.8642498035081753E-7"/>
                  <c:y val="-6.99695861859109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FE-4F0D-9AB5-AA8DFE4A36B3}"/>
                </c:ext>
              </c:extLst>
            </c:dLbl>
            <c:dLbl>
              <c:idx val="4"/>
              <c:layout>
                <c:manualLayout>
                  <c:x val="1.9323630334995819E-3"/>
                  <c:y val="-2.3323195395303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FE-4F0D-9AB5-AA8DFE4A36B3}"/>
                </c:ext>
              </c:extLst>
            </c:dLbl>
            <c:dLbl>
              <c:idx val="5"/>
              <c:layout>
                <c:manualLayout>
                  <c:x val="4.166666666666668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FE-4F0D-9AB5-AA8DFE4A36B3}"/>
                </c:ext>
              </c:extLst>
            </c:dLbl>
            <c:spPr>
              <a:noFill/>
              <a:ln>
                <a:noFill/>
              </a:ln>
              <a:effectLst/>
            </c:spPr>
            <c:txPr>
              <a:bodyPr/>
              <a:lstStyle/>
              <a:p>
                <a:pPr>
                  <a:defRPr lang="en-US" sz="1200" baseline="0"/>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Φύλλο1!$A$2:$A$7</c:f>
              <c:numCache>
                <c:formatCode>General</c:formatCode>
                <c:ptCount val="6"/>
                <c:pt idx="0">
                  <c:v>2009</c:v>
                </c:pt>
                <c:pt idx="1">
                  <c:v>2010</c:v>
                </c:pt>
                <c:pt idx="2">
                  <c:v>2011</c:v>
                </c:pt>
                <c:pt idx="3">
                  <c:v>2012</c:v>
                </c:pt>
                <c:pt idx="4">
                  <c:v>2013</c:v>
                </c:pt>
                <c:pt idx="5">
                  <c:v>2014</c:v>
                </c:pt>
              </c:numCache>
            </c:numRef>
          </c:cat>
          <c:val>
            <c:numRef>
              <c:f>Φύλλο1!$E$2:$E$7</c:f>
              <c:numCache>
                <c:formatCode>General</c:formatCode>
                <c:ptCount val="6"/>
                <c:pt idx="0">
                  <c:v>53</c:v>
                </c:pt>
                <c:pt idx="1">
                  <c:v>73</c:v>
                </c:pt>
                <c:pt idx="2">
                  <c:v>52</c:v>
                </c:pt>
                <c:pt idx="3">
                  <c:v>54</c:v>
                </c:pt>
                <c:pt idx="4">
                  <c:v>139</c:v>
                </c:pt>
                <c:pt idx="5">
                  <c:v>198</c:v>
                </c:pt>
              </c:numCache>
            </c:numRef>
          </c:val>
          <c:extLst>
            <c:ext xmlns:c16="http://schemas.microsoft.com/office/drawing/2014/chart" uri="{C3380CC4-5D6E-409C-BE32-E72D297353CC}">
              <c16:uniqueId val="{0000000E-24FE-4F0D-9AB5-AA8DFE4A36B3}"/>
            </c:ext>
          </c:extLst>
        </c:ser>
        <c:dLbls>
          <c:showLegendKey val="0"/>
          <c:showVal val="0"/>
          <c:showCatName val="0"/>
          <c:showSerName val="0"/>
          <c:showPercent val="0"/>
          <c:showBubbleSize val="0"/>
        </c:dLbls>
        <c:gapWidth val="150"/>
        <c:axId val="183417472"/>
        <c:axId val="184750464"/>
      </c:barChart>
      <c:catAx>
        <c:axId val="183417472"/>
        <c:scaling>
          <c:orientation val="minMax"/>
        </c:scaling>
        <c:delete val="0"/>
        <c:axPos val="b"/>
        <c:numFmt formatCode="General" sourceLinked="1"/>
        <c:majorTickMark val="out"/>
        <c:minorTickMark val="none"/>
        <c:tickLblPos val="nextTo"/>
        <c:txPr>
          <a:bodyPr/>
          <a:lstStyle/>
          <a:p>
            <a:pPr>
              <a:defRPr lang="en-US"/>
            </a:pPr>
            <a:endParaRPr lang="el-GR"/>
          </a:p>
        </c:txPr>
        <c:crossAx val="184750464"/>
        <c:crosses val="autoZero"/>
        <c:auto val="1"/>
        <c:lblAlgn val="ctr"/>
        <c:lblOffset val="100"/>
        <c:noMultiLvlLbl val="0"/>
      </c:catAx>
      <c:valAx>
        <c:axId val="184750464"/>
        <c:scaling>
          <c:orientation val="minMax"/>
        </c:scaling>
        <c:delete val="0"/>
        <c:axPos val="l"/>
        <c:majorGridlines/>
        <c:numFmt formatCode="General" sourceLinked="1"/>
        <c:majorTickMark val="out"/>
        <c:minorTickMark val="none"/>
        <c:tickLblPos val="nextTo"/>
        <c:txPr>
          <a:bodyPr/>
          <a:lstStyle/>
          <a:p>
            <a:pPr>
              <a:defRPr lang="en-US" sz="1600"/>
            </a:pPr>
            <a:endParaRPr lang="el-GR"/>
          </a:p>
        </c:txPr>
        <c:crossAx val="183417472"/>
        <c:crosses val="autoZero"/>
        <c:crossBetween val="between"/>
      </c:valAx>
    </c:plotArea>
    <c:legend>
      <c:legendPos val="b"/>
      <c:layout>
        <c:manualLayout>
          <c:xMode val="edge"/>
          <c:yMode val="edge"/>
          <c:x val="0"/>
          <c:y val="0.88626306030072854"/>
          <c:w val="0.51268974190724959"/>
          <c:h val="5.3454376432333493E-2"/>
        </c:manualLayout>
      </c:layout>
      <c:overlay val="0"/>
      <c:txPr>
        <a:bodyPr/>
        <a:lstStyle/>
        <a:p>
          <a:pPr>
            <a:defRPr lang="en-US" sz="1400"/>
          </a:pPr>
          <a:endParaRPr lang="el-GR"/>
        </a:p>
      </c:txPr>
    </c:legend>
    <c:plotVisOnly val="1"/>
    <c:dispBlanksAs val="gap"/>
    <c:showDLblsOverMax val="0"/>
  </c:chart>
  <c:txPr>
    <a:bodyPr/>
    <a:lstStyle/>
    <a:p>
      <a:pPr>
        <a:defRPr sz="1800"/>
      </a:pPr>
      <a:endParaRPr lang="el-G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7129348557498"/>
          <c:y val="4.9217002237136868E-2"/>
          <c:w val="0.63685799549029065"/>
          <c:h val="0.79416653455230846"/>
        </c:manualLayout>
      </c:layout>
      <c:lineChart>
        <c:grouping val="standard"/>
        <c:varyColors val="0"/>
        <c:ser>
          <c:idx val="1"/>
          <c:order val="0"/>
          <c:tx>
            <c:strRef>
              <c:f>'Fig4.2'!$B$3</c:f>
              <c:strCache>
                <c:ptCount val="1"/>
                <c:pt idx="0">
                  <c:v>Austria</c:v>
                </c:pt>
              </c:strCache>
            </c:strRef>
          </c:tx>
          <c:spPr>
            <a:ln w="22225" cap="rnd">
              <a:solidFill>
                <a:schemeClr val="dk1">
                  <a:tint val="55000"/>
                </a:schemeClr>
              </a:solidFill>
              <a:round/>
            </a:ln>
            <a:effectLst/>
          </c:spPr>
          <c:marker>
            <c:symbol val="star"/>
            <c:size val="5"/>
            <c:spPr>
              <a:noFill/>
              <a:ln w="9525">
                <a:solidFill>
                  <a:schemeClr val="dk1">
                    <a:tint val="55000"/>
                  </a:schemeClr>
                </a:solidFill>
              </a:ln>
              <a:effectLst/>
            </c:spPr>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'Fig4.2'!$B$4:$B$23</c:f>
              <c:numCache>
                <c:formatCode>General</c:formatCode>
                <c:ptCount val="20"/>
                <c:pt idx="0">
                  <c:v>351.31</c:v>
                </c:pt>
                <c:pt idx="1">
                  <c:v>357.95</c:v>
                </c:pt>
                <c:pt idx="2">
                  <c:v>365.57</c:v>
                </c:pt>
                <c:pt idx="3">
                  <c:v>377.46999999999969</c:v>
                </c:pt>
                <c:pt idx="4">
                  <c:v>376.8</c:v>
                </c:pt>
                <c:pt idx="5">
                  <c:v>385.33</c:v>
                </c:pt>
                <c:pt idx="6">
                  <c:v>396.14000000000038</c:v>
                </c:pt>
                <c:pt idx="7">
                  <c:v>403.05</c:v>
                </c:pt>
                <c:pt idx="8">
                  <c:v>411.54</c:v>
                </c:pt>
                <c:pt idx="9">
                  <c:v>420.27</c:v>
                </c:pt>
                <c:pt idx="10">
                  <c:v>431.82</c:v>
                </c:pt>
                <c:pt idx="11">
                  <c:v>445</c:v>
                </c:pt>
                <c:pt idx="12">
                  <c:v>453.78999999999894</c:v>
                </c:pt>
                <c:pt idx="13">
                  <c:v>460.40999999999963</c:v>
                </c:pt>
                <c:pt idx="14">
                  <c:v>469.02</c:v>
                </c:pt>
                <c:pt idx="15">
                  <c:v>479.66</c:v>
                </c:pt>
                <c:pt idx="16">
                  <c:v>484.4</c:v>
                </c:pt>
                <c:pt idx="17">
                  <c:v>489.75</c:v>
                </c:pt>
                <c:pt idx="18">
                  <c:v>499.01</c:v>
                </c:pt>
                <c:pt idx="19">
                  <c:v>504.76</c:v>
                </c:pt>
              </c:numCache>
            </c:numRef>
          </c:val>
          <c:smooth val="0"/>
          <c:extLst>
            <c:ext xmlns:c16="http://schemas.microsoft.com/office/drawing/2014/chart" uri="{C3380CC4-5D6E-409C-BE32-E72D297353CC}">
              <c16:uniqueId val="{00000000-25FA-4C82-85A1-683B6EA522A6}"/>
            </c:ext>
          </c:extLst>
        </c:ser>
        <c:ser>
          <c:idx val="2"/>
          <c:order val="1"/>
          <c:tx>
            <c:strRef>
              <c:f>'Fig4.2'!$C$3</c:f>
              <c:strCache>
                <c:ptCount val="1"/>
                <c:pt idx="0">
                  <c:v>Greece</c:v>
                </c:pt>
              </c:strCache>
            </c:strRef>
          </c:tx>
          <c:spPr>
            <a:ln w="22225" cap="rnd">
              <a:solidFill>
                <a:sysClr val="windowText" lastClr="000000"/>
              </a:solidFill>
              <a:round/>
            </a:ln>
            <a:effectLst/>
          </c:spPr>
          <c:marker>
            <c:symbol val="circle"/>
            <c:size val="4"/>
            <c:spPr>
              <a:solidFill>
                <a:schemeClr val="tx1"/>
              </a:solidFill>
              <a:ln w="9525">
                <a:solidFill>
                  <a:schemeClr val="tx1"/>
                </a:solidFill>
              </a:ln>
              <a:effectLst/>
            </c:spPr>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'Fig4.2'!$C$4:$C$23</c:f>
              <c:numCache>
                <c:formatCode>General</c:formatCode>
                <c:ptCount val="20"/>
                <c:pt idx="0">
                  <c:v>387.41999999999899</c:v>
                </c:pt>
                <c:pt idx="1">
                  <c:v>387.62</c:v>
                </c:pt>
                <c:pt idx="2">
                  <c:v>399.28999999999894</c:v>
                </c:pt>
                <c:pt idx="3">
                  <c:v>413.04</c:v>
                </c:pt>
                <c:pt idx="4">
                  <c:v>423.83</c:v>
                </c:pt>
                <c:pt idx="5">
                  <c:v>432.8</c:v>
                </c:pt>
                <c:pt idx="6">
                  <c:v>437.85</c:v>
                </c:pt>
                <c:pt idx="7">
                  <c:v>458.21999999999969</c:v>
                </c:pt>
                <c:pt idx="8">
                  <c:v>473.76</c:v>
                </c:pt>
                <c:pt idx="9">
                  <c:v>487.65000000000032</c:v>
                </c:pt>
                <c:pt idx="10">
                  <c:v>500.33</c:v>
                </c:pt>
                <c:pt idx="11">
                  <c:v>534.59</c:v>
                </c:pt>
                <c:pt idx="12">
                  <c:v>555.77000000000055</c:v>
                </c:pt>
                <c:pt idx="13">
                  <c:v>603.31999999999948</c:v>
                </c:pt>
                <c:pt idx="14">
                  <c:v>611.81999999999948</c:v>
                </c:pt>
                <c:pt idx="15">
                  <c:v>612.54999999999939</c:v>
                </c:pt>
                <c:pt idx="16">
                  <c:v>614.47</c:v>
                </c:pt>
                <c:pt idx="17">
                  <c:v>623.95999999999947</c:v>
                </c:pt>
                <c:pt idx="18">
                  <c:v>628.22</c:v>
                </c:pt>
                <c:pt idx="19">
                  <c:v>625.47</c:v>
                </c:pt>
              </c:numCache>
            </c:numRef>
          </c:val>
          <c:smooth val="0"/>
          <c:extLst>
            <c:ext xmlns:c16="http://schemas.microsoft.com/office/drawing/2014/chart" uri="{C3380CC4-5D6E-409C-BE32-E72D297353CC}">
              <c16:uniqueId val="{00000001-25FA-4C82-85A1-683B6EA522A6}"/>
            </c:ext>
          </c:extLst>
        </c:ser>
        <c:ser>
          <c:idx val="3"/>
          <c:order val="2"/>
          <c:tx>
            <c:strRef>
              <c:f>'Fig4.2'!$D$3</c:f>
              <c:strCache>
                <c:ptCount val="1"/>
                <c:pt idx="0">
                  <c:v>Italy</c:v>
                </c:pt>
              </c:strCache>
            </c:strRef>
          </c:tx>
          <c:spPr>
            <a:ln w="22225" cap="rnd">
              <a:solidFill>
                <a:schemeClr val="dk1">
                  <a:tint val="98500"/>
                </a:schemeClr>
              </a:solidFill>
              <a:round/>
            </a:ln>
            <a:effectLst/>
          </c:spPr>
          <c:marker>
            <c:symbol val="x"/>
            <c:size val="4"/>
            <c:spPr>
              <a:noFill/>
              <a:ln w="9525">
                <a:solidFill>
                  <a:schemeClr val="dk1">
                    <a:tint val="98500"/>
                  </a:schemeClr>
                </a:solidFill>
              </a:ln>
              <a:effectLst/>
            </c:spPr>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'Fig4.2'!$D$4:$D$23</c:f>
              <c:numCache>
                <c:formatCode>General</c:formatCode>
                <c:ptCount val="20"/>
                <c:pt idx="14">
                  <c:v>367.54</c:v>
                </c:pt>
                <c:pt idx="17">
                  <c:v>387.34000000000032</c:v>
                </c:pt>
                <c:pt idx="18">
                  <c:v>390.01</c:v>
                </c:pt>
                <c:pt idx="19">
                  <c:v>388.04</c:v>
                </c:pt>
              </c:numCache>
            </c:numRef>
          </c:val>
          <c:smooth val="0"/>
          <c:extLst>
            <c:ext xmlns:c16="http://schemas.microsoft.com/office/drawing/2014/chart" uri="{C3380CC4-5D6E-409C-BE32-E72D297353CC}">
              <c16:uniqueId val="{00000002-25FA-4C82-85A1-683B6EA522A6}"/>
            </c:ext>
          </c:extLst>
        </c:ser>
        <c:ser>
          <c:idx val="4"/>
          <c:order val="3"/>
          <c:tx>
            <c:strRef>
              <c:f>'Fig4.2'!$E$3</c:f>
              <c:strCache>
                <c:ptCount val="1"/>
                <c:pt idx="0">
                  <c:v>Portugal</c:v>
                </c:pt>
              </c:strCache>
            </c:strRef>
          </c:tx>
          <c:spPr>
            <a:ln w="28575" cap="rnd">
              <a:solidFill>
                <a:schemeClr val="dk1">
                  <a:tint val="30000"/>
                </a:schemeClr>
              </a:solidFill>
              <a:round/>
            </a:ln>
            <a:effectLst/>
          </c:spPr>
          <c:marker>
            <c:symbol val="square"/>
            <c:size val="4"/>
            <c:spPr>
              <a:solidFill>
                <a:schemeClr val="dk1">
                  <a:tint val="30000"/>
                </a:schemeClr>
              </a:solidFill>
              <a:ln w="9525">
                <a:solidFill>
                  <a:schemeClr val="dk1">
                    <a:tint val="30000"/>
                  </a:schemeClr>
                </a:solidFill>
              </a:ln>
              <a:effectLst/>
            </c:spPr>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'Fig4.2'!$E$4:$E$23</c:f>
              <c:numCache>
                <c:formatCode>General</c:formatCode>
                <c:ptCount val="20"/>
                <c:pt idx="0">
                  <c:v>284.33</c:v>
                </c:pt>
                <c:pt idx="1">
                  <c:v>288.57</c:v>
                </c:pt>
                <c:pt idx="2">
                  <c:v>292.57</c:v>
                </c:pt>
                <c:pt idx="3">
                  <c:v>297.7</c:v>
                </c:pt>
                <c:pt idx="4">
                  <c:v>302.38</c:v>
                </c:pt>
                <c:pt idx="5">
                  <c:v>307.72000000000003</c:v>
                </c:pt>
                <c:pt idx="6">
                  <c:v>312.72999999999894</c:v>
                </c:pt>
                <c:pt idx="7">
                  <c:v>316.11</c:v>
                </c:pt>
                <c:pt idx="8">
                  <c:v>321.58</c:v>
                </c:pt>
                <c:pt idx="9">
                  <c:v>328.28</c:v>
                </c:pt>
                <c:pt idx="10">
                  <c:v>336.47999999999894</c:v>
                </c:pt>
                <c:pt idx="11">
                  <c:v>343.4</c:v>
                </c:pt>
                <c:pt idx="12">
                  <c:v>352.06</c:v>
                </c:pt>
                <c:pt idx="13">
                  <c:v>361.39</c:v>
                </c:pt>
                <c:pt idx="14">
                  <c:v>372.12</c:v>
                </c:pt>
                <c:pt idx="15">
                  <c:v>384.67</c:v>
                </c:pt>
                <c:pt idx="16">
                  <c:v>398.33</c:v>
                </c:pt>
                <c:pt idx="17">
                  <c:v>410.12</c:v>
                </c:pt>
                <c:pt idx="18">
                  <c:v>426.07</c:v>
                </c:pt>
                <c:pt idx="19">
                  <c:v>442.61</c:v>
                </c:pt>
              </c:numCache>
            </c:numRef>
          </c:val>
          <c:smooth val="0"/>
          <c:extLst>
            <c:ext xmlns:c16="http://schemas.microsoft.com/office/drawing/2014/chart" uri="{C3380CC4-5D6E-409C-BE32-E72D297353CC}">
              <c16:uniqueId val="{00000003-25FA-4C82-85A1-683B6EA522A6}"/>
            </c:ext>
          </c:extLst>
        </c:ser>
        <c:ser>
          <c:idx val="5"/>
          <c:order val="4"/>
          <c:tx>
            <c:strRef>
              <c:f>'Fig4.2'!$F$3</c:f>
              <c:strCache>
                <c:ptCount val="1"/>
                <c:pt idx="0">
                  <c:v>Spain</c:v>
                </c:pt>
              </c:strCache>
            </c:strRef>
          </c:tx>
          <c:spPr>
            <a:ln w="28575" cap="rnd">
              <a:solidFill>
                <a:schemeClr val="dk1">
                  <a:tint val="60000"/>
                </a:schemeClr>
              </a:solidFill>
              <a:round/>
            </a:ln>
            <a:effectLst/>
          </c:spPr>
          <c:marker>
            <c:symbol val="diamond"/>
            <c:size val="5"/>
            <c:spPr>
              <a:solidFill>
                <a:schemeClr val="dk1">
                  <a:tint val="60000"/>
                </a:schemeClr>
              </a:solidFill>
              <a:ln w="9525">
                <a:solidFill>
                  <a:schemeClr val="dk1">
                    <a:tint val="60000"/>
                  </a:schemeClr>
                </a:solidFill>
              </a:ln>
              <a:effectLst/>
            </c:spPr>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'Fig4.2'!$F$4:$F$23</c:f>
              <c:numCache>
                <c:formatCode>General</c:formatCode>
                <c:ptCount val="20"/>
                <c:pt idx="1">
                  <c:v>279.08999999999969</c:v>
                </c:pt>
                <c:pt idx="2">
                  <c:v>292.11</c:v>
                </c:pt>
                <c:pt idx="3">
                  <c:v>298.61</c:v>
                </c:pt>
                <c:pt idx="4">
                  <c:v>310.91000000000003</c:v>
                </c:pt>
                <c:pt idx="5">
                  <c:v>316.63</c:v>
                </c:pt>
                <c:pt idx="6">
                  <c:v>315.41000000000003</c:v>
                </c:pt>
                <c:pt idx="7">
                  <c:v>313.86</c:v>
                </c:pt>
                <c:pt idx="8">
                  <c:v>323.77</c:v>
                </c:pt>
                <c:pt idx="9">
                  <c:v>346.28</c:v>
                </c:pt>
                <c:pt idx="10">
                  <c:v>356.62</c:v>
                </c:pt>
                <c:pt idx="11">
                  <c:v>365.19</c:v>
                </c:pt>
                <c:pt idx="12">
                  <c:v>358.86</c:v>
                </c:pt>
                <c:pt idx="13">
                  <c:v>357.28999999999894</c:v>
                </c:pt>
                <c:pt idx="14">
                  <c:v>363.17</c:v>
                </c:pt>
                <c:pt idx="15">
                  <c:v>379.90999999999963</c:v>
                </c:pt>
                <c:pt idx="16">
                  <c:v>388.65000000000032</c:v>
                </c:pt>
                <c:pt idx="17">
                  <c:v>382.4</c:v>
                </c:pt>
                <c:pt idx="18">
                  <c:v>381.31</c:v>
                </c:pt>
                <c:pt idx="19">
                  <c:v>380.28999999999894</c:v>
                </c:pt>
              </c:numCache>
            </c:numRef>
          </c:val>
          <c:smooth val="0"/>
          <c:extLst>
            <c:ext xmlns:c16="http://schemas.microsoft.com/office/drawing/2014/chart" uri="{C3380CC4-5D6E-409C-BE32-E72D297353CC}">
              <c16:uniqueId val="{00000004-25FA-4C82-85A1-683B6EA522A6}"/>
            </c:ext>
          </c:extLst>
        </c:ser>
        <c:ser>
          <c:idx val="6"/>
          <c:order val="5"/>
          <c:tx>
            <c:strRef>
              <c:f>'Fig4.2'!$G$3</c:f>
              <c:strCache>
                <c:ptCount val="1"/>
                <c:pt idx="0">
                  <c:v>Sweden</c:v>
                </c:pt>
              </c:strCache>
            </c:strRef>
          </c:tx>
          <c:spPr>
            <a:ln w="28575" cap="rnd">
              <a:solidFill>
                <a:schemeClr val="dk1">
                  <a:tint val="80000"/>
                </a:schemeClr>
              </a:solidFill>
              <a:round/>
            </a:ln>
            <a:effectLst/>
          </c:spPr>
          <c:marker>
            <c:symbol val="triangle"/>
            <c:size val="4"/>
            <c:spPr>
              <a:solidFill>
                <a:schemeClr val="dk1">
                  <a:tint val="80000"/>
                </a:schemeClr>
              </a:solidFill>
              <a:ln w="9525">
                <a:solidFill>
                  <a:schemeClr val="dk1">
                    <a:tint val="80000"/>
                  </a:schemeClr>
                </a:solidFill>
              </a:ln>
              <a:effectLst/>
            </c:spPr>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'Fig4.2'!$G$4:$G$23</c:f>
              <c:numCache>
                <c:formatCode>General</c:formatCode>
                <c:ptCount val="20"/>
                <c:pt idx="0">
                  <c:v>289.39999999999969</c:v>
                </c:pt>
                <c:pt idx="1">
                  <c:v>290.06</c:v>
                </c:pt>
                <c:pt idx="2">
                  <c:v>292.51</c:v>
                </c:pt>
                <c:pt idx="3">
                  <c:v>298.66000000000008</c:v>
                </c:pt>
                <c:pt idx="4">
                  <c:v>303.41999999999899</c:v>
                </c:pt>
                <c:pt idx="5">
                  <c:v>309.92999999999893</c:v>
                </c:pt>
                <c:pt idx="6">
                  <c:v>320</c:v>
                </c:pt>
                <c:pt idx="7">
                  <c:v>330.04</c:v>
                </c:pt>
                <c:pt idx="8">
                  <c:v>338.26</c:v>
                </c:pt>
                <c:pt idx="9">
                  <c:v>344.71</c:v>
                </c:pt>
                <c:pt idx="10">
                  <c:v>352.36</c:v>
                </c:pt>
                <c:pt idx="11">
                  <c:v>361.28</c:v>
                </c:pt>
                <c:pt idx="12">
                  <c:v>369.2</c:v>
                </c:pt>
                <c:pt idx="13">
                  <c:v>375.09</c:v>
                </c:pt>
                <c:pt idx="14">
                  <c:v>382.21</c:v>
                </c:pt>
                <c:pt idx="15">
                  <c:v>389.21</c:v>
                </c:pt>
                <c:pt idx="16">
                  <c:v>396.52</c:v>
                </c:pt>
                <c:pt idx="17">
                  <c:v>404.28999999999894</c:v>
                </c:pt>
                <c:pt idx="18">
                  <c:v>411.69</c:v>
                </c:pt>
              </c:numCache>
            </c:numRef>
          </c:val>
          <c:smooth val="0"/>
          <c:extLst>
            <c:ext xmlns:c16="http://schemas.microsoft.com/office/drawing/2014/chart" uri="{C3380CC4-5D6E-409C-BE32-E72D297353CC}">
              <c16:uniqueId val="{00000005-25FA-4C82-85A1-683B6EA522A6}"/>
            </c:ext>
          </c:extLst>
        </c:ser>
        <c:ser>
          <c:idx val="7"/>
          <c:order val="6"/>
          <c:tx>
            <c:strRef>
              <c:f>'Fig4.2'!$H$3</c:f>
              <c:strCache>
                <c:ptCount val="1"/>
                <c:pt idx="0">
                  <c:v>EU</c:v>
                </c:pt>
              </c:strCache>
            </c:strRef>
          </c:tx>
          <c:spPr>
            <a:ln w="22225" cap="rnd">
              <a:solidFill>
                <a:sysClr val="windowText" lastClr="000000"/>
              </a:solidFill>
              <a:prstDash val="dash"/>
              <a:round/>
            </a:ln>
            <a:effectLst/>
          </c:spPr>
          <c:marker>
            <c:symbol val="none"/>
          </c:marker>
          <c:cat>
            <c:numRef>
              <c:f>'Fig4.2'!$A$4:$A$23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'Fig4.2'!$H$4:$H$23</c:f>
              <c:numCache>
                <c:formatCode>General</c:formatCode>
                <c:ptCount val="20"/>
                <c:pt idx="0">
                  <c:v>282.48999999999899</c:v>
                </c:pt>
                <c:pt idx="1">
                  <c:v>285.97000000000003</c:v>
                </c:pt>
                <c:pt idx="2">
                  <c:v>289.11</c:v>
                </c:pt>
                <c:pt idx="3">
                  <c:v>291.41999999999899</c:v>
                </c:pt>
                <c:pt idx="4">
                  <c:v>291.27</c:v>
                </c:pt>
                <c:pt idx="5">
                  <c:v>293.76</c:v>
                </c:pt>
                <c:pt idx="6">
                  <c:v>296.97000000000003</c:v>
                </c:pt>
                <c:pt idx="7">
                  <c:v>300.89999999999969</c:v>
                </c:pt>
                <c:pt idx="8">
                  <c:v>305.91999999999899</c:v>
                </c:pt>
                <c:pt idx="9">
                  <c:v>310.44</c:v>
                </c:pt>
                <c:pt idx="10">
                  <c:v>312.2</c:v>
                </c:pt>
                <c:pt idx="11">
                  <c:v>317.08</c:v>
                </c:pt>
                <c:pt idx="12">
                  <c:v>318.58999999999969</c:v>
                </c:pt>
                <c:pt idx="13">
                  <c:v>323.07</c:v>
                </c:pt>
                <c:pt idx="14">
                  <c:v>327.31</c:v>
                </c:pt>
                <c:pt idx="15">
                  <c:v>333.28</c:v>
                </c:pt>
                <c:pt idx="16">
                  <c:v>338.81</c:v>
                </c:pt>
                <c:pt idx="17">
                  <c:v>342.37</c:v>
                </c:pt>
                <c:pt idx="18">
                  <c:v>346.27</c:v>
                </c:pt>
                <c:pt idx="19">
                  <c:v>349.58</c:v>
                </c:pt>
              </c:numCache>
            </c:numRef>
          </c:val>
          <c:smooth val="0"/>
          <c:extLst>
            <c:ext xmlns:c16="http://schemas.microsoft.com/office/drawing/2014/chart" uri="{C3380CC4-5D6E-409C-BE32-E72D297353CC}">
              <c16:uniqueId val="{00000006-25FA-4C82-85A1-683B6EA522A6}"/>
            </c:ext>
          </c:extLst>
        </c:ser>
        <c:dLbls>
          <c:showLegendKey val="0"/>
          <c:showVal val="0"/>
          <c:showCatName val="0"/>
          <c:showSerName val="0"/>
          <c:showPercent val="0"/>
          <c:showBubbleSize val="0"/>
        </c:dLbls>
        <c:marker val="1"/>
        <c:smooth val="0"/>
        <c:axId val="67856256"/>
        <c:axId val="67871104"/>
      </c:lineChart>
      <c:catAx>
        <c:axId val="6785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67871104"/>
        <c:crosses val="autoZero"/>
        <c:auto val="1"/>
        <c:lblAlgn val="ctr"/>
        <c:lblOffset val="100"/>
        <c:noMultiLvlLbl val="0"/>
      </c:catAx>
      <c:valAx>
        <c:axId val="67871104"/>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GB" sz="1000" b="0" i="0" baseline="0">
                    <a:effectLst/>
                  </a:rPr>
                  <a:t>Physicians (PP) per 100,000</a:t>
                </a:r>
                <a:endParaRPr lang="en-GB" sz="100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67856256"/>
        <c:crosses val="autoZero"/>
        <c:crossBetween val="between"/>
      </c:valAx>
      <c:spPr>
        <a:noFill/>
        <a:ln>
          <a:noFill/>
        </a:ln>
        <a:effectLst/>
      </c:spPr>
    </c:plotArea>
    <c:legend>
      <c:legendPos val="r"/>
      <c:layout>
        <c:manualLayout>
          <c:xMode val="edge"/>
          <c:yMode val="edge"/>
          <c:x val="0.76855756044193058"/>
          <c:y val="0.1641480385421637"/>
          <c:w val="0.22622391379159845"/>
          <c:h val="0.75671510859800584"/>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7129348557462"/>
          <c:y val="4.9217002237136806E-2"/>
          <c:w val="0.63685799549029065"/>
          <c:h val="0.79416653455230846"/>
        </c:manualLayout>
      </c:layout>
      <c:lineChart>
        <c:grouping val="standard"/>
        <c:varyColors val="0"/>
        <c:ser>
          <c:idx val="1"/>
          <c:order val="0"/>
          <c:tx>
            <c:strRef>
              <c:f>'Fig4.3'!$B$3</c:f>
              <c:strCache>
                <c:ptCount val="1"/>
                <c:pt idx="0">
                  <c:v>Austria</c:v>
                </c:pt>
              </c:strCache>
            </c:strRef>
          </c:tx>
          <c:spPr>
            <a:ln w="22225" cap="rnd">
              <a:solidFill>
                <a:schemeClr val="dk1">
                  <a:tint val="55000"/>
                </a:schemeClr>
              </a:solidFill>
              <a:round/>
            </a:ln>
            <a:effectLst/>
          </c:spPr>
          <c:marker>
            <c:symbol val="star"/>
            <c:size val="5"/>
            <c:spPr>
              <a:noFill/>
              <a:ln w="9525">
                <a:solidFill>
                  <a:schemeClr val="dk1">
                    <a:tint val="55000"/>
                  </a:schemeClr>
                </a:solidFill>
              </a:ln>
              <a:effectLst/>
            </c:spPr>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'Fig4.3'!$B$4:$B$23</c:f>
              <c:numCache>
                <c:formatCode>General</c:formatCode>
                <c:ptCount val="20"/>
                <c:pt idx="3">
                  <c:v>709.67000000000053</c:v>
                </c:pt>
                <c:pt idx="4">
                  <c:v>716.99</c:v>
                </c:pt>
                <c:pt idx="5">
                  <c:v>729.44999999999948</c:v>
                </c:pt>
                <c:pt idx="6">
                  <c:v>734.22</c:v>
                </c:pt>
                <c:pt idx="7">
                  <c:v>726.47</c:v>
                </c:pt>
                <c:pt idx="8">
                  <c:v>734.7</c:v>
                </c:pt>
                <c:pt idx="9">
                  <c:v>727.61</c:v>
                </c:pt>
                <c:pt idx="10">
                  <c:v>732.68000000000052</c:v>
                </c:pt>
                <c:pt idx="11">
                  <c:v>742.38</c:v>
                </c:pt>
                <c:pt idx="12">
                  <c:v>753.64</c:v>
                </c:pt>
                <c:pt idx="13">
                  <c:v>768.25</c:v>
                </c:pt>
                <c:pt idx="14">
                  <c:v>778.16</c:v>
                </c:pt>
                <c:pt idx="15">
                  <c:v>785.76</c:v>
                </c:pt>
                <c:pt idx="16">
                  <c:v>793.77000000000055</c:v>
                </c:pt>
                <c:pt idx="17">
                  <c:v>799.04</c:v>
                </c:pt>
                <c:pt idx="18">
                  <c:v>803.09</c:v>
                </c:pt>
                <c:pt idx="19">
                  <c:v>816.63</c:v>
                </c:pt>
              </c:numCache>
            </c:numRef>
          </c:val>
          <c:smooth val="0"/>
          <c:extLst>
            <c:ext xmlns:c16="http://schemas.microsoft.com/office/drawing/2014/chart" uri="{C3380CC4-5D6E-409C-BE32-E72D297353CC}">
              <c16:uniqueId val="{00000000-8C07-4DF4-A678-5315512AFC37}"/>
            </c:ext>
          </c:extLst>
        </c:ser>
        <c:ser>
          <c:idx val="2"/>
          <c:order val="1"/>
          <c:tx>
            <c:strRef>
              <c:f>'Fig4.3'!$C$3</c:f>
              <c:strCache>
                <c:ptCount val="1"/>
                <c:pt idx="0">
                  <c:v>Greece</c:v>
                </c:pt>
              </c:strCache>
            </c:strRef>
          </c:tx>
          <c:spPr>
            <a:ln w="22225" cap="rnd">
              <a:solidFill>
                <a:sysClr val="windowText" lastClr="000000"/>
              </a:solidFill>
              <a:round/>
            </a:ln>
            <a:effectLst/>
          </c:spPr>
          <c:marker>
            <c:symbol val="circle"/>
            <c:size val="4"/>
            <c:spPr>
              <a:solidFill>
                <a:schemeClr val="tx1"/>
              </a:solidFill>
              <a:ln w="9525">
                <a:solidFill>
                  <a:schemeClr val="tx1"/>
                </a:solidFill>
              </a:ln>
              <a:effectLst/>
            </c:spPr>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'Fig4.3'!$C$4:$C$23</c:f>
              <c:numCache>
                <c:formatCode>General</c:formatCode>
                <c:ptCount val="20"/>
                <c:pt idx="4">
                  <c:v>281.64999999999998</c:v>
                </c:pt>
                <c:pt idx="5">
                  <c:v>292.82</c:v>
                </c:pt>
                <c:pt idx="6">
                  <c:v>314.48999999999899</c:v>
                </c:pt>
                <c:pt idx="7">
                  <c:v>349.54</c:v>
                </c:pt>
                <c:pt idx="8">
                  <c:v>351.28</c:v>
                </c:pt>
                <c:pt idx="9">
                  <c:v>349.47999999999894</c:v>
                </c:pt>
                <c:pt idx="10">
                  <c:v>352.78999999999894</c:v>
                </c:pt>
                <c:pt idx="11">
                  <c:v>341.66</c:v>
                </c:pt>
                <c:pt idx="12">
                  <c:v>341.57</c:v>
                </c:pt>
                <c:pt idx="13">
                  <c:v>345.11</c:v>
                </c:pt>
                <c:pt idx="14">
                  <c:v>353.91999999999899</c:v>
                </c:pt>
                <c:pt idx="15">
                  <c:v>362.39</c:v>
                </c:pt>
                <c:pt idx="16">
                  <c:v>364.34000000000032</c:v>
                </c:pt>
                <c:pt idx="17">
                  <c:v>356.62</c:v>
                </c:pt>
                <c:pt idx="18">
                  <c:v>353.68</c:v>
                </c:pt>
                <c:pt idx="19">
                  <c:v>343.98999999999899</c:v>
                </c:pt>
              </c:numCache>
            </c:numRef>
          </c:val>
          <c:smooth val="0"/>
          <c:extLst>
            <c:ext xmlns:c16="http://schemas.microsoft.com/office/drawing/2014/chart" uri="{C3380CC4-5D6E-409C-BE32-E72D297353CC}">
              <c16:uniqueId val="{00000001-8C07-4DF4-A678-5315512AFC37}"/>
            </c:ext>
          </c:extLst>
        </c:ser>
        <c:ser>
          <c:idx val="3"/>
          <c:order val="2"/>
          <c:tx>
            <c:strRef>
              <c:f>'Fig4.3'!$D$3</c:f>
              <c:strCache>
                <c:ptCount val="1"/>
                <c:pt idx="0">
                  <c:v>Italy</c:v>
                </c:pt>
              </c:strCache>
            </c:strRef>
          </c:tx>
          <c:spPr>
            <a:ln w="22225" cap="rnd">
              <a:solidFill>
                <a:schemeClr val="dk1">
                  <a:tint val="98500"/>
                </a:schemeClr>
              </a:solidFill>
              <a:round/>
            </a:ln>
            <a:effectLst/>
          </c:spPr>
          <c:marker>
            <c:symbol val="x"/>
            <c:size val="4"/>
            <c:spPr>
              <a:noFill/>
              <a:ln w="9525">
                <a:solidFill>
                  <a:schemeClr val="dk1">
                    <a:tint val="98500"/>
                  </a:schemeClr>
                </a:solidFill>
              </a:ln>
              <a:effectLst/>
            </c:spPr>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'Fig4.3'!$D$4:$D$23</c:f>
              <c:numCache>
                <c:formatCode>General</c:formatCode>
                <c:ptCount val="20"/>
                <c:pt idx="16">
                  <c:v>673.35999999999797</c:v>
                </c:pt>
                <c:pt idx="17">
                  <c:v>665.69</c:v>
                </c:pt>
                <c:pt idx="18">
                  <c:v>634.19000000000005</c:v>
                </c:pt>
                <c:pt idx="19">
                  <c:v>636.85999999999797</c:v>
                </c:pt>
              </c:numCache>
            </c:numRef>
          </c:val>
          <c:smooth val="0"/>
          <c:extLst>
            <c:ext xmlns:c16="http://schemas.microsoft.com/office/drawing/2014/chart" uri="{C3380CC4-5D6E-409C-BE32-E72D297353CC}">
              <c16:uniqueId val="{00000002-8C07-4DF4-A678-5315512AFC37}"/>
            </c:ext>
          </c:extLst>
        </c:ser>
        <c:ser>
          <c:idx val="4"/>
          <c:order val="3"/>
          <c:tx>
            <c:strRef>
              <c:f>'Fig4.3'!$E$3</c:f>
              <c:strCache>
                <c:ptCount val="1"/>
                <c:pt idx="0">
                  <c:v>Portugal</c:v>
                </c:pt>
              </c:strCache>
            </c:strRef>
          </c:tx>
          <c:spPr>
            <a:ln w="22225" cap="rnd">
              <a:solidFill>
                <a:schemeClr val="dk1">
                  <a:tint val="30000"/>
                </a:schemeClr>
              </a:solidFill>
              <a:round/>
            </a:ln>
            <a:effectLst/>
          </c:spPr>
          <c:marker>
            <c:symbol val="square"/>
            <c:size val="4"/>
            <c:spPr>
              <a:solidFill>
                <a:schemeClr val="dk1">
                  <a:tint val="30000"/>
                </a:schemeClr>
              </a:solidFill>
              <a:ln w="9525">
                <a:solidFill>
                  <a:schemeClr val="dk1">
                    <a:tint val="30000"/>
                  </a:schemeClr>
                </a:solidFill>
              </a:ln>
              <a:effectLst/>
            </c:spPr>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'Fig4.3'!$E$4:$E$23</c:f>
              <c:numCache>
                <c:formatCode>General</c:formatCode>
                <c:ptCount val="20"/>
                <c:pt idx="9">
                  <c:v>436.71</c:v>
                </c:pt>
                <c:pt idx="10">
                  <c:v>458.46999999999969</c:v>
                </c:pt>
                <c:pt idx="11">
                  <c:v>484.26</c:v>
                </c:pt>
                <c:pt idx="12">
                  <c:v>512.93999999999949</c:v>
                </c:pt>
                <c:pt idx="13">
                  <c:v>537.11</c:v>
                </c:pt>
                <c:pt idx="14">
                  <c:v>563.95999999999947</c:v>
                </c:pt>
                <c:pt idx="15">
                  <c:v>590.49</c:v>
                </c:pt>
                <c:pt idx="16">
                  <c:v>610.73</c:v>
                </c:pt>
                <c:pt idx="17">
                  <c:v>622.02</c:v>
                </c:pt>
                <c:pt idx="18">
                  <c:v>629.30999999999949</c:v>
                </c:pt>
                <c:pt idx="19">
                  <c:v>637.81999999999948</c:v>
                </c:pt>
              </c:numCache>
            </c:numRef>
          </c:val>
          <c:smooth val="0"/>
          <c:extLst>
            <c:ext xmlns:c16="http://schemas.microsoft.com/office/drawing/2014/chart" uri="{C3380CC4-5D6E-409C-BE32-E72D297353CC}">
              <c16:uniqueId val="{00000003-8C07-4DF4-A678-5315512AFC37}"/>
            </c:ext>
          </c:extLst>
        </c:ser>
        <c:ser>
          <c:idx val="5"/>
          <c:order val="4"/>
          <c:tx>
            <c:strRef>
              <c:f>'Fig4.3'!$F$3</c:f>
              <c:strCache>
                <c:ptCount val="1"/>
                <c:pt idx="0">
                  <c:v>Spain</c:v>
                </c:pt>
              </c:strCache>
            </c:strRef>
          </c:tx>
          <c:spPr>
            <a:ln w="22225" cap="rnd">
              <a:solidFill>
                <a:schemeClr val="dk1">
                  <a:tint val="60000"/>
                </a:schemeClr>
              </a:solidFill>
              <a:round/>
            </a:ln>
            <a:effectLst/>
          </c:spPr>
          <c:marker>
            <c:symbol val="diamond"/>
            <c:size val="5"/>
            <c:spPr>
              <a:solidFill>
                <a:schemeClr val="dk1">
                  <a:tint val="60000"/>
                </a:schemeClr>
              </a:solidFill>
              <a:ln w="9525">
                <a:solidFill>
                  <a:schemeClr val="dk1">
                    <a:tint val="60000"/>
                  </a:schemeClr>
                </a:solidFill>
              </a:ln>
              <a:effectLst/>
            </c:spPr>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'Fig4.3'!$F$4:$F$23</c:f>
              <c:numCache>
                <c:formatCode>General</c:formatCode>
                <c:ptCount val="20"/>
                <c:pt idx="1">
                  <c:v>347.12</c:v>
                </c:pt>
                <c:pt idx="2">
                  <c:v>356.09</c:v>
                </c:pt>
                <c:pt idx="3">
                  <c:v>355.64000000000038</c:v>
                </c:pt>
                <c:pt idx="4">
                  <c:v>359.96999999999969</c:v>
                </c:pt>
                <c:pt idx="5">
                  <c:v>373.4</c:v>
                </c:pt>
                <c:pt idx="6">
                  <c:v>405.68</c:v>
                </c:pt>
                <c:pt idx="7">
                  <c:v>424.5</c:v>
                </c:pt>
                <c:pt idx="8">
                  <c:v>446.61</c:v>
                </c:pt>
                <c:pt idx="9">
                  <c:v>448.09</c:v>
                </c:pt>
                <c:pt idx="10">
                  <c:v>454.34000000000032</c:v>
                </c:pt>
                <c:pt idx="11">
                  <c:v>464.59</c:v>
                </c:pt>
                <c:pt idx="12">
                  <c:v>479.85</c:v>
                </c:pt>
                <c:pt idx="13">
                  <c:v>501.86</c:v>
                </c:pt>
                <c:pt idx="14">
                  <c:v>516.13</c:v>
                </c:pt>
                <c:pt idx="15">
                  <c:v>537.08000000000004</c:v>
                </c:pt>
                <c:pt idx="16">
                  <c:v>545.65</c:v>
                </c:pt>
                <c:pt idx="17">
                  <c:v>541.48</c:v>
                </c:pt>
                <c:pt idx="18">
                  <c:v>532.4</c:v>
                </c:pt>
                <c:pt idx="19">
                  <c:v>533.55999999999949</c:v>
                </c:pt>
              </c:numCache>
            </c:numRef>
          </c:val>
          <c:smooth val="0"/>
          <c:extLst>
            <c:ext xmlns:c16="http://schemas.microsoft.com/office/drawing/2014/chart" uri="{C3380CC4-5D6E-409C-BE32-E72D297353CC}">
              <c16:uniqueId val="{00000004-8C07-4DF4-A678-5315512AFC37}"/>
            </c:ext>
          </c:extLst>
        </c:ser>
        <c:ser>
          <c:idx val="6"/>
          <c:order val="5"/>
          <c:tx>
            <c:strRef>
              <c:f>'Fig4.3'!$G$3</c:f>
              <c:strCache>
                <c:ptCount val="1"/>
                <c:pt idx="0">
                  <c:v>Sweden</c:v>
                </c:pt>
              </c:strCache>
            </c:strRef>
          </c:tx>
          <c:spPr>
            <a:ln w="22225" cap="rnd">
              <a:solidFill>
                <a:schemeClr val="dk1">
                  <a:tint val="80000"/>
                </a:schemeClr>
              </a:solidFill>
              <a:round/>
            </a:ln>
            <a:effectLst/>
          </c:spPr>
          <c:marker>
            <c:symbol val="triangle"/>
            <c:size val="4"/>
            <c:spPr>
              <a:solidFill>
                <a:schemeClr val="dk1">
                  <a:tint val="80000"/>
                </a:schemeClr>
              </a:solidFill>
              <a:ln w="9525">
                <a:solidFill>
                  <a:schemeClr val="dk1">
                    <a:tint val="80000"/>
                  </a:schemeClr>
                </a:solidFill>
              </a:ln>
              <a:effectLst/>
            </c:spPr>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'Fig4.3'!$G$4:$G$23</c:f>
              <c:numCache>
                <c:formatCode>General</c:formatCode>
                <c:ptCount val="20"/>
                <c:pt idx="0">
                  <c:v>1031.3</c:v>
                </c:pt>
                <c:pt idx="1">
                  <c:v>1027.8399999999999</c:v>
                </c:pt>
                <c:pt idx="2">
                  <c:v>1025.1299999999999</c:v>
                </c:pt>
                <c:pt idx="3">
                  <c:v>1042.55</c:v>
                </c:pt>
                <c:pt idx="4">
                  <c:v>1054.97</c:v>
                </c:pt>
                <c:pt idx="5">
                  <c:v>1063.3699999999999</c:v>
                </c:pt>
                <c:pt idx="6">
                  <c:v>1078.28</c:v>
                </c:pt>
                <c:pt idx="7">
                  <c:v>1100.1799999999998</c:v>
                </c:pt>
                <c:pt idx="8">
                  <c:v>1111.95</c:v>
                </c:pt>
                <c:pt idx="9">
                  <c:v>1126.4100000000001</c:v>
                </c:pt>
                <c:pt idx="10">
                  <c:v>1146.1499999999999</c:v>
                </c:pt>
                <c:pt idx="11">
                  <c:v>1161.8799999999999</c:v>
                </c:pt>
                <c:pt idx="12">
                  <c:v>1172.8699999999999</c:v>
                </c:pt>
                <c:pt idx="13">
                  <c:v>1176.6599999999999</c:v>
                </c:pt>
                <c:pt idx="14">
                  <c:v>1177.42</c:v>
                </c:pt>
                <c:pt idx="15">
                  <c:v>1185.0999999999999</c:v>
                </c:pt>
                <c:pt idx="16">
                  <c:v>1187.0899999999999</c:v>
                </c:pt>
                <c:pt idx="17">
                  <c:v>1190.6799999999998</c:v>
                </c:pt>
                <c:pt idx="18">
                  <c:v>1192.1199999999999</c:v>
                </c:pt>
              </c:numCache>
            </c:numRef>
          </c:val>
          <c:smooth val="0"/>
          <c:extLst>
            <c:ext xmlns:c16="http://schemas.microsoft.com/office/drawing/2014/chart" uri="{C3380CC4-5D6E-409C-BE32-E72D297353CC}">
              <c16:uniqueId val="{00000005-8C07-4DF4-A678-5315512AFC37}"/>
            </c:ext>
          </c:extLst>
        </c:ser>
        <c:ser>
          <c:idx val="7"/>
          <c:order val="6"/>
          <c:tx>
            <c:strRef>
              <c:f>'Fig4.3'!$H$3</c:f>
              <c:strCache>
                <c:ptCount val="1"/>
                <c:pt idx="0">
                  <c:v>EU</c:v>
                </c:pt>
              </c:strCache>
            </c:strRef>
          </c:tx>
          <c:spPr>
            <a:ln w="22225" cap="rnd">
              <a:solidFill>
                <a:sysClr val="windowText" lastClr="000000"/>
              </a:solidFill>
              <a:prstDash val="dash"/>
              <a:round/>
            </a:ln>
            <a:effectLst/>
          </c:spPr>
          <c:marker>
            <c:symbol val="none"/>
          </c:marker>
          <c:cat>
            <c:numRef>
              <c:f>'Fig4.3'!$A$4:$A$23</c:f>
              <c:numCache>
                <c:formatCode>General</c:formatCod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numCache>
            </c:numRef>
          </c:cat>
          <c:val>
            <c:numRef>
              <c:f>'Fig4.3'!$H$4:$H$23</c:f>
              <c:numCache>
                <c:formatCode>General</c:formatCode>
                <c:ptCount val="20"/>
                <c:pt idx="4">
                  <c:v>780.97</c:v>
                </c:pt>
                <c:pt idx="5">
                  <c:v>779.4</c:v>
                </c:pt>
                <c:pt idx="6">
                  <c:v>789.24</c:v>
                </c:pt>
                <c:pt idx="7">
                  <c:v>800.31</c:v>
                </c:pt>
                <c:pt idx="8">
                  <c:v>811.27000000000055</c:v>
                </c:pt>
                <c:pt idx="9">
                  <c:v>818.29000000000053</c:v>
                </c:pt>
                <c:pt idx="10">
                  <c:v>826.91</c:v>
                </c:pt>
                <c:pt idx="11">
                  <c:v>828.64</c:v>
                </c:pt>
                <c:pt idx="12">
                  <c:v>831.24</c:v>
                </c:pt>
                <c:pt idx="13">
                  <c:v>839.2</c:v>
                </c:pt>
                <c:pt idx="14">
                  <c:v>850.38</c:v>
                </c:pt>
                <c:pt idx="15">
                  <c:v>852.41</c:v>
                </c:pt>
                <c:pt idx="16">
                  <c:v>843.22</c:v>
                </c:pt>
                <c:pt idx="17">
                  <c:v>850.22</c:v>
                </c:pt>
                <c:pt idx="18">
                  <c:v>856.43999999999949</c:v>
                </c:pt>
                <c:pt idx="19">
                  <c:v>864.29000000000053</c:v>
                </c:pt>
              </c:numCache>
            </c:numRef>
          </c:val>
          <c:smooth val="0"/>
          <c:extLst>
            <c:ext xmlns:c16="http://schemas.microsoft.com/office/drawing/2014/chart" uri="{C3380CC4-5D6E-409C-BE32-E72D297353CC}">
              <c16:uniqueId val="{00000006-8C07-4DF4-A678-5315512AFC37}"/>
            </c:ext>
          </c:extLst>
        </c:ser>
        <c:dLbls>
          <c:showLegendKey val="0"/>
          <c:showVal val="0"/>
          <c:showCatName val="0"/>
          <c:showSerName val="0"/>
          <c:showPercent val="0"/>
          <c:showBubbleSize val="0"/>
        </c:dLbls>
        <c:marker val="1"/>
        <c:smooth val="0"/>
        <c:axId val="99115392"/>
        <c:axId val="99116928"/>
      </c:lineChart>
      <c:catAx>
        <c:axId val="9911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99116928"/>
        <c:crosses val="autoZero"/>
        <c:auto val="1"/>
        <c:lblAlgn val="ctr"/>
        <c:lblOffset val="100"/>
        <c:noMultiLvlLbl val="0"/>
      </c:catAx>
      <c:valAx>
        <c:axId val="99116928"/>
        <c:scaling>
          <c:orientation val="minMax"/>
          <c:max val="1200"/>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GB" sz="1000" b="0" i="0" baseline="0">
                    <a:effectLst/>
                  </a:rPr>
                  <a:t>Nurses (PP) per 100,000</a:t>
                </a:r>
                <a:endParaRPr lang="en-GB" sz="1000">
                  <a:effectLst/>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99115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a:pPr>
            <a:r>
              <a:rPr lang="el-GR" sz="1400" b="1" i="0" baseline="0" dirty="0">
                <a:effectLst/>
              </a:rPr>
              <a:t>Συνολική Φαρμακευτική Δαπάνη </a:t>
            </a:r>
            <a:r>
              <a:rPr lang="en-US" sz="1400" b="1" i="0" baseline="0" dirty="0">
                <a:effectLst/>
              </a:rPr>
              <a:t>(</a:t>
            </a:r>
            <a:r>
              <a:rPr lang="el-GR" sz="1400" b="1" i="0" baseline="0" dirty="0">
                <a:effectLst/>
              </a:rPr>
              <a:t>Εκατ. ευρώ</a:t>
            </a:r>
            <a:r>
              <a:rPr lang="en-US" sz="1400" b="1" i="0" baseline="0" dirty="0">
                <a:effectLst/>
              </a:rPr>
              <a:t>)</a:t>
            </a:r>
            <a:endParaRPr lang="en-GB" sz="1400" dirty="0">
              <a:effectLst/>
            </a:endParaRPr>
          </a:p>
        </c:rich>
      </c:tx>
      <c:overlay val="0"/>
    </c:title>
    <c:autoTitleDeleted val="0"/>
    <c:plotArea>
      <c:layout/>
      <c:lineChart>
        <c:grouping val="standard"/>
        <c:varyColors val="0"/>
        <c:ser>
          <c:idx val="0"/>
          <c:order val="0"/>
          <c:dLbls>
            <c:spPr>
              <a:noFill/>
              <a:ln>
                <a:noFill/>
              </a:ln>
              <a:effectLst/>
            </c:spPr>
            <c:txPr>
              <a:bodyPr/>
              <a:lstStyle/>
              <a:p>
                <a:pPr>
                  <a:defRPr lang="en-US" sz="800" b="1"/>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Pharmaceuticals and other medical non-durable goods(Euro Millions, Greece) (1).xlsx]Φύλλο1'!$A$2:$A$16</c:f>
              <c:strCache>
                <c:ptCount val="15"/>
                <c:pt idx="0">
                  <c:v>2000</c:v>
                </c:pt>
                <c:pt idx="1">
                  <c:v>2001</c:v>
                </c:pt>
                <c:pt idx="2">
                  <c:v>2002</c:v>
                </c:pt>
                <c:pt idx="3">
                  <c:v>2003</c:v>
                </c:pt>
                <c:pt idx="4">
                  <c:v>2004</c:v>
                </c:pt>
                <c:pt idx="5">
                  <c:v>2005</c:v>
                </c:pt>
                <c:pt idx="6">
                  <c:v>2006</c:v>
                </c:pt>
                <c:pt idx="7">
                  <c:v>2007</c:v>
                </c:pt>
                <c:pt idx="8">
                  <c:v>2009</c:v>
                </c:pt>
                <c:pt idx="9">
                  <c:v>2010</c:v>
                </c:pt>
                <c:pt idx="10">
                  <c:v>2011</c:v>
                </c:pt>
                <c:pt idx="11">
                  <c:v>2012</c:v>
                </c:pt>
                <c:pt idx="12">
                  <c:v>2013</c:v>
                </c:pt>
                <c:pt idx="13">
                  <c:v>2014</c:v>
                </c:pt>
                <c:pt idx="14">
                  <c:v>2015</c:v>
                </c:pt>
              </c:strCache>
            </c:strRef>
          </c:cat>
          <c:val>
            <c:numRef>
              <c:f>'[Total Pharmaceuticals and other medical non-durable goods(Euro Millions, Greece) (1).xlsx]Φύλλο1'!$B$2:$B$16</c:f>
              <c:numCache>
                <c:formatCode>#,##0.0_ ;\-#,##0.0\ </c:formatCode>
                <c:ptCount val="15"/>
                <c:pt idx="0">
                  <c:v>2033</c:v>
                </c:pt>
                <c:pt idx="1">
                  <c:v>2319</c:v>
                </c:pt>
                <c:pt idx="2">
                  <c:v>2685</c:v>
                </c:pt>
                <c:pt idx="3">
                  <c:v>3137</c:v>
                </c:pt>
                <c:pt idx="4">
                  <c:v>3540</c:v>
                </c:pt>
                <c:pt idx="5">
                  <c:v>4004</c:v>
                </c:pt>
                <c:pt idx="6">
                  <c:v>4612</c:v>
                </c:pt>
                <c:pt idx="7">
                  <c:v>5439</c:v>
                </c:pt>
                <c:pt idx="8">
                  <c:v>6111.0610000000024</c:v>
                </c:pt>
                <c:pt idx="9">
                  <c:v>6187.1670000000004</c:v>
                </c:pt>
                <c:pt idx="10">
                  <c:v>5790.4929999999995</c:v>
                </c:pt>
                <c:pt idx="11">
                  <c:v>4875.6510000000044</c:v>
                </c:pt>
                <c:pt idx="12">
                  <c:v>4177.6000000000004</c:v>
                </c:pt>
                <c:pt idx="13">
                  <c:v>3773.0630000000001</c:v>
                </c:pt>
                <c:pt idx="14">
                  <c:v>3812.2730000000001</c:v>
                </c:pt>
              </c:numCache>
            </c:numRef>
          </c:val>
          <c:smooth val="0"/>
          <c:extLst>
            <c:ext xmlns:c16="http://schemas.microsoft.com/office/drawing/2014/chart" uri="{C3380CC4-5D6E-409C-BE32-E72D297353CC}">
              <c16:uniqueId val="{00000000-4E2A-4C7B-AE71-DA0415A7809A}"/>
            </c:ext>
          </c:extLst>
        </c:ser>
        <c:dLbls>
          <c:showLegendKey val="0"/>
          <c:showVal val="0"/>
          <c:showCatName val="0"/>
          <c:showSerName val="0"/>
          <c:showPercent val="0"/>
          <c:showBubbleSize val="0"/>
        </c:dLbls>
        <c:marker val="1"/>
        <c:smooth val="0"/>
        <c:axId val="99881344"/>
        <c:axId val="99962880"/>
      </c:lineChart>
      <c:catAx>
        <c:axId val="99881344"/>
        <c:scaling>
          <c:orientation val="minMax"/>
        </c:scaling>
        <c:delete val="0"/>
        <c:axPos val="b"/>
        <c:numFmt formatCode="General" sourceLinked="0"/>
        <c:majorTickMark val="out"/>
        <c:minorTickMark val="none"/>
        <c:tickLblPos val="nextTo"/>
        <c:txPr>
          <a:bodyPr/>
          <a:lstStyle/>
          <a:p>
            <a:pPr>
              <a:defRPr lang="en-US" b="1"/>
            </a:pPr>
            <a:endParaRPr lang="el-GR"/>
          </a:p>
        </c:txPr>
        <c:crossAx val="99962880"/>
        <c:crosses val="autoZero"/>
        <c:auto val="1"/>
        <c:lblAlgn val="ctr"/>
        <c:lblOffset val="100"/>
        <c:noMultiLvlLbl val="0"/>
      </c:catAx>
      <c:valAx>
        <c:axId val="99962880"/>
        <c:scaling>
          <c:orientation val="minMax"/>
        </c:scaling>
        <c:delete val="0"/>
        <c:axPos val="l"/>
        <c:majorGridlines/>
        <c:numFmt formatCode="#,##0.0_ ;\-#,##0.0\ " sourceLinked="1"/>
        <c:majorTickMark val="out"/>
        <c:minorTickMark val="none"/>
        <c:tickLblPos val="nextTo"/>
        <c:txPr>
          <a:bodyPr/>
          <a:lstStyle/>
          <a:p>
            <a:pPr>
              <a:defRPr lang="en-US" b="1"/>
            </a:pPr>
            <a:endParaRPr lang="el-GR"/>
          </a:p>
        </c:txPr>
        <c:crossAx val="998813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32121314325"/>
          <c:y val="0.12928974260515086"/>
          <c:w val="0.84157238170599136"/>
          <c:h val="0.79028016533303558"/>
        </c:manualLayout>
      </c:layout>
      <c:lineChart>
        <c:grouping val="standard"/>
        <c:varyColors val="0"/>
        <c:ser>
          <c:idx val="0"/>
          <c:order val="0"/>
          <c:tx>
            <c:strRef>
              <c:f>'Fig7.3'!$A$33</c:f>
              <c:strCache>
                <c:ptCount val="1"/>
                <c:pt idx="0">
                  <c:v>Poorest income quintile</c:v>
                </c:pt>
              </c:strCache>
            </c:strRef>
          </c:tx>
          <c:spPr>
            <a:ln w="28575" cap="rnd">
              <a:solidFill>
                <a:schemeClr val="tx1"/>
              </a:solidFill>
              <a:round/>
            </a:ln>
            <a:effectLst/>
          </c:spPr>
          <c:marker>
            <c:symbol val="none"/>
          </c:marker>
          <c:dLbls>
            <c:dLbl>
              <c:idx val="7"/>
              <c:layout>
                <c:manualLayout>
                  <c:x val="-6.0981530983562952E-2"/>
                  <c:y val="-3.980091032392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55-4958-A95D-B540F07560E2}"/>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'Fig7.3'!$B$31:$J$31</c:f>
              <c:strCache>
                <c:ptCount val="9"/>
                <c:pt idx="0">
                  <c:v>2008</c:v>
                </c:pt>
                <c:pt idx="1">
                  <c:v>2009</c:v>
                </c:pt>
                <c:pt idx="2">
                  <c:v>2010</c:v>
                </c:pt>
                <c:pt idx="3">
                  <c:v>2011</c:v>
                </c:pt>
                <c:pt idx="4">
                  <c:v>2012</c:v>
                </c:pt>
                <c:pt idx="5">
                  <c:v>2013</c:v>
                </c:pt>
                <c:pt idx="6">
                  <c:v>2014</c:v>
                </c:pt>
                <c:pt idx="7">
                  <c:v>2015</c:v>
                </c:pt>
                <c:pt idx="8">
                  <c:v>2016</c:v>
                </c:pt>
              </c:strCache>
            </c:strRef>
          </c:cat>
          <c:val>
            <c:numRef>
              <c:f>'Fig7.3'!$B$33:$J$33</c:f>
              <c:numCache>
                <c:formatCode>#,##0.0</c:formatCode>
                <c:ptCount val="9"/>
                <c:pt idx="0">
                  <c:v>7.1</c:v>
                </c:pt>
                <c:pt idx="1">
                  <c:v>8.6</c:v>
                </c:pt>
                <c:pt idx="2">
                  <c:v>7.7</c:v>
                </c:pt>
                <c:pt idx="3">
                  <c:v>10.200000000000001</c:v>
                </c:pt>
                <c:pt idx="4">
                  <c:v>11.4</c:v>
                </c:pt>
                <c:pt idx="5">
                  <c:v>13.8</c:v>
                </c:pt>
                <c:pt idx="6">
                  <c:v>16.2</c:v>
                </c:pt>
                <c:pt idx="7">
                  <c:v>17.2</c:v>
                </c:pt>
                <c:pt idx="8">
                  <c:v>34.300000000000004</c:v>
                </c:pt>
              </c:numCache>
            </c:numRef>
          </c:val>
          <c:smooth val="0"/>
          <c:extLst>
            <c:ext xmlns:c16="http://schemas.microsoft.com/office/drawing/2014/chart" uri="{C3380CC4-5D6E-409C-BE32-E72D297353CC}">
              <c16:uniqueId val="{00000001-AF55-4958-A95D-B540F07560E2}"/>
            </c:ext>
          </c:extLst>
        </c:ser>
        <c:ser>
          <c:idx val="1"/>
          <c:order val="1"/>
          <c:tx>
            <c:strRef>
              <c:f>'Fig7.3'!$A$34</c:f>
              <c:strCache>
                <c:ptCount val="1"/>
                <c:pt idx="0">
                  <c:v>Richest income quintile</c:v>
                </c:pt>
              </c:strCache>
            </c:strRef>
          </c:tx>
          <c:spPr>
            <a:ln w="28575" cap="rnd">
              <a:solidFill>
                <a:schemeClr val="tx1"/>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'Fig7.3'!$B$31:$J$31</c:f>
              <c:strCache>
                <c:ptCount val="9"/>
                <c:pt idx="0">
                  <c:v>2008</c:v>
                </c:pt>
                <c:pt idx="1">
                  <c:v>2009</c:v>
                </c:pt>
                <c:pt idx="2">
                  <c:v>2010</c:v>
                </c:pt>
                <c:pt idx="3">
                  <c:v>2011</c:v>
                </c:pt>
                <c:pt idx="4">
                  <c:v>2012</c:v>
                </c:pt>
                <c:pt idx="5">
                  <c:v>2013</c:v>
                </c:pt>
                <c:pt idx="6">
                  <c:v>2014</c:v>
                </c:pt>
                <c:pt idx="7">
                  <c:v>2015</c:v>
                </c:pt>
                <c:pt idx="8">
                  <c:v>2016</c:v>
                </c:pt>
              </c:strCache>
            </c:strRef>
          </c:cat>
          <c:val>
            <c:numRef>
              <c:f>'Fig7.3'!$B$34:$J$34</c:f>
              <c:numCache>
                <c:formatCode>#,##0.0</c:formatCode>
                <c:ptCount val="9"/>
                <c:pt idx="0">
                  <c:v>0.9</c:v>
                </c:pt>
                <c:pt idx="1">
                  <c:v>0.5</c:v>
                </c:pt>
                <c:pt idx="2">
                  <c:v>0.70000000000000062</c:v>
                </c:pt>
                <c:pt idx="3">
                  <c:v>3.3</c:v>
                </c:pt>
                <c:pt idx="4">
                  <c:v>2.1</c:v>
                </c:pt>
                <c:pt idx="5">
                  <c:v>0.2</c:v>
                </c:pt>
                <c:pt idx="6" formatCode="#,##0">
                  <c:v>0</c:v>
                </c:pt>
                <c:pt idx="7">
                  <c:v>2.9</c:v>
                </c:pt>
                <c:pt idx="8">
                  <c:v>0.4</c:v>
                </c:pt>
              </c:numCache>
            </c:numRef>
          </c:val>
          <c:smooth val="0"/>
          <c:extLst>
            <c:ext xmlns:c16="http://schemas.microsoft.com/office/drawing/2014/chart" uri="{C3380CC4-5D6E-409C-BE32-E72D297353CC}">
              <c16:uniqueId val="{00000002-AF55-4958-A95D-B540F07560E2}"/>
            </c:ext>
          </c:extLst>
        </c:ser>
        <c:dLbls>
          <c:showLegendKey val="0"/>
          <c:showVal val="1"/>
          <c:showCatName val="0"/>
          <c:showSerName val="0"/>
          <c:showPercent val="0"/>
          <c:showBubbleSize val="0"/>
        </c:dLbls>
        <c:smooth val="0"/>
        <c:axId val="100004992"/>
        <c:axId val="100006528"/>
      </c:lineChart>
      <c:catAx>
        <c:axId val="100004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00006528"/>
        <c:crosses val="autoZero"/>
        <c:auto val="1"/>
        <c:lblAlgn val="ctr"/>
        <c:lblOffset val="100"/>
        <c:noMultiLvlLbl val="0"/>
      </c:catAx>
      <c:valAx>
        <c:axId val="100006528"/>
        <c:scaling>
          <c:orientation val="minMax"/>
        </c:scaling>
        <c:delete val="0"/>
        <c:axPos val="l"/>
        <c:title>
          <c:tx>
            <c:rich>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r>
                  <a:rPr lang="en-GB"/>
                  <a:t>% of population</a:t>
                </a:r>
              </a:p>
            </c:rich>
          </c:tx>
          <c:overlay val="0"/>
          <c:spPr>
            <a:noFill/>
            <a:ln>
              <a:noFill/>
            </a:ln>
            <a:effectLst/>
          </c:spPr>
          <c:txPr>
            <a:bodyPr rot="-540000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el-G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crossAx val="100004992"/>
        <c:crosses val="autoZero"/>
        <c:crossBetween val="between"/>
      </c:valAx>
      <c:spPr>
        <a:noFill/>
        <a:ln>
          <a:noFill/>
        </a:ln>
        <a:effectLst/>
      </c:spPr>
    </c:plotArea>
    <c:legend>
      <c:legendPos val="b"/>
      <c:layout>
        <c:manualLayout>
          <c:xMode val="edge"/>
          <c:yMode val="edge"/>
          <c:x val="0.11370130628234898"/>
          <c:y val="0.12200406607941727"/>
          <c:w val="0.35611579541397831"/>
          <c:h val="0.13110420756747507"/>
        </c:manualLayout>
      </c:layout>
      <c:overlay val="0"/>
      <c:spPr>
        <a:solidFill>
          <a:schemeClr val="bg1">
            <a:lumMod val="95000"/>
          </a:schemeClr>
        </a:solid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l-GR"/>
        </a:p>
      </c:txPr>
    </c:legend>
    <c:plotVisOnly val="1"/>
    <c:dispBlanksAs val="zero"/>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334256339982266E-2"/>
          <c:y val="3.4267036064936335E-2"/>
          <c:w val="0.83897965144417708"/>
          <c:h val="0.88841304559152257"/>
        </c:manualLayout>
      </c:layout>
      <c:lineChart>
        <c:grouping val="standard"/>
        <c:varyColors val="0"/>
        <c:ser>
          <c:idx val="2"/>
          <c:order val="0"/>
          <c:tx>
            <c:strRef>
              <c:f>Data!$B$13</c:f>
              <c:strCache>
                <c:ptCount val="1"/>
                <c:pt idx="0">
                  <c:v>Poorest quintile</c:v>
                </c:pt>
              </c:strCache>
            </c:strRef>
          </c:tx>
          <c:spPr>
            <a:ln w="25400">
              <a:solidFill>
                <a:schemeClr val="accent6">
                  <a:lumMod val="75000"/>
                </a:schemeClr>
              </a:solidFill>
            </a:ln>
          </c:spPr>
          <c:marker>
            <c:symbol val="none"/>
          </c:marker>
          <c:cat>
            <c:strRef>
              <c:f>Data!$C$12:$L$12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Data!$C$13:$L$13</c:f>
              <c:numCache>
                <c:formatCode>#,##0.0</c:formatCode>
                <c:ptCount val="10"/>
                <c:pt idx="0">
                  <c:v>7.1</c:v>
                </c:pt>
                <c:pt idx="1">
                  <c:v>8.6</c:v>
                </c:pt>
                <c:pt idx="2">
                  <c:v>7.7</c:v>
                </c:pt>
                <c:pt idx="3">
                  <c:v>10.200000000000001</c:v>
                </c:pt>
                <c:pt idx="4">
                  <c:v>11.4</c:v>
                </c:pt>
                <c:pt idx="5">
                  <c:v>13.8</c:v>
                </c:pt>
                <c:pt idx="6">
                  <c:v>16.2</c:v>
                </c:pt>
                <c:pt idx="7">
                  <c:v>17.2</c:v>
                </c:pt>
                <c:pt idx="8">
                  <c:v>34.300000000000004</c:v>
                </c:pt>
                <c:pt idx="9">
                  <c:v>16.399999999999999</c:v>
                </c:pt>
              </c:numCache>
            </c:numRef>
          </c:val>
          <c:smooth val="0"/>
          <c:extLst>
            <c:ext xmlns:c16="http://schemas.microsoft.com/office/drawing/2014/chart" uri="{C3380CC4-5D6E-409C-BE32-E72D297353CC}">
              <c16:uniqueId val="{00000000-A293-47E5-889F-F9A73EF6CCE8}"/>
            </c:ext>
          </c:extLst>
        </c:ser>
        <c:ser>
          <c:idx val="3"/>
          <c:order val="1"/>
          <c:tx>
            <c:strRef>
              <c:f>Data!$B$14</c:f>
              <c:strCache>
                <c:ptCount val="1"/>
                <c:pt idx="0">
                  <c:v>Richest quintile</c:v>
                </c:pt>
              </c:strCache>
            </c:strRef>
          </c:tx>
          <c:spPr>
            <a:ln w="25400">
              <a:solidFill>
                <a:schemeClr val="accent4"/>
              </a:solidFill>
            </a:ln>
          </c:spPr>
          <c:marker>
            <c:symbol val="none"/>
          </c:marker>
          <c:cat>
            <c:strRef>
              <c:f>Data!$C$12:$L$12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Data!$C$14:$L$14</c:f>
              <c:numCache>
                <c:formatCode>#,##0.0</c:formatCode>
                <c:ptCount val="10"/>
                <c:pt idx="0">
                  <c:v>0.9</c:v>
                </c:pt>
                <c:pt idx="1">
                  <c:v>0.5</c:v>
                </c:pt>
                <c:pt idx="2">
                  <c:v>0.70000000000000062</c:v>
                </c:pt>
                <c:pt idx="3">
                  <c:v>3.3</c:v>
                </c:pt>
                <c:pt idx="4">
                  <c:v>2.1</c:v>
                </c:pt>
                <c:pt idx="5">
                  <c:v>0.2</c:v>
                </c:pt>
                <c:pt idx="6" formatCode="#,##0">
                  <c:v>0</c:v>
                </c:pt>
                <c:pt idx="7">
                  <c:v>2.9</c:v>
                </c:pt>
                <c:pt idx="8">
                  <c:v>0.4</c:v>
                </c:pt>
                <c:pt idx="9">
                  <c:v>2.1</c:v>
                </c:pt>
              </c:numCache>
            </c:numRef>
          </c:val>
          <c:smooth val="0"/>
          <c:extLst>
            <c:ext xmlns:c16="http://schemas.microsoft.com/office/drawing/2014/chart" uri="{C3380CC4-5D6E-409C-BE32-E72D297353CC}">
              <c16:uniqueId val="{00000001-A293-47E5-889F-F9A73EF6CCE8}"/>
            </c:ext>
          </c:extLst>
        </c:ser>
        <c:ser>
          <c:idx val="0"/>
          <c:order val="2"/>
          <c:tx>
            <c:strRef>
              <c:f>Data!$B$13</c:f>
              <c:strCache>
                <c:ptCount val="1"/>
                <c:pt idx="0">
                  <c:v>Poorest quintile</c:v>
                </c:pt>
              </c:strCache>
            </c:strRef>
          </c:tx>
          <c:spPr>
            <a:ln w="25400">
              <a:solidFill>
                <a:schemeClr val="accent6">
                  <a:lumMod val="75000"/>
                </a:schemeClr>
              </a:solidFill>
            </a:ln>
          </c:spPr>
          <c:marker>
            <c:symbol val="none"/>
          </c:marker>
          <c:dLbls>
            <c:spPr>
              <a:noFill/>
              <a:ln>
                <a:noFill/>
              </a:ln>
              <a:effectLst/>
            </c:spPr>
            <c:txPr>
              <a:bodyPr/>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Data!$C$12:$L$12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Data!$C$13:$L$13</c:f>
              <c:numCache>
                <c:formatCode>#,##0.0</c:formatCode>
                <c:ptCount val="10"/>
                <c:pt idx="0">
                  <c:v>7.1</c:v>
                </c:pt>
                <c:pt idx="1">
                  <c:v>8.6</c:v>
                </c:pt>
                <c:pt idx="2">
                  <c:v>7.7</c:v>
                </c:pt>
                <c:pt idx="3">
                  <c:v>10.200000000000001</c:v>
                </c:pt>
                <c:pt idx="4">
                  <c:v>11.4</c:v>
                </c:pt>
                <c:pt idx="5">
                  <c:v>13.8</c:v>
                </c:pt>
                <c:pt idx="6">
                  <c:v>16.2</c:v>
                </c:pt>
                <c:pt idx="7">
                  <c:v>17.2</c:v>
                </c:pt>
                <c:pt idx="8">
                  <c:v>34.300000000000004</c:v>
                </c:pt>
                <c:pt idx="9">
                  <c:v>16.399999999999999</c:v>
                </c:pt>
              </c:numCache>
            </c:numRef>
          </c:val>
          <c:smooth val="0"/>
          <c:extLst>
            <c:ext xmlns:c16="http://schemas.microsoft.com/office/drawing/2014/chart" uri="{C3380CC4-5D6E-409C-BE32-E72D297353CC}">
              <c16:uniqueId val="{00000002-A293-47E5-889F-F9A73EF6CCE8}"/>
            </c:ext>
          </c:extLst>
        </c:ser>
        <c:ser>
          <c:idx val="1"/>
          <c:order val="3"/>
          <c:tx>
            <c:strRef>
              <c:f>Data!$B$14</c:f>
              <c:strCache>
                <c:ptCount val="1"/>
                <c:pt idx="0">
                  <c:v>Richest quintile</c:v>
                </c:pt>
              </c:strCache>
            </c:strRef>
          </c:tx>
          <c:spPr>
            <a:ln w="25400">
              <a:solidFill>
                <a:schemeClr val="accent4"/>
              </a:solidFill>
            </a:ln>
          </c:spPr>
          <c:marker>
            <c:symbol val="none"/>
          </c:marker>
          <c:dLbls>
            <c:spPr>
              <a:noFill/>
              <a:ln>
                <a:noFill/>
              </a:ln>
              <a:effectLst/>
            </c:spPr>
            <c:txPr>
              <a:bodyPr/>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Data!$C$12:$L$12</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Data!$C$14:$L$14</c:f>
              <c:numCache>
                <c:formatCode>#,##0.0</c:formatCode>
                <c:ptCount val="10"/>
                <c:pt idx="0">
                  <c:v>0.9</c:v>
                </c:pt>
                <c:pt idx="1">
                  <c:v>0.5</c:v>
                </c:pt>
                <c:pt idx="2">
                  <c:v>0.70000000000000062</c:v>
                </c:pt>
                <c:pt idx="3">
                  <c:v>3.3</c:v>
                </c:pt>
                <c:pt idx="4">
                  <c:v>2.1</c:v>
                </c:pt>
                <c:pt idx="5">
                  <c:v>0.2</c:v>
                </c:pt>
                <c:pt idx="6" formatCode="#,##0">
                  <c:v>0</c:v>
                </c:pt>
                <c:pt idx="7">
                  <c:v>2.9</c:v>
                </c:pt>
                <c:pt idx="8">
                  <c:v>0.4</c:v>
                </c:pt>
                <c:pt idx="9">
                  <c:v>2.1</c:v>
                </c:pt>
              </c:numCache>
            </c:numRef>
          </c:val>
          <c:smooth val="0"/>
          <c:extLst>
            <c:ext xmlns:c16="http://schemas.microsoft.com/office/drawing/2014/chart" uri="{C3380CC4-5D6E-409C-BE32-E72D297353CC}">
              <c16:uniqueId val="{00000003-A293-47E5-889F-F9A73EF6CCE8}"/>
            </c:ext>
          </c:extLst>
        </c:ser>
        <c:dLbls>
          <c:showLegendKey val="0"/>
          <c:showVal val="0"/>
          <c:showCatName val="0"/>
          <c:showSerName val="0"/>
          <c:showPercent val="0"/>
          <c:showBubbleSize val="0"/>
        </c:dLbls>
        <c:smooth val="0"/>
        <c:axId val="100137216"/>
        <c:axId val="100212736"/>
      </c:lineChart>
      <c:catAx>
        <c:axId val="100137216"/>
        <c:scaling>
          <c:orientation val="minMax"/>
        </c:scaling>
        <c:delete val="0"/>
        <c:axPos val="b"/>
        <c:numFmt formatCode="General" sourceLinked="1"/>
        <c:majorTickMark val="out"/>
        <c:minorTickMark val="none"/>
        <c:tickLblPos val="nextTo"/>
        <c:txPr>
          <a:bodyPr/>
          <a:lstStyle/>
          <a:p>
            <a:pPr>
              <a:defRPr lang="en-US" b="1"/>
            </a:pPr>
            <a:endParaRPr lang="el-GR"/>
          </a:p>
        </c:txPr>
        <c:crossAx val="100212736"/>
        <c:crosses val="autoZero"/>
        <c:auto val="1"/>
        <c:lblAlgn val="ctr"/>
        <c:lblOffset val="100"/>
        <c:noMultiLvlLbl val="0"/>
      </c:catAx>
      <c:valAx>
        <c:axId val="100212736"/>
        <c:scaling>
          <c:orientation val="minMax"/>
        </c:scaling>
        <c:delete val="0"/>
        <c:axPos val="l"/>
        <c:majorGridlines/>
        <c:numFmt formatCode="#,##0.0" sourceLinked="1"/>
        <c:majorTickMark val="out"/>
        <c:minorTickMark val="none"/>
        <c:tickLblPos val="nextTo"/>
        <c:txPr>
          <a:bodyPr/>
          <a:lstStyle/>
          <a:p>
            <a:pPr>
              <a:defRPr lang="en-US" b="1"/>
            </a:pPr>
            <a:endParaRPr lang="el-GR"/>
          </a:p>
        </c:txPr>
        <c:crossAx val="100137216"/>
        <c:crosses val="autoZero"/>
        <c:crossBetween val="between"/>
      </c:valAx>
      <c:spPr>
        <a:noFill/>
        <a:ln w="25400">
          <a:noFill/>
        </a:ln>
      </c:spPr>
    </c:plotArea>
    <c:legend>
      <c:legendPos val="r"/>
      <c:layout>
        <c:manualLayout>
          <c:xMode val="edge"/>
          <c:yMode val="edge"/>
          <c:x val="0.22754424577704446"/>
          <c:y val="0.1055698940410227"/>
          <c:w val="0.3047010358780618"/>
          <c:h val="6.3237631716134113E-2"/>
        </c:manualLayout>
      </c:layout>
      <c:overlay val="0"/>
      <c:txPr>
        <a:bodyPr/>
        <a:lstStyle/>
        <a:p>
          <a:pPr>
            <a:defRPr lang="en-US" b="1"/>
          </a:pPr>
          <a:endParaRPr lang="el-GR"/>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43FB3-9A40-4304-8881-C5149D5A27ED}"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l-GR"/>
        </a:p>
      </dgm:t>
    </dgm:pt>
    <dgm:pt modelId="{C1C8D1FD-FE9D-4AD6-B1CE-0A3040853D87}">
      <dgm:prSet phldrT="[Text]"/>
      <dgm:spPr/>
      <dgm:t>
        <a:bodyPr/>
        <a:lstStyle/>
        <a:p>
          <a:r>
            <a:rPr lang="el-GR" dirty="0"/>
            <a:t>Οικονομικές υπηρεσίες</a:t>
          </a:r>
        </a:p>
      </dgm:t>
    </dgm:pt>
    <dgm:pt modelId="{9BD7B4A4-B41D-4730-928A-1EBD960545A6}" type="parTrans" cxnId="{18D5D962-AE2D-41EF-BDAA-3D52FE5C1886}">
      <dgm:prSet/>
      <dgm:spPr/>
      <dgm:t>
        <a:bodyPr/>
        <a:lstStyle/>
        <a:p>
          <a:endParaRPr lang="el-GR"/>
        </a:p>
      </dgm:t>
    </dgm:pt>
    <dgm:pt modelId="{807E8FCC-700C-4FC0-B438-BED082DE8267}" type="sibTrans" cxnId="{18D5D962-AE2D-41EF-BDAA-3D52FE5C1886}">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t>
        <a:bodyPr/>
        <a:lstStyle/>
        <a:p>
          <a:endParaRPr lang="el-GR"/>
        </a:p>
      </dgm:t>
    </dgm:pt>
    <dgm:pt modelId="{6D47F69F-DED9-4587-8D6B-CA0B403A517D}">
      <dgm:prSet phldrT="[Text]"/>
      <dgm:spPr/>
      <dgm:t>
        <a:bodyPr/>
        <a:lstStyle/>
        <a:p>
          <a:r>
            <a:rPr lang="el-GR" dirty="0"/>
            <a:t>Τμήμα Ανθρώπινου Δυναμικού</a:t>
          </a:r>
        </a:p>
      </dgm:t>
    </dgm:pt>
    <dgm:pt modelId="{A3B8FF89-17A3-46A9-B03D-E85F34525C63}" type="parTrans" cxnId="{63FCAA1E-525E-41DF-873F-6488E6D668AF}">
      <dgm:prSet/>
      <dgm:spPr/>
      <dgm:t>
        <a:bodyPr/>
        <a:lstStyle/>
        <a:p>
          <a:endParaRPr lang="el-GR"/>
        </a:p>
      </dgm:t>
    </dgm:pt>
    <dgm:pt modelId="{392C9962-D287-4A8A-9FF4-129E0A2C4C23}" type="sibTrans" cxnId="{63FCAA1E-525E-41DF-873F-6488E6D668A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t>
        <a:bodyPr/>
        <a:lstStyle/>
        <a:p>
          <a:endParaRPr lang="el-GR"/>
        </a:p>
      </dgm:t>
    </dgm:pt>
    <dgm:pt modelId="{A1835804-99A8-401A-86CF-1D11DE119037}">
      <dgm:prSet phldrT="[Text]"/>
      <dgm:spPr/>
      <dgm:t>
        <a:bodyPr/>
        <a:lstStyle/>
        <a:p>
          <a:r>
            <a:rPr lang="el-GR" dirty="0"/>
            <a:t>Λογιστήριο</a:t>
          </a:r>
        </a:p>
      </dgm:t>
    </dgm:pt>
    <dgm:pt modelId="{C3A29FAF-DC05-4A6A-806F-349DEDDACA37}" type="parTrans" cxnId="{980F336A-F31A-42AD-B9D0-CF1AEAD87580}">
      <dgm:prSet/>
      <dgm:spPr/>
      <dgm:t>
        <a:bodyPr/>
        <a:lstStyle/>
        <a:p>
          <a:endParaRPr lang="el-GR"/>
        </a:p>
      </dgm:t>
    </dgm:pt>
    <dgm:pt modelId="{02431E89-241A-4210-A316-D0F56CA84336}" type="sibTrans" cxnId="{980F336A-F31A-42AD-B9D0-CF1AEAD87580}">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l-GR"/>
        </a:p>
      </dgm:t>
    </dgm:pt>
    <dgm:pt modelId="{714D5D8D-9133-4994-B993-472514CC82E2}">
      <dgm:prSet phldrT="[Text]"/>
      <dgm:spPr/>
      <dgm:t>
        <a:bodyPr/>
        <a:lstStyle/>
        <a:p>
          <a:r>
            <a:rPr lang="el-GR" dirty="0"/>
            <a:t>Πληροφοριακά Συστήματα</a:t>
          </a:r>
        </a:p>
      </dgm:t>
    </dgm:pt>
    <dgm:pt modelId="{F2E30148-1F4F-4865-92C6-276CBB31ED6C}" type="parTrans" cxnId="{472AE32E-F529-48EC-B9D2-F6C4DB0A4D42}">
      <dgm:prSet/>
      <dgm:spPr/>
      <dgm:t>
        <a:bodyPr/>
        <a:lstStyle/>
        <a:p>
          <a:endParaRPr lang="el-GR"/>
        </a:p>
      </dgm:t>
    </dgm:pt>
    <dgm:pt modelId="{55BA3441-35F2-4DD5-AFDA-CE52111E7D05}" type="sibTrans" cxnId="{472AE32E-F529-48EC-B9D2-F6C4DB0A4D42}">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l-GR"/>
        </a:p>
      </dgm:t>
    </dgm:pt>
    <dgm:pt modelId="{33FC920E-1E99-4DF9-9789-15FCF07F6AA4}" type="pres">
      <dgm:prSet presAssocID="{85E43FB3-9A40-4304-8881-C5149D5A27ED}" presName="Name0" presStyleCnt="0">
        <dgm:presLayoutVars>
          <dgm:chMax val="21"/>
          <dgm:chPref val="21"/>
        </dgm:presLayoutVars>
      </dgm:prSet>
      <dgm:spPr/>
    </dgm:pt>
    <dgm:pt modelId="{A67A3D35-04DB-4204-8E7A-98DDEAD28482}" type="pres">
      <dgm:prSet presAssocID="{C1C8D1FD-FE9D-4AD6-B1CE-0A3040853D87}" presName="text1" presStyleCnt="0"/>
      <dgm:spPr/>
    </dgm:pt>
    <dgm:pt modelId="{BFA0E817-0FEA-4DEF-BE4D-F974BA621284}" type="pres">
      <dgm:prSet presAssocID="{C1C8D1FD-FE9D-4AD6-B1CE-0A3040853D87}" presName="textRepeatNode" presStyleLbl="alignNode1" presStyleIdx="0" presStyleCnt="4">
        <dgm:presLayoutVars>
          <dgm:chMax val="0"/>
          <dgm:chPref val="0"/>
          <dgm:bulletEnabled val="1"/>
        </dgm:presLayoutVars>
      </dgm:prSet>
      <dgm:spPr/>
    </dgm:pt>
    <dgm:pt modelId="{C38583D2-9F55-4481-872D-E12B6B69BC71}" type="pres">
      <dgm:prSet presAssocID="{C1C8D1FD-FE9D-4AD6-B1CE-0A3040853D87}" presName="textaccent1" presStyleCnt="0"/>
      <dgm:spPr/>
    </dgm:pt>
    <dgm:pt modelId="{B8B0D098-6D68-4A13-BB90-AF8E0AB772DD}" type="pres">
      <dgm:prSet presAssocID="{C1C8D1FD-FE9D-4AD6-B1CE-0A3040853D87}" presName="accentRepeatNode" presStyleLbl="solidAlignAcc1" presStyleIdx="0" presStyleCnt="8"/>
      <dgm:spPr/>
    </dgm:pt>
    <dgm:pt modelId="{7C68B3F2-6C33-440B-9DD1-1C30F69254BA}" type="pres">
      <dgm:prSet presAssocID="{807E8FCC-700C-4FC0-B438-BED082DE8267}" presName="image1" presStyleCnt="0"/>
      <dgm:spPr/>
    </dgm:pt>
    <dgm:pt modelId="{E21339CB-2F46-4F57-B1F9-C80820D7E55C}" type="pres">
      <dgm:prSet presAssocID="{807E8FCC-700C-4FC0-B438-BED082DE8267}" presName="imageRepeatNode" presStyleLbl="alignAcc1" presStyleIdx="0" presStyleCnt="4"/>
      <dgm:spPr/>
    </dgm:pt>
    <dgm:pt modelId="{89A34830-2AF4-45D8-AD99-DF9D9971E705}" type="pres">
      <dgm:prSet presAssocID="{807E8FCC-700C-4FC0-B438-BED082DE8267}" presName="imageaccent1" presStyleCnt="0"/>
      <dgm:spPr/>
    </dgm:pt>
    <dgm:pt modelId="{1C0ED136-CF9E-429B-9B82-AE35804DF7B8}" type="pres">
      <dgm:prSet presAssocID="{807E8FCC-700C-4FC0-B438-BED082DE8267}" presName="accentRepeatNode" presStyleLbl="solidAlignAcc1" presStyleIdx="1" presStyleCnt="8"/>
      <dgm:spPr/>
    </dgm:pt>
    <dgm:pt modelId="{7BF98B28-4C46-4167-8736-4AA585336F5C}" type="pres">
      <dgm:prSet presAssocID="{6D47F69F-DED9-4587-8D6B-CA0B403A517D}" presName="text2" presStyleCnt="0"/>
      <dgm:spPr/>
    </dgm:pt>
    <dgm:pt modelId="{D96CCDCB-EBF2-4F09-A6A0-B5AEE39ABABC}" type="pres">
      <dgm:prSet presAssocID="{6D47F69F-DED9-4587-8D6B-CA0B403A517D}" presName="textRepeatNode" presStyleLbl="alignNode1" presStyleIdx="1" presStyleCnt="4">
        <dgm:presLayoutVars>
          <dgm:chMax val="0"/>
          <dgm:chPref val="0"/>
          <dgm:bulletEnabled val="1"/>
        </dgm:presLayoutVars>
      </dgm:prSet>
      <dgm:spPr/>
    </dgm:pt>
    <dgm:pt modelId="{7CEEAD84-ABB1-40D8-A067-8A3EF4FFDBB9}" type="pres">
      <dgm:prSet presAssocID="{6D47F69F-DED9-4587-8D6B-CA0B403A517D}" presName="textaccent2" presStyleCnt="0"/>
      <dgm:spPr/>
    </dgm:pt>
    <dgm:pt modelId="{AE830473-B8E2-4AE3-A8A4-5A445A2A77A8}" type="pres">
      <dgm:prSet presAssocID="{6D47F69F-DED9-4587-8D6B-CA0B403A517D}" presName="accentRepeatNode" presStyleLbl="solidAlignAcc1" presStyleIdx="2" presStyleCnt="8"/>
      <dgm:spPr/>
    </dgm:pt>
    <dgm:pt modelId="{28DAB97C-6F03-4A9F-B2D7-5F8573C041CF}" type="pres">
      <dgm:prSet presAssocID="{392C9962-D287-4A8A-9FF4-129E0A2C4C23}" presName="image2" presStyleCnt="0"/>
      <dgm:spPr/>
    </dgm:pt>
    <dgm:pt modelId="{B5652A51-62BC-429A-83D1-6008E7C55901}" type="pres">
      <dgm:prSet presAssocID="{392C9962-D287-4A8A-9FF4-129E0A2C4C23}" presName="imageRepeatNode" presStyleLbl="alignAcc1" presStyleIdx="1" presStyleCnt="4"/>
      <dgm:spPr/>
    </dgm:pt>
    <dgm:pt modelId="{45BBED79-7EA2-41E4-A220-3C3182C68118}" type="pres">
      <dgm:prSet presAssocID="{392C9962-D287-4A8A-9FF4-129E0A2C4C23}" presName="imageaccent2" presStyleCnt="0"/>
      <dgm:spPr/>
    </dgm:pt>
    <dgm:pt modelId="{44D7DA9F-DA09-4985-80F6-9D7C99A2A1FD}" type="pres">
      <dgm:prSet presAssocID="{392C9962-D287-4A8A-9FF4-129E0A2C4C23}" presName="accentRepeatNode" presStyleLbl="solidAlignAcc1" presStyleIdx="3" presStyleCnt="8"/>
      <dgm:spPr/>
    </dgm:pt>
    <dgm:pt modelId="{1C757A93-6E3F-4C99-8FFD-D72A3895039A}" type="pres">
      <dgm:prSet presAssocID="{A1835804-99A8-401A-86CF-1D11DE119037}" presName="text3" presStyleCnt="0"/>
      <dgm:spPr/>
    </dgm:pt>
    <dgm:pt modelId="{8FD13FB2-AD4E-4C1B-B912-7689CF91D442}" type="pres">
      <dgm:prSet presAssocID="{A1835804-99A8-401A-86CF-1D11DE119037}" presName="textRepeatNode" presStyleLbl="alignNode1" presStyleIdx="2" presStyleCnt="4">
        <dgm:presLayoutVars>
          <dgm:chMax val="0"/>
          <dgm:chPref val="0"/>
          <dgm:bulletEnabled val="1"/>
        </dgm:presLayoutVars>
      </dgm:prSet>
      <dgm:spPr/>
    </dgm:pt>
    <dgm:pt modelId="{BFCA0653-4D5B-43B6-8EFD-13FB8FD87E51}" type="pres">
      <dgm:prSet presAssocID="{A1835804-99A8-401A-86CF-1D11DE119037}" presName="textaccent3" presStyleCnt="0"/>
      <dgm:spPr/>
    </dgm:pt>
    <dgm:pt modelId="{0E3E94F8-B361-4628-A2EC-F3F21EF89CBB}" type="pres">
      <dgm:prSet presAssocID="{A1835804-99A8-401A-86CF-1D11DE119037}" presName="accentRepeatNode" presStyleLbl="solidAlignAcc1" presStyleIdx="4" presStyleCnt="8"/>
      <dgm:spPr/>
    </dgm:pt>
    <dgm:pt modelId="{12FDDBA2-F7B7-4864-8150-DDAF08C1D87E}" type="pres">
      <dgm:prSet presAssocID="{02431E89-241A-4210-A316-D0F56CA84336}" presName="image3" presStyleCnt="0"/>
      <dgm:spPr/>
    </dgm:pt>
    <dgm:pt modelId="{F0BD1A6A-3048-4FCC-BA08-B062252529C3}" type="pres">
      <dgm:prSet presAssocID="{02431E89-241A-4210-A316-D0F56CA84336}" presName="imageRepeatNode" presStyleLbl="alignAcc1" presStyleIdx="2" presStyleCnt="4"/>
      <dgm:spPr/>
    </dgm:pt>
    <dgm:pt modelId="{C464776D-1CD7-43B8-BB1F-9DAB257BE5DA}" type="pres">
      <dgm:prSet presAssocID="{02431E89-241A-4210-A316-D0F56CA84336}" presName="imageaccent3" presStyleCnt="0"/>
      <dgm:spPr/>
    </dgm:pt>
    <dgm:pt modelId="{C5562BD0-35C0-4E14-A554-C7BB8D2AAB10}" type="pres">
      <dgm:prSet presAssocID="{02431E89-241A-4210-A316-D0F56CA84336}" presName="accentRepeatNode" presStyleLbl="solidAlignAcc1" presStyleIdx="5" presStyleCnt="8"/>
      <dgm:spPr/>
    </dgm:pt>
    <dgm:pt modelId="{3FF9F83E-2088-48C1-BAF0-C939838A7E90}" type="pres">
      <dgm:prSet presAssocID="{714D5D8D-9133-4994-B993-472514CC82E2}" presName="text4" presStyleCnt="0"/>
      <dgm:spPr/>
    </dgm:pt>
    <dgm:pt modelId="{BAABE5FC-3FC0-448C-94C5-F8C26C15E337}" type="pres">
      <dgm:prSet presAssocID="{714D5D8D-9133-4994-B993-472514CC82E2}" presName="textRepeatNode" presStyleLbl="alignNode1" presStyleIdx="3" presStyleCnt="4">
        <dgm:presLayoutVars>
          <dgm:chMax val="0"/>
          <dgm:chPref val="0"/>
          <dgm:bulletEnabled val="1"/>
        </dgm:presLayoutVars>
      </dgm:prSet>
      <dgm:spPr/>
    </dgm:pt>
    <dgm:pt modelId="{9D27163E-21BA-44A5-B936-12D3D0BA3B0C}" type="pres">
      <dgm:prSet presAssocID="{714D5D8D-9133-4994-B993-472514CC82E2}" presName="textaccent4" presStyleCnt="0"/>
      <dgm:spPr/>
    </dgm:pt>
    <dgm:pt modelId="{E14F472F-2D04-44FC-9475-D98D6C1EACE7}" type="pres">
      <dgm:prSet presAssocID="{714D5D8D-9133-4994-B993-472514CC82E2}" presName="accentRepeatNode" presStyleLbl="solidAlignAcc1" presStyleIdx="6" presStyleCnt="8"/>
      <dgm:spPr/>
    </dgm:pt>
    <dgm:pt modelId="{0D1A4488-8102-4C25-A58E-5FE99C48A22F}" type="pres">
      <dgm:prSet presAssocID="{55BA3441-35F2-4DD5-AFDA-CE52111E7D05}" presName="image4" presStyleCnt="0"/>
      <dgm:spPr/>
    </dgm:pt>
    <dgm:pt modelId="{0A2B3BC2-1795-4EBA-B454-F339A543741D}" type="pres">
      <dgm:prSet presAssocID="{55BA3441-35F2-4DD5-AFDA-CE52111E7D05}" presName="imageRepeatNode" presStyleLbl="alignAcc1" presStyleIdx="3" presStyleCnt="4"/>
      <dgm:spPr/>
    </dgm:pt>
    <dgm:pt modelId="{988FD2B0-1A1C-4CC0-8BE5-F5C4B35652BD}" type="pres">
      <dgm:prSet presAssocID="{55BA3441-35F2-4DD5-AFDA-CE52111E7D05}" presName="imageaccent4" presStyleCnt="0"/>
      <dgm:spPr/>
    </dgm:pt>
    <dgm:pt modelId="{5B64AEC7-4520-4B25-BCF4-99AAACB867B7}" type="pres">
      <dgm:prSet presAssocID="{55BA3441-35F2-4DD5-AFDA-CE52111E7D05}" presName="accentRepeatNode" presStyleLbl="solidAlignAcc1" presStyleIdx="7" presStyleCnt="8"/>
      <dgm:spPr/>
    </dgm:pt>
  </dgm:ptLst>
  <dgm:cxnLst>
    <dgm:cxn modelId="{B3A10907-8438-4BA5-B11D-732C6FD0E6CA}" type="presOf" srcId="{392C9962-D287-4A8A-9FF4-129E0A2C4C23}" destId="{B5652A51-62BC-429A-83D1-6008E7C55901}" srcOrd="0" destOrd="0" presId="urn:microsoft.com/office/officeart/2008/layout/HexagonCluster"/>
    <dgm:cxn modelId="{A67C1B16-053A-4D68-A3DA-59437FE42174}" type="presOf" srcId="{6D47F69F-DED9-4587-8D6B-CA0B403A517D}" destId="{D96CCDCB-EBF2-4F09-A6A0-B5AEE39ABABC}" srcOrd="0" destOrd="0" presId="urn:microsoft.com/office/officeart/2008/layout/HexagonCluster"/>
    <dgm:cxn modelId="{63FCAA1E-525E-41DF-873F-6488E6D668AF}" srcId="{85E43FB3-9A40-4304-8881-C5149D5A27ED}" destId="{6D47F69F-DED9-4587-8D6B-CA0B403A517D}" srcOrd="1" destOrd="0" parTransId="{A3B8FF89-17A3-46A9-B03D-E85F34525C63}" sibTransId="{392C9962-D287-4A8A-9FF4-129E0A2C4C23}"/>
    <dgm:cxn modelId="{3853512D-E4F2-48A5-9948-1BA65B1469C1}" type="presOf" srcId="{714D5D8D-9133-4994-B993-472514CC82E2}" destId="{BAABE5FC-3FC0-448C-94C5-F8C26C15E337}" srcOrd="0" destOrd="0" presId="urn:microsoft.com/office/officeart/2008/layout/HexagonCluster"/>
    <dgm:cxn modelId="{472AE32E-F529-48EC-B9D2-F6C4DB0A4D42}" srcId="{85E43FB3-9A40-4304-8881-C5149D5A27ED}" destId="{714D5D8D-9133-4994-B993-472514CC82E2}" srcOrd="3" destOrd="0" parTransId="{F2E30148-1F4F-4865-92C6-276CBB31ED6C}" sibTransId="{55BA3441-35F2-4DD5-AFDA-CE52111E7D05}"/>
    <dgm:cxn modelId="{84FA8536-120C-41E4-95FB-93919E038B96}" type="presOf" srcId="{C1C8D1FD-FE9D-4AD6-B1CE-0A3040853D87}" destId="{BFA0E817-0FEA-4DEF-BE4D-F974BA621284}" srcOrd="0" destOrd="0" presId="urn:microsoft.com/office/officeart/2008/layout/HexagonCluster"/>
    <dgm:cxn modelId="{18D5D962-AE2D-41EF-BDAA-3D52FE5C1886}" srcId="{85E43FB3-9A40-4304-8881-C5149D5A27ED}" destId="{C1C8D1FD-FE9D-4AD6-B1CE-0A3040853D87}" srcOrd="0" destOrd="0" parTransId="{9BD7B4A4-B41D-4730-928A-1EBD960545A6}" sibTransId="{807E8FCC-700C-4FC0-B438-BED082DE8267}"/>
    <dgm:cxn modelId="{980F336A-F31A-42AD-B9D0-CF1AEAD87580}" srcId="{85E43FB3-9A40-4304-8881-C5149D5A27ED}" destId="{A1835804-99A8-401A-86CF-1D11DE119037}" srcOrd="2" destOrd="0" parTransId="{C3A29FAF-DC05-4A6A-806F-349DEDDACA37}" sibTransId="{02431E89-241A-4210-A316-D0F56CA84336}"/>
    <dgm:cxn modelId="{9CEEA250-E96C-4B65-B255-F4343549C545}" type="presOf" srcId="{85E43FB3-9A40-4304-8881-C5149D5A27ED}" destId="{33FC920E-1E99-4DF9-9789-15FCF07F6AA4}" srcOrd="0" destOrd="0" presId="urn:microsoft.com/office/officeart/2008/layout/HexagonCluster"/>
    <dgm:cxn modelId="{079B7F81-1120-4D6D-B3FB-71080357A0A2}" type="presOf" srcId="{A1835804-99A8-401A-86CF-1D11DE119037}" destId="{8FD13FB2-AD4E-4C1B-B912-7689CF91D442}" srcOrd="0" destOrd="0" presId="urn:microsoft.com/office/officeart/2008/layout/HexagonCluster"/>
    <dgm:cxn modelId="{B2317A83-5C97-4B46-8C6B-198293602DA2}" type="presOf" srcId="{02431E89-241A-4210-A316-D0F56CA84336}" destId="{F0BD1A6A-3048-4FCC-BA08-B062252529C3}" srcOrd="0" destOrd="0" presId="urn:microsoft.com/office/officeart/2008/layout/HexagonCluster"/>
    <dgm:cxn modelId="{ECA6A787-B89B-462A-AC89-9115AE3F679A}" type="presOf" srcId="{807E8FCC-700C-4FC0-B438-BED082DE8267}" destId="{E21339CB-2F46-4F57-B1F9-C80820D7E55C}" srcOrd="0" destOrd="0" presId="urn:microsoft.com/office/officeart/2008/layout/HexagonCluster"/>
    <dgm:cxn modelId="{E5EF808A-3D24-4ACA-9DD3-66EE5BAA1AC8}" type="presOf" srcId="{55BA3441-35F2-4DD5-AFDA-CE52111E7D05}" destId="{0A2B3BC2-1795-4EBA-B454-F339A543741D}" srcOrd="0" destOrd="0" presId="urn:microsoft.com/office/officeart/2008/layout/HexagonCluster"/>
    <dgm:cxn modelId="{8A8AD757-A7B1-4A85-B4C4-4B4020DF789D}" type="presParOf" srcId="{33FC920E-1E99-4DF9-9789-15FCF07F6AA4}" destId="{A67A3D35-04DB-4204-8E7A-98DDEAD28482}" srcOrd="0" destOrd="0" presId="urn:microsoft.com/office/officeart/2008/layout/HexagonCluster"/>
    <dgm:cxn modelId="{8707BD70-29E3-4D6B-A499-69689C1CBFEF}" type="presParOf" srcId="{A67A3D35-04DB-4204-8E7A-98DDEAD28482}" destId="{BFA0E817-0FEA-4DEF-BE4D-F974BA621284}" srcOrd="0" destOrd="0" presId="urn:microsoft.com/office/officeart/2008/layout/HexagonCluster"/>
    <dgm:cxn modelId="{5ECFF533-D900-4B54-80B6-84CC7B127298}" type="presParOf" srcId="{33FC920E-1E99-4DF9-9789-15FCF07F6AA4}" destId="{C38583D2-9F55-4481-872D-E12B6B69BC71}" srcOrd="1" destOrd="0" presId="urn:microsoft.com/office/officeart/2008/layout/HexagonCluster"/>
    <dgm:cxn modelId="{28C9AA7C-3CFF-462B-A970-8BF25D165C09}" type="presParOf" srcId="{C38583D2-9F55-4481-872D-E12B6B69BC71}" destId="{B8B0D098-6D68-4A13-BB90-AF8E0AB772DD}" srcOrd="0" destOrd="0" presId="urn:microsoft.com/office/officeart/2008/layout/HexagonCluster"/>
    <dgm:cxn modelId="{451F162A-914B-4D49-8A27-6C53D665100A}" type="presParOf" srcId="{33FC920E-1E99-4DF9-9789-15FCF07F6AA4}" destId="{7C68B3F2-6C33-440B-9DD1-1C30F69254BA}" srcOrd="2" destOrd="0" presId="urn:microsoft.com/office/officeart/2008/layout/HexagonCluster"/>
    <dgm:cxn modelId="{4FF28281-FC39-4DCA-94B8-E64415878E91}" type="presParOf" srcId="{7C68B3F2-6C33-440B-9DD1-1C30F69254BA}" destId="{E21339CB-2F46-4F57-B1F9-C80820D7E55C}" srcOrd="0" destOrd="0" presId="urn:microsoft.com/office/officeart/2008/layout/HexagonCluster"/>
    <dgm:cxn modelId="{F328469E-7D7D-4F78-A130-4670D26F8809}" type="presParOf" srcId="{33FC920E-1E99-4DF9-9789-15FCF07F6AA4}" destId="{89A34830-2AF4-45D8-AD99-DF9D9971E705}" srcOrd="3" destOrd="0" presId="urn:microsoft.com/office/officeart/2008/layout/HexagonCluster"/>
    <dgm:cxn modelId="{2B42D67D-D79A-47FB-BD8A-055136BAEF54}" type="presParOf" srcId="{89A34830-2AF4-45D8-AD99-DF9D9971E705}" destId="{1C0ED136-CF9E-429B-9B82-AE35804DF7B8}" srcOrd="0" destOrd="0" presId="urn:microsoft.com/office/officeart/2008/layout/HexagonCluster"/>
    <dgm:cxn modelId="{2CD00B0B-C658-4633-AD8C-06411BA63A1D}" type="presParOf" srcId="{33FC920E-1E99-4DF9-9789-15FCF07F6AA4}" destId="{7BF98B28-4C46-4167-8736-4AA585336F5C}" srcOrd="4" destOrd="0" presId="urn:microsoft.com/office/officeart/2008/layout/HexagonCluster"/>
    <dgm:cxn modelId="{119E897F-443F-4EAA-94DF-F6FD1E0885C1}" type="presParOf" srcId="{7BF98B28-4C46-4167-8736-4AA585336F5C}" destId="{D96CCDCB-EBF2-4F09-A6A0-B5AEE39ABABC}" srcOrd="0" destOrd="0" presId="urn:microsoft.com/office/officeart/2008/layout/HexagonCluster"/>
    <dgm:cxn modelId="{E0988267-4AA0-471C-9955-720361082D43}" type="presParOf" srcId="{33FC920E-1E99-4DF9-9789-15FCF07F6AA4}" destId="{7CEEAD84-ABB1-40D8-A067-8A3EF4FFDBB9}" srcOrd="5" destOrd="0" presId="urn:microsoft.com/office/officeart/2008/layout/HexagonCluster"/>
    <dgm:cxn modelId="{B0A8FF30-47E6-4817-B257-2635365837E5}" type="presParOf" srcId="{7CEEAD84-ABB1-40D8-A067-8A3EF4FFDBB9}" destId="{AE830473-B8E2-4AE3-A8A4-5A445A2A77A8}" srcOrd="0" destOrd="0" presId="urn:microsoft.com/office/officeart/2008/layout/HexagonCluster"/>
    <dgm:cxn modelId="{B7529E6E-E302-4E4C-A7A4-9CFB21DFEC11}" type="presParOf" srcId="{33FC920E-1E99-4DF9-9789-15FCF07F6AA4}" destId="{28DAB97C-6F03-4A9F-B2D7-5F8573C041CF}" srcOrd="6" destOrd="0" presId="urn:microsoft.com/office/officeart/2008/layout/HexagonCluster"/>
    <dgm:cxn modelId="{8F16E4F4-E6C1-4C88-8310-23862C55610F}" type="presParOf" srcId="{28DAB97C-6F03-4A9F-B2D7-5F8573C041CF}" destId="{B5652A51-62BC-429A-83D1-6008E7C55901}" srcOrd="0" destOrd="0" presId="urn:microsoft.com/office/officeart/2008/layout/HexagonCluster"/>
    <dgm:cxn modelId="{AA99CEDC-4DEA-4A50-96AD-C611A7B50D88}" type="presParOf" srcId="{33FC920E-1E99-4DF9-9789-15FCF07F6AA4}" destId="{45BBED79-7EA2-41E4-A220-3C3182C68118}" srcOrd="7" destOrd="0" presId="urn:microsoft.com/office/officeart/2008/layout/HexagonCluster"/>
    <dgm:cxn modelId="{4B18279C-BF43-433C-ABF2-CA0DDDC0E320}" type="presParOf" srcId="{45BBED79-7EA2-41E4-A220-3C3182C68118}" destId="{44D7DA9F-DA09-4985-80F6-9D7C99A2A1FD}" srcOrd="0" destOrd="0" presId="urn:microsoft.com/office/officeart/2008/layout/HexagonCluster"/>
    <dgm:cxn modelId="{E8C3ED27-B578-4ABF-A18D-D95691A10258}" type="presParOf" srcId="{33FC920E-1E99-4DF9-9789-15FCF07F6AA4}" destId="{1C757A93-6E3F-4C99-8FFD-D72A3895039A}" srcOrd="8" destOrd="0" presId="urn:microsoft.com/office/officeart/2008/layout/HexagonCluster"/>
    <dgm:cxn modelId="{30293996-0E87-4FED-9CFA-FCF4E9CE4717}" type="presParOf" srcId="{1C757A93-6E3F-4C99-8FFD-D72A3895039A}" destId="{8FD13FB2-AD4E-4C1B-B912-7689CF91D442}" srcOrd="0" destOrd="0" presId="urn:microsoft.com/office/officeart/2008/layout/HexagonCluster"/>
    <dgm:cxn modelId="{572D9678-E199-4379-A9D1-B455E763318C}" type="presParOf" srcId="{33FC920E-1E99-4DF9-9789-15FCF07F6AA4}" destId="{BFCA0653-4D5B-43B6-8EFD-13FB8FD87E51}" srcOrd="9" destOrd="0" presId="urn:microsoft.com/office/officeart/2008/layout/HexagonCluster"/>
    <dgm:cxn modelId="{5535F186-9EBB-46F8-A1C7-5FFECE93A56E}" type="presParOf" srcId="{BFCA0653-4D5B-43B6-8EFD-13FB8FD87E51}" destId="{0E3E94F8-B361-4628-A2EC-F3F21EF89CBB}" srcOrd="0" destOrd="0" presId="urn:microsoft.com/office/officeart/2008/layout/HexagonCluster"/>
    <dgm:cxn modelId="{0EBF5CB8-9799-460A-AAB9-2A4473B1AA4C}" type="presParOf" srcId="{33FC920E-1E99-4DF9-9789-15FCF07F6AA4}" destId="{12FDDBA2-F7B7-4864-8150-DDAF08C1D87E}" srcOrd="10" destOrd="0" presId="urn:microsoft.com/office/officeart/2008/layout/HexagonCluster"/>
    <dgm:cxn modelId="{CCE4B53E-E8B6-4E74-B62C-F9433DDEDA93}" type="presParOf" srcId="{12FDDBA2-F7B7-4864-8150-DDAF08C1D87E}" destId="{F0BD1A6A-3048-4FCC-BA08-B062252529C3}" srcOrd="0" destOrd="0" presId="urn:microsoft.com/office/officeart/2008/layout/HexagonCluster"/>
    <dgm:cxn modelId="{03EDEA69-4386-455A-BF6B-4F1AD59E3F45}" type="presParOf" srcId="{33FC920E-1E99-4DF9-9789-15FCF07F6AA4}" destId="{C464776D-1CD7-43B8-BB1F-9DAB257BE5DA}" srcOrd="11" destOrd="0" presId="urn:microsoft.com/office/officeart/2008/layout/HexagonCluster"/>
    <dgm:cxn modelId="{6422CAAC-4A30-459C-B9E0-421670946FDC}" type="presParOf" srcId="{C464776D-1CD7-43B8-BB1F-9DAB257BE5DA}" destId="{C5562BD0-35C0-4E14-A554-C7BB8D2AAB10}" srcOrd="0" destOrd="0" presId="urn:microsoft.com/office/officeart/2008/layout/HexagonCluster"/>
    <dgm:cxn modelId="{9A11D0DB-BACD-4439-B578-2E1FA74539EA}" type="presParOf" srcId="{33FC920E-1E99-4DF9-9789-15FCF07F6AA4}" destId="{3FF9F83E-2088-48C1-BAF0-C939838A7E90}" srcOrd="12" destOrd="0" presId="urn:microsoft.com/office/officeart/2008/layout/HexagonCluster"/>
    <dgm:cxn modelId="{989646BF-E213-424A-9561-F7BBFD9016A3}" type="presParOf" srcId="{3FF9F83E-2088-48C1-BAF0-C939838A7E90}" destId="{BAABE5FC-3FC0-448C-94C5-F8C26C15E337}" srcOrd="0" destOrd="0" presId="urn:microsoft.com/office/officeart/2008/layout/HexagonCluster"/>
    <dgm:cxn modelId="{AB00A852-454D-46FD-BB71-57F3485271F6}" type="presParOf" srcId="{33FC920E-1E99-4DF9-9789-15FCF07F6AA4}" destId="{9D27163E-21BA-44A5-B936-12D3D0BA3B0C}" srcOrd="13" destOrd="0" presId="urn:microsoft.com/office/officeart/2008/layout/HexagonCluster"/>
    <dgm:cxn modelId="{54F0F1F5-EA80-4E8C-8D47-90D70577176A}" type="presParOf" srcId="{9D27163E-21BA-44A5-B936-12D3D0BA3B0C}" destId="{E14F472F-2D04-44FC-9475-D98D6C1EACE7}" srcOrd="0" destOrd="0" presId="urn:microsoft.com/office/officeart/2008/layout/HexagonCluster"/>
    <dgm:cxn modelId="{79A2985B-4F4E-4CBD-999E-B47CE662A33A}" type="presParOf" srcId="{33FC920E-1E99-4DF9-9789-15FCF07F6AA4}" destId="{0D1A4488-8102-4C25-A58E-5FE99C48A22F}" srcOrd="14" destOrd="0" presId="urn:microsoft.com/office/officeart/2008/layout/HexagonCluster"/>
    <dgm:cxn modelId="{9CEB59DC-18A9-4B45-8EA2-2DA60779B3D3}" type="presParOf" srcId="{0D1A4488-8102-4C25-A58E-5FE99C48A22F}" destId="{0A2B3BC2-1795-4EBA-B454-F339A543741D}" srcOrd="0" destOrd="0" presId="urn:microsoft.com/office/officeart/2008/layout/HexagonCluster"/>
    <dgm:cxn modelId="{11D86179-C479-4E1C-B7DF-2090FAF17E4D}" type="presParOf" srcId="{33FC920E-1E99-4DF9-9789-15FCF07F6AA4}" destId="{988FD2B0-1A1C-4CC0-8BE5-F5C4B35652BD}" srcOrd="15" destOrd="0" presId="urn:microsoft.com/office/officeart/2008/layout/HexagonCluster"/>
    <dgm:cxn modelId="{F7621CBD-3E76-464C-A1A0-59D9FFA1AD86}" type="presParOf" srcId="{988FD2B0-1A1C-4CC0-8BE5-F5C4B35652BD}" destId="{5B64AEC7-4520-4B25-BCF4-99AAACB867B7}"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E704D47E-04D4-421F-98F4-1726E03449AA}" type="presOf" srcId="{52DEE40D-F4A9-41EA-B78F-F9941E12407F}" destId="{76053820-D653-48D3-9685-32973629F2CB}" srcOrd="0" destOrd="0" presId="urn:microsoft.com/office/officeart/2005/8/layout/process4"/>
    <dgm:cxn modelId="{6EDF20A4-5EBE-4707-8EA6-1BF9756F1729}" type="presOf" srcId="{29A4749F-50DC-40DA-BEB4-41700D25A2F4}" destId="{E8F6065C-56B0-4F88-8BE8-70636AF3A975}"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933162BF-95D1-413F-B152-AA2938047956}" type="presOf" srcId="{F5839205-EF91-439E-A613-EC67D2BB516E}" destId="{C57CE4AC-EB55-4B62-865B-C3D886B289D4}" srcOrd="1" destOrd="0" presId="urn:microsoft.com/office/officeart/2005/8/layout/process4"/>
    <dgm:cxn modelId="{65B884CD-67ED-4719-8124-43A68176D94B}" type="presOf" srcId="{F5839205-EF91-439E-A613-EC67D2BB516E}" destId="{AEBF7B95-15B5-468C-A964-E01E545EE132}" srcOrd="0" destOrd="0" presId="urn:microsoft.com/office/officeart/2005/8/layout/process4"/>
    <dgm:cxn modelId="{6C7B256C-2875-4210-9EED-CA1A97F7E1C6}" type="presParOf" srcId="{E8F6065C-56B0-4F88-8BE8-70636AF3A975}" destId="{71A2FA4E-F015-40E4-8022-51F2ACB4952B}" srcOrd="0" destOrd="0" presId="urn:microsoft.com/office/officeart/2005/8/layout/process4"/>
    <dgm:cxn modelId="{1BC4E609-A882-4416-96F2-E46F83F2D030}" type="presParOf" srcId="{71A2FA4E-F015-40E4-8022-51F2ACB4952B}" destId="{AEBF7B95-15B5-468C-A964-E01E545EE132}" srcOrd="0" destOrd="0" presId="urn:microsoft.com/office/officeart/2005/8/layout/process4"/>
    <dgm:cxn modelId="{95FE05E0-1372-4A46-B1F9-1D9931770D21}" type="presParOf" srcId="{71A2FA4E-F015-40E4-8022-51F2ACB4952B}" destId="{C57CE4AC-EB55-4B62-865B-C3D886B289D4}" srcOrd="1" destOrd="0" presId="urn:microsoft.com/office/officeart/2005/8/layout/process4"/>
    <dgm:cxn modelId="{57D9784B-637A-436F-B339-2E77B6C56DE6}" type="presParOf" srcId="{71A2FA4E-F015-40E4-8022-51F2ACB4952B}" destId="{263CA7AB-2601-4751-A89D-B29ABBAA0C91}" srcOrd="2" destOrd="0" presId="urn:microsoft.com/office/officeart/2005/8/layout/process4"/>
    <dgm:cxn modelId="{F7F2EABC-7499-4F95-BACD-642E44788911}"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76089838-F103-49E5-BC3C-96699C8A9203}" type="presOf" srcId="{F5839205-EF91-439E-A613-EC67D2BB516E}" destId="{AEBF7B95-15B5-468C-A964-E01E545EE132}" srcOrd="0" destOrd="0" presId="urn:microsoft.com/office/officeart/2005/8/layout/process4"/>
    <dgm:cxn modelId="{EE80363F-D0E8-440B-9400-1790990ED637}" type="presOf" srcId="{29A4749F-50DC-40DA-BEB4-41700D25A2F4}" destId="{E8F6065C-56B0-4F88-8BE8-70636AF3A975}" srcOrd="0" destOrd="0" presId="urn:microsoft.com/office/officeart/2005/8/layout/process4"/>
    <dgm:cxn modelId="{84A1316D-3D57-49DC-B317-127DE5001C32}" type="presOf" srcId="{F5839205-EF91-439E-A613-EC67D2BB516E}" destId="{C57CE4AC-EB55-4B62-865B-C3D886B289D4}" srcOrd="1"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B2570AC0-B32E-4383-AC00-84801E57CD1C}" type="presOf" srcId="{52DEE40D-F4A9-41EA-B78F-F9941E12407F}" destId="{76053820-D653-48D3-9685-32973629F2CB}" srcOrd="0" destOrd="0" presId="urn:microsoft.com/office/officeart/2005/8/layout/process4"/>
    <dgm:cxn modelId="{163D962E-BD4B-49B8-A9C8-B28977FC931A}" type="presParOf" srcId="{E8F6065C-56B0-4F88-8BE8-70636AF3A975}" destId="{71A2FA4E-F015-40E4-8022-51F2ACB4952B}" srcOrd="0" destOrd="0" presId="urn:microsoft.com/office/officeart/2005/8/layout/process4"/>
    <dgm:cxn modelId="{3AF9A743-05A2-480B-9087-ABE60E601DAB}" type="presParOf" srcId="{71A2FA4E-F015-40E4-8022-51F2ACB4952B}" destId="{AEBF7B95-15B5-468C-A964-E01E545EE132}" srcOrd="0" destOrd="0" presId="urn:microsoft.com/office/officeart/2005/8/layout/process4"/>
    <dgm:cxn modelId="{848CCA4E-5489-4ADD-B10E-D858E1CBAC7D}" type="presParOf" srcId="{71A2FA4E-F015-40E4-8022-51F2ACB4952B}" destId="{C57CE4AC-EB55-4B62-865B-C3D886B289D4}" srcOrd="1" destOrd="0" presId="urn:microsoft.com/office/officeart/2005/8/layout/process4"/>
    <dgm:cxn modelId="{AAC4E8D3-4918-4C1F-B107-5CC6967168E9}" type="presParOf" srcId="{71A2FA4E-F015-40E4-8022-51F2ACB4952B}" destId="{263CA7AB-2601-4751-A89D-B29ABBAA0C91}" srcOrd="2" destOrd="0" presId="urn:microsoft.com/office/officeart/2005/8/layout/process4"/>
    <dgm:cxn modelId="{45627714-164B-46C9-A0C2-5F847AAE34CF}"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2">
            <a:lumMod val="60000"/>
            <a:lumOff val="40000"/>
          </a:schemeClr>
        </a:solidFill>
      </dgm:spPr>
      <dgm:t>
        <a:bodyPr/>
        <a:lstStyle/>
        <a:p>
          <a:r>
            <a:rPr lang="el-GR" sz="1800" b="1" u="sng" dirty="0"/>
            <a:t>2</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Ανάλυση του εξωτερικού περιβάλλοντος του οργανισμού προκειμένου να χαρτογραφηθούν οι ευκαιρίες και οι απειλές</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ACFCB61B-504A-40DE-B91A-CBBABB20FF9D}" type="presOf" srcId="{52DEE40D-F4A9-41EA-B78F-F9941E12407F}" destId="{76053820-D653-48D3-9685-32973629F2CB}" srcOrd="0" destOrd="0" presId="urn:microsoft.com/office/officeart/2005/8/layout/process4"/>
    <dgm:cxn modelId="{D92D0265-3075-421F-B902-147F7C5B67CB}" type="presOf" srcId="{29A4749F-50DC-40DA-BEB4-41700D25A2F4}" destId="{E8F6065C-56B0-4F88-8BE8-70636AF3A975}" srcOrd="0" destOrd="0" presId="urn:microsoft.com/office/officeart/2005/8/layout/process4"/>
    <dgm:cxn modelId="{2F657495-4333-41E7-9B6D-2564E29AD727}" type="presOf" srcId="{F5839205-EF91-439E-A613-EC67D2BB516E}" destId="{AEBF7B95-15B5-468C-A964-E01E545EE132}"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D4CA28AD-1FED-4C6E-B65D-92BF96BD59AE}" type="presOf" srcId="{F5839205-EF91-439E-A613-EC67D2BB516E}" destId="{C57CE4AC-EB55-4B62-865B-C3D886B289D4}" srcOrd="1" destOrd="0" presId="urn:microsoft.com/office/officeart/2005/8/layout/process4"/>
    <dgm:cxn modelId="{70264CD4-D0FD-4EBA-BAA1-F5683C7D3EA0}" type="presParOf" srcId="{E8F6065C-56B0-4F88-8BE8-70636AF3A975}" destId="{71A2FA4E-F015-40E4-8022-51F2ACB4952B}" srcOrd="0" destOrd="0" presId="urn:microsoft.com/office/officeart/2005/8/layout/process4"/>
    <dgm:cxn modelId="{7476EA80-7325-40A6-B48E-D37EEB2FCA87}" type="presParOf" srcId="{71A2FA4E-F015-40E4-8022-51F2ACB4952B}" destId="{AEBF7B95-15B5-468C-A964-E01E545EE132}" srcOrd="0" destOrd="0" presId="urn:microsoft.com/office/officeart/2005/8/layout/process4"/>
    <dgm:cxn modelId="{D74FDEA2-A903-4B78-93FD-894B8B69DA25}" type="presParOf" srcId="{71A2FA4E-F015-40E4-8022-51F2ACB4952B}" destId="{C57CE4AC-EB55-4B62-865B-C3D886B289D4}" srcOrd="1" destOrd="0" presId="urn:microsoft.com/office/officeart/2005/8/layout/process4"/>
    <dgm:cxn modelId="{149F241D-232D-4E36-A0EE-308EA7577942}" type="presParOf" srcId="{71A2FA4E-F015-40E4-8022-51F2ACB4952B}" destId="{263CA7AB-2601-4751-A89D-B29ABBAA0C91}" srcOrd="2" destOrd="0" presId="urn:microsoft.com/office/officeart/2005/8/layout/process4"/>
    <dgm:cxn modelId="{3E5ECAAA-0453-47D2-9EE4-7158B1E26DC8}"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2">
            <a:lumMod val="60000"/>
            <a:lumOff val="40000"/>
          </a:schemeClr>
        </a:solidFill>
      </dgm:spPr>
      <dgm:t>
        <a:bodyPr/>
        <a:lstStyle/>
        <a:p>
          <a:r>
            <a:rPr lang="el-GR" sz="1800" b="1" u="sng" dirty="0"/>
            <a:t>2</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Ανάλυση του εξωτερικού περιβάλλοντος του οργανισμού προκειμένου να χαρτογραφηθούν οι ευκαιρίες και οι απειλές</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C9B0F12D-B5D3-40BF-B8FA-CC2AA0616611}" type="presOf" srcId="{F5839205-EF91-439E-A613-EC67D2BB516E}" destId="{AEBF7B95-15B5-468C-A964-E01E545EE132}" srcOrd="0" destOrd="0" presId="urn:microsoft.com/office/officeart/2005/8/layout/process4"/>
    <dgm:cxn modelId="{A8DA0E3A-1872-407D-A2EE-34678994956F}" type="presOf" srcId="{52DEE40D-F4A9-41EA-B78F-F9941E12407F}" destId="{76053820-D653-48D3-9685-32973629F2CB}" srcOrd="0" destOrd="0" presId="urn:microsoft.com/office/officeart/2005/8/layout/process4"/>
    <dgm:cxn modelId="{F1559AA3-6AC7-41C6-827E-79DF5D2A8481}" type="presOf" srcId="{F5839205-EF91-439E-A613-EC67D2BB516E}" destId="{C57CE4AC-EB55-4B62-865B-C3D886B289D4}" srcOrd="1"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BA9011D6-8CA5-4B7D-9CB6-FBD9AD2A67CB}" type="presOf" srcId="{29A4749F-50DC-40DA-BEB4-41700D25A2F4}" destId="{E8F6065C-56B0-4F88-8BE8-70636AF3A975}" srcOrd="0" destOrd="0" presId="urn:microsoft.com/office/officeart/2005/8/layout/process4"/>
    <dgm:cxn modelId="{71228AB3-1476-4180-8BA6-5A3E8C2412AC}" type="presParOf" srcId="{E8F6065C-56B0-4F88-8BE8-70636AF3A975}" destId="{71A2FA4E-F015-40E4-8022-51F2ACB4952B}" srcOrd="0" destOrd="0" presId="urn:microsoft.com/office/officeart/2005/8/layout/process4"/>
    <dgm:cxn modelId="{31EB5992-F37B-49A4-B189-6384164896D4}" type="presParOf" srcId="{71A2FA4E-F015-40E4-8022-51F2ACB4952B}" destId="{AEBF7B95-15B5-468C-A964-E01E545EE132}" srcOrd="0" destOrd="0" presId="urn:microsoft.com/office/officeart/2005/8/layout/process4"/>
    <dgm:cxn modelId="{5D862159-854D-40C7-AF89-D1455BC147F0}" type="presParOf" srcId="{71A2FA4E-F015-40E4-8022-51F2ACB4952B}" destId="{C57CE4AC-EB55-4B62-865B-C3D886B289D4}" srcOrd="1" destOrd="0" presId="urn:microsoft.com/office/officeart/2005/8/layout/process4"/>
    <dgm:cxn modelId="{24A59A16-70FD-4A1E-AF6C-D2C420EE1E38}" type="presParOf" srcId="{71A2FA4E-F015-40E4-8022-51F2ACB4952B}" destId="{263CA7AB-2601-4751-A89D-B29ABBAA0C91}" srcOrd="2" destOrd="0" presId="urn:microsoft.com/office/officeart/2005/8/layout/process4"/>
    <dgm:cxn modelId="{09C1F718-B9FF-4E15-B2CE-59BBBA7869D7}"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3">
            <a:lumMod val="75000"/>
          </a:schemeClr>
        </a:solidFill>
      </dgm:spPr>
      <dgm:t>
        <a:bodyPr/>
        <a:lstStyle/>
        <a:p>
          <a:r>
            <a:rPr lang="el-GR" sz="1800" b="1" u="sng" dirty="0"/>
            <a:t>3</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custT="1"/>
      <dgm:spPr/>
      <dgm:t>
        <a:bodyPr/>
        <a:lstStyle/>
        <a:p>
          <a:r>
            <a:rPr lang="el-GR" sz="1100" b="1" dirty="0"/>
            <a:t>Ανάλυση του εσωτερικού περιβάλλοντος του οργανισμού προκειμένου να αναγνωρισθούν τα δυνατά σημεία και οι αδυναμίες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A976A926-DABC-4C18-AE2A-B0AB41A9F57A}" type="presOf" srcId="{F5839205-EF91-439E-A613-EC67D2BB516E}" destId="{AEBF7B95-15B5-468C-A964-E01E545EE132}" srcOrd="0" destOrd="0" presId="urn:microsoft.com/office/officeart/2005/8/layout/process4"/>
    <dgm:cxn modelId="{C1267A64-D545-4367-A6A8-51F22234067F}" type="presOf" srcId="{29A4749F-50DC-40DA-BEB4-41700D25A2F4}" destId="{E8F6065C-56B0-4F88-8BE8-70636AF3A975}" srcOrd="0" destOrd="0" presId="urn:microsoft.com/office/officeart/2005/8/layout/process4"/>
    <dgm:cxn modelId="{D911226B-05F6-4485-9DBD-AB78FAEC43E1}" type="presOf" srcId="{F5839205-EF91-439E-A613-EC67D2BB516E}" destId="{C57CE4AC-EB55-4B62-865B-C3D886B289D4}" srcOrd="1" destOrd="0" presId="urn:microsoft.com/office/officeart/2005/8/layout/process4"/>
    <dgm:cxn modelId="{97044380-47A0-44CE-BB2B-ABBF26BC64F8}" type="presOf" srcId="{52DEE40D-F4A9-41EA-B78F-F9941E12407F}" destId="{76053820-D653-48D3-9685-32973629F2CB}"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817F95A6-5991-4BB1-818C-BE8F6BA0D55F}" type="presParOf" srcId="{E8F6065C-56B0-4F88-8BE8-70636AF3A975}" destId="{71A2FA4E-F015-40E4-8022-51F2ACB4952B}" srcOrd="0" destOrd="0" presId="urn:microsoft.com/office/officeart/2005/8/layout/process4"/>
    <dgm:cxn modelId="{A42766B8-B4F4-4F99-8D29-299D3831BEDF}" type="presParOf" srcId="{71A2FA4E-F015-40E4-8022-51F2ACB4952B}" destId="{AEBF7B95-15B5-468C-A964-E01E545EE132}" srcOrd="0" destOrd="0" presId="urn:microsoft.com/office/officeart/2005/8/layout/process4"/>
    <dgm:cxn modelId="{A5186648-4CAC-4AD9-9548-EA29F0FDA475}" type="presParOf" srcId="{71A2FA4E-F015-40E4-8022-51F2ACB4952B}" destId="{C57CE4AC-EB55-4B62-865B-C3D886B289D4}" srcOrd="1" destOrd="0" presId="urn:microsoft.com/office/officeart/2005/8/layout/process4"/>
    <dgm:cxn modelId="{D69123F1-115B-4B65-9AEA-575A5136CC9D}" type="presParOf" srcId="{71A2FA4E-F015-40E4-8022-51F2ACB4952B}" destId="{263CA7AB-2601-4751-A89D-B29ABBAA0C91}" srcOrd="2" destOrd="0" presId="urn:microsoft.com/office/officeart/2005/8/layout/process4"/>
    <dgm:cxn modelId="{49F49464-5DAD-4522-AB83-ECB0FCBB2986}"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3">
            <a:lumMod val="75000"/>
          </a:schemeClr>
        </a:solidFill>
      </dgm:spPr>
      <dgm:t>
        <a:bodyPr/>
        <a:lstStyle/>
        <a:p>
          <a:r>
            <a:rPr lang="el-GR" sz="1800" b="1" u="sng" dirty="0"/>
            <a:t>3</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custT="1"/>
      <dgm:spPr/>
      <dgm:t>
        <a:bodyPr/>
        <a:lstStyle/>
        <a:p>
          <a:r>
            <a:rPr lang="el-GR" sz="1100" b="1" dirty="0"/>
            <a:t>Ανάλυση του εσωτερικού περιβάλλοντος του οργανισμού προκειμένου να αναγνωρισθούν τα δυνατά σημεία και οι αδυναμίες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9C9C8921-898E-4C0E-8CDE-F9C589B932B2}" type="presOf" srcId="{F5839205-EF91-439E-A613-EC67D2BB516E}" destId="{C57CE4AC-EB55-4B62-865B-C3D886B289D4}" srcOrd="1" destOrd="0" presId="urn:microsoft.com/office/officeart/2005/8/layout/process4"/>
    <dgm:cxn modelId="{35650725-2EE3-462C-A4CE-037244F9EE7A}" type="presOf" srcId="{29A4749F-50DC-40DA-BEB4-41700D25A2F4}" destId="{E8F6065C-56B0-4F88-8BE8-70636AF3A975}" srcOrd="0" destOrd="0" presId="urn:microsoft.com/office/officeart/2005/8/layout/process4"/>
    <dgm:cxn modelId="{8F2EE99E-EE44-4DB5-B4C2-546AD6E585DF}" type="presOf" srcId="{F5839205-EF91-439E-A613-EC67D2BB516E}" destId="{AEBF7B95-15B5-468C-A964-E01E545EE132}"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C9039FBC-6F75-4498-A243-AE99AEB88D9E}" type="presOf" srcId="{52DEE40D-F4A9-41EA-B78F-F9941E12407F}" destId="{76053820-D653-48D3-9685-32973629F2CB}" srcOrd="0" destOrd="0" presId="urn:microsoft.com/office/officeart/2005/8/layout/process4"/>
    <dgm:cxn modelId="{1B7491FA-83E2-4A9F-ADB0-444D80EB58A6}" type="presParOf" srcId="{E8F6065C-56B0-4F88-8BE8-70636AF3A975}" destId="{71A2FA4E-F015-40E4-8022-51F2ACB4952B}" srcOrd="0" destOrd="0" presId="urn:microsoft.com/office/officeart/2005/8/layout/process4"/>
    <dgm:cxn modelId="{B724A01A-A7DB-4B36-81B5-9E62E65CFAFB}" type="presParOf" srcId="{71A2FA4E-F015-40E4-8022-51F2ACB4952B}" destId="{AEBF7B95-15B5-468C-A964-E01E545EE132}" srcOrd="0" destOrd="0" presId="urn:microsoft.com/office/officeart/2005/8/layout/process4"/>
    <dgm:cxn modelId="{C6A04C3A-83A4-4FE4-8437-A3C58873B576}" type="presParOf" srcId="{71A2FA4E-F015-40E4-8022-51F2ACB4952B}" destId="{C57CE4AC-EB55-4B62-865B-C3D886B289D4}" srcOrd="1" destOrd="0" presId="urn:microsoft.com/office/officeart/2005/8/layout/process4"/>
    <dgm:cxn modelId="{17015217-1E46-41A6-8DE8-AA84D2BFADD5}" type="presParOf" srcId="{71A2FA4E-F015-40E4-8022-51F2ACB4952B}" destId="{263CA7AB-2601-4751-A89D-B29ABBAA0C91}" srcOrd="2" destOrd="0" presId="urn:microsoft.com/office/officeart/2005/8/layout/process4"/>
    <dgm:cxn modelId="{79CE93EC-D237-4119-8A63-6DF5C838841A}" type="presParOf" srcId="{263CA7AB-2601-4751-A89D-B29ABBAA0C91}" destId="{76053820-D653-48D3-9685-32973629F2CB}" srcOrd="0" destOrd="0" presId="urn:microsoft.com/office/officeart/2005/8/layout/process4"/>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7120B8-4F5E-43D2-A91E-4E610F0251D4}" type="doc">
      <dgm:prSet loTypeId="urn:microsoft.com/office/officeart/2005/8/layout/equation2" loCatId="process" qsTypeId="urn:microsoft.com/office/officeart/2005/8/quickstyle/simple1" qsCatId="simple" csTypeId="urn:microsoft.com/office/officeart/2005/8/colors/accent1_2" csCatId="accent1" phldr="1"/>
      <dgm:spPr/>
    </dgm:pt>
    <dgm:pt modelId="{980585E3-9E98-41BC-ABFA-BFE0178C69BB}">
      <dgm:prSet phldrT="[Κείμενο]"/>
      <dgm:spPr>
        <a:solidFill>
          <a:schemeClr val="accent2">
            <a:lumMod val="75000"/>
          </a:schemeClr>
        </a:solidFill>
      </dgm:spPr>
      <dgm:t>
        <a:bodyPr/>
        <a:lstStyle/>
        <a:p>
          <a:r>
            <a:rPr lang="el-GR" altLang="el-GR" b="1" dirty="0">
              <a:solidFill>
                <a:srgbClr val="000000"/>
              </a:solidFill>
              <a:cs typeface="Times New Roman" pitchFamily="18" charset="0"/>
            </a:rPr>
            <a:t>Πόροι: Υλικοί και άυλοι</a:t>
          </a:r>
          <a:r>
            <a:rPr lang="en-GB" altLang="el-GR" b="1" dirty="0">
              <a:solidFill>
                <a:srgbClr val="000000"/>
              </a:solidFill>
              <a:cs typeface="Times New Roman" pitchFamily="18" charset="0"/>
            </a:rPr>
            <a:t> + </a:t>
          </a:r>
          <a:r>
            <a:rPr lang="el-GR" altLang="el-GR" b="1" dirty="0">
              <a:solidFill>
                <a:srgbClr val="000000"/>
              </a:solidFill>
              <a:cs typeface="Times New Roman" pitchFamily="18" charset="0"/>
            </a:rPr>
            <a:t>Συστήματα</a:t>
          </a:r>
          <a:endParaRPr lang="el-GR" b="1" dirty="0"/>
        </a:p>
      </dgm:t>
    </dgm:pt>
    <dgm:pt modelId="{347286D6-5D3B-487B-85C6-2639480CF623}" type="parTrans" cxnId="{FC09BAA4-E7DC-4AFF-895D-A1D6DC96B626}">
      <dgm:prSet/>
      <dgm:spPr/>
      <dgm:t>
        <a:bodyPr/>
        <a:lstStyle/>
        <a:p>
          <a:endParaRPr lang="el-GR"/>
        </a:p>
      </dgm:t>
    </dgm:pt>
    <dgm:pt modelId="{B16166B4-6CDC-4AF4-B670-4F76137340E8}" type="sibTrans" cxnId="{FC09BAA4-E7DC-4AFF-895D-A1D6DC96B626}">
      <dgm:prSet/>
      <dgm:spPr/>
      <dgm:t>
        <a:bodyPr/>
        <a:lstStyle/>
        <a:p>
          <a:endParaRPr lang="el-GR"/>
        </a:p>
      </dgm:t>
    </dgm:pt>
    <dgm:pt modelId="{A2600DA2-9DE1-44AC-958C-F185EEA1C5D2}">
      <dgm:prSet phldrT="[Κείμενο]" custT="1"/>
      <dgm:spPr/>
      <dgm:t>
        <a:bodyPr/>
        <a:lstStyle/>
        <a:p>
          <a:r>
            <a:rPr lang="el-GR" altLang="el-GR" sz="1400" b="1" dirty="0">
              <a:solidFill>
                <a:srgbClr val="000000"/>
              </a:solidFill>
              <a:cs typeface="Times New Roman" pitchFamily="18" charset="0"/>
            </a:rPr>
            <a:t>Ικανότητες</a:t>
          </a:r>
          <a:endParaRPr lang="el-GR" sz="1300" b="1" dirty="0"/>
        </a:p>
      </dgm:t>
    </dgm:pt>
    <dgm:pt modelId="{7CE48D24-027D-4427-A923-4EECD9D62168}" type="parTrans" cxnId="{39338717-D16C-4B0B-B4CB-009A7E7DC840}">
      <dgm:prSet/>
      <dgm:spPr/>
      <dgm:t>
        <a:bodyPr/>
        <a:lstStyle/>
        <a:p>
          <a:endParaRPr lang="el-GR"/>
        </a:p>
      </dgm:t>
    </dgm:pt>
    <dgm:pt modelId="{1CCB225B-F020-466F-994D-0913AF27E38D}" type="sibTrans" cxnId="{39338717-D16C-4B0B-B4CB-009A7E7DC840}">
      <dgm:prSet/>
      <dgm:spPr/>
      <dgm:t>
        <a:bodyPr/>
        <a:lstStyle/>
        <a:p>
          <a:endParaRPr lang="el-GR"/>
        </a:p>
      </dgm:t>
    </dgm:pt>
    <dgm:pt modelId="{90237C6E-6E32-465C-9C92-7705E5F35A63}">
      <dgm:prSet phldrT="[Κείμενο]"/>
      <dgm:spPr>
        <a:solidFill>
          <a:schemeClr val="accent4">
            <a:lumMod val="75000"/>
          </a:schemeClr>
        </a:solidFill>
      </dgm:spPr>
      <dgm:t>
        <a:bodyPr/>
        <a:lstStyle/>
        <a:p>
          <a:r>
            <a:rPr lang="el-GR" altLang="el-GR" b="1" dirty="0">
              <a:solidFill>
                <a:srgbClr val="000000"/>
              </a:solidFill>
              <a:cs typeface="Times New Roman" pitchFamily="18" charset="0"/>
            </a:rPr>
            <a:t>Θεμελιώδεις ικανότητες</a:t>
          </a:r>
          <a:endParaRPr lang="el-GR" dirty="0"/>
        </a:p>
      </dgm:t>
    </dgm:pt>
    <dgm:pt modelId="{6CA57BB7-04A7-4072-AC68-C88767540939}" type="parTrans" cxnId="{0B90E09F-A90A-4FA6-89E8-3D35164BCA10}">
      <dgm:prSet/>
      <dgm:spPr/>
      <dgm:t>
        <a:bodyPr/>
        <a:lstStyle/>
        <a:p>
          <a:endParaRPr lang="el-GR"/>
        </a:p>
      </dgm:t>
    </dgm:pt>
    <dgm:pt modelId="{8ECB2DE5-2D86-428E-9CA8-E54AF93B0B53}" type="sibTrans" cxnId="{0B90E09F-A90A-4FA6-89E8-3D35164BCA10}">
      <dgm:prSet/>
      <dgm:spPr/>
      <dgm:t>
        <a:bodyPr/>
        <a:lstStyle/>
        <a:p>
          <a:endParaRPr lang="el-GR"/>
        </a:p>
      </dgm:t>
    </dgm:pt>
    <dgm:pt modelId="{71297343-762D-4DD0-9C84-A5724FCA811B}" type="pres">
      <dgm:prSet presAssocID="{8E7120B8-4F5E-43D2-A91E-4E610F0251D4}" presName="Name0" presStyleCnt="0">
        <dgm:presLayoutVars>
          <dgm:dir/>
          <dgm:resizeHandles val="exact"/>
        </dgm:presLayoutVars>
      </dgm:prSet>
      <dgm:spPr/>
    </dgm:pt>
    <dgm:pt modelId="{58C01327-9971-4E76-8485-A7854CABFB4E}" type="pres">
      <dgm:prSet presAssocID="{8E7120B8-4F5E-43D2-A91E-4E610F0251D4}" presName="vNodes" presStyleCnt="0"/>
      <dgm:spPr/>
    </dgm:pt>
    <dgm:pt modelId="{F74A8D12-1404-4C5A-8498-4845293F9FDB}" type="pres">
      <dgm:prSet presAssocID="{980585E3-9E98-41BC-ABFA-BFE0178C69BB}" presName="node" presStyleLbl="node1" presStyleIdx="0" presStyleCnt="3" custScaleX="143488" custScaleY="68543">
        <dgm:presLayoutVars>
          <dgm:bulletEnabled val="1"/>
        </dgm:presLayoutVars>
      </dgm:prSet>
      <dgm:spPr/>
    </dgm:pt>
    <dgm:pt modelId="{77B2D830-EE80-410C-9711-1CAEDEFA893E}" type="pres">
      <dgm:prSet presAssocID="{B16166B4-6CDC-4AF4-B670-4F76137340E8}" presName="spacerT" presStyleCnt="0"/>
      <dgm:spPr/>
    </dgm:pt>
    <dgm:pt modelId="{AF3B99B8-D053-4FC2-B073-0622CB48BAC9}" type="pres">
      <dgm:prSet presAssocID="{B16166B4-6CDC-4AF4-B670-4F76137340E8}" presName="sibTrans" presStyleLbl="sibTrans2D1" presStyleIdx="0" presStyleCnt="2"/>
      <dgm:spPr/>
    </dgm:pt>
    <dgm:pt modelId="{0CD2CC12-1E35-441D-8EF6-C22C673A4AB9}" type="pres">
      <dgm:prSet presAssocID="{B16166B4-6CDC-4AF4-B670-4F76137340E8}" presName="spacerB" presStyleCnt="0"/>
      <dgm:spPr/>
    </dgm:pt>
    <dgm:pt modelId="{68971871-7B10-46D9-BFB2-03EAE9DFDDE9}" type="pres">
      <dgm:prSet presAssocID="{A2600DA2-9DE1-44AC-958C-F185EEA1C5D2}" presName="node" presStyleLbl="node1" presStyleIdx="1" presStyleCnt="3" custScaleX="148256" custScaleY="67116">
        <dgm:presLayoutVars>
          <dgm:bulletEnabled val="1"/>
        </dgm:presLayoutVars>
      </dgm:prSet>
      <dgm:spPr/>
    </dgm:pt>
    <dgm:pt modelId="{922CF9F7-B173-4528-BF75-5121B764AB45}" type="pres">
      <dgm:prSet presAssocID="{8E7120B8-4F5E-43D2-A91E-4E610F0251D4}" presName="sibTransLast" presStyleLbl="sibTrans2D1" presStyleIdx="1" presStyleCnt="2"/>
      <dgm:spPr/>
    </dgm:pt>
    <dgm:pt modelId="{1B0588FA-A7A0-4054-8A4E-DEDA4E8C9304}" type="pres">
      <dgm:prSet presAssocID="{8E7120B8-4F5E-43D2-A91E-4E610F0251D4}" presName="connectorText" presStyleLbl="sibTrans2D1" presStyleIdx="1" presStyleCnt="2"/>
      <dgm:spPr/>
    </dgm:pt>
    <dgm:pt modelId="{768328B8-3F4F-42C3-8594-EAD7796D2B36}" type="pres">
      <dgm:prSet presAssocID="{8E7120B8-4F5E-43D2-A91E-4E610F0251D4}" presName="lastNode" presStyleLbl="node1" presStyleIdx="2" presStyleCnt="3">
        <dgm:presLayoutVars>
          <dgm:bulletEnabled val="1"/>
        </dgm:presLayoutVars>
      </dgm:prSet>
      <dgm:spPr/>
    </dgm:pt>
  </dgm:ptLst>
  <dgm:cxnLst>
    <dgm:cxn modelId="{3F15270F-18FB-44D8-904F-9E935A7E371F}" type="presOf" srcId="{1CCB225B-F020-466F-994D-0913AF27E38D}" destId="{922CF9F7-B173-4528-BF75-5121B764AB45}" srcOrd="0" destOrd="0" presId="urn:microsoft.com/office/officeart/2005/8/layout/equation2"/>
    <dgm:cxn modelId="{39338717-D16C-4B0B-B4CB-009A7E7DC840}" srcId="{8E7120B8-4F5E-43D2-A91E-4E610F0251D4}" destId="{A2600DA2-9DE1-44AC-958C-F185EEA1C5D2}" srcOrd="1" destOrd="0" parTransId="{7CE48D24-027D-4427-A923-4EECD9D62168}" sibTransId="{1CCB225B-F020-466F-994D-0913AF27E38D}"/>
    <dgm:cxn modelId="{6365111C-13EC-4503-BA9B-0B43BD6093DB}" type="presOf" srcId="{980585E3-9E98-41BC-ABFA-BFE0178C69BB}" destId="{F74A8D12-1404-4C5A-8498-4845293F9FDB}" srcOrd="0" destOrd="0" presId="urn:microsoft.com/office/officeart/2005/8/layout/equation2"/>
    <dgm:cxn modelId="{46597442-E309-4366-B003-208A37A0C04B}" type="presOf" srcId="{1CCB225B-F020-466F-994D-0913AF27E38D}" destId="{1B0588FA-A7A0-4054-8A4E-DEDA4E8C9304}" srcOrd="1" destOrd="0" presId="urn:microsoft.com/office/officeart/2005/8/layout/equation2"/>
    <dgm:cxn modelId="{B7C77D68-3CAD-4108-AC82-7A7294F3649D}" type="presOf" srcId="{8E7120B8-4F5E-43D2-A91E-4E610F0251D4}" destId="{71297343-762D-4DD0-9C84-A5724FCA811B}" srcOrd="0" destOrd="0" presId="urn:microsoft.com/office/officeart/2005/8/layout/equation2"/>
    <dgm:cxn modelId="{0B90E09F-A90A-4FA6-89E8-3D35164BCA10}" srcId="{8E7120B8-4F5E-43D2-A91E-4E610F0251D4}" destId="{90237C6E-6E32-465C-9C92-7705E5F35A63}" srcOrd="2" destOrd="0" parTransId="{6CA57BB7-04A7-4072-AC68-C88767540939}" sibTransId="{8ECB2DE5-2D86-428E-9CA8-E54AF93B0B53}"/>
    <dgm:cxn modelId="{FC09BAA4-E7DC-4AFF-895D-A1D6DC96B626}" srcId="{8E7120B8-4F5E-43D2-A91E-4E610F0251D4}" destId="{980585E3-9E98-41BC-ABFA-BFE0178C69BB}" srcOrd="0" destOrd="0" parTransId="{347286D6-5D3B-487B-85C6-2639480CF623}" sibTransId="{B16166B4-6CDC-4AF4-B670-4F76137340E8}"/>
    <dgm:cxn modelId="{8FA8C5C5-D548-40B4-BCC7-CE0DF626DCB8}" type="presOf" srcId="{A2600DA2-9DE1-44AC-958C-F185EEA1C5D2}" destId="{68971871-7B10-46D9-BFB2-03EAE9DFDDE9}" srcOrd="0" destOrd="0" presId="urn:microsoft.com/office/officeart/2005/8/layout/equation2"/>
    <dgm:cxn modelId="{A072B9D6-877E-4A79-9018-E45F72B2C05D}" type="presOf" srcId="{B16166B4-6CDC-4AF4-B670-4F76137340E8}" destId="{AF3B99B8-D053-4FC2-B073-0622CB48BAC9}" srcOrd="0" destOrd="0" presId="urn:microsoft.com/office/officeart/2005/8/layout/equation2"/>
    <dgm:cxn modelId="{04253BE1-920F-4554-8708-2494A88AAEDC}" type="presOf" srcId="{90237C6E-6E32-465C-9C92-7705E5F35A63}" destId="{768328B8-3F4F-42C3-8594-EAD7796D2B36}" srcOrd="0" destOrd="0" presId="urn:microsoft.com/office/officeart/2005/8/layout/equation2"/>
    <dgm:cxn modelId="{EC3EE69B-B9DC-458C-B6EF-4FB6316482DA}" type="presParOf" srcId="{71297343-762D-4DD0-9C84-A5724FCA811B}" destId="{58C01327-9971-4E76-8485-A7854CABFB4E}" srcOrd="0" destOrd="0" presId="urn:microsoft.com/office/officeart/2005/8/layout/equation2"/>
    <dgm:cxn modelId="{3EA4F7F8-60D1-4B0C-BE5D-3E20BB4935C3}" type="presParOf" srcId="{58C01327-9971-4E76-8485-A7854CABFB4E}" destId="{F74A8D12-1404-4C5A-8498-4845293F9FDB}" srcOrd="0" destOrd="0" presId="urn:microsoft.com/office/officeart/2005/8/layout/equation2"/>
    <dgm:cxn modelId="{324C2C71-6F59-4B52-9A00-F73D8D293A7E}" type="presParOf" srcId="{58C01327-9971-4E76-8485-A7854CABFB4E}" destId="{77B2D830-EE80-410C-9711-1CAEDEFA893E}" srcOrd="1" destOrd="0" presId="urn:microsoft.com/office/officeart/2005/8/layout/equation2"/>
    <dgm:cxn modelId="{A8BECD21-6809-4094-919E-00AB03D01964}" type="presParOf" srcId="{58C01327-9971-4E76-8485-A7854CABFB4E}" destId="{AF3B99B8-D053-4FC2-B073-0622CB48BAC9}" srcOrd="2" destOrd="0" presId="urn:microsoft.com/office/officeart/2005/8/layout/equation2"/>
    <dgm:cxn modelId="{F475A499-117B-4417-B023-1A2B802580A2}" type="presParOf" srcId="{58C01327-9971-4E76-8485-A7854CABFB4E}" destId="{0CD2CC12-1E35-441D-8EF6-C22C673A4AB9}" srcOrd="3" destOrd="0" presId="urn:microsoft.com/office/officeart/2005/8/layout/equation2"/>
    <dgm:cxn modelId="{A3CFD448-F4B2-4F34-AFA8-9B5F5ECFBC2B}" type="presParOf" srcId="{58C01327-9971-4E76-8485-A7854CABFB4E}" destId="{68971871-7B10-46D9-BFB2-03EAE9DFDDE9}" srcOrd="4" destOrd="0" presId="urn:microsoft.com/office/officeart/2005/8/layout/equation2"/>
    <dgm:cxn modelId="{E71C4E66-BCF5-4197-B452-4F5A283997B4}" type="presParOf" srcId="{71297343-762D-4DD0-9C84-A5724FCA811B}" destId="{922CF9F7-B173-4528-BF75-5121B764AB45}" srcOrd="1" destOrd="0" presId="urn:microsoft.com/office/officeart/2005/8/layout/equation2"/>
    <dgm:cxn modelId="{2C4DF95D-74B7-45FC-93EC-89BACF92B375}" type="presParOf" srcId="{922CF9F7-B173-4528-BF75-5121B764AB45}" destId="{1B0588FA-A7A0-4054-8A4E-DEDA4E8C9304}" srcOrd="0" destOrd="0" presId="urn:microsoft.com/office/officeart/2005/8/layout/equation2"/>
    <dgm:cxn modelId="{1AA6938C-6440-4997-9FDE-88E95B7D33A9}" type="presParOf" srcId="{71297343-762D-4DD0-9C84-A5724FCA811B}" destId="{768328B8-3F4F-42C3-8594-EAD7796D2B36}" srcOrd="2" destOrd="0" presId="urn:microsoft.com/office/officeart/2005/8/layout/equati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3">
            <a:lumMod val="75000"/>
          </a:schemeClr>
        </a:solidFill>
      </dgm:spPr>
      <dgm:t>
        <a:bodyPr/>
        <a:lstStyle/>
        <a:p>
          <a:r>
            <a:rPr lang="el-GR" sz="1800" b="1" u="sng" dirty="0"/>
            <a:t>3</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custT="1"/>
      <dgm:spPr/>
      <dgm:t>
        <a:bodyPr/>
        <a:lstStyle/>
        <a:p>
          <a:r>
            <a:rPr lang="el-GR" sz="1100" b="1" dirty="0"/>
            <a:t>Ανάλυση του εσωτερικού περιβάλλοντος του οργανισμού προκειμένου να αναγνωρισθούν τα δυνατά σημεία και οι αδυναμίες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8D9F6E47-AED1-4DE3-87D0-9F2614DC8B07}" type="presOf" srcId="{F5839205-EF91-439E-A613-EC67D2BB516E}" destId="{C57CE4AC-EB55-4B62-865B-C3D886B289D4}" srcOrd="1" destOrd="0" presId="urn:microsoft.com/office/officeart/2005/8/layout/process4"/>
    <dgm:cxn modelId="{B4E62668-BF40-4858-8B98-5CD206D532E2}" type="presOf" srcId="{29A4749F-50DC-40DA-BEB4-41700D25A2F4}" destId="{E8F6065C-56B0-4F88-8BE8-70636AF3A975}" srcOrd="0" destOrd="0" presId="urn:microsoft.com/office/officeart/2005/8/layout/process4"/>
    <dgm:cxn modelId="{1DDF4D70-40EE-4F36-BCE9-0B3D48381C41}" type="presOf" srcId="{52DEE40D-F4A9-41EA-B78F-F9941E12407F}" destId="{76053820-D653-48D3-9685-32973629F2CB}"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46BACDFF-1B41-48B8-B5E1-9B513BDA881F}" type="presOf" srcId="{F5839205-EF91-439E-A613-EC67D2BB516E}" destId="{AEBF7B95-15B5-468C-A964-E01E545EE132}" srcOrd="0" destOrd="0" presId="urn:microsoft.com/office/officeart/2005/8/layout/process4"/>
    <dgm:cxn modelId="{DED64167-2E9C-4CE3-A9CB-5E4840B2724F}" type="presParOf" srcId="{E8F6065C-56B0-4F88-8BE8-70636AF3A975}" destId="{71A2FA4E-F015-40E4-8022-51F2ACB4952B}" srcOrd="0" destOrd="0" presId="urn:microsoft.com/office/officeart/2005/8/layout/process4"/>
    <dgm:cxn modelId="{74770869-0A8F-4E8A-98B3-3BB6609A8972}" type="presParOf" srcId="{71A2FA4E-F015-40E4-8022-51F2ACB4952B}" destId="{AEBF7B95-15B5-468C-A964-E01E545EE132}" srcOrd="0" destOrd="0" presId="urn:microsoft.com/office/officeart/2005/8/layout/process4"/>
    <dgm:cxn modelId="{348174D8-C183-49BD-8520-21FA934E530D}" type="presParOf" srcId="{71A2FA4E-F015-40E4-8022-51F2ACB4952B}" destId="{C57CE4AC-EB55-4B62-865B-C3D886B289D4}" srcOrd="1" destOrd="0" presId="urn:microsoft.com/office/officeart/2005/8/layout/process4"/>
    <dgm:cxn modelId="{FCA706E5-BE77-4CEE-BF71-B27F59E8FDB9}" type="presParOf" srcId="{71A2FA4E-F015-40E4-8022-51F2ACB4952B}" destId="{263CA7AB-2601-4751-A89D-B29ABBAA0C91}" srcOrd="2" destOrd="0" presId="urn:microsoft.com/office/officeart/2005/8/layout/process4"/>
    <dgm:cxn modelId="{9E99FE9A-B33D-45C4-B2E0-EBB699E654DE}" type="presParOf" srcId="{263CA7AB-2601-4751-A89D-B29ABBAA0C91}" destId="{76053820-D653-48D3-9685-32973629F2CB}" srcOrd="0" destOrd="0" presId="urn:microsoft.com/office/officeart/2005/8/layout/process4"/>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3">
            <a:lumMod val="75000"/>
          </a:schemeClr>
        </a:solidFill>
      </dgm:spPr>
      <dgm:t>
        <a:bodyPr/>
        <a:lstStyle/>
        <a:p>
          <a:r>
            <a:rPr lang="el-GR" sz="1800" b="1" u="sng" dirty="0"/>
            <a:t>3</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custT="1"/>
      <dgm:spPr/>
      <dgm:t>
        <a:bodyPr/>
        <a:lstStyle/>
        <a:p>
          <a:r>
            <a:rPr lang="el-GR" sz="1100" b="1" dirty="0"/>
            <a:t>Ανάλυση του εσωτερικού περιβάλλοντος του οργανισμού προκειμένου να αναγνωρισθούν τα δυνατά σημεία και οι αδυναμίες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387641AA-EC5F-4BCF-B669-A53A27D13461}" type="presOf" srcId="{29A4749F-50DC-40DA-BEB4-41700D25A2F4}" destId="{E8F6065C-56B0-4F88-8BE8-70636AF3A975}"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EB3664BE-BB79-472A-B340-D3BBAF120DE7}" type="presOf" srcId="{F5839205-EF91-439E-A613-EC67D2BB516E}" destId="{C57CE4AC-EB55-4B62-865B-C3D886B289D4}" srcOrd="1" destOrd="0" presId="urn:microsoft.com/office/officeart/2005/8/layout/process4"/>
    <dgm:cxn modelId="{CB702FCB-FAD0-4135-90B4-D0554DC68EB0}" type="presOf" srcId="{52DEE40D-F4A9-41EA-B78F-F9941E12407F}" destId="{76053820-D653-48D3-9685-32973629F2CB}" srcOrd="0" destOrd="0" presId="urn:microsoft.com/office/officeart/2005/8/layout/process4"/>
    <dgm:cxn modelId="{BA2451CF-BC58-4821-83DB-FDDAF13459E5}" type="presOf" srcId="{F5839205-EF91-439E-A613-EC67D2BB516E}" destId="{AEBF7B95-15B5-468C-A964-E01E545EE132}" srcOrd="0" destOrd="0" presId="urn:microsoft.com/office/officeart/2005/8/layout/process4"/>
    <dgm:cxn modelId="{A9229D12-9E7B-4651-B9A5-594EA1D8C413}" type="presParOf" srcId="{E8F6065C-56B0-4F88-8BE8-70636AF3A975}" destId="{71A2FA4E-F015-40E4-8022-51F2ACB4952B}" srcOrd="0" destOrd="0" presId="urn:microsoft.com/office/officeart/2005/8/layout/process4"/>
    <dgm:cxn modelId="{1E98B051-932B-403B-A9A3-BB14DBE53201}" type="presParOf" srcId="{71A2FA4E-F015-40E4-8022-51F2ACB4952B}" destId="{AEBF7B95-15B5-468C-A964-E01E545EE132}" srcOrd="0" destOrd="0" presId="urn:microsoft.com/office/officeart/2005/8/layout/process4"/>
    <dgm:cxn modelId="{9406E67B-C5ED-4B38-81C5-2EB37517AB16}" type="presParOf" srcId="{71A2FA4E-F015-40E4-8022-51F2ACB4952B}" destId="{C57CE4AC-EB55-4B62-865B-C3D886B289D4}" srcOrd="1" destOrd="0" presId="urn:microsoft.com/office/officeart/2005/8/layout/process4"/>
    <dgm:cxn modelId="{6D5F303B-0D8E-42EA-86AF-F39FC34983F5}" type="presParOf" srcId="{71A2FA4E-F015-40E4-8022-51F2ACB4952B}" destId="{263CA7AB-2601-4751-A89D-B29ABBAA0C91}" srcOrd="2" destOrd="0" presId="urn:microsoft.com/office/officeart/2005/8/layout/process4"/>
    <dgm:cxn modelId="{B8E41F23-E114-4B1E-9B26-8EC4BB98AE3E}" type="presParOf" srcId="{263CA7AB-2601-4751-A89D-B29ABBAA0C91}" destId="{76053820-D653-48D3-9685-32973629F2CB}" srcOrd="0" destOrd="0" presId="urn:microsoft.com/office/officeart/2005/8/layout/process4"/>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a:solidFill>
          <a:schemeClr val="accent3">
            <a:lumMod val="75000"/>
          </a:schemeClr>
        </a:solidFill>
      </dgm:spPr>
      <dgm:t>
        <a:bodyPr/>
        <a:lstStyle/>
        <a:p>
          <a:r>
            <a:rPr lang="el-GR" sz="1800" b="1" u="sng" dirty="0"/>
            <a:t>3</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custT="1"/>
      <dgm:spPr/>
      <dgm:t>
        <a:bodyPr/>
        <a:lstStyle/>
        <a:p>
          <a:r>
            <a:rPr lang="el-GR" sz="1100" b="1" dirty="0"/>
            <a:t>Ανάλυση του εσωτερικού περιβάλλοντος του οργανισμού προκειμένου να αναγνωρισθούν τα δυνατά σημεία και οι αδυναμίες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B10CDB1D-A19F-447C-8081-162129C215FB}" type="presOf" srcId="{F5839205-EF91-439E-A613-EC67D2BB516E}" destId="{C57CE4AC-EB55-4B62-865B-C3D886B289D4}" srcOrd="1" destOrd="0" presId="urn:microsoft.com/office/officeart/2005/8/layout/process4"/>
    <dgm:cxn modelId="{17A5B177-1DAB-42A4-8BD1-7434A3630163}" type="presOf" srcId="{F5839205-EF91-439E-A613-EC67D2BB516E}" destId="{AEBF7B95-15B5-468C-A964-E01E545EE132}" srcOrd="0" destOrd="0" presId="urn:microsoft.com/office/officeart/2005/8/layout/process4"/>
    <dgm:cxn modelId="{62BB738B-58ED-4E0A-88E5-22944F1A5D80}" type="presOf" srcId="{52DEE40D-F4A9-41EA-B78F-F9941E12407F}" destId="{76053820-D653-48D3-9685-32973629F2CB}"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54FA4ACB-C5D6-4643-945D-9D0D75FC48AE}" type="presOf" srcId="{29A4749F-50DC-40DA-BEB4-41700D25A2F4}" destId="{E8F6065C-56B0-4F88-8BE8-70636AF3A975}" srcOrd="0" destOrd="0" presId="urn:microsoft.com/office/officeart/2005/8/layout/process4"/>
    <dgm:cxn modelId="{A8CA362F-1CB2-4D4F-A1B6-B4F6565498C4}" type="presParOf" srcId="{E8F6065C-56B0-4F88-8BE8-70636AF3A975}" destId="{71A2FA4E-F015-40E4-8022-51F2ACB4952B}" srcOrd="0" destOrd="0" presId="urn:microsoft.com/office/officeart/2005/8/layout/process4"/>
    <dgm:cxn modelId="{F2574FC6-8BA9-43A6-892D-448010C95CC8}" type="presParOf" srcId="{71A2FA4E-F015-40E4-8022-51F2ACB4952B}" destId="{AEBF7B95-15B5-468C-A964-E01E545EE132}" srcOrd="0" destOrd="0" presId="urn:microsoft.com/office/officeart/2005/8/layout/process4"/>
    <dgm:cxn modelId="{7F3304DE-CE7D-4FFC-8C95-0664DFCED63D}" type="presParOf" srcId="{71A2FA4E-F015-40E4-8022-51F2ACB4952B}" destId="{C57CE4AC-EB55-4B62-865B-C3D886B289D4}" srcOrd="1" destOrd="0" presId="urn:microsoft.com/office/officeart/2005/8/layout/process4"/>
    <dgm:cxn modelId="{8FB2E3A8-E4D0-42D9-9F0E-7ED7EDCA1FC8}" type="presParOf" srcId="{71A2FA4E-F015-40E4-8022-51F2ACB4952B}" destId="{263CA7AB-2601-4751-A89D-B29ABBAA0C91}" srcOrd="2" destOrd="0" presId="urn:microsoft.com/office/officeart/2005/8/layout/process4"/>
    <dgm:cxn modelId="{77930679-A6E1-4A6C-A7EA-B33198FBF1B6}" type="presParOf" srcId="{263CA7AB-2601-4751-A89D-B29ABBAA0C91}" destId="{76053820-D653-48D3-9685-32973629F2CB}" srcOrd="0" destOrd="0" presId="urn:microsoft.com/office/officeart/2005/8/layout/process4"/>
  </dgm:cxnLst>
  <dgm:bg>
    <a:solidFill>
      <a:schemeClr val="accent3">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34924-D24F-4698-BA22-4366B78488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3D691F85-0628-47AB-B1EF-501DA43D1A9E}">
      <dgm:prSet phldrT="[Κείμενο]"/>
      <dgm:spPr/>
      <dgm:t>
        <a:bodyPr/>
        <a:lstStyle/>
        <a:p>
          <a:r>
            <a:rPr lang="el-GR" dirty="0"/>
            <a:t>Μακροπρόθεσμος προσανατολισμός</a:t>
          </a:r>
        </a:p>
      </dgm:t>
    </dgm:pt>
    <dgm:pt modelId="{0A6138D3-B1C5-4AA0-8009-6C471EBA3014}" type="parTrans" cxnId="{52A42F45-E4BC-4357-BFAC-212E08EAA863}">
      <dgm:prSet/>
      <dgm:spPr/>
      <dgm:t>
        <a:bodyPr/>
        <a:lstStyle/>
        <a:p>
          <a:endParaRPr lang="el-GR"/>
        </a:p>
      </dgm:t>
    </dgm:pt>
    <dgm:pt modelId="{5C1C6941-B556-4240-9E2F-FC4A9FFE10E6}" type="sibTrans" cxnId="{52A42F45-E4BC-4357-BFAC-212E08EAA863}">
      <dgm:prSet/>
      <dgm:spPr/>
      <dgm:t>
        <a:bodyPr/>
        <a:lstStyle/>
        <a:p>
          <a:endParaRPr lang="el-GR"/>
        </a:p>
      </dgm:t>
    </dgm:pt>
    <dgm:pt modelId="{DF386713-85C8-4855-AA6C-D6FBC287FB21}">
      <dgm:prSet phldrT="[Κείμενο]"/>
      <dgm:spPr/>
      <dgm:t>
        <a:bodyPr/>
        <a:lstStyle/>
        <a:p>
          <a:r>
            <a:rPr lang="el-GR" dirty="0"/>
            <a:t> Μαραθώνιος και όχι αγώνας ταχύτητας</a:t>
          </a:r>
        </a:p>
      </dgm:t>
    </dgm:pt>
    <dgm:pt modelId="{6AEBB9DD-9F0F-4B8F-8CCC-AE551D86DC64}" type="parTrans" cxnId="{6C8A519D-05A3-4450-A301-711DCC435D18}">
      <dgm:prSet/>
      <dgm:spPr/>
      <dgm:t>
        <a:bodyPr/>
        <a:lstStyle/>
        <a:p>
          <a:endParaRPr lang="el-GR"/>
        </a:p>
      </dgm:t>
    </dgm:pt>
    <dgm:pt modelId="{01DD34CB-F23A-4FF9-8A43-7BE972EA2679}" type="sibTrans" cxnId="{6C8A519D-05A3-4450-A301-711DCC435D18}">
      <dgm:prSet/>
      <dgm:spPr/>
      <dgm:t>
        <a:bodyPr/>
        <a:lstStyle/>
        <a:p>
          <a:endParaRPr lang="el-GR"/>
        </a:p>
      </dgm:t>
    </dgm:pt>
    <dgm:pt modelId="{479FAE28-4CE6-4189-B8B4-0106B8CCD40E}">
      <dgm:prSet phldrT="[Κείμενο]"/>
      <dgm:spPr/>
      <dgm:t>
        <a:bodyPr/>
        <a:lstStyle/>
        <a:p>
          <a:r>
            <a:rPr lang="el-GR" dirty="0"/>
            <a:t> Συνήθως μακροπρόθεσμες αποφάσεις</a:t>
          </a:r>
        </a:p>
      </dgm:t>
    </dgm:pt>
    <dgm:pt modelId="{A343FC82-6B3B-406C-99D9-8031C92F48CA}" type="parTrans" cxnId="{7CFF098B-0CC2-4E79-B431-903CB68C5EE5}">
      <dgm:prSet/>
      <dgm:spPr/>
      <dgm:t>
        <a:bodyPr/>
        <a:lstStyle/>
        <a:p>
          <a:endParaRPr lang="el-GR"/>
        </a:p>
      </dgm:t>
    </dgm:pt>
    <dgm:pt modelId="{955D9596-3A24-4F4F-936F-66A26B82C4D7}" type="sibTrans" cxnId="{7CFF098B-0CC2-4E79-B431-903CB68C5EE5}">
      <dgm:prSet/>
      <dgm:spPr/>
      <dgm:t>
        <a:bodyPr/>
        <a:lstStyle/>
        <a:p>
          <a:endParaRPr lang="el-GR"/>
        </a:p>
      </dgm:t>
    </dgm:pt>
    <dgm:pt modelId="{975324B7-F4B6-4C3C-AED2-84D403BC06DC}">
      <dgm:prSet phldrT="[Κείμενο]"/>
      <dgm:spPr/>
      <dgm:t>
        <a:bodyPr/>
        <a:lstStyle/>
        <a:p>
          <a:r>
            <a:rPr lang="el-GR" dirty="0"/>
            <a:t>Εύρος δραστηριοτήτων ενός οργανισμού</a:t>
          </a:r>
        </a:p>
      </dgm:t>
    </dgm:pt>
    <dgm:pt modelId="{FD907CA7-48F4-4B13-AE0B-9F76ED376AD6}" type="parTrans" cxnId="{55913A6F-09F3-44DD-B695-6CE59E10ACD9}">
      <dgm:prSet/>
      <dgm:spPr/>
      <dgm:t>
        <a:bodyPr/>
        <a:lstStyle/>
        <a:p>
          <a:endParaRPr lang="el-GR"/>
        </a:p>
      </dgm:t>
    </dgm:pt>
    <dgm:pt modelId="{89BC8336-62B2-42CA-AEC5-00E84B64565B}" type="sibTrans" cxnId="{55913A6F-09F3-44DD-B695-6CE59E10ACD9}">
      <dgm:prSet/>
      <dgm:spPr/>
      <dgm:t>
        <a:bodyPr/>
        <a:lstStyle/>
        <a:p>
          <a:endParaRPr lang="el-GR"/>
        </a:p>
      </dgm:t>
    </dgm:pt>
    <dgm:pt modelId="{49470BC0-5C44-4EA0-90D2-DFA8B6BBC5FF}">
      <dgm:prSet phldrT="[Κείμενο]"/>
      <dgm:spPr/>
      <dgm:t>
        <a:bodyPr/>
        <a:lstStyle/>
        <a:p>
          <a:r>
            <a:rPr lang="el-GR" dirty="0"/>
            <a:t> Επικέντρωση σε συγκεκριμένες δραστηριότητες</a:t>
          </a:r>
        </a:p>
      </dgm:t>
    </dgm:pt>
    <dgm:pt modelId="{684090E7-0C7D-410C-BDE1-D93E965D24C8}" type="parTrans" cxnId="{63C62B91-2CA6-48DF-9E7E-AE7CBC4E2B81}">
      <dgm:prSet/>
      <dgm:spPr/>
      <dgm:t>
        <a:bodyPr/>
        <a:lstStyle/>
        <a:p>
          <a:endParaRPr lang="el-GR"/>
        </a:p>
      </dgm:t>
    </dgm:pt>
    <dgm:pt modelId="{E6FC9567-6584-4057-89D8-0147475C0E8A}" type="sibTrans" cxnId="{63C62B91-2CA6-48DF-9E7E-AE7CBC4E2B81}">
      <dgm:prSet/>
      <dgm:spPr/>
      <dgm:t>
        <a:bodyPr/>
        <a:lstStyle/>
        <a:p>
          <a:endParaRPr lang="el-GR"/>
        </a:p>
      </dgm:t>
    </dgm:pt>
    <dgm:pt modelId="{82DF7FB6-D257-4561-A3AD-A4FE94ADB3C5}">
      <dgm:prSet phldrT="[Κείμενο]"/>
      <dgm:spPr/>
      <dgm:t>
        <a:bodyPr/>
        <a:lstStyle/>
        <a:p>
          <a:r>
            <a:rPr lang="el-GR" dirty="0"/>
            <a:t>Πλεονέκτημα οργανισμού έναντι ανταγωνιστών</a:t>
          </a:r>
        </a:p>
      </dgm:t>
    </dgm:pt>
    <dgm:pt modelId="{1B4E5687-B61D-4A87-BC62-A70A37894BF8}" type="parTrans" cxnId="{C0DA766E-904D-401D-ADDD-8DF21247BD41}">
      <dgm:prSet/>
      <dgm:spPr/>
      <dgm:t>
        <a:bodyPr/>
        <a:lstStyle/>
        <a:p>
          <a:endParaRPr lang="el-GR"/>
        </a:p>
      </dgm:t>
    </dgm:pt>
    <dgm:pt modelId="{92A834CB-E815-42A1-BC81-6769A7B61D17}" type="sibTrans" cxnId="{C0DA766E-904D-401D-ADDD-8DF21247BD41}">
      <dgm:prSet/>
      <dgm:spPr/>
      <dgm:t>
        <a:bodyPr/>
        <a:lstStyle/>
        <a:p>
          <a:endParaRPr lang="el-GR"/>
        </a:p>
      </dgm:t>
    </dgm:pt>
    <dgm:pt modelId="{168C9F68-B3EB-4927-A18C-3D1175C93A77}">
      <dgm:prSet phldrT="[Κείμενο]"/>
      <dgm:spPr/>
      <dgm:t>
        <a:bodyPr/>
        <a:lstStyle/>
        <a:p>
          <a:r>
            <a:rPr lang="el-GR" dirty="0"/>
            <a:t> Παροχή καλύτερων υπηρεσιών σε σχέση με άλλους </a:t>
          </a:r>
          <a:r>
            <a:rPr lang="el-GR" dirty="0" err="1"/>
            <a:t>παρόχους</a:t>
          </a:r>
          <a:endParaRPr lang="el-GR" dirty="0"/>
        </a:p>
      </dgm:t>
    </dgm:pt>
    <dgm:pt modelId="{92A55C92-CFC8-4A0D-9A8E-93D5A0EFEA2C}" type="parTrans" cxnId="{C820693D-79D6-4470-9F5D-12B6C8CC8488}">
      <dgm:prSet/>
      <dgm:spPr/>
      <dgm:t>
        <a:bodyPr/>
        <a:lstStyle/>
        <a:p>
          <a:endParaRPr lang="el-GR"/>
        </a:p>
      </dgm:t>
    </dgm:pt>
    <dgm:pt modelId="{4AF3FE76-4962-4808-8377-BAAB45130EF5}" type="sibTrans" cxnId="{C820693D-79D6-4470-9F5D-12B6C8CC8488}">
      <dgm:prSet/>
      <dgm:spPr/>
      <dgm:t>
        <a:bodyPr/>
        <a:lstStyle/>
        <a:p>
          <a:endParaRPr lang="el-GR"/>
        </a:p>
      </dgm:t>
    </dgm:pt>
    <dgm:pt modelId="{CA0EDBF6-9DD2-4468-9825-7CD0E11962CE}">
      <dgm:prSet phldrT="[Κείμενο]"/>
      <dgm:spPr/>
      <dgm:t>
        <a:bodyPr/>
        <a:lstStyle/>
        <a:p>
          <a:r>
            <a:rPr lang="el-GR" dirty="0"/>
            <a:t> Παροχή </a:t>
          </a:r>
          <a:r>
            <a:rPr lang="el-GR" dirty="0" err="1"/>
            <a:t>καινότομων</a:t>
          </a:r>
          <a:r>
            <a:rPr lang="el-GR" dirty="0"/>
            <a:t> υπηρεσιών κτλ.</a:t>
          </a:r>
        </a:p>
      </dgm:t>
    </dgm:pt>
    <dgm:pt modelId="{DA5F2E74-9323-4F06-A3AC-6CB61F150108}" type="parTrans" cxnId="{5D6703AF-4E1F-4B34-A195-868B3F3D5E49}">
      <dgm:prSet/>
      <dgm:spPr/>
      <dgm:t>
        <a:bodyPr/>
        <a:lstStyle/>
        <a:p>
          <a:endParaRPr lang="el-GR"/>
        </a:p>
      </dgm:t>
    </dgm:pt>
    <dgm:pt modelId="{3E13370B-56FB-4BB3-A9E1-DF9E898A0E93}" type="sibTrans" cxnId="{5D6703AF-4E1F-4B34-A195-868B3F3D5E49}">
      <dgm:prSet/>
      <dgm:spPr/>
      <dgm:t>
        <a:bodyPr/>
        <a:lstStyle/>
        <a:p>
          <a:endParaRPr lang="el-GR"/>
        </a:p>
      </dgm:t>
    </dgm:pt>
    <dgm:pt modelId="{8B455D1E-42EF-42B8-B468-91092392D8F2}">
      <dgm:prSet phldrT="[Κείμενο]"/>
      <dgm:spPr/>
      <dgm:t>
        <a:bodyPr/>
        <a:lstStyle/>
        <a:p>
          <a:r>
            <a:rPr lang="el-GR" dirty="0"/>
            <a:t>Καταλληλότητα Στρατηγικής</a:t>
          </a:r>
        </a:p>
      </dgm:t>
    </dgm:pt>
    <dgm:pt modelId="{29E648BC-883B-449F-BC86-9B245F74C87E}" type="parTrans" cxnId="{30E33865-41BD-4F90-9719-D2D800D6D726}">
      <dgm:prSet/>
      <dgm:spPr/>
      <dgm:t>
        <a:bodyPr/>
        <a:lstStyle/>
        <a:p>
          <a:endParaRPr lang="el-GR"/>
        </a:p>
      </dgm:t>
    </dgm:pt>
    <dgm:pt modelId="{342CCE65-876B-4693-A690-EE388DC3F853}" type="sibTrans" cxnId="{30E33865-41BD-4F90-9719-D2D800D6D726}">
      <dgm:prSet/>
      <dgm:spPr/>
      <dgm:t>
        <a:bodyPr/>
        <a:lstStyle/>
        <a:p>
          <a:endParaRPr lang="el-GR"/>
        </a:p>
      </dgm:t>
    </dgm:pt>
    <dgm:pt modelId="{7837B18A-99B7-46A3-885E-B01B4D6D1CFC}">
      <dgm:prSet phldrT="[Κείμενο]"/>
      <dgm:spPr/>
      <dgm:t>
        <a:bodyPr/>
        <a:lstStyle/>
        <a:p>
          <a:r>
            <a:rPr lang="el-GR" dirty="0"/>
            <a:t>Κατάλληλη τοποθέτηση στο περιβάλλον ως προς το βαθμό στον οποίο τα προϊόντα ή οι υπηρεσίες ανταποκρίνονται στις ανάγκες της αγοράς ή του πληθυσμού στόχου</a:t>
          </a:r>
        </a:p>
      </dgm:t>
    </dgm:pt>
    <dgm:pt modelId="{C2F7A0EE-D53D-49DA-8D72-78AB56CFA9FA}" type="parTrans" cxnId="{0E37A5FC-E90C-42A3-9F0E-9E9EF9038D19}">
      <dgm:prSet/>
      <dgm:spPr/>
      <dgm:t>
        <a:bodyPr/>
        <a:lstStyle/>
        <a:p>
          <a:endParaRPr lang="el-GR"/>
        </a:p>
      </dgm:t>
    </dgm:pt>
    <dgm:pt modelId="{03BBE766-8F00-4E97-A1BD-DFA60CE685F7}" type="sibTrans" cxnId="{0E37A5FC-E90C-42A3-9F0E-9E9EF9038D19}">
      <dgm:prSet/>
      <dgm:spPr/>
      <dgm:t>
        <a:bodyPr/>
        <a:lstStyle/>
        <a:p>
          <a:endParaRPr lang="el-GR"/>
        </a:p>
      </dgm:t>
    </dgm:pt>
    <dgm:pt modelId="{A1D54F4A-6B50-4277-BD27-2A7F735293BE}">
      <dgm:prSet phldrT="[Κείμενο]"/>
      <dgm:spPr/>
      <dgm:t>
        <a:bodyPr/>
        <a:lstStyle/>
        <a:p>
          <a:r>
            <a:rPr lang="el-GR" dirty="0"/>
            <a:t>Πόροι και ικανότητες οργανισμού</a:t>
          </a:r>
        </a:p>
      </dgm:t>
    </dgm:pt>
    <dgm:pt modelId="{973EE79A-0478-471A-B6DC-8519E8C987CC}" type="parTrans" cxnId="{8796D3FD-DF27-4577-B37A-46F6DAD061C3}">
      <dgm:prSet/>
      <dgm:spPr/>
      <dgm:t>
        <a:bodyPr/>
        <a:lstStyle/>
        <a:p>
          <a:endParaRPr lang="el-GR"/>
        </a:p>
      </dgm:t>
    </dgm:pt>
    <dgm:pt modelId="{DFBBE7FA-96C0-42A1-A036-F16F04FC62F1}" type="sibTrans" cxnId="{8796D3FD-DF27-4577-B37A-46F6DAD061C3}">
      <dgm:prSet/>
      <dgm:spPr/>
      <dgm:t>
        <a:bodyPr/>
        <a:lstStyle/>
        <a:p>
          <a:endParaRPr lang="el-GR"/>
        </a:p>
      </dgm:t>
    </dgm:pt>
    <dgm:pt modelId="{BE4524FE-A9F0-4C7A-AAE7-6DAF62D9685F}">
      <dgm:prSet phldrT="[Κείμενο]"/>
      <dgm:spPr/>
      <dgm:t>
        <a:bodyPr/>
        <a:lstStyle/>
        <a:p>
          <a:r>
            <a:rPr lang="el-GR" dirty="0"/>
            <a:t>Αξίες και προσδοκίες</a:t>
          </a:r>
        </a:p>
      </dgm:t>
    </dgm:pt>
    <dgm:pt modelId="{2EA07B87-6843-4AC3-871C-A76B82C12697}" type="parTrans" cxnId="{2C8A0CAB-B0EA-4C87-9E00-C722571CE96E}">
      <dgm:prSet/>
      <dgm:spPr/>
      <dgm:t>
        <a:bodyPr/>
        <a:lstStyle/>
        <a:p>
          <a:endParaRPr lang="el-GR"/>
        </a:p>
      </dgm:t>
    </dgm:pt>
    <dgm:pt modelId="{025AEDD2-DA24-440D-A12B-8358945FF76A}" type="sibTrans" cxnId="{2C8A0CAB-B0EA-4C87-9E00-C722571CE96E}">
      <dgm:prSet/>
      <dgm:spPr/>
      <dgm:t>
        <a:bodyPr/>
        <a:lstStyle/>
        <a:p>
          <a:endParaRPr lang="el-GR"/>
        </a:p>
      </dgm:t>
    </dgm:pt>
    <dgm:pt modelId="{DEFAD651-628E-40EB-8D6E-080C0695507C}">
      <dgm:prSet phldrT="[Κείμενο]" custT="1"/>
      <dgm:spPr/>
      <dgm:t>
        <a:bodyPr/>
        <a:lstStyle/>
        <a:p>
          <a:r>
            <a:rPr lang="el-GR" sz="1200" dirty="0"/>
            <a:t>Αξίες και προσδοκίες  ισχυρών παραγόντων (άτομα, ομάδες, άλλοι οργανισμοί) που έχουν την δύναμη να κατευθύνουν θεμελιώδη ζητήματα αναφορικά με την πορεία του οργανισμού</a:t>
          </a:r>
        </a:p>
        <a:p>
          <a:endParaRPr lang="el-GR" sz="900" dirty="0"/>
        </a:p>
      </dgm:t>
    </dgm:pt>
    <dgm:pt modelId="{3E5CDD31-B110-4E7F-99A8-5C79EDB92B05}" type="parTrans" cxnId="{7FD28AFE-E767-48DA-9FEA-E3BD6725D547}">
      <dgm:prSet/>
      <dgm:spPr/>
      <dgm:t>
        <a:bodyPr/>
        <a:lstStyle/>
        <a:p>
          <a:endParaRPr lang="el-GR"/>
        </a:p>
      </dgm:t>
    </dgm:pt>
    <dgm:pt modelId="{4221B371-FE91-4081-8CE9-302C1BBF57A3}" type="sibTrans" cxnId="{7FD28AFE-E767-48DA-9FEA-E3BD6725D547}">
      <dgm:prSet/>
      <dgm:spPr/>
      <dgm:t>
        <a:bodyPr/>
        <a:lstStyle/>
        <a:p>
          <a:endParaRPr lang="el-GR"/>
        </a:p>
      </dgm:t>
    </dgm:pt>
    <dgm:pt modelId="{6EE0706D-7A38-4089-A0DA-90F1033B1A80}">
      <dgm:prSet phldrT="[Κείμενο]"/>
      <dgm:spPr/>
      <dgm:t>
        <a:bodyPr/>
        <a:lstStyle/>
        <a:p>
          <a:r>
            <a:rPr lang="el-GR" dirty="0"/>
            <a:t>Αξιοποίηση πόρων &amp; στρατηγικών δυνατοτήτων ώστε να αποκτήσει στρατηγικό πλεονέκτημα</a:t>
          </a:r>
        </a:p>
      </dgm:t>
    </dgm:pt>
    <dgm:pt modelId="{DA4E2478-C0D2-476C-874B-2A7E3C246675}" type="parTrans" cxnId="{978FF914-7A6A-442D-8473-B07718CF9800}">
      <dgm:prSet/>
      <dgm:spPr/>
      <dgm:t>
        <a:bodyPr/>
        <a:lstStyle/>
        <a:p>
          <a:endParaRPr lang="el-GR"/>
        </a:p>
      </dgm:t>
    </dgm:pt>
    <dgm:pt modelId="{3997E47B-20B8-4535-80CF-DFDAE771D33E}" type="sibTrans" cxnId="{978FF914-7A6A-442D-8473-B07718CF9800}">
      <dgm:prSet/>
      <dgm:spPr/>
      <dgm:t>
        <a:bodyPr/>
        <a:lstStyle/>
        <a:p>
          <a:endParaRPr lang="el-GR"/>
        </a:p>
      </dgm:t>
    </dgm:pt>
    <dgm:pt modelId="{24D2304D-BFC2-458D-9EF9-03648E51103E}" type="pres">
      <dgm:prSet presAssocID="{72634924-D24F-4698-BA22-4366B7848831}" presName="Name0" presStyleCnt="0">
        <dgm:presLayoutVars>
          <dgm:dir/>
          <dgm:animLvl val="lvl"/>
          <dgm:resizeHandles val="exact"/>
        </dgm:presLayoutVars>
      </dgm:prSet>
      <dgm:spPr/>
    </dgm:pt>
    <dgm:pt modelId="{86A093FA-4C46-4878-B5A0-64F9E57D80DF}" type="pres">
      <dgm:prSet presAssocID="{3D691F85-0628-47AB-B1EF-501DA43D1A9E}" presName="linNode" presStyleCnt="0"/>
      <dgm:spPr/>
    </dgm:pt>
    <dgm:pt modelId="{B2E47C61-DC83-463C-92FB-4519890DA868}" type="pres">
      <dgm:prSet presAssocID="{3D691F85-0628-47AB-B1EF-501DA43D1A9E}" presName="parentText" presStyleLbl="node1" presStyleIdx="0" presStyleCnt="6">
        <dgm:presLayoutVars>
          <dgm:chMax val="1"/>
          <dgm:bulletEnabled val="1"/>
        </dgm:presLayoutVars>
      </dgm:prSet>
      <dgm:spPr/>
    </dgm:pt>
    <dgm:pt modelId="{67F92AA2-FFCC-46C2-AF3E-787EC8BCAFBF}" type="pres">
      <dgm:prSet presAssocID="{3D691F85-0628-47AB-B1EF-501DA43D1A9E}" presName="descendantText" presStyleLbl="alignAccFollowNode1" presStyleIdx="0" presStyleCnt="6">
        <dgm:presLayoutVars>
          <dgm:bulletEnabled val="1"/>
        </dgm:presLayoutVars>
      </dgm:prSet>
      <dgm:spPr/>
    </dgm:pt>
    <dgm:pt modelId="{695FFE59-FC80-4836-A381-822074704892}" type="pres">
      <dgm:prSet presAssocID="{5C1C6941-B556-4240-9E2F-FC4A9FFE10E6}" presName="sp" presStyleCnt="0"/>
      <dgm:spPr/>
    </dgm:pt>
    <dgm:pt modelId="{8770D0FE-E52A-4845-88AE-1301671D6501}" type="pres">
      <dgm:prSet presAssocID="{975324B7-F4B6-4C3C-AED2-84D403BC06DC}" presName="linNode" presStyleCnt="0"/>
      <dgm:spPr/>
    </dgm:pt>
    <dgm:pt modelId="{B88AD9B2-6FEA-4A9E-ABA1-FA96243CDB0D}" type="pres">
      <dgm:prSet presAssocID="{975324B7-F4B6-4C3C-AED2-84D403BC06DC}" presName="parentText" presStyleLbl="node1" presStyleIdx="1" presStyleCnt="6">
        <dgm:presLayoutVars>
          <dgm:chMax val="1"/>
          <dgm:bulletEnabled val="1"/>
        </dgm:presLayoutVars>
      </dgm:prSet>
      <dgm:spPr/>
    </dgm:pt>
    <dgm:pt modelId="{D7071795-2426-4DC2-B7E7-41B06640A8D2}" type="pres">
      <dgm:prSet presAssocID="{975324B7-F4B6-4C3C-AED2-84D403BC06DC}" presName="descendantText" presStyleLbl="alignAccFollowNode1" presStyleIdx="1" presStyleCnt="6">
        <dgm:presLayoutVars>
          <dgm:bulletEnabled val="1"/>
        </dgm:presLayoutVars>
      </dgm:prSet>
      <dgm:spPr/>
    </dgm:pt>
    <dgm:pt modelId="{91485011-D470-4BAF-9215-D35C8CE1A6AB}" type="pres">
      <dgm:prSet presAssocID="{89BC8336-62B2-42CA-AEC5-00E84B64565B}" presName="sp" presStyleCnt="0"/>
      <dgm:spPr/>
    </dgm:pt>
    <dgm:pt modelId="{94B40EE2-ACC2-4FB2-ABF9-5D8899A451B1}" type="pres">
      <dgm:prSet presAssocID="{82DF7FB6-D257-4561-A3AD-A4FE94ADB3C5}" presName="linNode" presStyleCnt="0"/>
      <dgm:spPr/>
    </dgm:pt>
    <dgm:pt modelId="{7BD04C8E-5EF2-4022-BC95-BB100DE50046}" type="pres">
      <dgm:prSet presAssocID="{82DF7FB6-D257-4561-A3AD-A4FE94ADB3C5}" presName="parentText" presStyleLbl="node1" presStyleIdx="2" presStyleCnt="6">
        <dgm:presLayoutVars>
          <dgm:chMax val="1"/>
          <dgm:bulletEnabled val="1"/>
        </dgm:presLayoutVars>
      </dgm:prSet>
      <dgm:spPr/>
    </dgm:pt>
    <dgm:pt modelId="{D6296112-6A42-4D48-803F-4A7290F7A2DF}" type="pres">
      <dgm:prSet presAssocID="{82DF7FB6-D257-4561-A3AD-A4FE94ADB3C5}" presName="descendantText" presStyleLbl="alignAccFollowNode1" presStyleIdx="2" presStyleCnt="6">
        <dgm:presLayoutVars>
          <dgm:bulletEnabled val="1"/>
        </dgm:presLayoutVars>
      </dgm:prSet>
      <dgm:spPr/>
    </dgm:pt>
    <dgm:pt modelId="{03027387-7554-41E5-8D0F-F02D5D12FBE5}" type="pres">
      <dgm:prSet presAssocID="{92A834CB-E815-42A1-BC81-6769A7B61D17}" presName="sp" presStyleCnt="0"/>
      <dgm:spPr/>
    </dgm:pt>
    <dgm:pt modelId="{DCF52D25-438E-4C55-8BD5-C0B93C4C4A2F}" type="pres">
      <dgm:prSet presAssocID="{8B455D1E-42EF-42B8-B468-91092392D8F2}" presName="linNode" presStyleCnt="0"/>
      <dgm:spPr/>
    </dgm:pt>
    <dgm:pt modelId="{2B737DCC-BD1D-42AE-AE60-6DF7922ED880}" type="pres">
      <dgm:prSet presAssocID="{8B455D1E-42EF-42B8-B468-91092392D8F2}" presName="parentText" presStyleLbl="node1" presStyleIdx="3" presStyleCnt="6">
        <dgm:presLayoutVars>
          <dgm:chMax val="1"/>
          <dgm:bulletEnabled val="1"/>
        </dgm:presLayoutVars>
      </dgm:prSet>
      <dgm:spPr/>
    </dgm:pt>
    <dgm:pt modelId="{48F3EACC-48AA-41E4-B9E2-473092025C28}" type="pres">
      <dgm:prSet presAssocID="{8B455D1E-42EF-42B8-B468-91092392D8F2}" presName="descendantText" presStyleLbl="alignAccFollowNode1" presStyleIdx="3" presStyleCnt="6">
        <dgm:presLayoutVars>
          <dgm:bulletEnabled val="1"/>
        </dgm:presLayoutVars>
      </dgm:prSet>
      <dgm:spPr/>
    </dgm:pt>
    <dgm:pt modelId="{6357619F-1EE5-4A9E-AEBF-6E154547D9E3}" type="pres">
      <dgm:prSet presAssocID="{342CCE65-876B-4693-A690-EE388DC3F853}" presName="sp" presStyleCnt="0"/>
      <dgm:spPr/>
    </dgm:pt>
    <dgm:pt modelId="{4E61854B-FABC-454B-9A1B-97B43C648D23}" type="pres">
      <dgm:prSet presAssocID="{A1D54F4A-6B50-4277-BD27-2A7F735293BE}" presName="linNode" presStyleCnt="0"/>
      <dgm:spPr/>
    </dgm:pt>
    <dgm:pt modelId="{D118D3A1-8083-4FBE-9D98-84ED0E059601}" type="pres">
      <dgm:prSet presAssocID="{A1D54F4A-6B50-4277-BD27-2A7F735293BE}" presName="parentText" presStyleLbl="node1" presStyleIdx="4" presStyleCnt="6">
        <dgm:presLayoutVars>
          <dgm:chMax val="1"/>
          <dgm:bulletEnabled val="1"/>
        </dgm:presLayoutVars>
      </dgm:prSet>
      <dgm:spPr/>
    </dgm:pt>
    <dgm:pt modelId="{E6564C90-8ABC-4E01-BD3F-CA6FA61F02DD}" type="pres">
      <dgm:prSet presAssocID="{A1D54F4A-6B50-4277-BD27-2A7F735293BE}" presName="descendantText" presStyleLbl="alignAccFollowNode1" presStyleIdx="4" presStyleCnt="6">
        <dgm:presLayoutVars>
          <dgm:bulletEnabled val="1"/>
        </dgm:presLayoutVars>
      </dgm:prSet>
      <dgm:spPr/>
    </dgm:pt>
    <dgm:pt modelId="{261DB58D-59AE-4DE4-9B00-FE839F72CB3D}" type="pres">
      <dgm:prSet presAssocID="{DFBBE7FA-96C0-42A1-A036-F16F04FC62F1}" presName="sp" presStyleCnt="0"/>
      <dgm:spPr/>
    </dgm:pt>
    <dgm:pt modelId="{828F3393-DCFF-4435-A1B9-F81D09B2F69B}" type="pres">
      <dgm:prSet presAssocID="{BE4524FE-A9F0-4C7A-AAE7-6DAF62D9685F}" presName="linNode" presStyleCnt="0"/>
      <dgm:spPr/>
    </dgm:pt>
    <dgm:pt modelId="{679D57F1-6729-4A11-9364-00647D4A3409}" type="pres">
      <dgm:prSet presAssocID="{BE4524FE-A9F0-4C7A-AAE7-6DAF62D9685F}" presName="parentText" presStyleLbl="node1" presStyleIdx="5" presStyleCnt="6">
        <dgm:presLayoutVars>
          <dgm:chMax val="1"/>
          <dgm:bulletEnabled val="1"/>
        </dgm:presLayoutVars>
      </dgm:prSet>
      <dgm:spPr/>
    </dgm:pt>
    <dgm:pt modelId="{27920AE1-9845-4AE6-A162-F8E2EA0AE790}" type="pres">
      <dgm:prSet presAssocID="{BE4524FE-A9F0-4C7A-AAE7-6DAF62D9685F}" presName="descendantText" presStyleLbl="alignAccFollowNode1" presStyleIdx="5" presStyleCnt="6">
        <dgm:presLayoutVars>
          <dgm:bulletEnabled val="1"/>
        </dgm:presLayoutVars>
      </dgm:prSet>
      <dgm:spPr/>
    </dgm:pt>
  </dgm:ptLst>
  <dgm:cxnLst>
    <dgm:cxn modelId="{978FF914-7A6A-442D-8473-B07718CF9800}" srcId="{A1D54F4A-6B50-4277-BD27-2A7F735293BE}" destId="{6EE0706D-7A38-4089-A0DA-90F1033B1A80}" srcOrd="0" destOrd="0" parTransId="{DA4E2478-C0D2-476C-874B-2A7E3C246675}" sibTransId="{3997E47B-20B8-4535-80CF-DFDAE771D33E}"/>
    <dgm:cxn modelId="{37CF561A-4DD9-4947-8728-4EE2BC92A765}" type="presOf" srcId="{DF386713-85C8-4855-AA6C-D6FBC287FB21}" destId="{67F92AA2-FFCC-46C2-AF3E-787EC8BCAFBF}" srcOrd="0" destOrd="0" presId="urn:microsoft.com/office/officeart/2005/8/layout/vList5"/>
    <dgm:cxn modelId="{5B0D1B1E-EDC9-4848-AF65-304DFA7C4B78}" type="presOf" srcId="{72634924-D24F-4698-BA22-4366B7848831}" destId="{24D2304D-BFC2-458D-9EF9-03648E51103E}" srcOrd="0" destOrd="0" presId="urn:microsoft.com/office/officeart/2005/8/layout/vList5"/>
    <dgm:cxn modelId="{D4CBC031-7387-4459-92DB-78A2784CAB28}" type="presOf" srcId="{3D691F85-0628-47AB-B1EF-501DA43D1A9E}" destId="{B2E47C61-DC83-463C-92FB-4519890DA868}" srcOrd="0" destOrd="0" presId="urn:microsoft.com/office/officeart/2005/8/layout/vList5"/>
    <dgm:cxn modelId="{851A3F3B-9E6C-4F70-B79E-7D547ACC59FC}" type="presOf" srcId="{BE4524FE-A9F0-4C7A-AAE7-6DAF62D9685F}" destId="{679D57F1-6729-4A11-9364-00647D4A3409}" srcOrd="0" destOrd="0" presId="urn:microsoft.com/office/officeart/2005/8/layout/vList5"/>
    <dgm:cxn modelId="{C820693D-79D6-4470-9F5D-12B6C8CC8488}" srcId="{82DF7FB6-D257-4561-A3AD-A4FE94ADB3C5}" destId="{168C9F68-B3EB-4927-A18C-3D1175C93A77}" srcOrd="0" destOrd="0" parTransId="{92A55C92-CFC8-4A0D-9A8E-93D5A0EFEA2C}" sibTransId="{4AF3FE76-4962-4808-8377-BAAB45130EF5}"/>
    <dgm:cxn modelId="{8E6E783E-503D-4C1C-96D9-2DA70606C328}" type="presOf" srcId="{A1D54F4A-6B50-4277-BD27-2A7F735293BE}" destId="{D118D3A1-8083-4FBE-9D98-84ED0E059601}" srcOrd="0" destOrd="0" presId="urn:microsoft.com/office/officeart/2005/8/layout/vList5"/>
    <dgm:cxn modelId="{90723A43-9194-424E-B949-D7320BFA41F1}" type="presOf" srcId="{168C9F68-B3EB-4927-A18C-3D1175C93A77}" destId="{D6296112-6A42-4D48-803F-4A7290F7A2DF}" srcOrd="0" destOrd="0" presId="urn:microsoft.com/office/officeart/2005/8/layout/vList5"/>
    <dgm:cxn modelId="{52A42F45-E4BC-4357-BFAC-212E08EAA863}" srcId="{72634924-D24F-4698-BA22-4366B7848831}" destId="{3D691F85-0628-47AB-B1EF-501DA43D1A9E}" srcOrd="0" destOrd="0" parTransId="{0A6138D3-B1C5-4AA0-8009-6C471EBA3014}" sibTransId="{5C1C6941-B556-4240-9E2F-FC4A9FFE10E6}"/>
    <dgm:cxn modelId="{30E33865-41BD-4F90-9719-D2D800D6D726}" srcId="{72634924-D24F-4698-BA22-4366B7848831}" destId="{8B455D1E-42EF-42B8-B468-91092392D8F2}" srcOrd="3" destOrd="0" parTransId="{29E648BC-883B-449F-BC86-9B245F74C87E}" sibTransId="{342CCE65-876B-4693-A690-EE388DC3F853}"/>
    <dgm:cxn modelId="{29260C4C-A40E-4D99-BBBE-DA9930BDD36D}" type="presOf" srcId="{6EE0706D-7A38-4089-A0DA-90F1033B1A80}" destId="{E6564C90-8ABC-4E01-BD3F-CA6FA61F02DD}" srcOrd="0" destOrd="0" presId="urn:microsoft.com/office/officeart/2005/8/layout/vList5"/>
    <dgm:cxn modelId="{5AB4836D-98FB-4DC7-AE65-C7E5C9DAD409}" type="presOf" srcId="{975324B7-F4B6-4C3C-AED2-84D403BC06DC}" destId="{B88AD9B2-6FEA-4A9E-ABA1-FA96243CDB0D}" srcOrd="0" destOrd="0" presId="urn:microsoft.com/office/officeart/2005/8/layout/vList5"/>
    <dgm:cxn modelId="{C0DA766E-904D-401D-ADDD-8DF21247BD41}" srcId="{72634924-D24F-4698-BA22-4366B7848831}" destId="{82DF7FB6-D257-4561-A3AD-A4FE94ADB3C5}" srcOrd="2" destOrd="0" parTransId="{1B4E5687-B61D-4A87-BC62-A70A37894BF8}" sibTransId="{92A834CB-E815-42A1-BC81-6769A7B61D17}"/>
    <dgm:cxn modelId="{55913A6F-09F3-44DD-B695-6CE59E10ACD9}" srcId="{72634924-D24F-4698-BA22-4366B7848831}" destId="{975324B7-F4B6-4C3C-AED2-84D403BC06DC}" srcOrd="1" destOrd="0" parTransId="{FD907CA7-48F4-4B13-AE0B-9F76ED376AD6}" sibTransId="{89BC8336-62B2-42CA-AEC5-00E84B64565B}"/>
    <dgm:cxn modelId="{BF21377E-4263-493C-8D23-A548D1A5BCF6}" type="presOf" srcId="{DEFAD651-628E-40EB-8D6E-080C0695507C}" destId="{27920AE1-9845-4AE6-A162-F8E2EA0AE790}" srcOrd="0" destOrd="0" presId="urn:microsoft.com/office/officeart/2005/8/layout/vList5"/>
    <dgm:cxn modelId="{7CFF098B-0CC2-4E79-B431-903CB68C5EE5}" srcId="{3D691F85-0628-47AB-B1EF-501DA43D1A9E}" destId="{479FAE28-4CE6-4189-B8B4-0106B8CCD40E}" srcOrd="1" destOrd="0" parTransId="{A343FC82-6B3B-406C-99D9-8031C92F48CA}" sibTransId="{955D9596-3A24-4F4F-936F-66A26B82C4D7}"/>
    <dgm:cxn modelId="{63C62B91-2CA6-48DF-9E7E-AE7CBC4E2B81}" srcId="{975324B7-F4B6-4C3C-AED2-84D403BC06DC}" destId="{49470BC0-5C44-4EA0-90D2-DFA8B6BBC5FF}" srcOrd="0" destOrd="0" parTransId="{684090E7-0C7D-410C-BDE1-D93E965D24C8}" sibTransId="{E6FC9567-6584-4057-89D8-0147475C0E8A}"/>
    <dgm:cxn modelId="{6C8A519D-05A3-4450-A301-711DCC435D18}" srcId="{3D691F85-0628-47AB-B1EF-501DA43D1A9E}" destId="{DF386713-85C8-4855-AA6C-D6FBC287FB21}" srcOrd="0" destOrd="0" parTransId="{6AEBB9DD-9F0F-4B8F-8CCC-AE551D86DC64}" sibTransId="{01DD34CB-F23A-4FF9-8A43-7BE972EA2679}"/>
    <dgm:cxn modelId="{2C8A0CAB-B0EA-4C87-9E00-C722571CE96E}" srcId="{72634924-D24F-4698-BA22-4366B7848831}" destId="{BE4524FE-A9F0-4C7A-AAE7-6DAF62D9685F}" srcOrd="5" destOrd="0" parTransId="{2EA07B87-6843-4AC3-871C-A76B82C12697}" sibTransId="{025AEDD2-DA24-440D-A12B-8358945FF76A}"/>
    <dgm:cxn modelId="{D4AACFAD-8F3A-456C-89BD-E0DF0447294C}" type="presOf" srcId="{82DF7FB6-D257-4561-A3AD-A4FE94ADB3C5}" destId="{7BD04C8E-5EF2-4022-BC95-BB100DE50046}" srcOrd="0" destOrd="0" presId="urn:microsoft.com/office/officeart/2005/8/layout/vList5"/>
    <dgm:cxn modelId="{F3745DAE-35E1-45D3-ADC0-B79BA43160C1}" type="presOf" srcId="{8B455D1E-42EF-42B8-B468-91092392D8F2}" destId="{2B737DCC-BD1D-42AE-AE60-6DF7922ED880}" srcOrd="0" destOrd="0" presId="urn:microsoft.com/office/officeart/2005/8/layout/vList5"/>
    <dgm:cxn modelId="{5D6703AF-4E1F-4B34-A195-868B3F3D5E49}" srcId="{82DF7FB6-D257-4561-A3AD-A4FE94ADB3C5}" destId="{CA0EDBF6-9DD2-4468-9825-7CD0E11962CE}" srcOrd="1" destOrd="0" parTransId="{DA5F2E74-9323-4F06-A3AC-6CB61F150108}" sibTransId="{3E13370B-56FB-4BB3-A9E1-DF9E898A0E93}"/>
    <dgm:cxn modelId="{EB0C57BD-AD6F-4B0E-90DA-715FAF5705EC}" type="presOf" srcId="{CA0EDBF6-9DD2-4468-9825-7CD0E11962CE}" destId="{D6296112-6A42-4D48-803F-4A7290F7A2DF}" srcOrd="0" destOrd="1" presId="urn:microsoft.com/office/officeart/2005/8/layout/vList5"/>
    <dgm:cxn modelId="{A3ADB5CD-E90D-4EB6-924D-FFC48C6C4278}" type="presOf" srcId="{479FAE28-4CE6-4189-B8B4-0106B8CCD40E}" destId="{67F92AA2-FFCC-46C2-AF3E-787EC8BCAFBF}" srcOrd="0" destOrd="1" presId="urn:microsoft.com/office/officeart/2005/8/layout/vList5"/>
    <dgm:cxn modelId="{611113D1-8BCF-4513-84A1-307643D30054}" type="presOf" srcId="{49470BC0-5C44-4EA0-90D2-DFA8B6BBC5FF}" destId="{D7071795-2426-4DC2-B7E7-41B06640A8D2}" srcOrd="0" destOrd="0" presId="urn:microsoft.com/office/officeart/2005/8/layout/vList5"/>
    <dgm:cxn modelId="{9367F7EB-3E0D-4666-ABDA-8C8AF9DD0AE4}" type="presOf" srcId="{7837B18A-99B7-46A3-885E-B01B4D6D1CFC}" destId="{48F3EACC-48AA-41E4-B9E2-473092025C28}" srcOrd="0" destOrd="0" presId="urn:microsoft.com/office/officeart/2005/8/layout/vList5"/>
    <dgm:cxn modelId="{0E37A5FC-E90C-42A3-9F0E-9E9EF9038D19}" srcId="{8B455D1E-42EF-42B8-B468-91092392D8F2}" destId="{7837B18A-99B7-46A3-885E-B01B4D6D1CFC}" srcOrd="0" destOrd="0" parTransId="{C2F7A0EE-D53D-49DA-8D72-78AB56CFA9FA}" sibTransId="{03BBE766-8F00-4E97-A1BD-DFA60CE685F7}"/>
    <dgm:cxn modelId="{8796D3FD-DF27-4577-B37A-46F6DAD061C3}" srcId="{72634924-D24F-4698-BA22-4366B7848831}" destId="{A1D54F4A-6B50-4277-BD27-2A7F735293BE}" srcOrd="4" destOrd="0" parTransId="{973EE79A-0478-471A-B6DC-8519E8C987CC}" sibTransId="{DFBBE7FA-96C0-42A1-A036-F16F04FC62F1}"/>
    <dgm:cxn modelId="{7FD28AFE-E767-48DA-9FEA-E3BD6725D547}" srcId="{BE4524FE-A9F0-4C7A-AAE7-6DAF62D9685F}" destId="{DEFAD651-628E-40EB-8D6E-080C0695507C}" srcOrd="0" destOrd="0" parTransId="{3E5CDD31-B110-4E7F-99A8-5C79EDB92B05}" sibTransId="{4221B371-FE91-4081-8CE9-302C1BBF57A3}"/>
    <dgm:cxn modelId="{8E1F306F-7A5C-4A41-8677-E5928DBF267B}" type="presParOf" srcId="{24D2304D-BFC2-458D-9EF9-03648E51103E}" destId="{86A093FA-4C46-4878-B5A0-64F9E57D80DF}" srcOrd="0" destOrd="0" presId="urn:microsoft.com/office/officeart/2005/8/layout/vList5"/>
    <dgm:cxn modelId="{0ED5F37C-9FE5-4871-89CA-C67685088A72}" type="presParOf" srcId="{86A093FA-4C46-4878-B5A0-64F9E57D80DF}" destId="{B2E47C61-DC83-463C-92FB-4519890DA868}" srcOrd="0" destOrd="0" presId="urn:microsoft.com/office/officeart/2005/8/layout/vList5"/>
    <dgm:cxn modelId="{D57F95B8-8692-4A25-B328-FFC01E37D55F}" type="presParOf" srcId="{86A093FA-4C46-4878-B5A0-64F9E57D80DF}" destId="{67F92AA2-FFCC-46C2-AF3E-787EC8BCAFBF}" srcOrd="1" destOrd="0" presId="urn:microsoft.com/office/officeart/2005/8/layout/vList5"/>
    <dgm:cxn modelId="{BF6EEA5F-34EE-4662-ACBE-4EC715D55E89}" type="presParOf" srcId="{24D2304D-BFC2-458D-9EF9-03648E51103E}" destId="{695FFE59-FC80-4836-A381-822074704892}" srcOrd="1" destOrd="0" presId="urn:microsoft.com/office/officeart/2005/8/layout/vList5"/>
    <dgm:cxn modelId="{3B9C2474-A5BB-461B-A92F-E55ACFE2960D}" type="presParOf" srcId="{24D2304D-BFC2-458D-9EF9-03648E51103E}" destId="{8770D0FE-E52A-4845-88AE-1301671D6501}" srcOrd="2" destOrd="0" presId="urn:microsoft.com/office/officeart/2005/8/layout/vList5"/>
    <dgm:cxn modelId="{228D1E93-5704-4515-9566-C482425AB62F}" type="presParOf" srcId="{8770D0FE-E52A-4845-88AE-1301671D6501}" destId="{B88AD9B2-6FEA-4A9E-ABA1-FA96243CDB0D}" srcOrd="0" destOrd="0" presId="urn:microsoft.com/office/officeart/2005/8/layout/vList5"/>
    <dgm:cxn modelId="{B3C3A631-8139-4C7F-83D4-5E8C877784C0}" type="presParOf" srcId="{8770D0FE-E52A-4845-88AE-1301671D6501}" destId="{D7071795-2426-4DC2-B7E7-41B06640A8D2}" srcOrd="1" destOrd="0" presId="urn:microsoft.com/office/officeart/2005/8/layout/vList5"/>
    <dgm:cxn modelId="{D5C8E9F7-0B5A-4712-B6E1-BC70DEAA60B5}" type="presParOf" srcId="{24D2304D-BFC2-458D-9EF9-03648E51103E}" destId="{91485011-D470-4BAF-9215-D35C8CE1A6AB}" srcOrd="3" destOrd="0" presId="urn:microsoft.com/office/officeart/2005/8/layout/vList5"/>
    <dgm:cxn modelId="{543A691A-CF38-4AE1-A926-7A306DE15676}" type="presParOf" srcId="{24D2304D-BFC2-458D-9EF9-03648E51103E}" destId="{94B40EE2-ACC2-4FB2-ABF9-5D8899A451B1}" srcOrd="4" destOrd="0" presId="urn:microsoft.com/office/officeart/2005/8/layout/vList5"/>
    <dgm:cxn modelId="{A80BB3EA-FD76-456F-B44F-A1EC457D2E65}" type="presParOf" srcId="{94B40EE2-ACC2-4FB2-ABF9-5D8899A451B1}" destId="{7BD04C8E-5EF2-4022-BC95-BB100DE50046}" srcOrd="0" destOrd="0" presId="urn:microsoft.com/office/officeart/2005/8/layout/vList5"/>
    <dgm:cxn modelId="{00E65EB4-2C45-4273-B17B-C6D19B6AEF79}" type="presParOf" srcId="{94B40EE2-ACC2-4FB2-ABF9-5D8899A451B1}" destId="{D6296112-6A42-4D48-803F-4A7290F7A2DF}" srcOrd="1" destOrd="0" presId="urn:microsoft.com/office/officeart/2005/8/layout/vList5"/>
    <dgm:cxn modelId="{63210372-2231-4629-9299-E805E659C868}" type="presParOf" srcId="{24D2304D-BFC2-458D-9EF9-03648E51103E}" destId="{03027387-7554-41E5-8D0F-F02D5D12FBE5}" srcOrd="5" destOrd="0" presId="urn:microsoft.com/office/officeart/2005/8/layout/vList5"/>
    <dgm:cxn modelId="{994DE772-BB04-4529-9AFC-4C6BDE5A55C1}" type="presParOf" srcId="{24D2304D-BFC2-458D-9EF9-03648E51103E}" destId="{DCF52D25-438E-4C55-8BD5-C0B93C4C4A2F}" srcOrd="6" destOrd="0" presId="urn:microsoft.com/office/officeart/2005/8/layout/vList5"/>
    <dgm:cxn modelId="{7962B28D-B473-4A3A-862F-555D0C492C13}" type="presParOf" srcId="{DCF52D25-438E-4C55-8BD5-C0B93C4C4A2F}" destId="{2B737DCC-BD1D-42AE-AE60-6DF7922ED880}" srcOrd="0" destOrd="0" presId="urn:microsoft.com/office/officeart/2005/8/layout/vList5"/>
    <dgm:cxn modelId="{51039160-0F85-481C-851D-0DBA6FB9A4EE}" type="presParOf" srcId="{DCF52D25-438E-4C55-8BD5-C0B93C4C4A2F}" destId="{48F3EACC-48AA-41E4-B9E2-473092025C28}" srcOrd="1" destOrd="0" presId="urn:microsoft.com/office/officeart/2005/8/layout/vList5"/>
    <dgm:cxn modelId="{039AF0EA-DB56-42B5-A6D7-E2FE660383AB}" type="presParOf" srcId="{24D2304D-BFC2-458D-9EF9-03648E51103E}" destId="{6357619F-1EE5-4A9E-AEBF-6E154547D9E3}" srcOrd="7" destOrd="0" presId="urn:microsoft.com/office/officeart/2005/8/layout/vList5"/>
    <dgm:cxn modelId="{D1DE7232-4BE3-42D4-8A1D-CFF4355A21AC}" type="presParOf" srcId="{24D2304D-BFC2-458D-9EF9-03648E51103E}" destId="{4E61854B-FABC-454B-9A1B-97B43C648D23}" srcOrd="8" destOrd="0" presId="urn:microsoft.com/office/officeart/2005/8/layout/vList5"/>
    <dgm:cxn modelId="{795F47DF-F3DF-4B93-A22A-02807C965B56}" type="presParOf" srcId="{4E61854B-FABC-454B-9A1B-97B43C648D23}" destId="{D118D3A1-8083-4FBE-9D98-84ED0E059601}" srcOrd="0" destOrd="0" presId="urn:microsoft.com/office/officeart/2005/8/layout/vList5"/>
    <dgm:cxn modelId="{605765DE-4C10-4F1C-B882-9365EBF2444E}" type="presParOf" srcId="{4E61854B-FABC-454B-9A1B-97B43C648D23}" destId="{E6564C90-8ABC-4E01-BD3F-CA6FA61F02DD}" srcOrd="1" destOrd="0" presId="urn:microsoft.com/office/officeart/2005/8/layout/vList5"/>
    <dgm:cxn modelId="{02C6A5F2-054A-4721-A896-6B74AF0E68AE}" type="presParOf" srcId="{24D2304D-BFC2-458D-9EF9-03648E51103E}" destId="{261DB58D-59AE-4DE4-9B00-FE839F72CB3D}" srcOrd="9" destOrd="0" presId="urn:microsoft.com/office/officeart/2005/8/layout/vList5"/>
    <dgm:cxn modelId="{B7D50240-92E7-43C6-BF75-D9CAD867B164}" type="presParOf" srcId="{24D2304D-BFC2-458D-9EF9-03648E51103E}" destId="{828F3393-DCFF-4435-A1B9-F81D09B2F69B}" srcOrd="10" destOrd="0" presId="urn:microsoft.com/office/officeart/2005/8/layout/vList5"/>
    <dgm:cxn modelId="{2C07BA7B-EFD4-4185-8790-5403FF469A96}" type="presParOf" srcId="{828F3393-DCFF-4435-A1B9-F81D09B2F69B}" destId="{679D57F1-6729-4A11-9364-00647D4A3409}" srcOrd="0" destOrd="0" presId="urn:microsoft.com/office/officeart/2005/8/layout/vList5"/>
    <dgm:cxn modelId="{88BF0B17-AAD7-4B7E-9F09-0F3EDCE01159}" type="presParOf" srcId="{828F3393-DCFF-4435-A1B9-F81D09B2F69B}" destId="{27920AE1-9845-4AE6-A162-F8E2EA0AE79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0F4B352-DF70-4A95-85A5-CD27B26BB11B}" type="doc">
      <dgm:prSet loTypeId="urn:microsoft.com/office/officeart/2005/8/layout/cycle2" loCatId="cycle" qsTypeId="urn:microsoft.com/office/officeart/2005/8/quickstyle/3d2#1" qsCatId="3D" csTypeId="urn:microsoft.com/office/officeart/2005/8/colors/colorful1#1" csCatId="colorful" phldr="1"/>
      <dgm:spPr/>
      <dgm:t>
        <a:bodyPr/>
        <a:lstStyle/>
        <a:p>
          <a:endParaRPr lang="en-GB"/>
        </a:p>
      </dgm:t>
    </dgm:pt>
    <dgm:pt modelId="{EB7089C0-0329-460D-BA21-D8FDDBA7F855}">
      <dgm:prSet phldrT="[Text]" custT="1"/>
      <dgm:spPr/>
      <dgm:t>
        <a:bodyPr/>
        <a:lstStyle/>
        <a:p>
          <a:r>
            <a:rPr lang="el-GR" sz="1400" dirty="0"/>
            <a:t>Καθορισμός Στόχων</a:t>
          </a:r>
          <a:endParaRPr lang="en-GB" sz="1400" dirty="0"/>
        </a:p>
      </dgm:t>
    </dgm:pt>
    <dgm:pt modelId="{A2A995F5-F72A-4FF4-8BCC-0DDC71F4850A}" type="parTrans" cxnId="{2846F3D2-24D3-405E-AF7A-AA00D80E7E1C}">
      <dgm:prSet/>
      <dgm:spPr/>
      <dgm:t>
        <a:bodyPr/>
        <a:lstStyle/>
        <a:p>
          <a:endParaRPr lang="en-GB"/>
        </a:p>
      </dgm:t>
    </dgm:pt>
    <dgm:pt modelId="{35FE20D1-D951-4BCB-B0CF-B2908D9C684F}" type="sibTrans" cxnId="{2846F3D2-24D3-405E-AF7A-AA00D80E7E1C}">
      <dgm:prSet/>
      <dgm:spPr/>
      <dgm:t>
        <a:bodyPr/>
        <a:lstStyle/>
        <a:p>
          <a:endParaRPr lang="en-GB"/>
        </a:p>
      </dgm:t>
    </dgm:pt>
    <dgm:pt modelId="{33C2454F-4AC5-4D82-910B-332A63A3806E}">
      <dgm:prSet phldrT="[Text]" custT="1"/>
      <dgm:spPr/>
      <dgm:t>
        <a:bodyPr/>
        <a:lstStyle/>
        <a:p>
          <a:r>
            <a:rPr lang="el-GR" sz="1400" dirty="0"/>
            <a:t>Ανάλυση δεδομένων</a:t>
          </a:r>
          <a:endParaRPr lang="en-GB" sz="1400" dirty="0"/>
        </a:p>
      </dgm:t>
    </dgm:pt>
    <dgm:pt modelId="{28F9AAC9-6BC2-4399-B653-145DCF27161F}" type="parTrans" cxnId="{E657F222-F98B-4B15-A123-C96EBC341029}">
      <dgm:prSet/>
      <dgm:spPr/>
      <dgm:t>
        <a:bodyPr/>
        <a:lstStyle/>
        <a:p>
          <a:endParaRPr lang="en-GB"/>
        </a:p>
      </dgm:t>
    </dgm:pt>
    <dgm:pt modelId="{30A1DFB1-3E29-4125-8BFF-F5CF9D0A8323}" type="sibTrans" cxnId="{E657F222-F98B-4B15-A123-C96EBC341029}">
      <dgm:prSet/>
      <dgm:spPr/>
      <dgm:t>
        <a:bodyPr/>
        <a:lstStyle/>
        <a:p>
          <a:endParaRPr lang="en-GB"/>
        </a:p>
      </dgm:t>
    </dgm:pt>
    <dgm:pt modelId="{716F42A0-7A79-45B1-88F8-07CAD5E42945}">
      <dgm:prSet phldrT="[Text]" custT="1"/>
      <dgm:spPr/>
      <dgm:t>
        <a:bodyPr/>
        <a:lstStyle/>
        <a:p>
          <a:r>
            <a:rPr lang="el-GR" sz="1400" dirty="0"/>
            <a:t>Διαμόρφωση Στρατηγικής</a:t>
          </a:r>
          <a:endParaRPr lang="en-GB" sz="1400" dirty="0"/>
        </a:p>
      </dgm:t>
    </dgm:pt>
    <dgm:pt modelId="{B2F32F64-0B00-47CF-9A16-FCB534BADF8C}" type="parTrans" cxnId="{6F205FFD-39E2-4BB6-8EEA-B1348D423E36}">
      <dgm:prSet/>
      <dgm:spPr/>
      <dgm:t>
        <a:bodyPr/>
        <a:lstStyle/>
        <a:p>
          <a:endParaRPr lang="en-GB"/>
        </a:p>
      </dgm:t>
    </dgm:pt>
    <dgm:pt modelId="{5625B29A-C9F1-42E6-92CC-75705FA952FE}" type="sibTrans" cxnId="{6F205FFD-39E2-4BB6-8EEA-B1348D423E36}">
      <dgm:prSet/>
      <dgm:spPr/>
      <dgm:t>
        <a:bodyPr/>
        <a:lstStyle/>
        <a:p>
          <a:endParaRPr lang="en-GB"/>
        </a:p>
      </dgm:t>
    </dgm:pt>
    <dgm:pt modelId="{09C2EE35-B802-47F8-A08F-4EC7DBAD3396}">
      <dgm:prSet phldrT="[Text]" custT="1"/>
      <dgm:spPr/>
      <dgm:t>
        <a:bodyPr/>
        <a:lstStyle/>
        <a:p>
          <a:r>
            <a:rPr lang="el-GR" sz="1400" dirty="0" err="1"/>
            <a:t>Εφαρμοστικές</a:t>
          </a:r>
          <a:r>
            <a:rPr lang="el-GR" sz="1400" dirty="0"/>
            <a:t> Στρατηγικές</a:t>
          </a:r>
          <a:endParaRPr lang="en-GB" sz="1400" dirty="0"/>
        </a:p>
      </dgm:t>
    </dgm:pt>
    <dgm:pt modelId="{3784DB1F-9FEA-4A22-A474-DCD12F2FCF81}" type="parTrans" cxnId="{905A36AF-2697-446E-A987-5B7ADF5A8873}">
      <dgm:prSet/>
      <dgm:spPr/>
      <dgm:t>
        <a:bodyPr/>
        <a:lstStyle/>
        <a:p>
          <a:endParaRPr lang="en-GB"/>
        </a:p>
      </dgm:t>
    </dgm:pt>
    <dgm:pt modelId="{F5CFED93-ADA9-4CE5-AE38-EA3FA2803482}" type="sibTrans" cxnId="{905A36AF-2697-446E-A987-5B7ADF5A8873}">
      <dgm:prSet/>
      <dgm:spPr/>
      <dgm:t>
        <a:bodyPr/>
        <a:lstStyle/>
        <a:p>
          <a:endParaRPr lang="en-GB"/>
        </a:p>
      </dgm:t>
    </dgm:pt>
    <dgm:pt modelId="{1136A889-791E-4277-A179-56B59DB7E4AF}">
      <dgm:prSet phldrT="[Text]" custT="1"/>
      <dgm:spPr/>
      <dgm:t>
        <a:bodyPr/>
        <a:lstStyle/>
        <a:p>
          <a:r>
            <a:rPr lang="el-GR" sz="1400" dirty="0"/>
            <a:t>Αξιολόγηση – </a:t>
          </a:r>
          <a:r>
            <a:rPr lang="el-GR" sz="1400" dirty="0" err="1"/>
            <a:t>Ανατροφο</a:t>
          </a:r>
          <a:endParaRPr lang="el-GR" sz="1400" dirty="0"/>
        </a:p>
        <a:p>
          <a:r>
            <a:rPr lang="el-GR" sz="1400" dirty="0" err="1"/>
            <a:t>δότηση</a:t>
          </a:r>
          <a:endParaRPr lang="en-GB" sz="1400" dirty="0"/>
        </a:p>
      </dgm:t>
    </dgm:pt>
    <dgm:pt modelId="{E215428B-594F-4EBA-B08E-0FA20E6B94E2}" type="parTrans" cxnId="{8D0FA176-BF02-4D8C-B18D-1BE69ACBBEAC}">
      <dgm:prSet/>
      <dgm:spPr/>
      <dgm:t>
        <a:bodyPr/>
        <a:lstStyle/>
        <a:p>
          <a:endParaRPr lang="en-GB"/>
        </a:p>
      </dgm:t>
    </dgm:pt>
    <dgm:pt modelId="{1FDAC546-00F9-4892-B425-C7D5D1B02B5E}" type="sibTrans" cxnId="{8D0FA176-BF02-4D8C-B18D-1BE69ACBBEAC}">
      <dgm:prSet/>
      <dgm:spPr/>
      <dgm:t>
        <a:bodyPr/>
        <a:lstStyle/>
        <a:p>
          <a:endParaRPr lang="en-GB"/>
        </a:p>
      </dgm:t>
    </dgm:pt>
    <dgm:pt modelId="{201D89AA-4EA8-4E4D-A0F5-E191BB3E95F2}" type="pres">
      <dgm:prSet presAssocID="{B0F4B352-DF70-4A95-85A5-CD27B26BB11B}" presName="cycle" presStyleCnt="0">
        <dgm:presLayoutVars>
          <dgm:dir/>
          <dgm:resizeHandles val="exact"/>
        </dgm:presLayoutVars>
      </dgm:prSet>
      <dgm:spPr/>
    </dgm:pt>
    <dgm:pt modelId="{81ACD5FF-17A0-409A-A253-A5B2DED8EB4E}" type="pres">
      <dgm:prSet presAssocID="{EB7089C0-0329-460D-BA21-D8FDDBA7F855}" presName="node" presStyleLbl="node1" presStyleIdx="0" presStyleCnt="5" custScaleX="115802">
        <dgm:presLayoutVars>
          <dgm:bulletEnabled val="1"/>
        </dgm:presLayoutVars>
      </dgm:prSet>
      <dgm:spPr/>
    </dgm:pt>
    <dgm:pt modelId="{9B19C7B7-2359-4DBA-9E77-E60BAE45C253}" type="pres">
      <dgm:prSet presAssocID="{35FE20D1-D951-4BCB-B0CF-B2908D9C684F}" presName="sibTrans" presStyleLbl="sibTrans2D1" presStyleIdx="0" presStyleCnt="5"/>
      <dgm:spPr/>
    </dgm:pt>
    <dgm:pt modelId="{E5C92782-453F-4F41-9A52-950EECAC789B}" type="pres">
      <dgm:prSet presAssocID="{35FE20D1-D951-4BCB-B0CF-B2908D9C684F}" presName="connectorText" presStyleLbl="sibTrans2D1" presStyleIdx="0" presStyleCnt="5"/>
      <dgm:spPr/>
    </dgm:pt>
    <dgm:pt modelId="{F2891976-3D55-4C8E-88DE-9545AE132407}" type="pres">
      <dgm:prSet presAssocID="{33C2454F-4AC5-4D82-910B-332A63A3806E}" presName="node" presStyleLbl="node1" presStyleIdx="1" presStyleCnt="5" custScaleX="110156" custRadScaleRad="98876" custRadScaleInc="-12197">
        <dgm:presLayoutVars>
          <dgm:bulletEnabled val="1"/>
        </dgm:presLayoutVars>
      </dgm:prSet>
      <dgm:spPr/>
    </dgm:pt>
    <dgm:pt modelId="{DDF2E351-B953-495C-B4D7-A32020FED8ED}" type="pres">
      <dgm:prSet presAssocID="{30A1DFB1-3E29-4125-8BFF-F5CF9D0A8323}" presName="sibTrans" presStyleLbl="sibTrans2D1" presStyleIdx="1" presStyleCnt="5"/>
      <dgm:spPr/>
    </dgm:pt>
    <dgm:pt modelId="{19284021-CAA4-4380-83DC-58F277CE5184}" type="pres">
      <dgm:prSet presAssocID="{30A1DFB1-3E29-4125-8BFF-F5CF9D0A8323}" presName="connectorText" presStyleLbl="sibTrans2D1" presStyleIdx="1" presStyleCnt="5"/>
      <dgm:spPr/>
    </dgm:pt>
    <dgm:pt modelId="{E7750F7E-C10A-437C-8A62-6A6580FB81D8}" type="pres">
      <dgm:prSet presAssocID="{716F42A0-7A79-45B1-88F8-07CAD5E42945}" presName="node" presStyleLbl="node1" presStyleIdx="2" presStyleCnt="5" custScaleX="111968">
        <dgm:presLayoutVars>
          <dgm:bulletEnabled val="1"/>
        </dgm:presLayoutVars>
      </dgm:prSet>
      <dgm:spPr/>
    </dgm:pt>
    <dgm:pt modelId="{C0AF653A-0C33-4A00-A553-A2197489F454}" type="pres">
      <dgm:prSet presAssocID="{5625B29A-C9F1-42E6-92CC-75705FA952FE}" presName="sibTrans" presStyleLbl="sibTrans2D1" presStyleIdx="2" presStyleCnt="5"/>
      <dgm:spPr/>
    </dgm:pt>
    <dgm:pt modelId="{0CF7A1B9-6125-4B5D-A8F3-6C40CF06EAB5}" type="pres">
      <dgm:prSet presAssocID="{5625B29A-C9F1-42E6-92CC-75705FA952FE}" presName="connectorText" presStyleLbl="sibTrans2D1" presStyleIdx="2" presStyleCnt="5"/>
      <dgm:spPr/>
    </dgm:pt>
    <dgm:pt modelId="{51B3B6B7-9EE6-41F2-974F-ECC4ECF0CBA2}" type="pres">
      <dgm:prSet presAssocID="{09C2EE35-B802-47F8-A08F-4EC7DBAD3396}" presName="node" presStyleLbl="node1" presStyleIdx="3" presStyleCnt="5" custScaleX="111967">
        <dgm:presLayoutVars>
          <dgm:bulletEnabled val="1"/>
        </dgm:presLayoutVars>
      </dgm:prSet>
      <dgm:spPr/>
    </dgm:pt>
    <dgm:pt modelId="{D06D6E49-0374-4EAE-98EA-A8D91BADB616}" type="pres">
      <dgm:prSet presAssocID="{F5CFED93-ADA9-4CE5-AE38-EA3FA2803482}" presName="sibTrans" presStyleLbl="sibTrans2D1" presStyleIdx="3" presStyleCnt="5"/>
      <dgm:spPr/>
    </dgm:pt>
    <dgm:pt modelId="{7FF638A3-664D-4EFC-BE2A-5E9CD1B0F23F}" type="pres">
      <dgm:prSet presAssocID="{F5CFED93-ADA9-4CE5-AE38-EA3FA2803482}" presName="connectorText" presStyleLbl="sibTrans2D1" presStyleIdx="3" presStyleCnt="5"/>
      <dgm:spPr/>
    </dgm:pt>
    <dgm:pt modelId="{8F59F6D5-9FB0-4272-9DD1-695FE8AF93E2}" type="pres">
      <dgm:prSet presAssocID="{1136A889-791E-4277-A179-56B59DB7E4AF}" presName="node" presStyleLbl="node1" presStyleIdx="4" presStyleCnt="5" custScaleX="112306">
        <dgm:presLayoutVars>
          <dgm:bulletEnabled val="1"/>
        </dgm:presLayoutVars>
      </dgm:prSet>
      <dgm:spPr/>
    </dgm:pt>
    <dgm:pt modelId="{A918A669-799C-4620-B00A-926BA85D67D5}" type="pres">
      <dgm:prSet presAssocID="{1FDAC546-00F9-4892-B425-C7D5D1B02B5E}" presName="sibTrans" presStyleLbl="sibTrans2D1" presStyleIdx="4" presStyleCnt="5"/>
      <dgm:spPr/>
    </dgm:pt>
    <dgm:pt modelId="{AA3BA427-6FB7-41CF-A4CA-09ED5EC6A4FB}" type="pres">
      <dgm:prSet presAssocID="{1FDAC546-00F9-4892-B425-C7D5D1B02B5E}" presName="connectorText" presStyleLbl="sibTrans2D1" presStyleIdx="4" presStyleCnt="5"/>
      <dgm:spPr/>
    </dgm:pt>
  </dgm:ptLst>
  <dgm:cxnLst>
    <dgm:cxn modelId="{87D84D12-FE2B-4C0C-8539-C544A0B633C6}" type="presOf" srcId="{5625B29A-C9F1-42E6-92CC-75705FA952FE}" destId="{C0AF653A-0C33-4A00-A553-A2197489F454}" srcOrd="0" destOrd="0" presId="urn:microsoft.com/office/officeart/2005/8/layout/cycle2"/>
    <dgm:cxn modelId="{E657F222-F98B-4B15-A123-C96EBC341029}" srcId="{B0F4B352-DF70-4A95-85A5-CD27B26BB11B}" destId="{33C2454F-4AC5-4D82-910B-332A63A3806E}" srcOrd="1" destOrd="0" parTransId="{28F9AAC9-6BC2-4399-B653-145DCF27161F}" sibTransId="{30A1DFB1-3E29-4125-8BFF-F5CF9D0A8323}"/>
    <dgm:cxn modelId="{AB3B2325-A8C8-4A21-BED1-C06D42AD82A7}" type="presOf" srcId="{09C2EE35-B802-47F8-A08F-4EC7DBAD3396}" destId="{51B3B6B7-9EE6-41F2-974F-ECC4ECF0CBA2}" srcOrd="0" destOrd="0" presId="urn:microsoft.com/office/officeart/2005/8/layout/cycle2"/>
    <dgm:cxn modelId="{0DE30137-A798-44A9-82EB-7928EBC277EC}" type="presOf" srcId="{33C2454F-4AC5-4D82-910B-332A63A3806E}" destId="{F2891976-3D55-4C8E-88DE-9545AE132407}" srcOrd="0" destOrd="0" presId="urn:microsoft.com/office/officeart/2005/8/layout/cycle2"/>
    <dgm:cxn modelId="{B93A5038-0A7B-47B2-AF2E-54B88FD6373F}" type="presOf" srcId="{716F42A0-7A79-45B1-88F8-07CAD5E42945}" destId="{E7750F7E-C10A-437C-8A62-6A6580FB81D8}" srcOrd="0" destOrd="0" presId="urn:microsoft.com/office/officeart/2005/8/layout/cycle2"/>
    <dgm:cxn modelId="{47B0005E-6771-41DC-9544-BA46DC63098D}" type="presOf" srcId="{B0F4B352-DF70-4A95-85A5-CD27B26BB11B}" destId="{201D89AA-4EA8-4E4D-A0F5-E191BB3E95F2}" srcOrd="0" destOrd="0" presId="urn:microsoft.com/office/officeart/2005/8/layout/cycle2"/>
    <dgm:cxn modelId="{4DB01E52-CC91-45CD-98B7-DFEA6D3B3078}" type="presOf" srcId="{30A1DFB1-3E29-4125-8BFF-F5CF9D0A8323}" destId="{DDF2E351-B953-495C-B4D7-A32020FED8ED}" srcOrd="0" destOrd="0" presId="urn:microsoft.com/office/officeart/2005/8/layout/cycle2"/>
    <dgm:cxn modelId="{39890373-69F4-49C8-B488-79002F60A1C9}" type="presOf" srcId="{1FDAC546-00F9-4892-B425-C7D5D1B02B5E}" destId="{AA3BA427-6FB7-41CF-A4CA-09ED5EC6A4FB}" srcOrd="1" destOrd="0" presId="urn:microsoft.com/office/officeart/2005/8/layout/cycle2"/>
    <dgm:cxn modelId="{72522773-CD46-48E9-A8ED-722DE524F34F}" type="presOf" srcId="{35FE20D1-D951-4BCB-B0CF-B2908D9C684F}" destId="{9B19C7B7-2359-4DBA-9E77-E60BAE45C253}" srcOrd="0" destOrd="0" presId="urn:microsoft.com/office/officeart/2005/8/layout/cycle2"/>
    <dgm:cxn modelId="{8D0FA176-BF02-4D8C-B18D-1BE69ACBBEAC}" srcId="{B0F4B352-DF70-4A95-85A5-CD27B26BB11B}" destId="{1136A889-791E-4277-A179-56B59DB7E4AF}" srcOrd="4" destOrd="0" parTransId="{E215428B-594F-4EBA-B08E-0FA20E6B94E2}" sibTransId="{1FDAC546-00F9-4892-B425-C7D5D1B02B5E}"/>
    <dgm:cxn modelId="{8EEF9E9E-329B-4CF6-B02C-BDFAE426356A}" type="presOf" srcId="{EB7089C0-0329-460D-BA21-D8FDDBA7F855}" destId="{81ACD5FF-17A0-409A-A253-A5B2DED8EB4E}" srcOrd="0" destOrd="0" presId="urn:microsoft.com/office/officeart/2005/8/layout/cycle2"/>
    <dgm:cxn modelId="{69C953A7-3850-48CE-873B-93BF71ABA5FE}" type="presOf" srcId="{F5CFED93-ADA9-4CE5-AE38-EA3FA2803482}" destId="{D06D6E49-0374-4EAE-98EA-A8D91BADB616}" srcOrd="0" destOrd="0" presId="urn:microsoft.com/office/officeart/2005/8/layout/cycle2"/>
    <dgm:cxn modelId="{905A36AF-2697-446E-A987-5B7ADF5A8873}" srcId="{B0F4B352-DF70-4A95-85A5-CD27B26BB11B}" destId="{09C2EE35-B802-47F8-A08F-4EC7DBAD3396}" srcOrd="3" destOrd="0" parTransId="{3784DB1F-9FEA-4A22-A474-DCD12F2FCF81}" sibTransId="{F5CFED93-ADA9-4CE5-AE38-EA3FA2803482}"/>
    <dgm:cxn modelId="{D05AB9AF-5580-4398-B334-431703C740B2}" type="presOf" srcId="{30A1DFB1-3E29-4125-8BFF-F5CF9D0A8323}" destId="{19284021-CAA4-4380-83DC-58F277CE5184}" srcOrd="1" destOrd="0" presId="urn:microsoft.com/office/officeart/2005/8/layout/cycle2"/>
    <dgm:cxn modelId="{1556A3B6-8878-4A99-8A6A-4A4B8C5EA146}" type="presOf" srcId="{5625B29A-C9F1-42E6-92CC-75705FA952FE}" destId="{0CF7A1B9-6125-4B5D-A8F3-6C40CF06EAB5}" srcOrd="1" destOrd="0" presId="urn:microsoft.com/office/officeart/2005/8/layout/cycle2"/>
    <dgm:cxn modelId="{02BD22CA-36CC-4AE2-9409-A916769EA574}" type="presOf" srcId="{35FE20D1-D951-4BCB-B0CF-B2908D9C684F}" destId="{E5C92782-453F-4F41-9A52-950EECAC789B}" srcOrd="1" destOrd="0" presId="urn:microsoft.com/office/officeart/2005/8/layout/cycle2"/>
    <dgm:cxn modelId="{2846F3D2-24D3-405E-AF7A-AA00D80E7E1C}" srcId="{B0F4B352-DF70-4A95-85A5-CD27B26BB11B}" destId="{EB7089C0-0329-460D-BA21-D8FDDBA7F855}" srcOrd="0" destOrd="0" parTransId="{A2A995F5-F72A-4FF4-8BCC-0DDC71F4850A}" sibTransId="{35FE20D1-D951-4BCB-B0CF-B2908D9C684F}"/>
    <dgm:cxn modelId="{52CB9EE7-D21C-4B5E-80E9-D31E4DEB08D2}" type="presOf" srcId="{F5CFED93-ADA9-4CE5-AE38-EA3FA2803482}" destId="{7FF638A3-664D-4EFC-BE2A-5E9CD1B0F23F}" srcOrd="1" destOrd="0" presId="urn:microsoft.com/office/officeart/2005/8/layout/cycle2"/>
    <dgm:cxn modelId="{524783F8-4B00-4D7E-84E0-298263029C40}" type="presOf" srcId="{1136A889-791E-4277-A179-56B59DB7E4AF}" destId="{8F59F6D5-9FB0-4272-9DD1-695FE8AF93E2}" srcOrd="0" destOrd="0" presId="urn:microsoft.com/office/officeart/2005/8/layout/cycle2"/>
    <dgm:cxn modelId="{8A616BFB-AD07-49FF-9A0E-200F2C03E977}" type="presOf" srcId="{1FDAC546-00F9-4892-B425-C7D5D1B02B5E}" destId="{A918A669-799C-4620-B00A-926BA85D67D5}" srcOrd="0" destOrd="0" presId="urn:microsoft.com/office/officeart/2005/8/layout/cycle2"/>
    <dgm:cxn modelId="{6F205FFD-39E2-4BB6-8EEA-B1348D423E36}" srcId="{B0F4B352-DF70-4A95-85A5-CD27B26BB11B}" destId="{716F42A0-7A79-45B1-88F8-07CAD5E42945}" srcOrd="2" destOrd="0" parTransId="{B2F32F64-0B00-47CF-9A16-FCB534BADF8C}" sibTransId="{5625B29A-C9F1-42E6-92CC-75705FA952FE}"/>
    <dgm:cxn modelId="{CC2F6E8B-81B5-4BE1-8F58-15DA5475F6DA}" type="presParOf" srcId="{201D89AA-4EA8-4E4D-A0F5-E191BB3E95F2}" destId="{81ACD5FF-17A0-409A-A253-A5B2DED8EB4E}" srcOrd="0" destOrd="0" presId="urn:microsoft.com/office/officeart/2005/8/layout/cycle2"/>
    <dgm:cxn modelId="{7F365E8B-E0FA-4A03-9F0A-7A805D6A9A06}" type="presParOf" srcId="{201D89AA-4EA8-4E4D-A0F5-E191BB3E95F2}" destId="{9B19C7B7-2359-4DBA-9E77-E60BAE45C253}" srcOrd="1" destOrd="0" presId="urn:microsoft.com/office/officeart/2005/8/layout/cycle2"/>
    <dgm:cxn modelId="{0BA8140E-C194-403A-9C89-8A6AB9548283}" type="presParOf" srcId="{9B19C7B7-2359-4DBA-9E77-E60BAE45C253}" destId="{E5C92782-453F-4F41-9A52-950EECAC789B}" srcOrd="0" destOrd="0" presId="urn:microsoft.com/office/officeart/2005/8/layout/cycle2"/>
    <dgm:cxn modelId="{FB86F754-3AC8-48AE-9635-CA14C93B6E06}" type="presParOf" srcId="{201D89AA-4EA8-4E4D-A0F5-E191BB3E95F2}" destId="{F2891976-3D55-4C8E-88DE-9545AE132407}" srcOrd="2" destOrd="0" presId="urn:microsoft.com/office/officeart/2005/8/layout/cycle2"/>
    <dgm:cxn modelId="{BB1DBAFE-7403-4B99-826A-A86D5094FEFD}" type="presParOf" srcId="{201D89AA-4EA8-4E4D-A0F5-E191BB3E95F2}" destId="{DDF2E351-B953-495C-B4D7-A32020FED8ED}" srcOrd="3" destOrd="0" presId="urn:microsoft.com/office/officeart/2005/8/layout/cycle2"/>
    <dgm:cxn modelId="{82DA5078-46C4-4822-9140-EDFB9A413177}" type="presParOf" srcId="{DDF2E351-B953-495C-B4D7-A32020FED8ED}" destId="{19284021-CAA4-4380-83DC-58F277CE5184}" srcOrd="0" destOrd="0" presId="urn:microsoft.com/office/officeart/2005/8/layout/cycle2"/>
    <dgm:cxn modelId="{396B6372-481D-41B3-9921-777F7B6EF39E}" type="presParOf" srcId="{201D89AA-4EA8-4E4D-A0F5-E191BB3E95F2}" destId="{E7750F7E-C10A-437C-8A62-6A6580FB81D8}" srcOrd="4" destOrd="0" presId="urn:microsoft.com/office/officeart/2005/8/layout/cycle2"/>
    <dgm:cxn modelId="{60FC15C6-9928-4024-8416-78FECAD0EC54}" type="presParOf" srcId="{201D89AA-4EA8-4E4D-A0F5-E191BB3E95F2}" destId="{C0AF653A-0C33-4A00-A553-A2197489F454}" srcOrd="5" destOrd="0" presId="urn:microsoft.com/office/officeart/2005/8/layout/cycle2"/>
    <dgm:cxn modelId="{208492C0-804A-4A97-B358-1E5FE140453D}" type="presParOf" srcId="{C0AF653A-0C33-4A00-A553-A2197489F454}" destId="{0CF7A1B9-6125-4B5D-A8F3-6C40CF06EAB5}" srcOrd="0" destOrd="0" presId="urn:microsoft.com/office/officeart/2005/8/layout/cycle2"/>
    <dgm:cxn modelId="{F1A2F203-FF1F-44E8-A633-B81C6A51B42F}" type="presParOf" srcId="{201D89AA-4EA8-4E4D-A0F5-E191BB3E95F2}" destId="{51B3B6B7-9EE6-41F2-974F-ECC4ECF0CBA2}" srcOrd="6" destOrd="0" presId="urn:microsoft.com/office/officeart/2005/8/layout/cycle2"/>
    <dgm:cxn modelId="{DAB7D421-3B0E-49B7-B3BD-29B047E8F8B5}" type="presParOf" srcId="{201D89AA-4EA8-4E4D-A0F5-E191BB3E95F2}" destId="{D06D6E49-0374-4EAE-98EA-A8D91BADB616}" srcOrd="7" destOrd="0" presId="urn:microsoft.com/office/officeart/2005/8/layout/cycle2"/>
    <dgm:cxn modelId="{93B80A1A-58D9-4FC3-9ACB-3B1287A375FA}" type="presParOf" srcId="{D06D6E49-0374-4EAE-98EA-A8D91BADB616}" destId="{7FF638A3-664D-4EFC-BE2A-5E9CD1B0F23F}" srcOrd="0" destOrd="0" presId="urn:microsoft.com/office/officeart/2005/8/layout/cycle2"/>
    <dgm:cxn modelId="{2EA34846-323C-4BA2-BC1C-FA319D86EBCB}" type="presParOf" srcId="{201D89AA-4EA8-4E4D-A0F5-E191BB3E95F2}" destId="{8F59F6D5-9FB0-4272-9DD1-695FE8AF93E2}" srcOrd="8" destOrd="0" presId="urn:microsoft.com/office/officeart/2005/8/layout/cycle2"/>
    <dgm:cxn modelId="{C4C1DEE2-9DFF-44FF-BAAA-312F0CD3F481}" type="presParOf" srcId="{201D89AA-4EA8-4E4D-A0F5-E191BB3E95F2}" destId="{A918A669-799C-4620-B00A-926BA85D67D5}" srcOrd="9" destOrd="0" presId="urn:microsoft.com/office/officeart/2005/8/layout/cycle2"/>
    <dgm:cxn modelId="{D6430CA0-9E95-48AF-96E8-B06393B8498B}" type="presParOf" srcId="{A918A669-799C-4620-B00A-926BA85D67D5}" destId="{AA3BA427-6FB7-41CF-A4CA-09ED5EC6A4F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D6CD528B-6D3B-4DC9-8593-98F266C52FD3}">
      <dgm:prSet phldrT="[Κείμενο]" custT="1"/>
      <dgm:spPr/>
      <dgm:t>
        <a:bodyPr/>
        <a:lstStyle/>
        <a:p>
          <a:r>
            <a:rPr lang="el-GR" sz="1200" b="1" dirty="0"/>
            <a:t>Καθορισμός της αποστολής, του οράματος, των βασικών αρχών και των στρατηγικών στόχων του οργανισμού</a:t>
          </a:r>
        </a:p>
      </dgm:t>
    </dgm:pt>
    <dgm:pt modelId="{801B9040-5E9E-4FB9-A249-032475F57120}" type="parTrans" cxnId="{ECC06883-6A81-4F6D-8037-06DDE96BCADA}">
      <dgm:prSet/>
      <dgm:spPr/>
      <dgm:t>
        <a:bodyPr/>
        <a:lstStyle/>
        <a:p>
          <a:endParaRPr lang="el-GR" sz="1400"/>
        </a:p>
      </dgm:t>
    </dgm:pt>
    <dgm:pt modelId="{A65E3217-A64A-44ED-B5AC-60E9348DA635}" type="sibTrans" cxnId="{ECC06883-6A81-4F6D-8037-06DDE96BCADA}">
      <dgm:prSet/>
      <dgm:spPr/>
      <dgm:t>
        <a:bodyPr/>
        <a:lstStyle/>
        <a:p>
          <a:endParaRPr lang="el-GR" sz="1400"/>
        </a:p>
      </dgm:t>
    </dgm:pt>
    <dgm:pt modelId="{E1582653-3BBE-4005-AC25-5104837AB065}">
      <dgm:prSet phldrT="[Κείμενο]" custT="1"/>
      <dgm:spPr>
        <a:solidFill>
          <a:schemeClr val="accent2">
            <a:lumMod val="60000"/>
            <a:lumOff val="40000"/>
          </a:schemeClr>
        </a:solidFill>
      </dgm:spPr>
      <dgm:t>
        <a:bodyPr/>
        <a:lstStyle/>
        <a:p>
          <a:r>
            <a:rPr lang="el-GR" sz="1800" b="1" u="sng" dirty="0"/>
            <a:t>2</a:t>
          </a:r>
          <a:r>
            <a:rPr lang="el-GR" sz="1800" b="1" u="sng" baseline="30000" dirty="0"/>
            <a:t>ο</a:t>
          </a:r>
          <a:r>
            <a:rPr lang="el-GR" sz="1800" b="1" u="sng" dirty="0"/>
            <a:t> βήμα: </a:t>
          </a:r>
          <a:endParaRPr lang="el-GR" sz="1800" dirty="0"/>
        </a:p>
      </dgm:t>
    </dgm:pt>
    <dgm:pt modelId="{9AC15728-0726-4B42-B769-2CBF12DAC6A1}" type="parTrans" cxnId="{3343C0F3-AD79-48E9-9E31-BD7704B29D26}">
      <dgm:prSet/>
      <dgm:spPr/>
      <dgm:t>
        <a:bodyPr/>
        <a:lstStyle/>
        <a:p>
          <a:endParaRPr lang="el-GR" sz="1400"/>
        </a:p>
      </dgm:t>
    </dgm:pt>
    <dgm:pt modelId="{CEE359E7-0B5F-45CB-B49F-F4EB275CB373}" type="sibTrans" cxnId="{3343C0F3-AD79-48E9-9E31-BD7704B29D26}">
      <dgm:prSet/>
      <dgm:spPr/>
      <dgm:t>
        <a:bodyPr/>
        <a:lstStyle/>
        <a:p>
          <a:endParaRPr lang="el-GR" sz="1400"/>
        </a:p>
      </dgm:t>
    </dgm:pt>
    <dgm:pt modelId="{0E23DE24-C70C-4683-86CF-4A383E2B0D52}">
      <dgm:prSet phldrT="[Κείμενο]" custT="1"/>
      <dgm:spPr/>
      <dgm:t>
        <a:bodyPr/>
        <a:lstStyle/>
        <a:p>
          <a:r>
            <a:rPr lang="el-GR" sz="1200" b="1" dirty="0"/>
            <a:t>Ανάλυση του εξωτερικού περιβάλλοντος του οργανισμού προκειμένου να χαρτογραφηθούν οι ευκαιρίες και οι απειλές</a:t>
          </a:r>
        </a:p>
      </dgm:t>
    </dgm:pt>
    <dgm:pt modelId="{E5389F17-08D6-48E5-A6CE-F8EA9D3FC46B}" type="parTrans" cxnId="{E363386F-9AF7-47FE-93BD-B6175DD842C6}">
      <dgm:prSet/>
      <dgm:spPr/>
      <dgm:t>
        <a:bodyPr/>
        <a:lstStyle/>
        <a:p>
          <a:endParaRPr lang="el-GR" sz="1400"/>
        </a:p>
      </dgm:t>
    </dgm:pt>
    <dgm:pt modelId="{87A25EB9-EDAA-4F9A-9324-30302572C8C7}" type="sibTrans" cxnId="{E363386F-9AF7-47FE-93BD-B6175DD842C6}">
      <dgm:prSet/>
      <dgm:spPr/>
      <dgm:t>
        <a:bodyPr/>
        <a:lstStyle/>
        <a:p>
          <a:endParaRPr lang="el-GR" sz="1400"/>
        </a:p>
      </dgm:t>
    </dgm:pt>
    <dgm:pt modelId="{C37FABE3-6E46-4247-9D31-D4327BBE253B}">
      <dgm:prSet phldrT="[Κείμενο]" custT="1"/>
      <dgm:spPr>
        <a:solidFill>
          <a:schemeClr val="accent3">
            <a:lumMod val="75000"/>
          </a:schemeClr>
        </a:solidFill>
      </dgm:spPr>
      <dgm:t>
        <a:bodyPr/>
        <a:lstStyle/>
        <a:p>
          <a:r>
            <a:rPr lang="el-GR" sz="1800" b="1" u="sng" dirty="0"/>
            <a:t>3</a:t>
          </a:r>
          <a:r>
            <a:rPr lang="el-GR" sz="1800" b="1" u="sng" baseline="30000" dirty="0"/>
            <a:t>ο</a:t>
          </a:r>
          <a:r>
            <a:rPr lang="el-GR" sz="1800" b="1" u="sng" dirty="0"/>
            <a:t> βήμα: </a:t>
          </a:r>
          <a:endParaRPr lang="el-GR" sz="1800" dirty="0"/>
        </a:p>
      </dgm:t>
    </dgm:pt>
    <dgm:pt modelId="{96EA5E1A-DD9F-49BA-BD51-3C08A56B3C39}" type="parTrans" cxnId="{46D64038-3C9D-4086-A083-BAD4D8DD5FD2}">
      <dgm:prSet/>
      <dgm:spPr/>
      <dgm:t>
        <a:bodyPr/>
        <a:lstStyle/>
        <a:p>
          <a:endParaRPr lang="el-GR" sz="1400"/>
        </a:p>
      </dgm:t>
    </dgm:pt>
    <dgm:pt modelId="{12B85C2D-4E74-46FC-BEA0-384F3861B95B}" type="sibTrans" cxnId="{46D64038-3C9D-4086-A083-BAD4D8DD5FD2}">
      <dgm:prSet/>
      <dgm:spPr/>
      <dgm:t>
        <a:bodyPr/>
        <a:lstStyle/>
        <a:p>
          <a:endParaRPr lang="el-GR" sz="1400"/>
        </a:p>
      </dgm:t>
    </dgm:pt>
    <dgm:pt modelId="{CEA8795A-D745-4EC7-8D58-60F57DE40F17}">
      <dgm:prSet phldrT="[Κείμενο]" custT="1"/>
      <dgm:spPr/>
      <dgm:t>
        <a:bodyPr/>
        <a:lstStyle/>
        <a:p>
          <a:r>
            <a:rPr lang="el-GR" sz="1200" b="1" dirty="0"/>
            <a:t>Ανάλυση του εσωτερικού περιβάλλοντος του οργανισμού προκειμένου να αναγνωρισθούν τα δυνατά σημεία και οι αδυναμίες του οργανισμού</a:t>
          </a:r>
        </a:p>
      </dgm:t>
    </dgm:pt>
    <dgm:pt modelId="{B01A8177-4616-4719-9C2E-C74D2EB8AA6F}" type="parTrans" cxnId="{50F66145-D7FE-4C05-8DC3-D50DEE30AD0F}">
      <dgm:prSet/>
      <dgm:spPr/>
      <dgm:t>
        <a:bodyPr/>
        <a:lstStyle/>
        <a:p>
          <a:endParaRPr lang="el-GR" sz="1400"/>
        </a:p>
      </dgm:t>
    </dgm:pt>
    <dgm:pt modelId="{63AFB075-6E5E-43D4-BC51-36D3283F97D8}" type="sibTrans" cxnId="{50F66145-D7FE-4C05-8DC3-D50DEE30AD0F}">
      <dgm:prSet/>
      <dgm:spPr/>
      <dgm:t>
        <a:bodyPr/>
        <a:lstStyle/>
        <a:p>
          <a:endParaRPr lang="el-GR" sz="1400"/>
        </a:p>
      </dgm:t>
    </dgm:pt>
    <dgm:pt modelId="{E8F6065C-56B0-4F88-8BE8-70636AF3A975}" type="pres">
      <dgm:prSet presAssocID="{29A4749F-50DC-40DA-BEB4-41700D25A2F4}" presName="Name0" presStyleCnt="0">
        <dgm:presLayoutVars>
          <dgm:dir/>
          <dgm:animLvl val="lvl"/>
          <dgm:resizeHandles val="exact"/>
        </dgm:presLayoutVars>
      </dgm:prSet>
      <dgm:spPr/>
    </dgm:pt>
    <dgm:pt modelId="{D4165B28-D7E2-48F2-9CFE-8F431A292102}" type="pres">
      <dgm:prSet presAssocID="{C37FABE3-6E46-4247-9D31-D4327BBE253B}" presName="boxAndChildren" presStyleCnt="0"/>
      <dgm:spPr/>
    </dgm:pt>
    <dgm:pt modelId="{0CFA0936-FF61-4CFC-A7ED-9A34809765DC}" type="pres">
      <dgm:prSet presAssocID="{C37FABE3-6E46-4247-9D31-D4327BBE253B}" presName="parentTextBox" presStyleLbl="node1" presStyleIdx="0" presStyleCnt="3"/>
      <dgm:spPr/>
    </dgm:pt>
    <dgm:pt modelId="{6C096A29-57A7-426B-940A-00E38CE944EF}" type="pres">
      <dgm:prSet presAssocID="{C37FABE3-6E46-4247-9D31-D4327BBE253B}" presName="entireBox" presStyleLbl="node1" presStyleIdx="0" presStyleCnt="3"/>
      <dgm:spPr/>
    </dgm:pt>
    <dgm:pt modelId="{502D441F-288F-4A43-AB57-42C607A580C1}" type="pres">
      <dgm:prSet presAssocID="{C37FABE3-6E46-4247-9D31-D4327BBE253B}" presName="descendantBox" presStyleCnt="0"/>
      <dgm:spPr/>
    </dgm:pt>
    <dgm:pt modelId="{3BA92DFC-DDC5-4E3B-9997-1F06A0BB0520}" type="pres">
      <dgm:prSet presAssocID="{CEA8795A-D745-4EC7-8D58-60F57DE40F17}" presName="childTextBox" presStyleLbl="fgAccFollowNode1" presStyleIdx="0" presStyleCnt="3">
        <dgm:presLayoutVars>
          <dgm:bulletEnabled val="1"/>
        </dgm:presLayoutVars>
      </dgm:prSet>
      <dgm:spPr/>
    </dgm:pt>
    <dgm:pt modelId="{9E64CD5F-7133-45A6-A6EC-FCB630361A95}" type="pres">
      <dgm:prSet presAssocID="{CEE359E7-0B5F-45CB-B49F-F4EB275CB373}" presName="sp" presStyleCnt="0"/>
      <dgm:spPr/>
    </dgm:pt>
    <dgm:pt modelId="{E780AE46-7DF9-45AD-BDE7-0601603787A2}" type="pres">
      <dgm:prSet presAssocID="{E1582653-3BBE-4005-AC25-5104837AB065}" presName="arrowAndChildren" presStyleCnt="0"/>
      <dgm:spPr/>
    </dgm:pt>
    <dgm:pt modelId="{60456C85-F40C-4243-9352-8F5C88331AF0}" type="pres">
      <dgm:prSet presAssocID="{E1582653-3BBE-4005-AC25-5104837AB065}" presName="parentTextArrow" presStyleLbl="node1" presStyleIdx="0" presStyleCnt="3"/>
      <dgm:spPr/>
    </dgm:pt>
    <dgm:pt modelId="{6143D00C-D4F2-44B7-9048-2EA3207D4E2C}" type="pres">
      <dgm:prSet presAssocID="{E1582653-3BBE-4005-AC25-5104837AB065}" presName="arrow" presStyleLbl="node1" presStyleIdx="1" presStyleCnt="3" custScaleY="119486"/>
      <dgm:spPr/>
    </dgm:pt>
    <dgm:pt modelId="{6A416C7C-61B2-46D5-BF06-111B304D8C63}" type="pres">
      <dgm:prSet presAssocID="{E1582653-3BBE-4005-AC25-5104837AB065}" presName="descendantArrow" presStyleCnt="0"/>
      <dgm:spPr/>
    </dgm:pt>
    <dgm:pt modelId="{238FC406-1113-43BD-A101-447F9EEC4021}" type="pres">
      <dgm:prSet presAssocID="{0E23DE24-C70C-4683-86CF-4A383E2B0D52}" presName="childTextArrow" presStyleLbl="fgAccFollowNode1" presStyleIdx="1" presStyleCnt="3">
        <dgm:presLayoutVars>
          <dgm:bulletEnabled val="1"/>
        </dgm:presLayoutVars>
      </dgm:prSet>
      <dgm:spPr/>
    </dgm:pt>
    <dgm:pt modelId="{EC36D5EC-6868-4622-B5CB-1616E1CA48D9}" type="pres">
      <dgm:prSet presAssocID="{E75A469B-17AF-4095-BD36-9C8289EE2072}" presName="sp" presStyleCnt="0"/>
      <dgm:spPr/>
    </dgm:pt>
    <dgm:pt modelId="{D8DAF36D-3ACB-49D1-91FF-01434104883E}" type="pres">
      <dgm:prSet presAssocID="{F5839205-EF91-439E-A613-EC67D2BB516E}" presName="arrowAndChildren" presStyleCnt="0"/>
      <dgm:spPr/>
    </dgm:pt>
    <dgm:pt modelId="{E144F375-9609-4D05-B6E4-7FBE5A7DDCB4}" type="pres">
      <dgm:prSet presAssocID="{F5839205-EF91-439E-A613-EC67D2BB516E}" presName="parentTextArrow" presStyleLbl="node1" presStyleIdx="1" presStyleCnt="3"/>
      <dgm:spPr/>
    </dgm:pt>
    <dgm:pt modelId="{A8DAEC94-440E-4355-A60C-C5E8B58670B0}" type="pres">
      <dgm:prSet presAssocID="{F5839205-EF91-439E-A613-EC67D2BB516E}" presName="arrow" presStyleLbl="node1" presStyleIdx="2" presStyleCnt="3"/>
      <dgm:spPr/>
    </dgm:pt>
    <dgm:pt modelId="{4C15CF0C-4BB1-447C-A992-4F52A8E9E360}" type="pres">
      <dgm:prSet presAssocID="{F5839205-EF91-439E-A613-EC67D2BB516E}" presName="descendantArrow" presStyleCnt="0"/>
      <dgm:spPr/>
    </dgm:pt>
    <dgm:pt modelId="{B47D2B82-83D0-4C8D-A151-EDF699F790C8}" type="pres">
      <dgm:prSet presAssocID="{D6CD528B-6D3B-4DC9-8593-98F266C52FD3}" presName="childTextArrow" presStyleLbl="fgAccFollowNode1" presStyleIdx="2" presStyleCnt="3">
        <dgm:presLayoutVars>
          <dgm:bulletEnabled val="1"/>
        </dgm:presLayoutVars>
      </dgm:prSet>
      <dgm:spPr/>
    </dgm:pt>
  </dgm:ptLst>
  <dgm:cxnLst>
    <dgm:cxn modelId="{E916380C-A33A-403C-A137-DE927F329E6B}" type="presOf" srcId="{F5839205-EF91-439E-A613-EC67D2BB516E}" destId="{A8DAEC94-440E-4355-A60C-C5E8B58670B0}" srcOrd="1" destOrd="0" presId="urn:microsoft.com/office/officeart/2005/8/layout/process4"/>
    <dgm:cxn modelId="{7BC7B231-5AFF-473C-A65C-3A53CC90D91A}" type="presOf" srcId="{F5839205-EF91-439E-A613-EC67D2BB516E}" destId="{E144F375-9609-4D05-B6E4-7FBE5A7DDCB4}" srcOrd="0" destOrd="0" presId="urn:microsoft.com/office/officeart/2005/8/layout/process4"/>
    <dgm:cxn modelId="{46D64038-3C9D-4086-A083-BAD4D8DD5FD2}" srcId="{29A4749F-50DC-40DA-BEB4-41700D25A2F4}" destId="{C37FABE3-6E46-4247-9D31-D4327BBE253B}" srcOrd="2" destOrd="0" parTransId="{96EA5E1A-DD9F-49BA-BD51-3C08A56B3C39}" sibTransId="{12B85C2D-4E74-46FC-BEA0-384F3861B95B}"/>
    <dgm:cxn modelId="{E2438B64-AB92-489A-836D-39633D9D7DB3}" type="presOf" srcId="{0E23DE24-C70C-4683-86CF-4A383E2B0D52}" destId="{238FC406-1113-43BD-A101-447F9EEC4021}" srcOrd="0" destOrd="0" presId="urn:microsoft.com/office/officeart/2005/8/layout/process4"/>
    <dgm:cxn modelId="{50F66145-D7FE-4C05-8DC3-D50DEE30AD0F}" srcId="{C37FABE3-6E46-4247-9D31-D4327BBE253B}" destId="{CEA8795A-D745-4EC7-8D58-60F57DE40F17}" srcOrd="0" destOrd="0" parTransId="{B01A8177-4616-4719-9C2E-C74D2EB8AA6F}" sibTransId="{63AFB075-6E5E-43D4-BC51-36D3283F97D8}"/>
    <dgm:cxn modelId="{E363386F-9AF7-47FE-93BD-B6175DD842C6}" srcId="{E1582653-3BBE-4005-AC25-5104837AB065}" destId="{0E23DE24-C70C-4683-86CF-4A383E2B0D52}" srcOrd="0" destOrd="0" parTransId="{E5389F17-08D6-48E5-A6CE-F8EA9D3FC46B}" sibTransId="{87A25EB9-EDAA-4F9A-9324-30302572C8C7}"/>
    <dgm:cxn modelId="{6CB78277-92CD-4DBE-BB0A-DA382DC5EFD6}" type="presOf" srcId="{E1582653-3BBE-4005-AC25-5104837AB065}" destId="{60456C85-F40C-4243-9352-8F5C88331AF0}" srcOrd="0" destOrd="0" presId="urn:microsoft.com/office/officeart/2005/8/layout/process4"/>
    <dgm:cxn modelId="{ECC06883-6A81-4F6D-8037-06DDE96BCADA}" srcId="{F5839205-EF91-439E-A613-EC67D2BB516E}" destId="{D6CD528B-6D3B-4DC9-8593-98F266C52FD3}" srcOrd="0" destOrd="0" parTransId="{801B9040-5E9E-4FB9-A249-032475F57120}" sibTransId="{A65E3217-A64A-44ED-B5AC-60E9348DA635}"/>
    <dgm:cxn modelId="{EFD05F97-E8EF-47AC-BCA1-3B82C5C0AE18}" type="presOf" srcId="{E1582653-3BBE-4005-AC25-5104837AB065}" destId="{6143D00C-D4F2-44B7-9048-2EA3207D4E2C}" srcOrd="1"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64DAAD4-A895-4DA1-856A-8554BA5441B3}" type="presOf" srcId="{C37FABE3-6E46-4247-9D31-D4327BBE253B}" destId="{6C096A29-57A7-426B-940A-00E38CE944EF}" srcOrd="1" destOrd="0" presId="urn:microsoft.com/office/officeart/2005/8/layout/process4"/>
    <dgm:cxn modelId="{A3F04ADA-2497-4C0A-A822-45AF3F2DE015}" type="presOf" srcId="{C37FABE3-6E46-4247-9D31-D4327BBE253B}" destId="{0CFA0936-FF61-4CFC-A7ED-9A34809765DC}" srcOrd="0" destOrd="0" presId="urn:microsoft.com/office/officeart/2005/8/layout/process4"/>
    <dgm:cxn modelId="{A321CDE2-3982-45B5-9D66-348D3A5C54A9}" type="presOf" srcId="{D6CD528B-6D3B-4DC9-8593-98F266C52FD3}" destId="{B47D2B82-83D0-4C8D-A151-EDF699F790C8}" srcOrd="0" destOrd="0" presId="urn:microsoft.com/office/officeart/2005/8/layout/process4"/>
    <dgm:cxn modelId="{6029E8F1-8637-48C3-A4C7-6078E6CA80B3}" type="presOf" srcId="{29A4749F-50DC-40DA-BEB4-41700D25A2F4}" destId="{E8F6065C-56B0-4F88-8BE8-70636AF3A975}" srcOrd="0" destOrd="0" presId="urn:microsoft.com/office/officeart/2005/8/layout/process4"/>
    <dgm:cxn modelId="{3343C0F3-AD79-48E9-9E31-BD7704B29D26}" srcId="{29A4749F-50DC-40DA-BEB4-41700D25A2F4}" destId="{E1582653-3BBE-4005-AC25-5104837AB065}" srcOrd="1" destOrd="0" parTransId="{9AC15728-0726-4B42-B769-2CBF12DAC6A1}" sibTransId="{CEE359E7-0B5F-45CB-B49F-F4EB275CB373}"/>
    <dgm:cxn modelId="{18D26FF6-268F-46F5-B180-2E40A50E527B}" type="presOf" srcId="{CEA8795A-D745-4EC7-8D58-60F57DE40F17}" destId="{3BA92DFC-DDC5-4E3B-9997-1F06A0BB0520}" srcOrd="0" destOrd="0" presId="urn:microsoft.com/office/officeart/2005/8/layout/process4"/>
    <dgm:cxn modelId="{7A1F7835-D3A7-4F71-83C4-87A17F2AA38F}" type="presParOf" srcId="{E8F6065C-56B0-4F88-8BE8-70636AF3A975}" destId="{D4165B28-D7E2-48F2-9CFE-8F431A292102}" srcOrd="0" destOrd="0" presId="urn:microsoft.com/office/officeart/2005/8/layout/process4"/>
    <dgm:cxn modelId="{F8CCAC14-4FD5-4347-B072-FF32891088EE}" type="presParOf" srcId="{D4165B28-D7E2-48F2-9CFE-8F431A292102}" destId="{0CFA0936-FF61-4CFC-A7ED-9A34809765DC}" srcOrd="0" destOrd="0" presId="urn:microsoft.com/office/officeart/2005/8/layout/process4"/>
    <dgm:cxn modelId="{594C3F8C-4DB8-4656-9846-A10DE596538F}" type="presParOf" srcId="{D4165B28-D7E2-48F2-9CFE-8F431A292102}" destId="{6C096A29-57A7-426B-940A-00E38CE944EF}" srcOrd="1" destOrd="0" presId="urn:microsoft.com/office/officeart/2005/8/layout/process4"/>
    <dgm:cxn modelId="{3A6AA208-F60D-415E-B15B-BC77F39A0ECC}" type="presParOf" srcId="{D4165B28-D7E2-48F2-9CFE-8F431A292102}" destId="{502D441F-288F-4A43-AB57-42C607A580C1}" srcOrd="2" destOrd="0" presId="urn:microsoft.com/office/officeart/2005/8/layout/process4"/>
    <dgm:cxn modelId="{A7BA8575-7299-4AC6-8133-7A8AE762951E}" type="presParOf" srcId="{502D441F-288F-4A43-AB57-42C607A580C1}" destId="{3BA92DFC-DDC5-4E3B-9997-1F06A0BB0520}" srcOrd="0" destOrd="0" presId="urn:microsoft.com/office/officeart/2005/8/layout/process4"/>
    <dgm:cxn modelId="{AA800B36-5B13-45EC-9220-51303C56EA78}" type="presParOf" srcId="{E8F6065C-56B0-4F88-8BE8-70636AF3A975}" destId="{9E64CD5F-7133-45A6-A6EC-FCB630361A95}" srcOrd="1" destOrd="0" presId="urn:microsoft.com/office/officeart/2005/8/layout/process4"/>
    <dgm:cxn modelId="{D79D19A4-2A27-4CE0-9920-832CBFF48F6F}" type="presParOf" srcId="{E8F6065C-56B0-4F88-8BE8-70636AF3A975}" destId="{E780AE46-7DF9-45AD-BDE7-0601603787A2}" srcOrd="2" destOrd="0" presId="urn:microsoft.com/office/officeart/2005/8/layout/process4"/>
    <dgm:cxn modelId="{48030E61-514D-423C-B98A-CE3721E27500}" type="presParOf" srcId="{E780AE46-7DF9-45AD-BDE7-0601603787A2}" destId="{60456C85-F40C-4243-9352-8F5C88331AF0}" srcOrd="0" destOrd="0" presId="urn:microsoft.com/office/officeart/2005/8/layout/process4"/>
    <dgm:cxn modelId="{DC642633-3119-487C-984A-00D33BCFA228}" type="presParOf" srcId="{E780AE46-7DF9-45AD-BDE7-0601603787A2}" destId="{6143D00C-D4F2-44B7-9048-2EA3207D4E2C}" srcOrd="1" destOrd="0" presId="urn:microsoft.com/office/officeart/2005/8/layout/process4"/>
    <dgm:cxn modelId="{A869AE99-E184-4AE4-A52D-D503DBE170FA}" type="presParOf" srcId="{E780AE46-7DF9-45AD-BDE7-0601603787A2}" destId="{6A416C7C-61B2-46D5-BF06-111B304D8C63}" srcOrd="2" destOrd="0" presId="urn:microsoft.com/office/officeart/2005/8/layout/process4"/>
    <dgm:cxn modelId="{AB244372-C866-441D-9849-7E17971D6614}" type="presParOf" srcId="{6A416C7C-61B2-46D5-BF06-111B304D8C63}" destId="{238FC406-1113-43BD-A101-447F9EEC4021}" srcOrd="0" destOrd="0" presId="urn:microsoft.com/office/officeart/2005/8/layout/process4"/>
    <dgm:cxn modelId="{9674812B-0162-401B-BB40-B5D293882495}" type="presParOf" srcId="{E8F6065C-56B0-4F88-8BE8-70636AF3A975}" destId="{EC36D5EC-6868-4622-B5CB-1616E1CA48D9}" srcOrd="3" destOrd="0" presId="urn:microsoft.com/office/officeart/2005/8/layout/process4"/>
    <dgm:cxn modelId="{5817B3C4-16A6-4DC3-9959-0D2B7FE2F51C}" type="presParOf" srcId="{E8F6065C-56B0-4F88-8BE8-70636AF3A975}" destId="{D8DAF36D-3ACB-49D1-91FF-01434104883E}" srcOrd="4" destOrd="0" presId="urn:microsoft.com/office/officeart/2005/8/layout/process4"/>
    <dgm:cxn modelId="{456203F5-E3E3-45E5-96EA-0E7142276FCB}" type="presParOf" srcId="{D8DAF36D-3ACB-49D1-91FF-01434104883E}" destId="{E144F375-9609-4D05-B6E4-7FBE5A7DDCB4}" srcOrd="0" destOrd="0" presId="urn:microsoft.com/office/officeart/2005/8/layout/process4"/>
    <dgm:cxn modelId="{B0AEEB3E-81F0-4CF0-8804-962413FD6E64}" type="presParOf" srcId="{D8DAF36D-3ACB-49D1-91FF-01434104883E}" destId="{A8DAEC94-440E-4355-A60C-C5E8B58670B0}" srcOrd="1" destOrd="0" presId="urn:microsoft.com/office/officeart/2005/8/layout/process4"/>
    <dgm:cxn modelId="{1215084C-64F6-4891-937C-B620BF63643E}" type="presParOf" srcId="{D8DAF36D-3ACB-49D1-91FF-01434104883E}" destId="{4C15CF0C-4BB1-447C-A992-4F52A8E9E360}" srcOrd="2" destOrd="0" presId="urn:microsoft.com/office/officeart/2005/8/layout/process4"/>
    <dgm:cxn modelId="{F520CEA9-09C2-473A-BDBE-08D37A51D638}" type="presParOf" srcId="{4C15CF0C-4BB1-447C-A992-4F52A8E9E360}" destId="{B47D2B82-83D0-4C8D-A151-EDF699F790C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2E0D8A-D026-4FAA-A889-91471A15172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AE93A3AF-483A-4F07-9A19-D404C65D293F}">
      <dgm:prSet phldrT="[Κείμενο]" custT="1"/>
      <dgm:spPr>
        <a:solidFill>
          <a:schemeClr val="bg1"/>
        </a:solidFill>
      </dgm:spPr>
      <dgm:t>
        <a:bodyPr/>
        <a:lstStyle/>
        <a:p>
          <a:r>
            <a:rPr lang="el-GR" sz="1400" b="1" dirty="0">
              <a:solidFill>
                <a:schemeClr val="tx1"/>
              </a:solidFill>
            </a:rPr>
            <a:t>Διαμόρφωση του οργανωτικού πλαισίου μέσα στο οποίο θα αναπτυχθούν οι στρατηγικές</a:t>
          </a:r>
          <a:r>
            <a:rPr lang="el-GR" sz="1400" dirty="0">
              <a:solidFill>
                <a:schemeClr val="tx1"/>
              </a:solidFill>
            </a:rPr>
            <a:t>. </a:t>
          </a:r>
        </a:p>
      </dgm:t>
    </dgm:pt>
    <dgm:pt modelId="{84A450B6-D7C1-4058-8458-F3A88BB63150}" type="parTrans" cxnId="{77BF4828-A29A-4DA3-8702-3DA2A93C80D7}">
      <dgm:prSet/>
      <dgm:spPr/>
      <dgm:t>
        <a:bodyPr/>
        <a:lstStyle/>
        <a:p>
          <a:endParaRPr lang="el-GR" sz="1400"/>
        </a:p>
      </dgm:t>
    </dgm:pt>
    <dgm:pt modelId="{7DB827A1-0C27-42D9-A3BE-D30317B415EB}" type="sibTrans" cxnId="{77BF4828-A29A-4DA3-8702-3DA2A93C80D7}">
      <dgm:prSet/>
      <dgm:spPr/>
      <dgm:t>
        <a:bodyPr/>
        <a:lstStyle/>
        <a:p>
          <a:endParaRPr lang="el-GR" sz="1400"/>
        </a:p>
      </dgm:t>
    </dgm:pt>
    <dgm:pt modelId="{9C35BE83-E7D5-4E84-8AF3-F7D0C8B37128}">
      <dgm:prSet phldrT="[Κείμενο]" custT="1"/>
      <dgm:spPr/>
      <dgm:t>
        <a:bodyPr/>
        <a:lstStyle/>
        <a:p>
          <a:r>
            <a:rPr lang="el-GR" sz="1800" dirty="0"/>
            <a:t>Αποστολή</a:t>
          </a:r>
        </a:p>
      </dgm:t>
    </dgm:pt>
    <dgm:pt modelId="{3AFCC944-DC92-43B9-938C-B9D082111F95}" type="parTrans" cxnId="{41F91428-B323-4DE8-ABD0-8017735871D5}">
      <dgm:prSet/>
      <dgm:spPr/>
      <dgm:t>
        <a:bodyPr/>
        <a:lstStyle/>
        <a:p>
          <a:endParaRPr lang="el-GR" sz="1400"/>
        </a:p>
      </dgm:t>
    </dgm:pt>
    <dgm:pt modelId="{8D552619-2430-4155-8D46-5C3056C1721C}" type="sibTrans" cxnId="{41F91428-B323-4DE8-ABD0-8017735871D5}">
      <dgm:prSet/>
      <dgm:spPr/>
      <dgm:t>
        <a:bodyPr/>
        <a:lstStyle/>
        <a:p>
          <a:endParaRPr lang="el-GR" sz="1400"/>
        </a:p>
      </dgm:t>
    </dgm:pt>
    <dgm:pt modelId="{463015D4-182F-467D-939F-D21AA45AEB54}">
      <dgm:prSet phldrT="[Κείμενο]" custT="1"/>
      <dgm:spPr>
        <a:solidFill>
          <a:schemeClr val="accent2">
            <a:lumMod val="60000"/>
            <a:lumOff val="40000"/>
          </a:schemeClr>
        </a:solidFill>
      </dgm:spPr>
      <dgm:t>
        <a:bodyPr/>
        <a:lstStyle/>
        <a:p>
          <a:r>
            <a:rPr lang="el-GR" sz="1800" dirty="0"/>
            <a:t>Όραμα</a:t>
          </a:r>
        </a:p>
      </dgm:t>
    </dgm:pt>
    <dgm:pt modelId="{6ACB5FEA-17AB-4C70-8280-8C72DA24BA23}" type="parTrans" cxnId="{BBFE7E51-95B9-4067-BE71-654D2A0BFA4A}">
      <dgm:prSet/>
      <dgm:spPr/>
      <dgm:t>
        <a:bodyPr/>
        <a:lstStyle/>
        <a:p>
          <a:endParaRPr lang="el-GR" sz="1400"/>
        </a:p>
      </dgm:t>
    </dgm:pt>
    <dgm:pt modelId="{096C9B25-3477-41C5-9ED2-300BBE179806}" type="sibTrans" cxnId="{BBFE7E51-95B9-4067-BE71-654D2A0BFA4A}">
      <dgm:prSet/>
      <dgm:spPr/>
      <dgm:t>
        <a:bodyPr/>
        <a:lstStyle/>
        <a:p>
          <a:endParaRPr lang="el-GR" sz="1400"/>
        </a:p>
      </dgm:t>
    </dgm:pt>
    <dgm:pt modelId="{83B7B2BD-6335-45CD-A8C1-CD5F9A57940D}">
      <dgm:prSet phldrT="[Κείμενο]" custT="1"/>
      <dgm:spPr>
        <a:solidFill>
          <a:schemeClr val="accent3">
            <a:lumMod val="75000"/>
          </a:schemeClr>
        </a:solidFill>
      </dgm:spPr>
      <dgm:t>
        <a:bodyPr/>
        <a:lstStyle/>
        <a:p>
          <a:r>
            <a:rPr lang="el-GR" sz="1800" dirty="0"/>
            <a:t>Βασικές αρχές</a:t>
          </a:r>
        </a:p>
      </dgm:t>
    </dgm:pt>
    <dgm:pt modelId="{B6056CD2-4C96-454C-9FAD-2FDD970EFF2E}" type="parTrans" cxnId="{EC0D1BD3-9861-424A-A43E-3C6824688488}">
      <dgm:prSet/>
      <dgm:spPr/>
      <dgm:t>
        <a:bodyPr/>
        <a:lstStyle/>
        <a:p>
          <a:endParaRPr lang="el-GR" sz="1400"/>
        </a:p>
      </dgm:t>
    </dgm:pt>
    <dgm:pt modelId="{24F23D7C-9723-4285-89BA-E5CD9F12C108}" type="sibTrans" cxnId="{EC0D1BD3-9861-424A-A43E-3C6824688488}">
      <dgm:prSet/>
      <dgm:spPr/>
      <dgm:t>
        <a:bodyPr/>
        <a:lstStyle/>
        <a:p>
          <a:endParaRPr lang="el-GR" sz="1400"/>
        </a:p>
      </dgm:t>
    </dgm:pt>
    <dgm:pt modelId="{F094F0B4-C170-410B-A2FB-391C51A2E8B0}">
      <dgm:prSet phldrT="[Κείμενο]" custT="1"/>
      <dgm:spPr>
        <a:solidFill>
          <a:schemeClr val="accent6">
            <a:lumMod val="75000"/>
          </a:schemeClr>
        </a:solidFill>
      </dgm:spPr>
      <dgm:t>
        <a:bodyPr/>
        <a:lstStyle/>
        <a:p>
          <a:r>
            <a:rPr lang="el-GR" sz="1800" dirty="0"/>
            <a:t>Καθορισμό σκοπών και στόχων</a:t>
          </a:r>
        </a:p>
      </dgm:t>
    </dgm:pt>
    <dgm:pt modelId="{CE237AA4-51AE-42DD-9E2E-791FD06975B9}" type="parTrans" cxnId="{B76D5651-4AB0-4740-B61D-E5BB7060EF43}">
      <dgm:prSet/>
      <dgm:spPr/>
      <dgm:t>
        <a:bodyPr/>
        <a:lstStyle/>
        <a:p>
          <a:endParaRPr lang="el-GR" sz="1400"/>
        </a:p>
      </dgm:t>
    </dgm:pt>
    <dgm:pt modelId="{59E9203E-21FA-4CD3-B955-02E6735C8700}" type="sibTrans" cxnId="{B76D5651-4AB0-4740-B61D-E5BB7060EF43}">
      <dgm:prSet/>
      <dgm:spPr/>
      <dgm:t>
        <a:bodyPr/>
        <a:lstStyle/>
        <a:p>
          <a:endParaRPr lang="el-GR" sz="1400"/>
        </a:p>
      </dgm:t>
    </dgm:pt>
    <dgm:pt modelId="{AA28AE05-8DC5-42F1-82DB-63DACEE13778}" type="pres">
      <dgm:prSet presAssocID="{4C2E0D8A-D026-4FAA-A889-91471A151728}" presName="Name0" presStyleCnt="0">
        <dgm:presLayoutVars>
          <dgm:chMax val="1"/>
          <dgm:dir/>
          <dgm:animLvl val="ctr"/>
          <dgm:resizeHandles val="exact"/>
        </dgm:presLayoutVars>
      </dgm:prSet>
      <dgm:spPr/>
    </dgm:pt>
    <dgm:pt modelId="{468DE0F7-4F12-43AB-9A14-F97D1B0ED6AA}" type="pres">
      <dgm:prSet presAssocID="{AE93A3AF-483A-4F07-9A19-D404C65D293F}" presName="centerShape" presStyleLbl="node0" presStyleIdx="0" presStyleCnt="1" custScaleX="128139" custScaleY="105552"/>
      <dgm:spPr/>
    </dgm:pt>
    <dgm:pt modelId="{2E4E9D70-F37F-4F36-9707-54053E4C6F7F}" type="pres">
      <dgm:prSet presAssocID="{9C35BE83-E7D5-4E84-8AF3-F7D0C8B37128}" presName="node" presStyleLbl="node1" presStyleIdx="0" presStyleCnt="4" custScaleX="132559" custScaleY="107200">
        <dgm:presLayoutVars>
          <dgm:bulletEnabled val="1"/>
        </dgm:presLayoutVars>
      </dgm:prSet>
      <dgm:spPr/>
    </dgm:pt>
    <dgm:pt modelId="{A14FA6A8-EFE6-4B2F-8864-E41372C7D826}" type="pres">
      <dgm:prSet presAssocID="{9C35BE83-E7D5-4E84-8AF3-F7D0C8B37128}" presName="dummy" presStyleCnt="0"/>
      <dgm:spPr/>
    </dgm:pt>
    <dgm:pt modelId="{551DA160-16CB-4F97-B731-BE5C825D158C}" type="pres">
      <dgm:prSet presAssocID="{8D552619-2430-4155-8D46-5C3056C1721C}" presName="sibTrans" presStyleLbl="sibTrans2D1" presStyleIdx="0" presStyleCnt="4"/>
      <dgm:spPr/>
    </dgm:pt>
    <dgm:pt modelId="{29AA6BB9-249C-4C53-B552-ADC8E51F9DFA}" type="pres">
      <dgm:prSet presAssocID="{463015D4-182F-467D-939F-D21AA45AEB54}" presName="node" presStyleLbl="node1" presStyleIdx="1" presStyleCnt="4" custScaleX="139862" custScaleY="114614" custRadScaleRad="97573" custRadScaleInc="-2513">
        <dgm:presLayoutVars>
          <dgm:bulletEnabled val="1"/>
        </dgm:presLayoutVars>
      </dgm:prSet>
      <dgm:spPr/>
    </dgm:pt>
    <dgm:pt modelId="{12B998D3-55E7-4FD4-843B-873B9EBBFA1C}" type="pres">
      <dgm:prSet presAssocID="{463015D4-182F-467D-939F-D21AA45AEB54}" presName="dummy" presStyleCnt="0"/>
      <dgm:spPr/>
    </dgm:pt>
    <dgm:pt modelId="{01B1E1FC-2F1E-47E0-8142-6EEBB778A821}" type="pres">
      <dgm:prSet presAssocID="{096C9B25-3477-41C5-9ED2-300BBE179806}" presName="sibTrans" presStyleLbl="sibTrans2D1" presStyleIdx="1" presStyleCnt="4"/>
      <dgm:spPr/>
    </dgm:pt>
    <dgm:pt modelId="{B337A0C8-420E-483B-9E7B-B163F817DA98}" type="pres">
      <dgm:prSet presAssocID="{83B7B2BD-6335-45CD-A8C1-CD5F9A57940D}" presName="node" presStyleLbl="node1" presStyleIdx="2" presStyleCnt="4" custScaleX="152490" custScaleY="98021">
        <dgm:presLayoutVars>
          <dgm:bulletEnabled val="1"/>
        </dgm:presLayoutVars>
      </dgm:prSet>
      <dgm:spPr/>
    </dgm:pt>
    <dgm:pt modelId="{EA0D5E7D-EC1C-417D-A02A-DEBE480351CE}" type="pres">
      <dgm:prSet presAssocID="{83B7B2BD-6335-45CD-A8C1-CD5F9A57940D}" presName="dummy" presStyleCnt="0"/>
      <dgm:spPr/>
    </dgm:pt>
    <dgm:pt modelId="{90181A99-118C-4F09-84F8-6D63132EA921}" type="pres">
      <dgm:prSet presAssocID="{24F23D7C-9723-4285-89BA-E5CD9F12C108}" presName="sibTrans" presStyleLbl="sibTrans2D1" presStyleIdx="2" presStyleCnt="4"/>
      <dgm:spPr/>
    </dgm:pt>
    <dgm:pt modelId="{60E59157-B89F-4187-AF86-76891589FA42}" type="pres">
      <dgm:prSet presAssocID="{F094F0B4-C170-410B-A2FB-391C51A2E8B0}" presName="node" presStyleLbl="node1" presStyleIdx="3" presStyleCnt="4" custScaleX="157779" custScaleY="116594">
        <dgm:presLayoutVars>
          <dgm:bulletEnabled val="1"/>
        </dgm:presLayoutVars>
      </dgm:prSet>
      <dgm:spPr/>
    </dgm:pt>
    <dgm:pt modelId="{CE5F8947-FD5A-475A-B6B2-0DD6F0E3FB7A}" type="pres">
      <dgm:prSet presAssocID="{F094F0B4-C170-410B-A2FB-391C51A2E8B0}" presName="dummy" presStyleCnt="0"/>
      <dgm:spPr/>
    </dgm:pt>
    <dgm:pt modelId="{97188697-121F-4519-ADFE-9DACC8E91B98}" type="pres">
      <dgm:prSet presAssocID="{59E9203E-21FA-4CD3-B955-02E6735C8700}" presName="sibTrans" presStyleLbl="sibTrans2D1" presStyleIdx="3" presStyleCnt="4"/>
      <dgm:spPr/>
    </dgm:pt>
  </dgm:ptLst>
  <dgm:cxnLst>
    <dgm:cxn modelId="{90B24820-397E-4FF8-83D2-DF8D43DB2763}" type="presOf" srcId="{59E9203E-21FA-4CD3-B955-02E6735C8700}" destId="{97188697-121F-4519-ADFE-9DACC8E91B98}" srcOrd="0" destOrd="0" presId="urn:microsoft.com/office/officeart/2005/8/layout/radial6"/>
    <dgm:cxn modelId="{41F91428-B323-4DE8-ABD0-8017735871D5}" srcId="{AE93A3AF-483A-4F07-9A19-D404C65D293F}" destId="{9C35BE83-E7D5-4E84-8AF3-F7D0C8B37128}" srcOrd="0" destOrd="0" parTransId="{3AFCC944-DC92-43B9-938C-B9D082111F95}" sibTransId="{8D552619-2430-4155-8D46-5C3056C1721C}"/>
    <dgm:cxn modelId="{77BF4828-A29A-4DA3-8702-3DA2A93C80D7}" srcId="{4C2E0D8A-D026-4FAA-A889-91471A151728}" destId="{AE93A3AF-483A-4F07-9A19-D404C65D293F}" srcOrd="0" destOrd="0" parTransId="{84A450B6-D7C1-4058-8458-F3A88BB63150}" sibTransId="{7DB827A1-0C27-42D9-A3BE-D30317B415EB}"/>
    <dgm:cxn modelId="{826BD332-3209-4172-B3B1-66F41BBD0D85}" type="presOf" srcId="{463015D4-182F-467D-939F-D21AA45AEB54}" destId="{29AA6BB9-249C-4C53-B552-ADC8E51F9DFA}" srcOrd="0" destOrd="0" presId="urn:microsoft.com/office/officeart/2005/8/layout/radial6"/>
    <dgm:cxn modelId="{645AE063-6056-469A-B638-EC6D91F1D74E}" type="presOf" srcId="{4C2E0D8A-D026-4FAA-A889-91471A151728}" destId="{AA28AE05-8DC5-42F1-82DB-63DACEE13778}" srcOrd="0" destOrd="0" presId="urn:microsoft.com/office/officeart/2005/8/layout/radial6"/>
    <dgm:cxn modelId="{15F2606B-E369-402C-A1CE-AE64CAFFD48B}" type="presOf" srcId="{24F23D7C-9723-4285-89BA-E5CD9F12C108}" destId="{90181A99-118C-4F09-84F8-6D63132EA921}" srcOrd="0" destOrd="0" presId="urn:microsoft.com/office/officeart/2005/8/layout/radial6"/>
    <dgm:cxn modelId="{B76D5651-4AB0-4740-B61D-E5BB7060EF43}" srcId="{AE93A3AF-483A-4F07-9A19-D404C65D293F}" destId="{F094F0B4-C170-410B-A2FB-391C51A2E8B0}" srcOrd="3" destOrd="0" parTransId="{CE237AA4-51AE-42DD-9E2E-791FD06975B9}" sibTransId="{59E9203E-21FA-4CD3-B955-02E6735C8700}"/>
    <dgm:cxn modelId="{BBFE7E51-95B9-4067-BE71-654D2A0BFA4A}" srcId="{AE93A3AF-483A-4F07-9A19-D404C65D293F}" destId="{463015D4-182F-467D-939F-D21AA45AEB54}" srcOrd="1" destOrd="0" parTransId="{6ACB5FEA-17AB-4C70-8280-8C72DA24BA23}" sibTransId="{096C9B25-3477-41C5-9ED2-300BBE179806}"/>
    <dgm:cxn modelId="{17D2F481-6248-4FE8-B24B-54D1918505E4}" type="presOf" srcId="{83B7B2BD-6335-45CD-A8C1-CD5F9A57940D}" destId="{B337A0C8-420E-483B-9E7B-B163F817DA98}" srcOrd="0" destOrd="0" presId="urn:microsoft.com/office/officeart/2005/8/layout/radial6"/>
    <dgm:cxn modelId="{6527A3AA-C84D-430F-BDE1-345E714DD55D}" type="presOf" srcId="{096C9B25-3477-41C5-9ED2-300BBE179806}" destId="{01B1E1FC-2F1E-47E0-8142-6EEBB778A821}" srcOrd="0" destOrd="0" presId="urn:microsoft.com/office/officeart/2005/8/layout/radial6"/>
    <dgm:cxn modelId="{C5FF72BF-EFEC-43DC-9260-8D9B52A1FB15}" type="presOf" srcId="{9C35BE83-E7D5-4E84-8AF3-F7D0C8B37128}" destId="{2E4E9D70-F37F-4F36-9707-54053E4C6F7F}" srcOrd="0" destOrd="0" presId="urn:microsoft.com/office/officeart/2005/8/layout/radial6"/>
    <dgm:cxn modelId="{A732D1CD-22B1-45C6-A3B1-60279FC33A8A}" type="presOf" srcId="{F094F0B4-C170-410B-A2FB-391C51A2E8B0}" destId="{60E59157-B89F-4187-AF86-76891589FA42}" srcOrd="0" destOrd="0" presId="urn:microsoft.com/office/officeart/2005/8/layout/radial6"/>
    <dgm:cxn modelId="{EC0D1BD3-9861-424A-A43E-3C6824688488}" srcId="{AE93A3AF-483A-4F07-9A19-D404C65D293F}" destId="{83B7B2BD-6335-45CD-A8C1-CD5F9A57940D}" srcOrd="2" destOrd="0" parTransId="{B6056CD2-4C96-454C-9FAD-2FDD970EFF2E}" sibTransId="{24F23D7C-9723-4285-89BA-E5CD9F12C108}"/>
    <dgm:cxn modelId="{DE039AD7-12DC-4DE1-A2EF-7342221B13C3}" type="presOf" srcId="{AE93A3AF-483A-4F07-9A19-D404C65D293F}" destId="{468DE0F7-4F12-43AB-9A14-F97D1B0ED6AA}" srcOrd="0" destOrd="0" presId="urn:microsoft.com/office/officeart/2005/8/layout/radial6"/>
    <dgm:cxn modelId="{F6F603E0-DFED-4030-A4CD-F286E826F698}" type="presOf" srcId="{8D552619-2430-4155-8D46-5C3056C1721C}" destId="{551DA160-16CB-4F97-B731-BE5C825D158C}" srcOrd="0" destOrd="0" presId="urn:microsoft.com/office/officeart/2005/8/layout/radial6"/>
    <dgm:cxn modelId="{BF11116C-E21E-4753-9EBD-BAEF8F22848A}" type="presParOf" srcId="{AA28AE05-8DC5-42F1-82DB-63DACEE13778}" destId="{468DE0F7-4F12-43AB-9A14-F97D1B0ED6AA}" srcOrd="0" destOrd="0" presId="urn:microsoft.com/office/officeart/2005/8/layout/radial6"/>
    <dgm:cxn modelId="{AE93E32D-50A7-4E6B-852A-0017509963FE}" type="presParOf" srcId="{AA28AE05-8DC5-42F1-82DB-63DACEE13778}" destId="{2E4E9D70-F37F-4F36-9707-54053E4C6F7F}" srcOrd="1" destOrd="0" presId="urn:microsoft.com/office/officeart/2005/8/layout/radial6"/>
    <dgm:cxn modelId="{BDF4E4CA-DD70-4A35-8288-37630E579DCF}" type="presParOf" srcId="{AA28AE05-8DC5-42F1-82DB-63DACEE13778}" destId="{A14FA6A8-EFE6-4B2F-8864-E41372C7D826}" srcOrd="2" destOrd="0" presId="urn:microsoft.com/office/officeart/2005/8/layout/radial6"/>
    <dgm:cxn modelId="{626CEC8B-1A74-4CBE-AEC9-4E8BD1EE9B74}" type="presParOf" srcId="{AA28AE05-8DC5-42F1-82DB-63DACEE13778}" destId="{551DA160-16CB-4F97-B731-BE5C825D158C}" srcOrd="3" destOrd="0" presId="urn:microsoft.com/office/officeart/2005/8/layout/radial6"/>
    <dgm:cxn modelId="{C29526E5-B051-4C4E-B0A5-BA608AA60F33}" type="presParOf" srcId="{AA28AE05-8DC5-42F1-82DB-63DACEE13778}" destId="{29AA6BB9-249C-4C53-B552-ADC8E51F9DFA}" srcOrd="4" destOrd="0" presId="urn:microsoft.com/office/officeart/2005/8/layout/radial6"/>
    <dgm:cxn modelId="{0FEA0D3E-358B-46A9-8C77-0217DAB9C638}" type="presParOf" srcId="{AA28AE05-8DC5-42F1-82DB-63DACEE13778}" destId="{12B998D3-55E7-4FD4-843B-873B9EBBFA1C}" srcOrd="5" destOrd="0" presId="urn:microsoft.com/office/officeart/2005/8/layout/radial6"/>
    <dgm:cxn modelId="{FACA091C-C255-48B2-A492-F45091427D5A}" type="presParOf" srcId="{AA28AE05-8DC5-42F1-82DB-63DACEE13778}" destId="{01B1E1FC-2F1E-47E0-8142-6EEBB778A821}" srcOrd="6" destOrd="0" presId="urn:microsoft.com/office/officeart/2005/8/layout/radial6"/>
    <dgm:cxn modelId="{D430EA4C-2014-4174-8BD8-64A775652ECC}" type="presParOf" srcId="{AA28AE05-8DC5-42F1-82DB-63DACEE13778}" destId="{B337A0C8-420E-483B-9E7B-B163F817DA98}" srcOrd="7" destOrd="0" presId="urn:microsoft.com/office/officeart/2005/8/layout/radial6"/>
    <dgm:cxn modelId="{EAED26CF-90C6-4408-8D09-3E86C23022F1}" type="presParOf" srcId="{AA28AE05-8DC5-42F1-82DB-63DACEE13778}" destId="{EA0D5E7D-EC1C-417D-A02A-DEBE480351CE}" srcOrd="8" destOrd="0" presId="urn:microsoft.com/office/officeart/2005/8/layout/radial6"/>
    <dgm:cxn modelId="{C1369881-87A1-45EB-9D5A-84CF4051081E}" type="presParOf" srcId="{AA28AE05-8DC5-42F1-82DB-63DACEE13778}" destId="{90181A99-118C-4F09-84F8-6D63132EA921}" srcOrd="9" destOrd="0" presId="urn:microsoft.com/office/officeart/2005/8/layout/radial6"/>
    <dgm:cxn modelId="{AB245ECC-21DB-4510-86C4-0EF3BE42527B}" type="presParOf" srcId="{AA28AE05-8DC5-42F1-82DB-63DACEE13778}" destId="{60E59157-B89F-4187-AF86-76891589FA42}" srcOrd="10" destOrd="0" presId="urn:microsoft.com/office/officeart/2005/8/layout/radial6"/>
    <dgm:cxn modelId="{1917597A-5E9F-4CD9-A23E-074456AA5F79}" type="presParOf" srcId="{AA28AE05-8DC5-42F1-82DB-63DACEE13778}" destId="{CE5F8947-FD5A-475A-B6B2-0DD6F0E3FB7A}" srcOrd="11" destOrd="0" presId="urn:microsoft.com/office/officeart/2005/8/layout/radial6"/>
    <dgm:cxn modelId="{BC33BA42-88B0-4863-AAE7-2267CCBF66A0}" type="presParOf" srcId="{AA28AE05-8DC5-42F1-82DB-63DACEE13778}" destId="{97188697-121F-4519-ADFE-9DACC8E91B9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63C94C28-1B68-49D4-A037-712B7A2E94B6}" type="presOf" srcId="{F5839205-EF91-439E-A613-EC67D2BB516E}" destId="{AEBF7B95-15B5-468C-A964-E01E545EE132}" srcOrd="0" destOrd="0" presId="urn:microsoft.com/office/officeart/2005/8/layout/process4"/>
    <dgm:cxn modelId="{03105B2A-D6A7-4641-80E8-9D3F73F37CC2}" type="presOf" srcId="{F5839205-EF91-439E-A613-EC67D2BB516E}" destId="{C57CE4AC-EB55-4B62-865B-C3D886B289D4}" srcOrd="1" destOrd="0" presId="urn:microsoft.com/office/officeart/2005/8/layout/process4"/>
    <dgm:cxn modelId="{38E2C05A-5E3A-4E87-A77E-2118207787D1}" type="presOf" srcId="{52DEE40D-F4A9-41EA-B78F-F9941E12407F}" destId="{76053820-D653-48D3-9685-32973629F2CB}"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370332C0-6D52-4792-82AC-BF150AB1DE4B}" type="presOf" srcId="{29A4749F-50DC-40DA-BEB4-41700D25A2F4}" destId="{E8F6065C-56B0-4F88-8BE8-70636AF3A975}" srcOrd="0" destOrd="0" presId="urn:microsoft.com/office/officeart/2005/8/layout/process4"/>
    <dgm:cxn modelId="{1163E8F9-71EF-46ED-B962-EEA2F8E33132}" type="presParOf" srcId="{E8F6065C-56B0-4F88-8BE8-70636AF3A975}" destId="{71A2FA4E-F015-40E4-8022-51F2ACB4952B}" srcOrd="0" destOrd="0" presId="urn:microsoft.com/office/officeart/2005/8/layout/process4"/>
    <dgm:cxn modelId="{E9C8E8D5-CFBE-462B-B869-3E5C5962DBBB}" type="presParOf" srcId="{71A2FA4E-F015-40E4-8022-51F2ACB4952B}" destId="{AEBF7B95-15B5-468C-A964-E01E545EE132}" srcOrd="0" destOrd="0" presId="urn:microsoft.com/office/officeart/2005/8/layout/process4"/>
    <dgm:cxn modelId="{C5A807D0-B597-4766-9461-B4BA5A002734}" type="presParOf" srcId="{71A2FA4E-F015-40E4-8022-51F2ACB4952B}" destId="{C57CE4AC-EB55-4B62-865B-C3D886B289D4}" srcOrd="1" destOrd="0" presId="urn:microsoft.com/office/officeart/2005/8/layout/process4"/>
    <dgm:cxn modelId="{9C533AFC-8625-4C1C-BDF4-91FCDD7D3869}" type="presParOf" srcId="{71A2FA4E-F015-40E4-8022-51F2ACB4952B}" destId="{263CA7AB-2601-4751-A89D-B29ABBAA0C91}" srcOrd="2" destOrd="0" presId="urn:microsoft.com/office/officeart/2005/8/layout/process4"/>
    <dgm:cxn modelId="{3B51129E-D28C-4DD6-86BF-ABAB55CD6295}"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57DF6841-6683-43E0-86F0-FE9E54FB8C2B}" type="presOf" srcId="{29A4749F-50DC-40DA-BEB4-41700D25A2F4}" destId="{E8F6065C-56B0-4F88-8BE8-70636AF3A975}" srcOrd="0" destOrd="0" presId="urn:microsoft.com/office/officeart/2005/8/layout/process4"/>
    <dgm:cxn modelId="{9BEBBF4E-6B5C-47A2-AC9E-AD7F551EA6FA}" type="presOf" srcId="{F5839205-EF91-439E-A613-EC67D2BB516E}" destId="{C57CE4AC-EB55-4B62-865B-C3D886B289D4}" srcOrd="1"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3D1B9BB1-8870-40AE-9C20-5CAD808B4F39}" type="presOf" srcId="{52DEE40D-F4A9-41EA-B78F-F9941E12407F}" destId="{76053820-D653-48D3-9685-32973629F2CB}" srcOrd="0" destOrd="0" presId="urn:microsoft.com/office/officeart/2005/8/layout/process4"/>
    <dgm:cxn modelId="{895922DC-2E9B-4067-A1BC-5992578707F1}" type="presOf" srcId="{F5839205-EF91-439E-A613-EC67D2BB516E}" destId="{AEBF7B95-15B5-468C-A964-E01E545EE132}" srcOrd="0" destOrd="0" presId="urn:microsoft.com/office/officeart/2005/8/layout/process4"/>
    <dgm:cxn modelId="{BF6CD44E-9884-41E6-8FFC-D760699F6FE5}" type="presParOf" srcId="{E8F6065C-56B0-4F88-8BE8-70636AF3A975}" destId="{71A2FA4E-F015-40E4-8022-51F2ACB4952B}" srcOrd="0" destOrd="0" presId="urn:microsoft.com/office/officeart/2005/8/layout/process4"/>
    <dgm:cxn modelId="{2B707D4F-80F9-45F6-A7CF-06C53247A237}" type="presParOf" srcId="{71A2FA4E-F015-40E4-8022-51F2ACB4952B}" destId="{AEBF7B95-15B5-468C-A964-E01E545EE132}" srcOrd="0" destOrd="0" presId="urn:microsoft.com/office/officeart/2005/8/layout/process4"/>
    <dgm:cxn modelId="{322044D4-BDE4-45B7-BDC2-B242E3C393D9}" type="presParOf" srcId="{71A2FA4E-F015-40E4-8022-51F2ACB4952B}" destId="{C57CE4AC-EB55-4B62-865B-C3D886B289D4}" srcOrd="1" destOrd="0" presId="urn:microsoft.com/office/officeart/2005/8/layout/process4"/>
    <dgm:cxn modelId="{DC3293E8-53CE-4ED0-B682-C117C1D3FA32}" type="presParOf" srcId="{71A2FA4E-F015-40E4-8022-51F2ACB4952B}" destId="{263CA7AB-2601-4751-A89D-B29ABBAA0C91}" srcOrd="2" destOrd="0" presId="urn:microsoft.com/office/officeart/2005/8/layout/process4"/>
    <dgm:cxn modelId="{1323947F-BD29-4914-BCD2-BF6CF408580B}"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62661912-DB8B-44AD-AE72-1B785995DB87}" type="presOf" srcId="{52DEE40D-F4A9-41EA-B78F-F9941E12407F}" destId="{76053820-D653-48D3-9685-32973629F2CB}" srcOrd="0" destOrd="0" presId="urn:microsoft.com/office/officeart/2005/8/layout/process4"/>
    <dgm:cxn modelId="{79EC0A4E-22AA-44F5-9376-6ED6EBBA7D25}" type="presOf" srcId="{F5839205-EF91-439E-A613-EC67D2BB516E}" destId="{C57CE4AC-EB55-4B62-865B-C3D886B289D4}" srcOrd="1" destOrd="0" presId="urn:microsoft.com/office/officeart/2005/8/layout/process4"/>
    <dgm:cxn modelId="{B45C5278-5A12-4B63-9CB9-82B26C6D5CC0}" type="presOf" srcId="{F5839205-EF91-439E-A613-EC67D2BB516E}" destId="{AEBF7B95-15B5-468C-A964-E01E545EE132}"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D098E9F4-EBD6-4B3D-B31F-024AA9435EE1}" type="presOf" srcId="{29A4749F-50DC-40DA-BEB4-41700D25A2F4}" destId="{E8F6065C-56B0-4F88-8BE8-70636AF3A975}" srcOrd="0" destOrd="0" presId="urn:microsoft.com/office/officeart/2005/8/layout/process4"/>
    <dgm:cxn modelId="{686809F0-2CBF-4CD5-BB07-7028A8E776FD}" type="presParOf" srcId="{E8F6065C-56B0-4F88-8BE8-70636AF3A975}" destId="{71A2FA4E-F015-40E4-8022-51F2ACB4952B}" srcOrd="0" destOrd="0" presId="urn:microsoft.com/office/officeart/2005/8/layout/process4"/>
    <dgm:cxn modelId="{77F4722B-59D3-4751-B5EA-E1FE4B75884F}" type="presParOf" srcId="{71A2FA4E-F015-40E4-8022-51F2ACB4952B}" destId="{AEBF7B95-15B5-468C-A964-E01E545EE132}" srcOrd="0" destOrd="0" presId="urn:microsoft.com/office/officeart/2005/8/layout/process4"/>
    <dgm:cxn modelId="{08BD0247-0E98-40DD-933A-609CF7423A50}" type="presParOf" srcId="{71A2FA4E-F015-40E4-8022-51F2ACB4952B}" destId="{C57CE4AC-EB55-4B62-865B-C3D886B289D4}" srcOrd="1" destOrd="0" presId="urn:microsoft.com/office/officeart/2005/8/layout/process4"/>
    <dgm:cxn modelId="{DFC60CAC-B52F-4DD8-8DB8-A1C3E85853D0}" type="presParOf" srcId="{71A2FA4E-F015-40E4-8022-51F2ACB4952B}" destId="{263CA7AB-2601-4751-A89D-B29ABBAA0C91}" srcOrd="2" destOrd="0" presId="urn:microsoft.com/office/officeart/2005/8/layout/process4"/>
    <dgm:cxn modelId="{C999B8DD-2E70-4A80-82F0-E797AE597163}"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2935D16D-EFAB-4960-BCEF-192FAC67B767}" type="presOf" srcId="{29A4749F-50DC-40DA-BEB4-41700D25A2F4}" destId="{E8F6065C-56B0-4F88-8BE8-70636AF3A975}" srcOrd="0" destOrd="0" presId="urn:microsoft.com/office/officeart/2005/8/layout/process4"/>
    <dgm:cxn modelId="{FB749A95-8177-42A2-B611-964040569DD0}" type="presOf" srcId="{F5839205-EF91-439E-A613-EC67D2BB516E}" destId="{AEBF7B95-15B5-468C-A964-E01E545EE132}" srcOrd="0" destOrd="0" presId="urn:microsoft.com/office/officeart/2005/8/layout/process4"/>
    <dgm:cxn modelId="{D3CBD798-C119-4BC9-8B38-B22F5E444380}" type="presOf" srcId="{52DEE40D-F4A9-41EA-B78F-F9941E12407F}" destId="{76053820-D653-48D3-9685-32973629F2CB}"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3FB5CBF3-23BC-4D2A-B157-0D4E6D43F423}" type="presOf" srcId="{F5839205-EF91-439E-A613-EC67D2BB516E}" destId="{C57CE4AC-EB55-4B62-865B-C3D886B289D4}" srcOrd="1" destOrd="0" presId="urn:microsoft.com/office/officeart/2005/8/layout/process4"/>
    <dgm:cxn modelId="{5FC45320-EDBE-4045-8025-984B814209D9}" type="presParOf" srcId="{E8F6065C-56B0-4F88-8BE8-70636AF3A975}" destId="{71A2FA4E-F015-40E4-8022-51F2ACB4952B}" srcOrd="0" destOrd="0" presId="urn:microsoft.com/office/officeart/2005/8/layout/process4"/>
    <dgm:cxn modelId="{651A852E-2176-43EC-8A64-0BAC5E313563}" type="presParOf" srcId="{71A2FA4E-F015-40E4-8022-51F2ACB4952B}" destId="{AEBF7B95-15B5-468C-A964-E01E545EE132}" srcOrd="0" destOrd="0" presId="urn:microsoft.com/office/officeart/2005/8/layout/process4"/>
    <dgm:cxn modelId="{37CE990C-B0F5-4277-A0CC-A552C2E86F15}" type="presParOf" srcId="{71A2FA4E-F015-40E4-8022-51F2ACB4952B}" destId="{C57CE4AC-EB55-4B62-865B-C3D886B289D4}" srcOrd="1" destOrd="0" presId="urn:microsoft.com/office/officeart/2005/8/layout/process4"/>
    <dgm:cxn modelId="{F56C35C4-A312-40D6-83CF-EB9B7E5EE5AD}" type="presParOf" srcId="{71A2FA4E-F015-40E4-8022-51F2ACB4952B}" destId="{263CA7AB-2601-4751-A89D-B29ABBAA0C91}" srcOrd="2" destOrd="0" presId="urn:microsoft.com/office/officeart/2005/8/layout/process4"/>
    <dgm:cxn modelId="{F812685D-B5C2-45EA-B90B-6764710BAD29}"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A4749F-50DC-40DA-BEB4-41700D25A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F5839205-EF91-439E-A613-EC67D2BB516E}">
      <dgm:prSet phldrT="[Κείμενο]" custT="1"/>
      <dgm:spPr/>
      <dgm:t>
        <a:bodyPr/>
        <a:lstStyle/>
        <a:p>
          <a:r>
            <a:rPr lang="el-GR" sz="1800" b="1" u="sng" dirty="0"/>
            <a:t>1</a:t>
          </a:r>
          <a:r>
            <a:rPr lang="el-GR" sz="1800" b="1" u="sng" baseline="30000" dirty="0"/>
            <a:t>ο</a:t>
          </a:r>
          <a:r>
            <a:rPr lang="el-GR" sz="1800" b="1" u="sng" dirty="0"/>
            <a:t> βήμα: </a:t>
          </a:r>
          <a:endParaRPr lang="el-GR" sz="1800" dirty="0"/>
        </a:p>
      </dgm:t>
    </dgm:pt>
    <dgm:pt modelId="{27CC0276-6EFB-4F7F-93D3-A76BFD07B3AC}" type="parTrans" cxnId="{36794CAA-5CF0-48AA-A0BC-3D43946265D9}">
      <dgm:prSet/>
      <dgm:spPr/>
      <dgm:t>
        <a:bodyPr/>
        <a:lstStyle/>
        <a:p>
          <a:endParaRPr lang="el-GR" sz="1400"/>
        </a:p>
      </dgm:t>
    </dgm:pt>
    <dgm:pt modelId="{E75A469B-17AF-4095-BD36-9C8289EE2072}" type="sibTrans" cxnId="{36794CAA-5CF0-48AA-A0BC-3D43946265D9}">
      <dgm:prSet/>
      <dgm:spPr/>
      <dgm:t>
        <a:bodyPr/>
        <a:lstStyle/>
        <a:p>
          <a:endParaRPr lang="el-GR" sz="1400"/>
        </a:p>
      </dgm:t>
    </dgm:pt>
    <dgm:pt modelId="{52DEE40D-F4A9-41EA-B78F-F9941E12407F}">
      <dgm:prSet/>
      <dgm:spPr/>
      <dgm:t>
        <a:bodyPr/>
        <a:lstStyle/>
        <a:p>
          <a:r>
            <a:rPr lang="el-GR" b="1" dirty="0"/>
            <a:t>Καθορισμός της αποστολής, του οράματος, των βασικών αρχών και των στρατηγικών στόχων του οργανισμού</a:t>
          </a:r>
        </a:p>
      </dgm:t>
    </dgm:pt>
    <dgm:pt modelId="{F2AEC3BC-547B-46D5-8C5E-F4420A299FFF}" type="parTrans" cxnId="{55BAFAAC-67A5-4500-89E0-4B44E895778F}">
      <dgm:prSet/>
      <dgm:spPr/>
      <dgm:t>
        <a:bodyPr/>
        <a:lstStyle/>
        <a:p>
          <a:endParaRPr lang="el-GR"/>
        </a:p>
      </dgm:t>
    </dgm:pt>
    <dgm:pt modelId="{E980C036-C4F4-4511-8AC6-DCE9F82F94D7}" type="sibTrans" cxnId="{55BAFAAC-67A5-4500-89E0-4B44E895778F}">
      <dgm:prSet/>
      <dgm:spPr/>
      <dgm:t>
        <a:bodyPr/>
        <a:lstStyle/>
        <a:p>
          <a:endParaRPr lang="el-GR"/>
        </a:p>
      </dgm:t>
    </dgm:pt>
    <dgm:pt modelId="{E8F6065C-56B0-4F88-8BE8-70636AF3A975}" type="pres">
      <dgm:prSet presAssocID="{29A4749F-50DC-40DA-BEB4-41700D25A2F4}" presName="Name0" presStyleCnt="0">
        <dgm:presLayoutVars>
          <dgm:dir/>
          <dgm:animLvl val="lvl"/>
          <dgm:resizeHandles val="exact"/>
        </dgm:presLayoutVars>
      </dgm:prSet>
      <dgm:spPr/>
    </dgm:pt>
    <dgm:pt modelId="{71A2FA4E-F015-40E4-8022-51F2ACB4952B}" type="pres">
      <dgm:prSet presAssocID="{F5839205-EF91-439E-A613-EC67D2BB516E}" presName="boxAndChildren" presStyleCnt="0"/>
      <dgm:spPr/>
    </dgm:pt>
    <dgm:pt modelId="{AEBF7B95-15B5-468C-A964-E01E545EE132}" type="pres">
      <dgm:prSet presAssocID="{F5839205-EF91-439E-A613-EC67D2BB516E}" presName="parentTextBox" presStyleLbl="node1" presStyleIdx="0" presStyleCnt="1"/>
      <dgm:spPr/>
    </dgm:pt>
    <dgm:pt modelId="{C57CE4AC-EB55-4B62-865B-C3D886B289D4}" type="pres">
      <dgm:prSet presAssocID="{F5839205-EF91-439E-A613-EC67D2BB516E}" presName="entireBox" presStyleLbl="node1" presStyleIdx="0" presStyleCnt="1"/>
      <dgm:spPr/>
    </dgm:pt>
    <dgm:pt modelId="{263CA7AB-2601-4751-A89D-B29ABBAA0C91}" type="pres">
      <dgm:prSet presAssocID="{F5839205-EF91-439E-A613-EC67D2BB516E}" presName="descendantBox" presStyleCnt="0"/>
      <dgm:spPr/>
    </dgm:pt>
    <dgm:pt modelId="{76053820-D653-48D3-9685-32973629F2CB}" type="pres">
      <dgm:prSet presAssocID="{52DEE40D-F4A9-41EA-B78F-F9941E12407F}" presName="childTextBox" presStyleLbl="fgAccFollowNode1" presStyleIdx="0" presStyleCnt="1" custScaleX="2000000">
        <dgm:presLayoutVars>
          <dgm:bulletEnabled val="1"/>
        </dgm:presLayoutVars>
      </dgm:prSet>
      <dgm:spPr/>
    </dgm:pt>
  </dgm:ptLst>
  <dgm:cxnLst>
    <dgm:cxn modelId="{23406718-16AC-44E3-8F2E-B5ACBFE64948}" type="presOf" srcId="{F5839205-EF91-439E-A613-EC67D2BB516E}" destId="{C57CE4AC-EB55-4B62-865B-C3D886B289D4}" srcOrd="1" destOrd="0" presId="urn:microsoft.com/office/officeart/2005/8/layout/process4"/>
    <dgm:cxn modelId="{D5DF914C-5BFC-4D4F-99A9-C453A6C7998E}" type="presOf" srcId="{F5839205-EF91-439E-A613-EC67D2BB516E}" destId="{AEBF7B95-15B5-468C-A964-E01E545EE132}" srcOrd="0" destOrd="0" presId="urn:microsoft.com/office/officeart/2005/8/layout/process4"/>
    <dgm:cxn modelId="{36794CAA-5CF0-48AA-A0BC-3D43946265D9}" srcId="{29A4749F-50DC-40DA-BEB4-41700D25A2F4}" destId="{F5839205-EF91-439E-A613-EC67D2BB516E}" srcOrd="0" destOrd="0" parTransId="{27CC0276-6EFB-4F7F-93D3-A76BFD07B3AC}" sibTransId="{E75A469B-17AF-4095-BD36-9C8289EE2072}"/>
    <dgm:cxn modelId="{55BAFAAC-67A5-4500-89E0-4B44E895778F}" srcId="{F5839205-EF91-439E-A613-EC67D2BB516E}" destId="{52DEE40D-F4A9-41EA-B78F-F9941E12407F}" srcOrd="0" destOrd="0" parTransId="{F2AEC3BC-547B-46D5-8C5E-F4420A299FFF}" sibTransId="{E980C036-C4F4-4511-8AC6-DCE9F82F94D7}"/>
    <dgm:cxn modelId="{E1E100B0-E7D9-402B-9788-B3FD60E0EE6D}" type="presOf" srcId="{29A4749F-50DC-40DA-BEB4-41700D25A2F4}" destId="{E8F6065C-56B0-4F88-8BE8-70636AF3A975}" srcOrd="0" destOrd="0" presId="urn:microsoft.com/office/officeart/2005/8/layout/process4"/>
    <dgm:cxn modelId="{1874C2D7-389F-4F5D-80C1-29080830C1DC}" type="presOf" srcId="{52DEE40D-F4A9-41EA-B78F-F9941E12407F}" destId="{76053820-D653-48D3-9685-32973629F2CB}" srcOrd="0" destOrd="0" presId="urn:microsoft.com/office/officeart/2005/8/layout/process4"/>
    <dgm:cxn modelId="{DE378919-B619-4B80-AF87-45AF1010BECF}" type="presParOf" srcId="{E8F6065C-56B0-4F88-8BE8-70636AF3A975}" destId="{71A2FA4E-F015-40E4-8022-51F2ACB4952B}" srcOrd="0" destOrd="0" presId="urn:microsoft.com/office/officeart/2005/8/layout/process4"/>
    <dgm:cxn modelId="{A59BE1A2-DEC8-4C8B-B690-57BAB6459990}" type="presParOf" srcId="{71A2FA4E-F015-40E4-8022-51F2ACB4952B}" destId="{AEBF7B95-15B5-468C-A964-E01E545EE132}" srcOrd="0" destOrd="0" presId="urn:microsoft.com/office/officeart/2005/8/layout/process4"/>
    <dgm:cxn modelId="{1C63930D-6656-41FD-B01D-D54117B1A6F3}" type="presParOf" srcId="{71A2FA4E-F015-40E4-8022-51F2ACB4952B}" destId="{C57CE4AC-EB55-4B62-865B-C3D886B289D4}" srcOrd="1" destOrd="0" presId="urn:microsoft.com/office/officeart/2005/8/layout/process4"/>
    <dgm:cxn modelId="{9AD3D12B-4864-40AC-913E-E71D9A4CCC95}" type="presParOf" srcId="{71A2FA4E-F015-40E4-8022-51F2ACB4952B}" destId="{263CA7AB-2601-4751-A89D-B29ABBAA0C91}" srcOrd="2" destOrd="0" presId="urn:microsoft.com/office/officeart/2005/8/layout/process4"/>
    <dgm:cxn modelId="{A3B77BA2-9E5B-40FA-B891-E7C166B3DCAD}" type="presParOf" srcId="{263CA7AB-2601-4751-A89D-B29ABBAA0C91}" destId="{76053820-D653-48D3-9685-32973629F2C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0E817-0FEA-4DEF-BE4D-F974BA621284}">
      <dsp:nvSpPr>
        <dsp:cNvPr id="0" name=""/>
        <dsp:cNvSpPr/>
      </dsp:nvSpPr>
      <dsp:spPr>
        <a:xfrm>
          <a:off x="832556" y="1638098"/>
          <a:ext cx="980748" cy="841859"/>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el-GR" sz="700" kern="1200" dirty="0"/>
            <a:t>Οικονομικές υπηρεσίες</a:t>
          </a:r>
        </a:p>
      </dsp:txBody>
      <dsp:txXfrm>
        <a:off x="984440" y="1768473"/>
        <a:ext cx="676980" cy="581109"/>
      </dsp:txXfrm>
    </dsp:sp>
    <dsp:sp modelId="{B8B0D098-6D68-4A13-BB90-AF8E0AB772DD}">
      <dsp:nvSpPr>
        <dsp:cNvPr id="0" name=""/>
        <dsp:cNvSpPr/>
      </dsp:nvSpPr>
      <dsp:spPr>
        <a:xfrm>
          <a:off x="863231" y="2010109"/>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339CB-2F46-4F57-B1F9-C80820D7E55C}">
      <dsp:nvSpPr>
        <dsp:cNvPr id="0" name=""/>
        <dsp:cNvSpPr/>
      </dsp:nvSpPr>
      <dsp:spPr>
        <a:xfrm>
          <a:off x="0" y="1180479"/>
          <a:ext cx="980748" cy="841859"/>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0ED136-CF9E-429B-9B82-AE35804DF7B8}">
      <dsp:nvSpPr>
        <dsp:cNvPr id="0" name=""/>
        <dsp:cNvSpPr/>
      </dsp:nvSpPr>
      <dsp:spPr>
        <a:xfrm>
          <a:off x="664057" y="1905599"/>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CCDCB-EBF2-4F09-A6A0-B5AEE39ABABC}">
      <dsp:nvSpPr>
        <dsp:cNvPr id="0" name=""/>
        <dsp:cNvSpPr/>
      </dsp:nvSpPr>
      <dsp:spPr>
        <a:xfrm>
          <a:off x="1664248" y="1174030"/>
          <a:ext cx="980748" cy="841859"/>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el-GR" sz="700" kern="1200" dirty="0"/>
            <a:t>Τμήμα Ανθρώπινου Δυναμικού</a:t>
          </a:r>
        </a:p>
      </dsp:txBody>
      <dsp:txXfrm>
        <a:off x="1816132" y="1304405"/>
        <a:ext cx="676980" cy="581109"/>
      </dsp:txXfrm>
    </dsp:sp>
    <dsp:sp modelId="{AE830473-B8E2-4AE3-A8A4-5A445A2A77A8}">
      <dsp:nvSpPr>
        <dsp:cNvPr id="0" name=""/>
        <dsp:cNvSpPr/>
      </dsp:nvSpPr>
      <dsp:spPr>
        <a:xfrm>
          <a:off x="2336083" y="1898261"/>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52A51-62BC-429A-83D1-6008E7C55901}">
      <dsp:nvSpPr>
        <dsp:cNvPr id="0" name=""/>
        <dsp:cNvSpPr/>
      </dsp:nvSpPr>
      <dsp:spPr>
        <a:xfrm>
          <a:off x="2500261" y="1636764"/>
          <a:ext cx="980748" cy="841859"/>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7DA9F-DA09-4985-80F6-9D7C99A2A1FD}">
      <dsp:nvSpPr>
        <dsp:cNvPr id="0" name=""/>
        <dsp:cNvSpPr/>
      </dsp:nvSpPr>
      <dsp:spPr>
        <a:xfrm>
          <a:off x="2522728" y="2013889"/>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D13FB2-AD4E-4C1B-B912-7689CF91D442}">
      <dsp:nvSpPr>
        <dsp:cNvPr id="0" name=""/>
        <dsp:cNvSpPr/>
      </dsp:nvSpPr>
      <dsp:spPr>
        <a:xfrm>
          <a:off x="832556" y="720413"/>
          <a:ext cx="980748" cy="841859"/>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el-GR" sz="700" kern="1200" dirty="0"/>
            <a:t>Λογιστήριο</a:t>
          </a:r>
        </a:p>
      </dsp:txBody>
      <dsp:txXfrm>
        <a:off x="984440" y="850788"/>
        <a:ext cx="676980" cy="581109"/>
      </dsp:txXfrm>
    </dsp:sp>
    <dsp:sp modelId="{0E3E94F8-B361-4628-A2EC-F3F21EF89CBB}">
      <dsp:nvSpPr>
        <dsp:cNvPr id="0" name=""/>
        <dsp:cNvSpPr/>
      </dsp:nvSpPr>
      <dsp:spPr>
        <a:xfrm>
          <a:off x="1500070" y="737757"/>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BD1A6A-3048-4FCC-BA08-B062252529C3}">
      <dsp:nvSpPr>
        <dsp:cNvPr id="0" name=""/>
        <dsp:cNvSpPr/>
      </dsp:nvSpPr>
      <dsp:spPr>
        <a:xfrm>
          <a:off x="1664248" y="256345"/>
          <a:ext cx="980748" cy="841859"/>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62BD0-35C0-4E14-A554-C7BB8D2AAB10}">
      <dsp:nvSpPr>
        <dsp:cNvPr id="0" name=""/>
        <dsp:cNvSpPr/>
      </dsp:nvSpPr>
      <dsp:spPr>
        <a:xfrm>
          <a:off x="1686715" y="629467"/>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ABE5FC-3FC0-448C-94C5-F8C26C15E337}">
      <dsp:nvSpPr>
        <dsp:cNvPr id="0" name=""/>
        <dsp:cNvSpPr/>
      </dsp:nvSpPr>
      <dsp:spPr>
        <a:xfrm>
          <a:off x="2500261" y="719079"/>
          <a:ext cx="980748" cy="841859"/>
        </a:xfrm>
        <a:prstGeom prst="hexagon">
          <a:avLst>
            <a:gd name="adj" fmla="val 25000"/>
            <a:gd name="vf" fmla="val 115470"/>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el-GR" sz="700" kern="1200" dirty="0"/>
            <a:t>Πληροφοριακά Συστήματα</a:t>
          </a:r>
        </a:p>
      </dsp:txBody>
      <dsp:txXfrm>
        <a:off x="2652145" y="849454"/>
        <a:ext cx="676980" cy="581109"/>
      </dsp:txXfrm>
    </dsp:sp>
    <dsp:sp modelId="{E14F472F-2D04-44FC-9475-D98D6C1EACE7}">
      <dsp:nvSpPr>
        <dsp:cNvPr id="0" name=""/>
        <dsp:cNvSpPr/>
      </dsp:nvSpPr>
      <dsp:spPr>
        <a:xfrm>
          <a:off x="3343619" y="1090645"/>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2B3BC2-1795-4EBA-B454-F339A543741D}">
      <dsp:nvSpPr>
        <dsp:cNvPr id="0" name=""/>
        <dsp:cNvSpPr/>
      </dsp:nvSpPr>
      <dsp:spPr>
        <a:xfrm>
          <a:off x="3339731" y="1181813"/>
          <a:ext cx="980748" cy="841859"/>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4AEC7-4520-4B25-BCF4-99AAACB867B7}">
      <dsp:nvSpPr>
        <dsp:cNvPr id="0" name=""/>
        <dsp:cNvSpPr/>
      </dsp:nvSpPr>
      <dsp:spPr>
        <a:xfrm>
          <a:off x="3537609" y="1196711"/>
          <a:ext cx="114492" cy="98728"/>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2</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l-GR" sz="900" b="1" kern="1200" dirty="0"/>
            <a:t>Ανάλυση του εξωτερικού περιβάλλοντος του οργανισμού προκειμένου να χαρτογραφηθούν οι ευκαιρίες και οι απειλές</a:t>
          </a:r>
        </a:p>
      </dsp:txBody>
      <dsp:txXfrm>
        <a:off x="941" y="297183"/>
        <a:ext cx="7713420" cy="26264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2</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l-GR" sz="900" b="1" kern="1200" dirty="0"/>
            <a:t>Ανάλυση του εξωτερικού περιβάλλοντος του οργανισμού προκειμένου να χαρτογραφηθούν οι ευκαιρίες και οι απειλές</a:t>
          </a:r>
        </a:p>
      </dsp:txBody>
      <dsp:txXfrm>
        <a:off x="941" y="297183"/>
        <a:ext cx="7713420" cy="26264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3</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Ανάλυση του εσωτερικού περιβάλλοντος του οργανισμού προκειμένου να αναγνωρισθούν τα δυνατά σημεία και οι αδυναμίες του οργανισμού</a:t>
          </a:r>
        </a:p>
      </dsp:txBody>
      <dsp:txXfrm>
        <a:off x="941" y="297183"/>
        <a:ext cx="7713420" cy="2626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3</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Ανάλυση του εσωτερικού περιβάλλοντος του οργανισμού προκειμένου να αναγνωρισθούν τα δυνατά σημεία και οι αδυναμίες του οργανισμού</a:t>
          </a:r>
        </a:p>
      </dsp:txBody>
      <dsp:txXfrm>
        <a:off x="941" y="297183"/>
        <a:ext cx="7713420" cy="2626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A8D12-1404-4C5A-8498-4845293F9FDB}">
      <dsp:nvSpPr>
        <dsp:cNvPr id="0" name=""/>
        <dsp:cNvSpPr/>
      </dsp:nvSpPr>
      <dsp:spPr>
        <a:xfrm>
          <a:off x="27355" y="253767"/>
          <a:ext cx="1606444" cy="767385"/>
        </a:xfrm>
        <a:prstGeom prst="ellipse">
          <a:avLst/>
        </a:prstGeom>
        <a:solidFill>
          <a:schemeClr val="accent2">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l-GR" altLang="el-GR" sz="900" b="1" kern="1200" dirty="0">
              <a:solidFill>
                <a:srgbClr val="000000"/>
              </a:solidFill>
              <a:cs typeface="Times New Roman" pitchFamily="18" charset="0"/>
            </a:rPr>
            <a:t>Πόροι: Υλικοί και άυλοι</a:t>
          </a:r>
          <a:r>
            <a:rPr lang="en-GB" altLang="el-GR" sz="900" b="1" kern="1200" dirty="0">
              <a:solidFill>
                <a:srgbClr val="000000"/>
              </a:solidFill>
              <a:cs typeface="Times New Roman" pitchFamily="18" charset="0"/>
            </a:rPr>
            <a:t> + </a:t>
          </a:r>
          <a:r>
            <a:rPr lang="el-GR" altLang="el-GR" sz="900" b="1" kern="1200" dirty="0">
              <a:solidFill>
                <a:srgbClr val="000000"/>
              </a:solidFill>
              <a:cs typeface="Times New Roman" pitchFamily="18" charset="0"/>
            </a:rPr>
            <a:t>Συστήματα</a:t>
          </a:r>
          <a:endParaRPr lang="el-GR" sz="900" b="1" kern="1200" dirty="0"/>
        </a:p>
      </dsp:txBody>
      <dsp:txXfrm>
        <a:off x="262613" y="366148"/>
        <a:ext cx="1135928" cy="542623"/>
      </dsp:txXfrm>
    </dsp:sp>
    <dsp:sp modelId="{AF3B99B8-D053-4FC2-B073-0622CB48BAC9}">
      <dsp:nvSpPr>
        <dsp:cNvPr id="0" name=""/>
        <dsp:cNvSpPr/>
      </dsp:nvSpPr>
      <dsp:spPr>
        <a:xfrm>
          <a:off x="505903" y="1112061"/>
          <a:ext cx="649349" cy="64934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591974" y="1360372"/>
        <a:ext cx="477207" cy="152727"/>
      </dsp:txXfrm>
    </dsp:sp>
    <dsp:sp modelId="{68971871-7B10-46D9-BFB2-03EAE9DFDDE9}">
      <dsp:nvSpPr>
        <dsp:cNvPr id="0" name=""/>
        <dsp:cNvSpPr/>
      </dsp:nvSpPr>
      <dsp:spPr>
        <a:xfrm>
          <a:off x="665" y="1852319"/>
          <a:ext cx="1659825" cy="75140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altLang="el-GR" sz="1400" b="1" kern="1200" dirty="0">
              <a:solidFill>
                <a:srgbClr val="000000"/>
              </a:solidFill>
              <a:cs typeface="Times New Roman" pitchFamily="18" charset="0"/>
            </a:rPr>
            <a:t>Ικανότητες</a:t>
          </a:r>
          <a:endParaRPr lang="el-GR" sz="1300" b="1" kern="1200" dirty="0"/>
        </a:p>
      </dsp:txBody>
      <dsp:txXfrm>
        <a:off x="243741" y="1962360"/>
        <a:ext cx="1173673" cy="531326"/>
      </dsp:txXfrm>
    </dsp:sp>
    <dsp:sp modelId="{922CF9F7-B173-4528-BF75-5121B764AB45}">
      <dsp:nvSpPr>
        <dsp:cNvPr id="0" name=""/>
        <dsp:cNvSpPr/>
      </dsp:nvSpPr>
      <dsp:spPr>
        <a:xfrm>
          <a:off x="1828426" y="1220508"/>
          <a:ext cx="356022" cy="416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1828426" y="1303804"/>
        <a:ext cx="249215" cy="249887"/>
      </dsp:txXfrm>
    </dsp:sp>
    <dsp:sp modelId="{768328B8-3F4F-42C3-8594-EAD7796D2B36}">
      <dsp:nvSpPr>
        <dsp:cNvPr id="0" name=""/>
        <dsp:cNvSpPr/>
      </dsp:nvSpPr>
      <dsp:spPr>
        <a:xfrm>
          <a:off x="2332231" y="309180"/>
          <a:ext cx="2239134" cy="2239134"/>
        </a:xfrm>
        <a:prstGeom prst="ellipse">
          <a:avLst/>
        </a:prstGeom>
        <a:solidFill>
          <a:schemeClr val="accent4">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altLang="el-GR" sz="1800" b="1" kern="1200" dirty="0">
              <a:solidFill>
                <a:srgbClr val="000000"/>
              </a:solidFill>
              <a:cs typeface="Times New Roman" pitchFamily="18" charset="0"/>
            </a:rPr>
            <a:t>Θεμελιώδεις ικανότητες</a:t>
          </a:r>
          <a:endParaRPr lang="el-GR" sz="1800" kern="1200" dirty="0"/>
        </a:p>
      </dsp:txBody>
      <dsp:txXfrm>
        <a:off x="2660145" y="637094"/>
        <a:ext cx="1583306" cy="15833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3</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Ανάλυση του εσωτερικού περιβάλλοντος του οργανισμού προκειμένου να αναγνωρισθούν τα δυνατά σημεία και οι αδυναμίες του οργανισμού</a:t>
          </a:r>
        </a:p>
      </dsp:txBody>
      <dsp:txXfrm>
        <a:off x="941" y="297183"/>
        <a:ext cx="7713420" cy="2626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3</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Ανάλυση του εσωτερικού περιβάλλοντος του οργανισμού προκειμένου να αναγνωρισθούν τα δυνατά σημεία και οι αδυναμίες του οργανισμού</a:t>
          </a:r>
        </a:p>
      </dsp:txBody>
      <dsp:txXfrm>
        <a:off x="941" y="297183"/>
        <a:ext cx="7713420" cy="2626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3</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l-GR" sz="1100" b="1" kern="1200" dirty="0"/>
            <a:t>Ανάλυση του εσωτερικού περιβάλλοντος του οργανισμού προκειμένου να αναγνωρισθούν τα δυνατά σημεία και οι αδυναμίες του οργανισμού</a:t>
          </a:r>
        </a:p>
      </dsp:txBody>
      <dsp:txXfrm>
        <a:off x="941" y="297183"/>
        <a:ext cx="7713420" cy="262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92AA2-FFCC-46C2-AF3E-787EC8BCAFBF}">
      <dsp:nvSpPr>
        <dsp:cNvPr id="0" name=""/>
        <dsp:cNvSpPr/>
      </dsp:nvSpPr>
      <dsp:spPr>
        <a:xfrm rot="5400000">
          <a:off x="5094321" y="-2130207"/>
          <a:ext cx="681685" cy="5115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 Μαραθώνιος και όχι αγώνας ταχύτητας</a:t>
          </a:r>
        </a:p>
        <a:p>
          <a:pPr marL="57150" lvl="1" indent="-57150" algn="l" defTabSz="444500">
            <a:lnSpc>
              <a:spcPct val="90000"/>
            </a:lnSpc>
            <a:spcBef>
              <a:spcPct val="0"/>
            </a:spcBef>
            <a:spcAft>
              <a:spcPct val="15000"/>
            </a:spcAft>
            <a:buChar char="•"/>
          </a:pPr>
          <a:r>
            <a:rPr lang="el-GR" sz="1000" kern="1200" dirty="0"/>
            <a:t> Συνήθως μακροπρόθεσμες αποφάσεις</a:t>
          </a:r>
        </a:p>
      </dsp:txBody>
      <dsp:txXfrm rot="-5400000">
        <a:off x="2877440" y="119951"/>
        <a:ext cx="5082171" cy="615131"/>
      </dsp:txXfrm>
    </dsp:sp>
    <dsp:sp modelId="{B2E47C61-DC83-463C-92FB-4519890DA868}">
      <dsp:nvSpPr>
        <dsp:cNvPr id="0" name=""/>
        <dsp:cNvSpPr/>
      </dsp:nvSpPr>
      <dsp:spPr>
        <a:xfrm>
          <a:off x="0" y="1463"/>
          <a:ext cx="2877439" cy="85210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Μακροπρόθεσμος προσανατολισμός</a:t>
          </a:r>
        </a:p>
      </dsp:txBody>
      <dsp:txXfrm>
        <a:off x="41596" y="43059"/>
        <a:ext cx="2794247" cy="768914"/>
      </dsp:txXfrm>
    </dsp:sp>
    <dsp:sp modelId="{D7071795-2426-4DC2-B7E7-41B06640A8D2}">
      <dsp:nvSpPr>
        <dsp:cNvPr id="0" name=""/>
        <dsp:cNvSpPr/>
      </dsp:nvSpPr>
      <dsp:spPr>
        <a:xfrm rot="5400000">
          <a:off x="5094321" y="-1235495"/>
          <a:ext cx="681685" cy="5115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 Επικέντρωση σε συγκεκριμένες δραστηριότητες</a:t>
          </a:r>
        </a:p>
      </dsp:txBody>
      <dsp:txXfrm rot="-5400000">
        <a:off x="2877440" y="1014663"/>
        <a:ext cx="5082171" cy="615131"/>
      </dsp:txXfrm>
    </dsp:sp>
    <dsp:sp modelId="{B88AD9B2-6FEA-4A9E-ABA1-FA96243CDB0D}">
      <dsp:nvSpPr>
        <dsp:cNvPr id="0" name=""/>
        <dsp:cNvSpPr/>
      </dsp:nvSpPr>
      <dsp:spPr>
        <a:xfrm>
          <a:off x="0" y="896175"/>
          <a:ext cx="2877439" cy="85210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Εύρος δραστηριοτήτων ενός οργανισμού</a:t>
          </a:r>
        </a:p>
      </dsp:txBody>
      <dsp:txXfrm>
        <a:off x="41596" y="937771"/>
        <a:ext cx="2794247" cy="768914"/>
      </dsp:txXfrm>
    </dsp:sp>
    <dsp:sp modelId="{D6296112-6A42-4D48-803F-4A7290F7A2DF}">
      <dsp:nvSpPr>
        <dsp:cNvPr id="0" name=""/>
        <dsp:cNvSpPr/>
      </dsp:nvSpPr>
      <dsp:spPr>
        <a:xfrm rot="5400000">
          <a:off x="5094321" y="-340784"/>
          <a:ext cx="681685" cy="5115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 Παροχή καλύτερων υπηρεσιών σε σχέση με άλλους </a:t>
          </a:r>
          <a:r>
            <a:rPr lang="el-GR" sz="1000" kern="1200" dirty="0" err="1"/>
            <a:t>παρόχους</a:t>
          </a:r>
          <a:endParaRPr lang="el-GR" sz="1000" kern="1200" dirty="0"/>
        </a:p>
        <a:p>
          <a:pPr marL="57150" lvl="1" indent="-57150" algn="l" defTabSz="444500">
            <a:lnSpc>
              <a:spcPct val="90000"/>
            </a:lnSpc>
            <a:spcBef>
              <a:spcPct val="0"/>
            </a:spcBef>
            <a:spcAft>
              <a:spcPct val="15000"/>
            </a:spcAft>
            <a:buChar char="•"/>
          </a:pPr>
          <a:r>
            <a:rPr lang="el-GR" sz="1000" kern="1200" dirty="0"/>
            <a:t> Παροχή </a:t>
          </a:r>
          <a:r>
            <a:rPr lang="el-GR" sz="1000" kern="1200" dirty="0" err="1"/>
            <a:t>καινότομων</a:t>
          </a:r>
          <a:r>
            <a:rPr lang="el-GR" sz="1000" kern="1200" dirty="0"/>
            <a:t> υπηρεσιών κτλ.</a:t>
          </a:r>
        </a:p>
      </dsp:txBody>
      <dsp:txXfrm rot="-5400000">
        <a:off x="2877440" y="1909374"/>
        <a:ext cx="5082171" cy="615131"/>
      </dsp:txXfrm>
    </dsp:sp>
    <dsp:sp modelId="{7BD04C8E-5EF2-4022-BC95-BB100DE50046}">
      <dsp:nvSpPr>
        <dsp:cNvPr id="0" name=""/>
        <dsp:cNvSpPr/>
      </dsp:nvSpPr>
      <dsp:spPr>
        <a:xfrm>
          <a:off x="0" y="1790886"/>
          <a:ext cx="2877439" cy="85210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Πλεονέκτημα οργανισμού έναντι ανταγωνιστών</a:t>
          </a:r>
        </a:p>
      </dsp:txBody>
      <dsp:txXfrm>
        <a:off x="41596" y="1832482"/>
        <a:ext cx="2794247" cy="768914"/>
      </dsp:txXfrm>
    </dsp:sp>
    <dsp:sp modelId="{48F3EACC-48AA-41E4-B9E2-473092025C28}">
      <dsp:nvSpPr>
        <dsp:cNvPr id="0" name=""/>
        <dsp:cNvSpPr/>
      </dsp:nvSpPr>
      <dsp:spPr>
        <a:xfrm rot="5400000">
          <a:off x="5094321" y="553927"/>
          <a:ext cx="681685" cy="5115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Κατάλληλη τοποθέτηση στο περιβάλλον ως προς το βαθμό στον οποίο τα προϊόντα ή οι υπηρεσίες ανταποκρίνονται στις ανάγκες της αγοράς ή του πληθυσμού στόχου</a:t>
          </a:r>
        </a:p>
      </dsp:txBody>
      <dsp:txXfrm rot="-5400000">
        <a:off x="2877440" y="2804086"/>
        <a:ext cx="5082171" cy="615131"/>
      </dsp:txXfrm>
    </dsp:sp>
    <dsp:sp modelId="{2B737DCC-BD1D-42AE-AE60-6DF7922ED880}">
      <dsp:nvSpPr>
        <dsp:cNvPr id="0" name=""/>
        <dsp:cNvSpPr/>
      </dsp:nvSpPr>
      <dsp:spPr>
        <a:xfrm>
          <a:off x="0" y="2685598"/>
          <a:ext cx="2877439" cy="85210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Καταλληλότητα Στρατηγικής</a:t>
          </a:r>
        </a:p>
      </dsp:txBody>
      <dsp:txXfrm>
        <a:off x="41596" y="2727194"/>
        <a:ext cx="2794247" cy="768914"/>
      </dsp:txXfrm>
    </dsp:sp>
    <dsp:sp modelId="{E6564C90-8ABC-4E01-BD3F-CA6FA61F02DD}">
      <dsp:nvSpPr>
        <dsp:cNvPr id="0" name=""/>
        <dsp:cNvSpPr/>
      </dsp:nvSpPr>
      <dsp:spPr>
        <a:xfrm rot="5400000">
          <a:off x="5094321" y="1448639"/>
          <a:ext cx="681685" cy="5115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l-GR" sz="1000" kern="1200" dirty="0"/>
            <a:t>Αξιοποίηση πόρων &amp; στρατηγικών δυνατοτήτων ώστε να αποκτήσει στρατηγικό πλεονέκτημα</a:t>
          </a:r>
        </a:p>
      </dsp:txBody>
      <dsp:txXfrm rot="-5400000">
        <a:off x="2877440" y="3698798"/>
        <a:ext cx="5082171" cy="615131"/>
      </dsp:txXfrm>
    </dsp:sp>
    <dsp:sp modelId="{D118D3A1-8083-4FBE-9D98-84ED0E059601}">
      <dsp:nvSpPr>
        <dsp:cNvPr id="0" name=""/>
        <dsp:cNvSpPr/>
      </dsp:nvSpPr>
      <dsp:spPr>
        <a:xfrm>
          <a:off x="0" y="3580310"/>
          <a:ext cx="2877439" cy="85210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Πόροι και ικανότητες οργανισμού</a:t>
          </a:r>
        </a:p>
      </dsp:txBody>
      <dsp:txXfrm>
        <a:off x="41596" y="3621906"/>
        <a:ext cx="2794247" cy="768914"/>
      </dsp:txXfrm>
    </dsp:sp>
    <dsp:sp modelId="{27920AE1-9845-4AE6-A162-F8E2EA0AE790}">
      <dsp:nvSpPr>
        <dsp:cNvPr id="0" name=""/>
        <dsp:cNvSpPr/>
      </dsp:nvSpPr>
      <dsp:spPr>
        <a:xfrm rot="5400000">
          <a:off x="5094321" y="2343351"/>
          <a:ext cx="681685" cy="5115448"/>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114300" lvl="1" indent="-114300" algn="l" defTabSz="533400">
            <a:lnSpc>
              <a:spcPct val="90000"/>
            </a:lnSpc>
            <a:spcBef>
              <a:spcPct val="0"/>
            </a:spcBef>
            <a:spcAft>
              <a:spcPct val="15000"/>
            </a:spcAft>
            <a:buChar char="•"/>
          </a:pPr>
          <a:r>
            <a:rPr lang="el-GR" sz="1200" kern="1200" dirty="0"/>
            <a:t>Αξίες και προσδοκίες  ισχυρών παραγόντων (άτομα, ομάδες, άλλοι οργανισμοί) που έχουν την δύναμη να κατευθύνουν θεμελιώδη ζητήματα αναφορικά με την πορεία του οργανισμού</a:t>
          </a:r>
        </a:p>
        <a:p>
          <a:pPr marL="114300" lvl="1" indent="-114300" algn="l" defTabSz="533400">
            <a:lnSpc>
              <a:spcPct val="90000"/>
            </a:lnSpc>
            <a:spcBef>
              <a:spcPct val="0"/>
            </a:spcBef>
            <a:spcAft>
              <a:spcPct val="15000"/>
            </a:spcAft>
            <a:buChar char="•"/>
          </a:pPr>
          <a:endParaRPr lang="el-GR" sz="900" kern="1200" dirty="0"/>
        </a:p>
      </dsp:txBody>
      <dsp:txXfrm rot="-5400000">
        <a:off x="2877440" y="4593510"/>
        <a:ext cx="5082171" cy="615131"/>
      </dsp:txXfrm>
    </dsp:sp>
    <dsp:sp modelId="{679D57F1-6729-4A11-9364-00647D4A3409}">
      <dsp:nvSpPr>
        <dsp:cNvPr id="0" name=""/>
        <dsp:cNvSpPr/>
      </dsp:nvSpPr>
      <dsp:spPr>
        <a:xfrm>
          <a:off x="0" y="4475022"/>
          <a:ext cx="2877439" cy="852106"/>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t>Αξίες και προσδοκίες</a:t>
          </a:r>
        </a:p>
      </dsp:txBody>
      <dsp:txXfrm>
        <a:off x="41596" y="4516618"/>
        <a:ext cx="2794247" cy="7689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CD5FF-17A0-409A-A253-A5B2DED8EB4E}">
      <dsp:nvSpPr>
        <dsp:cNvPr id="0" name=""/>
        <dsp:cNvSpPr/>
      </dsp:nvSpPr>
      <dsp:spPr>
        <a:xfrm>
          <a:off x="3727771" y="1083"/>
          <a:ext cx="1559938" cy="1347073"/>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Καθορισμός Στόχων</a:t>
          </a:r>
          <a:endParaRPr lang="en-GB" sz="1400" kern="1200" dirty="0"/>
        </a:p>
      </dsp:txBody>
      <dsp:txXfrm>
        <a:off x="3956219" y="198357"/>
        <a:ext cx="1103042" cy="952525"/>
      </dsp:txXfrm>
    </dsp:sp>
    <dsp:sp modelId="{9B19C7B7-2359-4DBA-9E77-E60BAE45C253}">
      <dsp:nvSpPr>
        <dsp:cNvPr id="0" name=""/>
        <dsp:cNvSpPr/>
      </dsp:nvSpPr>
      <dsp:spPr>
        <a:xfrm rot="2057290">
          <a:off x="5180492" y="986707"/>
          <a:ext cx="236676" cy="454637"/>
        </a:xfrm>
        <a:prstGeom prst="rightArrow">
          <a:avLst>
            <a:gd name="adj1" fmla="val 60000"/>
            <a:gd name="adj2" fmla="val 50000"/>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186662" y="1057634"/>
        <a:ext cx="165673" cy="272783"/>
      </dsp:txXfrm>
    </dsp:sp>
    <dsp:sp modelId="{F2891976-3D55-4C8E-88DE-9545AE132407}">
      <dsp:nvSpPr>
        <dsp:cNvPr id="0" name=""/>
        <dsp:cNvSpPr/>
      </dsp:nvSpPr>
      <dsp:spPr>
        <a:xfrm>
          <a:off x="5340140" y="1074549"/>
          <a:ext cx="1483882" cy="1347073"/>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Ανάλυση δεδομένων</a:t>
          </a:r>
          <a:endParaRPr lang="en-GB" sz="1400" kern="1200" dirty="0"/>
        </a:p>
      </dsp:txBody>
      <dsp:txXfrm>
        <a:off x="5557449" y="1271823"/>
        <a:ext cx="1049264" cy="952525"/>
      </dsp:txXfrm>
    </dsp:sp>
    <dsp:sp modelId="{DDF2E351-B953-495C-B4D7-A32020FED8ED}">
      <dsp:nvSpPr>
        <dsp:cNvPr id="0" name=""/>
        <dsp:cNvSpPr/>
      </dsp:nvSpPr>
      <dsp:spPr>
        <a:xfrm rot="6323579">
          <a:off x="5602303" y="2530339"/>
          <a:ext cx="403657" cy="454637"/>
        </a:xfrm>
        <a:prstGeom prst="rightArrow">
          <a:avLst>
            <a:gd name="adj1" fmla="val 60000"/>
            <a:gd name="adj2" fmla="val 5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5678923" y="2562890"/>
        <a:ext cx="282560" cy="272783"/>
      </dsp:txXfrm>
    </dsp:sp>
    <dsp:sp modelId="{E7750F7E-C10A-437C-8A62-6A6580FB81D8}">
      <dsp:nvSpPr>
        <dsp:cNvPr id="0" name=""/>
        <dsp:cNvSpPr/>
      </dsp:nvSpPr>
      <dsp:spPr>
        <a:xfrm>
          <a:off x="4765803" y="3116339"/>
          <a:ext cx="1508291" cy="1347073"/>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Διαμόρφωση Στρατηγικής</a:t>
          </a:r>
          <a:endParaRPr lang="en-GB" sz="1400" kern="1200" dirty="0"/>
        </a:p>
      </dsp:txBody>
      <dsp:txXfrm>
        <a:off x="4986687" y="3313613"/>
        <a:ext cx="1066523" cy="952525"/>
      </dsp:txXfrm>
    </dsp:sp>
    <dsp:sp modelId="{C0AF653A-0C33-4A00-A553-A2197489F454}">
      <dsp:nvSpPr>
        <dsp:cNvPr id="0" name=""/>
        <dsp:cNvSpPr/>
      </dsp:nvSpPr>
      <dsp:spPr>
        <a:xfrm rot="10800000">
          <a:off x="4378704" y="3562557"/>
          <a:ext cx="273549" cy="454637"/>
        </a:xfrm>
        <a:prstGeom prst="rightArrow">
          <a:avLst>
            <a:gd name="adj1" fmla="val 60000"/>
            <a:gd name="adj2" fmla="val 5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4460769" y="3653484"/>
        <a:ext cx="191484" cy="272783"/>
      </dsp:txXfrm>
    </dsp:sp>
    <dsp:sp modelId="{51B3B6B7-9EE6-41F2-974F-ECC4ECF0CBA2}">
      <dsp:nvSpPr>
        <dsp:cNvPr id="0" name=""/>
        <dsp:cNvSpPr/>
      </dsp:nvSpPr>
      <dsp:spPr>
        <a:xfrm>
          <a:off x="2741393" y="3116339"/>
          <a:ext cx="1508277" cy="1347073"/>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err="1"/>
            <a:t>Εφαρμοστικές</a:t>
          </a:r>
          <a:r>
            <a:rPr lang="el-GR" sz="1400" kern="1200" dirty="0"/>
            <a:t> Στρατηγικές</a:t>
          </a:r>
          <a:endParaRPr lang="en-GB" sz="1400" kern="1200" dirty="0"/>
        </a:p>
      </dsp:txBody>
      <dsp:txXfrm>
        <a:off x="2962275" y="3313613"/>
        <a:ext cx="1066513" cy="952525"/>
      </dsp:txXfrm>
    </dsp:sp>
    <dsp:sp modelId="{D06D6E49-0374-4EAE-98EA-A8D91BADB616}">
      <dsp:nvSpPr>
        <dsp:cNvPr id="0" name=""/>
        <dsp:cNvSpPr/>
      </dsp:nvSpPr>
      <dsp:spPr>
        <a:xfrm rot="15120000">
          <a:off x="3009891" y="2609438"/>
          <a:ext cx="351908" cy="454637"/>
        </a:xfrm>
        <a:prstGeom prst="rightArrow">
          <a:avLst>
            <a:gd name="adj1" fmla="val 60000"/>
            <a:gd name="adj2" fmla="val 50000"/>
          </a:avLst>
        </a:prstGeom>
        <a:solidFill>
          <a:schemeClr val="accent5">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3078989" y="2750567"/>
        <a:ext cx="246336" cy="272783"/>
      </dsp:txXfrm>
    </dsp:sp>
    <dsp:sp modelId="{8F59F6D5-9FB0-4272-9DD1-695FE8AF93E2}">
      <dsp:nvSpPr>
        <dsp:cNvPr id="0" name=""/>
        <dsp:cNvSpPr/>
      </dsp:nvSpPr>
      <dsp:spPr>
        <a:xfrm>
          <a:off x="2113531" y="1191005"/>
          <a:ext cx="1512844" cy="1347073"/>
        </a:xfrm>
        <a:prstGeom prst="ellipse">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kern="1200" dirty="0"/>
            <a:t>Αξιολόγηση – </a:t>
          </a:r>
          <a:r>
            <a:rPr lang="el-GR" sz="1400" kern="1200" dirty="0" err="1"/>
            <a:t>Ανατροφο</a:t>
          </a:r>
          <a:endParaRPr lang="el-GR" sz="1400" kern="1200" dirty="0"/>
        </a:p>
        <a:p>
          <a:pPr marL="0" lvl="0" indent="0" algn="ctr" defTabSz="622300">
            <a:lnSpc>
              <a:spcPct val="90000"/>
            </a:lnSpc>
            <a:spcBef>
              <a:spcPct val="0"/>
            </a:spcBef>
            <a:spcAft>
              <a:spcPct val="35000"/>
            </a:spcAft>
            <a:buNone/>
          </a:pPr>
          <a:r>
            <a:rPr lang="el-GR" sz="1400" kern="1200" dirty="0" err="1"/>
            <a:t>δότηση</a:t>
          </a:r>
          <a:endParaRPr lang="en-GB" sz="1400" kern="1200" dirty="0"/>
        </a:p>
      </dsp:txBody>
      <dsp:txXfrm>
        <a:off x="2335082" y="1388279"/>
        <a:ext cx="1069742" cy="952525"/>
      </dsp:txXfrm>
    </dsp:sp>
    <dsp:sp modelId="{A918A669-799C-4620-B00A-926BA85D67D5}">
      <dsp:nvSpPr>
        <dsp:cNvPr id="0" name=""/>
        <dsp:cNvSpPr/>
      </dsp:nvSpPr>
      <dsp:spPr>
        <a:xfrm rot="19440000">
          <a:off x="3527649" y="1051124"/>
          <a:ext cx="297998" cy="454637"/>
        </a:xfrm>
        <a:prstGeom prst="rightArrow">
          <a:avLst>
            <a:gd name="adj1" fmla="val 60000"/>
            <a:gd name="adj2" fmla="val 50000"/>
          </a:avLst>
        </a:prstGeom>
        <a:solidFill>
          <a:schemeClr val="accent6">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536186" y="1168325"/>
        <a:ext cx="208599" cy="272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96A29-57A7-426B-940A-00E38CE944EF}">
      <dsp:nvSpPr>
        <dsp:cNvPr id="0" name=""/>
        <dsp:cNvSpPr/>
      </dsp:nvSpPr>
      <dsp:spPr>
        <a:xfrm>
          <a:off x="0" y="1924583"/>
          <a:ext cx="6000792" cy="575027"/>
        </a:xfrm>
        <a:prstGeom prst="rect">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3</a:t>
          </a:r>
          <a:r>
            <a:rPr lang="el-GR" sz="1800" b="1" u="sng" kern="1200" baseline="30000" dirty="0"/>
            <a:t>ο</a:t>
          </a:r>
          <a:r>
            <a:rPr lang="el-GR" sz="1800" b="1" u="sng" kern="1200" dirty="0"/>
            <a:t> βήμα: </a:t>
          </a:r>
          <a:endParaRPr lang="el-GR" sz="1800" kern="1200" dirty="0"/>
        </a:p>
      </dsp:txBody>
      <dsp:txXfrm>
        <a:off x="0" y="1924583"/>
        <a:ext cx="6000792" cy="310514"/>
      </dsp:txXfrm>
    </dsp:sp>
    <dsp:sp modelId="{3BA92DFC-DDC5-4E3B-9997-1F06A0BB0520}">
      <dsp:nvSpPr>
        <dsp:cNvPr id="0" name=""/>
        <dsp:cNvSpPr/>
      </dsp:nvSpPr>
      <dsp:spPr>
        <a:xfrm>
          <a:off x="0" y="2223598"/>
          <a:ext cx="6000792" cy="264512"/>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Ανάλυση του εσωτερικού περιβάλλοντος του οργανισμού προκειμένου να αναγνωρισθούν τα δυνατά σημεία και οι αδυναμίες του οργανισμού</a:t>
          </a:r>
        </a:p>
      </dsp:txBody>
      <dsp:txXfrm>
        <a:off x="0" y="2223598"/>
        <a:ext cx="6000792" cy="264512"/>
      </dsp:txXfrm>
    </dsp:sp>
    <dsp:sp modelId="{6143D00C-D4F2-44B7-9048-2EA3207D4E2C}">
      <dsp:nvSpPr>
        <dsp:cNvPr id="0" name=""/>
        <dsp:cNvSpPr/>
      </dsp:nvSpPr>
      <dsp:spPr>
        <a:xfrm rot="10800000">
          <a:off x="0" y="876485"/>
          <a:ext cx="6000792" cy="1056724"/>
        </a:xfrm>
        <a:prstGeom prst="upArrowCallout">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2</a:t>
          </a:r>
          <a:r>
            <a:rPr lang="el-GR" sz="1800" b="1" u="sng" kern="1200" baseline="30000" dirty="0"/>
            <a:t>ο</a:t>
          </a:r>
          <a:r>
            <a:rPr lang="el-GR" sz="1800" b="1" u="sng" kern="1200" dirty="0"/>
            <a:t> βήμα: </a:t>
          </a:r>
          <a:endParaRPr lang="el-GR" sz="1800" kern="1200" dirty="0"/>
        </a:p>
      </dsp:txBody>
      <dsp:txXfrm rot="-10800000">
        <a:off x="0" y="876485"/>
        <a:ext cx="6000792" cy="370910"/>
      </dsp:txXfrm>
    </dsp:sp>
    <dsp:sp modelId="{238FC406-1113-43BD-A101-447F9EEC4021}">
      <dsp:nvSpPr>
        <dsp:cNvPr id="0" name=""/>
        <dsp:cNvSpPr/>
      </dsp:nvSpPr>
      <dsp:spPr>
        <a:xfrm>
          <a:off x="0" y="1273072"/>
          <a:ext cx="6000792" cy="264433"/>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Ανάλυση του εξωτερικού περιβάλλοντος του οργανισμού προκειμένου να χαρτογραφηθούν οι ευκαιρίες και οι απειλές</a:t>
          </a:r>
        </a:p>
      </dsp:txBody>
      <dsp:txXfrm>
        <a:off x="0" y="1273072"/>
        <a:ext cx="6000792" cy="264433"/>
      </dsp:txXfrm>
    </dsp:sp>
    <dsp:sp modelId="{A8DAEC94-440E-4355-A60C-C5E8B58670B0}">
      <dsp:nvSpPr>
        <dsp:cNvPr id="0" name=""/>
        <dsp:cNvSpPr/>
      </dsp:nvSpPr>
      <dsp:spPr>
        <a:xfrm rot="10800000">
          <a:off x="0" y="718"/>
          <a:ext cx="6000792" cy="88439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rot="-10800000">
        <a:off x="0" y="718"/>
        <a:ext cx="6000792" cy="310421"/>
      </dsp:txXfrm>
    </dsp:sp>
    <dsp:sp modelId="{B47D2B82-83D0-4C8D-A151-EDF699F790C8}">
      <dsp:nvSpPr>
        <dsp:cNvPr id="0" name=""/>
        <dsp:cNvSpPr/>
      </dsp:nvSpPr>
      <dsp:spPr>
        <a:xfrm>
          <a:off x="0" y="311140"/>
          <a:ext cx="6000792" cy="264433"/>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Καθορισμός της αποστολής, του οράματος, των βασικών αρχών και των στρατηγικών στόχων του οργανισμού</a:t>
          </a:r>
        </a:p>
      </dsp:txBody>
      <dsp:txXfrm>
        <a:off x="0" y="311140"/>
        <a:ext cx="6000792" cy="264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88697-121F-4519-ADFE-9DACC8E91B98}">
      <dsp:nvSpPr>
        <dsp:cNvPr id="0" name=""/>
        <dsp:cNvSpPr/>
      </dsp:nvSpPr>
      <dsp:spPr>
        <a:xfrm>
          <a:off x="1410214" y="525445"/>
          <a:ext cx="3348298" cy="3348298"/>
        </a:xfrm>
        <a:prstGeom prst="blockArc">
          <a:avLst>
            <a:gd name="adj1" fmla="val 10800000"/>
            <a:gd name="adj2" fmla="val 162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181A99-118C-4F09-84F8-6D63132EA921}">
      <dsp:nvSpPr>
        <dsp:cNvPr id="0" name=""/>
        <dsp:cNvSpPr/>
      </dsp:nvSpPr>
      <dsp:spPr>
        <a:xfrm>
          <a:off x="1410214" y="525445"/>
          <a:ext cx="3348298" cy="3348298"/>
        </a:xfrm>
        <a:prstGeom prst="blockArc">
          <a:avLst>
            <a:gd name="adj1" fmla="val 5400000"/>
            <a:gd name="adj2" fmla="val 10800000"/>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B1E1FC-2F1E-47E0-8142-6EEBB778A821}">
      <dsp:nvSpPr>
        <dsp:cNvPr id="0" name=""/>
        <dsp:cNvSpPr/>
      </dsp:nvSpPr>
      <dsp:spPr>
        <a:xfrm>
          <a:off x="1370527" y="525926"/>
          <a:ext cx="3348298" cy="3348298"/>
        </a:xfrm>
        <a:prstGeom prst="blockArc">
          <a:avLst>
            <a:gd name="adj1" fmla="val 21554851"/>
            <a:gd name="adj2" fmla="val 5316564"/>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1DA160-16CB-4F97-B731-BE5C825D158C}">
      <dsp:nvSpPr>
        <dsp:cNvPr id="0" name=""/>
        <dsp:cNvSpPr/>
      </dsp:nvSpPr>
      <dsp:spPr>
        <a:xfrm>
          <a:off x="1370514" y="524963"/>
          <a:ext cx="3348298" cy="3348298"/>
        </a:xfrm>
        <a:prstGeom prst="blockArc">
          <a:avLst>
            <a:gd name="adj1" fmla="val 16283462"/>
            <a:gd name="adj2" fmla="val 21556877"/>
            <a:gd name="adj3" fmla="val 46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8DE0F7-4F12-43AB-9A14-F97D1B0ED6AA}">
      <dsp:nvSpPr>
        <dsp:cNvPr id="0" name=""/>
        <dsp:cNvSpPr/>
      </dsp:nvSpPr>
      <dsp:spPr>
        <a:xfrm>
          <a:off x="2098454" y="1387470"/>
          <a:ext cx="1971818" cy="1624247"/>
        </a:xfrm>
        <a:prstGeom prst="ellipse">
          <a:avLst/>
        </a:prstGeom>
        <a:solidFill>
          <a:schemeClr val="bg1"/>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Διαμόρφωση του οργανωτικού πλαισίου μέσα στο οποίο θα αναπτυχθούν οι στρατηγικές</a:t>
          </a:r>
          <a:r>
            <a:rPr lang="el-GR" sz="1400" kern="1200" dirty="0">
              <a:solidFill>
                <a:schemeClr val="tx1"/>
              </a:solidFill>
            </a:rPr>
            <a:t>. </a:t>
          </a:r>
        </a:p>
      </dsp:txBody>
      <dsp:txXfrm>
        <a:off x="2387220" y="1625335"/>
        <a:ext cx="1394286" cy="1148517"/>
      </dsp:txXfrm>
    </dsp:sp>
    <dsp:sp modelId="{2E4E9D70-F37F-4F36-9707-54053E4C6F7F}">
      <dsp:nvSpPr>
        <dsp:cNvPr id="0" name=""/>
        <dsp:cNvSpPr/>
      </dsp:nvSpPr>
      <dsp:spPr>
        <a:xfrm>
          <a:off x="2370422" y="-13139"/>
          <a:ext cx="1427883" cy="115472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t>Αποστολή</a:t>
          </a:r>
        </a:p>
      </dsp:txBody>
      <dsp:txXfrm>
        <a:off x="2579531" y="155966"/>
        <a:ext cx="1009665" cy="816514"/>
      </dsp:txXfrm>
    </dsp:sp>
    <dsp:sp modelId="{29AA6BB9-249C-4C53-B552-ADC8E51F9DFA}">
      <dsp:nvSpPr>
        <dsp:cNvPr id="0" name=""/>
        <dsp:cNvSpPr/>
      </dsp:nvSpPr>
      <dsp:spPr>
        <a:xfrm>
          <a:off x="3926631" y="1561305"/>
          <a:ext cx="1506549" cy="1234585"/>
        </a:xfrm>
        <a:prstGeom prst="ellipse">
          <a:avLst/>
        </a:prstGeom>
        <a:solidFill>
          <a:schemeClr val="accent2">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t>Όραμα</a:t>
          </a:r>
        </a:p>
      </dsp:txBody>
      <dsp:txXfrm>
        <a:off x="4147260" y="1742106"/>
        <a:ext cx="1065291" cy="872983"/>
      </dsp:txXfrm>
    </dsp:sp>
    <dsp:sp modelId="{B337A0C8-420E-483B-9E7B-B163F817DA98}">
      <dsp:nvSpPr>
        <dsp:cNvPr id="0" name=""/>
        <dsp:cNvSpPr/>
      </dsp:nvSpPr>
      <dsp:spPr>
        <a:xfrm>
          <a:off x="2263076" y="3307039"/>
          <a:ext cx="1642574" cy="1055851"/>
        </a:xfrm>
        <a:prstGeom prst="ellipse">
          <a:avLst/>
        </a:prstGeom>
        <a:solidFill>
          <a:schemeClr val="accent3">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t>Βασικές αρχές</a:t>
          </a:r>
        </a:p>
      </dsp:txBody>
      <dsp:txXfrm>
        <a:off x="2503625" y="3461665"/>
        <a:ext cx="1161476" cy="746599"/>
      </dsp:txXfrm>
    </dsp:sp>
    <dsp:sp modelId="{60E59157-B89F-4187-AF86-76891589FA42}">
      <dsp:nvSpPr>
        <dsp:cNvPr id="0" name=""/>
        <dsp:cNvSpPr/>
      </dsp:nvSpPr>
      <dsp:spPr>
        <a:xfrm>
          <a:off x="599220" y="1571637"/>
          <a:ext cx="1699545" cy="1255913"/>
        </a:xfrm>
        <a:prstGeom prst="ellipse">
          <a:avLst/>
        </a:prstGeom>
        <a:solidFill>
          <a:schemeClr val="accent6">
            <a:lumMod val="7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kern="1200" dirty="0"/>
            <a:t>Καθορισμό σκοπών και στόχων</a:t>
          </a:r>
        </a:p>
      </dsp:txBody>
      <dsp:txXfrm>
        <a:off x="848113" y="1755561"/>
        <a:ext cx="1201759" cy="8880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E4AC-EB55-4B62-865B-C3D886B289D4}">
      <dsp:nvSpPr>
        <dsp:cNvPr id="0" name=""/>
        <dsp:cNvSpPr/>
      </dsp:nvSpPr>
      <dsp:spPr>
        <a:xfrm>
          <a:off x="0" y="279"/>
          <a:ext cx="7715304" cy="570969"/>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u="sng" kern="1200" dirty="0"/>
            <a:t>1</a:t>
          </a:r>
          <a:r>
            <a:rPr lang="el-GR" sz="1800" b="1" u="sng" kern="1200" baseline="30000" dirty="0"/>
            <a:t>ο</a:t>
          </a:r>
          <a:r>
            <a:rPr lang="el-GR" sz="1800" b="1" u="sng" kern="1200" dirty="0"/>
            <a:t> βήμα: </a:t>
          </a:r>
          <a:endParaRPr lang="el-GR" sz="1800" kern="1200" dirty="0"/>
        </a:p>
      </dsp:txBody>
      <dsp:txXfrm>
        <a:off x="0" y="279"/>
        <a:ext cx="7715304" cy="308323"/>
      </dsp:txXfrm>
    </dsp:sp>
    <dsp:sp modelId="{76053820-D653-48D3-9685-32973629F2CB}">
      <dsp:nvSpPr>
        <dsp:cNvPr id="0" name=""/>
        <dsp:cNvSpPr/>
      </dsp:nvSpPr>
      <dsp:spPr>
        <a:xfrm>
          <a:off x="941" y="297183"/>
          <a:ext cx="7713420" cy="262646"/>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l-GR" sz="1000" b="1" kern="1200" dirty="0"/>
            <a:t>Καθορισμός της αποστολής, του οράματος, των βασικών αρχών και των στρατηγικών στόχων του οργανισμού</a:t>
          </a:r>
        </a:p>
      </dsp:txBody>
      <dsp:txXfrm>
        <a:off x="941" y="297183"/>
        <a:ext cx="7713420" cy="262646"/>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0.23437</cdr:x>
      <cdr:y>0.48835</cdr:y>
    </cdr:from>
    <cdr:to>
      <cdr:x>0.28906</cdr:x>
      <cdr:y>0.54083</cdr:y>
    </cdr:to>
    <cdr:sp macro="" textlink="">
      <cdr:nvSpPr>
        <cdr:cNvPr id="3" name="2 - TextBox"/>
        <cdr:cNvSpPr txBox="1"/>
      </cdr:nvSpPr>
      <cdr:spPr>
        <a:xfrm xmlns:a="http://schemas.openxmlformats.org/drawingml/2006/main">
          <a:off x="2143108" y="2659165"/>
          <a:ext cx="500066"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l-GR" sz="1100" dirty="0"/>
        </a:p>
      </cdr:txBody>
    </cdr:sp>
  </cdr:relSizeAnchor>
  <cdr:relSizeAnchor xmlns:cdr="http://schemas.openxmlformats.org/drawingml/2006/chartDrawing">
    <cdr:from>
      <cdr:x>0.20312</cdr:x>
      <cdr:y>0.42275</cdr:y>
    </cdr:from>
    <cdr:to>
      <cdr:x>0.29687</cdr:x>
      <cdr:y>0.52771</cdr:y>
    </cdr:to>
    <cdr:sp macro="" textlink="">
      <cdr:nvSpPr>
        <cdr:cNvPr id="4" name="3 - TextBox"/>
        <cdr:cNvSpPr txBox="1"/>
      </cdr:nvSpPr>
      <cdr:spPr>
        <a:xfrm xmlns:a="http://schemas.openxmlformats.org/drawingml/2006/main">
          <a:off x="1857356" y="2301975"/>
          <a:ext cx="857256" cy="57150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100" b="1" dirty="0">
              <a:solidFill>
                <a:srgbClr val="FF0000"/>
              </a:solidFill>
              <a:latin typeface="Arial" pitchFamily="34" charset="0"/>
              <a:cs typeface="Arial" pitchFamily="34" charset="0"/>
            </a:rPr>
            <a:t>29.6% of Total</a:t>
          </a:r>
          <a:endParaRPr lang="el-GR" sz="1100" b="1" dirty="0">
            <a:solidFill>
              <a:srgbClr val="FF0000"/>
            </a:solidFill>
            <a:latin typeface="Arial" pitchFamily="34" charset="0"/>
            <a:cs typeface="Arial" pitchFamily="34" charset="0"/>
          </a:endParaRPr>
        </a:p>
      </cdr:txBody>
    </cdr:sp>
  </cdr:relSizeAnchor>
  <cdr:relSizeAnchor xmlns:cdr="http://schemas.openxmlformats.org/drawingml/2006/chartDrawing">
    <cdr:from>
      <cdr:x>0.24219</cdr:x>
      <cdr:y>0.52771</cdr:y>
    </cdr:from>
    <cdr:to>
      <cdr:x>0.25781</cdr:x>
      <cdr:y>0.63266</cdr:y>
    </cdr:to>
    <cdr:sp macro="" textlink="">
      <cdr:nvSpPr>
        <cdr:cNvPr id="6" name="5 - Ευθύγραμμο βέλος σύνδεσης"/>
        <cdr:cNvSpPr/>
      </cdr:nvSpPr>
      <cdr:spPr>
        <a:xfrm xmlns:a="http://schemas.openxmlformats.org/drawingml/2006/main" rot="5400000">
          <a:off x="2000232" y="3087793"/>
          <a:ext cx="571504" cy="142876"/>
        </a:xfrm>
        <a:prstGeom xmlns:a="http://schemas.openxmlformats.org/drawingml/2006/main" prst="straightConnector1">
          <a:avLst/>
        </a:prstGeom>
        <a:ln xmlns:a="http://schemas.openxmlformats.org/drawingml/2006/main" w="25400">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l-G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9103D-A1FB-4848-9802-509810DBFCED}" type="datetimeFigureOut">
              <a:rPr lang="el-GR" smtClean="0"/>
              <a:pPr/>
              <a:t>24/4/2024</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79645-68A6-434D-A434-AB4C7B06E541}" type="slidenum">
              <a:rPr lang="el-GR" smtClean="0"/>
              <a:pPr/>
              <a:t>‹#›</a:t>
            </a:fld>
            <a:endParaRPr lang="el-GR"/>
          </a:p>
        </p:txBody>
      </p:sp>
    </p:spTree>
    <p:extLst>
      <p:ext uri="{BB962C8B-B14F-4D97-AF65-F5344CB8AC3E}">
        <p14:creationId xmlns:p14="http://schemas.microsoft.com/office/powerpoint/2010/main" val="147658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Όπως είπαμε και στο προηγούμενο μάθημα υπάρχουν 5 βασικά βήματα για μία διαδικασία ΣΠ. Αυτό που εμείς θα αναλύσουμε σήμερα είναι η σημασία του καθορισμού και της αποστολής, του οράματος του σκοπού και των βασικών αρχών ενός οργανισμού καθώς και τη διαδικασία της ανάλυσης του </a:t>
            </a:r>
            <a:r>
              <a:rPr lang="el-GR" dirty="0" err="1"/>
              <a:t>Εξωτ</a:t>
            </a:r>
            <a:r>
              <a:rPr lang="el-GR" dirty="0"/>
              <a:t>. Περιβάλλοντος </a:t>
            </a: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13</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p:spPr>
        <p:txBody>
          <a:bodyPr/>
          <a:lstStyle/>
          <a:p>
            <a:fld id="{B958D5BF-37B5-4247-8F70-E42DA2D0894F}" type="slidenum">
              <a:rPr lang="el-GR" altLang="el-GR" smtClean="0"/>
              <a:pPr/>
              <a:t>22</a:t>
            </a:fld>
            <a:endParaRPr lang="el-GR" altLang="el-GR"/>
          </a:p>
        </p:txBody>
      </p:sp>
      <p:sp>
        <p:nvSpPr>
          <p:cNvPr id="64515"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64516"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ea typeface="Lucida Sans Unicode" pitchFamily="34" charset="0"/>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23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a:t>Κάθε οικονομικός οργανισμός υπάρχει μέσα σε ένα ευρύτερο περιβάλλον (</a:t>
            </a:r>
            <a:r>
              <a:rPr lang="el-GR" i="1" dirty="0"/>
              <a:t>εξωτερικό περιβάλλον), το οποίο επηρεάζει τον τρόπο που αυτός λειτουργεί. </a:t>
            </a:r>
          </a:p>
          <a:p>
            <a:r>
              <a:rPr lang="el-GR" i="1" dirty="0"/>
              <a:t>Πέραν όμως του ευρύτερου περιβάλλοντος, καθοριστικά στοιχεία για τον τρόπο με τον οποίο η επιχείρηση ανταποκρίνεται στις προκλήσεις του εξωτερικού περιβάλλοντος αποτελούν ο τρόπος με τον οποίο η επιχείρηση είναι οργανωμένη, η εγκατεστημένη τεχνολογία, ο βαθμός επάρκειας των χρηματοοικονομικών πόρων, η επάρκεια και η εξειδίκευση του ανθρώπινου δυναμικού της, τα οποία συνθέτουν το εσωτερικό περιβάλλον. </a:t>
            </a:r>
          </a:p>
          <a:p>
            <a:r>
              <a:rPr lang="el-GR" i="1" dirty="0"/>
              <a:t>Οι δυνάμεις τόσο του εσωτερικού όσο και του εξωτερικού περιβάλλοντος βρίσκονται σε συνεχή αλληλεπίδραση και επηρεάζουν καθοριστικά την πορεία της επιχείρησης ή του οργανισμού. Για το λόγο αυτό, θα πρέπει η διοίκηση κάθε οργανισμού να αναγνωρίζει και να λαμβάνει υπόψη κατά την ανάπτυξη της στρατηγικής όλους του παράγοντες που επηρεάζουν τη λειτουργία της. </a:t>
            </a:r>
          </a:p>
          <a:p>
            <a:r>
              <a:rPr lang="el-GR" dirty="0"/>
              <a:t>Κατά την ανάλυση του </a:t>
            </a:r>
            <a:r>
              <a:rPr lang="el-GR" i="1" dirty="0"/>
              <a:t>εξωτερικού περιβάλλοντος ως βασικοί παράγοντες αναφέρονται: </a:t>
            </a:r>
          </a:p>
          <a:p>
            <a:endParaRPr lang="en-US" dirty="0"/>
          </a:p>
          <a:p>
            <a:endParaRPr lang="el-GR" dirty="0"/>
          </a:p>
          <a:p>
            <a:endParaRPr lang="el-GR" dirty="0"/>
          </a:p>
          <a:p>
            <a:endParaRPr lang="el-GR" dirty="0"/>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24</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p:spPr>
        <p:txBody>
          <a:bodyPr/>
          <a:lstStyle/>
          <a:p>
            <a:fld id="{BC0DD1CA-DB2B-4FA3-9EDD-9103C75F8E13}" type="slidenum">
              <a:rPr lang="el-GR" altLang="el-GR" smtClean="0"/>
              <a:pPr/>
              <a:t>25</a:t>
            </a:fld>
            <a:endParaRPr lang="el-GR" altLang="el-GR"/>
          </a:p>
        </p:txBody>
      </p:sp>
      <p:sp>
        <p:nvSpPr>
          <p:cNvPr id="66563"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66564"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ea typeface="Lucida Sans Unicode" pitchFamily="34" charset="0"/>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ln/>
        </p:spPr>
        <p:txBody>
          <a:bodyPr/>
          <a:lstStyle/>
          <a:p>
            <a:fld id="{9FFF770F-8CAF-4289-A7AF-340979868AA5}" type="slidenum">
              <a:rPr lang="el-GR" altLang="el-GR" smtClean="0"/>
              <a:pPr/>
              <a:t>26</a:t>
            </a:fld>
            <a:endParaRPr lang="el-GR" altLang="el-GR"/>
          </a:p>
        </p:txBody>
      </p:sp>
      <p:sp>
        <p:nvSpPr>
          <p:cNvPr id="67587"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67588"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ea typeface="Lucida Sans Unicode" pitchFamily="34" charset="0"/>
              <a:cs typeface="Lucida Sans Unicode"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p:spPr>
        <p:txBody>
          <a:bodyPr/>
          <a:lstStyle/>
          <a:p>
            <a:fld id="{02CD7295-ADCC-483F-83B2-C274779C2005}" type="slidenum">
              <a:rPr lang="el-GR" altLang="el-GR" smtClean="0"/>
              <a:pPr/>
              <a:t>27</a:t>
            </a:fld>
            <a:endParaRPr lang="el-GR" altLang="el-GR"/>
          </a:p>
        </p:txBody>
      </p:sp>
      <p:sp>
        <p:nvSpPr>
          <p:cNvPr id="68611"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68612"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ea typeface="Lucida Sans Unicode" pitchFamily="34" charset="0"/>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a:ln/>
        </p:spPr>
        <p:txBody>
          <a:bodyPr/>
          <a:lstStyle/>
          <a:p>
            <a:fld id="{3EFCAE7F-D48C-4129-97C3-730F2C2C9087}" type="slidenum">
              <a:rPr lang="el-GR" altLang="el-GR" smtClean="0"/>
              <a:pPr/>
              <a:t>28</a:t>
            </a:fld>
            <a:endParaRPr lang="el-GR" altLang="el-GR"/>
          </a:p>
        </p:txBody>
      </p:sp>
      <p:sp>
        <p:nvSpPr>
          <p:cNvPr id="69635"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69636"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ea typeface="Lucida Sans Unicode" pitchFamily="34" charset="0"/>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p:spPr>
        <p:txBody>
          <a:bodyPr/>
          <a:lstStyle/>
          <a:p>
            <a:fld id="{93797CE5-5DC4-47DD-9650-3E6D7F7A9206}" type="slidenum">
              <a:rPr lang="el-GR" altLang="el-GR" smtClean="0"/>
              <a:pPr/>
              <a:t>29</a:t>
            </a:fld>
            <a:endParaRPr lang="el-GR" altLang="el-GR"/>
          </a:p>
        </p:txBody>
      </p:sp>
      <p:sp>
        <p:nvSpPr>
          <p:cNvPr id="70659"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70660"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ea typeface="Lucida Sans Unicode" pitchFamily="34" charset="0"/>
              <a:cs typeface="Lucida Sans Unicode"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78EB6E5-4C15-49D2-A27E-EDF7D002493A}" type="slidenum">
              <a:rPr lang="en-GB" smtClean="0"/>
              <a:pPr/>
              <a:t>41</a:t>
            </a:fld>
            <a:endParaRPr lang="en-GB"/>
          </a:p>
        </p:txBody>
      </p:sp>
    </p:spTree>
    <p:extLst>
      <p:ext uri="{BB962C8B-B14F-4D97-AF65-F5344CB8AC3E}">
        <p14:creationId xmlns:p14="http://schemas.microsoft.com/office/powerpoint/2010/main" val="881214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Υψηλός βαθμός συγκεντρωτισμού στη λήψη αποφάσεων και τη διοίκηση του συστήματος.</a:t>
            </a:r>
            <a:endParaRPr lang="en-GB" dirty="0"/>
          </a:p>
          <a:p>
            <a:r>
              <a:rPr lang="el-GR" dirty="0"/>
              <a:t>Αναποτελεσματικές διαχειριστικές δομές, έλλειψη μηχανισμών διαχείρισης των πληροφοριών και σε πολλές περιπτώσεις στελέχωση των υποδομών με ακατάλληλο, χωρίς επαρκή προσόντα και διαχειριστικές δεξιότητες ανθρώπινο δυναμικό.</a:t>
            </a:r>
            <a:endParaRPr lang="en-GB" dirty="0"/>
          </a:p>
          <a:p>
            <a:r>
              <a:rPr lang="el-GR" dirty="0"/>
              <a:t>Απουσία σχεδιασμού και συντονισμού και περιορισμένη διοικητική και διαχειριστική ικανότητα.</a:t>
            </a:r>
            <a:endParaRPr lang="en-GB" dirty="0"/>
          </a:p>
          <a:p>
            <a:r>
              <a:rPr lang="el-GR" dirty="0"/>
              <a:t>Ανισότιμη και μη αποδοτική κατανομή των ανθρώπινων, υλικών και οικονομικών πόρων, η οποία γινόταν με βάση ιστορικά και πολιτικά κριτήρια και ύπαρξη περιφερειακών ανισοτήτων λόγω της απουσίας ενός μηχανισμού συγκέντρωσης των πόρων, της έλλειψης συντονισμού μεταξύ του μεγάλου αριθμού πληρωτών, της απουσίας αποτελεσματικών συστημάτων οικονομικής διαχείρισης και λογιστικής και ανυπαρξίας διαδικασιών παρακολούθησης και ελέγχου. </a:t>
            </a:r>
            <a:r>
              <a:rPr lang="en-US" dirty="0"/>
              <a:t>(</a:t>
            </a:r>
            <a:r>
              <a:rPr lang="el-GR" dirty="0">
                <a:solidFill>
                  <a:srgbClr val="FF0000"/>
                </a:solidFill>
              </a:rPr>
              <a:t>Πρώτη η Ελλάδα</a:t>
            </a:r>
            <a:r>
              <a:rPr lang="en-US" dirty="0"/>
              <a:t> </a:t>
            </a:r>
            <a:r>
              <a:rPr lang="el-GR" dirty="0"/>
              <a:t>στον αριθμό των γιατρών μεταξύ των χωρών του ΟΟΣΑ αλλά οι δημόσιες υπηρεσίες  σημαντικά </a:t>
            </a:r>
            <a:r>
              <a:rPr lang="el-GR" dirty="0" err="1"/>
              <a:t>υποστελεχωμένες</a:t>
            </a:r>
            <a:r>
              <a:rPr lang="en-US" dirty="0"/>
              <a:t>, </a:t>
            </a:r>
            <a:r>
              <a:rPr lang="el-GR" dirty="0">
                <a:solidFill>
                  <a:srgbClr val="FF0000"/>
                </a:solidFill>
              </a:rPr>
              <a:t>τελευταία</a:t>
            </a:r>
            <a:r>
              <a:rPr lang="el-GR" dirty="0"/>
              <a:t> στον αριθμό νοσηλευτών</a:t>
            </a:r>
            <a:r>
              <a:rPr lang="en-US" dirty="0"/>
              <a:t>)</a:t>
            </a:r>
          </a:p>
          <a:p>
            <a:endParaRPr lang="en-GB" dirty="0"/>
          </a:p>
          <a:p>
            <a:r>
              <a:rPr lang="el-GR" dirty="0"/>
              <a:t>Κατάτμηση της κάλυψης και απουσία συστήματος παραπομπής που να βασίζεται στον γενικό οικογενειακό ιατρό ή στις ομάδες πρωτοβάθμιας φροντίδας, προκειμένου να υποστηριχθεί η ανάπτυξη της πρωτοβάθμιας υγείας και να λειτουργήσει ως πυλωρός στο σύστημα υγείας. Αυτό σημαίνει ότι δεν υπάρχει συνέχεια στη φροντίδα, ούτε και έλεγχος των διαπεριφερειακών ροών των ασθενών.</a:t>
            </a:r>
            <a:endParaRPr lang="en-GB" dirty="0"/>
          </a:p>
          <a:p>
            <a:r>
              <a:rPr lang="el-GR" dirty="0"/>
              <a:t>Ύπαρξη ανισοτιμιών στην πρόσβαση των υπηρεσιών που προκύπτουν από διαφορές στην ασφαλιστική υγειονομική κάλυψη, υψηλές ιδιωτικές δαπάνες και ανισότιμη κατανομή των ανθρώπινων πόρων και των υλικών υποδομών.</a:t>
            </a:r>
            <a:endParaRPr lang="en-GB" dirty="0"/>
          </a:p>
          <a:p>
            <a:r>
              <a:rPr lang="el-GR" dirty="0"/>
              <a:t> Υπανάπτυξη μηχανισμών αποτίμησης των αναγκών και διαμόρφωσης προτεραιοτήτων.</a:t>
            </a:r>
            <a:endParaRPr lang="en-GB" dirty="0"/>
          </a:p>
          <a:p>
            <a:r>
              <a:rPr lang="el-GR" dirty="0"/>
              <a:t>Λειτουργία αντίστροφα προοδευτικών μηχανισμών χρηματοδότησης λόγω της υψηλής ιδιωτικής δαπάνης, της εκτεταμένης παραοικονομίας και φοροδιαφυγής, του υψηλού ποσοστού της έμμεσης φορολογίας και της εισφοροδιαφυγής.</a:t>
            </a:r>
            <a:endParaRPr lang="en-GB" dirty="0"/>
          </a:p>
          <a:p>
            <a:r>
              <a:rPr lang="el-GR" dirty="0"/>
              <a:t>Ύπαρξη ενός αναχρονιστικού αναδρομικού συστήματος αποζημίωσης των προμηθευτών, σύμφωνα με το οποίο οι πληρωμές στους </a:t>
            </a:r>
            <a:r>
              <a:rPr lang="el-GR" dirty="0" err="1"/>
              <a:t>παρόχους</a:t>
            </a:r>
            <a:r>
              <a:rPr lang="el-GR" dirty="0"/>
              <a:t> δεν σχετίζονται με την επίδοση τους, με αποτέλεσμα την απουσία κινήτρων βελτίωσης της απόδοσης και της ποιότητας των υπηρεσιών που προσφέρουν.  </a:t>
            </a:r>
            <a:endParaRPr lang="en-GB" dirty="0"/>
          </a:p>
          <a:p>
            <a:r>
              <a:rPr lang="el-GR" dirty="0"/>
              <a:t>Απουσία ενός συστήματος αποτίμησης της τεχνολογίας, διασφάλισης της ποιότητας και οικονομικής αξιολόγησης, με συνέπεια την υπερβάλλουσα εισαγωγή </a:t>
            </a:r>
            <a:r>
              <a:rPr lang="el-GR" dirty="0" err="1"/>
              <a:t>βαρέως</a:t>
            </a:r>
            <a:r>
              <a:rPr lang="el-GR" dirty="0"/>
              <a:t> </a:t>
            </a:r>
            <a:r>
              <a:rPr lang="el-GR" dirty="0" err="1"/>
              <a:t>βιοιατρικού</a:t>
            </a:r>
            <a:r>
              <a:rPr lang="el-GR" dirty="0"/>
              <a:t> εξοπλισμού.</a:t>
            </a:r>
            <a:endParaRPr lang="en-GB" dirty="0"/>
          </a:p>
          <a:p>
            <a:endParaRPr lang="en-GB" dirty="0"/>
          </a:p>
        </p:txBody>
      </p:sp>
      <p:sp>
        <p:nvSpPr>
          <p:cNvPr id="4" name="Slide Number Placeholder 3"/>
          <p:cNvSpPr>
            <a:spLocks noGrp="1"/>
          </p:cNvSpPr>
          <p:nvPr>
            <p:ph type="sldNum" sz="quarter" idx="10"/>
          </p:nvPr>
        </p:nvSpPr>
        <p:spPr/>
        <p:txBody>
          <a:bodyPr/>
          <a:lstStyle/>
          <a:p>
            <a:fld id="{17779645-68A6-434D-A434-AB4C7B06E541}" type="slidenum">
              <a:rPr lang="el-GR" smtClean="0"/>
              <a:pPr/>
              <a:t>43</a:t>
            </a:fld>
            <a:endParaRPr lang="el-GR"/>
          </a:p>
        </p:txBody>
      </p:sp>
    </p:spTree>
    <p:extLst>
      <p:ext uri="{BB962C8B-B14F-4D97-AF65-F5344CB8AC3E}">
        <p14:creationId xmlns:p14="http://schemas.microsoft.com/office/powerpoint/2010/main" val="239484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14</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DE115F8-18A9-4EE0-A712-44B6B4F8942B}" type="slidenum">
              <a:rPr lang="el-GR" smtClean="0"/>
              <a:pPr/>
              <a:t>45</a:t>
            </a:fld>
            <a:endParaRPr lang="el-GR"/>
          </a:p>
        </p:txBody>
      </p:sp>
    </p:spTree>
    <p:extLst>
      <p:ext uri="{BB962C8B-B14F-4D97-AF65-F5344CB8AC3E}">
        <p14:creationId xmlns:p14="http://schemas.microsoft.com/office/powerpoint/2010/main" val="1587349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DE115F8-18A9-4EE0-A712-44B6B4F8942B}" type="slidenum">
              <a:rPr lang="el-GR" smtClean="0"/>
              <a:pPr/>
              <a:t>53</a:t>
            </a:fld>
            <a:endParaRPr lang="el-GR"/>
          </a:p>
        </p:txBody>
      </p:sp>
    </p:spTree>
    <p:extLst>
      <p:ext uri="{BB962C8B-B14F-4D97-AF65-F5344CB8AC3E}">
        <p14:creationId xmlns:p14="http://schemas.microsoft.com/office/powerpoint/2010/main" val="631271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DE115F8-18A9-4EE0-A712-44B6B4F8942B}" type="slidenum">
              <a:rPr lang="el-GR" smtClean="0"/>
              <a:pPr/>
              <a:t>55</a:t>
            </a:fld>
            <a:endParaRPr lang="el-GR"/>
          </a:p>
        </p:txBody>
      </p:sp>
    </p:spTree>
    <p:extLst>
      <p:ext uri="{BB962C8B-B14F-4D97-AF65-F5344CB8AC3E}">
        <p14:creationId xmlns:p14="http://schemas.microsoft.com/office/powerpoint/2010/main" val="1725652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DE115F8-18A9-4EE0-A712-44B6B4F8942B}" type="slidenum">
              <a:rPr lang="el-GR" smtClean="0"/>
              <a:pPr/>
              <a:t>58</a:t>
            </a:fld>
            <a:endParaRPr lang="el-GR"/>
          </a:p>
        </p:txBody>
      </p:sp>
    </p:spTree>
    <p:extLst>
      <p:ext uri="{BB962C8B-B14F-4D97-AF65-F5344CB8AC3E}">
        <p14:creationId xmlns:p14="http://schemas.microsoft.com/office/powerpoint/2010/main" val="2185088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DE115F8-18A9-4EE0-A712-44B6B4F8942B}" type="slidenum">
              <a:rPr lang="el-GR" smtClean="0"/>
              <a:pPr/>
              <a:t>60</a:t>
            </a:fld>
            <a:endParaRPr lang="el-GR"/>
          </a:p>
        </p:txBody>
      </p:sp>
    </p:spTree>
    <p:extLst>
      <p:ext uri="{BB962C8B-B14F-4D97-AF65-F5344CB8AC3E}">
        <p14:creationId xmlns:p14="http://schemas.microsoft.com/office/powerpoint/2010/main" val="2483398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6DE115F8-18A9-4EE0-A712-44B6B4F8942B}" type="slidenum">
              <a:rPr lang="el-GR" smtClean="0"/>
              <a:pPr/>
              <a:t>61</a:t>
            </a:fld>
            <a:endParaRPr lang="el-GR"/>
          </a:p>
        </p:txBody>
      </p:sp>
    </p:spTree>
    <p:extLst>
      <p:ext uri="{BB962C8B-B14F-4D97-AF65-F5344CB8AC3E}">
        <p14:creationId xmlns:p14="http://schemas.microsoft.com/office/powerpoint/2010/main" val="1578179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p:nvPr>
        </p:nvSpPr>
        <p:spPr>
          <a:noFill/>
          <a:ln/>
        </p:spPr>
        <p:txBody>
          <a:bodyPr/>
          <a:lstStyle/>
          <a:p>
            <a:fld id="{D70D4D7C-7CBF-403C-B554-644DB4DE7387}" type="slidenum">
              <a:rPr lang="el-GR" altLang="el-GR"/>
              <a:pPr/>
              <a:t>68</a:t>
            </a:fld>
            <a:endParaRPr lang="el-GR" altLang="el-GR"/>
          </a:p>
        </p:txBody>
      </p:sp>
      <p:sp>
        <p:nvSpPr>
          <p:cNvPr id="92163" name="Rectangle 1"/>
          <p:cNvSpPr>
            <a:spLocks noGrp="1" noRot="1" noChangeAspect="1" noChangeArrowheads="1" noTextEdit="1"/>
          </p:cNvSpPr>
          <p:nvPr>
            <p:ph type="sldImg"/>
          </p:nvPr>
        </p:nvSpPr>
        <p:spPr>
          <a:xfrm>
            <a:off x="1466850" y="769938"/>
            <a:ext cx="3925888" cy="2943225"/>
          </a:xfrm>
          <a:solidFill>
            <a:srgbClr val="FFFFFF"/>
          </a:solidFill>
          <a:ln>
            <a:solidFill>
              <a:srgbClr val="000000"/>
            </a:solidFill>
            <a:miter lim="800000"/>
          </a:ln>
        </p:spPr>
      </p:sp>
      <p:sp>
        <p:nvSpPr>
          <p:cNvPr id="92164" name="Text Box 2"/>
          <p:cNvSpPr txBox="1">
            <a:spLocks noChangeArrowheads="1"/>
          </p:cNvSpPr>
          <p:nvPr/>
        </p:nvSpPr>
        <p:spPr bwMode="auto">
          <a:xfrm>
            <a:off x="653829" y="4002452"/>
            <a:ext cx="5551783" cy="4310646"/>
          </a:xfrm>
          <a:prstGeom prst="rect">
            <a:avLst/>
          </a:prstGeom>
          <a:noFill/>
          <a:ln w="9525">
            <a:noFill/>
            <a:round/>
            <a:headEnd/>
            <a:tailEnd/>
          </a:ln>
        </p:spPr>
        <p:txBody>
          <a:bodyPr wrap="none" lIns="80165" tIns="40083" rIns="80165" bIns="40083" anchor="ctr"/>
          <a:lstStyle/>
          <a:p>
            <a:pPr eaLnBrk="1">
              <a:lnSpc>
                <a:spcPct val="93000"/>
              </a:lnSpc>
              <a:buClr>
                <a:srgbClr val="000000"/>
              </a:buClr>
              <a:buSzPct val="100000"/>
              <a:buFont typeface="Times New Roman" pitchFamily="18" charset="0"/>
              <a:buNone/>
            </a:pPr>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19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20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A04693B-B99C-4D5B-94C1-4C0F9528BEB3}"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pPr>
              <a:defRPr/>
            </a:pPr>
            <a:fld id="{5E5F7E14-807C-4172-BDC9-FB5A7F6355C3}" type="datetimeFigureOut">
              <a:rPr lang="el-GR" smtClean="0"/>
              <a:pPr>
                <a:defRPr/>
              </a:pPr>
              <a:t>24/4/2024</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pPr>
              <a:defRPr/>
            </a:pPr>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pPr>
              <a:defRPr/>
            </a:pPr>
            <a:fld id="{3DF1EC77-9762-44C3-95BD-E550DCBCB8C5}"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Διαφάνεια Content">
    <p:spTree>
      <p:nvGrpSpPr>
        <p:cNvPr id="1" name=""/>
        <p:cNvGrpSpPr/>
        <p:nvPr/>
      </p:nvGrpSpPr>
      <p:grpSpPr>
        <a:xfrm>
          <a:off x="0" y="0"/>
          <a:ext cx="0" cy="0"/>
          <a:chOff x="0" y="0"/>
          <a:chExt cx="0" cy="0"/>
        </a:xfrm>
      </p:grpSpPr>
      <p:sp>
        <p:nvSpPr>
          <p:cNvPr id="6" name="Θέση αριθμού διαφάνειας 5">
            <a:extLst>
              <a:ext uri="{FF2B5EF4-FFF2-40B4-BE49-F238E27FC236}">
                <a16:creationId xmlns:a16="http://schemas.microsoft.com/office/drawing/2014/main" id="{F02A8943-C7BB-40D9-88F1-0269ABF931EB}"/>
              </a:ext>
            </a:extLst>
          </p:cNvPr>
          <p:cNvSpPr>
            <a:spLocks noGrp="1"/>
          </p:cNvSpPr>
          <p:nvPr>
            <p:ph type="sldNum" sz="quarter" idx="12"/>
          </p:nvPr>
        </p:nvSpPr>
        <p:spPr>
          <a:xfrm>
            <a:off x="6457950" y="6356353"/>
            <a:ext cx="2057400" cy="365125"/>
          </a:xfrm>
          <a:prstGeom prst="rect">
            <a:avLst/>
          </a:prstGeom>
        </p:spPr>
        <p:txBody>
          <a:bodyPr/>
          <a:lstStyle/>
          <a:p>
            <a:fld id="{74989127-E328-499B-BD8C-AE9E4DAE9E02}" type="slidenum">
              <a:rPr lang="el-GR" smtClean="0"/>
              <a:pPr/>
              <a:t>‹#›</a:t>
            </a:fld>
            <a:endParaRPr lang="el-GR"/>
          </a:p>
        </p:txBody>
      </p:sp>
      <p:pic>
        <p:nvPicPr>
          <p:cNvPr id="2" name="Picture 1" descr="2.Template-HealthElearning-0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670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5" name="4 - Θέση υποσέλιδου"/>
          <p:cNvSpPr>
            <a:spLocks noGrp="1"/>
          </p:cNvSpPr>
          <p:nvPr>
            <p:ph type="ftr" sz="quarter" idx="11"/>
          </p:nvPr>
        </p:nvSpPr>
        <p:spPr/>
        <p:txBody>
          <a:bodyPr/>
          <a:lstStyle/>
          <a:p>
            <a:pPr>
              <a:defRPr/>
            </a:pPr>
            <a:endParaRPr lang="el-GR"/>
          </a:p>
        </p:txBody>
      </p:sp>
      <p:sp>
        <p:nvSpPr>
          <p:cNvPr id="6" name="5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8" name="7 - Θέση υποσέλιδου"/>
          <p:cNvSpPr>
            <a:spLocks noGrp="1"/>
          </p:cNvSpPr>
          <p:nvPr>
            <p:ph type="ftr" sz="quarter" idx="11"/>
          </p:nvPr>
        </p:nvSpPr>
        <p:spPr/>
        <p:txBody>
          <a:bodyPr/>
          <a:lstStyle/>
          <a:p>
            <a:pPr>
              <a:defRPr/>
            </a:pPr>
            <a:endParaRPr lang="el-GR"/>
          </a:p>
        </p:txBody>
      </p:sp>
      <p:sp>
        <p:nvSpPr>
          <p:cNvPr id="9" name="8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4" name="3 - Θέση υποσέλιδου"/>
          <p:cNvSpPr>
            <a:spLocks noGrp="1"/>
          </p:cNvSpPr>
          <p:nvPr>
            <p:ph type="ftr" sz="quarter" idx="11"/>
          </p:nvPr>
        </p:nvSpPr>
        <p:spPr/>
        <p:txBody>
          <a:bodyPr/>
          <a:lstStyle/>
          <a:p>
            <a:pPr>
              <a:defRPr/>
            </a:pPr>
            <a:endParaRPr lang="el-GR"/>
          </a:p>
        </p:txBody>
      </p:sp>
      <p:sp>
        <p:nvSpPr>
          <p:cNvPr id="5" name="4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5E5F7E14-807C-4172-BDC9-FB5A7F6355C3}" type="datetimeFigureOut">
              <a:rPr lang="el-GR" smtClean="0"/>
              <a:pPr>
                <a:defRPr/>
              </a:pPr>
              <a:t>24/4/2024</a:t>
            </a:fld>
            <a:endParaRPr lang="el-GR"/>
          </a:p>
        </p:txBody>
      </p:sp>
      <p:sp>
        <p:nvSpPr>
          <p:cNvPr id="3" name="2 - Θέση υποσέλιδου"/>
          <p:cNvSpPr>
            <a:spLocks noGrp="1"/>
          </p:cNvSpPr>
          <p:nvPr>
            <p:ph type="ftr" sz="quarter" idx="11"/>
          </p:nvPr>
        </p:nvSpPr>
        <p:spPr/>
        <p:txBody>
          <a:bodyPr/>
          <a:lstStyle/>
          <a:p>
            <a:pPr>
              <a:defRPr/>
            </a:pPr>
            <a:endParaRPr lang="el-GR"/>
          </a:p>
        </p:txBody>
      </p:sp>
      <p:sp>
        <p:nvSpPr>
          <p:cNvPr id="4" name="3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pPr>
              <a:defRPr/>
            </a:pPr>
            <a:fld id="{5E5F7E14-807C-4172-BDC9-FB5A7F6355C3}" type="datetimeFigureOut">
              <a:rPr lang="el-GR" smtClean="0"/>
              <a:pPr>
                <a:defRPr/>
              </a:pPr>
              <a:t>24/4/2024</a:t>
            </a:fld>
            <a:endParaRPr lang="el-GR"/>
          </a:p>
        </p:txBody>
      </p:sp>
      <p:sp>
        <p:nvSpPr>
          <p:cNvPr id="6" name="5 - Θέση υποσέλιδου"/>
          <p:cNvSpPr>
            <a:spLocks noGrp="1"/>
          </p:cNvSpPr>
          <p:nvPr>
            <p:ph type="ftr" sz="quarter" idx="11"/>
          </p:nvPr>
        </p:nvSpPr>
        <p:spPr/>
        <p:txBody>
          <a:bodyPr/>
          <a:lstStyle/>
          <a:p>
            <a:pPr>
              <a:defRPr/>
            </a:pPr>
            <a:endParaRPr lang="el-GR"/>
          </a:p>
        </p:txBody>
      </p:sp>
      <p:sp>
        <p:nvSpPr>
          <p:cNvPr id="7" name="6 - Θέση αριθμού διαφάνειας"/>
          <p:cNvSpPr>
            <a:spLocks noGrp="1"/>
          </p:cNvSpPr>
          <p:nvPr>
            <p:ph type="sldNum" sz="quarter" idx="12"/>
          </p:nvPr>
        </p:nvSpPr>
        <p:spPr/>
        <p:txBody>
          <a:bodyPr/>
          <a:lstStyle/>
          <a:p>
            <a:pPr>
              <a:defRPr/>
            </a:pPr>
            <a:fld id="{3DF1EC77-9762-44C3-95BD-E550DCBCB8C5}" type="slidenum">
              <a:rPr lang="el-GR" smtClean="0"/>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pPr>
              <a:defRPr/>
            </a:pPr>
            <a:fld id="{5E5F7E14-807C-4172-BDC9-FB5A7F6355C3}" type="datetimeFigureOut">
              <a:rPr lang="el-GR" smtClean="0"/>
              <a:pPr>
                <a:defRPr/>
              </a:pPr>
              <a:t>24/4/2024</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pPr>
              <a:defRPr/>
            </a:pPr>
            <a:fld id="{3DF1EC77-9762-44C3-95BD-E550DCBCB8C5}" type="slidenum">
              <a:rPr lang="el-GR" smtClean="0"/>
              <a:pPr>
                <a:defRPr/>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5E5F7E14-807C-4172-BDC9-FB5A7F6355C3}" type="datetimeFigureOut">
              <a:rPr lang="el-GR" smtClean="0"/>
              <a:pPr>
                <a:defRPr/>
              </a:pPr>
              <a:t>24/4/2024</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3DF1EC77-9762-44C3-95BD-E550DCBCB8C5}" type="slidenum">
              <a:rPr lang="el-GR" smtClean="0"/>
              <a:pPr>
                <a:defRPr/>
              </a:pPr>
              <a:t>‹#›</a:t>
            </a:fld>
            <a:endParaRPr lang="el-G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512" y="3294866"/>
            <a:ext cx="7912670" cy="1646302"/>
          </a:xfrm>
        </p:spPr>
        <p:txBody>
          <a:bodyPr>
            <a:normAutofit fontScale="90000"/>
          </a:bodyPr>
          <a:lstStyle/>
          <a:p>
            <a:pPr algn="ctr" defTabSz="914400">
              <a:spcBef>
                <a:spcPts val="0"/>
              </a:spcBef>
              <a:defRPr/>
            </a:pPr>
            <a:br>
              <a:rPr lang="en-US" b="1" dirty="0"/>
            </a:br>
            <a:br>
              <a:rPr lang="en-US" b="1" dirty="0"/>
            </a:br>
            <a:r>
              <a:rPr lang="en-US" sz="4400" b="1" dirty="0"/>
              <a:t>O</a:t>
            </a:r>
            <a:r>
              <a:rPr lang="el-GR" sz="4400" b="1" dirty="0">
                <a:ea typeface="Times New Roman"/>
                <a:cs typeface="Times New Roman"/>
              </a:rPr>
              <a:t> ρόλος τ</a:t>
            </a:r>
            <a:r>
              <a:rPr lang="en-GB" sz="4400" b="1" dirty="0">
                <a:ea typeface="Times New Roman"/>
                <a:cs typeface="Times New Roman"/>
              </a:rPr>
              <a:t>o</a:t>
            </a:r>
            <a:r>
              <a:rPr lang="el-GR" sz="4400" b="1" dirty="0">
                <a:ea typeface="Times New Roman"/>
                <a:cs typeface="Times New Roman"/>
              </a:rPr>
              <a:t>υ στρατηγικού σχεδιασμού στο σύστημα υγείας</a:t>
            </a:r>
            <a:br>
              <a:rPr lang="el-GR" sz="4400" dirty="0">
                <a:ea typeface="Times New Roman"/>
                <a:cs typeface="Times New Roman"/>
              </a:rPr>
            </a:br>
            <a:endParaRPr lang="el-GR" sz="4400" i="1" dirty="0">
              <a:ea typeface="Times New Roman"/>
              <a:cs typeface="Times New Roman"/>
            </a:endParaRPr>
          </a:p>
        </p:txBody>
      </p:sp>
      <p:sp>
        <p:nvSpPr>
          <p:cNvPr id="3" name="Subtitle 2"/>
          <p:cNvSpPr>
            <a:spLocks noGrp="1"/>
          </p:cNvSpPr>
          <p:nvPr>
            <p:ph type="subTitle" idx="1"/>
          </p:nvPr>
        </p:nvSpPr>
        <p:spPr>
          <a:xfrm>
            <a:off x="935447" y="4941168"/>
            <a:ext cx="6400800" cy="1223963"/>
          </a:xfrm>
        </p:spPr>
        <p:txBody>
          <a:bodyPr rtlCol="0">
            <a:normAutofit/>
          </a:bodyPr>
          <a:lstStyle/>
          <a:p>
            <a:pPr algn="ctr" fontAlgn="auto">
              <a:spcAft>
                <a:spcPts val="0"/>
              </a:spcAft>
              <a:buFont typeface="Arial" pitchFamily="34" charset="0"/>
              <a:buNone/>
              <a:defRPr/>
            </a:pPr>
            <a:r>
              <a:rPr lang="el-GR" sz="2800" b="1" dirty="0">
                <a:effectLst>
                  <a:outerShdw blurRad="38100" dist="38100" dir="2700000" algn="tl">
                    <a:srgbClr val="000000">
                      <a:alpha val="43137"/>
                    </a:srgbClr>
                  </a:outerShdw>
                </a:effectLst>
              </a:rPr>
              <a:t>Δάφνη Καϊτελίδου</a:t>
            </a:r>
            <a:endParaRPr lang="en-US" sz="2800" b="1" dirty="0">
              <a:effectLst>
                <a:outerShdw blurRad="38100" dist="38100" dir="2700000" algn="tl">
                  <a:srgbClr val="000000">
                    <a:alpha val="43137"/>
                  </a:srgbClr>
                </a:outerShdw>
              </a:effectLst>
            </a:endParaRPr>
          </a:p>
        </p:txBody>
      </p:sp>
      <p:pic>
        <p:nvPicPr>
          <p:cNvPr id="4" name="Picture 3" descr="logo"/>
          <p:cNvPicPr>
            <a:picLocks noChangeAspect="1" noChangeArrowheads="1"/>
          </p:cNvPicPr>
          <p:nvPr/>
        </p:nvPicPr>
        <p:blipFill>
          <a:blip r:embed="rId2" cstate="print"/>
          <a:srcRect/>
          <a:stretch>
            <a:fillRect/>
          </a:stretch>
        </p:blipFill>
        <p:spPr bwMode="auto">
          <a:xfrm>
            <a:off x="309522" y="214290"/>
            <a:ext cx="2194560" cy="64294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116632"/>
            <a:ext cx="8247290" cy="1320800"/>
          </a:xfrm>
        </p:spPr>
        <p:txBody>
          <a:bodyPr>
            <a:normAutofit fontScale="90000"/>
          </a:bodyPr>
          <a:lstStyle/>
          <a:p>
            <a:r>
              <a:rPr lang="el-GR" dirty="0"/>
              <a:t>Χαρακτηριστικά στρατηγικών αποφάσεων</a:t>
            </a:r>
          </a:p>
        </p:txBody>
      </p:sp>
      <p:graphicFrame>
        <p:nvGraphicFramePr>
          <p:cNvPr id="5" name="4 - Διάγραμμα"/>
          <p:cNvGraphicFramePr/>
          <p:nvPr>
            <p:extLst>
              <p:ext uri="{D42A27DB-BD31-4B8C-83A1-F6EECF244321}">
                <p14:modId xmlns:p14="http://schemas.microsoft.com/office/powerpoint/2010/main" val="1067716597"/>
              </p:ext>
            </p:extLst>
          </p:nvPr>
        </p:nvGraphicFramePr>
        <p:xfrm>
          <a:off x="683568" y="1340768"/>
          <a:ext cx="79928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1714488"/>
            <a:ext cx="6962797" cy="4326875"/>
          </a:xfrm>
        </p:spPr>
        <p:txBody>
          <a:bodyPr rtlCol="0">
            <a:normAutofit fontScale="77500" lnSpcReduction="20000"/>
          </a:bodyPr>
          <a:lstStyle/>
          <a:p>
            <a:pPr fontAlgn="auto">
              <a:spcAft>
                <a:spcPts val="0"/>
              </a:spcAft>
              <a:buFont typeface="Arial" pitchFamily="34" charset="0"/>
              <a:buChar char="•"/>
              <a:defRPr/>
            </a:pPr>
            <a:r>
              <a:rPr lang="el-GR" b="1" dirty="0">
                <a:solidFill>
                  <a:schemeClr val="accent1">
                    <a:lumMod val="50000"/>
                  </a:schemeClr>
                </a:solidFill>
                <a:latin typeface="Calibri" pitchFamily="34" charset="0"/>
                <a:cs typeface="Calibri" pitchFamily="34" charset="0"/>
              </a:rPr>
              <a:t>Ο στρατηγικός προγραμματισμός</a:t>
            </a:r>
            <a:r>
              <a:rPr lang="el-GR" dirty="0">
                <a:latin typeface="Calibri" pitchFamily="34" charset="0"/>
                <a:cs typeface="Calibri" pitchFamily="34" charset="0"/>
              </a:rPr>
              <a:t>: αναλύει και διασπά το όραμα σε </a:t>
            </a:r>
            <a:r>
              <a:rPr lang="el-GR" b="1" dirty="0">
                <a:latin typeface="Calibri" pitchFamily="34" charset="0"/>
                <a:cs typeface="Calibri" pitchFamily="34" charset="0"/>
              </a:rPr>
              <a:t>επιμέρους στόχους </a:t>
            </a:r>
            <a:r>
              <a:rPr lang="el-GR" dirty="0">
                <a:latin typeface="Calibri" pitchFamily="34" charset="0"/>
                <a:cs typeface="Calibri" pitchFamily="34" charset="0"/>
              </a:rPr>
              <a:t>οι οποίοι μπορούν να επιδιωχθούν άμεσα. Ασχολείται σε μεγάλο βαθμό με την εφαρμογή της στρατηγικής, με προϊόντα ή υπηρεσίες που προϋπάρχουν, με τμήματα που προϋπάρχουν κτλ. Δηλαδή εφαρμόζει, προγραμματίζει και κάνει λειτουργικές τις στρατηγικές</a:t>
            </a:r>
          </a:p>
          <a:p>
            <a:pPr fontAlgn="auto">
              <a:spcAft>
                <a:spcPts val="0"/>
              </a:spcAft>
              <a:buFont typeface="Arial" pitchFamily="34" charset="0"/>
              <a:buChar char="•"/>
              <a:defRPr/>
            </a:pPr>
            <a:endParaRPr lang="el-GR" dirty="0">
              <a:latin typeface="Calibri" pitchFamily="34" charset="0"/>
              <a:cs typeface="Calibri" pitchFamily="34" charset="0"/>
            </a:endParaRPr>
          </a:p>
          <a:p>
            <a:pPr fontAlgn="auto">
              <a:spcAft>
                <a:spcPts val="0"/>
              </a:spcAft>
              <a:buFont typeface="Arial" pitchFamily="34" charset="0"/>
              <a:buChar char="•"/>
              <a:defRPr/>
            </a:pPr>
            <a:r>
              <a:rPr lang="el-GR" b="1" dirty="0">
                <a:solidFill>
                  <a:schemeClr val="accent1">
                    <a:lumMod val="50000"/>
                  </a:schemeClr>
                </a:solidFill>
                <a:latin typeface="Calibri" pitchFamily="34" charset="0"/>
                <a:cs typeface="Calibri" pitchFamily="34" charset="0"/>
              </a:rPr>
              <a:t>Η λειτουργική αποτελεσματικότητα</a:t>
            </a:r>
            <a:r>
              <a:rPr lang="el-GR" dirty="0">
                <a:latin typeface="Calibri" pitchFamily="34" charset="0"/>
                <a:cs typeface="Calibri" pitchFamily="34" charset="0"/>
              </a:rPr>
              <a:t>: η χρήση τεχνικών για υψηλότερη παραγωγικότητα, ποιότητα &amp; ταχύτητα (</a:t>
            </a:r>
            <a:r>
              <a:rPr lang="en-US" dirty="0">
                <a:latin typeface="Calibri" pitchFamily="34" charset="0"/>
                <a:cs typeface="Calibri" pitchFamily="34" charset="0"/>
              </a:rPr>
              <a:t>benchmarking, re-engineering, outsourcing </a:t>
            </a:r>
            <a:r>
              <a:rPr lang="el-GR" dirty="0">
                <a:latin typeface="Calibri" pitchFamily="34" charset="0"/>
                <a:cs typeface="Calibri" pitchFamily="34" charset="0"/>
              </a:rPr>
              <a:t>κτλ.) συνεισφέρουν στην λειτουργική αποτελεσματικότητα. </a:t>
            </a:r>
          </a:p>
          <a:p>
            <a:pPr fontAlgn="auto">
              <a:spcAft>
                <a:spcPts val="0"/>
              </a:spcAft>
              <a:buFont typeface="Arial" pitchFamily="34" charset="0"/>
              <a:buNone/>
              <a:defRPr/>
            </a:pPr>
            <a:r>
              <a:rPr lang="el-GR" dirty="0">
                <a:latin typeface="Calibri" pitchFamily="34" charset="0"/>
                <a:cs typeface="Calibri" pitchFamily="34" charset="0"/>
              </a:rPr>
              <a:t>	Στόχος: να κάνει η επιχείρηση τα ίδια πράγματα καλύτερα από τον ανταγωνιστή σας. Από μόνη της η λειτουργική αποτελεσματικότητα δεν αποτελεί στρατηγική</a:t>
            </a:r>
          </a:p>
          <a:p>
            <a:pPr fontAlgn="auto">
              <a:spcAft>
                <a:spcPts val="0"/>
              </a:spcAft>
              <a:buFont typeface="Arial" pitchFamily="34" charset="0"/>
              <a:buNone/>
              <a:defRPr/>
            </a:pPr>
            <a:endParaRPr lang="en-US" dirty="0">
              <a:latin typeface="Calibri" pitchFamily="34" charset="0"/>
              <a:cs typeface="Calibri" pitchFamily="34" charset="0"/>
            </a:endParaRPr>
          </a:p>
        </p:txBody>
      </p:sp>
      <p:sp>
        <p:nvSpPr>
          <p:cNvPr id="6146" name="Title 1"/>
          <p:cNvSpPr>
            <a:spLocks noGrp="1"/>
          </p:cNvSpPr>
          <p:nvPr>
            <p:ph type="title"/>
          </p:nvPr>
        </p:nvSpPr>
        <p:spPr>
          <a:xfrm>
            <a:off x="609599" y="609600"/>
            <a:ext cx="8066857" cy="1320800"/>
          </a:xfrm>
        </p:spPr>
        <p:txBody>
          <a:bodyPr>
            <a:normAutofit fontScale="90000"/>
          </a:bodyPr>
          <a:lstStyle/>
          <a:p>
            <a:r>
              <a:rPr lang="el-GR" dirty="0"/>
              <a:t>Στρατηγικός Προγραμματισμός</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4D3A978-DB73-4F0F-ADEF-A55D1A3FC4C9}"/>
              </a:ext>
            </a:extLst>
          </p:cNvPr>
          <p:cNvSpPr>
            <a:spLocks noGrp="1" noRot="1" noChangeArrowheads="1"/>
          </p:cNvSpPr>
          <p:nvPr>
            <p:ph idx="1"/>
          </p:nvPr>
        </p:nvSpPr>
        <p:spPr>
          <a:xfrm>
            <a:off x="386199" y="1329013"/>
            <a:ext cx="8506281" cy="4525963"/>
          </a:xfrm>
        </p:spPr>
        <p:txBody>
          <a:bodyPr>
            <a:normAutofit/>
          </a:bodyPr>
          <a:lstStyle/>
          <a:p>
            <a:pPr algn="ctr"/>
            <a:r>
              <a:rPr lang="el-GR" sz="1600" dirty="0"/>
              <a:t>Ο σχεδιασμός-προγραμματισμός γεφυρώνει το χάσμα από το σημείο που </a:t>
            </a:r>
            <a:r>
              <a:rPr lang="el-GR" sz="1600" b="1" dirty="0"/>
              <a:t>βρισκόμαστε</a:t>
            </a:r>
            <a:r>
              <a:rPr lang="el-GR" sz="1600" dirty="0"/>
              <a:t> στο σημείο που θέλουμε να </a:t>
            </a:r>
            <a:r>
              <a:rPr lang="el-GR" sz="1600" b="1" dirty="0"/>
              <a:t>πάμε. </a:t>
            </a:r>
            <a:r>
              <a:rPr lang="el-GR" sz="1600" dirty="0"/>
              <a:t>Αποφασίζεται προκαταβολικά </a:t>
            </a:r>
            <a:r>
              <a:rPr lang="el-GR" sz="1600" b="1" dirty="0">
                <a:solidFill>
                  <a:srgbClr val="C00000"/>
                </a:solidFill>
              </a:rPr>
              <a:t>τι θα γίνει</a:t>
            </a:r>
            <a:r>
              <a:rPr lang="el-GR" sz="1600" dirty="0">
                <a:solidFill>
                  <a:srgbClr val="C00000"/>
                </a:solidFill>
              </a:rPr>
              <a:t>, </a:t>
            </a:r>
            <a:r>
              <a:rPr lang="el-GR" sz="1600" b="1" dirty="0">
                <a:solidFill>
                  <a:srgbClr val="C00000"/>
                </a:solidFill>
              </a:rPr>
              <a:t>πως θα γίνει</a:t>
            </a:r>
            <a:r>
              <a:rPr lang="el-GR" sz="1600" dirty="0">
                <a:solidFill>
                  <a:srgbClr val="C00000"/>
                </a:solidFill>
              </a:rPr>
              <a:t> και </a:t>
            </a:r>
            <a:r>
              <a:rPr lang="el-GR" sz="1600" b="1" dirty="0">
                <a:solidFill>
                  <a:srgbClr val="C00000"/>
                </a:solidFill>
              </a:rPr>
              <a:t>ποιος θα το κάνει</a:t>
            </a:r>
            <a:r>
              <a:rPr lang="el-GR" sz="1600" dirty="0"/>
              <a:t>. </a:t>
            </a:r>
          </a:p>
          <a:p>
            <a:pPr>
              <a:defRPr/>
            </a:pPr>
            <a:endParaRPr lang="el-GR" sz="1600" b="1" dirty="0"/>
          </a:p>
        </p:txBody>
      </p:sp>
      <p:sp>
        <p:nvSpPr>
          <p:cNvPr id="2" name="Title 1">
            <a:extLst>
              <a:ext uri="{FF2B5EF4-FFF2-40B4-BE49-F238E27FC236}">
                <a16:creationId xmlns:a16="http://schemas.microsoft.com/office/drawing/2014/main" id="{DF8E93D9-7A45-48EE-AA19-826001F5DF97}"/>
              </a:ext>
            </a:extLst>
          </p:cNvPr>
          <p:cNvSpPr>
            <a:spLocks noGrp="1"/>
          </p:cNvSpPr>
          <p:nvPr>
            <p:ph type="title"/>
          </p:nvPr>
        </p:nvSpPr>
        <p:spPr>
          <a:xfrm>
            <a:off x="564144" y="182223"/>
            <a:ext cx="8579856" cy="1320800"/>
          </a:xfrm>
        </p:spPr>
        <p:txBody>
          <a:bodyPr>
            <a:normAutofit fontScale="90000"/>
          </a:bodyPr>
          <a:lstStyle/>
          <a:p>
            <a:r>
              <a:rPr lang="el-GR" b="1" dirty="0"/>
              <a:t>Τι σημαίνει Στρατηγικός Σχεδιασμός στον Τομέα Υγείας</a:t>
            </a:r>
            <a:endParaRPr lang="en-GB" b="1" dirty="0"/>
          </a:p>
        </p:txBody>
      </p:sp>
      <p:grpSp>
        <p:nvGrpSpPr>
          <p:cNvPr id="7" name="Group 6">
            <a:extLst>
              <a:ext uri="{FF2B5EF4-FFF2-40B4-BE49-F238E27FC236}">
                <a16:creationId xmlns:a16="http://schemas.microsoft.com/office/drawing/2014/main" id="{2F7A9619-CA57-4FBE-B878-8F0D150C58E1}"/>
              </a:ext>
            </a:extLst>
          </p:cNvPr>
          <p:cNvGrpSpPr/>
          <p:nvPr/>
        </p:nvGrpSpPr>
        <p:grpSpPr>
          <a:xfrm>
            <a:off x="467544" y="2332039"/>
            <a:ext cx="8136904" cy="4525962"/>
            <a:chOff x="-7079" y="482425"/>
            <a:chExt cx="9370510" cy="6730823"/>
          </a:xfrm>
        </p:grpSpPr>
        <p:sp>
          <p:nvSpPr>
            <p:cNvPr id="8" name="Oval 2">
              <a:extLst>
                <a:ext uri="{FF2B5EF4-FFF2-40B4-BE49-F238E27FC236}">
                  <a16:creationId xmlns:a16="http://schemas.microsoft.com/office/drawing/2014/main" id="{1A5D0A16-3356-449B-BBC1-DB9013E62F8C}"/>
                </a:ext>
              </a:extLst>
            </p:cNvPr>
            <p:cNvSpPr>
              <a:spLocks noChangeArrowheads="1"/>
            </p:cNvSpPr>
            <p:nvPr/>
          </p:nvSpPr>
          <p:spPr bwMode="auto">
            <a:xfrm>
              <a:off x="2484439" y="1784108"/>
              <a:ext cx="4248150" cy="3805481"/>
            </a:xfrm>
            <a:prstGeom prst="ellipse">
              <a:avLst/>
            </a:prstGeom>
            <a:solidFill>
              <a:srgbClr val="DAF5A9"/>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endParaRPr lang="en-US" sz="1600" b="1" dirty="0">
                <a:solidFill>
                  <a:schemeClr val="tx1"/>
                </a:solidFill>
              </a:endParaRPr>
            </a:p>
          </p:txBody>
        </p:sp>
        <p:sp>
          <p:nvSpPr>
            <p:cNvPr id="9" name="Oval 3">
              <a:extLst>
                <a:ext uri="{FF2B5EF4-FFF2-40B4-BE49-F238E27FC236}">
                  <a16:creationId xmlns:a16="http://schemas.microsoft.com/office/drawing/2014/main" id="{347D97A6-C28F-4D5D-ABB6-57B84FDC91D4}"/>
                </a:ext>
              </a:extLst>
            </p:cNvPr>
            <p:cNvSpPr>
              <a:spLocks noChangeArrowheads="1"/>
            </p:cNvSpPr>
            <p:nvPr/>
          </p:nvSpPr>
          <p:spPr bwMode="auto">
            <a:xfrm>
              <a:off x="3419475" y="2276475"/>
              <a:ext cx="2520950" cy="2449513"/>
            </a:xfrm>
            <a:prstGeom prst="ellipse">
              <a:avLst/>
            </a:prstGeom>
            <a:solidFill>
              <a:srgbClr val="EEC38E"/>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endParaRPr lang="en-US"/>
            </a:p>
          </p:txBody>
        </p:sp>
        <p:sp>
          <p:nvSpPr>
            <p:cNvPr id="10" name="Oval 5">
              <a:extLst>
                <a:ext uri="{FF2B5EF4-FFF2-40B4-BE49-F238E27FC236}">
                  <a16:creationId xmlns:a16="http://schemas.microsoft.com/office/drawing/2014/main" id="{A8F61C8F-0FE3-4328-A66F-425BC5224D0C}"/>
                </a:ext>
              </a:extLst>
            </p:cNvPr>
            <p:cNvSpPr>
              <a:spLocks noChangeArrowheads="1"/>
            </p:cNvSpPr>
            <p:nvPr/>
          </p:nvSpPr>
          <p:spPr bwMode="auto">
            <a:xfrm>
              <a:off x="4058789" y="3072957"/>
              <a:ext cx="1368425" cy="1008063"/>
            </a:xfrm>
            <a:prstGeom prst="ellipse">
              <a:avLst/>
            </a:prstGeom>
            <a:solidFill>
              <a:srgbClr val="FFFC7C"/>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defRPr/>
              </a:pPr>
              <a:r>
                <a:rPr lang="el-GR" sz="1600" b="1" dirty="0">
                  <a:solidFill>
                    <a:schemeClr val="tx1"/>
                  </a:solidFill>
                </a:rPr>
                <a:t>ΟΡΓΑΝΙΣΜΟΣ</a:t>
              </a:r>
              <a:endParaRPr lang="el-GR" sz="1600" dirty="0">
                <a:solidFill>
                  <a:schemeClr val="tx1"/>
                </a:solidFill>
              </a:endParaRPr>
            </a:p>
          </p:txBody>
        </p:sp>
        <p:sp>
          <p:nvSpPr>
            <p:cNvPr id="11" name="Rectangle 6">
              <a:extLst>
                <a:ext uri="{FF2B5EF4-FFF2-40B4-BE49-F238E27FC236}">
                  <a16:creationId xmlns:a16="http://schemas.microsoft.com/office/drawing/2014/main" id="{6620D4C5-D68E-40C7-90C3-40A2B4FB1D0A}"/>
                </a:ext>
              </a:extLst>
            </p:cNvPr>
            <p:cNvSpPr>
              <a:spLocks noChangeArrowheads="1"/>
            </p:cNvSpPr>
            <p:nvPr/>
          </p:nvSpPr>
          <p:spPr bwMode="auto">
            <a:xfrm>
              <a:off x="2646517" y="482425"/>
              <a:ext cx="3648694" cy="1000301"/>
            </a:xfrm>
            <a:prstGeom prst="rect">
              <a:avLst/>
            </a:prstGeom>
            <a:solidFill>
              <a:srgbClr val="EFE3C5"/>
            </a:solidFill>
            <a:ln w="9525" algn="ctr">
              <a:solidFill>
                <a:schemeClr val="tx1"/>
              </a:solidFill>
              <a:miter lim="800000"/>
              <a:headEnd/>
              <a:tailEnd/>
            </a:ln>
          </p:spPr>
          <p:txBody>
            <a:bodyPr wrap="none" anchor="ctr"/>
            <a:lstStyle/>
            <a:p>
              <a:pPr algn="ctr"/>
              <a:endParaRPr lang="en-US" sz="1600"/>
            </a:p>
          </p:txBody>
        </p:sp>
        <p:sp>
          <p:nvSpPr>
            <p:cNvPr id="12" name="Rectangle 7">
              <a:extLst>
                <a:ext uri="{FF2B5EF4-FFF2-40B4-BE49-F238E27FC236}">
                  <a16:creationId xmlns:a16="http://schemas.microsoft.com/office/drawing/2014/main" id="{091EEC56-5AF1-494D-A2B4-88938483C8DC}"/>
                </a:ext>
              </a:extLst>
            </p:cNvPr>
            <p:cNvSpPr>
              <a:spLocks noChangeArrowheads="1"/>
            </p:cNvSpPr>
            <p:nvPr/>
          </p:nvSpPr>
          <p:spPr bwMode="auto">
            <a:xfrm>
              <a:off x="7596187" y="2492377"/>
              <a:ext cx="1767244" cy="1653628"/>
            </a:xfrm>
            <a:prstGeom prst="rect">
              <a:avLst/>
            </a:prstGeom>
            <a:solidFill>
              <a:srgbClr val="EFE3C5"/>
            </a:solidFill>
            <a:ln w="9525" algn="ctr">
              <a:solidFill>
                <a:schemeClr val="tx1"/>
              </a:solidFill>
              <a:miter lim="800000"/>
              <a:headEnd/>
              <a:tailEnd/>
            </a:ln>
          </p:spPr>
          <p:txBody>
            <a:bodyPr wrap="none" anchor="ctr"/>
            <a:lstStyle/>
            <a:p>
              <a:pPr algn="ctr"/>
              <a:r>
                <a:rPr lang="el-GR" sz="1600" dirty="0">
                  <a:solidFill>
                    <a:schemeClr val="tx1"/>
                  </a:solidFill>
                </a:rPr>
                <a:t>Νόμοι:</a:t>
              </a:r>
            </a:p>
            <a:p>
              <a:pPr algn="ctr"/>
              <a:r>
                <a:rPr lang="el-GR" sz="1600" dirty="0">
                  <a:solidFill>
                    <a:schemeClr val="tx1"/>
                  </a:solidFill>
                </a:rPr>
                <a:t>Τοπικοί</a:t>
              </a:r>
            </a:p>
            <a:p>
              <a:pPr algn="ctr"/>
              <a:r>
                <a:rPr lang="el-GR" sz="1600" dirty="0">
                  <a:solidFill>
                    <a:schemeClr val="tx1"/>
                  </a:solidFill>
                </a:rPr>
                <a:t>Εθνικοί</a:t>
              </a:r>
            </a:p>
            <a:p>
              <a:pPr algn="ctr"/>
              <a:r>
                <a:rPr lang="el-GR" sz="1600" dirty="0">
                  <a:solidFill>
                    <a:schemeClr val="tx1"/>
                  </a:solidFill>
                </a:rPr>
                <a:t>Διεθνείς</a:t>
              </a:r>
            </a:p>
          </p:txBody>
        </p:sp>
        <p:sp>
          <p:nvSpPr>
            <p:cNvPr id="13" name="Rectangle 8">
              <a:extLst>
                <a:ext uri="{FF2B5EF4-FFF2-40B4-BE49-F238E27FC236}">
                  <a16:creationId xmlns:a16="http://schemas.microsoft.com/office/drawing/2014/main" id="{5F3E2406-169F-490C-8F84-3A91234F09B7}"/>
                </a:ext>
              </a:extLst>
            </p:cNvPr>
            <p:cNvSpPr>
              <a:spLocks noChangeArrowheads="1"/>
            </p:cNvSpPr>
            <p:nvPr/>
          </p:nvSpPr>
          <p:spPr bwMode="auto">
            <a:xfrm>
              <a:off x="3419475" y="5876925"/>
              <a:ext cx="2374900" cy="1336323"/>
            </a:xfrm>
            <a:prstGeom prst="rect">
              <a:avLst/>
            </a:prstGeom>
            <a:solidFill>
              <a:srgbClr val="EFE3C5"/>
            </a:solidFill>
            <a:ln w="9525" algn="ctr">
              <a:solidFill>
                <a:schemeClr val="tx1"/>
              </a:solidFill>
              <a:miter lim="800000"/>
              <a:headEnd/>
              <a:tailEnd/>
            </a:ln>
          </p:spPr>
          <p:txBody>
            <a:bodyPr wrap="none" anchor="ctr"/>
            <a:lstStyle/>
            <a:p>
              <a:pPr algn="ctr"/>
              <a:r>
                <a:rPr lang="el-GR" sz="1600" dirty="0">
                  <a:solidFill>
                    <a:schemeClr val="tx1"/>
                  </a:solidFill>
                </a:rPr>
                <a:t>Τεχνολογία Αιχμής</a:t>
              </a:r>
            </a:p>
            <a:p>
              <a:pPr algn="ctr"/>
              <a:r>
                <a:rPr lang="el-GR" sz="1600" dirty="0">
                  <a:solidFill>
                    <a:schemeClr val="tx1"/>
                  </a:solidFill>
                </a:rPr>
                <a:t>Καινοτομίες</a:t>
              </a:r>
            </a:p>
            <a:p>
              <a:pPr algn="ctr"/>
              <a:r>
                <a:rPr lang="el-GR" sz="1600" dirty="0">
                  <a:solidFill>
                    <a:schemeClr val="tx1"/>
                  </a:solidFill>
                </a:rPr>
                <a:t>Μεταφορά Τεχνογνωσίας</a:t>
              </a:r>
            </a:p>
          </p:txBody>
        </p:sp>
        <p:sp>
          <p:nvSpPr>
            <p:cNvPr id="14" name="Rectangle 9">
              <a:extLst>
                <a:ext uri="{FF2B5EF4-FFF2-40B4-BE49-F238E27FC236}">
                  <a16:creationId xmlns:a16="http://schemas.microsoft.com/office/drawing/2014/main" id="{10C9A350-7F3A-4B64-ACDB-4B5A23C92078}"/>
                </a:ext>
              </a:extLst>
            </p:cNvPr>
            <p:cNvSpPr>
              <a:spLocks noChangeArrowheads="1"/>
            </p:cNvSpPr>
            <p:nvPr/>
          </p:nvSpPr>
          <p:spPr bwMode="auto">
            <a:xfrm>
              <a:off x="-7079" y="2924175"/>
              <a:ext cx="1554891" cy="1221829"/>
            </a:xfrm>
            <a:prstGeom prst="rect">
              <a:avLst/>
            </a:prstGeom>
            <a:solidFill>
              <a:srgbClr val="EFE3C5"/>
            </a:solidFill>
            <a:ln w="9525">
              <a:solidFill>
                <a:schemeClr val="tx1"/>
              </a:solidFill>
              <a:miter lim="800000"/>
              <a:headEnd/>
              <a:tailEnd/>
            </a:ln>
          </p:spPr>
          <p:txBody>
            <a:bodyPr wrap="none" anchor="ctr"/>
            <a:lstStyle/>
            <a:p>
              <a:pPr algn="ctr"/>
              <a:r>
                <a:rPr lang="el-GR" sz="1600" dirty="0">
                  <a:solidFill>
                    <a:schemeClr val="tx1"/>
                  </a:solidFill>
                </a:rPr>
                <a:t>Οικονομία</a:t>
              </a:r>
            </a:p>
            <a:p>
              <a:pPr algn="ctr"/>
              <a:r>
                <a:rPr lang="el-GR" sz="1600" dirty="0">
                  <a:solidFill>
                    <a:schemeClr val="tx1"/>
                  </a:solidFill>
                </a:rPr>
                <a:t>Πελάτες</a:t>
              </a:r>
            </a:p>
            <a:p>
              <a:pPr algn="ctr"/>
              <a:r>
                <a:rPr lang="el-GR" sz="1600" dirty="0">
                  <a:solidFill>
                    <a:schemeClr val="tx1"/>
                  </a:solidFill>
                </a:rPr>
                <a:t>Ανταγωνιστές</a:t>
              </a:r>
            </a:p>
          </p:txBody>
        </p:sp>
        <p:sp>
          <p:nvSpPr>
            <p:cNvPr id="15" name="AutoShape 10">
              <a:extLst>
                <a:ext uri="{FF2B5EF4-FFF2-40B4-BE49-F238E27FC236}">
                  <a16:creationId xmlns:a16="http://schemas.microsoft.com/office/drawing/2014/main" id="{0B627CBB-41B7-4818-BBCD-F46B8370AF16}"/>
                </a:ext>
              </a:extLst>
            </p:cNvPr>
            <p:cNvSpPr>
              <a:spLocks noChangeArrowheads="1"/>
            </p:cNvSpPr>
            <p:nvPr/>
          </p:nvSpPr>
          <p:spPr bwMode="auto">
            <a:xfrm>
              <a:off x="6877050" y="3141663"/>
              <a:ext cx="647700" cy="485775"/>
            </a:xfrm>
            <a:prstGeom prst="rightArrow">
              <a:avLst>
                <a:gd name="adj1" fmla="val 50000"/>
                <a:gd name="adj2" fmla="val 33333"/>
              </a:avLst>
            </a:prstGeom>
            <a:solidFill>
              <a:srgbClr val="CA2206"/>
            </a:solidFill>
            <a:ln w="9525">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en-US"/>
            </a:p>
          </p:txBody>
        </p:sp>
        <p:sp>
          <p:nvSpPr>
            <p:cNvPr id="16" name="AutoShape 11">
              <a:extLst>
                <a:ext uri="{FF2B5EF4-FFF2-40B4-BE49-F238E27FC236}">
                  <a16:creationId xmlns:a16="http://schemas.microsoft.com/office/drawing/2014/main" id="{5AA1DC17-6962-4A72-9B52-D5627DB49B99}"/>
                </a:ext>
              </a:extLst>
            </p:cNvPr>
            <p:cNvSpPr>
              <a:spLocks noChangeArrowheads="1"/>
            </p:cNvSpPr>
            <p:nvPr/>
          </p:nvSpPr>
          <p:spPr bwMode="auto">
            <a:xfrm rot="16200000">
              <a:off x="4376286" y="1354137"/>
              <a:ext cx="360362" cy="485775"/>
            </a:xfrm>
            <a:prstGeom prst="rightArrow">
              <a:avLst>
                <a:gd name="adj1" fmla="val 50000"/>
                <a:gd name="adj2" fmla="val 25000"/>
              </a:avLst>
            </a:prstGeom>
            <a:solidFill>
              <a:srgbClr val="CA2206"/>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en-US"/>
            </a:p>
          </p:txBody>
        </p:sp>
        <p:sp>
          <p:nvSpPr>
            <p:cNvPr id="17" name="AutoShape 12">
              <a:extLst>
                <a:ext uri="{FF2B5EF4-FFF2-40B4-BE49-F238E27FC236}">
                  <a16:creationId xmlns:a16="http://schemas.microsoft.com/office/drawing/2014/main" id="{02D41FD8-F93A-4E8C-A8AE-BE776312071F}"/>
                </a:ext>
              </a:extLst>
            </p:cNvPr>
            <p:cNvSpPr>
              <a:spLocks noChangeArrowheads="1"/>
            </p:cNvSpPr>
            <p:nvPr/>
          </p:nvSpPr>
          <p:spPr bwMode="auto">
            <a:xfrm rot="5400000">
              <a:off x="4490245" y="5526881"/>
              <a:ext cx="360362" cy="485775"/>
            </a:xfrm>
            <a:prstGeom prst="rightArrow">
              <a:avLst>
                <a:gd name="adj1" fmla="val 50000"/>
                <a:gd name="adj2" fmla="val 25000"/>
              </a:avLst>
            </a:prstGeom>
            <a:solidFill>
              <a:srgbClr val="CA2206"/>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en-US"/>
            </a:p>
          </p:txBody>
        </p:sp>
        <p:sp>
          <p:nvSpPr>
            <p:cNvPr id="18" name="AutoShape 13">
              <a:extLst>
                <a:ext uri="{FF2B5EF4-FFF2-40B4-BE49-F238E27FC236}">
                  <a16:creationId xmlns:a16="http://schemas.microsoft.com/office/drawing/2014/main" id="{9048956A-3B9E-42FF-AE67-AE5A6868C13A}"/>
                </a:ext>
              </a:extLst>
            </p:cNvPr>
            <p:cNvSpPr>
              <a:spLocks noChangeArrowheads="1"/>
            </p:cNvSpPr>
            <p:nvPr/>
          </p:nvSpPr>
          <p:spPr bwMode="auto">
            <a:xfrm rot="10800000">
              <a:off x="1547813" y="3141663"/>
              <a:ext cx="792162" cy="485775"/>
            </a:xfrm>
            <a:prstGeom prst="rightArrow">
              <a:avLst>
                <a:gd name="adj1" fmla="val 50000"/>
                <a:gd name="adj2" fmla="val 40768"/>
              </a:avLst>
            </a:prstGeom>
            <a:solidFill>
              <a:srgbClr val="CA2206"/>
            </a:solidFill>
            <a:ln w="9525" algn="ctr">
              <a:solidFill>
                <a:schemeClr val="tx1"/>
              </a:solidFill>
              <a:miter lim="800000"/>
              <a:headEnd/>
              <a:tailEnd/>
            </a:ln>
            <a:effectLst>
              <a:outerShdw dist="35921" dir="2700000" algn="ctr" rotWithShape="0">
                <a:schemeClr val="bg2">
                  <a:alpha val="50000"/>
                </a:schemeClr>
              </a:outerShdw>
            </a:effectLst>
          </p:spPr>
          <p:txBody>
            <a:bodyPr wrap="none" anchor="ctr"/>
            <a:lstStyle/>
            <a:p>
              <a:pPr>
                <a:defRPr/>
              </a:pPr>
              <a:endParaRPr lang="en-US"/>
            </a:p>
          </p:txBody>
        </p:sp>
        <p:sp>
          <p:nvSpPr>
            <p:cNvPr id="19" name="Rectangle 14">
              <a:extLst>
                <a:ext uri="{FF2B5EF4-FFF2-40B4-BE49-F238E27FC236}">
                  <a16:creationId xmlns:a16="http://schemas.microsoft.com/office/drawing/2014/main" id="{74B20900-018E-45CD-A213-48C16F78295B}"/>
                </a:ext>
              </a:extLst>
            </p:cNvPr>
            <p:cNvSpPr>
              <a:spLocks noChangeArrowheads="1"/>
            </p:cNvSpPr>
            <p:nvPr/>
          </p:nvSpPr>
          <p:spPr bwMode="auto">
            <a:xfrm>
              <a:off x="6429375" y="5457825"/>
              <a:ext cx="184150" cy="336550"/>
            </a:xfrm>
            <a:prstGeom prst="rect">
              <a:avLst/>
            </a:prstGeom>
            <a:noFill/>
            <a:ln w="9525">
              <a:noFill/>
              <a:miter lim="800000"/>
              <a:headEnd/>
              <a:tailEnd/>
            </a:ln>
          </p:spPr>
          <p:txBody>
            <a:bodyPr wrap="none">
              <a:spAutoFit/>
            </a:bodyPr>
            <a:lstStyle/>
            <a:p>
              <a:endParaRPr lang="en-US" sz="1600"/>
            </a:p>
          </p:txBody>
        </p:sp>
        <p:sp>
          <p:nvSpPr>
            <p:cNvPr id="20" name="Text Box 16">
              <a:extLst>
                <a:ext uri="{FF2B5EF4-FFF2-40B4-BE49-F238E27FC236}">
                  <a16:creationId xmlns:a16="http://schemas.microsoft.com/office/drawing/2014/main" id="{2B5FB9F3-3C0A-4380-AF52-83F7FC943ABA}"/>
                </a:ext>
              </a:extLst>
            </p:cNvPr>
            <p:cNvSpPr txBox="1">
              <a:spLocks noChangeArrowheads="1"/>
            </p:cNvSpPr>
            <p:nvPr/>
          </p:nvSpPr>
          <p:spPr bwMode="auto">
            <a:xfrm>
              <a:off x="3995738" y="2492375"/>
              <a:ext cx="220544" cy="379747"/>
            </a:xfrm>
            <a:prstGeom prst="rect">
              <a:avLst/>
            </a:prstGeom>
            <a:noFill/>
            <a:ln w="9525">
              <a:noFill/>
              <a:miter lim="800000"/>
              <a:headEnd/>
              <a:tailEnd/>
            </a:ln>
          </p:spPr>
          <p:txBody>
            <a:bodyPr wrap="none">
              <a:spAutoFit/>
            </a:bodyPr>
            <a:lstStyle/>
            <a:p>
              <a:endParaRPr lang="el-GR" sz="1600" b="1" dirty="0">
                <a:solidFill>
                  <a:schemeClr val="tx1"/>
                </a:solidFill>
              </a:endParaRPr>
            </a:p>
          </p:txBody>
        </p:sp>
        <p:sp>
          <p:nvSpPr>
            <p:cNvPr id="21" name="Text Box 19">
              <a:extLst>
                <a:ext uri="{FF2B5EF4-FFF2-40B4-BE49-F238E27FC236}">
                  <a16:creationId xmlns:a16="http://schemas.microsoft.com/office/drawing/2014/main" id="{1745D518-91D4-4A79-94A5-0269096EC5BA}"/>
                </a:ext>
              </a:extLst>
            </p:cNvPr>
            <p:cNvSpPr txBox="1">
              <a:spLocks noChangeArrowheads="1"/>
            </p:cNvSpPr>
            <p:nvPr/>
          </p:nvSpPr>
          <p:spPr bwMode="auto">
            <a:xfrm>
              <a:off x="3759200" y="4840288"/>
              <a:ext cx="1751955" cy="492276"/>
            </a:xfrm>
            <a:prstGeom prst="rect">
              <a:avLst/>
            </a:prstGeom>
            <a:noFill/>
            <a:ln w="9525">
              <a:noFill/>
              <a:miter lim="800000"/>
              <a:headEnd/>
              <a:tailEnd/>
            </a:ln>
          </p:spPr>
          <p:txBody>
            <a:bodyPr wrap="none">
              <a:spAutoFit/>
            </a:bodyPr>
            <a:lstStyle/>
            <a:p>
              <a:r>
                <a:rPr lang="el-GR" sz="1400" b="1" dirty="0">
                  <a:solidFill>
                    <a:schemeClr val="tx1"/>
                  </a:solidFill>
                </a:rPr>
                <a:t>ΤΕΧΝΟΛΟΓΙΚΟΙ</a:t>
              </a:r>
            </a:p>
          </p:txBody>
        </p:sp>
        <p:sp>
          <p:nvSpPr>
            <p:cNvPr id="22" name="Text Box 20">
              <a:extLst>
                <a:ext uri="{FF2B5EF4-FFF2-40B4-BE49-F238E27FC236}">
                  <a16:creationId xmlns:a16="http://schemas.microsoft.com/office/drawing/2014/main" id="{F0C86FC8-7B61-4E42-9C38-2AA86E185BBB}"/>
                </a:ext>
              </a:extLst>
            </p:cNvPr>
            <p:cNvSpPr txBox="1">
              <a:spLocks noChangeArrowheads="1"/>
            </p:cNvSpPr>
            <p:nvPr/>
          </p:nvSpPr>
          <p:spPr bwMode="auto">
            <a:xfrm>
              <a:off x="3924300" y="1773238"/>
              <a:ext cx="1450757" cy="492276"/>
            </a:xfrm>
            <a:prstGeom prst="rect">
              <a:avLst/>
            </a:prstGeom>
            <a:noFill/>
            <a:ln w="9525">
              <a:noFill/>
              <a:miter lim="800000"/>
              <a:headEnd/>
              <a:tailEnd/>
            </a:ln>
          </p:spPr>
          <p:txBody>
            <a:bodyPr wrap="none">
              <a:spAutoFit/>
            </a:bodyPr>
            <a:lstStyle/>
            <a:p>
              <a:r>
                <a:rPr lang="el-GR" sz="1400" b="1" dirty="0">
                  <a:solidFill>
                    <a:schemeClr val="tx1"/>
                  </a:solidFill>
                </a:rPr>
                <a:t>ΚΟΙΝΩΝΙΚΟΙ</a:t>
              </a:r>
              <a:endParaRPr lang="el-GR" sz="1600" b="1" dirty="0">
                <a:solidFill>
                  <a:schemeClr val="tx1"/>
                </a:solidFill>
              </a:endParaRPr>
            </a:p>
          </p:txBody>
        </p:sp>
        <p:sp>
          <p:nvSpPr>
            <p:cNvPr id="23" name="Text Box 21">
              <a:extLst>
                <a:ext uri="{FF2B5EF4-FFF2-40B4-BE49-F238E27FC236}">
                  <a16:creationId xmlns:a16="http://schemas.microsoft.com/office/drawing/2014/main" id="{7C87BD5F-AB69-4582-BD69-9016155ABFD5}"/>
                </a:ext>
              </a:extLst>
            </p:cNvPr>
            <p:cNvSpPr txBox="1">
              <a:spLocks noChangeArrowheads="1"/>
            </p:cNvSpPr>
            <p:nvPr/>
          </p:nvSpPr>
          <p:spPr bwMode="auto">
            <a:xfrm rot="16200000">
              <a:off x="1953971" y="3330363"/>
              <a:ext cx="2261082" cy="354438"/>
            </a:xfrm>
            <a:prstGeom prst="rect">
              <a:avLst/>
            </a:prstGeom>
            <a:noFill/>
            <a:ln w="9525">
              <a:noFill/>
              <a:miter lim="800000"/>
              <a:headEnd/>
              <a:tailEnd/>
            </a:ln>
          </p:spPr>
          <p:txBody>
            <a:bodyPr wrap="none">
              <a:spAutoFit/>
            </a:bodyPr>
            <a:lstStyle/>
            <a:p>
              <a:r>
                <a:rPr lang="el-GR" sz="1400" b="1" dirty="0">
                  <a:solidFill>
                    <a:schemeClr val="tx1"/>
                  </a:solidFill>
                </a:rPr>
                <a:t>ΟΙΚΟΝΟΜΙΚΟΙ</a:t>
              </a:r>
            </a:p>
          </p:txBody>
        </p:sp>
        <p:sp>
          <p:nvSpPr>
            <p:cNvPr id="24" name="Text Box 22">
              <a:extLst>
                <a:ext uri="{FF2B5EF4-FFF2-40B4-BE49-F238E27FC236}">
                  <a16:creationId xmlns:a16="http://schemas.microsoft.com/office/drawing/2014/main" id="{E1BBD38E-5CA2-4D9F-8C63-CC6A52210899}"/>
                </a:ext>
              </a:extLst>
            </p:cNvPr>
            <p:cNvSpPr txBox="1">
              <a:spLocks noChangeArrowheads="1"/>
            </p:cNvSpPr>
            <p:nvPr/>
          </p:nvSpPr>
          <p:spPr bwMode="auto">
            <a:xfrm rot="5400000">
              <a:off x="5370864" y="3423449"/>
              <a:ext cx="1784422" cy="354438"/>
            </a:xfrm>
            <a:prstGeom prst="rect">
              <a:avLst/>
            </a:prstGeom>
            <a:noFill/>
            <a:ln w="9525">
              <a:noFill/>
              <a:miter lim="800000"/>
              <a:headEnd/>
              <a:tailEnd/>
            </a:ln>
          </p:spPr>
          <p:txBody>
            <a:bodyPr wrap="square">
              <a:spAutoFit/>
            </a:bodyPr>
            <a:lstStyle/>
            <a:p>
              <a:r>
                <a:rPr lang="el-GR" sz="1400" b="1" dirty="0">
                  <a:solidFill>
                    <a:schemeClr val="tx1"/>
                  </a:solidFill>
                </a:rPr>
                <a:t>ΠΟΛΙΤΙΚΟΙ</a:t>
              </a:r>
            </a:p>
          </p:txBody>
        </p:sp>
        <p:sp>
          <p:nvSpPr>
            <p:cNvPr id="25" name="Rectangle 23">
              <a:extLst>
                <a:ext uri="{FF2B5EF4-FFF2-40B4-BE49-F238E27FC236}">
                  <a16:creationId xmlns:a16="http://schemas.microsoft.com/office/drawing/2014/main" id="{3CC92996-33D4-48E9-A07B-3DB03A806128}"/>
                </a:ext>
              </a:extLst>
            </p:cNvPr>
            <p:cNvSpPr>
              <a:spLocks noChangeArrowheads="1"/>
            </p:cNvSpPr>
            <p:nvPr/>
          </p:nvSpPr>
          <p:spPr bwMode="auto">
            <a:xfrm>
              <a:off x="2266950" y="575180"/>
              <a:ext cx="4691659" cy="935322"/>
            </a:xfrm>
            <a:prstGeom prst="rect">
              <a:avLst/>
            </a:prstGeom>
            <a:noFill/>
            <a:ln w="9525">
              <a:noFill/>
              <a:miter lim="800000"/>
              <a:headEnd/>
              <a:tailEnd/>
            </a:ln>
          </p:spPr>
          <p:txBody>
            <a:bodyPr wrap="square">
              <a:spAutoFit/>
            </a:bodyPr>
            <a:lstStyle/>
            <a:p>
              <a:pPr algn="ctr"/>
              <a:r>
                <a:rPr lang="el-GR" sz="1600" dirty="0">
                  <a:solidFill>
                    <a:schemeClr val="tx1"/>
                  </a:solidFill>
                </a:rPr>
                <a:t>Δημογραφία/Επιδημιολογία – </a:t>
              </a:r>
            </a:p>
            <a:p>
              <a:pPr algn="ctr"/>
              <a:r>
                <a:rPr lang="el-GR" sz="1600" dirty="0">
                  <a:solidFill>
                    <a:schemeClr val="tx1"/>
                  </a:solidFill>
                </a:rPr>
                <a:t>Πολιτιστικές αξίες</a:t>
              </a:r>
            </a:p>
          </p:txBody>
        </p:sp>
      </p:grpSp>
      <p:sp>
        <p:nvSpPr>
          <p:cNvPr id="27" name="Rectangular Callout 3">
            <a:extLst>
              <a:ext uri="{FF2B5EF4-FFF2-40B4-BE49-F238E27FC236}">
                <a16:creationId xmlns:a16="http://schemas.microsoft.com/office/drawing/2014/main" id="{1D11DFA7-3E25-4A0A-967E-B4041D4265EA}"/>
              </a:ext>
            </a:extLst>
          </p:cNvPr>
          <p:cNvSpPr/>
          <p:nvPr/>
        </p:nvSpPr>
        <p:spPr>
          <a:xfrm>
            <a:off x="0" y="2285992"/>
            <a:ext cx="1763687" cy="1358657"/>
          </a:xfrm>
          <a:prstGeom prst="wedgeRectCallout">
            <a:avLst>
              <a:gd name="adj1" fmla="val 43038"/>
              <a:gd name="adj2" fmla="val 69586"/>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Ανάλυση Εξωτερικού Περιβάλλοντος</a:t>
            </a:r>
          </a:p>
        </p:txBody>
      </p:sp>
      <p:sp>
        <p:nvSpPr>
          <p:cNvPr id="28" name="Rectangular Callout 10">
            <a:extLst>
              <a:ext uri="{FF2B5EF4-FFF2-40B4-BE49-F238E27FC236}">
                <a16:creationId xmlns:a16="http://schemas.microsoft.com/office/drawing/2014/main" id="{C80FD057-82A0-4169-8514-A49EF8F0B003}"/>
              </a:ext>
            </a:extLst>
          </p:cNvPr>
          <p:cNvSpPr/>
          <p:nvPr/>
        </p:nvSpPr>
        <p:spPr>
          <a:xfrm>
            <a:off x="6077128" y="2318968"/>
            <a:ext cx="1749818" cy="1315667"/>
          </a:xfrm>
          <a:prstGeom prst="wedgeRectCallout">
            <a:avLst>
              <a:gd name="adj1" fmla="val -45918"/>
              <a:gd name="adj2" fmla="val 6365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Ανάλυση Εσωτερικού Περιβάλλοντος</a:t>
            </a:r>
          </a:p>
        </p:txBody>
      </p:sp>
    </p:spTree>
    <p:extLst>
      <p:ext uri="{BB962C8B-B14F-4D97-AF65-F5344CB8AC3E}">
        <p14:creationId xmlns:p14="http://schemas.microsoft.com/office/powerpoint/2010/main" val="192915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20 - Ομάδα"/>
          <p:cNvGrpSpPr/>
          <p:nvPr/>
        </p:nvGrpSpPr>
        <p:grpSpPr>
          <a:xfrm>
            <a:off x="1428728" y="4500570"/>
            <a:ext cx="6000792" cy="357189"/>
            <a:chOff x="0" y="2034560"/>
            <a:chExt cx="7358114" cy="607885"/>
          </a:xfrm>
        </p:grpSpPr>
        <p:sp>
          <p:nvSpPr>
            <p:cNvPr id="22" name="21 - Ορθογώνιο"/>
            <p:cNvSpPr/>
            <p:nvPr/>
          </p:nvSpPr>
          <p:spPr>
            <a:xfrm>
              <a:off x="0" y="2034560"/>
              <a:ext cx="7358114" cy="607885"/>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23" name="22 - Ορθογώνιο"/>
            <p:cNvSpPr/>
            <p:nvPr/>
          </p:nvSpPr>
          <p:spPr>
            <a:xfrm>
              <a:off x="0" y="2034560"/>
              <a:ext cx="7358114" cy="328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u="sng" kern="1200" dirty="0"/>
                <a:t>4</a:t>
              </a:r>
              <a:r>
                <a:rPr lang="el-GR" sz="1800" b="1" u="sng" kern="1200" baseline="30000" dirty="0"/>
                <a:t>ο</a:t>
              </a:r>
              <a:r>
                <a:rPr lang="el-GR" sz="1800" b="1" u="sng" kern="1200" dirty="0"/>
                <a:t> βήμα: </a:t>
              </a:r>
              <a:endParaRPr lang="el-GR" sz="1800" kern="1200" dirty="0"/>
            </a:p>
          </p:txBody>
        </p:sp>
      </p:grpSp>
      <p:sp>
        <p:nvSpPr>
          <p:cNvPr id="2" name="Title 1">
            <a:extLst>
              <a:ext uri="{FF2B5EF4-FFF2-40B4-BE49-F238E27FC236}">
                <a16:creationId xmlns:a16="http://schemas.microsoft.com/office/drawing/2014/main" id="{56341FFC-BBEB-4596-B346-8A9E474D9936}"/>
              </a:ext>
            </a:extLst>
          </p:cNvPr>
          <p:cNvSpPr txBox="1">
            <a:spLocks/>
          </p:cNvSpPr>
          <p:nvPr/>
        </p:nvSpPr>
        <p:spPr>
          <a:xfrm>
            <a:off x="0" y="142852"/>
            <a:ext cx="8819364" cy="486681"/>
          </a:xfrm>
          <a:prstGeom prst="rect">
            <a:avLst/>
          </a:prstGeom>
        </p:spPr>
        <p:txBody>
          <a:bodyPr/>
          <a:lstStyle/>
          <a:p>
            <a:r>
              <a:rPr lang="el-GR" sz="2800" b="1" dirty="0"/>
              <a:t>Η διαδικασία του στρατηγικού προγραμματισμού</a:t>
            </a:r>
            <a:endParaRPr lang="el-GR" sz="1100" dirty="0"/>
          </a:p>
        </p:txBody>
      </p:sp>
      <p:sp>
        <p:nvSpPr>
          <p:cNvPr id="3" name="2 - Ορθογώνιο"/>
          <p:cNvSpPr/>
          <p:nvPr/>
        </p:nvSpPr>
        <p:spPr>
          <a:xfrm>
            <a:off x="357158" y="928670"/>
            <a:ext cx="8572560" cy="1138773"/>
          </a:xfrm>
          <a:prstGeom prst="rect">
            <a:avLst/>
          </a:prstGeom>
        </p:spPr>
        <p:txBody>
          <a:bodyPr wrap="square">
            <a:spAutoFit/>
          </a:bodyPr>
          <a:lstStyle/>
          <a:p>
            <a:r>
              <a:rPr lang="el-GR" sz="2400" b="1" u="sng" dirty="0"/>
              <a:t>5 βήματα</a:t>
            </a:r>
            <a:r>
              <a:rPr lang="el-GR" sz="2400" dirty="0"/>
              <a:t> συνθέτουν το μοντέλο μιας τυπικής διαδικασία στρατηγικού προγραμματισμού</a:t>
            </a:r>
            <a:endParaRPr lang="en-GB" sz="2400" dirty="0"/>
          </a:p>
          <a:p>
            <a:endParaRPr lang="el-GR" sz="2000" dirty="0"/>
          </a:p>
        </p:txBody>
      </p:sp>
      <p:graphicFrame>
        <p:nvGraphicFramePr>
          <p:cNvPr id="7" name="6 - Διάγραμμα"/>
          <p:cNvGraphicFramePr/>
          <p:nvPr/>
        </p:nvGraphicFramePr>
        <p:xfrm>
          <a:off x="1428728" y="1714488"/>
          <a:ext cx="6000792" cy="2500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 Βέλος προς τα κάτω"/>
          <p:cNvSpPr/>
          <p:nvPr/>
        </p:nvSpPr>
        <p:spPr>
          <a:xfrm>
            <a:off x="4214810" y="4214818"/>
            <a:ext cx="357190" cy="285752"/>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5" name="26 - Ομάδα"/>
          <p:cNvGrpSpPr/>
          <p:nvPr/>
        </p:nvGrpSpPr>
        <p:grpSpPr>
          <a:xfrm>
            <a:off x="1428728" y="4857760"/>
            <a:ext cx="6000792" cy="428628"/>
            <a:chOff x="0" y="2223598"/>
            <a:chExt cx="6000792" cy="264512"/>
          </a:xfrm>
        </p:grpSpPr>
        <p:sp>
          <p:nvSpPr>
            <p:cNvPr id="28" name="27 - Ορθογώνιο"/>
            <p:cNvSpPr/>
            <p:nvPr/>
          </p:nvSpPr>
          <p:spPr>
            <a:xfrm>
              <a:off x="0" y="2223598"/>
              <a:ext cx="6000792" cy="26451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29" name="28 - Ορθογώνιο"/>
            <p:cNvSpPr/>
            <p:nvPr/>
          </p:nvSpPr>
          <p:spPr>
            <a:xfrm>
              <a:off x="0" y="2223598"/>
              <a:ext cx="6000792" cy="2645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l-GR" sz="900" b="1" dirty="0"/>
                <a:t>Επιλογή στρατηγικών που βασίζονται στα ανταγωνιστικά πλεονεκτήματα του οργανισμού &amp; διορθώνουν τις αδυναμίες του ώστε να είναι εφικτή η αξιοποίηση των ευκαιριών και η αντιμετώπιση των εξωτερικών κινδύνων. Οι στρατηγικές θα πρέπει να είναι σε συνέπεια με την αποστολή, το όραμα και τους στόχους του οργανισμού</a:t>
              </a:r>
              <a:endParaRPr lang="el-GR" sz="900" b="1" kern="1200" dirty="0"/>
            </a:p>
          </p:txBody>
        </p:sp>
      </p:grpSp>
      <p:sp>
        <p:nvSpPr>
          <p:cNvPr id="30" name="29 - Βέλος προς τα κάτω"/>
          <p:cNvSpPr/>
          <p:nvPr/>
        </p:nvSpPr>
        <p:spPr>
          <a:xfrm>
            <a:off x="4286248" y="5286388"/>
            <a:ext cx="357190" cy="285752"/>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6" name="30 - Ομάδα"/>
          <p:cNvGrpSpPr/>
          <p:nvPr/>
        </p:nvGrpSpPr>
        <p:grpSpPr>
          <a:xfrm>
            <a:off x="1428728" y="5572140"/>
            <a:ext cx="6000792" cy="357189"/>
            <a:chOff x="0" y="2034560"/>
            <a:chExt cx="7358114" cy="607885"/>
          </a:xfrm>
          <a:solidFill>
            <a:schemeClr val="accent5">
              <a:lumMod val="75000"/>
            </a:schemeClr>
          </a:solidFill>
        </p:grpSpPr>
        <p:sp>
          <p:nvSpPr>
            <p:cNvPr id="32" name="31 - Ορθογώνιο"/>
            <p:cNvSpPr/>
            <p:nvPr/>
          </p:nvSpPr>
          <p:spPr>
            <a:xfrm>
              <a:off x="0" y="2034560"/>
              <a:ext cx="7358114" cy="607885"/>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33" name="32 - Ορθογώνιο"/>
            <p:cNvSpPr/>
            <p:nvPr/>
          </p:nvSpPr>
          <p:spPr>
            <a:xfrm>
              <a:off x="0" y="2034562"/>
              <a:ext cx="7358114" cy="3282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l-GR" sz="1800" b="1" u="sng" kern="1200" dirty="0"/>
                <a:t>5</a:t>
              </a:r>
              <a:r>
                <a:rPr lang="el-GR" sz="1800" b="1" u="sng" kern="1200" baseline="30000" dirty="0"/>
                <a:t>ο</a:t>
              </a:r>
              <a:r>
                <a:rPr lang="el-GR" sz="1800" b="1" u="sng" kern="1200" dirty="0"/>
                <a:t> βήμα: </a:t>
              </a:r>
              <a:endParaRPr lang="el-GR" sz="1800" kern="1200" dirty="0"/>
            </a:p>
          </p:txBody>
        </p:sp>
      </p:grpSp>
      <p:grpSp>
        <p:nvGrpSpPr>
          <p:cNvPr id="8" name="33 - Ομάδα"/>
          <p:cNvGrpSpPr/>
          <p:nvPr/>
        </p:nvGrpSpPr>
        <p:grpSpPr>
          <a:xfrm>
            <a:off x="1428728" y="5929331"/>
            <a:ext cx="6000792" cy="214318"/>
            <a:chOff x="0" y="2223596"/>
            <a:chExt cx="6000792" cy="264516"/>
          </a:xfrm>
        </p:grpSpPr>
        <p:sp>
          <p:nvSpPr>
            <p:cNvPr id="35" name="34 - Ορθογώνιο"/>
            <p:cNvSpPr/>
            <p:nvPr/>
          </p:nvSpPr>
          <p:spPr>
            <a:xfrm>
              <a:off x="0" y="2223600"/>
              <a:ext cx="6000792" cy="26451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36" name="35 - Ορθογώνιο"/>
            <p:cNvSpPr/>
            <p:nvPr/>
          </p:nvSpPr>
          <p:spPr>
            <a:xfrm>
              <a:off x="0" y="2223596"/>
              <a:ext cx="6000792" cy="264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17780" rIns="99568" bIns="17780" numCol="1" spcCol="1270" anchor="ctr" anchorCtr="0">
              <a:noAutofit/>
            </a:bodyPr>
            <a:lstStyle/>
            <a:p>
              <a:pPr algn="ctr"/>
              <a:r>
                <a:rPr lang="el-GR" sz="1100" b="1" dirty="0"/>
                <a:t>Εφαρμογή των στρατηγικών</a:t>
              </a:r>
              <a:endParaRPr lang="en-GB" sz="1100" b="1"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1FFC-BBEB-4596-B346-8A9E474D9936}"/>
              </a:ext>
            </a:extLst>
          </p:cNvPr>
          <p:cNvSpPr txBox="1">
            <a:spLocks/>
          </p:cNvSpPr>
          <p:nvPr/>
        </p:nvSpPr>
        <p:spPr>
          <a:xfrm>
            <a:off x="467544" y="156237"/>
            <a:ext cx="7462042" cy="486681"/>
          </a:xfrm>
          <a:prstGeom prst="rect">
            <a:avLst/>
          </a:prstGeom>
        </p:spPr>
        <p:txBody>
          <a:bodyPr/>
          <a:lstStyle/>
          <a:p>
            <a:r>
              <a:rPr lang="el-GR" sz="2000" b="1" dirty="0"/>
              <a:t>1ο βήμα: Αποστολή, όραμα, βασικές αρχές, καθορισμός σκοπών και στόχων</a:t>
            </a:r>
            <a:endParaRPr lang="el-GR" sz="2000" dirty="0"/>
          </a:p>
        </p:txBody>
      </p:sp>
      <p:sp>
        <p:nvSpPr>
          <p:cNvPr id="3" name="2 - Ορθογώνιο"/>
          <p:cNvSpPr/>
          <p:nvPr/>
        </p:nvSpPr>
        <p:spPr>
          <a:xfrm>
            <a:off x="357158" y="1000108"/>
            <a:ext cx="8572560" cy="2308324"/>
          </a:xfrm>
          <a:prstGeom prst="rect">
            <a:avLst/>
          </a:prstGeom>
        </p:spPr>
        <p:txBody>
          <a:bodyPr wrap="square">
            <a:spAutoFit/>
          </a:bodyPr>
          <a:lstStyle/>
          <a:p>
            <a:r>
              <a:rPr lang="el-GR" sz="2400" dirty="0"/>
              <a:t>Το πρώτο βήμα στη διαδικασία καθορισμού της στρατηγικής είναι η </a:t>
            </a:r>
            <a:r>
              <a:rPr lang="el-GR" sz="2400" b="1" dirty="0"/>
              <a:t>διαμόρφωση του οργανωτικού πλαισίου μέσα στο οποίο θα αναπτυχθούν οι στρατηγικές</a:t>
            </a:r>
            <a:r>
              <a:rPr lang="el-GR" sz="2400" dirty="0"/>
              <a:t>. </a:t>
            </a:r>
          </a:p>
          <a:p>
            <a:pPr>
              <a:buNone/>
            </a:pPr>
            <a:endParaRPr lang="el-GR" sz="2400" dirty="0"/>
          </a:p>
          <a:p>
            <a:pPr>
              <a:buNone/>
            </a:pPr>
            <a:r>
              <a:rPr lang="el-GR" sz="2400" dirty="0"/>
              <a:t>Αυτό περιλαμβάνει:</a:t>
            </a:r>
          </a:p>
          <a:p>
            <a:pPr>
              <a:buFontTx/>
              <a:buChar char="-"/>
            </a:pPr>
            <a:endParaRPr lang="el-GR" sz="2400" dirty="0"/>
          </a:p>
        </p:txBody>
      </p:sp>
      <p:graphicFrame>
        <p:nvGraphicFramePr>
          <p:cNvPr id="5" name="4 - Διάγραμμα"/>
          <p:cNvGraphicFramePr/>
          <p:nvPr/>
        </p:nvGraphicFramePr>
        <p:xfrm>
          <a:off x="3071770" y="1857364"/>
          <a:ext cx="6072230" cy="4349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1214422"/>
            <a:ext cx="8572560" cy="4970591"/>
          </a:xfrm>
          <a:prstGeom prst="rect">
            <a:avLst/>
          </a:prstGeom>
        </p:spPr>
        <p:txBody>
          <a:bodyPr wrap="square">
            <a:spAutoFit/>
          </a:bodyPr>
          <a:lstStyle/>
          <a:p>
            <a:pPr>
              <a:buFont typeface="Wingdings" pitchFamily="2" charset="2"/>
              <a:buChar char="Ø"/>
              <a:defRPr/>
            </a:pPr>
            <a:r>
              <a:rPr lang="el-GR" dirty="0">
                <a:effectLst>
                  <a:outerShdw blurRad="38100" dist="38100" dir="2700000" algn="tl">
                    <a:srgbClr val="000000"/>
                  </a:outerShdw>
                </a:effectLst>
              </a:rPr>
              <a:t>Όραμα (</a:t>
            </a:r>
            <a:r>
              <a:rPr lang="en-US" dirty="0">
                <a:effectLst>
                  <a:outerShdw blurRad="38100" dist="38100" dir="2700000" algn="tl">
                    <a:srgbClr val="000000"/>
                  </a:outerShdw>
                </a:effectLst>
              </a:rPr>
              <a:t>vision): </a:t>
            </a:r>
            <a:r>
              <a:rPr lang="el-GR" dirty="0"/>
              <a:t>Είναι η επιθυμητή μελλοντική κατάσταση του οργανισμού - κατευθύνει τη λήψη αποφάσεων. (</a:t>
            </a:r>
            <a:r>
              <a:rPr lang="el-GR" i="1" dirty="0"/>
              <a:t>που θέλουμε να πάμε στο μέλλον </a:t>
            </a:r>
            <a:r>
              <a:rPr lang="el-GR" dirty="0"/>
              <a:t>π.χ.: η προσφορά υψηλής ποιότητας υπηρεσιών σε όλους τους πολίτες μέσω του συστήματος υγείας)</a:t>
            </a:r>
          </a:p>
          <a:p>
            <a:pPr>
              <a:buFont typeface="Wingdings" pitchFamily="2" charset="2"/>
              <a:buChar char="Ø"/>
              <a:defRPr/>
            </a:pPr>
            <a:endParaRPr lang="el-GR" dirty="0"/>
          </a:p>
          <a:p>
            <a:pPr>
              <a:buFont typeface="Wingdings" pitchFamily="2" charset="2"/>
              <a:buChar char="Ø"/>
              <a:defRPr/>
            </a:pPr>
            <a:r>
              <a:rPr lang="el-GR" dirty="0"/>
              <a:t>Η </a:t>
            </a:r>
            <a:r>
              <a:rPr lang="el-GR" dirty="0">
                <a:effectLst>
                  <a:outerShdw blurRad="38100" dist="38100" dir="2700000" algn="tl">
                    <a:srgbClr val="000000"/>
                  </a:outerShdw>
                </a:effectLst>
              </a:rPr>
              <a:t>αποστολή (</a:t>
            </a:r>
            <a:r>
              <a:rPr lang="en-US" dirty="0">
                <a:effectLst>
                  <a:outerShdw blurRad="38100" dist="38100" dir="2700000" algn="tl">
                    <a:srgbClr val="000000"/>
                  </a:outerShdw>
                </a:effectLst>
              </a:rPr>
              <a:t>mission):</a:t>
            </a:r>
            <a:r>
              <a:rPr lang="en-US" dirty="0"/>
              <a:t> </a:t>
            </a:r>
            <a:r>
              <a:rPr lang="el-GR" dirty="0"/>
              <a:t>Είναι ο λόγος για τον οποίο υπάρχει ο οργανισμός, αυτό που η κοινωνία αναμένει από τον Οργανισμό </a:t>
            </a:r>
            <a:r>
              <a:rPr lang="el-GR" i="1" dirty="0"/>
              <a:t>(γιατί υπάρχει και τι κάνει;)</a:t>
            </a:r>
          </a:p>
          <a:p>
            <a:pPr>
              <a:buFont typeface="Wingdings" pitchFamily="2" charset="2"/>
              <a:buChar char="Ø"/>
              <a:defRPr/>
            </a:pPr>
            <a:endParaRPr lang="el-GR" dirty="0"/>
          </a:p>
          <a:p>
            <a:pPr>
              <a:buFont typeface="Wingdings" pitchFamily="2" charset="2"/>
              <a:buChar char="Ø"/>
              <a:defRPr/>
            </a:pPr>
            <a:r>
              <a:rPr lang="el-GR" dirty="0"/>
              <a:t>Οι </a:t>
            </a:r>
            <a:r>
              <a:rPr lang="el-GR" dirty="0">
                <a:effectLst>
                  <a:outerShdw blurRad="38100" dist="38100" dir="2700000" algn="tl">
                    <a:srgbClr val="000000"/>
                  </a:outerShdw>
                </a:effectLst>
              </a:rPr>
              <a:t>βασικές αρχές: </a:t>
            </a:r>
            <a:r>
              <a:rPr lang="el-GR" dirty="0"/>
              <a:t>Απορρέουν από την αποστολή και το όραμα και καθοδηγούν όλες τις στρατηγικές και δράσεις του οργανισμού. (Πως πρέπει να λειτουργούν οι εργαζόμενοι για να επιτυγχάνουν την αποστολή, το όραμα και τους στόχους του οργανισμού (π.χ. υιοθέτηση μοντέλου ολιστικής προσέγγισης των ασθενών)</a:t>
            </a:r>
          </a:p>
          <a:p>
            <a:pPr>
              <a:buFont typeface="Wingdings" pitchFamily="2" charset="2"/>
              <a:buChar char="Ø"/>
              <a:defRPr/>
            </a:pPr>
            <a:endParaRPr lang="el-GR" dirty="0"/>
          </a:p>
          <a:p>
            <a:pPr>
              <a:buFont typeface="Wingdings" pitchFamily="2" charset="2"/>
              <a:buChar char="Ø"/>
              <a:defRPr/>
            </a:pPr>
            <a:r>
              <a:rPr lang="el-GR" dirty="0">
                <a:effectLst>
                  <a:outerShdw blurRad="38100" dist="38100" dir="2700000" algn="tl">
                    <a:srgbClr val="000000"/>
                  </a:outerShdw>
                </a:effectLst>
              </a:rPr>
              <a:t>Καθορισμός σκοπών και στόχων: </a:t>
            </a:r>
            <a:r>
              <a:rPr lang="el-GR" dirty="0"/>
              <a:t>Το επιθυμητό </a:t>
            </a:r>
            <a:r>
              <a:rPr lang="el-GR" u="sng" dirty="0"/>
              <a:t>τελικό αποτέλεσμα που έχει τεθεί από το όραμα και </a:t>
            </a:r>
            <a:r>
              <a:rPr lang="el-GR" dirty="0"/>
              <a:t>προς το οποίο θα πρέπει να επικεντρωθούν όλες οι προσπάθειες </a:t>
            </a:r>
          </a:p>
          <a:p>
            <a:pPr marL="722313" lvl="1" indent="-265113" algn="just">
              <a:buFont typeface="Wingdings" pitchFamily="2" charset="2"/>
              <a:buChar char="ü"/>
              <a:defRPr/>
            </a:pPr>
            <a:r>
              <a:rPr lang="el-GR" sz="1300" dirty="0"/>
              <a:t>Οι </a:t>
            </a:r>
            <a:r>
              <a:rPr lang="el-GR" sz="1300" dirty="0">
                <a:solidFill>
                  <a:schemeClr val="accent1">
                    <a:lumMod val="75000"/>
                  </a:schemeClr>
                </a:solidFill>
              </a:rPr>
              <a:t>σκοποί (</a:t>
            </a:r>
            <a:r>
              <a:rPr lang="en-US" sz="1300" dirty="0">
                <a:solidFill>
                  <a:schemeClr val="accent1">
                    <a:lumMod val="75000"/>
                  </a:schemeClr>
                </a:solidFill>
              </a:rPr>
              <a:t>goals)</a:t>
            </a:r>
            <a:r>
              <a:rPr lang="el-GR" sz="1300" dirty="0">
                <a:solidFill>
                  <a:schemeClr val="accent1">
                    <a:lumMod val="75000"/>
                  </a:schemeClr>
                </a:solidFill>
              </a:rPr>
              <a:t> </a:t>
            </a:r>
            <a:r>
              <a:rPr lang="el-GR" sz="1300" dirty="0"/>
              <a:t>: το επιθυμητό </a:t>
            </a:r>
            <a:r>
              <a:rPr lang="el-GR" sz="1300" u="sng" dirty="0"/>
              <a:t>τελικό αποτέλεσμα </a:t>
            </a:r>
            <a:r>
              <a:rPr lang="el-GR" sz="1300" dirty="0"/>
              <a:t>προς το οποίο θα πρέπει να επικεντρωθούν όλες οι προσπάθειες</a:t>
            </a:r>
          </a:p>
          <a:p>
            <a:pPr marL="722313" lvl="1" indent="-265113" algn="just">
              <a:buFont typeface="Wingdings" pitchFamily="2" charset="2"/>
              <a:buChar char="ü"/>
              <a:defRPr/>
            </a:pPr>
            <a:r>
              <a:rPr lang="el-GR" sz="1300" dirty="0"/>
              <a:t>Οι </a:t>
            </a:r>
            <a:r>
              <a:rPr lang="el-GR" sz="1300" dirty="0">
                <a:solidFill>
                  <a:schemeClr val="accent1">
                    <a:lumMod val="75000"/>
                  </a:schemeClr>
                </a:solidFill>
              </a:rPr>
              <a:t>στόχοι (</a:t>
            </a:r>
            <a:r>
              <a:rPr lang="en-US" sz="1300" dirty="0">
                <a:solidFill>
                  <a:schemeClr val="accent1">
                    <a:lumMod val="75000"/>
                  </a:schemeClr>
                </a:solidFill>
              </a:rPr>
              <a:t>objectives): </a:t>
            </a:r>
            <a:r>
              <a:rPr lang="el-GR" sz="1300" dirty="0"/>
              <a:t>διαφέρουν από τους σκοπούς, στο ότι είναι πιο συγκεκριμένοι  μετρήσιμοι</a:t>
            </a:r>
            <a:r>
              <a:rPr lang="el-GR" sz="1300" dirty="0">
                <a:solidFill>
                  <a:srgbClr val="FFFF00"/>
                </a:solidFill>
              </a:rPr>
              <a:t> </a:t>
            </a:r>
            <a:r>
              <a:rPr lang="el-GR" sz="1300" dirty="0"/>
              <a:t>και το κυριότερο υποδηλώνουν το πώς και το πότε θα επιτευχθούν.</a:t>
            </a:r>
            <a:r>
              <a:rPr lang="en-US" sz="1300" dirty="0"/>
              <a:t> </a:t>
            </a:r>
            <a:r>
              <a:rPr lang="el-GR" sz="1300" dirty="0"/>
              <a:t>Είναι οι </a:t>
            </a:r>
            <a:r>
              <a:rPr lang="el-GR" sz="1300" u="sng" dirty="0"/>
              <a:t>ενέργειες για την επίτευξη του απώτερου σκοπού</a:t>
            </a:r>
            <a:endParaRPr lang="el-GR" sz="13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928670"/>
            <a:ext cx="8572560" cy="5324535"/>
          </a:xfrm>
          <a:prstGeom prst="rect">
            <a:avLst/>
          </a:prstGeom>
        </p:spPr>
        <p:txBody>
          <a:bodyPr wrap="square">
            <a:spAutoFit/>
          </a:bodyPr>
          <a:lstStyle/>
          <a:p>
            <a:pPr>
              <a:defRPr/>
            </a:pPr>
            <a:r>
              <a:rPr lang="el-GR" sz="2400" b="1" u="sng" dirty="0"/>
              <a:t>Ενδεικτικά παραδείγματα</a:t>
            </a:r>
          </a:p>
          <a:p>
            <a:pPr>
              <a:defRPr/>
            </a:pPr>
            <a:endParaRPr lang="el-GR" sz="2400" b="1" u="sng" dirty="0"/>
          </a:p>
          <a:p>
            <a:pPr>
              <a:buFont typeface="Wingdings" pitchFamily="2" charset="2"/>
              <a:buChar char="Ø"/>
            </a:pPr>
            <a:r>
              <a:rPr lang="el-GR" b="1" dirty="0"/>
              <a:t>Όραμα</a:t>
            </a:r>
            <a:r>
              <a:rPr lang="el-GR" dirty="0"/>
              <a:t> </a:t>
            </a:r>
            <a:r>
              <a:rPr lang="el-GR" b="1" dirty="0"/>
              <a:t>, π.χ.:</a:t>
            </a:r>
            <a:endParaRPr lang="en-US" b="1" dirty="0">
              <a:solidFill>
                <a:srgbClr val="C00000"/>
              </a:solidFill>
            </a:endParaRPr>
          </a:p>
          <a:p>
            <a:r>
              <a:rPr lang="el-GR" sz="1400" dirty="0"/>
              <a:t>Το όραμα της Στρατηγικής για το ΑΔΥ είναι να παράσχει το πλαίσιο και τις πολιτικές προκειμένου να αναπτυχθεί και να υποστηριχτεί αποτελεσματικότερα ένα ευέλικτο, παραγωγικό και προσανατολισμένο στο μέλλον ανθρώπινο δυναμικό ικανό να υλοποιήσει τη μεταρρύθμιση της ΠΦΥ και τους στόχους του Εθνικού Σχεδίου για τη δημόσια υγεία, εξασφαλίζοντας την παροχή προσβάσιμων, ισότιμων και υψηλής ποιότητας υπηρεσίες υγείας με βάση τις ανάγκες του πληθυσμού</a:t>
            </a:r>
            <a:endParaRPr lang="el-GR" sz="1400" b="1" dirty="0">
              <a:solidFill>
                <a:srgbClr val="C00000"/>
              </a:solidFill>
            </a:endParaRPr>
          </a:p>
          <a:p>
            <a:pPr>
              <a:buFont typeface="Wingdings" pitchFamily="2" charset="2"/>
              <a:buChar char="Ø"/>
            </a:pPr>
            <a:endParaRPr lang="el-GR" b="1" dirty="0">
              <a:solidFill>
                <a:srgbClr val="C00000"/>
              </a:solidFill>
            </a:endParaRPr>
          </a:p>
          <a:p>
            <a:pPr>
              <a:buFont typeface="Wingdings" pitchFamily="2" charset="2"/>
              <a:buChar char="Ø"/>
            </a:pPr>
            <a:r>
              <a:rPr lang="el-GR" b="1" dirty="0"/>
              <a:t>Αποστολή, π.χ.:</a:t>
            </a:r>
          </a:p>
          <a:p>
            <a:pPr marL="722313" lvl="1" indent="-265113">
              <a:buFont typeface="Arial" pitchFamily="34" charset="0"/>
              <a:buChar char="•"/>
            </a:pPr>
            <a:r>
              <a:rPr lang="el-GR" sz="1400" dirty="0"/>
              <a:t>ο συντονισμός των προτεινόμενων πολιτικών με τους στόχους σε εθνικό, περιφερειακό και οργανωσιακό επίπεδο,</a:t>
            </a:r>
          </a:p>
          <a:p>
            <a:pPr marL="722313" lvl="1" indent="-265113">
              <a:buFont typeface="Arial" pitchFamily="34" charset="0"/>
              <a:buChar char="•"/>
            </a:pPr>
            <a:r>
              <a:rPr lang="el-GR" sz="1400" dirty="0"/>
              <a:t>η υποστήριξη των ηγετικών στελεχών, των </a:t>
            </a:r>
            <a:r>
              <a:rPr lang="el-GR" sz="1400" dirty="0" err="1"/>
              <a:t>μάνατζερς</a:t>
            </a:r>
            <a:r>
              <a:rPr lang="el-GR" sz="1400" dirty="0"/>
              <a:t> και του προσωπικού στον τομέα της υγείας με όλα τα αναγκαία μέσα, για τη βελτίωση της δυνατότητας διαχείρισης των αλλαγών και της ανταπόκρισης σε νέες μεθόδους εργασίας, στο πλαίσιο μιας προσέγγισης βασισμένης στην καλή συνεργασία μεταξύ των οργανισμών και στην ομαδικότητα,</a:t>
            </a:r>
          </a:p>
          <a:p>
            <a:pPr marL="722313" lvl="1" indent="-265113">
              <a:buFont typeface="Arial" pitchFamily="34" charset="0"/>
              <a:buChar char="•"/>
            </a:pPr>
            <a:r>
              <a:rPr lang="el-GR" sz="1400" dirty="0"/>
              <a:t>η προώθηση ανοιχτών και αποτελεσματικών επικοινωνιακών πρακτικών, καθώς και τη βελτίωση της δυναμικής των ομάδων,</a:t>
            </a:r>
          </a:p>
          <a:p>
            <a:pPr marL="722313" lvl="1" indent="-265113">
              <a:buFont typeface="Arial" pitchFamily="34" charset="0"/>
              <a:buChar char="•"/>
            </a:pPr>
            <a:r>
              <a:rPr lang="el-GR" sz="1400" dirty="0"/>
              <a:t>η ανάπτυξη και διατήρηση μιας συνεργατικής και συνεκτικής προσέγγισης στον προγραμματισμό, η διαχείριση και η ανάπτυξη του ανθρώπινου δυναμικού και</a:t>
            </a:r>
          </a:p>
          <a:p>
            <a:pPr marL="722313" lvl="1" indent="-265113">
              <a:buFont typeface="Arial" pitchFamily="34" charset="0"/>
              <a:buChar char="•"/>
            </a:pPr>
            <a:r>
              <a:rPr lang="el-GR" sz="1400" dirty="0"/>
              <a:t>η ενίσχυση της ικανότητας και των δυνατοτήτων του ανθρώπινου δυναμικού του Υπουργείου Υγείας (ΥΥ) να υλοποιήσει τη συγκεκριμένη στρατηγική.</a:t>
            </a: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928670"/>
            <a:ext cx="8572560" cy="4370427"/>
          </a:xfrm>
          <a:prstGeom prst="rect">
            <a:avLst/>
          </a:prstGeom>
        </p:spPr>
        <p:txBody>
          <a:bodyPr wrap="square">
            <a:spAutoFit/>
          </a:bodyPr>
          <a:lstStyle/>
          <a:p>
            <a:pPr>
              <a:defRPr/>
            </a:pPr>
            <a:r>
              <a:rPr lang="el-GR" sz="2400" b="1" u="sng" dirty="0"/>
              <a:t>Ενδεικτικά παραδείγματα</a:t>
            </a:r>
          </a:p>
          <a:p>
            <a:pPr>
              <a:defRPr/>
            </a:pPr>
            <a:endParaRPr lang="el-GR" sz="2400" b="1" u="sng" dirty="0"/>
          </a:p>
          <a:p>
            <a:pPr>
              <a:buFont typeface="Wingdings" pitchFamily="2" charset="2"/>
              <a:buChar char="Ø"/>
            </a:pPr>
            <a:r>
              <a:rPr lang="el-GR" b="1" dirty="0"/>
              <a:t>Βασικές αξίες, π.χ.:</a:t>
            </a:r>
          </a:p>
          <a:p>
            <a:endParaRPr lang="el-GR" b="1" dirty="0"/>
          </a:p>
          <a:p>
            <a:r>
              <a:rPr lang="el-GR" dirty="0"/>
              <a:t>Η </a:t>
            </a:r>
            <a:r>
              <a:rPr lang="el-GR" b="1" i="1" u="sng" dirty="0"/>
              <a:t>Εθνική στρατηγική για το ΑΔΥ </a:t>
            </a:r>
            <a:r>
              <a:rPr lang="el-GR" dirty="0"/>
              <a:t>βασίζεται στις ακόλουθες αρχές:</a:t>
            </a:r>
          </a:p>
          <a:p>
            <a:pPr marL="625475" lvl="1" indent="-168275">
              <a:buFont typeface="Arial" pitchFamily="34" charset="0"/>
              <a:buChar char="•"/>
            </a:pPr>
            <a:r>
              <a:rPr lang="el-GR" sz="1600" dirty="0"/>
              <a:t>Διαμορφώνεται με βάση τις θεμελιώδεις αρχές της </a:t>
            </a:r>
            <a:r>
              <a:rPr lang="el-GR" sz="1600" b="1" dirty="0"/>
              <a:t>ισότητας</a:t>
            </a:r>
            <a:r>
              <a:rPr lang="el-GR" sz="1600" dirty="0"/>
              <a:t>, της </a:t>
            </a:r>
            <a:r>
              <a:rPr lang="el-GR" sz="1600" b="1" dirty="0"/>
              <a:t>προσβασιμότητας </a:t>
            </a:r>
            <a:r>
              <a:rPr lang="el-GR" sz="1600" dirty="0"/>
              <a:t>και της παροχής </a:t>
            </a:r>
            <a:r>
              <a:rPr lang="el-GR" sz="1600" b="1" dirty="0"/>
              <a:t>υψηλού επιπέδου φροντίδας υγείας</a:t>
            </a:r>
            <a:r>
              <a:rPr lang="el-GR" sz="1600" dirty="0"/>
              <a:t>, προσαρμοσμένης στις ανάγκες του πληθυσμού.</a:t>
            </a:r>
          </a:p>
          <a:p>
            <a:pPr marL="625475" lvl="1" indent="-168275">
              <a:buFont typeface="Arial" pitchFamily="34" charset="0"/>
              <a:buChar char="•"/>
            </a:pPr>
            <a:r>
              <a:rPr lang="el-GR" sz="1600" dirty="0"/>
              <a:t>Επικεντρώνεται σε βασικές μεταρρυθμίσεις-κλειδιά του ΑΔΥ που απαιτούνται για την υλοποίηση των </a:t>
            </a:r>
            <a:r>
              <a:rPr lang="el-GR" sz="1600" b="1" dirty="0"/>
              <a:t>στρατηγικών για την ΠΦΥ και τη ΔΥ </a:t>
            </a:r>
            <a:r>
              <a:rPr lang="el-GR" sz="1600" dirty="0"/>
              <a:t>και οι οποίες συμβαδίζουν με τις τρέχουσες προτεραιότητες πολιτικής. </a:t>
            </a:r>
          </a:p>
          <a:p>
            <a:pPr marL="625475" lvl="1" indent="-168275">
              <a:buFont typeface="Arial" pitchFamily="34" charset="0"/>
              <a:buChar char="•"/>
            </a:pPr>
            <a:r>
              <a:rPr lang="el-GR" sz="1600" dirty="0"/>
              <a:t>Δίνει ιδιαίτερη </a:t>
            </a:r>
            <a:r>
              <a:rPr lang="el-GR" sz="1600" b="1" dirty="0"/>
              <a:t>προσοχή στα επαγγέλματα του ιατρού και του νοσηλευτή</a:t>
            </a:r>
            <a:r>
              <a:rPr lang="el-GR" sz="1600" dirty="0"/>
              <a:t>. Παρόλο που η στρατηγική αφορά όλους τους επαγγελματίες υγείας, εστιάζει ιδιαίτερα στους ιατρούς και τους νοσηλευτές, καθώς, προκειμένου να επιτευχθούν οι εθνικοί στόχοι για την υγεία απαιτούνται μείζονες μεταρρυθμίσεις  στους εν λόγω επαγγελματικούς κλάδους. </a:t>
            </a:r>
          </a:p>
          <a:p>
            <a:pPr marL="625475" lvl="1" indent="-168275">
              <a:buFont typeface="Arial" pitchFamily="34" charset="0"/>
              <a:buChar char="•"/>
            </a:pPr>
            <a:r>
              <a:rPr lang="el-GR" sz="1600" dirty="0"/>
              <a:t>Επισημαίνει την ανάγκη εξασφάλισης </a:t>
            </a:r>
            <a:r>
              <a:rPr lang="el-GR" sz="1600" b="1" dirty="0"/>
              <a:t>βιώσιμης χρηματοδότησης</a:t>
            </a:r>
            <a:r>
              <a:rPr lang="el-GR" sz="1600" dirty="0"/>
              <a:t>.</a:t>
            </a:r>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928670"/>
            <a:ext cx="8572560" cy="5447645"/>
          </a:xfrm>
          <a:prstGeom prst="rect">
            <a:avLst/>
          </a:prstGeom>
        </p:spPr>
        <p:txBody>
          <a:bodyPr wrap="square">
            <a:spAutoFit/>
          </a:bodyPr>
          <a:lstStyle/>
          <a:p>
            <a:pPr>
              <a:defRPr/>
            </a:pPr>
            <a:r>
              <a:rPr lang="el-GR" sz="2400" b="1" u="sng" dirty="0"/>
              <a:t>Καθορισμός Σκοπών και Στόχων</a:t>
            </a:r>
            <a:endParaRPr lang="el-GR" sz="1500" b="1" u="sng" dirty="0"/>
          </a:p>
          <a:p>
            <a:pPr lvl="1">
              <a:buFont typeface="Wingdings" pitchFamily="2" charset="2"/>
              <a:buChar char="ü"/>
            </a:pPr>
            <a:endParaRPr lang="el-GR" sz="1500" dirty="0"/>
          </a:p>
          <a:p>
            <a:r>
              <a:rPr lang="el-GR" sz="2400" dirty="0"/>
              <a:t>Ο σκοπός περιγράφει το </a:t>
            </a:r>
            <a:r>
              <a:rPr lang="el-GR" sz="2400" b="1" dirty="0"/>
              <a:t>μελλοντικό επιθυμητό αποτέλεσμα δηλαδή την μελλοντική κατάσταση του οργανισμού</a:t>
            </a:r>
          </a:p>
          <a:p>
            <a:endParaRPr lang="el-GR" sz="2400" dirty="0"/>
          </a:p>
          <a:p>
            <a:r>
              <a:rPr lang="el-GR" sz="2400" dirty="0"/>
              <a:t>Ο σκοπός και οι επιμέρους στόχοι  καθορίζουν </a:t>
            </a:r>
            <a:r>
              <a:rPr lang="el-GR" sz="2400" b="1" dirty="0"/>
              <a:t>όλα όσα πρέπει να γίνουν ώστε ο οργανισμός να επιτύχει το όραμά του </a:t>
            </a:r>
            <a:r>
              <a:rPr lang="el-GR" sz="2400" dirty="0"/>
              <a:t>βασιζόμενος βεβαίως στην αποστολή του δηλαδή επί της ουσίας οι σκοποί και οι στόχοι βοηθούν τον οργανισμό να κινηθεί από την αποστολή (</a:t>
            </a:r>
            <a:r>
              <a:rPr lang="en-GB" sz="2400" dirty="0"/>
              <a:t>mission) </a:t>
            </a:r>
            <a:r>
              <a:rPr lang="el-GR" sz="2400" dirty="0"/>
              <a:t>προς το όραμά του </a:t>
            </a:r>
            <a:r>
              <a:rPr lang="en-GB" sz="2400" dirty="0"/>
              <a:t>(vision)</a:t>
            </a:r>
            <a:r>
              <a:rPr lang="el-GR" sz="2400" dirty="0"/>
              <a:t>  </a:t>
            </a:r>
          </a:p>
          <a:p>
            <a:endParaRPr lang="el-GR" sz="2400" dirty="0"/>
          </a:p>
          <a:p>
            <a:r>
              <a:rPr lang="el-GR" sz="2400" dirty="0"/>
              <a:t>Οι σκοποί και στόχοι θα πρέπει να </a:t>
            </a:r>
            <a:r>
              <a:rPr lang="el-GR" sz="2400" b="1" dirty="0"/>
              <a:t>παρέχουν το πλαίσιο αξιολόγησης των </a:t>
            </a:r>
            <a:r>
              <a:rPr lang="en-GB" sz="2400" b="1" dirty="0"/>
              <a:t>managers</a:t>
            </a:r>
            <a:r>
              <a:rPr lang="el-GR" sz="2400" dirty="0"/>
              <a:t> </a:t>
            </a:r>
            <a:endParaRPr lang="en-GB" sz="2400" dirty="0"/>
          </a:p>
          <a:p>
            <a:pPr lvl="1">
              <a:buFont typeface="Wingdings" pitchFamily="2" charset="2"/>
              <a:buChar char="ü"/>
            </a:pPr>
            <a:endParaRPr lang="en-GB" sz="1500" dirty="0"/>
          </a:p>
          <a:p>
            <a:pPr lvl="1">
              <a:buFont typeface="Wingdings" pitchFamily="2" charset="2"/>
              <a:buChar char="ü"/>
            </a:pPr>
            <a:endParaRPr lang="el-GR" sz="1500" dirty="0"/>
          </a:p>
          <a:p>
            <a:pPr lvl="1">
              <a:buFont typeface="Wingdings" pitchFamily="2" charset="2"/>
              <a:buChar char="ü"/>
            </a:pP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1071546"/>
            <a:ext cx="8572560" cy="5078313"/>
          </a:xfrm>
          <a:prstGeom prst="rect">
            <a:avLst/>
          </a:prstGeom>
        </p:spPr>
        <p:txBody>
          <a:bodyPr wrap="square">
            <a:spAutoFit/>
          </a:bodyPr>
          <a:lstStyle/>
          <a:p>
            <a:pPr>
              <a:defRPr/>
            </a:pPr>
            <a:r>
              <a:rPr lang="el-GR" sz="2400" b="1" u="sng" dirty="0"/>
              <a:t>Χαρακτηριστικά Σκοπών και στόχων</a:t>
            </a:r>
            <a:endParaRPr lang="el-GR" sz="1500" b="1" u="sng" dirty="0"/>
          </a:p>
          <a:p>
            <a:pPr lvl="1">
              <a:buFont typeface="Wingdings" pitchFamily="2" charset="2"/>
              <a:buChar char="ü"/>
            </a:pPr>
            <a:endParaRPr lang="el-GR" sz="1500" dirty="0"/>
          </a:p>
          <a:p>
            <a:r>
              <a:rPr lang="el-GR" sz="2400" dirty="0"/>
              <a:t>Οι αποτελεσματικοί σκοποί και στόχοι έχουν </a:t>
            </a:r>
            <a:r>
              <a:rPr lang="el-GR" sz="2400" b="1" i="1" dirty="0"/>
              <a:t>4 χαρακτηριστικά</a:t>
            </a:r>
            <a:r>
              <a:rPr lang="el-GR" sz="2400" dirty="0"/>
              <a:t>:</a:t>
            </a:r>
          </a:p>
          <a:p>
            <a:endParaRPr lang="el-GR" sz="2400" dirty="0"/>
          </a:p>
          <a:p>
            <a:pPr marL="457200" indent="-187325">
              <a:buFont typeface="+mj-lt"/>
              <a:buAutoNum type="arabicPeriod"/>
            </a:pPr>
            <a:r>
              <a:rPr lang="el-GR" sz="2400" dirty="0"/>
              <a:t> Είναι </a:t>
            </a:r>
            <a:r>
              <a:rPr lang="el-GR" sz="2400" b="1" i="1" dirty="0"/>
              <a:t>ακριβείς και μετρήσιμοι</a:t>
            </a:r>
          </a:p>
          <a:p>
            <a:pPr marL="457200" indent="-187325">
              <a:buFont typeface="+mj-lt"/>
              <a:buAutoNum type="arabicPeriod"/>
            </a:pPr>
            <a:endParaRPr lang="el-GR" sz="2400" dirty="0"/>
          </a:p>
          <a:p>
            <a:pPr marL="457200" indent="-187325">
              <a:buFont typeface="+mj-lt"/>
              <a:buAutoNum type="arabicPeriod"/>
            </a:pPr>
            <a:r>
              <a:rPr lang="el-GR" sz="2400" dirty="0"/>
              <a:t> Αφορούν </a:t>
            </a:r>
            <a:r>
              <a:rPr lang="el-GR" sz="2400" b="1" i="1" dirty="0"/>
              <a:t>σημαντικά/κρίσιμα θέματα</a:t>
            </a:r>
          </a:p>
          <a:p>
            <a:pPr marL="457200" indent="-187325">
              <a:buFont typeface="+mj-lt"/>
              <a:buAutoNum type="arabicPeriod"/>
            </a:pPr>
            <a:endParaRPr lang="el-GR" sz="2400" dirty="0"/>
          </a:p>
          <a:p>
            <a:pPr marL="457200" indent="-187325">
              <a:buFont typeface="+mj-lt"/>
              <a:buAutoNum type="arabicPeriod"/>
            </a:pPr>
            <a:r>
              <a:rPr lang="el-GR" sz="2400" dirty="0"/>
              <a:t> Αποτελούν </a:t>
            </a:r>
            <a:r>
              <a:rPr lang="el-GR" sz="2400" b="1" i="1" dirty="0"/>
              <a:t>προκλήσεις</a:t>
            </a:r>
            <a:r>
              <a:rPr lang="el-GR" sz="2400" dirty="0"/>
              <a:t> αλλά τίθενται σε </a:t>
            </a:r>
            <a:r>
              <a:rPr lang="el-GR" sz="2400" b="1" i="1" dirty="0"/>
              <a:t>ρεαλιστική βάση</a:t>
            </a:r>
          </a:p>
          <a:p>
            <a:pPr marL="457200" indent="-187325">
              <a:buFont typeface="+mj-lt"/>
              <a:buAutoNum type="arabicPeriod"/>
            </a:pPr>
            <a:endParaRPr lang="el-GR" sz="2400" dirty="0"/>
          </a:p>
          <a:p>
            <a:pPr marL="457200" indent="-187325">
              <a:buFont typeface="+mj-lt"/>
              <a:buAutoNum type="arabicPeriod"/>
            </a:pPr>
            <a:r>
              <a:rPr lang="el-GR" sz="2400" dirty="0"/>
              <a:t> Συνοδεύονται από </a:t>
            </a:r>
            <a:r>
              <a:rPr lang="el-GR" sz="2400" b="1" i="1" dirty="0"/>
              <a:t>συγκεκριμένο χρονοδιάγραμμα υλοποίησης</a:t>
            </a:r>
            <a:endParaRPr lang="en-GB" sz="2400" b="1" i="1" dirty="0"/>
          </a:p>
          <a:p>
            <a:pPr lvl="1">
              <a:buFont typeface="Wingdings" pitchFamily="2" charset="2"/>
              <a:buChar char="ü"/>
            </a:pPr>
            <a:endParaRPr lang="en-GB" sz="1500" dirty="0"/>
          </a:p>
          <a:p>
            <a:pPr lvl="1">
              <a:buFont typeface="Wingdings" pitchFamily="2" charset="2"/>
              <a:buChar char="ü"/>
            </a:pPr>
            <a:endParaRPr lang="el-GR" sz="1500" dirty="0"/>
          </a:p>
          <a:p>
            <a:pPr lvl="1">
              <a:buFont typeface="Wingdings" pitchFamily="2" charset="2"/>
              <a:buChar char="ü"/>
            </a:pP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2DE16-08CD-4367-A73F-843DB26A8C6B}"/>
              </a:ext>
            </a:extLst>
          </p:cNvPr>
          <p:cNvSpPr>
            <a:spLocks noGrp="1"/>
          </p:cNvSpPr>
          <p:nvPr>
            <p:ph idx="1"/>
          </p:nvPr>
        </p:nvSpPr>
        <p:spPr>
          <a:xfrm>
            <a:off x="609599" y="1700808"/>
            <a:ext cx="6347714" cy="4680520"/>
          </a:xfrm>
        </p:spPr>
        <p:txBody>
          <a:bodyPr>
            <a:normAutofit/>
          </a:bodyPr>
          <a:lstStyle/>
          <a:p>
            <a:r>
              <a:rPr lang="el-GR" sz="2400" dirty="0"/>
              <a:t>Τι είναι Στρατηγική Διοίκηση και Στρατηγικός Σχεδιασμός</a:t>
            </a:r>
          </a:p>
          <a:p>
            <a:r>
              <a:rPr lang="el-GR" sz="2400" dirty="0"/>
              <a:t>Ανάλυση εξωτερικού και εσωτερικού περιβάλλοντος</a:t>
            </a:r>
          </a:p>
          <a:p>
            <a:r>
              <a:rPr lang="el-GR" sz="2400" dirty="0"/>
              <a:t> Λαμβάνει χώρα ο Στρατηγικός Σχεδιασμός στο ελληνικό σύστημα υγείας;</a:t>
            </a:r>
          </a:p>
          <a:p>
            <a:pPr>
              <a:buFont typeface="Trebuchet MS" panose="020B0603020202020204" pitchFamily="34" charset="0"/>
              <a:buChar char="−"/>
            </a:pPr>
            <a:r>
              <a:rPr lang="el-GR" sz="2400" dirty="0"/>
              <a:t>Περίοδος πριν το 2009</a:t>
            </a:r>
          </a:p>
          <a:p>
            <a:pPr>
              <a:buFont typeface="Trebuchet MS" panose="020B0603020202020204" pitchFamily="34" charset="0"/>
              <a:buChar char="−"/>
            </a:pPr>
            <a:r>
              <a:rPr lang="el-GR" sz="2400" dirty="0"/>
              <a:t>Περίοδος μετά το 2009</a:t>
            </a:r>
          </a:p>
          <a:p>
            <a:r>
              <a:rPr lang="el-GR" sz="2400" dirty="0"/>
              <a:t>Μελλοντικές προκλήσεις</a:t>
            </a:r>
            <a:endParaRPr lang="en-GB" sz="2400" dirty="0"/>
          </a:p>
        </p:txBody>
      </p:sp>
      <p:sp>
        <p:nvSpPr>
          <p:cNvPr id="2" name="Title 1">
            <a:extLst>
              <a:ext uri="{FF2B5EF4-FFF2-40B4-BE49-F238E27FC236}">
                <a16:creationId xmlns:a16="http://schemas.microsoft.com/office/drawing/2014/main" id="{E00A6755-F3F8-4A61-9BB1-E6AAF02B9993}"/>
              </a:ext>
            </a:extLst>
          </p:cNvPr>
          <p:cNvSpPr>
            <a:spLocks noGrp="1"/>
          </p:cNvSpPr>
          <p:nvPr>
            <p:ph type="title"/>
          </p:nvPr>
        </p:nvSpPr>
        <p:spPr/>
        <p:txBody>
          <a:bodyPr/>
          <a:lstStyle/>
          <a:p>
            <a:r>
              <a:rPr lang="el-GR" dirty="0"/>
              <a:t>Περίγραμμα παρουσίασης</a:t>
            </a:r>
            <a:endParaRPr lang="en-GB" dirty="0"/>
          </a:p>
        </p:txBody>
      </p:sp>
    </p:spTree>
    <p:extLst>
      <p:ext uri="{BB962C8B-B14F-4D97-AF65-F5344CB8AC3E}">
        <p14:creationId xmlns:p14="http://schemas.microsoft.com/office/powerpoint/2010/main" val="954406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928670"/>
            <a:ext cx="8572560" cy="6401753"/>
          </a:xfrm>
          <a:prstGeom prst="rect">
            <a:avLst/>
          </a:prstGeom>
        </p:spPr>
        <p:txBody>
          <a:bodyPr wrap="square">
            <a:spAutoFit/>
          </a:bodyPr>
          <a:lstStyle/>
          <a:p>
            <a:pPr>
              <a:defRPr/>
            </a:pPr>
            <a:r>
              <a:rPr lang="el-GR" sz="2400" b="1" u="sng" dirty="0"/>
              <a:t>Ενδεικτικά παραδείγματα</a:t>
            </a:r>
          </a:p>
          <a:p>
            <a:pPr>
              <a:defRPr/>
            </a:pPr>
            <a:endParaRPr lang="el-GR" sz="2400" b="1" u="sng" dirty="0"/>
          </a:p>
          <a:p>
            <a:pPr>
              <a:buFont typeface="Wingdings" pitchFamily="2" charset="2"/>
              <a:buChar char="Ø"/>
            </a:pPr>
            <a:r>
              <a:rPr lang="el-GR" b="1" dirty="0"/>
              <a:t>Καθορισμός σκοπών &amp; στόχων, π.χ.:</a:t>
            </a:r>
          </a:p>
          <a:p>
            <a:pPr marL="355600" lvl="1" indent="-173038" algn="just">
              <a:buFont typeface="Wingdings" pitchFamily="2" charset="2"/>
              <a:buChar char="ü"/>
              <a:defRPr/>
            </a:pPr>
            <a:r>
              <a:rPr lang="el-GR" sz="1300" dirty="0"/>
              <a:t>Οι </a:t>
            </a:r>
            <a:r>
              <a:rPr lang="el-GR" sz="1300" dirty="0">
                <a:solidFill>
                  <a:schemeClr val="accent1">
                    <a:lumMod val="75000"/>
                  </a:schemeClr>
                </a:solidFill>
              </a:rPr>
              <a:t>σκοποί (</a:t>
            </a:r>
            <a:r>
              <a:rPr lang="en-US" sz="1300" dirty="0">
                <a:solidFill>
                  <a:schemeClr val="accent1">
                    <a:lumMod val="75000"/>
                  </a:schemeClr>
                </a:solidFill>
              </a:rPr>
              <a:t>goals)</a:t>
            </a:r>
            <a:r>
              <a:rPr lang="el-GR" sz="1300" dirty="0"/>
              <a:t>:</a:t>
            </a:r>
          </a:p>
          <a:p>
            <a:pPr marL="722313" lvl="2" indent="-182563" algn="just">
              <a:buFont typeface="Wingdings" pitchFamily="2" charset="2"/>
              <a:buChar char="v"/>
              <a:defRPr/>
            </a:pPr>
            <a:r>
              <a:rPr lang="el-GR" sz="1300" dirty="0"/>
              <a:t>η μεταρρύθμιση των υπηρεσιών ΠΦΥ, προκειμένου να εξασφαλιστεί η δωρεάν, καθολική, ισότιμη και άνευ διακρίσεων πρόσβαση σε αυτές</a:t>
            </a:r>
          </a:p>
          <a:p>
            <a:pPr marL="722313" lvl="2" indent="-182563" algn="just">
              <a:buFont typeface="Wingdings" pitchFamily="2" charset="2"/>
              <a:buChar char="v"/>
              <a:defRPr/>
            </a:pPr>
            <a:r>
              <a:rPr lang="el-GR" sz="1300" dirty="0"/>
              <a:t>η διαφανής διοικητική οργάνωση και ηλεκτρονική διακυβέρνηση του τομέα της ΠΦΥ, η ενίσχυση της δημόσιας λογοδοσίας και του κοινωνικού ελέγχου της ΠΦΥ</a:t>
            </a:r>
          </a:p>
          <a:p>
            <a:pPr marL="722313" lvl="2" indent="-182563" algn="just">
              <a:buFont typeface="Wingdings" pitchFamily="2" charset="2"/>
              <a:buChar char="v"/>
              <a:defRPr/>
            </a:pPr>
            <a:r>
              <a:rPr lang="el-GR" sz="1300" dirty="0"/>
              <a:t>ο μετασχηματισμός των υπηρεσιών δημόσιας υγείας, ώστε να καταστεί εφικτό το σύστημα υγείας να καλύψει τις ανάγκες του πληθυσμού και ιδιαίτερα των πλέον ευπαθών κοινωνικά και οικονομικά ομάδων, συμπεριλαμβανομένων των προσφύγων και των μεταναστών.</a:t>
            </a:r>
            <a:endParaRPr lang="el-GR" sz="2000" dirty="0"/>
          </a:p>
          <a:p>
            <a:pPr marL="355600" lvl="1" indent="-173038" algn="just">
              <a:buFont typeface="Wingdings" pitchFamily="2" charset="2"/>
              <a:buChar char="ü"/>
              <a:defRPr/>
            </a:pPr>
            <a:r>
              <a:rPr lang="el-GR" sz="1300" dirty="0"/>
              <a:t>Οι </a:t>
            </a:r>
            <a:r>
              <a:rPr lang="el-GR" sz="1300" dirty="0">
                <a:solidFill>
                  <a:schemeClr val="accent1">
                    <a:lumMod val="75000"/>
                  </a:schemeClr>
                </a:solidFill>
              </a:rPr>
              <a:t>στόχοι (</a:t>
            </a:r>
            <a:r>
              <a:rPr lang="en-US" sz="1300" dirty="0">
                <a:solidFill>
                  <a:schemeClr val="accent1">
                    <a:lumMod val="75000"/>
                  </a:schemeClr>
                </a:solidFill>
              </a:rPr>
              <a:t>objectives):</a:t>
            </a:r>
            <a:endParaRPr lang="el-GR" sz="1300" dirty="0">
              <a:solidFill>
                <a:schemeClr val="accent1">
                  <a:lumMod val="75000"/>
                </a:schemeClr>
              </a:solidFill>
            </a:endParaRPr>
          </a:p>
          <a:p>
            <a:pPr marL="355600" lvl="0"/>
            <a:r>
              <a:rPr lang="el-GR" sz="1400" dirty="0"/>
              <a:t>Η στρατηγική για το ΑΔΥ στοχεύει:</a:t>
            </a:r>
          </a:p>
          <a:p>
            <a:pPr marL="722313" lvl="2" indent="-182563" algn="just">
              <a:buFont typeface="Wingdings" pitchFamily="2" charset="2"/>
              <a:buChar char="v"/>
              <a:defRPr/>
            </a:pPr>
            <a:r>
              <a:rPr lang="el-GR" sz="1300" dirty="0"/>
              <a:t>Στην δημιουργία ενός πλαισίου για την μετεξέλιξη του ανθρώπινου δυναμικού ώστε να είναι ικανό να αντιμετωπίσει τις προκλήσεις που δημιουργούνται από τις μεταβαλλόμενες ανάγκες του πληθυσμού και τις τρέχουσες πολιτικές προτεραιότητες. </a:t>
            </a:r>
          </a:p>
          <a:p>
            <a:pPr marL="722313" lvl="2" indent="-182563" algn="just">
              <a:buFont typeface="Wingdings" pitchFamily="2" charset="2"/>
              <a:buChar char="v"/>
              <a:defRPr/>
            </a:pPr>
            <a:r>
              <a:rPr lang="el-GR" sz="1300" dirty="0"/>
              <a:t>Στην ανάδειξη των βασικών προκλήσεων και την παρουσίαση στρατηγικών προτάσεων και επιλογών πολιτικής στα ακόλουθα πεδία (αναγκαιότητα ανάπτυξης βάσεων δεδομένων και τεκμηρίωσης προκειμένου να υποστηριχθεί ο στρατηγικός σχεδιασμός του ΑΔΥ για την εκτίμηση και αντιμετώπιση των ελλείψεων σε αυτό και της άνισης κατανομής του, βελτίωση της ποιότητας και της επίδοσης του ΑΔΥ, εκπαίδευση και συνεχιζόμενη επαγγελματική ανάπτυξη (ΣΕΑ), ανάπτυξη ατομικών και θεσμικών ικανοτήτων στον σχεδιασμό και τη διαχείριση του ΑΔΥ, επένδυση και βιώσιμη χρηματοδότηση)</a:t>
            </a:r>
          </a:p>
          <a:p>
            <a:pPr marL="722313" lvl="2" indent="-182563" algn="just">
              <a:buFont typeface="Wingdings" pitchFamily="2" charset="2"/>
              <a:buChar char="v"/>
              <a:defRPr/>
            </a:pPr>
            <a:r>
              <a:rPr lang="el-GR" sz="1300" dirty="0"/>
              <a:t>Στο να προτείνει μια συμβουλευτική διαδικασία για την επιλογή στρατηγικών και πολιτικών, καθώς και για την υλοποίηση, την παρακολούθηση και την αξιολόγηση της Εθνικής Στρατηγικής για το ΑΔΥ</a:t>
            </a:r>
          </a:p>
          <a:p>
            <a:pPr marL="722313" lvl="1" indent="-265113" algn="just">
              <a:buFont typeface="Wingdings" pitchFamily="2" charset="2"/>
              <a:buChar char="ü"/>
              <a:defRPr/>
            </a:pPr>
            <a:endParaRPr lang="el-GR" sz="1300" dirty="0">
              <a:solidFill>
                <a:schemeClr val="accent1">
                  <a:lumMod val="75000"/>
                </a:schemeClr>
              </a:solidFill>
            </a:endParaRPr>
          </a:p>
          <a:p>
            <a:pPr marL="722313" lvl="1" indent="-265113" algn="just">
              <a:buFont typeface="Wingdings" pitchFamily="2" charset="2"/>
              <a:buChar char="ü"/>
              <a:defRPr/>
            </a:pPr>
            <a:endParaRPr lang="el-GR" sz="1300" dirty="0"/>
          </a:p>
          <a:p>
            <a:pPr>
              <a:buFont typeface="Wingdings" pitchFamily="2" charset="2"/>
              <a:buChar char="Ø"/>
            </a:pPr>
            <a:endParaRPr lang="el-GR" b="1" dirty="0"/>
          </a:p>
          <a:p>
            <a:pPr>
              <a:buFont typeface="Wingdings" pitchFamily="2" charset="2"/>
              <a:buChar char="Ø"/>
            </a:pPr>
            <a:endParaRPr lang="el-GR" b="1"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1071546"/>
            <a:ext cx="8572560" cy="5447645"/>
          </a:xfrm>
          <a:prstGeom prst="rect">
            <a:avLst/>
          </a:prstGeom>
        </p:spPr>
        <p:txBody>
          <a:bodyPr wrap="square">
            <a:spAutoFit/>
          </a:bodyPr>
          <a:lstStyle/>
          <a:p>
            <a:pPr>
              <a:defRPr/>
            </a:pPr>
            <a:r>
              <a:rPr lang="el-GR" sz="2400" b="1" u="sng" dirty="0"/>
              <a:t>Καθορισμός στόχων</a:t>
            </a:r>
          </a:p>
          <a:p>
            <a:pPr>
              <a:defRPr/>
            </a:pPr>
            <a:endParaRPr lang="el-GR" sz="1500" b="1" u="sng" dirty="0"/>
          </a:p>
          <a:p>
            <a:pPr marL="457200" indent="-457200"/>
            <a:r>
              <a:rPr lang="el-GR" sz="2000" b="1" dirty="0"/>
              <a:t>1. Πρόσληψη εξειδικευμένου προσωπικού με αυξημένες ικανότητες (σκοπός)</a:t>
            </a:r>
          </a:p>
          <a:p>
            <a:pPr marL="1054100" indent="-514350">
              <a:buAutoNum type="romanLcPeriod"/>
            </a:pPr>
            <a:r>
              <a:rPr lang="en-GB" sz="2000" dirty="0"/>
              <a:t>100% </a:t>
            </a:r>
            <a:r>
              <a:rPr lang="el-GR" sz="2000" dirty="0"/>
              <a:t>των επαγγελματιών υγείας του νοσοκομείου να λαμβάνουν συνεχιζόμενη εκπαίδευση με τις ανάλογες πιστοποιήσεις</a:t>
            </a:r>
          </a:p>
          <a:p>
            <a:pPr marL="1054100" indent="-514350">
              <a:buAutoNum type="romanLcPeriod"/>
            </a:pPr>
            <a:r>
              <a:rPr lang="en-US" sz="2000" dirty="0"/>
              <a:t>To 80% </a:t>
            </a:r>
            <a:r>
              <a:rPr lang="el-GR" sz="2000" dirty="0"/>
              <a:t>του νοσηλευτικού προσωπικού να είναι απόφοιτοι τριτοβάθμιας εκπαίδευσης</a:t>
            </a:r>
          </a:p>
          <a:p>
            <a:pPr>
              <a:buNone/>
            </a:pPr>
            <a:endParaRPr lang="el-GR" sz="2400" dirty="0"/>
          </a:p>
          <a:p>
            <a:pPr marL="457200" indent="-457200"/>
            <a:r>
              <a:rPr lang="el-GR" sz="2000" b="1" dirty="0"/>
              <a:t>2. Υιοθέτηση σύγχρονης και καινοτόμου τεχνολογίας (σκοπός)</a:t>
            </a:r>
          </a:p>
          <a:p>
            <a:pPr marL="1054100" indent="-514350">
              <a:buAutoNum type="romanLcPeriod"/>
            </a:pPr>
            <a:r>
              <a:rPr lang="el-GR" sz="2000" dirty="0"/>
              <a:t>Σταδιακή αντικατάσταση των πεπαλαιωμένων μηχανημάτων (ηλικίας 8 ετών+) με νεότερα</a:t>
            </a:r>
          </a:p>
          <a:p>
            <a:pPr marL="1054100" indent="-514350">
              <a:buAutoNum type="romanLcPeriod"/>
            </a:pPr>
            <a:r>
              <a:rPr lang="el-GR" sz="2000" dirty="0"/>
              <a:t>Σταδιακή αντικατάσταση των φακέλων των ασθενών με τον ηλεκτρονικό ιατρικό φάκελο έως την επίτευξη της μέγιστης δυνατής αυτοματοποίησης των κλινικών διαδικασιών</a:t>
            </a:r>
            <a:endParaRPr lang="en-GB" sz="2000" dirty="0"/>
          </a:p>
          <a:p>
            <a:pPr lvl="1">
              <a:buFont typeface="Wingdings" pitchFamily="2" charset="2"/>
              <a:buChar char="ü"/>
            </a:pPr>
            <a:endParaRPr lang="en-GB" sz="1500" dirty="0"/>
          </a:p>
          <a:p>
            <a:pPr lvl="1">
              <a:buFont typeface="Wingdings" pitchFamily="2" charset="2"/>
              <a:buChar char="ü"/>
            </a:pPr>
            <a:endParaRPr lang="el-GR" sz="1500" dirty="0"/>
          </a:p>
          <a:p>
            <a:pPr lvl="1">
              <a:buFont typeface="Wingdings" pitchFamily="2" charset="2"/>
              <a:buChar char="ü"/>
            </a:pP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457200" y="1654175"/>
            <a:ext cx="8229600" cy="3978275"/>
          </a:xfrm>
        </p:spPr>
        <p:txBody>
          <a:bodyPr>
            <a:normAutofit lnSpcReduction="10000"/>
          </a:bodyPr>
          <a:lstStyle/>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dirty="0">
                <a:latin typeface="Calibri" pitchFamily="34" charset="0"/>
                <a:cs typeface="Calibri" pitchFamily="34" charset="0"/>
              </a:rPr>
              <a:t>1. ΕΞΩΤΕΡΙΚΟ:  </a:t>
            </a:r>
          </a:p>
          <a:p>
            <a:pPr marL="431800" indent="-322263" eaLnBrk="1">
              <a:buSzPct val="4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dirty="0">
                <a:latin typeface="Calibri" pitchFamily="34" charset="0"/>
                <a:cs typeface="Calibri" pitchFamily="34" charset="0"/>
              </a:rPr>
              <a:t>Το ευρύτερο </a:t>
            </a:r>
            <a:r>
              <a:rPr lang="el-GR" altLang="el-GR" dirty="0" err="1">
                <a:latin typeface="Calibri" pitchFamily="34" charset="0"/>
                <a:cs typeface="Calibri" pitchFamily="34" charset="0"/>
              </a:rPr>
              <a:t>μακρο</a:t>
            </a:r>
            <a:r>
              <a:rPr lang="el-GR" altLang="el-GR" dirty="0">
                <a:latin typeface="Calibri" pitchFamily="34" charset="0"/>
                <a:cs typeface="Calibri" pitchFamily="34" charset="0"/>
              </a:rPr>
              <a:t>-περιβάλλον το οποίο επηρεάζει τον οργανισμό αλλά και κάθε άλλο οργανισμό που λειτουργεί στην ίδια χώρα</a:t>
            </a:r>
          </a:p>
          <a:p>
            <a:pPr marL="431800" indent="-322263" eaLnBrk="1">
              <a:buSzPct val="4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dirty="0">
                <a:latin typeface="Calibri" pitchFamily="34" charset="0"/>
                <a:cs typeface="Calibri" pitchFamily="34" charset="0"/>
              </a:rPr>
              <a:t>Το </a:t>
            </a:r>
            <a:r>
              <a:rPr lang="el-GR" altLang="el-GR" dirty="0" err="1">
                <a:latin typeface="Calibri" pitchFamily="34" charset="0"/>
                <a:cs typeface="Calibri" pitchFamily="34" charset="0"/>
              </a:rPr>
              <a:t>μίκρο</a:t>
            </a:r>
            <a:r>
              <a:rPr lang="el-GR" altLang="el-GR" dirty="0">
                <a:latin typeface="Calibri" pitchFamily="34" charset="0"/>
                <a:cs typeface="Calibri" pitchFamily="34" charset="0"/>
              </a:rPr>
              <a:t>-περιβάλλον δηλαδή το άμεσο κλαδικό περιβάλλον της επιχείρησης-οργανισμού</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dirty="0">
                <a:latin typeface="Calibri" pitchFamily="34" charset="0"/>
                <a:cs typeface="Calibri" pitchFamily="34" charset="0"/>
              </a:rPr>
              <a:t>2. ΕΣΩΤΕΡΙΚΟ</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dirty="0">
                <a:latin typeface="Calibri" pitchFamily="34" charset="0"/>
                <a:cs typeface="Calibri" pitchFamily="34" charset="0"/>
              </a:rPr>
              <a:t>Η Θεωρία των Πόρων -Ικανοτήτων της Επιχείρησης (</a:t>
            </a:r>
            <a:r>
              <a:rPr lang="el-GR" altLang="el-GR" dirty="0" err="1">
                <a:latin typeface="Calibri" pitchFamily="34" charset="0"/>
                <a:cs typeface="Calibri" pitchFamily="34" charset="0"/>
              </a:rPr>
              <a:t>The</a:t>
            </a:r>
            <a:r>
              <a:rPr lang="el-GR" altLang="el-GR" dirty="0">
                <a:latin typeface="Calibri" pitchFamily="34" charset="0"/>
                <a:cs typeface="Calibri" pitchFamily="34" charset="0"/>
              </a:rPr>
              <a:t> </a:t>
            </a:r>
            <a:r>
              <a:rPr lang="el-GR" altLang="el-GR" dirty="0" err="1">
                <a:latin typeface="Calibri" pitchFamily="34" charset="0"/>
                <a:cs typeface="Calibri" pitchFamily="34" charset="0"/>
              </a:rPr>
              <a:t>Resource</a:t>
            </a:r>
            <a:r>
              <a:rPr lang="el-GR" altLang="el-GR" dirty="0">
                <a:latin typeface="Calibri" pitchFamily="34" charset="0"/>
                <a:cs typeface="Calibri" pitchFamily="34" charset="0"/>
              </a:rPr>
              <a:t> -</a:t>
            </a:r>
            <a:r>
              <a:rPr lang="el-GR" altLang="el-GR" dirty="0" err="1">
                <a:latin typeface="Calibri" pitchFamily="34" charset="0"/>
                <a:cs typeface="Calibri" pitchFamily="34" charset="0"/>
              </a:rPr>
              <a:t>Based</a:t>
            </a:r>
            <a:r>
              <a:rPr lang="el-GR" altLang="el-GR" dirty="0">
                <a:latin typeface="Calibri" pitchFamily="34" charset="0"/>
                <a:cs typeface="Calibri" pitchFamily="34" charset="0"/>
              </a:rPr>
              <a:t> </a:t>
            </a:r>
            <a:r>
              <a:rPr lang="el-GR" altLang="el-GR" dirty="0" err="1">
                <a:latin typeface="Calibri" pitchFamily="34" charset="0"/>
                <a:cs typeface="Calibri" pitchFamily="34" charset="0"/>
              </a:rPr>
              <a:t>Theory</a:t>
            </a:r>
            <a:r>
              <a:rPr lang="el-GR" altLang="el-GR" dirty="0">
                <a:latin typeface="Calibri" pitchFamily="34" charset="0"/>
                <a:cs typeface="Calibri" pitchFamily="34" charset="0"/>
              </a:rPr>
              <a:t> </a:t>
            </a:r>
            <a:r>
              <a:rPr lang="el-GR" altLang="el-GR" dirty="0" err="1">
                <a:latin typeface="Calibri" pitchFamily="34" charset="0"/>
                <a:cs typeface="Calibri" pitchFamily="34" charset="0"/>
              </a:rPr>
              <a:t>of</a:t>
            </a:r>
            <a:r>
              <a:rPr lang="el-GR" altLang="el-GR" dirty="0">
                <a:latin typeface="Calibri" pitchFamily="34" charset="0"/>
                <a:cs typeface="Calibri" pitchFamily="34" charset="0"/>
              </a:rPr>
              <a:t> </a:t>
            </a:r>
            <a:r>
              <a:rPr lang="el-GR" altLang="el-GR" dirty="0" err="1">
                <a:latin typeface="Calibri" pitchFamily="34" charset="0"/>
                <a:cs typeface="Calibri" pitchFamily="34" charset="0"/>
              </a:rPr>
              <a:t>Competitive</a:t>
            </a:r>
            <a:r>
              <a:rPr lang="el-GR" altLang="el-GR" dirty="0">
                <a:latin typeface="Calibri" pitchFamily="34" charset="0"/>
                <a:cs typeface="Calibri" pitchFamily="34" charset="0"/>
              </a:rPr>
              <a:t> </a:t>
            </a:r>
            <a:r>
              <a:rPr lang="el-GR" altLang="el-GR" dirty="0" err="1">
                <a:latin typeface="Calibri" pitchFamily="34" charset="0"/>
                <a:cs typeface="Calibri" pitchFamily="34" charset="0"/>
              </a:rPr>
              <a:t>Advantage</a:t>
            </a:r>
            <a:r>
              <a:rPr lang="el-GR" altLang="el-GR" dirty="0">
                <a:latin typeface="Calibri" pitchFamily="34" charset="0"/>
                <a:cs typeface="Calibri" pitchFamily="34" charset="0"/>
              </a:rPr>
              <a:t>)</a:t>
            </a:r>
          </a:p>
        </p:txBody>
      </p:sp>
      <p:sp>
        <p:nvSpPr>
          <p:cNvPr id="30722" name="5 - Θέση αριθμού διαφάνειας"/>
          <p:cNvSpPr>
            <a:spLocks noGrp="1"/>
          </p:cNvSpPr>
          <p:nvPr>
            <p:ph type="sldNum" sz="quarter" idx="12"/>
          </p:nvPr>
        </p:nvSpPr>
        <p:spPr>
          <a:noFill/>
          <a:ln/>
        </p:spPr>
        <p:txBody>
          <a:bodyPr>
            <a:normAutofit/>
          </a:bodyPr>
          <a:lstStyle/>
          <a:p>
            <a:pPr>
              <a:tabLst>
                <a:tab pos="449263" algn="l"/>
                <a:tab pos="898525" algn="l"/>
                <a:tab pos="1347788" algn="l"/>
                <a:tab pos="1797050" algn="l"/>
              </a:tabLst>
            </a:pPr>
            <a:fld id="{39EEEB56-BBF8-4967-9210-54737DD24BAF}" type="slidenum">
              <a:rPr lang="el-GR" altLang="el-GR" smtClean="0"/>
              <a:pPr>
                <a:tabLst>
                  <a:tab pos="449263" algn="l"/>
                  <a:tab pos="898525" algn="l"/>
                  <a:tab pos="1347788" algn="l"/>
                  <a:tab pos="1797050" algn="l"/>
                </a:tabLst>
              </a:pPr>
              <a:t>22</a:t>
            </a:fld>
            <a:endParaRPr lang="el-GR" altLang="el-GR"/>
          </a:p>
        </p:txBody>
      </p:sp>
      <p:sp>
        <p:nvSpPr>
          <p:cNvPr id="30723" name="Rectangle 1"/>
          <p:cNvSpPr>
            <a:spLocks noGrp="1" noChangeArrowheads="1"/>
          </p:cNvSpPr>
          <p:nvPr>
            <p:ph type="title"/>
          </p:nvPr>
        </p:nvSpPr>
        <p:spPr>
          <a:xfrm>
            <a:off x="457200" y="260350"/>
            <a:ext cx="7348538" cy="1001713"/>
          </a:xfrm>
        </p:spPr>
        <p:txBody>
          <a:bodyPr tIns="20160">
            <a:normAutofit fontScale="90000"/>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3200"/>
              <a:t>ΟΙ  ΔΙΑΣΤΑΣΕΙΣ ΤΟΥ  ΠΕΡΙΒΑΛΛΟΝΤΟΣ ΕΝΟΣ ΟΡΓΑΝΙΣΜΟΥ</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928670"/>
            <a:ext cx="8572560" cy="5016758"/>
          </a:xfrm>
          <a:prstGeom prst="rect">
            <a:avLst/>
          </a:prstGeom>
        </p:spPr>
        <p:txBody>
          <a:bodyPr wrap="square">
            <a:spAutoFit/>
          </a:bodyPr>
          <a:lstStyle/>
          <a:p>
            <a:pPr algn="ctr"/>
            <a:endParaRPr lang="el-GR" sz="2000" b="1" u="sng" dirty="0"/>
          </a:p>
          <a:p>
            <a:pPr algn="ctr"/>
            <a:r>
              <a:rPr lang="el-GR" sz="2800" b="1" u="sng" dirty="0"/>
              <a:t>Ανάλυση εξωτερικού περιβάλλοντος</a:t>
            </a:r>
            <a:endParaRPr lang="el-GR" sz="2000" b="1" u="sng" dirty="0"/>
          </a:p>
          <a:p>
            <a:pPr algn="ctr"/>
            <a:endParaRPr lang="el-GR" sz="2000" b="1" u="sng" dirty="0"/>
          </a:p>
          <a:p>
            <a:pPr algn="ctr"/>
            <a:endParaRPr lang="el-GR" b="1" u="sng" dirty="0"/>
          </a:p>
          <a:p>
            <a:pPr marL="342900" indent="-342900">
              <a:buAutoNum type="arabicPeriod"/>
            </a:pPr>
            <a:r>
              <a:rPr lang="el-GR" b="1" dirty="0">
                <a:solidFill>
                  <a:srgbClr val="FF0000"/>
                </a:solidFill>
              </a:rPr>
              <a:t>Ανάλυση PEST-DG - Διαστάσεις του ευρύτερου </a:t>
            </a:r>
            <a:r>
              <a:rPr lang="el-GR" b="1" dirty="0" err="1">
                <a:solidFill>
                  <a:srgbClr val="FF0000"/>
                </a:solidFill>
              </a:rPr>
              <a:t>μακρο</a:t>
            </a:r>
            <a:r>
              <a:rPr lang="el-GR" b="1" dirty="0">
                <a:solidFill>
                  <a:srgbClr val="FF0000"/>
                </a:solidFill>
              </a:rPr>
              <a:t>-περιβάλλοντος </a:t>
            </a:r>
            <a:r>
              <a:rPr lang="el-GR" i="1" dirty="0"/>
              <a:t>(αφορά το </a:t>
            </a:r>
            <a:r>
              <a:rPr lang="el-GR" i="1" u="sng" dirty="0"/>
              <a:t>ευρύτερο </a:t>
            </a:r>
            <a:r>
              <a:rPr lang="el-GR" i="1" u="sng" dirty="0" err="1"/>
              <a:t>μακρο</a:t>
            </a:r>
            <a:r>
              <a:rPr lang="el-GR" i="1" u="sng" dirty="0"/>
              <a:t>-περιβάλλον</a:t>
            </a:r>
            <a:r>
              <a:rPr lang="el-GR" altLang="el-GR" i="1" u="sng" dirty="0"/>
              <a:t> </a:t>
            </a:r>
            <a:r>
              <a:rPr lang="el-GR" altLang="el-GR" dirty="0"/>
              <a:t>το οποίο επηρεάζει τον οργανισμό αλλά και κάθε άλλο οργανισμό που λειτουργεί στην ίδια χώρα</a:t>
            </a:r>
            <a:r>
              <a:rPr lang="el-GR" dirty="0"/>
              <a:t> </a:t>
            </a:r>
            <a:r>
              <a:rPr lang="el-GR" i="1" u="sng" dirty="0"/>
              <a:t>και σε επίπεδο χώρας</a:t>
            </a:r>
            <a:r>
              <a:rPr lang="el-GR" dirty="0"/>
              <a:t>)</a:t>
            </a:r>
          </a:p>
          <a:p>
            <a:pPr marL="342900" indent="-342900">
              <a:buAutoNum type="arabicPeriod"/>
            </a:pPr>
            <a:endParaRPr lang="el-GR" dirty="0"/>
          </a:p>
          <a:p>
            <a:pPr marL="342900" indent="-342900">
              <a:buFontTx/>
              <a:buAutoNum type="arabicPeriod"/>
            </a:pPr>
            <a:r>
              <a:rPr lang="el-GR" b="1" dirty="0">
                <a:solidFill>
                  <a:srgbClr val="FF0000"/>
                </a:solidFill>
              </a:rPr>
              <a:t>Το μοντέλο των 5 δυνάμεων του </a:t>
            </a:r>
            <a:r>
              <a:rPr lang="en-GB" b="1" dirty="0">
                <a:solidFill>
                  <a:srgbClr val="FF0000"/>
                </a:solidFill>
              </a:rPr>
              <a:t>PORTER</a:t>
            </a:r>
            <a:r>
              <a:rPr lang="el-GR" b="1" dirty="0">
                <a:solidFill>
                  <a:srgbClr val="FF0000"/>
                </a:solidFill>
              </a:rPr>
              <a:t> </a:t>
            </a:r>
            <a:r>
              <a:rPr lang="el-GR" i="1" dirty="0"/>
              <a:t>(αφορά το </a:t>
            </a:r>
            <a:r>
              <a:rPr lang="el-GR" i="1" u="sng" dirty="0"/>
              <a:t>κλαδικό </a:t>
            </a:r>
            <a:r>
              <a:rPr lang="el-GR" i="1" u="sng" dirty="0" err="1"/>
              <a:t>μικρο</a:t>
            </a:r>
            <a:r>
              <a:rPr lang="el-GR" i="1" u="sng" dirty="0"/>
              <a:t>-περιβάλλον</a:t>
            </a:r>
            <a:r>
              <a:rPr lang="el-GR" i="1" dirty="0"/>
              <a:t>) (</a:t>
            </a:r>
            <a:r>
              <a:rPr lang="en-US" i="1" dirty="0"/>
              <a:t>Porter, 1979)</a:t>
            </a:r>
            <a:endParaRPr lang="el-GR" i="1" dirty="0"/>
          </a:p>
          <a:p>
            <a:pPr marL="342900" indent="-342900">
              <a:buFontTx/>
              <a:buAutoNum type="arabicPeriod"/>
            </a:pPr>
            <a:endParaRPr lang="el-GR" i="1" dirty="0"/>
          </a:p>
          <a:p>
            <a:pPr marL="342900" indent="-342900">
              <a:buFontTx/>
              <a:buAutoNum type="arabicPeriod"/>
            </a:pPr>
            <a:r>
              <a:rPr lang="el-GR" b="1" dirty="0">
                <a:solidFill>
                  <a:srgbClr val="FF0000"/>
                </a:solidFill>
              </a:rPr>
              <a:t>Ανάλυση κινδύνων και ευκαιριών (ανάλυση SWOT) </a:t>
            </a:r>
            <a:r>
              <a:rPr lang="el-GR" i="1" dirty="0"/>
              <a:t>(αφορά το </a:t>
            </a:r>
            <a:r>
              <a:rPr lang="el-GR" i="1" u="sng" dirty="0" err="1"/>
              <a:t>μικρο</a:t>
            </a:r>
            <a:r>
              <a:rPr lang="el-GR" i="1" u="sng" dirty="0"/>
              <a:t>-περιβάλλον </a:t>
            </a:r>
            <a:r>
              <a:rPr lang="el-GR" i="1" dirty="0"/>
              <a:t>δηλαδή το </a:t>
            </a:r>
            <a:r>
              <a:rPr lang="el-GR" i="1" u="sng" dirty="0"/>
              <a:t>άμεσο κλαδικό περιβάλλον της επιχείρησης-οργανισμού</a:t>
            </a:r>
            <a:r>
              <a:rPr lang="el-GR" i="1" dirty="0"/>
              <a:t>)</a:t>
            </a:r>
          </a:p>
          <a:p>
            <a:pPr marL="342900" indent="-342900">
              <a:buFontTx/>
              <a:buAutoNum type="arabicPeriod"/>
            </a:pPr>
            <a:endParaRPr lang="el-GR" i="1" dirty="0"/>
          </a:p>
          <a:p>
            <a:pPr marL="342900" indent="-342900">
              <a:buFontTx/>
              <a:buAutoNum type="arabicPeriod"/>
            </a:pPr>
            <a:endParaRPr lang="el-GR" i="1" dirty="0"/>
          </a:p>
          <a:p>
            <a:pPr marL="342900" indent="-342900">
              <a:buFontTx/>
              <a:buAutoNum type="arabicPeriod"/>
            </a:pPr>
            <a:endParaRPr lang="el-GR" i="1" dirty="0"/>
          </a:p>
          <a:p>
            <a:pPr marL="342900" indent="-342900">
              <a:buAutoNum type="arabicPeriod"/>
            </a:pPr>
            <a:endParaRPr lang="el-GR"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928670"/>
            <a:ext cx="8572560" cy="830997"/>
          </a:xfrm>
          <a:prstGeom prst="rect">
            <a:avLst/>
          </a:prstGeom>
        </p:spPr>
        <p:txBody>
          <a:bodyPr wrap="square">
            <a:spAutoFit/>
          </a:bodyPr>
          <a:lstStyle/>
          <a:p>
            <a:pPr algn="ctr"/>
            <a:r>
              <a:rPr lang="el-GR" sz="2000" b="1" u="sng" dirty="0"/>
              <a:t>Ανάλυση εξωτερικού περιβάλλοντος</a:t>
            </a:r>
          </a:p>
          <a:p>
            <a:r>
              <a:rPr lang="el-GR" sz="1400" b="1" dirty="0">
                <a:solidFill>
                  <a:srgbClr val="FF0000"/>
                </a:solidFill>
              </a:rPr>
              <a:t>1. Ανάλυση PEST-DG - Διαστάσεις του ευρύτερου </a:t>
            </a:r>
            <a:r>
              <a:rPr lang="el-GR" sz="1400" b="1" dirty="0" err="1">
                <a:solidFill>
                  <a:srgbClr val="FF0000"/>
                </a:solidFill>
              </a:rPr>
              <a:t>μακρο</a:t>
            </a:r>
            <a:r>
              <a:rPr lang="el-GR" sz="1400" b="1" dirty="0">
                <a:solidFill>
                  <a:srgbClr val="FF0000"/>
                </a:solidFill>
              </a:rPr>
              <a:t>-περιβάλλοντος </a:t>
            </a:r>
            <a:r>
              <a:rPr lang="el-GR" sz="1400" dirty="0">
                <a:solidFill>
                  <a:srgbClr val="FF0000"/>
                </a:solidFill>
              </a:rPr>
              <a:t>(</a:t>
            </a:r>
            <a:r>
              <a:rPr lang="el-GR" sz="1400" i="1" u="sng" dirty="0">
                <a:solidFill>
                  <a:srgbClr val="FF0000"/>
                </a:solidFill>
              </a:rPr>
              <a:t>ευρύτερο </a:t>
            </a:r>
            <a:r>
              <a:rPr lang="el-GR" sz="1400" i="1" u="sng" dirty="0" err="1">
                <a:solidFill>
                  <a:srgbClr val="FF0000"/>
                </a:solidFill>
              </a:rPr>
              <a:t>μακρο</a:t>
            </a:r>
            <a:r>
              <a:rPr lang="el-GR" sz="1400" i="1" u="sng" dirty="0">
                <a:solidFill>
                  <a:srgbClr val="FF0000"/>
                </a:solidFill>
              </a:rPr>
              <a:t>-περιβάλλον</a:t>
            </a:r>
            <a:r>
              <a:rPr lang="el-GR" altLang="el-GR" sz="1400" i="1" u="sng" dirty="0">
                <a:solidFill>
                  <a:srgbClr val="FF0000"/>
                </a:solidFill>
              </a:rPr>
              <a:t> </a:t>
            </a:r>
            <a:r>
              <a:rPr lang="el-GR" altLang="el-GR" sz="1400" dirty="0">
                <a:solidFill>
                  <a:srgbClr val="FF0000"/>
                </a:solidFill>
              </a:rPr>
              <a:t>το οποίο επηρεάζει τον οργανισμό αλλά και κάθε άλλο οργανισμό που λειτουργεί στην ίδια χώρα</a:t>
            </a:r>
            <a:r>
              <a:rPr lang="el-GR" sz="1400" dirty="0">
                <a:solidFill>
                  <a:srgbClr val="FF0000"/>
                </a:solidFill>
              </a:rPr>
              <a:t> </a:t>
            </a:r>
            <a:r>
              <a:rPr lang="el-GR" sz="1400" i="1" u="sng" dirty="0">
                <a:solidFill>
                  <a:srgbClr val="FF0000"/>
                </a:solidFill>
              </a:rPr>
              <a:t>και σε επίπεδο χώρας</a:t>
            </a:r>
            <a:r>
              <a:rPr lang="el-GR" sz="1400" dirty="0">
                <a:solidFill>
                  <a:srgbClr val="FF0000"/>
                </a:solidFill>
              </a:rPr>
              <a:t>)</a:t>
            </a:r>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Hexagon 1">
            <a:extLst>
              <a:ext uri="{FF2B5EF4-FFF2-40B4-BE49-F238E27FC236}">
                <a16:creationId xmlns:a16="http://schemas.microsoft.com/office/drawing/2014/main" id="{A8ADCBAE-C6AC-C54E-9857-18F10E45A0F8}"/>
              </a:ext>
            </a:extLst>
          </p:cNvPr>
          <p:cNvSpPr/>
          <p:nvPr/>
        </p:nvSpPr>
        <p:spPr>
          <a:xfrm>
            <a:off x="3213152" y="1785926"/>
            <a:ext cx="1524420" cy="175175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id-ID" sz="3000" dirty="0">
              <a:latin typeface="Roboto Light" panose="02000000000000000000" pitchFamily="2" charset="0"/>
            </a:endParaRPr>
          </a:p>
        </p:txBody>
      </p:sp>
      <p:sp>
        <p:nvSpPr>
          <p:cNvPr id="5" name="Hexagon 2">
            <a:extLst>
              <a:ext uri="{FF2B5EF4-FFF2-40B4-BE49-F238E27FC236}">
                <a16:creationId xmlns:a16="http://schemas.microsoft.com/office/drawing/2014/main" id="{15D8B16B-7F14-0044-A325-344F057C85B0}"/>
              </a:ext>
            </a:extLst>
          </p:cNvPr>
          <p:cNvSpPr/>
          <p:nvPr/>
        </p:nvSpPr>
        <p:spPr>
          <a:xfrm>
            <a:off x="4486134" y="2686994"/>
            <a:ext cx="1524420" cy="175175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id-ID" sz="3000" dirty="0">
              <a:latin typeface="Roboto Light" panose="02000000000000000000" pitchFamily="2" charset="0"/>
            </a:endParaRPr>
          </a:p>
        </p:txBody>
      </p:sp>
      <p:sp>
        <p:nvSpPr>
          <p:cNvPr id="6" name="Hexagon 3">
            <a:extLst>
              <a:ext uri="{FF2B5EF4-FFF2-40B4-BE49-F238E27FC236}">
                <a16:creationId xmlns:a16="http://schemas.microsoft.com/office/drawing/2014/main" id="{6534DED2-3892-E04B-9AEC-59B1479584D3}"/>
              </a:ext>
            </a:extLst>
          </p:cNvPr>
          <p:cNvSpPr/>
          <p:nvPr/>
        </p:nvSpPr>
        <p:spPr>
          <a:xfrm>
            <a:off x="3213152" y="3657118"/>
            <a:ext cx="1524420" cy="175175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id-ID" sz="3000" dirty="0">
              <a:latin typeface="Roboto Light" panose="02000000000000000000" pitchFamily="2" charset="0"/>
            </a:endParaRPr>
          </a:p>
        </p:txBody>
      </p:sp>
      <p:sp>
        <p:nvSpPr>
          <p:cNvPr id="7" name="Hexagon 4">
            <a:extLst>
              <a:ext uri="{FF2B5EF4-FFF2-40B4-BE49-F238E27FC236}">
                <a16:creationId xmlns:a16="http://schemas.microsoft.com/office/drawing/2014/main" id="{90A77426-3040-F049-A1B8-1AC016A40A19}"/>
              </a:ext>
            </a:extLst>
          </p:cNvPr>
          <p:cNvSpPr/>
          <p:nvPr/>
        </p:nvSpPr>
        <p:spPr>
          <a:xfrm>
            <a:off x="4486134" y="4532994"/>
            <a:ext cx="1524420" cy="175175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id-ID" sz="3000" dirty="0">
              <a:latin typeface="Roboto Light" panose="02000000000000000000" pitchFamily="2" charset="0"/>
            </a:endParaRPr>
          </a:p>
        </p:txBody>
      </p:sp>
      <p:cxnSp>
        <p:nvCxnSpPr>
          <p:cNvPr id="8" name="Straight Connector 9">
            <a:extLst>
              <a:ext uri="{FF2B5EF4-FFF2-40B4-BE49-F238E27FC236}">
                <a16:creationId xmlns:a16="http://schemas.microsoft.com/office/drawing/2014/main" id="{A7A3472E-ED83-EC48-93DF-3B2E15D81F5F}"/>
              </a:ext>
            </a:extLst>
          </p:cNvPr>
          <p:cNvCxnSpPr/>
          <p:nvPr/>
        </p:nvCxnSpPr>
        <p:spPr>
          <a:xfrm flipH="1">
            <a:off x="2571736" y="2347101"/>
            <a:ext cx="932997" cy="0"/>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Connector 10">
            <a:extLst>
              <a:ext uri="{FF2B5EF4-FFF2-40B4-BE49-F238E27FC236}">
                <a16:creationId xmlns:a16="http://schemas.microsoft.com/office/drawing/2014/main" id="{6582326F-3591-A546-893E-EE38440F2D27}"/>
              </a:ext>
            </a:extLst>
          </p:cNvPr>
          <p:cNvCxnSpPr/>
          <p:nvPr/>
        </p:nvCxnSpPr>
        <p:spPr>
          <a:xfrm rot="10800000" flipV="1">
            <a:off x="2643174" y="5133183"/>
            <a:ext cx="1026442" cy="24888"/>
          </a:xfrm>
          <a:prstGeom prst="line">
            <a:avLst/>
          </a:prstGeom>
          <a:ln w="38100">
            <a:solidFill>
              <a:schemeClr val="accent3"/>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Connector 11">
            <a:extLst>
              <a:ext uri="{FF2B5EF4-FFF2-40B4-BE49-F238E27FC236}">
                <a16:creationId xmlns:a16="http://schemas.microsoft.com/office/drawing/2014/main" id="{469DAC53-DB96-BF46-BA70-65C37F67FCF4}"/>
              </a:ext>
            </a:extLst>
          </p:cNvPr>
          <p:cNvCxnSpPr>
            <a:cxnSpLocks/>
          </p:cNvCxnSpPr>
          <p:nvPr/>
        </p:nvCxnSpPr>
        <p:spPr>
          <a:xfrm rot="10800000">
            <a:off x="5715008" y="3347233"/>
            <a:ext cx="1563888" cy="6148"/>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Connector 12">
            <a:extLst>
              <a:ext uri="{FF2B5EF4-FFF2-40B4-BE49-F238E27FC236}">
                <a16:creationId xmlns:a16="http://schemas.microsoft.com/office/drawing/2014/main" id="{26668C14-E98F-4545-9C05-C4FB6380FDC2}"/>
              </a:ext>
            </a:extLst>
          </p:cNvPr>
          <p:cNvCxnSpPr>
            <a:cxnSpLocks/>
          </p:cNvCxnSpPr>
          <p:nvPr/>
        </p:nvCxnSpPr>
        <p:spPr>
          <a:xfrm flipH="1">
            <a:off x="5715008" y="5704687"/>
            <a:ext cx="857353" cy="0"/>
          </a:xfrm>
          <a:prstGeom prst="line">
            <a:avLst/>
          </a:prstGeom>
          <a:ln w="38100">
            <a:solidFill>
              <a:schemeClr val="accent4"/>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 name="Freeform 15">
            <a:extLst>
              <a:ext uri="{FF2B5EF4-FFF2-40B4-BE49-F238E27FC236}">
                <a16:creationId xmlns:a16="http://schemas.microsoft.com/office/drawing/2014/main" id="{63D69D6F-2D75-DD40-9A18-836A0274F6BA}"/>
              </a:ext>
            </a:extLst>
          </p:cNvPr>
          <p:cNvSpPr>
            <a:spLocks noChangeArrowheads="1"/>
          </p:cNvSpPr>
          <p:nvPr/>
        </p:nvSpPr>
        <p:spPr bwMode="auto">
          <a:xfrm>
            <a:off x="3709063" y="2093691"/>
            <a:ext cx="572712" cy="680252"/>
          </a:xfrm>
          <a:custGeom>
            <a:avLst/>
            <a:gdLst>
              <a:gd name="connsiteX0" fmla="*/ 155336 w 306028"/>
              <a:gd name="connsiteY0" fmla="*/ 130175 h 272690"/>
              <a:gd name="connsiteX1" fmla="*/ 163100 w 306028"/>
              <a:gd name="connsiteY1" fmla="*/ 130175 h 272690"/>
              <a:gd name="connsiteX2" fmla="*/ 167905 w 306028"/>
              <a:gd name="connsiteY2" fmla="*/ 134479 h 272690"/>
              <a:gd name="connsiteX3" fmla="*/ 163100 w 306028"/>
              <a:gd name="connsiteY3" fmla="*/ 139142 h 272690"/>
              <a:gd name="connsiteX4" fmla="*/ 155336 w 306028"/>
              <a:gd name="connsiteY4" fmla="*/ 139142 h 272690"/>
              <a:gd name="connsiteX5" fmla="*/ 150530 w 306028"/>
              <a:gd name="connsiteY5" fmla="*/ 143805 h 272690"/>
              <a:gd name="connsiteX6" fmla="*/ 150530 w 306028"/>
              <a:gd name="connsiteY6" fmla="*/ 201912 h 272690"/>
              <a:gd name="connsiteX7" fmla="*/ 155336 w 306028"/>
              <a:gd name="connsiteY7" fmla="*/ 206574 h 272690"/>
              <a:gd name="connsiteX8" fmla="*/ 163100 w 306028"/>
              <a:gd name="connsiteY8" fmla="*/ 206574 h 272690"/>
              <a:gd name="connsiteX9" fmla="*/ 167905 w 306028"/>
              <a:gd name="connsiteY9" fmla="*/ 211237 h 272690"/>
              <a:gd name="connsiteX10" fmla="*/ 163100 w 306028"/>
              <a:gd name="connsiteY10" fmla="*/ 215541 h 272690"/>
              <a:gd name="connsiteX11" fmla="*/ 155336 w 306028"/>
              <a:gd name="connsiteY11" fmla="*/ 215541 h 272690"/>
              <a:gd name="connsiteX12" fmla="*/ 141288 w 306028"/>
              <a:gd name="connsiteY12" fmla="*/ 201912 h 272690"/>
              <a:gd name="connsiteX13" fmla="*/ 141288 w 306028"/>
              <a:gd name="connsiteY13" fmla="*/ 143805 h 272690"/>
              <a:gd name="connsiteX14" fmla="*/ 155336 w 306028"/>
              <a:gd name="connsiteY14" fmla="*/ 130175 h 272690"/>
              <a:gd name="connsiteX15" fmla="*/ 224172 w 306028"/>
              <a:gd name="connsiteY15" fmla="*/ 58891 h 272690"/>
              <a:gd name="connsiteX16" fmla="*/ 216600 w 306028"/>
              <a:gd name="connsiteY16" fmla="*/ 59250 h 272690"/>
              <a:gd name="connsiteX17" fmla="*/ 218764 w 306028"/>
              <a:gd name="connsiteY17" fmla="*/ 87569 h 272690"/>
              <a:gd name="connsiteX18" fmla="*/ 196767 w 306028"/>
              <a:gd name="connsiteY18" fmla="*/ 121982 h 272690"/>
              <a:gd name="connsiteX19" fmla="*/ 185228 w 306028"/>
              <a:gd name="connsiteY19" fmla="*/ 138113 h 272690"/>
              <a:gd name="connsiteX20" fmla="*/ 185228 w 306028"/>
              <a:gd name="connsiteY20" fmla="*/ 200486 h 272690"/>
              <a:gd name="connsiteX21" fmla="*/ 191358 w 306028"/>
              <a:gd name="connsiteY21" fmla="*/ 206580 h 272690"/>
              <a:gd name="connsiteX22" fmla="*/ 274295 w 306028"/>
              <a:gd name="connsiteY22" fmla="*/ 206580 h 272690"/>
              <a:gd name="connsiteX23" fmla="*/ 275016 w 306028"/>
              <a:gd name="connsiteY23" fmla="*/ 206222 h 272690"/>
              <a:gd name="connsiteX24" fmla="*/ 284392 w 306028"/>
              <a:gd name="connsiteY24" fmla="*/ 195826 h 272690"/>
              <a:gd name="connsiteX25" fmla="*/ 283310 w 306028"/>
              <a:gd name="connsiteY25" fmla="*/ 190807 h 272690"/>
              <a:gd name="connsiteX26" fmla="*/ 282950 w 306028"/>
              <a:gd name="connsiteY26" fmla="*/ 186506 h 272690"/>
              <a:gd name="connsiteX27" fmla="*/ 286195 w 306028"/>
              <a:gd name="connsiteY27" fmla="*/ 183997 h 272690"/>
              <a:gd name="connsiteX28" fmla="*/ 294849 w 306028"/>
              <a:gd name="connsiteY28" fmla="*/ 173601 h 272690"/>
              <a:gd name="connsiteX29" fmla="*/ 291604 w 306028"/>
              <a:gd name="connsiteY29" fmla="*/ 166432 h 272690"/>
              <a:gd name="connsiteX30" fmla="*/ 290883 w 306028"/>
              <a:gd name="connsiteY30" fmla="*/ 162847 h 272690"/>
              <a:gd name="connsiteX31" fmla="*/ 292325 w 306028"/>
              <a:gd name="connsiteY31" fmla="*/ 159621 h 272690"/>
              <a:gd name="connsiteX32" fmla="*/ 296652 w 306028"/>
              <a:gd name="connsiteY32" fmla="*/ 151376 h 272690"/>
              <a:gd name="connsiteX33" fmla="*/ 293046 w 306028"/>
              <a:gd name="connsiteY33" fmla="*/ 144207 h 272690"/>
              <a:gd name="connsiteX34" fmla="*/ 289801 w 306028"/>
              <a:gd name="connsiteY34" fmla="*/ 139188 h 272690"/>
              <a:gd name="connsiteX35" fmla="*/ 291964 w 306028"/>
              <a:gd name="connsiteY35" fmla="*/ 133811 h 272690"/>
              <a:gd name="connsiteX36" fmla="*/ 295570 w 306028"/>
              <a:gd name="connsiteY36" fmla="*/ 125566 h 272690"/>
              <a:gd name="connsiteX37" fmla="*/ 287998 w 306028"/>
              <a:gd name="connsiteY37" fmla="*/ 116246 h 272690"/>
              <a:gd name="connsiteX38" fmla="*/ 241120 w 306028"/>
              <a:gd name="connsiteY38" fmla="*/ 116246 h 272690"/>
              <a:gd name="connsiteX39" fmla="*/ 237154 w 306028"/>
              <a:gd name="connsiteY39" fmla="*/ 114454 h 272690"/>
              <a:gd name="connsiteX40" fmla="*/ 236793 w 306028"/>
              <a:gd name="connsiteY40" fmla="*/ 110511 h 272690"/>
              <a:gd name="connsiteX41" fmla="*/ 238957 w 306028"/>
              <a:gd name="connsiteY41" fmla="*/ 83626 h 272690"/>
              <a:gd name="connsiteX42" fmla="*/ 224172 w 306028"/>
              <a:gd name="connsiteY42" fmla="*/ 58891 h 272690"/>
              <a:gd name="connsiteX43" fmla="*/ 224533 w 306028"/>
              <a:gd name="connsiteY43" fmla="*/ 49571 h 272690"/>
              <a:gd name="connsiteX44" fmla="*/ 248332 w 306028"/>
              <a:gd name="connsiteY44" fmla="*/ 82909 h 272690"/>
              <a:gd name="connsiteX45" fmla="*/ 247251 w 306028"/>
              <a:gd name="connsiteY45" fmla="*/ 107284 h 272690"/>
              <a:gd name="connsiteX46" fmla="*/ 287998 w 306028"/>
              <a:gd name="connsiteY46" fmla="*/ 107284 h 272690"/>
              <a:gd name="connsiteX47" fmla="*/ 304946 w 306028"/>
              <a:gd name="connsiteY47" fmla="*/ 125566 h 272690"/>
              <a:gd name="connsiteX48" fmla="*/ 300979 w 306028"/>
              <a:gd name="connsiteY48" fmla="*/ 138471 h 272690"/>
              <a:gd name="connsiteX49" fmla="*/ 306028 w 306028"/>
              <a:gd name="connsiteY49" fmla="*/ 151376 h 272690"/>
              <a:gd name="connsiteX50" fmla="*/ 301340 w 306028"/>
              <a:gd name="connsiteY50" fmla="*/ 163922 h 272690"/>
              <a:gd name="connsiteX51" fmla="*/ 303864 w 306028"/>
              <a:gd name="connsiteY51" fmla="*/ 173601 h 272690"/>
              <a:gd name="connsiteX52" fmla="*/ 293046 w 306028"/>
              <a:gd name="connsiteY52" fmla="*/ 191166 h 272690"/>
              <a:gd name="connsiteX53" fmla="*/ 293767 w 306028"/>
              <a:gd name="connsiteY53" fmla="*/ 195826 h 272690"/>
              <a:gd name="connsiteX54" fmla="*/ 275738 w 306028"/>
              <a:gd name="connsiteY54" fmla="*/ 215542 h 272690"/>
              <a:gd name="connsiteX55" fmla="*/ 274295 w 306028"/>
              <a:gd name="connsiteY55" fmla="*/ 215542 h 272690"/>
              <a:gd name="connsiteX56" fmla="*/ 191358 w 306028"/>
              <a:gd name="connsiteY56" fmla="*/ 215542 h 272690"/>
              <a:gd name="connsiteX57" fmla="*/ 176213 w 306028"/>
              <a:gd name="connsiteY57" fmla="*/ 200486 h 272690"/>
              <a:gd name="connsiteX58" fmla="*/ 176213 w 306028"/>
              <a:gd name="connsiteY58" fmla="*/ 138113 h 272690"/>
              <a:gd name="connsiteX59" fmla="*/ 189916 w 306028"/>
              <a:gd name="connsiteY59" fmla="*/ 115888 h 272690"/>
              <a:gd name="connsiteX60" fmla="*/ 209749 w 306028"/>
              <a:gd name="connsiteY60" fmla="*/ 85418 h 272690"/>
              <a:gd name="connsiteX61" fmla="*/ 206503 w 306028"/>
              <a:gd name="connsiteY61" fmla="*/ 56741 h 272690"/>
              <a:gd name="connsiteX62" fmla="*/ 208667 w 306028"/>
              <a:gd name="connsiteY62" fmla="*/ 52081 h 272690"/>
              <a:gd name="connsiteX63" fmla="*/ 224533 w 306028"/>
              <a:gd name="connsiteY63" fmla="*/ 49571 h 272690"/>
              <a:gd name="connsiteX64" fmla="*/ 84446 w 306028"/>
              <a:gd name="connsiteY64" fmla="*/ 0 h 272690"/>
              <a:gd name="connsiteX65" fmla="*/ 153014 w 306028"/>
              <a:gd name="connsiteY65" fmla="*/ 35255 h 272690"/>
              <a:gd name="connsiteX66" fmla="*/ 221581 w 306028"/>
              <a:gd name="connsiteY66" fmla="*/ 0 h 272690"/>
              <a:gd name="connsiteX67" fmla="*/ 306027 w 306028"/>
              <a:gd name="connsiteY67" fmla="*/ 84181 h 272690"/>
              <a:gd name="connsiteX68" fmla="*/ 305666 w 306028"/>
              <a:gd name="connsiteY68" fmla="*/ 90657 h 272690"/>
              <a:gd name="connsiteX69" fmla="*/ 300975 w 306028"/>
              <a:gd name="connsiteY69" fmla="*/ 94974 h 272690"/>
              <a:gd name="connsiteX70" fmla="*/ 296644 w 306028"/>
              <a:gd name="connsiteY70" fmla="*/ 90297 h 272690"/>
              <a:gd name="connsiteX71" fmla="*/ 296644 w 306028"/>
              <a:gd name="connsiteY71" fmla="*/ 84181 h 272690"/>
              <a:gd name="connsiteX72" fmla="*/ 221581 w 306028"/>
              <a:gd name="connsiteY72" fmla="*/ 9353 h 272690"/>
              <a:gd name="connsiteX73" fmla="*/ 156983 w 306028"/>
              <a:gd name="connsiteY73" fmla="*/ 46048 h 272690"/>
              <a:gd name="connsiteX74" fmla="*/ 153014 w 306028"/>
              <a:gd name="connsiteY74" fmla="*/ 48566 h 272690"/>
              <a:gd name="connsiteX75" fmla="*/ 149044 w 306028"/>
              <a:gd name="connsiteY75" fmla="*/ 46048 h 272690"/>
              <a:gd name="connsiteX76" fmla="*/ 84446 w 306028"/>
              <a:gd name="connsiteY76" fmla="*/ 9353 h 272690"/>
              <a:gd name="connsiteX77" fmla="*/ 9383 w 306028"/>
              <a:gd name="connsiteY77" fmla="*/ 84181 h 272690"/>
              <a:gd name="connsiteX78" fmla="*/ 153014 w 306028"/>
              <a:gd name="connsiteY78" fmla="*/ 262617 h 272690"/>
              <a:gd name="connsiteX79" fmla="*/ 198485 w 306028"/>
              <a:gd name="connsiteY79" fmla="*/ 229880 h 272690"/>
              <a:gd name="connsiteX80" fmla="*/ 204981 w 306028"/>
              <a:gd name="connsiteY80" fmla="*/ 230600 h 272690"/>
              <a:gd name="connsiteX81" fmla="*/ 204259 w 306028"/>
              <a:gd name="connsiteY81" fmla="*/ 237075 h 272690"/>
              <a:gd name="connsiteX82" fmla="*/ 155540 w 306028"/>
              <a:gd name="connsiteY82" fmla="*/ 271971 h 272690"/>
              <a:gd name="connsiteX83" fmla="*/ 153014 w 306028"/>
              <a:gd name="connsiteY83" fmla="*/ 272690 h 272690"/>
              <a:gd name="connsiteX84" fmla="*/ 150488 w 306028"/>
              <a:gd name="connsiteY84" fmla="*/ 271971 h 272690"/>
              <a:gd name="connsiteX85" fmla="*/ 0 w 306028"/>
              <a:gd name="connsiteY85" fmla="*/ 84181 h 272690"/>
              <a:gd name="connsiteX86" fmla="*/ 84446 w 306028"/>
              <a:gd name="connsiteY86" fmla="*/ 0 h 2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6028" h="272690">
                <a:moveTo>
                  <a:pt x="155336" y="130175"/>
                </a:moveTo>
                <a:lnTo>
                  <a:pt x="163100" y="130175"/>
                </a:lnTo>
                <a:cubicBezTo>
                  <a:pt x="165687" y="130175"/>
                  <a:pt x="167905" y="131969"/>
                  <a:pt x="167905" y="134479"/>
                </a:cubicBezTo>
                <a:cubicBezTo>
                  <a:pt x="167905" y="136990"/>
                  <a:pt x="165687" y="139142"/>
                  <a:pt x="163100" y="139142"/>
                </a:cubicBezTo>
                <a:lnTo>
                  <a:pt x="155336" y="139142"/>
                </a:lnTo>
                <a:cubicBezTo>
                  <a:pt x="152748" y="139142"/>
                  <a:pt x="150530" y="141294"/>
                  <a:pt x="150530" y="143805"/>
                </a:cubicBezTo>
                <a:lnTo>
                  <a:pt x="150530" y="201912"/>
                </a:lnTo>
                <a:cubicBezTo>
                  <a:pt x="150530" y="204422"/>
                  <a:pt x="152748" y="206574"/>
                  <a:pt x="155336" y="206574"/>
                </a:cubicBezTo>
                <a:lnTo>
                  <a:pt x="163100" y="206574"/>
                </a:lnTo>
                <a:cubicBezTo>
                  <a:pt x="165687" y="206574"/>
                  <a:pt x="167905" y="208368"/>
                  <a:pt x="167905" y="211237"/>
                </a:cubicBezTo>
                <a:cubicBezTo>
                  <a:pt x="167905" y="213748"/>
                  <a:pt x="165687" y="215541"/>
                  <a:pt x="163100" y="215541"/>
                </a:cubicBezTo>
                <a:lnTo>
                  <a:pt x="155336" y="215541"/>
                </a:lnTo>
                <a:cubicBezTo>
                  <a:pt x="147573" y="215541"/>
                  <a:pt x="141288" y="209444"/>
                  <a:pt x="141288" y="201912"/>
                </a:cubicBezTo>
                <a:lnTo>
                  <a:pt x="141288" y="143805"/>
                </a:lnTo>
                <a:cubicBezTo>
                  <a:pt x="141288" y="136273"/>
                  <a:pt x="147573" y="130175"/>
                  <a:pt x="155336" y="130175"/>
                </a:cubicBezTo>
                <a:close/>
                <a:moveTo>
                  <a:pt x="224172" y="58891"/>
                </a:moveTo>
                <a:cubicBezTo>
                  <a:pt x="220927" y="58891"/>
                  <a:pt x="218403" y="58891"/>
                  <a:pt x="216600" y="59250"/>
                </a:cubicBezTo>
                <a:cubicBezTo>
                  <a:pt x="218042" y="66419"/>
                  <a:pt x="220206" y="80399"/>
                  <a:pt x="218764" y="87569"/>
                </a:cubicBezTo>
                <a:cubicBezTo>
                  <a:pt x="215518" y="100832"/>
                  <a:pt x="205421" y="112303"/>
                  <a:pt x="196767" y="121982"/>
                </a:cubicBezTo>
                <a:cubicBezTo>
                  <a:pt x="191358" y="128076"/>
                  <a:pt x="185228" y="134887"/>
                  <a:pt x="185228" y="138113"/>
                </a:cubicBezTo>
                <a:lnTo>
                  <a:pt x="185228" y="200486"/>
                </a:lnTo>
                <a:cubicBezTo>
                  <a:pt x="185228" y="203712"/>
                  <a:pt x="188113" y="206580"/>
                  <a:pt x="191358" y="206580"/>
                </a:cubicBezTo>
                <a:lnTo>
                  <a:pt x="274295" y="206580"/>
                </a:lnTo>
                <a:cubicBezTo>
                  <a:pt x="274656" y="206580"/>
                  <a:pt x="274656" y="206222"/>
                  <a:pt x="275016" y="206222"/>
                </a:cubicBezTo>
                <a:cubicBezTo>
                  <a:pt x="280425" y="205863"/>
                  <a:pt x="284392" y="201561"/>
                  <a:pt x="284392" y="195826"/>
                </a:cubicBezTo>
                <a:cubicBezTo>
                  <a:pt x="284392" y="194034"/>
                  <a:pt x="284031" y="192600"/>
                  <a:pt x="283310" y="190807"/>
                </a:cubicBezTo>
                <a:cubicBezTo>
                  <a:pt x="282589" y="189374"/>
                  <a:pt x="282589" y="187940"/>
                  <a:pt x="282950" y="186506"/>
                </a:cubicBezTo>
                <a:cubicBezTo>
                  <a:pt x="283671" y="185430"/>
                  <a:pt x="284753" y="184355"/>
                  <a:pt x="286195" y="183997"/>
                </a:cubicBezTo>
                <a:cubicBezTo>
                  <a:pt x="291243" y="182921"/>
                  <a:pt x="294849" y="178978"/>
                  <a:pt x="294849" y="173601"/>
                </a:cubicBezTo>
                <a:cubicBezTo>
                  <a:pt x="294849" y="171092"/>
                  <a:pt x="293767" y="168583"/>
                  <a:pt x="291604" y="166432"/>
                </a:cubicBezTo>
                <a:cubicBezTo>
                  <a:pt x="290883" y="165356"/>
                  <a:pt x="290522" y="164281"/>
                  <a:pt x="290883" y="162847"/>
                </a:cubicBezTo>
                <a:cubicBezTo>
                  <a:pt x="290883" y="161772"/>
                  <a:pt x="291243" y="160338"/>
                  <a:pt x="292325" y="159621"/>
                </a:cubicBezTo>
                <a:cubicBezTo>
                  <a:pt x="295210" y="157829"/>
                  <a:pt x="296652" y="154602"/>
                  <a:pt x="296652" y="151376"/>
                </a:cubicBezTo>
                <a:cubicBezTo>
                  <a:pt x="296652" y="147075"/>
                  <a:pt x="294849" y="144924"/>
                  <a:pt x="293046" y="144207"/>
                </a:cubicBezTo>
                <a:cubicBezTo>
                  <a:pt x="291243" y="143131"/>
                  <a:pt x="290161" y="141339"/>
                  <a:pt x="289801" y="139188"/>
                </a:cubicBezTo>
                <a:cubicBezTo>
                  <a:pt x="289801" y="137396"/>
                  <a:pt x="290522" y="135245"/>
                  <a:pt x="291964" y="133811"/>
                </a:cubicBezTo>
                <a:cubicBezTo>
                  <a:pt x="293046" y="133453"/>
                  <a:pt x="295570" y="130944"/>
                  <a:pt x="295570" y="125566"/>
                </a:cubicBezTo>
                <a:cubicBezTo>
                  <a:pt x="295570" y="120189"/>
                  <a:pt x="291604" y="116246"/>
                  <a:pt x="287998" y="116246"/>
                </a:cubicBezTo>
                <a:lnTo>
                  <a:pt x="241120" y="116246"/>
                </a:lnTo>
                <a:cubicBezTo>
                  <a:pt x="239678" y="116246"/>
                  <a:pt x="238236" y="115529"/>
                  <a:pt x="237154" y="114454"/>
                </a:cubicBezTo>
                <a:cubicBezTo>
                  <a:pt x="236433" y="113378"/>
                  <a:pt x="236433" y="111945"/>
                  <a:pt x="236793" y="110511"/>
                </a:cubicBezTo>
                <a:cubicBezTo>
                  <a:pt x="237514" y="106568"/>
                  <a:pt x="240399" y="96172"/>
                  <a:pt x="238957" y="83626"/>
                </a:cubicBezTo>
                <a:cubicBezTo>
                  <a:pt x="237514" y="69645"/>
                  <a:pt x="231745" y="58891"/>
                  <a:pt x="224172" y="58891"/>
                </a:cubicBezTo>
                <a:close/>
                <a:moveTo>
                  <a:pt x="224533" y="49571"/>
                </a:moveTo>
                <a:cubicBezTo>
                  <a:pt x="236793" y="50288"/>
                  <a:pt x="246529" y="63552"/>
                  <a:pt x="248332" y="82909"/>
                </a:cubicBezTo>
                <a:cubicBezTo>
                  <a:pt x="249054" y="92587"/>
                  <a:pt x="247972" y="101191"/>
                  <a:pt x="247251" y="107284"/>
                </a:cubicBezTo>
                <a:lnTo>
                  <a:pt x="287998" y="107284"/>
                </a:lnTo>
                <a:cubicBezTo>
                  <a:pt x="297013" y="107284"/>
                  <a:pt x="304946" y="115529"/>
                  <a:pt x="304946" y="125566"/>
                </a:cubicBezTo>
                <a:cubicBezTo>
                  <a:pt x="304946" y="131660"/>
                  <a:pt x="302782" y="135962"/>
                  <a:pt x="300979" y="138471"/>
                </a:cubicBezTo>
                <a:cubicBezTo>
                  <a:pt x="303864" y="141339"/>
                  <a:pt x="306028" y="145999"/>
                  <a:pt x="306028" y="151376"/>
                </a:cubicBezTo>
                <a:cubicBezTo>
                  <a:pt x="306028" y="155678"/>
                  <a:pt x="304225" y="160338"/>
                  <a:pt x="301340" y="163922"/>
                </a:cubicBezTo>
                <a:cubicBezTo>
                  <a:pt x="302782" y="166790"/>
                  <a:pt x="303864" y="170375"/>
                  <a:pt x="303864" y="173601"/>
                </a:cubicBezTo>
                <a:cubicBezTo>
                  <a:pt x="303864" y="181129"/>
                  <a:pt x="299537" y="187940"/>
                  <a:pt x="293046" y="191166"/>
                </a:cubicBezTo>
                <a:cubicBezTo>
                  <a:pt x="293767" y="192958"/>
                  <a:pt x="293767" y="194392"/>
                  <a:pt x="293767" y="195826"/>
                </a:cubicBezTo>
                <a:cubicBezTo>
                  <a:pt x="293767" y="206222"/>
                  <a:pt x="286195" y="214466"/>
                  <a:pt x="275738" y="215542"/>
                </a:cubicBezTo>
                <a:cubicBezTo>
                  <a:pt x="275377" y="215542"/>
                  <a:pt x="275016" y="215542"/>
                  <a:pt x="274295" y="215542"/>
                </a:cubicBezTo>
                <a:lnTo>
                  <a:pt x="191358" y="215542"/>
                </a:lnTo>
                <a:cubicBezTo>
                  <a:pt x="182704" y="215542"/>
                  <a:pt x="176213" y="209089"/>
                  <a:pt x="176213" y="200486"/>
                </a:cubicBezTo>
                <a:lnTo>
                  <a:pt x="176213" y="138113"/>
                </a:lnTo>
                <a:cubicBezTo>
                  <a:pt x="176213" y="131302"/>
                  <a:pt x="181983" y="124491"/>
                  <a:pt x="189916" y="115888"/>
                </a:cubicBezTo>
                <a:cubicBezTo>
                  <a:pt x="197849" y="106926"/>
                  <a:pt x="207224" y="96530"/>
                  <a:pt x="209749" y="85418"/>
                </a:cubicBezTo>
                <a:cubicBezTo>
                  <a:pt x="211191" y="79683"/>
                  <a:pt x="208306" y="64985"/>
                  <a:pt x="206503" y="56741"/>
                </a:cubicBezTo>
                <a:cubicBezTo>
                  <a:pt x="206143" y="54948"/>
                  <a:pt x="207224" y="53156"/>
                  <a:pt x="208667" y="52081"/>
                </a:cubicBezTo>
                <a:cubicBezTo>
                  <a:pt x="209749" y="51722"/>
                  <a:pt x="213715" y="49213"/>
                  <a:pt x="224533" y="49571"/>
                </a:cubicBezTo>
                <a:close/>
                <a:moveTo>
                  <a:pt x="84446" y="0"/>
                </a:moveTo>
                <a:cubicBezTo>
                  <a:pt x="111512" y="0"/>
                  <a:pt x="137135" y="13311"/>
                  <a:pt x="153014" y="35255"/>
                </a:cubicBezTo>
                <a:cubicBezTo>
                  <a:pt x="168892" y="13311"/>
                  <a:pt x="194515" y="0"/>
                  <a:pt x="221581" y="0"/>
                </a:cubicBezTo>
                <a:cubicBezTo>
                  <a:pt x="268135" y="0"/>
                  <a:pt x="306027" y="37774"/>
                  <a:pt x="306027" y="84181"/>
                </a:cubicBezTo>
                <a:cubicBezTo>
                  <a:pt x="306027" y="86340"/>
                  <a:pt x="306027" y="88498"/>
                  <a:pt x="305666" y="90657"/>
                </a:cubicBezTo>
                <a:cubicBezTo>
                  <a:pt x="305666" y="93175"/>
                  <a:pt x="303501" y="95334"/>
                  <a:pt x="300975" y="94974"/>
                </a:cubicBezTo>
                <a:cubicBezTo>
                  <a:pt x="298449" y="94614"/>
                  <a:pt x="296284" y="92815"/>
                  <a:pt x="296644" y="90297"/>
                </a:cubicBezTo>
                <a:cubicBezTo>
                  <a:pt x="296644" y="88139"/>
                  <a:pt x="296644" y="85980"/>
                  <a:pt x="296644" y="84181"/>
                </a:cubicBezTo>
                <a:cubicBezTo>
                  <a:pt x="296644" y="42810"/>
                  <a:pt x="263083" y="9353"/>
                  <a:pt x="221581" y="9353"/>
                </a:cubicBezTo>
                <a:cubicBezTo>
                  <a:pt x="195237" y="9353"/>
                  <a:pt x="170336" y="23384"/>
                  <a:pt x="156983" y="46048"/>
                </a:cubicBezTo>
                <a:cubicBezTo>
                  <a:pt x="156262" y="47847"/>
                  <a:pt x="154457" y="48566"/>
                  <a:pt x="153014" y="48566"/>
                </a:cubicBezTo>
                <a:cubicBezTo>
                  <a:pt x="151570" y="48566"/>
                  <a:pt x="149766" y="47847"/>
                  <a:pt x="149044" y="46048"/>
                </a:cubicBezTo>
                <a:cubicBezTo>
                  <a:pt x="135330" y="23384"/>
                  <a:pt x="110790" y="9353"/>
                  <a:pt x="84446" y="9353"/>
                </a:cubicBezTo>
                <a:cubicBezTo>
                  <a:pt x="42945" y="9353"/>
                  <a:pt x="9383" y="42810"/>
                  <a:pt x="9383" y="84181"/>
                </a:cubicBezTo>
                <a:cubicBezTo>
                  <a:pt x="9383" y="167643"/>
                  <a:pt x="133887" y="250386"/>
                  <a:pt x="153014" y="262617"/>
                </a:cubicBezTo>
                <a:cubicBezTo>
                  <a:pt x="159510" y="258660"/>
                  <a:pt x="177554" y="246788"/>
                  <a:pt x="198485" y="229880"/>
                </a:cubicBezTo>
                <a:cubicBezTo>
                  <a:pt x="200650" y="228441"/>
                  <a:pt x="203537" y="228441"/>
                  <a:pt x="204981" y="230600"/>
                </a:cubicBezTo>
                <a:cubicBezTo>
                  <a:pt x="206424" y="232398"/>
                  <a:pt x="206424" y="235636"/>
                  <a:pt x="204259" y="237075"/>
                </a:cubicBezTo>
                <a:cubicBezTo>
                  <a:pt x="177554" y="258660"/>
                  <a:pt x="155540" y="271971"/>
                  <a:pt x="155540" y="271971"/>
                </a:cubicBezTo>
                <a:cubicBezTo>
                  <a:pt x="154818" y="272331"/>
                  <a:pt x="154096" y="272690"/>
                  <a:pt x="153014" y="272690"/>
                </a:cubicBezTo>
                <a:cubicBezTo>
                  <a:pt x="152292" y="272690"/>
                  <a:pt x="151570" y="272331"/>
                  <a:pt x="150488" y="271971"/>
                </a:cubicBezTo>
                <a:cubicBezTo>
                  <a:pt x="144353" y="268373"/>
                  <a:pt x="0" y="179515"/>
                  <a:pt x="0" y="84181"/>
                </a:cubicBezTo>
                <a:cubicBezTo>
                  <a:pt x="0" y="37774"/>
                  <a:pt x="37892" y="0"/>
                  <a:pt x="84446" y="0"/>
                </a:cubicBezTo>
                <a:close/>
              </a:path>
            </a:pathLst>
          </a:custGeom>
          <a:solidFill>
            <a:schemeClr val="bg1"/>
          </a:solidFill>
          <a:ln>
            <a:noFill/>
          </a:ln>
          <a:effectLst/>
        </p:spPr>
        <p:txBody>
          <a:bodyPr wrap="square" lIns="38405" tIns="19202" rIns="38405" bIns="19202" anchor="ctr">
            <a:noAutofit/>
          </a:bodyPr>
          <a:lstStyle/>
          <a:p>
            <a:endParaRPr lang="en-US" dirty="0">
              <a:latin typeface="Roboto Light" panose="02000000000000000000" pitchFamily="2" charset="0"/>
            </a:endParaRPr>
          </a:p>
        </p:txBody>
      </p:sp>
      <p:sp>
        <p:nvSpPr>
          <p:cNvPr id="14" name="Freeform 17">
            <a:extLst>
              <a:ext uri="{FF2B5EF4-FFF2-40B4-BE49-F238E27FC236}">
                <a16:creationId xmlns:a16="http://schemas.microsoft.com/office/drawing/2014/main" id="{0419242D-8100-2943-A425-0E91658DF47E}"/>
              </a:ext>
            </a:extLst>
          </p:cNvPr>
          <p:cNvSpPr>
            <a:spLocks noChangeArrowheads="1"/>
          </p:cNvSpPr>
          <p:nvPr/>
        </p:nvSpPr>
        <p:spPr bwMode="auto">
          <a:xfrm>
            <a:off x="3765655" y="4027073"/>
            <a:ext cx="455391" cy="607029"/>
          </a:xfrm>
          <a:custGeom>
            <a:avLst/>
            <a:gdLst>
              <a:gd name="connsiteX0" fmla="*/ 157776 w 315553"/>
              <a:gd name="connsiteY0" fmla="*/ 101432 h 315552"/>
              <a:gd name="connsiteX1" fmla="*/ 140463 w 315553"/>
              <a:gd name="connsiteY1" fmla="*/ 113307 h 315552"/>
              <a:gd name="connsiteX2" fmla="*/ 124954 w 315553"/>
              <a:gd name="connsiteY2" fmla="*/ 154692 h 315552"/>
              <a:gd name="connsiteX3" fmla="*/ 170761 w 315553"/>
              <a:gd name="connsiteY3" fmla="*/ 143896 h 315552"/>
              <a:gd name="connsiteX4" fmla="*/ 176532 w 315553"/>
              <a:gd name="connsiteY4" fmla="*/ 147135 h 315552"/>
              <a:gd name="connsiteX5" fmla="*/ 173286 w 315553"/>
              <a:gd name="connsiteY5" fmla="*/ 153252 h 315552"/>
              <a:gd name="connsiteX6" fmla="*/ 120986 w 315553"/>
              <a:gd name="connsiteY6" fmla="*/ 165488 h 315552"/>
              <a:gd name="connsiteX7" fmla="*/ 102591 w 315553"/>
              <a:gd name="connsiteY7" fmla="*/ 215509 h 315552"/>
              <a:gd name="connsiteX8" fmla="*/ 186992 w 315553"/>
              <a:gd name="connsiteY8" fmla="*/ 194997 h 315552"/>
              <a:gd name="connsiteX9" fmla="*/ 192763 w 315553"/>
              <a:gd name="connsiteY9" fmla="*/ 198596 h 315552"/>
              <a:gd name="connsiteX10" fmla="*/ 189156 w 315553"/>
              <a:gd name="connsiteY10" fmla="*/ 204353 h 315552"/>
              <a:gd name="connsiteX11" fmla="*/ 98623 w 315553"/>
              <a:gd name="connsiteY11" fmla="*/ 226305 h 315552"/>
              <a:gd name="connsiteX12" fmla="*/ 80228 w 315553"/>
              <a:gd name="connsiteY12" fmla="*/ 275967 h 315552"/>
              <a:gd name="connsiteX13" fmla="*/ 205388 w 315553"/>
              <a:gd name="connsiteY13" fmla="*/ 245738 h 315552"/>
              <a:gd name="connsiteX14" fmla="*/ 211159 w 315553"/>
              <a:gd name="connsiteY14" fmla="*/ 249337 h 315552"/>
              <a:gd name="connsiteX15" fmla="*/ 207912 w 315553"/>
              <a:gd name="connsiteY15" fmla="*/ 255095 h 315552"/>
              <a:gd name="connsiteX16" fmla="*/ 76260 w 315553"/>
              <a:gd name="connsiteY16" fmla="*/ 286763 h 315552"/>
              <a:gd name="connsiteX17" fmla="*/ 69047 w 315553"/>
              <a:gd name="connsiteY17" fmla="*/ 306196 h 315552"/>
              <a:gd name="connsiteX18" fmla="*/ 246867 w 315553"/>
              <a:gd name="connsiteY18" fmla="*/ 306196 h 315552"/>
              <a:gd name="connsiteX19" fmla="*/ 175090 w 315553"/>
              <a:gd name="connsiteY19" fmla="*/ 113307 h 315552"/>
              <a:gd name="connsiteX20" fmla="*/ 157776 w 315553"/>
              <a:gd name="connsiteY20" fmla="*/ 101432 h 315552"/>
              <a:gd name="connsiteX21" fmla="*/ 157776 w 315553"/>
              <a:gd name="connsiteY21" fmla="*/ 92075 h 315552"/>
              <a:gd name="connsiteX22" fmla="*/ 184107 w 315553"/>
              <a:gd name="connsiteY22" fmla="*/ 110068 h 315552"/>
              <a:gd name="connsiteX23" fmla="*/ 256966 w 315553"/>
              <a:gd name="connsiteY23" fmla="*/ 306196 h 315552"/>
              <a:gd name="connsiteX24" fmla="*/ 277526 w 315553"/>
              <a:gd name="connsiteY24" fmla="*/ 306196 h 315552"/>
              <a:gd name="connsiteX25" fmla="*/ 282215 w 315553"/>
              <a:gd name="connsiteY25" fmla="*/ 311234 h 315552"/>
              <a:gd name="connsiteX26" fmla="*/ 277526 w 315553"/>
              <a:gd name="connsiteY26" fmla="*/ 315552 h 315552"/>
              <a:gd name="connsiteX27" fmla="*/ 253359 w 315553"/>
              <a:gd name="connsiteY27" fmla="*/ 315552 h 315552"/>
              <a:gd name="connsiteX28" fmla="*/ 61833 w 315553"/>
              <a:gd name="connsiteY28" fmla="*/ 315552 h 315552"/>
              <a:gd name="connsiteX29" fmla="*/ 38027 w 315553"/>
              <a:gd name="connsiteY29" fmla="*/ 315552 h 315552"/>
              <a:gd name="connsiteX30" fmla="*/ 33338 w 315553"/>
              <a:gd name="connsiteY30" fmla="*/ 311234 h 315552"/>
              <a:gd name="connsiteX31" fmla="*/ 38027 w 315553"/>
              <a:gd name="connsiteY31" fmla="*/ 306196 h 315552"/>
              <a:gd name="connsiteX32" fmla="*/ 58947 w 315553"/>
              <a:gd name="connsiteY32" fmla="*/ 306196 h 315552"/>
              <a:gd name="connsiteX33" fmla="*/ 131807 w 315553"/>
              <a:gd name="connsiteY33" fmla="*/ 110068 h 315552"/>
              <a:gd name="connsiteX34" fmla="*/ 157776 w 315553"/>
              <a:gd name="connsiteY34" fmla="*/ 92075 h 315552"/>
              <a:gd name="connsiteX35" fmla="*/ 282399 w 315553"/>
              <a:gd name="connsiteY35" fmla="*/ 25728 h 315552"/>
              <a:gd name="connsiteX36" fmla="*/ 289102 w 315553"/>
              <a:gd name="connsiteY36" fmla="*/ 25728 h 315552"/>
              <a:gd name="connsiteX37" fmla="*/ 290160 w 315553"/>
              <a:gd name="connsiteY37" fmla="*/ 29560 h 315552"/>
              <a:gd name="connsiteX38" fmla="*/ 289102 w 315553"/>
              <a:gd name="connsiteY38" fmla="*/ 33009 h 315552"/>
              <a:gd name="connsiteX39" fmla="*/ 285574 w 315553"/>
              <a:gd name="connsiteY39" fmla="*/ 34542 h 315552"/>
              <a:gd name="connsiteX40" fmla="*/ 282399 w 315553"/>
              <a:gd name="connsiteY40" fmla="*/ 33009 h 315552"/>
              <a:gd name="connsiteX41" fmla="*/ 280988 w 315553"/>
              <a:gd name="connsiteY41" fmla="*/ 29560 h 315552"/>
              <a:gd name="connsiteX42" fmla="*/ 282399 w 315553"/>
              <a:gd name="connsiteY42" fmla="*/ 25728 h 315552"/>
              <a:gd name="connsiteX43" fmla="*/ 220436 w 315553"/>
              <a:gd name="connsiteY43" fmla="*/ 25728 h 315552"/>
              <a:gd name="connsiteX44" fmla="*/ 226899 w 315553"/>
              <a:gd name="connsiteY44" fmla="*/ 25728 h 315552"/>
              <a:gd name="connsiteX45" fmla="*/ 228260 w 315553"/>
              <a:gd name="connsiteY45" fmla="*/ 29560 h 315552"/>
              <a:gd name="connsiteX46" fmla="*/ 226899 w 315553"/>
              <a:gd name="connsiteY46" fmla="*/ 33009 h 315552"/>
              <a:gd name="connsiteX47" fmla="*/ 223498 w 315553"/>
              <a:gd name="connsiteY47" fmla="*/ 34542 h 315552"/>
              <a:gd name="connsiteX48" fmla="*/ 220436 w 315553"/>
              <a:gd name="connsiteY48" fmla="*/ 33009 h 315552"/>
              <a:gd name="connsiteX49" fmla="*/ 219075 w 315553"/>
              <a:gd name="connsiteY49" fmla="*/ 29560 h 315552"/>
              <a:gd name="connsiteX50" fmla="*/ 220436 w 315553"/>
              <a:gd name="connsiteY50" fmla="*/ 25728 h 315552"/>
              <a:gd name="connsiteX51" fmla="*/ 254001 w 315553"/>
              <a:gd name="connsiteY51" fmla="*/ 23812 h 315552"/>
              <a:gd name="connsiteX52" fmla="*/ 258423 w 315553"/>
              <a:gd name="connsiteY52" fmla="*/ 28574 h 315552"/>
              <a:gd name="connsiteX53" fmla="*/ 254001 w 315553"/>
              <a:gd name="connsiteY53" fmla="*/ 32997 h 315552"/>
              <a:gd name="connsiteX54" fmla="*/ 249238 w 315553"/>
              <a:gd name="connsiteY54" fmla="*/ 28574 h 315552"/>
              <a:gd name="connsiteX55" fmla="*/ 254001 w 315553"/>
              <a:gd name="connsiteY55" fmla="*/ 23812 h 315552"/>
              <a:gd name="connsiteX56" fmla="*/ 9726 w 315553"/>
              <a:gd name="connsiteY56" fmla="*/ 9376 h 315552"/>
              <a:gd name="connsiteX57" fmla="*/ 9726 w 315553"/>
              <a:gd name="connsiteY57" fmla="*/ 47603 h 315552"/>
              <a:gd name="connsiteX58" fmla="*/ 306187 w 315553"/>
              <a:gd name="connsiteY58" fmla="*/ 47603 h 315552"/>
              <a:gd name="connsiteX59" fmla="*/ 306187 w 315553"/>
              <a:gd name="connsiteY59" fmla="*/ 9376 h 315552"/>
              <a:gd name="connsiteX60" fmla="*/ 4683 w 315553"/>
              <a:gd name="connsiteY60" fmla="*/ 0 h 315552"/>
              <a:gd name="connsiteX61" fmla="*/ 310510 w 315553"/>
              <a:gd name="connsiteY61" fmla="*/ 0 h 315552"/>
              <a:gd name="connsiteX62" fmla="*/ 315553 w 315553"/>
              <a:gd name="connsiteY62" fmla="*/ 4688 h 315552"/>
              <a:gd name="connsiteX63" fmla="*/ 315553 w 315553"/>
              <a:gd name="connsiteY63" fmla="*/ 52652 h 315552"/>
              <a:gd name="connsiteX64" fmla="*/ 315553 w 315553"/>
              <a:gd name="connsiteY64" fmla="*/ 311224 h 315552"/>
              <a:gd name="connsiteX65" fmla="*/ 310510 w 315553"/>
              <a:gd name="connsiteY65" fmla="*/ 315552 h 315552"/>
              <a:gd name="connsiteX66" fmla="*/ 306187 w 315553"/>
              <a:gd name="connsiteY66" fmla="*/ 311224 h 315552"/>
              <a:gd name="connsiteX67" fmla="*/ 306187 w 315553"/>
              <a:gd name="connsiteY67" fmla="*/ 57340 h 315552"/>
              <a:gd name="connsiteX68" fmla="*/ 9726 w 315553"/>
              <a:gd name="connsiteY68" fmla="*/ 57340 h 315552"/>
              <a:gd name="connsiteX69" fmla="*/ 9726 w 315553"/>
              <a:gd name="connsiteY69" fmla="*/ 311224 h 315552"/>
              <a:gd name="connsiteX70" fmla="*/ 4683 w 315553"/>
              <a:gd name="connsiteY70" fmla="*/ 315552 h 315552"/>
              <a:gd name="connsiteX71" fmla="*/ 0 w 315553"/>
              <a:gd name="connsiteY71" fmla="*/ 311224 h 315552"/>
              <a:gd name="connsiteX72" fmla="*/ 0 w 315553"/>
              <a:gd name="connsiteY72" fmla="*/ 52652 h 315552"/>
              <a:gd name="connsiteX73" fmla="*/ 0 w 315553"/>
              <a:gd name="connsiteY73" fmla="*/ 4688 h 315552"/>
              <a:gd name="connsiteX74" fmla="*/ 4683 w 315553"/>
              <a:gd name="connsiteY74" fmla="*/ 0 h 3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15553" h="315552">
                <a:moveTo>
                  <a:pt x="157776" y="101432"/>
                </a:moveTo>
                <a:cubicBezTo>
                  <a:pt x="151645" y="101432"/>
                  <a:pt x="143709" y="104670"/>
                  <a:pt x="140463" y="113307"/>
                </a:cubicBezTo>
                <a:lnTo>
                  <a:pt x="124954" y="154692"/>
                </a:lnTo>
                <a:lnTo>
                  <a:pt x="170761" y="143896"/>
                </a:lnTo>
                <a:cubicBezTo>
                  <a:pt x="173286" y="143176"/>
                  <a:pt x="176172" y="144616"/>
                  <a:pt x="176532" y="147135"/>
                </a:cubicBezTo>
                <a:cubicBezTo>
                  <a:pt x="177254" y="150014"/>
                  <a:pt x="175811" y="152533"/>
                  <a:pt x="173286" y="153252"/>
                </a:cubicBezTo>
                <a:lnTo>
                  <a:pt x="120986" y="165488"/>
                </a:lnTo>
                <a:lnTo>
                  <a:pt x="102591" y="215509"/>
                </a:lnTo>
                <a:lnTo>
                  <a:pt x="186992" y="194997"/>
                </a:lnTo>
                <a:cubicBezTo>
                  <a:pt x="189517" y="194637"/>
                  <a:pt x="192042" y="196077"/>
                  <a:pt x="192763" y="198596"/>
                </a:cubicBezTo>
                <a:cubicBezTo>
                  <a:pt x="193485" y="201115"/>
                  <a:pt x="191681" y="203994"/>
                  <a:pt x="189156" y="204353"/>
                </a:cubicBezTo>
                <a:lnTo>
                  <a:pt x="98623" y="226305"/>
                </a:lnTo>
                <a:lnTo>
                  <a:pt x="80228" y="275967"/>
                </a:lnTo>
                <a:lnTo>
                  <a:pt x="205388" y="245738"/>
                </a:lnTo>
                <a:cubicBezTo>
                  <a:pt x="207912" y="245018"/>
                  <a:pt x="210798" y="246818"/>
                  <a:pt x="211159" y="249337"/>
                </a:cubicBezTo>
                <a:cubicBezTo>
                  <a:pt x="211880" y="251856"/>
                  <a:pt x="210437" y="254375"/>
                  <a:pt x="207912" y="255095"/>
                </a:cubicBezTo>
                <a:lnTo>
                  <a:pt x="76260" y="286763"/>
                </a:lnTo>
                <a:lnTo>
                  <a:pt x="69047" y="306196"/>
                </a:lnTo>
                <a:lnTo>
                  <a:pt x="246867" y="306196"/>
                </a:lnTo>
                <a:lnTo>
                  <a:pt x="175090" y="113307"/>
                </a:lnTo>
                <a:cubicBezTo>
                  <a:pt x="171843" y="104670"/>
                  <a:pt x="163908" y="101432"/>
                  <a:pt x="157776" y="101432"/>
                </a:cubicBezTo>
                <a:close/>
                <a:moveTo>
                  <a:pt x="157776" y="92075"/>
                </a:moveTo>
                <a:cubicBezTo>
                  <a:pt x="169679" y="92075"/>
                  <a:pt x="180139" y="98913"/>
                  <a:pt x="184107" y="110068"/>
                </a:cubicBezTo>
                <a:lnTo>
                  <a:pt x="256966" y="306196"/>
                </a:lnTo>
                <a:lnTo>
                  <a:pt x="277526" y="306196"/>
                </a:lnTo>
                <a:cubicBezTo>
                  <a:pt x="280050" y="306196"/>
                  <a:pt x="282215" y="308355"/>
                  <a:pt x="282215" y="311234"/>
                </a:cubicBezTo>
                <a:cubicBezTo>
                  <a:pt x="282215" y="313753"/>
                  <a:pt x="280050" y="315552"/>
                  <a:pt x="277526" y="315552"/>
                </a:cubicBezTo>
                <a:lnTo>
                  <a:pt x="253359" y="315552"/>
                </a:lnTo>
                <a:lnTo>
                  <a:pt x="61833" y="315552"/>
                </a:lnTo>
                <a:lnTo>
                  <a:pt x="38027" y="315552"/>
                </a:lnTo>
                <a:cubicBezTo>
                  <a:pt x="35502" y="315552"/>
                  <a:pt x="33338" y="313753"/>
                  <a:pt x="33338" y="311234"/>
                </a:cubicBezTo>
                <a:cubicBezTo>
                  <a:pt x="33338" y="308355"/>
                  <a:pt x="35502" y="306196"/>
                  <a:pt x="38027" y="306196"/>
                </a:cubicBezTo>
                <a:lnTo>
                  <a:pt x="58947" y="306196"/>
                </a:lnTo>
                <a:lnTo>
                  <a:pt x="131807" y="110068"/>
                </a:lnTo>
                <a:cubicBezTo>
                  <a:pt x="135774" y="98913"/>
                  <a:pt x="145874" y="92075"/>
                  <a:pt x="157776" y="92075"/>
                </a:cubicBezTo>
                <a:close/>
                <a:moveTo>
                  <a:pt x="282399" y="25728"/>
                </a:moveTo>
                <a:cubicBezTo>
                  <a:pt x="284163" y="23812"/>
                  <a:pt x="286985" y="23812"/>
                  <a:pt x="289102" y="25728"/>
                </a:cubicBezTo>
                <a:cubicBezTo>
                  <a:pt x="289808" y="26878"/>
                  <a:pt x="290160" y="28027"/>
                  <a:pt x="290160" y="29560"/>
                </a:cubicBezTo>
                <a:cubicBezTo>
                  <a:pt x="290160" y="30710"/>
                  <a:pt x="289808" y="31859"/>
                  <a:pt x="289102" y="33009"/>
                </a:cubicBezTo>
                <a:cubicBezTo>
                  <a:pt x="288044" y="33775"/>
                  <a:pt x="286985" y="34542"/>
                  <a:pt x="285574" y="34542"/>
                </a:cubicBezTo>
                <a:cubicBezTo>
                  <a:pt x="284516" y="34542"/>
                  <a:pt x="283105" y="33775"/>
                  <a:pt x="282399" y="33009"/>
                </a:cubicBezTo>
                <a:cubicBezTo>
                  <a:pt x="281341" y="31859"/>
                  <a:pt x="280988" y="30710"/>
                  <a:pt x="280988" y="29560"/>
                </a:cubicBezTo>
                <a:cubicBezTo>
                  <a:pt x="280988" y="28027"/>
                  <a:pt x="281341" y="26878"/>
                  <a:pt x="28239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6219" y="33775"/>
                  <a:pt x="224858" y="34542"/>
                  <a:pt x="223498" y="34542"/>
                </a:cubicBezTo>
                <a:cubicBezTo>
                  <a:pt x="222477" y="34542"/>
                  <a:pt x="221456" y="33775"/>
                  <a:pt x="220436" y="33009"/>
                </a:cubicBezTo>
                <a:cubicBezTo>
                  <a:pt x="219756" y="31859"/>
                  <a:pt x="219075" y="30710"/>
                  <a:pt x="219075" y="29560"/>
                </a:cubicBezTo>
                <a:cubicBezTo>
                  <a:pt x="219075" y="28027"/>
                  <a:pt x="219756" y="26878"/>
                  <a:pt x="220436" y="25728"/>
                </a:cubicBezTo>
                <a:close/>
                <a:moveTo>
                  <a:pt x="254001" y="23812"/>
                </a:moveTo>
                <a:cubicBezTo>
                  <a:pt x="256382" y="23812"/>
                  <a:pt x="258423" y="25853"/>
                  <a:pt x="258423" y="28574"/>
                </a:cubicBezTo>
                <a:cubicBezTo>
                  <a:pt x="258423" y="30956"/>
                  <a:pt x="256382" y="32997"/>
                  <a:pt x="254001" y="32997"/>
                </a:cubicBezTo>
                <a:cubicBezTo>
                  <a:pt x="251279" y="32997"/>
                  <a:pt x="249238" y="30956"/>
                  <a:pt x="249238" y="28574"/>
                </a:cubicBezTo>
                <a:cubicBezTo>
                  <a:pt x="249238" y="25853"/>
                  <a:pt x="251279" y="23812"/>
                  <a:pt x="254001" y="23812"/>
                </a:cubicBezTo>
                <a:close/>
                <a:moveTo>
                  <a:pt x="9726" y="9376"/>
                </a:moveTo>
                <a:lnTo>
                  <a:pt x="9726" y="47603"/>
                </a:lnTo>
                <a:lnTo>
                  <a:pt x="306187" y="47603"/>
                </a:lnTo>
                <a:lnTo>
                  <a:pt x="306187" y="9376"/>
                </a:lnTo>
                <a:close/>
                <a:moveTo>
                  <a:pt x="4683" y="0"/>
                </a:moveTo>
                <a:lnTo>
                  <a:pt x="310510" y="0"/>
                </a:lnTo>
                <a:cubicBezTo>
                  <a:pt x="313392" y="0"/>
                  <a:pt x="315553" y="2164"/>
                  <a:pt x="315553" y="4688"/>
                </a:cubicBezTo>
                <a:lnTo>
                  <a:pt x="315553" y="52652"/>
                </a:lnTo>
                <a:lnTo>
                  <a:pt x="315553" y="311224"/>
                </a:lnTo>
                <a:cubicBezTo>
                  <a:pt x="315553" y="313748"/>
                  <a:pt x="313392" y="315552"/>
                  <a:pt x="310510" y="315552"/>
                </a:cubicBezTo>
                <a:cubicBezTo>
                  <a:pt x="308349" y="315552"/>
                  <a:pt x="306187" y="313748"/>
                  <a:pt x="306187" y="311224"/>
                </a:cubicBezTo>
                <a:lnTo>
                  <a:pt x="306187" y="57340"/>
                </a:lnTo>
                <a:lnTo>
                  <a:pt x="9726" y="57340"/>
                </a:lnTo>
                <a:lnTo>
                  <a:pt x="9726" y="311224"/>
                </a:lnTo>
                <a:cubicBezTo>
                  <a:pt x="9726" y="313748"/>
                  <a:pt x="7564" y="315552"/>
                  <a:pt x="4683" y="315552"/>
                </a:cubicBezTo>
                <a:cubicBezTo>
                  <a:pt x="2161" y="315552"/>
                  <a:pt x="0" y="313748"/>
                  <a:pt x="0" y="311224"/>
                </a:cubicBezTo>
                <a:lnTo>
                  <a:pt x="0" y="52652"/>
                </a:lnTo>
                <a:lnTo>
                  <a:pt x="0" y="4688"/>
                </a:lnTo>
                <a:cubicBezTo>
                  <a:pt x="0" y="2164"/>
                  <a:pt x="2161" y="0"/>
                  <a:pt x="4683" y="0"/>
                </a:cubicBezTo>
                <a:close/>
              </a:path>
            </a:pathLst>
          </a:custGeom>
          <a:solidFill>
            <a:schemeClr val="bg1"/>
          </a:solidFill>
          <a:ln>
            <a:noFill/>
          </a:ln>
          <a:effectLst/>
        </p:spPr>
        <p:txBody>
          <a:bodyPr wrap="square" lIns="38405" tIns="19202" rIns="38405" bIns="19202" anchor="ctr">
            <a:noAutofit/>
          </a:bodyPr>
          <a:lstStyle/>
          <a:p>
            <a:endParaRPr lang="en-US" dirty="0">
              <a:latin typeface="Roboto Light" panose="02000000000000000000" pitchFamily="2" charset="0"/>
            </a:endParaRPr>
          </a:p>
        </p:txBody>
      </p:sp>
      <p:sp>
        <p:nvSpPr>
          <p:cNvPr id="16" name="TextBox 19">
            <a:extLst>
              <a:ext uri="{FF2B5EF4-FFF2-40B4-BE49-F238E27FC236}">
                <a16:creationId xmlns:a16="http://schemas.microsoft.com/office/drawing/2014/main" id="{A2422A05-4DD9-B04A-BF24-03E5AA0BDD49}"/>
              </a:ext>
            </a:extLst>
          </p:cNvPr>
          <p:cNvSpPr txBox="1"/>
          <p:nvPr/>
        </p:nvSpPr>
        <p:spPr>
          <a:xfrm>
            <a:off x="4929190" y="3775861"/>
            <a:ext cx="701129" cy="254223"/>
          </a:xfrm>
          <a:prstGeom prst="rect">
            <a:avLst/>
          </a:prstGeom>
          <a:noFill/>
        </p:spPr>
        <p:txBody>
          <a:bodyPr wrap="none" lIns="38405" tIns="19202" rIns="38405" bIns="19202" rtlCol="0" anchor="ctr" anchorCtr="0">
            <a:spAutoFit/>
          </a:bodyPr>
          <a:lstStyle/>
          <a:p>
            <a:pPr algn="ctr"/>
            <a:r>
              <a:rPr lang="en-US" sz="1400" b="1" dirty="0">
                <a:solidFill>
                  <a:schemeClr val="bg1"/>
                </a:solidFill>
                <a:latin typeface="Oswald" panose="02000503000000000000" pitchFamily="2" charset="77"/>
                <a:ea typeface="League Spartan" charset="0"/>
                <a:cs typeface="Poppins" pitchFamily="2" charset="77"/>
              </a:rPr>
              <a:t>SOCIAL</a:t>
            </a:r>
          </a:p>
        </p:txBody>
      </p:sp>
      <p:sp>
        <p:nvSpPr>
          <p:cNvPr id="17" name="TextBox 20">
            <a:extLst>
              <a:ext uri="{FF2B5EF4-FFF2-40B4-BE49-F238E27FC236}">
                <a16:creationId xmlns:a16="http://schemas.microsoft.com/office/drawing/2014/main" id="{D2923EE7-F0C3-CE4F-AE33-86700FEC1063}"/>
              </a:ext>
            </a:extLst>
          </p:cNvPr>
          <p:cNvSpPr txBox="1"/>
          <p:nvPr/>
        </p:nvSpPr>
        <p:spPr>
          <a:xfrm>
            <a:off x="4643438" y="5561811"/>
            <a:ext cx="1271798" cy="254223"/>
          </a:xfrm>
          <a:prstGeom prst="rect">
            <a:avLst/>
          </a:prstGeom>
          <a:noFill/>
        </p:spPr>
        <p:txBody>
          <a:bodyPr wrap="none" lIns="38405" tIns="19202" rIns="38405" bIns="19202" rtlCol="0" anchor="ctr" anchorCtr="0">
            <a:spAutoFit/>
          </a:bodyPr>
          <a:lstStyle/>
          <a:p>
            <a:pPr algn="ctr"/>
            <a:r>
              <a:rPr lang="en-US" sz="1400" b="1" dirty="0">
                <a:solidFill>
                  <a:schemeClr val="bg1"/>
                </a:solidFill>
                <a:latin typeface="Oswald" panose="02000503000000000000" pitchFamily="2" charset="77"/>
                <a:ea typeface="League Spartan" charset="0"/>
                <a:cs typeface="Poppins" pitchFamily="2" charset="77"/>
              </a:rPr>
              <a:t>TECHNOLOGY</a:t>
            </a:r>
          </a:p>
        </p:txBody>
      </p:sp>
      <p:sp>
        <p:nvSpPr>
          <p:cNvPr id="18" name="TextBox 21">
            <a:extLst>
              <a:ext uri="{FF2B5EF4-FFF2-40B4-BE49-F238E27FC236}">
                <a16:creationId xmlns:a16="http://schemas.microsoft.com/office/drawing/2014/main" id="{CA21CC93-A746-014B-AE9C-0624E3253B87}"/>
              </a:ext>
            </a:extLst>
          </p:cNvPr>
          <p:cNvSpPr txBox="1"/>
          <p:nvPr/>
        </p:nvSpPr>
        <p:spPr>
          <a:xfrm>
            <a:off x="3500430" y="4775993"/>
            <a:ext cx="980051" cy="254223"/>
          </a:xfrm>
          <a:prstGeom prst="rect">
            <a:avLst/>
          </a:prstGeom>
          <a:noFill/>
        </p:spPr>
        <p:txBody>
          <a:bodyPr wrap="none" lIns="38405" tIns="19202" rIns="38405" bIns="19202" rtlCol="0" anchor="ctr" anchorCtr="0">
            <a:spAutoFit/>
          </a:bodyPr>
          <a:lstStyle/>
          <a:p>
            <a:pPr algn="ctr"/>
            <a:r>
              <a:rPr lang="en-US" sz="1400" b="1" dirty="0">
                <a:solidFill>
                  <a:schemeClr val="bg1"/>
                </a:solidFill>
                <a:latin typeface="Oswald" panose="02000503000000000000" pitchFamily="2" charset="77"/>
                <a:ea typeface="League Spartan" charset="0"/>
                <a:cs typeface="Poppins" pitchFamily="2" charset="77"/>
              </a:rPr>
              <a:t>ECONOMY</a:t>
            </a:r>
          </a:p>
        </p:txBody>
      </p:sp>
      <p:sp>
        <p:nvSpPr>
          <p:cNvPr id="19" name="TextBox 22">
            <a:extLst>
              <a:ext uri="{FF2B5EF4-FFF2-40B4-BE49-F238E27FC236}">
                <a16:creationId xmlns:a16="http://schemas.microsoft.com/office/drawing/2014/main" id="{EA4DA86A-39F4-564C-9DD7-A696C5F18AF9}"/>
              </a:ext>
            </a:extLst>
          </p:cNvPr>
          <p:cNvSpPr txBox="1"/>
          <p:nvPr/>
        </p:nvSpPr>
        <p:spPr>
          <a:xfrm>
            <a:off x="3617153" y="2957265"/>
            <a:ext cx="847003" cy="254223"/>
          </a:xfrm>
          <a:prstGeom prst="rect">
            <a:avLst/>
          </a:prstGeom>
          <a:noFill/>
        </p:spPr>
        <p:txBody>
          <a:bodyPr wrap="none" lIns="38405" tIns="19202" rIns="38405" bIns="19202" rtlCol="0" anchor="ctr" anchorCtr="0">
            <a:spAutoFit/>
          </a:bodyPr>
          <a:lstStyle/>
          <a:p>
            <a:pPr algn="ctr"/>
            <a:r>
              <a:rPr lang="en-US" sz="1400" b="1" dirty="0">
                <a:solidFill>
                  <a:schemeClr val="bg1"/>
                </a:solidFill>
                <a:latin typeface="Oswald" panose="02000503000000000000" pitchFamily="2" charset="77"/>
                <a:ea typeface="League Spartan" charset="0"/>
                <a:cs typeface="Poppins" pitchFamily="2" charset="77"/>
              </a:rPr>
              <a:t>POLITICS</a:t>
            </a:r>
          </a:p>
        </p:txBody>
      </p:sp>
      <p:sp>
        <p:nvSpPr>
          <p:cNvPr id="20" name="Subtitle 2">
            <a:extLst>
              <a:ext uri="{FF2B5EF4-FFF2-40B4-BE49-F238E27FC236}">
                <a16:creationId xmlns:a16="http://schemas.microsoft.com/office/drawing/2014/main" id="{FAD312C6-850F-6A45-98C5-84551825E958}"/>
              </a:ext>
            </a:extLst>
          </p:cNvPr>
          <p:cNvSpPr txBox="1">
            <a:spLocks/>
          </p:cNvSpPr>
          <p:nvPr/>
        </p:nvSpPr>
        <p:spPr>
          <a:xfrm>
            <a:off x="6786578" y="3143248"/>
            <a:ext cx="2214578" cy="551851"/>
          </a:xfrm>
          <a:prstGeom prst="rect">
            <a:avLst/>
          </a:prstGeom>
        </p:spPr>
        <p:txBody>
          <a:bodyPr vert="horz" wrap="square" lIns="91346" tIns="45673" rIns="91346" bIns="456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US" sz="2800" b="1" dirty="0">
                <a:solidFill>
                  <a:schemeClr val="tx1"/>
                </a:solidFill>
                <a:latin typeface="+mn-lt"/>
                <a:ea typeface="Open Sans Light" panose="020B0306030504020204" pitchFamily="34" charset="0"/>
                <a:cs typeface="Open Sans Light" panose="020B0306030504020204" pitchFamily="34" charset="0"/>
              </a:rPr>
              <a:t>S</a:t>
            </a:r>
            <a:endParaRPr lang="el-GR" sz="2800" b="1" dirty="0">
              <a:solidFill>
                <a:schemeClr val="tx1"/>
              </a:solidFill>
              <a:latin typeface="+mn-lt"/>
              <a:ea typeface="Open Sans Light" panose="020B0306030504020204" pitchFamily="34" charset="0"/>
              <a:cs typeface="Open Sans Light" panose="020B0306030504020204" pitchFamily="34" charset="0"/>
            </a:endParaRPr>
          </a:p>
          <a:p>
            <a:pPr>
              <a:lnSpc>
                <a:spcPts val="1554"/>
              </a:lnSpc>
            </a:pPr>
            <a:r>
              <a:rPr lang="el-GR" sz="1600" b="1" dirty="0">
                <a:solidFill>
                  <a:schemeClr val="tx1"/>
                </a:solidFill>
                <a:latin typeface="+mn-lt"/>
                <a:ea typeface="Open Sans Light" panose="020B0306030504020204" pitchFamily="34" charset="0"/>
                <a:cs typeface="Open Sans Light" panose="020B0306030504020204" pitchFamily="34" charset="0"/>
              </a:rPr>
              <a:t>Κοινωνική/Πολιτιστική</a:t>
            </a:r>
            <a:endParaRPr lang="en-US" sz="1600" b="1" dirty="0">
              <a:solidFill>
                <a:schemeClr val="tx1"/>
              </a:solidFill>
              <a:latin typeface="+mn-lt"/>
              <a:ea typeface="Open Sans Light" panose="020B0306030504020204" pitchFamily="34" charset="0"/>
              <a:cs typeface="Open Sans Light" panose="020B0306030504020204" pitchFamily="34" charset="0"/>
            </a:endParaRPr>
          </a:p>
        </p:txBody>
      </p:sp>
      <p:sp>
        <p:nvSpPr>
          <p:cNvPr id="21" name="Subtitle 2">
            <a:extLst>
              <a:ext uri="{FF2B5EF4-FFF2-40B4-BE49-F238E27FC236}">
                <a16:creationId xmlns:a16="http://schemas.microsoft.com/office/drawing/2014/main" id="{0DC6CB72-3894-B941-80F5-519A3B48F4F5}"/>
              </a:ext>
            </a:extLst>
          </p:cNvPr>
          <p:cNvSpPr txBox="1">
            <a:spLocks/>
          </p:cNvSpPr>
          <p:nvPr/>
        </p:nvSpPr>
        <p:spPr>
          <a:xfrm>
            <a:off x="5929322" y="5500702"/>
            <a:ext cx="1920891" cy="551851"/>
          </a:xfrm>
          <a:prstGeom prst="rect">
            <a:avLst/>
          </a:prstGeom>
        </p:spPr>
        <p:txBody>
          <a:bodyPr vert="horz" wrap="square" lIns="91346" tIns="45673" rIns="91346" bIns="456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US" sz="2800" b="1" dirty="0">
                <a:solidFill>
                  <a:schemeClr val="tx1"/>
                </a:solidFill>
                <a:latin typeface="+mn-lt"/>
                <a:ea typeface="Open Sans Light" panose="020B0306030504020204" pitchFamily="34" charset="0"/>
                <a:cs typeface="Open Sans Light" panose="020B0306030504020204" pitchFamily="34" charset="0"/>
              </a:rPr>
              <a:t>T</a:t>
            </a:r>
            <a:endParaRPr lang="el-GR" sz="2800" b="1" dirty="0">
              <a:solidFill>
                <a:schemeClr val="tx1"/>
              </a:solidFill>
              <a:latin typeface="+mn-lt"/>
              <a:ea typeface="Open Sans Light" panose="020B0306030504020204" pitchFamily="34" charset="0"/>
              <a:cs typeface="Open Sans Light" panose="020B0306030504020204" pitchFamily="34" charset="0"/>
            </a:endParaRPr>
          </a:p>
          <a:p>
            <a:pPr>
              <a:lnSpc>
                <a:spcPts val="1554"/>
              </a:lnSpc>
            </a:pPr>
            <a:r>
              <a:rPr lang="el-GR" sz="1600" b="1" dirty="0">
                <a:solidFill>
                  <a:schemeClr val="tx1"/>
                </a:solidFill>
                <a:latin typeface="+mn-lt"/>
                <a:ea typeface="Open Sans Light" panose="020B0306030504020204" pitchFamily="34" charset="0"/>
                <a:cs typeface="Open Sans Light" panose="020B0306030504020204" pitchFamily="34" charset="0"/>
              </a:rPr>
              <a:t>Τεχνολογική</a:t>
            </a:r>
            <a:endParaRPr lang="en-US" sz="1600" b="1" dirty="0">
              <a:solidFill>
                <a:schemeClr val="tx1"/>
              </a:solidFill>
              <a:latin typeface="+mn-lt"/>
              <a:ea typeface="Open Sans Light" panose="020B0306030504020204" pitchFamily="34" charset="0"/>
              <a:cs typeface="Open Sans Light" panose="020B0306030504020204" pitchFamily="34" charset="0"/>
            </a:endParaRPr>
          </a:p>
        </p:txBody>
      </p:sp>
      <p:sp>
        <p:nvSpPr>
          <p:cNvPr id="22" name="Subtitle 2">
            <a:extLst>
              <a:ext uri="{FF2B5EF4-FFF2-40B4-BE49-F238E27FC236}">
                <a16:creationId xmlns:a16="http://schemas.microsoft.com/office/drawing/2014/main" id="{DFDD5708-C9B9-1448-976F-27645F8672BB}"/>
              </a:ext>
            </a:extLst>
          </p:cNvPr>
          <p:cNvSpPr txBox="1">
            <a:spLocks/>
          </p:cNvSpPr>
          <p:nvPr/>
        </p:nvSpPr>
        <p:spPr>
          <a:xfrm>
            <a:off x="1142976" y="2071678"/>
            <a:ext cx="1920891" cy="551851"/>
          </a:xfrm>
          <a:prstGeom prst="rect">
            <a:avLst/>
          </a:prstGeom>
        </p:spPr>
        <p:txBody>
          <a:bodyPr vert="horz" wrap="square" lIns="91346" tIns="45673" rIns="91346" bIns="456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US" sz="2800" b="1" dirty="0">
                <a:solidFill>
                  <a:schemeClr val="tx1"/>
                </a:solidFill>
                <a:latin typeface="+mn-lt"/>
                <a:ea typeface="Open Sans Light" panose="020B0306030504020204" pitchFamily="34" charset="0"/>
                <a:cs typeface="Open Sans Light" panose="020B0306030504020204" pitchFamily="34" charset="0"/>
              </a:rPr>
              <a:t>P</a:t>
            </a:r>
            <a:endParaRPr lang="el-GR" sz="2800" b="1" dirty="0">
              <a:solidFill>
                <a:schemeClr val="tx1"/>
              </a:solidFill>
              <a:latin typeface="+mn-lt"/>
              <a:ea typeface="Open Sans Light" panose="020B0306030504020204" pitchFamily="34" charset="0"/>
              <a:cs typeface="Open Sans Light" panose="020B0306030504020204" pitchFamily="34" charset="0"/>
            </a:endParaRPr>
          </a:p>
          <a:p>
            <a:pPr>
              <a:lnSpc>
                <a:spcPts val="1554"/>
              </a:lnSpc>
            </a:pPr>
            <a:r>
              <a:rPr lang="el-GR" sz="1600" b="1" dirty="0">
                <a:solidFill>
                  <a:schemeClr val="tx1"/>
                </a:solidFill>
                <a:latin typeface="+mn-lt"/>
                <a:ea typeface="Open Sans Light" panose="020B0306030504020204" pitchFamily="34" charset="0"/>
                <a:cs typeface="Open Sans Light" panose="020B0306030504020204" pitchFamily="34" charset="0"/>
              </a:rPr>
              <a:t>Πολιτική / Νομική</a:t>
            </a:r>
            <a:endParaRPr lang="en-US" sz="1600" b="1" dirty="0">
              <a:solidFill>
                <a:schemeClr val="tx1"/>
              </a:solidFill>
              <a:latin typeface="+mn-lt"/>
              <a:ea typeface="Open Sans Light" panose="020B0306030504020204" pitchFamily="34" charset="0"/>
              <a:cs typeface="Open Sans Light" panose="020B0306030504020204" pitchFamily="34" charset="0"/>
            </a:endParaRPr>
          </a:p>
        </p:txBody>
      </p:sp>
      <p:sp>
        <p:nvSpPr>
          <p:cNvPr id="23" name="Subtitle 2">
            <a:extLst>
              <a:ext uri="{FF2B5EF4-FFF2-40B4-BE49-F238E27FC236}">
                <a16:creationId xmlns:a16="http://schemas.microsoft.com/office/drawing/2014/main" id="{3E8EC461-91EE-A44C-9145-C36E396B0284}"/>
              </a:ext>
            </a:extLst>
          </p:cNvPr>
          <p:cNvSpPr txBox="1">
            <a:spLocks/>
          </p:cNvSpPr>
          <p:nvPr/>
        </p:nvSpPr>
        <p:spPr>
          <a:xfrm>
            <a:off x="1357290" y="5000636"/>
            <a:ext cx="1920891" cy="551851"/>
          </a:xfrm>
          <a:prstGeom prst="rect">
            <a:avLst/>
          </a:prstGeom>
        </p:spPr>
        <p:txBody>
          <a:bodyPr vert="horz" wrap="square" lIns="91346" tIns="45673" rIns="91346" bIns="456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US" sz="2800" b="1" dirty="0">
                <a:solidFill>
                  <a:schemeClr val="tx1"/>
                </a:solidFill>
                <a:latin typeface="+mn-lt"/>
                <a:ea typeface="Open Sans Light" panose="020B0306030504020204" pitchFamily="34" charset="0"/>
                <a:cs typeface="Open Sans Light" panose="020B0306030504020204" pitchFamily="34" charset="0"/>
              </a:rPr>
              <a:t>E</a:t>
            </a:r>
            <a:endParaRPr lang="el-GR" sz="2800" b="1" dirty="0">
              <a:solidFill>
                <a:schemeClr val="tx1"/>
              </a:solidFill>
              <a:latin typeface="+mn-lt"/>
              <a:ea typeface="Open Sans Light" panose="020B0306030504020204" pitchFamily="34" charset="0"/>
              <a:cs typeface="Open Sans Light" panose="020B0306030504020204" pitchFamily="34" charset="0"/>
            </a:endParaRPr>
          </a:p>
          <a:p>
            <a:pPr>
              <a:lnSpc>
                <a:spcPts val="1554"/>
              </a:lnSpc>
            </a:pPr>
            <a:r>
              <a:rPr lang="el-GR" sz="1600" b="1" dirty="0">
                <a:solidFill>
                  <a:schemeClr val="tx1"/>
                </a:solidFill>
                <a:latin typeface="+mn-lt"/>
                <a:ea typeface="Open Sans Light" panose="020B0306030504020204" pitchFamily="34" charset="0"/>
                <a:cs typeface="Open Sans Light" panose="020B0306030504020204" pitchFamily="34" charset="0"/>
              </a:rPr>
              <a:t>Οικονομική</a:t>
            </a:r>
            <a:endParaRPr lang="en-US" sz="1600" b="1" dirty="0">
              <a:solidFill>
                <a:schemeClr val="tx1"/>
              </a:solidFill>
              <a:latin typeface="+mn-lt"/>
              <a:ea typeface="Open Sans Light" panose="020B0306030504020204" pitchFamily="34" charset="0"/>
              <a:cs typeface="Open Sans Light" panose="020B0306030504020204" pitchFamily="34" charset="0"/>
            </a:endParaRPr>
          </a:p>
        </p:txBody>
      </p:sp>
      <p:sp>
        <p:nvSpPr>
          <p:cNvPr id="30" name="Hexagon 4">
            <a:extLst>
              <a:ext uri="{FF2B5EF4-FFF2-40B4-BE49-F238E27FC236}">
                <a16:creationId xmlns:a16="http://schemas.microsoft.com/office/drawing/2014/main" id="{90A77426-3040-F049-A1B8-1AC016A40A19}"/>
              </a:ext>
            </a:extLst>
          </p:cNvPr>
          <p:cNvSpPr/>
          <p:nvPr/>
        </p:nvSpPr>
        <p:spPr>
          <a:xfrm>
            <a:off x="5715008" y="3561547"/>
            <a:ext cx="1524420" cy="1751751"/>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id-ID" sz="3000" dirty="0">
              <a:latin typeface="Roboto Light" panose="02000000000000000000" pitchFamily="2" charset="0"/>
            </a:endParaRPr>
          </a:p>
        </p:txBody>
      </p:sp>
      <p:cxnSp>
        <p:nvCxnSpPr>
          <p:cNvPr id="31" name="Straight Connector 12">
            <a:extLst>
              <a:ext uri="{FF2B5EF4-FFF2-40B4-BE49-F238E27FC236}">
                <a16:creationId xmlns:a16="http://schemas.microsoft.com/office/drawing/2014/main" id="{26668C14-E98F-4545-9C05-C4FB6380FDC2}"/>
              </a:ext>
            </a:extLst>
          </p:cNvPr>
          <p:cNvCxnSpPr>
            <a:cxnSpLocks/>
          </p:cNvCxnSpPr>
          <p:nvPr/>
        </p:nvCxnSpPr>
        <p:spPr>
          <a:xfrm flipH="1">
            <a:off x="7000892" y="4418803"/>
            <a:ext cx="857353" cy="0"/>
          </a:xfrm>
          <a:prstGeom prst="line">
            <a:avLst/>
          </a:prstGeom>
          <a:ln w="38100">
            <a:solidFill>
              <a:schemeClr val="accent6">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Subtitle 2">
            <a:extLst>
              <a:ext uri="{FF2B5EF4-FFF2-40B4-BE49-F238E27FC236}">
                <a16:creationId xmlns:a16="http://schemas.microsoft.com/office/drawing/2014/main" id="{0DC6CB72-3894-B941-80F5-519A3B48F4F5}"/>
              </a:ext>
            </a:extLst>
          </p:cNvPr>
          <p:cNvSpPr txBox="1">
            <a:spLocks/>
          </p:cNvSpPr>
          <p:nvPr/>
        </p:nvSpPr>
        <p:spPr>
          <a:xfrm>
            <a:off x="7858116" y="4275927"/>
            <a:ext cx="1285884" cy="551851"/>
          </a:xfrm>
          <a:prstGeom prst="rect">
            <a:avLst/>
          </a:prstGeom>
        </p:spPr>
        <p:txBody>
          <a:bodyPr vert="horz" wrap="square" lIns="91346" tIns="45673" rIns="91346" bIns="456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US" sz="2800" b="1" dirty="0">
                <a:solidFill>
                  <a:schemeClr val="tx1"/>
                </a:solidFill>
                <a:latin typeface="+mn-lt"/>
                <a:ea typeface="Open Sans Light" panose="020B0306030504020204" pitchFamily="34" charset="0"/>
                <a:cs typeface="Open Sans Light" panose="020B0306030504020204" pitchFamily="34" charset="0"/>
              </a:rPr>
              <a:t>G</a:t>
            </a:r>
            <a:endParaRPr lang="el-GR" sz="2800" b="1" dirty="0">
              <a:solidFill>
                <a:schemeClr val="tx1"/>
              </a:solidFill>
              <a:latin typeface="+mn-lt"/>
              <a:ea typeface="Open Sans Light" panose="020B0306030504020204" pitchFamily="34" charset="0"/>
              <a:cs typeface="Open Sans Light" panose="020B0306030504020204" pitchFamily="34" charset="0"/>
            </a:endParaRPr>
          </a:p>
          <a:p>
            <a:pPr>
              <a:lnSpc>
                <a:spcPts val="1554"/>
              </a:lnSpc>
            </a:pPr>
            <a:r>
              <a:rPr lang="el-GR" sz="1600" b="1" dirty="0">
                <a:solidFill>
                  <a:schemeClr val="tx1"/>
                </a:solidFill>
                <a:latin typeface="+mn-lt"/>
                <a:ea typeface="Open Sans Light" panose="020B0306030504020204" pitchFamily="34" charset="0"/>
                <a:cs typeface="Open Sans Light" panose="020B0306030504020204" pitchFamily="34" charset="0"/>
              </a:rPr>
              <a:t>Παγκόσμια</a:t>
            </a:r>
            <a:endParaRPr lang="en-US" sz="1600" b="1" dirty="0">
              <a:solidFill>
                <a:schemeClr val="tx1"/>
              </a:solidFill>
              <a:latin typeface="+mn-lt"/>
              <a:ea typeface="Open Sans Light" panose="020B0306030504020204" pitchFamily="34" charset="0"/>
              <a:cs typeface="Open Sans Light" panose="020B0306030504020204" pitchFamily="34" charset="0"/>
            </a:endParaRPr>
          </a:p>
        </p:txBody>
      </p:sp>
      <p:sp>
        <p:nvSpPr>
          <p:cNvPr id="36" name="Hexagon 4">
            <a:extLst>
              <a:ext uri="{FF2B5EF4-FFF2-40B4-BE49-F238E27FC236}">
                <a16:creationId xmlns:a16="http://schemas.microsoft.com/office/drawing/2014/main" id="{90A77426-3040-F049-A1B8-1AC016A40A19}"/>
              </a:ext>
            </a:extLst>
          </p:cNvPr>
          <p:cNvSpPr/>
          <p:nvPr/>
        </p:nvSpPr>
        <p:spPr>
          <a:xfrm>
            <a:off x="2000232" y="2704291"/>
            <a:ext cx="1524420" cy="1751751"/>
          </a:xfrm>
          <a:prstGeom prst="hexag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id-ID" sz="3000" dirty="0">
              <a:latin typeface="Roboto Light" panose="02000000000000000000" pitchFamily="2" charset="0"/>
            </a:endParaRPr>
          </a:p>
        </p:txBody>
      </p:sp>
      <p:cxnSp>
        <p:nvCxnSpPr>
          <p:cNvPr id="37" name="Straight Connector 12">
            <a:extLst>
              <a:ext uri="{FF2B5EF4-FFF2-40B4-BE49-F238E27FC236}">
                <a16:creationId xmlns:a16="http://schemas.microsoft.com/office/drawing/2014/main" id="{26668C14-E98F-4545-9C05-C4FB6380FDC2}"/>
              </a:ext>
            </a:extLst>
          </p:cNvPr>
          <p:cNvCxnSpPr>
            <a:cxnSpLocks/>
          </p:cNvCxnSpPr>
          <p:nvPr/>
        </p:nvCxnSpPr>
        <p:spPr>
          <a:xfrm flipH="1">
            <a:off x="1285852" y="3561547"/>
            <a:ext cx="857353" cy="0"/>
          </a:xfrm>
          <a:prstGeom prst="line">
            <a:avLst/>
          </a:prstGeom>
          <a:ln w="38100">
            <a:solidFill>
              <a:schemeClr val="bg2">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Subtitle 2">
            <a:extLst>
              <a:ext uri="{FF2B5EF4-FFF2-40B4-BE49-F238E27FC236}">
                <a16:creationId xmlns:a16="http://schemas.microsoft.com/office/drawing/2014/main" id="{DFDD5708-C9B9-1448-976F-27645F8672BB}"/>
              </a:ext>
            </a:extLst>
          </p:cNvPr>
          <p:cNvSpPr txBox="1">
            <a:spLocks/>
          </p:cNvSpPr>
          <p:nvPr/>
        </p:nvSpPr>
        <p:spPr>
          <a:xfrm>
            <a:off x="0" y="3357562"/>
            <a:ext cx="1920891" cy="551851"/>
          </a:xfrm>
          <a:prstGeom prst="rect">
            <a:avLst/>
          </a:prstGeom>
        </p:spPr>
        <p:txBody>
          <a:bodyPr vert="horz" wrap="square" lIns="91346" tIns="45673" rIns="91346" bIns="4567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4"/>
              </a:lnSpc>
            </a:pPr>
            <a:r>
              <a:rPr lang="en-US" sz="2800" b="1" dirty="0">
                <a:solidFill>
                  <a:schemeClr val="tx1"/>
                </a:solidFill>
                <a:latin typeface="+mn-lt"/>
                <a:ea typeface="Open Sans Light" panose="020B0306030504020204" pitchFamily="34" charset="0"/>
                <a:cs typeface="Open Sans Light" panose="020B0306030504020204" pitchFamily="34" charset="0"/>
              </a:rPr>
              <a:t>D</a:t>
            </a:r>
            <a:endParaRPr lang="el-GR" sz="2800" b="1" dirty="0">
              <a:solidFill>
                <a:schemeClr val="tx1"/>
              </a:solidFill>
              <a:latin typeface="+mn-lt"/>
              <a:ea typeface="Open Sans Light" panose="020B0306030504020204" pitchFamily="34" charset="0"/>
              <a:cs typeface="Open Sans Light" panose="020B0306030504020204" pitchFamily="34" charset="0"/>
            </a:endParaRPr>
          </a:p>
          <a:p>
            <a:pPr>
              <a:lnSpc>
                <a:spcPts val="1554"/>
              </a:lnSpc>
            </a:pPr>
            <a:r>
              <a:rPr lang="el-GR" sz="1600" b="1" dirty="0">
                <a:solidFill>
                  <a:schemeClr val="tx1"/>
                </a:solidFill>
                <a:latin typeface="+mn-lt"/>
                <a:ea typeface="Open Sans Light" panose="020B0306030504020204" pitchFamily="34" charset="0"/>
                <a:cs typeface="Open Sans Light" panose="020B0306030504020204" pitchFamily="34" charset="0"/>
              </a:rPr>
              <a:t>Δημογραφική</a:t>
            </a:r>
            <a:endParaRPr lang="en-US" sz="1600" b="1" dirty="0">
              <a:solidFill>
                <a:schemeClr val="tx1"/>
              </a:solidFill>
              <a:latin typeface="+mn-lt"/>
              <a:ea typeface="Open Sans Light" panose="020B0306030504020204" pitchFamily="34" charset="0"/>
              <a:cs typeface="Open Sans Light" panose="020B0306030504020204" pitchFamily="34" charset="0"/>
            </a:endParaRPr>
          </a:p>
        </p:txBody>
      </p:sp>
      <p:sp>
        <p:nvSpPr>
          <p:cNvPr id="39" name="TextBox 21">
            <a:extLst>
              <a:ext uri="{FF2B5EF4-FFF2-40B4-BE49-F238E27FC236}">
                <a16:creationId xmlns:a16="http://schemas.microsoft.com/office/drawing/2014/main" id="{CA21CC93-A746-014B-AE9C-0624E3253B87}"/>
              </a:ext>
            </a:extLst>
          </p:cNvPr>
          <p:cNvSpPr txBox="1"/>
          <p:nvPr/>
        </p:nvSpPr>
        <p:spPr>
          <a:xfrm>
            <a:off x="2071670" y="3490109"/>
            <a:ext cx="1401641" cy="238834"/>
          </a:xfrm>
          <a:prstGeom prst="rect">
            <a:avLst/>
          </a:prstGeom>
          <a:noFill/>
        </p:spPr>
        <p:txBody>
          <a:bodyPr wrap="none" lIns="38405" tIns="19202" rIns="38405" bIns="19202" rtlCol="0" anchor="ctr" anchorCtr="0">
            <a:spAutoFit/>
          </a:bodyPr>
          <a:lstStyle/>
          <a:p>
            <a:pPr algn="ctr"/>
            <a:r>
              <a:rPr lang="en-US" sz="1300" b="1" dirty="0">
                <a:solidFill>
                  <a:schemeClr val="bg1"/>
                </a:solidFill>
                <a:latin typeface="Oswald" panose="02000503000000000000" pitchFamily="2" charset="77"/>
                <a:ea typeface="League Spartan" charset="0"/>
                <a:cs typeface="Poppins" pitchFamily="2" charset="77"/>
              </a:rPr>
              <a:t>DEMOGRAPHICS</a:t>
            </a:r>
          </a:p>
        </p:txBody>
      </p:sp>
      <p:sp>
        <p:nvSpPr>
          <p:cNvPr id="40" name="TextBox 21">
            <a:extLst>
              <a:ext uri="{FF2B5EF4-FFF2-40B4-BE49-F238E27FC236}">
                <a16:creationId xmlns:a16="http://schemas.microsoft.com/office/drawing/2014/main" id="{CA21CC93-A746-014B-AE9C-0624E3253B87}"/>
              </a:ext>
            </a:extLst>
          </p:cNvPr>
          <p:cNvSpPr txBox="1"/>
          <p:nvPr/>
        </p:nvSpPr>
        <p:spPr>
          <a:xfrm>
            <a:off x="6143636" y="4561679"/>
            <a:ext cx="717159" cy="238834"/>
          </a:xfrm>
          <a:prstGeom prst="rect">
            <a:avLst/>
          </a:prstGeom>
          <a:noFill/>
        </p:spPr>
        <p:txBody>
          <a:bodyPr wrap="none" lIns="38405" tIns="19202" rIns="38405" bIns="19202" rtlCol="0" anchor="ctr" anchorCtr="0">
            <a:spAutoFit/>
          </a:bodyPr>
          <a:lstStyle/>
          <a:p>
            <a:pPr algn="ctr"/>
            <a:r>
              <a:rPr lang="en-US" sz="1300" b="1" dirty="0">
                <a:solidFill>
                  <a:schemeClr val="bg1"/>
                </a:solidFill>
                <a:latin typeface="Oswald" panose="02000503000000000000" pitchFamily="2" charset="77"/>
                <a:ea typeface="League Spartan" charset="0"/>
                <a:cs typeface="Poppins" pitchFamily="2" charset="77"/>
              </a:rPr>
              <a:t>GLOBAL</a:t>
            </a:r>
          </a:p>
        </p:txBody>
      </p:sp>
      <p:sp>
        <p:nvSpPr>
          <p:cNvPr id="41" name="Freeform 109"/>
          <p:cNvSpPr>
            <a:spLocks noChangeArrowheads="1"/>
          </p:cNvSpPr>
          <p:nvPr/>
        </p:nvSpPr>
        <p:spPr bwMode="auto">
          <a:xfrm flipV="1">
            <a:off x="6286512" y="3918737"/>
            <a:ext cx="500066" cy="500066"/>
          </a:xfrm>
          <a:custGeom>
            <a:avLst/>
            <a:gdLst>
              <a:gd name="T0" fmla="*/ 116824 w 634"/>
              <a:gd name="T1" fmla="*/ 0 h 634"/>
              <a:gd name="T2" fmla="*/ 116824 w 634"/>
              <a:gd name="T3" fmla="*/ 228239 h 634"/>
              <a:gd name="T4" fmla="*/ 116824 w 634"/>
              <a:gd name="T5" fmla="*/ 0 h 634"/>
              <a:gd name="T6" fmla="*/ 196509 w 634"/>
              <a:gd name="T7" fmla="*/ 58412 h 634"/>
              <a:gd name="T8" fmla="*/ 159371 w 634"/>
              <a:gd name="T9" fmla="*/ 106007 h 634"/>
              <a:gd name="T10" fmla="*/ 196509 w 634"/>
              <a:gd name="T11" fmla="*/ 58412 h 634"/>
              <a:gd name="T12" fmla="*/ 186053 w 634"/>
              <a:gd name="T13" fmla="*/ 47956 h 634"/>
              <a:gd name="T14" fmla="*/ 138097 w 634"/>
              <a:gd name="T15" fmla="*/ 21274 h 634"/>
              <a:gd name="T16" fmla="*/ 85094 w 634"/>
              <a:gd name="T17" fmla="*/ 106007 h 634"/>
              <a:gd name="T18" fmla="*/ 90503 w 634"/>
              <a:gd name="T19" fmla="*/ 69229 h 634"/>
              <a:gd name="T20" fmla="*/ 138097 w 634"/>
              <a:gd name="T21" fmla="*/ 69229 h 634"/>
              <a:gd name="T22" fmla="*/ 85094 w 634"/>
              <a:gd name="T23" fmla="*/ 106007 h 634"/>
              <a:gd name="T24" fmla="*/ 143506 w 634"/>
              <a:gd name="T25" fmla="*/ 122232 h 634"/>
              <a:gd name="T26" fmla="*/ 116824 w 634"/>
              <a:gd name="T27" fmla="*/ 159371 h 634"/>
              <a:gd name="T28" fmla="*/ 85094 w 634"/>
              <a:gd name="T29" fmla="*/ 122232 h 634"/>
              <a:gd name="T30" fmla="*/ 106368 w 634"/>
              <a:gd name="T31" fmla="*/ 15865 h 634"/>
              <a:gd name="T32" fmla="*/ 116824 w 634"/>
              <a:gd name="T33" fmla="*/ 15865 h 634"/>
              <a:gd name="T34" fmla="*/ 138097 w 634"/>
              <a:gd name="T35" fmla="*/ 58412 h 634"/>
              <a:gd name="T36" fmla="*/ 95550 w 634"/>
              <a:gd name="T37" fmla="*/ 58412 h 634"/>
              <a:gd name="T38" fmla="*/ 90503 w 634"/>
              <a:gd name="T39" fmla="*/ 21274 h 634"/>
              <a:gd name="T40" fmla="*/ 79685 w 634"/>
              <a:gd name="T41" fmla="*/ 53003 h 634"/>
              <a:gd name="T42" fmla="*/ 90503 w 634"/>
              <a:gd name="T43" fmla="*/ 21274 h 634"/>
              <a:gd name="T44" fmla="*/ 32091 w 634"/>
              <a:gd name="T45" fmla="*/ 58412 h 634"/>
              <a:gd name="T46" fmla="*/ 74638 w 634"/>
              <a:gd name="T47" fmla="*/ 106007 h 634"/>
              <a:gd name="T48" fmla="*/ 32091 w 634"/>
              <a:gd name="T49" fmla="*/ 58412 h 634"/>
              <a:gd name="T50" fmla="*/ 32091 w 634"/>
              <a:gd name="T51" fmla="*/ 169827 h 634"/>
              <a:gd name="T52" fmla="*/ 74638 w 634"/>
              <a:gd name="T53" fmla="*/ 122232 h 634"/>
              <a:gd name="T54" fmla="*/ 32091 w 634"/>
              <a:gd name="T55" fmla="*/ 169827 h 634"/>
              <a:gd name="T56" fmla="*/ 42547 w 634"/>
              <a:gd name="T57" fmla="*/ 180644 h 634"/>
              <a:gd name="T58" fmla="*/ 90503 w 634"/>
              <a:gd name="T59" fmla="*/ 212374 h 634"/>
              <a:gd name="T60" fmla="*/ 122232 w 634"/>
              <a:gd name="T61" fmla="*/ 212374 h 634"/>
              <a:gd name="T62" fmla="*/ 116824 w 634"/>
              <a:gd name="T63" fmla="*/ 212374 h 634"/>
              <a:gd name="T64" fmla="*/ 95550 w 634"/>
              <a:gd name="T65" fmla="*/ 169827 h 634"/>
              <a:gd name="T66" fmla="*/ 138097 w 634"/>
              <a:gd name="T67" fmla="*/ 169827 h 634"/>
              <a:gd name="T68" fmla="*/ 138097 w 634"/>
              <a:gd name="T69" fmla="*/ 212374 h 634"/>
              <a:gd name="T70" fmla="*/ 148554 w 634"/>
              <a:gd name="T71" fmla="*/ 175236 h 634"/>
              <a:gd name="T72" fmla="*/ 138097 w 634"/>
              <a:gd name="T73" fmla="*/ 212374 h 634"/>
              <a:gd name="T74" fmla="*/ 196509 w 634"/>
              <a:gd name="T75" fmla="*/ 169827 h 634"/>
              <a:gd name="T76" fmla="*/ 159371 w 634"/>
              <a:gd name="T77" fmla="*/ 122232 h 634"/>
              <a:gd name="T78" fmla="*/ 196509 w 634"/>
              <a:gd name="T79" fmla="*/ 16982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rgbClr val="FFFFFF"/>
          </a:solidFill>
          <a:ln w="9525" cap="flat">
            <a:noFill/>
            <a:bevel/>
            <a:headEnd/>
            <a:tailEnd/>
          </a:ln>
          <a:effectLst/>
        </p:spPr>
        <p:txBody>
          <a:bodyPr wrap="none" anchor="ctr"/>
          <a:lstStyle/>
          <a:p>
            <a:endParaRPr lang="el-GR"/>
          </a:p>
        </p:txBody>
      </p:sp>
      <p:sp>
        <p:nvSpPr>
          <p:cNvPr id="42" name="Freeform 176"/>
          <p:cNvSpPr>
            <a:spLocks noChangeArrowheads="1"/>
          </p:cNvSpPr>
          <p:nvPr/>
        </p:nvSpPr>
        <p:spPr bwMode="auto">
          <a:xfrm>
            <a:off x="2571736" y="2847167"/>
            <a:ext cx="428628" cy="571504"/>
          </a:xfrm>
          <a:custGeom>
            <a:avLst/>
            <a:gdLst>
              <a:gd name="T0" fmla="*/ 127364 w 428"/>
              <a:gd name="T1" fmla="*/ 116824 h 634"/>
              <a:gd name="T2" fmla="*/ 127364 w 428"/>
              <a:gd name="T3" fmla="*/ 116824 h 634"/>
              <a:gd name="T4" fmla="*/ 143194 w 428"/>
              <a:gd name="T5" fmla="*/ 68868 h 634"/>
              <a:gd name="T6" fmla="*/ 79512 w 428"/>
              <a:gd name="T7" fmla="*/ 0 h 634"/>
              <a:gd name="T8" fmla="*/ 16190 w 428"/>
              <a:gd name="T9" fmla="*/ 68868 h 634"/>
              <a:gd name="T10" fmla="*/ 26624 w 428"/>
              <a:gd name="T11" fmla="*/ 116824 h 634"/>
              <a:gd name="T12" fmla="*/ 0 w 428"/>
              <a:gd name="T13" fmla="*/ 153962 h 634"/>
              <a:gd name="T14" fmla="*/ 0 w 428"/>
              <a:gd name="T15" fmla="*/ 185692 h 634"/>
              <a:gd name="T16" fmla="*/ 42455 w 428"/>
              <a:gd name="T17" fmla="*/ 228239 h 634"/>
              <a:gd name="T18" fmla="*/ 111174 w 428"/>
              <a:gd name="T19" fmla="*/ 228239 h 634"/>
              <a:gd name="T20" fmla="*/ 153628 w 428"/>
              <a:gd name="T21" fmla="*/ 185692 h 634"/>
              <a:gd name="T22" fmla="*/ 153628 w 428"/>
              <a:gd name="T23" fmla="*/ 153962 h 634"/>
              <a:gd name="T24" fmla="*/ 127364 w 428"/>
              <a:gd name="T25" fmla="*/ 116824 h 634"/>
              <a:gd name="T26" fmla="*/ 26624 w 428"/>
              <a:gd name="T27" fmla="*/ 68868 h 634"/>
              <a:gd name="T28" fmla="*/ 26624 w 428"/>
              <a:gd name="T29" fmla="*/ 68868 h 634"/>
              <a:gd name="T30" fmla="*/ 79512 w 428"/>
              <a:gd name="T31" fmla="*/ 15865 h 634"/>
              <a:gd name="T32" fmla="*/ 127364 w 428"/>
              <a:gd name="T33" fmla="*/ 68868 h 634"/>
              <a:gd name="T34" fmla="*/ 79512 w 428"/>
              <a:gd name="T35" fmla="*/ 127280 h 634"/>
              <a:gd name="T36" fmla="*/ 26624 w 428"/>
              <a:gd name="T37" fmla="*/ 68868 h 634"/>
              <a:gd name="T38" fmla="*/ 143194 w 428"/>
              <a:gd name="T39" fmla="*/ 180644 h 634"/>
              <a:gd name="T40" fmla="*/ 143194 w 428"/>
              <a:gd name="T41" fmla="*/ 180644 h 634"/>
              <a:gd name="T42" fmla="*/ 106137 w 428"/>
              <a:gd name="T43" fmla="*/ 212374 h 634"/>
              <a:gd name="T44" fmla="*/ 47851 w 428"/>
              <a:gd name="T45" fmla="*/ 212374 h 634"/>
              <a:gd name="T46" fmla="*/ 16190 w 428"/>
              <a:gd name="T47" fmla="*/ 180644 h 634"/>
              <a:gd name="T48" fmla="*/ 16190 w 428"/>
              <a:gd name="T49" fmla="*/ 159371 h 634"/>
              <a:gd name="T50" fmla="*/ 42455 w 428"/>
              <a:gd name="T51" fmla="*/ 127280 h 634"/>
              <a:gd name="T52" fmla="*/ 79512 w 428"/>
              <a:gd name="T53" fmla="*/ 143506 h 634"/>
              <a:gd name="T54" fmla="*/ 116930 w 428"/>
              <a:gd name="T55" fmla="*/ 127280 h 634"/>
              <a:gd name="T56" fmla="*/ 143194 w 428"/>
              <a:gd name="T57" fmla="*/ 159371 h 634"/>
              <a:gd name="T58" fmla="*/ 143194 w 428"/>
              <a:gd name="T59" fmla="*/ 180644 h 6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8" h="634">
                <a:moveTo>
                  <a:pt x="354" y="324"/>
                </a:moveTo>
                <a:lnTo>
                  <a:pt x="354" y="324"/>
                </a:lnTo>
                <a:cubicBezTo>
                  <a:pt x="383" y="280"/>
                  <a:pt x="398" y="250"/>
                  <a:pt x="398" y="191"/>
                </a:cubicBezTo>
                <a:cubicBezTo>
                  <a:pt x="398" y="89"/>
                  <a:pt x="309" y="0"/>
                  <a:pt x="221" y="0"/>
                </a:cubicBezTo>
                <a:cubicBezTo>
                  <a:pt x="118" y="0"/>
                  <a:pt x="45" y="89"/>
                  <a:pt x="45" y="191"/>
                </a:cubicBezTo>
                <a:cubicBezTo>
                  <a:pt x="45" y="250"/>
                  <a:pt x="59" y="280"/>
                  <a:pt x="74" y="324"/>
                </a:cubicBezTo>
                <a:cubicBezTo>
                  <a:pt x="30" y="339"/>
                  <a:pt x="0" y="383"/>
                  <a:pt x="0" y="427"/>
                </a:cubicBezTo>
                <a:cubicBezTo>
                  <a:pt x="0" y="515"/>
                  <a:pt x="0" y="515"/>
                  <a:pt x="0" y="515"/>
                </a:cubicBezTo>
                <a:cubicBezTo>
                  <a:pt x="0" y="574"/>
                  <a:pt x="59" y="633"/>
                  <a:pt x="118" y="633"/>
                </a:cubicBezTo>
                <a:cubicBezTo>
                  <a:pt x="309" y="633"/>
                  <a:pt x="309" y="633"/>
                  <a:pt x="309" y="633"/>
                </a:cubicBezTo>
                <a:cubicBezTo>
                  <a:pt x="383" y="633"/>
                  <a:pt x="427" y="574"/>
                  <a:pt x="427" y="515"/>
                </a:cubicBezTo>
                <a:cubicBezTo>
                  <a:pt x="427" y="427"/>
                  <a:pt x="427" y="427"/>
                  <a:pt x="427" y="427"/>
                </a:cubicBezTo>
                <a:cubicBezTo>
                  <a:pt x="427" y="383"/>
                  <a:pt x="398" y="339"/>
                  <a:pt x="354" y="324"/>
                </a:cubicBezTo>
                <a:close/>
                <a:moveTo>
                  <a:pt x="74" y="191"/>
                </a:moveTo>
                <a:lnTo>
                  <a:pt x="74" y="191"/>
                </a:lnTo>
                <a:cubicBezTo>
                  <a:pt x="74" y="103"/>
                  <a:pt x="148" y="44"/>
                  <a:pt x="221" y="44"/>
                </a:cubicBezTo>
                <a:cubicBezTo>
                  <a:pt x="295" y="44"/>
                  <a:pt x="354" y="103"/>
                  <a:pt x="354" y="191"/>
                </a:cubicBezTo>
                <a:cubicBezTo>
                  <a:pt x="354" y="280"/>
                  <a:pt x="295" y="353"/>
                  <a:pt x="221" y="353"/>
                </a:cubicBezTo>
                <a:cubicBezTo>
                  <a:pt x="148" y="353"/>
                  <a:pt x="74" y="280"/>
                  <a:pt x="74" y="191"/>
                </a:cubicBezTo>
                <a:close/>
                <a:moveTo>
                  <a:pt x="398" y="501"/>
                </a:moveTo>
                <a:lnTo>
                  <a:pt x="398" y="501"/>
                </a:lnTo>
                <a:cubicBezTo>
                  <a:pt x="398" y="545"/>
                  <a:pt x="354" y="589"/>
                  <a:pt x="295" y="589"/>
                </a:cubicBezTo>
                <a:cubicBezTo>
                  <a:pt x="133" y="589"/>
                  <a:pt x="133" y="589"/>
                  <a:pt x="133" y="589"/>
                </a:cubicBezTo>
                <a:cubicBezTo>
                  <a:pt x="89" y="589"/>
                  <a:pt x="45" y="545"/>
                  <a:pt x="45" y="501"/>
                </a:cubicBezTo>
                <a:cubicBezTo>
                  <a:pt x="45" y="442"/>
                  <a:pt x="45" y="442"/>
                  <a:pt x="45" y="442"/>
                </a:cubicBezTo>
                <a:cubicBezTo>
                  <a:pt x="45" y="398"/>
                  <a:pt x="74" y="368"/>
                  <a:pt x="118" y="353"/>
                </a:cubicBezTo>
                <a:cubicBezTo>
                  <a:pt x="148" y="383"/>
                  <a:pt x="177" y="398"/>
                  <a:pt x="221" y="398"/>
                </a:cubicBezTo>
                <a:cubicBezTo>
                  <a:pt x="251" y="398"/>
                  <a:pt x="295" y="383"/>
                  <a:pt x="325" y="353"/>
                </a:cubicBezTo>
                <a:cubicBezTo>
                  <a:pt x="368" y="368"/>
                  <a:pt x="398" y="398"/>
                  <a:pt x="398" y="442"/>
                </a:cubicBezTo>
                <a:lnTo>
                  <a:pt x="398" y="501"/>
                </a:lnTo>
                <a:close/>
              </a:path>
            </a:pathLst>
          </a:custGeom>
          <a:solidFill>
            <a:srgbClr val="FFFFFF"/>
          </a:solidFill>
          <a:ln w="9525" cap="flat">
            <a:noFill/>
            <a:bevel/>
            <a:headEnd/>
            <a:tailEnd/>
          </a:ln>
          <a:effectLst/>
        </p:spPr>
        <p:txBody>
          <a:bodyPr wrap="none" lIns="91431" tIns="45716" rIns="91431" bIns="45716" anchor="ctr"/>
          <a:lstStyle/>
          <a:p>
            <a:endParaRPr lang="el-GR"/>
          </a:p>
        </p:txBody>
      </p:sp>
      <p:sp>
        <p:nvSpPr>
          <p:cNvPr id="43" name="Freeform 175"/>
          <p:cNvSpPr>
            <a:spLocks noChangeArrowheads="1"/>
          </p:cNvSpPr>
          <p:nvPr/>
        </p:nvSpPr>
        <p:spPr bwMode="auto">
          <a:xfrm>
            <a:off x="5000628" y="2990043"/>
            <a:ext cx="571504" cy="571504"/>
          </a:xfrm>
          <a:custGeom>
            <a:avLst/>
            <a:gdLst>
              <a:gd name="T0" fmla="*/ 126744 w 619"/>
              <a:gd name="T1" fmla="*/ 116824 h 634"/>
              <a:gd name="T2" fmla="*/ 126744 w 619"/>
              <a:gd name="T3" fmla="*/ 116824 h 634"/>
              <a:gd name="T4" fmla="*/ 137515 w 619"/>
              <a:gd name="T5" fmla="*/ 68868 h 634"/>
              <a:gd name="T6" fmla="*/ 73964 w 619"/>
              <a:gd name="T7" fmla="*/ 0 h 634"/>
              <a:gd name="T8" fmla="*/ 10412 w 619"/>
              <a:gd name="T9" fmla="*/ 68868 h 634"/>
              <a:gd name="T10" fmla="*/ 26210 w 619"/>
              <a:gd name="T11" fmla="*/ 116824 h 634"/>
              <a:gd name="T12" fmla="*/ 0 w 619"/>
              <a:gd name="T13" fmla="*/ 153962 h 634"/>
              <a:gd name="T14" fmla="*/ 0 w 619"/>
              <a:gd name="T15" fmla="*/ 185692 h 634"/>
              <a:gd name="T16" fmla="*/ 42368 w 619"/>
              <a:gd name="T17" fmla="*/ 228239 h 634"/>
              <a:gd name="T18" fmla="*/ 110945 w 619"/>
              <a:gd name="T19" fmla="*/ 228239 h 634"/>
              <a:gd name="T20" fmla="*/ 153313 w 619"/>
              <a:gd name="T21" fmla="*/ 185692 h 634"/>
              <a:gd name="T22" fmla="*/ 153313 w 619"/>
              <a:gd name="T23" fmla="*/ 153962 h 634"/>
              <a:gd name="T24" fmla="*/ 126744 w 619"/>
              <a:gd name="T25" fmla="*/ 116824 h 634"/>
              <a:gd name="T26" fmla="*/ 26210 w 619"/>
              <a:gd name="T27" fmla="*/ 68868 h 634"/>
              <a:gd name="T28" fmla="*/ 26210 w 619"/>
              <a:gd name="T29" fmla="*/ 68868 h 634"/>
              <a:gd name="T30" fmla="*/ 73964 w 619"/>
              <a:gd name="T31" fmla="*/ 15865 h 634"/>
              <a:gd name="T32" fmla="*/ 126744 w 619"/>
              <a:gd name="T33" fmla="*/ 68868 h 634"/>
              <a:gd name="T34" fmla="*/ 73964 w 619"/>
              <a:gd name="T35" fmla="*/ 127280 h 634"/>
              <a:gd name="T36" fmla="*/ 26210 w 619"/>
              <a:gd name="T37" fmla="*/ 68868 h 634"/>
              <a:gd name="T38" fmla="*/ 137515 w 619"/>
              <a:gd name="T39" fmla="*/ 180644 h 634"/>
              <a:gd name="T40" fmla="*/ 137515 w 619"/>
              <a:gd name="T41" fmla="*/ 180644 h 634"/>
              <a:gd name="T42" fmla="*/ 105560 w 619"/>
              <a:gd name="T43" fmla="*/ 212374 h 634"/>
              <a:gd name="T44" fmla="*/ 47394 w 619"/>
              <a:gd name="T45" fmla="*/ 212374 h 634"/>
              <a:gd name="T46" fmla="*/ 10412 w 619"/>
              <a:gd name="T47" fmla="*/ 180644 h 634"/>
              <a:gd name="T48" fmla="*/ 10412 w 619"/>
              <a:gd name="T49" fmla="*/ 159371 h 634"/>
              <a:gd name="T50" fmla="*/ 36982 w 619"/>
              <a:gd name="T51" fmla="*/ 127280 h 634"/>
              <a:gd name="T52" fmla="*/ 73964 w 619"/>
              <a:gd name="T53" fmla="*/ 143506 h 634"/>
              <a:gd name="T54" fmla="*/ 110945 w 619"/>
              <a:gd name="T55" fmla="*/ 127280 h 634"/>
              <a:gd name="T56" fmla="*/ 137515 w 619"/>
              <a:gd name="T57" fmla="*/ 159371 h 634"/>
              <a:gd name="T58" fmla="*/ 137515 w 619"/>
              <a:gd name="T59" fmla="*/ 180644 h 634"/>
              <a:gd name="T60" fmla="*/ 158340 w 619"/>
              <a:gd name="T61" fmla="*/ 58412 h 634"/>
              <a:gd name="T62" fmla="*/ 158340 w 619"/>
              <a:gd name="T63" fmla="*/ 58412 h 634"/>
              <a:gd name="T64" fmla="*/ 216505 w 619"/>
              <a:gd name="T65" fmla="*/ 58412 h 634"/>
              <a:gd name="T66" fmla="*/ 221891 w 619"/>
              <a:gd name="T67" fmla="*/ 47595 h 634"/>
              <a:gd name="T68" fmla="*/ 216505 w 619"/>
              <a:gd name="T69" fmla="*/ 42547 h 634"/>
              <a:gd name="T70" fmla="*/ 158340 w 619"/>
              <a:gd name="T71" fmla="*/ 42547 h 634"/>
              <a:gd name="T72" fmla="*/ 153313 w 619"/>
              <a:gd name="T73" fmla="*/ 47595 h 634"/>
              <a:gd name="T74" fmla="*/ 158340 w 619"/>
              <a:gd name="T75" fmla="*/ 58412 h 634"/>
              <a:gd name="T76" fmla="*/ 216505 w 619"/>
              <a:gd name="T77" fmla="*/ 169827 h 634"/>
              <a:gd name="T78" fmla="*/ 216505 w 619"/>
              <a:gd name="T79" fmla="*/ 169827 h 634"/>
              <a:gd name="T80" fmla="*/ 174497 w 619"/>
              <a:gd name="T81" fmla="*/ 169827 h 634"/>
              <a:gd name="T82" fmla="*/ 169111 w 619"/>
              <a:gd name="T83" fmla="*/ 175236 h 634"/>
              <a:gd name="T84" fmla="*/ 174497 w 619"/>
              <a:gd name="T85" fmla="*/ 185692 h 634"/>
              <a:gd name="T86" fmla="*/ 216505 w 619"/>
              <a:gd name="T87" fmla="*/ 185692 h 634"/>
              <a:gd name="T88" fmla="*/ 221891 w 619"/>
              <a:gd name="T89" fmla="*/ 175236 h 634"/>
              <a:gd name="T90" fmla="*/ 216505 w 619"/>
              <a:gd name="T91" fmla="*/ 169827 h 634"/>
              <a:gd name="T92" fmla="*/ 216505 w 619"/>
              <a:gd name="T93" fmla="*/ 85094 h 634"/>
              <a:gd name="T94" fmla="*/ 216505 w 619"/>
              <a:gd name="T95" fmla="*/ 85094 h 634"/>
              <a:gd name="T96" fmla="*/ 158340 w 619"/>
              <a:gd name="T97" fmla="*/ 85094 h 634"/>
              <a:gd name="T98" fmla="*/ 153313 w 619"/>
              <a:gd name="T99" fmla="*/ 90142 h 634"/>
              <a:gd name="T100" fmla="*/ 158340 w 619"/>
              <a:gd name="T101" fmla="*/ 100959 h 634"/>
              <a:gd name="T102" fmla="*/ 216505 w 619"/>
              <a:gd name="T103" fmla="*/ 100959 h 634"/>
              <a:gd name="T104" fmla="*/ 221891 w 619"/>
              <a:gd name="T105" fmla="*/ 90142 h 634"/>
              <a:gd name="T106" fmla="*/ 216505 w 619"/>
              <a:gd name="T107" fmla="*/ 85094 h 634"/>
              <a:gd name="T108" fmla="*/ 216505 w 619"/>
              <a:gd name="T109" fmla="*/ 127280 h 634"/>
              <a:gd name="T110" fmla="*/ 216505 w 619"/>
              <a:gd name="T111" fmla="*/ 127280 h 634"/>
              <a:gd name="T112" fmla="*/ 174497 w 619"/>
              <a:gd name="T113" fmla="*/ 127280 h 634"/>
              <a:gd name="T114" fmla="*/ 169111 w 619"/>
              <a:gd name="T115" fmla="*/ 132689 h 634"/>
              <a:gd name="T116" fmla="*/ 174497 w 619"/>
              <a:gd name="T117" fmla="*/ 143506 h 634"/>
              <a:gd name="T118" fmla="*/ 216505 w 619"/>
              <a:gd name="T119" fmla="*/ 143506 h 634"/>
              <a:gd name="T120" fmla="*/ 221891 w 619"/>
              <a:gd name="T121" fmla="*/ 132689 h 634"/>
              <a:gd name="T122" fmla="*/ 216505 w 619"/>
              <a:gd name="T123" fmla="*/ 127280 h 6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9" h="634">
                <a:moveTo>
                  <a:pt x="353" y="324"/>
                </a:moveTo>
                <a:lnTo>
                  <a:pt x="353" y="324"/>
                </a:lnTo>
                <a:cubicBezTo>
                  <a:pt x="368" y="280"/>
                  <a:pt x="383" y="250"/>
                  <a:pt x="383" y="191"/>
                </a:cubicBezTo>
                <a:cubicBezTo>
                  <a:pt x="383" y="89"/>
                  <a:pt x="309" y="0"/>
                  <a:pt x="206" y="0"/>
                </a:cubicBezTo>
                <a:cubicBezTo>
                  <a:pt x="118" y="0"/>
                  <a:pt x="29" y="89"/>
                  <a:pt x="29" y="191"/>
                </a:cubicBezTo>
                <a:cubicBezTo>
                  <a:pt x="29" y="250"/>
                  <a:pt x="44" y="280"/>
                  <a:pt x="73" y="324"/>
                </a:cubicBezTo>
                <a:cubicBezTo>
                  <a:pt x="29" y="339"/>
                  <a:pt x="0" y="383"/>
                  <a:pt x="0" y="427"/>
                </a:cubicBezTo>
                <a:cubicBezTo>
                  <a:pt x="0" y="515"/>
                  <a:pt x="0" y="515"/>
                  <a:pt x="0" y="515"/>
                </a:cubicBezTo>
                <a:cubicBezTo>
                  <a:pt x="0" y="574"/>
                  <a:pt x="44" y="633"/>
                  <a:pt x="118" y="633"/>
                </a:cubicBezTo>
                <a:cubicBezTo>
                  <a:pt x="309" y="633"/>
                  <a:pt x="309" y="633"/>
                  <a:pt x="309" y="633"/>
                </a:cubicBezTo>
                <a:cubicBezTo>
                  <a:pt x="368" y="633"/>
                  <a:pt x="427" y="574"/>
                  <a:pt x="427" y="515"/>
                </a:cubicBezTo>
                <a:cubicBezTo>
                  <a:pt x="427" y="427"/>
                  <a:pt x="427" y="427"/>
                  <a:pt x="427" y="427"/>
                </a:cubicBezTo>
                <a:cubicBezTo>
                  <a:pt x="427" y="383"/>
                  <a:pt x="398" y="339"/>
                  <a:pt x="353" y="324"/>
                </a:cubicBezTo>
                <a:close/>
                <a:moveTo>
                  <a:pt x="73" y="191"/>
                </a:moveTo>
                <a:lnTo>
                  <a:pt x="73" y="191"/>
                </a:lnTo>
                <a:cubicBezTo>
                  <a:pt x="73" y="103"/>
                  <a:pt x="132" y="44"/>
                  <a:pt x="206" y="44"/>
                </a:cubicBezTo>
                <a:cubicBezTo>
                  <a:pt x="280" y="44"/>
                  <a:pt x="353" y="103"/>
                  <a:pt x="353" y="191"/>
                </a:cubicBezTo>
                <a:cubicBezTo>
                  <a:pt x="353" y="280"/>
                  <a:pt x="280" y="353"/>
                  <a:pt x="206" y="353"/>
                </a:cubicBezTo>
                <a:cubicBezTo>
                  <a:pt x="132" y="353"/>
                  <a:pt x="73" y="280"/>
                  <a:pt x="73" y="191"/>
                </a:cubicBezTo>
                <a:close/>
                <a:moveTo>
                  <a:pt x="383" y="501"/>
                </a:moveTo>
                <a:lnTo>
                  <a:pt x="383" y="501"/>
                </a:lnTo>
                <a:cubicBezTo>
                  <a:pt x="383" y="545"/>
                  <a:pt x="339" y="589"/>
                  <a:pt x="294" y="589"/>
                </a:cubicBezTo>
                <a:cubicBezTo>
                  <a:pt x="132" y="589"/>
                  <a:pt x="132" y="589"/>
                  <a:pt x="132" y="589"/>
                </a:cubicBezTo>
                <a:cubicBezTo>
                  <a:pt x="73" y="589"/>
                  <a:pt x="29" y="545"/>
                  <a:pt x="29" y="501"/>
                </a:cubicBezTo>
                <a:cubicBezTo>
                  <a:pt x="29" y="442"/>
                  <a:pt x="29" y="442"/>
                  <a:pt x="29" y="442"/>
                </a:cubicBezTo>
                <a:cubicBezTo>
                  <a:pt x="29" y="398"/>
                  <a:pt x="59" y="368"/>
                  <a:pt x="103" y="353"/>
                </a:cubicBezTo>
                <a:cubicBezTo>
                  <a:pt x="132" y="383"/>
                  <a:pt x="177" y="398"/>
                  <a:pt x="206" y="398"/>
                </a:cubicBezTo>
                <a:cubicBezTo>
                  <a:pt x="250" y="398"/>
                  <a:pt x="280" y="383"/>
                  <a:pt x="309" y="353"/>
                </a:cubicBezTo>
                <a:cubicBezTo>
                  <a:pt x="353" y="368"/>
                  <a:pt x="383" y="398"/>
                  <a:pt x="383" y="442"/>
                </a:cubicBezTo>
                <a:lnTo>
                  <a:pt x="383" y="501"/>
                </a:lnTo>
                <a:close/>
                <a:moveTo>
                  <a:pt x="441" y="162"/>
                </a:moveTo>
                <a:lnTo>
                  <a:pt x="441" y="162"/>
                </a:lnTo>
                <a:cubicBezTo>
                  <a:pt x="603" y="162"/>
                  <a:pt x="603" y="162"/>
                  <a:pt x="603" y="162"/>
                </a:cubicBezTo>
                <a:cubicBezTo>
                  <a:pt x="618" y="162"/>
                  <a:pt x="618" y="148"/>
                  <a:pt x="618" y="132"/>
                </a:cubicBezTo>
                <a:cubicBezTo>
                  <a:pt x="618" y="132"/>
                  <a:pt x="618" y="118"/>
                  <a:pt x="603" y="118"/>
                </a:cubicBezTo>
                <a:cubicBezTo>
                  <a:pt x="441" y="118"/>
                  <a:pt x="441" y="118"/>
                  <a:pt x="441" y="118"/>
                </a:cubicBezTo>
                <a:lnTo>
                  <a:pt x="427" y="132"/>
                </a:lnTo>
                <a:cubicBezTo>
                  <a:pt x="427" y="148"/>
                  <a:pt x="441" y="162"/>
                  <a:pt x="441" y="162"/>
                </a:cubicBezTo>
                <a:close/>
                <a:moveTo>
                  <a:pt x="603" y="471"/>
                </a:moveTo>
                <a:lnTo>
                  <a:pt x="603" y="471"/>
                </a:lnTo>
                <a:cubicBezTo>
                  <a:pt x="486" y="471"/>
                  <a:pt x="486" y="471"/>
                  <a:pt x="486" y="471"/>
                </a:cubicBezTo>
                <a:cubicBezTo>
                  <a:pt x="471" y="471"/>
                  <a:pt x="471" y="486"/>
                  <a:pt x="471" y="486"/>
                </a:cubicBezTo>
                <a:cubicBezTo>
                  <a:pt x="471" y="501"/>
                  <a:pt x="471" y="515"/>
                  <a:pt x="486" y="515"/>
                </a:cubicBezTo>
                <a:cubicBezTo>
                  <a:pt x="603" y="515"/>
                  <a:pt x="603" y="515"/>
                  <a:pt x="603" y="515"/>
                </a:cubicBezTo>
                <a:cubicBezTo>
                  <a:pt x="618" y="515"/>
                  <a:pt x="618" y="501"/>
                  <a:pt x="618" y="486"/>
                </a:cubicBezTo>
                <a:cubicBezTo>
                  <a:pt x="618" y="486"/>
                  <a:pt x="618" y="471"/>
                  <a:pt x="603" y="471"/>
                </a:cubicBezTo>
                <a:close/>
                <a:moveTo>
                  <a:pt x="603" y="236"/>
                </a:moveTo>
                <a:lnTo>
                  <a:pt x="603" y="236"/>
                </a:lnTo>
                <a:cubicBezTo>
                  <a:pt x="441" y="236"/>
                  <a:pt x="441" y="236"/>
                  <a:pt x="441" y="236"/>
                </a:cubicBezTo>
                <a:lnTo>
                  <a:pt x="427" y="250"/>
                </a:lnTo>
                <a:cubicBezTo>
                  <a:pt x="427" y="265"/>
                  <a:pt x="441" y="280"/>
                  <a:pt x="441" y="280"/>
                </a:cubicBezTo>
                <a:cubicBezTo>
                  <a:pt x="603" y="280"/>
                  <a:pt x="603" y="280"/>
                  <a:pt x="603" y="280"/>
                </a:cubicBezTo>
                <a:cubicBezTo>
                  <a:pt x="618" y="280"/>
                  <a:pt x="618" y="265"/>
                  <a:pt x="618" y="250"/>
                </a:cubicBezTo>
                <a:cubicBezTo>
                  <a:pt x="618" y="250"/>
                  <a:pt x="618" y="236"/>
                  <a:pt x="603" y="236"/>
                </a:cubicBezTo>
                <a:close/>
                <a:moveTo>
                  <a:pt x="603" y="353"/>
                </a:moveTo>
                <a:lnTo>
                  <a:pt x="603" y="353"/>
                </a:lnTo>
                <a:cubicBezTo>
                  <a:pt x="486" y="353"/>
                  <a:pt x="486" y="353"/>
                  <a:pt x="486" y="353"/>
                </a:cubicBezTo>
                <a:cubicBezTo>
                  <a:pt x="471" y="353"/>
                  <a:pt x="471" y="368"/>
                  <a:pt x="471" y="368"/>
                </a:cubicBezTo>
                <a:cubicBezTo>
                  <a:pt x="471" y="383"/>
                  <a:pt x="471" y="398"/>
                  <a:pt x="486" y="398"/>
                </a:cubicBezTo>
                <a:cubicBezTo>
                  <a:pt x="603" y="398"/>
                  <a:pt x="603" y="398"/>
                  <a:pt x="603" y="398"/>
                </a:cubicBezTo>
                <a:cubicBezTo>
                  <a:pt x="618" y="398"/>
                  <a:pt x="618" y="383"/>
                  <a:pt x="618" y="368"/>
                </a:cubicBezTo>
                <a:cubicBezTo>
                  <a:pt x="618" y="368"/>
                  <a:pt x="618" y="353"/>
                  <a:pt x="603" y="353"/>
                </a:cubicBezTo>
                <a:close/>
              </a:path>
            </a:pathLst>
          </a:custGeom>
          <a:solidFill>
            <a:srgbClr val="FFFFFF"/>
          </a:solidFill>
          <a:ln w="9525" cap="flat">
            <a:noFill/>
            <a:bevel/>
            <a:headEnd/>
            <a:tailEnd/>
          </a:ln>
          <a:effectLst/>
        </p:spPr>
        <p:txBody>
          <a:bodyPr wrap="none" lIns="91431" tIns="45716" rIns="91431" bIns="45716" anchor="ctr"/>
          <a:lstStyle/>
          <a:p>
            <a:endParaRPr lang="el-GR"/>
          </a:p>
        </p:txBody>
      </p:sp>
      <p:sp>
        <p:nvSpPr>
          <p:cNvPr id="44" name="Freeform 170"/>
          <p:cNvSpPr>
            <a:spLocks noChangeArrowheads="1"/>
          </p:cNvSpPr>
          <p:nvPr/>
        </p:nvSpPr>
        <p:spPr bwMode="auto">
          <a:xfrm>
            <a:off x="4929190" y="4847431"/>
            <a:ext cx="571504" cy="500066"/>
          </a:xfrm>
          <a:custGeom>
            <a:avLst/>
            <a:gdLst>
              <a:gd name="T0" fmla="*/ 185692 w 634"/>
              <a:gd name="T1" fmla="*/ 169827 h 634"/>
              <a:gd name="T2" fmla="*/ 79325 w 634"/>
              <a:gd name="T3" fmla="*/ 148554 h 634"/>
              <a:gd name="T4" fmla="*/ 42186 w 634"/>
              <a:gd name="T5" fmla="*/ 169827 h 634"/>
              <a:gd name="T6" fmla="*/ 42186 w 634"/>
              <a:gd name="T7" fmla="*/ 185692 h 634"/>
              <a:gd name="T8" fmla="*/ 79325 w 634"/>
              <a:gd name="T9" fmla="*/ 206966 h 634"/>
              <a:gd name="T10" fmla="*/ 185692 w 634"/>
              <a:gd name="T11" fmla="*/ 185692 h 634"/>
              <a:gd name="T12" fmla="*/ 185692 w 634"/>
              <a:gd name="T13" fmla="*/ 169827 h 634"/>
              <a:gd name="T14" fmla="*/ 79325 w 634"/>
              <a:gd name="T15" fmla="*/ 196509 h 634"/>
              <a:gd name="T16" fmla="*/ 79325 w 634"/>
              <a:gd name="T17" fmla="*/ 159371 h 634"/>
              <a:gd name="T18" fmla="*/ 79325 w 634"/>
              <a:gd name="T19" fmla="*/ 196509 h 634"/>
              <a:gd name="T20" fmla="*/ 185692 w 634"/>
              <a:gd name="T21" fmla="*/ 58412 h 634"/>
              <a:gd name="T22" fmla="*/ 79325 w 634"/>
              <a:gd name="T23" fmla="*/ 37138 h 634"/>
              <a:gd name="T24" fmla="*/ 42186 w 634"/>
              <a:gd name="T25" fmla="*/ 58412 h 634"/>
              <a:gd name="T26" fmla="*/ 42186 w 634"/>
              <a:gd name="T27" fmla="*/ 74277 h 634"/>
              <a:gd name="T28" fmla="*/ 79325 w 634"/>
              <a:gd name="T29" fmla="*/ 95550 h 634"/>
              <a:gd name="T30" fmla="*/ 185692 w 634"/>
              <a:gd name="T31" fmla="*/ 74277 h 634"/>
              <a:gd name="T32" fmla="*/ 185692 w 634"/>
              <a:gd name="T33" fmla="*/ 58412 h 634"/>
              <a:gd name="T34" fmla="*/ 79325 w 634"/>
              <a:gd name="T35" fmla="*/ 84733 h 634"/>
              <a:gd name="T36" fmla="*/ 79325 w 634"/>
              <a:gd name="T37" fmla="*/ 47956 h 634"/>
              <a:gd name="T38" fmla="*/ 79325 w 634"/>
              <a:gd name="T39" fmla="*/ 84733 h 634"/>
              <a:gd name="T40" fmla="*/ 185692 w 634"/>
              <a:gd name="T41" fmla="*/ 116824 h 634"/>
              <a:gd name="T42" fmla="*/ 143145 w 634"/>
              <a:gd name="T43" fmla="*/ 95550 h 634"/>
              <a:gd name="T44" fmla="*/ 42186 w 634"/>
              <a:gd name="T45" fmla="*/ 116824 h 634"/>
              <a:gd name="T46" fmla="*/ 42186 w 634"/>
              <a:gd name="T47" fmla="*/ 127280 h 634"/>
              <a:gd name="T48" fmla="*/ 143145 w 634"/>
              <a:gd name="T49" fmla="*/ 148554 h 634"/>
              <a:gd name="T50" fmla="*/ 185692 w 634"/>
              <a:gd name="T51" fmla="*/ 127280 h 634"/>
              <a:gd name="T52" fmla="*/ 185692 w 634"/>
              <a:gd name="T53" fmla="*/ 116824 h 634"/>
              <a:gd name="T54" fmla="*/ 143145 w 634"/>
              <a:gd name="T55" fmla="*/ 138097 h 634"/>
              <a:gd name="T56" fmla="*/ 143145 w 634"/>
              <a:gd name="T57" fmla="*/ 106007 h 634"/>
              <a:gd name="T58" fmla="*/ 143145 w 634"/>
              <a:gd name="T59" fmla="*/ 138097 h 634"/>
              <a:gd name="T60" fmla="*/ 196149 w 634"/>
              <a:gd name="T61" fmla="*/ 0 h 634"/>
              <a:gd name="T62" fmla="*/ 0 w 634"/>
              <a:gd name="T63" fmla="*/ 31730 h 634"/>
              <a:gd name="T64" fmla="*/ 26321 w 634"/>
              <a:gd name="T65" fmla="*/ 228239 h 634"/>
              <a:gd name="T66" fmla="*/ 228239 w 634"/>
              <a:gd name="T67" fmla="*/ 201557 h 634"/>
              <a:gd name="T68" fmla="*/ 196149 w 634"/>
              <a:gd name="T69" fmla="*/ 0 h 634"/>
              <a:gd name="T70" fmla="*/ 212014 w 634"/>
              <a:gd name="T71" fmla="*/ 201557 h 634"/>
              <a:gd name="T72" fmla="*/ 26321 w 634"/>
              <a:gd name="T73" fmla="*/ 212374 h 634"/>
              <a:gd name="T74" fmla="*/ 15865 w 634"/>
              <a:gd name="T75" fmla="*/ 31730 h 634"/>
              <a:gd name="T76" fmla="*/ 196149 w 634"/>
              <a:gd name="T77" fmla="*/ 15865 h 634"/>
              <a:gd name="T78" fmla="*/ 212014 w 634"/>
              <a:gd name="T79" fmla="*/ 201557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rgbClr val="FFFFFF"/>
          </a:solidFill>
          <a:ln w="9525" cap="flat">
            <a:noFill/>
            <a:bevel/>
            <a:headEnd/>
            <a:tailEnd/>
          </a:ln>
          <a:effectLst/>
        </p:spPr>
        <p:txBody>
          <a:bodyPr wrap="none" lIns="91431" tIns="45716" rIns="91431" bIns="45716" anchor="ctr"/>
          <a:lstStyle/>
          <a:p>
            <a:endParaRPr 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395288" y="1371600"/>
            <a:ext cx="8507412" cy="5375275"/>
          </a:xfrm>
        </p:spPr>
        <p:txBody>
          <a:bodyPr>
            <a:normAutofit lnSpcReduction="10000"/>
          </a:bodyPr>
          <a:lstStyle/>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a:t>1. Πολιτική/Νομική Διάσταση</a:t>
            </a:r>
          </a:p>
          <a:p>
            <a:pPr marL="431800" indent="-322263" algn="just"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200"/>
              <a:t>Αναφέρεται σε Νόμους, Κυβερνητικούς Φορείς και διάφορες ομάδες πίεσης που επηρεάζουν τους σύγχρονους οργανισμούς είτε άμεσα, είτε έμμεσα (π.χ: απόφαση της κυβέρνησης για άυξηση του ποσοστού των γενοσήμων, για απαγόρευση ίδρυσης νέων ιδιωτικών μονάδων υγείας το 1983)</a:t>
            </a:r>
          </a:p>
          <a:p>
            <a:pPr marL="431800" indent="-322263" algn="just"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l-GR" altLang="el-GR" sz="2200"/>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200"/>
              <a:t>2. </a:t>
            </a:r>
            <a:r>
              <a:rPr lang="el-GR" altLang="el-GR"/>
              <a:t>Οικονομική Διάσταση</a:t>
            </a:r>
          </a:p>
          <a:p>
            <a:pPr marL="431800" indent="-322263" algn="just"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200"/>
              <a:t>Αναφέρεται στην κατάσταση που βρίσκονται τα οικονομικά μεγέθη της χώρας ή της περιοχής στην οποία δραστηριοποιείται μια επιχείρηση, καθώς και στις γενικότερες οικονομικές εξελίξεις: Ακαθάριστο Εγχώριο Προϊόν, Επιτόκια, Προσφορά Χρήματος, Πληθωριστικές Τάσεις, Επίπεδο Ανεργίας, Διαθέσιμο Εισόδημα </a:t>
            </a:r>
          </a:p>
        </p:txBody>
      </p:sp>
      <p:sp>
        <p:nvSpPr>
          <p:cNvPr id="32770" name="5 - Θέση αριθμού διαφάνειας"/>
          <p:cNvSpPr>
            <a:spLocks noGrp="1"/>
          </p:cNvSpPr>
          <p:nvPr>
            <p:ph type="sldNum" sz="quarter" idx="12"/>
          </p:nvPr>
        </p:nvSpPr>
        <p:spPr>
          <a:noFill/>
          <a:ln/>
        </p:spPr>
        <p:txBody>
          <a:bodyPr>
            <a:normAutofit/>
          </a:bodyPr>
          <a:lstStyle/>
          <a:p>
            <a:pPr>
              <a:tabLst>
                <a:tab pos="449263" algn="l"/>
                <a:tab pos="898525" algn="l"/>
                <a:tab pos="1347788" algn="l"/>
                <a:tab pos="1797050" algn="l"/>
              </a:tabLst>
            </a:pPr>
            <a:fld id="{F7302C02-D0CF-40AB-A435-C39753ACEEBC}" type="slidenum">
              <a:rPr lang="el-GR" altLang="el-GR" smtClean="0"/>
              <a:pPr>
                <a:tabLst>
                  <a:tab pos="449263" algn="l"/>
                  <a:tab pos="898525" algn="l"/>
                  <a:tab pos="1347788" algn="l"/>
                  <a:tab pos="1797050" algn="l"/>
                </a:tabLst>
              </a:pPr>
              <a:t>25</a:t>
            </a:fld>
            <a:endParaRPr lang="el-GR" altLang="el-GR"/>
          </a:p>
        </p:txBody>
      </p:sp>
      <p:sp>
        <p:nvSpPr>
          <p:cNvPr id="32771" name="Rectangle 1"/>
          <p:cNvSpPr>
            <a:spLocks noGrp="1" noChangeArrowheads="1"/>
          </p:cNvSpPr>
          <p:nvPr>
            <p:ph type="title"/>
          </p:nvPr>
        </p:nvSpPr>
        <p:spPr>
          <a:xfrm>
            <a:off x="457200" y="201613"/>
            <a:ext cx="7348538" cy="1122362"/>
          </a:xfrm>
        </p:spPr>
        <p:txBody>
          <a:bodyPr tIns="25200">
            <a:normAutofit fontScale="90000"/>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l-GR" altLang="el-GR"/>
            </a:br>
            <a:endParaRPr lang="el-GR" altLang="el-GR"/>
          </a:p>
        </p:txBody>
      </p:sp>
      <p:sp>
        <p:nvSpPr>
          <p:cNvPr id="31747" name="AutoShape 3"/>
          <p:cNvSpPr>
            <a:spLocks noChangeArrowheads="1"/>
          </p:cNvSpPr>
          <p:nvPr/>
        </p:nvSpPr>
        <p:spPr bwMode="auto">
          <a:xfrm>
            <a:off x="4286248" y="428604"/>
            <a:ext cx="4572032" cy="942975"/>
          </a:xfrm>
          <a:custGeom>
            <a:avLst/>
            <a:gdLst>
              <a:gd name="G0" fmla="+- 9201 0 0"/>
              <a:gd name="G1" fmla="*/ 1 3601 2"/>
              <a:gd name="G2" fmla="+- 3601 0 0"/>
              <a:gd name="G3" fmla="+- 18402 0 0"/>
            </a:gdLst>
            <a:ahLst/>
            <a:cxnLst>
              <a:cxn ang="0">
                <a:pos x="r" y="vc"/>
              </a:cxn>
              <a:cxn ang="5400000">
                <a:pos x="hc" y="b"/>
              </a:cxn>
              <a:cxn ang="10800000">
                <a:pos x="l" y="vc"/>
              </a:cxn>
              <a:cxn ang="16200000">
                <a:pos x="hc" y="t"/>
              </a:cxn>
            </a:cxnLst>
            <a:rect l="0" t="0" r="0" b="0"/>
            <a:pathLst>
              <a:path>
                <a:moveTo>
                  <a:pt x="0" y="0"/>
                </a:moveTo>
                <a:lnTo>
                  <a:pt x="18402" y="0"/>
                </a:lnTo>
                <a:lnTo>
                  <a:pt x="18402" y="3601"/>
                </a:lnTo>
                <a:lnTo>
                  <a:pt x="0" y="3601"/>
                </a:lnTo>
                <a:close/>
              </a:path>
            </a:pathLst>
          </a:custGeom>
          <a:noFill/>
          <a:ln w="9525" cap="flat">
            <a:noFill/>
            <a:round/>
            <a:headEnd/>
            <a:tailEnd/>
          </a:ln>
          <a:effectLst/>
        </p:spPr>
        <p:txBody>
          <a:bodyPr wrap="square" lIns="90000" tIns="45000" rIns="90000" bIns="45000">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800" b="1" dirty="0">
                <a:solidFill>
                  <a:srgbClr val="000000"/>
                </a:solidFill>
                <a:latin typeface="Franklin Gothic Book" pitchFamily="34" charset="0"/>
              </a:rPr>
              <a:t>Διαστάσεις του Ευρύτερου/</a:t>
            </a:r>
            <a:r>
              <a:rPr lang="el-GR" altLang="el-GR" sz="2800" b="1" dirty="0" err="1">
                <a:solidFill>
                  <a:srgbClr val="000000"/>
                </a:solidFill>
                <a:latin typeface="Franklin Gothic Book" pitchFamily="34" charset="0"/>
              </a:rPr>
              <a:t>Μάκρο</a:t>
            </a:r>
            <a:r>
              <a:rPr lang="el-GR" altLang="el-GR" sz="2800" b="1" dirty="0">
                <a:solidFill>
                  <a:srgbClr val="000000"/>
                </a:solidFill>
                <a:latin typeface="Franklin Gothic Book" pitchFamily="34" charset="0"/>
              </a:rPr>
              <a:t> Περιβάλλοντος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457200" y="1654175"/>
            <a:ext cx="8229600" cy="3978275"/>
          </a:xfrm>
        </p:spPr>
        <p:txBody>
          <a:bodyPr>
            <a:normAutofit fontScale="92500" lnSpcReduction="10000"/>
          </a:bodyPr>
          <a:lstStyle/>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a:t>3. Κοινωνική -Πολιτιστική Διάσταση</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a:t>Αναφέρεται σε κοινωνικο-πολιτιστικούς παράγοντες όπως:</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effectLst>
                  <a:outerShdw blurRad="38100" dist="38100" dir="2700000" algn="tl">
                    <a:srgbClr val="C0C0C0"/>
                  </a:outerShdw>
                </a:effectLst>
              </a:rPr>
              <a:t>διανομή του εισοδήματος</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effectLst>
                  <a:outerShdw blurRad="38100" dist="38100" dir="2700000" algn="tl">
                    <a:srgbClr val="C0C0C0"/>
                  </a:outerShdw>
                </a:effectLst>
              </a:rPr>
              <a:t>αλλαγές στον τρόπο ζωής του σύγχρονου ανθρώπου</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effectLst>
                  <a:outerShdw blurRad="38100" dist="38100" dir="2700000" algn="tl">
                    <a:srgbClr val="C0C0C0"/>
                  </a:outerShdw>
                </a:effectLst>
              </a:rPr>
              <a:t>καταναλωτισμό</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effectLst>
                  <a:outerShdw blurRad="38100" dist="38100" dir="2700000" algn="tl">
                    <a:srgbClr val="C0C0C0"/>
                  </a:outerShdw>
                </a:effectLst>
              </a:rPr>
              <a:t>θέση γυναίκας στην εργασία</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effectLst>
                  <a:outerShdw blurRad="38100" dist="38100" dir="2700000" algn="tl">
                    <a:srgbClr val="C0C0C0"/>
                  </a:outerShdw>
                </a:effectLst>
              </a:rPr>
              <a:t>Επίπεδο εκπαίδευσης των καταναλωτών και η στάση τους απέναντι στην εργασία και στον ελεύθερο χρόνο</a:t>
            </a:r>
          </a:p>
        </p:txBody>
      </p:sp>
      <p:sp>
        <p:nvSpPr>
          <p:cNvPr id="33794" name="5 - Θέση αριθμού διαφάνειας"/>
          <p:cNvSpPr>
            <a:spLocks noGrp="1"/>
          </p:cNvSpPr>
          <p:nvPr>
            <p:ph type="sldNum" sz="quarter" idx="12"/>
          </p:nvPr>
        </p:nvSpPr>
        <p:spPr>
          <a:noFill/>
          <a:ln/>
        </p:spPr>
        <p:txBody>
          <a:bodyPr>
            <a:normAutofit/>
          </a:bodyPr>
          <a:lstStyle/>
          <a:p>
            <a:pPr>
              <a:tabLst>
                <a:tab pos="449263" algn="l"/>
                <a:tab pos="898525" algn="l"/>
                <a:tab pos="1347788" algn="l"/>
                <a:tab pos="1797050" algn="l"/>
              </a:tabLst>
            </a:pPr>
            <a:fld id="{D381F9E7-FBD9-45B6-8730-B53487F123D6}" type="slidenum">
              <a:rPr lang="el-GR" altLang="el-GR" smtClean="0"/>
              <a:pPr>
                <a:tabLst>
                  <a:tab pos="449263" algn="l"/>
                  <a:tab pos="898525" algn="l"/>
                  <a:tab pos="1347788" algn="l"/>
                  <a:tab pos="1797050" algn="l"/>
                </a:tabLst>
              </a:pPr>
              <a:t>26</a:t>
            </a:fld>
            <a:endParaRPr lang="el-GR" altLang="el-GR"/>
          </a:p>
        </p:txBody>
      </p:sp>
      <p:sp>
        <p:nvSpPr>
          <p:cNvPr id="32769" name="Rectangle 1"/>
          <p:cNvSpPr>
            <a:spLocks noGrp="1" noChangeArrowheads="1"/>
          </p:cNvSpPr>
          <p:nvPr>
            <p:ph type="title"/>
          </p:nvPr>
        </p:nvSpPr>
        <p:spPr>
          <a:xfrm>
            <a:off x="457200" y="260350"/>
            <a:ext cx="8258204" cy="1001713"/>
          </a:xfrm>
        </p:spPr>
        <p:txBody>
          <a:bodyPr tIns="24840"/>
          <a:lstStyle/>
          <a:p>
            <a:pPr eaLnBrk="1" hangingPunct="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800" b="1" dirty="0">
                <a:effectLst/>
                <a:latin typeface="Franklin Gothic Book" pitchFamily="34" charset="0"/>
              </a:rPr>
              <a:t>Διαστάσεις του Ευρύτερου/</a:t>
            </a:r>
            <a:r>
              <a:rPr lang="el-GR" altLang="el-GR" sz="2800" b="1" dirty="0" err="1">
                <a:effectLst/>
                <a:latin typeface="Franklin Gothic Book" pitchFamily="34" charset="0"/>
              </a:rPr>
              <a:t>Μάκρο</a:t>
            </a:r>
            <a:r>
              <a:rPr lang="el-GR" altLang="el-GR" sz="2800" b="1" dirty="0">
                <a:effectLst/>
                <a:latin typeface="Franklin Gothic Book" pitchFamily="34" charset="0"/>
              </a:rPr>
              <a:t> Περιβάλλοντος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457200" y="1654175"/>
            <a:ext cx="8229600" cy="4897438"/>
          </a:xfrm>
        </p:spPr>
        <p:txBody>
          <a:bodyPr tIns="16560">
            <a:normAutofit lnSpcReduction="10000"/>
          </a:bodyPr>
          <a:lstStyle/>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4. Η Δημογραφική-Επιδημιολογική Διάσταση</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Το Μέγεθος του πληθυσμού: πληθυσμιακή έκρηξη από χώρες του τρίτου κόσμου </a:t>
            </a:r>
            <a:r>
              <a:rPr lang="el-GR" altLang="el-GR" sz="2000" dirty="0" err="1"/>
              <a:t>vs</a:t>
            </a:r>
            <a:r>
              <a:rPr lang="el-GR" altLang="el-GR" sz="2000" dirty="0"/>
              <a:t> επιβράδυνση του ρυθμού γεννήσεων στον οικονομικά αναπτυγμένο κόσμο</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Η Ηλικιακή δομή</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Το Εθνικό Μίγμα</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Επιδημιολογικά δεδομένα (θνησιμότητα, νοσηρότητα κτλ) –</a:t>
            </a:r>
            <a:r>
              <a:rPr lang="el-GR" altLang="el-GR" sz="2000" dirty="0" err="1"/>
              <a:t>επιπολασμός</a:t>
            </a:r>
            <a:r>
              <a:rPr lang="el-GR" altLang="el-GR" sz="2000" dirty="0"/>
              <a:t>, επίπτωση</a:t>
            </a:r>
          </a:p>
          <a:p>
            <a:pPr marL="862013" lvl="1" indent="-322263" eaLnBrk="1">
              <a:buSzPct val="75000"/>
              <a:buFont typeface="StarSymbol" charset="0"/>
              <a:buChar char="–"/>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Μετακίνηση από τις μαζικές αγορές στις </a:t>
            </a:r>
            <a:r>
              <a:rPr lang="el-GR" altLang="el-GR" sz="2000" dirty="0" err="1"/>
              <a:t>μικρο</a:t>
            </a:r>
            <a:r>
              <a:rPr lang="el-GR" altLang="el-GR" sz="2000" dirty="0"/>
              <a:t>-αγορές </a:t>
            </a:r>
          </a:p>
          <a:p>
            <a:pPr marL="862013" lvl="1" indent="-322263" eaLnBrk="1">
              <a:buClrTx/>
              <a:buSzPct val="7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l-GR" altLang="el-GR" sz="2000" dirty="0"/>
          </a:p>
          <a:p>
            <a:pPr marL="431800" indent="-322263" algn="just"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5. Η Τεχνολογική Διάσταση (</a:t>
            </a:r>
            <a:r>
              <a:rPr lang="el-GR" altLang="el-GR" sz="2000" dirty="0" err="1"/>
              <a:t>π.χ</a:t>
            </a:r>
            <a:r>
              <a:rPr lang="el-GR" altLang="el-GR" sz="2000" dirty="0"/>
              <a:t> πληροφορική, νέες απεικονιστικές και ρομποτικές τεχνολογίες στον υγειονομικό τομέα-PET, </a:t>
            </a:r>
            <a:r>
              <a:rPr lang="el-GR" altLang="el-GR" sz="2000" dirty="0" err="1"/>
              <a:t>Da</a:t>
            </a:r>
            <a:r>
              <a:rPr lang="el-GR" altLang="el-GR" sz="2000" dirty="0"/>
              <a:t> </a:t>
            </a:r>
            <a:r>
              <a:rPr lang="el-GR" altLang="el-GR" sz="2000" dirty="0" err="1"/>
              <a:t>Vinci</a:t>
            </a:r>
            <a:r>
              <a:rPr lang="el-GR" altLang="el-GR" sz="2000" dirty="0"/>
              <a:t>)</a:t>
            </a:r>
          </a:p>
          <a:p>
            <a:pPr marL="431800" indent="-322263" algn="just"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l-GR" altLang="el-GR" sz="2000" dirty="0"/>
          </a:p>
          <a:p>
            <a:pPr marL="431800" indent="-322263" algn="just"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000" dirty="0"/>
              <a:t>6. H Παγκόσμια Διάσταση</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el-GR" altLang="el-GR" sz="2000" dirty="0"/>
          </a:p>
        </p:txBody>
      </p:sp>
      <p:sp>
        <p:nvSpPr>
          <p:cNvPr id="34818" name="5 - Θέση αριθμού διαφάνειας"/>
          <p:cNvSpPr>
            <a:spLocks noGrp="1"/>
          </p:cNvSpPr>
          <p:nvPr>
            <p:ph type="sldNum" sz="quarter" idx="12"/>
          </p:nvPr>
        </p:nvSpPr>
        <p:spPr>
          <a:noFill/>
          <a:ln/>
        </p:spPr>
        <p:txBody>
          <a:bodyPr>
            <a:normAutofit/>
          </a:bodyPr>
          <a:lstStyle/>
          <a:p>
            <a:pPr>
              <a:tabLst>
                <a:tab pos="449263" algn="l"/>
                <a:tab pos="898525" algn="l"/>
                <a:tab pos="1347788" algn="l"/>
                <a:tab pos="1797050" algn="l"/>
              </a:tabLst>
            </a:pPr>
            <a:fld id="{9F2B3DE3-2C04-4653-9BE8-9B144311754D}" type="slidenum">
              <a:rPr lang="el-GR" altLang="el-GR" smtClean="0"/>
              <a:pPr>
                <a:tabLst>
                  <a:tab pos="449263" algn="l"/>
                  <a:tab pos="898525" algn="l"/>
                  <a:tab pos="1347788" algn="l"/>
                  <a:tab pos="1797050" algn="l"/>
                </a:tabLst>
              </a:pPr>
              <a:t>27</a:t>
            </a:fld>
            <a:endParaRPr lang="el-GR" altLang="el-GR"/>
          </a:p>
        </p:txBody>
      </p:sp>
      <p:sp>
        <p:nvSpPr>
          <p:cNvPr id="33793" name="Rectangle 1"/>
          <p:cNvSpPr>
            <a:spLocks noGrp="1" noChangeArrowheads="1"/>
          </p:cNvSpPr>
          <p:nvPr>
            <p:ph type="title"/>
          </p:nvPr>
        </p:nvSpPr>
        <p:spPr>
          <a:xfrm>
            <a:off x="457200" y="260350"/>
            <a:ext cx="8186766" cy="1001713"/>
          </a:xfrm>
        </p:spPr>
        <p:txBody>
          <a:bodyPr tIns="24840"/>
          <a:lstStyle/>
          <a:p>
            <a:pPr eaLnBrk="1" hangingPunct="1">
              <a:lnSpc>
                <a:spcPct val="93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800" b="1" dirty="0">
                <a:effectLst/>
                <a:latin typeface="Franklin Gothic Book" pitchFamily="34" charset="0"/>
              </a:rPr>
              <a:t>Διαστάσεις του Ευρύτερου/</a:t>
            </a:r>
            <a:r>
              <a:rPr lang="el-GR" altLang="el-GR" sz="2800" b="1" dirty="0" err="1">
                <a:effectLst/>
                <a:latin typeface="Franklin Gothic Book" pitchFamily="34" charset="0"/>
              </a:rPr>
              <a:t>Μάκρο</a:t>
            </a:r>
            <a:r>
              <a:rPr lang="el-GR" altLang="el-GR" sz="2800" b="1" dirty="0">
                <a:effectLst/>
                <a:latin typeface="Franklin Gothic Book" pitchFamily="34" charset="0"/>
              </a:rPr>
              <a:t> Περιβάλλοντος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215900" y="1439863"/>
            <a:ext cx="8712200" cy="5040312"/>
          </a:xfrm>
        </p:spPr>
        <p:txBody>
          <a:bodyPr tIns="15120">
            <a:normAutofit lnSpcReduction="10000"/>
          </a:bodyPr>
          <a:lstStyle/>
          <a:p>
            <a:pPr marL="430213" indent="-323850" algn="just" eaLnBrk="1">
              <a:buSzPct val="45000"/>
              <a:buFont typeface="StarSymbol" charset="0"/>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l-GR" altLang="el-GR" sz="2000"/>
          </a:p>
          <a:p>
            <a:pPr marL="430213" indent="-323850" algn="just" eaLnBrk="1">
              <a:lnSpc>
                <a:spcPct val="150000"/>
              </a:lnSpc>
              <a:buClr>
                <a:srgbClr val="C00000"/>
              </a:buClr>
              <a:buFont typeface="Wingdings" pitchFamily="2" charset="2"/>
              <a:buChar char="v"/>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l-GR" altLang="el-GR" sz="2000"/>
              <a:t>Οι εξελίξεις στο εξωτερικό περιβάλλον αλλάζουν τα ανταγωνιστικά “πεδία μάχης” ενός κλάδου (π.χ απελευθέρωση της αγοράς των αερομεταφορών στο εσωτερικό των χωρών της ΕΕ)</a:t>
            </a:r>
          </a:p>
          <a:p>
            <a:pPr marL="430213" indent="-323850" algn="just" eaLnBrk="1">
              <a:lnSpc>
                <a:spcPct val="150000"/>
              </a:lnSpc>
              <a:buSzPct val="45000"/>
              <a:buFont typeface="Times New Roman" pitchFamily="18" charset="0"/>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l-GR" altLang="el-GR" sz="2000"/>
          </a:p>
          <a:p>
            <a:pPr marL="430213" indent="-323850" algn="just" eaLnBrk="1">
              <a:lnSpc>
                <a:spcPct val="150000"/>
              </a:lnSpc>
              <a:buClr>
                <a:srgbClr val="C00000"/>
              </a:buClr>
              <a:buFont typeface="Wingdings" pitchFamily="2" charset="2"/>
              <a:buChar char="v"/>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l-GR" altLang="el-GR" sz="2000"/>
              <a:t>Η ίδια περιβαλλοντική τάση είναι πιθανό να έχει διαφορετικές επιδράσεις σε διαφορετικές επιχειρήσεις (π.χ οι διατροφικές κρίσεις, επέδρασαν αρνητικά στον κλάδο του έτοιμου-γρήγορου φαγητού αλλά βοήθησαν στην ανάπτυξη του κλάδου υγιεινής διατροφής, άθλησης, γυμναστικής κλπ)</a:t>
            </a:r>
          </a:p>
          <a:p>
            <a:pPr marL="430213" indent="-323850" eaLnBrk="1">
              <a:buSzPct val="45000"/>
              <a:buFont typeface="StarSymbol" charset="0"/>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l-GR" altLang="el-GR" sz="2400"/>
          </a:p>
        </p:txBody>
      </p:sp>
      <p:sp>
        <p:nvSpPr>
          <p:cNvPr id="35842" name="5 - Θέση αριθμού διαφάνειας"/>
          <p:cNvSpPr>
            <a:spLocks noGrp="1"/>
          </p:cNvSpPr>
          <p:nvPr>
            <p:ph type="sldNum" sz="quarter" idx="12"/>
          </p:nvPr>
        </p:nvSpPr>
        <p:spPr>
          <a:noFill/>
          <a:ln/>
        </p:spPr>
        <p:txBody>
          <a:bodyPr>
            <a:normAutofit/>
          </a:bodyPr>
          <a:lstStyle/>
          <a:p>
            <a:pPr>
              <a:tabLst>
                <a:tab pos="449263" algn="l"/>
                <a:tab pos="898525" algn="l"/>
                <a:tab pos="1347788" algn="l"/>
                <a:tab pos="1797050" algn="l"/>
              </a:tabLst>
            </a:pPr>
            <a:fld id="{F4C44830-A9D4-41AF-A7E4-0F5A948457B7}" type="slidenum">
              <a:rPr lang="el-GR" altLang="el-GR" smtClean="0"/>
              <a:pPr>
                <a:tabLst>
                  <a:tab pos="449263" algn="l"/>
                  <a:tab pos="898525" algn="l"/>
                  <a:tab pos="1347788" algn="l"/>
                  <a:tab pos="1797050" algn="l"/>
                </a:tabLst>
              </a:pPr>
              <a:t>28</a:t>
            </a:fld>
            <a:endParaRPr lang="el-GR" altLang="el-GR"/>
          </a:p>
        </p:txBody>
      </p:sp>
      <p:sp>
        <p:nvSpPr>
          <p:cNvPr id="34817" name="Rectangle 1"/>
          <p:cNvSpPr>
            <a:spLocks noGrp="1" noChangeArrowheads="1"/>
          </p:cNvSpPr>
          <p:nvPr>
            <p:ph type="title"/>
          </p:nvPr>
        </p:nvSpPr>
        <p:spPr>
          <a:xfrm>
            <a:off x="457200" y="84138"/>
            <a:ext cx="8401080" cy="1354137"/>
          </a:xfrm>
        </p:spPr>
        <p:txBody>
          <a:bodyPr tIns="2016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800" b="1" dirty="0">
                <a:solidFill>
                  <a:srgbClr val="C00000"/>
                </a:solidFill>
                <a:effectLst/>
              </a:rPr>
              <a:t>Υφιστάμενη Σχέση μεταξύ του Ευρύτερου Περιβάλλοντος και της Στρατηγικής μιας Επιχείρησης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idx="1"/>
          </p:nvPr>
        </p:nvSpPr>
        <p:spPr>
          <a:xfrm>
            <a:off x="457200" y="1654175"/>
            <a:ext cx="8399463" cy="4968875"/>
          </a:xfrm>
        </p:spPr>
        <p:txBody>
          <a:bodyPr>
            <a:normAutofit fontScale="92500" lnSpcReduction="10000"/>
          </a:bodyPr>
          <a:lstStyle/>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a:t>1) </a:t>
            </a:r>
            <a:r>
              <a:rPr lang="el-GR" altLang="el-GR" sz="2400"/>
              <a:t>Απειλή Εισόδου Νέων Επιχειρήσεων</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t>2) Διαπραγματευτική Δύναμη των Προμηθευτών της Επιχείρησης (π.χ φαρμακευτικές εταιρείες, εταιρείες υγειονομικών αναλωσίμων, ή άλλων υγειονομικών ειδών)</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t>3) Διαπραγματευτική Δύναμη των Αγοραστών της Επιχείρησης (π.χ Ταμεία Κοινωνικής Ασφάλισης ή Ιδιωτικές Ασφαλιστικές Εταιρείες ως αγοραστές ιδιωτικώς παραγόμεμων υπηρεσιών υγείας)</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t>4) Απειλή από Υποκατάστατα Προϊόντα (π.χ γενόσημα vs πρωτότυπα φάρμακα)</a:t>
            </a:r>
          </a:p>
          <a:p>
            <a:pPr marL="431800" indent="-322263" eaLnBrk="1">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el-GR" altLang="el-GR" sz="2400"/>
              <a:t>5) Ένταση του ανταγωνισμού ανάμεσα στις ήδη υπάρχουσες επιχειρήσεις του κλάδου (π.χ εταιρείες κινητής τηλεφωνίας) </a:t>
            </a:r>
          </a:p>
        </p:txBody>
      </p:sp>
      <p:sp>
        <p:nvSpPr>
          <p:cNvPr id="36866" name="5 - Θέση αριθμού διαφάνειας"/>
          <p:cNvSpPr>
            <a:spLocks noGrp="1"/>
          </p:cNvSpPr>
          <p:nvPr>
            <p:ph type="sldNum" sz="quarter" idx="12"/>
          </p:nvPr>
        </p:nvSpPr>
        <p:spPr>
          <a:noFill/>
          <a:ln/>
        </p:spPr>
        <p:txBody>
          <a:bodyPr>
            <a:normAutofit/>
          </a:bodyPr>
          <a:lstStyle/>
          <a:p>
            <a:pPr>
              <a:tabLst>
                <a:tab pos="449263" algn="l"/>
                <a:tab pos="898525" algn="l"/>
                <a:tab pos="1347788" algn="l"/>
                <a:tab pos="1797050" algn="l"/>
              </a:tabLst>
            </a:pPr>
            <a:fld id="{9EBEF62C-DF20-4C67-B235-AACD9AC97853}" type="slidenum">
              <a:rPr lang="el-GR" altLang="el-GR" smtClean="0"/>
              <a:pPr>
                <a:tabLst>
                  <a:tab pos="449263" algn="l"/>
                  <a:tab pos="898525" algn="l"/>
                  <a:tab pos="1347788" algn="l"/>
                  <a:tab pos="1797050" algn="l"/>
                </a:tabLst>
              </a:pPr>
              <a:t>29</a:t>
            </a:fld>
            <a:endParaRPr lang="el-GR" altLang="el-GR"/>
          </a:p>
        </p:txBody>
      </p:sp>
      <p:sp>
        <p:nvSpPr>
          <p:cNvPr id="36865" name="Rectangle 1"/>
          <p:cNvSpPr>
            <a:spLocks noGrp="1" noChangeArrowheads="1"/>
          </p:cNvSpPr>
          <p:nvPr>
            <p:ph type="title"/>
          </p:nvPr>
        </p:nvSpPr>
        <p:spPr>
          <a:xfrm>
            <a:off x="457200" y="312738"/>
            <a:ext cx="8039100" cy="1001712"/>
          </a:xfrm>
        </p:spPr>
        <p:txBody>
          <a:bodyPr tIns="1764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800" b="1">
                <a:effectLst>
                  <a:outerShdw blurRad="38100" dist="38100" dir="2700000" algn="tl">
                    <a:srgbClr val="C0C0C0"/>
                  </a:outerShdw>
                </a:effectLst>
              </a:rPr>
              <a:t>ΑΝΑΛΥΣΗ ΤΟΥ ΑΝΤΑΓΩΝΙΣΤΙΚΟΥ (ΜΙΚΡΟ) ΠΕΡΙΒΑΛΛΟΝΤΟΣ ΤΗΣ ΕΠΙΧΕΙΡΗΣΗΣ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Τι είναι Στρατηγική Διοίκηση</a:t>
            </a:r>
          </a:p>
        </p:txBody>
      </p:sp>
      <p:graphicFrame>
        <p:nvGraphicFramePr>
          <p:cNvPr id="4" name="Content Placeholder 4"/>
          <p:cNvGraphicFramePr>
            <a:graphicFrameLocks/>
          </p:cNvGraphicFramePr>
          <p:nvPr>
            <p:extLst>
              <p:ext uri="{D42A27DB-BD31-4B8C-83A1-F6EECF244321}">
                <p14:modId xmlns:p14="http://schemas.microsoft.com/office/powerpoint/2010/main" val="2955944105"/>
              </p:ext>
            </p:extLst>
          </p:nvPr>
        </p:nvGraphicFramePr>
        <p:xfrm>
          <a:off x="2375756" y="3429000"/>
          <a:ext cx="432048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nut 4"/>
          <p:cNvSpPr/>
          <p:nvPr/>
        </p:nvSpPr>
        <p:spPr>
          <a:xfrm>
            <a:off x="1187624" y="1930400"/>
            <a:ext cx="6552728" cy="4738960"/>
          </a:xfrm>
          <a:prstGeom prst="donut">
            <a:avLst>
              <a:gd name="adj" fmla="val 2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97933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928670"/>
            <a:ext cx="8572560" cy="4462760"/>
          </a:xfrm>
          <a:prstGeom prst="rect">
            <a:avLst/>
          </a:prstGeom>
        </p:spPr>
        <p:txBody>
          <a:bodyPr wrap="square">
            <a:spAutoFit/>
          </a:bodyPr>
          <a:lstStyle/>
          <a:p>
            <a:pPr algn="ctr"/>
            <a:endParaRPr lang="el-GR" sz="2000" b="1" u="sng" dirty="0"/>
          </a:p>
          <a:p>
            <a:pPr algn="ctr"/>
            <a:r>
              <a:rPr lang="el-GR" sz="2800" b="1" u="sng" dirty="0"/>
              <a:t>Ανάλυση εσωτερικού περιβάλλοντος</a:t>
            </a:r>
            <a:endParaRPr lang="el-GR" sz="2000" b="1" u="sng" dirty="0"/>
          </a:p>
          <a:p>
            <a:pPr algn="ctr"/>
            <a:endParaRPr lang="el-GR" sz="2000" b="1" u="sng" dirty="0"/>
          </a:p>
          <a:p>
            <a:pPr algn="ctr"/>
            <a:endParaRPr lang="el-GR" b="1" u="sng" dirty="0"/>
          </a:p>
          <a:p>
            <a:pPr marL="342900" indent="-342900">
              <a:buFontTx/>
              <a:buAutoNum type="arabicPeriod"/>
            </a:pPr>
            <a:r>
              <a:rPr lang="el-GR" b="1" dirty="0">
                <a:solidFill>
                  <a:srgbClr val="FF0000"/>
                </a:solidFill>
              </a:rPr>
              <a:t>Θεωρία των πόρων και των ικανοτήτων (</a:t>
            </a:r>
            <a:r>
              <a:rPr lang="en-US" b="1" dirty="0">
                <a:solidFill>
                  <a:srgbClr val="FF0000"/>
                </a:solidFill>
              </a:rPr>
              <a:t>R</a:t>
            </a:r>
            <a:r>
              <a:rPr lang="el-GR" b="1" dirty="0" err="1">
                <a:solidFill>
                  <a:srgbClr val="FF0000"/>
                </a:solidFill>
              </a:rPr>
              <a:t>esource</a:t>
            </a:r>
            <a:r>
              <a:rPr lang="el-GR" b="1" dirty="0">
                <a:solidFill>
                  <a:srgbClr val="FF0000"/>
                </a:solidFill>
              </a:rPr>
              <a:t> </a:t>
            </a:r>
            <a:r>
              <a:rPr lang="en-US" b="1" dirty="0">
                <a:solidFill>
                  <a:srgbClr val="FF0000"/>
                </a:solidFill>
              </a:rPr>
              <a:t>B</a:t>
            </a:r>
            <a:r>
              <a:rPr lang="el-GR" b="1" dirty="0" err="1">
                <a:solidFill>
                  <a:srgbClr val="FF0000"/>
                </a:solidFill>
              </a:rPr>
              <a:t>ased</a:t>
            </a:r>
            <a:r>
              <a:rPr lang="el-GR" b="1" dirty="0">
                <a:solidFill>
                  <a:srgbClr val="FF0000"/>
                </a:solidFill>
              </a:rPr>
              <a:t> </a:t>
            </a:r>
            <a:r>
              <a:rPr lang="en-US" b="1" dirty="0">
                <a:solidFill>
                  <a:srgbClr val="FF0000"/>
                </a:solidFill>
              </a:rPr>
              <a:t>T</a:t>
            </a:r>
            <a:r>
              <a:rPr lang="el-GR" b="1" dirty="0" err="1">
                <a:solidFill>
                  <a:srgbClr val="FF0000"/>
                </a:solidFill>
              </a:rPr>
              <a:t>heory</a:t>
            </a:r>
            <a:r>
              <a:rPr lang="el-GR" b="1" dirty="0">
                <a:solidFill>
                  <a:srgbClr val="FF0000"/>
                </a:solidFill>
              </a:rPr>
              <a:t>)</a:t>
            </a:r>
            <a:r>
              <a:rPr lang="el-GR" i="1" dirty="0"/>
              <a:t> (αφορά το </a:t>
            </a:r>
            <a:r>
              <a:rPr lang="el-GR" i="1" u="sng" dirty="0"/>
              <a:t>εσωτερικό περιβάλλον της επιχείρησης-οργανισμού</a:t>
            </a:r>
            <a:r>
              <a:rPr lang="el-GR" i="1" dirty="0"/>
              <a:t>)</a:t>
            </a:r>
          </a:p>
          <a:p>
            <a:pPr marL="342900" indent="-342900">
              <a:buAutoNum type="arabicPeriod"/>
            </a:pPr>
            <a:endParaRPr lang="el-GR" dirty="0"/>
          </a:p>
          <a:p>
            <a:pPr marL="342900" indent="-342900">
              <a:buFontTx/>
              <a:buAutoNum type="arabicPeriod"/>
            </a:pPr>
            <a:r>
              <a:rPr lang="el-GR" b="1" dirty="0">
                <a:solidFill>
                  <a:srgbClr val="FF0000"/>
                </a:solidFill>
              </a:rPr>
              <a:t>Ανάλυση </a:t>
            </a:r>
            <a:r>
              <a:rPr lang="el-GR" b="1" dirty="0">
                <a:solidFill>
                  <a:srgbClr val="FF0000"/>
                </a:solidFill>
                <a:cs typeface="Times New Roman" pitchFamily="18" charset="0"/>
              </a:rPr>
              <a:t>δυνάμεων και των αδυναμιών του οργανισμού </a:t>
            </a:r>
            <a:r>
              <a:rPr lang="el-GR" b="1" dirty="0">
                <a:solidFill>
                  <a:srgbClr val="FF0000"/>
                </a:solidFill>
              </a:rPr>
              <a:t>(ανάλυση SWOT) </a:t>
            </a:r>
            <a:r>
              <a:rPr lang="el-GR" i="1" dirty="0"/>
              <a:t>(αφορά το </a:t>
            </a:r>
            <a:r>
              <a:rPr lang="el-GR" i="1" u="sng" dirty="0"/>
              <a:t>εσωτερικό περιβάλλον της επιχείρησης-οργανισμού</a:t>
            </a:r>
            <a:r>
              <a:rPr lang="el-GR" i="1" dirty="0"/>
              <a:t>)</a:t>
            </a:r>
          </a:p>
          <a:p>
            <a:pPr marL="342900" indent="-342900">
              <a:buAutoNum type="arabicPeriod"/>
            </a:pPr>
            <a:endParaRPr lang="el-GR" dirty="0"/>
          </a:p>
          <a:p>
            <a:pPr marL="342900" indent="-342900">
              <a:buAutoNum type="arabicPeriod"/>
            </a:pPr>
            <a:endParaRPr lang="el-GR" dirty="0"/>
          </a:p>
          <a:p>
            <a:pPr marL="342900" indent="-342900">
              <a:buFontTx/>
              <a:buAutoNum type="arabicPeriod"/>
            </a:pPr>
            <a:endParaRPr lang="el-GR" i="1" dirty="0"/>
          </a:p>
          <a:p>
            <a:pPr marL="342900" indent="-342900">
              <a:buFontTx/>
              <a:buAutoNum type="arabicPeriod"/>
            </a:pPr>
            <a:endParaRPr lang="el-GR" i="1" dirty="0"/>
          </a:p>
          <a:p>
            <a:pPr marL="342900" indent="-342900">
              <a:buFontTx/>
              <a:buAutoNum type="arabicPeriod"/>
            </a:pPr>
            <a:endParaRPr lang="el-GR" i="1" dirty="0"/>
          </a:p>
          <a:p>
            <a:pPr marL="342900" indent="-342900">
              <a:buAutoNum type="arabicPeriod"/>
            </a:pPr>
            <a:endParaRPr lang="el-GR"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857232"/>
            <a:ext cx="8501122" cy="677108"/>
          </a:xfrm>
          <a:prstGeom prst="rect">
            <a:avLst/>
          </a:prstGeom>
        </p:spPr>
        <p:txBody>
          <a:bodyPr wrap="square">
            <a:spAutoFit/>
          </a:bodyPr>
          <a:lstStyle/>
          <a:p>
            <a:pPr algn="ctr"/>
            <a:r>
              <a:rPr lang="el-GR" sz="2000" b="1" u="sng" dirty="0"/>
              <a:t>Ανάλυση εσωτερικού περιβάλλοντος</a:t>
            </a:r>
          </a:p>
          <a:p>
            <a:r>
              <a:rPr lang="el-GR" b="1" dirty="0">
                <a:solidFill>
                  <a:srgbClr val="FF0000"/>
                </a:solidFill>
              </a:rPr>
              <a:t>1. Θεωρία των Πόρων και των Ικανοτήτων (</a:t>
            </a:r>
            <a:r>
              <a:rPr lang="en-US" b="1" dirty="0">
                <a:solidFill>
                  <a:srgbClr val="FF0000"/>
                </a:solidFill>
              </a:rPr>
              <a:t>R</a:t>
            </a:r>
            <a:r>
              <a:rPr lang="el-GR" b="1" dirty="0" err="1">
                <a:solidFill>
                  <a:srgbClr val="FF0000"/>
                </a:solidFill>
              </a:rPr>
              <a:t>esource</a:t>
            </a:r>
            <a:r>
              <a:rPr lang="el-GR" b="1" dirty="0">
                <a:solidFill>
                  <a:srgbClr val="FF0000"/>
                </a:solidFill>
              </a:rPr>
              <a:t> </a:t>
            </a:r>
            <a:r>
              <a:rPr lang="en-US" b="1" dirty="0">
                <a:solidFill>
                  <a:srgbClr val="FF0000"/>
                </a:solidFill>
              </a:rPr>
              <a:t>B</a:t>
            </a:r>
            <a:r>
              <a:rPr lang="el-GR" b="1" dirty="0" err="1">
                <a:solidFill>
                  <a:srgbClr val="FF0000"/>
                </a:solidFill>
              </a:rPr>
              <a:t>ased</a:t>
            </a:r>
            <a:r>
              <a:rPr lang="el-GR" b="1" dirty="0">
                <a:solidFill>
                  <a:srgbClr val="FF0000"/>
                </a:solidFill>
              </a:rPr>
              <a:t> </a:t>
            </a:r>
            <a:r>
              <a:rPr lang="en-US" b="1" dirty="0">
                <a:solidFill>
                  <a:srgbClr val="FF0000"/>
                </a:solidFill>
              </a:rPr>
              <a:t>T</a:t>
            </a:r>
            <a:r>
              <a:rPr lang="el-GR" b="1" dirty="0" err="1">
                <a:solidFill>
                  <a:srgbClr val="FF0000"/>
                </a:solidFill>
              </a:rPr>
              <a:t>heory</a:t>
            </a:r>
            <a:r>
              <a:rPr lang="el-GR" b="1" dirty="0">
                <a:solidFill>
                  <a:srgbClr val="FF0000"/>
                </a:solidFill>
              </a:rPr>
              <a:t>)</a:t>
            </a: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AutoShape 4" descr="Αποτέλεσμα εικόνας για Το μοντέλο των 5 δυνάμεων του PORTER"/>
          <p:cNvSpPr>
            <a:spLocks noChangeAspect="1" noChangeArrowheads="1"/>
          </p:cNvSpPr>
          <p:nvPr/>
        </p:nvSpPr>
        <p:spPr bwMode="auto">
          <a:xfrm>
            <a:off x="155575" y="-2041525"/>
            <a:ext cx="5676900" cy="42576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6" name="45 - Ορθογώνιο"/>
          <p:cNvSpPr/>
          <p:nvPr/>
        </p:nvSpPr>
        <p:spPr>
          <a:xfrm>
            <a:off x="500034" y="1785926"/>
            <a:ext cx="8429668" cy="2031325"/>
          </a:xfrm>
          <a:prstGeom prst="rect">
            <a:avLst/>
          </a:prstGeom>
        </p:spPr>
        <p:txBody>
          <a:bodyPr wrap="square">
            <a:spAutoFit/>
          </a:bodyPr>
          <a:lstStyle/>
          <a:p>
            <a:pPr marL="182563" indent="-182563">
              <a:buFont typeface="Wingdings" pitchFamily="2" charset="2"/>
              <a:buChar char="Ø"/>
            </a:pPr>
            <a:r>
              <a:rPr lang="el-GR" dirty="0">
                <a:cs typeface="Times New Roman" pitchFamily="18" charset="0"/>
              </a:rPr>
              <a:t>Διερεύνηση των θεμελιωδών ικανοτήτων που αποτελούν τις ρίζες για την ανάπτυξη </a:t>
            </a:r>
            <a:r>
              <a:rPr lang="el-GR" b="1" dirty="0">
                <a:cs typeface="Times New Roman" pitchFamily="18" charset="0"/>
              </a:rPr>
              <a:t>ανταγωνιστικού πλεονεκτήματος</a:t>
            </a:r>
          </a:p>
          <a:p>
            <a:pPr marL="182563" indent="-182563">
              <a:buFont typeface="Wingdings" pitchFamily="2" charset="2"/>
              <a:buChar char="Ø"/>
            </a:pPr>
            <a:r>
              <a:rPr lang="el-GR" altLang="el-GR" b="1" dirty="0">
                <a:solidFill>
                  <a:srgbClr val="000000"/>
                </a:solidFill>
                <a:cs typeface="Times New Roman" pitchFamily="18" charset="0"/>
              </a:rPr>
              <a:t>Θεμελιώδεις ικανότητες: </a:t>
            </a:r>
            <a:r>
              <a:rPr lang="el-GR" altLang="el-GR" dirty="0">
                <a:solidFill>
                  <a:srgbClr val="000000"/>
                </a:solidFill>
                <a:cs typeface="Times New Roman" pitchFamily="18" charset="0"/>
              </a:rPr>
              <a:t>Οι ικανότητες που δε διαθέτουν οι ανταγωνιστές και δεν μπορούν εύκολα να τις μιμηθούν. Αυτές οδηγούν σε διατηρήσιμο ανταγωνιστικό πλεονέκτημα (</a:t>
            </a:r>
            <a:r>
              <a:rPr lang="el-GR" altLang="el-GR" dirty="0" err="1">
                <a:solidFill>
                  <a:srgbClr val="000000"/>
                </a:solidFill>
                <a:cs typeface="Times New Roman" pitchFamily="18" charset="0"/>
              </a:rPr>
              <a:t>sustainable</a:t>
            </a:r>
            <a:r>
              <a:rPr lang="el-GR" altLang="el-GR" dirty="0">
                <a:solidFill>
                  <a:srgbClr val="000000"/>
                </a:solidFill>
                <a:cs typeface="Times New Roman" pitchFamily="18" charset="0"/>
              </a:rPr>
              <a:t>  </a:t>
            </a:r>
            <a:r>
              <a:rPr lang="el-GR" altLang="el-GR" dirty="0" err="1">
                <a:solidFill>
                  <a:srgbClr val="000000"/>
                </a:solidFill>
                <a:cs typeface="Times New Roman" pitchFamily="18" charset="0"/>
              </a:rPr>
              <a:t>competitive</a:t>
            </a:r>
            <a:r>
              <a:rPr lang="el-GR" altLang="el-GR" dirty="0">
                <a:solidFill>
                  <a:srgbClr val="000000"/>
                </a:solidFill>
                <a:cs typeface="Times New Roman" pitchFamily="18" charset="0"/>
              </a:rPr>
              <a:t>  </a:t>
            </a:r>
            <a:r>
              <a:rPr lang="el-GR" altLang="el-GR" dirty="0" err="1">
                <a:solidFill>
                  <a:srgbClr val="000000"/>
                </a:solidFill>
                <a:cs typeface="Times New Roman" pitchFamily="18" charset="0"/>
              </a:rPr>
              <a:t>advantage</a:t>
            </a:r>
            <a:r>
              <a:rPr lang="el-GR" altLang="el-GR" dirty="0">
                <a:solidFill>
                  <a:srgbClr val="000000"/>
                </a:solidFill>
                <a:cs typeface="Times New Roman" pitchFamily="18" charset="0"/>
              </a:rPr>
              <a:t>)</a:t>
            </a:r>
          </a:p>
          <a:p>
            <a:pPr marL="182563"/>
            <a:r>
              <a:rPr lang="el-GR" altLang="el-GR" dirty="0">
                <a:solidFill>
                  <a:srgbClr val="000000"/>
                </a:solidFill>
                <a:cs typeface="Times New Roman" pitchFamily="18" charset="0"/>
              </a:rPr>
              <a:t>Οι </a:t>
            </a:r>
            <a:r>
              <a:rPr lang="el-GR" altLang="el-GR" i="1" u="sng" dirty="0">
                <a:solidFill>
                  <a:srgbClr val="000000"/>
                </a:solidFill>
                <a:cs typeface="Times New Roman" pitchFamily="18" charset="0"/>
              </a:rPr>
              <a:t>θεμελιώδεις ικανότητες </a:t>
            </a:r>
            <a:r>
              <a:rPr lang="el-GR" altLang="el-GR" dirty="0">
                <a:solidFill>
                  <a:srgbClr val="000000"/>
                </a:solidFill>
                <a:cs typeface="Times New Roman" pitchFamily="18" charset="0"/>
              </a:rPr>
              <a:t>προκύπτουν από </a:t>
            </a:r>
            <a:r>
              <a:rPr lang="el-GR" altLang="el-GR" b="1" dirty="0">
                <a:solidFill>
                  <a:srgbClr val="000000"/>
                </a:solidFill>
                <a:cs typeface="Times New Roman" pitchFamily="18" charset="0"/>
              </a:rPr>
              <a:t>δύο (2) αλληλοσυμπληρούμενες πηγές:</a:t>
            </a:r>
          </a:p>
          <a:p>
            <a:pPr>
              <a:buNone/>
            </a:pPr>
            <a:r>
              <a:rPr lang="el-GR" altLang="el-GR" dirty="0">
                <a:solidFill>
                  <a:srgbClr val="000000"/>
                </a:solidFill>
                <a:cs typeface="Times New Roman" pitchFamily="18" charset="0"/>
              </a:rPr>
              <a:t>	</a:t>
            </a:r>
          </a:p>
        </p:txBody>
      </p:sp>
      <p:graphicFrame>
        <p:nvGraphicFramePr>
          <p:cNvPr id="49" name="48 - Διάγραμμα"/>
          <p:cNvGraphicFramePr/>
          <p:nvPr/>
        </p:nvGraphicFramePr>
        <p:xfrm>
          <a:off x="2428860" y="3643314"/>
          <a:ext cx="4572032" cy="28574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1" name="50 - Επεξήγηση με σύννεφο"/>
          <p:cNvSpPr/>
          <p:nvPr/>
        </p:nvSpPr>
        <p:spPr>
          <a:xfrm>
            <a:off x="214282" y="4000504"/>
            <a:ext cx="2071702" cy="1928826"/>
          </a:xfrm>
          <a:prstGeom prst="cloudCallout">
            <a:avLst>
              <a:gd name="adj1" fmla="val 61884"/>
              <a:gd name="adj2" fmla="val 3986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49 - Ορθογώνιο"/>
          <p:cNvSpPr/>
          <p:nvPr/>
        </p:nvSpPr>
        <p:spPr>
          <a:xfrm>
            <a:off x="500034" y="4214818"/>
            <a:ext cx="1643074" cy="1446550"/>
          </a:xfrm>
          <a:prstGeom prst="rect">
            <a:avLst/>
          </a:prstGeom>
        </p:spPr>
        <p:txBody>
          <a:bodyPr wrap="square">
            <a:spAutoFit/>
          </a:bodyPr>
          <a:lstStyle/>
          <a:p>
            <a:pPr lvl="0"/>
            <a:r>
              <a:rPr lang="el-GR" altLang="el-GR" sz="800" b="1" dirty="0">
                <a:solidFill>
                  <a:srgbClr val="000000"/>
                </a:solidFill>
                <a:cs typeface="Times New Roman" pitchFamily="18" charset="0"/>
              </a:rPr>
              <a:t>Δεξιότητες</a:t>
            </a:r>
            <a:r>
              <a:rPr lang="en-US" altLang="el-GR" sz="800" dirty="0">
                <a:solidFill>
                  <a:srgbClr val="000000"/>
                </a:solidFill>
                <a:cs typeface="Times New Roman" pitchFamily="18" charset="0"/>
              </a:rPr>
              <a:t> </a:t>
            </a:r>
            <a:r>
              <a:rPr lang="el-GR" altLang="el-GR" sz="800" dirty="0">
                <a:solidFill>
                  <a:srgbClr val="000000"/>
                </a:solidFill>
                <a:cs typeface="Times New Roman" pitchFamily="18" charset="0"/>
              </a:rPr>
              <a:t>που:</a:t>
            </a:r>
          </a:p>
          <a:p>
            <a:pPr lvl="0">
              <a:buFont typeface="Wingdings" pitchFamily="2" charset="2"/>
              <a:buChar char="ü"/>
            </a:pPr>
            <a:r>
              <a:rPr lang="el-GR" altLang="el-GR" sz="800" dirty="0">
                <a:solidFill>
                  <a:srgbClr val="000000"/>
                </a:solidFill>
                <a:cs typeface="Times New Roman" pitchFamily="18" charset="0"/>
              </a:rPr>
              <a:t>διαφοροποιούν έναν οργανισμό,</a:t>
            </a:r>
          </a:p>
          <a:p>
            <a:pPr lvl="0">
              <a:buFont typeface="Wingdings" pitchFamily="2" charset="2"/>
              <a:buChar char="ü"/>
            </a:pPr>
            <a:r>
              <a:rPr lang="el-GR" altLang="el-GR" sz="800" dirty="0">
                <a:solidFill>
                  <a:srgbClr val="000000"/>
                </a:solidFill>
                <a:cs typeface="Times New Roman" pitchFamily="18" charset="0"/>
              </a:rPr>
              <a:t>συμβάλουν θετικά στην αξία που παράγει,</a:t>
            </a:r>
          </a:p>
          <a:p>
            <a:pPr lvl="0">
              <a:buFont typeface="Wingdings" pitchFamily="2" charset="2"/>
              <a:buChar char="ü"/>
            </a:pPr>
            <a:r>
              <a:rPr lang="el-GR" altLang="el-GR" sz="800" dirty="0">
                <a:solidFill>
                  <a:srgbClr val="000000"/>
                </a:solidFill>
                <a:cs typeface="Times New Roman" pitchFamily="18" charset="0"/>
              </a:rPr>
              <a:t>διαρκούν περισσότερο από τις επιμέρους ικανότητες και </a:t>
            </a:r>
          </a:p>
          <a:p>
            <a:pPr lvl="0">
              <a:buFont typeface="Wingdings" pitchFamily="2" charset="2"/>
              <a:buChar char="ü"/>
            </a:pPr>
            <a:r>
              <a:rPr lang="el-GR" altLang="el-GR" sz="800" dirty="0">
                <a:solidFill>
                  <a:srgbClr val="000000"/>
                </a:solidFill>
                <a:cs typeface="Times New Roman" pitchFamily="18" charset="0"/>
              </a:rPr>
              <a:t>είναι υπερβατικές δηλαδή δεν σχετίζονται μόνο με ένα συγκεκριμένο προϊόν ή υπηρεσία αλλά μπορούν να οδηγήσουν σε σειρά προϊόντων</a:t>
            </a:r>
            <a:endParaRPr lang="el-GR" sz="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857232"/>
            <a:ext cx="8501122" cy="677108"/>
          </a:xfrm>
          <a:prstGeom prst="rect">
            <a:avLst/>
          </a:prstGeom>
        </p:spPr>
        <p:txBody>
          <a:bodyPr wrap="square">
            <a:spAutoFit/>
          </a:bodyPr>
          <a:lstStyle/>
          <a:p>
            <a:pPr algn="ctr"/>
            <a:r>
              <a:rPr lang="el-GR" sz="2000" b="1" u="sng" dirty="0"/>
              <a:t>Ανάλυση εσωτερικού περιβάλλοντος</a:t>
            </a:r>
          </a:p>
          <a:p>
            <a:r>
              <a:rPr lang="el-GR" b="1" dirty="0">
                <a:solidFill>
                  <a:srgbClr val="FF0000"/>
                </a:solidFill>
              </a:rPr>
              <a:t>1. Θεωρία των Πόρων και των Ικανοτήτων (</a:t>
            </a:r>
            <a:r>
              <a:rPr lang="en-US" b="1" dirty="0">
                <a:solidFill>
                  <a:srgbClr val="FF0000"/>
                </a:solidFill>
              </a:rPr>
              <a:t>R</a:t>
            </a:r>
            <a:r>
              <a:rPr lang="el-GR" b="1" dirty="0" err="1">
                <a:solidFill>
                  <a:srgbClr val="FF0000"/>
                </a:solidFill>
              </a:rPr>
              <a:t>esource</a:t>
            </a:r>
            <a:r>
              <a:rPr lang="el-GR" b="1" dirty="0">
                <a:solidFill>
                  <a:srgbClr val="FF0000"/>
                </a:solidFill>
              </a:rPr>
              <a:t> </a:t>
            </a:r>
            <a:r>
              <a:rPr lang="en-US" b="1" dirty="0">
                <a:solidFill>
                  <a:srgbClr val="FF0000"/>
                </a:solidFill>
              </a:rPr>
              <a:t>B</a:t>
            </a:r>
            <a:r>
              <a:rPr lang="el-GR" b="1" dirty="0" err="1">
                <a:solidFill>
                  <a:srgbClr val="FF0000"/>
                </a:solidFill>
              </a:rPr>
              <a:t>ased</a:t>
            </a:r>
            <a:r>
              <a:rPr lang="el-GR" b="1" dirty="0">
                <a:solidFill>
                  <a:srgbClr val="FF0000"/>
                </a:solidFill>
              </a:rPr>
              <a:t> </a:t>
            </a:r>
            <a:r>
              <a:rPr lang="en-US" b="1" dirty="0">
                <a:solidFill>
                  <a:srgbClr val="FF0000"/>
                </a:solidFill>
              </a:rPr>
              <a:t>T</a:t>
            </a:r>
            <a:r>
              <a:rPr lang="el-GR" b="1" dirty="0" err="1">
                <a:solidFill>
                  <a:srgbClr val="FF0000"/>
                </a:solidFill>
              </a:rPr>
              <a:t>heory</a:t>
            </a:r>
            <a:r>
              <a:rPr lang="el-GR" b="1" dirty="0">
                <a:solidFill>
                  <a:srgbClr val="FF0000"/>
                </a:solidFill>
              </a:rPr>
              <a:t>)</a:t>
            </a: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AutoShape 4" descr="Αποτέλεσμα εικόνας για Το μοντέλο των 5 δυνάμεων του PORTER"/>
          <p:cNvSpPr>
            <a:spLocks noChangeAspect="1" noChangeArrowheads="1"/>
          </p:cNvSpPr>
          <p:nvPr/>
        </p:nvSpPr>
        <p:spPr bwMode="auto">
          <a:xfrm>
            <a:off x="155575" y="-2041525"/>
            <a:ext cx="5676900" cy="42576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6" name="45 - Ορθογώνιο"/>
          <p:cNvSpPr/>
          <p:nvPr/>
        </p:nvSpPr>
        <p:spPr>
          <a:xfrm>
            <a:off x="2428860" y="1785926"/>
            <a:ext cx="6500842" cy="3108543"/>
          </a:xfrm>
          <a:prstGeom prst="rect">
            <a:avLst/>
          </a:prstGeom>
        </p:spPr>
        <p:txBody>
          <a:bodyPr wrap="square">
            <a:spAutoFit/>
          </a:bodyPr>
          <a:lstStyle/>
          <a:p>
            <a:pPr>
              <a:buNone/>
            </a:pPr>
            <a:r>
              <a:rPr lang="el-GR" sz="1400" b="1" u="sng" dirty="0"/>
              <a:t>ΠΟΡΟΙ ΤΟΥ ΟΡΓΑΝΙΣΜΟΥ</a:t>
            </a:r>
          </a:p>
          <a:p>
            <a:pPr marL="87313" indent="-87313">
              <a:buFontTx/>
              <a:buChar char="-"/>
            </a:pPr>
            <a:r>
              <a:rPr lang="el-GR" sz="1400" b="1" i="1" dirty="0"/>
              <a:t>Υλικοί πόροι</a:t>
            </a:r>
            <a:r>
              <a:rPr lang="el-GR" sz="1400" dirty="0"/>
              <a:t>: μηχανήματα, αναλώσιμα, εγκαταστάσεις (όχι μόνο απλή καταγραφή αλλά και αξιολόγηση της κατάστασης)</a:t>
            </a:r>
          </a:p>
          <a:p>
            <a:pPr marL="87313" indent="-87313">
              <a:buFontTx/>
              <a:buChar char="-"/>
            </a:pPr>
            <a:r>
              <a:rPr lang="el-GR" sz="1400" b="1" i="1" dirty="0"/>
              <a:t>Ανθρώπινοι πόροι</a:t>
            </a:r>
            <a:r>
              <a:rPr lang="el-GR" sz="1400" dirty="0"/>
              <a:t>: αριθμός αλλά και ικανότητες όπως και δυνατότητες εξέλιξης-ανάπτυξης/προσαρμογής στα νέα δεδομένα</a:t>
            </a:r>
          </a:p>
          <a:p>
            <a:pPr marL="87313" indent="-87313">
              <a:buFontTx/>
              <a:buChar char="-"/>
            </a:pPr>
            <a:r>
              <a:rPr lang="el-GR" sz="1400" b="1" i="1" dirty="0"/>
              <a:t>Συστήματα</a:t>
            </a:r>
            <a:r>
              <a:rPr lang="el-GR" sz="1400" dirty="0"/>
              <a:t>: συντονισμός πόρων μέσω συστημάτων πχ μηχανοργάνωσης, μάρκετινγκ, διοίκησης, ποιότητας κτλ</a:t>
            </a:r>
          </a:p>
          <a:p>
            <a:pPr marL="87313" indent="-87313">
              <a:buFontTx/>
              <a:buChar char="-"/>
            </a:pPr>
            <a:r>
              <a:rPr lang="el-GR" sz="1400" b="1" i="1" dirty="0"/>
              <a:t>Άυλοι πόροι</a:t>
            </a:r>
            <a:r>
              <a:rPr lang="el-GR" sz="1400" dirty="0"/>
              <a:t>: φήμη, αξιοπιστία κτλ.</a:t>
            </a:r>
            <a:r>
              <a:rPr lang="el-GR" altLang="el-GR" sz="1400" dirty="0">
                <a:solidFill>
                  <a:srgbClr val="000000"/>
                </a:solidFill>
                <a:cs typeface="Times New Roman" pitchFamily="18" charset="0"/>
              </a:rPr>
              <a:t>	</a:t>
            </a:r>
          </a:p>
          <a:p>
            <a:pPr algn="ctr"/>
            <a:r>
              <a:rPr lang="el-GR" sz="1400" i="1" u="sng" dirty="0">
                <a:effectLst>
                  <a:outerShdw blurRad="38100" dist="38100" dir="2700000" algn="tl">
                    <a:srgbClr val="000000">
                      <a:alpha val="43137"/>
                    </a:srgbClr>
                  </a:outerShdw>
                </a:effectLst>
              </a:rPr>
              <a:t>Δεν αρκεί η ύπαρξη των πόρων για να επιτύχει ένας οργανισμός ή μία επιχείρηση</a:t>
            </a:r>
          </a:p>
          <a:p>
            <a:pPr algn="ctr"/>
            <a:r>
              <a:rPr lang="el-GR" sz="1400" dirty="0"/>
              <a:t>Σημασία έχει ο </a:t>
            </a:r>
            <a:r>
              <a:rPr lang="el-GR" sz="1400" b="1" u="sng" dirty="0"/>
              <a:t>συνδυασμός των πόρων </a:t>
            </a:r>
            <a:r>
              <a:rPr lang="el-GR" sz="1400" dirty="0"/>
              <a:t>για τη δημιουργία ικανοτήτων διαχείρισης και αλλαγής τους όταν είναι απαραίτητο (ικανότητες = συνδυασμός πόρων)</a:t>
            </a:r>
          </a:p>
          <a:p>
            <a:pPr marL="87313" indent="-87313">
              <a:buFontTx/>
              <a:buChar char="-"/>
            </a:pPr>
            <a:endParaRPr lang="el-GR" altLang="el-GR" sz="1400" dirty="0">
              <a:solidFill>
                <a:srgbClr val="000000"/>
              </a:solidFill>
              <a:cs typeface="Times New Roman" pitchFamily="18" charset="0"/>
            </a:endParaRPr>
          </a:p>
        </p:txBody>
      </p:sp>
      <p:grpSp>
        <p:nvGrpSpPr>
          <p:cNvPr id="4" name="8 - Ομάδα"/>
          <p:cNvGrpSpPr/>
          <p:nvPr/>
        </p:nvGrpSpPr>
        <p:grpSpPr>
          <a:xfrm>
            <a:off x="500034" y="1928802"/>
            <a:ext cx="1606444" cy="767385"/>
            <a:chOff x="27355" y="253767"/>
            <a:chExt cx="1606444" cy="767385"/>
          </a:xfrm>
        </p:grpSpPr>
        <p:sp>
          <p:nvSpPr>
            <p:cNvPr id="10" name="9 - Έλλειψη"/>
            <p:cNvSpPr/>
            <p:nvPr/>
          </p:nvSpPr>
          <p:spPr>
            <a:xfrm>
              <a:off x="27355" y="253767"/>
              <a:ext cx="1606444" cy="767385"/>
            </a:xfrm>
            <a:prstGeom prst="ellipse">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1" name="Έλλειψη 4"/>
            <p:cNvSpPr/>
            <p:nvPr/>
          </p:nvSpPr>
          <p:spPr>
            <a:xfrm>
              <a:off x="262613" y="366148"/>
              <a:ext cx="1135928" cy="542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altLang="el-GR" sz="1200" b="1" kern="1200" dirty="0">
                  <a:solidFill>
                    <a:srgbClr val="000000"/>
                  </a:solidFill>
                  <a:cs typeface="Times New Roman" pitchFamily="18" charset="0"/>
                </a:rPr>
                <a:t>Πόροι: Υλικοί και άυλοι</a:t>
              </a:r>
              <a:r>
                <a:rPr lang="en-GB" altLang="el-GR" sz="1200" b="1" kern="1200" dirty="0">
                  <a:solidFill>
                    <a:srgbClr val="000000"/>
                  </a:solidFill>
                  <a:cs typeface="Times New Roman" pitchFamily="18" charset="0"/>
                </a:rPr>
                <a:t> + </a:t>
              </a:r>
              <a:r>
                <a:rPr lang="el-GR" altLang="el-GR" sz="1200" b="1" kern="1200" dirty="0">
                  <a:solidFill>
                    <a:srgbClr val="000000"/>
                  </a:solidFill>
                  <a:cs typeface="Times New Roman" pitchFamily="18" charset="0"/>
                </a:rPr>
                <a:t>Συστήματα</a:t>
              </a:r>
              <a:endParaRPr lang="el-GR" sz="1200" b="1" kern="1200" dirty="0"/>
            </a:p>
          </p:txBody>
        </p:sp>
      </p:grpSp>
      <p:sp>
        <p:nvSpPr>
          <p:cNvPr id="12" name="11 - Ορθογώνιο"/>
          <p:cNvSpPr/>
          <p:nvPr/>
        </p:nvSpPr>
        <p:spPr>
          <a:xfrm>
            <a:off x="2500298" y="4429132"/>
            <a:ext cx="6500842" cy="1384995"/>
          </a:xfrm>
          <a:prstGeom prst="rect">
            <a:avLst/>
          </a:prstGeom>
        </p:spPr>
        <p:txBody>
          <a:bodyPr wrap="square">
            <a:spAutoFit/>
          </a:bodyPr>
          <a:lstStyle/>
          <a:p>
            <a:pPr>
              <a:buNone/>
            </a:pPr>
            <a:r>
              <a:rPr lang="el-GR" sz="1400" b="1" u="sng" dirty="0"/>
              <a:t>ΙΚΑΝΟΤΗΤΕΣ</a:t>
            </a:r>
          </a:p>
          <a:p>
            <a:pPr>
              <a:buNone/>
            </a:pPr>
            <a:r>
              <a:rPr lang="el-GR" sz="1400" b="1" dirty="0">
                <a:solidFill>
                  <a:schemeClr val="accent1">
                    <a:lumMod val="50000"/>
                  </a:schemeClr>
                </a:solidFill>
              </a:rPr>
              <a:t>Οριακές ικανότητες</a:t>
            </a:r>
            <a:r>
              <a:rPr lang="en-GB" sz="1400" b="1" dirty="0">
                <a:solidFill>
                  <a:schemeClr val="accent1">
                    <a:lumMod val="50000"/>
                  </a:schemeClr>
                </a:solidFill>
              </a:rPr>
              <a:t> (threshold competencies)</a:t>
            </a:r>
            <a:r>
              <a:rPr lang="el-GR" sz="1400" b="1" dirty="0">
                <a:solidFill>
                  <a:schemeClr val="accent1">
                    <a:lumMod val="50000"/>
                  </a:schemeClr>
                </a:solidFill>
              </a:rPr>
              <a:t>: </a:t>
            </a:r>
          </a:p>
          <a:p>
            <a:pPr>
              <a:buNone/>
            </a:pPr>
            <a:r>
              <a:rPr lang="el-GR" sz="1400" dirty="0"/>
              <a:t>Τις ΔΙΑΘΕΤΟΥΝ οι ανταγωνιστές ή είναι εύκολο να τις μιμηθούν</a:t>
            </a:r>
            <a:endParaRPr lang="el-GR" sz="1400" dirty="0">
              <a:solidFill>
                <a:srgbClr val="92D050"/>
              </a:solidFill>
            </a:endParaRPr>
          </a:p>
          <a:p>
            <a:pPr>
              <a:buNone/>
            </a:pPr>
            <a:r>
              <a:rPr lang="el-GR" sz="1400" b="1" dirty="0">
                <a:solidFill>
                  <a:schemeClr val="accent1">
                    <a:lumMod val="50000"/>
                  </a:schemeClr>
                </a:solidFill>
              </a:rPr>
              <a:t>Θεμελιώδης ικανότητες </a:t>
            </a:r>
            <a:r>
              <a:rPr lang="en-GB" sz="1400" b="1" dirty="0">
                <a:solidFill>
                  <a:schemeClr val="accent1">
                    <a:lumMod val="50000"/>
                  </a:schemeClr>
                </a:solidFill>
              </a:rPr>
              <a:t> (core competencies):</a:t>
            </a:r>
            <a:endParaRPr lang="el-GR" sz="1400" b="1" dirty="0">
              <a:solidFill>
                <a:schemeClr val="accent1">
                  <a:lumMod val="50000"/>
                </a:schemeClr>
              </a:solidFill>
            </a:endParaRPr>
          </a:p>
          <a:p>
            <a:pPr>
              <a:buNone/>
            </a:pPr>
            <a:r>
              <a:rPr lang="el-GR" sz="1400" dirty="0"/>
              <a:t>ΔΕΝ ΤΙΣ ΔΙΑΘΕΤΟΥΝ οι ανταγωνιστές, δύσκολο να τις μιμηθούν, μπορεί να οδηγήσουν σε ανταγωνιστικό πλεονέκτημα</a:t>
            </a:r>
            <a:endParaRPr lang="el-GR" sz="1400" dirty="0">
              <a:solidFill>
                <a:srgbClr val="92D050"/>
              </a:solidFill>
            </a:endParaRPr>
          </a:p>
        </p:txBody>
      </p:sp>
      <p:grpSp>
        <p:nvGrpSpPr>
          <p:cNvPr id="5" name="12 - Ομάδα"/>
          <p:cNvGrpSpPr/>
          <p:nvPr/>
        </p:nvGrpSpPr>
        <p:grpSpPr>
          <a:xfrm>
            <a:off x="285720" y="4357694"/>
            <a:ext cx="1659825" cy="751408"/>
            <a:chOff x="665" y="1852319"/>
            <a:chExt cx="1659825" cy="751408"/>
          </a:xfrm>
        </p:grpSpPr>
        <p:sp>
          <p:nvSpPr>
            <p:cNvPr id="14" name="13 - Έλλειψη"/>
            <p:cNvSpPr/>
            <p:nvPr/>
          </p:nvSpPr>
          <p:spPr>
            <a:xfrm>
              <a:off x="665" y="1852319"/>
              <a:ext cx="1659825" cy="7514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l-GR"/>
            </a:p>
          </p:txBody>
        </p:sp>
        <p:sp>
          <p:nvSpPr>
            <p:cNvPr id="15" name="Έλλειψη 4"/>
            <p:cNvSpPr/>
            <p:nvPr/>
          </p:nvSpPr>
          <p:spPr>
            <a:xfrm>
              <a:off x="243741" y="1962360"/>
              <a:ext cx="1173673" cy="5313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altLang="el-GR" sz="1400" b="1" kern="1200" dirty="0">
                  <a:solidFill>
                    <a:srgbClr val="000000"/>
                  </a:solidFill>
                  <a:cs typeface="Times New Roman" pitchFamily="18" charset="0"/>
                </a:rPr>
                <a:t>Ικανότητες</a:t>
              </a:r>
              <a:endParaRPr lang="el-GR" sz="1100" b="1" kern="1200"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857232"/>
            <a:ext cx="8501122" cy="677108"/>
          </a:xfrm>
          <a:prstGeom prst="rect">
            <a:avLst/>
          </a:prstGeom>
        </p:spPr>
        <p:txBody>
          <a:bodyPr wrap="square">
            <a:spAutoFit/>
          </a:bodyPr>
          <a:lstStyle/>
          <a:p>
            <a:pPr algn="ctr"/>
            <a:r>
              <a:rPr lang="el-GR" sz="2000" b="1" u="sng" dirty="0"/>
              <a:t>Ανάλυση εσωτερικού περιβάλλοντος</a:t>
            </a:r>
          </a:p>
          <a:p>
            <a:r>
              <a:rPr lang="el-GR" b="1" dirty="0">
                <a:solidFill>
                  <a:srgbClr val="FF0000"/>
                </a:solidFill>
              </a:rPr>
              <a:t>1. Θεωρία των Πόρων και των Ικανοτήτων (</a:t>
            </a:r>
            <a:r>
              <a:rPr lang="en-US" b="1" dirty="0">
                <a:solidFill>
                  <a:srgbClr val="FF0000"/>
                </a:solidFill>
              </a:rPr>
              <a:t>R</a:t>
            </a:r>
            <a:r>
              <a:rPr lang="el-GR" b="1" dirty="0" err="1">
                <a:solidFill>
                  <a:srgbClr val="FF0000"/>
                </a:solidFill>
              </a:rPr>
              <a:t>esource</a:t>
            </a:r>
            <a:r>
              <a:rPr lang="el-GR" b="1" dirty="0">
                <a:solidFill>
                  <a:srgbClr val="FF0000"/>
                </a:solidFill>
              </a:rPr>
              <a:t> </a:t>
            </a:r>
            <a:r>
              <a:rPr lang="en-US" b="1" dirty="0">
                <a:solidFill>
                  <a:srgbClr val="FF0000"/>
                </a:solidFill>
              </a:rPr>
              <a:t>B</a:t>
            </a:r>
            <a:r>
              <a:rPr lang="el-GR" b="1" dirty="0" err="1">
                <a:solidFill>
                  <a:srgbClr val="FF0000"/>
                </a:solidFill>
              </a:rPr>
              <a:t>ased</a:t>
            </a:r>
            <a:r>
              <a:rPr lang="el-GR" b="1" dirty="0">
                <a:solidFill>
                  <a:srgbClr val="FF0000"/>
                </a:solidFill>
              </a:rPr>
              <a:t> </a:t>
            </a:r>
            <a:r>
              <a:rPr lang="en-US" b="1" dirty="0">
                <a:solidFill>
                  <a:srgbClr val="FF0000"/>
                </a:solidFill>
              </a:rPr>
              <a:t>T</a:t>
            </a:r>
            <a:r>
              <a:rPr lang="el-GR" b="1" dirty="0" err="1">
                <a:solidFill>
                  <a:srgbClr val="FF0000"/>
                </a:solidFill>
              </a:rPr>
              <a:t>heory</a:t>
            </a:r>
            <a:r>
              <a:rPr lang="el-GR" b="1" dirty="0">
                <a:solidFill>
                  <a:srgbClr val="FF0000"/>
                </a:solidFill>
              </a:rPr>
              <a:t>)</a:t>
            </a:r>
            <a:endParaRPr lang="el-GR" sz="1500" dirty="0"/>
          </a:p>
        </p:txBody>
      </p:sp>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0" name="AutoShape 4" descr="Αποτέλεσμα εικόνας για Το μοντέλο των 5 δυνάμεων του PORTER"/>
          <p:cNvSpPr>
            <a:spLocks noChangeAspect="1" noChangeArrowheads="1"/>
          </p:cNvSpPr>
          <p:nvPr/>
        </p:nvSpPr>
        <p:spPr bwMode="auto">
          <a:xfrm>
            <a:off x="155575" y="-2041525"/>
            <a:ext cx="5676900" cy="425767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 name="5 - Θέση αριθμού διαφάνειας"/>
          <p:cNvSpPr>
            <a:spLocks noGrp="1"/>
          </p:cNvSpPr>
          <p:nvPr>
            <p:ph type="sldNum" sz="quarter" idx="12"/>
          </p:nvPr>
        </p:nvSpPr>
        <p:spPr>
          <a:xfrm>
            <a:off x="6444676" y="6041363"/>
            <a:ext cx="512638" cy="365125"/>
          </a:xfrm>
          <a:noFill/>
          <a:ln/>
        </p:spPr>
        <p:txBody>
          <a:bodyPr>
            <a:normAutofit/>
          </a:bodyPr>
          <a:lstStyle/>
          <a:p>
            <a:pPr>
              <a:tabLst>
                <a:tab pos="449263" algn="l"/>
                <a:tab pos="898525" algn="l"/>
                <a:tab pos="1347788" algn="l"/>
                <a:tab pos="1797050" algn="l"/>
              </a:tabLst>
            </a:pPr>
            <a:fld id="{73E94152-498E-4146-A55D-006CA7B268EE}" type="slidenum">
              <a:rPr lang="el-GR" altLang="el-GR" smtClean="0"/>
              <a:pPr>
                <a:tabLst>
                  <a:tab pos="449263" algn="l"/>
                  <a:tab pos="898525" algn="l"/>
                  <a:tab pos="1347788" algn="l"/>
                  <a:tab pos="1797050" algn="l"/>
                </a:tabLst>
              </a:pPr>
              <a:t>33</a:t>
            </a:fld>
            <a:endParaRPr lang="el-GR" altLang="el-GR"/>
          </a:p>
        </p:txBody>
      </p:sp>
      <p:sp>
        <p:nvSpPr>
          <p:cNvPr id="17" name="AutoShape 6"/>
          <p:cNvSpPr>
            <a:spLocks noChangeArrowheads="1"/>
          </p:cNvSpPr>
          <p:nvPr/>
        </p:nvSpPr>
        <p:spPr bwMode="auto">
          <a:xfrm>
            <a:off x="971550" y="3213100"/>
            <a:ext cx="1600186" cy="337100"/>
          </a:xfrm>
          <a:custGeom>
            <a:avLst/>
            <a:gdLst>
              <a:gd name="T0" fmla="*/ 1439863 w 1439863"/>
              <a:gd name="T1" fmla="*/ 166688 h 333375"/>
              <a:gd name="T2" fmla="*/ 719932 w 1439863"/>
              <a:gd name="T3" fmla="*/ 333375 h 333375"/>
              <a:gd name="T4" fmla="*/ 0 w 1439863"/>
              <a:gd name="T5" fmla="*/ 166688 h 333375"/>
              <a:gd name="T6" fmla="*/ 719932 w 1439863"/>
              <a:gd name="T7" fmla="*/ 0 h 333375"/>
              <a:gd name="T8" fmla="*/ 0 60000 65536"/>
              <a:gd name="T9" fmla="*/ 5898240 60000 65536"/>
              <a:gd name="T10" fmla="*/ 11796480 60000 65536"/>
              <a:gd name="T11" fmla="*/ 17694720 60000 65536"/>
              <a:gd name="T12" fmla="*/ 0 w 1439863"/>
              <a:gd name="T13" fmla="*/ 0 h 333375"/>
              <a:gd name="T14" fmla="*/ 1439863 w 1439863"/>
              <a:gd name="T15" fmla="*/ 333375 h 333375"/>
            </a:gdLst>
            <a:ahLst/>
            <a:cxnLst>
              <a:cxn ang="T8">
                <a:pos x="T0" y="T1"/>
              </a:cxn>
              <a:cxn ang="T9">
                <a:pos x="T2" y="T3"/>
              </a:cxn>
              <a:cxn ang="T10">
                <a:pos x="T4" y="T5"/>
              </a:cxn>
              <a:cxn ang="T11">
                <a:pos x="T6" y="T7"/>
              </a:cxn>
            </a:cxnLst>
            <a:rect l="T12" t="T13" r="T14" b="T15"/>
            <a:pathLst>
              <a:path w="1439863" h="333375">
                <a:moveTo>
                  <a:pt x="0" y="0"/>
                </a:moveTo>
                <a:lnTo>
                  <a:pt x="4000" y="0"/>
                </a:lnTo>
                <a:lnTo>
                  <a:pt x="4000" y="928"/>
                </a:lnTo>
                <a:lnTo>
                  <a:pt x="0" y="928"/>
                </a:lnTo>
                <a:lnTo>
                  <a:pt x="0" y="0"/>
                </a:lnTo>
                <a:close/>
              </a:path>
            </a:pathLst>
          </a:custGeom>
          <a:noFill/>
          <a:ln w="9525">
            <a:noFill/>
            <a:round/>
            <a:headEnd/>
            <a:tailEnd/>
          </a:ln>
        </p:spPr>
        <p:txBody>
          <a:bodyPr wrap="square"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dirty="0">
                <a:solidFill>
                  <a:srgbClr val="000000"/>
                </a:solidFill>
                <a:latin typeface="Franklin Gothic Book" pitchFamily="34" charset="0"/>
              </a:rPr>
              <a:t>Είναι Πηγή για:</a:t>
            </a:r>
          </a:p>
        </p:txBody>
      </p:sp>
      <p:sp>
        <p:nvSpPr>
          <p:cNvPr id="20" name="AutoShape 9"/>
          <p:cNvSpPr>
            <a:spLocks noChangeArrowheads="1"/>
          </p:cNvSpPr>
          <p:nvPr/>
        </p:nvSpPr>
        <p:spPr bwMode="auto">
          <a:xfrm>
            <a:off x="2143108" y="4286256"/>
            <a:ext cx="1439862" cy="337100"/>
          </a:xfrm>
          <a:custGeom>
            <a:avLst/>
            <a:gdLst>
              <a:gd name="T0" fmla="*/ 1439862 w 1439862"/>
              <a:gd name="T1" fmla="*/ 166688 h 333375"/>
              <a:gd name="T2" fmla="*/ 719931 w 1439862"/>
              <a:gd name="T3" fmla="*/ 333375 h 333375"/>
              <a:gd name="T4" fmla="*/ 0 w 1439862"/>
              <a:gd name="T5" fmla="*/ 166688 h 333375"/>
              <a:gd name="T6" fmla="*/ 719931 w 1439862"/>
              <a:gd name="T7" fmla="*/ 0 h 333375"/>
              <a:gd name="T8" fmla="*/ 0 60000 65536"/>
              <a:gd name="T9" fmla="*/ 5898240 60000 65536"/>
              <a:gd name="T10" fmla="*/ 11796480 60000 65536"/>
              <a:gd name="T11" fmla="*/ 17694720 60000 65536"/>
              <a:gd name="T12" fmla="*/ 0 w 1439862"/>
              <a:gd name="T13" fmla="*/ 0 h 333375"/>
              <a:gd name="T14" fmla="*/ 1439862 w 1439862"/>
              <a:gd name="T15" fmla="*/ 333375 h 333375"/>
            </a:gdLst>
            <a:ahLst/>
            <a:cxnLst>
              <a:cxn ang="T8">
                <a:pos x="T0" y="T1"/>
              </a:cxn>
              <a:cxn ang="T9">
                <a:pos x="T2" y="T3"/>
              </a:cxn>
              <a:cxn ang="T10">
                <a:pos x="T4" y="T5"/>
              </a:cxn>
              <a:cxn ang="T11">
                <a:pos x="T6" y="T7"/>
              </a:cxn>
            </a:cxnLst>
            <a:rect l="T12" t="T13" r="T14" b="T15"/>
            <a:pathLst>
              <a:path w="1439862" h="333375">
                <a:moveTo>
                  <a:pt x="0" y="0"/>
                </a:moveTo>
                <a:lnTo>
                  <a:pt x="4000" y="0"/>
                </a:lnTo>
                <a:lnTo>
                  <a:pt x="4000" y="928"/>
                </a:lnTo>
                <a:lnTo>
                  <a:pt x="0" y="928"/>
                </a:lnTo>
                <a:lnTo>
                  <a:pt x="0" y="0"/>
                </a:lnTo>
                <a:close/>
              </a:path>
            </a:pathLst>
          </a:custGeom>
          <a:noFill/>
          <a:ln w="9525">
            <a:noFill/>
            <a:round/>
            <a:headEnd/>
            <a:tailEnd/>
          </a:ln>
        </p:spPr>
        <p:txBody>
          <a:bodyPr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dirty="0">
                <a:solidFill>
                  <a:srgbClr val="000000"/>
                </a:solidFill>
                <a:latin typeface="Franklin Gothic Book" pitchFamily="34" charset="0"/>
              </a:rPr>
              <a:t>Είναι Πηγή για:</a:t>
            </a:r>
          </a:p>
        </p:txBody>
      </p:sp>
      <p:sp>
        <p:nvSpPr>
          <p:cNvPr id="23" name="AutoShape 12"/>
          <p:cNvSpPr>
            <a:spLocks noChangeArrowheads="1"/>
          </p:cNvSpPr>
          <p:nvPr/>
        </p:nvSpPr>
        <p:spPr bwMode="auto">
          <a:xfrm>
            <a:off x="2857488" y="5643578"/>
            <a:ext cx="1800225" cy="333375"/>
          </a:xfrm>
          <a:custGeom>
            <a:avLst/>
            <a:gdLst>
              <a:gd name="T0" fmla="*/ 1800225 w 1800225"/>
              <a:gd name="T1" fmla="*/ 166688 h 333375"/>
              <a:gd name="T2" fmla="*/ 900113 w 1800225"/>
              <a:gd name="T3" fmla="*/ 333375 h 333375"/>
              <a:gd name="T4" fmla="*/ 0 w 1800225"/>
              <a:gd name="T5" fmla="*/ 166688 h 333375"/>
              <a:gd name="T6" fmla="*/ 900113 w 1800225"/>
              <a:gd name="T7" fmla="*/ 0 h 333375"/>
              <a:gd name="T8" fmla="*/ 0 60000 65536"/>
              <a:gd name="T9" fmla="*/ 5898240 60000 65536"/>
              <a:gd name="T10" fmla="*/ 11796480 60000 65536"/>
              <a:gd name="T11" fmla="*/ 17694720 60000 65536"/>
              <a:gd name="T12" fmla="*/ 0 w 1800225"/>
              <a:gd name="T13" fmla="*/ 0 h 333375"/>
              <a:gd name="T14" fmla="*/ 1800225 w 1800225"/>
              <a:gd name="T15" fmla="*/ 333375 h 333375"/>
            </a:gdLst>
            <a:ahLst/>
            <a:cxnLst>
              <a:cxn ang="T8">
                <a:pos x="T0" y="T1"/>
              </a:cxn>
              <a:cxn ang="T9">
                <a:pos x="T2" y="T3"/>
              </a:cxn>
              <a:cxn ang="T10">
                <a:pos x="T4" y="T5"/>
              </a:cxn>
              <a:cxn ang="T11">
                <a:pos x="T6" y="T7"/>
              </a:cxn>
            </a:cxnLst>
            <a:rect l="T12" t="T13" r="T14" b="T15"/>
            <a:pathLst>
              <a:path w="1800225" h="333375">
                <a:moveTo>
                  <a:pt x="0" y="0"/>
                </a:moveTo>
                <a:lnTo>
                  <a:pt x="5001" y="0"/>
                </a:lnTo>
                <a:lnTo>
                  <a:pt x="5001" y="928"/>
                </a:lnTo>
                <a:lnTo>
                  <a:pt x="0" y="928"/>
                </a:lnTo>
                <a:lnTo>
                  <a:pt x="0" y="0"/>
                </a:lnTo>
                <a:close/>
              </a:path>
            </a:pathLst>
          </a:custGeom>
          <a:noFill/>
          <a:ln w="9525">
            <a:noFill/>
            <a:round/>
            <a:headEnd/>
            <a:tailEnd/>
          </a:ln>
        </p:spPr>
        <p:txBody>
          <a:bodyPr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1600" dirty="0">
                <a:solidFill>
                  <a:srgbClr val="000000"/>
                </a:solidFill>
                <a:latin typeface="Franklin Gothic Book" pitchFamily="34" charset="0"/>
              </a:rPr>
              <a:t>Είναι Βάση για:</a:t>
            </a:r>
          </a:p>
        </p:txBody>
      </p:sp>
      <p:sp>
        <p:nvSpPr>
          <p:cNvPr id="25" name="24 - TextBox"/>
          <p:cNvSpPr txBox="1"/>
          <p:nvPr/>
        </p:nvSpPr>
        <p:spPr>
          <a:xfrm>
            <a:off x="2143108" y="1857364"/>
            <a:ext cx="2286016" cy="923330"/>
          </a:xfrm>
          <a:prstGeom prst="rect">
            <a:avLst/>
          </a:prstGeom>
          <a:solidFill>
            <a:schemeClr val="accent2">
              <a:lumMod val="75000"/>
            </a:schemeClr>
          </a:solidFill>
        </p:spPr>
        <p:txBody>
          <a:bodyPr wrap="square" rtlCol="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dirty="0">
                <a:solidFill>
                  <a:srgbClr val="000000"/>
                </a:solidFill>
              </a:rPr>
              <a:t>ΠΟΡΟΙ (</a:t>
            </a:r>
            <a:r>
              <a:rPr lang="el-GR" altLang="el-GR" b="1" dirty="0" err="1">
                <a:solidFill>
                  <a:srgbClr val="000000"/>
                </a:solidFill>
              </a:rPr>
              <a:t>Resources</a:t>
            </a:r>
            <a:r>
              <a:rPr lang="el-GR" altLang="el-GR" b="1" dirty="0">
                <a:solidFill>
                  <a:srgbClr val="000000"/>
                </a:solidFill>
              </a:rPr>
              <a:t>)</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000000"/>
                </a:solidFill>
              </a:rPr>
              <a:t>Υλικοί</a:t>
            </a:r>
          </a:p>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000000"/>
                </a:solidFill>
              </a:rPr>
              <a:t>Άυλοι</a:t>
            </a:r>
            <a:endParaRPr lang="el-GR" dirty="0"/>
          </a:p>
        </p:txBody>
      </p:sp>
      <p:sp>
        <p:nvSpPr>
          <p:cNvPr id="28" name="27 - Καμπύλο δεξιό βέλος"/>
          <p:cNvSpPr/>
          <p:nvPr/>
        </p:nvSpPr>
        <p:spPr>
          <a:xfrm>
            <a:off x="1428728" y="2357430"/>
            <a:ext cx="428628" cy="785818"/>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9" name="28 - TextBox"/>
          <p:cNvSpPr txBox="1"/>
          <p:nvPr/>
        </p:nvSpPr>
        <p:spPr>
          <a:xfrm>
            <a:off x="2857488" y="3000372"/>
            <a:ext cx="2928958" cy="646331"/>
          </a:xfrm>
          <a:prstGeom prst="rect">
            <a:avLst/>
          </a:prstGeom>
          <a:solidFill>
            <a:schemeClr val="accent1">
              <a:lumMod val="75000"/>
            </a:schemeClr>
          </a:solidFill>
        </p:spPr>
        <p:txBody>
          <a:bodyPr wrap="square" rtlCol="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t> </a:t>
            </a:r>
            <a:r>
              <a:rPr lang="el-GR" altLang="el-GR" b="1" dirty="0">
                <a:solidFill>
                  <a:srgbClr val="000000"/>
                </a:solidFill>
              </a:rPr>
              <a:t>ΙΚΑΝΟΤΗΤΕΣ (</a:t>
            </a:r>
            <a:r>
              <a:rPr lang="el-GR" altLang="el-GR" b="1" dirty="0" err="1">
                <a:solidFill>
                  <a:srgbClr val="000000"/>
                </a:solidFill>
              </a:rPr>
              <a:t>Capabilities</a:t>
            </a:r>
            <a:r>
              <a:rPr lang="el-GR" altLang="el-GR" b="1" dirty="0">
                <a:solidFill>
                  <a:srgbClr val="000000"/>
                </a:solidFill>
              </a:rPr>
              <a:t>)</a:t>
            </a:r>
          </a:p>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000000"/>
                </a:solidFill>
              </a:rPr>
              <a:t>Ομάδες Πόρων</a:t>
            </a:r>
            <a:endParaRPr lang="el-GR" dirty="0"/>
          </a:p>
        </p:txBody>
      </p:sp>
      <p:sp>
        <p:nvSpPr>
          <p:cNvPr id="30" name="29 - Καμπύλο δεξιό βέλος"/>
          <p:cNvSpPr/>
          <p:nvPr/>
        </p:nvSpPr>
        <p:spPr>
          <a:xfrm>
            <a:off x="2285984" y="3500438"/>
            <a:ext cx="428628" cy="785818"/>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1" name="30 - TextBox"/>
          <p:cNvSpPr txBox="1"/>
          <p:nvPr/>
        </p:nvSpPr>
        <p:spPr>
          <a:xfrm>
            <a:off x="3571868" y="4000504"/>
            <a:ext cx="5000660" cy="923330"/>
          </a:xfrm>
          <a:prstGeom prst="rect">
            <a:avLst/>
          </a:prstGeom>
          <a:solidFill>
            <a:schemeClr val="accent4">
              <a:lumMod val="75000"/>
            </a:schemeClr>
          </a:solidFill>
        </p:spPr>
        <p:txBody>
          <a:bodyPr wrap="square" rtlCol="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dirty="0">
                <a:solidFill>
                  <a:srgbClr val="000000"/>
                </a:solidFill>
              </a:rPr>
              <a:t>ΘΕΜΕΛΙΩΔΕΙΣ ΙΚΑΝΟΤΗΤΕΣ  (</a:t>
            </a:r>
            <a:r>
              <a:rPr lang="el-GR" altLang="el-GR" b="1" dirty="0" err="1">
                <a:solidFill>
                  <a:srgbClr val="000000"/>
                </a:solidFill>
              </a:rPr>
              <a:t>Core</a:t>
            </a:r>
            <a:r>
              <a:rPr lang="el-GR" altLang="el-GR" b="1" dirty="0">
                <a:solidFill>
                  <a:srgbClr val="000000"/>
                </a:solidFill>
              </a:rPr>
              <a:t> </a:t>
            </a:r>
            <a:r>
              <a:rPr lang="el-GR" altLang="el-GR" b="1" dirty="0" err="1">
                <a:solidFill>
                  <a:srgbClr val="000000"/>
                </a:solidFill>
              </a:rPr>
              <a:t>Competences</a:t>
            </a:r>
            <a:r>
              <a:rPr lang="el-GR" altLang="el-GR" b="1" dirty="0">
                <a:solidFill>
                  <a:srgbClr val="000000"/>
                </a:solidFill>
              </a:rPr>
              <a:t>)</a:t>
            </a:r>
          </a:p>
          <a:p>
            <a:pPr algn="ctr">
              <a:buClr>
                <a:srgbClr val="0000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000000"/>
                </a:solidFill>
              </a:rPr>
              <a:t>Πηγές Ανταγωνιστικού Πλεονεκτήματος</a:t>
            </a:r>
          </a:p>
          <a:p>
            <a:endParaRPr lang="el-GR" dirty="0"/>
          </a:p>
        </p:txBody>
      </p:sp>
      <p:sp>
        <p:nvSpPr>
          <p:cNvPr id="32" name="31 - Καμπύλο δεξιό βέλος"/>
          <p:cNvSpPr/>
          <p:nvPr/>
        </p:nvSpPr>
        <p:spPr>
          <a:xfrm>
            <a:off x="3000364" y="4857760"/>
            <a:ext cx="428628" cy="785818"/>
          </a:xfrm>
          <a:prstGeom prst="curv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33" name="32 - TextBox"/>
          <p:cNvSpPr txBox="1"/>
          <p:nvPr/>
        </p:nvSpPr>
        <p:spPr>
          <a:xfrm>
            <a:off x="4286248" y="5214950"/>
            <a:ext cx="4643470" cy="923330"/>
          </a:xfrm>
          <a:prstGeom prst="rect">
            <a:avLst/>
          </a:prstGeom>
          <a:noFill/>
          <a:ln w="25400">
            <a:solidFill>
              <a:schemeClr val="accent4">
                <a:lumMod val="50000"/>
              </a:schemeClr>
            </a:solidFill>
          </a:ln>
        </p:spPr>
        <p:txBody>
          <a:bodyPr wrap="square" rtlCol="0">
            <a:spAutoFit/>
          </a:bodyPr>
          <a:lstStyle/>
          <a:p>
            <a:pPr algn="ctr"/>
            <a:r>
              <a:rPr lang="el-GR" altLang="el-GR" b="1" dirty="0">
                <a:solidFill>
                  <a:srgbClr val="000000"/>
                </a:solidFill>
                <a:effectLst>
                  <a:outerShdw blurRad="38100" dist="38100" dir="2700000" algn="tl">
                    <a:srgbClr val="000000">
                      <a:alpha val="43137"/>
                    </a:srgbClr>
                  </a:outerShdw>
                </a:effectLst>
              </a:rPr>
              <a:t>ΔΙΑΤΗΡΗΣΙΜΟ ΑΝΤΑΓΩΝΙΣΤΙΚΟ ΠΛΕΟΝΕΚΤΗΜΑ</a:t>
            </a:r>
          </a:p>
          <a:p>
            <a:pPr algn="ctr"/>
            <a:r>
              <a:rPr lang="el-GR" altLang="el-GR" dirty="0">
                <a:solidFill>
                  <a:srgbClr val="000000"/>
                </a:solidFill>
              </a:rPr>
              <a:t>(</a:t>
            </a:r>
            <a:r>
              <a:rPr lang="el-GR" altLang="el-GR" dirty="0" err="1">
                <a:solidFill>
                  <a:srgbClr val="000000"/>
                </a:solidFill>
              </a:rPr>
              <a:t>Sustainable</a:t>
            </a:r>
            <a:r>
              <a:rPr lang="el-GR" altLang="el-GR" dirty="0">
                <a:solidFill>
                  <a:srgbClr val="000000"/>
                </a:solidFill>
              </a:rPr>
              <a:t> </a:t>
            </a:r>
            <a:r>
              <a:rPr lang="el-GR" altLang="el-GR" dirty="0" err="1">
                <a:solidFill>
                  <a:srgbClr val="000000"/>
                </a:solidFill>
              </a:rPr>
              <a:t>Competitive</a:t>
            </a:r>
            <a:r>
              <a:rPr lang="el-GR" altLang="el-GR" dirty="0">
                <a:solidFill>
                  <a:srgbClr val="000000"/>
                </a:solidFill>
              </a:rPr>
              <a:t> </a:t>
            </a:r>
            <a:r>
              <a:rPr lang="el-GR" altLang="el-GR" dirty="0" err="1">
                <a:solidFill>
                  <a:srgbClr val="000000"/>
                </a:solidFill>
              </a:rPr>
              <a:t>advantage</a:t>
            </a:r>
            <a:r>
              <a:rPr lang="el-GR" altLang="el-GR" dirty="0">
                <a:solidFill>
                  <a:srgbClr val="000000"/>
                </a:solidFill>
              </a:rPr>
              <a:t>)</a:t>
            </a:r>
            <a:endParaRPr lang="el-GR" dirty="0"/>
          </a:p>
        </p:txBody>
      </p:sp>
      <p:sp>
        <p:nvSpPr>
          <p:cNvPr id="34" name="AutoShape 13"/>
          <p:cNvSpPr>
            <a:spLocks noChangeArrowheads="1"/>
          </p:cNvSpPr>
          <p:nvPr/>
        </p:nvSpPr>
        <p:spPr bwMode="auto">
          <a:xfrm>
            <a:off x="142844" y="5500702"/>
            <a:ext cx="2786082" cy="583321"/>
          </a:xfrm>
          <a:custGeom>
            <a:avLst/>
            <a:gdLst>
              <a:gd name="T0" fmla="*/ 8569325 w 8569325"/>
              <a:gd name="T1" fmla="*/ 319088 h 638175"/>
              <a:gd name="T2" fmla="*/ 4284663 w 8569325"/>
              <a:gd name="T3" fmla="*/ 638175 h 638175"/>
              <a:gd name="T4" fmla="*/ 0 w 8569325"/>
              <a:gd name="T5" fmla="*/ 319088 h 638175"/>
              <a:gd name="T6" fmla="*/ 4284663 w 8569325"/>
              <a:gd name="T7" fmla="*/ 0 h 638175"/>
              <a:gd name="T8" fmla="*/ 0 60000 65536"/>
              <a:gd name="T9" fmla="*/ 5898240 60000 65536"/>
              <a:gd name="T10" fmla="*/ 11796480 60000 65536"/>
              <a:gd name="T11" fmla="*/ 17694720 60000 65536"/>
              <a:gd name="T12" fmla="*/ 0 w 8569325"/>
              <a:gd name="T13" fmla="*/ 0 h 638175"/>
              <a:gd name="T14" fmla="*/ 8569325 w 8569325"/>
              <a:gd name="T15" fmla="*/ 638175 h 638175"/>
            </a:gdLst>
            <a:ahLst/>
            <a:cxnLst>
              <a:cxn ang="T8">
                <a:pos x="T0" y="T1"/>
              </a:cxn>
              <a:cxn ang="T9">
                <a:pos x="T2" y="T3"/>
              </a:cxn>
              <a:cxn ang="T10">
                <a:pos x="T4" y="T5"/>
              </a:cxn>
              <a:cxn ang="T11">
                <a:pos x="T6" y="T7"/>
              </a:cxn>
            </a:cxnLst>
            <a:rect l="T12" t="T13" r="T14" b="T15"/>
            <a:pathLst>
              <a:path w="8569325" h="638175">
                <a:moveTo>
                  <a:pt x="0" y="0"/>
                </a:moveTo>
                <a:lnTo>
                  <a:pt x="23803" y="0"/>
                </a:lnTo>
                <a:lnTo>
                  <a:pt x="23803" y="1773"/>
                </a:lnTo>
                <a:lnTo>
                  <a:pt x="0" y="1773"/>
                </a:lnTo>
                <a:lnTo>
                  <a:pt x="0" y="0"/>
                </a:lnTo>
                <a:close/>
              </a:path>
            </a:pathLst>
          </a:custGeom>
          <a:noFill/>
          <a:ln w="9525">
            <a:noFill/>
            <a:round/>
            <a:headEnd/>
            <a:tailEnd/>
          </a:ln>
        </p:spPr>
        <p:txBody>
          <a:bodyPr wrap="square"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800" b="1" dirty="0">
                <a:solidFill>
                  <a:srgbClr val="000000"/>
                </a:solidFill>
              </a:rPr>
              <a:t>Προσαρμογή από:</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800" b="1" dirty="0" err="1">
                <a:solidFill>
                  <a:srgbClr val="000000"/>
                </a:solidFill>
              </a:rPr>
              <a:t>Hitt</a:t>
            </a:r>
            <a:r>
              <a:rPr lang="el-GR" altLang="el-GR" sz="800" dirty="0">
                <a:solidFill>
                  <a:srgbClr val="000000"/>
                </a:solidFill>
              </a:rPr>
              <a:t>, M.A, D.R. </a:t>
            </a:r>
            <a:r>
              <a:rPr lang="el-GR" altLang="el-GR" sz="800" dirty="0" err="1">
                <a:solidFill>
                  <a:srgbClr val="000000"/>
                </a:solidFill>
              </a:rPr>
              <a:t>Ireland</a:t>
            </a:r>
            <a:r>
              <a:rPr lang="el-GR" altLang="el-GR" sz="800" dirty="0">
                <a:solidFill>
                  <a:srgbClr val="000000"/>
                </a:solidFill>
              </a:rPr>
              <a:t> and R.E. </a:t>
            </a:r>
            <a:r>
              <a:rPr lang="el-GR" altLang="el-GR" sz="800" dirty="0" err="1">
                <a:solidFill>
                  <a:srgbClr val="000000"/>
                </a:solidFill>
              </a:rPr>
              <a:t>Hoskisson</a:t>
            </a:r>
            <a:r>
              <a:rPr lang="el-GR" altLang="el-GR" sz="800" dirty="0">
                <a:solidFill>
                  <a:srgbClr val="000000"/>
                </a:solidFill>
              </a:rPr>
              <a:t>, “</a:t>
            </a:r>
            <a:r>
              <a:rPr lang="el-GR" altLang="el-GR" sz="800" u="sng" dirty="0" err="1">
                <a:solidFill>
                  <a:srgbClr val="000000"/>
                </a:solidFill>
              </a:rPr>
              <a:t>Strategic</a:t>
            </a:r>
            <a:r>
              <a:rPr lang="el-GR" altLang="el-GR" sz="800" u="sng" dirty="0">
                <a:solidFill>
                  <a:srgbClr val="000000"/>
                </a:solidFill>
              </a:rPr>
              <a:t> </a:t>
            </a:r>
            <a:r>
              <a:rPr lang="el-GR" altLang="el-GR" sz="800" u="sng" dirty="0" err="1">
                <a:solidFill>
                  <a:srgbClr val="000000"/>
                </a:solidFill>
              </a:rPr>
              <a:t>Management</a:t>
            </a:r>
            <a:r>
              <a:rPr lang="el-GR" altLang="el-GR" sz="800" u="sng" dirty="0">
                <a:solidFill>
                  <a:srgbClr val="000000"/>
                </a:solidFill>
              </a:rPr>
              <a:t> </a:t>
            </a:r>
            <a:r>
              <a:rPr lang="el-GR" altLang="el-GR" sz="800" u="sng" dirty="0" err="1">
                <a:solidFill>
                  <a:srgbClr val="000000"/>
                </a:solidFill>
              </a:rPr>
              <a:t>Competitiveness</a:t>
            </a:r>
            <a:r>
              <a:rPr lang="el-GR" altLang="el-GR" sz="800" u="sng" dirty="0">
                <a:solidFill>
                  <a:srgbClr val="000000"/>
                </a:solidFill>
              </a:rPr>
              <a:t> and </a:t>
            </a:r>
            <a:r>
              <a:rPr lang="el-GR" altLang="el-GR" sz="800" u="sng" dirty="0" err="1">
                <a:solidFill>
                  <a:srgbClr val="000000"/>
                </a:solidFill>
              </a:rPr>
              <a:t>Globalization</a:t>
            </a:r>
            <a:r>
              <a:rPr lang="el-GR" altLang="el-GR" sz="800" dirty="0">
                <a:solidFill>
                  <a:srgbClr val="000000"/>
                </a:solidFill>
              </a:rPr>
              <a:t>”, </a:t>
            </a: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800" dirty="0" err="1">
                <a:solidFill>
                  <a:srgbClr val="000000"/>
                </a:solidFill>
              </a:rPr>
              <a:t>South</a:t>
            </a:r>
            <a:r>
              <a:rPr lang="el-GR" altLang="el-GR" sz="800" dirty="0">
                <a:solidFill>
                  <a:srgbClr val="000000"/>
                </a:solidFill>
              </a:rPr>
              <a:t>-</a:t>
            </a:r>
            <a:r>
              <a:rPr lang="el-GR" altLang="el-GR" sz="800" dirty="0" err="1">
                <a:solidFill>
                  <a:srgbClr val="000000"/>
                </a:solidFill>
              </a:rPr>
              <a:t>Western</a:t>
            </a:r>
            <a:r>
              <a:rPr lang="el-GR" altLang="el-GR" sz="800" dirty="0">
                <a:solidFill>
                  <a:srgbClr val="000000"/>
                </a:solidFill>
              </a:rPr>
              <a:t> </a:t>
            </a:r>
            <a:r>
              <a:rPr lang="el-GR" altLang="el-GR" sz="800" dirty="0" err="1">
                <a:solidFill>
                  <a:srgbClr val="000000"/>
                </a:solidFill>
              </a:rPr>
              <a:t>Ceogage</a:t>
            </a:r>
            <a:r>
              <a:rPr lang="el-GR" altLang="el-GR" sz="800" dirty="0">
                <a:solidFill>
                  <a:srgbClr val="000000"/>
                </a:solidFill>
              </a:rPr>
              <a:t>  </a:t>
            </a:r>
            <a:r>
              <a:rPr lang="el-GR" altLang="el-GR" sz="800" dirty="0" err="1">
                <a:solidFill>
                  <a:srgbClr val="000000"/>
                </a:solidFill>
              </a:rPr>
              <a:t>Learning</a:t>
            </a:r>
            <a:r>
              <a:rPr lang="el-GR" altLang="el-GR" sz="800" dirty="0">
                <a:solidFill>
                  <a:srgbClr val="000000"/>
                </a:solidFill>
              </a:rPr>
              <a:t>, 10th </a:t>
            </a:r>
            <a:r>
              <a:rPr lang="el-GR" altLang="el-GR" sz="800" dirty="0" err="1">
                <a:solidFill>
                  <a:srgbClr val="000000"/>
                </a:solidFill>
              </a:rPr>
              <a:t>edition</a:t>
            </a:r>
            <a:r>
              <a:rPr lang="el-GR" altLang="el-GR" sz="800" dirty="0">
                <a:solidFill>
                  <a:srgbClr val="000000"/>
                </a:solidFill>
              </a:rPr>
              <a:t>, 2013</a:t>
            </a:r>
            <a:endParaRPr lang="el-GR" altLang="el-GR" sz="1050"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l-GR" sz="1900" dirty="0"/>
              <a:t> ΕΝΔΕΙΚΤΙΚΟ ΠΑΡΑΔΕΙΓΜΑ: ΔΙΕΡΕΥΝΗΣΗ ΕΣΩΤΕΡΙΚΟΥ ΠΕΡΙΒΑΛΛΟΝΤΟΣ ΟΡΓΑΝΙΣΜΟΥ</a:t>
            </a:r>
          </a:p>
        </p:txBody>
      </p:sp>
      <p:sp>
        <p:nvSpPr>
          <p:cNvPr id="11267" name="Text Box 3"/>
          <p:cNvSpPr txBox="1">
            <a:spLocks noChangeArrowheads="1"/>
          </p:cNvSpPr>
          <p:nvPr/>
        </p:nvSpPr>
        <p:spPr bwMode="auto">
          <a:xfrm>
            <a:off x="395288" y="2852738"/>
            <a:ext cx="8372475" cy="3387725"/>
          </a:xfrm>
          <a:prstGeom prst="rect">
            <a:avLst/>
          </a:prstGeom>
          <a:noFill/>
          <a:ln w="9525">
            <a:noFill/>
            <a:miter lim="800000"/>
            <a:headEnd/>
            <a:tailEnd/>
          </a:ln>
        </p:spPr>
        <p:txBody>
          <a:bodyPr>
            <a:spAutoFit/>
          </a:bodyPr>
          <a:lstStyle/>
          <a:p>
            <a:pPr>
              <a:buFontTx/>
              <a:buChar char="•"/>
            </a:pPr>
            <a:r>
              <a:rPr lang="el-GR" b="1" i="1"/>
              <a:t>  Ιστορικό της Εξέλιξης των Τομέων Δραστηριοποίησης</a:t>
            </a:r>
            <a:r>
              <a:rPr lang="el-GR" b="1"/>
              <a:t> </a:t>
            </a:r>
          </a:p>
          <a:p>
            <a:pPr>
              <a:buFontTx/>
              <a:buChar char="•"/>
            </a:pPr>
            <a:endParaRPr lang="el-GR" b="1"/>
          </a:p>
          <a:p>
            <a:pPr>
              <a:buFontTx/>
              <a:buChar char="•"/>
            </a:pPr>
            <a:r>
              <a:rPr lang="el-GR" b="1" i="1"/>
              <a:t>  Ποιοτική και Ποσοτική παρουσίαση των παρεχόμενων υπηρεσιών κάθε   </a:t>
            </a:r>
          </a:p>
          <a:p>
            <a:r>
              <a:rPr lang="el-GR" b="1" i="1"/>
              <a:t>   Τμήματος  στην  διάρκεια της τελευταίας τρι-ετίας.</a:t>
            </a:r>
          </a:p>
          <a:p>
            <a:r>
              <a:rPr lang="el-GR" b="1"/>
              <a:t> </a:t>
            </a:r>
          </a:p>
          <a:p>
            <a:pPr algn="just">
              <a:buFontTx/>
              <a:buChar char="•"/>
            </a:pPr>
            <a:r>
              <a:rPr lang="el-GR" b="1" i="1"/>
              <a:t>  Ποιοτική και Ποσοτική Παρουσίαση των Χρηστών των Υπηρεσιών του </a:t>
            </a:r>
          </a:p>
          <a:p>
            <a:pPr algn="just"/>
            <a:r>
              <a:rPr lang="el-GR" b="1" i="1"/>
              <a:t>   Νοσοκομείου (Χαρακτηριστικά Γνωρίσματα)</a:t>
            </a:r>
          </a:p>
          <a:p>
            <a:pPr algn="just"/>
            <a:endParaRPr lang="el-GR" b="1" i="1"/>
          </a:p>
          <a:p>
            <a:pPr algn="just">
              <a:buFontTx/>
              <a:buChar char="•"/>
            </a:pPr>
            <a:r>
              <a:rPr lang="el-GR" b="1" i="1"/>
              <a:t> Λειτουργικοί και άλλοι Δείκτες ………………..</a:t>
            </a:r>
          </a:p>
          <a:p>
            <a:pPr algn="just"/>
            <a:endParaRPr lang="el-GR" b="1" i="1"/>
          </a:p>
          <a:p>
            <a:pPr algn="just">
              <a:buFontTx/>
              <a:buChar char="•"/>
            </a:pPr>
            <a:endParaRPr lang="el-GR" b="1"/>
          </a:p>
          <a:p>
            <a:endParaRPr lang="el-GR"/>
          </a:p>
        </p:txBody>
      </p:sp>
      <p:sp>
        <p:nvSpPr>
          <p:cNvPr id="11268" name="Text Box 4"/>
          <p:cNvSpPr txBox="1">
            <a:spLocks noChangeArrowheads="1"/>
          </p:cNvSpPr>
          <p:nvPr/>
        </p:nvSpPr>
        <p:spPr bwMode="auto">
          <a:xfrm>
            <a:off x="1835150" y="1916113"/>
            <a:ext cx="5184775" cy="641350"/>
          </a:xfrm>
          <a:prstGeom prst="rect">
            <a:avLst/>
          </a:prstGeom>
          <a:noFill/>
          <a:ln w="9525">
            <a:noFill/>
            <a:miter lim="800000"/>
            <a:headEnd/>
            <a:tailEnd/>
          </a:ln>
        </p:spPr>
        <p:txBody>
          <a:bodyPr wrap="none">
            <a:spAutoFit/>
          </a:bodyPr>
          <a:lstStyle/>
          <a:p>
            <a:r>
              <a:rPr lang="el-GR" b="1"/>
              <a:t>1.  Δραστηριότητες  - Παρεχόμενες Υπηρεσίες</a:t>
            </a:r>
            <a:endParaRPr lang="el-GR" b="1" u="sng"/>
          </a:p>
          <a:p>
            <a:endParaRPr lang="el-GR"/>
          </a:p>
        </p:txBody>
      </p:sp>
      <p:sp>
        <p:nvSpPr>
          <p:cNvPr id="11269" name="Text Box 5"/>
          <p:cNvSpPr txBox="1">
            <a:spLocks noChangeArrowheads="1"/>
          </p:cNvSpPr>
          <p:nvPr/>
        </p:nvSpPr>
        <p:spPr bwMode="auto">
          <a:xfrm>
            <a:off x="898525" y="2322513"/>
            <a:ext cx="1143000" cy="366712"/>
          </a:xfrm>
          <a:prstGeom prst="rect">
            <a:avLst/>
          </a:prstGeom>
          <a:noFill/>
          <a:ln w="9525">
            <a:noFill/>
            <a:miter lim="800000"/>
            <a:headEnd/>
            <a:tailEnd/>
          </a:ln>
        </p:spPr>
        <p:txBody>
          <a:bodyPr wrap="none">
            <a:spAutoFit/>
          </a:bodyPr>
          <a:lstStyle/>
          <a:p>
            <a:r>
              <a:rPr lang="el-GR" b="1"/>
              <a:t>1. Γενικά</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27088" y="1268413"/>
            <a:ext cx="7416800" cy="5329237"/>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2294" name="Picture 6"/>
          <p:cNvPicPr>
            <a:picLocks noGrp="1" noChangeAspect="1" noChangeArrowheads="1"/>
          </p:cNvPicPr>
          <p:nvPr>
            <p:ph idx="1"/>
          </p:nvPr>
        </p:nvPicPr>
        <p:blipFill>
          <a:blip r:embed="rId2" cstate="print"/>
          <a:stretch>
            <a:fillRect/>
          </a:stretch>
        </p:blipFill>
        <p:spPr>
          <a:xfrm>
            <a:off x="1285240" y="1621949"/>
            <a:ext cx="6573520" cy="4244340"/>
          </a:xfrm>
          <a:solidFill>
            <a:srgbClr val="FCFECA"/>
          </a:solidFill>
        </p:spPr>
      </p:pic>
      <p:sp>
        <p:nvSpPr>
          <p:cNvPr id="12291" name="AutoShape 3"/>
          <p:cNvSpPr>
            <a:spLocks noGrp="1" noChangeArrowheads="1"/>
          </p:cNvSpPr>
          <p:nvPr>
            <p:ph type="title"/>
          </p:nvPr>
        </p:nvSpPr>
        <p:spPr>
          <a:xfrm>
            <a:off x="428596" y="428604"/>
            <a:ext cx="7924800" cy="850900"/>
          </a:xfrm>
        </p:spPr>
        <p:txBody>
          <a:bodyPr/>
          <a:lstStyle/>
          <a:p>
            <a:pPr eaLnBrk="1" hangingPunct="1"/>
            <a:r>
              <a:rPr lang="el-GR" sz="1800" b="0" dirty="0"/>
              <a:t>ΔΙΕΡΕΥΝΗΣΗ ΕΣΩΤΕΡΙΚΟΥ ΠΕΡΙΒΑΛΛΟΝΤΟΣ ΟΡΓΑΝΙΣΜΟΥ (ΟΡΙΣΜΕΝΟΙ ΔΕΙΚΤΕΣ)</a:t>
            </a:r>
          </a:p>
        </p:txBody>
      </p:sp>
      <p:sp>
        <p:nvSpPr>
          <p:cNvPr id="12292" name="Text Box 4"/>
          <p:cNvSpPr txBox="1">
            <a:spLocks noChangeArrowheads="1"/>
          </p:cNvSpPr>
          <p:nvPr/>
        </p:nvSpPr>
        <p:spPr bwMode="auto">
          <a:xfrm>
            <a:off x="592138" y="1647825"/>
            <a:ext cx="184150" cy="366713"/>
          </a:xfrm>
          <a:prstGeom prst="rect">
            <a:avLst/>
          </a:prstGeom>
          <a:noFill/>
          <a:ln w="9525">
            <a:noFill/>
            <a:miter lim="800000"/>
            <a:headEnd/>
            <a:tailEnd/>
          </a:ln>
        </p:spPr>
        <p:txBody>
          <a:bodyPr wrap="none">
            <a:spAutoFit/>
          </a:bodyPr>
          <a:lstStyle/>
          <a:p>
            <a:endParaRPr lang="en-US"/>
          </a:p>
        </p:txBody>
      </p:sp>
      <p:sp>
        <p:nvSpPr>
          <p:cNvPr id="12293" name="Text Box 5"/>
          <p:cNvSpPr txBox="1">
            <a:spLocks noChangeArrowheads="1"/>
          </p:cNvSpPr>
          <p:nvPr/>
        </p:nvSpPr>
        <p:spPr bwMode="auto">
          <a:xfrm>
            <a:off x="1023938" y="1576388"/>
            <a:ext cx="184150" cy="366712"/>
          </a:xfrm>
          <a:prstGeom prst="rect">
            <a:avLst/>
          </a:prstGeom>
          <a:noFill/>
          <a:ln w="9525">
            <a:noFill/>
            <a:miter lim="800000"/>
            <a:headEnd/>
            <a:tailEnd/>
          </a:ln>
        </p:spPr>
        <p:txBody>
          <a:bodyPr wrap="none">
            <a:spAutoFit/>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762000"/>
            <a:ext cx="7924800" cy="850900"/>
          </a:xfrm>
        </p:spPr>
        <p:txBody>
          <a:bodyPr/>
          <a:lstStyle/>
          <a:p>
            <a:pPr eaLnBrk="1" hangingPunct="1"/>
            <a:r>
              <a:rPr lang="el-GR" sz="1900"/>
              <a:t>ΔΙΕΡΕΥΝΗΣΗ ΕΣΩΤΕΡΙΚΟΥ ΠΕΡΙΒΑΛΛΟΝΤΟΣ ΟΡΓΑΝΙΣΜΟΥ</a:t>
            </a:r>
          </a:p>
        </p:txBody>
      </p:sp>
      <p:sp>
        <p:nvSpPr>
          <p:cNvPr id="14339" name="Text Box 3"/>
          <p:cNvSpPr txBox="1">
            <a:spLocks noChangeArrowheads="1"/>
          </p:cNvSpPr>
          <p:nvPr/>
        </p:nvSpPr>
        <p:spPr bwMode="auto">
          <a:xfrm>
            <a:off x="684213" y="2205038"/>
            <a:ext cx="7991475" cy="4211637"/>
          </a:xfrm>
          <a:prstGeom prst="rect">
            <a:avLst/>
          </a:prstGeom>
          <a:noFill/>
          <a:ln w="9525">
            <a:noFill/>
            <a:miter lim="800000"/>
            <a:headEnd/>
            <a:tailEnd/>
          </a:ln>
        </p:spPr>
        <p:txBody>
          <a:bodyPr>
            <a:spAutoFit/>
          </a:bodyPr>
          <a:lstStyle/>
          <a:p>
            <a:endParaRPr lang="el-GR" i="1" dirty="0"/>
          </a:p>
          <a:p>
            <a:pPr>
              <a:buFontTx/>
              <a:buChar char="•"/>
            </a:pPr>
            <a:r>
              <a:rPr lang="el-GR" b="1" i="1" dirty="0"/>
              <a:t>  Παρουσίαση των Οργάνων Διοίκησης</a:t>
            </a:r>
          </a:p>
          <a:p>
            <a:r>
              <a:rPr lang="el-GR" b="1" dirty="0"/>
              <a:t> </a:t>
            </a:r>
          </a:p>
          <a:p>
            <a:pPr>
              <a:buFontTx/>
              <a:buChar char="•"/>
            </a:pPr>
            <a:r>
              <a:rPr lang="el-GR" b="1" i="1" dirty="0"/>
              <a:t>  Αποτύπωση της Οργανωτικής Διάρθρωσης</a:t>
            </a:r>
          </a:p>
          <a:p>
            <a:pPr>
              <a:buFontTx/>
              <a:buChar char="•"/>
            </a:pPr>
            <a:endParaRPr lang="el-GR" b="1" dirty="0"/>
          </a:p>
          <a:p>
            <a:pPr>
              <a:buFontTx/>
              <a:buChar char="•"/>
            </a:pPr>
            <a:r>
              <a:rPr lang="el-GR" b="1" i="1"/>
              <a:t>  Αποκλίσεις από τον Κανονισμό Οργανωτικής Διάρθρωσης</a:t>
            </a:r>
            <a:r>
              <a:rPr lang="el-GR" b="1"/>
              <a:t> </a:t>
            </a:r>
          </a:p>
          <a:p>
            <a:pPr>
              <a:buFontTx/>
              <a:buChar char="•"/>
            </a:pPr>
            <a:endParaRPr lang="el-GR" b="1"/>
          </a:p>
          <a:p>
            <a:pPr>
              <a:buFontTx/>
              <a:buChar char="•"/>
            </a:pPr>
            <a:r>
              <a:rPr lang="el-GR" b="1" i="1" dirty="0"/>
              <a:t>  Περιγραφή Ανθρωπίνων Πόρων</a:t>
            </a:r>
          </a:p>
          <a:p>
            <a:pPr>
              <a:buFontTx/>
              <a:buChar char="•"/>
            </a:pPr>
            <a:endParaRPr lang="el-GR" b="1" i="1" dirty="0"/>
          </a:p>
          <a:p>
            <a:pPr>
              <a:buFontTx/>
              <a:buChar char="•"/>
            </a:pPr>
            <a:r>
              <a:rPr lang="el-GR" b="1" i="1" dirty="0"/>
              <a:t>  Αποτύπωση Διαδικασιών Κύριων και Υποστηρικτικών </a:t>
            </a:r>
          </a:p>
          <a:p>
            <a:r>
              <a:rPr lang="el-GR" b="1" i="1" dirty="0"/>
              <a:t>   Λειτουργιών στη βάση της παροχής των υπηρεσιών</a:t>
            </a:r>
            <a:r>
              <a:rPr lang="el-GR" dirty="0"/>
              <a:t> </a:t>
            </a:r>
          </a:p>
          <a:p>
            <a:endParaRPr lang="el-GR" dirty="0"/>
          </a:p>
          <a:p>
            <a:pPr algn="just">
              <a:buFontTx/>
              <a:buChar char="•"/>
            </a:pPr>
            <a:r>
              <a:rPr lang="el-GR" b="1" i="1" dirty="0"/>
              <a:t>  Περιγραφή και Αξιολόγηση των Εφαρμοζόμενων Συστημάτων κατά </a:t>
            </a:r>
          </a:p>
          <a:p>
            <a:pPr algn="just"/>
            <a:r>
              <a:rPr lang="el-GR" b="1" i="1" dirty="0"/>
              <a:t>   επί μέρους Λειτουργία</a:t>
            </a:r>
            <a:endParaRPr lang="el-GR" b="1" dirty="0"/>
          </a:p>
          <a:p>
            <a:endParaRPr lang="el-GR" dirty="0"/>
          </a:p>
        </p:txBody>
      </p:sp>
      <p:sp>
        <p:nvSpPr>
          <p:cNvPr id="14340" name="Text Box 4"/>
          <p:cNvSpPr txBox="1">
            <a:spLocks noChangeArrowheads="1"/>
          </p:cNvSpPr>
          <p:nvPr/>
        </p:nvSpPr>
        <p:spPr bwMode="auto">
          <a:xfrm>
            <a:off x="2124075" y="1628775"/>
            <a:ext cx="4881563" cy="366713"/>
          </a:xfrm>
          <a:prstGeom prst="rect">
            <a:avLst/>
          </a:prstGeom>
          <a:noFill/>
          <a:ln w="9525">
            <a:noFill/>
            <a:miter lim="800000"/>
            <a:headEnd/>
            <a:tailEnd/>
          </a:ln>
        </p:spPr>
        <p:txBody>
          <a:bodyPr wrap="none">
            <a:spAutoFit/>
          </a:bodyPr>
          <a:lstStyle/>
          <a:p>
            <a:r>
              <a:rPr lang="el-GR" b="1"/>
              <a:t>2. Οργάνωση  - Λειτουργίες και Συστήματα</a:t>
            </a:r>
            <a:r>
              <a:rPr lang="el-G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213" y="476250"/>
            <a:ext cx="7186612" cy="608013"/>
          </a:xfrm>
          <a:prstGeom prst="rect">
            <a:avLst/>
          </a:prstGeom>
          <a:noFill/>
        </p:spPr>
        <p:txBody>
          <a:bodyPr wrap="none">
            <a:spAutoFit/>
          </a:bodyPr>
          <a:lstStyle/>
          <a:p>
            <a:pPr algn="ctr" eaLnBrk="1">
              <a:lnSpc>
                <a:spcPct val="93000"/>
              </a:lnSpc>
              <a:buClr>
                <a:srgbClr val="000000"/>
              </a:buClr>
              <a:buSzPct val="100000"/>
              <a:buFont typeface="Times New Roman" pitchFamily="18" charset="0"/>
              <a:buNone/>
            </a:pPr>
            <a:r>
              <a:rPr lang="el-GR" altLang="el-GR">
                <a:solidFill>
                  <a:srgbClr val="C00000"/>
                </a:solidFill>
                <a:effectLst>
                  <a:outerShdw blurRad="38100" dist="38100" dir="2700000" algn="tl">
                    <a:srgbClr val="C0C0C0"/>
                  </a:outerShdw>
                </a:effectLst>
                <a:ea typeface="Droid Sans Fallback" charset="0"/>
                <a:cs typeface="Droid Sans Fallback" charset="0"/>
              </a:rPr>
              <a:t>ΔΙΑΣΥΝΔΕΣΗ ΤΩΝ ΣΤΡΑΤΗΓΙΚΩΝ ΕΝΑΛΛΑΚΤΙΚΩΝ ΣΧΕΔΙΩΝ ΜΕ </a:t>
            </a:r>
          </a:p>
          <a:p>
            <a:pPr algn="ctr" eaLnBrk="1">
              <a:lnSpc>
                <a:spcPct val="93000"/>
              </a:lnSpc>
              <a:buClr>
                <a:srgbClr val="000000"/>
              </a:buClr>
              <a:buSzPct val="100000"/>
              <a:buFont typeface="Times New Roman" pitchFamily="18" charset="0"/>
              <a:buNone/>
            </a:pPr>
            <a:r>
              <a:rPr lang="el-GR" altLang="el-GR">
                <a:solidFill>
                  <a:srgbClr val="C00000"/>
                </a:solidFill>
                <a:effectLst>
                  <a:outerShdw blurRad="38100" dist="38100" dir="2700000" algn="tl">
                    <a:srgbClr val="C0C0C0"/>
                  </a:outerShdw>
                </a:effectLst>
                <a:ea typeface="Droid Sans Fallback" charset="0"/>
                <a:cs typeface="Droid Sans Fallback" charset="0"/>
              </a:rPr>
              <a:t>ΤΗΝ ΑΝΑΛΥΣΗ ΤΗΣ ΥΦΙΣΤΑΜΕΝΗΣ ΚΑΤΑΣΤΑΣΗΣ</a:t>
            </a:r>
          </a:p>
        </p:txBody>
      </p:sp>
      <p:graphicFrame>
        <p:nvGraphicFramePr>
          <p:cNvPr id="3" name="Πίνακας 2"/>
          <p:cNvGraphicFramePr>
            <a:graphicFrameLocks noGrp="1"/>
          </p:cNvGraphicFramePr>
          <p:nvPr/>
        </p:nvGraphicFramePr>
        <p:xfrm>
          <a:off x="107950" y="1700213"/>
          <a:ext cx="8928100" cy="4608513"/>
        </p:xfrm>
        <a:graphic>
          <a:graphicData uri="http://schemas.openxmlformats.org/drawingml/2006/table">
            <a:tbl>
              <a:tblPr/>
              <a:tblGrid>
                <a:gridCol w="1439863">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944688">
                  <a:extLst>
                    <a:ext uri="{9D8B030D-6E8A-4147-A177-3AD203B41FA5}">
                      <a16:colId xmlns:a16="http://schemas.microsoft.com/office/drawing/2014/main" val="20002"/>
                    </a:ext>
                  </a:extLst>
                </a:gridCol>
                <a:gridCol w="1416050">
                  <a:extLst>
                    <a:ext uri="{9D8B030D-6E8A-4147-A177-3AD203B41FA5}">
                      <a16:colId xmlns:a16="http://schemas.microsoft.com/office/drawing/2014/main" val="20003"/>
                    </a:ext>
                  </a:extLst>
                </a:gridCol>
                <a:gridCol w="1319212">
                  <a:extLst>
                    <a:ext uri="{9D8B030D-6E8A-4147-A177-3AD203B41FA5}">
                      <a16:colId xmlns:a16="http://schemas.microsoft.com/office/drawing/2014/main" val="20004"/>
                    </a:ext>
                  </a:extLst>
                </a:gridCol>
                <a:gridCol w="1657350">
                  <a:extLst>
                    <a:ext uri="{9D8B030D-6E8A-4147-A177-3AD203B41FA5}">
                      <a16:colId xmlns:a16="http://schemas.microsoft.com/office/drawing/2014/main" val="20005"/>
                    </a:ext>
                  </a:extLst>
                </a:gridCol>
              </a:tblGrid>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C00000"/>
                          </a:solidFill>
                          <a:effectLst>
                            <a:outerShdw blurRad="38100" dist="38100" dir="2700000" algn="tl">
                              <a:srgbClr val="000000"/>
                            </a:outerShdw>
                          </a:effectLst>
                          <a:latin typeface="Times New Roman" pitchFamily="18" charset="0"/>
                          <a:ea typeface="Droid Sans Fallback" charset="0"/>
                          <a:cs typeface="Droid Sans Fallback" charset="0"/>
                        </a:rPr>
                        <a:t>Στρατηγική Εναλλακτική</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C00000"/>
                          </a:solidFill>
                          <a:effectLst>
                            <a:outerShdw blurRad="38100" dist="38100" dir="2700000" algn="tl">
                              <a:srgbClr val="000000"/>
                            </a:outerShdw>
                          </a:effectLst>
                          <a:latin typeface="Times New Roman" pitchFamily="18" charset="0"/>
                          <a:ea typeface="Droid Sans Fallback" charset="0"/>
                          <a:cs typeface="Droid Sans Fallback" charset="0"/>
                        </a:rPr>
                        <a:t>Αντιμετωπίζει ένα Εξωτερικό ζήτημα?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C00000"/>
                          </a:solidFill>
                          <a:effectLst>
                            <a:outerShdw blurRad="38100" dist="38100" dir="2700000" algn="tl">
                              <a:srgbClr val="000000"/>
                            </a:outerShdw>
                          </a:effectLst>
                          <a:latin typeface="Times New Roman" pitchFamily="18" charset="0"/>
                          <a:ea typeface="Droid Sans Fallback" charset="0"/>
                          <a:cs typeface="Droid Sans Fallback" charset="0"/>
                        </a:rPr>
                        <a:t>Βασίστηκε πάνω σε ένα ανταγωνιστικό πλεονέκτημα ή αντιμετωπίζει-διορθώνει ένα ανταγωνιστικό μειονέκτημα?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C00000"/>
                          </a:solidFill>
                          <a:effectLst>
                            <a:outerShdw blurRad="38100" dist="38100" dir="2700000" algn="tl">
                              <a:srgbClr val="000000"/>
                            </a:outerShdw>
                          </a:effectLst>
                          <a:latin typeface="Times New Roman" pitchFamily="18" charset="0"/>
                          <a:ea typeface="Droid Sans Fallback" charset="0"/>
                          <a:cs typeface="Droid Sans Fallback" charset="0"/>
                        </a:rPr>
                        <a:t>Είναι σύμφωνη με την Αποστολή και τις Αξίες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C00000"/>
                          </a:solidFill>
                          <a:effectLst>
                            <a:outerShdw blurRad="38100" dist="38100" dir="2700000" algn="tl">
                              <a:srgbClr val="000000"/>
                            </a:outerShdw>
                          </a:effectLst>
                          <a:latin typeface="Times New Roman" pitchFamily="18" charset="0"/>
                          <a:ea typeface="Droid Sans Fallback" charset="0"/>
                          <a:cs typeface="Droid Sans Fallback" charset="0"/>
                        </a:rPr>
                        <a:t>Κατευθύνει τον Οργανισμό σύμφωνα με το Όραμα?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C00000"/>
                          </a:solidFill>
                          <a:effectLst>
                            <a:outerShdw blurRad="38100" dist="38100" dir="2700000" algn="tl">
                              <a:srgbClr val="000000"/>
                            </a:outerShdw>
                          </a:effectLst>
                          <a:latin typeface="Times New Roman" pitchFamily="18" charset="0"/>
                          <a:ea typeface="Droid Sans Fallback" charset="0"/>
                          <a:cs typeface="Droid Sans Fallback" charset="0"/>
                        </a:rPr>
                        <a:t>Επιτυγχάνει έναν ή περισσότερους από τους Στρατηγικούς Στόχους?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55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Στρατηγική 1</a:t>
                      </a:r>
                      <a:r>
                        <a:rPr kumimoji="0" lang="el-GR" altLang="el-GR" sz="1800" b="0" i="0" u="none" strike="noStrike" cap="none" normalizeH="0" baseline="30000">
                          <a:ln>
                            <a:noFill/>
                          </a:ln>
                          <a:solidFill>
                            <a:srgbClr val="000000"/>
                          </a:solidFill>
                          <a:effectLst/>
                          <a:latin typeface="Times New Roman" pitchFamily="18" charset="0"/>
                          <a:ea typeface="Droid Sans Fallback" charset="0"/>
                          <a:cs typeface="Droid Sans Fallback" charset="0"/>
                        </a:rPr>
                        <a:t>η</a:t>
                      </a: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1"/>
                  </a:ext>
                </a:extLst>
              </a:tr>
              <a:tr h="671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Στρατηγική 2</a:t>
                      </a:r>
                      <a:r>
                        <a:rPr kumimoji="0" lang="el-GR" altLang="el-GR" sz="1800" b="0" i="0" u="none" strike="noStrike" cap="none" normalizeH="0" baseline="30000">
                          <a:ln>
                            <a:noFill/>
                          </a:ln>
                          <a:solidFill>
                            <a:srgbClr val="000000"/>
                          </a:solidFill>
                          <a:effectLst/>
                          <a:latin typeface="Times New Roman" pitchFamily="18" charset="0"/>
                          <a:ea typeface="Droid Sans Fallback" charset="0"/>
                          <a:cs typeface="Droid Sans Fallback" charset="0"/>
                        </a:rPr>
                        <a:t>η</a:t>
                      </a: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2"/>
                  </a:ext>
                </a:extLst>
              </a:tr>
              <a:tr h="895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Στρατηγική 3</a:t>
                      </a:r>
                      <a:r>
                        <a:rPr kumimoji="0" lang="el-GR" altLang="el-GR" sz="1800" b="0" i="0" u="none" strike="noStrike" cap="none" normalizeH="0" baseline="30000">
                          <a:ln>
                            <a:noFill/>
                          </a:ln>
                          <a:solidFill>
                            <a:srgbClr val="000000"/>
                          </a:solidFill>
                          <a:effectLst/>
                          <a:latin typeface="Times New Roman" pitchFamily="18" charset="0"/>
                          <a:ea typeface="Droid Sans Fallback" charset="0"/>
                          <a:cs typeface="Droid Sans Fallback" charset="0"/>
                        </a:rPr>
                        <a:t>η</a:t>
                      </a:r>
                      <a:endPar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b="0" i="0" u="none" strike="noStrike" cap="none" normalizeH="0" baseline="0">
                          <a:ln>
                            <a:noFill/>
                          </a:ln>
                          <a:solidFill>
                            <a:srgbClr val="000000"/>
                          </a:solidFill>
                          <a:effectLst/>
                          <a:latin typeface="Times New Roman" pitchFamily="18" charset="0"/>
                          <a:ea typeface="Droid Sans Fallback" charset="0"/>
                          <a:cs typeface="Droid Sans Fallback" charset="0"/>
                        </a:rPr>
                        <a:t>ΝΑΙ</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3">
            <a:extLst>
              <a:ext uri="{FF2B5EF4-FFF2-40B4-BE49-F238E27FC236}">
                <a16:creationId xmlns:a16="http://schemas.microsoft.com/office/drawing/2014/main" id="{8CA24CE8-D90A-8900-47FB-A00D3FC1710E}"/>
              </a:ext>
            </a:extLst>
          </p:cNvPr>
          <p:cNvGraphicFramePr>
            <a:graphicFrameLocks/>
          </p:cNvGraphicFramePr>
          <p:nvPr>
            <p:extLst>
              <p:ext uri="{D42A27DB-BD31-4B8C-83A1-F6EECF244321}">
                <p14:modId xmlns:p14="http://schemas.microsoft.com/office/powerpoint/2010/main" val="3869832767"/>
              </p:ext>
            </p:extLst>
          </p:nvPr>
        </p:nvGraphicFramePr>
        <p:xfrm>
          <a:off x="138427" y="1196752"/>
          <a:ext cx="8715404" cy="2072640"/>
        </p:xfrm>
        <a:graphic>
          <a:graphicData uri="http://schemas.openxmlformats.org/drawingml/2006/table">
            <a:tbl>
              <a:tblPr/>
              <a:tblGrid>
                <a:gridCol w="4285074">
                  <a:extLst>
                    <a:ext uri="{9D8B030D-6E8A-4147-A177-3AD203B41FA5}">
                      <a16:colId xmlns:a16="http://schemas.microsoft.com/office/drawing/2014/main" val="20000"/>
                    </a:ext>
                  </a:extLst>
                </a:gridCol>
                <a:gridCol w="4430330">
                  <a:extLst>
                    <a:ext uri="{9D8B030D-6E8A-4147-A177-3AD203B41FA5}">
                      <a16:colId xmlns:a16="http://schemas.microsoft.com/office/drawing/2014/main" val="20001"/>
                    </a:ext>
                  </a:extLst>
                </a:gridCol>
              </a:tblGrid>
              <a:tr h="30994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Δυνατά Σημεία </a:t>
                      </a:r>
                      <a:r>
                        <a:rPr kumimoji="0" lang="el-GR" sz="1400" b="1" i="0" u="none" strike="noStrike" cap="none" normalizeH="0" baseline="0" dirty="0">
                          <a:ln>
                            <a:noFill/>
                          </a:ln>
                          <a:solidFill>
                            <a:srgbClr val="FF0000"/>
                          </a:solidFill>
                          <a:effectLst/>
                          <a:latin typeface="Arial"/>
                          <a:cs typeface="Times New Roman" pitchFamily="18" charset="0"/>
                        </a:rPr>
                        <a:t>–</a:t>
                      </a:r>
                      <a:r>
                        <a:rPr kumimoji="0" lang="el-GR" sz="1400" b="1" i="0" u="none" strike="noStrike" cap="none" normalizeH="0" baseline="0" dirty="0">
                          <a:ln>
                            <a:noFill/>
                          </a:ln>
                          <a:solidFill>
                            <a:srgbClr val="FF0000"/>
                          </a:solidFill>
                          <a:effectLst/>
                          <a:latin typeface="Calibri" charset="-95"/>
                          <a:cs typeface="Times New Roman" pitchFamily="18" charset="0"/>
                        </a:rPr>
                        <a:t> Πλεονεκτήματα</a:t>
                      </a:r>
                      <a:endParaRPr kumimoji="0" lang="el-GR" sz="14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a:t>
                      </a:r>
                      <a:r>
                        <a:rPr kumimoji="0" lang="en-US" sz="1400" b="1" i="0" u="none" strike="noStrike" cap="none" normalizeH="0" baseline="0" dirty="0">
                          <a:ln>
                            <a:noFill/>
                          </a:ln>
                          <a:solidFill>
                            <a:srgbClr val="FF0000"/>
                          </a:solidFill>
                          <a:effectLst/>
                          <a:latin typeface="Calibri" charset="-95"/>
                          <a:cs typeface="Times New Roman" pitchFamily="18" charset="0"/>
                        </a:rPr>
                        <a:t>Strengths</a:t>
                      </a:r>
                      <a:r>
                        <a:rPr kumimoji="0" lang="el-GR" sz="1400" b="1" i="0" u="none" strike="noStrike" cap="none" normalizeH="0" baseline="0" dirty="0">
                          <a:ln>
                            <a:noFill/>
                          </a:ln>
                          <a:solidFill>
                            <a:srgbClr val="FF0000"/>
                          </a:solidFill>
                          <a:effectLst/>
                          <a:latin typeface="Calibri" charset="-95"/>
                          <a:cs typeface="Times New Roman" pitchFamily="18" charset="0"/>
                        </a:rPr>
                        <a:t>)</a:t>
                      </a:r>
                      <a:endParaRPr kumimoji="0" lang="el-GR" sz="1400" b="1" i="0" u="none" strike="noStrike" cap="none" normalizeH="0" baseline="0" dirty="0">
                        <a:ln>
                          <a:noFill/>
                        </a:ln>
                        <a:solidFill>
                          <a:srgbClr val="FF0000"/>
                        </a:solidFill>
                        <a:effectLst/>
                        <a:latin typeface="Arial" charset="0"/>
                        <a:cs typeface="Arial" charset="0"/>
                      </a:endParaRPr>
                    </a:p>
                  </a:txBody>
                  <a:tcPr horzOverflow="overflow">
                    <a:lnL cap="flat">
                      <a:noFill/>
                    </a:lnL>
                    <a:lnR>
                      <a:noFill/>
                    </a:lnR>
                    <a:lnT cap="flat">
                      <a:noFill/>
                    </a:lnT>
                    <a:lnB>
                      <a:noFill/>
                    </a:lnB>
                    <a:lnTlToBr>
                      <a:noFill/>
                    </a:lnTlToBr>
                    <a:lnBlToTr>
                      <a:noFill/>
                    </a:lnBlToTr>
                    <a:solidFill>
                      <a:srgbClr val="E0E0E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Αδυναμίες </a:t>
                      </a:r>
                      <a:r>
                        <a:rPr kumimoji="0" lang="el-GR" sz="1400" b="1" i="0" u="none" strike="noStrike" cap="none" normalizeH="0" baseline="0" dirty="0">
                          <a:ln>
                            <a:noFill/>
                          </a:ln>
                          <a:solidFill>
                            <a:srgbClr val="FF0000"/>
                          </a:solidFill>
                          <a:effectLst/>
                          <a:latin typeface="Arial"/>
                          <a:cs typeface="Times New Roman" pitchFamily="18" charset="0"/>
                        </a:rPr>
                        <a:t>–</a:t>
                      </a:r>
                      <a:r>
                        <a:rPr kumimoji="0" lang="el-GR" sz="1400" b="1" i="0" u="none" strike="noStrike" cap="none" normalizeH="0" baseline="0" dirty="0">
                          <a:ln>
                            <a:noFill/>
                          </a:ln>
                          <a:solidFill>
                            <a:srgbClr val="FF0000"/>
                          </a:solidFill>
                          <a:effectLst/>
                          <a:latin typeface="Calibri" charset="-95"/>
                          <a:cs typeface="Times New Roman" pitchFamily="18" charset="0"/>
                        </a:rPr>
                        <a:t> Μειονεκτήματα</a:t>
                      </a:r>
                      <a:endParaRPr kumimoji="0" lang="el-GR" sz="14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a:t>
                      </a:r>
                      <a:r>
                        <a:rPr kumimoji="0" lang="en-US" sz="1400" b="1" i="0" u="none" strike="noStrike" cap="none" normalizeH="0" baseline="0" dirty="0">
                          <a:ln>
                            <a:noFill/>
                          </a:ln>
                          <a:solidFill>
                            <a:srgbClr val="FF0000"/>
                          </a:solidFill>
                          <a:effectLst/>
                          <a:latin typeface="Calibri" charset="-95"/>
                          <a:cs typeface="Times New Roman" pitchFamily="18" charset="0"/>
                        </a:rPr>
                        <a:t>Weaknesses</a:t>
                      </a:r>
                      <a:r>
                        <a:rPr kumimoji="0" lang="el-GR" sz="1400" b="1" i="0" u="none" strike="noStrike" cap="none" normalizeH="0" baseline="0" dirty="0">
                          <a:ln>
                            <a:noFill/>
                          </a:ln>
                          <a:solidFill>
                            <a:srgbClr val="FF0000"/>
                          </a:solidFill>
                          <a:effectLst/>
                          <a:latin typeface="Calibri" charset="-95"/>
                          <a:cs typeface="Times New Roman" pitchFamily="18" charset="0"/>
                        </a:rPr>
                        <a:t>)</a:t>
                      </a:r>
                      <a:endParaRPr kumimoji="0" lang="el-GR" sz="1400" b="1" i="0" u="none" strike="noStrike" cap="none" normalizeH="0" baseline="0" dirty="0">
                        <a:ln>
                          <a:noFill/>
                        </a:ln>
                        <a:solidFill>
                          <a:srgbClr val="FF0000"/>
                        </a:solidFill>
                        <a:effectLst/>
                        <a:latin typeface="Arial" charset="0"/>
                        <a:cs typeface="Arial" charset="0"/>
                      </a:endParaRPr>
                    </a:p>
                  </a:txBody>
                  <a:tcPr horzOverflow="overflow">
                    <a:lnL>
                      <a:noFill/>
                    </a:lnL>
                    <a:lnR cap="flat">
                      <a:noFill/>
                    </a:lnR>
                    <a:lnT cap="flat">
                      <a:noFill/>
                    </a:lnT>
                    <a:lnB>
                      <a:noFill/>
                    </a:lnB>
                    <a:lnTlToBr>
                      <a:noFill/>
                    </a:lnTlToBr>
                    <a:lnBlToTr>
                      <a:noFill/>
                    </a:lnBlToTr>
                    <a:solidFill>
                      <a:srgbClr val="E0E0E0"/>
                    </a:solidFill>
                  </a:tcPr>
                </a:tc>
                <a:extLst>
                  <a:ext uri="{0D108BD9-81ED-4DB2-BD59-A6C34878D82A}">
                    <a16:rowId xmlns:a16="http://schemas.microsoft.com/office/drawing/2014/main" val="10000"/>
                  </a:ext>
                </a:extLst>
              </a:tr>
              <a:tr h="12022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1. </a:t>
                      </a: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Ποιο είναι το ανταγωνιστικό μας πλεονέκτημα?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2. Τι πόρους διαθέτουμε?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3. Ποιες υπηρεσίες λειτουργούν/αποδίδουν καλά?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cap="flat">
                      <a:noFill/>
                    </a:lnL>
                    <a:lnR>
                      <a:noFill/>
                    </a:lnR>
                    <a:lnT>
                      <a:noFill/>
                    </a:lnT>
                    <a:lnB cap="flat">
                      <a:noFill/>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Που μπορούμε να βελτιωθούμε?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Που υπάρχει καλή/ανεπαρκή απόδοση?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Ποιοι πόροι μας λείπουν?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4" name="Group 30">
            <a:extLst>
              <a:ext uri="{FF2B5EF4-FFF2-40B4-BE49-F238E27FC236}">
                <a16:creationId xmlns:a16="http://schemas.microsoft.com/office/drawing/2014/main" id="{A0708051-DDDC-9B3A-CD1D-AC7D27CF17CC}"/>
              </a:ext>
            </a:extLst>
          </p:cNvPr>
          <p:cNvGraphicFramePr>
            <a:graphicFrameLocks/>
          </p:cNvGraphicFramePr>
          <p:nvPr>
            <p:extLst>
              <p:ext uri="{D42A27DB-BD31-4B8C-83A1-F6EECF244321}">
                <p14:modId xmlns:p14="http://schemas.microsoft.com/office/powerpoint/2010/main" val="3172027520"/>
              </p:ext>
            </p:extLst>
          </p:nvPr>
        </p:nvGraphicFramePr>
        <p:xfrm>
          <a:off x="178563" y="3176777"/>
          <a:ext cx="8786874" cy="2484471"/>
        </p:xfrm>
        <a:graphic>
          <a:graphicData uri="http://schemas.openxmlformats.org/drawingml/2006/table">
            <a:tbl>
              <a:tblPr/>
              <a:tblGrid>
                <a:gridCol w="4474133">
                  <a:extLst>
                    <a:ext uri="{9D8B030D-6E8A-4147-A177-3AD203B41FA5}">
                      <a16:colId xmlns:a16="http://schemas.microsoft.com/office/drawing/2014/main" val="20000"/>
                    </a:ext>
                  </a:extLst>
                </a:gridCol>
                <a:gridCol w="4312741">
                  <a:extLst>
                    <a:ext uri="{9D8B030D-6E8A-4147-A177-3AD203B41FA5}">
                      <a16:colId xmlns:a16="http://schemas.microsoft.com/office/drawing/2014/main" val="20001"/>
                    </a:ext>
                  </a:extLst>
                </a:gridCol>
              </a:tblGrid>
              <a:tr h="24826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Ευκαιρίες</a:t>
                      </a:r>
                      <a:endParaRPr kumimoji="0" lang="el-GR"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a:t>
                      </a:r>
                      <a:r>
                        <a:rPr kumimoji="0" lang="en-US" sz="1400" b="1" i="0" u="none" strike="noStrike" cap="none" normalizeH="0" baseline="0" dirty="0">
                          <a:ln>
                            <a:noFill/>
                          </a:ln>
                          <a:solidFill>
                            <a:schemeClr val="tx1"/>
                          </a:solidFill>
                          <a:effectLst/>
                          <a:latin typeface="Calibri" charset="-95"/>
                          <a:cs typeface="Times New Roman" pitchFamily="18" charset="0"/>
                        </a:rPr>
                        <a:t>Opportunities</a:t>
                      </a:r>
                      <a:r>
                        <a:rPr kumimoji="0" lang="el-GR" sz="1400" b="1" i="0" u="none" strike="noStrike" cap="none" normalizeH="0" baseline="0" dirty="0">
                          <a:ln>
                            <a:noFill/>
                          </a:ln>
                          <a:solidFill>
                            <a:schemeClr val="tx1"/>
                          </a:solidFill>
                          <a:effectLst/>
                          <a:latin typeface="Calibri" charset="-95"/>
                          <a:cs typeface="Times New Roman" pitchFamily="18" charset="0"/>
                        </a:rPr>
                        <a:t>)</a:t>
                      </a:r>
                      <a:endParaRPr kumimoji="0" lang="el-GR" sz="1400" b="1" i="0" u="none" strike="noStrike" cap="none" normalizeH="0" baseline="0" dirty="0">
                        <a:ln>
                          <a:noFill/>
                        </a:ln>
                        <a:solidFill>
                          <a:schemeClr val="tx1"/>
                        </a:solidFill>
                        <a:effectLst/>
                        <a:latin typeface="Arial" charset="0"/>
                        <a:cs typeface="Arial" charset="0"/>
                      </a:endParaRPr>
                    </a:p>
                  </a:txBody>
                  <a:tcPr horzOverflow="overflow">
                    <a:lnL cap="flat">
                      <a:noFill/>
                    </a:lnL>
                    <a:lnR>
                      <a:noFill/>
                    </a:lnR>
                    <a:lnT cap="flat">
                      <a:noFill/>
                    </a:lnT>
                    <a:lnB>
                      <a:noFill/>
                    </a:lnB>
                    <a:lnTlToBr>
                      <a:noFill/>
                    </a:lnTlToBr>
                    <a:lnBlToTr>
                      <a:noFill/>
                    </a:lnBlToTr>
                    <a:solidFill>
                      <a:srgbClr val="E0E0E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Κίνδυνοι</a:t>
                      </a:r>
                      <a:endParaRPr kumimoji="0" lang="el-GR"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a:t>
                      </a:r>
                      <a:r>
                        <a:rPr kumimoji="0" lang="en-US" sz="1400" b="1" i="0" u="none" strike="noStrike" cap="none" normalizeH="0" baseline="0" dirty="0">
                          <a:ln>
                            <a:noFill/>
                          </a:ln>
                          <a:solidFill>
                            <a:schemeClr val="tx1"/>
                          </a:solidFill>
                          <a:effectLst/>
                          <a:latin typeface="Calibri" charset="-95"/>
                          <a:cs typeface="Times New Roman" pitchFamily="18" charset="0"/>
                        </a:rPr>
                        <a:t>Threats</a:t>
                      </a:r>
                      <a:r>
                        <a:rPr kumimoji="0" lang="el-GR" sz="1400" b="1" i="0" u="none" strike="noStrike" cap="none" normalizeH="0" baseline="0" dirty="0">
                          <a:ln>
                            <a:noFill/>
                          </a:ln>
                          <a:solidFill>
                            <a:schemeClr val="tx1"/>
                          </a:solidFill>
                          <a:effectLst/>
                          <a:latin typeface="Calibri" charset="-95"/>
                          <a:cs typeface="Times New Roman" pitchFamily="18" charset="0"/>
                        </a:rPr>
                        <a:t>)</a:t>
                      </a:r>
                      <a:endParaRPr kumimoji="0" lang="el-GR" sz="1400" b="1"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cap="flat">
                      <a:noFill/>
                    </a:lnT>
                    <a:lnB>
                      <a:noFill/>
                    </a:lnB>
                    <a:lnTlToBr>
                      <a:noFill/>
                    </a:lnTlToBr>
                    <a:lnBlToTr>
                      <a:noFill/>
                    </a:lnBlToTr>
                    <a:solidFill>
                      <a:srgbClr val="E0E0E0"/>
                    </a:solidFill>
                  </a:tcPr>
                </a:tc>
                <a:extLst>
                  <a:ext uri="{0D108BD9-81ED-4DB2-BD59-A6C34878D82A}">
                    <a16:rowId xmlns:a16="http://schemas.microsoft.com/office/drawing/2014/main" val="10000"/>
                  </a:ext>
                </a:extLst>
              </a:tr>
              <a:tr h="1966311">
                <a:tc>
                  <a:txBody>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Ποιες οι νέες τεχνολογίες που μπορούμε να χρησιμοποιήσουμε?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Μπορούμε να επεκτείνουμε τις υπηρεσίες μας?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3. Υπάρχουν χρηματοδοτικές ευκαιρίες?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cap="flat">
                      <a:noFill/>
                    </a:lnL>
                    <a:lnR>
                      <a:noFill/>
                    </a:lnR>
                    <a:lnT>
                      <a:noFill/>
                    </a:lnT>
                    <a:lnB cap="flat">
                      <a:noFill/>
                    </a:lnB>
                    <a:lnTlToBr>
                      <a:noFill/>
                    </a:lnTlToBr>
                    <a:lnBlToTr>
                      <a:noFill/>
                    </a:lnBlToTr>
                    <a:noFill/>
                  </a:tcPr>
                </a:tc>
                <a:tc>
                  <a:txBody>
                    <a:bodyPr/>
                    <a:lstStyle/>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Υπάρχουν αλλαγές στο θεσμικό/ρυθμιστικό πλαίσιο?</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Πώς είναι το οικονομικό περιβάλλον</a:t>
                      </a:r>
                      <a:r>
                        <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 </a:t>
                      </a: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2. Τι κάνουν οι ανταγωνιστές μας? </a:t>
                      </a:r>
                      <a:endParaRPr kumimoji="0" lang="en-US"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0" i="0" u="none" strike="noStrike" cap="none" normalizeH="0" baseline="0" dirty="0">
                          <a:ln>
                            <a:noFill/>
                          </a:ln>
                          <a:solidFill>
                            <a:srgbClr val="414042"/>
                          </a:solidFill>
                          <a:effectLst/>
                          <a:latin typeface="Calibri" panose="020F0502020204030204" pitchFamily="34" charset="0"/>
                          <a:ea typeface="Calibri" panose="020F0502020204030204" pitchFamily="34" charset="0"/>
                          <a:cs typeface="Calibri" panose="020F0502020204030204" pitchFamily="34" charset="0"/>
                        </a:rPr>
                        <a:t>3. Πώς αλλάζουν οι τάσεις/προτιμήσεις των καταναλωτών?</a:t>
                      </a:r>
                      <a:r>
                        <a:rPr kumimoji="0" lang="el-GR"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82B432F0-6951-DC6F-D223-9EAFCE71D4FB}"/>
              </a:ext>
            </a:extLst>
          </p:cNvPr>
          <p:cNvSpPr txBox="1"/>
          <p:nvPr/>
        </p:nvSpPr>
        <p:spPr>
          <a:xfrm>
            <a:off x="1587812" y="219998"/>
            <a:ext cx="5816633" cy="369332"/>
          </a:xfrm>
          <a:prstGeom prst="rect">
            <a:avLst/>
          </a:prstGeom>
          <a:noFill/>
        </p:spPr>
        <p:txBody>
          <a:bodyPr wrap="square">
            <a:spAutoFit/>
          </a:bodyPr>
          <a:lstStyle/>
          <a:p>
            <a:pPr lvl="0" algn="ctr">
              <a:spcBef>
                <a:spcPct val="0"/>
              </a:spcBef>
              <a:defRPr/>
            </a:pPr>
            <a:r>
              <a:rPr lang="en-US" sz="1800" b="1" u="sng" dirty="0"/>
              <a:t>SWOT Analysis</a:t>
            </a:r>
            <a:endParaRPr lang="el-GR" sz="1800" b="1" u="sng" dirty="0"/>
          </a:p>
        </p:txBody>
      </p:sp>
      <p:sp>
        <p:nvSpPr>
          <p:cNvPr id="5" name="TextBox 4">
            <a:extLst>
              <a:ext uri="{FF2B5EF4-FFF2-40B4-BE49-F238E27FC236}">
                <a16:creationId xmlns:a16="http://schemas.microsoft.com/office/drawing/2014/main" id="{E535C0A6-86BF-C83E-4263-43B127AEFE67}"/>
              </a:ext>
            </a:extLst>
          </p:cNvPr>
          <p:cNvSpPr txBox="1"/>
          <p:nvPr/>
        </p:nvSpPr>
        <p:spPr>
          <a:xfrm>
            <a:off x="503548" y="5242358"/>
            <a:ext cx="8136904" cy="1200329"/>
          </a:xfrm>
          <a:prstGeom prst="rect">
            <a:avLst/>
          </a:prstGeom>
          <a:noFill/>
        </p:spPr>
        <p:txBody>
          <a:bodyPr wrap="square">
            <a:spAutoFit/>
          </a:bodyPr>
          <a:lstStyle/>
          <a:p>
            <a:r>
              <a:rPr lang="el-GR" sz="1800" b="0" i="0" u="none" strike="noStrike" baseline="0" dirty="0">
                <a:solidFill>
                  <a:srgbClr val="000000"/>
                </a:solidFill>
                <a:latin typeface="Calibri" panose="020F0502020204030204" pitchFamily="34" charset="0"/>
              </a:rPr>
              <a:t>Για κάθε κίνδυνο, αδυναμία και ευκαιρία γίνεται εκτίμηση από την Ομάδα Εργασίας της ανάλυσης </a:t>
            </a:r>
            <a:r>
              <a:rPr lang="en-US" dirty="0">
                <a:solidFill>
                  <a:srgbClr val="000000"/>
                </a:solidFill>
                <a:latin typeface="Calibri" panose="020F0502020204030204" pitchFamily="34" charset="0"/>
              </a:rPr>
              <a:t>SWOT</a:t>
            </a:r>
            <a:r>
              <a:rPr lang="el-GR" sz="1800" b="0" i="0" u="none" strike="noStrike" baseline="0" dirty="0">
                <a:solidFill>
                  <a:srgbClr val="000000"/>
                </a:solidFill>
                <a:latin typeface="Calibri" panose="020F0502020204030204" pitchFamily="34" charset="0"/>
              </a:rPr>
              <a:t> της ευκολίας αντιμετώπισης/ υλοποίησης, όσο και ως προς την επίδραση που έχει η συγκεκριμένη μεταβλητή για την υλοποίηση της στρατηγικής και την επίτευξη των στόχων</a:t>
            </a:r>
            <a:endParaRPr lang="el-GR" dirty="0"/>
          </a:p>
        </p:txBody>
      </p:sp>
    </p:spTree>
    <p:extLst>
      <p:ext uri="{BB962C8B-B14F-4D97-AF65-F5344CB8AC3E}">
        <p14:creationId xmlns:p14="http://schemas.microsoft.com/office/powerpoint/2010/main" val="4107447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1CD4564-7B5A-AD09-22C5-AFB9D7324501}"/>
              </a:ext>
            </a:extLst>
          </p:cNvPr>
          <p:cNvPicPr>
            <a:picLocks noChangeAspect="1"/>
          </p:cNvPicPr>
          <p:nvPr/>
        </p:nvPicPr>
        <p:blipFill>
          <a:blip r:embed="rId2"/>
          <a:stretch>
            <a:fillRect/>
          </a:stretch>
        </p:blipFill>
        <p:spPr>
          <a:xfrm>
            <a:off x="0" y="796543"/>
            <a:ext cx="9144000" cy="5264914"/>
          </a:xfrm>
          <a:prstGeom prst="rect">
            <a:avLst/>
          </a:prstGeom>
        </p:spPr>
      </p:pic>
      <p:sp>
        <p:nvSpPr>
          <p:cNvPr id="4" name="TextBox 3">
            <a:extLst>
              <a:ext uri="{FF2B5EF4-FFF2-40B4-BE49-F238E27FC236}">
                <a16:creationId xmlns:a16="http://schemas.microsoft.com/office/drawing/2014/main" id="{7DA7B65D-A116-5BED-401F-3A36F5DF07CD}"/>
              </a:ext>
            </a:extLst>
          </p:cNvPr>
          <p:cNvSpPr txBox="1"/>
          <p:nvPr/>
        </p:nvSpPr>
        <p:spPr>
          <a:xfrm>
            <a:off x="1587812" y="219998"/>
            <a:ext cx="5816633" cy="369332"/>
          </a:xfrm>
          <a:prstGeom prst="rect">
            <a:avLst/>
          </a:prstGeom>
          <a:noFill/>
        </p:spPr>
        <p:txBody>
          <a:bodyPr wrap="square">
            <a:spAutoFit/>
          </a:bodyPr>
          <a:lstStyle/>
          <a:p>
            <a:pPr lvl="0" algn="ctr">
              <a:spcBef>
                <a:spcPct val="0"/>
              </a:spcBef>
              <a:defRPr/>
            </a:pPr>
            <a:r>
              <a:rPr lang="el-GR" b="1" u="sng" dirty="0"/>
              <a:t>Κίνδυνοι</a:t>
            </a:r>
            <a:r>
              <a:rPr lang="en-US" b="1" u="sng" dirty="0"/>
              <a:t> (</a:t>
            </a:r>
            <a:r>
              <a:rPr lang="el-GR" b="1" u="sng"/>
              <a:t>παράδειγμα)</a:t>
            </a:r>
            <a:endParaRPr lang="el-GR" sz="1800" b="1" u="sng" dirty="0"/>
          </a:p>
        </p:txBody>
      </p:sp>
    </p:spTree>
    <p:extLst>
      <p:ext uri="{BB962C8B-B14F-4D97-AF65-F5344CB8AC3E}">
        <p14:creationId xmlns:p14="http://schemas.microsoft.com/office/powerpoint/2010/main" val="268073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 Θέση υποσέλιδου"/>
          <p:cNvSpPr>
            <a:spLocks noGrp="1"/>
          </p:cNvSpPr>
          <p:nvPr>
            <p:ph type="ftr" sz="quarter" idx="11"/>
          </p:nvPr>
        </p:nvSpPr>
        <p:spPr/>
        <p:txBody>
          <a:bodyPr/>
          <a:lstStyle/>
          <a:p>
            <a:r>
              <a:rPr lang="el-GR"/>
              <a:t>Δ. Καϊτελίδου</a:t>
            </a:r>
          </a:p>
        </p:txBody>
      </p:sp>
      <p:sp>
        <p:nvSpPr>
          <p:cNvPr id="14338" name="Rectangle 2"/>
          <p:cNvSpPr>
            <a:spLocks noGrp="1" noChangeArrowheads="1"/>
          </p:cNvSpPr>
          <p:nvPr>
            <p:ph type="title"/>
          </p:nvPr>
        </p:nvSpPr>
        <p:spPr/>
        <p:txBody>
          <a:bodyPr/>
          <a:lstStyle/>
          <a:p>
            <a:r>
              <a:rPr lang="el-GR" sz="3200" b="1"/>
              <a:t>ΔΙΟΙΚΗΣΗ/ΔΙΑΧΕΙΡΙΣΗ </a:t>
            </a:r>
            <a:r>
              <a:rPr lang="en-US" sz="3200" b="1"/>
              <a:t>(MANAGEMENT) </a:t>
            </a:r>
            <a:r>
              <a:rPr lang="el-GR" sz="3200" b="1"/>
              <a:t>ΕΝΌΣ ΟΡΓΑΝΙΣΜΟΥ</a:t>
            </a:r>
          </a:p>
        </p:txBody>
      </p:sp>
      <p:sp>
        <p:nvSpPr>
          <p:cNvPr id="14339" name="Rectangle 3"/>
          <p:cNvSpPr>
            <a:spLocks noGrp="1" noChangeArrowheads="1"/>
          </p:cNvSpPr>
          <p:nvPr>
            <p:ph type="body" idx="1"/>
          </p:nvPr>
        </p:nvSpPr>
        <p:spPr/>
        <p:txBody>
          <a:bodyPr/>
          <a:lstStyle/>
          <a:p>
            <a:r>
              <a:rPr lang="el-GR" dirty="0"/>
              <a:t>Είναι ο συντονισμός και η εναρμόνιση όλων των παραγωγικών πόρων για να επιτευχθούν συγκεκριμένα αποτελέσματα (Κανελλόπουλος, 1990)</a:t>
            </a:r>
          </a:p>
          <a:p>
            <a:pPr>
              <a:buNone/>
            </a:pPr>
            <a:endParaRPr lang="el-GR" dirty="0"/>
          </a:p>
          <a:p>
            <a:r>
              <a:rPr lang="el-GR" dirty="0"/>
              <a:t>Η μεθοδική προσπάθεια προγραμματισμού, οργάνωσης, διεύθυνσης και ελέγχου δραστηριοτήτων για την επιτυχία δεδομένων σκοπών (</a:t>
            </a:r>
            <a:r>
              <a:rPr lang="el-GR" dirty="0" err="1"/>
              <a:t>Σαϊτης</a:t>
            </a:r>
            <a:r>
              <a:rPr lang="el-GR" dirty="0"/>
              <a:t>, 1992)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p:cNvGraphicFramePr/>
          <p:nvPr/>
        </p:nvGraphicFramePr>
        <p:xfrm>
          <a:off x="500034" y="142852"/>
          <a:ext cx="7715304" cy="571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20"/>
          <p:cNvSpPr txBox="1">
            <a:spLocks noChangeArrowheads="1"/>
          </p:cNvSpPr>
          <p:nvPr/>
        </p:nvSpPr>
        <p:spPr>
          <a:xfrm>
            <a:off x="2714612" y="857232"/>
            <a:ext cx="4286280" cy="428628"/>
          </a:xfrm>
          <a:prstGeom prst="rect">
            <a:avLst/>
          </a:prstGeom>
        </p:spPr>
        <p:txBody>
          <a:bodyPr>
            <a:normAutofit fontScale="70000" lnSpcReduction="20000"/>
          </a:bodyPr>
          <a:lstStyle/>
          <a:p>
            <a:pPr lvl="0">
              <a:spcBef>
                <a:spcPct val="0"/>
              </a:spcBef>
              <a:defRPr/>
            </a:pPr>
            <a:r>
              <a:rPr lang="en-US" sz="2000" b="1" u="sng" dirty="0"/>
              <a:t>SWOT Analysis </a:t>
            </a:r>
            <a:r>
              <a:rPr lang="el-GR" sz="2000" b="1" u="sng" dirty="0"/>
              <a:t>(Παράδειγμα Νοσοκομείου)</a:t>
            </a:r>
          </a:p>
        </p:txBody>
      </p:sp>
      <p:graphicFrame>
        <p:nvGraphicFramePr>
          <p:cNvPr id="8" name="Group 23"/>
          <p:cNvGraphicFramePr>
            <a:graphicFrameLocks/>
          </p:cNvGraphicFramePr>
          <p:nvPr/>
        </p:nvGraphicFramePr>
        <p:xfrm>
          <a:off x="285720" y="1285860"/>
          <a:ext cx="8715404" cy="2527990"/>
        </p:xfrm>
        <a:graphic>
          <a:graphicData uri="http://schemas.openxmlformats.org/drawingml/2006/table">
            <a:tbl>
              <a:tblPr/>
              <a:tblGrid>
                <a:gridCol w="4285074">
                  <a:extLst>
                    <a:ext uri="{9D8B030D-6E8A-4147-A177-3AD203B41FA5}">
                      <a16:colId xmlns:a16="http://schemas.microsoft.com/office/drawing/2014/main" val="20000"/>
                    </a:ext>
                  </a:extLst>
                </a:gridCol>
                <a:gridCol w="4430330">
                  <a:extLst>
                    <a:ext uri="{9D8B030D-6E8A-4147-A177-3AD203B41FA5}">
                      <a16:colId xmlns:a16="http://schemas.microsoft.com/office/drawing/2014/main" val="20001"/>
                    </a:ext>
                  </a:extLst>
                </a:gridCol>
              </a:tblGrid>
              <a:tr h="41429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Δυνατά Σημεία </a:t>
                      </a:r>
                      <a:r>
                        <a:rPr kumimoji="0" lang="el-GR" sz="1400" b="1" i="0" u="none" strike="noStrike" cap="none" normalizeH="0" baseline="0" dirty="0">
                          <a:ln>
                            <a:noFill/>
                          </a:ln>
                          <a:solidFill>
                            <a:srgbClr val="FF0000"/>
                          </a:solidFill>
                          <a:effectLst/>
                          <a:latin typeface="Arial"/>
                          <a:cs typeface="Times New Roman" pitchFamily="18" charset="0"/>
                        </a:rPr>
                        <a:t>–</a:t>
                      </a:r>
                      <a:r>
                        <a:rPr kumimoji="0" lang="el-GR" sz="1400" b="1" i="0" u="none" strike="noStrike" cap="none" normalizeH="0" baseline="0" dirty="0">
                          <a:ln>
                            <a:noFill/>
                          </a:ln>
                          <a:solidFill>
                            <a:srgbClr val="FF0000"/>
                          </a:solidFill>
                          <a:effectLst/>
                          <a:latin typeface="Calibri" charset="-95"/>
                          <a:cs typeface="Times New Roman" pitchFamily="18" charset="0"/>
                        </a:rPr>
                        <a:t> Πλεονεκτήματα</a:t>
                      </a:r>
                      <a:endParaRPr kumimoji="0" lang="el-GR" sz="14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a:t>
                      </a:r>
                      <a:r>
                        <a:rPr kumimoji="0" lang="en-US" sz="1400" b="1" i="0" u="none" strike="noStrike" cap="none" normalizeH="0" baseline="0" dirty="0">
                          <a:ln>
                            <a:noFill/>
                          </a:ln>
                          <a:solidFill>
                            <a:srgbClr val="FF0000"/>
                          </a:solidFill>
                          <a:effectLst/>
                          <a:latin typeface="Calibri" charset="-95"/>
                          <a:cs typeface="Times New Roman" pitchFamily="18" charset="0"/>
                        </a:rPr>
                        <a:t>Strengths</a:t>
                      </a:r>
                      <a:r>
                        <a:rPr kumimoji="0" lang="el-GR" sz="1400" b="1" i="0" u="none" strike="noStrike" cap="none" normalizeH="0" baseline="0" dirty="0">
                          <a:ln>
                            <a:noFill/>
                          </a:ln>
                          <a:solidFill>
                            <a:srgbClr val="FF0000"/>
                          </a:solidFill>
                          <a:effectLst/>
                          <a:latin typeface="Calibri" charset="-95"/>
                          <a:cs typeface="Times New Roman" pitchFamily="18" charset="0"/>
                        </a:rPr>
                        <a:t>)</a:t>
                      </a:r>
                      <a:endParaRPr kumimoji="0" lang="el-GR" sz="1400" b="1" i="0" u="none" strike="noStrike" cap="none" normalizeH="0" baseline="0" dirty="0">
                        <a:ln>
                          <a:noFill/>
                        </a:ln>
                        <a:solidFill>
                          <a:srgbClr val="FF0000"/>
                        </a:solidFill>
                        <a:effectLst/>
                        <a:latin typeface="Arial" charset="0"/>
                        <a:cs typeface="Arial" charset="0"/>
                      </a:endParaRPr>
                    </a:p>
                  </a:txBody>
                  <a:tcPr horzOverflow="overflow">
                    <a:lnL cap="flat">
                      <a:noFill/>
                    </a:lnL>
                    <a:lnR>
                      <a:noFill/>
                    </a:lnR>
                    <a:lnT cap="flat">
                      <a:noFill/>
                    </a:lnT>
                    <a:lnB>
                      <a:noFill/>
                    </a:lnB>
                    <a:lnTlToBr>
                      <a:noFill/>
                    </a:lnTlToBr>
                    <a:lnBlToTr>
                      <a:noFill/>
                    </a:lnBlToTr>
                    <a:solidFill>
                      <a:srgbClr val="E0E0E0"/>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Αδυναμίες </a:t>
                      </a:r>
                      <a:r>
                        <a:rPr kumimoji="0" lang="el-GR" sz="1400" b="1" i="0" u="none" strike="noStrike" cap="none" normalizeH="0" baseline="0" dirty="0">
                          <a:ln>
                            <a:noFill/>
                          </a:ln>
                          <a:solidFill>
                            <a:srgbClr val="FF0000"/>
                          </a:solidFill>
                          <a:effectLst/>
                          <a:latin typeface="Arial"/>
                          <a:cs typeface="Times New Roman" pitchFamily="18" charset="0"/>
                        </a:rPr>
                        <a:t>–</a:t>
                      </a:r>
                      <a:r>
                        <a:rPr kumimoji="0" lang="el-GR" sz="1400" b="1" i="0" u="none" strike="noStrike" cap="none" normalizeH="0" baseline="0" dirty="0">
                          <a:ln>
                            <a:noFill/>
                          </a:ln>
                          <a:solidFill>
                            <a:srgbClr val="FF0000"/>
                          </a:solidFill>
                          <a:effectLst/>
                          <a:latin typeface="Calibri" charset="-95"/>
                          <a:cs typeface="Times New Roman" pitchFamily="18" charset="0"/>
                        </a:rPr>
                        <a:t> Μειονεκτήματα</a:t>
                      </a:r>
                      <a:endParaRPr kumimoji="0" lang="el-GR" sz="1400" b="1"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rgbClr val="FF0000"/>
                          </a:solidFill>
                          <a:effectLst/>
                          <a:latin typeface="Calibri" charset="-95"/>
                          <a:cs typeface="Times New Roman" pitchFamily="18" charset="0"/>
                        </a:rPr>
                        <a:t>(</a:t>
                      </a:r>
                      <a:r>
                        <a:rPr kumimoji="0" lang="en-US" sz="1400" b="1" i="0" u="none" strike="noStrike" cap="none" normalizeH="0" baseline="0" dirty="0">
                          <a:ln>
                            <a:noFill/>
                          </a:ln>
                          <a:solidFill>
                            <a:srgbClr val="FF0000"/>
                          </a:solidFill>
                          <a:effectLst/>
                          <a:latin typeface="Calibri" charset="-95"/>
                          <a:cs typeface="Times New Roman" pitchFamily="18" charset="0"/>
                        </a:rPr>
                        <a:t>Weaknesses</a:t>
                      </a:r>
                      <a:r>
                        <a:rPr kumimoji="0" lang="el-GR" sz="1400" b="1" i="0" u="none" strike="noStrike" cap="none" normalizeH="0" baseline="0" dirty="0">
                          <a:ln>
                            <a:noFill/>
                          </a:ln>
                          <a:solidFill>
                            <a:srgbClr val="FF0000"/>
                          </a:solidFill>
                          <a:effectLst/>
                          <a:latin typeface="Calibri" charset="-95"/>
                          <a:cs typeface="Times New Roman" pitchFamily="18" charset="0"/>
                        </a:rPr>
                        <a:t>)</a:t>
                      </a:r>
                      <a:endParaRPr kumimoji="0" lang="el-GR" sz="1400" b="1" i="0" u="none" strike="noStrike" cap="none" normalizeH="0" baseline="0" dirty="0">
                        <a:ln>
                          <a:noFill/>
                        </a:ln>
                        <a:solidFill>
                          <a:srgbClr val="FF0000"/>
                        </a:solidFill>
                        <a:effectLst/>
                        <a:latin typeface="Arial" charset="0"/>
                        <a:cs typeface="Arial" charset="0"/>
                      </a:endParaRPr>
                    </a:p>
                  </a:txBody>
                  <a:tcPr horzOverflow="overflow">
                    <a:lnL>
                      <a:noFill/>
                    </a:lnL>
                    <a:lnR cap="flat">
                      <a:noFill/>
                    </a:lnR>
                    <a:lnT cap="flat">
                      <a:noFill/>
                    </a:lnT>
                    <a:lnB>
                      <a:noFill/>
                    </a:lnB>
                    <a:lnTlToBr>
                      <a:noFill/>
                    </a:lnTlToBr>
                    <a:lnBlToTr>
                      <a:noFill/>
                    </a:lnBlToTr>
                    <a:solidFill>
                      <a:srgbClr val="E0E0E0"/>
                    </a:solidFill>
                  </a:tcPr>
                </a:tc>
                <a:extLst>
                  <a:ext uri="{0D108BD9-81ED-4DB2-BD59-A6C34878D82A}">
                    <a16:rowId xmlns:a16="http://schemas.microsoft.com/office/drawing/2014/main" val="10000"/>
                  </a:ext>
                </a:extLst>
              </a:tr>
              <a:tr h="2009830">
                <a:tc>
                  <a:txBody>
                    <a:bodyPr/>
                    <a:lstStyle/>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Κύρος και Φήμη. Αξιοπιστία.</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Υψηλή Εξειδίκευση Προσωπικού.</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Υψηλή Ποιότητα Υπηρεσιών.</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err="1">
                          <a:ln>
                            <a:noFill/>
                          </a:ln>
                          <a:solidFill>
                            <a:schemeClr val="tx1"/>
                          </a:solidFill>
                          <a:effectLst/>
                          <a:latin typeface="Calibri" charset="-95"/>
                          <a:cs typeface="Times New Roman" pitchFamily="18" charset="0"/>
                        </a:rPr>
                        <a:t>Συστημική</a:t>
                      </a:r>
                      <a:r>
                        <a:rPr kumimoji="0" lang="el-GR" sz="1200" b="0" i="0" u="none" strike="noStrike" cap="none" normalizeH="0" baseline="0" dirty="0">
                          <a:ln>
                            <a:noFill/>
                          </a:ln>
                          <a:solidFill>
                            <a:schemeClr val="tx1"/>
                          </a:solidFill>
                          <a:effectLst/>
                          <a:latin typeface="Calibri" charset="-95"/>
                          <a:cs typeface="Times New Roman" pitchFamily="18" charset="0"/>
                        </a:rPr>
                        <a:t> Προσέγγιση Διοίκησης και Οργάνωσης (Διαδικασίες Ποιότητας) </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Σύγχρονες Κτιριακές Εγκαταστάσεις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Επιχειρησιακό Πλάνο Δράσης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Προγράμματα Έρευνας </a:t>
                      </a:r>
                      <a:r>
                        <a:rPr kumimoji="0" lang="el-GR" sz="1200" b="0" i="0" u="none" strike="noStrike" cap="none" normalizeH="0" baseline="0" dirty="0">
                          <a:ln>
                            <a:noFill/>
                          </a:ln>
                          <a:solidFill>
                            <a:schemeClr val="tx1"/>
                          </a:solidFill>
                          <a:effectLst/>
                          <a:latin typeface="Arial"/>
                          <a:cs typeface="Times New Roman" pitchFamily="18" charset="0"/>
                        </a:rPr>
                        <a:t>–</a:t>
                      </a:r>
                      <a:r>
                        <a:rPr kumimoji="0" lang="el-GR" sz="1200" b="0" i="0" u="none" strike="noStrike" cap="none" normalizeH="0" baseline="0" dirty="0">
                          <a:ln>
                            <a:noFill/>
                          </a:ln>
                          <a:solidFill>
                            <a:schemeClr val="tx1"/>
                          </a:solidFill>
                          <a:effectLst/>
                          <a:latin typeface="Calibri" charset="-95"/>
                          <a:cs typeface="Times New Roman" pitchFamily="18" charset="0"/>
                        </a:rPr>
                        <a:t> Εκπαίδευσης </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Ικανοποίηση Προσωπικού </a:t>
                      </a:r>
                      <a:endParaRPr kumimoji="0" lang="el-GR" sz="1200" b="0" i="0" u="none" strike="noStrike" cap="none" normalizeH="0" baseline="0" dirty="0">
                        <a:ln>
                          <a:noFill/>
                        </a:ln>
                        <a:solidFill>
                          <a:schemeClr val="tx1"/>
                        </a:solidFill>
                        <a:effectLst/>
                        <a:latin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742950" marR="0" lvl="1" indent="-28575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Οικονομικό έλλειμμα</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Πεπαλαιωμένη Βιοϊατρική Τεχνολογία</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Αδυναμίες πλήρους αξιοποίησης Παραγωγικών Δυνατοτήτων και Μεγαλυτέρων εσόδων.</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Υψηλό Κόστος Λειτουργίας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Έλλειψη χώρων - Αδυναμία Επέκτασης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742950" marR="0" lvl="1" indent="-28575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Κακό Εργασιακό Κλίμα </a:t>
                      </a:r>
                      <a:endParaRPr kumimoji="0" lang="el-GR" sz="12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30"/>
          <p:cNvGraphicFramePr>
            <a:graphicFrameLocks/>
          </p:cNvGraphicFramePr>
          <p:nvPr/>
        </p:nvGraphicFramePr>
        <p:xfrm>
          <a:off x="214282" y="3714752"/>
          <a:ext cx="8786874" cy="2484471"/>
        </p:xfrm>
        <a:graphic>
          <a:graphicData uri="http://schemas.openxmlformats.org/drawingml/2006/table">
            <a:tbl>
              <a:tblPr/>
              <a:tblGrid>
                <a:gridCol w="4474133">
                  <a:extLst>
                    <a:ext uri="{9D8B030D-6E8A-4147-A177-3AD203B41FA5}">
                      <a16:colId xmlns:a16="http://schemas.microsoft.com/office/drawing/2014/main" val="20000"/>
                    </a:ext>
                  </a:extLst>
                </a:gridCol>
                <a:gridCol w="4312741">
                  <a:extLst>
                    <a:ext uri="{9D8B030D-6E8A-4147-A177-3AD203B41FA5}">
                      <a16:colId xmlns:a16="http://schemas.microsoft.com/office/drawing/2014/main" val="20001"/>
                    </a:ext>
                  </a:extLst>
                </a:gridCol>
              </a:tblGrid>
              <a:tr h="24826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Ευκαιρίες</a:t>
                      </a:r>
                      <a:endParaRPr kumimoji="0" lang="el-GR"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a:t>
                      </a:r>
                      <a:r>
                        <a:rPr kumimoji="0" lang="en-US" sz="1400" b="1" i="0" u="none" strike="noStrike" cap="none" normalizeH="0" baseline="0" dirty="0">
                          <a:ln>
                            <a:noFill/>
                          </a:ln>
                          <a:solidFill>
                            <a:schemeClr val="tx1"/>
                          </a:solidFill>
                          <a:effectLst/>
                          <a:latin typeface="Calibri" charset="-95"/>
                          <a:cs typeface="Times New Roman" pitchFamily="18" charset="0"/>
                        </a:rPr>
                        <a:t>Opportunities</a:t>
                      </a:r>
                      <a:r>
                        <a:rPr kumimoji="0" lang="el-GR" sz="1400" b="1" i="0" u="none" strike="noStrike" cap="none" normalizeH="0" baseline="0" dirty="0">
                          <a:ln>
                            <a:noFill/>
                          </a:ln>
                          <a:solidFill>
                            <a:schemeClr val="tx1"/>
                          </a:solidFill>
                          <a:effectLst/>
                          <a:latin typeface="Calibri" charset="-95"/>
                          <a:cs typeface="Times New Roman" pitchFamily="18" charset="0"/>
                        </a:rPr>
                        <a:t>)</a:t>
                      </a:r>
                      <a:endParaRPr kumimoji="0" lang="el-GR" sz="1400" b="1" i="0" u="none" strike="noStrike" cap="none" normalizeH="0" baseline="0" dirty="0">
                        <a:ln>
                          <a:noFill/>
                        </a:ln>
                        <a:solidFill>
                          <a:schemeClr val="tx1"/>
                        </a:solidFill>
                        <a:effectLst/>
                        <a:latin typeface="Arial" charset="0"/>
                        <a:cs typeface="Arial" charset="0"/>
                      </a:endParaRPr>
                    </a:p>
                  </a:txBody>
                  <a:tcPr horzOverflow="overflow">
                    <a:lnL cap="flat">
                      <a:noFill/>
                    </a:lnL>
                    <a:lnR>
                      <a:noFill/>
                    </a:lnR>
                    <a:lnT cap="flat">
                      <a:noFill/>
                    </a:lnT>
                    <a:lnB>
                      <a:noFill/>
                    </a:lnB>
                    <a:lnTlToBr>
                      <a:noFill/>
                    </a:lnTlToBr>
                    <a:lnBlToTr>
                      <a:noFill/>
                    </a:lnBlToTr>
                    <a:solidFill>
                      <a:srgbClr val="E0E0E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Κίνδυνοι</a:t>
                      </a:r>
                      <a:endParaRPr kumimoji="0" lang="el-GR" sz="1400" b="1"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dirty="0">
                          <a:ln>
                            <a:noFill/>
                          </a:ln>
                          <a:solidFill>
                            <a:schemeClr val="tx1"/>
                          </a:solidFill>
                          <a:effectLst/>
                          <a:latin typeface="Calibri" charset="-95"/>
                          <a:cs typeface="Times New Roman" pitchFamily="18" charset="0"/>
                        </a:rPr>
                        <a:t>(</a:t>
                      </a:r>
                      <a:r>
                        <a:rPr kumimoji="0" lang="en-US" sz="1400" b="1" i="0" u="none" strike="noStrike" cap="none" normalizeH="0" baseline="0" dirty="0">
                          <a:ln>
                            <a:noFill/>
                          </a:ln>
                          <a:solidFill>
                            <a:schemeClr val="tx1"/>
                          </a:solidFill>
                          <a:effectLst/>
                          <a:latin typeface="Calibri" charset="-95"/>
                          <a:cs typeface="Times New Roman" pitchFamily="18" charset="0"/>
                        </a:rPr>
                        <a:t>Threats</a:t>
                      </a:r>
                      <a:r>
                        <a:rPr kumimoji="0" lang="el-GR" sz="1400" b="1" i="0" u="none" strike="noStrike" cap="none" normalizeH="0" baseline="0" dirty="0">
                          <a:ln>
                            <a:noFill/>
                          </a:ln>
                          <a:solidFill>
                            <a:schemeClr val="tx1"/>
                          </a:solidFill>
                          <a:effectLst/>
                          <a:latin typeface="Calibri" charset="-95"/>
                          <a:cs typeface="Times New Roman" pitchFamily="18" charset="0"/>
                        </a:rPr>
                        <a:t>)</a:t>
                      </a:r>
                      <a:endParaRPr kumimoji="0" lang="el-GR" sz="1400" b="1"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cap="flat">
                      <a:noFill/>
                    </a:lnT>
                    <a:lnB>
                      <a:noFill/>
                    </a:lnB>
                    <a:lnTlToBr>
                      <a:noFill/>
                    </a:lnTlToBr>
                    <a:lnBlToTr>
                      <a:noFill/>
                    </a:lnBlToTr>
                    <a:solidFill>
                      <a:srgbClr val="E0E0E0"/>
                    </a:solidFill>
                  </a:tcPr>
                </a:tc>
                <a:extLst>
                  <a:ext uri="{0D108BD9-81ED-4DB2-BD59-A6C34878D82A}">
                    <a16:rowId xmlns:a16="http://schemas.microsoft.com/office/drawing/2014/main" val="10000"/>
                  </a:ext>
                </a:extLst>
              </a:tr>
              <a:tr h="1966311">
                <a:tc>
                  <a: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Συμμετοχή των Μονάδων Υγείας σε Περιφερειακό Σύστημα νοσοκομείων</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Διεύρυνση Αγοράς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Χρηματοδότηση Επενδύσεων</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Πρόγραμμα Χωροταξικής Ανασυγκρότησης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Πρόγραμμα Ποιότητας </a:t>
                      </a:r>
                      <a:r>
                        <a:rPr kumimoji="0" lang="el-GR" sz="1200" b="0" i="0" u="none" strike="noStrike" cap="none" normalizeH="0" baseline="0" dirty="0">
                          <a:ln>
                            <a:noFill/>
                          </a:ln>
                          <a:solidFill>
                            <a:schemeClr val="tx1"/>
                          </a:solidFill>
                          <a:effectLst/>
                          <a:latin typeface="Arial"/>
                          <a:cs typeface="Times New Roman" pitchFamily="18" charset="0"/>
                        </a:rPr>
                        <a:t>–</a:t>
                      </a:r>
                      <a:r>
                        <a:rPr kumimoji="0" lang="el-GR" sz="1200" b="0" i="0" u="none" strike="noStrike" cap="none" normalizeH="0" baseline="0" dirty="0">
                          <a:ln>
                            <a:noFill/>
                          </a:ln>
                          <a:solidFill>
                            <a:schemeClr val="tx1"/>
                          </a:solidFill>
                          <a:effectLst/>
                          <a:latin typeface="Calibri" charset="-95"/>
                          <a:cs typeface="Times New Roman" pitchFamily="18" charset="0"/>
                        </a:rPr>
                        <a:t> Πιστοποίηση</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Πληροφορική </a:t>
                      </a:r>
                      <a:r>
                        <a:rPr kumimoji="0" lang="el-GR" sz="1200" b="0" i="0" u="none" strike="noStrike" cap="none" normalizeH="0" baseline="0" dirty="0">
                          <a:ln>
                            <a:noFill/>
                          </a:ln>
                          <a:solidFill>
                            <a:schemeClr val="tx1"/>
                          </a:solidFill>
                          <a:effectLst/>
                          <a:latin typeface="Arial"/>
                          <a:cs typeface="Times New Roman" pitchFamily="18" charset="0"/>
                        </a:rPr>
                        <a:t>–</a:t>
                      </a:r>
                      <a:r>
                        <a:rPr kumimoji="0" lang="el-GR" sz="1200" b="0" i="0" u="none" strike="noStrike" cap="none" normalizeH="0" baseline="0" dirty="0">
                          <a:ln>
                            <a:noFill/>
                          </a:ln>
                          <a:solidFill>
                            <a:schemeClr val="tx1"/>
                          </a:solidFill>
                          <a:effectLst/>
                          <a:latin typeface="Calibri" charset="-95"/>
                          <a:cs typeface="Times New Roman" pitchFamily="18" charset="0"/>
                        </a:rPr>
                        <a:t> Τηλεϊατρική</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Διοίκηση και Οργάνωση ως πρότυπο για τα Δημόσια Νοσοκομεία.</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Ρύθμιση Ελλειμμάτων</a:t>
                      </a:r>
                      <a:endParaRPr kumimoji="0" lang="el-GR" sz="1200" b="0" i="0" u="none" strike="noStrike" cap="none" normalizeH="0" baseline="0" dirty="0">
                        <a:ln>
                          <a:noFill/>
                        </a:ln>
                        <a:solidFill>
                          <a:schemeClr val="tx1"/>
                        </a:solidFill>
                        <a:effectLst/>
                        <a:latin typeface="Arial"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Δυσμενής Οικονομική Κατάσταση</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Υψηλή Διείσδυση  - Διεύρυνση Ιδιωτικού τομέα. Λειτουργία νέων Μονάδων</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Μεταβολές ή Ελλείψεις Προσωπικού</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Δίκτυο Προμηθευτών (με χρέη)</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Αλλαγή Τεχνολογίας.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Αύξηση της Νοσηρότητας στην ευρύτερη περιοχή ευθύνης.</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Αύξηση των Απαιτήσεων των Ασθενών</a:t>
                      </a:r>
                      <a:endParaRPr kumimoji="0" lang="el-G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l-GR" sz="1200" b="0" i="0" u="none" strike="noStrike" cap="none" normalizeH="0" baseline="0" dirty="0">
                          <a:ln>
                            <a:noFill/>
                          </a:ln>
                          <a:solidFill>
                            <a:schemeClr val="tx1"/>
                          </a:solidFill>
                          <a:effectLst/>
                          <a:latin typeface="Calibri" charset="-95"/>
                          <a:cs typeface="Times New Roman" pitchFamily="18" charset="0"/>
                        </a:rPr>
                        <a:t> Γραφειοκρατία. </a:t>
                      </a:r>
                      <a:endParaRPr kumimoji="0" lang="el-GR" sz="1200" b="0" i="0" u="none" strike="noStrike" cap="none" normalizeH="0" baseline="0" dirty="0">
                        <a:ln>
                          <a:noFill/>
                        </a:ln>
                        <a:solidFill>
                          <a:schemeClr val="tx1"/>
                        </a:solidFill>
                        <a:effectLst/>
                        <a:latin typeface="Arial" charset="0"/>
                        <a:cs typeface="Arial" charset="0"/>
                      </a:endParaRP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88414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5485" b="5485"/>
          <a:stretch>
            <a:fillRect/>
          </a:stretch>
        </p:blipFill>
        <p:spPr/>
      </p:pic>
      <p:sp>
        <p:nvSpPr>
          <p:cNvPr id="4" name="Title 3"/>
          <p:cNvSpPr>
            <a:spLocks noGrp="1"/>
          </p:cNvSpPr>
          <p:nvPr>
            <p:ph type="title"/>
          </p:nvPr>
        </p:nvSpPr>
        <p:spPr>
          <a:xfrm>
            <a:off x="251520" y="4869160"/>
            <a:ext cx="7128792" cy="432048"/>
          </a:xfrm>
        </p:spPr>
        <p:txBody>
          <a:bodyPr>
            <a:normAutofit fontScale="90000"/>
          </a:bodyPr>
          <a:lstStyle/>
          <a:p>
            <a:pPr algn="ctr"/>
            <a:r>
              <a:rPr lang="en-US" b="1" dirty="0"/>
              <a:t>Planning is art not science</a:t>
            </a:r>
            <a:endParaRPr lang="en-GB" b="1" dirty="0"/>
          </a:p>
        </p:txBody>
      </p:sp>
    </p:spTree>
    <p:extLst>
      <p:ext uri="{BB962C8B-B14F-4D97-AF65-F5344CB8AC3E}">
        <p14:creationId xmlns:p14="http://schemas.microsoft.com/office/powerpoint/2010/main" val="422927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88C118-7BF4-4CB6-952B-34C484681D9A}"/>
              </a:ext>
            </a:extLst>
          </p:cNvPr>
          <p:cNvSpPr>
            <a:spLocks noGrp="1"/>
          </p:cNvSpPr>
          <p:nvPr>
            <p:ph type="title"/>
          </p:nvPr>
        </p:nvSpPr>
        <p:spPr>
          <a:xfrm>
            <a:off x="611560" y="2204864"/>
            <a:ext cx="6347713" cy="1320800"/>
          </a:xfrm>
        </p:spPr>
        <p:txBody>
          <a:bodyPr>
            <a:normAutofit fontScale="90000"/>
          </a:bodyPr>
          <a:lstStyle/>
          <a:p>
            <a:pPr algn="ctr"/>
            <a:r>
              <a:rPr lang="el-GR" b="1" dirty="0"/>
              <a:t>ΜΕΛΕΤΗ ΠΕΡΙΠΤΩΣΗΣ ΕΘΝΙΚΟ ΣΥΣΤΗΜΑ ΥΓΕΙΑΣ:</a:t>
            </a:r>
            <a:br>
              <a:rPr lang="el-GR" dirty="0"/>
            </a:br>
            <a:r>
              <a:rPr lang="el-GR" dirty="0"/>
              <a:t>Λαμβάνει χώρα ο Στρατηγικός Προγραμματισμός στο ΕΣΥ;</a:t>
            </a:r>
          </a:p>
        </p:txBody>
      </p:sp>
    </p:spTree>
    <p:extLst>
      <p:ext uri="{BB962C8B-B14F-4D97-AF65-F5344CB8AC3E}">
        <p14:creationId xmlns:p14="http://schemas.microsoft.com/office/powerpoint/2010/main" val="2667427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F245B1-40D6-474D-8645-369A47AB6EA4}"/>
              </a:ext>
            </a:extLst>
          </p:cNvPr>
          <p:cNvSpPr>
            <a:spLocks noGrp="1"/>
          </p:cNvSpPr>
          <p:nvPr>
            <p:ph idx="1"/>
          </p:nvPr>
        </p:nvSpPr>
        <p:spPr>
          <a:xfrm>
            <a:off x="35496" y="1052736"/>
            <a:ext cx="8208911" cy="5760640"/>
          </a:xfrm>
        </p:spPr>
        <p:txBody>
          <a:bodyPr>
            <a:normAutofit fontScale="70000" lnSpcReduction="20000"/>
          </a:bodyPr>
          <a:lstStyle/>
          <a:p>
            <a:r>
              <a:rPr lang="el-GR" b="1" dirty="0">
                <a:solidFill>
                  <a:schemeClr val="accent5"/>
                </a:solidFill>
              </a:rPr>
              <a:t>Απουσία σχεδιασμού </a:t>
            </a:r>
            <a:r>
              <a:rPr lang="el-GR" dirty="0"/>
              <a:t>και συντονισμού &amp; Υψηλός βαθμός </a:t>
            </a:r>
            <a:r>
              <a:rPr lang="el-GR" b="1" dirty="0">
                <a:solidFill>
                  <a:schemeClr val="accent5"/>
                </a:solidFill>
              </a:rPr>
              <a:t>συγκεντρωτισμού</a:t>
            </a:r>
            <a:r>
              <a:rPr lang="el-GR" dirty="0"/>
              <a:t> στη λήψη αποφάσεων και τη διοίκηση του συστήματος</a:t>
            </a:r>
            <a:endParaRPr lang="en-GB" dirty="0"/>
          </a:p>
          <a:p>
            <a:pPr marL="0" indent="0">
              <a:buNone/>
            </a:pPr>
            <a:endParaRPr lang="en-GB" dirty="0"/>
          </a:p>
          <a:p>
            <a:r>
              <a:rPr lang="el-GR" b="1" dirty="0">
                <a:solidFill>
                  <a:srgbClr val="C00000"/>
                </a:solidFill>
              </a:rPr>
              <a:t>Ανισότιμη και μη αποδοτική κατανομή </a:t>
            </a:r>
            <a:r>
              <a:rPr lang="el-GR" dirty="0"/>
              <a:t>των ανθρώπινων, υλικών και οικονομικών πόρων με βάση ιστορικά και πολιτικά κριτήρια και ύπαρξη </a:t>
            </a:r>
            <a:r>
              <a:rPr lang="el-GR" b="1" dirty="0"/>
              <a:t>περιφερειακών ανισοτήτων </a:t>
            </a:r>
            <a:endParaRPr lang="en-GB" b="1" dirty="0"/>
          </a:p>
          <a:p>
            <a:endParaRPr lang="en-GB" b="1" dirty="0"/>
          </a:p>
          <a:p>
            <a:r>
              <a:rPr lang="el-GR" dirty="0"/>
              <a:t>Αποσπασματική παροχή υπηρεσιών υγείας, έλλειψη συντονισμού και συνέχειας της παρεχόμενης φροντίδας και </a:t>
            </a:r>
            <a:r>
              <a:rPr lang="el-GR" b="1" dirty="0">
                <a:solidFill>
                  <a:srgbClr val="C00000"/>
                </a:solidFill>
              </a:rPr>
              <a:t>απουσία αποτελεσματικού συστήματος ΠΦΥ </a:t>
            </a:r>
            <a:r>
              <a:rPr lang="el-GR" dirty="0"/>
              <a:t>που να βασίζεται σε ομάδες πρωτοβάθμιας φροντίδας, προκειμένου να υποστηριχθεί η ανάπτυξη της πρωτοβάθμιας υγείας και να λειτουργήσει ως πυλωρός στο σύστημα υγείας. </a:t>
            </a:r>
          </a:p>
          <a:p>
            <a:endParaRPr lang="el-GR" dirty="0"/>
          </a:p>
          <a:p>
            <a:r>
              <a:rPr lang="el-GR" dirty="0"/>
              <a:t>Ύπαρξη </a:t>
            </a:r>
            <a:r>
              <a:rPr lang="el-GR" b="1" dirty="0">
                <a:solidFill>
                  <a:srgbClr val="C00000"/>
                </a:solidFill>
              </a:rPr>
              <a:t>ανισοτιμιών</a:t>
            </a:r>
            <a:r>
              <a:rPr lang="el-GR" dirty="0"/>
              <a:t> στην πρόσβαση των υπηρεσιών που προκύπτουν από διαφορές στην ασφαλιστική υγειονομική κάλυψη, διαφορές στις παροχές και υψηλές ιδιωτικές δαπάνες.</a:t>
            </a:r>
            <a:endParaRPr lang="en-GB" dirty="0"/>
          </a:p>
          <a:p>
            <a:endParaRPr lang="el-GR" dirty="0"/>
          </a:p>
        </p:txBody>
      </p:sp>
      <p:sp>
        <p:nvSpPr>
          <p:cNvPr id="2" name="Title 1">
            <a:extLst>
              <a:ext uri="{FF2B5EF4-FFF2-40B4-BE49-F238E27FC236}">
                <a16:creationId xmlns:a16="http://schemas.microsoft.com/office/drawing/2014/main" id="{1A9DA4F9-86A6-40C8-93D9-E8AF38250760}"/>
              </a:ext>
            </a:extLst>
          </p:cNvPr>
          <p:cNvSpPr>
            <a:spLocks noGrp="1"/>
          </p:cNvSpPr>
          <p:nvPr>
            <p:ph type="title"/>
          </p:nvPr>
        </p:nvSpPr>
        <p:spPr>
          <a:xfrm>
            <a:off x="611560" y="91976"/>
            <a:ext cx="6347713" cy="1320800"/>
          </a:xfrm>
        </p:spPr>
        <p:txBody>
          <a:bodyPr>
            <a:normAutofit fontScale="90000"/>
          </a:bodyPr>
          <a:lstStyle/>
          <a:p>
            <a:r>
              <a:rPr lang="el-GR" b="1" dirty="0"/>
              <a:t>α) ΠΕΡΙΟΔΟΣ ΠΡΙΝ ΤΟ 2009</a:t>
            </a:r>
            <a:endParaRPr lang="en-GB" b="1" dirty="0"/>
          </a:p>
        </p:txBody>
      </p:sp>
    </p:spTree>
    <p:extLst>
      <p:ext uri="{BB962C8B-B14F-4D97-AF65-F5344CB8AC3E}">
        <p14:creationId xmlns:p14="http://schemas.microsoft.com/office/powerpoint/2010/main" val="2289909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E1CF-EE79-4F4E-A65A-ED4E58F9D8BA}"/>
              </a:ext>
            </a:extLst>
          </p:cNvPr>
          <p:cNvSpPr>
            <a:spLocks noGrp="1"/>
          </p:cNvSpPr>
          <p:nvPr>
            <p:ph idx="1"/>
          </p:nvPr>
        </p:nvSpPr>
        <p:spPr>
          <a:xfrm>
            <a:off x="285720" y="1000108"/>
            <a:ext cx="7814673" cy="5857892"/>
          </a:xfrm>
        </p:spPr>
        <p:txBody>
          <a:bodyPr>
            <a:noAutofit/>
          </a:bodyPr>
          <a:lstStyle/>
          <a:p>
            <a:r>
              <a:rPr lang="el-GR" dirty="0"/>
              <a:t>Έλλειψη συστηματικών μηχανισμών </a:t>
            </a:r>
            <a:r>
              <a:rPr lang="el-GR" b="1" dirty="0">
                <a:solidFill>
                  <a:schemeClr val="accent5"/>
                </a:solidFill>
              </a:rPr>
              <a:t>αξιολόγησης των αναγκών υγείας του πληθυσμού και διαμόρφωσης προτεραιοτήτων</a:t>
            </a:r>
            <a:r>
              <a:rPr lang="el-GR" dirty="0"/>
              <a:t>.</a:t>
            </a:r>
          </a:p>
          <a:p>
            <a:pPr marL="0" indent="0">
              <a:buNone/>
            </a:pPr>
            <a:endParaRPr lang="en-GB" dirty="0"/>
          </a:p>
          <a:p>
            <a:r>
              <a:rPr lang="el-GR" dirty="0"/>
              <a:t>Λειτουργία αντίστροφα προοδευτικών μηχανισμών χρηματοδότησης λόγω της υψηλής ιδιωτικής δαπάνης, της εκτεταμένης παραοικονομίας και φοροδιαφυγής, του υψηλού ποσοστού της έμμεσης φορολογίας και της εισφοροδιαφυγής </a:t>
            </a:r>
            <a:r>
              <a:rPr lang="en-US" dirty="0"/>
              <a:t>(</a:t>
            </a:r>
            <a:r>
              <a:rPr lang="el-GR" dirty="0"/>
              <a:t>ποσοστό</a:t>
            </a:r>
            <a:r>
              <a:rPr lang="en-US" dirty="0"/>
              <a:t> </a:t>
            </a:r>
            <a:r>
              <a:rPr lang="en-GB" dirty="0"/>
              <a:t>OOPs </a:t>
            </a:r>
            <a:r>
              <a:rPr lang="en-US" dirty="0">
                <a:solidFill>
                  <a:srgbClr val="C00000"/>
                </a:solidFill>
              </a:rPr>
              <a:t>30%</a:t>
            </a:r>
            <a:r>
              <a:rPr lang="el-GR" dirty="0">
                <a:solidFill>
                  <a:srgbClr val="C00000"/>
                </a:solidFill>
              </a:rPr>
              <a:t> των συνολικών δαπανών υγείας</a:t>
            </a:r>
            <a:r>
              <a:rPr lang="en-US" dirty="0">
                <a:solidFill>
                  <a:srgbClr val="C00000"/>
                </a:solidFill>
              </a:rPr>
              <a:t> </a:t>
            </a:r>
            <a:r>
              <a:rPr lang="el-GR" dirty="0">
                <a:solidFill>
                  <a:srgbClr val="C00000"/>
                </a:solidFill>
              </a:rPr>
              <a:t>το </a:t>
            </a:r>
            <a:r>
              <a:rPr lang="en-US" dirty="0">
                <a:solidFill>
                  <a:srgbClr val="C00000"/>
                </a:solidFill>
              </a:rPr>
              <a:t>2009 vs 22% </a:t>
            </a:r>
            <a:r>
              <a:rPr lang="el-GR" dirty="0">
                <a:solidFill>
                  <a:srgbClr val="C00000"/>
                </a:solidFill>
              </a:rPr>
              <a:t>μέσος όρος της ΕΕ</a:t>
            </a:r>
            <a:r>
              <a:rPr lang="en-US" dirty="0"/>
              <a:t>)</a:t>
            </a:r>
            <a:endParaRPr lang="el-GR" dirty="0"/>
          </a:p>
          <a:p>
            <a:pPr marL="0" indent="0">
              <a:buNone/>
            </a:pPr>
            <a:endParaRPr lang="en-US" dirty="0"/>
          </a:p>
          <a:p>
            <a:r>
              <a:rPr lang="el-GR" dirty="0"/>
              <a:t>Ύπαρξη ενός </a:t>
            </a:r>
            <a:r>
              <a:rPr lang="el-GR" dirty="0">
                <a:solidFill>
                  <a:srgbClr val="C00000"/>
                </a:solidFill>
              </a:rPr>
              <a:t>αναχρονιστικού αναδρομικού συστήματος αποζημίωσης </a:t>
            </a:r>
            <a:r>
              <a:rPr lang="el-GR" dirty="0"/>
              <a:t>των προμηθευτών, σύμφωνα με το οποίο οι πληρωμές στους </a:t>
            </a:r>
            <a:r>
              <a:rPr lang="el-GR" dirty="0" err="1"/>
              <a:t>παρόχους</a:t>
            </a:r>
            <a:r>
              <a:rPr lang="el-GR" dirty="0"/>
              <a:t> δεν σχετίζονται με την επίδοση τους, με αποτέλεσμα την απουσία κινήτρων βελτίωσης της απόδοσης και της ποιότητας των υπηρεσιών που προσφέρουν.  </a:t>
            </a:r>
          </a:p>
          <a:p>
            <a:r>
              <a:rPr lang="el-GR" dirty="0"/>
              <a:t>Απουσία ενός </a:t>
            </a:r>
            <a:r>
              <a:rPr lang="el-GR" b="1" dirty="0">
                <a:solidFill>
                  <a:srgbClr val="C00000"/>
                </a:solidFill>
              </a:rPr>
              <a:t>συστήματος αξιολόγησης της τεχνολογίας</a:t>
            </a:r>
            <a:r>
              <a:rPr lang="el-GR" dirty="0"/>
              <a:t>,</a:t>
            </a:r>
            <a:r>
              <a:rPr lang="en-GB" dirty="0"/>
              <a:t> </a:t>
            </a:r>
            <a:r>
              <a:rPr lang="el-GR" dirty="0"/>
              <a:t>διασφάλισης της ποιότητας και οικονομικής αξιολόγησης</a:t>
            </a:r>
          </a:p>
          <a:p>
            <a:r>
              <a:rPr lang="el-GR" dirty="0"/>
              <a:t>Χαμηλή </a:t>
            </a:r>
            <a:r>
              <a:rPr lang="el-GR" b="1" dirty="0">
                <a:solidFill>
                  <a:srgbClr val="C00000"/>
                </a:solidFill>
              </a:rPr>
              <a:t>ικανοποίηση ασθενών </a:t>
            </a:r>
            <a:r>
              <a:rPr lang="el-GR" dirty="0"/>
              <a:t>από το σύστημα υγείας</a:t>
            </a:r>
            <a:endParaRPr lang="en-GB" dirty="0"/>
          </a:p>
        </p:txBody>
      </p:sp>
      <p:sp>
        <p:nvSpPr>
          <p:cNvPr id="2" name="Title 1">
            <a:extLst>
              <a:ext uri="{FF2B5EF4-FFF2-40B4-BE49-F238E27FC236}">
                <a16:creationId xmlns:a16="http://schemas.microsoft.com/office/drawing/2014/main" id="{68F22610-4BF0-446F-8815-07574BF66AD5}"/>
              </a:ext>
            </a:extLst>
          </p:cNvPr>
          <p:cNvSpPr>
            <a:spLocks noGrp="1"/>
          </p:cNvSpPr>
          <p:nvPr>
            <p:ph type="title"/>
          </p:nvPr>
        </p:nvSpPr>
        <p:spPr>
          <a:xfrm>
            <a:off x="642910" y="0"/>
            <a:ext cx="8143932" cy="1320800"/>
          </a:xfrm>
        </p:spPr>
        <p:txBody>
          <a:bodyPr>
            <a:normAutofit/>
          </a:bodyPr>
          <a:lstStyle/>
          <a:p>
            <a:r>
              <a:rPr lang="el-GR" b="1" dirty="0"/>
              <a:t>α) ΠΕΡΙΟΔΟΣ ΠΡΙΝ ΤΟ 2009</a:t>
            </a:r>
            <a:endParaRPr lang="en-GB" b="1" dirty="0"/>
          </a:p>
        </p:txBody>
      </p:sp>
    </p:spTree>
    <p:extLst>
      <p:ext uri="{BB962C8B-B14F-4D97-AF65-F5344CB8AC3E}">
        <p14:creationId xmlns:p14="http://schemas.microsoft.com/office/powerpoint/2010/main" val="3605389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arta_mou_i_kravgi_mounk.jpg"/>
          <p:cNvPicPr>
            <a:picLocks noGrp="1" noChangeAspect="1"/>
          </p:cNvPicPr>
          <p:nvPr>
            <p:ph idx="1"/>
          </p:nvPr>
        </p:nvPicPr>
        <p:blipFill>
          <a:blip r:embed="rId3" cstate="print"/>
          <a:stretch>
            <a:fillRect/>
          </a:stretch>
        </p:blipFill>
        <p:spPr>
          <a:xfrm>
            <a:off x="4046062" y="3212452"/>
            <a:ext cx="1051875" cy="1063333"/>
          </a:xfrm>
        </p:spPr>
      </p:pic>
      <p:sp>
        <p:nvSpPr>
          <p:cNvPr id="5" name="4 - Τίτλος"/>
          <p:cNvSpPr>
            <a:spLocks noGrp="1"/>
          </p:cNvSpPr>
          <p:nvPr>
            <p:ph type="title"/>
          </p:nvPr>
        </p:nvSpPr>
        <p:spPr>
          <a:xfrm>
            <a:off x="0" y="155448"/>
            <a:ext cx="7812360" cy="1252728"/>
          </a:xfrm>
        </p:spPr>
        <p:txBody>
          <a:bodyPr>
            <a:noAutofit/>
          </a:bodyPr>
          <a:lstStyle/>
          <a:p>
            <a:pPr algn="ctr"/>
            <a:r>
              <a:rPr lang="el-GR" sz="4000" b="1" dirty="0"/>
              <a:t>β) Η κραυγή….</a:t>
            </a:r>
            <a:br>
              <a:rPr lang="el-GR" sz="4000" b="1" dirty="0"/>
            </a:br>
            <a:r>
              <a:rPr lang="el-GR" sz="4000" b="1" dirty="0"/>
              <a:t>2009 η αρχή της κρίσης</a:t>
            </a:r>
          </a:p>
        </p:txBody>
      </p:sp>
      <p:pic>
        <p:nvPicPr>
          <p:cNvPr id="7" name="3 - Θέση περιεχομένου" descr="arta_mou_i_kravgi_mounk.jpg">
            <a:extLst>
              <a:ext uri="{FF2B5EF4-FFF2-40B4-BE49-F238E27FC236}">
                <a16:creationId xmlns:a16="http://schemas.microsoft.com/office/drawing/2014/main" id="{3016AC7C-A43D-4AB3-A00B-11861300AE77}"/>
              </a:ext>
            </a:extLst>
          </p:cNvPr>
          <p:cNvPicPr>
            <a:picLocks noChangeAspect="1"/>
          </p:cNvPicPr>
          <p:nvPr/>
        </p:nvPicPr>
        <p:blipFill>
          <a:blip r:embed="rId4" cstate="print"/>
          <a:stretch>
            <a:fillRect/>
          </a:stretch>
        </p:blipFill>
        <p:spPr>
          <a:xfrm>
            <a:off x="1916088" y="1925216"/>
            <a:ext cx="4464496" cy="4688903"/>
          </a:xfrm>
          <a:prstGeom prst="rect">
            <a:avLst/>
          </a:prstGeom>
        </p:spPr>
      </p:pic>
    </p:spTree>
    <p:extLst>
      <p:ext uri="{BB962C8B-B14F-4D97-AF65-F5344CB8AC3E}">
        <p14:creationId xmlns:p14="http://schemas.microsoft.com/office/powerpoint/2010/main" val="485078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37F0-C1D6-4B8A-BB83-650C59672997}"/>
              </a:ext>
            </a:extLst>
          </p:cNvPr>
          <p:cNvSpPr>
            <a:spLocks noGrp="1"/>
          </p:cNvSpPr>
          <p:nvPr>
            <p:ph type="title"/>
          </p:nvPr>
        </p:nvSpPr>
        <p:spPr>
          <a:xfrm>
            <a:off x="539552" y="1916832"/>
            <a:ext cx="7272808" cy="1320800"/>
          </a:xfrm>
        </p:spPr>
        <p:txBody>
          <a:bodyPr>
            <a:normAutofit/>
          </a:bodyPr>
          <a:lstStyle/>
          <a:p>
            <a:r>
              <a:rPr lang="el-GR" sz="4000" dirty="0"/>
              <a:t>Α. Ανάλυση Εξωτερικού 			 	Περιβάλλοντος</a:t>
            </a:r>
            <a:endParaRPr lang="en-GB" sz="4000" dirty="0"/>
          </a:p>
        </p:txBody>
      </p:sp>
    </p:spTree>
    <p:extLst>
      <p:ext uri="{BB962C8B-B14F-4D97-AF65-F5344CB8AC3E}">
        <p14:creationId xmlns:p14="http://schemas.microsoft.com/office/powerpoint/2010/main" val="3146483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E43C-CAB5-4968-9AAD-66C971537850}"/>
              </a:ext>
            </a:extLst>
          </p:cNvPr>
          <p:cNvSpPr>
            <a:spLocks noGrp="1"/>
          </p:cNvSpPr>
          <p:nvPr>
            <p:ph type="title"/>
          </p:nvPr>
        </p:nvSpPr>
        <p:spPr>
          <a:xfrm>
            <a:off x="179510" y="61687"/>
            <a:ext cx="8209891" cy="1320800"/>
          </a:xfrm>
        </p:spPr>
        <p:txBody>
          <a:bodyPr>
            <a:normAutofit/>
          </a:bodyPr>
          <a:lstStyle/>
          <a:p>
            <a:r>
              <a:rPr lang="el-GR" sz="3200" b="1" dirty="0"/>
              <a:t>Το </a:t>
            </a:r>
            <a:r>
              <a:rPr lang="el-GR" sz="3200" b="1" dirty="0" err="1"/>
              <a:t>κοινωνικο</a:t>
            </a:r>
            <a:r>
              <a:rPr lang="el-GR" sz="3200" b="1" dirty="0"/>
              <a:t>-οικονομικό περιβάλλον</a:t>
            </a:r>
            <a:br>
              <a:rPr lang="el-GR" sz="3200" b="1" dirty="0"/>
            </a:br>
            <a:r>
              <a:rPr lang="el-GR" sz="3200" b="1" dirty="0"/>
              <a:t>μετά το </a:t>
            </a:r>
            <a:r>
              <a:rPr lang="en-GB" sz="3200" b="1" dirty="0"/>
              <a:t>2009</a:t>
            </a:r>
          </a:p>
        </p:txBody>
      </p:sp>
      <p:graphicFrame>
        <p:nvGraphicFramePr>
          <p:cNvPr id="4" name="Table 3">
            <a:extLst>
              <a:ext uri="{FF2B5EF4-FFF2-40B4-BE49-F238E27FC236}">
                <a16:creationId xmlns:a16="http://schemas.microsoft.com/office/drawing/2014/main" id="{41B976E1-9BAB-4B7D-855E-C14284D231A9}"/>
              </a:ext>
            </a:extLst>
          </p:cNvPr>
          <p:cNvGraphicFramePr>
            <a:graphicFrameLocks noGrp="1"/>
          </p:cNvGraphicFramePr>
          <p:nvPr>
            <p:extLst>
              <p:ext uri="{D42A27DB-BD31-4B8C-83A1-F6EECF244321}">
                <p14:modId xmlns:p14="http://schemas.microsoft.com/office/powerpoint/2010/main" val="133402435"/>
              </p:ext>
            </p:extLst>
          </p:nvPr>
        </p:nvGraphicFramePr>
        <p:xfrm>
          <a:off x="251518" y="1498899"/>
          <a:ext cx="8065874" cy="4427028"/>
        </p:xfrm>
        <a:graphic>
          <a:graphicData uri="http://schemas.openxmlformats.org/drawingml/2006/table">
            <a:tbl>
              <a:tblPr firstRow="1" firstCol="1" bandRow="1">
                <a:tableStyleId>{5C22544A-7EE6-4342-B048-85BDC9FD1C3A}</a:tableStyleId>
              </a:tblPr>
              <a:tblGrid>
                <a:gridCol w="2087179">
                  <a:extLst>
                    <a:ext uri="{9D8B030D-6E8A-4147-A177-3AD203B41FA5}">
                      <a16:colId xmlns:a16="http://schemas.microsoft.com/office/drawing/2014/main" val="3194609292"/>
                    </a:ext>
                  </a:extLst>
                </a:gridCol>
                <a:gridCol w="663966">
                  <a:extLst>
                    <a:ext uri="{9D8B030D-6E8A-4147-A177-3AD203B41FA5}">
                      <a16:colId xmlns:a16="http://schemas.microsoft.com/office/drawing/2014/main" val="1752042889"/>
                    </a:ext>
                  </a:extLst>
                </a:gridCol>
                <a:gridCol w="663966">
                  <a:extLst>
                    <a:ext uri="{9D8B030D-6E8A-4147-A177-3AD203B41FA5}">
                      <a16:colId xmlns:a16="http://schemas.microsoft.com/office/drawing/2014/main" val="2944265053"/>
                    </a:ext>
                  </a:extLst>
                </a:gridCol>
                <a:gridCol w="663966">
                  <a:extLst>
                    <a:ext uri="{9D8B030D-6E8A-4147-A177-3AD203B41FA5}">
                      <a16:colId xmlns:a16="http://schemas.microsoft.com/office/drawing/2014/main" val="2148882608"/>
                    </a:ext>
                  </a:extLst>
                </a:gridCol>
                <a:gridCol w="663966">
                  <a:extLst>
                    <a:ext uri="{9D8B030D-6E8A-4147-A177-3AD203B41FA5}">
                      <a16:colId xmlns:a16="http://schemas.microsoft.com/office/drawing/2014/main" val="140404619"/>
                    </a:ext>
                  </a:extLst>
                </a:gridCol>
                <a:gridCol w="663966">
                  <a:extLst>
                    <a:ext uri="{9D8B030D-6E8A-4147-A177-3AD203B41FA5}">
                      <a16:colId xmlns:a16="http://schemas.microsoft.com/office/drawing/2014/main" val="3478143268"/>
                    </a:ext>
                  </a:extLst>
                </a:gridCol>
                <a:gridCol w="663966">
                  <a:extLst>
                    <a:ext uri="{9D8B030D-6E8A-4147-A177-3AD203B41FA5}">
                      <a16:colId xmlns:a16="http://schemas.microsoft.com/office/drawing/2014/main" val="636957365"/>
                    </a:ext>
                  </a:extLst>
                </a:gridCol>
                <a:gridCol w="663966">
                  <a:extLst>
                    <a:ext uri="{9D8B030D-6E8A-4147-A177-3AD203B41FA5}">
                      <a16:colId xmlns:a16="http://schemas.microsoft.com/office/drawing/2014/main" val="3144158312"/>
                    </a:ext>
                  </a:extLst>
                </a:gridCol>
                <a:gridCol w="666967">
                  <a:extLst>
                    <a:ext uri="{9D8B030D-6E8A-4147-A177-3AD203B41FA5}">
                      <a16:colId xmlns:a16="http://schemas.microsoft.com/office/drawing/2014/main" val="3034284214"/>
                    </a:ext>
                  </a:extLst>
                </a:gridCol>
                <a:gridCol w="663966">
                  <a:extLst>
                    <a:ext uri="{9D8B030D-6E8A-4147-A177-3AD203B41FA5}">
                      <a16:colId xmlns:a16="http://schemas.microsoft.com/office/drawing/2014/main" val="1920140130"/>
                    </a:ext>
                  </a:extLst>
                </a:gridCol>
              </a:tblGrid>
              <a:tr h="182318">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1995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1176878990"/>
                  </a:ext>
                </a:extLst>
              </a:tr>
              <a:tr h="203438">
                <a:tc>
                  <a:txBody>
                    <a:bodyPr/>
                    <a:lstStyle/>
                    <a:p>
                      <a:pPr>
                        <a:lnSpc>
                          <a:spcPct val="107000"/>
                        </a:lnSpc>
                        <a:spcAft>
                          <a:spcPts val="800"/>
                        </a:spcAft>
                      </a:pPr>
                      <a:r>
                        <a:rPr lang="el-GR" sz="1400" dirty="0">
                          <a:effectLst/>
                        </a:rPr>
                        <a:t>Κατά κεφαλήν ΑΕΠ</a:t>
                      </a:r>
                      <a:r>
                        <a:rPr lang="en-GB" sz="14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9,900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13,200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18,100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20,300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18,600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17,300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16,500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16,300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16,200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1320698848"/>
                  </a:ext>
                </a:extLst>
              </a:tr>
              <a:tr h="364635">
                <a:tc>
                  <a:txBody>
                    <a:bodyPr/>
                    <a:lstStyle/>
                    <a:p>
                      <a:pPr>
                        <a:lnSpc>
                          <a:spcPct val="107000"/>
                        </a:lnSpc>
                        <a:spcAft>
                          <a:spcPts val="800"/>
                        </a:spcAft>
                      </a:pPr>
                      <a:r>
                        <a:rPr lang="el-GR" sz="1400">
                          <a:effectLst/>
                        </a:rPr>
                        <a:t>Κατά κεφαλή ΑΕΠ</a:t>
                      </a:r>
                      <a:r>
                        <a:rPr lang="en-GB" sz="1400">
                          <a:effectLst/>
                        </a:rPr>
                        <a:t>, PPS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12,900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16,800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21,300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22,100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19,600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19,700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19,900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2365909033"/>
                  </a:ext>
                </a:extLst>
              </a:tr>
              <a:tr h="364635">
                <a:tc>
                  <a:txBody>
                    <a:bodyPr/>
                    <a:lstStyle/>
                    <a:p>
                      <a:pPr>
                        <a:lnSpc>
                          <a:spcPct val="107000"/>
                        </a:lnSpc>
                        <a:spcAft>
                          <a:spcPts val="800"/>
                        </a:spcAft>
                      </a:pPr>
                      <a:r>
                        <a:rPr lang="el-GR" sz="1400">
                          <a:effectLst/>
                        </a:rPr>
                        <a:t>Αύξηση ΑΕΠ</a:t>
                      </a:r>
                      <a:r>
                        <a:rPr lang="en-GB" sz="1400">
                          <a:effectLst/>
                        </a:rPr>
                        <a:t> (</a:t>
                      </a:r>
                      <a:r>
                        <a:rPr lang="el-GR" sz="1400">
                          <a:effectLst/>
                        </a:rPr>
                        <a:t>ετήσια μεταβολή</a:t>
                      </a:r>
                      <a:r>
                        <a:rPr lang="en-GB" sz="14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0.6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-5.5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-9.1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-7.3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-0.2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3234415423"/>
                  </a:ext>
                </a:extLst>
              </a:tr>
              <a:tr h="364635">
                <a:tc>
                  <a:txBody>
                    <a:bodyPr/>
                    <a:lstStyle/>
                    <a:p>
                      <a:pPr>
                        <a:lnSpc>
                          <a:spcPct val="107000"/>
                        </a:lnSpc>
                        <a:spcAft>
                          <a:spcPts val="800"/>
                        </a:spcAft>
                      </a:pPr>
                      <a:r>
                        <a:rPr lang="el-GR" sz="1400" dirty="0">
                          <a:effectLst/>
                        </a:rPr>
                        <a:t>Δημόσια Δαπάνη</a:t>
                      </a:r>
                      <a:r>
                        <a:rPr lang="en-GB" sz="1400" dirty="0">
                          <a:effectLst/>
                        </a:rPr>
                        <a:t> (%</a:t>
                      </a:r>
                      <a:r>
                        <a:rPr lang="el-GR" sz="1400" dirty="0">
                          <a:effectLst/>
                        </a:rPr>
                        <a:t> ΑΕΠ</a:t>
                      </a:r>
                      <a:r>
                        <a:rPr lang="en-GB" sz="14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17.8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18.3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22.2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19.9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2230190820"/>
                  </a:ext>
                </a:extLst>
              </a:tr>
              <a:tr h="364635">
                <a:tc>
                  <a:txBody>
                    <a:bodyPr/>
                    <a:lstStyle/>
                    <a:p>
                      <a:pPr>
                        <a:lnSpc>
                          <a:spcPct val="107000"/>
                        </a:lnSpc>
                        <a:spcAft>
                          <a:spcPts val="800"/>
                        </a:spcAft>
                      </a:pPr>
                      <a:r>
                        <a:rPr lang="el-GR" sz="1400">
                          <a:effectLst/>
                        </a:rPr>
                        <a:t>Δημόσιο Χρέος</a:t>
                      </a:r>
                      <a:r>
                        <a:rPr lang="en-GB" sz="1400">
                          <a:effectLst/>
                        </a:rPr>
                        <a:t> (% </a:t>
                      </a:r>
                      <a:r>
                        <a:rPr lang="el-GR" sz="1400">
                          <a:effectLst/>
                        </a:rPr>
                        <a:t>του ΑΕΠ</a:t>
                      </a:r>
                      <a:r>
                        <a:rPr lang="en-GB" sz="14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99.0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104.9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dirty="0">
                          <a:effectLst/>
                        </a:rPr>
                        <a:t>107.4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146.2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172.1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159.6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177.7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180.1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176.9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849022430"/>
                  </a:ext>
                </a:extLst>
              </a:tr>
              <a:tr h="364635">
                <a:tc>
                  <a:txBody>
                    <a:bodyPr/>
                    <a:lstStyle/>
                    <a:p>
                      <a:pPr>
                        <a:lnSpc>
                          <a:spcPct val="107000"/>
                        </a:lnSpc>
                        <a:spcAft>
                          <a:spcPts val="800"/>
                        </a:spcAft>
                      </a:pPr>
                      <a:r>
                        <a:rPr lang="el-GR" sz="1400">
                          <a:effectLst/>
                        </a:rPr>
                        <a:t>Ανεργία</a:t>
                      </a:r>
                      <a:r>
                        <a:rPr lang="en-GB" sz="1400">
                          <a:effectLst/>
                        </a:rPr>
                        <a:t> (% </a:t>
                      </a:r>
                      <a:r>
                        <a:rPr lang="el-GR" sz="1400">
                          <a:effectLst/>
                        </a:rPr>
                        <a:t>του εργατικού δυναμικού</a:t>
                      </a:r>
                      <a:r>
                        <a:rPr lang="en-GB" sz="14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11.2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12.7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17.9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24.5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27.5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26.5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tc>
                  <a:txBody>
                    <a:bodyPr/>
                    <a:lstStyle/>
                    <a:p>
                      <a:pPr algn="ctr">
                        <a:lnSpc>
                          <a:spcPct val="107000"/>
                        </a:lnSpc>
                        <a:spcAft>
                          <a:spcPts val="800"/>
                        </a:spcAft>
                      </a:pPr>
                      <a:r>
                        <a:rPr lang="en-GB" sz="1400">
                          <a:effectLst/>
                        </a:rPr>
                        <a:t>24.9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b"/>
                </a:tc>
                <a:extLst>
                  <a:ext uri="{0D108BD9-81ED-4DB2-BD59-A6C34878D82A}">
                    <a16:rowId xmlns:a16="http://schemas.microsoft.com/office/drawing/2014/main" val="3654174863"/>
                  </a:ext>
                </a:extLst>
              </a:tr>
              <a:tr h="546225">
                <a:tc>
                  <a:txBody>
                    <a:bodyPr/>
                    <a:lstStyle/>
                    <a:p>
                      <a:pPr>
                        <a:lnSpc>
                          <a:spcPct val="107000"/>
                        </a:lnSpc>
                        <a:spcAft>
                          <a:spcPts val="800"/>
                        </a:spcAft>
                      </a:pPr>
                      <a:r>
                        <a:rPr lang="el-GR" sz="1400" dirty="0">
                          <a:effectLst/>
                        </a:rPr>
                        <a:t>Ποσοστό πληθ. με κίνδυνο φτώχιας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19.6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23.1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22.1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n/a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602370290"/>
                  </a:ext>
                </a:extLst>
              </a:tr>
              <a:tr h="546952">
                <a:tc>
                  <a:txBody>
                    <a:bodyPr/>
                    <a:lstStyle/>
                    <a:p>
                      <a:pPr>
                        <a:lnSpc>
                          <a:spcPct val="107000"/>
                        </a:lnSpc>
                        <a:spcAft>
                          <a:spcPts val="800"/>
                        </a:spcAft>
                      </a:pPr>
                      <a:r>
                        <a:rPr lang="el-GR" sz="1400">
                          <a:effectLst/>
                        </a:rPr>
                        <a:t>Δείκτης Εισοδηματικής ανισότητας σε % (</a:t>
                      </a:r>
                      <a:r>
                        <a:rPr lang="en-GB" sz="1400">
                          <a:effectLst/>
                        </a:rPr>
                        <a:t>Gini coefficient</a:t>
                      </a:r>
                      <a:r>
                        <a:rPr lang="el-GR" sz="1400">
                          <a:effectLst/>
                        </a:rPr>
                        <a: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33.5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a:effectLst/>
                        </a:rPr>
                        <a:t>34.5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tc>
                  <a:txBody>
                    <a:bodyPr/>
                    <a:lstStyle/>
                    <a:p>
                      <a:pPr algn="ctr">
                        <a:lnSpc>
                          <a:spcPct val="107000"/>
                        </a:lnSpc>
                        <a:spcAft>
                          <a:spcPts val="800"/>
                        </a:spcAft>
                      </a:pPr>
                      <a:r>
                        <a:rPr lang="en-GB" sz="1400" dirty="0">
                          <a:effectLst/>
                        </a:rPr>
                        <a:t>n/a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773" marR="63773" marT="0" marB="0" anchor="ctr"/>
                </a:tc>
                <a:extLst>
                  <a:ext uri="{0D108BD9-81ED-4DB2-BD59-A6C34878D82A}">
                    <a16:rowId xmlns:a16="http://schemas.microsoft.com/office/drawing/2014/main" val="3738834164"/>
                  </a:ext>
                </a:extLst>
              </a:tr>
            </a:tbl>
          </a:graphicData>
        </a:graphic>
      </p:graphicFrame>
      <p:sp>
        <p:nvSpPr>
          <p:cNvPr id="5" name="Rectangle 4">
            <a:extLst>
              <a:ext uri="{FF2B5EF4-FFF2-40B4-BE49-F238E27FC236}">
                <a16:creationId xmlns:a16="http://schemas.microsoft.com/office/drawing/2014/main" id="{7CD9B737-D1B1-4509-84F7-608EAA47A0D2}"/>
              </a:ext>
            </a:extLst>
          </p:cNvPr>
          <p:cNvSpPr/>
          <p:nvPr/>
        </p:nvSpPr>
        <p:spPr>
          <a:xfrm>
            <a:off x="5940152" y="6426981"/>
            <a:ext cx="2941190" cy="369332"/>
          </a:xfrm>
          <a:prstGeom prst="rect">
            <a:avLst/>
          </a:prstGeom>
        </p:spPr>
        <p:txBody>
          <a:bodyPr wrap="none">
            <a:spAutoFit/>
          </a:bodyPr>
          <a:lstStyle/>
          <a:p>
            <a:r>
              <a:rPr lang="el-GR" dirty="0">
                <a:latin typeface="Gill Sans MT" panose="020B0502020104020203" pitchFamily="34" charset="0"/>
                <a:ea typeface="Gill Sans MT" panose="020B0502020104020203" pitchFamily="34" charset="0"/>
                <a:cs typeface="Calibri" panose="020F0502020204030204" pitchFamily="34" charset="0"/>
              </a:rPr>
              <a:t>Πηγή</a:t>
            </a:r>
            <a:r>
              <a:rPr lang="en-GB" dirty="0">
                <a:latin typeface="Gill Sans MT" panose="020B0502020104020203" pitchFamily="34" charset="0"/>
                <a:ea typeface="Gill Sans MT" panose="020B0502020104020203" pitchFamily="34" charset="0"/>
                <a:cs typeface="Calibri" panose="020F0502020204030204" pitchFamily="34" charset="0"/>
              </a:rPr>
              <a:t>: Eurostat database 201</a:t>
            </a:r>
            <a:r>
              <a:rPr lang="el-GR" dirty="0">
                <a:latin typeface="Gill Sans MT" panose="020B0502020104020203" pitchFamily="34" charset="0"/>
                <a:ea typeface="Gill Sans MT" panose="020B0502020104020203" pitchFamily="34" charset="0"/>
                <a:cs typeface="Calibri" panose="020F0502020204030204" pitchFamily="34" charset="0"/>
              </a:rPr>
              <a:t>8</a:t>
            </a:r>
            <a:endParaRPr lang="en-GB" dirty="0"/>
          </a:p>
        </p:txBody>
      </p:sp>
      <p:sp>
        <p:nvSpPr>
          <p:cNvPr id="3" name="Rectangle 2">
            <a:extLst>
              <a:ext uri="{FF2B5EF4-FFF2-40B4-BE49-F238E27FC236}">
                <a16:creationId xmlns:a16="http://schemas.microsoft.com/office/drawing/2014/main" id="{CF082535-C1F5-48BB-B549-DD21E04CC00C}"/>
              </a:ext>
            </a:extLst>
          </p:cNvPr>
          <p:cNvSpPr/>
          <p:nvPr/>
        </p:nvSpPr>
        <p:spPr>
          <a:xfrm>
            <a:off x="-108033" y="5667601"/>
            <a:ext cx="8784976" cy="923330"/>
          </a:xfrm>
          <a:prstGeom prst="rect">
            <a:avLst/>
          </a:prstGeom>
        </p:spPr>
        <p:txBody>
          <a:bodyPr wrap="square">
            <a:spAutoFit/>
          </a:bodyPr>
          <a:lstStyle/>
          <a:p>
            <a:pPr marL="800100" lvl="1" indent="-342900">
              <a:buFont typeface="Wingdings" panose="05000000000000000000" pitchFamily="2" charset="2"/>
              <a:buChar char="Ø"/>
            </a:pPr>
            <a:r>
              <a:rPr lang="el-GR" dirty="0"/>
              <a:t>Συνολική μείωση ΑΕΠ 2009-2015: </a:t>
            </a:r>
            <a:r>
              <a:rPr lang="en-US" dirty="0"/>
              <a:t>€237.5 </a:t>
            </a:r>
            <a:r>
              <a:rPr lang="el-GR" dirty="0"/>
              <a:t>δις</a:t>
            </a:r>
            <a:r>
              <a:rPr lang="en-US" dirty="0"/>
              <a:t> </a:t>
            </a:r>
            <a:r>
              <a:rPr lang="el-GR" dirty="0"/>
              <a:t>σε</a:t>
            </a:r>
            <a:r>
              <a:rPr lang="en-US" dirty="0"/>
              <a:t> €175.7</a:t>
            </a:r>
            <a:r>
              <a:rPr lang="el-GR" dirty="0"/>
              <a:t>δις</a:t>
            </a:r>
            <a:r>
              <a:rPr lang="en-US" dirty="0"/>
              <a:t> </a:t>
            </a:r>
            <a:r>
              <a:rPr lang="en-US" dirty="0">
                <a:solidFill>
                  <a:srgbClr val="C00000"/>
                </a:solidFill>
              </a:rPr>
              <a:t>(-26%)</a:t>
            </a:r>
            <a:endParaRPr lang="el-GR" dirty="0">
              <a:solidFill>
                <a:srgbClr val="C00000"/>
              </a:solidFill>
            </a:endParaRPr>
          </a:p>
          <a:p>
            <a:pPr marL="800100" lvl="1" indent="-342900">
              <a:buFont typeface="Wingdings" panose="05000000000000000000" pitchFamily="2" charset="2"/>
              <a:buChar char="Ø"/>
            </a:pPr>
            <a:r>
              <a:rPr lang="el-GR" dirty="0"/>
              <a:t>Δημόσιο χρέος αυξήθηκε κατά </a:t>
            </a:r>
            <a:r>
              <a:rPr lang="en-US" dirty="0">
                <a:solidFill>
                  <a:srgbClr val="C00000"/>
                </a:solidFill>
              </a:rPr>
              <a:t>+40%</a:t>
            </a:r>
            <a:endParaRPr lang="el-GR" dirty="0">
              <a:solidFill>
                <a:srgbClr val="C00000"/>
              </a:solidFill>
            </a:endParaRPr>
          </a:p>
          <a:p>
            <a:pPr marL="800100" lvl="1" indent="-342900">
              <a:buFont typeface="Wingdings" panose="05000000000000000000" pitchFamily="2" charset="2"/>
              <a:buChar char="Ø"/>
            </a:pPr>
            <a:endParaRPr lang="en-US" dirty="0">
              <a:solidFill>
                <a:srgbClr val="C00000"/>
              </a:solidFill>
            </a:endParaRPr>
          </a:p>
        </p:txBody>
      </p:sp>
    </p:spTree>
    <p:extLst>
      <p:ext uri="{BB962C8B-B14F-4D97-AF65-F5344CB8AC3E}">
        <p14:creationId xmlns:p14="http://schemas.microsoft.com/office/powerpoint/2010/main" val="3884136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AB52-2ACD-4B78-AB5E-AD05748825B6}"/>
              </a:ext>
            </a:extLst>
          </p:cNvPr>
          <p:cNvSpPr>
            <a:spLocks noGrp="1"/>
          </p:cNvSpPr>
          <p:nvPr>
            <p:ph type="title"/>
          </p:nvPr>
        </p:nvSpPr>
        <p:spPr>
          <a:xfrm>
            <a:off x="256255" y="235992"/>
            <a:ext cx="7992888" cy="1320800"/>
          </a:xfrm>
        </p:spPr>
        <p:txBody>
          <a:bodyPr>
            <a:normAutofit/>
          </a:bodyPr>
          <a:lstStyle/>
          <a:p>
            <a:r>
              <a:rPr lang="el-GR" sz="3200" b="1" dirty="0"/>
              <a:t>Δημογραφικά – επιδημιολογικά </a:t>
            </a:r>
            <a:br>
              <a:rPr lang="en-GB" sz="3200" b="1" dirty="0"/>
            </a:br>
            <a:r>
              <a:rPr lang="el-GR" sz="3200" b="1" dirty="0"/>
              <a:t>δεδομένα</a:t>
            </a:r>
            <a:endParaRPr lang="en-GB" sz="3200" b="1" dirty="0"/>
          </a:p>
        </p:txBody>
      </p:sp>
      <p:graphicFrame>
        <p:nvGraphicFramePr>
          <p:cNvPr id="4" name="Table 3">
            <a:extLst>
              <a:ext uri="{FF2B5EF4-FFF2-40B4-BE49-F238E27FC236}">
                <a16:creationId xmlns:a16="http://schemas.microsoft.com/office/drawing/2014/main" id="{AD37AD42-A05F-4E47-8BCB-3C1CCE71F541}"/>
              </a:ext>
            </a:extLst>
          </p:cNvPr>
          <p:cNvGraphicFramePr>
            <a:graphicFrameLocks noGrp="1"/>
          </p:cNvGraphicFramePr>
          <p:nvPr>
            <p:extLst>
              <p:ext uri="{D42A27DB-BD31-4B8C-83A1-F6EECF244321}">
                <p14:modId xmlns:p14="http://schemas.microsoft.com/office/powerpoint/2010/main" val="1447755942"/>
              </p:ext>
            </p:extLst>
          </p:nvPr>
        </p:nvGraphicFramePr>
        <p:xfrm>
          <a:off x="467544" y="1509440"/>
          <a:ext cx="8352927" cy="5179364"/>
        </p:xfrm>
        <a:graphic>
          <a:graphicData uri="http://schemas.openxmlformats.org/drawingml/2006/table">
            <a:tbl>
              <a:tblPr firstRow="1" firstCol="1" bandRow="1">
                <a:tableStyleId>{5C22544A-7EE6-4342-B048-85BDC9FD1C3A}</a:tableStyleId>
              </a:tblPr>
              <a:tblGrid>
                <a:gridCol w="3497367">
                  <a:extLst>
                    <a:ext uri="{9D8B030D-6E8A-4147-A177-3AD203B41FA5}">
                      <a16:colId xmlns:a16="http://schemas.microsoft.com/office/drawing/2014/main" val="1670561487"/>
                    </a:ext>
                  </a:extLst>
                </a:gridCol>
                <a:gridCol w="814919">
                  <a:extLst>
                    <a:ext uri="{9D8B030D-6E8A-4147-A177-3AD203B41FA5}">
                      <a16:colId xmlns:a16="http://schemas.microsoft.com/office/drawing/2014/main" val="1664922057"/>
                    </a:ext>
                  </a:extLst>
                </a:gridCol>
                <a:gridCol w="814919">
                  <a:extLst>
                    <a:ext uri="{9D8B030D-6E8A-4147-A177-3AD203B41FA5}">
                      <a16:colId xmlns:a16="http://schemas.microsoft.com/office/drawing/2014/main" val="4259286286"/>
                    </a:ext>
                  </a:extLst>
                </a:gridCol>
                <a:gridCol w="814919">
                  <a:extLst>
                    <a:ext uri="{9D8B030D-6E8A-4147-A177-3AD203B41FA5}">
                      <a16:colId xmlns:a16="http://schemas.microsoft.com/office/drawing/2014/main" val="2450376257"/>
                    </a:ext>
                  </a:extLst>
                </a:gridCol>
                <a:gridCol w="814919">
                  <a:extLst>
                    <a:ext uri="{9D8B030D-6E8A-4147-A177-3AD203B41FA5}">
                      <a16:colId xmlns:a16="http://schemas.microsoft.com/office/drawing/2014/main" val="2381609119"/>
                    </a:ext>
                  </a:extLst>
                </a:gridCol>
                <a:gridCol w="814919">
                  <a:extLst>
                    <a:ext uri="{9D8B030D-6E8A-4147-A177-3AD203B41FA5}">
                      <a16:colId xmlns:a16="http://schemas.microsoft.com/office/drawing/2014/main" val="1901428011"/>
                    </a:ext>
                  </a:extLst>
                </a:gridCol>
                <a:gridCol w="780965">
                  <a:extLst>
                    <a:ext uri="{9D8B030D-6E8A-4147-A177-3AD203B41FA5}">
                      <a16:colId xmlns:a16="http://schemas.microsoft.com/office/drawing/2014/main" val="3181086654"/>
                    </a:ext>
                  </a:extLst>
                </a:gridCol>
              </a:tblGrid>
              <a:tr h="573483">
                <a:tc>
                  <a:txBody>
                    <a:bodyPr/>
                    <a:lstStyle/>
                    <a:p>
                      <a:endParaRPr lang="en-GB" sz="14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1995</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2000</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2005</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2010</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2015</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EU28 2015</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2140380"/>
                  </a:ext>
                </a:extLst>
              </a:tr>
              <a:tr h="479632">
                <a:tc>
                  <a:txBody>
                    <a:bodyPr/>
                    <a:lstStyle/>
                    <a:p>
                      <a:r>
                        <a:rPr lang="el-GR" sz="1600" dirty="0"/>
                        <a:t>Προσδόκιμο ζωής κατά τη γέννηση, σύνολο</a:t>
                      </a:r>
                    </a:p>
                  </a:txBody>
                  <a:tcPr marL="9525" marR="9525" marT="9525" marB="0" anchor="ctr"/>
                </a:tc>
                <a:tc>
                  <a:txBody>
                    <a:bodyPr/>
                    <a:lstStyle/>
                    <a:p>
                      <a:pPr algn="ctr">
                        <a:spcAft>
                          <a:spcPts val="0"/>
                        </a:spcAft>
                      </a:pPr>
                      <a:r>
                        <a:rPr lang="en-GB" sz="1600" dirty="0">
                          <a:effectLst/>
                        </a:rPr>
                        <a:t>77.5</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78.2</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79.5</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80.6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81.1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80.6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29214187"/>
                  </a:ext>
                </a:extLst>
              </a:tr>
              <a:tr h="479632">
                <a:tc>
                  <a:txBody>
                    <a:bodyPr/>
                    <a:lstStyle/>
                    <a:p>
                      <a:r>
                        <a:rPr lang="el-GR" sz="1600" dirty="0"/>
                        <a:t>Προσδόκιμο ζωής κατά τη γέννηση, άνδρες</a:t>
                      </a:r>
                    </a:p>
                  </a:txBody>
                  <a:tcPr marL="9525" marR="9525" marT="9525" marB="0" anchor="ctr"/>
                </a:tc>
                <a:tc>
                  <a:txBody>
                    <a:bodyPr/>
                    <a:lstStyle/>
                    <a:p>
                      <a:pPr algn="ctr">
                        <a:spcAft>
                          <a:spcPts val="0"/>
                        </a:spcAft>
                      </a:pPr>
                      <a:r>
                        <a:rPr lang="en-GB" sz="1600">
                          <a:effectLst/>
                        </a:rPr>
                        <a:t>74.9</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75.5</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76.7</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78.0</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78.5</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77.9</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40572636"/>
                  </a:ext>
                </a:extLst>
              </a:tr>
              <a:tr h="479632">
                <a:tc>
                  <a:txBody>
                    <a:bodyPr/>
                    <a:lstStyle/>
                    <a:p>
                      <a:r>
                        <a:rPr lang="el-GR" sz="1600" dirty="0"/>
                        <a:t>Προσδόκιμο ζωής κατά τη γέννηση, γυναίκες</a:t>
                      </a:r>
                    </a:p>
                  </a:txBody>
                  <a:tcPr marL="9525" marR="9525" marT="9525" marB="0" anchor="ctr"/>
                </a:tc>
                <a:tc>
                  <a:txBody>
                    <a:bodyPr/>
                    <a:lstStyle/>
                    <a:p>
                      <a:pPr algn="ctr">
                        <a:spcAft>
                          <a:spcPts val="0"/>
                        </a:spcAft>
                      </a:pPr>
                      <a:r>
                        <a:rPr lang="en-GB" sz="1600">
                          <a:effectLst/>
                        </a:rPr>
                        <a:t>80.1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80.9</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82.3</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83.3</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83.7</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83.3</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00861486"/>
                  </a:ext>
                </a:extLst>
              </a:tr>
              <a:tr h="573483">
                <a:tc>
                  <a:txBody>
                    <a:bodyPr/>
                    <a:lstStyle/>
                    <a:p>
                      <a:r>
                        <a:rPr lang="el-GR" sz="1600" dirty="0"/>
                        <a:t>Η ηλικιακή τυποποιημένη θνησιμότητα ανά 100.000</a:t>
                      </a:r>
                    </a:p>
                  </a:txBody>
                  <a:tcPr marL="9525" marR="9525" marT="9525" marB="0" anchor="ctr"/>
                </a:tc>
                <a:tc>
                  <a:txBody>
                    <a:bodyPr/>
                    <a:lstStyle/>
                    <a:p>
                      <a:pPr algn="ctr"/>
                      <a:endParaRPr lang="en-GB" sz="14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endParaRPr lang="en-GB" sz="14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endParaRPr lang="en-GB" sz="14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endParaRPr lang="en-GB" sz="14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endParaRPr lang="en-GB" sz="14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endParaRPr lang="en-GB" sz="140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88201922"/>
                  </a:ext>
                </a:extLst>
              </a:tr>
              <a:tr h="294019">
                <a:tc>
                  <a:txBody>
                    <a:bodyPr/>
                    <a:lstStyle/>
                    <a:p>
                      <a:r>
                        <a:rPr lang="el-GR" sz="1600" dirty="0"/>
                        <a:t>         Όλες οι αιτίες</a:t>
                      </a:r>
                    </a:p>
                  </a:txBody>
                  <a:tcPr marL="9525" marR="9525" marT="9525" marB="0" anchor="ctr"/>
                </a:tc>
                <a:tc>
                  <a:txBody>
                    <a:bodyPr/>
                    <a:lstStyle/>
                    <a:p>
                      <a:pPr algn="ctr">
                        <a:spcAft>
                          <a:spcPts val="0"/>
                        </a:spcAft>
                      </a:pPr>
                      <a:r>
                        <a:rPr lang="en-GB" sz="1600">
                          <a:effectLst/>
                        </a:rPr>
                        <a:t>1335.0</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600">
                          <a:effectLst/>
                        </a:rPr>
                        <a:t>1329.4</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600">
                          <a:effectLst/>
                        </a:rPr>
                        <a:t>1215.6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600" dirty="0">
                          <a:effectLst/>
                        </a:rPr>
                        <a:t>1035.9</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600" dirty="0">
                          <a:effectLst/>
                        </a:rPr>
                        <a:t>966.6</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600">
                          <a:effectLst/>
                        </a:rPr>
                        <a:t>1003.1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95231801"/>
                  </a:ext>
                </a:extLst>
              </a:tr>
              <a:tr h="294019">
                <a:tc>
                  <a:txBody>
                    <a:bodyPr/>
                    <a:lstStyle/>
                    <a:p>
                      <a:r>
                        <a:rPr lang="el-GR" sz="1600" dirty="0"/>
                        <a:t>         Καρδιαγγειακά νοσήματα</a:t>
                      </a:r>
                    </a:p>
                  </a:txBody>
                  <a:tcPr marL="9525" marR="9525" marT="9525" marB="0" anchor="ctr"/>
                </a:tc>
                <a:tc>
                  <a:txBody>
                    <a:bodyPr/>
                    <a:lstStyle/>
                    <a:p>
                      <a:pPr algn="ctr">
                        <a:spcAft>
                          <a:spcPts val="0"/>
                        </a:spcAft>
                      </a:pPr>
                      <a:r>
                        <a:rPr lang="en-GB" sz="1600">
                          <a:effectLst/>
                        </a:rPr>
                        <a:t>720.3</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695.6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604.9</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461.2</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381.4</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373.6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06812114"/>
                  </a:ext>
                </a:extLst>
              </a:tr>
              <a:tr h="294019">
                <a:tc>
                  <a:txBody>
                    <a:bodyPr/>
                    <a:lstStyle/>
                    <a:p>
                      <a:r>
                        <a:rPr lang="el-GR" sz="1600" dirty="0"/>
                        <a:t>         Κακοήθη νεοπλάσματα</a:t>
                      </a:r>
                    </a:p>
                  </a:txBody>
                  <a:tcPr marL="9525" marR="9525" marT="9525" marB="0" anchor="ctr"/>
                </a:tc>
                <a:tc>
                  <a:txBody>
                    <a:bodyPr/>
                    <a:lstStyle/>
                    <a:p>
                      <a:pPr algn="ctr">
                        <a:spcAft>
                          <a:spcPts val="0"/>
                        </a:spcAft>
                      </a:pPr>
                      <a:r>
                        <a:rPr lang="en-GB" sz="1600">
                          <a:effectLst/>
                        </a:rPr>
                        <a:t>263.0</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268.5</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267.6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247.1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249.3</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261.5</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27032924"/>
                  </a:ext>
                </a:extLst>
              </a:tr>
              <a:tr h="294019">
                <a:tc>
                  <a:txBody>
                    <a:bodyPr/>
                    <a:lstStyle/>
                    <a:p>
                      <a:r>
                        <a:rPr lang="el-GR" sz="1600" dirty="0"/>
                        <a:t>         Λοιμώδη νοσήματα</a:t>
                      </a:r>
                    </a:p>
                  </a:txBody>
                  <a:tcPr marL="9525" marR="9525" marT="9525" marB="0" anchor="ctr"/>
                </a:tc>
                <a:tc>
                  <a:txBody>
                    <a:bodyPr/>
                    <a:lstStyle/>
                    <a:p>
                      <a:pPr algn="ctr">
                        <a:spcAft>
                          <a:spcPts val="0"/>
                        </a:spcAft>
                      </a:pPr>
                      <a:r>
                        <a:rPr lang="en-GB" sz="1600">
                          <a:effectLst/>
                        </a:rPr>
                        <a:t>8.4</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6.1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8.8</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10.2</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29.6</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16.1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8964704"/>
                  </a:ext>
                </a:extLst>
              </a:tr>
              <a:tr h="294019">
                <a:tc>
                  <a:txBody>
                    <a:bodyPr/>
                    <a:lstStyle/>
                    <a:p>
                      <a:r>
                        <a:rPr lang="el-GR" sz="1600" dirty="0"/>
                        <a:t>         Εξωτερικές αιτίες</a:t>
                      </a:r>
                    </a:p>
                  </a:txBody>
                  <a:tcPr marL="9525" marR="9525" marT="9525" marB="0" anchor="ctr"/>
                </a:tc>
                <a:tc>
                  <a:txBody>
                    <a:bodyPr/>
                    <a:lstStyle/>
                    <a:p>
                      <a:pPr algn="ctr">
                        <a:spcAft>
                          <a:spcPts val="0"/>
                        </a:spcAft>
                      </a:pPr>
                      <a:r>
                        <a:rPr lang="en-GB" sz="1600">
                          <a:effectLst/>
                        </a:rPr>
                        <a:t>45.5</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42.6</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36.4</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31.2</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29.4</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45.7</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811675477"/>
                  </a:ext>
                </a:extLst>
              </a:tr>
              <a:tr h="479632">
                <a:tc>
                  <a:txBody>
                    <a:bodyPr/>
                    <a:lstStyle/>
                    <a:p>
                      <a:r>
                        <a:rPr lang="el-GR" sz="1600" dirty="0"/>
                        <a:t>Βρεφική θνησιμότητα ανά 1000 γεννήσεις</a:t>
                      </a:r>
                    </a:p>
                  </a:txBody>
                  <a:tcPr marL="9525" marR="9525" marT="9525" marB="0" anchor="ctr"/>
                </a:tc>
                <a:tc>
                  <a:txBody>
                    <a:bodyPr/>
                    <a:lstStyle/>
                    <a:p>
                      <a:pPr algn="ctr">
                        <a:spcAft>
                          <a:spcPts val="0"/>
                        </a:spcAft>
                      </a:pPr>
                      <a:r>
                        <a:rPr lang="en-GB" sz="1600">
                          <a:effectLst/>
                        </a:rPr>
                        <a:t>8.1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5.9</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3.8</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3.8</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4.0</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b"/>
                </a:tc>
                <a:tc>
                  <a:txBody>
                    <a:bodyPr/>
                    <a:lstStyle/>
                    <a:p>
                      <a:pPr algn="ctr">
                        <a:spcAft>
                          <a:spcPts val="0"/>
                        </a:spcAft>
                      </a:pPr>
                      <a:r>
                        <a:rPr lang="en-GB" sz="1600" dirty="0">
                          <a:effectLst/>
                        </a:rPr>
                        <a:t>3.6</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43325779"/>
                  </a:ext>
                </a:extLst>
              </a:tr>
              <a:tr h="573483">
                <a:tc>
                  <a:txBody>
                    <a:bodyPr/>
                    <a:lstStyle/>
                    <a:p>
                      <a:r>
                        <a:rPr lang="el-GR" sz="1600" dirty="0"/>
                        <a:t>Μητρική θνησιμότητα ανά 100.000</a:t>
                      </a:r>
                    </a:p>
                  </a:txBody>
                  <a:tcPr marL="9525" marR="9525" marT="9525" marB="0" anchor="ctr"/>
                </a:tc>
                <a:tc>
                  <a:txBody>
                    <a:bodyPr/>
                    <a:lstStyle/>
                    <a:p>
                      <a:pPr algn="ctr">
                        <a:spcAft>
                          <a:spcPts val="0"/>
                        </a:spcAft>
                      </a:pPr>
                      <a:r>
                        <a:rPr lang="en-GB" sz="1600">
                          <a:effectLst/>
                        </a:rPr>
                        <a:t>2.3</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3.3</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1.8</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a:effectLst/>
                        </a:rPr>
                        <a:t>4.1</a:t>
                      </a:r>
                      <a:endParaRPr lang="en-GB"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3.3</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tc>
                  <a:txBody>
                    <a:bodyPr/>
                    <a:lstStyle/>
                    <a:p>
                      <a:pPr algn="ctr">
                        <a:spcAft>
                          <a:spcPts val="0"/>
                        </a:spcAft>
                      </a:pPr>
                      <a:r>
                        <a:rPr lang="en-GB" sz="1600" dirty="0">
                          <a:effectLst/>
                        </a:rPr>
                        <a:t>5.4</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41290978"/>
                  </a:ext>
                </a:extLst>
              </a:tr>
            </a:tbl>
          </a:graphicData>
        </a:graphic>
      </p:graphicFrame>
      <p:sp>
        <p:nvSpPr>
          <p:cNvPr id="3" name="Speech Bubble: Oval 2">
            <a:extLst>
              <a:ext uri="{FF2B5EF4-FFF2-40B4-BE49-F238E27FC236}">
                <a16:creationId xmlns:a16="http://schemas.microsoft.com/office/drawing/2014/main" id="{1D362AF4-9564-40A5-9F68-7E5CBE5A772F}"/>
              </a:ext>
            </a:extLst>
          </p:cNvPr>
          <p:cNvSpPr/>
          <p:nvPr/>
        </p:nvSpPr>
        <p:spPr>
          <a:xfrm>
            <a:off x="7282934" y="476672"/>
            <a:ext cx="1584176"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11</a:t>
            </a:r>
            <a:r>
              <a:rPr lang="el-GR" baseline="30000" dirty="0"/>
              <a:t>η</a:t>
            </a:r>
            <a:r>
              <a:rPr lang="el-GR" dirty="0"/>
              <a:t> θέση στην ΕΕ</a:t>
            </a:r>
            <a:endParaRPr lang="en-GB" dirty="0"/>
          </a:p>
        </p:txBody>
      </p:sp>
      <p:sp>
        <p:nvSpPr>
          <p:cNvPr id="7" name="Arrow: Left 6">
            <a:extLst>
              <a:ext uri="{FF2B5EF4-FFF2-40B4-BE49-F238E27FC236}">
                <a16:creationId xmlns:a16="http://schemas.microsoft.com/office/drawing/2014/main" id="{23D075C9-889F-4B55-8342-25BA2EC894AB}"/>
              </a:ext>
            </a:extLst>
          </p:cNvPr>
          <p:cNvSpPr/>
          <p:nvPr/>
        </p:nvSpPr>
        <p:spPr>
          <a:xfrm>
            <a:off x="8748464" y="4437112"/>
            <a:ext cx="395536" cy="36004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B20F811E-DECF-42DD-B38D-5A071662BF8D}"/>
              </a:ext>
            </a:extLst>
          </p:cNvPr>
          <p:cNvSpPr/>
          <p:nvPr/>
        </p:nvSpPr>
        <p:spPr>
          <a:xfrm>
            <a:off x="8729401" y="5064046"/>
            <a:ext cx="395536" cy="36004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93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0B47E6A-C12A-4D81-8202-D8A7E5DB09F2}"/>
              </a:ext>
            </a:extLst>
          </p:cNvPr>
          <p:cNvSpPr txBox="1">
            <a:spLocks noGrp="1"/>
          </p:cNvSpPr>
          <p:nvPr>
            <p:ph idx="1"/>
          </p:nvPr>
        </p:nvSpPr>
        <p:spPr>
          <a:xfrm>
            <a:off x="251520" y="1628800"/>
            <a:ext cx="7925074" cy="489654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r>
              <a:rPr lang="el-GR" sz="1900" dirty="0"/>
              <a:t>Ποσοστό πληθυσμού 65+: </a:t>
            </a:r>
            <a:r>
              <a:rPr lang="el-GR" sz="1900" b="1" dirty="0">
                <a:solidFill>
                  <a:srgbClr val="C00000"/>
                </a:solidFill>
              </a:rPr>
              <a:t>20,1%</a:t>
            </a:r>
          </a:p>
          <a:p>
            <a:pPr fontAlgn="auto"/>
            <a:r>
              <a:rPr lang="en-GB" sz="1900" dirty="0"/>
              <a:t>European Health Interview Survey (EHIS) 2014</a:t>
            </a:r>
            <a:r>
              <a:rPr lang="el-GR" sz="1900" dirty="0"/>
              <a:t>: </a:t>
            </a:r>
          </a:p>
          <a:p>
            <a:pPr fontAlgn="auto">
              <a:buFontTx/>
              <a:buChar char="-"/>
            </a:pPr>
            <a:r>
              <a:rPr lang="el-GR" sz="1900" dirty="0"/>
              <a:t>Καρδιαγγειακά νοσήματα </a:t>
            </a:r>
            <a:r>
              <a:rPr lang="en-GB" sz="1900" dirty="0"/>
              <a:t>(CVDs), </a:t>
            </a:r>
            <a:r>
              <a:rPr lang="el-GR" sz="1900" dirty="0"/>
              <a:t>συμπεριλαμβανομένων Εμφράγματος Μυοκαρδίου</a:t>
            </a:r>
            <a:r>
              <a:rPr lang="en-GB" sz="1900" dirty="0"/>
              <a:t> </a:t>
            </a:r>
            <a:r>
              <a:rPr lang="el-GR" sz="1900" dirty="0"/>
              <a:t>και ΑΕΕ, </a:t>
            </a:r>
            <a:r>
              <a:rPr lang="en-GB" sz="1900" b="1" dirty="0">
                <a:solidFill>
                  <a:srgbClr val="C00000"/>
                </a:solidFill>
              </a:rPr>
              <a:t>40%</a:t>
            </a:r>
            <a:r>
              <a:rPr lang="en-GB" sz="1900" dirty="0"/>
              <a:t> </a:t>
            </a:r>
            <a:r>
              <a:rPr lang="el-GR" sz="1900" dirty="0"/>
              <a:t>του συνόλου των θανάτων</a:t>
            </a:r>
            <a:r>
              <a:rPr lang="en-GB" sz="1900" dirty="0"/>
              <a:t>. </a:t>
            </a:r>
            <a:endParaRPr lang="el-GR" sz="1900" dirty="0"/>
          </a:p>
          <a:p>
            <a:pPr fontAlgn="auto">
              <a:buFontTx/>
              <a:buChar char="-"/>
            </a:pPr>
            <a:r>
              <a:rPr lang="el-GR" sz="1900" dirty="0"/>
              <a:t>Έμφραγμα Μυοκαρδίου: </a:t>
            </a:r>
            <a:r>
              <a:rPr lang="en-GB" sz="1900" dirty="0"/>
              <a:t>11% </a:t>
            </a:r>
            <a:r>
              <a:rPr lang="el-GR" sz="1900" dirty="0"/>
              <a:t>του συνόλου των θανάτων</a:t>
            </a:r>
            <a:r>
              <a:rPr lang="en-GB" sz="1900" dirty="0"/>
              <a:t>, </a:t>
            </a:r>
            <a:r>
              <a:rPr lang="el-GR" sz="1900" dirty="0"/>
              <a:t>θνησιμότητα για </a:t>
            </a:r>
            <a:r>
              <a:rPr lang="en-GB" sz="1900" dirty="0"/>
              <a:t>65</a:t>
            </a:r>
            <a:r>
              <a:rPr lang="el-GR" sz="1900" dirty="0"/>
              <a:t>+</a:t>
            </a:r>
            <a:r>
              <a:rPr lang="en-GB" sz="1900" dirty="0"/>
              <a:t> </a:t>
            </a:r>
            <a:r>
              <a:rPr lang="el-GR" sz="1900" dirty="0"/>
              <a:t>σταθερά υψηλότερη του μέσου όρου της ΕΕ</a:t>
            </a:r>
            <a:r>
              <a:rPr lang="en-GB" sz="1900" dirty="0"/>
              <a:t> (28.4</a:t>
            </a:r>
            <a:r>
              <a:rPr lang="el-GR" sz="1900" dirty="0"/>
              <a:t>%</a:t>
            </a:r>
            <a:r>
              <a:rPr lang="en-GB" sz="1900" dirty="0"/>
              <a:t> vs</a:t>
            </a:r>
            <a:r>
              <a:rPr lang="el-GR" sz="1900" dirty="0"/>
              <a:t> </a:t>
            </a:r>
            <a:r>
              <a:rPr lang="en-GB" sz="1900" dirty="0"/>
              <a:t>19.2</a:t>
            </a:r>
            <a:r>
              <a:rPr lang="el-GR" sz="1900" dirty="0"/>
              <a:t>%</a:t>
            </a:r>
            <a:r>
              <a:rPr lang="en-GB" sz="1900" dirty="0"/>
              <a:t> </a:t>
            </a:r>
            <a:r>
              <a:rPr lang="el-GR" sz="1900" dirty="0"/>
              <a:t>αντίστοιχα για το έτος 2014</a:t>
            </a:r>
            <a:r>
              <a:rPr lang="en-GB" sz="1900" dirty="0"/>
              <a:t>)</a:t>
            </a:r>
            <a:r>
              <a:rPr lang="el-GR" sz="1900" dirty="0"/>
              <a:t> </a:t>
            </a:r>
          </a:p>
          <a:p>
            <a:pPr fontAlgn="auto"/>
            <a:r>
              <a:rPr lang="el-GR" sz="1900" dirty="0"/>
              <a:t>Η Ελλάδα ανάμεσα στις χώρες που έδειξαν </a:t>
            </a:r>
            <a:r>
              <a:rPr lang="el-GR" sz="1900" u="sng" dirty="0"/>
              <a:t>πολύ μικρή βελτίωση όσον αφορά την θνησιμότητα από ΙΕΜ </a:t>
            </a:r>
            <a:r>
              <a:rPr lang="el-GR" sz="1900" dirty="0"/>
              <a:t>σε σχέση με τον μέσο όρο της ΕΕ, (υψηλό ποσοστό καπνιστών, παχυσαρκίας, έλλειψη φυσικής άσκησης)</a:t>
            </a:r>
            <a:r>
              <a:rPr lang="en-GB" sz="1900" dirty="0"/>
              <a:t> </a:t>
            </a:r>
            <a:r>
              <a:rPr lang="el-GR" sz="1900" dirty="0"/>
              <a:t>(</a:t>
            </a:r>
            <a:r>
              <a:rPr lang="en-GB" sz="1900" dirty="0">
                <a:hlinkClick r:id="" action="ppaction://hlinkfile" tooltip="WHO Regional Office for Europe, 2016 #17"/>
              </a:rPr>
              <a:t>WHO Regional Office for Europe 2016</a:t>
            </a:r>
            <a:r>
              <a:rPr lang="el-GR" sz="1900" dirty="0"/>
              <a:t>)</a:t>
            </a:r>
          </a:p>
          <a:p>
            <a:pPr fontAlgn="auto"/>
            <a:r>
              <a:rPr lang="el-GR" sz="1900" dirty="0"/>
              <a:t>Ψυχική Υγεία: 7% του πληθυσμού με αυτό-αναφερόμενη κατάθλιψη. Γυναίκες 4πλασια ποσοστά από τους άνδρες</a:t>
            </a:r>
            <a:r>
              <a:rPr lang="en-GB" sz="1900" dirty="0"/>
              <a:t> (</a:t>
            </a:r>
            <a:r>
              <a:rPr lang="en-GB" sz="1900" dirty="0">
                <a:hlinkClick r:id="" action="ppaction://hlinkfile" tooltip="Hydria, 2016 #27"/>
              </a:rPr>
              <a:t>Hydria 2016</a:t>
            </a:r>
            <a:r>
              <a:rPr lang="en-GB" sz="1900" dirty="0"/>
              <a:t>). </a:t>
            </a:r>
            <a:r>
              <a:rPr lang="el-GR" sz="1900" dirty="0"/>
              <a:t>Μείζονα κατάθλιψη: αύξηση από </a:t>
            </a:r>
            <a:r>
              <a:rPr lang="en-GB" sz="1900" dirty="0"/>
              <a:t>3.3% </a:t>
            </a:r>
            <a:r>
              <a:rPr lang="el-GR" sz="1900" dirty="0"/>
              <a:t>το</a:t>
            </a:r>
            <a:r>
              <a:rPr lang="en-GB" sz="1900" dirty="0"/>
              <a:t> 2008 </a:t>
            </a:r>
            <a:r>
              <a:rPr lang="el-GR" sz="1900" dirty="0"/>
              <a:t>σε</a:t>
            </a:r>
            <a:r>
              <a:rPr lang="en-GB" sz="1900" dirty="0"/>
              <a:t> 8.2% </a:t>
            </a:r>
            <a:r>
              <a:rPr lang="el-GR" sz="1900" dirty="0"/>
              <a:t>το</a:t>
            </a:r>
            <a:r>
              <a:rPr lang="en-GB" sz="1900" dirty="0"/>
              <a:t> 2011 </a:t>
            </a:r>
            <a:r>
              <a:rPr lang="el-GR" sz="1900" dirty="0"/>
              <a:t>και</a:t>
            </a:r>
            <a:r>
              <a:rPr lang="en-GB" sz="1900" dirty="0"/>
              <a:t> 12.3% </a:t>
            </a:r>
            <a:r>
              <a:rPr lang="el-GR" sz="1900" dirty="0"/>
              <a:t>το</a:t>
            </a:r>
            <a:r>
              <a:rPr lang="en-GB" sz="1900" dirty="0"/>
              <a:t> 2013 </a:t>
            </a:r>
            <a:endParaRPr lang="el-GR" sz="1900" dirty="0"/>
          </a:p>
          <a:p>
            <a:pPr fontAlgn="auto"/>
            <a:endParaRPr lang="el-GR" sz="1600" dirty="0">
              <a:solidFill>
                <a:schemeClr val="tx1"/>
              </a:solidFill>
            </a:endParaRPr>
          </a:p>
          <a:p>
            <a:pPr fontAlgn="auto"/>
            <a:endParaRPr lang="el-GR" sz="1600" dirty="0">
              <a:solidFill>
                <a:schemeClr val="tx1"/>
              </a:solidFill>
            </a:endParaRPr>
          </a:p>
          <a:p>
            <a:pPr fontAlgn="auto"/>
            <a:endParaRPr lang="en-GB" sz="1600" dirty="0"/>
          </a:p>
          <a:p>
            <a:pPr fontAlgn="auto"/>
            <a:endParaRPr lang="en-GB" sz="1000" dirty="0"/>
          </a:p>
        </p:txBody>
      </p:sp>
      <p:sp>
        <p:nvSpPr>
          <p:cNvPr id="2" name="Title 1">
            <a:extLst>
              <a:ext uri="{FF2B5EF4-FFF2-40B4-BE49-F238E27FC236}">
                <a16:creationId xmlns:a16="http://schemas.microsoft.com/office/drawing/2014/main" id="{CEFD6C92-E84A-4DB5-A019-933AE0B18B5F}"/>
              </a:ext>
            </a:extLst>
          </p:cNvPr>
          <p:cNvSpPr>
            <a:spLocks noGrp="1"/>
          </p:cNvSpPr>
          <p:nvPr>
            <p:ph type="title"/>
          </p:nvPr>
        </p:nvSpPr>
        <p:spPr>
          <a:xfrm>
            <a:off x="467544" y="188640"/>
            <a:ext cx="6347713" cy="1320800"/>
          </a:xfrm>
        </p:spPr>
        <p:txBody>
          <a:bodyPr/>
          <a:lstStyle/>
          <a:p>
            <a:r>
              <a:rPr lang="el-GR" b="1" dirty="0"/>
              <a:t>Εξωτερικό Περιβάλλον</a:t>
            </a:r>
            <a:endParaRPr lang="en-GB" b="1" dirty="0"/>
          </a:p>
        </p:txBody>
      </p:sp>
    </p:spTree>
    <p:extLst>
      <p:ext uri="{BB962C8B-B14F-4D97-AF65-F5344CB8AC3E}">
        <p14:creationId xmlns:p14="http://schemas.microsoft.com/office/powerpoint/2010/main" val="397667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 Θέση υποσέλιδου"/>
          <p:cNvSpPr>
            <a:spLocks noGrp="1"/>
          </p:cNvSpPr>
          <p:nvPr>
            <p:ph type="ftr" sz="quarter" idx="11"/>
          </p:nvPr>
        </p:nvSpPr>
        <p:spPr/>
        <p:txBody>
          <a:bodyPr/>
          <a:lstStyle/>
          <a:p>
            <a:r>
              <a:rPr lang="el-GR"/>
              <a:t>Δ. Καϊτελίδου</a:t>
            </a:r>
          </a:p>
        </p:txBody>
      </p:sp>
      <p:sp>
        <p:nvSpPr>
          <p:cNvPr id="15362" name="Rectangle 2"/>
          <p:cNvSpPr>
            <a:spLocks noGrp="1" noChangeArrowheads="1"/>
          </p:cNvSpPr>
          <p:nvPr>
            <p:ph type="title"/>
          </p:nvPr>
        </p:nvSpPr>
        <p:spPr/>
        <p:txBody>
          <a:bodyPr/>
          <a:lstStyle/>
          <a:p>
            <a:r>
              <a:rPr lang="el-GR" sz="4000" b="1">
                <a:effectLst>
                  <a:outerShdw blurRad="38100" dist="38100" dir="2700000" algn="tl">
                    <a:srgbClr val="FFFFFF"/>
                  </a:outerShdw>
                </a:effectLst>
              </a:rPr>
              <a:t>ΛΕΙΤΟΥΡΓΙΕΣ ΤΗΣ ΔΙΟΙΚΗΣΗΣ</a:t>
            </a:r>
          </a:p>
        </p:txBody>
      </p:sp>
      <p:sp>
        <p:nvSpPr>
          <p:cNvPr id="15363" name="Rectangle 3"/>
          <p:cNvSpPr>
            <a:spLocks noGrp="1" noChangeArrowheads="1"/>
          </p:cNvSpPr>
          <p:nvPr>
            <p:ph type="body" idx="1"/>
          </p:nvPr>
        </p:nvSpPr>
        <p:spPr>
          <a:xfrm>
            <a:off x="611188" y="2349500"/>
            <a:ext cx="7772400" cy="4114800"/>
          </a:xfrm>
        </p:spPr>
        <p:txBody>
          <a:bodyPr/>
          <a:lstStyle/>
          <a:p>
            <a:r>
              <a:rPr lang="el-GR"/>
              <a:t>ΠΡΟΓΡΑΜΜΑΤΙΣΜΟΣ</a:t>
            </a:r>
          </a:p>
          <a:p>
            <a:r>
              <a:rPr lang="el-GR"/>
              <a:t>ΟΡΓΑΝΩΣΗ</a:t>
            </a:r>
          </a:p>
          <a:p>
            <a:r>
              <a:rPr lang="el-GR"/>
              <a:t>ΔΙΕΥΘΥΝΣΗ – ΚΑΘΟΔΗΓΗΣΗ</a:t>
            </a:r>
          </a:p>
          <a:p>
            <a:r>
              <a:rPr lang="el-GR"/>
              <a:t>ΕΛΕΓΧΟΣ</a:t>
            </a:r>
          </a:p>
        </p:txBody>
      </p:sp>
      <p:sp>
        <p:nvSpPr>
          <p:cNvPr id="15365" name="AutoShape 5"/>
          <p:cNvSpPr>
            <a:spLocks noChangeArrowheads="1"/>
          </p:cNvSpPr>
          <p:nvPr/>
        </p:nvSpPr>
        <p:spPr bwMode="auto">
          <a:xfrm flipV="1">
            <a:off x="6516688" y="2276475"/>
            <a:ext cx="720725" cy="2303463"/>
          </a:xfrm>
          <a:prstGeom prst="curvedLeftArrow">
            <a:avLst>
              <a:gd name="adj1" fmla="val 54658"/>
              <a:gd name="adj2" fmla="val 127841"/>
              <a:gd name="adj3" fmla="val 33333"/>
            </a:avLst>
          </a:prstGeom>
          <a:solidFill>
            <a:schemeClr val="accent1"/>
          </a:solidFill>
          <a:ln w="9525">
            <a:solidFill>
              <a:schemeClr val="tx1"/>
            </a:solidFill>
            <a:miter lim="800000"/>
            <a:headEnd/>
            <a:tailEnd/>
          </a:ln>
          <a:effectLst/>
        </p:spPr>
        <p:txBody>
          <a:bodyPr wrap="none" anchor="ctr"/>
          <a:lstStyle/>
          <a:p>
            <a:endParaRPr lang="el-GR"/>
          </a:p>
        </p:txBody>
      </p:sp>
      <p:sp>
        <p:nvSpPr>
          <p:cNvPr id="15366" name="Text Box 6"/>
          <p:cNvSpPr txBox="1">
            <a:spLocks noChangeArrowheads="1"/>
          </p:cNvSpPr>
          <p:nvPr/>
        </p:nvSpPr>
        <p:spPr bwMode="auto">
          <a:xfrm>
            <a:off x="7308850" y="2708275"/>
            <a:ext cx="1835150" cy="1616075"/>
          </a:xfrm>
          <a:prstGeom prst="rect">
            <a:avLst/>
          </a:prstGeom>
          <a:noFill/>
          <a:ln w="9525">
            <a:noFill/>
            <a:miter lim="800000"/>
            <a:headEnd/>
            <a:tailEnd/>
          </a:ln>
          <a:effectLst/>
        </p:spPr>
        <p:txBody>
          <a:bodyPr>
            <a:spAutoFit/>
          </a:bodyPr>
          <a:lstStyle/>
          <a:p>
            <a:r>
              <a:rPr lang="el-GR" sz="2000"/>
              <a:t>ΑΝΑΤΡΟΦΟ</a:t>
            </a:r>
          </a:p>
          <a:p>
            <a:r>
              <a:rPr lang="el-GR" sz="2000"/>
              <a:t>ΔΟΤΗΣΗ</a:t>
            </a:r>
          </a:p>
          <a:p>
            <a:pPr algn="ctr"/>
            <a:r>
              <a:rPr lang="el-GR" sz="2000"/>
              <a:t>-</a:t>
            </a:r>
          </a:p>
          <a:p>
            <a:r>
              <a:rPr lang="el-GR" sz="2000"/>
              <a:t>ΤΡΟΠΟΠΟΙΗ</a:t>
            </a:r>
          </a:p>
          <a:p>
            <a:r>
              <a:rPr lang="el-GR" sz="2000"/>
              <a:t>ΣΗ</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6A91F6-1DC4-49C2-B816-FC03C4C5CBC1}"/>
              </a:ext>
            </a:extLst>
          </p:cNvPr>
          <p:cNvSpPr>
            <a:spLocks noGrp="1"/>
          </p:cNvSpPr>
          <p:nvPr>
            <p:ph idx="1"/>
          </p:nvPr>
        </p:nvSpPr>
        <p:spPr>
          <a:xfrm>
            <a:off x="467544" y="1268760"/>
            <a:ext cx="7675216" cy="4585712"/>
          </a:xfrm>
        </p:spPr>
        <p:txBody>
          <a:bodyPr>
            <a:noAutofit/>
          </a:bodyPr>
          <a:lstStyle/>
          <a:p>
            <a:pPr marL="0" indent="0">
              <a:buNone/>
            </a:pPr>
            <a:r>
              <a:rPr lang="el-GR" sz="2000" b="1" dirty="0"/>
              <a:t>Παράγοντες κινδύνου</a:t>
            </a:r>
          </a:p>
          <a:p>
            <a:pPr marL="0" indent="0">
              <a:buNone/>
            </a:pPr>
            <a:endParaRPr lang="el-GR" sz="2000" b="1" dirty="0"/>
          </a:p>
          <a:p>
            <a:r>
              <a:rPr lang="el-GR" sz="2000" dirty="0"/>
              <a:t>Η Ελλάδα παραμένει στην </a:t>
            </a:r>
            <a:r>
              <a:rPr lang="el-GR" sz="2000" dirty="0">
                <a:solidFill>
                  <a:srgbClr val="C00000"/>
                </a:solidFill>
              </a:rPr>
              <a:t>πρώτη θέση </a:t>
            </a:r>
            <a:r>
              <a:rPr lang="el-GR" sz="2000" dirty="0"/>
              <a:t>της ΕΕ όσον αφορά στην κατανάλωση καπνού με </a:t>
            </a:r>
            <a:r>
              <a:rPr lang="el-GR" sz="2000" dirty="0">
                <a:solidFill>
                  <a:srgbClr val="C00000"/>
                </a:solidFill>
              </a:rPr>
              <a:t>38% </a:t>
            </a:r>
            <a:r>
              <a:rPr lang="el-GR" sz="2000" dirty="0"/>
              <a:t>των ενηλίκων 15+ να δηλώνουν καπνιστές (51% των ανδρών και 26% των γυναικών) και το </a:t>
            </a:r>
            <a:r>
              <a:rPr lang="el-GR" sz="2000" dirty="0">
                <a:solidFill>
                  <a:srgbClr val="C00000"/>
                </a:solidFill>
              </a:rPr>
              <a:t>37%</a:t>
            </a:r>
            <a:r>
              <a:rPr lang="el-GR" sz="2000" dirty="0"/>
              <a:t> να δηλώνουν καθημερινή κατανάλωση καπνού (</a:t>
            </a:r>
            <a:r>
              <a:rPr lang="en-GB" sz="2000" dirty="0"/>
              <a:t>Global Adult Tobacco Survey</a:t>
            </a:r>
            <a:r>
              <a:rPr lang="el-GR" sz="2000" dirty="0"/>
              <a:t>, </a:t>
            </a:r>
            <a:r>
              <a:rPr lang="en-US" sz="2000" dirty="0"/>
              <a:t>WHO 2016).</a:t>
            </a:r>
            <a:endParaRPr lang="el-GR" sz="2000" dirty="0"/>
          </a:p>
          <a:p>
            <a:r>
              <a:rPr lang="el-GR" sz="2000" dirty="0"/>
              <a:t>Κατά μέσο όρο, το 65% του πληθυσμού στην Ελλάδα (το 5</a:t>
            </a:r>
            <a:r>
              <a:rPr lang="el-GR" sz="2000" baseline="30000" dirty="0"/>
              <a:t>ο</a:t>
            </a:r>
            <a:r>
              <a:rPr lang="el-GR" sz="2000" dirty="0"/>
              <a:t>  υψηλότερο ποσοστό στην ΕΕ) είναι υπέρβαροι ή παχύσαρκοι (2014), με </a:t>
            </a:r>
            <a:r>
              <a:rPr lang="el-GR" sz="2000" b="1" dirty="0">
                <a:solidFill>
                  <a:srgbClr val="C00000"/>
                </a:solidFill>
              </a:rPr>
              <a:t>2 % αύξηση </a:t>
            </a:r>
            <a:r>
              <a:rPr lang="el-GR" sz="2000" dirty="0"/>
              <a:t>τόσο του υπέρβαρου όσο και της παχύσαρκου πληθυσμού στην Ελλάδα από το 2010 (WHO 2016).</a:t>
            </a:r>
            <a:endParaRPr lang="en-GB" sz="2000" dirty="0"/>
          </a:p>
        </p:txBody>
      </p:sp>
      <p:sp>
        <p:nvSpPr>
          <p:cNvPr id="2" name="Title 1">
            <a:extLst>
              <a:ext uri="{FF2B5EF4-FFF2-40B4-BE49-F238E27FC236}">
                <a16:creationId xmlns:a16="http://schemas.microsoft.com/office/drawing/2014/main" id="{E31BD6CA-8513-4857-9F67-D768CC922372}"/>
              </a:ext>
            </a:extLst>
          </p:cNvPr>
          <p:cNvSpPr>
            <a:spLocks noGrp="1"/>
          </p:cNvSpPr>
          <p:nvPr>
            <p:ph type="title"/>
          </p:nvPr>
        </p:nvSpPr>
        <p:spPr>
          <a:xfrm>
            <a:off x="357158" y="214290"/>
            <a:ext cx="6347713" cy="1320800"/>
          </a:xfrm>
        </p:spPr>
        <p:txBody>
          <a:bodyPr/>
          <a:lstStyle/>
          <a:p>
            <a:r>
              <a:rPr lang="el-GR" b="1" dirty="0"/>
              <a:t>Εξωτερικό περιβάλλον</a:t>
            </a:r>
            <a:endParaRPr lang="en-GB" b="1" dirty="0"/>
          </a:p>
        </p:txBody>
      </p:sp>
    </p:spTree>
    <p:extLst>
      <p:ext uri="{BB962C8B-B14F-4D97-AF65-F5344CB8AC3E}">
        <p14:creationId xmlns:p14="http://schemas.microsoft.com/office/powerpoint/2010/main" val="3269061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23BCC-4AC0-4607-935D-F98BFB6B5E22}"/>
              </a:ext>
            </a:extLst>
          </p:cNvPr>
          <p:cNvSpPr>
            <a:spLocks noGrp="1"/>
          </p:cNvSpPr>
          <p:nvPr>
            <p:ph idx="1"/>
          </p:nvPr>
        </p:nvSpPr>
        <p:spPr>
          <a:xfrm>
            <a:off x="283886" y="1515933"/>
            <a:ext cx="8320562" cy="5805264"/>
          </a:xfrm>
        </p:spPr>
        <p:txBody>
          <a:bodyPr>
            <a:normAutofit/>
          </a:bodyPr>
          <a:lstStyle/>
          <a:p>
            <a:pPr marL="0" indent="0">
              <a:buNone/>
            </a:pPr>
            <a:r>
              <a:rPr lang="el-GR" sz="2000" b="1" dirty="0" err="1"/>
              <a:t>Κοινωνικο</a:t>
            </a:r>
            <a:r>
              <a:rPr lang="el-GR" sz="2000" b="1" dirty="0"/>
              <a:t>-οικονομικές ανισότητες</a:t>
            </a:r>
          </a:p>
          <a:p>
            <a:pPr marL="0" indent="0">
              <a:buNone/>
            </a:pPr>
            <a:endParaRPr lang="el-GR" sz="2000" b="1" dirty="0"/>
          </a:p>
          <a:p>
            <a:pPr lvl="1"/>
            <a:r>
              <a:rPr lang="el-GR" sz="1800" dirty="0"/>
              <a:t>Ο επιπολασμός των </a:t>
            </a:r>
            <a:r>
              <a:rPr lang="el-GR" sz="1800" b="1" dirty="0"/>
              <a:t>χρόνιων ασθενειών </a:t>
            </a:r>
            <a:r>
              <a:rPr lang="el-GR" sz="1800" dirty="0"/>
              <a:t>για τον πληθυσμό κάτω των 65 ετών ήταν υψηλότερος για εκείνους με </a:t>
            </a:r>
            <a:r>
              <a:rPr lang="el-GR" sz="1800" b="1" dirty="0"/>
              <a:t>χαμηλότερο</a:t>
            </a:r>
            <a:r>
              <a:rPr lang="el-GR" sz="1800" dirty="0"/>
              <a:t> εκπαιδευτικό επίπεδο και κοινωνικοοικονομική κατάσταση.</a:t>
            </a:r>
          </a:p>
          <a:p>
            <a:pPr lvl="1"/>
            <a:r>
              <a:rPr lang="el-GR" sz="1800" dirty="0"/>
              <a:t>Το </a:t>
            </a:r>
            <a:r>
              <a:rPr lang="el-GR" sz="1800" b="1" dirty="0"/>
              <a:t>υψηλότερο επίπεδο εκπαίδευσης </a:t>
            </a:r>
            <a:r>
              <a:rPr lang="el-GR" sz="1800" dirty="0"/>
              <a:t>συνδέθηκε με </a:t>
            </a:r>
            <a:r>
              <a:rPr lang="el-GR" sz="1800" b="1" dirty="0"/>
              <a:t>χαμηλότερο</a:t>
            </a:r>
            <a:r>
              <a:rPr lang="el-GR" sz="1800" dirty="0"/>
              <a:t> επιπολασμό του διαβήτη, υπέρταση, </a:t>
            </a:r>
            <a:r>
              <a:rPr lang="el-GR" sz="1800" dirty="0" err="1"/>
              <a:t>υπερχολιστερολαιμία</a:t>
            </a:r>
            <a:r>
              <a:rPr lang="el-GR" sz="1800" dirty="0"/>
              <a:t> καθώς και με μικρότερο επιπολασμό της κατάθλιψης και καλύτερη αυτό-αναφερόμενη κατάσταση υγείας μεταξύ των γυναικών.</a:t>
            </a:r>
          </a:p>
          <a:p>
            <a:pPr lvl="1"/>
            <a:r>
              <a:rPr lang="el-GR" sz="1800" dirty="0"/>
              <a:t>Η </a:t>
            </a:r>
            <a:r>
              <a:rPr lang="el-GR" sz="1800" b="1" dirty="0"/>
              <a:t>παχυσαρκία</a:t>
            </a:r>
            <a:r>
              <a:rPr lang="el-GR" sz="1800" dirty="0"/>
              <a:t> συνδέθηκε επίσης με κοινωνικοοικονομικά χαρακτηριστικά. Οι γυναίκες με υψηλότερο επίπεδο εκπαίδευσης ήταν τρεις φορές πιο πιθανό να έχουν ΔΜΣ σε φυσιολογικά επίπεδα σε σύγκριση με εκείνες με χαμηλότερο εκπαιδευτικό επίπεδο.</a:t>
            </a:r>
          </a:p>
          <a:p>
            <a:pPr marL="457200" lvl="1" indent="0" algn="r">
              <a:buNone/>
            </a:pPr>
            <a:r>
              <a:rPr lang="el-GR" sz="1800" b="1" dirty="0" err="1"/>
              <a:t>Hydria</a:t>
            </a:r>
            <a:r>
              <a:rPr lang="el-GR" sz="1800" dirty="0"/>
              <a:t> (2016)</a:t>
            </a:r>
          </a:p>
        </p:txBody>
      </p:sp>
      <p:sp>
        <p:nvSpPr>
          <p:cNvPr id="2" name="Title 1">
            <a:extLst>
              <a:ext uri="{FF2B5EF4-FFF2-40B4-BE49-F238E27FC236}">
                <a16:creationId xmlns:a16="http://schemas.microsoft.com/office/drawing/2014/main" id="{BDD50C5A-3407-4314-9295-8DB250D3C736}"/>
              </a:ext>
            </a:extLst>
          </p:cNvPr>
          <p:cNvSpPr>
            <a:spLocks noGrp="1"/>
          </p:cNvSpPr>
          <p:nvPr>
            <p:ph type="title"/>
          </p:nvPr>
        </p:nvSpPr>
        <p:spPr>
          <a:xfrm>
            <a:off x="323528" y="188640"/>
            <a:ext cx="6347713" cy="720080"/>
          </a:xfrm>
        </p:spPr>
        <p:txBody>
          <a:bodyPr/>
          <a:lstStyle/>
          <a:p>
            <a:r>
              <a:rPr lang="el-GR" b="1" dirty="0"/>
              <a:t>Εξωτερικό περιβάλλον</a:t>
            </a:r>
            <a:endParaRPr lang="en-GB" b="1" dirty="0"/>
          </a:p>
        </p:txBody>
      </p:sp>
    </p:spTree>
    <p:extLst>
      <p:ext uri="{BB962C8B-B14F-4D97-AF65-F5344CB8AC3E}">
        <p14:creationId xmlns:p14="http://schemas.microsoft.com/office/powerpoint/2010/main" val="2387630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37F0-C1D6-4B8A-BB83-650C59672997}"/>
              </a:ext>
            </a:extLst>
          </p:cNvPr>
          <p:cNvSpPr>
            <a:spLocks noGrp="1"/>
          </p:cNvSpPr>
          <p:nvPr>
            <p:ph type="title"/>
          </p:nvPr>
        </p:nvSpPr>
        <p:spPr>
          <a:xfrm>
            <a:off x="539552" y="1916832"/>
            <a:ext cx="7272808" cy="1320800"/>
          </a:xfrm>
        </p:spPr>
        <p:txBody>
          <a:bodyPr>
            <a:normAutofit/>
          </a:bodyPr>
          <a:lstStyle/>
          <a:p>
            <a:r>
              <a:rPr lang="el-GR" sz="4000" dirty="0"/>
              <a:t>Β. Ανάλυση Εσωτερικού 			 	Περιβάλλοντος</a:t>
            </a:r>
            <a:endParaRPr lang="en-GB" sz="4000" dirty="0"/>
          </a:p>
        </p:txBody>
      </p:sp>
    </p:spTree>
    <p:extLst>
      <p:ext uri="{BB962C8B-B14F-4D97-AF65-F5344CB8AC3E}">
        <p14:creationId xmlns:p14="http://schemas.microsoft.com/office/powerpoint/2010/main" val="164684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fontScale="62500" lnSpcReduction="20000"/>
          </a:bodyPr>
          <a:lstStyle/>
          <a:p>
            <a:pPr marL="442913" lvl="1" indent="-177800">
              <a:buFontTx/>
              <a:buChar char="-"/>
              <a:defRPr/>
            </a:pPr>
            <a:r>
              <a:rPr lang="en-US" dirty="0"/>
              <a:t>.</a:t>
            </a:r>
          </a:p>
          <a:p>
            <a:r>
              <a:rPr lang="el-GR" sz="2800" b="1" dirty="0">
                <a:solidFill>
                  <a:schemeClr val="accent1">
                    <a:lumMod val="50000"/>
                  </a:schemeClr>
                </a:solidFill>
              </a:rPr>
              <a:t>Συνολική δαπάνη Υγείας: 7.9%</a:t>
            </a:r>
            <a:r>
              <a:rPr lang="en-GB" sz="2800" b="1" dirty="0">
                <a:solidFill>
                  <a:schemeClr val="accent1">
                    <a:lumMod val="50000"/>
                  </a:schemeClr>
                </a:solidFill>
              </a:rPr>
              <a:t> </a:t>
            </a:r>
            <a:r>
              <a:rPr lang="el-GR" sz="2800" b="1" dirty="0">
                <a:solidFill>
                  <a:schemeClr val="accent1">
                    <a:lumMod val="50000"/>
                  </a:schemeClr>
                </a:solidFill>
              </a:rPr>
              <a:t>ΑΕΠ </a:t>
            </a:r>
            <a:r>
              <a:rPr lang="en-GB" sz="2800" b="1" dirty="0">
                <a:solidFill>
                  <a:srgbClr val="C00000"/>
                </a:solidFill>
              </a:rPr>
              <a:t>vs</a:t>
            </a:r>
            <a:r>
              <a:rPr lang="en-GB" sz="2800" b="1" dirty="0">
                <a:solidFill>
                  <a:schemeClr val="accent1">
                    <a:lumMod val="50000"/>
                  </a:schemeClr>
                </a:solidFill>
              </a:rPr>
              <a:t> </a:t>
            </a:r>
            <a:r>
              <a:rPr lang="en-US" sz="2800" dirty="0"/>
              <a:t>8.5% </a:t>
            </a:r>
            <a:r>
              <a:rPr lang="el-GR" sz="2800" dirty="0"/>
              <a:t>του ΑΕΠ για την ΕΕ (2015)</a:t>
            </a:r>
          </a:p>
          <a:p>
            <a:r>
              <a:rPr lang="el-GR" sz="2800" b="1" dirty="0">
                <a:solidFill>
                  <a:schemeClr val="accent1">
                    <a:lumMod val="50000"/>
                  </a:schemeClr>
                </a:solidFill>
              </a:rPr>
              <a:t>Δημόσια Δαπάνη Υγείας: </a:t>
            </a:r>
            <a:r>
              <a:rPr lang="en-US" sz="2800" dirty="0"/>
              <a:t>5% </a:t>
            </a:r>
            <a:r>
              <a:rPr lang="el-GR" sz="2800" dirty="0"/>
              <a:t>του ΑΕΠ </a:t>
            </a:r>
            <a:r>
              <a:rPr lang="en-US" sz="2800" b="1" dirty="0">
                <a:solidFill>
                  <a:srgbClr val="C00000"/>
                </a:solidFill>
              </a:rPr>
              <a:t>vs</a:t>
            </a:r>
            <a:r>
              <a:rPr lang="en-US" sz="2800" dirty="0"/>
              <a:t> </a:t>
            </a:r>
            <a:r>
              <a:rPr lang="el-GR" sz="2800" dirty="0"/>
              <a:t>ΕΕ </a:t>
            </a:r>
            <a:r>
              <a:rPr lang="en-US" sz="2800" dirty="0"/>
              <a:t>6.2% </a:t>
            </a:r>
            <a:r>
              <a:rPr lang="el-GR" sz="2800" dirty="0"/>
              <a:t>του ΑΕΠ</a:t>
            </a:r>
            <a:endParaRPr lang="en-US" sz="2800" dirty="0"/>
          </a:p>
          <a:p>
            <a:pPr marL="0" indent="0">
              <a:buNone/>
            </a:pPr>
            <a:r>
              <a:rPr lang="el-GR" sz="2800" cap="none" dirty="0"/>
              <a:t>	- Δημόσια φαρμακευτική δαπάνη κάτω από</a:t>
            </a:r>
            <a:r>
              <a:rPr lang="en-US" sz="2800" cap="none" dirty="0"/>
              <a:t> 1% </a:t>
            </a:r>
            <a:r>
              <a:rPr lang="el-GR" sz="2800" cap="none" dirty="0"/>
              <a:t>του ΑΕΠ</a:t>
            </a:r>
            <a:endParaRPr lang="en-US" sz="2800" cap="none" dirty="0"/>
          </a:p>
          <a:p>
            <a:r>
              <a:rPr lang="el-GR" sz="2800" b="1" dirty="0">
                <a:solidFill>
                  <a:schemeClr val="accent1">
                    <a:lumMod val="50000"/>
                  </a:schemeClr>
                </a:solidFill>
              </a:rPr>
              <a:t>Δημόσια Υγεία (</a:t>
            </a:r>
            <a:r>
              <a:rPr lang="en-US" sz="2800" b="1" dirty="0">
                <a:solidFill>
                  <a:schemeClr val="accent1">
                    <a:lumMod val="50000"/>
                  </a:schemeClr>
                </a:solidFill>
              </a:rPr>
              <a:t>PPPs/</a:t>
            </a:r>
            <a:r>
              <a:rPr lang="el-GR" sz="2800" b="1" dirty="0">
                <a:solidFill>
                  <a:schemeClr val="accent1">
                    <a:lumMod val="50000"/>
                  </a:schemeClr>
                </a:solidFill>
              </a:rPr>
              <a:t>κάτ.)</a:t>
            </a:r>
            <a:r>
              <a:rPr lang="en-US" sz="2800" dirty="0"/>
              <a:t>: 21,46 </a:t>
            </a:r>
            <a:r>
              <a:rPr lang="el-GR" sz="2800" dirty="0"/>
              <a:t>το</a:t>
            </a:r>
            <a:r>
              <a:rPr lang="en-US" sz="2800" dirty="0"/>
              <a:t> 2015 (20% </a:t>
            </a:r>
            <a:r>
              <a:rPr lang="el-GR" sz="2800" dirty="0"/>
              <a:t>μείωση από το 2011</a:t>
            </a:r>
            <a:r>
              <a:rPr lang="en-US" sz="2800" dirty="0"/>
              <a:t>) </a:t>
            </a:r>
            <a:r>
              <a:rPr lang="en-US" sz="2800" b="1" dirty="0">
                <a:solidFill>
                  <a:srgbClr val="C00000"/>
                </a:solidFill>
              </a:rPr>
              <a:t>vs</a:t>
            </a:r>
            <a:r>
              <a:rPr lang="en-US" sz="2800" dirty="0"/>
              <a:t> 94,6 </a:t>
            </a:r>
            <a:r>
              <a:rPr lang="el-GR" sz="2800" dirty="0"/>
              <a:t>ΕΕ μέσος όρος</a:t>
            </a:r>
          </a:p>
          <a:p>
            <a:r>
              <a:rPr lang="el-GR" sz="2800" b="1" dirty="0" err="1">
                <a:solidFill>
                  <a:schemeClr val="accent1">
                    <a:lumMod val="50000"/>
                  </a:schemeClr>
                </a:solidFill>
              </a:rPr>
              <a:t>Εξωνοσοκομειακή</a:t>
            </a:r>
            <a:r>
              <a:rPr lang="el-GR" sz="2800" b="1" dirty="0">
                <a:solidFill>
                  <a:schemeClr val="accent1">
                    <a:lumMod val="50000"/>
                  </a:schemeClr>
                </a:solidFill>
              </a:rPr>
              <a:t> φροντίδα</a:t>
            </a:r>
            <a:r>
              <a:rPr lang="en-US" sz="2800" dirty="0"/>
              <a:t>: 2,17% </a:t>
            </a:r>
            <a:r>
              <a:rPr lang="el-GR" sz="2800" dirty="0"/>
              <a:t>ΑΕΠ το</a:t>
            </a:r>
            <a:r>
              <a:rPr lang="en-US" sz="2800" dirty="0"/>
              <a:t> 2009 </a:t>
            </a:r>
            <a:r>
              <a:rPr lang="el-GR" sz="2800" dirty="0"/>
              <a:t>και</a:t>
            </a:r>
            <a:r>
              <a:rPr lang="en-US" sz="2800" dirty="0"/>
              <a:t> 1,79% </a:t>
            </a:r>
            <a:r>
              <a:rPr lang="el-GR" sz="2800" dirty="0"/>
              <a:t>ΑΕΠ το </a:t>
            </a:r>
            <a:r>
              <a:rPr lang="en-US" sz="2800" dirty="0"/>
              <a:t>2015 (18% </a:t>
            </a:r>
            <a:r>
              <a:rPr lang="el-GR" sz="2800" dirty="0"/>
              <a:t>μείωση</a:t>
            </a:r>
            <a:r>
              <a:rPr lang="en-US" sz="2800" dirty="0"/>
              <a:t>) </a:t>
            </a:r>
            <a:r>
              <a:rPr lang="en-US" sz="2800" b="1" dirty="0">
                <a:solidFill>
                  <a:srgbClr val="C00000"/>
                </a:solidFill>
              </a:rPr>
              <a:t>vs</a:t>
            </a:r>
            <a:r>
              <a:rPr lang="en-US" sz="2800" dirty="0"/>
              <a:t> 2,66% </a:t>
            </a:r>
            <a:r>
              <a:rPr lang="el-GR" sz="2800" dirty="0"/>
              <a:t>και</a:t>
            </a:r>
            <a:r>
              <a:rPr lang="en-US" sz="2800" dirty="0"/>
              <a:t> 2,5% </a:t>
            </a:r>
            <a:r>
              <a:rPr lang="el-GR" sz="2800" dirty="0"/>
              <a:t>αντίστοιχα για την ΕΕ</a:t>
            </a:r>
            <a:r>
              <a:rPr lang="en-US" sz="2800" dirty="0"/>
              <a:t> </a:t>
            </a:r>
            <a:endParaRPr lang="el-GR" sz="2800" dirty="0"/>
          </a:p>
          <a:p>
            <a:r>
              <a:rPr lang="el-GR" sz="2800" b="1" dirty="0">
                <a:solidFill>
                  <a:schemeClr val="accent1">
                    <a:lumMod val="50000"/>
                  </a:schemeClr>
                </a:solidFill>
              </a:rPr>
              <a:t>Άμεσες Πληρωμές των χρηστών</a:t>
            </a:r>
            <a:r>
              <a:rPr lang="en-GB" sz="2800" b="1" dirty="0">
                <a:solidFill>
                  <a:schemeClr val="accent1">
                    <a:lumMod val="50000"/>
                  </a:schemeClr>
                </a:solidFill>
              </a:rPr>
              <a:t> </a:t>
            </a:r>
            <a:r>
              <a:rPr lang="en-GB" sz="2800" dirty="0"/>
              <a:t>(</a:t>
            </a:r>
            <a:r>
              <a:rPr lang="en-US" sz="2800" b="1" dirty="0">
                <a:solidFill>
                  <a:schemeClr val="accent1">
                    <a:lumMod val="50000"/>
                  </a:schemeClr>
                </a:solidFill>
              </a:rPr>
              <a:t>OOPs) 2009-2016</a:t>
            </a:r>
            <a:r>
              <a:rPr lang="en-US" sz="2800" dirty="0"/>
              <a:t>: </a:t>
            </a:r>
            <a:endParaRPr lang="el-GR" sz="2800" dirty="0"/>
          </a:p>
          <a:p>
            <a:pPr marL="628650" indent="-628650">
              <a:buNone/>
              <a:tabLst>
                <a:tab pos="442913" algn="l"/>
              </a:tabLst>
            </a:pPr>
            <a:r>
              <a:rPr lang="el-GR" sz="2800" dirty="0"/>
              <a:t>	- Φαρμακευτική δαπάνη </a:t>
            </a:r>
            <a:r>
              <a:rPr lang="en-US" sz="2800" dirty="0"/>
              <a:t>38,21% </a:t>
            </a:r>
            <a:r>
              <a:rPr lang="el-GR" sz="2800" dirty="0"/>
              <a:t>αύξηση</a:t>
            </a:r>
            <a:r>
              <a:rPr lang="en-US" sz="2800" dirty="0"/>
              <a:t> </a:t>
            </a:r>
            <a:r>
              <a:rPr lang="el-GR" sz="2800" dirty="0"/>
              <a:t>(πχ αυξήσεις στα % συμμετοχής των χρηστών στα φάρμακα</a:t>
            </a:r>
            <a:r>
              <a:rPr lang="en-US" sz="2800" dirty="0"/>
              <a:t>:</a:t>
            </a:r>
            <a:r>
              <a:rPr lang="el-GR" sz="2800" dirty="0"/>
              <a:t> από </a:t>
            </a:r>
            <a:r>
              <a:rPr lang="en-US" sz="2800" dirty="0"/>
              <a:t>1</a:t>
            </a:r>
            <a:r>
              <a:rPr lang="el-GR" sz="2800" dirty="0"/>
              <a:t>3.5</a:t>
            </a:r>
            <a:r>
              <a:rPr lang="en-US" sz="2800" dirty="0"/>
              <a:t>%</a:t>
            </a:r>
            <a:r>
              <a:rPr lang="el-GR" sz="2800" dirty="0"/>
              <a:t> κατά μέσο όρο το 2011 σε 18.5</a:t>
            </a:r>
            <a:r>
              <a:rPr lang="en-US" sz="2800" dirty="0"/>
              <a:t>% </a:t>
            </a:r>
            <a:r>
              <a:rPr lang="el-GR" sz="2800" dirty="0"/>
              <a:t>το</a:t>
            </a:r>
            <a:r>
              <a:rPr lang="en-US" sz="2800" dirty="0"/>
              <a:t> 201</a:t>
            </a:r>
            <a:r>
              <a:rPr lang="el-GR" sz="2800" dirty="0"/>
              <a:t>4, 1 ευρώ ανά συνταγή </a:t>
            </a:r>
            <a:r>
              <a:rPr lang="el-GR" sz="2800" dirty="0" err="1"/>
              <a:t>κτλ</a:t>
            </a:r>
            <a:r>
              <a:rPr lang="en-US" sz="2800" dirty="0"/>
              <a:t>, </a:t>
            </a:r>
            <a:endParaRPr lang="el-GR" sz="2800" dirty="0"/>
          </a:p>
          <a:p>
            <a:pPr marL="0" indent="0">
              <a:buNone/>
            </a:pPr>
            <a:r>
              <a:rPr lang="el-GR" sz="2800" dirty="0"/>
              <a:t>	- </a:t>
            </a:r>
            <a:r>
              <a:rPr lang="el-GR" sz="2800" dirty="0" err="1"/>
              <a:t>Εξωνοσοκομειακή</a:t>
            </a:r>
            <a:r>
              <a:rPr lang="el-GR" sz="2800" dirty="0"/>
              <a:t> φροντίδα </a:t>
            </a:r>
            <a:r>
              <a:rPr lang="en-US" sz="2800" dirty="0"/>
              <a:t>60% </a:t>
            </a:r>
            <a:r>
              <a:rPr lang="el-GR" sz="2800" dirty="0"/>
              <a:t>μείωση,</a:t>
            </a:r>
            <a:r>
              <a:rPr lang="en-US" sz="2800" dirty="0"/>
              <a:t> </a:t>
            </a:r>
            <a:endParaRPr lang="el-GR" sz="2800" dirty="0"/>
          </a:p>
          <a:p>
            <a:pPr marL="0" indent="0">
              <a:buNone/>
            </a:pPr>
            <a:r>
              <a:rPr lang="el-GR" sz="2800" dirty="0"/>
              <a:t>	- Νοσοκομειακή φροντίδα </a:t>
            </a:r>
            <a:r>
              <a:rPr lang="en-US" sz="2800" dirty="0"/>
              <a:t>39% </a:t>
            </a:r>
            <a:r>
              <a:rPr lang="el-GR" sz="2800" dirty="0"/>
              <a:t>αύξηση</a:t>
            </a:r>
          </a:p>
          <a:p>
            <a:pPr marL="0" indent="0">
              <a:buNone/>
            </a:pPr>
            <a:endParaRPr lang="en-US" sz="2800" cap="none" dirty="0"/>
          </a:p>
          <a:p>
            <a:endParaRPr lang="el-GR" dirty="0"/>
          </a:p>
        </p:txBody>
      </p:sp>
      <p:sp>
        <p:nvSpPr>
          <p:cNvPr id="4" name="3 - Τίτλος"/>
          <p:cNvSpPr>
            <a:spLocks noGrp="1"/>
          </p:cNvSpPr>
          <p:nvPr>
            <p:ph type="title"/>
          </p:nvPr>
        </p:nvSpPr>
        <p:spPr>
          <a:xfrm>
            <a:off x="251520" y="358273"/>
            <a:ext cx="6786610" cy="773222"/>
          </a:xfrm>
        </p:spPr>
        <p:txBody>
          <a:bodyPr>
            <a:normAutofit fontScale="90000"/>
          </a:bodyPr>
          <a:lstStyle/>
          <a:p>
            <a:r>
              <a:rPr lang="el-GR" b="1" dirty="0"/>
              <a:t>Εσωτερικό Περιβάλλον</a:t>
            </a:r>
            <a:br>
              <a:rPr lang="en-GB" b="1" dirty="0"/>
            </a:br>
            <a:r>
              <a:rPr lang="el-GR" b="1" dirty="0"/>
              <a:t>						</a:t>
            </a:r>
            <a:r>
              <a:rPr lang="el-GR" b="1" dirty="0">
                <a:solidFill>
                  <a:srgbClr val="C00000"/>
                </a:solidFill>
              </a:rPr>
              <a:t>Οικονομικοί Πόροι</a:t>
            </a:r>
          </a:p>
        </p:txBody>
      </p:sp>
    </p:spTree>
    <p:extLst>
      <p:ext uri="{BB962C8B-B14F-4D97-AF65-F5344CB8AC3E}">
        <p14:creationId xmlns:p14="http://schemas.microsoft.com/office/powerpoint/2010/main" val="3653919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20085D6-6995-48A2-9EB5-CD7C4962294F}"/>
              </a:ext>
            </a:extLst>
          </p:cNvPr>
          <p:cNvGraphicFramePr>
            <a:graphicFrameLocks noGrp="1"/>
          </p:cNvGraphicFramePr>
          <p:nvPr>
            <p:ph idx="1"/>
            <p:extLst>
              <p:ext uri="{D42A27DB-BD31-4B8C-83A1-F6EECF244321}">
                <p14:modId xmlns:p14="http://schemas.microsoft.com/office/powerpoint/2010/main" val="5686376"/>
              </p:ext>
            </p:extLst>
          </p:nvPr>
        </p:nvGraphicFramePr>
        <p:xfrm>
          <a:off x="467544" y="1412776"/>
          <a:ext cx="8371785" cy="5273600"/>
        </p:xfrm>
        <a:graphic>
          <a:graphicData uri="http://schemas.openxmlformats.org/drawingml/2006/table">
            <a:tbl>
              <a:tblPr firstRow="1" firstCol="1" bandRow="1">
                <a:tableStyleId>{5C22544A-7EE6-4342-B048-85BDC9FD1C3A}</a:tableStyleId>
              </a:tblPr>
              <a:tblGrid>
                <a:gridCol w="3057273">
                  <a:extLst>
                    <a:ext uri="{9D8B030D-6E8A-4147-A177-3AD203B41FA5}">
                      <a16:colId xmlns:a16="http://schemas.microsoft.com/office/drawing/2014/main" val="1698296780"/>
                    </a:ext>
                  </a:extLst>
                </a:gridCol>
                <a:gridCol w="671797">
                  <a:extLst>
                    <a:ext uri="{9D8B030D-6E8A-4147-A177-3AD203B41FA5}">
                      <a16:colId xmlns:a16="http://schemas.microsoft.com/office/drawing/2014/main" val="771464942"/>
                    </a:ext>
                  </a:extLst>
                </a:gridCol>
                <a:gridCol w="653258">
                  <a:extLst>
                    <a:ext uri="{9D8B030D-6E8A-4147-A177-3AD203B41FA5}">
                      <a16:colId xmlns:a16="http://schemas.microsoft.com/office/drawing/2014/main" val="2989374431"/>
                    </a:ext>
                  </a:extLst>
                </a:gridCol>
                <a:gridCol w="653258">
                  <a:extLst>
                    <a:ext uri="{9D8B030D-6E8A-4147-A177-3AD203B41FA5}">
                      <a16:colId xmlns:a16="http://schemas.microsoft.com/office/drawing/2014/main" val="444343771"/>
                    </a:ext>
                  </a:extLst>
                </a:gridCol>
                <a:gridCol w="653258">
                  <a:extLst>
                    <a:ext uri="{9D8B030D-6E8A-4147-A177-3AD203B41FA5}">
                      <a16:colId xmlns:a16="http://schemas.microsoft.com/office/drawing/2014/main" val="3474231973"/>
                    </a:ext>
                  </a:extLst>
                </a:gridCol>
                <a:gridCol w="653258">
                  <a:extLst>
                    <a:ext uri="{9D8B030D-6E8A-4147-A177-3AD203B41FA5}">
                      <a16:colId xmlns:a16="http://schemas.microsoft.com/office/drawing/2014/main" val="3128260279"/>
                    </a:ext>
                  </a:extLst>
                </a:gridCol>
                <a:gridCol w="667093">
                  <a:extLst>
                    <a:ext uri="{9D8B030D-6E8A-4147-A177-3AD203B41FA5}">
                      <a16:colId xmlns:a16="http://schemas.microsoft.com/office/drawing/2014/main" val="2621723486"/>
                    </a:ext>
                  </a:extLst>
                </a:gridCol>
                <a:gridCol w="667093">
                  <a:extLst>
                    <a:ext uri="{9D8B030D-6E8A-4147-A177-3AD203B41FA5}">
                      <a16:colId xmlns:a16="http://schemas.microsoft.com/office/drawing/2014/main" val="3600132056"/>
                    </a:ext>
                  </a:extLst>
                </a:gridCol>
                <a:gridCol w="695497">
                  <a:extLst>
                    <a:ext uri="{9D8B030D-6E8A-4147-A177-3AD203B41FA5}">
                      <a16:colId xmlns:a16="http://schemas.microsoft.com/office/drawing/2014/main" val="3433370293"/>
                    </a:ext>
                  </a:extLst>
                </a:gridCol>
              </a:tblGrid>
              <a:tr h="284111">
                <a:tc>
                  <a:txBody>
                    <a:bodyPr/>
                    <a:lstStyle/>
                    <a:p>
                      <a:endParaRPr lang="en-GB" sz="1400" dirty="0">
                        <a:effectLst/>
                        <a:latin typeface="Calibri" panose="020F0502020204030204" pitchFamily="34"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2000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2005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2010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2011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2012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2013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2014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2015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extLst>
                  <a:ext uri="{0D108BD9-81ED-4DB2-BD59-A6C34878D82A}">
                    <a16:rowId xmlns:a16="http://schemas.microsoft.com/office/drawing/2014/main" val="2043920386"/>
                  </a:ext>
                </a:extLst>
              </a:tr>
              <a:tr h="620455">
                <a:tc>
                  <a:txBody>
                    <a:bodyPr/>
                    <a:lstStyle/>
                    <a:p>
                      <a:pPr algn="l">
                        <a:spcAft>
                          <a:spcPts val="0"/>
                        </a:spcAft>
                      </a:pPr>
                      <a:r>
                        <a:rPr lang="el-GR" sz="1400" dirty="0"/>
                        <a:t>Τρέχουσα κατά κεφαλήν συνολική δαπάνη (ΣΔ) για την υγεία σε ισοτιμία αγοραστικής δύναμης</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1416.68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2304.68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2696.85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2374.29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2210.67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2169.8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2094.3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2204.4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1868249112"/>
                  </a:ext>
                </a:extLst>
              </a:tr>
              <a:tr h="499657">
                <a:tc>
                  <a:txBody>
                    <a:bodyPr/>
                    <a:lstStyle/>
                    <a:p>
                      <a:r>
                        <a:rPr lang="el-GR" sz="1400" dirty="0"/>
                        <a:t>Τρέχουσα δαπάνη για την υγεία ως% του ΑΕΠ</a:t>
                      </a:r>
                    </a:p>
                  </a:txBody>
                  <a:tcPr marL="8302" marR="8302" marT="8302" marB="0" anchor="ctr"/>
                </a:tc>
                <a:tc>
                  <a:txBody>
                    <a:bodyPr/>
                    <a:lstStyle/>
                    <a:p>
                      <a:pPr algn="ctr">
                        <a:spcAft>
                          <a:spcPts val="0"/>
                        </a:spcAft>
                      </a:pPr>
                      <a:r>
                        <a:rPr lang="en-GB" sz="1400" dirty="0">
                          <a:effectLst/>
                        </a:rPr>
                        <a:t>7.2</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7.9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4057542561"/>
                  </a:ext>
                </a:extLst>
              </a:tr>
              <a:tr h="416285">
                <a:tc>
                  <a:txBody>
                    <a:bodyPr/>
                    <a:lstStyle/>
                    <a:p>
                      <a:r>
                        <a:rPr lang="el-GR" sz="1400" dirty="0"/>
                        <a:t>Δημόσια δαπάνη για την υγεία ως% της ΣΔ</a:t>
                      </a:r>
                    </a:p>
                  </a:txBody>
                  <a:tcPr marL="8302" marR="8302" marT="8302" marB="0" anchor="ctr"/>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69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66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66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62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58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dirty="0">
                          <a:effectLst/>
                        </a:rPr>
                        <a:t>59</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4261537106"/>
                  </a:ext>
                </a:extLst>
              </a:tr>
              <a:tr h="416285">
                <a:tc>
                  <a:txBody>
                    <a:bodyPr/>
                    <a:lstStyle/>
                    <a:p>
                      <a:r>
                        <a:rPr lang="el-GR" sz="1400" dirty="0"/>
                        <a:t>Ιδιωτική δαπάνη για την υγεία ως% της ΣΔ</a:t>
                      </a:r>
                    </a:p>
                  </a:txBody>
                  <a:tcPr marL="8302" marR="8302" marT="8302" marB="0" anchor="ctr"/>
                </a:tc>
                <a:tc>
                  <a:txBody>
                    <a:bodyPr/>
                    <a:lstStyle/>
                    <a:p>
                      <a:endParaRPr lang="en-GB" sz="1400" dirty="0">
                        <a:effectLst/>
                        <a:latin typeface="Calibri" panose="020F0502020204030204" pitchFamily="34" charset="0"/>
                        <a:cs typeface="Times New Roman" panose="02020603050405020304" pitchFamily="18" charset="0"/>
                      </a:endParaRPr>
                    </a:p>
                  </a:txBody>
                  <a:tcPr marL="8302" marR="8302" marT="8302" marB="0" anchor="b"/>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34</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41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197430543"/>
                  </a:ext>
                </a:extLst>
              </a:tr>
              <a:tr h="742149">
                <a:tc>
                  <a:txBody>
                    <a:bodyPr/>
                    <a:lstStyle/>
                    <a:p>
                      <a:r>
                        <a:rPr lang="el-GR" sz="1400" dirty="0"/>
                        <a:t>Δαπάνες γενικής κυβέρνησης για την υγεία ως% των δαπανών της γενικής κυβέρνησης</a:t>
                      </a:r>
                    </a:p>
                  </a:txBody>
                  <a:tcPr marL="8302" marR="8302" marT="8302" marB="0" anchor="ctr"/>
                </a:tc>
                <a:tc>
                  <a:txBody>
                    <a:bodyPr/>
                    <a:lstStyle/>
                    <a:p>
                      <a:pPr algn="ctr">
                        <a:spcAft>
                          <a:spcPts val="0"/>
                        </a:spcAft>
                      </a:pPr>
                      <a:r>
                        <a:rPr lang="en-GB" sz="1400">
                          <a:effectLst/>
                        </a:rPr>
                        <a:t>9.6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12.2</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12.6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11.1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10.5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2452024774"/>
                  </a:ext>
                </a:extLst>
              </a:tr>
              <a:tr h="416285">
                <a:tc>
                  <a:txBody>
                    <a:bodyPr/>
                    <a:lstStyle/>
                    <a:p>
                      <a:r>
                        <a:rPr lang="el-GR" sz="1400" dirty="0"/>
                        <a:t>Δημόσιες δαπάνες για την υγεία ως ποσοστό του ΑΕΠ</a:t>
                      </a:r>
                    </a:p>
                  </a:txBody>
                  <a:tcPr marL="8302" marR="8302" marT="8302" marB="0" anchor="ctr"/>
                </a:tc>
                <a:tc>
                  <a:txBody>
                    <a:bodyPr/>
                    <a:lstStyle/>
                    <a:p>
                      <a:pPr algn="ctr">
                        <a:spcAft>
                          <a:spcPts val="0"/>
                        </a:spcAft>
                      </a:pPr>
                      <a:r>
                        <a:rPr lang="en-GB" sz="1400">
                          <a:effectLst/>
                        </a:rPr>
                        <a:t>4.5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5.6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6.6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6.0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5.8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5.1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4.6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5.0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3265011351"/>
                  </a:ext>
                </a:extLst>
              </a:tr>
              <a:tr h="284111">
                <a:tc>
                  <a:txBody>
                    <a:bodyPr/>
                    <a:lstStyle/>
                    <a:p>
                      <a:r>
                        <a:rPr lang="el-GR" sz="1400" dirty="0"/>
                        <a:t>Άμεσες πληρωμές ως% της ΣΔ</a:t>
                      </a:r>
                    </a:p>
                  </a:txBody>
                  <a:tcPr marL="8302" marR="8302" marT="8302" marB="0" anchor="ctr"/>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28.1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30.9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30.5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34.0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36.8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35.5</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3632829230"/>
                  </a:ext>
                </a:extLst>
              </a:tr>
              <a:tr h="499657">
                <a:tc>
                  <a:txBody>
                    <a:bodyPr/>
                    <a:lstStyle/>
                    <a:p>
                      <a:r>
                        <a:rPr lang="el-GR" sz="1400" dirty="0"/>
                        <a:t>Άμεσες πληρωμές ως% των ιδιωτικών δαπανών για την υγεία</a:t>
                      </a:r>
                    </a:p>
                  </a:txBody>
                  <a:tcPr marL="8302" marR="8302" marT="8302" marB="0" anchor="ctr"/>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90.9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90.8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89.8</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89.0</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87.6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86.7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1363819773"/>
                  </a:ext>
                </a:extLst>
              </a:tr>
              <a:tr h="620455">
                <a:tc>
                  <a:txBody>
                    <a:bodyPr/>
                    <a:lstStyle/>
                    <a:p>
                      <a:r>
                        <a:rPr lang="el-GR" sz="1400" dirty="0"/>
                        <a:t>Δαπάνες ιδιωτικής ασφάλισης ως% των ιδιωτικών δαπανών για την υγεία</a:t>
                      </a:r>
                    </a:p>
                  </a:txBody>
                  <a:tcPr marL="8302" marR="8302" marT="8302" marB="0" anchor="ctr"/>
                </a:tc>
                <a:tc>
                  <a:txBody>
                    <a:bodyPr/>
                    <a:lstStyle/>
                    <a:p>
                      <a:pPr algn="ctr">
                        <a:spcAft>
                          <a:spcPts val="0"/>
                        </a:spcAft>
                      </a:pPr>
                      <a:r>
                        <a:rPr lang="en-GB" sz="1400">
                          <a:effectLst/>
                        </a:rPr>
                        <a:t> </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endParaRPr lang="en-GB" sz="1400">
                        <a:effectLst/>
                        <a:latin typeface="Calibri" panose="020F0502020204030204" pitchFamily="34"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9.1</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8.6</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9.7</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ctr"/>
                </a:tc>
                <a:tc>
                  <a:txBody>
                    <a:bodyPr/>
                    <a:lstStyle/>
                    <a:p>
                      <a:pPr algn="ctr">
                        <a:spcAft>
                          <a:spcPts val="0"/>
                        </a:spcAft>
                      </a:pPr>
                      <a:r>
                        <a:rPr lang="en-GB" sz="1400">
                          <a:effectLst/>
                        </a:rPr>
                        <a:t>8.9</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a:effectLst/>
                        </a:rPr>
                        <a:t>9.3</a:t>
                      </a:r>
                      <a:endParaRPr lang="en-GB"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tc>
                  <a:txBody>
                    <a:bodyPr/>
                    <a:lstStyle/>
                    <a:p>
                      <a:pPr algn="ctr">
                        <a:spcAft>
                          <a:spcPts val="0"/>
                        </a:spcAft>
                      </a:pPr>
                      <a:r>
                        <a:rPr lang="en-GB" sz="1400" dirty="0">
                          <a:effectLst/>
                        </a:rPr>
                        <a:t>9.5</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02" marR="8302" marT="8302" marB="0" anchor="b"/>
                </a:tc>
                <a:extLst>
                  <a:ext uri="{0D108BD9-81ED-4DB2-BD59-A6C34878D82A}">
                    <a16:rowId xmlns:a16="http://schemas.microsoft.com/office/drawing/2014/main" val="434485741"/>
                  </a:ext>
                </a:extLst>
              </a:tr>
            </a:tbl>
          </a:graphicData>
        </a:graphic>
      </p:graphicFrame>
      <p:sp>
        <p:nvSpPr>
          <p:cNvPr id="2" name="Title 1">
            <a:extLst>
              <a:ext uri="{FF2B5EF4-FFF2-40B4-BE49-F238E27FC236}">
                <a16:creationId xmlns:a16="http://schemas.microsoft.com/office/drawing/2014/main" id="{7E4ACE09-15B1-42CE-9C79-FF1726C71FA0}"/>
              </a:ext>
            </a:extLst>
          </p:cNvPr>
          <p:cNvSpPr>
            <a:spLocks noGrp="1"/>
          </p:cNvSpPr>
          <p:nvPr>
            <p:ph type="title"/>
          </p:nvPr>
        </p:nvSpPr>
        <p:spPr>
          <a:xfrm>
            <a:off x="323528" y="188640"/>
            <a:ext cx="8534752" cy="576064"/>
          </a:xfrm>
        </p:spPr>
        <p:txBody>
          <a:bodyPr>
            <a:noAutofit/>
          </a:bodyPr>
          <a:lstStyle/>
          <a:p>
            <a:pPr algn="ctr"/>
            <a:r>
              <a:rPr lang="el-GR" sz="3200" b="1" dirty="0"/>
              <a:t>Εσωτερικό Περιβάλλον</a:t>
            </a:r>
            <a:br>
              <a:rPr lang="el-GR" sz="3200" dirty="0"/>
            </a:br>
            <a:r>
              <a:rPr lang="el-GR" sz="3200" b="1" dirty="0">
                <a:solidFill>
                  <a:srgbClr val="C00000"/>
                </a:solidFill>
              </a:rPr>
              <a:t>Οικονομικοί Πόροι</a:t>
            </a:r>
            <a:endParaRPr lang="en-GB" sz="3200" b="1" dirty="0"/>
          </a:p>
        </p:txBody>
      </p:sp>
      <p:sp>
        <p:nvSpPr>
          <p:cNvPr id="5" name="Rectangle 4">
            <a:extLst>
              <a:ext uri="{FF2B5EF4-FFF2-40B4-BE49-F238E27FC236}">
                <a16:creationId xmlns:a16="http://schemas.microsoft.com/office/drawing/2014/main" id="{397E6BE2-16CE-4163-921B-7256BB74877A}"/>
              </a:ext>
            </a:extLst>
          </p:cNvPr>
          <p:cNvSpPr/>
          <p:nvPr/>
        </p:nvSpPr>
        <p:spPr>
          <a:xfrm>
            <a:off x="0" y="6673334"/>
            <a:ext cx="7049482" cy="369332"/>
          </a:xfrm>
          <a:prstGeom prst="rect">
            <a:avLst/>
          </a:prstGeom>
        </p:spPr>
        <p:txBody>
          <a:bodyPr wrap="square">
            <a:spAutoFit/>
          </a:bodyPr>
          <a:lstStyle/>
          <a:p>
            <a:r>
              <a:rPr lang="el-GR" b="1" dirty="0">
                <a:latin typeface="Times New Roman" panose="02020603050405020304" pitchFamily="18" charset="0"/>
                <a:ea typeface="Times New Roman" panose="02020603050405020304" pitchFamily="18" charset="0"/>
              </a:rPr>
              <a:t>Πηγή</a:t>
            </a:r>
            <a:r>
              <a:rPr lang="en-US" dirty="0">
                <a:latin typeface="Times New Roman" panose="02020603050405020304" pitchFamily="18" charset="0"/>
                <a:ea typeface="Times New Roman" panose="02020603050405020304" pitchFamily="18" charset="0"/>
              </a:rPr>
              <a:t>: </a:t>
            </a:r>
            <a:r>
              <a:rPr lang="en-US" sz="1600" dirty="0">
                <a:solidFill>
                  <a:srgbClr val="000000"/>
                </a:solidFill>
                <a:latin typeface="Times New Roman" panose="02020603050405020304" pitchFamily="18" charset="0"/>
                <a:ea typeface="Times New Roman" panose="02020603050405020304" pitchFamily="18" charset="0"/>
              </a:rPr>
              <a:t>WHO Global Health Expenditure Database </a:t>
            </a:r>
            <a:endParaRPr lang="en-GB" sz="1600" dirty="0"/>
          </a:p>
        </p:txBody>
      </p:sp>
      <p:sp>
        <p:nvSpPr>
          <p:cNvPr id="3" name="Arrow: Left 2">
            <a:extLst>
              <a:ext uri="{FF2B5EF4-FFF2-40B4-BE49-F238E27FC236}">
                <a16:creationId xmlns:a16="http://schemas.microsoft.com/office/drawing/2014/main" id="{3FA8E6E1-AFB0-4EFF-9940-24D491D5D62B}"/>
              </a:ext>
            </a:extLst>
          </p:cNvPr>
          <p:cNvSpPr/>
          <p:nvPr/>
        </p:nvSpPr>
        <p:spPr>
          <a:xfrm>
            <a:off x="8676456" y="2996952"/>
            <a:ext cx="360040" cy="2880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38CE4D0D-10D0-4DAF-A244-61E485D910A6}"/>
              </a:ext>
            </a:extLst>
          </p:cNvPr>
          <p:cNvSpPr/>
          <p:nvPr/>
        </p:nvSpPr>
        <p:spPr>
          <a:xfrm>
            <a:off x="8676456" y="3445768"/>
            <a:ext cx="360040" cy="2880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9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0"/>
            <a:ext cx="9144000" cy="1250950"/>
          </a:xfrm>
        </p:spPr>
        <p:txBody>
          <a:bodyPr>
            <a:normAutofit/>
          </a:bodyPr>
          <a:lstStyle/>
          <a:p>
            <a:pPr algn="ctr"/>
            <a:r>
              <a:rPr lang="el-GR" sz="4400" dirty="0"/>
              <a:t>Δαπάνη Υγείας</a:t>
            </a:r>
            <a:br>
              <a:rPr lang="en-US" sz="4400" dirty="0"/>
            </a:br>
            <a:r>
              <a:rPr lang="en-US" sz="2400" dirty="0"/>
              <a:t>(</a:t>
            </a:r>
            <a:r>
              <a:rPr lang="el-GR" sz="2400" dirty="0"/>
              <a:t>τρέχουσες τιμές</a:t>
            </a:r>
            <a:r>
              <a:rPr lang="en-US" sz="2400" dirty="0"/>
              <a:t>, </a:t>
            </a:r>
            <a:r>
              <a:rPr lang="el-GR" sz="2400" dirty="0"/>
              <a:t>εκ. ευρώ</a:t>
            </a:r>
            <a:r>
              <a:rPr lang="en-US" sz="2400" dirty="0"/>
              <a:t>) (</a:t>
            </a:r>
            <a:r>
              <a:rPr lang="el-GR" sz="2400" dirty="0"/>
              <a:t>ΕΛΣΤΑΤ</a:t>
            </a:r>
            <a:r>
              <a:rPr lang="en-US" sz="2400" dirty="0"/>
              <a:t>)</a:t>
            </a:r>
            <a:endParaRPr lang="el-GR" sz="1800" dirty="0"/>
          </a:p>
        </p:txBody>
      </p:sp>
      <p:graphicFrame>
        <p:nvGraphicFramePr>
          <p:cNvPr id="10" name="9 - Θέση περιεχομένου"/>
          <p:cNvGraphicFramePr>
            <a:graphicFrameLocks noGrp="1"/>
          </p:cNvGraphicFramePr>
          <p:nvPr>
            <p:ph sz="quarter" idx="2"/>
          </p:nvPr>
        </p:nvGraphicFramePr>
        <p:xfrm>
          <a:off x="457200" y="1444625"/>
          <a:ext cx="6829444" cy="4984771"/>
        </p:xfrm>
        <a:graphic>
          <a:graphicData uri="http://schemas.openxmlformats.org/drawingml/2006/chart">
            <c:chart xmlns:c="http://schemas.openxmlformats.org/drawingml/2006/chart" xmlns:r="http://schemas.openxmlformats.org/officeDocument/2006/relationships" r:id="rId3"/>
          </a:graphicData>
        </a:graphic>
      </p:graphicFrame>
      <p:sp>
        <p:nvSpPr>
          <p:cNvPr id="4" name="3 - TextBox"/>
          <p:cNvSpPr txBox="1"/>
          <p:nvPr/>
        </p:nvSpPr>
        <p:spPr>
          <a:xfrm>
            <a:off x="8286776" y="3429000"/>
            <a:ext cx="857224" cy="430887"/>
          </a:xfrm>
          <a:prstGeom prst="rect">
            <a:avLst/>
          </a:prstGeom>
          <a:noFill/>
        </p:spPr>
        <p:txBody>
          <a:bodyPr wrap="square" rtlCol="0">
            <a:spAutoFit/>
          </a:bodyPr>
          <a:lstStyle/>
          <a:p>
            <a:pPr algn="ctr"/>
            <a:r>
              <a:rPr lang="el-GR" sz="1100" b="1" dirty="0">
                <a:solidFill>
                  <a:srgbClr val="FF0000"/>
                </a:solidFill>
                <a:latin typeface="Arial" pitchFamily="34" charset="0"/>
                <a:cs typeface="Arial" pitchFamily="34" charset="0"/>
              </a:rPr>
              <a:t>39% </a:t>
            </a:r>
            <a:r>
              <a:rPr lang="en-US" sz="1100" b="1" dirty="0">
                <a:solidFill>
                  <a:srgbClr val="FF0000"/>
                </a:solidFill>
                <a:latin typeface="Arial" pitchFamily="34" charset="0"/>
                <a:cs typeface="Arial" pitchFamily="34" charset="0"/>
              </a:rPr>
              <a:t>of Total</a:t>
            </a:r>
            <a:endParaRPr lang="el-GR" sz="1100" b="1" dirty="0">
              <a:solidFill>
                <a:srgbClr val="FF0000"/>
              </a:solidFill>
              <a:latin typeface="Arial" pitchFamily="34" charset="0"/>
              <a:cs typeface="Arial" pitchFamily="34" charset="0"/>
            </a:endParaRPr>
          </a:p>
        </p:txBody>
      </p:sp>
      <p:cxnSp>
        <p:nvCxnSpPr>
          <p:cNvPr id="6" name="5 - Ευθύγραμμο βέλος σύνδεσης"/>
          <p:cNvCxnSpPr/>
          <p:nvPr/>
        </p:nvCxnSpPr>
        <p:spPr>
          <a:xfrm rot="5400000">
            <a:off x="8215338" y="4357694"/>
            <a:ext cx="1000132" cy="285752"/>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113868"/>
      </p:ext>
    </p:extLst>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A229FD9-41BD-49DB-93D9-E3654DE8998B}"/>
              </a:ext>
            </a:extLst>
          </p:cNvPr>
          <p:cNvSpPr txBox="1">
            <a:spLocks/>
          </p:cNvSpPr>
          <p:nvPr/>
        </p:nvSpPr>
        <p:spPr>
          <a:xfrm>
            <a:off x="323528" y="188640"/>
            <a:ext cx="6347713" cy="57606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l-GR" b="1" dirty="0"/>
              <a:t>Εσωτερικό Περιβάλλον</a:t>
            </a:r>
          </a:p>
          <a:p>
            <a:pPr algn="r" fontAlgn="auto">
              <a:spcAft>
                <a:spcPts val="0"/>
              </a:spcAft>
            </a:pPr>
            <a:r>
              <a:rPr lang="el-GR" b="1" dirty="0">
                <a:solidFill>
                  <a:srgbClr val="C00000"/>
                </a:solidFill>
              </a:rPr>
              <a:t>Ανθρώπινο Δυναμικό</a:t>
            </a:r>
            <a:endParaRPr lang="en-GB" b="1" dirty="0">
              <a:solidFill>
                <a:srgbClr val="C00000"/>
              </a:solidFill>
            </a:endParaRPr>
          </a:p>
        </p:txBody>
      </p:sp>
      <p:sp>
        <p:nvSpPr>
          <p:cNvPr id="6" name="Rectangle 5">
            <a:extLst>
              <a:ext uri="{FF2B5EF4-FFF2-40B4-BE49-F238E27FC236}">
                <a16:creationId xmlns:a16="http://schemas.microsoft.com/office/drawing/2014/main" id="{0A71BB69-1F21-4397-BDA5-97D20E11D911}"/>
              </a:ext>
            </a:extLst>
          </p:cNvPr>
          <p:cNvSpPr/>
          <p:nvPr/>
        </p:nvSpPr>
        <p:spPr>
          <a:xfrm>
            <a:off x="755576" y="1700808"/>
            <a:ext cx="7632848" cy="1200329"/>
          </a:xfrm>
          <a:prstGeom prst="rect">
            <a:avLst/>
          </a:prstGeom>
        </p:spPr>
        <p:txBody>
          <a:bodyPr wrap="square">
            <a:spAutoFit/>
          </a:bodyPr>
          <a:lstStyle/>
          <a:p>
            <a:pPr marL="285750" indent="-285750">
              <a:buFont typeface="Arial" panose="020B0604020202020204" pitchFamily="34" charset="0"/>
              <a:buChar char="•"/>
              <a:defRPr/>
            </a:pPr>
            <a:r>
              <a:rPr lang="el-GR" b="1" dirty="0">
                <a:solidFill>
                  <a:srgbClr val="C00000"/>
                </a:solidFill>
              </a:rPr>
              <a:t>Απουσία στρατηγικού προγραμματισμού </a:t>
            </a:r>
            <a:r>
              <a:rPr lang="el-GR" dirty="0"/>
              <a:t>συμπεριλαμβανομένου ενός μηχανισμού θέσπισης προτεραιοτήτων με βάση την εκτίμηση αναγκών υγείας του πληθυσμού</a:t>
            </a:r>
          </a:p>
          <a:p>
            <a:pPr>
              <a:defRPr/>
            </a:pPr>
            <a:endParaRPr lang="en-US" dirty="0"/>
          </a:p>
        </p:txBody>
      </p:sp>
      <p:graphicFrame>
        <p:nvGraphicFramePr>
          <p:cNvPr id="7" name="Chart 6">
            <a:extLst>
              <a:ext uri="{FF2B5EF4-FFF2-40B4-BE49-F238E27FC236}">
                <a16:creationId xmlns:a16="http://schemas.microsoft.com/office/drawing/2014/main" id="{0F5C179B-75BD-464A-B6BB-3C297D761F3C}"/>
              </a:ext>
            </a:extLst>
          </p:cNvPr>
          <p:cNvGraphicFramePr/>
          <p:nvPr>
            <p:extLst>
              <p:ext uri="{D42A27DB-BD31-4B8C-83A1-F6EECF244321}">
                <p14:modId xmlns:p14="http://schemas.microsoft.com/office/powerpoint/2010/main" val="1520811397"/>
              </p:ext>
            </p:extLst>
          </p:nvPr>
        </p:nvGraphicFramePr>
        <p:xfrm>
          <a:off x="395536" y="3140968"/>
          <a:ext cx="4176463" cy="35401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5">
            <a:extLst>
              <a:ext uri="{FF2B5EF4-FFF2-40B4-BE49-F238E27FC236}">
                <a16:creationId xmlns:a16="http://schemas.microsoft.com/office/drawing/2014/main" id="{F6C096CC-AA4D-4C0F-96C4-A1696BD1FF15}"/>
              </a:ext>
            </a:extLst>
          </p:cNvPr>
          <p:cNvGraphicFramePr>
            <a:graphicFrameLocks noGrp="1"/>
          </p:cNvGraphicFramePr>
          <p:nvPr>
            <p:ph idx="1"/>
            <p:extLst>
              <p:ext uri="{D42A27DB-BD31-4B8C-83A1-F6EECF244321}">
                <p14:modId xmlns:p14="http://schemas.microsoft.com/office/powerpoint/2010/main" val="3311144191"/>
              </p:ext>
            </p:extLst>
          </p:nvPr>
        </p:nvGraphicFramePr>
        <p:xfrm>
          <a:off x="4788025" y="3140968"/>
          <a:ext cx="4176463" cy="354013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365DDF4-2B97-4ABE-AA6E-0F6CB4AB30C1}"/>
              </a:ext>
            </a:extLst>
          </p:cNvPr>
          <p:cNvSpPr txBox="1"/>
          <p:nvPr/>
        </p:nvSpPr>
        <p:spPr>
          <a:xfrm>
            <a:off x="611560" y="2716471"/>
            <a:ext cx="3459601" cy="369332"/>
          </a:xfrm>
          <a:prstGeom prst="rect">
            <a:avLst/>
          </a:prstGeom>
          <a:noFill/>
        </p:spPr>
        <p:txBody>
          <a:bodyPr wrap="none" rtlCol="0">
            <a:spAutoFit/>
          </a:bodyPr>
          <a:lstStyle/>
          <a:p>
            <a:r>
              <a:rPr lang="el-GR" dirty="0"/>
              <a:t>Αριθμός γιατρών/100,000 πληθ.</a:t>
            </a:r>
            <a:endParaRPr lang="en-GB" dirty="0"/>
          </a:p>
        </p:txBody>
      </p:sp>
      <p:sp>
        <p:nvSpPr>
          <p:cNvPr id="9" name="TextBox 8">
            <a:extLst>
              <a:ext uri="{FF2B5EF4-FFF2-40B4-BE49-F238E27FC236}">
                <a16:creationId xmlns:a16="http://schemas.microsoft.com/office/drawing/2014/main" id="{3E670EC3-83A5-4A13-AF91-843C99E5609D}"/>
              </a:ext>
            </a:extLst>
          </p:cNvPr>
          <p:cNvSpPr txBox="1"/>
          <p:nvPr/>
        </p:nvSpPr>
        <p:spPr>
          <a:xfrm>
            <a:off x="5146455" y="2624138"/>
            <a:ext cx="3884333" cy="369332"/>
          </a:xfrm>
          <a:prstGeom prst="rect">
            <a:avLst/>
          </a:prstGeom>
          <a:noFill/>
        </p:spPr>
        <p:txBody>
          <a:bodyPr wrap="none" rtlCol="0">
            <a:spAutoFit/>
          </a:bodyPr>
          <a:lstStyle/>
          <a:p>
            <a:r>
              <a:rPr lang="el-GR" dirty="0"/>
              <a:t>Αριθμός νοσηλευτών/100,000 πληθ.</a:t>
            </a:r>
            <a:endParaRPr lang="en-GB" dirty="0"/>
          </a:p>
        </p:txBody>
      </p:sp>
    </p:spTree>
    <p:extLst>
      <p:ext uri="{BB962C8B-B14F-4D97-AF65-F5344CB8AC3E}">
        <p14:creationId xmlns:p14="http://schemas.microsoft.com/office/powerpoint/2010/main" val="646272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a:extLst>
              <a:ext uri="{FF2B5EF4-FFF2-40B4-BE49-F238E27FC236}">
                <a16:creationId xmlns:a16="http://schemas.microsoft.com/office/drawing/2014/main" id="{AC816329-A243-4DA5-B967-8DAB095255D7}"/>
              </a:ext>
            </a:extLst>
          </p:cNvPr>
          <p:cNvSpPr>
            <a:spLocks noGrp="1"/>
          </p:cNvSpPr>
          <p:nvPr>
            <p:ph idx="1"/>
          </p:nvPr>
        </p:nvSpPr>
        <p:spPr>
          <a:xfrm>
            <a:off x="609599" y="1988840"/>
            <a:ext cx="7706817" cy="4536504"/>
          </a:xfrm>
        </p:spPr>
        <p:txBody>
          <a:bodyPr>
            <a:normAutofit/>
          </a:bodyPr>
          <a:lstStyle/>
          <a:p>
            <a:pPr lvl="1" algn="just">
              <a:defRPr/>
            </a:pPr>
            <a:r>
              <a:rPr lang="el-GR" sz="1800" dirty="0">
                <a:solidFill>
                  <a:srgbClr val="C00000"/>
                </a:solidFill>
              </a:rPr>
              <a:t>Γεωγραφικές ανισότητες </a:t>
            </a:r>
            <a:r>
              <a:rPr lang="el-GR" sz="1800" dirty="0"/>
              <a:t>και ανισότητες μεταξύ των ιατρικών ειδικοτήτων</a:t>
            </a:r>
            <a:endParaRPr lang="en-GB" sz="1800" dirty="0"/>
          </a:p>
          <a:p>
            <a:pPr marL="457200" lvl="1" indent="0" algn="just">
              <a:buNone/>
              <a:defRPr/>
            </a:pPr>
            <a:r>
              <a:rPr lang="el-GR" altLang="en-US" sz="1800" dirty="0"/>
              <a:t>(</a:t>
            </a:r>
            <a:r>
              <a:rPr lang="en-US" altLang="en-US" sz="1800" dirty="0"/>
              <a:t>300 </a:t>
            </a:r>
            <a:r>
              <a:rPr lang="el-GR" altLang="en-US" sz="1800" dirty="0"/>
              <a:t>ιατροί ανά</a:t>
            </a:r>
            <a:r>
              <a:rPr lang="en-US" altLang="en-US" sz="1800" dirty="0"/>
              <a:t> 100,000 </a:t>
            </a:r>
            <a:r>
              <a:rPr lang="el-GR" altLang="en-US" sz="1800" dirty="0" err="1"/>
              <a:t>κατ</a:t>
            </a:r>
            <a:r>
              <a:rPr lang="el-GR" altLang="en-US" sz="1800" dirty="0"/>
              <a:t>. Σε Δ. Μακεδονία και Κεντρική Ελλάδα </a:t>
            </a:r>
            <a:r>
              <a:rPr lang="en-GB" altLang="en-US" sz="1800" dirty="0"/>
              <a:t>vs </a:t>
            </a:r>
            <a:r>
              <a:rPr lang="en-US" altLang="en-US" sz="1800" dirty="0"/>
              <a:t>874</a:t>
            </a:r>
            <a:r>
              <a:rPr lang="el-GR" altLang="en-US" sz="1800" dirty="0"/>
              <a:t> ιατροί</a:t>
            </a:r>
            <a:r>
              <a:rPr lang="en-US" altLang="en-US" sz="1800" dirty="0"/>
              <a:t> </a:t>
            </a:r>
            <a:r>
              <a:rPr lang="el-GR" altLang="en-US" sz="1800" dirty="0"/>
              <a:t>ανά </a:t>
            </a:r>
            <a:r>
              <a:rPr lang="en-US" altLang="en-US" sz="1800" dirty="0"/>
              <a:t>100,000 </a:t>
            </a:r>
            <a:r>
              <a:rPr lang="el-GR" altLang="en-US" sz="1800" dirty="0"/>
              <a:t>στην Αττική </a:t>
            </a:r>
            <a:r>
              <a:rPr lang="en-US" altLang="en-US" sz="1800" dirty="0"/>
              <a:t>(ELSTAT 2016).</a:t>
            </a:r>
            <a:endParaRPr lang="el-GR" sz="1800" dirty="0"/>
          </a:p>
          <a:p>
            <a:pPr lvl="1" algn="just">
              <a:defRPr/>
            </a:pPr>
            <a:r>
              <a:rPr lang="el-GR" sz="1800" dirty="0"/>
              <a:t>Νοσοκομειακή στελέχωση (2013): </a:t>
            </a:r>
            <a:r>
              <a:rPr lang="en-GB" sz="1800" b="1" dirty="0">
                <a:solidFill>
                  <a:srgbClr val="C00000"/>
                </a:solidFill>
              </a:rPr>
              <a:t>65%</a:t>
            </a:r>
            <a:r>
              <a:rPr lang="en-GB" sz="1800" b="1" dirty="0">
                <a:solidFill>
                  <a:srgbClr val="CA4436"/>
                </a:solidFill>
              </a:rPr>
              <a:t> </a:t>
            </a:r>
            <a:r>
              <a:rPr lang="el-GR" sz="1800" b="1" dirty="0">
                <a:solidFill>
                  <a:srgbClr val="CA4436"/>
                </a:solidFill>
              </a:rPr>
              <a:t>των προβλεπόμενων θέσεων ιατρών και </a:t>
            </a:r>
            <a:r>
              <a:rPr lang="en-GB" sz="1800" b="1" dirty="0">
                <a:solidFill>
                  <a:srgbClr val="C00000"/>
                </a:solidFill>
              </a:rPr>
              <a:t>70%</a:t>
            </a:r>
            <a:r>
              <a:rPr lang="en-GB" sz="1800" b="1" dirty="0">
                <a:solidFill>
                  <a:srgbClr val="CA4436"/>
                </a:solidFill>
              </a:rPr>
              <a:t> </a:t>
            </a:r>
            <a:r>
              <a:rPr lang="el-GR" sz="1800" b="1" dirty="0">
                <a:solidFill>
                  <a:srgbClr val="CA4436"/>
                </a:solidFill>
              </a:rPr>
              <a:t>του νοσηλευτικού προσωπικού </a:t>
            </a:r>
            <a:r>
              <a:rPr lang="en-GB" sz="1800" dirty="0"/>
              <a:t>(</a:t>
            </a:r>
            <a:r>
              <a:rPr lang="el-GR" sz="1800" dirty="0"/>
              <a:t>βάσει ωστόσο αναχρονιστικών οργανισμών των νοσοκομείων</a:t>
            </a:r>
            <a:r>
              <a:rPr lang="en-GB" sz="1800" dirty="0"/>
              <a:t>).</a:t>
            </a:r>
            <a:endParaRPr lang="el-GR" sz="1800" dirty="0"/>
          </a:p>
          <a:p>
            <a:pPr lvl="1" algn="just">
              <a:defRPr/>
            </a:pPr>
            <a:r>
              <a:rPr lang="el-GR" sz="1800" dirty="0"/>
              <a:t>Κέντρα Υγείας:</a:t>
            </a:r>
            <a:r>
              <a:rPr lang="en-GB" sz="1800" b="1" dirty="0">
                <a:solidFill>
                  <a:srgbClr val="C00000"/>
                </a:solidFill>
              </a:rPr>
              <a:t> 64% </a:t>
            </a:r>
            <a:r>
              <a:rPr lang="el-GR" sz="1800" b="1" dirty="0">
                <a:solidFill>
                  <a:srgbClr val="CA4436"/>
                </a:solidFill>
              </a:rPr>
              <a:t>των προβλεπόμενων θέσεων ιατρών και </a:t>
            </a:r>
            <a:r>
              <a:rPr lang="en-GB" sz="1800" b="1" dirty="0">
                <a:solidFill>
                  <a:srgbClr val="C00000"/>
                </a:solidFill>
              </a:rPr>
              <a:t>67% </a:t>
            </a:r>
            <a:r>
              <a:rPr lang="el-GR" sz="1800" b="1" dirty="0">
                <a:solidFill>
                  <a:srgbClr val="CA4436"/>
                </a:solidFill>
              </a:rPr>
              <a:t>του νοσηλευτικού προσωπικού </a:t>
            </a:r>
            <a:endParaRPr lang="el-GR" sz="1800" dirty="0"/>
          </a:p>
          <a:p>
            <a:pPr lvl="1" algn="just">
              <a:defRPr/>
            </a:pPr>
            <a:r>
              <a:rPr lang="el-GR" sz="1800" dirty="0"/>
              <a:t>Μεταξύ</a:t>
            </a:r>
            <a:r>
              <a:rPr lang="en-US" sz="1800" dirty="0"/>
              <a:t> 2009-2015 </a:t>
            </a:r>
            <a:r>
              <a:rPr lang="en-US" sz="1800" b="1" dirty="0">
                <a:solidFill>
                  <a:srgbClr val="C00000"/>
                </a:solidFill>
              </a:rPr>
              <a:t>17%</a:t>
            </a:r>
            <a:r>
              <a:rPr lang="en-US" sz="1800" b="1" dirty="0">
                <a:solidFill>
                  <a:srgbClr val="CA4436"/>
                </a:solidFill>
              </a:rPr>
              <a:t> </a:t>
            </a:r>
            <a:r>
              <a:rPr lang="el-GR" sz="1800" b="1" dirty="0">
                <a:solidFill>
                  <a:srgbClr val="CA4436"/>
                </a:solidFill>
              </a:rPr>
              <a:t>μείωση του προσωπικού στα δημόσια νοσοκομεία</a:t>
            </a:r>
            <a:r>
              <a:rPr lang="en-US" sz="1800" dirty="0"/>
              <a:t>: </a:t>
            </a:r>
            <a:r>
              <a:rPr lang="el-GR" sz="1800" dirty="0"/>
              <a:t>από</a:t>
            </a:r>
            <a:r>
              <a:rPr lang="en-US" sz="1800" dirty="0"/>
              <a:t> 114,471 </a:t>
            </a:r>
            <a:r>
              <a:rPr lang="el-GR" sz="1800" dirty="0"/>
              <a:t>σε</a:t>
            </a:r>
            <a:r>
              <a:rPr lang="en-US" sz="1800" dirty="0"/>
              <a:t> 94,659 </a:t>
            </a:r>
            <a:r>
              <a:rPr lang="el-GR" sz="1800" dirty="0"/>
              <a:t>άτομα</a:t>
            </a:r>
            <a:r>
              <a:rPr lang="en-US" sz="1800" dirty="0"/>
              <a:t>.</a:t>
            </a:r>
          </a:p>
          <a:p>
            <a:pPr lvl="1" algn="just">
              <a:defRPr/>
            </a:pPr>
            <a:r>
              <a:rPr lang="el-GR" sz="1800" dirty="0" err="1"/>
              <a:t>Γηράσκον</a:t>
            </a:r>
            <a:r>
              <a:rPr lang="el-GR" sz="1800" dirty="0"/>
              <a:t> ανθρώπινο δυναμικό</a:t>
            </a:r>
          </a:p>
          <a:p>
            <a:pPr lvl="1" algn="just">
              <a:defRPr/>
            </a:pPr>
            <a:r>
              <a:rPr lang="en-GB" sz="1800" dirty="0"/>
              <a:t>Brain Drain</a:t>
            </a:r>
            <a:endParaRPr lang="el-GR" sz="1800" dirty="0"/>
          </a:p>
        </p:txBody>
      </p:sp>
      <p:sp>
        <p:nvSpPr>
          <p:cNvPr id="5" name="Title 1">
            <a:extLst>
              <a:ext uri="{FF2B5EF4-FFF2-40B4-BE49-F238E27FC236}">
                <a16:creationId xmlns:a16="http://schemas.microsoft.com/office/drawing/2014/main" id="{118D6A89-89EA-4906-822D-755E87B6D017}"/>
              </a:ext>
            </a:extLst>
          </p:cNvPr>
          <p:cNvSpPr txBox="1">
            <a:spLocks noGrp="1"/>
          </p:cNvSpPr>
          <p:nvPr>
            <p:ph type="title"/>
          </p:nvPr>
        </p:nvSpPr>
        <p:spPr>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l-GR" b="1" dirty="0"/>
              <a:t>Εσωτερικό Περιβάλλον</a:t>
            </a:r>
          </a:p>
          <a:p>
            <a:pPr algn="r" fontAlgn="auto">
              <a:spcAft>
                <a:spcPts val="0"/>
              </a:spcAft>
            </a:pPr>
            <a:r>
              <a:rPr lang="el-GR" sz="3200" b="1" dirty="0">
                <a:solidFill>
                  <a:srgbClr val="C00000"/>
                </a:solidFill>
              </a:rPr>
              <a:t>Ανθρώπινο Δυναμικό</a:t>
            </a:r>
            <a:endParaRPr lang="en-GB" sz="3200" b="1" dirty="0">
              <a:solidFill>
                <a:srgbClr val="C00000"/>
              </a:solidFill>
            </a:endParaRPr>
          </a:p>
        </p:txBody>
      </p:sp>
    </p:spTree>
    <p:extLst>
      <p:ext uri="{BB962C8B-B14F-4D97-AF65-F5344CB8AC3E}">
        <p14:creationId xmlns:p14="http://schemas.microsoft.com/office/powerpoint/2010/main" val="1315843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normAutofit fontScale="70000" lnSpcReduction="20000"/>
          </a:bodyPr>
          <a:lstStyle/>
          <a:p>
            <a:r>
              <a:rPr lang="el-GR" dirty="0"/>
              <a:t>Κακές εργασιακές συνθήκες, χαμηλή εργασιακή ικανοποίηση, τάση φυγής από το </a:t>
            </a:r>
            <a:r>
              <a:rPr lang="el-GR" b="1" dirty="0">
                <a:solidFill>
                  <a:srgbClr val="C00000"/>
                </a:solidFill>
              </a:rPr>
              <a:t>νοσηλευτικό επάγγελμα</a:t>
            </a:r>
          </a:p>
          <a:p>
            <a:pPr marL="0" indent="0">
              <a:buNone/>
            </a:pPr>
            <a:endParaRPr lang="en-GB" b="1" dirty="0">
              <a:solidFill>
                <a:srgbClr val="C00000"/>
              </a:solidFill>
            </a:endParaRPr>
          </a:p>
          <a:p>
            <a:r>
              <a:rPr lang="el-GR" dirty="0"/>
              <a:t>Σε συγκριτική διεθνή μελέτη (12 χώρες)</a:t>
            </a:r>
          </a:p>
          <a:p>
            <a:pPr marL="628650" indent="-360363">
              <a:buFont typeface="Courier New" panose="02070309020205020404" pitchFamily="49" charset="0"/>
              <a:buChar char="o"/>
            </a:pPr>
            <a:r>
              <a:rPr lang="el-GR" dirty="0"/>
              <a:t>Σχεδόν οι μισοί νοσηλευτές αναφέρουν φτωχή ποιοτικά παρεχόμενη φροντίδα λόγω </a:t>
            </a:r>
            <a:r>
              <a:rPr lang="el-GR" dirty="0" err="1"/>
              <a:t>υποστελέχωσης</a:t>
            </a:r>
            <a:r>
              <a:rPr lang="en-GB" dirty="0"/>
              <a:t> </a:t>
            </a:r>
            <a:r>
              <a:rPr lang="el-GR" dirty="0"/>
              <a:t>(Ιρλανδία: 11% </a:t>
            </a:r>
            <a:r>
              <a:rPr lang="en-GB" dirty="0"/>
              <a:t>vs </a:t>
            </a:r>
            <a:r>
              <a:rPr lang="el-GR" dirty="0"/>
              <a:t>Ελλάδα 47%)</a:t>
            </a:r>
          </a:p>
          <a:p>
            <a:pPr marL="628650" indent="-360363">
              <a:buFont typeface="Courier New" panose="02070309020205020404" pitchFamily="49" charset="0"/>
              <a:buChar char="o"/>
            </a:pPr>
            <a:r>
              <a:rPr lang="en-GB" dirty="0"/>
              <a:t>O</a:t>
            </a:r>
            <a:r>
              <a:rPr lang="el-GR" dirty="0"/>
              <a:t>ι Έλληνες νοσηλευτές αναφέρουν τα χειρότερη βαθμολογία ως προς την επαγγελματική τους ικανοποίηση</a:t>
            </a:r>
          </a:p>
          <a:p>
            <a:pPr marL="628650" indent="-360363">
              <a:buFont typeface="Courier New" panose="02070309020205020404" pitchFamily="49" charset="0"/>
              <a:buChar char="o"/>
            </a:pPr>
            <a:r>
              <a:rPr lang="el-GR" dirty="0"/>
              <a:t>Ποσοστά εξουθένωσης: 10% Ολλανδία, 78% Ελλάδα</a:t>
            </a:r>
          </a:p>
          <a:p>
            <a:pPr marL="628650" indent="-360363">
              <a:buFont typeface="Courier New" panose="02070309020205020404" pitchFamily="49" charset="0"/>
              <a:buChar char="o"/>
            </a:pPr>
            <a:r>
              <a:rPr lang="el-GR" dirty="0"/>
              <a:t>Χαμηλή εργασιακή ικανοποίηση: 11% Ολλανδία, 56% Ελλάδα</a:t>
            </a:r>
          </a:p>
          <a:p>
            <a:pPr marL="628650" indent="-360363">
              <a:buFont typeface="Courier New" panose="02070309020205020404" pitchFamily="49" charset="0"/>
              <a:buChar char="o"/>
            </a:pPr>
            <a:r>
              <a:rPr lang="el-GR" dirty="0"/>
              <a:t>Πρόθεση αποχώρησης από το επάγγελμα: 14% ΗΠΑ, 49% (Φινλανδία</a:t>
            </a:r>
            <a:r>
              <a:rPr lang="en-GB" dirty="0"/>
              <a:t> &amp;</a:t>
            </a:r>
            <a:r>
              <a:rPr lang="el-GR" dirty="0"/>
              <a:t> 	Ελλάδα)</a:t>
            </a:r>
          </a:p>
          <a:p>
            <a:pPr marL="628650" indent="-360363" algn="r">
              <a:buFont typeface="Courier New" panose="02070309020205020404" pitchFamily="49" charset="0"/>
              <a:buChar char="o"/>
            </a:pPr>
            <a:r>
              <a:rPr lang="el-GR" dirty="0"/>
              <a:t>(</a:t>
            </a:r>
            <a:r>
              <a:rPr lang="en-GB" dirty="0"/>
              <a:t>Aiken 2012)</a:t>
            </a:r>
            <a:endParaRPr lang="el-GR" dirty="0"/>
          </a:p>
          <a:p>
            <a:pPr marL="0" indent="0">
              <a:buNone/>
            </a:pPr>
            <a:endParaRPr lang="en-GB" dirty="0"/>
          </a:p>
          <a:p>
            <a:pPr marL="0" indent="0">
              <a:buNone/>
            </a:pPr>
            <a:endParaRPr lang="el-GR" dirty="0"/>
          </a:p>
        </p:txBody>
      </p:sp>
      <p:sp>
        <p:nvSpPr>
          <p:cNvPr id="4" name="3 - Τίτλος"/>
          <p:cNvSpPr>
            <a:spLocks noGrp="1"/>
          </p:cNvSpPr>
          <p:nvPr>
            <p:ph type="title"/>
          </p:nvPr>
        </p:nvSpPr>
        <p:spPr>
          <a:xfrm>
            <a:off x="357158" y="285728"/>
            <a:ext cx="6786610" cy="773222"/>
          </a:xfrm>
        </p:spPr>
        <p:txBody>
          <a:bodyPr>
            <a:normAutofit fontScale="90000"/>
          </a:bodyPr>
          <a:lstStyle/>
          <a:p>
            <a:r>
              <a:rPr lang="el-GR" b="1" dirty="0"/>
              <a:t>Εσωτερικό Περιβάλλον</a:t>
            </a:r>
            <a:r>
              <a:rPr lang="en-GB" b="1" dirty="0"/>
              <a:t>			</a:t>
            </a:r>
            <a:r>
              <a:rPr lang="el-GR" b="1" dirty="0">
                <a:solidFill>
                  <a:srgbClr val="C00000"/>
                </a:solidFill>
              </a:rPr>
              <a:t>Ανθρώπινο Δυναμικό</a:t>
            </a:r>
            <a:endParaRPr lang="el-GR" b="1" dirty="0"/>
          </a:p>
        </p:txBody>
      </p:sp>
    </p:spTree>
    <p:extLst>
      <p:ext uri="{BB962C8B-B14F-4D97-AF65-F5344CB8AC3E}">
        <p14:creationId xmlns:p14="http://schemas.microsoft.com/office/powerpoint/2010/main" val="6669509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F142-CB33-427E-BF6B-4D015A539BB9}"/>
              </a:ext>
            </a:extLst>
          </p:cNvPr>
          <p:cNvSpPr>
            <a:spLocks noGrp="1"/>
          </p:cNvSpPr>
          <p:nvPr>
            <p:ph type="title"/>
          </p:nvPr>
        </p:nvSpPr>
        <p:spPr>
          <a:xfrm>
            <a:off x="254921" y="247328"/>
            <a:ext cx="8889079" cy="1320800"/>
          </a:xfrm>
        </p:spPr>
        <p:txBody>
          <a:bodyPr>
            <a:normAutofit fontScale="90000"/>
          </a:bodyPr>
          <a:lstStyle/>
          <a:p>
            <a:r>
              <a:rPr lang="el-GR" dirty="0"/>
              <a:t>Στρατηγικός Σχεδιασμός στο ΕΣΥ: σε τι βαθμό γίνεται τελικά; </a:t>
            </a:r>
            <a:endParaRPr lang="en-GB" dirty="0"/>
          </a:p>
        </p:txBody>
      </p:sp>
      <p:graphicFrame>
        <p:nvGraphicFramePr>
          <p:cNvPr id="4" name="Diagram 3">
            <a:extLst>
              <a:ext uri="{FF2B5EF4-FFF2-40B4-BE49-F238E27FC236}">
                <a16:creationId xmlns:a16="http://schemas.microsoft.com/office/drawing/2014/main" id="{5490C621-E130-4671-832E-637BABFB6D26}"/>
              </a:ext>
            </a:extLst>
          </p:cNvPr>
          <p:cNvGraphicFramePr/>
          <p:nvPr>
            <p:extLst>
              <p:ext uri="{D42A27DB-BD31-4B8C-83A1-F6EECF244321}">
                <p14:modId xmlns:p14="http://schemas.microsoft.com/office/powerpoint/2010/main" val="4121435271"/>
              </p:ext>
            </p:extLst>
          </p:nvPr>
        </p:nvGraphicFramePr>
        <p:xfrm>
          <a:off x="-180528" y="1916832"/>
          <a:ext cx="90010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B2268C5E-EDFE-499C-8297-4B9AF6B1C0C6}"/>
              </a:ext>
            </a:extLst>
          </p:cNvPr>
          <p:cNvSpPr/>
          <p:nvPr/>
        </p:nvSpPr>
        <p:spPr>
          <a:xfrm>
            <a:off x="3419872" y="3789040"/>
            <a:ext cx="1602876" cy="923330"/>
          </a:xfrm>
          <a:prstGeom prst="rect">
            <a:avLst/>
          </a:prstGeom>
          <a:noFill/>
        </p:spPr>
        <p:txBody>
          <a:bodyPr wrap="none" lIns="91440" tIns="45720" rIns="91440" bIns="45720">
            <a:spAutoFit/>
          </a:bodyPr>
          <a:lstStyle/>
          <a:p>
            <a:pPr algn="ctr"/>
            <a:r>
              <a:rPr 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Φάσεις </a:t>
            </a:r>
          </a:p>
          <a:p>
            <a:pPr algn="ctr"/>
            <a:r>
              <a:rPr 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Στρατηγικού </a:t>
            </a:r>
          </a:p>
          <a:p>
            <a:pPr algn="ctr"/>
            <a:r>
              <a:rPr lang="el-GR"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Σχεδιασμού</a:t>
            </a:r>
            <a:endPar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748261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785926"/>
            <a:ext cx="4538465" cy="4604683"/>
          </a:xfrm>
        </p:spPr>
        <p:txBody>
          <a:bodyPr>
            <a:normAutofit/>
          </a:bodyPr>
          <a:lstStyle/>
          <a:p>
            <a:r>
              <a:rPr lang="el-GR" sz="1800" dirty="0"/>
              <a:t>Τι προσδιορίζει τελικά την συνολική απόδοση ενός οργανισμού υγείας ή ενός συστήματος υγείας;</a:t>
            </a: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l-GR" sz="1800" dirty="0"/>
              <a:t> </a:t>
            </a:r>
          </a:p>
        </p:txBody>
      </p:sp>
      <p:sp>
        <p:nvSpPr>
          <p:cNvPr id="2" name="Title 1"/>
          <p:cNvSpPr>
            <a:spLocks noGrp="1"/>
          </p:cNvSpPr>
          <p:nvPr>
            <p:ph type="title"/>
          </p:nvPr>
        </p:nvSpPr>
        <p:spPr>
          <a:xfrm>
            <a:off x="357158" y="214290"/>
            <a:ext cx="6347713" cy="1320800"/>
          </a:xfrm>
        </p:spPr>
        <p:txBody>
          <a:bodyPr/>
          <a:lstStyle/>
          <a:p>
            <a:r>
              <a:rPr lang="el-GR" b="1" dirty="0"/>
              <a:t>Στρατηγική Διοίκηση</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5" y="1340768"/>
            <a:ext cx="2902938" cy="1872208"/>
          </a:xfrm>
          <a:prstGeom prst="rect">
            <a:avLst/>
          </a:prstGeom>
        </p:spPr>
      </p:pic>
      <p:sp>
        <p:nvSpPr>
          <p:cNvPr id="5" name="Content Placeholder 2">
            <a:extLst>
              <a:ext uri="{FF2B5EF4-FFF2-40B4-BE49-F238E27FC236}">
                <a16:creationId xmlns:a16="http://schemas.microsoft.com/office/drawing/2014/main" id="{EDAEEB04-FB81-4E1F-BCCB-B0C07F917B94}"/>
              </a:ext>
            </a:extLst>
          </p:cNvPr>
          <p:cNvSpPr txBox="1">
            <a:spLocks/>
          </p:cNvSpPr>
          <p:nvPr/>
        </p:nvSpPr>
        <p:spPr>
          <a:xfrm>
            <a:off x="450322" y="3573016"/>
            <a:ext cx="5184575" cy="302433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r>
              <a:rPr lang="el-GR" dirty="0"/>
              <a:t>Γιατί ορισμένοι</a:t>
            </a:r>
            <a:r>
              <a:rPr lang="en-GB" dirty="0"/>
              <a:t> </a:t>
            </a:r>
            <a:r>
              <a:rPr lang="el-GR" dirty="0"/>
              <a:t>οργανισμοί</a:t>
            </a:r>
            <a:r>
              <a:rPr lang="en-GB" dirty="0"/>
              <a:t>  </a:t>
            </a:r>
            <a:r>
              <a:rPr lang="el-GR" dirty="0"/>
              <a:t>επιτυγχάνουν</a:t>
            </a:r>
            <a:r>
              <a:rPr lang="en-US" dirty="0"/>
              <a:t>; </a:t>
            </a:r>
            <a:endParaRPr lang="el-GR" dirty="0"/>
          </a:p>
          <a:p>
            <a:pPr fontAlgn="auto"/>
            <a:r>
              <a:rPr lang="el-GR" dirty="0"/>
              <a:t>Ενώ άλλοι αποτυγχάνουν;</a:t>
            </a:r>
            <a:endParaRPr lang="en-GB" dirty="0"/>
          </a:p>
          <a:p>
            <a:pPr fontAlgn="auto"/>
            <a:r>
              <a:rPr lang="el-GR" dirty="0"/>
              <a:t>Τι μπορεί να κάνει και τι κάνει ο οργανισμός και τι δεν μπορεί να κάνει και τι δεν κάνει ο οργανισμός</a:t>
            </a:r>
          </a:p>
        </p:txBody>
      </p:sp>
      <p:pic>
        <p:nvPicPr>
          <p:cNvPr id="6" name="Picture 5">
            <a:extLst>
              <a:ext uri="{FF2B5EF4-FFF2-40B4-BE49-F238E27FC236}">
                <a16:creationId xmlns:a16="http://schemas.microsoft.com/office/drawing/2014/main" id="{4BC55498-8A2B-400D-9D37-46ACE048D2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340" y="3212976"/>
            <a:ext cx="3258108" cy="1440160"/>
          </a:xfrm>
          <a:prstGeom prst="rect">
            <a:avLst/>
          </a:prstGeom>
        </p:spPr>
      </p:pic>
      <p:pic>
        <p:nvPicPr>
          <p:cNvPr id="7" name="Picture 6">
            <a:extLst>
              <a:ext uri="{FF2B5EF4-FFF2-40B4-BE49-F238E27FC236}">
                <a16:creationId xmlns:a16="http://schemas.microsoft.com/office/drawing/2014/main" id="{B08E5B64-16CD-49B5-BF3A-3FFD87809D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897" y="4566525"/>
            <a:ext cx="2959733" cy="1022716"/>
          </a:xfrm>
          <a:prstGeom prst="rect">
            <a:avLst/>
          </a:prstGeom>
        </p:spPr>
      </p:pic>
    </p:spTree>
    <p:extLst>
      <p:ext uri="{BB962C8B-B14F-4D97-AF65-F5344CB8AC3E}">
        <p14:creationId xmlns:p14="http://schemas.microsoft.com/office/powerpoint/2010/main" val="20829319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E980907-C44B-43B1-9377-EA28FF772B7D}"/>
              </a:ext>
            </a:extLst>
          </p:cNvPr>
          <p:cNvSpPr>
            <a:spLocks noGrp="1"/>
          </p:cNvSpPr>
          <p:nvPr>
            <p:ph idx="1"/>
          </p:nvPr>
        </p:nvSpPr>
        <p:spPr>
          <a:xfrm>
            <a:off x="214282" y="5000636"/>
            <a:ext cx="8280920" cy="1224136"/>
          </a:xfrm>
        </p:spPr>
        <p:txBody>
          <a:bodyPr>
            <a:noAutofit/>
          </a:bodyPr>
          <a:lstStyle/>
          <a:p>
            <a:r>
              <a:rPr lang="el-GR" sz="1600" dirty="0"/>
              <a:t>Κάλυψη του ανασφάλιστου πληθυσμού (2016), επιτρέποντας σε ανέργους και οικονομικά ασθενέστερους ασφαλισμένους να έχουν </a:t>
            </a:r>
            <a:r>
              <a:rPr lang="el-GR" sz="1600" b="1" dirty="0">
                <a:solidFill>
                  <a:srgbClr val="FF0000"/>
                </a:solidFill>
              </a:rPr>
              <a:t>πρόσβαση</a:t>
            </a:r>
            <a:r>
              <a:rPr lang="el-GR" sz="1600" dirty="0"/>
              <a:t> στις υπηρεσίες υγειονομικής περίθαλψης.</a:t>
            </a:r>
          </a:p>
          <a:p>
            <a:endParaRPr lang="el-GR" sz="1600" dirty="0"/>
          </a:p>
          <a:p>
            <a:endParaRPr lang="en-GB" sz="1600" dirty="0"/>
          </a:p>
        </p:txBody>
      </p:sp>
      <p:sp>
        <p:nvSpPr>
          <p:cNvPr id="2" name="Title 1"/>
          <p:cNvSpPr>
            <a:spLocks noGrp="1"/>
          </p:cNvSpPr>
          <p:nvPr>
            <p:ph type="title"/>
          </p:nvPr>
        </p:nvSpPr>
        <p:spPr>
          <a:xfrm>
            <a:off x="701623" y="-8307"/>
            <a:ext cx="7773338" cy="864096"/>
          </a:xfrm>
        </p:spPr>
        <p:txBody>
          <a:bodyPr/>
          <a:lstStyle/>
          <a:p>
            <a:r>
              <a:rPr lang="el-GR" b="1" dirty="0"/>
              <a:t>Τι πετύχαμε….</a:t>
            </a:r>
          </a:p>
        </p:txBody>
      </p:sp>
      <p:sp>
        <p:nvSpPr>
          <p:cNvPr id="3" name="Content Placeholder 2"/>
          <p:cNvSpPr>
            <a:spLocks noGrp="1"/>
          </p:cNvSpPr>
          <p:nvPr>
            <p:ph sz="quarter" idx="4294967295"/>
          </p:nvPr>
        </p:nvSpPr>
        <p:spPr>
          <a:xfrm>
            <a:off x="0" y="785794"/>
            <a:ext cx="8748713" cy="5400675"/>
          </a:xfrm>
        </p:spPr>
        <p:txBody>
          <a:bodyPr>
            <a:noAutofit/>
          </a:bodyPr>
          <a:lstStyle/>
          <a:p>
            <a:pPr marL="0" indent="0">
              <a:buNone/>
            </a:pPr>
            <a:r>
              <a:rPr lang="el-GR" sz="1600" b="1" dirty="0" err="1">
                <a:solidFill>
                  <a:srgbClr val="C00000"/>
                </a:solidFill>
              </a:rPr>
              <a:t>Κατανεμητική</a:t>
            </a:r>
            <a:r>
              <a:rPr lang="el-GR" sz="1600" dirty="0">
                <a:solidFill>
                  <a:srgbClr val="C00000"/>
                </a:solidFill>
              </a:rPr>
              <a:t> Αποδοτικότητα του Συστήματος</a:t>
            </a:r>
          </a:p>
          <a:p>
            <a:r>
              <a:rPr lang="el-GR" sz="1600" dirty="0"/>
              <a:t>Δημιουργία του ΕΟΠΥΥ το 2011, ο οποίος ενεργεί ως </a:t>
            </a:r>
            <a:r>
              <a:rPr lang="el-GR" sz="1600" b="1" dirty="0">
                <a:solidFill>
                  <a:srgbClr val="C00000"/>
                </a:solidFill>
              </a:rPr>
              <a:t>μοναδικός στρατηγικός αγοραστής</a:t>
            </a:r>
            <a:r>
              <a:rPr lang="el-GR" sz="1600" b="1" dirty="0">
                <a:solidFill>
                  <a:srgbClr val="FF0000"/>
                </a:solidFill>
              </a:rPr>
              <a:t> </a:t>
            </a:r>
            <a:r>
              <a:rPr lang="el-GR" sz="1600" dirty="0"/>
              <a:t>φαρμάκων και όλων των υπηρεσιών υγειονομικής περίθαλψης για όλους τους ασφαλισμένους με ενιαίες παροχές      κατάφερε να περιορίσει την αύξηση των δαπανών και να συμβάλει στην ορθολογικότερη κατανομή των πόρων </a:t>
            </a:r>
          </a:p>
          <a:p>
            <a:endParaRPr lang="el-GR" sz="1600" dirty="0"/>
          </a:p>
          <a:p>
            <a:r>
              <a:rPr lang="el-GR" sz="1600" dirty="0"/>
              <a:t>Η </a:t>
            </a:r>
            <a:r>
              <a:rPr lang="el-GR" sz="1600" b="1" dirty="0">
                <a:solidFill>
                  <a:srgbClr val="C00000"/>
                </a:solidFill>
              </a:rPr>
              <a:t>μεταρρύθμιση της πρωτοβάθμιας περίθαλψης </a:t>
            </a:r>
            <a:r>
              <a:rPr lang="el-GR" sz="1600" dirty="0"/>
              <a:t>(νόμος 4486/2017): δημιουργούνται Τοπικές Μονάδες Υγείας (ΤΟΜΥ) με διεπιστημονική ομάδα υγείας με ενισχυμένο ρόλο νοσηλευτών και άλλων επαγγελματιών υγείας &amp; στόχο την ολοκληρωμένη παροχή πρωτοβάθμιων υπηρεσιών</a:t>
            </a:r>
            <a:r>
              <a:rPr lang="el-GR" sz="1600" b="1" dirty="0">
                <a:solidFill>
                  <a:srgbClr val="FF0000"/>
                </a:solidFill>
              </a:rPr>
              <a:t> </a:t>
            </a:r>
          </a:p>
          <a:p>
            <a:endParaRPr lang="el-GR" sz="1600" b="1" dirty="0">
              <a:solidFill>
                <a:srgbClr val="FF0000"/>
              </a:solidFill>
            </a:endParaRPr>
          </a:p>
          <a:p>
            <a:r>
              <a:rPr lang="el-GR" sz="1600" dirty="0"/>
              <a:t>Τα μέτρα στον νοσοκομειακό τομέα περιελάμβαναν μεταβολές στις νοσοκομειακές δομές (σε εξέλιξη) και εισαγωγή πληρωμών βάσει </a:t>
            </a:r>
            <a:r>
              <a:rPr lang="el-GR" sz="1600" b="1" dirty="0" err="1">
                <a:solidFill>
                  <a:srgbClr val="FF0000"/>
                </a:solidFill>
              </a:rPr>
              <a:t>DRGs</a:t>
            </a:r>
            <a:r>
              <a:rPr lang="el-GR" sz="1600" dirty="0"/>
              <a:t>-ΚΕΝ 2013     κίνητρο ορθολογικής κατανομής πόρων στους </a:t>
            </a:r>
            <a:r>
              <a:rPr lang="el-GR" sz="1600" dirty="0" err="1"/>
              <a:t>παρόχους</a:t>
            </a:r>
            <a:endParaRPr lang="el-GR" sz="1600" dirty="0"/>
          </a:p>
          <a:p>
            <a:pPr marL="0" indent="0">
              <a:buNone/>
            </a:pPr>
            <a:r>
              <a:rPr lang="el-GR" sz="1200" b="1" dirty="0">
                <a:solidFill>
                  <a:srgbClr val="C00000"/>
                </a:solidFill>
              </a:rPr>
              <a:t>Καθολική κάλυψη </a:t>
            </a:r>
            <a:r>
              <a:rPr lang="el-GR" sz="1200" dirty="0">
                <a:solidFill>
                  <a:srgbClr val="C00000"/>
                </a:solidFill>
              </a:rPr>
              <a:t>του πληθυσμού</a:t>
            </a:r>
          </a:p>
        </p:txBody>
      </p:sp>
      <p:sp>
        <p:nvSpPr>
          <p:cNvPr id="4" name="Arrow: Right 3">
            <a:extLst>
              <a:ext uri="{FF2B5EF4-FFF2-40B4-BE49-F238E27FC236}">
                <a16:creationId xmlns:a16="http://schemas.microsoft.com/office/drawing/2014/main" id="{429AB79A-72DC-43AB-8E63-9FB4CAFC1955}"/>
              </a:ext>
            </a:extLst>
          </p:cNvPr>
          <p:cNvSpPr/>
          <p:nvPr/>
        </p:nvSpPr>
        <p:spPr>
          <a:xfrm>
            <a:off x="5292080" y="154940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62A58655-1F6F-4D18-AB86-092FAA31B9E7}"/>
              </a:ext>
            </a:extLst>
          </p:cNvPr>
          <p:cNvSpPr/>
          <p:nvPr/>
        </p:nvSpPr>
        <p:spPr>
          <a:xfrm>
            <a:off x="3214678" y="4714884"/>
            <a:ext cx="21602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1871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Θέση περιεχομένου" descr="Pages from OECD Health at a glance 2015.jpg"/>
          <p:cNvPicPr>
            <a:picLocks noGrp="1" noChangeAspect="1"/>
          </p:cNvPicPr>
          <p:nvPr>
            <p:ph idx="1"/>
          </p:nvPr>
        </p:nvPicPr>
        <p:blipFill>
          <a:blip r:embed="rId3" cstate="print"/>
          <a:stretch>
            <a:fillRect/>
          </a:stretch>
        </p:blipFill>
        <p:spPr>
          <a:xfrm>
            <a:off x="4046062" y="3212452"/>
            <a:ext cx="1051875" cy="1063333"/>
          </a:xfrm>
        </p:spPr>
      </p:pic>
      <p:sp>
        <p:nvSpPr>
          <p:cNvPr id="2" name="1 - Τίτλος"/>
          <p:cNvSpPr>
            <a:spLocks noGrp="1"/>
          </p:cNvSpPr>
          <p:nvPr>
            <p:ph type="title"/>
          </p:nvPr>
        </p:nvSpPr>
        <p:spPr>
          <a:xfrm>
            <a:off x="0" y="0"/>
            <a:ext cx="9144000" cy="609256"/>
          </a:xfrm>
        </p:spPr>
        <p:txBody>
          <a:bodyPr>
            <a:noAutofit/>
          </a:bodyPr>
          <a:lstStyle/>
          <a:p>
            <a:pPr algn="ctr"/>
            <a:r>
              <a:rPr lang="el-GR" sz="2400" b="1" dirty="0"/>
              <a:t>Άλλες Σημαντικές Μεταρρυθμίσεις 2010 έως σήμερα</a:t>
            </a:r>
          </a:p>
        </p:txBody>
      </p:sp>
      <p:graphicFrame>
        <p:nvGraphicFramePr>
          <p:cNvPr id="3" name="Table 2">
            <a:extLst>
              <a:ext uri="{FF2B5EF4-FFF2-40B4-BE49-F238E27FC236}">
                <a16:creationId xmlns:a16="http://schemas.microsoft.com/office/drawing/2014/main" id="{B3B14AF7-1EEE-4505-B79B-7DBA31E4AB90}"/>
              </a:ext>
            </a:extLst>
          </p:cNvPr>
          <p:cNvGraphicFramePr>
            <a:graphicFrameLocks noGrp="1"/>
          </p:cNvGraphicFramePr>
          <p:nvPr>
            <p:extLst>
              <p:ext uri="{D42A27DB-BD31-4B8C-83A1-F6EECF244321}">
                <p14:modId xmlns:p14="http://schemas.microsoft.com/office/powerpoint/2010/main" val="248044852"/>
              </p:ext>
            </p:extLst>
          </p:nvPr>
        </p:nvGraphicFramePr>
        <p:xfrm>
          <a:off x="0" y="1000108"/>
          <a:ext cx="9144000" cy="6294120"/>
        </p:xfrm>
        <a:graphic>
          <a:graphicData uri="http://schemas.openxmlformats.org/drawingml/2006/table">
            <a:tbl>
              <a:tblPr firstRow="1" firstCol="1" bandRow="1">
                <a:tableStyleId>{5C22544A-7EE6-4342-B048-85BDC9FD1C3A}</a:tableStyleId>
              </a:tblPr>
              <a:tblGrid>
                <a:gridCol w="2980688">
                  <a:extLst>
                    <a:ext uri="{9D8B030D-6E8A-4147-A177-3AD203B41FA5}">
                      <a16:colId xmlns:a16="http://schemas.microsoft.com/office/drawing/2014/main" val="3062718367"/>
                    </a:ext>
                  </a:extLst>
                </a:gridCol>
                <a:gridCol w="6163312">
                  <a:extLst>
                    <a:ext uri="{9D8B030D-6E8A-4147-A177-3AD203B41FA5}">
                      <a16:colId xmlns:a16="http://schemas.microsoft.com/office/drawing/2014/main" val="1102183708"/>
                    </a:ext>
                  </a:extLst>
                </a:gridCol>
              </a:tblGrid>
              <a:tr h="2738298">
                <a:tc>
                  <a:txBody>
                    <a:bodyPr/>
                    <a:lstStyle/>
                    <a:p>
                      <a:pPr algn="just">
                        <a:spcAft>
                          <a:spcPts val="0"/>
                        </a:spcAft>
                      </a:pPr>
                      <a:r>
                        <a:rPr lang="el-GR" sz="1400" dirty="0">
                          <a:solidFill>
                            <a:schemeClr val="tx1"/>
                          </a:solidFill>
                          <a:effectLst/>
                        </a:rPr>
                        <a:t>Διαχείριση και παροχή υπηρεσιών υγείας </a:t>
                      </a:r>
                      <a:endParaRPr lang="en-GB" sz="1400" dirty="0">
                        <a:solidFill>
                          <a:schemeClr val="tx1"/>
                        </a:solidFill>
                        <a:effectLst/>
                      </a:endParaRPr>
                    </a:p>
                    <a:p>
                      <a:pPr algn="just">
                        <a:spcAft>
                          <a:spcPts val="0"/>
                        </a:spcAft>
                      </a:pPr>
                      <a:r>
                        <a:rPr lang="en-US" sz="14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2010-2012</a:t>
                      </a:r>
                      <a:endParaRPr lang="en-GB" sz="1200" dirty="0">
                        <a:solidFill>
                          <a:schemeClr val="tx1"/>
                        </a:solidFill>
                        <a:effectLst/>
                      </a:endParaRPr>
                    </a:p>
                    <a:p>
                      <a:pPr algn="just">
                        <a:spcAft>
                          <a:spcPts val="0"/>
                        </a:spcAft>
                      </a:pPr>
                      <a:r>
                        <a:rPr lang="en-US" sz="1200" dirty="0">
                          <a:solidFill>
                            <a:schemeClr val="tx1"/>
                          </a:solidFill>
                          <a:effectLst/>
                        </a:rPr>
                        <a:t> </a:t>
                      </a:r>
                      <a:endParaRPr lang="el-GR" sz="1200" dirty="0">
                        <a:solidFill>
                          <a:schemeClr val="tx1"/>
                        </a:solidFill>
                        <a:effectLst/>
                      </a:endParaRPr>
                    </a:p>
                    <a:p>
                      <a:pPr algn="just">
                        <a:spcAft>
                          <a:spcPts val="0"/>
                        </a:spcAft>
                      </a:pPr>
                      <a:r>
                        <a:rPr lang="en-US" sz="12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2011 – </a:t>
                      </a:r>
                      <a:r>
                        <a:rPr lang="el-GR" sz="1200" dirty="0">
                          <a:solidFill>
                            <a:schemeClr val="tx1"/>
                          </a:solidFill>
                          <a:effectLst/>
                        </a:rPr>
                        <a:t>…..</a:t>
                      </a:r>
                      <a:endParaRPr lang="en-GB" sz="1200" dirty="0">
                        <a:solidFill>
                          <a:schemeClr val="tx1"/>
                        </a:solidFill>
                        <a:effectLst/>
                      </a:endParaRPr>
                    </a:p>
                    <a:p>
                      <a:pPr algn="just">
                        <a:spcAft>
                          <a:spcPts val="0"/>
                        </a:spcAft>
                      </a:pPr>
                      <a:r>
                        <a:rPr lang="en-US" sz="12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2013</a:t>
                      </a:r>
                      <a:endParaRPr lang="en-GB" sz="1200" dirty="0">
                        <a:solidFill>
                          <a:schemeClr val="tx1"/>
                        </a:solidFill>
                        <a:effectLst/>
                      </a:endParaRPr>
                    </a:p>
                    <a:p>
                      <a:pPr algn="just">
                        <a:spcAft>
                          <a:spcPts val="0"/>
                        </a:spcAft>
                      </a:pPr>
                      <a:r>
                        <a:rPr lang="en-US" sz="12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2014</a:t>
                      </a:r>
                      <a:endParaRPr lang="en-GB" sz="1200" dirty="0">
                        <a:solidFill>
                          <a:schemeClr val="tx1"/>
                        </a:solidFill>
                        <a:effectLst/>
                      </a:endParaRPr>
                    </a:p>
                    <a:p>
                      <a:pPr algn="just">
                        <a:spcAft>
                          <a:spcPts val="0"/>
                        </a:spcAft>
                      </a:pPr>
                      <a:r>
                        <a:rPr lang="en-US" sz="12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 </a:t>
                      </a:r>
                      <a:endParaRPr lang="en-GB" sz="1200" dirty="0">
                        <a:solidFill>
                          <a:schemeClr val="tx1"/>
                        </a:solidFill>
                        <a:effectLst/>
                      </a:endParaRPr>
                    </a:p>
                    <a:p>
                      <a:pPr algn="just">
                        <a:spcAft>
                          <a:spcPts val="0"/>
                        </a:spcAft>
                      </a:pPr>
                      <a:r>
                        <a:rPr lang="en-US" sz="1200" dirty="0">
                          <a:solidFill>
                            <a:schemeClr val="tx1"/>
                          </a:solidFill>
                          <a:effectLst/>
                        </a:rPr>
                        <a:t>2015 - ongoing</a:t>
                      </a:r>
                      <a:endParaRPr lang="en-GB" sz="1200" dirty="0">
                        <a:solidFill>
                          <a:schemeClr val="tx1"/>
                        </a:solidFill>
                        <a:effectLst/>
                      </a:endParaRPr>
                    </a:p>
                    <a:p>
                      <a:pPr algn="just">
                        <a:spcAft>
                          <a:spcPts val="0"/>
                        </a:spcAft>
                      </a:pPr>
                      <a:r>
                        <a:rPr lang="en-US" sz="1100" dirty="0">
                          <a:solidFill>
                            <a:schemeClr val="tx1"/>
                          </a:solidFill>
                          <a:effectLst/>
                        </a:rPr>
                        <a:t> </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1" marR="25611" marT="0" marB="0"/>
                </a:tc>
                <a:tc>
                  <a:txBody>
                    <a:bodyPr/>
                    <a:lstStyle/>
                    <a:p>
                      <a:pPr algn="just">
                        <a:spcAft>
                          <a:spcPts val="0"/>
                        </a:spcAft>
                      </a:pPr>
                      <a:r>
                        <a:rPr lang="en-US" sz="1000" dirty="0">
                          <a:solidFill>
                            <a:schemeClr val="tx1"/>
                          </a:solidFill>
                          <a:effectLst/>
                        </a:rPr>
                        <a:t> </a:t>
                      </a:r>
                      <a:endParaRPr lang="en-GB" sz="1000" dirty="0">
                        <a:solidFill>
                          <a:schemeClr val="tx1"/>
                        </a:solidFill>
                        <a:effectLst/>
                      </a:endParaRPr>
                    </a:p>
                    <a:p>
                      <a:pPr algn="just">
                        <a:spcAft>
                          <a:spcPts val="0"/>
                        </a:spcAft>
                      </a:pPr>
                      <a:r>
                        <a:rPr lang="en-US" sz="1000" dirty="0">
                          <a:solidFill>
                            <a:schemeClr val="tx1"/>
                          </a:solidFill>
                          <a:effectLst/>
                        </a:rPr>
                        <a:t> </a:t>
                      </a:r>
                      <a:endParaRPr lang="en-GB" sz="1000" dirty="0">
                        <a:solidFill>
                          <a:schemeClr val="tx1"/>
                        </a:solidFill>
                        <a:effectLst/>
                      </a:endParaRPr>
                    </a:p>
                    <a:p>
                      <a:pPr algn="just">
                        <a:spcAft>
                          <a:spcPts val="0"/>
                        </a:spcAft>
                      </a:pPr>
                      <a:r>
                        <a:rPr lang="en-US" sz="1000" dirty="0">
                          <a:solidFill>
                            <a:schemeClr val="tx1"/>
                          </a:solidFill>
                          <a:effectLst/>
                        </a:rPr>
                        <a:t> </a:t>
                      </a:r>
                      <a:endParaRPr lang="en-GB" sz="1000" dirty="0">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Εισαγωγή λογιστικού συστήματος διπλής εισόδου, τακτική δημοσίευση ελεγμένων ισολογισμών, αναθεώρηση των μηχανισμών τιμολόγησης και κοστολόγησης, χρήση ενιαίου συστήματος κωδικοποίησης για τα ιατρικά αναλώσιμα [EPA]</a:t>
                      </a:r>
                    </a:p>
                    <a:p>
                      <a:pPr algn="just">
                        <a:spcAft>
                          <a:spcPts val="0"/>
                        </a:spcAft>
                      </a:pPr>
                      <a:r>
                        <a:rPr lang="en-US" sz="1200" b="0" dirty="0">
                          <a:solidFill>
                            <a:schemeClr val="tx1"/>
                          </a:solidFill>
                          <a:effectLst/>
                        </a:rPr>
                        <a:t> </a:t>
                      </a:r>
                      <a:endParaRPr lang="en-GB" sz="1200" b="0" dirty="0">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Αναδιάρθρωση των νοσοκομείων [N και EPA]</a:t>
                      </a:r>
                    </a:p>
                    <a:p>
                      <a:pPr algn="just">
                        <a:spcAft>
                          <a:spcPts val="0"/>
                        </a:spcAft>
                      </a:pPr>
                      <a:r>
                        <a:rPr lang="en-US" sz="1200" b="0" dirty="0">
                          <a:solidFill>
                            <a:schemeClr val="tx1"/>
                          </a:solidFill>
                          <a:effectLst/>
                        </a:rPr>
                        <a:t> </a:t>
                      </a:r>
                      <a:endParaRPr lang="en-GB" sz="1200" b="0" dirty="0">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Εισαγωγή και ανάπτυξη των πληρωμών μέσω του συστήματος των DRG</a:t>
                      </a: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s</a:t>
                      </a: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 [EPA]</a:t>
                      </a:r>
                    </a:p>
                    <a:p>
                      <a:pPr algn="just">
                        <a:spcAft>
                          <a:spcPts val="0"/>
                        </a:spcAft>
                      </a:pPr>
                      <a:endParaRPr lang="en-GB" sz="1200" b="0" dirty="0">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Δημιουργία του Εθνικού Δικτύου Πρωτοβάθμιας Φροντίδας και μεταφορά αρμοδιοτήτων για την παροχή πρωτοβάθμιας περίθαλψης στις υγειονομικές περιφέρειες (ΥΠΕ)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 </a:t>
                      </a:r>
                      <a:r>
                        <a:rPr lang="en-US" sz="1200" b="0" dirty="0">
                          <a:solidFill>
                            <a:schemeClr val="tx1"/>
                          </a:solidFill>
                          <a:effectLst/>
                        </a:rPr>
                        <a:t> </a:t>
                      </a:r>
                      <a:endParaRPr lang="en-GB" sz="1200" b="0" dirty="0">
                        <a:solidFill>
                          <a:schemeClr val="tx1"/>
                        </a:solidFill>
                        <a:effectLst/>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Δημιουργία πρωτοβάθμιας φροντίδας δύο βαθμίδων με λειτουργία </a:t>
                      </a:r>
                      <a:r>
                        <a:rPr kumimoji="0" lang="en-US" sz="1200" b="0" i="0" u="none" strike="noStrike" kern="1200" cap="none" spc="0" normalizeH="0" baseline="0" noProof="0" dirty="0" err="1">
                          <a:ln>
                            <a:noFill/>
                          </a:ln>
                          <a:solidFill>
                            <a:prstClr val="black"/>
                          </a:solidFill>
                          <a:effectLst/>
                          <a:uLnTx/>
                          <a:uFillTx/>
                          <a:latin typeface="Arial" charset="0"/>
                          <a:ea typeface="+mn-ea"/>
                          <a:cs typeface="Arial" charset="0"/>
                        </a:rPr>
                        <a:t>gatekeeping</a:t>
                      </a:r>
                      <a:r>
                        <a:rPr kumimoji="0" lang="el-GR" sz="1200" b="0" i="0" u="none" strike="noStrike" kern="1200" cap="none" spc="0" normalizeH="0" baseline="0" noProof="0" dirty="0">
                          <a:ln>
                            <a:noFill/>
                          </a:ln>
                          <a:solidFill>
                            <a:prstClr val="black"/>
                          </a:solidFill>
                          <a:effectLst/>
                          <a:uLnTx/>
                          <a:uFillTx/>
                          <a:latin typeface="Arial" charset="0"/>
                          <a:ea typeface="+mn-ea"/>
                          <a:cs typeface="Arial" charset="0"/>
                        </a:rPr>
                        <a:t> [N] </a:t>
                      </a:r>
                    </a:p>
                  </a:txBody>
                  <a:tcPr marL="25611" marR="25611" marT="0" marB="0"/>
                </a:tc>
                <a:extLst>
                  <a:ext uri="{0D108BD9-81ED-4DB2-BD59-A6C34878D82A}">
                    <a16:rowId xmlns:a16="http://schemas.microsoft.com/office/drawing/2014/main" val="2745589518"/>
                  </a:ext>
                </a:extLst>
              </a:tr>
              <a:tr h="2738298">
                <a:tc>
                  <a:txBody>
                    <a:bodyPr/>
                    <a:lstStyle/>
                    <a:p>
                      <a:pPr algn="just">
                        <a:spcAft>
                          <a:spcPts val="0"/>
                        </a:spcAft>
                      </a:pPr>
                      <a:r>
                        <a:rPr lang="el-GR" sz="1400" dirty="0">
                          <a:solidFill>
                            <a:schemeClr val="tx1"/>
                          </a:solidFill>
                          <a:effectLst/>
                        </a:rPr>
                        <a:t>Φαρμακευτική πολιτική</a:t>
                      </a:r>
                      <a:endParaRPr lang="en-GB" sz="1400" dirty="0">
                        <a:solidFill>
                          <a:schemeClr val="tx1"/>
                        </a:solidFill>
                        <a:effectLst/>
                      </a:endParaRPr>
                    </a:p>
                    <a:p>
                      <a:pPr algn="just">
                        <a:spcAft>
                          <a:spcPts val="0"/>
                        </a:spcAft>
                      </a:pPr>
                      <a:endParaRPr lang="el-GR" sz="1000" dirty="0">
                        <a:solidFill>
                          <a:schemeClr val="tx1"/>
                        </a:solidFill>
                        <a:effectLst/>
                      </a:endParaRPr>
                    </a:p>
                    <a:p>
                      <a:pPr algn="just">
                        <a:spcAft>
                          <a:spcPts val="0"/>
                        </a:spcAft>
                      </a:pPr>
                      <a:r>
                        <a:rPr lang="en-US" sz="1000" dirty="0">
                          <a:solidFill>
                            <a:schemeClr val="tx1"/>
                          </a:solidFill>
                          <a:effectLst/>
                        </a:rPr>
                        <a:t>2010</a:t>
                      </a:r>
                      <a:endParaRPr lang="en-GB" sz="1000" dirty="0">
                        <a:solidFill>
                          <a:schemeClr val="tx1"/>
                        </a:solidFill>
                        <a:effectLst/>
                      </a:endParaRPr>
                    </a:p>
                    <a:p>
                      <a:pPr algn="just">
                        <a:spcAft>
                          <a:spcPts val="0"/>
                        </a:spcAft>
                      </a:pPr>
                      <a:r>
                        <a:rPr lang="en-US" sz="1000" dirty="0">
                          <a:solidFill>
                            <a:schemeClr val="tx1"/>
                          </a:solidFill>
                          <a:effectLst/>
                        </a:rPr>
                        <a:t> </a:t>
                      </a:r>
                      <a:endParaRPr lang="en-GB" sz="1000" dirty="0">
                        <a:solidFill>
                          <a:schemeClr val="tx1"/>
                        </a:solidFill>
                        <a:effectLst/>
                      </a:endParaRPr>
                    </a:p>
                    <a:p>
                      <a:pPr algn="just">
                        <a:spcAft>
                          <a:spcPts val="0"/>
                        </a:spcAft>
                      </a:pPr>
                      <a:r>
                        <a:rPr lang="en-US" sz="1000" dirty="0">
                          <a:solidFill>
                            <a:schemeClr val="tx1"/>
                          </a:solidFill>
                          <a:effectLst/>
                        </a:rPr>
                        <a:t> </a:t>
                      </a:r>
                      <a:endParaRPr lang="en-GB" sz="1000" dirty="0">
                        <a:solidFill>
                          <a:schemeClr val="tx1"/>
                        </a:solidFill>
                        <a:effectLst/>
                      </a:endParaRPr>
                    </a:p>
                    <a:p>
                      <a:pPr algn="just">
                        <a:spcAft>
                          <a:spcPts val="0"/>
                        </a:spcAft>
                      </a:pPr>
                      <a:r>
                        <a:rPr lang="en-US" sz="1000" dirty="0">
                          <a:solidFill>
                            <a:schemeClr val="tx1"/>
                          </a:solidFill>
                          <a:effectLst/>
                        </a:rPr>
                        <a:t> </a:t>
                      </a:r>
                      <a:endParaRPr lang="en-GB" sz="1000" dirty="0">
                        <a:solidFill>
                          <a:schemeClr val="tx1"/>
                        </a:solidFill>
                        <a:effectLst/>
                      </a:endParaRPr>
                    </a:p>
                    <a:p>
                      <a:pPr algn="just">
                        <a:spcAft>
                          <a:spcPts val="0"/>
                        </a:spcAft>
                      </a:pPr>
                      <a:r>
                        <a:rPr lang="en-US" sz="1000" dirty="0">
                          <a:solidFill>
                            <a:schemeClr val="tx1"/>
                          </a:solidFill>
                          <a:effectLst/>
                        </a:rPr>
                        <a:t>2010-2012</a:t>
                      </a:r>
                      <a:endParaRPr lang="en-GB"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1" marR="25611" marT="0" marB="0"/>
                </a:tc>
                <a:tc>
                  <a:txBody>
                    <a:bodyPr/>
                    <a:lstStyle/>
                    <a:p>
                      <a:r>
                        <a:rPr lang="el-GR" sz="1200" kern="1200" dirty="0">
                          <a:solidFill>
                            <a:schemeClr val="dk1"/>
                          </a:solidFill>
                          <a:latin typeface="+mn-lt"/>
                          <a:ea typeface="+mn-ea"/>
                          <a:cs typeface="+mn-cs"/>
                        </a:rPr>
                        <a:t>Ανώτατο όριο για τις φαρμακευτικές δαπάνες (1,94 δισ. Ευρώ το 2015-2017) [</a:t>
                      </a:r>
                      <a:r>
                        <a:rPr lang="en-US" sz="1200" kern="1200" dirty="0">
                          <a:solidFill>
                            <a:schemeClr val="dk1"/>
                          </a:solidFill>
                          <a:latin typeface="+mn-lt"/>
                          <a:ea typeface="+mn-ea"/>
                          <a:cs typeface="+mn-cs"/>
                        </a:rPr>
                        <a:t>EPA</a:t>
                      </a:r>
                      <a:r>
                        <a:rPr lang="el-GR" sz="1200" kern="1200" dirty="0">
                          <a:solidFill>
                            <a:schemeClr val="dk1"/>
                          </a:solidFill>
                          <a:latin typeface="+mn-lt"/>
                          <a:ea typeface="+mn-ea"/>
                          <a:cs typeface="+mn-cs"/>
                        </a:rPr>
                        <a:t>]</a:t>
                      </a:r>
                    </a:p>
                    <a:p>
                      <a:r>
                        <a:rPr lang="el-GR" sz="1200" kern="1200" dirty="0">
                          <a:solidFill>
                            <a:schemeClr val="dk1"/>
                          </a:solidFill>
                          <a:latin typeface="+mn-lt"/>
                          <a:ea typeface="+mn-ea"/>
                          <a:cs typeface="+mn-cs"/>
                        </a:rPr>
                        <a:t> </a:t>
                      </a:r>
                    </a:p>
                    <a:p>
                      <a:r>
                        <a:rPr lang="el-GR" sz="1200" kern="1200" dirty="0">
                          <a:solidFill>
                            <a:schemeClr val="dk1"/>
                          </a:solidFill>
                          <a:latin typeface="+mn-lt"/>
                          <a:ea typeface="+mn-ea"/>
                          <a:cs typeface="+mn-cs"/>
                        </a:rPr>
                        <a:t>Βασικά μέτρα για τη μείωση των φαρμακευτικών δαπανών περιλαμβάνουν:</a:t>
                      </a:r>
                    </a:p>
                    <a:p>
                      <a:r>
                        <a:rPr lang="el-GR" sz="1200" kern="1200" dirty="0">
                          <a:solidFill>
                            <a:schemeClr val="dk1"/>
                          </a:solidFill>
                          <a:latin typeface="+mn-lt"/>
                          <a:ea typeface="+mn-ea"/>
                          <a:cs typeface="+mn-cs"/>
                        </a:rPr>
                        <a:t>Όριο στις δημόσιες δαπάνες για τα φάρμακα εξωτερικών ασθενών στο 1% του ΑΕΠ μέχρι το 2014</a:t>
                      </a:r>
                    </a:p>
                    <a:p>
                      <a:r>
                        <a:rPr lang="el-GR" sz="1200" kern="1200" dirty="0">
                          <a:solidFill>
                            <a:schemeClr val="dk1"/>
                          </a:solidFill>
                          <a:latin typeface="+mn-lt"/>
                          <a:ea typeface="+mn-ea"/>
                          <a:cs typeface="+mn-cs"/>
                        </a:rPr>
                        <a:t>Σύσταση υποχρεωτικού συστήματος συνταγογράφησης για τους γιατρούς και τους φαρμακοποιούς και παρακολούθηση της συμπεριφορά συνταγογράφησης των ιατρών</a:t>
                      </a:r>
                    </a:p>
                    <a:p>
                      <a:r>
                        <a:rPr lang="el-GR" sz="1200" kern="1200" dirty="0">
                          <a:solidFill>
                            <a:schemeClr val="dk1"/>
                          </a:solidFill>
                          <a:latin typeface="+mn-lt"/>
                          <a:ea typeface="+mn-ea"/>
                          <a:cs typeface="+mn-cs"/>
                        </a:rPr>
                        <a:t>Υποχρεωτική συνταγογράφηση με δραστική ουσία (INN)</a:t>
                      </a:r>
                    </a:p>
                    <a:p>
                      <a:r>
                        <a:rPr lang="el-GR" sz="1200" kern="1200" dirty="0">
                          <a:solidFill>
                            <a:schemeClr val="dk1"/>
                          </a:solidFill>
                          <a:latin typeface="+mn-lt"/>
                          <a:ea typeface="+mn-ea"/>
                          <a:cs typeface="+mn-cs"/>
                        </a:rPr>
                        <a:t>Νέο σύστημα τιμολόγησης βάσει τιμών αναφοράς μειώνει τις τιμές των φαρμάκων</a:t>
                      </a:r>
                    </a:p>
                    <a:p>
                      <a:r>
                        <a:rPr lang="el-GR" sz="1200" kern="1200" dirty="0">
                          <a:solidFill>
                            <a:schemeClr val="dk1"/>
                          </a:solidFill>
                          <a:latin typeface="+mn-lt"/>
                          <a:ea typeface="+mn-ea"/>
                          <a:cs typeface="+mn-cs"/>
                        </a:rPr>
                        <a:t>Προώθηση της χρήσης </a:t>
                      </a:r>
                      <a:r>
                        <a:rPr lang="el-GR" sz="1200" kern="1200" dirty="0" err="1">
                          <a:solidFill>
                            <a:schemeClr val="dk1"/>
                          </a:solidFill>
                          <a:latin typeface="+mn-lt"/>
                          <a:ea typeface="+mn-ea"/>
                          <a:cs typeface="+mn-cs"/>
                        </a:rPr>
                        <a:t>γενόσημων</a:t>
                      </a:r>
                      <a:r>
                        <a:rPr lang="el-GR" sz="1200" kern="1200" dirty="0">
                          <a:solidFill>
                            <a:schemeClr val="dk1"/>
                          </a:solidFill>
                          <a:latin typeface="+mn-lt"/>
                          <a:ea typeface="+mn-ea"/>
                          <a:cs typeface="+mn-cs"/>
                        </a:rPr>
                        <a:t> φαρμάκων</a:t>
                      </a:r>
                    </a:p>
                    <a:p>
                      <a:r>
                        <a:rPr lang="el-GR" sz="1200" kern="1200" dirty="0">
                          <a:solidFill>
                            <a:schemeClr val="dk1"/>
                          </a:solidFill>
                          <a:latin typeface="+mn-lt"/>
                          <a:ea typeface="+mn-ea"/>
                          <a:cs typeface="+mn-cs"/>
                        </a:rPr>
                        <a:t>Εισαγωγή νέων θετικών και αρνητικών καταλόγων φαρμάκων</a:t>
                      </a:r>
                    </a:p>
                    <a:p>
                      <a:r>
                        <a:rPr lang="el-GR" sz="1200" kern="1200" dirty="0">
                          <a:solidFill>
                            <a:schemeClr val="dk1"/>
                          </a:solidFill>
                          <a:latin typeface="+mn-lt"/>
                          <a:ea typeface="+mn-ea"/>
                          <a:cs typeface="+mn-cs"/>
                        </a:rPr>
                        <a:t>Μείωση των εμπορικών περιθωρίων των φαρμακοποιών και των χονδρεμπόρων</a:t>
                      </a:r>
                    </a:p>
                    <a:p>
                      <a:r>
                        <a:rPr lang="el-GR" sz="1200" kern="1200" dirty="0">
                          <a:solidFill>
                            <a:schemeClr val="dk1"/>
                          </a:solidFill>
                          <a:latin typeface="+mn-lt"/>
                          <a:ea typeface="+mn-ea"/>
                          <a:cs typeface="+mn-cs"/>
                        </a:rPr>
                        <a:t>Εφαρμογή μηχανισμών επιστροφής</a:t>
                      </a:r>
                    </a:p>
                    <a:p>
                      <a:r>
                        <a:rPr lang="el-GR" sz="1200" kern="1200" dirty="0">
                          <a:solidFill>
                            <a:schemeClr val="dk1"/>
                          </a:solidFill>
                          <a:latin typeface="+mn-lt"/>
                          <a:ea typeface="+mn-ea"/>
                          <a:cs typeface="+mn-cs"/>
                        </a:rPr>
                        <a:t>Αυξημένη συμμετοχή στο  κόστος για τα φαρμακευτικά προϊόντα</a:t>
                      </a:r>
                    </a:p>
                  </a:txBody>
                  <a:tcPr marL="25611" marR="25611" marT="0" marB="0"/>
                </a:tc>
                <a:extLst>
                  <a:ext uri="{0D108BD9-81ED-4DB2-BD59-A6C34878D82A}">
                    <a16:rowId xmlns:a16="http://schemas.microsoft.com/office/drawing/2014/main" val="3396995916"/>
                  </a:ext>
                </a:extLst>
              </a:tr>
            </a:tbl>
          </a:graphicData>
        </a:graphic>
      </p:graphicFrame>
      <p:sp>
        <p:nvSpPr>
          <p:cNvPr id="4" name="Rectangle 3">
            <a:extLst>
              <a:ext uri="{FF2B5EF4-FFF2-40B4-BE49-F238E27FC236}">
                <a16:creationId xmlns:a16="http://schemas.microsoft.com/office/drawing/2014/main" id="{64F5124C-7EE3-41A9-AED7-E18A7717E02A}"/>
              </a:ext>
            </a:extLst>
          </p:cNvPr>
          <p:cNvSpPr/>
          <p:nvPr/>
        </p:nvSpPr>
        <p:spPr>
          <a:xfrm>
            <a:off x="0" y="6131710"/>
            <a:ext cx="2520280" cy="738664"/>
          </a:xfrm>
          <a:prstGeom prst="rect">
            <a:avLst/>
          </a:prstGeom>
        </p:spPr>
        <p:txBody>
          <a:bodyPr wrap="square">
            <a:spAutoFit/>
          </a:bodyPr>
          <a:lstStyle/>
          <a:p>
            <a:r>
              <a:rPr lang="en-US" sz="1400" i="1" dirty="0">
                <a:latin typeface="Times New Roman" panose="02020603050405020304" pitchFamily="18" charset="0"/>
                <a:ea typeface="Times New Roman" panose="02020603050405020304" pitchFamily="18" charset="0"/>
              </a:rPr>
              <a:t>Notes: N – Nationally-initiated reform; EAP – Reforms required under the EPAs</a:t>
            </a:r>
            <a:endParaRPr lang="en-GB" sz="1400" i="1" dirty="0"/>
          </a:p>
        </p:txBody>
      </p:sp>
      <p:graphicFrame>
        <p:nvGraphicFramePr>
          <p:cNvPr id="5" name="Table 4">
            <a:extLst>
              <a:ext uri="{FF2B5EF4-FFF2-40B4-BE49-F238E27FC236}">
                <a16:creationId xmlns:a16="http://schemas.microsoft.com/office/drawing/2014/main" id="{92D41C4E-B9A2-402A-A0F0-63B585659C03}"/>
              </a:ext>
            </a:extLst>
          </p:cNvPr>
          <p:cNvGraphicFramePr>
            <a:graphicFrameLocks noGrp="1"/>
          </p:cNvGraphicFramePr>
          <p:nvPr>
            <p:extLst>
              <p:ext uri="{D42A27DB-BD31-4B8C-83A1-F6EECF244321}">
                <p14:modId xmlns:p14="http://schemas.microsoft.com/office/powerpoint/2010/main" val="2403552868"/>
              </p:ext>
            </p:extLst>
          </p:nvPr>
        </p:nvGraphicFramePr>
        <p:xfrm>
          <a:off x="234651" y="573388"/>
          <a:ext cx="8352928" cy="426720"/>
        </p:xfrm>
        <a:graphic>
          <a:graphicData uri="http://schemas.openxmlformats.org/drawingml/2006/table">
            <a:tbl>
              <a:tblPr firstRow="1" firstCol="1" bandRow="1">
                <a:tableStyleId>{5C22544A-7EE6-4342-B048-85BDC9FD1C3A}</a:tableStyleId>
              </a:tblPr>
              <a:tblGrid>
                <a:gridCol w="2825181">
                  <a:extLst>
                    <a:ext uri="{9D8B030D-6E8A-4147-A177-3AD203B41FA5}">
                      <a16:colId xmlns:a16="http://schemas.microsoft.com/office/drawing/2014/main" val="1294961379"/>
                    </a:ext>
                  </a:extLst>
                </a:gridCol>
                <a:gridCol w="5527747">
                  <a:extLst>
                    <a:ext uri="{9D8B030D-6E8A-4147-A177-3AD203B41FA5}">
                      <a16:colId xmlns:a16="http://schemas.microsoft.com/office/drawing/2014/main" val="1539462389"/>
                    </a:ext>
                  </a:extLst>
                </a:gridCol>
              </a:tblGrid>
              <a:tr h="249359">
                <a:tc>
                  <a:txBody>
                    <a:bodyPr/>
                    <a:lstStyle/>
                    <a:p>
                      <a:pPr algn="just">
                        <a:spcAft>
                          <a:spcPts val="0"/>
                        </a:spcAft>
                      </a:pPr>
                      <a:r>
                        <a:rPr lang="el-GR" sz="1400" b="1" i="0" dirty="0">
                          <a:solidFill>
                            <a:schemeClr val="tx1"/>
                          </a:solidFill>
                          <a:effectLst/>
                        </a:rPr>
                        <a:t>Έτος (η)</a:t>
                      </a:r>
                      <a:endParaRPr lang="en-GB" sz="1400" b="1"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1" marR="25611" marT="0" marB="0"/>
                </a:tc>
                <a:tc>
                  <a:txBody>
                    <a:bodyPr/>
                    <a:lstStyle/>
                    <a:p>
                      <a:pPr algn="just">
                        <a:spcAft>
                          <a:spcPts val="0"/>
                        </a:spcAft>
                      </a:pPr>
                      <a:r>
                        <a:rPr lang="el-GR" sz="1400" b="1" i="0" dirty="0">
                          <a:solidFill>
                            <a:schemeClr val="tx1"/>
                          </a:solidFill>
                          <a:effectLst/>
                        </a:rPr>
                        <a:t>Περιεχόμενο</a:t>
                      </a:r>
                    </a:p>
                    <a:p>
                      <a:pPr algn="just">
                        <a:spcAft>
                          <a:spcPts val="0"/>
                        </a:spcAft>
                      </a:pPr>
                      <a:endParaRPr lang="el-GR" sz="1400" b="1"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5611" marR="25611" marT="0" marB="0"/>
                </a:tc>
                <a:extLst>
                  <a:ext uri="{0D108BD9-81ED-4DB2-BD59-A6C34878D82A}">
                    <a16:rowId xmlns:a16="http://schemas.microsoft.com/office/drawing/2014/main" val="1559014651"/>
                  </a:ext>
                </a:extLst>
              </a:tr>
            </a:tbl>
          </a:graphicData>
        </a:graphic>
      </p:graphicFrame>
    </p:spTree>
    <p:extLst>
      <p:ext uri="{BB962C8B-B14F-4D97-AF65-F5344CB8AC3E}">
        <p14:creationId xmlns:p14="http://schemas.microsoft.com/office/powerpoint/2010/main" val="2629744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CA42-2EC6-45DF-8D9A-8A63C3D65707}"/>
              </a:ext>
            </a:extLst>
          </p:cNvPr>
          <p:cNvSpPr>
            <a:spLocks noGrp="1"/>
          </p:cNvSpPr>
          <p:nvPr>
            <p:ph type="title"/>
          </p:nvPr>
        </p:nvSpPr>
        <p:spPr>
          <a:xfrm>
            <a:off x="303210" y="281017"/>
            <a:ext cx="6347713" cy="1320800"/>
          </a:xfrm>
        </p:spPr>
        <p:txBody>
          <a:bodyPr>
            <a:normAutofit fontScale="90000"/>
          </a:bodyPr>
          <a:lstStyle/>
          <a:p>
            <a:r>
              <a:rPr lang="el-GR" dirty="0"/>
              <a:t>Μείωση φαρμακευτικής δαπάνης</a:t>
            </a:r>
            <a:endParaRPr lang="en-GB" dirty="0"/>
          </a:p>
        </p:txBody>
      </p:sp>
      <p:graphicFrame>
        <p:nvGraphicFramePr>
          <p:cNvPr id="4" name="4 - Γράφημα">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2856629416"/>
              </p:ext>
            </p:extLst>
          </p:nvPr>
        </p:nvGraphicFramePr>
        <p:xfrm>
          <a:off x="336924" y="1844824"/>
          <a:ext cx="8676456" cy="4425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6944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6F37707-6C29-45B9-9925-F5380B56FDEB}"/>
              </a:ext>
            </a:extLst>
          </p:cNvPr>
          <p:cNvGraphicFramePr>
            <a:graphicFrameLocks noGrp="1"/>
          </p:cNvGraphicFramePr>
          <p:nvPr>
            <p:ph idx="1"/>
            <p:extLst>
              <p:ext uri="{D42A27DB-BD31-4B8C-83A1-F6EECF244321}">
                <p14:modId xmlns:p14="http://schemas.microsoft.com/office/powerpoint/2010/main" val="2706219659"/>
              </p:ext>
            </p:extLst>
          </p:nvPr>
        </p:nvGraphicFramePr>
        <p:xfrm>
          <a:off x="251520" y="1091520"/>
          <a:ext cx="8496944" cy="5618980"/>
        </p:xfrm>
        <a:graphic>
          <a:graphicData uri="http://schemas.openxmlformats.org/drawingml/2006/table">
            <a:tbl>
              <a:tblPr firstRow="1" firstCol="1" bandRow="1">
                <a:tableStyleId>{5C22544A-7EE6-4342-B048-85BDC9FD1C3A}</a:tableStyleId>
              </a:tblPr>
              <a:tblGrid>
                <a:gridCol w="4248472">
                  <a:extLst>
                    <a:ext uri="{9D8B030D-6E8A-4147-A177-3AD203B41FA5}">
                      <a16:colId xmlns:a16="http://schemas.microsoft.com/office/drawing/2014/main" val="1132663545"/>
                    </a:ext>
                  </a:extLst>
                </a:gridCol>
                <a:gridCol w="4248472">
                  <a:extLst>
                    <a:ext uri="{9D8B030D-6E8A-4147-A177-3AD203B41FA5}">
                      <a16:colId xmlns:a16="http://schemas.microsoft.com/office/drawing/2014/main" val="3979663612"/>
                    </a:ext>
                  </a:extLst>
                </a:gridCol>
              </a:tblGrid>
              <a:tr h="1972040">
                <a:tc>
                  <a:txBody>
                    <a:bodyPr/>
                    <a:lstStyle/>
                    <a:p>
                      <a:pPr algn="just">
                        <a:spcAft>
                          <a:spcPts val="0"/>
                        </a:spcAft>
                      </a:pPr>
                      <a:endParaRPr lang="el-GR" sz="1600" dirty="0">
                        <a:effectLst/>
                      </a:endParaRPr>
                    </a:p>
                    <a:p>
                      <a:pPr algn="just">
                        <a:spcAft>
                          <a:spcPts val="0"/>
                        </a:spcAft>
                      </a:pPr>
                      <a:r>
                        <a:rPr lang="el-GR" sz="1600" dirty="0">
                          <a:effectLst/>
                        </a:rPr>
                        <a:t>Καθορισμός προτεραιοτήτων</a:t>
                      </a:r>
                    </a:p>
                  </a:txBody>
                  <a:tcPr marL="58810" marR="58810" marT="0" marB="0"/>
                </a:tc>
                <a:tc>
                  <a:txBody>
                    <a:bodyPr/>
                    <a:lstStyle/>
                    <a:p>
                      <a:r>
                        <a:rPr lang="el-GR" sz="1600" b="0" kern="1200" dirty="0">
                          <a:solidFill>
                            <a:schemeClr val="tx1"/>
                          </a:solidFill>
                          <a:effectLst/>
                          <a:latin typeface="+mn-lt"/>
                          <a:ea typeface="+mn-ea"/>
                          <a:cs typeface="+mn-cs"/>
                        </a:rPr>
                        <a:t>Όχι ακόμη συστηματική διαδικασία για τον καθορισμό προτεραιοτήτων σύμφωνα με τις ανάγκες υγείας του πληθυσμού ή την θέσπιση συγκεκριμένων στόχων για τα αποτελέσματα στο επίπεδο υγείας του πληθυσμού (πχ «ανέτοιμο» το σύστημα να αντιμετωπίσει την γήρανση του πληθυσμού)</a:t>
                      </a:r>
                    </a:p>
                    <a:p>
                      <a:endParaRPr lang="el-GR" sz="1600" b="0" dirty="0">
                        <a:solidFill>
                          <a:schemeClr val="tx1"/>
                        </a:solidFill>
                      </a:endParaRPr>
                    </a:p>
                  </a:txBody>
                  <a:tcPr marL="58810" marR="58810" marT="0" marB="0">
                    <a:solidFill>
                      <a:schemeClr val="bg2"/>
                    </a:solidFill>
                  </a:tcPr>
                </a:tc>
                <a:extLst>
                  <a:ext uri="{0D108BD9-81ED-4DB2-BD59-A6C34878D82A}">
                    <a16:rowId xmlns:a16="http://schemas.microsoft.com/office/drawing/2014/main" val="305230131"/>
                  </a:ext>
                </a:extLst>
              </a:tr>
              <a:tr h="986020">
                <a:tc>
                  <a:txBody>
                    <a:bodyPr/>
                    <a:lstStyle/>
                    <a:p>
                      <a:r>
                        <a:rPr lang="el-GR" sz="1600" b="1" kern="1200" dirty="0">
                          <a:solidFill>
                            <a:schemeClr val="lt1"/>
                          </a:solidFill>
                          <a:effectLst/>
                          <a:latin typeface="+mn-lt"/>
                          <a:ea typeface="+mn-ea"/>
                          <a:cs typeface="+mn-cs"/>
                        </a:rPr>
                        <a:t>Σημαντικές ανισότητες στην παροχή των υπηρεσιών υγείας &amp; χαμηλός βαθμός ικανοποίησης των χρηστών υπηρεσιών υγείας</a:t>
                      </a:r>
                      <a:endParaRPr lang="el-GR" sz="1600" dirty="0"/>
                    </a:p>
                  </a:txBody>
                  <a:tcPr marL="58810" marR="58810" marT="0" marB="0"/>
                </a:tc>
                <a:tc>
                  <a:txBody>
                    <a:bodyPr/>
                    <a:lstStyle/>
                    <a:p>
                      <a:r>
                        <a:rPr lang="el-GR" sz="1600" b="0" kern="1200" dirty="0">
                          <a:solidFill>
                            <a:schemeClr val="tx1"/>
                          </a:solidFill>
                          <a:effectLst/>
                          <a:latin typeface="+mn-lt"/>
                          <a:ea typeface="+mn-ea"/>
                          <a:cs typeface="+mn-cs"/>
                        </a:rPr>
                        <a:t>Παραμένει η γεωγραφική ανισοκατανομή γιατρών, ελλιπής στελέχωση υπηρεσιών υγείας  κτλ.</a:t>
                      </a:r>
                    </a:p>
                    <a:p>
                      <a:r>
                        <a:rPr lang="el-GR" sz="1600" b="0" kern="1200" dirty="0">
                          <a:solidFill>
                            <a:schemeClr val="tx1"/>
                          </a:solidFill>
                          <a:effectLst/>
                          <a:latin typeface="+mn-lt"/>
                          <a:ea typeface="+mn-ea"/>
                          <a:cs typeface="+mn-cs"/>
                        </a:rPr>
                        <a:t> </a:t>
                      </a:r>
                      <a:endParaRPr lang="el-GR" sz="1600" b="0" dirty="0">
                        <a:solidFill>
                          <a:schemeClr val="tx1"/>
                        </a:solidFill>
                      </a:endParaRPr>
                    </a:p>
                  </a:txBody>
                  <a:tcPr marL="58810" marR="58810" marT="0" marB="0">
                    <a:solidFill>
                      <a:schemeClr val="bg2"/>
                    </a:solidFill>
                  </a:tcPr>
                </a:tc>
                <a:extLst>
                  <a:ext uri="{0D108BD9-81ED-4DB2-BD59-A6C34878D82A}">
                    <a16:rowId xmlns:a16="http://schemas.microsoft.com/office/drawing/2014/main" val="3070139902"/>
                  </a:ext>
                </a:extLst>
              </a:tr>
              <a:tr h="1232525">
                <a:tc>
                  <a:txBody>
                    <a:bodyPr/>
                    <a:lstStyle/>
                    <a:p>
                      <a:r>
                        <a:rPr lang="el-GR" sz="1600" dirty="0"/>
                        <a:t>Οριζόντιες περικοπές δαπανών υγείας</a:t>
                      </a:r>
                    </a:p>
                    <a:p>
                      <a:endParaRPr lang="el-GR" sz="1600" dirty="0"/>
                    </a:p>
                  </a:txBody>
                  <a:tcPr marL="58810" marR="58810"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l-GR" sz="1600" b="0" kern="1200" dirty="0">
                          <a:solidFill>
                            <a:schemeClr val="tx1"/>
                          </a:solidFill>
                          <a:effectLst/>
                          <a:latin typeface="+mn-lt"/>
                          <a:ea typeface="+mn-ea"/>
                          <a:cs typeface="+mn-cs"/>
                        </a:rPr>
                        <a:t>Ακόμη και σε επιμέρους τομείς που θα έπρεπε να έχουν ενισχυθεί  όπως για παράδειγμα η πρωτοβάθμια φροντίδα υγείας, μακροχρόνια φροντίδα υγείας κτλ.</a:t>
                      </a:r>
                    </a:p>
                    <a:p>
                      <a:pPr marL="0" marR="0" indent="0" algn="just" defTabSz="457200" rtl="0" eaLnBrk="1" fontAlgn="auto" latinLnBrk="0" hangingPunct="1">
                        <a:lnSpc>
                          <a:spcPct val="100000"/>
                        </a:lnSpc>
                        <a:spcBef>
                          <a:spcPts val="0"/>
                        </a:spcBef>
                        <a:spcAft>
                          <a:spcPts val="0"/>
                        </a:spcAft>
                        <a:buClrTx/>
                        <a:buSzTx/>
                        <a:buFontTx/>
                        <a:buNone/>
                        <a:tabLst/>
                        <a:defRPr/>
                      </a:pPr>
                      <a:endParaRPr lang="el-GR" sz="1600" b="0" dirty="0">
                        <a:solidFill>
                          <a:schemeClr val="tx1"/>
                        </a:solidFill>
                      </a:endParaRPr>
                    </a:p>
                  </a:txBody>
                  <a:tcPr marL="58810" marR="58810" marT="0" marB="0">
                    <a:solidFill>
                      <a:schemeClr val="bg2"/>
                    </a:solidFill>
                  </a:tcPr>
                </a:tc>
                <a:extLst>
                  <a:ext uri="{0D108BD9-81ED-4DB2-BD59-A6C34878D82A}">
                    <a16:rowId xmlns:a16="http://schemas.microsoft.com/office/drawing/2014/main" val="2519248317"/>
                  </a:ext>
                </a:extLst>
              </a:tr>
              <a:tr h="493010">
                <a:tc>
                  <a:txBody>
                    <a:bodyPr/>
                    <a:lstStyle/>
                    <a:p>
                      <a:r>
                        <a:rPr lang="el-GR" sz="1600" b="1" kern="1200" dirty="0" err="1">
                          <a:solidFill>
                            <a:schemeClr val="lt1"/>
                          </a:solidFill>
                          <a:effectLst/>
                          <a:latin typeface="+mn-lt"/>
                          <a:ea typeface="+mn-ea"/>
                          <a:cs typeface="+mn-cs"/>
                        </a:rPr>
                        <a:t>Νοσοκομειοκεντρικό</a:t>
                      </a:r>
                      <a:r>
                        <a:rPr lang="el-GR" sz="1600" b="1" kern="1200" dirty="0">
                          <a:solidFill>
                            <a:schemeClr val="lt1"/>
                          </a:solidFill>
                          <a:effectLst/>
                          <a:latin typeface="+mn-lt"/>
                          <a:ea typeface="+mn-ea"/>
                          <a:cs typeface="+mn-cs"/>
                        </a:rPr>
                        <a:t> σύστημα</a:t>
                      </a:r>
                      <a:endParaRPr lang="el-GR" sz="1600" dirty="0"/>
                    </a:p>
                  </a:txBody>
                  <a:tcPr marL="58810" marR="58810" marT="0" marB="0"/>
                </a:tc>
                <a:tc>
                  <a:txBody>
                    <a:bodyPr/>
                    <a:lstStyle/>
                    <a:p>
                      <a:pPr algn="just">
                        <a:spcAft>
                          <a:spcPts val="0"/>
                        </a:spcAft>
                      </a:pPr>
                      <a:r>
                        <a:rPr lang="el-GR" sz="1600" b="0" kern="1200" dirty="0">
                          <a:solidFill>
                            <a:schemeClr val="tx1"/>
                          </a:solidFill>
                          <a:effectLst/>
                          <a:latin typeface="+mn-lt"/>
                          <a:ea typeface="+mn-ea"/>
                          <a:cs typeface="+mn-cs"/>
                        </a:rPr>
                        <a:t>Η Ελλάδα παραμένει μεταξύ των χωρών με υψηλές νοσοκομειακές δαπάνες</a:t>
                      </a:r>
                      <a:endParaRPr lang="en-GB"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8810" marR="58810" marT="0" marB="0">
                    <a:solidFill>
                      <a:schemeClr val="bg2"/>
                    </a:solidFill>
                  </a:tcPr>
                </a:tc>
                <a:extLst>
                  <a:ext uri="{0D108BD9-81ED-4DB2-BD59-A6C34878D82A}">
                    <a16:rowId xmlns:a16="http://schemas.microsoft.com/office/drawing/2014/main" val="1809040072"/>
                  </a:ext>
                </a:extLst>
              </a:tr>
            </a:tbl>
          </a:graphicData>
        </a:graphic>
      </p:graphicFrame>
      <p:sp>
        <p:nvSpPr>
          <p:cNvPr id="2" name="Title 1">
            <a:extLst>
              <a:ext uri="{FF2B5EF4-FFF2-40B4-BE49-F238E27FC236}">
                <a16:creationId xmlns:a16="http://schemas.microsoft.com/office/drawing/2014/main" id="{84AB1650-1B88-4B4E-A824-6902AED4A5A5}"/>
              </a:ext>
            </a:extLst>
          </p:cNvPr>
          <p:cNvSpPr>
            <a:spLocks noGrp="1"/>
          </p:cNvSpPr>
          <p:nvPr>
            <p:ph type="title"/>
          </p:nvPr>
        </p:nvSpPr>
        <p:spPr>
          <a:xfrm>
            <a:off x="428596" y="-214338"/>
            <a:ext cx="6347713" cy="1320800"/>
          </a:xfrm>
        </p:spPr>
        <p:txBody>
          <a:bodyPr>
            <a:normAutofit fontScale="90000"/>
          </a:bodyPr>
          <a:lstStyle/>
          <a:p>
            <a:r>
              <a:rPr lang="el-GR" dirty="0"/>
              <a:t>Τι δεν πετύχαμε ακόμη….</a:t>
            </a:r>
            <a:endParaRPr lang="en-GB" dirty="0"/>
          </a:p>
        </p:txBody>
      </p:sp>
      <p:graphicFrame>
        <p:nvGraphicFramePr>
          <p:cNvPr id="5" name="Table 4">
            <a:extLst>
              <a:ext uri="{FF2B5EF4-FFF2-40B4-BE49-F238E27FC236}">
                <a16:creationId xmlns:a16="http://schemas.microsoft.com/office/drawing/2014/main" id="{46490D99-F445-4B1C-AB05-DAF6566D6E7D}"/>
              </a:ext>
            </a:extLst>
          </p:cNvPr>
          <p:cNvGraphicFramePr>
            <a:graphicFrameLocks noGrp="1"/>
          </p:cNvGraphicFramePr>
          <p:nvPr>
            <p:extLst>
              <p:ext uri="{D42A27DB-BD31-4B8C-83A1-F6EECF244321}">
                <p14:modId xmlns:p14="http://schemas.microsoft.com/office/powerpoint/2010/main" val="623859954"/>
              </p:ext>
            </p:extLst>
          </p:nvPr>
        </p:nvGraphicFramePr>
        <p:xfrm>
          <a:off x="260935" y="5766480"/>
          <a:ext cx="8496944" cy="975360"/>
        </p:xfrm>
        <a:graphic>
          <a:graphicData uri="http://schemas.openxmlformats.org/drawingml/2006/table">
            <a:tbl>
              <a:tblPr firstRow="1" firstCol="1" bandRow="1">
                <a:tableStyleId>{5C22544A-7EE6-4342-B048-85BDC9FD1C3A}</a:tableStyleId>
              </a:tblPr>
              <a:tblGrid>
                <a:gridCol w="4248472">
                  <a:extLst>
                    <a:ext uri="{9D8B030D-6E8A-4147-A177-3AD203B41FA5}">
                      <a16:colId xmlns:a16="http://schemas.microsoft.com/office/drawing/2014/main" val="973826851"/>
                    </a:ext>
                  </a:extLst>
                </a:gridCol>
                <a:gridCol w="4248472">
                  <a:extLst>
                    <a:ext uri="{9D8B030D-6E8A-4147-A177-3AD203B41FA5}">
                      <a16:colId xmlns:a16="http://schemas.microsoft.com/office/drawing/2014/main" val="575620022"/>
                    </a:ext>
                  </a:extLst>
                </a:gridCol>
              </a:tblGrid>
              <a:tr h="462197">
                <a:tc>
                  <a:txBody>
                    <a:bodyPr/>
                    <a:lstStyle/>
                    <a:p>
                      <a:pPr marL="323850" indent="-215900">
                        <a:spcAft>
                          <a:spcPts val="0"/>
                        </a:spcAft>
                      </a:pPr>
                      <a:endParaRPr lang="el-GR" sz="1400" b="0" dirty="0">
                        <a:effectLst/>
                        <a:latin typeface="+mn-lt"/>
                      </a:endParaRPr>
                    </a:p>
                    <a:p>
                      <a:pPr marL="323850" indent="-215900">
                        <a:spcAft>
                          <a:spcPts val="0"/>
                        </a:spcAft>
                      </a:pPr>
                      <a:r>
                        <a:rPr lang="el-GR" sz="1800" b="0" dirty="0">
                          <a:solidFill>
                            <a:schemeClr val="bg1"/>
                          </a:solidFill>
                          <a:effectLst/>
                          <a:latin typeface="+mn-lt"/>
                          <a:ea typeface="Gill Sans"/>
                          <a:cs typeface="Times New Roman" panose="02020603050405020304" pitchFamily="18" charset="0"/>
                        </a:rPr>
                        <a:t>Ανθρώπινο Δυναμικό </a:t>
                      </a:r>
                      <a:endParaRPr lang="en-GB" sz="1800" b="0" dirty="0">
                        <a:solidFill>
                          <a:schemeClr val="bg1"/>
                        </a:solidFill>
                        <a:effectLst/>
                        <a:latin typeface="+mn-lt"/>
                        <a:ea typeface="Gill Sans"/>
                        <a:cs typeface="Times New Roman" panose="02020603050405020304" pitchFamily="18" charset="0"/>
                      </a:endParaRPr>
                    </a:p>
                  </a:txBody>
                  <a:tcPr marL="58810" marR="58810" marT="0" marB="0"/>
                </a:tc>
                <a:tc>
                  <a:txBody>
                    <a:bodyPr/>
                    <a:lstStyle/>
                    <a:p>
                      <a:pPr marL="323850" indent="-215900">
                        <a:spcAft>
                          <a:spcPts val="0"/>
                        </a:spcAft>
                      </a:pPr>
                      <a:endParaRPr lang="el-GR" sz="1600" b="0" dirty="0">
                        <a:solidFill>
                          <a:srgbClr val="272627"/>
                        </a:solidFill>
                        <a:effectLst/>
                        <a:latin typeface="+mn-lt"/>
                        <a:ea typeface="Gill Sans"/>
                        <a:cs typeface="Times New Roman" panose="02020603050405020304" pitchFamily="18" charset="0"/>
                      </a:endParaRPr>
                    </a:p>
                    <a:p>
                      <a:pPr marL="92075" indent="0">
                        <a:spcAft>
                          <a:spcPts val="0"/>
                        </a:spcAft>
                      </a:pPr>
                      <a:r>
                        <a:rPr lang="el-GR" sz="1600" b="0" dirty="0">
                          <a:solidFill>
                            <a:schemeClr val="tx1"/>
                          </a:solidFill>
                          <a:effectLst/>
                          <a:latin typeface="+mn-lt"/>
                          <a:ea typeface="Gill Sans"/>
                          <a:cs typeface="Times New Roman" panose="02020603050405020304" pitchFamily="18" charset="0"/>
                        </a:rPr>
                        <a:t>Παραμένουν οι κακές εργασιακές συνθήκες, έλλειψη κινήτρων, έλλειψη κινήτρων</a:t>
                      </a:r>
                      <a:endParaRPr lang="en-GB" sz="1600" b="0" dirty="0">
                        <a:solidFill>
                          <a:schemeClr val="tx1"/>
                        </a:solidFill>
                        <a:effectLst/>
                        <a:latin typeface="+mn-lt"/>
                        <a:ea typeface="Gill Sans"/>
                        <a:cs typeface="Times New Roman" panose="02020603050405020304" pitchFamily="18" charset="0"/>
                      </a:endParaRPr>
                    </a:p>
                  </a:txBody>
                  <a:tcPr marL="58810" marR="58810" marT="0" marB="0">
                    <a:solidFill>
                      <a:schemeClr val="bg2"/>
                    </a:solidFill>
                  </a:tcPr>
                </a:tc>
                <a:extLst>
                  <a:ext uri="{0D108BD9-81ED-4DB2-BD59-A6C34878D82A}">
                    <a16:rowId xmlns:a16="http://schemas.microsoft.com/office/drawing/2014/main" val="3412058608"/>
                  </a:ext>
                </a:extLst>
              </a:tr>
            </a:tbl>
          </a:graphicData>
        </a:graphic>
      </p:graphicFrame>
    </p:spTree>
    <p:extLst>
      <p:ext uri="{BB962C8B-B14F-4D97-AF65-F5344CB8AC3E}">
        <p14:creationId xmlns:p14="http://schemas.microsoft.com/office/powerpoint/2010/main" val="1105774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0F9B-A84C-4B72-BCBF-87A313E30D1B}"/>
              </a:ext>
            </a:extLst>
          </p:cNvPr>
          <p:cNvSpPr>
            <a:spLocks noGrp="1"/>
          </p:cNvSpPr>
          <p:nvPr>
            <p:ph type="title"/>
          </p:nvPr>
        </p:nvSpPr>
        <p:spPr>
          <a:xfrm>
            <a:off x="165696" y="154110"/>
            <a:ext cx="8280920" cy="824491"/>
          </a:xfrm>
        </p:spPr>
        <p:txBody>
          <a:bodyPr/>
          <a:lstStyle/>
          <a:p>
            <a:r>
              <a:rPr lang="el-GR" dirty="0"/>
              <a:t>Αυξάνουν οι ανισότητες…</a:t>
            </a:r>
            <a:endParaRPr lang="en-GB" dirty="0"/>
          </a:p>
        </p:txBody>
      </p:sp>
      <p:graphicFrame>
        <p:nvGraphicFramePr>
          <p:cNvPr id="6" name="Chart 5">
            <a:extLst>
              <a:ext uri="{FF2B5EF4-FFF2-40B4-BE49-F238E27FC236}">
                <a16:creationId xmlns:a16="http://schemas.microsoft.com/office/drawing/2014/main" id="{D6AF1D58-97E3-4133-ABB3-B6D1809173AF}"/>
              </a:ext>
            </a:extLst>
          </p:cNvPr>
          <p:cNvGraphicFramePr/>
          <p:nvPr>
            <p:extLst>
              <p:ext uri="{D42A27DB-BD31-4B8C-83A1-F6EECF244321}">
                <p14:modId xmlns:p14="http://schemas.microsoft.com/office/powerpoint/2010/main" val="1316844054"/>
              </p:ext>
            </p:extLst>
          </p:nvPr>
        </p:nvGraphicFramePr>
        <p:xfrm>
          <a:off x="179512" y="1772816"/>
          <a:ext cx="7571068" cy="398236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80702C4E-45A6-489A-9B01-A4CBAE4BE96A}"/>
              </a:ext>
            </a:extLst>
          </p:cNvPr>
          <p:cNvSpPr txBox="1">
            <a:spLocks/>
          </p:cNvSpPr>
          <p:nvPr/>
        </p:nvSpPr>
        <p:spPr>
          <a:xfrm>
            <a:off x="107504" y="566356"/>
            <a:ext cx="8280920" cy="9361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auto">
              <a:buNone/>
            </a:pPr>
            <a:endParaRPr lang="el-GR" b="1" dirty="0"/>
          </a:p>
          <a:p>
            <a:pPr marL="0" indent="0" fontAlgn="auto">
              <a:buNone/>
            </a:pPr>
            <a:r>
              <a:rPr lang="el-GR" b="1" dirty="0"/>
              <a:t>Μη ικανοποιηθείσες ανάγκες υγείας του πληθυσμού</a:t>
            </a:r>
            <a:endParaRPr lang="en-GB" b="1" dirty="0"/>
          </a:p>
        </p:txBody>
      </p:sp>
    </p:spTree>
    <p:extLst>
      <p:ext uri="{BB962C8B-B14F-4D97-AF65-F5344CB8AC3E}">
        <p14:creationId xmlns:p14="http://schemas.microsoft.com/office/powerpoint/2010/main" val="1536492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a:t>Μη ικανοποιηθείσες ανάγκες υγείας του πληθυσμού</a:t>
            </a:r>
            <a:r>
              <a:rPr lang="en-US" b="1" dirty="0"/>
              <a:t> (2017)</a:t>
            </a:r>
            <a:br>
              <a:rPr lang="en-GB" b="1" dirty="0"/>
            </a:br>
            <a:r>
              <a:rPr lang="en-GB" b="1" dirty="0"/>
              <a:t> </a:t>
            </a:r>
            <a:endParaRPr lang="el-GR" dirty="0"/>
          </a:p>
        </p:txBody>
      </p:sp>
      <p:graphicFrame>
        <p:nvGraphicFramePr>
          <p:cNvPr id="5" name="2 - Γράφημα">
            <a:extLst>
              <a:ext uri="{FF2B5EF4-FFF2-40B4-BE49-F238E27FC236}">
                <a16:creationId xmlns:a16="http://schemas.microsoft.com/office/drawing/2014/main" id="{27AA3F08-045E-4A5C-8B14-E877822F272D}"/>
              </a:ext>
            </a:extLst>
          </p:cNvPr>
          <p:cNvGraphicFramePr>
            <a:graphicFrameLocks/>
          </p:cNvGraphicFramePr>
          <p:nvPr>
            <p:extLst>
              <p:ext uri="{D42A27DB-BD31-4B8C-83A1-F6EECF244321}">
                <p14:modId xmlns:p14="http://schemas.microsoft.com/office/powerpoint/2010/main" val="2923240661"/>
              </p:ext>
            </p:extLst>
          </p:nvPr>
        </p:nvGraphicFramePr>
        <p:xfrm>
          <a:off x="500034" y="1928802"/>
          <a:ext cx="7572428" cy="468052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76B59-99F9-493F-921A-235084765F7C}"/>
              </a:ext>
            </a:extLst>
          </p:cNvPr>
          <p:cNvSpPr>
            <a:spLocks noGrp="1"/>
          </p:cNvSpPr>
          <p:nvPr>
            <p:ph idx="1"/>
          </p:nvPr>
        </p:nvSpPr>
        <p:spPr>
          <a:xfrm>
            <a:off x="0" y="1218786"/>
            <a:ext cx="1763688" cy="2357454"/>
          </a:xfrm>
        </p:spPr>
        <p:txBody>
          <a:bodyPr>
            <a:normAutofit fontScale="85000" lnSpcReduction="10000"/>
          </a:bodyPr>
          <a:lstStyle/>
          <a:p>
            <a:pPr>
              <a:buNone/>
            </a:pPr>
            <a:r>
              <a:rPr lang="el-GR" sz="1800" dirty="0"/>
              <a:t>Ανεκπλήρωτες ανάγκες πληθυσμού για ιατρική εξέταση στην ΕΕ</a:t>
            </a:r>
            <a:r>
              <a:rPr lang="en-GB" sz="1800" dirty="0"/>
              <a:t>28, </a:t>
            </a:r>
            <a:r>
              <a:rPr lang="el-GR" sz="1800" dirty="0"/>
              <a:t>κατά εισοδηματική κατηγορία</a:t>
            </a:r>
            <a:endParaRPr lang="en-GB" sz="1800" dirty="0"/>
          </a:p>
        </p:txBody>
      </p:sp>
      <p:sp>
        <p:nvSpPr>
          <p:cNvPr id="2" name="Title 1">
            <a:extLst>
              <a:ext uri="{FF2B5EF4-FFF2-40B4-BE49-F238E27FC236}">
                <a16:creationId xmlns:a16="http://schemas.microsoft.com/office/drawing/2014/main" id="{86F356FC-066C-4269-9E26-9B119BCFC131}"/>
              </a:ext>
            </a:extLst>
          </p:cNvPr>
          <p:cNvSpPr>
            <a:spLocks noGrp="1"/>
          </p:cNvSpPr>
          <p:nvPr>
            <p:ph type="title"/>
          </p:nvPr>
        </p:nvSpPr>
        <p:spPr>
          <a:xfrm>
            <a:off x="428596" y="0"/>
            <a:ext cx="8176992" cy="571480"/>
          </a:xfrm>
        </p:spPr>
        <p:txBody>
          <a:bodyPr>
            <a:normAutofit fontScale="90000"/>
          </a:bodyPr>
          <a:lstStyle/>
          <a:p>
            <a:r>
              <a:rPr lang="el-GR" sz="3200" b="1" dirty="0"/>
              <a:t>Ο δρόμος μπροστά μας……</a:t>
            </a:r>
            <a:endParaRPr lang="en-GB" sz="3200" b="1" dirty="0"/>
          </a:p>
        </p:txBody>
      </p:sp>
      <p:sp>
        <p:nvSpPr>
          <p:cNvPr id="5" name="Rectangle 4">
            <a:extLst>
              <a:ext uri="{FF2B5EF4-FFF2-40B4-BE49-F238E27FC236}">
                <a16:creationId xmlns:a16="http://schemas.microsoft.com/office/drawing/2014/main" id="{2A74D615-6241-4D4C-AB90-8DE12C38AF70}"/>
              </a:ext>
            </a:extLst>
          </p:cNvPr>
          <p:cNvSpPr/>
          <p:nvPr/>
        </p:nvSpPr>
        <p:spPr>
          <a:xfrm>
            <a:off x="6106295" y="6461311"/>
            <a:ext cx="2774682" cy="276999"/>
          </a:xfrm>
          <a:prstGeom prst="rect">
            <a:avLst/>
          </a:prstGeom>
        </p:spPr>
        <p:txBody>
          <a:bodyPr wrap="square">
            <a:spAutoFit/>
          </a:bodyPr>
          <a:lstStyle/>
          <a:p>
            <a:r>
              <a:rPr lang="en-GB" sz="1200" b="1" dirty="0">
                <a:latin typeface="Times New Roman" panose="02020603050405020304" pitchFamily="18" charset="0"/>
                <a:ea typeface="Times New Roman" panose="02020603050405020304" pitchFamily="18" charset="0"/>
              </a:rPr>
              <a:t>Source</a:t>
            </a:r>
            <a:r>
              <a:rPr lang="en-GB" sz="1200" dirty="0">
                <a:latin typeface="Times New Roman" panose="02020603050405020304" pitchFamily="18" charset="0"/>
                <a:ea typeface="Times New Roman" panose="02020603050405020304" pitchFamily="18" charset="0"/>
              </a:rPr>
              <a:t>: Health at a Glance 2023</a:t>
            </a:r>
            <a:endParaRPr lang="en-GB" sz="1200" dirty="0"/>
          </a:p>
        </p:txBody>
      </p:sp>
      <p:pic>
        <p:nvPicPr>
          <p:cNvPr id="7" name="Εικόνα 6">
            <a:extLst>
              <a:ext uri="{FF2B5EF4-FFF2-40B4-BE49-F238E27FC236}">
                <a16:creationId xmlns:a16="http://schemas.microsoft.com/office/drawing/2014/main" id="{5B2A8B8E-AEDB-183A-A12E-5BA19BB73797}"/>
              </a:ext>
            </a:extLst>
          </p:cNvPr>
          <p:cNvPicPr>
            <a:picLocks noChangeAspect="1"/>
          </p:cNvPicPr>
          <p:nvPr/>
        </p:nvPicPr>
        <p:blipFill>
          <a:blip r:embed="rId2"/>
          <a:stretch>
            <a:fillRect/>
          </a:stretch>
        </p:blipFill>
        <p:spPr>
          <a:xfrm>
            <a:off x="1907704" y="975552"/>
            <a:ext cx="6973273" cy="2885496"/>
          </a:xfrm>
          <a:prstGeom prst="rect">
            <a:avLst/>
          </a:prstGeom>
        </p:spPr>
      </p:pic>
      <p:pic>
        <p:nvPicPr>
          <p:cNvPr id="9" name="Εικόνα 8">
            <a:extLst>
              <a:ext uri="{FF2B5EF4-FFF2-40B4-BE49-F238E27FC236}">
                <a16:creationId xmlns:a16="http://schemas.microsoft.com/office/drawing/2014/main" id="{530F9EBF-8BB0-80EA-8FC4-40F22CEFA22A}"/>
              </a:ext>
            </a:extLst>
          </p:cNvPr>
          <p:cNvPicPr>
            <a:picLocks noChangeAspect="1"/>
          </p:cNvPicPr>
          <p:nvPr/>
        </p:nvPicPr>
        <p:blipFill>
          <a:blip r:embed="rId3"/>
          <a:stretch>
            <a:fillRect/>
          </a:stretch>
        </p:blipFill>
        <p:spPr>
          <a:xfrm>
            <a:off x="1763688" y="3575815"/>
            <a:ext cx="7030431" cy="2885496"/>
          </a:xfrm>
          <a:prstGeom prst="rect">
            <a:avLst/>
          </a:prstGeom>
        </p:spPr>
      </p:pic>
    </p:spTree>
    <p:extLst>
      <p:ext uri="{BB962C8B-B14F-4D97-AF65-F5344CB8AC3E}">
        <p14:creationId xmlns:p14="http://schemas.microsoft.com/office/powerpoint/2010/main" val="10445984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B0D0C1-61C5-4BE0-8A4C-DEAB74FE0F93}"/>
              </a:ext>
            </a:extLst>
          </p:cNvPr>
          <p:cNvSpPr>
            <a:spLocks noGrp="1"/>
          </p:cNvSpPr>
          <p:nvPr>
            <p:ph idx="1"/>
          </p:nvPr>
        </p:nvSpPr>
        <p:spPr>
          <a:xfrm>
            <a:off x="218939" y="1315118"/>
            <a:ext cx="8105805" cy="5328592"/>
          </a:xfrm>
        </p:spPr>
        <p:txBody>
          <a:bodyPr>
            <a:normAutofit fontScale="62500" lnSpcReduction="20000"/>
          </a:bodyPr>
          <a:lstStyle/>
          <a:p>
            <a:pPr marL="0" indent="0">
              <a:buNone/>
            </a:pPr>
            <a:r>
              <a:rPr lang="el-GR" sz="2400" b="1" dirty="0"/>
              <a:t>Βασικές προτεραιότητες</a:t>
            </a:r>
          </a:p>
          <a:p>
            <a:pPr marL="646113" indent="-285750">
              <a:lnSpc>
                <a:spcPct val="150000"/>
              </a:lnSpc>
              <a:spcBef>
                <a:spcPts val="600"/>
              </a:spcBef>
              <a:spcAft>
                <a:spcPts val="600"/>
              </a:spcAft>
            </a:pPr>
            <a:r>
              <a:rPr lang="el-GR" b="1" dirty="0"/>
              <a:t>εξασφάλιση ισότιμης πρόσβασης στις υπηρεσίες, &amp; προτεραιότητες βάσει των αναγκών υγείας του πληθυσμού</a:t>
            </a:r>
          </a:p>
          <a:p>
            <a:pPr marL="646113" indent="-285750">
              <a:lnSpc>
                <a:spcPct val="150000"/>
              </a:lnSpc>
              <a:spcBef>
                <a:spcPts val="600"/>
              </a:spcBef>
              <a:spcAft>
                <a:spcPts val="600"/>
              </a:spcAft>
            </a:pPr>
            <a:r>
              <a:rPr lang="el-GR" b="1" dirty="0"/>
              <a:t>μεγαλύτερη ενδυνάμωση των πολιτών στη λήψη αποφάσεων σχετικά με τις υπηρεσίες που χρειάζονται και τις επιλογές θεραπείας τους </a:t>
            </a:r>
          </a:p>
          <a:p>
            <a:pPr marL="646113" indent="-285750">
              <a:lnSpc>
                <a:spcPct val="150000"/>
              </a:lnSpc>
              <a:spcBef>
                <a:spcPts val="600"/>
              </a:spcBef>
              <a:spcAft>
                <a:spcPts val="600"/>
              </a:spcAft>
            </a:pPr>
            <a:r>
              <a:rPr lang="el-GR" b="1" dirty="0"/>
              <a:t>Στρατηγική Ανθρώπινου Δυναμικού για τον τομέα της υγείας </a:t>
            </a:r>
          </a:p>
          <a:p>
            <a:pPr marL="646113" indent="-285750">
              <a:lnSpc>
                <a:spcPct val="150000"/>
              </a:lnSpc>
              <a:spcBef>
                <a:spcPts val="600"/>
              </a:spcBef>
              <a:spcAft>
                <a:spcPts val="600"/>
              </a:spcAft>
            </a:pPr>
            <a:r>
              <a:rPr lang="el-GR" b="1" dirty="0"/>
              <a:t>αναδιάρθρωση του συστήματος υγείας προς ένα σύστημα πρωτοβάθμιας φροντίδας με επίκεντρο τον ασθενή – μείωση των παραγόντων κινδύνου </a:t>
            </a:r>
          </a:p>
          <a:p>
            <a:pPr marL="646113" indent="-285750">
              <a:lnSpc>
                <a:spcPct val="150000"/>
              </a:lnSpc>
              <a:spcBef>
                <a:spcPts val="600"/>
              </a:spcBef>
              <a:spcAft>
                <a:spcPts val="600"/>
              </a:spcAft>
            </a:pPr>
            <a:r>
              <a:rPr lang="el-GR" b="1" dirty="0"/>
              <a:t>μεγαλύτερη αποκέντρωση και </a:t>
            </a:r>
            <a:r>
              <a:rPr lang="el-GR" b="1" dirty="0" err="1"/>
              <a:t>περιφερειοποίηση</a:t>
            </a:r>
            <a:r>
              <a:rPr lang="el-GR" b="1" dirty="0"/>
              <a:t> της λήψης αποφάσεων και της παροχής</a:t>
            </a:r>
            <a:endParaRPr lang="en-GB" b="1" dirty="0"/>
          </a:p>
          <a:p>
            <a:pPr marL="646113" indent="-285750">
              <a:lnSpc>
                <a:spcPct val="150000"/>
              </a:lnSpc>
              <a:spcBef>
                <a:spcPts val="600"/>
              </a:spcBef>
              <a:spcAft>
                <a:spcPts val="600"/>
              </a:spcAft>
            </a:pPr>
            <a:r>
              <a:rPr lang="el-GR" b="1" dirty="0"/>
              <a:t>Βελτίωση της λογοδοσίας στο δημόσιο σύστημα υγείας</a:t>
            </a:r>
            <a:endParaRPr lang="en-GB" b="1" dirty="0"/>
          </a:p>
        </p:txBody>
      </p:sp>
      <p:sp>
        <p:nvSpPr>
          <p:cNvPr id="2" name="Title 1">
            <a:extLst>
              <a:ext uri="{FF2B5EF4-FFF2-40B4-BE49-F238E27FC236}">
                <a16:creationId xmlns:a16="http://schemas.microsoft.com/office/drawing/2014/main" id="{20F94D05-9AA7-4882-B81D-E03C68D51C7D}"/>
              </a:ext>
            </a:extLst>
          </p:cNvPr>
          <p:cNvSpPr>
            <a:spLocks noGrp="1"/>
          </p:cNvSpPr>
          <p:nvPr>
            <p:ph type="title"/>
          </p:nvPr>
        </p:nvSpPr>
        <p:spPr>
          <a:xfrm>
            <a:off x="214282" y="214290"/>
            <a:ext cx="8929718" cy="714380"/>
          </a:xfrm>
        </p:spPr>
        <p:txBody>
          <a:bodyPr>
            <a:noAutofit/>
          </a:bodyPr>
          <a:lstStyle/>
          <a:p>
            <a:r>
              <a:rPr lang="el-GR" sz="3600" b="1" dirty="0"/>
              <a:t>Ανάγκη για Στρατηγικό Σχεδιασμό: τα επόμενα βήματα</a:t>
            </a:r>
            <a:endParaRPr lang="en-GB" sz="3600" b="1" dirty="0"/>
          </a:p>
        </p:txBody>
      </p:sp>
    </p:spTree>
    <p:extLst>
      <p:ext uri="{BB962C8B-B14F-4D97-AF65-F5344CB8AC3E}">
        <p14:creationId xmlns:p14="http://schemas.microsoft.com/office/powerpoint/2010/main" val="3118791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3 - Θέση αριθμού διαφάνειας"/>
          <p:cNvSpPr>
            <a:spLocks noGrp="1"/>
          </p:cNvSpPr>
          <p:nvPr>
            <p:ph type="sldNum" sz="quarter" idx="12"/>
          </p:nvPr>
        </p:nvSpPr>
        <p:spPr>
          <a:noFill/>
          <a:ln/>
        </p:spPr>
        <p:txBody>
          <a:bodyPr/>
          <a:lstStyle/>
          <a:p>
            <a:pPr>
              <a:tabLst>
                <a:tab pos="449263" algn="l"/>
                <a:tab pos="898525" algn="l"/>
                <a:tab pos="1347788" algn="l"/>
                <a:tab pos="1797050" algn="l"/>
              </a:tabLst>
            </a:pPr>
            <a:fld id="{28104953-106B-4A6E-A32A-445230233A99}" type="slidenum">
              <a:rPr lang="el-GR" altLang="el-GR"/>
              <a:pPr>
                <a:tabLst>
                  <a:tab pos="449263" algn="l"/>
                  <a:tab pos="898525" algn="l"/>
                  <a:tab pos="1347788" algn="l"/>
                  <a:tab pos="1797050" algn="l"/>
                </a:tabLst>
              </a:pPr>
              <a:t>68</a:t>
            </a:fld>
            <a:endParaRPr lang="el-GR" altLang="el-GR"/>
          </a:p>
        </p:txBody>
      </p:sp>
      <p:sp>
        <p:nvSpPr>
          <p:cNvPr id="40961" name="Text Box 1"/>
          <p:cNvSpPr txBox="1">
            <a:spLocks noChangeArrowheads="1"/>
          </p:cNvSpPr>
          <p:nvPr/>
        </p:nvSpPr>
        <p:spPr bwMode="auto">
          <a:xfrm>
            <a:off x="0" y="71438"/>
            <a:ext cx="8856663" cy="1071562"/>
          </a:xfrm>
          <a:prstGeom prst="rect">
            <a:avLst/>
          </a:prstGeom>
          <a:noFill/>
          <a:ln w="9525" cap="flat">
            <a:noFill/>
            <a:round/>
            <a:headEnd/>
            <a:tailEnd/>
          </a:ln>
          <a:effectLst/>
        </p:spPr>
        <p:txBody>
          <a:bodyPr anchor="ctr"/>
          <a:lstStyle/>
          <a:p>
            <a:pPr algn="ctr" eaLnBrk="1">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600" b="1">
                <a:solidFill>
                  <a:srgbClr val="000000"/>
                </a:solidFill>
                <a:effectLst>
                  <a:outerShdw blurRad="38100" dist="38100" dir="2700000" algn="tl">
                    <a:srgbClr val="C0C0C0"/>
                  </a:outerShdw>
                </a:effectLst>
                <a:latin typeface="Times New Roman" pitchFamily="18" charset="0"/>
                <a:ea typeface="Droid Sans Fallback" charset="0"/>
                <a:cs typeface="Droid Sans Fallback" charset="0"/>
              </a:rPr>
              <a:t>ΜΙΑ ΑΝΑΛΥΣΗ ΤΟΥ ΕΛΛΗΝΙΚΟΥ </a:t>
            </a:r>
          </a:p>
          <a:p>
            <a:pPr algn="ctr" eaLnBrk="1">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sz="2600" b="1">
                <a:solidFill>
                  <a:srgbClr val="000000"/>
                </a:solidFill>
                <a:effectLst>
                  <a:outerShdw blurRad="38100" dist="38100" dir="2700000" algn="tl">
                    <a:srgbClr val="C0C0C0"/>
                  </a:outerShdw>
                </a:effectLst>
                <a:latin typeface="Times New Roman" pitchFamily="18" charset="0"/>
                <a:ea typeface="Droid Sans Fallback" charset="0"/>
                <a:cs typeface="Droid Sans Fallback" charset="0"/>
              </a:rPr>
              <a:t>ΥΓΕΙΟΝΟΜΙΚΟΥ ΤΟΜΕΑ :</a:t>
            </a:r>
            <a:r>
              <a:rPr lang="el-GR" altLang="el-GR" sz="2600" b="1">
                <a:solidFill>
                  <a:srgbClr val="558ED5"/>
                </a:solidFill>
                <a:effectLst>
                  <a:outerShdw blurRad="38100" dist="38100" dir="2700000" algn="tl">
                    <a:srgbClr val="C0C0C0"/>
                  </a:outerShdw>
                </a:effectLst>
                <a:latin typeface="Times New Roman" pitchFamily="18" charset="0"/>
                <a:ea typeface="Droid Sans Fallback" charset="0"/>
                <a:cs typeface="Droid Sans Fallback" charset="0"/>
              </a:rPr>
              <a:t>SWOT ANALYSIS</a:t>
            </a:r>
          </a:p>
        </p:txBody>
      </p:sp>
      <p:graphicFrame>
        <p:nvGraphicFramePr>
          <p:cNvPr id="2" name="Group 2"/>
          <p:cNvGraphicFramePr>
            <a:graphicFrameLocks noGrp="1"/>
          </p:cNvGraphicFramePr>
          <p:nvPr/>
        </p:nvGraphicFramePr>
        <p:xfrm>
          <a:off x="195263" y="1106489"/>
          <a:ext cx="8785225" cy="5811781"/>
        </p:xfrm>
        <a:graphic>
          <a:graphicData uri="http://schemas.openxmlformats.org/drawingml/2006/table">
            <a:tbl>
              <a:tblPr/>
              <a:tblGrid>
                <a:gridCol w="4392612">
                  <a:extLst>
                    <a:ext uri="{9D8B030D-6E8A-4147-A177-3AD203B41FA5}">
                      <a16:colId xmlns:a16="http://schemas.microsoft.com/office/drawing/2014/main" val="20000"/>
                    </a:ext>
                  </a:extLst>
                </a:gridCol>
                <a:gridCol w="4392613">
                  <a:extLst>
                    <a:ext uri="{9D8B030D-6E8A-4147-A177-3AD203B41FA5}">
                      <a16:colId xmlns:a16="http://schemas.microsoft.com/office/drawing/2014/main" val="20001"/>
                    </a:ext>
                  </a:extLst>
                </a:gridCol>
              </a:tblGrid>
              <a:tr h="2808585">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dirty="0">
                          <a:ln>
                            <a:noFill/>
                          </a:ln>
                          <a:solidFill>
                            <a:srgbClr val="FFFFFF"/>
                          </a:solidFill>
                          <a:effectLst/>
                          <a:latin typeface="Calibri" pitchFamily="32" charset="0"/>
                          <a:cs typeface="Arial" charset="0"/>
                        </a:rPr>
                        <a:t>STRENGTHS-ΔΥΝΑΤΑ ΣΗΜΕΙΑ</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dirty="0">
                          <a:ln>
                            <a:noFill/>
                          </a:ln>
                          <a:solidFill>
                            <a:srgbClr val="FFFFFF"/>
                          </a:solidFill>
                          <a:effectLst/>
                          <a:latin typeface="Calibri" pitchFamily="32" charset="0"/>
                          <a:cs typeface="Arial" charset="0"/>
                        </a:rPr>
                        <a:t>  Ανάπτυξη ενός Εθνικού Συστήματος Υγείας από το 1983</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dirty="0">
                          <a:ln>
                            <a:noFill/>
                          </a:ln>
                          <a:solidFill>
                            <a:srgbClr val="FFFFFF"/>
                          </a:solidFill>
                          <a:effectLst/>
                          <a:latin typeface="Calibri" pitchFamily="32" charset="0"/>
                          <a:cs typeface="Arial" charset="0"/>
                        </a:rPr>
                        <a:t> Υψηλού επιπέδου ιατρικό δυναμικό</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dirty="0">
                          <a:ln>
                            <a:noFill/>
                          </a:ln>
                          <a:solidFill>
                            <a:srgbClr val="FFFFFF"/>
                          </a:solidFill>
                          <a:effectLst/>
                          <a:latin typeface="Calibri" pitchFamily="32" charset="0"/>
                          <a:cs typeface="Arial" charset="0"/>
                        </a:rPr>
                        <a:t> Επαρκής και υψηλής ποιότητας εξοπλισμός (κύρια στον ιδιωτικό τομέα)</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dirty="0">
                          <a:ln>
                            <a:noFill/>
                          </a:ln>
                          <a:solidFill>
                            <a:srgbClr val="FFFFFF"/>
                          </a:solidFill>
                          <a:effectLst/>
                          <a:latin typeface="Calibri" pitchFamily="32" charset="0"/>
                          <a:cs typeface="Arial" charset="0"/>
                        </a:rPr>
                        <a:t> </a:t>
                      </a:r>
                      <a:r>
                        <a:rPr kumimoji="0" lang="el-GR" sz="1800" b="1" i="0" u="none" strike="noStrike" cap="none" normalizeH="0" baseline="0" dirty="0" err="1">
                          <a:ln>
                            <a:noFill/>
                          </a:ln>
                          <a:solidFill>
                            <a:srgbClr val="FFFFFF"/>
                          </a:solidFill>
                          <a:effectLst/>
                          <a:latin typeface="Calibri" pitchFamily="32" charset="0"/>
                          <a:cs typeface="Arial" charset="0"/>
                        </a:rPr>
                        <a:t>Ακόμη....καλοί</a:t>
                      </a:r>
                      <a:r>
                        <a:rPr kumimoji="0" lang="el-GR" sz="1800" b="1" i="0" u="none" strike="noStrike" cap="none" normalizeH="0" baseline="0" dirty="0">
                          <a:ln>
                            <a:noFill/>
                          </a:ln>
                          <a:solidFill>
                            <a:srgbClr val="FFFFFF"/>
                          </a:solidFill>
                          <a:effectLst/>
                          <a:latin typeface="Calibri" pitchFamily="32" charset="0"/>
                          <a:cs typeface="Arial" charset="0"/>
                        </a:rPr>
                        <a:t> δείκτες υγείας</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sz="1800" b="1" i="0" u="none" strike="noStrike" cap="none" normalizeH="0" baseline="0" dirty="0">
                        <a:ln>
                          <a:noFill/>
                        </a:ln>
                        <a:solidFill>
                          <a:srgbClr val="FFFFFF"/>
                        </a:solidFill>
                        <a:effectLst/>
                        <a:latin typeface="Calibri" pitchFamily="32" charset="0"/>
                        <a:cs typeface="Arial" charset="0"/>
                      </a:endParaRPr>
                    </a:p>
                  </a:txBody>
                  <a:tcPr marL="90000" marR="90000" marT="92108"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216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WEAKNESSES-ΑΔΥΝΑΜΙΕΣ</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 Διαφθορά και “Μαύρη Οικονομία”: Το “Έλλειμμα στην Υγεία”</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 Ακατάλληλο μίγμα υπηρεσιών</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 Σύστημα μη φιλικό στο χρήστη</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 Πολύ υψηλές πληρωμές των χρηστών</a:t>
                      </a:r>
                    </a:p>
                    <a:p>
                      <a:pPr marL="0" marR="0" lvl="0" indent="0" algn="l" defTabSz="449263" rtl="0" eaLnBrk="1" fontAlgn="base" latinLnBrk="0" hangingPunct="1">
                        <a:lnSpc>
                          <a:spcPct val="87000"/>
                        </a:lnSpc>
                        <a:spcBef>
                          <a:spcPct val="0"/>
                        </a:spcBef>
                        <a:spcAft>
                          <a:spcPct val="0"/>
                        </a:spcAft>
                        <a:buClr>
                          <a:srgbClr val="FFFFFF"/>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 Ελλείψεις συγκρεκριμένων υγειονομικών ειδικοτήτων-κύρια Νοσηλευτών</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1" i="0" u="none" strike="noStrike" cap="none" normalizeH="0" baseline="0">
                          <a:ln>
                            <a:noFill/>
                          </a:ln>
                          <a:solidFill>
                            <a:srgbClr val="FFFFFF"/>
                          </a:solidFill>
                          <a:effectLst/>
                          <a:latin typeface="Calibri" pitchFamily="32" charset="0"/>
                          <a:cs typeface="Arial" charset="0"/>
                        </a:rPr>
                        <a:t> Πρόβληματα με τη Φαρμακευτική Περίθαλψη (υπερ-χρήση)</a:t>
                      </a:r>
                    </a:p>
                  </a:txBody>
                  <a:tcPr marL="90000" marR="90000" marT="92108"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2160" cap="flat" cmpd="sng" algn="ctr">
                      <a:solidFill>
                        <a:srgbClr val="FFFFFF"/>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2942926">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OPPORTUNITIES-ΕΥΚΑΙΡΙΕΣ</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Συνειδητοποίηση των αδυναμιών - αποτυχιών και διάθεση για αλλαγή</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Ξένη Βοήθεια (μεταφορά-</a:t>
                      </a:r>
                      <a:r>
                        <a:rPr kumimoji="0" lang="el-GR" sz="1800" b="0" i="0" u="none" strike="noStrike" cap="none" normalizeH="0" baseline="0" dirty="0" err="1">
                          <a:ln>
                            <a:noFill/>
                          </a:ln>
                          <a:solidFill>
                            <a:srgbClr val="000000"/>
                          </a:solidFill>
                          <a:effectLst/>
                          <a:latin typeface="Calibri" pitchFamily="32" charset="0"/>
                          <a:cs typeface="Arial" charset="0"/>
                        </a:rPr>
                        <a:t>προσαρμογ</a:t>
                      </a:r>
                      <a:r>
                        <a:rPr kumimoji="0" lang="el-GR" sz="1800" b="0" i="0" u="none" strike="noStrike" cap="none" normalizeH="0" baseline="0" dirty="0">
                          <a:ln>
                            <a:noFill/>
                          </a:ln>
                          <a:solidFill>
                            <a:srgbClr val="000000"/>
                          </a:solidFill>
                          <a:effectLst/>
                          <a:latin typeface="Calibri" pitchFamily="32" charset="0"/>
                          <a:cs typeface="Arial" charset="0"/>
                        </a:rPr>
                        <a:t>ή τεχνογνωσίας για συγκράτηση του κόστους, ηλεκτρονικές υπηρεσίες, άλλα θέματα διοίκησης)</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Ευκαιρίες για ξένες επενδύσεις</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Ιατρικός Τουρισμός</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sz="1800" b="0" i="0" u="none" strike="noStrike" cap="none" normalizeH="0" baseline="0" dirty="0">
                        <a:ln>
                          <a:noFill/>
                        </a:ln>
                        <a:solidFill>
                          <a:srgbClr val="000000"/>
                        </a:solidFill>
                        <a:effectLst/>
                        <a:latin typeface="Calibri" pitchFamily="32" charset="0"/>
                        <a:cs typeface="Arial" charset="0"/>
                      </a:endParaRP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sz="1800" b="0" i="0" u="none" strike="noStrike" cap="none" normalizeH="0" baseline="0" dirty="0">
                        <a:ln>
                          <a:noFill/>
                        </a:ln>
                        <a:solidFill>
                          <a:srgbClr val="000000"/>
                        </a:solidFill>
                        <a:effectLst/>
                        <a:latin typeface="Calibri" pitchFamily="32" charset="0"/>
                        <a:cs typeface="Arial" charset="0"/>
                      </a:endParaRP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sz="1800" b="0" i="0" u="none" strike="noStrike" cap="none" normalizeH="0" baseline="0" dirty="0">
                        <a:ln>
                          <a:noFill/>
                        </a:ln>
                        <a:solidFill>
                          <a:srgbClr val="000000"/>
                        </a:solidFill>
                        <a:effectLst/>
                        <a:latin typeface="Calibri" pitchFamily="32" charset="0"/>
                        <a:cs typeface="Arial" charset="0"/>
                      </a:endParaRPr>
                    </a:p>
                  </a:txBody>
                  <a:tcPr marL="90000" marR="90000" marT="92108"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216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THREATS-ΑΠΕΙΛΕΣ</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Οικονομική κρίση και κρίση αξιών</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Ιατρικός Πληθωρισμός ( με χαμηλές αμοιβές από το δημόσιο τομέα)</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Πεπαλαιωμένες κτηριακές υποδομές σε πολλές περιπτώσεις στο δημόσιο τομέα</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Μεγάλη γραφειοκρατία, ανεπαρκές θεσμικό πλαίσιο</a:t>
                      </a:r>
                    </a:p>
                    <a:p>
                      <a:pPr marL="0" marR="0" lvl="0" indent="0" algn="l" defTabSz="449263" rtl="0" eaLnBrk="1" fontAlgn="base" latinLnBrk="0" hangingPunct="1">
                        <a:lnSpc>
                          <a:spcPct val="87000"/>
                        </a:lnSpc>
                        <a:spcBef>
                          <a:spcPct val="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l-GR" sz="1800" b="0" i="0" u="none" strike="noStrike" cap="none" normalizeH="0" baseline="0" dirty="0">
                          <a:ln>
                            <a:noFill/>
                          </a:ln>
                          <a:solidFill>
                            <a:srgbClr val="000000"/>
                          </a:solidFill>
                          <a:effectLst/>
                          <a:latin typeface="Calibri" pitchFamily="32" charset="0"/>
                          <a:cs typeface="Arial" charset="0"/>
                        </a:rPr>
                        <a:t> Συνδικαλιστικοί φορείς συνήθως ενάντια στην αλλαγή</a:t>
                      </a:r>
                    </a:p>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l-GR" sz="1800" b="0" i="0" u="none" strike="noStrike" cap="none" normalizeH="0" baseline="0" dirty="0">
                        <a:ln>
                          <a:noFill/>
                        </a:ln>
                        <a:solidFill>
                          <a:srgbClr val="000000"/>
                        </a:solidFill>
                        <a:effectLst/>
                        <a:latin typeface="Calibri" pitchFamily="32" charset="0"/>
                        <a:cs typeface="Arial" charset="0"/>
                      </a:endParaRPr>
                    </a:p>
                  </a:txBody>
                  <a:tcPr marL="90000" marR="90000" marT="92108" marB="46793"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216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2117D8-22DD-4B76-9B7D-0BF858E5664A}"/>
              </a:ext>
            </a:extLst>
          </p:cNvPr>
          <p:cNvSpPr>
            <a:spLocks noGrp="1"/>
          </p:cNvSpPr>
          <p:nvPr>
            <p:ph type="body" sz="half" idx="2"/>
          </p:nvPr>
        </p:nvSpPr>
        <p:spPr/>
        <p:txBody>
          <a:bodyPr/>
          <a:lstStyle/>
          <a:p>
            <a:endParaRPr lang="en-GB"/>
          </a:p>
        </p:txBody>
      </p:sp>
      <p:sp>
        <p:nvSpPr>
          <p:cNvPr id="2" name="Title 1">
            <a:extLst>
              <a:ext uri="{FF2B5EF4-FFF2-40B4-BE49-F238E27FC236}">
                <a16:creationId xmlns:a16="http://schemas.microsoft.com/office/drawing/2014/main" id="{E580C9B0-1C91-4ED7-A3A7-E0FD596E908A}"/>
              </a:ext>
            </a:extLst>
          </p:cNvPr>
          <p:cNvSpPr>
            <a:spLocks noGrp="1"/>
          </p:cNvSpPr>
          <p:nvPr>
            <p:ph type="title"/>
          </p:nvPr>
        </p:nvSpPr>
        <p:spPr/>
        <p:txBody>
          <a:bodyPr/>
          <a:lstStyle/>
          <a:p>
            <a:endParaRPr lang="en-GB"/>
          </a:p>
        </p:txBody>
      </p:sp>
      <p:pic>
        <p:nvPicPr>
          <p:cNvPr id="5" name="Picture Placeholder 4">
            <a:extLst>
              <a:ext uri="{FF2B5EF4-FFF2-40B4-BE49-F238E27FC236}">
                <a16:creationId xmlns:a16="http://schemas.microsoft.com/office/drawing/2014/main" id="{FB1CB902-EA68-4C1E-B10D-6D59D0F1669D}"/>
              </a:ext>
            </a:extLst>
          </p:cNvPr>
          <p:cNvPicPr>
            <a:picLocks noChangeAspect="1"/>
          </p:cNvPicPr>
          <p:nvPr/>
        </p:nvPicPr>
        <p:blipFill>
          <a:blip r:embed="rId2">
            <a:extLst>
              <a:ext uri="{28A0092B-C50C-407E-A947-70E740481C1C}">
                <a14:useLocalDpi xmlns:a14="http://schemas.microsoft.com/office/drawing/2010/main" val="0"/>
              </a:ext>
            </a:extLst>
          </a:blip>
          <a:srcRect l="3137" r="3137"/>
          <a:stretch>
            <a:fillRect/>
          </a:stretch>
        </p:blipFill>
        <p:spPr>
          <a:xfrm>
            <a:off x="576598" y="609600"/>
            <a:ext cx="7883425" cy="5904656"/>
          </a:xfrm>
          <a:prstGeom prst="rect">
            <a:avLst/>
          </a:prstGeom>
        </p:spPr>
      </p:pic>
    </p:spTree>
    <p:extLst>
      <p:ext uri="{BB962C8B-B14F-4D97-AF65-F5344CB8AC3E}">
        <p14:creationId xmlns:p14="http://schemas.microsoft.com/office/powerpoint/2010/main" val="34912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430" y="1494874"/>
            <a:ext cx="6347714" cy="3880773"/>
          </a:xfrm>
        </p:spPr>
        <p:txBody>
          <a:bodyPr>
            <a:noAutofit/>
          </a:bodyPr>
          <a:lstStyle/>
          <a:p>
            <a:r>
              <a:rPr lang="el-GR" sz="2400" b="1" dirty="0"/>
              <a:t>Τι προσπαθούμε να πετύχουμε; </a:t>
            </a:r>
            <a:r>
              <a:rPr lang="el-GR" sz="2000" dirty="0"/>
              <a:t>Ποια φαίνεται να είναι η πιο «ελκυστική» ή η πιο ωφέλιμη εναλλακτική ευκαιρία για τον οργανισμό και τους σκοπούς του; </a:t>
            </a:r>
          </a:p>
          <a:p>
            <a:pPr marL="0" indent="0">
              <a:buNone/>
            </a:pPr>
            <a:r>
              <a:rPr lang="el-GR" sz="1400" dirty="0"/>
              <a:t>Σημαντικό! Να υπάρχουν οι πόροι για να μπορέσει να αξιοποιηθεί αυτή η ευκαιρία</a:t>
            </a:r>
          </a:p>
          <a:p>
            <a:r>
              <a:rPr lang="el-GR" sz="2400" b="1" dirty="0"/>
              <a:t>Πως προσπαθούμε;</a:t>
            </a:r>
          </a:p>
          <a:p>
            <a:pPr marL="0" indent="0">
              <a:buNone/>
            </a:pPr>
            <a:r>
              <a:rPr lang="el-GR" sz="1100" dirty="0"/>
              <a:t>Πόροι και δεξιότητες. Οι πόροι μπορεί να είναι φυσικοί «χειροπιαστοί» πόροι (καινούργιος εξοπλισμός, κτίρια κτλ.) ή άυλοι (πχ δεξιότητες του προσωπικού όπως για παράδειγμα εκπαίδευση σε μία νέα επεμβατική τεχνική, φήμη του οργανισμού, εμπιστοσύνη κτλ.)</a:t>
            </a:r>
          </a:p>
          <a:p>
            <a:endParaRPr lang="el-GR" sz="1400" dirty="0"/>
          </a:p>
          <a:p>
            <a:endParaRPr lang="el-GR" sz="1400" dirty="0"/>
          </a:p>
          <a:p>
            <a:endParaRPr lang="el-GR" sz="1400" dirty="0"/>
          </a:p>
          <a:p>
            <a:r>
              <a:rPr lang="el-GR" sz="2400" b="1" dirty="0"/>
              <a:t>Πως εφαρμόζουμε την Στρατηγική που έχει διαμορφωθεί; </a:t>
            </a:r>
          </a:p>
          <a:p>
            <a:endParaRPr lang="el-GR" sz="1400" dirty="0"/>
          </a:p>
          <a:p>
            <a:endParaRPr lang="el-GR" sz="1400" dirty="0"/>
          </a:p>
          <a:p>
            <a:pPr marL="0" indent="0">
              <a:buNone/>
            </a:pPr>
            <a:endParaRPr lang="el-GR" sz="1400" dirty="0"/>
          </a:p>
        </p:txBody>
      </p:sp>
      <p:sp>
        <p:nvSpPr>
          <p:cNvPr id="2" name="Title 1"/>
          <p:cNvSpPr>
            <a:spLocks noGrp="1"/>
          </p:cNvSpPr>
          <p:nvPr>
            <p:ph type="title"/>
          </p:nvPr>
        </p:nvSpPr>
        <p:spPr>
          <a:xfrm>
            <a:off x="107505" y="174074"/>
            <a:ext cx="7704856" cy="1320800"/>
          </a:xfrm>
        </p:spPr>
        <p:txBody>
          <a:bodyPr>
            <a:normAutofit/>
          </a:bodyPr>
          <a:lstStyle/>
          <a:p>
            <a:r>
              <a:rPr lang="el-GR" sz="3200" b="1" dirty="0"/>
              <a:t>Τρεις βασικοί άξονες για τις στρατηγικές αποφάσεις</a:t>
            </a:r>
          </a:p>
        </p:txBody>
      </p:sp>
      <p:sp>
        <p:nvSpPr>
          <p:cNvPr id="5" name="Right Brace 4"/>
          <p:cNvSpPr/>
          <p:nvPr/>
        </p:nvSpPr>
        <p:spPr>
          <a:xfrm>
            <a:off x="6563069" y="1203229"/>
            <a:ext cx="504056" cy="41724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Rectangle 6"/>
          <p:cNvSpPr/>
          <p:nvPr/>
        </p:nvSpPr>
        <p:spPr>
          <a:xfrm>
            <a:off x="6948264" y="2752112"/>
            <a:ext cx="2160265" cy="1938992"/>
          </a:xfrm>
          <a:prstGeom prst="rect">
            <a:avLst/>
          </a:prstGeom>
        </p:spPr>
        <p:txBody>
          <a:bodyPr wrap="square">
            <a:spAutoFit/>
          </a:bodyPr>
          <a:lstStyle/>
          <a:p>
            <a:pPr algn="ctr"/>
            <a:r>
              <a:rPr lang="el-GR" sz="2400" b="1" dirty="0">
                <a:ln w="9525">
                  <a:solidFill>
                    <a:schemeClr val="bg1"/>
                  </a:solidFill>
                  <a:prstDash val="solid"/>
                </a:ln>
                <a:effectLst>
                  <a:outerShdw blurRad="12700" dist="38100" dir="2700000" algn="tl" rotWithShape="0">
                    <a:schemeClr val="bg1">
                      <a:lumMod val="50000"/>
                    </a:schemeClr>
                  </a:outerShdw>
                </a:effectLst>
              </a:rPr>
              <a:t>Διαμόρφωση Στρατηγικής (</a:t>
            </a:r>
            <a:r>
              <a:rPr lang="en-US" sz="2400" b="1" dirty="0">
                <a:ln w="9525">
                  <a:solidFill>
                    <a:schemeClr val="bg1"/>
                  </a:solidFill>
                  <a:prstDash val="solid"/>
                </a:ln>
                <a:effectLst>
                  <a:outerShdw blurRad="12700" dist="38100" dir="2700000" algn="tl" rotWithShape="0">
                    <a:schemeClr val="bg1">
                      <a:lumMod val="50000"/>
                    </a:schemeClr>
                  </a:outerShdw>
                </a:effectLst>
              </a:rPr>
              <a:t>Strategy Formulation</a:t>
            </a:r>
            <a:r>
              <a:rPr lang="el-GR" sz="2400" b="1" dirty="0">
                <a:ln w="9525">
                  <a:solidFill>
                    <a:schemeClr val="bg1"/>
                  </a:solidFill>
                  <a:prstDash val="solid"/>
                </a:ln>
                <a:effectLst>
                  <a:outerShdw blurRad="12700" dist="38100" dir="2700000" algn="tl" rotWithShape="0">
                    <a:schemeClr val="bg1">
                      <a:lumMod val="50000"/>
                    </a:schemeClr>
                  </a:outerShdw>
                </a:effectLst>
              </a:rPr>
              <a:t>)</a:t>
            </a:r>
            <a:endParaRPr lang="en-US" sz="24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sp>
        <p:nvSpPr>
          <p:cNvPr id="9" name="Curved Left Arrow 8"/>
          <p:cNvSpPr/>
          <p:nvPr/>
        </p:nvSpPr>
        <p:spPr>
          <a:xfrm>
            <a:off x="6509144" y="5207993"/>
            <a:ext cx="504056" cy="10784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p:nvSpPr>
        <p:spPr>
          <a:xfrm>
            <a:off x="7067125" y="5207993"/>
            <a:ext cx="2076875" cy="1508105"/>
          </a:xfrm>
          <a:prstGeom prst="rect">
            <a:avLst/>
          </a:prstGeom>
        </p:spPr>
        <p:txBody>
          <a:bodyPr wrap="square">
            <a:spAutoFit/>
          </a:bodyPr>
          <a:lstStyle/>
          <a:p>
            <a:pPr algn="ctr"/>
            <a:r>
              <a:rPr lang="el-GR" sz="2400" b="1" dirty="0">
                <a:ln w="9525">
                  <a:solidFill>
                    <a:schemeClr val="bg1"/>
                  </a:solidFill>
                  <a:prstDash val="solid"/>
                </a:ln>
                <a:effectLst>
                  <a:outerShdw blurRad="12700" dist="38100" dir="2700000" algn="tl" rotWithShape="0">
                    <a:schemeClr val="bg1">
                      <a:lumMod val="50000"/>
                    </a:schemeClr>
                  </a:outerShdw>
                </a:effectLst>
              </a:rPr>
              <a:t>Πλάνο Εφαρμογής</a:t>
            </a:r>
          </a:p>
          <a:p>
            <a:pPr algn="ctr"/>
            <a:r>
              <a:rPr lang="el-GR" sz="2400" b="1" dirty="0">
                <a:ln w="9525">
                  <a:solidFill>
                    <a:schemeClr val="bg1"/>
                  </a:solidFill>
                  <a:prstDash val="solid"/>
                </a:ln>
                <a:effectLst>
                  <a:outerShdw blurRad="12700" dist="38100" dir="2700000" algn="tl" rotWithShape="0">
                    <a:schemeClr val="bg1">
                      <a:lumMod val="50000"/>
                    </a:schemeClr>
                  </a:outerShdw>
                </a:effectLst>
              </a:rPr>
              <a:t>(</a:t>
            </a:r>
            <a:r>
              <a:rPr lang="el-GR" sz="2000" b="1" dirty="0" err="1">
                <a:ln w="9525">
                  <a:solidFill>
                    <a:schemeClr val="bg1"/>
                  </a:solidFill>
                  <a:prstDash val="solid"/>
                </a:ln>
                <a:effectLst>
                  <a:outerShdw blurRad="12700" dist="38100" dir="2700000" algn="tl" rotWithShape="0">
                    <a:schemeClr val="bg1">
                      <a:lumMod val="50000"/>
                    </a:schemeClr>
                  </a:outerShdw>
                </a:effectLst>
              </a:rPr>
              <a:t>Εφαρμοστική</a:t>
            </a:r>
            <a:r>
              <a:rPr lang="el-GR" sz="2000" b="1" dirty="0">
                <a:ln w="9525">
                  <a:solidFill>
                    <a:schemeClr val="bg1"/>
                  </a:solidFill>
                  <a:prstDash val="solid"/>
                </a:ln>
                <a:effectLst>
                  <a:outerShdw blurRad="12700" dist="38100" dir="2700000" algn="tl" rotWithShape="0">
                    <a:schemeClr val="bg1">
                      <a:lumMod val="50000"/>
                    </a:schemeClr>
                  </a:outerShdw>
                </a:effectLst>
              </a:rPr>
              <a:t> Στρατηγική)</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5206" y="1643050"/>
            <a:ext cx="1751209" cy="833802"/>
          </a:xfrm>
          <a:prstGeom prst="rect">
            <a:avLst/>
          </a:prstGeom>
        </p:spPr>
      </p:pic>
    </p:spTree>
    <p:extLst>
      <p:ext uri="{BB962C8B-B14F-4D97-AF65-F5344CB8AC3E}">
        <p14:creationId xmlns:p14="http://schemas.microsoft.com/office/powerpoint/2010/main" val="313324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833"/>
            <a:ext cx="7560840" cy="1320800"/>
          </a:xfrm>
        </p:spPr>
        <p:txBody>
          <a:bodyPr>
            <a:normAutofit fontScale="90000"/>
          </a:bodyPr>
          <a:lstStyle/>
          <a:p>
            <a:r>
              <a:rPr lang="el-GR" b="1" dirty="0"/>
              <a:t>Στρατηγική: 3 βασικοί πυλώνες</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037" y="1309672"/>
            <a:ext cx="6329363" cy="5548328"/>
          </a:xfrm>
          <a:prstGeom prst="rect">
            <a:avLst/>
          </a:prstGeom>
        </p:spPr>
      </p:pic>
      <p:sp>
        <p:nvSpPr>
          <p:cNvPr id="7" name="Rectangle 6"/>
          <p:cNvSpPr/>
          <p:nvPr/>
        </p:nvSpPr>
        <p:spPr>
          <a:xfrm rot="17254379">
            <a:off x="330375" y="3873753"/>
            <a:ext cx="3827138" cy="584775"/>
          </a:xfrm>
          <a:prstGeom prst="rect">
            <a:avLst/>
          </a:prstGeom>
          <a:noFill/>
        </p:spPr>
        <p:txBody>
          <a:bodyPr wrap="square" lIns="91440" tIns="45720" rIns="91440" bIns="45720">
            <a:spAutoFit/>
          </a:bodyPr>
          <a:lstStyle/>
          <a:p>
            <a:pPr algn="ctr"/>
            <a:r>
              <a:rPr lang="el-GR" sz="3200" dirty="0">
                <a:ln w="0"/>
                <a:effectLst>
                  <a:outerShdw blurRad="38100" dist="19050" dir="2700000" algn="tl" rotWithShape="0">
                    <a:schemeClr val="dk1">
                      <a:alpha val="40000"/>
                    </a:schemeClr>
                  </a:outerShdw>
                </a:effectLst>
              </a:rPr>
              <a:t>Ευκαιρία ανάπτυξης</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rot="16200000">
            <a:off x="1764268" y="4397001"/>
            <a:ext cx="4681017" cy="584775"/>
          </a:xfrm>
          <a:prstGeom prst="rect">
            <a:avLst/>
          </a:prstGeom>
          <a:noFill/>
        </p:spPr>
        <p:txBody>
          <a:bodyPr wrap="square" lIns="91440" tIns="45720" rIns="91440" bIns="45720">
            <a:spAutoFit/>
          </a:bodyPr>
          <a:lstStyle/>
          <a:p>
            <a:pPr algn="ctr"/>
            <a:r>
              <a:rPr lang="el-GR" sz="3200" dirty="0">
                <a:ln w="0"/>
                <a:effectLst>
                  <a:outerShdw blurRad="38100" dist="19050" dir="2700000" algn="tl" rotWithShape="0">
                    <a:schemeClr val="dk1">
                      <a:alpha val="40000"/>
                    </a:schemeClr>
                  </a:outerShdw>
                </a:effectLst>
              </a:rPr>
              <a:t>Πόροι</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rot="15037081">
            <a:off x="3788096" y="4101813"/>
            <a:ext cx="4681017" cy="584775"/>
          </a:xfrm>
          <a:prstGeom prst="rect">
            <a:avLst/>
          </a:prstGeom>
          <a:noFill/>
        </p:spPr>
        <p:txBody>
          <a:bodyPr wrap="square" lIns="91440" tIns="45720" rIns="91440" bIns="45720">
            <a:spAutoFit/>
          </a:bodyPr>
          <a:lstStyle/>
          <a:p>
            <a:pPr algn="ctr"/>
            <a:r>
              <a:rPr lang="el-GR" sz="3200" dirty="0">
                <a:ln w="0"/>
                <a:effectLst>
                  <a:outerShdw blurRad="38100" dist="19050" dir="2700000" algn="tl" rotWithShape="0">
                    <a:schemeClr val="dk1">
                      <a:alpha val="40000"/>
                    </a:schemeClr>
                  </a:outerShdw>
                </a:effectLst>
              </a:rPr>
              <a:t>Εφαρμογή</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1619672" y="1474281"/>
            <a:ext cx="4681017" cy="584775"/>
          </a:xfrm>
          <a:prstGeom prst="rect">
            <a:avLst/>
          </a:prstGeom>
          <a:noFill/>
        </p:spPr>
        <p:txBody>
          <a:bodyPr wrap="square" lIns="91440" tIns="45720" rIns="91440" bIns="45720">
            <a:spAutoFit/>
          </a:bodyPr>
          <a:lstStyle/>
          <a:p>
            <a:pPr algn="ctr"/>
            <a:r>
              <a:rPr lang="el-GR" sz="3200" dirty="0">
                <a:ln w="0"/>
                <a:effectLst>
                  <a:outerShdw blurRad="38100" dist="19050" dir="2700000" algn="tl" rotWithShape="0">
                    <a:schemeClr val="dk1">
                      <a:alpha val="40000"/>
                    </a:schemeClr>
                  </a:outerShdw>
                </a:effectLst>
              </a:rPr>
              <a:t>Στρατηγική</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4" name="Rectangular Callout 3"/>
          <p:cNvSpPr/>
          <p:nvPr/>
        </p:nvSpPr>
        <p:spPr>
          <a:xfrm>
            <a:off x="0" y="2630471"/>
            <a:ext cx="1763687" cy="1358657"/>
          </a:xfrm>
          <a:prstGeom prst="wedgeRectCallout">
            <a:avLst>
              <a:gd name="adj1" fmla="val 43038"/>
              <a:gd name="adj2" fmla="val 69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Ανάλυση Εξωτερικού Περιβάλλοντος</a:t>
            </a:r>
          </a:p>
        </p:txBody>
      </p:sp>
      <p:sp>
        <p:nvSpPr>
          <p:cNvPr id="11" name="Rectangular Callout 10"/>
          <p:cNvSpPr/>
          <p:nvPr/>
        </p:nvSpPr>
        <p:spPr>
          <a:xfrm>
            <a:off x="2456749" y="4987860"/>
            <a:ext cx="1424192" cy="1599184"/>
          </a:xfrm>
          <a:prstGeom prst="wedgeRectCallout">
            <a:avLst>
              <a:gd name="adj1" fmla="val 48768"/>
              <a:gd name="adj2" fmla="val 625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Ανάλυση Εσωτερικού Περιβάλλοντος</a:t>
            </a:r>
          </a:p>
        </p:txBody>
      </p:sp>
      <p:sp>
        <p:nvSpPr>
          <p:cNvPr id="5" name="Horizontal Scroll 4"/>
          <p:cNvSpPr/>
          <p:nvPr/>
        </p:nvSpPr>
        <p:spPr>
          <a:xfrm>
            <a:off x="2729724" y="2630471"/>
            <a:ext cx="1901379" cy="115856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Διαμόρφωση Στρατηγικής</a:t>
            </a:r>
          </a:p>
        </p:txBody>
      </p:sp>
      <p:sp>
        <p:nvSpPr>
          <p:cNvPr id="12" name="Horizontal Scroll 11"/>
          <p:cNvSpPr/>
          <p:nvPr/>
        </p:nvSpPr>
        <p:spPr>
          <a:xfrm>
            <a:off x="5873705" y="2486455"/>
            <a:ext cx="1901379" cy="115856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Εφαρμοστικές Στρατηγικές</a:t>
            </a:r>
          </a:p>
        </p:txBody>
      </p:sp>
      <p:sp>
        <p:nvSpPr>
          <p:cNvPr id="13" name="Horizontal Scroll 11">
            <a:extLst>
              <a:ext uri="{FF2B5EF4-FFF2-40B4-BE49-F238E27FC236}">
                <a16:creationId xmlns:a16="http://schemas.microsoft.com/office/drawing/2014/main" id="{CFB0C8E6-C43A-4C6E-97F6-CBF8F341C585}"/>
              </a:ext>
            </a:extLst>
          </p:cNvPr>
          <p:cNvSpPr/>
          <p:nvPr/>
        </p:nvSpPr>
        <p:spPr>
          <a:xfrm>
            <a:off x="6273972" y="5562187"/>
            <a:ext cx="2905543" cy="138176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Αξιολόγηση-</a:t>
            </a:r>
            <a:r>
              <a:rPr lang="el-GR" dirty="0" err="1"/>
              <a:t>Επανατροφοδότηση</a:t>
            </a:r>
            <a:endParaRPr lang="el-GR" dirty="0"/>
          </a:p>
        </p:txBody>
      </p:sp>
    </p:spTree>
    <p:extLst>
      <p:ext uri="{BB962C8B-B14F-4D97-AF65-F5344CB8AC3E}">
        <p14:creationId xmlns:p14="http://schemas.microsoft.com/office/powerpoint/2010/main" val="172750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85860"/>
            <a:ext cx="7858180" cy="5357850"/>
          </a:xfrm>
        </p:spPr>
        <p:txBody>
          <a:bodyPr rtlCol="0">
            <a:noAutofit/>
          </a:bodyPr>
          <a:lstStyle/>
          <a:p>
            <a:pPr fontAlgn="auto">
              <a:spcAft>
                <a:spcPts val="0"/>
              </a:spcAft>
              <a:buFont typeface="Wingdings" panose="05000000000000000000" pitchFamily="2" charset="2"/>
              <a:buChar char="Ø"/>
              <a:defRPr/>
            </a:pPr>
            <a:r>
              <a:rPr lang="el-GR" sz="2000" dirty="0"/>
              <a:t>Καθορισμός των βασικών </a:t>
            </a:r>
            <a:r>
              <a:rPr lang="el-GR" sz="2000" b="1" dirty="0">
                <a:solidFill>
                  <a:srgbClr val="C00000"/>
                </a:solidFill>
              </a:rPr>
              <a:t>μακροχρόνιων στόχων </a:t>
            </a:r>
            <a:r>
              <a:rPr lang="el-GR" sz="2000" dirty="0"/>
              <a:t>και σκοπών ενός οργανισμού και την υιοθέτηση μιας σειράς </a:t>
            </a:r>
            <a:r>
              <a:rPr lang="el-GR" sz="2000" b="1" dirty="0">
                <a:solidFill>
                  <a:srgbClr val="C00000"/>
                </a:solidFill>
              </a:rPr>
              <a:t>πράξεων</a:t>
            </a:r>
            <a:r>
              <a:rPr lang="el-GR" sz="2000" dirty="0"/>
              <a:t> για την πραγματοποίηση αυτών των στόχων (Α. </a:t>
            </a:r>
            <a:r>
              <a:rPr lang="en-US" sz="2000" dirty="0"/>
              <a:t>Chandler)</a:t>
            </a:r>
            <a:endParaRPr lang="el-GR" sz="2000" dirty="0"/>
          </a:p>
          <a:p>
            <a:pPr fontAlgn="auto">
              <a:spcAft>
                <a:spcPts val="0"/>
              </a:spcAft>
              <a:buFont typeface="Wingdings" panose="05000000000000000000" pitchFamily="2" charset="2"/>
              <a:buChar char="Ø"/>
              <a:defRPr/>
            </a:pPr>
            <a:endParaRPr lang="el-GR" sz="2000" dirty="0"/>
          </a:p>
          <a:p>
            <a:pPr fontAlgn="auto">
              <a:spcAft>
                <a:spcPts val="0"/>
              </a:spcAft>
              <a:buFont typeface="Wingdings" panose="05000000000000000000" pitchFamily="2" charset="2"/>
              <a:buChar char="Ø"/>
              <a:defRPr/>
            </a:pPr>
            <a:r>
              <a:rPr lang="el-GR" sz="2000" dirty="0"/>
              <a:t>Είναι η αντιστοίχηση που κάνει</a:t>
            </a:r>
            <a:r>
              <a:rPr lang="en-US" sz="2000" dirty="0"/>
              <a:t> </a:t>
            </a:r>
            <a:r>
              <a:rPr lang="el-GR" sz="2000" dirty="0"/>
              <a:t>ένας οργανισμός μεταξύ των </a:t>
            </a:r>
            <a:r>
              <a:rPr lang="el-GR" sz="2000" b="1" dirty="0">
                <a:solidFill>
                  <a:srgbClr val="C00000"/>
                </a:solidFill>
              </a:rPr>
              <a:t>εσωτερικών του πόρων και ικανοτήτων </a:t>
            </a:r>
            <a:r>
              <a:rPr lang="el-GR" sz="2000" dirty="0"/>
              <a:t>και των </a:t>
            </a:r>
            <a:r>
              <a:rPr lang="el-GR" sz="2000" b="1" dirty="0">
                <a:solidFill>
                  <a:srgbClr val="C00000"/>
                </a:solidFill>
              </a:rPr>
              <a:t>ευκαιριών και κινδύνων </a:t>
            </a:r>
            <a:r>
              <a:rPr lang="el-GR" sz="2000" dirty="0"/>
              <a:t>(</a:t>
            </a:r>
            <a:r>
              <a:rPr lang="en-US" sz="2000" dirty="0"/>
              <a:t>Hofer &amp; Schendel)</a:t>
            </a:r>
            <a:endParaRPr lang="el-GR" sz="2000" dirty="0"/>
          </a:p>
          <a:p>
            <a:pPr fontAlgn="auto">
              <a:spcAft>
                <a:spcPts val="0"/>
              </a:spcAft>
              <a:buFont typeface="Wingdings" panose="05000000000000000000" pitchFamily="2" charset="2"/>
              <a:buChar char="Ø"/>
              <a:defRPr/>
            </a:pPr>
            <a:endParaRPr lang="el-GR" sz="2000" dirty="0"/>
          </a:p>
          <a:p>
            <a:pPr fontAlgn="auto">
              <a:buFont typeface="Wingdings" panose="05000000000000000000" pitchFamily="2" charset="2"/>
              <a:buChar char="Ø"/>
            </a:pPr>
            <a:r>
              <a:rPr lang="el-GR" sz="2000" dirty="0"/>
              <a:t>Η κατεύθυνση και το εύρος και είδος δραστηριοτήτων ενός οργανισμού μακροπρόθεσμα, η οποία του εξασφαλίζει </a:t>
            </a:r>
            <a:r>
              <a:rPr lang="el-GR" sz="2000" b="1" dirty="0">
                <a:solidFill>
                  <a:srgbClr val="C00000"/>
                </a:solidFill>
              </a:rPr>
              <a:t>ανταγωνιστικό πλεονέκτημα </a:t>
            </a:r>
            <a:r>
              <a:rPr lang="el-GR" sz="2000" dirty="0"/>
              <a:t>σε ένα μεταβαλλόμενο περιβάλλον</a:t>
            </a:r>
            <a:r>
              <a:rPr lang="en-GB" sz="2000" dirty="0"/>
              <a:t> </a:t>
            </a:r>
            <a:r>
              <a:rPr lang="en-US" sz="2000" dirty="0"/>
              <a:t>(Johnson, Whittington, Scholes)</a:t>
            </a:r>
            <a:endParaRPr lang="el-GR" sz="2000" dirty="0"/>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n-US" dirty="0"/>
          </a:p>
        </p:txBody>
      </p:sp>
      <p:sp>
        <p:nvSpPr>
          <p:cNvPr id="3074" name="Title 1"/>
          <p:cNvSpPr>
            <a:spLocks noGrp="1"/>
          </p:cNvSpPr>
          <p:nvPr>
            <p:ph type="title"/>
          </p:nvPr>
        </p:nvSpPr>
        <p:spPr>
          <a:xfrm>
            <a:off x="285720" y="214290"/>
            <a:ext cx="6347713" cy="1320800"/>
          </a:xfrm>
        </p:spPr>
        <p:txBody>
          <a:bodyPr/>
          <a:lstStyle/>
          <a:p>
            <a:r>
              <a:rPr lang="el-GR" b="1" dirty="0"/>
              <a:t>ΤΙ ΕΙΝΑΙ ΣΤΡΑΤΗΓΙΚΗ</a:t>
            </a:r>
            <a:endParaRPr lang="en-US" b="1" dirty="0"/>
          </a:p>
        </p:txBody>
      </p:sp>
      <p:sp>
        <p:nvSpPr>
          <p:cNvPr id="5" name="2 - Θέση περιεχομένου">
            <a:extLst>
              <a:ext uri="{FF2B5EF4-FFF2-40B4-BE49-F238E27FC236}">
                <a16:creationId xmlns:a16="http://schemas.microsoft.com/office/drawing/2014/main" id="{E083F918-5F5B-4D44-A5F5-3E1F15F06F20}"/>
              </a:ext>
            </a:extLst>
          </p:cNvPr>
          <p:cNvSpPr txBox="1">
            <a:spLocks/>
          </p:cNvSpPr>
          <p:nvPr/>
        </p:nvSpPr>
        <p:spPr>
          <a:xfrm>
            <a:off x="539552" y="4509120"/>
            <a:ext cx="6347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fontAlgn="auto"/>
            <a:endParaRPr lang="el-GR" dirty="0"/>
          </a:p>
        </p:txBody>
      </p:sp>
    </p:spTree>
    <p:extLst>
      <p:ext uri="{BB962C8B-B14F-4D97-AF65-F5344CB8AC3E}">
        <p14:creationId xmlns:p14="http://schemas.microsoft.com/office/powerpoint/2010/main" val="1559560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2402</TotalTime>
  <Words>6719</Words>
  <Application>Microsoft Office PowerPoint</Application>
  <PresentationFormat>Προβολή στην οθόνη (4:3)</PresentationFormat>
  <Paragraphs>1011</Paragraphs>
  <Slides>69</Slides>
  <Notes>26</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1</vt:i4>
      </vt:variant>
      <vt:variant>
        <vt:lpstr>Τίτλοι διαφανειών</vt:lpstr>
      </vt:variant>
      <vt:variant>
        <vt:i4>69</vt:i4>
      </vt:variant>
    </vt:vector>
  </HeadingPairs>
  <TitlesOfParts>
    <vt:vector size="86" baseType="lpstr">
      <vt:lpstr>Arial</vt:lpstr>
      <vt:lpstr>Calibri</vt:lpstr>
      <vt:lpstr>Courier New</vt:lpstr>
      <vt:lpstr>Droid Sans Fallback</vt:lpstr>
      <vt:lpstr>Franklin Gothic Book</vt:lpstr>
      <vt:lpstr>Gill Sans MT</vt:lpstr>
      <vt:lpstr>Lucida Sans Unicode</vt:lpstr>
      <vt:lpstr>Oswald</vt:lpstr>
      <vt:lpstr>Roboto Light</vt:lpstr>
      <vt:lpstr>StarSymbol</vt:lpstr>
      <vt:lpstr>Times New Roman</vt:lpstr>
      <vt:lpstr>Trebuchet MS</vt:lpstr>
      <vt:lpstr>Verdana</vt:lpstr>
      <vt:lpstr>Wingdings</vt:lpstr>
      <vt:lpstr>Wingdings 2</vt:lpstr>
      <vt:lpstr>Wingdings 3</vt:lpstr>
      <vt:lpstr>Συγκέντρωση</vt:lpstr>
      <vt:lpstr>  O ρόλος τoυ στρατηγικού σχεδιασμού στο σύστημα υγείας </vt:lpstr>
      <vt:lpstr>Περίγραμμα παρουσίασης</vt:lpstr>
      <vt:lpstr>Τι είναι Στρατηγική Διοίκηση</vt:lpstr>
      <vt:lpstr>ΔΙΟΙΚΗΣΗ/ΔΙΑΧΕΙΡΙΣΗ (MANAGEMENT) ΕΝΌΣ ΟΡΓΑΝΙΣΜΟΥ</vt:lpstr>
      <vt:lpstr>ΛΕΙΤΟΥΡΓΙΕΣ ΤΗΣ ΔΙΟΙΚΗΣΗΣ</vt:lpstr>
      <vt:lpstr>Στρατηγική Διοίκηση</vt:lpstr>
      <vt:lpstr>Τρεις βασικοί άξονες για τις στρατηγικές αποφάσεις</vt:lpstr>
      <vt:lpstr>Στρατηγική: 3 βασικοί πυλώνες</vt:lpstr>
      <vt:lpstr>ΤΙ ΕΙΝΑΙ ΣΤΡΑΤΗΓΙΚΗ</vt:lpstr>
      <vt:lpstr>Χαρακτηριστικά στρατηγικών αποφάσεων</vt:lpstr>
      <vt:lpstr>Στρατηγικός Προγραμματισμός</vt:lpstr>
      <vt:lpstr>Τι σημαίνει Στρατηγικός Σχεδιασμός στον Τομέα Υγείας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ΟΙ  ΔΙΑΣΤΑΣΕΙΣ ΤΟΥ  ΠΕΡΙΒΑΛΛΟΝΤΟΣ ΕΝΟΣ ΟΡΓΑΝΙΣΜΟΥ</vt:lpstr>
      <vt:lpstr>Παρουσίαση του PowerPoint</vt:lpstr>
      <vt:lpstr>Παρουσίαση του PowerPoint</vt:lpstr>
      <vt:lpstr> </vt:lpstr>
      <vt:lpstr>Διαστάσεις του Ευρύτερου/Μάκρο Περιβάλλοντος</vt:lpstr>
      <vt:lpstr>Διαστάσεις του Ευρύτερου/Μάκρο Περιβάλλοντος</vt:lpstr>
      <vt:lpstr>Υφιστάμενη Σχέση μεταξύ του Ευρύτερου Περιβάλλοντος και της Στρατηγικής μιας Επιχείρησης </vt:lpstr>
      <vt:lpstr>ΑΝΑΛΥΣΗ ΤΟΥ ΑΝΤΑΓΩΝΙΣΤΙΚΟΥ (ΜΙΚΡΟ) ΠΕΡΙΒΑΛΛΟΝΤΟΣ ΤΗΣ ΕΠΙΧΕΙΡΗΣΗΣ </vt:lpstr>
      <vt:lpstr>Παρουσίαση του PowerPoint</vt:lpstr>
      <vt:lpstr>Παρουσίαση του PowerPoint</vt:lpstr>
      <vt:lpstr>Παρουσίαση του PowerPoint</vt:lpstr>
      <vt:lpstr>Παρουσίαση του PowerPoint</vt:lpstr>
      <vt:lpstr> ΕΝΔΕΙΚΤΙΚΟ ΠΑΡΑΔΕΙΓΜΑ: ΔΙΕΡΕΥΝΗΣΗ ΕΣΩΤΕΡΙΚΟΥ ΠΕΡΙΒΑΛΛΟΝΤΟΣ ΟΡΓΑΝΙΣΜΟΥ</vt:lpstr>
      <vt:lpstr>ΔΙΕΡΕΥΝΗΣΗ ΕΣΩΤΕΡΙΚΟΥ ΠΕΡΙΒΑΛΛΟΝΤΟΣ ΟΡΓΑΝΙΣΜΟΥ (ΟΡΙΣΜΕΝΟΙ ΔΕΙΚΤΕΣ)</vt:lpstr>
      <vt:lpstr>ΔΙΕΡΕΥΝΗΣΗ ΕΣΩΤΕΡΙΚΟΥ ΠΕΡΙΒΑΛΛΟΝΤΟΣ ΟΡΓΑΝΙΣΜΟΥ</vt:lpstr>
      <vt:lpstr>Παρουσίαση του PowerPoint</vt:lpstr>
      <vt:lpstr>Παρουσίαση του PowerPoint</vt:lpstr>
      <vt:lpstr>Παρουσίαση του PowerPoint</vt:lpstr>
      <vt:lpstr>Παρουσίαση του PowerPoint</vt:lpstr>
      <vt:lpstr>Planning is art not science</vt:lpstr>
      <vt:lpstr>ΜΕΛΕΤΗ ΠΕΡΙΠΤΩΣΗΣ ΕΘΝΙΚΟ ΣΥΣΤΗΜΑ ΥΓΕΙΑΣ: Λαμβάνει χώρα ο Στρατηγικός Προγραμματισμός στο ΕΣΥ;</vt:lpstr>
      <vt:lpstr>α) ΠΕΡΙΟΔΟΣ ΠΡΙΝ ΤΟ 2009</vt:lpstr>
      <vt:lpstr>α) ΠΕΡΙΟΔΟΣ ΠΡΙΝ ΤΟ 2009</vt:lpstr>
      <vt:lpstr>β) Η κραυγή…. 2009 η αρχή της κρίσης</vt:lpstr>
      <vt:lpstr>Α. Ανάλυση Εξωτερικού      Περιβάλλοντος</vt:lpstr>
      <vt:lpstr>Το κοινωνικο-οικονομικό περιβάλλον μετά το 2009</vt:lpstr>
      <vt:lpstr>Δημογραφικά – επιδημιολογικά  δεδομένα</vt:lpstr>
      <vt:lpstr>Εξωτερικό Περιβάλλον</vt:lpstr>
      <vt:lpstr>Εξωτερικό περιβάλλον</vt:lpstr>
      <vt:lpstr>Εξωτερικό περιβάλλον</vt:lpstr>
      <vt:lpstr>Β. Ανάλυση Εσωτερικού      Περιβάλλοντος</vt:lpstr>
      <vt:lpstr>Εσωτερικό Περιβάλλον       Οικονομικοί Πόροι</vt:lpstr>
      <vt:lpstr>Εσωτερικό Περιβάλλον Οικονομικοί Πόροι</vt:lpstr>
      <vt:lpstr>Δαπάνη Υγείας (τρέχουσες τιμές, εκ. ευρώ) (ΕΛΣΤΑΤ)</vt:lpstr>
      <vt:lpstr>Παρουσίαση του PowerPoint</vt:lpstr>
      <vt:lpstr>Εσωτερικό Περιβάλλον Ανθρώπινο Δυναμικό</vt:lpstr>
      <vt:lpstr>Εσωτερικό Περιβάλλον   Ανθρώπινο Δυναμικό</vt:lpstr>
      <vt:lpstr>Στρατηγικός Σχεδιασμός στο ΕΣΥ: σε τι βαθμό γίνεται τελικά; </vt:lpstr>
      <vt:lpstr>Τι πετύχαμε….</vt:lpstr>
      <vt:lpstr>Άλλες Σημαντικές Μεταρρυθμίσεις 2010 έως σήμερα</vt:lpstr>
      <vt:lpstr>Μείωση φαρμακευτικής δαπάνης</vt:lpstr>
      <vt:lpstr>Τι δεν πετύχαμε ακόμη….</vt:lpstr>
      <vt:lpstr>Αυξάνουν οι ανισότητες…</vt:lpstr>
      <vt:lpstr>Μη ικανοποιηθείσες ανάγκες υγείας του πληθυσμού (2017)  </vt:lpstr>
      <vt:lpstr>Ο δρόμος μπροστά μας……</vt:lpstr>
      <vt:lpstr>Ανάγκη για Στρατηγικό Σχεδιασμό: τα επόμενα βήματα</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 ΣΤΡΑΤΗΓΙΚΗ</dc:title>
  <dc:creator>daphn</dc:creator>
  <cp:lastModifiedBy>Dafni Kaitelidou</cp:lastModifiedBy>
  <cp:revision>245</cp:revision>
  <dcterms:created xsi:type="dcterms:W3CDTF">2013-09-23T16:34:13Z</dcterms:created>
  <dcterms:modified xsi:type="dcterms:W3CDTF">2024-04-24T06:05:25Z</dcterms:modified>
</cp:coreProperties>
</file>