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1" r:id="rId1"/>
  </p:sldMasterIdLst>
  <p:notesMasterIdLst>
    <p:notesMasterId r:id="rId26"/>
  </p:notesMasterIdLst>
  <p:handoutMasterIdLst>
    <p:handoutMasterId r:id="rId27"/>
  </p:handoutMasterIdLst>
  <p:sldIdLst>
    <p:sldId id="316" r:id="rId2"/>
    <p:sldId id="522" r:id="rId3"/>
    <p:sldId id="544" r:id="rId4"/>
    <p:sldId id="535" r:id="rId5"/>
    <p:sldId id="545" r:id="rId6"/>
    <p:sldId id="538" r:id="rId7"/>
    <p:sldId id="543" r:id="rId8"/>
    <p:sldId id="548" r:id="rId9"/>
    <p:sldId id="549" r:id="rId10"/>
    <p:sldId id="546" r:id="rId11"/>
    <p:sldId id="523" r:id="rId12"/>
    <p:sldId id="547" r:id="rId13"/>
    <p:sldId id="558" r:id="rId14"/>
    <p:sldId id="554" r:id="rId15"/>
    <p:sldId id="552" r:id="rId16"/>
    <p:sldId id="555" r:id="rId17"/>
    <p:sldId id="557" r:id="rId18"/>
    <p:sldId id="556" r:id="rId19"/>
    <p:sldId id="536" r:id="rId20"/>
    <p:sldId id="551" r:id="rId21"/>
    <p:sldId id="550" r:id="rId22"/>
    <p:sldId id="537" r:id="rId23"/>
    <p:sldId id="265" r:id="rId24"/>
    <p:sldId id="493" r:id="rId25"/>
  </p:sldIdLst>
  <p:sldSz cx="9144000" cy="5143500" type="screen16x9"/>
  <p:notesSz cx="6870700" cy="9774238"/>
  <p:defaultTextStyle>
    <a:defPPr>
      <a:defRPr lang="el-GR"/>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3078">
          <p15:clr>
            <a:srgbClr val="A4A3A4"/>
          </p15:clr>
        </p15:guide>
        <p15:guide id="2" pos="216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66"/>
    <a:srgbClr val="FFFF00"/>
    <a:srgbClr val="E1F5FF"/>
    <a:srgbClr val="FFFFCC"/>
    <a:srgbClr val="D33307"/>
    <a:srgbClr val="FFFF99"/>
    <a:srgbClr val="AE2A0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7DF18680-E054-41AD-8BC1-D1AEF772440D}" styleName="Μεσαίο στυλ 2 - Έμφαση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331" autoAdjust="0"/>
    <p:restoredTop sz="93774" autoAdjust="0"/>
  </p:normalViewPr>
  <p:slideViewPr>
    <p:cSldViewPr>
      <p:cViewPr varScale="1">
        <p:scale>
          <a:sx n="101" d="100"/>
          <a:sy n="101" d="100"/>
        </p:scale>
        <p:origin x="677" y="62"/>
      </p:cViewPr>
      <p:guideLst>
        <p:guide orient="horz" pos="1620"/>
        <p:guide pos="2880"/>
      </p:guideLst>
    </p:cSldViewPr>
  </p:slideViewPr>
  <p:notesTextViewPr>
    <p:cViewPr>
      <p:scale>
        <a:sx n="100" d="100"/>
        <a:sy n="100" d="100"/>
      </p:scale>
      <p:origin x="0" y="0"/>
    </p:cViewPr>
  </p:notesTextViewPr>
  <p:sorterViewPr>
    <p:cViewPr>
      <p:scale>
        <a:sx n="66" d="100"/>
        <a:sy n="66" d="100"/>
      </p:scale>
      <p:origin x="0" y="3096"/>
    </p:cViewPr>
  </p:sorterViewPr>
  <p:notesViewPr>
    <p:cSldViewPr>
      <p:cViewPr varScale="1">
        <p:scale>
          <a:sx n="55" d="100"/>
          <a:sy n="55" d="100"/>
        </p:scale>
        <p:origin x="-1830" y="-90"/>
      </p:cViewPr>
      <p:guideLst>
        <p:guide orient="horz" pos="3078"/>
        <p:guide pos="216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240DEA06-3917-42ED-0DDE-263B7BB0354A}"/>
              </a:ext>
            </a:extLst>
          </p:cNvPr>
          <p:cNvSpPr>
            <a:spLocks noGrp="1" noChangeArrowheads="1"/>
          </p:cNvSpPr>
          <p:nvPr>
            <p:ph type="hdr" sz="quarter"/>
          </p:nvPr>
        </p:nvSpPr>
        <p:spPr bwMode="auto">
          <a:xfrm>
            <a:off x="0" y="0"/>
            <a:ext cx="2976563" cy="4889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sz="1200">
                <a:latin typeface="Arial" charset="0"/>
                <a:cs typeface="Arial" charset="0"/>
              </a:defRPr>
            </a:lvl1pPr>
          </a:lstStyle>
          <a:p>
            <a:pPr>
              <a:defRPr/>
            </a:pPr>
            <a:endParaRPr lang="el-GR"/>
          </a:p>
        </p:txBody>
      </p:sp>
      <p:sp>
        <p:nvSpPr>
          <p:cNvPr id="40963" name="Rectangle 3">
            <a:extLst>
              <a:ext uri="{FF2B5EF4-FFF2-40B4-BE49-F238E27FC236}">
                <a16:creationId xmlns:a16="http://schemas.microsoft.com/office/drawing/2014/main" id="{1C640C60-A6E1-221A-F1A1-BC8D721ED96E}"/>
              </a:ext>
            </a:extLst>
          </p:cNvPr>
          <p:cNvSpPr>
            <a:spLocks noGrp="1" noChangeArrowheads="1"/>
          </p:cNvSpPr>
          <p:nvPr>
            <p:ph type="dt" sz="quarter" idx="1"/>
          </p:nvPr>
        </p:nvSpPr>
        <p:spPr bwMode="auto">
          <a:xfrm>
            <a:off x="3892550" y="0"/>
            <a:ext cx="2976563" cy="4889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fontAlgn="auto" hangingPunct="1">
              <a:spcBef>
                <a:spcPts val="0"/>
              </a:spcBef>
              <a:spcAft>
                <a:spcPts val="0"/>
              </a:spcAft>
              <a:defRPr sz="1200">
                <a:latin typeface="Arial" charset="0"/>
                <a:cs typeface="Arial" charset="0"/>
              </a:defRPr>
            </a:lvl1pPr>
          </a:lstStyle>
          <a:p>
            <a:pPr>
              <a:defRPr/>
            </a:pPr>
            <a:endParaRPr lang="el-GR"/>
          </a:p>
        </p:txBody>
      </p:sp>
      <p:sp>
        <p:nvSpPr>
          <p:cNvPr id="40964" name="Rectangle 4">
            <a:extLst>
              <a:ext uri="{FF2B5EF4-FFF2-40B4-BE49-F238E27FC236}">
                <a16:creationId xmlns:a16="http://schemas.microsoft.com/office/drawing/2014/main" id="{43B3AAC9-B0B3-940A-2FF1-12153C14E2BE}"/>
              </a:ext>
            </a:extLst>
          </p:cNvPr>
          <p:cNvSpPr>
            <a:spLocks noGrp="1" noChangeArrowheads="1"/>
          </p:cNvSpPr>
          <p:nvPr>
            <p:ph type="ftr" sz="quarter" idx="2"/>
          </p:nvPr>
        </p:nvSpPr>
        <p:spPr bwMode="auto">
          <a:xfrm>
            <a:off x="0" y="9283700"/>
            <a:ext cx="2976563" cy="4889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fontAlgn="auto" hangingPunct="1">
              <a:spcBef>
                <a:spcPts val="0"/>
              </a:spcBef>
              <a:spcAft>
                <a:spcPts val="0"/>
              </a:spcAft>
              <a:defRPr sz="1200">
                <a:latin typeface="Arial" charset="0"/>
                <a:cs typeface="Arial" charset="0"/>
              </a:defRPr>
            </a:lvl1pPr>
          </a:lstStyle>
          <a:p>
            <a:pPr>
              <a:defRPr/>
            </a:pPr>
            <a:endParaRPr lang="el-GR"/>
          </a:p>
        </p:txBody>
      </p:sp>
      <p:sp>
        <p:nvSpPr>
          <p:cNvPr id="40965" name="Rectangle 5">
            <a:extLst>
              <a:ext uri="{FF2B5EF4-FFF2-40B4-BE49-F238E27FC236}">
                <a16:creationId xmlns:a16="http://schemas.microsoft.com/office/drawing/2014/main" id="{9B534807-5FC1-1FA8-86D9-3C306D5065B1}"/>
              </a:ext>
            </a:extLst>
          </p:cNvPr>
          <p:cNvSpPr>
            <a:spLocks noGrp="1" noChangeArrowheads="1"/>
          </p:cNvSpPr>
          <p:nvPr>
            <p:ph type="sldNum" sz="quarter" idx="3"/>
          </p:nvPr>
        </p:nvSpPr>
        <p:spPr bwMode="auto">
          <a:xfrm>
            <a:off x="3892550" y="9283700"/>
            <a:ext cx="2976563" cy="4889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fontAlgn="auto" hangingPunct="1">
              <a:spcBef>
                <a:spcPts val="0"/>
              </a:spcBef>
              <a:spcAft>
                <a:spcPts val="0"/>
              </a:spcAft>
              <a:defRPr sz="1200">
                <a:latin typeface="+mn-lt"/>
              </a:defRPr>
            </a:lvl1pPr>
          </a:lstStyle>
          <a:p>
            <a:pPr>
              <a:defRPr/>
            </a:pPr>
            <a:fld id="{831D7C8A-FFD0-43A2-9C29-CFFD89D72C3F}" type="slidenum">
              <a:rPr lang="el-GR" altLang="el-GR"/>
              <a:pPr>
                <a:defRPr/>
              </a:pPr>
              <a:t>‹#›</a:t>
            </a:fld>
            <a:endParaRPr lang="el-GR" altLang="el-G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4D1D0E3D-AB4E-D238-404E-F5D75C0261C4}"/>
              </a:ext>
            </a:extLst>
          </p:cNvPr>
          <p:cNvSpPr>
            <a:spLocks noGrp="1" noChangeArrowheads="1"/>
          </p:cNvSpPr>
          <p:nvPr>
            <p:ph type="hdr" sz="quarter"/>
          </p:nvPr>
        </p:nvSpPr>
        <p:spPr bwMode="auto">
          <a:xfrm>
            <a:off x="0" y="0"/>
            <a:ext cx="2976563" cy="488950"/>
          </a:xfrm>
          <a:prstGeom prst="rect">
            <a:avLst/>
          </a:prstGeom>
          <a:noFill/>
          <a:ln w="9525">
            <a:noFill/>
            <a:miter lim="800000"/>
            <a:headEnd/>
            <a:tailEnd/>
          </a:ln>
          <a:effectLst/>
        </p:spPr>
        <p:txBody>
          <a:bodyPr vert="horz" wrap="square" lIns="95107" tIns="47553" rIns="95107" bIns="47553" numCol="1" anchor="t" anchorCtr="0" compatLnSpc="1">
            <a:prstTxWarp prst="textNoShape">
              <a:avLst/>
            </a:prstTxWarp>
          </a:bodyPr>
          <a:lstStyle>
            <a:lvl1pPr defTabSz="950913" eaLnBrk="1" fontAlgn="auto" hangingPunct="1">
              <a:spcBef>
                <a:spcPts val="0"/>
              </a:spcBef>
              <a:spcAft>
                <a:spcPts val="0"/>
              </a:spcAft>
              <a:defRPr sz="1200">
                <a:latin typeface="Arial" charset="0"/>
                <a:cs typeface="Arial" charset="0"/>
              </a:defRPr>
            </a:lvl1pPr>
          </a:lstStyle>
          <a:p>
            <a:pPr>
              <a:defRPr/>
            </a:pPr>
            <a:endParaRPr lang="el-GR"/>
          </a:p>
        </p:txBody>
      </p:sp>
      <p:sp>
        <p:nvSpPr>
          <p:cNvPr id="28675" name="Rectangle 3">
            <a:extLst>
              <a:ext uri="{FF2B5EF4-FFF2-40B4-BE49-F238E27FC236}">
                <a16:creationId xmlns:a16="http://schemas.microsoft.com/office/drawing/2014/main" id="{7B972A2D-C017-A65E-A131-5EC2836BB0E9}"/>
              </a:ext>
            </a:extLst>
          </p:cNvPr>
          <p:cNvSpPr>
            <a:spLocks noGrp="1" noChangeArrowheads="1"/>
          </p:cNvSpPr>
          <p:nvPr>
            <p:ph type="dt" idx="1"/>
          </p:nvPr>
        </p:nvSpPr>
        <p:spPr bwMode="auto">
          <a:xfrm>
            <a:off x="3892550" y="0"/>
            <a:ext cx="2976563" cy="488950"/>
          </a:xfrm>
          <a:prstGeom prst="rect">
            <a:avLst/>
          </a:prstGeom>
          <a:noFill/>
          <a:ln w="9525">
            <a:noFill/>
            <a:miter lim="800000"/>
            <a:headEnd/>
            <a:tailEnd/>
          </a:ln>
          <a:effectLst/>
        </p:spPr>
        <p:txBody>
          <a:bodyPr vert="horz" wrap="square" lIns="95107" tIns="47553" rIns="95107" bIns="47553" numCol="1" anchor="t" anchorCtr="0" compatLnSpc="1">
            <a:prstTxWarp prst="textNoShape">
              <a:avLst/>
            </a:prstTxWarp>
          </a:bodyPr>
          <a:lstStyle>
            <a:lvl1pPr algn="r" defTabSz="950913" eaLnBrk="1" fontAlgn="auto" hangingPunct="1">
              <a:spcBef>
                <a:spcPts val="0"/>
              </a:spcBef>
              <a:spcAft>
                <a:spcPts val="0"/>
              </a:spcAft>
              <a:defRPr sz="1200">
                <a:latin typeface="Arial" charset="0"/>
                <a:cs typeface="Arial" charset="0"/>
              </a:defRPr>
            </a:lvl1pPr>
          </a:lstStyle>
          <a:p>
            <a:pPr>
              <a:defRPr/>
            </a:pPr>
            <a:endParaRPr lang="el-GR"/>
          </a:p>
        </p:txBody>
      </p:sp>
      <p:sp>
        <p:nvSpPr>
          <p:cNvPr id="3076" name="Rectangle 4">
            <a:extLst>
              <a:ext uri="{FF2B5EF4-FFF2-40B4-BE49-F238E27FC236}">
                <a16:creationId xmlns:a16="http://schemas.microsoft.com/office/drawing/2014/main" id="{42BE38C0-B7C5-1393-22DE-AC9557B0E7AE}"/>
              </a:ext>
            </a:extLst>
          </p:cNvPr>
          <p:cNvSpPr>
            <a:spLocks noGrp="1" noRot="1" noChangeAspect="1" noChangeArrowheads="1" noTextEdit="1"/>
          </p:cNvSpPr>
          <p:nvPr>
            <p:ph type="sldImg" idx="2"/>
          </p:nvPr>
        </p:nvSpPr>
        <p:spPr bwMode="auto">
          <a:xfrm>
            <a:off x="177800" y="733425"/>
            <a:ext cx="6515100" cy="36655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7" name="Rectangle 5">
            <a:extLst>
              <a:ext uri="{FF2B5EF4-FFF2-40B4-BE49-F238E27FC236}">
                <a16:creationId xmlns:a16="http://schemas.microsoft.com/office/drawing/2014/main" id="{F206A18D-AB7A-E6B2-0EA3-380972247FA0}"/>
              </a:ext>
            </a:extLst>
          </p:cNvPr>
          <p:cNvSpPr>
            <a:spLocks noGrp="1" noChangeArrowheads="1"/>
          </p:cNvSpPr>
          <p:nvPr>
            <p:ph type="body" sz="quarter" idx="3"/>
          </p:nvPr>
        </p:nvSpPr>
        <p:spPr bwMode="auto">
          <a:xfrm>
            <a:off x="687388" y="4643438"/>
            <a:ext cx="5495925" cy="4397375"/>
          </a:xfrm>
          <a:prstGeom prst="rect">
            <a:avLst/>
          </a:prstGeom>
          <a:noFill/>
          <a:ln w="9525">
            <a:noFill/>
            <a:miter lim="800000"/>
            <a:headEnd/>
            <a:tailEnd/>
          </a:ln>
          <a:effectLst/>
        </p:spPr>
        <p:txBody>
          <a:bodyPr vert="horz" wrap="square" lIns="95107" tIns="47553" rIns="95107" bIns="47553" numCol="1" anchor="t" anchorCtr="0" compatLnSpc="1">
            <a:prstTxWarp prst="textNoShape">
              <a:avLst/>
            </a:prstTxWarp>
          </a:bodyPr>
          <a:lstStyle/>
          <a:p>
            <a:pPr lvl="0"/>
            <a:r>
              <a:rPr lang="el-GR" noProof="0"/>
              <a:t>Click to edit Master text styles</a:t>
            </a:r>
          </a:p>
          <a:p>
            <a:pPr lvl="1"/>
            <a:r>
              <a:rPr lang="el-GR" noProof="0"/>
              <a:t>Second level</a:t>
            </a:r>
          </a:p>
          <a:p>
            <a:pPr lvl="2"/>
            <a:r>
              <a:rPr lang="el-GR" noProof="0"/>
              <a:t>Third level</a:t>
            </a:r>
          </a:p>
          <a:p>
            <a:pPr lvl="3"/>
            <a:r>
              <a:rPr lang="el-GR" noProof="0"/>
              <a:t>Fourth level</a:t>
            </a:r>
          </a:p>
          <a:p>
            <a:pPr lvl="4"/>
            <a:r>
              <a:rPr lang="el-GR" noProof="0"/>
              <a:t>Fifth level</a:t>
            </a:r>
          </a:p>
        </p:txBody>
      </p:sp>
      <p:sp>
        <p:nvSpPr>
          <p:cNvPr id="28678" name="Rectangle 6">
            <a:extLst>
              <a:ext uri="{FF2B5EF4-FFF2-40B4-BE49-F238E27FC236}">
                <a16:creationId xmlns:a16="http://schemas.microsoft.com/office/drawing/2014/main" id="{8288F9B6-48CC-A0C7-376F-1C636F528EA3}"/>
              </a:ext>
            </a:extLst>
          </p:cNvPr>
          <p:cNvSpPr>
            <a:spLocks noGrp="1" noChangeArrowheads="1"/>
          </p:cNvSpPr>
          <p:nvPr>
            <p:ph type="ftr" sz="quarter" idx="4"/>
          </p:nvPr>
        </p:nvSpPr>
        <p:spPr bwMode="auto">
          <a:xfrm>
            <a:off x="0" y="9283700"/>
            <a:ext cx="2976563" cy="488950"/>
          </a:xfrm>
          <a:prstGeom prst="rect">
            <a:avLst/>
          </a:prstGeom>
          <a:noFill/>
          <a:ln w="9525">
            <a:noFill/>
            <a:miter lim="800000"/>
            <a:headEnd/>
            <a:tailEnd/>
          </a:ln>
          <a:effectLst/>
        </p:spPr>
        <p:txBody>
          <a:bodyPr vert="horz" wrap="square" lIns="95107" tIns="47553" rIns="95107" bIns="47553" numCol="1" anchor="b" anchorCtr="0" compatLnSpc="1">
            <a:prstTxWarp prst="textNoShape">
              <a:avLst/>
            </a:prstTxWarp>
          </a:bodyPr>
          <a:lstStyle>
            <a:lvl1pPr defTabSz="950913" eaLnBrk="1" fontAlgn="auto" hangingPunct="1">
              <a:spcBef>
                <a:spcPts val="0"/>
              </a:spcBef>
              <a:spcAft>
                <a:spcPts val="0"/>
              </a:spcAft>
              <a:defRPr sz="1200">
                <a:latin typeface="Arial" charset="0"/>
                <a:cs typeface="Arial" charset="0"/>
              </a:defRPr>
            </a:lvl1pPr>
          </a:lstStyle>
          <a:p>
            <a:pPr>
              <a:defRPr/>
            </a:pPr>
            <a:endParaRPr lang="el-GR"/>
          </a:p>
        </p:txBody>
      </p:sp>
      <p:sp>
        <p:nvSpPr>
          <p:cNvPr id="28679" name="Rectangle 7">
            <a:extLst>
              <a:ext uri="{FF2B5EF4-FFF2-40B4-BE49-F238E27FC236}">
                <a16:creationId xmlns:a16="http://schemas.microsoft.com/office/drawing/2014/main" id="{81B3B03E-287F-4AB7-5102-F81327061919}"/>
              </a:ext>
            </a:extLst>
          </p:cNvPr>
          <p:cNvSpPr>
            <a:spLocks noGrp="1" noChangeArrowheads="1"/>
          </p:cNvSpPr>
          <p:nvPr>
            <p:ph type="sldNum" sz="quarter" idx="5"/>
          </p:nvPr>
        </p:nvSpPr>
        <p:spPr bwMode="auto">
          <a:xfrm>
            <a:off x="3892550" y="9283700"/>
            <a:ext cx="2976563" cy="488950"/>
          </a:xfrm>
          <a:prstGeom prst="rect">
            <a:avLst/>
          </a:prstGeom>
          <a:noFill/>
          <a:ln w="9525">
            <a:noFill/>
            <a:miter lim="800000"/>
            <a:headEnd/>
            <a:tailEnd/>
          </a:ln>
          <a:effectLst/>
        </p:spPr>
        <p:txBody>
          <a:bodyPr vert="horz" wrap="square" lIns="95107" tIns="47553" rIns="95107" bIns="47553" numCol="1" anchor="b" anchorCtr="0" compatLnSpc="1">
            <a:prstTxWarp prst="textNoShape">
              <a:avLst/>
            </a:prstTxWarp>
          </a:bodyPr>
          <a:lstStyle>
            <a:lvl1pPr algn="r" defTabSz="950913" eaLnBrk="1" fontAlgn="auto" hangingPunct="1">
              <a:spcBef>
                <a:spcPts val="0"/>
              </a:spcBef>
              <a:spcAft>
                <a:spcPts val="0"/>
              </a:spcAft>
              <a:defRPr sz="1200">
                <a:latin typeface="+mn-lt"/>
              </a:defRPr>
            </a:lvl1pPr>
          </a:lstStyle>
          <a:p>
            <a:pPr>
              <a:defRPr/>
            </a:pPr>
            <a:fld id="{4D6F570E-46E8-4CC1-B205-B6FD5E547B56}" type="slidenum">
              <a:rPr lang="el-GR" altLang="el-GR"/>
              <a:pPr>
                <a:defRPr/>
              </a:pPr>
              <a:t>‹#›</a:t>
            </a:fld>
            <a:endParaRPr lang="el-GR" altLang="el-G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Θέση εικόνας διαφάνειας 1">
            <a:extLst>
              <a:ext uri="{FF2B5EF4-FFF2-40B4-BE49-F238E27FC236}">
                <a16:creationId xmlns:a16="http://schemas.microsoft.com/office/drawing/2014/main" id="{D4DD4B58-E769-825D-2E45-E4F28A087D4E}"/>
              </a:ext>
            </a:extLst>
          </p:cNvPr>
          <p:cNvSpPr>
            <a:spLocks noGrp="1" noRot="1" noChangeAspect="1" noChangeArrowheads="1" noTextEdit="1"/>
          </p:cNvSpPr>
          <p:nvPr>
            <p:ph type="sldImg"/>
          </p:nvPr>
        </p:nvSpPr>
        <p:spPr>
          <a:ln/>
        </p:spPr>
      </p:sp>
      <p:sp>
        <p:nvSpPr>
          <p:cNvPr id="6147" name="Θέση σημειώσεων 2">
            <a:extLst>
              <a:ext uri="{FF2B5EF4-FFF2-40B4-BE49-F238E27FC236}">
                <a16:creationId xmlns:a16="http://schemas.microsoft.com/office/drawing/2014/main" id="{9DB3A9AB-CDA8-003C-F825-1443BF951DA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l-GR">
              <a:latin typeface="Arial" panose="020B0604020202020204" pitchFamily="34" charset="0"/>
              <a:cs typeface="Arial" panose="020B0604020202020204" pitchFamily="34" charset="0"/>
            </a:endParaRPr>
          </a:p>
        </p:txBody>
      </p:sp>
      <p:sp>
        <p:nvSpPr>
          <p:cNvPr id="4" name="Θέση αριθμού διαφάνειας 3">
            <a:extLst>
              <a:ext uri="{FF2B5EF4-FFF2-40B4-BE49-F238E27FC236}">
                <a16:creationId xmlns:a16="http://schemas.microsoft.com/office/drawing/2014/main" id="{60E38B61-3E8F-D0FE-F016-79121182026E}"/>
              </a:ext>
            </a:extLst>
          </p:cNvPr>
          <p:cNvSpPr>
            <a:spLocks noGrp="1"/>
          </p:cNvSpPr>
          <p:nvPr>
            <p:ph type="sldNum" sz="quarter" idx="5"/>
          </p:nvPr>
        </p:nvSpPr>
        <p:spPr/>
        <p:txBody>
          <a:bodyPr/>
          <a:lstStyle/>
          <a:p>
            <a:pPr>
              <a:defRPr/>
            </a:pPr>
            <a:fld id="{B00A1102-FC67-4247-AB8B-21712CA1406F}" type="slidenum">
              <a:rPr lang="el-GR" smtClean="0"/>
              <a:pPr>
                <a:defRPr/>
              </a:pPr>
              <a:t>1</a:t>
            </a:fld>
            <a:endParaRPr lang="el-G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Θέση εικόνας διαφάνειας 1">
            <a:extLst>
              <a:ext uri="{FF2B5EF4-FFF2-40B4-BE49-F238E27FC236}">
                <a16:creationId xmlns:a16="http://schemas.microsoft.com/office/drawing/2014/main" id="{2849C1F7-F1BB-7105-A8AD-551D028AF594}"/>
              </a:ext>
            </a:extLst>
          </p:cNvPr>
          <p:cNvSpPr>
            <a:spLocks noGrp="1" noRot="1" noChangeAspect="1" noChangeArrowheads="1" noTextEdit="1"/>
          </p:cNvSpPr>
          <p:nvPr>
            <p:ph type="sldImg"/>
          </p:nvPr>
        </p:nvSpPr>
        <p:spPr>
          <a:ln/>
        </p:spPr>
      </p:sp>
      <p:sp>
        <p:nvSpPr>
          <p:cNvPr id="20483" name="Θέση σημειώσεων 2">
            <a:extLst>
              <a:ext uri="{FF2B5EF4-FFF2-40B4-BE49-F238E27FC236}">
                <a16:creationId xmlns:a16="http://schemas.microsoft.com/office/drawing/2014/main" id="{B9686335-C020-6902-0FD1-4311B8C1189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l-GR">
              <a:latin typeface="Arial" panose="020B0604020202020204" pitchFamily="34" charset="0"/>
              <a:cs typeface="Arial" panose="020B0604020202020204" pitchFamily="34" charset="0"/>
            </a:endParaRPr>
          </a:p>
        </p:txBody>
      </p:sp>
      <p:sp>
        <p:nvSpPr>
          <p:cNvPr id="4" name="Θέση αριθμού διαφάνειας 3">
            <a:extLst>
              <a:ext uri="{FF2B5EF4-FFF2-40B4-BE49-F238E27FC236}">
                <a16:creationId xmlns:a16="http://schemas.microsoft.com/office/drawing/2014/main" id="{61EC732B-6316-473B-4E33-3D1DB8132D30}"/>
              </a:ext>
            </a:extLst>
          </p:cNvPr>
          <p:cNvSpPr>
            <a:spLocks noGrp="1"/>
          </p:cNvSpPr>
          <p:nvPr>
            <p:ph type="sldNum" sz="quarter" idx="5"/>
          </p:nvPr>
        </p:nvSpPr>
        <p:spPr/>
        <p:txBody>
          <a:bodyPr/>
          <a:lstStyle/>
          <a:p>
            <a:pPr>
              <a:defRPr/>
            </a:pPr>
            <a:fld id="{1C034924-BB3A-4A86-B336-3CEB6B963CCA}" type="slidenum">
              <a:rPr lang="el-GR" smtClean="0"/>
              <a:pPr>
                <a:defRPr/>
              </a:pPr>
              <a:t>14</a:t>
            </a:fld>
            <a:endParaRPr lang="el-G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Θέση εικόνας διαφάνειας 1">
            <a:extLst>
              <a:ext uri="{FF2B5EF4-FFF2-40B4-BE49-F238E27FC236}">
                <a16:creationId xmlns:a16="http://schemas.microsoft.com/office/drawing/2014/main" id="{3852304E-EF84-2C94-0A86-A00C3450FC12}"/>
              </a:ext>
            </a:extLst>
          </p:cNvPr>
          <p:cNvSpPr>
            <a:spLocks noGrp="1" noRot="1" noChangeAspect="1" noChangeArrowheads="1" noTextEdit="1"/>
          </p:cNvSpPr>
          <p:nvPr>
            <p:ph type="sldImg"/>
          </p:nvPr>
        </p:nvSpPr>
        <p:spPr>
          <a:ln/>
        </p:spPr>
      </p:sp>
      <p:sp>
        <p:nvSpPr>
          <p:cNvPr id="31747" name="Θέση σημειώσεων 2">
            <a:extLst>
              <a:ext uri="{FF2B5EF4-FFF2-40B4-BE49-F238E27FC236}">
                <a16:creationId xmlns:a16="http://schemas.microsoft.com/office/drawing/2014/main" id="{CC2A9395-E9B4-9B98-2D10-0A2A5E26549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l-GR">
              <a:latin typeface="Arial" panose="020B0604020202020204" pitchFamily="34" charset="0"/>
              <a:cs typeface="Arial" panose="020B0604020202020204" pitchFamily="34" charset="0"/>
            </a:endParaRPr>
          </a:p>
        </p:txBody>
      </p:sp>
      <p:sp>
        <p:nvSpPr>
          <p:cNvPr id="4" name="Θέση αριθμού διαφάνειας 3">
            <a:extLst>
              <a:ext uri="{FF2B5EF4-FFF2-40B4-BE49-F238E27FC236}">
                <a16:creationId xmlns:a16="http://schemas.microsoft.com/office/drawing/2014/main" id="{9C19B19D-28C5-C4A0-4D5D-8F5CB4553D80}"/>
              </a:ext>
            </a:extLst>
          </p:cNvPr>
          <p:cNvSpPr>
            <a:spLocks noGrp="1"/>
          </p:cNvSpPr>
          <p:nvPr>
            <p:ph type="sldNum" sz="quarter" idx="5"/>
          </p:nvPr>
        </p:nvSpPr>
        <p:spPr/>
        <p:txBody>
          <a:bodyPr/>
          <a:lstStyle/>
          <a:p>
            <a:pPr>
              <a:defRPr/>
            </a:pPr>
            <a:fld id="{0D122F27-A1DB-4694-84F6-07BC417688AC}" type="slidenum">
              <a:rPr lang="el-GR" smtClean="0"/>
              <a:pPr>
                <a:defRPr/>
              </a:pPr>
              <a:t>24</a:t>
            </a:fld>
            <a:endParaRPr lang="el-G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1143000" y="841772"/>
            <a:ext cx="6858000" cy="1790700"/>
          </a:xfrm>
        </p:spPr>
        <p:txBody>
          <a:bodyPr anchor="b"/>
          <a:lstStyle>
            <a:lvl1pPr algn="ctr">
              <a:defRPr sz="4500"/>
            </a:lvl1pPr>
          </a:lstStyle>
          <a:p>
            <a:r>
              <a:rPr lang="el-GR"/>
              <a:t>Κάντε κλικ για να επεξεργαστείτε τον τίτλο υποδείγματος</a:t>
            </a:r>
          </a:p>
        </p:txBody>
      </p:sp>
      <p:sp>
        <p:nvSpPr>
          <p:cNvPr id="3" name="Υπότιτλος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l-GR"/>
              <a:t>Κάντε κλικ για να επεξεργαστείτε τον υπότιτλο του υποδείγματος</a:t>
            </a:r>
          </a:p>
        </p:txBody>
      </p:sp>
      <p:sp>
        <p:nvSpPr>
          <p:cNvPr id="4" name="Θέση ημερομηνίας 3">
            <a:extLst>
              <a:ext uri="{FF2B5EF4-FFF2-40B4-BE49-F238E27FC236}">
                <a16:creationId xmlns:a16="http://schemas.microsoft.com/office/drawing/2014/main" id="{5AA838B6-37CE-FF61-7CBA-FC4AFF471173}"/>
              </a:ext>
            </a:extLst>
          </p:cNvPr>
          <p:cNvSpPr>
            <a:spLocks noGrp="1"/>
          </p:cNvSpPr>
          <p:nvPr>
            <p:ph type="dt" sz="half" idx="10"/>
          </p:nvPr>
        </p:nvSpPr>
        <p:spPr/>
        <p:txBody>
          <a:bodyPr/>
          <a:lstStyle>
            <a:lvl1pPr>
              <a:defRPr/>
            </a:lvl1pPr>
          </a:lstStyle>
          <a:p>
            <a:pPr>
              <a:defRPr/>
            </a:pPr>
            <a:endParaRPr lang="el-GR"/>
          </a:p>
        </p:txBody>
      </p:sp>
      <p:sp>
        <p:nvSpPr>
          <p:cNvPr id="5" name="Θέση υποσέλιδου 4">
            <a:extLst>
              <a:ext uri="{FF2B5EF4-FFF2-40B4-BE49-F238E27FC236}">
                <a16:creationId xmlns:a16="http://schemas.microsoft.com/office/drawing/2014/main" id="{B8CC6610-30CD-0A94-1047-2ED08F5B2DAE}"/>
              </a:ext>
            </a:extLst>
          </p:cNvPr>
          <p:cNvSpPr>
            <a:spLocks noGrp="1"/>
          </p:cNvSpPr>
          <p:nvPr>
            <p:ph type="ftr" sz="quarter" idx="11"/>
          </p:nvPr>
        </p:nvSpPr>
        <p:spPr/>
        <p:txBody>
          <a:bodyPr/>
          <a:lstStyle>
            <a:lvl1pPr>
              <a:defRPr/>
            </a:lvl1pPr>
          </a:lstStyle>
          <a:p>
            <a:pPr>
              <a:defRPr/>
            </a:pPr>
            <a:endParaRPr lang="el-GR"/>
          </a:p>
        </p:txBody>
      </p:sp>
      <p:sp>
        <p:nvSpPr>
          <p:cNvPr id="6" name="Θέση αριθμού διαφάνειας 5">
            <a:extLst>
              <a:ext uri="{FF2B5EF4-FFF2-40B4-BE49-F238E27FC236}">
                <a16:creationId xmlns:a16="http://schemas.microsoft.com/office/drawing/2014/main" id="{F67630B0-6852-6AD3-1FDC-559BCA024432}"/>
              </a:ext>
            </a:extLst>
          </p:cNvPr>
          <p:cNvSpPr>
            <a:spLocks noGrp="1"/>
          </p:cNvSpPr>
          <p:nvPr>
            <p:ph type="sldNum" sz="quarter" idx="12"/>
          </p:nvPr>
        </p:nvSpPr>
        <p:spPr/>
        <p:txBody>
          <a:bodyPr/>
          <a:lstStyle>
            <a:lvl1pPr>
              <a:defRPr/>
            </a:lvl1pPr>
          </a:lstStyle>
          <a:p>
            <a:pPr>
              <a:defRPr/>
            </a:pPr>
            <a:fld id="{FCA983D6-2EA5-4329-AEB5-ED9331B9CC57}" type="slidenum">
              <a:rPr lang="el-GR" altLang="el-GR"/>
              <a:pPr>
                <a:defRPr/>
              </a:pPr>
              <a:t>‹#›</a:t>
            </a:fld>
            <a:endParaRPr lang="el-GR" altLang="el-GR"/>
          </a:p>
        </p:txBody>
      </p:sp>
    </p:spTree>
    <p:extLst>
      <p:ext uri="{BB962C8B-B14F-4D97-AF65-F5344CB8AC3E}">
        <p14:creationId xmlns:p14="http://schemas.microsoft.com/office/powerpoint/2010/main" val="2951758589"/>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0A415D17-6B67-1145-B61C-892D5217185B}"/>
              </a:ext>
            </a:extLst>
          </p:cNvPr>
          <p:cNvSpPr>
            <a:spLocks noGrp="1"/>
          </p:cNvSpPr>
          <p:nvPr>
            <p:ph type="dt" sz="half" idx="10"/>
          </p:nvPr>
        </p:nvSpPr>
        <p:spPr/>
        <p:txBody>
          <a:bodyPr/>
          <a:lstStyle>
            <a:lvl1pPr>
              <a:defRPr/>
            </a:lvl1pPr>
          </a:lstStyle>
          <a:p>
            <a:pPr>
              <a:defRPr/>
            </a:pPr>
            <a:endParaRPr lang="el-GR"/>
          </a:p>
        </p:txBody>
      </p:sp>
      <p:sp>
        <p:nvSpPr>
          <p:cNvPr id="5" name="Θέση υποσέλιδου 4">
            <a:extLst>
              <a:ext uri="{FF2B5EF4-FFF2-40B4-BE49-F238E27FC236}">
                <a16:creationId xmlns:a16="http://schemas.microsoft.com/office/drawing/2014/main" id="{2F38CFB4-C8E0-0971-C3ED-F1063509403B}"/>
              </a:ext>
            </a:extLst>
          </p:cNvPr>
          <p:cNvSpPr>
            <a:spLocks noGrp="1"/>
          </p:cNvSpPr>
          <p:nvPr>
            <p:ph type="ftr" sz="quarter" idx="11"/>
          </p:nvPr>
        </p:nvSpPr>
        <p:spPr/>
        <p:txBody>
          <a:bodyPr/>
          <a:lstStyle>
            <a:lvl1pPr>
              <a:defRPr/>
            </a:lvl1pPr>
          </a:lstStyle>
          <a:p>
            <a:pPr>
              <a:defRPr/>
            </a:pPr>
            <a:endParaRPr lang="el-GR"/>
          </a:p>
        </p:txBody>
      </p:sp>
      <p:sp>
        <p:nvSpPr>
          <p:cNvPr id="6" name="Θέση αριθμού διαφάνειας 5">
            <a:extLst>
              <a:ext uri="{FF2B5EF4-FFF2-40B4-BE49-F238E27FC236}">
                <a16:creationId xmlns:a16="http://schemas.microsoft.com/office/drawing/2014/main" id="{ACB53DEA-93F6-A0DB-65A1-05F111D268E0}"/>
              </a:ext>
            </a:extLst>
          </p:cNvPr>
          <p:cNvSpPr>
            <a:spLocks noGrp="1"/>
          </p:cNvSpPr>
          <p:nvPr>
            <p:ph type="sldNum" sz="quarter" idx="12"/>
          </p:nvPr>
        </p:nvSpPr>
        <p:spPr/>
        <p:txBody>
          <a:bodyPr/>
          <a:lstStyle>
            <a:lvl1pPr>
              <a:defRPr/>
            </a:lvl1pPr>
          </a:lstStyle>
          <a:p>
            <a:pPr>
              <a:defRPr/>
            </a:pPr>
            <a:fld id="{FBE6AC01-137D-4E27-A94A-93E111BB43E5}" type="slidenum">
              <a:rPr lang="el-GR" altLang="el-GR"/>
              <a:pPr>
                <a:defRPr/>
              </a:pPr>
              <a:t>‹#›</a:t>
            </a:fld>
            <a:endParaRPr lang="el-GR" altLang="el-GR"/>
          </a:p>
        </p:txBody>
      </p:sp>
    </p:spTree>
    <p:extLst>
      <p:ext uri="{BB962C8B-B14F-4D97-AF65-F5344CB8AC3E}">
        <p14:creationId xmlns:p14="http://schemas.microsoft.com/office/powerpoint/2010/main" val="1210577363"/>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623888" y="1282304"/>
            <a:ext cx="7886700" cy="2139553"/>
          </a:xfrm>
        </p:spPr>
        <p:txBody>
          <a:bodyPr anchor="b"/>
          <a:lstStyle>
            <a:lvl1pPr>
              <a:defRPr sz="4500"/>
            </a:lvl1pPr>
          </a:lstStyle>
          <a:p>
            <a:r>
              <a:rPr lang="el-GR"/>
              <a:t>Κάντε κλικ για να επεξεργαστείτε τον τίτλο υποδείγματος</a:t>
            </a:r>
          </a:p>
        </p:txBody>
      </p:sp>
      <p:sp>
        <p:nvSpPr>
          <p:cNvPr id="3" name="Θέση κειμένου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l-GR"/>
              <a:t>Στυλ κειμένου υποδείγματος</a:t>
            </a:r>
          </a:p>
        </p:txBody>
      </p:sp>
      <p:sp>
        <p:nvSpPr>
          <p:cNvPr id="4" name="Θέση ημερομηνίας 3">
            <a:extLst>
              <a:ext uri="{FF2B5EF4-FFF2-40B4-BE49-F238E27FC236}">
                <a16:creationId xmlns:a16="http://schemas.microsoft.com/office/drawing/2014/main" id="{B1064F11-3866-AB06-2C01-A5D87A37BD6A}"/>
              </a:ext>
            </a:extLst>
          </p:cNvPr>
          <p:cNvSpPr>
            <a:spLocks noGrp="1"/>
          </p:cNvSpPr>
          <p:nvPr>
            <p:ph type="dt" sz="half" idx="10"/>
          </p:nvPr>
        </p:nvSpPr>
        <p:spPr/>
        <p:txBody>
          <a:bodyPr/>
          <a:lstStyle>
            <a:lvl1pPr>
              <a:defRPr/>
            </a:lvl1pPr>
          </a:lstStyle>
          <a:p>
            <a:pPr>
              <a:defRPr/>
            </a:pPr>
            <a:endParaRPr lang="el-GR"/>
          </a:p>
        </p:txBody>
      </p:sp>
      <p:sp>
        <p:nvSpPr>
          <p:cNvPr id="5" name="Θέση υποσέλιδου 4">
            <a:extLst>
              <a:ext uri="{FF2B5EF4-FFF2-40B4-BE49-F238E27FC236}">
                <a16:creationId xmlns:a16="http://schemas.microsoft.com/office/drawing/2014/main" id="{BA181A76-717E-BCEC-9A45-747D7E60D1D9}"/>
              </a:ext>
            </a:extLst>
          </p:cNvPr>
          <p:cNvSpPr>
            <a:spLocks noGrp="1"/>
          </p:cNvSpPr>
          <p:nvPr>
            <p:ph type="ftr" sz="quarter" idx="11"/>
          </p:nvPr>
        </p:nvSpPr>
        <p:spPr/>
        <p:txBody>
          <a:bodyPr/>
          <a:lstStyle>
            <a:lvl1pPr>
              <a:defRPr/>
            </a:lvl1pPr>
          </a:lstStyle>
          <a:p>
            <a:pPr>
              <a:defRPr/>
            </a:pPr>
            <a:endParaRPr lang="el-GR"/>
          </a:p>
        </p:txBody>
      </p:sp>
      <p:sp>
        <p:nvSpPr>
          <p:cNvPr id="6" name="Θέση αριθμού διαφάνειας 5">
            <a:extLst>
              <a:ext uri="{FF2B5EF4-FFF2-40B4-BE49-F238E27FC236}">
                <a16:creationId xmlns:a16="http://schemas.microsoft.com/office/drawing/2014/main" id="{8BB27E09-04A0-33AE-2569-F64275E96621}"/>
              </a:ext>
            </a:extLst>
          </p:cNvPr>
          <p:cNvSpPr>
            <a:spLocks noGrp="1"/>
          </p:cNvSpPr>
          <p:nvPr>
            <p:ph type="sldNum" sz="quarter" idx="12"/>
          </p:nvPr>
        </p:nvSpPr>
        <p:spPr/>
        <p:txBody>
          <a:bodyPr/>
          <a:lstStyle>
            <a:lvl1pPr>
              <a:defRPr/>
            </a:lvl1pPr>
          </a:lstStyle>
          <a:p>
            <a:pPr>
              <a:defRPr/>
            </a:pPr>
            <a:fld id="{4D3DC89F-839A-4FE6-BE22-0ED1EBC41210}" type="slidenum">
              <a:rPr lang="el-GR" altLang="el-GR"/>
              <a:pPr>
                <a:defRPr/>
              </a:pPr>
              <a:t>‹#›</a:t>
            </a:fld>
            <a:endParaRPr lang="el-GR" altLang="el-GR"/>
          </a:p>
        </p:txBody>
      </p:sp>
    </p:spTree>
    <p:extLst>
      <p:ext uri="{BB962C8B-B14F-4D97-AF65-F5344CB8AC3E}">
        <p14:creationId xmlns:p14="http://schemas.microsoft.com/office/powerpoint/2010/main" val="2538928626"/>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p:cNvSpPr>
            <a:spLocks noGrp="1"/>
          </p:cNvSpPr>
          <p:nvPr>
            <p:ph sz="half" idx="1"/>
          </p:nvPr>
        </p:nvSpPr>
        <p:spPr>
          <a:xfrm>
            <a:off x="628650" y="1369219"/>
            <a:ext cx="3886200" cy="3263504"/>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περιεχομένου 3"/>
          <p:cNvSpPr>
            <a:spLocks noGrp="1"/>
          </p:cNvSpPr>
          <p:nvPr>
            <p:ph sz="half" idx="2"/>
          </p:nvPr>
        </p:nvSpPr>
        <p:spPr>
          <a:xfrm>
            <a:off x="4629150" y="1369219"/>
            <a:ext cx="3886200" cy="3263504"/>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ημερομηνίας 3">
            <a:extLst>
              <a:ext uri="{FF2B5EF4-FFF2-40B4-BE49-F238E27FC236}">
                <a16:creationId xmlns:a16="http://schemas.microsoft.com/office/drawing/2014/main" id="{B7C9ED9C-8D42-70E7-B30B-9D0EC82B4BE8}"/>
              </a:ext>
            </a:extLst>
          </p:cNvPr>
          <p:cNvSpPr>
            <a:spLocks noGrp="1"/>
          </p:cNvSpPr>
          <p:nvPr>
            <p:ph type="dt" sz="half" idx="10"/>
          </p:nvPr>
        </p:nvSpPr>
        <p:spPr/>
        <p:txBody>
          <a:bodyPr/>
          <a:lstStyle>
            <a:lvl1pPr>
              <a:defRPr/>
            </a:lvl1pPr>
          </a:lstStyle>
          <a:p>
            <a:pPr>
              <a:defRPr/>
            </a:pPr>
            <a:endParaRPr lang="el-GR"/>
          </a:p>
        </p:txBody>
      </p:sp>
      <p:sp>
        <p:nvSpPr>
          <p:cNvPr id="6" name="Θέση υποσέλιδου 4">
            <a:extLst>
              <a:ext uri="{FF2B5EF4-FFF2-40B4-BE49-F238E27FC236}">
                <a16:creationId xmlns:a16="http://schemas.microsoft.com/office/drawing/2014/main" id="{DF958B05-2B3D-15D8-DB93-8262601A2F1F}"/>
              </a:ext>
            </a:extLst>
          </p:cNvPr>
          <p:cNvSpPr>
            <a:spLocks noGrp="1"/>
          </p:cNvSpPr>
          <p:nvPr>
            <p:ph type="ftr" sz="quarter" idx="11"/>
          </p:nvPr>
        </p:nvSpPr>
        <p:spPr/>
        <p:txBody>
          <a:bodyPr/>
          <a:lstStyle>
            <a:lvl1pPr>
              <a:defRPr/>
            </a:lvl1pPr>
          </a:lstStyle>
          <a:p>
            <a:pPr>
              <a:defRPr/>
            </a:pPr>
            <a:endParaRPr lang="el-GR"/>
          </a:p>
        </p:txBody>
      </p:sp>
      <p:sp>
        <p:nvSpPr>
          <p:cNvPr id="7" name="Θέση αριθμού διαφάνειας 5">
            <a:extLst>
              <a:ext uri="{FF2B5EF4-FFF2-40B4-BE49-F238E27FC236}">
                <a16:creationId xmlns:a16="http://schemas.microsoft.com/office/drawing/2014/main" id="{1B900950-524B-EFFC-100B-34784C995C03}"/>
              </a:ext>
            </a:extLst>
          </p:cNvPr>
          <p:cNvSpPr>
            <a:spLocks noGrp="1"/>
          </p:cNvSpPr>
          <p:nvPr>
            <p:ph type="sldNum" sz="quarter" idx="12"/>
          </p:nvPr>
        </p:nvSpPr>
        <p:spPr/>
        <p:txBody>
          <a:bodyPr/>
          <a:lstStyle>
            <a:lvl1pPr>
              <a:defRPr/>
            </a:lvl1pPr>
          </a:lstStyle>
          <a:p>
            <a:pPr>
              <a:defRPr/>
            </a:pPr>
            <a:fld id="{074A14FC-2CF6-405A-9232-F129CF64C0E6}" type="slidenum">
              <a:rPr lang="el-GR" altLang="el-GR"/>
              <a:pPr>
                <a:defRPr/>
              </a:pPr>
              <a:t>‹#›</a:t>
            </a:fld>
            <a:endParaRPr lang="el-GR" altLang="el-GR"/>
          </a:p>
        </p:txBody>
      </p:sp>
    </p:spTree>
    <p:extLst>
      <p:ext uri="{BB962C8B-B14F-4D97-AF65-F5344CB8AC3E}">
        <p14:creationId xmlns:p14="http://schemas.microsoft.com/office/powerpoint/2010/main" val="3888009800"/>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a:xfrm>
            <a:off x="629841" y="273844"/>
            <a:ext cx="7886700" cy="994172"/>
          </a:xfrm>
        </p:spPr>
        <p:txBody>
          <a:bodyPr/>
          <a:lstStyle/>
          <a:p>
            <a:r>
              <a:rPr lang="el-GR"/>
              <a:t>Κάντε κλικ για να επεξεργαστείτε τον τίτλο υποδείγματος</a:t>
            </a:r>
          </a:p>
        </p:txBody>
      </p:sp>
      <p:sp>
        <p:nvSpPr>
          <p:cNvPr id="3" name="Θέση κειμένου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l-GR"/>
              <a:t>Στυλ κειμένου υποδείγματος</a:t>
            </a:r>
          </a:p>
        </p:txBody>
      </p:sp>
      <p:sp>
        <p:nvSpPr>
          <p:cNvPr id="4" name="Θέση περιεχομένου 3"/>
          <p:cNvSpPr>
            <a:spLocks noGrp="1"/>
          </p:cNvSpPr>
          <p:nvPr>
            <p:ph sz="half" idx="2"/>
          </p:nvPr>
        </p:nvSpPr>
        <p:spPr>
          <a:xfrm>
            <a:off x="629842" y="1878806"/>
            <a:ext cx="3868340" cy="2763441"/>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κειμένου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l-GR"/>
              <a:t>Στυλ κειμένου υποδείγματος</a:t>
            </a:r>
          </a:p>
        </p:txBody>
      </p:sp>
      <p:sp>
        <p:nvSpPr>
          <p:cNvPr id="6" name="Θέση περιεχομένου 5"/>
          <p:cNvSpPr>
            <a:spLocks noGrp="1"/>
          </p:cNvSpPr>
          <p:nvPr>
            <p:ph sz="quarter" idx="4"/>
          </p:nvPr>
        </p:nvSpPr>
        <p:spPr>
          <a:xfrm>
            <a:off x="4629150" y="1878806"/>
            <a:ext cx="3887391" cy="2763441"/>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7" name="Θέση ημερομηνίας 3">
            <a:extLst>
              <a:ext uri="{FF2B5EF4-FFF2-40B4-BE49-F238E27FC236}">
                <a16:creationId xmlns:a16="http://schemas.microsoft.com/office/drawing/2014/main" id="{4B85E6F8-7093-53AB-184E-8964792DF306}"/>
              </a:ext>
            </a:extLst>
          </p:cNvPr>
          <p:cNvSpPr>
            <a:spLocks noGrp="1"/>
          </p:cNvSpPr>
          <p:nvPr>
            <p:ph type="dt" sz="half" idx="10"/>
          </p:nvPr>
        </p:nvSpPr>
        <p:spPr/>
        <p:txBody>
          <a:bodyPr/>
          <a:lstStyle>
            <a:lvl1pPr>
              <a:defRPr/>
            </a:lvl1pPr>
          </a:lstStyle>
          <a:p>
            <a:pPr>
              <a:defRPr/>
            </a:pPr>
            <a:endParaRPr lang="el-GR"/>
          </a:p>
        </p:txBody>
      </p:sp>
      <p:sp>
        <p:nvSpPr>
          <p:cNvPr id="8" name="Θέση υποσέλιδου 4">
            <a:extLst>
              <a:ext uri="{FF2B5EF4-FFF2-40B4-BE49-F238E27FC236}">
                <a16:creationId xmlns:a16="http://schemas.microsoft.com/office/drawing/2014/main" id="{4194A7B3-2E9C-736F-C496-78C34C66C040}"/>
              </a:ext>
            </a:extLst>
          </p:cNvPr>
          <p:cNvSpPr>
            <a:spLocks noGrp="1"/>
          </p:cNvSpPr>
          <p:nvPr>
            <p:ph type="ftr" sz="quarter" idx="11"/>
          </p:nvPr>
        </p:nvSpPr>
        <p:spPr/>
        <p:txBody>
          <a:bodyPr/>
          <a:lstStyle>
            <a:lvl1pPr>
              <a:defRPr/>
            </a:lvl1pPr>
          </a:lstStyle>
          <a:p>
            <a:pPr>
              <a:defRPr/>
            </a:pPr>
            <a:endParaRPr lang="el-GR"/>
          </a:p>
        </p:txBody>
      </p:sp>
      <p:sp>
        <p:nvSpPr>
          <p:cNvPr id="9" name="Θέση αριθμού διαφάνειας 5">
            <a:extLst>
              <a:ext uri="{FF2B5EF4-FFF2-40B4-BE49-F238E27FC236}">
                <a16:creationId xmlns:a16="http://schemas.microsoft.com/office/drawing/2014/main" id="{C7622ECA-28F3-2463-BDDB-43AF02D7523F}"/>
              </a:ext>
            </a:extLst>
          </p:cNvPr>
          <p:cNvSpPr>
            <a:spLocks noGrp="1"/>
          </p:cNvSpPr>
          <p:nvPr>
            <p:ph type="sldNum" sz="quarter" idx="12"/>
          </p:nvPr>
        </p:nvSpPr>
        <p:spPr/>
        <p:txBody>
          <a:bodyPr/>
          <a:lstStyle>
            <a:lvl1pPr>
              <a:defRPr/>
            </a:lvl1pPr>
          </a:lstStyle>
          <a:p>
            <a:pPr>
              <a:defRPr/>
            </a:pPr>
            <a:fld id="{78937544-3576-46F4-954B-169B570AAACD}" type="slidenum">
              <a:rPr lang="el-GR" altLang="el-GR"/>
              <a:pPr>
                <a:defRPr/>
              </a:pPr>
              <a:t>‹#›</a:t>
            </a:fld>
            <a:endParaRPr lang="el-GR" altLang="el-GR"/>
          </a:p>
        </p:txBody>
      </p:sp>
    </p:spTree>
    <p:extLst>
      <p:ext uri="{BB962C8B-B14F-4D97-AF65-F5344CB8AC3E}">
        <p14:creationId xmlns:p14="http://schemas.microsoft.com/office/powerpoint/2010/main" val="550054081"/>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ημερομηνίας 3">
            <a:extLst>
              <a:ext uri="{FF2B5EF4-FFF2-40B4-BE49-F238E27FC236}">
                <a16:creationId xmlns:a16="http://schemas.microsoft.com/office/drawing/2014/main" id="{A9B6B53A-3851-F8D7-E74B-2F95F8D27346}"/>
              </a:ext>
            </a:extLst>
          </p:cNvPr>
          <p:cNvSpPr>
            <a:spLocks noGrp="1"/>
          </p:cNvSpPr>
          <p:nvPr>
            <p:ph type="dt" sz="half" idx="10"/>
          </p:nvPr>
        </p:nvSpPr>
        <p:spPr/>
        <p:txBody>
          <a:bodyPr/>
          <a:lstStyle>
            <a:lvl1pPr>
              <a:defRPr/>
            </a:lvl1pPr>
          </a:lstStyle>
          <a:p>
            <a:pPr>
              <a:defRPr/>
            </a:pPr>
            <a:endParaRPr lang="el-GR"/>
          </a:p>
        </p:txBody>
      </p:sp>
      <p:sp>
        <p:nvSpPr>
          <p:cNvPr id="4" name="Θέση υποσέλιδου 4">
            <a:extLst>
              <a:ext uri="{FF2B5EF4-FFF2-40B4-BE49-F238E27FC236}">
                <a16:creationId xmlns:a16="http://schemas.microsoft.com/office/drawing/2014/main" id="{35178052-EF7E-3098-A080-772CD13522D4}"/>
              </a:ext>
            </a:extLst>
          </p:cNvPr>
          <p:cNvSpPr>
            <a:spLocks noGrp="1"/>
          </p:cNvSpPr>
          <p:nvPr>
            <p:ph type="ftr" sz="quarter" idx="11"/>
          </p:nvPr>
        </p:nvSpPr>
        <p:spPr/>
        <p:txBody>
          <a:bodyPr/>
          <a:lstStyle>
            <a:lvl1pPr>
              <a:defRPr/>
            </a:lvl1pPr>
          </a:lstStyle>
          <a:p>
            <a:pPr>
              <a:defRPr/>
            </a:pPr>
            <a:endParaRPr lang="el-GR"/>
          </a:p>
        </p:txBody>
      </p:sp>
      <p:sp>
        <p:nvSpPr>
          <p:cNvPr id="5" name="Θέση αριθμού διαφάνειας 5">
            <a:extLst>
              <a:ext uri="{FF2B5EF4-FFF2-40B4-BE49-F238E27FC236}">
                <a16:creationId xmlns:a16="http://schemas.microsoft.com/office/drawing/2014/main" id="{8E05BCA4-0F49-6C57-9CE0-1F295CC3967A}"/>
              </a:ext>
            </a:extLst>
          </p:cNvPr>
          <p:cNvSpPr>
            <a:spLocks noGrp="1"/>
          </p:cNvSpPr>
          <p:nvPr>
            <p:ph type="sldNum" sz="quarter" idx="12"/>
          </p:nvPr>
        </p:nvSpPr>
        <p:spPr/>
        <p:txBody>
          <a:bodyPr/>
          <a:lstStyle>
            <a:lvl1pPr>
              <a:defRPr/>
            </a:lvl1pPr>
          </a:lstStyle>
          <a:p>
            <a:pPr>
              <a:defRPr/>
            </a:pPr>
            <a:fld id="{E1A47C16-CFAB-4531-9369-C184C610C59D}" type="slidenum">
              <a:rPr lang="el-GR" altLang="el-GR"/>
              <a:pPr>
                <a:defRPr/>
              </a:pPr>
              <a:t>‹#›</a:t>
            </a:fld>
            <a:endParaRPr lang="el-GR" altLang="el-GR"/>
          </a:p>
        </p:txBody>
      </p:sp>
    </p:spTree>
    <p:extLst>
      <p:ext uri="{BB962C8B-B14F-4D97-AF65-F5344CB8AC3E}">
        <p14:creationId xmlns:p14="http://schemas.microsoft.com/office/powerpoint/2010/main" val="2101107809"/>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Θέση ημερομηνίας 3">
            <a:extLst>
              <a:ext uri="{FF2B5EF4-FFF2-40B4-BE49-F238E27FC236}">
                <a16:creationId xmlns:a16="http://schemas.microsoft.com/office/drawing/2014/main" id="{3C42B471-CF6E-AD08-E0DF-79B4908D15A1}"/>
              </a:ext>
            </a:extLst>
          </p:cNvPr>
          <p:cNvSpPr>
            <a:spLocks noGrp="1"/>
          </p:cNvSpPr>
          <p:nvPr>
            <p:ph type="dt" sz="half" idx="10"/>
          </p:nvPr>
        </p:nvSpPr>
        <p:spPr/>
        <p:txBody>
          <a:bodyPr/>
          <a:lstStyle>
            <a:lvl1pPr>
              <a:defRPr/>
            </a:lvl1pPr>
          </a:lstStyle>
          <a:p>
            <a:pPr>
              <a:defRPr/>
            </a:pPr>
            <a:endParaRPr lang="el-GR"/>
          </a:p>
        </p:txBody>
      </p:sp>
      <p:sp>
        <p:nvSpPr>
          <p:cNvPr id="3" name="Θέση υποσέλιδου 4">
            <a:extLst>
              <a:ext uri="{FF2B5EF4-FFF2-40B4-BE49-F238E27FC236}">
                <a16:creationId xmlns:a16="http://schemas.microsoft.com/office/drawing/2014/main" id="{D839A478-5CD2-9D67-3A16-C55D0E21EC58}"/>
              </a:ext>
            </a:extLst>
          </p:cNvPr>
          <p:cNvSpPr>
            <a:spLocks noGrp="1"/>
          </p:cNvSpPr>
          <p:nvPr>
            <p:ph type="ftr" sz="quarter" idx="11"/>
          </p:nvPr>
        </p:nvSpPr>
        <p:spPr/>
        <p:txBody>
          <a:bodyPr/>
          <a:lstStyle>
            <a:lvl1pPr>
              <a:defRPr/>
            </a:lvl1pPr>
          </a:lstStyle>
          <a:p>
            <a:pPr>
              <a:defRPr/>
            </a:pPr>
            <a:endParaRPr lang="el-GR"/>
          </a:p>
        </p:txBody>
      </p:sp>
      <p:sp>
        <p:nvSpPr>
          <p:cNvPr id="4" name="Θέση αριθμού διαφάνειας 5">
            <a:extLst>
              <a:ext uri="{FF2B5EF4-FFF2-40B4-BE49-F238E27FC236}">
                <a16:creationId xmlns:a16="http://schemas.microsoft.com/office/drawing/2014/main" id="{7BC01DB4-BDCA-45A7-1542-705A8FCAE6E1}"/>
              </a:ext>
            </a:extLst>
          </p:cNvPr>
          <p:cNvSpPr>
            <a:spLocks noGrp="1"/>
          </p:cNvSpPr>
          <p:nvPr>
            <p:ph type="sldNum" sz="quarter" idx="12"/>
          </p:nvPr>
        </p:nvSpPr>
        <p:spPr/>
        <p:txBody>
          <a:bodyPr/>
          <a:lstStyle>
            <a:lvl1pPr>
              <a:defRPr/>
            </a:lvl1pPr>
          </a:lstStyle>
          <a:p>
            <a:pPr>
              <a:defRPr/>
            </a:pPr>
            <a:fld id="{6538E776-2CF4-4342-8A4B-C58EE52D292A}" type="slidenum">
              <a:rPr lang="el-GR" altLang="el-GR"/>
              <a:pPr>
                <a:defRPr/>
              </a:pPr>
              <a:t>‹#›</a:t>
            </a:fld>
            <a:endParaRPr lang="el-GR" altLang="el-GR"/>
          </a:p>
        </p:txBody>
      </p:sp>
    </p:spTree>
    <p:extLst>
      <p:ext uri="{BB962C8B-B14F-4D97-AF65-F5344CB8AC3E}">
        <p14:creationId xmlns:p14="http://schemas.microsoft.com/office/powerpoint/2010/main" val="1025171337"/>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629841" y="342900"/>
            <a:ext cx="2949178" cy="1200150"/>
          </a:xfrm>
        </p:spPr>
        <p:txBody>
          <a:bodyPr anchor="b"/>
          <a:lstStyle>
            <a:lvl1pPr>
              <a:defRPr sz="2400"/>
            </a:lvl1pPr>
          </a:lstStyle>
          <a:p>
            <a:r>
              <a:rPr lang="el-GR"/>
              <a:t>Κάντε κλικ για να επεξεργαστείτε τον τίτλο υποδείγματος</a:t>
            </a:r>
          </a:p>
        </p:txBody>
      </p:sp>
      <p:sp>
        <p:nvSpPr>
          <p:cNvPr id="3" name="Θέση περιεχομένου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κειμένου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l-GR"/>
              <a:t>Στυλ κειμένου υποδείγματος</a:t>
            </a:r>
          </a:p>
        </p:txBody>
      </p:sp>
      <p:sp>
        <p:nvSpPr>
          <p:cNvPr id="5" name="Θέση ημερομηνίας 3">
            <a:extLst>
              <a:ext uri="{FF2B5EF4-FFF2-40B4-BE49-F238E27FC236}">
                <a16:creationId xmlns:a16="http://schemas.microsoft.com/office/drawing/2014/main" id="{EC61ACD1-2E46-F58D-7393-1AFE22B4A7A0}"/>
              </a:ext>
            </a:extLst>
          </p:cNvPr>
          <p:cNvSpPr>
            <a:spLocks noGrp="1"/>
          </p:cNvSpPr>
          <p:nvPr>
            <p:ph type="dt" sz="half" idx="10"/>
          </p:nvPr>
        </p:nvSpPr>
        <p:spPr/>
        <p:txBody>
          <a:bodyPr/>
          <a:lstStyle>
            <a:lvl1pPr>
              <a:defRPr/>
            </a:lvl1pPr>
          </a:lstStyle>
          <a:p>
            <a:pPr>
              <a:defRPr/>
            </a:pPr>
            <a:endParaRPr lang="el-GR"/>
          </a:p>
        </p:txBody>
      </p:sp>
      <p:sp>
        <p:nvSpPr>
          <p:cNvPr id="6" name="Θέση υποσέλιδου 4">
            <a:extLst>
              <a:ext uri="{FF2B5EF4-FFF2-40B4-BE49-F238E27FC236}">
                <a16:creationId xmlns:a16="http://schemas.microsoft.com/office/drawing/2014/main" id="{F880F55B-B7E3-D728-3A45-D849294DE6B0}"/>
              </a:ext>
            </a:extLst>
          </p:cNvPr>
          <p:cNvSpPr>
            <a:spLocks noGrp="1"/>
          </p:cNvSpPr>
          <p:nvPr>
            <p:ph type="ftr" sz="quarter" idx="11"/>
          </p:nvPr>
        </p:nvSpPr>
        <p:spPr/>
        <p:txBody>
          <a:bodyPr/>
          <a:lstStyle>
            <a:lvl1pPr>
              <a:defRPr/>
            </a:lvl1pPr>
          </a:lstStyle>
          <a:p>
            <a:pPr>
              <a:defRPr/>
            </a:pPr>
            <a:endParaRPr lang="el-GR"/>
          </a:p>
        </p:txBody>
      </p:sp>
      <p:sp>
        <p:nvSpPr>
          <p:cNvPr id="7" name="Θέση αριθμού διαφάνειας 5">
            <a:extLst>
              <a:ext uri="{FF2B5EF4-FFF2-40B4-BE49-F238E27FC236}">
                <a16:creationId xmlns:a16="http://schemas.microsoft.com/office/drawing/2014/main" id="{FFEB6838-4192-B58C-C99E-C82F35C29EFF}"/>
              </a:ext>
            </a:extLst>
          </p:cNvPr>
          <p:cNvSpPr>
            <a:spLocks noGrp="1"/>
          </p:cNvSpPr>
          <p:nvPr>
            <p:ph type="sldNum" sz="quarter" idx="12"/>
          </p:nvPr>
        </p:nvSpPr>
        <p:spPr/>
        <p:txBody>
          <a:bodyPr/>
          <a:lstStyle>
            <a:lvl1pPr>
              <a:defRPr/>
            </a:lvl1pPr>
          </a:lstStyle>
          <a:p>
            <a:pPr>
              <a:defRPr/>
            </a:pPr>
            <a:fld id="{67415C87-F0C6-425E-9F30-F23A7196B9D4}" type="slidenum">
              <a:rPr lang="el-GR" altLang="el-GR"/>
              <a:pPr>
                <a:defRPr/>
              </a:pPr>
              <a:t>‹#›</a:t>
            </a:fld>
            <a:endParaRPr lang="el-GR" altLang="el-GR"/>
          </a:p>
        </p:txBody>
      </p:sp>
    </p:spTree>
    <p:extLst>
      <p:ext uri="{BB962C8B-B14F-4D97-AF65-F5344CB8AC3E}">
        <p14:creationId xmlns:p14="http://schemas.microsoft.com/office/powerpoint/2010/main" val="3572738530"/>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629841" y="342900"/>
            <a:ext cx="2949178" cy="1200150"/>
          </a:xfrm>
        </p:spPr>
        <p:txBody>
          <a:bodyPr anchor="b"/>
          <a:lstStyle>
            <a:lvl1pPr>
              <a:defRPr sz="2400"/>
            </a:lvl1pPr>
          </a:lstStyle>
          <a:p>
            <a:r>
              <a:rPr lang="el-GR"/>
              <a:t>Κάντε κλικ για να επεξεργαστείτε τον τίτλο υποδείγματος</a:t>
            </a:r>
          </a:p>
        </p:txBody>
      </p:sp>
      <p:sp>
        <p:nvSpPr>
          <p:cNvPr id="3" name="Θέση εικόνας 2"/>
          <p:cNvSpPr>
            <a:spLocks noGrp="1"/>
          </p:cNvSpPr>
          <p:nvPr>
            <p:ph type="pic" idx="1"/>
          </p:nvPr>
        </p:nvSpPr>
        <p:spPr>
          <a:xfrm>
            <a:off x="3887391" y="740569"/>
            <a:ext cx="4629150" cy="3655219"/>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l-GR" noProof="0"/>
          </a:p>
        </p:txBody>
      </p:sp>
      <p:sp>
        <p:nvSpPr>
          <p:cNvPr id="4" name="Θέση κειμένου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l-GR"/>
              <a:t>Στυλ κειμένου υποδείγματος</a:t>
            </a:r>
          </a:p>
        </p:txBody>
      </p:sp>
      <p:sp>
        <p:nvSpPr>
          <p:cNvPr id="5" name="Θέση ημερομηνίας 3">
            <a:extLst>
              <a:ext uri="{FF2B5EF4-FFF2-40B4-BE49-F238E27FC236}">
                <a16:creationId xmlns:a16="http://schemas.microsoft.com/office/drawing/2014/main" id="{075C7DDF-157D-A127-5661-043C7DED142A}"/>
              </a:ext>
            </a:extLst>
          </p:cNvPr>
          <p:cNvSpPr>
            <a:spLocks noGrp="1"/>
          </p:cNvSpPr>
          <p:nvPr>
            <p:ph type="dt" sz="half" idx="10"/>
          </p:nvPr>
        </p:nvSpPr>
        <p:spPr/>
        <p:txBody>
          <a:bodyPr/>
          <a:lstStyle>
            <a:lvl1pPr>
              <a:defRPr/>
            </a:lvl1pPr>
          </a:lstStyle>
          <a:p>
            <a:pPr>
              <a:defRPr/>
            </a:pPr>
            <a:endParaRPr lang="el-GR"/>
          </a:p>
        </p:txBody>
      </p:sp>
      <p:sp>
        <p:nvSpPr>
          <p:cNvPr id="6" name="Θέση υποσέλιδου 4">
            <a:extLst>
              <a:ext uri="{FF2B5EF4-FFF2-40B4-BE49-F238E27FC236}">
                <a16:creationId xmlns:a16="http://schemas.microsoft.com/office/drawing/2014/main" id="{B50774D2-9123-A780-57F8-4EC41AD8CD12}"/>
              </a:ext>
            </a:extLst>
          </p:cNvPr>
          <p:cNvSpPr>
            <a:spLocks noGrp="1"/>
          </p:cNvSpPr>
          <p:nvPr>
            <p:ph type="ftr" sz="quarter" idx="11"/>
          </p:nvPr>
        </p:nvSpPr>
        <p:spPr/>
        <p:txBody>
          <a:bodyPr/>
          <a:lstStyle>
            <a:lvl1pPr>
              <a:defRPr/>
            </a:lvl1pPr>
          </a:lstStyle>
          <a:p>
            <a:pPr>
              <a:defRPr/>
            </a:pPr>
            <a:endParaRPr lang="el-GR"/>
          </a:p>
        </p:txBody>
      </p:sp>
      <p:sp>
        <p:nvSpPr>
          <p:cNvPr id="7" name="Θέση αριθμού διαφάνειας 5">
            <a:extLst>
              <a:ext uri="{FF2B5EF4-FFF2-40B4-BE49-F238E27FC236}">
                <a16:creationId xmlns:a16="http://schemas.microsoft.com/office/drawing/2014/main" id="{F5DD6637-1A0A-81EC-FA37-646CCCDAD782}"/>
              </a:ext>
            </a:extLst>
          </p:cNvPr>
          <p:cNvSpPr>
            <a:spLocks noGrp="1"/>
          </p:cNvSpPr>
          <p:nvPr>
            <p:ph type="sldNum" sz="quarter" idx="12"/>
          </p:nvPr>
        </p:nvSpPr>
        <p:spPr/>
        <p:txBody>
          <a:bodyPr/>
          <a:lstStyle>
            <a:lvl1pPr>
              <a:defRPr/>
            </a:lvl1pPr>
          </a:lstStyle>
          <a:p>
            <a:pPr>
              <a:defRPr/>
            </a:pPr>
            <a:fld id="{4699728E-EA82-4CBC-88B1-74F7966DD51E}" type="slidenum">
              <a:rPr lang="el-GR" altLang="el-GR"/>
              <a:pPr>
                <a:defRPr/>
              </a:pPr>
              <a:t>‹#›</a:t>
            </a:fld>
            <a:endParaRPr lang="el-GR" altLang="el-GR"/>
          </a:p>
        </p:txBody>
      </p:sp>
    </p:spTree>
    <p:extLst>
      <p:ext uri="{BB962C8B-B14F-4D97-AF65-F5344CB8AC3E}">
        <p14:creationId xmlns:p14="http://schemas.microsoft.com/office/powerpoint/2010/main" val="1296873884"/>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κατακόρυφου κειμένου 2"/>
          <p:cNvSpPr>
            <a:spLocks noGrp="1"/>
          </p:cNvSpPr>
          <p:nvPr>
            <p:ph type="body" orient="vert" idx="1"/>
          </p:nvPr>
        </p:nvSpPr>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EBA29737-53B9-E41D-54EA-E9613CF7A75D}"/>
              </a:ext>
            </a:extLst>
          </p:cNvPr>
          <p:cNvSpPr>
            <a:spLocks noGrp="1"/>
          </p:cNvSpPr>
          <p:nvPr>
            <p:ph type="dt" sz="half" idx="10"/>
          </p:nvPr>
        </p:nvSpPr>
        <p:spPr/>
        <p:txBody>
          <a:bodyPr/>
          <a:lstStyle>
            <a:lvl1pPr>
              <a:defRPr/>
            </a:lvl1pPr>
          </a:lstStyle>
          <a:p>
            <a:pPr>
              <a:defRPr/>
            </a:pPr>
            <a:endParaRPr lang="el-GR"/>
          </a:p>
        </p:txBody>
      </p:sp>
      <p:sp>
        <p:nvSpPr>
          <p:cNvPr id="5" name="Θέση υποσέλιδου 4">
            <a:extLst>
              <a:ext uri="{FF2B5EF4-FFF2-40B4-BE49-F238E27FC236}">
                <a16:creationId xmlns:a16="http://schemas.microsoft.com/office/drawing/2014/main" id="{9513C90E-B4A1-493D-E09D-E1B109B589DE}"/>
              </a:ext>
            </a:extLst>
          </p:cNvPr>
          <p:cNvSpPr>
            <a:spLocks noGrp="1"/>
          </p:cNvSpPr>
          <p:nvPr>
            <p:ph type="ftr" sz="quarter" idx="11"/>
          </p:nvPr>
        </p:nvSpPr>
        <p:spPr/>
        <p:txBody>
          <a:bodyPr/>
          <a:lstStyle>
            <a:lvl1pPr>
              <a:defRPr/>
            </a:lvl1pPr>
          </a:lstStyle>
          <a:p>
            <a:pPr>
              <a:defRPr/>
            </a:pPr>
            <a:endParaRPr lang="el-GR"/>
          </a:p>
        </p:txBody>
      </p:sp>
      <p:sp>
        <p:nvSpPr>
          <p:cNvPr id="6" name="Θέση αριθμού διαφάνειας 5">
            <a:extLst>
              <a:ext uri="{FF2B5EF4-FFF2-40B4-BE49-F238E27FC236}">
                <a16:creationId xmlns:a16="http://schemas.microsoft.com/office/drawing/2014/main" id="{8B0C9A29-98A9-4AB4-9657-C3BD1CC8F0BC}"/>
              </a:ext>
            </a:extLst>
          </p:cNvPr>
          <p:cNvSpPr>
            <a:spLocks noGrp="1"/>
          </p:cNvSpPr>
          <p:nvPr>
            <p:ph type="sldNum" sz="quarter" idx="12"/>
          </p:nvPr>
        </p:nvSpPr>
        <p:spPr/>
        <p:txBody>
          <a:bodyPr/>
          <a:lstStyle>
            <a:lvl1pPr>
              <a:defRPr/>
            </a:lvl1pPr>
          </a:lstStyle>
          <a:p>
            <a:pPr>
              <a:defRPr/>
            </a:pPr>
            <a:fld id="{7725BE92-E740-414E-9F65-0BD950AAD8F1}" type="slidenum">
              <a:rPr lang="el-GR" altLang="el-GR"/>
              <a:pPr>
                <a:defRPr/>
              </a:pPr>
              <a:t>‹#›</a:t>
            </a:fld>
            <a:endParaRPr lang="el-GR" altLang="el-GR"/>
          </a:p>
        </p:txBody>
      </p:sp>
    </p:spTree>
    <p:extLst>
      <p:ext uri="{BB962C8B-B14F-4D97-AF65-F5344CB8AC3E}">
        <p14:creationId xmlns:p14="http://schemas.microsoft.com/office/powerpoint/2010/main" val="1468334317"/>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543675" y="273844"/>
            <a:ext cx="1971675" cy="4358879"/>
          </a:xfrm>
        </p:spPr>
        <p:txBody>
          <a:bodyPr vert="eaVert"/>
          <a:lstStyle/>
          <a:p>
            <a:r>
              <a:rPr lang="el-GR"/>
              <a:t>Κάντε κλικ για να επεξεργαστείτε τον τίτλο υποδείγματος</a:t>
            </a:r>
          </a:p>
        </p:txBody>
      </p:sp>
      <p:sp>
        <p:nvSpPr>
          <p:cNvPr id="3" name="Θέση κατακόρυφου κειμένου 2"/>
          <p:cNvSpPr>
            <a:spLocks noGrp="1"/>
          </p:cNvSpPr>
          <p:nvPr>
            <p:ph type="body" orient="vert" idx="1"/>
          </p:nvPr>
        </p:nvSpPr>
        <p:spPr>
          <a:xfrm>
            <a:off x="628650" y="273844"/>
            <a:ext cx="5800725" cy="4358879"/>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9931808F-32AE-5800-29BD-35288DF16024}"/>
              </a:ext>
            </a:extLst>
          </p:cNvPr>
          <p:cNvSpPr>
            <a:spLocks noGrp="1"/>
          </p:cNvSpPr>
          <p:nvPr>
            <p:ph type="dt" sz="half" idx="10"/>
          </p:nvPr>
        </p:nvSpPr>
        <p:spPr/>
        <p:txBody>
          <a:bodyPr/>
          <a:lstStyle>
            <a:lvl1pPr>
              <a:defRPr/>
            </a:lvl1pPr>
          </a:lstStyle>
          <a:p>
            <a:pPr>
              <a:defRPr/>
            </a:pPr>
            <a:endParaRPr lang="el-GR"/>
          </a:p>
        </p:txBody>
      </p:sp>
      <p:sp>
        <p:nvSpPr>
          <p:cNvPr id="5" name="Θέση υποσέλιδου 4">
            <a:extLst>
              <a:ext uri="{FF2B5EF4-FFF2-40B4-BE49-F238E27FC236}">
                <a16:creationId xmlns:a16="http://schemas.microsoft.com/office/drawing/2014/main" id="{BF9EA304-AADC-43FB-5FC0-240D7B699E84}"/>
              </a:ext>
            </a:extLst>
          </p:cNvPr>
          <p:cNvSpPr>
            <a:spLocks noGrp="1"/>
          </p:cNvSpPr>
          <p:nvPr>
            <p:ph type="ftr" sz="quarter" idx="11"/>
          </p:nvPr>
        </p:nvSpPr>
        <p:spPr/>
        <p:txBody>
          <a:bodyPr/>
          <a:lstStyle>
            <a:lvl1pPr>
              <a:defRPr/>
            </a:lvl1pPr>
          </a:lstStyle>
          <a:p>
            <a:pPr>
              <a:defRPr/>
            </a:pPr>
            <a:endParaRPr lang="el-GR"/>
          </a:p>
        </p:txBody>
      </p:sp>
      <p:sp>
        <p:nvSpPr>
          <p:cNvPr id="6" name="Θέση αριθμού διαφάνειας 5">
            <a:extLst>
              <a:ext uri="{FF2B5EF4-FFF2-40B4-BE49-F238E27FC236}">
                <a16:creationId xmlns:a16="http://schemas.microsoft.com/office/drawing/2014/main" id="{14F6ED42-9405-DE1C-484E-97FF9AEF35BD}"/>
              </a:ext>
            </a:extLst>
          </p:cNvPr>
          <p:cNvSpPr>
            <a:spLocks noGrp="1"/>
          </p:cNvSpPr>
          <p:nvPr>
            <p:ph type="sldNum" sz="quarter" idx="12"/>
          </p:nvPr>
        </p:nvSpPr>
        <p:spPr/>
        <p:txBody>
          <a:bodyPr/>
          <a:lstStyle>
            <a:lvl1pPr>
              <a:defRPr/>
            </a:lvl1pPr>
          </a:lstStyle>
          <a:p>
            <a:pPr>
              <a:defRPr/>
            </a:pPr>
            <a:fld id="{EA00FB63-ED85-4BDB-9BC7-7D6879103258}" type="slidenum">
              <a:rPr lang="el-GR" altLang="el-GR"/>
              <a:pPr>
                <a:defRPr/>
              </a:pPr>
              <a:t>‹#›</a:t>
            </a:fld>
            <a:endParaRPr lang="el-GR" altLang="el-GR"/>
          </a:p>
        </p:txBody>
      </p:sp>
    </p:spTree>
    <p:extLst>
      <p:ext uri="{BB962C8B-B14F-4D97-AF65-F5344CB8AC3E}">
        <p14:creationId xmlns:p14="http://schemas.microsoft.com/office/powerpoint/2010/main" val="769951310"/>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True ή False">
    <p:spTree>
      <p:nvGrpSpPr>
        <p:cNvPr id="1" name=""/>
        <p:cNvGrpSpPr/>
        <p:nvPr/>
      </p:nvGrpSpPr>
      <p:grpSpPr>
        <a:xfrm>
          <a:off x="0" y="0"/>
          <a:ext cx="0" cy="0"/>
          <a:chOff x="0" y="0"/>
          <a:chExt cx="0" cy="0"/>
        </a:xfrm>
      </p:grpSpPr>
      <p:sp>
        <p:nvSpPr>
          <p:cNvPr id="3" name="Freeform 11">
            <a:extLst>
              <a:ext uri="{FF2B5EF4-FFF2-40B4-BE49-F238E27FC236}">
                <a16:creationId xmlns:a16="http://schemas.microsoft.com/office/drawing/2014/main" id="{AB8397FF-AD6A-C4AD-671F-DFCCFBD12362}"/>
              </a:ext>
            </a:extLst>
          </p:cNvPr>
          <p:cNvSpPr>
            <a:spLocks/>
          </p:cNvSpPr>
          <p:nvPr/>
        </p:nvSpPr>
        <p:spPr bwMode="auto">
          <a:xfrm flipV="1">
            <a:off x="0" y="3683000"/>
            <a:ext cx="1358900" cy="381000"/>
          </a:xfrm>
          <a:custGeom>
            <a:avLst/>
            <a:gdLst>
              <a:gd name="T0" fmla="*/ 2147483646 w 7908"/>
              <a:gd name="T1" fmla="*/ 2147483646 h 10000"/>
              <a:gd name="T2" fmla="*/ 2147483646 w 7908"/>
              <a:gd name="T3" fmla="*/ 2147483646 h 10000"/>
              <a:gd name="T4" fmla="*/ 2147483646 w 7908"/>
              <a:gd name="T5" fmla="*/ 2147483646 h 10000"/>
              <a:gd name="T6" fmla="*/ 2147483646 w 7908"/>
              <a:gd name="T7" fmla="*/ 0 h 10000"/>
              <a:gd name="T8" fmla="*/ 2147483646 w 7908"/>
              <a:gd name="T9" fmla="*/ 0 h 10000"/>
              <a:gd name="T10" fmla="*/ 0 w 7908"/>
              <a:gd name="T11" fmla="*/ 2147483646 h 10000"/>
              <a:gd name="T12" fmla="*/ 0 w 7908"/>
              <a:gd name="T13" fmla="*/ 2147483646 h 10000"/>
              <a:gd name="T14" fmla="*/ 2147483646 w 7908"/>
              <a:gd name="T15" fmla="*/ 2147483646 h 10000"/>
              <a:gd name="T16" fmla="*/ 2147483646 w 7908"/>
              <a:gd name="T17" fmla="*/ 2147483646 h 10000"/>
              <a:gd name="T18" fmla="*/ 2147483646 w 7908"/>
              <a:gd name="T19" fmla="*/ 2147483646 h 10000"/>
              <a:gd name="T20" fmla="*/ 2147483646 w 7908"/>
              <a:gd name="T21" fmla="*/ 2147483646 h 10000"/>
              <a:gd name="T22" fmla="*/ 2147483646 w 7908"/>
              <a:gd name="T23" fmla="*/ 2147483646 h 10000"/>
              <a:gd name="T24" fmla="*/ 2147483646 w 7908"/>
              <a:gd name="T25" fmla="*/ 2147483646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l-GR"/>
          </a:p>
        </p:txBody>
      </p:sp>
      <p:sp>
        <p:nvSpPr>
          <p:cNvPr id="2" name="Title 1"/>
          <p:cNvSpPr>
            <a:spLocks noGrp="1"/>
          </p:cNvSpPr>
          <p:nvPr>
            <p:ph type="title"/>
          </p:nvPr>
        </p:nvSpPr>
        <p:spPr>
          <a:xfrm>
            <a:off x="1942416" y="470555"/>
            <a:ext cx="6591984" cy="2160015"/>
          </a:xfrm>
        </p:spPr>
        <p:txBody>
          <a:bodyPr>
            <a:normAutofit/>
          </a:bodyPr>
          <a:lstStyle>
            <a:lvl1pPr algn="l">
              <a:defRPr sz="3600" b="0"/>
            </a:lvl1pPr>
          </a:lstStyle>
          <a:p>
            <a:r>
              <a:rPr lang="el-GR"/>
              <a:t>Στυλ κύριου τίτλου</a:t>
            </a:r>
            <a:endParaRPr lang="en-US" dirty="0"/>
          </a:p>
        </p:txBody>
      </p:sp>
      <p:sp>
        <p:nvSpPr>
          <p:cNvPr id="21" name="Text Placeholder 9"/>
          <p:cNvSpPr>
            <a:spLocks noGrp="1"/>
          </p:cNvSpPr>
          <p:nvPr>
            <p:ph type="body" sz="quarter" idx="13"/>
          </p:nvPr>
        </p:nvSpPr>
        <p:spPr>
          <a:xfrm>
            <a:off x="1942416" y="3257550"/>
            <a:ext cx="6591985" cy="628650"/>
          </a:xfrm>
        </p:spPr>
        <p:txBody>
          <a:bodyPr anchor="b">
            <a:noAutofit/>
          </a:bodyPr>
          <a:lstStyle>
            <a:lvl1pPr marL="0" indent="0">
              <a:buFontTx/>
              <a:buNone/>
              <a:defRPr sz="1800">
                <a:solidFill>
                  <a:schemeClr val="accent1"/>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l-GR"/>
              <a:t>Στυλ υποδείγματος κειμένου</a:t>
            </a:r>
          </a:p>
        </p:txBody>
      </p:sp>
      <p:sp>
        <p:nvSpPr>
          <p:cNvPr id="4" name="Text Placeholder 3"/>
          <p:cNvSpPr>
            <a:spLocks noGrp="1"/>
          </p:cNvSpPr>
          <p:nvPr>
            <p:ph type="body" sz="half" idx="2"/>
          </p:nvPr>
        </p:nvSpPr>
        <p:spPr>
          <a:xfrm>
            <a:off x="1942416" y="3886200"/>
            <a:ext cx="6591985" cy="547217"/>
          </a:xfrm>
        </p:spPr>
        <p:txBody>
          <a:bodyPr rtlCol="0">
            <a:normAutofit/>
          </a:bodyPr>
          <a:lstStyle>
            <a:lvl1pPr>
              <a:buNone/>
              <a:defRPr lang="en-US">
                <a:solidFill>
                  <a:schemeClr val="tx1">
                    <a:lumMod val="65000"/>
                    <a:lumOff val="35000"/>
                  </a:schemeClr>
                </a:solidFill>
              </a:defRPr>
            </a:lvl1pPr>
          </a:lstStyle>
          <a:p>
            <a:pPr lvl="0"/>
            <a:r>
              <a:rPr lang="el-GR"/>
              <a:t>Στυλ υποδείγματος κειμένου</a:t>
            </a:r>
          </a:p>
        </p:txBody>
      </p:sp>
      <p:sp>
        <p:nvSpPr>
          <p:cNvPr id="5" name="Date Placeholder 4">
            <a:extLst>
              <a:ext uri="{FF2B5EF4-FFF2-40B4-BE49-F238E27FC236}">
                <a16:creationId xmlns:a16="http://schemas.microsoft.com/office/drawing/2014/main" id="{EF75329F-2627-0B8F-F8AE-71C2B0844DE2}"/>
              </a:ext>
            </a:extLst>
          </p:cNvPr>
          <p:cNvSpPr>
            <a:spLocks noGrp="1"/>
          </p:cNvSpPr>
          <p:nvPr>
            <p:ph type="dt" sz="half" idx="14"/>
          </p:nvPr>
        </p:nvSpPr>
        <p:spPr/>
        <p:txBody>
          <a:bodyPr/>
          <a:lstStyle>
            <a:lvl1pPr>
              <a:defRPr/>
            </a:lvl1pPr>
          </a:lstStyle>
          <a:p>
            <a:pPr>
              <a:defRPr/>
            </a:pPr>
            <a:fld id="{B49452A6-DD4D-4297-AD0C-16327CE846AA}" type="datetime1">
              <a:rPr lang="el-GR"/>
              <a:pPr>
                <a:defRPr/>
              </a:pPr>
              <a:t>6/5/2026</a:t>
            </a:fld>
            <a:endParaRPr lang="el-GR"/>
          </a:p>
        </p:txBody>
      </p:sp>
      <p:sp>
        <p:nvSpPr>
          <p:cNvPr id="6" name="Footer Placeholder 5">
            <a:extLst>
              <a:ext uri="{FF2B5EF4-FFF2-40B4-BE49-F238E27FC236}">
                <a16:creationId xmlns:a16="http://schemas.microsoft.com/office/drawing/2014/main" id="{D03F2C6B-93A9-FED5-6866-1CF216775738}"/>
              </a:ext>
            </a:extLst>
          </p:cNvPr>
          <p:cNvSpPr>
            <a:spLocks noGrp="1"/>
          </p:cNvSpPr>
          <p:nvPr>
            <p:ph type="ftr" sz="quarter" idx="15"/>
          </p:nvPr>
        </p:nvSpPr>
        <p:spPr/>
        <p:txBody>
          <a:bodyPr/>
          <a:lstStyle>
            <a:lvl1pPr>
              <a:defRPr/>
            </a:lvl1pPr>
          </a:lstStyle>
          <a:p>
            <a:pPr>
              <a:defRPr/>
            </a:pPr>
            <a:endParaRPr lang="el-GR"/>
          </a:p>
        </p:txBody>
      </p:sp>
      <p:sp>
        <p:nvSpPr>
          <p:cNvPr id="7" name="Slide Number Placeholder 6">
            <a:extLst>
              <a:ext uri="{FF2B5EF4-FFF2-40B4-BE49-F238E27FC236}">
                <a16:creationId xmlns:a16="http://schemas.microsoft.com/office/drawing/2014/main" id="{F283E7CE-CBC1-8DA8-0C2E-B87DA57E5B82}"/>
              </a:ext>
            </a:extLst>
          </p:cNvPr>
          <p:cNvSpPr>
            <a:spLocks noGrp="1"/>
          </p:cNvSpPr>
          <p:nvPr>
            <p:ph type="sldNum" sz="quarter" idx="16"/>
          </p:nvPr>
        </p:nvSpPr>
        <p:spPr>
          <a:xfrm>
            <a:off x="511175" y="3736975"/>
            <a:ext cx="585788" cy="274638"/>
          </a:xfrm>
        </p:spPr>
        <p:txBody>
          <a:bodyPr/>
          <a:lstStyle>
            <a:lvl1pPr>
              <a:defRPr/>
            </a:lvl1pPr>
          </a:lstStyle>
          <a:p>
            <a:pPr>
              <a:defRPr/>
            </a:pPr>
            <a:fld id="{38D4D228-1153-4917-892E-D4FAA5A49B06}" type="slidenum">
              <a:rPr lang="el-GR"/>
              <a:pPr>
                <a:defRPr/>
              </a:pPr>
              <a:t>‹#›</a:t>
            </a:fld>
            <a:endParaRPr lang="el-GR"/>
          </a:p>
        </p:txBody>
      </p:sp>
    </p:spTree>
    <p:extLst>
      <p:ext uri="{BB962C8B-B14F-4D97-AF65-F5344CB8AC3E}">
        <p14:creationId xmlns:p14="http://schemas.microsoft.com/office/powerpoint/2010/main" val="33986096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Θέση τίτλου 1">
            <a:extLst>
              <a:ext uri="{FF2B5EF4-FFF2-40B4-BE49-F238E27FC236}">
                <a16:creationId xmlns:a16="http://schemas.microsoft.com/office/drawing/2014/main" id="{54906EF2-C5B3-65D4-F365-DC5C19A38C5B}"/>
              </a:ext>
            </a:extLst>
          </p:cNvPr>
          <p:cNvSpPr>
            <a:spLocks noGrp="1" noChangeArrowheads="1"/>
          </p:cNvSpPr>
          <p:nvPr>
            <p:ph type="title"/>
          </p:nvPr>
        </p:nvSpPr>
        <p:spPr bwMode="auto">
          <a:xfrm>
            <a:off x="628650" y="274638"/>
            <a:ext cx="7886700" cy="99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l-GR" altLang="el-GR"/>
              <a:t>Κάντε κλικ για να επεξεργαστείτε τον τίτλο υποδείγματος</a:t>
            </a:r>
          </a:p>
        </p:txBody>
      </p:sp>
      <p:sp>
        <p:nvSpPr>
          <p:cNvPr id="1027" name="Θέση κειμένου 2">
            <a:extLst>
              <a:ext uri="{FF2B5EF4-FFF2-40B4-BE49-F238E27FC236}">
                <a16:creationId xmlns:a16="http://schemas.microsoft.com/office/drawing/2014/main" id="{5DBB1E90-8084-84E2-30C2-8F7A799EE195}"/>
              </a:ext>
            </a:extLst>
          </p:cNvPr>
          <p:cNvSpPr>
            <a:spLocks noGrp="1" noChangeArrowheads="1"/>
          </p:cNvSpPr>
          <p:nvPr>
            <p:ph type="body" idx="1"/>
          </p:nvPr>
        </p:nvSpPr>
        <p:spPr bwMode="auto">
          <a:xfrm>
            <a:off x="628650" y="1370013"/>
            <a:ext cx="7886700"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l-GR" altLang="el-GR"/>
              <a:t>Στυλ κειμένου υποδείγματος</a:t>
            </a:r>
          </a:p>
          <a:p>
            <a:pPr lvl="1"/>
            <a:r>
              <a:rPr lang="el-GR" altLang="el-GR"/>
              <a:t>Δεύτερο επίπεδο</a:t>
            </a:r>
          </a:p>
          <a:p>
            <a:pPr lvl="2"/>
            <a:r>
              <a:rPr lang="el-GR" altLang="el-GR"/>
              <a:t>Τρίτο επίπεδο</a:t>
            </a:r>
          </a:p>
          <a:p>
            <a:pPr lvl="3"/>
            <a:r>
              <a:rPr lang="el-GR" altLang="el-GR"/>
              <a:t>Τέταρτο επίπεδο</a:t>
            </a:r>
          </a:p>
          <a:p>
            <a:pPr lvl="4"/>
            <a:r>
              <a:rPr lang="el-GR" altLang="el-GR"/>
              <a:t>Πέμπτο επίπεδο</a:t>
            </a:r>
          </a:p>
        </p:txBody>
      </p:sp>
      <p:sp>
        <p:nvSpPr>
          <p:cNvPr id="4" name="Θέση ημερομηνίας 3">
            <a:extLst>
              <a:ext uri="{FF2B5EF4-FFF2-40B4-BE49-F238E27FC236}">
                <a16:creationId xmlns:a16="http://schemas.microsoft.com/office/drawing/2014/main" id="{99F61B59-F83C-79FC-919F-8CD7D7C14A1F}"/>
              </a:ext>
            </a:extLst>
          </p:cNvPr>
          <p:cNvSpPr>
            <a:spLocks noGrp="1"/>
          </p:cNvSpPr>
          <p:nvPr>
            <p:ph type="dt" sz="half" idx="2"/>
          </p:nvPr>
        </p:nvSpPr>
        <p:spPr>
          <a:xfrm>
            <a:off x="628650" y="4767263"/>
            <a:ext cx="2057400" cy="274637"/>
          </a:xfrm>
          <a:prstGeom prst="rect">
            <a:avLst/>
          </a:prstGeom>
        </p:spPr>
        <p:txBody>
          <a:bodyPr vert="horz" lIns="91440" tIns="45720" rIns="91440" bIns="45720" rtlCol="0" anchor="ctr"/>
          <a:lstStyle>
            <a:lvl1pPr algn="l" eaLnBrk="1" fontAlgn="auto" hangingPunct="1">
              <a:spcBef>
                <a:spcPts val="0"/>
              </a:spcBef>
              <a:spcAft>
                <a:spcPts val="0"/>
              </a:spcAft>
              <a:defRPr sz="900">
                <a:solidFill>
                  <a:schemeClr val="tx1">
                    <a:tint val="75000"/>
                  </a:schemeClr>
                </a:solidFill>
                <a:latin typeface="+mn-lt"/>
              </a:defRPr>
            </a:lvl1pPr>
          </a:lstStyle>
          <a:p>
            <a:pPr>
              <a:defRPr/>
            </a:pPr>
            <a:endParaRPr lang="el-GR"/>
          </a:p>
        </p:txBody>
      </p:sp>
      <p:sp>
        <p:nvSpPr>
          <p:cNvPr id="5" name="Θέση υποσέλιδου 4">
            <a:extLst>
              <a:ext uri="{FF2B5EF4-FFF2-40B4-BE49-F238E27FC236}">
                <a16:creationId xmlns:a16="http://schemas.microsoft.com/office/drawing/2014/main" id="{C8244014-24E2-80E7-5AE3-821EAE5A6FF3}"/>
              </a:ext>
            </a:extLst>
          </p:cNvPr>
          <p:cNvSpPr>
            <a:spLocks noGrp="1"/>
          </p:cNvSpPr>
          <p:nvPr>
            <p:ph type="ftr" sz="quarter" idx="3"/>
          </p:nvPr>
        </p:nvSpPr>
        <p:spPr>
          <a:xfrm>
            <a:off x="3028950" y="4767263"/>
            <a:ext cx="3086100" cy="274637"/>
          </a:xfrm>
          <a:prstGeom prst="rect">
            <a:avLst/>
          </a:prstGeom>
        </p:spPr>
        <p:txBody>
          <a:bodyPr vert="horz" lIns="91440" tIns="45720" rIns="91440" bIns="45720" rtlCol="0" anchor="ctr"/>
          <a:lstStyle>
            <a:lvl1pPr algn="ctr" eaLnBrk="1" fontAlgn="auto" hangingPunct="1">
              <a:spcBef>
                <a:spcPts val="0"/>
              </a:spcBef>
              <a:spcAft>
                <a:spcPts val="0"/>
              </a:spcAft>
              <a:defRPr sz="900">
                <a:solidFill>
                  <a:schemeClr val="tx1">
                    <a:tint val="75000"/>
                  </a:schemeClr>
                </a:solidFill>
                <a:latin typeface="+mn-lt"/>
              </a:defRPr>
            </a:lvl1pPr>
          </a:lstStyle>
          <a:p>
            <a:pPr>
              <a:defRPr/>
            </a:pPr>
            <a:endParaRPr lang="el-GR"/>
          </a:p>
        </p:txBody>
      </p:sp>
      <p:sp>
        <p:nvSpPr>
          <p:cNvPr id="6" name="Θέση αριθμού διαφάνειας 5">
            <a:extLst>
              <a:ext uri="{FF2B5EF4-FFF2-40B4-BE49-F238E27FC236}">
                <a16:creationId xmlns:a16="http://schemas.microsoft.com/office/drawing/2014/main" id="{F4DFC677-2556-68FC-809C-97967E25C6D1}"/>
              </a:ext>
            </a:extLst>
          </p:cNvPr>
          <p:cNvSpPr>
            <a:spLocks noGrp="1"/>
          </p:cNvSpPr>
          <p:nvPr>
            <p:ph type="sldNum" sz="quarter" idx="4"/>
          </p:nvPr>
        </p:nvSpPr>
        <p:spPr>
          <a:xfrm>
            <a:off x="6457950" y="4767263"/>
            <a:ext cx="2057400" cy="274637"/>
          </a:xfrm>
          <a:prstGeom prst="rect">
            <a:avLst/>
          </a:prstGeom>
        </p:spPr>
        <p:txBody>
          <a:bodyPr vert="horz" lIns="91440" tIns="45720" rIns="91440" bIns="45720" rtlCol="0" anchor="ctr"/>
          <a:lstStyle>
            <a:lvl1pPr algn="r" eaLnBrk="1" fontAlgn="auto" hangingPunct="1">
              <a:spcBef>
                <a:spcPts val="0"/>
              </a:spcBef>
              <a:spcAft>
                <a:spcPts val="0"/>
              </a:spcAft>
              <a:defRPr sz="900">
                <a:solidFill>
                  <a:schemeClr val="tx1">
                    <a:tint val="75000"/>
                  </a:schemeClr>
                </a:solidFill>
                <a:latin typeface="+mn-lt"/>
              </a:defRPr>
            </a:lvl1pPr>
          </a:lstStyle>
          <a:p>
            <a:pPr>
              <a:defRPr/>
            </a:pPr>
            <a:fld id="{7424CF2E-8DC0-4B31-8910-D39437B55C6E}" type="slidenum">
              <a:rPr lang="el-GR" altLang="el-GR"/>
              <a:pPr>
                <a:defRPr/>
              </a:pPr>
              <a:t>‹#›</a:t>
            </a:fld>
            <a:endParaRPr lang="el-GR" altLang="el-GR"/>
          </a:p>
        </p:txBody>
      </p:sp>
    </p:spTree>
  </p:cSld>
  <p:clrMap bg1="lt1" tx1="dk1" bg2="lt2" tx2="dk2" accent1="accent1" accent2="accent2" accent3="accent3" accent4="accent4" accent5="accent5" accent6="accent6" hlink="hlink" folHlink="folHlink"/>
  <p:sldLayoutIdLst>
    <p:sldLayoutId id="2147483913" r:id="rId1"/>
    <p:sldLayoutId id="2147483914" r:id="rId2"/>
    <p:sldLayoutId id="2147483915" r:id="rId3"/>
    <p:sldLayoutId id="2147483916" r:id="rId4"/>
    <p:sldLayoutId id="2147483917" r:id="rId5"/>
    <p:sldLayoutId id="2147483918" r:id="rId6"/>
    <p:sldLayoutId id="2147483919" r:id="rId7"/>
    <p:sldLayoutId id="2147483920" r:id="rId8"/>
    <p:sldLayoutId id="2147483921" r:id="rId9"/>
    <p:sldLayoutId id="2147483922" r:id="rId10"/>
    <p:sldLayoutId id="2147483923" r:id="rId11"/>
    <p:sldLayoutId id="2147483924" r:id="rId12"/>
  </p:sldLayoutIdLst>
  <p:hf hdr="0" ftr="0" dt="0"/>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l-G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hyperlink" Target="mailto:mkatharaki@nurs.uoa.gr" TargetMode="Externa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hyperlink" Target="https://www.apografi.gov.gr/evaluation/stox/%CE%B8%CE%B5%CF%83%CE%BC%CE%B9%CE%BA%CF%8C-%CF%80%CE%BB%CE%B1%CE%AF%CF%83%CE%B9%CE%BF.html" TargetMode="External"/><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www.ypes.gr/wp-content/uploads/2024/01/eggr1199-20240118-CoachingFinal.pdf" TargetMode="External"/><Relationship Id="rId2" Type="http://schemas.openxmlformats.org/officeDocument/2006/relationships/image" Target="../media/image14.png"/><Relationship Id="rId1" Type="http://schemas.openxmlformats.org/officeDocument/2006/relationships/slideLayout" Target="../slideLayouts/slideLayout5.xml"/><Relationship Id="rId4" Type="http://schemas.openxmlformats.org/officeDocument/2006/relationships/image" Target="../media/image15.png"/></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hyperlink" Target="https://www.apografi.gov.gr/images/esk/law/FEK_A_112_14_6_2022.pdf"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hyperlink" Target="https://www.apografi.gov.gr/images/esk/law/FEK_A_112_14_6_2022.pdf" TargetMode="External"/><Relationship Id="rId4" Type="http://schemas.openxmlformats.org/officeDocument/2006/relationships/image" Target="../media/image1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mailto:mkatharaki@nurs.uoa.g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Τίτλος 15">
            <a:extLst>
              <a:ext uri="{FF2B5EF4-FFF2-40B4-BE49-F238E27FC236}">
                <a16:creationId xmlns:a16="http://schemas.microsoft.com/office/drawing/2014/main" id="{E771BC2C-86E8-9F04-4632-2B2B3C2C428E}"/>
              </a:ext>
            </a:extLst>
          </p:cNvPr>
          <p:cNvSpPr>
            <a:spLocks noGrp="1" noChangeArrowheads="1"/>
          </p:cNvSpPr>
          <p:nvPr>
            <p:ph type="title"/>
          </p:nvPr>
        </p:nvSpPr>
        <p:spPr>
          <a:xfrm>
            <a:off x="1219200" y="1841500"/>
            <a:ext cx="6591300" cy="1460500"/>
          </a:xfrm>
        </p:spPr>
        <p:txBody>
          <a:bodyPr>
            <a:normAutofit fontScale="90000"/>
          </a:bodyPr>
          <a:lstStyle/>
          <a:p>
            <a:pPr algn="ctr">
              <a:defRPr/>
            </a:pPr>
            <a:r>
              <a:rPr lang="en-GB" altLang="el-GR" b="1" dirty="0"/>
              <a:t>Mentoring </a:t>
            </a:r>
            <a:r>
              <a:rPr lang="el-GR" altLang="el-GR" b="1" dirty="0"/>
              <a:t>μέθοδος επαγγελματικής και προσωπικής ανάπτυξης</a:t>
            </a:r>
            <a:br>
              <a:rPr lang="el-GR" altLang="el-GR" sz="2900" b="1" dirty="0"/>
            </a:br>
            <a:br>
              <a:rPr lang="el-GR" altLang="el-GR" sz="2900" b="1" dirty="0"/>
            </a:br>
            <a:r>
              <a:rPr lang="en-GB" altLang="el-GR" b="1" dirty="0">
                <a:solidFill>
                  <a:schemeClr val="accent5">
                    <a:lumMod val="50000"/>
                  </a:schemeClr>
                </a:solidFill>
              </a:rPr>
              <a:t>Mentoring vs Coaching</a:t>
            </a:r>
            <a:endParaRPr lang="el-GR" altLang="el-GR" b="1" dirty="0">
              <a:solidFill>
                <a:schemeClr val="accent5">
                  <a:lumMod val="50000"/>
                </a:schemeClr>
              </a:solidFill>
            </a:endParaRPr>
          </a:p>
        </p:txBody>
      </p:sp>
      <p:pic>
        <p:nvPicPr>
          <p:cNvPr id="5123" name="Εικόνα 9" descr="Εικόνα που περιέχει κείμενο, σκίτσο/σχέδιο, μαύρο, ασπρόμαυρο&#10;&#10;Περιγραφή που δημιουργήθηκε αυτόματα">
            <a:extLst>
              <a:ext uri="{FF2B5EF4-FFF2-40B4-BE49-F238E27FC236}">
                <a16:creationId xmlns:a16="http://schemas.microsoft.com/office/drawing/2014/main" id="{04EAE684-C949-BCE0-8133-D35C72EBE7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113" y="122238"/>
            <a:ext cx="31877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4" name="Εικόνα 2">
            <a:extLst>
              <a:ext uri="{FF2B5EF4-FFF2-40B4-BE49-F238E27FC236}">
                <a16:creationId xmlns:a16="http://schemas.microsoft.com/office/drawing/2014/main" id="{DA3C551A-5138-91C1-6D16-F377AF984B2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24600" y="3562350"/>
            <a:ext cx="2495550" cy="146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0" name="Ευθεία γραμμή σύνδεσης 9">
            <a:extLst>
              <a:ext uri="{FF2B5EF4-FFF2-40B4-BE49-F238E27FC236}">
                <a16:creationId xmlns:a16="http://schemas.microsoft.com/office/drawing/2014/main" id="{F714738F-DA94-A51B-1A83-E8E2B751F33F}"/>
              </a:ext>
            </a:extLst>
          </p:cNvPr>
          <p:cNvCxnSpPr/>
          <p:nvPr/>
        </p:nvCxnSpPr>
        <p:spPr>
          <a:xfrm>
            <a:off x="612775" y="2671763"/>
            <a:ext cx="8020050" cy="0"/>
          </a:xfrm>
          <a:prstGeom prst="line">
            <a:avLst/>
          </a:prstGeom>
        </p:spPr>
        <p:style>
          <a:lnRef idx="3">
            <a:schemeClr val="dk1"/>
          </a:lnRef>
          <a:fillRef idx="0">
            <a:schemeClr val="dk1"/>
          </a:fillRef>
          <a:effectRef idx="2">
            <a:schemeClr val="dk1"/>
          </a:effectRef>
          <a:fontRef idx="minor">
            <a:schemeClr val="tx1"/>
          </a:fontRef>
        </p:style>
      </p:cxnSp>
      <p:cxnSp>
        <p:nvCxnSpPr>
          <p:cNvPr id="11" name="Ευθεία γραμμή σύνδεσης 10">
            <a:extLst>
              <a:ext uri="{FF2B5EF4-FFF2-40B4-BE49-F238E27FC236}">
                <a16:creationId xmlns:a16="http://schemas.microsoft.com/office/drawing/2014/main" id="{D110C6D8-3B10-61F6-7C27-282706D0AD48}"/>
              </a:ext>
            </a:extLst>
          </p:cNvPr>
          <p:cNvCxnSpPr/>
          <p:nvPr/>
        </p:nvCxnSpPr>
        <p:spPr>
          <a:xfrm>
            <a:off x="612775" y="2724150"/>
            <a:ext cx="8020050" cy="0"/>
          </a:xfrm>
          <a:prstGeom prst="line">
            <a:avLst/>
          </a:prstGeom>
        </p:spPr>
        <p:style>
          <a:lnRef idx="3">
            <a:schemeClr val="accent1"/>
          </a:lnRef>
          <a:fillRef idx="0">
            <a:schemeClr val="accent1"/>
          </a:fillRef>
          <a:effectRef idx="2">
            <a:schemeClr val="accent1"/>
          </a:effectRef>
          <a:fontRef idx="minor">
            <a:schemeClr val="tx1"/>
          </a:fontRef>
        </p:style>
      </p:cxnSp>
      <p:sp>
        <p:nvSpPr>
          <p:cNvPr id="2" name="Υπότιτλος 2">
            <a:extLst>
              <a:ext uri="{FF2B5EF4-FFF2-40B4-BE49-F238E27FC236}">
                <a16:creationId xmlns:a16="http://schemas.microsoft.com/office/drawing/2014/main" id="{BEFFB1CC-AF53-2331-06C9-E2F96C15DC09}"/>
              </a:ext>
            </a:extLst>
          </p:cNvPr>
          <p:cNvSpPr txBox="1">
            <a:spLocks/>
          </p:cNvSpPr>
          <p:nvPr/>
        </p:nvSpPr>
        <p:spPr>
          <a:xfrm>
            <a:off x="1524000" y="4027488"/>
            <a:ext cx="4000500" cy="757237"/>
          </a:xfrm>
          <a:prstGeom prst="rect">
            <a:avLst/>
          </a:prstGeom>
        </p:spPr>
        <p:txBody>
          <a:bodyPr lIns="68580" tIns="34290" rIns="68580" bIns="34290">
            <a:normAutofit fontScale="70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fontAlgn="auto">
              <a:spcAft>
                <a:spcPts val="0"/>
              </a:spcAft>
              <a:defRPr/>
            </a:pPr>
            <a:r>
              <a:rPr lang="el-GR" sz="1800" dirty="0">
                <a:solidFill>
                  <a:prstClr val="black"/>
                </a:solidFill>
              </a:rPr>
              <a:t>Δρ. Μαρία Καθαράκη</a:t>
            </a:r>
          </a:p>
          <a:p>
            <a:pPr fontAlgn="auto">
              <a:spcAft>
                <a:spcPts val="0"/>
              </a:spcAft>
              <a:defRPr/>
            </a:pPr>
            <a:r>
              <a:rPr lang="el-GR" sz="1800" dirty="0">
                <a:solidFill>
                  <a:prstClr val="black"/>
                </a:solidFill>
              </a:rPr>
              <a:t>Επίκουρη Καθηγήτρια, ΕΚΠΑ</a:t>
            </a:r>
          </a:p>
          <a:p>
            <a:pPr fontAlgn="auto">
              <a:spcAft>
                <a:spcPts val="0"/>
              </a:spcAft>
              <a:defRPr/>
            </a:pPr>
            <a:r>
              <a:rPr lang="en-GB" sz="1800" dirty="0">
                <a:solidFill>
                  <a:prstClr val="black"/>
                </a:solidFill>
                <a:hlinkClick r:id="rId5"/>
              </a:rPr>
              <a:t>mkatharaki@nurs.uoa.gr</a:t>
            </a:r>
            <a:r>
              <a:rPr lang="en-GB" sz="1800" dirty="0">
                <a:solidFill>
                  <a:prstClr val="black"/>
                </a:solidFill>
              </a:rPr>
              <a:t> </a:t>
            </a:r>
            <a:endParaRPr lang="el-GR" sz="1800" dirty="0">
              <a:solidFill>
                <a:prstClr val="black"/>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Τίτλος 5">
            <a:extLst>
              <a:ext uri="{FF2B5EF4-FFF2-40B4-BE49-F238E27FC236}">
                <a16:creationId xmlns:a16="http://schemas.microsoft.com/office/drawing/2014/main" id="{D684B9E2-83D5-3E63-EC53-4AB394165691}"/>
              </a:ext>
            </a:extLst>
          </p:cNvPr>
          <p:cNvSpPr>
            <a:spLocks noGrp="1"/>
          </p:cNvSpPr>
          <p:nvPr>
            <p:ph type="title"/>
          </p:nvPr>
        </p:nvSpPr>
        <p:spPr>
          <a:xfrm>
            <a:off x="628650" y="133350"/>
            <a:ext cx="7886700" cy="993775"/>
          </a:xfrm>
        </p:spPr>
        <p:txBody>
          <a:bodyPr/>
          <a:lstStyle/>
          <a:p>
            <a:pPr algn="ctr">
              <a:defRPr/>
            </a:pPr>
            <a:r>
              <a:rPr lang="en-GB" sz="2800" b="1" dirty="0">
                <a:solidFill>
                  <a:srgbClr val="002060"/>
                </a:solidFill>
                <a:latin typeface="+mn-lt"/>
                <a:ea typeface="+mn-ea"/>
                <a:cs typeface="Arial" panose="020B0604020202020204" pitchFamily="34" charset="0"/>
              </a:rPr>
              <a:t>Mentoring </a:t>
            </a:r>
            <a:r>
              <a:rPr lang="el-GR" sz="2800" b="1" dirty="0">
                <a:solidFill>
                  <a:srgbClr val="002060"/>
                </a:solidFill>
                <a:latin typeface="+mn-lt"/>
                <a:ea typeface="+mn-ea"/>
                <a:cs typeface="Arial" panose="020B0604020202020204" pitchFamily="34" charset="0"/>
              </a:rPr>
              <a:t>μέθοδος επαγγελματικής και προσωπικής ανάπτυξης</a:t>
            </a:r>
          </a:p>
        </p:txBody>
      </p:sp>
      <p:sp>
        <p:nvSpPr>
          <p:cNvPr id="7" name="Θέση περιεχομένου 6">
            <a:extLst>
              <a:ext uri="{FF2B5EF4-FFF2-40B4-BE49-F238E27FC236}">
                <a16:creationId xmlns:a16="http://schemas.microsoft.com/office/drawing/2014/main" id="{0169DC29-D68C-1366-38A0-3D8DB6114B43}"/>
              </a:ext>
            </a:extLst>
          </p:cNvPr>
          <p:cNvSpPr>
            <a:spLocks noGrp="1"/>
          </p:cNvSpPr>
          <p:nvPr>
            <p:ph idx="1"/>
          </p:nvPr>
        </p:nvSpPr>
        <p:spPr>
          <a:xfrm>
            <a:off x="628650" y="1370013"/>
            <a:ext cx="7886700" cy="2801937"/>
          </a:xfrm>
        </p:spPr>
        <p:txBody>
          <a:bodyPr/>
          <a:lstStyle/>
          <a:p>
            <a:pPr marL="0" indent="0">
              <a:buFont typeface="Arial" panose="020B0604020202020204" pitchFamily="34" charset="0"/>
              <a:buNone/>
              <a:defRPr/>
            </a:pPr>
            <a:r>
              <a:rPr lang="el-GR" sz="1800" b="1" dirty="0" err="1">
                <a:solidFill>
                  <a:srgbClr val="2F2F2F"/>
                </a:solidFill>
              </a:rPr>
              <a:t>Μέντωρ</a:t>
            </a:r>
            <a:r>
              <a:rPr lang="el-GR" sz="1800" b="1" dirty="0">
                <a:solidFill>
                  <a:srgbClr val="2F2F2F"/>
                </a:solidFill>
              </a:rPr>
              <a:t> (ο) {</a:t>
            </a:r>
            <a:r>
              <a:rPr lang="el-GR" sz="1800" b="1" dirty="0" err="1">
                <a:solidFill>
                  <a:srgbClr val="2F2F2F"/>
                </a:solidFill>
              </a:rPr>
              <a:t>Μέντορ-ος</a:t>
            </a:r>
            <a:r>
              <a:rPr lang="el-GR" sz="1800" b="1" dirty="0">
                <a:solidFill>
                  <a:srgbClr val="2F2F2F"/>
                </a:solidFill>
              </a:rPr>
              <a:t>, ·α| </a:t>
            </a:r>
          </a:p>
          <a:p>
            <a:pPr marL="285750" indent="-285750">
              <a:buFont typeface="Arial" panose="020B0604020202020204" pitchFamily="34" charset="0"/>
              <a:buAutoNum type="arabicPeriod"/>
              <a:defRPr/>
            </a:pPr>
            <a:r>
              <a:rPr lang="el-GR" sz="1800" dirty="0">
                <a:solidFill>
                  <a:srgbClr val="2F2F2F"/>
                </a:solidFill>
              </a:rPr>
              <a:t>μυθολογικός πιστός φίλος τού Οδυσσέα τού οποίου τη μορφή έπαιρνε η Αθηνά για να βοηθήσει τον ίδιο ή τον Τηλέμαχο </a:t>
            </a:r>
          </a:p>
          <a:p>
            <a:pPr marL="285750" indent="-285750">
              <a:buFont typeface="Arial" panose="020B0604020202020204" pitchFamily="34" charset="0"/>
              <a:buAutoNum type="arabicPeriod"/>
              <a:defRPr/>
            </a:pPr>
            <a:r>
              <a:rPr lang="el-GR" sz="1800" dirty="0">
                <a:solidFill>
                  <a:srgbClr val="2F2F2F"/>
                </a:solidFill>
              </a:rPr>
              <a:t>(μετωνυμία) για πρόσωπο που καθοδηγεί και συμβουλεύει κάποιον, ώστε να κάνει σωστές επιλογές. </a:t>
            </a:r>
          </a:p>
          <a:p>
            <a:pPr marL="271463" indent="0">
              <a:buFont typeface="Arial" panose="020B0604020202020204" pitchFamily="34" charset="0"/>
              <a:buNone/>
              <a:defRPr/>
            </a:pPr>
            <a:r>
              <a:rPr lang="el-GR" sz="1800" dirty="0">
                <a:solidFill>
                  <a:srgbClr val="2F2F2F"/>
                </a:solidFill>
              </a:rPr>
              <a:t>Επίσης Μέντορας. (ΕΤΥΜ. αρχ. &lt; θ. μεν- (&lt; I.E. μεν-, ρίζα ευρείας διαδόσεως, που αφορά σε πνευματικές δραστηριότητες, βλ. λ. μένος, μνήμη. </a:t>
            </a:r>
            <a:r>
              <a:rPr lang="el-GR" sz="1800" dirty="0" err="1">
                <a:solidFill>
                  <a:srgbClr val="2F2F2F"/>
                </a:solidFill>
              </a:rPr>
              <a:t>μαν</a:t>
            </a:r>
            <a:r>
              <a:rPr lang="el-GR" sz="1800" dirty="0">
                <a:solidFill>
                  <a:srgbClr val="2F2F2F"/>
                </a:solidFill>
              </a:rPr>
              <a:t>-ία. </a:t>
            </a:r>
            <a:r>
              <a:rPr lang="el-GR" sz="1800" dirty="0" err="1">
                <a:solidFill>
                  <a:srgbClr val="2F2F2F"/>
                </a:solidFill>
              </a:rPr>
              <a:t>μάν</a:t>
            </a:r>
            <a:r>
              <a:rPr lang="el-GR" sz="1800" dirty="0">
                <a:solidFill>
                  <a:srgbClr val="2F2F2F"/>
                </a:solidFill>
              </a:rPr>
              <a:t>- τις κ.ά.) + </a:t>
            </a:r>
            <a:r>
              <a:rPr lang="el-GR" sz="1800" dirty="0" err="1">
                <a:solidFill>
                  <a:srgbClr val="2F2F2F"/>
                </a:solidFill>
              </a:rPr>
              <a:t>παραγ</a:t>
            </a:r>
            <a:r>
              <a:rPr lang="el-GR" sz="1800" dirty="0">
                <a:solidFill>
                  <a:srgbClr val="2F2F2F"/>
                </a:solidFill>
              </a:rPr>
              <a:t>. επίθημα -</a:t>
            </a:r>
            <a:r>
              <a:rPr lang="el-GR" sz="1800" dirty="0" err="1">
                <a:solidFill>
                  <a:srgbClr val="2F2F2F"/>
                </a:solidFill>
              </a:rPr>
              <a:t>τωρ</a:t>
            </a:r>
            <a:r>
              <a:rPr lang="el-GR" sz="1800" dirty="0">
                <a:solidFill>
                  <a:srgbClr val="2F2F2F"/>
                </a:solidFill>
              </a:rPr>
              <a:t> &lt;τού δρώντος προσώπου. πβ. </a:t>
            </a:r>
            <a:r>
              <a:rPr lang="el-GR" sz="1800" dirty="0" err="1">
                <a:solidFill>
                  <a:srgbClr val="2F2F2F"/>
                </a:solidFill>
              </a:rPr>
              <a:t>πράκτωρ</a:t>
            </a:r>
            <a:r>
              <a:rPr lang="el-GR" sz="1800" dirty="0">
                <a:solidFill>
                  <a:srgbClr val="2F2F2F"/>
                </a:solidFill>
              </a:rPr>
              <a:t>)\. </a:t>
            </a:r>
          </a:p>
          <a:p>
            <a:pPr marL="0" indent="0" algn="r">
              <a:buFont typeface="Arial" panose="020B0604020202020204" pitchFamily="34" charset="0"/>
              <a:buNone/>
              <a:defRPr/>
            </a:pPr>
            <a:r>
              <a:rPr lang="el-GR" sz="1600" dirty="0">
                <a:solidFill>
                  <a:srgbClr val="2F2F2F"/>
                </a:solidFill>
              </a:rPr>
              <a:t>Λεξικό </a:t>
            </a:r>
            <a:r>
              <a:rPr lang="el-GR" sz="1600" dirty="0" err="1">
                <a:solidFill>
                  <a:srgbClr val="2F2F2F"/>
                </a:solidFill>
              </a:rPr>
              <a:t>Μπαμπινιώτη</a:t>
            </a:r>
            <a:endParaRPr lang="el-GR" sz="1600" dirty="0">
              <a:solidFill>
                <a:srgbClr val="2F2F2F"/>
              </a:solidFill>
            </a:endParaRPr>
          </a:p>
        </p:txBody>
      </p:sp>
      <p:cxnSp>
        <p:nvCxnSpPr>
          <p:cNvPr id="8" name="Ευθεία γραμμή σύνδεσης 7">
            <a:extLst>
              <a:ext uri="{FF2B5EF4-FFF2-40B4-BE49-F238E27FC236}">
                <a16:creationId xmlns:a16="http://schemas.microsoft.com/office/drawing/2014/main" id="{1A60FB56-BDD2-8410-6C21-75FDBD8CF5D9}"/>
              </a:ext>
            </a:extLst>
          </p:cNvPr>
          <p:cNvCxnSpPr>
            <a:cxnSpLocks/>
          </p:cNvCxnSpPr>
          <p:nvPr/>
        </p:nvCxnSpPr>
        <p:spPr>
          <a:xfrm>
            <a:off x="381000" y="1176338"/>
            <a:ext cx="838200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9" name="Ευθεία γραμμή σύνδεσης 8">
            <a:extLst>
              <a:ext uri="{FF2B5EF4-FFF2-40B4-BE49-F238E27FC236}">
                <a16:creationId xmlns:a16="http://schemas.microsoft.com/office/drawing/2014/main" id="{5CB2C080-53F4-2E84-F786-838A2FDBF8A4}"/>
              </a:ext>
            </a:extLst>
          </p:cNvPr>
          <p:cNvCxnSpPr>
            <a:cxnSpLocks/>
          </p:cNvCxnSpPr>
          <p:nvPr/>
        </p:nvCxnSpPr>
        <p:spPr>
          <a:xfrm>
            <a:off x="304800" y="1200150"/>
            <a:ext cx="8458200" cy="0"/>
          </a:xfrm>
          <a:prstGeom prst="line">
            <a:avLst/>
          </a:prstGeom>
        </p:spPr>
        <p:style>
          <a:lnRef idx="3">
            <a:schemeClr val="accent2"/>
          </a:lnRef>
          <a:fillRef idx="0">
            <a:schemeClr val="accent2"/>
          </a:fillRef>
          <a:effectRef idx="2">
            <a:schemeClr val="accent2"/>
          </a:effectRef>
          <a:fontRef idx="minor">
            <a:schemeClr val="tx1"/>
          </a:fontRef>
        </p:style>
      </p:cxnSp>
      <p:sp>
        <p:nvSpPr>
          <p:cNvPr id="3" name="TextBox 2">
            <a:extLst>
              <a:ext uri="{FF2B5EF4-FFF2-40B4-BE49-F238E27FC236}">
                <a16:creationId xmlns:a16="http://schemas.microsoft.com/office/drawing/2014/main" id="{26CCB063-8FFF-8ADF-BCF0-F87476E206DD}"/>
              </a:ext>
            </a:extLst>
          </p:cNvPr>
          <p:cNvSpPr txBox="1"/>
          <p:nvPr/>
        </p:nvSpPr>
        <p:spPr>
          <a:xfrm>
            <a:off x="762000" y="4324350"/>
            <a:ext cx="7696200" cy="615950"/>
          </a:xfrm>
          <a:prstGeom prst="rect">
            <a:avLst/>
          </a:prstGeom>
          <a:noFill/>
        </p:spPr>
        <p:txBody>
          <a:bodyPr>
            <a:spAutoFit/>
          </a:bodyPr>
          <a:lstStyle/>
          <a:p>
            <a:pPr>
              <a:defRPr/>
            </a:pPr>
            <a:r>
              <a:rPr lang="el-GR" sz="1700" dirty="0">
                <a:solidFill>
                  <a:srgbClr val="002060"/>
                </a:solidFill>
                <a:latin typeface="+mn-lt"/>
              </a:rPr>
              <a:t>1970: ο όρος αναβίωσε μέσα από την επαγγελματική ανάπτυξη και τη βελτίωση των εργασιακών συνθηκών και την Ανάπτυξη του Ανθρώπινου Δυναμικού (</a:t>
            </a:r>
            <a:r>
              <a:rPr lang="el-GR" sz="1700" dirty="0" err="1">
                <a:solidFill>
                  <a:srgbClr val="002060"/>
                </a:solidFill>
                <a:latin typeface="+mn-lt"/>
              </a:rPr>
              <a:t>Eng</a:t>
            </a:r>
            <a:r>
              <a:rPr lang="el-GR" sz="1700" dirty="0">
                <a:solidFill>
                  <a:srgbClr val="002060"/>
                </a:solidFill>
                <a:latin typeface="+mn-lt"/>
              </a:rPr>
              <a:t>, 1986)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Εικόνα 7">
            <a:extLst>
              <a:ext uri="{FF2B5EF4-FFF2-40B4-BE49-F238E27FC236}">
                <a16:creationId xmlns:a16="http://schemas.microsoft.com/office/drawing/2014/main" id="{F5BA295E-A2A4-0095-CBC1-9E7DA897D95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5372100" cy="513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5" name="Εικόνα 10">
            <a:extLst>
              <a:ext uri="{FF2B5EF4-FFF2-40B4-BE49-F238E27FC236}">
                <a16:creationId xmlns:a16="http://schemas.microsoft.com/office/drawing/2014/main" id="{DA93573F-1F49-07B4-9132-708E5A9DAB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86400" y="3055938"/>
            <a:ext cx="3490913" cy="195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Θέση περιεχομένου 2">
            <a:extLst>
              <a:ext uri="{FF2B5EF4-FFF2-40B4-BE49-F238E27FC236}">
                <a16:creationId xmlns:a16="http://schemas.microsoft.com/office/drawing/2014/main" id="{223A8576-4E95-C3C4-5972-CAAB25E85BE6}"/>
              </a:ext>
            </a:extLst>
          </p:cNvPr>
          <p:cNvSpPr>
            <a:spLocks noGrp="1" noChangeArrowheads="1"/>
          </p:cNvSpPr>
          <p:nvPr>
            <p:ph idx="1"/>
          </p:nvPr>
        </p:nvSpPr>
        <p:spPr>
          <a:xfrm>
            <a:off x="457200" y="1428750"/>
            <a:ext cx="4800600" cy="3200400"/>
          </a:xfrm>
        </p:spPr>
        <p:txBody>
          <a:bodyPr/>
          <a:lstStyle/>
          <a:p>
            <a:pPr algn="just">
              <a:lnSpc>
                <a:spcPct val="108000"/>
              </a:lnSpc>
              <a:spcBef>
                <a:spcPts val="800"/>
              </a:spcBef>
              <a:defRPr/>
            </a:pPr>
            <a:r>
              <a:rPr lang="el-GR" altLang="el-GR" sz="1600" dirty="0">
                <a:solidFill>
                  <a:srgbClr val="212121"/>
                </a:solidFill>
                <a:latin typeface="Noto Sans" panose="020B0502040504020204" pitchFamily="34" charset="0"/>
              </a:rPr>
              <a:t>O όρος </a:t>
            </a:r>
            <a:r>
              <a:rPr lang="el-GR" altLang="el-GR" sz="1600" b="1" dirty="0" err="1">
                <a:solidFill>
                  <a:srgbClr val="002060"/>
                </a:solidFill>
                <a:latin typeface="Noto Sans" panose="020B0502040504020204" pitchFamily="34" charset="0"/>
              </a:rPr>
              <a:t>mentoring</a:t>
            </a:r>
            <a:r>
              <a:rPr lang="el-GR" altLang="el-GR" sz="1600" dirty="0">
                <a:solidFill>
                  <a:srgbClr val="212121"/>
                </a:solidFill>
                <a:latin typeface="Noto Sans" panose="020B0502040504020204" pitchFamily="34" charset="0"/>
              </a:rPr>
              <a:t> περιγράφει τη σχέση ανάμεσα σε έναν πιο έμπειρο μέντορα και ένα λιγότερο έμπειρο, σχετικά αρχάριο </a:t>
            </a:r>
            <a:r>
              <a:rPr lang="el-GR" altLang="el-GR" sz="1600" b="1" dirty="0" err="1">
                <a:solidFill>
                  <a:srgbClr val="002060"/>
                </a:solidFill>
                <a:latin typeface="Noto Sans" panose="020B0502040504020204" pitchFamily="34" charset="0"/>
              </a:rPr>
              <a:t>mentee</a:t>
            </a:r>
            <a:r>
              <a:rPr lang="el-GR" altLang="el-GR" sz="1600" b="1" dirty="0">
                <a:solidFill>
                  <a:srgbClr val="002060"/>
                </a:solidFill>
                <a:latin typeface="Noto Sans" panose="020B0502040504020204" pitchFamily="34" charset="0"/>
              </a:rPr>
              <a:t>, </a:t>
            </a:r>
            <a:r>
              <a:rPr lang="el-GR" altLang="el-GR" sz="1600" dirty="0">
                <a:solidFill>
                  <a:srgbClr val="212121"/>
                </a:solidFill>
                <a:latin typeface="Noto Sans" panose="020B0502040504020204" pitchFamily="34" charset="0"/>
              </a:rPr>
              <a:t>που αποσκοπεί στην υποστήριξη της επαγγελματικής ανάπτυξης του δεύτερου.</a:t>
            </a:r>
          </a:p>
          <a:p>
            <a:pPr>
              <a:lnSpc>
                <a:spcPct val="108000"/>
              </a:lnSpc>
              <a:spcBef>
                <a:spcPts val="800"/>
              </a:spcBef>
              <a:defRPr/>
            </a:pPr>
            <a:r>
              <a:rPr lang="el-GR" altLang="el-GR" sz="1600" dirty="0">
                <a:solidFill>
                  <a:srgbClr val="212121"/>
                </a:solidFill>
                <a:latin typeface="Noto Sans" panose="020B0502040504020204" pitchFamily="34" charset="0"/>
              </a:rPr>
              <a:t>Ο μέντορας μπορεί να εργάζεται στον ίδιο Οργανισμό, μπορεί και όχι, ωστόσο εργάζεται στον ίδιο τομέα εξειδίκευσης κι έτσι καταλαβαίνει εκ των έσω και βαθιά τα ζητήματα και τις προκλήσεις που αντιμετωπίζει ο </a:t>
            </a:r>
            <a:r>
              <a:rPr lang="el-GR" altLang="el-GR" sz="1600" dirty="0" err="1">
                <a:solidFill>
                  <a:srgbClr val="212121"/>
                </a:solidFill>
                <a:latin typeface="Noto Sans" panose="020B0502040504020204" pitchFamily="34" charset="0"/>
              </a:rPr>
              <a:t>mentee</a:t>
            </a:r>
            <a:r>
              <a:rPr lang="el-GR" altLang="el-GR" sz="1600" dirty="0">
                <a:solidFill>
                  <a:srgbClr val="212121"/>
                </a:solidFill>
                <a:latin typeface="Noto Sans" panose="020B0502040504020204" pitchFamily="34" charset="0"/>
              </a:rPr>
              <a:t> (</a:t>
            </a:r>
            <a:r>
              <a:rPr lang="el-GR" altLang="el-GR" sz="1600" dirty="0" err="1">
                <a:solidFill>
                  <a:srgbClr val="212121"/>
                </a:solidFill>
                <a:latin typeface="Noto Sans" panose="020B0502040504020204" pitchFamily="34" charset="0"/>
              </a:rPr>
              <a:t>Ragins</a:t>
            </a:r>
            <a:r>
              <a:rPr lang="el-GR" altLang="el-GR" sz="1600" dirty="0">
                <a:solidFill>
                  <a:srgbClr val="212121"/>
                </a:solidFill>
                <a:latin typeface="Noto Sans" panose="020B0502040504020204" pitchFamily="34" charset="0"/>
              </a:rPr>
              <a:t>&amp; </a:t>
            </a:r>
            <a:r>
              <a:rPr lang="el-GR" altLang="el-GR" sz="1600" dirty="0" err="1">
                <a:solidFill>
                  <a:srgbClr val="212121"/>
                </a:solidFill>
                <a:latin typeface="Noto Sans" panose="020B0502040504020204" pitchFamily="34" charset="0"/>
              </a:rPr>
              <a:t>Kram</a:t>
            </a:r>
            <a:r>
              <a:rPr lang="el-GR" altLang="el-GR" sz="1600" dirty="0">
                <a:solidFill>
                  <a:srgbClr val="212121"/>
                </a:solidFill>
                <a:latin typeface="Noto Sans" panose="020B0502040504020204" pitchFamily="34" charset="0"/>
              </a:rPr>
              <a:t>, 2007)</a:t>
            </a:r>
          </a:p>
          <a:p>
            <a:pPr marL="0" indent="0">
              <a:spcBef>
                <a:spcPts val="800"/>
              </a:spcBef>
              <a:buFont typeface="Arial" panose="020B0604020202020204" pitchFamily="34" charset="0"/>
              <a:buNone/>
              <a:defRPr/>
            </a:pPr>
            <a:endParaRPr lang="el-GR" altLang="el-GR" sz="1600" dirty="0">
              <a:solidFill>
                <a:srgbClr val="212121"/>
              </a:solidFill>
              <a:latin typeface="Noto Sans" panose="020B0502040504020204" pitchFamily="34" charset="0"/>
            </a:endParaRPr>
          </a:p>
          <a:p>
            <a:pPr>
              <a:spcBef>
                <a:spcPts val="800"/>
              </a:spcBef>
              <a:defRPr/>
            </a:pPr>
            <a:endParaRPr lang="el-GR" altLang="el-GR" sz="1600" dirty="0"/>
          </a:p>
        </p:txBody>
      </p:sp>
      <p:cxnSp>
        <p:nvCxnSpPr>
          <p:cNvPr id="5" name="Ευθεία γραμμή σύνδεσης 4">
            <a:extLst>
              <a:ext uri="{FF2B5EF4-FFF2-40B4-BE49-F238E27FC236}">
                <a16:creationId xmlns:a16="http://schemas.microsoft.com/office/drawing/2014/main" id="{52292120-73F4-835D-26B8-BE293350B0B1}"/>
              </a:ext>
            </a:extLst>
          </p:cNvPr>
          <p:cNvCxnSpPr>
            <a:cxnSpLocks/>
          </p:cNvCxnSpPr>
          <p:nvPr/>
        </p:nvCxnSpPr>
        <p:spPr>
          <a:xfrm>
            <a:off x="381000" y="1023938"/>
            <a:ext cx="838200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6" name="Ευθεία γραμμή σύνδεσης 5">
            <a:extLst>
              <a:ext uri="{FF2B5EF4-FFF2-40B4-BE49-F238E27FC236}">
                <a16:creationId xmlns:a16="http://schemas.microsoft.com/office/drawing/2014/main" id="{2DBA7C3D-3FF9-8555-7ACA-9787C94236B1}"/>
              </a:ext>
            </a:extLst>
          </p:cNvPr>
          <p:cNvCxnSpPr>
            <a:cxnSpLocks/>
          </p:cNvCxnSpPr>
          <p:nvPr/>
        </p:nvCxnSpPr>
        <p:spPr>
          <a:xfrm>
            <a:off x="304800" y="1047750"/>
            <a:ext cx="8458200" cy="0"/>
          </a:xfrm>
          <a:prstGeom prst="line">
            <a:avLst/>
          </a:prstGeom>
        </p:spPr>
        <p:style>
          <a:lnRef idx="3">
            <a:schemeClr val="accent2"/>
          </a:lnRef>
          <a:fillRef idx="0">
            <a:schemeClr val="accent2"/>
          </a:fillRef>
          <a:effectRef idx="2">
            <a:schemeClr val="accent2"/>
          </a:effectRef>
          <a:fontRef idx="minor">
            <a:schemeClr val="tx1"/>
          </a:fontRef>
        </p:style>
      </p:cxnSp>
      <p:sp>
        <p:nvSpPr>
          <p:cNvPr id="3" name="Τίτλος 5">
            <a:extLst>
              <a:ext uri="{FF2B5EF4-FFF2-40B4-BE49-F238E27FC236}">
                <a16:creationId xmlns:a16="http://schemas.microsoft.com/office/drawing/2014/main" id="{388D60F5-302F-A4E5-14A4-26441E576A32}"/>
              </a:ext>
            </a:extLst>
          </p:cNvPr>
          <p:cNvSpPr>
            <a:spLocks noGrp="1"/>
          </p:cNvSpPr>
          <p:nvPr>
            <p:ph type="title"/>
          </p:nvPr>
        </p:nvSpPr>
        <p:spPr>
          <a:xfrm>
            <a:off x="628650" y="133350"/>
            <a:ext cx="7886700" cy="993775"/>
          </a:xfrm>
        </p:spPr>
        <p:txBody>
          <a:bodyPr/>
          <a:lstStyle/>
          <a:p>
            <a:pPr algn="ctr">
              <a:defRPr/>
            </a:pPr>
            <a:r>
              <a:rPr lang="en-GB" sz="2800" b="1" dirty="0">
                <a:solidFill>
                  <a:srgbClr val="002060"/>
                </a:solidFill>
                <a:latin typeface="+mn-lt"/>
                <a:ea typeface="+mn-ea"/>
                <a:cs typeface="Arial" panose="020B0604020202020204" pitchFamily="34" charset="0"/>
              </a:rPr>
              <a:t>Mentoring </a:t>
            </a:r>
            <a:r>
              <a:rPr lang="el-GR" sz="2800" b="1" dirty="0">
                <a:solidFill>
                  <a:srgbClr val="002060"/>
                </a:solidFill>
                <a:latin typeface="+mn-lt"/>
                <a:ea typeface="+mn-ea"/>
                <a:cs typeface="Arial" panose="020B0604020202020204" pitchFamily="34" charset="0"/>
              </a:rPr>
              <a:t>μέθοδος επαγγελματικής και προσωπικής ανάπτυξης</a:t>
            </a:r>
          </a:p>
        </p:txBody>
      </p:sp>
      <p:pic>
        <p:nvPicPr>
          <p:cNvPr id="9222" name="Εικόνα 7">
            <a:extLst>
              <a:ext uri="{FF2B5EF4-FFF2-40B4-BE49-F238E27FC236}">
                <a16:creationId xmlns:a16="http://schemas.microsoft.com/office/drawing/2014/main" id="{970ECC39-C485-6304-6AA2-50D531553E3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57800" y="1657350"/>
            <a:ext cx="3505200" cy="2693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Θέση περιεχομένου 2">
            <a:extLst>
              <a:ext uri="{FF2B5EF4-FFF2-40B4-BE49-F238E27FC236}">
                <a16:creationId xmlns:a16="http://schemas.microsoft.com/office/drawing/2014/main" id="{DE6AF815-BD4D-F449-707F-EE43E36E6A1B}"/>
              </a:ext>
            </a:extLst>
          </p:cNvPr>
          <p:cNvSpPr>
            <a:spLocks noGrp="1" noChangeArrowheads="1"/>
          </p:cNvSpPr>
          <p:nvPr>
            <p:ph idx="1"/>
          </p:nvPr>
        </p:nvSpPr>
        <p:spPr>
          <a:xfrm>
            <a:off x="628650" y="1200150"/>
            <a:ext cx="7886700" cy="3567113"/>
          </a:xfrm>
        </p:spPr>
        <p:txBody>
          <a:bodyPr/>
          <a:lstStyle/>
          <a:p>
            <a:pPr marL="0" indent="0">
              <a:buFont typeface="Arial" panose="020B0604020202020204" pitchFamily="34" charset="0"/>
              <a:buNone/>
            </a:pPr>
            <a:r>
              <a:rPr lang="el-GR" altLang="el-GR" sz="1800"/>
              <a:t>Το ακρωνύμιο της αγγλικής λέξης </a:t>
            </a:r>
            <a:r>
              <a:rPr lang="el-GR" altLang="el-GR" sz="1800" b="1"/>
              <a:t>mentor</a:t>
            </a:r>
            <a:r>
              <a:rPr lang="el-GR" altLang="el-GR" sz="1800"/>
              <a:t> περιγράφει εννοιολογικά τον όρο: </a:t>
            </a:r>
          </a:p>
          <a:p>
            <a:pPr marL="0" indent="0">
              <a:buFont typeface="Arial" panose="020B0604020202020204" pitchFamily="34" charset="0"/>
              <a:buNone/>
            </a:pPr>
            <a:r>
              <a:rPr lang="el-GR" altLang="el-GR" sz="2400" b="1">
                <a:solidFill>
                  <a:srgbClr val="C00000"/>
                </a:solidFill>
              </a:rPr>
              <a:t>Μ</a:t>
            </a:r>
            <a:r>
              <a:rPr lang="el-GR" altLang="el-GR" sz="1800" b="1">
                <a:solidFill>
                  <a:srgbClr val="002060"/>
                </a:solidFill>
              </a:rPr>
              <a:t>anages the relationship </a:t>
            </a:r>
            <a:r>
              <a:rPr lang="el-GR" altLang="el-GR" sz="1800"/>
              <a:t>(διαχειρίζεται την σχέση) </a:t>
            </a:r>
          </a:p>
          <a:p>
            <a:pPr marL="0" indent="0">
              <a:buFont typeface="Arial" panose="020B0604020202020204" pitchFamily="34" charset="0"/>
              <a:buNone/>
            </a:pPr>
            <a:r>
              <a:rPr lang="el-GR" altLang="el-GR" sz="2400" b="1">
                <a:solidFill>
                  <a:srgbClr val="C00000"/>
                </a:solidFill>
              </a:rPr>
              <a:t>E</a:t>
            </a:r>
            <a:r>
              <a:rPr lang="el-GR" altLang="el-GR" sz="1800" b="1">
                <a:solidFill>
                  <a:srgbClr val="002060"/>
                </a:solidFill>
              </a:rPr>
              <a:t>ncourages</a:t>
            </a:r>
            <a:r>
              <a:rPr lang="el-GR" altLang="el-GR" sz="1800"/>
              <a:t> (ενθαρρύνει) </a:t>
            </a:r>
          </a:p>
          <a:p>
            <a:pPr marL="0" indent="0">
              <a:buFont typeface="Arial" panose="020B0604020202020204" pitchFamily="34" charset="0"/>
              <a:buNone/>
            </a:pPr>
            <a:r>
              <a:rPr lang="el-GR" altLang="el-GR" sz="2400" b="1">
                <a:solidFill>
                  <a:srgbClr val="C00000"/>
                </a:solidFill>
              </a:rPr>
              <a:t>N</a:t>
            </a:r>
            <a:r>
              <a:rPr lang="el-GR" altLang="el-GR" sz="1800" b="1">
                <a:solidFill>
                  <a:srgbClr val="002060"/>
                </a:solidFill>
              </a:rPr>
              <a:t>urtures </a:t>
            </a:r>
            <a:r>
              <a:rPr lang="el-GR" altLang="el-GR" sz="1800"/>
              <a:t>(γαλουχεί, τροφοδοτεί με υπευθυνότητα, συνέπεια και αφοσίωση, παρέχοντας τα απαραίτητα για την επιβίωση και την ανάπτυξη) </a:t>
            </a:r>
          </a:p>
          <a:p>
            <a:pPr marL="0" indent="0">
              <a:buFont typeface="Arial" panose="020B0604020202020204" pitchFamily="34" charset="0"/>
              <a:buNone/>
            </a:pPr>
            <a:r>
              <a:rPr lang="el-GR" altLang="el-GR" sz="2400" b="1">
                <a:solidFill>
                  <a:srgbClr val="C00000"/>
                </a:solidFill>
              </a:rPr>
              <a:t>T</a:t>
            </a:r>
            <a:r>
              <a:rPr lang="el-GR" altLang="el-GR" sz="1800" b="1">
                <a:solidFill>
                  <a:srgbClr val="002060"/>
                </a:solidFill>
              </a:rPr>
              <a:t>eaches </a:t>
            </a:r>
            <a:r>
              <a:rPr lang="el-GR" altLang="el-GR" sz="1800"/>
              <a:t>(διδάσκει) </a:t>
            </a:r>
          </a:p>
          <a:p>
            <a:pPr marL="0" indent="0">
              <a:buFont typeface="Arial" panose="020B0604020202020204" pitchFamily="34" charset="0"/>
              <a:buNone/>
            </a:pPr>
            <a:r>
              <a:rPr lang="el-GR" altLang="el-GR" sz="2400" b="1">
                <a:solidFill>
                  <a:srgbClr val="C00000"/>
                </a:solidFill>
              </a:rPr>
              <a:t>O</a:t>
            </a:r>
            <a:r>
              <a:rPr lang="el-GR" altLang="el-GR" sz="1800" b="1">
                <a:solidFill>
                  <a:srgbClr val="002060"/>
                </a:solidFill>
              </a:rPr>
              <a:t>ffers mutual respect </a:t>
            </a:r>
            <a:r>
              <a:rPr lang="el-GR" altLang="el-GR" sz="1800"/>
              <a:t>(προσφέρει αμοιβαίο σεβασμό) </a:t>
            </a:r>
          </a:p>
          <a:p>
            <a:pPr marL="0" indent="0">
              <a:buFont typeface="Arial" panose="020B0604020202020204" pitchFamily="34" charset="0"/>
              <a:buNone/>
            </a:pPr>
            <a:r>
              <a:rPr lang="el-GR" altLang="el-GR" sz="2400" b="1">
                <a:solidFill>
                  <a:srgbClr val="C00000"/>
                </a:solidFill>
              </a:rPr>
              <a:t>R</a:t>
            </a:r>
            <a:r>
              <a:rPr lang="el-GR" altLang="el-GR" sz="1800" b="1">
                <a:solidFill>
                  <a:srgbClr val="002060"/>
                </a:solidFill>
              </a:rPr>
              <a:t>esponses to the mentee needs </a:t>
            </a:r>
            <a:r>
              <a:rPr lang="el-GR" altLang="el-GR" sz="1800"/>
              <a:t>(ανταποκρίνεται στις ανάγκες των καθοδηγούμενων)</a:t>
            </a:r>
          </a:p>
        </p:txBody>
      </p:sp>
      <p:sp>
        <p:nvSpPr>
          <p:cNvPr id="5" name="Τίτλος 1">
            <a:extLst>
              <a:ext uri="{FF2B5EF4-FFF2-40B4-BE49-F238E27FC236}">
                <a16:creationId xmlns:a16="http://schemas.microsoft.com/office/drawing/2014/main" id="{2347B3A9-306B-3B5E-9A55-CBEFD46FC4C5}"/>
              </a:ext>
            </a:extLst>
          </p:cNvPr>
          <p:cNvSpPr>
            <a:spLocks noGrp="1" noChangeArrowheads="1"/>
          </p:cNvSpPr>
          <p:nvPr>
            <p:ph type="title"/>
          </p:nvPr>
        </p:nvSpPr>
        <p:spPr>
          <a:xfrm>
            <a:off x="628650" y="274638"/>
            <a:ext cx="7886700" cy="554037"/>
          </a:xfrm>
        </p:spPr>
        <p:txBody>
          <a:bodyPr/>
          <a:lstStyle/>
          <a:p>
            <a:pPr>
              <a:defRPr/>
            </a:pPr>
            <a:r>
              <a:rPr lang="el-GR" altLang="el-GR" sz="2800" b="1" dirty="0">
                <a:solidFill>
                  <a:srgbClr val="002060"/>
                </a:solidFill>
                <a:latin typeface="+mn-lt"/>
                <a:ea typeface="+mn-ea"/>
                <a:cs typeface="Arial" panose="020B0604020202020204" pitchFamily="34" charset="0"/>
              </a:rPr>
              <a:t>Ο Μέντορας - </a:t>
            </a:r>
            <a:r>
              <a:rPr lang="en-GB" altLang="el-GR" sz="2800" b="1" dirty="0">
                <a:solidFill>
                  <a:srgbClr val="002060"/>
                </a:solidFill>
                <a:latin typeface="+mn-lt"/>
                <a:ea typeface="+mn-ea"/>
                <a:cs typeface="Arial" panose="020B0604020202020204" pitchFamily="34" charset="0"/>
              </a:rPr>
              <a:t>Mentor</a:t>
            </a:r>
            <a:endParaRPr lang="el-GR" altLang="el-GR" sz="2800" b="1" dirty="0">
              <a:solidFill>
                <a:srgbClr val="002060"/>
              </a:solidFill>
              <a:latin typeface="+mn-lt"/>
              <a:ea typeface="+mn-ea"/>
              <a:cs typeface="Arial" panose="020B0604020202020204" pitchFamily="34" charset="0"/>
            </a:endParaRPr>
          </a:p>
        </p:txBody>
      </p:sp>
      <p:cxnSp>
        <p:nvCxnSpPr>
          <p:cNvPr id="6" name="Ευθεία γραμμή σύνδεσης 5">
            <a:extLst>
              <a:ext uri="{FF2B5EF4-FFF2-40B4-BE49-F238E27FC236}">
                <a16:creationId xmlns:a16="http://schemas.microsoft.com/office/drawing/2014/main" id="{69B5A2CA-A573-8936-2064-2AA288F3255F}"/>
              </a:ext>
            </a:extLst>
          </p:cNvPr>
          <p:cNvCxnSpPr>
            <a:cxnSpLocks/>
          </p:cNvCxnSpPr>
          <p:nvPr/>
        </p:nvCxnSpPr>
        <p:spPr>
          <a:xfrm>
            <a:off x="381000" y="819150"/>
            <a:ext cx="838200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7" name="Ευθεία γραμμή σύνδεσης 6">
            <a:extLst>
              <a:ext uri="{FF2B5EF4-FFF2-40B4-BE49-F238E27FC236}">
                <a16:creationId xmlns:a16="http://schemas.microsoft.com/office/drawing/2014/main" id="{642D87B6-76D8-D9FD-84B5-1470794F85C6}"/>
              </a:ext>
            </a:extLst>
          </p:cNvPr>
          <p:cNvCxnSpPr>
            <a:cxnSpLocks/>
          </p:cNvCxnSpPr>
          <p:nvPr/>
        </p:nvCxnSpPr>
        <p:spPr>
          <a:xfrm>
            <a:off x="304800" y="842963"/>
            <a:ext cx="8458200" cy="0"/>
          </a:xfrm>
          <a:prstGeom prst="line">
            <a:avLst/>
          </a:prstGeom>
        </p:spPr>
        <p:style>
          <a:lnRef idx="3">
            <a:schemeClr val="accent2"/>
          </a:lnRef>
          <a:fillRef idx="0">
            <a:schemeClr val="accent2"/>
          </a:fillRef>
          <a:effectRef idx="2">
            <a:schemeClr val="accent2"/>
          </a:effectRef>
          <a:fontRef idx="minor">
            <a:schemeClr val="tx1"/>
          </a:fontRef>
        </p:style>
      </p:cxn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Τίτλος 1">
            <a:extLst>
              <a:ext uri="{FF2B5EF4-FFF2-40B4-BE49-F238E27FC236}">
                <a16:creationId xmlns:a16="http://schemas.microsoft.com/office/drawing/2014/main" id="{C2B32442-25C7-000F-D5D2-53D9638DE8EF}"/>
              </a:ext>
            </a:extLst>
          </p:cNvPr>
          <p:cNvSpPr>
            <a:spLocks noGrp="1" noChangeArrowheads="1"/>
          </p:cNvSpPr>
          <p:nvPr>
            <p:ph type="title"/>
          </p:nvPr>
        </p:nvSpPr>
        <p:spPr>
          <a:xfrm>
            <a:off x="628650" y="274638"/>
            <a:ext cx="7886700" cy="554037"/>
          </a:xfrm>
        </p:spPr>
        <p:txBody>
          <a:bodyPr/>
          <a:lstStyle/>
          <a:p>
            <a:pPr>
              <a:defRPr/>
            </a:pPr>
            <a:r>
              <a:rPr lang="el-GR" altLang="el-GR" sz="2800" b="1" dirty="0">
                <a:solidFill>
                  <a:srgbClr val="002060"/>
                </a:solidFill>
                <a:latin typeface="+mn-lt"/>
                <a:ea typeface="+mn-ea"/>
                <a:cs typeface="Arial" panose="020B0604020202020204" pitchFamily="34" charset="0"/>
              </a:rPr>
              <a:t>Ο Μέντορας </a:t>
            </a:r>
          </a:p>
        </p:txBody>
      </p:sp>
      <p:sp>
        <p:nvSpPr>
          <p:cNvPr id="46083" name="Θέση περιεχομένου 2">
            <a:extLst>
              <a:ext uri="{FF2B5EF4-FFF2-40B4-BE49-F238E27FC236}">
                <a16:creationId xmlns:a16="http://schemas.microsoft.com/office/drawing/2014/main" id="{B9EA5373-6C6A-13B6-2120-FACE9F28FCCC}"/>
              </a:ext>
            </a:extLst>
          </p:cNvPr>
          <p:cNvSpPr>
            <a:spLocks noGrp="1" noChangeArrowheads="1"/>
          </p:cNvSpPr>
          <p:nvPr>
            <p:ph idx="1"/>
          </p:nvPr>
        </p:nvSpPr>
        <p:spPr>
          <a:xfrm>
            <a:off x="3733800" y="1123950"/>
            <a:ext cx="4953000" cy="3657600"/>
          </a:xfrm>
        </p:spPr>
        <p:txBody>
          <a:bodyPr/>
          <a:lstStyle/>
          <a:p>
            <a:pPr marL="0" indent="0">
              <a:buFont typeface="Arial" panose="020B0604020202020204" pitchFamily="34" charset="0"/>
              <a:buNone/>
              <a:defRPr/>
            </a:pPr>
            <a:r>
              <a:rPr lang="el-GR" altLang="el-GR" sz="1800" dirty="0"/>
              <a:t>Ο Μέντορας βοηθά άλλα στελέχη να αναπτυχθούν, αξιοποιώντας την εμπειρία του για να παρέχει καθοδήγηση. </a:t>
            </a:r>
          </a:p>
          <a:p>
            <a:pPr marL="536575" indent="-446088">
              <a:buClr>
                <a:schemeClr val="accent5">
                  <a:lumMod val="50000"/>
                </a:schemeClr>
              </a:buClr>
              <a:buFont typeface="Wingdings" panose="05000000000000000000" pitchFamily="2" charset="2"/>
              <a:buChar char="Ø"/>
              <a:defRPr/>
            </a:pPr>
            <a:r>
              <a:rPr lang="el-GR" altLang="el-GR" sz="1800" dirty="0"/>
              <a:t>Το να είναι κάποιος μέντορας χρησιμεύει ως τρόπος ανταπόδοσης και είναι μια σημαντική εμπειρία ανάπτυξης και μάθησης. </a:t>
            </a:r>
          </a:p>
          <a:p>
            <a:pPr marL="536575" indent="-446088">
              <a:buClr>
                <a:schemeClr val="accent5">
                  <a:lumMod val="50000"/>
                </a:schemeClr>
              </a:buClr>
              <a:buFont typeface="Wingdings" panose="05000000000000000000" pitchFamily="2" charset="2"/>
              <a:buChar char="Ø"/>
              <a:defRPr/>
            </a:pPr>
            <a:r>
              <a:rPr lang="el-GR" altLang="el-GR" sz="1800" dirty="0"/>
              <a:t>Το να διδάσκει κάποιος τους άλλους είναι ο καλύτερος τρόπος για να μάθει τον εαυτό του. </a:t>
            </a:r>
          </a:p>
          <a:p>
            <a:pPr marL="536575" indent="-446088">
              <a:buClr>
                <a:schemeClr val="accent5">
                  <a:lumMod val="50000"/>
                </a:schemeClr>
              </a:buClr>
              <a:buFont typeface="Wingdings" panose="05000000000000000000" pitchFamily="2" charset="2"/>
              <a:buChar char="Ø"/>
              <a:defRPr/>
            </a:pPr>
            <a:r>
              <a:rPr lang="el-GR" altLang="el-GR" sz="1800" dirty="0"/>
              <a:t>Με τον ίδιο τρόπο, οι μέντορες γίνονται πιο ικανοί ως ηγέτες καθώς καθοδηγούν και βοηθούν στην ανάπτυξη του προσωπικού</a:t>
            </a:r>
          </a:p>
        </p:txBody>
      </p:sp>
      <p:pic>
        <p:nvPicPr>
          <p:cNvPr id="11268" name="Εικόνα 1">
            <a:extLst>
              <a:ext uri="{FF2B5EF4-FFF2-40B4-BE49-F238E27FC236}">
                <a16:creationId xmlns:a16="http://schemas.microsoft.com/office/drawing/2014/main" id="{697D6BDE-EAC4-7398-EF5F-16C67FA8E7F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8325" y="1047750"/>
            <a:ext cx="3013075" cy="163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 name="Ευθεία γραμμή σύνδεσης 6">
            <a:extLst>
              <a:ext uri="{FF2B5EF4-FFF2-40B4-BE49-F238E27FC236}">
                <a16:creationId xmlns:a16="http://schemas.microsoft.com/office/drawing/2014/main" id="{1C7619B4-B641-8B64-EFA6-188EBB02D3DF}"/>
              </a:ext>
            </a:extLst>
          </p:cNvPr>
          <p:cNvCxnSpPr>
            <a:cxnSpLocks/>
          </p:cNvCxnSpPr>
          <p:nvPr/>
        </p:nvCxnSpPr>
        <p:spPr>
          <a:xfrm>
            <a:off x="381000" y="819150"/>
            <a:ext cx="838200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8" name="Ευθεία γραμμή σύνδεσης 7">
            <a:extLst>
              <a:ext uri="{FF2B5EF4-FFF2-40B4-BE49-F238E27FC236}">
                <a16:creationId xmlns:a16="http://schemas.microsoft.com/office/drawing/2014/main" id="{5F620A69-C024-8927-67A6-E1C814741C85}"/>
              </a:ext>
            </a:extLst>
          </p:cNvPr>
          <p:cNvCxnSpPr>
            <a:cxnSpLocks/>
          </p:cNvCxnSpPr>
          <p:nvPr/>
        </p:nvCxnSpPr>
        <p:spPr>
          <a:xfrm>
            <a:off x="304800" y="842963"/>
            <a:ext cx="8458200" cy="0"/>
          </a:xfrm>
          <a:prstGeom prst="line">
            <a:avLst/>
          </a:prstGeom>
        </p:spPr>
        <p:style>
          <a:lnRef idx="3">
            <a:schemeClr val="accent2"/>
          </a:lnRef>
          <a:fillRef idx="0">
            <a:schemeClr val="accent2"/>
          </a:fillRef>
          <a:effectRef idx="2">
            <a:schemeClr val="accent2"/>
          </a:effectRef>
          <a:fontRef idx="minor">
            <a:schemeClr val="tx1"/>
          </a:fontRef>
        </p:style>
      </p:cxnSp>
      <p:pic>
        <p:nvPicPr>
          <p:cNvPr id="9" name="Εικόνα 8">
            <a:extLst>
              <a:ext uri="{FF2B5EF4-FFF2-40B4-BE49-F238E27FC236}">
                <a16:creationId xmlns:a16="http://schemas.microsoft.com/office/drawing/2014/main" id="{0CD900FF-EFC4-F852-28CB-D216E5463500}"/>
              </a:ext>
            </a:extLst>
          </p:cNvPr>
          <p:cNvPicPr>
            <a:picLocks noChangeAspect="1"/>
          </p:cNvPicPr>
          <p:nvPr/>
        </p:nvPicPr>
        <p:blipFill rotWithShape="1">
          <a:blip r:embed="rId3"/>
          <a:srcRect b="11564"/>
          <a:stretch/>
        </p:blipFill>
        <p:spPr>
          <a:xfrm>
            <a:off x="628650" y="2874949"/>
            <a:ext cx="2844987" cy="1830401"/>
          </a:xfrm>
          <a:prstGeom prst="rect">
            <a:avLst/>
          </a:prstGeom>
          <a:effectLst>
            <a:glow rad="101600">
              <a:schemeClr val="accent3">
                <a:satMod val="175000"/>
                <a:alpha val="40000"/>
              </a:schemeClr>
            </a:glow>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Θέση περιεχομένου 2">
            <a:extLst>
              <a:ext uri="{FF2B5EF4-FFF2-40B4-BE49-F238E27FC236}">
                <a16:creationId xmlns:a16="http://schemas.microsoft.com/office/drawing/2014/main" id="{74ADFB02-E9CA-E2C1-F2E5-D88AA42B1D22}"/>
              </a:ext>
            </a:extLst>
          </p:cNvPr>
          <p:cNvSpPr>
            <a:spLocks noGrp="1" noChangeArrowheads="1"/>
          </p:cNvSpPr>
          <p:nvPr>
            <p:ph idx="1"/>
          </p:nvPr>
        </p:nvSpPr>
        <p:spPr>
          <a:xfrm>
            <a:off x="661988" y="1663700"/>
            <a:ext cx="7905750" cy="2576513"/>
          </a:xfrm>
        </p:spPr>
        <p:txBody>
          <a:bodyPr/>
          <a:lstStyle/>
          <a:p>
            <a:pPr marL="0" indent="0">
              <a:spcBef>
                <a:spcPts val="800"/>
              </a:spcBef>
              <a:buFont typeface="Arial" panose="020B0604020202020204" pitchFamily="34" charset="0"/>
              <a:buNone/>
              <a:defRPr/>
            </a:pPr>
            <a:r>
              <a:rPr lang="el-GR" altLang="el-GR" sz="1800" dirty="0">
                <a:solidFill>
                  <a:srgbClr val="000000"/>
                </a:solidFill>
              </a:rPr>
              <a:t>Προκειμένου να ξεκινήσει μια σχέση Μέντορα εκπαιδευόμενου χρειάζεται να προηγηθούν τέσσερις βασικές διαδικασίες:</a:t>
            </a:r>
          </a:p>
          <a:p>
            <a:pPr marL="446088" indent="-265113">
              <a:spcBef>
                <a:spcPts val="800"/>
              </a:spcBef>
              <a:defRPr/>
            </a:pPr>
            <a:r>
              <a:rPr lang="el-GR" altLang="el-GR" sz="1800" dirty="0">
                <a:solidFill>
                  <a:srgbClr val="000000"/>
                </a:solidFill>
              </a:rPr>
              <a:t>Η επιλογή και εκπαίδευση των μεντόρων.</a:t>
            </a:r>
          </a:p>
          <a:p>
            <a:pPr marL="446088" indent="-265113">
              <a:spcBef>
                <a:spcPts val="800"/>
              </a:spcBef>
              <a:defRPr/>
            </a:pPr>
            <a:r>
              <a:rPr lang="el-GR" altLang="el-GR" sz="1800" dirty="0">
                <a:solidFill>
                  <a:srgbClr val="000000"/>
                </a:solidFill>
              </a:rPr>
              <a:t>Το ταίριασμα μεντόρων και νεοεισερχόμενων επαγγελματιών                                      (π.χ. νοσηλευτών).</a:t>
            </a:r>
          </a:p>
          <a:p>
            <a:pPr marL="446088" indent="-265113">
              <a:spcBef>
                <a:spcPts val="800"/>
              </a:spcBef>
              <a:defRPr/>
            </a:pPr>
            <a:r>
              <a:rPr lang="el-GR" altLang="el-GR" sz="1800" dirty="0">
                <a:solidFill>
                  <a:srgbClr val="000000"/>
                </a:solidFill>
              </a:rPr>
              <a:t>Η διαμόρφωση </a:t>
            </a:r>
            <a:r>
              <a:rPr lang="el-GR" altLang="el-GR" sz="1800" dirty="0" err="1">
                <a:solidFill>
                  <a:srgbClr val="000000"/>
                </a:solidFill>
              </a:rPr>
              <a:t>στοχοθεσίας</a:t>
            </a:r>
            <a:r>
              <a:rPr lang="el-GR" altLang="el-GR" sz="1800" dirty="0">
                <a:solidFill>
                  <a:srgbClr val="000000"/>
                </a:solidFill>
              </a:rPr>
              <a:t> και προσδοκιών.</a:t>
            </a:r>
          </a:p>
          <a:p>
            <a:pPr marL="446088" indent="-265113">
              <a:spcBef>
                <a:spcPts val="800"/>
              </a:spcBef>
              <a:defRPr/>
            </a:pPr>
            <a:r>
              <a:rPr lang="el-GR" altLang="el-GR" sz="1800" dirty="0">
                <a:solidFill>
                  <a:srgbClr val="000000"/>
                </a:solidFill>
              </a:rPr>
              <a:t>Το ξεκίνημα της </a:t>
            </a:r>
            <a:r>
              <a:rPr lang="el-GR" altLang="el-GR" sz="1800" dirty="0" err="1">
                <a:solidFill>
                  <a:srgbClr val="000000"/>
                </a:solidFill>
              </a:rPr>
              <a:t>μεντορικής</a:t>
            </a:r>
            <a:r>
              <a:rPr lang="el-GR" altLang="el-GR" sz="1800" dirty="0">
                <a:solidFill>
                  <a:srgbClr val="000000"/>
                </a:solidFill>
              </a:rPr>
              <a:t> σχέσης σε συγκεκριμένο πλαίσιο.</a:t>
            </a:r>
          </a:p>
          <a:p>
            <a:pPr>
              <a:spcBef>
                <a:spcPts val="800"/>
              </a:spcBef>
              <a:defRPr/>
            </a:pPr>
            <a:endParaRPr lang="el-GR" altLang="el-GR" sz="1800" dirty="0">
              <a:solidFill>
                <a:srgbClr val="212121"/>
              </a:solidFill>
            </a:endParaRPr>
          </a:p>
          <a:p>
            <a:pPr>
              <a:spcBef>
                <a:spcPts val="800"/>
              </a:spcBef>
              <a:defRPr/>
            </a:pPr>
            <a:endParaRPr lang="el-GR" altLang="el-GR" sz="1800" dirty="0"/>
          </a:p>
        </p:txBody>
      </p:sp>
      <p:cxnSp>
        <p:nvCxnSpPr>
          <p:cNvPr id="5" name="Ευθεία γραμμή σύνδεσης 4">
            <a:extLst>
              <a:ext uri="{FF2B5EF4-FFF2-40B4-BE49-F238E27FC236}">
                <a16:creationId xmlns:a16="http://schemas.microsoft.com/office/drawing/2014/main" id="{720123D4-58C2-00E4-958F-699A3CD05A79}"/>
              </a:ext>
            </a:extLst>
          </p:cNvPr>
          <p:cNvCxnSpPr>
            <a:cxnSpLocks/>
          </p:cNvCxnSpPr>
          <p:nvPr/>
        </p:nvCxnSpPr>
        <p:spPr>
          <a:xfrm>
            <a:off x="381000" y="1173163"/>
            <a:ext cx="838200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6" name="Ευθεία γραμμή σύνδεσης 5">
            <a:extLst>
              <a:ext uri="{FF2B5EF4-FFF2-40B4-BE49-F238E27FC236}">
                <a16:creationId xmlns:a16="http://schemas.microsoft.com/office/drawing/2014/main" id="{845230D7-8C9A-955B-522C-5CC4BCC35FB8}"/>
              </a:ext>
            </a:extLst>
          </p:cNvPr>
          <p:cNvCxnSpPr>
            <a:cxnSpLocks/>
          </p:cNvCxnSpPr>
          <p:nvPr/>
        </p:nvCxnSpPr>
        <p:spPr>
          <a:xfrm>
            <a:off x="304800" y="1196975"/>
            <a:ext cx="8458200" cy="0"/>
          </a:xfrm>
          <a:prstGeom prst="line">
            <a:avLst/>
          </a:prstGeom>
        </p:spPr>
        <p:style>
          <a:lnRef idx="3">
            <a:schemeClr val="accent2"/>
          </a:lnRef>
          <a:fillRef idx="0">
            <a:schemeClr val="accent2"/>
          </a:fillRef>
          <a:effectRef idx="2">
            <a:schemeClr val="accent2"/>
          </a:effectRef>
          <a:fontRef idx="minor">
            <a:schemeClr val="tx1"/>
          </a:fontRef>
        </p:style>
      </p:cxnSp>
      <p:sp>
        <p:nvSpPr>
          <p:cNvPr id="3" name="Τίτλος 5">
            <a:extLst>
              <a:ext uri="{FF2B5EF4-FFF2-40B4-BE49-F238E27FC236}">
                <a16:creationId xmlns:a16="http://schemas.microsoft.com/office/drawing/2014/main" id="{E96AC007-8521-3EFD-E4D2-D873FCCB1D49}"/>
              </a:ext>
            </a:extLst>
          </p:cNvPr>
          <p:cNvSpPr>
            <a:spLocks noGrp="1"/>
          </p:cNvSpPr>
          <p:nvPr>
            <p:ph type="title"/>
          </p:nvPr>
        </p:nvSpPr>
        <p:spPr>
          <a:xfrm>
            <a:off x="628650" y="206375"/>
            <a:ext cx="7886700" cy="993775"/>
          </a:xfrm>
        </p:spPr>
        <p:txBody>
          <a:bodyPr/>
          <a:lstStyle/>
          <a:p>
            <a:pPr algn="ctr">
              <a:defRPr/>
            </a:pPr>
            <a:r>
              <a:rPr lang="en-GB" sz="2800" b="1" dirty="0">
                <a:solidFill>
                  <a:srgbClr val="002060"/>
                </a:solidFill>
                <a:latin typeface="+mn-lt"/>
                <a:ea typeface="+mn-ea"/>
                <a:cs typeface="Arial" panose="020B0604020202020204" pitchFamily="34" charset="0"/>
              </a:rPr>
              <a:t>Mentoring </a:t>
            </a:r>
            <a:r>
              <a:rPr lang="el-GR" sz="2800" b="1" dirty="0">
                <a:solidFill>
                  <a:srgbClr val="002060"/>
                </a:solidFill>
                <a:latin typeface="+mn-lt"/>
                <a:ea typeface="+mn-ea"/>
                <a:cs typeface="Arial" panose="020B0604020202020204" pitchFamily="34" charset="0"/>
              </a:rPr>
              <a:t>μέθοδος επαγγελματικής και προσωπικής ανάπτυξης</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DC374B3-0BDA-4905-C127-2C9E8121C6D8}"/>
              </a:ext>
            </a:extLst>
          </p:cNvPr>
          <p:cNvSpPr>
            <a:spLocks noGrp="1"/>
          </p:cNvSpPr>
          <p:nvPr>
            <p:ph type="title"/>
          </p:nvPr>
        </p:nvSpPr>
        <p:spPr>
          <a:xfrm>
            <a:off x="628650" y="274638"/>
            <a:ext cx="7886700" cy="544512"/>
          </a:xfrm>
        </p:spPr>
        <p:txBody>
          <a:bodyPr/>
          <a:lstStyle/>
          <a:p>
            <a:pPr>
              <a:defRPr/>
            </a:pPr>
            <a:r>
              <a:rPr lang="el-GR" sz="2800" b="1" dirty="0">
                <a:solidFill>
                  <a:srgbClr val="002060"/>
                </a:solidFill>
                <a:latin typeface="+mn-lt"/>
                <a:ea typeface="+mn-ea"/>
                <a:cs typeface="Arial" panose="020B0604020202020204" pitchFamily="34" charset="0"/>
              </a:rPr>
              <a:t>Στάδια </a:t>
            </a:r>
            <a:r>
              <a:rPr lang="el-GR" sz="2800" b="1" dirty="0" err="1">
                <a:solidFill>
                  <a:srgbClr val="002060"/>
                </a:solidFill>
                <a:latin typeface="+mn-lt"/>
                <a:ea typeface="+mn-ea"/>
                <a:cs typeface="Arial" panose="020B0604020202020204" pitchFamily="34" charset="0"/>
              </a:rPr>
              <a:t>Μεντορικής</a:t>
            </a:r>
            <a:r>
              <a:rPr lang="el-GR" sz="2800" b="1" dirty="0">
                <a:solidFill>
                  <a:srgbClr val="002060"/>
                </a:solidFill>
                <a:latin typeface="+mn-lt"/>
                <a:ea typeface="+mn-ea"/>
                <a:cs typeface="Arial" panose="020B0604020202020204" pitchFamily="34" charset="0"/>
              </a:rPr>
              <a:t> σχέσης</a:t>
            </a:r>
          </a:p>
        </p:txBody>
      </p:sp>
      <p:sp>
        <p:nvSpPr>
          <p:cNvPr id="3" name="Θέση περιεχομένου 2">
            <a:extLst>
              <a:ext uri="{FF2B5EF4-FFF2-40B4-BE49-F238E27FC236}">
                <a16:creationId xmlns:a16="http://schemas.microsoft.com/office/drawing/2014/main" id="{21B35310-7152-8023-F118-C0185373D531}"/>
              </a:ext>
            </a:extLst>
          </p:cNvPr>
          <p:cNvSpPr>
            <a:spLocks noGrp="1"/>
          </p:cNvSpPr>
          <p:nvPr>
            <p:ph idx="1"/>
          </p:nvPr>
        </p:nvSpPr>
        <p:spPr>
          <a:xfrm>
            <a:off x="628650" y="971550"/>
            <a:ext cx="7886700" cy="3979863"/>
          </a:xfrm>
        </p:spPr>
        <p:txBody>
          <a:bodyPr/>
          <a:lstStyle/>
          <a:p>
            <a:pPr marL="0" indent="0">
              <a:buFont typeface="Arial" panose="020B0604020202020204" pitchFamily="34" charset="0"/>
              <a:buNone/>
              <a:defRPr/>
            </a:pPr>
            <a:r>
              <a:rPr lang="el-GR" sz="1700" b="1" dirty="0"/>
              <a:t>1ο Στάδιο: Μύηση (</a:t>
            </a:r>
            <a:r>
              <a:rPr lang="el-GR" sz="1700" b="1" dirty="0" err="1"/>
              <a:t>Initation</a:t>
            </a:r>
            <a:r>
              <a:rPr lang="el-GR" sz="1700" b="1" dirty="0"/>
              <a:t>)</a:t>
            </a:r>
          </a:p>
          <a:p>
            <a:pPr>
              <a:spcBef>
                <a:spcPts val="600"/>
              </a:spcBef>
              <a:defRPr/>
            </a:pPr>
            <a:r>
              <a:rPr lang="el-GR" sz="1600" dirty="0"/>
              <a:t>Έναρξη σχέσης. Συμβαίνει τους πρώτους έξι ως δώδεκα μήνες (</a:t>
            </a:r>
            <a:r>
              <a:rPr lang="el-GR" sz="1600" dirty="0" err="1"/>
              <a:t>Russell</a:t>
            </a:r>
            <a:r>
              <a:rPr lang="el-GR" sz="1600" dirty="0"/>
              <a:t> &amp; </a:t>
            </a:r>
            <a:r>
              <a:rPr lang="el-GR" sz="1600" dirty="0" err="1"/>
              <a:t>Adams</a:t>
            </a:r>
            <a:r>
              <a:rPr lang="el-GR" sz="1600" dirty="0"/>
              <a:t>, 1997) </a:t>
            </a:r>
          </a:p>
          <a:p>
            <a:pPr>
              <a:spcBef>
                <a:spcPts val="600"/>
              </a:spcBef>
              <a:defRPr/>
            </a:pPr>
            <a:r>
              <a:rPr lang="el-GR" sz="1600" dirty="0"/>
              <a:t>Καθορίζεται το δίδυμο – μέντορας (</a:t>
            </a:r>
            <a:r>
              <a:rPr lang="el-GR" sz="1600" dirty="0" err="1"/>
              <a:t>mentor</a:t>
            </a:r>
            <a:r>
              <a:rPr lang="el-GR" sz="1600" dirty="0"/>
              <a:t>) και καθοδηγούμενος (</a:t>
            </a:r>
            <a:r>
              <a:rPr lang="el-GR" sz="1600" dirty="0" err="1"/>
              <a:t>mentee</a:t>
            </a:r>
            <a:r>
              <a:rPr lang="el-GR" sz="1600" dirty="0"/>
              <a:t>). </a:t>
            </a:r>
          </a:p>
          <a:p>
            <a:pPr>
              <a:spcBef>
                <a:spcPts val="600"/>
              </a:spcBef>
              <a:defRPr/>
            </a:pPr>
            <a:r>
              <a:rPr lang="el-GR" sz="1600" dirty="0"/>
              <a:t>Το νεότερο μέλος εντοπίζει το συνάδελφο, του οποίου αναγνωρίζει την αξία μέσα στον οργανισμό και το εμπειρότερο μέλος, αντίστοιχα επιλέγει τον καθοδηγούμενο, του οποίου η πορεία στον οργανισμό φαίνεται πολλά υποσχόμενη</a:t>
            </a:r>
          </a:p>
          <a:p>
            <a:pPr marL="0" indent="0">
              <a:buFont typeface="Arial" panose="020B0604020202020204" pitchFamily="34" charset="0"/>
              <a:buNone/>
              <a:defRPr/>
            </a:pPr>
            <a:r>
              <a:rPr lang="el-GR" sz="1700" b="1" dirty="0"/>
              <a:t>2ο Στάδιο: Καλλιέργεια (</a:t>
            </a:r>
            <a:r>
              <a:rPr lang="el-GR" sz="1700" b="1" dirty="0" err="1"/>
              <a:t>Cultivation</a:t>
            </a:r>
            <a:r>
              <a:rPr lang="el-GR" sz="1700" b="1" dirty="0"/>
              <a:t>) – Ανάπτυξη της σχέσης</a:t>
            </a:r>
          </a:p>
          <a:p>
            <a:pPr>
              <a:spcBef>
                <a:spcPts val="600"/>
              </a:spcBef>
              <a:defRPr/>
            </a:pPr>
            <a:r>
              <a:rPr lang="el-GR" sz="1600" dirty="0"/>
              <a:t>Μέντορας και καθοδηγούμενος συναποφασίζουν τους σκοπούς, τα καθήκοντα, τους κανόνες και τους ρόλους. </a:t>
            </a:r>
          </a:p>
          <a:p>
            <a:pPr>
              <a:spcBef>
                <a:spcPts val="600"/>
              </a:spcBef>
              <a:defRPr/>
            </a:pPr>
            <a:r>
              <a:rPr lang="el-GR" sz="1600" dirty="0"/>
              <a:t>Δουλεύουν μέσα στα συμφωνηθέντα πλαίσια</a:t>
            </a:r>
          </a:p>
          <a:p>
            <a:pPr>
              <a:spcBef>
                <a:spcPts val="600"/>
              </a:spcBef>
              <a:defRPr/>
            </a:pPr>
            <a:r>
              <a:rPr lang="el-GR" sz="1600" dirty="0"/>
              <a:t>Εντοπίζονται εντονότερα οι λειτουργίες της συμβουλευτικής καθοδήγησης επαγγελματικού και ψυχοκοινωνικού χαρακτήρα. Σε αυτό το στάδιο της συμβουλευτικής σχέσης προκύπτουν τα περισσότερα οφέλη τόσο για τον μέντορα όσο και τον καθοδηγούμενο. </a:t>
            </a:r>
          </a:p>
          <a:p>
            <a:pPr>
              <a:spcBef>
                <a:spcPts val="600"/>
              </a:spcBef>
              <a:defRPr/>
            </a:pPr>
            <a:r>
              <a:rPr lang="el-GR" sz="1600" dirty="0"/>
              <a:t>Διάρκεια είναι δύο ως πέντε έτη</a:t>
            </a:r>
          </a:p>
        </p:txBody>
      </p:sp>
      <p:cxnSp>
        <p:nvCxnSpPr>
          <p:cNvPr id="5" name="Ευθεία γραμμή σύνδεσης 4">
            <a:extLst>
              <a:ext uri="{FF2B5EF4-FFF2-40B4-BE49-F238E27FC236}">
                <a16:creationId xmlns:a16="http://schemas.microsoft.com/office/drawing/2014/main" id="{7CE0DFE2-1925-7550-FA91-0F5C98C50369}"/>
              </a:ext>
            </a:extLst>
          </p:cNvPr>
          <p:cNvCxnSpPr>
            <a:cxnSpLocks/>
          </p:cNvCxnSpPr>
          <p:nvPr/>
        </p:nvCxnSpPr>
        <p:spPr>
          <a:xfrm>
            <a:off x="381000" y="819150"/>
            <a:ext cx="838200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6" name="Ευθεία γραμμή σύνδεσης 5">
            <a:extLst>
              <a:ext uri="{FF2B5EF4-FFF2-40B4-BE49-F238E27FC236}">
                <a16:creationId xmlns:a16="http://schemas.microsoft.com/office/drawing/2014/main" id="{C66086F1-C6A5-7F3D-0834-A9CD76C21329}"/>
              </a:ext>
            </a:extLst>
          </p:cNvPr>
          <p:cNvCxnSpPr>
            <a:cxnSpLocks/>
          </p:cNvCxnSpPr>
          <p:nvPr/>
        </p:nvCxnSpPr>
        <p:spPr>
          <a:xfrm>
            <a:off x="304800" y="842963"/>
            <a:ext cx="8458200" cy="0"/>
          </a:xfrm>
          <a:prstGeom prst="line">
            <a:avLst/>
          </a:prstGeom>
        </p:spPr>
        <p:style>
          <a:lnRef idx="3">
            <a:schemeClr val="accent2"/>
          </a:lnRef>
          <a:fillRef idx="0">
            <a:schemeClr val="accent2"/>
          </a:fillRef>
          <a:effectRef idx="2">
            <a:schemeClr val="accent2"/>
          </a:effectRef>
          <a:fontRef idx="minor">
            <a:schemeClr val="tx1"/>
          </a:fontRef>
        </p:style>
      </p:cxn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60CDB6D-7DDA-D792-644C-5E1321CF2FEF}"/>
              </a:ext>
            </a:extLst>
          </p:cNvPr>
          <p:cNvSpPr>
            <a:spLocks noGrp="1"/>
          </p:cNvSpPr>
          <p:nvPr>
            <p:ph type="title"/>
          </p:nvPr>
        </p:nvSpPr>
        <p:spPr>
          <a:xfrm>
            <a:off x="628650" y="274638"/>
            <a:ext cx="7886700" cy="544512"/>
          </a:xfrm>
        </p:spPr>
        <p:txBody>
          <a:bodyPr/>
          <a:lstStyle/>
          <a:p>
            <a:pPr>
              <a:defRPr/>
            </a:pPr>
            <a:r>
              <a:rPr lang="el-GR" sz="2800" b="1" dirty="0">
                <a:solidFill>
                  <a:srgbClr val="002060"/>
                </a:solidFill>
                <a:latin typeface="+mn-lt"/>
                <a:ea typeface="+mn-ea"/>
                <a:cs typeface="Arial" panose="020B0604020202020204" pitchFamily="34" charset="0"/>
              </a:rPr>
              <a:t>Στάδια </a:t>
            </a:r>
            <a:r>
              <a:rPr lang="el-GR" sz="2800" b="1" dirty="0" err="1">
                <a:solidFill>
                  <a:srgbClr val="002060"/>
                </a:solidFill>
                <a:latin typeface="+mn-lt"/>
                <a:ea typeface="+mn-ea"/>
                <a:cs typeface="Arial" panose="020B0604020202020204" pitchFamily="34" charset="0"/>
              </a:rPr>
              <a:t>Μεντορικής</a:t>
            </a:r>
            <a:r>
              <a:rPr lang="el-GR" sz="2800" b="1" dirty="0">
                <a:solidFill>
                  <a:srgbClr val="002060"/>
                </a:solidFill>
                <a:latin typeface="+mn-lt"/>
                <a:ea typeface="+mn-ea"/>
                <a:cs typeface="Arial" panose="020B0604020202020204" pitchFamily="34" charset="0"/>
              </a:rPr>
              <a:t> σχέσης</a:t>
            </a:r>
          </a:p>
        </p:txBody>
      </p:sp>
      <p:sp>
        <p:nvSpPr>
          <p:cNvPr id="3" name="Θέση περιεχομένου 2">
            <a:extLst>
              <a:ext uri="{FF2B5EF4-FFF2-40B4-BE49-F238E27FC236}">
                <a16:creationId xmlns:a16="http://schemas.microsoft.com/office/drawing/2014/main" id="{18D36C43-3DC4-57C2-733A-0886AEEA0DF7}"/>
              </a:ext>
            </a:extLst>
          </p:cNvPr>
          <p:cNvSpPr>
            <a:spLocks noGrp="1"/>
          </p:cNvSpPr>
          <p:nvPr>
            <p:ph idx="1"/>
          </p:nvPr>
        </p:nvSpPr>
        <p:spPr>
          <a:xfrm>
            <a:off x="596900" y="1123950"/>
            <a:ext cx="7886700" cy="3606800"/>
          </a:xfrm>
        </p:spPr>
        <p:txBody>
          <a:bodyPr/>
          <a:lstStyle/>
          <a:p>
            <a:pPr marL="0" indent="0">
              <a:buFont typeface="Arial" panose="020B0604020202020204" pitchFamily="34" charset="0"/>
              <a:buNone/>
              <a:defRPr/>
            </a:pPr>
            <a:r>
              <a:rPr lang="el-GR" sz="1800" b="1" dirty="0"/>
              <a:t>3ο Στάδιο: Αποσύνδεση (</a:t>
            </a:r>
            <a:r>
              <a:rPr lang="el-GR" sz="1800" b="1" dirty="0" err="1"/>
              <a:t>Separation</a:t>
            </a:r>
            <a:r>
              <a:rPr lang="el-GR" sz="1800" b="1" dirty="0"/>
              <a:t>) – Ολοκλήρωση της συμβουλευτικής</a:t>
            </a:r>
          </a:p>
          <a:p>
            <a:pPr>
              <a:defRPr/>
            </a:pPr>
            <a:r>
              <a:rPr lang="el-GR" sz="1800" dirty="0"/>
              <a:t>Μερική η πλήρης ανεξαρτητοποίηση του καθοδηγούμενου</a:t>
            </a:r>
          </a:p>
          <a:p>
            <a:pPr>
              <a:defRPr/>
            </a:pPr>
            <a:r>
              <a:rPr lang="el-GR" sz="1800" dirty="0"/>
              <a:t>Φάση αποσύνδεσης η οποία περιλαμβάνει φυσικό ή/ και ψυχολογικό διαχωρισμό. </a:t>
            </a:r>
          </a:p>
          <a:p>
            <a:pPr>
              <a:defRPr/>
            </a:pPr>
            <a:r>
              <a:rPr lang="el-GR" sz="1800" dirty="0"/>
              <a:t>Διαρκεί από έξι μήνες έως δύο χρόνια (</a:t>
            </a:r>
            <a:r>
              <a:rPr lang="el-GR" sz="1800" dirty="0" err="1"/>
              <a:t>Scandura</a:t>
            </a:r>
            <a:r>
              <a:rPr lang="el-GR" sz="1800" dirty="0"/>
              <a:t> &amp; </a:t>
            </a:r>
            <a:r>
              <a:rPr lang="el-GR" sz="1800" dirty="0" err="1"/>
              <a:t>Pellegrini</a:t>
            </a:r>
            <a:r>
              <a:rPr lang="el-GR" sz="1800" dirty="0"/>
              <a:t>, 2007)</a:t>
            </a:r>
          </a:p>
          <a:p>
            <a:pPr marL="0" indent="0">
              <a:spcBef>
                <a:spcPts val="1800"/>
              </a:spcBef>
              <a:buFont typeface="Arial" panose="020B0604020202020204" pitchFamily="34" charset="0"/>
              <a:buNone/>
              <a:defRPr/>
            </a:pPr>
            <a:r>
              <a:rPr lang="el-GR" sz="1800" b="1" dirty="0"/>
              <a:t>4ο Στάδιο: Επαναπροσδιορισμός (</a:t>
            </a:r>
            <a:r>
              <a:rPr lang="el-GR" sz="1800" b="1" dirty="0" err="1"/>
              <a:t>Redefinition</a:t>
            </a:r>
            <a:r>
              <a:rPr lang="el-GR" sz="1800" b="1" dirty="0"/>
              <a:t>) της σχέσης </a:t>
            </a:r>
          </a:p>
          <a:p>
            <a:pPr>
              <a:defRPr/>
            </a:pPr>
            <a:r>
              <a:rPr lang="el-GR" sz="1800" dirty="0"/>
              <a:t>Η συμβουλευτική καθοδήγηση τερματίζεται και το </a:t>
            </a:r>
            <a:r>
              <a:rPr lang="el-GR" sz="1800" dirty="0" err="1"/>
              <a:t>μεντορικό</a:t>
            </a:r>
            <a:r>
              <a:rPr lang="el-GR" sz="1800" dirty="0"/>
              <a:t> δίδυμο καλείται να αποφασίσει αν και υπό ποιες συνθήκες θα συνεχίσει την επαφή του.</a:t>
            </a:r>
          </a:p>
          <a:p>
            <a:pPr>
              <a:defRPr/>
            </a:pPr>
            <a:r>
              <a:rPr lang="el-GR" sz="1800" dirty="0"/>
              <a:t>Μέντορας και καθοδηγούμενος αξιολογούν την αλληλεπίδραση τους και αποφασίζουν την πορεία της. Μπορεί είτε να τερματιστεί είτε να εξελιχθεί σε μια φιλία (</a:t>
            </a:r>
            <a:r>
              <a:rPr lang="el-GR" sz="1800" dirty="0" err="1"/>
              <a:t>Chao</a:t>
            </a:r>
            <a:r>
              <a:rPr lang="el-GR" sz="1800" dirty="0"/>
              <a:t>, 1997, </a:t>
            </a:r>
            <a:r>
              <a:rPr lang="el-GR" sz="1800" dirty="0" err="1"/>
              <a:t>Scandura</a:t>
            </a:r>
            <a:r>
              <a:rPr lang="el-GR" sz="1800" dirty="0"/>
              <a:t>, 1998)</a:t>
            </a:r>
          </a:p>
          <a:p>
            <a:pPr>
              <a:defRPr/>
            </a:pPr>
            <a:endParaRPr lang="el-GR" sz="1800" dirty="0"/>
          </a:p>
        </p:txBody>
      </p:sp>
      <p:cxnSp>
        <p:nvCxnSpPr>
          <p:cNvPr id="5" name="Ευθεία γραμμή σύνδεσης 4">
            <a:extLst>
              <a:ext uri="{FF2B5EF4-FFF2-40B4-BE49-F238E27FC236}">
                <a16:creationId xmlns:a16="http://schemas.microsoft.com/office/drawing/2014/main" id="{8450B305-36D8-531A-31AF-12719251B45D}"/>
              </a:ext>
            </a:extLst>
          </p:cNvPr>
          <p:cNvCxnSpPr>
            <a:cxnSpLocks/>
          </p:cNvCxnSpPr>
          <p:nvPr/>
        </p:nvCxnSpPr>
        <p:spPr>
          <a:xfrm>
            <a:off x="381000" y="819150"/>
            <a:ext cx="838200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6" name="Ευθεία γραμμή σύνδεσης 5">
            <a:extLst>
              <a:ext uri="{FF2B5EF4-FFF2-40B4-BE49-F238E27FC236}">
                <a16:creationId xmlns:a16="http://schemas.microsoft.com/office/drawing/2014/main" id="{45F92573-FDDE-F723-B719-5E29245ECEA2}"/>
              </a:ext>
            </a:extLst>
          </p:cNvPr>
          <p:cNvCxnSpPr>
            <a:cxnSpLocks/>
          </p:cNvCxnSpPr>
          <p:nvPr/>
        </p:nvCxnSpPr>
        <p:spPr>
          <a:xfrm>
            <a:off x="304800" y="842963"/>
            <a:ext cx="8458200" cy="0"/>
          </a:xfrm>
          <a:prstGeom prst="line">
            <a:avLst/>
          </a:prstGeom>
        </p:spPr>
        <p:style>
          <a:lnRef idx="3">
            <a:schemeClr val="accent2"/>
          </a:lnRef>
          <a:fillRef idx="0">
            <a:schemeClr val="accent2"/>
          </a:fillRef>
          <a:effectRef idx="2">
            <a:schemeClr val="accent2"/>
          </a:effectRef>
          <a:fontRef idx="minor">
            <a:schemeClr val="tx1"/>
          </a:fontRef>
        </p:style>
      </p:cxn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Θέση περιεχομένου 2">
            <a:extLst>
              <a:ext uri="{FF2B5EF4-FFF2-40B4-BE49-F238E27FC236}">
                <a16:creationId xmlns:a16="http://schemas.microsoft.com/office/drawing/2014/main" id="{4BDC2FCC-1C97-2D53-0D2F-E74519322AB3}"/>
              </a:ext>
            </a:extLst>
          </p:cNvPr>
          <p:cNvSpPr>
            <a:spLocks noGrp="1" noChangeArrowheads="1"/>
          </p:cNvSpPr>
          <p:nvPr>
            <p:ph idx="1"/>
          </p:nvPr>
        </p:nvSpPr>
        <p:spPr/>
        <p:txBody>
          <a:bodyPr/>
          <a:lstStyle/>
          <a:p>
            <a:r>
              <a:rPr lang="el-GR" altLang="el-GR"/>
              <a:t>Παρατήρηση</a:t>
            </a:r>
          </a:p>
          <a:p>
            <a:r>
              <a:rPr lang="el-GR" altLang="el-GR"/>
              <a:t>Συζητήσεις – αναστοχαστικές, επαγγελματικές</a:t>
            </a:r>
          </a:p>
          <a:p>
            <a:r>
              <a:rPr lang="el-GR" altLang="el-GR"/>
              <a:t>Ανατροφοδότηση</a:t>
            </a:r>
          </a:p>
          <a:p>
            <a:r>
              <a:rPr lang="el-GR" altLang="el-GR"/>
              <a:t>Κοινότητες μάθησης</a:t>
            </a:r>
          </a:p>
        </p:txBody>
      </p:sp>
      <p:sp>
        <p:nvSpPr>
          <p:cNvPr id="5" name="Τίτλος 1">
            <a:extLst>
              <a:ext uri="{FF2B5EF4-FFF2-40B4-BE49-F238E27FC236}">
                <a16:creationId xmlns:a16="http://schemas.microsoft.com/office/drawing/2014/main" id="{AAB998C6-DAE7-480A-B48B-0C8134AF2910}"/>
              </a:ext>
            </a:extLst>
          </p:cNvPr>
          <p:cNvSpPr txBox="1">
            <a:spLocks/>
          </p:cNvSpPr>
          <p:nvPr/>
        </p:nvSpPr>
        <p:spPr bwMode="auto">
          <a:xfrm>
            <a:off x="533400" y="209550"/>
            <a:ext cx="8229600" cy="685800"/>
          </a:xfrm>
          <a:prstGeom prst="rect">
            <a:avLst/>
          </a:prstGeom>
          <a:noFill/>
          <a:ln>
            <a:noFill/>
          </a:ln>
        </p:spPr>
        <p:txBody>
          <a:bodyPr anchor="ctr"/>
          <a:lst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a:lstStyle>
          <a:p>
            <a:pPr>
              <a:defRPr/>
            </a:pPr>
            <a:r>
              <a:rPr lang="el-GR" sz="2500" b="1" dirty="0">
                <a:solidFill>
                  <a:srgbClr val="002060"/>
                </a:solidFill>
                <a:latin typeface="+mn-lt"/>
                <a:ea typeface="+mn-ea"/>
                <a:cs typeface="Arial" panose="020B0604020202020204" pitchFamily="34" charset="0"/>
              </a:rPr>
              <a:t>Στρατηγικές ανάπτυξης στο πλαίσιο της </a:t>
            </a:r>
            <a:r>
              <a:rPr lang="el-GR" sz="2500" b="1" dirty="0" err="1">
                <a:solidFill>
                  <a:srgbClr val="002060"/>
                </a:solidFill>
                <a:latin typeface="+mn-lt"/>
                <a:ea typeface="+mn-ea"/>
                <a:cs typeface="Arial" panose="020B0604020202020204" pitchFamily="34" charset="0"/>
              </a:rPr>
              <a:t>μεντορικής</a:t>
            </a:r>
            <a:r>
              <a:rPr lang="el-GR" sz="2500" b="1" dirty="0">
                <a:solidFill>
                  <a:srgbClr val="002060"/>
                </a:solidFill>
                <a:latin typeface="+mn-lt"/>
                <a:ea typeface="+mn-ea"/>
                <a:cs typeface="Arial" panose="020B0604020202020204" pitchFamily="34" charset="0"/>
              </a:rPr>
              <a:t> σχέσης</a:t>
            </a:r>
          </a:p>
        </p:txBody>
      </p:sp>
      <p:cxnSp>
        <p:nvCxnSpPr>
          <p:cNvPr id="6" name="Ευθεία γραμμή σύνδεσης 5">
            <a:extLst>
              <a:ext uri="{FF2B5EF4-FFF2-40B4-BE49-F238E27FC236}">
                <a16:creationId xmlns:a16="http://schemas.microsoft.com/office/drawing/2014/main" id="{F0210B57-DA31-2505-E061-FF666F03F56B}"/>
              </a:ext>
            </a:extLst>
          </p:cNvPr>
          <p:cNvCxnSpPr>
            <a:cxnSpLocks/>
          </p:cNvCxnSpPr>
          <p:nvPr/>
        </p:nvCxnSpPr>
        <p:spPr>
          <a:xfrm>
            <a:off x="381000" y="895350"/>
            <a:ext cx="838200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7" name="Ευθεία γραμμή σύνδεσης 6">
            <a:extLst>
              <a:ext uri="{FF2B5EF4-FFF2-40B4-BE49-F238E27FC236}">
                <a16:creationId xmlns:a16="http://schemas.microsoft.com/office/drawing/2014/main" id="{0F13067A-DC62-B047-1AD9-DA8EBB254818}"/>
              </a:ext>
            </a:extLst>
          </p:cNvPr>
          <p:cNvCxnSpPr>
            <a:cxnSpLocks/>
          </p:cNvCxnSpPr>
          <p:nvPr/>
        </p:nvCxnSpPr>
        <p:spPr>
          <a:xfrm>
            <a:off x="304800" y="919163"/>
            <a:ext cx="8458200" cy="0"/>
          </a:xfrm>
          <a:prstGeom prst="line">
            <a:avLst/>
          </a:prstGeom>
        </p:spPr>
        <p:style>
          <a:lnRef idx="3">
            <a:schemeClr val="accent2"/>
          </a:lnRef>
          <a:fillRef idx="0">
            <a:schemeClr val="accent2"/>
          </a:fillRef>
          <a:effectRef idx="2">
            <a:schemeClr val="accent2"/>
          </a:effectRef>
          <a:fontRef idx="minor">
            <a:schemeClr val="tx1"/>
          </a:fontRef>
        </p:style>
      </p:cxn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A4799E7-770A-CF0C-2235-EF7D3699934E}"/>
              </a:ext>
            </a:extLst>
          </p:cNvPr>
          <p:cNvSpPr>
            <a:spLocks noGrp="1"/>
          </p:cNvSpPr>
          <p:nvPr>
            <p:ph type="title"/>
          </p:nvPr>
        </p:nvSpPr>
        <p:spPr>
          <a:xfrm>
            <a:off x="628650" y="274638"/>
            <a:ext cx="7886700" cy="696912"/>
          </a:xfrm>
        </p:spPr>
        <p:txBody>
          <a:bodyPr/>
          <a:lstStyle/>
          <a:p>
            <a:pPr>
              <a:defRPr/>
            </a:pPr>
            <a:r>
              <a:rPr lang="en-GB" sz="2800" b="1" dirty="0">
                <a:solidFill>
                  <a:srgbClr val="002060"/>
                </a:solidFill>
                <a:latin typeface="+mn-lt"/>
                <a:ea typeface="+mn-ea"/>
                <a:cs typeface="Arial" panose="020B0604020202020204" pitchFamily="34" charset="0"/>
              </a:rPr>
              <a:t>Mentoring vs Coaching</a:t>
            </a:r>
            <a:endParaRPr lang="el-GR" sz="2800" b="1" dirty="0">
              <a:solidFill>
                <a:srgbClr val="002060"/>
              </a:solidFill>
              <a:latin typeface="+mn-lt"/>
              <a:ea typeface="+mn-ea"/>
              <a:cs typeface="Arial" panose="020B0604020202020204" pitchFamily="34" charset="0"/>
            </a:endParaRPr>
          </a:p>
        </p:txBody>
      </p:sp>
      <p:sp>
        <p:nvSpPr>
          <p:cNvPr id="3" name="Θέση περιεχομένου 2">
            <a:extLst>
              <a:ext uri="{FF2B5EF4-FFF2-40B4-BE49-F238E27FC236}">
                <a16:creationId xmlns:a16="http://schemas.microsoft.com/office/drawing/2014/main" id="{BF50C2DF-569C-41A2-5B89-BE07C713C2ED}"/>
              </a:ext>
            </a:extLst>
          </p:cNvPr>
          <p:cNvSpPr>
            <a:spLocks noGrp="1"/>
          </p:cNvSpPr>
          <p:nvPr>
            <p:ph idx="1"/>
          </p:nvPr>
        </p:nvSpPr>
        <p:spPr>
          <a:xfrm>
            <a:off x="628650" y="1370013"/>
            <a:ext cx="7886700" cy="1735137"/>
          </a:xfrm>
        </p:spPr>
        <p:txBody>
          <a:bodyPr/>
          <a:lstStyle/>
          <a:p>
            <a:pPr>
              <a:defRPr/>
            </a:pPr>
            <a:r>
              <a:rPr lang="el-GR" sz="1800" dirty="0">
                <a:solidFill>
                  <a:srgbClr val="212121"/>
                </a:solidFill>
              </a:rPr>
              <a:t>Γρήγορη ανάπτυξη ηγετικών και διαχειριστικών ικανοτήτων αλλά και δεξιοτήτων</a:t>
            </a:r>
            <a:r>
              <a:rPr lang="en-GB" sz="1800" dirty="0">
                <a:solidFill>
                  <a:srgbClr val="212121"/>
                </a:solidFill>
              </a:rPr>
              <a:t> </a:t>
            </a:r>
            <a:r>
              <a:rPr lang="el-GR" sz="1800" dirty="0">
                <a:solidFill>
                  <a:srgbClr val="212121"/>
                </a:solidFill>
              </a:rPr>
              <a:t>εξειδικευμένων</a:t>
            </a:r>
          </a:p>
          <a:p>
            <a:pPr>
              <a:defRPr/>
            </a:pPr>
            <a:r>
              <a:rPr lang="en-US" sz="1800" dirty="0">
                <a:solidFill>
                  <a:srgbClr val="212121"/>
                </a:solidFill>
              </a:rPr>
              <a:t>Coaching                </a:t>
            </a:r>
            <a:r>
              <a:rPr lang="el-GR" sz="1800" dirty="0">
                <a:solidFill>
                  <a:srgbClr val="212121"/>
                </a:solidFill>
              </a:rPr>
              <a:t> </a:t>
            </a:r>
            <a:r>
              <a:rPr lang="en-US" sz="1800" dirty="0">
                <a:solidFill>
                  <a:srgbClr val="212121"/>
                </a:solidFill>
              </a:rPr>
              <a:t>What do you want to improve in?</a:t>
            </a:r>
          </a:p>
          <a:p>
            <a:pPr>
              <a:defRPr/>
            </a:pPr>
            <a:r>
              <a:rPr lang="el-GR" sz="1800" dirty="0" err="1">
                <a:solidFill>
                  <a:srgbClr val="212121"/>
                </a:solidFill>
              </a:rPr>
              <a:t>Μentoring</a:t>
            </a:r>
            <a:r>
              <a:rPr lang="en-GB" sz="1800" dirty="0">
                <a:solidFill>
                  <a:srgbClr val="212121"/>
                </a:solidFill>
              </a:rPr>
              <a:t>              </a:t>
            </a:r>
            <a:r>
              <a:rPr lang="el-GR" sz="1800" dirty="0">
                <a:solidFill>
                  <a:srgbClr val="212121"/>
                </a:solidFill>
              </a:rPr>
              <a:t> </a:t>
            </a:r>
            <a:r>
              <a:rPr lang="el-GR" sz="1800" dirty="0" err="1">
                <a:solidFill>
                  <a:srgbClr val="212121"/>
                </a:solidFill>
              </a:rPr>
              <a:t>What</a:t>
            </a:r>
            <a:r>
              <a:rPr lang="el-GR" sz="1800" dirty="0">
                <a:solidFill>
                  <a:srgbClr val="212121"/>
                </a:solidFill>
              </a:rPr>
              <a:t> (</a:t>
            </a:r>
            <a:r>
              <a:rPr lang="el-GR" sz="1800" dirty="0" err="1">
                <a:solidFill>
                  <a:srgbClr val="212121"/>
                </a:solidFill>
              </a:rPr>
              <a:t>or</a:t>
            </a:r>
            <a:r>
              <a:rPr lang="el-GR" sz="1800" dirty="0">
                <a:solidFill>
                  <a:srgbClr val="212121"/>
                </a:solidFill>
              </a:rPr>
              <a:t> </a:t>
            </a:r>
            <a:r>
              <a:rPr lang="el-GR" sz="1800" dirty="0" err="1">
                <a:solidFill>
                  <a:srgbClr val="212121"/>
                </a:solidFill>
              </a:rPr>
              <a:t>who</a:t>
            </a:r>
            <a:r>
              <a:rPr lang="el-GR" sz="1800" dirty="0">
                <a:solidFill>
                  <a:srgbClr val="212121"/>
                </a:solidFill>
              </a:rPr>
              <a:t>) </a:t>
            </a:r>
            <a:r>
              <a:rPr lang="el-GR" sz="1800" dirty="0" err="1">
                <a:solidFill>
                  <a:srgbClr val="212121"/>
                </a:solidFill>
              </a:rPr>
              <a:t>do</a:t>
            </a:r>
            <a:r>
              <a:rPr lang="el-GR" sz="1800" dirty="0">
                <a:solidFill>
                  <a:srgbClr val="212121"/>
                </a:solidFill>
              </a:rPr>
              <a:t> </a:t>
            </a:r>
            <a:r>
              <a:rPr lang="el-GR" sz="1800" dirty="0" err="1">
                <a:solidFill>
                  <a:srgbClr val="212121"/>
                </a:solidFill>
              </a:rPr>
              <a:t>you</a:t>
            </a:r>
            <a:r>
              <a:rPr lang="el-GR" sz="1800" dirty="0">
                <a:solidFill>
                  <a:srgbClr val="212121"/>
                </a:solidFill>
              </a:rPr>
              <a:t> </a:t>
            </a:r>
            <a:r>
              <a:rPr lang="el-GR" sz="1800" dirty="0" err="1">
                <a:solidFill>
                  <a:srgbClr val="212121"/>
                </a:solidFill>
              </a:rPr>
              <a:t>want</a:t>
            </a:r>
            <a:r>
              <a:rPr lang="el-GR" sz="1800" dirty="0">
                <a:solidFill>
                  <a:srgbClr val="212121"/>
                </a:solidFill>
              </a:rPr>
              <a:t> </a:t>
            </a:r>
            <a:r>
              <a:rPr lang="el-GR" sz="1800" dirty="0" err="1">
                <a:solidFill>
                  <a:srgbClr val="212121"/>
                </a:solidFill>
              </a:rPr>
              <a:t>to</a:t>
            </a:r>
            <a:r>
              <a:rPr lang="el-GR" sz="1800" dirty="0">
                <a:solidFill>
                  <a:srgbClr val="212121"/>
                </a:solidFill>
              </a:rPr>
              <a:t> </a:t>
            </a:r>
            <a:r>
              <a:rPr lang="el-GR" sz="1800" dirty="0" err="1">
                <a:solidFill>
                  <a:srgbClr val="212121"/>
                </a:solidFill>
              </a:rPr>
              <a:t>become</a:t>
            </a:r>
            <a:r>
              <a:rPr lang="el-GR" sz="1800" dirty="0">
                <a:solidFill>
                  <a:srgbClr val="212121"/>
                </a:solidFill>
              </a:rPr>
              <a:t>?</a:t>
            </a:r>
            <a:endParaRPr lang="en-GB" sz="1800" dirty="0">
              <a:solidFill>
                <a:srgbClr val="212121"/>
              </a:solidFill>
            </a:endParaRPr>
          </a:p>
          <a:p>
            <a:pPr marL="0" indent="0">
              <a:buFont typeface="Arial" panose="020B0604020202020204" pitchFamily="34" charset="0"/>
              <a:buNone/>
              <a:defRPr/>
            </a:pPr>
            <a:r>
              <a:rPr lang="en-GB" sz="1800" dirty="0">
                <a:solidFill>
                  <a:srgbClr val="212121"/>
                </a:solidFill>
              </a:rPr>
              <a:t> 				</a:t>
            </a:r>
            <a:r>
              <a:rPr lang="el-GR" sz="1800" dirty="0">
                <a:solidFill>
                  <a:srgbClr val="212121"/>
                </a:solidFill>
              </a:rPr>
              <a:t>        		</a:t>
            </a:r>
            <a:r>
              <a:rPr lang="en-GB" sz="1800" dirty="0">
                <a:solidFill>
                  <a:srgbClr val="212121"/>
                </a:solidFill>
              </a:rPr>
              <a:t>(</a:t>
            </a:r>
            <a:r>
              <a:rPr lang="en-GB" sz="1800" dirty="0">
                <a:solidFill>
                  <a:srgbClr val="222222"/>
                </a:solidFill>
              </a:rPr>
              <a:t>David Clutterbuck, 2005)</a:t>
            </a:r>
            <a:endParaRPr lang="en-GB" sz="1800" dirty="0">
              <a:solidFill>
                <a:srgbClr val="212121"/>
              </a:solidFill>
            </a:endParaRPr>
          </a:p>
          <a:p>
            <a:pPr marL="0" indent="0">
              <a:buFont typeface="Arial" panose="020B0604020202020204" pitchFamily="34" charset="0"/>
              <a:buNone/>
              <a:defRPr/>
            </a:pPr>
            <a:endParaRPr lang="el-GR" dirty="0"/>
          </a:p>
        </p:txBody>
      </p:sp>
      <p:pic>
        <p:nvPicPr>
          <p:cNvPr id="16388" name="Εικόνα 4">
            <a:extLst>
              <a:ext uri="{FF2B5EF4-FFF2-40B4-BE49-F238E27FC236}">
                <a16:creationId xmlns:a16="http://schemas.microsoft.com/office/drawing/2014/main" id="{ADF9661C-CF75-147A-BC98-332C7F58180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57838" y="3125788"/>
            <a:ext cx="3205162" cy="183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Βέλος: Δεξιό 5">
            <a:extLst>
              <a:ext uri="{FF2B5EF4-FFF2-40B4-BE49-F238E27FC236}">
                <a16:creationId xmlns:a16="http://schemas.microsoft.com/office/drawing/2014/main" id="{8CC7ADA0-5E3F-995A-8DBD-29492795BE4E}"/>
              </a:ext>
            </a:extLst>
          </p:cNvPr>
          <p:cNvSpPr/>
          <p:nvPr/>
        </p:nvSpPr>
        <p:spPr>
          <a:xfrm>
            <a:off x="1981200" y="2038350"/>
            <a:ext cx="533400" cy="152400"/>
          </a:xfrm>
          <a:prstGeom prst="rightArrow">
            <a:avLst/>
          </a:prstGeom>
        </p:spPr>
        <p:style>
          <a:lnRef idx="0">
            <a:schemeClr val="accent2"/>
          </a:lnRef>
          <a:fillRef idx="3">
            <a:schemeClr val="accent2"/>
          </a:fillRef>
          <a:effectRef idx="3">
            <a:schemeClr val="accent2"/>
          </a:effectRef>
          <a:fontRef idx="minor">
            <a:schemeClr val="lt1"/>
          </a:fontRef>
        </p:style>
        <p:txBody>
          <a:bodyPr anchor="ctr"/>
          <a:lstStyle/>
          <a:p>
            <a:pPr algn="ctr">
              <a:defRPr/>
            </a:pPr>
            <a:endParaRPr lang="el-GR"/>
          </a:p>
        </p:txBody>
      </p:sp>
      <p:sp>
        <p:nvSpPr>
          <p:cNvPr id="7" name="Βέλος: Δεξιό 6">
            <a:extLst>
              <a:ext uri="{FF2B5EF4-FFF2-40B4-BE49-F238E27FC236}">
                <a16:creationId xmlns:a16="http://schemas.microsoft.com/office/drawing/2014/main" id="{2D097933-ABCA-98A3-61F3-AC75EECCB507}"/>
              </a:ext>
            </a:extLst>
          </p:cNvPr>
          <p:cNvSpPr/>
          <p:nvPr/>
        </p:nvSpPr>
        <p:spPr>
          <a:xfrm>
            <a:off x="1981200" y="2413000"/>
            <a:ext cx="533400" cy="152400"/>
          </a:xfrm>
          <a:prstGeom prst="rightArrow">
            <a:avLst/>
          </a:prstGeom>
        </p:spPr>
        <p:style>
          <a:lnRef idx="0">
            <a:schemeClr val="accent2"/>
          </a:lnRef>
          <a:fillRef idx="3">
            <a:schemeClr val="accent2"/>
          </a:fillRef>
          <a:effectRef idx="3">
            <a:schemeClr val="accent2"/>
          </a:effectRef>
          <a:fontRef idx="minor">
            <a:schemeClr val="lt1"/>
          </a:fontRef>
        </p:style>
        <p:txBody>
          <a:bodyPr anchor="ctr"/>
          <a:lstStyle/>
          <a:p>
            <a:pPr algn="ctr">
              <a:defRPr/>
            </a:pPr>
            <a:endParaRPr lang="el-GR"/>
          </a:p>
        </p:txBody>
      </p:sp>
      <p:cxnSp>
        <p:nvCxnSpPr>
          <p:cNvPr id="8" name="Ευθεία γραμμή σύνδεσης 7">
            <a:extLst>
              <a:ext uri="{FF2B5EF4-FFF2-40B4-BE49-F238E27FC236}">
                <a16:creationId xmlns:a16="http://schemas.microsoft.com/office/drawing/2014/main" id="{E5D32470-2E7B-BE8A-B070-CF99812DE9C4}"/>
              </a:ext>
            </a:extLst>
          </p:cNvPr>
          <p:cNvCxnSpPr>
            <a:cxnSpLocks/>
          </p:cNvCxnSpPr>
          <p:nvPr/>
        </p:nvCxnSpPr>
        <p:spPr>
          <a:xfrm>
            <a:off x="381000" y="1023938"/>
            <a:ext cx="838200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9" name="Ευθεία γραμμή σύνδεσης 8">
            <a:extLst>
              <a:ext uri="{FF2B5EF4-FFF2-40B4-BE49-F238E27FC236}">
                <a16:creationId xmlns:a16="http://schemas.microsoft.com/office/drawing/2014/main" id="{8D73898C-B606-79DD-B333-F3DDB412961B}"/>
              </a:ext>
            </a:extLst>
          </p:cNvPr>
          <p:cNvCxnSpPr>
            <a:cxnSpLocks/>
          </p:cNvCxnSpPr>
          <p:nvPr/>
        </p:nvCxnSpPr>
        <p:spPr>
          <a:xfrm>
            <a:off x="304800" y="1047750"/>
            <a:ext cx="8458200" cy="0"/>
          </a:xfrm>
          <a:prstGeom prst="line">
            <a:avLst/>
          </a:prstGeom>
        </p:spPr>
        <p:style>
          <a:lnRef idx="3">
            <a:schemeClr val="accent2"/>
          </a:lnRef>
          <a:fillRef idx="0">
            <a:schemeClr val="accent2"/>
          </a:fillRef>
          <a:effectRef idx="2">
            <a:schemeClr val="accent2"/>
          </a:effectRef>
          <a:fontRef idx="minor">
            <a:schemeClr val="tx1"/>
          </a:fontRef>
        </p:style>
      </p:cxnSp>
      <p:sp>
        <p:nvSpPr>
          <p:cNvPr id="16393" name="TextBox 10">
            <a:extLst>
              <a:ext uri="{FF2B5EF4-FFF2-40B4-BE49-F238E27FC236}">
                <a16:creationId xmlns:a16="http://schemas.microsoft.com/office/drawing/2014/main" id="{9F345EF7-D842-CD35-B47F-3171715059D9}"/>
              </a:ext>
            </a:extLst>
          </p:cNvPr>
          <p:cNvSpPr txBox="1">
            <a:spLocks noChangeArrowheads="1"/>
          </p:cNvSpPr>
          <p:nvPr/>
        </p:nvSpPr>
        <p:spPr bwMode="auto">
          <a:xfrm>
            <a:off x="838200" y="3427413"/>
            <a:ext cx="45720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GB" altLang="el-GR" b="1">
                <a:solidFill>
                  <a:srgbClr val="212121"/>
                </a:solidFill>
              </a:rPr>
              <a:t>Mentoring</a:t>
            </a:r>
            <a:r>
              <a:rPr lang="en-GB" altLang="el-GR">
                <a:solidFill>
                  <a:srgbClr val="212121"/>
                </a:solidFill>
              </a:rPr>
              <a:t> = </a:t>
            </a:r>
            <a:r>
              <a:rPr lang="el-GR" altLang="el-GR">
                <a:solidFill>
                  <a:srgbClr val="212121"/>
                </a:solidFill>
              </a:rPr>
              <a:t>εξειδικευμένη βοήθεια από ένα πρόσωπο σε άλλο, ώστε να γίνουν σημαντικές μεταβάσεις σε συνειδητότητα, εργασία και τρόπο σκέψης</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Θέση κειμένου 5">
            <a:extLst>
              <a:ext uri="{FF2B5EF4-FFF2-40B4-BE49-F238E27FC236}">
                <a16:creationId xmlns:a16="http://schemas.microsoft.com/office/drawing/2014/main" id="{552E7687-860F-FF52-498D-725ABA1CB021}"/>
              </a:ext>
            </a:extLst>
          </p:cNvPr>
          <p:cNvSpPr>
            <a:spLocks noGrp="1" noChangeArrowheads="1"/>
          </p:cNvSpPr>
          <p:nvPr>
            <p:ph type="body" idx="1"/>
          </p:nvPr>
        </p:nvSpPr>
        <p:spPr>
          <a:xfrm>
            <a:off x="630238" y="942975"/>
            <a:ext cx="3868737" cy="465138"/>
          </a:xfrm>
        </p:spPr>
        <p:txBody>
          <a:bodyPr/>
          <a:lstStyle/>
          <a:p>
            <a:pPr algn="ctr"/>
            <a:r>
              <a:rPr lang="en-GB" altLang="el-GR" sz="2400">
                <a:solidFill>
                  <a:srgbClr val="C00000"/>
                </a:solidFill>
              </a:rPr>
              <a:t>Coaching</a:t>
            </a:r>
            <a:endParaRPr lang="el-GR" altLang="el-GR" sz="2400">
              <a:solidFill>
                <a:srgbClr val="C00000"/>
              </a:solidFill>
            </a:endParaRPr>
          </a:p>
        </p:txBody>
      </p:sp>
      <p:sp>
        <p:nvSpPr>
          <p:cNvPr id="17411" name="Θέση περιεχομένου 6">
            <a:extLst>
              <a:ext uri="{FF2B5EF4-FFF2-40B4-BE49-F238E27FC236}">
                <a16:creationId xmlns:a16="http://schemas.microsoft.com/office/drawing/2014/main" id="{8A6FCFAA-1E82-5AB1-8FD6-BC62C3CB7C67}"/>
              </a:ext>
            </a:extLst>
          </p:cNvPr>
          <p:cNvSpPr>
            <a:spLocks noGrp="1" noChangeArrowheads="1"/>
          </p:cNvSpPr>
          <p:nvPr>
            <p:ph sz="half" idx="2"/>
          </p:nvPr>
        </p:nvSpPr>
        <p:spPr>
          <a:xfrm>
            <a:off x="630238" y="1408113"/>
            <a:ext cx="3868737" cy="2763837"/>
          </a:xfrm>
        </p:spPr>
        <p:txBody>
          <a:bodyPr/>
          <a:lstStyle/>
          <a:p>
            <a:r>
              <a:rPr lang="el-GR" altLang="el-GR" sz="1600"/>
              <a:t>Εστιάζει στην ανάπτυξη δεξιοτήτων για την επίτευξη συγκεκριμένων στόχων. </a:t>
            </a:r>
          </a:p>
          <a:p>
            <a:r>
              <a:rPr lang="el-GR" altLang="el-GR" sz="1600"/>
              <a:t>Απαιτεί συνήθως μικρό χρονικό διάστημα που καθορίζεται από το βαθμό ικανοποίησης των στόχων. </a:t>
            </a:r>
            <a:endParaRPr lang="en-GB" altLang="el-GR" sz="1600"/>
          </a:p>
          <a:p>
            <a:r>
              <a:rPr lang="el-GR" altLang="el-GR" sz="1600"/>
              <a:t>Στοχεύει στην αύξηση της απόδοσης εντός του πλαισίου συγκεκριμένης επαγγελματικής δραστηριότητας</a:t>
            </a:r>
          </a:p>
        </p:txBody>
      </p:sp>
      <p:sp>
        <p:nvSpPr>
          <p:cNvPr id="17412" name="Θέση κειμένου 7">
            <a:extLst>
              <a:ext uri="{FF2B5EF4-FFF2-40B4-BE49-F238E27FC236}">
                <a16:creationId xmlns:a16="http://schemas.microsoft.com/office/drawing/2014/main" id="{8AA3B3EC-B65B-EE46-A228-0F1E7E837FFE}"/>
              </a:ext>
            </a:extLst>
          </p:cNvPr>
          <p:cNvSpPr>
            <a:spLocks noGrp="1" noChangeArrowheads="1"/>
          </p:cNvSpPr>
          <p:nvPr>
            <p:ph type="body" sz="quarter" idx="3"/>
          </p:nvPr>
        </p:nvSpPr>
        <p:spPr>
          <a:xfrm>
            <a:off x="4629150" y="942975"/>
            <a:ext cx="3887788" cy="465138"/>
          </a:xfrm>
        </p:spPr>
        <p:txBody>
          <a:bodyPr/>
          <a:lstStyle/>
          <a:p>
            <a:pPr algn="ctr"/>
            <a:r>
              <a:rPr lang="en-GB" altLang="el-GR" sz="2400">
                <a:solidFill>
                  <a:srgbClr val="C00000"/>
                </a:solidFill>
              </a:rPr>
              <a:t>Mentoring</a:t>
            </a:r>
            <a:endParaRPr lang="el-GR" altLang="el-GR" sz="2400">
              <a:solidFill>
                <a:srgbClr val="C00000"/>
              </a:solidFill>
            </a:endParaRPr>
          </a:p>
        </p:txBody>
      </p:sp>
      <p:sp>
        <p:nvSpPr>
          <p:cNvPr id="17413" name="Θέση περιεχομένου 8">
            <a:extLst>
              <a:ext uri="{FF2B5EF4-FFF2-40B4-BE49-F238E27FC236}">
                <a16:creationId xmlns:a16="http://schemas.microsoft.com/office/drawing/2014/main" id="{1DC70DB0-5CDD-01C4-01AA-441862A98F8C}"/>
              </a:ext>
            </a:extLst>
          </p:cNvPr>
          <p:cNvSpPr>
            <a:spLocks noGrp="1" noChangeArrowheads="1"/>
          </p:cNvSpPr>
          <p:nvPr>
            <p:ph sz="quarter" idx="4"/>
          </p:nvPr>
        </p:nvSpPr>
        <p:spPr>
          <a:xfrm>
            <a:off x="4629150" y="1408113"/>
            <a:ext cx="3887788" cy="3297237"/>
          </a:xfrm>
        </p:spPr>
        <p:txBody>
          <a:bodyPr/>
          <a:lstStyle/>
          <a:p>
            <a:r>
              <a:rPr lang="el-GR" altLang="el-GR" sz="1600"/>
              <a:t>Εστιάζει στην ανάπτυξη σχέσης εμπιστοσύνης μεταξύ μέντορα και καθοδηγούμενου για την ανάπτυξη ή/και ενδυνάμωση ευρύτερων προσωπικών ποιοτήτων και νοοτροπιών ενός επιχειρηματικού τρόπου σκέψης</a:t>
            </a:r>
            <a:r>
              <a:rPr lang="en-GB" altLang="el-GR" sz="1600"/>
              <a:t>.</a:t>
            </a:r>
            <a:endParaRPr lang="el-GR" altLang="el-GR" sz="1600"/>
          </a:p>
          <a:p>
            <a:r>
              <a:rPr lang="el-GR" altLang="el-GR" sz="1600"/>
              <a:t>Λειτουργεί σχεδόν πάντα σε βάθος χρόνου καθώς βασίζεται στη βαθμιαία οικοδόμηση διαπροσωπικής σχέσης αμοιβαίας εμπιστοσύνης. </a:t>
            </a:r>
          </a:p>
          <a:p>
            <a:r>
              <a:rPr lang="el-GR" altLang="el-GR" sz="1600"/>
              <a:t>Στοχεύει στην ολιστική προσέγγιση και υποστήριξη του καθοδηγούμενου ως φορέα δράσης στον επαγγελματικό χώρο</a:t>
            </a:r>
          </a:p>
        </p:txBody>
      </p:sp>
      <p:sp>
        <p:nvSpPr>
          <p:cNvPr id="10" name="Τίτλος 1">
            <a:extLst>
              <a:ext uri="{FF2B5EF4-FFF2-40B4-BE49-F238E27FC236}">
                <a16:creationId xmlns:a16="http://schemas.microsoft.com/office/drawing/2014/main" id="{5BFB980F-4A30-D40F-4225-E13654888BE3}"/>
              </a:ext>
            </a:extLst>
          </p:cNvPr>
          <p:cNvSpPr>
            <a:spLocks noGrp="1"/>
          </p:cNvSpPr>
          <p:nvPr>
            <p:ph type="title"/>
          </p:nvPr>
        </p:nvSpPr>
        <p:spPr>
          <a:xfrm>
            <a:off x="628650" y="147638"/>
            <a:ext cx="7886700" cy="606425"/>
          </a:xfrm>
        </p:spPr>
        <p:txBody>
          <a:bodyPr/>
          <a:lstStyle/>
          <a:p>
            <a:pPr>
              <a:defRPr/>
            </a:pPr>
            <a:r>
              <a:rPr lang="en-GB" sz="2800" b="1" dirty="0">
                <a:solidFill>
                  <a:srgbClr val="002060"/>
                </a:solidFill>
                <a:latin typeface="+mn-lt"/>
                <a:ea typeface="+mn-ea"/>
                <a:cs typeface="Arial" panose="020B0604020202020204" pitchFamily="34" charset="0"/>
              </a:rPr>
              <a:t>Mentoring vs Coaching</a:t>
            </a:r>
            <a:endParaRPr lang="el-GR" sz="2800" b="1" dirty="0">
              <a:solidFill>
                <a:srgbClr val="002060"/>
              </a:solidFill>
              <a:latin typeface="+mn-lt"/>
              <a:ea typeface="+mn-ea"/>
              <a:cs typeface="Arial" panose="020B0604020202020204" pitchFamily="34" charset="0"/>
            </a:endParaRPr>
          </a:p>
        </p:txBody>
      </p:sp>
      <p:cxnSp>
        <p:nvCxnSpPr>
          <p:cNvPr id="11" name="Ευθεία γραμμή σύνδεσης 10">
            <a:extLst>
              <a:ext uri="{FF2B5EF4-FFF2-40B4-BE49-F238E27FC236}">
                <a16:creationId xmlns:a16="http://schemas.microsoft.com/office/drawing/2014/main" id="{31172276-FD7F-5135-F401-7F71A4C2C153}"/>
              </a:ext>
            </a:extLst>
          </p:cNvPr>
          <p:cNvCxnSpPr>
            <a:cxnSpLocks/>
          </p:cNvCxnSpPr>
          <p:nvPr/>
        </p:nvCxnSpPr>
        <p:spPr>
          <a:xfrm>
            <a:off x="381000" y="806450"/>
            <a:ext cx="838200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12" name="Ευθεία γραμμή σύνδεσης 11">
            <a:extLst>
              <a:ext uri="{FF2B5EF4-FFF2-40B4-BE49-F238E27FC236}">
                <a16:creationId xmlns:a16="http://schemas.microsoft.com/office/drawing/2014/main" id="{AA950F7D-6FAC-A672-C6F8-C4C59563A185}"/>
              </a:ext>
            </a:extLst>
          </p:cNvPr>
          <p:cNvCxnSpPr>
            <a:cxnSpLocks/>
          </p:cNvCxnSpPr>
          <p:nvPr/>
        </p:nvCxnSpPr>
        <p:spPr>
          <a:xfrm>
            <a:off x="304800" y="830263"/>
            <a:ext cx="8458200" cy="0"/>
          </a:xfrm>
          <a:prstGeom prst="line">
            <a:avLst/>
          </a:prstGeom>
        </p:spPr>
        <p:style>
          <a:lnRef idx="3">
            <a:schemeClr val="accent2"/>
          </a:lnRef>
          <a:fillRef idx="0">
            <a:schemeClr val="accent2"/>
          </a:fillRef>
          <a:effectRef idx="2">
            <a:schemeClr val="accent2"/>
          </a:effectRef>
          <a:fontRef idx="minor">
            <a:schemeClr val="tx1"/>
          </a:fontRef>
        </p:style>
      </p:cxn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Τίτλος 9">
            <a:extLst>
              <a:ext uri="{FF2B5EF4-FFF2-40B4-BE49-F238E27FC236}">
                <a16:creationId xmlns:a16="http://schemas.microsoft.com/office/drawing/2014/main" id="{98B8A963-ECDE-087B-EAAB-53AC446192CD}"/>
              </a:ext>
            </a:extLst>
          </p:cNvPr>
          <p:cNvSpPr>
            <a:spLocks noGrp="1"/>
          </p:cNvSpPr>
          <p:nvPr>
            <p:ph type="title"/>
          </p:nvPr>
        </p:nvSpPr>
        <p:spPr>
          <a:xfrm>
            <a:off x="1752600" y="130175"/>
            <a:ext cx="6915150" cy="1831975"/>
          </a:xfrm>
        </p:spPr>
        <p:txBody>
          <a:bodyPr/>
          <a:lstStyle/>
          <a:p>
            <a:pPr>
              <a:defRPr/>
            </a:pPr>
            <a:r>
              <a:rPr lang="el-GR" sz="1900" dirty="0">
                <a:latin typeface="+mn-lt"/>
              </a:rPr>
              <a:t>Ένας νεοπροσλαμβανόμενος νοσηλευτικής με 6 μήνες προϋπηρεσία αισθάνεται μεγάλη ανασφάλεια κατά τη διάρκεια της βάρδιας σε μια Μονάδα Εντατικής Θεραπείας (ΜΕΘ). Παρόλο που έχει τις κλινικές γνώσεις διστάζει να πάρει πρωτοβουλία στην τοποθέτηση περιφερικών </a:t>
            </a:r>
            <a:r>
              <a:rPr lang="el-GR" sz="1900" dirty="0" err="1">
                <a:latin typeface="+mn-lt"/>
              </a:rPr>
              <a:t>φλεβοκαθετήρων</a:t>
            </a:r>
            <a:r>
              <a:rPr lang="el-GR" sz="1900" dirty="0">
                <a:latin typeface="+mn-lt"/>
              </a:rPr>
              <a:t> και φοβάται μήπως αποτύχει στην προσπάθεια.</a:t>
            </a:r>
          </a:p>
        </p:txBody>
      </p:sp>
      <p:sp>
        <p:nvSpPr>
          <p:cNvPr id="9" name="Θέση περιεχομένου 8">
            <a:extLst>
              <a:ext uri="{FF2B5EF4-FFF2-40B4-BE49-F238E27FC236}">
                <a16:creationId xmlns:a16="http://schemas.microsoft.com/office/drawing/2014/main" id="{2A1C07A0-0A6B-007D-67C7-4DAFB06E2248}"/>
              </a:ext>
            </a:extLst>
          </p:cNvPr>
          <p:cNvSpPr>
            <a:spLocks noGrp="1"/>
          </p:cNvSpPr>
          <p:nvPr>
            <p:ph sz="half" idx="1"/>
          </p:nvPr>
        </p:nvSpPr>
        <p:spPr>
          <a:xfrm>
            <a:off x="628650" y="2038350"/>
            <a:ext cx="3886200" cy="3048000"/>
          </a:xfrm>
        </p:spPr>
        <p:txBody>
          <a:bodyPr/>
          <a:lstStyle/>
          <a:p>
            <a:pPr marL="0" indent="0">
              <a:buFont typeface="Arial" panose="020B0604020202020204" pitchFamily="34" charset="0"/>
              <a:buNone/>
              <a:defRPr/>
            </a:pPr>
            <a:r>
              <a:rPr lang="el-GR" sz="1800" b="1" dirty="0"/>
              <a:t>Ερωτήσεις για την Ομάδα Α</a:t>
            </a:r>
            <a:r>
              <a:rPr lang="en-GB" sz="1800" b="1" dirty="0"/>
              <a:t> (Mentor)</a:t>
            </a:r>
            <a:r>
              <a:rPr lang="el-GR" sz="1800" b="1" dirty="0"/>
              <a:t>:</a:t>
            </a:r>
            <a:endParaRPr lang="en-GB" sz="1800" b="1" dirty="0"/>
          </a:p>
          <a:p>
            <a:pPr>
              <a:defRPr/>
            </a:pPr>
            <a:r>
              <a:rPr lang="el-GR" sz="1700" dirty="0"/>
              <a:t>Πώς θα χρησιμοποιήσετε τη δική σας κλινική εμπειρία για να καθησυχάσετε τον νοσηλευτή;   </a:t>
            </a:r>
            <a:endParaRPr lang="en-GB" sz="1700" dirty="0"/>
          </a:p>
          <a:p>
            <a:pPr>
              <a:defRPr/>
            </a:pPr>
            <a:r>
              <a:rPr lang="el-GR" sz="1700" dirty="0"/>
              <a:t>Ποιες συγκεκριμένες συμβουλές θα του δίνατε για την τεχνική τοποθέτησης;   </a:t>
            </a:r>
            <a:endParaRPr lang="en-GB" sz="1700" dirty="0"/>
          </a:p>
          <a:p>
            <a:pPr>
              <a:defRPr/>
            </a:pPr>
            <a:r>
              <a:rPr lang="el-GR" sz="1700" dirty="0"/>
              <a:t>Με ποιον τρόπο η δική σας στάση λειτουργεί ως πρότυπο (</a:t>
            </a:r>
            <a:r>
              <a:rPr lang="el-GR" sz="1700" dirty="0" err="1"/>
              <a:t>role</a:t>
            </a:r>
            <a:r>
              <a:rPr lang="el-GR" sz="1700" dirty="0"/>
              <a:t> </a:t>
            </a:r>
            <a:r>
              <a:rPr lang="el-GR" sz="1700" dirty="0" err="1"/>
              <a:t>modeling</a:t>
            </a:r>
            <a:r>
              <a:rPr lang="el-GR" sz="1700" dirty="0"/>
              <a:t>) για εκείνον;</a:t>
            </a:r>
          </a:p>
        </p:txBody>
      </p:sp>
      <p:sp>
        <p:nvSpPr>
          <p:cNvPr id="11" name="Θέση περιεχομένου 10">
            <a:extLst>
              <a:ext uri="{FF2B5EF4-FFF2-40B4-BE49-F238E27FC236}">
                <a16:creationId xmlns:a16="http://schemas.microsoft.com/office/drawing/2014/main" id="{928C36A9-DCFF-B7E2-97A8-E830FF6474F0}"/>
              </a:ext>
            </a:extLst>
          </p:cNvPr>
          <p:cNvSpPr>
            <a:spLocks noGrp="1"/>
          </p:cNvSpPr>
          <p:nvPr>
            <p:ph sz="half" idx="2"/>
          </p:nvPr>
        </p:nvSpPr>
        <p:spPr>
          <a:xfrm>
            <a:off x="4629150" y="2038350"/>
            <a:ext cx="3886200" cy="3048000"/>
          </a:xfrm>
        </p:spPr>
        <p:txBody>
          <a:bodyPr/>
          <a:lstStyle/>
          <a:p>
            <a:pPr marL="0" indent="0">
              <a:buFont typeface="Arial" panose="020B0604020202020204" pitchFamily="34" charset="0"/>
              <a:buNone/>
              <a:defRPr/>
            </a:pPr>
            <a:r>
              <a:rPr lang="el-GR" sz="1800" b="1" dirty="0"/>
              <a:t>Ερωτήσεις για την Ομάδα Β</a:t>
            </a:r>
            <a:r>
              <a:rPr lang="en-GB" sz="1800" b="1" dirty="0"/>
              <a:t> (Coach)</a:t>
            </a:r>
            <a:r>
              <a:rPr lang="el-GR" sz="1800" b="1" dirty="0"/>
              <a:t>:</a:t>
            </a:r>
            <a:endParaRPr lang="en-GB" sz="1800" b="1" dirty="0"/>
          </a:p>
          <a:p>
            <a:pPr>
              <a:defRPr/>
            </a:pPr>
            <a:r>
              <a:rPr lang="el-GR" sz="1700" dirty="0"/>
              <a:t>Αντί να του δώσετε τη λύση, ποια ερώτηση θα του κάνατε για να τον βοηθήσετε να θυμηθεί όσα έμαθε στη σχολή;   </a:t>
            </a:r>
            <a:endParaRPr lang="en-GB" sz="1700" dirty="0"/>
          </a:p>
          <a:p>
            <a:pPr>
              <a:defRPr/>
            </a:pPr>
            <a:r>
              <a:rPr lang="el-GR" sz="1700" dirty="0"/>
              <a:t>Πώς θα τον βοηθούσατε να αναλύσει μόνος του την πηγή του φόβου του;   </a:t>
            </a:r>
            <a:endParaRPr lang="en-GB" sz="1700" dirty="0"/>
          </a:p>
          <a:p>
            <a:pPr>
              <a:defRPr/>
            </a:pPr>
            <a:r>
              <a:rPr lang="el-GR" sz="1700" dirty="0"/>
              <a:t>Τι είδους ανατροφοδότηση (</a:t>
            </a:r>
            <a:r>
              <a:rPr lang="el-GR" sz="1700" dirty="0" err="1"/>
              <a:t>feedback</a:t>
            </a:r>
            <a:r>
              <a:rPr lang="el-GR" sz="1700" dirty="0"/>
              <a:t>) θα του δίνατε αφού ολοκληρώσει τη διαδικασία, ώστε να ενισχυθεί η αυτοπεποίθησή του;</a:t>
            </a:r>
          </a:p>
        </p:txBody>
      </p:sp>
      <p:pic>
        <p:nvPicPr>
          <p:cNvPr id="18437" name="Εικόνα 13">
            <a:extLst>
              <a:ext uri="{FF2B5EF4-FFF2-40B4-BE49-F238E27FC236}">
                <a16:creationId xmlns:a16="http://schemas.microsoft.com/office/drawing/2014/main" id="{AFB625A3-D8CD-4D1A-5FD2-9885BF6F079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338" y="209550"/>
            <a:ext cx="1516062" cy="1189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Τίτλος 15">
            <a:extLst>
              <a:ext uri="{FF2B5EF4-FFF2-40B4-BE49-F238E27FC236}">
                <a16:creationId xmlns:a16="http://schemas.microsoft.com/office/drawing/2014/main" id="{AC946AA7-60E0-4342-3926-53BFA1001782}"/>
              </a:ext>
            </a:extLst>
          </p:cNvPr>
          <p:cNvSpPr>
            <a:spLocks noGrp="1" noChangeArrowheads="1"/>
          </p:cNvSpPr>
          <p:nvPr>
            <p:ph type="title"/>
          </p:nvPr>
        </p:nvSpPr>
        <p:spPr>
          <a:xfrm>
            <a:off x="1276350" y="1657350"/>
            <a:ext cx="6591300" cy="1460500"/>
          </a:xfrm>
        </p:spPr>
        <p:txBody>
          <a:bodyPr/>
          <a:lstStyle/>
          <a:p>
            <a:pPr algn="ctr"/>
            <a:r>
              <a:rPr lang="el-GR" altLang="el-GR" sz="3400" b="1">
                <a:solidFill>
                  <a:srgbClr val="002060"/>
                </a:solidFill>
              </a:rPr>
              <a:t>Το </a:t>
            </a:r>
            <a:r>
              <a:rPr lang="en-GB" altLang="el-GR" sz="3400" b="1">
                <a:solidFill>
                  <a:srgbClr val="002060"/>
                </a:solidFill>
              </a:rPr>
              <a:t>Mentoring </a:t>
            </a:r>
            <a:r>
              <a:rPr lang="el-GR" altLang="el-GR" sz="3400" b="1">
                <a:solidFill>
                  <a:srgbClr val="002060"/>
                </a:solidFill>
              </a:rPr>
              <a:t>στην Ελληνική Δημόσια Διοίκηση</a:t>
            </a:r>
          </a:p>
        </p:txBody>
      </p:sp>
      <p:pic>
        <p:nvPicPr>
          <p:cNvPr id="19459" name="Εικόνα 9" descr="Εικόνα που περιέχει κείμενο, σκίτσο/σχέδιο, μαύρο, ασπρόμαυρο&#10;&#10;Περιγραφή που δημιουργήθηκε αυτόματα">
            <a:extLst>
              <a:ext uri="{FF2B5EF4-FFF2-40B4-BE49-F238E27FC236}">
                <a16:creationId xmlns:a16="http://schemas.microsoft.com/office/drawing/2014/main" id="{9CBD9CBE-3C66-B96B-83F5-F0683343F84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113" y="122238"/>
            <a:ext cx="31877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0" name="Picture 2" descr="The Power of Informal Mentoring Experiences | Criterion Systems">
            <a:extLst>
              <a:ext uri="{FF2B5EF4-FFF2-40B4-BE49-F238E27FC236}">
                <a16:creationId xmlns:a16="http://schemas.microsoft.com/office/drawing/2014/main" id="{EB92A952-BAB3-6A73-A9ED-9187719FE44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10200" y="2876550"/>
            <a:ext cx="3540125" cy="210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Θέση κειμένου 4">
            <a:extLst>
              <a:ext uri="{FF2B5EF4-FFF2-40B4-BE49-F238E27FC236}">
                <a16:creationId xmlns:a16="http://schemas.microsoft.com/office/drawing/2014/main" id="{4BECF718-1B8E-6FEE-FD08-19BA633749B4}"/>
              </a:ext>
            </a:extLst>
          </p:cNvPr>
          <p:cNvSpPr>
            <a:spLocks noGrp="1" noChangeArrowheads="1"/>
          </p:cNvSpPr>
          <p:nvPr>
            <p:ph type="body" sz="quarter" idx="3"/>
          </p:nvPr>
        </p:nvSpPr>
        <p:spPr>
          <a:xfrm>
            <a:off x="4629150" y="1260475"/>
            <a:ext cx="3887788" cy="617538"/>
          </a:xfrm>
        </p:spPr>
        <p:txBody>
          <a:bodyPr/>
          <a:lstStyle/>
          <a:p>
            <a:endParaRPr lang="el-GR" altLang="el-GR"/>
          </a:p>
        </p:txBody>
      </p:sp>
      <p:pic>
        <p:nvPicPr>
          <p:cNvPr id="21507" name="Εικόνα 14">
            <a:extLst>
              <a:ext uri="{FF2B5EF4-FFF2-40B4-BE49-F238E27FC236}">
                <a16:creationId xmlns:a16="http://schemas.microsoft.com/office/drawing/2014/main" id="{B0CBB47C-1AFD-8F29-8136-F9843429070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2789"/>
          <a:stretch>
            <a:fillRect/>
          </a:stretch>
        </p:blipFill>
        <p:spPr bwMode="auto">
          <a:xfrm>
            <a:off x="682625" y="193675"/>
            <a:ext cx="7834313" cy="428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8" name="TextBox 12">
            <a:extLst>
              <a:ext uri="{FF2B5EF4-FFF2-40B4-BE49-F238E27FC236}">
                <a16:creationId xmlns:a16="http://schemas.microsoft.com/office/drawing/2014/main" id="{550C0C04-8544-3AE0-48C3-9268DFAAD6F2}"/>
              </a:ext>
            </a:extLst>
          </p:cNvPr>
          <p:cNvSpPr txBox="1">
            <a:spLocks noChangeArrowheads="1"/>
          </p:cNvSpPr>
          <p:nvPr/>
        </p:nvSpPr>
        <p:spPr bwMode="auto">
          <a:xfrm>
            <a:off x="838200" y="4476750"/>
            <a:ext cx="78867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GB" altLang="el-GR" sz="1400">
                <a:hlinkClick r:id="rId3"/>
              </a:rPr>
              <a:t>https://www.apografi.gov.gr/evaluation/stox/%CE%B8%CE%B5%CF%83%CE%BC%CE%B9%CE%BA%CF%8C-%CF%80%CE%BB%CE%B1%CE%AF%CF%83%CE%B9%CE%BF.html</a:t>
            </a:r>
            <a:r>
              <a:rPr lang="el-GR" altLang="el-GR" sz="1400"/>
              <a:t>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78E43800-B93E-F38A-1BAD-74C3B00C5F4B}"/>
              </a:ext>
            </a:extLst>
          </p:cNvPr>
          <p:cNvSpPr>
            <a:spLocks noGrp="1"/>
          </p:cNvSpPr>
          <p:nvPr>
            <p:ph idx="1"/>
          </p:nvPr>
        </p:nvSpPr>
        <p:spPr>
          <a:xfrm>
            <a:off x="381000" y="1047750"/>
            <a:ext cx="8305800" cy="3962400"/>
          </a:xfrm>
        </p:spPr>
        <p:txBody>
          <a:bodyPr/>
          <a:lstStyle/>
          <a:p>
            <a:pPr marL="0" indent="0">
              <a:buFont typeface="Arial" panose="020B0604020202020204" pitchFamily="34" charset="0"/>
              <a:buNone/>
              <a:defRPr/>
            </a:pPr>
            <a:r>
              <a:rPr lang="el-GR" sz="1400" dirty="0"/>
              <a:t>Κύρια Σημεία :</a:t>
            </a:r>
          </a:p>
          <a:p>
            <a:pPr>
              <a:defRPr/>
            </a:pPr>
            <a:r>
              <a:rPr lang="el-GR" sz="1400" dirty="0"/>
              <a:t> Η καθιέρωση ενιαίου πλαισίου δεξιοτήτων για το σύνολο του ανθρώπινου δυναμικού της δημόσιας διοίκησης. Οι δεξιότητες αυτές συνιστούν τις ελάχιστες απαιτούμενες προϋποθέσεις για το ανθρώπινο δυναμικό του δημοσίου προκειμένου να ανταπεξέλθει στις προκλήσεις της εποχής του ψηφιακού μετασχηματισμού.</a:t>
            </a:r>
          </a:p>
          <a:p>
            <a:pPr>
              <a:defRPr/>
            </a:pPr>
            <a:r>
              <a:rPr lang="el-GR" sz="1400" dirty="0"/>
              <a:t> Η καθιέρωση του Σχεδίου Ανάπτυξης με βάση το οποίο ο αξιολογούμενος σε συνεννόηση με τον </a:t>
            </a:r>
            <a:r>
              <a:rPr lang="el-GR" sz="1400" dirty="0" err="1"/>
              <a:t>αξιολογητή</a:t>
            </a:r>
            <a:r>
              <a:rPr lang="el-GR" sz="1400" dirty="0"/>
              <a:t> του εντοπίζουν τις δεξιότητες που χρειάζονται ανάπτυξη και τα βήματα που θα ακολουθηθούν για την ανάπτυξη των επιλεγμένων δεξιοτήτων. </a:t>
            </a:r>
          </a:p>
          <a:p>
            <a:pPr>
              <a:defRPr/>
            </a:pPr>
            <a:r>
              <a:rPr lang="el-GR" sz="1400" dirty="0"/>
              <a:t>Για πρώτη φορά εισάγονται οι έννοιες της συμβουλευτικής (</a:t>
            </a:r>
            <a:r>
              <a:rPr lang="el-GR" sz="1400" dirty="0" err="1"/>
              <a:t>mentoring</a:t>
            </a:r>
            <a:r>
              <a:rPr lang="el-GR" sz="1400" dirty="0"/>
              <a:t>) και της καθοδήγησης (</a:t>
            </a:r>
            <a:r>
              <a:rPr lang="el-GR" sz="1400" dirty="0" err="1"/>
              <a:t>coaching</a:t>
            </a:r>
            <a:r>
              <a:rPr lang="el-GR" sz="1400" dirty="0"/>
              <a:t>) ως μέθοδοι ανάπτυξης των δεξιοτήτων των δημοσίων υπαλλήλων.</a:t>
            </a:r>
          </a:p>
          <a:p>
            <a:pPr>
              <a:defRPr/>
            </a:pPr>
            <a:r>
              <a:rPr lang="el-GR" sz="1400" dirty="0"/>
              <a:t> Η αξιοποίηση εστιασμένων εκπαιδευτικών δράσεων για την ανάπτυξη των δεξιοτήτων στην κατεύθυνση της βελτίωσης της εργασιακής απόδοσης του υπαλλήλου και της αποτελεσματικότητας της ομάδας.</a:t>
            </a:r>
          </a:p>
          <a:p>
            <a:pPr>
              <a:defRPr/>
            </a:pPr>
            <a:r>
              <a:rPr lang="el-GR" sz="1400" dirty="0"/>
              <a:t> Οι υποχρεωτικές συναντήσεις μεταξύ </a:t>
            </a:r>
            <a:r>
              <a:rPr lang="el-GR" sz="1400" dirty="0" err="1"/>
              <a:t>αξιολογητή</a:t>
            </a:r>
            <a:r>
              <a:rPr lang="el-GR" sz="1400" dirty="0"/>
              <a:t> και αξιολογούμενου (</a:t>
            </a:r>
            <a:r>
              <a:rPr lang="el-GR" sz="1400" dirty="0" err="1"/>
              <a:t>check-ins</a:t>
            </a:r>
            <a:r>
              <a:rPr lang="el-GR" sz="1400" dirty="0"/>
              <a:t>) </a:t>
            </a:r>
          </a:p>
          <a:p>
            <a:pPr lvl="1">
              <a:defRPr/>
            </a:pPr>
            <a:r>
              <a:rPr lang="el-GR" sz="1400" dirty="0"/>
              <a:t>τρεις φορές το χρόνο: τον μήνα Ιανουάριο για προγραμματισμό εργασιών έτους, τον </a:t>
            </a:r>
          </a:p>
          <a:p>
            <a:pPr lvl="1">
              <a:defRPr/>
            </a:pPr>
            <a:r>
              <a:rPr lang="el-GR" sz="1400" dirty="0"/>
              <a:t>μήνα Μάιο για επισκόπηση προόδου και πιθανή αναθεώρηση του Σχεδίου Ανάπτυξης, </a:t>
            </a:r>
          </a:p>
          <a:p>
            <a:pPr lvl="1">
              <a:defRPr/>
            </a:pPr>
            <a:r>
              <a:rPr lang="el-GR" sz="1400" dirty="0"/>
              <a:t>τον μήνα Δεκέμβριο για την αξιολόγηση της απόδοσης του έτους και τη διαμόρφωση του Σχεδίου Ανάπτυξης της επόμενης χρονιάς.</a:t>
            </a:r>
          </a:p>
        </p:txBody>
      </p:sp>
      <p:sp>
        <p:nvSpPr>
          <p:cNvPr id="5" name="Τίτλος 1">
            <a:extLst>
              <a:ext uri="{FF2B5EF4-FFF2-40B4-BE49-F238E27FC236}">
                <a16:creationId xmlns:a16="http://schemas.microsoft.com/office/drawing/2014/main" id="{F54EB986-A0C9-C32E-FA01-D038FB7A9B98}"/>
              </a:ext>
            </a:extLst>
          </p:cNvPr>
          <p:cNvSpPr txBox="1">
            <a:spLocks/>
          </p:cNvSpPr>
          <p:nvPr/>
        </p:nvSpPr>
        <p:spPr bwMode="auto">
          <a:xfrm>
            <a:off x="628650" y="209550"/>
            <a:ext cx="7886700" cy="658813"/>
          </a:xfrm>
          <a:prstGeom prst="rect">
            <a:avLst/>
          </a:prstGeom>
          <a:noFill/>
          <a:ln>
            <a:noFill/>
          </a:ln>
        </p:spPr>
        <p:txBody>
          <a:bodyPr anchor="ctr"/>
          <a:lst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a:lstStyle>
          <a:p>
            <a:pPr>
              <a:defRPr/>
            </a:pPr>
            <a:r>
              <a:rPr lang="el-GR" sz="2400" b="1" dirty="0">
                <a:solidFill>
                  <a:srgbClr val="002060"/>
                </a:solidFill>
                <a:latin typeface="+mn-lt"/>
                <a:ea typeface="+mn-ea"/>
                <a:cs typeface="Arial" panose="020B0604020202020204" pitchFamily="34" charset="0"/>
              </a:rPr>
              <a:t>Νόμος 4940/2022 – Νέο Σύστημα </a:t>
            </a:r>
            <a:r>
              <a:rPr lang="el-GR" sz="2400" b="1" dirty="0" err="1">
                <a:solidFill>
                  <a:srgbClr val="002060"/>
                </a:solidFill>
                <a:latin typeface="+mn-lt"/>
                <a:ea typeface="+mn-ea"/>
                <a:cs typeface="Arial" panose="020B0604020202020204" pitchFamily="34" charset="0"/>
              </a:rPr>
              <a:t>Στοχοθεσίας</a:t>
            </a:r>
            <a:r>
              <a:rPr lang="el-GR" sz="2400" b="1" dirty="0">
                <a:solidFill>
                  <a:srgbClr val="002060"/>
                </a:solidFill>
                <a:latin typeface="+mn-lt"/>
                <a:ea typeface="+mn-ea"/>
                <a:cs typeface="Arial" panose="020B0604020202020204" pitchFamily="34" charset="0"/>
              </a:rPr>
              <a:t>, Αξιολόγησης και Ανταμοιβής Ανθρώπινου Δυναμικού</a:t>
            </a:r>
          </a:p>
        </p:txBody>
      </p:sp>
      <p:cxnSp>
        <p:nvCxnSpPr>
          <p:cNvPr id="6" name="Ευθεία γραμμή σύνδεσης 5">
            <a:extLst>
              <a:ext uri="{FF2B5EF4-FFF2-40B4-BE49-F238E27FC236}">
                <a16:creationId xmlns:a16="http://schemas.microsoft.com/office/drawing/2014/main" id="{13336F12-01A4-E0C5-25F7-53DCB0367478}"/>
              </a:ext>
            </a:extLst>
          </p:cNvPr>
          <p:cNvCxnSpPr>
            <a:cxnSpLocks/>
          </p:cNvCxnSpPr>
          <p:nvPr/>
        </p:nvCxnSpPr>
        <p:spPr>
          <a:xfrm>
            <a:off x="381000" y="971550"/>
            <a:ext cx="838200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7" name="Ευθεία γραμμή σύνδεσης 6">
            <a:extLst>
              <a:ext uri="{FF2B5EF4-FFF2-40B4-BE49-F238E27FC236}">
                <a16:creationId xmlns:a16="http://schemas.microsoft.com/office/drawing/2014/main" id="{ABE4349F-3AB2-CEA5-0B2C-64FC3EAE2B0D}"/>
              </a:ext>
            </a:extLst>
          </p:cNvPr>
          <p:cNvCxnSpPr>
            <a:cxnSpLocks/>
          </p:cNvCxnSpPr>
          <p:nvPr/>
        </p:nvCxnSpPr>
        <p:spPr>
          <a:xfrm>
            <a:off x="304800" y="995363"/>
            <a:ext cx="8458200" cy="0"/>
          </a:xfrm>
          <a:prstGeom prst="line">
            <a:avLst/>
          </a:prstGeom>
        </p:spPr>
        <p:style>
          <a:lnRef idx="3">
            <a:schemeClr val="accent2"/>
          </a:lnRef>
          <a:fillRef idx="0">
            <a:schemeClr val="accent2"/>
          </a:fillRef>
          <a:effectRef idx="2">
            <a:schemeClr val="accent2"/>
          </a:effectRef>
          <a:fontRef idx="minor">
            <a:schemeClr val="tx1"/>
          </a:fontRef>
        </p:style>
      </p:cxn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Εικόνα 5">
            <a:extLst>
              <a:ext uri="{FF2B5EF4-FFF2-40B4-BE49-F238E27FC236}">
                <a16:creationId xmlns:a16="http://schemas.microsoft.com/office/drawing/2014/main" id="{1B3F7582-0079-8FF1-D1C1-F3A0A1A50BE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40413" y="1062038"/>
            <a:ext cx="2789237" cy="392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Θέση αριθμού διαφάνειας 3">
            <a:extLst>
              <a:ext uri="{FF2B5EF4-FFF2-40B4-BE49-F238E27FC236}">
                <a16:creationId xmlns:a16="http://schemas.microsoft.com/office/drawing/2014/main" id="{1CAEF9DD-776E-5508-DE1A-C85281CD6097}"/>
              </a:ext>
            </a:extLst>
          </p:cNvPr>
          <p:cNvSpPr>
            <a:spLocks noGrp="1"/>
          </p:cNvSpPr>
          <p:nvPr>
            <p:ph type="sldNum" sz="quarter" idx="12"/>
          </p:nvPr>
        </p:nvSpPr>
        <p:spPr/>
        <p:txBody>
          <a:bodyPr/>
          <a:lstStyle/>
          <a:p>
            <a:pPr>
              <a:defRPr/>
            </a:pPr>
            <a:fld id="{52141D4D-8818-4C1A-B3ED-B018D72B7A18}" type="slidenum">
              <a:rPr lang="el-GR" altLang="el-GR" smtClean="0"/>
              <a:pPr>
                <a:defRPr/>
              </a:pPr>
              <a:t>17</a:t>
            </a:fld>
            <a:endParaRPr lang="el-GR" altLang="el-GR"/>
          </a:p>
        </p:txBody>
      </p:sp>
      <p:sp>
        <p:nvSpPr>
          <p:cNvPr id="9" name="Τίτλος 1">
            <a:extLst>
              <a:ext uri="{FF2B5EF4-FFF2-40B4-BE49-F238E27FC236}">
                <a16:creationId xmlns:a16="http://schemas.microsoft.com/office/drawing/2014/main" id="{DF86F91B-140A-7C4B-8BC5-F5966F154C1A}"/>
              </a:ext>
            </a:extLst>
          </p:cNvPr>
          <p:cNvSpPr txBox="1">
            <a:spLocks/>
          </p:cNvSpPr>
          <p:nvPr/>
        </p:nvSpPr>
        <p:spPr bwMode="auto">
          <a:xfrm>
            <a:off x="628650" y="312738"/>
            <a:ext cx="7886700" cy="658812"/>
          </a:xfrm>
          <a:prstGeom prst="rect">
            <a:avLst/>
          </a:prstGeom>
          <a:noFill/>
          <a:ln>
            <a:noFill/>
          </a:ln>
        </p:spPr>
        <p:txBody>
          <a:bodyPr anchor="ctr"/>
          <a:lst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a:lstStyle>
          <a:p>
            <a:pPr>
              <a:defRPr/>
            </a:pPr>
            <a:r>
              <a:rPr lang="el-GR" sz="2400" b="1" dirty="0">
                <a:solidFill>
                  <a:srgbClr val="002060"/>
                </a:solidFill>
                <a:latin typeface="+mn-lt"/>
                <a:ea typeface="+mn-ea"/>
                <a:cs typeface="Arial" panose="020B0604020202020204" pitchFamily="34" charset="0"/>
              </a:rPr>
              <a:t>Νόμος 4940/2022 – Νέο Σύστημα </a:t>
            </a:r>
            <a:r>
              <a:rPr lang="el-GR" sz="2400" b="1" dirty="0" err="1">
                <a:solidFill>
                  <a:srgbClr val="002060"/>
                </a:solidFill>
                <a:latin typeface="+mn-lt"/>
                <a:ea typeface="+mn-ea"/>
                <a:cs typeface="Arial" panose="020B0604020202020204" pitchFamily="34" charset="0"/>
              </a:rPr>
              <a:t>Στοχοθεσίας</a:t>
            </a:r>
            <a:r>
              <a:rPr lang="el-GR" sz="2400" b="1" dirty="0">
                <a:solidFill>
                  <a:srgbClr val="002060"/>
                </a:solidFill>
                <a:latin typeface="+mn-lt"/>
                <a:ea typeface="+mn-ea"/>
                <a:cs typeface="Arial" panose="020B0604020202020204" pitchFamily="34" charset="0"/>
              </a:rPr>
              <a:t>, Αξιολόγησης και Ανταμοιβής Ανθρώπινου Δυναμικού</a:t>
            </a:r>
          </a:p>
        </p:txBody>
      </p:sp>
      <p:cxnSp>
        <p:nvCxnSpPr>
          <p:cNvPr id="10" name="Ευθεία γραμμή σύνδεσης 9">
            <a:extLst>
              <a:ext uri="{FF2B5EF4-FFF2-40B4-BE49-F238E27FC236}">
                <a16:creationId xmlns:a16="http://schemas.microsoft.com/office/drawing/2014/main" id="{D920C4B2-E29A-5F13-C70C-3974EEB6C372}"/>
              </a:ext>
            </a:extLst>
          </p:cNvPr>
          <p:cNvCxnSpPr>
            <a:cxnSpLocks/>
          </p:cNvCxnSpPr>
          <p:nvPr/>
        </p:nvCxnSpPr>
        <p:spPr>
          <a:xfrm>
            <a:off x="381000" y="1047750"/>
            <a:ext cx="838200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11" name="Ευθεία γραμμή σύνδεσης 10">
            <a:extLst>
              <a:ext uri="{FF2B5EF4-FFF2-40B4-BE49-F238E27FC236}">
                <a16:creationId xmlns:a16="http://schemas.microsoft.com/office/drawing/2014/main" id="{D10840E5-FFA5-7908-9D54-542803FFC6EB}"/>
              </a:ext>
            </a:extLst>
          </p:cNvPr>
          <p:cNvCxnSpPr>
            <a:cxnSpLocks/>
          </p:cNvCxnSpPr>
          <p:nvPr/>
        </p:nvCxnSpPr>
        <p:spPr>
          <a:xfrm>
            <a:off x="304800" y="1071563"/>
            <a:ext cx="8458200" cy="0"/>
          </a:xfrm>
          <a:prstGeom prst="line">
            <a:avLst/>
          </a:prstGeom>
        </p:spPr>
        <p:style>
          <a:lnRef idx="3">
            <a:schemeClr val="accent2"/>
          </a:lnRef>
          <a:fillRef idx="0">
            <a:schemeClr val="accent2"/>
          </a:fillRef>
          <a:effectRef idx="2">
            <a:schemeClr val="accent2"/>
          </a:effectRef>
          <a:fontRef idx="minor">
            <a:schemeClr val="tx1"/>
          </a:fontRef>
        </p:style>
      </p:cxnSp>
      <p:pic>
        <p:nvPicPr>
          <p:cNvPr id="23559" name="Εικόνα 13">
            <a:extLst>
              <a:ext uri="{FF2B5EF4-FFF2-40B4-BE49-F238E27FC236}">
                <a16:creationId xmlns:a16="http://schemas.microsoft.com/office/drawing/2014/main" id="{251C4D23-C323-C920-7CB0-931AECA559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4285" t="11063" r="18082"/>
          <a:stretch>
            <a:fillRect/>
          </a:stretch>
        </p:blipFill>
        <p:spPr bwMode="auto">
          <a:xfrm>
            <a:off x="585788" y="1885950"/>
            <a:ext cx="5143500" cy="246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Εικόνα 8">
            <a:extLst>
              <a:ext uri="{FF2B5EF4-FFF2-40B4-BE49-F238E27FC236}">
                <a16:creationId xmlns:a16="http://schemas.microsoft.com/office/drawing/2014/main" id="{9A21C8FC-E45D-EF49-E51B-459BBED8F1B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2962"/>
          <a:stretch>
            <a:fillRect/>
          </a:stretch>
        </p:blipFill>
        <p:spPr bwMode="auto">
          <a:xfrm>
            <a:off x="4800600" y="333375"/>
            <a:ext cx="3662363" cy="447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79" name="TextBox 14">
            <a:extLst>
              <a:ext uri="{FF2B5EF4-FFF2-40B4-BE49-F238E27FC236}">
                <a16:creationId xmlns:a16="http://schemas.microsoft.com/office/drawing/2014/main" id="{6B496827-AC3E-A7DF-90F5-E18F4C6EB57D}"/>
              </a:ext>
            </a:extLst>
          </p:cNvPr>
          <p:cNvSpPr txBox="1">
            <a:spLocks noChangeArrowheads="1"/>
          </p:cNvSpPr>
          <p:nvPr/>
        </p:nvSpPr>
        <p:spPr bwMode="auto">
          <a:xfrm>
            <a:off x="4879975" y="3998913"/>
            <a:ext cx="1828800"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GB" altLang="el-GR" sz="1100" b="1">
                <a:solidFill>
                  <a:schemeClr val="bg1"/>
                </a:solidFill>
                <a:hlinkClick r:id="rId3"/>
              </a:rPr>
              <a:t>https://www.ypes.gr/wp-content/uploads/2024/01/eggr1199-20240118-CoachingFinal.pdf</a:t>
            </a:r>
            <a:r>
              <a:rPr lang="el-GR" altLang="el-GR" sz="1100" b="1">
                <a:solidFill>
                  <a:schemeClr val="bg1"/>
                </a:solidFill>
              </a:rPr>
              <a:t> </a:t>
            </a:r>
          </a:p>
        </p:txBody>
      </p:sp>
      <p:pic>
        <p:nvPicPr>
          <p:cNvPr id="24580" name="Εικόνα 16">
            <a:extLst>
              <a:ext uri="{FF2B5EF4-FFF2-40B4-BE49-F238E27FC236}">
                <a16:creationId xmlns:a16="http://schemas.microsoft.com/office/drawing/2014/main" id="{EBC26F2C-E341-99A3-9F44-03EBD607F75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6390"/>
          <a:stretch>
            <a:fillRect/>
          </a:stretch>
        </p:blipFill>
        <p:spPr bwMode="auto">
          <a:xfrm>
            <a:off x="604838" y="333375"/>
            <a:ext cx="3662362" cy="443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1" name="TextBox 20">
            <a:extLst>
              <a:ext uri="{FF2B5EF4-FFF2-40B4-BE49-F238E27FC236}">
                <a16:creationId xmlns:a16="http://schemas.microsoft.com/office/drawing/2014/main" id="{44CD017E-96E1-2C98-2E52-2B346594FB31}"/>
              </a:ext>
            </a:extLst>
          </p:cNvPr>
          <p:cNvSpPr txBox="1">
            <a:spLocks noChangeArrowheads="1"/>
          </p:cNvSpPr>
          <p:nvPr/>
        </p:nvSpPr>
        <p:spPr bwMode="auto">
          <a:xfrm>
            <a:off x="631825" y="3943350"/>
            <a:ext cx="1905000"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GB" altLang="el-GR" sz="1100" b="1">
                <a:solidFill>
                  <a:schemeClr val="bg1"/>
                </a:solidFill>
              </a:rPr>
              <a:t>https://www.ypes.gr/wp-content/uploads/2024/01/eggr1199-20240118-MentoringFinal.pdf</a:t>
            </a:r>
            <a:endParaRPr lang="el-GR" altLang="el-GR" sz="1100" b="1">
              <a:solidFill>
                <a:schemeClr val="bg1"/>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F2C09A3-D912-6F37-D264-D7DC22EECF9D}"/>
              </a:ext>
            </a:extLst>
          </p:cNvPr>
          <p:cNvSpPr>
            <a:spLocks noGrp="1"/>
          </p:cNvSpPr>
          <p:nvPr>
            <p:ph type="title"/>
          </p:nvPr>
        </p:nvSpPr>
        <p:spPr>
          <a:xfrm>
            <a:off x="628650" y="274638"/>
            <a:ext cx="7886700" cy="658812"/>
          </a:xfrm>
        </p:spPr>
        <p:txBody>
          <a:bodyPr/>
          <a:lstStyle/>
          <a:p>
            <a:pPr>
              <a:defRPr/>
            </a:pPr>
            <a:r>
              <a:rPr lang="el-GR" sz="2800" b="1" dirty="0">
                <a:solidFill>
                  <a:srgbClr val="002060"/>
                </a:solidFill>
                <a:latin typeface="+mn-lt"/>
                <a:ea typeface="+mn-ea"/>
                <a:cs typeface="Arial" panose="020B0604020202020204" pitchFamily="34" charset="0"/>
              </a:rPr>
              <a:t>Νόμος 4940/2022</a:t>
            </a:r>
          </a:p>
        </p:txBody>
      </p:sp>
      <p:sp>
        <p:nvSpPr>
          <p:cNvPr id="25603" name="Θέση περιεχομένου 2">
            <a:extLst>
              <a:ext uri="{FF2B5EF4-FFF2-40B4-BE49-F238E27FC236}">
                <a16:creationId xmlns:a16="http://schemas.microsoft.com/office/drawing/2014/main" id="{EC8A1EAB-DA4B-D2CA-9476-E65A3FCB9C96}"/>
              </a:ext>
            </a:extLst>
          </p:cNvPr>
          <p:cNvSpPr>
            <a:spLocks noGrp="1" noChangeArrowheads="1"/>
          </p:cNvSpPr>
          <p:nvPr>
            <p:ph idx="1"/>
          </p:nvPr>
        </p:nvSpPr>
        <p:spPr>
          <a:xfrm>
            <a:off x="457200" y="2266950"/>
            <a:ext cx="4781550" cy="2362200"/>
          </a:xfrm>
        </p:spPr>
        <p:txBody>
          <a:bodyPr/>
          <a:lstStyle/>
          <a:p>
            <a:pPr marL="0" indent="0">
              <a:lnSpc>
                <a:spcPct val="100000"/>
              </a:lnSpc>
              <a:buFont typeface="Arial" panose="020B0604020202020204" pitchFamily="34" charset="0"/>
              <a:buNone/>
            </a:pPr>
            <a:r>
              <a:rPr lang="el-GR" altLang="el-GR" sz="1800"/>
              <a:t>Ο σκοπός της εισαγωγής του Mentoring στο δημόσιο είναι να αξιοποιήσει τις υπάρχουσες γνώσεις, τις δεξιότητες και την εμπειρία των στελεχών με πολυετή εμπειρία και να μεταφέρει τις δεξιότητες σε νεότερους ή λιγότερο έμπειρους υπαλλήλους όλων των επιπέδων, προκειμένου να αναπτυχθούν στον χώρο εργασίας τους</a:t>
            </a:r>
          </a:p>
        </p:txBody>
      </p:sp>
      <p:pic>
        <p:nvPicPr>
          <p:cNvPr id="25604" name="Εικόνα 5">
            <a:extLst>
              <a:ext uri="{FF2B5EF4-FFF2-40B4-BE49-F238E27FC236}">
                <a16:creationId xmlns:a16="http://schemas.microsoft.com/office/drawing/2014/main" id="{653135E2-F856-E8F4-A055-AA2FEF99543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57800" y="28575"/>
            <a:ext cx="3276600" cy="461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3" name="Εικόνα 7">
            <a:extLst>
              <a:ext uri="{FF2B5EF4-FFF2-40B4-BE49-F238E27FC236}">
                <a16:creationId xmlns:a16="http://schemas.microsoft.com/office/drawing/2014/main" id="{9DC9ADE8-4B41-7858-9C80-71D33D156FA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54738" y="1885950"/>
            <a:ext cx="2836862" cy="318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9" name="Ευθεία γραμμή σύνδεσης 8">
            <a:extLst>
              <a:ext uri="{FF2B5EF4-FFF2-40B4-BE49-F238E27FC236}">
                <a16:creationId xmlns:a16="http://schemas.microsoft.com/office/drawing/2014/main" id="{B0AD06F0-5792-C72B-E2D0-90D31EE996EC}"/>
              </a:ext>
            </a:extLst>
          </p:cNvPr>
          <p:cNvCxnSpPr>
            <a:cxnSpLocks/>
          </p:cNvCxnSpPr>
          <p:nvPr/>
        </p:nvCxnSpPr>
        <p:spPr>
          <a:xfrm>
            <a:off x="381000" y="971550"/>
            <a:ext cx="838200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10" name="Ευθεία γραμμή σύνδεσης 9">
            <a:extLst>
              <a:ext uri="{FF2B5EF4-FFF2-40B4-BE49-F238E27FC236}">
                <a16:creationId xmlns:a16="http://schemas.microsoft.com/office/drawing/2014/main" id="{88E66BBC-044A-1B0D-A42D-BC447183BDD2}"/>
              </a:ext>
            </a:extLst>
          </p:cNvPr>
          <p:cNvCxnSpPr>
            <a:cxnSpLocks/>
          </p:cNvCxnSpPr>
          <p:nvPr/>
        </p:nvCxnSpPr>
        <p:spPr>
          <a:xfrm>
            <a:off x="304800" y="995363"/>
            <a:ext cx="8458200" cy="0"/>
          </a:xfrm>
          <a:prstGeom prst="line">
            <a:avLst/>
          </a:prstGeom>
        </p:spPr>
        <p:style>
          <a:lnRef idx="3">
            <a:schemeClr val="accent2"/>
          </a:lnRef>
          <a:fillRef idx="0">
            <a:schemeClr val="accent2"/>
          </a:fillRef>
          <a:effectRef idx="2">
            <a:schemeClr val="accent2"/>
          </a:effectRef>
          <a:fontRef idx="minor">
            <a:schemeClr val="tx1"/>
          </a:fontRef>
        </p:style>
      </p:cxnSp>
      <p:sp>
        <p:nvSpPr>
          <p:cNvPr id="16" name="TextBox 15">
            <a:extLst>
              <a:ext uri="{FF2B5EF4-FFF2-40B4-BE49-F238E27FC236}">
                <a16:creationId xmlns:a16="http://schemas.microsoft.com/office/drawing/2014/main" id="{9E16A738-0E82-E12D-A548-E33DA4EB767A}"/>
              </a:ext>
            </a:extLst>
          </p:cNvPr>
          <p:cNvSpPr txBox="1"/>
          <p:nvPr/>
        </p:nvSpPr>
        <p:spPr>
          <a:xfrm>
            <a:off x="423863" y="4714875"/>
            <a:ext cx="5827712" cy="307975"/>
          </a:xfrm>
          <a:prstGeom prst="rect">
            <a:avLst/>
          </a:prstGeom>
          <a:noFill/>
        </p:spPr>
        <p:txBody>
          <a:bodyPr>
            <a:spAutoFit/>
          </a:bodyPr>
          <a:lstStyle/>
          <a:p>
            <a:pPr>
              <a:defRPr/>
            </a:pPr>
            <a:r>
              <a:rPr lang="en-GB" sz="1400" dirty="0">
                <a:latin typeface="+mn-lt"/>
                <a:hlinkClick r:id="rId4"/>
              </a:rPr>
              <a:t>https://www.apografi.gov.gr/images/esk/law/FEK_A_112_14_6_2022.pdf</a:t>
            </a:r>
            <a:r>
              <a:rPr lang="el-GR" sz="1400" b="1" dirty="0">
                <a:solidFill>
                  <a:srgbClr val="002060"/>
                </a:solidFill>
                <a:latin typeface="+mn-lt"/>
                <a:cs typeface="Arial" panose="020B0604020202020204" pitchFamily="34" charset="0"/>
              </a:rPr>
              <a:t> </a:t>
            </a:r>
            <a:endParaRPr lang="el-GR" sz="1400" dirty="0">
              <a:latin typeface="+mn-lt"/>
            </a:endParaRPr>
          </a:p>
        </p:txBody>
      </p:sp>
      <p:pic>
        <p:nvPicPr>
          <p:cNvPr id="25609" name="Εικόνα 3">
            <a:extLst>
              <a:ext uri="{FF2B5EF4-FFF2-40B4-BE49-F238E27FC236}">
                <a16:creationId xmlns:a16="http://schemas.microsoft.com/office/drawing/2014/main" id="{DD6BC4F9-869B-CC1B-4DF5-7E7DE3831B1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4720" t="12737" r="6264"/>
          <a:stretch>
            <a:fillRect/>
          </a:stretch>
        </p:blipFill>
        <p:spPr bwMode="auto">
          <a:xfrm>
            <a:off x="152400" y="1047750"/>
            <a:ext cx="5170488" cy="1157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nodeType="clickEffect">
                                  <p:stCondLst>
                                    <p:cond delay="0"/>
                                  </p:stCondLst>
                                  <p:childTnLst>
                                    <p:set>
                                      <p:cBhvr>
                                        <p:cTn id="6" dur="1" fill="hold">
                                          <p:stCondLst>
                                            <p:cond delay="0"/>
                                          </p:stCondLst>
                                        </p:cTn>
                                        <p:tgtEl>
                                          <p:spTgt spid="48133"/>
                                        </p:tgtEl>
                                        <p:attrNameLst>
                                          <p:attrName>style.visibility</p:attrName>
                                        </p:attrNameLst>
                                      </p:cBhvr>
                                      <p:to>
                                        <p:strVal val="visible"/>
                                      </p:to>
                                    </p:set>
                                    <p:anim calcmode="lin" valueType="num">
                                      <p:cBhvr>
                                        <p:cTn id="7" dur="1000" fill="hold"/>
                                        <p:tgtEl>
                                          <p:spTgt spid="48133"/>
                                        </p:tgtEl>
                                        <p:attrNameLst>
                                          <p:attrName>ppt_w</p:attrName>
                                        </p:attrNameLst>
                                      </p:cBhvr>
                                      <p:tavLst>
                                        <p:tav tm="0">
                                          <p:val>
                                            <p:fltVal val="0"/>
                                          </p:val>
                                        </p:tav>
                                        <p:tav tm="100000">
                                          <p:val>
                                            <p:strVal val="#ppt_w"/>
                                          </p:val>
                                        </p:tav>
                                      </p:tavLst>
                                    </p:anim>
                                    <p:anim calcmode="lin" valueType="num">
                                      <p:cBhvr>
                                        <p:cTn id="8" dur="1000" fill="hold"/>
                                        <p:tgtEl>
                                          <p:spTgt spid="48133"/>
                                        </p:tgtEl>
                                        <p:attrNameLst>
                                          <p:attrName>ppt_h</p:attrName>
                                        </p:attrNameLst>
                                      </p:cBhvr>
                                      <p:tavLst>
                                        <p:tav tm="0">
                                          <p:val>
                                            <p:fltVal val="0"/>
                                          </p:val>
                                        </p:tav>
                                        <p:tav tm="100000">
                                          <p:val>
                                            <p:strVal val="#ppt_h"/>
                                          </p:val>
                                        </p:tav>
                                      </p:tavLst>
                                    </p:anim>
                                    <p:anim calcmode="lin" valueType="num">
                                      <p:cBhvr>
                                        <p:cTn id="9" dur="1000" fill="hold"/>
                                        <p:tgtEl>
                                          <p:spTgt spid="48133"/>
                                        </p:tgtEl>
                                        <p:attrNameLst>
                                          <p:attrName>style.rotation</p:attrName>
                                        </p:attrNameLst>
                                      </p:cBhvr>
                                      <p:tavLst>
                                        <p:tav tm="0">
                                          <p:val>
                                            <p:fltVal val="90"/>
                                          </p:val>
                                        </p:tav>
                                        <p:tav tm="100000">
                                          <p:val>
                                            <p:fltVal val="0"/>
                                          </p:val>
                                        </p:tav>
                                      </p:tavLst>
                                    </p:anim>
                                    <p:animEffect transition="in" filter="fade">
                                      <p:cBhvr>
                                        <p:cTn id="10" dur="1000"/>
                                        <p:tgtEl>
                                          <p:spTgt spid="481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A84F8BB-8891-EBD0-A91A-4D516C79766D}"/>
              </a:ext>
            </a:extLst>
          </p:cNvPr>
          <p:cNvSpPr>
            <a:spLocks noGrp="1"/>
          </p:cNvSpPr>
          <p:nvPr>
            <p:ph type="title"/>
          </p:nvPr>
        </p:nvSpPr>
        <p:spPr>
          <a:xfrm>
            <a:off x="4648200" y="274638"/>
            <a:ext cx="3867150" cy="544512"/>
          </a:xfrm>
        </p:spPr>
        <p:txBody>
          <a:bodyPr/>
          <a:lstStyle/>
          <a:p>
            <a:pPr algn="ctr">
              <a:defRPr/>
            </a:pPr>
            <a:r>
              <a:rPr lang="el-GR" sz="2800" b="1" dirty="0">
                <a:solidFill>
                  <a:srgbClr val="002060"/>
                </a:solidFill>
                <a:latin typeface="+mn-lt"/>
                <a:ea typeface="+mn-ea"/>
                <a:cs typeface="Arial" panose="020B0604020202020204" pitchFamily="34" charset="0"/>
              </a:rPr>
              <a:t>Νόμος 4940/2022</a:t>
            </a:r>
            <a:endParaRPr lang="el-GR" sz="2800" dirty="0"/>
          </a:p>
        </p:txBody>
      </p:sp>
      <p:pic>
        <p:nvPicPr>
          <p:cNvPr id="26627" name="Εικόνα 5">
            <a:extLst>
              <a:ext uri="{FF2B5EF4-FFF2-40B4-BE49-F238E27FC236}">
                <a16:creationId xmlns:a16="http://schemas.microsoft.com/office/drawing/2014/main" id="{0B0FA80F-2D9A-4CFF-37ED-AFF227D7D08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52066"/>
          <a:stretch>
            <a:fillRect/>
          </a:stretch>
        </p:blipFill>
        <p:spPr bwMode="auto">
          <a:xfrm>
            <a:off x="511175" y="295275"/>
            <a:ext cx="3543300" cy="2390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8" name="Εικόνα 14">
            <a:extLst>
              <a:ext uri="{FF2B5EF4-FFF2-40B4-BE49-F238E27FC236}">
                <a16:creationId xmlns:a16="http://schemas.microsoft.com/office/drawing/2014/main" id="{09965172-145E-34CE-CD89-67998444D5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5613" y="2419350"/>
            <a:ext cx="4306887"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9" name="Εικόνα 12">
            <a:extLst>
              <a:ext uri="{FF2B5EF4-FFF2-40B4-BE49-F238E27FC236}">
                <a16:creationId xmlns:a16="http://schemas.microsoft.com/office/drawing/2014/main" id="{FE90D262-0065-9406-ACEA-2501BAA69A4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35513" y="1276350"/>
            <a:ext cx="4059237" cy="281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8" name="Ευθεία γραμμή σύνδεσης 17">
            <a:extLst>
              <a:ext uri="{FF2B5EF4-FFF2-40B4-BE49-F238E27FC236}">
                <a16:creationId xmlns:a16="http://schemas.microsoft.com/office/drawing/2014/main" id="{90F0C1BD-DB5A-01D4-6A6C-949B5D62913C}"/>
              </a:ext>
            </a:extLst>
          </p:cNvPr>
          <p:cNvCxnSpPr>
            <a:cxnSpLocks/>
          </p:cNvCxnSpPr>
          <p:nvPr/>
        </p:nvCxnSpPr>
        <p:spPr>
          <a:xfrm>
            <a:off x="4572000" y="806450"/>
            <a:ext cx="419100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19" name="Ευθεία γραμμή σύνδεσης 18">
            <a:extLst>
              <a:ext uri="{FF2B5EF4-FFF2-40B4-BE49-F238E27FC236}">
                <a16:creationId xmlns:a16="http://schemas.microsoft.com/office/drawing/2014/main" id="{6E19317D-6707-BCE5-ABBC-244AB71401C5}"/>
              </a:ext>
            </a:extLst>
          </p:cNvPr>
          <p:cNvCxnSpPr>
            <a:cxnSpLocks/>
          </p:cNvCxnSpPr>
          <p:nvPr/>
        </p:nvCxnSpPr>
        <p:spPr>
          <a:xfrm>
            <a:off x="4419600" y="830263"/>
            <a:ext cx="4343400" cy="0"/>
          </a:xfrm>
          <a:prstGeom prst="line">
            <a:avLst/>
          </a:prstGeom>
        </p:spPr>
        <p:style>
          <a:lnRef idx="3">
            <a:schemeClr val="accent2"/>
          </a:lnRef>
          <a:fillRef idx="0">
            <a:schemeClr val="accent2"/>
          </a:fillRef>
          <a:effectRef idx="2">
            <a:schemeClr val="accent2"/>
          </a:effectRef>
          <a:fontRef idx="minor">
            <a:schemeClr val="tx1"/>
          </a:fontRef>
        </p:style>
      </p:cxnSp>
      <p:sp>
        <p:nvSpPr>
          <p:cNvPr id="24" name="TextBox 23">
            <a:extLst>
              <a:ext uri="{FF2B5EF4-FFF2-40B4-BE49-F238E27FC236}">
                <a16:creationId xmlns:a16="http://schemas.microsoft.com/office/drawing/2014/main" id="{60ED553F-FBE2-34B7-FDCE-F797DA862054}"/>
              </a:ext>
            </a:extLst>
          </p:cNvPr>
          <p:cNvSpPr txBox="1"/>
          <p:nvPr/>
        </p:nvSpPr>
        <p:spPr>
          <a:xfrm>
            <a:off x="2935288" y="4676775"/>
            <a:ext cx="5827712" cy="307975"/>
          </a:xfrm>
          <a:prstGeom prst="rect">
            <a:avLst/>
          </a:prstGeom>
          <a:noFill/>
        </p:spPr>
        <p:txBody>
          <a:bodyPr>
            <a:spAutoFit/>
          </a:bodyPr>
          <a:lstStyle/>
          <a:p>
            <a:pPr algn="r">
              <a:defRPr/>
            </a:pPr>
            <a:r>
              <a:rPr lang="en-GB" sz="1400" dirty="0">
                <a:latin typeface="+mn-lt"/>
                <a:hlinkClick r:id="rId5"/>
              </a:rPr>
              <a:t>https://www.apografi.gov.gr/images/esk/law/FEK_A_112_14_6_2022.pdf</a:t>
            </a:r>
            <a:r>
              <a:rPr lang="el-GR" sz="1400" b="1" dirty="0">
                <a:solidFill>
                  <a:srgbClr val="002060"/>
                </a:solidFill>
                <a:latin typeface="+mn-lt"/>
                <a:cs typeface="Arial" panose="020B0604020202020204" pitchFamily="34" charset="0"/>
              </a:rPr>
              <a:t> </a:t>
            </a:r>
            <a:endParaRPr lang="el-GR" sz="1400" dirty="0">
              <a:latin typeface="+mn-l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5A9472D-2A65-2475-BD89-27F2F4F9506D}"/>
              </a:ext>
            </a:extLst>
          </p:cNvPr>
          <p:cNvSpPr>
            <a:spLocks noGrp="1"/>
          </p:cNvSpPr>
          <p:nvPr>
            <p:ph type="title"/>
          </p:nvPr>
        </p:nvSpPr>
        <p:spPr>
          <a:xfrm>
            <a:off x="628650" y="274638"/>
            <a:ext cx="7886700" cy="620712"/>
          </a:xfrm>
        </p:spPr>
        <p:txBody>
          <a:bodyPr/>
          <a:lstStyle/>
          <a:p>
            <a:pPr>
              <a:defRPr/>
            </a:pPr>
            <a:r>
              <a:rPr lang="en-GB" sz="2800" b="1" dirty="0">
                <a:solidFill>
                  <a:srgbClr val="002060"/>
                </a:solidFill>
                <a:latin typeface="+mn-lt"/>
                <a:ea typeface="+mn-ea"/>
                <a:cs typeface="Arial" panose="020B0604020202020204" pitchFamily="34" charset="0"/>
              </a:rPr>
              <a:t>Mentoring </a:t>
            </a:r>
            <a:r>
              <a:rPr lang="el-GR" sz="2800" b="1" dirty="0">
                <a:solidFill>
                  <a:srgbClr val="002060"/>
                </a:solidFill>
                <a:latin typeface="+mn-lt"/>
                <a:ea typeface="+mn-ea"/>
                <a:cs typeface="Arial" panose="020B0604020202020204" pitchFamily="34" charset="0"/>
              </a:rPr>
              <a:t>στη Δημόσια Διοίκηση</a:t>
            </a:r>
          </a:p>
        </p:txBody>
      </p:sp>
      <p:sp>
        <p:nvSpPr>
          <p:cNvPr id="27651" name="Θέση περιεχομένου 2">
            <a:extLst>
              <a:ext uri="{FF2B5EF4-FFF2-40B4-BE49-F238E27FC236}">
                <a16:creationId xmlns:a16="http://schemas.microsoft.com/office/drawing/2014/main" id="{BA0E1EB8-9CFB-4320-DBD3-C7454D12A538}"/>
              </a:ext>
            </a:extLst>
          </p:cNvPr>
          <p:cNvSpPr>
            <a:spLocks noGrp="1" noChangeArrowheads="1"/>
          </p:cNvSpPr>
          <p:nvPr>
            <p:ph idx="1"/>
          </p:nvPr>
        </p:nvSpPr>
        <p:spPr>
          <a:xfrm>
            <a:off x="590550" y="1200150"/>
            <a:ext cx="7886700" cy="3262313"/>
          </a:xfrm>
        </p:spPr>
        <p:txBody>
          <a:bodyPr/>
          <a:lstStyle/>
          <a:p>
            <a:pPr>
              <a:spcBef>
                <a:spcPts val="600"/>
              </a:spcBef>
              <a:spcAft>
                <a:spcPts val="600"/>
              </a:spcAft>
            </a:pPr>
            <a:r>
              <a:rPr lang="el-GR" altLang="el-GR" sz="1700"/>
              <a:t>Το Mentoring είναι μία δομημένη επαγγελματική συνεργασία μεταξύ ενός καθοδηγούμενου (mentee) και ενός καθοδηγητή (μέντορα), με στόχο την ανάπτυξη του υπαλλήλου και τη βελτίωση της απόδοσής του στον εργασιακό χώρο.</a:t>
            </a:r>
          </a:p>
          <a:p>
            <a:pPr>
              <a:spcBef>
                <a:spcPts val="600"/>
              </a:spcBef>
              <a:spcAft>
                <a:spcPts val="600"/>
              </a:spcAft>
            </a:pPr>
            <a:r>
              <a:rPr lang="el-GR" altLang="el-GR" sz="1700"/>
              <a:t>Το Mentoring θα αξιοποιηθεί: </a:t>
            </a:r>
          </a:p>
          <a:p>
            <a:pPr lvl="1">
              <a:spcBef>
                <a:spcPts val="600"/>
              </a:spcBef>
              <a:spcAft>
                <a:spcPts val="600"/>
              </a:spcAft>
            </a:pPr>
            <a:r>
              <a:rPr lang="el-GR" altLang="el-GR" sz="1700"/>
              <a:t>για την </a:t>
            </a:r>
            <a:r>
              <a:rPr lang="el-GR" altLang="el-GR" sz="1700" b="1"/>
              <a:t>ένταξη των νέων υπαλλήλων στο δημόσιο. </a:t>
            </a:r>
            <a:r>
              <a:rPr lang="el-GR" altLang="el-GR" sz="1700"/>
              <a:t>Οι νέοι υπάλληλοι, μπορούν να το αξιοποιήσουν για την ομαλή ένταξή τους και προσαρμογή τους στη νέα τους εργασία στο δημόσιο, </a:t>
            </a:r>
          </a:p>
          <a:p>
            <a:pPr lvl="1">
              <a:spcBef>
                <a:spcPts val="600"/>
              </a:spcBef>
              <a:spcAft>
                <a:spcPts val="600"/>
              </a:spcAft>
            </a:pPr>
            <a:r>
              <a:rPr lang="el-GR" altLang="el-GR" sz="1700"/>
              <a:t>ως </a:t>
            </a:r>
            <a:r>
              <a:rPr lang="el-GR" altLang="el-GR" sz="1700" b="1"/>
              <a:t>μεθοδολογία ανάπτυξης των δεξιοτήτων των υπαλλήλων</a:t>
            </a:r>
            <a:r>
              <a:rPr lang="el-GR" altLang="el-GR" sz="1700"/>
              <a:t>, σύμφωνα με το νέο σύστημα αξιολόγησης και το Ετήσιο Σχέδιο Ανάπτυξής τους (Ν.4940/2022)</a:t>
            </a:r>
          </a:p>
        </p:txBody>
      </p:sp>
      <p:cxnSp>
        <p:nvCxnSpPr>
          <p:cNvPr id="5" name="Ευθεία γραμμή σύνδεσης 4">
            <a:extLst>
              <a:ext uri="{FF2B5EF4-FFF2-40B4-BE49-F238E27FC236}">
                <a16:creationId xmlns:a16="http://schemas.microsoft.com/office/drawing/2014/main" id="{41764C31-6663-E576-9607-4089D534127B}"/>
              </a:ext>
            </a:extLst>
          </p:cNvPr>
          <p:cNvCxnSpPr>
            <a:cxnSpLocks/>
          </p:cNvCxnSpPr>
          <p:nvPr/>
        </p:nvCxnSpPr>
        <p:spPr>
          <a:xfrm>
            <a:off x="381000" y="971550"/>
            <a:ext cx="838200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6" name="Ευθεία γραμμή σύνδεσης 5">
            <a:extLst>
              <a:ext uri="{FF2B5EF4-FFF2-40B4-BE49-F238E27FC236}">
                <a16:creationId xmlns:a16="http://schemas.microsoft.com/office/drawing/2014/main" id="{E3F020A9-E3A5-5992-C0BE-61D1DAA62CE3}"/>
              </a:ext>
            </a:extLst>
          </p:cNvPr>
          <p:cNvCxnSpPr>
            <a:cxnSpLocks/>
          </p:cNvCxnSpPr>
          <p:nvPr/>
        </p:nvCxnSpPr>
        <p:spPr>
          <a:xfrm>
            <a:off x="304800" y="995363"/>
            <a:ext cx="8458200" cy="0"/>
          </a:xfrm>
          <a:prstGeom prst="line">
            <a:avLst/>
          </a:prstGeom>
        </p:spPr>
        <p:style>
          <a:lnRef idx="3">
            <a:schemeClr val="accent2"/>
          </a:lnRef>
          <a:fillRef idx="0">
            <a:schemeClr val="accent2"/>
          </a:fillRef>
          <a:effectRef idx="2">
            <a:schemeClr val="accent2"/>
          </a:effectRef>
          <a:fontRef idx="minor">
            <a:schemeClr val="tx1"/>
          </a:fontRef>
        </p:style>
      </p:cxn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2ECB521-FC55-A6F6-EA27-7F3225C462DD}"/>
              </a:ext>
            </a:extLst>
          </p:cNvPr>
          <p:cNvSpPr>
            <a:spLocks noGrp="1"/>
          </p:cNvSpPr>
          <p:nvPr>
            <p:ph type="title"/>
          </p:nvPr>
        </p:nvSpPr>
        <p:spPr>
          <a:xfrm>
            <a:off x="628650" y="209550"/>
            <a:ext cx="7886700" cy="685800"/>
          </a:xfrm>
        </p:spPr>
        <p:txBody>
          <a:bodyPr/>
          <a:lstStyle/>
          <a:p>
            <a:pPr>
              <a:defRPr/>
            </a:pPr>
            <a:r>
              <a:rPr lang="el-GR" sz="2800" b="1" dirty="0">
                <a:solidFill>
                  <a:srgbClr val="002060"/>
                </a:solidFill>
                <a:latin typeface="+mn-lt"/>
                <a:ea typeface="+mn-ea"/>
                <a:cs typeface="Arial" panose="020B0604020202020204" pitchFamily="34" charset="0"/>
              </a:rPr>
              <a:t>Στόχοι </a:t>
            </a:r>
            <a:r>
              <a:rPr lang="en-GB" sz="2800" b="1" dirty="0">
                <a:solidFill>
                  <a:srgbClr val="002060"/>
                </a:solidFill>
                <a:latin typeface="+mn-lt"/>
                <a:ea typeface="+mn-ea"/>
                <a:cs typeface="Arial" panose="020B0604020202020204" pitchFamily="34" charset="0"/>
              </a:rPr>
              <a:t>Mentoring</a:t>
            </a:r>
            <a:endParaRPr lang="el-GR" sz="2800" b="1" dirty="0">
              <a:solidFill>
                <a:srgbClr val="002060"/>
              </a:solidFill>
              <a:latin typeface="+mn-lt"/>
              <a:ea typeface="+mn-ea"/>
              <a:cs typeface="Arial" panose="020B0604020202020204" pitchFamily="34" charset="0"/>
            </a:endParaRPr>
          </a:p>
        </p:txBody>
      </p:sp>
      <p:sp>
        <p:nvSpPr>
          <p:cNvPr id="3" name="Θέση περιεχομένου 2">
            <a:extLst>
              <a:ext uri="{FF2B5EF4-FFF2-40B4-BE49-F238E27FC236}">
                <a16:creationId xmlns:a16="http://schemas.microsoft.com/office/drawing/2014/main" id="{CDB479F1-2D44-9B61-5D66-E73662998CA3}"/>
              </a:ext>
            </a:extLst>
          </p:cNvPr>
          <p:cNvSpPr>
            <a:spLocks noGrp="1"/>
          </p:cNvSpPr>
          <p:nvPr>
            <p:ph idx="1"/>
          </p:nvPr>
        </p:nvSpPr>
        <p:spPr>
          <a:xfrm>
            <a:off x="628650" y="1047750"/>
            <a:ext cx="7886700" cy="3849688"/>
          </a:xfrm>
        </p:spPr>
        <p:txBody>
          <a:bodyPr/>
          <a:lstStyle/>
          <a:p>
            <a:pPr marL="0" indent="0">
              <a:spcBef>
                <a:spcPts val="600"/>
              </a:spcBef>
              <a:buFont typeface="Arial" panose="020B0604020202020204" pitchFamily="34" charset="0"/>
              <a:buNone/>
              <a:defRPr/>
            </a:pPr>
            <a:r>
              <a:rPr lang="el-GR" sz="1600" dirty="0"/>
              <a:t>Το </a:t>
            </a:r>
            <a:r>
              <a:rPr lang="el-GR" sz="1600" dirty="0" err="1"/>
              <a:t>Mentoring</a:t>
            </a:r>
            <a:r>
              <a:rPr lang="el-GR" sz="1600" dirty="0"/>
              <a:t> συνδέεται με τις σύγχρονες τάσεις διοίκησης ανθρώπινου δυναμικού, επιδρώντας καταλυτικά στην ενσωμάτωσή τους στο δημόσιο. Ειδικότερα, συνδέεται με: </a:t>
            </a:r>
          </a:p>
          <a:p>
            <a:pPr>
              <a:spcBef>
                <a:spcPts val="600"/>
              </a:spcBef>
              <a:defRPr/>
            </a:pPr>
            <a:r>
              <a:rPr lang="el-GR" sz="1600" b="1" dirty="0">
                <a:solidFill>
                  <a:srgbClr val="002060"/>
                </a:solidFill>
              </a:rPr>
              <a:t>τη γρήγορη και αποτελεσματική ενσωμάτωση νέων υπαλλήλων (On </a:t>
            </a:r>
            <a:r>
              <a:rPr lang="el-GR" sz="1600" b="1" dirty="0" err="1">
                <a:solidFill>
                  <a:srgbClr val="002060"/>
                </a:solidFill>
              </a:rPr>
              <a:t>boarding</a:t>
            </a:r>
            <a:r>
              <a:rPr lang="el-GR" sz="1600" b="1" dirty="0">
                <a:solidFill>
                  <a:srgbClr val="002060"/>
                </a:solidFill>
              </a:rPr>
              <a:t>) </a:t>
            </a:r>
          </a:p>
          <a:p>
            <a:pPr>
              <a:spcBef>
                <a:spcPts val="600"/>
              </a:spcBef>
              <a:defRPr/>
            </a:pPr>
            <a:r>
              <a:rPr lang="el-GR" sz="1600" b="1" dirty="0">
                <a:solidFill>
                  <a:srgbClr val="002060"/>
                </a:solidFill>
              </a:rPr>
              <a:t>την επιλογή προσωπικού (Ν.4765/2021) </a:t>
            </a:r>
          </a:p>
          <a:p>
            <a:pPr>
              <a:spcBef>
                <a:spcPts val="600"/>
              </a:spcBef>
              <a:defRPr/>
            </a:pPr>
            <a:r>
              <a:rPr lang="el-GR" sz="1600" b="1" dirty="0">
                <a:solidFill>
                  <a:srgbClr val="002060"/>
                </a:solidFill>
              </a:rPr>
              <a:t>την αξιολόγηση και επιβράβευση προσωπικού (Ν.4940/2022) </a:t>
            </a:r>
          </a:p>
          <a:p>
            <a:pPr>
              <a:spcBef>
                <a:spcPts val="600"/>
              </a:spcBef>
              <a:defRPr/>
            </a:pPr>
            <a:r>
              <a:rPr lang="el-GR" sz="1600" b="1" dirty="0">
                <a:solidFill>
                  <a:srgbClr val="002060"/>
                </a:solidFill>
              </a:rPr>
              <a:t>το μετασχηματισμό δεξιοτήτων προσωπικού </a:t>
            </a:r>
          </a:p>
          <a:p>
            <a:pPr>
              <a:spcBef>
                <a:spcPts val="600"/>
              </a:spcBef>
              <a:defRPr/>
            </a:pPr>
            <a:r>
              <a:rPr lang="el-GR" sz="1600" b="1" dirty="0">
                <a:solidFill>
                  <a:srgbClr val="002060"/>
                </a:solidFill>
              </a:rPr>
              <a:t>τη διαχείριση «ταλέντων</a:t>
            </a:r>
            <a:r>
              <a:rPr lang="el-GR" sz="1600" b="1">
                <a:solidFill>
                  <a:srgbClr val="002060"/>
                </a:solidFill>
              </a:rPr>
              <a:t>» </a:t>
            </a:r>
          </a:p>
          <a:p>
            <a:pPr>
              <a:spcBef>
                <a:spcPts val="600"/>
              </a:spcBef>
              <a:defRPr/>
            </a:pPr>
            <a:r>
              <a:rPr lang="el-GR" sz="1600" b="1">
                <a:solidFill>
                  <a:srgbClr val="002060"/>
                </a:solidFill>
              </a:rPr>
              <a:t>τη </a:t>
            </a:r>
            <a:r>
              <a:rPr lang="el-GR" sz="1600" b="1" dirty="0">
                <a:solidFill>
                  <a:srgbClr val="002060"/>
                </a:solidFill>
              </a:rPr>
              <a:t>δημιουργία μαθησιακών μονοπατιών (</a:t>
            </a:r>
            <a:r>
              <a:rPr lang="el-GR" sz="1600" b="1" dirty="0" err="1">
                <a:solidFill>
                  <a:srgbClr val="002060"/>
                </a:solidFill>
              </a:rPr>
              <a:t>learning</a:t>
            </a:r>
            <a:r>
              <a:rPr lang="el-GR" sz="1600" b="1" dirty="0">
                <a:solidFill>
                  <a:srgbClr val="002060"/>
                </a:solidFill>
              </a:rPr>
              <a:t> </a:t>
            </a:r>
            <a:r>
              <a:rPr lang="el-GR" sz="1600" b="1" dirty="0" err="1">
                <a:solidFill>
                  <a:srgbClr val="002060"/>
                </a:solidFill>
              </a:rPr>
              <a:t>paths</a:t>
            </a:r>
            <a:r>
              <a:rPr lang="el-GR" sz="1600" b="1" dirty="0">
                <a:solidFill>
                  <a:srgbClr val="002060"/>
                </a:solidFill>
              </a:rPr>
              <a:t>) </a:t>
            </a:r>
          </a:p>
          <a:p>
            <a:pPr>
              <a:spcBef>
                <a:spcPts val="600"/>
              </a:spcBef>
              <a:defRPr/>
            </a:pPr>
            <a:r>
              <a:rPr lang="el-GR" sz="1600" b="1" dirty="0">
                <a:solidFill>
                  <a:srgbClr val="002060"/>
                </a:solidFill>
              </a:rPr>
              <a:t>τη δημιουργία μονοπατιών καριέρας (</a:t>
            </a:r>
            <a:r>
              <a:rPr lang="el-GR" sz="1600" b="1" dirty="0" err="1">
                <a:solidFill>
                  <a:srgbClr val="002060"/>
                </a:solidFill>
              </a:rPr>
              <a:t>career</a:t>
            </a:r>
            <a:r>
              <a:rPr lang="el-GR" sz="1600" b="1" dirty="0">
                <a:solidFill>
                  <a:srgbClr val="002060"/>
                </a:solidFill>
              </a:rPr>
              <a:t> </a:t>
            </a:r>
            <a:r>
              <a:rPr lang="el-GR" sz="1600" b="1" dirty="0" err="1">
                <a:solidFill>
                  <a:srgbClr val="002060"/>
                </a:solidFill>
              </a:rPr>
              <a:t>paths</a:t>
            </a:r>
            <a:r>
              <a:rPr lang="el-GR" sz="1600" b="1" dirty="0">
                <a:solidFill>
                  <a:srgbClr val="002060"/>
                </a:solidFill>
              </a:rPr>
              <a:t>) </a:t>
            </a:r>
          </a:p>
          <a:p>
            <a:pPr>
              <a:spcBef>
                <a:spcPts val="600"/>
              </a:spcBef>
              <a:defRPr/>
            </a:pPr>
            <a:r>
              <a:rPr lang="el-GR" sz="1600" b="1" dirty="0">
                <a:solidFill>
                  <a:srgbClr val="002060"/>
                </a:solidFill>
              </a:rPr>
              <a:t>τη διαχείριση </a:t>
            </a:r>
            <a:r>
              <a:rPr lang="el-GR" sz="1600" b="1" dirty="0" err="1">
                <a:solidFill>
                  <a:srgbClr val="002060"/>
                </a:solidFill>
              </a:rPr>
              <a:t>γηράσκοντος</a:t>
            </a:r>
            <a:r>
              <a:rPr lang="el-GR" sz="1600" b="1" dirty="0">
                <a:solidFill>
                  <a:srgbClr val="002060"/>
                </a:solidFill>
              </a:rPr>
              <a:t> προσωπικού </a:t>
            </a:r>
          </a:p>
          <a:p>
            <a:pPr>
              <a:spcBef>
                <a:spcPts val="600"/>
              </a:spcBef>
              <a:defRPr/>
            </a:pPr>
            <a:r>
              <a:rPr lang="el-GR" sz="1600" b="1" dirty="0">
                <a:solidFill>
                  <a:srgbClr val="002060"/>
                </a:solidFill>
              </a:rPr>
              <a:t>την διαχείριση γνώσης </a:t>
            </a:r>
          </a:p>
          <a:p>
            <a:pPr>
              <a:spcBef>
                <a:spcPts val="600"/>
              </a:spcBef>
              <a:defRPr/>
            </a:pPr>
            <a:r>
              <a:rPr lang="el-GR" sz="1600" b="1" dirty="0">
                <a:solidFill>
                  <a:srgbClr val="002060"/>
                </a:solidFill>
              </a:rPr>
              <a:t>την παρακίνηση προσωπικού </a:t>
            </a:r>
          </a:p>
          <a:p>
            <a:pPr>
              <a:spcBef>
                <a:spcPts val="600"/>
              </a:spcBef>
              <a:defRPr/>
            </a:pPr>
            <a:r>
              <a:rPr lang="el-GR" sz="1600" b="1" dirty="0">
                <a:solidFill>
                  <a:srgbClr val="002060"/>
                </a:solidFill>
              </a:rPr>
              <a:t>την ενδυνάμωση και ανάπτυξη προσωπικού </a:t>
            </a:r>
          </a:p>
          <a:p>
            <a:pPr>
              <a:spcBef>
                <a:spcPts val="600"/>
              </a:spcBef>
              <a:defRPr/>
            </a:pPr>
            <a:r>
              <a:rPr lang="el-GR" sz="1600" b="1" dirty="0">
                <a:solidFill>
                  <a:srgbClr val="002060"/>
                </a:solidFill>
              </a:rPr>
              <a:t>τη προώθηση καινοτομίας/ καινοτόμων μεθόδων και πρακτικών</a:t>
            </a:r>
          </a:p>
        </p:txBody>
      </p:sp>
      <p:cxnSp>
        <p:nvCxnSpPr>
          <p:cNvPr id="5" name="Ευθεία γραμμή σύνδεσης 4">
            <a:extLst>
              <a:ext uri="{FF2B5EF4-FFF2-40B4-BE49-F238E27FC236}">
                <a16:creationId xmlns:a16="http://schemas.microsoft.com/office/drawing/2014/main" id="{DFF99E69-660C-EC02-ECDE-E3CB066C1EFF}"/>
              </a:ext>
            </a:extLst>
          </p:cNvPr>
          <p:cNvCxnSpPr>
            <a:cxnSpLocks/>
          </p:cNvCxnSpPr>
          <p:nvPr/>
        </p:nvCxnSpPr>
        <p:spPr>
          <a:xfrm>
            <a:off x="381000" y="895350"/>
            <a:ext cx="838200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6" name="Ευθεία γραμμή σύνδεσης 5">
            <a:extLst>
              <a:ext uri="{FF2B5EF4-FFF2-40B4-BE49-F238E27FC236}">
                <a16:creationId xmlns:a16="http://schemas.microsoft.com/office/drawing/2014/main" id="{0C54019A-2195-E1F0-4F67-9D52A076FF83}"/>
              </a:ext>
            </a:extLst>
          </p:cNvPr>
          <p:cNvCxnSpPr>
            <a:cxnSpLocks/>
          </p:cNvCxnSpPr>
          <p:nvPr/>
        </p:nvCxnSpPr>
        <p:spPr>
          <a:xfrm>
            <a:off x="304800" y="919163"/>
            <a:ext cx="8458200" cy="0"/>
          </a:xfrm>
          <a:prstGeom prst="line">
            <a:avLst/>
          </a:prstGeom>
        </p:spPr>
        <p:style>
          <a:lnRef idx="3">
            <a:schemeClr val="accent2"/>
          </a:lnRef>
          <a:fillRef idx="0">
            <a:schemeClr val="accent2"/>
          </a:fillRef>
          <a:effectRef idx="2">
            <a:schemeClr val="accent2"/>
          </a:effectRef>
          <a:fontRef idx="minor">
            <a:schemeClr val="tx1"/>
          </a:fontRef>
        </p:style>
      </p:cxn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a:extLst>
              <a:ext uri="{FF2B5EF4-FFF2-40B4-BE49-F238E27FC236}">
                <a16:creationId xmlns:a16="http://schemas.microsoft.com/office/drawing/2014/main" id="{EC0F8076-6346-D3C9-1384-7797426B5C4B}"/>
              </a:ext>
            </a:extLst>
          </p:cNvPr>
          <p:cNvSpPr>
            <a:spLocks noGrp="1"/>
          </p:cNvSpPr>
          <p:nvPr>
            <p:ph type="title"/>
          </p:nvPr>
        </p:nvSpPr>
        <p:spPr>
          <a:xfrm>
            <a:off x="628650" y="274638"/>
            <a:ext cx="7886700" cy="620712"/>
          </a:xfrm>
        </p:spPr>
        <p:txBody>
          <a:bodyPr/>
          <a:lstStyle/>
          <a:p>
            <a:pPr>
              <a:defRPr/>
            </a:pPr>
            <a:r>
              <a:rPr lang="el-GR" sz="2800" b="1" dirty="0">
                <a:solidFill>
                  <a:srgbClr val="002060"/>
                </a:solidFill>
                <a:latin typeface="+mn-lt"/>
                <a:ea typeface="+mn-ea"/>
                <a:cs typeface="Arial" panose="020B0604020202020204" pitchFamily="34" charset="0"/>
              </a:rPr>
              <a:t>Βιβλιογραφία</a:t>
            </a:r>
          </a:p>
        </p:txBody>
      </p:sp>
      <p:sp>
        <p:nvSpPr>
          <p:cNvPr id="29699" name="2 - Θέση περιεχομένου">
            <a:extLst>
              <a:ext uri="{FF2B5EF4-FFF2-40B4-BE49-F238E27FC236}">
                <a16:creationId xmlns:a16="http://schemas.microsoft.com/office/drawing/2014/main" id="{6CEC6D07-467F-FFCB-7C5A-F77579357C27}"/>
              </a:ext>
            </a:extLst>
          </p:cNvPr>
          <p:cNvSpPr>
            <a:spLocks noGrp="1" noChangeArrowheads="1"/>
          </p:cNvSpPr>
          <p:nvPr>
            <p:ph idx="1"/>
          </p:nvPr>
        </p:nvSpPr>
        <p:spPr>
          <a:xfrm>
            <a:off x="628650" y="1123950"/>
            <a:ext cx="7886700" cy="3886200"/>
          </a:xfrm>
        </p:spPr>
        <p:txBody>
          <a:bodyPr/>
          <a:lstStyle/>
          <a:p>
            <a:pPr marL="177800" indent="-177800"/>
            <a:r>
              <a:rPr lang="en-US" altLang="el-GR" sz="1400"/>
              <a:t>Watzlawick</a:t>
            </a:r>
            <a:r>
              <a:rPr lang="el-GR" altLang="el-GR" sz="1400"/>
              <a:t>, </a:t>
            </a:r>
            <a:r>
              <a:rPr lang="en-US" altLang="el-GR" sz="1400"/>
              <a:t>P</a:t>
            </a:r>
            <a:r>
              <a:rPr lang="el-GR" altLang="el-GR" sz="1400"/>
              <a:t>., </a:t>
            </a:r>
            <a:r>
              <a:rPr lang="en-US" altLang="el-GR" sz="1400"/>
              <a:t>Bavelas</a:t>
            </a:r>
            <a:r>
              <a:rPr lang="el-GR" altLang="el-GR" sz="1400"/>
              <a:t>, </a:t>
            </a:r>
            <a:r>
              <a:rPr lang="en-US" altLang="el-GR" sz="1400"/>
              <a:t>J</a:t>
            </a:r>
            <a:r>
              <a:rPr lang="el-GR" altLang="el-GR" sz="1400"/>
              <a:t>., </a:t>
            </a:r>
            <a:r>
              <a:rPr lang="en-US" altLang="el-GR" sz="1400"/>
              <a:t>Jackson</a:t>
            </a:r>
            <a:r>
              <a:rPr lang="el-GR" altLang="el-GR" sz="1400"/>
              <a:t>, </a:t>
            </a:r>
            <a:r>
              <a:rPr lang="en-US" altLang="el-GR" sz="1400"/>
              <a:t>D</a:t>
            </a:r>
            <a:r>
              <a:rPr lang="el-GR" altLang="el-GR" sz="1400"/>
              <a:t>. (1967) Ανθρώπινη Επικοινωνία.</a:t>
            </a:r>
          </a:p>
          <a:p>
            <a:pPr marL="177800" indent="-177800"/>
            <a:r>
              <a:rPr lang="en-US" altLang="el-GR" sz="1400"/>
              <a:t>Lewin, K. (1951). Field Theory in social science. New York, Harper</a:t>
            </a:r>
            <a:endParaRPr lang="el-GR" altLang="el-GR" sz="1400"/>
          </a:p>
          <a:p>
            <a:pPr marL="177800" indent="-177800"/>
            <a:r>
              <a:rPr lang="en-US" altLang="el-GR" sz="1400"/>
              <a:t>Lewin, K</a:t>
            </a:r>
            <a:r>
              <a:rPr lang="el-GR" altLang="el-GR" sz="1400"/>
              <a:t>(1942): Field theory and learning. The psychology of learning. Natl. Soc. Stud. Educ. 41st Yearbook, Part II</a:t>
            </a:r>
          </a:p>
          <a:p>
            <a:pPr marL="177800" indent="-177800"/>
            <a:r>
              <a:rPr lang="en-US" altLang="el-GR" sz="1400"/>
              <a:t>Lewin, K. 1935. </a:t>
            </a:r>
            <a:r>
              <a:rPr lang="en-US" altLang="el-GR" sz="1400" b="1" i="1"/>
              <a:t>A Dynamic Theory of Personality.</a:t>
            </a:r>
            <a:r>
              <a:rPr lang="el-GR" altLang="el-GR" sz="1400"/>
              <a:t>Νέα</a:t>
            </a:r>
            <a:r>
              <a:rPr lang="en-US" altLang="el-GR" sz="1400"/>
              <a:t> </a:t>
            </a:r>
            <a:r>
              <a:rPr lang="el-GR" altLang="el-GR" sz="1400"/>
              <a:t>Υόρκη</a:t>
            </a:r>
            <a:r>
              <a:rPr lang="en-US" altLang="el-GR" sz="1400"/>
              <a:t>: McGraw-Hill. </a:t>
            </a:r>
            <a:r>
              <a:rPr lang="el-GR" altLang="el-GR" sz="1400"/>
              <a:t>1936</a:t>
            </a:r>
          </a:p>
          <a:p>
            <a:pPr marL="177800" indent="-177800"/>
            <a:r>
              <a:rPr lang="en-US" altLang="el-GR" sz="1400"/>
              <a:t>Winnicott, D.W. (1965). </a:t>
            </a:r>
            <a:r>
              <a:rPr lang="en-US" altLang="el-GR" sz="1400" i="1"/>
              <a:t>The maturational process and the facilitating environment</a:t>
            </a:r>
            <a:r>
              <a:rPr lang="en-US" altLang="el-GR" sz="1400"/>
              <a:t>. New York: International Universities Press.</a:t>
            </a:r>
            <a:endParaRPr lang="el-GR" altLang="el-GR" sz="1400"/>
          </a:p>
          <a:p>
            <a:pPr marL="177800" indent="-177800"/>
            <a:r>
              <a:rPr lang="el-GR" altLang="el-GR" sz="1400"/>
              <a:t>Βασιλείου, Γ. (1987). Ο άνθρωπος ως σύστημα: μια παρουσίαση για τον παιδοψυχίατρο. Σύγχρονα Θέματα Παιδοψυχιατρικής, τομ. Α, μέρος Γ, Αθήνα.</a:t>
            </a:r>
          </a:p>
          <a:p>
            <a:pPr marL="177800" indent="-177800"/>
            <a:r>
              <a:rPr lang="en-US" altLang="el-GR" sz="1400"/>
              <a:t>E. C. Carey and D. E. Weissman, “Understanding and finding mentorship: a review for junior faculty,” Journal of Palliative Medicine, vol. 13, no. 11, pp –1379, 2010.</a:t>
            </a:r>
          </a:p>
          <a:p>
            <a:pPr marL="177800" indent="-177800"/>
            <a:r>
              <a:rPr lang="en-US" altLang="el-GR" sz="1400"/>
              <a:t>Georgia T. Chao, Mentoring Phases and Outcomes, JOURNAL OF VOCATIONAL BEHAVIOR 51, 15–28 (1997) ARTICLE NO. VB971591</a:t>
            </a:r>
          </a:p>
          <a:p>
            <a:pPr marL="177800" indent="-177800"/>
            <a:r>
              <a:rPr lang="en-US" altLang="el-GR" sz="1400"/>
              <a:t>Belle Rose Ragins, John L. Cotton, Mentor Functions and Outcomes: A Comparison of Men and Women in Formal and Informal Mentoring Relationships, Journal of Applied Psychology 1999, Vol. 84, No. 4</a:t>
            </a:r>
            <a:endParaRPr lang="el-GR" altLang="el-GR" sz="1400"/>
          </a:p>
        </p:txBody>
      </p:sp>
      <p:cxnSp>
        <p:nvCxnSpPr>
          <p:cNvPr id="3" name="Ευθεία γραμμή σύνδεσης 2">
            <a:extLst>
              <a:ext uri="{FF2B5EF4-FFF2-40B4-BE49-F238E27FC236}">
                <a16:creationId xmlns:a16="http://schemas.microsoft.com/office/drawing/2014/main" id="{76ECE445-7315-0417-5B9F-0C40D895B764}"/>
              </a:ext>
            </a:extLst>
          </p:cNvPr>
          <p:cNvCxnSpPr>
            <a:cxnSpLocks/>
          </p:cNvCxnSpPr>
          <p:nvPr/>
        </p:nvCxnSpPr>
        <p:spPr>
          <a:xfrm>
            <a:off x="381000" y="895350"/>
            <a:ext cx="838200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4" name="Ευθεία γραμμή σύνδεσης 3">
            <a:extLst>
              <a:ext uri="{FF2B5EF4-FFF2-40B4-BE49-F238E27FC236}">
                <a16:creationId xmlns:a16="http://schemas.microsoft.com/office/drawing/2014/main" id="{3F35C3ED-6862-3209-042F-8068B737FEA4}"/>
              </a:ext>
            </a:extLst>
          </p:cNvPr>
          <p:cNvCxnSpPr>
            <a:cxnSpLocks/>
          </p:cNvCxnSpPr>
          <p:nvPr/>
        </p:nvCxnSpPr>
        <p:spPr>
          <a:xfrm>
            <a:off x="304800" y="919163"/>
            <a:ext cx="8458200" cy="0"/>
          </a:xfrm>
          <a:prstGeom prst="line">
            <a:avLst/>
          </a:prstGeom>
        </p:spPr>
        <p:style>
          <a:lnRef idx="3">
            <a:schemeClr val="accent2"/>
          </a:lnRef>
          <a:fillRef idx="0">
            <a:schemeClr val="accent2"/>
          </a:fillRef>
          <a:effectRef idx="2">
            <a:schemeClr val="accent2"/>
          </a:effectRef>
          <a:fontRef idx="minor">
            <a:schemeClr val="tx1"/>
          </a:fontRef>
        </p:style>
      </p:cxn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Εικόνα 5" descr="Εικόνα που περιέχει κείμενο, σκίτσο/σχέδιο, μαύρο, ασπρόμαυρο&#10;&#10;Περιγραφή που δημιουργήθηκε αυτόματα">
            <a:extLst>
              <a:ext uri="{FF2B5EF4-FFF2-40B4-BE49-F238E27FC236}">
                <a16:creationId xmlns:a16="http://schemas.microsoft.com/office/drawing/2014/main" id="{A8E02CE1-1067-01B6-2C9C-B67173DEF00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514350"/>
            <a:ext cx="2895600" cy="966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Υπότιτλος 2">
            <a:extLst>
              <a:ext uri="{FF2B5EF4-FFF2-40B4-BE49-F238E27FC236}">
                <a16:creationId xmlns:a16="http://schemas.microsoft.com/office/drawing/2014/main" id="{1ED10186-875C-95D0-43B5-160A651006F8}"/>
              </a:ext>
            </a:extLst>
          </p:cNvPr>
          <p:cNvSpPr txBox="1">
            <a:spLocks/>
          </p:cNvSpPr>
          <p:nvPr/>
        </p:nvSpPr>
        <p:spPr>
          <a:xfrm>
            <a:off x="4953000" y="3714750"/>
            <a:ext cx="3505200" cy="757238"/>
          </a:xfrm>
          <a:prstGeom prst="rect">
            <a:avLst/>
          </a:prstGeom>
        </p:spPr>
        <p:txBody>
          <a:bodyPr lIns="68580" tIns="34290" rIns="68580" bIns="34290">
            <a:normAutofit fontScale="70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fontAlgn="auto">
              <a:spcAft>
                <a:spcPts val="0"/>
              </a:spcAft>
              <a:defRPr/>
            </a:pPr>
            <a:r>
              <a:rPr lang="el-GR" sz="1800" dirty="0"/>
              <a:t>Δρ. Μαρία Καθαράκη</a:t>
            </a:r>
          </a:p>
          <a:p>
            <a:pPr fontAlgn="auto">
              <a:spcAft>
                <a:spcPts val="0"/>
              </a:spcAft>
              <a:defRPr/>
            </a:pPr>
            <a:r>
              <a:rPr lang="el-GR" sz="1800" dirty="0"/>
              <a:t>Επίκουρη Καθηγήτρια, ΕΚΠΑ</a:t>
            </a:r>
          </a:p>
          <a:p>
            <a:pPr fontAlgn="auto">
              <a:spcAft>
                <a:spcPts val="0"/>
              </a:spcAft>
              <a:defRPr/>
            </a:pPr>
            <a:r>
              <a:rPr lang="en-GB" sz="1800" dirty="0">
                <a:hlinkClick r:id="rId4"/>
              </a:rPr>
              <a:t>mkatharaki@nurs.uoa.gr</a:t>
            </a:r>
            <a:r>
              <a:rPr lang="en-GB" sz="1800" dirty="0"/>
              <a:t> </a:t>
            </a:r>
            <a:endParaRPr lang="el-GR" sz="1800" dirty="0"/>
          </a:p>
        </p:txBody>
      </p:sp>
      <p:sp>
        <p:nvSpPr>
          <p:cNvPr id="4" name="Ορθογώνιο 3">
            <a:extLst>
              <a:ext uri="{FF2B5EF4-FFF2-40B4-BE49-F238E27FC236}">
                <a16:creationId xmlns:a16="http://schemas.microsoft.com/office/drawing/2014/main" id="{09251BAC-8FBC-3F20-4651-F82C7DE4724D}"/>
              </a:ext>
            </a:extLst>
          </p:cNvPr>
          <p:cNvSpPr/>
          <p:nvPr/>
        </p:nvSpPr>
        <p:spPr>
          <a:xfrm>
            <a:off x="2332861" y="1962150"/>
            <a:ext cx="4478278" cy="923330"/>
          </a:xfrm>
          <a:prstGeom prst="rect">
            <a:avLst/>
          </a:prstGeom>
          <a:noFill/>
        </p:spPr>
        <p:txBody>
          <a:bodyPr wrap="none">
            <a:spAutoFit/>
          </a:bodyPr>
          <a:lstStyle/>
          <a:p>
            <a:pPr algn="ctr">
              <a:defRPr/>
            </a:pPr>
            <a:r>
              <a:rPr lang="el-GR" sz="5400" b="1" i="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Σας ευχαριστώ</a:t>
            </a:r>
          </a:p>
        </p:txBody>
      </p:sp>
    </p:spTree>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Θέμα του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Θέμα του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2731</TotalTime>
  <Words>1939</Words>
  <Application>Microsoft Office PowerPoint</Application>
  <PresentationFormat>Προβολή στην οθόνη (16:9)</PresentationFormat>
  <Paragraphs>137</Paragraphs>
  <Slides>24</Slides>
  <Notes>3</Notes>
  <HiddenSlides>0</HiddenSlides>
  <MMClips>0</MMClips>
  <ScaleCrop>false</ScaleCrop>
  <HeadingPairs>
    <vt:vector size="6" baseType="variant">
      <vt:variant>
        <vt:lpstr>Γραμματοσειρές που χρησιμοποιούνται</vt:lpstr>
      </vt:variant>
      <vt:variant>
        <vt:i4>5</vt:i4>
      </vt:variant>
      <vt:variant>
        <vt:lpstr>Θέμα</vt:lpstr>
      </vt:variant>
      <vt:variant>
        <vt:i4>1</vt:i4>
      </vt:variant>
      <vt:variant>
        <vt:lpstr>Τίτλοι διαφανειών</vt:lpstr>
      </vt:variant>
      <vt:variant>
        <vt:i4>24</vt:i4>
      </vt:variant>
    </vt:vector>
  </HeadingPairs>
  <TitlesOfParts>
    <vt:vector size="30" baseType="lpstr">
      <vt:lpstr>Arial</vt:lpstr>
      <vt:lpstr>Calibri</vt:lpstr>
      <vt:lpstr>Calibri Light</vt:lpstr>
      <vt:lpstr>Noto Sans</vt:lpstr>
      <vt:lpstr>Wingdings</vt:lpstr>
      <vt:lpstr>Θέμα του Office</vt:lpstr>
      <vt:lpstr>Mentoring μέθοδος επαγγελματικής και προσωπικής ανάπτυξης  Mentoring vs Coaching</vt:lpstr>
      <vt:lpstr>Mentoring μέθοδος επαγγελματικής και προσωπικής ανάπτυξης</vt:lpstr>
      <vt:lpstr>Παρουσίαση του PowerPoint</vt:lpstr>
      <vt:lpstr>Mentoring μέθοδος επαγγελματικής και προσωπικής ανάπτυξης</vt:lpstr>
      <vt:lpstr>Ο Μέντορας - Mentor</vt:lpstr>
      <vt:lpstr>Ο Μέντορας </vt:lpstr>
      <vt:lpstr>Mentoring μέθοδος επαγγελματικής και προσωπικής ανάπτυξης</vt:lpstr>
      <vt:lpstr>Στάδια Μεντορικής σχέσης</vt:lpstr>
      <vt:lpstr>Στάδια Μεντορικής σχέσης</vt:lpstr>
      <vt:lpstr>Παρουσίαση του PowerPoint</vt:lpstr>
      <vt:lpstr>Mentoring vs Coaching</vt:lpstr>
      <vt:lpstr>Mentoring vs Coaching</vt:lpstr>
      <vt:lpstr>Ένας νεοπροσλαμβανόμενος νοσηλευτικής με 6 μήνες προϋπηρεσία αισθάνεται μεγάλη ανασφάλεια κατά τη διάρκεια της βάρδιας σε μια Μονάδα Εντατικής Θεραπείας (ΜΕΘ). Παρόλο που έχει τις κλινικές γνώσεις διστάζει να πάρει πρωτοβουλία στην τοποθέτηση περιφερικών φλεβοκαθετήρων και φοβάται μήπως αποτύχει στην προσπάθεια.</vt:lpstr>
      <vt:lpstr>Το Mentoring στην Ελληνική Δημόσια Διοίκηση</vt:lpstr>
      <vt:lpstr>Παρουσίαση του PowerPoint</vt:lpstr>
      <vt:lpstr>Παρουσίαση του PowerPoint</vt:lpstr>
      <vt:lpstr>Παρουσίαση του PowerPoint</vt:lpstr>
      <vt:lpstr>Παρουσίαση του PowerPoint</vt:lpstr>
      <vt:lpstr>Νόμος 4940/2022</vt:lpstr>
      <vt:lpstr>Νόμος 4940/2022</vt:lpstr>
      <vt:lpstr>Mentoring στη Δημόσια Διοίκηση</vt:lpstr>
      <vt:lpstr>Στόχοι Mentoring</vt:lpstr>
      <vt:lpstr>Βιβλιογραφία</vt:lpstr>
      <vt:lpstr>Παρουσίαση του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Maria Katharaki</dc:creator>
  <cp:lastModifiedBy>Maria Katharaki</cp:lastModifiedBy>
  <cp:revision>453</cp:revision>
  <cp:lastPrinted>1601-01-01T00:00:00Z</cp:lastPrinted>
  <dcterms:created xsi:type="dcterms:W3CDTF">1601-01-01T00:00:00Z</dcterms:created>
  <dcterms:modified xsi:type="dcterms:W3CDTF">2026-05-06T12:16:55Z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