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7" r:id="rId1"/>
  </p:sldMasterIdLst>
  <p:notesMasterIdLst>
    <p:notesMasterId r:id="rId83"/>
  </p:notesMasterIdLst>
  <p:sldIdLst>
    <p:sldId id="358" r:id="rId2"/>
    <p:sldId id="369" r:id="rId3"/>
    <p:sldId id="370" r:id="rId4"/>
    <p:sldId id="361" r:id="rId5"/>
    <p:sldId id="271" r:id="rId6"/>
    <p:sldId id="392" r:id="rId7"/>
    <p:sldId id="260" r:id="rId8"/>
    <p:sldId id="259" r:id="rId9"/>
    <p:sldId id="261" r:id="rId10"/>
    <p:sldId id="291" r:id="rId11"/>
    <p:sldId id="265" r:id="rId12"/>
    <p:sldId id="263" r:id="rId13"/>
    <p:sldId id="262" r:id="rId14"/>
    <p:sldId id="264" r:id="rId15"/>
    <p:sldId id="270" r:id="rId16"/>
    <p:sldId id="276" r:id="rId17"/>
    <p:sldId id="266" r:id="rId18"/>
    <p:sldId id="393" r:id="rId19"/>
    <p:sldId id="325" r:id="rId20"/>
    <p:sldId id="363" r:id="rId21"/>
    <p:sldId id="364" r:id="rId22"/>
    <p:sldId id="408" r:id="rId23"/>
    <p:sldId id="409" r:id="rId24"/>
    <p:sldId id="360" r:id="rId25"/>
    <p:sldId id="410" r:id="rId26"/>
    <p:sldId id="362" r:id="rId27"/>
    <p:sldId id="365" r:id="rId28"/>
    <p:sldId id="366" r:id="rId29"/>
    <p:sldId id="412" r:id="rId30"/>
    <p:sldId id="413" r:id="rId31"/>
    <p:sldId id="414" r:id="rId32"/>
    <p:sldId id="375" r:id="rId33"/>
    <p:sldId id="415" r:id="rId34"/>
    <p:sldId id="267" r:id="rId35"/>
    <p:sldId id="323" r:id="rId36"/>
    <p:sldId id="403" r:id="rId37"/>
    <p:sldId id="401" r:id="rId38"/>
    <p:sldId id="402" r:id="rId39"/>
    <p:sldId id="404" r:id="rId40"/>
    <p:sldId id="324" r:id="rId41"/>
    <p:sldId id="322" r:id="rId42"/>
    <p:sldId id="326" r:id="rId43"/>
    <p:sldId id="327" r:id="rId44"/>
    <p:sldId id="328" r:id="rId45"/>
    <p:sldId id="329" r:id="rId46"/>
    <p:sldId id="330" r:id="rId47"/>
    <p:sldId id="346" r:id="rId48"/>
    <p:sldId id="343" r:id="rId49"/>
    <p:sldId id="344" r:id="rId50"/>
    <p:sldId id="342" r:id="rId51"/>
    <p:sldId id="394" r:id="rId52"/>
    <p:sldId id="395" r:id="rId53"/>
    <p:sldId id="312" r:id="rId54"/>
    <p:sldId id="406" r:id="rId55"/>
    <p:sldId id="405" r:id="rId56"/>
    <p:sldId id="313" r:id="rId57"/>
    <p:sldId id="314" r:id="rId58"/>
    <p:sldId id="288" r:id="rId59"/>
    <p:sldId id="294" r:id="rId60"/>
    <p:sldId id="295" r:id="rId61"/>
    <p:sldId id="296" r:id="rId62"/>
    <p:sldId id="297" r:id="rId63"/>
    <p:sldId id="298" r:id="rId64"/>
    <p:sldId id="299" r:id="rId65"/>
    <p:sldId id="300" r:id="rId66"/>
    <p:sldId id="301" r:id="rId67"/>
    <p:sldId id="302" r:id="rId68"/>
    <p:sldId id="303" r:id="rId69"/>
    <p:sldId id="304" r:id="rId70"/>
    <p:sldId id="306" r:id="rId71"/>
    <p:sldId id="307" r:id="rId72"/>
    <p:sldId id="308" r:id="rId73"/>
    <p:sldId id="309" r:id="rId74"/>
    <p:sldId id="310" r:id="rId75"/>
    <p:sldId id="311" r:id="rId76"/>
    <p:sldId id="396" r:id="rId77"/>
    <p:sldId id="397" r:id="rId78"/>
    <p:sldId id="398" r:id="rId79"/>
    <p:sldId id="399" r:id="rId80"/>
    <p:sldId id="400" r:id="rId81"/>
    <p:sldId id="305" r:id="rId82"/>
  </p:sldIdLst>
  <p:sldSz cx="9144000" cy="6858000" type="screen4x3"/>
  <p:notesSz cx="6858000" cy="9144000"/>
  <p:custDataLst>
    <p:tags r:id="rId84"/>
  </p:custDataLst>
  <p:defaultTextStyle>
    <a:defPPr>
      <a:defRPr lang="el-GR"/>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liana Karagkouni" initials="HK" lastIdx="1" clrIdx="0">
    <p:extLst>
      <p:ext uri="{19B8F6BF-5375-455C-9EA6-DF929625EA0E}">
        <p15:presenceInfo xmlns:p15="http://schemas.microsoft.com/office/powerpoint/2012/main" userId="Iliana Karagkoun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FFCCFF"/>
    <a:srgbClr val="990000"/>
    <a:srgbClr val="FF00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486" autoAdjust="0"/>
    <p:restoredTop sz="94660"/>
  </p:normalViewPr>
  <p:slideViewPr>
    <p:cSldViewPr>
      <p:cViewPr varScale="1">
        <p:scale>
          <a:sx n="101" d="100"/>
          <a:sy n="101" d="100"/>
        </p:scale>
        <p:origin x="241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gs" Target="tags/tag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C87CFB-AC75-419D-80DB-577513D87E40}"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l-GR"/>
        </a:p>
      </dgm:t>
    </dgm:pt>
    <dgm:pt modelId="{68B0916C-23F0-4943-B749-6364F50DD88E}">
      <dgm:prSet phldrT="[Κείμενο]" custT="1"/>
      <dgm:spPr/>
      <dgm:t>
        <a:bodyPr/>
        <a:lstStyle/>
        <a:p>
          <a:r>
            <a:rPr lang="el-GR" sz="1600" b="1" dirty="0"/>
            <a:t>Μέσω του συστήματος ηλεκτρονικής συνταγογράφησης της ΗΔΙΚΑ, 5.000 ασθενείς  ηλικίας 45+ θα λάβουν στο κινητό τους/ή και στο </a:t>
          </a:r>
          <a:r>
            <a:rPr lang="en-US" sz="1600" b="1" dirty="0"/>
            <a:t>mail</a:t>
          </a:r>
          <a:r>
            <a:rPr lang="el-GR" sz="1600" b="1" dirty="0"/>
            <a:t> τους πρόσκληση /ενημερωτική επιστολή για τη συμμετοχή τους στη </a:t>
          </a:r>
          <a:r>
            <a:rPr lang="en-US" sz="1600" b="1" dirty="0"/>
            <a:t>+ </a:t>
          </a:r>
          <a:r>
            <a:rPr lang="el-GR" sz="1600" b="1" dirty="0"/>
            <a:t>τον σύνδεσμο του ηλεκτρονικού ερωτηματολογίου</a:t>
          </a:r>
        </a:p>
      </dgm:t>
    </dgm:pt>
    <dgm:pt modelId="{26AB805C-F9A9-421B-BA63-7C49341D368F}" type="parTrans" cxnId="{279CBA25-5F75-4CB7-9B3E-A0A80C4C0063}">
      <dgm:prSet/>
      <dgm:spPr/>
      <dgm:t>
        <a:bodyPr/>
        <a:lstStyle/>
        <a:p>
          <a:endParaRPr lang="el-GR" sz="1600"/>
        </a:p>
      </dgm:t>
    </dgm:pt>
    <dgm:pt modelId="{F7074088-067C-4260-962B-E92749606188}" type="sibTrans" cxnId="{279CBA25-5F75-4CB7-9B3E-A0A80C4C0063}">
      <dgm:prSet/>
      <dgm:spPr/>
      <dgm:t>
        <a:bodyPr/>
        <a:lstStyle/>
        <a:p>
          <a:endParaRPr lang="el-GR" sz="1600"/>
        </a:p>
      </dgm:t>
    </dgm:pt>
    <dgm:pt modelId="{3E919DBF-E88C-4474-8403-A891BA8DD16E}">
      <dgm:prSet phldrT="[Κείμενο]" custT="1"/>
      <dgm:spPr/>
      <dgm:t>
        <a:bodyPr/>
        <a:lstStyle/>
        <a:p>
          <a:r>
            <a:rPr lang="el-GR" sz="1600" b="1" dirty="0"/>
            <a:t>Οι ασθενείς θα προέρχονται από 25 δομές της πρωτοβάθμιας φροντίδας</a:t>
          </a:r>
          <a:r>
            <a:rPr lang="en-US" sz="1600" b="1" dirty="0"/>
            <a:t> </a:t>
          </a:r>
          <a:r>
            <a:rPr lang="el-GR" sz="1600" b="1" dirty="0"/>
            <a:t>υγείας </a:t>
          </a:r>
        </a:p>
      </dgm:t>
    </dgm:pt>
    <dgm:pt modelId="{E05AE9D9-F8B2-492A-8A7A-3149CAD1EDDE}" type="parTrans" cxnId="{3AFE6B75-FDCB-4992-A191-20D17B72C1E9}">
      <dgm:prSet/>
      <dgm:spPr/>
      <dgm:t>
        <a:bodyPr/>
        <a:lstStyle/>
        <a:p>
          <a:endParaRPr lang="el-GR" sz="1600"/>
        </a:p>
      </dgm:t>
    </dgm:pt>
    <dgm:pt modelId="{B52A84F8-307D-46D6-BAB6-DE56D7A3FC41}" type="sibTrans" cxnId="{3AFE6B75-FDCB-4992-A191-20D17B72C1E9}">
      <dgm:prSet/>
      <dgm:spPr/>
      <dgm:t>
        <a:bodyPr/>
        <a:lstStyle/>
        <a:p>
          <a:endParaRPr lang="el-GR" sz="1600"/>
        </a:p>
      </dgm:t>
    </dgm:pt>
    <dgm:pt modelId="{91A8C739-8E81-41EA-B7D3-5ADD461C0FB6}">
      <dgm:prSet phldrT="[Κείμενο]" custT="1"/>
      <dgm:spPr/>
      <dgm:t>
        <a:bodyPr/>
        <a:lstStyle/>
        <a:p>
          <a:r>
            <a:rPr lang="el-GR" sz="1200" dirty="0"/>
            <a:t>Κέντρα Υγείας, ΤΕΙ των νοσοκομείων, ΤΟΜΥ, πρώην </a:t>
          </a:r>
          <a:r>
            <a:rPr lang="el-GR" sz="1200" dirty="0" err="1"/>
            <a:t>Πολυϊατρεία</a:t>
          </a:r>
          <a:r>
            <a:rPr lang="el-GR" sz="1200" dirty="0"/>
            <a:t> ΙΚΑ, και Ιδιωτικά Ιατρεία</a:t>
          </a:r>
        </a:p>
      </dgm:t>
    </dgm:pt>
    <dgm:pt modelId="{59EBF698-FD02-450E-B06C-F514B7345B89}" type="parTrans" cxnId="{F52728DA-3248-434A-AF4B-3A5418CB0699}">
      <dgm:prSet/>
      <dgm:spPr/>
      <dgm:t>
        <a:bodyPr/>
        <a:lstStyle/>
        <a:p>
          <a:endParaRPr lang="el-GR" sz="1600"/>
        </a:p>
      </dgm:t>
    </dgm:pt>
    <dgm:pt modelId="{80B1AD77-2D7B-4589-A3AF-86F0CFE6FDC5}" type="sibTrans" cxnId="{F52728DA-3248-434A-AF4B-3A5418CB0699}">
      <dgm:prSet/>
      <dgm:spPr/>
      <dgm:t>
        <a:bodyPr/>
        <a:lstStyle/>
        <a:p>
          <a:endParaRPr lang="el-GR" sz="1600"/>
        </a:p>
      </dgm:t>
    </dgm:pt>
    <dgm:pt modelId="{20573C85-3BDF-4E11-8EFA-56D9AA8DD6BC}">
      <dgm:prSet phldrT="[Κείμενο]" custT="1"/>
      <dgm:spPr/>
      <dgm:t>
        <a:bodyPr/>
        <a:lstStyle/>
        <a:p>
          <a:r>
            <a:rPr lang="el-GR" sz="1200" dirty="0"/>
            <a:t>Επίσκεψη κατά το τελευταίο </a:t>
          </a:r>
          <a:r>
            <a:rPr lang="en-US" sz="1200" dirty="0"/>
            <a:t>6</a:t>
          </a:r>
          <a:r>
            <a:rPr lang="el-GR" sz="1200" dirty="0" err="1"/>
            <a:t>μηνο</a:t>
          </a:r>
          <a:r>
            <a:rPr lang="el-GR" sz="1200" dirty="0"/>
            <a:t> στις δομές</a:t>
          </a:r>
          <a:r>
            <a:rPr lang="en-US" sz="1200" dirty="0"/>
            <a:t> </a:t>
          </a:r>
          <a:r>
            <a:rPr lang="el-GR" sz="1200" dirty="0"/>
            <a:t>(σε Παθολόγο είτε Γενικό Γιατρό είτε Παιδίατρο)</a:t>
          </a:r>
        </a:p>
      </dgm:t>
    </dgm:pt>
    <dgm:pt modelId="{96137C50-E07C-4CA0-B0A4-D377979D8B4E}" type="parTrans" cxnId="{C6FEAAED-4575-49BA-9B29-C59C22734064}">
      <dgm:prSet/>
      <dgm:spPr/>
      <dgm:t>
        <a:bodyPr/>
        <a:lstStyle/>
        <a:p>
          <a:endParaRPr lang="el-GR" sz="1600"/>
        </a:p>
      </dgm:t>
    </dgm:pt>
    <dgm:pt modelId="{F35F4177-6873-4D29-A027-77947C5DE19D}" type="sibTrans" cxnId="{C6FEAAED-4575-49BA-9B29-C59C22734064}">
      <dgm:prSet/>
      <dgm:spPr/>
      <dgm:t>
        <a:bodyPr/>
        <a:lstStyle/>
        <a:p>
          <a:endParaRPr lang="el-GR" sz="1600"/>
        </a:p>
      </dgm:t>
    </dgm:pt>
    <dgm:pt modelId="{584DF35B-40A6-4ED7-8369-5E2C634AFC7F}">
      <dgm:prSet phldrT="[Κείμενο]" custT="1"/>
      <dgm:spPr/>
      <dgm:t>
        <a:bodyPr/>
        <a:lstStyle/>
        <a:p>
          <a:r>
            <a:rPr lang="el-GR" sz="1800" b="1" dirty="0"/>
            <a:t>Από τις ίδιες 25 δομές ζητούμενο είναι η προσέγγιση και των επαγγελματιών υγείας</a:t>
          </a:r>
        </a:p>
      </dgm:t>
    </dgm:pt>
    <dgm:pt modelId="{97963D3F-D7F5-4011-81FD-45EEBE089966}" type="parTrans" cxnId="{74FC3696-2797-467B-B119-6E828AC45BD8}">
      <dgm:prSet/>
      <dgm:spPr/>
      <dgm:t>
        <a:bodyPr/>
        <a:lstStyle/>
        <a:p>
          <a:endParaRPr lang="el-GR" sz="1600"/>
        </a:p>
      </dgm:t>
    </dgm:pt>
    <dgm:pt modelId="{D9B05AE8-2047-4CA6-BC92-773C52857C1D}" type="sibTrans" cxnId="{74FC3696-2797-467B-B119-6E828AC45BD8}">
      <dgm:prSet/>
      <dgm:spPr/>
      <dgm:t>
        <a:bodyPr/>
        <a:lstStyle/>
        <a:p>
          <a:endParaRPr lang="el-GR" sz="1600"/>
        </a:p>
      </dgm:t>
    </dgm:pt>
    <dgm:pt modelId="{00710B54-6583-469D-94A4-4FCD71396B9E}">
      <dgm:prSet phldrT="[Κείμενο]" custT="1"/>
      <dgm:spPr/>
      <dgm:t>
        <a:bodyPr/>
        <a:lstStyle/>
        <a:p>
          <a:r>
            <a:rPr lang="el-GR" sz="1200" dirty="0"/>
            <a:t>100 Παθολόγων</a:t>
          </a:r>
          <a:r>
            <a:rPr lang="en-US" sz="1200" dirty="0"/>
            <a:t>/</a:t>
          </a:r>
          <a:r>
            <a:rPr lang="el-GR" sz="1200" dirty="0"/>
            <a:t>Γενικών Γιατρών ή Παιδιάτρων ή Νοσηλευτών</a:t>
          </a:r>
        </a:p>
      </dgm:t>
    </dgm:pt>
    <dgm:pt modelId="{1E604889-647D-487B-BDB8-EE7685518A74}" type="parTrans" cxnId="{0B6A089B-57BF-4431-AF24-AA33EA66076F}">
      <dgm:prSet/>
      <dgm:spPr/>
      <dgm:t>
        <a:bodyPr/>
        <a:lstStyle/>
        <a:p>
          <a:endParaRPr lang="el-GR" sz="1600"/>
        </a:p>
      </dgm:t>
    </dgm:pt>
    <dgm:pt modelId="{2DD61C76-7F9A-4F35-A97C-E6554A1DD0D6}" type="sibTrans" cxnId="{0B6A089B-57BF-4431-AF24-AA33EA66076F}">
      <dgm:prSet/>
      <dgm:spPr/>
      <dgm:t>
        <a:bodyPr/>
        <a:lstStyle/>
        <a:p>
          <a:endParaRPr lang="el-GR" sz="1600"/>
        </a:p>
      </dgm:t>
    </dgm:pt>
    <dgm:pt modelId="{D018D353-A14E-45F7-A62F-BCE750328144}">
      <dgm:prSet phldrT="[Κείμενο]" custT="1"/>
      <dgm:spPr/>
      <dgm:t>
        <a:bodyPr/>
        <a:lstStyle/>
        <a:p>
          <a:r>
            <a:rPr lang="el-GR" sz="1050" dirty="0"/>
            <a:t>Σύστημα ηλεκτρονικής συνταγογράφησης της ΗΔΙΚΑ για αποστολή επιστολής/πρόσκλησης στο κινητό ή /και στο </a:t>
          </a:r>
          <a:r>
            <a:rPr lang="el-GR" sz="1050" dirty="0" err="1"/>
            <a:t>μέιλ</a:t>
          </a:r>
          <a:r>
            <a:rPr lang="el-GR" sz="1050" dirty="0"/>
            <a:t> τους με τον  σύνδεσμο του ηλεκτρονικού ερωτηματολογίου</a:t>
          </a:r>
        </a:p>
      </dgm:t>
    </dgm:pt>
    <dgm:pt modelId="{7BF21341-7457-4A7A-A209-ED68774B04FD}" type="parTrans" cxnId="{9DE9176C-E5D3-47AF-B80E-66B9F841780C}">
      <dgm:prSet/>
      <dgm:spPr/>
      <dgm:t>
        <a:bodyPr/>
        <a:lstStyle/>
        <a:p>
          <a:endParaRPr lang="el-GR" sz="1600"/>
        </a:p>
      </dgm:t>
    </dgm:pt>
    <dgm:pt modelId="{8C62799F-3393-4771-A845-2998C6F79FC3}" type="sibTrans" cxnId="{9DE9176C-E5D3-47AF-B80E-66B9F841780C}">
      <dgm:prSet/>
      <dgm:spPr/>
      <dgm:t>
        <a:bodyPr/>
        <a:lstStyle/>
        <a:p>
          <a:endParaRPr lang="el-GR" sz="1600"/>
        </a:p>
      </dgm:t>
    </dgm:pt>
    <dgm:pt modelId="{A515E08F-2436-4633-B6A9-895FC84907D9}">
      <dgm:prSet phldrT="[Κείμενο]" custT="1"/>
      <dgm:spPr/>
      <dgm:t>
        <a:bodyPr/>
        <a:lstStyle/>
        <a:p>
          <a:r>
            <a:rPr lang="el-GR" sz="1600" b="1" dirty="0"/>
            <a:t>Αναλογική εκπροσώπηση όλων των τύπων των μονάδων υγείας και όλων των ευρύτερων γεωγραφικών περιφερειών με βάση την αναλογία των επισκέψεων σε κάθε τύπο δομής ανά περιφέρεια στο σύνολο όλων των επισκέψεων σε συνεργασία με την ΗΔΙΚΑ</a:t>
          </a:r>
        </a:p>
      </dgm:t>
    </dgm:pt>
    <dgm:pt modelId="{DA53CD36-CFD6-4003-A0E9-7933ABC1CF00}" type="parTrans" cxnId="{4FDF6907-72E3-42C3-891A-16BAFE1D75FE}">
      <dgm:prSet/>
      <dgm:spPr/>
      <dgm:t>
        <a:bodyPr/>
        <a:lstStyle/>
        <a:p>
          <a:endParaRPr lang="el-GR" sz="1600"/>
        </a:p>
      </dgm:t>
    </dgm:pt>
    <dgm:pt modelId="{BC3AB6A5-B5DA-4353-A190-74E6191059C3}" type="sibTrans" cxnId="{4FDF6907-72E3-42C3-891A-16BAFE1D75FE}">
      <dgm:prSet/>
      <dgm:spPr/>
      <dgm:t>
        <a:bodyPr/>
        <a:lstStyle/>
        <a:p>
          <a:endParaRPr lang="el-GR" sz="1600"/>
        </a:p>
      </dgm:t>
    </dgm:pt>
    <dgm:pt modelId="{CE39CDDA-AF92-41D4-8048-F256A973DE4C}" type="pres">
      <dgm:prSet presAssocID="{F9C87CFB-AC75-419D-80DB-577513D87E40}" presName="Name0" presStyleCnt="0">
        <dgm:presLayoutVars>
          <dgm:dir/>
          <dgm:animLvl val="lvl"/>
          <dgm:resizeHandles val="exact"/>
        </dgm:presLayoutVars>
      </dgm:prSet>
      <dgm:spPr/>
    </dgm:pt>
    <dgm:pt modelId="{87FA7E90-75D5-4208-9DD2-60413E601274}" type="pres">
      <dgm:prSet presAssocID="{A515E08F-2436-4633-B6A9-895FC84907D9}" presName="boxAndChildren" presStyleCnt="0"/>
      <dgm:spPr/>
    </dgm:pt>
    <dgm:pt modelId="{5ACF8F83-E822-4320-8CF4-44644C8ABFFD}" type="pres">
      <dgm:prSet presAssocID="{A515E08F-2436-4633-B6A9-895FC84907D9}" presName="parentTextBox" presStyleLbl="node1" presStyleIdx="0" presStyleCnt="4"/>
      <dgm:spPr/>
    </dgm:pt>
    <dgm:pt modelId="{156D43B6-0D87-417F-923A-A7E6067BA10F}" type="pres">
      <dgm:prSet presAssocID="{D9B05AE8-2047-4CA6-BC92-773C52857C1D}" presName="sp" presStyleCnt="0"/>
      <dgm:spPr/>
    </dgm:pt>
    <dgm:pt modelId="{11D5E2C8-5850-4E39-A295-4DDD05E665AD}" type="pres">
      <dgm:prSet presAssocID="{584DF35B-40A6-4ED7-8369-5E2C634AFC7F}" presName="arrowAndChildren" presStyleCnt="0"/>
      <dgm:spPr/>
    </dgm:pt>
    <dgm:pt modelId="{39511406-2177-418F-8657-0FB5C3031328}" type="pres">
      <dgm:prSet presAssocID="{584DF35B-40A6-4ED7-8369-5E2C634AFC7F}" presName="parentTextArrow" presStyleLbl="node1" presStyleIdx="0" presStyleCnt="4"/>
      <dgm:spPr/>
    </dgm:pt>
    <dgm:pt modelId="{B092005E-3556-4ED5-9592-9150C9648865}" type="pres">
      <dgm:prSet presAssocID="{584DF35B-40A6-4ED7-8369-5E2C634AFC7F}" presName="arrow" presStyleLbl="node1" presStyleIdx="1" presStyleCnt="4"/>
      <dgm:spPr/>
    </dgm:pt>
    <dgm:pt modelId="{8E8E21AF-2128-4E7A-9B89-13AC21F05045}" type="pres">
      <dgm:prSet presAssocID="{584DF35B-40A6-4ED7-8369-5E2C634AFC7F}" presName="descendantArrow" presStyleCnt="0"/>
      <dgm:spPr/>
    </dgm:pt>
    <dgm:pt modelId="{C7979FA3-2C32-4FAC-8039-326999C247B0}" type="pres">
      <dgm:prSet presAssocID="{00710B54-6583-469D-94A4-4FCD71396B9E}" presName="childTextArrow" presStyleLbl="fgAccFollowNode1" presStyleIdx="0" presStyleCnt="4" custScaleX="101704" custScaleY="115178" custLinFactNeighborX="-405" custLinFactNeighborY="-3998">
        <dgm:presLayoutVars>
          <dgm:bulletEnabled val="1"/>
        </dgm:presLayoutVars>
      </dgm:prSet>
      <dgm:spPr/>
    </dgm:pt>
    <dgm:pt modelId="{22737A04-6502-4DAB-A996-98C679903116}" type="pres">
      <dgm:prSet presAssocID="{D018D353-A14E-45F7-A62F-BCE750328144}" presName="childTextArrow" presStyleLbl="fgAccFollowNode1" presStyleIdx="1" presStyleCnt="4" custScaleX="101790" custScaleY="112751" custLinFactNeighborX="455" custLinFactNeighborY="2378">
        <dgm:presLayoutVars>
          <dgm:bulletEnabled val="1"/>
        </dgm:presLayoutVars>
      </dgm:prSet>
      <dgm:spPr/>
    </dgm:pt>
    <dgm:pt modelId="{C73FAD35-F0F5-4896-A2EF-99EAF7F11023}" type="pres">
      <dgm:prSet presAssocID="{B52A84F8-307D-46D6-BAB6-DE56D7A3FC41}" presName="sp" presStyleCnt="0"/>
      <dgm:spPr/>
    </dgm:pt>
    <dgm:pt modelId="{8138AC4E-FBA6-4733-802B-E2AE7A0AB021}" type="pres">
      <dgm:prSet presAssocID="{3E919DBF-E88C-4474-8403-A891BA8DD16E}" presName="arrowAndChildren" presStyleCnt="0"/>
      <dgm:spPr/>
    </dgm:pt>
    <dgm:pt modelId="{4D256F30-91E7-4E17-B740-EBAAB49267D5}" type="pres">
      <dgm:prSet presAssocID="{3E919DBF-E88C-4474-8403-A891BA8DD16E}" presName="parentTextArrow" presStyleLbl="node1" presStyleIdx="1" presStyleCnt="4"/>
      <dgm:spPr/>
    </dgm:pt>
    <dgm:pt modelId="{B30D47E3-5D02-458F-B647-DC356827698C}" type="pres">
      <dgm:prSet presAssocID="{3E919DBF-E88C-4474-8403-A891BA8DD16E}" presName="arrow" presStyleLbl="node1" presStyleIdx="2" presStyleCnt="4"/>
      <dgm:spPr/>
    </dgm:pt>
    <dgm:pt modelId="{A4C3226F-64CE-4FA5-937C-1FF0CAE726F1}" type="pres">
      <dgm:prSet presAssocID="{3E919DBF-E88C-4474-8403-A891BA8DD16E}" presName="descendantArrow" presStyleCnt="0"/>
      <dgm:spPr/>
    </dgm:pt>
    <dgm:pt modelId="{BDD14AC4-5D8D-46DD-9704-B58D43CD0A35}" type="pres">
      <dgm:prSet presAssocID="{91A8C739-8E81-41EA-B7D3-5ADD461C0FB6}" presName="childTextArrow" presStyleLbl="fgAccFollowNode1" presStyleIdx="2" presStyleCnt="4">
        <dgm:presLayoutVars>
          <dgm:bulletEnabled val="1"/>
        </dgm:presLayoutVars>
      </dgm:prSet>
      <dgm:spPr/>
    </dgm:pt>
    <dgm:pt modelId="{7E170529-D7B8-4801-8991-D154F2C89C0E}" type="pres">
      <dgm:prSet presAssocID="{20573C85-3BDF-4E11-8EFA-56D9AA8DD6BC}" presName="childTextArrow" presStyleLbl="fgAccFollowNode1" presStyleIdx="3" presStyleCnt="4">
        <dgm:presLayoutVars>
          <dgm:bulletEnabled val="1"/>
        </dgm:presLayoutVars>
      </dgm:prSet>
      <dgm:spPr/>
    </dgm:pt>
    <dgm:pt modelId="{4EDAB056-6340-41B8-9370-EB7A8B92F946}" type="pres">
      <dgm:prSet presAssocID="{F7074088-067C-4260-962B-E92749606188}" presName="sp" presStyleCnt="0"/>
      <dgm:spPr/>
    </dgm:pt>
    <dgm:pt modelId="{DB5F53BC-7DEE-4770-A7BA-B381706A667D}" type="pres">
      <dgm:prSet presAssocID="{68B0916C-23F0-4943-B749-6364F50DD88E}" presName="arrowAndChildren" presStyleCnt="0"/>
      <dgm:spPr/>
    </dgm:pt>
    <dgm:pt modelId="{66A63F1F-B4CC-4769-97D0-E44A2C1D3A56}" type="pres">
      <dgm:prSet presAssocID="{68B0916C-23F0-4943-B749-6364F50DD88E}" presName="parentTextArrow" presStyleLbl="node1" presStyleIdx="3" presStyleCnt="4" custLinFactNeighborX="-4688" custLinFactNeighborY="-6492"/>
      <dgm:spPr/>
    </dgm:pt>
  </dgm:ptLst>
  <dgm:cxnLst>
    <dgm:cxn modelId="{4FDF6907-72E3-42C3-891A-16BAFE1D75FE}" srcId="{F9C87CFB-AC75-419D-80DB-577513D87E40}" destId="{A515E08F-2436-4633-B6A9-895FC84907D9}" srcOrd="3" destOrd="0" parTransId="{DA53CD36-CFD6-4003-A0E9-7933ABC1CF00}" sibTransId="{BC3AB6A5-B5DA-4353-A190-74E6191059C3}"/>
    <dgm:cxn modelId="{279CBA25-5F75-4CB7-9B3E-A0A80C4C0063}" srcId="{F9C87CFB-AC75-419D-80DB-577513D87E40}" destId="{68B0916C-23F0-4943-B749-6364F50DD88E}" srcOrd="0" destOrd="0" parTransId="{26AB805C-F9A9-421B-BA63-7C49341D368F}" sibTransId="{F7074088-067C-4260-962B-E92749606188}"/>
    <dgm:cxn modelId="{5A35A72A-4DB0-45AE-99FD-EA2E88D6FB9E}" type="presOf" srcId="{A515E08F-2436-4633-B6A9-895FC84907D9}" destId="{5ACF8F83-E822-4320-8CF4-44644C8ABFFD}" srcOrd="0" destOrd="0" presId="urn:microsoft.com/office/officeart/2005/8/layout/process4"/>
    <dgm:cxn modelId="{B76BBE2D-D2C8-435E-B268-3CB430CC255C}" type="presOf" srcId="{3E919DBF-E88C-4474-8403-A891BA8DD16E}" destId="{B30D47E3-5D02-458F-B647-DC356827698C}" srcOrd="1" destOrd="0" presId="urn:microsoft.com/office/officeart/2005/8/layout/process4"/>
    <dgm:cxn modelId="{D0160B64-D222-4A3A-AAD3-B1B21FA079D5}" type="presOf" srcId="{20573C85-3BDF-4E11-8EFA-56D9AA8DD6BC}" destId="{7E170529-D7B8-4801-8991-D154F2C89C0E}" srcOrd="0" destOrd="0" presId="urn:microsoft.com/office/officeart/2005/8/layout/process4"/>
    <dgm:cxn modelId="{9DE9176C-E5D3-47AF-B80E-66B9F841780C}" srcId="{584DF35B-40A6-4ED7-8369-5E2C634AFC7F}" destId="{D018D353-A14E-45F7-A62F-BCE750328144}" srcOrd="1" destOrd="0" parTransId="{7BF21341-7457-4A7A-A209-ED68774B04FD}" sibTransId="{8C62799F-3393-4771-A845-2998C6F79FC3}"/>
    <dgm:cxn modelId="{5D00ED4E-461D-4A34-94D5-164107C2B146}" type="presOf" srcId="{D018D353-A14E-45F7-A62F-BCE750328144}" destId="{22737A04-6502-4DAB-A996-98C679903116}" srcOrd="0" destOrd="0" presId="urn:microsoft.com/office/officeart/2005/8/layout/process4"/>
    <dgm:cxn modelId="{1FBF8D73-5186-4312-A3AD-6697C4797D34}" type="presOf" srcId="{3E919DBF-E88C-4474-8403-A891BA8DD16E}" destId="{4D256F30-91E7-4E17-B740-EBAAB49267D5}" srcOrd="0" destOrd="0" presId="urn:microsoft.com/office/officeart/2005/8/layout/process4"/>
    <dgm:cxn modelId="{3AFE6B75-FDCB-4992-A191-20D17B72C1E9}" srcId="{F9C87CFB-AC75-419D-80DB-577513D87E40}" destId="{3E919DBF-E88C-4474-8403-A891BA8DD16E}" srcOrd="1" destOrd="0" parTransId="{E05AE9D9-F8B2-492A-8A7A-3149CAD1EDDE}" sibTransId="{B52A84F8-307D-46D6-BAB6-DE56D7A3FC41}"/>
    <dgm:cxn modelId="{9A1A8386-EAC0-4903-9F89-D62239EE1ED6}" type="presOf" srcId="{584DF35B-40A6-4ED7-8369-5E2C634AFC7F}" destId="{39511406-2177-418F-8657-0FB5C3031328}" srcOrd="0" destOrd="0" presId="urn:microsoft.com/office/officeart/2005/8/layout/process4"/>
    <dgm:cxn modelId="{D080AC8B-2989-40F8-B064-944CD8D14338}" type="presOf" srcId="{68B0916C-23F0-4943-B749-6364F50DD88E}" destId="{66A63F1F-B4CC-4769-97D0-E44A2C1D3A56}" srcOrd="0" destOrd="0" presId="urn:microsoft.com/office/officeart/2005/8/layout/process4"/>
    <dgm:cxn modelId="{74FC3696-2797-467B-B119-6E828AC45BD8}" srcId="{F9C87CFB-AC75-419D-80DB-577513D87E40}" destId="{584DF35B-40A6-4ED7-8369-5E2C634AFC7F}" srcOrd="2" destOrd="0" parTransId="{97963D3F-D7F5-4011-81FD-45EEBE089966}" sibTransId="{D9B05AE8-2047-4CA6-BC92-773C52857C1D}"/>
    <dgm:cxn modelId="{0B6A089B-57BF-4431-AF24-AA33EA66076F}" srcId="{584DF35B-40A6-4ED7-8369-5E2C634AFC7F}" destId="{00710B54-6583-469D-94A4-4FCD71396B9E}" srcOrd="0" destOrd="0" parTransId="{1E604889-647D-487B-BDB8-EE7685518A74}" sibTransId="{2DD61C76-7F9A-4F35-A97C-E6554A1DD0D6}"/>
    <dgm:cxn modelId="{9A8AF99C-EBB4-4FA3-A2DA-CC99E2A2C885}" type="presOf" srcId="{F9C87CFB-AC75-419D-80DB-577513D87E40}" destId="{CE39CDDA-AF92-41D4-8048-F256A973DE4C}" srcOrd="0" destOrd="0" presId="urn:microsoft.com/office/officeart/2005/8/layout/process4"/>
    <dgm:cxn modelId="{020ABF9F-31EB-48AA-883A-6FF64FC11B57}" type="presOf" srcId="{584DF35B-40A6-4ED7-8369-5E2C634AFC7F}" destId="{B092005E-3556-4ED5-9592-9150C9648865}" srcOrd="1" destOrd="0" presId="urn:microsoft.com/office/officeart/2005/8/layout/process4"/>
    <dgm:cxn modelId="{F52728DA-3248-434A-AF4B-3A5418CB0699}" srcId="{3E919DBF-E88C-4474-8403-A891BA8DD16E}" destId="{91A8C739-8E81-41EA-B7D3-5ADD461C0FB6}" srcOrd="0" destOrd="0" parTransId="{59EBF698-FD02-450E-B06C-F514B7345B89}" sibTransId="{80B1AD77-2D7B-4589-A3AF-86F0CFE6FDC5}"/>
    <dgm:cxn modelId="{C6FEAAED-4575-49BA-9B29-C59C22734064}" srcId="{3E919DBF-E88C-4474-8403-A891BA8DD16E}" destId="{20573C85-3BDF-4E11-8EFA-56D9AA8DD6BC}" srcOrd="1" destOrd="0" parTransId="{96137C50-E07C-4CA0-B0A4-D377979D8B4E}" sibTransId="{F35F4177-6873-4D29-A027-77947C5DE19D}"/>
    <dgm:cxn modelId="{067DC8F5-60D4-4DFE-AC44-DAB617029A31}" type="presOf" srcId="{00710B54-6583-469D-94A4-4FCD71396B9E}" destId="{C7979FA3-2C32-4FAC-8039-326999C247B0}" srcOrd="0" destOrd="0" presId="urn:microsoft.com/office/officeart/2005/8/layout/process4"/>
    <dgm:cxn modelId="{534935F6-7823-41DE-969D-6053071D3998}" type="presOf" srcId="{91A8C739-8E81-41EA-B7D3-5ADD461C0FB6}" destId="{BDD14AC4-5D8D-46DD-9704-B58D43CD0A35}" srcOrd="0" destOrd="0" presId="urn:microsoft.com/office/officeart/2005/8/layout/process4"/>
    <dgm:cxn modelId="{7DAAF542-A50E-4E5C-8B12-EA0BB52869D4}" type="presParOf" srcId="{CE39CDDA-AF92-41D4-8048-F256A973DE4C}" destId="{87FA7E90-75D5-4208-9DD2-60413E601274}" srcOrd="0" destOrd="0" presId="urn:microsoft.com/office/officeart/2005/8/layout/process4"/>
    <dgm:cxn modelId="{B9E05D78-43B7-4971-82C6-F429634E5F4C}" type="presParOf" srcId="{87FA7E90-75D5-4208-9DD2-60413E601274}" destId="{5ACF8F83-E822-4320-8CF4-44644C8ABFFD}" srcOrd="0" destOrd="0" presId="urn:microsoft.com/office/officeart/2005/8/layout/process4"/>
    <dgm:cxn modelId="{9FB32114-66E5-4215-99D5-3892E2AE2B93}" type="presParOf" srcId="{CE39CDDA-AF92-41D4-8048-F256A973DE4C}" destId="{156D43B6-0D87-417F-923A-A7E6067BA10F}" srcOrd="1" destOrd="0" presId="urn:microsoft.com/office/officeart/2005/8/layout/process4"/>
    <dgm:cxn modelId="{6FE1BFB6-3316-4DF9-964C-22AC3CB44842}" type="presParOf" srcId="{CE39CDDA-AF92-41D4-8048-F256A973DE4C}" destId="{11D5E2C8-5850-4E39-A295-4DDD05E665AD}" srcOrd="2" destOrd="0" presId="urn:microsoft.com/office/officeart/2005/8/layout/process4"/>
    <dgm:cxn modelId="{BA2CF13E-7B10-4A11-80CF-B7BCB8935719}" type="presParOf" srcId="{11D5E2C8-5850-4E39-A295-4DDD05E665AD}" destId="{39511406-2177-418F-8657-0FB5C3031328}" srcOrd="0" destOrd="0" presId="urn:microsoft.com/office/officeart/2005/8/layout/process4"/>
    <dgm:cxn modelId="{E35BF972-22A2-4216-B565-D1B1530A958F}" type="presParOf" srcId="{11D5E2C8-5850-4E39-A295-4DDD05E665AD}" destId="{B092005E-3556-4ED5-9592-9150C9648865}" srcOrd="1" destOrd="0" presId="urn:microsoft.com/office/officeart/2005/8/layout/process4"/>
    <dgm:cxn modelId="{FFF0B880-A4DB-4765-A7FD-0EAD8A9009F4}" type="presParOf" srcId="{11D5E2C8-5850-4E39-A295-4DDD05E665AD}" destId="{8E8E21AF-2128-4E7A-9B89-13AC21F05045}" srcOrd="2" destOrd="0" presId="urn:microsoft.com/office/officeart/2005/8/layout/process4"/>
    <dgm:cxn modelId="{A29FA415-3B90-4E6B-9BC2-7D39E95C82CA}" type="presParOf" srcId="{8E8E21AF-2128-4E7A-9B89-13AC21F05045}" destId="{C7979FA3-2C32-4FAC-8039-326999C247B0}" srcOrd="0" destOrd="0" presId="urn:microsoft.com/office/officeart/2005/8/layout/process4"/>
    <dgm:cxn modelId="{F99B6411-0115-4CC0-8591-A1AEA3338604}" type="presParOf" srcId="{8E8E21AF-2128-4E7A-9B89-13AC21F05045}" destId="{22737A04-6502-4DAB-A996-98C679903116}" srcOrd="1" destOrd="0" presId="urn:microsoft.com/office/officeart/2005/8/layout/process4"/>
    <dgm:cxn modelId="{7503E698-AC85-472B-8678-9DAE306B568C}" type="presParOf" srcId="{CE39CDDA-AF92-41D4-8048-F256A973DE4C}" destId="{C73FAD35-F0F5-4896-A2EF-99EAF7F11023}" srcOrd="3" destOrd="0" presId="urn:microsoft.com/office/officeart/2005/8/layout/process4"/>
    <dgm:cxn modelId="{7E1C3451-3484-49D9-A59B-C2CE08E436A3}" type="presParOf" srcId="{CE39CDDA-AF92-41D4-8048-F256A973DE4C}" destId="{8138AC4E-FBA6-4733-802B-E2AE7A0AB021}" srcOrd="4" destOrd="0" presId="urn:microsoft.com/office/officeart/2005/8/layout/process4"/>
    <dgm:cxn modelId="{DFC84B40-BB7A-4E39-805E-299EC766D2EF}" type="presParOf" srcId="{8138AC4E-FBA6-4733-802B-E2AE7A0AB021}" destId="{4D256F30-91E7-4E17-B740-EBAAB49267D5}" srcOrd="0" destOrd="0" presId="urn:microsoft.com/office/officeart/2005/8/layout/process4"/>
    <dgm:cxn modelId="{6FCED4AF-B3EB-42C3-BE4D-433306C1CBCF}" type="presParOf" srcId="{8138AC4E-FBA6-4733-802B-E2AE7A0AB021}" destId="{B30D47E3-5D02-458F-B647-DC356827698C}" srcOrd="1" destOrd="0" presId="urn:microsoft.com/office/officeart/2005/8/layout/process4"/>
    <dgm:cxn modelId="{7C2C3BC3-C283-4F3B-A035-71A07993A72D}" type="presParOf" srcId="{8138AC4E-FBA6-4733-802B-E2AE7A0AB021}" destId="{A4C3226F-64CE-4FA5-937C-1FF0CAE726F1}" srcOrd="2" destOrd="0" presId="urn:microsoft.com/office/officeart/2005/8/layout/process4"/>
    <dgm:cxn modelId="{C9A0A3CC-2555-491E-AA25-FBA3B76A5814}" type="presParOf" srcId="{A4C3226F-64CE-4FA5-937C-1FF0CAE726F1}" destId="{BDD14AC4-5D8D-46DD-9704-B58D43CD0A35}" srcOrd="0" destOrd="0" presId="urn:microsoft.com/office/officeart/2005/8/layout/process4"/>
    <dgm:cxn modelId="{5D5C9958-7CD0-4F34-96C3-2C154D9919AC}" type="presParOf" srcId="{A4C3226F-64CE-4FA5-937C-1FF0CAE726F1}" destId="{7E170529-D7B8-4801-8991-D154F2C89C0E}" srcOrd="1" destOrd="0" presId="urn:microsoft.com/office/officeart/2005/8/layout/process4"/>
    <dgm:cxn modelId="{EF927E75-78F5-49E3-8092-AC260BE3CDF3}" type="presParOf" srcId="{CE39CDDA-AF92-41D4-8048-F256A973DE4C}" destId="{4EDAB056-6340-41B8-9370-EB7A8B92F946}" srcOrd="5" destOrd="0" presId="urn:microsoft.com/office/officeart/2005/8/layout/process4"/>
    <dgm:cxn modelId="{96AEB0B8-FE95-41EC-BC52-BB45D891B2FB}" type="presParOf" srcId="{CE39CDDA-AF92-41D4-8048-F256A973DE4C}" destId="{DB5F53BC-7DEE-4770-A7BA-B381706A667D}" srcOrd="6" destOrd="0" presId="urn:microsoft.com/office/officeart/2005/8/layout/process4"/>
    <dgm:cxn modelId="{38D35EAC-C3FB-484E-9D95-7A8A73F2A0EA}" type="presParOf" srcId="{DB5F53BC-7DEE-4770-A7BA-B381706A667D}" destId="{66A63F1F-B4CC-4769-97D0-E44A2C1D3A56}"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CF8F83-E822-4320-8CF4-44644C8ABFFD}">
      <dsp:nvSpPr>
        <dsp:cNvPr id="0" name=""/>
        <dsp:cNvSpPr/>
      </dsp:nvSpPr>
      <dsp:spPr>
        <a:xfrm>
          <a:off x="0" y="4277409"/>
          <a:ext cx="8822593" cy="9357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l-GR" sz="1600" b="1" kern="1200" dirty="0"/>
            <a:t>Αναλογική εκπροσώπηση όλων των τύπων των μονάδων υγείας και όλων των ευρύτερων γεωγραφικών περιφερειών με βάση την αναλογία των επισκέψεων σε κάθε τύπο δομής ανά περιφέρεια στο σύνολο όλων των επισκέψεων σε συνεργασία με την ΗΔΙΚΑ</a:t>
          </a:r>
        </a:p>
      </dsp:txBody>
      <dsp:txXfrm>
        <a:off x="0" y="4277409"/>
        <a:ext cx="8822593" cy="935792"/>
      </dsp:txXfrm>
    </dsp:sp>
    <dsp:sp modelId="{B092005E-3556-4ED5-9592-9150C9648865}">
      <dsp:nvSpPr>
        <dsp:cNvPr id="0" name=""/>
        <dsp:cNvSpPr/>
      </dsp:nvSpPr>
      <dsp:spPr>
        <a:xfrm rot="10800000">
          <a:off x="0" y="2852197"/>
          <a:ext cx="8822593" cy="1439249"/>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b="1" kern="1200" dirty="0"/>
            <a:t>Από τις ίδιες 25 δομές ζητούμενο είναι η προσέγγιση και των επαγγελματιών υγείας</a:t>
          </a:r>
        </a:p>
      </dsp:txBody>
      <dsp:txXfrm rot="-10800000">
        <a:off x="0" y="2852197"/>
        <a:ext cx="8822593" cy="505176"/>
      </dsp:txXfrm>
    </dsp:sp>
    <dsp:sp modelId="{C7979FA3-2C32-4FAC-8039-326999C247B0}">
      <dsp:nvSpPr>
        <dsp:cNvPr id="0" name=""/>
        <dsp:cNvSpPr/>
      </dsp:nvSpPr>
      <dsp:spPr>
        <a:xfrm>
          <a:off x="0" y="3307510"/>
          <a:ext cx="4407601" cy="49565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l-GR" sz="1200" kern="1200" dirty="0"/>
            <a:t>100 Παθολόγων</a:t>
          </a:r>
          <a:r>
            <a:rPr lang="en-US" sz="1200" kern="1200" dirty="0"/>
            <a:t>/</a:t>
          </a:r>
          <a:r>
            <a:rPr lang="el-GR" sz="1200" kern="1200" dirty="0"/>
            <a:t>Γενικών Γιατρών ή Παιδιάτρων ή Νοσηλευτών</a:t>
          </a:r>
        </a:p>
      </dsp:txBody>
      <dsp:txXfrm>
        <a:off x="0" y="3307510"/>
        <a:ext cx="4407601" cy="495651"/>
      </dsp:txXfrm>
    </dsp:sp>
    <dsp:sp modelId="{22737A04-6502-4DAB-A996-98C679903116}">
      <dsp:nvSpPr>
        <dsp:cNvPr id="0" name=""/>
        <dsp:cNvSpPr/>
      </dsp:nvSpPr>
      <dsp:spPr>
        <a:xfrm>
          <a:off x="4411264" y="3340171"/>
          <a:ext cx="4411328" cy="48520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66725">
            <a:lnSpc>
              <a:spcPct val="90000"/>
            </a:lnSpc>
            <a:spcBef>
              <a:spcPct val="0"/>
            </a:spcBef>
            <a:spcAft>
              <a:spcPct val="35000"/>
            </a:spcAft>
            <a:buNone/>
          </a:pPr>
          <a:r>
            <a:rPr lang="el-GR" sz="1050" kern="1200" dirty="0"/>
            <a:t>Σύστημα ηλεκτρονικής συνταγογράφησης της ΗΔΙΚΑ για αποστολή επιστολής/πρόσκλησης στο κινητό ή /και στο </a:t>
          </a:r>
          <a:r>
            <a:rPr lang="el-GR" sz="1050" kern="1200" dirty="0" err="1"/>
            <a:t>μέιλ</a:t>
          </a:r>
          <a:r>
            <a:rPr lang="el-GR" sz="1050" kern="1200" dirty="0"/>
            <a:t> τους με τον  σύνδεσμο του ηλεκτρονικού ερωτηματολογίου</a:t>
          </a:r>
        </a:p>
      </dsp:txBody>
      <dsp:txXfrm>
        <a:off x="4411264" y="3340171"/>
        <a:ext cx="4411328" cy="485207"/>
      </dsp:txXfrm>
    </dsp:sp>
    <dsp:sp modelId="{B30D47E3-5D02-458F-B647-DC356827698C}">
      <dsp:nvSpPr>
        <dsp:cNvPr id="0" name=""/>
        <dsp:cNvSpPr/>
      </dsp:nvSpPr>
      <dsp:spPr>
        <a:xfrm rot="10800000">
          <a:off x="0" y="1426985"/>
          <a:ext cx="8822593" cy="1439249"/>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l-GR" sz="1600" b="1" kern="1200" dirty="0"/>
            <a:t>Οι ασθενείς θα προέρχονται από 25 δομές της πρωτοβάθμιας φροντίδας</a:t>
          </a:r>
          <a:r>
            <a:rPr lang="en-US" sz="1600" b="1" kern="1200" dirty="0"/>
            <a:t> </a:t>
          </a:r>
          <a:r>
            <a:rPr lang="el-GR" sz="1600" b="1" kern="1200" dirty="0"/>
            <a:t>υγείας </a:t>
          </a:r>
        </a:p>
      </dsp:txBody>
      <dsp:txXfrm rot="-10800000">
        <a:off x="0" y="1426985"/>
        <a:ext cx="8822593" cy="505176"/>
      </dsp:txXfrm>
    </dsp:sp>
    <dsp:sp modelId="{BDD14AC4-5D8D-46DD-9704-B58D43CD0A35}">
      <dsp:nvSpPr>
        <dsp:cNvPr id="0" name=""/>
        <dsp:cNvSpPr/>
      </dsp:nvSpPr>
      <dsp:spPr>
        <a:xfrm>
          <a:off x="0" y="1932161"/>
          <a:ext cx="4411296" cy="43033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l-GR" sz="1200" kern="1200" dirty="0"/>
            <a:t>Κέντρα Υγείας, ΤΕΙ των νοσοκομείων, ΤΟΜΥ, πρώην </a:t>
          </a:r>
          <a:r>
            <a:rPr lang="el-GR" sz="1200" kern="1200" dirty="0" err="1"/>
            <a:t>Πολυϊατρεία</a:t>
          </a:r>
          <a:r>
            <a:rPr lang="el-GR" sz="1200" kern="1200" dirty="0"/>
            <a:t> ΙΚΑ, και Ιδιωτικά Ιατρεία</a:t>
          </a:r>
        </a:p>
      </dsp:txBody>
      <dsp:txXfrm>
        <a:off x="0" y="1932161"/>
        <a:ext cx="4411296" cy="430335"/>
      </dsp:txXfrm>
    </dsp:sp>
    <dsp:sp modelId="{7E170529-D7B8-4801-8991-D154F2C89C0E}">
      <dsp:nvSpPr>
        <dsp:cNvPr id="0" name=""/>
        <dsp:cNvSpPr/>
      </dsp:nvSpPr>
      <dsp:spPr>
        <a:xfrm>
          <a:off x="4411296" y="1932161"/>
          <a:ext cx="4411296" cy="43033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l-GR" sz="1200" kern="1200" dirty="0"/>
            <a:t>Επίσκεψη κατά το τελευταίο </a:t>
          </a:r>
          <a:r>
            <a:rPr lang="en-US" sz="1200" kern="1200" dirty="0"/>
            <a:t>6</a:t>
          </a:r>
          <a:r>
            <a:rPr lang="el-GR" sz="1200" kern="1200" dirty="0" err="1"/>
            <a:t>μηνο</a:t>
          </a:r>
          <a:r>
            <a:rPr lang="el-GR" sz="1200" kern="1200" dirty="0"/>
            <a:t> στις δομές</a:t>
          </a:r>
          <a:r>
            <a:rPr lang="en-US" sz="1200" kern="1200" dirty="0"/>
            <a:t> </a:t>
          </a:r>
          <a:r>
            <a:rPr lang="el-GR" sz="1200" kern="1200" dirty="0"/>
            <a:t>(σε Παθολόγο είτε Γενικό Γιατρό είτε Παιδίατρο)</a:t>
          </a:r>
        </a:p>
      </dsp:txBody>
      <dsp:txXfrm>
        <a:off x="4411296" y="1932161"/>
        <a:ext cx="4411296" cy="430335"/>
      </dsp:txXfrm>
    </dsp:sp>
    <dsp:sp modelId="{66A63F1F-B4CC-4769-97D0-E44A2C1D3A56}">
      <dsp:nvSpPr>
        <dsp:cNvPr id="0" name=""/>
        <dsp:cNvSpPr/>
      </dsp:nvSpPr>
      <dsp:spPr>
        <a:xfrm rot="10800000">
          <a:off x="0" y="0"/>
          <a:ext cx="8822593" cy="1439249"/>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l-GR" sz="1600" b="1" kern="1200" dirty="0"/>
            <a:t>Μέσω του συστήματος ηλεκτρονικής συνταγογράφησης της ΗΔΙΚΑ, 5.000 ασθενείς  ηλικίας 45+ θα λάβουν στο κινητό τους/ή και στο </a:t>
          </a:r>
          <a:r>
            <a:rPr lang="en-US" sz="1600" b="1" kern="1200" dirty="0"/>
            <a:t>mail</a:t>
          </a:r>
          <a:r>
            <a:rPr lang="el-GR" sz="1600" b="1" kern="1200" dirty="0"/>
            <a:t> τους πρόσκληση /ενημερωτική επιστολή για τη συμμετοχή τους στη </a:t>
          </a:r>
          <a:r>
            <a:rPr lang="en-US" sz="1600" b="1" kern="1200" dirty="0"/>
            <a:t>+ </a:t>
          </a:r>
          <a:r>
            <a:rPr lang="el-GR" sz="1600" b="1" kern="1200" dirty="0"/>
            <a:t>τον σύνδεσμο του ηλεκτρονικού ερωτηματολογίου</a:t>
          </a:r>
        </a:p>
      </dsp:txBody>
      <dsp:txXfrm rot="10800000">
        <a:off x="0" y="0"/>
        <a:ext cx="8822593" cy="935181"/>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77CFEF6-780D-461E-BB65-D1ACD44DCE42}" type="datetimeFigureOut">
              <a:rPr lang="el-GR"/>
              <a:pPr>
                <a:defRPr/>
              </a:pPr>
              <a:t>13/11/2025</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noProof="0"/>
              <a:t>Kλικ για επεξεργασία των στυλ του υποδείγματος</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F4F24120-023E-44D4-B2D3-FB776F73A9FD}" type="slidenum">
              <a:rPr lang="el-GR"/>
              <a:pPr>
                <a:defRPr/>
              </a:pPr>
              <a:t>‹#›</a:t>
            </a:fld>
            <a:endParaRPr 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field of quality measurement in healthcare has developed considerably in the past few decades and has attracted growing interest among researchers, </a:t>
            </a:r>
            <a:r>
              <a:rPr lang="en-US" dirty="0" err="1"/>
              <a:t>policymakers</a:t>
            </a:r>
            <a:r>
              <a:rPr lang="en-US" dirty="0"/>
              <a:t> and the general public (</a:t>
            </a:r>
            <a:r>
              <a:rPr lang="en-US" dirty="0" err="1"/>
              <a:t>Papanicolas</a:t>
            </a:r>
            <a:r>
              <a:rPr lang="en-US" dirty="0"/>
              <a:t> &amp; Smith, 2013; EC, 2016; OECD, 2019). Researchers and policy-makers are increasingly seeking to develop more systematic ways of measuring and benchmarking quality of care of different providers. Quality of care is now systematically reported as part of overall health system performance reports in many countries, including Australia, Belgium, Canada, Italy, Mexico, Spain, the Netherlands, and most Nordic countries. At the same time, international efforts in comparing and benchmarking quality of care across countries are mounting. The </a:t>
            </a:r>
            <a:r>
              <a:rPr lang="en-US" dirty="0" err="1"/>
              <a:t>Organisation</a:t>
            </a:r>
            <a:r>
              <a:rPr lang="en-US" dirty="0"/>
              <a:t> for Economic Co-operation and Development (OECD) and the EU Commission have both expanded their efforts at assessing and comparing healthcare quality internationally (</a:t>
            </a:r>
            <a:r>
              <a:rPr lang="en-US" dirty="0" err="1"/>
              <a:t>Carinci</a:t>
            </a:r>
            <a:r>
              <a:rPr lang="en-US" dirty="0"/>
              <a:t> et al., 2015; EC, 2016). Furthermore, a growing focus on value-based healthcare (Porter, 2010) has sparked renewed interest in the standardization of </a:t>
            </a:r>
            <a:r>
              <a:rPr lang="en-US" dirty="0" err="1"/>
              <a:t>measurement</a:t>
            </a:r>
            <a:r>
              <a:rPr lang="en-US" dirty="0"/>
              <a:t> of outcomes (ICHOM, 2019), and notably the measurement of </a:t>
            </a:r>
            <a:r>
              <a:rPr lang="en-US" dirty="0" err="1"/>
              <a:t>patientreported</a:t>
            </a:r>
            <a:r>
              <a:rPr lang="en-US" dirty="0"/>
              <a:t> outcomes has gained momentum (OECD, 2019).</a:t>
            </a:r>
            <a:endParaRPr lang="el-GR" dirty="0"/>
          </a:p>
        </p:txBody>
      </p:sp>
      <p:sp>
        <p:nvSpPr>
          <p:cNvPr id="4" name="Slide Number Placeholder 3"/>
          <p:cNvSpPr>
            <a:spLocks noGrp="1"/>
          </p:cNvSpPr>
          <p:nvPr>
            <p:ph type="sldNum" sz="quarter" idx="10"/>
          </p:nvPr>
        </p:nvSpPr>
        <p:spPr/>
        <p:txBody>
          <a:bodyPr/>
          <a:lstStyle/>
          <a:p>
            <a:pPr>
              <a:defRPr/>
            </a:pPr>
            <a:fld id="{2E3704A9-DE89-4FAA-9EA6-AEDDFD6F046B}" type="slidenum">
              <a:rPr lang="el-GR" smtClean="0"/>
              <a:pPr>
                <a:defRPr/>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dirty="0"/>
              <a:t>quality indicators are defined as quantitative measures that provide information about the effectiveness, safety and/ or people-</a:t>
            </a:r>
            <a:r>
              <a:rPr lang="en-US" dirty="0" err="1"/>
              <a:t>centredness</a:t>
            </a:r>
            <a:r>
              <a:rPr lang="en-US" dirty="0"/>
              <a:t> of care. </a:t>
            </a:r>
            <a:r>
              <a:rPr lang="en-US" sz="1200" dirty="0"/>
              <a:t>Quality indicators should provide: </a:t>
            </a:r>
          </a:p>
          <a:p>
            <a:r>
              <a:rPr lang="en-US" sz="1200" dirty="0"/>
              <a:t>1. a quality goal, i.e. a clear statement about the intended goal or objective, for example, inpatient mortality of patients admitted with pneumonia should be as low as possible; </a:t>
            </a:r>
          </a:p>
          <a:p>
            <a:r>
              <a:rPr lang="en-US" sz="1200" dirty="0"/>
              <a:t>2. a measurement concept, i.e. a specified method for data collection and calculation of the indicator, for example, the proportion of inpatients with a primary diagnosis of pneumonia who died during the inpatient stay; and </a:t>
            </a:r>
          </a:p>
          <a:p>
            <a:r>
              <a:rPr lang="en-US" sz="1200" dirty="0"/>
              <a:t>3. an appraisal concept, i.e. a description of how a measure is expected to be used to judge quality, for example, if inpatient mortality is below 10%, this is considered to be good quality.</a:t>
            </a:r>
            <a:endParaRPr lang="el-GR" sz="1200" dirty="0"/>
          </a:p>
          <a:p>
            <a:endParaRPr lang="el-GR" dirty="0"/>
          </a:p>
        </p:txBody>
      </p:sp>
      <p:sp>
        <p:nvSpPr>
          <p:cNvPr id="4" name="Slide Number Placeholder 3"/>
          <p:cNvSpPr>
            <a:spLocks noGrp="1"/>
          </p:cNvSpPr>
          <p:nvPr>
            <p:ph type="sldNum" sz="quarter" idx="10"/>
          </p:nvPr>
        </p:nvSpPr>
        <p:spPr/>
        <p:txBody>
          <a:bodyPr/>
          <a:lstStyle/>
          <a:p>
            <a:pPr>
              <a:defRPr/>
            </a:pPr>
            <a:fld id="{2E3704A9-DE89-4FAA-9EA6-AEDDFD6F046B}" type="slidenum">
              <a:rPr lang="el-GR" smtClean="0"/>
              <a:pPr>
                <a:defRPr/>
              </a:pPr>
              <a:t>2</a:t>
            </a:fld>
            <a:endParaRPr lang="el-GR"/>
          </a:p>
        </p:txBody>
      </p:sp>
    </p:spTree>
    <p:extLst>
      <p:ext uri="{BB962C8B-B14F-4D97-AF65-F5344CB8AC3E}">
        <p14:creationId xmlns:p14="http://schemas.microsoft.com/office/powerpoint/2010/main" val="2647884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Different types of indicators have their various strengths and weaknesses: • Generic indicators have the advantage that they assess aspects of healthcare quality that are relevant to all patients. Therefore, generic indicators are potentially meaningful for a greater audience of patients, payers and policy-makers. • Disease-specific indicators are better able to capture different aspects of healthcare quality that are relevant for improving patient care. In fact, most aspects of healthcare quality are disease-specific because </a:t>
            </a:r>
            <a:r>
              <a:rPr lang="en-US" dirty="0" err="1"/>
              <a:t>effectiveness</a:t>
            </a:r>
            <a:r>
              <a:rPr lang="en-US" dirty="0"/>
              <a:t>, safety and patient-</a:t>
            </a:r>
            <a:r>
              <a:rPr lang="en-US" dirty="0" err="1"/>
              <a:t>centredness</a:t>
            </a:r>
            <a:r>
              <a:rPr lang="en-US" dirty="0"/>
              <a:t> mean different things for different groups of diseases. For example, prescribing aspirin at discharge is an indicator of providing effective care for patients after acute myocardial infarction. However, if older patients are prescribed aspirin for extended periods of time without receiving gastro-protective medicines, this is an indicator of safety problems in primary care (NHS BSA, 2019). </a:t>
            </a:r>
            <a:endParaRPr lang="el-GR" dirty="0"/>
          </a:p>
        </p:txBody>
      </p:sp>
      <p:sp>
        <p:nvSpPr>
          <p:cNvPr id="4" name="Slide Number Placeholder 3"/>
          <p:cNvSpPr>
            <a:spLocks noGrp="1"/>
          </p:cNvSpPr>
          <p:nvPr>
            <p:ph type="sldNum" sz="quarter" idx="10"/>
          </p:nvPr>
        </p:nvSpPr>
        <p:spPr/>
        <p:txBody>
          <a:bodyPr/>
          <a:lstStyle/>
          <a:p>
            <a:pPr>
              <a:defRPr/>
            </a:pPr>
            <a:fld id="{2E3704A9-DE89-4FAA-9EA6-AEDDFD6F046B}" type="slidenum">
              <a:rPr lang="el-GR" smtClean="0"/>
              <a:pPr>
                <a:defRPr/>
              </a:pPr>
              <a:t>3</a:t>
            </a:fld>
            <a:endParaRPr lang="el-GR"/>
          </a:p>
        </p:txBody>
      </p:sp>
    </p:spTree>
    <p:extLst>
      <p:ext uri="{BB962C8B-B14F-4D97-AF65-F5344CB8AC3E}">
        <p14:creationId xmlns:p14="http://schemas.microsoft.com/office/powerpoint/2010/main" val="2746922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pPr>
              <a:defRPr/>
            </a:pPr>
            <a:fld id="{F4F24120-023E-44D4-B2D3-FB776F73A9FD}" type="slidenum">
              <a:rPr lang="el-GR" smtClean="0"/>
              <a:pPr>
                <a:defRPr/>
              </a:pPr>
              <a:t>4</a:t>
            </a:fld>
            <a:endParaRPr lang="el-G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4639B96-168E-4B0E-A2C0-9E9448F1932B}" type="slidenum">
              <a:rPr lang="el-GR" smtClean="0"/>
              <a:pPr/>
              <a:t>10</a:t>
            </a:fld>
            <a:endParaRPr lang="el-GR"/>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a:t>Παραδοσιακά, οι αλλαγές στην παραγωγικότητα αποδόθηκαν στην τεχνολογική αλλαγή. Ωστόσο, είναι γεγονός ότι η βελτίωση της παραγωγικότητας μπορεί επίσης να προκληθεί από τις αλλαγές στην αποδοτικότητα και έτσι, η μέτρηση της παραγωγικότητας ενσωμάτωσε την αξιολόγηση της αποδοτικότητας (</a:t>
            </a:r>
            <a:r>
              <a:rPr lang="en-US"/>
              <a:t>Hollingsworth et al</a:t>
            </a:r>
            <a:r>
              <a:rPr lang="el-GR"/>
              <a:t>, 1998). Στην πραγματικότητα, η αποδοτικότητα και η παραγωγικότητα είναι έντονα συσχετισμένες μεταξύ τους έννοιες καθώς η τεχνική αποδοτικότητα εξαρτάται από τα επίπεδα παραγωγικότητας, με άλλα λόγια, εξαρτάται από τα επίπεδα εισροών- εκροών</a:t>
            </a:r>
          </a:p>
        </p:txBody>
      </p:sp>
      <p:sp>
        <p:nvSpPr>
          <p:cNvPr id="115716" name="Rectangle 4"/>
          <p:cNvSpPr>
            <a:spLocks noChangeArrowheads="1"/>
          </p:cNvSpPr>
          <p:nvPr/>
        </p:nvSpPr>
        <p:spPr bwMode="auto">
          <a:xfrm>
            <a:off x="995363" y="1150938"/>
            <a:ext cx="5048250" cy="1751012"/>
          </a:xfrm>
          <a:prstGeom prst="rect">
            <a:avLst/>
          </a:prstGeom>
          <a:noFill/>
          <a:ln w="9525">
            <a:noFill/>
            <a:miter lim="800000"/>
            <a:headEnd/>
            <a:tailEnd/>
          </a:ln>
          <a:effectLst/>
        </p:spPr>
        <p:txBody>
          <a:bodyPr wrap="none" lIns="87901" tIns="43951" rIns="87901" bIns="43951" anchor="ctr">
            <a:spAutoFit/>
          </a:bodyPr>
          <a:lstStyle/>
          <a:p>
            <a:pPr algn="just">
              <a:defRPr/>
            </a:pPr>
            <a:r>
              <a:rPr lang="el-GR">
                <a:solidFill>
                  <a:schemeClr val="bg1"/>
                </a:solidFill>
                <a:effectLst>
                  <a:outerShdw blurRad="38100" dist="38100" dir="2700000" algn="tl">
                    <a:srgbClr val="C0C0C0"/>
                  </a:outerShdw>
                </a:effectLst>
              </a:rPr>
              <a:t>Η παραγωγικότητα ορίζεται ως ο λόγος της </a:t>
            </a:r>
          </a:p>
          <a:p>
            <a:pPr algn="just">
              <a:defRPr/>
            </a:pPr>
            <a:r>
              <a:rPr lang="el-GR">
                <a:solidFill>
                  <a:schemeClr val="bg1"/>
                </a:solidFill>
                <a:effectLst>
                  <a:outerShdw blurRad="38100" dist="38100" dir="2700000" algn="tl">
                    <a:srgbClr val="C0C0C0"/>
                  </a:outerShdw>
                </a:effectLst>
              </a:rPr>
              <a:t>ποσότητας του παραγόμενου προϊόντος </a:t>
            </a:r>
          </a:p>
          <a:p>
            <a:pPr algn="just">
              <a:defRPr/>
            </a:pPr>
            <a:r>
              <a:rPr lang="el-GR">
                <a:solidFill>
                  <a:schemeClr val="bg1"/>
                </a:solidFill>
                <a:effectLst>
                  <a:outerShdw blurRad="38100" dist="38100" dir="2700000" algn="tl">
                    <a:srgbClr val="C0C0C0"/>
                  </a:outerShdw>
                </a:effectLst>
              </a:rPr>
              <a:t>προς τους χρησιμοποιούμενους παραγωγικούς </a:t>
            </a:r>
          </a:p>
          <a:p>
            <a:pPr algn="just">
              <a:defRPr/>
            </a:pPr>
            <a:r>
              <a:rPr lang="el-GR">
                <a:solidFill>
                  <a:schemeClr val="bg1"/>
                </a:solidFill>
                <a:effectLst>
                  <a:outerShdw blurRad="38100" dist="38100" dir="2700000" algn="tl">
                    <a:srgbClr val="C0C0C0"/>
                  </a:outerShdw>
                </a:effectLst>
              </a:rPr>
              <a:t>πόρους. Εκφράζεται σε φυσικούς όρους, </a:t>
            </a:r>
          </a:p>
          <a:p>
            <a:pPr algn="just">
              <a:defRPr/>
            </a:pPr>
            <a:r>
              <a:rPr lang="el-GR">
                <a:solidFill>
                  <a:schemeClr val="bg1"/>
                </a:solidFill>
                <a:effectLst>
                  <a:outerShdw blurRad="38100" dist="38100" dir="2700000" algn="tl">
                    <a:srgbClr val="C0C0C0"/>
                  </a:outerShdw>
                </a:effectLst>
              </a:rPr>
              <a:t>π.χ. 5 επεμβάσεις / ημέρα </a:t>
            </a:r>
          </a:p>
          <a:p>
            <a:pPr algn="just">
              <a:defRPr/>
            </a:pPr>
            <a:r>
              <a:rPr lang="el-GR">
                <a:solidFill>
                  <a:schemeClr val="bg1"/>
                </a:solidFill>
                <a:effectLst>
                  <a:outerShdw blurRad="38100" dist="38100" dir="2700000" algn="tl">
                    <a:srgbClr val="C0C0C0"/>
                  </a:outerShdw>
                </a:effectLst>
              </a:rPr>
              <a:t>χειρουργείου (καρδιοχειρουργική μονάδα).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CEFDF37A-C71A-7FB3-C921-41FC5A64F12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5CD3CFCF-8F63-457A-940E-14BD30191729}" type="slidenum">
              <a:rPr lang="el-GR" altLang="el-GR">
                <a:latin typeface="Arial" panose="020B0604020202020204" pitchFamily="34" charset="0"/>
              </a:rPr>
              <a:pPr/>
              <a:t>20</a:t>
            </a:fld>
            <a:endParaRPr lang="el-GR" altLang="el-GR">
              <a:latin typeface="Arial" panose="020B0604020202020204" pitchFamily="34" charset="0"/>
            </a:endParaRPr>
          </a:p>
        </p:txBody>
      </p:sp>
      <p:sp>
        <p:nvSpPr>
          <p:cNvPr id="28675" name="Rectangle 2">
            <a:extLst>
              <a:ext uri="{FF2B5EF4-FFF2-40B4-BE49-F238E27FC236}">
                <a16:creationId xmlns:a16="http://schemas.microsoft.com/office/drawing/2014/main" id="{D1F377A0-8419-C6C4-8F57-BB6E77CB1642}"/>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94A496A2-BB4C-F7C8-3135-9BC796F6CDA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AF40C343-AE9F-DFC5-C78D-8D8BD51FF6B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8014D616-5C9C-4EC0-9635-A05B76702F98}" type="slidenum">
              <a:rPr lang="el-GR" altLang="el-GR">
                <a:latin typeface="Arial" panose="020B0604020202020204" pitchFamily="34" charset="0"/>
              </a:rPr>
              <a:pPr/>
              <a:t>21</a:t>
            </a:fld>
            <a:endParaRPr lang="el-GR" altLang="el-GR">
              <a:latin typeface="Arial" panose="020B0604020202020204" pitchFamily="34" charset="0"/>
            </a:endParaRPr>
          </a:p>
        </p:txBody>
      </p:sp>
      <p:sp>
        <p:nvSpPr>
          <p:cNvPr id="30723" name="Rectangle 2">
            <a:extLst>
              <a:ext uri="{FF2B5EF4-FFF2-40B4-BE49-F238E27FC236}">
                <a16:creationId xmlns:a16="http://schemas.microsoft.com/office/drawing/2014/main" id="{5F6CDD25-B4C0-9D51-3D6B-42CAEC8287A6}"/>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6AD08AEE-802C-2649-D317-15F080485A1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l-GR" alt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314C55CF-0007-676B-21CE-80CDC303B6A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F153862C-40A2-4650-9B97-C45A1A186043}" type="slidenum">
              <a:rPr lang="el-GR" altLang="el-GR">
                <a:latin typeface="Arial" panose="020B0604020202020204" pitchFamily="34" charset="0"/>
              </a:rPr>
              <a:pPr/>
              <a:t>22</a:t>
            </a:fld>
            <a:endParaRPr lang="el-GR" altLang="el-GR">
              <a:latin typeface="Arial" panose="020B0604020202020204" pitchFamily="34" charset="0"/>
            </a:endParaRPr>
          </a:p>
        </p:txBody>
      </p:sp>
      <p:sp>
        <p:nvSpPr>
          <p:cNvPr id="36867" name="Rectangle 2">
            <a:extLst>
              <a:ext uri="{FF2B5EF4-FFF2-40B4-BE49-F238E27FC236}">
                <a16:creationId xmlns:a16="http://schemas.microsoft.com/office/drawing/2014/main" id="{987CE706-15B1-CAC8-5499-6A8C35803D0B}"/>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3E559563-034C-E742-9AE6-855F825E168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l-GR" alt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C5B933DA-B985-561E-ECF7-3923698F281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35E599CD-4429-4E25-A233-CAE567B5C493}" type="slidenum">
              <a:rPr lang="el-GR" altLang="el-GR">
                <a:latin typeface="Arial" panose="020B0604020202020204" pitchFamily="34" charset="0"/>
              </a:rPr>
              <a:pPr/>
              <a:t>23</a:t>
            </a:fld>
            <a:endParaRPr lang="el-GR" altLang="el-GR">
              <a:latin typeface="Arial" panose="020B0604020202020204" pitchFamily="34" charset="0"/>
            </a:endParaRPr>
          </a:p>
        </p:txBody>
      </p:sp>
      <p:sp>
        <p:nvSpPr>
          <p:cNvPr id="40963" name="Rectangle 2">
            <a:extLst>
              <a:ext uri="{FF2B5EF4-FFF2-40B4-BE49-F238E27FC236}">
                <a16:creationId xmlns:a16="http://schemas.microsoft.com/office/drawing/2014/main" id="{9AEC59F0-4662-203E-3B21-4697814380F1}"/>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F0A7730F-E6EF-6DC6-5CFF-F07398D1715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l-GR" alt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EC91BED2-12C8-6161-35CA-91AE0FBCCD8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250A831F-70BB-471D-9AF7-41EB235B8DDB}" type="slidenum">
              <a:rPr lang="el-GR" altLang="el-GR">
                <a:latin typeface="Arial" panose="020B0604020202020204" pitchFamily="34" charset="0"/>
              </a:rPr>
              <a:pPr/>
              <a:t>24</a:t>
            </a:fld>
            <a:endParaRPr lang="el-GR" altLang="el-GR">
              <a:latin typeface="Arial" panose="020B0604020202020204" pitchFamily="34" charset="0"/>
            </a:endParaRPr>
          </a:p>
        </p:txBody>
      </p:sp>
      <p:sp>
        <p:nvSpPr>
          <p:cNvPr id="45059" name="Rectangle 2">
            <a:extLst>
              <a:ext uri="{FF2B5EF4-FFF2-40B4-BE49-F238E27FC236}">
                <a16:creationId xmlns:a16="http://schemas.microsoft.com/office/drawing/2014/main" id="{E3DAEF5F-C93A-BFB6-5B03-CD6B83B87CEC}"/>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DEA5D5A4-F8C2-75E1-9658-24E04108B6D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l-GR" alt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A67F2EE3-75A7-1D59-C6C1-8415FD8BC0D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DFA62570-558C-4351-8C4B-E7056A776730}" type="slidenum">
              <a:rPr lang="el-GR" altLang="el-GR">
                <a:latin typeface="Arial" panose="020B0604020202020204" pitchFamily="34" charset="0"/>
              </a:rPr>
              <a:pPr/>
              <a:t>26</a:t>
            </a:fld>
            <a:endParaRPr lang="el-GR" altLang="el-GR">
              <a:latin typeface="Arial" panose="020B0604020202020204" pitchFamily="34" charset="0"/>
            </a:endParaRPr>
          </a:p>
        </p:txBody>
      </p:sp>
      <p:sp>
        <p:nvSpPr>
          <p:cNvPr id="50179" name="Rectangle 2">
            <a:extLst>
              <a:ext uri="{FF2B5EF4-FFF2-40B4-BE49-F238E27FC236}">
                <a16:creationId xmlns:a16="http://schemas.microsoft.com/office/drawing/2014/main" id="{FE87BED9-57C6-4CAB-3E4A-8BC9633C657E}"/>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774801C9-0431-D905-E3CC-A96419658AD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l-GR" alt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510C0839-89CD-8E5E-7443-30D60A3D099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486052C3-3766-41A6-B99F-4562A3C6AAE8}" type="slidenum">
              <a:rPr lang="el-GR" altLang="el-GR">
                <a:latin typeface="Arial" panose="020B0604020202020204" pitchFamily="34" charset="0"/>
              </a:rPr>
              <a:pPr/>
              <a:t>27</a:t>
            </a:fld>
            <a:endParaRPr lang="el-GR" altLang="el-GR">
              <a:latin typeface="Arial" panose="020B0604020202020204" pitchFamily="34" charset="0"/>
            </a:endParaRPr>
          </a:p>
        </p:txBody>
      </p:sp>
      <p:sp>
        <p:nvSpPr>
          <p:cNvPr id="55299" name="Rectangle 2">
            <a:extLst>
              <a:ext uri="{FF2B5EF4-FFF2-40B4-BE49-F238E27FC236}">
                <a16:creationId xmlns:a16="http://schemas.microsoft.com/office/drawing/2014/main" id="{71CF7678-EBF4-7E72-2075-7D0069104966}"/>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318AFD95-31AB-D700-E095-19CB3DE427E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l-GR" alt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92F45AB1-89D7-EB0F-46EE-174BB39A8D9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14F45C34-343B-47BD-8A4F-6616D025014B}" type="slidenum">
              <a:rPr lang="el-GR" altLang="el-GR">
                <a:latin typeface="Arial" panose="020B0604020202020204" pitchFamily="34" charset="0"/>
              </a:rPr>
              <a:pPr/>
              <a:t>28</a:t>
            </a:fld>
            <a:endParaRPr lang="el-GR" altLang="el-GR">
              <a:latin typeface="Arial" panose="020B0604020202020204" pitchFamily="34" charset="0"/>
            </a:endParaRPr>
          </a:p>
        </p:txBody>
      </p:sp>
      <p:sp>
        <p:nvSpPr>
          <p:cNvPr id="57347" name="Rectangle 2">
            <a:extLst>
              <a:ext uri="{FF2B5EF4-FFF2-40B4-BE49-F238E27FC236}">
                <a16:creationId xmlns:a16="http://schemas.microsoft.com/office/drawing/2014/main" id="{2DE06548-5372-CF7D-A9DB-84587578D77D}"/>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EC865D0E-9EEC-E835-C385-483ABA708E5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l-GR" altLang="el-GR"/>
              <a:t>Ασήμαντα: δεν είχαν δυσμενή επίπτωση στον ασθενή όπως π.χ. μη έλεγχος του αναισθησιολογικού μηχανήματος από την πλευρά του αναισθησιολόγου, μη έλεγχος του χειρουργικού τραπεζιού πριν την τοποθέτηση του ασθενούς</a:t>
            </a:r>
          </a:p>
          <a:p>
            <a:pPr eaLnBrk="1" hangingPunct="1"/>
            <a:r>
              <a:rPr lang="el-GR" altLang="el-GR"/>
              <a:t>Μέτριας σοβαρότητας: πτώση του ασθενούς από το χειρουργικό τραπέζι και επακόλουθη εξάρθρωση ώμου που προκλήθηκε, πρόκληση εγκαύματος από εσφαλμένη τοποθέτηση πλάκας διαθερμίας, απώλεια δοντιών στον οισοφάγο μετά από διασωλήνωση και επιστροφή του ασθενούς στο χειρουργείο κτλ.</a:t>
            </a:r>
          </a:p>
          <a:p>
            <a:pPr eaLnBrk="1" hangingPunct="1"/>
            <a:r>
              <a:rPr lang="el-GR" altLang="el-GR"/>
              <a:t>Απειλητικά για τη ζωή του ασθενούς: εσφαλμένη μετάγγιση αίματος, μετάγγιση με αδιασταύρωτες μονάδες αίματος, μη έλεγχος τους ΗΚΓ, παρουσίαση φεβοκομβικής ταχυκαρδίας προκειμένου να την ανατάξει ή η αδυναμία αερισμού του ασθενούς λόγω αποσύνδεσης ή εσφαλμένης σύνδεσης του αναπνευστικού κυκλώματος (ΑΣ)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pPr>
              <a:defRPr/>
            </a:pPr>
            <a:fld id="{F4F24120-023E-44D4-B2D3-FB776F73A9FD}" type="slidenum">
              <a:rPr lang="el-GR" smtClean="0"/>
              <a:pPr>
                <a:defRPr/>
              </a:pPr>
              <a:t>34</a:t>
            </a:fld>
            <a:endParaRPr lang="el-GR"/>
          </a:p>
        </p:txBody>
      </p:sp>
    </p:spTree>
    <p:extLst>
      <p:ext uri="{BB962C8B-B14F-4D97-AF65-F5344CB8AC3E}">
        <p14:creationId xmlns:p14="http://schemas.microsoft.com/office/powerpoint/2010/main" val="2553113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pPr>
              <a:defRPr/>
            </a:pPr>
            <a:fld id="{F4F24120-023E-44D4-B2D3-FB776F73A9FD}" type="slidenum">
              <a:rPr lang="el-GR" smtClean="0"/>
              <a:pPr>
                <a:defRPr/>
              </a:pPr>
              <a:t>35</a:t>
            </a:fld>
            <a:endParaRPr lang="el-G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pPr>
              <a:defRPr/>
            </a:pPr>
            <a:fld id="{F4F24120-023E-44D4-B2D3-FB776F73A9FD}" type="slidenum">
              <a:rPr lang="el-GR" smtClean="0"/>
              <a:pPr>
                <a:defRPr/>
              </a:pPr>
              <a:t>40</a:t>
            </a:fld>
            <a:endParaRPr lang="el-G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pPr>
              <a:defRPr/>
            </a:pPr>
            <a:fld id="{F4F24120-023E-44D4-B2D3-FB776F73A9FD}" type="slidenum">
              <a:rPr lang="el-GR" smtClean="0"/>
              <a:pPr>
                <a:defRPr/>
              </a:pPr>
              <a:t>41</a:t>
            </a:fld>
            <a:endParaRPr lang="el-G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pPr>
              <a:defRPr/>
            </a:pPr>
            <a:fld id="{F4F24120-023E-44D4-B2D3-FB776F73A9FD}" type="slidenum">
              <a:rPr lang="el-GR" smtClean="0"/>
              <a:pPr>
                <a:defRPr/>
              </a:pPr>
              <a:t>42</a:t>
            </a:fld>
            <a:endParaRPr lang="el-G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841A67D4-F98D-41F2-8BB9-9847AE5269D3}" type="slidenum">
              <a:rPr lang="el-GR" smtClean="0"/>
              <a:pPr/>
              <a:t>43</a:t>
            </a:fld>
            <a:endParaRPr lang="el-G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4" name="3 - Θέση αριθμού διαφάνειας"/>
          <p:cNvSpPr>
            <a:spLocks noGrp="1"/>
          </p:cNvSpPr>
          <p:nvPr>
            <p:ph type="sldNum" sz="quarter" idx="10"/>
          </p:nvPr>
        </p:nvSpPr>
        <p:spPr/>
        <p:txBody>
          <a:bodyPr/>
          <a:lstStyle/>
          <a:p>
            <a:fld id="{841A67D4-F98D-41F2-8BB9-9847AE5269D3}" type="slidenum">
              <a:rPr lang="el-GR" smtClean="0"/>
              <a:pPr/>
              <a:t>44</a:t>
            </a:fld>
            <a:endParaRPr lang="el-GR" dirty="0"/>
          </a:p>
        </p:txBody>
      </p:sp>
      <p:sp>
        <p:nvSpPr>
          <p:cNvPr id="5" name="4 - Θέση σημειώσεων"/>
          <p:cNvSpPr>
            <a:spLocks noGrp="1"/>
          </p:cNvSpPr>
          <p:nvPr>
            <p:ph type="body" sz="quarter" idx="11"/>
          </p:nvPr>
        </p:nvSpPr>
        <p:spPr/>
        <p:txBody>
          <a:bodyPr>
            <a:normAutofit/>
          </a:bodyPr>
          <a:lstStyle/>
          <a:p>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pPr>
              <a:defRPr/>
            </a:pPr>
            <a:fld id="{F4F24120-023E-44D4-B2D3-FB776F73A9FD}" type="slidenum">
              <a:rPr lang="el-GR" smtClean="0"/>
              <a:pPr>
                <a:defRPr/>
              </a:pPr>
              <a:t>45</a:t>
            </a:fld>
            <a:endParaRPr lang="el-G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pPr>
              <a:defRPr/>
            </a:pPr>
            <a:fld id="{F4F24120-023E-44D4-B2D3-FB776F73A9FD}" type="slidenum">
              <a:rPr lang="el-GR" smtClean="0"/>
              <a:pPr>
                <a:defRPr/>
              </a:pPr>
              <a:t>46</a:t>
            </a:fld>
            <a:endParaRPr lang="el-G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sz="1200" b="0" i="0" kern="1200" dirty="0">
              <a:solidFill>
                <a:schemeClr val="tx1"/>
              </a:solidFill>
              <a:latin typeface="+mn-lt"/>
              <a:ea typeface="+mn-ea"/>
              <a:cs typeface="+mn-cs"/>
            </a:endParaRPr>
          </a:p>
        </p:txBody>
      </p:sp>
      <p:sp>
        <p:nvSpPr>
          <p:cNvPr id="4" name="3 - Θέση αριθμού διαφάνειας"/>
          <p:cNvSpPr>
            <a:spLocks noGrp="1"/>
          </p:cNvSpPr>
          <p:nvPr>
            <p:ph type="sldNum" sz="quarter" idx="10"/>
          </p:nvPr>
        </p:nvSpPr>
        <p:spPr/>
        <p:txBody>
          <a:bodyPr/>
          <a:lstStyle/>
          <a:p>
            <a:fld id="{E8621439-9EDD-4465-A8FE-EE0B37025035}" type="slidenum">
              <a:rPr lang="el-GR" smtClean="0"/>
              <a:pPr/>
              <a:t>48</a:t>
            </a:fld>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4" name="3 - Θέση αριθμού διαφάνειας"/>
          <p:cNvSpPr>
            <a:spLocks noGrp="1"/>
          </p:cNvSpPr>
          <p:nvPr>
            <p:ph type="sldNum" sz="quarter" idx="10"/>
          </p:nvPr>
        </p:nvSpPr>
        <p:spPr/>
        <p:txBody>
          <a:bodyPr/>
          <a:lstStyle/>
          <a:p>
            <a:fld id="{E8621439-9EDD-4465-A8FE-EE0B37025035}" type="slidenum">
              <a:rPr lang="el-GR" smtClean="0"/>
              <a:pPr/>
              <a:t>49</a:t>
            </a:fld>
            <a:endParaRPr lang="el-GR"/>
          </a:p>
        </p:txBody>
      </p:sp>
      <p:sp>
        <p:nvSpPr>
          <p:cNvPr id="5" name="4 - Θέση σημειώσεων"/>
          <p:cNvSpPr>
            <a:spLocks noGrp="1"/>
          </p:cNvSpPr>
          <p:nvPr>
            <p:ph type="body" sz="quarter" idx="11"/>
          </p:nvPr>
        </p:nvSpPr>
        <p:spPr/>
        <p:txBody>
          <a:bodyPr>
            <a:normAutofit/>
          </a:bodyPr>
          <a:lstStyle/>
          <a:p>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E8621439-9EDD-4465-A8FE-EE0B37025035}" type="slidenum">
              <a:rPr lang="el-GR" smtClean="0"/>
              <a:pPr/>
              <a:t>50</a:t>
            </a:fld>
            <a:endParaRPr 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52227"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l-GR">
              <a:latin typeface="Arial" charset="0"/>
              <a:cs typeface="Arial" charset="0"/>
            </a:endParaRPr>
          </a:p>
        </p:txBody>
      </p:sp>
      <p:sp>
        <p:nvSpPr>
          <p:cNvPr id="52228"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C342A47-DD26-40AF-B646-C20059DF514A}" type="slidenum">
              <a:rPr lang="el-GR" smtClean="0">
                <a:cs typeface="Arial" charset="0"/>
              </a:rPr>
              <a:pPr/>
              <a:t>56</a:t>
            </a:fld>
            <a:endParaRPr lang="el-GR">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53251"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l-GR">
              <a:latin typeface="Arial" charset="0"/>
              <a:cs typeface="Arial" charset="0"/>
            </a:endParaRPr>
          </a:p>
        </p:txBody>
      </p:sp>
      <p:sp>
        <p:nvSpPr>
          <p:cNvPr id="53252"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70FFD3-7043-48D0-9A28-09A994E7FE5F}" type="slidenum">
              <a:rPr lang="el-GR" smtClean="0">
                <a:cs typeface="Arial" charset="0"/>
              </a:rPr>
              <a:pPr/>
              <a:t>57</a:t>
            </a:fld>
            <a:endParaRPr lang="el-GR">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F789D6E-06A7-4923-BDF4-D5BCEF1F4606}" type="slidenum">
              <a:rPr lang="el-GR" smtClean="0"/>
              <a:pPr/>
              <a:t>69</a:t>
            </a:fld>
            <a:endParaRPr lang="el-GR"/>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95F8052-538F-435C-917A-5DA5EA3C8D7D}" type="slidenum">
              <a:rPr lang="el-GR" smtClean="0"/>
              <a:pPr/>
              <a:t>81</a:t>
            </a:fld>
            <a:endParaRPr lang="el-GR"/>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z="9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grpSp>
      </p:grpSp>
      <p:sp>
        <p:nvSpPr>
          <p:cNvPr id="46099"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46100"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9" name="Rectangle 17"/>
          <p:cNvSpPr>
            <a:spLocks noGrp="1" noChangeArrowheads="1"/>
          </p:cNvSpPr>
          <p:nvPr>
            <p:ph type="ftr" sz="quarter" idx="11"/>
          </p:nvPr>
        </p:nvSpPr>
        <p:spPr/>
        <p:txBody>
          <a:bodyPr/>
          <a:lstStyle>
            <a:lvl1pPr>
              <a:defRPr/>
            </a:lvl1pPr>
          </a:lstStyle>
          <a:p>
            <a:pPr>
              <a:defRPr/>
            </a:pPr>
            <a:endParaRPr lang="en-US"/>
          </a:p>
        </p:txBody>
      </p:sp>
      <p:sp>
        <p:nvSpPr>
          <p:cNvPr id="20" name="Rectangle 18"/>
          <p:cNvSpPr>
            <a:spLocks noGrp="1" noChangeArrowheads="1"/>
          </p:cNvSpPr>
          <p:nvPr>
            <p:ph type="sldNum" sz="quarter" idx="12"/>
          </p:nvPr>
        </p:nvSpPr>
        <p:spPr/>
        <p:txBody>
          <a:bodyPr/>
          <a:lstStyle>
            <a:lvl1pPr>
              <a:defRPr/>
            </a:lvl1pPr>
          </a:lstStyle>
          <a:p>
            <a:pPr>
              <a:defRPr/>
            </a:pPr>
            <a:fld id="{4E0544DF-8AA4-4567-B8CE-E83C0AE91BF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9E3FC369-CE48-48D0-9F22-052344600E37}"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4BAF2C7A-F096-4520-95CE-AE6249EC6679}"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03F4E7B7-6D94-4CBD-90DF-DE09ADBFD73E}"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2"/>
          <p:cNvSpPr>
            <a:spLocks noGrp="1" noChangeArrowheads="1"/>
          </p:cNvSpPr>
          <p:nvPr>
            <p:ph type="ftr" sz="quarter"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71257653-77EC-4D32-9C30-841A9CD23517}" type="slidenum">
              <a:rPr lang="en-US"/>
              <a:pPr>
                <a:defRPr/>
              </a:pPr>
              <a:t>‹#›</a:t>
            </a:fld>
            <a:endParaRPr lang="en-US"/>
          </a:p>
        </p:txBody>
      </p:sp>
      <p:sp>
        <p:nvSpPr>
          <p:cNvPr id="9"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2"/>
          <p:cNvSpPr>
            <a:spLocks noGrp="1" noChangeArrowheads="1"/>
          </p:cNvSpPr>
          <p:nvPr>
            <p:ph type="ftr" sz="quarter"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67E66868-C595-4F9E-8110-6A3893E1968A}" type="slidenum">
              <a:rPr lang="en-US"/>
              <a:pPr>
                <a:defRPr/>
              </a:pPr>
              <a:t>‹#›</a:t>
            </a:fld>
            <a:endParaRPr lang="en-US"/>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6B200850-1B19-4437-953B-0B0904AE89EC}" type="slidenum">
              <a:rPr lang="en-US"/>
              <a:pPr>
                <a:defRPr/>
              </a:pPr>
              <a:t>‹#›</a:t>
            </a:fld>
            <a:endParaRPr lang="en-US"/>
          </a:p>
        </p:txBody>
      </p:sp>
      <p:sp>
        <p:nvSpPr>
          <p:cNvPr id="4"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376C4550-E14C-443D-9205-E32E74AB65E3}"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E329222F-C2AE-43E0-8B9E-80F3A408B718}"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DB2310B6-C67A-49DB-A66D-46DB8740E971}"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457200"/>
            <a:ext cx="2057400" cy="5410200"/>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457200"/>
            <a:ext cx="6019800" cy="5410200"/>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1021AECB-9F2A-4BF8-A60E-23D04944D492}"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Αντικείμενο">
    <p:spTree>
      <p:nvGrpSpPr>
        <p:cNvPr id="1" name=""/>
        <p:cNvGrpSpPr/>
        <p:nvPr/>
      </p:nvGrpSpPr>
      <p:grpSpPr>
        <a:xfrm>
          <a:off x="0" y="0"/>
          <a:ext cx="0" cy="0"/>
          <a:chOff x="0" y="0"/>
          <a:chExt cx="0" cy="0"/>
        </a:xfrm>
      </p:grpSpPr>
      <p:sp>
        <p:nvSpPr>
          <p:cNvPr id="2" name="1 - Θέση περιεχομένου"/>
          <p:cNvSpPr>
            <a:spLocks noGrp="1"/>
          </p:cNvSpPr>
          <p:nvPr>
            <p:ph/>
          </p:nvPr>
        </p:nvSpPr>
        <p:spPr>
          <a:xfrm>
            <a:off x="457200" y="457200"/>
            <a:ext cx="8229600" cy="54102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3" name="Rectangle 2"/>
          <p:cNvSpPr>
            <a:spLocks noGrp="1" noChangeArrowheads="1"/>
          </p:cNvSpPr>
          <p:nvPr>
            <p:ph type="ftr" sz="quarter"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EC7F3B6F-5DA9-48B6-A57C-888C49346E44}" type="slidenum">
              <a:rPr lang="en-US"/>
              <a:pPr>
                <a:defRPr/>
              </a:pPr>
              <a:t>‹#›</a:t>
            </a:fld>
            <a:endParaRPr lang="en-US"/>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Τίτλος και Πίνακ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57200"/>
            <a:ext cx="8229600" cy="1371600"/>
          </a:xfrm>
        </p:spPr>
        <p:txBody>
          <a:bodyPr/>
          <a:lstStyle/>
          <a:p>
            <a:r>
              <a:rPr lang="el-GR"/>
              <a:t>Kλικ για επεξεργασία του τίτλου</a:t>
            </a:r>
          </a:p>
        </p:txBody>
      </p:sp>
      <p:sp>
        <p:nvSpPr>
          <p:cNvPr id="3" name="2 - Θέση πίνακα"/>
          <p:cNvSpPr>
            <a:spLocks noGrp="1"/>
          </p:cNvSpPr>
          <p:nvPr>
            <p:ph type="tbl" idx="1"/>
          </p:nvPr>
        </p:nvSpPr>
        <p:spPr>
          <a:xfrm>
            <a:off x="457200" y="1981200"/>
            <a:ext cx="8229600" cy="3886200"/>
          </a:xfrm>
        </p:spPr>
        <p:txBody>
          <a:bodyPr/>
          <a:lstStyle/>
          <a:p>
            <a:pPr lvl="0"/>
            <a:endParaRPr lang="el-GR" noProof="0"/>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41161391-3B47-4529-A225-50C9F4981279}"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700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mpany Purpose">
    <p:spTree>
      <p:nvGrpSpPr>
        <p:cNvPr id="1" name=""/>
        <p:cNvGrpSpPr/>
        <p:nvPr/>
      </p:nvGrpSpPr>
      <p:grpSpPr>
        <a:xfrm>
          <a:off x="0" y="0"/>
          <a:ext cx="0" cy="0"/>
          <a:chOff x="0" y="0"/>
          <a:chExt cx="0" cy="0"/>
        </a:xfrm>
      </p:grpSpPr>
      <p:sp>
        <p:nvSpPr>
          <p:cNvPr id="6" name="Picture Placeholder 5"/>
          <p:cNvSpPr>
            <a:spLocks noGrp="1"/>
          </p:cNvSpPr>
          <p:nvPr>
            <p:ph type="pic" sz="quarter" idx="26"/>
          </p:nvPr>
        </p:nvSpPr>
        <p:spPr>
          <a:xfrm>
            <a:off x="3078537" y="0"/>
            <a:ext cx="6065462" cy="6858000"/>
          </a:xfrm>
          <a:custGeom>
            <a:avLst/>
            <a:gdLst>
              <a:gd name="connsiteX0" fmla="*/ 0 w 16170352"/>
              <a:gd name="connsiteY0" fmla="*/ 0 h 13716000"/>
              <a:gd name="connsiteX1" fmla="*/ 7097554 w 16170352"/>
              <a:gd name="connsiteY1" fmla="*/ 0 h 13716000"/>
              <a:gd name="connsiteX2" fmla="*/ 7194481 w 16170352"/>
              <a:gd name="connsiteY2" fmla="*/ 0 h 13716000"/>
              <a:gd name="connsiteX3" fmla="*/ 16170352 w 16170352"/>
              <a:gd name="connsiteY3" fmla="*/ 0 h 13716000"/>
              <a:gd name="connsiteX4" fmla="*/ 16170352 w 16170352"/>
              <a:gd name="connsiteY4" fmla="*/ 13716000 h 13716000"/>
              <a:gd name="connsiteX5" fmla="*/ 14195106 w 16170352"/>
              <a:gd name="connsiteY5" fmla="*/ 13716000 h 13716000"/>
              <a:gd name="connsiteX6" fmla="*/ 7097554 w 16170352"/>
              <a:gd name="connsiteY6" fmla="*/ 13716000 h 13716000"/>
              <a:gd name="connsiteX7" fmla="*/ 7000628 w 16170352"/>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70352" h="13716000">
                <a:moveTo>
                  <a:pt x="0" y="0"/>
                </a:moveTo>
                <a:lnTo>
                  <a:pt x="7097554" y="0"/>
                </a:lnTo>
                <a:lnTo>
                  <a:pt x="7194481" y="0"/>
                </a:lnTo>
                <a:lnTo>
                  <a:pt x="16170352" y="0"/>
                </a:lnTo>
                <a:lnTo>
                  <a:pt x="16170352" y="13716000"/>
                </a:lnTo>
                <a:lnTo>
                  <a:pt x="14195106" y="13716000"/>
                </a:lnTo>
                <a:lnTo>
                  <a:pt x="7097554" y="13716000"/>
                </a:lnTo>
                <a:lnTo>
                  <a:pt x="7000628" y="13716000"/>
                </a:lnTo>
                <a:close/>
              </a:path>
            </a:pathLst>
          </a:custGeom>
          <a:effectLst/>
        </p:spPr>
        <p:txBody>
          <a:bodyPr wrap="square">
            <a:noAutofit/>
          </a:bodyPr>
          <a:lstStyle>
            <a:lvl1pPr marL="0" indent="0">
              <a:buNone/>
              <a:defRPr sz="1800" b="1" i="0">
                <a:ln>
                  <a:noFill/>
                </a:ln>
                <a:solidFill>
                  <a:schemeClr val="bg1">
                    <a:lumMod val="85000"/>
                  </a:schemeClr>
                </a:solidFill>
                <a:latin typeface="Open Sans Semibold" charset="0"/>
                <a:ea typeface="Open Sans Semibold" charset="0"/>
                <a:cs typeface="Open Sans Semibold" charset="0"/>
              </a:defRPr>
            </a:lvl1pPr>
          </a:lstStyle>
          <a:p>
            <a:endParaRPr lang="en-US" dirty="0"/>
          </a:p>
        </p:txBody>
      </p:sp>
      <p:sp>
        <p:nvSpPr>
          <p:cNvPr id="2" name="Rectangle 1"/>
          <p:cNvSpPr/>
          <p:nvPr userDrawn="1"/>
        </p:nvSpPr>
        <p:spPr>
          <a:xfrm>
            <a:off x="267699" y="535259"/>
            <a:ext cx="1823699" cy="51295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8405" tIns="19202" rIns="38405" bIns="19202" rtlCol="0" anchor="ctr"/>
          <a:lstStyle/>
          <a:p>
            <a:pPr algn="ctr"/>
            <a:endParaRPr lang="en-US" b="1" i="0" dirty="0">
              <a:latin typeface="Open Sans Semibold" charset="0"/>
            </a:endParaRPr>
          </a:p>
        </p:txBody>
      </p:sp>
    </p:spTree>
    <p:extLst>
      <p:ext uri="{BB962C8B-B14F-4D97-AF65-F5344CB8AC3E}">
        <p14:creationId xmlns:p14="http://schemas.microsoft.com/office/powerpoint/2010/main" val="837980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7813"/>
            <a:ext cx="7772400" cy="1143000"/>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914400" y="1600200"/>
            <a:ext cx="38100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876800" y="1600200"/>
            <a:ext cx="38100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a:xfrm>
            <a:off x="914400" y="6251575"/>
            <a:ext cx="1981200" cy="457200"/>
          </a:xfrm>
        </p:spPr>
        <p:txBody>
          <a:bodyPr/>
          <a:lstStyle>
            <a:lvl1pPr>
              <a:defRPr/>
            </a:lvl1pPr>
          </a:lstStyle>
          <a:p>
            <a:endParaRPr lang="el-GR"/>
          </a:p>
        </p:txBody>
      </p:sp>
      <p:sp>
        <p:nvSpPr>
          <p:cNvPr id="6" name="5 - Θέση υποσέλιδου"/>
          <p:cNvSpPr>
            <a:spLocks noGrp="1"/>
          </p:cNvSpPr>
          <p:nvPr>
            <p:ph type="ftr" sz="quarter" idx="11"/>
          </p:nvPr>
        </p:nvSpPr>
        <p:spPr>
          <a:xfrm>
            <a:off x="3352800" y="6248400"/>
            <a:ext cx="2971800" cy="457200"/>
          </a:xfrm>
        </p:spPr>
        <p:txBody>
          <a:bodyPr/>
          <a:lstStyle>
            <a:lvl1pPr>
              <a:defRPr/>
            </a:lvl1pPr>
          </a:lstStyle>
          <a:p>
            <a:endParaRPr lang="el-GR"/>
          </a:p>
        </p:txBody>
      </p:sp>
      <p:sp>
        <p:nvSpPr>
          <p:cNvPr id="7" name="6 - Θέση αριθμού διαφάνειας"/>
          <p:cNvSpPr>
            <a:spLocks noGrp="1"/>
          </p:cNvSpPr>
          <p:nvPr>
            <p:ph type="sldNum" sz="quarter" idx="12"/>
          </p:nvPr>
        </p:nvSpPr>
        <p:spPr>
          <a:xfrm>
            <a:off x="6781800" y="6248400"/>
            <a:ext cx="1905000" cy="457200"/>
          </a:xfrm>
        </p:spPr>
        <p:txBody>
          <a:bodyPr/>
          <a:lstStyle>
            <a:lvl1pPr>
              <a:defRPr/>
            </a:lvl1pPr>
          </a:lstStyle>
          <a:p>
            <a:fld id="{0F004509-7F7C-45FC-9681-2175CD03EC06}" type="slidenum">
              <a:rPr lang="el-GR"/>
              <a:pPr/>
              <a:t>‹#›</a:t>
            </a:fld>
            <a:endParaRPr lang="el-G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woObj">
  <p:cSld name="Τίτλος, Αντικείμενο και 2 Αντικείμενα">
    <p:spTree>
      <p:nvGrpSpPr>
        <p:cNvPr id="1" name=""/>
        <p:cNvGrpSpPr/>
        <p:nvPr/>
      </p:nvGrpSpPr>
      <p:grpSpPr>
        <a:xfrm>
          <a:off x="0" y="0"/>
          <a:ext cx="0" cy="0"/>
          <a:chOff x="0" y="0"/>
          <a:chExt cx="0" cy="0"/>
        </a:xfrm>
      </p:grpSpPr>
      <p:sp>
        <p:nvSpPr>
          <p:cNvPr id="2" name="Τίτλος 1"/>
          <p:cNvSpPr>
            <a:spLocks noGrp="1"/>
          </p:cNvSpPr>
          <p:nvPr>
            <p:ph type="title"/>
          </p:nvPr>
        </p:nvSpPr>
        <p:spPr>
          <a:xfrm>
            <a:off x="1066800" y="304800"/>
            <a:ext cx="7543800" cy="1431925"/>
          </a:xfrm>
        </p:spPr>
        <p:txBody>
          <a:bodyPr/>
          <a:lstStyle/>
          <a:p>
            <a:r>
              <a:rPr lang="el-GR"/>
              <a:t>Κάντε κλικ για να επεξεργαστείτε τον τίτλο υποδείγματος</a:t>
            </a:r>
          </a:p>
        </p:txBody>
      </p:sp>
      <p:sp>
        <p:nvSpPr>
          <p:cNvPr id="3" name="Θέση περιεχομένου 2"/>
          <p:cNvSpPr>
            <a:spLocks noGrp="1"/>
          </p:cNvSpPr>
          <p:nvPr>
            <p:ph sz="half" idx="1"/>
          </p:nvPr>
        </p:nvSpPr>
        <p:spPr>
          <a:xfrm>
            <a:off x="1066800" y="1981200"/>
            <a:ext cx="3695700" cy="41148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p:cNvSpPr>
            <a:spLocks noGrp="1"/>
          </p:cNvSpPr>
          <p:nvPr>
            <p:ph sz="quarter" idx="2"/>
          </p:nvPr>
        </p:nvSpPr>
        <p:spPr>
          <a:xfrm>
            <a:off x="4914900" y="1981200"/>
            <a:ext cx="3695700" cy="19812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περιεχομένου 4"/>
          <p:cNvSpPr>
            <a:spLocks noGrp="1"/>
          </p:cNvSpPr>
          <p:nvPr>
            <p:ph sz="quarter" idx="3"/>
          </p:nvPr>
        </p:nvSpPr>
        <p:spPr>
          <a:xfrm>
            <a:off x="4914900" y="4114800"/>
            <a:ext cx="3695700" cy="19812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ημερομηνίας 5">
            <a:extLst>
              <a:ext uri="{FF2B5EF4-FFF2-40B4-BE49-F238E27FC236}">
                <a16:creationId xmlns:a16="http://schemas.microsoft.com/office/drawing/2014/main" id="{CF57E875-4703-329B-77AD-B1A5F3235681}"/>
              </a:ext>
            </a:extLst>
          </p:cNvPr>
          <p:cNvSpPr>
            <a:spLocks noGrp="1"/>
          </p:cNvSpPr>
          <p:nvPr>
            <p:ph type="dt" sz="half" idx="10"/>
          </p:nvPr>
        </p:nvSpPr>
        <p:spPr/>
        <p:txBody>
          <a:bodyPr/>
          <a:lstStyle>
            <a:lvl1pPr>
              <a:defRPr/>
            </a:lvl1pPr>
          </a:lstStyle>
          <a:p>
            <a:pPr>
              <a:defRPr/>
            </a:pPr>
            <a:endParaRPr lang="el-GR" altLang="el-GR"/>
          </a:p>
        </p:txBody>
      </p:sp>
      <p:sp>
        <p:nvSpPr>
          <p:cNvPr id="7" name="Θέση υποσέλιδου 6">
            <a:extLst>
              <a:ext uri="{FF2B5EF4-FFF2-40B4-BE49-F238E27FC236}">
                <a16:creationId xmlns:a16="http://schemas.microsoft.com/office/drawing/2014/main" id="{778FE65C-7DE6-3E9F-77B7-FBD78DD6E321}"/>
              </a:ext>
            </a:extLst>
          </p:cNvPr>
          <p:cNvSpPr>
            <a:spLocks noGrp="1"/>
          </p:cNvSpPr>
          <p:nvPr>
            <p:ph type="ftr" sz="quarter" idx="11"/>
          </p:nvPr>
        </p:nvSpPr>
        <p:spPr/>
        <p:txBody>
          <a:bodyPr/>
          <a:lstStyle>
            <a:lvl1pPr>
              <a:defRPr/>
            </a:lvl1pPr>
          </a:lstStyle>
          <a:p>
            <a:pPr>
              <a:defRPr/>
            </a:pPr>
            <a:endParaRPr lang="el-GR" altLang="el-GR"/>
          </a:p>
        </p:txBody>
      </p:sp>
      <p:sp>
        <p:nvSpPr>
          <p:cNvPr id="8" name="Θέση αριθμού διαφάνειας 7">
            <a:extLst>
              <a:ext uri="{FF2B5EF4-FFF2-40B4-BE49-F238E27FC236}">
                <a16:creationId xmlns:a16="http://schemas.microsoft.com/office/drawing/2014/main" id="{8E3B2AAF-0C00-2698-DB1A-0886EB667067}"/>
              </a:ext>
            </a:extLst>
          </p:cNvPr>
          <p:cNvSpPr>
            <a:spLocks noGrp="1"/>
          </p:cNvSpPr>
          <p:nvPr>
            <p:ph type="sldNum" sz="quarter" idx="12"/>
          </p:nvPr>
        </p:nvSpPr>
        <p:spPr/>
        <p:txBody>
          <a:bodyPr/>
          <a:lstStyle>
            <a:lvl1pPr>
              <a:defRPr smtClean="0"/>
            </a:lvl1pPr>
          </a:lstStyle>
          <a:p>
            <a:pPr>
              <a:defRPr/>
            </a:pPr>
            <a:fld id="{0BD98193-A702-497C-B05F-9CE6C83D65C7}" type="slidenum">
              <a:rPr lang="el-GR" altLang="el-GR"/>
              <a:pPr>
                <a:defRPr/>
              </a:pPr>
              <a:t>‹#›</a:t>
            </a:fld>
            <a:endParaRPr lang="el-GR" altLang="el-GR"/>
          </a:p>
        </p:txBody>
      </p:sp>
    </p:spTree>
    <p:extLst>
      <p:ext uri="{BB962C8B-B14F-4D97-AF65-F5344CB8AC3E}">
        <p14:creationId xmlns:p14="http://schemas.microsoft.com/office/powerpoint/2010/main" val="2356996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pPr>
              <a:defRPr/>
            </a:pPr>
            <a:endParaRPr lang="en-US"/>
          </a:p>
        </p:txBody>
      </p:sp>
      <p:sp>
        <p:nvSpPr>
          <p:cNvPr id="4505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defRPr>
            </a:lvl1pPr>
          </a:lstStyle>
          <a:p>
            <a:pPr>
              <a:defRPr/>
            </a:pPr>
            <a:fld id="{3648D784-11C0-482E-AA86-40690B8993B8}" type="slidenum">
              <a:rPr lang="en-US"/>
              <a:pPr>
                <a:defRPr/>
              </a:pPr>
              <a:t>‹#›</a:t>
            </a:fld>
            <a:endParaRPr lang="en-US"/>
          </a:p>
        </p:txBody>
      </p:sp>
      <p:grpSp>
        <p:nvGrpSpPr>
          <p:cNvPr id="1028" name="Group 4"/>
          <p:cNvGrpSpPr>
            <a:grpSpLocks/>
          </p:cNvGrpSpPr>
          <p:nvPr/>
        </p:nvGrpSpPr>
        <p:grpSpPr bwMode="auto">
          <a:xfrm>
            <a:off x="0" y="0"/>
            <a:ext cx="9144000" cy="546100"/>
            <a:chOff x="0" y="0"/>
            <a:chExt cx="5760" cy="344"/>
          </a:xfrm>
        </p:grpSpPr>
        <p:sp>
          <p:nvSpPr>
            <p:cNvPr id="45061"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45062"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eaLnBrk="1" hangingPunct="1">
                <a:defRPr/>
              </a:pPr>
              <a:endParaRPr lang="en-US" sz="2400">
                <a:latin typeface="Times New Roman" pitchFamily="18" charset="0"/>
              </a:endParaRPr>
            </a:p>
          </p:txBody>
        </p:sp>
        <p:sp>
          <p:nvSpPr>
            <p:cNvPr id="45063"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eaLnBrk="1" hangingPunct="1">
                <a:defRPr/>
              </a:pPr>
              <a:endParaRPr lang="en-US">
                <a:solidFill>
                  <a:schemeClr val="hlink"/>
                </a:solidFill>
              </a:endParaRPr>
            </a:p>
          </p:txBody>
        </p:sp>
        <p:sp>
          <p:nvSpPr>
            <p:cNvPr id="45064"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eaLnBrk="1" hangingPunct="1">
                <a:defRPr/>
              </a:pPr>
              <a:endParaRPr lang="en-US">
                <a:solidFill>
                  <a:schemeClr val="hlink"/>
                </a:solidFill>
              </a:endParaRPr>
            </a:p>
          </p:txBody>
        </p:sp>
        <p:sp>
          <p:nvSpPr>
            <p:cNvPr id="45065"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eaLnBrk="1" hangingPunct="1">
                <a:defRPr/>
              </a:pPr>
              <a:endParaRPr lang="en-US">
                <a:solidFill>
                  <a:schemeClr val="accent2"/>
                </a:solidFill>
              </a:endParaRPr>
            </a:p>
          </p:txBody>
        </p:sp>
        <p:sp>
          <p:nvSpPr>
            <p:cNvPr id="45066"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eaLnBrk="1" hangingPunct="1">
                <a:defRPr/>
              </a:pPr>
              <a:endParaRPr lang="en-US">
                <a:solidFill>
                  <a:schemeClr val="hlink"/>
                </a:solidFill>
              </a:endParaRPr>
            </a:p>
          </p:txBody>
        </p:sp>
        <p:sp>
          <p:nvSpPr>
            <p:cNvPr id="45067"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sp>
          <p:nvSpPr>
            <p:cNvPr id="45068"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eaLnBrk="1" hangingPunct="1">
                <a:defRPr/>
              </a:pPr>
              <a:endParaRPr lang="en-US">
                <a:solidFill>
                  <a:schemeClr val="accent2"/>
                </a:solidFill>
              </a:endParaRPr>
            </a:p>
          </p:txBody>
        </p:sp>
        <p:sp>
          <p:nvSpPr>
            <p:cNvPr id="45069"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eaLnBrk="1" hangingPunct="1">
                <a:defRPr/>
              </a:pPr>
              <a:endParaRPr lang="en-US">
                <a:solidFill>
                  <a:schemeClr val="accent2"/>
                </a:solidFill>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507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740"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1" r:id="rId14"/>
    <p:sldLayoutId id="2147483742" r:id="rId15"/>
    <p:sldLayoutId id="2147483743" r:id="rId16"/>
    <p:sldLayoutId id="2147483744" r:id="rId17"/>
  </p:sldLayoutIdLst>
  <p:hf hdr="0" dt="0"/>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6.emf"/></Relationships>
</file>

<file path=ppt/slides/_rels/slide2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4.bin"/><Relationship Id="rId1" Type="http://schemas.openxmlformats.org/officeDocument/2006/relationships/slideLayout" Target="../slideLayouts/slideLayout17.xml"/><Relationship Id="rId5" Type="http://schemas.openxmlformats.org/officeDocument/2006/relationships/image" Target="../media/image9.emf"/><Relationship Id="rId4" Type="http://schemas.openxmlformats.org/officeDocument/2006/relationships/oleObject" Target="../embeddings/oleObject5.bin"/></Relationships>
</file>

<file path=ppt/slides/_rels/slide3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6.bin"/><Relationship Id="rId1" Type="http://schemas.openxmlformats.org/officeDocument/2006/relationships/slideLayout" Target="../slideLayouts/slideLayout4.xml"/><Relationship Id="rId5" Type="http://schemas.openxmlformats.org/officeDocument/2006/relationships/image" Target="../media/image11.emf"/><Relationship Id="rId4" Type="http://schemas.openxmlformats.org/officeDocument/2006/relationships/oleObject" Target="../embeddings/oleObject7.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hyperlink" Target="https://www.ncbi.nlm.nih.gov/pubmed/30940098"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603" y="1526072"/>
            <a:ext cx="7786742" cy="1371600"/>
          </a:xfrm>
        </p:spPr>
        <p:txBody>
          <a:bodyPr/>
          <a:lstStyle/>
          <a:p>
            <a:pPr algn="ctr"/>
            <a:r>
              <a:rPr lang="el-GR" sz="3600" b="1" dirty="0"/>
              <a:t>Μέτρηση της απόδοσης και της ποιότητας των Υπηρεσιών Υγείας</a:t>
            </a:r>
          </a:p>
        </p:txBody>
      </p:sp>
      <p:sp>
        <p:nvSpPr>
          <p:cNvPr id="5" name="Slide Number Placeholder 4"/>
          <p:cNvSpPr>
            <a:spLocks noGrp="1"/>
          </p:cNvSpPr>
          <p:nvPr>
            <p:ph type="sldNum" sz="quarter" idx="11"/>
          </p:nvPr>
        </p:nvSpPr>
        <p:spPr/>
        <p:txBody>
          <a:bodyPr/>
          <a:lstStyle/>
          <a:p>
            <a:pPr>
              <a:defRPr/>
            </a:pPr>
            <a:fld id="{45157C54-7A18-4396-8D19-7ECFFE531BD5}" type="slidenum">
              <a:rPr lang="en-US" smtClean="0"/>
              <a:pPr>
                <a:defRPr/>
              </a:pPr>
              <a:t>1</a:t>
            </a:fld>
            <a:endParaRPr lang="en-US"/>
          </a:p>
        </p:txBody>
      </p:sp>
      <p:pic>
        <p:nvPicPr>
          <p:cNvPr id="66562" name="Picture 2" descr="Quality Measurement Concept with Tape Isolated on White Stock Illustration  - Illustration of management, project: 79024951"/>
          <p:cNvPicPr>
            <a:picLocks noChangeAspect="1" noChangeArrowheads="1"/>
          </p:cNvPicPr>
          <p:nvPr/>
        </p:nvPicPr>
        <p:blipFill>
          <a:blip r:embed="rId3" cstate="print"/>
          <a:srcRect/>
          <a:stretch>
            <a:fillRect/>
          </a:stretch>
        </p:blipFill>
        <p:spPr bwMode="auto">
          <a:xfrm>
            <a:off x="2857488" y="3214686"/>
            <a:ext cx="3682972" cy="2357424"/>
          </a:xfrm>
          <a:prstGeom prst="rect">
            <a:avLst/>
          </a:prstGeom>
          <a:noFill/>
        </p:spPr>
      </p:pic>
      <p:sp>
        <p:nvSpPr>
          <p:cNvPr id="3" name="2 - TextBox">
            <a:extLst>
              <a:ext uri="{FF2B5EF4-FFF2-40B4-BE49-F238E27FC236}">
                <a16:creationId xmlns:a16="http://schemas.microsoft.com/office/drawing/2014/main" id="{E46CD039-93B9-4DD6-174F-7FBA0D193D8C}"/>
              </a:ext>
            </a:extLst>
          </p:cNvPr>
          <p:cNvSpPr txBox="1"/>
          <p:nvPr/>
        </p:nvSpPr>
        <p:spPr>
          <a:xfrm>
            <a:off x="136288" y="444235"/>
            <a:ext cx="4426212" cy="923330"/>
          </a:xfrm>
          <a:prstGeom prst="rect">
            <a:avLst/>
          </a:prstGeom>
          <a:noFill/>
        </p:spPr>
        <p:txBody>
          <a:bodyPr wrap="none" rtlCol="0">
            <a:spAutoFit/>
          </a:bodyPr>
          <a:lstStyle/>
          <a:p>
            <a:r>
              <a:rPr lang="el-GR" dirty="0"/>
              <a:t>Οργάνωση και Ποιότητα Υπηρεσιών Υγείας</a:t>
            </a:r>
          </a:p>
          <a:p>
            <a:r>
              <a:rPr lang="el-GR" dirty="0"/>
              <a:t>Τμήμα Νοσηλευτικής, ΕΚΠΑ</a:t>
            </a:r>
          </a:p>
          <a:p>
            <a:r>
              <a:rPr lang="el-GR" dirty="0"/>
              <a:t>Καθηγήτρια: Δάφνη </a:t>
            </a:r>
            <a:r>
              <a:rPr lang="el-GR" dirty="0" err="1"/>
              <a:t>Καϊτελίδου</a:t>
            </a:r>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Δείκτες Ποιότητας</a:t>
            </a:r>
          </a:p>
        </p:txBody>
      </p:sp>
      <p:sp>
        <p:nvSpPr>
          <p:cNvPr id="3" name="Content Placeholder 2"/>
          <p:cNvSpPr>
            <a:spLocks noGrp="1"/>
          </p:cNvSpPr>
          <p:nvPr>
            <p:ph idx="1"/>
          </p:nvPr>
        </p:nvSpPr>
        <p:spPr>
          <a:xfrm>
            <a:off x="457200" y="1772816"/>
            <a:ext cx="8229600" cy="3886200"/>
          </a:xfrm>
        </p:spPr>
        <p:txBody>
          <a:bodyPr/>
          <a:lstStyle/>
          <a:p>
            <a:pPr>
              <a:buNone/>
            </a:pPr>
            <a:r>
              <a:rPr lang="el-GR" sz="2000" dirty="0"/>
              <a:t>Οι δείκτες ποιότητας πρέπει να παρέχουν:</a:t>
            </a:r>
          </a:p>
          <a:p>
            <a:pPr>
              <a:buNone/>
            </a:pPr>
            <a:r>
              <a:rPr lang="el-GR" sz="2000" dirty="0"/>
              <a:t>1. ένα ποιοτικό στόχο, δηλαδή μια ξεκάθαρη δήλωση σχετικά με τον επιδιωκόμενο σκοπό ή στόχο, για π.χ., η θνητότητα των ασθενών που εισάγονται με πνευμονία θα πρέπει να είναι όσο το δυνατόν χαμηλότερη.</a:t>
            </a:r>
          </a:p>
          <a:p>
            <a:pPr>
              <a:buNone/>
            </a:pPr>
            <a:r>
              <a:rPr lang="en-US" sz="2000" dirty="0"/>
              <a:t>2.</a:t>
            </a:r>
            <a:r>
              <a:rPr lang="el-GR" sz="2000" dirty="0"/>
              <a:t> μια έννοια μέτρησης, δηλαδή μια συγκεκριμένη μέθοδος για τη συλλογή δεδομένων και τον υπολογισμό του δείκτη, για π.χ., το ποσοστό των νοσηλευόμενων ασθενών με πρωτογενή διάγνωση πνευμονίας, οι οποίοι απεβίωσαν κατά τη διάρκεια της νοσηλείας τους, και </a:t>
            </a:r>
            <a:r>
              <a:rPr lang="en-US" sz="2000" dirty="0"/>
              <a:t> </a:t>
            </a:r>
            <a:r>
              <a:rPr lang="el-GR" sz="2000" dirty="0"/>
              <a:t> </a:t>
            </a:r>
          </a:p>
          <a:p>
            <a:pPr>
              <a:buNone/>
            </a:pPr>
            <a:r>
              <a:rPr lang="en-US" sz="2000" dirty="0"/>
              <a:t>3.</a:t>
            </a:r>
            <a:r>
              <a:rPr lang="el-GR" sz="2000" dirty="0"/>
              <a:t> μια έννοια αξιολόγησης, δηλαδή μια περιγραφή του τρόπου με τον οποίο αναμένεται να χρησιμοποιηθεί ένα μέτρο για να κριθεί η ποιότητα, για π.χ., εάν η θνησιμότητα των νοσηλευόμενων είναι κάτω από 10%, αυτό θεωρείται καλής ποιότητας</a:t>
            </a:r>
            <a:r>
              <a:rPr lang="en-US" sz="2000" dirty="0"/>
              <a:t> </a:t>
            </a:r>
            <a:r>
              <a:rPr lang="el-GR" sz="2000" dirty="0"/>
              <a:t> </a:t>
            </a:r>
          </a:p>
        </p:txBody>
      </p:sp>
      <p:sp>
        <p:nvSpPr>
          <p:cNvPr id="5" name="Slide Number Placeholder 4"/>
          <p:cNvSpPr>
            <a:spLocks noGrp="1"/>
          </p:cNvSpPr>
          <p:nvPr>
            <p:ph type="sldNum" sz="quarter" idx="11"/>
          </p:nvPr>
        </p:nvSpPr>
        <p:spPr/>
        <p:txBody>
          <a:bodyPr/>
          <a:lstStyle/>
          <a:p>
            <a:pPr>
              <a:defRPr/>
            </a:pPr>
            <a:fld id="{45157C54-7A18-4396-8D19-7ECFFE531BD5}" type="slidenum">
              <a:rPr lang="en-US" smtClean="0"/>
              <a:pPr>
                <a:defRPr/>
              </a:pPr>
              <a:t>2</a:t>
            </a:fld>
            <a:endParaRPr lang="en-US"/>
          </a:p>
        </p:txBody>
      </p:sp>
    </p:spTree>
    <p:extLst>
      <p:ext uri="{BB962C8B-B14F-4D97-AF65-F5344CB8AC3E}">
        <p14:creationId xmlns:p14="http://schemas.microsoft.com/office/powerpoint/2010/main" val="936404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Γενικοί</a:t>
            </a:r>
            <a:r>
              <a:rPr lang="en-US" dirty="0"/>
              <a:t> </a:t>
            </a:r>
            <a:r>
              <a:rPr lang="en-US" dirty="0" err="1"/>
              <a:t>vs</a:t>
            </a:r>
            <a:r>
              <a:rPr lang="el-GR" dirty="0"/>
              <a:t> Ειδικούς</a:t>
            </a:r>
            <a:r>
              <a:rPr lang="en-US" dirty="0"/>
              <a:t> </a:t>
            </a:r>
            <a:r>
              <a:rPr lang="el-GR" dirty="0"/>
              <a:t>Δείκτες </a:t>
            </a:r>
            <a:r>
              <a:rPr lang="el-GR" sz="3200" dirty="0"/>
              <a:t>(προσανατολισμένοι στη νόσο)</a:t>
            </a:r>
            <a:r>
              <a:rPr lang="en-US" sz="3200" dirty="0"/>
              <a:t> </a:t>
            </a:r>
            <a:endParaRPr lang="el-GR" sz="3200" dirty="0"/>
          </a:p>
        </p:txBody>
      </p:sp>
      <p:sp>
        <p:nvSpPr>
          <p:cNvPr id="3" name="Content Placeholder 2"/>
          <p:cNvSpPr>
            <a:spLocks noGrp="1"/>
          </p:cNvSpPr>
          <p:nvPr>
            <p:ph idx="1"/>
          </p:nvPr>
        </p:nvSpPr>
        <p:spPr>
          <a:xfrm>
            <a:off x="457200" y="1919064"/>
            <a:ext cx="8229600" cy="3886200"/>
          </a:xfrm>
        </p:spPr>
        <p:txBody>
          <a:bodyPr/>
          <a:lstStyle/>
          <a:p>
            <a:r>
              <a:rPr lang="el-GR" sz="2200" dirty="0"/>
              <a:t>Γενικοί δείκτες: αξιολογούν πτυχές της ποιότητας της υγειονομικής περίθαλψης που σχετίζονται με όλους τους ασθενείς. Δυνητικά σημαντικό για ένα μεγαλύτερο κοινό ασθενών, οικονομικών </a:t>
            </a:r>
            <a:r>
              <a:rPr lang="el-GR" sz="2200" dirty="0" err="1"/>
              <a:t>παρόχων</a:t>
            </a:r>
            <a:r>
              <a:rPr lang="el-GR" sz="2200" dirty="0"/>
              <a:t> και υπευθύνων χάραξης πολιτικής</a:t>
            </a:r>
            <a:r>
              <a:rPr lang="en-US" sz="2200" dirty="0"/>
              <a:t>. </a:t>
            </a:r>
          </a:p>
          <a:p>
            <a:r>
              <a:rPr lang="el-GR" sz="2200" dirty="0"/>
              <a:t>Δείκτες προσανατολισμένοι στη νόσο: ικανοί να καταγράφουν διαφορετικές πτυχές της ποιότητας της υγειονομικής περίθαλψης που σχετίζονται με τη βελτίωση της φροντίδας των ασθενών. Οι περισσότερες πτυχές της ποιότητας της υγειονομικής περίθαλψης αφορούν συγκεκριμένες ασθένειες, καθώς η αποτελεσματικότητα, η ασφάλεια και η εστίαση στον ασθενή σημαίνουν διαφορετικά πράγματα για διαφορετικές ομάδες ασθενειών </a:t>
            </a:r>
          </a:p>
        </p:txBody>
      </p:sp>
      <p:sp>
        <p:nvSpPr>
          <p:cNvPr id="5" name="Slide Number Placeholder 4"/>
          <p:cNvSpPr>
            <a:spLocks noGrp="1"/>
          </p:cNvSpPr>
          <p:nvPr>
            <p:ph type="sldNum" sz="quarter" idx="11"/>
          </p:nvPr>
        </p:nvSpPr>
        <p:spPr/>
        <p:txBody>
          <a:bodyPr/>
          <a:lstStyle/>
          <a:p>
            <a:pPr>
              <a:defRPr/>
            </a:pPr>
            <a:fld id="{45157C54-7A18-4396-8D19-7ECFFE531BD5}" type="slidenum">
              <a:rPr lang="en-US" smtClean="0"/>
              <a:pPr>
                <a:defRPr/>
              </a:pPr>
              <a:t>3</a:t>
            </a:fld>
            <a:endParaRPr lang="en-US"/>
          </a:p>
        </p:txBody>
      </p:sp>
    </p:spTree>
    <p:extLst>
      <p:ext uri="{BB962C8B-B14F-4D97-AF65-F5344CB8AC3E}">
        <p14:creationId xmlns:p14="http://schemas.microsoft.com/office/powerpoint/2010/main" val="152911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548680"/>
            <a:ext cx="8229600" cy="714380"/>
          </a:xfrm>
        </p:spPr>
        <p:txBody>
          <a:bodyPr/>
          <a:lstStyle/>
          <a:p>
            <a:r>
              <a:rPr lang="el-GR" sz="3600" b="1" dirty="0">
                <a:latin typeface="Calibri" pitchFamily="34" charset="0"/>
                <a:cs typeface="Calibri" pitchFamily="34" charset="0"/>
              </a:rPr>
              <a:t>Τα πρώτα βήματα</a:t>
            </a:r>
            <a:r>
              <a:rPr lang="en-US" sz="3600" b="1" dirty="0">
                <a:solidFill>
                  <a:schemeClr val="tx1"/>
                </a:solidFill>
                <a:latin typeface="Calibri" pitchFamily="34" charset="0"/>
                <a:cs typeface="Calibri" pitchFamily="34" charset="0"/>
              </a:rPr>
              <a:t>…</a:t>
            </a:r>
            <a:endParaRPr lang="el-GR" sz="3600" b="1" dirty="0">
              <a:solidFill>
                <a:schemeClr val="tx1"/>
              </a:solidFill>
              <a:latin typeface="Calibri" pitchFamily="34" charset="0"/>
              <a:cs typeface="Calibri" pitchFamily="34" charset="0"/>
            </a:endParaRPr>
          </a:p>
        </p:txBody>
      </p:sp>
      <p:sp>
        <p:nvSpPr>
          <p:cNvPr id="3" name="2 - Θέση περιεχομένου"/>
          <p:cNvSpPr>
            <a:spLocks noGrp="1"/>
          </p:cNvSpPr>
          <p:nvPr>
            <p:ph sz="quarter" idx="1"/>
          </p:nvPr>
        </p:nvSpPr>
        <p:spPr>
          <a:xfrm>
            <a:off x="467544" y="1484784"/>
            <a:ext cx="8229600" cy="5000660"/>
          </a:xfrm>
        </p:spPr>
        <p:txBody>
          <a:bodyPr>
            <a:normAutofit lnSpcReduction="10000"/>
          </a:bodyPr>
          <a:lstStyle/>
          <a:p>
            <a:pPr algn="just"/>
            <a:endParaRPr lang="en-US" sz="1800" dirty="0">
              <a:latin typeface="Calibri" pitchFamily="34" charset="0"/>
              <a:cs typeface="Calibri" pitchFamily="34" charset="0"/>
            </a:endParaRPr>
          </a:p>
          <a:p>
            <a:pPr algn="just"/>
            <a:r>
              <a:rPr lang="el-GR" sz="1800" dirty="0">
                <a:latin typeface="Calibri" pitchFamily="34" charset="0"/>
                <a:cs typeface="Calibri" pitchFamily="34" charset="0"/>
              </a:rPr>
              <a:t>Ως εκ τούτου, οι χώρες συνειδητοποίησαν σταδιακά ότι χωρίς σαφή και συγκρίσιμα μέτρα για την αξιολόγηση των αποτελεσμάτων υγείας και της ποιότητας της παρεχόμενης υγειονομικής περίθαλψης, η εκτίμηση του βαθμού χρήσης του πρόσθετου κόστους καθίσταται ιδιαίτερα δύσκολη </a:t>
            </a:r>
            <a:r>
              <a:rPr lang="en-US" sz="1800" dirty="0">
                <a:latin typeface="Calibri" pitchFamily="34" charset="0"/>
                <a:cs typeface="Calibri" pitchFamily="34" charset="0"/>
              </a:rPr>
              <a:t>(McGlynn, et al., 2003; IOM, 2001).</a:t>
            </a:r>
          </a:p>
          <a:p>
            <a:pPr algn="just"/>
            <a:endParaRPr lang="en-US" sz="1800" dirty="0">
              <a:latin typeface="Calibri" pitchFamily="34" charset="0"/>
              <a:cs typeface="Calibri" pitchFamily="34" charset="0"/>
            </a:endParaRPr>
          </a:p>
          <a:p>
            <a:pPr algn="just"/>
            <a:r>
              <a:rPr lang="el-GR" sz="1800" dirty="0">
                <a:latin typeface="Calibri" pitchFamily="34" charset="0"/>
                <a:cs typeface="Calibri" pitchFamily="34" charset="0"/>
              </a:rPr>
              <a:t>Οι επαγγελματίες υγείας καθώς και οι ασθενείς/αποδέκτες των υπηρεσιών υγείας θέλουν να γνωρίζουν για την απόδοση του συστήματος υγείας τους, σε σύγκριση με αυτό άλλων χωρών </a:t>
            </a:r>
            <a:r>
              <a:rPr lang="en-US" sz="1800" dirty="0">
                <a:latin typeface="Calibri" pitchFamily="34" charset="0"/>
                <a:cs typeface="Calibri" pitchFamily="34" charset="0"/>
                <a:sym typeface="Wingdings" pitchFamily="2" charset="2"/>
              </a:rPr>
              <a:t> </a:t>
            </a:r>
            <a:r>
              <a:rPr lang="el-GR" sz="1800" dirty="0">
                <a:latin typeface="Calibri" pitchFamily="34" charset="0"/>
                <a:cs typeface="Calibri" pitchFamily="34" charset="0"/>
                <a:sym typeface="Wingdings" pitchFamily="2" charset="2"/>
              </a:rPr>
              <a:t>Αυξανόμενο ενδιαφέρον γύρω από την αξιολόγηση της απόδοσης των συστημάτων υγείας (</a:t>
            </a:r>
            <a:r>
              <a:rPr lang="el-GR" sz="1800" i="1" dirty="0">
                <a:latin typeface="Calibri" pitchFamily="34" charset="0"/>
                <a:cs typeface="Calibri" pitchFamily="34" charset="0"/>
                <a:sym typeface="Wingdings" pitchFamily="2" charset="2"/>
              </a:rPr>
              <a:t>μέτρηση απόδοσης</a:t>
            </a:r>
            <a:r>
              <a:rPr lang="el-GR" sz="1800" dirty="0">
                <a:latin typeface="Calibri" pitchFamily="34" charset="0"/>
                <a:cs typeface="Calibri" pitchFamily="34" charset="0"/>
                <a:sym typeface="Wingdings" pitchFamily="2" charset="2"/>
              </a:rPr>
              <a:t>) και της βελτίωσής της </a:t>
            </a:r>
            <a:r>
              <a:rPr lang="en-US" sz="1800" dirty="0">
                <a:latin typeface="Calibri" pitchFamily="34" charset="0"/>
                <a:cs typeface="Calibri" pitchFamily="34" charset="0"/>
              </a:rPr>
              <a:t>(Arah, et al., 2003; Ibrahim, 2001).</a:t>
            </a:r>
          </a:p>
          <a:p>
            <a:pPr algn="just"/>
            <a:endParaRPr lang="en-US" sz="1800" dirty="0">
              <a:latin typeface="Calibri" pitchFamily="34" charset="0"/>
              <a:cs typeface="Calibri" pitchFamily="34" charset="0"/>
            </a:endParaRPr>
          </a:p>
          <a:p>
            <a:pPr algn="just"/>
            <a:r>
              <a:rPr lang="el-GR" sz="1800" dirty="0">
                <a:latin typeface="Calibri" pitchFamily="34" charset="0"/>
                <a:cs typeface="Calibri" pitchFamily="34" charset="0"/>
              </a:rPr>
              <a:t>Οι πρώτες συστηματικές μεγάλες διεθνείς προσπάθειες</a:t>
            </a:r>
            <a:r>
              <a:rPr lang="en-US" sz="1800" dirty="0">
                <a:latin typeface="Calibri" pitchFamily="34" charset="0"/>
                <a:cs typeface="Calibri" pitchFamily="34" charset="0"/>
              </a:rPr>
              <a:t>:</a:t>
            </a:r>
            <a:r>
              <a:rPr lang="el-GR" sz="1800" dirty="0">
                <a:latin typeface="Calibri" pitchFamily="34" charset="0"/>
                <a:cs typeface="Calibri" pitchFamily="34" charset="0"/>
              </a:rPr>
              <a:t> </a:t>
            </a:r>
            <a:endParaRPr lang="el-GR" sz="1800" b="1" dirty="0">
              <a:latin typeface="Calibri" pitchFamily="34" charset="0"/>
              <a:cs typeface="Calibri" pitchFamily="34" charset="0"/>
            </a:endParaRPr>
          </a:p>
          <a:p>
            <a:pPr lvl="1" algn="just">
              <a:buNone/>
            </a:pPr>
            <a:r>
              <a:rPr lang="el-GR" sz="1800" dirty="0">
                <a:latin typeface="Calibri" pitchFamily="34" charset="0"/>
                <a:cs typeface="Calibri" pitchFamily="34" charset="0"/>
              </a:rPr>
              <a:t>	</a:t>
            </a:r>
            <a:r>
              <a:rPr lang="el-GR" sz="1800" b="1" dirty="0">
                <a:solidFill>
                  <a:srgbClr val="000099"/>
                </a:solidFill>
                <a:effectLst>
                  <a:outerShdw blurRad="38100" dist="38100" dir="2700000" algn="tl">
                    <a:srgbClr val="C0C0C0"/>
                  </a:outerShdw>
                </a:effectLst>
                <a:latin typeface="Calibri" pitchFamily="34" charset="0"/>
                <a:cs typeface="Calibri" pitchFamily="34" charset="0"/>
              </a:rPr>
              <a:t>- ΟΟΣΑ</a:t>
            </a:r>
            <a:r>
              <a:rPr lang="en-US" sz="1800" b="1" dirty="0">
                <a:solidFill>
                  <a:srgbClr val="000099"/>
                </a:solidFill>
                <a:effectLst>
                  <a:outerShdw blurRad="38100" dist="38100" dir="2700000" algn="tl">
                    <a:srgbClr val="C0C0C0"/>
                  </a:outerShdw>
                </a:effectLst>
                <a:latin typeface="Calibri" pitchFamily="34" charset="0"/>
                <a:cs typeface="Calibri" pitchFamily="34" charset="0"/>
              </a:rPr>
              <a:t>: Health Care Quality</a:t>
            </a:r>
            <a:r>
              <a:rPr lang="el-GR" sz="1800" b="1" dirty="0">
                <a:solidFill>
                  <a:srgbClr val="000099"/>
                </a:solidFill>
                <a:effectLst>
                  <a:outerShdw blurRad="38100" dist="38100" dir="2700000" algn="tl">
                    <a:srgbClr val="C0C0C0"/>
                  </a:outerShdw>
                </a:effectLst>
                <a:latin typeface="Calibri" pitchFamily="34" charset="0"/>
                <a:cs typeface="Calibri" pitchFamily="34" charset="0"/>
              </a:rPr>
              <a:t> </a:t>
            </a:r>
            <a:r>
              <a:rPr lang="en-US" sz="1800" b="1" dirty="0">
                <a:solidFill>
                  <a:srgbClr val="000099"/>
                </a:solidFill>
                <a:effectLst>
                  <a:outerShdw blurRad="38100" dist="38100" dir="2700000" algn="tl">
                    <a:srgbClr val="C0C0C0"/>
                  </a:outerShdw>
                </a:effectLst>
                <a:latin typeface="Calibri" pitchFamily="34" charset="0"/>
                <a:cs typeface="Calibri" pitchFamily="34" charset="0"/>
              </a:rPr>
              <a:t>Indicators  Project</a:t>
            </a:r>
            <a:endParaRPr lang="el-GR" sz="1800" b="1" dirty="0">
              <a:solidFill>
                <a:srgbClr val="000099"/>
              </a:solidFill>
              <a:effectLst>
                <a:outerShdw blurRad="38100" dist="38100" dir="2700000" algn="tl">
                  <a:srgbClr val="C0C0C0"/>
                </a:outerShdw>
              </a:effectLst>
              <a:latin typeface="Calibri" pitchFamily="34" charset="0"/>
              <a:cs typeface="Calibri" pitchFamily="34" charset="0"/>
            </a:endParaRPr>
          </a:p>
          <a:p>
            <a:pPr lvl="1" algn="just">
              <a:buNone/>
            </a:pPr>
            <a:r>
              <a:rPr lang="el-GR" sz="1800" b="1" dirty="0">
                <a:solidFill>
                  <a:srgbClr val="000099"/>
                </a:solidFill>
                <a:effectLst>
                  <a:outerShdw blurRad="38100" dist="38100" dir="2700000" algn="tl">
                    <a:srgbClr val="C0C0C0"/>
                  </a:outerShdw>
                </a:effectLst>
                <a:latin typeface="Calibri" pitchFamily="34" charset="0"/>
                <a:cs typeface="Calibri" pitchFamily="34" charset="0"/>
              </a:rPr>
              <a:t>	- Ευρωπαϊκή</a:t>
            </a:r>
            <a:r>
              <a:rPr lang="en-GB" sz="1800" b="1" dirty="0">
                <a:solidFill>
                  <a:srgbClr val="000099"/>
                </a:solidFill>
                <a:effectLst>
                  <a:outerShdw blurRad="38100" dist="38100" dir="2700000" algn="tl">
                    <a:srgbClr val="C0C0C0"/>
                  </a:outerShdw>
                </a:effectLst>
                <a:latin typeface="Calibri" pitchFamily="34" charset="0"/>
                <a:cs typeface="Calibri" pitchFamily="34" charset="0"/>
              </a:rPr>
              <a:t> </a:t>
            </a:r>
            <a:r>
              <a:rPr lang="el-GR" sz="1800" b="1" dirty="0">
                <a:solidFill>
                  <a:srgbClr val="000099"/>
                </a:solidFill>
                <a:effectLst>
                  <a:outerShdw blurRad="38100" dist="38100" dir="2700000" algn="tl">
                    <a:srgbClr val="C0C0C0"/>
                  </a:outerShdw>
                </a:effectLst>
                <a:latin typeface="Calibri" pitchFamily="34" charset="0"/>
                <a:cs typeface="Calibri" pitchFamily="34" charset="0"/>
              </a:rPr>
              <a:t>Ένωση: </a:t>
            </a:r>
            <a:r>
              <a:rPr lang="en-US" sz="1800" b="1" dirty="0">
                <a:solidFill>
                  <a:srgbClr val="000099"/>
                </a:solidFill>
                <a:effectLst>
                  <a:outerShdw blurRad="38100" dist="38100" dir="2700000" algn="tl">
                    <a:srgbClr val="C0C0C0"/>
                  </a:outerShdw>
                </a:effectLst>
                <a:latin typeface="Calibri" pitchFamily="34" charset="0"/>
                <a:cs typeface="Calibri" pitchFamily="34" charset="0"/>
              </a:rPr>
              <a:t>Hospital Data Project</a:t>
            </a:r>
            <a:endParaRPr lang="el-GR" sz="1800" b="1" dirty="0">
              <a:solidFill>
                <a:srgbClr val="000099"/>
              </a:solidFill>
              <a:effectLst>
                <a:outerShdw blurRad="38100" dist="38100" dir="2700000" algn="tl">
                  <a:srgbClr val="C0C0C0"/>
                </a:outerShdw>
              </a:effectLst>
              <a:latin typeface="Calibri" pitchFamily="34" charset="0"/>
              <a:cs typeface="Calibri" pitchFamily="34" charset="0"/>
            </a:endParaRPr>
          </a:p>
          <a:p>
            <a:pPr lvl="1" algn="just">
              <a:buNone/>
            </a:pPr>
            <a:r>
              <a:rPr lang="el-GR" sz="1800" b="1" dirty="0">
                <a:solidFill>
                  <a:srgbClr val="000099"/>
                </a:solidFill>
                <a:effectLst>
                  <a:outerShdw blurRad="38100" dist="38100" dir="2700000" algn="tl">
                    <a:srgbClr val="C0C0C0"/>
                  </a:outerShdw>
                </a:effectLst>
                <a:latin typeface="Calibri" pitchFamily="34" charset="0"/>
                <a:cs typeface="Calibri" pitchFamily="34" charset="0"/>
              </a:rPr>
              <a:t>	- </a:t>
            </a:r>
            <a:r>
              <a:rPr lang="en-US" sz="1800" b="1" dirty="0">
                <a:solidFill>
                  <a:srgbClr val="000099"/>
                </a:solidFill>
                <a:effectLst>
                  <a:outerShdw blurRad="38100" dist="38100" dir="2700000" algn="tl">
                    <a:srgbClr val="C0C0C0"/>
                  </a:outerShdw>
                </a:effectLst>
                <a:latin typeface="Calibri" pitchFamily="34" charset="0"/>
                <a:cs typeface="Calibri" pitchFamily="34" charset="0"/>
              </a:rPr>
              <a:t>WHO</a:t>
            </a:r>
            <a:r>
              <a:rPr lang="el-GR" sz="1800" b="1" dirty="0">
                <a:solidFill>
                  <a:srgbClr val="000099"/>
                </a:solidFill>
                <a:effectLst>
                  <a:outerShdw blurRad="38100" dist="38100" dir="2700000" algn="tl">
                    <a:srgbClr val="C0C0C0"/>
                  </a:outerShdw>
                </a:effectLst>
                <a:latin typeface="Calibri" pitchFamily="34" charset="0"/>
                <a:cs typeface="Calibri" pitchFamily="34" charset="0"/>
              </a:rPr>
              <a:t> – </a:t>
            </a:r>
            <a:r>
              <a:rPr lang="en-US" sz="1800" b="1" dirty="0">
                <a:solidFill>
                  <a:srgbClr val="000099"/>
                </a:solidFill>
                <a:effectLst>
                  <a:outerShdw blurRad="38100" dist="38100" dir="2700000" algn="tl">
                    <a:srgbClr val="C0C0C0"/>
                  </a:outerShdw>
                </a:effectLst>
                <a:latin typeface="Calibri" pitchFamily="34" charset="0"/>
                <a:cs typeface="Calibri" pitchFamily="34" charset="0"/>
              </a:rPr>
              <a:t>PATH Framework</a:t>
            </a:r>
            <a:r>
              <a:rPr lang="el-GR" sz="1800" b="1" dirty="0">
                <a:solidFill>
                  <a:srgbClr val="000099"/>
                </a:solidFill>
                <a:effectLst>
                  <a:outerShdw blurRad="38100" dist="38100" dir="2700000" algn="tl">
                    <a:srgbClr val="C0C0C0"/>
                  </a:outerShdw>
                </a:effectLst>
                <a:latin typeface="Calibri" pitchFamily="34" charset="0"/>
                <a:cs typeface="Calibri" pitchFamily="34" charset="0"/>
              </a:rPr>
              <a:t> </a:t>
            </a:r>
            <a:r>
              <a:rPr lang="en-GB" sz="1800" b="1" dirty="0">
                <a:solidFill>
                  <a:srgbClr val="000099"/>
                </a:solidFill>
                <a:effectLst>
                  <a:outerShdw blurRad="38100" dist="38100" dir="2700000" algn="tl">
                    <a:srgbClr val="C0C0C0"/>
                  </a:outerShdw>
                </a:effectLst>
                <a:latin typeface="Calibri" pitchFamily="34" charset="0"/>
                <a:cs typeface="Calibri" pitchFamily="34" charset="0"/>
              </a:rPr>
              <a:t>etc.</a:t>
            </a:r>
            <a:endParaRPr lang="el-GR" sz="1800" dirty="0">
              <a:latin typeface="Calibri" pitchFamily="34" charset="0"/>
              <a:cs typeface="Calibri"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14282" y="1214422"/>
            <a:ext cx="8011424" cy="1107996"/>
          </a:xfrm>
          <a:prstGeom prst="rect">
            <a:avLst/>
          </a:prstGeom>
          <a:noFill/>
          <a:ln w="9525">
            <a:noFill/>
            <a:miter lim="800000"/>
            <a:headEnd/>
            <a:tailEnd/>
          </a:ln>
          <a:effectLst/>
        </p:spPr>
        <p:txBody>
          <a:bodyPr wrap="none" anchor="ctr">
            <a:spAutoFit/>
          </a:bodyPr>
          <a:lstStyle/>
          <a:p>
            <a:pPr algn="just" eaLnBrk="1" hangingPunct="1">
              <a:buClr>
                <a:srgbClr val="CC3300"/>
              </a:buClr>
              <a:buFont typeface="Wingdings" pitchFamily="2" charset="2"/>
              <a:buChar char="q"/>
              <a:defRPr/>
            </a:pPr>
            <a:r>
              <a:rPr lang="el-GR" sz="1600" dirty="0">
                <a:solidFill>
                  <a:srgbClr val="000099"/>
                </a:solidFill>
                <a:effectLst>
                  <a:outerShdw blurRad="38100" dist="38100" dir="2700000" algn="tl">
                    <a:srgbClr val="C0C0C0"/>
                  </a:outerShdw>
                </a:effectLst>
              </a:rPr>
              <a:t>  </a:t>
            </a:r>
            <a:r>
              <a:rPr lang="el-GR" sz="1600" b="1" dirty="0">
                <a:solidFill>
                  <a:srgbClr val="000099"/>
                </a:solidFill>
                <a:effectLst>
                  <a:outerShdw blurRad="38100" dist="38100" dir="2700000" algn="tl">
                    <a:srgbClr val="C0C0C0"/>
                  </a:outerShdw>
                </a:effectLst>
              </a:rPr>
              <a:t>Διεθνής Ομάδα Εργασίας για την ανάπτυξη Δεικτών Ποιότητας (</a:t>
            </a:r>
            <a:r>
              <a:rPr lang="en-US" sz="1600" b="1" u="sng" dirty="0">
                <a:solidFill>
                  <a:srgbClr val="000099"/>
                </a:solidFill>
                <a:effectLst>
                  <a:outerShdw blurRad="38100" dist="38100" dir="2700000" algn="tl">
                    <a:srgbClr val="C0C0C0"/>
                  </a:outerShdw>
                </a:effectLst>
              </a:rPr>
              <a:t>International </a:t>
            </a:r>
            <a:endParaRPr lang="el-GR" sz="1600" b="1" u="sng" dirty="0">
              <a:solidFill>
                <a:srgbClr val="000099"/>
              </a:solidFill>
              <a:effectLst>
                <a:outerShdw blurRad="38100" dist="38100" dir="2700000" algn="tl">
                  <a:srgbClr val="C0C0C0"/>
                </a:outerShdw>
              </a:effectLst>
            </a:endParaRPr>
          </a:p>
          <a:p>
            <a:pPr algn="just" eaLnBrk="1" hangingPunct="1">
              <a:buClr>
                <a:srgbClr val="CC3300"/>
              </a:buClr>
              <a:buFont typeface="Wingdings" pitchFamily="2" charset="2"/>
              <a:buNone/>
              <a:defRPr/>
            </a:pPr>
            <a:r>
              <a:rPr lang="el-GR" sz="1600" b="1" dirty="0">
                <a:solidFill>
                  <a:srgbClr val="000099"/>
                </a:solidFill>
                <a:effectLst>
                  <a:outerShdw blurRad="38100" dist="38100" dir="2700000" algn="tl">
                    <a:srgbClr val="C0C0C0"/>
                  </a:outerShdw>
                </a:effectLst>
              </a:rPr>
              <a:t>     </a:t>
            </a:r>
            <a:r>
              <a:rPr lang="en-US" sz="1600" b="1" u="sng" dirty="0">
                <a:solidFill>
                  <a:srgbClr val="000099"/>
                </a:solidFill>
                <a:effectLst>
                  <a:outerShdw blurRad="38100" dist="38100" dir="2700000" algn="tl">
                    <a:srgbClr val="C0C0C0"/>
                  </a:outerShdw>
                </a:effectLst>
              </a:rPr>
              <a:t>Working Group on Quality Indicators</a:t>
            </a:r>
            <a:r>
              <a:rPr lang="el-GR" sz="1600" b="1" dirty="0">
                <a:solidFill>
                  <a:srgbClr val="000099"/>
                </a:solidFill>
                <a:effectLst>
                  <a:outerShdw blurRad="38100" dist="38100" dir="2700000" algn="tl">
                    <a:srgbClr val="C0C0C0"/>
                  </a:outerShdw>
                </a:effectLst>
              </a:rPr>
              <a:t>).</a:t>
            </a:r>
            <a:r>
              <a:rPr lang="el-GR" sz="1600" dirty="0">
                <a:solidFill>
                  <a:srgbClr val="000099"/>
                </a:solidFill>
                <a:effectLst>
                  <a:outerShdw blurRad="38100" dist="38100" dir="2700000" algn="tl">
                    <a:srgbClr val="C0C0C0"/>
                  </a:outerShdw>
                </a:effectLst>
              </a:rPr>
              <a:t> Συλλέγει στοιχεία αναφορικά με την </a:t>
            </a:r>
          </a:p>
          <a:p>
            <a:pPr algn="just" eaLnBrk="1" hangingPunct="1">
              <a:buClr>
                <a:srgbClr val="CC3300"/>
              </a:buClr>
              <a:buFont typeface="Wingdings" pitchFamily="2" charset="2"/>
              <a:buNone/>
              <a:defRPr/>
            </a:pPr>
            <a:r>
              <a:rPr lang="el-GR" sz="1600" dirty="0">
                <a:solidFill>
                  <a:srgbClr val="000099"/>
                </a:solidFill>
                <a:effectLst>
                  <a:outerShdw blurRad="38100" dist="38100" dir="2700000" algn="tl">
                    <a:srgbClr val="C0C0C0"/>
                  </a:outerShdw>
                </a:effectLst>
              </a:rPr>
              <a:t>     απόδοση των συστημάτων υγείας πέντε αγγλόφωνων χωρών, του Καναδά, της </a:t>
            </a:r>
          </a:p>
          <a:p>
            <a:pPr algn="just" eaLnBrk="1" hangingPunct="1">
              <a:buClr>
                <a:srgbClr val="CC3300"/>
              </a:buClr>
              <a:buFont typeface="Wingdings" pitchFamily="2" charset="2"/>
              <a:buNone/>
              <a:defRPr/>
            </a:pPr>
            <a:r>
              <a:rPr lang="el-GR" sz="1600" dirty="0">
                <a:solidFill>
                  <a:srgbClr val="000099"/>
                </a:solidFill>
                <a:effectLst>
                  <a:outerShdw blurRad="38100" dist="38100" dir="2700000" algn="tl">
                    <a:srgbClr val="C0C0C0"/>
                  </a:outerShdw>
                </a:effectLst>
              </a:rPr>
              <a:t>     Αυστραλίας, της Ν. Ζηλανδίας, του Ην. Βασιλείου και των Η.Π.Α. </a:t>
            </a:r>
          </a:p>
        </p:txBody>
      </p:sp>
      <p:sp>
        <p:nvSpPr>
          <p:cNvPr id="25603" name="Text Box 3"/>
          <p:cNvSpPr txBox="1">
            <a:spLocks noChangeArrowheads="1"/>
          </p:cNvSpPr>
          <p:nvPr/>
        </p:nvSpPr>
        <p:spPr bwMode="auto">
          <a:xfrm>
            <a:off x="285720" y="2428868"/>
            <a:ext cx="7790915" cy="4044184"/>
          </a:xfrm>
          <a:prstGeom prst="rect">
            <a:avLst/>
          </a:prstGeom>
          <a:noFill/>
          <a:ln w="9525">
            <a:noFill/>
            <a:miter lim="800000"/>
            <a:headEnd/>
            <a:tailEnd/>
          </a:ln>
          <a:effectLst/>
        </p:spPr>
        <p:txBody>
          <a:bodyPr wrap="none">
            <a:spAutoFit/>
          </a:bodyPr>
          <a:lstStyle/>
          <a:p>
            <a:pPr eaLnBrk="1" hangingPunct="1">
              <a:buClr>
                <a:srgbClr val="CC3300"/>
              </a:buClr>
              <a:buFont typeface="Wingdings" pitchFamily="2" charset="2"/>
              <a:buChar char="q"/>
              <a:defRPr/>
            </a:pPr>
            <a:r>
              <a:rPr lang="el-GR" sz="1600" b="1" dirty="0">
                <a:solidFill>
                  <a:srgbClr val="000099"/>
                </a:solidFill>
                <a:effectLst>
                  <a:outerShdw blurRad="38100" dist="38100" dir="2700000" algn="tl">
                    <a:srgbClr val="C0C0C0"/>
                  </a:outerShdw>
                </a:effectLst>
              </a:rPr>
              <a:t> ΟΟΣΑ</a:t>
            </a:r>
            <a:r>
              <a:rPr lang="en-US" sz="1600" b="1" dirty="0">
                <a:solidFill>
                  <a:srgbClr val="000099"/>
                </a:solidFill>
                <a:effectLst>
                  <a:outerShdw blurRad="38100" dist="38100" dir="2700000" algn="tl">
                    <a:srgbClr val="C0C0C0"/>
                  </a:outerShdw>
                </a:effectLst>
              </a:rPr>
              <a:t>: </a:t>
            </a:r>
            <a:r>
              <a:rPr lang="en-US" sz="1600" b="1" u="sng" dirty="0">
                <a:solidFill>
                  <a:srgbClr val="000099"/>
                </a:solidFill>
                <a:effectLst>
                  <a:outerShdw blurRad="38100" dist="38100" dir="2700000" algn="tl">
                    <a:srgbClr val="C0C0C0"/>
                  </a:outerShdw>
                </a:effectLst>
              </a:rPr>
              <a:t>Health Care Quality</a:t>
            </a:r>
            <a:r>
              <a:rPr lang="el-GR" sz="1600" b="1" u="sng" dirty="0">
                <a:solidFill>
                  <a:srgbClr val="000099"/>
                </a:solidFill>
                <a:effectLst>
                  <a:outerShdw blurRad="38100" dist="38100" dir="2700000" algn="tl">
                    <a:srgbClr val="C0C0C0"/>
                  </a:outerShdw>
                </a:effectLst>
              </a:rPr>
              <a:t> </a:t>
            </a:r>
            <a:r>
              <a:rPr lang="en-US" sz="1600" b="1" u="sng" dirty="0">
                <a:solidFill>
                  <a:srgbClr val="000099"/>
                </a:solidFill>
                <a:effectLst>
                  <a:outerShdw blurRad="38100" dist="38100" dir="2700000" algn="tl">
                    <a:srgbClr val="C0C0C0"/>
                  </a:outerShdw>
                </a:effectLst>
              </a:rPr>
              <a:t>Indicators  Project</a:t>
            </a:r>
            <a:r>
              <a:rPr lang="el-GR" sz="1600" dirty="0">
                <a:solidFill>
                  <a:srgbClr val="000099"/>
                </a:solidFill>
              </a:rPr>
              <a:t>, </a:t>
            </a:r>
            <a:r>
              <a:rPr lang="el-GR" sz="1600" dirty="0">
                <a:solidFill>
                  <a:srgbClr val="000099"/>
                </a:solidFill>
                <a:effectLst>
                  <a:outerShdw blurRad="38100" dist="38100" dir="2700000" algn="tl">
                    <a:srgbClr val="C0C0C0"/>
                  </a:outerShdw>
                </a:effectLst>
              </a:rPr>
              <a:t>σε εξέλιξη</a:t>
            </a:r>
            <a:r>
              <a:rPr lang="en-US" sz="1600" dirty="0">
                <a:solidFill>
                  <a:srgbClr val="000099"/>
                </a:solidFill>
                <a:effectLst>
                  <a:outerShdw blurRad="38100" dist="38100" dir="2700000" algn="tl">
                    <a:srgbClr val="C0C0C0"/>
                  </a:outerShdw>
                </a:effectLst>
              </a:rPr>
              <a:t>. </a:t>
            </a:r>
            <a:r>
              <a:rPr lang="el-GR" sz="1600" dirty="0">
                <a:solidFill>
                  <a:srgbClr val="000099"/>
                </a:solidFill>
                <a:effectLst>
                  <a:outerShdw blurRad="38100" dist="38100" dir="2700000" algn="tl">
                    <a:srgbClr val="C0C0C0"/>
                  </a:outerShdw>
                </a:effectLst>
              </a:rPr>
              <a:t>Πρόγραμμα στο </a:t>
            </a:r>
          </a:p>
          <a:p>
            <a:pPr eaLnBrk="1" hangingPunct="1">
              <a:defRPr/>
            </a:pPr>
            <a:r>
              <a:rPr lang="el-GR" sz="1600" dirty="0">
                <a:solidFill>
                  <a:srgbClr val="000099"/>
                </a:solidFill>
                <a:effectLst>
                  <a:outerShdw blurRad="38100" dist="38100" dir="2700000" algn="tl">
                    <a:srgbClr val="C0C0C0"/>
                  </a:outerShdw>
                </a:effectLst>
              </a:rPr>
              <a:t>οποίο μελετούνται τα μεθοδολογικά πλαίσια για την μέτρηση διαστάσεων όπως η </a:t>
            </a:r>
          </a:p>
          <a:p>
            <a:pPr eaLnBrk="1" hangingPunct="1">
              <a:defRPr/>
            </a:pPr>
            <a:r>
              <a:rPr lang="el-GR" sz="1600" dirty="0">
                <a:solidFill>
                  <a:srgbClr val="000099"/>
                </a:solidFill>
                <a:effectLst>
                  <a:outerShdw blurRad="38100" dist="38100" dir="2700000" algn="tl">
                    <a:srgbClr val="C0C0C0"/>
                  </a:outerShdw>
                </a:effectLst>
              </a:rPr>
              <a:t>αποτελεσματικότητα των παρεχόμενων υπηρεσιών, που έχουν ήδη αναπτυχθεί </a:t>
            </a:r>
            <a:endParaRPr lang="en-US" sz="1600" dirty="0">
              <a:solidFill>
                <a:srgbClr val="000099"/>
              </a:solidFill>
              <a:effectLst>
                <a:outerShdw blurRad="38100" dist="38100" dir="2700000" algn="tl">
                  <a:srgbClr val="C0C0C0"/>
                </a:outerShdw>
              </a:effectLst>
            </a:endParaRPr>
          </a:p>
          <a:p>
            <a:pPr eaLnBrk="1" hangingPunct="1">
              <a:defRPr/>
            </a:pPr>
            <a:r>
              <a:rPr lang="el-GR" sz="1600" dirty="0">
                <a:solidFill>
                  <a:srgbClr val="000099"/>
                </a:solidFill>
                <a:effectLst>
                  <a:outerShdw blurRad="38100" dist="38100" dir="2700000" algn="tl">
                    <a:srgbClr val="C0C0C0"/>
                  </a:outerShdw>
                </a:effectLst>
              </a:rPr>
              <a:t>από έξι χώρες (Αυστραλία, Καναδάς, Δανία, Ολλανδία, Μεγάλη Βρετανία και ΗΠΑ).</a:t>
            </a:r>
          </a:p>
          <a:p>
            <a:pPr eaLnBrk="1" hangingPunct="1">
              <a:lnSpc>
                <a:spcPct val="140000"/>
              </a:lnSpc>
              <a:defRPr/>
            </a:pPr>
            <a:r>
              <a:rPr lang="el-GR" sz="1600" dirty="0">
                <a:solidFill>
                  <a:srgbClr val="000099"/>
                </a:solidFill>
                <a:effectLst>
                  <a:outerShdw blurRad="38100" dist="38100" dir="2700000" algn="tl">
                    <a:srgbClr val="C0C0C0"/>
                  </a:outerShdw>
                </a:effectLst>
              </a:rPr>
              <a:t> </a:t>
            </a:r>
          </a:p>
          <a:p>
            <a:pPr eaLnBrk="1" hangingPunct="1">
              <a:buClr>
                <a:srgbClr val="CC3300"/>
              </a:buClr>
              <a:buFont typeface="Wingdings" pitchFamily="2" charset="2"/>
              <a:buChar char="q"/>
              <a:defRPr/>
            </a:pPr>
            <a:r>
              <a:rPr lang="el-GR" sz="1600" b="1" dirty="0">
                <a:solidFill>
                  <a:srgbClr val="000099"/>
                </a:solidFill>
                <a:effectLst>
                  <a:outerShdw blurRad="38100" dist="38100" dir="2700000" algn="tl">
                    <a:srgbClr val="C0C0C0"/>
                  </a:outerShdw>
                </a:effectLst>
              </a:rPr>
              <a:t> Ευρωπαϊκή</a:t>
            </a:r>
            <a:r>
              <a:rPr lang="en-GB" sz="1600" b="1" dirty="0">
                <a:solidFill>
                  <a:srgbClr val="000099"/>
                </a:solidFill>
                <a:effectLst>
                  <a:outerShdw blurRad="38100" dist="38100" dir="2700000" algn="tl">
                    <a:srgbClr val="C0C0C0"/>
                  </a:outerShdw>
                </a:effectLst>
              </a:rPr>
              <a:t> </a:t>
            </a:r>
            <a:r>
              <a:rPr lang="el-GR" sz="1600" b="1" dirty="0">
                <a:solidFill>
                  <a:srgbClr val="000099"/>
                </a:solidFill>
                <a:effectLst>
                  <a:outerShdw blurRad="38100" dist="38100" dir="2700000" algn="tl">
                    <a:srgbClr val="C0C0C0"/>
                  </a:outerShdw>
                </a:effectLst>
              </a:rPr>
              <a:t>Ένωση: π</a:t>
            </a:r>
            <a:r>
              <a:rPr lang="en-GB" sz="1600" b="1" dirty="0">
                <a:solidFill>
                  <a:srgbClr val="000099"/>
                </a:solidFill>
                <a:effectLst>
                  <a:outerShdw blurRad="38100" dist="38100" dir="2700000" algn="tl">
                    <a:srgbClr val="C0C0C0"/>
                  </a:outerShdw>
                </a:effectLst>
              </a:rPr>
              <a:t>.</a:t>
            </a:r>
            <a:r>
              <a:rPr lang="el-GR" sz="1600" b="1" dirty="0">
                <a:solidFill>
                  <a:srgbClr val="000099"/>
                </a:solidFill>
                <a:effectLst>
                  <a:outerShdw blurRad="38100" dist="38100" dir="2700000" algn="tl">
                    <a:srgbClr val="C0C0C0"/>
                  </a:outerShdw>
                </a:effectLst>
              </a:rPr>
              <a:t>χ</a:t>
            </a:r>
            <a:r>
              <a:rPr lang="en-GB" sz="1600" b="1" dirty="0">
                <a:solidFill>
                  <a:srgbClr val="000099"/>
                </a:solidFill>
                <a:effectLst>
                  <a:outerShdw blurRad="38100" dist="38100" dir="2700000" algn="tl">
                    <a:srgbClr val="C0C0C0"/>
                  </a:outerShdw>
                </a:effectLst>
              </a:rPr>
              <a:t>. </a:t>
            </a:r>
            <a:r>
              <a:rPr lang="en-US" sz="1600" b="1" u="sng" dirty="0">
                <a:solidFill>
                  <a:srgbClr val="000099"/>
                </a:solidFill>
                <a:effectLst>
                  <a:outerShdw blurRad="38100" dist="38100" dir="2700000" algn="tl">
                    <a:srgbClr val="C0C0C0"/>
                  </a:outerShdw>
                </a:effectLst>
              </a:rPr>
              <a:t>Hospital Data Project</a:t>
            </a:r>
            <a:r>
              <a:rPr lang="en-GB" sz="1600" dirty="0">
                <a:solidFill>
                  <a:srgbClr val="000099"/>
                </a:solidFill>
                <a:effectLst>
                  <a:outerShdw blurRad="38100" dist="38100" dir="2700000" algn="tl">
                    <a:srgbClr val="C0C0C0"/>
                  </a:outerShdw>
                </a:effectLst>
              </a:rPr>
              <a:t>, </a:t>
            </a:r>
            <a:r>
              <a:rPr lang="el-GR" sz="1600" dirty="0">
                <a:solidFill>
                  <a:srgbClr val="000099"/>
                </a:solidFill>
                <a:effectLst>
                  <a:outerShdw blurRad="38100" dist="38100" dir="2700000" algn="tl">
                    <a:srgbClr val="C0C0C0"/>
                  </a:outerShdw>
                </a:effectLst>
              </a:rPr>
              <a:t>σε</a:t>
            </a:r>
            <a:r>
              <a:rPr lang="en-GB" sz="1600" dirty="0">
                <a:solidFill>
                  <a:srgbClr val="000099"/>
                </a:solidFill>
                <a:effectLst>
                  <a:outerShdw blurRad="38100" dist="38100" dir="2700000" algn="tl">
                    <a:srgbClr val="C0C0C0"/>
                  </a:outerShdw>
                </a:effectLst>
              </a:rPr>
              <a:t> </a:t>
            </a:r>
            <a:r>
              <a:rPr lang="el-GR" sz="1600" dirty="0">
                <a:solidFill>
                  <a:srgbClr val="000099"/>
                </a:solidFill>
                <a:effectLst>
                  <a:outerShdw blurRad="38100" dist="38100" dir="2700000" algn="tl">
                    <a:srgbClr val="C0C0C0"/>
                  </a:outerShdw>
                </a:effectLst>
              </a:rPr>
              <a:t>εξέλιξη</a:t>
            </a:r>
            <a:r>
              <a:rPr lang="en-GB" sz="1600" dirty="0">
                <a:solidFill>
                  <a:srgbClr val="000099"/>
                </a:solidFill>
                <a:effectLst>
                  <a:outerShdw blurRad="38100" dist="38100" dir="2700000" algn="tl">
                    <a:srgbClr val="C0C0C0"/>
                  </a:outerShdw>
                </a:effectLst>
              </a:rPr>
              <a:t> </a:t>
            </a:r>
            <a:endParaRPr lang="el-GR" sz="1600" dirty="0">
              <a:solidFill>
                <a:srgbClr val="000099"/>
              </a:solidFill>
              <a:effectLst>
                <a:outerShdw blurRad="38100" dist="38100" dir="2700000" algn="tl">
                  <a:srgbClr val="C0C0C0"/>
                </a:outerShdw>
              </a:effectLst>
            </a:endParaRPr>
          </a:p>
          <a:p>
            <a:pPr eaLnBrk="1" hangingPunct="1">
              <a:lnSpc>
                <a:spcPct val="140000"/>
              </a:lnSpc>
              <a:buClr>
                <a:srgbClr val="CC3300"/>
              </a:buClr>
              <a:buFont typeface="Wingdings" pitchFamily="2" charset="2"/>
              <a:buNone/>
              <a:defRPr/>
            </a:pPr>
            <a:endParaRPr lang="el-GR" sz="1600" dirty="0">
              <a:solidFill>
                <a:srgbClr val="000099"/>
              </a:solidFill>
              <a:effectLst>
                <a:outerShdw blurRad="38100" dist="38100" dir="2700000" algn="tl">
                  <a:srgbClr val="C0C0C0"/>
                </a:outerShdw>
              </a:effectLst>
            </a:endParaRPr>
          </a:p>
          <a:p>
            <a:pPr eaLnBrk="1" hangingPunct="1">
              <a:buClr>
                <a:srgbClr val="CC3300"/>
              </a:buClr>
              <a:buFont typeface="Wingdings" pitchFamily="2" charset="2"/>
              <a:buChar char="q"/>
              <a:defRPr/>
            </a:pPr>
            <a:r>
              <a:rPr lang="en-US" sz="1600" dirty="0">
                <a:solidFill>
                  <a:srgbClr val="000099"/>
                </a:solidFill>
                <a:effectLst>
                  <a:outerShdw blurRad="38100" dist="38100" dir="2700000" algn="tl">
                    <a:srgbClr val="C0C0C0"/>
                  </a:outerShdw>
                </a:effectLst>
              </a:rPr>
              <a:t> </a:t>
            </a:r>
            <a:r>
              <a:rPr lang="el-GR" sz="1600" dirty="0">
                <a:solidFill>
                  <a:srgbClr val="000099"/>
                </a:solidFill>
                <a:effectLst>
                  <a:outerShdw blurRad="38100" dist="38100" dir="2700000" algn="tl">
                    <a:srgbClr val="C0C0C0"/>
                  </a:outerShdw>
                </a:effectLst>
              </a:rPr>
              <a:t>Άλλοι</a:t>
            </a:r>
            <a:r>
              <a:rPr lang="en-GB" sz="1600" dirty="0">
                <a:solidFill>
                  <a:srgbClr val="000099"/>
                </a:solidFill>
                <a:effectLst>
                  <a:outerShdw blurRad="38100" dist="38100" dir="2700000" algn="tl">
                    <a:srgbClr val="C0C0C0"/>
                  </a:outerShdw>
                </a:effectLst>
              </a:rPr>
              <a:t> </a:t>
            </a:r>
            <a:r>
              <a:rPr lang="el-GR" sz="1600" dirty="0">
                <a:solidFill>
                  <a:srgbClr val="000099"/>
                </a:solidFill>
                <a:effectLst>
                  <a:outerShdw blurRad="38100" dist="38100" dir="2700000" algn="tl">
                    <a:srgbClr val="C0C0C0"/>
                  </a:outerShdw>
                </a:effectLst>
              </a:rPr>
              <a:t>επιστημονικοί</a:t>
            </a:r>
            <a:r>
              <a:rPr lang="en-GB" sz="1600" dirty="0">
                <a:solidFill>
                  <a:srgbClr val="000099"/>
                </a:solidFill>
                <a:effectLst>
                  <a:outerShdw blurRad="38100" dist="38100" dir="2700000" algn="tl">
                    <a:srgbClr val="C0C0C0"/>
                  </a:outerShdw>
                </a:effectLst>
              </a:rPr>
              <a:t> </a:t>
            </a:r>
            <a:r>
              <a:rPr lang="el-GR" sz="1600" dirty="0">
                <a:solidFill>
                  <a:srgbClr val="000099"/>
                </a:solidFill>
                <a:effectLst>
                  <a:outerShdw blurRad="38100" dist="38100" dir="2700000" algn="tl">
                    <a:srgbClr val="C0C0C0"/>
                  </a:outerShdw>
                </a:effectLst>
              </a:rPr>
              <a:t>φορείς όπως</a:t>
            </a:r>
            <a:r>
              <a:rPr lang="en-GB" sz="1600" dirty="0">
                <a:solidFill>
                  <a:srgbClr val="000099"/>
                </a:solidFill>
                <a:effectLst>
                  <a:outerShdw blurRad="38100" dist="38100" dir="2700000" algn="tl">
                    <a:srgbClr val="C0C0C0"/>
                  </a:outerShdw>
                </a:effectLst>
              </a:rPr>
              <a:t> </a:t>
            </a:r>
            <a:r>
              <a:rPr lang="el-GR" sz="1600" dirty="0">
                <a:solidFill>
                  <a:srgbClr val="000099"/>
                </a:solidFill>
                <a:effectLst>
                  <a:outerShdw blurRad="38100" dist="38100" dir="2700000" algn="tl">
                    <a:srgbClr val="C0C0C0"/>
                  </a:outerShdw>
                </a:effectLst>
              </a:rPr>
              <a:t>οι</a:t>
            </a:r>
            <a:r>
              <a:rPr lang="en-GB" sz="1600" dirty="0">
                <a:solidFill>
                  <a:srgbClr val="000099"/>
                </a:solidFill>
                <a:effectLst>
                  <a:outerShdw blurRad="38100" dist="38100" dir="2700000" algn="tl">
                    <a:srgbClr val="C0C0C0"/>
                  </a:outerShdw>
                </a:effectLst>
              </a:rPr>
              <a:t> </a:t>
            </a:r>
            <a:r>
              <a:rPr lang="en-US" sz="1600" b="1" dirty="0">
                <a:solidFill>
                  <a:srgbClr val="000099"/>
                </a:solidFill>
                <a:effectLst>
                  <a:outerShdw blurRad="38100" dist="38100" dir="2700000" algn="tl">
                    <a:srgbClr val="C0C0C0"/>
                  </a:outerShdw>
                </a:effectLst>
              </a:rPr>
              <a:t>BASYS</a:t>
            </a:r>
            <a:r>
              <a:rPr lang="en-GB" sz="1600" dirty="0">
                <a:solidFill>
                  <a:srgbClr val="000099"/>
                </a:solidFill>
                <a:effectLst>
                  <a:outerShdw blurRad="38100" dist="38100" dir="2700000" algn="tl">
                    <a:srgbClr val="C0C0C0"/>
                  </a:outerShdw>
                </a:effectLst>
              </a:rPr>
              <a:t>, </a:t>
            </a:r>
            <a:r>
              <a:rPr lang="en-US" sz="1600" b="1" dirty="0">
                <a:solidFill>
                  <a:srgbClr val="000099"/>
                </a:solidFill>
                <a:effectLst>
                  <a:outerShdw blurRad="38100" dist="38100" dir="2700000" algn="tl">
                    <a:srgbClr val="C0C0C0"/>
                  </a:outerShdw>
                </a:effectLst>
              </a:rPr>
              <a:t>CEPS INSTEAD</a:t>
            </a:r>
            <a:r>
              <a:rPr lang="en-GB" sz="1600" dirty="0">
                <a:solidFill>
                  <a:srgbClr val="000099"/>
                </a:solidFill>
                <a:effectLst>
                  <a:outerShdw blurRad="38100" dist="38100" dir="2700000" algn="tl">
                    <a:srgbClr val="C0C0C0"/>
                  </a:outerShdw>
                </a:effectLst>
              </a:rPr>
              <a:t>, </a:t>
            </a:r>
            <a:r>
              <a:rPr lang="en-US" sz="1600" b="1" dirty="0">
                <a:solidFill>
                  <a:srgbClr val="000099"/>
                </a:solidFill>
                <a:effectLst>
                  <a:outerShdw blurRad="38100" dist="38100" dir="2700000" algn="tl">
                    <a:srgbClr val="C0C0C0"/>
                  </a:outerShdw>
                </a:effectLst>
              </a:rPr>
              <a:t>CREDES</a:t>
            </a:r>
            <a:r>
              <a:rPr lang="en-GB" sz="1600" dirty="0">
                <a:solidFill>
                  <a:srgbClr val="000099"/>
                </a:solidFill>
                <a:effectLst>
                  <a:outerShdw blurRad="38100" dist="38100" dir="2700000" algn="tl">
                    <a:srgbClr val="C0C0C0"/>
                  </a:outerShdw>
                </a:effectLst>
              </a:rPr>
              <a:t>, </a:t>
            </a:r>
            <a:r>
              <a:rPr lang="en-US" sz="1600" b="1" dirty="0">
                <a:solidFill>
                  <a:srgbClr val="000099"/>
                </a:solidFill>
                <a:effectLst>
                  <a:outerShdw blurRad="38100" dist="38100" dir="2700000" algn="tl">
                    <a:srgbClr val="C0C0C0"/>
                  </a:outerShdw>
                </a:effectLst>
              </a:rPr>
              <a:t>IGSS</a:t>
            </a:r>
            <a:r>
              <a:rPr lang="en-GB" sz="1600" dirty="0">
                <a:solidFill>
                  <a:srgbClr val="000099"/>
                </a:solidFill>
                <a:effectLst>
                  <a:outerShdw blurRad="38100" dist="38100" dir="2700000" algn="tl">
                    <a:srgbClr val="C0C0C0"/>
                  </a:outerShdw>
                </a:effectLst>
              </a:rPr>
              <a:t> </a:t>
            </a:r>
            <a:endParaRPr lang="el-GR" sz="1600" dirty="0">
              <a:solidFill>
                <a:srgbClr val="000099"/>
              </a:solidFill>
              <a:effectLst>
                <a:outerShdw blurRad="38100" dist="38100" dir="2700000" algn="tl">
                  <a:srgbClr val="C0C0C0"/>
                </a:outerShdw>
              </a:effectLst>
            </a:endParaRPr>
          </a:p>
          <a:p>
            <a:pPr eaLnBrk="1" hangingPunct="1">
              <a:buClr>
                <a:srgbClr val="CC3300"/>
              </a:buClr>
              <a:buFont typeface="Wingdings" pitchFamily="2" charset="2"/>
              <a:buNone/>
              <a:defRPr/>
            </a:pPr>
            <a:r>
              <a:rPr lang="en-GB" sz="1600" dirty="0">
                <a:solidFill>
                  <a:srgbClr val="000099"/>
                </a:solidFill>
                <a:effectLst>
                  <a:outerShdw blurRad="38100" dist="38100" dir="2700000" algn="tl">
                    <a:srgbClr val="C0C0C0"/>
                  </a:outerShdw>
                </a:effectLst>
              </a:rPr>
              <a:t>(</a:t>
            </a:r>
            <a:r>
              <a:rPr lang="el-GR" sz="1600" b="1" dirty="0">
                <a:solidFill>
                  <a:srgbClr val="000099"/>
                </a:solidFill>
                <a:effectLst>
                  <a:outerShdw blurRad="38100" dist="38100" dir="2700000" algn="tl">
                    <a:srgbClr val="C0C0C0"/>
                  </a:outerShdw>
                </a:effectLst>
              </a:rPr>
              <a:t>π.χ</a:t>
            </a:r>
            <a:r>
              <a:rPr lang="el-GR" sz="1600" dirty="0">
                <a:solidFill>
                  <a:srgbClr val="000099"/>
                </a:solidFill>
                <a:effectLst>
                  <a:outerShdw blurRad="38100" dist="38100" dir="2700000" algn="tl">
                    <a:srgbClr val="C0C0C0"/>
                  </a:outerShdw>
                </a:effectLst>
              </a:rPr>
              <a:t> </a:t>
            </a:r>
            <a:r>
              <a:rPr lang="en-US" sz="1600" b="1" u="sng" dirty="0">
                <a:solidFill>
                  <a:srgbClr val="000099"/>
                </a:solidFill>
                <a:effectLst>
                  <a:outerShdw blurRad="38100" dist="38100" dir="2700000" algn="tl">
                    <a:srgbClr val="C0C0C0"/>
                  </a:outerShdw>
                </a:effectLst>
              </a:rPr>
              <a:t>Defining a Minimum Data Set and Related Indicators for use with System </a:t>
            </a:r>
            <a:endParaRPr lang="el-GR" sz="1600" b="1" u="sng" dirty="0">
              <a:solidFill>
                <a:srgbClr val="000099"/>
              </a:solidFill>
              <a:effectLst>
                <a:outerShdw blurRad="38100" dist="38100" dir="2700000" algn="tl">
                  <a:srgbClr val="C0C0C0"/>
                </a:outerShdw>
              </a:effectLst>
            </a:endParaRPr>
          </a:p>
          <a:p>
            <a:pPr eaLnBrk="1" hangingPunct="1">
              <a:defRPr/>
            </a:pPr>
            <a:r>
              <a:rPr lang="en-US" sz="1600" b="1" u="sng" dirty="0">
                <a:solidFill>
                  <a:srgbClr val="000099"/>
                </a:solidFill>
                <a:effectLst>
                  <a:outerShdw blurRad="38100" dist="38100" dir="2700000" algn="tl">
                    <a:srgbClr val="C0C0C0"/>
                  </a:outerShdw>
                </a:effectLst>
              </a:rPr>
              <a:t>of Health Accounts in the European Union</a:t>
            </a:r>
            <a:r>
              <a:rPr lang="en-GB" sz="1600" dirty="0">
                <a:solidFill>
                  <a:srgbClr val="000099"/>
                </a:solidFill>
                <a:effectLst>
                  <a:outerShdw blurRad="38100" dist="38100" dir="2700000" algn="tl">
                    <a:srgbClr val="C0C0C0"/>
                  </a:outerShdw>
                </a:effectLst>
              </a:rPr>
              <a:t>)</a:t>
            </a:r>
          </a:p>
          <a:p>
            <a:pPr eaLnBrk="1" hangingPunct="1">
              <a:buClr>
                <a:srgbClr val="CC3300"/>
              </a:buClr>
              <a:buFont typeface="Wingdings" pitchFamily="2" charset="2"/>
              <a:buNone/>
              <a:defRPr/>
            </a:pPr>
            <a:r>
              <a:rPr lang="en-US" sz="1600" b="1" dirty="0">
                <a:solidFill>
                  <a:srgbClr val="000099"/>
                </a:solidFill>
                <a:effectLst>
                  <a:outerShdw blurRad="38100" dist="38100" dir="2700000" algn="tl">
                    <a:srgbClr val="C0C0C0"/>
                  </a:outerShdw>
                </a:effectLst>
              </a:rPr>
              <a:t> </a:t>
            </a:r>
          </a:p>
          <a:p>
            <a:pPr eaLnBrk="1" hangingPunct="1">
              <a:buClr>
                <a:srgbClr val="CC3300"/>
              </a:buClr>
              <a:buFont typeface="Wingdings" pitchFamily="2" charset="2"/>
              <a:buNone/>
              <a:defRPr/>
            </a:pPr>
            <a:endParaRPr lang="el-GR" sz="1600" dirty="0">
              <a:solidFill>
                <a:srgbClr val="000099"/>
              </a:solidFill>
            </a:endParaRPr>
          </a:p>
          <a:p>
            <a:pPr eaLnBrk="1" hangingPunct="1">
              <a:defRPr/>
            </a:pPr>
            <a:r>
              <a:rPr lang="el-GR" sz="1600" b="1" dirty="0">
                <a:solidFill>
                  <a:srgbClr val="000099"/>
                </a:solidFill>
                <a:effectLst>
                  <a:outerShdw blurRad="38100" dist="38100" dir="2700000" algn="tl">
                    <a:srgbClr val="C0C0C0"/>
                  </a:outerShdw>
                </a:effectLst>
              </a:rPr>
              <a:t>Σε όλα τα προγράμματα ιδιαίτερη έμφαση δίδεται στη συγκρισιμότητα των </a:t>
            </a:r>
          </a:p>
          <a:p>
            <a:pPr eaLnBrk="1" hangingPunct="1">
              <a:defRPr/>
            </a:pPr>
            <a:r>
              <a:rPr lang="el-GR" sz="1600" b="1" dirty="0">
                <a:solidFill>
                  <a:srgbClr val="000099"/>
                </a:solidFill>
                <a:effectLst>
                  <a:outerShdw blurRad="38100" dist="38100" dir="2700000" algn="tl">
                    <a:srgbClr val="C0C0C0"/>
                  </a:outerShdw>
                </a:effectLst>
              </a:rPr>
              <a:t>επιλεγόμενων δεικτών μεταξύ των χωρών</a:t>
            </a:r>
          </a:p>
          <a:p>
            <a:pPr eaLnBrk="1" hangingPunct="1">
              <a:defRPr/>
            </a:pPr>
            <a:endParaRPr lang="en-US" b="1" dirty="0">
              <a:solidFill>
                <a:srgbClr val="000099"/>
              </a:solidFill>
              <a:effectLst>
                <a:outerShdw blurRad="38100" dist="38100" dir="2700000" algn="tl">
                  <a:srgbClr val="C0C0C0"/>
                </a:outerShdw>
              </a:effectLst>
            </a:endParaRPr>
          </a:p>
        </p:txBody>
      </p:sp>
      <p:sp>
        <p:nvSpPr>
          <p:cNvPr id="25604" name="Text Box 4"/>
          <p:cNvSpPr txBox="1">
            <a:spLocks noChangeArrowheads="1"/>
          </p:cNvSpPr>
          <p:nvPr/>
        </p:nvSpPr>
        <p:spPr bwMode="auto">
          <a:xfrm>
            <a:off x="357158" y="428604"/>
            <a:ext cx="8542338" cy="701675"/>
          </a:xfrm>
          <a:prstGeom prst="rect">
            <a:avLst/>
          </a:prstGeom>
          <a:noFill/>
          <a:ln w="9525">
            <a:noFill/>
            <a:miter lim="800000"/>
            <a:headEnd/>
            <a:tailEnd/>
          </a:ln>
          <a:effectLst/>
        </p:spPr>
        <p:txBody>
          <a:bodyPr wrap="none">
            <a:spAutoFit/>
          </a:bodyPr>
          <a:lstStyle/>
          <a:p>
            <a:pPr eaLnBrk="1" hangingPunct="1">
              <a:defRPr/>
            </a:pPr>
            <a:r>
              <a:rPr lang="el-GR" sz="2000" b="1" dirty="0">
                <a:solidFill>
                  <a:srgbClr val="C00000"/>
                </a:solidFill>
                <a:effectLst>
                  <a:outerShdw blurRad="38100" dist="38100" dir="2700000" algn="tl">
                    <a:srgbClr val="C0C0C0"/>
                  </a:outerShdw>
                </a:effectLst>
              </a:rPr>
              <a:t>Αξιοποίηση διεθνούς εμπειρίας για τον καθορισμό των πρωτογενών </a:t>
            </a:r>
          </a:p>
          <a:p>
            <a:pPr eaLnBrk="1" hangingPunct="1">
              <a:defRPr/>
            </a:pPr>
            <a:r>
              <a:rPr lang="el-GR" sz="2000" b="1" dirty="0">
                <a:solidFill>
                  <a:srgbClr val="C00000"/>
                </a:solidFill>
                <a:effectLst>
                  <a:outerShdw blurRad="38100" dist="38100" dir="2700000" algn="tl">
                    <a:srgbClr val="C0C0C0"/>
                  </a:outerShdw>
                </a:effectLst>
              </a:rPr>
              <a:t>δεδομένων και των δεικτών: </a:t>
            </a:r>
          </a:p>
        </p:txBody>
      </p:sp>
      <p:sp>
        <p:nvSpPr>
          <p:cNvPr id="6149" name="6 - Θέση αριθμού διαφάνειας"/>
          <p:cNvSpPr>
            <a:spLocks noGrp="1"/>
          </p:cNvSpPr>
          <p:nvPr>
            <p:ph type="sldNum" sz="quarter" idx="11"/>
          </p:nvPr>
        </p:nvSpPr>
        <p:spPr>
          <a:noFill/>
        </p:spPr>
        <p:txBody>
          <a:bodyPr/>
          <a:lstStyle/>
          <a:p>
            <a:fld id="{43AFFAEB-CE2E-4AB5-BBAD-600A83F34045}" type="slidenum">
              <a:rPr lang="en-US" smtClean="0"/>
              <a:pPr/>
              <a:t>5</a:t>
            </a:fld>
            <a:endParaRPr lang="en-US"/>
          </a:p>
        </p:txBody>
      </p:sp>
      <p:sp>
        <p:nvSpPr>
          <p:cNvPr id="6150" name="7 - Θέση υποσέλιδου"/>
          <p:cNvSpPr>
            <a:spLocks noGrp="1"/>
          </p:cNvSpPr>
          <p:nvPr>
            <p:ph type="ftr" sz="quarter" idx="10"/>
          </p:nvPr>
        </p:nvSpPr>
        <p:spPr>
          <a:no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αριθμού διαφάνειας"/>
          <p:cNvSpPr>
            <a:spLocks noGrp="1"/>
          </p:cNvSpPr>
          <p:nvPr>
            <p:ph type="sldNum" sz="quarter" idx="11"/>
          </p:nvPr>
        </p:nvSpPr>
        <p:spPr/>
        <p:txBody>
          <a:bodyPr/>
          <a:lstStyle/>
          <a:p>
            <a:pPr>
              <a:defRPr/>
            </a:pPr>
            <a:fld id="{6B200850-1B19-4437-953B-0B0904AE89EC}" type="slidenum">
              <a:rPr lang="en-US" smtClean="0"/>
              <a:pPr>
                <a:defRPr/>
              </a:pPr>
              <a:t>6</a:t>
            </a:fld>
            <a:endParaRPr lang="en-US"/>
          </a:p>
        </p:txBody>
      </p:sp>
      <p:sp>
        <p:nvSpPr>
          <p:cNvPr id="4" name="1 - Τίτλος"/>
          <p:cNvSpPr txBox="1">
            <a:spLocks/>
          </p:cNvSpPr>
          <p:nvPr/>
        </p:nvSpPr>
        <p:spPr>
          <a:xfrm>
            <a:off x="428596" y="2285992"/>
            <a:ext cx="8143932" cy="900098"/>
          </a:xfrm>
          <a:prstGeom prst="rect">
            <a:avLst/>
          </a:prstGeom>
        </p:spPr>
        <p:txBody>
          <a:bodyP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800" b="1" i="0" u="none" strike="noStrike" kern="0" cap="none" spc="0" normalizeH="0" baseline="0" noProof="0" dirty="0">
                <a:ln>
                  <a:noFill/>
                </a:ln>
                <a:solidFill>
                  <a:srgbClr val="C00000"/>
                </a:solidFill>
                <a:effectLst/>
                <a:uLnTx/>
                <a:uFillTx/>
                <a:latin typeface="Calibri" pitchFamily="34" charset="0"/>
                <a:ea typeface="+mj-ea"/>
                <a:cs typeface="Calibri" pitchFamily="34" charset="0"/>
              </a:rPr>
              <a:t>Επιμέρους διαστάσεις για την</a:t>
            </a:r>
            <a:r>
              <a:rPr kumimoji="0" lang="el-GR" sz="2800" b="1" i="0" u="none" strike="noStrike" kern="0" cap="none" spc="0" normalizeH="0" noProof="0" dirty="0">
                <a:ln>
                  <a:noFill/>
                </a:ln>
                <a:solidFill>
                  <a:srgbClr val="C00000"/>
                </a:solidFill>
                <a:effectLst/>
                <a:uLnTx/>
                <a:uFillTx/>
                <a:latin typeface="Calibri" pitchFamily="34" charset="0"/>
                <a:ea typeface="+mj-ea"/>
                <a:cs typeface="Calibri" pitchFamily="34" charset="0"/>
              </a:rPr>
              <a:t> Μέτρηση της Ποιότητας και της Απόδοσης των υπηρεσιών/συστημάτων υγείας</a:t>
            </a:r>
            <a:endParaRPr kumimoji="0" lang="el-GR" sz="2800" b="1" i="0" u="none" strike="noStrike" kern="0" cap="none" spc="0" normalizeH="0" baseline="0" noProof="0" dirty="0">
              <a:ln>
                <a:noFill/>
              </a:ln>
              <a:solidFill>
                <a:srgbClr val="C00000"/>
              </a:solidFill>
              <a:effectLst/>
              <a:uLnTx/>
              <a:uFillTx/>
              <a:latin typeface="Calibri" pitchFamily="34" charset="0"/>
              <a:ea typeface="+mj-ea"/>
              <a:cs typeface="Calibri"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0" name="Rectangle 28"/>
          <p:cNvSpPr>
            <a:spLocks noGrp="1" noChangeArrowheads="1"/>
          </p:cNvSpPr>
          <p:nvPr>
            <p:ph type="title"/>
          </p:nvPr>
        </p:nvSpPr>
        <p:spPr>
          <a:xfrm>
            <a:off x="179388" y="0"/>
            <a:ext cx="8964612" cy="1143000"/>
          </a:xfrm>
        </p:spPr>
        <p:txBody>
          <a:bodyPr/>
          <a:lstStyle/>
          <a:p>
            <a:pPr algn="ctr" eaLnBrk="1" hangingPunct="1">
              <a:defRPr/>
            </a:pPr>
            <a:r>
              <a:rPr lang="el-GR" sz="2800" i="1" dirty="0">
                <a:solidFill>
                  <a:srgbClr val="C00000"/>
                </a:solidFill>
                <a:effectLst>
                  <a:outerShdw blurRad="38100" dist="38100" dir="2700000" algn="tl">
                    <a:srgbClr val="000000">
                      <a:alpha val="43137"/>
                    </a:srgbClr>
                  </a:outerShdw>
                </a:effectLst>
              </a:rPr>
              <a:t>Διαστάσεις της Απόδοσης (</a:t>
            </a:r>
            <a:r>
              <a:rPr lang="en-US" sz="2800" i="1" dirty="0">
                <a:solidFill>
                  <a:srgbClr val="C00000"/>
                </a:solidFill>
                <a:effectLst>
                  <a:outerShdw blurRad="38100" dist="38100" dir="2700000" algn="tl">
                    <a:srgbClr val="000000">
                      <a:alpha val="43137"/>
                    </a:srgbClr>
                  </a:outerShdw>
                </a:effectLst>
              </a:rPr>
              <a:t>performance</a:t>
            </a:r>
            <a:r>
              <a:rPr lang="el-GR" sz="2800" i="1" dirty="0">
                <a:solidFill>
                  <a:srgbClr val="C00000"/>
                </a:solidFill>
                <a:effectLst>
                  <a:outerShdw blurRad="38100" dist="38100" dir="2700000" algn="tl">
                    <a:srgbClr val="000000">
                      <a:alpha val="43137"/>
                    </a:srgbClr>
                  </a:outerShdw>
                </a:effectLst>
              </a:rPr>
              <a:t>) των Συστημάτων Υγείας</a:t>
            </a:r>
          </a:p>
        </p:txBody>
      </p:sp>
      <p:graphicFrame>
        <p:nvGraphicFramePr>
          <p:cNvPr id="8245" name="Group 53"/>
          <p:cNvGraphicFramePr>
            <a:graphicFrameLocks noGrp="1"/>
          </p:cNvGraphicFramePr>
          <p:nvPr>
            <p:ph idx="1"/>
          </p:nvPr>
        </p:nvGraphicFramePr>
        <p:xfrm>
          <a:off x="179388" y="1052513"/>
          <a:ext cx="8785225" cy="5292726"/>
        </p:xfrm>
        <a:graphic>
          <a:graphicData uri="http://schemas.openxmlformats.org/drawingml/2006/table">
            <a:tbl>
              <a:tblPr/>
              <a:tblGrid>
                <a:gridCol w="2624137">
                  <a:extLst>
                    <a:ext uri="{9D8B030D-6E8A-4147-A177-3AD203B41FA5}">
                      <a16:colId xmlns:a16="http://schemas.microsoft.com/office/drawing/2014/main" val="20000"/>
                    </a:ext>
                  </a:extLst>
                </a:gridCol>
                <a:gridCol w="1768475">
                  <a:extLst>
                    <a:ext uri="{9D8B030D-6E8A-4147-A177-3AD203B41FA5}">
                      <a16:colId xmlns:a16="http://schemas.microsoft.com/office/drawing/2014/main" val="20001"/>
                    </a:ext>
                  </a:extLst>
                </a:gridCol>
                <a:gridCol w="2195513">
                  <a:extLst>
                    <a:ext uri="{9D8B030D-6E8A-4147-A177-3AD203B41FA5}">
                      <a16:colId xmlns:a16="http://schemas.microsoft.com/office/drawing/2014/main" val="20002"/>
                    </a:ext>
                  </a:extLst>
                </a:gridCol>
                <a:gridCol w="2197100">
                  <a:extLst>
                    <a:ext uri="{9D8B030D-6E8A-4147-A177-3AD203B41FA5}">
                      <a16:colId xmlns:a16="http://schemas.microsoft.com/office/drawing/2014/main" val="20003"/>
                    </a:ext>
                  </a:extLst>
                </a:gridCol>
              </a:tblGrid>
              <a:tr h="2646363">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US" sz="1400" b="1" i="0" u="none" strike="noStrike" cap="none" normalizeH="0" baseline="0" dirty="0">
                          <a:ln>
                            <a:noFill/>
                          </a:ln>
                          <a:solidFill>
                            <a:schemeClr val="tx1"/>
                          </a:solidFill>
                          <a:effectLst/>
                          <a:latin typeface="Times New Roman" pitchFamily="18" charset="0"/>
                          <a:cs typeface="Times New Roman" pitchFamily="18" charset="0"/>
                        </a:rPr>
                        <a:t>        </a:t>
                      </a: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Καταλληλότητα (</a:t>
                      </a:r>
                      <a:r>
                        <a:rPr kumimoji="0" lang="en-US"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Appropriateness</a:t>
                      </a: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400" b="0"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Παροχή της ενδεδειγμένης φροντίδας, ανάλογα με το είδος της ανάγκης,  βάσει τεκμηριωμένων οδηγιών και πρωτοκόλλων</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Προσβασιμότητα (</a:t>
                      </a:r>
                      <a:r>
                        <a:rPr kumimoji="0" lang="en-US"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accessibility</a:t>
                      </a: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400" b="0"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Δυνατότητα των χρηστών/ασθενών να τυγχάνουν φροντίδας υγείας στο σωστό χρόνο και τόπο, σύμφωνα με τις ανάγκες τους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Αποδοχή (</a:t>
                      </a:r>
                      <a:r>
                        <a:rPr kumimoji="0" lang="en-US"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acceptability</a:t>
                      </a: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400" b="0"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Ικανοποίηση των προσδοκιών των χρηστών, της κοινότητας, των προμηθευτών υπηρεσιών υγείας, καθώς και των ασφαλιστικών φορέων, από την παρεχόμενη φροντίδα υγείας</a:t>
                      </a:r>
                      <a:endParaRPr kumimoji="0" lang="el-GR" sz="14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Ικανότητα (</a:t>
                      </a:r>
                      <a:r>
                        <a:rPr kumimoji="0" lang="en-US"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competence</a:t>
                      </a: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400" b="0"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Κατάλληλα επίπεδα γνώσης και δεξιοτήτων των επαγγελματιών υγείας για την παροχή της ενδεδειγμένης φροντίδας</a:t>
                      </a:r>
                      <a:endParaRPr kumimoji="0" lang="el-GR" sz="14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2646363">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Αποτελεσματικότητα (</a:t>
                      </a:r>
                      <a:r>
                        <a:rPr kumimoji="0" lang="en-US"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effectiveness</a:t>
                      </a: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400" b="0"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Επίτευξη των επιθυμητών αποτελεσμάτων από τις παρεχόμενες υπηρεσίες / παρεμβάσεις </a:t>
                      </a:r>
                      <a:endParaRPr kumimoji="0" lang="el-GR" sz="14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Συνέχεια (</a:t>
                      </a:r>
                      <a:r>
                        <a:rPr kumimoji="0" lang="en-US"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continuity</a:t>
                      </a: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400" b="0"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Δυνατότητα παροχής συντονισμένης φροντίδας, μέσω διαφορετικών προγραμμάτων, επαγγελματιών υγείας και φορέων, διαχρονικά</a:t>
                      </a:r>
                      <a:endParaRPr kumimoji="0" lang="el-GR" sz="14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Αποδοτικότητα (</a:t>
                      </a:r>
                      <a:r>
                        <a:rPr kumimoji="0" lang="en-US"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efficiency</a:t>
                      </a: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400" b="0"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Επίτευξη των επιθυμητών αποτελεσμάτων μέσω της οικονομικά αποτελεσματικότερης διαχείρισης των πόρων</a:t>
                      </a:r>
                      <a:endParaRPr kumimoji="0" lang="el-GR" sz="14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tab pos="1435100" algn="l"/>
                        </a:tabLst>
                      </a:pP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Ασφάλεια (</a:t>
                      </a:r>
                      <a:r>
                        <a:rPr kumimoji="0" lang="en-US"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safety</a:t>
                      </a:r>
                      <a:r>
                        <a:rPr kumimoji="0" lang="el-GR" sz="14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400" b="0"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1435100" algn="l"/>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Αποφυγή ή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ελαχιστοποίση</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των πιθανών κινδύνων από την εφαρμογή μιας παρέμβασης</a:t>
                      </a:r>
                      <a:endParaRPr kumimoji="0" lang="el-GR" sz="14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7188" name="Rectangle 30"/>
          <p:cNvSpPr>
            <a:spLocks noChangeArrowheads="1"/>
          </p:cNvSpPr>
          <p:nvPr/>
        </p:nvSpPr>
        <p:spPr bwMode="auto">
          <a:xfrm>
            <a:off x="0" y="6400800"/>
            <a:ext cx="9144000" cy="457200"/>
          </a:xfrm>
          <a:prstGeom prst="rect">
            <a:avLst/>
          </a:prstGeom>
          <a:noFill/>
          <a:ln w="9525">
            <a:noFill/>
            <a:miter lim="800000"/>
            <a:headEnd/>
            <a:tailEnd/>
          </a:ln>
        </p:spPr>
        <p:txBody>
          <a:bodyPr anchor="ctr">
            <a:spAutoFit/>
          </a:bodyPr>
          <a:lstStyle/>
          <a:p>
            <a:pPr eaLnBrk="1" hangingPunct="1"/>
            <a:r>
              <a:rPr lang="en-GB" sz="1200"/>
              <a:t>ΠΗΓΗ: </a:t>
            </a:r>
            <a:r>
              <a:rPr lang="en-US" sz="1200"/>
              <a:t>Canadian health system performance framework. Canadian Institute for Health Information. A Roadmap Initiative</a:t>
            </a:r>
            <a:r>
              <a:rPr lang="el-GR" sz="1200"/>
              <a:t>. </a:t>
            </a:r>
            <a:r>
              <a:rPr lang="en-US" sz="1200"/>
              <a:t>Ottawa</a:t>
            </a:r>
            <a:r>
              <a:rPr lang="el-GR" sz="1200"/>
              <a:t>: </a:t>
            </a:r>
            <a:r>
              <a:rPr lang="en-US" sz="1200"/>
              <a:t>CIHI</a:t>
            </a:r>
            <a:r>
              <a:rPr lang="el-GR" sz="1200"/>
              <a:t>, 1999 </a:t>
            </a:r>
          </a:p>
        </p:txBody>
      </p:sp>
      <p:sp>
        <p:nvSpPr>
          <p:cNvPr id="7189" name="22 - Θέση αριθμού διαφάνειας"/>
          <p:cNvSpPr>
            <a:spLocks noGrp="1"/>
          </p:cNvSpPr>
          <p:nvPr>
            <p:ph type="sldNum" sz="quarter" idx="11"/>
          </p:nvPr>
        </p:nvSpPr>
        <p:spPr>
          <a:noFill/>
        </p:spPr>
        <p:txBody>
          <a:bodyPr/>
          <a:lstStyle/>
          <a:p>
            <a:fld id="{062FF454-C090-404A-9211-D602D4944BE0}" type="slidenum">
              <a:rPr lang="en-US" smtClean="0"/>
              <a:pPr/>
              <a:t>7</a:t>
            </a:fld>
            <a:endParaRPr lang="en-US"/>
          </a:p>
        </p:txBody>
      </p:sp>
      <p:sp>
        <p:nvSpPr>
          <p:cNvPr id="7190" name="23 - Θέση υποσέλιδου"/>
          <p:cNvSpPr>
            <a:spLocks noGrp="1"/>
          </p:cNvSpPr>
          <p:nvPr>
            <p:ph type="ftr" sz="quarter" idx="10"/>
          </p:nvPr>
        </p:nvSpPr>
        <p:spPr>
          <a:no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4" name="Group 614"/>
          <p:cNvGraphicFramePr>
            <a:graphicFrameLocks noGrp="1"/>
          </p:cNvGraphicFramePr>
          <p:nvPr>
            <p:ph/>
          </p:nvPr>
        </p:nvGraphicFramePr>
        <p:xfrm>
          <a:off x="428596" y="1500174"/>
          <a:ext cx="8229600" cy="4367783"/>
        </p:xfrm>
        <a:graphic>
          <a:graphicData uri="http://schemas.openxmlformats.org/drawingml/2006/table">
            <a:tbl>
              <a:tblPr/>
              <a:tblGrid>
                <a:gridCol w="1817671">
                  <a:extLst>
                    <a:ext uri="{9D8B030D-6E8A-4147-A177-3AD203B41FA5}">
                      <a16:colId xmlns:a16="http://schemas.microsoft.com/office/drawing/2014/main" val="20000"/>
                    </a:ext>
                  </a:extLst>
                </a:gridCol>
                <a:gridCol w="877904">
                  <a:extLst>
                    <a:ext uri="{9D8B030D-6E8A-4147-A177-3AD203B41FA5}">
                      <a16:colId xmlns:a16="http://schemas.microsoft.com/office/drawing/2014/main" val="20001"/>
                    </a:ext>
                  </a:extLst>
                </a:gridCol>
                <a:gridCol w="1135062">
                  <a:extLst>
                    <a:ext uri="{9D8B030D-6E8A-4147-A177-3AD203B41FA5}">
                      <a16:colId xmlns:a16="http://schemas.microsoft.com/office/drawing/2014/main" val="20002"/>
                    </a:ext>
                  </a:extLst>
                </a:gridCol>
                <a:gridCol w="709613">
                  <a:extLst>
                    <a:ext uri="{9D8B030D-6E8A-4147-A177-3AD203B41FA5}">
                      <a16:colId xmlns:a16="http://schemas.microsoft.com/office/drawing/2014/main" val="20003"/>
                    </a:ext>
                  </a:extLst>
                </a:gridCol>
                <a:gridCol w="993775">
                  <a:extLst>
                    <a:ext uri="{9D8B030D-6E8A-4147-A177-3AD203B41FA5}">
                      <a16:colId xmlns:a16="http://schemas.microsoft.com/office/drawing/2014/main" val="20004"/>
                    </a:ext>
                  </a:extLst>
                </a:gridCol>
                <a:gridCol w="992187">
                  <a:extLst>
                    <a:ext uri="{9D8B030D-6E8A-4147-A177-3AD203B41FA5}">
                      <a16:colId xmlns:a16="http://schemas.microsoft.com/office/drawing/2014/main" val="20005"/>
                    </a:ext>
                  </a:extLst>
                </a:gridCol>
                <a:gridCol w="709613">
                  <a:extLst>
                    <a:ext uri="{9D8B030D-6E8A-4147-A177-3AD203B41FA5}">
                      <a16:colId xmlns:a16="http://schemas.microsoft.com/office/drawing/2014/main" val="20006"/>
                    </a:ext>
                  </a:extLst>
                </a:gridCol>
                <a:gridCol w="993775">
                  <a:extLst>
                    <a:ext uri="{9D8B030D-6E8A-4147-A177-3AD203B41FA5}">
                      <a16:colId xmlns:a16="http://schemas.microsoft.com/office/drawing/2014/main" val="20007"/>
                    </a:ext>
                  </a:extLst>
                </a:gridCol>
              </a:tblGrid>
              <a:tr h="503203">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Διαστάσεις Απόδοσης </a:t>
                      </a:r>
                      <a:endParaRPr kumimoji="0" lang="el-GR" sz="14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0A0A0"/>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Καναδάς</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0A0A0"/>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Αυστραλία</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0A0A0"/>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Δανία </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0A0A0"/>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Ν. Ζηλανδία</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0A0A0"/>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Ην. Βασίλειο</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0A0A0"/>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Η.Π.Α</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0A0A0"/>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Ολλανδία</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0A0A0"/>
                    </a:solidFill>
                  </a:tcPr>
                </a:tc>
                <a:extLst>
                  <a:ext uri="{0D108BD9-81ED-4DB2-BD59-A6C34878D82A}">
                    <a16:rowId xmlns:a16="http://schemas.microsoft.com/office/drawing/2014/main" val="10000"/>
                  </a:ext>
                </a:extLst>
              </a:tr>
              <a:tr h="503203">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Αποδοχή</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0"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0"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0"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0"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0"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8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600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Προσβασιμότητα</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3203">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Καταλληλότητα</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8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dirty="0">
                        <a:ln>
                          <a:noFill/>
                        </a:ln>
                        <a:solidFill>
                          <a:srgbClr val="C000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8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41029">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Ικανότητα επαγγελματιών υγείας</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8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C000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C000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8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7471">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Συνέχεια της προσφοράς υπηρεσιών</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8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C000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8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21511">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Αποτελεσματικότητα</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600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Αποδοτικότητα</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C000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5369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400" b="0" i="0" u="none" strike="noStrike" cap="none" normalizeH="0" baseline="0">
                          <a:ln>
                            <a:noFill/>
                          </a:ln>
                          <a:solidFill>
                            <a:schemeClr val="tx1"/>
                          </a:solidFill>
                          <a:effectLst/>
                          <a:latin typeface="Times New Roman" pitchFamily="18" charset="0"/>
                          <a:cs typeface="Times New Roman" pitchFamily="18" charset="0"/>
                        </a:rPr>
                        <a:t>Ασφάλεια</a:t>
                      </a:r>
                      <a:endParaRPr kumimoji="0" lang="el-GR" sz="14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8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C000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0"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8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5727" name="Rectangle 607"/>
          <p:cNvSpPr>
            <a:spLocks noChangeArrowheads="1"/>
          </p:cNvSpPr>
          <p:nvPr/>
        </p:nvSpPr>
        <p:spPr bwMode="auto">
          <a:xfrm>
            <a:off x="285720" y="642918"/>
            <a:ext cx="8642350" cy="641350"/>
          </a:xfrm>
          <a:prstGeom prst="rect">
            <a:avLst/>
          </a:prstGeom>
          <a:noFill/>
          <a:ln w="9525">
            <a:noFill/>
            <a:miter lim="800000"/>
            <a:headEnd/>
            <a:tailEnd/>
          </a:ln>
          <a:effectLst/>
        </p:spPr>
        <p:txBody>
          <a:bodyPr anchor="ctr">
            <a:spAutoFit/>
          </a:bodyPr>
          <a:lstStyle/>
          <a:p>
            <a:pPr algn="ctr" eaLnBrk="1" hangingPunct="1">
              <a:defRPr/>
            </a:pPr>
            <a:r>
              <a:rPr lang="el-GR" b="1" dirty="0">
                <a:solidFill>
                  <a:srgbClr val="C00000"/>
                </a:solidFill>
                <a:effectLst>
                  <a:outerShdw blurRad="38100" dist="38100" dir="2700000" algn="tl">
                    <a:srgbClr val="C0C0C0"/>
                  </a:outerShdw>
                </a:effectLst>
              </a:rPr>
              <a:t>Μετρήσιμες διαστάσεις της απόδοσης (</a:t>
            </a:r>
            <a:r>
              <a:rPr lang="en-US" b="1" dirty="0">
                <a:solidFill>
                  <a:srgbClr val="C00000"/>
                </a:solidFill>
                <a:effectLst>
                  <a:outerShdw blurRad="38100" dist="38100" dir="2700000" algn="tl">
                    <a:srgbClr val="C0C0C0"/>
                  </a:outerShdw>
                </a:effectLst>
              </a:rPr>
              <a:t>performance</a:t>
            </a:r>
            <a:r>
              <a:rPr lang="el-GR" b="1" dirty="0">
                <a:solidFill>
                  <a:srgbClr val="C00000"/>
                </a:solidFill>
                <a:effectLst>
                  <a:outerShdw blurRad="38100" dist="38100" dir="2700000" algn="tl">
                    <a:srgbClr val="C0C0C0"/>
                  </a:outerShdw>
                </a:effectLst>
              </a:rPr>
              <a:t>) των συστημάτων υγείας, σε ενδεικτικές/επιλεγμένες χώρες</a:t>
            </a:r>
          </a:p>
        </p:txBody>
      </p:sp>
      <p:sp>
        <p:nvSpPr>
          <p:cNvPr id="8287" name="Rectangle 608"/>
          <p:cNvSpPr>
            <a:spLocks noChangeArrowheads="1"/>
          </p:cNvSpPr>
          <p:nvPr/>
        </p:nvSpPr>
        <p:spPr bwMode="auto">
          <a:xfrm>
            <a:off x="0" y="5851525"/>
            <a:ext cx="9144000" cy="830997"/>
          </a:xfrm>
          <a:prstGeom prst="rect">
            <a:avLst/>
          </a:prstGeom>
          <a:noFill/>
          <a:ln w="9525">
            <a:noFill/>
            <a:miter lim="800000"/>
            <a:headEnd/>
            <a:tailEnd/>
          </a:ln>
        </p:spPr>
        <p:txBody>
          <a:bodyPr anchor="ctr">
            <a:spAutoFit/>
          </a:bodyPr>
          <a:lstStyle/>
          <a:p>
            <a:pPr eaLnBrk="1" hangingPunct="1">
              <a:tabLst>
                <a:tab pos="457200" algn="l"/>
              </a:tabLst>
            </a:pPr>
            <a:r>
              <a:rPr lang="en-GB" sz="800" dirty="0" err="1"/>
              <a:t>Πηγ</a:t>
            </a:r>
            <a:r>
              <a:rPr lang="el-GR" sz="800" dirty="0"/>
              <a:t>ές</a:t>
            </a:r>
            <a:r>
              <a:rPr lang="en-GB" sz="800" dirty="0"/>
              <a:t>: </a:t>
            </a:r>
            <a:endParaRPr lang="el-GR" sz="800" dirty="0"/>
          </a:p>
          <a:p>
            <a:pPr eaLnBrk="1" hangingPunct="1">
              <a:tabLst>
                <a:tab pos="457200" algn="l"/>
              </a:tabLst>
            </a:pPr>
            <a:r>
              <a:rPr lang="en-US" sz="800" dirty="0"/>
              <a:t>First National Report on Health Sector Performance Indicators: public hospitals – the state of play. National Health Ministers’ Benchmarking Working Group, 1996. Canberra: Australian Institute of Health and Welfare</a:t>
            </a:r>
            <a:endParaRPr lang="el-GR" sz="800" dirty="0"/>
          </a:p>
          <a:p>
            <a:pPr eaLnBrk="1" hangingPunct="1">
              <a:tabLst>
                <a:tab pos="457200" algn="l"/>
              </a:tabLst>
            </a:pPr>
            <a:r>
              <a:rPr lang="en-US" sz="800" dirty="0"/>
              <a:t>Developing a national performance indicator framework for the Dutch Health System. Int J for Qual in Health Care, 2004, Vol.12, Suppl. 1:i65-i71</a:t>
            </a:r>
            <a:endParaRPr lang="el-GR" sz="800" dirty="0"/>
          </a:p>
          <a:p>
            <a:pPr eaLnBrk="1" hangingPunct="1">
              <a:tabLst>
                <a:tab pos="457200" algn="l"/>
              </a:tabLst>
            </a:pPr>
            <a:r>
              <a:rPr lang="en-US" sz="800" dirty="0"/>
              <a:t>First Report and </a:t>
            </a:r>
            <a:r>
              <a:rPr lang="en-US" sz="800" dirty="0" err="1"/>
              <a:t>Reccomendations</a:t>
            </a:r>
            <a:r>
              <a:rPr lang="en-US" sz="800" dirty="0"/>
              <a:t> of the Commonwealth Fund’s. International Working Group on Quality Indicators. The Commonwealth Fund</a:t>
            </a:r>
            <a:r>
              <a:rPr lang="el-GR" sz="800" dirty="0"/>
              <a:t>, 2004</a:t>
            </a:r>
          </a:p>
          <a:p>
            <a:pPr eaLnBrk="1" hangingPunct="1">
              <a:tabLst>
                <a:tab pos="457200" algn="l"/>
              </a:tabLst>
            </a:pPr>
            <a:r>
              <a:rPr lang="en-US" sz="800" dirty="0"/>
              <a:t>Denmark: National Indicator Project. http:www.nip.dk/</a:t>
            </a:r>
            <a:r>
              <a:rPr lang="en-US" sz="800" dirty="0" err="1"/>
              <a:t>nipUK.htm</a:t>
            </a:r>
            <a:endParaRPr lang="en-US" sz="800" dirty="0"/>
          </a:p>
        </p:txBody>
      </p:sp>
      <p:sp>
        <p:nvSpPr>
          <p:cNvPr id="8288" name="97 - Θέση αριθμού διαφάνειας"/>
          <p:cNvSpPr>
            <a:spLocks noGrp="1"/>
          </p:cNvSpPr>
          <p:nvPr>
            <p:ph type="sldNum" sz="quarter" idx="11"/>
          </p:nvPr>
        </p:nvSpPr>
        <p:spPr>
          <a:noFill/>
        </p:spPr>
        <p:txBody>
          <a:bodyPr/>
          <a:lstStyle/>
          <a:p>
            <a:fld id="{E0C172BA-E782-4868-B3DD-D5A9FF1251B6}"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57188" y="214313"/>
            <a:ext cx="8229600" cy="1371600"/>
          </a:xfrm>
        </p:spPr>
        <p:txBody>
          <a:bodyPr/>
          <a:lstStyle/>
          <a:p>
            <a:pPr eaLnBrk="1" hangingPunct="1">
              <a:defRPr/>
            </a:pPr>
            <a:r>
              <a:rPr lang="el-GR" b="1" i="1" dirty="0">
                <a:solidFill>
                  <a:srgbClr val="C00000"/>
                </a:solidFill>
                <a:effectLst>
                  <a:outerShdw blurRad="38100" dist="38100" dir="2700000" algn="tl">
                    <a:srgbClr val="000000">
                      <a:alpha val="43137"/>
                    </a:srgbClr>
                  </a:outerShdw>
                </a:effectLst>
              </a:rPr>
              <a:t>1. Αποδοτικότητα</a:t>
            </a:r>
          </a:p>
        </p:txBody>
      </p:sp>
      <p:sp>
        <p:nvSpPr>
          <p:cNvPr id="10243" name="Rectangle 3"/>
          <p:cNvSpPr>
            <a:spLocks noGrp="1" noChangeArrowheads="1"/>
          </p:cNvSpPr>
          <p:nvPr>
            <p:ph type="body" idx="1"/>
          </p:nvPr>
        </p:nvSpPr>
        <p:spPr>
          <a:xfrm>
            <a:off x="428625" y="1357313"/>
            <a:ext cx="8229600" cy="4929187"/>
          </a:xfrm>
        </p:spPr>
        <p:txBody>
          <a:bodyPr/>
          <a:lstStyle/>
          <a:p>
            <a:pPr eaLnBrk="1" hangingPunct="1">
              <a:lnSpc>
                <a:spcPct val="80000"/>
              </a:lnSpc>
              <a:defRPr/>
            </a:pPr>
            <a:r>
              <a:rPr lang="el-GR" sz="1800" dirty="0"/>
              <a:t>Γενικά, η αποδοτικότητα ορίζεται ως η αναλογία του </a:t>
            </a:r>
            <a:r>
              <a:rPr lang="el-GR" sz="1800" dirty="0" err="1">
                <a:solidFill>
                  <a:srgbClr val="C00000"/>
                </a:solidFill>
                <a:effectLst>
                  <a:outerShdw blurRad="38100" dist="38100" dir="2700000" algn="tl">
                    <a:srgbClr val="000000">
                      <a:alpha val="43137"/>
                    </a:srgbClr>
                  </a:outerShdw>
                </a:effectLst>
              </a:rPr>
              <a:t>παρατηρηθέντος</a:t>
            </a:r>
            <a:r>
              <a:rPr lang="el-GR" sz="1800" dirty="0">
                <a:solidFill>
                  <a:srgbClr val="C00000"/>
                </a:solidFill>
                <a:effectLst>
                  <a:outerShdw blurRad="38100" dist="38100" dir="2700000" algn="tl">
                    <a:srgbClr val="000000">
                      <a:alpha val="43137"/>
                    </a:srgbClr>
                  </a:outerShdw>
                </a:effectLst>
              </a:rPr>
              <a:t> επιπέδου επίτευξης ενός στόχου προς το μέγιστο </a:t>
            </a:r>
            <a:r>
              <a:rPr lang="el-GR" sz="1800" dirty="0"/>
              <a:t>που μπορεί να επιτευχθεί με τους διαθέσιμους πόρους</a:t>
            </a:r>
            <a:r>
              <a:rPr lang="el-GR" sz="1800" b="1" dirty="0"/>
              <a:t>.</a:t>
            </a:r>
            <a:r>
              <a:rPr lang="el-GR" sz="1800" dirty="0"/>
              <a:t> Η σύγκριση μπορεί να γίνει σε όρους </a:t>
            </a:r>
            <a:r>
              <a:rPr lang="el-GR" sz="1800" dirty="0">
                <a:solidFill>
                  <a:srgbClr val="C00000"/>
                </a:solidFill>
                <a:effectLst>
                  <a:outerShdw blurRad="38100" dist="38100" dir="2700000" algn="tl">
                    <a:srgbClr val="000000">
                      <a:alpha val="43137"/>
                    </a:srgbClr>
                  </a:outerShdw>
                </a:effectLst>
              </a:rPr>
              <a:t>ποσοτήτων-εισροών και εκροών – ή σε όρους αξιών - κόστους, εσόδων ή κέρδους</a:t>
            </a:r>
            <a:r>
              <a:rPr lang="el-GR" sz="1800" dirty="0"/>
              <a:t>.</a:t>
            </a:r>
            <a:r>
              <a:rPr lang="el-GR" sz="1800" b="1" dirty="0"/>
              <a:t> </a:t>
            </a:r>
            <a:r>
              <a:rPr lang="el-GR" sz="1800" dirty="0"/>
              <a:t>(</a:t>
            </a:r>
            <a:r>
              <a:rPr lang="en-US" sz="1800" dirty="0"/>
              <a:t>Evans D</a:t>
            </a:r>
            <a:r>
              <a:rPr lang="el-GR" sz="1800" dirty="0"/>
              <a:t>. </a:t>
            </a:r>
            <a:r>
              <a:rPr lang="en-US" sz="1800" dirty="0"/>
              <a:t>et al</a:t>
            </a:r>
            <a:r>
              <a:rPr lang="el-GR" sz="1800" dirty="0"/>
              <a:t>, 2001).</a:t>
            </a:r>
          </a:p>
          <a:p>
            <a:pPr eaLnBrk="1" hangingPunct="1">
              <a:lnSpc>
                <a:spcPct val="80000"/>
              </a:lnSpc>
              <a:defRPr/>
            </a:pPr>
            <a:r>
              <a:rPr lang="el-GR" sz="1800" dirty="0"/>
              <a:t>Οι πρώτες εργασίες για τη μέτρηση της αποδοτικότητας ήταν αυτές των </a:t>
            </a:r>
            <a:r>
              <a:rPr lang="en-US" sz="1800" dirty="0" err="1"/>
              <a:t>Koopman</a:t>
            </a:r>
            <a:r>
              <a:rPr lang="el-GR" sz="1800" dirty="0"/>
              <a:t> (1951) και </a:t>
            </a:r>
            <a:r>
              <a:rPr lang="en-US" sz="1800" dirty="0"/>
              <a:t>Debreu</a:t>
            </a:r>
            <a:r>
              <a:rPr lang="el-GR" sz="1800" dirty="0"/>
              <a:t> (1951). Ο </a:t>
            </a:r>
            <a:r>
              <a:rPr lang="en-US" sz="1800" dirty="0" err="1"/>
              <a:t>Koopman</a:t>
            </a:r>
            <a:r>
              <a:rPr lang="el-GR" sz="1800" dirty="0"/>
              <a:t> ήταν ο πρώτος που καθόρισε την </a:t>
            </a:r>
            <a:r>
              <a:rPr lang="el-GR" sz="1800" i="1" dirty="0">
                <a:solidFill>
                  <a:srgbClr val="C00000"/>
                </a:solidFill>
                <a:effectLst>
                  <a:outerShdw blurRad="38100" dist="38100" dir="2700000" algn="tl">
                    <a:srgbClr val="000000">
                      <a:alpha val="43137"/>
                    </a:srgbClr>
                  </a:outerShdw>
                </a:effectLst>
              </a:rPr>
              <a:t>τεχνική αποδοτικότητα</a:t>
            </a:r>
            <a:r>
              <a:rPr lang="el-GR" sz="1800" dirty="0">
                <a:solidFill>
                  <a:srgbClr val="C00000"/>
                </a:solidFill>
                <a:effectLst>
                  <a:outerShdw blurRad="38100" dist="38100" dir="2700000" algn="tl">
                    <a:srgbClr val="000000">
                      <a:alpha val="43137"/>
                    </a:srgbClr>
                  </a:outerShdw>
                </a:effectLst>
              </a:rPr>
              <a:t> </a:t>
            </a:r>
            <a:endParaRPr lang="en-US" sz="1800" dirty="0">
              <a:solidFill>
                <a:srgbClr val="C00000"/>
              </a:solidFill>
              <a:effectLst>
                <a:outerShdw blurRad="38100" dist="38100" dir="2700000" algn="tl">
                  <a:srgbClr val="000000">
                    <a:alpha val="43137"/>
                  </a:srgbClr>
                </a:outerShdw>
              </a:effectLst>
            </a:endParaRPr>
          </a:p>
          <a:p>
            <a:pPr eaLnBrk="1" hangingPunct="1">
              <a:lnSpc>
                <a:spcPct val="80000"/>
              </a:lnSpc>
              <a:buFont typeface="Wingdings" pitchFamily="2" charset="2"/>
              <a:buNone/>
              <a:defRPr/>
            </a:pPr>
            <a:r>
              <a:rPr lang="el-GR" sz="1800" i="1" u="sng" dirty="0">
                <a:solidFill>
                  <a:srgbClr val="006600"/>
                </a:solidFill>
                <a:effectLst>
                  <a:outerShdw blurRad="38100" dist="38100" dir="2700000" algn="tl">
                    <a:srgbClr val="000000">
                      <a:alpha val="43137"/>
                    </a:srgbClr>
                  </a:outerShdw>
                </a:effectLst>
              </a:rPr>
              <a:t>Τεχνική και </a:t>
            </a:r>
            <a:r>
              <a:rPr lang="el-GR" sz="1800" i="1" u="sng" dirty="0" err="1">
                <a:solidFill>
                  <a:srgbClr val="006600"/>
                </a:solidFill>
                <a:effectLst>
                  <a:outerShdw blurRad="38100" dist="38100" dir="2700000" algn="tl">
                    <a:srgbClr val="000000">
                      <a:alpha val="43137"/>
                    </a:srgbClr>
                  </a:outerShdw>
                </a:effectLst>
              </a:rPr>
              <a:t>κατανεμητική</a:t>
            </a:r>
            <a:r>
              <a:rPr lang="el-GR" sz="1800" i="1" u="sng" dirty="0">
                <a:solidFill>
                  <a:srgbClr val="006600"/>
                </a:solidFill>
                <a:effectLst>
                  <a:outerShdw blurRad="38100" dist="38100" dir="2700000" algn="tl">
                    <a:srgbClr val="000000">
                      <a:alpha val="43137"/>
                    </a:srgbClr>
                  </a:outerShdw>
                </a:effectLst>
              </a:rPr>
              <a:t> αποδοτικότητα</a:t>
            </a:r>
            <a:endParaRPr lang="en-US" sz="1800" i="1" u="sng" dirty="0">
              <a:solidFill>
                <a:srgbClr val="006600"/>
              </a:solidFill>
              <a:effectLst>
                <a:outerShdw blurRad="38100" dist="38100" dir="2700000" algn="tl">
                  <a:srgbClr val="000000">
                    <a:alpha val="43137"/>
                  </a:srgbClr>
                </a:outerShdw>
              </a:effectLst>
            </a:endParaRPr>
          </a:p>
          <a:p>
            <a:pPr eaLnBrk="1" hangingPunct="1">
              <a:lnSpc>
                <a:spcPct val="80000"/>
              </a:lnSpc>
              <a:defRPr/>
            </a:pPr>
            <a:r>
              <a:rPr lang="el-GR" sz="1800" u="sng" dirty="0">
                <a:solidFill>
                  <a:srgbClr val="006600"/>
                </a:solidFill>
                <a:effectLst>
                  <a:outerShdw blurRad="38100" dist="38100" dir="2700000" algn="tl">
                    <a:srgbClr val="000000">
                      <a:alpha val="43137"/>
                    </a:srgbClr>
                  </a:outerShdw>
                </a:effectLst>
              </a:rPr>
              <a:t>Τεχνική αποδοτικότητα:</a:t>
            </a:r>
            <a:r>
              <a:rPr lang="el-GR" sz="1800" dirty="0">
                <a:solidFill>
                  <a:srgbClr val="006600"/>
                </a:solidFill>
                <a:effectLst>
                  <a:outerShdw blurRad="38100" dist="38100" dir="2700000" algn="tl">
                    <a:srgbClr val="000000">
                      <a:alpha val="43137"/>
                    </a:srgbClr>
                  </a:outerShdw>
                </a:effectLst>
              </a:rPr>
              <a:t> </a:t>
            </a:r>
            <a:r>
              <a:rPr lang="el-GR" sz="1800" dirty="0"/>
              <a:t>μετατροπή </a:t>
            </a:r>
            <a:r>
              <a:rPr lang="el-GR" sz="1800" dirty="0">
                <a:solidFill>
                  <a:srgbClr val="C00000"/>
                </a:solidFill>
                <a:effectLst>
                  <a:outerShdw blurRad="38100" dist="38100" dir="2700000" algn="tl">
                    <a:srgbClr val="000000">
                      <a:alpha val="43137"/>
                    </a:srgbClr>
                  </a:outerShdw>
                </a:effectLst>
              </a:rPr>
              <a:t>εισροών σε εκροές </a:t>
            </a:r>
            <a:r>
              <a:rPr lang="el-GR" sz="1800" dirty="0"/>
              <a:t>με τη </a:t>
            </a:r>
            <a:r>
              <a:rPr lang="el-GR" sz="1800" dirty="0">
                <a:solidFill>
                  <a:srgbClr val="C00000"/>
                </a:solidFill>
                <a:effectLst>
                  <a:outerShdw blurRad="38100" dist="38100" dir="2700000" algn="tl">
                    <a:srgbClr val="000000">
                      <a:alpha val="43137"/>
                    </a:srgbClr>
                  </a:outerShdw>
                </a:effectLst>
              </a:rPr>
              <a:t>βέλτιστη δυνατή πρακτική</a:t>
            </a:r>
            <a:r>
              <a:rPr lang="el-GR" sz="1800" dirty="0"/>
              <a:t>. Αξιολογεί τη δυνατότητα ενός παραγωγού να αποφύγει την απώλεια παραγωγής με το να παράγει τη μέγιστη δυνατή εκροή ή με τη χρησιμοποίηση της ελάχιστης δυνατής εισροής για την επίτευξη συγκεκριμένης παραγωγής. </a:t>
            </a:r>
            <a:endParaRPr lang="el-GR" sz="1800" u="sng" dirty="0"/>
          </a:p>
          <a:p>
            <a:pPr eaLnBrk="1" hangingPunct="1">
              <a:defRPr/>
            </a:pPr>
            <a:r>
              <a:rPr lang="el-GR" sz="1800" u="sng" dirty="0" err="1">
                <a:solidFill>
                  <a:srgbClr val="006600"/>
                </a:solidFill>
                <a:effectLst>
                  <a:outerShdw blurRad="38100" dist="38100" dir="2700000" algn="tl">
                    <a:srgbClr val="000000">
                      <a:alpha val="43137"/>
                    </a:srgbClr>
                  </a:outerShdw>
                </a:effectLst>
              </a:rPr>
              <a:t>Κατανεμητική</a:t>
            </a:r>
            <a:r>
              <a:rPr lang="el-GR" sz="1800" u="sng" dirty="0">
                <a:solidFill>
                  <a:srgbClr val="006600"/>
                </a:solidFill>
                <a:effectLst>
                  <a:outerShdw blurRad="38100" dist="38100" dir="2700000" algn="tl">
                    <a:srgbClr val="000000">
                      <a:alpha val="43137"/>
                    </a:srgbClr>
                  </a:outerShdw>
                </a:effectLst>
              </a:rPr>
              <a:t> αποδοτικότητα:</a:t>
            </a:r>
            <a:r>
              <a:rPr lang="el-GR" sz="1800" dirty="0">
                <a:solidFill>
                  <a:srgbClr val="006600"/>
                </a:solidFill>
                <a:effectLst>
                  <a:outerShdw blurRad="38100" dist="38100" dir="2700000" algn="tl">
                    <a:srgbClr val="000000">
                      <a:alpha val="43137"/>
                    </a:srgbClr>
                  </a:outerShdw>
                </a:effectLst>
              </a:rPr>
              <a:t> </a:t>
            </a:r>
            <a:r>
              <a:rPr lang="el-GR" sz="1800" dirty="0"/>
              <a:t>αναφέρεται στο </a:t>
            </a:r>
            <a:r>
              <a:rPr lang="el-GR" sz="1800" dirty="0">
                <a:solidFill>
                  <a:srgbClr val="C00000"/>
                </a:solidFill>
                <a:effectLst>
                  <a:outerShdw blurRad="38100" dist="38100" dir="2700000" algn="tl">
                    <a:srgbClr val="000000">
                      <a:alpha val="43137"/>
                    </a:srgbClr>
                  </a:outerShdw>
                </a:effectLst>
              </a:rPr>
              <a:t>φάσμα</a:t>
            </a:r>
            <a:r>
              <a:rPr lang="el-GR" sz="1800" dirty="0"/>
              <a:t> των υπηρεσιών υγείας το οποίο θα μεγιστοποιεί τόσο την ποιότητα των παρεχόμενων υπηρεσιών όσο και την ικανοποίηση του χρήστη των υπηρεσιών υγεία ανάλογα με τις </a:t>
            </a:r>
            <a:r>
              <a:rPr lang="el-GR" sz="1800" dirty="0">
                <a:solidFill>
                  <a:srgbClr val="C00000"/>
                </a:solidFill>
                <a:effectLst>
                  <a:outerShdw blurRad="38100" dist="38100" dir="2700000" algn="tl">
                    <a:srgbClr val="000000">
                      <a:alpha val="43137"/>
                    </a:srgbClr>
                  </a:outerShdw>
                </a:effectLst>
              </a:rPr>
              <a:t>καταβαλλόμενες δαπάνες. </a:t>
            </a:r>
            <a:r>
              <a:rPr lang="el-GR" sz="1800" dirty="0"/>
              <a:t>Νοείται ο συνδυασμός των εισροών που επιτυγχάνουν το μέγιστο αποτέλεσμα με το </a:t>
            </a:r>
            <a:r>
              <a:rPr lang="el-GR" sz="1800" u="sng" dirty="0"/>
              <a:t>δεδομένο κόστος παραγωγής</a:t>
            </a:r>
            <a:r>
              <a:rPr lang="el-GR" sz="1800" dirty="0"/>
              <a:t>. </a:t>
            </a:r>
          </a:p>
        </p:txBody>
      </p:sp>
      <p:sp>
        <p:nvSpPr>
          <p:cNvPr id="10244" name="5 - Θέση αριθμού διαφάνειας"/>
          <p:cNvSpPr>
            <a:spLocks noGrp="1"/>
          </p:cNvSpPr>
          <p:nvPr>
            <p:ph type="sldNum" sz="quarter" idx="11"/>
          </p:nvPr>
        </p:nvSpPr>
        <p:spPr>
          <a:noFill/>
        </p:spPr>
        <p:txBody>
          <a:bodyPr/>
          <a:lstStyle/>
          <a:p>
            <a:fld id="{6BF193AD-D0C9-4E54-8B78-AD96382FDD2E}"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5 - Θέση αριθμού διαφάνειας"/>
          <p:cNvSpPr>
            <a:spLocks noGrp="1"/>
          </p:cNvSpPr>
          <p:nvPr>
            <p:ph type="sldNum" sz="quarter" idx="11"/>
          </p:nvPr>
        </p:nvSpPr>
        <p:spPr>
          <a:xfrm>
            <a:off x="457200" y="6245225"/>
            <a:ext cx="2133600" cy="476250"/>
          </a:xfrm>
          <a:noFill/>
        </p:spPr>
        <p:txBody>
          <a:bodyPr/>
          <a:lstStyle/>
          <a:p>
            <a:pPr algn="l"/>
            <a:fld id="{B0ED7A07-FB82-448E-98CF-609359C6FF4B}" type="slidenum">
              <a:rPr lang="el-GR" smtClean="0">
                <a:latin typeface="Arial" charset="0"/>
              </a:rPr>
              <a:pPr algn="l"/>
              <a:t>10</a:t>
            </a:fld>
            <a:endParaRPr lang="el-GR">
              <a:latin typeface="Arial" charset="0"/>
            </a:endParaRPr>
          </a:p>
        </p:txBody>
      </p:sp>
      <p:sp>
        <p:nvSpPr>
          <p:cNvPr id="11267" name="Rectangle 2"/>
          <p:cNvSpPr>
            <a:spLocks noGrp="1" noChangeArrowheads="1"/>
          </p:cNvSpPr>
          <p:nvPr>
            <p:ph type="title"/>
          </p:nvPr>
        </p:nvSpPr>
        <p:spPr>
          <a:xfrm>
            <a:off x="457200" y="457200"/>
            <a:ext cx="8229600" cy="900098"/>
          </a:xfrm>
        </p:spPr>
        <p:txBody>
          <a:bodyPr/>
          <a:lstStyle/>
          <a:p>
            <a:pPr algn="ctr" eaLnBrk="1" hangingPunct="1"/>
            <a:r>
              <a:rPr lang="el-GR" sz="3200" b="1" dirty="0">
                <a:solidFill>
                  <a:srgbClr val="FF0000"/>
                </a:solidFill>
              </a:rPr>
              <a:t>Παραγωγικότητα-Αποδοτικότητα</a:t>
            </a:r>
          </a:p>
        </p:txBody>
      </p:sp>
      <p:sp>
        <p:nvSpPr>
          <p:cNvPr id="114691" name="Rectangle 3"/>
          <p:cNvSpPr>
            <a:spLocks noGrp="1" noChangeArrowheads="1"/>
          </p:cNvSpPr>
          <p:nvPr>
            <p:ph type="body" idx="1"/>
          </p:nvPr>
        </p:nvSpPr>
        <p:spPr>
          <a:xfrm>
            <a:off x="228600" y="1447800"/>
            <a:ext cx="8686800" cy="4530725"/>
          </a:xfrm>
        </p:spPr>
        <p:txBody>
          <a:bodyPr/>
          <a:lstStyle/>
          <a:p>
            <a:pPr eaLnBrk="1" hangingPunct="1">
              <a:buFont typeface="Wingdings" pitchFamily="2" charset="2"/>
              <a:buNone/>
              <a:defRPr/>
            </a:pPr>
            <a:r>
              <a:rPr lang="el-GR" sz="2400" dirty="0">
                <a:solidFill>
                  <a:srgbClr val="006600"/>
                </a:solidFill>
                <a:effectLst>
                  <a:outerShdw blurRad="38100" dist="38100" dir="2700000" algn="tl">
                    <a:srgbClr val="000000">
                      <a:alpha val="43137"/>
                    </a:srgbClr>
                  </a:outerShdw>
                </a:effectLst>
              </a:rPr>
              <a:t>Η παραγωγικότητα </a:t>
            </a:r>
            <a:r>
              <a:rPr lang="el-GR" sz="2400" dirty="0">
                <a:solidFill>
                  <a:schemeClr val="tx2"/>
                </a:solidFill>
              </a:rPr>
              <a:t>ορίζεται ως ο λόγος της ποσότητας του παραγόμενου προϊόντος προς τους χρησιμοποιούμενους παραγωγικούς πόρους. Εκφράζεται σε φυσικούς όρους, π.χ. 5 επεμβάσεις / ημέρα χειρουργείου (καρδιοχειρουργική μονάδα).</a:t>
            </a:r>
          </a:p>
          <a:p>
            <a:pPr eaLnBrk="1" hangingPunct="1">
              <a:buFont typeface="Wingdings" pitchFamily="2" charset="2"/>
              <a:buNone/>
              <a:defRPr/>
            </a:pPr>
            <a:endParaRPr lang="el-GR" sz="2400" dirty="0">
              <a:solidFill>
                <a:schemeClr val="tx2"/>
              </a:solidFill>
            </a:endParaRPr>
          </a:p>
          <a:p>
            <a:pPr eaLnBrk="1" hangingPunct="1">
              <a:buFont typeface="Wingdings" pitchFamily="2" charset="2"/>
              <a:buNone/>
              <a:defRPr/>
            </a:pPr>
            <a:r>
              <a:rPr lang="el-GR" sz="2400" dirty="0">
                <a:solidFill>
                  <a:srgbClr val="006600"/>
                </a:solidFill>
                <a:effectLst>
                  <a:outerShdw blurRad="38100" dist="38100" dir="2700000" algn="tl">
                    <a:srgbClr val="000000">
                      <a:alpha val="43137"/>
                    </a:srgbClr>
                  </a:outerShdw>
                </a:effectLst>
              </a:rPr>
              <a:t>Η αποδοτικότητα </a:t>
            </a:r>
            <a:r>
              <a:rPr lang="el-GR" sz="2400" dirty="0">
                <a:solidFill>
                  <a:schemeClr val="tx2"/>
                </a:solidFill>
              </a:rPr>
              <a:t>ορίζεται ως ο λόγος του κόστους παραγωγής ανά μονάδα παραγόμενου προϊόντος. Εκφράζεται σε χρηματικούς όρους, </a:t>
            </a:r>
            <a:r>
              <a:rPr lang="el-GR" sz="2400" dirty="0" err="1">
                <a:solidFill>
                  <a:schemeClr val="tx2"/>
                </a:solidFill>
              </a:rPr>
              <a:t>π.χ</a:t>
            </a:r>
            <a:r>
              <a:rPr lang="el-GR" sz="2400" dirty="0">
                <a:solidFill>
                  <a:schemeClr val="tx2"/>
                </a:solidFill>
              </a:rPr>
              <a:t> € 300/ημέρα νοσηλείας, € 50 / εξέταση </a:t>
            </a:r>
            <a:r>
              <a:rPr lang="el-GR" sz="2400" dirty="0" err="1">
                <a:solidFill>
                  <a:schemeClr val="tx2"/>
                </a:solidFill>
              </a:rPr>
              <a:t>προσυμπτωματικού</a:t>
            </a:r>
            <a:r>
              <a:rPr lang="el-GR" sz="2400" dirty="0">
                <a:solidFill>
                  <a:schemeClr val="tx2"/>
                </a:solidFill>
              </a:rPr>
              <a:t> ελέγχου (κόστος προγράμματος </a:t>
            </a:r>
            <a:r>
              <a:rPr lang="en-US" sz="2400" dirty="0" err="1">
                <a:solidFill>
                  <a:schemeClr val="tx2"/>
                </a:solidFill>
              </a:rPr>
              <a:t>PSA</a:t>
            </a:r>
            <a:r>
              <a:rPr lang="el-GR" sz="2400" dirty="0">
                <a:solidFill>
                  <a:schemeClr val="tx2"/>
                </a:solidFill>
              </a:rPr>
              <a:t>)</a:t>
            </a:r>
          </a:p>
          <a:p>
            <a:pPr eaLnBrk="1" hangingPunct="1">
              <a:buFont typeface="Wingdings" pitchFamily="2" charset="2"/>
              <a:buNone/>
              <a:defRPr/>
            </a:pPr>
            <a:endParaRPr lang="el-GR" sz="2400" dirty="0">
              <a:solidFill>
                <a:schemeClr val="tx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457200"/>
            <a:ext cx="8229600" cy="828675"/>
          </a:xfrm>
        </p:spPr>
        <p:txBody>
          <a:bodyPr/>
          <a:lstStyle/>
          <a:p>
            <a:pPr eaLnBrk="1" hangingPunct="1">
              <a:defRPr/>
            </a:pPr>
            <a:r>
              <a:rPr lang="el-GR" dirty="0">
                <a:solidFill>
                  <a:srgbClr val="C00000"/>
                </a:solidFill>
                <a:effectLst>
                  <a:outerShdw blurRad="38100" dist="38100" dir="2700000" algn="tl">
                    <a:srgbClr val="000000">
                      <a:alpha val="43137"/>
                    </a:srgbClr>
                  </a:outerShdw>
                </a:effectLst>
              </a:rPr>
              <a:t>Η σημασία της αποδοτικότητας</a:t>
            </a:r>
          </a:p>
        </p:txBody>
      </p:sp>
      <p:sp>
        <p:nvSpPr>
          <p:cNvPr id="14339" name="Rectangle 3"/>
          <p:cNvSpPr>
            <a:spLocks noGrp="1" noChangeArrowheads="1"/>
          </p:cNvSpPr>
          <p:nvPr>
            <p:ph type="body" idx="1"/>
          </p:nvPr>
        </p:nvSpPr>
        <p:spPr>
          <a:xfrm>
            <a:off x="428625" y="1571625"/>
            <a:ext cx="8229600" cy="3886200"/>
          </a:xfrm>
        </p:spPr>
        <p:txBody>
          <a:bodyPr/>
          <a:lstStyle/>
          <a:p>
            <a:pPr eaLnBrk="1" hangingPunct="1">
              <a:lnSpc>
                <a:spcPct val="80000"/>
              </a:lnSpc>
              <a:defRPr/>
            </a:pPr>
            <a:r>
              <a:rPr lang="el-GR" sz="2800" dirty="0"/>
              <a:t>Στη βάση του σύγχρονου </a:t>
            </a:r>
            <a:r>
              <a:rPr lang="en-US" sz="2800" dirty="0"/>
              <a:t>m</a:t>
            </a:r>
            <a:r>
              <a:rPr lang="el-GR" sz="2800" dirty="0" err="1"/>
              <a:t>anagment</a:t>
            </a:r>
            <a:r>
              <a:rPr lang="el-GR" sz="2800" dirty="0"/>
              <a:t>, η μέτρηση της αποδοτικότητας είναι ένα </a:t>
            </a:r>
            <a:r>
              <a:rPr lang="el-GR" sz="2800" dirty="0">
                <a:solidFill>
                  <a:srgbClr val="006600"/>
                </a:solidFill>
                <a:effectLst>
                  <a:outerShdw blurRad="38100" dist="38100" dir="2700000" algn="tl">
                    <a:srgbClr val="000000">
                      <a:alpha val="43137"/>
                    </a:srgbClr>
                  </a:outerShdw>
                </a:effectLst>
              </a:rPr>
              <a:t>ισχυρό διοικητικό εργαλείο</a:t>
            </a:r>
            <a:r>
              <a:rPr lang="el-GR" sz="2800" dirty="0"/>
              <a:t>. Συγκεκριμένα, ο ποσοτικός προσδιορισμός της αποδοτικότητας παρέχει στους ασκούντες διοίκηση την κατάλληλη πληροφόρηση σχετικά με τις </a:t>
            </a:r>
            <a:r>
              <a:rPr lang="el-GR" sz="2800" dirty="0">
                <a:solidFill>
                  <a:srgbClr val="C00000"/>
                </a:solidFill>
                <a:effectLst>
                  <a:outerShdw blurRad="38100" dist="38100" dir="2700000" algn="tl">
                    <a:srgbClr val="000000">
                      <a:alpha val="43137"/>
                    </a:srgbClr>
                  </a:outerShdw>
                </a:effectLst>
              </a:rPr>
              <a:t>δυναμικές διαδικασίες </a:t>
            </a:r>
            <a:r>
              <a:rPr lang="el-GR" sz="2800" dirty="0"/>
              <a:t>που λαμβάνουν χώρα σε μια οργανωμένη μονάδα παραγωγής (π.χ. Νοσοκομείο) καθώς επίσης και μια </a:t>
            </a:r>
            <a:r>
              <a:rPr lang="el-GR" sz="2800" dirty="0" err="1">
                <a:solidFill>
                  <a:srgbClr val="C00000"/>
                </a:solidFill>
                <a:effectLst>
                  <a:outerShdw blurRad="38100" dist="38100" dir="2700000" algn="tl">
                    <a:srgbClr val="000000">
                      <a:alpha val="43137"/>
                    </a:srgbClr>
                  </a:outerShdw>
                </a:effectLst>
              </a:rPr>
              <a:t>προτυποποιημένη</a:t>
            </a:r>
            <a:r>
              <a:rPr lang="el-GR" sz="2800" dirty="0">
                <a:solidFill>
                  <a:srgbClr val="C00000"/>
                </a:solidFill>
                <a:effectLst>
                  <a:outerShdw blurRad="38100" dist="38100" dir="2700000" algn="tl">
                    <a:srgbClr val="000000">
                      <a:alpha val="43137"/>
                    </a:srgbClr>
                  </a:outerShdw>
                </a:effectLst>
              </a:rPr>
              <a:t> βάση σύγκρισης  για τον προσδιορισμό των καλύτερων πρακτικών μεταξύ  παρόμοιων  οργανισμών </a:t>
            </a:r>
            <a:r>
              <a:rPr lang="el-GR" sz="2800" dirty="0"/>
              <a:t> (π.χ. Νοσοκομεία)</a:t>
            </a:r>
          </a:p>
        </p:txBody>
      </p:sp>
      <p:sp>
        <p:nvSpPr>
          <p:cNvPr id="14340" name="5 - Θέση αριθμού διαφάνειας"/>
          <p:cNvSpPr>
            <a:spLocks noGrp="1"/>
          </p:cNvSpPr>
          <p:nvPr>
            <p:ph type="sldNum" sz="quarter" idx="11"/>
          </p:nvPr>
        </p:nvSpPr>
        <p:spPr>
          <a:noFill/>
        </p:spPr>
        <p:txBody>
          <a:bodyPr/>
          <a:lstStyle/>
          <a:p>
            <a:fld id="{B14B088D-D80C-4B41-981A-3DE043A23DF7}" type="slidenum">
              <a:rPr lang="en-US" smtClean="0"/>
              <a:pPr/>
              <a:t>11</a:t>
            </a:fld>
            <a:endParaRPr lang="en-US"/>
          </a:p>
        </p:txBody>
      </p:sp>
      <p:sp>
        <p:nvSpPr>
          <p:cNvPr id="14341" name="6 - Θέση υποσέλιδου"/>
          <p:cNvSpPr>
            <a:spLocks noGrp="1"/>
          </p:cNvSpPr>
          <p:nvPr>
            <p:ph type="ftr" sz="quarter" idx="10"/>
          </p:nvPr>
        </p:nvSpPr>
        <p:spPr>
          <a:no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el-GR" sz="4000" dirty="0">
                <a:solidFill>
                  <a:srgbClr val="C00000"/>
                </a:solidFill>
                <a:effectLst>
                  <a:outerShdw blurRad="38100" dist="38100" dir="2700000" algn="tl">
                    <a:srgbClr val="000000">
                      <a:alpha val="43137"/>
                    </a:srgbClr>
                  </a:outerShdw>
                </a:effectLst>
              </a:rPr>
              <a:t>Δείκτες αποδοτικότητας (</a:t>
            </a:r>
            <a:r>
              <a:rPr lang="en-US" sz="4000" i="1" dirty="0">
                <a:solidFill>
                  <a:srgbClr val="C00000"/>
                </a:solidFill>
                <a:effectLst>
                  <a:outerShdw blurRad="38100" dist="38100" dir="2700000" algn="tl">
                    <a:srgbClr val="000000">
                      <a:alpha val="43137"/>
                    </a:srgbClr>
                  </a:outerShdw>
                </a:effectLst>
              </a:rPr>
              <a:t>Efficiency indicators</a:t>
            </a:r>
            <a:r>
              <a:rPr lang="el-GR" sz="4000" dirty="0">
                <a:solidFill>
                  <a:srgbClr val="C00000"/>
                </a:solidFill>
                <a:effectLst>
                  <a:outerShdw blurRad="38100" dist="38100" dir="2700000" algn="tl">
                    <a:srgbClr val="000000">
                      <a:alpha val="43137"/>
                    </a:srgbClr>
                  </a:outerShdw>
                </a:effectLst>
              </a:rPr>
              <a:t> )</a:t>
            </a:r>
          </a:p>
        </p:txBody>
      </p:sp>
      <p:sp>
        <p:nvSpPr>
          <p:cNvPr id="12291" name="Rectangle 3"/>
          <p:cNvSpPr>
            <a:spLocks noGrp="1" noChangeArrowheads="1"/>
          </p:cNvSpPr>
          <p:nvPr>
            <p:ph type="body" idx="1"/>
          </p:nvPr>
        </p:nvSpPr>
        <p:spPr>
          <a:xfrm>
            <a:off x="500063" y="1785938"/>
            <a:ext cx="8229600" cy="4572000"/>
          </a:xfrm>
        </p:spPr>
        <p:txBody>
          <a:bodyPr/>
          <a:lstStyle/>
          <a:p>
            <a:pPr eaLnBrk="1" hangingPunct="1">
              <a:lnSpc>
                <a:spcPct val="80000"/>
              </a:lnSpc>
              <a:buFont typeface="Wingdings" pitchFamily="2" charset="2"/>
              <a:buNone/>
              <a:defRPr/>
            </a:pPr>
            <a:r>
              <a:rPr lang="el-GR" sz="2000" dirty="0"/>
              <a:t>Η ανάγκη αξιολόγησης της αποδοτικότητας των υγειονομικών οργανισμών οδήγησε στην ανάπτυξη συγκεκριμένων δεικτών μέσω των οποίων: </a:t>
            </a:r>
          </a:p>
          <a:p>
            <a:pPr eaLnBrk="1" hangingPunct="1">
              <a:lnSpc>
                <a:spcPct val="80000"/>
              </a:lnSpc>
              <a:defRPr/>
            </a:pPr>
            <a:r>
              <a:rPr lang="el-GR" sz="2000" dirty="0"/>
              <a:t>Εκτιμάται  η ικανότητά τους για </a:t>
            </a:r>
            <a:r>
              <a:rPr lang="el-GR" sz="2000" dirty="0">
                <a:solidFill>
                  <a:srgbClr val="006600"/>
                </a:solidFill>
                <a:effectLst>
                  <a:outerShdw blurRad="38100" dist="38100" dir="2700000" algn="tl">
                    <a:srgbClr val="000000">
                      <a:alpha val="43137"/>
                    </a:srgbClr>
                  </a:outerShdw>
                </a:effectLst>
              </a:rPr>
              <a:t>επιβίωση</a:t>
            </a:r>
            <a:endParaRPr lang="en-GB" sz="2000" dirty="0">
              <a:solidFill>
                <a:srgbClr val="006600"/>
              </a:solidFill>
              <a:effectLst>
                <a:outerShdw blurRad="38100" dist="38100" dir="2700000" algn="tl">
                  <a:srgbClr val="000000">
                    <a:alpha val="43137"/>
                  </a:srgbClr>
                </a:outerShdw>
              </a:effectLst>
            </a:endParaRPr>
          </a:p>
          <a:p>
            <a:pPr eaLnBrk="1" hangingPunct="1">
              <a:lnSpc>
                <a:spcPct val="80000"/>
              </a:lnSpc>
              <a:defRPr/>
            </a:pPr>
            <a:r>
              <a:rPr lang="el-GR" sz="2000" dirty="0"/>
              <a:t>Διαπιστώνεται η </a:t>
            </a:r>
            <a:r>
              <a:rPr lang="el-GR" sz="2000" dirty="0">
                <a:solidFill>
                  <a:srgbClr val="006600"/>
                </a:solidFill>
                <a:effectLst>
                  <a:outerShdw blurRad="38100" dist="38100" dir="2700000" algn="tl">
                    <a:srgbClr val="000000">
                      <a:alpha val="43137"/>
                    </a:srgbClr>
                  </a:outerShdw>
                </a:effectLst>
              </a:rPr>
              <a:t>δυναμικότητα</a:t>
            </a:r>
            <a:r>
              <a:rPr lang="el-GR" sz="2000" dirty="0"/>
              <a:t> και ο </a:t>
            </a:r>
            <a:r>
              <a:rPr lang="el-GR" sz="2000" dirty="0">
                <a:solidFill>
                  <a:srgbClr val="006600"/>
                </a:solidFill>
                <a:effectLst>
                  <a:outerShdw blurRad="38100" dist="38100" dir="2700000" algn="tl">
                    <a:srgbClr val="000000">
                      <a:alpha val="43137"/>
                    </a:srgbClr>
                  </a:outerShdw>
                </a:effectLst>
              </a:rPr>
              <a:t>κύκλος δραστηριοτήτων </a:t>
            </a:r>
            <a:r>
              <a:rPr lang="el-GR" sz="2000" dirty="0"/>
              <a:t>τους</a:t>
            </a:r>
            <a:endParaRPr lang="en-GB" sz="2000" dirty="0"/>
          </a:p>
          <a:p>
            <a:pPr eaLnBrk="1" hangingPunct="1">
              <a:lnSpc>
                <a:spcPct val="80000"/>
              </a:lnSpc>
              <a:defRPr/>
            </a:pPr>
            <a:r>
              <a:rPr lang="el-GR" sz="2000" dirty="0"/>
              <a:t>Προσδιορίζεται η </a:t>
            </a:r>
            <a:r>
              <a:rPr lang="el-GR" sz="2000" dirty="0">
                <a:solidFill>
                  <a:srgbClr val="006600"/>
                </a:solidFill>
                <a:effectLst>
                  <a:outerShdw blurRad="38100" dist="38100" dir="2700000" algn="tl">
                    <a:srgbClr val="000000">
                      <a:alpha val="43137"/>
                    </a:srgbClr>
                  </a:outerShdw>
                </a:effectLst>
              </a:rPr>
              <a:t>οικονομική τους θέση </a:t>
            </a:r>
            <a:r>
              <a:rPr lang="el-GR" sz="2000" dirty="0"/>
              <a:t>σε σχέση με τις επιχειρήσεις του κλάδου τους</a:t>
            </a:r>
            <a:endParaRPr lang="en-GB" sz="2000" dirty="0"/>
          </a:p>
          <a:p>
            <a:pPr eaLnBrk="1" hangingPunct="1">
              <a:lnSpc>
                <a:spcPct val="80000"/>
              </a:lnSpc>
              <a:defRPr/>
            </a:pPr>
            <a:r>
              <a:rPr lang="el-GR" sz="2000" dirty="0"/>
              <a:t>Καθορίζονται και εκτιμώνται οι </a:t>
            </a:r>
            <a:r>
              <a:rPr lang="el-GR" sz="2000" dirty="0">
                <a:solidFill>
                  <a:srgbClr val="006600"/>
                </a:solidFill>
                <a:effectLst>
                  <a:outerShdw blurRad="38100" dist="38100" dir="2700000" algn="tl">
                    <a:srgbClr val="000000">
                      <a:alpha val="43137"/>
                    </a:srgbClr>
                  </a:outerShdw>
                </a:effectLst>
              </a:rPr>
              <a:t>όροι και οι συνθήκες </a:t>
            </a:r>
            <a:r>
              <a:rPr lang="el-GR" sz="2000" dirty="0"/>
              <a:t>κάτω από τις οποίες </a:t>
            </a:r>
            <a:r>
              <a:rPr lang="el-GR" sz="2000" dirty="0">
                <a:solidFill>
                  <a:srgbClr val="006600"/>
                </a:solidFill>
                <a:effectLst>
                  <a:outerShdw blurRad="38100" dist="38100" dir="2700000" algn="tl">
                    <a:srgbClr val="000000">
                      <a:alpha val="43137"/>
                    </a:srgbClr>
                  </a:outerShdw>
                </a:effectLst>
              </a:rPr>
              <a:t>λειτουργούν</a:t>
            </a:r>
            <a:endParaRPr lang="en-GB" sz="2000" dirty="0">
              <a:solidFill>
                <a:srgbClr val="006600"/>
              </a:solidFill>
              <a:effectLst>
                <a:outerShdw blurRad="38100" dist="38100" dir="2700000" algn="tl">
                  <a:srgbClr val="000000">
                    <a:alpha val="43137"/>
                  </a:srgbClr>
                </a:outerShdw>
              </a:effectLst>
            </a:endParaRPr>
          </a:p>
          <a:p>
            <a:pPr eaLnBrk="1" hangingPunct="1">
              <a:lnSpc>
                <a:spcPct val="80000"/>
              </a:lnSpc>
              <a:defRPr/>
            </a:pPr>
            <a:r>
              <a:rPr lang="el-GR" sz="2000" dirty="0"/>
              <a:t>Προσδιορίζονται οι </a:t>
            </a:r>
            <a:r>
              <a:rPr lang="el-GR" sz="2000" dirty="0">
                <a:solidFill>
                  <a:srgbClr val="006600"/>
                </a:solidFill>
                <a:effectLst>
                  <a:outerShdw blurRad="38100" dist="38100" dir="2700000" algn="tl">
                    <a:srgbClr val="000000">
                      <a:alpha val="43137"/>
                    </a:srgbClr>
                  </a:outerShdw>
                </a:effectLst>
              </a:rPr>
              <a:t>μεταβολές</a:t>
            </a:r>
            <a:r>
              <a:rPr lang="el-GR" sz="2000" dirty="0"/>
              <a:t> που πρέπει να επέλθουν στην εσωτερική οργάνωση και δομή της επιχείρησης καθώς και η μετέπειτα δράση της.</a:t>
            </a:r>
            <a:endParaRPr lang="en-GB" sz="2000" dirty="0"/>
          </a:p>
          <a:p>
            <a:pPr eaLnBrk="1" hangingPunct="1">
              <a:lnSpc>
                <a:spcPct val="80000"/>
              </a:lnSpc>
              <a:defRPr/>
            </a:pPr>
            <a:r>
              <a:rPr lang="el-GR" sz="2000" dirty="0"/>
              <a:t>Αξιοποιούνται τα οικονομικά δεδομένα που περιέχονται σε διάφορες λογιστικές καταστάσεις, για τη </a:t>
            </a:r>
            <a:r>
              <a:rPr lang="el-GR" sz="2000" dirty="0">
                <a:solidFill>
                  <a:srgbClr val="006600"/>
                </a:solidFill>
                <a:effectLst>
                  <a:outerShdw blurRad="38100" dist="38100" dir="2700000" algn="tl">
                    <a:srgbClr val="000000">
                      <a:alpha val="43137"/>
                    </a:srgbClr>
                  </a:outerShdw>
                </a:effectLst>
              </a:rPr>
              <a:t>σύνταξη μελετών.</a:t>
            </a:r>
          </a:p>
          <a:p>
            <a:pPr eaLnBrk="1" hangingPunct="1">
              <a:lnSpc>
                <a:spcPct val="80000"/>
              </a:lnSpc>
              <a:defRPr/>
            </a:pPr>
            <a:endParaRPr lang="el-GR" sz="2000" dirty="0"/>
          </a:p>
        </p:txBody>
      </p:sp>
      <p:sp>
        <p:nvSpPr>
          <p:cNvPr id="15364" name="5 - Θέση αριθμού διαφάνειας"/>
          <p:cNvSpPr>
            <a:spLocks noGrp="1"/>
          </p:cNvSpPr>
          <p:nvPr>
            <p:ph type="sldNum" sz="quarter" idx="11"/>
          </p:nvPr>
        </p:nvSpPr>
        <p:spPr>
          <a:noFill/>
        </p:spPr>
        <p:txBody>
          <a:bodyPr/>
          <a:lstStyle/>
          <a:p>
            <a:fld id="{4336FB28-28E7-48EC-BD27-287A9E5A2D79}" type="slidenum">
              <a:rPr lang="en-US" smtClean="0"/>
              <a:pPr/>
              <a:t>12</a:t>
            </a:fld>
            <a:endParaRPr lang="en-US"/>
          </a:p>
        </p:txBody>
      </p:sp>
      <p:sp>
        <p:nvSpPr>
          <p:cNvPr id="15365" name="6 - Θέση υποσέλιδου"/>
          <p:cNvSpPr>
            <a:spLocks noGrp="1"/>
          </p:cNvSpPr>
          <p:nvPr>
            <p:ph type="ftr" sz="quarter" idx="10"/>
          </p:nvPr>
        </p:nvSpPr>
        <p:spPr>
          <a:no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457200" y="1357313"/>
            <a:ext cx="8229600" cy="4510087"/>
          </a:xfrm>
        </p:spPr>
        <p:txBody>
          <a:bodyPr/>
          <a:lstStyle/>
          <a:p>
            <a:pPr eaLnBrk="1" hangingPunct="1">
              <a:defRPr/>
            </a:pPr>
            <a:r>
              <a:rPr lang="el-GR" dirty="0"/>
              <a:t>Τα περισσότερα κράτη – μέλη του ΟΟΣΑ, προτείνουν τη χρήση απλών δεικτών αποδοτικότητας, όπως για παράδειγμα </a:t>
            </a:r>
            <a:r>
              <a:rPr lang="el-GR" dirty="0">
                <a:solidFill>
                  <a:srgbClr val="006600"/>
                </a:solidFill>
                <a:effectLst>
                  <a:outerShdw blurRad="38100" dist="38100" dir="2700000" algn="tl">
                    <a:srgbClr val="000000">
                      <a:alpha val="43137"/>
                    </a:srgbClr>
                  </a:outerShdw>
                </a:effectLst>
              </a:rPr>
              <a:t>οι ημέρες νοσηλείας,</a:t>
            </a:r>
            <a:r>
              <a:rPr lang="el-GR" dirty="0"/>
              <a:t> η </a:t>
            </a:r>
            <a:r>
              <a:rPr lang="el-GR" dirty="0">
                <a:solidFill>
                  <a:srgbClr val="006600"/>
                </a:solidFill>
                <a:effectLst>
                  <a:outerShdw blurRad="38100" dist="38100" dir="2700000" algn="tl">
                    <a:srgbClr val="000000">
                      <a:alpha val="43137"/>
                    </a:srgbClr>
                  </a:outerShdw>
                </a:effectLst>
              </a:rPr>
              <a:t>αναλογία των ημερήσιων χειρουργείων (</a:t>
            </a:r>
            <a:r>
              <a:rPr lang="en-US" dirty="0">
                <a:solidFill>
                  <a:srgbClr val="006600"/>
                </a:solidFill>
                <a:effectLst>
                  <a:outerShdw blurRad="38100" dist="38100" dir="2700000" algn="tl">
                    <a:srgbClr val="000000">
                      <a:alpha val="43137"/>
                    </a:srgbClr>
                  </a:outerShdw>
                </a:effectLst>
              </a:rPr>
              <a:t>day</a:t>
            </a:r>
            <a:r>
              <a:rPr lang="el-GR" dirty="0">
                <a:solidFill>
                  <a:srgbClr val="006600"/>
                </a:solidFill>
                <a:effectLst>
                  <a:outerShdw blurRad="38100" dist="38100" dir="2700000" algn="tl">
                    <a:srgbClr val="000000">
                      <a:alpha val="43137"/>
                    </a:srgbClr>
                  </a:outerShdw>
                </a:effectLst>
              </a:rPr>
              <a:t> – </a:t>
            </a:r>
            <a:r>
              <a:rPr lang="en-US" dirty="0">
                <a:solidFill>
                  <a:srgbClr val="006600"/>
                </a:solidFill>
                <a:effectLst>
                  <a:outerShdw blurRad="38100" dist="38100" dir="2700000" algn="tl">
                    <a:srgbClr val="000000">
                      <a:alpha val="43137"/>
                    </a:srgbClr>
                  </a:outerShdw>
                </a:effectLst>
              </a:rPr>
              <a:t>surgery</a:t>
            </a:r>
            <a:r>
              <a:rPr lang="el-GR" dirty="0">
                <a:solidFill>
                  <a:srgbClr val="006600"/>
                </a:solidFill>
                <a:effectLst>
                  <a:outerShdw blurRad="38100" dist="38100" dir="2700000" algn="tl">
                    <a:srgbClr val="000000">
                      <a:alpha val="43137"/>
                    </a:srgbClr>
                  </a:outerShdw>
                </a:effectLst>
              </a:rPr>
              <a:t>) </a:t>
            </a:r>
            <a:r>
              <a:rPr lang="el-GR" dirty="0"/>
              <a:t>προς το συνολικό αριθμό χειρουργείων, </a:t>
            </a:r>
            <a:r>
              <a:rPr lang="el-GR" dirty="0" err="1"/>
              <a:t>κ.α</a:t>
            </a:r>
            <a:r>
              <a:rPr lang="el-GR" dirty="0"/>
              <a:t>) &amp; σε </a:t>
            </a:r>
            <a:r>
              <a:rPr lang="el-GR" dirty="0">
                <a:solidFill>
                  <a:srgbClr val="006600"/>
                </a:solidFill>
                <a:effectLst>
                  <a:outerShdw blurRad="38100" dist="38100" dir="2700000" algn="tl">
                    <a:srgbClr val="000000">
                      <a:alpha val="43137"/>
                    </a:srgbClr>
                  </a:outerShdw>
                </a:effectLst>
              </a:rPr>
              <a:t>σχέση</a:t>
            </a:r>
            <a:r>
              <a:rPr lang="el-GR" dirty="0"/>
              <a:t> πάντα με τους </a:t>
            </a:r>
            <a:r>
              <a:rPr lang="el-GR" dirty="0">
                <a:solidFill>
                  <a:srgbClr val="006600"/>
                </a:solidFill>
                <a:effectLst>
                  <a:outerShdw blurRad="38100" dist="38100" dir="2700000" algn="tl">
                    <a:srgbClr val="000000">
                      <a:alpha val="43137"/>
                    </a:srgbClr>
                  </a:outerShdw>
                </a:effectLst>
              </a:rPr>
              <a:t>αναλισκόμενους πόρους</a:t>
            </a:r>
          </a:p>
        </p:txBody>
      </p:sp>
      <p:sp>
        <p:nvSpPr>
          <p:cNvPr id="11268" name="Rectangle 4"/>
          <p:cNvSpPr>
            <a:spLocks noGrp="1" noChangeArrowheads="1"/>
          </p:cNvSpPr>
          <p:nvPr>
            <p:ph type="title"/>
          </p:nvPr>
        </p:nvSpPr>
        <p:spPr>
          <a:xfrm>
            <a:off x="457200" y="457200"/>
            <a:ext cx="8229600" cy="828675"/>
          </a:xfrm>
        </p:spPr>
        <p:txBody>
          <a:bodyPr/>
          <a:lstStyle/>
          <a:p>
            <a:pPr eaLnBrk="1" hangingPunct="1">
              <a:defRPr/>
            </a:pPr>
            <a:r>
              <a:rPr lang="el-GR" dirty="0">
                <a:solidFill>
                  <a:srgbClr val="C00000"/>
                </a:solidFill>
                <a:effectLst>
                  <a:outerShdw blurRad="38100" dist="38100" dir="2700000" algn="tl">
                    <a:srgbClr val="000000">
                      <a:alpha val="43137"/>
                    </a:srgbClr>
                  </a:outerShdw>
                </a:effectLst>
              </a:rPr>
              <a:t>Δείκτες αποδοτικότητας</a:t>
            </a:r>
          </a:p>
        </p:txBody>
      </p:sp>
      <p:sp>
        <p:nvSpPr>
          <p:cNvPr id="16388" name="5 - Θέση αριθμού διαφάνειας"/>
          <p:cNvSpPr>
            <a:spLocks noGrp="1"/>
          </p:cNvSpPr>
          <p:nvPr>
            <p:ph type="sldNum" sz="quarter" idx="11"/>
          </p:nvPr>
        </p:nvSpPr>
        <p:spPr>
          <a:noFill/>
        </p:spPr>
        <p:txBody>
          <a:bodyPr/>
          <a:lstStyle/>
          <a:p>
            <a:fld id="{21CF1993-EE00-4811-B077-AE5A5322B49B}" type="slidenum">
              <a:rPr lang="en-US" smtClean="0"/>
              <a:pPr/>
              <a:t>13</a:t>
            </a:fld>
            <a:endParaRPr lang="en-US"/>
          </a:p>
        </p:txBody>
      </p:sp>
      <p:sp>
        <p:nvSpPr>
          <p:cNvPr id="16389" name="6 - Θέση υποσέλιδου"/>
          <p:cNvSpPr>
            <a:spLocks noGrp="1"/>
          </p:cNvSpPr>
          <p:nvPr>
            <p:ph type="ftr" sz="quarter" idx="10"/>
          </p:nvPr>
        </p:nvSpPr>
        <p:spPr>
          <a:no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1"/>
          </p:nvPr>
        </p:nvSpPr>
        <p:spPr>
          <a:xfrm>
            <a:off x="214282" y="1285860"/>
            <a:ext cx="8715375" cy="4500560"/>
          </a:xfrm>
        </p:spPr>
        <p:txBody>
          <a:bodyPr/>
          <a:lstStyle/>
          <a:p>
            <a:pPr eaLnBrk="1" hangingPunct="1">
              <a:lnSpc>
                <a:spcPct val="80000"/>
              </a:lnSpc>
            </a:pPr>
            <a:r>
              <a:rPr lang="el-GR" sz="2000" dirty="0"/>
              <a:t>Κόστος ανά Ημέρα Νοσηλείας </a:t>
            </a:r>
          </a:p>
          <a:p>
            <a:pPr eaLnBrk="1" hangingPunct="1"/>
            <a:endParaRPr lang="el-GR" sz="2000" dirty="0"/>
          </a:p>
          <a:p>
            <a:pPr eaLnBrk="1" hangingPunct="1">
              <a:lnSpc>
                <a:spcPct val="80000"/>
              </a:lnSpc>
            </a:pPr>
            <a:r>
              <a:rPr lang="el-GR" sz="2000" dirty="0"/>
              <a:t>Κόστος ανά DRG </a:t>
            </a:r>
          </a:p>
          <a:p>
            <a:pPr eaLnBrk="1" hangingPunct="1">
              <a:lnSpc>
                <a:spcPct val="80000"/>
              </a:lnSpc>
            </a:pPr>
            <a:endParaRPr lang="el-GR" sz="2000" dirty="0"/>
          </a:p>
          <a:p>
            <a:pPr eaLnBrk="1" hangingPunct="1">
              <a:lnSpc>
                <a:spcPct val="80000"/>
              </a:lnSpc>
            </a:pPr>
            <a:r>
              <a:rPr lang="el-GR" sz="2000" dirty="0"/>
              <a:t>Κόστος ανά εξωτερικό ασθενή</a:t>
            </a:r>
          </a:p>
          <a:p>
            <a:pPr eaLnBrk="1" hangingPunct="1">
              <a:lnSpc>
                <a:spcPct val="80000"/>
              </a:lnSpc>
              <a:buFont typeface="Wingdings" pitchFamily="2" charset="2"/>
              <a:buNone/>
            </a:pPr>
            <a:r>
              <a:rPr lang="el-GR" sz="2000" dirty="0"/>
              <a:t> </a:t>
            </a:r>
          </a:p>
          <a:p>
            <a:pPr eaLnBrk="1" hangingPunct="1">
              <a:lnSpc>
                <a:spcPct val="80000"/>
              </a:lnSpc>
            </a:pPr>
            <a:r>
              <a:rPr lang="el-GR" sz="2000" dirty="0"/>
              <a:t>Αριθμός περιπτώσεων μιας ημέρας στο σύνολο των εισαγωγών </a:t>
            </a:r>
          </a:p>
          <a:p>
            <a:pPr eaLnBrk="1" hangingPunct="1"/>
            <a:endParaRPr lang="el-GR" sz="2000" dirty="0"/>
          </a:p>
          <a:p>
            <a:pPr eaLnBrk="1" hangingPunct="1">
              <a:tabLst>
                <a:tab pos="5029200" algn="l"/>
              </a:tabLst>
            </a:pPr>
            <a:r>
              <a:rPr lang="el-GR" sz="2000" i="1" dirty="0">
                <a:solidFill>
                  <a:srgbClr val="000000"/>
                </a:solidFill>
                <a:cs typeface="Times New Roman" pitchFamily="18" charset="0"/>
              </a:rPr>
              <a:t>Αριθμός χειρουργείων μιας ημέρας στο σύνολο των περιπτώσεων που θα μπορούσαν να αντιμετωπισθούν ως χειρουργεία μιας ημέρας </a:t>
            </a:r>
            <a:r>
              <a:rPr lang="el-GR" sz="2000" i="1" dirty="0">
                <a:cs typeface="Times New Roman" pitchFamily="18" charset="0"/>
              </a:rPr>
              <a:t>(</a:t>
            </a:r>
            <a:r>
              <a:rPr lang="el-GR" sz="2000" u="sng" dirty="0">
                <a:cs typeface="Times New Roman" pitchFamily="18" charset="0"/>
              </a:rPr>
              <a:t>αριθμός  χειρουργείων μιας ημέρας )</a:t>
            </a:r>
            <a:endParaRPr lang="el-GR" sz="2000" dirty="0"/>
          </a:p>
          <a:p>
            <a:pPr eaLnBrk="1" hangingPunct="1">
              <a:lnSpc>
                <a:spcPct val="80000"/>
              </a:lnSpc>
              <a:buFont typeface="Wingdings" pitchFamily="2" charset="2"/>
              <a:buNone/>
            </a:pPr>
            <a:r>
              <a:rPr lang="el-GR" sz="2000" dirty="0"/>
              <a:t> </a:t>
            </a:r>
          </a:p>
          <a:p>
            <a:pPr eaLnBrk="1" hangingPunct="1">
              <a:lnSpc>
                <a:spcPct val="80000"/>
              </a:lnSpc>
            </a:pPr>
            <a:r>
              <a:rPr lang="el-GR" sz="2000" dirty="0"/>
              <a:t>Αριθμός μη προσελθόντων (κατόπιν οριστικοποιημένου ραντεβού) στα εξωτερικά ιατρεία προς το σύνολο των ραντεβού</a:t>
            </a:r>
          </a:p>
          <a:p>
            <a:pPr eaLnBrk="1" hangingPunct="1">
              <a:lnSpc>
                <a:spcPct val="80000"/>
              </a:lnSpc>
            </a:pPr>
            <a:endParaRPr lang="el-GR" sz="2000" dirty="0"/>
          </a:p>
          <a:p>
            <a:pPr eaLnBrk="1" hangingPunct="1">
              <a:lnSpc>
                <a:spcPct val="80000"/>
              </a:lnSpc>
            </a:pPr>
            <a:r>
              <a:rPr lang="el-GR" sz="2000" dirty="0"/>
              <a:t>Κόστος ανά νοσηλευθέντα </a:t>
            </a:r>
          </a:p>
        </p:txBody>
      </p:sp>
      <p:sp>
        <p:nvSpPr>
          <p:cNvPr id="13316" name="Rectangle 4"/>
          <p:cNvSpPr>
            <a:spLocks noGrp="1" noChangeArrowheads="1"/>
          </p:cNvSpPr>
          <p:nvPr>
            <p:ph type="title"/>
          </p:nvPr>
        </p:nvSpPr>
        <p:spPr>
          <a:xfrm>
            <a:off x="642910" y="428604"/>
            <a:ext cx="8229600" cy="828675"/>
          </a:xfrm>
        </p:spPr>
        <p:txBody>
          <a:bodyPr/>
          <a:lstStyle/>
          <a:p>
            <a:pPr eaLnBrk="1" hangingPunct="1">
              <a:defRPr/>
            </a:pPr>
            <a:r>
              <a:rPr lang="el-GR" dirty="0">
                <a:solidFill>
                  <a:srgbClr val="C00000"/>
                </a:solidFill>
                <a:effectLst>
                  <a:outerShdw blurRad="38100" dist="38100" dir="2700000" algn="tl">
                    <a:srgbClr val="000000">
                      <a:alpha val="43137"/>
                    </a:srgbClr>
                  </a:outerShdw>
                </a:effectLst>
              </a:rPr>
              <a:t>Δείκτες αποδοτικότητας</a:t>
            </a:r>
          </a:p>
        </p:txBody>
      </p:sp>
      <p:sp>
        <p:nvSpPr>
          <p:cNvPr id="17412" name="5 - Θέση αριθμού διαφάνειας"/>
          <p:cNvSpPr>
            <a:spLocks noGrp="1"/>
          </p:cNvSpPr>
          <p:nvPr>
            <p:ph type="sldNum" sz="quarter" idx="11"/>
          </p:nvPr>
        </p:nvSpPr>
        <p:spPr>
          <a:noFill/>
        </p:spPr>
        <p:txBody>
          <a:bodyPr/>
          <a:lstStyle/>
          <a:p>
            <a:fld id="{DFF68392-E136-4926-97E4-38EAFBF45FD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92" name="Rectangle 36"/>
          <p:cNvSpPr>
            <a:spLocks noGrp="1" noChangeArrowheads="1"/>
          </p:cNvSpPr>
          <p:nvPr>
            <p:ph type="title"/>
          </p:nvPr>
        </p:nvSpPr>
        <p:spPr/>
        <p:txBody>
          <a:bodyPr/>
          <a:lstStyle/>
          <a:p>
            <a:pPr eaLnBrk="1" hangingPunct="1">
              <a:defRPr/>
            </a:pPr>
            <a:r>
              <a:rPr lang="el-GR" dirty="0">
                <a:solidFill>
                  <a:srgbClr val="C00000"/>
                </a:solidFill>
                <a:effectLst>
                  <a:outerShdw blurRad="38100" dist="38100" dir="2700000" algn="tl">
                    <a:srgbClr val="000000">
                      <a:alpha val="43137"/>
                    </a:srgbClr>
                  </a:outerShdw>
                </a:effectLst>
              </a:rPr>
              <a:t>Δείκτες αποδοτικότητας</a:t>
            </a:r>
          </a:p>
        </p:txBody>
      </p:sp>
      <p:sp>
        <p:nvSpPr>
          <p:cNvPr id="18436" name="Rectangle 37"/>
          <p:cNvSpPr>
            <a:spLocks noGrp="1" noChangeArrowheads="1"/>
          </p:cNvSpPr>
          <p:nvPr>
            <p:ph type="body" idx="1"/>
          </p:nvPr>
        </p:nvSpPr>
        <p:spPr>
          <a:noFill/>
        </p:spPr>
        <p:txBody>
          <a:bodyPr/>
          <a:lstStyle/>
          <a:p>
            <a:pPr eaLnBrk="1" hangingPunct="1"/>
            <a:r>
              <a:rPr lang="el-GR"/>
              <a:t>Μέση Διάρκεια Νοσηλείας </a:t>
            </a:r>
          </a:p>
          <a:p>
            <a:pPr eaLnBrk="1" hangingPunct="1">
              <a:buFont typeface="Wingdings" pitchFamily="2" charset="2"/>
              <a:buNone/>
            </a:pPr>
            <a:endParaRPr lang="el-GR"/>
          </a:p>
          <a:p>
            <a:pPr eaLnBrk="1" hangingPunct="1"/>
            <a:r>
              <a:rPr lang="el-GR"/>
              <a:t>Ενδονοσοκομειακή νοσηλεία για περιπτώσεις που δεν απαιτείται</a:t>
            </a:r>
          </a:p>
          <a:p>
            <a:pPr eaLnBrk="1" hangingPunct="1"/>
            <a:endParaRPr lang="el-GR"/>
          </a:p>
        </p:txBody>
      </p:sp>
      <p:sp>
        <p:nvSpPr>
          <p:cNvPr id="18437" name="Text Box 38"/>
          <p:cNvSpPr txBox="1">
            <a:spLocks noChangeArrowheads="1"/>
          </p:cNvSpPr>
          <p:nvPr/>
        </p:nvSpPr>
        <p:spPr bwMode="auto">
          <a:xfrm>
            <a:off x="950913" y="5681663"/>
            <a:ext cx="7797800" cy="915987"/>
          </a:xfrm>
          <a:prstGeom prst="rect">
            <a:avLst/>
          </a:prstGeom>
          <a:noFill/>
          <a:ln w="9525">
            <a:noFill/>
            <a:miter lim="800000"/>
            <a:headEnd/>
            <a:tailEnd/>
          </a:ln>
        </p:spPr>
        <p:txBody>
          <a:bodyPr>
            <a:spAutoFit/>
          </a:bodyPr>
          <a:lstStyle/>
          <a:p>
            <a:pPr eaLnBrk="1" hangingPunct="1"/>
            <a:r>
              <a:rPr lang="en-US"/>
              <a:t>PERFORMANCE MEASUREMENT AND PERFORMANCE MANAGEMENT IN OECD HEALTH SYSTEMS, J. Hurst and M. Jee-Hughes, OECD, 2001</a:t>
            </a:r>
            <a:endParaRPr lang="el-GR"/>
          </a:p>
        </p:txBody>
      </p:sp>
      <p:sp>
        <p:nvSpPr>
          <p:cNvPr id="18438" name="7 - Θέση αριθμού διαφάνειας"/>
          <p:cNvSpPr>
            <a:spLocks noGrp="1"/>
          </p:cNvSpPr>
          <p:nvPr>
            <p:ph type="sldNum" sz="quarter" idx="11"/>
          </p:nvPr>
        </p:nvSpPr>
        <p:spPr>
          <a:noFill/>
        </p:spPr>
        <p:txBody>
          <a:bodyPr/>
          <a:lstStyle/>
          <a:p>
            <a:fld id="{7C3B2EF3-765B-4572-8ADB-80098E15C89E}"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Rot="1" noChangeArrowheads="1"/>
          </p:cNvSpPr>
          <p:nvPr/>
        </p:nvSpPr>
        <p:spPr bwMode="auto">
          <a:xfrm>
            <a:off x="285720" y="642918"/>
            <a:ext cx="8643998" cy="4422775"/>
          </a:xfrm>
          <a:prstGeom prst="rect">
            <a:avLst/>
          </a:prstGeom>
          <a:noFill/>
          <a:ln w="9525">
            <a:noFill/>
            <a:miter lim="800000"/>
            <a:headEnd/>
            <a:tailEnd/>
          </a:ln>
          <a:effectLst/>
        </p:spPr>
        <p:txBody>
          <a:bodyPr/>
          <a:lstStyle/>
          <a:p>
            <a:pPr marL="742950" lvl="1" indent="-285750" algn="ctr" eaLnBrk="1" hangingPunct="1">
              <a:lnSpc>
                <a:spcPct val="80000"/>
              </a:lnSpc>
              <a:spcBef>
                <a:spcPct val="20000"/>
              </a:spcBef>
              <a:buClr>
                <a:schemeClr val="accent2"/>
              </a:buClr>
              <a:buSzPct val="80000"/>
              <a:buFont typeface="Wingdings" pitchFamily="2" charset="2"/>
              <a:buNone/>
              <a:defRPr/>
            </a:pPr>
            <a:r>
              <a:rPr lang="el-GR" sz="2400" b="1" dirty="0">
                <a:solidFill>
                  <a:srgbClr val="C00000"/>
                </a:solidFill>
                <a:effectLst>
                  <a:outerShdw blurRad="38100" dist="38100" dir="2700000" algn="tl">
                    <a:srgbClr val="000000">
                      <a:alpha val="43137"/>
                    </a:srgbClr>
                  </a:outerShdw>
                </a:effectLst>
              </a:rPr>
              <a:t>ΑΠΟΔΟΤΙΚΟΤΗΤΑ ΚΑΙ ΟΡΘΟΛΟΓΙΚΗ ΔΙΑΧΕΙΡΙΣΗ ΠΟΡΩΝ (Δείκτης προσαρμοσμένος στην Ελληνική πραγματικότητα)</a:t>
            </a:r>
            <a:endParaRPr lang="el-GR" b="1" i="1" u="sng" dirty="0"/>
          </a:p>
          <a:p>
            <a:pPr marL="742950" lvl="1" indent="-285750" eaLnBrk="1" hangingPunct="1">
              <a:lnSpc>
                <a:spcPct val="80000"/>
              </a:lnSpc>
              <a:spcBef>
                <a:spcPct val="20000"/>
              </a:spcBef>
              <a:buClr>
                <a:schemeClr val="accent2"/>
              </a:buClr>
              <a:buSzPct val="80000"/>
              <a:buFont typeface="Wingdings" pitchFamily="2" charset="2"/>
              <a:buNone/>
              <a:defRPr/>
            </a:pPr>
            <a:endParaRPr lang="el-GR" sz="2400" b="1" i="1" u="sng" dirty="0">
              <a:solidFill>
                <a:srgbClr val="006600"/>
              </a:solidFill>
              <a:effectLst>
                <a:outerShdw blurRad="38100" dist="38100" dir="2700000" algn="tl">
                  <a:srgbClr val="000000">
                    <a:alpha val="43137"/>
                  </a:srgbClr>
                </a:outerShdw>
              </a:effectLst>
            </a:endParaRPr>
          </a:p>
          <a:p>
            <a:pPr marL="742950" lvl="1" indent="-285750" eaLnBrk="1" hangingPunct="1">
              <a:lnSpc>
                <a:spcPct val="80000"/>
              </a:lnSpc>
              <a:spcBef>
                <a:spcPct val="20000"/>
              </a:spcBef>
              <a:buClr>
                <a:schemeClr val="accent2"/>
              </a:buClr>
              <a:buSzPct val="80000"/>
              <a:buFont typeface="Wingdings" pitchFamily="2" charset="2"/>
              <a:buNone/>
              <a:defRPr/>
            </a:pPr>
            <a:r>
              <a:rPr lang="el-GR" sz="2400" b="1" i="1" u="sng" dirty="0">
                <a:solidFill>
                  <a:srgbClr val="006600"/>
                </a:solidFill>
                <a:effectLst>
                  <a:outerShdw blurRad="38100" dist="38100" dir="2700000" algn="tl">
                    <a:srgbClr val="000000">
                      <a:alpha val="43137"/>
                    </a:srgbClr>
                  </a:outerShdw>
                </a:effectLst>
              </a:rPr>
              <a:t>Βαθμός αξιοποίησης Α.Τ., Μ.Τ., Γ’ </a:t>
            </a:r>
            <a:r>
              <a:rPr lang="el-GR" sz="2400" b="1" i="1" u="sng" dirty="0" err="1">
                <a:solidFill>
                  <a:srgbClr val="006600"/>
                </a:solidFill>
                <a:effectLst>
                  <a:outerShdw blurRad="38100" dist="38100" dir="2700000" algn="tl">
                    <a:srgbClr val="000000">
                      <a:alpha val="43137"/>
                    </a:srgbClr>
                  </a:outerShdw>
                </a:effectLst>
              </a:rPr>
              <a:t>Camera</a:t>
            </a:r>
            <a:r>
              <a:rPr lang="el-GR" sz="2400" b="1" i="1" u="sng" dirty="0">
                <a:solidFill>
                  <a:srgbClr val="006600"/>
                </a:solidFill>
                <a:effectLst>
                  <a:outerShdw blurRad="38100" dist="38100" dir="2700000" algn="tl">
                    <a:srgbClr val="000000">
                      <a:alpha val="43137"/>
                    </a:srgbClr>
                  </a:outerShdw>
                </a:effectLst>
              </a:rPr>
              <a:t> και </a:t>
            </a:r>
            <a:r>
              <a:rPr lang="el-GR" sz="2400" b="1" i="1" u="sng" dirty="0" err="1">
                <a:solidFill>
                  <a:srgbClr val="006600"/>
                </a:solidFill>
                <a:effectLst>
                  <a:outerShdw blurRad="38100" dist="38100" dir="2700000" algn="tl">
                    <a:srgbClr val="000000">
                      <a:alpha val="43137"/>
                    </a:srgbClr>
                  </a:outerShdw>
                </a:effectLst>
              </a:rPr>
              <a:t>Μαστογράφων</a:t>
            </a:r>
            <a:endParaRPr lang="el-GR" sz="2400" i="1" u="sng" dirty="0">
              <a:solidFill>
                <a:srgbClr val="006600"/>
              </a:solidFill>
              <a:effectLst>
                <a:outerShdw blurRad="38100" dist="38100" dir="2700000" algn="tl">
                  <a:srgbClr val="000000">
                    <a:alpha val="43137"/>
                  </a:srgbClr>
                </a:outerShdw>
              </a:effectLst>
            </a:endParaRPr>
          </a:p>
          <a:p>
            <a:pPr marL="742950" lvl="1" indent="-285750" eaLnBrk="1" hangingPunct="1">
              <a:spcBef>
                <a:spcPct val="20000"/>
              </a:spcBef>
              <a:buClr>
                <a:schemeClr val="accent2"/>
              </a:buClr>
              <a:buSzPct val="80000"/>
              <a:buFont typeface="Wingdings" pitchFamily="2" charset="2"/>
              <a:buChar char="¨"/>
              <a:defRPr/>
            </a:pPr>
            <a:r>
              <a:rPr lang="el-GR" sz="2400" i="1" dirty="0">
                <a:solidFill>
                  <a:srgbClr val="000099"/>
                </a:solidFill>
                <a:latin typeface="Times New Roman" pitchFamily="18" charset="0"/>
              </a:rPr>
              <a:t>Ο δείκτης παρακολουθεί το βαθμό αξιοποίησης της τεχνολογίας αιχμής. Η παρακολούθηση της έκτασης και έντασης αξιοποίησης των σημαντικών μηχανημάτων </a:t>
            </a:r>
            <a:r>
              <a:rPr lang="el-GR" sz="2400" i="1" dirty="0" err="1">
                <a:solidFill>
                  <a:srgbClr val="000099"/>
                </a:solidFill>
                <a:latin typeface="Times New Roman" pitchFamily="18" charset="0"/>
              </a:rPr>
              <a:t>βιοϊατρικής</a:t>
            </a:r>
            <a:r>
              <a:rPr lang="el-GR" sz="2400" i="1" dirty="0">
                <a:solidFill>
                  <a:srgbClr val="000099"/>
                </a:solidFill>
                <a:latin typeface="Times New Roman" pitchFamily="18" charset="0"/>
              </a:rPr>
              <a:t> τεχνολογίας θα συμβάλλει στην καλύτερη αξιολόγηση των αναγκών των μονάδων για την προμήθεια νέου εξοπλισμού καθώς και στη διερεύνηση προβλημάτων αναφορικά με τη χρήση του υφιστάμενου εξοπλισμού.</a:t>
            </a:r>
          </a:p>
          <a:p>
            <a:pPr marL="342900" indent="-342900" algn="just" eaLnBrk="1" hangingPunct="1">
              <a:lnSpc>
                <a:spcPct val="110000"/>
              </a:lnSpc>
              <a:buSzPct val="75000"/>
              <a:defRPr/>
            </a:pPr>
            <a:r>
              <a:rPr lang="el-GR" sz="2400" dirty="0">
                <a:solidFill>
                  <a:srgbClr val="000099"/>
                </a:solidFill>
                <a:latin typeface="Times New Roman" pitchFamily="18" charset="0"/>
                <a:cs typeface="Times New Roman" pitchFamily="18" charset="0"/>
              </a:rPr>
              <a:t>   </a:t>
            </a:r>
            <a:r>
              <a:rPr lang="el-GR" sz="2000" dirty="0">
                <a:solidFill>
                  <a:srgbClr val="000099"/>
                </a:solidFill>
                <a:latin typeface="Times New Roman" pitchFamily="18" charset="0"/>
                <a:cs typeface="Times New Roman" pitchFamily="18" charset="0"/>
              </a:rPr>
              <a:t>- </a:t>
            </a:r>
            <a:r>
              <a:rPr lang="el-GR" sz="2000" i="1" dirty="0">
                <a:solidFill>
                  <a:srgbClr val="000099"/>
                </a:solidFill>
                <a:cs typeface="Times New Roman" pitchFamily="18" charset="0"/>
              </a:rPr>
              <a:t>Ορίζεται ως το πηλίκο του συνολικού πλήθους των εξετάσεων που πραγματοποιήθηκαν στη διάρκεια του μήνα προς τη μέγιστη δυνατή απόδοση των μηχανημάτων όπως αυτή ορίζεται από τις τεχνικές </a:t>
            </a:r>
          </a:p>
          <a:p>
            <a:pPr marL="342900" indent="-342900" algn="just" eaLnBrk="1" hangingPunct="1">
              <a:lnSpc>
                <a:spcPct val="110000"/>
              </a:lnSpc>
              <a:buSzPct val="75000"/>
              <a:defRPr/>
            </a:pPr>
            <a:r>
              <a:rPr lang="el-GR" sz="2000" i="1" dirty="0">
                <a:solidFill>
                  <a:srgbClr val="000099"/>
                </a:solidFill>
                <a:cs typeface="Times New Roman" pitchFamily="18" charset="0"/>
              </a:rPr>
              <a:t>    προδιαγραφές του κάθε μηχανήματος</a:t>
            </a:r>
            <a:r>
              <a:rPr lang="el-GR" sz="2400" i="1" dirty="0">
                <a:solidFill>
                  <a:srgbClr val="000099"/>
                </a:solidFill>
                <a:cs typeface="Times New Roman" pitchFamily="18" charset="0"/>
              </a:rPr>
              <a:t>. </a:t>
            </a:r>
            <a:endParaRPr lang="en-US" sz="2400" i="1" dirty="0">
              <a:solidFill>
                <a:srgbClr val="000099"/>
              </a:solidFill>
              <a:cs typeface="Times New Roman" pitchFamily="18" charset="0"/>
            </a:endParaRPr>
          </a:p>
          <a:p>
            <a:pPr marL="742950" lvl="1" indent="-285750" eaLnBrk="1" hangingPunct="1">
              <a:lnSpc>
                <a:spcPct val="110000"/>
              </a:lnSpc>
              <a:spcBef>
                <a:spcPct val="20000"/>
              </a:spcBef>
              <a:buClr>
                <a:schemeClr val="accent2"/>
              </a:buClr>
              <a:buSzPct val="80000"/>
              <a:buFont typeface="Wingdings" pitchFamily="2" charset="2"/>
              <a:buChar char="¨"/>
              <a:defRPr/>
            </a:pPr>
            <a:endParaRPr lang="el-GR" sz="2800" i="1" dirty="0">
              <a:solidFill>
                <a:srgbClr val="000099"/>
              </a:solidFill>
            </a:endParaRPr>
          </a:p>
          <a:p>
            <a:pPr marL="342900" indent="-342900" eaLnBrk="1" hangingPunct="1">
              <a:lnSpc>
                <a:spcPct val="80000"/>
              </a:lnSpc>
              <a:spcBef>
                <a:spcPct val="20000"/>
              </a:spcBef>
              <a:buClr>
                <a:schemeClr val="bg2"/>
              </a:buClr>
              <a:buSzPct val="75000"/>
              <a:buFont typeface="Wingdings" pitchFamily="2" charset="2"/>
              <a:buChar char="n"/>
              <a:defRPr/>
            </a:pPr>
            <a:endParaRPr lang="el-GR" dirty="0"/>
          </a:p>
        </p:txBody>
      </p:sp>
      <p:sp>
        <p:nvSpPr>
          <p:cNvPr id="19459" name="4 - Θέση αριθμού διαφάνειας"/>
          <p:cNvSpPr>
            <a:spLocks noGrp="1"/>
          </p:cNvSpPr>
          <p:nvPr>
            <p:ph type="sldNum" sz="quarter" idx="11"/>
          </p:nvPr>
        </p:nvSpPr>
        <p:spPr>
          <a:noFill/>
        </p:spPr>
        <p:txBody>
          <a:bodyPr/>
          <a:lstStyle/>
          <a:p>
            <a:fld id="{1FD9E303-764C-4490-982C-7459CAF29DCF}"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71472" y="214290"/>
            <a:ext cx="8229600" cy="1143000"/>
          </a:xfrm>
        </p:spPr>
        <p:txBody>
          <a:bodyPr/>
          <a:lstStyle/>
          <a:p>
            <a:pPr algn="ctr" eaLnBrk="1" hangingPunct="1">
              <a:defRPr/>
            </a:pPr>
            <a:r>
              <a:rPr lang="el-GR" sz="4000" dirty="0">
                <a:solidFill>
                  <a:srgbClr val="C00000"/>
                </a:solidFill>
                <a:effectLst>
                  <a:outerShdw blurRad="38100" dist="38100" dir="2700000" algn="tl">
                    <a:srgbClr val="000000">
                      <a:alpha val="43137"/>
                    </a:srgbClr>
                  </a:outerShdw>
                </a:effectLst>
              </a:rPr>
              <a:t>2. ΑΠΟΤΕΛΕΣΜΑΤΙΚΟΤΗΤΑ</a:t>
            </a:r>
          </a:p>
        </p:txBody>
      </p:sp>
      <p:sp>
        <p:nvSpPr>
          <p:cNvPr id="15364" name="Rectangle 4"/>
          <p:cNvSpPr>
            <a:spLocks noChangeArrowheads="1"/>
          </p:cNvSpPr>
          <p:nvPr/>
        </p:nvSpPr>
        <p:spPr bwMode="auto">
          <a:xfrm>
            <a:off x="250825" y="1055301"/>
            <a:ext cx="8569325" cy="1477328"/>
          </a:xfrm>
          <a:prstGeom prst="rect">
            <a:avLst/>
          </a:prstGeom>
          <a:noFill/>
          <a:ln w="9525">
            <a:noFill/>
            <a:miter lim="800000"/>
            <a:headEnd/>
            <a:tailEnd/>
          </a:ln>
          <a:effectLst/>
        </p:spPr>
        <p:txBody>
          <a:bodyPr anchor="ctr">
            <a:spAutoFit/>
          </a:bodyPr>
          <a:lstStyle/>
          <a:p>
            <a:pPr algn="ctr" eaLnBrk="1" hangingPunct="1">
              <a:defRPr/>
            </a:pPr>
            <a:r>
              <a:rPr lang="el-GR" b="1" i="1" dirty="0">
                <a:latin typeface="Times New Roman" pitchFamily="18" charset="0"/>
                <a:cs typeface="Times New Roman" pitchFamily="18" charset="0"/>
              </a:rPr>
              <a:t>α) Η </a:t>
            </a:r>
            <a:r>
              <a:rPr lang="el-GR" b="1" i="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τεχνική</a:t>
            </a:r>
            <a:r>
              <a:rPr lang="el-GR" b="1" i="1" dirty="0">
                <a:latin typeface="Times New Roman" pitchFamily="18" charset="0"/>
                <a:cs typeface="Times New Roman" pitchFamily="18" charset="0"/>
              </a:rPr>
              <a:t> ποιότητα των παρεχόμενων υγειονομικών υπηρεσιών και ορισμένες χώρες που ανέπτυξαν δείκτες απόδοσης/ποιότητας για την μέτρησή τους.</a:t>
            </a:r>
            <a:endParaRPr lang="en-US" b="1" i="1" dirty="0">
              <a:latin typeface="Times New Roman" pitchFamily="18" charset="0"/>
              <a:cs typeface="Times New Roman" pitchFamily="18" charset="0"/>
            </a:endParaRPr>
          </a:p>
          <a:p>
            <a:pPr algn="ctr" eaLnBrk="1" hangingPunct="1">
              <a:defRPr/>
            </a:pPr>
            <a:r>
              <a:rPr lang="el-GR" b="1" i="1" dirty="0">
                <a:latin typeface="Times New Roman" pitchFamily="18" charset="0"/>
                <a:cs typeface="Times New Roman" pitchFamily="18" charset="0"/>
              </a:rPr>
              <a:t>Ενδεικτικές χώρες στις οποίες εισήχθη από νωρίς ένα πλαίσιο για την μέτρηση της ποιότητας</a:t>
            </a:r>
          </a:p>
          <a:p>
            <a:pPr algn="ctr" eaLnBrk="1" hangingPunct="1">
              <a:defRPr/>
            </a:pPr>
            <a:endParaRPr lang="el-GR" b="1" i="1" dirty="0"/>
          </a:p>
        </p:txBody>
      </p:sp>
      <p:graphicFrame>
        <p:nvGraphicFramePr>
          <p:cNvPr id="15572" name="Group 212"/>
          <p:cNvGraphicFramePr>
            <a:graphicFrameLocks noGrp="1"/>
          </p:cNvGraphicFramePr>
          <p:nvPr/>
        </p:nvGraphicFramePr>
        <p:xfrm>
          <a:off x="428596" y="2500306"/>
          <a:ext cx="8215371" cy="2758976"/>
        </p:xfrm>
        <a:graphic>
          <a:graphicData uri="http://schemas.openxmlformats.org/drawingml/2006/table">
            <a:tbl>
              <a:tblPr/>
              <a:tblGrid>
                <a:gridCol w="2158953">
                  <a:extLst>
                    <a:ext uri="{9D8B030D-6E8A-4147-A177-3AD203B41FA5}">
                      <a16:colId xmlns:a16="http://schemas.microsoft.com/office/drawing/2014/main" val="20000"/>
                    </a:ext>
                  </a:extLst>
                </a:gridCol>
                <a:gridCol w="1198634">
                  <a:extLst>
                    <a:ext uri="{9D8B030D-6E8A-4147-A177-3AD203B41FA5}">
                      <a16:colId xmlns:a16="http://schemas.microsoft.com/office/drawing/2014/main" val="20001"/>
                    </a:ext>
                  </a:extLst>
                </a:gridCol>
                <a:gridCol w="1000132">
                  <a:extLst>
                    <a:ext uri="{9D8B030D-6E8A-4147-A177-3AD203B41FA5}">
                      <a16:colId xmlns:a16="http://schemas.microsoft.com/office/drawing/2014/main" val="20002"/>
                    </a:ext>
                  </a:extLst>
                </a:gridCol>
                <a:gridCol w="785818">
                  <a:extLst>
                    <a:ext uri="{9D8B030D-6E8A-4147-A177-3AD203B41FA5}">
                      <a16:colId xmlns:a16="http://schemas.microsoft.com/office/drawing/2014/main" val="20003"/>
                    </a:ext>
                  </a:extLst>
                </a:gridCol>
                <a:gridCol w="1143008">
                  <a:extLst>
                    <a:ext uri="{9D8B030D-6E8A-4147-A177-3AD203B41FA5}">
                      <a16:colId xmlns:a16="http://schemas.microsoft.com/office/drawing/2014/main" val="20004"/>
                    </a:ext>
                  </a:extLst>
                </a:gridCol>
                <a:gridCol w="1071570">
                  <a:extLst>
                    <a:ext uri="{9D8B030D-6E8A-4147-A177-3AD203B41FA5}">
                      <a16:colId xmlns:a16="http://schemas.microsoft.com/office/drawing/2014/main" val="20005"/>
                    </a:ext>
                  </a:extLst>
                </a:gridCol>
                <a:gridCol w="857256">
                  <a:extLst>
                    <a:ext uri="{9D8B030D-6E8A-4147-A177-3AD203B41FA5}">
                      <a16:colId xmlns:a16="http://schemas.microsoft.com/office/drawing/2014/main" val="20006"/>
                    </a:ext>
                  </a:extLst>
                </a:gridCol>
              </a:tblGrid>
              <a:tr h="746394">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l-GR"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dirty="0">
                          <a:ln>
                            <a:noFill/>
                          </a:ln>
                          <a:solidFill>
                            <a:schemeClr val="tx1"/>
                          </a:solidFill>
                          <a:effectLst/>
                          <a:latin typeface="Times New Roman" pitchFamily="18" charset="0"/>
                          <a:cs typeface="Times New Roman" pitchFamily="18" charset="0"/>
                        </a:rPr>
                        <a:t>Έννοιες της ποιότητας</a:t>
                      </a:r>
                      <a:endParaRPr kumimoji="0" lang="el-GR" sz="1600" b="0" i="0" u="none" strike="noStrike" cap="none" normalizeH="0" baseline="0" dirty="0">
                        <a:ln>
                          <a:noFill/>
                        </a:ln>
                        <a:solidFill>
                          <a:schemeClr val="tx1"/>
                        </a:solidFill>
                        <a:effectLst/>
                        <a:latin typeface="Arial" charset="0"/>
                      </a:endParaRPr>
                    </a:p>
                  </a:txBody>
                  <a:tcPr horzOverflow="overflow">
                    <a:lnL cap="flat">
                      <a:noFill/>
                    </a:lnL>
                    <a:lnR w="25400" cap="flat" cmpd="sng" algn="ctr">
                      <a:solidFill>
                        <a:srgbClr val="FFFFFF"/>
                      </a:solidFill>
                      <a:prstDash val="solid"/>
                      <a:round/>
                      <a:headEnd type="none" w="med" len="med"/>
                      <a:tailEnd type="none" w="med" len="med"/>
                    </a:lnR>
                    <a:lnT cap="flat">
                      <a:noFill/>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Αυστραλία</a:t>
                      </a:r>
                      <a:endParaRPr kumimoji="0" lang="el-GR" sz="1600" b="0" i="0" u="none" strike="noStrike" cap="none" normalizeH="0" baseline="0">
                        <a:ln>
                          <a:noFill/>
                        </a:ln>
                        <a:solidFill>
                          <a:schemeClr val="tx1"/>
                        </a:solidFill>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cap="flat">
                      <a:noFill/>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Καναδάς</a:t>
                      </a:r>
                      <a:endParaRPr kumimoji="0" lang="el-GR" sz="1600" b="0" i="0" u="none" strike="noStrike" cap="none" normalizeH="0" baseline="0">
                        <a:ln>
                          <a:noFill/>
                        </a:ln>
                        <a:solidFill>
                          <a:schemeClr val="tx1"/>
                        </a:solidFill>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cap="flat">
                      <a:noFill/>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Δανία</a:t>
                      </a:r>
                      <a:endParaRPr kumimoji="0" lang="el-GR" sz="1600" b="0" i="0" u="none" strike="noStrike" cap="none" normalizeH="0" baseline="0">
                        <a:ln>
                          <a:noFill/>
                        </a:ln>
                        <a:solidFill>
                          <a:schemeClr val="tx1"/>
                        </a:solidFill>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cap="flat">
                      <a:noFill/>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Ολλανδία</a:t>
                      </a:r>
                      <a:endParaRPr kumimoji="0" lang="el-GR" sz="1600" b="0" i="0" u="none" strike="noStrike" cap="none" normalizeH="0" baseline="0">
                        <a:ln>
                          <a:noFill/>
                        </a:ln>
                        <a:solidFill>
                          <a:schemeClr val="tx1"/>
                        </a:solidFill>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cap="flat">
                      <a:noFill/>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Μεγάλη </a:t>
                      </a:r>
                      <a:endParaRPr kumimoji="0" lang="el-GR" sz="16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Βρετανία</a:t>
                      </a:r>
                      <a:endParaRPr kumimoji="0" lang="el-GR"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cap="flat">
                      <a:noFill/>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ΗΠΑ</a:t>
                      </a:r>
                      <a:endParaRPr kumimoji="0" lang="el-GR" sz="1600" b="0" i="0" u="none" strike="noStrike" cap="none" normalizeH="0" baseline="0">
                        <a:ln>
                          <a:noFill/>
                        </a:ln>
                        <a:solidFill>
                          <a:schemeClr val="tx1"/>
                        </a:solidFill>
                        <a:effectLst/>
                        <a:latin typeface="Arial" charset="0"/>
                      </a:endParaRPr>
                    </a:p>
                  </a:txBody>
                  <a:tcPr horzOverflow="overflow">
                    <a:lnL w="25400" cap="flat" cmpd="sng" algn="ctr">
                      <a:solidFill>
                        <a:srgbClr val="FFFFFF"/>
                      </a:solidFill>
                      <a:prstDash val="solid"/>
                      <a:round/>
                      <a:headEnd type="none" w="med" len="med"/>
                      <a:tailEnd type="none" w="med" len="med"/>
                    </a:lnL>
                    <a:lnR cap="flat">
                      <a:noFill/>
                    </a:lnR>
                    <a:lnT cap="flat">
                      <a:noFill/>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extLst>
                  <a:ext uri="{0D108BD9-81ED-4DB2-BD59-A6C34878D82A}">
                    <a16:rowId xmlns:a16="http://schemas.microsoft.com/office/drawing/2014/main" val="10000"/>
                  </a:ext>
                </a:extLst>
              </a:tr>
              <a:tr h="469845">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Ασφάλεια</a:t>
                      </a:r>
                      <a:endParaRPr kumimoji="0" lang="el-GR" sz="1600" b="0" i="0" u="none" strike="noStrike" cap="none" normalizeH="0" baseline="0">
                        <a:ln>
                          <a:noFill/>
                        </a:ln>
                        <a:solidFill>
                          <a:schemeClr val="tx1"/>
                        </a:solidFill>
                        <a:effectLst/>
                        <a:latin typeface="Arial" charset="0"/>
                      </a:endParaRPr>
                    </a:p>
                  </a:txBody>
                  <a:tcPr horzOverflow="overflow">
                    <a:lnL cap="flat">
                      <a:no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6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6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6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6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cap="flat">
                      <a:noFill/>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1"/>
                  </a:ext>
                </a:extLst>
              </a:tr>
              <a:tr h="452916">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Αποτελεσματικότητα</a:t>
                      </a:r>
                      <a:endParaRPr kumimoji="0" lang="el-GR" sz="1600" b="0" i="0" u="none" strike="noStrike" cap="none" normalizeH="0" baseline="0">
                        <a:ln>
                          <a:noFill/>
                        </a:ln>
                        <a:solidFill>
                          <a:schemeClr val="tx1"/>
                        </a:solidFill>
                        <a:effectLst/>
                        <a:latin typeface="Arial" charset="0"/>
                      </a:endParaRPr>
                    </a:p>
                  </a:txBody>
                  <a:tcPr horzOverflow="overflow">
                    <a:lnL cap="flat">
                      <a:no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6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6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cap="flat">
                      <a:noFill/>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CCCCCC"/>
                    </a:solidFill>
                  </a:tcPr>
                </a:tc>
                <a:extLst>
                  <a:ext uri="{0D108BD9-81ED-4DB2-BD59-A6C34878D82A}">
                    <a16:rowId xmlns:a16="http://schemas.microsoft.com/office/drawing/2014/main" val="10002"/>
                  </a:ext>
                </a:extLst>
              </a:tr>
              <a:tr h="473975">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Char char=""/>
                        <a:tabLst>
                          <a:tab pos="457200" algn="l"/>
                        </a:tabLst>
                      </a:pPr>
                      <a:r>
                        <a:rPr kumimoji="0" lang="el-GR" sz="1600" b="0" i="1" u="none" strike="noStrike" cap="none" normalizeH="0" baseline="0" dirty="0">
                          <a:ln>
                            <a:noFill/>
                          </a:ln>
                          <a:solidFill>
                            <a:schemeClr val="tx1"/>
                          </a:solidFill>
                          <a:effectLst/>
                          <a:latin typeface="Times New Roman" pitchFamily="18" charset="0"/>
                          <a:cs typeface="Times New Roman" pitchFamily="18" charset="0"/>
                        </a:rPr>
                        <a:t>Καταλληλότητα</a:t>
                      </a:r>
                      <a:endParaRPr kumimoji="0" lang="el-GR" sz="1600" b="0" i="0" u="none" strike="noStrike" cap="none" normalizeH="0" baseline="0" dirty="0">
                        <a:ln>
                          <a:noFill/>
                        </a:ln>
                        <a:solidFill>
                          <a:schemeClr val="tx1"/>
                        </a:solidFill>
                        <a:effectLst/>
                        <a:latin typeface="Arial" charset="0"/>
                      </a:endParaRPr>
                    </a:p>
                  </a:txBody>
                  <a:tcPr horzOverflow="overflow">
                    <a:lnL cap="flat">
                      <a:no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6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6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6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cap="flat">
                      <a:noFill/>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615846">
                <a:tc>
                  <a:txBody>
                    <a:bodyPr/>
                    <a:lstStyle/>
                    <a:p>
                      <a:pPr marL="0" marR="0" lvl="0" indent="0" algn="just" defTabSz="914400" rtl="0" eaLnBrk="1" fontAlgn="base" latinLnBrk="0" hangingPunct="1">
                        <a:lnSpc>
                          <a:spcPct val="100000"/>
                        </a:lnSpc>
                        <a:spcBef>
                          <a:spcPct val="0"/>
                        </a:spcBef>
                        <a:spcAft>
                          <a:spcPct val="0"/>
                        </a:spcAft>
                        <a:buClr>
                          <a:schemeClr val="bg2"/>
                        </a:buClr>
                        <a:buSzPct val="75000"/>
                        <a:buFont typeface="Wingdings" pitchFamily="2" charset="2"/>
                        <a:buChar char=""/>
                        <a:tabLst>
                          <a:tab pos="457200" algn="l"/>
                        </a:tabLst>
                      </a:pPr>
                      <a:r>
                        <a:rPr kumimoji="0" lang="el-GR" sz="1600" b="0" i="1" u="none" strike="noStrike" cap="none" normalizeH="0" baseline="0">
                          <a:ln>
                            <a:noFill/>
                          </a:ln>
                          <a:solidFill>
                            <a:schemeClr val="tx1"/>
                          </a:solidFill>
                          <a:effectLst/>
                          <a:latin typeface="Times New Roman" pitchFamily="18" charset="0"/>
                          <a:cs typeface="Times New Roman" pitchFamily="18" charset="0"/>
                        </a:rPr>
                        <a:t>Έκβαση της  κατάστασης της υγείας </a:t>
                      </a:r>
                      <a:endParaRPr kumimoji="0" lang="el-GR" sz="1600" b="0" i="0" u="none" strike="noStrike" cap="none" normalizeH="0" baseline="0">
                        <a:ln>
                          <a:noFill/>
                        </a:ln>
                        <a:solidFill>
                          <a:schemeClr val="tx1"/>
                        </a:solidFill>
                        <a:effectLst/>
                        <a:latin typeface="Arial" charset="0"/>
                      </a:endParaRPr>
                    </a:p>
                  </a:txBody>
                  <a:tcPr horzOverflow="overflow">
                    <a:lnL cap="flat">
                      <a:noFill/>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cap="flat">
                      <a:noFill/>
                    </a:lnB>
                    <a:lnTlToBr>
                      <a:noFill/>
                    </a:lnTlToBr>
                    <a:lnBlToTr>
                      <a:noFill/>
                    </a:lnBlToTr>
                    <a:solidFill>
                      <a:srgbClr val="CCCCCC"/>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6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cap="flat">
                      <a:noFill/>
                    </a:lnB>
                    <a:lnTlToBr>
                      <a:noFill/>
                    </a:lnTlToBr>
                    <a:lnBlToTr>
                      <a:noFill/>
                    </a:lnBlToTr>
                    <a:solidFill>
                      <a:srgbClr val="CCCCCC"/>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6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cap="flat">
                      <a:noFill/>
                    </a:lnB>
                    <a:lnTlToBr>
                      <a:noFill/>
                    </a:lnTlToBr>
                    <a:lnBlToTr>
                      <a:noFill/>
                    </a:lnBlToTr>
                    <a:solidFill>
                      <a:srgbClr val="CCCCCC"/>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16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cap="flat">
                      <a:noFill/>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600" b="1" i="0" u="none" strike="noStrike" cap="none" normalizeH="0" baseline="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cap="flat">
                      <a:noFill/>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6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6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cap="flat">
                      <a:noFill/>
                    </a:lnB>
                    <a:lnTlToBr>
                      <a:noFill/>
                    </a:lnTlToBr>
                    <a:lnBlToTr>
                      <a:noFill/>
                    </a:lnBlToTr>
                    <a:solidFill>
                      <a:srgbClr val="CCCCCC"/>
                    </a:solidFill>
                  </a:tcPr>
                </a:tc>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l-GR" sz="1200" b="1" i="0" u="none" strike="noStrike" cap="none" normalizeH="0" baseline="0" dirty="0">
                          <a:ln>
                            <a:noFill/>
                          </a:ln>
                          <a:solidFill>
                            <a:srgbClr val="006600"/>
                          </a:solidFill>
                          <a:effectLst>
                            <a:outerShdw blurRad="38100" dist="38100" dir="2700000" algn="tl">
                              <a:srgbClr val="000000">
                                <a:alpha val="43137"/>
                              </a:srgbClr>
                            </a:outerShdw>
                          </a:effectLst>
                          <a:latin typeface="Times New Roman" pitchFamily="18" charset="0"/>
                          <a:cs typeface="Times New Roman" pitchFamily="18" charset="0"/>
                        </a:rPr>
                        <a:t>+</a:t>
                      </a:r>
                      <a:endParaRPr kumimoji="0" lang="el-GR" sz="1800" b="1" i="0" u="none" strike="noStrike" cap="none" normalizeH="0" baseline="0" dirty="0">
                        <a:ln>
                          <a:noFill/>
                        </a:ln>
                        <a:solidFill>
                          <a:srgbClr val="006600"/>
                        </a:solidFill>
                        <a:effectLst>
                          <a:outerShdw blurRad="38100" dist="38100" dir="2700000" algn="tl">
                            <a:srgbClr val="000000">
                              <a:alpha val="43137"/>
                            </a:srgbClr>
                          </a:outerShdw>
                        </a:effectLst>
                        <a:latin typeface="Arial" charset="0"/>
                      </a:endParaRPr>
                    </a:p>
                  </a:txBody>
                  <a:tcPr horzOverflow="overflow">
                    <a:lnL w="25400" cap="flat" cmpd="sng" algn="ctr">
                      <a:solidFill>
                        <a:srgbClr val="FFFFFF"/>
                      </a:solidFill>
                      <a:prstDash val="solid"/>
                      <a:round/>
                      <a:headEnd type="none" w="med" len="med"/>
                      <a:tailEnd type="none" w="med" len="med"/>
                    </a:lnL>
                    <a:lnR cap="flat">
                      <a:noFill/>
                    </a:lnR>
                    <a:lnT w="25400" cap="flat" cmpd="sng" algn="ctr">
                      <a:solidFill>
                        <a:srgbClr val="FFFFFF"/>
                      </a:solidFill>
                      <a:prstDash val="solid"/>
                      <a:round/>
                      <a:headEnd type="none" w="med" len="med"/>
                      <a:tailEnd type="none" w="med" len="med"/>
                    </a:lnT>
                    <a:lnB cap="flat">
                      <a:noFill/>
                    </a:lnB>
                    <a:lnTlToBr>
                      <a:noFill/>
                    </a:lnTlToBr>
                    <a:lnBlToTr>
                      <a:noFill/>
                    </a:lnBlToTr>
                    <a:solidFill>
                      <a:srgbClr val="CCCCCC"/>
                    </a:solidFill>
                  </a:tcPr>
                </a:tc>
                <a:extLst>
                  <a:ext uri="{0D108BD9-81ED-4DB2-BD59-A6C34878D82A}">
                    <a16:rowId xmlns:a16="http://schemas.microsoft.com/office/drawing/2014/main" val="10004"/>
                  </a:ext>
                </a:extLst>
              </a:tr>
            </a:tbl>
          </a:graphicData>
        </a:graphic>
      </p:graphicFrame>
      <p:sp>
        <p:nvSpPr>
          <p:cNvPr id="20530" name="Rectangle 213"/>
          <p:cNvSpPr>
            <a:spLocks noChangeArrowheads="1"/>
          </p:cNvSpPr>
          <p:nvPr/>
        </p:nvSpPr>
        <p:spPr bwMode="auto">
          <a:xfrm>
            <a:off x="-180528" y="5289355"/>
            <a:ext cx="9144000" cy="304800"/>
          </a:xfrm>
          <a:prstGeom prst="rect">
            <a:avLst/>
          </a:prstGeom>
          <a:noFill/>
          <a:ln w="9525">
            <a:noFill/>
            <a:miter lim="800000"/>
            <a:headEnd/>
            <a:tailEnd/>
          </a:ln>
        </p:spPr>
        <p:txBody>
          <a:bodyPr anchor="ctr">
            <a:spAutoFit/>
          </a:bodyPr>
          <a:lstStyle/>
          <a:p>
            <a:pPr algn="ctr" eaLnBrk="1" hangingPunct="1"/>
            <a:r>
              <a:rPr lang="el-GR" sz="1400" dirty="0">
                <a:latin typeface="Times New Roman" pitchFamily="18" charset="0"/>
                <a:cs typeface="Times New Roman" pitchFamily="18" charset="0"/>
              </a:rPr>
              <a:t>Πηγή</a:t>
            </a:r>
            <a:r>
              <a:rPr lang="en-GB" sz="1400" dirty="0">
                <a:latin typeface="Times New Roman" pitchFamily="18" charset="0"/>
                <a:cs typeface="Times New Roman" pitchFamily="18" charset="0"/>
              </a:rPr>
              <a:t>:</a:t>
            </a:r>
            <a:r>
              <a:rPr lang="en-US" sz="1400" dirty="0">
                <a:latin typeface="Times New Roman" pitchFamily="18" charset="0"/>
                <a:cs typeface="Times New Roman" pitchFamily="18" charset="0"/>
              </a:rPr>
              <a:t> The OECD Health Care Quality Indicators Project</a:t>
            </a:r>
            <a:endParaRPr lang="el-GR" sz="1400" dirty="0"/>
          </a:p>
        </p:txBody>
      </p:sp>
      <p:sp>
        <p:nvSpPr>
          <p:cNvPr id="20531" name="56 - Θέση αριθμού διαφάνειας"/>
          <p:cNvSpPr>
            <a:spLocks noGrp="1"/>
          </p:cNvSpPr>
          <p:nvPr>
            <p:ph type="sldNum" sz="quarter" idx="11"/>
          </p:nvPr>
        </p:nvSpPr>
        <p:spPr>
          <a:noFill/>
        </p:spPr>
        <p:txBody>
          <a:bodyPr/>
          <a:lstStyle/>
          <a:p>
            <a:fld id="{F1B6A47B-2CAB-49B7-B407-7DAD087D4400}" type="slidenum">
              <a:rPr lang="en-US" smtClean="0"/>
              <a:pPr/>
              <a:t>17</a:t>
            </a:fld>
            <a:endParaRPr lang="en-US"/>
          </a:p>
        </p:txBody>
      </p:sp>
      <p:sp>
        <p:nvSpPr>
          <p:cNvPr id="3" name="TextBox 2">
            <a:extLst>
              <a:ext uri="{FF2B5EF4-FFF2-40B4-BE49-F238E27FC236}">
                <a16:creationId xmlns:a16="http://schemas.microsoft.com/office/drawing/2014/main" id="{6821C671-372F-1DD7-A46B-EB971929AAFF}"/>
              </a:ext>
            </a:extLst>
          </p:cNvPr>
          <p:cNvSpPr txBox="1"/>
          <p:nvPr/>
        </p:nvSpPr>
        <p:spPr>
          <a:xfrm>
            <a:off x="457200" y="5897457"/>
            <a:ext cx="8075240" cy="646331"/>
          </a:xfrm>
          <a:prstGeom prst="rect">
            <a:avLst/>
          </a:prstGeom>
          <a:noFill/>
        </p:spPr>
        <p:txBody>
          <a:bodyPr wrap="square">
            <a:spAutoFit/>
          </a:bodyPr>
          <a:lstStyle/>
          <a:p>
            <a:r>
              <a:rPr lang="el-GR" b="1" i="1" dirty="0">
                <a:latin typeface="Times New Roman" pitchFamily="18" charset="0"/>
                <a:cs typeface="Times New Roman" pitchFamily="18" charset="0"/>
              </a:rPr>
              <a:t>Το </a:t>
            </a:r>
            <a:r>
              <a:rPr lang="el-GR" b="1" i="1" dirty="0">
                <a:solidFill>
                  <a:srgbClr val="C00000"/>
                </a:solidFill>
                <a:latin typeface="Times New Roman" pitchFamily="18" charset="0"/>
                <a:cs typeface="Times New Roman" pitchFamily="18" charset="0"/>
              </a:rPr>
              <a:t>2β διαπροσωπική διάσταση της φροντίδας(ανθρωποκεντρική προσέγγιση </a:t>
            </a:r>
            <a:r>
              <a:rPr lang="el-GR" b="1" i="1" dirty="0">
                <a:latin typeface="Times New Roman" pitchFamily="18" charset="0"/>
                <a:cs typeface="Times New Roman" pitchFamily="18" charset="0"/>
              </a:rPr>
              <a:t>αναλύεται παρακάτω)</a:t>
            </a:r>
            <a:endParaRPr lang="el-G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b="1" dirty="0">
                <a:solidFill>
                  <a:srgbClr val="C00000"/>
                </a:solidFill>
              </a:rPr>
              <a:t>3. ΑΣΦΑΛΕΙΑ ΑΣΘΕΝΩΝ</a:t>
            </a:r>
          </a:p>
        </p:txBody>
      </p:sp>
      <p:sp>
        <p:nvSpPr>
          <p:cNvPr id="3" name="2 - Θέση περιεχομένου"/>
          <p:cNvSpPr>
            <a:spLocks noGrp="1"/>
          </p:cNvSpPr>
          <p:nvPr>
            <p:ph idx="1"/>
          </p:nvPr>
        </p:nvSpPr>
        <p:spPr>
          <a:xfrm>
            <a:off x="428596" y="1981200"/>
            <a:ext cx="8258204" cy="3886200"/>
          </a:xfrm>
        </p:spPr>
        <p:txBody>
          <a:bodyPr/>
          <a:lstStyle/>
          <a:p>
            <a:pPr marL="0" indent="0">
              <a:buNone/>
            </a:pPr>
            <a:r>
              <a:rPr lang="el-GR" i="1" dirty="0">
                <a:latin typeface="Calibri" pitchFamily="34" charset="0"/>
                <a:cs typeface="Calibri" pitchFamily="34" charset="0"/>
              </a:rPr>
              <a:t>Οι υπηρεσίες υγείας παρέχονται με τέτοιο τρόπο ώστε να αποφεύγονται</a:t>
            </a:r>
            <a:r>
              <a:rPr lang="en-US" i="1" dirty="0">
                <a:latin typeface="Calibri" pitchFamily="34" charset="0"/>
                <a:cs typeface="Calibri" pitchFamily="34" charset="0"/>
              </a:rPr>
              <a:t>/</a:t>
            </a:r>
            <a:r>
              <a:rPr lang="el-GR" i="1" dirty="0">
                <a:latin typeface="Calibri" pitchFamily="34" charset="0"/>
                <a:cs typeface="Calibri" pitchFamily="34" charset="0"/>
              </a:rPr>
              <a:t> προλαμβάνονται</a:t>
            </a:r>
            <a:r>
              <a:rPr lang="en-US" i="1" dirty="0">
                <a:latin typeface="Calibri" pitchFamily="34" charset="0"/>
                <a:cs typeface="Calibri" pitchFamily="34" charset="0"/>
              </a:rPr>
              <a:t>/</a:t>
            </a:r>
            <a:endParaRPr lang="el-GR" i="1" dirty="0">
              <a:latin typeface="Calibri" pitchFamily="34" charset="0"/>
              <a:cs typeface="Calibri" pitchFamily="34" charset="0"/>
            </a:endParaRPr>
          </a:p>
          <a:p>
            <a:pPr marL="0" indent="0">
              <a:buNone/>
            </a:pPr>
            <a:r>
              <a:rPr lang="el-GR" i="1" dirty="0">
                <a:latin typeface="Calibri" pitchFamily="34" charset="0"/>
                <a:cs typeface="Calibri" pitchFamily="34" charset="0"/>
              </a:rPr>
              <a:t>ελαχιστοποιούνται οι ανεπιθύμητες ενέργειες</a:t>
            </a:r>
            <a:r>
              <a:rPr lang="en-US" i="1" dirty="0">
                <a:latin typeface="Calibri" pitchFamily="34" charset="0"/>
                <a:cs typeface="Calibri" pitchFamily="34" charset="0"/>
              </a:rPr>
              <a:t>/</a:t>
            </a:r>
            <a:endParaRPr lang="el-GR" i="1" dirty="0">
              <a:latin typeface="Calibri" pitchFamily="34" charset="0"/>
              <a:cs typeface="Calibri" pitchFamily="34" charset="0"/>
            </a:endParaRPr>
          </a:p>
          <a:p>
            <a:pPr marL="0" indent="0">
              <a:buNone/>
            </a:pPr>
            <a:r>
              <a:rPr lang="el-GR" i="1" dirty="0">
                <a:latin typeface="Calibri" pitchFamily="34" charset="0"/>
                <a:cs typeface="Calibri" pitchFamily="34" charset="0"/>
              </a:rPr>
              <a:t>τραυματισμοί που μπορεί να προκύψουν από την παροχής της φροντίδας (</a:t>
            </a:r>
            <a:r>
              <a:rPr lang="el-GR" i="1" dirty="0" err="1">
                <a:latin typeface="Calibri" pitchFamily="34" charset="0"/>
                <a:cs typeface="Calibri" pitchFamily="34" charset="0"/>
              </a:rPr>
              <a:t>National</a:t>
            </a:r>
            <a:r>
              <a:rPr lang="el-GR" i="1" dirty="0">
                <a:latin typeface="Calibri" pitchFamily="34" charset="0"/>
                <a:cs typeface="Calibri" pitchFamily="34" charset="0"/>
              </a:rPr>
              <a:t> </a:t>
            </a:r>
            <a:r>
              <a:rPr lang="el-GR" i="1" dirty="0" err="1">
                <a:latin typeface="Calibri" pitchFamily="34" charset="0"/>
                <a:cs typeface="Calibri" pitchFamily="34" charset="0"/>
              </a:rPr>
              <a:t>Patient</a:t>
            </a:r>
            <a:r>
              <a:rPr lang="el-GR" i="1" dirty="0">
                <a:latin typeface="Calibri" pitchFamily="34" charset="0"/>
                <a:cs typeface="Calibri" pitchFamily="34" charset="0"/>
              </a:rPr>
              <a:t> </a:t>
            </a:r>
            <a:r>
              <a:rPr lang="el-GR" i="1" dirty="0" err="1">
                <a:latin typeface="Calibri" pitchFamily="34" charset="0"/>
                <a:cs typeface="Calibri" pitchFamily="34" charset="0"/>
              </a:rPr>
              <a:t>Safety</a:t>
            </a:r>
            <a:r>
              <a:rPr lang="el-GR" i="1" dirty="0">
                <a:latin typeface="Calibri" pitchFamily="34" charset="0"/>
                <a:cs typeface="Calibri" pitchFamily="34" charset="0"/>
              </a:rPr>
              <a:t> </a:t>
            </a:r>
            <a:r>
              <a:rPr lang="el-GR" i="1" dirty="0" err="1">
                <a:latin typeface="Calibri" pitchFamily="34" charset="0"/>
                <a:cs typeface="Calibri" pitchFamily="34" charset="0"/>
              </a:rPr>
              <a:t>Foundation</a:t>
            </a:r>
            <a:r>
              <a:rPr lang="el-GR" i="1" dirty="0">
                <a:latin typeface="Calibri" pitchFamily="34" charset="0"/>
                <a:cs typeface="Calibri" pitchFamily="34" charset="0"/>
              </a:rPr>
              <a:t>, 2000) </a:t>
            </a:r>
            <a:endParaRPr lang="en-US" i="1" dirty="0">
              <a:latin typeface="Calibri" pitchFamily="34" charset="0"/>
              <a:cs typeface="Calibri" pitchFamily="34" charset="0"/>
            </a:endParaRPr>
          </a:p>
          <a:p>
            <a:endParaRPr lang="el-GR" dirty="0"/>
          </a:p>
        </p:txBody>
      </p:sp>
      <p:sp>
        <p:nvSpPr>
          <p:cNvPr id="5" name="4 - Θέση αριθμού διαφάνειας"/>
          <p:cNvSpPr>
            <a:spLocks noGrp="1"/>
          </p:cNvSpPr>
          <p:nvPr>
            <p:ph type="sldNum" sz="quarter" idx="11"/>
          </p:nvPr>
        </p:nvSpPr>
        <p:spPr/>
        <p:txBody>
          <a:bodyPr/>
          <a:lstStyle/>
          <a:p>
            <a:pPr>
              <a:defRPr/>
            </a:pPr>
            <a:fld id="{9E3FC369-CE48-48D0-9F22-052344600E37}" type="slidenum">
              <a:rPr lang="en-US"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85720" y="1142984"/>
            <a:ext cx="4170641" cy="5195924"/>
          </a:xfrm>
          <a:prstGeom prst="rect">
            <a:avLst/>
          </a:prstGeom>
          <a:noFill/>
          <a:ln w="9525">
            <a:noFill/>
            <a:miter lim="800000"/>
            <a:headEnd/>
            <a:tailEnd/>
          </a:ln>
          <a:effectLst/>
        </p:spPr>
      </p:pic>
      <p:sp>
        <p:nvSpPr>
          <p:cNvPr id="4" name="3 - TextBox"/>
          <p:cNvSpPr txBox="1"/>
          <p:nvPr/>
        </p:nvSpPr>
        <p:spPr>
          <a:xfrm>
            <a:off x="1357290" y="500042"/>
            <a:ext cx="7000924" cy="369332"/>
          </a:xfrm>
          <a:prstGeom prst="rect">
            <a:avLst/>
          </a:prstGeom>
          <a:noFill/>
        </p:spPr>
        <p:txBody>
          <a:bodyPr wrap="square" rtlCol="0">
            <a:spAutoFit/>
          </a:bodyPr>
          <a:lstStyle/>
          <a:p>
            <a:pPr algn="ctr"/>
            <a:r>
              <a:rPr lang="el-GR" b="1" dirty="0">
                <a:solidFill>
                  <a:srgbClr val="C00000"/>
                </a:solidFill>
              </a:rPr>
              <a:t>Στόχοι αναφορικά με την ασφάλεια των ασθενών</a:t>
            </a:r>
          </a:p>
        </p:txBody>
      </p:sp>
      <p:pic>
        <p:nvPicPr>
          <p:cNvPr id="5" name="Picture 7"/>
          <p:cNvPicPr>
            <a:picLocks noChangeAspect="1" noChangeArrowheads="1"/>
          </p:cNvPicPr>
          <p:nvPr/>
        </p:nvPicPr>
        <p:blipFill>
          <a:blip r:embed="rId3" cstate="print"/>
          <a:srcRect/>
          <a:stretch>
            <a:fillRect/>
          </a:stretch>
        </p:blipFill>
        <p:spPr bwMode="auto">
          <a:xfrm>
            <a:off x="4857752" y="1071546"/>
            <a:ext cx="4144888" cy="5214974"/>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a:extLst>
              <a:ext uri="{FF2B5EF4-FFF2-40B4-BE49-F238E27FC236}">
                <a16:creationId xmlns:a16="http://schemas.microsoft.com/office/drawing/2014/main" id="{345D7EAD-0B86-8042-6363-21574D43CBCB}"/>
              </a:ext>
            </a:extLst>
          </p:cNvPr>
          <p:cNvSpPr>
            <a:spLocks noGrp="1" noChangeArrowheads="1"/>
          </p:cNvSpPr>
          <p:nvPr>
            <p:ph type="title"/>
          </p:nvPr>
        </p:nvSpPr>
        <p:spPr/>
        <p:txBody>
          <a:bodyPr/>
          <a:lstStyle/>
          <a:p>
            <a:pPr eaLnBrk="1" hangingPunct="1">
              <a:defRPr/>
            </a:pPr>
            <a:r>
              <a:rPr lang="el-GR" altLang="el-GR"/>
              <a:t>ΑΣΦΑΛΕΙΑ ΑΣΘΕΝΩΝ</a:t>
            </a:r>
          </a:p>
        </p:txBody>
      </p:sp>
      <p:sp>
        <p:nvSpPr>
          <p:cNvPr id="419843" name="Rectangle 3">
            <a:extLst>
              <a:ext uri="{FF2B5EF4-FFF2-40B4-BE49-F238E27FC236}">
                <a16:creationId xmlns:a16="http://schemas.microsoft.com/office/drawing/2014/main" id="{20A96B8A-1AFA-AD69-9DFE-A455F34A1A35}"/>
              </a:ext>
            </a:extLst>
          </p:cNvPr>
          <p:cNvSpPr>
            <a:spLocks noGrp="1" noChangeArrowheads="1"/>
          </p:cNvSpPr>
          <p:nvPr>
            <p:ph type="body" idx="1"/>
          </p:nvPr>
        </p:nvSpPr>
        <p:spPr>
          <a:xfrm>
            <a:off x="457200" y="1600200"/>
            <a:ext cx="8507413" cy="5141913"/>
          </a:xfrm>
        </p:spPr>
        <p:txBody>
          <a:bodyPr/>
          <a:lstStyle/>
          <a:p>
            <a:pPr eaLnBrk="1" hangingPunct="1">
              <a:lnSpc>
                <a:spcPct val="90000"/>
              </a:lnSpc>
              <a:defRPr/>
            </a:pPr>
            <a:r>
              <a:rPr lang="el-GR" altLang="el-GR" sz="2400" dirty="0"/>
              <a:t>Το να κάνεις λάθος είναι ανθρώπινο: η ανάπτυξη ενός ασφαλέστερου συστήματος υγείας (</a:t>
            </a:r>
            <a:r>
              <a:rPr lang="en-US" altLang="el-GR" sz="2400" dirty="0"/>
              <a:t>To err is human: building a safer health system. Institute of Medicine, 1999)</a:t>
            </a:r>
          </a:p>
          <a:p>
            <a:pPr eaLnBrk="1" hangingPunct="1">
              <a:lnSpc>
                <a:spcPct val="90000"/>
              </a:lnSpc>
              <a:defRPr/>
            </a:pPr>
            <a:r>
              <a:rPr lang="el-GR" altLang="el-GR" sz="2400" dirty="0"/>
              <a:t>Ερευνητικά αποτελέσματα ΙΟΜ: 44.000-98.000 θάνατοι ετησίως ως αποτέλεσμα λαθών (ιατρικών, νοσηλευτικών, φαρμακευτικών, χειρουργικών)</a:t>
            </a:r>
          </a:p>
          <a:p>
            <a:pPr eaLnBrk="1" hangingPunct="1">
              <a:lnSpc>
                <a:spcPct val="90000"/>
              </a:lnSpc>
              <a:defRPr/>
            </a:pPr>
            <a:r>
              <a:rPr lang="el-GR" altLang="el-GR" sz="2400" dirty="0"/>
              <a:t>Ολικό κόστος: </a:t>
            </a:r>
            <a:r>
              <a:rPr lang="el-GR" altLang="el-GR" sz="2400" b="1" dirty="0">
                <a:solidFill>
                  <a:srgbClr val="C00000"/>
                </a:solidFill>
              </a:rPr>
              <a:t>8,5-17 δις</a:t>
            </a:r>
            <a:r>
              <a:rPr lang="el-GR" altLang="el-GR" sz="2400" dirty="0">
                <a:solidFill>
                  <a:srgbClr val="C00000"/>
                </a:solidFill>
              </a:rPr>
              <a:t> </a:t>
            </a:r>
            <a:r>
              <a:rPr lang="el-GR" altLang="el-GR" sz="2400" dirty="0"/>
              <a:t>δολάρια/ετησίως</a:t>
            </a:r>
            <a:endParaRPr lang="en-US" altLang="el-GR" sz="2400" dirty="0"/>
          </a:p>
          <a:p>
            <a:pPr eaLnBrk="1" hangingPunct="1">
              <a:lnSpc>
                <a:spcPct val="90000"/>
              </a:lnSpc>
              <a:defRPr/>
            </a:pPr>
            <a:r>
              <a:rPr lang="el-GR" altLang="el-GR" sz="2400" dirty="0"/>
              <a:t>Τα ιατρικά λάθη (συμπεριλαμβανομένων και των φαρμακευτικών)</a:t>
            </a:r>
            <a:r>
              <a:rPr lang="en-US" altLang="el-GR" sz="2400" dirty="0"/>
              <a:t>,</a:t>
            </a:r>
            <a:r>
              <a:rPr lang="el-GR" altLang="el-GR" sz="2400" b="1" dirty="0">
                <a:solidFill>
                  <a:srgbClr val="FFFF00"/>
                </a:solidFill>
              </a:rPr>
              <a:t> </a:t>
            </a:r>
            <a:r>
              <a:rPr lang="en-US" altLang="el-GR" sz="2800" b="1" dirty="0">
                <a:solidFill>
                  <a:srgbClr val="C00000"/>
                </a:solidFill>
              </a:rPr>
              <a:t>4</a:t>
            </a:r>
            <a:r>
              <a:rPr lang="el-GR" altLang="el-GR" sz="2800" b="1" baseline="30000" dirty="0">
                <a:solidFill>
                  <a:srgbClr val="C00000"/>
                </a:solidFill>
              </a:rPr>
              <a:t>η</a:t>
            </a:r>
            <a:r>
              <a:rPr lang="el-GR" altLang="el-GR" sz="2400" dirty="0">
                <a:solidFill>
                  <a:srgbClr val="C00000"/>
                </a:solidFill>
              </a:rPr>
              <a:t> </a:t>
            </a:r>
            <a:r>
              <a:rPr lang="el-GR" altLang="el-GR" sz="2400" dirty="0"/>
              <a:t>αιτία θανάτου στην Αμερική</a:t>
            </a:r>
            <a:r>
              <a:rPr lang="en-US" altLang="el-GR" sz="2400" dirty="0"/>
              <a:t> </a:t>
            </a:r>
            <a:r>
              <a:rPr lang="el-GR" altLang="el-GR" sz="2400" dirty="0"/>
              <a:t>και τον Καναδά (μετά τα καρδιαγγειακά και τον καρκίνο) και εκτιμάται ότι αφορούν συνολικά σε </a:t>
            </a:r>
            <a:r>
              <a:rPr lang="el-GR" altLang="el-GR" sz="2400" b="1" dirty="0">
                <a:solidFill>
                  <a:srgbClr val="C00000"/>
                </a:solidFill>
              </a:rPr>
              <a:t>250.000</a:t>
            </a:r>
            <a:r>
              <a:rPr lang="el-GR" altLang="el-GR" sz="2400" dirty="0">
                <a:solidFill>
                  <a:srgbClr val="C00000"/>
                </a:solidFill>
              </a:rPr>
              <a:t> θανάτους στην Αμερική ενώ στον Καναδά εκτιμάται ότι στοιχίζουν </a:t>
            </a:r>
            <a:r>
              <a:rPr lang="el-GR" altLang="el-GR" sz="2400" b="1" dirty="0">
                <a:solidFill>
                  <a:srgbClr val="C00000"/>
                </a:solidFill>
              </a:rPr>
              <a:t>11 δις</a:t>
            </a:r>
            <a:r>
              <a:rPr lang="en-US" altLang="el-GR" sz="2400" b="1" dirty="0">
                <a:solidFill>
                  <a:srgbClr val="C00000"/>
                </a:solidFill>
              </a:rPr>
              <a:t> </a:t>
            </a:r>
            <a:r>
              <a:rPr lang="el-GR" altLang="el-GR" sz="2400" b="1" dirty="0">
                <a:solidFill>
                  <a:srgbClr val="C00000"/>
                </a:solidFill>
              </a:rPr>
              <a:t>$</a:t>
            </a:r>
            <a:r>
              <a:rPr lang="el-GR" altLang="el-GR" sz="2400" dirty="0">
                <a:solidFill>
                  <a:srgbClr val="C00000"/>
                </a:solidFill>
              </a:rPr>
              <a:t> </a:t>
            </a:r>
            <a:r>
              <a:rPr lang="el-GR" altLang="el-GR" sz="2400" dirty="0"/>
              <a:t>ετησίως (</a:t>
            </a:r>
            <a:r>
              <a:rPr lang="en-US" altLang="el-GR" sz="2400" dirty="0">
                <a:effectLst/>
              </a:rPr>
              <a:t>JAMA </a:t>
            </a:r>
            <a:r>
              <a:rPr lang="el-GR" altLang="el-GR" sz="2400" dirty="0">
                <a:effectLst/>
              </a:rPr>
              <a:t>284:4 </a:t>
            </a:r>
            <a:r>
              <a:rPr lang="en-US" altLang="el-GR" sz="2400" dirty="0">
                <a:effectLst/>
              </a:rPr>
              <a:t>2000</a:t>
            </a:r>
            <a:r>
              <a:rPr lang="el-GR" altLang="el-GR" sz="2400" dirty="0">
                <a:effectLst/>
              </a:rPr>
              <a:t>, </a:t>
            </a:r>
            <a:r>
              <a:rPr lang="en-US" altLang="el-GR" sz="2400" dirty="0">
                <a:effectLst/>
              </a:rPr>
              <a:t>Global Action on Aging 2007)</a:t>
            </a:r>
            <a:r>
              <a:rPr lang="el-GR" altLang="el-GR" sz="2400" dirty="0">
                <a:effectLst/>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906" name="Rectangle 42">
            <a:extLst>
              <a:ext uri="{FF2B5EF4-FFF2-40B4-BE49-F238E27FC236}">
                <a16:creationId xmlns:a16="http://schemas.microsoft.com/office/drawing/2014/main" id="{DBF5FD05-096C-F5E2-FF9F-5F456D8FEF65}"/>
              </a:ext>
            </a:extLst>
          </p:cNvPr>
          <p:cNvSpPr>
            <a:spLocks noGrp="1" noChangeArrowheads="1"/>
          </p:cNvSpPr>
          <p:nvPr>
            <p:ph type="title"/>
          </p:nvPr>
        </p:nvSpPr>
        <p:spPr>
          <a:xfrm>
            <a:off x="0" y="188913"/>
            <a:ext cx="9036050" cy="1143000"/>
          </a:xfrm>
        </p:spPr>
        <p:txBody>
          <a:bodyPr/>
          <a:lstStyle/>
          <a:p>
            <a:pPr algn="ctr" eaLnBrk="1" hangingPunct="1">
              <a:defRPr/>
            </a:pPr>
            <a:r>
              <a:rPr lang="el-GR" altLang="el-GR" sz="3600"/>
              <a:t>Συνολικός αριθμός ιατρικών &amp; νοσηλευτικών λαθών στην Αμερική</a:t>
            </a:r>
          </a:p>
        </p:txBody>
      </p:sp>
      <p:graphicFrame>
        <p:nvGraphicFramePr>
          <p:cNvPr id="420994" name="Group 130">
            <a:extLst>
              <a:ext uri="{FF2B5EF4-FFF2-40B4-BE49-F238E27FC236}">
                <a16:creationId xmlns:a16="http://schemas.microsoft.com/office/drawing/2014/main" id="{961A8485-6D1C-E465-6F06-3A0B9C792CC9}"/>
              </a:ext>
            </a:extLst>
          </p:cNvPr>
          <p:cNvGraphicFramePr>
            <a:graphicFrameLocks noGrp="1"/>
          </p:cNvGraphicFramePr>
          <p:nvPr>
            <p:ph idx="1"/>
          </p:nvPr>
        </p:nvGraphicFramePr>
        <p:xfrm>
          <a:off x="179388" y="1700213"/>
          <a:ext cx="8785225" cy="4367213"/>
        </p:xfrm>
        <a:graphic>
          <a:graphicData uri="http://schemas.openxmlformats.org/drawingml/2006/table">
            <a:tbl>
              <a:tblPr/>
              <a:tblGrid>
                <a:gridCol w="6624637">
                  <a:extLst>
                    <a:ext uri="{9D8B030D-6E8A-4147-A177-3AD203B41FA5}">
                      <a16:colId xmlns:a16="http://schemas.microsoft.com/office/drawing/2014/main" val="20000"/>
                    </a:ext>
                  </a:extLst>
                </a:gridCol>
                <a:gridCol w="2160588">
                  <a:extLst>
                    <a:ext uri="{9D8B030D-6E8A-4147-A177-3AD203B41FA5}">
                      <a16:colId xmlns:a16="http://schemas.microsoft.com/office/drawing/2014/main" val="20001"/>
                    </a:ext>
                  </a:extLst>
                </a:gridCol>
              </a:tblGrid>
              <a:tr h="944880">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Αιτία θανάτου</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amma/>
                            <a:shade val="46275"/>
                            <a:invGamma/>
                          </a:schemeClr>
                        </a:gs>
                        <a:gs pos="50000">
                          <a:schemeClr val="accent1"/>
                        </a:gs>
                        <a:gs pos="100000">
                          <a:schemeClr val="accent1">
                            <a:gamma/>
                            <a:shade val="46275"/>
                            <a:invGamma/>
                          </a:schemeClr>
                        </a:gs>
                      </a:gsLst>
                      <a:lin ang="5400000" scaled="1"/>
                    </a:grad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Θάνατοι κατ’ έτος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0">
                      <a:gsLst>
                        <a:gs pos="0">
                          <a:schemeClr val="accent1">
                            <a:gamma/>
                            <a:shade val="46275"/>
                            <a:invGamma/>
                          </a:schemeClr>
                        </a:gs>
                        <a:gs pos="50000">
                          <a:schemeClr val="accent1"/>
                        </a:gs>
                        <a:gs pos="100000">
                          <a:schemeClr val="accent1">
                            <a:gamma/>
                            <a:shade val="46275"/>
                            <a:invGamma/>
                          </a:schemeClr>
                        </a:gs>
                      </a:gsLst>
                      <a:lin ang="5400000" scaled="1"/>
                    </a:gradFill>
                  </a:tcPr>
                </a:tc>
                <a:extLst>
                  <a:ext uri="{0D108BD9-81ED-4DB2-BD59-A6C34878D82A}">
                    <a16:rowId xmlns:a16="http://schemas.microsoft.com/office/drawing/2014/main" val="10000"/>
                  </a:ext>
                </a:extLst>
              </a:tr>
              <a:tr h="596900">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Ενδονοσοκομειακές λοιμώξεις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80.000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6900">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Λάθος ή μη αναγκαίες επεμβάσεις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12.000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8160">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Φαρμακευτικά λάθη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7.000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6900">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Λοιπά λάθη εντός νοσοκομείου</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45.000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95313">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Παρενέργειες φαρμακευτικής αγωγής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106.000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18160">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Συνολικός αριθμός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l-GR" altLang="el-GR" sz="2800" b="0" i="0" u="none" strike="noStrike" cap="none" normalizeH="0" baseline="0">
                          <a:ln>
                            <a:noFill/>
                          </a:ln>
                          <a:solidFill>
                            <a:schemeClr val="tx1"/>
                          </a:solidFill>
                          <a:effectLst>
                            <a:outerShdw blurRad="38100" dist="38100" dir="2700000" algn="tl">
                              <a:srgbClr val="000000"/>
                            </a:outerShdw>
                          </a:effectLst>
                          <a:latin typeface="Tahoma" panose="020B0604030504040204" pitchFamily="34" charset="0"/>
                        </a:rPr>
                        <a:t>250.000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29725" name="Text Box 127">
            <a:extLst>
              <a:ext uri="{FF2B5EF4-FFF2-40B4-BE49-F238E27FC236}">
                <a16:creationId xmlns:a16="http://schemas.microsoft.com/office/drawing/2014/main" id="{B66C68A3-5BF0-383B-AC3F-340FA1C0E14C}"/>
              </a:ext>
            </a:extLst>
          </p:cNvPr>
          <p:cNvSpPr txBox="1">
            <a:spLocks noChangeArrowheads="1"/>
          </p:cNvSpPr>
          <p:nvPr/>
        </p:nvSpPr>
        <p:spPr bwMode="auto">
          <a:xfrm>
            <a:off x="231775" y="6165850"/>
            <a:ext cx="8912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l-GR" altLang="el-GR" sz="1200"/>
              <a:t>Πηγή: </a:t>
            </a:r>
            <a:r>
              <a:rPr lang="en-US" altLang="el-GR" sz="1200"/>
              <a:t>Starfield B., </a:t>
            </a:r>
            <a:r>
              <a:rPr lang="el-GR" altLang="el-GR" sz="1200" b="1"/>
              <a:t>Medical Errors - A Leading Cause of Death</a:t>
            </a:r>
            <a:r>
              <a:rPr lang="en-US" altLang="el-GR" sz="1200" b="1"/>
              <a:t> </a:t>
            </a:r>
            <a:r>
              <a:rPr lang="el-GR" altLang="el-GR" sz="1200" b="1"/>
              <a:t>The JOURNAL of the AMERICAN MEDICAL ASSOCIATION (JAMA) Vol 284, No 4, 2000</a:t>
            </a:r>
            <a:endParaRPr lang="el-GR" altLang="el-GR" sz="12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8" name="Rectangle 4">
            <a:extLst>
              <a:ext uri="{FF2B5EF4-FFF2-40B4-BE49-F238E27FC236}">
                <a16:creationId xmlns:a16="http://schemas.microsoft.com/office/drawing/2014/main" id="{F10EC1C6-AB22-6B19-0D78-5ABC08D269F4}"/>
              </a:ext>
            </a:extLst>
          </p:cNvPr>
          <p:cNvSpPr>
            <a:spLocks noGrp="1" noChangeArrowheads="1"/>
          </p:cNvSpPr>
          <p:nvPr>
            <p:ph type="title"/>
          </p:nvPr>
        </p:nvSpPr>
        <p:spPr>
          <a:xfrm>
            <a:off x="179388" y="188913"/>
            <a:ext cx="8964612" cy="1371600"/>
          </a:xfrm>
        </p:spPr>
        <p:txBody>
          <a:bodyPr/>
          <a:lstStyle/>
          <a:p>
            <a:pPr eaLnBrk="1" hangingPunct="1">
              <a:defRPr/>
            </a:pPr>
            <a:r>
              <a:rPr lang="el-GR" altLang="el-GR" sz="4300" u="sng"/>
              <a:t>Ασφάλεια Ασθενών</a:t>
            </a:r>
            <a:r>
              <a:rPr lang="en-US" altLang="el-GR" sz="4300" u="sng"/>
              <a:t>: </a:t>
            </a:r>
            <a:r>
              <a:rPr lang="el-GR" altLang="el-GR" sz="4300" u="sng"/>
              <a:t>ορισμένοι βασικοί δείκτες</a:t>
            </a:r>
            <a:endParaRPr lang="el-GR" altLang="el-GR" sz="4000" u="sng"/>
          </a:p>
        </p:txBody>
      </p:sp>
      <p:sp>
        <p:nvSpPr>
          <p:cNvPr id="303229" name="Text Box 125">
            <a:extLst>
              <a:ext uri="{FF2B5EF4-FFF2-40B4-BE49-F238E27FC236}">
                <a16:creationId xmlns:a16="http://schemas.microsoft.com/office/drawing/2014/main" id="{7E79642D-1451-0D37-B9E6-CD76AA369D62}"/>
              </a:ext>
            </a:extLst>
          </p:cNvPr>
          <p:cNvSpPr txBox="1">
            <a:spLocks noChangeArrowheads="1"/>
          </p:cNvSpPr>
          <p:nvPr/>
        </p:nvSpPr>
        <p:spPr bwMode="auto">
          <a:xfrm>
            <a:off x="179388" y="1844675"/>
            <a:ext cx="8964612" cy="4401205"/>
          </a:xfrm>
          <a:prstGeom prst="rect">
            <a:avLst/>
          </a:prstGeom>
          <a:noFill/>
          <a:ln>
            <a:noFill/>
          </a:ln>
          <a:effectLst/>
        </p:spPr>
        <p:txBody>
          <a:bodyPr>
            <a:spAutoFit/>
          </a:bodyPr>
          <a:lstStyle/>
          <a:p>
            <a:pPr eaLnBrk="1" hangingPunct="1">
              <a:defRPr/>
            </a:pPr>
            <a:r>
              <a:rPr lang="el-GR" altLang="el-GR" sz="2400" dirty="0">
                <a:solidFill>
                  <a:srgbClr val="C00000"/>
                </a:solidFill>
                <a:latin typeface="Times New Roman" panose="02020603050405020304" pitchFamily="18" charset="0"/>
              </a:rPr>
              <a:t>Δείκτης: </a:t>
            </a:r>
            <a:r>
              <a:rPr lang="el-GR" altLang="el-GR" sz="2400" b="1" dirty="0">
                <a:solidFill>
                  <a:srgbClr val="C00000"/>
                </a:solidFill>
                <a:effectLst>
                  <a:outerShdw blurRad="38100" dist="38100" dir="2700000" algn="tl">
                    <a:srgbClr val="000000"/>
                  </a:outerShdw>
                </a:effectLst>
                <a:latin typeface="Times New Roman" panose="02020603050405020304" pitchFamily="18" charset="0"/>
              </a:rPr>
              <a:t>«Μικροβιαιμία που σχετίζεται με τη χρήση καθετήρων» </a:t>
            </a:r>
            <a:endParaRPr lang="en-US" altLang="el-GR" sz="2400" b="1" dirty="0">
              <a:solidFill>
                <a:srgbClr val="C00000"/>
              </a:solidFill>
              <a:effectLst>
                <a:outerShdw blurRad="38100" dist="38100" dir="2700000" algn="tl">
                  <a:srgbClr val="000000"/>
                </a:outerShdw>
              </a:effectLst>
              <a:latin typeface="Times New Roman" panose="02020603050405020304" pitchFamily="18" charset="0"/>
            </a:endParaRPr>
          </a:p>
          <a:p>
            <a:pPr eaLnBrk="1" hangingPunct="1">
              <a:defRPr/>
            </a:pPr>
            <a:endParaRPr lang="el-GR" altLang="el-GR" sz="2400" b="1" dirty="0">
              <a:solidFill>
                <a:srgbClr val="FFFF00"/>
              </a:solidFill>
              <a:effectLst>
                <a:outerShdw blurRad="38100" dist="38100" dir="2700000" algn="tl">
                  <a:srgbClr val="000000"/>
                </a:outerShdw>
              </a:effectLst>
              <a:latin typeface="Times New Roman" panose="02020603050405020304" pitchFamily="18" charset="0"/>
            </a:endParaRPr>
          </a:p>
          <a:p>
            <a:pPr eaLnBrk="1" hangingPunct="1">
              <a:buFontTx/>
              <a:buChar char="-"/>
              <a:defRPr/>
            </a:pPr>
            <a:r>
              <a:rPr lang="el-GR" altLang="el-GR" sz="2400" dirty="0">
                <a:latin typeface="Times New Roman" panose="02020603050405020304" pitchFamily="18" charset="0"/>
              </a:rPr>
              <a:t>Σημαντική ένδειξη για την ποιότητα των παρεχόμενων υπηρεσιών σε </a:t>
            </a:r>
            <a:r>
              <a:rPr lang="en-US" altLang="el-GR" sz="2400" dirty="0">
                <a:latin typeface="Times New Roman" panose="02020603050405020304" pitchFamily="18" charset="0"/>
              </a:rPr>
              <a:t>	</a:t>
            </a:r>
            <a:r>
              <a:rPr lang="el-GR" altLang="el-GR" sz="2400" dirty="0">
                <a:latin typeface="Times New Roman" panose="02020603050405020304" pitchFamily="18" charset="0"/>
              </a:rPr>
              <a:t>πολλές χώρες, αφού οι νοσοκομειακές λοιμώξεις δημιουργούν </a:t>
            </a:r>
            <a:r>
              <a:rPr lang="en-US" altLang="el-GR" sz="2400" dirty="0">
                <a:latin typeface="Times New Roman" panose="02020603050405020304" pitchFamily="18" charset="0"/>
              </a:rPr>
              <a:t>	</a:t>
            </a:r>
            <a:r>
              <a:rPr lang="el-GR" altLang="el-GR" sz="2400" dirty="0">
                <a:latin typeface="Times New Roman" panose="02020603050405020304" pitchFamily="18" charset="0"/>
              </a:rPr>
              <a:t>πολύ σοβαρά προβλήματα υγείας και μπορεί να οδηγήσουν και </a:t>
            </a:r>
            <a:r>
              <a:rPr lang="en-US" altLang="el-GR" sz="2400" dirty="0">
                <a:latin typeface="Times New Roman" panose="02020603050405020304" pitchFamily="18" charset="0"/>
              </a:rPr>
              <a:t>	</a:t>
            </a:r>
            <a:r>
              <a:rPr lang="el-GR" altLang="el-GR" sz="2400" dirty="0">
                <a:latin typeface="Times New Roman" panose="02020603050405020304" pitchFamily="18" charset="0"/>
              </a:rPr>
              <a:t>στον θάνατο ενώ θα μπορούσαν επί της ουσίας να προληφθούν. </a:t>
            </a:r>
          </a:p>
          <a:p>
            <a:pPr eaLnBrk="1" hangingPunct="1">
              <a:buFontTx/>
              <a:buChar char="-"/>
              <a:defRPr/>
            </a:pPr>
            <a:r>
              <a:rPr lang="el-GR" altLang="el-GR" sz="2400" dirty="0">
                <a:latin typeface="Times New Roman" panose="02020603050405020304" pitchFamily="18" charset="0"/>
              </a:rPr>
              <a:t>Ασθενείς με μικροβιαιμία που προήλθε από τη χρήση καθετήρων </a:t>
            </a:r>
            <a:r>
              <a:rPr lang="en-US" altLang="el-GR" sz="2400" dirty="0">
                <a:latin typeface="Times New Roman" panose="02020603050405020304" pitchFamily="18" charset="0"/>
              </a:rPr>
              <a:t>	</a:t>
            </a:r>
            <a:r>
              <a:rPr lang="el-GR" altLang="el-GR" sz="2400" dirty="0">
                <a:latin typeface="Times New Roman" panose="02020603050405020304" pitchFamily="18" charset="0"/>
              </a:rPr>
              <a:t>εμφάνισαν μεγαλύτερη θνητότητα (</a:t>
            </a:r>
            <a:r>
              <a:rPr lang="el-GR" altLang="el-GR" sz="2400" b="1" dirty="0">
                <a:solidFill>
                  <a:srgbClr val="C00000"/>
                </a:solidFill>
                <a:effectLst>
                  <a:outerShdw blurRad="38100" dist="38100" dir="2700000" algn="tl">
                    <a:srgbClr val="000000"/>
                  </a:outerShdw>
                </a:effectLst>
                <a:latin typeface="Times New Roman" panose="02020603050405020304" pitchFamily="18" charset="0"/>
              </a:rPr>
              <a:t>2,7-5,7%</a:t>
            </a:r>
            <a:r>
              <a:rPr lang="el-GR" altLang="el-GR" sz="2400" dirty="0">
                <a:latin typeface="Times New Roman" panose="02020603050405020304" pitchFamily="18" charset="0"/>
              </a:rPr>
              <a:t> μεγαλύτερη </a:t>
            </a:r>
            <a:r>
              <a:rPr lang="en-US" altLang="el-GR" sz="2400" dirty="0">
                <a:latin typeface="Times New Roman" panose="02020603050405020304" pitchFamily="18" charset="0"/>
              </a:rPr>
              <a:t>	</a:t>
            </a:r>
            <a:r>
              <a:rPr lang="el-GR" altLang="el-GR" sz="2400" dirty="0">
                <a:latin typeface="Times New Roman" panose="02020603050405020304" pitchFamily="18" charset="0"/>
              </a:rPr>
              <a:t>θνητότητα από τους υπόλοιπους ασθενείς), περισσότερες </a:t>
            </a:r>
            <a:r>
              <a:rPr lang="en-US" altLang="el-GR" sz="2400" dirty="0">
                <a:latin typeface="Times New Roman" panose="02020603050405020304" pitchFamily="18" charset="0"/>
              </a:rPr>
              <a:t>	</a:t>
            </a:r>
            <a:r>
              <a:rPr lang="el-GR" altLang="el-GR" sz="2400" dirty="0">
                <a:latin typeface="Times New Roman" panose="02020603050405020304" pitchFamily="18" charset="0"/>
              </a:rPr>
              <a:t>ημέρες νοσηλείας (</a:t>
            </a:r>
            <a:r>
              <a:rPr lang="el-GR" altLang="el-GR" sz="2400" b="1" dirty="0">
                <a:solidFill>
                  <a:srgbClr val="C00000"/>
                </a:solidFill>
                <a:effectLst>
                  <a:outerShdw blurRad="38100" dist="38100" dir="2700000" algn="tl">
                    <a:srgbClr val="000000"/>
                  </a:outerShdw>
                </a:effectLst>
                <a:latin typeface="Times New Roman" panose="02020603050405020304" pitchFamily="18" charset="0"/>
              </a:rPr>
              <a:t>4,5-16,1</a:t>
            </a:r>
            <a:r>
              <a:rPr lang="el-GR" altLang="el-GR" sz="2400" dirty="0">
                <a:latin typeface="Times New Roman" panose="02020603050405020304" pitchFamily="18" charset="0"/>
              </a:rPr>
              <a:t> ημέρες) και πολύ μεγαλύτερο </a:t>
            </a:r>
            <a:r>
              <a:rPr lang="en-US" altLang="el-GR" sz="2400" dirty="0">
                <a:latin typeface="Times New Roman" panose="02020603050405020304" pitchFamily="18" charset="0"/>
              </a:rPr>
              <a:t>	</a:t>
            </a:r>
            <a:r>
              <a:rPr lang="el-GR" altLang="el-GR" sz="2400" dirty="0">
                <a:latin typeface="Times New Roman" panose="02020603050405020304" pitchFamily="18" charset="0"/>
              </a:rPr>
              <a:t>κόστος νοσηλείας </a:t>
            </a:r>
            <a:r>
              <a:rPr lang="el-GR" altLang="el-GR" sz="2400" b="1" dirty="0">
                <a:solidFill>
                  <a:srgbClr val="C00000"/>
                </a:solidFill>
                <a:effectLst>
                  <a:outerShdw blurRad="38100" dist="38100" dir="2700000" algn="tl">
                    <a:srgbClr val="000000"/>
                  </a:outerShdw>
                </a:effectLst>
                <a:latin typeface="Times New Roman" panose="02020603050405020304" pitchFamily="18" charset="0"/>
              </a:rPr>
              <a:t>($7292-$38700</a:t>
            </a:r>
            <a:r>
              <a:rPr lang="el-GR" altLang="el-GR" sz="2400" dirty="0">
                <a:solidFill>
                  <a:srgbClr val="C00000"/>
                </a:solidFill>
                <a:latin typeface="Times New Roman" panose="02020603050405020304" pitchFamily="18" charset="0"/>
              </a:rPr>
              <a:t> </a:t>
            </a:r>
            <a:r>
              <a:rPr lang="el-GR" altLang="el-GR" sz="2400" dirty="0">
                <a:latin typeface="Times New Roman" panose="02020603050405020304" pitchFamily="18" charset="0"/>
              </a:rPr>
              <a:t>επιπλέον) </a:t>
            </a:r>
          </a:p>
          <a:p>
            <a:pPr eaLnBrk="1" hangingPunct="1">
              <a:defRPr/>
            </a:pPr>
            <a:r>
              <a:rPr lang="el-GR" altLang="el-GR" sz="1600" dirty="0">
                <a:latin typeface="Times New Roman" panose="02020603050405020304" pitchFamily="18" charset="0"/>
              </a:rPr>
              <a:t>Πηγή: </a:t>
            </a:r>
            <a:r>
              <a:rPr lang="en-US" altLang="el-GR" sz="1600" dirty="0">
                <a:latin typeface="Times New Roman" panose="02020603050405020304" pitchFamily="18" charset="0"/>
              </a:rPr>
              <a:t>Zhan</a:t>
            </a:r>
            <a:r>
              <a:rPr lang="el-GR" altLang="el-GR" sz="1600" dirty="0">
                <a:latin typeface="Times New Roman" panose="02020603050405020304" pitchFamily="18" charset="0"/>
              </a:rPr>
              <a:t> &amp; </a:t>
            </a:r>
            <a:r>
              <a:rPr lang="en-US" altLang="el-GR" sz="1600" dirty="0">
                <a:latin typeface="Times New Roman" panose="02020603050405020304" pitchFamily="18" charset="0"/>
              </a:rPr>
              <a:t>Miller</a:t>
            </a:r>
            <a:r>
              <a:rPr lang="el-GR" altLang="el-GR" sz="1600" dirty="0">
                <a:latin typeface="Times New Roman" panose="02020603050405020304" pitchFamily="18" charset="0"/>
              </a:rPr>
              <a:t> 2003, </a:t>
            </a:r>
            <a:r>
              <a:rPr lang="en-US" altLang="el-GR" sz="1600" dirty="0" err="1">
                <a:latin typeface="Times New Roman" panose="02020603050405020304" pitchFamily="18" charset="0"/>
              </a:rPr>
              <a:t>Rivard</a:t>
            </a:r>
            <a:r>
              <a:rPr lang="en-US" altLang="el-GR" sz="1600" dirty="0">
                <a:latin typeface="Times New Roman" panose="02020603050405020304" pitchFamily="18" charset="0"/>
              </a:rPr>
              <a:t> et al</a:t>
            </a:r>
            <a:r>
              <a:rPr lang="el-GR" altLang="el-GR" sz="1600" dirty="0">
                <a:latin typeface="Times New Roman" panose="02020603050405020304" pitchFamily="18" charset="0"/>
              </a:rPr>
              <a:t>. 2008, </a:t>
            </a:r>
            <a:r>
              <a:rPr lang="en-US" altLang="el-GR" sz="1600" dirty="0">
                <a:latin typeface="Times New Roman" panose="02020603050405020304" pitchFamily="18" charset="0"/>
              </a:rPr>
              <a:t>Foster et al</a:t>
            </a:r>
            <a:r>
              <a:rPr lang="el-GR" altLang="el-GR" sz="1600" dirty="0">
                <a:latin typeface="Times New Roman" panose="02020603050405020304" pitchFamily="18" charset="0"/>
              </a:rPr>
              <a:t>. 2009, </a:t>
            </a:r>
            <a:r>
              <a:rPr lang="en-US" altLang="el-GR" sz="1600" dirty="0">
                <a:latin typeface="Times New Roman" panose="02020603050405020304" pitchFamily="18" charset="0"/>
              </a:rPr>
              <a:t>Raleigh et al</a:t>
            </a:r>
            <a:r>
              <a:rPr lang="el-GR" altLang="el-GR" sz="1600" dirty="0">
                <a:latin typeface="Times New Roman" panose="02020603050405020304" pitchFamily="18" charset="0"/>
              </a:rPr>
              <a:t>. 2008 </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a:extLst>
              <a:ext uri="{FF2B5EF4-FFF2-40B4-BE49-F238E27FC236}">
                <a16:creationId xmlns:a16="http://schemas.microsoft.com/office/drawing/2014/main" id="{447E42FB-FCFC-5BA2-C38B-BEA75DDA5F2D}"/>
              </a:ext>
            </a:extLst>
          </p:cNvPr>
          <p:cNvSpPr>
            <a:spLocks noGrp="1" noChangeArrowheads="1"/>
          </p:cNvSpPr>
          <p:nvPr>
            <p:ph type="title"/>
          </p:nvPr>
        </p:nvSpPr>
        <p:spPr>
          <a:xfrm>
            <a:off x="539750" y="188913"/>
            <a:ext cx="8229600" cy="1008062"/>
          </a:xfrm>
        </p:spPr>
        <p:txBody>
          <a:bodyPr/>
          <a:lstStyle/>
          <a:p>
            <a:pPr eaLnBrk="1" hangingPunct="1">
              <a:defRPr/>
            </a:pPr>
            <a:r>
              <a:rPr lang="el-GR" altLang="el-GR" sz="4300" u="sng"/>
              <a:t>Ασφάλεια Ασθενών</a:t>
            </a:r>
          </a:p>
        </p:txBody>
      </p:sp>
      <p:sp>
        <p:nvSpPr>
          <p:cNvPr id="324611" name="Rectangle 3">
            <a:extLst>
              <a:ext uri="{FF2B5EF4-FFF2-40B4-BE49-F238E27FC236}">
                <a16:creationId xmlns:a16="http://schemas.microsoft.com/office/drawing/2014/main" id="{D4747425-CFF5-E4FD-E3B2-C0B70D633E73}"/>
              </a:ext>
            </a:extLst>
          </p:cNvPr>
          <p:cNvSpPr>
            <a:spLocks noGrp="1" noChangeArrowheads="1"/>
          </p:cNvSpPr>
          <p:nvPr>
            <p:ph type="body" idx="1"/>
          </p:nvPr>
        </p:nvSpPr>
        <p:spPr>
          <a:xfrm>
            <a:off x="358775" y="1628775"/>
            <a:ext cx="8785225" cy="5516563"/>
          </a:xfrm>
        </p:spPr>
        <p:txBody>
          <a:bodyPr/>
          <a:lstStyle/>
          <a:p>
            <a:pPr marL="0" indent="0" eaLnBrk="1" hangingPunct="1">
              <a:lnSpc>
                <a:spcPct val="80000"/>
              </a:lnSpc>
              <a:defRPr/>
            </a:pPr>
            <a:r>
              <a:rPr lang="el-GR" altLang="el-GR" sz="2000" dirty="0"/>
              <a:t>Δείκτης: </a:t>
            </a:r>
            <a:r>
              <a:rPr lang="en-US" altLang="el-GR" sz="2000" b="1" dirty="0">
                <a:solidFill>
                  <a:srgbClr val="C00000"/>
                </a:solidFill>
              </a:rPr>
              <a:t>“E</a:t>
            </a:r>
            <a:r>
              <a:rPr lang="el-GR" altLang="el-GR" sz="2000" b="1" dirty="0" err="1">
                <a:solidFill>
                  <a:srgbClr val="C00000"/>
                </a:solidFill>
              </a:rPr>
              <a:t>κδήλωση</a:t>
            </a:r>
            <a:r>
              <a:rPr lang="el-GR" altLang="el-GR" sz="2000" b="1" dirty="0">
                <a:solidFill>
                  <a:srgbClr val="C00000"/>
                </a:solidFill>
              </a:rPr>
              <a:t> μετεγχειρητικής πνευμονικής εμβολής ή εν τω </a:t>
            </a:r>
            <a:r>
              <a:rPr lang="en-US" altLang="el-GR" sz="2000" b="1" dirty="0">
                <a:solidFill>
                  <a:srgbClr val="C00000"/>
                </a:solidFill>
              </a:rPr>
              <a:t>		</a:t>
            </a:r>
            <a:r>
              <a:rPr lang="el-GR" altLang="el-GR" sz="2000" b="1" dirty="0" err="1">
                <a:solidFill>
                  <a:srgbClr val="C00000"/>
                </a:solidFill>
              </a:rPr>
              <a:t>βάθει</a:t>
            </a:r>
            <a:r>
              <a:rPr lang="el-GR" altLang="el-GR" sz="2000" b="1" dirty="0">
                <a:solidFill>
                  <a:srgbClr val="C00000"/>
                </a:solidFill>
              </a:rPr>
              <a:t> φλεβικής θρόμβωσης</a:t>
            </a:r>
            <a:r>
              <a:rPr lang="en-US" altLang="el-GR" sz="2000" b="1" dirty="0">
                <a:solidFill>
                  <a:srgbClr val="C00000"/>
                </a:solidFill>
              </a:rPr>
              <a:t>”</a:t>
            </a:r>
            <a:r>
              <a:rPr lang="el-GR" altLang="el-GR" sz="2000" dirty="0">
                <a:solidFill>
                  <a:srgbClr val="C00000"/>
                </a:solidFill>
              </a:rPr>
              <a:t> </a:t>
            </a:r>
          </a:p>
          <a:p>
            <a:pPr marL="0" indent="0" eaLnBrk="1" hangingPunct="1">
              <a:lnSpc>
                <a:spcPct val="80000"/>
              </a:lnSpc>
              <a:buFontTx/>
              <a:buChar char="-"/>
              <a:defRPr/>
            </a:pPr>
            <a:endParaRPr lang="el-GR" altLang="el-GR" sz="2000" dirty="0">
              <a:solidFill>
                <a:srgbClr val="FFFF00"/>
              </a:solidFill>
            </a:endParaRPr>
          </a:p>
          <a:p>
            <a:pPr marL="0" indent="0" eaLnBrk="1" hangingPunct="1">
              <a:lnSpc>
                <a:spcPct val="80000"/>
              </a:lnSpc>
              <a:buFontTx/>
              <a:buChar char="-"/>
              <a:defRPr/>
            </a:pPr>
            <a:r>
              <a:rPr lang="el-GR" altLang="el-GR" sz="2000" dirty="0"/>
              <a:t>η έγκαιρη διάγνωση και παρέμβαση παίζει πολύ σημαντικό ρόλο, αφού η θνητότητα αυξάνεται από 8% (σε περίπτωση έγκαιρης διάγνωσης και θεραπείας) σε 30% όταν τα περιστατικά δεν εντοπίζονται έγκαιρα (</a:t>
            </a:r>
            <a:r>
              <a:rPr lang="en-US" altLang="el-GR" sz="2000" dirty="0"/>
              <a:t>Olin</a:t>
            </a:r>
            <a:r>
              <a:rPr lang="el-GR" altLang="el-GR" sz="2000" dirty="0"/>
              <a:t>, 2002). </a:t>
            </a:r>
          </a:p>
          <a:p>
            <a:pPr marL="0" indent="0" eaLnBrk="1" hangingPunct="1">
              <a:lnSpc>
                <a:spcPct val="80000"/>
              </a:lnSpc>
              <a:buFontTx/>
              <a:buChar char="-"/>
              <a:defRPr/>
            </a:pPr>
            <a:r>
              <a:rPr lang="en-US" altLang="el-GR" sz="2000" dirty="0"/>
              <a:t>H </a:t>
            </a:r>
            <a:r>
              <a:rPr lang="el-GR" altLang="el-GR" sz="2000" dirty="0"/>
              <a:t>μετεγχειρητική πνευμονική εμβολή και η εν τω </a:t>
            </a:r>
            <a:r>
              <a:rPr lang="el-GR" altLang="el-GR" sz="2000" dirty="0" err="1"/>
              <a:t>βάθει</a:t>
            </a:r>
            <a:r>
              <a:rPr lang="el-GR" altLang="el-GR" sz="2000" dirty="0"/>
              <a:t> φλεβική θρόμβωση ευθύνονται για </a:t>
            </a:r>
            <a:r>
              <a:rPr lang="el-GR" altLang="el-GR" sz="2000" b="1" dirty="0">
                <a:solidFill>
                  <a:srgbClr val="C00000"/>
                </a:solidFill>
              </a:rPr>
              <a:t>6,1-6,6%</a:t>
            </a:r>
            <a:r>
              <a:rPr lang="el-GR" altLang="el-GR" sz="2000" dirty="0">
                <a:solidFill>
                  <a:srgbClr val="C00000"/>
                </a:solidFill>
              </a:rPr>
              <a:t> ε</a:t>
            </a:r>
            <a:r>
              <a:rPr lang="el-GR" altLang="el-GR" sz="2000" dirty="0"/>
              <a:t>πιπλέον θανάτους, </a:t>
            </a:r>
            <a:r>
              <a:rPr lang="el-GR" altLang="el-GR" sz="2000" b="1" dirty="0">
                <a:solidFill>
                  <a:srgbClr val="C00000"/>
                </a:solidFill>
              </a:rPr>
              <a:t>4,5-7,8</a:t>
            </a:r>
            <a:r>
              <a:rPr lang="el-GR" altLang="el-GR" sz="2000" dirty="0">
                <a:solidFill>
                  <a:srgbClr val="FFFF00"/>
                </a:solidFill>
              </a:rPr>
              <a:t> </a:t>
            </a:r>
            <a:r>
              <a:rPr lang="el-GR" altLang="el-GR" sz="2000" dirty="0"/>
              <a:t>επιπλέον ημέρες νοσηλείας και επιπλέον κόστος νοσηλείας που κυμαίνεται από </a:t>
            </a:r>
            <a:r>
              <a:rPr lang="el-GR" altLang="el-GR" sz="2000" b="1" dirty="0">
                <a:solidFill>
                  <a:srgbClr val="C00000"/>
                </a:solidFill>
              </a:rPr>
              <a:t>$7.205-$21.700</a:t>
            </a:r>
            <a:r>
              <a:rPr lang="el-GR" altLang="el-GR" sz="2000" dirty="0">
                <a:solidFill>
                  <a:srgbClr val="C00000"/>
                </a:solidFill>
              </a:rPr>
              <a:t> </a:t>
            </a:r>
            <a:r>
              <a:rPr lang="el-GR" altLang="el-GR" sz="2000" dirty="0"/>
              <a:t>(</a:t>
            </a:r>
            <a:r>
              <a:rPr lang="en-US" altLang="el-GR" sz="2000" dirty="0"/>
              <a:t>Zhan</a:t>
            </a:r>
            <a:r>
              <a:rPr lang="el-GR" altLang="el-GR" sz="2000" dirty="0"/>
              <a:t> &amp; </a:t>
            </a:r>
            <a:r>
              <a:rPr lang="en-US" altLang="el-GR" sz="2000" dirty="0"/>
              <a:t>Miller</a:t>
            </a:r>
            <a:r>
              <a:rPr lang="el-GR" altLang="el-GR" sz="2000" dirty="0"/>
              <a:t> 2003, </a:t>
            </a:r>
            <a:r>
              <a:rPr lang="en-US" altLang="el-GR" sz="2000" dirty="0" err="1"/>
              <a:t>Rivard</a:t>
            </a:r>
            <a:r>
              <a:rPr lang="en-US" altLang="el-GR" sz="2000" dirty="0"/>
              <a:t> et al</a:t>
            </a:r>
            <a:r>
              <a:rPr lang="el-GR" altLang="el-GR" sz="2000" dirty="0"/>
              <a:t>. 2008, </a:t>
            </a:r>
            <a:r>
              <a:rPr lang="en-US" altLang="el-GR" sz="2000" dirty="0"/>
              <a:t>Foster et al</a:t>
            </a:r>
            <a:r>
              <a:rPr lang="el-GR" altLang="el-GR" sz="2000" dirty="0"/>
              <a:t>. 2009) </a:t>
            </a:r>
          </a:p>
          <a:p>
            <a:pPr marL="0" indent="0" eaLnBrk="1" hangingPunct="1">
              <a:lnSpc>
                <a:spcPct val="80000"/>
              </a:lnSpc>
              <a:buFontTx/>
              <a:buChar char="-"/>
              <a:defRPr/>
            </a:pPr>
            <a:r>
              <a:rPr lang="el-GR" altLang="el-GR" sz="2000" dirty="0"/>
              <a:t>Σημαντική συσχέτιση με τις </a:t>
            </a:r>
            <a:r>
              <a:rPr lang="el-GR" altLang="el-GR" sz="2000" dirty="0" err="1"/>
              <a:t>επανεισαγωγές</a:t>
            </a:r>
            <a:r>
              <a:rPr lang="el-GR" altLang="el-GR" sz="2000" dirty="0"/>
              <a:t> των ασθενών εντός ενός και τριών μηνών μετά την έξοδο τους από το νοσοκομείο </a:t>
            </a:r>
          </a:p>
          <a:p>
            <a:pPr marL="0" indent="0" algn="just" eaLnBrk="1" hangingPunct="1">
              <a:lnSpc>
                <a:spcPct val="80000"/>
              </a:lnSpc>
              <a:buFontTx/>
              <a:buNone/>
              <a:defRPr/>
            </a:pPr>
            <a:r>
              <a:rPr lang="el-GR" altLang="el-GR" sz="2000" b="1" dirty="0">
                <a:solidFill>
                  <a:srgbClr val="FFFF00"/>
                </a:solidFill>
              </a:rPr>
              <a:t>- </a:t>
            </a:r>
            <a:r>
              <a:rPr lang="el-GR" altLang="el-GR" sz="2000" dirty="0"/>
              <a:t>Σύμφωνα με τη μελέτη των </a:t>
            </a:r>
            <a:r>
              <a:rPr lang="en-US" altLang="el-GR" sz="2000" dirty="0"/>
              <a:t>Kovner</a:t>
            </a:r>
            <a:r>
              <a:rPr lang="el-GR" altLang="el-GR" sz="2000" dirty="0"/>
              <a:t> &amp; </a:t>
            </a:r>
            <a:r>
              <a:rPr lang="en-US" altLang="el-GR" sz="2000" dirty="0" err="1"/>
              <a:t>Gergen</a:t>
            </a:r>
            <a:r>
              <a:rPr lang="el-GR" altLang="el-GR" sz="2000" dirty="0"/>
              <a:t> (1998) σε </a:t>
            </a:r>
            <a:r>
              <a:rPr lang="el-GR" altLang="el-GR" sz="2000" u="sng" dirty="0"/>
              <a:t>506 </a:t>
            </a:r>
            <a:r>
              <a:rPr lang="el-GR" altLang="el-GR" sz="2000" dirty="0"/>
              <a:t>νοσοκομεία, φάνηκε σημαντική συσχέτιση μεταξύ των </a:t>
            </a:r>
            <a:r>
              <a:rPr lang="el-GR" altLang="el-GR" sz="2000" u="sng" dirty="0"/>
              <a:t>ωρών νοσηλευτικής φροντίδας</a:t>
            </a:r>
            <a:r>
              <a:rPr lang="el-GR" altLang="el-GR" sz="2000" dirty="0"/>
              <a:t> και του αριθμού των μετεγχειρητικών πνευμονικών εμβολών ή εν των </a:t>
            </a:r>
            <a:r>
              <a:rPr lang="el-GR" altLang="el-GR" sz="2000" dirty="0" err="1"/>
              <a:t>βάθει</a:t>
            </a:r>
            <a:r>
              <a:rPr lang="el-GR" altLang="el-GR" sz="2000" dirty="0"/>
              <a:t> φλεβικών θρομβώσεων</a:t>
            </a:r>
            <a:r>
              <a:rPr lang="el-GR" altLang="el-GR" sz="2000" dirty="0">
                <a:solidFill>
                  <a:srgbClr val="FFFF00"/>
                </a:solidFill>
              </a:rPr>
              <a:t> </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B9A21115-A6B6-8374-FFD1-377645C2BEF7}"/>
              </a:ext>
            </a:extLst>
          </p:cNvPr>
          <p:cNvSpPr>
            <a:spLocks noGrp="1" noChangeArrowheads="1"/>
          </p:cNvSpPr>
          <p:nvPr>
            <p:ph type="title"/>
          </p:nvPr>
        </p:nvSpPr>
        <p:spPr/>
        <p:txBody>
          <a:bodyPr/>
          <a:lstStyle/>
          <a:p>
            <a:pPr eaLnBrk="1" hangingPunct="1">
              <a:defRPr/>
            </a:pPr>
            <a:r>
              <a:rPr lang="el-GR" altLang="el-GR" sz="4700" u="sng"/>
              <a:t>Ασφάλεια Ασθενών</a:t>
            </a:r>
          </a:p>
        </p:txBody>
      </p:sp>
      <p:sp>
        <p:nvSpPr>
          <p:cNvPr id="416771" name="Rectangle 3">
            <a:extLst>
              <a:ext uri="{FF2B5EF4-FFF2-40B4-BE49-F238E27FC236}">
                <a16:creationId xmlns:a16="http://schemas.microsoft.com/office/drawing/2014/main" id="{49AB98ED-8CE7-E3AB-E450-5902B2948198}"/>
              </a:ext>
            </a:extLst>
          </p:cNvPr>
          <p:cNvSpPr>
            <a:spLocks noGrp="1" noChangeArrowheads="1"/>
          </p:cNvSpPr>
          <p:nvPr>
            <p:ph type="body" idx="1"/>
          </p:nvPr>
        </p:nvSpPr>
        <p:spPr>
          <a:xfrm>
            <a:off x="457200" y="1600200"/>
            <a:ext cx="8229600" cy="4924425"/>
          </a:xfrm>
        </p:spPr>
        <p:txBody>
          <a:bodyPr/>
          <a:lstStyle/>
          <a:p>
            <a:pPr eaLnBrk="1" hangingPunct="1">
              <a:lnSpc>
                <a:spcPct val="80000"/>
              </a:lnSpc>
              <a:defRPr/>
            </a:pPr>
            <a:r>
              <a:rPr lang="el-GR" altLang="el-GR" sz="2400" b="1" dirty="0">
                <a:solidFill>
                  <a:srgbClr val="C00000"/>
                </a:solidFill>
              </a:rPr>
              <a:t>Δείκτης: </a:t>
            </a:r>
            <a:r>
              <a:rPr lang="el-GR" altLang="el-GR" b="1" dirty="0">
                <a:solidFill>
                  <a:srgbClr val="C00000"/>
                </a:solidFill>
                <a:latin typeface="Times New Roman" panose="02020603050405020304" pitchFamily="18" charset="0"/>
                <a:cs typeface="Times New Roman" panose="02020603050405020304" pitchFamily="18" charset="0"/>
              </a:rPr>
              <a:t>Ανεπιθύμητη τρώση και (ή) ρήξη οργάνου</a:t>
            </a:r>
            <a:r>
              <a:rPr lang="el-GR" altLang="el-GR" sz="2000" dirty="0">
                <a:solidFill>
                  <a:srgbClr val="C00000"/>
                </a:solidFill>
              </a:rPr>
              <a:t> </a:t>
            </a:r>
          </a:p>
          <a:p>
            <a:pPr eaLnBrk="1" hangingPunct="1">
              <a:lnSpc>
                <a:spcPct val="80000"/>
              </a:lnSpc>
              <a:buFont typeface="Wingdings" panose="05000000000000000000" pitchFamily="2" charset="2"/>
              <a:buNone/>
              <a:defRPr/>
            </a:pPr>
            <a:endParaRPr lang="el-GR" altLang="el-GR" sz="2000" dirty="0">
              <a:solidFill>
                <a:srgbClr val="FFFF00"/>
              </a:solidFill>
            </a:endParaRPr>
          </a:p>
          <a:p>
            <a:pPr eaLnBrk="1" hangingPunct="1">
              <a:lnSpc>
                <a:spcPct val="80000"/>
              </a:lnSpc>
              <a:buFont typeface="Wingdings" panose="05000000000000000000" pitchFamily="2" charset="2"/>
              <a:buNone/>
              <a:defRPr/>
            </a:pPr>
            <a:r>
              <a:rPr lang="el-GR" altLang="el-GR" sz="2000" dirty="0"/>
              <a:t>Ο δείκτης είναι ενδεικτικός τεχνικών και άλλων προβλημάτων που μπορεί να λάβουν χώρα κατά τη διαδικασία παροχής υπηρεσιών υγείας.</a:t>
            </a:r>
          </a:p>
          <a:p>
            <a:pPr eaLnBrk="1" hangingPunct="1">
              <a:lnSpc>
                <a:spcPct val="80000"/>
              </a:lnSpc>
              <a:buFontTx/>
              <a:buChar char="-"/>
              <a:defRPr/>
            </a:pPr>
            <a:r>
              <a:rPr lang="el-GR" altLang="el-GR" sz="2000" dirty="0"/>
              <a:t>Οι τραυματισμοί μέσω της λύσης της συνέχειας του δέρματος, διάτρησης κτλ. αποτελούν βασικούς κινδύνους κατά τη διάρκεια μιας χειρουργικής επέμβασης και μπορεί να συσχετίζονται και με οργανωτικά - διοικητικά προβλήματα όπως για παράδειγμα η ελλιπής εκπαίδευση ή ο βαθμός εξουθένωσης του προσωπικού.</a:t>
            </a:r>
          </a:p>
          <a:p>
            <a:pPr eaLnBrk="1" hangingPunct="1">
              <a:lnSpc>
                <a:spcPct val="80000"/>
              </a:lnSpc>
              <a:buFontTx/>
              <a:buChar char="-"/>
              <a:defRPr/>
            </a:pPr>
            <a:r>
              <a:rPr lang="el-GR" altLang="el-GR" sz="2000" dirty="0"/>
              <a:t>Ο δείκτης σχετίζεται με </a:t>
            </a:r>
            <a:r>
              <a:rPr lang="el-GR" altLang="el-GR" sz="2000" b="1" dirty="0">
                <a:solidFill>
                  <a:srgbClr val="C00000"/>
                </a:solidFill>
              </a:rPr>
              <a:t>2,2%</a:t>
            </a:r>
            <a:r>
              <a:rPr lang="el-GR" altLang="el-GR" sz="2000" dirty="0">
                <a:solidFill>
                  <a:srgbClr val="C00000"/>
                </a:solidFill>
              </a:rPr>
              <a:t> επιπλέον θανάτους, </a:t>
            </a:r>
            <a:r>
              <a:rPr lang="el-GR" altLang="el-GR" sz="2000" b="1" dirty="0">
                <a:solidFill>
                  <a:srgbClr val="C00000"/>
                </a:solidFill>
              </a:rPr>
              <a:t>1,3-3,7</a:t>
            </a:r>
            <a:r>
              <a:rPr lang="el-GR" altLang="el-GR" sz="2000" dirty="0">
                <a:solidFill>
                  <a:srgbClr val="C00000"/>
                </a:solidFill>
              </a:rPr>
              <a:t> επιπλέον ημέρες νοσηλείας και επιπλέον κόστος νοσηλείας που κυμαίνεται από </a:t>
            </a:r>
            <a:r>
              <a:rPr lang="el-GR" altLang="el-GR" sz="2000" b="1" dirty="0">
                <a:solidFill>
                  <a:srgbClr val="C00000"/>
                </a:solidFill>
              </a:rPr>
              <a:t>$8.300-12.087</a:t>
            </a:r>
            <a:r>
              <a:rPr lang="el-GR" altLang="el-GR" sz="2000" dirty="0"/>
              <a:t> (</a:t>
            </a:r>
            <a:r>
              <a:rPr lang="en-US" altLang="el-GR" sz="2000" dirty="0"/>
              <a:t>Zhan</a:t>
            </a:r>
            <a:r>
              <a:rPr lang="el-GR" altLang="el-GR" sz="2000" dirty="0"/>
              <a:t> &amp; </a:t>
            </a:r>
            <a:r>
              <a:rPr lang="en-US" altLang="el-GR" sz="2000" dirty="0"/>
              <a:t>Miller</a:t>
            </a:r>
            <a:r>
              <a:rPr lang="el-GR" altLang="el-GR" sz="2000" dirty="0"/>
              <a:t> 2003, </a:t>
            </a:r>
            <a:r>
              <a:rPr lang="en-US" altLang="el-GR" sz="2000" dirty="0" err="1"/>
              <a:t>Rivard</a:t>
            </a:r>
            <a:r>
              <a:rPr lang="en-US" altLang="el-GR" sz="2000" dirty="0"/>
              <a:t> et al</a:t>
            </a:r>
            <a:r>
              <a:rPr lang="el-GR" altLang="el-GR" sz="2000" dirty="0"/>
              <a:t>. 2008, </a:t>
            </a:r>
            <a:r>
              <a:rPr lang="en-US" altLang="el-GR" sz="2000" dirty="0"/>
              <a:t>Foster et al</a:t>
            </a:r>
            <a:r>
              <a:rPr lang="el-GR" altLang="el-GR" sz="2000" dirty="0"/>
              <a:t>. 2009) </a:t>
            </a:r>
          </a:p>
          <a:p>
            <a:pPr eaLnBrk="1" hangingPunct="1">
              <a:lnSpc>
                <a:spcPct val="80000"/>
              </a:lnSpc>
              <a:buFontTx/>
              <a:buChar char="-"/>
              <a:defRPr/>
            </a:pPr>
            <a:r>
              <a:rPr lang="el-GR" altLang="el-GR" sz="2000" dirty="0"/>
              <a:t>Σημαντική συσχέτιση με τις </a:t>
            </a:r>
            <a:r>
              <a:rPr lang="el-GR" altLang="el-GR" sz="2000" dirty="0" err="1"/>
              <a:t>επανεισαγωγές</a:t>
            </a:r>
            <a:r>
              <a:rPr lang="el-GR" altLang="el-GR" sz="2000" dirty="0"/>
              <a:t> των ασθενών εντός ενός και τριών μηνών μετά την έξοδο τους από το νοσοκομείο</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2">
            <a:extLst>
              <a:ext uri="{FF2B5EF4-FFF2-40B4-BE49-F238E27FC236}">
                <a16:creationId xmlns:a16="http://schemas.microsoft.com/office/drawing/2014/main" id="{73C21E83-E172-1DDC-09B8-B37019F2E0F0}"/>
              </a:ext>
            </a:extLst>
          </p:cNvPr>
          <p:cNvSpPr>
            <a:spLocks noGrp="1" noChangeArrowheads="1"/>
          </p:cNvSpPr>
          <p:nvPr>
            <p:ph type="title"/>
          </p:nvPr>
        </p:nvSpPr>
        <p:spPr>
          <a:xfrm>
            <a:off x="468313" y="0"/>
            <a:ext cx="8229600" cy="1143000"/>
          </a:xfrm>
        </p:spPr>
        <p:txBody>
          <a:bodyPr/>
          <a:lstStyle/>
          <a:p>
            <a:pPr eaLnBrk="1" hangingPunct="1">
              <a:defRPr/>
            </a:pPr>
            <a:r>
              <a:rPr lang="el-GR" altLang="el-GR" sz="4000"/>
              <a:t>Λάθη κατά τη διάρκεια χειρουργικών επεμβάσεων </a:t>
            </a:r>
          </a:p>
        </p:txBody>
      </p:sp>
      <p:sp>
        <p:nvSpPr>
          <p:cNvPr id="459779" name="Rectangle 3">
            <a:extLst>
              <a:ext uri="{FF2B5EF4-FFF2-40B4-BE49-F238E27FC236}">
                <a16:creationId xmlns:a16="http://schemas.microsoft.com/office/drawing/2014/main" id="{2408ECD5-9933-2D87-27E3-129166E3C76B}"/>
              </a:ext>
            </a:extLst>
          </p:cNvPr>
          <p:cNvSpPr>
            <a:spLocks noGrp="1" noChangeArrowheads="1"/>
          </p:cNvSpPr>
          <p:nvPr>
            <p:ph type="body" idx="1"/>
          </p:nvPr>
        </p:nvSpPr>
        <p:spPr>
          <a:xfrm>
            <a:off x="323850" y="1600200"/>
            <a:ext cx="8362950" cy="5068888"/>
          </a:xfrm>
        </p:spPr>
        <p:txBody>
          <a:bodyPr/>
          <a:lstStyle/>
          <a:p>
            <a:pPr eaLnBrk="1" hangingPunct="1">
              <a:lnSpc>
                <a:spcPct val="90000"/>
              </a:lnSpc>
              <a:defRPr/>
            </a:pPr>
            <a:r>
              <a:rPr lang="el-GR" altLang="el-GR" sz="2400"/>
              <a:t>Το 75% των δυσμενών συμβαμάτων λαμβάνει χώρα κατά τη διεγχειρητική φάση της φροντίδας</a:t>
            </a:r>
          </a:p>
          <a:p>
            <a:pPr eaLnBrk="1" hangingPunct="1">
              <a:lnSpc>
                <a:spcPct val="90000"/>
              </a:lnSpc>
              <a:defRPr/>
            </a:pPr>
            <a:r>
              <a:rPr lang="el-GR" altLang="el-GR" sz="2400"/>
              <a:t> Οι συχνότεροι παράγοντες που οδήγησαν σε λάθη ήταν: η έλλειψη εμπειρίας (53%), η κακή επικοινωνία ανάμεσα στο προσωπικό (43%), η κόπωση και ο υπερβολικός φόρτος εργασίας (33%) </a:t>
            </a:r>
          </a:p>
          <a:p>
            <a:pPr eaLnBrk="1" hangingPunct="1">
              <a:lnSpc>
                <a:spcPct val="90000"/>
              </a:lnSpc>
              <a:buFont typeface="Wingdings" panose="05000000000000000000" pitchFamily="2" charset="2"/>
              <a:buNone/>
              <a:defRPr/>
            </a:pPr>
            <a:endParaRPr lang="en-US" altLang="el-GR" sz="2400"/>
          </a:p>
          <a:p>
            <a:pPr eaLnBrk="1" hangingPunct="1">
              <a:lnSpc>
                <a:spcPct val="90000"/>
              </a:lnSpc>
              <a:buFont typeface="Wingdings" panose="05000000000000000000" pitchFamily="2" charset="2"/>
              <a:buNone/>
              <a:defRPr/>
            </a:pPr>
            <a:endParaRPr lang="en-US" altLang="el-GR" sz="2400"/>
          </a:p>
          <a:p>
            <a:pPr eaLnBrk="1" hangingPunct="1">
              <a:lnSpc>
                <a:spcPct val="90000"/>
              </a:lnSpc>
              <a:buFont typeface="Wingdings" panose="05000000000000000000" pitchFamily="2" charset="2"/>
              <a:buNone/>
              <a:defRPr/>
            </a:pPr>
            <a:endParaRPr lang="en-US" altLang="el-GR" sz="2400"/>
          </a:p>
          <a:p>
            <a:pPr eaLnBrk="1" hangingPunct="1">
              <a:lnSpc>
                <a:spcPct val="90000"/>
              </a:lnSpc>
              <a:buFont typeface="Wingdings" panose="05000000000000000000" pitchFamily="2" charset="2"/>
              <a:buNone/>
              <a:defRPr/>
            </a:pPr>
            <a:endParaRPr lang="en-US" altLang="el-GR" sz="2400"/>
          </a:p>
          <a:p>
            <a:pPr eaLnBrk="1" hangingPunct="1">
              <a:lnSpc>
                <a:spcPct val="90000"/>
              </a:lnSpc>
              <a:buFont typeface="Wingdings" panose="05000000000000000000" pitchFamily="2" charset="2"/>
              <a:buNone/>
              <a:defRPr/>
            </a:pPr>
            <a:endParaRPr lang="en-US" altLang="el-GR" sz="2400"/>
          </a:p>
          <a:p>
            <a:pPr eaLnBrk="1" hangingPunct="1">
              <a:lnSpc>
                <a:spcPct val="90000"/>
              </a:lnSpc>
              <a:buFont typeface="Wingdings" panose="05000000000000000000" pitchFamily="2" charset="2"/>
              <a:buNone/>
              <a:defRPr/>
            </a:pPr>
            <a:endParaRPr lang="en-US" altLang="el-GR" sz="2400"/>
          </a:p>
          <a:p>
            <a:pPr eaLnBrk="1" hangingPunct="1">
              <a:lnSpc>
                <a:spcPct val="90000"/>
              </a:lnSpc>
              <a:buFont typeface="Wingdings" panose="05000000000000000000" pitchFamily="2" charset="2"/>
              <a:buNone/>
              <a:defRPr/>
            </a:pPr>
            <a:r>
              <a:rPr lang="el-GR" altLang="el-GR" sz="2400"/>
              <a:t>Πηγή: </a:t>
            </a:r>
            <a:r>
              <a:rPr lang="en-US" altLang="el-GR" sz="2400"/>
              <a:t>Gawande et al., 2003</a:t>
            </a:r>
            <a:endParaRPr lang="el-GR" altLang="el-GR" sz="2400"/>
          </a:p>
        </p:txBody>
      </p:sp>
      <p:pic>
        <p:nvPicPr>
          <p:cNvPr id="48132" name="Picture 4">
            <a:extLst>
              <a:ext uri="{FF2B5EF4-FFF2-40B4-BE49-F238E27FC236}">
                <a16:creationId xmlns:a16="http://schemas.microsoft.com/office/drawing/2014/main" id="{678FBDA3-A2D9-6A6A-1E9F-7322975B94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3789363"/>
            <a:ext cx="5003800" cy="216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a:extLst>
              <a:ext uri="{FF2B5EF4-FFF2-40B4-BE49-F238E27FC236}">
                <a16:creationId xmlns:a16="http://schemas.microsoft.com/office/drawing/2014/main" id="{3A60705A-0878-C2C6-D513-89169B5CB7C2}"/>
              </a:ext>
            </a:extLst>
          </p:cNvPr>
          <p:cNvSpPr>
            <a:spLocks noGrp="1" noChangeArrowheads="1"/>
          </p:cNvSpPr>
          <p:nvPr>
            <p:ph type="title"/>
          </p:nvPr>
        </p:nvSpPr>
        <p:spPr/>
        <p:txBody>
          <a:bodyPr/>
          <a:lstStyle/>
          <a:p>
            <a:pPr eaLnBrk="1" hangingPunct="1">
              <a:defRPr/>
            </a:pPr>
            <a:r>
              <a:rPr lang="el-GR" altLang="el-GR" sz="4000"/>
              <a:t>ΑΝΕΠΙΘΥΜΗΤΑ ΧΕΙΡΟΥΡΓΙΚΑ ΣΥΜΒΑΜΑΤΑ </a:t>
            </a:r>
          </a:p>
        </p:txBody>
      </p:sp>
      <p:graphicFrame>
        <p:nvGraphicFramePr>
          <p:cNvPr id="49155" name="Object 57">
            <a:extLst>
              <a:ext uri="{FF2B5EF4-FFF2-40B4-BE49-F238E27FC236}">
                <a16:creationId xmlns:a16="http://schemas.microsoft.com/office/drawing/2014/main" id="{54D2F9BC-D9F7-7236-810B-80F1DEA59CF3}"/>
              </a:ext>
            </a:extLst>
          </p:cNvPr>
          <p:cNvGraphicFramePr>
            <a:graphicFrameLocks noGrp="1" noChangeAspect="1"/>
          </p:cNvGraphicFramePr>
          <p:nvPr>
            <p:ph idx="1"/>
          </p:nvPr>
        </p:nvGraphicFramePr>
        <p:xfrm>
          <a:off x="611188" y="1844675"/>
          <a:ext cx="8137525" cy="4537075"/>
        </p:xfrm>
        <a:graphic>
          <a:graphicData uri="http://schemas.openxmlformats.org/presentationml/2006/ole">
            <mc:AlternateContent xmlns:mc="http://schemas.openxmlformats.org/markup-compatibility/2006">
              <mc:Choice xmlns:v="urn:schemas-microsoft-com:vml" Requires="v">
                <p:oleObj name="Γράφημα" r:id="rId3" imgW="6781936" imgH="4057498" progId="Excel.Chart.8">
                  <p:embed/>
                </p:oleObj>
              </mc:Choice>
              <mc:Fallback>
                <p:oleObj name="Γράφημα" r:id="rId3" imgW="6781936" imgH="4057498" progId="Excel.Chart.8">
                  <p:embed/>
                  <p:pic>
                    <p:nvPicPr>
                      <p:cNvPr id="49155" name="Object 57">
                        <a:extLst>
                          <a:ext uri="{FF2B5EF4-FFF2-40B4-BE49-F238E27FC236}">
                            <a16:creationId xmlns:a16="http://schemas.microsoft.com/office/drawing/2014/main" id="{54D2F9BC-D9F7-7236-810B-80F1DEA59C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1844675"/>
                        <a:ext cx="8137525" cy="453707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156" name="Text Box 59">
            <a:extLst>
              <a:ext uri="{FF2B5EF4-FFF2-40B4-BE49-F238E27FC236}">
                <a16:creationId xmlns:a16="http://schemas.microsoft.com/office/drawing/2014/main" id="{642A66E8-C788-67E2-BF18-34C5E64B3599}"/>
              </a:ext>
            </a:extLst>
          </p:cNvPr>
          <p:cNvSpPr txBox="1">
            <a:spLocks noChangeArrowheads="1"/>
          </p:cNvSpPr>
          <p:nvPr/>
        </p:nvSpPr>
        <p:spPr bwMode="auto">
          <a:xfrm>
            <a:off x="376238" y="6396038"/>
            <a:ext cx="39163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l-GR" altLang="el-GR"/>
              <a:t>Πηγή: </a:t>
            </a:r>
            <a:r>
              <a:rPr lang="en-US" altLang="el-GR"/>
              <a:t>Chappy S. AORN Journal 2006</a:t>
            </a:r>
            <a:endParaRPr lang="el-GR" altLang="el-G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a:extLst>
              <a:ext uri="{FF2B5EF4-FFF2-40B4-BE49-F238E27FC236}">
                <a16:creationId xmlns:a16="http://schemas.microsoft.com/office/drawing/2014/main" id="{B99B8E88-2248-8C4F-8521-74D4A5ECF78C}"/>
              </a:ext>
            </a:extLst>
          </p:cNvPr>
          <p:cNvSpPr>
            <a:spLocks noGrp="1" noChangeArrowheads="1"/>
          </p:cNvSpPr>
          <p:nvPr>
            <p:ph type="title"/>
          </p:nvPr>
        </p:nvSpPr>
        <p:spPr>
          <a:xfrm>
            <a:off x="179388" y="260350"/>
            <a:ext cx="8785225" cy="1143000"/>
          </a:xfrm>
        </p:spPr>
        <p:txBody>
          <a:bodyPr/>
          <a:lstStyle/>
          <a:p>
            <a:pPr eaLnBrk="1" hangingPunct="1">
              <a:defRPr/>
            </a:pPr>
            <a:r>
              <a:rPr lang="el-GR" altLang="el-GR" sz="3800" b="0" dirty="0">
                <a:solidFill>
                  <a:srgbClr val="C00000"/>
                </a:solidFill>
              </a:rPr>
              <a:t>ΑΣΦΑΛΕΙΑ ΑΣΘΕΝΩΝ: </a:t>
            </a:r>
            <a:br>
              <a:rPr lang="el-GR" altLang="el-GR" sz="3800" b="0" dirty="0">
                <a:solidFill>
                  <a:srgbClr val="C00000"/>
                </a:solidFill>
              </a:rPr>
            </a:br>
            <a:r>
              <a:rPr lang="el-GR" altLang="el-GR" sz="3800" b="0" dirty="0">
                <a:solidFill>
                  <a:srgbClr val="C00000"/>
                </a:solidFill>
              </a:rPr>
              <a:t>ΕΡΕΥΝΗΤΙΚΑ ΕΛΛΗΝΙΚΑ ΔΕΔΟΜΕΝΑ</a:t>
            </a:r>
          </a:p>
        </p:txBody>
      </p:sp>
      <p:sp>
        <p:nvSpPr>
          <p:cNvPr id="423939" name="Rectangle 3">
            <a:extLst>
              <a:ext uri="{FF2B5EF4-FFF2-40B4-BE49-F238E27FC236}">
                <a16:creationId xmlns:a16="http://schemas.microsoft.com/office/drawing/2014/main" id="{1D48BEDF-0F72-8B31-B0BB-6B485D294EBC}"/>
              </a:ext>
            </a:extLst>
          </p:cNvPr>
          <p:cNvSpPr>
            <a:spLocks noGrp="1" noChangeArrowheads="1"/>
          </p:cNvSpPr>
          <p:nvPr>
            <p:ph type="body" idx="1"/>
          </p:nvPr>
        </p:nvSpPr>
        <p:spPr>
          <a:xfrm>
            <a:off x="395288" y="2060575"/>
            <a:ext cx="8229600" cy="4495800"/>
          </a:xfrm>
        </p:spPr>
        <p:txBody>
          <a:bodyPr/>
          <a:lstStyle/>
          <a:p>
            <a:pPr eaLnBrk="1" hangingPunct="1">
              <a:lnSpc>
                <a:spcPct val="80000"/>
              </a:lnSpc>
              <a:defRPr/>
            </a:pPr>
            <a:r>
              <a:rPr lang="el-GR" altLang="el-GR" sz="2800" dirty="0"/>
              <a:t>Προοπτική περιγραφική μελέτη παρακολούθησης με συγκρίσεις σε δύο νοσοκομεία Αττικής (Πανεπιστημιακό – Γενικό)</a:t>
            </a:r>
          </a:p>
          <a:p>
            <a:pPr eaLnBrk="1" hangingPunct="1">
              <a:lnSpc>
                <a:spcPct val="80000"/>
              </a:lnSpc>
              <a:defRPr/>
            </a:pPr>
            <a:r>
              <a:rPr lang="el-GR" altLang="el-GR" sz="2800" dirty="0"/>
              <a:t>Σύνολο ασθενών: 200</a:t>
            </a:r>
            <a:endParaRPr lang="en-US" altLang="el-GR" sz="2800" dirty="0"/>
          </a:p>
          <a:p>
            <a:pPr eaLnBrk="1" hangingPunct="1">
              <a:lnSpc>
                <a:spcPct val="80000"/>
              </a:lnSpc>
              <a:defRPr/>
            </a:pPr>
            <a:r>
              <a:rPr lang="el-GR" altLang="el-GR" sz="2800" dirty="0"/>
              <a:t>Χρονική διάρκεια μελέτης: </a:t>
            </a:r>
            <a:r>
              <a:rPr lang="el-GR" altLang="el-GR" sz="2800"/>
              <a:t>11 μήνες</a:t>
            </a:r>
            <a:endParaRPr lang="el-GR" altLang="el-GR" sz="2800" dirty="0"/>
          </a:p>
          <a:p>
            <a:pPr eaLnBrk="1" hangingPunct="1">
              <a:lnSpc>
                <a:spcPct val="80000"/>
              </a:lnSpc>
              <a:defRPr/>
            </a:pPr>
            <a:r>
              <a:rPr lang="el-GR" altLang="el-GR" sz="2800" dirty="0"/>
              <a:t>Διδακτορική διατριβή: </a:t>
            </a:r>
            <a:r>
              <a:rPr lang="el-GR" altLang="el-GR" sz="2800" dirty="0" err="1"/>
              <a:t>Λιαχοπούλου</a:t>
            </a:r>
            <a:r>
              <a:rPr lang="el-GR" altLang="el-GR" sz="2800" dirty="0"/>
              <a:t> Α. (2011), «Καταγραφή και ανάλυση σφαλμάτων και παραβιάσεων διαδικασιών από το ιατρικό και νοσηλευτικό προσωπικό στη χειρουργική αίθουσα». Τμήμα Νοσηλευτικής, Πανεπιστήμιο Αθηνών</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a:extLst>
              <a:ext uri="{FF2B5EF4-FFF2-40B4-BE49-F238E27FC236}">
                <a16:creationId xmlns:a16="http://schemas.microsoft.com/office/drawing/2014/main" id="{5BF1D5FB-90C0-6A2C-FED6-1EA5F308D342}"/>
              </a:ext>
            </a:extLst>
          </p:cNvPr>
          <p:cNvSpPr>
            <a:spLocks noGrp="1" noChangeArrowheads="1"/>
          </p:cNvSpPr>
          <p:nvPr>
            <p:ph type="title"/>
          </p:nvPr>
        </p:nvSpPr>
        <p:spPr/>
        <p:txBody>
          <a:bodyPr/>
          <a:lstStyle/>
          <a:p>
            <a:pPr eaLnBrk="1" hangingPunct="1">
              <a:defRPr/>
            </a:pPr>
            <a:r>
              <a:rPr lang="el-GR" altLang="el-GR" sz="4000"/>
              <a:t>ΟΡΙΣΜΕΝΑ ΕΝΔΕΙΚΤΙΚΑ ΑΠΟΤΕΛΕΣΜΑΤΑ</a:t>
            </a:r>
          </a:p>
        </p:txBody>
      </p:sp>
      <p:sp>
        <p:nvSpPr>
          <p:cNvPr id="424963" name="Rectangle 3">
            <a:extLst>
              <a:ext uri="{FF2B5EF4-FFF2-40B4-BE49-F238E27FC236}">
                <a16:creationId xmlns:a16="http://schemas.microsoft.com/office/drawing/2014/main" id="{AD5C7CFB-5C07-04C0-AB84-680EB92B26E8}"/>
              </a:ext>
            </a:extLst>
          </p:cNvPr>
          <p:cNvSpPr>
            <a:spLocks noGrp="1" noChangeArrowheads="1"/>
          </p:cNvSpPr>
          <p:nvPr>
            <p:ph type="body" sz="half" idx="1"/>
          </p:nvPr>
        </p:nvSpPr>
        <p:spPr>
          <a:xfrm>
            <a:off x="179388" y="1628775"/>
            <a:ext cx="8785225" cy="1036638"/>
          </a:xfrm>
        </p:spPr>
        <p:txBody>
          <a:bodyPr/>
          <a:lstStyle/>
          <a:p>
            <a:pPr algn="ctr" eaLnBrk="1" hangingPunct="1">
              <a:buFont typeface="Wingdings" panose="05000000000000000000" pitchFamily="2" charset="2"/>
              <a:buNone/>
              <a:defRPr/>
            </a:pPr>
            <a:r>
              <a:rPr lang="el-GR" altLang="el-GR" sz="2800"/>
              <a:t>Απόλυτος αριθμός σφαλμάτων </a:t>
            </a:r>
          </a:p>
          <a:p>
            <a:pPr algn="ctr" eaLnBrk="1" hangingPunct="1">
              <a:buFont typeface="Wingdings" panose="05000000000000000000" pitchFamily="2" charset="2"/>
              <a:buNone/>
              <a:defRPr/>
            </a:pPr>
            <a:r>
              <a:rPr lang="el-GR" altLang="el-GR" sz="2800"/>
              <a:t>στους 200 ασθενείς: 40 </a:t>
            </a:r>
          </a:p>
        </p:txBody>
      </p:sp>
      <p:graphicFrame>
        <p:nvGraphicFramePr>
          <p:cNvPr id="56324" name="Object 4">
            <a:extLst>
              <a:ext uri="{FF2B5EF4-FFF2-40B4-BE49-F238E27FC236}">
                <a16:creationId xmlns:a16="http://schemas.microsoft.com/office/drawing/2014/main" id="{72E42BAF-915D-4951-FA61-C36D539959DB}"/>
              </a:ext>
            </a:extLst>
          </p:cNvPr>
          <p:cNvGraphicFramePr>
            <a:graphicFrameLocks noGrp="1" noChangeAspect="1"/>
          </p:cNvGraphicFramePr>
          <p:nvPr>
            <p:ph sz="half" idx="2"/>
          </p:nvPr>
        </p:nvGraphicFramePr>
        <p:xfrm>
          <a:off x="161925" y="2565400"/>
          <a:ext cx="8867775" cy="4176713"/>
        </p:xfrm>
        <a:graphic>
          <a:graphicData uri="http://schemas.openxmlformats.org/presentationml/2006/ole">
            <mc:AlternateContent xmlns:mc="http://schemas.openxmlformats.org/markup-compatibility/2006">
              <mc:Choice xmlns:v="urn:schemas-microsoft-com:vml" Requires="v">
                <p:oleObj name="Γράφημα" r:id="rId3" imgW="7581832" imgH="3505155" progId="Excel.Chart.8">
                  <p:embed/>
                </p:oleObj>
              </mc:Choice>
              <mc:Fallback>
                <p:oleObj name="Γράφημα" r:id="rId3" imgW="7581832" imgH="3505155" progId="Excel.Chart.8">
                  <p:embed/>
                  <p:pic>
                    <p:nvPicPr>
                      <p:cNvPr id="56324" name="Object 4">
                        <a:extLst>
                          <a:ext uri="{FF2B5EF4-FFF2-40B4-BE49-F238E27FC236}">
                            <a16:creationId xmlns:a16="http://schemas.microsoft.com/office/drawing/2014/main" id="{72E42BAF-915D-4951-FA61-C36D539959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 y="2565400"/>
                        <a:ext cx="8867775"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3" name="Rectangle 5">
            <a:extLst>
              <a:ext uri="{FF2B5EF4-FFF2-40B4-BE49-F238E27FC236}">
                <a16:creationId xmlns:a16="http://schemas.microsoft.com/office/drawing/2014/main" id="{178D21A1-3AB2-CCFD-533F-5D8098084F80}"/>
              </a:ext>
            </a:extLst>
          </p:cNvPr>
          <p:cNvSpPr>
            <a:spLocks noGrp="1" noChangeArrowheads="1"/>
          </p:cNvSpPr>
          <p:nvPr>
            <p:ph type="title"/>
          </p:nvPr>
        </p:nvSpPr>
        <p:spPr/>
        <p:txBody>
          <a:bodyPr/>
          <a:lstStyle/>
          <a:p>
            <a:pPr eaLnBrk="1" hangingPunct="1">
              <a:defRPr/>
            </a:pPr>
            <a:r>
              <a:rPr lang="el-GR" altLang="el-GR" b="0"/>
              <a:t>ΟΡΙΣΜΕΝΑ ΕΝΔΕΙΚΤΙΚΑ ΑΠΟΤΕΛΕΣΜΑΤΑ</a:t>
            </a:r>
          </a:p>
        </p:txBody>
      </p:sp>
      <p:graphicFrame>
        <p:nvGraphicFramePr>
          <p:cNvPr id="58371" name="Object 4">
            <a:extLst>
              <a:ext uri="{FF2B5EF4-FFF2-40B4-BE49-F238E27FC236}">
                <a16:creationId xmlns:a16="http://schemas.microsoft.com/office/drawing/2014/main" id="{3E13D584-8DA5-D471-22E3-E754CF503D0B}"/>
              </a:ext>
            </a:extLst>
          </p:cNvPr>
          <p:cNvGraphicFramePr>
            <a:graphicFrameLocks noGrp="1" noChangeAspect="1"/>
          </p:cNvGraphicFramePr>
          <p:nvPr>
            <p:ph idx="1"/>
          </p:nvPr>
        </p:nvGraphicFramePr>
        <p:xfrm>
          <a:off x="468313" y="1844675"/>
          <a:ext cx="8675687" cy="4824413"/>
        </p:xfrm>
        <a:graphic>
          <a:graphicData uri="http://schemas.openxmlformats.org/presentationml/2006/ole">
            <mc:AlternateContent xmlns:mc="http://schemas.openxmlformats.org/markup-compatibility/2006">
              <mc:Choice xmlns:v="urn:schemas-microsoft-com:vml" Requires="v">
                <p:oleObj name="Γράφημα" r:id="rId2" imgW="7601007" imgH="4990953" progId="Excel.Chart.8">
                  <p:embed/>
                </p:oleObj>
              </mc:Choice>
              <mc:Fallback>
                <p:oleObj name="Γράφημα" r:id="rId2" imgW="7601007" imgH="4990953" progId="Excel.Chart.8">
                  <p:embed/>
                  <p:pic>
                    <p:nvPicPr>
                      <p:cNvPr id="58371" name="Object 4">
                        <a:extLst>
                          <a:ext uri="{FF2B5EF4-FFF2-40B4-BE49-F238E27FC236}">
                            <a16:creationId xmlns:a16="http://schemas.microsoft.com/office/drawing/2014/main" id="{3E13D584-8DA5-D471-22E3-E754CF503D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844675"/>
                        <a:ext cx="8675687" cy="482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85" name="Rectangle 9">
            <a:extLst>
              <a:ext uri="{FF2B5EF4-FFF2-40B4-BE49-F238E27FC236}">
                <a16:creationId xmlns:a16="http://schemas.microsoft.com/office/drawing/2014/main" id="{5B2E33DA-2FD4-A075-FBDA-F872EA22FF1D}"/>
              </a:ext>
            </a:extLst>
          </p:cNvPr>
          <p:cNvSpPr>
            <a:spLocks noGrp="1" noChangeArrowheads="1"/>
          </p:cNvSpPr>
          <p:nvPr>
            <p:ph type="title"/>
          </p:nvPr>
        </p:nvSpPr>
        <p:spPr/>
        <p:txBody>
          <a:bodyPr/>
          <a:lstStyle/>
          <a:p>
            <a:pPr eaLnBrk="1" hangingPunct="1">
              <a:defRPr/>
            </a:pPr>
            <a:r>
              <a:rPr lang="el-GR" altLang="el-GR" b="0"/>
              <a:t>ΟΡΙΣΜΕΝΑ ΕΝΔΕΙΚΤΙΚΑ ΑΠΟΤΕΛΕΣΜΑΤΑ</a:t>
            </a:r>
          </a:p>
        </p:txBody>
      </p:sp>
      <p:graphicFrame>
        <p:nvGraphicFramePr>
          <p:cNvPr id="59395" name="Object 7">
            <a:extLst>
              <a:ext uri="{FF2B5EF4-FFF2-40B4-BE49-F238E27FC236}">
                <a16:creationId xmlns:a16="http://schemas.microsoft.com/office/drawing/2014/main" id="{FA51E1C5-B337-A899-FA4E-4A6A01FF3C56}"/>
              </a:ext>
            </a:extLst>
          </p:cNvPr>
          <p:cNvGraphicFramePr>
            <a:graphicFrameLocks noGrp="1" noChangeAspect="1"/>
          </p:cNvGraphicFramePr>
          <p:nvPr>
            <p:ph sz="half" idx="1"/>
          </p:nvPr>
        </p:nvGraphicFramePr>
        <p:xfrm>
          <a:off x="1066800" y="2706688"/>
          <a:ext cx="3695700" cy="2662237"/>
        </p:xfrm>
        <a:graphic>
          <a:graphicData uri="http://schemas.openxmlformats.org/presentationml/2006/ole">
            <mc:AlternateContent xmlns:mc="http://schemas.openxmlformats.org/markup-compatibility/2006">
              <mc:Choice xmlns:v="urn:schemas-microsoft-com:vml" Requires="v">
                <p:oleObj name="Γράφημα" r:id="rId2" imgW="5381484" imgH="3876514" progId="Excel.Chart.8">
                  <p:embed/>
                </p:oleObj>
              </mc:Choice>
              <mc:Fallback>
                <p:oleObj name="Γράφημα" r:id="rId2" imgW="5381484" imgH="3876514" progId="Excel.Chart.8">
                  <p:embed/>
                  <p:pic>
                    <p:nvPicPr>
                      <p:cNvPr id="59395" name="Object 7">
                        <a:extLst>
                          <a:ext uri="{FF2B5EF4-FFF2-40B4-BE49-F238E27FC236}">
                            <a16:creationId xmlns:a16="http://schemas.microsoft.com/office/drawing/2014/main" id="{FA51E1C5-B337-A899-FA4E-4A6A01FF3C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706688"/>
                        <a:ext cx="3695700" cy="2662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59396" name="Object 8">
            <a:extLst>
              <a:ext uri="{FF2B5EF4-FFF2-40B4-BE49-F238E27FC236}">
                <a16:creationId xmlns:a16="http://schemas.microsoft.com/office/drawing/2014/main" id="{FDFED333-B03D-DF50-6EBB-6039F0081399}"/>
              </a:ext>
            </a:extLst>
          </p:cNvPr>
          <p:cNvGraphicFramePr>
            <a:graphicFrameLocks noGrp="1" noChangeAspect="1"/>
          </p:cNvGraphicFramePr>
          <p:nvPr>
            <p:ph sz="quarter" idx="2"/>
          </p:nvPr>
        </p:nvGraphicFramePr>
        <p:xfrm>
          <a:off x="900113" y="1981200"/>
          <a:ext cx="7108825" cy="4687888"/>
        </p:xfrm>
        <a:graphic>
          <a:graphicData uri="http://schemas.openxmlformats.org/presentationml/2006/ole">
            <mc:AlternateContent xmlns:mc="http://schemas.openxmlformats.org/markup-compatibility/2006">
              <mc:Choice xmlns:v="urn:schemas-microsoft-com:vml" Requires="v">
                <p:oleObj name="Γράφημα" r:id="rId4" imgW="5381484" imgH="4276773" progId="Excel.Chart.8">
                  <p:embed/>
                </p:oleObj>
              </mc:Choice>
              <mc:Fallback>
                <p:oleObj name="Γράφημα" r:id="rId4" imgW="5381484" imgH="4276773" progId="Excel.Chart.8">
                  <p:embed/>
                  <p:pic>
                    <p:nvPicPr>
                      <p:cNvPr id="59396" name="Object 8">
                        <a:extLst>
                          <a:ext uri="{FF2B5EF4-FFF2-40B4-BE49-F238E27FC236}">
                            <a16:creationId xmlns:a16="http://schemas.microsoft.com/office/drawing/2014/main" id="{FDFED333-B03D-DF50-6EBB-6039F00813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1981200"/>
                        <a:ext cx="7108825" cy="4687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9397" name="AutoShape 33">
            <a:extLst>
              <a:ext uri="{FF2B5EF4-FFF2-40B4-BE49-F238E27FC236}">
                <a16:creationId xmlns:a16="http://schemas.microsoft.com/office/drawing/2014/main" id="{980B00A9-6930-D2AC-ECB3-07A3C99E3A3E}"/>
              </a:ext>
            </a:extLst>
          </p:cNvPr>
          <p:cNvSpPr>
            <a:spLocks noChangeArrowheads="1"/>
          </p:cNvSpPr>
          <p:nvPr/>
        </p:nvSpPr>
        <p:spPr bwMode="auto">
          <a:xfrm>
            <a:off x="5795963" y="1773238"/>
            <a:ext cx="2665412" cy="1584325"/>
          </a:xfrm>
          <a:prstGeom prst="wedgeRoundRectCallout">
            <a:avLst>
              <a:gd name="adj1" fmla="val -6046"/>
              <a:gd name="adj2" fmla="val 100704"/>
              <a:gd name="adj3" fmla="val 16667"/>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r>
              <a:rPr lang="el-GR" altLang="el-GR" dirty="0">
                <a:solidFill>
                  <a:schemeClr val="bg1"/>
                </a:solidFill>
              </a:rPr>
              <a:t>Απώλεια δοντιών στον οισοφάγο &amp; επιστροφή στη χειρουργική αίθουσα (0,5%)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32" name="Rectangle 8">
            <a:extLst>
              <a:ext uri="{FF2B5EF4-FFF2-40B4-BE49-F238E27FC236}">
                <a16:creationId xmlns:a16="http://schemas.microsoft.com/office/drawing/2014/main" id="{FB761C25-67F8-D7B3-3FDD-37F723D51A02}"/>
              </a:ext>
            </a:extLst>
          </p:cNvPr>
          <p:cNvSpPr>
            <a:spLocks noGrp="1" noChangeArrowheads="1"/>
          </p:cNvSpPr>
          <p:nvPr>
            <p:ph type="title"/>
          </p:nvPr>
        </p:nvSpPr>
        <p:spPr/>
        <p:txBody>
          <a:bodyPr/>
          <a:lstStyle/>
          <a:p>
            <a:pPr eaLnBrk="1" hangingPunct="1">
              <a:defRPr/>
            </a:pPr>
            <a:r>
              <a:rPr lang="el-GR" altLang="el-GR" b="0"/>
              <a:t>ΟΡΙΣΜΕΝΑ ΕΝΔΕΙΚΤΙΚΑ ΑΠΟΤΕΛΕΣΜΑΤΑ</a:t>
            </a:r>
          </a:p>
        </p:txBody>
      </p:sp>
      <p:graphicFrame>
        <p:nvGraphicFramePr>
          <p:cNvPr id="60419" name="Object 4">
            <a:extLst>
              <a:ext uri="{FF2B5EF4-FFF2-40B4-BE49-F238E27FC236}">
                <a16:creationId xmlns:a16="http://schemas.microsoft.com/office/drawing/2014/main" id="{CD36813D-868B-56E3-DA72-BE0A6A331FD7}"/>
              </a:ext>
            </a:extLst>
          </p:cNvPr>
          <p:cNvGraphicFramePr>
            <a:graphicFrameLocks noGrp="1" noChangeAspect="1"/>
          </p:cNvGraphicFramePr>
          <p:nvPr>
            <p:ph sz="half" idx="1"/>
          </p:nvPr>
        </p:nvGraphicFramePr>
        <p:xfrm>
          <a:off x="1066800" y="2805113"/>
          <a:ext cx="3695700" cy="2465387"/>
        </p:xfrm>
        <a:graphic>
          <a:graphicData uri="http://schemas.openxmlformats.org/presentationml/2006/ole">
            <mc:AlternateContent xmlns:mc="http://schemas.openxmlformats.org/markup-compatibility/2006">
              <mc:Choice xmlns:v="urn:schemas-microsoft-com:vml" Requires="v">
                <p:oleObj name="Γράφημα" r:id="rId2" imgW="6096116" imgH="4067188" progId="MSGraph.Chart.8">
                  <p:embed followColorScheme="full"/>
                </p:oleObj>
              </mc:Choice>
              <mc:Fallback>
                <p:oleObj name="Γράφημα" r:id="rId2" imgW="6096116" imgH="4067188" progId="MSGraph.Chart.8">
                  <p:embed followColorScheme="full"/>
                  <p:pic>
                    <p:nvPicPr>
                      <p:cNvPr id="60419" name="Object 4">
                        <a:extLst>
                          <a:ext uri="{FF2B5EF4-FFF2-40B4-BE49-F238E27FC236}">
                            <a16:creationId xmlns:a16="http://schemas.microsoft.com/office/drawing/2014/main" id="{CD36813D-868B-56E3-DA72-BE0A6A331FD7}"/>
                          </a:ext>
                        </a:extLst>
                      </p:cNvPr>
                      <p:cNvPicPr>
                        <a:picLocks noChangeAspect="1" noChangeArrowheads="1"/>
                      </p:cNvPicPr>
                      <p:nvPr/>
                    </p:nvPicPr>
                    <p:blipFill>
                      <a:blip r:embed="rId3"/>
                      <a:srcRect/>
                      <a:stretch>
                        <a:fillRect/>
                      </a:stretch>
                    </p:blipFill>
                    <p:spPr bwMode="auto">
                      <a:xfrm>
                        <a:off x="1066800" y="2805113"/>
                        <a:ext cx="3695700" cy="2465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20" name="Object 7">
            <a:extLst>
              <a:ext uri="{FF2B5EF4-FFF2-40B4-BE49-F238E27FC236}">
                <a16:creationId xmlns:a16="http://schemas.microsoft.com/office/drawing/2014/main" id="{9914FD65-E832-5B6D-1043-AE78319BDE9C}"/>
              </a:ext>
            </a:extLst>
          </p:cNvPr>
          <p:cNvGraphicFramePr>
            <a:graphicFrameLocks noGrp="1" noChangeAspect="1"/>
          </p:cNvGraphicFramePr>
          <p:nvPr>
            <p:ph sz="half" idx="2"/>
          </p:nvPr>
        </p:nvGraphicFramePr>
        <p:xfrm>
          <a:off x="1042988" y="2060575"/>
          <a:ext cx="7200900" cy="4105275"/>
        </p:xfrm>
        <a:graphic>
          <a:graphicData uri="http://schemas.openxmlformats.org/presentationml/2006/ole">
            <mc:AlternateContent xmlns:mc="http://schemas.openxmlformats.org/markup-compatibility/2006">
              <mc:Choice xmlns:v="urn:schemas-microsoft-com:vml" Requires="v">
                <p:oleObj name="Γράφημα" r:id="rId4" imgW="5381484" imgH="3876514" progId="Excel.Chart.8">
                  <p:embed/>
                </p:oleObj>
              </mc:Choice>
              <mc:Fallback>
                <p:oleObj name="Γράφημα" r:id="rId4" imgW="5381484" imgH="3876514" progId="Excel.Chart.8">
                  <p:embed/>
                  <p:pic>
                    <p:nvPicPr>
                      <p:cNvPr id="60420" name="Object 7">
                        <a:extLst>
                          <a:ext uri="{FF2B5EF4-FFF2-40B4-BE49-F238E27FC236}">
                            <a16:creationId xmlns:a16="http://schemas.microsoft.com/office/drawing/2014/main" id="{9914FD65-E832-5B6D-1043-AE78319BDE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2060575"/>
                        <a:ext cx="7200900" cy="410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2">
            <a:extLst>
              <a:ext uri="{FF2B5EF4-FFF2-40B4-BE49-F238E27FC236}">
                <a16:creationId xmlns:a16="http://schemas.microsoft.com/office/drawing/2014/main" id="{22A5C10F-B912-B8D1-FD6E-36F18D68B640}"/>
              </a:ext>
            </a:extLst>
          </p:cNvPr>
          <p:cNvSpPr>
            <a:spLocks noGrp="1" noChangeArrowheads="1"/>
          </p:cNvSpPr>
          <p:nvPr>
            <p:ph type="title"/>
          </p:nvPr>
        </p:nvSpPr>
        <p:spPr/>
        <p:txBody>
          <a:bodyPr/>
          <a:lstStyle/>
          <a:p>
            <a:pPr eaLnBrk="1" hangingPunct="1">
              <a:defRPr/>
            </a:pPr>
            <a:r>
              <a:rPr lang="el-GR" altLang="el-GR"/>
              <a:t>ΣΥΓΚΡΙΣΕΙΣ ΜΕ ΑΛΛΕΣ ΧΩΡΕΣ</a:t>
            </a:r>
          </a:p>
        </p:txBody>
      </p:sp>
      <p:sp>
        <p:nvSpPr>
          <p:cNvPr id="455683" name="Rectangle 3">
            <a:extLst>
              <a:ext uri="{FF2B5EF4-FFF2-40B4-BE49-F238E27FC236}">
                <a16:creationId xmlns:a16="http://schemas.microsoft.com/office/drawing/2014/main" id="{00AC6C68-06A1-2BEF-BAFE-1AE8E493AD5B}"/>
              </a:ext>
            </a:extLst>
          </p:cNvPr>
          <p:cNvSpPr>
            <a:spLocks noGrp="1" noChangeArrowheads="1"/>
          </p:cNvSpPr>
          <p:nvPr>
            <p:ph type="body" idx="1"/>
          </p:nvPr>
        </p:nvSpPr>
        <p:spPr/>
        <p:txBody>
          <a:bodyPr/>
          <a:lstStyle/>
          <a:p>
            <a:pPr eaLnBrk="1" hangingPunct="1">
              <a:lnSpc>
                <a:spcPct val="90000"/>
              </a:lnSpc>
              <a:defRPr/>
            </a:pPr>
            <a:r>
              <a:rPr lang="el-GR" altLang="el-GR" sz="2800"/>
              <a:t>Ιδιαίτερες δυσκολίες λόγω διαφορετικής μεθοδολογίας, δείγματος κτλ.</a:t>
            </a:r>
          </a:p>
          <a:p>
            <a:pPr eaLnBrk="1" hangingPunct="1">
              <a:lnSpc>
                <a:spcPct val="90000"/>
              </a:lnSpc>
              <a:defRPr/>
            </a:pPr>
            <a:r>
              <a:rPr lang="el-GR" altLang="el-GR" sz="2800"/>
              <a:t>Ενδεικτικά, αναφέρονται παρόμοια ποσοστά αναφορικά με την εσφαλμένη εισαγωγή του ασθενούς στην αίθουσα χειρουργείου (</a:t>
            </a:r>
            <a:r>
              <a:rPr lang="en-US" altLang="el-GR" sz="2800"/>
              <a:t>Chappy, 2006;Stahel et al., 2010)</a:t>
            </a:r>
          </a:p>
          <a:p>
            <a:pPr eaLnBrk="1" hangingPunct="1">
              <a:lnSpc>
                <a:spcPct val="90000"/>
              </a:lnSpc>
              <a:defRPr/>
            </a:pPr>
            <a:r>
              <a:rPr lang="en-US" altLang="el-GR" sz="2800"/>
              <a:t> </a:t>
            </a:r>
            <a:r>
              <a:rPr lang="el-GR" altLang="el-GR" sz="2800"/>
              <a:t>Μικρότερα ποσοστά αναφορικά με τον έλεγχο λειτουργίας του ΑΜ (2% ελληνική μελέτη </a:t>
            </a:r>
            <a:r>
              <a:rPr lang="en-US" altLang="el-GR" sz="2800"/>
              <a:t>vs 0.04% </a:t>
            </a:r>
            <a:r>
              <a:rPr lang="el-GR" altLang="el-GR" sz="2800"/>
              <a:t>μελέτη </a:t>
            </a:r>
            <a:r>
              <a:rPr lang="en-US" altLang="el-GR" sz="2800"/>
              <a:t>Klanarong et al., 2005 </a:t>
            </a:r>
            <a:r>
              <a:rPr lang="el-GR" altLang="el-GR" sz="2800"/>
              <a:t>και 0,23% μελέτη </a:t>
            </a:r>
            <a:r>
              <a:rPr lang="en-US" altLang="el-GR" sz="2800"/>
              <a:t>Fasting et al.,2005)</a:t>
            </a:r>
            <a:endParaRPr lang="el-GR" altLang="el-GR" sz="28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a:extLst>
              <a:ext uri="{FF2B5EF4-FFF2-40B4-BE49-F238E27FC236}">
                <a16:creationId xmlns:a16="http://schemas.microsoft.com/office/drawing/2014/main" id="{0EF1E530-B4FB-698A-BDFB-E302E9E9280D}"/>
              </a:ext>
            </a:extLst>
          </p:cNvPr>
          <p:cNvSpPr>
            <a:spLocks noGrp="1" noChangeArrowheads="1"/>
          </p:cNvSpPr>
          <p:nvPr>
            <p:ph type="title"/>
          </p:nvPr>
        </p:nvSpPr>
        <p:spPr/>
        <p:txBody>
          <a:bodyPr/>
          <a:lstStyle/>
          <a:p>
            <a:pPr eaLnBrk="1" hangingPunct="1">
              <a:defRPr/>
            </a:pPr>
            <a:r>
              <a:rPr lang="el-GR" altLang="el-GR"/>
              <a:t>ΣΥΓΚΡΙΣΕΙΣ ΜΕ ΑΛΛΕΣ ΧΩΡΕΣ</a:t>
            </a:r>
          </a:p>
        </p:txBody>
      </p:sp>
      <p:sp>
        <p:nvSpPr>
          <p:cNvPr id="456707" name="Rectangle 3">
            <a:extLst>
              <a:ext uri="{FF2B5EF4-FFF2-40B4-BE49-F238E27FC236}">
                <a16:creationId xmlns:a16="http://schemas.microsoft.com/office/drawing/2014/main" id="{F7CABF32-1353-7BC6-D839-5DB22882743B}"/>
              </a:ext>
            </a:extLst>
          </p:cNvPr>
          <p:cNvSpPr>
            <a:spLocks noGrp="1" noChangeArrowheads="1"/>
          </p:cNvSpPr>
          <p:nvPr>
            <p:ph type="body" idx="1"/>
          </p:nvPr>
        </p:nvSpPr>
        <p:spPr/>
        <p:txBody>
          <a:bodyPr/>
          <a:lstStyle/>
          <a:p>
            <a:pPr eaLnBrk="1" hangingPunct="1">
              <a:defRPr/>
            </a:pPr>
            <a:r>
              <a:rPr lang="el-GR" altLang="el-GR"/>
              <a:t>Παρόμοια ποσοστά σε πτώσεις, εγκαύματα, καθυστερήσεις έναρξης επέμβασης (</a:t>
            </a:r>
            <a:r>
              <a:rPr lang="en-US" altLang="el-GR"/>
              <a:t>Chappy, 2006</a:t>
            </a:r>
            <a:r>
              <a:rPr lang="el-GR" altLang="el-GR"/>
              <a:t>)</a:t>
            </a:r>
          </a:p>
          <a:p>
            <a:pPr eaLnBrk="1" hangingPunct="1">
              <a:defRPr/>
            </a:pPr>
            <a:r>
              <a:rPr lang="el-GR" altLang="el-GR"/>
              <a:t>Μικρότερα ποσοστά αναφορικά με τις εσφαλμένες χορηγήσεις φαρμάκων (4,5% ελληνική μελέτη </a:t>
            </a:r>
            <a:r>
              <a:rPr lang="en-US" altLang="el-GR"/>
              <a:t>vs 2.5% Calabrese et al. 2001, 0,42% </a:t>
            </a:r>
            <a:r>
              <a:rPr lang="el-GR" altLang="el-GR"/>
              <a:t>μελέτη </a:t>
            </a:r>
            <a:r>
              <a:rPr lang="en-US" altLang="el-GR"/>
              <a:t>Flaaten et al. 1999)</a:t>
            </a:r>
          </a:p>
          <a:p>
            <a:pPr eaLnBrk="1" hangingPunct="1">
              <a:buFont typeface="Wingdings" panose="05000000000000000000" pitchFamily="2" charset="2"/>
              <a:buNone/>
              <a:defRPr/>
            </a:pPr>
            <a:r>
              <a:rPr lang="en-US" altLang="el-GR"/>
              <a:t> </a:t>
            </a:r>
            <a:endParaRPr lang="el-GR" altLang="el-G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14282" y="457200"/>
            <a:ext cx="8472518" cy="1371600"/>
          </a:xfrm>
        </p:spPr>
        <p:txBody>
          <a:bodyPr/>
          <a:lstStyle/>
          <a:p>
            <a:pPr algn="ctr" eaLnBrk="1" hangingPunct="1">
              <a:defRPr/>
            </a:pPr>
            <a:r>
              <a:rPr lang="el-GR" sz="3200" b="1" dirty="0">
                <a:solidFill>
                  <a:srgbClr val="C00000"/>
                </a:solidFill>
                <a:effectLst>
                  <a:outerShdw blurRad="38100" dist="38100" dir="2700000" algn="tl">
                    <a:srgbClr val="000000">
                      <a:alpha val="43137"/>
                    </a:srgbClr>
                  </a:outerShdw>
                </a:effectLst>
              </a:rPr>
              <a:t>ΕΝΔΕΙΚΤΙΚΟΙ ΔΕΙΚΤΕΣ ΑΠΟΤΕΛΕΣΜΑΤΙΚΟΤΗΤΑΣ ή/και ΑΣΦΑΛΕΙΑΣ</a:t>
            </a:r>
          </a:p>
        </p:txBody>
      </p:sp>
      <p:sp>
        <p:nvSpPr>
          <p:cNvPr id="16387" name="Rectangle 3"/>
          <p:cNvSpPr>
            <a:spLocks noGrp="1" noChangeArrowheads="1"/>
          </p:cNvSpPr>
          <p:nvPr>
            <p:ph type="body" idx="1"/>
          </p:nvPr>
        </p:nvSpPr>
        <p:spPr>
          <a:xfrm>
            <a:off x="357188" y="1785938"/>
            <a:ext cx="8501092" cy="3886200"/>
          </a:xfrm>
        </p:spPr>
        <p:txBody>
          <a:bodyPr/>
          <a:lstStyle/>
          <a:p>
            <a:pPr eaLnBrk="1" hangingPunct="1">
              <a:lnSpc>
                <a:spcPct val="90000"/>
              </a:lnSpc>
              <a:defRPr/>
            </a:pPr>
            <a:r>
              <a:rPr lang="el-GR" sz="2400" dirty="0" err="1">
                <a:solidFill>
                  <a:srgbClr val="006600"/>
                </a:solidFill>
              </a:rPr>
              <a:t>Ενδονοσοκομειακή</a:t>
            </a:r>
            <a:r>
              <a:rPr lang="el-GR" sz="2400" dirty="0">
                <a:solidFill>
                  <a:srgbClr val="006600"/>
                </a:solidFill>
              </a:rPr>
              <a:t> θνητότητα </a:t>
            </a:r>
            <a:r>
              <a:rPr lang="el-GR" sz="2400" dirty="0"/>
              <a:t>μετά από επιλεγμένες </a:t>
            </a:r>
            <a:r>
              <a:rPr lang="el-GR" sz="2400" dirty="0">
                <a:solidFill>
                  <a:srgbClr val="006600"/>
                </a:solidFill>
                <a:effectLst>
                  <a:outerShdw blurRad="38100" dist="38100" dir="2700000" algn="tl">
                    <a:srgbClr val="000000">
                      <a:alpha val="43137"/>
                    </a:srgbClr>
                  </a:outerShdw>
                </a:effectLst>
              </a:rPr>
              <a:t>διαγνώσεις νόσων </a:t>
            </a:r>
            <a:r>
              <a:rPr lang="el-GR" sz="2400" dirty="0"/>
              <a:t>(</a:t>
            </a:r>
            <a:r>
              <a:rPr lang="el-GR" sz="2400" dirty="0" err="1"/>
              <a:t>π.χ</a:t>
            </a:r>
            <a:r>
              <a:rPr lang="el-GR" sz="2400" dirty="0"/>
              <a:t> </a:t>
            </a:r>
            <a:r>
              <a:rPr lang="el-GR" sz="2000" dirty="0"/>
              <a:t>ΟΕΜ, Ισχαιμικό εγκεφαλικό επεισόδιο</a:t>
            </a:r>
            <a:r>
              <a:rPr lang="el-GR" sz="2400" dirty="0"/>
              <a:t>) (αποτελεσματικότητας)</a:t>
            </a:r>
          </a:p>
          <a:p>
            <a:pPr eaLnBrk="1" hangingPunct="1">
              <a:lnSpc>
                <a:spcPct val="90000"/>
              </a:lnSpc>
              <a:defRPr/>
            </a:pPr>
            <a:r>
              <a:rPr lang="el-GR" sz="2400" dirty="0" err="1">
                <a:solidFill>
                  <a:srgbClr val="006600"/>
                </a:solidFill>
                <a:effectLst>
                  <a:outerShdw blurRad="38100" dist="38100" dir="2700000" algn="tl">
                    <a:srgbClr val="000000">
                      <a:alpha val="43137"/>
                    </a:srgbClr>
                  </a:outerShdw>
                </a:effectLst>
              </a:rPr>
              <a:t>Ενδονοσοκομειακή</a:t>
            </a:r>
            <a:r>
              <a:rPr lang="el-GR" sz="2400" dirty="0">
                <a:solidFill>
                  <a:srgbClr val="006600"/>
                </a:solidFill>
                <a:effectLst>
                  <a:outerShdw blurRad="38100" dist="38100" dir="2700000" algn="tl">
                    <a:srgbClr val="000000">
                      <a:alpha val="43137"/>
                    </a:srgbClr>
                  </a:outerShdw>
                </a:effectLst>
              </a:rPr>
              <a:t> θνητότητα</a:t>
            </a:r>
            <a:r>
              <a:rPr lang="el-GR" sz="2400" dirty="0"/>
              <a:t> μετά από επιλεγμένες</a:t>
            </a:r>
            <a:r>
              <a:rPr lang="el-GR" sz="2400" dirty="0">
                <a:solidFill>
                  <a:srgbClr val="006600"/>
                </a:solidFill>
                <a:effectLst>
                  <a:outerShdw blurRad="38100" dist="38100" dir="2700000" algn="tl">
                    <a:srgbClr val="000000">
                      <a:alpha val="43137"/>
                    </a:srgbClr>
                  </a:outerShdw>
                </a:effectLst>
              </a:rPr>
              <a:t> επεμβάσεις </a:t>
            </a:r>
            <a:r>
              <a:rPr lang="el-GR" sz="2000" dirty="0"/>
              <a:t>(</a:t>
            </a:r>
            <a:r>
              <a:rPr lang="el-GR" sz="2000" dirty="0" err="1"/>
              <a:t>π.χ</a:t>
            </a:r>
            <a:r>
              <a:rPr lang="el-GR" sz="2000" dirty="0"/>
              <a:t> </a:t>
            </a:r>
            <a:r>
              <a:rPr lang="el-GR" sz="2000" dirty="0" err="1"/>
              <a:t>αρθροπλαστική</a:t>
            </a:r>
            <a:r>
              <a:rPr lang="el-GR" sz="2000" dirty="0"/>
              <a:t> ισχίου ή γόνατος) (αποτελεσματικότητας)</a:t>
            </a:r>
          </a:p>
          <a:p>
            <a:pPr eaLnBrk="1" hangingPunct="1">
              <a:lnSpc>
                <a:spcPct val="90000"/>
              </a:lnSpc>
              <a:defRPr/>
            </a:pPr>
            <a:r>
              <a:rPr lang="el-GR" sz="2400" b="1" dirty="0">
                <a:solidFill>
                  <a:srgbClr val="006600"/>
                </a:solidFill>
                <a:effectLst>
                  <a:outerShdw blurRad="38100" dist="38100" dir="2700000" algn="tl">
                    <a:srgbClr val="000000">
                      <a:alpha val="43137"/>
                    </a:srgbClr>
                  </a:outerShdw>
                </a:effectLst>
              </a:rPr>
              <a:t>Νοσοκομειακές Λοιμώξεις (πολλοί διαφορετικοί δείκτες) – (ασφάλειας)</a:t>
            </a:r>
          </a:p>
          <a:p>
            <a:pPr eaLnBrk="1" hangingPunct="1">
              <a:lnSpc>
                <a:spcPct val="90000"/>
              </a:lnSpc>
              <a:defRPr/>
            </a:pPr>
            <a:r>
              <a:rPr lang="el-GR" sz="2400" dirty="0"/>
              <a:t>Αριθμός πτώσεων και κατακλίσεων (ασφάλειας)</a:t>
            </a:r>
          </a:p>
          <a:p>
            <a:pPr eaLnBrk="1" hangingPunct="1">
              <a:lnSpc>
                <a:spcPct val="90000"/>
              </a:lnSpc>
              <a:defRPr/>
            </a:pPr>
            <a:r>
              <a:rPr lang="el-GR" sz="2400" dirty="0"/>
              <a:t>Επείγουσες </a:t>
            </a:r>
            <a:r>
              <a:rPr lang="el-GR" sz="2400" dirty="0" err="1">
                <a:solidFill>
                  <a:srgbClr val="006600"/>
                </a:solidFill>
                <a:effectLst>
                  <a:outerShdw blurRad="38100" dist="38100" dir="2700000" algn="tl">
                    <a:srgbClr val="000000">
                      <a:alpha val="43137"/>
                    </a:srgbClr>
                  </a:outerShdw>
                </a:effectLst>
              </a:rPr>
              <a:t>επαναεισαγωγές</a:t>
            </a:r>
            <a:r>
              <a:rPr lang="el-GR" sz="2400" dirty="0">
                <a:solidFill>
                  <a:srgbClr val="006600"/>
                </a:solidFill>
                <a:effectLst>
                  <a:outerShdw blurRad="38100" dist="38100" dir="2700000" algn="tl">
                    <a:srgbClr val="000000">
                      <a:alpha val="43137"/>
                    </a:srgbClr>
                  </a:outerShdw>
                </a:effectLst>
              </a:rPr>
              <a:t> εντός 28 ημερών </a:t>
            </a:r>
            <a:r>
              <a:rPr lang="el-GR" sz="2400" dirty="0"/>
              <a:t>από την έξοδο από το νοσοκομείο  </a:t>
            </a:r>
          </a:p>
          <a:p>
            <a:pPr eaLnBrk="1" hangingPunct="1">
              <a:lnSpc>
                <a:spcPct val="90000"/>
              </a:lnSpc>
              <a:defRPr/>
            </a:pPr>
            <a:r>
              <a:rPr lang="el-GR" sz="2400" dirty="0"/>
              <a:t>Πλήθος </a:t>
            </a:r>
            <a:r>
              <a:rPr lang="el-GR" sz="2400" dirty="0">
                <a:solidFill>
                  <a:srgbClr val="006600"/>
                </a:solidFill>
                <a:effectLst>
                  <a:outerShdw blurRad="38100" dist="38100" dir="2700000" algn="tl">
                    <a:srgbClr val="000000">
                      <a:alpha val="43137"/>
                    </a:srgbClr>
                  </a:outerShdw>
                </a:effectLst>
              </a:rPr>
              <a:t>εργατικών ατυχημάτων </a:t>
            </a:r>
            <a:r>
              <a:rPr lang="el-GR" sz="2400" dirty="0"/>
              <a:t>(ασφάλεια) ως προς το σύνολο των εργαζομένων</a:t>
            </a:r>
          </a:p>
          <a:p>
            <a:pPr eaLnBrk="1" hangingPunct="1">
              <a:lnSpc>
                <a:spcPct val="90000"/>
              </a:lnSpc>
              <a:defRPr/>
            </a:pPr>
            <a:r>
              <a:rPr lang="el-GR" sz="2400" dirty="0"/>
              <a:t>Κτλ.</a:t>
            </a:r>
          </a:p>
        </p:txBody>
      </p:sp>
      <p:sp>
        <p:nvSpPr>
          <p:cNvPr id="21508" name="5 - Θέση αριθμού διαφάνειας"/>
          <p:cNvSpPr>
            <a:spLocks noGrp="1"/>
          </p:cNvSpPr>
          <p:nvPr>
            <p:ph type="sldNum" sz="quarter" idx="11"/>
          </p:nvPr>
        </p:nvSpPr>
        <p:spPr>
          <a:noFill/>
        </p:spPr>
        <p:txBody>
          <a:bodyPr/>
          <a:lstStyle/>
          <a:p>
            <a:fld id="{B87B7C73-9333-4CD0-A5E8-C2EE1FC8886B}"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B4C17C-AE2D-2A40-A42E-A7D041A3747C}"/>
              </a:ext>
            </a:extLst>
          </p:cNvPr>
          <p:cNvSpPr txBox="1"/>
          <p:nvPr/>
        </p:nvSpPr>
        <p:spPr>
          <a:xfrm>
            <a:off x="1071538" y="571480"/>
            <a:ext cx="7330423" cy="861774"/>
          </a:xfrm>
          <a:prstGeom prst="rect">
            <a:avLst/>
          </a:prstGeom>
          <a:noFill/>
        </p:spPr>
        <p:txBody>
          <a:bodyPr wrap="square" lIns="38405" tIns="0" rIns="0" bIns="0" rtlCol="0">
            <a:spAutoFit/>
          </a:bodyPr>
          <a:lstStyle/>
          <a:p>
            <a:pPr algn="ctr"/>
            <a:r>
              <a:rPr lang="el-GR" sz="2800" b="1" dirty="0">
                <a:latin typeface="Calibri" pitchFamily="34" charset="0"/>
                <a:ea typeface="Open Sans" panose="020B0606030504020204" pitchFamily="34" charset="0"/>
                <a:cs typeface="Calibri" pitchFamily="34" charset="0"/>
              </a:rPr>
              <a:t>ΔΕΙΚΤΕΣ ΑΠΟΤΕΛΕΣΜΑΤΙΚΟΤΗΤΑΣ ΚΑΙ ΑΣΦΑΛΕΙΑΣ</a:t>
            </a:r>
            <a:endParaRPr lang="en-US" sz="2800" b="1" dirty="0">
              <a:latin typeface="Calibri" pitchFamily="34" charset="0"/>
              <a:ea typeface="Open Sans" panose="020B0606030504020204" pitchFamily="34" charset="0"/>
              <a:cs typeface="Calibri" pitchFamily="34" charset="0"/>
            </a:endParaRPr>
          </a:p>
        </p:txBody>
      </p:sp>
      <p:grpSp>
        <p:nvGrpSpPr>
          <p:cNvPr id="3" name="Group 3">
            <a:extLst>
              <a:ext uri="{FF2B5EF4-FFF2-40B4-BE49-F238E27FC236}">
                <a16:creationId xmlns:a16="http://schemas.microsoft.com/office/drawing/2014/main" id="{C6DF016A-1774-DF4E-8915-8CC56C991F0E}"/>
              </a:ext>
            </a:extLst>
          </p:cNvPr>
          <p:cNvGrpSpPr/>
          <p:nvPr/>
        </p:nvGrpSpPr>
        <p:grpSpPr>
          <a:xfrm>
            <a:off x="3499248" y="1348056"/>
            <a:ext cx="2145506" cy="5060049"/>
            <a:chOff x="1314450" y="1527174"/>
            <a:chExt cx="3514725" cy="5061367"/>
          </a:xfrm>
        </p:grpSpPr>
        <p:sp>
          <p:nvSpPr>
            <p:cNvPr id="5" name="Freeform 5">
              <a:extLst>
                <a:ext uri="{FF2B5EF4-FFF2-40B4-BE49-F238E27FC236}">
                  <a16:creationId xmlns:a16="http://schemas.microsoft.com/office/drawing/2014/main" id="{CF591227-295D-9C44-97C9-CD688DB54002}"/>
                </a:ext>
              </a:extLst>
            </p:cNvPr>
            <p:cNvSpPr>
              <a:spLocks/>
            </p:cNvSpPr>
            <p:nvPr/>
          </p:nvSpPr>
          <p:spPr bwMode="auto">
            <a:xfrm>
              <a:off x="1314450" y="1527174"/>
              <a:ext cx="3514725" cy="1751603"/>
            </a:xfrm>
            <a:custGeom>
              <a:avLst/>
              <a:gdLst>
                <a:gd name="T0" fmla="*/ 90 w 1401"/>
                <a:gd name="T1" fmla="*/ 824 h 824"/>
                <a:gd name="T2" fmla="*/ 305 w 1401"/>
                <a:gd name="T3" fmla="*/ 412 h 824"/>
                <a:gd name="T4" fmla="*/ 539 w 1401"/>
                <a:gd name="T5" fmla="*/ 324 h 824"/>
                <a:gd name="T6" fmla="*/ 715 w 1401"/>
                <a:gd name="T7" fmla="*/ 87 h 824"/>
                <a:gd name="T8" fmla="*/ 760 w 1401"/>
                <a:gd name="T9" fmla="*/ 455 h 824"/>
                <a:gd name="T10" fmla="*/ 528 w 1401"/>
                <a:gd name="T11" fmla="*/ 707 h 824"/>
                <a:gd name="T12" fmla="*/ 830 w 1401"/>
                <a:gd name="T13" fmla="*/ 560 h 824"/>
                <a:gd name="T14" fmla="*/ 1071 w 1401"/>
                <a:gd name="T15" fmla="*/ 824 h 824"/>
                <a:gd name="T16" fmla="*/ 1401 w 1401"/>
                <a:gd name="T17" fmla="*/ 824 h 824"/>
                <a:gd name="T18" fmla="*/ 1228 w 1401"/>
                <a:gd name="T19" fmla="*/ 513 h 824"/>
                <a:gd name="T20" fmla="*/ 1039 w 1401"/>
                <a:gd name="T21" fmla="*/ 459 h 824"/>
                <a:gd name="T22" fmla="*/ 709 w 1401"/>
                <a:gd name="T23" fmla="*/ 0 h 824"/>
                <a:gd name="T24" fmla="*/ 519 w 1401"/>
                <a:gd name="T25" fmla="*/ 280 h 824"/>
                <a:gd name="T26" fmla="*/ 290 w 1401"/>
                <a:gd name="T27" fmla="*/ 357 h 824"/>
                <a:gd name="T28" fmla="*/ 0 w 1401"/>
                <a:gd name="T29" fmla="*/ 824 h 824"/>
                <a:gd name="T30" fmla="*/ 90 w 1401"/>
                <a:gd name="T31" fmla="*/ 8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01" h="824">
                  <a:moveTo>
                    <a:pt x="90" y="824"/>
                  </a:moveTo>
                  <a:lnTo>
                    <a:pt x="305" y="412"/>
                  </a:lnTo>
                  <a:lnTo>
                    <a:pt x="539" y="324"/>
                  </a:lnTo>
                  <a:lnTo>
                    <a:pt x="715" y="87"/>
                  </a:lnTo>
                  <a:lnTo>
                    <a:pt x="760" y="455"/>
                  </a:lnTo>
                  <a:lnTo>
                    <a:pt x="528" y="707"/>
                  </a:lnTo>
                  <a:lnTo>
                    <a:pt x="830" y="560"/>
                  </a:lnTo>
                  <a:lnTo>
                    <a:pt x="1071" y="824"/>
                  </a:lnTo>
                  <a:lnTo>
                    <a:pt x="1401" y="824"/>
                  </a:lnTo>
                  <a:lnTo>
                    <a:pt x="1228" y="513"/>
                  </a:lnTo>
                  <a:lnTo>
                    <a:pt x="1039" y="459"/>
                  </a:lnTo>
                  <a:lnTo>
                    <a:pt x="709" y="0"/>
                  </a:lnTo>
                  <a:lnTo>
                    <a:pt x="519" y="280"/>
                  </a:lnTo>
                  <a:lnTo>
                    <a:pt x="290" y="357"/>
                  </a:lnTo>
                  <a:lnTo>
                    <a:pt x="0" y="824"/>
                  </a:lnTo>
                  <a:lnTo>
                    <a:pt x="90" y="824"/>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3000" dirty="0">
                <a:latin typeface="Open Sans Light" panose="020B0306030504020204" pitchFamily="34" charset="0"/>
              </a:endParaRPr>
            </a:p>
          </p:txBody>
        </p:sp>
        <p:sp>
          <p:nvSpPr>
            <p:cNvPr id="6" name="Freeform 6">
              <a:extLst>
                <a:ext uri="{FF2B5EF4-FFF2-40B4-BE49-F238E27FC236}">
                  <a16:creationId xmlns:a16="http://schemas.microsoft.com/office/drawing/2014/main" id="{F5A178C4-A06E-2347-BF05-F14CC9890D3F}"/>
                </a:ext>
              </a:extLst>
            </p:cNvPr>
            <p:cNvSpPr>
              <a:spLocks/>
            </p:cNvSpPr>
            <p:nvPr/>
          </p:nvSpPr>
          <p:spPr bwMode="auto">
            <a:xfrm>
              <a:off x="1314450" y="3382938"/>
              <a:ext cx="3514725" cy="671731"/>
            </a:xfrm>
            <a:custGeom>
              <a:avLst/>
              <a:gdLst>
                <a:gd name="T0" fmla="*/ 1401 w 1401"/>
                <a:gd name="T1" fmla="*/ 0 h 316"/>
                <a:gd name="T2" fmla="*/ 0 w 1401"/>
                <a:gd name="T3" fmla="*/ 0 h 316"/>
                <a:gd name="T4" fmla="*/ 170 w 1401"/>
                <a:gd name="T5" fmla="*/ 316 h 316"/>
                <a:gd name="T6" fmla="*/ 1295 w 1401"/>
                <a:gd name="T7" fmla="*/ 316 h 316"/>
                <a:gd name="T8" fmla="*/ 1401 w 1401"/>
                <a:gd name="T9" fmla="*/ 0 h 316"/>
              </a:gdLst>
              <a:ahLst/>
              <a:cxnLst>
                <a:cxn ang="0">
                  <a:pos x="T0" y="T1"/>
                </a:cxn>
                <a:cxn ang="0">
                  <a:pos x="T2" y="T3"/>
                </a:cxn>
                <a:cxn ang="0">
                  <a:pos x="T4" y="T5"/>
                </a:cxn>
                <a:cxn ang="0">
                  <a:pos x="T6" y="T7"/>
                </a:cxn>
                <a:cxn ang="0">
                  <a:pos x="T8" y="T9"/>
                </a:cxn>
              </a:cxnLst>
              <a:rect l="0" t="0" r="r" b="b"/>
              <a:pathLst>
                <a:path w="1401" h="316">
                  <a:moveTo>
                    <a:pt x="1401" y="0"/>
                  </a:moveTo>
                  <a:lnTo>
                    <a:pt x="0" y="0"/>
                  </a:lnTo>
                  <a:lnTo>
                    <a:pt x="170" y="316"/>
                  </a:lnTo>
                  <a:lnTo>
                    <a:pt x="1295" y="316"/>
                  </a:lnTo>
                  <a:lnTo>
                    <a:pt x="1401" y="0"/>
                  </a:lnTo>
                  <a:close/>
                </a:path>
              </a:pathLst>
            </a:custGeom>
            <a:solidFill>
              <a:schemeClr val="accent1"/>
            </a:solidFill>
            <a:ln>
              <a:noFill/>
            </a:ln>
          </p:spPr>
          <p:txBody>
            <a:bodyPr vert="horz" wrap="square" lIns="182832" tIns="91416" rIns="182832" bIns="91416" numCol="1" anchor="t" anchorCtr="0" compatLnSpc="1">
              <a:prstTxWarp prst="textNoShape">
                <a:avLst/>
              </a:prstTxWarp>
            </a:bodyPr>
            <a:lstStyle/>
            <a:p>
              <a:endParaRPr lang="en-US" sz="3000" dirty="0">
                <a:latin typeface="Open Sans Light" panose="020B0306030504020204" pitchFamily="34" charset="0"/>
              </a:endParaRPr>
            </a:p>
          </p:txBody>
        </p:sp>
        <p:sp>
          <p:nvSpPr>
            <p:cNvPr id="7" name="Freeform 7">
              <a:extLst>
                <a:ext uri="{FF2B5EF4-FFF2-40B4-BE49-F238E27FC236}">
                  <a16:creationId xmlns:a16="http://schemas.microsoft.com/office/drawing/2014/main" id="{552F1DBA-01BA-0F4D-8766-27FE952C898A}"/>
                </a:ext>
              </a:extLst>
            </p:cNvPr>
            <p:cNvSpPr>
              <a:spLocks/>
            </p:cNvSpPr>
            <p:nvPr/>
          </p:nvSpPr>
          <p:spPr bwMode="auto">
            <a:xfrm>
              <a:off x="1740933" y="4054669"/>
              <a:ext cx="2822317" cy="654725"/>
            </a:xfrm>
            <a:custGeom>
              <a:avLst/>
              <a:gdLst>
                <a:gd name="T0" fmla="*/ 0 w 1125"/>
                <a:gd name="T1" fmla="*/ 0 h 308"/>
                <a:gd name="T2" fmla="*/ 79 w 1125"/>
                <a:gd name="T3" fmla="*/ 308 h 308"/>
                <a:gd name="T4" fmla="*/ 944 w 1125"/>
                <a:gd name="T5" fmla="*/ 308 h 308"/>
                <a:gd name="T6" fmla="*/ 1041 w 1125"/>
                <a:gd name="T7" fmla="*/ 250 h 308"/>
                <a:gd name="T8" fmla="*/ 1125 w 1125"/>
                <a:gd name="T9" fmla="*/ 0 h 308"/>
                <a:gd name="T10" fmla="*/ 0 w 1125"/>
                <a:gd name="T11" fmla="*/ 0 h 308"/>
              </a:gdLst>
              <a:ahLst/>
              <a:cxnLst>
                <a:cxn ang="0">
                  <a:pos x="T0" y="T1"/>
                </a:cxn>
                <a:cxn ang="0">
                  <a:pos x="T2" y="T3"/>
                </a:cxn>
                <a:cxn ang="0">
                  <a:pos x="T4" y="T5"/>
                </a:cxn>
                <a:cxn ang="0">
                  <a:pos x="T6" y="T7"/>
                </a:cxn>
                <a:cxn ang="0">
                  <a:pos x="T8" y="T9"/>
                </a:cxn>
                <a:cxn ang="0">
                  <a:pos x="T10" y="T11"/>
                </a:cxn>
              </a:cxnLst>
              <a:rect l="0" t="0" r="r" b="b"/>
              <a:pathLst>
                <a:path w="1125" h="308">
                  <a:moveTo>
                    <a:pt x="0" y="0"/>
                  </a:moveTo>
                  <a:lnTo>
                    <a:pt x="79" y="308"/>
                  </a:lnTo>
                  <a:lnTo>
                    <a:pt x="944" y="308"/>
                  </a:lnTo>
                  <a:lnTo>
                    <a:pt x="1041" y="250"/>
                  </a:lnTo>
                  <a:lnTo>
                    <a:pt x="1125" y="0"/>
                  </a:lnTo>
                  <a:lnTo>
                    <a:pt x="0" y="0"/>
                  </a:lnTo>
                  <a:close/>
                </a:path>
              </a:pathLst>
            </a:custGeom>
            <a:solidFill>
              <a:schemeClr val="accent2"/>
            </a:solidFill>
            <a:ln>
              <a:noFill/>
            </a:ln>
          </p:spPr>
          <p:txBody>
            <a:bodyPr vert="horz" wrap="square" lIns="182832" tIns="91416" rIns="182832" bIns="91416" numCol="1" anchor="t" anchorCtr="0" compatLnSpc="1">
              <a:prstTxWarp prst="textNoShape">
                <a:avLst/>
              </a:prstTxWarp>
            </a:bodyPr>
            <a:lstStyle/>
            <a:p>
              <a:endParaRPr lang="en-US" sz="3000" dirty="0">
                <a:latin typeface="Open Sans Light" panose="020B0306030504020204" pitchFamily="34" charset="0"/>
              </a:endParaRPr>
            </a:p>
          </p:txBody>
        </p:sp>
        <p:sp>
          <p:nvSpPr>
            <p:cNvPr id="8" name="Freeform 8">
              <a:extLst>
                <a:ext uri="{FF2B5EF4-FFF2-40B4-BE49-F238E27FC236}">
                  <a16:creationId xmlns:a16="http://schemas.microsoft.com/office/drawing/2014/main" id="{FC3790C1-C3A0-7F48-BD70-57F1B40A78B1}"/>
                </a:ext>
              </a:extLst>
            </p:cNvPr>
            <p:cNvSpPr>
              <a:spLocks/>
            </p:cNvSpPr>
            <p:nvPr/>
          </p:nvSpPr>
          <p:spPr bwMode="auto">
            <a:xfrm>
              <a:off x="1939124" y="4709394"/>
              <a:ext cx="2170048" cy="707869"/>
            </a:xfrm>
            <a:custGeom>
              <a:avLst/>
              <a:gdLst>
                <a:gd name="T0" fmla="*/ 0 w 865"/>
                <a:gd name="T1" fmla="*/ 0 h 333"/>
                <a:gd name="T2" fmla="*/ 68 w 865"/>
                <a:gd name="T3" fmla="*/ 258 h 333"/>
                <a:gd name="T4" fmla="*/ 158 w 865"/>
                <a:gd name="T5" fmla="*/ 218 h 333"/>
                <a:gd name="T6" fmla="*/ 205 w 865"/>
                <a:gd name="T7" fmla="*/ 333 h 333"/>
                <a:gd name="T8" fmla="*/ 769 w 865"/>
                <a:gd name="T9" fmla="*/ 333 h 333"/>
                <a:gd name="T10" fmla="*/ 860 w 865"/>
                <a:gd name="T11" fmla="*/ 2 h 333"/>
                <a:gd name="T12" fmla="*/ 865 w 865"/>
                <a:gd name="T13" fmla="*/ 0 h 333"/>
                <a:gd name="T14" fmla="*/ 0 w 865"/>
                <a:gd name="T15" fmla="*/ 0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5" h="333">
                  <a:moveTo>
                    <a:pt x="0" y="0"/>
                  </a:moveTo>
                  <a:lnTo>
                    <a:pt x="68" y="258"/>
                  </a:lnTo>
                  <a:lnTo>
                    <a:pt x="158" y="218"/>
                  </a:lnTo>
                  <a:lnTo>
                    <a:pt x="205" y="333"/>
                  </a:lnTo>
                  <a:lnTo>
                    <a:pt x="769" y="333"/>
                  </a:lnTo>
                  <a:lnTo>
                    <a:pt x="860" y="2"/>
                  </a:lnTo>
                  <a:lnTo>
                    <a:pt x="865" y="0"/>
                  </a:lnTo>
                  <a:lnTo>
                    <a:pt x="0" y="0"/>
                  </a:lnTo>
                  <a:close/>
                </a:path>
              </a:pathLst>
            </a:custGeom>
            <a:solidFill>
              <a:srgbClr val="7030A0"/>
            </a:solidFill>
            <a:ln>
              <a:noFill/>
            </a:ln>
          </p:spPr>
          <p:txBody>
            <a:bodyPr vert="horz" wrap="square" lIns="182832" tIns="91416" rIns="182832" bIns="91416" numCol="1" anchor="t" anchorCtr="0" compatLnSpc="1">
              <a:prstTxWarp prst="textNoShape">
                <a:avLst/>
              </a:prstTxWarp>
            </a:bodyPr>
            <a:lstStyle/>
            <a:p>
              <a:endParaRPr lang="en-US" sz="3000" dirty="0">
                <a:latin typeface="Open Sans Light" panose="020B0306030504020204" pitchFamily="34" charset="0"/>
              </a:endParaRPr>
            </a:p>
          </p:txBody>
        </p:sp>
        <p:sp>
          <p:nvSpPr>
            <p:cNvPr id="9" name="Freeform 9">
              <a:extLst>
                <a:ext uri="{FF2B5EF4-FFF2-40B4-BE49-F238E27FC236}">
                  <a16:creationId xmlns:a16="http://schemas.microsoft.com/office/drawing/2014/main" id="{C30EE85B-78D0-5F45-97E3-E772C89B4602}"/>
                </a:ext>
              </a:extLst>
            </p:cNvPr>
            <p:cNvSpPr>
              <a:spLocks/>
            </p:cNvSpPr>
            <p:nvPr/>
          </p:nvSpPr>
          <p:spPr bwMode="auto">
            <a:xfrm>
              <a:off x="2453411" y="5413011"/>
              <a:ext cx="1414921" cy="1175530"/>
            </a:xfrm>
            <a:custGeom>
              <a:avLst/>
              <a:gdLst>
                <a:gd name="T0" fmla="*/ 0 w 564"/>
                <a:gd name="T1" fmla="*/ 0 h 553"/>
                <a:gd name="T2" fmla="*/ 225 w 564"/>
                <a:gd name="T3" fmla="*/ 553 h 553"/>
                <a:gd name="T4" fmla="*/ 346 w 564"/>
                <a:gd name="T5" fmla="*/ 213 h 553"/>
                <a:gd name="T6" fmla="*/ 478 w 564"/>
                <a:gd name="T7" fmla="*/ 318 h 553"/>
                <a:gd name="T8" fmla="*/ 564 w 564"/>
                <a:gd name="T9" fmla="*/ 0 h 553"/>
                <a:gd name="T10" fmla="*/ 0 w 564"/>
                <a:gd name="T11" fmla="*/ 0 h 553"/>
              </a:gdLst>
              <a:ahLst/>
              <a:cxnLst>
                <a:cxn ang="0">
                  <a:pos x="T0" y="T1"/>
                </a:cxn>
                <a:cxn ang="0">
                  <a:pos x="T2" y="T3"/>
                </a:cxn>
                <a:cxn ang="0">
                  <a:pos x="T4" y="T5"/>
                </a:cxn>
                <a:cxn ang="0">
                  <a:pos x="T6" y="T7"/>
                </a:cxn>
                <a:cxn ang="0">
                  <a:pos x="T8" y="T9"/>
                </a:cxn>
                <a:cxn ang="0">
                  <a:pos x="T10" y="T11"/>
                </a:cxn>
              </a:cxnLst>
              <a:rect l="0" t="0" r="r" b="b"/>
              <a:pathLst>
                <a:path w="564" h="553">
                  <a:moveTo>
                    <a:pt x="0" y="0"/>
                  </a:moveTo>
                  <a:lnTo>
                    <a:pt x="225" y="553"/>
                  </a:lnTo>
                  <a:lnTo>
                    <a:pt x="346" y="213"/>
                  </a:lnTo>
                  <a:lnTo>
                    <a:pt x="478" y="318"/>
                  </a:lnTo>
                  <a:lnTo>
                    <a:pt x="564" y="0"/>
                  </a:lnTo>
                  <a:lnTo>
                    <a:pt x="0" y="0"/>
                  </a:lnTo>
                  <a:close/>
                </a:path>
              </a:pathLst>
            </a:custGeom>
            <a:solidFill>
              <a:schemeClr val="accent4"/>
            </a:solidFill>
            <a:ln>
              <a:noFill/>
            </a:ln>
          </p:spPr>
          <p:txBody>
            <a:bodyPr vert="horz" wrap="square" lIns="182832" tIns="91416" rIns="182832" bIns="91416" numCol="1" anchor="t" anchorCtr="0" compatLnSpc="1">
              <a:prstTxWarp prst="textNoShape">
                <a:avLst/>
              </a:prstTxWarp>
            </a:bodyPr>
            <a:lstStyle/>
            <a:p>
              <a:endParaRPr lang="en-US" sz="3000" dirty="0">
                <a:latin typeface="Open Sans Light" panose="020B0306030504020204" pitchFamily="34" charset="0"/>
              </a:endParaRPr>
            </a:p>
          </p:txBody>
        </p:sp>
      </p:grpSp>
      <p:cxnSp>
        <p:nvCxnSpPr>
          <p:cNvPr id="10" name="Straight Arrow Connector 9">
            <a:extLst>
              <a:ext uri="{FF2B5EF4-FFF2-40B4-BE49-F238E27FC236}">
                <a16:creationId xmlns:a16="http://schemas.microsoft.com/office/drawing/2014/main" id="{5DE08864-EB11-3B49-BEAE-89780681AB0A}"/>
              </a:ext>
            </a:extLst>
          </p:cNvPr>
          <p:cNvCxnSpPr>
            <a:cxnSpLocks/>
          </p:cNvCxnSpPr>
          <p:nvPr/>
        </p:nvCxnSpPr>
        <p:spPr>
          <a:xfrm>
            <a:off x="5474090" y="3885388"/>
            <a:ext cx="2965897" cy="0"/>
          </a:xfrm>
          <a:prstGeom prst="straightConnector1">
            <a:avLst/>
          </a:prstGeom>
          <a:ln w="38100" cap="rnd">
            <a:solidFill>
              <a:schemeClr val="accent2"/>
            </a:solidFill>
            <a:prstDash val="dash"/>
            <a:headEnd type="stealth" w="lg" len="lg"/>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1ACF08E-04C0-6147-8F0F-DDD86ABBC9D1}"/>
              </a:ext>
            </a:extLst>
          </p:cNvPr>
          <p:cNvCxnSpPr>
            <a:cxnSpLocks/>
          </p:cNvCxnSpPr>
          <p:nvPr/>
        </p:nvCxnSpPr>
        <p:spPr>
          <a:xfrm>
            <a:off x="5052965" y="5241478"/>
            <a:ext cx="2966858" cy="0"/>
          </a:xfrm>
          <a:prstGeom prst="straightConnector1">
            <a:avLst/>
          </a:prstGeom>
          <a:ln w="38100" cap="rnd">
            <a:solidFill>
              <a:schemeClr val="accent4"/>
            </a:solidFill>
            <a:prstDash val="dash"/>
            <a:headEnd type="stealth" w="lg" len="lg"/>
            <a:tailEnd type="non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732FEAC-B13C-5C49-86B4-D6996F58C910}"/>
              </a:ext>
            </a:extLst>
          </p:cNvPr>
          <p:cNvCxnSpPr>
            <a:cxnSpLocks/>
          </p:cNvCxnSpPr>
          <p:nvPr/>
        </p:nvCxnSpPr>
        <p:spPr>
          <a:xfrm>
            <a:off x="548065" y="3209299"/>
            <a:ext cx="2949708" cy="0"/>
          </a:xfrm>
          <a:prstGeom prst="straightConnector1">
            <a:avLst/>
          </a:prstGeom>
          <a:ln w="38100" cap="rnd">
            <a:solidFill>
              <a:schemeClr val="accent1"/>
            </a:solidFill>
            <a:prstDash val="dash"/>
            <a:headEnd type="none"/>
            <a:tailEnd type="stealth" w="lg" len="lg"/>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9AA4E21-64D6-7F47-9B86-7BDA333F07DF}"/>
              </a:ext>
            </a:extLst>
          </p:cNvPr>
          <p:cNvSpPr txBox="1"/>
          <p:nvPr/>
        </p:nvSpPr>
        <p:spPr>
          <a:xfrm>
            <a:off x="6300192" y="2636912"/>
            <a:ext cx="2088232" cy="1115997"/>
          </a:xfrm>
          <a:prstGeom prst="rect">
            <a:avLst/>
          </a:prstGeom>
          <a:noFill/>
        </p:spPr>
        <p:txBody>
          <a:bodyPr wrap="square" lIns="38405" tIns="19202" rIns="38405" bIns="19202" rtlCol="0" anchor="ctr" anchorCtr="0">
            <a:spAutoFit/>
          </a:bodyPr>
          <a:lstStyle/>
          <a:p>
            <a:pPr algn="r"/>
            <a:r>
              <a:rPr lang="el-GR" sz="1400" b="1" dirty="0">
                <a:latin typeface="Calibri" pitchFamily="34" charset="0"/>
                <a:ea typeface="Open Sans" panose="020B0606030504020204" pitchFamily="34" charset="0"/>
                <a:cs typeface="Open Sans" panose="020B0606030504020204" pitchFamily="34" charset="0"/>
              </a:rPr>
              <a:t>Ενδονοσοκομειακή θνητότητα </a:t>
            </a:r>
            <a:r>
              <a:rPr lang="el-GR" sz="1400" dirty="0">
                <a:latin typeface="Calibri" pitchFamily="34" charset="0"/>
                <a:ea typeface="Open Sans" panose="020B0606030504020204" pitchFamily="34" charset="0"/>
                <a:cs typeface="Open Sans" panose="020B0606030504020204" pitchFamily="34" charset="0"/>
              </a:rPr>
              <a:t>μετά από επιλεγμένες </a:t>
            </a:r>
            <a:r>
              <a:rPr lang="el-GR" sz="1400" b="1" u="sng" dirty="0">
                <a:latin typeface="Calibri" pitchFamily="34" charset="0"/>
                <a:ea typeface="Open Sans" panose="020B0606030504020204" pitchFamily="34" charset="0"/>
                <a:cs typeface="Open Sans" panose="020B0606030504020204" pitchFamily="34" charset="0"/>
              </a:rPr>
              <a:t>διαγνώσεις</a:t>
            </a:r>
            <a:r>
              <a:rPr lang="el-GR" sz="1400" dirty="0">
                <a:latin typeface="Calibri" pitchFamily="34" charset="0"/>
                <a:ea typeface="Open Sans" panose="020B0606030504020204" pitchFamily="34" charset="0"/>
                <a:cs typeface="Open Sans" panose="020B0606030504020204" pitchFamily="34" charset="0"/>
              </a:rPr>
              <a:t> νόσων (π.χ ισχαιμικό εγκεφαλικό επεισόδιο)</a:t>
            </a:r>
            <a:endParaRPr lang="en-US" sz="1400" dirty="0">
              <a:latin typeface="Calibri"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7F52F7AD-3FAF-1A44-B21E-6CEB965BD6D3}"/>
              </a:ext>
            </a:extLst>
          </p:cNvPr>
          <p:cNvSpPr txBox="1"/>
          <p:nvPr/>
        </p:nvSpPr>
        <p:spPr>
          <a:xfrm>
            <a:off x="5796136" y="4077072"/>
            <a:ext cx="2289896" cy="1115997"/>
          </a:xfrm>
          <a:prstGeom prst="rect">
            <a:avLst/>
          </a:prstGeom>
          <a:noFill/>
        </p:spPr>
        <p:txBody>
          <a:bodyPr wrap="square" lIns="38405" tIns="19202" rIns="38405" bIns="19202" rtlCol="0" anchor="ctr" anchorCtr="0">
            <a:spAutoFit/>
          </a:bodyPr>
          <a:lstStyle/>
          <a:p>
            <a:pPr algn="r"/>
            <a:r>
              <a:rPr lang="el-GR" sz="1400" b="1" dirty="0">
                <a:latin typeface="Calibri" pitchFamily="34" charset="0"/>
                <a:ea typeface="Open Sans" panose="020B0606030504020204" pitchFamily="34" charset="0"/>
                <a:cs typeface="Open Sans" panose="020B0606030504020204" pitchFamily="34" charset="0"/>
              </a:rPr>
              <a:t>Ενδονοσοκομειακή θνητότητα </a:t>
            </a:r>
            <a:r>
              <a:rPr lang="el-GR" sz="1400" dirty="0">
                <a:latin typeface="Calibri" pitchFamily="34" charset="0"/>
                <a:ea typeface="Open Sans" panose="020B0606030504020204" pitchFamily="34" charset="0"/>
                <a:cs typeface="Open Sans" panose="020B0606030504020204" pitchFamily="34" charset="0"/>
              </a:rPr>
              <a:t>μετά από επιλεγμένες </a:t>
            </a:r>
            <a:r>
              <a:rPr lang="el-GR" sz="1400" b="1" u="sng" dirty="0">
                <a:latin typeface="Calibri" pitchFamily="34" charset="0"/>
                <a:ea typeface="Open Sans" panose="020B0606030504020204" pitchFamily="34" charset="0"/>
                <a:cs typeface="Open Sans" panose="020B0606030504020204" pitchFamily="34" charset="0"/>
              </a:rPr>
              <a:t>επεμβάσεις</a:t>
            </a:r>
            <a:r>
              <a:rPr lang="el-GR" sz="1400" dirty="0">
                <a:latin typeface="Calibri" pitchFamily="34" charset="0"/>
                <a:ea typeface="Open Sans" panose="020B0606030504020204" pitchFamily="34" charset="0"/>
                <a:cs typeface="Open Sans" panose="020B0606030504020204" pitchFamily="34" charset="0"/>
              </a:rPr>
              <a:t> (π.χ αρθροπλαστική ισχίου ή γόνατος)</a:t>
            </a:r>
          </a:p>
        </p:txBody>
      </p:sp>
      <p:sp>
        <p:nvSpPr>
          <p:cNvPr id="20" name="TextBox 19">
            <a:extLst>
              <a:ext uri="{FF2B5EF4-FFF2-40B4-BE49-F238E27FC236}">
                <a16:creationId xmlns:a16="http://schemas.microsoft.com/office/drawing/2014/main" id="{D356E304-3ACF-4941-91C3-C9AD338E115E}"/>
              </a:ext>
            </a:extLst>
          </p:cNvPr>
          <p:cNvSpPr txBox="1"/>
          <p:nvPr/>
        </p:nvSpPr>
        <p:spPr>
          <a:xfrm>
            <a:off x="251520" y="1628800"/>
            <a:ext cx="3312368" cy="1546884"/>
          </a:xfrm>
          <a:prstGeom prst="rect">
            <a:avLst/>
          </a:prstGeom>
          <a:noFill/>
        </p:spPr>
        <p:txBody>
          <a:bodyPr wrap="square" lIns="38405" tIns="19202" rIns="38405" bIns="19202" rtlCol="0" anchor="ctr" anchorCtr="0">
            <a:spAutoFit/>
          </a:bodyPr>
          <a:lstStyle/>
          <a:p>
            <a:pPr marL="176213" indent="-176213">
              <a:buFont typeface="Arial" pitchFamily="34" charset="0"/>
              <a:buChar char="•"/>
            </a:pPr>
            <a:r>
              <a:rPr lang="el-GR" sz="1400">
                <a:latin typeface="Calibri" pitchFamily="34" charset="0"/>
                <a:ea typeface="Open Sans" panose="020B0606030504020204" pitchFamily="34" charset="0"/>
                <a:cs typeface="Open Sans" panose="020B0606030504020204" pitchFamily="34" charset="0"/>
              </a:rPr>
              <a:t>Ποσοστό </a:t>
            </a:r>
            <a:r>
              <a:rPr lang="el-GR" sz="1400" b="1">
                <a:latin typeface="Calibri" pitchFamily="34" charset="0"/>
                <a:ea typeface="Open Sans" panose="020B0606030504020204" pitchFamily="34" charset="0"/>
                <a:cs typeface="Open Sans" panose="020B0606030504020204" pitchFamily="34" charset="0"/>
              </a:rPr>
              <a:t>νοσοκομειακών </a:t>
            </a:r>
            <a:r>
              <a:rPr lang="el-GR" sz="1400" b="1" dirty="0">
                <a:latin typeface="Calibri" pitchFamily="34" charset="0"/>
                <a:ea typeface="Open Sans" panose="020B0606030504020204" pitchFamily="34" charset="0"/>
                <a:cs typeface="Open Sans" panose="020B0606030504020204" pitchFamily="34" charset="0"/>
              </a:rPr>
              <a:t>λοιμώξεων </a:t>
            </a:r>
            <a:r>
              <a:rPr lang="el-GR" sz="1400" dirty="0">
                <a:latin typeface="Calibri" pitchFamily="34" charset="0"/>
                <a:ea typeface="Open Sans" panose="020B0606030504020204" pitchFamily="34" charset="0"/>
                <a:cs typeface="Open Sans" panose="020B0606030504020204" pitchFamily="34" charset="0"/>
              </a:rPr>
              <a:t>επί του συνόλου των ασθενών</a:t>
            </a:r>
          </a:p>
          <a:p>
            <a:pPr marL="176213" indent="-176213">
              <a:buFont typeface="Arial" pitchFamily="34" charset="0"/>
              <a:buChar char="•"/>
            </a:pPr>
            <a:r>
              <a:rPr lang="el-GR" sz="1400" dirty="0">
                <a:latin typeface="Calibri" pitchFamily="34" charset="0"/>
                <a:ea typeface="Open Sans" panose="020B0606030504020204" pitchFamily="34" charset="0"/>
                <a:cs typeface="Open Sans" panose="020B0606030504020204" pitchFamily="34" charset="0"/>
              </a:rPr>
              <a:t>Δείκτης κατανάλωσης αντιβιοτικών</a:t>
            </a:r>
          </a:p>
          <a:p>
            <a:pPr marL="176213" indent="-176213">
              <a:buFont typeface="Arial" pitchFamily="34" charset="0"/>
              <a:buChar char="•"/>
            </a:pPr>
            <a:r>
              <a:rPr lang="el-GR" sz="1400" dirty="0">
                <a:latin typeface="Calibri" pitchFamily="34" charset="0"/>
                <a:ea typeface="Open Sans" panose="020B0606030504020204" pitchFamily="34" charset="0"/>
                <a:cs typeface="Open Sans" panose="020B0606030504020204" pitchFamily="34" charset="0"/>
              </a:rPr>
              <a:t>Δείκτης συμμόρφωσης στην υγιεινή των χεριών και μέτρα μόνωσης</a:t>
            </a:r>
          </a:p>
          <a:p>
            <a:pPr marL="176213" indent="-176213">
              <a:buFont typeface="Arial" pitchFamily="34" charset="0"/>
              <a:buChar char="•"/>
            </a:pPr>
            <a:r>
              <a:rPr lang="el-GR" sz="1400" dirty="0">
                <a:latin typeface="Calibri" pitchFamily="34" charset="0"/>
                <a:ea typeface="Open Sans" panose="020B0606030504020204" pitchFamily="34" charset="0"/>
                <a:cs typeface="Open Sans" panose="020B0606030504020204" pitchFamily="34" charset="0"/>
              </a:rPr>
              <a:t>Δείκτης μικροβιακής αντοχής (βακτηριαιμίες από ανθεκτικά παθογόνα)</a:t>
            </a:r>
            <a:endParaRPr lang="en-US" sz="1400" dirty="0">
              <a:latin typeface="Calibri" pitchFamily="34" charset="0"/>
              <a:ea typeface="Open Sans" panose="020B0606030504020204" pitchFamily="34" charset="0"/>
              <a:cs typeface="Open Sans" panose="020B0606030504020204" pitchFamily="34" charset="0"/>
            </a:endParaRPr>
          </a:p>
        </p:txBody>
      </p:sp>
      <p:sp>
        <p:nvSpPr>
          <p:cNvPr id="22" name="TextBox 21">
            <a:extLst>
              <a:ext uri="{FF2B5EF4-FFF2-40B4-BE49-F238E27FC236}">
                <a16:creationId xmlns:a16="http://schemas.microsoft.com/office/drawing/2014/main" id="{84E29D1F-234A-1E4C-9A6D-41290E1A9838}"/>
              </a:ext>
            </a:extLst>
          </p:cNvPr>
          <p:cNvSpPr txBox="1"/>
          <p:nvPr/>
        </p:nvSpPr>
        <p:spPr>
          <a:xfrm>
            <a:off x="755576" y="3717032"/>
            <a:ext cx="2304256" cy="685110"/>
          </a:xfrm>
          <a:prstGeom prst="rect">
            <a:avLst/>
          </a:prstGeom>
          <a:noFill/>
        </p:spPr>
        <p:txBody>
          <a:bodyPr wrap="square" lIns="38405" tIns="19202" rIns="38405" bIns="19202" rtlCol="0" anchor="ctr" anchorCtr="0">
            <a:spAutoFit/>
          </a:bodyPr>
          <a:lstStyle/>
          <a:p>
            <a:r>
              <a:rPr lang="el-GR" sz="1400" dirty="0">
                <a:latin typeface="Calibri" pitchFamily="34" charset="0"/>
                <a:ea typeface="Open Sans" panose="020B0606030504020204" pitchFamily="34" charset="0"/>
                <a:cs typeface="Open Sans" panose="020B0606030504020204" pitchFamily="34" charset="0"/>
              </a:rPr>
              <a:t>Επείγουσες </a:t>
            </a:r>
            <a:r>
              <a:rPr lang="el-GR" sz="1400" b="1" dirty="0">
                <a:latin typeface="Calibri" pitchFamily="34" charset="0"/>
                <a:ea typeface="Open Sans" panose="020B0606030504020204" pitchFamily="34" charset="0"/>
                <a:cs typeface="Open Sans" panose="020B0606030504020204" pitchFamily="34" charset="0"/>
              </a:rPr>
              <a:t>επαναεισαγωγές εντός 28 ημερών </a:t>
            </a:r>
            <a:r>
              <a:rPr lang="el-GR" sz="1400" dirty="0">
                <a:latin typeface="Calibri" pitchFamily="34" charset="0"/>
                <a:ea typeface="Open Sans" panose="020B0606030504020204" pitchFamily="34" charset="0"/>
                <a:cs typeface="Open Sans" panose="020B0606030504020204" pitchFamily="34" charset="0"/>
              </a:rPr>
              <a:t>από την έξοδο από το νοσοκομείο</a:t>
            </a:r>
            <a:endParaRPr lang="en-US" sz="1400" dirty="0">
              <a:latin typeface="Calibri" pitchFamily="34" charset="0"/>
              <a:ea typeface="Open Sans" panose="020B0606030504020204" pitchFamily="34" charset="0"/>
              <a:cs typeface="Open Sans" panose="020B0606030504020204" pitchFamily="34" charset="0"/>
            </a:endParaRPr>
          </a:p>
        </p:txBody>
      </p:sp>
      <p:cxnSp>
        <p:nvCxnSpPr>
          <p:cNvPr id="23" name="Straight Arrow Connector 11">
            <a:extLst>
              <a:ext uri="{FF2B5EF4-FFF2-40B4-BE49-F238E27FC236}">
                <a16:creationId xmlns:a16="http://schemas.microsoft.com/office/drawing/2014/main" id="{3732FEAC-B13C-5C49-86B4-D6996F58C910}"/>
              </a:ext>
            </a:extLst>
          </p:cNvPr>
          <p:cNvCxnSpPr>
            <a:cxnSpLocks/>
          </p:cNvCxnSpPr>
          <p:nvPr/>
        </p:nvCxnSpPr>
        <p:spPr>
          <a:xfrm>
            <a:off x="683568" y="4509120"/>
            <a:ext cx="2949708" cy="0"/>
          </a:xfrm>
          <a:prstGeom prst="straightConnector1">
            <a:avLst/>
          </a:prstGeom>
          <a:ln w="38100" cap="rnd">
            <a:solidFill>
              <a:srgbClr val="7030A0"/>
            </a:solidFill>
            <a:prstDash val="dash"/>
            <a:headEnd type="none"/>
            <a:tailEnd type="stealth"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11">
            <a:extLst>
              <a:ext uri="{FF2B5EF4-FFF2-40B4-BE49-F238E27FC236}">
                <a16:creationId xmlns:a16="http://schemas.microsoft.com/office/drawing/2014/main" id="{3732FEAC-B13C-5C49-86B4-D6996F58C910}"/>
              </a:ext>
            </a:extLst>
          </p:cNvPr>
          <p:cNvCxnSpPr>
            <a:cxnSpLocks/>
          </p:cNvCxnSpPr>
          <p:nvPr/>
        </p:nvCxnSpPr>
        <p:spPr>
          <a:xfrm>
            <a:off x="1547664" y="6309320"/>
            <a:ext cx="2949708" cy="0"/>
          </a:xfrm>
          <a:prstGeom prst="straightConnector1">
            <a:avLst/>
          </a:prstGeom>
          <a:ln w="38100" cap="rnd">
            <a:solidFill>
              <a:schemeClr val="tx1"/>
            </a:solidFill>
            <a:prstDash val="dash"/>
            <a:headEnd type="none"/>
            <a:tailEnd type="stealth" w="lg" len="lg"/>
          </a:ln>
        </p:spPr>
        <p:style>
          <a:lnRef idx="1">
            <a:schemeClr val="accent1"/>
          </a:lnRef>
          <a:fillRef idx="0">
            <a:schemeClr val="accent1"/>
          </a:fillRef>
          <a:effectRef idx="0">
            <a:schemeClr val="accent1"/>
          </a:effectRef>
          <a:fontRef idx="minor">
            <a:schemeClr val="tx1"/>
          </a:fontRef>
        </p:style>
      </p:cxnSp>
      <p:sp>
        <p:nvSpPr>
          <p:cNvPr id="25" name="TextBox 21">
            <a:extLst>
              <a:ext uri="{FF2B5EF4-FFF2-40B4-BE49-F238E27FC236}">
                <a16:creationId xmlns:a16="http://schemas.microsoft.com/office/drawing/2014/main" id="{84E29D1F-234A-1E4C-9A6D-41290E1A9838}"/>
              </a:ext>
            </a:extLst>
          </p:cNvPr>
          <p:cNvSpPr txBox="1"/>
          <p:nvPr/>
        </p:nvSpPr>
        <p:spPr>
          <a:xfrm>
            <a:off x="1547664" y="5517232"/>
            <a:ext cx="2304256" cy="685110"/>
          </a:xfrm>
          <a:prstGeom prst="rect">
            <a:avLst/>
          </a:prstGeom>
          <a:noFill/>
        </p:spPr>
        <p:txBody>
          <a:bodyPr wrap="square" lIns="38405" tIns="19202" rIns="38405" bIns="19202" rtlCol="0" anchor="ctr" anchorCtr="0">
            <a:spAutoFit/>
          </a:bodyPr>
          <a:lstStyle/>
          <a:p>
            <a:r>
              <a:rPr lang="el-GR" sz="1400" dirty="0">
                <a:latin typeface="Calibri" pitchFamily="34" charset="0"/>
                <a:ea typeface="Open Sans" panose="020B0606030504020204" pitchFamily="34" charset="0"/>
                <a:cs typeface="Open Sans" panose="020B0606030504020204" pitchFamily="34" charset="0"/>
              </a:rPr>
              <a:t>Πλήθος </a:t>
            </a:r>
            <a:r>
              <a:rPr lang="el-GR" sz="1400" b="1" dirty="0">
                <a:latin typeface="Calibri" pitchFamily="34" charset="0"/>
                <a:ea typeface="Open Sans" panose="020B0606030504020204" pitchFamily="34" charset="0"/>
                <a:cs typeface="Open Sans" panose="020B0606030504020204" pitchFamily="34" charset="0"/>
              </a:rPr>
              <a:t>εργατικών ατυχημάτων</a:t>
            </a:r>
            <a:r>
              <a:rPr lang="el-GR" sz="1400" dirty="0">
                <a:latin typeface="Calibri" pitchFamily="34" charset="0"/>
                <a:ea typeface="Open Sans" panose="020B0606030504020204" pitchFamily="34" charset="0"/>
                <a:cs typeface="Open Sans" panose="020B0606030504020204" pitchFamily="34" charset="0"/>
              </a:rPr>
              <a:t> προς το σύνολο των εργαζομένων</a:t>
            </a:r>
          </a:p>
        </p:txBody>
      </p:sp>
      <p:cxnSp>
        <p:nvCxnSpPr>
          <p:cNvPr id="26" name="Straight Arrow Connector 9">
            <a:extLst>
              <a:ext uri="{FF2B5EF4-FFF2-40B4-BE49-F238E27FC236}">
                <a16:creationId xmlns:a16="http://schemas.microsoft.com/office/drawing/2014/main" id="{5DE08864-EB11-3B49-BEAE-89780681AB0A}"/>
              </a:ext>
            </a:extLst>
          </p:cNvPr>
          <p:cNvCxnSpPr>
            <a:cxnSpLocks/>
          </p:cNvCxnSpPr>
          <p:nvPr/>
        </p:nvCxnSpPr>
        <p:spPr>
          <a:xfrm>
            <a:off x="5076056" y="1916832"/>
            <a:ext cx="2965897" cy="0"/>
          </a:xfrm>
          <a:prstGeom prst="straightConnector1">
            <a:avLst/>
          </a:prstGeom>
          <a:ln w="38100" cap="rnd">
            <a:solidFill>
              <a:schemeClr val="accent2"/>
            </a:solidFill>
            <a:prstDash val="dash"/>
            <a:headEnd type="stealth" w="lg" len="lg"/>
            <a:tailEnd type="none"/>
          </a:ln>
        </p:spPr>
        <p:style>
          <a:lnRef idx="1">
            <a:schemeClr val="accent1"/>
          </a:lnRef>
          <a:fillRef idx="0">
            <a:schemeClr val="accent1"/>
          </a:fillRef>
          <a:effectRef idx="0">
            <a:schemeClr val="accent1"/>
          </a:effectRef>
          <a:fontRef idx="minor">
            <a:schemeClr val="tx1"/>
          </a:fontRef>
        </p:style>
      </p:cxnSp>
      <p:sp>
        <p:nvSpPr>
          <p:cNvPr id="27" name="TextBox 14">
            <a:extLst>
              <a:ext uri="{FF2B5EF4-FFF2-40B4-BE49-F238E27FC236}">
                <a16:creationId xmlns:a16="http://schemas.microsoft.com/office/drawing/2014/main" id="{D9AA4E21-64D6-7F47-9B86-7BDA333F07DF}"/>
              </a:ext>
            </a:extLst>
          </p:cNvPr>
          <p:cNvSpPr txBox="1"/>
          <p:nvPr/>
        </p:nvSpPr>
        <p:spPr>
          <a:xfrm>
            <a:off x="6012160" y="1412776"/>
            <a:ext cx="2088232" cy="469666"/>
          </a:xfrm>
          <a:prstGeom prst="rect">
            <a:avLst/>
          </a:prstGeom>
          <a:noFill/>
        </p:spPr>
        <p:txBody>
          <a:bodyPr wrap="square" lIns="38405" tIns="19202" rIns="38405" bIns="19202" rtlCol="0" anchor="ctr" anchorCtr="0">
            <a:spAutoFit/>
          </a:bodyPr>
          <a:lstStyle/>
          <a:p>
            <a:pPr algn="r"/>
            <a:r>
              <a:rPr lang="el-GR" sz="1400" b="1" dirty="0">
                <a:latin typeface="Calibri" pitchFamily="34" charset="0"/>
                <a:ea typeface="Open Sans" panose="020B0606030504020204" pitchFamily="34" charset="0"/>
                <a:cs typeface="Open Sans" panose="020B0606030504020204" pitchFamily="34" charset="0"/>
              </a:rPr>
              <a:t>Αριθμός πιστοποιημένων τμημάτων</a:t>
            </a:r>
            <a:endParaRPr lang="en-US" sz="1400" dirty="0">
              <a:latin typeface="Calibri" pitchFamily="34" charset="0"/>
              <a:ea typeface="Open Sans" panose="020B0606030504020204" pitchFamily="34" charset="0"/>
              <a:cs typeface="Open Sans" panose="020B0606030504020204" pitchFamily="34" charset="0"/>
            </a:endParaRPr>
          </a:p>
        </p:txBody>
      </p:sp>
      <p:sp>
        <p:nvSpPr>
          <p:cNvPr id="21" name="TextBox 17">
            <a:extLst>
              <a:ext uri="{FF2B5EF4-FFF2-40B4-BE49-F238E27FC236}">
                <a16:creationId xmlns:a16="http://schemas.microsoft.com/office/drawing/2014/main" id="{7F52F7AD-3FAF-1A44-B21E-6CEB965BD6D3}"/>
              </a:ext>
            </a:extLst>
          </p:cNvPr>
          <p:cNvSpPr txBox="1"/>
          <p:nvPr/>
        </p:nvSpPr>
        <p:spPr>
          <a:xfrm>
            <a:off x="6000760" y="5572140"/>
            <a:ext cx="2289896" cy="685110"/>
          </a:xfrm>
          <a:prstGeom prst="rect">
            <a:avLst/>
          </a:prstGeom>
          <a:noFill/>
        </p:spPr>
        <p:txBody>
          <a:bodyPr wrap="square" lIns="38405" tIns="19202" rIns="38405" bIns="19202" rtlCol="0" anchor="ctr" anchorCtr="0">
            <a:spAutoFit/>
          </a:bodyPr>
          <a:lstStyle/>
          <a:p>
            <a:pPr algn="r"/>
            <a:r>
              <a:rPr lang="el-GR" sz="1400" b="1" dirty="0">
                <a:latin typeface="Calibri" pitchFamily="34" charset="0"/>
                <a:ea typeface="Open Sans" panose="020B0606030504020204" pitchFamily="34" charset="0"/>
                <a:cs typeface="Open Sans" panose="020B0606030504020204" pitchFamily="34" charset="0"/>
              </a:rPr>
              <a:t>Μετεγχειρητική Εν τω Βάθει Φλεβική Θρόμβωση ή Πνευμονική Εμβολή</a:t>
            </a:r>
            <a:endParaRPr lang="el-GR" sz="1400" dirty="0">
              <a:latin typeface="Calibri" pitchFamily="34" charset="0"/>
              <a:ea typeface="Open Sans" panose="020B0606030504020204" pitchFamily="34" charset="0"/>
              <a:cs typeface="Open Sans" panose="020B0606030504020204" pitchFamily="34" charset="0"/>
            </a:endParaRPr>
          </a:p>
        </p:txBody>
      </p:sp>
      <p:cxnSp>
        <p:nvCxnSpPr>
          <p:cNvPr id="28" name="Straight Arrow Connector 10">
            <a:extLst>
              <a:ext uri="{FF2B5EF4-FFF2-40B4-BE49-F238E27FC236}">
                <a16:creationId xmlns:a16="http://schemas.microsoft.com/office/drawing/2014/main" id="{21ACF08E-04C0-6147-8F0F-DDD86ABBC9D1}"/>
              </a:ext>
            </a:extLst>
          </p:cNvPr>
          <p:cNvCxnSpPr>
            <a:cxnSpLocks/>
          </p:cNvCxnSpPr>
          <p:nvPr/>
        </p:nvCxnSpPr>
        <p:spPr>
          <a:xfrm>
            <a:off x="5286380" y="6357958"/>
            <a:ext cx="2966858" cy="0"/>
          </a:xfrm>
          <a:prstGeom prst="straightConnector1">
            <a:avLst/>
          </a:prstGeom>
          <a:ln w="38100" cap="rnd">
            <a:solidFill>
              <a:schemeClr val="accent4"/>
            </a:solidFill>
            <a:prstDash val="dash"/>
            <a:headEnd type="stealth" w="lg" len="lg"/>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551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amond(in)">
                                      <p:cBhvr>
                                        <p:cTn id="7" dur="2000"/>
                                        <p:tgtEl>
                                          <p:spTgt spid="27"/>
                                        </p:tgtEl>
                                      </p:cBhvr>
                                    </p:animEffect>
                                  </p:childTnLst>
                                </p:cTn>
                              </p:par>
                              <p:par>
                                <p:cTn id="8" presetID="8" presetClass="entr" presetSubtype="16"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diamond(in)">
                                      <p:cBhvr>
                                        <p:cTn id="10" dur="20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amond(in)">
                                      <p:cBhvr>
                                        <p:cTn id="15" dur="2000"/>
                                        <p:tgtEl>
                                          <p:spTgt spid="12"/>
                                        </p:tgtEl>
                                      </p:cBhvr>
                                    </p:animEffect>
                                  </p:childTnLst>
                                </p:cTn>
                              </p:par>
                              <p:par>
                                <p:cTn id="16" presetID="8" presetClass="entr" presetSubtype="16"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diamond(in)">
                                      <p:cBhvr>
                                        <p:cTn id="18" dur="20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amond(in)">
                                      <p:cBhvr>
                                        <p:cTn id="23" dur="2000"/>
                                        <p:tgtEl>
                                          <p:spTgt spid="15"/>
                                        </p:tgtEl>
                                      </p:cBhvr>
                                    </p:animEffect>
                                  </p:childTnLst>
                                </p:cTn>
                              </p:par>
                              <p:par>
                                <p:cTn id="24" presetID="8"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diamond(in)">
                                      <p:cBhvr>
                                        <p:cTn id="26" dur="20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diamond(in)">
                                      <p:cBhvr>
                                        <p:cTn id="31" dur="2000"/>
                                        <p:tgtEl>
                                          <p:spTgt spid="23"/>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diamond(in)">
                                      <p:cBhvr>
                                        <p:cTn id="34" dur="20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16"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diamond(in)">
                                      <p:cBhvr>
                                        <p:cTn id="39" dur="2000"/>
                                        <p:tgtEl>
                                          <p:spTgt spid="18"/>
                                        </p:tgtEl>
                                      </p:cBhvr>
                                    </p:animEffect>
                                  </p:childTnLst>
                                </p:cTn>
                              </p:par>
                              <p:par>
                                <p:cTn id="40" presetID="8" presetClass="entr" presetSubtype="16"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diamond(in)">
                                      <p:cBhvr>
                                        <p:cTn id="42" dur="2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diamond(in)">
                                      <p:cBhvr>
                                        <p:cTn id="47" dur="2000"/>
                                        <p:tgtEl>
                                          <p:spTgt spid="24"/>
                                        </p:tgtEl>
                                      </p:cBhvr>
                                    </p:animEffect>
                                  </p:childTnLst>
                                </p:cTn>
                              </p:par>
                              <p:par>
                                <p:cTn id="48" presetID="8"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diamond(in)">
                                      <p:cBhvr>
                                        <p:cTn id="50" dur="2000"/>
                                        <p:tgtEl>
                                          <p:spTgt spid="25"/>
                                        </p:tgtEl>
                                      </p:cBhvr>
                                    </p:animEffect>
                                  </p:childTnLst>
                                </p:cTn>
                              </p:par>
                            </p:childTnLst>
                          </p:cTn>
                        </p:par>
                      </p:childTnLst>
                    </p:cTn>
                  </p:par>
                  <p:par>
                    <p:cTn id="51" fill="hold">
                      <p:stCondLst>
                        <p:cond delay="indefinite"/>
                      </p:stCondLst>
                      <p:childTnLst>
                        <p:par>
                          <p:cTn id="52" fill="hold">
                            <p:stCondLst>
                              <p:cond delay="0"/>
                            </p:stCondLst>
                            <p:childTnLst>
                              <p:par>
                                <p:cTn id="53" presetID="8" presetClass="entr" presetSubtype="16"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diamond(in)">
                                      <p:cBhvr>
                                        <p:cTn id="55" dur="2000"/>
                                        <p:tgtEl>
                                          <p:spTgt spid="21"/>
                                        </p:tgtEl>
                                      </p:cBhvr>
                                    </p:animEffect>
                                  </p:childTnLst>
                                </p:cTn>
                              </p:par>
                              <p:par>
                                <p:cTn id="56" presetID="8" presetClass="entr" presetSubtype="16" fill="hold" nodeType="with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diamond(in)">
                                      <p:cBhvr>
                                        <p:cTn id="58"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0" grpId="0"/>
      <p:bldP spid="22" grpId="0"/>
      <p:bldP spid="25" grpId="0"/>
      <p:bldP spid="27" grpId="0"/>
      <p:bldP spid="2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a:extLst>
              <a:ext uri="{FF2B5EF4-FFF2-40B4-BE49-F238E27FC236}">
                <a16:creationId xmlns:a16="http://schemas.microsoft.com/office/drawing/2014/main" id="{486220C5-0EC3-25A9-890C-1BFD69F7DA6F}"/>
              </a:ext>
            </a:extLst>
          </p:cNvPr>
          <p:cNvGraphicFramePr>
            <a:graphicFrameLocks noGrp="1"/>
          </p:cNvGraphicFramePr>
          <p:nvPr>
            <p:extLst>
              <p:ext uri="{D42A27DB-BD31-4B8C-83A1-F6EECF244321}">
                <p14:modId xmlns:p14="http://schemas.microsoft.com/office/powerpoint/2010/main" val="2030169224"/>
              </p:ext>
            </p:extLst>
          </p:nvPr>
        </p:nvGraphicFramePr>
        <p:xfrm>
          <a:off x="755576" y="1484784"/>
          <a:ext cx="7848872" cy="5019398"/>
        </p:xfrm>
        <a:graphic>
          <a:graphicData uri="http://schemas.openxmlformats.org/drawingml/2006/table">
            <a:tbl>
              <a:tblPr firstRow="1" firstCol="1" lastRow="1" lastCol="1" bandRow="1" bandCol="1">
                <a:tableStyleId>{5C22544A-7EE6-4342-B048-85BDC9FD1C3A}</a:tableStyleId>
              </a:tblPr>
              <a:tblGrid>
                <a:gridCol w="1668098">
                  <a:extLst>
                    <a:ext uri="{9D8B030D-6E8A-4147-A177-3AD203B41FA5}">
                      <a16:colId xmlns:a16="http://schemas.microsoft.com/office/drawing/2014/main" val="769798879"/>
                    </a:ext>
                  </a:extLst>
                </a:gridCol>
                <a:gridCol w="6180774">
                  <a:extLst>
                    <a:ext uri="{9D8B030D-6E8A-4147-A177-3AD203B41FA5}">
                      <a16:colId xmlns:a16="http://schemas.microsoft.com/office/drawing/2014/main" val="3132335899"/>
                    </a:ext>
                  </a:extLst>
                </a:gridCol>
              </a:tblGrid>
              <a:tr h="2262795">
                <a:tc>
                  <a:txBody>
                    <a:bodyPr/>
                    <a:lstStyle/>
                    <a:p>
                      <a:pPr algn="l">
                        <a:lnSpc>
                          <a:spcPct val="115000"/>
                        </a:lnSpc>
                        <a:spcAft>
                          <a:spcPts val="1000"/>
                        </a:spcAft>
                      </a:pPr>
                      <a:r>
                        <a:rPr lang="el-GR" sz="1200" u="sng" dirty="0">
                          <a:effectLst/>
                        </a:rPr>
                        <a:t>Σκεπτικό/Σημασία χρήσης δείκτη</a:t>
                      </a:r>
                      <a:endParaRPr lang="el-GR" sz="1200" dirty="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tc>
                  <a:txBody>
                    <a:bodyPr/>
                    <a:lstStyle/>
                    <a:p>
                      <a:pPr algn="just">
                        <a:lnSpc>
                          <a:spcPct val="115000"/>
                        </a:lnSpc>
                        <a:spcAft>
                          <a:spcPts val="1000"/>
                        </a:spcAft>
                      </a:pPr>
                      <a:r>
                        <a:rPr lang="el-GR" sz="1200">
                          <a:effectLst/>
                        </a:rPr>
                        <a:t>Ο δείκτης βοηθά στην εκτίμηση της ποιότητας και ασφάλειας των παρεχόμενων υπηρεσιών φροντίδας υγείας και παράλληλα συντελεί στην εκτίμηση της αποδοτικότητας του συστήματος, αφού οι νοσοκομειακές λοιμώξεις συνοδεύονται με παράταση ημερών νοσηλείας και μεγάλο σχετιζόμενο άμεσο ιατρικό κόστος.  Η παράταση ημερών νοσηλείας ταυτόχρονα επηρεάζει την ανταπόκριση του συστήματος καθώς περιορίζει τη δυνατότητα  πρόσβασης άλλων ασθενών που το έχουν ανάγκη.Ο μέσος αριθμός επιπρόσθετων ημερών νοσηλείας κυμαίνεται από 1 έως 7 ημέρες ανάλογα με τον τύπο της λοίμωξης ενώ το  συνολικό κόστος διαχείρισής μιας λοίμωξης  κυμαίνεται από 1000 έως και 30.000 ευρώ ανάλογα με το είδος.</a:t>
                      </a:r>
                      <a:endParaRPr lang="el-GR" sz="12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extLst>
                  <a:ext uri="{0D108BD9-81ED-4DB2-BD59-A6C34878D82A}">
                    <a16:rowId xmlns:a16="http://schemas.microsoft.com/office/drawing/2014/main" val="3531491201"/>
                  </a:ext>
                </a:extLst>
              </a:tr>
              <a:tr h="587332">
                <a:tc>
                  <a:txBody>
                    <a:bodyPr/>
                    <a:lstStyle/>
                    <a:p>
                      <a:pPr algn="l">
                        <a:lnSpc>
                          <a:spcPct val="115000"/>
                        </a:lnSpc>
                        <a:spcAft>
                          <a:spcPts val="1000"/>
                        </a:spcAft>
                      </a:pPr>
                      <a:r>
                        <a:rPr lang="el-GR" sz="1200">
                          <a:effectLst/>
                        </a:rPr>
                        <a:t>Τρόπος Υπολογισμού / Ορισμός</a:t>
                      </a:r>
                      <a:endParaRPr lang="el-GR" sz="12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tc>
                  <a:txBody>
                    <a:bodyPr/>
                    <a:lstStyle/>
                    <a:p>
                      <a:pPr algn="just">
                        <a:lnSpc>
                          <a:spcPct val="115000"/>
                        </a:lnSpc>
                        <a:spcAft>
                          <a:spcPts val="1000"/>
                        </a:spcAft>
                      </a:pPr>
                      <a:r>
                        <a:rPr lang="el-GR" sz="1200" dirty="0">
                          <a:effectLst/>
                        </a:rPr>
                        <a:t>Αριθμός των νοσοκομειακών λοιμώξεων που καταγράφηκαν μία συγκεκριμένη ημέρα προς τον αριθμό των ασθενών την ημέρα της καταγραφής( Σημειακός </a:t>
                      </a:r>
                      <a:r>
                        <a:rPr lang="el-GR" sz="1200" dirty="0" err="1">
                          <a:effectLst/>
                        </a:rPr>
                        <a:t>επιπολασμός</a:t>
                      </a:r>
                      <a:r>
                        <a:rPr lang="el-GR" sz="1200" dirty="0">
                          <a:effectLst/>
                        </a:rPr>
                        <a:t>)</a:t>
                      </a:r>
                      <a:endParaRPr lang="el-GR" sz="1200" dirty="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extLst>
                  <a:ext uri="{0D108BD9-81ED-4DB2-BD59-A6C34878D82A}">
                    <a16:rowId xmlns:a16="http://schemas.microsoft.com/office/drawing/2014/main" val="3713464337"/>
                  </a:ext>
                </a:extLst>
              </a:tr>
              <a:tr h="787012">
                <a:tc>
                  <a:txBody>
                    <a:bodyPr/>
                    <a:lstStyle/>
                    <a:p>
                      <a:pPr algn="l">
                        <a:lnSpc>
                          <a:spcPct val="115000"/>
                        </a:lnSpc>
                        <a:spcAft>
                          <a:spcPts val="1000"/>
                        </a:spcAft>
                      </a:pPr>
                      <a:r>
                        <a:rPr lang="el-GR" sz="1200">
                          <a:effectLst/>
                        </a:rPr>
                        <a:t>Περιοδικότητα και μέσα/πηγές συλλογής δεδομένων</a:t>
                      </a:r>
                      <a:endParaRPr lang="el-GR" sz="12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tc>
                  <a:txBody>
                    <a:bodyPr/>
                    <a:lstStyle/>
                    <a:p>
                      <a:pPr algn="just">
                        <a:lnSpc>
                          <a:spcPct val="115000"/>
                        </a:lnSpc>
                        <a:spcAft>
                          <a:spcPts val="1000"/>
                        </a:spcAft>
                      </a:pPr>
                      <a:r>
                        <a:rPr lang="el-GR" sz="1200">
                          <a:effectLst/>
                        </a:rPr>
                        <a:t>Η μελέτη επιπολασμούσε τακτική βάσηκαι η συλλογή δεδομένων θα πραγματοποιείται από τους νοσηλευτές επιτήρησης λοιμώξεων και τους συνδέσμους λοιμώξεων των νοσηλευτικών τμημάτων.</a:t>
                      </a:r>
                      <a:endParaRPr lang="el-GR" sz="12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extLst>
                  <a:ext uri="{0D108BD9-81ED-4DB2-BD59-A6C34878D82A}">
                    <a16:rowId xmlns:a16="http://schemas.microsoft.com/office/drawing/2014/main" val="3700319672"/>
                  </a:ext>
                </a:extLst>
              </a:tr>
              <a:tr h="866859">
                <a:tc>
                  <a:txBody>
                    <a:bodyPr/>
                    <a:lstStyle/>
                    <a:p>
                      <a:pPr algn="l">
                        <a:lnSpc>
                          <a:spcPct val="115000"/>
                        </a:lnSpc>
                        <a:spcAft>
                          <a:spcPts val="1000"/>
                        </a:spcAft>
                      </a:pPr>
                      <a:r>
                        <a:rPr lang="el-GR" sz="1200">
                          <a:effectLst/>
                        </a:rPr>
                        <a:t>Στόχος απόδοσης</a:t>
                      </a:r>
                      <a:endParaRPr lang="el-GR" sz="12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tc>
                  <a:txBody>
                    <a:bodyPr/>
                    <a:lstStyle/>
                    <a:p>
                      <a:pPr algn="just">
                        <a:lnSpc>
                          <a:spcPct val="115000"/>
                        </a:lnSpc>
                        <a:spcAft>
                          <a:spcPts val="1000"/>
                        </a:spcAft>
                      </a:pPr>
                      <a:r>
                        <a:rPr lang="el-GR" sz="1200">
                          <a:effectLst/>
                        </a:rPr>
                        <a:t>Η συνεχής πτωτική τάση τουδείκτη και ο κατά το δυνατόν μεγαλύτερος περιορισμός του ποσοστού των λοιμώξεων, αποτελεί ένδειξη αποτελεσματικής παροχής υπηρεσιών φροντίδας υγείας. </a:t>
                      </a:r>
                      <a:endParaRPr lang="el-GR" sz="12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extLst>
                  <a:ext uri="{0D108BD9-81ED-4DB2-BD59-A6C34878D82A}">
                    <a16:rowId xmlns:a16="http://schemas.microsoft.com/office/drawing/2014/main" val="3105739717"/>
                  </a:ext>
                </a:extLst>
              </a:tr>
              <a:tr h="444610">
                <a:tc>
                  <a:txBody>
                    <a:bodyPr/>
                    <a:lstStyle/>
                    <a:p>
                      <a:pPr algn="l">
                        <a:lnSpc>
                          <a:spcPct val="115000"/>
                        </a:lnSpc>
                        <a:spcAft>
                          <a:spcPts val="1000"/>
                        </a:spcAft>
                      </a:pPr>
                      <a:r>
                        <a:rPr lang="el-GR" sz="1200">
                          <a:effectLst/>
                        </a:rPr>
                        <a:t>Πηγή</a:t>
                      </a:r>
                      <a:endParaRPr lang="el-GR" sz="12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tc>
                  <a:txBody>
                    <a:bodyPr/>
                    <a:lstStyle/>
                    <a:p>
                      <a:pPr algn="just">
                        <a:lnSpc>
                          <a:spcPct val="115000"/>
                        </a:lnSpc>
                        <a:spcAft>
                          <a:spcPts val="1000"/>
                        </a:spcAft>
                      </a:pPr>
                      <a:r>
                        <a:rPr lang="en-US" sz="1200" dirty="0">
                          <a:effectLst/>
                        </a:rPr>
                        <a:t>Selecting Indicators for Patient Safety at the Health Systems Level in OECD Countries, OECD Health Technical Papers, 2004.</a:t>
                      </a:r>
                      <a:endParaRPr lang="el-GR" sz="1200" dirty="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extLst>
                  <a:ext uri="{0D108BD9-81ED-4DB2-BD59-A6C34878D82A}">
                    <a16:rowId xmlns:a16="http://schemas.microsoft.com/office/drawing/2014/main" val="4216255397"/>
                  </a:ext>
                </a:extLst>
              </a:tr>
            </a:tbl>
          </a:graphicData>
        </a:graphic>
      </p:graphicFrame>
      <p:sp>
        <p:nvSpPr>
          <p:cNvPr id="4" name="TextBox 3">
            <a:extLst>
              <a:ext uri="{FF2B5EF4-FFF2-40B4-BE49-F238E27FC236}">
                <a16:creationId xmlns:a16="http://schemas.microsoft.com/office/drawing/2014/main" id="{B7A6B0B8-A197-32A3-6E3E-3DF9E941AF82}"/>
              </a:ext>
            </a:extLst>
          </p:cNvPr>
          <p:cNvSpPr txBox="1"/>
          <p:nvPr/>
        </p:nvSpPr>
        <p:spPr>
          <a:xfrm>
            <a:off x="755576" y="908720"/>
            <a:ext cx="7200800" cy="392159"/>
          </a:xfrm>
          <a:prstGeom prst="rect">
            <a:avLst/>
          </a:prstGeom>
          <a:noFill/>
        </p:spPr>
        <p:txBody>
          <a:bodyPr wrap="square">
            <a:spAutoFit/>
          </a:bodyPr>
          <a:lstStyle/>
          <a:p>
            <a:pPr>
              <a:lnSpc>
                <a:spcPct val="115000"/>
              </a:lnSpc>
              <a:spcAft>
                <a:spcPts val="1000"/>
              </a:spcAft>
            </a:pPr>
            <a:r>
              <a:rPr lang="el-GR" sz="1800" b="1" i="1" dirty="0">
                <a:effectLst/>
                <a:latin typeface="Calibri" panose="020F0502020204030204" pitchFamily="34" charset="0"/>
                <a:ea typeface="Calibri" panose="020F0502020204030204" pitchFamily="34" charset="0"/>
                <a:cs typeface="Arial" panose="020B0604020202020204" pitchFamily="34" charset="0"/>
              </a:rPr>
              <a:t>Ποσοστό νοσοκομειακών λοιμώξεων επί της δύναμης των ασθενών</a:t>
            </a:r>
            <a:endParaRPr lang="el-GR" sz="1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E22FF87C-F011-2F69-E42C-AA61955DDA91}"/>
              </a:ext>
            </a:extLst>
          </p:cNvPr>
          <p:cNvSpPr txBox="1"/>
          <p:nvPr/>
        </p:nvSpPr>
        <p:spPr>
          <a:xfrm>
            <a:off x="1079612" y="424608"/>
            <a:ext cx="7200800" cy="492122"/>
          </a:xfrm>
          <a:prstGeom prst="rect">
            <a:avLst/>
          </a:prstGeom>
          <a:noFill/>
        </p:spPr>
        <p:txBody>
          <a:bodyPr wrap="square">
            <a:spAutoFit/>
          </a:bodyPr>
          <a:lstStyle/>
          <a:p>
            <a:pPr algn="ctr">
              <a:lnSpc>
                <a:spcPct val="115000"/>
              </a:lnSpc>
              <a:spcAft>
                <a:spcPts val="1000"/>
              </a:spcAft>
            </a:pPr>
            <a:r>
              <a:rPr lang="el-GR" sz="2400" b="1" i="1" dirty="0">
                <a:solidFill>
                  <a:schemeClr val="accent1">
                    <a:lumMod val="25000"/>
                  </a:schemeClr>
                </a:solidFill>
                <a:effectLst/>
                <a:latin typeface="Calibri" panose="020F0502020204030204" pitchFamily="34" charset="0"/>
                <a:ea typeface="Calibri" panose="020F0502020204030204" pitchFamily="34" charset="0"/>
                <a:cs typeface="Arial" panose="020B0604020202020204" pitchFamily="34" charset="0"/>
              </a:rPr>
              <a:t>ΝΟΣΟΚΟΜΕΙΑΚΕΣ ΛΟΙΜΩΞΕΙΣ</a:t>
            </a:r>
            <a:endParaRPr lang="el-GR" sz="2000" dirty="0">
              <a:solidFill>
                <a:schemeClr val="accent1">
                  <a:lumMod val="25000"/>
                </a:schemeClr>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827375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852E5299-2F68-4B57-59C5-0C3F80DC855C}"/>
              </a:ext>
            </a:extLst>
          </p:cNvPr>
          <p:cNvGraphicFramePr>
            <a:graphicFrameLocks noGrp="1"/>
          </p:cNvGraphicFramePr>
          <p:nvPr>
            <p:extLst>
              <p:ext uri="{D42A27DB-BD31-4B8C-83A1-F6EECF244321}">
                <p14:modId xmlns:p14="http://schemas.microsoft.com/office/powerpoint/2010/main" val="2303379446"/>
              </p:ext>
            </p:extLst>
          </p:nvPr>
        </p:nvGraphicFramePr>
        <p:xfrm>
          <a:off x="467544" y="1196752"/>
          <a:ext cx="8280919" cy="5328593"/>
        </p:xfrm>
        <a:graphic>
          <a:graphicData uri="http://schemas.openxmlformats.org/drawingml/2006/table">
            <a:tbl>
              <a:tblPr firstRow="1" firstCol="1" lastRow="1" lastCol="1" bandRow="1" bandCol="1">
                <a:tableStyleId>{5C22544A-7EE6-4342-B048-85BDC9FD1C3A}</a:tableStyleId>
              </a:tblPr>
              <a:tblGrid>
                <a:gridCol w="1596765">
                  <a:extLst>
                    <a:ext uri="{9D8B030D-6E8A-4147-A177-3AD203B41FA5}">
                      <a16:colId xmlns:a16="http://schemas.microsoft.com/office/drawing/2014/main" val="2983477783"/>
                    </a:ext>
                  </a:extLst>
                </a:gridCol>
                <a:gridCol w="6684154">
                  <a:extLst>
                    <a:ext uri="{9D8B030D-6E8A-4147-A177-3AD203B41FA5}">
                      <a16:colId xmlns:a16="http://schemas.microsoft.com/office/drawing/2014/main" val="2415149911"/>
                    </a:ext>
                  </a:extLst>
                </a:gridCol>
              </a:tblGrid>
              <a:tr h="2264602">
                <a:tc>
                  <a:txBody>
                    <a:bodyPr/>
                    <a:lstStyle/>
                    <a:p>
                      <a:pPr algn="l">
                        <a:lnSpc>
                          <a:spcPct val="115000"/>
                        </a:lnSpc>
                        <a:spcAft>
                          <a:spcPts val="1000"/>
                        </a:spcAft>
                      </a:pPr>
                      <a:r>
                        <a:rPr lang="el-GR" sz="1100" u="sng">
                          <a:effectLst/>
                        </a:rPr>
                        <a:t>Σκεπτικό/ Σημασία χρήσης δείκτη</a:t>
                      </a:r>
                      <a:endParaRPr lang="el-GR" sz="11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tc>
                  <a:txBody>
                    <a:bodyPr/>
                    <a:lstStyle/>
                    <a:p>
                      <a:pPr algn="just">
                        <a:lnSpc>
                          <a:spcPct val="115000"/>
                        </a:lnSpc>
                        <a:spcAft>
                          <a:spcPts val="1000"/>
                        </a:spcAft>
                      </a:pPr>
                      <a:r>
                        <a:rPr lang="el-GR" sz="1100">
                          <a:effectLst/>
                        </a:rPr>
                        <a:t>Περίπου το 12%-16% των ενήλικων νοσηλευομένων σε νοσοκομείο φέρουνουροκαθετήρα κατά τη διάρκεια της νοσηλείας τους, και κάθε ημέρα που ο ουροκαθετήρας παραμένει, ο ασθενής έχει 3%-7% αυξημένο κίνδυνο να αναπτύξει ουρολοίμωξη σχετιζόμενη με τον ουροκαθετήρα (</a:t>
                      </a:r>
                      <a:r>
                        <a:rPr lang="en-US" sz="1100">
                          <a:effectLst/>
                        </a:rPr>
                        <a:t>CAUTI</a:t>
                      </a:r>
                      <a:r>
                        <a:rPr lang="el-GR" sz="1100">
                          <a:effectLst/>
                        </a:rPr>
                        <a:t>). Η </a:t>
                      </a:r>
                      <a:r>
                        <a:rPr lang="en-US" sz="1100">
                          <a:effectLst/>
                        </a:rPr>
                        <a:t>CAUTI</a:t>
                      </a:r>
                      <a:r>
                        <a:rPr lang="el-GR" sz="1100">
                          <a:effectLst/>
                        </a:rPr>
                        <a:t> μπορεί να οδηγήσει σε επιπλοκές όπως προστατίτιδα, επιδιδυμίτιδα και ορχίτιδα στους άνδρες και σε κυστίτιδα, πυελονεφρίτιδα, μικροβιαιμία από </a:t>
                      </a:r>
                      <a:r>
                        <a:rPr lang="en-US" sz="1100">
                          <a:effectLst/>
                        </a:rPr>
                        <a:t>gram</a:t>
                      </a:r>
                      <a:r>
                        <a:rPr lang="el-GR" sz="1100">
                          <a:effectLst/>
                        </a:rPr>
                        <a:t>αρνητικά, ενδοκαρδίτιδα, σπονδυλική οστεομυελίτιδα, σηπτική αρθρίτιδα, ενδοφθαλμίτιδα και μηνιγγίτιδα στους ασθενείς. Οι </a:t>
                      </a:r>
                      <a:r>
                        <a:rPr lang="en-US" sz="1100">
                          <a:effectLst/>
                        </a:rPr>
                        <a:t>CAUTI</a:t>
                      </a:r>
                      <a:r>
                        <a:rPr lang="el-GR" sz="1100">
                          <a:effectLst/>
                        </a:rPr>
                        <a:t>είναι συχνές λοιμώξεις που συνήθως οδηγούν σε παράταση νοσηλείας στο νοσοκομείο αλλά μπορεί να γίνουν απειλητικές για τη ζωή όταν αναπτύσεται δευτεροπαθείς μικροβιαιμία που σχετίζεται με υψηλότερη θνητότητας</a:t>
                      </a:r>
                      <a:endParaRPr lang="el-GR" sz="11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extLst>
                  <a:ext uri="{0D108BD9-81ED-4DB2-BD59-A6C34878D82A}">
                    <a16:rowId xmlns:a16="http://schemas.microsoft.com/office/drawing/2014/main" val="873707996"/>
                  </a:ext>
                </a:extLst>
              </a:tr>
              <a:tr h="670033">
                <a:tc>
                  <a:txBody>
                    <a:bodyPr/>
                    <a:lstStyle/>
                    <a:p>
                      <a:pPr algn="l">
                        <a:lnSpc>
                          <a:spcPct val="115000"/>
                        </a:lnSpc>
                        <a:spcAft>
                          <a:spcPts val="1000"/>
                        </a:spcAft>
                      </a:pPr>
                      <a:r>
                        <a:rPr lang="el-GR" sz="1100">
                          <a:effectLst/>
                        </a:rPr>
                        <a:t>Τρόπος Υπολογισμού / Ορισμός</a:t>
                      </a:r>
                      <a:endParaRPr lang="el-GR" sz="11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tc>
                  <a:txBody>
                    <a:bodyPr/>
                    <a:lstStyle/>
                    <a:p>
                      <a:pPr algn="just">
                        <a:lnSpc>
                          <a:spcPct val="115000"/>
                        </a:lnSpc>
                        <a:spcAft>
                          <a:spcPts val="1000"/>
                        </a:spcAft>
                      </a:pPr>
                      <a:r>
                        <a:rPr lang="el-GR" sz="1100">
                          <a:effectLst/>
                        </a:rPr>
                        <a:t>Μηνιαίος ρυθμός C</a:t>
                      </a:r>
                      <a:r>
                        <a:rPr lang="en-US" sz="1100">
                          <a:effectLst/>
                        </a:rPr>
                        <a:t>AUTI</a:t>
                      </a:r>
                      <a:r>
                        <a:rPr lang="el-GR" sz="1100">
                          <a:effectLst/>
                        </a:rPr>
                        <a:t>=(αριθμός περιστατικών </a:t>
                      </a:r>
                      <a:r>
                        <a:rPr lang="en-US" sz="1100">
                          <a:effectLst/>
                        </a:rPr>
                        <a:t>CAUTI</a:t>
                      </a:r>
                      <a:r>
                        <a:rPr lang="el-GR" sz="1100">
                          <a:effectLst/>
                        </a:rPr>
                        <a:t> προς αριθμός  ημερών με ουροκαθετήρα) επί 1000.</a:t>
                      </a:r>
                      <a:endParaRPr lang="el-GR" sz="11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extLst>
                  <a:ext uri="{0D108BD9-81ED-4DB2-BD59-A6C34878D82A}">
                    <a16:rowId xmlns:a16="http://schemas.microsoft.com/office/drawing/2014/main" val="2366596260"/>
                  </a:ext>
                </a:extLst>
              </a:tr>
              <a:tr h="897829">
                <a:tc>
                  <a:txBody>
                    <a:bodyPr/>
                    <a:lstStyle/>
                    <a:p>
                      <a:pPr algn="l">
                        <a:lnSpc>
                          <a:spcPct val="115000"/>
                        </a:lnSpc>
                        <a:spcAft>
                          <a:spcPts val="1000"/>
                        </a:spcAft>
                      </a:pPr>
                      <a:r>
                        <a:rPr lang="el-GR" sz="1100">
                          <a:effectLst/>
                        </a:rPr>
                        <a:t>Περιοδικότητα και μέσα/πηγές συλλογής δεδομένων</a:t>
                      </a:r>
                      <a:endParaRPr lang="el-GR" sz="11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tc>
                  <a:txBody>
                    <a:bodyPr/>
                    <a:lstStyle/>
                    <a:p>
                      <a:pPr algn="just">
                        <a:lnSpc>
                          <a:spcPct val="115000"/>
                        </a:lnSpc>
                        <a:spcAft>
                          <a:spcPts val="1000"/>
                        </a:spcAft>
                      </a:pPr>
                      <a:r>
                        <a:rPr lang="el-GR" sz="1100">
                          <a:effectLst/>
                        </a:rPr>
                        <a:t>Ο δείκτης θα υπολογίζεται σε μηνιαία βάση και η συλλογή δεδομένων από  θα πραγματοποιείται από τους νοσηλευτές επιτήρησης λοιμώξεων και τους συνδέσμους λοιμώξεων των νοσηλευτικών τμημάτων.</a:t>
                      </a:r>
                      <a:endParaRPr lang="el-GR" sz="11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extLst>
                  <a:ext uri="{0D108BD9-81ED-4DB2-BD59-A6C34878D82A}">
                    <a16:rowId xmlns:a16="http://schemas.microsoft.com/office/drawing/2014/main" val="3424209779"/>
                  </a:ext>
                </a:extLst>
              </a:tr>
              <a:tr h="988916">
                <a:tc>
                  <a:txBody>
                    <a:bodyPr/>
                    <a:lstStyle/>
                    <a:p>
                      <a:pPr algn="l">
                        <a:lnSpc>
                          <a:spcPct val="115000"/>
                        </a:lnSpc>
                        <a:spcAft>
                          <a:spcPts val="1000"/>
                        </a:spcAft>
                      </a:pPr>
                      <a:r>
                        <a:rPr lang="el-GR" sz="1100">
                          <a:effectLst/>
                        </a:rPr>
                        <a:t>Στόχος απόδοσης</a:t>
                      </a:r>
                      <a:endParaRPr lang="el-GR" sz="11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tc>
                  <a:txBody>
                    <a:bodyPr/>
                    <a:lstStyle/>
                    <a:p>
                      <a:pPr algn="just">
                        <a:lnSpc>
                          <a:spcPct val="115000"/>
                        </a:lnSpc>
                        <a:spcAft>
                          <a:spcPts val="1000"/>
                        </a:spcAft>
                      </a:pPr>
                      <a:r>
                        <a:rPr lang="el-GR" sz="1100">
                          <a:effectLst/>
                        </a:rPr>
                        <a:t>Ο κατά το δυνατόν μεγαλύτερος περιορισμός του δείκτη αποτελεί ένδειξη αποτελεσματικής παροχής υπηρεσιών υγείας. Για τον προσδιορισμό του στόχου απόδοσης του συγκεκριμένου δείκτη θα πρέπει να ληφθούν υπόψη οι συστάσεις του ΕΟΔΥ</a:t>
                      </a:r>
                      <a:endParaRPr lang="el-GR" sz="11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extLst>
                  <a:ext uri="{0D108BD9-81ED-4DB2-BD59-A6C34878D82A}">
                    <a16:rowId xmlns:a16="http://schemas.microsoft.com/office/drawing/2014/main" val="3615039762"/>
                  </a:ext>
                </a:extLst>
              </a:tr>
              <a:tr h="507213">
                <a:tc>
                  <a:txBody>
                    <a:bodyPr/>
                    <a:lstStyle/>
                    <a:p>
                      <a:pPr algn="l">
                        <a:lnSpc>
                          <a:spcPct val="115000"/>
                        </a:lnSpc>
                        <a:spcAft>
                          <a:spcPts val="1000"/>
                        </a:spcAft>
                      </a:pPr>
                      <a:r>
                        <a:rPr lang="el-GR" sz="1100">
                          <a:effectLst/>
                        </a:rPr>
                        <a:t>Πηγή</a:t>
                      </a:r>
                      <a:endParaRPr lang="el-GR" sz="110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tc>
                  <a:txBody>
                    <a:bodyPr/>
                    <a:lstStyle/>
                    <a:p>
                      <a:pPr algn="just">
                        <a:lnSpc>
                          <a:spcPct val="115000"/>
                        </a:lnSpc>
                        <a:spcAft>
                          <a:spcPts val="1000"/>
                        </a:spcAft>
                      </a:pPr>
                      <a:r>
                        <a:rPr lang="en-US" sz="1100" dirty="0">
                          <a:effectLst/>
                        </a:rPr>
                        <a:t>Central Line-Associated Bloodstream Infection (CLABSI),Center for Disease Control and Prevention, 2022</a:t>
                      </a:r>
                      <a:endParaRPr lang="el-GR" sz="1100" dirty="0">
                        <a:effectLst/>
                        <a:latin typeface="Calibri" panose="020F0502020204030204" pitchFamily="34" charset="0"/>
                        <a:ea typeface="Calibri" panose="020F0502020204030204" pitchFamily="34" charset="0"/>
                        <a:cs typeface="Arial" panose="020B0604020202020204" pitchFamily="34" charset="0"/>
                      </a:endParaRPr>
                    </a:p>
                  </a:txBody>
                  <a:tcPr marL="59099" marR="59099" marT="0" marB="0"/>
                </a:tc>
                <a:extLst>
                  <a:ext uri="{0D108BD9-81ED-4DB2-BD59-A6C34878D82A}">
                    <a16:rowId xmlns:a16="http://schemas.microsoft.com/office/drawing/2014/main" val="1884460134"/>
                  </a:ext>
                </a:extLst>
              </a:tr>
            </a:tbl>
          </a:graphicData>
        </a:graphic>
      </p:graphicFrame>
      <p:sp>
        <p:nvSpPr>
          <p:cNvPr id="6" name="TextBox 5">
            <a:extLst>
              <a:ext uri="{FF2B5EF4-FFF2-40B4-BE49-F238E27FC236}">
                <a16:creationId xmlns:a16="http://schemas.microsoft.com/office/drawing/2014/main" id="{5EE4FE79-F6E1-A8F6-E18A-4DC1C572DDF9}"/>
              </a:ext>
            </a:extLst>
          </p:cNvPr>
          <p:cNvSpPr txBox="1"/>
          <p:nvPr/>
        </p:nvSpPr>
        <p:spPr>
          <a:xfrm>
            <a:off x="1403648" y="332656"/>
            <a:ext cx="6624736" cy="392159"/>
          </a:xfrm>
          <a:prstGeom prst="rect">
            <a:avLst/>
          </a:prstGeom>
          <a:noFill/>
        </p:spPr>
        <p:txBody>
          <a:bodyPr wrap="square">
            <a:spAutoFit/>
          </a:bodyPr>
          <a:lstStyle/>
          <a:p>
            <a:pPr>
              <a:lnSpc>
                <a:spcPct val="115000"/>
              </a:lnSpc>
              <a:spcAft>
                <a:spcPts val="1000"/>
              </a:spcAft>
            </a:pPr>
            <a:r>
              <a:rPr lang="el-GR" sz="1800" b="1" i="1" dirty="0">
                <a:effectLst/>
                <a:latin typeface="Calibri" panose="020F0502020204030204" pitchFamily="34" charset="0"/>
                <a:ea typeface="Calibri" panose="020F0502020204030204" pitchFamily="34" charset="0"/>
                <a:cs typeface="Arial" panose="020B0604020202020204" pitchFamily="34" charset="0"/>
              </a:rPr>
              <a:t>Λοιμώξεις σχετιζόμενες με </a:t>
            </a:r>
            <a:r>
              <a:rPr lang="el-GR" b="1" i="1" dirty="0" err="1">
                <a:latin typeface="Calibri" panose="020F0502020204030204" pitchFamily="34" charset="0"/>
                <a:ea typeface="Calibri" panose="020F0502020204030204" pitchFamily="34" charset="0"/>
                <a:cs typeface="Arial" panose="020B0604020202020204" pitchFamily="34" charset="0"/>
              </a:rPr>
              <a:t>ουροκαθετήρα</a:t>
            </a:r>
            <a:r>
              <a:rPr lang="el-GR" b="1" i="1" dirty="0">
                <a:latin typeface="Calibri" panose="020F0502020204030204" pitchFamily="34" charset="0"/>
                <a:ea typeface="Calibri" panose="020F0502020204030204" pitchFamily="34" charset="0"/>
                <a:cs typeface="Arial" panose="020B0604020202020204" pitchFamily="34" charset="0"/>
              </a:rPr>
              <a:t> (</a:t>
            </a:r>
            <a:r>
              <a:rPr lang="en-US" b="1" i="1" dirty="0">
                <a:latin typeface="Calibri" panose="020F0502020204030204" pitchFamily="34" charset="0"/>
                <a:ea typeface="Calibri" panose="020F0502020204030204" pitchFamily="34" charset="0"/>
                <a:cs typeface="Arial" panose="020B0604020202020204" pitchFamily="34" charset="0"/>
              </a:rPr>
              <a:t>CAUTI)</a:t>
            </a:r>
            <a:endParaRPr lang="el-GR"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196061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a:extLst>
              <a:ext uri="{FF2B5EF4-FFF2-40B4-BE49-F238E27FC236}">
                <a16:creationId xmlns:a16="http://schemas.microsoft.com/office/drawing/2014/main" id="{79FD6ED4-4A28-729A-5B20-E517CD3EB0F7}"/>
              </a:ext>
            </a:extLst>
          </p:cNvPr>
          <p:cNvGraphicFramePr>
            <a:graphicFrameLocks noGrp="1"/>
          </p:cNvGraphicFramePr>
          <p:nvPr>
            <p:extLst>
              <p:ext uri="{D42A27DB-BD31-4B8C-83A1-F6EECF244321}">
                <p14:modId xmlns:p14="http://schemas.microsoft.com/office/powerpoint/2010/main" val="1353096516"/>
              </p:ext>
            </p:extLst>
          </p:nvPr>
        </p:nvGraphicFramePr>
        <p:xfrm>
          <a:off x="467544" y="1340768"/>
          <a:ext cx="8352928" cy="5309728"/>
        </p:xfrm>
        <a:graphic>
          <a:graphicData uri="http://schemas.openxmlformats.org/drawingml/2006/table">
            <a:tbl>
              <a:tblPr firstRow="1" firstCol="1" lastRow="1" lastCol="1" bandRow="1" bandCol="1">
                <a:tableStyleId>{5C22544A-7EE6-4342-B048-85BDC9FD1C3A}</a:tableStyleId>
              </a:tblPr>
              <a:tblGrid>
                <a:gridCol w="2364018">
                  <a:extLst>
                    <a:ext uri="{9D8B030D-6E8A-4147-A177-3AD203B41FA5}">
                      <a16:colId xmlns:a16="http://schemas.microsoft.com/office/drawing/2014/main" val="736568539"/>
                    </a:ext>
                  </a:extLst>
                </a:gridCol>
                <a:gridCol w="5988910">
                  <a:extLst>
                    <a:ext uri="{9D8B030D-6E8A-4147-A177-3AD203B41FA5}">
                      <a16:colId xmlns:a16="http://schemas.microsoft.com/office/drawing/2014/main" val="3294975219"/>
                    </a:ext>
                  </a:extLst>
                </a:gridCol>
              </a:tblGrid>
              <a:tr h="1447237">
                <a:tc>
                  <a:txBody>
                    <a:bodyPr/>
                    <a:lstStyle/>
                    <a:p>
                      <a:pPr algn="l">
                        <a:lnSpc>
                          <a:spcPct val="115000"/>
                        </a:lnSpc>
                        <a:spcAft>
                          <a:spcPts val="1000"/>
                        </a:spcAft>
                      </a:pPr>
                      <a:r>
                        <a:rPr lang="el-GR" sz="1050" u="sng">
                          <a:effectLst/>
                        </a:rPr>
                        <a:t>Σκεπτικό/Σημασία χρήσης δείκτη</a:t>
                      </a:r>
                      <a:endParaRPr lang="el-GR" sz="1050">
                        <a:effectLst/>
                        <a:latin typeface="Calibri" panose="020F0502020204030204" pitchFamily="34" charset="0"/>
                        <a:ea typeface="Calibri" panose="020F0502020204030204" pitchFamily="34" charset="0"/>
                        <a:cs typeface="Arial" panose="020B0604020202020204" pitchFamily="34" charset="0"/>
                      </a:endParaRPr>
                    </a:p>
                  </a:txBody>
                  <a:tcPr marL="39116" marR="39116" marT="0" marB="0"/>
                </a:tc>
                <a:tc>
                  <a:txBody>
                    <a:bodyPr/>
                    <a:lstStyle/>
                    <a:p>
                      <a:pPr algn="just">
                        <a:lnSpc>
                          <a:spcPct val="115000"/>
                        </a:lnSpc>
                        <a:spcAft>
                          <a:spcPts val="1000"/>
                        </a:spcAft>
                      </a:pPr>
                      <a:r>
                        <a:rPr lang="el-GR" sz="1050">
                          <a:effectLst/>
                        </a:rPr>
                        <a:t>Παρόλο που έχει σημειωθεί πρόοδος τις πρακτικές ελέγχου των λοιμώξεων χειρουργικού πεδίου (</a:t>
                      </a:r>
                      <a:r>
                        <a:rPr lang="en-US" sz="1050">
                          <a:effectLst/>
                        </a:rPr>
                        <a:t>SSIs</a:t>
                      </a:r>
                      <a:r>
                        <a:rPr lang="el-GR" sz="1050">
                          <a:effectLst/>
                        </a:rPr>
                        <a:t>), συμπεριλαμβανομένου του βελτιωμένου αερισμού του χειρουργείου, των μεθόδων αποστείρωσης, των μέγιστων φραγμών προφύλαξης, της χειρουργικής τεχνικής και της διαθεσιμότητας αντιμικροβιακής προφύλαξης, οι </a:t>
                      </a:r>
                      <a:r>
                        <a:rPr lang="en-US" sz="1050">
                          <a:effectLst/>
                        </a:rPr>
                        <a:t>SSIs</a:t>
                      </a:r>
                      <a:r>
                        <a:rPr lang="el-GR" sz="1050">
                          <a:effectLst/>
                        </a:rPr>
                        <a:t> παραμένουν σημαντική αιτία νοσηρότητας, παρατεταμένης διάρκειας νοσηλείας και θανάτου. Οι </a:t>
                      </a:r>
                      <a:r>
                        <a:rPr lang="en-US" sz="1050">
                          <a:effectLst/>
                        </a:rPr>
                        <a:t>SSI</a:t>
                      </a:r>
                      <a:r>
                        <a:rPr lang="el-GR" sz="1050">
                          <a:effectLst/>
                        </a:rPr>
                        <a:t> συνδέονται με ποσοστό θνητότητας 3% και το 75% των θανάτων που σχετίζονται με </a:t>
                      </a:r>
                      <a:r>
                        <a:rPr lang="en-US" sz="1050">
                          <a:effectLst/>
                        </a:rPr>
                        <a:t>SSI</a:t>
                      </a:r>
                      <a:r>
                        <a:rPr lang="el-GR" sz="1050">
                          <a:effectLst/>
                        </a:rPr>
                        <a:t> αποδίδονται άμεσα στις σε αυτές. Η </a:t>
                      </a:r>
                      <a:r>
                        <a:rPr lang="en-US" sz="1050">
                          <a:effectLst/>
                        </a:rPr>
                        <a:t>SSI</a:t>
                      </a:r>
                      <a:r>
                        <a:rPr lang="el-GR" sz="1050">
                          <a:effectLst/>
                        </a:rPr>
                        <a:t> είναι ο πιο δαπανηρός τύπος </a:t>
                      </a:r>
                      <a:r>
                        <a:rPr lang="en-US" sz="1050">
                          <a:effectLst/>
                        </a:rPr>
                        <a:t>HAI</a:t>
                      </a:r>
                      <a:r>
                        <a:rPr lang="el-GR" sz="1050">
                          <a:effectLst/>
                        </a:rPr>
                        <a:t> με εκτιμώμενο ετήσιο κόστος 3,3 δισεκατομμυρίων δολαρίων και σχετίζεται με σχεδόν 1 εκατομμύριο πρόσθετες ημέρες νοσηλείας ετησίως.</a:t>
                      </a:r>
                      <a:endParaRPr lang="el-GR" sz="1050">
                        <a:effectLst/>
                        <a:latin typeface="Calibri" panose="020F0502020204030204" pitchFamily="34" charset="0"/>
                        <a:ea typeface="Calibri" panose="020F0502020204030204" pitchFamily="34" charset="0"/>
                        <a:cs typeface="Arial" panose="020B0604020202020204" pitchFamily="34" charset="0"/>
                      </a:endParaRPr>
                    </a:p>
                  </a:txBody>
                  <a:tcPr marL="39116" marR="39116" marT="0" marB="0"/>
                </a:tc>
                <a:extLst>
                  <a:ext uri="{0D108BD9-81ED-4DB2-BD59-A6C34878D82A}">
                    <a16:rowId xmlns:a16="http://schemas.microsoft.com/office/drawing/2014/main" val="3392804342"/>
                  </a:ext>
                </a:extLst>
              </a:tr>
              <a:tr h="579041">
                <a:tc>
                  <a:txBody>
                    <a:bodyPr/>
                    <a:lstStyle/>
                    <a:p>
                      <a:pPr algn="l">
                        <a:lnSpc>
                          <a:spcPct val="115000"/>
                        </a:lnSpc>
                        <a:spcAft>
                          <a:spcPts val="1000"/>
                        </a:spcAft>
                      </a:pPr>
                      <a:r>
                        <a:rPr lang="el-GR" sz="1050">
                          <a:effectLst/>
                        </a:rPr>
                        <a:t>Τρόπος Υπολογισμού / Ορισμός</a:t>
                      </a:r>
                      <a:endParaRPr lang="el-GR" sz="1050">
                        <a:effectLst/>
                        <a:latin typeface="Calibri" panose="020F0502020204030204" pitchFamily="34" charset="0"/>
                        <a:ea typeface="Calibri" panose="020F0502020204030204" pitchFamily="34" charset="0"/>
                        <a:cs typeface="Arial" panose="020B0604020202020204" pitchFamily="34" charset="0"/>
                      </a:endParaRPr>
                    </a:p>
                  </a:txBody>
                  <a:tcPr marL="39116" marR="39116" marT="0" marB="0"/>
                </a:tc>
                <a:tc>
                  <a:txBody>
                    <a:bodyPr/>
                    <a:lstStyle/>
                    <a:p>
                      <a:pPr algn="just">
                        <a:lnSpc>
                          <a:spcPct val="115000"/>
                        </a:lnSpc>
                        <a:spcAft>
                          <a:spcPts val="1000"/>
                        </a:spcAft>
                      </a:pPr>
                      <a:r>
                        <a:rPr lang="el-GR" sz="1050">
                          <a:effectLst/>
                        </a:rPr>
                        <a:t>Μηνιαίος ρυθμός </a:t>
                      </a:r>
                      <a:r>
                        <a:rPr lang="en-US" sz="1050">
                          <a:effectLst/>
                        </a:rPr>
                        <a:t>SSI</a:t>
                      </a:r>
                      <a:r>
                        <a:rPr lang="el-GR" sz="1050">
                          <a:effectLst/>
                        </a:rPr>
                        <a:t>/ κατηγορία επέμβασης=(αριθμός περιστατικών </a:t>
                      </a:r>
                      <a:r>
                        <a:rPr lang="en-US" sz="1050">
                          <a:effectLst/>
                        </a:rPr>
                        <a:t>SSI</a:t>
                      </a:r>
                      <a:r>
                        <a:rPr lang="el-GR" sz="1050">
                          <a:effectLst/>
                        </a:rPr>
                        <a:t>μίας κατηγορίας επεμβάσεων προς αριθμόεκτελεσθέντωνχειρουργικών επεμβάσεων της ίδιας κατηγορίας) επί 100.</a:t>
                      </a:r>
                      <a:endParaRPr lang="el-GR" sz="1050">
                        <a:effectLst/>
                        <a:latin typeface="Calibri" panose="020F0502020204030204" pitchFamily="34" charset="0"/>
                        <a:ea typeface="Calibri" panose="020F0502020204030204" pitchFamily="34" charset="0"/>
                        <a:cs typeface="Arial" panose="020B0604020202020204" pitchFamily="34" charset="0"/>
                      </a:endParaRPr>
                    </a:p>
                  </a:txBody>
                  <a:tcPr marL="39116" marR="39116" marT="0" marB="0"/>
                </a:tc>
                <a:extLst>
                  <a:ext uri="{0D108BD9-81ED-4DB2-BD59-A6C34878D82A}">
                    <a16:rowId xmlns:a16="http://schemas.microsoft.com/office/drawing/2014/main" val="2567180642"/>
                  </a:ext>
                </a:extLst>
              </a:tr>
              <a:tr h="579041">
                <a:tc>
                  <a:txBody>
                    <a:bodyPr/>
                    <a:lstStyle/>
                    <a:p>
                      <a:pPr algn="l">
                        <a:lnSpc>
                          <a:spcPct val="115000"/>
                        </a:lnSpc>
                        <a:spcAft>
                          <a:spcPts val="1000"/>
                        </a:spcAft>
                      </a:pPr>
                      <a:r>
                        <a:rPr lang="el-GR" sz="1050">
                          <a:effectLst/>
                        </a:rPr>
                        <a:t>Περιοδικότητα και μέσα/πηγές συλλογής δεδομένων</a:t>
                      </a:r>
                      <a:endParaRPr lang="el-GR" sz="1050">
                        <a:effectLst/>
                        <a:latin typeface="Calibri" panose="020F0502020204030204" pitchFamily="34" charset="0"/>
                        <a:ea typeface="Calibri" panose="020F0502020204030204" pitchFamily="34" charset="0"/>
                        <a:cs typeface="Arial" panose="020B0604020202020204" pitchFamily="34" charset="0"/>
                      </a:endParaRPr>
                    </a:p>
                  </a:txBody>
                  <a:tcPr marL="39116" marR="39116" marT="0" marB="0"/>
                </a:tc>
                <a:tc>
                  <a:txBody>
                    <a:bodyPr/>
                    <a:lstStyle/>
                    <a:p>
                      <a:pPr algn="just">
                        <a:lnSpc>
                          <a:spcPct val="115000"/>
                        </a:lnSpc>
                        <a:spcAft>
                          <a:spcPts val="1000"/>
                        </a:spcAft>
                      </a:pPr>
                      <a:r>
                        <a:rPr lang="el-GR" sz="1050">
                          <a:effectLst/>
                        </a:rPr>
                        <a:t>Ο δείκτης θα υπολογίζεται σε μηνιαία βάση και η συλλογή δεδομένων θα πραγματοποιείται από τους νοσηλευτές επιτήρησης λοιμώξεων και τους συνδέσμους λοιμώξεων των νοσηλευτικών τμημάτων σε συνεργασία με τους χειρουργούς.</a:t>
                      </a:r>
                      <a:endParaRPr lang="el-GR" sz="1050">
                        <a:effectLst/>
                        <a:latin typeface="Calibri" panose="020F0502020204030204" pitchFamily="34" charset="0"/>
                        <a:ea typeface="Calibri" panose="020F0502020204030204" pitchFamily="34" charset="0"/>
                        <a:cs typeface="Arial" panose="020B0604020202020204" pitchFamily="34" charset="0"/>
                      </a:endParaRPr>
                    </a:p>
                  </a:txBody>
                  <a:tcPr marL="39116" marR="39116" marT="0" marB="0"/>
                </a:tc>
                <a:extLst>
                  <a:ext uri="{0D108BD9-81ED-4DB2-BD59-A6C34878D82A}">
                    <a16:rowId xmlns:a16="http://schemas.microsoft.com/office/drawing/2014/main" val="2774758434"/>
                  </a:ext>
                </a:extLst>
              </a:tr>
              <a:tr h="1019779">
                <a:tc>
                  <a:txBody>
                    <a:bodyPr/>
                    <a:lstStyle/>
                    <a:p>
                      <a:pPr algn="l">
                        <a:lnSpc>
                          <a:spcPct val="115000"/>
                        </a:lnSpc>
                        <a:spcAft>
                          <a:spcPts val="1000"/>
                        </a:spcAft>
                      </a:pPr>
                      <a:r>
                        <a:rPr lang="el-GR" sz="1050">
                          <a:effectLst/>
                        </a:rPr>
                        <a:t>Στόχος απόδοσης</a:t>
                      </a:r>
                      <a:endParaRPr lang="el-GR" sz="1050">
                        <a:effectLst/>
                        <a:latin typeface="Calibri" panose="020F0502020204030204" pitchFamily="34" charset="0"/>
                        <a:ea typeface="Calibri" panose="020F0502020204030204" pitchFamily="34" charset="0"/>
                        <a:cs typeface="Arial" panose="020B0604020202020204" pitchFamily="34" charset="0"/>
                      </a:endParaRPr>
                    </a:p>
                  </a:txBody>
                  <a:tcPr marL="39116" marR="39116" marT="0" marB="0"/>
                </a:tc>
                <a:tc>
                  <a:txBody>
                    <a:bodyPr/>
                    <a:lstStyle/>
                    <a:p>
                      <a:pPr algn="just">
                        <a:lnSpc>
                          <a:spcPct val="115000"/>
                        </a:lnSpc>
                        <a:spcAft>
                          <a:spcPts val="1000"/>
                        </a:spcAft>
                      </a:pPr>
                      <a:r>
                        <a:rPr lang="el-GR" sz="1050">
                          <a:effectLst/>
                        </a:rPr>
                        <a:t>Ο κατά το δυνατόν μεγαλύτερος περιορισμός του δείκτη αποτελεί ένδειξη αποτελεσματικής παροχής υπηρεσιών υγείας. Για τον προσδιορισμό του στόχου απόδοσης του συγκεκριμένου δείκτη θα πρέπει να ληφθούν υπόψη οι συστάσεις του ΕΟΔΥ και να εξασφαλιστεί η συνεργασία με τον συγκεκριμένο φορέα, ώστε να καθοριστούν οι απαραίτητες δράσεις για τη μείωση των </a:t>
                      </a:r>
                      <a:r>
                        <a:rPr lang="en-US" sz="1050">
                          <a:effectLst/>
                        </a:rPr>
                        <a:t>VAE</a:t>
                      </a:r>
                      <a:r>
                        <a:rPr lang="el-GR" sz="1050">
                          <a:effectLst/>
                        </a:rPr>
                        <a:t>στις μονάδες υγείας του ΕΣΥ.</a:t>
                      </a:r>
                      <a:endParaRPr lang="el-GR" sz="1050">
                        <a:effectLst/>
                        <a:latin typeface="Calibri" panose="020F0502020204030204" pitchFamily="34" charset="0"/>
                        <a:ea typeface="Calibri" panose="020F0502020204030204" pitchFamily="34" charset="0"/>
                        <a:cs typeface="Arial" panose="020B0604020202020204" pitchFamily="34" charset="0"/>
                      </a:endParaRPr>
                    </a:p>
                  </a:txBody>
                  <a:tcPr marL="39116" marR="39116" marT="0" marB="0"/>
                </a:tc>
                <a:extLst>
                  <a:ext uri="{0D108BD9-81ED-4DB2-BD59-A6C34878D82A}">
                    <a16:rowId xmlns:a16="http://schemas.microsoft.com/office/drawing/2014/main" val="2012643417"/>
                  </a:ext>
                </a:extLst>
              </a:tr>
              <a:tr h="1487471">
                <a:tc>
                  <a:txBody>
                    <a:bodyPr/>
                    <a:lstStyle/>
                    <a:p>
                      <a:pPr algn="l">
                        <a:lnSpc>
                          <a:spcPct val="115000"/>
                        </a:lnSpc>
                        <a:spcAft>
                          <a:spcPts val="1000"/>
                        </a:spcAft>
                      </a:pPr>
                      <a:r>
                        <a:rPr lang="el-GR" sz="1050">
                          <a:effectLst/>
                        </a:rPr>
                        <a:t>Πηγή</a:t>
                      </a:r>
                      <a:endParaRPr lang="el-GR" sz="1050">
                        <a:effectLst/>
                        <a:latin typeface="Calibri" panose="020F0502020204030204" pitchFamily="34" charset="0"/>
                        <a:ea typeface="Calibri" panose="020F0502020204030204" pitchFamily="34" charset="0"/>
                        <a:cs typeface="Arial" panose="020B0604020202020204" pitchFamily="34" charset="0"/>
                      </a:endParaRPr>
                    </a:p>
                  </a:txBody>
                  <a:tcPr marL="39116" marR="39116" marT="0" marB="0"/>
                </a:tc>
                <a:tc>
                  <a:txBody>
                    <a:bodyPr/>
                    <a:lstStyle/>
                    <a:p>
                      <a:pPr algn="just">
                        <a:lnSpc>
                          <a:spcPct val="115000"/>
                        </a:lnSpc>
                        <a:spcAft>
                          <a:spcPts val="1000"/>
                        </a:spcAft>
                      </a:pPr>
                      <a:r>
                        <a:rPr lang="en-US" sz="1050" dirty="0">
                          <a:effectLst/>
                        </a:rPr>
                        <a:t>Surgical Site Infection Event (SSI),Center for Disease Control and Prevention, 2022</a:t>
                      </a:r>
                      <a:endParaRPr lang="el-GR" sz="1050" dirty="0">
                        <a:effectLst/>
                      </a:endParaRPr>
                    </a:p>
                    <a:p>
                      <a:pPr algn="just">
                        <a:lnSpc>
                          <a:spcPct val="115000"/>
                        </a:lnSpc>
                        <a:spcAft>
                          <a:spcPts val="1000"/>
                        </a:spcAft>
                      </a:pPr>
                      <a:r>
                        <a:rPr lang="en-US" sz="1050" dirty="0">
                          <a:effectLst/>
                        </a:rPr>
                        <a:t> </a:t>
                      </a:r>
                      <a:endParaRPr lang="el-GR" sz="1050" dirty="0">
                        <a:effectLst/>
                      </a:endParaRPr>
                    </a:p>
                    <a:p>
                      <a:pPr algn="just">
                        <a:lnSpc>
                          <a:spcPct val="115000"/>
                        </a:lnSpc>
                        <a:spcAft>
                          <a:spcPts val="1000"/>
                        </a:spcAft>
                      </a:pPr>
                      <a:r>
                        <a:rPr lang="en-US" sz="1050" dirty="0">
                          <a:effectLst/>
                        </a:rPr>
                        <a:t> </a:t>
                      </a:r>
                      <a:endParaRPr lang="el-GR" sz="1050" dirty="0">
                        <a:effectLst/>
                      </a:endParaRPr>
                    </a:p>
                    <a:p>
                      <a:pPr algn="just">
                        <a:lnSpc>
                          <a:spcPct val="115000"/>
                        </a:lnSpc>
                        <a:spcAft>
                          <a:spcPts val="1000"/>
                        </a:spcAft>
                      </a:pPr>
                      <a:r>
                        <a:rPr lang="en-US" sz="1050" dirty="0">
                          <a:effectLst/>
                        </a:rPr>
                        <a:t> </a:t>
                      </a:r>
                      <a:endParaRPr lang="el-GR" sz="1050" dirty="0">
                        <a:effectLst/>
                      </a:endParaRPr>
                    </a:p>
                    <a:p>
                      <a:pPr algn="just">
                        <a:lnSpc>
                          <a:spcPct val="115000"/>
                        </a:lnSpc>
                        <a:spcAft>
                          <a:spcPts val="1000"/>
                        </a:spcAft>
                      </a:pPr>
                      <a:r>
                        <a:rPr lang="en-US" sz="1050" dirty="0">
                          <a:effectLst/>
                        </a:rPr>
                        <a:t> </a:t>
                      </a:r>
                      <a:endParaRPr lang="el-GR" sz="1050" dirty="0">
                        <a:effectLst/>
                        <a:latin typeface="Calibri" panose="020F0502020204030204" pitchFamily="34" charset="0"/>
                        <a:ea typeface="Calibri" panose="020F0502020204030204" pitchFamily="34" charset="0"/>
                        <a:cs typeface="Arial" panose="020B0604020202020204" pitchFamily="34" charset="0"/>
                      </a:endParaRPr>
                    </a:p>
                  </a:txBody>
                  <a:tcPr marL="39116" marR="39116" marT="0" marB="0"/>
                </a:tc>
                <a:extLst>
                  <a:ext uri="{0D108BD9-81ED-4DB2-BD59-A6C34878D82A}">
                    <a16:rowId xmlns:a16="http://schemas.microsoft.com/office/drawing/2014/main" val="2617044533"/>
                  </a:ext>
                </a:extLst>
              </a:tr>
            </a:tbl>
          </a:graphicData>
        </a:graphic>
      </p:graphicFrame>
      <p:sp>
        <p:nvSpPr>
          <p:cNvPr id="4" name="TextBox 3">
            <a:extLst>
              <a:ext uri="{FF2B5EF4-FFF2-40B4-BE49-F238E27FC236}">
                <a16:creationId xmlns:a16="http://schemas.microsoft.com/office/drawing/2014/main" id="{9B60C78F-58B7-14C4-15C0-075846D2D0D5}"/>
              </a:ext>
            </a:extLst>
          </p:cNvPr>
          <p:cNvSpPr txBox="1"/>
          <p:nvPr/>
        </p:nvSpPr>
        <p:spPr>
          <a:xfrm>
            <a:off x="971600" y="620688"/>
            <a:ext cx="7128792" cy="358816"/>
          </a:xfrm>
          <a:prstGeom prst="rect">
            <a:avLst/>
          </a:prstGeom>
          <a:noFill/>
        </p:spPr>
        <p:txBody>
          <a:bodyPr wrap="square">
            <a:spAutoFit/>
          </a:bodyPr>
          <a:lstStyle/>
          <a:p>
            <a:pPr>
              <a:lnSpc>
                <a:spcPct val="115000"/>
              </a:lnSpc>
              <a:spcAft>
                <a:spcPts val="1000"/>
              </a:spcAft>
            </a:pPr>
            <a:r>
              <a:rPr lang="el-GR" sz="1600" b="1" i="1" dirty="0">
                <a:latin typeface="Calibri" panose="020F0502020204030204" pitchFamily="34" charset="0"/>
                <a:ea typeface="Calibri" panose="020F0502020204030204" pitchFamily="34" charset="0"/>
                <a:cs typeface="Arial" panose="020B0604020202020204" pitchFamily="34" charset="0"/>
              </a:rPr>
              <a:t>Λοιμώξεις Χειρουργικού Πεδίου (</a:t>
            </a:r>
            <a:r>
              <a:rPr lang="en-US" sz="1600" b="1" i="1" dirty="0">
                <a:latin typeface="Calibri" panose="020F0502020204030204" pitchFamily="34" charset="0"/>
                <a:ea typeface="Calibri" panose="020F0502020204030204" pitchFamily="34" charset="0"/>
                <a:cs typeface="Arial" panose="020B0604020202020204" pitchFamily="34" charset="0"/>
              </a:rPr>
              <a:t>SSI)</a:t>
            </a:r>
            <a:endParaRPr lang="el-GR"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55745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a:extLst>
              <a:ext uri="{FF2B5EF4-FFF2-40B4-BE49-F238E27FC236}">
                <a16:creationId xmlns:a16="http://schemas.microsoft.com/office/drawing/2014/main" id="{7F355AD9-32EF-EBC6-3127-C2A52CAB3EE3}"/>
              </a:ext>
            </a:extLst>
          </p:cNvPr>
          <p:cNvGraphicFramePr>
            <a:graphicFrameLocks noGrp="1"/>
          </p:cNvGraphicFramePr>
          <p:nvPr>
            <p:extLst>
              <p:ext uri="{D42A27DB-BD31-4B8C-83A1-F6EECF244321}">
                <p14:modId xmlns:p14="http://schemas.microsoft.com/office/powerpoint/2010/main" val="3886456826"/>
              </p:ext>
            </p:extLst>
          </p:nvPr>
        </p:nvGraphicFramePr>
        <p:xfrm>
          <a:off x="539552" y="1196752"/>
          <a:ext cx="8136904" cy="5328592"/>
        </p:xfrm>
        <a:graphic>
          <a:graphicData uri="http://schemas.openxmlformats.org/drawingml/2006/table">
            <a:tbl>
              <a:tblPr firstRow="1" firstCol="1" lastRow="1" lastCol="1" bandRow="1" bandCol="1">
                <a:tableStyleId>{5C22544A-7EE6-4342-B048-85BDC9FD1C3A}</a:tableStyleId>
              </a:tblPr>
              <a:tblGrid>
                <a:gridCol w="2302882">
                  <a:extLst>
                    <a:ext uri="{9D8B030D-6E8A-4147-A177-3AD203B41FA5}">
                      <a16:colId xmlns:a16="http://schemas.microsoft.com/office/drawing/2014/main" val="48624566"/>
                    </a:ext>
                  </a:extLst>
                </a:gridCol>
                <a:gridCol w="5834022">
                  <a:extLst>
                    <a:ext uri="{9D8B030D-6E8A-4147-A177-3AD203B41FA5}">
                      <a16:colId xmlns:a16="http://schemas.microsoft.com/office/drawing/2014/main" val="3413804115"/>
                    </a:ext>
                  </a:extLst>
                </a:gridCol>
              </a:tblGrid>
              <a:tr h="3448981">
                <a:tc>
                  <a:txBody>
                    <a:bodyPr/>
                    <a:lstStyle/>
                    <a:p>
                      <a:pPr algn="l">
                        <a:lnSpc>
                          <a:spcPct val="115000"/>
                        </a:lnSpc>
                        <a:spcAft>
                          <a:spcPts val="1000"/>
                        </a:spcAft>
                      </a:pPr>
                      <a:r>
                        <a:rPr lang="el-GR" sz="1000" u="sng">
                          <a:effectLst/>
                        </a:rPr>
                        <a:t>Σκεπτικό/Σημασία χρήσης δείκτη</a:t>
                      </a:r>
                      <a:endParaRPr lang="el-GR" sz="1000">
                        <a:effectLst/>
                        <a:latin typeface="Calibri" panose="020F0502020204030204" pitchFamily="34" charset="0"/>
                        <a:ea typeface="Calibri" panose="020F0502020204030204" pitchFamily="34" charset="0"/>
                        <a:cs typeface="Arial" panose="020B0604020202020204" pitchFamily="34" charset="0"/>
                      </a:endParaRPr>
                    </a:p>
                  </a:txBody>
                  <a:tcPr marL="35425" marR="35425" marT="0" marB="0"/>
                </a:tc>
                <a:tc>
                  <a:txBody>
                    <a:bodyPr/>
                    <a:lstStyle/>
                    <a:p>
                      <a:pPr algn="just">
                        <a:lnSpc>
                          <a:spcPct val="115000"/>
                        </a:lnSpc>
                        <a:spcAft>
                          <a:spcPts val="1000"/>
                        </a:spcAft>
                      </a:pPr>
                      <a:r>
                        <a:rPr lang="el-GR" sz="1000">
                          <a:effectLst/>
                        </a:rPr>
                        <a:t>Οι λοιμώξεις που σχετίζονται με τη παρεχόμενη φροντίδα υγείας αποτελούν μείζονα πρόκληση για το σύστημα υγείας της εκάστοτε χώρας, καθώς συνδέονται με αυξημένη νοσηρότητα, θνητότητα και κόστος φροντίδας, ενώ παρατείνουν σημαντικά τη διάρκεια νοσηλείας των ασθενών. Η υγιεινή των χεριών είτε με σαπούνι και νερό είτε με αλκοολούχο αντισηπτικό διάλυμα, αποτελεί το πιο αποτελεσματικό μέτρο πρόληψης των λοιμώξεων που σχετίζονται με τη παρεχόμενη φροντίδα υγείας και η συμμόρφωση με αποτελεσματικές πρακτικές υγιεινής των χεριών, αναγνωρίζεται ως η σημαντικότερη στρατηγική για τη μείωση της μετάδοσης των παθογόνων μικροοργανισμών εντός του νοσοκομείου. Ο Παγκόσμιος</a:t>
                      </a:r>
                    </a:p>
                    <a:p>
                      <a:pPr algn="just">
                        <a:lnSpc>
                          <a:spcPct val="115000"/>
                        </a:lnSpc>
                        <a:spcAft>
                          <a:spcPts val="1000"/>
                        </a:spcAft>
                      </a:pPr>
                      <a:r>
                        <a:rPr lang="el-GR" sz="1000">
                          <a:effectLst/>
                        </a:rPr>
                        <a:t>Οργανισμός Υγείας (Π.Ο.Υ.), το Κέντρο Πρόληψης και Ελέγχου Νοσημάτων των ΗΠΑ (CDC), καθώς και άλλοι φορείς ανά το κόσμο, έχουν εκδώσει κατευθυντήριες οδηγίες αναφορικά με την υγιεινή των χεριών για τους επαγγελματίες υγείας. Σε μελέτη, στην οποία διερευνήθηκε η επίδραση της αύξησης της συμμόρφωσης με τους κανόνες υγιεινής των χεριών στη συχνότητα των λοιμώξεων που σχετίζονται με τη παρεχόμενη φροντίδα υγείας σε μία Μονάδα Εντατικής Θεραπείας (ΜΕΘ) στο Κουβέιτ, βρέθηκε ότι η αύξηση της</a:t>
                      </a:r>
                    </a:p>
                    <a:p>
                      <a:pPr algn="just">
                        <a:lnSpc>
                          <a:spcPct val="115000"/>
                        </a:lnSpc>
                        <a:spcAft>
                          <a:spcPts val="1000"/>
                        </a:spcAft>
                      </a:pPr>
                      <a:r>
                        <a:rPr lang="el-GR" sz="1000">
                          <a:effectLst/>
                        </a:rPr>
                        <a:t>συμμόρφωσης από το 42,9% στο 61,4% οδήγησε σε μείωση του ρυθμού των λοιμώξεων που σχετίζονται με τη παρεχόμενη φροντίδα υγείας από 37,2 σε 15,1 λοιμώξεις ανά 1000 ασθενοημέρες.</a:t>
                      </a:r>
                      <a:endParaRPr lang="el-GR" sz="1000">
                        <a:effectLst/>
                        <a:latin typeface="Calibri" panose="020F0502020204030204" pitchFamily="34" charset="0"/>
                        <a:ea typeface="Calibri" panose="020F0502020204030204" pitchFamily="34" charset="0"/>
                        <a:cs typeface="Arial" panose="020B0604020202020204" pitchFamily="34" charset="0"/>
                      </a:endParaRPr>
                    </a:p>
                  </a:txBody>
                  <a:tcPr marL="35425" marR="35425" marT="0" marB="0"/>
                </a:tc>
                <a:extLst>
                  <a:ext uri="{0D108BD9-81ED-4DB2-BD59-A6C34878D82A}">
                    <a16:rowId xmlns:a16="http://schemas.microsoft.com/office/drawing/2014/main" val="1820834277"/>
                  </a:ext>
                </a:extLst>
              </a:tr>
              <a:tr h="401630">
                <a:tc>
                  <a:txBody>
                    <a:bodyPr/>
                    <a:lstStyle/>
                    <a:p>
                      <a:pPr algn="l">
                        <a:lnSpc>
                          <a:spcPct val="115000"/>
                        </a:lnSpc>
                        <a:spcAft>
                          <a:spcPts val="1000"/>
                        </a:spcAft>
                      </a:pPr>
                      <a:r>
                        <a:rPr lang="el-GR" sz="1000">
                          <a:effectLst/>
                        </a:rPr>
                        <a:t>Τρόπος Υπολογισμού / Ορισμός</a:t>
                      </a:r>
                      <a:endParaRPr lang="el-GR" sz="1000">
                        <a:effectLst/>
                        <a:latin typeface="Calibri" panose="020F0502020204030204" pitchFamily="34" charset="0"/>
                        <a:ea typeface="Calibri" panose="020F0502020204030204" pitchFamily="34" charset="0"/>
                        <a:cs typeface="Arial" panose="020B0604020202020204" pitchFamily="34" charset="0"/>
                      </a:endParaRPr>
                    </a:p>
                  </a:txBody>
                  <a:tcPr marL="35425" marR="35425" marT="0" marB="0"/>
                </a:tc>
                <a:tc>
                  <a:txBody>
                    <a:bodyPr/>
                    <a:lstStyle/>
                    <a:p>
                      <a:pPr algn="just">
                        <a:lnSpc>
                          <a:spcPct val="115000"/>
                        </a:lnSpc>
                        <a:spcAft>
                          <a:spcPts val="1000"/>
                        </a:spcAft>
                      </a:pPr>
                      <a:r>
                        <a:rPr lang="el-GR" sz="1000">
                          <a:effectLst/>
                        </a:rPr>
                        <a:t>Ποσοστό συμμόρφωσης= (συνολικός αριθμός πράξεων υγιεινής των χεριών προς συνολικός αριθμός ευκαιριών υγιεινής των χεριών) επί 100.</a:t>
                      </a:r>
                      <a:endParaRPr lang="el-GR" sz="1000">
                        <a:effectLst/>
                        <a:latin typeface="Calibri" panose="020F0502020204030204" pitchFamily="34" charset="0"/>
                        <a:ea typeface="Calibri" panose="020F0502020204030204" pitchFamily="34" charset="0"/>
                        <a:cs typeface="Arial" panose="020B0604020202020204" pitchFamily="34" charset="0"/>
                      </a:endParaRPr>
                    </a:p>
                  </a:txBody>
                  <a:tcPr marL="35425" marR="35425" marT="0" marB="0"/>
                </a:tc>
                <a:extLst>
                  <a:ext uri="{0D108BD9-81ED-4DB2-BD59-A6C34878D82A}">
                    <a16:rowId xmlns:a16="http://schemas.microsoft.com/office/drawing/2014/main" val="1039215530"/>
                  </a:ext>
                </a:extLst>
              </a:tr>
              <a:tr h="401630">
                <a:tc>
                  <a:txBody>
                    <a:bodyPr/>
                    <a:lstStyle/>
                    <a:p>
                      <a:pPr algn="l">
                        <a:lnSpc>
                          <a:spcPct val="115000"/>
                        </a:lnSpc>
                        <a:spcAft>
                          <a:spcPts val="1000"/>
                        </a:spcAft>
                      </a:pPr>
                      <a:r>
                        <a:rPr lang="el-GR" sz="1000">
                          <a:effectLst/>
                        </a:rPr>
                        <a:t>Περιοδικότητα και μέσα/πηγές συλλογής δεδομένων</a:t>
                      </a:r>
                      <a:endParaRPr lang="el-GR" sz="1000">
                        <a:effectLst/>
                        <a:latin typeface="Calibri" panose="020F0502020204030204" pitchFamily="34" charset="0"/>
                        <a:ea typeface="Calibri" panose="020F0502020204030204" pitchFamily="34" charset="0"/>
                        <a:cs typeface="Arial" panose="020B0604020202020204" pitchFamily="34" charset="0"/>
                      </a:endParaRPr>
                    </a:p>
                  </a:txBody>
                  <a:tcPr marL="35425" marR="35425" marT="0" marB="0"/>
                </a:tc>
                <a:tc>
                  <a:txBody>
                    <a:bodyPr/>
                    <a:lstStyle/>
                    <a:p>
                      <a:pPr algn="just">
                        <a:lnSpc>
                          <a:spcPct val="115000"/>
                        </a:lnSpc>
                        <a:spcAft>
                          <a:spcPts val="1000"/>
                        </a:spcAft>
                      </a:pPr>
                      <a:r>
                        <a:rPr lang="el-GR" sz="1000">
                          <a:effectLst/>
                        </a:rPr>
                        <a:t>Η συλλογή δεδομένων από  θα πραγματοποιείται από τους νοσηλευτές επιτήρησης λοιμώξεων και τους συνδέσμους λοιμώξεων των νοσηλευτικών τμημάτων.</a:t>
                      </a:r>
                      <a:endParaRPr lang="el-GR" sz="1000">
                        <a:effectLst/>
                        <a:latin typeface="Calibri" panose="020F0502020204030204" pitchFamily="34" charset="0"/>
                        <a:ea typeface="Calibri" panose="020F0502020204030204" pitchFamily="34" charset="0"/>
                        <a:cs typeface="Arial" panose="020B0604020202020204" pitchFamily="34" charset="0"/>
                      </a:endParaRPr>
                    </a:p>
                  </a:txBody>
                  <a:tcPr marL="35425" marR="35425" marT="0" marB="0"/>
                </a:tc>
                <a:extLst>
                  <a:ext uri="{0D108BD9-81ED-4DB2-BD59-A6C34878D82A}">
                    <a16:rowId xmlns:a16="http://schemas.microsoft.com/office/drawing/2014/main" val="2830351613"/>
                  </a:ext>
                </a:extLst>
              </a:tr>
              <a:tr h="811267">
                <a:tc>
                  <a:txBody>
                    <a:bodyPr/>
                    <a:lstStyle/>
                    <a:p>
                      <a:pPr algn="l">
                        <a:lnSpc>
                          <a:spcPct val="115000"/>
                        </a:lnSpc>
                        <a:spcAft>
                          <a:spcPts val="1000"/>
                        </a:spcAft>
                      </a:pPr>
                      <a:r>
                        <a:rPr lang="el-GR" sz="1000">
                          <a:effectLst/>
                        </a:rPr>
                        <a:t>Στόχος απόδοσης</a:t>
                      </a:r>
                      <a:endParaRPr lang="el-GR" sz="1000">
                        <a:effectLst/>
                        <a:latin typeface="Calibri" panose="020F0502020204030204" pitchFamily="34" charset="0"/>
                        <a:ea typeface="Calibri" panose="020F0502020204030204" pitchFamily="34" charset="0"/>
                        <a:cs typeface="Arial" panose="020B0604020202020204" pitchFamily="34" charset="0"/>
                      </a:endParaRPr>
                    </a:p>
                  </a:txBody>
                  <a:tcPr marL="35425" marR="35425" marT="0" marB="0"/>
                </a:tc>
                <a:tc>
                  <a:txBody>
                    <a:bodyPr/>
                    <a:lstStyle/>
                    <a:p>
                      <a:pPr algn="just">
                        <a:lnSpc>
                          <a:spcPct val="115000"/>
                        </a:lnSpc>
                        <a:spcAft>
                          <a:spcPts val="1000"/>
                        </a:spcAft>
                      </a:pPr>
                      <a:r>
                        <a:rPr lang="el-GR" sz="1000">
                          <a:effectLst/>
                        </a:rPr>
                        <a:t>Η αύξηση του συμμόρφωση με τις πέντε στιγμές υγιεινής των χεριώνσυμβάλλει στη μείωση της μετάδοσης των παθογόνων μικροοργανισμών εντός του νοσοκομείου και κατά συνέπεια στη μείωση των λοιμώξεων που σχετίζονται με την παρεχόμενη φροντίδα υγείας. Ο ελάχιστος αποδεκτός στόχος απόδοσης θα πρέπει να &gt;65%</a:t>
                      </a:r>
                      <a:endParaRPr lang="el-GR" sz="1000">
                        <a:effectLst/>
                        <a:latin typeface="Calibri" panose="020F0502020204030204" pitchFamily="34" charset="0"/>
                        <a:ea typeface="Calibri" panose="020F0502020204030204" pitchFamily="34" charset="0"/>
                        <a:cs typeface="Arial" panose="020B0604020202020204" pitchFamily="34" charset="0"/>
                      </a:endParaRPr>
                    </a:p>
                  </a:txBody>
                  <a:tcPr marL="35425" marR="35425" marT="0" marB="0"/>
                </a:tc>
                <a:extLst>
                  <a:ext uri="{0D108BD9-81ED-4DB2-BD59-A6C34878D82A}">
                    <a16:rowId xmlns:a16="http://schemas.microsoft.com/office/drawing/2014/main" val="44201777"/>
                  </a:ext>
                </a:extLst>
              </a:tr>
              <a:tr h="265084">
                <a:tc>
                  <a:txBody>
                    <a:bodyPr/>
                    <a:lstStyle/>
                    <a:p>
                      <a:pPr algn="l">
                        <a:lnSpc>
                          <a:spcPct val="115000"/>
                        </a:lnSpc>
                        <a:spcAft>
                          <a:spcPts val="1000"/>
                        </a:spcAft>
                      </a:pPr>
                      <a:r>
                        <a:rPr lang="el-GR" sz="1000">
                          <a:effectLst/>
                        </a:rPr>
                        <a:t>Πηγή</a:t>
                      </a:r>
                      <a:endParaRPr lang="el-GR" sz="1000">
                        <a:effectLst/>
                        <a:latin typeface="Calibri" panose="020F0502020204030204" pitchFamily="34" charset="0"/>
                        <a:ea typeface="Calibri" panose="020F0502020204030204" pitchFamily="34" charset="0"/>
                        <a:cs typeface="Arial" panose="020B0604020202020204" pitchFamily="34" charset="0"/>
                      </a:endParaRPr>
                    </a:p>
                  </a:txBody>
                  <a:tcPr marL="35425" marR="35425" marT="0" marB="0"/>
                </a:tc>
                <a:tc>
                  <a:txBody>
                    <a:bodyPr/>
                    <a:lstStyle/>
                    <a:p>
                      <a:pPr algn="just">
                        <a:lnSpc>
                          <a:spcPct val="115000"/>
                        </a:lnSpc>
                        <a:spcAft>
                          <a:spcPts val="1000"/>
                        </a:spcAft>
                      </a:pPr>
                      <a:r>
                        <a:rPr lang="en-US" sz="1000" dirty="0">
                          <a:effectLst/>
                        </a:rPr>
                        <a:t>The evidence for clean hands, World Health Organization (WHO), 2022.</a:t>
                      </a:r>
                      <a:endParaRPr lang="el-GR" sz="1000" dirty="0">
                        <a:effectLst/>
                        <a:latin typeface="Calibri" panose="020F0502020204030204" pitchFamily="34" charset="0"/>
                        <a:ea typeface="Calibri" panose="020F0502020204030204" pitchFamily="34" charset="0"/>
                        <a:cs typeface="Arial" panose="020B0604020202020204" pitchFamily="34" charset="0"/>
                      </a:endParaRPr>
                    </a:p>
                  </a:txBody>
                  <a:tcPr marL="35425" marR="35425" marT="0" marB="0"/>
                </a:tc>
                <a:extLst>
                  <a:ext uri="{0D108BD9-81ED-4DB2-BD59-A6C34878D82A}">
                    <a16:rowId xmlns:a16="http://schemas.microsoft.com/office/drawing/2014/main" val="2762826748"/>
                  </a:ext>
                </a:extLst>
              </a:tr>
            </a:tbl>
          </a:graphicData>
        </a:graphic>
      </p:graphicFrame>
      <p:sp>
        <p:nvSpPr>
          <p:cNvPr id="4" name="TextBox 3">
            <a:extLst>
              <a:ext uri="{FF2B5EF4-FFF2-40B4-BE49-F238E27FC236}">
                <a16:creationId xmlns:a16="http://schemas.microsoft.com/office/drawing/2014/main" id="{6624507E-F4FF-2C78-B036-12C76C8034CB}"/>
              </a:ext>
            </a:extLst>
          </p:cNvPr>
          <p:cNvSpPr txBox="1"/>
          <p:nvPr/>
        </p:nvSpPr>
        <p:spPr>
          <a:xfrm>
            <a:off x="827584" y="486045"/>
            <a:ext cx="7920880" cy="392159"/>
          </a:xfrm>
          <a:prstGeom prst="rect">
            <a:avLst/>
          </a:prstGeom>
          <a:noFill/>
        </p:spPr>
        <p:txBody>
          <a:bodyPr wrap="square">
            <a:spAutoFit/>
          </a:bodyPr>
          <a:lstStyle/>
          <a:p>
            <a:pPr>
              <a:lnSpc>
                <a:spcPct val="115000"/>
              </a:lnSpc>
              <a:spcAft>
                <a:spcPts val="1000"/>
              </a:spcAft>
            </a:pPr>
            <a:r>
              <a:rPr lang="el-GR" sz="1800" b="1" i="1" dirty="0">
                <a:effectLst/>
                <a:latin typeface="Calibri" panose="020F0502020204030204" pitchFamily="34" charset="0"/>
                <a:ea typeface="Calibri" panose="020F0502020204030204" pitchFamily="34" charset="0"/>
                <a:cs typeface="Arial" panose="020B0604020202020204" pitchFamily="34" charset="0"/>
              </a:rPr>
              <a:t>Συμμόρφωση με τις πέντε στιγμές υγιεινής των χεριών (</a:t>
            </a:r>
            <a:r>
              <a:rPr lang="en-US" sz="1800" b="1" i="1" dirty="0" err="1">
                <a:effectLst/>
                <a:latin typeface="Calibri" panose="020F0502020204030204" pitchFamily="34" charset="0"/>
                <a:ea typeface="Calibri" panose="020F0502020204030204" pitchFamily="34" charset="0"/>
                <a:cs typeface="Arial" panose="020B0604020202020204" pitchFamily="34" charset="0"/>
              </a:rPr>
              <a:t>HHcompliance</a:t>
            </a:r>
            <a:r>
              <a:rPr lang="el-GR" sz="1800" b="1" i="1" dirty="0">
                <a:effectLst/>
                <a:latin typeface="Calibri" panose="020F0502020204030204" pitchFamily="34" charset="0"/>
                <a:ea typeface="Calibri" panose="020F0502020204030204" pitchFamily="34" charset="0"/>
                <a:cs typeface="Arial" panose="020B0604020202020204" pitchFamily="34" charset="0"/>
              </a:rPr>
              <a:t>) </a:t>
            </a:r>
            <a:endParaRPr lang="el-GR"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886399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Ορθογώνιο"/>
          <p:cNvSpPr/>
          <p:nvPr/>
        </p:nvSpPr>
        <p:spPr>
          <a:xfrm>
            <a:off x="928662" y="285728"/>
            <a:ext cx="7858180" cy="461665"/>
          </a:xfrm>
          <a:prstGeom prst="rect">
            <a:avLst/>
          </a:prstGeom>
        </p:spPr>
        <p:txBody>
          <a:bodyPr wrap="square">
            <a:spAutoFit/>
          </a:bodyPr>
          <a:lstStyle/>
          <a:p>
            <a:pPr algn="ctr"/>
            <a:r>
              <a:rPr lang="el-GR" sz="2400" b="1" dirty="0">
                <a:latin typeface="Calibri" pitchFamily="34" charset="0"/>
                <a:ea typeface="Open Sans" panose="020B0606030504020204" pitchFamily="34" charset="0"/>
                <a:cs typeface="Calibri" pitchFamily="34" charset="0"/>
              </a:rPr>
              <a:t>ΔΕΙΚΤΕΣ ΑΠΟΤΕΛΕΣΜΑΤΙΚΟΤΗΤΑΣ ΚΑΙ ΑΣΦΑΛΕΙΑΣ</a:t>
            </a:r>
            <a:endParaRPr lang="en-US" sz="2400" b="1" dirty="0">
              <a:latin typeface="Calibri" pitchFamily="34" charset="0"/>
              <a:ea typeface="Open Sans" panose="020B0606030504020204" pitchFamily="34" charset="0"/>
              <a:cs typeface="Calibri" pitchFamily="34" charset="0"/>
            </a:endParaRPr>
          </a:p>
        </p:txBody>
      </p:sp>
      <p:sp>
        <p:nvSpPr>
          <p:cNvPr id="4" name="3 - TextBox"/>
          <p:cNvSpPr txBox="1"/>
          <p:nvPr/>
        </p:nvSpPr>
        <p:spPr>
          <a:xfrm>
            <a:off x="6143636" y="6357958"/>
            <a:ext cx="2919389" cy="307777"/>
          </a:xfrm>
          <a:prstGeom prst="rect">
            <a:avLst/>
          </a:prstGeom>
          <a:noFill/>
        </p:spPr>
        <p:txBody>
          <a:bodyPr wrap="none" rtlCol="0">
            <a:spAutoFit/>
          </a:bodyPr>
          <a:lstStyle/>
          <a:p>
            <a:r>
              <a:rPr lang="el-GR" sz="1400" b="1" i="1" dirty="0"/>
              <a:t>(</a:t>
            </a:r>
            <a:r>
              <a:rPr lang="en-GB" sz="1400" b="1" i="1" dirty="0"/>
              <a:t>OECD Health at a Glance, 2019</a:t>
            </a:r>
            <a:r>
              <a:rPr lang="el-GR" sz="1400" b="1" i="1" dirty="0"/>
              <a:t>)</a:t>
            </a:r>
          </a:p>
        </p:txBody>
      </p:sp>
      <p:pic>
        <p:nvPicPr>
          <p:cNvPr id="1026" name="Picture 2"/>
          <p:cNvPicPr>
            <a:picLocks noChangeAspect="1" noChangeArrowheads="1"/>
          </p:cNvPicPr>
          <p:nvPr/>
        </p:nvPicPr>
        <p:blipFill>
          <a:blip r:embed="rId3" cstate="print"/>
          <a:srcRect/>
          <a:stretch>
            <a:fillRect/>
          </a:stretch>
        </p:blipFill>
        <p:spPr bwMode="auto">
          <a:xfrm>
            <a:off x="1142976" y="785794"/>
            <a:ext cx="6896100" cy="5553075"/>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Ορθογώνιο"/>
          <p:cNvSpPr/>
          <p:nvPr/>
        </p:nvSpPr>
        <p:spPr>
          <a:xfrm>
            <a:off x="928662" y="357166"/>
            <a:ext cx="7858180" cy="461665"/>
          </a:xfrm>
          <a:prstGeom prst="rect">
            <a:avLst/>
          </a:prstGeom>
        </p:spPr>
        <p:txBody>
          <a:bodyPr wrap="square">
            <a:spAutoFit/>
          </a:bodyPr>
          <a:lstStyle/>
          <a:p>
            <a:pPr algn="ctr"/>
            <a:r>
              <a:rPr lang="el-GR" sz="2400" b="1" dirty="0">
                <a:latin typeface="Calibri" pitchFamily="34" charset="0"/>
                <a:ea typeface="Open Sans" panose="020B0606030504020204" pitchFamily="34" charset="0"/>
                <a:cs typeface="Calibri" pitchFamily="34" charset="0"/>
              </a:rPr>
              <a:t>ΔΕΙΚΤΕΣ ΑΠΟΤΕΛΕΣΜΑΤΙΚΟΤΗΤΑΣ ΚΑΙ ΑΣΦΑΛΕΙΑΣ</a:t>
            </a:r>
            <a:endParaRPr lang="en-US" sz="2400" b="1" dirty="0">
              <a:latin typeface="Calibri" pitchFamily="34" charset="0"/>
              <a:ea typeface="Open Sans" panose="020B0606030504020204" pitchFamily="34" charset="0"/>
              <a:cs typeface="Calibri" pitchFamily="34" charset="0"/>
            </a:endParaRPr>
          </a:p>
        </p:txBody>
      </p:sp>
      <p:pic>
        <p:nvPicPr>
          <p:cNvPr id="3074" name="Picture 2"/>
          <p:cNvPicPr>
            <a:picLocks noChangeAspect="1" noChangeArrowheads="1"/>
          </p:cNvPicPr>
          <p:nvPr/>
        </p:nvPicPr>
        <p:blipFill>
          <a:blip r:embed="rId3" cstate="print"/>
          <a:srcRect/>
          <a:stretch>
            <a:fillRect/>
          </a:stretch>
        </p:blipFill>
        <p:spPr bwMode="auto">
          <a:xfrm>
            <a:off x="642910" y="1857364"/>
            <a:ext cx="7761680" cy="3000396"/>
          </a:xfrm>
          <a:prstGeom prst="rect">
            <a:avLst/>
          </a:prstGeom>
          <a:noFill/>
          <a:ln w="9525">
            <a:noFill/>
            <a:miter lim="800000"/>
            <a:headEnd/>
            <a:tailEnd/>
          </a:ln>
          <a:effectLst/>
        </p:spPr>
      </p:pic>
      <p:sp>
        <p:nvSpPr>
          <p:cNvPr id="6" name="5 - TextBox"/>
          <p:cNvSpPr txBox="1"/>
          <p:nvPr/>
        </p:nvSpPr>
        <p:spPr>
          <a:xfrm>
            <a:off x="6143636" y="6357958"/>
            <a:ext cx="2919389" cy="307777"/>
          </a:xfrm>
          <a:prstGeom prst="rect">
            <a:avLst/>
          </a:prstGeom>
          <a:noFill/>
        </p:spPr>
        <p:txBody>
          <a:bodyPr wrap="none" rtlCol="0">
            <a:spAutoFit/>
          </a:bodyPr>
          <a:lstStyle/>
          <a:p>
            <a:r>
              <a:rPr lang="el-GR" sz="1400" b="1" i="1" dirty="0"/>
              <a:t>(</a:t>
            </a:r>
            <a:r>
              <a:rPr lang="en-GB" sz="1400" b="1" i="1" dirty="0"/>
              <a:t>OECD Health at a Glance, 2019</a:t>
            </a:r>
            <a:r>
              <a:rPr lang="el-GR" sz="1400" b="1" i="1" dirty="0"/>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10D09354-AF18-4DC4-90D9-F45FFB9C7AF2}"/>
              </a:ext>
            </a:extLst>
          </p:cNvPr>
          <p:cNvPicPr>
            <a:picLocks noGrp="1" noChangeAspect="1"/>
          </p:cNvPicPr>
          <p:nvPr>
            <p:ph type="pic" sz="quarter" idx="26"/>
          </p:nvPr>
        </p:nvPicPr>
        <p:blipFill rotWithShape="1">
          <a:blip r:embed="rId3" cstate="email">
            <a:extLst>
              <a:ext uri="{28A0092B-C50C-407E-A947-70E740481C1C}">
                <a14:useLocalDpi xmlns:a14="http://schemas.microsoft.com/office/drawing/2010/main" val="0"/>
              </a:ext>
            </a:extLst>
          </a:blip>
          <a:srcRect l="13798" t="9582" r="15138"/>
          <a:stretch/>
        </p:blipFill>
        <p:spPr>
          <a:xfrm>
            <a:off x="6111266" y="0"/>
            <a:ext cx="3032731" cy="3429000"/>
          </a:xfrm>
        </p:spPr>
      </p:pic>
      <p:sp>
        <p:nvSpPr>
          <p:cNvPr id="9" name="Subtitle 2">
            <a:extLst>
              <a:ext uri="{FF2B5EF4-FFF2-40B4-BE49-F238E27FC236}">
                <a16:creationId xmlns:a16="http://schemas.microsoft.com/office/drawing/2014/main" id="{9AC1A046-48EE-42A1-A658-1B1301F161AD}"/>
              </a:ext>
            </a:extLst>
          </p:cNvPr>
          <p:cNvSpPr txBox="1">
            <a:spLocks/>
          </p:cNvSpPr>
          <p:nvPr/>
        </p:nvSpPr>
        <p:spPr>
          <a:xfrm>
            <a:off x="251520" y="1340768"/>
            <a:ext cx="6749372" cy="5459861"/>
          </a:xfrm>
          <a:prstGeom prst="rect">
            <a:avLst/>
          </a:prstGeom>
        </p:spPr>
        <p:txBody>
          <a:bodyPr vert="horz" wrap="square" lIns="91346" tIns="45673" rIns="91346" bIns="456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00000"/>
              </a:lnSpc>
              <a:buFont typeface="Wingdings" pitchFamily="2" charset="2"/>
              <a:buChar char="Ø"/>
            </a:pPr>
            <a:r>
              <a:rPr lang="el-GR" sz="1400" dirty="0">
                <a:latin typeface="Calibri" pitchFamily="34" charset="0"/>
                <a:cs typeface="Calibri" pitchFamily="34" charset="0"/>
              </a:rPr>
              <a:t> </a:t>
            </a:r>
            <a:r>
              <a:rPr lang="el-GR" sz="1600" dirty="0">
                <a:solidFill>
                  <a:schemeClr val="tx1"/>
                </a:solidFill>
                <a:latin typeface="Calibri" pitchFamily="34" charset="0"/>
                <a:cs typeface="Calibri" pitchFamily="34" charset="0"/>
              </a:rPr>
              <a:t>Στόχος κάθε συστήματος υγείας: </a:t>
            </a:r>
            <a:r>
              <a:rPr lang="el-GR" sz="1600" b="1" dirty="0">
                <a:solidFill>
                  <a:schemeClr val="tx1"/>
                </a:solidFill>
                <a:latin typeface="Calibri" pitchFamily="34" charset="0"/>
                <a:cs typeface="Calibri" pitchFamily="34" charset="0"/>
              </a:rPr>
              <a:t>η μεγιστοποίηση του επιπέδου της υγείας των ατόμων και των πληθυσμών που εξυπηρετούν</a:t>
            </a:r>
            <a:r>
              <a:rPr lang="el-GR" sz="1600" dirty="0">
                <a:solidFill>
                  <a:schemeClr val="tx1"/>
                </a:solidFill>
                <a:latin typeface="Calibri" pitchFamily="34" charset="0"/>
                <a:cs typeface="Calibri" pitchFamily="34" charset="0"/>
              </a:rPr>
              <a:t>, με δίκαιο τρόπο και εντός του υφιστάμενου πλαισίου των δημοσιονομικών παραμέτρων.</a:t>
            </a:r>
          </a:p>
          <a:p>
            <a:pPr algn="just">
              <a:lnSpc>
                <a:spcPct val="100000"/>
              </a:lnSpc>
              <a:buFont typeface="Wingdings" pitchFamily="2" charset="2"/>
              <a:buChar char="Ø"/>
            </a:pPr>
            <a:r>
              <a:rPr lang="el-GR" sz="1600" dirty="0">
                <a:solidFill>
                  <a:schemeClr val="tx1"/>
                </a:solidFill>
                <a:latin typeface="Calibri" pitchFamily="34" charset="0"/>
                <a:cs typeface="Calibri" pitchFamily="34" charset="0"/>
              </a:rPr>
              <a:t> Ωστόσο, </a:t>
            </a:r>
            <a:r>
              <a:rPr lang="el-GR" sz="1600" b="1" dirty="0">
                <a:solidFill>
                  <a:schemeClr val="tx1"/>
                </a:solidFill>
                <a:latin typeface="Calibri" pitchFamily="34" charset="0"/>
                <a:cs typeface="Calibri" pitchFamily="34" charset="0"/>
              </a:rPr>
              <a:t>πολύ λίγα συστήματα υγείας αξιολογούν τις επιπτώσεις τους στην υγεία και την ευημερία από την </a:t>
            </a:r>
            <a:r>
              <a:rPr lang="el-GR" sz="1600" b="1" dirty="0">
                <a:solidFill>
                  <a:srgbClr val="FF0000"/>
                </a:solidFill>
                <a:latin typeface="Calibri" pitchFamily="34" charset="0"/>
                <a:cs typeface="Calibri" pitchFamily="34" charset="0"/>
              </a:rPr>
              <a:t>οπτική γωνία των ασθενών/ανθρώπων </a:t>
            </a:r>
            <a:r>
              <a:rPr lang="el-GR" sz="1600" dirty="0">
                <a:solidFill>
                  <a:schemeClr val="tx1"/>
                </a:solidFill>
                <a:latin typeface="Calibri" pitchFamily="34" charset="0"/>
                <a:cs typeface="Calibri" pitchFamily="34" charset="0"/>
              </a:rPr>
              <a:t>που εξυπηρετούν.</a:t>
            </a:r>
          </a:p>
          <a:p>
            <a:pPr algn="just">
              <a:lnSpc>
                <a:spcPct val="100000"/>
              </a:lnSpc>
              <a:buFont typeface="Wingdings" pitchFamily="2" charset="2"/>
              <a:buChar char="Ø"/>
            </a:pPr>
            <a:r>
              <a:rPr lang="el-GR" sz="1600" dirty="0">
                <a:solidFill>
                  <a:schemeClr val="tx1"/>
                </a:solidFill>
                <a:latin typeface="Calibri" pitchFamily="34" charset="0"/>
                <a:cs typeface="Calibri" pitchFamily="34" charset="0"/>
              </a:rPr>
              <a:t> Τα αποτελέσματα των μετρήσεων/αξιολογήσεων (που συνήθως επικεντρώνονται στις εισροές και τις εκροές), όπως το προσδόκιμο ζωής είναι σημαντικά, αλλά </a:t>
            </a:r>
            <a:r>
              <a:rPr lang="el-GR" sz="1600" b="1" dirty="0">
                <a:solidFill>
                  <a:schemeClr val="tx1"/>
                </a:solidFill>
                <a:latin typeface="Calibri" pitchFamily="34" charset="0"/>
                <a:cs typeface="Calibri" pitchFamily="34" charset="0"/>
              </a:rPr>
              <a:t>αποσιωπούν μια σειρά από άλλα πράγματα στα οποία δίνουν ιδιαίτερη σημασία οι ασθενείς, π.χ. στα </a:t>
            </a:r>
            <a:r>
              <a:rPr lang="el-GR" sz="1600" b="1" dirty="0">
                <a:solidFill>
                  <a:srgbClr val="FF0000"/>
                </a:solidFill>
                <a:latin typeface="Calibri" pitchFamily="34" charset="0"/>
                <a:cs typeface="Calibri" pitchFamily="34" charset="0"/>
              </a:rPr>
              <a:t>επίπεδα του πόνου, στη λειτουργικότητα, στην ποιότητα της ζωής τους, καθώς και στην εμπειρίας τους από την φροντίδα που έλαβαν</a:t>
            </a:r>
            <a:endParaRPr lang="el-GR" sz="1600" b="1" dirty="0">
              <a:solidFill>
                <a:schemeClr val="tx1"/>
              </a:solidFill>
              <a:latin typeface="Calibri" pitchFamily="34" charset="0"/>
              <a:cs typeface="Calibri" pitchFamily="34" charset="0"/>
            </a:endParaRPr>
          </a:p>
          <a:p>
            <a:pPr algn="just">
              <a:lnSpc>
                <a:spcPct val="100000"/>
              </a:lnSpc>
              <a:buFont typeface="Wingdings" pitchFamily="2" charset="2"/>
              <a:buChar char="Ø"/>
            </a:pPr>
            <a:r>
              <a:rPr lang="el-GR" sz="1600" dirty="0">
                <a:solidFill>
                  <a:schemeClr val="tx1"/>
                </a:solidFill>
                <a:latin typeface="Calibri" pitchFamily="34" charset="0"/>
                <a:cs typeface="Calibri" pitchFamily="34" charset="0"/>
              </a:rPr>
              <a:t> Η</a:t>
            </a:r>
            <a:r>
              <a:rPr lang="el-GR" sz="1600" b="1" dirty="0">
                <a:solidFill>
                  <a:schemeClr val="tx1"/>
                </a:solidFill>
                <a:latin typeface="Calibri" pitchFamily="34" charset="0"/>
                <a:cs typeface="Calibri" pitchFamily="34" charset="0"/>
              </a:rPr>
              <a:t> έννοια της ποιότητας ζωής που σχετίζεται με την υγεία </a:t>
            </a:r>
            <a:r>
              <a:rPr lang="el-GR" sz="1600" dirty="0">
                <a:solidFill>
                  <a:schemeClr val="tx1"/>
                </a:solidFill>
                <a:latin typeface="Calibri" pitchFamily="34" charset="0"/>
                <a:cs typeface="Calibri" pitchFamily="34" charset="0"/>
              </a:rPr>
              <a:t>(QoL) υπάρχει εδώ και σχεδόν τρεις δεκαετίες, αλλά στη χώρα μας </a:t>
            </a:r>
            <a:r>
              <a:rPr lang="el-GR" sz="1600" b="1" dirty="0">
                <a:solidFill>
                  <a:schemeClr val="tx1"/>
                </a:solidFill>
                <a:latin typeface="Calibri" pitchFamily="34" charset="0"/>
                <a:cs typeface="Calibri" pitchFamily="34" charset="0"/>
              </a:rPr>
              <a:t>δεν μετράται ή δεν αξιολογείται συστηματικά</a:t>
            </a:r>
            <a:r>
              <a:rPr lang="en-US" sz="1600" b="1" dirty="0">
                <a:solidFill>
                  <a:schemeClr val="tx1"/>
                </a:solidFill>
                <a:latin typeface="Calibri" pitchFamily="34" charset="0"/>
                <a:cs typeface="Calibri" pitchFamily="34" charset="0"/>
              </a:rPr>
              <a:t> </a:t>
            </a:r>
            <a:r>
              <a:rPr lang="el-GR" sz="1600" b="1" dirty="0">
                <a:solidFill>
                  <a:schemeClr val="tx1"/>
                </a:solidFill>
                <a:latin typeface="Calibri" pitchFamily="34" charset="0"/>
                <a:cs typeface="Calibri" pitchFamily="34" charset="0"/>
              </a:rPr>
              <a:t>καθώς επίσης και οι εμπειρίες των ασθενών/ληπτών υπηρεσιών υγείας</a:t>
            </a:r>
            <a:endParaRPr lang="el-GR" sz="1600" dirty="0">
              <a:solidFill>
                <a:schemeClr val="tx1"/>
              </a:solidFill>
              <a:latin typeface="Calibri" pitchFamily="34" charset="0"/>
              <a:cs typeface="Calibri" pitchFamily="34" charset="0"/>
            </a:endParaRPr>
          </a:p>
          <a:p>
            <a:pPr algn="just">
              <a:lnSpc>
                <a:spcPct val="100000"/>
              </a:lnSpc>
              <a:buFont typeface="Wingdings" pitchFamily="2" charset="2"/>
              <a:buChar char="Ø"/>
            </a:pPr>
            <a:r>
              <a:rPr lang="el-GR" sz="1600" dirty="0">
                <a:solidFill>
                  <a:schemeClr val="tx1"/>
                </a:solidFill>
                <a:latin typeface="Calibri" pitchFamily="34" charset="0"/>
                <a:cs typeface="Calibri" pitchFamily="34" charset="0"/>
              </a:rPr>
              <a:t> Η θνησιμότητα και η επιβίωση είναι πλέον παρόμοιες μεταξύ των χωρών του ΟΟΣΑ για αρκετές ασθένειες, με ελάχιστο διαχωρισμό των «καλύτερων αποδόσεων». </a:t>
            </a:r>
            <a:r>
              <a:rPr lang="el-GR" sz="1600" b="1" dirty="0">
                <a:solidFill>
                  <a:schemeClr val="tx1"/>
                </a:solidFill>
                <a:latin typeface="Calibri" pitchFamily="34" charset="0"/>
                <a:cs typeface="Calibri" pitchFamily="34" charset="0"/>
              </a:rPr>
              <a:t>Αυτό εμποδίζει τη συνεχή εκμάθηση για τις καλύτερες θεραπευτικές προσεγγίσεις, τις τεχνικές και τις παρεμβάσεις</a:t>
            </a:r>
            <a:r>
              <a:rPr lang="el-GR" sz="1600" dirty="0">
                <a:solidFill>
                  <a:schemeClr val="tx1"/>
                </a:solidFill>
                <a:latin typeface="Calibri" pitchFamily="34" charset="0"/>
                <a:cs typeface="Calibri" pitchFamily="34" charset="0"/>
              </a:rPr>
              <a:t> (Donovan et al. 2016, Hamdy et al. 2016).</a:t>
            </a:r>
            <a:endParaRPr lang="el-GR" sz="1600" b="1" dirty="0">
              <a:solidFill>
                <a:schemeClr val="tx1"/>
              </a:solidFill>
              <a:latin typeface="Calibri" pitchFamily="34" charset="0"/>
              <a:cs typeface="Calibri" pitchFamily="34" charset="0"/>
            </a:endParaRPr>
          </a:p>
        </p:txBody>
      </p:sp>
      <p:grpSp>
        <p:nvGrpSpPr>
          <p:cNvPr id="2" name="20 - Ομάδα"/>
          <p:cNvGrpSpPr/>
          <p:nvPr/>
        </p:nvGrpSpPr>
        <p:grpSpPr>
          <a:xfrm>
            <a:off x="7215206" y="3714752"/>
            <a:ext cx="1928794" cy="2159270"/>
            <a:chOff x="1428728" y="5281250"/>
            <a:chExt cx="7015008" cy="1148121"/>
          </a:xfrm>
        </p:grpSpPr>
        <p:sp>
          <p:nvSpPr>
            <p:cNvPr id="19" name="18 - Έλλειψη"/>
            <p:cNvSpPr/>
            <p:nvPr/>
          </p:nvSpPr>
          <p:spPr bwMode="auto">
            <a:xfrm>
              <a:off x="1428728" y="5281250"/>
              <a:ext cx="7015008" cy="1148121"/>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l-GR" sz="1200" b="0" i="0" u="none" strike="noStrike" cap="none" normalizeH="0" baseline="0" dirty="0">
                <a:ln>
                  <a:noFill/>
                </a:ln>
                <a:effectLst/>
                <a:latin typeface="Arial" charset="0"/>
              </a:endParaRPr>
            </a:p>
          </p:txBody>
        </p:sp>
        <p:sp>
          <p:nvSpPr>
            <p:cNvPr id="20" name="19 - TextBox"/>
            <p:cNvSpPr txBox="1"/>
            <p:nvPr/>
          </p:nvSpPr>
          <p:spPr>
            <a:xfrm>
              <a:off x="1824018" y="5510976"/>
              <a:ext cx="6619718" cy="883710"/>
            </a:xfrm>
            <a:prstGeom prst="rect">
              <a:avLst/>
            </a:prstGeom>
            <a:noFill/>
          </p:spPr>
          <p:txBody>
            <a:bodyPr wrap="square" rtlCol="0">
              <a:spAutoFit/>
            </a:bodyPr>
            <a:lstStyle/>
            <a:p>
              <a:pPr algn="ctr"/>
              <a:r>
                <a:rPr lang="el-GR" sz="1200" b="1" dirty="0">
                  <a:latin typeface="Calibri" pitchFamily="34" charset="0"/>
                  <a:cs typeface="Calibri" pitchFamily="34" charset="0"/>
                </a:rPr>
                <a:t>Αυτό σημαίνει ότι από την εικόνα της ποιότητας των παρεχόμενων υπηρεσιών υγείας του συστήματος υγείας </a:t>
              </a:r>
              <a:r>
                <a:rPr lang="el-GR" sz="1400" b="1" u="sng" dirty="0">
                  <a:latin typeface="Calibri" pitchFamily="34" charset="0"/>
                  <a:cs typeface="Calibri" pitchFamily="34" charset="0"/>
                </a:rPr>
                <a:t>λείπει ένα ουσιαστικό μέρος.</a:t>
              </a:r>
            </a:p>
            <a:p>
              <a:pPr algn="ctr"/>
              <a:endParaRPr lang="el-GR" sz="1400" b="1" dirty="0">
                <a:latin typeface="Calibri" pitchFamily="34" charset="0"/>
                <a:cs typeface="Calibri" pitchFamily="34" charset="0"/>
              </a:endParaRPr>
            </a:p>
          </p:txBody>
        </p:sp>
      </p:grpSp>
      <p:sp>
        <p:nvSpPr>
          <p:cNvPr id="8" name="7 - Ορθογώνιο"/>
          <p:cNvSpPr/>
          <p:nvPr/>
        </p:nvSpPr>
        <p:spPr>
          <a:xfrm>
            <a:off x="402739" y="235184"/>
            <a:ext cx="7776864" cy="1138773"/>
          </a:xfrm>
          <a:prstGeom prst="rect">
            <a:avLst/>
          </a:prstGeom>
        </p:spPr>
        <p:txBody>
          <a:bodyPr wrap="square">
            <a:spAutoFit/>
          </a:bodyPr>
          <a:lstStyle/>
          <a:p>
            <a:pPr algn="ctr" eaLnBrk="1" hangingPunct="1">
              <a:spcBef>
                <a:spcPts val="0"/>
              </a:spcBef>
              <a:buClr>
                <a:schemeClr val="bg2"/>
              </a:buClr>
              <a:buSzPct val="75000"/>
              <a:defRPr/>
            </a:pPr>
            <a:r>
              <a:rPr lang="el-GR" sz="2800" b="1" kern="0" dirty="0">
                <a:solidFill>
                  <a:srgbClr val="C00000"/>
                </a:solidFill>
                <a:effectLst>
                  <a:outerShdw blurRad="38100" dist="38100" dir="2700000" algn="tl">
                    <a:srgbClr val="000000">
                      <a:alpha val="43137"/>
                    </a:srgbClr>
                  </a:outerShdw>
                </a:effectLst>
                <a:latin typeface="Calibri" pitchFamily="34" charset="0"/>
                <a:cs typeface="Calibri" pitchFamily="34" charset="0"/>
              </a:rPr>
              <a:t>2β) ΠΟΙΟΤΗΤΑ</a:t>
            </a:r>
          </a:p>
          <a:p>
            <a:pPr algn="ctr" eaLnBrk="1" hangingPunct="1">
              <a:spcBef>
                <a:spcPts val="0"/>
              </a:spcBef>
              <a:buClr>
                <a:schemeClr val="bg2"/>
              </a:buClr>
              <a:buSzPct val="75000"/>
              <a:defRPr/>
            </a:pPr>
            <a:r>
              <a:rPr lang="el-GR" sz="2000" b="1" kern="0" dirty="0">
                <a:solidFill>
                  <a:srgbClr val="C00000"/>
                </a:solidFill>
                <a:effectLst>
                  <a:outerShdw blurRad="38100" dist="38100" dir="2700000" algn="tl">
                    <a:srgbClr val="000000">
                      <a:alpha val="43137"/>
                    </a:srgbClr>
                  </a:outerShdw>
                </a:effectLst>
                <a:latin typeface="Calibri" pitchFamily="34" charset="0"/>
                <a:cs typeface="Calibri" pitchFamily="34" charset="0"/>
              </a:rPr>
              <a:t>β) </a:t>
            </a:r>
            <a:r>
              <a:rPr lang="el-GR" sz="2000" b="1" kern="0" dirty="0" err="1">
                <a:solidFill>
                  <a:srgbClr val="C00000"/>
                </a:solidFill>
                <a:effectLst>
                  <a:outerShdw blurRad="38100" dist="38100" dir="2700000" algn="tl">
                    <a:srgbClr val="000000">
                      <a:alpha val="43137"/>
                    </a:srgbClr>
                  </a:outerShdw>
                </a:effectLst>
                <a:latin typeface="Calibri" pitchFamily="34" charset="0"/>
                <a:cs typeface="Calibri" pitchFamily="34" charset="0"/>
              </a:rPr>
              <a:t>Ανταποκρισιμότητα</a:t>
            </a:r>
            <a:r>
              <a:rPr lang="el-GR" sz="2000" b="1" kern="0" dirty="0">
                <a:solidFill>
                  <a:srgbClr val="C00000"/>
                </a:solidFill>
                <a:effectLst>
                  <a:outerShdw blurRad="38100" dist="38100" dir="2700000" algn="tl">
                    <a:srgbClr val="000000">
                      <a:alpha val="43137"/>
                    </a:srgbClr>
                  </a:outerShdw>
                </a:effectLst>
                <a:latin typeface="Calibri" pitchFamily="34" charset="0"/>
                <a:cs typeface="Calibri" pitchFamily="34" charset="0"/>
              </a:rPr>
              <a:t> –</a:t>
            </a:r>
          </a:p>
          <a:p>
            <a:pPr algn="ctr" eaLnBrk="1" hangingPunct="1">
              <a:spcBef>
                <a:spcPts val="0"/>
              </a:spcBef>
              <a:buClr>
                <a:schemeClr val="bg2"/>
              </a:buClr>
              <a:buSzPct val="75000"/>
              <a:defRPr/>
            </a:pPr>
            <a:r>
              <a:rPr lang="el-GR" sz="2000" b="1" kern="0" dirty="0">
                <a:solidFill>
                  <a:srgbClr val="C00000"/>
                </a:solidFill>
                <a:effectLst>
                  <a:outerShdw blurRad="38100" dist="38100" dir="2700000" algn="tl">
                    <a:srgbClr val="000000">
                      <a:alpha val="43137"/>
                    </a:srgbClr>
                  </a:outerShdw>
                </a:effectLst>
                <a:latin typeface="Calibri" pitchFamily="34" charset="0"/>
                <a:cs typeface="Calibri" pitchFamily="34" charset="0"/>
              </a:rPr>
              <a:t>Ασθενοκεντρική προσέγγιση</a:t>
            </a:r>
          </a:p>
        </p:txBody>
      </p:sp>
    </p:spTree>
    <p:extLst>
      <p:ext uri="{BB962C8B-B14F-4D97-AF65-F5344CB8AC3E}">
        <p14:creationId xmlns:p14="http://schemas.microsoft.com/office/powerpoint/2010/main" val="6134083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357166"/>
            <a:ext cx="8534400" cy="668592"/>
          </a:xfrm>
        </p:spPr>
        <p:txBody>
          <a:bodyPr>
            <a:normAutofit fontScale="90000"/>
          </a:bodyPr>
          <a:lstStyle/>
          <a:p>
            <a:br>
              <a:rPr lang="el-GR" dirty="0">
                <a:solidFill>
                  <a:schemeClr val="tx1"/>
                </a:solidFill>
                <a:latin typeface="Calibri" pitchFamily="34" charset="0"/>
              </a:rPr>
            </a:br>
            <a:r>
              <a:rPr lang="el-GR" b="1" dirty="0">
                <a:solidFill>
                  <a:schemeClr val="tx1"/>
                </a:solidFill>
                <a:latin typeface="Calibri" pitchFamily="34" charset="0"/>
              </a:rPr>
              <a:t>Βαδίζοντας προς την </a:t>
            </a:r>
            <a:r>
              <a:rPr lang="en-US" b="1" dirty="0">
                <a:solidFill>
                  <a:schemeClr val="tx1"/>
                </a:solidFill>
                <a:latin typeface="Calibri" pitchFamily="34" charset="0"/>
              </a:rPr>
              <a:t>…… </a:t>
            </a:r>
            <a:r>
              <a:rPr lang="el-GR" b="1" dirty="0">
                <a:solidFill>
                  <a:schemeClr val="tx1"/>
                </a:solidFill>
                <a:latin typeface="Calibri" pitchFamily="34" charset="0"/>
              </a:rPr>
              <a:t>Ασθενοκεντρική Φροντίδα</a:t>
            </a:r>
            <a:endParaRPr lang="el-GR" dirty="0">
              <a:solidFill>
                <a:schemeClr val="tx1"/>
              </a:solidFill>
              <a:latin typeface="Calibri" pitchFamily="34" charset="0"/>
            </a:endParaRPr>
          </a:p>
        </p:txBody>
      </p:sp>
      <p:sp>
        <p:nvSpPr>
          <p:cNvPr id="3" name="2 - Θέση περιεχομένου"/>
          <p:cNvSpPr>
            <a:spLocks noGrp="1"/>
          </p:cNvSpPr>
          <p:nvPr>
            <p:ph sz="quarter" idx="1"/>
          </p:nvPr>
        </p:nvSpPr>
        <p:spPr>
          <a:xfrm>
            <a:off x="5000628" y="1785926"/>
            <a:ext cx="4143372" cy="3054080"/>
          </a:xfrm>
        </p:spPr>
        <p:txBody>
          <a:bodyPr>
            <a:noAutofit/>
          </a:bodyPr>
          <a:lstStyle/>
          <a:p>
            <a:pPr>
              <a:buNone/>
            </a:pPr>
            <a:r>
              <a:rPr lang="el-GR" b="1" dirty="0">
                <a:latin typeface="Calibri" pitchFamily="34" charset="0"/>
              </a:rPr>
              <a:t>Προς</a:t>
            </a:r>
            <a:r>
              <a:rPr lang="en-US" b="1" dirty="0">
                <a:latin typeface="Calibri" pitchFamily="34" charset="0"/>
              </a:rPr>
              <a:t>……..</a:t>
            </a:r>
            <a:endParaRPr lang="el-GR" b="1" dirty="0">
              <a:latin typeface="Calibri" pitchFamily="34" charset="0"/>
            </a:endParaRPr>
          </a:p>
          <a:p>
            <a:r>
              <a:rPr lang="en-US" dirty="0">
                <a:latin typeface="Calibri" pitchFamily="34" charset="0"/>
              </a:rPr>
              <a:t> </a:t>
            </a:r>
            <a:r>
              <a:rPr lang="el-GR" dirty="0">
                <a:latin typeface="Calibri" pitchFamily="34" charset="0"/>
              </a:rPr>
              <a:t>Συντονισμένη και ασθενοκεντρική φροντίδα</a:t>
            </a:r>
          </a:p>
          <a:p>
            <a:r>
              <a:rPr lang="el-GR" sz="2800" dirty="0">
                <a:latin typeface="Calibri" pitchFamily="34" charset="0"/>
              </a:rPr>
              <a:t>Πλήρως εμπλεκόμενοι ασθενείς</a:t>
            </a:r>
            <a:r>
              <a:rPr lang="en-US" sz="2800" dirty="0">
                <a:latin typeface="Calibri" pitchFamily="34" charset="0"/>
              </a:rPr>
              <a:t>  </a:t>
            </a:r>
            <a:endParaRPr lang="el-GR" sz="2800" dirty="0">
              <a:latin typeface="Calibri" pitchFamily="34" charset="0"/>
            </a:endParaRPr>
          </a:p>
        </p:txBody>
      </p:sp>
      <p:sp>
        <p:nvSpPr>
          <p:cNvPr id="5" name="4 - Δεξιό βέλος"/>
          <p:cNvSpPr/>
          <p:nvPr/>
        </p:nvSpPr>
        <p:spPr>
          <a:xfrm>
            <a:off x="3786182" y="3000372"/>
            <a:ext cx="122413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6" name="2 - Θέση περιεχομένου"/>
          <p:cNvSpPr txBox="1">
            <a:spLocks/>
          </p:cNvSpPr>
          <p:nvPr/>
        </p:nvSpPr>
        <p:spPr>
          <a:xfrm>
            <a:off x="285720" y="1785926"/>
            <a:ext cx="4054224" cy="305408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l-GR" sz="2700" b="1" dirty="0">
                <a:latin typeface="Calibri" pitchFamily="34" charset="0"/>
              </a:rPr>
              <a:t>Από</a:t>
            </a:r>
            <a:r>
              <a:rPr kumimoji="0" lang="en-US" sz="2700" b="1" i="0" u="none" strike="noStrike" kern="1200" cap="none" spc="0" normalizeH="0" baseline="0" noProof="0" dirty="0">
                <a:ln>
                  <a:noFill/>
                </a:ln>
                <a:solidFill>
                  <a:schemeClr val="tx1"/>
                </a:solidFill>
                <a:effectLst/>
                <a:uLnTx/>
                <a:uFillTx/>
                <a:latin typeface="Calibri" pitchFamily="34" charset="0"/>
              </a:rPr>
              <a:t>……..</a:t>
            </a:r>
            <a:endParaRPr kumimoji="0" lang="el-GR" sz="2700" b="1" i="0" u="none" strike="noStrike" kern="1200" cap="none" spc="0" normalizeH="0" baseline="0" noProof="0" dirty="0">
              <a:ln>
                <a:noFill/>
              </a:ln>
              <a:solidFill>
                <a:schemeClr val="tx1"/>
              </a:solidFill>
              <a:effectLst/>
              <a:uLnTx/>
              <a:uFillTx/>
              <a:latin typeface="Calibri" pitchFamily="34" charset="0"/>
            </a:endParaRPr>
          </a:p>
          <a:p>
            <a:pPr marL="274320" lvl="0" indent="-274320" eaLnBrk="1" fontAlgn="auto" hangingPunct="1">
              <a:spcBef>
                <a:spcPct val="20000"/>
              </a:spcBef>
              <a:spcAft>
                <a:spcPts val="0"/>
              </a:spcAft>
              <a:buClr>
                <a:schemeClr val="accent1"/>
              </a:buClr>
              <a:buSzPct val="85000"/>
              <a:buFont typeface="Wingdings 2"/>
              <a:buChar char=""/>
            </a:pPr>
            <a:r>
              <a:rPr lang="el-GR" sz="2700" dirty="0">
                <a:latin typeface="Calibri" pitchFamily="34" charset="0"/>
              </a:rPr>
              <a:t>Κατακερματισμένη και επικεντρωμένη στον Πάροχο φροντίδας</a:t>
            </a:r>
            <a:r>
              <a:rPr lang="en-US" sz="2700" dirty="0">
                <a:latin typeface="Calibri" pitchFamily="34" charset="0"/>
              </a:rPr>
              <a:t> </a:t>
            </a:r>
            <a:endParaRPr kumimoji="0" lang="el-GR" sz="2700" b="0" i="0" u="none" strike="noStrike" kern="1200" cap="none" spc="0" normalizeH="0" baseline="0" noProof="0" dirty="0">
              <a:ln>
                <a:noFill/>
              </a:ln>
              <a:solidFill>
                <a:schemeClr val="tx1"/>
              </a:solidFill>
              <a:effectLst/>
              <a:uLnTx/>
              <a:uFillTx/>
              <a:latin typeface="Calibri" pitchFamily="34" charset="0"/>
            </a:endParaRPr>
          </a:p>
          <a:p>
            <a:pPr marL="274320" lvl="0" indent="-274320" eaLnBrk="1" fontAlgn="auto" hangingPunct="1">
              <a:spcBef>
                <a:spcPct val="20000"/>
              </a:spcBef>
              <a:spcAft>
                <a:spcPts val="0"/>
              </a:spcAft>
              <a:buClr>
                <a:schemeClr val="accent1"/>
              </a:buClr>
              <a:buSzPct val="85000"/>
              <a:buFont typeface="Wingdings 2"/>
              <a:buChar char=""/>
              <a:defRPr/>
            </a:pPr>
            <a:r>
              <a:rPr lang="el-GR" sz="2700" dirty="0">
                <a:latin typeface="Calibri" pitchFamily="34" charset="0"/>
              </a:rPr>
              <a:t>Οι ασθενείς ως παθητικοί συμμετέχοντες</a:t>
            </a:r>
            <a:endParaRPr kumimoji="0" lang="el-GR" sz="2700" b="0" i="0" u="none" strike="noStrike" kern="1200" cap="none" spc="0" normalizeH="0" baseline="0" noProof="0" dirty="0">
              <a:ln>
                <a:noFill/>
              </a:ln>
              <a:solidFill>
                <a:schemeClr val="tx1"/>
              </a:solidFill>
              <a:effectLst/>
              <a:uLnTx/>
              <a:uFillTx/>
              <a:latin typeface="Calibri" pitchFamily="34" charset="0"/>
            </a:endParaRPr>
          </a:p>
        </p:txBody>
      </p:sp>
      <p:sp>
        <p:nvSpPr>
          <p:cNvPr id="7" name="6 - TextBox"/>
          <p:cNvSpPr txBox="1"/>
          <p:nvPr/>
        </p:nvSpPr>
        <p:spPr>
          <a:xfrm>
            <a:off x="357158" y="4929198"/>
            <a:ext cx="3240360" cy="461665"/>
          </a:xfrm>
          <a:prstGeom prst="rect">
            <a:avLst/>
          </a:prstGeom>
          <a:noFill/>
        </p:spPr>
        <p:txBody>
          <a:bodyPr wrap="square" rtlCol="0">
            <a:spAutoFit/>
          </a:bodyPr>
          <a:lstStyle/>
          <a:p>
            <a:pPr lvl="0" algn="ctr"/>
            <a:r>
              <a:rPr lang="en-US" sz="2400" b="1" dirty="0">
                <a:solidFill>
                  <a:schemeClr val="accent1">
                    <a:lumMod val="50000"/>
                  </a:schemeClr>
                </a:solidFill>
                <a:latin typeface="Calibri" pitchFamily="34" charset="0"/>
              </a:rPr>
              <a:t>“</a:t>
            </a:r>
            <a:r>
              <a:rPr lang="el-GR" sz="2400" b="1" dirty="0">
                <a:solidFill>
                  <a:schemeClr val="accent1">
                    <a:lumMod val="50000"/>
                  </a:schemeClr>
                </a:solidFill>
                <a:latin typeface="Calibri" pitchFamily="34" charset="0"/>
              </a:rPr>
              <a:t>Τι πρόβλημα έχεις</a:t>
            </a:r>
            <a:r>
              <a:rPr lang="en-US" sz="2400" b="1" dirty="0">
                <a:solidFill>
                  <a:schemeClr val="accent1">
                    <a:lumMod val="50000"/>
                  </a:schemeClr>
                </a:solidFill>
                <a:latin typeface="Calibri" pitchFamily="34" charset="0"/>
              </a:rPr>
              <a:t>?” </a:t>
            </a:r>
            <a:endParaRPr lang="el-GR" sz="2400" dirty="0">
              <a:solidFill>
                <a:schemeClr val="accent1">
                  <a:lumMod val="50000"/>
                </a:schemeClr>
              </a:solidFill>
              <a:latin typeface="Calibri" pitchFamily="34" charset="0"/>
            </a:endParaRPr>
          </a:p>
        </p:txBody>
      </p:sp>
      <p:sp>
        <p:nvSpPr>
          <p:cNvPr id="8" name="7 - TextBox"/>
          <p:cNvSpPr txBox="1"/>
          <p:nvPr/>
        </p:nvSpPr>
        <p:spPr>
          <a:xfrm>
            <a:off x="5214942" y="6000768"/>
            <a:ext cx="3743782" cy="461665"/>
          </a:xfrm>
          <a:prstGeom prst="rect">
            <a:avLst/>
          </a:prstGeom>
          <a:noFill/>
        </p:spPr>
        <p:txBody>
          <a:bodyPr wrap="none" rtlCol="0">
            <a:spAutoFit/>
          </a:bodyPr>
          <a:lstStyle/>
          <a:p>
            <a:pPr algn="ctr"/>
            <a:r>
              <a:rPr lang="en-US" sz="2400" b="1" dirty="0">
                <a:solidFill>
                  <a:schemeClr val="accent1">
                    <a:lumMod val="50000"/>
                  </a:schemeClr>
                </a:solidFill>
                <a:latin typeface="Calibri" pitchFamily="34" charset="0"/>
              </a:rPr>
              <a:t>“</a:t>
            </a:r>
            <a:r>
              <a:rPr lang="el-GR" sz="2400" b="1" dirty="0">
                <a:solidFill>
                  <a:schemeClr val="accent1">
                    <a:lumMod val="50000"/>
                  </a:schemeClr>
                </a:solidFill>
                <a:latin typeface="Calibri" pitchFamily="34" charset="0"/>
              </a:rPr>
              <a:t>Τι έχει σημασία για σένα;</a:t>
            </a:r>
            <a:r>
              <a:rPr lang="en-US" sz="2400" b="1" dirty="0">
                <a:solidFill>
                  <a:schemeClr val="accent1">
                    <a:lumMod val="50000"/>
                  </a:schemeClr>
                </a:solidFill>
                <a:latin typeface="Calibri" pitchFamily="34" charset="0"/>
              </a:rPr>
              <a:t>”</a:t>
            </a:r>
            <a:endParaRPr lang="el-GR" sz="2400" b="1" dirty="0">
              <a:solidFill>
                <a:schemeClr val="accent1">
                  <a:lumMod val="50000"/>
                </a:schemeClr>
              </a:solidFill>
              <a:latin typeface="Calibri" pitchFamily="34" charset="0"/>
            </a:endParaRPr>
          </a:p>
        </p:txBody>
      </p:sp>
      <p:sp>
        <p:nvSpPr>
          <p:cNvPr id="9" name="8 - Δεξιό βέλος"/>
          <p:cNvSpPr/>
          <p:nvPr/>
        </p:nvSpPr>
        <p:spPr>
          <a:xfrm>
            <a:off x="3786182" y="5000636"/>
            <a:ext cx="792088"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0" name="9 - Επεξήγηση με αριστερό-δεξιό βέλος"/>
          <p:cNvSpPr/>
          <p:nvPr/>
        </p:nvSpPr>
        <p:spPr>
          <a:xfrm>
            <a:off x="6372200" y="5157192"/>
            <a:ext cx="792088" cy="648072"/>
          </a:xfrm>
          <a:prstGeom prst="leftRightArrow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1" name="10 - TextBox"/>
          <p:cNvSpPr txBox="1"/>
          <p:nvPr/>
        </p:nvSpPr>
        <p:spPr>
          <a:xfrm>
            <a:off x="4932040" y="5229200"/>
            <a:ext cx="1584176" cy="646331"/>
          </a:xfrm>
          <a:prstGeom prst="rect">
            <a:avLst/>
          </a:prstGeom>
          <a:noFill/>
        </p:spPr>
        <p:txBody>
          <a:bodyPr wrap="square" rtlCol="0">
            <a:spAutoFit/>
          </a:bodyPr>
          <a:lstStyle/>
          <a:p>
            <a:pPr algn="ctr"/>
            <a:r>
              <a:rPr lang="el-GR" b="1" dirty="0">
                <a:latin typeface="Calibri" pitchFamily="34" charset="0"/>
              </a:rPr>
              <a:t>Ικανοποίηση</a:t>
            </a:r>
          </a:p>
          <a:p>
            <a:pPr algn="ctr"/>
            <a:r>
              <a:rPr lang="el-GR" b="1" dirty="0">
                <a:latin typeface="Calibri" pitchFamily="34" charset="0"/>
              </a:rPr>
              <a:t>Ασθενών</a:t>
            </a:r>
          </a:p>
        </p:txBody>
      </p:sp>
      <p:sp>
        <p:nvSpPr>
          <p:cNvPr id="12" name="11 - TextBox"/>
          <p:cNvSpPr txBox="1"/>
          <p:nvPr/>
        </p:nvSpPr>
        <p:spPr>
          <a:xfrm>
            <a:off x="7020272" y="5229200"/>
            <a:ext cx="1584176" cy="646331"/>
          </a:xfrm>
          <a:prstGeom prst="rect">
            <a:avLst/>
          </a:prstGeom>
          <a:noFill/>
        </p:spPr>
        <p:txBody>
          <a:bodyPr wrap="square" rtlCol="0">
            <a:spAutoFit/>
          </a:bodyPr>
          <a:lstStyle/>
          <a:p>
            <a:pPr algn="ctr"/>
            <a:r>
              <a:rPr lang="el-GR" b="1" dirty="0">
                <a:latin typeface="Calibri" pitchFamily="34" charset="0"/>
              </a:rPr>
              <a:t>Εμπειρίες Ασθενών</a:t>
            </a:r>
          </a:p>
        </p:txBody>
      </p:sp>
      <p:sp>
        <p:nvSpPr>
          <p:cNvPr id="13" name="12 - TextBox"/>
          <p:cNvSpPr txBox="1"/>
          <p:nvPr/>
        </p:nvSpPr>
        <p:spPr>
          <a:xfrm>
            <a:off x="6516216" y="5301208"/>
            <a:ext cx="504056" cy="369332"/>
          </a:xfrm>
          <a:prstGeom prst="rect">
            <a:avLst/>
          </a:prstGeom>
          <a:noFill/>
        </p:spPr>
        <p:txBody>
          <a:bodyPr wrap="square" rtlCol="0">
            <a:spAutoFit/>
          </a:bodyPr>
          <a:lstStyle/>
          <a:p>
            <a:r>
              <a:rPr lang="en-US" b="1" dirty="0"/>
              <a:t>vs.</a:t>
            </a:r>
            <a:endParaRPr lang="el-GR" b="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57158" y="571480"/>
            <a:ext cx="8534400" cy="908720"/>
          </a:xfrm>
        </p:spPr>
        <p:txBody>
          <a:bodyPr>
            <a:normAutofit fontScale="90000"/>
          </a:bodyPr>
          <a:lstStyle/>
          <a:p>
            <a:r>
              <a:rPr lang="el-GR" b="1" dirty="0">
                <a:solidFill>
                  <a:schemeClr val="tx1"/>
                </a:solidFill>
                <a:latin typeface="Calibri" pitchFamily="34" charset="0"/>
              </a:rPr>
              <a:t>Εμπειρίες Ασθενών </a:t>
            </a:r>
            <a:r>
              <a:rPr lang="en-US" b="1" dirty="0">
                <a:solidFill>
                  <a:schemeClr val="tx1"/>
                </a:solidFill>
                <a:latin typeface="Calibri" pitchFamily="34" charset="0"/>
              </a:rPr>
              <a:t>Vs.</a:t>
            </a:r>
            <a:r>
              <a:rPr lang="el-GR" b="1" dirty="0">
                <a:solidFill>
                  <a:schemeClr val="tx1"/>
                </a:solidFill>
                <a:latin typeface="Calibri" pitchFamily="34" charset="0"/>
              </a:rPr>
              <a:t> Ικανοποίηση Ασθενών</a:t>
            </a:r>
            <a:r>
              <a:rPr lang="en-US" b="1" dirty="0">
                <a:solidFill>
                  <a:schemeClr val="tx1"/>
                </a:solidFill>
                <a:latin typeface="Calibri" pitchFamily="34" charset="0"/>
              </a:rPr>
              <a:t> </a:t>
            </a:r>
            <a:endParaRPr lang="el-GR" b="1" dirty="0">
              <a:solidFill>
                <a:schemeClr val="tx1"/>
              </a:solidFill>
              <a:latin typeface="Calibri" pitchFamily="34" charset="0"/>
            </a:endParaRPr>
          </a:p>
        </p:txBody>
      </p:sp>
      <p:sp>
        <p:nvSpPr>
          <p:cNvPr id="3" name="2 - Θέση περιεχομένου"/>
          <p:cNvSpPr>
            <a:spLocks noGrp="1"/>
          </p:cNvSpPr>
          <p:nvPr>
            <p:ph sz="quarter" idx="1"/>
          </p:nvPr>
        </p:nvSpPr>
        <p:spPr>
          <a:xfrm>
            <a:off x="214282" y="1571612"/>
            <a:ext cx="3857652" cy="4854280"/>
          </a:xfrm>
        </p:spPr>
        <p:txBody>
          <a:bodyPr>
            <a:normAutofit/>
          </a:bodyPr>
          <a:lstStyle/>
          <a:p>
            <a:pPr marL="265113" indent="-265113">
              <a:spcBef>
                <a:spcPts val="0"/>
              </a:spcBef>
              <a:buFont typeface="Wingdings" pitchFamily="2" charset="2"/>
              <a:buChar char="ü"/>
            </a:pPr>
            <a:r>
              <a:rPr lang="el-GR" sz="1900" dirty="0">
                <a:latin typeface="Calibri" pitchFamily="34" charset="0"/>
              </a:rPr>
              <a:t>Οι ερωτήσεις των εμπειριών αφορούν την αντανάκλαση των πραγματικών / </a:t>
            </a:r>
            <a:r>
              <a:rPr lang="el-GR" sz="1900" b="1" i="1" dirty="0">
                <a:solidFill>
                  <a:srgbClr val="005EBC"/>
                </a:solidFill>
                <a:latin typeface="Calibri" pitchFamily="34" charset="0"/>
              </a:rPr>
              <a:t>πιο</a:t>
            </a:r>
            <a:r>
              <a:rPr lang="el-GR" sz="1900" dirty="0">
                <a:latin typeface="Calibri" pitchFamily="34" charset="0"/>
              </a:rPr>
              <a:t> </a:t>
            </a:r>
            <a:r>
              <a:rPr lang="el-GR" sz="1900" b="1" i="1" dirty="0">
                <a:solidFill>
                  <a:srgbClr val="005EBC"/>
                </a:solidFill>
                <a:latin typeface="Calibri" pitchFamily="34" charset="0"/>
              </a:rPr>
              <a:t>αντικειμενικών </a:t>
            </a:r>
            <a:r>
              <a:rPr lang="el-GR" sz="1900" dirty="0">
                <a:latin typeface="Calibri" pitchFamily="34" charset="0"/>
              </a:rPr>
              <a:t>εμπειριών των ασθενών και αποσκοπούν στην αποφυγή εκτιμήσεων αξίας και των επιπτώσεων των προσδοκιών των ατόμων στις απαντήσεις τους. </a:t>
            </a:r>
          </a:p>
          <a:p>
            <a:pPr marL="265113" indent="-265113">
              <a:spcBef>
                <a:spcPts val="0"/>
              </a:spcBef>
              <a:buFont typeface="Wingdings" pitchFamily="2" charset="2"/>
              <a:buChar char="ü"/>
            </a:pPr>
            <a:endParaRPr lang="en-US" sz="1900" dirty="0">
              <a:latin typeface="Calibri" pitchFamily="34" charset="0"/>
            </a:endParaRPr>
          </a:p>
          <a:p>
            <a:pPr marL="265113" indent="-265113">
              <a:spcBef>
                <a:spcPts val="0"/>
              </a:spcBef>
              <a:buFont typeface="Wingdings" pitchFamily="2" charset="2"/>
              <a:buChar char="ü"/>
            </a:pPr>
            <a:r>
              <a:rPr lang="el-GR" sz="1900" dirty="0">
                <a:latin typeface="Calibri" pitchFamily="34" charset="0"/>
              </a:rPr>
              <a:t>Η εφαρμογή των εργαλείων διερεύνησης των εμπειριών των ασθενών σημαίνει ότι </a:t>
            </a:r>
            <a:r>
              <a:rPr lang="el-GR" sz="1900" b="1" dirty="0">
                <a:solidFill>
                  <a:srgbClr val="005EBC"/>
                </a:solidFill>
                <a:latin typeface="Calibri" pitchFamily="34" charset="0"/>
              </a:rPr>
              <a:t>ΕΧΕΙ ΠΡΟΤΕΡΑΙΟΤΗΤΑ Ο ΑΣΘΕΝΗΣ</a:t>
            </a:r>
            <a:endParaRPr lang="el-GR" sz="1900" dirty="0">
              <a:latin typeface="Calibri" pitchFamily="34" charset="0"/>
            </a:endParaRPr>
          </a:p>
        </p:txBody>
      </p:sp>
      <p:sp>
        <p:nvSpPr>
          <p:cNvPr id="8" name="7 - TextBox"/>
          <p:cNvSpPr txBox="1"/>
          <p:nvPr/>
        </p:nvSpPr>
        <p:spPr>
          <a:xfrm>
            <a:off x="5214942" y="2571744"/>
            <a:ext cx="3714776" cy="3570208"/>
          </a:xfrm>
          <a:prstGeom prst="rect">
            <a:avLst/>
          </a:prstGeom>
          <a:noFill/>
        </p:spPr>
        <p:txBody>
          <a:bodyPr wrap="square" rtlCol="0">
            <a:spAutoFit/>
          </a:bodyPr>
          <a:lstStyle/>
          <a:p>
            <a:pPr>
              <a:buFont typeface="Wingdings" pitchFamily="2" charset="2"/>
              <a:buChar char="ü"/>
            </a:pPr>
            <a:endParaRPr lang="el-GR" sz="1900" dirty="0">
              <a:latin typeface="Calibri" pitchFamily="34" charset="0"/>
            </a:endParaRPr>
          </a:p>
          <a:p>
            <a:pPr>
              <a:buFont typeface="Wingdings" pitchFamily="2" charset="2"/>
              <a:buChar char="ü"/>
            </a:pPr>
            <a:r>
              <a:rPr lang="el-GR" sz="1900" dirty="0">
                <a:latin typeface="Calibri" pitchFamily="34" charset="0"/>
              </a:rPr>
              <a:t>Οι έρευνες ικανοποίησης τείνουν να κάνουν </a:t>
            </a:r>
            <a:r>
              <a:rPr lang="el-GR" sz="1900" b="1" i="1" u="sng" dirty="0">
                <a:solidFill>
                  <a:srgbClr val="FF0000"/>
                </a:solidFill>
                <a:latin typeface="Calibri" pitchFamily="34" charset="0"/>
              </a:rPr>
              <a:t>υποκειμενικές</a:t>
            </a:r>
            <a:r>
              <a:rPr lang="el-GR" sz="1900" dirty="0">
                <a:latin typeface="Calibri" pitchFamily="34" charset="0"/>
              </a:rPr>
              <a:t> ερωτήσεις σχετικά με την ικανοποίηση των ασθενών από την ποιότητα της φροντίδας τους.</a:t>
            </a:r>
          </a:p>
          <a:p>
            <a:pPr>
              <a:buFont typeface="Wingdings" pitchFamily="2" charset="2"/>
              <a:buChar char="ü"/>
            </a:pPr>
            <a:endParaRPr lang="el-GR" sz="1900" dirty="0">
              <a:latin typeface="Calibri" pitchFamily="34" charset="0"/>
            </a:endParaRPr>
          </a:p>
          <a:p>
            <a:pPr>
              <a:buFont typeface="Wingdings" pitchFamily="2" charset="2"/>
              <a:buChar char="ü"/>
            </a:pPr>
            <a:endParaRPr lang="el-GR" sz="1900" dirty="0">
              <a:latin typeface="Calibri" pitchFamily="34" charset="0"/>
            </a:endParaRPr>
          </a:p>
          <a:p>
            <a:pPr>
              <a:buFont typeface="Wingdings" pitchFamily="2" charset="2"/>
              <a:buChar char="ü"/>
            </a:pPr>
            <a:endParaRPr lang="el-GR" sz="1900" dirty="0">
              <a:latin typeface="Calibri" pitchFamily="34" charset="0"/>
            </a:endParaRPr>
          </a:p>
          <a:p>
            <a:endParaRPr lang="en-US" sz="1900" b="1" dirty="0">
              <a:solidFill>
                <a:srgbClr val="FF0000"/>
              </a:solidFill>
              <a:latin typeface="Calibri" pitchFamily="34" charset="0"/>
            </a:endParaRPr>
          </a:p>
          <a:p>
            <a:pPr>
              <a:buFont typeface="Wingdings" pitchFamily="2" charset="2"/>
              <a:buChar char="Ø"/>
            </a:pPr>
            <a:endParaRPr lang="el-GR" dirty="0">
              <a:latin typeface="Calibri" pitchFamily="34" charset="0"/>
            </a:endParaRPr>
          </a:p>
          <a:p>
            <a:pPr>
              <a:buFont typeface="Wingdings" pitchFamily="2" charset="2"/>
              <a:buChar char="Ø"/>
            </a:pPr>
            <a:endParaRPr lang="el-GR" dirty="0">
              <a:latin typeface="Calibri" pitchFamily="34" charset="0"/>
            </a:endParaRPr>
          </a:p>
        </p:txBody>
      </p:sp>
      <p:sp>
        <p:nvSpPr>
          <p:cNvPr id="13314" name="AutoShape 2" descr="Αποτέλεσμα εικόνας για versu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13316" name="AutoShape 4" descr="data:image/png;base64,iVBORw0KGgoAAAANSUhEUgAAAOEAAADhCAMAAAAJbSJIAAAAkFBMVEX///8AAADz8/P09PQEBAT+/v79/f319fX8/Pz29vb7+/v4+Pjp6emLi4toaGhkZGSFhYXe3t65ubns7OzX19fR0dGoqKiysrLHx8e8vLzZ2dleXl55eXmSkpJYWFiCgoJvb28hISFPT0+dnZ0pKSlHR0caGho8PDw2NjYsLCyamppKSkoREREcHBx1dXUzMzMF8smwAAAV3klEQVR4nN1dh3bjKhBFttVlJ7Yjl/Ted/f//+5JgqENTS6J9XTObogzhrmi3IEZgBD6xDFKEFvi+LKHza57soL+GmcZT9C/JAVPJDZZJGKSJRZZEOkj20dN+hQl/TguS/pxUhZMDhJFmR1JlmkEIlz2MEWzzPOMfTOnHyc5y6LISxApkGwMssQqyzSC7DIhW1hkE5csLtqrZpdrOaYfx+k4UV8NyYiWiCGRJDYRnkj6yHKR2CZiKFqXLUcMaT5mALs2C+8oHjOAZFQvpn9nzXN2NqMPStj/sqPsntndn68vcgI1k48YpO6DjLVcXoP1/XM0yOfhbAsAGaSuFcds7InHoy6x4PAmkwlKRJbEgWVNIl7Z7lk1IFIAOE7bZsxYgzXR+q35yjABssTDNktpE03GY4kvGMDp0ZT+KYDNc19qwwrtg20TLR7/BwCbn+9LDLD7bfTw/wDYPPMWktxEu1G0fDtsKb8EsEtMliVQe9KRRvfbrZTFUB8O4N+IGQctUzBT7UYBeL++HAtjR5gIKav7bJzTvxRjsJeELKOfNNVkS7vsmMlK2XHrhMlC0Ymp6GK+uI44DTQ//9KiGeO3pcwlgK9Pha4IAEwdpSCAhAEsbbLcShynSIQnsgCANLF6lqqyJf8sbUViaty9CYCzJfsmN/JGmlmXjUAjEClHoDRjW05GxSjXsgPZpkF4ZXHRY1w0JIr0TrTVh6RRs/sLZfyNADhNvKX4AcZC6dQK0P8y8pE+JxhBc0YAO1NtLTrjikDR3fPCm/CUaN9MBcBYBYiUDqlBofQIKW2vQSFLLABZ0WvRGctcAnjJh5irzFqKXoM7ATQ00QCAomh7DTIdrjmUrQSQnPOPq2CAe/bB0Q4A7X2Qy+bLZxhOZ/QTmsULfHpzAICOPmhoojs1Z2MfpEV3XbHrjA/tHzvGT8oKAEZj9Zsn0Qcd71btg0xNPpxeNrLtclQzD64B9tUOpfw+TWiy1zCcrtm6VFaQFQU4iT61b2ZaKb2aaEAfDKcJ5yCjqrkAvjgn3UyxXd+5YQCjjeXVaE10pxrclyZsANG7nQNf3BdMhE1824/nQQBPiiZgqOBFJ0vghTPCnynMOqqh98HOzlfpgiOkbFjsAzDAVCPHowlQMycwbqoIKe55amvcv2iqBdMEA0hg3OwQ0s+5STPXV1SHYaopNdgh7HpdizBLuv/OoeVWPoCHMtUO1AfNbAbj5owxflK2YyltudUxAB6LJqx0DePmjJQd4xcFRTgBhAc21aQmymf0hzTVEqUPMoR0Ki8Yfwottwot5RRpgqsJ4+ZZAS40wfjVac3oe5hqkppjN+OfxGwieEZvUnNcOhm/PFofPApN4D7YirgZf+h9sBVxMn7i+qYR4GmYaoqaMuNTL7fO+IOa0ROtiRKF8bs1b8T4BzbVyI5NtKepJonIjN9VYQaMT/nwREy1XZsokRg/TjvPUwKMT/lwqKaa9G4F4/OIFe7crk7fVHPRBE3YGJ/yIRkqTUgACzPj00+r/PdNtT1oghVtZHzgw3ygppqiJoybLUIa1yYxPjkAwB+Y0Vv7YCcC42aDkMW1JVOV8YfWB3U1Ydyc8bg2jfFP3vniGyqkGTDEtSmMf9qmmosmQE0YN2dZN6y0Xm6Z8Q/TRHc11WwA+yz+5ZwPE1o0URj/N50ve5lqAqCb8eOTNNV6rU+PEyfjp6dIEyGmmjwVNTC+4EP2hYHSBFNTZnwa1xbrjD+oGT1WU2J8FtcWa4w/AOeLU03B+JmZ8U+qD/pn9FhNmfHbr2axyviDcL44exKfAWediM74P0cTe/VBew3Ggg854cuMf2Iz+nBTjcumKSA0rnlnw6AJVz2ksXEGrHu5T9z54mYzBaG+5j3AGT1WM9K93IlY8573B3gappqipsT4LK5N93Kfdh/0D/Zizbswe7mHaapJavq83Kc0o+9hqknNWax5M1nVy/1zM/rDmmoCoMfLPRDni0NNT1zbjzXRA5tqippuxj8FU21nmmBFw7hpZPzMBzCGbe4Z9OKAPsh7fMkTBzbVlKIR4+O4NhtNrBeLdfOvfdYssV76AdbiSwuWWBVWgOwN8idL0MvwsJk/rs1ag28Rfp5oaY4+WD7ib/2zACyLuJivn/5+wSat73+3d0+LqhD17x8qkJcbx7XZauUJ74Jm3dnRB2Gvg7JB8tMMcLmZGl5H+zzebZeBAGXGb0WEl5sxvv2bxSVXUdrVaZYVza7cYoCdAYwA1n8fDC9DPLerqvmSfyz0xLU5TLVx+YIBRhceU43cYaVfDAAXHxyKfTvs7VYbC7Ga/rg218BxgwE2Dc7DgwalbxDA7R9RV3aAUbvpzlOD3rg258h4gQFGb8RtFMwNSl9qAJdXgRuaI99Q0WYHsmbG9zhfPgyKVLmT6FdY6Q8N4Obb1PWMG7XfYi9AN+PHrm82z12EAMI+P5sl84WVviEKQMM7sAGM7vwAZcaPzXFtjpFxEyFFomsnwNEEK32ZywCfegBs9y15LUrB+LE5rs1li5YGRbqGY7VFN1jp10QGuI56AIxGASazYHx6BpEhrs0+oyd/DYpULmP7OkLaK3upL3sBfAlZeOCMb45r80yXtgZFVg6ABbf0RMe9kGSTjz4Ao6ciYNIjVvW5jSutefumS6VBkRmxAhR7qIWd955Isp+9AEZ16QfojWvzzAdnBkWW1ilQ8YSUZvvhqWzpAii1b0gVAQB9cW2+Sewa96uotgFMyysEkDZSJvvpwCU98NE98QGUjSijl9tK3tykn/NShdKfFoDjtNRlm0YaS7IPhvfVWASz1bau68vLerN9un955TjXIQANcW0GL7d9yaJ4NChtAThm/Kl0p3NJtha1JADed00igbPlSLK8eLqiFbn0AERxbYk5rs3pfKHborXBoDQ20XFCW4cqW0uyPChSArhhOqhFL9cvdEoSEM4D2c3Y0XrIy+1ZVZtjpRvDzeJ8+Uay31K+2a0OcMJsQNw7imJ+P3XXIBQtxnhzXJvXN/GOh/NrYmiiCe20muxUynf5gQA+WgD2WZ/2xLX5nS+fCGD0nBsBti1al63FVuO00gEyKtkzpA7auzmuLcD5colWa7oDGhSATPYWAZxIe6njCgHsFrb2i/oUcW3GGXAcsLKdfGsAm58rUw2S0Td6GXewdtoqXSGAbR3u1ETl8Q1avDmuLcD5kk11gBNqIKHF3A2u7U0iaVQhgNHVfk20G8AhO7eX2+F8oSym2oyvYwNAtgYlA3weAcA2u8pgqs3zvQCa49oSnfE9zpfyDzaKa5OP/k1vzmy2DM6XZYRNmhfSH6CmJmQ3I/Qw4YC4Nt35co2t/psE+RvyuQ5wwixYcL6kfAFREpntAZAWLRi/CIxrQz76TaQDjF5K5B8sVgjgQ6FoVOiM38k+znfug2FxbQEO0OU36mDRSK3t1mN0pgFkjVT4B4upAWDbIMoinCZK1JP0uDaiMn6IAzS5UjVqv7ygishxMghgZ3NKSnfrr4YJb0OLZWgNIjV7x7WZ4mSyhQ6QVo/qo98ggJGkEVX62QSQEmMlarunn5bl4jm9xR0nM8LV843iZKYI4DWilE8jQJq4WtBzufrGK4Wd3uLb+fKCNZoTrTl/IJEN8tGXETIKpLb6Z+pZ/DP1pJ6nt9iCEFZYo1WhuqXnqHomSa4PHHyGaDuP9W1RFm6vAVYTcgmKa7O5sJe4cd0mahjJGs+xMsSZ6ejZCbB5XqdLC0DbUAG5+OPaHHEyCSyDijb1Z6QAbLhCV3pbqk20q+2NB2A36qSB4TypFtdmOb0lJE6muMEa1Yrskq8fgcifCoZzpTnjAUkBSBNPpAxsoiQ8rs0ZJ1PMsUbnRArlijeRpnR0T9QGAXEyM9zikT0evesrlg41A+PaPOGU2RvS6CWWwimLOx0gW2IyxMk8RposAtj+/LQBRGFfUKA7rs0bq3aONVoS3pzH+bumdLcgZ4yKSke3vhrsEleZy1QTAANPb/HGqtXqG26flRTpBAsU2pzBEtJ8HQCwmVxWpd+i9Hq57aaa1tOzh0jX6CzjAMVhk1xkq9agmt0Kvy9D4o/GZiY1fV7uDF6N1yAk93r5NLSGlfKIaoUYmyhkV79bcUm5/El9APW4tsIY1xYUTmkKBKqF0gjgvTsysSw+vQAndAXAy2YS45fGuLaweNHMECfzyZXeoH619YZTLu+jCK9qaExybqAJXU2Z8U1xbcFR9zOkyBuvlakOMErxkRtoZLycRRouTJWb0s5mupfbHNcWHtK8xoosYVfRW6QBnIWcKVKWc0OImAKQOucMplpwXFuPkOYUt6ktG86rSB9ot2Xgzpdk/RLxx2TsrBlAq5q+uLbwnS/kCrUptljYHuWr/uW7yp19kANsn8ubf1aAk+iBuC1KH+P32FaAffR8sRMxyVXibaKi2ZWNVSt3cs0wr310DUWbGb/HzhexHip+suXIN/UvEXNP99n5Uv0VLURFeu3boAOyjtNbwnafxW3ImvamW8OlTDXozZMzgOFR93FSzYwAo2crTRApri3aMa5NXUh60gG2gXXlSBz8Dvne9gbYFb15Nc0dIfQjse1JEYxvOb0lfOfLJeorb53stQqQjX87nCmyfDN0RuYIt4+FgqFYXJvm5e6zSfkZrVQs27tR/mgAu4nTTqfCtDc06W2V+okdanIvd8JvJVPj2sJ3vuCVsmgRdy4lFeAZ2aGJdiLlBQYY3XvqgZXcP64N72Ypa9SC2veLjJ31Huf6zBDA9oUdJa7NtEmZRHr5jWkqBRKzxHKPY28WCGB05Wxovri2npuU79TyJ9008EGz5q72OZmpQgCb/Fw9KXPHtZXhTbTrCBsdYDOU85P7QaM1js4M9w8uVZOC9i/33kyQ7RXXZtuknH/rw/mabDWAbcuAfPv76CsEsBkj3fUAsjyurcRxbeGrr/c6X8ykAZb+/Er2OR0NGfE0Xt+lJsjuEteG5njMfJHa6j+iBS9Gq0LLro8Lm8wiLTuIwQyLa2u1LtDpLSFNlGmUVt8qwOj78kN75foFSwrAde2MNpQ2k3GANATXsTdTimvrfvfGtbk3Kd8qAFsLTQPIZlSWJvoaPW75NcwGbtNnKRO24OaYtkpxbQQeJa4thCakoWytAUSvfOWowS4wPvqediMctnqS6suQ75UTYEPXgNA4A0569EFaK0sPQBrXa+uDWyb7cVOPGFMJ2dHKmO/W09BiKDosrs1/lsU7Hs7lxK0LoHi3jeztdHPZvg4qsazPnw3ZRa1N4QbYL64t4ITYJzScK4kVcdHEm3TtZNdgP94ez+7vr77+idmzlu+Nd6gAWRzXNrHHtdnPkzGMdkqictQggS3CynqA9omeb4n7q9bQQBbFtU1QXFvQWRaZ7kdTNHp0rqoh88fvDV4RO02McVxbWxAwPvdy9+iDnezUpAgkVi5TrbjTvuQH+CjubbWqKTE+9XLHupc7yEknSrlwAIzm9rO14nFp2LvhBtjYuF6Aelxb+6he7kCa4KUU/+wA34i9Bsf5sjfAjT1ggQP0ermDLBmlFMMWQ0g8uU5CILUiGwBwXfj64A63kgUcO2bYOgsJCLIyG9s3vQEG2COBt5L1OSG2XH5bNKIbaK0AmaM4GGDtB9g/ri3o2DEyM2s0gWNBLACLXgCvlqW/iXZDBeTS61Yy97Fjpq2znZXiPh2tmkRovdUG8HVBgi1KyMUe19b72LHECBBcUfYZfbp6CAR4UxA/DwbfSob6oP/YsVsTQH6tqXVGPy5IfffA6tsMsH3eV7FhamVnM8T4AbeSOZe2iGnrbJfd3A2QKh3XU3vYVzOBntbOog103ftWMv8JsZIFLT8fIQBb6zhb1p/XhgOMvu7WVazIhliUHsbvQxMi4jctsvYpR6PuZ5KPxu2PfotOabVZrJ6md9fX1zdPq0U9ynLr8objdLTwW8lC+6BQuvVPQykgGw4QHOyNQU7gxfVZnxZqQkMPu5Xs0CfE9om673WAn6QmdGnXrWTHPCHWB9AeJxM6J4Axy3Ur2TFPiHUrveMJhYqaEuNb4tqOe0Ksp4naI6+DZ3Uy43dVmKmMf+wTYsP6YA+ASE3O+PrpLROIa+tBEwe5Hsq3QccJ0NCTbLeSUcY/+gmxB+6DBjU9jH/sE2L7NdFdeofNyw2Mf+wTYg9ME4ahwnIrGTB+vkcf/BWaMKkJtnvIrWQDowkmG4k1b0tc2yBNNUlWrHnb4tp+jCYcO19Cg0FMaooZcG48vWUgppqjJ4m4NtutZAFj9bH74E5GFMhyPszYYqZ6K9lQTTVpnmlhfMqH5MemSwedTciy48zM+PRTfivZ4Ew1WU0D4xvi2n6RJvxFe3qSzPj+W8kGYqopakqMz24lw3FtDoC/ThN+NhOMb7mVbJimmlS0tObd/sV1K9mwaALFtflvJfspU63HjD5g8c8f1zZQU42rGX4rmb2U35zR+2T5rWRWxv8xmjh0H5QamsL4/ri2gwI8xoweq4kY33R6i9a4D0QTrjjAQ/RBVrTE+NbTWwZoqkmyKK4N30p2nNnEIZ0vTjV9Xu6TpIleCw/e01uGZqrpau4e13aiNIFkg+PaTsD54ndjGtQMjGsb0IxeKbpTE8bNnnFtp+R8waaaUg8wbjrj2gY0o8dq6nFtspd77gF4Ms4XTU2FzXLk5S7ENU5bqvRBaQKbake+8PkSxs2/7PSWDC7rmdAjdAbhfHGpyYPszkVcWw0t9/EnnC8HuS7YribfsRit+aJ+exwpq9hleUKmWr9QApAV25AviXi+oGKvkx8z1fahCcdQwU7UagA980gMIt0zwUbTkzfVrIN9Wr0CMfylMt3HOdud1Xz81RdgP1Pt2JfNjmMRVd+d00i93HkBe12j7iCkQZpqFCAlvm7cfO4+abPtdnTXwBctxHIQpprBoswzAbA7fpvHtZF2cwePrX5xRGScrqnWAqnOBMD3Vk0e10aUvY5RdNft3YV5RgbXIJfsdsQmwZgG7jFIQLYQsgkkSLgsgy4VjWWhaCYbgwip+AnvbV3VhB8nxfJSD+56/NxezCv6zOfwc65+4EgEiRxQdr75FGf0twim0j5O+kbG7AQyZaPDEB9unGkAm9/ir8i488W74aqPrEmkj2xg0Q+FASDpLJv/B8B3cQ8kHWbKMe3GGTp6cpgAb3N+OCKLa2MbN+K8XP0fAN5IbMa83JL5VfXc9HhiAJv/3i4lgPxWsu43Rt41jLqDA9g+L/IdIcmYx7URyUQg2cWn5X7zU39ept2MEBlcKkBqA43q1fR8Sp9za+JcJAJkvSJ9ZFHRN08btlBoAQinmHEzifAlDqCVGBIJ2EI89C+zymZWWZEdlrUXzWVR0QX7BEzAJM1lgCWL9kpgM3HBziMWCWqme2QzEElAhL04JFsKWS27bJ+isSz9rWAvIIHFqQT2YmSQKNiAhGUzIauJOGRRdvEuRYfIJuJ/KRHDxYFSQhPpI2sSiXtk10cWqRn/B5XEKa4rK2ii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pic>
        <p:nvPicPr>
          <p:cNvPr id="13317" name="Picture 5"/>
          <p:cNvPicPr>
            <a:picLocks noChangeAspect="1" noChangeArrowheads="1"/>
          </p:cNvPicPr>
          <p:nvPr/>
        </p:nvPicPr>
        <p:blipFill>
          <a:blip r:embed="rId3" cstate="print"/>
          <a:srcRect/>
          <a:stretch>
            <a:fillRect/>
          </a:stretch>
        </p:blipFill>
        <p:spPr bwMode="auto">
          <a:xfrm>
            <a:off x="4214810" y="3357562"/>
            <a:ext cx="868343" cy="871535"/>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ubtitle 2">
            <a:extLst>
              <a:ext uri="{FF2B5EF4-FFF2-40B4-BE49-F238E27FC236}">
                <a16:creationId xmlns:a16="http://schemas.microsoft.com/office/drawing/2014/main" id="{15653CA4-FA94-744A-B887-9BF3DCFF0708}"/>
              </a:ext>
            </a:extLst>
          </p:cNvPr>
          <p:cNvSpPr txBox="1">
            <a:spLocks/>
          </p:cNvSpPr>
          <p:nvPr/>
        </p:nvSpPr>
        <p:spPr>
          <a:xfrm>
            <a:off x="285720" y="1500174"/>
            <a:ext cx="5688632" cy="4470762"/>
          </a:xfrm>
          <a:prstGeom prst="rect">
            <a:avLst/>
          </a:prstGeom>
        </p:spPr>
        <p:txBody>
          <a:bodyPr vert="horz" wrap="square" lIns="38405" tIns="19202" rIns="38405" bIns="19202"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00000"/>
              </a:lnSpc>
              <a:spcBef>
                <a:spcPts val="0"/>
              </a:spcBef>
            </a:pPr>
            <a:r>
              <a:rPr lang="el-GR" sz="1600" dirty="0">
                <a:solidFill>
                  <a:schemeClr val="tx1"/>
                </a:solidFill>
                <a:latin typeface="Calibri" pitchFamily="34" charset="0"/>
                <a:cs typeface="Calibri" pitchFamily="34" charset="0"/>
              </a:rPr>
              <a:t>Οι εμπειρίες των ασθενών μετρώνται επίσης με τη χρήση ερωτηματολογίων που μπορούν να χορηγηθούν με διάφορους τρόπους και έχουν αναπτυχθεί διάφορες προσεγγίσεις και ερωτήσεις. Οι ερωτήσεις μπορούν:</a:t>
            </a:r>
          </a:p>
          <a:p>
            <a:pPr marL="361950" lvl="0" indent="-180975" algn="l">
              <a:lnSpc>
                <a:spcPct val="100000"/>
              </a:lnSpc>
              <a:spcBef>
                <a:spcPts val="0"/>
              </a:spcBef>
              <a:buFont typeface="Wingdings" pitchFamily="2" charset="2"/>
              <a:buChar char="ü"/>
            </a:pPr>
            <a:r>
              <a:rPr lang="el-GR" sz="1600" dirty="0">
                <a:solidFill>
                  <a:schemeClr val="tx1"/>
                </a:solidFill>
                <a:latin typeface="Calibri" pitchFamily="34" charset="0"/>
                <a:cs typeface="Calibri" pitchFamily="34" charset="0"/>
              </a:rPr>
              <a:t>Να </a:t>
            </a:r>
            <a:r>
              <a:rPr lang="el-GR" sz="1600" b="1" dirty="0">
                <a:solidFill>
                  <a:schemeClr val="tx1"/>
                </a:solidFill>
                <a:latin typeface="Calibri" pitchFamily="34" charset="0"/>
                <a:cs typeface="Calibri" pitchFamily="34" charset="0"/>
              </a:rPr>
              <a:t>προσαρμοστούν σε ένα συγκεκριμένο επίπεδο της φροντίδας </a:t>
            </a:r>
            <a:r>
              <a:rPr lang="el-GR" sz="1600" dirty="0">
                <a:solidFill>
                  <a:schemeClr val="tx1"/>
                </a:solidFill>
                <a:latin typeface="Calibri" pitchFamily="34" charset="0"/>
                <a:cs typeface="Calibri" pitchFamily="34" charset="0"/>
              </a:rPr>
              <a:t>(π.χ. πρωτοβάθμια, νοσοκομειακή, μακροχρόνια φροντίδα υγείας) ή </a:t>
            </a:r>
          </a:p>
          <a:p>
            <a:pPr marL="361950" lvl="0" indent="-180975" algn="l">
              <a:lnSpc>
                <a:spcPct val="100000"/>
              </a:lnSpc>
              <a:spcBef>
                <a:spcPts val="0"/>
              </a:spcBef>
              <a:buFont typeface="Wingdings" pitchFamily="2" charset="2"/>
              <a:buChar char="ü"/>
            </a:pPr>
            <a:r>
              <a:rPr lang="el-GR" sz="1600" dirty="0">
                <a:solidFill>
                  <a:schemeClr val="tx1"/>
                </a:solidFill>
                <a:latin typeface="Calibri" pitchFamily="34" charset="0"/>
                <a:cs typeface="Calibri" pitchFamily="34" charset="0"/>
              </a:rPr>
              <a:t>Να </a:t>
            </a:r>
            <a:r>
              <a:rPr lang="el-GR" sz="1600" b="1" dirty="0">
                <a:solidFill>
                  <a:schemeClr val="tx1"/>
                </a:solidFill>
                <a:latin typeface="Calibri" pitchFamily="34" charset="0"/>
                <a:cs typeface="Calibri" pitchFamily="34" charset="0"/>
              </a:rPr>
              <a:t>εκτιμήσουν μια συγκεκριμένη διάσταση της φροντίδας </a:t>
            </a:r>
            <a:r>
              <a:rPr lang="el-GR" sz="1600" dirty="0">
                <a:solidFill>
                  <a:schemeClr val="tx1"/>
                </a:solidFill>
                <a:latin typeface="Calibri" pitchFamily="34" charset="0"/>
                <a:cs typeface="Calibri" pitchFamily="34" charset="0"/>
              </a:rPr>
              <a:t>(π.χ. συνέχεια, αυτονομία, παροχή πληροφοριών).</a:t>
            </a:r>
          </a:p>
          <a:p>
            <a:pPr marL="361950" lvl="0" indent="-180975" algn="just">
              <a:lnSpc>
                <a:spcPct val="100000"/>
              </a:lnSpc>
              <a:spcBef>
                <a:spcPts val="0"/>
              </a:spcBef>
            </a:pPr>
            <a:endParaRPr lang="el-GR" sz="1600" dirty="0">
              <a:solidFill>
                <a:schemeClr val="tx1"/>
              </a:solidFill>
              <a:latin typeface="Calibri" pitchFamily="34" charset="0"/>
              <a:cs typeface="Calibri" pitchFamily="34" charset="0"/>
            </a:endParaRPr>
          </a:p>
          <a:p>
            <a:pPr marL="361950" lvl="0" indent="-180975" algn="just">
              <a:lnSpc>
                <a:spcPct val="100000"/>
              </a:lnSpc>
              <a:spcBef>
                <a:spcPts val="0"/>
              </a:spcBef>
            </a:pPr>
            <a:endParaRPr lang="el-GR" sz="1600" dirty="0">
              <a:solidFill>
                <a:schemeClr val="tx1"/>
              </a:solidFill>
              <a:latin typeface="Calibri" pitchFamily="34" charset="0"/>
              <a:cs typeface="Calibri" pitchFamily="34" charset="0"/>
            </a:endParaRPr>
          </a:p>
          <a:p>
            <a:pPr algn="just">
              <a:lnSpc>
                <a:spcPct val="100000"/>
              </a:lnSpc>
              <a:spcBef>
                <a:spcPts val="0"/>
              </a:spcBef>
            </a:pPr>
            <a:r>
              <a:rPr lang="el-GR" sz="1600" dirty="0">
                <a:solidFill>
                  <a:schemeClr val="tx1"/>
                </a:solidFill>
                <a:latin typeface="Calibri" pitchFamily="34" charset="0"/>
                <a:cs typeface="Calibri" pitchFamily="34" charset="0"/>
              </a:rPr>
              <a:t>Τα PREMs είναι πλέον </a:t>
            </a:r>
            <a:r>
              <a:rPr lang="el-GR" sz="1600" b="1" dirty="0">
                <a:solidFill>
                  <a:schemeClr val="tx1"/>
                </a:solidFill>
                <a:latin typeface="Calibri" pitchFamily="34" charset="0"/>
                <a:cs typeface="Calibri" pitchFamily="34" charset="0"/>
              </a:rPr>
              <a:t>εξελιγμένα</a:t>
            </a:r>
            <a:r>
              <a:rPr lang="el-GR" sz="1600" dirty="0">
                <a:solidFill>
                  <a:schemeClr val="tx1"/>
                </a:solidFill>
                <a:latin typeface="Calibri" pitchFamily="34" charset="0"/>
                <a:cs typeface="Calibri" pitchFamily="34" charset="0"/>
              </a:rPr>
              <a:t> και:</a:t>
            </a:r>
          </a:p>
          <a:p>
            <a:pPr marL="361950" indent="-180975" algn="just">
              <a:lnSpc>
                <a:spcPct val="100000"/>
              </a:lnSpc>
              <a:spcBef>
                <a:spcPts val="0"/>
              </a:spcBef>
              <a:buFont typeface="Wingdings" pitchFamily="2" charset="2"/>
              <a:buChar char="ü"/>
            </a:pPr>
            <a:r>
              <a:rPr lang="el-GR" sz="1600" b="1" dirty="0">
                <a:solidFill>
                  <a:schemeClr val="tx1"/>
                </a:solidFill>
                <a:latin typeface="Calibri" pitchFamily="34" charset="0"/>
                <a:cs typeface="Calibri" pitchFamily="34" charset="0"/>
              </a:rPr>
              <a:t>Αντανακλούν αντικειμενικά γεγονότα</a:t>
            </a:r>
            <a:r>
              <a:rPr lang="el-GR" sz="1600" dirty="0">
                <a:solidFill>
                  <a:schemeClr val="tx1"/>
                </a:solidFill>
                <a:latin typeface="Calibri" pitchFamily="34" charset="0"/>
                <a:cs typeface="Calibri" pitchFamily="34" charset="0"/>
              </a:rPr>
              <a:t>, κινούμενα πολύ πέρα από τις πιο υποκειμενικές έρευνες ικανοποίησης ασθενών του παρελθόντος.</a:t>
            </a:r>
          </a:p>
          <a:p>
            <a:pPr marL="361950" indent="-180975" algn="just">
              <a:lnSpc>
                <a:spcPct val="100000"/>
              </a:lnSpc>
              <a:spcBef>
                <a:spcPts val="0"/>
              </a:spcBef>
              <a:buFont typeface="Wingdings" pitchFamily="2" charset="2"/>
              <a:buChar char="ü"/>
            </a:pPr>
            <a:r>
              <a:rPr lang="el-GR" sz="1600" b="1" dirty="0">
                <a:solidFill>
                  <a:schemeClr val="tx1"/>
                </a:solidFill>
                <a:latin typeface="Calibri" pitchFamily="34" charset="0"/>
                <a:cs typeface="Calibri" pitchFamily="34" charset="0"/>
              </a:rPr>
              <a:t>Παρέχουν κλιμακωτά δεδομένα για τις διάφορες διαστάσεις της φροντίδας</a:t>
            </a:r>
            <a:r>
              <a:rPr lang="el-GR" sz="1600" dirty="0">
                <a:solidFill>
                  <a:schemeClr val="tx1"/>
                </a:solidFill>
                <a:latin typeface="Calibri" pitchFamily="34" charset="0"/>
                <a:cs typeface="Calibri" pitchFamily="34" charset="0"/>
              </a:rPr>
              <a:t>, όπως η προσβασιμότητα, η επικοινωνία, η συνέχεια και η εμπιστοσύνη.</a:t>
            </a:r>
          </a:p>
        </p:txBody>
      </p:sp>
      <p:sp>
        <p:nvSpPr>
          <p:cNvPr id="75" name="74 - TextBox"/>
          <p:cNvSpPr txBox="1"/>
          <p:nvPr/>
        </p:nvSpPr>
        <p:spPr>
          <a:xfrm>
            <a:off x="285720" y="500042"/>
            <a:ext cx="8606760" cy="830997"/>
          </a:xfrm>
          <a:prstGeom prst="rect">
            <a:avLst/>
          </a:prstGeom>
          <a:noFill/>
        </p:spPr>
        <p:txBody>
          <a:bodyPr wrap="square" rtlCol="0">
            <a:spAutoFit/>
          </a:bodyPr>
          <a:lstStyle/>
          <a:p>
            <a:r>
              <a:rPr lang="el-GR" sz="2400" b="1" dirty="0">
                <a:latin typeface="Calibri" pitchFamily="34" charset="0"/>
                <a:cs typeface="Calibri" pitchFamily="34" charset="0"/>
              </a:rPr>
              <a:t>Εργαλεία μέτρησης των αυτό-αναφερόμενων εμπειριών των ασθενών (P</a:t>
            </a:r>
            <a:r>
              <a:rPr lang="en-US" sz="2400" b="1" dirty="0" err="1">
                <a:latin typeface="Calibri" pitchFamily="34" charset="0"/>
                <a:cs typeface="Calibri" pitchFamily="34" charset="0"/>
              </a:rPr>
              <a:t>atient</a:t>
            </a:r>
            <a:r>
              <a:rPr lang="en-US" sz="2400" b="1" dirty="0">
                <a:latin typeface="Calibri" pitchFamily="34" charset="0"/>
                <a:cs typeface="Calibri" pitchFamily="34" charset="0"/>
              </a:rPr>
              <a:t> </a:t>
            </a:r>
            <a:r>
              <a:rPr lang="el-GR" sz="2400" b="1" dirty="0">
                <a:latin typeface="Calibri" pitchFamily="34" charset="0"/>
                <a:cs typeface="Calibri" pitchFamily="34" charset="0"/>
              </a:rPr>
              <a:t>R</a:t>
            </a:r>
            <a:r>
              <a:rPr lang="en-US" sz="2400" b="1" dirty="0" err="1">
                <a:latin typeface="Calibri" pitchFamily="34" charset="0"/>
                <a:cs typeface="Calibri" pitchFamily="34" charset="0"/>
              </a:rPr>
              <a:t>eported</a:t>
            </a:r>
            <a:r>
              <a:rPr lang="en-US" sz="2400" b="1" dirty="0">
                <a:latin typeface="Calibri" pitchFamily="34" charset="0"/>
                <a:cs typeface="Calibri" pitchFamily="34" charset="0"/>
              </a:rPr>
              <a:t> </a:t>
            </a:r>
            <a:r>
              <a:rPr lang="el-GR" sz="2400" b="1" dirty="0">
                <a:latin typeface="Calibri" pitchFamily="34" charset="0"/>
                <a:cs typeface="Calibri" pitchFamily="34" charset="0"/>
              </a:rPr>
              <a:t>E</a:t>
            </a:r>
            <a:r>
              <a:rPr lang="en-US" sz="2400" b="1" dirty="0" err="1">
                <a:latin typeface="Calibri" pitchFamily="34" charset="0"/>
                <a:cs typeface="Calibri" pitchFamily="34" charset="0"/>
              </a:rPr>
              <a:t>xperience</a:t>
            </a:r>
            <a:r>
              <a:rPr lang="en-US" sz="2400" b="1" dirty="0">
                <a:latin typeface="Calibri" pitchFamily="34" charset="0"/>
                <a:cs typeface="Calibri" pitchFamily="34" charset="0"/>
              </a:rPr>
              <a:t> </a:t>
            </a:r>
            <a:r>
              <a:rPr lang="el-GR" sz="2400" b="1" dirty="0">
                <a:latin typeface="Calibri" pitchFamily="34" charset="0"/>
                <a:cs typeface="Calibri" pitchFamily="34" charset="0"/>
              </a:rPr>
              <a:t>M</a:t>
            </a:r>
            <a:r>
              <a:rPr lang="en-US" sz="2400" b="1" dirty="0" err="1">
                <a:latin typeface="Calibri" pitchFamily="34" charset="0"/>
                <a:cs typeface="Calibri" pitchFamily="34" charset="0"/>
              </a:rPr>
              <a:t>easurement</a:t>
            </a:r>
            <a:r>
              <a:rPr lang="el-GR" sz="2400" b="1" dirty="0">
                <a:latin typeface="Calibri" pitchFamily="34" charset="0"/>
                <a:cs typeface="Calibri" pitchFamily="34" charset="0"/>
              </a:rPr>
              <a:t>s)</a:t>
            </a:r>
          </a:p>
        </p:txBody>
      </p:sp>
      <p:grpSp>
        <p:nvGrpSpPr>
          <p:cNvPr id="2" name="44 - Ομάδα"/>
          <p:cNvGrpSpPr/>
          <p:nvPr/>
        </p:nvGrpSpPr>
        <p:grpSpPr>
          <a:xfrm>
            <a:off x="6012160" y="1556792"/>
            <a:ext cx="2880320" cy="3714999"/>
            <a:chOff x="728732" y="-1654150"/>
            <a:chExt cx="7686536" cy="10166301"/>
          </a:xfrm>
        </p:grpSpPr>
        <p:sp>
          <p:nvSpPr>
            <p:cNvPr id="34" name="Shape 13249">
              <a:extLst>
                <a:ext uri="{FF2B5EF4-FFF2-40B4-BE49-F238E27FC236}">
                  <a16:creationId xmlns:a16="http://schemas.microsoft.com/office/drawing/2014/main" id="{BC875FA5-7DBD-FE42-8C68-60562DEA8505}"/>
                </a:ext>
              </a:extLst>
            </p:cNvPr>
            <p:cNvSpPr/>
            <p:nvPr/>
          </p:nvSpPr>
          <p:spPr>
            <a:xfrm>
              <a:off x="3441176" y="6705686"/>
              <a:ext cx="2235366" cy="1806465"/>
            </a:xfrm>
            <a:custGeom>
              <a:avLst/>
              <a:gdLst/>
              <a:ahLst/>
              <a:cxnLst>
                <a:cxn ang="0">
                  <a:pos x="wd2" y="hd2"/>
                </a:cxn>
                <a:cxn ang="5400000">
                  <a:pos x="wd2" y="hd2"/>
                </a:cxn>
                <a:cxn ang="10800000">
                  <a:pos x="wd2" y="hd2"/>
                </a:cxn>
                <a:cxn ang="16200000">
                  <a:pos x="wd2" y="hd2"/>
                </a:cxn>
              </a:cxnLst>
              <a:rect l="0" t="0" r="r" b="b"/>
              <a:pathLst>
                <a:path w="21600" h="21600" extrusionOk="0">
                  <a:moveTo>
                    <a:pt x="1762" y="0"/>
                  </a:moveTo>
                  <a:cubicBezTo>
                    <a:pt x="789" y="0"/>
                    <a:pt x="0" y="971"/>
                    <a:pt x="0" y="2173"/>
                  </a:cubicBezTo>
                  <a:cubicBezTo>
                    <a:pt x="0" y="3375"/>
                    <a:pt x="789" y="4346"/>
                    <a:pt x="1762" y="4346"/>
                  </a:cubicBezTo>
                  <a:lnTo>
                    <a:pt x="19844" y="4346"/>
                  </a:lnTo>
                  <a:cubicBezTo>
                    <a:pt x="20816" y="4346"/>
                    <a:pt x="21600" y="3375"/>
                    <a:pt x="21600" y="2173"/>
                  </a:cubicBezTo>
                  <a:cubicBezTo>
                    <a:pt x="21600" y="971"/>
                    <a:pt x="20816" y="0"/>
                    <a:pt x="19844" y="0"/>
                  </a:cubicBezTo>
                  <a:lnTo>
                    <a:pt x="1762" y="0"/>
                  </a:lnTo>
                  <a:close/>
                  <a:moveTo>
                    <a:pt x="1762" y="5941"/>
                  </a:moveTo>
                  <a:cubicBezTo>
                    <a:pt x="789" y="5941"/>
                    <a:pt x="0" y="6911"/>
                    <a:pt x="0" y="8114"/>
                  </a:cubicBezTo>
                  <a:cubicBezTo>
                    <a:pt x="0" y="9316"/>
                    <a:pt x="789" y="10295"/>
                    <a:pt x="1762" y="10295"/>
                  </a:cubicBezTo>
                  <a:lnTo>
                    <a:pt x="19844" y="10295"/>
                  </a:lnTo>
                  <a:cubicBezTo>
                    <a:pt x="20816" y="10295"/>
                    <a:pt x="21600" y="9316"/>
                    <a:pt x="21600" y="8114"/>
                  </a:cubicBezTo>
                  <a:cubicBezTo>
                    <a:pt x="21600" y="6911"/>
                    <a:pt x="20816" y="5941"/>
                    <a:pt x="19844" y="5941"/>
                  </a:cubicBezTo>
                  <a:lnTo>
                    <a:pt x="1762" y="5941"/>
                  </a:lnTo>
                  <a:close/>
                  <a:moveTo>
                    <a:pt x="2935" y="11890"/>
                  </a:moveTo>
                  <a:cubicBezTo>
                    <a:pt x="2935" y="17257"/>
                    <a:pt x="6463" y="21600"/>
                    <a:pt x="10806" y="21600"/>
                  </a:cubicBezTo>
                  <a:cubicBezTo>
                    <a:pt x="15149" y="21600"/>
                    <a:pt x="18665" y="17257"/>
                    <a:pt x="18665" y="11890"/>
                  </a:cubicBezTo>
                  <a:lnTo>
                    <a:pt x="2935" y="11890"/>
                  </a:lnTo>
                  <a:close/>
                </a:path>
              </a:pathLst>
            </a:custGeom>
            <a:solidFill>
              <a:schemeClr val="bg1">
                <a:lumMod val="85000"/>
              </a:schemeClr>
            </a:solidFill>
            <a:ln w="12700" cap="flat">
              <a:noFill/>
              <a:miter lim="400000"/>
            </a:ln>
            <a:effectLst/>
          </p:spPr>
          <p:txBody>
            <a:bodyPr wrap="square" lIns="0" tIns="0" rIns="0" bIns="0" numCol="1" anchor="ctr">
              <a:no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endParaRPr sz="5063" dirty="0">
                <a:latin typeface="Lato Light" panose="020F0502020204030203" pitchFamily="34" charset="0"/>
              </a:endParaRPr>
            </a:p>
          </p:txBody>
        </p:sp>
        <p:sp>
          <p:nvSpPr>
            <p:cNvPr id="35" name="Freeform 40">
              <a:extLst>
                <a:ext uri="{FF2B5EF4-FFF2-40B4-BE49-F238E27FC236}">
                  <a16:creationId xmlns:a16="http://schemas.microsoft.com/office/drawing/2014/main" id="{023755B2-E0FC-5843-B071-29DDA5116C02}"/>
                </a:ext>
              </a:extLst>
            </p:cNvPr>
            <p:cNvSpPr/>
            <p:nvPr/>
          </p:nvSpPr>
          <p:spPr>
            <a:xfrm>
              <a:off x="728732" y="-1654150"/>
              <a:ext cx="7686536" cy="3072993"/>
            </a:xfrm>
            <a:custGeom>
              <a:avLst/>
              <a:gdLst>
                <a:gd name="connsiteX0" fmla="*/ 356451 w 7686536"/>
                <a:gd name="connsiteY0" fmla="*/ 2026955 h 3072993"/>
                <a:gd name="connsiteX1" fmla="*/ 476398 w 7686536"/>
                <a:gd name="connsiteY1" fmla="*/ 2067489 h 3072993"/>
                <a:gd name="connsiteX2" fmla="*/ 1267482 w 7686536"/>
                <a:gd name="connsiteY2" fmla="*/ 2523393 h 3072993"/>
                <a:gd name="connsiteX3" fmla="*/ 948958 w 7686536"/>
                <a:gd name="connsiteY3" fmla="*/ 3072993 h 3072993"/>
                <a:gd name="connsiteX4" fmla="*/ 158664 w 7686536"/>
                <a:gd name="connsiteY4" fmla="*/ 2617089 h 3072993"/>
                <a:gd name="connsiteX5" fmla="*/ 42727 w 7686536"/>
                <a:gd name="connsiteY5" fmla="*/ 2183443 h 3072993"/>
                <a:gd name="connsiteX6" fmla="*/ 356451 w 7686536"/>
                <a:gd name="connsiteY6" fmla="*/ 2026955 h 3072993"/>
                <a:gd name="connsiteX7" fmla="*/ 7330084 w 7686536"/>
                <a:gd name="connsiteY7" fmla="*/ 2023006 h 3072993"/>
                <a:gd name="connsiteX8" fmla="*/ 7643808 w 7686536"/>
                <a:gd name="connsiteY8" fmla="*/ 2179495 h 3072993"/>
                <a:gd name="connsiteX9" fmla="*/ 7527871 w 7686536"/>
                <a:gd name="connsiteY9" fmla="*/ 2613143 h 3072993"/>
                <a:gd name="connsiteX10" fmla="*/ 6737576 w 7686536"/>
                <a:gd name="connsiteY10" fmla="*/ 3069047 h 3072993"/>
                <a:gd name="connsiteX11" fmla="*/ 6419052 w 7686536"/>
                <a:gd name="connsiteY11" fmla="*/ 2519446 h 3072993"/>
                <a:gd name="connsiteX12" fmla="*/ 7210136 w 7686536"/>
                <a:gd name="connsiteY12" fmla="*/ 2063541 h 3072993"/>
                <a:gd name="connsiteX13" fmla="*/ 7330084 w 7686536"/>
                <a:gd name="connsiteY13" fmla="*/ 2023006 h 3072993"/>
                <a:gd name="connsiteX14" fmla="*/ 1763069 w 7686536"/>
                <a:gd name="connsiteY14" fmla="*/ 540864 h 3072993"/>
                <a:gd name="connsiteX15" fmla="*/ 2077619 w 7686536"/>
                <a:gd name="connsiteY15" fmla="*/ 697362 h 3072993"/>
                <a:gd name="connsiteX16" fmla="*/ 2548622 w 7686536"/>
                <a:gd name="connsiteY16" fmla="*/ 1513055 h 3072993"/>
                <a:gd name="connsiteX17" fmla="*/ 1986281 w 7686536"/>
                <a:gd name="connsiteY17" fmla="*/ 1808531 h 3072993"/>
                <a:gd name="connsiteX18" fmla="*/ 1528003 w 7686536"/>
                <a:gd name="connsiteY18" fmla="*/ 1015051 h 3072993"/>
                <a:gd name="connsiteX19" fmla="*/ 1643971 w 7686536"/>
                <a:gd name="connsiteY19" fmla="*/ 581428 h 3072993"/>
                <a:gd name="connsiteX20" fmla="*/ 1763069 w 7686536"/>
                <a:gd name="connsiteY20" fmla="*/ 540864 h 3072993"/>
                <a:gd name="connsiteX21" fmla="*/ 5923464 w 7686536"/>
                <a:gd name="connsiteY21" fmla="*/ 536916 h 3072993"/>
                <a:gd name="connsiteX22" fmla="*/ 6042562 w 7686536"/>
                <a:gd name="connsiteY22" fmla="*/ 577480 h 3072993"/>
                <a:gd name="connsiteX23" fmla="*/ 6158530 w 7686536"/>
                <a:gd name="connsiteY23" fmla="*/ 1011103 h 3072993"/>
                <a:gd name="connsiteX24" fmla="*/ 5700252 w 7686536"/>
                <a:gd name="connsiteY24" fmla="*/ 1804583 h 3072993"/>
                <a:gd name="connsiteX25" fmla="*/ 5137911 w 7686536"/>
                <a:gd name="connsiteY25" fmla="*/ 1509107 h 3072993"/>
                <a:gd name="connsiteX26" fmla="*/ 5608915 w 7686536"/>
                <a:gd name="connsiteY26" fmla="*/ 693414 h 3072993"/>
                <a:gd name="connsiteX27" fmla="*/ 5923464 w 7686536"/>
                <a:gd name="connsiteY27" fmla="*/ 536916 h 3072993"/>
                <a:gd name="connsiteX28" fmla="*/ 3843267 w 7686536"/>
                <a:gd name="connsiteY28" fmla="*/ 0 h 3072993"/>
                <a:gd name="connsiteX29" fmla="*/ 4160972 w 7686536"/>
                <a:gd name="connsiteY29" fmla="*/ 316885 h 3072993"/>
                <a:gd name="connsiteX30" fmla="*/ 4160972 w 7686536"/>
                <a:gd name="connsiteY30" fmla="*/ 1297823 h 3072993"/>
                <a:gd name="connsiteX31" fmla="*/ 3525562 w 7686536"/>
                <a:gd name="connsiteY31" fmla="*/ 1295419 h 3072993"/>
                <a:gd name="connsiteX32" fmla="*/ 3525562 w 7686536"/>
                <a:gd name="connsiteY32" fmla="*/ 316885 h 3072993"/>
                <a:gd name="connsiteX33" fmla="*/ 3843267 w 7686536"/>
                <a:gd name="connsiteY33" fmla="*/ 0 h 3072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86536" h="3072993">
                  <a:moveTo>
                    <a:pt x="356451" y="2026955"/>
                  </a:moveTo>
                  <a:cubicBezTo>
                    <a:pt x="397406" y="2032065"/>
                    <a:pt x="438360" y="2045576"/>
                    <a:pt x="476398" y="2067489"/>
                  </a:cubicBezTo>
                  <a:cubicBezTo>
                    <a:pt x="476398" y="2067489"/>
                    <a:pt x="1267482" y="2523393"/>
                    <a:pt x="1267482" y="2523393"/>
                  </a:cubicBezTo>
                  <a:cubicBezTo>
                    <a:pt x="1135686" y="2706560"/>
                    <a:pt x="1031111" y="2892577"/>
                    <a:pt x="948958" y="3072993"/>
                  </a:cubicBezTo>
                  <a:lnTo>
                    <a:pt x="158664" y="2617089"/>
                  </a:lnTo>
                  <a:cubicBezTo>
                    <a:pt x="6634" y="2529486"/>
                    <a:pt x="-45016" y="2335313"/>
                    <a:pt x="42727" y="2183443"/>
                  </a:cubicBezTo>
                  <a:cubicBezTo>
                    <a:pt x="108534" y="2069553"/>
                    <a:pt x="233587" y="2011723"/>
                    <a:pt x="356451" y="2026955"/>
                  </a:cubicBezTo>
                  <a:close/>
                  <a:moveTo>
                    <a:pt x="7330084" y="2023006"/>
                  </a:moveTo>
                  <a:cubicBezTo>
                    <a:pt x="7452949" y="2007775"/>
                    <a:pt x="7578001" y="2065605"/>
                    <a:pt x="7643808" y="2179495"/>
                  </a:cubicBezTo>
                  <a:cubicBezTo>
                    <a:pt x="7731551" y="2331365"/>
                    <a:pt x="7679902" y="2525539"/>
                    <a:pt x="7527871" y="2613143"/>
                  </a:cubicBezTo>
                  <a:lnTo>
                    <a:pt x="6737576" y="3069047"/>
                  </a:lnTo>
                  <a:cubicBezTo>
                    <a:pt x="6655423" y="2888631"/>
                    <a:pt x="6550849" y="2702614"/>
                    <a:pt x="6419052" y="2519446"/>
                  </a:cubicBezTo>
                  <a:cubicBezTo>
                    <a:pt x="6419052" y="2519446"/>
                    <a:pt x="7210136" y="2063541"/>
                    <a:pt x="7210136" y="2063541"/>
                  </a:cubicBezTo>
                  <a:cubicBezTo>
                    <a:pt x="7248175" y="2041628"/>
                    <a:pt x="7289129" y="2028117"/>
                    <a:pt x="7330084" y="2023006"/>
                  </a:cubicBezTo>
                  <a:close/>
                  <a:moveTo>
                    <a:pt x="1763069" y="540864"/>
                  </a:moveTo>
                  <a:cubicBezTo>
                    <a:pt x="1885964" y="525659"/>
                    <a:pt x="2011835" y="583448"/>
                    <a:pt x="2077619" y="697362"/>
                  </a:cubicBezTo>
                  <a:cubicBezTo>
                    <a:pt x="2077619" y="697362"/>
                    <a:pt x="2548622" y="1513055"/>
                    <a:pt x="2548622" y="1513055"/>
                  </a:cubicBezTo>
                  <a:cubicBezTo>
                    <a:pt x="2336237" y="1596322"/>
                    <a:pt x="2149457" y="1697527"/>
                    <a:pt x="1986281" y="1808531"/>
                  </a:cubicBezTo>
                  <a:lnTo>
                    <a:pt x="1528003" y="1015051"/>
                  </a:lnTo>
                  <a:cubicBezTo>
                    <a:pt x="1440258" y="863185"/>
                    <a:pt x="1492290" y="669032"/>
                    <a:pt x="1643971" y="581428"/>
                  </a:cubicBezTo>
                  <a:cubicBezTo>
                    <a:pt x="1681943" y="559513"/>
                    <a:pt x="1722121" y="545971"/>
                    <a:pt x="1763069" y="540864"/>
                  </a:cubicBezTo>
                  <a:close/>
                  <a:moveTo>
                    <a:pt x="5923464" y="536916"/>
                  </a:moveTo>
                  <a:cubicBezTo>
                    <a:pt x="5964412" y="542023"/>
                    <a:pt x="6004590" y="555565"/>
                    <a:pt x="6042562" y="577480"/>
                  </a:cubicBezTo>
                  <a:cubicBezTo>
                    <a:pt x="6194244" y="665084"/>
                    <a:pt x="6246275" y="859237"/>
                    <a:pt x="6158530" y="1011103"/>
                  </a:cubicBezTo>
                  <a:lnTo>
                    <a:pt x="5700252" y="1804583"/>
                  </a:lnTo>
                  <a:cubicBezTo>
                    <a:pt x="5537076" y="1693579"/>
                    <a:pt x="5350296" y="1592374"/>
                    <a:pt x="5137911" y="1509107"/>
                  </a:cubicBezTo>
                  <a:cubicBezTo>
                    <a:pt x="5137911" y="1509107"/>
                    <a:pt x="5608915" y="693414"/>
                    <a:pt x="5608915" y="693414"/>
                  </a:cubicBezTo>
                  <a:cubicBezTo>
                    <a:pt x="5674698" y="579500"/>
                    <a:pt x="5800569" y="521711"/>
                    <a:pt x="5923464" y="536916"/>
                  </a:cubicBezTo>
                  <a:close/>
                  <a:moveTo>
                    <a:pt x="3843267" y="0"/>
                  </a:moveTo>
                  <a:cubicBezTo>
                    <a:pt x="4018740" y="0"/>
                    <a:pt x="4160972" y="141679"/>
                    <a:pt x="4160972" y="316885"/>
                  </a:cubicBezTo>
                  <a:lnTo>
                    <a:pt x="4160972" y="1297823"/>
                  </a:lnTo>
                  <a:cubicBezTo>
                    <a:pt x="4079575" y="1291093"/>
                    <a:pt x="3602547" y="1289471"/>
                    <a:pt x="3525562" y="1295419"/>
                  </a:cubicBezTo>
                  <a:lnTo>
                    <a:pt x="3525562" y="316885"/>
                  </a:lnTo>
                  <a:cubicBezTo>
                    <a:pt x="3525562" y="141679"/>
                    <a:pt x="3668206" y="0"/>
                    <a:pt x="3843267" y="0"/>
                  </a:cubicBezTo>
                  <a:close/>
                </a:path>
              </a:pathLst>
            </a:custGeom>
            <a:solidFill>
              <a:schemeClr val="bg1">
                <a:lumMod val="85000"/>
              </a:schemeClr>
            </a:solidFill>
            <a:ln w="12700" cap="flat">
              <a:noFill/>
              <a:miter lim="400000"/>
            </a:ln>
            <a:effectLst/>
          </p:spPr>
          <p:txBody>
            <a:bodyPr wrap="square" lIns="0" tIns="0" rIns="0" bIns="0" numCol="1" anchor="ctr">
              <a:no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endParaRPr sz="5063" dirty="0">
                <a:latin typeface="Lato Light" panose="020F0502020204030203" pitchFamily="34" charset="0"/>
              </a:endParaRPr>
            </a:p>
          </p:txBody>
        </p:sp>
        <p:sp>
          <p:nvSpPr>
            <p:cNvPr id="36" name="Shape 13256">
              <a:extLst>
                <a:ext uri="{FF2B5EF4-FFF2-40B4-BE49-F238E27FC236}">
                  <a16:creationId xmlns:a16="http://schemas.microsoft.com/office/drawing/2014/main" id="{14850DCB-F9E0-C344-BB80-57E73D3DBA8B}"/>
                </a:ext>
              </a:extLst>
            </p:cNvPr>
            <p:cNvSpPr/>
            <p:nvPr/>
          </p:nvSpPr>
          <p:spPr>
            <a:xfrm>
              <a:off x="5894486" y="853639"/>
              <a:ext cx="1451356" cy="2444994"/>
            </a:xfrm>
            <a:custGeom>
              <a:avLst/>
              <a:gdLst/>
              <a:ahLst/>
              <a:cxnLst>
                <a:cxn ang="0">
                  <a:pos x="wd2" y="hd2"/>
                </a:cxn>
                <a:cxn ang="5400000">
                  <a:pos x="wd2" y="hd2"/>
                </a:cxn>
                <a:cxn ang="10800000">
                  <a:pos x="wd2" y="hd2"/>
                </a:cxn>
                <a:cxn ang="16200000">
                  <a:pos x="wd2" y="hd2"/>
                </a:cxn>
              </a:cxnLst>
              <a:rect l="0" t="0" r="r" b="b"/>
              <a:pathLst>
                <a:path w="21401" h="21600" extrusionOk="0">
                  <a:moveTo>
                    <a:pt x="10125" y="0"/>
                  </a:moveTo>
                  <a:lnTo>
                    <a:pt x="0" y="6090"/>
                  </a:lnTo>
                  <a:cubicBezTo>
                    <a:pt x="4008" y="9017"/>
                    <a:pt x="5986" y="12572"/>
                    <a:pt x="6559" y="15375"/>
                  </a:cubicBezTo>
                  <a:cubicBezTo>
                    <a:pt x="7006" y="17563"/>
                    <a:pt x="6336" y="19728"/>
                    <a:pt x="5359" y="21600"/>
                  </a:cubicBezTo>
                  <a:lnTo>
                    <a:pt x="20163" y="21600"/>
                  </a:lnTo>
                  <a:cubicBezTo>
                    <a:pt x="21045" y="19698"/>
                    <a:pt x="21600" y="17654"/>
                    <a:pt x="21334" y="15549"/>
                  </a:cubicBezTo>
                  <a:cubicBezTo>
                    <a:pt x="20771" y="11089"/>
                    <a:pt x="17630" y="4829"/>
                    <a:pt x="10125" y="0"/>
                  </a:cubicBezTo>
                  <a:close/>
                </a:path>
              </a:pathLst>
            </a:custGeom>
            <a:solidFill>
              <a:schemeClr val="accent2"/>
            </a:solidFill>
            <a:ln w="12700" cap="flat">
              <a:noFill/>
              <a:miter lim="400000"/>
            </a:ln>
            <a:effectLst/>
          </p:spPr>
          <p:txBody>
            <a:bodyPr wrap="square" lIns="0" tIns="0" rIns="0" bIns="0" numCol="1" anchor="ctr">
              <a:no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endParaRPr sz="5063" dirty="0">
                <a:latin typeface="Lato Light" panose="020F0502020204030203" pitchFamily="34" charset="0"/>
              </a:endParaRPr>
            </a:p>
          </p:txBody>
        </p:sp>
        <p:sp>
          <p:nvSpPr>
            <p:cNvPr id="37" name="Shape 13259">
              <a:extLst>
                <a:ext uri="{FF2B5EF4-FFF2-40B4-BE49-F238E27FC236}">
                  <a16:creationId xmlns:a16="http://schemas.microsoft.com/office/drawing/2014/main" id="{78C5775D-A4FB-E94D-A171-C8DF3743A5D2}"/>
                </a:ext>
              </a:extLst>
            </p:cNvPr>
            <p:cNvSpPr/>
            <p:nvPr/>
          </p:nvSpPr>
          <p:spPr>
            <a:xfrm flipH="1">
              <a:off x="2521106" y="26915"/>
              <a:ext cx="2032038" cy="15160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2710"/>
                  </a:lnTo>
                  <a:cubicBezTo>
                    <a:pt x="6685" y="12898"/>
                    <a:pt x="11260" y="16703"/>
                    <a:pt x="14258" y="21600"/>
                  </a:cubicBezTo>
                  <a:lnTo>
                    <a:pt x="21600" y="11760"/>
                  </a:lnTo>
                  <a:cubicBezTo>
                    <a:pt x="17001" y="5077"/>
                    <a:pt x="10114" y="46"/>
                    <a:pt x="0" y="0"/>
                  </a:cubicBezTo>
                  <a:close/>
                </a:path>
              </a:pathLst>
            </a:custGeom>
            <a:solidFill>
              <a:schemeClr val="accent1">
                <a:lumMod val="90000"/>
                <a:lumOff val="10000"/>
              </a:schemeClr>
            </a:solidFill>
            <a:ln w="12700" cap="flat">
              <a:noFill/>
              <a:miter lim="400000"/>
            </a:ln>
            <a:effectLst/>
          </p:spPr>
          <p:txBody>
            <a:bodyPr wrap="square" lIns="0" tIns="0" rIns="0" bIns="0" numCol="1" anchor="ctr">
              <a:no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endParaRPr sz="5063" dirty="0">
                <a:latin typeface="Lato Light" panose="020F0502020204030203" pitchFamily="34" charset="0"/>
              </a:endParaRPr>
            </a:p>
          </p:txBody>
        </p:sp>
        <p:sp>
          <p:nvSpPr>
            <p:cNvPr id="38" name="Shape 13262">
              <a:extLst>
                <a:ext uri="{FF2B5EF4-FFF2-40B4-BE49-F238E27FC236}">
                  <a16:creationId xmlns:a16="http://schemas.microsoft.com/office/drawing/2014/main" id="{0688117B-55B0-7145-9870-A9D1DD3BED25}"/>
                </a:ext>
              </a:extLst>
            </p:cNvPr>
            <p:cNvSpPr/>
            <p:nvPr/>
          </p:nvSpPr>
          <p:spPr>
            <a:xfrm flipH="1">
              <a:off x="1760629" y="45977"/>
              <a:ext cx="2439227" cy="3252657"/>
            </a:xfrm>
            <a:custGeom>
              <a:avLst/>
              <a:gdLst/>
              <a:ahLst/>
              <a:cxnLst>
                <a:cxn ang="0">
                  <a:pos x="wd2" y="hd2"/>
                </a:cxn>
                <a:cxn ang="5400000">
                  <a:pos x="wd2" y="hd2"/>
                </a:cxn>
                <a:cxn ang="10800000">
                  <a:pos x="wd2" y="hd2"/>
                </a:cxn>
                <a:cxn ang="16200000">
                  <a:pos x="wd2" y="hd2"/>
                </a:cxn>
              </a:cxnLst>
              <a:rect l="0" t="0" r="r" b="b"/>
              <a:pathLst>
                <a:path w="21484" h="21600" extrusionOk="0">
                  <a:moveTo>
                    <a:pt x="0" y="0"/>
                  </a:moveTo>
                  <a:cubicBezTo>
                    <a:pt x="426" y="33"/>
                    <a:pt x="821" y="89"/>
                    <a:pt x="1231" y="135"/>
                  </a:cubicBezTo>
                  <a:cubicBezTo>
                    <a:pt x="820" y="89"/>
                    <a:pt x="426" y="33"/>
                    <a:pt x="0" y="0"/>
                  </a:cubicBezTo>
                  <a:close/>
                  <a:moveTo>
                    <a:pt x="2899" y="342"/>
                  </a:moveTo>
                  <a:cubicBezTo>
                    <a:pt x="3354" y="415"/>
                    <a:pt x="3779" y="511"/>
                    <a:pt x="4214" y="599"/>
                  </a:cubicBezTo>
                  <a:cubicBezTo>
                    <a:pt x="3779" y="511"/>
                    <a:pt x="3355" y="414"/>
                    <a:pt x="2899" y="342"/>
                  </a:cubicBezTo>
                  <a:close/>
                  <a:moveTo>
                    <a:pt x="5473" y="865"/>
                  </a:moveTo>
                  <a:cubicBezTo>
                    <a:pt x="5975" y="989"/>
                    <a:pt x="6450" y="1134"/>
                    <a:pt x="6923" y="1279"/>
                  </a:cubicBezTo>
                  <a:cubicBezTo>
                    <a:pt x="6449" y="1134"/>
                    <a:pt x="5976" y="989"/>
                    <a:pt x="5473" y="865"/>
                  </a:cubicBezTo>
                  <a:close/>
                  <a:moveTo>
                    <a:pt x="7779" y="1544"/>
                  </a:moveTo>
                  <a:cubicBezTo>
                    <a:pt x="8296" y="1721"/>
                    <a:pt x="8792" y="1910"/>
                    <a:pt x="9273" y="2110"/>
                  </a:cubicBezTo>
                  <a:cubicBezTo>
                    <a:pt x="8791" y="1911"/>
                    <a:pt x="8297" y="1721"/>
                    <a:pt x="7779" y="1544"/>
                  </a:cubicBezTo>
                  <a:close/>
                  <a:moveTo>
                    <a:pt x="9889" y="2367"/>
                  </a:moveTo>
                  <a:cubicBezTo>
                    <a:pt x="10382" y="2588"/>
                    <a:pt x="10855" y="2821"/>
                    <a:pt x="11311" y="3063"/>
                  </a:cubicBezTo>
                  <a:cubicBezTo>
                    <a:pt x="10854" y="2821"/>
                    <a:pt x="10383" y="2587"/>
                    <a:pt x="9889" y="2367"/>
                  </a:cubicBezTo>
                  <a:close/>
                  <a:moveTo>
                    <a:pt x="11781" y="3317"/>
                  </a:moveTo>
                  <a:cubicBezTo>
                    <a:pt x="12254" y="3583"/>
                    <a:pt x="12708" y="3860"/>
                    <a:pt x="13141" y="4148"/>
                  </a:cubicBezTo>
                  <a:cubicBezTo>
                    <a:pt x="12707" y="3860"/>
                    <a:pt x="12256" y="3583"/>
                    <a:pt x="11781" y="3317"/>
                  </a:cubicBezTo>
                  <a:close/>
                  <a:moveTo>
                    <a:pt x="13404" y="4325"/>
                  </a:moveTo>
                  <a:cubicBezTo>
                    <a:pt x="13888" y="4657"/>
                    <a:pt x="14352" y="5000"/>
                    <a:pt x="14786" y="5355"/>
                  </a:cubicBezTo>
                  <a:cubicBezTo>
                    <a:pt x="14352" y="5000"/>
                    <a:pt x="13889" y="4658"/>
                    <a:pt x="13404" y="4325"/>
                  </a:cubicBezTo>
                  <a:close/>
                  <a:moveTo>
                    <a:pt x="14786" y="5355"/>
                  </a:moveTo>
                  <a:lnTo>
                    <a:pt x="8703" y="9941"/>
                  </a:lnTo>
                  <a:cubicBezTo>
                    <a:pt x="11097" y="12141"/>
                    <a:pt x="12278" y="14814"/>
                    <a:pt x="12620" y="16920"/>
                  </a:cubicBezTo>
                  <a:cubicBezTo>
                    <a:pt x="12887" y="18565"/>
                    <a:pt x="12487" y="20192"/>
                    <a:pt x="11904" y="21600"/>
                  </a:cubicBezTo>
                  <a:lnTo>
                    <a:pt x="20746" y="21600"/>
                  </a:lnTo>
                  <a:cubicBezTo>
                    <a:pt x="21272" y="20170"/>
                    <a:pt x="21600" y="18634"/>
                    <a:pt x="21446" y="17051"/>
                  </a:cubicBezTo>
                  <a:cubicBezTo>
                    <a:pt x="21104" y="13723"/>
                    <a:pt x="19254" y="9007"/>
                    <a:pt x="14786" y="5355"/>
                  </a:cubicBezTo>
                  <a:close/>
                  <a:moveTo>
                    <a:pt x="2373" y="6536"/>
                  </a:moveTo>
                  <a:cubicBezTo>
                    <a:pt x="2513" y="6575"/>
                    <a:pt x="2639" y="6626"/>
                    <a:pt x="2776" y="6667"/>
                  </a:cubicBezTo>
                  <a:cubicBezTo>
                    <a:pt x="2639" y="6626"/>
                    <a:pt x="2513" y="6575"/>
                    <a:pt x="2373" y="6536"/>
                  </a:cubicBezTo>
                  <a:close/>
                  <a:moveTo>
                    <a:pt x="5294" y="7633"/>
                  </a:moveTo>
                  <a:cubicBezTo>
                    <a:pt x="5407" y="7688"/>
                    <a:pt x="5509" y="7749"/>
                    <a:pt x="5619" y="7806"/>
                  </a:cubicBezTo>
                  <a:cubicBezTo>
                    <a:pt x="5509" y="7749"/>
                    <a:pt x="5407" y="7688"/>
                    <a:pt x="5294" y="7633"/>
                  </a:cubicBezTo>
                  <a:close/>
                </a:path>
              </a:pathLst>
            </a:custGeom>
            <a:solidFill>
              <a:schemeClr val="accent1"/>
            </a:solidFill>
            <a:ln w="12700" cap="flat">
              <a:noFill/>
              <a:miter lim="400000"/>
            </a:ln>
            <a:effectLst/>
          </p:spPr>
          <p:txBody>
            <a:bodyPr wrap="square" lIns="0" tIns="0" rIns="0" bIns="0" numCol="1" anchor="ctr">
              <a:no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endParaRPr sz="5063" dirty="0">
                <a:latin typeface="Lato Light" panose="020F0502020204030203" pitchFamily="34" charset="0"/>
              </a:endParaRPr>
            </a:p>
          </p:txBody>
        </p:sp>
        <p:sp>
          <p:nvSpPr>
            <p:cNvPr id="39" name="Shape 13265">
              <a:extLst>
                <a:ext uri="{FF2B5EF4-FFF2-40B4-BE49-F238E27FC236}">
                  <a16:creationId xmlns:a16="http://schemas.microsoft.com/office/drawing/2014/main" id="{D00FC25B-0647-4347-9218-EA91D1818753}"/>
                </a:ext>
              </a:extLst>
            </p:cNvPr>
            <p:cNvSpPr/>
            <p:nvPr/>
          </p:nvSpPr>
          <p:spPr>
            <a:xfrm>
              <a:off x="4553140" y="26915"/>
              <a:ext cx="2032038" cy="15160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2710"/>
                  </a:lnTo>
                  <a:cubicBezTo>
                    <a:pt x="6685" y="12898"/>
                    <a:pt x="11260" y="16703"/>
                    <a:pt x="14258" y="21600"/>
                  </a:cubicBezTo>
                  <a:lnTo>
                    <a:pt x="21600" y="11760"/>
                  </a:lnTo>
                  <a:cubicBezTo>
                    <a:pt x="17001" y="5077"/>
                    <a:pt x="10114" y="46"/>
                    <a:pt x="0" y="0"/>
                  </a:cubicBezTo>
                  <a:close/>
                </a:path>
              </a:pathLst>
            </a:custGeom>
            <a:solidFill>
              <a:schemeClr val="accent2">
                <a:lumMod val="75000"/>
              </a:schemeClr>
            </a:solidFill>
            <a:ln w="12700" cap="flat">
              <a:noFill/>
              <a:miter lim="400000"/>
            </a:ln>
            <a:effectLst/>
          </p:spPr>
          <p:txBody>
            <a:bodyPr wrap="square" lIns="0" tIns="0" rIns="0" bIns="0" numCol="1" anchor="ctr">
              <a:no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endParaRPr sz="5063" dirty="0">
                <a:latin typeface="Lato Light" panose="020F0502020204030203" pitchFamily="34" charset="0"/>
              </a:endParaRPr>
            </a:p>
          </p:txBody>
        </p:sp>
        <p:sp>
          <p:nvSpPr>
            <p:cNvPr id="40" name="Shape 13268">
              <a:extLst>
                <a:ext uri="{FF2B5EF4-FFF2-40B4-BE49-F238E27FC236}">
                  <a16:creationId xmlns:a16="http://schemas.microsoft.com/office/drawing/2014/main" id="{9D7BD044-CA68-6047-AFB7-DE5988576C84}"/>
                </a:ext>
              </a:extLst>
            </p:cNvPr>
            <p:cNvSpPr/>
            <p:nvPr/>
          </p:nvSpPr>
          <p:spPr>
            <a:xfrm>
              <a:off x="1760625" y="2593962"/>
              <a:ext cx="1677233" cy="2453315"/>
            </a:xfrm>
            <a:custGeom>
              <a:avLst/>
              <a:gdLst/>
              <a:ahLst/>
              <a:cxnLst>
                <a:cxn ang="0">
                  <a:pos x="wd2" y="hd2"/>
                </a:cxn>
                <a:cxn ang="5400000">
                  <a:pos x="wd2" y="hd2"/>
                </a:cxn>
                <a:cxn ang="10800000">
                  <a:pos x="wd2" y="hd2"/>
                </a:cxn>
                <a:cxn ang="16200000">
                  <a:pos x="wd2" y="hd2"/>
                </a:cxn>
              </a:cxnLst>
              <a:rect l="0" t="0" r="r" b="b"/>
              <a:pathLst>
                <a:path w="21588" h="21600" extrusionOk="0">
                  <a:moveTo>
                    <a:pt x="12952" y="0"/>
                  </a:moveTo>
                  <a:cubicBezTo>
                    <a:pt x="12857" y="554"/>
                    <a:pt x="12828" y="1108"/>
                    <a:pt x="12845" y="1656"/>
                  </a:cubicBezTo>
                  <a:cubicBezTo>
                    <a:pt x="12827" y="1109"/>
                    <a:pt x="12857" y="555"/>
                    <a:pt x="12952" y="0"/>
                  </a:cubicBezTo>
                  <a:close/>
                  <a:moveTo>
                    <a:pt x="54" y="173"/>
                  </a:moveTo>
                  <a:cubicBezTo>
                    <a:pt x="-2" y="698"/>
                    <a:pt x="-12" y="1219"/>
                    <a:pt x="13" y="1734"/>
                  </a:cubicBezTo>
                  <a:cubicBezTo>
                    <a:pt x="-9" y="1217"/>
                    <a:pt x="-2" y="698"/>
                    <a:pt x="54" y="173"/>
                  </a:cubicBezTo>
                  <a:close/>
                  <a:moveTo>
                    <a:pt x="12968" y="2719"/>
                  </a:moveTo>
                  <a:cubicBezTo>
                    <a:pt x="12994" y="2898"/>
                    <a:pt x="12998" y="3079"/>
                    <a:pt x="13033" y="3256"/>
                  </a:cubicBezTo>
                  <a:cubicBezTo>
                    <a:pt x="12998" y="3080"/>
                    <a:pt x="12994" y="2897"/>
                    <a:pt x="12968" y="2719"/>
                  </a:cubicBezTo>
                  <a:close/>
                  <a:moveTo>
                    <a:pt x="13336" y="4397"/>
                  </a:moveTo>
                  <a:cubicBezTo>
                    <a:pt x="13378" y="4535"/>
                    <a:pt x="13413" y="4676"/>
                    <a:pt x="13459" y="4811"/>
                  </a:cubicBezTo>
                  <a:cubicBezTo>
                    <a:pt x="13412" y="4676"/>
                    <a:pt x="13378" y="4535"/>
                    <a:pt x="13336" y="4397"/>
                  </a:cubicBezTo>
                  <a:close/>
                  <a:moveTo>
                    <a:pt x="1076" y="6204"/>
                  </a:moveTo>
                  <a:cubicBezTo>
                    <a:pt x="3015" y="10987"/>
                    <a:pt x="6992" y="14760"/>
                    <a:pt x="7603" y="15536"/>
                  </a:cubicBezTo>
                  <a:cubicBezTo>
                    <a:pt x="8358" y="16494"/>
                    <a:pt x="11269" y="18930"/>
                    <a:pt x="13835" y="21600"/>
                  </a:cubicBezTo>
                  <a:lnTo>
                    <a:pt x="21588" y="16297"/>
                  </a:lnTo>
                  <a:cubicBezTo>
                    <a:pt x="19882" y="14374"/>
                    <a:pt x="18110" y="12535"/>
                    <a:pt x="16910" y="10909"/>
                  </a:cubicBezTo>
                  <a:cubicBezTo>
                    <a:pt x="16211" y="9963"/>
                    <a:pt x="14951" y="8260"/>
                    <a:pt x="14015" y="6204"/>
                  </a:cubicBezTo>
                  <a:lnTo>
                    <a:pt x="1076" y="6204"/>
                  </a:lnTo>
                  <a:close/>
                </a:path>
              </a:pathLst>
            </a:custGeom>
            <a:solidFill>
              <a:schemeClr val="accent4">
                <a:lumMod val="75000"/>
              </a:schemeClr>
            </a:solidFill>
            <a:ln w="12700" cap="flat">
              <a:noFill/>
              <a:miter lim="400000"/>
            </a:ln>
            <a:effectLst/>
          </p:spPr>
          <p:txBody>
            <a:bodyPr wrap="square" lIns="0" tIns="0" rIns="0" bIns="0" numCol="1" anchor="ctr">
              <a:no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endParaRPr sz="5063" dirty="0">
                <a:latin typeface="Lato Light" panose="020F0502020204030203" pitchFamily="34" charset="0"/>
              </a:endParaRPr>
            </a:p>
          </p:txBody>
        </p:sp>
        <p:sp>
          <p:nvSpPr>
            <p:cNvPr id="42" name="Shape 13271">
              <a:extLst>
                <a:ext uri="{FF2B5EF4-FFF2-40B4-BE49-F238E27FC236}">
                  <a16:creationId xmlns:a16="http://schemas.microsoft.com/office/drawing/2014/main" id="{242BC752-0B10-4E40-9BD3-7987E77A2B04}"/>
                </a:ext>
              </a:extLst>
            </p:cNvPr>
            <p:cNvSpPr/>
            <p:nvPr/>
          </p:nvSpPr>
          <p:spPr>
            <a:xfrm>
              <a:off x="2835489" y="3833009"/>
              <a:ext cx="1746741" cy="2738612"/>
            </a:xfrm>
            <a:custGeom>
              <a:avLst/>
              <a:gdLst/>
              <a:ahLst/>
              <a:cxnLst>
                <a:cxn ang="0">
                  <a:pos x="wd2" y="hd2"/>
                </a:cxn>
                <a:cxn ang="5400000">
                  <a:pos x="wd2" y="hd2"/>
                </a:cxn>
                <a:cxn ang="10800000">
                  <a:pos x="wd2" y="hd2"/>
                </a:cxn>
                <a:cxn ang="16200000">
                  <a:pos x="wd2" y="hd2"/>
                </a:cxn>
              </a:cxnLst>
              <a:rect l="0" t="0" r="r" b="b"/>
              <a:pathLst>
                <a:path w="21600" h="21600" extrusionOk="0">
                  <a:moveTo>
                    <a:pt x="2954" y="0"/>
                  </a:moveTo>
                  <a:cubicBezTo>
                    <a:pt x="3585" y="797"/>
                    <a:pt x="4390" y="1659"/>
                    <a:pt x="5249" y="2551"/>
                  </a:cubicBezTo>
                  <a:cubicBezTo>
                    <a:pt x="4387" y="1657"/>
                    <a:pt x="3588" y="800"/>
                    <a:pt x="2954" y="0"/>
                  </a:cubicBezTo>
                  <a:close/>
                  <a:moveTo>
                    <a:pt x="7449" y="4826"/>
                  </a:moveTo>
                  <a:lnTo>
                    <a:pt x="0" y="9577"/>
                  </a:lnTo>
                  <a:cubicBezTo>
                    <a:pt x="2069" y="11584"/>
                    <a:pt x="3909" y="13737"/>
                    <a:pt x="4047" y="15401"/>
                  </a:cubicBezTo>
                  <a:cubicBezTo>
                    <a:pt x="4460" y="20420"/>
                    <a:pt x="5428" y="20548"/>
                    <a:pt x="9264" y="21144"/>
                  </a:cubicBezTo>
                  <a:cubicBezTo>
                    <a:pt x="11218" y="21448"/>
                    <a:pt x="16324" y="21600"/>
                    <a:pt x="21427" y="21600"/>
                  </a:cubicBezTo>
                  <a:cubicBezTo>
                    <a:pt x="21488" y="21600"/>
                    <a:pt x="21539" y="21595"/>
                    <a:pt x="21600" y="21595"/>
                  </a:cubicBezTo>
                  <a:lnTo>
                    <a:pt x="21600" y="15992"/>
                  </a:lnTo>
                  <a:cubicBezTo>
                    <a:pt x="21541" y="15992"/>
                    <a:pt x="21478" y="15992"/>
                    <a:pt x="21419" y="15992"/>
                  </a:cubicBezTo>
                  <a:cubicBezTo>
                    <a:pt x="19281" y="15992"/>
                    <a:pt x="16806" y="15976"/>
                    <a:pt x="14976" y="15215"/>
                  </a:cubicBezTo>
                  <a:cubicBezTo>
                    <a:pt x="12954" y="14374"/>
                    <a:pt x="12591" y="12708"/>
                    <a:pt x="12053" y="11206"/>
                  </a:cubicBezTo>
                  <a:cubicBezTo>
                    <a:pt x="11287" y="9063"/>
                    <a:pt x="9412" y="6889"/>
                    <a:pt x="7449" y="4826"/>
                  </a:cubicBezTo>
                  <a:close/>
                </a:path>
              </a:pathLst>
            </a:custGeom>
            <a:solidFill>
              <a:schemeClr val="accent4"/>
            </a:solidFill>
            <a:ln w="12700" cap="flat">
              <a:noFill/>
              <a:miter lim="400000"/>
            </a:ln>
            <a:effectLst/>
          </p:spPr>
          <p:txBody>
            <a:bodyPr wrap="square" lIns="0" tIns="0" rIns="0" bIns="0" numCol="1" anchor="ctr">
              <a:no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endParaRPr sz="5063" dirty="0">
                <a:latin typeface="Lato Light" panose="020F0502020204030203" pitchFamily="34" charset="0"/>
              </a:endParaRPr>
            </a:p>
          </p:txBody>
        </p:sp>
        <p:sp>
          <p:nvSpPr>
            <p:cNvPr id="43" name="Shape 13274">
              <a:extLst>
                <a:ext uri="{FF2B5EF4-FFF2-40B4-BE49-F238E27FC236}">
                  <a16:creationId xmlns:a16="http://schemas.microsoft.com/office/drawing/2014/main" id="{365A65E6-4C23-4E46-8E7F-D3B9146A3DCE}"/>
                </a:ext>
              </a:extLst>
            </p:cNvPr>
            <p:cNvSpPr/>
            <p:nvPr/>
          </p:nvSpPr>
          <p:spPr>
            <a:xfrm flipH="1">
              <a:off x="4524054" y="3833009"/>
              <a:ext cx="1746741" cy="2738612"/>
            </a:xfrm>
            <a:custGeom>
              <a:avLst/>
              <a:gdLst/>
              <a:ahLst/>
              <a:cxnLst>
                <a:cxn ang="0">
                  <a:pos x="wd2" y="hd2"/>
                </a:cxn>
                <a:cxn ang="5400000">
                  <a:pos x="wd2" y="hd2"/>
                </a:cxn>
                <a:cxn ang="10800000">
                  <a:pos x="wd2" y="hd2"/>
                </a:cxn>
                <a:cxn ang="16200000">
                  <a:pos x="wd2" y="hd2"/>
                </a:cxn>
              </a:cxnLst>
              <a:rect l="0" t="0" r="r" b="b"/>
              <a:pathLst>
                <a:path w="21600" h="21600" extrusionOk="0">
                  <a:moveTo>
                    <a:pt x="2954" y="0"/>
                  </a:moveTo>
                  <a:cubicBezTo>
                    <a:pt x="3585" y="797"/>
                    <a:pt x="4390" y="1659"/>
                    <a:pt x="5249" y="2551"/>
                  </a:cubicBezTo>
                  <a:cubicBezTo>
                    <a:pt x="4387" y="1657"/>
                    <a:pt x="3588" y="800"/>
                    <a:pt x="2954" y="0"/>
                  </a:cubicBezTo>
                  <a:close/>
                  <a:moveTo>
                    <a:pt x="7449" y="4826"/>
                  </a:moveTo>
                  <a:lnTo>
                    <a:pt x="0" y="9577"/>
                  </a:lnTo>
                  <a:cubicBezTo>
                    <a:pt x="2069" y="11584"/>
                    <a:pt x="3909" y="13737"/>
                    <a:pt x="4047" y="15401"/>
                  </a:cubicBezTo>
                  <a:cubicBezTo>
                    <a:pt x="4460" y="20420"/>
                    <a:pt x="5428" y="20548"/>
                    <a:pt x="9264" y="21144"/>
                  </a:cubicBezTo>
                  <a:cubicBezTo>
                    <a:pt x="11218" y="21448"/>
                    <a:pt x="16324" y="21600"/>
                    <a:pt x="21427" y="21600"/>
                  </a:cubicBezTo>
                  <a:cubicBezTo>
                    <a:pt x="21488" y="21600"/>
                    <a:pt x="21539" y="21595"/>
                    <a:pt x="21600" y="21595"/>
                  </a:cubicBezTo>
                  <a:lnTo>
                    <a:pt x="21600" y="15992"/>
                  </a:lnTo>
                  <a:cubicBezTo>
                    <a:pt x="21541" y="15992"/>
                    <a:pt x="21478" y="15992"/>
                    <a:pt x="21419" y="15992"/>
                  </a:cubicBezTo>
                  <a:cubicBezTo>
                    <a:pt x="19281" y="15992"/>
                    <a:pt x="16806" y="15976"/>
                    <a:pt x="14976" y="15215"/>
                  </a:cubicBezTo>
                  <a:cubicBezTo>
                    <a:pt x="12954" y="14374"/>
                    <a:pt x="12591" y="12708"/>
                    <a:pt x="12053" y="11206"/>
                  </a:cubicBezTo>
                  <a:cubicBezTo>
                    <a:pt x="11287" y="9063"/>
                    <a:pt x="9412" y="6889"/>
                    <a:pt x="7449" y="4826"/>
                  </a:cubicBezTo>
                  <a:close/>
                </a:path>
              </a:pathLst>
            </a:custGeom>
            <a:solidFill>
              <a:schemeClr val="accent3">
                <a:lumMod val="75000"/>
              </a:schemeClr>
            </a:solidFill>
            <a:ln w="12700" cap="flat">
              <a:noFill/>
              <a:miter lim="400000"/>
            </a:ln>
            <a:effectLst/>
          </p:spPr>
          <p:txBody>
            <a:bodyPr wrap="square" lIns="0" tIns="0" rIns="0" bIns="0" numCol="1" anchor="ctr">
              <a:no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endParaRPr sz="5063" dirty="0">
                <a:latin typeface="Lato Light" panose="020F0502020204030203" pitchFamily="34" charset="0"/>
              </a:endParaRPr>
            </a:p>
          </p:txBody>
        </p:sp>
        <p:sp>
          <p:nvSpPr>
            <p:cNvPr id="44" name="Shape 13277">
              <a:extLst>
                <a:ext uri="{FF2B5EF4-FFF2-40B4-BE49-F238E27FC236}">
                  <a16:creationId xmlns:a16="http://schemas.microsoft.com/office/drawing/2014/main" id="{81889C1C-0D1A-2C47-9249-0E1F36CF16D9}"/>
                </a:ext>
              </a:extLst>
            </p:cNvPr>
            <p:cNvSpPr/>
            <p:nvPr/>
          </p:nvSpPr>
          <p:spPr>
            <a:xfrm flipH="1">
              <a:off x="5668424" y="2593962"/>
              <a:ext cx="1677231" cy="2453315"/>
            </a:xfrm>
            <a:custGeom>
              <a:avLst/>
              <a:gdLst/>
              <a:ahLst/>
              <a:cxnLst>
                <a:cxn ang="0">
                  <a:pos x="wd2" y="hd2"/>
                </a:cxn>
                <a:cxn ang="5400000">
                  <a:pos x="wd2" y="hd2"/>
                </a:cxn>
                <a:cxn ang="10800000">
                  <a:pos x="wd2" y="hd2"/>
                </a:cxn>
                <a:cxn ang="16200000">
                  <a:pos x="wd2" y="hd2"/>
                </a:cxn>
              </a:cxnLst>
              <a:rect l="0" t="0" r="r" b="b"/>
              <a:pathLst>
                <a:path w="21588" h="21600" extrusionOk="0">
                  <a:moveTo>
                    <a:pt x="12952" y="0"/>
                  </a:moveTo>
                  <a:cubicBezTo>
                    <a:pt x="12857" y="554"/>
                    <a:pt x="12828" y="1108"/>
                    <a:pt x="12845" y="1656"/>
                  </a:cubicBezTo>
                  <a:cubicBezTo>
                    <a:pt x="12827" y="1109"/>
                    <a:pt x="12857" y="555"/>
                    <a:pt x="12952" y="0"/>
                  </a:cubicBezTo>
                  <a:close/>
                  <a:moveTo>
                    <a:pt x="54" y="173"/>
                  </a:moveTo>
                  <a:cubicBezTo>
                    <a:pt x="-2" y="698"/>
                    <a:pt x="-12" y="1219"/>
                    <a:pt x="13" y="1734"/>
                  </a:cubicBezTo>
                  <a:cubicBezTo>
                    <a:pt x="-9" y="1217"/>
                    <a:pt x="-2" y="698"/>
                    <a:pt x="54" y="173"/>
                  </a:cubicBezTo>
                  <a:close/>
                  <a:moveTo>
                    <a:pt x="12968" y="2719"/>
                  </a:moveTo>
                  <a:cubicBezTo>
                    <a:pt x="12994" y="2898"/>
                    <a:pt x="12998" y="3079"/>
                    <a:pt x="13033" y="3256"/>
                  </a:cubicBezTo>
                  <a:cubicBezTo>
                    <a:pt x="12998" y="3080"/>
                    <a:pt x="12994" y="2897"/>
                    <a:pt x="12968" y="2719"/>
                  </a:cubicBezTo>
                  <a:close/>
                  <a:moveTo>
                    <a:pt x="13336" y="4397"/>
                  </a:moveTo>
                  <a:cubicBezTo>
                    <a:pt x="13378" y="4535"/>
                    <a:pt x="13413" y="4676"/>
                    <a:pt x="13459" y="4811"/>
                  </a:cubicBezTo>
                  <a:cubicBezTo>
                    <a:pt x="13412" y="4676"/>
                    <a:pt x="13378" y="4535"/>
                    <a:pt x="13336" y="4397"/>
                  </a:cubicBezTo>
                  <a:close/>
                  <a:moveTo>
                    <a:pt x="1076" y="6204"/>
                  </a:moveTo>
                  <a:cubicBezTo>
                    <a:pt x="3015" y="10987"/>
                    <a:pt x="6992" y="14760"/>
                    <a:pt x="7603" y="15536"/>
                  </a:cubicBezTo>
                  <a:cubicBezTo>
                    <a:pt x="8358" y="16494"/>
                    <a:pt x="11269" y="18930"/>
                    <a:pt x="13835" y="21600"/>
                  </a:cubicBezTo>
                  <a:lnTo>
                    <a:pt x="21588" y="16297"/>
                  </a:lnTo>
                  <a:cubicBezTo>
                    <a:pt x="19882" y="14374"/>
                    <a:pt x="18110" y="12535"/>
                    <a:pt x="16910" y="10909"/>
                  </a:cubicBezTo>
                  <a:cubicBezTo>
                    <a:pt x="16211" y="9963"/>
                    <a:pt x="14951" y="8260"/>
                    <a:pt x="14015" y="6204"/>
                  </a:cubicBezTo>
                  <a:lnTo>
                    <a:pt x="1076" y="6204"/>
                  </a:lnTo>
                  <a:close/>
                </a:path>
              </a:pathLst>
            </a:custGeom>
            <a:solidFill>
              <a:schemeClr val="accent3"/>
            </a:solidFill>
            <a:ln w="12700" cap="flat">
              <a:noFill/>
              <a:miter lim="400000"/>
            </a:ln>
            <a:effectLst/>
          </p:spPr>
          <p:txBody>
            <a:bodyPr wrap="square" lIns="0" tIns="0" rIns="0" bIns="0" numCol="1" anchor="ctr">
              <a:no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endParaRPr sz="5063" dirty="0">
                <a:latin typeface="Lato Light" panose="020F0502020204030203" pitchFamily="34" charset="0"/>
              </a:endParaRPr>
            </a:p>
          </p:txBody>
        </p:sp>
      </p:grpSp>
    </p:spTree>
    <p:extLst>
      <p:ext uri="{BB962C8B-B14F-4D97-AF65-F5344CB8AC3E}">
        <p14:creationId xmlns:p14="http://schemas.microsoft.com/office/powerpoint/2010/main" val="9743861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74 - TextBox"/>
          <p:cNvSpPr txBox="1"/>
          <p:nvPr/>
        </p:nvSpPr>
        <p:spPr>
          <a:xfrm>
            <a:off x="0" y="188640"/>
            <a:ext cx="9144000" cy="954107"/>
          </a:xfrm>
          <a:prstGeom prst="rect">
            <a:avLst/>
          </a:prstGeom>
          <a:noFill/>
        </p:spPr>
        <p:txBody>
          <a:bodyPr wrap="square" rtlCol="0">
            <a:spAutoFit/>
          </a:bodyPr>
          <a:lstStyle/>
          <a:p>
            <a:pPr algn="ctr"/>
            <a:r>
              <a:rPr lang="el-GR" sz="2800" b="1" dirty="0">
                <a:latin typeface="Calibri" pitchFamily="34" charset="0"/>
                <a:cs typeface="Calibri" pitchFamily="34" charset="0"/>
              </a:rPr>
              <a:t>Παράδειγμα </a:t>
            </a:r>
            <a:r>
              <a:rPr lang="en-US" sz="2800" b="1" dirty="0">
                <a:latin typeface="Calibri" pitchFamily="34" charset="0"/>
                <a:cs typeface="Calibri" pitchFamily="34" charset="0"/>
              </a:rPr>
              <a:t>PREM</a:t>
            </a:r>
            <a:endParaRPr lang="el-GR" sz="2800" b="1" dirty="0">
              <a:latin typeface="Calibri" pitchFamily="34" charset="0"/>
              <a:cs typeface="Calibri" pitchFamily="34" charset="0"/>
            </a:endParaRPr>
          </a:p>
          <a:p>
            <a:pPr algn="ctr"/>
            <a:r>
              <a:rPr lang="en-US" sz="2800" b="1" dirty="0">
                <a:latin typeface="Calibri" pitchFamily="34" charset="0"/>
                <a:cs typeface="Calibri" pitchFamily="34" charset="0"/>
              </a:rPr>
              <a:t>(</a:t>
            </a:r>
            <a:r>
              <a:rPr lang="el-GR" sz="2800" b="1" dirty="0">
                <a:latin typeface="Calibri" pitchFamily="34" charset="0"/>
                <a:cs typeface="Calibri" pitchFamily="34" charset="0"/>
              </a:rPr>
              <a:t>Εξωτερικά Ιατρεία των Νοσοκομείων</a:t>
            </a:r>
            <a:r>
              <a:rPr lang="en-US" sz="2800" b="1" dirty="0">
                <a:latin typeface="Calibri" pitchFamily="34" charset="0"/>
                <a:cs typeface="Calibri" pitchFamily="34" charset="0"/>
              </a:rPr>
              <a:t>)</a:t>
            </a:r>
            <a:endParaRPr lang="el-GR" sz="2800" b="1" dirty="0">
              <a:latin typeface="Calibri" pitchFamily="34" charset="0"/>
              <a:cs typeface="Calibri" pitchFamily="34" charset="0"/>
            </a:endParaRPr>
          </a:p>
        </p:txBody>
      </p:sp>
      <p:pic>
        <p:nvPicPr>
          <p:cNvPr id="64514" name="Picture 2"/>
          <p:cNvPicPr>
            <a:picLocks noChangeAspect="1" noChangeArrowheads="1"/>
          </p:cNvPicPr>
          <p:nvPr/>
        </p:nvPicPr>
        <p:blipFill>
          <a:blip r:embed="rId3" cstate="print"/>
          <a:srcRect/>
          <a:stretch>
            <a:fillRect/>
          </a:stretch>
        </p:blipFill>
        <p:spPr bwMode="auto">
          <a:xfrm>
            <a:off x="214282" y="1285860"/>
            <a:ext cx="4071966" cy="4972488"/>
          </a:xfrm>
          <a:prstGeom prst="rect">
            <a:avLst/>
          </a:prstGeom>
          <a:noFill/>
          <a:ln w="9525">
            <a:noFill/>
            <a:miter lim="800000"/>
            <a:headEnd/>
            <a:tailEnd/>
          </a:ln>
        </p:spPr>
      </p:pic>
      <p:graphicFrame>
        <p:nvGraphicFramePr>
          <p:cNvPr id="17" name="16 - Πίνακας"/>
          <p:cNvGraphicFramePr>
            <a:graphicFrameLocks noGrp="1"/>
          </p:cNvGraphicFramePr>
          <p:nvPr/>
        </p:nvGraphicFramePr>
        <p:xfrm>
          <a:off x="4499992" y="2276872"/>
          <a:ext cx="4168135" cy="2992755"/>
        </p:xfrm>
        <a:graphic>
          <a:graphicData uri="http://schemas.openxmlformats.org/drawingml/2006/table">
            <a:tbl>
              <a:tblPr/>
              <a:tblGrid>
                <a:gridCol w="2780147">
                  <a:extLst>
                    <a:ext uri="{9D8B030D-6E8A-4147-A177-3AD203B41FA5}">
                      <a16:colId xmlns:a16="http://schemas.microsoft.com/office/drawing/2014/main" val="20000"/>
                    </a:ext>
                  </a:extLst>
                </a:gridCol>
                <a:gridCol w="1387988">
                  <a:extLst>
                    <a:ext uri="{9D8B030D-6E8A-4147-A177-3AD203B41FA5}">
                      <a16:colId xmlns:a16="http://schemas.microsoft.com/office/drawing/2014/main" val="20001"/>
                    </a:ext>
                  </a:extLst>
                </a:gridCol>
              </a:tblGrid>
              <a:tr h="160655">
                <a:tc>
                  <a:txBody>
                    <a:bodyPr/>
                    <a:lstStyle/>
                    <a:p>
                      <a:pPr algn="just">
                        <a:lnSpc>
                          <a:spcPct val="100000"/>
                        </a:lnSpc>
                        <a:spcBef>
                          <a:spcPts val="0"/>
                        </a:spcBef>
                        <a:spcAft>
                          <a:spcPts val="0"/>
                        </a:spcAft>
                      </a:pPr>
                      <a:r>
                        <a:rPr lang="el-GR" sz="1400" b="1" dirty="0">
                          <a:solidFill>
                            <a:srgbClr val="000000"/>
                          </a:solidFill>
                          <a:latin typeface="Calibri"/>
                          <a:ea typeface="Times New Roman"/>
                          <a:cs typeface="Calibri"/>
                        </a:rPr>
                        <a:t>Διαστάσεις φροντίδας</a:t>
                      </a:r>
                      <a:endParaRPr lang="el-GR"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algn="ctr">
                        <a:lnSpc>
                          <a:spcPct val="100000"/>
                        </a:lnSpc>
                        <a:spcBef>
                          <a:spcPts val="0"/>
                        </a:spcBef>
                        <a:spcAft>
                          <a:spcPts val="0"/>
                        </a:spcAft>
                      </a:pPr>
                      <a:r>
                        <a:rPr lang="el-GR" sz="1400" b="1" dirty="0">
                          <a:solidFill>
                            <a:srgbClr val="000000"/>
                          </a:solidFill>
                          <a:latin typeface="Calibri"/>
                          <a:ea typeface="Times New Roman"/>
                          <a:cs typeface="Calibri"/>
                        </a:rPr>
                        <a:t>Ερωτήσεις που περιλαμβάνονται σε κάθε διάσταση</a:t>
                      </a:r>
                      <a:endParaRPr lang="el-GR"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0000"/>
                  </a:ext>
                </a:extLst>
              </a:tr>
              <a:tr h="209550">
                <a:tc>
                  <a:txBody>
                    <a:bodyPr/>
                    <a:lstStyle/>
                    <a:p>
                      <a:pPr algn="l">
                        <a:lnSpc>
                          <a:spcPct val="100000"/>
                        </a:lnSpc>
                        <a:spcBef>
                          <a:spcPts val="0"/>
                        </a:spcBef>
                        <a:spcAft>
                          <a:spcPts val="0"/>
                        </a:spcAft>
                      </a:pPr>
                      <a:r>
                        <a:rPr lang="el-GR" sz="1400" b="1" dirty="0">
                          <a:solidFill>
                            <a:srgbClr val="000000"/>
                          </a:solidFill>
                          <a:latin typeface="Calibri"/>
                          <a:ea typeface="Times New Roman"/>
                          <a:cs typeface="Calibri"/>
                        </a:rPr>
                        <a:t>Προσβασιμότητα</a:t>
                      </a:r>
                      <a:endParaRPr lang="el-GR"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00000"/>
                        </a:lnSpc>
                        <a:spcBef>
                          <a:spcPts val="0"/>
                        </a:spcBef>
                        <a:spcAft>
                          <a:spcPts val="0"/>
                        </a:spcAft>
                      </a:pPr>
                      <a:r>
                        <a:rPr lang="en-US" sz="1400" b="1" dirty="0">
                          <a:solidFill>
                            <a:srgbClr val="000000"/>
                          </a:solidFill>
                          <a:latin typeface="Calibri"/>
                          <a:ea typeface="Times New Roman"/>
                          <a:cs typeface="Calibri"/>
                        </a:rPr>
                        <a:t>21</a:t>
                      </a:r>
                      <a:r>
                        <a:rPr lang="el-GR" sz="1400" b="1" dirty="0">
                          <a:solidFill>
                            <a:srgbClr val="000000"/>
                          </a:solidFill>
                          <a:latin typeface="Calibri"/>
                          <a:ea typeface="Times New Roman"/>
                          <a:cs typeface="Calibri"/>
                        </a:rPr>
                        <a:t>-23</a:t>
                      </a:r>
                      <a:endParaRPr lang="el-GR"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4945">
                <a:tc>
                  <a:txBody>
                    <a:bodyPr/>
                    <a:lstStyle/>
                    <a:p>
                      <a:pPr algn="l">
                        <a:lnSpc>
                          <a:spcPct val="100000"/>
                        </a:lnSpc>
                        <a:spcBef>
                          <a:spcPts val="0"/>
                        </a:spcBef>
                        <a:spcAft>
                          <a:spcPts val="0"/>
                        </a:spcAft>
                      </a:pPr>
                      <a:r>
                        <a:rPr lang="el-GR" sz="1400" b="1" dirty="0">
                          <a:solidFill>
                            <a:srgbClr val="000000"/>
                          </a:solidFill>
                          <a:latin typeface="Calibri"/>
                          <a:ea typeface="Times New Roman"/>
                          <a:cs typeface="Calibri"/>
                        </a:rPr>
                        <a:t>Συνέχεια και συντονισμός της φροντίδας</a:t>
                      </a:r>
                      <a:endParaRPr lang="el-GR"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00000"/>
                        </a:lnSpc>
                        <a:spcBef>
                          <a:spcPts val="0"/>
                        </a:spcBef>
                        <a:spcAft>
                          <a:spcPts val="0"/>
                        </a:spcAft>
                      </a:pPr>
                      <a:r>
                        <a:rPr lang="el-GR" sz="1400" b="1" dirty="0">
                          <a:solidFill>
                            <a:srgbClr val="000000"/>
                          </a:solidFill>
                          <a:latin typeface="Calibri"/>
                          <a:ea typeface="Times New Roman"/>
                          <a:cs typeface="Calibri"/>
                        </a:rPr>
                        <a:t>24-26</a:t>
                      </a:r>
                      <a:endParaRPr lang="el-GR"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9550">
                <a:tc>
                  <a:txBody>
                    <a:bodyPr/>
                    <a:lstStyle/>
                    <a:p>
                      <a:pPr algn="l">
                        <a:lnSpc>
                          <a:spcPct val="100000"/>
                        </a:lnSpc>
                        <a:spcBef>
                          <a:spcPts val="0"/>
                        </a:spcBef>
                        <a:spcAft>
                          <a:spcPts val="0"/>
                        </a:spcAft>
                      </a:pPr>
                      <a:r>
                        <a:rPr lang="el-GR" sz="1400" b="1" dirty="0">
                          <a:solidFill>
                            <a:srgbClr val="000000"/>
                          </a:solidFill>
                          <a:latin typeface="Calibri"/>
                          <a:ea typeface="Times New Roman"/>
                          <a:cs typeface="Calibri"/>
                        </a:rPr>
                        <a:t>Περιεκτικότητα φροντίδας</a:t>
                      </a:r>
                      <a:endParaRPr lang="el-GR"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00000"/>
                        </a:lnSpc>
                        <a:spcBef>
                          <a:spcPts val="0"/>
                        </a:spcBef>
                        <a:spcAft>
                          <a:spcPts val="0"/>
                        </a:spcAft>
                      </a:pPr>
                      <a:r>
                        <a:rPr lang="en-US" sz="1400" b="1" dirty="0">
                          <a:solidFill>
                            <a:srgbClr val="000000"/>
                          </a:solidFill>
                          <a:latin typeface="Calibri"/>
                          <a:ea typeface="Times New Roman"/>
                          <a:cs typeface="Calibri"/>
                        </a:rPr>
                        <a:t>27</a:t>
                      </a:r>
                      <a:r>
                        <a:rPr lang="el-GR" sz="1400" b="1" dirty="0">
                          <a:solidFill>
                            <a:srgbClr val="000000"/>
                          </a:solidFill>
                          <a:latin typeface="Calibri"/>
                          <a:ea typeface="Times New Roman"/>
                          <a:cs typeface="Calibri"/>
                        </a:rPr>
                        <a:t>-29</a:t>
                      </a:r>
                      <a:endParaRPr lang="el-GR"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19075">
                <a:tc>
                  <a:txBody>
                    <a:bodyPr/>
                    <a:lstStyle/>
                    <a:p>
                      <a:pPr algn="l">
                        <a:lnSpc>
                          <a:spcPct val="100000"/>
                        </a:lnSpc>
                        <a:spcBef>
                          <a:spcPts val="0"/>
                        </a:spcBef>
                        <a:spcAft>
                          <a:spcPts val="0"/>
                        </a:spcAft>
                      </a:pPr>
                      <a:r>
                        <a:rPr lang="el-GR" sz="1400" b="1" dirty="0">
                          <a:solidFill>
                            <a:srgbClr val="000000"/>
                          </a:solidFill>
                          <a:latin typeface="Calibri"/>
                          <a:ea typeface="Times New Roman"/>
                          <a:cs typeface="Calibri"/>
                        </a:rPr>
                        <a:t>Ποιότητα ιατρικής φροντίδας</a:t>
                      </a:r>
                      <a:endParaRPr lang="el-GR"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00000"/>
                        </a:lnSpc>
                        <a:spcBef>
                          <a:spcPts val="0"/>
                        </a:spcBef>
                        <a:spcAft>
                          <a:spcPts val="0"/>
                        </a:spcAft>
                      </a:pPr>
                      <a:r>
                        <a:rPr lang="el-GR" sz="1400" b="1" dirty="0">
                          <a:solidFill>
                            <a:srgbClr val="000000"/>
                          </a:solidFill>
                          <a:latin typeface="Calibri"/>
                          <a:ea typeface="Times New Roman"/>
                          <a:cs typeface="Calibri"/>
                        </a:rPr>
                        <a:t>30-33</a:t>
                      </a:r>
                      <a:endParaRPr lang="el-GR"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9550">
                <a:tc>
                  <a:txBody>
                    <a:bodyPr/>
                    <a:lstStyle/>
                    <a:p>
                      <a:pPr algn="l">
                        <a:lnSpc>
                          <a:spcPct val="100000"/>
                        </a:lnSpc>
                        <a:spcBef>
                          <a:spcPts val="0"/>
                        </a:spcBef>
                        <a:spcAft>
                          <a:spcPts val="0"/>
                        </a:spcAft>
                      </a:pPr>
                      <a:r>
                        <a:rPr lang="el-GR" sz="1400" b="1" dirty="0">
                          <a:solidFill>
                            <a:srgbClr val="000000"/>
                          </a:solidFill>
                          <a:latin typeface="Calibri"/>
                          <a:ea typeface="Times New Roman"/>
                          <a:cs typeface="Calibri"/>
                        </a:rPr>
                        <a:t>Χαρακτηριστικά εγκατάστασης</a:t>
                      </a:r>
                      <a:endParaRPr lang="el-GR"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00000"/>
                        </a:lnSpc>
                        <a:spcBef>
                          <a:spcPts val="0"/>
                        </a:spcBef>
                        <a:spcAft>
                          <a:spcPts val="0"/>
                        </a:spcAft>
                      </a:pPr>
                      <a:r>
                        <a:rPr lang="en-US" sz="1400" b="1" dirty="0">
                          <a:solidFill>
                            <a:srgbClr val="000000"/>
                          </a:solidFill>
                          <a:latin typeface="Calibri"/>
                          <a:ea typeface="Times New Roman"/>
                          <a:cs typeface="Calibri"/>
                        </a:rPr>
                        <a:t>35</a:t>
                      </a:r>
                      <a:r>
                        <a:rPr lang="el-GR" sz="1400" b="1" dirty="0">
                          <a:solidFill>
                            <a:srgbClr val="000000"/>
                          </a:solidFill>
                          <a:latin typeface="Calibri"/>
                          <a:ea typeface="Times New Roman"/>
                          <a:cs typeface="Calibri"/>
                        </a:rPr>
                        <a:t>-38</a:t>
                      </a:r>
                      <a:endParaRPr lang="el-GR"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9550">
                <a:tc>
                  <a:txBody>
                    <a:bodyPr/>
                    <a:lstStyle/>
                    <a:p>
                      <a:pPr algn="l">
                        <a:lnSpc>
                          <a:spcPct val="100000"/>
                        </a:lnSpc>
                        <a:spcBef>
                          <a:spcPts val="0"/>
                        </a:spcBef>
                        <a:spcAft>
                          <a:spcPts val="0"/>
                        </a:spcAft>
                      </a:pPr>
                      <a:r>
                        <a:rPr lang="el-GR" sz="1400" b="1" dirty="0">
                          <a:solidFill>
                            <a:srgbClr val="000000"/>
                          </a:solidFill>
                          <a:latin typeface="Calibri"/>
                          <a:ea typeface="Times New Roman"/>
                          <a:cs typeface="Calibri"/>
                        </a:rPr>
                        <a:t>Ποιότητα νοσηλευτικής φροντίδας και ποιότητα φροντίδας που παρέχεται από άλλους επαγγελματίες υγείας </a:t>
                      </a:r>
                      <a:endParaRPr lang="el-GR"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00000"/>
                        </a:lnSpc>
                        <a:spcBef>
                          <a:spcPts val="0"/>
                        </a:spcBef>
                        <a:spcAft>
                          <a:spcPts val="0"/>
                        </a:spcAft>
                      </a:pPr>
                      <a:r>
                        <a:rPr lang="en-US" sz="1400" b="1" dirty="0">
                          <a:solidFill>
                            <a:srgbClr val="000000"/>
                          </a:solidFill>
                          <a:latin typeface="Calibri"/>
                          <a:ea typeface="Times New Roman"/>
                          <a:cs typeface="Calibri"/>
                        </a:rPr>
                        <a:t>39</a:t>
                      </a:r>
                      <a:r>
                        <a:rPr lang="el-GR" sz="1400" b="1" dirty="0">
                          <a:solidFill>
                            <a:srgbClr val="000000"/>
                          </a:solidFill>
                          <a:latin typeface="Calibri"/>
                          <a:ea typeface="Times New Roman"/>
                          <a:cs typeface="Calibri"/>
                        </a:rPr>
                        <a:t>-42</a:t>
                      </a:r>
                      <a:endParaRPr lang="el-GR"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21505" name="Rectangle 1"/>
          <p:cNvSpPr>
            <a:spLocks noChangeArrowheads="1"/>
          </p:cNvSpPr>
          <p:nvPr/>
        </p:nvSpPr>
        <p:spPr bwMode="auto">
          <a:xfrm>
            <a:off x="4429124" y="5429264"/>
            <a:ext cx="4500562" cy="707886"/>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000" b="0" i="0" u="none" strike="noStrike" cap="none" normalizeH="0" baseline="0" dirty="0" err="1">
                <a:ln>
                  <a:noFill/>
                </a:ln>
                <a:effectLst/>
                <a:latin typeface="Calibri" pitchFamily="34" charset="0"/>
                <a:cs typeface="Calibri" pitchFamily="34" charset="0"/>
              </a:rPr>
              <a:t>Kaitelidou</a:t>
            </a:r>
            <a:r>
              <a:rPr kumimoji="0" lang="el-GR" sz="1000" b="0" i="0" u="none" strike="noStrike" cap="none" normalizeH="0" baseline="0" dirty="0">
                <a:ln>
                  <a:noFill/>
                </a:ln>
                <a:effectLst/>
                <a:latin typeface="Calibri" pitchFamily="34" charset="0"/>
                <a:cs typeface="Calibri" pitchFamily="34" charset="0"/>
              </a:rPr>
              <a:t>, D., </a:t>
            </a:r>
            <a:r>
              <a:rPr kumimoji="0" lang="el-GR" sz="1000" b="0" i="0" u="none" strike="noStrike" cap="none" normalizeH="0" baseline="0" dirty="0" err="1">
                <a:ln>
                  <a:noFill/>
                </a:ln>
                <a:effectLst/>
                <a:latin typeface="Calibri" pitchFamily="34" charset="0"/>
                <a:cs typeface="Calibri" pitchFamily="34" charset="0"/>
              </a:rPr>
              <a:t>Economou</a:t>
            </a:r>
            <a:r>
              <a:rPr kumimoji="0" lang="el-GR" sz="1000" b="0" i="0" u="none" strike="noStrike" cap="none" normalizeH="0" baseline="0" dirty="0">
                <a:ln>
                  <a:noFill/>
                </a:ln>
                <a:effectLst/>
                <a:latin typeface="Calibri" pitchFamily="34" charset="0"/>
                <a:cs typeface="Calibri" pitchFamily="34" charset="0"/>
              </a:rPr>
              <a:t>, C., </a:t>
            </a:r>
            <a:r>
              <a:rPr kumimoji="0" lang="el-GR" sz="1000" b="0" i="0" u="none" strike="noStrike" cap="none" normalizeH="0" baseline="0" dirty="0" err="1">
                <a:ln>
                  <a:noFill/>
                </a:ln>
                <a:effectLst/>
                <a:latin typeface="Calibri" pitchFamily="34" charset="0"/>
                <a:cs typeface="Calibri" pitchFamily="34" charset="0"/>
              </a:rPr>
              <a:t>Galanis</a:t>
            </a:r>
            <a:r>
              <a:rPr kumimoji="0" lang="el-GR" sz="1000" b="0" i="0" u="none" strike="noStrike" cap="none" normalizeH="0" baseline="0" dirty="0">
                <a:ln>
                  <a:noFill/>
                </a:ln>
                <a:effectLst/>
                <a:latin typeface="Calibri" pitchFamily="34" charset="0"/>
                <a:cs typeface="Calibri" pitchFamily="34" charset="0"/>
              </a:rPr>
              <a:t>, </a:t>
            </a:r>
            <a:r>
              <a:rPr kumimoji="0" lang="en-GB" sz="1000" b="0" i="0" u="none" strike="noStrike" cap="none" normalizeH="0" baseline="0" dirty="0">
                <a:ln>
                  <a:noFill/>
                </a:ln>
                <a:effectLst/>
                <a:latin typeface="Calibri" pitchFamily="34" charset="0"/>
                <a:cs typeface="Calibri" pitchFamily="34" charset="0"/>
              </a:rPr>
              <a:t>et</a:t>
            </a:r>
            <a:r>
              <a:rPr kumimoji="0" lang="en-GB" sz="1000" b="0" i="0" u="none" strike="noStrike" cap="none" normalizeH="0" dirty="0">
                <a:ln>
                  <a:noFill/>
                </a:ln>
                <a:effectLst/>
                <a:latin typeface="Calibri" pitchFamily="34" charset="0"/>
                <a:cs typeface="Calibri" pitchFamily="34" charset="0"/>
              </a:rPr>
              <a:t> al </a:t>
            </a:r>
            <a:r>
              <a:rPr kumimoji="0" lang="el-GR" sz="1000" b="0" i="0" u="none" strike="noStrike" cap="none" normalizeH="0" baseline="0" dirty="0">
                <a:ln>
                  <a:noFill/>
                </a:ln>
                <a:effectLst/>
                <a:latin typeface="Calibri" pitchFamily="34" charset="0"/>
                <a:cs typeface="Calibri" pitchFamily="34" charset="0"/>
              </a:rPr>
              <a:t>(2019). </a:t>
            </a:r>
            <a:r>
              <a:rPr kumimoji="0" lang="el-GR" sz="1000" b="0" i="0" u="none" strike="noStrike" cap="none" normalizeH="0" baseline="0" dirty="0" err="1">
                <a:ln>
                  <a:noFill/>
                </a:ln>
                <a:effectLst/>
                <a:latin typeface="Calibri" pitchFamily="34" charset="0"/>
                <a:cs typeface="Calibri" pitchFamily="34" charset="0"/>
              </a:rPr>
              <a:t>Development</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and</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validation</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of</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measurement</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tools</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for</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user</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experience</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evaluation</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surveys</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in</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the</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public</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primary</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healthcare</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facilities</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in</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Greece</a:t>
            </a:r>
            <a:r>
              <a:rPr kumimoji="0" lang="el-GR" sz="1000" b="0" i="0" u="none" strike="noStrike" cap="none" normalizeH="0" baseline="0" dirty="0">
                <a:ln>
                  <a:noFill/>
                </a:ln>
                <a:effectLst/>
                <a:latin typeface="Calibri" pitchFamily="34" charset="0"/>
                <a:cs typeface="Calibri" pitchFamily="34" charset="0"/>
              </a:rPr>
              <a:t>: a </a:t>
            </a:r>
            <a:r>
              <a:rPr kumimoji="0" lang="el-GR" sz="1000" b="0" i="0" u="none" strike="noStrike" cap="none" normalizeH="0" baseline="0" dirty="0" err="1">
                <a:ln>
                  <a:noFill/>
                </a:ln>
                <a:effectLst/>
                <a:latin typeface="Calibri" pitchFamily="34" charset="0"/>
                <a:cs typeface="Calibri" pitchFamily="34" charset="0"/>
              </a:rPr>
              <a:t>mixed</a:t>
            </a:r>
            <a:r>
              <a:rPr kumimoji="0" lang="el-GR" sz="1000" b="0" i="0" u="none" strike="noStrike" cap="none" normalizeH="0" baseline="0" dirty="0">
                <a:ln>
                  <a:noFill/>
                </a:ln>
                <a:effectLst/>
                <a:latin typeface="Calibri" pitchFamily="34" charset="0"/>
                <a:cs typeface="Calibri" pitchFamily="34" charset="0"/>
              </a:rPr>
              <a:t>-</a:t>
            </a:r>
            <a:r>
              <a:rPr kumimoji="0" lang="el-GR" sz="1000" b="0" i="0" u="none" strike="noStrike" cap="none" normalizeH="0" baseline="0" dirty="0" err="1">
                <a:ln>
                  <a:noFill/>
                </a:ln>
                <a:effectLst/>
                <a:latin typeface="Calibri" pitchFamily="34" charset="0"/>
                <a:cs typeface="Calibri" pitchFamily="34" charset="0"/>
              </a:rPr>
              <a:t>methods</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study</a:t>
            </a:r>
            <a:r>
              <a:rPr kumimoji="0" lang="el-GR" sz="1000" b="0" i="0" u="none" strike="noStrike" cap="none" normalizeH="0" baseline="0" dirty="0">
                <a:ln>
                  <a:noFill/>
                </a:ln>
                <a:effectLst/>
                <a:latin typeface="Calibri" pitchFamily="34" charset="0"/>
                <a:cs typeface="Calibri" pitchFamily="34" charset="0"/>
              </a:rPr>
              <a:t>. BMC </a:t>
            </a:r>
            <a:r>
              <a:rPr kumimoji="0" lang="el-GR" sz="1000" b="0" i="0" u="none" strike="noStrike" cap="none" normalizeH="0" baseline="0" dirty="0" err="1">
                <a:ln>
                  <a:noFill/>
                </a:ln>
                <a:effectLst/>
                <a:latin typeface="Calibri" pitchFamily="34" charset="0"/>
                <a:cs typeface="Calibri" pitchFamily="34" charset="0"/>
              </a:rPr>
              <a:t>family</a:t>
            </a:r>
            <a:r>
              <a:rPr kumimoji="0" lang="el-GR" sz="1000" b="0" i="0" u="none" strike="noStrike" cap="none" normalizeH="0" baseline="0" dirty="0">
                <a:ln>
                  <a:noFill/>
                </a:ln>
                <a:effectLst/>
                <a:latin typeface="Calibri" pitchFamily="34" charset="0"/>
                <a:cs typeface="Calibri" pitchFamily="34" charset="0"/>
              </a:rPr>
              <a:t> </a:t>
            </a:r>
            <a:r>
              <a:rPr kumimoji="0" lang="el-GR" sz="1000" b="0" i="0" u="none" strike="noStrike" cap="none" normalizeH="0" baseline="0" dirty="0" err="1">
                <a:ln>
                  <a:noFill/>
                </a:ln>
                <a:effectLst/>
                <a:latin typeface="Calibri" pitchFamily="34" charset="0"/>
                <a:cs typeface="Calibri" pitchFamily="34" charset="0"/>
              </a:rPr>
              <a:t>practice</a:t>
            </a:r>
            <a:r>
              <a:rPr kumimoji="0" lang="el-GR" sz="1000" b="0" i="0" u="none" strike="noStrike" cap="none" normalizeH="0" baseline="0" dirty="0">
                <a:ln>
                  <a:noFill/>
                </a:ln>
                <a:effectLst/>
                <a:latin typeface="Calibri" pitchFamily="34" charset="0"/>
                <a:cs typeface="Calibri" pitchFamily="34" charset="0"/>
              </a:rPr>
              <a:t>, 20(1), 49. (</a:t>
            </a:r>
            <a:r>
              <a:rPr kumimoji="0" lang="el-GR" sz="1000" b="0" i="0" u="none" strike="noStrike" cap="none" normalizeH="0" baseline="0" dirty="0">
                <a:ln>
                  <a:noFill/>
                </a:ln>
                <a:effectLst/>
                <a:latin typeface="Calibri" pitchFamily="34" charset="0"/>
                <a:cs typeface="Calibri" pitchFamily="34" charset="0"/>
                <a:hlinkClick r:id="rId4"/>
              </a:rPr>
              <a:t>https://www.ncbi.nlm.nih.gov/pubmed/30940098</a:t>
            </a:r>
            <a:r>
              <a:rPr kumimoji="0" lang="el-GR" sz="1000" b="0" i="0" u="none" strike="noStrike" cap="none" normalizeH="0" baseline="0" dirty="0">
                <a:ln>
                  <a:noFill/>
                </a:ln>
                <a:effectLst/>
                <a:latin typeface="Calibri" pitchFamily="34" charset="0"/>
                <a:cs typeface="Calibri" pitchFamily="34" charset="0"/>
              </a:rPr>
              <a:t>) </a:t>
            </a:r>
          </a:p>
        </p:txBody>
      </p:sp>
    </p:spTree>
    <p:extLst>
      <p:ext uri="{BB962C8B-B14F-4D97-AF65-F5344CB8AC3E}">
        <p14:creationId xmlns:p14="http://schemas.microsoft.com/office/powerpoint/2010/main" val="9743861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hape 63346">
            <a:extLst>
              <a:ext uri="{FF2B5EF4-FFF2-40B4-BE49-F238E27FC236}">
                <a16:creationId xmlns:a16="http://schemas.microsoft.com/office/drawing/2014/main" id="{CFC95949-3BE0-0C4A-97C0-B93A1D5CE001}"/>
              </a:ext>
            </a:extLst>
          </p:cNvPr>
          <p:cNvSpPr/>
          <p:nvPr/>
        </p:nvSpPr>
        <p:spPr>
          <a:xfrm>
            <a:off x="338872" y="1821124"/>
            <a:ext cx="751060" cy="1001153"/>
          </a:xfrm>
          <a:prstGeom prst="ellipse">
            <a:avLst/>
          </a:prstGeom>
          <a:solidFill>
            <a:srgbClr val="0070C0"/>
          </a:solidFill>
          <a:ln w="12700" cap="flat">
            <a:noFill/>
            <a:miter lim="400000"/>
          </a:ln>
          <a:effectLst/>
        </p:spPr>
        <p:txBody>
          <a:bodyPr wrap="square" lIns="0" tIns="0" rIns="0" bIns="0" numCol="1" anchor="t">
            <a:noAutofit/>
          </a:bodyPr>
          <a:lstStyle/>
          <a:p>
            <a:endParaRPr sz="2100" dirty="0">
              <a:latin typeface="Calibri" pitchFamily="34" charset="0"/>
              <a:cs typeface="Calibri" pitchFamily="34" charset="0"/>
            </a:endParaRPr>
          </a:p>
        </p:txBody>
      </p:sp>
      <p:sp>
        <p:nvSpPr>
          <p:cNvPr id="26" name="Subtitle 2">
            <a:extLst>
              <a:ext uri="{FF2B5EF4-FFF2-40B4-BE49-F238E27FC236}">
                <a16:creationId xmlns:a16="http://schemas.microsoft.com/office/drawing/2014/main" id="{15653CA4-FA94-744A-B887-9BF3DCFF0708}"/>
              </a:ext>
            </a:extLst>
          </p:cNvPr>
          <p:cNvSpPr txBox="1">
            <a:spLocks/>
          </p:cNvSpPr>
          <p:nvPr/>
        </p:nvSpPr>
        <p:spPr>
          <a:xfrm>
            <a:off x="1115616" y="1556792"/>
            <a:ext cx="5500726" cy="1115997"/>
          </a:xfrm>
          <a:prstGeom prst="rect">
            <a:avLst/>
          </a:prstGeom>
        </p:spPr>
        <p:txBody>
          <a:bodyPr vert="horz" wrap="square" lIns="38405" tIns="19202" rIns="38405" bIns="19202"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0"/>
              </a:spcBef>
            </a:pPr>
            <a:r>
              <a:rPr lang="el-GR" sz="1400" b="1" u="sng" dirty="0">
                <a:solidFill>
                  <a:schemeClr val="tx1"/>
                </a:solidFill>
                <a:latin typeface="Calibri" pitchFamily="34" charset="0"/>
                <a:cs typeface="Calibri" pitchFamily="34" charset="0"/>
              </a:rPr>
              <a:t>Ειδικά για την κατάσταση/νόσο (</a:t>
            </a:r>
            <a:r>
              <a:rPr lang="en-US" sz="1400" b="1" u="sng" dirty="0">
                <a:solidFill>
                  <a:schemeClr val="tx1"/>
                </a:solidFill>
                <a:latin typeface="Calibri" pitchFamily="34" charset="0"/>
                <a:cs typeface="Calibri" pitchFamily="34" charset="0"/>
              </a:rPr>
              <a:t>condition</a:t>
            </a:r>
            <a:r>
              <a:rPr lang="el-GR" sz="1400" b="1" u="sng" dirty="0">
                <a:solidFill>
                  <a:schemeClr val="tx1"/>
                </a:solidFill>
                <a:latin typeface="Calibri" pitchFamily="34" charset="0"/>
                <a:cs typeface="Calibri" pitchFamily="34" charset="0"/>
              </a:rPr>
              <a:t>/</a:t>
            </a:r>
            <a:r>
              <a:rPr lang="en-US" sz="1400" b="1" u="sng" dirty="0">
                <a:solidFill>
                  <a:schemeClr val="tx1"/>
                </a:solidFill>
                <a:latin typeface="Calibri" pitchFamily="34" charset="0"/>
                <a:cs typeface="Calibri" pitchFamily="34" charset="0"/>
              </a:rPr>
              <a:t>disease specific PR</a:t>
            </a:r>
            <a:r>
              <a:rPr lang="el-GR" sz="1400" b="1" u="sng" dirty="0">
                <a:solidFill>
                  <a:schemeClr val="tx1"/>
                </a:solidFill>
                <a:latin typeface="Calibri" pitchFamily="34" charset="0"/>
                <a:cs typeface="Calibri" pitchFamily="34" charset="0"/>
              </a:rPr>
              <a:t>ΟΜ</a:t>
            </a:r>
            <a:r>
              <a:rPr lang="en-US" sz="1400" b="1" u="sng" dirty="0">
                <a:solidFill>
                  <a:schemeClr val="tx1"/>
                </a:solidFill>
                <a:latin typeface="Calibri" pitchFamily="34" charset="0"/>
                <a:cs typeface="Calibri" pitchFamily="34" charset="0"/>
              </a:rPr>
              <a:t>s</a:t>
            </a:r>
            <a:r>
              <a:rPr lang="el-GR" sz="1400" b="1" u="sng" dirty="0">
                <a:solidFill>
                  <a:schemeClr val="tx1"/>
                </a:solidFill>
                <a:latin typeface="Calibri" pitchFamily="34" charset="0"/>
                <a:cs typeface="Calibri" pitchFamily="34" charset="0"/>
              </a:rPr>
              <a:t>)</a:t>
            </a:r>
          </a:p>
          <a:p>
            <a:pPr algn="l">
              <a:lnSpc>
                <a:spcPct val="100000"/>
              </a:lnSpc>
              <a:spcBef>
                <a:spcPts val="0"/>
              </a:spcBef>
            </a:pPr>
            <a:r>
              <a:rPr lang="el-GR" sz="1400" dirty="0">
                <a:solidFill>
                  <a:schemeClr val="tx1"/>
                </a:solidFill>
                <a:latin typeface="Calibri" pitchFamily="34" charset="0"/>
                <a:cs typeface="Calibri" pitchFamily="34" charset="0"/>
              </a:rPr>
              <a:t>Είναι σχεδιασμένα ειδικά για μια πάθηση (π.χ. οστεοαρθρίτιδα) ή μια διαδικασία (π.χ. αντικατάσταση άρθρωσης) και προσαρμοσμένα στα συμπτώματα μιας συγκεκριμένης κατάστασης ή εκείνα που μια συγκεκριμένη διαδικασία προσπαθεί να αντιμετωπίσει.</a:t>
            </a:r>
          </a:p>
        </p:txBody>
      </p:sp>
      <p:sp>
        <p:nvSpPr>
          <p:cNvPr id="27" name="Subtitle 2">
            <a:extLst>
              <a:ext uri="{FF2B5EF4-FFF2-40B4-BE49-F238E27FC236}">
                <a16:creationId xmlns:a16="http://schemas.microsoft.com/office/drawing/2014/main" id="{21593249-18D0-014D-AEF8-334365922714}"/>
              </a:ext>
            </a:extLst>
          </p:cNvPr>
          <p:cNvSpPr txBox="1">
            <a:spLocks/>
          </p:cNvSpPr>
          <p:nvPr/>
        </p:nvSpPr>
        <p:spPr>
          <a:xfrm>
            <a:off x="1115616" y="4509120"/>
            <a:ext cx="5239651" cy="1331441"/>
          </a:xfrm>
          <a:prstGeom prst="rect">
            <a:avLst/>
          </a:prstGeom>
        </p:spPr>
        <p:txBody>
          <a:bodyPr vert="horz" wrap="square" lIns="38405" tIns="19202" rIns="38405" bIns="19202"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00000"/>
              </a:lnSpc>
              <a:spcBef>
                <a:spcPts val="0"/>
              </a:spcBef>
            </a:pPr>
            <a:r>
              <a:rPr lang="el-GR" sz="1400" b="1" u="sng" dirty="0">
                <a:solidFill>
                  <a:schemeClr val="tx1"/>
                </a:solidFill>
                <a:latin typeface="Calibri" pitchFamily="34" charset="0"/>
                <a:cs typeface="Calibri" pitchFamily="34" charset="0"/>
              </a:rPr>
              <a:t>Γενικά εργαλεία μέτρησης της ποιότητας ζωής (QoL) που σχετίζονται με την υγεία (</a:t>
            </a:r>
            <a:r>
              <a:rPr lang="en-US" sz="1400" b="1" u="sng" dirty="0">
                <a:solidFill>
                  <a:schemeClr val="tx1"/>
                </a:solidFill>
                <a:latin typeface="Calibri" pitchFamily="34" charset="0"/>
                <a:cs typeface="Calibri" pitchFamily="34" charset="0"/>
              </a:rPr>
              <a:t>generic</a:t>
            </a:r>
            <a:r>
              <a:rPr lang="el-GR" sz="1400" b="1" u="sng" dirty="0">
                <a:solidFill>
                  <a:schemeClr val="tx1"/>
                </a:solidFill>
                <a:latin typeface="Calibri" pitchFamily="34" charset="0"/>
                <a:cs typeface="Calibri" pitchFamily="34" charset="0"/>
              </a:rPr>
              <a:t> PROM</a:t>
            </a:r>
            <a:r>
              <a:rPr lang="en-US" sz="1400" b="1" u="sng" dirty="0">
                <a:solidFill>
                  <a:schemeClr val="tx1"/>
                </a:solidFill>
                <a:latin typeface="Calibri" pitchFamily="34" charset="0"/>
                <a:cs typeface="Calibri" pitchFamily="34" charset="0"/>
              </a:rPr>
              <a:t>s</a:t>
            </a:r>
            <a:r>
              <a:rPr lang="el-GR" sz="1400" b="1" u="sng" dirty="0">
                <a:solidFill>
                  <a:schemeClr val="tx1"/>
                </a:solidFill>
                <a:latin typeface="Calibri" pitchFamily="34" charset="0"/>
                <a:cs typeface="Calibri" pitchFamily="34" charset="0"/>
              </a:rPr>
              <a:t>)</a:t>
            </a:r>
          </a:p>
          <a:p>
            <a:pPr algn="just">
              <a:lnSpc>
                <a:spcPct val="100000"/>
              </a:lnSpc>
              <a:spcBef>
                <a:spcPts val="0"/>
              </a:spcBef>
            </a:pPr>
            <a:r>
              <a:rPr lang="el-GR" sz="1400" dirty="0">
                <a:solidFill>
                  <a:schemeClr val="tx1"/>
                </a:solidFill>
                <a:latin typeface="Calibri" pitchFamily="34" charset="0"/>
                <a:cs typeface="Calibri" pitchFamily="34" charset="0"/>
              </a:rPr>
              <a:t>Προσπαθούν να αποτυπώσουν ένα ευρύτερο φάσμα φυσικών και ψυχοκοινωνικών διαστάσεων που θεωρούνται σημαντικοί καθοριστικοί παράγοντες της ποιότητας της ζωής που σχετίζεται με την υγεία.</a:t>
            </a:r>
          </a:p>
        </p:txBody>
      </p:sp>
      <p:sp>
        <p:nvSpPr>
          <p:cNvPr id="32" name="Freeform 780">
            <a:extLst>
              <a:ext uri="{FF2B5EF4-FFF2-40B4-BE49-F238E27FC236}">
                <a16:creationId xmlns:a16="http://schemas.microsoft.com/office/drawing/2014/main" id="{F6D965E6-0FFF-2043-B134-07AB757D1AB4}"/>
              </a:ext>
            </a:extLst>
          </p:cNvPr>
          <p:cNvSpPr>
            <a:spLocks noChangeArrowheads="1"/>
          </p:cNvSpPr>
          <p:nvPr/>
        </p:nvSpPr>
        <p:spPr bwMode="auto">
          <a:xfrm>
            <a:off x="479197" y="2008175"/>
            <a:ext cx="470410" cy="627050"/>
          </a:xfrm>
          <a:custGeom>
            <a:avLst/>
            <a:gdLst>
              <a:gd name="T0" fmla="*/ 202727 w 306026"/>
              <a:gd name="T1" fmla="*/ 226013 h 305880"/>
              <a:gd name="T2" fmla="*/ 141104 w 306026"/>
              <a:gd name="T3" fmla="*/ 175603 h 305880"/>
              <a:gd name="T4" fmla="*/ 164561 w 306026"/>
              <a:gd name="T5" fmla="*/ 294332 h 305880"/>
              <a:gd name="T6" fmla="*/ 151930 w 306026"/>
              <a:gd name="T7" fmla="*/ 177407 h 305880"/>
              <a:gd name="T8" fmla="*/ 274415 w 306026"/>
              <a:gd name="T9" fmla="*/ 175911 h 305880"/>
              <a:gd name="T10" fmla="*/ 272243 w 306026"/>
              <a:gd name="T11" fmla="*/ 222076 h 305880"/>
              <a:gd name="T12" fmla="*/ 195123 w 306026"/>
              <a:gd name="T13" fmla="*/ 234960 h 305880"/>
              <a:gd name="T14" fmla="*/ 197296 w 306026"/>
              <a:gd name="T15" fmla="*/ 188794 h 305880"/>
              <a:gd name="T16" fmla="*/ 173944 w 306026"/>
              <a:gd name="T17" fmla="*/ 173798 h 305880"/>
              <a:gd name="T18" fmla="*/ 296643 w 306026"/>
              <a:gd name="T19" fmla="*/ 149980 h 305880"/>
              <a:gd name="T20" fmla="*/ 132082 w 306026"/>
              <a:gd name="T21" fmla="*/ 292528 h 305880"/>
              <a:gd name="T22" fmla="*/ 266330 w 306026"/>
              <a:gd name="T23" fmla="*/ 124357 h 305880"/>
              <a:gd name="T24" fmla="*/ 271021 w 306026"/>
              <a:gd name="T25" fmla="*/ 145649 h 305880"/>
              <a:gd name="T26" fmla="*/ 266330 w 306026"/>
              <a:gd name="T27" fmla="*/ 124357 h 305880"/>
              <a:gd name="T28" fmla="*/ 140743 w 306026"/>
              <a:gd name="T29" fmla="*/ 165859 h 305880"/>
              <a:gd name="T30" fmla="*/ 117647 w 306026"/>
              <a:gd name="T31" fmla="*/ 135545 h 305880"/>
              <a:gd name="T32" fmla="*/ 170335 w 306026"/>
              <a:gd name="T33" fmla="*/ 120027 h 305880"/>
              <a:gd name="T34" fmla="*/ 149404 w 306026"/>
              <a:gd name="T35" fmla="*/ 136627 h 305880"/>
              <a:gd name="T36" fmla="*/ 202571 w 306026"/>
              <a:gd name="T37" fmla="*/ 87777 h 305880"/>
              <a:gd name="T38" fmla="*/ 214313 w 306026"/>
              <a:gd name="T39" fmla="*/ 75687 h 305880"/>
              <a:gd name="T40" fmla="*/ 91098 w 306026"/>
              <a:gd name="T41" fmla="*/ 99500 h 305880"/>
              <a:gd name="T42" fmla="*/ 214313 w 306026"/>
              <a:gd name="T43" fmla="*/ 66529 h 305880"/>
              <a:gd name="T44" fmla="*/ 193675 w 306026"/>
              <a:gd name="T45" fmla="*/ 87777 h 305880"/>
              <a:gd name="T46" fmla="*/ 112345 w 306026"/>
              <a:gd name="T47" fmla="*/ 87777 h 305880"/>
              <a:gd name="T48" fmla="*/ 91098 w 306026"/>
              <a:gd name="T49" fmla="*/ 66529 h 305880"/>
              <a:gd name="T50" fmla="*/ 198123 w 306026"/>
              <a:gd name="T51" fmla="*/ 130132 h 305880"/>
              <a:gd name="T52" fmla="*/ 215085 w 306026"/>
              <a:gd name="T53" fmla="*/ 40994 h 305880"/>
              <a:gd name="T54" fmla="*/ 54853 w 306026"/>
              <a:gd name="T55" fmla="*/ 115696 h 305880"/>
              <a:gd name="T56" fmla="*/ 90941 w 306026"/>
              <a:gd name="T57" fmla="*/ 40994 h 305880"/>
              <a:gd name="T58" fmla="*/ 146517 w 306026"/>
              <a:gd name="T59" fmla="*/ 87187 h 305880"/>
              <a:gd name="T60" fmla="*/ 165283 w 306026"/>
              <a:gd name="T61" fmla="*/ 111727 h 305880"/>
              <a:gd name="T62" fmla="*/ 153013 w 306026"/>
              <a:gd name="T63" fmla="*/ 32333 h 305880"/>
              <a:gd name="T64" fmla="*/ 215085 w 306026"/>
              <a:gd name="T65" fmla="*/ 31611 h 305880"/>
              <a:gd name="T66" fmla="*/ 87694 w 306026"/>
              <a:gd name="T67" fmla="*/ 12846 h 305880"/>
              <a:gd name="T68" fmla="*/ 93468 w 306026"/>
              <a:gd name="T69" fmla="*/ 31611 h 305880"/>
              <a:gd name="T70" fmla="*/ 95633 w 306026"/>
              <a:gd name="T71" fmla="*/ 937 h 305880"/>
              <a:gd name="T72" fmla="*/ 153013 w 306026"/>
              <a:gd name="T73" fmla="*/ 22950 h 305880"/>
              <a:gd name="T74" fmla="*/ 208257 w 306026"/>
              <a:gd name="T75" fmla="*/ 15760 h 305880"/>
              <a:gd name="T76" fmla="*/ 210393 w 306026"/>
              <a:gd name="T77" fmla="*/ 937 h 305880"/>
              <a:gd name="T78" fmla="*/ 270299 w 306026"/>
              <a:gd name="T79" fmla="*/ 87187 h 305880"/>
              <a:gd name="T80" fmla="*/ 283652 w 306026"/>
              <a:gd name="T81" fmla="*/ 120027 h 305880"/>
              <a:gd name="T82" fmla="*/ 304222 w 306026"/>
              <a:gd name="T83" fmla="*/ 140958 h 305880"/>
              <a:gd name="T84" fmla="*/ 302057 w 306026"/>
              <a:gd name="T85" fmla="*/ 277371 h 305880"/>
              <a:gd name="T86" fmla="*/ 151930 w 306026"/>
              <a:gd name="T87" fmla="*/ 305880 h 305880"/>
              <a:gd name="T88" fmla="*/ 0 w 306026"/>
              <a:gd name="T89" fmla="*/ 144206 h 305880"/>
              <a:gd name="T90" fmla="*/ 22013 w 306026"/>
              <a:gd name="T91" fmla="*/ 143123 h 305880"/>
              <a:gd name="T92" fmla="*/ 42944 w 306026"/>
              <a:gd name="T93" fmla="*/ 114975 h 305880"/>
              <a:gd name="T94" fmla="*/ 90941 w 306026"/>
              <a:gd name="T95" fmla="*/ 215 h 305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6026" h="305880">
                <a:moveTo>
                  <a:pt x="266812" y="184857"/>
                </a:moveTo>
                <a:lnTo>
                  <a:pt x="202727" y="197025"/>
                </a:lnTo>
                <a:lnTo>
                  <a:pt x="202727" y="226013"/>
                </a:lnTo>
                <a:lnTo>
                  <a:pt x="266812" y="213845"/>
                </a:lnTo>
                <a:lnTo>
                  <a:pt x="266812" y="184857"/>
                </a:lnTo>
                <a:close/>
                <a:moveTo>
                  <a:pt x="141104" y="175603"/>
                </a:moveTo>
                <a:lnTo>
                  <a:pt x="141104" y="294332"/>
                </a:lnTo>
                <a:lnTo>
                  <a:pt x="153013" y="296497"/>
                </a:lnTo>
                <a:lnTo>
                  <a:pt x="164561" y="294332"/>
                </a:lnTo>
                <a:lnTo>
                  <a:pt x="164561" y="175603"/>
                </a:lnTo>
                <a:lnTo>
                  <a:pt x="153735" y="177407"/>
                </a:lnTo>
                <a:cubicBezTo>
                  <a:pt x="153374" y="177407"/>
                  <a:pt x="152652" y="177407"/>
                  <a:pt x="151930" y="177407"/>
                </a:cubicBezTo>
                <a:lnTo>
                  <a:pt x="141104" y="175603"/>
                </a:lnTo>
                <a:close/>
                <a:moveTo>
                  <a:pt x="270432" y="174837"/>
                </a:moveTo>
                <a:cubicBezTo>
                  <a:pt x="271881" y="174479"/>
                  <a:pt x="273329" y="175195"/>
                  <a:pt x="274415" y="175911"/>
                </a:cubicBezTo>
                <a:cubicBezTo>
                  <a:pt x="275501" y="176626"/>
                  <a:pt x="275863" y="178058"/>
                  <a:pt x="275863" y="179489"/>
                </a:cubicBezTo>
                <a:lnTo>
                  <a:pt x="275863" y="217424"/>
                </a:lnTo>
                <a:cubicBezTo>
                  <a:pt x="275863" y="219929"/>
                  <a:pt x="274415" y="221718"/>
                  <a:pt x="272243" y="222076"/>
                </a:cubicBezTo>
                <a:lnTo>
                  <a:pt x="199106" y="236033"/>
                </a:lnTo>
                <a:cubicBezTo>
                  <a:pt x="198744" y="236033"/>
                  <a:pt x="198382" y="236033"/>
                  <a:pt x="198382" y="236033"/>
                </a:cubicBezTo>
                <a:cubicBezTo>
                  <a:pt x="197296" y="236033"/>
                  <a:pt x="196210" y="235675"/>
                  <a:pt x="195123" y="234960"/>
                </a:cubicBezTo>
                <a:cubicBezTo>
                  <a:pt x="194037" y="234244"/>
                  <a:pt x="193675" y="232812"/>
                  <a:pt x="193675" y="231739"/>
                </a:cubicBezTo>
                <a:lnTo>
                  <a:pt x="193675" y="193446"/>
                </a:lnTo>
                <a:cubicBezTo>
                  <a:pt x="193675" y="191299"/>
                  <a:pt x="195123" y="189510"/>
                  <a:pt x="197296" y="188794"/>
                </a:cubicBezTo>
                <a:lnTo>
                  <a:pt x="270432" y="174837"/>
                </a:lnTo>
                <a:close/>
                <a:moveTo>
                  <a:pt x="296643" y="149980"/>
                </a:moveTo>
                <a:lnTo>
                  <a:pt x="173944" y="173798"/>
                </a:lnTo>
                <a:lnTo>
                  <a:pt x="173944" y="292528"/>
                </a:lnTo>
                <a:lnTo>
                  <a:pt x="296643" y="269071"/>
                </a:lnTo>
                <a:lnTo>
                  <a:pt x="296643" y="149980"/>
                </a:lnTo>
                <a:close/>
                <a:moveTo>
                  <a:pt x="9022" y="149980"/>
                </a:moveTo>
                <a:lnTo>
                  <a:pt x="9022" y="269071"/>
                </a:lnTo>
                <a:lnTo>
                  <a:pt x="132082" y="292528"/>
                </a:lnTo>
                <a:lnTo>
                  <a:pt x="132082" y="173798"/>
                </a:lnTo>
                <a:lnTo>
                  <a:pt x="9022" y="149980"/>
                </a:lnTo>
                <a:close/>
                <a:moveTo>
                  <a:pt x="266330" y="124357"/>
                </a:moveTo>
                <a:cubicBezTo>
                  <a:pt x="245038" y="124357"/>
                  <a:pt x="199567" y="128688"/>
                  <a:pt x="164922" y="165859"/>
                </a:cubicBezTo>
                <a:lnTo>
                  <a:pt x="171418" y="164776"/>
                </a:lnTo>
                <a:lnTo>
                  <a:pt x="271021" y="145649"/>
                </a:lnTo>
                <a:lnTo>
                  <a:pt x="274630" y="144567"/>
                </a:lnTo>
                <a:lnTo>
                  <a:pt x="274630" y="124357"/>
                </a:lnTo>
                <a:cubicBezTo>
                  <a:pt x="272465" y="124357"/>
                  <a:pt x="269938" y="124357"/>
                  <a:pt x="266330" y="124357"/>
                </a:cubicBezTo>
                <a:close/>
                <a:moveTo>
                  <a:pt x="31035" y="124357"/>
                </a:moveTo>
                <a:lnTo>
                  <a:pt x="31035" y="144567"/>
                </a:lnTo>
                <a:lnTo>
                  <a:pt x="140743" y="165859"/>
                </a:lnTo>
                <a:cubicBezTo>
                  <a:pt x="101046" y="123275"/>
                  <a:pt x="46192" y="123275"/>
                  <a:pt x="31035" y="124357"/>
                </a:cubicBezTo>
                <a:close/>
                <a:moveTo>
                  <a:pt x="135691" y="120027"/>
                </a:moveTo>
                <a:cubicBezTo>
                  <a:pt x="130638" y="126523"/>
                  <a:pt x="124864" y="131936"/>
                  <a:pt x="117647" y="135545"/>
                </a:cubicBezTo>
                <a:cubicBezTo>
                  <a:pt x="129917" y="142762"/>
                  <a:pt x="142186" y="152506"/>
                  <a:pt x="153013" y="165498"/>
                </a:cubicBezTo>
                <a:cubicBezTo>
                  <a:pt x="163839" y="152506"/>
                  <a:pt x="176109" y="142762"/>
                  <a:pt x="188379" y="135545"/>
                </a:cubicBezTo>
                <a:cubicBezTo>
                  <a:pt x="181161" y="131575"/>
                  <a:pt x="175026" y="126523"/>
                  <a:pt x="170335" y="120027"/>
                </a:cubicBezTo>
                <a:lnTo>
                  <a:pt x="156622" y="136627"/>
                </a:lnTo>
                <a:cubicBezTo>
                  <a:pt x="155539" y="137710"/>
                  <a:pt x="154095" y="138432"/>
                  <a:pt x="153013" y="138432"/>
                </a:cubicBezTo>
                <a:cubicBezTo>
                  <a:pt x="151569" y="138432"/>
                  <a:pt x="150126" y="137710"/>
                  <a:pt x="149404" y="136627"/>
                </a:cubicBezTo>
                <a:lnTo>
                  <a:pt x="135691" y="120027"/>
                </a:lnTo>
                <a:close/>
                <a:moveTo>
                  <a:pt x="214313" y="75687"/>
                </a:moveTo>
                <a:cubicBezTo>
                  <a:pt x="207908" y="75687"/>
                  <a:pt x="202571" y="81183"/>
                  <a:pt x="202571" y="87777"/>
                </a:cubicBezTo>
                <a:cubicBezTo>
                  <a:pt x="202571" y="94005"/>
                  <a:pt x="207908" y="99500"/>
                  <a:pt x="214313" y="99500"/>
                </a:cubicBezTo>
                <a:cubicBezTo>
                  <a:pt x="220362" y="99500"/>
                  <a:pt x="225343" y="94005"/>
                  <a:pt x="225343" y="87777"/>
                </a:cubicBezTo>
                <a:cubicBezTo>
                  <a:pt x="225343" y="81183"/>
                  <a:pt x="220362" y="75687"/>
                  <a:pt x="214313" y="75687"/>
                </a:cubicBezTo>
                <a:close/>
                <a:moveTo>
                  <a:pt x="91098" y="75687"/>
                </a:moveTo>
                <a:cubicBezTo>
                  <a:pt x="84503" y="75687"/>
                  <a:pt x="79375" y="81183"/>
                  <a:pt x="79375" y="87777"/>
                </a:cubicBezTo>
                <a:cubicBezTo>
                  <a:pt x="79375" y="94005"/>
                  <a:pt x="84503" y="99500"/>
                  <a:pt x="91098" y="99500"/>
                </a:cubicBezTo>
                <a:cubicBezTo>
                  <a:pt x="97692" y="99500"/>
                  <a:pt x="102821" y="94005"/>
                  <a:pt x="102821" y="87777"/>
                </a:cubicBezTo>
                <a:cubicBezTo>
                  <a:pt x="102821" y="81183"/>
                  <a:pt x="97692" y="75687"/>
                  <a:pt x="91098" y="75687"/>
                </a:cubicBezTo>
                <a:close/>
                <a:moveTo>
                  <a:pt x="214313" y="66529"/>
                </a:moveTo>
                <a:cubicBezTo>
                  <a:pt x="225343" y="66529"/>
                  <a:pt x="234594" y="76054"/>
                  <a:pt x="234594" y="87777"/>
                </a:cubicBezTo>
                <a:cubicBezTo>
                  <a:pt x="234594" y="99500"/>
                  <a:pt x="225343" y="109025"/>
                  <a:pt x="214313" y="109025"/>
                </a:cubicBezTo>
                <a:cubicBezTo>
                  <a:pt x="202571" y="109025"/>
                  <a:pt x="193675" y="99500"/>
                  <a:pt x="193675" y="87777"/>
                </a:cubicBezTo>
                <a:cubicBezTo>
                  <a:pt x="193675" y="76054"/>
                  <a:pt x="202571" y="66529"/>
                  <a:pt x="214313" y="66529"/>
                </a:cubicBezTo>
                <a:close/>
                <a:moveTo>
                  <a:pt x="91098" y="66529"/>
                </a:moveTo>
                <a:cubicBezTo>
                  <a:pt x="102821" y="66529"/>
                  <a:pt x="112345" y="76054"/>
                  <a:pt x="112345" y="87777"/>
                </a:cubicBezTo>
                <a:cubicBezTo>
                  <a:pt x="112345" y="99500"/>
                  <a:pt x="102821" y="109025"/>
                  <a:pt x="91098" y="109025"/>
                </a:cubicBezTo>
                <a:cubicBezTo>
                  <a:pt x="79375" y="109025"/>
                  <a:pt x="69850" y="99500"/>
                  <a:pt x="69850" y="87777"/>
                </a:cubicBezTo>
                <a:cubicBezTo>
                  <a:pt x="69850" y="76054"/>
                  <a:pt x="79375" y="66529"/>
                  <a:pt x="91098" y="66529"/>
                </a:cubicBezTo>
                <a:close/>
                <a:moveTo>
                  <a:pt x="215085" y="40994"/>
                </a:moveTo>
                <a:cubicBezTo>
                  <a:pt x="189462" y="40994"/>
                  <a:pt x="168892" y="61564"/>
                  <a:pt x="168892" y="87187"/>
                </a:cubicBezTo>
                <a:cubicBezTo>
                  <a:pt x="168892" y="106674"/>
                  <a:pt x="180801" y="123636"/>
                  <a:pt x="198123" y="130132"/>
                </a:cubicBezTo>
                <a:cubicBezTo>
                  <a:pt x="217250" y="120749"/>
                  <a:pt x="236377" y="117140"/>
                  <a:pt x="250812" y="115696"/>
                </a:cubicBezTo>
                <a:cubicBezTo>
                  <a:pt x="257308" y="107757"/>
                  <a:pt x="261277" y="98013"/>
                  <a:pt x="261277" y="87187"/>
                </a:cubicBezTo>
                <a:cubicBezTo>
                  <a:pt x="261277" y="61564"/>
                  <a:pt x="240346" y="40994"/>
                  <a:pt x="215085" y="40994"/>
                </a:cubicBezTo>
                <a:close/>
                <a:moveTo>
                  <a:pt x="90941" y="40994"/>
                </a:moveTo>
                <a:cubicBezTo>
                  <a:pt x="65319" y="40994"/>
                  <a:pt x="44749" y="61564"/>
                  <a:pt x="44749" y="87187"/>
                </a:cubicBezTo>
                <a:cubicBezTo>
                  <a:pt x="44749" y="98013"/>
                  <a:pt x="48358" y="107757"/>
                  <a:pt x="54853" y="115696"/>
                </a:cubicBezTo>
                <a:cubicBezTo>
                  <a:pt x="69650" y="117140"/>
                  <a:pt x="88415" y="121110"/>
                  <a:pt x="107542" y="130132"/>
                </a:cubicBezTo>
                <a:cubicBezTo>
                  <a:pt x="124864" y="123636"/>
                  <a:pt x="137134" y="106674"/>
                  <a:pt x="137134" y="87187"/>
                </a:cubicBezTo>
                <a:cubicBezTo>
                  <a:pt x="137134" y="61564"/>
                  <a:pt x="116564" y="40994"/>
                  <a:pt x="90941" y="40994"/>
                </a:cubicBezTo>
                <a:close/>
                <a:moveTo>
                  <a:pt x="153013" y="32333"/>
                </a:moveTo>
                <a:cubicBezTo>
                  <a:pt x="139299" y="32333"/>
                  <a:pt x="127390" y="34137"/>
                  <a:pt x="116925" y="38107"/>
                </a:cubicBezTo>
                <a:cubicBezTo>
                  <a:pt x="134247" y="47490"/>
                  <a:pt x="146517" y="65895"/>
                  <a:pt x="146517" y="87187"/>
                </a:cubicBezTo>
                <a:cubicBezTo>
                  <a:pt x="146517" y="95848"/>
                  <a:pt x="144352" y="104148"/>
                  <a:pt x="140743" y="111727"/>
                </a:cubicBezTo>
                <a:lnTo>
                  <a:pt x="153013" y="126523"/>
                </a:lnTo>
                <a:lnTo>
                  <a:pt x="165283" y="111727"/>
                </a:lnTo>
                <a:cubicBezTo>
                  <a:pt x="161674" y="104148"/>
                  <a:pt x="159509" y="95848"/>
                  <a:pt x="159509" y="87187"/>
                </a:cubicBezTo>
                <a:cubicBezTo>
                  <a:pt x="159509" y="65895"/>
                  <a:pt x="171418" y="47490"/>
                  <a:pt x="188740" y="38107"/>
                </a:cubicBezTo>
                <a:cubicBezTo>
                  <a:pt x="178274" y="34137"/>
                  <a:pt x="166365" y="32333"/>
                  <a:pt x="153013" y="32333"/>
                </a:cubicBezTo>
                <a:close/>
                <a:moveTo>
                  <a:pt x="217972" y="12846"/>
                </a:moveTo>
                <a:cubicBezTo>
                  <a:pt x="217972" y="18259"/>
                  <a:pt x="216528" y="25115"/>
                  <a:pt x="212198" y="31611"/>
                </a:cubicBezTo>
                <a:cubicBezTo>
                  <a:pt x="212919" y="31611"/>
                  <a:pt x="214002" y="31611"/>
                  <a:pt x="215085" y="31611"/>
                </a:cubicBezTo>
                <a:cubicBezTo>
                  <a:pt x="219776" y="31611"/>
                  <a:pt x="224468" y="32333"/>
                  <a:pt x="228798" y="33416"/>
                </a:cubicBezTo>
                <a:cubicBezTo>
                  <a:pt x="228076" y="22950"/>
                  <a:pt x="223024" y="16815"/>
                  <a:pt x="217972" y="12846"/>
                </a:cubicBezTo>
                <a:close/>
                <a:moveTo>
                  <a:pt x="87694" y="12846"/>
                </a:moveTo>
                <a:cubicBezTo>
                  <a:pt x="83002" y="16815"/>
                  <a:pt x="77589" y="22950"/>
                  <a:pt x="76867" y="33416"/>
                </a:cubicBezTo>
                <a:cubicBezTo>
                  <a:pt x="81559" y="32333"/>
                  <a:pt x="86250" y="31611"/>
                  <a:pt x="90941" y="31611"/>
                </a:cubicBezTo>
                <a:cubicBezTo>
                  <a:pt x="92024" y="31611"/>
                  <a:pt x="92746" y="31611"/>
                  <a:pt x="93468" y="31611"/>
                </a:cubicBezTo>
                <a:cubicBezTo>
                  <a:pt x="89498" y="25115"/>
                  <a:pt x="88054" y="18259"/>
                  <a:pt x="87694" y="12846"/>
                </a:cubicBezTo>
                <a:close/>
                <a:moveTo>
                  <a:pt x="90941" y="215"/>
                </a:moveTo>
                <a:cubicBezTo>
                  <a:pt x="92385" y="-146"/>
                  <a:pt x="94189" y="-146"/>
                  <a:pt x="95633" y="937"/>
                </a:cubicBezTo>
                <a:cubicBezTo>
                  <a:pt x="96716" y="2019"/>
                  <a:pt x="97437" y="3824"/>
                  <a:pt x="97076" y="5267"/>
                </a:cubicBezTo>
                <a:cubicBezTo>
                  <a:pt x="97076" y="5989"/>
                  <a:pt x="94189" y="21146"/>
                  <a:pt x="106459" y="33055"/>
                </a:cubicBezTo>
                <a:cubicBezTo>
                  <a:pt x="119090" y="26198"/>
                  <a:pt x="134969" y="22950"/>
                  <a:pt x="153013" y="22950"/>
                </a:cubicBezTo>
                <a:lnTo>
                  <a:pt x="171160" y="26889"/>
                </a:lnTo>
                <a:lnTo>
                  <a:pt x="199567" y="33055"/>
                </a:lnTo>
                <a:lnTo>
                  <a:pt x="208257" y="15760"/>
                </a:lnTo>
                <a:lnTo>
                  <a:pt x="208724" y="14830"/>
                </a:lnTo>
                <a:cubicBezTo>
                  <a:pt x="209581" y="9417"/>
                  <a:pt x="208950" y="5448"/>
                  <a:pt x="208950" y="5267"/>
                </a:cubicBezTo>
                <a:cubicBezTo>
                  <a:pt x="208589" y="3824"/>
                  <a:pt x="208950" y="2019"/>
                  <a:pt x="210393" y="937"/>
                </a:cubicBezTo>
                <a:cubicBezTo>
                  <a:pt x="211476" y="-146"/>
                  <a:pt x="213641" y="-146"/>
                  <a:pt x="215085" y="215"/>
                </a:cubicBezTo>
                <a:cubicBezTo>
                  <a:pt x="215085" y="576"/>
                  <a:pt x="238903" y="9598"/>
                  <a:pt x="238181" y="37024"/>
                </a:cubicBezTo>
                <a:cubicBezTo>
                  <a:pt x="257308" y="45686"/>
                  <a:pt x="270299" y="64812"/>
                  <a:pt x="270299" y="87187"/>
                </a:cubicBezTo>
                <a:cubicBezTo>
                  <a:pt x="270299" y="97291"/>
                  <a:pt x="267412" y="106674"/>
                  <a:pt x="262721" y="114975"/>
                </a:cubicBezTo>
                <a:cubicBezTo>
                  <a:pt x="273186" y="114614"/>
                  <a:pt x="279682" y="115335"/>
                  <a:pt x="279682" y="115335"/>
                </a:cubicBezTo>
                <a:cubicBezTo>
                  <a:pt x="282208" y="116057"/>
                  <a:pt x="283652" y="117862"/>
                  <a:pt x="283652" y="120027"/>
                </a:cubicBezTo>
                <a:lnTo>
                  <a:pt x="283652" y="143123"/>
                </a:lnTo>
                <a:lnTo>
                  <a:pt x="300252" y="139875"/>
                </a:lnTo>
                <a:cubicBezTo>
                  <a:pt x="301696" y="139514"/>
                  <a:pt x="303139" y="139875"/>
                  <a:pt x="304222" y="140958"/>
                </a:cubicBezTo>
                <a:cubicBezTo>
                  <a:pt x="305305" y="141680"/>
                  <a:pt x="306026" y="143123"/>
                  <a:pt x="306026" y="144206"/>
                </a:cubicBezTo>
                <a:lnTo>
                  <a:pt x="306026" y="272679"/>
                </a:lnTo>
                <a:cubicBezTo>
                  <a:pt x="306026" y="274845"/>
                  <a:pt x="304222" y="276649"/>
                  <a:pt x="302057" y="277371"/>
                </a:cubicBezTo>
                <a:lnTo>
                  <a:pt x="153735" y="305880"/>
                </a:lnTo>
                <a:cubicBezTo>
                  <a:pt x="153374" y="305880"/>
                  <a:pt x="153374" y="305880"/>
                  <a:pt x="153013" y="305880"/>
                </a:cubicBezTo>
                <a:cubicBezTo>
                  <a:pt x="152652" y="305880"/>
                  <a:pt x="152291" y="305880"/>
                  <a:pt x="151930" y="305880"/>
                </a:cubicBezTo>
                <a:lnTo>
                  <a:pt x="3609" y="277371"/>
                </a:lnTo>
                <a:cubicBezTo>
                  <a:pt x="1443" y="276649"/>
                  <a:pt x="0" y="274845"/>
                  <a:pt x="0" y="272679"/>
                </a:cubicBezTo>
                <a:lnTo>
                  <a:pt x="0" y="144206"/>
                </a:lnTo>
                <a:cubicBezTo>
                  <a:pt x="0" y="143123"/>
                  <a:pt x="361" y="141680"/>
                  <a:pt x="1443" y="140958"/>
                </a:cubicBezTo>
                <a:cubicBezTo>
                  <a:pt x="2526" y="139875"/>
                  <a:pt x="3969" y="139514"/>
                  <a:pt x="5413" y="139875"/>
                </a:cubicBezTo>
                <a:lnTo>
                  <a:pt x="22013" y="143123"/>
                </a:lnTo>
                <a:lnTo>
                  <a:pt x="22013" y="120027"/>
                </a:lnTo>
                <a:cubicBezTo>
                  <a:pt x="22013" y="117862"/>
                  <a:pt x="23457" y="116057"/>
                  <a:pt x="25983" y="115335"/>
                </a:cubicBezTo>
                <a:cubicBezTo>
                  <a:pt x="26344" y="115335"/>
                  <a:pt x="32840" y="114614"/>
                  <a:pt x="42944" y="114975"/>
                </a:cubicBezTo>
                <a:cubicBezTo>
                  <a:pt x="38253" y="106674"/>
                  <a:pt x="35366" y="97291"/>
                  <a:pt x="35366" y="87187"/>
                </a:cubicBezTo>
                <a:cubicBezTo>
                  <a:pt x="35366" y="64812"/>
                  <a:pt x="48719" y="45686"/>
                  <a:pt x="67484" y="37024"/>
                </a:cubicBezTo>
                <a:cubicBezTo>
                  <a:pt x="67123" y="9598"/>
                  <a:pt x="90581" y="576"/>
                  <a:pt x="90941" y="215"/>
                </a:cubicBezTo>
                <a:close/>
              </a:path>
            </a:pathLst>
          </a:custGeom>
          <a:solidFill>
            <a:schemeClr val="bg1"/>
          </a:solidFill>
          <a:ln>
            <a:noFill/>
          </a:ln>
          <a:effectLst/>
        </p:spPr>
        <p:txBody>
          <a:bodyPr lIns="38405" tIns="19202" rIns="38405" bIns="19202" anchor="ctr"/>
          <a:lstStyle/>
          <a:p>
            <a:endParaRPr lang="en-US" dirty="0">
              <a:latin typeface="Calibri" pitchFamily="34" charset="0"/>
              <a:cs typeface="Calibri" pitchFamily="34" charset="0"/>
            </a:endParaRPr>
          </a:p>
        </p:txBody>
      </p:sp>
      <p:grpSp>
        <p:nvGrpSpPr>
          <p:cNvPr id="2" name="10 - Ομάδα"/>
          <p:cNvGrpSpPr/>
          <p:nvPr/>
        </p:nvGrpSpPr>
        <p:grpSpPr>
          <a:xfrm>
            <a:off x="323528" y="4437112"/>
            <a:ext cx="751060" cy="1001153"/>
            <a:chOff x="395536" y="4725144"/>
            <a:chExt cx="751060" cy="1001153"/>
          </a:xfrm>
        </p:grpSpPr>
        <p:sp>
          <p:nvSpPr>
            <p:cNvPr id="23" name="Shape 63353">
              <a:extLst>
                <a:ext uri="{FF2B5EF4-FFF2-40B4-BE49-F238E27FC236}">
                  <a16:creationId xmlns:a16="http://schemas.microsoft.com/office/drawing/2014/main" id="{E4D3CAAF-9B6D-9041-9A86-83941EDEEDAE}"/>
                </a:ext>
              </a:extLst>
            </p:cNvPr>
            <p:cNvSpPr/>
            <p:nvPr/>
          </p:nvSpPr>
          <p:spPr>
            <a:xfrm>
              <a:off x="395536" y="4725144"/>
              <a:ext cx="751060" cy="1001153"/>
            </a:xfrm>
            <a:prstGeom prst="ellipse">
              <a:avLst/>
            </a:prstGeom>
            <a:solidFill>
              <a:srgbClr val="00B0F0"/>
            </a:solidFill>
            <a:ln w="12700" cap="flat">
              <a:noFill/>
              <a:miter lim="400000"/>
            </a:ln>
            <a:effectLst/>
          </p:spPr>
          <p:txBody>
            <a:bodyPr wrap="square" lIns="0" tIns="0" rIns="0" bIns="0" numCol="1" anchor="t">
              <a:noAutofit/>
            </a:bodyPr>
            <a:lstStyle/>
            <a:p>
              <a:endParaRPr sz="2100" dirty="0">
                <a:latin typeface="Calibri" pitchFamily="34" charset="0"/>
                <a:cs typeface="Calibri" pitchFamily="34" charset="0"/>
              </a:endParaRPr>
            </a:p>
          </p:txBody>
        </p:sp>
        <p:sp>
          <p:nvSpPr>
            <p:cNvPr id="33" name="Freeform 792">
              <a:extLst>
                <a:ext uri="{FF2B5EF4-FFF2-40B4-BE49-F238E27FC236}">
                  <a16:creationId xmlns:a16="http://schemas.microsoft.com/office/drawing/2014/main" id="{89DB6004-FD73-054B-8AC9-6B7D9363B3AF}"/>
                </a:ext>
              </a:extLst>
            </p:cNvPr>
            <p:cNvSpPr>
              <a:spLocks noChangeArrowheads="1"/>
            </p:cNvSpPr>
            <p:nvPr/>
          </p:nvSpPr>
          <p:spPr bwMode="auto">
            <a:xfrm>
              <a:off x="539552" y="4941168"/>
              <a:ext cx="470410" cy="529583"/>
            </a:xfrm>
            <a:custGeom>
              <a:avLst/>
              <a:gdLst>
                <a:gd name="T0" fmla="*/ 30314 w 306026"/>
                <a:gd name="T1" fmla="*/ 220957 h 258406"/>
                <a:gd name="T2" fmla="*/ 129917 w 306026"/>
                <a:gd name="T3" fmla="*/ 235223 h 258406"/>
                <a:gd name="T4" fmla="*/ 134608 w 306026"/>
                <a:gd name="T5" fmla="*/ 239860 h 258406"/>
                <a:gd name="T6" fmla="*/ 143630 w 306026"/>
                <a:gd name="T7" fmla="*/ 249133 h 258406"/>
                <a:gd name="T8" fmla="*/ 171779 w 306026"/>
                <a:gd name="T9" fmla="*/ 239860 h 258406"/>
                <a:gd name="T10" fmla="*/ 282569 w 306026"/>
                <a:gd name="T11" fmla="*/ 235223 h 258406"/>
                <a:gd name="T12" fmla="*/ 156622 w 306026"/>
                <a:gd name="T13" fmla="*/ 229517 h 258406"/>
                <a:gd name="T14" fmla="*/ 81649 w 306026"/>
                <a:gd name="T15" fmla="*/ 208919 h 258406"/>
                <a:gd name="T16" fmla="*/ 153013 w 306026"/>
                <a:gd name="T17" fmla="*/ 219887 h 258406"/>
                <a:gd name="T18" fmla="*/ 283652 w 306026"/>
                <a:gd name="T19" fmla="*/ 215607 h 258406"/>
                <a:gd name="T20" fmla="*/ 301335 w 306026"/>
                <a:gd name="T21" fmla="*/ 235223 h 258406"/>
                <a:gd name="T22" fmla="*/ 301335 w 306026"/>
                <a:gd name="T23" fmla="*/ 244497 h 258406"/>
                <a:gd name="T24" fmla="*/ 162396 w 306026"/>
                <a:gd name="T25" fmla="*/ 258406 h 258406"/>
                <a:gd name="T26" fmla="*/ 125947 w 306026"/>
                <a:gd name="T27" fmla="*/ 244497 h 258406"/>
                <a:gd name="T28" fmla="*/ 0 w 306026"/>
                <a:gd name="T29" fmla="*/ 239860 h 258406"/>
                <a:gd name="T30" fmla="*/ 13714 w 306026"/>
                <a:gd name="T31" fmla="*/ 235223 h 258406"/>
                <a:gd name="T32" fmla="*/ 24901 w 306026"/>
                <a:gd name="T33" fmla="*/ 213110 h 258406"/>
                <a:gd name="T34" fmla="*/ 157500 w 306026"/>
                <a:gd name="T35" fmla="*/ 124634 h 258406"/>
                <a:gd name="T36" fmla="*/ 202715 w 306026"/>
                <a:gd name="T37" fmla="*/ 174200 h 258406"/>
                <a:gd name="T38" fmla="*/ 157500 w 306026"/>
                <a:gd name="T39" fmla="*/ 124634 h 258406"/>
                <a:gd name="T40" fmla="*/ 102954 w 306026"/>
                <a:gd name="T41" fmla="*/ 174200 h 258406"/>
                <a:gd name="T42" fmla="*/ 148170 w 306026"/>
                <a:gd name="T43" fmla="*/ 124634 h 258406"/>
                <a:gd name="T44" fmla="*/ 202715 w 306026"/>
                <a:gd name="T45" fmla="*/ 65729 h 258406"/>
                <a:gd name="T46" fmla="*/ 157500 w 306026"/>
                <a:gd name="T47" fmla="*/ 115655 h 258406"/>
                <a:gd name="T48" fmla="*/ 202715 w 306026"/>
                <a:gd name="T49" fmla="*/ 65729 h 258406"/>
                <a:gd name="T50" fmla="*/ 91112 w 306026"/>
                <a:gd name="T51" fmla="*/ 115655 h 258406"/>
                <a:gd name="T52" fmla="*/ 148170 w 306026"/>
                <a:gd name="T53" fmla="*/ 76504 h 258406"/>
                <a:gd name="T54" fmla="*/ 234294 w 306026"/>
                <a:gd name="T55" fmla="*/ 44897 h 258406"/>
                <a:gd name="T56" fmla="*/ 224246 w 306026"/>
                <a:gd name="T57" fmla="*/ 115655 h 258406"/>
                <a:gd name="T58" fmla="*/ 234294 w 306026"/>
                <a:gd name="T59" fmla="*/ 44897 h 258406"/>
                <a:gd name="T60" fmla="*/ 42667 w 306026"/>
                <a:gd name="T61" fmla="*/ 115655 h 258406"/>
                <a:gd name="T62" fmla="*/ 95060 w 306026"/>
                <a:gd name="T63" fmla="*/ 61778 h 258406"/>
                <a:gd name="T64" fmla="*/ 157500 w 306026"/>
                <a:gd name="T65" fmla="*/ 13289 h 258406"/>
                <a:gd name="T66" fmla="*/ 198768 w 306026"/>
                <a:gd name="T67" fmla="*/ 57827 h 258406"/>
                <a:gd name="T68" fmla="*/ 148170 w 306026"/>
                <a:gd name="T69" fmla="*/ 13289 h 258406"/>
                <a:gd name="T70" fmla="*/ 148170 w 306026"/>
                <a:gd name="T71" fmla="*/ 67525 h 258406"/>
                <a:gd name="T72" fmla="*/ 169701 w 306026"/>
                <a:gd name="T73" fmla="*/ 10775 h 258406"/>
                <a:gd name="T74" fmla="*/ 227835 w 306026"/>
                <a:gd name="T75" fmla="*/ 38432 h 258406"/>
                <a:gd name="T76" fmla="*/ 135969 w 306026"/>
                <a:gd name="T77" fmla="*/ 10775 h 258406"/>
                <a:gd name="T78" fmla="*/ 99007 w 306026"/>
                <a:gd name="T79" fmla="*/ 53517 h 258406"/>
                <a:gd name="T80" fmla="*/ 152835 w 306026"/>
                <a:gd name="T81" fmla="*/ 0 h 258406"/>
                <a:gd name="T82" fmla="*/ 249725 w 306026"/>
                <a:gd name="T83" fmla="*/ 190723 h 258406"/>
                <a:gd name="T84" fmla="*/ 243266 w 306026"/>
                <a:gd name="T85" fmla="*/ 191800 h 258406"/>
                <a:gd name="T86" fmla="*/ 263361 w 306026"/>
                <a:gd name="T87" fmla="*/ 124634 h 258406"/>
                <a:gd name="T88" fmla="*/ 210969 w 306026"/>
                <a:gd name="T89" fmla="*/ 178511 h 258406"/>
                <a:gd name="T90" fmla="*/ 222093 w 306026"/>
                <a:gd name="T91" fmla="*/ 190364 h 258406"/>
                <a:gd name="T92" fmla="*/ 215634 w 306026"/>
                <a:gd name="T93" fmla="*/ 191800 h 258406"/>
                <a:gd name="T94" fmla="*/ 157500 w 306026"/>
                <a:gd name="T95" fmla="*/ 202935 h 258406"/>
                <a:gd name="T96" fmla="*/ 148170 w 306026"/>
                <a:gd name="T97" fmla="*/ 202935 h 258406"/>
                <a:gd name="T98" fmla="*/ 90395 w 306026"/>
                <a:gd name="T99" fmla="*/ 191800 h 258406"/>
                <a:gd name="T100" fmla="*/ 83935 w 306026"/>
                <a:gd name="T101" fmla="*/ 190364 h 258406"/>
                <a:gd name="T102" fmla="*/ 94701 w 306026"/>
                <a:gd name="T103" fmla="*/ 178511 h 258406"/>
                <a:gd name="T104" fmla="*/ 42667 w 306026"/>
                <a:gd name="T105" fmla="*/ 124634 h 258406"/>
                <a:gd name="T106" fmla="*/ 62404 w 306026"/>
                <a:gd name="T107" fmla="*/ 191800 h 258406"/>
                <a:gd name="T108" fmla="*/ 56304 w 306026"/>
                <a:gd name="T109" fmla="*/ 190723 h 258406"/>
                <a:gd name="T110" fmla="*/ 152835 w 306026"/>
                <a:gd name="T111" fmla="*/ 0 h 258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6026" h="258406">
                  <a:moveTo>
                    <a:pt x="81649" y="208919"/>
                  </a:moveTo>
                  <a:cubicBezTo>
                    <a:pt x="57561" y="211148"/>
                    <a:pt x="36269" y="218817"/>
                    <a:pt x="30314" y="220957"/>
                  </a:cubicBezTo>
                  <a:lnTo>
                    <a:pt x="23818" y="235223"/>
                  </a:lnTo>
                  <a:lnTo>
                    <a:pt x="129917" y="235223"/>
                  </a:lnTo>
                  <a:cubicBezTo>
                    <a:pt x="131361" y="235223"/>
                    <a:pt x="132443" y="235937"/>
                    <a:pt x="133165" y="236650"/>
                  </a:cubicBezTo>
                  <a:cubicBezTo>
                    <a:pt x="133887" y="237363"/>
                    <a:pt x="134608" y="238433"/>
                    <a:pt x="134608" y="239860"/>
                  </a:cubicBezTo>
                  <a:cubicBezTo>
                    <a:pt x="134608" y="242357"/>
                    <a:pt x="135330" y="244497"/>
                    <a:pt x="137495" y="246280"/>
                  </a:cubicBezTo>
                  <a:cubicBezTo>
                    <a:pt x="138939" y="248063"/>
                    <a:pt x="141465" y="249133"/>
                    <a:pt x="143630" y="249133"/>
                  </a:cubicBezTo>
                  <a:lnTo>
                    <a:pt x="162396" y="249133"/>
                  </a:lnTo>
                  <a:cubicBezTo>
                    <a:pt x="167448" y="249133"/>
                    <a:pt x="171779" y="244853"/>
                    <a:pt x="171779" y="239860"/>
                  </a:cubicBezTo>
                  <a:cubicBezTo>
                    <a:pt x="171779" y="237363"/>
                    <a:pt x="173583" y="235223"/>
                    <a:pt x="176470" y="235223"/>
                  </a:cubicBezTo>
                  <a:lnTo>
                    <a:pt x="282569" y="235223"/>
                  </a:lnTo>
                  <a:lnTo>
                    <a:pt x="275712" y="220957"/>
                  </a:lnTo>
                  <a:cubicBezTo>
                    <a:pt x="264164" y="216677"/>
                    <a:pt x="190906" y="190283"/>
                    <a:pt x="156622" y="229517"/>
                  </a:cubicBezTo>
                  <a:cubicBezTo>
                    <a:pt x="154818" y="231657"/>
                    <a:pt x="151570" y="231657"/>
                    <a:pt x="149765" y="229517"/>
                  </a:cubicBezTo>
                  <a:cubicBezTo>
                    <a:pt x="132624" y="209900"/>
                    <a:pt x="105738" y="206690"/>
                    <a:pt x="81649" y="208919"/>
                  </a:cubicBezTo>
                  <a:close/>
                  <a:moveTo>
                    <a:pt x="74341" y="200181"/>
                  </a:moveTo>
                  <a:cubicBezTo>
                    <a:pt x="100595" y="196793"/>
                    <a:pt x="131721" y="198843"/>
                    <a:pt x="153013" y="219887"/>
                  </a:cubicBezTo>
                  <a:cubicBezTo>
                    <a:pt x="195958" y="177800"/>
                    <a:pt x="277517" y="211683"/>
                    <a:pt x="281126" y="213110"/>
                  </a:cubicBezTo>
                  <a:cubicBezTo>
                    <a:pt x="282208" y="213467"/>
                    <a:pt x="282930" y="214537"/>
                    <a:pt x="283652" y="215607"/>
                  </a:cubicBezTo>
                  <a:lnTo>
                    <a:pt x="292674" y="235223"/>
                  </a:lnTo>
                  <a:lnTo>
                    <a:pt x="301335" y="235223"/>
                  </a:lnTo>
                  <a:cubicBezTo>
                    <a:pt x="303861" y="235223"/>
                    <a:pt x="306026" y="237363"/>
                    <a:pt x="306026" y="239860"/>
                  </a:cubicBezTo>
                  <a:cubicBezTo>
                    <a:pt x="306026" y="242357"/>
                    <a:pt x="303861" y="244497"/>
                    <a:pt x="301335" y="244497"/>
                  </a:cubicBezTo>
                  <a:lnTo>
                    <a:pt x="180440" y="244497"/>
                  </a:lnTo>
                  <a:cubicBezTo>
                    <a:pt x="178275" y="252343"/>
                    <a:pt x="171057" y="258406"/>
                    <a:pt x="162396" y="258406"/>
                  </a:cubicBezTo>
                  <a:lnTo>
                    <a:pt x="143630" y="258406"/>
                  </a:lnTo>
                  <a:cubicBezTo>
                    <a:pt x="135330" y="258406"/>
                    <a:pt x="127752" y="252343"/>
                    <a:pt x="125947" y="244497"/>
                  </a:cubicBezTo>
                  <a:lnTo>
                    <a:pt x="4692" y="244497"/>
                  </a:lnTo>
                  <a:cubicBezTo>
                    <a:pt x="2166" y="244497"/>
                    <a:pt x="0" y="242357"/>
                    <a:pt x="0" y="239860"/>
                  </a:cubicBezTo>
                  <a:cubicBezTo>
                    <a:pt x="0" y="237363"/>
                    <a:pt x="2166" y="235223"/>
                    <a:pt x="4692" y="235223"/>
                  </a:cubicBezTo>
                  <a:lnTo>
                    <a:pt x="13714" y="235223"/>
                  </a:lnTo>
                  <a:lnTo>
                    <a:pt x="22736" y="215607"/>
                  </a:lnTo>
                  <a:cubicBezTo>
                    <a:pt x="23097" y="214537"/>
                    <a:pt x="24179" y="213467"/>
                    <a:pt x="24901" y="213110"/>
                  </a:cubicBezTo>
                  <a:cubicBezTo>
                    <a:pt x="26705" y="212397"/>
                    <a:pt x="48087" y="203569"/>
                    <a:pt x="74341" y="200181"/>
                  </a:cubicBezTo>
                  <a:close/>
                  <a:moveTo>
                    <a:pt x="157500" y="124634"/>
                  </a:moveTo>
                  <a:lnTo>
                    <a:pt x="157500" y="163425"/>
                  </a:lnTo>
                  <a:cubicBezTo>
                    <a:pt x="173289" y="164143"/>
                    <a:pt x="188720" y="167735"/>
                    <a:pt x="202715" y="174200"/>
                  </a:cubicBezTo>
                  <a:cubicBezTo>
                    <a:pt x="210251" y="158397"/>
                    <a:pt x="214199" y="141874"/>
                    <a:pt x="214916" y="124634"/>
                  </a:cubicBezTo>
                  <a:lnTo>
                    <a:pt x="157500" y="124634"/>
                  </a:lnTo>
                  <a:close/>
                  <a:moveTo>
                    <a:pt x="91112" y="124634"/>
                  </a:moveTo>
                  <a:cubicBezTo>
                    <a:pt x="91471" y="141874"/>
                    <a:pt x="95419" y="158397"/>
                    <a:pt x="102954" y="174200"/>
                  </a:cubicBezTo>
                  <a:cubicBezTo>
                    <a:pt x="116950" y="167735"/>
                    <a:pt x="132380" y="164143"/>
                    <a:pt x="148170" y="163425"/>
                  </a:cubicBezTo>
                  <a:lnTo>
                    <a:pt x="148170" y="124634"/>
                  </a:lnTo>
                  <a:lnTo>
                    <a:pt x="91112" y="124634"/>
                  </a:lnTo>
                  <a:close/>
                  <a:moveTo>
                    <a:pt x="202715" y="65729"/>
                  </a:moveTo>
                  <a:cubicBezTo>
                    <a:pt x="188720" y="72194"/>
                    <a:pt x="173648" y="76145"/>
                    <a:pt x="157500" y="76504"/>
                  </a:cubicBezTo>
                  <a:lnTo>
                    <a:pt x="157500" y="115655"/>
                  </a:lnTo>
                  <a:lnTo>
                    <a:pt x="214916" y="115655"/>
                  </a:lnTo>
                  <a:cubicBezTo>
                    <a:pt x="214557" y="98055"/>
                    <a:pt x="210251" y="81174"/>
                    <a:pt x="202715" y="65729"/>
                  </a:cubicBezTo>
                  <a:close/>
                  <a:moveTo>
                    <a:pt x="103313" y="65729"/>
                  </a:moveTo>
                  <a:cubicBezTo>
                    <a:pt x="95777" y="81174"/>
                    <a:pt x="91471" y="98055"/>
                    <a:pt x="91112" y="115655"/>
                  </a:cubicBezTo>
                  <a:lnTo>
                    <a:pt x="148170" y="115655"/>
                  </a:lnTo>
                  <a:lnTo>
                    <a:pt x="148170" y="76504"/>
                  </a:lnTo>
                  <a:cubicBezTo>
                    <a:pt x="132380" y="76145"/>
                    <a:pt x="117309" y="72553"/>
                    <a:pt x="103313" y="65729"/>
                  </a:cubicBezTo>
                  <a:close/>
                  <a:moveTo>
                    <a:pt x="234294" y="44897"/>
                  </a:moveTo>
                  <a:cubicBezTo>
                    <a:pt x="227117" y="51721"/>
                    <a:pt x="219222" y="57109"/>
                    <a:pt x="210969" y="61778"/>
                  </a:cubicBezTo>
                  <a:cubicBezTo>
                    <a:pt x="219222" y="78300"/>
                    <a:pt x="223529" y="96618"/>
                    <a:pt x="224246" y="115655"/>
                  </a:cubicBezTo>
                  <a:lnTo>
                    <a:pt x="263720" y="115655"/>
                  </a:lnTo>
                  <a:cubicBezTo>
                    <a:pt x="262285" y="88357"/>
                    <a:pt x="251160" y="63574"/>
                    <a:pt x="234294" y="44897"/>
                  </a:cubicBezTo>
                  <a:close/>
                  <a:moveTo>
                    <a:pt x="71734" y="44897"/>
                  </a:moveTo>
                  <a:cubicBezTo>
                    <a:pt x="54510" y="63933"/>
                    <a:pt x="43385" y="88357"/>
                    <a:pt x="42667" y="115655"/>
                  </a:cubicBezTo>
                  <a:lnTo>
                    <a:pt x="81782" y="115655"/>
                  </a:lnTo>
                  <a:cubicBezTo>
                    <a:pt x="82500" y="96618"/>
                    <a:pt x="86806" y="78300"/>
                    <a:pt x="95060" y="61778"/>
                  </a:cubicBezTo>
                  <a:cubicBezTo>
                    <a:pt x="86447" y="57109"/>
                    <a:pt x="78911" y="51721"/>
                    <a:pt x="71734" y="44897"/>
                  </a:cubicBezTo>
                  <a:close/>
                  <a:moveTo>
                    <a:pt x="157500" y="13289"/>
                  </a:moveTo>
                  <a:lnTo>
                    <a:pt x="157500" y="67525"/>
                  </a:lnTo>
                  <a:cubicBezTo>
                    <a:pt x="171854" y="66807"/>
                    <a:pt x="185849" y="63215"/>
                    <a:pt x="198768" y="57827"/>
                  </a:cubicBezTo>
                  <a:cubicBezTo>
                    <a:pt x="188720" y="40228"/>
                    <a:pt x="174725" y="24783"/>
                    <a:pt x="157500" y="13289"/>
                  </a:cubicBezTo>
                  <a:close/>
                  <a:moveTo>
                    <a:pt x="148170" y="13289"/>
                  </a:moveTo>
                  <a:cubicBezTo>
                    <a:pt x="131304" y="24783"/>
                    <a:pt x="116950" y="39868"/>
                    <a:pt x="107261" y="57827"/>
                  </a:cubicBezTo>
                  <a:cubicBezTo>
                    <a:pt x="120179" y="63215"/>
                    <a:pt x="133816" y="66807"/>
                    <a:pt x="148170" y="67525"/>
                  </a:cubicBezTo>
                  <a:lnTo>
                    <a:pt x="148170" y="13289"/>
                  </a:lnTo>
                  <a:close/>
                  <a:moveTo>
                    <a:pt x="169701" y="10775"/>
                  </a:moveTo>
                  <a:cubicBezTo>
                    <a:pt x="185132" y="22269"/>
                    <a:pt x="197691" y="36995"/>
                    <a:pt x="207022" y="53517"/>
                  </a:cubicBezTo>
                  <a:cubicBezTo>
                    <a:pt x="214199" y="49207"/>
                    <a:pt x="221376" y="44538"/>
                    <a:pt x="227835" y="38432"/>
                  </a:cubicBezTo>
                  <a:cubicBezTo>
                    <a:pt x="212045" y="24065"/>
                    <a:pt x="191950" y="14008"/>
                    <a:pt x="169701" y="10775"/>
                  </a:cubicBezTo>
                  <a:close/>
                  <a:moveTo>
                    <a:pt x="135969" y="10775"/>
                  </a:moveTo>
                  <a:cubicBezTo>
                    <a:pt x="114079" y="14008"/>
                    <a:pt x="93983" y="24065"/>
                    <a:pt x="78194" y="38432"/>
                  </a:cubicBezTo>
                  <a:cubicBezTo>
                    <a:pt x="84653" y="44538"/>
                    <a:pt x="91830" y="49207"/>
                    <a:pt x="99007" y="53517"/>
                  </a:cubicBezTo>
                  <a:cubicBezTo>
                    <a:pt x="108337" y="36995"/>
                    <a:pt x="120897" y="22269"/>
                    <a:pt x="135969" y="10775"/>
                  </a:cubicBezTo>
                  <a:close/>
                  <a:moveTo>
                    <a:pt x="152835" y="0"/>
                  </a:moveTo>
                  <a:cubicBezTo>
                    <a:pt x="219222" y="0"/>
                    <a:pt x="272691" y="53876"/>
                    <a:pt x="272691" y="119965"/>
                  </a:cubicBezTo>
                  <a:cubicBezTo>
                    <a:pt x="272691" y="145825"/>
                    <a:pt x="264797" y="170249"/>
                    <a:pt x="249725" y="190723"/>
                  </a:cubicBezTo>
                  <a:cubicBezTo>
                    <a:pt x="249007" y="192159"/>
                    <a:pt x="247572" y="192878"/>
                    <a:pt x="246136" y="192878"/>
                  </a:cubicBezTo>
                  <a:cubicBezTo>
                    <a:pt x="245060" y="192878"/>
                    <a:pt x="243983" y="192159"/>
                    <a:pt x="243266" y="191800"/>
                  </a:cubicBezTo>
                  <a:cubicBezTo>
                    <a:pt x="241112" y="190004"/>
                    <a:pt x="240754" y="187490"/>
                    <a:pt x="242189" y="185335"/>
                  </a:cubicBezTo>
                  <a:cubicBezTo>
                    <a:pt x="255467" y="167735"/>
                    <a:pt x="262644" y="146544"/>
                    <a:pt x="263361" y="124634"/>
                  </a:cubicBezTo>
                  <a:lnTo>
                    <a:pt x="224246" y="124634"/>
                  </a:lnTo>
                  <a:cubicBezTo>
                    <a:pt x="223529" y="143311"/>
                    <a:pt x="219222" y="161270"/>
                    <a:pt x="210969" y="178511"/>
                  </a:cubicBezTo>
                  <a:cubicBezTo>
                    <a:pt x="214557" y="179947"/>
                    <a:pt x="217787" y="182102"/>
                    <a:pt x="220658" y="184258"/>
                  </a:cubicBezTo>
                  <a:cubicBezTo>
                    <a:pt x="222811" y="185694"/>
                    <a:pt x="223170" y="188568"/>
                    <a:pt x="222093" y="190364"/>
                  </a:cubicBezTo>
                  <a:cubicBezTo>
                    <a:pt x="221017" y="191800"/>
                    <a:pt x="219581" y="192878"/>
                    <a:pt x="218146" y="192878"/>
                  </a:cubicBezTo>
                  <a:cubicBezTo>
                    <a:pt x="217069" y="192878"/>
                    <a:pt x="216352" y="192159"/>
                    <a:pt x="215634" y="191800"/>
                  </a:cubicBezTo>
                  <a:cubicBezTo>
                    <a:pt x="198409" y="179947"/>
                    <a:pt x="178313" y="173482"/>
                    <a:pt x="157500" y="172764"/>
                  </a:cubicBezTo>
                  <a:lnTo>
                    <a:pt x="157500" y="202935"/>
                  </a:lnTo>
                  <a:cubicBezTo>
                    <a:pt x="157500" y="205449"/>
                    <a:pt x="155347" y="207604"/>
                    <a:pt x="152835" y="207604"/>
                  </a:cubicBezTo>
                  <a:cubicBezTo>
                    <a:pt x="150323" y="207604"/>
                    <a:pt x="148170" y="205449"/>
                    <a:pt x="148170" y="202935"/>
                  </a:cubicBezTo>
                  <a:lnTo>
                    <a:pt x="148170" y="172764"/>
                  </a:lnTo>
                  <a:cubicBezTo>
                    <a:pt x="127356" y="173482"/>
                    <a:pt x="107620" y="179947"/>
                    <a:pt x="90395" y="191800"/>
                  </a:cubicBezTo>
                  <a:cubicBezTo>
                    <a:pt x="89677" y="192519"/>
                    <a:pt x="88600" y="192878"/>
                    <a:pt x="87883" y="192878"/>
                  </a:cubicBezTo>
                  <a:cubicBezTo>
                    <a:pt x="86447" y="192878"/>
                    <a:pt x="85012" y="191800"/>
                    <a:pt x="83935" y="190364"/>
                  </a:cubicBezTo>
                  <a:cubicBezTo>
                    <a:pt x="82500" y="188568"/>
                    <a:pt x="82859" y="185694"/>
                    <a:pt x="85012" y="184258"/>
                  </a:cubicBezTo>
                  <a:cubicBezTo>
                    <a:pt x="88242" y="182102"/>
                    <a:pt x="91471" y="180307"/>
                    <a:pt x="94701" y="178511"/>
                  </a:cubicBezTo>
                  <a:cubicBezTo>
                    <a:pt x="86447" y="161270"/>
                    <a:pt x="82500" y="143311"/>
                    <a:pt x="81782" y="124634"/>
                  </a:cubicBezTo>
                  <a:lnTo>
                    <a:pt x="42667" y="124634"/>
                  </a:lnTo>
                  <a:cubicBezTo>
                    <a:pt x="43385" y="146544"/>
                    <a:pt x="50562" y="167735"/>
                    <a:pt x="63481" y="185335"/>
                  </a:cubicBezTo>
                  <a:cubicBezTo>
                    <a:pt x="64916" y="187490"/>
                    <a:pt x="64557" y="190004"/>
                    <a:pt x="62404" y="191800"/>
                  </a:cubicBezTo>
                  <a:cubicBezTo>
                    <a:pt x="61687" y="192159"/>
                    <a:pt x="60969" y="192878"/>
                    <a:pt x="59892" y="192878"/>
                  </a:cubicBezTo>
                  <a:cubicBezTo>
                    <a:pt x="58457" y="192878"/>
                    <a:pt x="57021" y="192159"/>
                    <a:pt x="56304" y="190723"/>
                  </a:cubicBezTo>
                  <a:cubicBezTo>
                    <a:pt x="40873" y="170249"/>
                    <a:pt x="33337" y="145825"/>
                    <a:pt x="33337" y="119965"/>
                  </a:cubicBezTo>
                  <a:cubicBezTo>
                    <a:pt x="33337" y="53876"/>
                    <a:pt x="86806" y="0"/>
                    <a:pt x="152835" y="0"/>
                  </a:cubicBezTo>
                  <a:close/>
                </a:path>
              </a:pathLst>
            </a:custGeom>
            <a:solidFill>
              <a:schemeClr val="bg1"/>
            </a:solidFill>
            <a:ln>
              <a:noFill/>
            </a:ln>
            <a:effectLst/>
          </p:spPr>
          <p:txBody>
            <a:bodyPr lIns="38405" tIns="19202" rIns="38405" bIns="19202" anchor="ctr"/>
            <a:lstStyle/>
            <a:p>
              <a:endParaRPr lang="en-US" dirty="0">
                <a:latin typeface="Calibri" pitchFamily="34" charset="0"/>
                <a:cs typeface="Calibri" pitchFamily="34" charset="0"/>
              </a:endParaRPr>
            </a:p>
          </p:txBody>
        </p:sp>
      </p:grpSp>
      <p:pic>
        <p:nvPicPr>
          <p:cNvPr id="1026" name="Picture 2"/>
          <p:cNvPicPr>
            <a:picLocks noChangeAspect="1" noChangeArrowheads="1"/>
          </p:cNvPicPr>
          <p:nvPr/>
        </p:nvPicPr>
        <p:blipFill>
          <a:blip r:embed="rId2" cstate="print"/>
          <a:srcRect/>
          <a:stretch>
            <a:fillRect/>
          </a:stretch>
        </p:blipFill>
        <p:spPr bwMode="auto">
          <a:xfrm>
            <a:off x="7092280" y="1484784"/>
            <a:ext cx="1206035" cy="1883441"/>
          </a:xfrm>
          <a:prstGeom prst="rect">
            <a:avLst/>
          </a:prstGeom>
          <a:noFill/>
          <a:ln w="9525">
            <a:noFill/>
            <a:miter lim="800000"/>
            <a:headEnd/>
            <a:tailEnd/>
          </a:ln>
          <a:effectLst/>
        </p:spPr>
      </p:pic>
      <p:sp>
        <p:nvSpPr>
          <p:cNvPr id="17" name="16 - TextBox"/>
          <p:cNvSpPr txBox="1"/>
          <p:nvPr/>
        </p:nvSpPr>
        <p:spPr>
          <a:xfrm>
            <a:off x="251520" y="260648"/>
            <a:ext cx="8352928" cy="830997"/>
          </a:xfrm>
          <a:prstGeom prst="rect">
            <a:avLst/>
          </a:prstGeom>
          <a:noFill/>
        </p:spPr>
        <p:txBody>
          <a:bodyPr wrap="square" rtlCol="0">
            <a:spAutoFit/>
          </a:bodyPr>
          <a:lstStyle/>
          <a:p>
            <a:r>
              <a:rPr lang="el-GR" sz="2400" b="1" dirty="0">
                <a:latin typeface="Calibri" pitchFamily="34" charset="0"/>
                <a:cs typeface="Calibri" pitchFamily="34" charset="0"/>
              </a:rPr>
              <a:t>Εργαλεία μέτρησης των αποτελεσμάτων που αναφέρονται από τον ασθενή (Patient-Reported Outcome Measures, PROMs)</a:t>
            </a:r>
            <a:endParaRPr lang="el-GR" sz="2400" dirty="0">
              <a:latin typeface="Calibri" pitchFamily="34" charset="0"/>
              <a:cs typeface="Calibri" pitchFamily="34" charset="0"/>
            </a:endParaRPr>
          </a:p>
        </p:txBody>
      </p:sp>
      <p:pic>
        <p:nvPicPr>
          <p:cNvPr id="13" name="Picture 2"/>
          <p:cNvPicPr>
            <a:picLocks noChangeAspect="1" noChangeArrowheads="1"/>
          </p:cNvPicPr>
          <p:nvPr/>
        </p:nvPicPr>
        <p:blipFill>
          <a:blip r:embed="rId2" cstate="print"/>
          <a:srcRect/>
          <a:stretch>
            <a:fillRect/>
          </a:stretch>
        </p:blipFill>
        <p:spPr bwMode="auto">
          <a:xfrm>
            <a:off x="7092280" y="4077072"/>
            <a:ext cx="1206035" cy="1883441"/>
          </a:xfrm>
          <a:prstGeom prst="rect">
            <a:avLst/>
          </a:prstGeom>
          <a:noFill/>
          <a:ln w="9525">
            <a:noFill/>
            <a:miter lim="800000"/>
            <a:headEnd/>
            <a:tailEnd/>
          </a:ln>
          <a:effectLst/>
        </p:spPr>
      </p:pic>
      <p:sp>
        <p:nvSpPr>
          <p:cNvPr id="12" name="11 - TextBox"/>
          <p:cNvSpPr txBox="1"/>
          <p:nvPr/>
        </p:nvSpPr>
        <p:spPr>
          <a:xfrm>
            <a:off x="6643702" y="4572008"/>
            <a:ext cx="2268760" cy="923330"/>
          </a:xfrm>
          <a:prstGeom prst="rect">
            <a:avLst/>
          </a:prstGeom>
          <a:solidFill>
            <a:schemeClr val="accent1">
              <a:lumMod val="60000"/>
              <a:lumOff val="40000"/>
            </a:schemeClr>
          </a:solidFill>
        </p:spPr>
        <p:txBody>
          <a:bodyPr wrap="square" rtlCol="0">
            <a:spAutoFit/>
          </a:bodyPr>
          <a:lstStyle/>
          <a:p>
            <a:pPr algn="ctr"/>
            <a:r>
              <a:rPr lang="en-US" b="1" dirty="0"/>
              <a:t>SF-36</a:t>
            </a:r>
            <a:endParaRPr lang="el-GR" b="1" dirty="0"/>
          </a:p>
          <a:p>
            <a:pPr algn="ctr"/>
            <a:r>
              <a:rPr lang="en-US" b="1" dirty="0"/>
              <a:t>SF-12</a:t>
            </a:r>
            <a:endParaRPr lang="el-GR" b="1" dirty="0"/>
          </a:p>
          <a:p>
            <a:pPr algn="ctr"/>
            <a:r>
              <a:rPr lang="en-US" b="1" dirty="0"/>
              <a:t>EuroQol </a:t>
            </a:r>
            <a:r>
              <a:rPr lang="el-GR" b="1" dirty="0"/>
              <a:t>5</a:t>
            </a:r>
            <a:r>
              <a:rPr lang="en-US" b="1" dirty="0"/>
              <a:t>-D</a:t>
            </a:r>
            <a:endParaRPr lang="el-GR" b="1" dirty="0"/>
          </a:p>
        </p:txBody>
      </p:sp>
      <p:sp>
        <p:nvSpPr>
          <p:cNvPr id="14" name="13 - TextBox"/>
          <p:cNvSpPr txBox="1"/>
          <p:nvPr/>
        </p:nvSpPr>
        <p:spPr>
          <a:xfrm>
            <a:off x="6500826" y="1928802"/>
            <a:ext cx="2268760" cy="646331"/>
          </a:xfrm>
          <a:prstGeom prst="rect">
            <a:avLst/>
          </a:prstGeom>
          <a:solidFill>
            <a:schemeClr val="accent1">
              <a:lumMod val="60000"/>
              <a:lumOff val="40000"/>
            </a:schemeClr>
          </a:solidFill>
        </p:spPr>
        <p:txBody>
          <a:bodyPr wrap="square" rtlCol="0">
            <a:spAutoFit/>
          </a:bodyPr>
          <a:lstStyle/>
          <a:p>
            <a:pPr algn="ctr"/>
            <a:r>
              <a:rPr lang="en-US" b="1" dirty="0"/>
              <a:t>Oxford Hip Score (OHS)</a:t>
            </a:r>
            <a:endParaRPr lang="el-GR" b="1" dirty="0"/>
          </a:p>
        </p:txBody>
      </p:sp>
      <p:grpSp>
        <p:nvGrpSpPr>
          <p:cNvPr id="3" name="17 - Ομάδα"/>
          <p:cNvGrpSpPr/>
          <p:nvPr/>
        </p:nvGrpSpPr>
        <p:grpSpPr>
          <a:xfrm>
            <a:off x="2771800" y="2708920"/>
            <a:ext cx="1944216" cy="1800200"/>
            <a:chOff x="2771800" y="2708920"/>
            <a:chExt cx="1944216" cy="1800200"/>
          </a:xfrm>
        </p:grpSpPr>
        <p:sp>
          <p:nvSpPr>
            <p:cNvPr id="15" name="14 - Βέλος επάνω-κάτω"/>
            <p:cNvSpPr/>
            <p:nvPr/>
          </p:nvSpPr>
          <p:spPr>
            <a:xfrm>
              <a:off x="3275856" y="2708920"/>
              <a:ext cx="864096" cy="18002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6" name="15 - TextBox"/>
            <p:cNvSpPr txBox="1"/>
            <p:nvPr/>
          </p:nvSpPr>
          <p:spPr>
            <a:xfrm>
              <a:off x="2771800" y="3284984"/>
              <a:ext cx="1944216" cy="584775"/>
            </a:xfrm>
            <a:prstGeom prst="rect">
              <a:avLst/>
            </a:prstGeom>
            <a:noFill/>
          </p:spPr>
          <p:txBody>
            <a:bodyPr wrap="square" rtlCol="0">
              <a:spAutoFit/>
            </a:bodyPr>
            <a:lstStyle/>
            <a:p>
              <a:pPr algn="ctr"/>
              <a:r>
                <a:rPr lang="el-GR" sz="1600" b="1" dirty="0">
                  <a:latin typeface="Calibri" pitchFamily="34" charset="0"/>
                </a:rPr>
                <a:t>Αρθροπλαστική ισχίου</a:t>
              </a:r>
            </a:p>
          </p:txBody>
        </p:sp>
      </p:grpSp>
    </p:spTree>
    <p:extLst>
      <p:ext uri="{BB962C8B-B14F-4D97-AF65-F5344CB8AC3E}">
        <p14:creationId xmlns:p14="http://schemas.microsoft.com/office/powerpoint/2010/main" val="4103263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heckerboard(across)">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657C040-E12A-4041-A2BA-DA649DCB65A2}"/>
              </a:ext>
            </a:extLst>
          </p:cNvPr>
          <p:cNvSpPr>
            <a:spLocks noGrp="1"/>
          </p:cNvSpPr>
          <p:nvPr>
            <p:ph type="title"/>
          </p:nvPr>
        </p:nvSpPr>
        <p:spPr>
          <a:xfrm>
            <a:off x="714348" y="285728"/>
            <a:ext cx="8229600" cy="666731"/>
          </a:xfrm>
        </p:spPr>
        <p:txBody>
          <a:bodyPr>
            <a:noAutofit/>
          </a:bodyPr>
          <a:lstStyle/>
          <a:p>
            <a:r>
              <a:rPr lang="el-GR" sz="2800" dirty="0">
                <a:solidFill>
                  <a:schemeClr val="accent1">
                    <a:lumMod val="50000"/>
                  </a:schemeClr>
                </a:solidFill>
                <a:latin typeface="+mn-lt"/>
              </a:rPr>
              <a:t>Τα πρώτα βήματα……</a:t>
            </a:r>
          </a:p>
        </p:txBody>
      </p:sp>
      <p:sp>
        <p:nvSpPr>
          <p:cNvPr id="2050" name="AutoShape 2" descr="upload.wikimedia.org/wikipedia/commons/a/a4/Fla..."/>
          <p:cNvSpPr>
            <a:spLocks noChangeAspect="1" noChangeArrowheads="1"/>
          </p:cNvSpPr>
          <p:nvPr/>
        </p:nvSpPr>
        <p:spPr bwMode="auto">
          <a:xfrm>
            <a:off x="155575" y="-192617"/>
            <a:ext cx="304800" cy="406401"/>
          </a:xfrm>
          <a:prstGeom prst="rect">
            <a:avLst/>
          </a:prstGeom>
          <a:noFill/>
        </p:spPr>
        <p:txBody>
          <a:bodyPr vert="horz" wrap="square" lIns="121917" tIns="60958" rIns="121917" bIns="60958" numCol="1" anchor="t" anchorCtr="0" compatLnSpc="1">
            <a:prstTxWarp prst="textNoShape">
              <a:avLst/>
            </a:prstTxWarp>
          </a:bodyPr>
          <a:lstStyle/>
          <a:p>
            <a:endParaRPr lang="el-GR"/>
          </a:p>
        </p:txBody>
      </p:sp>
      <p:sp>
        <p:nvSpPr>
          <p:cNvPr id="30" name="object 4"/>
          <p:cNvSpPr/>
          <p:nvPr/>
        </p:nvSpPr>
        <p:spPr>
          <a:xfrm>
            <a:off x="232142" y="785795"/>
            <a:ext cx="8691634" cy="1333517"/>
          </a:xfrm>
          <a:custGeom>
            <a:avLst/>
            <a:gdLst/>
            <a:ahLst/>
            <a:cxnLst/>
            <a:rect l="l" t="t" r="r" b="b"/>
            <a:pathLst>
              <a:path w="8036559" h="1322705">
                <a:moveTo>
                  <a:pt x="8036531" y="0"/>
                </a:moveTo>
                <a:lnTo>
                  <a:pt x="0" y="0"/>
                </a:lnTo>
                <a:lnTo>
                  <a:pt x="0" y="1322188"/>
                </a:lnTo>
                <a:lnTo>
                  <a:pt x="8036531" y="1322188"/>
                </a:lnTo>
                <a:lnTo>
                  <a:pt x="8036531" y="0"/>
                </a:lnTo>
                <a:close/>
              </a:path>
            </a:pathLst>
          </a:custGeom>
          <a:solidFill>
            <a:srgbClr val="DFD1E5"/>
          </a:solidFill>
        </p:spPr>
        <p:txBody>
          <a:bodyPr wrap="square" lIns="0" tIns="0" rIns="0" bIns="0" rtlCol="0"/>
          <a:lstStyle/>
          <a:p>
            <a:endParaRPr/>
          </a:p>
        </p:txBody>
      </p:sp>
      <p:sp>
        <p:nvSpPr>
          <p:cNvPr id="31" name="object 7"/>
          <p:cNvSpPr txBox="1"/>
          <p:nvPr/>
        </p:nvSpPr>
        <p:spPr>
          <a:xfrm>
            <a:off x="285720" y="928670"/>
            <a:ext cx="8036559" cy="1043256"/>
          </a:xfrm>
          <a:prstGeom prst="rect">
            <a:avLst/>
          </a:prstGeom>
        </p:spPr>
        <p:txBody>
          <a:bodyPr vert="horz" wrap="square" lIns="0" tIns="8466" rIns="0" bIns="0" rtlCol="0">
            <a:spAutoFit/>
          </a:bodyPr>
          <a:lstStyle/>
          <a:p>
            <a:pPr marL="120648" marR="1221660">
              <a:lnSpc>
                <a:spcPct val="107100"/>
              </a:lnSpc>
              <a:tabLst>
                <a:tab pos="0" algn="l"/>
              </a:tabLst>
            </a:pPr>
            <a:r>
              <a:rPr sz="1600" b="1" spc="-20">
                <a:cs typeface="Arial"/>
              </a:rPr>
              <a:t>Συμμετοχή</a:t>
            </a:r>
            <a:r>
              <a:rPr sz="1600" b="1" spc="-13">
                <a:cs typeface="Arial"/>
              </a:rPr>
              <a:t> </a:t>
            </a:r>
            <a:r>
              <a:rPr lang="el-GR" sz="1600" b="1" spc="-13" dirty="0">
                <a:cs typeface="Arial"/>
              </a:rPr>
              <a:t>της Ελλάδας </a:t>
            </a:r>
            <a:r>
              <a:rPr sz="1600" b="1" spc="-20">
                <a:cs typeface="Arial"/>
              </a:rPr>
              <a:t>στο</a:t>
            </a:r>
            <a:r>
              <a:rPr sz="1600" b="1" spc="-13">
                <a:cs typeface="Arial"/>
              </a:rPr>
              <a:t> </a:t>
            </a:r>
            <a:r>
              <a:rPr lang="el-GR" sz="1600" b="1" spc="-13" dirty="0">
                <a:cs typeface="Arial"/>
              </a:rPr>
              <a:t>Διακρατικό Π</a:t>
            </a:r>
            <a:r>
              <a:rPr sz="1600" b="1" spc="-7">
                <a:cs typeface="Arial"/>
              </a:rPr>
              <a:t>ρόγραμμα</a:t>
            </a:r>
            <a:r>
              <a:rPr sz="1600" b="1">
                <a:cs typeface="Arial"/>
              </a:rPr>
              <a:t> </a:t>
            </a:r>
            <a:r>
              <a:rPr sz="1600" b="1" spc="-28" dirty="0">
                <a:cs typeface="Arial"/>
              </a:rPr>
              <a:t>του</a:t>
            </a:r>
            <a:r>
              <a:rPr sz="1600" b="1" spc="-7" dirty="0">
                <a:cs typeface="Arial"/>
              </a:rPr>
              <a:t> ΟΟΣΑ</a:t>
            </a:r>
            <a:r>
              <a:rPr sz="1600" b="1" dirty="0">
                <a:cs typeface="Arial"/>
              </a:rPr>
              <a:t> (</a:t>
            </a:r>
            <a:r>
              <a:rPr sz="1600" b="1">
                <a:cs typeface="Arial"/>
              </a:rPr>
              <a:t>Μελέτη</a:t>
            </a:r>
            <a:r>
              <a:rPr sz="1600" b="1" spc="-13">
                <a:cs typeface="Arial"/>
              </a:rPr>
              <a:t> </a:t>
            </a:r>
            <a:r>
              <a:rPr sz="1600" b="1" spc="-7">
                <a:cs typeface="Arial"/>
              </a:rPr>
              <a:t>PaRIS</a:t>
            </a:r>
            <a:r>
              <a:rPr lang="el-GR" sz="1600" b="1" spc="-7" dirty="0">
                <a:cs typeface="Arial"/>
              </a:rPr>
              <a:t> - </a:t>
            </a:r>
            <a:r>
              <a:rPr lang="en-US" sz="1600" b="1" spc="-7" dirty="0">
                <a:cs typeface="Arial"/>
              </a:rPr>
              <a:t>Patient Reported </a:t>
            </a:r>
            <a:r>
              <a:rPr sz="1600" b="1" spc="-7">
                <a:cs typeface="Arial"/>
              </a:rPr>
              <a:t>για</a:t>
            </a:r>
            <a:r>
              <a:rPr sz="1600" b="1">
                <a:cs typeface="Arial"/>
              </a:rPr>
              <a:t> τη </a:t>
            </a:r>
            <a:r>
              <a:rPr sz="1600" b="1" spc="-7">
                <a:cs typeface="Arial"/>
              </a:rPr>
              <a:t>διερεύνηση </a:t>
            </a:r>
            <a:r>
              <a:rPr sz="1600" b="1" spc="-20" dirty="0">
                <a:cs typeface="Arial"/>
              </a:rPr>
              <a:t>των</a:t>
            </a:r>
            <a:r>
              <a:rPr sz="1600" b="1" dirty="0">
                <a:cs typeface="Arial"/>
              </a:rPr>
              <a:t> </a:t>
            </a:r>
            <a:r>
              <a:rPr sz="1600" b="1" spc="-7" dirty="0">
                <a:cs typeface="Arial"/>
              </a:rPr>
              <a:t>εμπειριών (PREMs)</a:t>
            </a:r>
            <a:r>
              <a:rPr sz="1600" b="1" dirty="0">
                <a:cs typeface="Arial"/>
              </a:rPr>
              <a:t> </a:t>
            </a:r>
            <a:r>
              <a:rPr sz="1600" b="1" spc="-28" dirty="0">
                <a:cs typeface="Arial"/>
              </a:rPr>
              <a:t>και</a:t>
            </a:r>
            <a:r>
              <a:rPr sz="1600" b="1" dirty="0">
                <a:cs typeface="Arial"/>
              </a:rPr>
              <a:t> </a:t>
            </a:r>
            <a:r>
              <a:rPr sz="1600" b="1" spc="-20" dirty="0">
                <a:cs typeface="Arial"/>
              </a:rPr>
              <a:t>των</a:t>
            </a:r>
            <a:r>
              <a:rPr sz="1600" b="1" dirty="0">
                <a:cs typeface="Arial"/>
              </a:rPr>
              <a:t> </a:t>
            </a:r>
            <a:r>
              <a:rPr sz="1600" b="1" spc="-20" dirty="0">
                <a:cs typeface="Arial"/>
              </a:rPr>
              <a:t>αποτελεσμάτων</a:t>
            </a:r>
            <a:r>
              <a:rPr sz="1600" b="1" dirty="0">
                <a:cs typeface="Arial"/>
              </a:rPr>
              <a:t> </a:t>
            </a:r>
            <a:r>
              <a:rPr sz="1600" b="1" spc="-7" dirty="0">
                <a:cs typeface="Arial"/>
              </a:rPr>
              <a:t>υγείας </a:t>
            </a:r>
            <a:r>
              <a:rPr sz="1600" b="1" spc="-501" dirty="0">
                <a:cs typeface="Arial"/>
              </a:rPr>
              <a:t> </a:t>
            </a:r>
            <a:r>
              <a:rPr sz="1600" b="1" spc="-7" dirty="0">
                <a:cs typeface="Arial"/>
              </a:rPr>
              <a:t>(PROMs)</a:t>
            </a:r>
            <a:r>
              <a:rPr sz="1600" b="1" spc="-13" dirty="0">
                <a:cs typeface="Arial"/>
              </a:rPr>
              <a:t> </a:t>
            </a:r>
            <a:r>
              <a:rPr sz="1600" b="1" dirty="0">
                <a:cs typeface="Arial"/>
              </a:rPr>
              <a:t>από</a:t>
            </a:r>
            <a:r>
              <a:rPr sz="1600" b="1" spc="-13" dirty="0">
                <a:cs typeface="Arial"/>
              </a:rPr>
              <a:t> </a:t>
            </a:r>
            <a:r>
              <a:rPr sz="1600" b="1" spc="-7" dirty="0">
                <a:cs typeface="Arial"/>
              </a:rPr>
              <a:t>την</a:t>
            </a:r>
            <a:r>
              <a:rPr sz="1600" b="1" spc="-13" dirty="0">
                <a:cs typeface="Arial"/>
              </a:rPr>
              <a:t> οπτική </a:t>
            </a:r>
            <a:r>
              <a:rPr sz="1600" b="1" spc="-7" dirty="0">
                <a:cs typeface="Arial"/>
              </a:rPr>
              <a:t>γωνία </a:t>
            </a:r>
            <a:r>
              <a:rPr sz="1600" b="1" spc="-20" dirty="0">
                <a:cs typeface="Arial"/>
              </a:rPr>
              <a:t>των</a:t>
            </a:r>
            <a:r>
              <a:rPr sz="1600" b="1" spc="-7" dirty="0">
                <a:cs typeface="Arial"/>
              </a:rPr>
              <a:t> </a:t>
            </a:r>
            <a:r>
              <a:rPr sz="1600" b="1" spc="-7">
                <a:cs typeface="Arial"/>
              </a:rPr>
              <a:t>ασθενών/των</a:t>
            </a:r>
            <a:r>
              <a:rPr sz="1600" b="1" spc="-13">
                <a:cs typeface="Arial"/>
              </a:rPr>
              <a:t> ληπτών</a:t>
            </a:r>
            <a:r>
              <a:rPr lang="el-GR" sz="1600" b="1" spc="-13" dirty="0">
                <a:cs typeface="Arial"/>
              </a:rPr>
              <a:t> </a:t>
            </a:r>
            <a:r>
              <a:rPr sz="1600" b="1" spc="-20">
                <a:cs typeface="Arial"/>
              </a:rPr>
              <a:t>των</a:t>
            </a:r>
            <a:r>
              <a:rPr sz="1600" b="1" spc="-35">
                <a:cs typeface="Arial"/>
              </a:rPr>
              <a:t> </a:t>
            </a:r>
            <a:r>
              <a:rPr sz="1600" b="1" spc="-7">
                <a:cs typeface="Arial"/>
              </a:rPr>
              <a:t>υπηρεσιών</a:t>
            </a:r>
            <a:r>
              <a:rPr sz="1600" b="1" spc="-35">
                <a:cs typeface="Arial"/>
              </a:rPr>
              <a:t> </a:t>
            </a:r>
            <a:r>
              <a:rPr sz="1600" b="1" spc="-7">
                <a:cs typeface="Arial"/>
              </a:rPr>
              <a:t>υγείας</a:t>
            </a:r>
            <a:r>
              <a:rPr lang="el-GR" sz="1600" b="1" spc="-7" dirty="0">
                <a:cs typeface="Arial"/>
              </a:rPr>
              <a:t> </a:t>
            </a:r>
            <a:endParaRPr sz="1600">
              <a:cs typeface="Arial"/>
            </a:endParaRPr>
          </a:p>
        </p:txBody>
      </p:sp>
      <p:pic>
        <p:nvPicPr>
          <p:cNvPr id="32" name="object 28"/>
          <p:cNvPicPr/>
          <p:nvPr/>
        </p:nvPicPr>
        <p:blipFill>
          <a:blip r:embed="rId3" cstate="print"/>
          <a:stretch>
            <a:fillRect/>
          </a:stretch>
        </p:blipFill>
        <p:spPr>
          <a:xfrm>
            <a:off x="7590255" y="1262048"/>
            <a:ext cx="1100133" cy="370137"/>
          </a:xfrm>
          <a:prstGeom prst="rect">
            <a:avLst/>
          </a:prstGeom>
        </p:spPr>
      </p:pic>
      <p:sp>
        <p:nvSpPr>
          <p:cNvPr id="33" name="32 - TextBox"/>
          <p:cNvSpPr txBox="1"/>
          <p:nvPr/>
        </p:nvSpPr>
        <p:spPr>
          <a:xfrm>
            <a:off x="2714612" y="2733798"/>
            <a:ext cx="6000792" cy="3877981"/>
          </a:xfrm>
          <a:prstGeom prst="rect">
            <a:avLst/>
          </a:prstGeom>
          <a:noFill/>
          <a:ln w="34925">
            <a:solidFill>
              <a:schemeClr val="accent4">
                <a:lumMod val="75000"/>
              </a:schemeClr>
            </a:solidFill>
          </a:ln>
        </p:spPr>
        <p:txBody>
          <a:bodyPr wrap="square" lIns="121917" tIns="60958" rIns="121917" bIns="60958" rtlCol="0">
            <a:spAutoFit/>
          </a:bodyPr>
          <a:lstStyle/>
          <a:p>
            <a:pPr hangingPunct="0"/>
            <a:r>
              <a:rPr lang="en-GB" sz="1600" b="1" i="1" dirty="0"/>
              <a:t>National Project Manager: </a:t>
            </a:r>
            <a:r>
              <a:rPr lang="el-GR" sz="1600" i="1" dirty="0"/>
              <a:t>Εργαστήριο Οργάνωσης και Αξιολόγησης Υπηρεσιών Υγείας, Τμήμα Νοσηλευτικής ΕΚΠΑ </a:t>
            </a:r>
          </a:p>
          <a:p>
            <a:pPr hangingPunct="0"/>
            <a:r>
              <a:rPr lang="el-GR" sz="1600" dirty="0"/>
              <a:t>Πρόκειται για έργο με αντικείμενο την </a:t>
            </a:r>
            <a:r>
              <a:rPr lang="el-GR" sz="1600" b="1" dirty="0"/>
              <a:t>ανάπτυξη ενός κοινού πυρήνα αυτό-αναφερόμενων δεικτών που αφορούν άτομα με μακροχρόνια προβλήματα υγείας</a:t>
            </a:r>
            <a:r>
              <a:rPr lang="el-GR" sz="1600" dirty="0"/>
              <a:t> και βάσει αυτών διερευνώνται οι εξής θεματικές περιοχές:</a:t>
            </a:r>
          </a:p>
          <a:p>
            <a:pPr marL="599002" indent="-243411">
              <a:buFont typeface="Wingdings" pitchFamily="2" charset="2"/>
              <a:buChar char="Ø"/>
            </a:pPr>
            <a:r>
              <a:rPr lang="el-GR" sz="1600" dirty="0"/>
              <a:t>Οι συμπεριφορές για θέματα υγείας</a:t>
            </a:r>
          </a:p>
          <a:p>
            <a:pPr marL="599002" indent="-243411">
              <a:buFont typeface="Wingdings" pitchFamily="2" charset="2"/>
              <a:buChar char="Ø"/>
            </a:pPr>
            <a:r>
              <a:rPr lang="el-GR" sz="1600" dirty="0"/>
              <a:t>Οι ικανότητες των ασθενών για διαχείριση των προβλημάτων υγείας</a:t>
            </a:r>
          </a:p>
          <a:p>
            <a:pPr marL="599002" indent="-243411">
              <a:buFont typeface="Wingdings" pitchFamily="2" charset="2"/>
              <a:buChar char="Ø"/>
            </a:pPr>
            <a:r>
              <a:rPr lang="el-GR" sz="1600" dirty="0"/>
              <a:t>Οι εμπειρίες των ασθενών από τη λήψη των υπηρεσιών υγείας</a:t>
            </a:r>
          </a:p>
          <a:p>
            <a:pPr marL="599002" indent="-243411">
              <a:buFont typeface="Wingdings" pitchFamily="2" charset="2"/>
              <a:buChar char="Ø"/>
            </a:pPr>
            <a:r>
              <a:rPr lang="el-GR" sz="1600" dirty="0"/>
              <a:t>Τα αυτό-αναφερόμενα αποτελέσματα από την υγειονομική φροντίδα</a:t>
            </a:r>
            <a:endParaRPr lang="en-US" sz="1600" dirty="0"/>
          </a:p>
          <a:p>
            <a:pPr hangingPunct="0"/>
            <a:r>
              <a:rPr lang="el-GR" sz="1200" dirty="0"/>
              <a:t>Τα </a:t>
            </a:r>
            <a:r>
              <a:rPr lang="el-GR" sz="1200" b="1" i="1" dirty="0"/>
              <a:t>εργαλεία</a:t>
            </a:r>
            <a:r>
              <a:rPr lang="el-GR" sz="1200" i="1" dirty="0"/>
              <a:t> </a:t>
            </a:r>
            <a:r>
              <a:rPr lang="el-GR" sz="1200" dirty="0"/>
              <a:t>που προέκυψαν από το πρόγραμμα </a:t>
            </a:r>
            <a:r>
              <a:rPr lang="en-US" sz="1200" dirty="0"/>
              <a:t>PaRIS </a:t>
            </a:r>
            <a:r>
              <a:rPr lang="el-GR" sz="1200" dirty="0"/>
              <a:t>θα είναι </a:t>
            </a:r>
            <a:r>
              <a:rPr lang="el-GR" sz="1200" b="1" i="1" dirty="0"/>
              <a:t>ελεύθερα προσβάσιμα σε όλες τις συμμετέχουσες χώρες</a:t>
            </a:r>
            <a:r>
              <a:rPr lang="el-GR" sz="1200" b="1" dirty="0"/>
              <a:t> </a:t>
            </a:r>
            <a:r>
              <a:rPr lang="el-GR" sz="1200" dirty="0"/>
              <a:t>προκειμένου να αξιοποιούνται </a:t>
            </a:r>
            <a:r>
              <a:rPr lang="el-GR" sz="1200" i="1" dirty="0"/>
              <a:t>για </a:t>
            </a:r>
            <a:r>
              <a:rPr lang="el-GR" sz="1200" b="1" i="1" u="sng" dirty="0"/>
              <a:t>περιοδικές έρευνες στο εσωτερικό κάθε χώρας εις το διηνεκές</a:t>
            </a:r>
            <a:r>
              <a:rPr lang="el-GR" sz="1200" i="1" dirty="0"/>
              <a:t>. </a:t>
            </a:r>
            <a:endParaRPr lang="el-GR" sz="1200" dirty="0"/>
          </a:p>
        </p:txBody>
      </p:sp>
      <p:sp>
        <p:nvSpPr>
          <p:cNvPr id="34" name="33 - TextBox"/>
          <p:cNvSpPr txBox="1"/>
          <p:nvPr/>
        </p:nvSpPr>
        <p:spPr>
          <a:xfrm>
            <a:off x="1857357" y="2285993"/>
            <a:ext cx="5286412" cy="415494"/>
          </a:xfrm>
          <a:prstGeom prst="rect">
            <a:avLst/>
          </a:prstGeom>
          <a:noFill/>
        </p:spPr>
        <p:txBody>
          <a:bodyPr wrap="square" lIns="121917" tIns="60958" rIns="121917" bIns="60958" rtlCol="0">
            <a:spAutoFit/>
          </a:bodyPr>
          <a:lstStyle/>
          <a:p>
            <a:pPr algn="ctr"/>
            <a:r>
              <a:rPr lang="el-GR" sz="1900" b="1" dirty="0">
                <a:solidFill>
                  <a:schemeClr val="accent2">
                    <a:lumMod val="50000"/>
                  </a:schemeClr>
                </a:solidFill>
              </a:rPr>
              <a:t>Στο επίκεντρο……. ο ασθενής</a:t>
            </a:r>
          </a:p>
        </p:txBody>
      </p:sp>
      <p:pic>
        <p:nvPicPr>
          <p:cNvPr id="35" name="Picture 2" descr="Patient Icon from World Cancer Awareness Day Pack | Free Download"/>
          <p:cNvPicPr>
            <a:picLocks noChangeAspect="1" noChangeArrowheads="1"/>
          </p:cNvPicPr>
          <p:nvPr/>
        </p:nvPicPr>
        <p:blipFill>
          <a:blip r:embed="rId4" cstate="print"/>
          <a:srcRect/>
          <a:stretch>
            <a:fillRect/>
          </a:stretch>
        </p:blipFill>
        <p:spPr bwMode="auto">
          <a:xfrm>
            <a:off x="6715140" y="2071678"/>
            <a:ext cx="428628" cy="571504"/>
          </a:xfrm>
          <a:prstGeom prst="rect">
            <a:avLst/>
          </a:prstGeom>
          <a:noFill/>
        </p:spPr>
      </p:pic>
      <p:pic>
        <p:nvPicPr>
          <p:cNvPr id="8193" name="Picture 1"/>
          <p:cNvPicPr>
            <a:picLocks noChangeAspect="1" noChangeArrowheads="1"/>
          </p:cNvPicPr>
          <p:nvPr/>
        </p:nvPicPr>
        <p:blipFill>
          <a:blip r:embed="rId5" cstate="print"/>
          <a:srcRect/>
          <a:stretch>
            <a:fillRect/>
          </a:stretch>
        </p:blipFill>
        <p:spPr bwMode="auto">
          <a:xfrm>
            <a:off x="285720" y="2428868"/>
            <a:ext cx="2286016" cy="3880832"/>
          </a:xfrm>
          <a:prstGeom prst="rect">
            <a:avLst/>
          </a:prstGeom>
          <a:noFill/>
          <a:ln w="9525">
            <a:noFill/>
            <a:miter lim="800000"/>
            <a:headEnd/>
            <a:tailEnd/>
          </a:ln>
          <a:effectLst/>
        </p:spPr>
      </p:pic>
    </p:spTree>
    <p:extLst>
      <p:ext uri="{BB962C8B-B14F-4D97-AF65-F5344CB8AC3E}">
        <p14:creationId xmlns:p14="http://schemas.microsoft.com/office/powerpoint/2010/main" val="21685622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500042"/>
            <a:ext cx="9144000" cy="714356"/>
          </a:xfrm>
        </p:spPr>
        <p:txBody>
          <a:bodyPr>
            <a:noAutofit/>
          </a:bodyPr>
          <a:lstStyle/>
          <a:p>
            <a:pPr algn="ctr"/>
            <a:r>
              <a:rPr lang="el-GR" sz="2800" b="1" dirty="0">
                <a:solidFill>
                  <a:schemeClr val="accent1">
                    <a:lumMod val="50000"/>
                  </a:schemeClr>
                </a:solidFill>
                <a:latin typeface="+mn-lt"/>
              </a:rPr>
              <a:t>Πιλοτική φάση μελέτης </a:t>
            </a:r>
            <a:r>
              <a:rPr lang="en-US" sz="2800" b="1" dirty="0">
                <a:solidFill>
                  <a:schemeClr val="accent1">
                    <a:lumMod val="50000"/>
                  </a:schemeClr>
                </a:solidFill>
                <a:latin typeface="+mn-lt"/>
              </a:rPr>
              <a:t>PaRIS</a:t>
            </a:r>
            <a:r>
              <a:rPr lang="el-GR" sz="2800" b="1" dirty="0">
                <a:solidFill>
                  <a:schemeClr val="accent1">
                    <a:lumMod val="50000"/>
                  </a:schemeClr>
                </a:solidFill>
                <a:latin typeface="+mn-lt"/>
              </a:rPr>
              <a:t>: Ασθενείς-Επαγγελματίες Υγείας</a:t>
            </a:r>
          </a:p>
        </p:txBody>
      </p:sp>
      <p:graphicFrame>
        <p:nvGraphicFramePr>
          <p:cNvPr id="5" name="4 - Διάγραμμα"/>
          <p:cNvGraphicFramePr/>
          <p:nvPr/>
        </p:nvGraphicFramePr>
        <p:xfrm>
          <a:off x="142845" y="1500174"/>
          <a:ext cx="8822593" cy="5214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0"/>
            <a:ext cx="8229600" cy="1143000"/>
          </a:xfrm>
        </p:spPr>
        <p:txBody>
          <a:bodyPr/>
          <a:lstStyle/>
          <a:p>
            <a:pPr algn="l"/>
            <a:r>
              <a:rPr lang="el-GR" sz="3200" dirty="0">
                <a:solidFill>
                  <a:schemeClr val="accent1">
                    <a:lumMod val="50000"/>
                  </a:schemeClr>
                </a:solidFill>
                <a:latin typeface="+mn-lt"/>
              </a:rPr>
              <a:t>Τι αξιολογεί η </a:t>
            </a:r>
            <a:r>
              <a:rPr lang="en-US" sz="3200" dirty="0">
                <a:solidFill>
                  <a:schemeClr val="accent1">
                    <a:lumMod val="50000"/>
                  </a:schemeClr>
                </a:solidFill>
                <a:latin typeface="+mn-lt"/>
              </a:rPr>
              <a:t>PaRIS</a:t>
            </a:r>
            <a:r>
              <a:rPr lang="el-GR" sz="3200" dirty="0">
                <a:solidFill>
                  <a:schemeClr val="accent1">
                    <a:lumMod val="50000"/>
                  </a:schemeClr>
                </a:solidFill>
                <a:latin typeface="+mn-lt"/>
              </a:rPr>
              <a:t>;</a:t>
            </a:r>
          </a:p>
        </p:txBody>
      </p:sp>
      <p:pic>
        <p:nvPicPr>
          <p:cNvPr id="4" name="Picture 1"/>
          <p:cNvPicPr>
            <a:picLocks noChangeAspect="1"/>
          </p:cNvPicPr>
          <p:nvPr/>
        </p:nvPicPr>
        <p:blipFill>
          <a:blip r:embed="rId3" cstate="print"/>
          <a:srcRect/>
          <a:stretch>
            <a:fillRect/>
          </a:stretch>
        </p:blipFill>
        <p:spPr bwMode="auto">
          <a:xfrm>
            <a:off x="3339695" y="1357298"/>
            <a:ext cx="5718413" cy="5143536"/>
          </a:xfrm>
          <a:prstGeom prst="rect">
            <a:avLst/>
          </a:prstGeom>
          <a:noFill/>
          <a:ln w="9525">
            <a:noFill/>
            <a:miter lim="800000"/>
            <a:headEnd/>
            <a:tailEnd/>
          </a:ln>
        </p:spPr>
      </p:pic>
      <p:pic>
        <p:nvPicPr>
          <p:cNvPr id="37890" name="Picture 2"/>
          <p:cNvPicPr>
            <a:picLocks noChangeAspect="1" noChangeArrowheads="1"/>
          </p:cNvPicPr>
          <p:nvPr/>
        </p:nvPicPr>
        <p:blipFill>
          <a:blip r:embed="rId4" cstate="print"/>
          <a:srcRect/>
          <a:stretch>
            <a:fillRect/>
          </a:stretch>
        </p:blipFill>
        <p:spPr bwMode="auto">
          <a:xfrm>
            <a:off x="232142" y="1571612"/>
            <a:ext cx="2714644" cy="461172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el-GR" sz="4000" dirty="0">
                <a:solidFill>
                  <a:srgbClr val="C00000"/>
                </a:solidFill>
                <a:effectLst>
                  <a:outerShdw blurRad="38100" dist="38100" dir="2700000" algn="tl">
                    <a:srgbClr val="000000">
                      <a:alpha val="43137"/>
                    </a:srgbClr>
                  </a:outerShdw>
                </a:effectLst>
              </a:rPr>
              <a:t>4. Προσβασιμότητα – Ισότιμη Πρόσβαση </a:t>
            </a:r>
          </a:p>
        </p:txBody>
      </p:sp>
      <p:sp>
        <p:nvSpPr>
          <p:cNvPr id="17411" name="Rectangle 3"/>
          <p:cNvSpPr>
            <a:spLocks noGrp="1" noChangeArrowheads="1"/>
          </p:cNvSpPr>
          <p:nvPr>
            <p:ph type="body" idx="1"/>
          </p:nvPr>
        </p:nvSpPr>
        <p:spPr/>
        <p:txBody>
          <a:bodyPr/>
          <a:lstStyle/>
          <a:p>
            <a:pPr eaLnBrk="1" hangingPunct="1">
              <a:lnSpc>
                <a:spcPct val="80000"/>
              </a:lnSpc>
              <a:defRPr/>
            </a:pPr>
            <a:r>
              <a:rPr lang="el-GR" sz="2800" dirty="0"/>
              <a:t>Είναι η δυνατότητα των χρηστών υπηρεσιών υγείας να έχουν </a:t>
            </a:r>
            <a:r>
              <a:rPr lang="el-GR" sz="2800" dirty="0">
                <a:solidFill>
                  <a:srgbClr val="006600"/>
                </a:solidFill>
                <a:effectLst>
                  <a:outerShdw blurRad="38100" dist="38100" dir="2700000" algn="tl">
                    <a:srgbClr val="000000">
                      <a:alpha val="43137"/>
                    </a:srgbClr>
                  </a:outerShdw>
                </a:effectLst>
              </a:rPr>
              <a:t>πρόσβαση</a:t>
            </a:r>
            <a:r>
              <a:rPr lang="el-GR" sz="2800" dirty="0"/>
              <a:t> στη φροντίδα υγείας στο </a:t>
            </a:r>
            <a:r>
              <a:rPr lang="el-GR" sz="2800" dirty="0">
                <a:solidFill>
                  <a:srgbClr val="006600"/>
                </a:solidFill>
                <a:effectLst>
                  <a:outerShdw blurRad="38100" dist="38100" dir="2700000" algn="tl">
                    <a:srgbClr val="000000">
                      <a:alpha val="43137"/>
                    </a:srgbClr>
                  </a:outerShdw>
                </a:effectLst>
              </a:rPr>
              <a:t>σωστό χρόνο και τόπο </a:t>
            </a:r>
            <a:r>
              <a:rPr lang="el-GR" sz="2800" dirty="0"/>
              <a:t>σύμφωνα με τις ανάγκες τους.</a:t>
            </a:r>
          </a:p>
          <a:p>
            <a:pPr eaLnBrk="1" hangingPunct="1">
              <a:lnSpc>
                <a:spcPct val="80000"/>
              </a:lnSpc>
              <a:defRPr/>
            </a:pPr>
            <a:r>
              <a:rPr lang="el-GR" sz="2800" dirty="0"/>
              <a:t>Η μέτρηση της </a:t>
            </a:r>
            <a:r>
              <a:rPr lang="el-GR" sz="2800" dirty="0" err="1"/>
              <a:t>προσπελασιμότητας</a:t>
            </a:r>
            <a:r>
              <a:rPr lang="el-GR" sz="2800" dirty="0"/>
              <a:t> και της ισότιμης πρόσβασης σε υπηρεσίες υγείας αποτελεί ουσιαστική διάσταση της αξιολόγησης της λειτουργίας των συστημάτων υγείας στις </a:t>
            </a:r>
            <a:r>
              <a:rPr lang="el-GR" sz="2800" dirty="0">
                <a:solidFill>
                  <a:srgbClr val="006600"/>
                </a:solidFill>
                <a:effectLst>
                  <a:outerShdw blurRad="38100" dist="38100" dir="2700000" algn="tl">
                    <a:srgbClr val="000000">
                      <a:alpha val="43137"/>
                    </a:srgbClr>
                  </a:outerShdw>
                </a:effectLst>
              </a:rPr>
              <a:t>περισσότερες χώρες </a:t>
            </a:r>
            <a:r>
              <a:rPr lang="el-GR" sz="2800" dirty="0"/>
              <a:t>που έχουν αναπτύξει ανάλογους μηχανισμούς </a:t>
            </a:r>
          </a:p>
        </p:txBody>
      </p:sp>
      <p:sp>
        <p:nvSpPr>
          <p:cNvPr id="22532" name="5 - Θέση αριθμού διαφάνειας"/>
          <p:cNvSpPr>
            <a:spLocks noGrp="1"/>
          </p:cNvSpPr>
          <p:nvPr>
            <p:ph type="sldNum" sz="quarter" idx="11"/>
          </p:nvPr>
        </p:nvSpPr>
        <p:spPr>
          <a:noFill/>
        </p:spPr>
        <p:txBody>
          <a:bodyPr/>
          <a:lstStyle/>
          <a:p>
            <a:fld id="{0BF4FA14-A882-4D7D-8886-964EECBB8974}" type="slidenum">
              <a:rPr lang="en-US" smtClean="0"/>
              <a:pPr/>
              <a:t>51</a:t>
            </a:fld>
            <a:endParaRPr lang="en-US"/>
          </a:p>
        </p:txBody>
      </p:sp>
      <p:sp>
        <p:nvSpPr>
          <p:cNvPr id="22533" name="6 - Θέση υποσέλιδου"/>
          <p:cNvSpPr>
            <a:spLocks noGrp="1"/>
          </p:cNvSpPr>
          <p:nvPr>
            <p:ph type="ftr" sz="quarter" idx="10"/>
          </p:nvPr>
        </p:nvSpPr>
        <p:spPr>
          <a:noFill/>
        </p:spPr>
        <p:txBody>
          <a:bodyPr/>
          <a:lstStyle/>
          <a:p>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457200"/>
            <a:ext cx="8229600" cy="828675"/>
          </a:xfrm>
        </p:spPr>
        <p:txBody>
          <a:bodyPr/>
          <a:lstStyle/>
          <a:p>
            <a:pPr eaLnBrk="1" hangingPunct="1">
              <a:defRPr/>
            </a:pPr>
            <a:r>
              <a:rPr lang="el-GR" sz="4000" dirty="0">
                <a:solidFill>
                  <a:srgbClr val="C00000"/>
                </a:solidFill>
                <a:effectLst>
                  <a:outerShdw blurRad="38100" dist="38100" dir="2700000" algn="tl">
                    <a:srgbClr val="000000">
                      <a:alpha val="43137"/>
                    </a:srgbClr>
                  </a:outerShdw>
                </a:effectLst>
              </a:rPr>
              <a:t>ΔΕΙΚΤΕΣ ΙΣΟΤΙΜΗΣ ΠΡΟΣΒΑΣΗΣ</a:t>
            </a:r>
          </a:p>
        </p:txBody>
      </p:sp>
      <p:sp>
        <p:nvSpPr>
          <p:cNvPr id="18435" name="Rectangle 3"/>
          <p:cNvSpPr>
            <a:spLocks noGrp="1" noChangeArrowheads="1"/>
          </p:cNvSpPr>
          <p:nvPr>
            <p:ph type="body" idx="1"/>
          </p:nvPr>
        </p:nvSpPr>
        <p:spPr>
          <a:xfrm>
            <a:off x="457200" y="1285875"/>
            <a:ext cx="8229600" cy="4929188"/>
          </a:xfrm>
        </p:spPr>
        <p:txBody>
          <a:bodyPr/>
          <a:lstStyle/>
          <a:p>
            <a:pPr eaLnBrk="1" hangingPunct="1">
              <a:lnSpc>
                <a:spcPct val="80000"/>
              </a:lnSpc>
              <a:defRPr/>
            </a:pPr>
            <a:r>
              <a:rPr lang="el-GR" sz="2200" dirty="0"/>
              <a:t>Μέγιστος χρόνος αναμονής για εξέταση στα </a:t>
            </a:r>
            <a:r>
              <a:rPr lang="el-GR" sz="2200" dirty="0">
                <a:solidFill>
                  <a:srgbClr val="006600"/>
                </a:solidFill>
                <a:effectLst>
                  <a:outerShdw blurRad="38100" dist="38100" dir="2700000" algn="tl">
                    <a:srgbClr val="000000">
                      <a:alpha val="43137"/>
                    </a:srgbClr>
                  </a:outerShdw>
                </a:effectLst>
              </a:rPr>
              <a:t>εξωτερικά ιατρεία</a:t>
            </a:r>
          </a:p>
          <a:p>
            <a:pPr eaLnBrk="1" hangingPunct="1">
              <a:lnSpc>
                <a:spcPct val="80000"/>
              </a:lnSpc>
              <a:defRPr/>
            </a:pPr>
            <a:r>
              <a:rPr lang="el-GR" sz="2200" dirty="0"/>
              <a:t>Μέγιστος χρόνος αναμονής για επιλεγμένες </a:t>
            </a:r>
            <a:r>
              <a:rPr lang="el-GR" sz="2200" dirty="0">
                <a:solidFill>
                  <a:srgbClr val="006600"/>
                </a:solidFill>
                <a:effectLst>
                  <a:outerShdw blurRad="38100" dist="38100" dir="2700000" algn="tl">
                    <a:srgbClr val="000000">
                      <a:alpha val="43137"/>
                    </a:srgbClr>
                  </a:outerShdw>
                </a:effectLst>
              </a:rPr>
              <a:t>χειρουργικές επεμβάσεις </a:t>
            </a:r>
          </a:p>
          <a:p>
            <a:pPr eaLnBrk="1" hangingPunct="1">
              <a:lnSpc>
                <a:spcPct val="80000"/>
              </a:lnSpc>
              <a:defRPr/>
            </a:pPr>
            <a:r>
              <a:rPr lang="el-GR" sz="2200" dirty="0"/>
              <a:t>Μέγιστος χρόνος αναμονής για διενέργεια </a:t>
            </a:r>
            <a:r>
              <a:rPr lang="el-GR" sz="2200" dirty="0">
                <a:solidFill>
                  <a:srgbClr val="006600"/>
                </a:solidFill>
                <a:effectLst>
                  <a:outerShdw blurRad="38100" dist="38100" dir="2700000" algn="tl">
                    <a:srgbClr val="000000">
                      <a:alpha val="43137"/>
                    </a:srgbClr>
                  </a:outerShdw>
                </a:effectLst>
              </a:rPr>
              <a:t>ιατρικής εξέτασης </a:t>
            </a:r>
          </a:p>
          <a:p>
            <a:pPr eaLnBrk="1" hangingPunct="1">
              <a:lnSpc>
                <a:spcPct val="80000"/>
              </a:lnSpc>
              <a:defRPr/>
            </a:pPr>
            <a:r>
              <a:rPr lang="el-GR" sz="2200" dirty="0"/>
              <a:t>Μέγιστος χρόνος αναμονής στο </a:t>
            </a:r>
            <a:r>
              <a:rPr lang="el-GR" sz="2200" dirty="0">
                <a:solidFill>
                  <a:srgbClr val="006600"/>
                </a:solidFill>
                <a:effectLst>
                  <a:outerShdw blurRad="38100" dist="38100" dir="2700000" algn="tl">
                    <a:srgbClr val="000000">
                      <a:alpha val="43137"/>
                    </a:srgbClr>
                  </a:outerShdw>
                </a:effectLst>
              </a:rPr>
              <a:t>Τμήμα Επειγόντων Περιστατικών </a:t>
            </a:r>
          </a:p>
          <a:p>
            <a:pPr eaLnBrk="1" hangingPunct="1">
              <a:lnSpc>
                <a:spcPct val="80000"/>
              </a:lnSpc>
              <a:defRPr/>
            </a:pPr>
            <a:r>
              <a:rPr lang="el-GR" sz="2200" dirty="0"/>
              <a:t>% αναβληθεισών επεμβάσεων από </a:t>
            </a:r>
            <a:r>
              <a:rPr lang="el-GR" sz="2200" dirty="0">
                <a:solidFill>
                  <a:srgbClr val="006600"/>
                </a:solidFill>
                <a:effectLst>
                  <a:outerShdw blurRad="38100" dist="38100" dir="2700000" algn="tl">
                    <a:srgbClr val="000000">
                      <a:alpha val="43137"/>
                    </a:srgbClr>
                  </a:outerShdw>
                </a:effectLst>
              </a:rPr>
              <a:t>μη </a:t>
            </a:r>
            <a:r>
              <a:rPr lang="el-GR" sz="2200" dirty="0" err="1">
                <a:solidFill>
                  <a:srgbClr val="006600"/>
                </a:solidFill>
                <a:effectLst>
                  <a:outerShdw blurRad="38100" dist="38100" dir="2700000" algn="tl">
                    <a:srgbClr val="000000">
                      <a:alpha val="43137"/>
                    </a:srgbClr>
                  </a:outerShdw>
                </a:effectLst>
              </a:rPr>
              <a:t>ιατρογενή</a:t>
            </a:r>
            <a:r>
              <a:rPr lang="el-GR" sz="2200" dirty="0">
                <a:solidFill>
                  <a:srgbClr val="006600"/>
                </a:solidFill>
                <a:effectLst>
                  <a:outerShdw blurRad="38100" dist="38100" dir="2700000" algn="tl">
                    <a:srgbClr val="000000">
                      <a:alpha val="43137"/>
                    </a:srgbClr>
                  </a:outerShdw>
                </a:effectLst>
              </a:rPr>
              <a:t> αίτια</a:t>
            </a:r>
          </a:p>
          <a:p>
            <a:pPr eaLnBrk="1" hangingPunct="1">
              <a:lnSpc>
                <a:spcPct val="80000"/>
              </a:lnSpc>
              <a:defRPr/>
            </a:pPr>
            <a:r>
              <a:rPr lang="el-GR" sz="2200" dirty="0">
                <a:solidFill>
                  <a:srgbClr val="006600"/>
                </a:solidFill>
                <a:effectLst>
                  <a:outerShdw blurRad="38100" dist="38100" dir="2700000" algn="tl">
                    <a:srgbClr val="000000">
                      <a:alpha val="43137"/>
                    </a:srgbClr>
                  </a:outerShdw>
                </a:effectLst>
              </a:rPr>
              <a:t>% καρκινοπαθών </a:t>
            </a:r>
            <a:r>
              <a:rPr lang="el-GR" sz="2200" dirty="0"/>
              <a:t>στο σύνολο των καρκινοπαθών που αναμένουν για θεραπεία περισσότερο </a:t>
            </a:r>
            <a:r>
              <a:rPr lang="el-GR" sz="2200" dirty="0">
                <a:solidFill>
                  <a:srgbClr val="006600"/>
                </a:solidFill>
                <a:effectLst>
                  <a:outerShdw blurRad="38100" dist="38100" dir="2700000" algn="tl">
                    <a:srgbClr val="000000">
                      <a:alpha val="43137"/>
                    </a:srgbClr>
                  </a:outerShdw>
                </a:effectLst>
              </a:rPr>
              <a:t>από δύο εβδομάδες</a:t>
            </a:r>
          </a:p>
          <a:p>
            <a:pPr eaLnBrk="1" hangingPunct="1">
              <a:lnSpc>
                <a:spcPct val="80000"/>
              </a:lnSpc>
              <a:defRPr/>
            </a:pPr>
            <a:r>
              <a:rPr lang="el-GR" sz="2200" dirty="0">
                <a:solidFill>
                  <a:srgbClr val="006600"/>
                </a:solidFill>
                <a:effectLst>
                  <a:outerShdw blurRad="38100" dist="38100" dir="2700000" algn="tl">
                    <a:srgbClr val="000000">
                      <a:alpha val="43137"/>
                    </a:srgbClr>
                  </a:outerShdw>
                </a:effectLst>
              </a:rPr>
              <a:t>Ποσοστό ασθενών </a:t>
            </a:r>
            <a:r>
              <a:rPr lang="el-GR" sz="2200" dirty="0"/>
              <a:t>που αναμένουν λιγότερο από δυο μήνες για </a:t>
            </a:r>
            <a:r>
              <a:rPr lang="el-GR" sz="2200" dirty="0">
                <a:solidFill>
                  <a:srgbClr val="006600"/>
                </a:solidFill>
                <a:effectLst>
                  <a:outerShdw blurRad="38100" dist="38100" dir="2700000" algn="tl">
                    <a:srgbClr val="000000">
                      <a:alpha val="43137"/>
                    </a:srgbClr>
                  </a:outerShdw>
                </a:effectLst>
              </a:rPr>
              <a:t>εισαγωγή στο νοσοκομείο </a:t>
            </a:r>
          </a:p>
          <a:p>
            <a:pPr eaLnBrk="1" hangingPunct="1">
              <a:lnSpc>
                <a:spcPct val="80000"/>
              </a:lnSpc>
              <a:defRPr/>
            </a:pPr>
            <a:r>
              <a:rPr lang="el-GR" sz="2200" dirty="0"/>
              <a:t>Ποσοστό ασθενών που αναμένουν </a:t>
            </a:r>
            <a:r>
              <a:rPr lang="el-GR" sz="2200" dirty="0">
                <a:solidFill>
                  <a:srgbClr val="006600"/>
                </a:solidFill>
                <a:effectLst>
                  <a:outerShdw blurRad="38100" dist="38100" dir="2700000" algn="tl">
                    <a:srgbClr val="000000">
                      <a:alpha val="43137"/>
                    </a:srgbClr>
                  </a:outerShdw>
                </a:effectLst>
              </a:rPr>
              <a:t>λιγότερο από 13 εβδομάδες για επίσκεψη στα Τακτικά Εξωτερικά Ιατρεία των Νοσοκομείων </a:t>
            </a:r>
          </a:p>
          <a:p>
            <a:pPr eaLnBrk="1" hangingPunct="1">
              <a:lnSpc>
                <a:spcPct val="80000"/>
              </a:lnSpc>
              <a:defRPr/>
            </a:pPr>
            <a:r>
              <a:rPr lang="el-GR" sz="2200" dirty="0">
                <a:solidFill>
                  <a:srgbClr val="006600"/>
                </a:solidFill>
                <a:effectLst>
                  <a:outerShdw blurRad="38100" dist="38100" dir="2700000" algn="tl">
                    <a:srgbClr val="000000">
                      <a:alpha val="43137"/>
                    </a:srgbClr>
                  </a:outerShdw>
                </a:effectLst>
              </a:rPr>
              <a:t>Χρόνος εκκαθάρισης </a:t>
            </a:r>
            <a:r>
              <a:rPr lang="el-GR" sz="2200" dirty="0"/>
              <a:t>της λίστας αναμονής (</a:t>
            </a:r>
            <a:r>
              <a:rPr lang="en-US" sz="2200" dirty="0"/>
              <a:t>Clearance time</a:t>
            </a:r>
            <a:r>
              <a:rPr lang="el-GR" sz="2200" dirty="0"/>
              <a:t>)</a:t>
            </a:r>
            <a:endParaRPr lang="en-US" sz="2200" dirty="0"/>
          </a:p>
          <a:p>
            <a:pPr eaLnBrk="1" hangingPunct="1">
              <a:lnSpc>
                <a:spcPct val="80000"/>
              </a:lnSpc>
              <a:defRPr/>
            </a:pPr>
            <a:r>
              <a:rPr lang="el-GR" sz="2200" b="1" dirty="0">
                <a:solidFill>
                  <a:srgbClr val="006600"/>
                </a:solidFill>
              </a:rPr>
              <a:t>Ιδιωτικές Δαπάνες-οικονομικά εμπόδια</a:t>
            </a:r>
          </a:p>
        </p:txBody>
      </p:sp>
      <p:sp>
        <p:nvSpPr>
          <p:cNvPr id="23556" name="5 - Θέση αριθμού διαφάνειας"/>
          <p:cNvSpPr>
            <a:spLocks noGrp="1"/>
          </p:cNvSpPr>
          <p:nvPr>
            <p:ph type="sldNum" sz="quarter" idx="11"/>
          </p:nvPr>
        </p:nvSpPr>
        <p:spPr>
          <a:noFill/>
        </p:spPr>
        <p:txBody>
          <a:bodyPr/>
          <a:lstStyle/>
          <a:p>
            <a:fld id="{130FC52E-B11F-4853-A3F4-461FEB6E4566}" type="slidenum">
              <a:rPr lang="en-US" smtClean="0"/>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 Τίτλος"/>
          <p:cNvSpPr>
            <a:spLocks noGrp="1"/>
          </p:cNvSpPr>
          <p:nvPr>
            <p:ph type="title"/>
          </p:nvPr>
        </p:nvSpPr>
        <p:spPr/>
        <p:txBody>
          <a:bodyPr/>
          <a:lstStyle/>
          <a:p>
            <a:r>
              <a:rPr lang="el-GR" dirty="0"/>
              <a:t>Ισοτιμία: Κάθετη και οριζόντια</a:t>
            </a:r>
          </a:p>
        </p:txBody>
      </p:sp>
      <p:sp>
        <p:nvSpPr>
          <p:cNvPr id="24579" name="2 - Θέση περιεχομένου"/>
          <p:cNvSpPr>
            <a:spLocks noGrp="1"/>
          </p:cNvSpPr>
          <p:nvPr>
            <p:ph idx="1"/>
          </p:nvPr>
        </p:nvSpPr>
        <p:spPr/>
        <p:txBody>
          <a:bodyPr/>
          <a:lstStyle/>
          <a:p>
            <a:r>
              <a:rPr lang="el-GR" sz="1800" dirty="0"/>
              <a:t>Η ισοτιμία έχει δύο διαστάσεις, την </a:t>
            </a:r>
            <a:r>
              <a:rPr lang="el-GR" sz="1800" dirty="0">
                <a:solidFill>
                  <a:srgbClr val="C00000"/>
                </a:solidFill>
              </a:rPr>
              <a:t>οριζόντια και την κάθετη</a:t>
            </a:r>
            <a:r>
              <a:rPr lang="el-GR" sz="1800" dirty="0"/>
              <a:t>. Η </a:t>
            </a:r>
            <a:r>
              <a:rPr lang="el-GR" sz="1800" b="1" dirty="0"/>
              <a:t>οριζόντια</a:t>
            </a:r>
            <a:r>
              <a:rPr lang="el-GR" sz="1800" dirty="0"/>
              <a:t> επιτυγχάνεται µε την </a:t>
            </a:r>
            <a:r>
              <a:rPr lang="el-GR" sz="1800" b="1" dirty="0" err="1"/>
              <a:t>ισότιµη</a:t>
            </a:r>
            <a:r>
              <a:rPr lang="el-GR" sz="1800" b="1" dirty="0"/>
              <a:t> </a:t>
            </a:r>
            <a:r>
              <a:rPr lang="el-GR" sz="1800" b="1" dirty="0" err="1"/>
              <a:t>κατανοµή</a:t>
            </a:r>
            <a:r>
              <a:rPr lang="el-GR" sz="1800" b="1" dirty="0"/>
              <a:t> πόρων και υπηρεσιών </a:t>
            </a:r>
            <a:r>
              <a:rPr lang="el-GR" sz="1800" dirty="0"/>
              <a:t>και με την ισότιμη πρόσβαση στις υπηρεσίες υγείας από το </a:t>
            </a:r>
            <a:r>
              <a:rPr lang="el-GR" sz="1800" b="1" dirty="0"/>
              <a:t>σύνολο του πληθυσμού</a:t>
            </a:r>
            <a:r>
              <a:rPr lang="el-GR" sz="1800" dirty="0"/>
              <a:t>. Η </a:t>
            </a:r>
            <a:r>
              <a:rPr lang="el-GR" sz="1800" b="1" dirty="0"/>
              <a:t>κάθετη</a:t>
            </a:r>
            <a:r>
              <a:rPr lang="el-GR" sz="1800" dirty="0"/>
              <a:t> ισότητα συνίσταται στην ανάγκη αντιμετώπισης του πληθυσμού µε </a:t>
            </a:r>
            <a:r>
              <a:rPr lang="el-GR" sz="1800" b="1" dirty="0"/>
              <a:t>βάση τις ιδιαίτερες ανάγκες του</a:t>
            </a:r>
            <a:r>
              <a:rPr lang="el-GR" sz="1800" dirty="0"/>
              <a:t>, γεγονός δηλαδή διαφορετική χρήση υπηρεσιών υγείας ανάλογα με τις διαφορετικές ανάγκες. </a:t>
            </a:r>
          </a:p>
          <a:p>
            <a:r>
              <a:rPr lang="el-GR" sz="1800" dirty="0"/>
              <a:t>Στόχος: η µ</a:t>
            </a:r>
            <a:r>
              <a:rPr lang="el-GR" sz="1800" dirty="0" err="1"/>
              <a:t>είωση</a:t>
            </a:r>
            <a:r>
              <a:rPr lang="el-GR" sz="1800" dirty="0"/>
              <a:t> των ανισοτήτων στην υγεία, µε τη σύγκλιση των δεικτών υγείας του πληθυσμού</a:t>
            </a:r>
          </a:p>
          <a:p>
            <a:r>
              <a:rPr lang="el-GR" sz="1800" dirty="0"/>
              <a:t>Ο </a:t>
            </a:r>
            <a:r>
              <a:rPr lang="el-GR" sz="1800" b="1" dirty="0"/>
              <a:t>τρόπος χρηματοδότησης ενός συστήματος υγείας επηρεάζει πολύ σημαντικά το κριτήριο της ισοτιμίας στις υπηρεσίες υγείας </a:t>
            </a:r>
            <a:r>
              <a:rPr lang="el-GR" sz="1800" dirty="0"/>
              <a:t>(προοδευτικός και µη προοδευτικός τρόπος χρηματοδότησης) </a:t>
            </a:r>
          </a:p>
        </p:txBody>
      </p:sp>
      <p:sp>
        <p:nvSpPr>
          <p:cNvPr id="24580" name="3 - Θέση υποσέλιδου"/>
          <p:cNvSpPr>
            <a:spLocks noGrp="1"/>
          </p:cNvSpPr>
          <p:nvPr>
            <p:ph type="ftr" sz="quarter" idx="10"/>
          </p:nvPr>
        </p:nvSpPr>
        <p:spPr>
          <a:noFill/>
        </p:spPr>
        <p:txBody>
          <a:bodyPr/>
          <a:lstStyle/>
          <a:p>
            <a:endParaRPr lang="en-US"/>
          </a:p>
        </p:txBody>
      </p:sp>
      <p:sp>
        <p:nvSpPr>
          <p:cNvPr id="24581" name="4 - Θέση αριθμού διαφάνειας"/>
          <p:cNvSpPr>
            <a:spLocks noGrp="1"/>
          </p:cNvSpPr>
          <p:nvPr>
            <p:ph type="sldNum" sz="quarter" idx="11"/>
          </p:nvPr>
        </p:nvSpPr>
        <p:spPr>
          <a:noFill/>
        </p:spPr>
        <p:txBody>
          <a:bodyPr/>
          <a:lstStyle/>
          <a:p>
            <a:fld id="{42EEF847-636C-4F85-A838-8FFC0443B3A5}" type="slidenum">
              <a:rPr lang="en-US" smtClean="0"/>
              <a:pPr/>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9A7C27B-A78C-E8EC-204C-6DC3B60D121C}"/>
              </a:ext>
            </a:extLst>
          </p:cNvPr>
          <p:cNvSpPr>
            <a:spLocks noGrp="1"/>
          </p:cNvSpPr>
          <p:nvPr>
            <p:ph type="title"/>
          </p:nvPr>
        </p:nvSpPr>
        <p:spPr/>
        <p:txBody>
          <a:bodyPr/>
          <a:lstStyle/>
          <a:p>
            <a:r>
              <a:rPr lang="el-GR" sz="3600" dirty="0"/>
              <a:t>Οριζόντια και κάθετη ισοτιμία</a:t>
            </a:r>
          </a:p>
        </p:txBody>
      </p:sp>
      <p:sp>
        <p:nvSpPr>
          <p:cNvPr id="3" name="Θέση περιεχομένου 2">
            <a:extLst>
              <a:ext uri="{FF2B5EF4-FFF2-40B4-BE49-F238E27FC236}">
                <a16:creationId xmlns:a16="http://schemas.microsoft.com/office/drawing/2014/main" id="{E8B4CA68-4A9B-6BF9-9279-336600A7A4C6}"/>
              </a:ext>
            </a:extLst>
          </p:cNvPr>
          <p:cNvSpPr>
            <a:spLocks noGrp="1"/>
          </p:cNvSpPr>
          <p:nvPr>
            <p:ph idx="1"/>
          </p:nvPr>
        </p:nvSpPr>
        <p:spPr/>
        <p:txBody>
          <a:bodyPr/>
          <a:lstStyle/>
          <a:p>
            <a:r>
              <a:rPr lang="el-GR" sz="2000" dirty="0"/>
              <a:t>Η οριζόντια ισοτιμία/ισότητα συνεπάγεται την παροχή ίσης φροντίδας για ίδιες ανάγκες: </a:t>
            </a:r>
          </a:p>
          <a:p>
            <a:pPr marL="0" indent="0">
              <a:buNone/>
            </a:pPr>
            <a:r>
              <a:rPr lang="el-GR" sz="1800" dirty="0"/>
              <a:t>- Ίση δαπάνη (δηλαδή ίσοι παρεχόμενοι πόροι) για ίση ανάγκη</a:t>
            </a:r>
          </a:p>
          <a:p>
            <a:pPr marL="0" indent="0">
              <a:buNone/>
            </a:pPr>
            <a:r>
              <a:rPr lang="el-GR" sz="1800" dirty="0"/>
              <a:t>- Ίση πρόσβαση: για παράδειγμα, ίση ώρα αναμονής </a:t>
            </a:r>
            <a:r>
              <a:rPr lang="el-GR" sz="1800" dirty="0" err="1"/>
              <a:t>κτλ</a:t>
            </a:r>
            <a:endParaRPr lang="el-GR" sz="1800" dirty="0"/>
          </a:p>
          <a:p>
            <a:pPr marL="0" indent="0">
              <a:buNone/>
            </a:pPr>
            <a:endParaRPr lang="el-GR" sz="2000" dirty="0"/>
          </a:p>
          <a:p>
            <a:r>
              <a:rPr lang="el-GR" sz="1800" dirty="0"/>
              <a:t>Κάθετη ισοτιμία, διαφορετικές ανάγκες οφείλεται να αντιμετωπίζονται με διαφορετικό τρόπο. </a:t>
            </a:r>
          </a:p>
          <a:p>
            <a:pPr marL="0" indent="0">
              <a:buNone/>
            </a:pPr>
            <a:r>
              <a:rPr lang="el-GR" sz="2400" dirty="0"/>
              <a:t>- Δ</a:t>
            </a:r>
            <a:r>
              <a:rPr lang="el-GR" sz="1600" dirty="0"/>
              <a:t>ιαφορετική χρήση υπηρεσιών) για διαφορετικές ανάγκες</a:t>
            </a:r>
          </a:p>
          <a:p>
            <a:pPr marL="0" indent="0">
              <a:buNone/>
            </a:pPr>
            <a:r>
              <a:rPr lang="el-GR" sz="1600" dirty="0"/>
              <a:t>- Προοδευτική χρηματοδότηση των υπηρεσιών υγείας βασιζόμενη στην ικανότητα προς πληρωμή και όχι στη θέληση κάποιου να πληρώσει ( π.χ. προοδευτική φορολόγηση εισοδήματος</a:t>
            </a:r>
          </a:p>
        </p:txBody>
      </p:sp>
      <p:sp>
        <p:nvSpPr>
          <p:cNvPr id="4" name="Θέση υποσέλιδου 3">
            <a:extLst>
              <a:ext uri="{FF2B5EF4-FFF2-40B4-BE49-F238E27FC236}">
                <a16:creationId xmlns:a16="http://schemas.microsoft.com/office/drawing/2014/main" id="{8D57041C-541C-F7B6-B0C6-346306962EE2}"/>
              </a:ext>
            </a:extLst>
          </p:cNvPr>
          <p:cNvSpPr>
            <a:spLocks noGrp="1"/>
          </p:cNvSpPr>
          <p:nvPr>
            <p:ph type="ftr" sz="quarter" idx="10"/>
          </p:nvPr>
        </p:nvSpPr>
        <p:spPr/>
        <p:txBody>
          <a:bodyPr/>
          <a:lstStyle/>
          <a:p>
            <a:pPr>
              <a:defRPr/>
            </a:pPr>
            <a:endParaRPr lang="en-US"/>
          </a:p>
        </p:txBody>
      </p:sp>
      <p:sp>
        <p:nvSpPr>
          <p:cNvPr id="5" name="Θέση αριθμού διαφάνειας 4">
            <a:extLst>
              <a:ext uri="{FF2B5EF4-FFF2-40B4-BE49-F238E27FC236}">
                <a16:creationId xmlns:a16="http://schemas.microsoft.com/office/drawing/2014/main" id="{2B8E49DF-811B-9218-91B7-0774DAB15FC7}"/>
              </a:ext>
            </a:extLst>
          </p:cNvPr>
          <p:cNvSpPr>
            <a:spLocks noGrp="1"/>
          </p:cNvSpPr>
          <p:nvPr>
            <p:ph type="sldNum" sz="quarter" idx="11"/>
          </p:nvPr>
        </p:nvSpPr>
        <p:spPr/>
        <p:txBody>
          <a:bodyPr/>
          <a:lstStyle/>
          <a:p>
            <a:pPr>
              <a:defRPr/>
            </a:pPr>
            <a:fld id="{9E3FC369-CE48-48D0-9F22-052344600E37}" type="slidenum">
              <a:rPr lang="en-US" smtClean="0"/>
              <a:pPr>
                <a:defRPr/>
              </a:pPr>
              <a:t>54</a:t>
            </a:fld>
            <a:endParaRPr lang="en-US"/>
          </a:p>
        </p:txBody>
      </p:sp>
    </p:spTree>
    <p:extLst>
      <p:ext uri="{BB962C8B-B14F-4D97-AF65-F5344CB8AC3E}">
        <p14:creationId xmlns:p14="http://schemas.microsoft.com/office/powerpoint/2010/main" val="12008541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58CA91C-7A9C-00E6-80E1-D8A7EA49626C}"/>
              </a:ext>
            </a:extLst>
          </p:cNvPr>
          <p:cNvSpPr>
            <a:spLocks noGrp="1"/>
          </p:cNvSpPr>
          <p:nvPr>
            <p:ph type="title"/>
          </p:nvPr>
        </p:nvSpPr>
        <p:spPr/>
        <p:txBody>
          <a:bodyPr/>
          <a:lstStyle/>
          <a:p>
            <a:r>
              <a:rPr lang="el-GR" dirty="0"/>
              <a:t>Ισότητα, Δικαιοσύνη, Ισοτιμία </a:t>
            </a:r>
          </a:p>
        </p:txBody>
      </p:sp>
      <p:sp>
        <p:nvSpPr>
          <p:cNvPr id="3" name="Θέση περιεχομένου 2">
            <a:extLst>
              <a:ext uri="{FF2B5EF4-FFF2-40B4-BE49-F238E27FC236}">
                <a16:creationId xmlns:a16="http://schemas.microsoft.com/office/drawing/2014/main" id="{E47D342C-5E0D-7878-108A-1AE7B1445447}"/>
              </a:ext>
            </a:extLst>
          </p:cNvPr>
          <p:cNvSpPr>
            <a:spLocks noGrp="1"/>
          </p:cNvSpPr>
          <p:nvPr>
            <p:ph idx="1"/>
          </p:nvPr>
        </p:nvSpPr>
        <p:spPr/>
        <p:txBody>
          <a:bodyPr/>
          <a:lstStyle/>
          <a:p>
            <a:endParaRPr lang="el-GR"/>
          </a:p>
        </p:txBody>
      </p:sp>
      <p:sp>
        <p:nvSpPr>
          <p:cNvPr id="4" name="Θέση υποσέλιδου 3">
            <a:extLst>
              <a:ext uri="{FF2B5EF4-FFF2-40B4-BE49-F238E27FC236}">
                <a16:creationId xmlns:a16="http://schemas.microsoft.com/office/drawing/2014/main" id="{3837EE6B-4A8A-19A6-71DE-BC61EE5D273B}"/>
              </a:ext>
            </a:extLst>
          </p:cNvPr>
          <p:cNvSpPr>
            <a:spLocks noGrp="1"/>
          </p:cNvSpPr>
          <p:nvPr>
            <p:ph type="ftr" sz="quarter" idx="10"/>
          </p:nvPr>
        </p:nvSpPr>
        <p:spPr/>
        <p:txBody>
          <a:bodyPr/>
          <a:lstStyle/>
          <a:p>
            <a:pPr>
              <a:defRPr/>
            </a:pPr>
            <a:endParaRPr lang="en-US"/>
          </a:p>
        </p:txBody>
      </p:sp>
      <p:sp>
        <p:nvSpPr>
          <p:cNvPr id="5" name="Θέση αριθμού διαφάνειας 4">
            <a:extLst>
              <a:ext uri="{FF2B5EF4-FFF2-40B4-BE49-F238E27FC236}">
                <a16:creationId xmlns:a16="http://schemas.microsoft.com/office/drawing/2014/main" id="{70D744C4-B184-2FBF-6DB6-68AE26336834}"/>
              </a:ext>
            </a:extLst>
          </p:cNvPr>
          <p:cNvSpPr>
            <a:spLocks noGrp="1"/>
          </p:cNvSpPr>
          <p:nvPr>
            <p:ph type="sldNum" sz="quarter" idx="11"/>
          </p:nvPr>
        </p:nvSpPr>
        <p:spPr/>
        <p:txBody>
          <a:bodyPr/>
          <a:lstStyle/>
          <a:p>
            <a:pPr>
              <a:defRPr/>
            </a:pPr>
            <a:fld id="{9E3FC369-CE48-48D0-9F22-052344600E37}" type="slidenum">
              <a:rPr lang="en-US" smtClean="0"/>
              <a:pPr>
                <a:defRPr/>
              </a:pPr>
              <a:t>55</a:t>
            </a:fld>
            <a:endParaRPr lang="en-US"/>
          </a:p>
        </p:txBody>
      </p:sp>
      <p:pic>
        <p:nvPicPr>
          <p:cNvPr id="7" name="Εικόνα 6">
            <a:extLst>
              <a:ext uri="{FF2B5EF4-FFF2-40B4-BE49-F238E27FC236}">
                <a16:creationId xmlns:a16="http://schemas.microsoft.com/office/drawing/2014/main" id="{AAF6571D-06BC-B262-A654-A89E3410A9F2}"/>
              </a:ext>
            </a:extLst>
          </p:cNvPr>
          <p:cNvPicPr>
            <a:picLocks noChangeAspect="1"/>
          </p:cNvPicPr>
          <p:nvPr/>
        </p:nvPicPr>
        <p:blipFill>
          <a:blip r:embed="rId2"/>
          <a:stretch>
            <a:fillRect/>
          </a:stretch>
        </p:blipFill>
        <p:spPr>
          <a:xfrm>
            <a:off x="323528" y="1700809"/>
            <a:ext cx="8363272" cy="4896543"/>
          </a:xfrm>
          <a:prstGeom prst="rect">
            <a:avLst/>
          </a:prstGeom>
        </p:spPr>
      </p:pic>
    </p:spTree>
    <p:extLst>
      <p:ext uri="{BB962C8B-B14F-4D97-AF65-F5344CB8AC3E}">
        <p14:creationId xmlns:p14="http://schemas.microsoft.com/office/powerpoint/2010/main" val="29930743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3 - Θέση αριθμού διαφάνειας"/>
          <p:cNvSpPr>
            <a:spLocks noGrp="1"/>
          </p:cNvSpPr>
          <p:nvPr>
            <p:ph type="sldNum" sz="quarter" idx="11"/>
          </p:nvPr>
        </p:nvSpPr>
        <p:spPr>
          <a:xfrm>
            <a:off x="457200" y="6245225"/>
            <a:ext cx="2133600" cy="476250"/>
          </a:xfrm>
          <a:noFill/>
        </p:spPr>
        <p:txBody>
          <a:bodyPr/>
          <a:lstStyle/>
          <a:p>
            <a:pPr algn="l"/>
            <a:fld id="{0E679E9E-A6E0-4B33-A6F0-254EB7828D5C}" type="slidenum">
              <a:rPr lang="el-GR" smtClean="0">
                <a:latin typeface="Arial" charset="0"/>
              </a:rPr>
              <a:pPr algn="l"/>
              <a:t>56</a:t>
            </a:fld>
            <a:endParaRPr lang="el-GR">
              <a:latin typeface="Arial" charset="0"/>
            </a:endParaRPr>
          </a:p>
        </p:txBody>
      </p:sp>
      <p:sp>
        <p:nvSpPr>
          <p:cNvPr id="16388" name="Rectangle 4"/>
          <p:cNvSpPr>
            <a:spLocks noChangeArrowheads="1"/>
          </p:cNvSpPr>
          <p:nvPr/>
        </p:nvSpPr>
        <p:spPr bwMode="auto">
          <a:xfrm>
            <a:off x="1000100" y="357166"/>
            <a:ext cx="6819900" cy="519113"/>
          </a:xfrm>
          <a:prstGeom prst="rect">
            <a:avLst/>
          </a:prstGeom>
          <a:noFill/>
          <a:ln w="9525">
            <a:noFill/>
            <a:miter lim="800000"/>
            <a:headEnd/>
            <a:tailEnd/>
          </a:ln>
          <a:effectLst/>
        </p:spPr>
        <p:txBody>
          <a:bodyPr wrap="none" anchor="ctr">
            <a:spAutoFit/>
          </a:bodyPr>
          <a:lstStyle/>
          <a:p>
            <a:pPr algn="just">
              <a:defRPr/>
            </a:pPr>
            <a:r>
              <a:rPr lang="el-GR" sz="2800" b="1" dirty="0">
                <a:solidFill>
                  <a:srgbClr val="AE2A06"/>
                </a:solidFill>
                <a:effectLst>
                  <a:outerShdw blurRad="38100" dist="38100" dir="2700000" algn="tl">
                    <a:srgbClr val="000000"/>
                  </a:outerShdw>
                </a:effectLst>
                <a:latin typeface="Arial" pitchFamily="34" charset="0"/>
                <a:cs typeface="Times New Roman" pitchFamily="18" charset="0"/>
              </a:rPr>
              <a:t>Οι διάφοροι τύποι πληρωμών των χρηστών</a:t>
            </a:r>
            <a:endParaRPr lang="el-GR" sz="2800" b="1" dirty="0">
              <a:solidFill>
                <a:srgbClr val="AE2A06"/>
              </a:solidFill>
              <a:effectLst>
                <a:outerShdw blurRad="38100" dist="38100" dir="2700000" algn="tl">
                  <a:srgbClr val="000000"/>
                </a:outerShdw>
              </a:effectLst>
              <a:latin typeface="Arial" pitchFamily="34" charset="0"/>
              <a:cs typeface="Arial" pitchFamily="34" charset="0"/>
            </a:endParaRPr>
          </a:p>
        </p:txBody>
      </p:sp>
      <p:graphicFrame>
        <p:nvGraphicFramePr>
          <p:cNvPr id="16439" name="Group 55"/>
          <p:cNvGraphicFramePr>
            <a:graphicFrameLocks noGrp="1"/>
          </p:cNvGraphicFramePr>
          <p:nvPr/>
        </p:nvGraphicFramePr>
        <p:xfrm>
          <a:off x="762000" y="914400"/>
          <a:ext cx="7620000" cy="5483860"/>
        </p:xfrm>
        <a:graphic>
          <a:graphicData uri="http://schemas.openxmlformats.org/drawingml/2006/table">
            <a:tbl>
              <a:tblPr/>
              <a:tblGrid>
                <a:gridCol w="2286000">
                  <a:extLst>
                    <a:ext uri="{9D8B030D-6E8A-4147-A177-3AD203B41FA5}">
                      <a16:colId xmlns:a16="http://schemas.microsoft.com/office/drawing/2014/main" val="20000"/>
                    </a:ext>
                  </a:extLst>
                </a:gridCol>
                <a:gridCol w="5334000">
                  <a:extLst>
                    <a:ext uri="{9D8B030D-6E8A-4147-A177-3AD203B41FA5}">
                      <a16:colId xmlns:a16="http://schemas.microsoft.com/office/drawing/2014/main" val="20001"/>
                    </a:ext>
                  </a:extLst>
                </a:gridCol>
              </a:tblGrid>
              <a:tr h="533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a:ln>
                          <a:noFill/>
                        </a:ln>
                        <a:solidFill>
                          <a:srgbClr val="AE2A06"/>
                        </a:solidFill>
                        <a:effectLst>
                          <a:outerShdw blurRad="38100" dist="38100" dir="2700000" algn="tl">
                            <a:srgbClr val="000000"/>
                          </a:outerShdw>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a:ln>
                            <a:noFill/>
                          </a:ln>
                          <a:solidFill>
                            <a:srgbClr val="AE2A06"/>
                          </a:solidFill>
                          <a:effectLst>
                            <a:outerShdw blurRad="38100" dist="38100" dir="2700000" algn="tl">
                              <a:srgbClr val="000000"/>
                            </a:outerShdw>
                          </a:effectLst>
                          <a:latin typeface="Times New Roman" pitchFamily="18" charset="0"/>
                          <a:cs typeface="Times New Roman" pitchFamily="18" charset="0"/>
                        </a:rPr>
                        <a:t>Είδος</a:t>
                      </a:r>
                      <a:endParaRPr kumimoji="0" lang="en-US" sz="2000" b="1" i="0" u="none" strike="noStrike" cap="none" normalizeH="0" baseline="0" dirty="0">
                        <a:ln>
                          <a:noFill/>
                        </a:ln>
                        <a:solidFill>
                          <a:srgbClr val="AE2A06"/>
                        </a:solidFill>
                        <a:effectLst>
                          <a:outerShdw blurRad="38100" dist="38100" dir="2700000" algn="tl">
                            <a:srgbClr val="000000"/>
                          </a:outerShdw>
                        </a:effectLst>
                        <a:latin typeface="Arial" pitchFamily="34" charset="0"/>
                        <a:cs typeface="Arial" pitchFamily="34" charset="0"/>
                      </a:endParaRPr>
                    </a:p>
                  </a:txBody>
                  <a:tcP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2000" b="1" i="0" u="none" strike="noStrike" cap="none" normalizeH="0" baseline="0">
                        <a:ln>
                          <a:noFill/>
                        </a:ln>
                        <a:solidFill>
                          <a:srgbClr val="AE2A06"/>
                        </a:solidFill>
                        <a:effectLst>
                          <a:outerShdw blurRad="38100" dist="38100" dir="2700000" algn="tl">
                            <a:srgbClr val="000000"/>
                          </a:outerShdw>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AE2A06"/>
                          </a:solidFill>
                          <a:effectLst>
                            <a:outerShdw blurRad="38100" dist="38100" dir="2700000" algn="tl">
                              <a:srgbClr val="000000"/>
                            </a:outerShdw>
                          </a:effectLst>
                          <a:latin typeface="Times New Roman" pitchFamily="18" charset="0"/>
                          <a:cs typeface="Times New Roman" pitchFamily="18" charset="0"/>
                        </a:rPr>
                        <a:t>Ορισμός</a:t>
                      </a:r>
                      <a:endParaRPr kumimoji="0" lang="en-US" sz="2000" b="1" i="0" u="none" strike="noStrike" cap="none" normalizeH="0" baseline="0">
                        <a:ln>
                          <a:noFill/>
                        </a:ln>
                        <a:solidFill>
                          <a:srgbClr val="AE2A06"/>
                        </a:solidFill>
                        <a:effectLst>
                          <a:outerShdw blurRad="38100" dist="38100" dir="2700000" algn="tl">
                            <a:srgbClr val="000000"/>
                          </a:outerShdw>
                        </a:effectLst>
                        <a:latin typeface="Arial" pitchFamily="34" charset="0"/>
                        <a:cs typeface="Arial" pitchFamily="34" charset="0"/>
                      </a:endParaRPr>
                    </a:p>
                  </a:txBody>
                  <a:tcP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47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err="1">
                          <a:ln>
                            <a:noFill/>
                          </a:ln>
                          <a:solidFill>
                            <a:schemeClr val="tx2"/>
                          </a:solidFill>
                          <a:effectLst/>
                          <a:latin typeface="Times New Roman" pitchFamily="18" charset="0"/>
                          <a:cs typeface="Times New Roman" pitchFamily="18" charset="0"/>
                        </a:rPr>
                        <a:t>Άμεσες</a:t>
                      </a:r>
                      <a:r>
                        <a:rPr kumimoji="0" lang="en-US" sz="1800" b="0" i="0" u="none" strike="noStrike" cap="none" normalizeH="0" baseline="0" dirty="0">
                          <a:ln>
                            <a:noFill/>
                          </a:ln>
                          <a:solidFill>
                            <a:schemeClr val="tx2"/>
                          </a:solidFill>
                          <a:effectLst/>
                          <a:latin typeface="Times New Roman" pitchFamily="18" charset="0"/>
                          <a:cs typeface="Times New Roman" pitchFamily="18" charset="0"/>
                        </a:rPr>
                        <a:t> </a:t>
                      </a:r>
                      <a:endParaRPr kumimoji="0" lang="el-GR" sz="1800" b="0" i="0" u="none" strike="noStrike" cap="none" normalizeH="0" baseline="0" dirty="0">
                        <a:ln>
                          <a:noFill/>
                        </a:ln>
                        <a:solidFill>
                          <a:schemeClr val="tx2"/>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err="1">
                          <a:ln>
                            <a:noFill/>
                          </a:ln>
                          <a:solidFill>
                            <a:schemeClr val="tx2"/>
                          </a:solidFill>
                          <a:effectLst/>
                          <a:latin typeface="Times New Roman" pitchFamily="18" charset="0"/>
                          <a:cs typeface="Times New Roman" pitchFamily="18" charset="0"/>
                        </a:rPr>
                        <a:t>πληρωμές</a:t>
                      </a:r>
                      <a:r>
                        <a:rPr kumimoji="0" lang="el-GR" sz="1800" b="0" i="0" u="none" strike="noStrike" cap="none" normalizeH="0" baseline="0" dirty="0">
                          <a:ln>
                            <a:noFill/>
                          </a:ln>
                          <a:solidFill>
                            <a:schemeClr val="tx2"/>
                          </a:solidFill>
                          <a:effectLst/>
                          <a:latin typeface="Times New Roman" pitchFamily="18" charset="0"/>
                          <a:cs typeface="Times New Roman" pitchFamily="18" charset="0"/>
                        </a:rPr>
                        <a:t> (ελευθέρας βούλησης)</a:t>
                      </a:r>
                      <a:endParaRPr kumimoji="0" lang="en-US" sz="1800" b="0" i="0" u="none" strike="noStrike" cap="none" normalizeH="0" baseline="0" dirty="0">
                        <a:ln>
                          <a:noFill/>
                        </a:ln>
                        <a:solidFill>
                          <a:schemeClr val="tx2"/>
                        </a:solidFill>
                        <a:effectLst/>
                        <a:latin typeface="Arial" pitchFamily="34" charset="0"/>
                        <a:cs typeface="Arial" pitchFamily="34" charset="0"/>
                      </a:endParaRPr>
                    </a:p>
                  </a:txBody>
                  <a:tcP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chemeClr val="tx1"/>
                          </a:solidFill>
                          <a:effectLst/>
                          <a:latin typeface="Times New Roman" pitchFamily="18" charset="0"/>
                          <a:cs typeface="Times New Roman" pitchFamily="18" charset="0"/>
                        </a:rPr>
                        <a:t>Πληρωμές για αγαθά και υπηρεσίες που παρέχονται από τον ιδιωτικό τομέα και δεν καλύπτονται από κανενός είδους προπληρωμή ή ασφάλιση (αυτές είναι συνήθως προαιρετικές)</a:t>
                      </a:r>
                      <a:endParaRPr kumimoji="0" lang="el-GR" sz="1800" b="0" i="0" u="none" strike="noStrike" cap="none" normalizeH="0" baseline="0" dirty="0">
                        <a:ln>
                          <a:noFill/>
                        </a:ln>
                        <a:solidFill>
                          <a:schemeClr val="tx1"/>
                        </a:solidFill>
                        <a:effectLst/>
                        <a:latin typeface="Arial" pitchFamily="34" charset="0"/>
                        <a:cs typeface="Arial" pitchFamily="34" charset="0"/>
                      </a:endParaRPr>
                    </a:p>
                  </a:txBody>
                  <a:tcP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4222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l-GR" sz="1800" b="0" i="0" u="none" strike="noStrike" cap="none" normalizeH="0" baseline="0" dirty="0">
                        <a:ln>
                          <a:noFill/>
                        </a:ln>
                        <a:solidFill>
                          <a:schemeClr val="tx2"/>
                        </a:solidFill>
                        <a:effectLst/>
                        <a:latin typeface="Arial" pitchFamily="34" charset="0"/>
                        <a:cs typeface="Arial" pitchFamily="34"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l-GR" sz="1800" b="0" i="0" u="none" strike="noStrike" cap="none" normalizeH="0" baseline="0" dirty="0">
                        <a:ln>
                          <a:noFill/>
                        </a:ln>
                        <a:solidFill>
                          <a:schemeClr val="tx1"/>
                        </a:solidFill>
                        <a:effectLst/>
                        <a:latin typeface="Arial" pitchFamily="34" charset="0"/>
                        <a:cs typeface="Arial" pitchFamily="34" charset="0"/>
                      </a:endParaRP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10588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2"/>
                          </a:solidFill>
                          <a:effectLst/>
                          <a:latin typeface="Times New Roman" pitchFamily="18" charset="0"/>
                          <a:cs typeface="Times New Roman" pitchFamily="18" charset="0"/>
                        </a:rPr>
                        <a:t>Άτυπες πληρωμές</a:t>
                      </a:r>
                      <a:endParaRPr kumimoji="0" lang="en-US" sz="1800" b="0" i="0" u="none" strike="noStrike" cap="none" normalizeH="0" baseline="0">
                        <a:ln>
                          <a:noFill/>
                        </a:ln>
                        <a:solidFill>
                          <a:schemeClr val="tx2"/>
                        </a:solidFill>
                        <a:effectLst/>
                        <a:latin typeface="Arial" pitchFamily="34" charset="0"/>
                        <a:cs typeface="Arial" pitchFamily="34"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chemeClr val="tx1"/>
                          </a:solidFill>
                          <a:effectLst/>
                          <a:latin typeface="Times New Roman" pitchFamily="18" charset="0"/>
                          <a:cs typeface="Times New Roman" pitchFamily="18" charset="0"/>
                        </a:rPr>
                        <a:t>Ανεπίσημες πληρωμές για αγαθά και υπηρεσίες που θεωρητικώς προσφέρονται δωρεάν. Επίσης, αναφέρονται και ως «φακελάκι ή «πληρωμές κάτω από το τραπέζι»</a:t>
                      </a:r>
                      <a:endParaRPr kumimoji="0" lang="el-GR" sz="1800" b="0" i="0" u="none" strike="noStrike" cap="none" normalizeH="0" baseline="0" dirty="0">
                        <a:ln>
                          <a:noFill/>
                        </a:ln>
                        <a:solidFill>
                          <a:schemeClr val="tx1"/>
                        </a:solidFill>
                        <a:effectLst/>
                        <a:latin typeface="Arial" pitchFamily="34" charset="0"/>
                        <a:cs typeface="Arial" pitchFamily="34" charset="0"/>
                      </a:endParaRP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222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l-GR" sz="1800" b="0" i="0" u="none" strike="noStrike" cap="none" normalizeH="0" baseline="0">
                        <a:ln>
                          <a:noFill/>
                        </a:ln>
                        <a:solidFill>
                          <a:schemeClr val="tx2"/>
                        </a:solidFill>
                        <a:effectLst/>
                        <a:latin typeface="Arial" pitchFamily="34" charset="0"/>
                        <a:cs typeface="Arial" pitchFamily="34"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l-GR" sz="1800" b="0" i="0" u="none" strike="noStrike" cap="none" normalizeH="0" baseline="0" dirty="0">
                        <a:ln>
                          <a:noFill/>
                        </a:ln>
                        <a:solidFill>
                          <a:schemeClr val="tx1"/>
                        </a:solidFill>
                        <a:effectLst/>
                        <a:latin typeface="Arial" pitchFamily="34" charset="0"/>
                        <a:cs typeface="Arial" pitchFamily="34" charset="0"/>
                      </a:endParaRP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13747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chemeClr val="tx2"/>
                          </a:solidFill>
                          <a:effectLst/>
                          <a:latin typeface="Times New Roman" pitchFamily="18" charset="0"/>
                          <a:cs typeface="Times New Roman" pitchFamily="18" charset="0"/>
                        </a:rPr>
                        <a:t>Θεσμοθετημένες πληρωμές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chemeClr val="tx2"/>
                          </a:solidFill>
                          <a:effectLst/>
                          <a:latin typeface="Times New Roman" pitchFamily="18" charset="0"/>
                          <a:cs typeface="Times New Roman" pitchFamily="18" charset="0"/>
                        </a:rPr>
                        <a:t>σ</a:t>
                      </a:r>
                      <a:r>
                        <a:rPr kumimoji="0" lang="en-US" sz="1800" b="0" i="0" u="none" strike="noStrike" cap="none" normalizeH="0" baseline="0" dirty="0" err="1">
                          <a:ln>
                            <a:noFill/>
                          </a:ln>
                          <a:solidFill>
                            <a:schemeClr val="tx2"/>
                          </a:solidFill>
                          <a:effectLst/>
                          <a:latin typeface="Times New Roman" pitchFamily="18" charset="0"/>
                          <a:cs typeface="Times New Roman" pitchFamily="18" charset="0"/>
                        </a:rPr>
                        <a:t>υμμετοχή</a:t>
                      </a:r>
                      <a:r>
                        <a:rPr kumimoji="0" lang="el-GR" sz="1800" b="0" i="0" u="none" strike="noStrike" cap="none" normalizeH="0" baseline="0" dirty="0">
                          <a:ln>
                            <a:noFill/>
                          </a:ln>
                          <a:solidFill>
                            <a:schemeClr val="tx2"/>
                          </a:solidFill>
                          <a:effectLst/>
                          <a:latin typeface="Times New Roman" pitchFamily="18" charset="0"/>
                          <a:cs typeface="Times New Roman" pitchFamily="18" charset="0"/>
                        </a:rPr>
                        <a:t>ς</a:t>
                      </a:r>
                      <a:r>
                        <a:rPr kumimoji="0" lang="en-US" sz="1800" b="0" i="0" u="none" strike="noStrike" cap="none" normalizeH="0" baseline="0" dirty="0">
                          <a:ln>
                            <a:noFill/>
                          </a:ln>
                          <a:solidFill>
                            <a:schemeClr val="tx2"/>
                          </a:solidFill>
                          <a:effectLst/>
                          <a:latin typeface="Times New Roman" pitchFamily="18" charset="0"/>
                          <a:cs typeface="Times New Roman" pitchFamily="18" charset="0"/>
                        </a:rPr>
                        <a:t> </a:t>
                      </a:r>
                      <a:endParaRPr kumimoji="0" lang="el-GR" sz="1800" b="0" i="0" u="none" strike="noStrike" cap="none" normalizeH="0" baseline="0" dirty="0">
                        <a:ln>
                          <a:noFill/>
                        </a:ln>
                        <a:solidFill>
                          <a:schemeClr val="tx2"/>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err="1">
                          <a:ln>
                            <a:noFill/>
                          </a:ln>
                          <a:solidFill>
                            <a:schemeClr val="tx2"/>
                          </a:solidFill>
                          <a:effectLst/>
                          <a:latin typeface="Times New Roman" pitchFamily="18" charset="0"/>
                          <a:cs typeface="Times New Roman" pitchFamily="18" charset="0"/>
                        </a:rPr>
                        <a:t>στο</a:t>
                      </a:r>
                      <a:r>
                        <a:rPr kumimoji="0" lang="en-US" sz="1800" b="0" i="0" u="none" strike="noStrike" cap="none" normalizeH="0" baseline="0" dirty="0">
                          <a:ln>
                            <a:noFill/>
                          </a:ln>
                          <a:solidFill>
                            <a:schemeClr val="tx2"/>
                          </a:solidFill>
                          <a:effectLst/>
                          <a:latin typeface="Times New Roman" pitchFamily="18" charset="0"/>
                          <a:cs typeface="Times New Roman" pitchFamily="18" charset="0"/>
                        </a:rPr>
                        <a:t> </a:t>
                      </a:r>
                      <a:r>
                        <a:rPr kumimoji="0" lang="en-US" sz="1800" b="0" i="0" u="none" strike="noStrike" cap="none" normalizeH="0" baseline="0" dirty="0" err="1">
                          <a:ln>
                            <a:noFill/>
                          </a:ln>
                          <a:solidFill>
                            <a:schemeClr val="tx2"/>
                          </a:solidFill>
                          <a:effectLst/>
                          <a:latin typeface="Times New Roman" pitchFamily="18" charset="0"/>
                          <a:cs typeface="Times New Roman" pitchFamily="18" charset="0"/>
                        </a:rPr>
                        <a:t>κόστος</a:t>
                      </a:r>
                      <a:endParaRPr kumimoji="0" lang="en-US" sz="1800" b="0" i="0" u="none" strike="noStrike" cap="none" normalizeH="0" baseline="0" dirty="0">
                        <a:ln>
                          <a:noFill/>
                        </a:ln>
                        <a:solidFill>
                          <a:schemeClr val="tx2"/>
                        </a:solidFill>
                        <a:effectLst/>
                        <a:latin typeface="Arial" pitchFamily="34" charset="0"/>
                        <a:cs typeface="Arial" pitchFamily="34" charset="0"/>
                      </a:endParaRPr>
                    </a:p>
                  </a:txBody>
                  <a:tcP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chemeClr val="tx1"/>
                          </a:solidFill>
                          <a:effectLst/>
                          <a:latin typeface="Times New Roman" pitchFamily="18" charset="0"/>
                          <a:cs typeface="Times New Roman" pitchFamily="18" charset="0"/>
                        </a:rPr>
                        <a:t>Αναφέρεται στη θεσμοθετημένη ανάληψη μέρους του κόστους των παρεχόμενων φροντίδων από τους ασφαλισμένους πολίτες. </a:t>
                      </a:r>
                      <a:r>
                        <a:rPr kumimoji="0" lang="en-US" sz="1800" b="0" i="0" u="none" strike="noStrike" cap="none" normalizeH="0" baseline="0" dirty="0" err="1">
                          <a:ln>
                            <a:noFill/>
                          </a:ln>
                          <a:solidFill>
                            <a:schemeClr val="tx1"/>
                          </a:solidFill>
                          <a:effectLst/>
                          <a:latin typeface="Times New Roman" pitchFamily="18" charset="0"/>
                          <a:cs typeface="Times New Roman" pitchFamily="18" charset="0"/>
                        </a:rPr>
                        <a:t>Συχνά</a:t>
                      </a:r>
                      <a:r>
                        <a:rPr kumimoji="0" lang="en-US" sz="1800" b="0" i="0" u="none" strike="noStrike" cap="none" normalizeH="0" baseline="0" dirty="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err="1">
                          <a:ln>
                            <a:noFill/>
                          </a:ln>
                          <a:solidFill>
                            <a:schemeClr val="tx1"/>
                          </a:solidFill>
                          <a:effectLst/>
                          <a:latin typeface="Times New Roman" pitchFamily="18" charset="0"/>
                          <a:cs typeface="Times New Roman" pitchFamily="18" charset="0"/>
                        </a:rPr>
                        <a:t>απαντάται</a:t>
                      </a:r>
                      <a:r>
                        <a:rPr kumimoji="0" lang="en-US" sz="1800" b="0" i="0" u="none" strike="noStrike" cap="none" normalizeH="0" baseline="0" dirty="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err="1">
                          <a:ln>
                            <a:noFill/>
                          </a:ln>
                          <a:solidFill>
                            <a:schemeClr val="tx1"/>
                          </a:solidFill>
                          <a:effectLst/>
                          <a:latin typeface="Times New Roman" pitchFamily="18" charset="0"/>
                          <a:cs typeface="Times New Roman" pitchFamily="18" charset="0"/>
                        </a:rPr>
                        <a:t>και</a:t>
                      </a:r>
                      <a:r>
                        <a:rPr kumimoji="0" lang="en-US" sz="1800" b="0" i="0" u="none" strike="noStrike" cap="none" normalizeH="0" baseline="0" dirty="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err="1">
                          <a:ln>
                            <a:noFill/>
                          </a:ln>
                          <a:solidFill>
                            <a:schemeClr val="tx1"/>
                          </a:solidFill>
                          <a:effectLst/>
                          <a:latin typeface="Times New Roman" pitchFamily="18" charset="0"/>
                          <a:cs typeface="Times New Roman" pitchFamily="18" charset="0"/>
                        </a:rPr>
                        <a:t>ως</a:t>
                      </a:r>
                      <a:r>
                        <a:rPr kumimoji="0" lang="en-US" sz="1800" b="0" i="0" u="none" strike="noStrike" cap="none" normalizeH="0" baseline="0" dirty="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err="1">
                          <a:ln>
                            <a:noFill/>
                          </a:ln>
                          <a:solidFill>
                            <a:schemeClr val="tx1"/>
                          </a:solidFill>
                          <a:effectLst/>
                          <a:latin typeface="Times New Roman" pitchFamily="18" charset="0"/>
                          <a:cs typeface="Times New Roman" pitchFamily="18" charset="0"/>
                        </a:rPr>
                        <a:t>χρεώσεις</a:t>
                      </a:r>
                      <a:r>
                        <a:rPr kumimoji="0" lang="en-US" sz="1800" b="0" i="0" u="none" strike="noStrike" cap="none" normalizeH="0" baseline="0" dirty="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err="1">
                          <a:ln>
                            <a:noFill/>
                          </a:ln>
                          <a:solidFill>
                            <a:schemeClr val="tx1"/>
                          </a:solidFill>
                          <a:effectLst/>
                          <a:latin typeface="Times New Roman" pitchFamily="18" charset="0"/>
                          <a:cs typeface="Times New Roman" pitchFamily="18" charset="0"/>
                        </a:rPr>
                        <a:t>των</a:t>
                      </a:r>
                      <a:r>
                        <a:rPr kumimoji="0" lang="en-US" sz="1800" b="0" i="0" u="none" strike="noStrike" cap="none" normalizeH="0" baseline="0" dirty="0">
                          <a:ln>
                            <a:noFill/>
                          </a:ln>
                          <a:solidFill>
                            <a:schemeClr val="tx1"/>
                          </a:solidFill>
                          <a:effectLst/>
                          <a:latin typeface="Times New Roman" pitchFamily="18" charset="0"/>
                          <a:cs typeface="Times New Roman" pitchFamily="18" charset="0"/>
                        </a:rPr>
                        <a:t> </a:t>
                      </a:r>
                      <a:r>
                        <a:rPr kumimoji="0" lang="en-US" sz="1800" b="0" i="0" u="none" strike="noStrike" cap="none" normalizeH="0" baseline="0" dirty="0" err="1">
                          <a:ln>
                            <a:noFill/>
                          </a:ln>
                          <a:solidFill>
                            <a:schemeClr val="tx1"/>
                          </a:solidFill>
                          <a:effectLst/>
                          <a:latin typeface="Times New Roman" pitchFamily="18" charset="0"/>
                          <a:cs typeface="Times New Roman" pitchFamily="18" charset="0"/>
                        </a:rPr>
                        <a:t>χρηστών</a:t>
                      </a:r>
                      <a:r>
                        <a:rPr kumimoji="0" lang="en-US" sz="1800" b="0" i="0" u="none" strike="noStrike" cap="none" normalizeH="0" baseline="0" dirty="0">
                          <a:ln>
                            <a:noFill/>
                          </a:ln>
                          <a:solidFill>
                            <a:schemeClr val="tx1"/>
                          </a:solidFill>
                          <a:effectLst/>
                          <a:latin typeface="Times New Roman" pitchFamily="18" charset="0"/>
                          <a:cs typeface="Times New Roman" pitchFamily="18"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a:txBody>
                  <a:tcP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5620" name="Rectangle 43"/>
          <p:cNvSpPr>
            <a:spLocks noChangeArrowheads="1"/>
          </p:cNvSpPr>
          <p:nvPr/>
        </p:nvSpPr>
        <p:spPr bwMode="auto">
          <a:xfrm>
            <a:off x="1236663" y="4754563"/>
            <a:ext cx="184150" cy="503237"/>
          </a:xfrm>
          <a:prstGeom prst="rect">
            <a:avLst/>
          </a:prstGeom>
          <a:noFill/>
          <a:ln w="9525">
            <a:noFill/>
            <a:miter lim="800000"/>
            <a:headEnd/>
            <a:tailEnd/>
          </a:ln>
        </p:spPr>
        <p:txBody>
          <a:bodyPr wrap="none" anchor="ctr">
            <a:spAutoFit/>
          </a:bodyPr>
          <a:lstStyle/>
          <a:p>
            <a:br>
              <a:rPr lang="el-GR" sz="900"/>
            </a:br>
            <a:endParaRPr lang="el-G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5 - Θέση αριθμού διαφάνειας"/>
          <p:cNvSpPr>
            <a:spLocks noGrp="1"/>
          </p:cNvSpPr>
          <p:nvPr>
            <p:ph type="sldNum" sz="quarter" idx="11"/>
          </p:nvPr>
        </p:nvSpPr>
        <p:spPr>
          <a:xfrm>
            <a:off x="457200" y="6245225"/>
            <a:ext cx="2133600" cy="476250"/>
          </a:xfrm>
          <a:noFill/>
        </p:spPr>
        <p:txBody>
          <a:bodyPr/>
          <a:lstStyle/>
          <a:p>
            <a:pPr algn="l"/>
            <a:fld id="{FC7E25E8-696C-42C8-9658-7ADEEF875496}" type="slidenum">
              <a:rPr lang="el-GR" smtClean="0">
                <a:latin typeface="Arial" charset="0"/>
              </a:rPr>
              <a:pPr algn="l"/>
              <a:t>57</a:t>
            </a:fld>
            <a:endParaRPr lang="el-GR">
              <a:latin typeface="Arial" charset="0"/>
            </a:endParaRPr>
          </a:p>
        </p:txBody>
      </p:sp>
      <p:sp>
        <p:nvSpPr>
          <p:cNvPr id="26627" name="Rectangle 2"/>
          <p:cNvSpPr>
            <a:spLocks noGrp="1" noRot="1" noChangeArrowheads="1"/>
          </p:cNvSpPr>
          <p:nvPr>
            <p:ph type="title"/>
          </p:nvPr>
        </p:nvSpPr>
        <p:spPr>
          <a:xfrm>
            <a:off x="301625" y="228600"/>
            <a:ext cx="8510588" cy="762000"/>
          </a:xfrm>
        </p:spPr>
        <p:txBody>
          <a:bodyPr/>
          <a:lstStyle/>
          <a:p>
            <a:pPr eaLnBrk="1" hangingPunct="1"/>
            <a:r>
              <a:rPr lang="el-GR" sz="3200" b="1">
                <a:solidFill>
                  <a:srgbClr val="AE2A06"/>
                </a:solidFill>
              </a:rPr>
              <a:t>Οι πληρωμές των χρηστών (συνέχεια)</a:t>
            </a:r>
          </a:p>
        </p:txBody>
      </p:sp>
      <p:sp>
        <p:nvSpPr>
          <p:cNvPr id="26628" name="Rectangle 3"/>
          <p:cNvSpPr>
            <a:spLocks noGrp="1" noRot="1" noChangeArrowheads="1"/>
          </p:cNvSpPr>
          <p:nvPr>
            <p:ph type="body" idx="1"/>
          </p:nvPr>
        </p:nvSpPr>
        <p:spPr>
          <a:xfrm>
            <a:off x="301625" y="1066800"/>
            <a:ext cx="8540750" cy="5791200"/>
          </a:xfrm>
        </p:spPr>
        <p:txBody>
          <a:bodyPr/>
          <a:lstStyle/>
          <a:p>
            <a:pPr eaLnBrk="1" hangingPunct="1">
              <a:lnSpc>
                <a:spcPct val="80000"/>
              </a:lnSpc>
              <a:buFont typeface="Wingdings" pitchFamily="2" charset="2"/>
              <a:buBlip>
                <a:blip r:embed="rId3"/>
              </a:buBlip>
            </a:pPr>
            <a:r>
              <a:rPr lang="el-GR" sz="2800" b="1">
                <a:solidFill>
                  <a:srgbClr val="FFFF66"/>
                </a:solidFill>
              </a:rPr>
              <a:t> </a:t>
            </a:r>
            <a:r>
              <a:rPr lang="el-GR" b="1">
                <a:solidFill>
                  <a:schemeClr val="tx2"/>
                </a:solidFill>
              </a:rPr>
              <a:t>Άτυπες πληρωμές, «λόγοι ύπαρξης»:</a:t>
            </a:r>
          </a:p>
          <a:p>
            <a:pPr lvl="1" eaLnBrk="1" hangingPunct="1">
              <a:lnSpc>
                <a:spcPct val="80000"/>
              </a:lnSpc>
              <a:buClr>
                <a:srgbClr val="AE2A06"/>
              </a:buClr>
              <a:buFont typeface="Wingdings" pitchFamily="2" charset="2"/>
              <a:buChar char="ü"/>
            </a:pPr>
            <a:r>
              <a:rPr lang="el-GR" sz="2000"/>
              <a:t>Έλλειψη χρηματοδοτικών πόρων για την ανάπτυξη του δημοσίου συστήματος. </a:t>
            </a:r>
          </a:p>
          <a:p>
            <a:pPr lvl="1" eaLnBrk="1" hangingPunct="1">
              <a:lnSpc>
                <a:spcPct val="80000"/>
              </a:lnSpc>
              <a:buClr>
                <a:srgbClr val="AE2A06"/>
              </a:buClr>
              <a:buFont typeface="Wingdings" pitchFamily="2" charset="2"/>
              <a:buChar char="ü"/>
            </a:pPr>
            <a:endParaRPr lang="el-GR" sz="2000"/>
          </a:p>
          <a:p>
            <a:pPr lvl="1" eaLnBrk="1" hangingPunct="1">
              <a:lnSpc>
                <a:spcPct val="80000"/>
              </a:lnSpc>
              <a:buClr>
                <a:srgbClr val="AE2A06"/>
              </a:buClr>
              <a:buFont typeface="Wingdings" pitchFamily="2" charset="2"/>
              <a:buChar char="ü"/>
            </a:pPr>
            <a:r>
              <a:rPr lang="el-GR" sz="2000"/>
              <a:t>Διάθεση επηρεασμού της απόδοσης των προμηθευτών υγείας (Νότια Ευρώπη). </a:t>
            </a:r>
          </a:p>
          <a:p>
            <a:pPr lvl="1" eaLnBrk="1" hangingPunct="1">
              <a:lnSpc>
                <a:spcPct val="80000"/>
              </a:lnSpc>
              <a:buClr>
                <a:srgbClr val="AE2A06"/>
              </a:buClr>
              <a:buFont typeface="Wingdings" pitchFamily="2" charset="2"/>
              <a:buChar char="ü"/>
            </a:pPr>
            <a:endParaRPr lang="el-GR" sz="2000"/>
          </a:p>
          <a:p>
            <a:pPr lvl="1" eaLnBrk="1" hangingPunct="1">
              <a:lnSpc>
                <a:spcPct val="80000"/>
              </a:lnSpc>
              <a:buClr>
                <a:srgbClr val="AE2A06"/>
              </a:buClr>
              <a:buFont typeface="Wingdings" pitchFamily="2" charset="2"/>
              <a:buChar char="ü"/>
            </a:pPr>
            <a:r>
              <a:rPr lang="el-GR" sz="2000"/>
              <a:t>Παράδοση και κουλτούρα. Στη Νοτιοανατολική Ευρώπη και στις χώρες της πρώην Σοβιετικής Ένωσης </a:t>
            </a:r>
          </a:p>
          <a:p>
            <a:pPr eaLnBrk="1" hangingPunct="1">
              <a:lnSpc>
                <a:spcPct val="80000"/>
              </a:lnSpc>
              <a:buFont typeface="Wingdings" pitchFamily="2" charset="2"/>
              <a:buNone/>
            </a:pPr>
            <a:endParaRPr lang="el-GR" sz="2400"/>
          </a:p>
          <a:p>
            <a:pPr eaLnBrk="1" hangingPunct="1">
              <a:lnSpc>
                <a:spcPct val="80000"/>
              </a:lnSpc>
              <a:buFont typeface="Wingdings" pitchFamily="2" charset="2"/>
              <a:buNone/>
            </a:pPr>
            <a:r>
              <a:rPr lang="el-GR" sz="2400" b="1">
                <a:solidFill>
                  <a:schemeClr val="tx2"/>
                </a:solidFill>
              </a:rPr>
              <a:t>Προϋπόθεση για τη μετατροπή των άτυπων πληρωμών σε θεσμοθετημένες πληρωμές συμμετοχής στο κόστος </a:t>
            </a:r>
            <a:r>
              <a:rPr lang="el-GR" sz="2400" b="1" u="sng">
                <a:solidFill>
                  <a:schemeClr val="tx2"/>
                </a:solidFill>
              </a:rPr>
              <a:t>η συναίνεση των προμηθευτών υγείας</a:t>
            </a:r>
            <a:endParaRPr lang="el-GR" sz="2400" u="sng">
              <a:solidFill>
                <a:schemeClr val="tx2"/>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4"/>
          <p:cNvSpPr txBox="1">
            <a:spLocks noChangeArrowheads="1"/>
          </p:cNvSpPr>
          <p:nvPr/>
        </p:nvSpPr>
        <p:spPr bwMode="auto">
          <a:xfrm>
            <a:off x="323850" y="476250"/>
            <a:ext cx="8496300" cy="641350"/>
          </a:xfrm>
          <a:prstGeom prst="rect">
            <a:avLst/>
          </a:prstGeom>
          <a:noFill/>
          <a:ln w="9525">
            <a:noFill/>
            <a:miter lim="800000"/>
            <a:headEnd/>
            <a:tailEnd/>
          </a:ln>
          <a:effectLst/>
        </p:spPr>
        <p:txBody>
          <a:bodyPr>
            <a:spAutoFit/>
          </a:bodyPr>
          <a:lstStyle/>
          <a:p>
            <a:pPr algn="ctr">
              <a:defRPr/>
            </a:pPr>
            <a:r>
              <a:rPr lang="el-GR" b="1" u="sng" dirty="0" err="1">
                <a:solidFill>
                  <a:srgbClr val="C00000"/>
                </a:solidFill>
                <a:effectLst>
                  <a:outerShdw blurRad="38100" dist="38100" dir="2700000" algn="tl">
                    <a:srgbClr val="C0C0C0"/>
                  </a:outerShdw>
                </a:effectLst>
              </a:rPr>
              <a:t>ΕΥΡΩΠΑΪΚΟΣ</a:t>
            </a:r>
            <a:r>
              <a:rPr lang="el-GR" b="1" u="sng" dirty="0">
                <a:solidFill>
                  <a:srgbClr val="C00000"/>
                </a:solidFill>
                <a:effectLst>
                  <a:outerShdw blurRad="38100" dist="38100" dir="2700000" algn="tl">
                    <a:srgbClr val="C0C0C0"/>
                  </a:outerShdw>
                </a:effectLst>
              </a:rPr>
              <a:t> ΔΕΙΚΤΗΣ ΚΑΤΑΝΑΛΩΤΩΝ ΓΙΑ ΤΙΣ ΥΠΗΡΕΣΙΕΣ ΥΓΕΙΑΣ </a:t>
            </a:r>
            <a:r>
              <a:rPr lang="en-US" b="1" u="sng" dirty="0">
                <a:solidFill>
                  <a:srgbClr val="C00000"/>
                </a:solidFill>
                <a:effectLst>
                  <a:outerShdw blurRad="38100" dist="38100" dir="2700000" algn="tl">
                    <a:srgbClr val="C0C0C0"/>
                  </a:outerShdw>
                </a:effectLst>
              </a:rPr>
              <a:t>(Euro Health Consumer Index – </a:t>
            </a:r>
            <a:r>
              <a:rPr lang="en-US" b="1" u="sng" dirty="0" err="1">
                <a:solidFill>
                  <a:srgbClr val="C00000"/>
                </a:solidFill>
                <a:effectLst>
                  <a:outerShdw blurRad="38100" dist="38100" dir="2700000" algn="tl">
                    <a:srgbClr val="C0C0C0"/>
                  </a:outerShdw>
                </a:effectLst>
              </a:rPr>
              <a:t>EHCI</a:t>
            </a:r>
            <a:r>
              <a:rPr lang="en-US" b="1" u="sng" dirty="0">
                <a:solidFill>
                  <a:srgbClr val="C00000"/>
                </a:solidFill>
                <a:effectLst>
                  <a:outerShdw blurRad="38100" dist="38100" dir="2700000" algn="tl">
                    <a:srgbClr val="C0C0C0"/>
                  </a:outerShdw>
                </a:effectLst>
              </a:rPr>
              <a:t>)</a:t>
            </a:r>
            <a:endParaRPr lang="el-GR" b="1" u="sng" dirty="0">
              <a:solidFill>
                <a:srgbClr val="C00000"/>
              </a:solidFill>
              <a:effectLst>
                <a:outerShdw blurRad="38100" dist="38100" dir="2700000" algn="tl">
                  <a:srgbClr val="C0C0C0"/>
                </a:outerShdw>
              </a:effectLst>
            </a:endParaRPr>
          </a:p>
        </p:txBody>
      </p:sp>
      <p:sp>
        <p:nvSpPr>
          <p:cNvPr id="52229" name="Text Box 5"/>
          <p:cNvSpPr txBox="1">
            <a:spLocks noChangeArrowheads="1"/>
          </p:cNvSpPr>
          <p:nvPr/>
        </p:nvSpPr>
        <p:spPr bwMode="auto">
          <a:xfrm>
            <a:off x="376238" y="1216025"/>
            <a:ext cx="8516937" cy="5601533"/>
          </a:xfrm>
          <a:prstGeom prst="rect">
            <a:avLst/>
          </a:prstGeom>
          <a:noFill/>
          <a:ln w="9525">
            <a:noFill/>
            <a:miter lim="800000"/>
            <a:headEnd/>
            <a:tailEnd/>
          </a:ln>
          <a:effectLst/>
        </p:spPr>
        <p:txBody>
          <a:bodyPr>
            <a:spAutoFit/>
          </a:bodyPr>
          <a:lstStyle/>
          <a:p>
            <a:pPr marL="342900" indent="-342900">
              <a:buFontTx/>
              <a:buChar char="•"/>
              <a:defRPr/>
            </a:pPr>
            <a:r>
              <a:rPr lang="el-GR" dirty="0"/>
              <a:t> </a:t>
            </a:r>
            <a:r>
              <a:rPr lang="el-GR" sz="2000" dirty="0"/>
              <a:t>Ομάδα δεικτών μέσω των οποίων αξιολογούνται </a:t>
            </a:r>
            <a:r>
              <a:rPr lang="el-GR" sz="2000" dirty="0">
                <a:effectLst>
                  <a:outerShdw blurRad="38100" dist="38100" dir="2700000" algn="tl">
                    <a:srgbClr val="000000">
                      <a:alpha val="43137"/>
                    </a:srgbClr>
                  </a:outerShdw>
                </a:effectLst>
              </a:rPr>
              <a:t>συγκριτικά τα διάφορα συστήματα υγείας και θα συντάσσεται ετήσια έκθεση </a:t>
            </a:r>
            <a:r>
              <a:rPr lang="el-GR" sz="2000" dirty="0"/>
              <a:t>η οποία θα πληροφορεί τους εν δυνάμει χρήστες των υπηρεσιών υγείας για το επίπεδο των συστημάτων υγείας στις διάφορες χώρες</a:t>
            </a:r>
            <a:endParaRPr lang="en-US" sz="2000" dirty="0"/>
          </a:p>
          <a:p>
            <a:pPr marL="342900" indent="-342900">
              <a:buFontTx/>
              <a:buChar char="•"/>
              <a:defRPr/>
            </a:pPr>
            <a:endParaRPr lang="en-US" sz="2000" dirty="0"/>
          </a:p>
          <a:p>
            <a:pPr marL="342900" indent="-342900">
              <a:buFontTx/>
              <a:buChar char="•"/>
              <a:defRPr/>
            </a:pPr>
            <a:r>
              <a:rPr lang="en-US" sz="2000" dirty="0"/>
              <a:t> </a:t>
            </a:r>
            <a:r>
              <a:rPr lang="el-GR" sz="2000" dirty="0"/>
              <a:t>Σύμφωνα με την έκθεση του 2006, αξιολογεί τα συστήματα για πέντε διαστάσεις</a:t>
            </a:r>
          </a:p>
          <a:p>
            <a:pPr marL="342900" indent="-342900">
              <a:buFontTx/>
              <a:buAutoNum type="arabicPeriod"/>
              <a:defRPr/>
            </a:pPr>
            <a:r>
              <a:rPr lang="el-GR" sz="2000" dirty="0">
                <a:solidFill>
                  <a:srgbClr val="006600"/>
                </a:solidFill>
                <a:effectLst>
                  <a:outerShdw blurRad="38100" dist="38100" dir="2700000" algn="tl">
                    <a:srgbClr val="000000">
                      <a:alpha val="43137"/>
                    </a:srgbClr>
                  </a:outerShdw>
                </a:effectLst>
              </a:rPr>
              <a:t>Δικαιώματα Ασθενών και πληροφόρηση</a:t>
            </a:r>
          </a:p>
          <a:p>
            <a:pPr marL="342900" indent="-342900">
              <a:buFontTx/>
              <a:buAutoNum type="arabicPeriod"/>
              <a:defRPr/>
            </a:pPr>
            <a:r>
              <a:rPr lang="el-GR" sz="2000" dirty="0">
                <a:solidFill>
                  <a:srgbClr val="006600"/>
                </a:solidFill>
                <a:effectLst>
                  <a:outerShdw blurRad="38100" dist="38100" dir="2700000" algn="tl">
                    <a:srgbClr val="000000">
                      <a:alpha val="43137"/>
                    </a:srgbClr>
                  </a:outerShdw>
                </a:effectLst>
              </a:rPr>
              <a:t>Χρόνος αναμονής για τη λήψη υγειονομικής φροντίδας</a:t>
            </a:r>
          </a:p>
          <a:p>
            <a:pPr marL="342900" indent="-342900">
              <a:buFontTx/>
              <a:buAutoNum type="arabicPeriod"/>
              <a:defRPr/>
            </a:pPr>
            <a:r>
              <a:rPr lang="el-GR" sz="2000" dirty="0">
                <a:solidFill>
                  <a:srgbClr val="006600"/>
                </a:solidFill>
                <a:effectLst>
                  <a:outerShdw blurRad="38100" dist="38100" dir="2700000" algn="tl">
                    <a:srgbClr val="000000">
                      <a:alpha val="43137"/>
                    </a:srgbClr>
                  </a:outerShdw>
                </a:effectLst>
              </a:rPr>
              <a:t>Αποτελέσματα </a:t>
            </a:r>
            <a:r>
              <a:rPr lang="el-GR" sz="2000" dirty="0"/>
              <a:t>(π.χ. δείκτες θνητότητας μετά από καρδιαγγειακά νοσήματα)</a:t>
            </a:r>
          </a:p>
          <a:p>
            <a:pPr marL="342900" indent="-342900">
              <a:buFontTx/>
              <a:buAutoNum type="arabicPeriod"/>
              <a:defRPr/>
            </a:pPr>
            <a:r>
              <a:rPr lang="el-GR" sz="2000" dirty="0">
                <a:solidFill>
                  <a:srgbClr val="006600"/>
                </a:solidFill>
                <a:effectLst>
                  <a:outerShdw blurRad="38100" dist="38100" dir="2700000" algn="tl">
                    <a:srgbClr val="000000">
                      <a:alpha val="43137"/>
                    </a:srgbClr>
                  </a:outerShdw>
                </a:effectLst>
              </a:rPr>
              <a:t>Επίπεδο παροχών</a:t>
            </a:r>
          </a:p>
          <a:p>
            <a:pPr marL="342900" indent="-342900">
              <a:buFontTx/>
              <a:buAutoNum type="arabicPeriod"/>
              <a:defRPr/>
            </a:pPr>
            <a:r>
              <a:rPr lang="el-GR" sz="2000" dirty="0">
                <a:solidFill>
                  <a:srgbClr val="006600"/>
                </a:solidFill>
                <a:effectLst>
                  <a:outerShdw blurRad="38100" dist="38100" dir="2700000" algn="tl">
                    <a:srgbClr val="000000">
                      <a:alpha val="43137"/>
                    </a:srgbClr>
                  </a:outerShdw>
                </a:effectLst>
              </a:rPr>
              <a:t>Φαρμακευτικά προϊόντα</a:t>
            </a:r>
            <a:r>
              <a:rPr lang="el-GR" sz="2000" dirty="0"/>
              <a:t> (πρόσβαση σε νέα φάρμακα π.χ. για τον καρκίνο)</a:t>
            </a:r>
          </a:p>
          <a:p>
            <a:pPr marL="342900" indent="-342900">
              <a:defRPr/>
            </a:pPr>
            <a:endParaRPr lang="el-GR" sz="2000" dirty="0"/>
          </a:p>
          <a:p>
            <a:pPr marL="342900" indent="-342900">
              <a:defRPr/>
            </a:pPr>
            <a:r>
              <a:rPr lang="el-GR" sz="2000" dirty="0"/>
              <a:t>Το 2006 η Ελλάδα κατατάχθηκε στην 17</a:t>
            </a:r>
            <a:r>
              <a:rPr lang="el-GR" sz="2000" baseline="30000" dirty="0"/>
              <a:t>η</a:t>
            </a:r>
            <a:r>
              <a:rPr lang="el-GR" sz="2000" dirty="0"/>
              <a:t> θέση σε σύνολο 26 χωρών με φθίνουσα σειρά αξιολόγησης. Πρώτη ήταν η Γαλλία.</a:t>
            </a:r>
          </a:p>
          <a:p>
            <a:pPr marL="342900" indent="-342900">
              <a:defRPr/>
            </a:pPr>
            <a:endParaRPr lang="el-GR" dirty="0"/>
          </a:p>
        </p:txBody>
      </p:sp>
      <p:sp>
        <p:nvSpPr>
          <p:cNvPr id="28676" name="5 - Θέση αριθμού διαφάνειας"/>
          <p:cNvSpPr>
            <a:spLocks noGrp="1"/>
          </p:cNvSpPr>
          <p:nvPr>
            <p:ph type="sldNum" sz="quarter" idx="11"/>
          </p:nvPr>
        </p:nvSpPr>
        <p:spPr>
          <a:noFill/>
        </p:spPr>
        <p:txBody>
          <a:bodyPr/>
          <a:lstStyle/>
          <a:p>
            <a:fld id="{14658008-1558-4CF5-BF29-95514302BF1D}" type="slidenum">
              <a:rPr lang="en-US" smtClean="0"/>
              <a:pPr/>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3 - Θέση αριθμού διαφάνειας"/>
          <p:cNvSpPr>
            <a:spLocks noGrp="1"/>
          </p:cNvSpPr>
          <p:nvPr>
            <p:ph type="sldNum" sz="quarter" idx="11"/>
          </p:nvPr>
        </p:nvSpPr>
        <p:spPr>
          <a:xfrm>
            <a:off x="457200" y="6245225"/>
            <a:ext cx="2133600" cy="476250"/>
          </a:xfrm>
          <a:noFill/>
        </p:spPr>
        <p:txBody>
          <a:bodyPr/>
          <a:lstStyle/>
          <a:p>
            <a:pPr algn="l"/>
            <a:fld id="{77D05C38-2F3F-420F-B2CF-CCB9048E143F}" type="slidenum">
              <a:rPr lang="el-GR" smtClean="0">
                <a:latin typeface="Arial" charset="0"/>
              </a:rPr>
              <a:pPr algn="l"/>
              <a:t>59</a:t>
            </a:fld>
            <a:endParaRPr lang="el-GR">
              <a:latin typeface="Arial" charset="0"/>
            </a:endParaRPr>
          </a:p>
        </p:txBody>
      </p:sp>
      <p:sp>
        <p:nvSpPr>
          <p:cNvPr id="115718" name="Rectangle 6"/>
          <p:cNvSpPr>
            <a:spLocks noChangeArrowheads="1"/>
          </p:cNvSpPr>
          <p:nvPr/>
        </p:nvSpPr>
        <p:spPr bwMode="auto">
          <a:xfrm>
            <a:off x="571500" y="428625"/>
            <a:ext cx="2794000" cy="366713"/>
          </a:xfrm>
          <a:prstGeom prst="rect">
            <a:avLst/>
          </a:prstGeom>
          <a:noFill/>
          <a:ln w="9525">
            <a:noFill/>
            <a:miter lim="800000"/>
            <a:headEnd/>
            <a:tailEnd/>
          </a:ln>
          <a:effectLst/>
        </p:spPr>
        <p:txBody>
          <a:bodyPr wrap="none" anchor="ctr">
            <a:spAutoFit/>
          </a:bodyPr>
          <a:lstStyle/>
          <a:p>
            <a:pPr algn="just">
              <a:defRPr/>
            </a:pPr>
            <a:r>
              <a:rPr lang="el-GR" b="1" dirty="0">
                <a:solidFill>
                  <a:srgbClr val="FF0000"/>
                </a:solidFill>
                <a:effectLst>
                  <a:outerShdw blurRad="38100" dist="38100" dir="2700000" algn="tl">
                    <a:srgbClr val="000000"/>
                  </a:outerShdw>
                </a:effectLst>
                <a:latin typeface="Times New Roman" pitchFamily="18" charset="0"/>
                <a:cs typeface="Times New Roman" pitchFamily="18" charset="0"/>
              </a:rPr>
              <a:t>Μέση Διάρκεια Νοσηλείας</a:t>
            </a:r>
            <a:endParaRPr lang="el-GR" dirty="0">
              <a:solidFill>
                <a:srgbClr val="FF0000"/>
              </a:solidFill>
              <a:effectLst>
                <a:outerShdw blurRad="38100" dist="38100" dir="2700000" algn="tl">
                  <a:srgbClr val="000000"/>
                </a:outerShdw>
              </a:effectLst>
            </a:endParaRPr>
          </a:p>
        </p:txBody>
      </p:sp>
      <p:graphicFrame>
        <p:nvGraphicFramePr>
          <p:cNvPr id="115746" name="Group 34"/>
          <p:cNvGraphicFramePr>
            <a:graphicFrameLocks noGrp="1"/>
          </p:cNvGraphicFramePr>
          <p:nvPr/>
        </p:nvGraphicFramePr>
        <p:xfrm>
          <a:off x="142875" y="928688"/>
          <a:ext cx="8748713" cy="5327650"/>
        </p:xfrm>
        <a:graphic>
          <a:graphicData uri="http://schemas.openxmlformats.org/drawingml/2006/table">
            <a:tbl>
              <a:tblPr/>
              <a:tblGrid>
                <a:gridCol w="1525588">
                  <a:extLst>
                    <a:ext uri="{9D8B030D-6E8A-4147-A177-3AD203B41FA5}">
                      <a16:colId xmlns:a16="http://schemas.microsoft.com/office/drawing/2014/main" val="20000"/>
                    </a:ext>
                  </a:extLst>
                </a:gridCol>
                <a:gridCol w="7223125">
                  <a:extLst>
                    <a:ext uri="{9D8B030D-6E8A-4147-A177-3AD203B41FA5}">
                      <a16:colId xmlns:a16="http://schemas.microsoft.com/office/drawing/2014/main" val="20001"/>
                    </a:ext>
                  </a:extLst>
                </a:gridCol>
              </a:tblGrid>
              <a:tr h="31115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14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latin typeface="Times New Roman" pitchFamily="18" charset="0"/>
                          <a:cs typeface="Times New Roman" pitchFamily="18" charset="0"/>
                        </a:rPr>
                        <a:t>Σκεπτικό</a:t>
                      </a:r>
                      <a:endParaRPr kumimoji="0" lang="el-GR" sz="1400" b="1" i="0" u="none" strike="noStrike" cap="none" normalizeH="0" baseline="0" dirty="0">
                        <a:ln>
                          <a:noFill/>
                        </a:ln>
                        <a:solidFill>
                          <a:schemeClr val="tx1"/>
                        </a:solidFill>
                        <a:effectLst/>
                        <a:latin typeface="Arial" charset="0"/>
                        <a:cs typeface="Arial"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Ο δείκτης είναι σημαντικός για τον προγραμματισμό και την αξιολόγηση της λειτουργίας των νοσοκομειακών μονάδων. Ο συγκεκριμένος δείκτης σε συνδυασμό με άλλους (π.χ.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ενδονοσοκομειακές</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λοιμώξεις) μπορεί να αναδείξει την αναγκαιότητα προγραμματισμού δράσεων (κέντρα αποκατάστασης, μονάδες φροντίδας καρκινοπαθών κτλ.) για μείωση του αριθμού ημερών νοσηλείας. Για την εξαγωγή χρήσιμων συμπερασμάτων ο  δείκτης θα πρέπει να εκτιμάται χωριστά για τα επιμέρους τμήματα του νοσοκομείου. </a:t>
                      </a:r>
                      <a:r>
                        <a:rPr kumimoji="0" lang="el-GR" sz="1400" b="0" i="0" u="sng" strike="noStrike" cap="none" normalizeH="0" baseline="0" dirty="0">
                          <a:ln>
                            <a:noFill/>
                          </a:ln>
                          <a:solidFill>
                            <a:schemeClr val="tx1"/>
                          </a:solidFill>
                          <a:effectLst/>
                          <a:latin typeface="Times New Roman" pitchFamily="18" charset="0"/>
                          <a:cs typeface="Times New Roman" pitchFamily="18" charset="0"/>
                        </a:rPr>
                        <a:t>Επιπρόσθετα, για τη σύγκριση μεταξύ ομοειδών τμημάτων του ιδίου ή διαφορετικών νοσοκομείων θα πρέπει να λαμβάνεται υπόψη η σύνθεση και βαρύτητα των περιστατικών που νοσηλεύονται (</a:t>
                      </a:r>
                      <a:r>
                        <a:rPr kumimoji="0" lang="en-US" sz="1400" b="0" i="0" u="sng" strike="noStrike" cap="none" normalizeH="0" baseline="0" dirty="0" err="1">
                          <a:ln>
                            <a:noFill/>
                          </a:ln>
                          <a:solidFill>
                            <a:schemeClr val="tx1"/>
                          </a:solidFill>
                          <a:effectLst/>
                          <a:latin typeface="Times New Roman" pitchFamily="18" charset="0"/>
                          <a:cs typeface="Times New Roman" pitchFamily="18" charset="0"/>
                        </a:rPr>
                        <a:t>casemix</a:t>
                      </a:r>
                      <a:r>
                        <a:rPr kumimoji="0" lang="en-US" sz="1400" b="0" i="0" u="sng" strike="noStrike" cap="none" normalizeH="0" baseline="0" dirty="0">
                          <a:ln>
                            <a:noFill/>
                          </a:ln>
                          <a:solidFill>
                            <a:schemeClr val="tx1"/>
                          </a:solidFill>
                          <a:effectLst/>
                          <a:latin typeface="Times New Roman" pitchFamily="18" charset="0"/>
                          <a:cs typeface="Times New Roman" pitchFamily="18" charset="0"/>
                        </a:rPr>
                        <a:t> adjusted average length of stay</a:t>
                      </a:r>
                      <a:r>
                        <a:rPr kumimoji="0" lang="el-GR" sz="1400" b="0" i="0" u="sng" strike="noStrike" cap="none" normalizeH="0" baseline="0" dirty="0">
                          <a:ln>
                            <a:noFill/>
                          </a:ln>
                          <a:solidFill>
                            <a:schemeClr val="tx1"/>
                          </a:solidFill>
                          <a:effectLst/>
                          <a:latin typeface="Times New Roman" pitchFamily="18" charset="0"/>
                          <a:cs typeface="Times New Roman" pitchFamily="18" charset="0"/>
                        </a:rPr>
                        <a:t>), κάτι ωστόσο που επί του παρόντος και με βάση τα διαθέσιμα στοιχεία των δημοσίων νοσοκομείων, δεν κρίνεται εφικτό. </a:t>
                      </a:r>
                      <a:endParaRPr kumimoji="0" lang="el-GR" sz="1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Στο δείκτη δεν συμπεριλαμβάνονται η βραχεία και ημερήσια νοσηλεία των μονάδων που διαθέτουν αντίστοιχες υπηρεσίες.</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1080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latin typeface="Times New Roman" pitchFamily="18" charset="0"/>
                          <a:cs typeface="Times New Roman" pitchFamily="18" charset="0"/>
                        </a:rPr>
                        <a:t>Τρόπος Υπολογισμού/</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latin typeface="Times New Roman" pitchFamily="18" charset="0"/>
                          <a:cs typeface="Times New Roman" pitchFamily="18" charset="0"/>
                        </a:rPr>
                        <a:t>Ορισμός</a:t>
                      </a:r>
                      <a:endParaRPr kumimoji="0" lang="el-GR" sz="1400" b="1" i="0" u="none" strike="noStrike" cap="none" normalizeH="0" baseline="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Ο δείκτης μετρά το μέσο αριθμό ημερών που παραμένει κατειλημμένη μια κλίνη για τη νοσηλεία ασθενή και προκύπτει από τον τύπο:</a:t>
                      </a: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err="1">
                          <a:ln>
                            <a:noFill/>
                          </a:ln>
                          <a:solidFill>
                            <a:schemeClr val="tx1"/>
                          </a:solidFill>
                          <a:effectLst/>
                          <a:latin typeface="Times New Roman" pitchFamily="18" charset="0"/>
                          <a:cs typeface="Times New Roman" pitchFamily="18" charset="0"/>
                        </a:rPr>
                        <a:t>ΜΔΝ</a:t>
                      </a:r>
                      <a:r>
                        <a:rPr kumimoji="0" lang="el-GR" sz="1400" b="1" i="0" u="none" strike="noStrike" cap="none" normalizeH="0" baseline="0" dirty="0">
                          <a:ln>
                            <a:noFill/>
                          </a:ln>
                          <a:solidFill>
                            <a:schemeClr val="tx1"/>
                          </a:solidFill>
                          <a:effectLst/>
                          <a:latin typeface="Times New Roman" pitchFamily="18" charset="0"/>
                          <a:cs typeface="Times New Roman" pitchFamily="18" charset="0"/>
                        </a:rPr>
                        <a:t> = άθροισμα ημερών νοσηλείας για συγκεκριμένη χρονική  περίοδο /αριθμό νοσηλευθέντων ασθενών. Ο υπολογισμός του δείκτη προτείνεται να γίνεται </a:t>
                      </a:r>
                      <a:r>
                        <a:rPr kumimoji="0" lang="el-GR" sz="1400" b="1" i="1" u="none" strike="noStrike" cap="none" normalizeH="0" baseline="0" dirty="0">
                          <a:ln>
                            <a:noFill/>
                          </a:ln>
                          <a:solidFill>
                            <a:schemeClr val="tx1"/>
                          </a:solidFill>
                          <a:effectLst/>
                          <a:latin typeface="Times New Roman" pitchFamily="18" charset="0"/>
                          <a:cs typeface="Times New Roman" pitchFamily="18" charset="0"/>
                        </a:rPr>
                        <a:t>κάθε μήνα</a:t>
                      </a:r>
                      <a:r>
                        <a:rPr kumimoji="0" lang="el-GR" sz="1400" b="0" i="1" u="none" strike="noStrike" cap="none" normalizeH="0" baseline="0" dirty="0">
                          <a:ln>
                            <a:noFill/>
                          </a:ln>
                          <a:solidFill>
                            <a:schemeClr val="tx1"/>
                          </a:solidFill>
                          <a:effectLst/>
                          <a:latin typeface="Times New Roman" pitchFamily="18" charset="0"/>
                          <a:cs typeface="Times New Roman" pitchFamily="18" charset="0"/>
                        </a:rPr>
                        <a:t>.</a:t>
                      </a:r>
                      <a:endParaRPr kumimoji="0" lang="el-GR" sz="14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1080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latin typeface="Times New Roman" pitchFamily="18" charset="0"/>
                          <a:cs typeface="Times New Roman" pitchFamily="18" charset="0"/>
                        </a:rPr>
                        <a:t>Στόχος απόδοσης</a:t>
                      </a:r>
                      <a:endParaRPr kumimoji="0" lang="el-GR" sz="1400" b="1" i="0" u="none" strike="noStrike" cap="none" normalizeH="0" baseline="0">
                        <a:ln>
                          <a:noFill/>
                        </a:ln>
                        <a:solidFill>
                          <a:schemeClr val="tx1"/>
                        </a:solidFill>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Η μείωση της μέσης διάρκειας νοσηλείας φαίνεται ότι αποτελεί διεθνή τάση τα τελευταία χρόνια. Η μέση διάρκεια νοσηλείας στις χώρες της ΕΕ έπεσε από 8,7 το 1990 σε 5,7 το 2002 (</a:t>
                      </a:r>
                      <a:r>
                        <a:rPr kumimoji="0" lang="en-US" sz="1400" b="0" i="0" u="none" strike="noStrike" cap="none" normalizeH="0" baseline="0" dirty="0">
                          <a:ln>
                            <a:noFill/>
                          </a:ln>
                          <a:solidFill>
                            <a:schemeClr val="tx1"/>
                          </a:solidFill>
                          <a:effectLst/>
                          <a:latin typeface="Times New Roman" pitchFamily="18" charset="0"/>
                          <a:cs typeface="Times New Roman" pitchFamily="18" charset="0"/>
                        </a:rPr>
                        <a:t>OECD</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a:t>
                      </a:r>
                      <a:r>
                        <a:rPr kumimoji="0" lang="en-US" sz="1400" b="0" i="0" u="none" strike="noStrike" cap="none" normalizeH="0" baseline="0" dirty="0">
                          <a:ln>
                            <a:noFill/>
                          </a:ln>
                          <a:solidFill>
                            <a:schemeClr val="tx1"/>
                          </a:solidFill>
                          <a:effectLst/>
                          <a:latin typeface="Times New Roman" pitchFamily="18" charset="0"/>
                          <a:cs typeface="Times New Roman" pitchFamily="18" charset="0"/>
                        </a:rPr>
                        <a:t>Health Data Base</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2004). Τα συγκεκριμένα στοιχεία αφορούν σε κλίνες οξείας νοσηλείας (</a:t>
                      </a:r>
                      <a:r>
                        <a:rPr kumimoji="0" lang="en-US" sz="1400" b="0" i="0" u="none" strike="noStrike" cap="none" normalizeH="0" baseline="0" dirty="0">
                          <a:ln>
                            <a:noFill/>
                          </a:ln>
                          <a:solidFill>
                            <a:schemeClr val="tx1"/>
                          </a:solidFill>
                          <a:effectLst/>
                          <a:latin typeface="Times New Roman" pitchFamily="18" charset="0"/>
                          <a:cs typeface="Times New Roman" pitchFamily="18" charset="0"/>
                        </a:rPr>
                        <a:t>acute care</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δηλαδή τμήματα με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ΜΔΝ</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μικρότερη των 18 ημερών.</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9707" name="Rectangle 27"/>
          <p:cNvSpPr>
            <a:spLocks noChangeArrowheads="1"/>
          </p:cNvSpPr>
          <p:nvPr/>
        </p:nvSpPr>
        <p:spPr bwMode="auto">
          <a:xfrm>
            <a:off x="0" y="6713538"/>
            <a:ext cx="9144000" cy="0"/>
          </a:xfrm>
          <a:prstGeom prst="rect">
            <a:avLst/>
          </a:prstGeom>
          <a:noFill/>
          <a:ln w="9525">
            <a:noFill/>
            <a:miter lim="800000"/>
            <a:headEnd/>
            <a:tailEnd/>
          </a:ln>
        </p:spPr>
        <p:txBody>
          <a:bodyPr wrap="none" anchor="ctr">
            <a:spAutoFit/>
          </a:bodyPr>
          <a:lstStyle/>
          <a:p>
            <a:endParaRPr lang="el-G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3 - Θέση αριθμού διαφάνειας"/>
          <p:cNvSpPr>
            <a:spLocks noGrp="1"/>
          </p:cNvSpPr>
          <p:nvPr>
            <p:ph type="sldNum" sz="quarter" idx="11"/>
          </p:nvPr>
        </p:nvSpPr>
        <p:spPr>
          <a:xfrm>
            <a:off x="457200" y="6245225"/>
            <a:ext cx="2133600" cy="476250"/>
          </a:xfrm>
          <a:noFill/>
        </p:spPr>
        <p:txBody>
          <a:bodyPr/>
          <a:lstStyle/>
          <a:p>
            <a:pPr algn="l"/>
            <a:fld id="{7922485F-CD79-4899-8535-B481F7C7F8CB}" type="slidenum">
              <a:rPr lang="el-GR" smtClean="0">
                <a:latin typeface="Arial" charset="0"/>
              </a:rPr>
              <a:pPr algn="l"/>
              <a:t>60</a:t>
            </a:fld>
            <a:endParaRPr lang="el-GR">
              <a:latin typeface="Arial" charset="0"/>
            </a:endParaRPr>
          </a:p>
        </p:txBody>
      </p:sp>
      <p:graphicFrame>
        <p:nvGraphicFramePr>
          <p:cNvPr id="116764" name="Group 28"/>
          <p:cNvGraphicFramePr>
            <a:graphicFrameLocks noGrp="1"/>
          </p:cNvGraphicFramePr>
          <p:nvPr/>
        </p:nvGraphicFramePr>
        <p:xfrm>
          <a:off x="611188" y="836613"/>
          <a:ext cx="7993062" cy="5483543"/>
        </p:xfrm>
        <a:graphic>
          <a:graphicData uri="http://schemas.openxmlformats.org/drawingml/2006/table">
            <a:tbl>
              <a:tblPr/>
              <a:tblGrid>
                <a:gridCol w="2281237">
                  <a:extLst>
                    <a:ext uri="{9D8B030D-6E8A-4147-A177-3AD203B41FA5}">
                      <a16:colId xmlns:a16="http://schemas.microsoft.com/office/drawing/2014/main" val="20000"/>
                    </a:ext>
                  </a:extLst>
                </a:gridCol>
                <a:gridCol w="5711825">
                  <a:extLst>
                    <a:ext uri="{9D8B030D-6E8A-4147-A177-3AD203B41FA5}">
                      <a16:colId xmlns:a16="http://schemas.microsoft.com/office/drawing/2014/main" val="20001"/>
                    </a:ext>
                  </a:extLst>
                </a:gridCol>
              </a:tblGrid>
              <a:tr h="18240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latin typeface="Times New Roman" pitchFamily="18" charset="0"/>
                          <a:cs typeface="Times New Roman" pitchFamily="18" charset="0"/>
                        </a:rPr>
                        <a:t>Σκεπτικό</a:t>
                      </a:r>
                      <a:endParaRPr kumimoji="0" lang="el-GR" sz="1400" b="1" i="0" u="none" strike="noStrike" cap="none" normalizeH="0" baseline="0" dirty="0">
                        <a:ln>
                          <a:noFill/>
                        </a:ln>
                        <a:solidFill>
                          <a:schemeClr val="tx1"/>
                        </a:solidFill>
                        <a:effectLst/>
                        <a:latin typeface="Arial" charset="0"/>
                        <a:cs typeface="Arial"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Ο δείκτης εκτιμά την έκταση της αξιοποίησης της νοσοκομειακής υποδομής. Μετρά το ρυθμό με τον οποίο χρησιμοποιούνται τα κρεβάτια σε μία χρονική περίοδο (συνήθως ένα χρόνο). </a:t>
                      </a: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Ο δείκτης μπορεί να υπολογίζεται ως «κυλιόμενος», δηλαδή </a:t>
                      </a:r>
                      <a:r>
                        <a:rPr kumimoji="0" lang="el-GR" sz="1600" b="0" i="1" u="none" strike="noStrike" cap="none" normalizeH="0" baseline="0" dirty="0">
                          <a:ln>
                            <a:noFill/>
                          </a:ln>
                          <a:solidFill>
                            <a:schemeClr val="tx1"/>
                          </a:solidFill>
                          <a:effectLst/>
                          <a:latin typeface="Times New Roman" pitchFamily="18" charset="0"/>
                          <a:cs typeface="Times New Roman" pitchFamily="18" charset="0"/>
                        </a:rPr>
                        <a:t>σε μηνιαία βάση</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για το </a:t>
                      </a:r>
                      <a:r>
                        <a:rPr kumimoji="0" lang="el-GR" sz="1600" b="0" i="0" u="none" strike="noStrike" cap="none" normalizeH="0" baseline="0" dirty="0" err="1">
                          <a:ln>
                            <a:noFill/>
                          </a:ln>
                          <a:solidFill>
                            <a:schemeClr val="tx1"/>
                          </a:solidFill>
                          <a:effectLst/>
                          <a:latin typeface="Times New Roman" pitchFamily="18" charset="0"/>
                          <a:cs typeface="Times New Roman" pitchFamily="18" charset="0"/>
                        </a:rPr>
                        <a:t>12μηνο</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που λήγει κάθε μήνα. Έτσι, η Διοίκηση μπορεί να εντοπίζει έγκαιρα την εμφάνιση «τάσεων» και να επεμβαίνει διορθωτικά.</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5430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latin typeface="Times New Roman" pitchFamily="18" charset="0"/>
                          <a:cs typeface="Times New Roman" pitchFamily="18" charset="0"/>
                        </a:rPr>
                        <a:t>Τρόπος Υπολογισμού/Ορισμός</a:t>
                      </a:r>
                      <a:endParaRPr kumimoji="0" lang="el-GR" sz="1400" b="1" i="0" u="none" strike="noStrike" cap="none" normalizeH="0" baseline="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Ο δείκτης μπορεί να εκτιμηθεί με πολλούς τύπους. Ενδεικτικά αναφέρονται δύο εξ αυτών:</a:t>
                      </a: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1</a:t>
                      </a:r>
                      <a:r>
                        <a:rPr kumimoji="0" lang="el-GR" sz="1600" b="0" i="0" u="none" strike="noStrike" cap="none" normalizeH="0" baseline="30000" dirty="0">
                          <a:ln>
                            <a:noFill/>
                          </a:ln>
                          <a:solidFill>
                            <a:schemeClr val="tx1"/>
                          </a:solidFill>
                          <a:effectLst/>
                          <a:latin typeface="Times New Roman" pitchFamily="18" charset="0"/>
                          <a:cs typeface="Times New Roman" pitchFamily="18" charset="0"/>
                        </a:rPr>
                        <a:t>ος</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τύπος: </a:t>
                      </a:r>
                      <a:r>
                        <a:rPr kumimoji="0" lang="el-GR" sz="1600" b="0" i="0" u="none" strike="noStrike" cap="none" normalizeH="0" baseline="0" dirty="0" err="1">
                          <a:ln>
                            <a:noFill/>
                          </a:ln>
                          <a:solidFill>
                            <a:schemeClr val="tx1"/>
                          </a:solidFill>
                          <a:effectLst/>
                          <a:latin typeface="Times New Roman" pitchFamily="18" charset="0"/>
                          <a:cs typeface="Times New Roman" pitchFamily="18" charset="0"/>
                        </a:rPr>
                        <a:t>Ρκ=365</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 Πληρότητα / 100 * </a:t>
                      </a:r>
                      <a:r>
                        <a:rPr kumimoji="0" lang="el-GR" sz="1600" b="0" i="0" u="none" strike="noStrike" cap="none" normalizeH="0" baseline="0" dirty="0" err="1">
                          <a:ln>
                            <a:noFill/>
                          </a:ln>
                          <a:solidFill>
                            <a:schemeClr val="tx1"/>
                          </a:solidFill>
                          <a:effectLst/>
                          <a:latin typeface="Times New Roman" pitchFamily="18" charset="0"/>
                          <a:cs typeface="Times New Roman" pitchFamily="18" charset="0"/>
                        </a:rPr>
                        <a:t>ΜΔΝ</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(όταν το μέγεθος μετριέται σε ετήσια βάση)</a:t>
                      </a: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2</a:t>
                      </a:r>
                      <a:r>
                        <a:rPr kumimoji="0" lang="el-GR" sz="1600" b="0" i="0" u="none" strike="noStrike" cap="none" normalizeH="0" baseline="30000" dirty="0">
                          <a:ln>
                            <a:noFill/>
                          </a:ln>
                          <a:solidFill>
                            <a:schemeClr val="tx1"/>
                          </a:solidFill>
                          <a:effectLst/>
                          <a:latin typeface="Times New Roman" pitchFamily="18" charset="0"/>
                          <a:cs typeface="Times New Roman" pitchFamily="18" charset="0"/>
                        </a:rPr>
                        <a:t>ος</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τύπος: Ρκ= Αριθμός εξελθόντων (και θανόντων)/διαθέσιμες κλίνες.</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21050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tx1"/>
                          </a:solidFill>
                          <a:effectLst/>
                          <a:latin typeface="Times New Roman" pitchFamily="18" charset="0"/>
                          <a:cs typeface="Times New Roman" pitchFamily="18" charset="0"/>
                        </a:rPr>
                        <a:t>Στόχος απόδοσης</a:t>
                      </a:r>
                      <a:endParaRPr kumimoji="0" lang="el-GR" sz="1400" b="1" i="0" u="none" strike="noStrike" cap="none" normalizeH="0" baseline="0">
                        <a:ln>
                          <a:noFill/>
                        </a:ln>
                        <a:solidFill>
                          <a:schemeClr val="tx1"/>
                        </a:solidFill>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Ο ρυθμός εισροής αυξάνεται σταθερά τα τελευταία χρόνια στις χώρες της ΕΕ. Ο μέσος ρυθμός εισροής στις χώρες της ΕΕ αυξήθηκε από 28 ασθενείς/κλίνη το 1990, σε 44,9 το 2002 (</a:t>
                      </a:r>
                      <a:r>
                        <a:rPr kumimoji="0" lang="en-US" sz="1600" b="0" i="0" u="none" strike="noStrike" cap="none" normalizeH="0" baseline="0" dirty="0">
                          <a:ln>
                            <a:noFill/>
                          </a:ln>
                          <a:solidFill>
                            <a:schemeClr val="tx1"/>
                          </a:solidFill>
                          <a:effectLst/>
                          <a:latin typeface="Times New Roman" pitchFamily="18" charset="0"/>
                          <a:cs typeface="Times New Roman" pitchFamily="18" charset="0"/>
                        </a:rPr>
                        <a:t>OECD Health Data Base</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2006). Θα πρέπει να εκτιμηθεί ο σημερινός ρυθμός εισροής και να υπολογισθούν τα πιθανά περιθώρια βελτίωσης του δείκτη. [θα μπορούσε να υπολογισθεί ο μέσος ετήσιος ρυθμός μεταβολής της τελευταίας πενταετίας και να τεθεί ως στόχος ο διπλασιασμός του ή η αύξηση κατά 50%].</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30730" name="Rectangle 24"/>
          <p:cNvSpPr>
            <a:spLocks noChangeArrowheads="1"/>
          </p:cNvSpPr>
          <p:nvPr/>
        </p:nvSpPr>
        <p:spPr bwMode="auto">
          <a:xfrm>
            <a:off x="0" y="5664200"/>
            <a:ext cx="9144000" cy="0"/>
          </a:xfrm>
          <a:prstGeom prst="rect">
            <a:avLst/>
          </a:prstGeom>
          <a:noFill/>
          <a:ln w="9525">
            <a:noFill/>
            <a:miter lim="800000"/>
            <a:headEnd/>
            <a:tailEnd/>
          </a:ln>
        </p:spPr>
        <p:txBody>
          <a:bodyPr wrap="none" anchor="ctr">
            <a:spAutoFit/>
          </a:bodyPr>
          <a:lstStyle/>
          <a:p>
            <a:endParaRPr lang="el-GR"/>
          </a:p>
        </p:txBody>
      </p:sp>
      <p:sp>
        <p:nvSpPr>
          <p:cNvPr id="116765" name="Rectangle 29"/>
          <p:cNvSpPr>
            <a:spLocks noChangeArrowheads="1"/>
          </p:cNvSpPr>
          <p:nvPr/>
        </p:nvSpPr>
        <p:spPr bwMode="auto">
          <a:xfrm>
            <a:off x="684213" y="333375"/>
            <a:ext cx="2795587" cy="366713"/>
          </a:xfrm>
          <a:prstGeom prst="rect">
            <a:avLst/>
          </a:prstGeom>
          <a:noFill/>
          <a:ln w="9525">
            <a:noFill/>
            <a:miter lim="800000"/>
            <a:headEnd/>
            <a:tailEnd/>
          </a:ln>
          <a:effectLst/>
        </p:spPr>
        <p:txBody>
          <a:bodyPr wrap="none" anchor="ctr">
            <a:spAutoFit/>
          </a:bodyPr>
          <a:lstStyle/>
          <a:p>
            <a:pPr>
              <a:defRPr/>
            </a:pPr>
            <a:r>
              <a:rPr lang="el-GR" b="1">
                <a:solidFill>
                  <a:srgbClr val="FF0000"/>
                </a:solidFill>
                <a:effectLst>
                  <a:outerShdw blurRad="38100" dist="38100" dir="2700000" algn="tl">
                    <a:srgbClr val="000000"/>
                  </a:outerShdw>
                </a:effectLst>
              </a:rPr>
              <a:t>Μέσος ρυθμός εισροής</a:t>
            </a:r>
            <a:r>
              <a:rPr lang="el-GR">
                <a:solidFill>
                  <a:srgbClr val="FF0000"/>
                </a:solidFill>
                <a:effectLst>
                  <a:outerShdw blurRad="38100" dist="38100" dir="2700000" algn="tl">
                    <a:srgbClr val="000000"/>
                  </a:outerShdw>
                </a:effectLst>
              </a:rPr>
              <a:t>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3 - Θέση αριθμού διαφάνειας"/>
          <p:cNvSpPr>
            <a:spLocks noGrp="1"/>
          </p:cNvSpPr>
          <p:nvPr>
            <p:ph type="sldNum" sz="quarter" idx="11"/>
          </p:nvPr>
        </p:nvSpPr>
        <p:spPr>
          <a:xfrm>
            <a:off x="457200" y="6245225"/>
            <a:ext cx="2133600" cy="476250"/>
          </a:xfrm>
          <a:noFill/>
        </p:spPr>
        <p:txBody>
          <a:bodyPr/>
          <a:lstStyle/>
          <a:p>
            <a:pPr algn="l"/>
            <a:fld id="{4BEC72B6-345D-4A29-A2F2-CD298A4850C3}" type="slidenum">
              <a:rPr lang="el-GR" smtClean="0">
                <a:latin typeface="Arial" charset="0"/>
              </a:rPr>
              <a:pPr algn="l"/>
              <a:t>61</a:t>
            </a:fld>
            <a:endParaRPr lang="el-GR">
              <a:latin typeface="Arial" charset="0"/>
            </a:endParaRPr>
          </a:p>
        </p:txBody>
      </p:sp>
      <p:sp>
        <p:nvSpPr>
          <p:cNvPr id="117764" name="Rectangle 4"/>
          <p:cNvSpPr>
            <a:spLocks noChangeArrowheads="1"/>
          </p:cNvSpPr>
          <p:nvPr/>
        </p:nvSpPr>
        <p:spPr bwMode="auto">
          <a:xfrm>
            <a:off x="755650" y="319088"/>
            <a:ext cx="2797175" cy="366712"/>
          </a:xfrm>
          <a:prstGeom prst="rect">
            <a:avLst/>
          </a:prstGeom>
          <a:noFill/>
          <a:ln w="9525">
            <a:noFill/>
            <a:miter lim="800000"/>
            <a:headEnd/>
            <a:tailEnd/>
          </a:ln>
          <a:effectLst/>
        </p:spPr>
        <p:txBody>
          <a:bodyPr wrap="none" anchor="ctr">
            <a:spAutoFit/>
          </a:bodyPr>
          <a:lstStyle/>
          <a:p>
            <a:pPr algn="just">
              <a:defRPr/>
            </a:pPr>
            <a:r>
              <a:rPr lang="el-GR" b="1">
                <a:solidFill>
                  <a:srgbClr val="FF0000"/>
                </a:solidFill>
                <a:effectLst>
                  <a:outerShdw blurRad="38100" dist="38100" dir="2700000" algn="tl">
                    <a:srgbClr val="000000"/>
                  </a:outerShdw>
                </a:effectLst>
                <a:latin typeface="Times New Roman" pitchFamily="18" charset="0"/>
                <a:cs typeface="Times New Roman" pitchFamily="18" charset="0"/>
              </a:rPr>
              <a:t>Μέσο διάστημα εναλλαγής</a:t>
            </a:r>
            <a:endParaRPr lang="el-GR">
              <a:solidFill>
                <a:srgbClr val="FF0000"/>
              </a:solidFill>
              <a:effectLst>
                <a:outerShdw blurRad="38100" dist="38100" dir="2700000" algn="tl">
                  <a:srgbClr val="000000"/>
                </a:outerShdw>
              </a:effectLst>
            </a:endParaRPr>
          </a:p>
        </p:txBody>
      </p:sp>
      <p:graphicFrame>
        <p:nvGraphicFramePr>
          <p:cNvPr id="117791" name="Group 31"/>
          <p:cNvGraphicFramePr>
            <a:graphicFrameLocks noGrp="1"/>
          </p:cNvGraphicFramePr>
          <p:nvPr/>
        </p:nvGraphicFramePr>
        <p:xfrm>
          <a:off x="755650" y="692150"/>
          <a:ext cx="7920038" cy="5616576"/>
        </p:xfrm>
        <a:graphic>
          <a:graphicData uri="http://schemas.openxmlformats.org/drawingml/2006/table">
            <a:tbl>
              <a:tblPr/>
              <a:tblGrid>
                <a:gridCol w="2098675">
                  <a:extLst>
                    <a:ext uri="{9D8B030D-6E8A-4147-A177-3AD203B41FA5}">
                      <a16:colId xmlns:a16="http://schemas.microsoft.com/office/drawing/2014/main" val="20000"/>
                    </a:ext>
                  </a:extLst>
                </a:gridCol>
                <a:gridCol w="5821363">
                  <a:extLst>
                    <a:ext uri="{9D8B030D-6E8A-4147-A177-3AD203B41FA5}">
                      <a16:colId xmlns:a16="http://schemas.microsoft.com/office/drawing/2014/main" val="20001"/>
                    </a:ext>
                  </a:extLst>
                </a:gridCol>
              </a:tblGrid>
              <a:tr h="20510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16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latin typeface="Times New Roman" pitchFamily="18" charset="0"/>
                          <a:cs typeface="Times New Roman" pitchFamily="18" charset="0"/>
                        </a:rPr>
                        <a:t>Σκεπτικό</a:t>
                      </a:r>
                      <a:endParaRPr kumimoji="0" lang="el-GR" sz="1600" b="1" i="0" u="none" strike="noStrike" cap="none" normalizeH="0" baseline="0" dirty="0">
                        <a:ln>
                          <a:noFill/>
                        </a:ln>
                        <a:solidFill>
                          <a:schemeClr val="tx1"/>
                        </a:solidFill>
                        <a:effectLst/>
                        <a:latin typeface="Arial" charset="0"/>
                        <a:cs typeface="Arial"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Ο δείκτης εκτιμά την ένταση της αξιοποίησης της νοσοκομειακής υποδομής. Μετρά το ρυθμό εναλλαγής ασθενών ή το μέσο αριθμό ημερών που ένα κρεβάτι μένει κενό. Εκφράζεται σε αριθμό ημερών.</a:t>
                      </a: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Ο δείκτης μπορεί να υπολογίζεται ως «κυλιόμενος», δηλαδή </a:t>
                      </a:r>
                      <a:r>
                        <a:rPr kumimoji="0" lang="el-GR" sz="1600" b="0" i="1" u="none" strike="noStrike" cap="none" normalizeH="0" baseline="0" dirty="0">
                          <a:ln>
                            <a:noFill/>
                          </a:ln>
                          <a:solidFill>
                            <a:schemeClr val="tx1"/>
                          </a:solidFill>
                          <a:effectLst/>
                          <a:latin typeface="Times New Roman" pitchFamily="18" charset="0"/>
                          <a:cs typeface="Times New Roman" pitchFamily="18" charset="0"/>
                        </a:rPr>
                        <a:t>σε μηνιαία βάση</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για το </a:t>
                      </a:r>
                      <a:r>
                        <a:rPr kumimoji="0" lang="el-GR" sz="1600" b="0" i="0" u="none" strike="noStrike" cap="none" normalizeH="0" baseline="0" dirty="0" err="1">
                          <a:ln>
                            <a:noFill/>
                          </a:ln>
                          <a:solidFill>
                            <a:schemeClr val="tx1"/>
                          </a:solidFill>
                          <a:effectLst/>
                          <a:latin typeface="Times New Roman" pitchFamily="18" charset="0"/>
                          <a:cs typeface="Times New Roman" pitchFamily="18" charset="0"/>
                        </a:rPr>
                        <a:t>12μηνο</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που λήγει κάθε μήνα. Έτσι, η Διοίκηση μπορεί να εντοπίζει έγκαιρα την εμφάνιση «τάσεων» και να επεμβαίνει διορθωτικά.</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5684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Τρόπος Υπολογισμού/</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Ορισμός</a:t>
                      </a:r>
                      <a:endParaRPr kumimoji="0" lang="el-GR" sz="1600" b="1" i="0" u="none" strike="noStrike" cap="none" normalizeH="0" baseline="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Ο δείκτης μπορεί να εκτιμηθεί με πολλούς τύπους. Ενδεικτικά αναφέρονται δύο εξ αυτών:</a:t>
                      </a: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1</a:t>
                      </a:r>
                      <a:r>
                        <a:rPr kumimoji="0" lang="el-GR" sz="1600" b="0" i="0" u="none" strike="noStrike" cap="none" normalizeH="0" baseline="30000" dirty="0">
                          <a:ln>
                            <a:noFill/>
                          </a:ln>
                          <a:solidFill>
                            <a:schemeClr val="tx1"/>
                          </a:solidFill>
                          <a:effectLst/>
                          <a:latin typeface="Times New Roman" pitchFamily="18" charset="0"/>
                          <a:cs typeface="Times New Roman" pitchFamily="18" charset="0"/>
                        </a:rPr>
                        <a:t>ος</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τύπος: Ρε = (διαθέσιμες – κατειλημμένες κλίνες) * διάστημα ημερών / αριθμός εξελθόντων και θανόντων</a:t>
                      </a: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2</a:t>
                      </a:r>
                      <a:r>
                        <a:rPr kumimoji="0" lang="el-GR" sz="1600" b="0" i="0" u="none" strike="noStrike" cap="none" normalizeH="0" baseline="30000" dirty="0">
                          <a:ln>
                            <a:noFill/>
                          </a:ln>
                          <a:solidFill>
                            <a:schemeClr val="tx1"/>
                          </a:solidFill>
                          <a:effectLst/>
                          <a:latin typeface="Times New Roman" pitchFamily="18" charset="0"/>
                          <a:cs typeface="Times New Roman" pitchFamily="18" charset="0"/>
                        </a:rPr>
                        <a:t>ος</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τύπος: Ρε= (διάστημα ημερών / Ρυθμό εισροής ασθενών)-</a:t>
                      </a:r>
                      <a:r>
                        <a:rPr kumimoji="0" lang="el-GR" sz="1600" b="0" i="0" u="none" strike="noStrike" cap="none" normalizeH="0" baseline="0" dirty="0" err="1">
                          <a:ln>
                            <a:noFill/>
                          </a:ln>
                          <a:solidFill>
                            <a:schemeClr val="tx1"/>
                          </a:solidFill>
                          <a:effectLst/>
                          <a:latin typeface="Times New Roman" pitchFamily="18" charset="0"/>
                          <a:cs typeface="Times New Roman" pitchFamily="18" charset="0"/>
                        </a:rPr>
                        <a:t>ΜΔΝ</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3858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Στόχος απόδοσης</a:t>
                      </a:r>
                      <a:endParaRPr kumimoji="0" lang="el-GR" sz="1600" b="1" i="0" u="none" strike="noStrike" cap="none" normalizeH="0" baseline="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Στόχος είναι η μείωση του διαστήματος εναλλαγής ώστε να περιορίζεται ο αριθμός των ημερών που μένει κενό ένα κρεβάτι. Ο δείκτης μπορεί να υποδείξει τμήματα ή και νοσοκομεία που χρήζουν επαναπροσδιορισμό της λειτουργίας και της φύσης των παρεχόμενων υπηρεσιών.</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6111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Πηγή</a:t>
                      </a:r>
                      <a:endParaRPr kumimoji="0" lang="el-GR" sz="1600" b="1" i="0" u="none" strike="noStrike" cap="none" normalizeH="0" baseline="0">
                        <a:ln>
                          <a:noFill/>
                        </a:ln>
                        <a:solidFill>
                          <a:schemeClr val="tx1"/>
                        </a:solidFill>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a:ln>
                            <a:noFill/>
                          </a:ln>
                          <a:solidFill>
                            <a:schemeClr val="tx1"/>
                          </a:solidFill>
                          <a:effectLst/>
                          <a:latin typeface="Times New Roman" pitchFamily="18" charset="0"/>
                          <a:cs typeface="Times New Roman" pitchFamily="18" charset="0"/>
                        </a:rPr>
                        <a:t>Christofer</a:t>
                      </a:r>
                      <a:r>
                        <a:rPr kumimoji="0" lang="en-US" sz="1600" b="0" i="0" u="none" strike="noStrike" cap="none" normalizeH="0" baseline="0" dirty="0">
                          <a:ln>
                            <a:noFill/>
                          </a:ln>
                          <a:solidFill>
                            <a:schemeClr val="tx1"/>
                          </a:solidFill>
                          <a:effectLst/>
                          <a:latin typeface="Times New Roman" pitchFamily="18" charset="0"/>
                          <a:cs typeface="Times New Roman" pitchFamily="18" charset="0"/>
                        </a:rPr>
                        <a:t> Day</a:t>
                      </a:r>
                      <a:r>
                        <a:rPr kumimoji="0" lang="en-GB" sz="1600" b="0" i="0" u="none" strike="noStrike" cap="none" normalizeH="0" baseline="0" dirty="0">
                          <a:ln>
                            <a:noFill/>
                          </a:ln>
                          <a:solidFill>
                            <a:schemeClr val="tx1"/>
                          </a:solidFill>
                          <a:effectLst/>
                          <a:latin typeface="Times New Roman" pitchFamily="18" charset="0"/>
                          <a:cs typeface="Times New Roman" pitchFamily="18" charset="0"/>
                        </a:rPr>
                        <a:t>., </a:t>
                      </a:r>
                      <a:r>
                        <a:rPr kumimoji="0" lang="en-US" sz="1600" b="0" i="0" u="none" strike="noStrike" cap="none" normalizeH="0" baseline="0" dirty="0">
                          <a:ln>
                            <a:noFill/>
                          </a:ln>
                          <a:solidFill>
                            <a:schemeClr val="tx1"/>
                          </a:solidFill>
                          <a:effectLst/>
                          <a:latin typeface="Times New Roman" pitchFamily="18" charset="0"/>
                          <a:cs typeface="Times New Roman" pitchFamily="18" charset="0"/>
                        </a:rPr>
                        <a:t>From Figures to Facts</a:t>
                      </a:r>
                      <a:r>
                        <a:rPr kumimoji="0" lang="en-GB" sz="1600" b="0" i="0" u="none" strike="noStrike" cap="none" normalizeH="0" baseline="0" dirty="0">
                          <a:ln>
                            <a:noFill/>
                          </a:ln>
                          <a:solidFill>
                            <a:schemeClr val="tx1"/>
                          </a:solidFill>
                          <a:effectLst/>
                          <a:latin typeface="Times New Roman" pitchFamily="18" charset="0"/>
                          <a:cs typeface="Times New Roman" pitchFamily="18" charset="0"/>
                        </a:rPr>
                        <a:t>. </a:t>
                      </a:r>
                      <a:r>
                        <a:rPr kumimoji="0" lang="en-US" sz="1600" b="0" i="0" u="none" strike="noStrike" cap="none" normalizeH="0" baseline="0" dirty="0" err="1">
                          <a:ln>
                            <a:noFill/>
                          </a:ln>
                          <a:solidFill>
                            <a:schemeClr val="tx1"/>
                          </a:solidFill>
                          <a:effectLst/>
                          <a:latin typeface="Times New Roman" pitchFamily="18" charset="0"/>
                          <a:cs typeface="Times New Roman" pitchFamily="18" charset="0"/>
                        </a:rPr>
                        <a:t>NHS</a:t>
                      </a:r>
                      <a:r>
                        <a:rPr kumimoji="0" lang="en-US" sz="1600" b="0" i="0" u="none" strike="noStrike" cap="none" normalizeH="0" baseline="0" dirty="0">
                          <a:ln>
                            <a:noFill/>
                          </a:ln>
                          <a:solidFill>
                            <a:schemeClr val="tx1"/>
                          </a:solidFill>
                          <a:effectLst/>
                          <a:latin typeface="Times New Roman" pitchFamily="18" charset="0"/>
                          <a:cs typeface="Times New Roman" pitchFamily="18" charset="0"/>
                        </a:rPr>
                        <a:t> Health Services Information Steering Group, 1985</a:t>
                      </a:r>
                      <a:r>
                        <a:rPr kumimoji="0" lang="en-GB" sz="1600" b="0" i="0" u="none" strike="noStrike" cap="none" normalizeH="0" baseline="0" dirty="0">
                          <a:ln>
                            <a:noFill/>
                          </a:ln>
                          <a:solidFill>
                            <a:schemeClr val="tx1"/>
                          </a:solidFill>
                          <a:effectLst/>
                          <a:latin typeface="Times New Roman" pitchFamily="18" charset="0"/>
                          <a:cs typeface="Times New Roman" pitchFamily="18" charset="0"/>
                        </a:rPr>
                        <a:t>.</a:t>
                      </a:r>
                      <a:endParaRPr kumimoji="0" lang="en-GB" sz="1600" b="0" i="0" u="none" strike="noStrike" cap="none" normalizeH="0" baseline="0" dirty="0">
                        <a:ln>
                          <a:noFill/>
                        </a:ln>
                        <a:solidFill>
                          <a:schemeClr val="tx1"/>
                        </a:solidFill>
                        <a:effectLst/>
                        <a:latin typeface="Arial" charset="0"/>
                        <a:cs typeface="Arial" charset="0"/>
                      </a:endParaRP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3 - Θέση αριθμού διαφάνειας"/>
          <p:cNvSpPr>
            <a:spLocks noGrp="1"/>
          </p:cNvSpPr>
          <p:nvPr>
            <p:ph type="sldNum" sz="quarter" idx="11"/>
          </p:nvPr>
        </p:nvSpPr>
        <p:spPr>
          <a:xfrm>
            <a:off x="457200" y="6245225"/>
            <a:ext cx="2133600" cy="476250"/>
          </a:xfrm>
          <a:noFill/>
        </p:spPr>
        <p:txBody>
          <a:bodyPr/>
          <a:lstStyle/>
          <a:p>
            <a:pPr algn="l"/>
            <a:fld id="{97FC0550-1D01-4A75-ABE2-53FED6B2D09F}" type="slidenum">
              <a:rPr lang="el-GR" smtClean="0">
                <a:latin typeface="Arial" charset="0"/>
              </a:rPr>
              <a:pPr algn="l"/>
              <a:t>62</a:t>
            </a:fld>
            <a:endParaRPr lang="el-GR">
              <a:latin typeface="Arial" charset="0"/>
            </a:endParaRPr>
          </a:p>
        </p:txBody>
      </p:sp>
      <p:sp>
        <p:nvSpPr>
          <p:cNvPr id="118788" name="Rectangle 4"/>
          <p:cNvSpPr>
            <a:spLocks noChangeArrowheads="1"/>
          </p:cNvSpPr>
          <p:nvPr/>
        </p:nvSpPr>
        <p:spPr bwMode="auto">
          <a:xfrm>
            <a:off x="1000100" y="428604"/>
            <a:ext cx="4032250" cy="701675"/>
          </a:xfrm>
          <a:prstGeom prst="rect">
            <a:avLst/>
          </a:prstGeom>
          <a:noFill/>
          <a:ln w="9525">
            <a:noFill/>
            <a:miter lim="800000"/>
            <a:headEnd/>
            <a:tailEnd/>
          </a:ln>
          <a:effectLst/>
        </p:spPr>
        <p:txBody>
          <a:bodyPr anchor="ctr">
            <a:spAutoFit/>
          </a:bodyPr>
          <a:lstStyle/>
          <a:p>
            <a:pPr>
              <a:defRPr/>
            </a:pPr>
            <a:r>
              <a:rPr lang="el-GR" sz="2000" b="1" dirty="0">
                <a:solidFill>
                  <a:srgbClr val="FF0000"/>
                </a:solidFill>
                <a:effectLst>
                  <a:outerShdw blurRad="38100" dist="38100" dir="2700000" algn="tl">
                    <a:srgbClr val="000000"/>
                  </a:outerShdw>
                </a:effectLst>
                <a:latin typeface="Times New Roman" pitchFamily="18" charset="0"/>
                <a:cs typeface="Times New Roman" pitchFamily="18" charset="0"/>
              </a:rPr>
              <a:t>Ποσοστό κάλυψης κλινών</a:t>
            </a:r>
            <a:endParaRPr lang="el-GR" sz="2000" dirty="0">
              <a:solidFill>
                <a:srgbClr val="FF0000"/>
              </a:solidFill>
              <a:effectLst>
                <a:outerShdw blurRad="38100" dist="38100" dir="2700000" algn="tl">
                  <a:srgbClr val="000000"/>
                </a:outerShdw>
              </a:effectLst>
              <a:latin typeface="Times New Roman" pitchFamily="18" charset="0"/>
            </a:endParaRPr>
          </a:p>
          <a:p>
            <a:pPr>
              <a:defRPr/>
            </a:pPr>
            <a:endParaRPr lang="el-GR" sz="2000" dirty="0">
              <a:solidFill>
                <a:srgbClr val="FF0000"/>
              </a:solidFill>
              <a:effectLst>
                <a:outerShdw blurRad="38100" dist="38100" dir="2700000" algn="tl">
                  <a:srgbClr val="000000"/>
                </a:outerShdw>
              </a:effectLst>
              <a:latin typeface="Times New Roman" pitchFamily="18" charset="0"/>
            </a:endParaRPr>
          </a:p>
        </p:txBody>
      </p:sp>
      <p:graphicFrame>
        <p:nvGraphicFramePr>
          <p:cNvPr id="118812" name="Group 28"/>
          <p:cNvGraphicFramePr>
            <a:graphicFrameLocks noGrp="1"/>
          </p:cNvGraphicFramePr>
          <p:nvPr/>
        </p:nvGraphicFramePr>
        <p:xfrm>
          <a:off x="684213" y="908050"/>
          <a:ext cx="7704137" cy="5473701"/>
        </p:xfrm>
        <a:graphic>
          <a:graphicData uri="http://schemas.openxmlformats.org/drawingml/2006/table">
            <a:tbl>
              <a:tblPr/>
              <a:tblGrid>
                <a:gridCol w="2198687">
                  <a:extLst>
                    <a:ext uri="{9D8B030D-6E8A-4147-A177-3AD203B41FA5}">
                      <a16:colId xmlns:a16="http://schemas.microsoft.com/office/drawing/2014/main" val="20000"/>
                    </a:ext>
                  </a:extLst>
                </a:gridCol>
                <a:gridCol w="5505450">
                  <a:extLst>
                    <a:ext uri="{9D8B030D-6E8A-4147-A177-3AD203B41FA5}">
                      <a16:colId xmlns:a16="http://schemas.microsoft.com/office/drawing/2014/main" val="20001"/>
                    </a:ext>
                  </a:extLst>
                </a:gridCol>
              </a:tblGrid>
              <a:tr h="15049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Times New Roman" pitchFamily="18" charset="0"/>
                        </a:rPr>
                        <a:t>Σκεπτικό</a:t>
                      </a:r>
                      <a:endParaRPr kumimoji="0" lang="el-GR" sz="1800" b="1" i="0" u="none" strike="noStrike" cap="none" normalizeH="0" baseline="0" dirty="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Η πληρότητα ενός νοσοκομείου είναι ένας βασικός παράγοντας αξιολόγησης της οικονομικής λειτουργίας του νοσοκομείου και επιτρέπει τη διενέργεια συγκριτικών αναλύσεων μεταξύ νοσοκομείων (ή τμημάτων μέσα στο νοσοκομείο).</a:t>
                      </a:r>
                      <a:endParaRPr kumimoji="0" lang="el-GR" sz="1600" b="0" i="0" u="none" strike="noStrike" cap="none" normalizeH="0" baseline="0" dirty="0">
                        <a:ln>
                          <a:noFill/>
                        </a:ln>
                        <a:solidFill>
                          <a:schemeClr val="tx1"/>
                        </a:solidFill>
                        <a:effectLst/>
                        <a:latin typeface="Arial" charset="0"/>
                        <a:cs typeface="Arial" charset="0"/>
                      </a:endParaRP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5049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Τρόπος Υπολογισμού/</a:t>
                      </a:r>
                      <a:endParaRPr kumimoji="0" lang="el-GR" sz="1800" b="1"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Ορισμός</a:t>
                      </a:r>
                      <a:endParaRPr kumimoji="0" lang="en-GB" sz="1800" b="1" i="0" u="none" strike="noStrike" cap="none" normalizeH="0" baseline="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Η πληρότητα προσδιορίζεται ως ποσοστό των κατειλημμένων κρεβατιών στο σύνολο των διαθέσιμων κρεβατιών του νοσοκομείου σε μια δεδομένη στιγμή </a:t>
                      </a: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Times New Roman" pitchFamily="18" charset="0"/>
                        </a:rPr>
                        <a:t>Π= κατειλημμένες </a:t>
                      </a:r>
                      <a:r>
                        <a:rPr kumimoji="0" lang="el-GR" sz="1600" b="1" i="0" u="none" strike="noStrike" cap="none" normalizeH="0" baseline="0" dirty="0" err="1">
                          <a:ln>
                            <a:noFill/>
                          </a:ln>
                          <a:solidFill>
                            <a:schemeClr val="tx1"/>
                          </a:solidFill>
                          <a:effectLst>
                            <a:outerShdw blurRad="38100" dist="38100" dir="2700000" algn="tl">
                              <a:srgbClr val="000000"/>
                            </a:outerShdw>
                          </a:effectLst>
                          <a:latin typeface="Times New Roman" pitchFamily="18" charset="0"/>
                          <a:cs typeface="Times New Roman" pitchFamily="18" charset="0"/>
                        </a:rPr>
                        <a:t>κλίνες*100</a:t>
                      </a:r>
                      <a:r>
                        <a:rPr kumimoji="0" lang="el-GR" sz="1600" b="1"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Times New Roman" pitchFamily="18" charset="0"/>
                        </a:rPr>
                        <a:t> /διαθέσιμες κλίνες </a:t>
                      </a: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Times New Roman" pitchFamily="18" charset="0"/>
                        </a:rPr>
                        <a:t>Ο δείκτης θα πρέπει να υπολογίζεται </a:t>
                      </a:r>
                      <a:r>
                        <a:rPr kumimoji="0" lang="el-GR" sz="1600" b="1" i="1"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Times New Roman" pitchFamily="18" charset="0"/>
                        </a:rPr>
                        <a:t>καθημερινά</a:t>
                      </a:r>
                      <a:r>
                        <a:rPr kumimoji="0" lang="el-GR" sz="1600" b="1"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Times New Roman" pitchFamily="18" charset="0"/>
                        </a:rPr>
                        <a:t>.</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20526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Στόχος απόδοσης</a:t>
                      </a:r>
                      <a:endParaRPr kumimoji="0" lang="en-GB" sz="1800" b="1" i="0" u="none" strike="noStrike" cap="none" normalizeH="0" baseline="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Όταν ένα νοσοκομείο έχει μεγάλο ποσοστό σταθερών εξόδων και χαμηλό βαθμό πληρότητας έχει αποτέλεσμα την αντιοικονομική λειτουργία (μη αποδοτική). Αντίθετα, πολύ υψηλά ποσοστά πληρότητας (πάνω από 90%) σημαίνουν ότι το νοσοκομείο είναι υποχρεωμένο να λειτουργεί υπερεντατικά, γεγονός που διογκώνει το μεταβλητό κόστος με την ανάγκη για υπερωρίες, διπλές βάρδιες.</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411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Πηγή</a:t>
                      </a:r>
                      <a:endParaRPr kumimoji="0" lang="el-GR" sz="1800" b="1"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Hospital Data Project, Final Report, June 2003.</a:t>
                      </a:r>
                      <a:endParaRPr kumimoji="0" lang="en-US" sz="1600" b="0" i="0" u="none" strike="noStrike" cap="none" normalizeH="0" baseline="0" dirty="0">
                        <a:ln>
                          <a:noFill/>
                        </a:ln>
                        <a:solidFill>
                          <a:schemeClr val="tx1"/>
                        </a:solidFill>
                        <a:effectLst/>
                        <a:latin typeface="Arial" charset="0"/>
                        <a:cs typeface="Arial" charset="0"/>
                      </a:endParaRP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3"/>
                  </a:ext>
                </a:extLst>
              </a:tr>
            </a:tbl>
          </a:graphicData>
        </a:graphic>
      </p:graphicFrame>
      <p:sp>
        <p:nvSpPr>
          <p:cNvPr id="32781" name="Rectangle 29"/>
          <p:cNvSpPr>
            <a:spLocks noChangeArrowheads="1"/>
          </p:cNvSpPr>
          <p:nvPr/>
        </p:nvSpPr>
        <p:spPr bwMode="auto">
          <a:xfrm>
            <a:off x="0" y="5527675"/>
            <a:ext cx="9144000" cy="0"/>
          </a:xfrm>
          <a:prstGeom prst="rect">
            <a:avLst/>
          </a:prstGeom>
          <a:noFill/>
          <a:ln w="9525">
            <a:noFill/>
            <a:miter lim="800000"/>
            <a:headEnd/>
            <a:tailEnd/>
          </a:ln>
        </p:spPr>
        <p:txBody>
          <a:bodyPr wrap="none" anchor="ctr">
            <a:spAutoFit/>
          </a:bodyPr>
          <a:lstStyle/>
          <a:p>
            <a:endParaRPr lang="el-G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3 - Θέση αριθμού διαφάνειας"/>
          <p:cNvSpPr>
            <a:spLocks noGrp="1"/>
          </p:cNvSpPr>
          <p:nvPr>
            <p:ph type="sldNum" sz="quarter" idx="11"/>
          </p:nvPr>
        </p:nvSpPr>
        <p:spPr>
          <a:xfrm>
            <a:off x="457200" y="6245225"/>
            <a:ext cx="2133600" cy="476250"/>
          </a:xfrm>
          <a:noFill/>
        </p:spPr>
        <p:txBody>
          <a:bodyPr/>
          <a:lstStyle/>
          <a:p>
            <a:pPr algn="l"/>
            <a:fld id="{251AAA04-5969-485C-B614-436455F92F62}" type="slidenum">
              <a:rPr lang="el-GR" smtClean="0">
                <a:latin typeface="Arial" charset="0"/>
              </a:rPr>
              <a:pPr algn="l"/>
              <a:t>63</a:t>
            </a:fld>
            <a:endParaRPr lang="el-GR">
              <a:latin typeface="Arial" charset="0"/>
            </a:endParaRPr>
          </a:p>
        </p:txBody>
      </p:sp>
      <p:sp>
        <p:nvSpPr>
          <p:cNvPr id="119812" name="Rectangle 4"/>
          <p:cNvSpPr>
            <a:spLocks noChangeArrowheads="1"/>
          </p:cNvSpPr>
          <p:nvPr/>
        </p:nvSpPr>
        <p:spPr bwMode="auto">
          <a:xfrm>
            <a:off x="1142976" y="500042"/>
            <a:ext cx="3152775" cy="641350"/>
          </a:xfrm>
          <a:prstGeom prst="rect">
            <a:avLst/>
          </a:prstGeom>
          <a:noFill/>
          <a:ln w="9525">
            <a:noFill/>
            <a:miter lim="800000"/>
            <a:headEnd/>
            <a:tailEnd/>
          </a:ln>
          <a:effectLst/>
        </p:spPr>
        <p:txBody>
          <a:bodyPr wrap="none" anchor="ctr">
            <a:spAutoFit/>
          </a:bodyPr>
          <a:lstStyle/>
          <a:p>
            <a:pPr>
              <a:defRPr/>
            </a:pPr>
            <a:r>
              <a:rPr lang="el-GR" b="1" dirty="0">
                <a:solidFill>
                  <a:srgbClr val="FF0000"/>
                </a:solidFill>
                <a:effectLst>
                  <a:outerShdw blurRad="38100" dist="38100" dir="2700000" algn="tl">
                    <a:srgbClr val="000000"/>
                  </a:outerShdw>
                </a:effectLst>
                <a:latin typeface="Times New Roman" pitchFamily="18" charset="0"/>
                <a:cs typeface="Times New Roman" pitchFamily="18" charset="0"/>
              </a:rPr>
              <a:t>Ιατρικό Προσωπικό ανά κλίνη</a:t>
            </a:r>
            <a:endParaRPr lang="el-GR" b="1" dirty="0">
              <a:solidFill>
                <a:srgbClr val="FF0000"/>
              </a:solidFill>
              <a:effectLst>
                <a:outerShdw blurRad="38100" dist="38100" dir="2700000" algn="tl">
                  <a:srgbClr val="000000"/>
                </a:outerShdw>
              </a:effectLst>
            </a:endParaRPr>
          </a:p>
          <a:p>
            <a:pPr>
              <a:defRPr/>
            </a:pPr>
            <a:endParaRPr lang="el-GR" b="1" dirty="0">
              <a:solidFill>
                <a:srgbClr val="FF0000"/>
              </a:solidFill>
              <a:effectLst>
                <a:outerShdw blurRad="38100" dist="38100" dir="2700000" algn="tl">
                  <a:srgbClr val="000000"/>
                </a:outerShdw>
              </a:effectLst>
            </a:endParaRPr>
          </a:p>
        </p:txBody>
      </p:sp>
      <p:graphicFrame>
        <p:nvGraphicFramePr>
          <p:cNvPr id="119833" name="Group 25"/>
          <p:cNvGraphicFramePr>
            <a:graphicFrameLocks noGrp="1"/>
          </p:cNvGraphicFramePr>
          <p:nvPr/>
        </p:nvGraphicFramePr>
        <p:xfrm>
          <a:off x="928662" y="1230630"/>
          <a:ext cx="7272338" cy="5627370"/>
        </p:xfrm>
        <a:graphic>
          <a:graphicData uri="http://schemas.openxmlformats.org/drawingml/2006/table">
            <a:tbl>
              <a:tblPr/>
              <a:tblGrid>
                <a:gridCol w="2074863">
                  <a:extLst>
                    <a:ext uri="{9D8B030D-6E8A-4147-A177-3AD203B41FA5}">
                      <a16:colId xmlns:a16="http://schemas.microsoft.com/office/drawing/2014/main" val="20000"/>
                    </a:ext>
                  </a:extLst>
                </a:gridCol>
                <a:gridCol w="5197475">
                  <a:extLst>
                    <a:ext uri="{9D8B030D-6E8A-4147-A177-3AD203B41FA5}">
                      <a16:colId xmlns:a16="http://schemas.microsoft.com/office/drawing/2014/main" val="20001"/>
                    </a:ext>
                  </a:extLst>
                </a:gridCol>
              </a:tblGrid>
              <a:tr h="7810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outerShdw blurRad="38100" dist="38100" dir="2700000" algn="tl">
                              <a:srgbClr val="000000"/>
                            </a:outerShdw>
                          </a:effectLst>
                          <a:latin typeface="Times New Roman" pitchFamily="18" charset="0"/>
                          <a:cs typeface="Times New Roman" pitchFamily="18" charset="0"/>
                        </a:rPr>
                        <a:t>Σκεπτικό</a:t>
                      </a:r>
                      <a:endParaRPr kumimoji="0" lang="el-GR" sz="1600" b="1" i="0" u="none" strike="noStrike" cap="none" normalizeH="0" baseline="0" dirty="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chemeClr val="tx1"/>
                          </a:solidFill>
                          <a:effectLst/>
                          <a:latin typeface="Times New Roman" pitchFamily="18" charset="0"/>
                          <a:cs typeface="Times New Roman" pitchFamily="18" charset="0"/>
                        </a:rPr>
                        <a:t>Ο δείκτης εκφράζει την επάρκεια στελέχωσης των μονάδων υγείας με ιατρικό προσωπικό.</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9718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Τρόπος Υπολογισμού/</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1600" b="1"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Ορισμός</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chemeClr val="tx1"/>
                          </a:solidFill>
                          <a:effectLst/>
                          <a:latin typeface="Times New Roman" pitchFamily="18" charset="0"/>
                          <a:cs typeface="Times New Roman" pitchFamily="18" charset="0"/>
                        </a:rPr>
                        <a:t>Υπολογίζεται ο λόγος του πραγματικά υπηρετούντος ιατρικού προσωπικού προς το σύνολο των κλινών κατά μονάδα παροχής υπηρεσιών υγείας επί το ποσοστό κάλυψης.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8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800" b="1" i="0" u="none" strike="noStrike" cap="none" normalizeH="0" baseline="0" dirty="0">
                          <a:ln>
                            <a:noFill/>
                          </a:ln>
                          <a:solidFill>
                            <a:schemeClr val="tx1"/>
                          </a:solidFill>
                          <a:effectLst/>
                          <a:latin typeface="Times New Roman" pitchFamily="18" charset="0"/>
                          <a:cs typeface="Times New Roman" pitchFamily="18" charset="0"/>
                        </a:rPr>
                        <a:t>ιατρικό προσωπικό / (σύνολο κλινών * % κάλυψης)</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8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800" b="0" i="0" u="none" strike="noStrike" cap="none" normalizeH="0" baseline="0" dirty="0">
                          <a:ln>
                            <a:noFill/>
                          </a:ln>
                          <a:solidFill>
                            <a:schemeClr val="tx1"/>
                          </a:solidFill>
                          <a:effectLst/>
                          <a:latin typeface="Times New Roman" pitchFamily="18" charset="0"/>
                          <a:cs typeface="Times New Roman" pitchFamily="18" charset="0"/>
                        </a:rPr>
                        <a:t>Το ποσοστό κάλυψης των κλινών χρησιμοποιείται για να υπολογιστεί η επάρκεια του προσωπικού σε σχέση με την πραγματική ζήτηση των υπηρεσιών υγείας. Η μέτρηση του δείκτη θα γίνεται </a:t>
                      </a:r>
                      <a:r>
                        <a:rPr kumimoji="0" lang="el-GR" sz="1800" b="0" i="1" u="none" strike="noStrike" cap="none" normalizeH="0" baseline="0" dirty="0">
                          <a:ln>
                            <a:noFill/>
                          </a:ln>
                          <a:solidFill>
                            <a:schemeClr val="tx1"/>
                          </a:solidFill>
                          <a:effectLst/>
                          <a:latin typeface="Times New Roman" pitchFamily="18" charset="0"/>
                          <a:cs typeface="Times New Roman" pitchFamily="18" charset="0"/>
                        </a:rPr>
                        <a:t>σε τριμηνιαία βάση.</a:t>
                      </a:r>
                      <a:endParaRPr kumimoji="0" lang="el-GR" sz="18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7192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outerShdw blurRad="38100" dist="38100" dir="2700000" algn="tl">
                              <a:srgbClr val="000000"/>
                            </a:outerShdw>
                          </a:effectLst>
                          <a:latin typeface="Times New Roman" pitchFamily="18" charset="0"/>
                          <a:cs typeface="Times New Roman" pitchFamily="18" charset="0"/>
                        </a:rPr>
                        <a:t>Στόχος απόδοσης</a:t>
                      </a:r>
                      <a:endParaRPr kumimoji="0" lang="el-GR" sz="1600" b="1" i="0" u="none" strike="noStrike" cap="none" normalizeH="0" baseline="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chemeClr val="tx1"/>
                          </a:solidFill>
                          <a:effectLst/>
                          <a:latin typeface="Times New Roman" pitchFamily="18" charset="0"/>
                          <a:cs typeface="Times New Roman" pitchFamily="18" charset="0"/>
                        </a:rPr>
                        <a:t>Αξίζει να διερευνηθούν οι μονάδες που σύμφωνα με το </a:t>
                      </a:r>
                      <a:r>
                        <a:rPr kumimoji="0" lang="el-GR" sz="1800" b="0" i="0" u="none" strike="noStrike" cap="none" normalizeH="0" baseline="0" dirty="0" err="1">
                          <a:ln>
                            <a:noFill/>
                          </a:ln>
                          <a:solidFill>
                            <a:schemeClr val="tx1"/>
                          </a:solidFill>
                          <a:effectLst/>
                          <a:latin typeface="Times New Roman" pitchFamily="18" charset="0"/>
                          <a:cs typeface="Times New Roman" pitchFamily="18" charset="0"/>
                        </a:rPr>
                        <a:t>ΠΔ87</a:t>
                      </a:r>
                      <a:r>
                        <a:rPr kumimoji="0" lang="el-GR" sz="1800" b="0" i="0" u="none" strike="noStrike" cap="none" normalizeH="0" baseline="0" dirty="0">
                          <a:ln>
                            <a:noFill/>
                          </a:ln>
                          <a:solidFill>
                            <a:schemeClr val="tx1"/>
                          </a:solidFill>
                          <a:effectLst/>
                          <a:latin typeface="Times New Roman" pitchFamily="18" charset="0"/>
                          <a:cs typeface="Times New Roman" pitchFamily="18" charset="0"/>
                        </a:rPr>
                        <a:t>/1986 έχουν υψηλή αναλογία ιατρικού προσωπικού ανά κλίνη αλλά και να εκτιμηθούν ακριβώς οι διακυμάνσεις που παρατηρούνται στην δύναμη του ιατρικού προσωπικού στις διάφορες γεωγραφικές περιοχές.</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3 - Θέση αριθμού διαφάνειας"/>
          <p:cNvSpPr>
            <a:spLocks noGrp="1"/>
          </p:cNvSpPr>
          <p:nvPr>
            <p:ph type="sldNum" sz="quarter" idx="11"/>
          </p:nvPr>
        </p:nvSpPr>
        <p:spPr>
          <a:xfrm>
            <a:off x="457200" y="6245225"/>
            <a:ext cx="2133600" cy="476250"/>
          </a:xfrm>
          <a:noFill/>
        </p:spPr>
        <p:txBody>
          <a:bodyPr/>
          <a:lstStyle/>
          <a:p>
            <a:pPr algn="l"/>
            <a:fld id="{9E7CE54A-4574-4850-AA01-1ED31FA08F79}" type="slidenum">
              <a:rPr lang="el-GR" smtClean="0">
                <a:latin typeface="Arial" charset="0"/>
              </a:rPr>
              <a:pPr algn="l"/>
              <a:t>64</a:t>
            </a:fld>
            <a:endParaRPr lang="el-GR">
              <a:latin typeface="Arial" charset="0"/>
            </a:endParaRPr>
          </a:p>
        </p:txBody>
      </p:sp>
      <p:graphicFrame>
        <p:nvGraphicFramePr>
          <p:cNvPr id="120870" name="Group 38"/>
          <p:cNvGraphicFramePr>
            <a:graphicFrameLocks noGrp="1"/>
          </p:cNvGraphicFramePr>
          <p:nvPr/>
        </p:nvGraphicFramePr>
        <p:xfrm>
          <a:off x="468313" y="1071545"/>
          <a:ext cx="8208962" cy="7275361"/>
        </p:xfrm>
        <a:graphic>
          <a:graphicData uri="http://schemas.openxmlformats.org/drawingml/2006/table">
            <a:tbl>
              <a:tblPr/>
              <a:tblGrid>
                <a:gridCol w="1919287">
                  <a:extLst>
                    <a:ext uri="{9D8B030D-6E8A-4147-A177-3AD203B41FA5}">
                      <a16:colId xmlns:a16="http://schemas.microsoft.com/office/drawing/2014/main" val="20000"/>
                    </a:ext>
                  </a:extLst>
                </a:gridCol>
                <a:gridCol w="6289675">
                  <a:extLst>
                    <a:ext uri="{9D8B030D-6E8A-4147-A177-3AD203B41FA5}">
                      <a16:colId xmlns:a16="http://schemas.microsoft.com/office/drawing/2014/main" val="20001"/>
                    </a:ext>
                  </a:extLst>
                </a:gridCol>
              </a:tblGrid>
              <a:tr h="5417035">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Ο δείκτης εκφράζει την επάρκεια και ποιότητα των παρεχόμενων νοσηλευτικών υπηρεσιών. Εδώ αξίζει να σημειωθεί ότι ο διαχωρισμός μεταξύ νοσηλευτών και λοιπού προσωπικού νοσηλευτικής υπηρεσίας είναι απαραίτητος, διότι παρότι πολλές ειδικότητες συμπεριλαμβάνονται στη νοσηλευτική υπηρεσία (π.χ. ΥΕ αποτεφρωτών, ΥΕ </a:t>
                      </a:r>
                      <a:r>
                        <a:rPr kumimoji="0" lang="el-GR" sz="1600" b="0" i="0" u="none" strike="noStrike" cap="none" normalizeH="0" baseline="0" dirty="0" err="1">
                          <a:ln>
                            <a:noFill/>
                          </a:ln>
                          <a:solidFill>
                            <a:schemeClr val="tx1"/>
                          </a:solidFill>
                          <a:effectLst/>
                          <a:latin typeface="Times New Roman" pitchFamily="18" charset="0"/>
                          <a:cs typeface="Times New Roman" pitchFamily="18" charset="0"/>
                        </a:rPr>
                        <a:t>νεκροτόμων</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-σαβανωτών, ΥΕ τραυματιοφορέων κτλ.) η παροχή των νοσηλευτικών υπηρεσιών θα πρέπει να γίνεται από ανάλογα εκπαιδευμένο προσωπικό (149η διεθνή σύμβαση εργασίας).</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Σύμφωνα με τις μεθοδολογικές οδηγίες του ΟΟΣΑ, ως </a:t>
                      </a:r>
                      <a:r>
                        <a:rPr kumimoji="0" lang="el-GR" sz="1600" b="0" i="1" u="none" strike="noStrike" cap="none" normalizeH="0" baseline="0" dirty="0">
                          <a:ln>
                            <a:noFill/>
                          </a:ln>
                          <a:solidFill>
                            <a:schemeClr val="tx1"/>
                          </a:solidFill>
                          <a:effectLst/>
                          <a:latin typeface="Times New Roman" pitchFamily="18" charset="0"/>
                          <a:cs typeface="Times New Roman" pitchFamily="18" charset="0"/>
                        </a:rPr>
                        <a:t>Νοσηλευτές</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νοούνται οι κάτοχοι πτυχίων ΠΕ και ΤΕ. Από τον υπολογισμό του συνολικού αριθμού των </a:t>
                      </a:r>
                      <a:r>
                        <a:rPr kumimoji="0" lang="el-GR" sz="1600" b="0" i="1" u="none" strike="noStrike" cap="none" normalizeH="0" baseline="0" dirty="0">
                          <a:ln>
                            <a:noFill/>
                          </a:ln>
                          <a:solidFill>
                            <a:schemeClr val="tx1"/>
                          </a:solidFill>
                          <a:effectLst/>
                          <a:latin typeface="Times New Roman" pitchFamily="18" charset="0"/>
                          <a:cs typeface="Times New Roman" pitchFamily="18" charset="0"/>
                        </a:rPr>
                        <a:t>Νοσηλευτών </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θα πρέπει να εξαιρούνται οι </a:t>
                      </a:r>
                      <a:r>
                        <a:rPr kumimoji="0" lang="el-GR" sz="1600" b="0" i="1" u="none" strike="noStrike" cap="none" normalizeH="0" baseline="0" dirty="0">
                          <a:ln>
                            <a:noFill/>
                          </a:ln>
                          <a:solidFill>
                            <a:schemeClr val="tx1"/>
                          </a:solidFill>
                          <a:effectLst/>
                          <a:latin typeface="Times New Roman" pitchFamily="18" charset="0"/>
                          <a:cs typeface="Times New Roman" pitchFamily="18" charset="0"/>
                        </a:rPr>
                        <a:t>Μαίες </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καθώς επίσης και οι </a:t>
                      </a:r>
                      <a:r>
                        <a:rPr kumimoji="0" lang="el-GR" sz="1600" b="0" i="1" u="none" strike="noStrike" cap="none" normalizeH="0" baseline="0" dirty="0">
                          <a:ln>
                            <a:noFill/>
                          </a:ln>
                          <a:solidFill>
                            <a:schemeClr val="tx1"/>
                          </a:solidFill>
                          <a:effectLst/>
                          <a:latin typeface="Times New Roman" pitchFamily="18" charset="0"/>
                          <a:cs typeface="Times New Roman" pitchFamily="18" charset="0"/>
                        </a:rPr>
                        <a:t>Βοηθοί Νοσηλευτών. </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Οι τελευταίοι αναφέρονται σε άτομα τα οποία δεν έχουν λάβει κάποια μορφή μετά - δευτεροβάθμιας (</a:t>
                      </a:r>
                      <a:r>
                        <a:rPr kumimoji="0" lang="el-GR" sz="1600" b="0" i="0" u="none" strike="noStrike" cap="none" normalizeH="0" baseline="0" dirty="0" err="1">
                          <a:ln>
                            <a:noFill/>
                          </a:ln>
                          <a:solidFill>
                            <a:schemeClr val="tx1"/>
                          </a:solidFill>
                          <a:effectLst/>
                          <a:latin typeface="Times New Roman" pitchFamily="18" charset="0"/>
                          <a:cs typeface="Times New Roman" pitchFamily="18" charset="0"/>
                        </a:rPr>
                        <a:t>μέτα</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a:t>
                      </a:r>
                      <a:r>
                        <a:rPr kumimoji="0" lang="el-GR" sz="1600" b="0" i="0" u="none" strike="noStrike" cap="none" normalizeH="0" baseline="0" dirty="0" err="1">
                          <a:ln>
                            <a:noFill/>
                          </a:ln>
                          <a:solidFill>
                            <a:schemeClr val="tx1"/>
                          </a:solidFill>
                          <a:effectLst/>
                          <a:latin typeface="Times New Roman" pitchFamily="18" charset="0"/>
                          <a:cs typeface="Times New Roman" pitchFamily="18" charset="0"/>
                        </a:rPr>
                        <a:t>λυκειακής</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εκπαίδευσης ούτε διαθέτουν τον επαγγελματικό τίτλο του Νοσηλευτή στις χώρες τους.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Ωστόσο, και επειδή στη χώρα μας η παροχή των νοσηλευτικών υπηρεσιών γίνεται σε μεγάλο βαθμό από τους ΔΕ αδελφών νοσοκόμων, προτείνεται για την </a:t>
                      </a:r>
                      <a:r>
                        <a:rPr kumimoji="0" lang="el-GR" sz="1600" b="0" i="0" u="sng" strike="noStrike" cap="none" normalizeH="0" baseline="0" dirty="0">
                          <a:ln>
                            <a:noFill/>
                          </a:ln>
                          <a:solidFill>
                            <a:schemeClr val="tx1"/>
                          </a:solidFill>
                          <a:effectLst/>
                          <a:latin typeface="Times New Roman" pitchFamily="18" charset="0"/>
                          <a:cs typeface="Times New Roman" pitchFamily="18" charset="0"/>
                        </a:rPr>
                        <a:t>εκτίμηση της επάρκειας</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του νοσηλευτικού προσωπικού, η δημιουργία του δείκτη </a:t>
                      </a:r>
                      <a:r>
                        <a:rPr kumimoji="0" lang="el-GR" sz="1600" b="0" i="1" u="none" strike="noStrike" cap="none" normalizeH="0" baseline="0" dirty="0">
                          <a:ln>
                            <a:noFill/>
                          </a:ln>
                          <a:solidFill>
                            <a:schemeClr val="tx1"/>
                          </a:solidFill>
                          <a:effectLst/>
                          <a:latin typeface="Times New Roman" pitchFamily="18" charset="0"/>
                          <a:cs typeface="Times New Roman" pitchFamily="18" charset="0"/>
                        </a:rPr>
                        <a:t>Νοσηλευτικό </a:t>
                      </a:r>
                      <a:r>
                        <a:rPr kumimoji="0" lang="el-GR" sz="1600" b="1" i="1" u="none" strike="noStrike" cap="none" normalizeH="0" baseline="0" dirty="0">
                          <a:ln>
                            <a:noFill/>
                          </a:ln>
                          <a:solidFill>
                            <a:schemeClr val="tx1"/>
                          </a:solidFill>
                          <a:effectLst/>
                          <a:latin typeface="Times New Roman" pitchFamily="18" charset="0"/>
                          <a:cs typeface="Times New Roman" pitchFamily="18" charset="0"/>
                        </a:rPr>
                        <a:t>Προσωπικό/κλίνη σταθμισμένη για την πληρότητα</a:t>
                      </a:r>
                      <a:r>
                        <a:rPr kumimoji="0" lang="el-GR" sz="1600" b="1" i="0" u="none" strike="noStrike" cap="none" normalizeH="0" baseline="0" dirty="0">
                          <a:ln>
                            <a:noFill/>
                          </a:ln>
                          <a:solidFill>
                            <a:schemeClr val="tx1"/>
                          </a:solidFill>
                          <a:effectLst/>
                          <a:latin typeface="Times New Roman" pitchFamily="18" charset="0"/>
                          <a:cs typeface="Times New Roman" pitchFamily="18" charset="0"/>
                        </a:rPr>
                        <a:t>, όπου θα συμπεριλαμβάνονται και η κατηγορία ΔΕ αδελφών νοσοκόμων παρότι δεν κατέχουν τον επαγγελματικό τίτλο του νοσηλευτή.</a:t>
                      </a:r>
                      <a:r>
                        <a:rPr kumimoji="0" lang="el-GR" sz="1800" b="1" i="0" u="none" strike="noStrike" cap="none" normalizeH="0" baseline="0" dirty="0">
                          <a:ln>
                            <a:noFill/>
                          </a:ln>
                          <a:solidFill>
                            <a:schemeClr val="tx1"/>
                          </a:solidFill>
                          <a:effectLst/>
                          <a:latin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l-GR" sz="18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Προκειμένου </a:t>
                      </a:r>
                      <a:r>
                        <a:rPr kumimoji="0" lang="el-GR" sz="1600" b="0" i="0" u="sng" strike="noStrike" cap="none" normalizeH="0" baseline="0" dirty="0">
                          <a:ln>
                            <a:noFill/>
                          </a:ln>
                          <a:solidFill>
                            <a:schemeClr val="tx1"/>
                          </a:solidFill>
                          <a:effectLst/>
                          <a:latin typeface="Times New Roman" pitchFamily="18" charset="0"/>
                          <a:cs typeface="Times New Roman" pitchFamily="18" charset="0"/>
                        </a:rPr>
                        <a:t>να εκτιμηθεί η ποιότητα</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των παρεχόμενων υπηρεσιών θα πρέπει να υπολογίζεται χωριστά ο δείκτης:</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1600" b="1" i="1" u="none" strike="noStrike" cap="none" normalizeH="0" baseline="0" dirty="0">
                          <a:ln>
                            <a:noFill/>
                          </a:ln>
                          <a:solidFill>
                            <a:schemeClr val="tx1"/>
                          </a:solidFill>
                          <a:effectLst/>
                          <a:latin typeface="Times New Roman" pitchFamily="18" charset="0"/>
                          <a:cs typeface="Times New Roman" pitchFamily="18" charset="0"/>
                        </a:rPr>
                        <a:t>Νοσηλευτές / κλίνη</a:t>
                      </a:r>
                      <a:r>
                        <a:rPr kumimoji="0" lang="el-GR" sz="1600" b="1" i="0" u="none" strike="noStrike" cap="none" normalizeH="0" baseline="0" dirty="0">
                          <a:ln>
                            <a:noFill/>
                          </a:ln>
                          <a:solidFill>
                            <a:schemeClr val="tx1"/>
                          </a:solidFill>
                          <a:effectLst/>
                          <a:latin typeface="Times New Roman" pitchFamily="18" charset="0"/>
                          <a:cs typeface="Times New Roman" pitchFamily="18" charset="0"/>
                        </a:rPr>
                        <a:t>, όπου στον αριθμητή θα συμπεριλαμβάνονται μόνο οι Νοσηλευτές ΠΕ και ΤΕ.</a:t>
                      </a:r>
                      <a:endParaRPr kumimoji="0" lang="el-GR" sz="1600" b="1" i="0" u="none" strike="noStrike" cap="none" normalizeH="0" baseline="0" dirty="0">
                        <a:ln>
                          <a:noFill/>
                        </a:ln>
                        <a:solidFill>
                          <a:schemeClr val="tx1"/>
                        </a:solidFill>
                        <a:effectLst/>
                        <a:latin typeface="Arial" charset="0"/>
                        <a:cs typeface="Arial" charset="0"/>
                      </a:endParaRPr>
                    </a:p>
                  </a:txBody>
                  <a:tcPr horzOverflow="overflow">
                    <a:lnL cap="flat">
                      <a:noFill/>
                    </a:lnL>
                    <a:lnR cap="flat">
                      <a:noFill/>
                    </a:lnR>
                    <a:lnT cap="flat">
                      <a:noFill/>
                    </a:lnT>
                    <a:lnB>
                      <a:noFill/>
                    </a:lnB>
                    <a:lnTlToBr>
                      <a:noFill/>
                    </a:lnTlToBr>
                    <a:lnBlToTr>
                      <a:noFill/>
                    </a:lnBlToTr>
                    <a:noFill/>
                  </a:tcPr>
                </a:tc>
                <a:tc hMerge="1">
                  <a:txBody>
                    <a:bodyPr/>
                    <a:lstStyle/>
                    <a:p>
                      <a:endParaRPr lang="el-GR"/>
                    </a:p>
                  </a:txBody>
                  <a:tcPr/>
                </a:tc>
                <a:extLst>
                  <a:ext uri="{0D108BD9-81ED-4DB2-BD59-A6C34878D82A}">
                    <a16:rowId xmlns:a16="http://schemas.microsoft.com/office/drawing/2014/main" val="10000"/>
                  </a:ext>
                </a:extLst>
              </a:tr>
              <a:tr h="697302">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0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06117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a:ln>
                          <a:noFill/>
                        </a:ln>
                        <a:solidFill>
                          <a:schemeClr val="tx1"/>
                        </a:solidFill>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0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34825" name="Rectangle 24"/>
          <p:cNvSpPr>
            <a:spLocks noChangeArrowheads="1"/>
          </p:cNvSpPr>
          <p:nvPr/>
        </p:nvSpPr>
        <p:spPr bwMode="auto">
          <a:xfrm>
            <a:off x="0" y="8964613"/>
            <a:ext cx="9144000" cy="0"/>
          </a:xfrm>
          <a:prstGeom prst="rect">
            <a:avLst/>
          </a:prstGeom>
          <a:noFill/>
          <a:ln w="9525">
            <a:noFill/>
            <a:miter lim="800000"/>
            <a:headEnd/>
            <a:tailEnd/>
          </a:ln>
        </p:spPr>
        <p:txBody>
          <a:bodyPr wrap="none" anchor="ctr">
            <a:spAutoFit/>
          </a:bodyPr>
          <a:lstStyle/>
          <a:p>
            <a:endParaRPr lang="el-GR"/>
          </a:p>
        </p:txBody>
      </p:sp>
      <p:sp>
        <p:nvSpPr>
          <p:cNvPr id="34826" name="Rectangle 39"/>
          <p:cNvSpPr>
            <a:spLocks noChangeArrowheads="1"/>
          </p:cNvSpPr>
          <p:nvPr/>
        </p:nvSpPr>
        <p:spPr bwMode="auto">
          <a:xfrm>
            <a:off x="611188" y="333375"/>
            <a:ext cx="8318530" cy="646331"/>
          </a:xfrm>
          <a:prstGeom prst="rect">
            <a:avLst/>
          </a:prstGeom>
          <a:noFill/>
          <a:ln w="9525">
            <a:noFill/>
            <a:miter lim="800000"/>
            <a:headEnd/>
            <a:tailEnd/>
          </a:ln>
        </p:spPr>
        <p:txBody>
          <a:bodyPr wrap="square" anchor="ctr">
            <a:spAutoFit/>
          </a:bodyPr>
          <a:lstStyle/>
          <a:p>
            <a:pPr algn="just"/>
            <a:r>
              <a:rPr lang="el-GR" b="1" dirty="0">
                <a:solidFill>
                  <a:srgbClr val="FF0000"/>
                </a:solidFill>
              </a:rPr>
              <a:t>Νοσηλευτικό Προσωπικό  ανά κλίνη σταθμισμένη για την </a:t>
            </a:r>
            <a:r>
              <a:rPr lang="el-GR" b="1" dirty="0" err="1">
                <a:solidFill>
                  <a:srgbClr val="FF0000"/>
                </a:solidFill>
              </a:rPr>
              <a:t>πληροτητα</a:t>
            </a:r>
            <a:r>
              <a:rPr lang="el-GR" b="1" dirty="0">
                <a:solidFill>
                  <a:srgbClr val="FF0000"/>
                </a:solidFill>
              </a:rPr>
              <a:t> (δείκτης δομής)</a:t>
            </a:r>
            <a:r>
              <a:rPr lang="el-GR" dirty="0">
                <a:solidFill>
                  <a:srgbClr val="FF0000"/>
                </a:solidFill>
              </a:rPr>
              <a:t>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3 - Θέση αριθμού διαφάνειας"/>
          <p:cNvSpPr>
            <a:spLocks noGrp="1"/>
          </p:cNvSpPr>
          <p:nvPr>
            <p:ph type="sldNum" sz="quarter" idx="11"/>
          </p:nvPr>
        </p:nvSpPr>
        <p:spPr>
          <a:xfrm>
            <a:off x="457200" y="6245225"/>
            <a:ext cx="2133600" cy="476250"/>
          </a:xfrm>
          <a:noFill/>
        </p:spPr>
        <p:txBody>
          <a:bodyPr/>
          <a:lstStyle/>
          <a:p>
            <a:pPr algn="l"/>
            <a:fld id="{216642BB-78BE-40AE-99DA-52019A45CE3A}" type="slidenum">
              <a:rPr lang="el-GR" smtClean="0">
                <a:latin typeface="Arial" charset="0"/>
              </a:rPr>
              <a:pPr algn="l"/>
              <a:t>65</a:t>
            </a:fld>
            <a:endParaRPr lang="el-GR">
              <a:latin typeface="Arial" charset="0"/>
            </a:endParaRPr>
          </a:p>
        </p:txBody>
      </p:sp>
      <p:sp>
        <p:nvSpPr>
          <p:cNvPr id="111618" name="Rectangle 2"/>
          <p:cNvSpPr>
            <a:spLocks noChangeArrowheads="1"/>
          </p:cNvSpPr>
          <p:nvPr/>
        </p:nvSpPr>
        <p:spPr bwMode="auto">
          <a:xfrm>
            <a:off x="827088" y="1052513"/>
            <a:ext cx="7416800" cy="5676900"/>
          </a:xfrm>
          <a:prstGeom prst="rect">
            <a:avLst/>
          </a:prstGeom>
          <a:noFill/>
          <a:ln w="9525">
            <a:noFill/>
            <a:miter lim="800000"/>
            <a:headEnd/>
            <a:tailEnd/>
          </a:ln>
          <a:effectLst/>
        </p:spPr>
        <p:txBody>
          <a:bodyPr>
            <a:spAutoFit/>
          </a:bodyPr>
          <a:lstStyle/>
          <a:p>
            <a:pPr>
              <a:defRPr/>
            </a:pPr>
            <a:r>
              <a:rPr lang="el-GR" b="1" dirty="0">
                <a:effectLst>
                  <a:outerShdw blurRad="38100" dist="38100" dir="2700000" algn="tl">
                    <a:srgbClr val="000000">
                      <a:alpha val="43137"/>
                    </a:srgbClr>
                  </a:outerShdw>
                </a:effectLst>
              </a:rPr>
              <a:t>Βαθμός αξιοποίησης </a:t>
            </a:r>
            <a:r>
              <a:rPr lang="el-GR" b="1" dirty="0" err="1">
                <a:effectLst>
                  <a:outerShdw blurRad="38100" dist="38100" dir="2700000" algn="tl">
                    <a:srgbClr val="000000">
                      <a:alpha val="43137"/>
                    </a:srgbClr>
                  </a:outerShdw>
                </a:effectLst>
              </a:rPr>
              <a:t>Α.Τ</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Μαστογράφου</a:t>
            </a:r>
            <a:r>
              <a:rPr lang="el-GR" b="1" dirty="0">
                <a:effectLst>
                  <a:outerShdw blurRad="38100" dist="38100" dir="2700000" algn="tl">
                    <a:srgbClr val="000000">
                      <a:alpha val="43137"/>
                    </a:srgbClr>
                  </a:outerShdw>
                </a:effectLst>
              </a:rPr>
              <a:t> σε κεντρικό δημόσιο νοσοκομείο των Αθηνών</a:t>
            </a:r>
          </a:p>
          <a:p>
            <a:pPr>
              <a:defRPr/>
            </a:pPr>
            <a:endParaRPr lang="el-GR" dirty="0"/>
          </a:p>
          <a:p>
            <a:pPr>
              <a:defRPr/>
            </a:pPr>
            <a:r>
              <a:rPr lang="el-GR" dirty="0" err="1"/>
              <a:t>Α.Τ</a:t>
            </a:r>
            <a:r>
              <a:rPr lang="el-GR" dirty="0"/>
              <a:t> &gt;100%</a:t>
            </a:r>
          </a:p>
          <a:p>
            <a:pPr lvl="1">
              <a:buClr>
                <a:srgbClr val="CC3300"/>
              </a:buClr>
              <a:buFont typeface="Wingdings" pitchFamily="2" charset="2"/>
              <a:buChar char="ü"/>
              <a:defRPr/>
            </a:pPr>
            <a:r>
              <a:rPr lang="el-GR" dirty="0"/>
              <a:t> Αυξημένη (μήπως </a:t>
            </a:r>
            <a:r>
              <a:rPr lang="el-GR" dirty="0" err="1"/>
              <a:t>προκλητή</a:t>
            </a:r>
            <a:r>
              <a:rPr lang="el-GR" dirty="0"/>
              <a:t> ζήτηση)?</a:t>
            </a:r>
          </a:p>
          <a:p>
            <a:pPr lvl="1">
              <a:buClr>
                <a:srgbClr val="CC3300"/>
              </a:buClr>
              <a:buFont typeface="Wingdings" pitchFamily="2" charset="2"/>
              <a:buChar char="ü"/>
              <a:defRPr/>
            </a:pPr>
            <a:r>
              <a:rPr lang="el-GR" dirty="0"/>
              <a:t> Αυξημένη παραγωγικότητα προσωπικού?</a:t>
            </a:r>
          </a:p>
          <a:p>
            <a:pPr>
              <a:buClr>
                <a:srgbClr val="CC3300"/>
              </a:buClr>
              <a:buFont typeface="Wingdings" pitchFamily="2" charset="2"/>
              <a:buNone/>
              <a:defRPr/>
            </a:pPr>
            <a:endParaRPr lang="el-GR" dirty="0"/>
          </a:p>
          <a:p>
            <a:pPr>
              <a:buClr>
                <a:srgbClr val="CC3300"/>
              </a:buClr>
              <a:buFont typeface="Wingdings" pitchFamily="2" charset="2"/>
              <a:buNone/>
              <a:defRPr/>
            </a:pPr>
            <a:r>
              <a:rPr lang="el-GR" b="1" dirty="0" err="1">
                <a:effectLst>
                  <a:outerShdw blurRad="38100" dist="38100" dir="2700000" algn="tl">
                    <a:srgbClr val="000000">
                      <a:alpha val="43137"/>
                    </a:srgbClr>
                  </a:outerShdw>
                </a:effectLst>
              </a:rPr>
              <a:t>Μαστογράφος</a:t>
            </a:r>
            <a:r>
              <a:rPr lang="el-GR" b="1" dirty="0">
                <a:effectLst>
                  <a:outerShdw blurRad="38100" dist="38100" dir="2700000" algn="tl">
                    <a:srgbClr val="000000">
                      <a:alpha val="43137"/>
                    </a:srgbClr>
                  </a:outerShdw>
                </a:effectLst>
              </a:rPr>
              <a:t> &lt; 40%</a:t>
            </a:r>
          </a:p>
          <a:p>
            <a:pPr>
              <a:buClr>
                <a:srgbClr val="CC3300"/>
              </a:buClr>
              <a:buFont typeface="Wingdings" pitchFamily="2" charset="2"/>
              <a:buNone/>
              <a:defRPr/>
            </a:pPr>
            <a:endParaRPr lang="el-GR" dirty="0"/>
          </a:p>
          <a:p>
            <a:pPr lvl="1">
              <a:buClr>
                <a:srgbClr val="CC3300"/>
              </a:buClr>
              <a:buFont typeface="Wingdings" pitchFamily="2" charset="2"/>
              <a:buChar char="ü"/>
              <a:defRPr/>
            </a:pPr>
            <a:r>
              <a:rPr lang="el-GR" dirty="0"/>
              <a:t> Παλαιότητα μηχανήματος?</a:t>
            </a:r>
          </a:p>
          <a:p>
            <a:pPr lvl="1">
              <a:buClr>
                <a:srgbClr val="CC3300"/>
              </a:buClr>
              <a:buFont typeface="Wingdings" pitchFamily="2" charset="2"/>
              <a:buChar char="ü"/>
              <a:defRPr/>
            </a:pPr>
            <a:r>
              <a:rPr lang="el-GR" dirty="0"/>
              <a:t> Έλλειψη προσωπικού? </a:t>
            </a:r>
          </a:p>
          <a:p>
            <a:pPr lvl="1">
              <a:buClr>
                <a:srgbClr val="CC3300"/>
              </a:buClr>
              <a:buFont typeface="Wingdings" pitchFamily="2" charset="2"/>
              <a:buChar char="ü"/>
              <a:defRPr/>
            </a:pPr>
            <a:r>
              <a:rPr lang="el-GR" dirty="0"/>
              <a:t>  Χαμηλή ζήτηση? Π.χ. Μη επαναλειτουργία των τακτικών εξωτερικών ιατρείων γυναικολογικό &amp; χειρουργικό (Αγ. Ανάργυροι) με αποτέλεσμα μειωμένες παραπομπές</a:t>
            </a:r>
          </a:p>
          <a:p>
            <a:pPr lvl="1">
              <a:buClr>
                <a:srgbClr val="CC3300"/>
              </a:buClr>
              <a:buFont typeface="Wingdings" pitchFamily="2" charset="2"/>
              <a:buChar char="ü"/>
              <a:defRPr/>
            </a:pPr>
            <a:r>
              <a:rPr lang="el-GR" dirty="0"/>
              <a:t> Έλλειψη ενημέρωσης</a:t>
            </a:r>
          </a:p>
          <a:p>
            <a:pPr lvl="1">
              <a:buClr>
                <a:srgbClr val="CC3300"/>
              </a:buClr>
              <a:buFont typeface="Wingdings" pitchFamily="2" charset="2"/>
              <a:buNone/>
              <a:defRPr/>
            </a:pPr>
            <a:r>
              <a:rPr lang="el-GR" dirty="0"/>
              <a:t>   Ιδιαίτερη ψυχολογική προσέγγιση ασθενών &amp; διάγνωση      στον αυτό χρόνο </a:t>
            </a:r>
            <a:r>
              <a:rPr lang="en-US" dirty="0"/>
              <a:t>=</a:t>
            </a:r>
            <a:r>
              <a:rPr lang="el-GR" dirty="0"/>
              <a:t>&gt; μεσολάβηση μεγάλου χρονικού διαστήματος μεταξύ των λήψεων </a:t>
            </a:r>
          </a:p>
          <a:p>
            <a:pPr>
              <a:defRPr/>
            </a:pPr>
            <a:endParaRPr lang="el-GR" b="1" dirty="0">
              <a:solidFill>
                <a:srgbClr val="FFFF00"/>
              </a:solidFill>
              <a:effectLst>
                <a:outerShdw blurRad="38100" dist="38100" dir="2700000" algn="tl">
                  <a:srgbClr val="000000"/>
                </a:outerShdw>
              </a:effectLst>
            </a:endParaRPr>
          </a:p>
          <a:p>
            <a:pPr>
              <a:spcBef>
                <a:spcPct val="50000"/>
              </a:spcBef>
              <a:buClr>
                <a:srgbClr val="CC3300"/>
              </a:buClr>
              <a:buFont typeface="Wingdings" pitchFamily="2" charset="2"/>
              <a:buChar char="ü"/>
              <a:defRPr/>
            </a:pPr>
            <a:endParaRPr lang="el-GR" sz="1600" b="1" dirty="0">
              <a:solidFill>
                <a:srgbClr val="FFFF00"/>
              </a:solidFill>
              <a:effectLst>
                <a:outerShdw blurRad="38100" dist="38100" dir="2700000" algn="tl">
                  <a:srgbClr val="000000"/>
                </a:outerShdw>
              </a:effectLst>
            </a:endParaRPr>
          </a:p>
        </p:txBody>
      </p:sp>
      <p:sp>
        <p:nvSpPr>
          <p:cNvPr id="111619" name="Text Box 3"/>
          <p:cNvSpPr txBox="1">
            <a:spLocks noChangeArrowheads="1"/>
          </p:cNvSpPr>
          <p:nvPr/>
        </p:nvSpPr>
        <p:spPr bwMode="auto">
          <a:xfrm>
            <a:off x="323850" y="188913"/>
            <a:ext cx="1837362" cy="707886"/>
          </a:xfrm>
          <a:prstGeom prst="rect">
            <a:avLst/>
          </a:prstGeom>
          <a:noFill/>
          <a:ln w="9525">
            <a:noFill/>
            <a:miter lim="800000"/>
            <a:headEnd/>
            <a:tailEnd/>
          </a:ln>
          <a:effectLst/>
        </p:spPr>
        <p:txBody>
          <a:bodyPr wrap="none">
            <a:spAutoFit/>
          </a:bodyPr>
          <a:lstStyle/>
          <a:p>
            <a:pPr>
              <a:defRPr/>
            </a:pPr>
            <a:endParaRPr lang="el-GR" sz="2000" b="1" dirty="0">
              <a:solidFill>
                <a:srgbClr val="CC3300"/>
              </a:solidFill>
              <a:effectLst>
                <a:outerShdw blurRad="38100" dist="38100" dir="2700000" algn="tl">
                  <a:srgbClr val="000000"/>
                </a:outerShdw>
              </a:effectLst>
            </a:endParaRPr>
          </a:p>
          <a:p>
            <a:pPr>
              <a:defRPr/>
            </a:pPr>
            <a:r>
              <a:rPr lang="en-US" sz="2000" b="1" dirty="0">
                <a:solidFill>
                  <a:srgbClr val="CC3300"/>
                </a:solidFill>
                <a:effectLst>
                  <a:outerShdw blurRad="38100" dist="38100" dir="2700000" algn="tl">
                    <a:srgbClr val="000000"/>
                  </a:outerShdw>
                </a:effectLst>
              </a:rPr>
              <a:t>Case studies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3 - Θέση αριθμού διαφάνειας"/>
          <p:cNvSpPr>
            <a:spLocks noGrp="1"/>
          </p:cNvSpPr>
          <p:nvPr>
            <p:ph type="sldNum" sz="quarter" idx="11"/>
          </p:nvPr>
        </p:nvSpPr>
        <p:spPr>
          <a:xfrm>
            <a:off x="457200" y="6245225"/>
            <a:ext cx="2133600" cy="476250"/>
          </a:xfrm>
          <a:noFill/>
        </p:spPr>
        <p:txBody>
          <a:bodyPr/>
          <a:lstStyle/>
          <a:p>
            <a:pPr algn="l"/>
            <a:fld id="{80C64DE1-1B6A-4EDF-874F-277F4F7397F5}" type="slidenum">
              <a:rPr lang="el-GR" smtClean="0">
                <a:latin typeface="Arial" charset="0"/>
              </a:rPr>
              <a:pPr algn="l"/>
              <a:t>66</a:t>
            </a:fld>
            <a:endParaRPr lang="el-GR">
              <a:latin typeface="Arial" charset="0"/>
            </a:endParaRPr>
          </a:p>
        </p:txBody>
      </p:sp>
      <p:sp>
        <p:nvSpPr>
          <p:cNvPr id="123908" name="Rectangle 4"/>
          <p:cNvSpPr>
            <a:spLocks noChangeArrowheads="1"/>
          </p:cNvSpPr>
          <p:nvPr/>
        </p:nvSpPr>
        <p:spPr bwMode="auto">
          <a:xfrm>
            <a:off x="571472" y="428604"/>
            <a:ext cx="6484938" cy="641350"/>
          </a:xfrm>
          <a:prstGeom prst="rect">
            <a:avLst/>
          </a:prstGeom>
          <a:noFill/>
          <a:ln w="9525">
            <a:noFill/>
            <a:miter lim="800000"/>
            <a:headEnd/>
            <a:tailEnd/>
          </a:ln>
          <a:effectLst/>
        </p:spPr>
        <p:txBody>
          <a:bodyPr wrap="none" anchor="ctr">
            <a:spAutoFit/>
          </a:bodyPr>
          <a:lstStyle/>
          <a:p>
            <a:pPr>
              <a:defRPr/>
            </a:pPr>
            <a:r>
              <a:rPr lang="el-GR" b="1" dirty="0">
                <a:solidFill>
                  <a:srgbClr val="FF0000"/>
                </a:solidFill>
                <a:effectLst>
                  <a:outerShdw blurRad="38100" dist="38100" dir="2700000" algn="tl">
                    <a:srgbClr val="000000"/>
                  </a:outerShdw>
                </a:effectLst>
                <a:cs typeface="Times New Roman" pitchFamily="18" charset="0"/>
              </a:rPr>
              <a:t>Ποσοστό κλινών ΜΕΘ στο σύνολο των κλινών του νοσοκομείου</a:t>
            </a:r>
            <a:r>
              <a:rPr lang="el-GR" sz="1200" b="1" i="1" dirty="0">
                <a:cs typeface="Times New Roman" pitchFamily="18" charset="0"/>
              </a:rPr>
              <a:t> </a:t>
            </a:r>
            <a:endParaRPr lang="el-GR" sz="900" dirty="0"/>
          </a:p>
          <a:p>
            <a:pPr>
              <a:defRPr/>
            </a:pPr>
            <a:endParaRPr lang="el-GR" dirty="0"/>
          </a:p>
        </p:txBody>
      </p:sp>
      <p:graphicFrame>
        <p:nvGraphicFramePr>
          <p:cNvPr id="123930" name="Group 26"/>
          <p:cNvGraphicFramePr>
            <a:graphicFrameLocks noGrp="1"/>
          </p:cNvGraphicFramePr>
          <p:nvPr/>
        </p:nvGraphicFramePr>
        <p:xfrm>
          <a:off x="928662" y="1000108"/>
          <a:ext cx="7056437" cy="5184776"/>
        </p:xfrm>
        <a:graphic>
          <a:graphicData uri="http://schemas.openxmlformats.org/drawingml/2006/table">
            <a:tbl>
              <a:tblPr/>
              <a:tblGrid>
                <a:gridCol w="2024062">
                  <a:extLst>
                    <a:ext uri="{9D8B030D-6E8A-4147-A177-3AD203B41FA5}">
                      <a16:colId xmlns:a16="http://schemas.microsoft.com/office/drawing/2014/main" val="20000"/>
                    </a:ext>
                  </a:extLst>
                </a:gridCol>
                <a:gridCol w="5032375">
                  <a:extLst>
                    <a:ext uri="{9D8B030D-6E8A-4147-A177-3AD203B41FA5}">
                      <a16:colId xmlns:a16="http://schemas.microsoft.com/office/drawing/2014/main" val="20001"/>
                    </a:ext>
                  </a:extLst>
                </a:gridCol>
              </a:tblGrid>
              <a:tr h="29670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latin typeface="Times New Roman" pitchFamily="18" charset="0"/>
                          <a:cs typeface="Times New Roman" pitchFamily="18" charset="0"/>
                        </a:rPr>
                        <a:t>Σκεπτικό</a:t>
                      </a:r>
                      <a:endParaRPr kumimoji="0" lang="el-GR" sz="1600" b="1" i="0" u="none" strike="noStrike" cap="none" normalizeH="0" baseline="0" dirty="0">
                        <a:ln>
                          <a:noFill/>
                        </a:ln>
                        <a:solidFill>
                          <a:schemeClr val="tx1"/>
                        </a:solidFill>
                        <a:effectLst/>
                        <a:latin typeface="Arial" charset="0"/>
                        <a:cs typeface="Arial"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Ο δείκτης είναι πολύ σημαντικός δεδομένης της έλλειψης κλινών </a:t>
                      </a:r>
                      <a:r>
                        <a:rPr kumimoji="0" lang="el-GR" sz="1600" b="0" i="0" u="none" strike="noStrike" cap="none" normalizeH="0" baseline="0" dirty="0" err="1">
                          <a:ln>
                            <a:noFill/>
                          </a:ln>
                          <a:solidFill>
                            <a:schemeClr val="tx1"/>
                          </a:solidFill>
                          <a:effectLst/>
                          <a:latin typeface="Times New Roman" pitchFamily="18" charset="0"/>
                          <a:cs typeface="Times New Roman" pitchFamily="18" charset="0"/>
                        </a:rPr>
                        <a:t>ΜΕΘ</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στο σύνολο των κλινών των δημοσίων νοσοκομείων. Οι κλίνες </a:t>
                      </a:r>
                      <a:r>
                        <a:rPr kumimoji="0" lang="el-GR" sz="1600" b="0" i="0" u="none" strike="noStrike" cap="none" normalizeH="0" baseline="0" dirty="0" err="1">
                          <a:ln>
                            <a:noFill/>
                          </a:ln>
                          <a:solidFill>
                            <a:schemeClr val="tx1"/>
                          </a:solidFill>
                          <a:effectLst/>
                          <a:latin typeface="Times New Roman" pitchFamily="18" charset="0"/>
                          <a:cs typeface="Times New Roman" pitchFamily="18" charset="0"/>
                        </a:rPr>
                        <a:t>ΜΕΘ</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είναι ενδεικτικές της ικανότητας του συστήματος να παρέχει υποστήριξη σε ασθενείς με ανάγκες εντατικής νοσηλείας. Επίσης, είναι ενδεικτικός της παρούσας υποδομής σε εξοπλισμό και ανθρώπινο δυναμικό.</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2177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Τρόπος Υπολογισμού/</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latin typeface="Times New Roman" pitchFamily="18" charset="0"/>
                          <a:cs typeface="Times New Roman" pitchFamily="18" charset="0"/>
                        </a:rPr>
                        <a:t>Ορισμός</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1600" b="1" i="0" u="none" strike="noStrike" cap="none" normalizeH="0" baseline="0">
                        <a:ln>
                          <a:noFill/>
                        </a:ln>
                        <a:solidFill>
                          <a:schemeClr val="tx1"/>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1600" b="1" i="0" u="none" strike="noStrike" cap="none" normalizeH="0" baseline="0">
                        <a:ln>
                          <a:noFill/>
                        </a:ln>
                        <a:solidFill>
                          <a:schemeClr val="tx1"/>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1600" b="1" i="0" u="none" strike="noStrike" cap="none" normalizeH="0" baseline="0">
                        <a:ln>
                          <a:noFill/>
                        </a:ln>
                        <a:solidFill>
                          <a:schemeClr val="tx1"/>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1600" b="1" i="0" u="none" strike="noStrike" cap="none" normalizeH="0" baseline="0">
                        <a:ln>
                          <a:noFill/>
                        </a:ln>
                        <a:solidFill>
                          <a:schemeClr val="tx1"/>
                        </a:solidFill>
                        <a:effectLst/>
                        <a:latin typeface="Times New Roman" pitchFamily="18" charset="0"/>
                        <a:cs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a:ln>
                            <a:noFill/>
                          </a:ln>
                          <a:solidFill>
                            <a:schemeClr val="tx1"/>
                          </a:solidFill>
                          <a:effectLst/>
                          <a:latin typeface="Times New Roman" pitchFamily="18" charset="0"/>
                          <a:cs typeface="Arial" charset="0"/>
                        </a:rPr>
                        <a:t>Στόχος απόδοσης</a:t>
                      </a: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dirty="0">
                          <a:ln>
                            <a:noFill/>
                          </a:ln>
                          <a:solidFill>
                            <a:schemeClr val="tx1"/>
                          </a:solidFill>
                          <a:effectLst/>
                          <a:latin typeface="Times New Roman" pitchFamily="18" charset="0"/>
                          <a:cs typeface="Times New Roman" pitchFamily="18" charset="0"/>
                        </a:rPr>
                        <a:t>Το σύνολο των κλινών </a:t>
                      </a:r>
                      <a:r>
                        <a:rPr kumimoji="0" lang="el-GR" sz="1600" b="1" i="0" u="none" strike="noStrike" cap="none" normalizeH="0" baseline="0" dirty="0" err="1">
                          <a:ln>
                            <a:noFill/>
                          </a:ln>
                          <a:solidFill>
                            <a:schemeClr val="tx1"/>
                          </a:solidFill>
                          <a:effectLst/>
                          <a:latin typeface="Times New Roman" pitchFamily="18" charset="0"/>
                          <a:cs typeface="Times New Roman" pitchFamily="18" charset="0"/>
                        </a:rPr>
                        <a:t>ΜΕΘ</a:t>
                      </a:r>
                      <a:r>
                        <a:rPr kumimoji="0" lang="el-GR" sz="1600" b="1" i="0" u="none" strike="noStrike" cap="none" normalizeH="0" baseline="0" dirty="0">
                          <a:ln>
                            <a:noFill/>
                          </a:ln>
                          <a:solidFill>
                            <a:schemeClr val="tx1"/>
                          </a:solidFill>
                          <a:effectLst/>
                          <a:latin typeface="Times New Roman" pitchFamily="18" charset="0"/>
                          <a:cs typeface="Times New Roman" pitchFamily="18" charset="0"/>
                        </a:rPr>
                        <a:t> των μονάδων ανά Νοσοκομείο και </a:t>
                      </a:r>
                      <a:r>
                        <a:rPr kumimoji="0" lang="el-GR" sz="1600" b="1" i="0" u="none" strike="noStrike" cap="none" normalizeH="0" baseline="0" dirty="0" err="1">
                          <a:ln>
                            <a:noFill/>
                          </a:ln>
                          <a:solidFill>
                            <a:schemeClr val="tx1"/>
                          </a:solidFill>
                          <a:effectLst/>
                          <a:latin typeface="Times New Roman" pitchFamily="18" charset="0"/>
                          <a:cs typeface="Times New Roman" pitchFamily="18" charset="0"/>
                        </a:rPr>
                        <a:t>ΠεΣΥΠ</a:t>
                      </a:r>
                      <a:r>
                        <a:rPr kumimoji="0" lang="el-GR" sz="1600" b="1" i="0" u="none" strike="noStrike" cap="none" normalizeH="0" baseline="0" dirty="0">
                          <a:ln>
                            <a:noFill/>
                          </a:ln>
                          <a:solidFill>
                            <a:schemeClr val="tx1"/>
                          </a:solidFill>
                          <a:effectLst/>
                          <a:latin typeface="Times New Roman" pitchFamily="18" charset="0"/>
                          <a:cs typeface="Times New Roman" pitchFamily="18" charset="0"/>
                        </a:rPr>
                        <a:t> προς το σύνολο των ανεπτυγμένων κλινών </a:t>
                      </a:r>
                      <a:r>
                        <a:rPr kumimoji="0" lang="en-US" sz="1600" b="1" i="0" u="none" strike="noStrike" cap="none" normalizeH="0" baseline="0" dirty="0">
                          <a:ln>
                            <a:noFill/>
                          </a:ln>
                          <a:solidFill>
                            <a:schemeClr val="tx1"/>
                          </a:solidFill>
                          <a:effectLst/>
                          <a:latin typeface="Times New Roman" pitchFamily="18" charset="0"/>
                          <a:cs typeface="Times New Roman" pitchFamily="18" charset="0"/>
                        </a:rPr>
                        <a:t>x</a:t>
                      </a:r>
                      <a:r>
                        <a:rPr kumimoji="0" lang="el-GR" sz="1600" b="1" i="0" u="none" strike="noStrike" cap="none" normalizeH="0" baseline="0" dirty="0">
                          <a:ln>
                            <a:noFill/>
                          </a:ln>
                          <a:solidFill>
                            <a:schemeClr val="tx1"/>
                          </a:solidFill>
                          <a:effectLst/>
                          <a:latin typeface="Times New Roman" pitchFamily="18" charset="0"/>
                          <a:cs typeface="Times New Roman" pitchFamily="18" charset="0"/>
                        </a:rPr>
                        <a:t> 100</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Ο δείκτης θα υπολογίζεται </a:t>
                      </a:r>
                      <a:r>
                        <a:rPr kumimoji="0" lang="el-GR" sz="1600" b="0" i="1" u="none" strike="noStrike" cap="none" normalizeH="0" baseline="0" dirty="0">
                          <a:ln>
                            <a:noFill/>
                          </a:ln>
                          <a:solidFill>
                            <a:schemeClr val="tx1"/>
                          </a:solidFill>
                          <a:effectLst/>
                          <a:latin typeface="Times New Roman" pitchFamily="18" charset="0"/>
                          <a:cs typeface="Times New Roman" pitchFamily="18" charset="0"/>
                        </a:rPr>
                        <a:t>κάθε εξάμηνο.</a:t>
                      </a:r>
                      <a:endParaRPr kumimoji="0" lang="el-GR"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Σημειώνεται ότι στο σύνολο κλινών </a:t>
                      </a:r>
                      <a:r>
                        <a:rPr kumimoji="0" lang="el-GR" sz="1600" b="0" i="0" u="none" strike="noStrike" cap="none" normalizeH="0" baseline="0" dirty="0" err="1">
                          <a:ln>
                            <a:noFill/>
                          </a:ln>
                          <a:solidFill>
                            <a:schemeClr val="tx1"/>
                          </a:solidFill>
                          <a:effectLst/>
                          <a:latin typeface="Times New Roman" pitchFamily="18" charset="0"/>
                          <a:cs typeface="Times New Roman" pitchFamily="18" charset="0"/>
                        </a:rPr>
                        <a:t>ΜΕΘ</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συμπεριλαμβάνονται οι </a:t>
                      </a:r>
                      <a:r>
                        <a:rPr kumimoji="0" lang="el-GR" sz="1600" b="0" i="0" u="none" strike="noStrike" cap="none" normalizeH="0" baseline="0" dirty="0" err="1">
                          <a:ln>
                            <a:noFill/>
                          </a:ln>
                          <a:solidFill>
                            <a:schemeClr val="tx1"/>
                          </a:solidFill>
                          <a:effectLst/>
                          <a:latin typeface="Times New Roman" pitchFamily="18" charset="0"/>
                          <a:cs typeface="Times New Roman" pitchFamily="18" charset="0"/>
                        </a:rPr>
                        <a:t>ΜΕΘ</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παίδων και νεογνών.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5-10% των κλινών των γενικών νοσοκομείων</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3 - Θέση αριθμού διαφάνειας"/>
          <p:cNvSpPr>
            <a:spLocks noGrp="1"/>
          </p:cNvSpPr>
          <p:nvPr>
            <p:ph type="sldNum" sz="quarter" idx="11"/>
          </p:nvPr>
        </p:nvSpPr>
        <p:spPr>
          <a:xfrm>
            <a:off x="457200" y="6245225"/>
            <a:ext cx="2133600" cy="476250"/>
          </a:xfrm>
          <a:noFill/>
        </p:spPr>
        <p:txBody>
          <a:bodyPr/>
          <a:lstStyle/>
          <a:p>
            <a:pPr algn="l"/>
            <a:fld id="{AE208917-2DAB-402E-860A-59BAE4AA9944}" type="slidenum">
              <a:rPr lang="el-GR" smtClean="0">
                <a:latin typeface="Arial" charset="0"/>
              </a:rPr>
              <a:pPr algn="l"/>
              <a:t>67</a:t>
            </a:fld>
            <a:endParaRPr lang="el-GR">
              <a:latin typeface="Arial" charset="0"/>
            </a:endParaRPr>
          </a:p>
        </p:txBody>
      </p:sp>
      <p:sp>
        <p:nvSpPr>
          <p:cNvPr id="124932" name="Rectangle 4"/>
          <p:cNvSpPr>
            <a:spLocks noChangeArrowheads="1"/>
          </p:cNvSpPr>
          <p:nvPr/>
        </p:nvSpPr>
        <p:spPr bwMode="auto">
          <a:xfrm>
            <a:off x="642910" y="357166"/>
            <a:ext cx="5464175" cy="517525"/>
          </a:xfrm>
          <a:prstGeom prst="rect">
            <a:avLst/>
          </a:prstGeom>
          <a:noFill/>
          <a:ln w="9525">
            <a:noFill/>
            <a:miter lim="800000"/>
            <a:headEnd/>
            <a:tailEnd/>
          </a:ln>
          <a:effectLst/>
        </p:spPr>
        <p:txBody>
          <a:bodyPr wrap="none" anchor="ctr">
            <a:spAutoFit/>
          </a:bodyPr>
          <a:lstStyle/>
          <a:p>
            <a:pPr>
              <a:defRPr/>
            </a:pPr>
            <a:r>
              <a:rPr lang="el-GR" sz="1400" b="1" i="1" dirty="0">
                <a:solidFill>
                  <a:srgbClr val="FF0000"/>
                </a:solidFill>
                <a:effectLst>
                  <a:outerShdw blurRad="38100" dist="38100" dir="2700000" algn="tl">
                    <a:srgbClr val="000000"/>
                  </a:outerShdw>
                </a:effectLst>
                <a:cs typeface="Times New Roman" pitchFamily="18" charset="0"/>
              </a:rPr>
              <a:t>Ενδονοσοκομειακή θνητότητα μετά από επιλεγμένες διαγνώσεις νόσων</a:t>
            </a:r>
            <a:endParaRPr lang="el-GR" sz="1400" dirty="0">
              <a:solidFill>
                <a:srgbClr val="FF0000"/>
              </a:solidFill>
              <a:effectLst>
                <a:outerShdw blurRad="38100" dist="38100" dir="2700000" algn="tl">
                  <a:srgbClr val="000000"/>
                </a:outerShdw>
              </a:effectLst>
            </a:endParaRPr>
          </a:p>
          <a:p>
            <a:pPr>
              <a:defRPr/>
            </a:pPr>
            <a:endParaRPr lang="el-GR" sz="1400" dirty="0">
              <a:solidFill>
                <a:srgbClr val="FF0000"/>
              </a:solidFill>
              <a:effectLst>
                <a:outerShdw blurRad="38100" dist="38100" dir="2700000" algn="tl">
                  <a:srgbClr val="000000"/>
                </a:outerShdw>
              </a:effectLst>
            </a:endParaRPr>
          </a:p>
        </p:txBody>
      </p:sp>
      <p:graphicFrame>
        <p:nvGraphicFramePr>
          <p:cNvPr id="124975" name="Group 47"/>
          <p:cNvGraphicFramePr>
            <a:graphicFrameLocks noGrp="1"/>
          </p:cNvGraphicFramePr>
          <p:nvPr/>
        </p:nvGraphicFramePr>
        <p:xfrm>
          <a:off x="285720" y="928670"/>
          <a:ext cx="8424862" cy="1798320"/>
        </p:xfrm>
        <a:graphic>
          <a:graphicData uri="http://schemas.openxmlformats.org/drawingml/2006/table">
            <a:tbl>
              <a:tblPr/>
              <a:tblGrid>
                <a:gridCol w="1008062">
                  <a:extLst>
                    <a:ext uri="{9D8B030D-6E8A-4147-A177-3AD203B41FA5}">
                      <a16:colId xmlns:a16="http://schemas.microsoft.com/office/drawing/2014/main" val="20000"/>
                    </a:ext>
                  </a:extLst>
                </a:gridCol>
                <a:gridCol w="7416800">
                  <a:extLst>
                    <a:ext uri="{9D8B030D-6E8A-4147-A177-3AD203B41FA5}">
                      <a16:colId xmlns:a16="http://schemas.microsoft.com/office/drawing/2014/main" val="20001"/>
                    </a:ext>
                  </a:extLst>
                </a:gridCol>
              </a:tblGrid>
              <a:tr h="1433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latin typeface="Times New Roman" pitchFamily="18" charset="0"/>
                          <a:cs typeface="Times New Roman" pitchFamily="18" charset="0"/>
                        </a:rPr>
                        <a:t>Σκεπτικό</a:t>
                      </a:r>
                      <a:endParaRPr kumimoji="0" lang="el-GR" sz="1400" b="1" i="0" u="none" strike="noStrike" cap="none" normalizeH="0" baseline="0" dirty="0">
                        <a:ln>
                          <a:noFill/>
                        </a:ln>
                        <a:solidFill>
                          <a:schemeClr val="tx1"/>
                        </a:solidFill>
                        <a:effectLst/>
                        <a:latin typeface="Arial" charset="0"/>
                        <a:cs typeface="Arial" charset="0"/>
                      </a:endParaRPr>
                    </a:p>
                  </a:txBody>
                  <a:tcPr horzOverflow="overflow">
                    <a:lnL cap="flat">
                      <a:noFill/>
                    </a:lnL>
                    <a:lnR>
                      <a:noFill/>
                    </a:lnR>
                    <a:lnT cap="flat">
                      <a:noFill/>
                    </a:lnT>
                    <a:lnB cap="flat">
                      <a:noFill/>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Σκοπός της μέτρησης του συγκεκριμένου δείκτη είναι η αξιολόγηση της ποιότητας και αποτελεσματικότητας των παρεχόμενων υπηρεσιών υγείας, αναφορικά με τη διαχείριση των νόσων που έχει αποδειχθεί ότι προκαλούν σημαντική κοινωνικοοικονομική επιβάρυνση. Οι δείκτες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ενδονοσοκομειακής</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θνητότητας έχουν χρησιμοποιηθεί για τη σύγκριση της αποδοτικότητας νοσοκομείων στις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Η.Π.Α</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U.S</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Agency</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for</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Healthcare</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Research</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and</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Quality</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καθώς και σε διακρατικές μελέτες με αντικείμενο τη σύγκριση της αποτελεσματικότητας  των παρεχόμενων υπηρεσιών υγείας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Ageing</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Related</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Diseases</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Project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OECD</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2001).</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a:t>
                      </a:r>
                      <a:endParaRPr kumimoji="0" lang="el-GR" sz="1400" b="0" i="0" u="none" strike="noStrike" cap="none" normalizeH="0" baseline="0" dirty="0">
                        <a:ln>
                          <a:noFill/>
                        </a:ln>
                        <a:solidFill>
                          <a:schemeClr val="tx1"/>
                        </a:solidFill>
                        <a:effectLst/>
                        <a:latin typeface="Arial" charset="0"/>
                        <a:cs typeface="Arial" charset="0"/>
                      </a:endParaRPr>
                    </a:p>
                  </a:txBody>
                  <a:tcPr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37895" name="Rectangle 17"/>
          <p:cNvSpPr>
            <a:spLocks noChangeArrowheads="1"/>
          </p:cNvSpPr>
          <p:nvPr/>
        </p:nvSpPr>
        <p:spPr bwMode="auto">
          <a:xfrm>
            <a:off x="0" y="2120900"/>
            <a:ext cx="9144000" cy="0"/>
          </a:xfrm>
          <a:prstGeom prst="rect">
            <a:avLst/>
          </a:prstGeom>
          <a:noFill/>
          <a:ln w="9525">
            <a:noFill/>
            <a:miter lim="800000"/>
            <a:headEnd/>
            <a:tailEnd/>
          </a:ln>
        </p:spPr>
        <p:txBody>
          <a:bodyPr wrap="none" anchor="ctr">
            <a:spAutoFit/>
          </a:bodyPr>
          <a:lstStyle/>
          <a:p>
            <a:endParaRPr lang="el-GR"/>
          </a:p>
        </p:txBody>
      </p:sp>
      <p:graphicFrame>
        <p:nvGraphicFramePr>
          <p:cNvPr id="124979" name="Group 51"/>
          <p:cNvGraphicFramePr>
            <a:graphicFrameLocks noGrp="1"/>
          </p:cNvGraphicFramePr>
          <p:nvPr/>
        </p:nvGraphicFramePr>
        <p:xfrm>
          <a:off x="250825" y="2786058"/>
          <a:ext cx="8893175" cy="3902047"/>
        </p:xfrm>
        <a:graphic>
          <a:graphicData uri="http://schemas.openxmlformats.org/drawingml/2006/table">
            <a:tbl>
              <a:tblPr/>
              <a:tblGrid>
                <a:gridCol w="1177903">
                  <a:extLst>
                    <a:ext uri="{9D8B030D-6E8A-4147-A177-3AD203B41FA5}">
                      <a16:colId xmlns:a16="http://schemas.microsoft.com/office/drawing/2014/main" val="20000"/>
                    </a:ext>
                  </a:extLst>
                </a:gridCol>
                <a:gridCol w="7715272">
                  <a:extLst>
                    <a:ext uri="{9D8B030D-6E8A-4147-A177-3AD203B41FA5}">
                      <a16:colId xmlns:a16="http://schemas.microsoft.com/office/drawing/2014/main" val="20001"/>
                    </a:ext>
                  </a:extLst>
                </a:gridCol>
              </a:tblGrid>
              <a:tr h="19860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latin typeface="Times New Roman" pitchFamily="18" charset="0"/>
                          <a:cs typeface="Times New Roman" pitchFamily="18" charset="0"/>
                        </a:rPr>
                        <a:t>Τρόπος Υπολογισμού / Ορισμός</a:t>
                      </a:r>
                      <a:endParaRPr kumimoji="0" lang="el-GR" sz="1400" b="1" i="0" u="none" strike="noStrike" cap="none" normalizeH="0" baseline="0" dirty="0">
                        <a:ln>
                          <a:noFill/>
                        </a:ln>
                        <a:solidFill>
                          <a:schemeClr val="tx1"/>
                        </a:solidFill>
                        <a:effectLst/>
                        <a:latin typeface="Arial" charset="0"/>
                        <a:cs typeface="Arial"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Οι επιλεγμένες νόσοι, των οποίων οι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ενδονοσοκομειακές</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θνητότητες θα υπολογιστούν  αφορούν άτομα 40 ετών και άνω που εισήλθαν στο νοσοκομείο με μία από τις παρακάτω διαγνώσεις:</a:t>
                      </a:r>
                    </a:p>
                    <a:p>
                      <a:pPr marL="0" marR="0" lvl="0" indent="0" algn="l" defTabSz="914400" rtl="0" eaLnBrk="0" fontAlgn="base" latinLnBrk="0" hangingPunct="0">
                        <a:lnSpc>
                          <a:spcPct val="100000"/>
                        </a:lnSpc>
                        <a:spcBef>
                          <a:spcPct val="0"/>
                        </a:spcBef>
                        <a:spcAft>
                          <a:spcPct val="0"/>
                        </a:spcAft>
                        <a:buClr>
                          <a:srgbClr val="FF0000"/>
                        </a:buClr>
                        <a:buSzTx/>
                        <a:buFont typeface="Wingdings" pitchFamily="2" charset="2"/>
                        <a:buChar char="§"/>
                        <a:tabLst/>
                      </a:pPr>
                      <a:r>
                        <a:rPr kumimoji="0" lang="el-GR" sz="1400" b="1" i="0" u="none" strike="noStrike" cap="none" normalizeH="0" baseline="0" dirty="0">
                          <a:ln>
                            <a:noFill/>
                          </a:ln>
                          <a:solidFill>
                            <a:schemeClr val="tx1"/>
                          </a:solidFill>
                          <a:effectLst/>
                          <a:latin typeface="Times New Roman" pitchFamily="18" charset="0"/>
                          <a:cs typeface="Times New Roman" pitchFamily="18" charset="0"/>
                        </a:rPr>
                        <a:t> </a:t>
                      </a:r>
                      <a:r>
                        <a:rPr kumimoji="0" lang="el-GR" sz="1400" b="1" i="0" u="none" strike="noStrike" cap="none" normalizeH="0" baseline="0" dirty="0" err="1">
                          <a:ln>
                            <a:noFill/>
                          </a:ln>
                          <a:solidFill>
                            <a:schemeClr val="tx1"/>
                          </a:solidFill>
                          <a:effectLst/>
                          <a:latin typeface="Times New Roman" pitchFamily="18" charset="0"/>
                          <a:cs typeface="Times New Roman" pitchFamily="18" charset="0"/>
                        </a:rPr>
                        <a:t>Oξύ</a:t>
                      </a:r>
                      <a:r>
                        <a:rPr kumimoji="0" lang="el-GR" sz="1400" b="1" i="0" u="none" strike="noStrike" cap="none" normalizeH="0" baseline="0" dirty="0">
                          <a:ln>
                            <a:noFill/>
                          </a:ln>
                          <a:solidFill>
                            <a:schemeClr val="tx1"/>
                          </a:solidFill>
                          <a:effectLst/>
                          <a:latin typeface="Times New Roman" pitchFamily="18" charset="0"/>
                          <a:cs typeface="Times New Roman" pitchFamily="18" charset="0"/>
                        </a:rPr>
                        <a:t> έμφραγμα μυοκαρδίου </a:t>
                      </a:r>
                      <a:endParaRPr kumimoji="0" lang="en-GB" sz="14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rgbClr val="FF0000"/>
                        </a:buClr>
                        <a:buSzTx/>
                        <a:buFont typeface="Wingdings" pitchFamily="2" charset="2"/>
                        <a:buChar char="§"/>
                        <a:tabLst/>
                      </a:pPr>
                      <a:r>
                        <a:rPr kumimoji="0" lang="el-GR" sz="1400" b="1" i="0" u="none" strike="noStrike" cap="none" normalizeH="0" baseline="0" dirty="0">
                          <a:ln>
                            <a:noFill/>
                          </a:ln>
                          <a:solidFill>
                            <a:schemeClr val="tx1"/>
                          </a:solidFill>
                          <a:effectLst/>
                          <a:latin typeface="Times New Roman" pitchFamily="18" charset="0"/>
                          <a:cs typeface="Times New Roman" pitchFamily="18" charset="0"/>
                        </a:rPr>
                        <a:t> </a:t>
                      </a:r>
                      <a:r>
                        <a:rPr kumimoji="0" lang="el-GR" sz="1400" b="1" i="0" u="none" strike="noStrike" cap="none" normalizeH="0" baseline="0" dirty="0" err="1">
                          <a:ln>
                            <a:noFill/>
                          </a:ln>
                          <a:solidFill>
                            <a:schemeClr val="tx1"/>
                          </a:solidFill>
                          <a:effectLst/>
                          <a:latin typeface="Times New Roman" pitchFamily="18" charset="0"/>
                          <a:cs typeface="Times New Roman" pitchFamily="18" charset="0"/>
                        </a:rPr>
                        <a:t>Iσχαιμικό</a:t>
                      </a:r>
                      <a:r>
                        <a:rPr kumimoji="0" lang="el-GR" sz="1400" b="1" i="0" u="none" strike="noStrike" cap="none" normalizeH="0" baseline="0" dirty="0">
                          <a:ln>
                            <a:noFill/>
                          </a:ln>
                          <a:solidFill>
                            <a:schemeClr val="tx1"/>
                          </a:solidFill>
                          <a:effectLst/>
                          <a:latin typeface="Times New Roman" pitchFamily="18" charset="0"/>
                          <a:cs typeface="Times New Roman" pitchFamily="18" charset="0"/>
                        </a:rPr>
                        <a:t> εγκεφαλικό επεισόδιο</a:t>
                      </a:r>
                      <a:endParaRPr kumimoji="0" lang="en-GB" sz="14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rgbClr val="FF0000"/>
                        </a:buClr>
                        <a:buSzTx/>
                        <a:buFont typeface="Wingdings" pitchFamily="2" charset="2"/>
                        <a:buChar char="§"/>
                        <a:tabLst/>
                      </a:pPr>
                      <a:r>
                        <a:rPr kumimoji="0" lang="el-GR" sz="1400" b="1" i="0" u="none" strike="noStrike" cap="none" normalizeH="0" baseline="0" dirty="0">
                          <a:ln>
                            <a:noFill/>
                          </a:ln>
                          <a:solidFill>
                            <a:schemeClr val="tx1"/>
                          </a:solidFill>
                          <a:effectLst/>
                          <a:latin typeface="Times New Roman" pitchFamily="18" charset="0"/>
                          <a:cs typeface="Times New Roman" pitchFamily="18" charset="0"/>
                        </a:rPr>
                        <a:t> Αιμορραγικό εγκεφαλικό επεισόδιο</a:t>
                      </a:r>
                      <a:endParaRPr kumimoji="0" lang="en-GB" sz="14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
                          <a:srgbClr val="FF0000"/>
                        </a:buClr>
                        <a:buSzTx/>
                        <a:buFont typeface="Wingdings" pitchFamily="2" charset="2"/>
                        <a:buChar char="§"/>
                        <a:tabLst/>
                      </a:pPr>
                      <a:r>
                        <a:rPr kumimoji="0" lang="el-GR" sz="1400" b="1" i="0" u="none" strike="noStrike" cap="none" normalizeH="0" baseline="0" dirty="0">
                          <a:ln>
                            <a:noFill/>
                          </a:ln>
                          <a:solidFill>
                            <a:schemeClr val="tx1"/>
                          </a:solidFill>
                          <a:effectLst/>
                          <a:latin typeface="Times New Roman" pitchFamily="18" charset="0"/>
                          <a:cs typeface="Times New Roman" pitchFamily="18" charset="0"/>
                        </a:rPr>
                        <a:t> </a:t>
                      </a:r>
                      <a:r>
                        <a:rPr kumimoji="0" lang="el-GR" sz="1400" b="1" i="0" u="none" strike="noStrike" cap="none" normalizeH="0" baseline="0" dirty="0" err="1">
                          <a:ln>
                            <a:noFill/>
                          </a:ln>
                          <a:solidFill>
                            <a:schemeClr val="tx1"/>
                          </a:solidFill>
                          <a:effectLst/>
                          <a:latin typeface="Times New Roman" pitchFamily="18" charset="0"/>
                          <a:cs typeface="Times New Roman" pitchFamily="18" charset="0"/>
                        </a:rPr>
                        <a:t>Kάταγμα</a:t>
                      </a:r>
                      <a:r>
                        <a:rPr kumimoji="0" lang="el-GR" sz="1400" b="1" i="0" u="none" strike="noStrike" cap="none" normalizeH="0" baseline="0" dirty="0">
                          <a:ln>
                            <a:noFill/>
                          </a:ln>
                          <a:solidFill>
                            <a:schemeClr val="tx1"/>
                          </a:solidFill>
                          <a:effectLst/>
                          <a:latin typeface="Times New Roman" pitchFamily="18" charset="0"/>
                          <a:cs typeface="Times New Roman" pitchFamily="18" charset="0"/>
                        </a:rPr>
                        <a:t> ισχίου</a:t>
                      </a: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Καθεμιά από τις παραπάνω θνητότητες υπολογίζεται ως το πηλίκο του αριθμού των θανάτων, κατά φύλο και ηλικιακή ομάδα, που σημειώνεται κατά τη διάρκεια της νοσηλείας με διάγνωση την αντίστοιχη νόσο, προς τον αριθμό των εισελθόντων ασθενών με την ίδια διάγνωση. Επιπλέον, για μια αδρή εκτίμηση της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ενδονοσοκομειακής</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θνητότητας, προτείνεται ο υπολογισμός του δείκτη ανά φύλο για όλες τις ηλικιακές ομάδες. Ο υπολογισμός των παραπάνω δεικτών θα γίνεται </a:t>
                      </a:r>
                      <a:r>
                        <a:rPr kumimoji="0" lang="el-GR" sz="1400" b="0" i="1" u="none" strike="noStrike" cap="none" normalizeH="0" baseline="0" dirty="0">
                          <a:ln>
                            <a:noFill/>
                          </a:ln>
                          <a:solidFill>
                            <a:schemeClr val="tx1"/>
                          </a:solidFill>
                          <a:effectLst/>
                          <a:latin typeface="Times New Roman" pitchFamily="18" charset="0"/>
                          <a:cs typeface="Times New Roman" pitchFamily="18" charset="0"/>
                        </a:rPr>
                        <a:t>ανά μήνα</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4636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dirty="0">
                          <a:ln>
                            <a:noFill/>
                          </a:ln>
                          <a:solidFill>
                            <a:schemeClr val="tx1"/>
                          </a:solidFill>
                          <a:effectLst/>
                          <a:latin typeface="Times New Roman" pitchFamily="18" charset="0"/>
                          <a:cs typeface="Times New Roman" pitchFamily="18" charset="0"/>
                        </a:rPr>
                        <a:t>Στόχος απόδοσης</a:t>
                      </a:r>
                      <a:endParaRPr kumimoji="0" lang="el-GR" sz="1400" b="1" i="0" u="none" strike="noStrike" cap="none" normalizeH="0" baseline="0" dirty="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dirty="0">
                          <a:ln>
                            <a:noFill/>
                          </a:ln>
                          <a:solidFill>
                            <a:schemeClr val="tx1"/>
                          </a:solidFill>
                          <a:effectLst/>
                          <a:latin typeface="Times New Roman" pitchFamily="18" charset="0"/>
                          <a:cs typeface="Times New Roman" pitchFamily="18" charset="0"/>
                        </a:rPr>
                        <a:t>Μέγιστη δυνατή μείωση της </a:t>
                      </a:r>
                      <a:r>
                        <a:rPr kumimoji="0" lang="el-GR" sz="1400" b="0" i="0" u="none" strike="noStrike" cap="none" normalizeH="0" baseline="0" dirty="0" err="1">
                          <a:ln>
                            <a:noFill/>
                          </a:ln>
                          <a:solidFill>
                            <a:schemeClr val="tx1"/>
                          </a:solidFill>
                          <a:effectLst/>
                          <a:latin typeface="Times New Roman" pitchFamily="18" charset="0"/>
                          <a:cs typeface="Times New Roman" pitchFamily="18" charset="0"/>
                        </a:rPr>
                        <a:t>ενδονοσοκομειακής</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θνητότητας των παραπάνω νόσων θα συντελέσει στη βελτίωση της ποιότητας και αποτελεσματικότητας των παρεχόμενων υπηρεσιών υγείας. Σε αρκετές χώρες-μέλη του ΟΟΣΑ θνητότητα της </a:t>
                      </a:r>
                      <a:r>
                        <a:rPr kumimoji="0" lang="el-GR" sz="1400" b="1" i="0" u="none" strike="noStrike" cap="none" normalizeH="0" baseline="0" dirty="0">
                          <a:ln>
                            <a:noFill/>
                          </a:ln>
                          <a:solidFill>
                            <a:schemeClr val="tx1"/>
                          </a:solidFill>
                          <a:effectLst/>
                          <a:latin typeface="Times New Roman" pitchFamily="18" charset="0"/>
                          <a:cs typeface="Times New Roman" pitchFamily="18" charset="0"/>
                        </a:rPr>
                        <a:t>τάξης του 10%</a:t>
                      </a:r>
                      <a:r>
                        <a:rPr kumimoji="0" lang="el-GR" sz="1400" b="0" i="0" u="none" strike="noStrike" cap="none" normalizeH="0" baseline="0" dirty="0">
                          <a:ln>
                            <a:noFill/>
                          </a:ln>
                          <a:solidFill>
                            <a:schemeClr val="tx1"/>
                          </a:solidFill>
                          <a:effectLst/>
                          <a:latin typeface="Times New Roman" pitchFamily="18" charset="0"/>
                          <a:cs typeface="Times New Roman" pitchFamily="18" charset="0"/>
                        </a:rPr>
                        <a:t> και κάτω θεωρείται ικανοποιητική, ανάλογα πάντα με τη βαρύτητα των περιστατικών.</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3 - Θέση αριθμού διαφάνειας"/>
          <p:cNvSpPr>
            <a:spLocks noGrp="1"/>
          </p:cNvSpPr>
          <p:nvPr>
            <p:ph type="sldNum" sz="quarter" idx="11"/>
          </p:nvPr>
        </p:nvSpPr>
        <p:spPr>
          <a:xfrm>
            <a:off x="457200" y="6245225"/>
            <a:ext cx="2133600" cy="476250"/>
          </a:xfrm>
          <a:noFill/>
        </p:spPr>
        <p:txBody>
          <a:bodyPr/>
          <a:lstStyle/>
          <a:p>
            <a:pPr algn="l"/>
            <a:fld id="{65A6B25A-3AF2-4521-8614-A0DAE29241A5}" type="slidenum">
              <a:rPr lang="el-GR" smtClean="0">
                <a:latin typeface="Arial" charset="0"/>
              </a:rPr>
              <a:pPr algn="l"/>
              <a:t>68</a:t>
            </a:fld>
            <a:endParaRPr lang="el-GR">
              <a:latin typeface="Arial" charset="0"/>
            </a:endParaRPr>
          </a:p>
        </p:txBody>
      </p:sp>
      <p:sp>
        <p:nvSpPr>
          <p:cNvPr id="38915" name="Rectangle 4"/>
          <p:cNvSpPr>
            <a:spLocks noChangeArrowheads="1"/>
          </p:cNvSpPr>
          <p:nvPr/>
        </p:nvSpPr>
        <p:spPr bwMode="auto">
          <a:xfrm>
            <a:off x="928662" y="357166"/>
            <a:ext cx="5618162" cy="641350"/>
          </a:xfrm>
          <a:prstGeom prst="rect">
            <a:avLst/>
          </a:prstGeom>
          <a:noFill/>
          <a:ln w="9525">
            <a:noFill/>
            <a:miter lim="800000"/>
            <a:headEnd/>
            <a:tailEnd/>
          </a:ln>
        </p:spPr>
        <p:txBody>
          <a:bodyPr wrap="none" anchor="ctr">
            <a:spAutoFit/>
          </a:bodyPr>
          <a:lstStyle/>
          <a:p>
            <a:r>
              <a:rPr lang="el-GR" b="1" dirty="0">
                <a:solidFill>
                  <a:srgbClr val="FF0000"/>
                </a:solidFill>
                <a:cs typeface="Times New Roman" pitchFamily="18" charset="0"/>
              </a:rPr>
              <a:t>Πλήθος εργατικών ατυχημάτων, ανά 100 εργαζόμενους</a:t>
            </a:r>
            <a:endParaRPr lang="el-GR" dirty="0">
              <a:solidFill>
                <a:srgbClr val="FF0000"/>
              </a:solidFill>
            </a:endParaRPr>
          </a:p>
          <a:p>
            <a:endParaRPr lang="el-GR" dirty="0">
              <a:solidFill>
                <a:srgbClr val="FF0000"/>
              </a:solidFill>
            </a:endParaRPr>
          </a:p>
        </p:txBody>
      </p:sp>
      <p:graphicFrame>
        <p:nvGraphicFramePr>
          <p:cNvPr id="125986" name="Group 34"/>
          <p:cNvGraphicFramePr>
            <a:graphicFrameLocks noGrp="1"/>
          </p:cNvGraphicFramePr>
          <p:nvPr/>
        </p:nvGraphicFramePr>
        <p:xfrm>
          <a:off x="500034" y="857232"/>
          <a:ext cx="8358246" cy="5755958"/>
        </p:xfrm>
        <a:graphic>
          <a:graphicData uri="http://schemas.openxmlformats.org/drawingml/2006/table">
            <a:tbl>
              <a:tblPr/>
              <a:tblGrid>
                <a:gridCol w="1519528">
                  <a:extLst>
                    <a:ext uri="{9D8B030D-6E8A-4147-A177-3AD203B41FA5}">
                      <a16:colId xmlns:a16="http://schemas.microsoft.com/office/drawing/2014/main" val="20000"/>
                    </a:ext>
                  </a:extLst>
                </a:gridCol>
                <a:gridCol w="6838718">
                  <a:extLst>
                    <a:ext uri="{9D8B030D-6E8A-4147-A177-3AD203B41FA5}">
                      <a16:colId xmlns:a16="http://schemas.microsoft.com/office/drawing/2014/main" val="20001"/>
                    </a:ext>
                  </a:extLst>
                </a:gridCol>
              </a:tblGrid>
              <a:tr h="3429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chemeClr val="tx1"/>
                          </a:solidFill>
                          <a:effectLst/>
                          <a:latin typeface="Times New Roman" pitchFamily="18" charset="0"/>
                          <a:cs typeface="Times New Roman" pitchFamily="18" charset="0"/>
                        </a:rPr>
                        <a:t>Σκεπτικό</a:t>
                      </a:r>
                      <a:endParaRPr kumimoji="0" lang="el-GR" sz="1800" b="1" i="0" u="none" strike="noStrike" cap="none" normalizeH="0" baseline="0" dirty="0">
                        <a:ln>
                          <a:noFill/>
                        </a:ln>
                        <a:solidFill>
                          <a:schemeClr val="tx1"/>
                        </a:solidFill>
                        <a:effectLst/>
                        <a:latin typeface="Arial" charset="0"/>
                        <a:cs typeface="Arial"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chemeClr val="tx1"/>
                          </a:solidFill>
                          <a:effectLst/>
                          <a:latin typeface="Times New Roman" pitchFamily="18" charset="0"/>
                          <a:cs typeface="Times New Roman" pitchFamily="18" charset="0"/>
                        </a:rPr>
                        <a:t>Ο δείκτης αξιολογεί την ασφάλεια στο χώρο εργασίας.</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0829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a:ln>
                            <a:noFill/>
                          </a:ln>
                          <a:solidFill>
                            <a:schemeClr val="tx1"/>
                          </a:solidFill>
                          <a:effectLst/>
                          <a:latin typeface="Times New Roman" pitchFamily="18" charset="0"/>
                          <a:cs typeface="Times New Roman" pitchFamily="18" charset="0"/>
                        </a:rPr>
                        <a:t>Τρόπος Υπολογισμού/</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a:ln>
                            <a:noFill/>
                          </a:ln>
                          <a:solidFill>
                            <a:schemeClr val="tx1"/>
                          </a:solidFill>
                          <a:effectLst/>
                          <a:latin typeface="Times New Roman" pitchFamily="18" charset="0"/>
                          <a:cs typeface="Times New Roman" pitchFamily="18" charset="0"/>
                        </a:rPr>
                        <a:t>Ορισμός</a:t>
                      </a:r>
                      <a:endParaRPr kumimoji="0" lang="el-GR" sz="1800" b="1" i="0" u="none" strike="noStrike" cap="none" normalizeH="0" baseline="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Υπολογίζεται ως το πηλίκο του αριθμού των εργατικών ατυχημάτων (δηλαδή των ατυχημάτων που οδηγούν τουλάχιστον σε μία ημέρα απουσίας από την εργασία) που συνέβησαν στο χώρο της νοσοκομειακής μονάδας </a:t>
                      </a:r>
                      <a:r>
                        <a:rPr kumimoji="0" lang="el-GR" sz="1600" b="0" i="0" u="sng" strike="noStrike" cap="none" normalizeH="0" baseline="0" dirty="0">
                          <a:ln>
                            <a:noFill/>
                          </a:ln>
                          <a:solidFill>
                            <a:schemeClr val="tx1"/>
                          </a:solidFill>
                          <a:effectLst/>
                          <a:latin typeface="Times New Roman" pitchFamily="18" charset="0"/>
                          <a:cs typeface="Times New Roman" pitchFamily="18" charset="0"/>
                        </a:rPr>
                        <a:t>κατά τη διάρκεια της εργασίας</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για κάθε επαγγελματική κατηγορία προς τον αριθμό των εργαζομένων στην ίδια επαγγελματική ομάδα </a:t>
                      </a:r>
                      <a:r>
                        <a:rPr kumimoji="0" lang="en-US" sz="1600" b="0" i="0" u="none" strike="noStrike" cap="none" normalizeH="0" baseline="0" dirty="0">
                          <a:ln>
                            <a:noFill/>
                          </a:ln>
                          <a:solidFill>
                            <a:schemeClr val="tx1"/>
                          </a:solidFill>
                          <a:effectLst/>
                          <a:latin typeface="Times New Roman" pitchFamily="18" charset="0"/>
                          <a:cs typeface="Times New Roman" pitchFamily="18" charset="0"/>
                        </a:rPr>
                        <a:t>x </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100.  Ο δείκτης θα πρέπει να μετράται για το προσωπικό που υπάγεται στην ιατρική υπηρεσία, το προσωπικό που υπάγεται στην νοσηλευτική κατηγορία και το προσωπικό τεχνικής και ξενοδοχειακής υπηρεσίας  ξεχωριστά, </a:t>
                      </a:r>
                      <a:r>
                        <a:rPr kumimoji="0" lang="el-GR" sz="1600" b="0" i="1" u="none" strike="noStrike" cap="none" normalizeH="0" baseline="0" dirty="0">
                          <a:ln>
                            <a:noFill/>
                          </a:ln>
                          <a:solidFill>
                            <a:schemeClr val="tx1"/>
                          </a:solidFill>
                          <a:effectLst/>
                          <a:latin typeface="Times New Roman" pitchFamily="18" charset="0"/>
                          <a:cs typeface="Times New Roman" pitchFamily="18" charset="0"/>
                        </a:rPr>
                        <a:t>σε τριμηνιαία βάση</a:t>
                      </a:r>
                      <a:r>
                        <a:rPr kumimoji="0" lang="el-GR" sz="1600" b="0" i="0" u="none" strike="noStrike" cap="none" normalizeH="0" baseline="0" dirty="0">
                          <a:ln>
                            <a:noFill/>
                          </a:ln>
                          <a:solidFill>
                            <a:schemeClr val="tx1"/>
                          </a:solidFill>
                          <a:effectLst/>
                          <a:latin typeface="Times New Roman" pitchFamily="18" charset="0"/>
                          <a:cs typeface="Times New Roman" pitchFamily="18" charset="0"/>
                        </a:rPr>
                        <a:t>. Η επιλογή των συγκεκριμένων επαγγελματικών ομάδων έγινε με βάση τον κίνδυνο που διατρέχουν να υποστούν εργατικό ατύχημα.</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02711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a:ln>
                            <a:noFill/>
                          </a:ln>
                          <a:solidFill>
                            <a:schemeClr val="tx1"/>
                          </a:solidFill>
                          <a:effectLst/>
                          <a:latin typeface="Times New Roman" pitchFamily="18" charset="0"/>
                          <a:cs typeface="Times New Roman" pitchFamily="18" charset="0"/>
                        </a:rPr>
                        <a:t>Στόχος απόδοσης</a:t>
                      </a:r>
                      <a:endParaRPr kumimoji="0" lang="el-GR" sz="1800" b="1" i="0" u="none" strike="noStrike" cap="none" normalizeH="0" baseline="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Ο στόχος θα καθοριστεί αφού εκτιμηθεί η παρούσα κατάσταση με τον καθορισμό όλων των απαραίτητων δράσεων για τη διασφάλιση συνθηκών υγιεινής και ασφάλειας κατά τη διάρκεια της εργασίας.</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56991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a:ln>
                            <a:noFill/>
                          </a:ln>
                          <a:solidFill>
                            <a:schemeClr val="tx1"/>
                          </a:solidFill>
                          <a:effectLst/>
                          <a:latin typeface="Times New Roman" pitchFamily="18" charset="0"/>
                          <a:cs typeface="Times New Roman" pitchFamily="18" charset="0"/>
                        </a:rPr>
                        <a:t>Πηγή</a:t>
                      </a:r>
                      <a:endParaRPr kumimoji="0" lang="el-GR" sz="1800" b="1" i="0" u="none" strike="noStrike" cap="none" normalizeH="0" baseline="0">
                        <a:ln>
                          <a:noFill/>
                        </a:ln>
                        <a:solidFill>
                          <a:schemeClr val="tx1"/>
                        </a:solidFill>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chemeClr val="tx1"/>
                          </a:solidFill>
                          <a:effectLst/>
                          <a:latin typeface="Times New Roman" pitchFamily="18" charset="0"/>
                          <a:cs typeface="Times New Roman" pitchFamily="18" charset="0"/>
                        </a:rPr>
                        <a:t>Εργαστήριο Οργάνωσης και Αξιολόγησης Υπηρεσιών Υγείας, Τμήμα Νοσηλευτικής, Πανεπιστήμιο Αθηνών.</a:t>
                      </a:r>
                      <a:endParaRPr kumimoji="0" lang="el-GR" sz="1600" b="0" i="0" u="none" strike="noStrike" cap="none" normalizeH="0" baseline="0" dirty="0">
                        <a:ln>
                          <a:noFill/>
                        </a:ln>
                        <a:solidFill>
                          <a:schemeClr val="tx1"/>
                        </a:solidFill>
                        <a:effectLst/>
                        <a:latin typeface="Arial" charset="0"/>
                        <a:cs typeface="Arial" charset="0"/>
                      </a:endParaRP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3"/>
                  </a:ext>
                </a:extLst>
              </a:tr>
            </a:tbl>
          </a:graphicData>
        </a:graphic>
      </p:graphicFrame>
      <p:sp>
        <p:nvSpPr>
          <p:cNvPr id="38925" name="Rectangle 29"/>
          <p:cNvSpPr>
            <a:spLocks noChangeArrowheads="1"/>
          </p:cNvSpPr>
          <p:nvPr/>
        </p:nvSpPr>
        <p:spPr bwMode="auto">
          <a:xfrm>
            <a:off x="0" y="5710238"/>
            <a:ext cx="9144000" cy="0"/>
          </a:xfrm>
          <a:prstGeom prst="rect">
            <a:avLst/>
          </a:prstGeom>
          <a:noFill/>
          <a:ln w="9525">
            <a:noFill/>
            <a:miter lim="800000"/>
            <a:headEnd/>
            <a:tailEnd/>
          </a:ln>
        </p:spPr>
        <p:txBody>
          <a:bodyPr wrap="none" anchor="ctr">
            <a:spAutoFit/>
          </a:bodyPr>
          <a:lstStyle/>
          <a:p>
            <a:endParaRPr lang="el-G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5 - Θέση αριθμού διαφάνειας"/>
          <p:cNvSpPr>
            <a:spLocks noGrp="1"/>
          </p:cNvSpPr>
          <p:nvPr>
            <p:ph type="sldNum" sz="quarter" idx="11"/>
          </p:nvPr>
        </p:nvSpPr>
        <p:spPr>
          <a:xfrm>
            <a:off x="457200" y="6245225"/>
            <a:ext cx="2133600" cy="476250"/>
          </a:xfrm>
          <a:noFill/>
        </p:spPr>
        <p:txBody>
          <a:bodyPr/>
          <a:lstStyle/>
          <a:p>
            <a:pPr algn="l"/>
            <a:fld id="{2008FDF6-3449-42C3-AF9D-C255F143EF88}" type="slidenum">
              <a:rPr lang="el-GR" smtClean="0">
                <a:latin typeface="Arial" charset="0"/>
              </a:rPr>
              <a:pPr algn="l"/>
              <a:t>69</a:t>
            </a:fld>
            <a:endParaRPr lang="el-GR">
              <a:latin typeface="Arial" charset="0"/>
            </a:endParaRPr>
          </a:p>
        </p:txBody>
      </p:sp>
      <p:sp>
        <p:nvSpPr>
          <p:cNvPr id="39939" name="Rectangle 2"/>
          <p:cNvSpPr>
            <a:spLocks noGrp="1" noChangeArrowheads="1"/>
          </p:cNvSpPr>
          <p:nvPr>
            <p:ph type="title"/>
          </p:nvPr>
        </p:nvSpPr>
        <p:spPr/>
        <p:txBody>
          <a:bodyPr/>
          <a:lstStyle/>
          <a:p>
            <a:pPr algn="ctr" eaLnBrk="1" hangingPunct="1"/>
            <a:r>
              <a:rPr lang="el-GR" sz="3600" b="1" dirty="0">
                <a:solidFill>
                  <a:srgbClr val="C00000"/>
                </a:solidFill>
              </a:rPr>
              <a:t>Ελληνική Πραγματικότητα: τί πρέπει να γίνει</a:t>
            </a:r>
          </a:p>
        </p:txBody>
      </p:sp>
      <p:sp>
        <p:nvSpPr>
          <p:cNvPr id="39940" name="Text Box 3"/>
          <p:cNvSpPr>
            <a:spLocks noGrp="1" noChangeArrowheads="1"/>
          </p:cNvSpPr>
          <p:nvPr>
            <p:ph type="body" idx="1"/>
          </p:nvPr>
        </p:nvSpPr>
        <p:spPr>
          <a:xfrm>
            <a:off x="457200" y="1828800"/>
            <a:ext cx="8229600" cy="4530725"/>
          </a:xfrm>
          <a:noFill/>
        </p:spPr>
        <p:txBody>
          <a:bodyPr lIns="91436" tIns="45718" rIns="91436" bIns="45718"/>
          <a:lstStyle/>
          <a:p>
            <a:pPr eaLnBrk="1" hangingPunct="1">
              <a:lnSpc>
                <a:spcPct val="80000"/>
              </a:lnSpc>
              <a:buClr>
                <a:srgbClr val="FFFF00"/>
              </a:buClr>
              <a:buSzPct val="110000"/>
              <a:buFont typeface="Wingdings" pitchFamily="2" charset="2"/>
              <a:buChar char="Ø"/>
            </a:pPr>
            <a:r>
              <a:rPr lang="el-GR" sz="2000" b="1" dirty="0"/>
              <a:t>Καταγραφή στοιχείων σε ηλεκτρονική μορφή </a:t>
            </a:r>
          </a:p>
          <a:p>
            <a:pPr eaLnBrk="1" hangingPunct="1">
              <a:lnSpc>
                <a:spcPct val="80000"/>
              </a:lnSpc>
              <a:buClr>
                <a:srgbClr val="FFFF00"/>
              </a:buClr>
              <a:buSzPct val="110000"/>
              <a:buFont typeface="Wingdings" pitchFamily="2" charset="2"/>
              <a:buNone/>
            </a:pPr>
            <a:endParaRPr lang="el-GR" sz="2000" b="1" dirty="0"/>
          </a:p>
          <a:p>
            <a:pPr eaLnBrk="1" hangingPunct="1">
              <a:lnSpc>
                <a:spcPct val="80000"/>
              </a:lnSpc>
              <a:buClr>
                <a:srgbClr val="FFFF00"/>
              </a:buClr>
              <a:buSzPct val="110000"/>
              <a:buFont typeface="Wingdings" pitchFamily="2" charset="2"/>
              <a:buChar char="Ø"/>
            </a:pPr>
            <a:r>
              <a:rPr lang="el-GR" sz="2000" b="1" dirty="0"/>
              <a:t>Ανάπτυξη και εφαρμογή κατάλληλων δεικτών</a:t>
            </a:r>
            <a:r>
              <a:rPr lang="en-US" sz="2000" b="1" dirty="0"/>
              <a:t> </a:t>
            </a:r>
            <a:r>
              <a:rPr lang="el-GR" sz="2000" b="1" dirty="0"/>
              <a:t>και οδηγιών κατά περίπτωση</a:t>
            </a:r>
          </a:p>
          <a:p>
            <a:pPr eaLnBrk="1" hangingPunct="1">
              <a:lnSpc>
                <a:spcPct val="80000"/>
              </a:lnSpc>
              <a:buClr>
                <a:srgbClr val="FFFF00"/>
              </a:buClr>
              <a:buSzPct val="110000"/>
              <a:buFont typeface="Wingdings" pitchFamily="2" charset="2"/>
              <a:buNone/>
            </a:pPr>
            <a:endParaRPr lang="el-GR" sz="2000" b="1" dirty="0"/>
          </a:p>
          <a:p>
            <a:pPr eaLnBrk="1" hangingPunct="1">
              <a:lnSpc>
                <a:spcPct val="80000"/>
              </a:lnSpc>
              <a:buClr>
                <a:srgbClr val="FFFF00"/>
              </a:buClr>
              <a:buSzPct val="110000"/>
              <a:buFont typeface="Wingdings" pitchFamily="2" charset="2"/>
              <a:buChar char="Ø"/>
            </a:pPr>
            <a:r>
              <a:rPr lang="el-GR" sz="2000" b="1" dirty="0"/>
              <a:t>Συστηματικές έρευνες ικανοποίησης/μέτρησης των εμπειριών ασθενών/χρηστών</a:t>
            </a:r>
            <a:r>
              <a:rPr lang="en-US" sz="2000" b="1" dirty="0"/>
              <a:t> (</a:t>
            </a:r>
            <a:r>
              <a:rPr lang="el-GR" sz="2000" b="1" dirty="0"/>
              <a:t>διαπροσωπική διάσταση της ποιότητας)</a:t>
            </a:r>
          </a:p>
          <a:p>
            <a:pPr eaLnBrk="1" hangingPunct="1">
              <a:lnSpc>
                <a:spcPct val="80000"/>
              </a:lnSpc>
              <a:buClr>
                <a:srgbClr val="FFFF00"/>
              </a:buClr>
              <a:buSzPct val="110000"/>
              <a:buFont typeface="Wingdings" pitchFamily="2" charset="2"/>
              <a:buNone/>
            </a:pPr>
            <a:endParaRPr lang="el-GR" sz="2000" b="1" dirty="0"/>
          </a:p>
          <a:p>
            <a:pPr eaLnBrk="1" hangingPunct="1">
              <a:lnSpc>
                <a:spcPct val="80000"/>
              </a:lnSpc>
              <a:buClr>
                <a:srgbClr val="FFFF00"/>
              </a:buClr>
              <a:buSzPct val="110000"/>
              <a:buFont typeface="Wingdings" pitchFamily="2" charset="2"/>
              <a:buChar char="Ø"/>
            </a:pPr>
            <a:r>
              <a:rPr lang="el-GR" sz="2000" b="1" dirty="0"/>
              <a:t>Παροχή υγειονομικής φροντίδας βασισμένη σε τεκμηριωμένη γνώση (</a:t>
            </a:r>
            <a:r>
              <a:rPr lang="en-US" sz="2000" b="1" dirty="0"/>
              <a:t>evidence-based)</a:t>
            </a:r>
            <a:endParaRPr lang="el-GR" sz="2000" b="1" dirty="0"/>
          </a:p>
          <a:p>
            <a:pPr eaLnBrk="1" hangingPunct="1">
              <a:lnSpc>
                <a:spcPct val="80000"/>
              </a:lnSpc>
              <a:buClr>
                <a:srgbClr val="FFFF00"/>
              </a:buClr>
              <a:buSzPct val="110000"/>
              <a:buFont typeface="Wingdings" pitchFamily="2" charset="2"/>
              <a:buNone/>
            </a:pPr>
            <a:endParaRPr lang="el-GR" sz="2000" b="1" dirty="0"/>
          </a:p>
          <a:p>
            <a:pPr eaLnBrk="1" hangingPunct="1">
              <a:lnSpc>
                <a:spcPct val="80000"/>
              </a:lnSpc>
              <a:buClr>
                <a:srgbClr val="FFFF00"/>
              </a:buClr>
              <a:buSzPct val="110000"/>
              <a:buFont typeface="Wingdings" pitchFamily="2" charset="2"/>
              <a:buChar char="Ø"/>
            </a:pPr>
            <a:r>
              <a:rPr lang="el-GR" sz="2000" b="1" dirty="0"/>
              <a:t>Εξαγωγή συμπερασμάτων </a:t>
            </a:r>
          </a:p>
          <a:p>
            <a:pPr lvl="1" eaLnBrk="1" hangingPunct="1">
              <a:lnSpc>
                <a:spcPct val="80000"/>
              </a:lnSpc>
              <a:buClr>
                <a:srgbClr val="FF3300"/>
              </a:buClr>
              <a:buSzPct val="90000"/>
              <a:buFont typeface="Wingdings" pitchFamily="2" charset="2"/>
              <a:buChar char="ü"/>
            </a:pPr>
            <a:r>
              <a:rPr lang="el-GR" sz="1800" b="1" dirty="0"/>
              <a:t>Εντοπισμός σημείων που χρήζουν βελτίωσης</a:t>
            </a:r>
          </a:p>
          <a:p>
            <a:pPr lvl="1" eaLnBrk="1" hangingPunct="1">
              <a:lnSpc>
                <a:spcPct val="80000"/>
              </a:lnSpc>
              <a:buClr>
                <a:srgbClr val="FF3300"/>
              </a:buClr>
              <a:buSzPct val="90000"/>
              <a:buFont typeface="Wingdings" pitchFamily="2" charset="2"/>
              <a:buChar char="ü"/>
            </a:pPr>
            <a:r>
              <a:rPr lang="el-GR" sz="1800" b="1" dirty="0"/>
              <a:t>Σύγκριση τμημάτων ή και νοσοκομείων</a:t>
            </a:r>
          </a:p>
          <a:p>
            <a:pPr lvl="1" eaLnBrk="1" hangingPunct="1">
              <a:lnSpc>
                <a:spcPct val="80000"/>
              </a:lnSpc>
              <a:buClr>
                <a:srgbClr val="FF3300"/>
              </a:buClr>
              <a:buSzPct val="90000"/>
              <a:buFont typeface="Wingdings" pitchFamily="2" charset="2"/>
              <a:buChar char="ü"/>
            </a:pPr>
            <a:r>
              <a:rPr lang="el-GR" sz="1800" b="1" dirty="0"/>
              <a:t>Υιοθέτηση καλών πρακτικών</a:t>
            </a:r>
          </a:p>
          <a:p>
            <a:pPr lvl="1" eaLnBrk="1" hangingPunct="1">
              <a:lnSpc>
                <a:spcPct val="80000"/>
              </a:lnSpc>
            </a:pPr>
            <a:endParaRPr lang="el-GR" sz="1800" b="1" dirty="0"/>
          </a:p>
          <a:p>
            <a:pPr lvl="1" eaLnBrk="1" hangingPunct="1">
              <a:lnSpc>
                <a:spcPct val="80000"/>
              </a:lnSpc>
              <a:buFontTx/>
              <a:buNone/>
            </a:pPr>
            <a:endParaRPr lang="el-GR" sz="1800" b="1" dirty="0"/>
          </a:p>
          <a:p>
            <a:pPr lvl="1" eaLnBrk="1" hangingPunct="1">
              <a:lnSpc>
                <a:spcPct val="80000"/>
              </a:lnSpc>
              <a:buFontTx/>
              <a:buNone/>
            </a:pPr>
            <a:endParaRPr lang="el-GR" sz="1800" b="1"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50825" y="692150"/>
            <a:ext cx="8713788" cy="1371600"/>
          </a:xfrm>
        </p:spPr>
        <p:txBody>
          <a:bodyPr/>
          <a:lstStyle/>
          <a:p>
            <a:pPr algn="ctr"/>
            <a:r>
              <a:rPr lang="el-GR" sz="4000" b="1"/>
              <a:t>ΔΕΙΚΤΕΣ ΑΞΙΟΛΟΓΗΣΗΣ ΣΥΣΤΗΜΑΤΩΝ ΥΓΕΙΑΣ ΑΝΑ ΤΟΜΕΑ ΦΡΟΝΤΙΔΑΣ</a:t>
            </a:r>
          </a:p>
        </p:txBody>
      </p:sp>
      <p:sp>
        <p:nvSpPr>
          <p:cNvPr id="40963" name="Rectangle 3"/>
          <p:cNvSpPr>
            <a:spLocks noGrp="1" noChangeArrowheads="1"/>
          </p:cNvSpPr>
          <p:nvPr>
            <p:ph type="body" idx="1"/>
          </p:nvPr>
        </p:nvSpPr>
        <p:spPr>
          <a:xfrm>
            <a:off x="468313" y="2565400"/>
            <a:ext cx="8229600" cy="3886200"/>
          </a:xfrm>
        </p:spPr>
        <p:txBody>
          <a:bodyPr/>
          <a:lstStyle/>
          <a:p>
            <a:r>
              <a:rPr lang="el-GR"/>
              <a:t>ΑΓΩΓΗ ΥΓΕΙΑΣ- ΠΡΟΛΗΨΗ</a:t>
            </a:r>
          </a:p>
          <a:p>
            <a:r>
              <a:rPr lang="el-GR"/>
              <a:t>ΑΣΦΑΛΕΙΑ ΑΣΘΕΝΩΝ</a:t>
            </a:r>
          </a:p>
          <a:p>
            <a:r>
              <a:rPr lang="el-GR"/>
              <a:t>ΔΙΑΧΕΙΡΙΣΗ ΔΙΑΒΗΤΗ</a:t>
            </a:r>
          </a:p>
          <a:p>
            <a:r>
              <a:rPr lang="el-GR"/>
              <a:t>ΔΙΑΧΕΙΡΙΣΗ ΚΑΡΔΙΑΓΓΕΙΑΚΩΝ ΠΑΘΗΣΕΩΝ</a:t>
            </a:r>
          </a:p>
          <a:p>
            <a:r>
              <a:rPr lang="el-GR"/>
              <a:t>ΔΙΑΧΕΙΡΙΣΗ ΨΥΧΙΚΩΝ ΝΟΣΗΜΑΤΩΝ</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1. </a:t>
            </a:r>
            <a:r>
              <a:rPr lang="el-GR"/>
              <a:t>ΑΓΩΓΗ ΥΓΕΙΑΣ - ΠΡΟΛΗΨΗ</a:t>
            </a:r>
          </a:p>
        </p:txBody>
      </p:sp>
      <p:sp>
        <p:nvSpPr>
          <p:cNvPr id="41987" name="Rectangle 3"/>
          <p:cNvSpPr>
            <a:spLocks noGrp="1" noChangeArrowheads="1"/>
          </p:cNvSpPr>
          <p:nvPr>
            <p:ph type="body" idx="1"/>
          </p:nvPr>
        </p:nvSpPr>
        <p:spPr/>
        <p:txBody>
          <a:bodyPr/>
          <a:lstStyle/>
          <a:p>
            <a:pPr>
              <a:lnSpc>
                <a:spcPct val="90000"/>
              </a:lnSpc>
            </a:pPr>
            <a:r>
              <a:rPr lang="el-GR" sz="2800"/>
              <a:t>Επιπολασμός της παχυσαρκίας </a:t>
            </a:r>
          </a:p>
          <a:p>
            <a:pPr>
              <a:lnSpc>
                <a:spcPct val="90000"/>
              </a:lnSpc>
            </a:pPr>
            <a:r>
              <a:rPr lang="el-GR" sz="2800"/>
              <a:t>Επιπολασμός του Διαβήτη</a:t>
            </a:r>
          </a:p>
          <a:p>
            <a:pPr>
              <a:lnSpc>
                <a:spcPct val="90000"/>
              </a:lnSpc>
            </a:pPr>
            <a:r>
              <a:rPr lang="el-GR" sz="2800"/>
              <a:t>Γεννήσεις νεογνών με χαμηλό βάρος</a:t>
            </a:r>
          </a:p>
          <a:p>
            <a:pPr>
              <a:lnSpc>
                <a:spcPct val="90000"/>
              </a:lnSpc>
            </a:pPr>
            <a:r>
              <a:rPr lang="el-GR" sz="2800"/>
              <a:t>Εμβολιασμός για ηπατίτιδα Β σε ομάδες υψηλού κινδύνου</a:t>
            </a:r>
          </a:p>
          <a:p>
            <a:pPr>
              <a:lnSpc>
                <a:spcPct val="90000"/>
              </a:lnSpc>
            </a:pPr>
            <a:r>
              <a:rPr lang="el-GR" sz="2800"/>
              <a:t>Μέτρηση αρτηριακής πίεσης</a:t>
            </a:r>
          </a:p>
          <a:p>
            <a:pPr>
              <a:lnSpc>
                <a:spcPct val="90000"/>
              </a:lnSpc>
            </a:pPr>
            <a:r>
              <a:rPr lang="el-GR" sz="2800"/>
              <a:t>Ενδονοσοκομειακές νοσηλείες για περιπτώσεις που μπορούν να διαχειριστούν σε εξωνοσοκομειακή βάση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l-GR"/>
              <a:t>2. ΑΣΦΑΛΕΙΑ ΑΣΘΕΝΩΝ</a:t>
            </a:r>
          </a:p>
        </p:txBody>
      </p:sp>
      <p:sp>
        <p:nvSpPr>
          <p:cNvPr id="43011" name="Rectangle 3"/>
          <p:cNvSpPr>
            <a:spLocks noGrp="1" noChangeArrowheads="1"/>
          </p:cNvSpPr>
          <p:nvPr>
            <p:ph type="body" idx="1"/>
          </p:nvPr>
        </p:nvSpPr>
        <p:spPr/>
        <p:txBody>
          <a:bodyPr/>
          <a:lstStyle/>
          <a:p>
            <a:pPr>
              <a:lnSpc>
                <a:spcPct val="90000"/>
              </a:lnSpc>
            </a:pPr>
            <a:r>
              <a:rPr lang="el-GR"/>
              <a:t>Ενδονοσοκομειακές λοιμώξεις</a:t>
            </a:r>
          </a:p>
          <a:p>
            <a:pPr>
              <a:lnSpc>
                <a:spcPct val="90000"/>
              </a:lnSpc>
            </a:pPr>
            <a:r>
              <a:rPr lang="el-GR"/>
              <a:t>Ενδονοσοκομειακά κατάγματα του ισχίου ή πτώσεις </a:t>
            </a:r>
          </a:p>
          <a:p>
            <a:pPr>
              <a:lnSpc>
                <a:spcPct val="90000"/>
              </a:lnSpc>
            </a:pPr>
            <a:r>
              <a:rPr lang="el-GR"/>
              <a:t>Παραμονή ξένου σώματος στο σώμα του ασθενή μετά την ολοκλήρωση της επέμβασης</a:t>
            </a:r>
          </a:p>
          <a:p>
            <a:pPr>
              <a:lnSpc>
                <a:spcPct val="90000"/>
              </a:lnSpc>
            </a:pPr>
            <a:r>
              <a:rPr lang="el-GR"/>
              <a:t>Λάθη κατά τη διάρκεια χειρουργικών επεμβάσεων</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l-GR"/>
              <a:t>3. ΔΙΑΧΕΙΡΙΣΗ ΤΟΥ ΔΙΑΒΗΤΗ</a:t>
            </a:r>
          </a:p>
        </p:txBody>
      </p:sp>
      <p:sp>
        <p:nvSpPr>
          <p:cNvPr id="44035" name="Rectangle 3"/>
          <p:cNvSpPr>
            <a:spLocks noGrp="1" noChangeArrowheads="1"/>
          </p:cNvSpPr>
          <p:nvPr>
            <p:ph type="body" idx="1"/>
          </p:nvPr>
        </p:nvSpPr>
        <p:spPr/>
        <p:txBody>
          <a:bodyPr/>
          <a:lstStyle/>
          <a:p>
            <a:r>
              <a:rPr lang="el-GR"/>
              <a:t>Ετήσιος έλεγχος των επιπέδων </a:t>
            </a:r>
            <a:r>
              <a:rPr lang="en-US"/>
              <a:t>HbA1c</a:t>
            </a:r>
          </a:p>
          <a:p>
            <a:r>
              <a:rPr lang="el-GR"/>
              <a:t>Ετήσιος έλεγχος των επιπέδων της </a:t>
            </a:r>
            <a:r>
              <a:rPr lang="en-US"/>
              <a:t>LDL </a:t>
            </a:r>
            <a:r>
              <a:rPr lang="el-GR"/>
              <a:t>χοληστερόλης</a:t>
            </a:r>
          </a:p>
          <a:p>
            <a:r>
              <a:rPr lang="el-GR"/>
              <a:t>Συχνότητα ακρωτηριασμού του κάτω άκρου</a:t>
            </a:r>
          </a:p>
          <a:p>
            <a:r>
              <a:rPr lang="el-GR"/>
              <a:t>Νεφροπάθειες σε ασθενείς με διαβήτη</a:t>
            </a:r>
          </a:p>
          <a:p>
            <a:r>
              <a:rPr lang="el-GR"/>
              <a:t>Θνητότητα διαβητικών ασθενών λόγω καρδιαγγειακής νόσου</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l-GR" sz="4000"/>
              <a:t>4. ΔΙΑΧΕΙΡΙΣΗ ΚΑΡΔΙΑΓΓΕΙΑΚΩΝ ΠΑΘΗΣΕΩΝ</a:t>
            </a:r>
          </a:p>
        </p:txBody>
      </p:sp>
      <p:sp>
        <p:nvSpPr>
          <p:cNvPr id="45059" name="Rectangle 3"/>
          <p:cNvSpPr>
            <a:spLocks noGrp="1" noChangeArrowheads="1"/>
          </p:cNvSpPr>
          <p:nvPr>
            <p:ph type="body" idx="1"/>
          </p:nvPr>
        </p:nvSpPr>
        <p:spPr>
          <a:xfrm>
            <a:off x="250825" y="1844675"/>
            <a:ext cx="8893175" cy="4306888"/>
          </a:xfrm>
        </p:spPr>
        <p:txBody>
          <a:bodyPr/>
          <a:lstStyle/>
          <a:p>
            <a:pPr>
              <a:lnSpc>
                <a:spcPct val="90000"/>
              </a:lnSpc>
            </a:pPr>
            <a:r>
              <a:rPr lang="el-GR"/>
              <a:t>Χορήγηση αναστολέα μετατρεπτικού ενζύμου αγγειοτενσίνης- α-ΜΕΑ (</a:t>
            </a:r>
            <a:r>
              <a:rPr lang="en-US"/>
              <a:t>ACE inhibitors) </a:t>
            </a:r>
            <a:r>
              <a:rPr lang="el-GR"/>
              <a:t>κατά την έξοδο από το νοσοκομείο</a:t>
            </a:r>
          </a:p>
          <a:p>
            <a:pPr>
              <a:lnSpc>
                <a:spcPct val="90000"/>
              </a:lnSpc>
            </a:pPr>
            <a:r>
              <a:rPr lang="el-GR"/>
              <a:t>Χρόνος θρομβόλυσης σε ασθενείς με οξύ έμφραγμα του μυοκαρδίου</a:t>
            </a:r>
          </a:p>
          <a:p>
            <a:pPr>
              <a:lnSpc>
                <a:spcPct val="90000"/>
              </a:lnSpc>
            </a:pPr>
            <a:r>
              <a:rPr lang="el-GR"/>
              <a:t>Χρόνος επείγουσας αγγειοπλαστικής μετά από ΟΕΜ</a:t>
            </a:r>
          </a:p>
          <a:p>
            <a:pPr>
              <a:lnSpc>
                <a:spcPct val="90000"/>
              </a:lnSpc>
            </a:pPr>
            <a:r>
              <a:rPr lang="el-GR"/>
              <a:t>Ενδονοσοκομειακή θνητότητα μετά από Αγγειοπλαστική </a:t>
            </a:r>
            <a:r>
              <a:rPr lang="en-US"/>
              <a:t>(PTCA) </a:t>
            </a:r>
            <a:r>
              <a:rPr lang="el-GR"/>
              <a:t>ή αορτοστεφανιαία παράκαμψη (</a:t>
            </a:r>
            <a:r>
              <a:rPr lang="en-US"/>
              <a:t>CABG)</a:t>
            </a:r>
            <a:endParaRPr lang="el-GR"/>
          </a:p>
          <a:p>
            <a:pPr>
              <a:lnSpc>
                <a:spcPct val="90000"/>
              </a:lnSpc>
              <a:buFont typeface="Wingdings" pitchFamily="2" charset="2"/>
              <a:buNone/>
            </a:pPr>
            <a:endParaRPr lang="el-G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z="4000"/>
              <a:t>5. </a:t>
            </a:r>
            <a:r>
              <a:rPr lang="el-GR" sz="4000"/>
              <a:t>ΔΙΑΧΕΙΡΙΣΗ ΤΩΝ ΨΥΧΙΚΩΝ ΝΟΣΗΜΑΤΩΝ</a:t>
            </a:r>
          </a:p>
        </p:txBody>
      </p:sp>
      <p:sp>
        <p:nvSpPr>
          <p:cNvPr id="46083" name="Rectangle 3"/>
          <p:cNvSpPr>
            <a:spLocks noGrp="1" noChangeArrowheads="1"/>
          </p:cNvSpPr>
          <p:nvPr>
            <p:ph type="body" idx="1"/>
          </p:nvPr>
        </p:nvSpPr>
        <p:spPr/>
        <p:txBody>
          <a:bodyPr/>
          <a:lstStyle/>
          <a:p>
            <a:r>
              <a:rPr lang="el-GR"/>
              <a:t>Επισκέψεις μετά από νοσηλεία για ψυχικές διαταραχές</a:t>
            </a:r>
          </a:p>
          <a:p>
            <a:r>
              <a:rPr lang="el-GR"/>
              <a:t>Επισκέψεις κατά τη διάρκεια της οξείας φάσης αντιμετώπισης της κατάθλιψης</a:t>
            </a:r>
          </a:p>
          <a:p>
            <a:r>
              <a:rPr lang="el-GR"/>
              <a:t>Θνησιμότητα για ασθενείς με σοβαρές ψυχιατρικές διαταραχές</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285728"/>
            <a:ext cx="8229600" cy="1371600"/>
          </a:xfrm>
        </p:spPr>
        <p:txBody>
          <a:bodyPr/>
          <a:lstStyle/>
          <a:p>
            <a:pPr algn="ctr"/>
            <a:r>
              <a:rPr lang="el-GR" b="1" dirty="0"/>
              <a:t>Ομαδική Άσκηση</a:t>
            </a:r>
          </a:p>
        </p:txBody>
      </p:sp>
      <p:sp>
        <p:nvSpPr>
          <p:cNvPr id="3" name="2 - Θέση περιεχομένου"/>
          <p:cNvSpPr>
            <a:spLocks noGrp="1"/>
          </p:cNvSpPr>
          <p:nvPr>
            <p:ph idx="1"/>
          </p:nvPr>
        </p:nvSpPr>
        <p:spPr>
          <a:xfrm>
            <a:off x="285720" y="1643050"/>
            <a:ext cx="8515352" cy="3886200"/>
          </a:xfrm>
        </p:spPr>
        <p:txBody>
          <a:bodyPr/>
          <a:lstStyle/>
          <a:p>
            <a:pPr algn="just"/>
            <a:r>
              <a:rPr lang="el-GR" sz="2000" b="1" dirty="0"/>
              <a:t>Ομάδα Α:</a:t>
            </a:r>
            <a:r>
              <a:rPr lang="el-GR" sz="2000" dirty="0"/>
              <a:t> Είστε Διοικητής ενός μεγάλου τριτοβάθμιου νοσοκομείου και θέλετε να αξιολογήσετε την ασφάλεια των ασθενών και την αποτελεσματικότητα των υπηρεσιών υγείας στις Μονάδα Εντατικής Θεραπείας του νοσοκομείου σας. Ποιους δείκτες θα αρχίσετε να μετράται συστηματικά;</a:t>
            </a:r>
          </a:p>
          <a:p>
            <a:pPr algn="just"/>
            <a:r>
              <a:rPr lang="el-GR" sz="2000" b="1" dirty="0"/>
              <a:t>Ομάδα Β:</a:t>
            </a:r>
            <a:r>
              <a:rPr lang="el-GR" sz="2000" dirty="0"/>
              <a:t> Είστε Διοικητής ενός </a:t>
            </a:r>
            <a:r>
              <a:rPr lang="el-GR" sz="2000" dirty="0" err="1"/>
              <a:t>δευτερόβαθμιου</a:t>
            </a:r>
            <a:r>
              <a:rPr lang="el-GR" sz="2000" dirty="0"/>
              <a:t> νοσοκομείου σε μία επαρχιακή πόλη και θέλετε να αξιολογήσετε όλες τις διαστάσεις της ποιότητας των παρεχόμενων υπηρεσιών του νοσοκομείου σας. Ποιους δείκτες θα χρησιμοποιήσετε;</a:t>
            </a:r>
          </a:p>
          <a:p>
            <a:pPr algn="just"/>
            <a:r>
              <a:rPr lang="el-GR" sz="2000" b="1" dirty="0"/>
              <a:t>Ομάδα Γ: </a:t>
            </a:r>
            <a:r>
              <a:rPr lang="el-GR" sz="2000" dirty="0"/>
              <a:t>Είστε προϊστάμενος ενός κέντρου υγείας σε μία αγροτική περιοχή της χώρας, το οποίο καλύπτει συγκεκριμένη περιοχή με πληθυσμό 50 χιλιάδων κατοίκων και θέλετε να αξιολογήσετε την λειτουργική του απόδοση, συμπεριλαμβανομένης της προσβασιμότητας, κατά το δυνατό καλύτερα και ολοκληρωμένα, αλλά με τη χρήση </a:t>
            </a:r>
            <a:r>
              <a:rPr lang="el-GR" sz="2000" b="1" dirty="0"/>
              <a:t>μόνο</a:t>
            </a:r>
            <a:r>
              <a:rPr lang="el-GR" sz="2000" dirty="0"/>
              <a:t> 5-6 βασικών δεικτών υγείας. Εσείς ποιους θα επιλέγατε; </a:t>
            </a:r>
          </a:p>
        </p:txBody>
      </p:sp>
      <p:sp>
        <p:nvSpPr>
          <p:cNvPr id="5" name="4 - Θέση αριθμού διαφάνειας"/>
          <p:cNvSpPr>
            <a:spLocks noGrp="1"/>
          </p:cNvSpPr>
          <p:nvPr>
            <p:ph type="sldNum" sz="quarter" idx="11"/>
          </p:nvPr>
        </p:nvSpPr>
        <p:spPr/>
        <p:txBody>
          <a:bodyPr/>
          <a:lstStyle/>
          <a:p>
            <a:pPr>
              <a:defRPr/>
            </a:pPr>
            <a:fld id="{9E3FC369-CE48-48D0-9F22-052344600E37}" type="slidenum">
              <a:rPr lang="en-US" smtClean="0"/>
              <a:pPr>
                <a:defRPr/>
              </a:pPr>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z="4000" b="1" dirty="0"/>
              <a:t>Ενδεικτική Απάντηση (</a:t>
            </a:r>
            <a:r>
              <a:rPr lang="en-US" sz="4000" b="1" dirty="0"/>
              <a:t>A </a:t>
            </a:r>
            <a:r>
              <a:rPr lang="el-GR" sz="4000" b="1" dirty="0"/>
              <a:t>και Β)</a:t>
            </a:r>
          </a:p>
        </p:txBody>
      </p:sp>
      <p:sp>
        <p:nvSpPr>
          <p:cNvPr id="3" name="2 - Θέση περιεχομένου"/>
          <p:cNvSpPr>
            <a:spLocks noGrp="1"/>
          </p:cNvSpPr>
          <p:nvPr>
            <p:ph idx="1"/>
          </p:nvPr>
        </p:nvSpPr>
        <p:spPr>
          <a:xfrm>
            <a:off x="428596" y="2000240"/>
            <a:ext cx="8229600" cy="3886200"/>
          </a:xfrm>
        </p:spPr>
        <p:txBody>
          <a:bodyPr/>
          <a:lstStyle/>
          <a:p>
            <a:r>
              <a:rPr lang="el-GR" sz="2800" dirty="0"/>
              <a:t>Η ομάδα Α μπορεί να επιλέξει πληθώρα δεικτών από όσους αναφέρθηκαν στο μάθημα (πχ νοσοκομειακές λοιμώξεις, κατακλίσεις, πτώσεις, θνητότητα, </a:t>
            </a:r>
            <a:r>
              <a:rPr lang="el-GR" sz="2800" dirty="0" err="1"/>
              <a:t>επανεισαγωγές</a:t>
            </a:r>
            <a:r>
              <a:rPr lang="el-GR" sz="2800" dirty="0"/>
              <a:t> στη ΜΕΘ κτλ)</a:t>
            </a:r>
          </a:p>
          <a:p>
            <a:r>
              <a:rPr lang="el-GR" sz="2800" dirty="0"/>
              <a:t>Η ομάδα Β εκτός των παραπάνω θα πρέπει να συμπεριλάβει δείκτες προσβασιμότητας (πχ χρόνους αναμονής) καθώς και δείκτες αποδοτικότητας (πχ κόστος/ημέρα νοσηλείας)</a:t>
            </a:r>
          </a:p>
        </p:txBody>
      </p:sp>
      <p:sp>
        <p:nvSpPr>
          <p:cNvPr id="4" name="3 - Θέση υποσέλιδου"/>
          <p:cNvSpPr>
            <a:spLocks noGrp="1"/>
          </p:cNvSpPr>
          <p:nvPr>
            <p:ph type="ftr" sz="quarter" idx="10"/>
          </p:nvPr>
        </p:nvSpPr>
        <p:spPr/>
        <p:txBody>
          <a:bodyPr/>
          <a:lstStyle/>
          <a:p>
            <a:pPr>
              <a:defRPr/>
            </a:pPr>
            <a:endParaRPr lang="en-US"/>
          </a:p>
        </p:txBody>
      </p:sp>
      <p:sp>
        <p:nvSpPr>
          <p:cNvPr id="5" name="4 - Θέση αριθμού διαφάνειας"/>
          <p:cNvSpPr>
            <a:spLocks noGrp="1"/>
          </p:cNvSpPr>
          <p:nvPr>
            <p:ph type="sldNum" sz="quarter" idx="11"/>
          </p:nvPr>
        </p:nvSpPr>
        <p:spPr/>
        <p:txBody>
          <a:bodyPr/>
          <a:lstStyle/>
          <a:p>
            <a:pPr>
              <a:defRPr/>
            </a:pPr>
            <a:fld id="{9E3FC369-CE48-48D0-9F22-052344600E37}" type="slidenum">
              <a:rPr lang="en-US" smtClean="0"/>
              <a:pPr>
                <a:defRPr/>
              </a:pPr>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a:xfrm>
            <a:off x="428596" y="285728"/>
            <a:ext cx="8229600" cy="1371600"/>
          </a:xfrm>
        </p:spPr>
        <p:txBody>
          <a:bodyPr/>
          <a:lstStyle/>
          <a:p>
            <a:pPr algn="ctr"/>
            <a:r>
              <a:rPr lang="el-GR" sz="3200" b="1" dirty="0"/>
              <a:t>Ενδεικτική Απάντηση για την </a:t>
            </a:r>
            <a:r>
              <a:rPr lang="en-US" sz="3200" b="1" dirty="0"/>
              <a:t>O</a:t>
            </a:r>
            <a:r>
              <a:rPr lang="el-GR" sz="3200" b="1" dirty="0"/>
              <a:t>μάδα Γ (1)</a:t>
            </a:r>
          </a:p>
        </p:txBody>
      </p:sp>
      <p:sp>
        <p:nvSpPr>
          <p:cNvPr id="8195" name="Rectangle 3"/>
          <p:cNvSpPr>
            <a:spLocks noGrp="1" noChangeArrowheads="1"/>
          </p:cNvSpPr>
          <p:nvPr>
            <p:ph type="body" idx="1"/>
          </p:nvPr>
        </p:nvSpPr>
        <p:spPr>
          <a:xfrm>
            <a:off x="214282" y="1428736"/>
            <a:ext cx="8520114" cy="4495800"/>
          </a:xfrm>
        </p:spPr>
        <p:txBody>
          <a:bodyPr/>
          <a:lstStyle/>
          <a:p>
            <a:pPr algn="just">
              <a:lnSpc>
                <a:spcPct val="80000"/>
              </a:lnSpc>
            </a:pPr>
            <a:r>
              <a:rPr lang="el-GR" sz="2000" dirty="0"/>
              <a:t>Η απάντηση είναι σύνθετη και θα μπορούσε να είναι κάθε φορά διαφορετική και ανάλογα με τις αντιλήψεις και απόψεις του καθενός περί υγείας και λειτουργικής απόδοσης των μονάδων υγείας. </a:t>
            </a:r>
          </a:p>
          <a:p>
            <a:pPr algn="just">
              <a:lnSpc>
                <a:spcPct val="80000"/>
              </a:lnSpc>
              <a:buNone/>
            </a:pPr>
            <a:r>
              <a:rPr lang="el-GR" sz="2000" dirty="0"/>
              <a:t>	Ίσως θα ήταν ενδιαφέρον να επιλεγεί π.χ. μία μόνο πτυχή τα πρωτοβάθμιας φροντίδας υγείας, όπως π.χ. η πρόληψη, αγωγή-προαγωγή υγείας. Σε μια τέτοια περίπτωση σημαντικοί δείκτες είναι το (α) ποσοστό εμβολιασμού παιδιών και ηλικιωμένων,  (β) η μείωση των καπνιστών ως ποσοστό επί του συνολικού ενήλικου πληθυσμού της περιοχής ευθύνης του κέντρου υγείας, (γ) έλεγχος για καρκίνο μαστού και τραχήλου μήτρας , (δ) ο αριθμός των τερηδονισμένων δοντιών σε παιδιά μέχρι 12 ετών και (ε) ο έλεγχος της υπέρτασης, της χοληστερόλης και του διαβήτη. Όσον αφορά στην προσβασιμότητα δείκτες αναφορικά με τους χρόνους αναμονής για παράδειγμα μπορούν να χρησιμοποιηθούν για διαφορετικές υπηρεσίες.  </a:t>
            </a:r>
          </a:p>
          <a:p>
            <a:pPr algn="just">
              <a:lnSpc>
                <a:spcPct val="80000"/>
              </a:lnSpc>
              <a:buNone/>
            </a:pPr>
            <a:endParaRPr lang="el-GR" sz="2000" dirty="0"/>
          </a:p>
          <a:p>
            <a:pPr algn="just">
              <a:lnSpc>
                <a:spcPct val="80000"/>
              </a:lnSpc>
              <a:buNone/>
            </a:pPr>
            <a:r>
              <a:rPr lang="el-GR" sz="2000" dirty="0"/>
              <a:t>Τέλος σημαντική διάσταση είναι η αποτύπωση των εμπειριών και των αυτό-αναφερόμενων αποτελεσμάτων από την οπτική γωνία των ασθενών/ληπτών υπηρεσιών υγείας</a:t>
            </a:r>
          </a:p>
          <a:p>
            <a:pPr algn="just">
              <a:lnSpc>
                <a:spcPct val="80000"/>
              </a:lnSpc>
              <a:buNone/>
            </a:pPr>
            <a:r>
              <a:rPr lang="el-GR" sz="2000" dirty="0"/>
              <a:t>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z="4000" b="1" dirty="0"/>
              <a:t>Ενδεικτική Απάντηση (2)</a:t>
            </a:r>
          </a:p>
        </p:txBody>
      </p:sp>
      <p:sp>
        <p:nvSpPr>
          <p:cNvPr id="3" name="2 - Θέση περιεχομένου"/>
          <p:cNvSpPr>
            <a:spLocks noGrp="1"/>
          </p:cNvSpPr>
          <p:nvPr>
            <p:ph idx="1"/>
          </p:nvPr>
        </p:nvSpPr>
        <p:spPr/>
        <p:txBody>
          <a:bodyPr/>
          <a:lstStyle/>
          <a:p>
            <a:r>
              <a:rPr lang="el-GR" sz="2400" dirty="0"/>
              <a:t>Μια εντελώς διαφορετική προσέγγιση θα μπορούσε να περιλαμβάνει (α) τον αριθμό των παραπομπών/γιατρό στο νοσοκομείο της περιοχή, (β) χρόνος αναμονής (λίστα) για ακτινοδιαγνωστικές εξετάσεις και εξέταση από γιατρό, (γ) αριθμός επισκέψεων ανά γιατρό μηνιαίως, (δ) κόστος ανά συνταγή ή κόστος ανά ασθενή  και (ε) ποσοστό </a:t>
            </a:r>
            <a:r>
              <a:rPr lang="el-GR" sz="2400" dirty="0" err="1"/>
              <a:t>συνταγογράφησης</a:t>
            </a:r>
            <a:r>
              <a:rPr lang="el-GR" sz="2400" dirty="0"/>
              <a:t> </a:t>
            </a:r>
            <a:r>
              <a:rPr lang="el-GR" sz="2400" dirty="0" err="1"/>
              <a:t>γενοσήμων</a:t>
            </a:r>
            <a:r>
              <a:rPr lang="el-GR" sz="2400" dirty="0"/>
              <a:t> φαρμάκων  σε σχέση με τα πρωτότυπα.</a:t>
            </a:r>
            <a:r>
              <a:rPr lang="en-US" sz="2400" dirty="0"/>
              <a:t> </a:t>
            </a:r>
            <a:r>
              <a:rPr lang="el-GR" sz="2400" dirty="0"/>
              <a:t>Επίσης ως συμπληρωματικοί δείκτες θα μπορούσαν να είναι οι δείκτες της νοσοκομειακής νοσηλείας ασθενών με άσθμα, διαβήτη ή επιληψία (που θεωρητικά αποτελούν νοσήματα τα οποία διαχειρίζονται αποτελεσματικά στην ΠΦΥ)</a:t>
            </a:r>
          </a:p>
        </p:txBody>
      </p:sp>
      <p:sp>
        <p:nvSpPr>
          <p:cNvPr id="4" name="3 - Θέση υποσέλιδου"/>
          <p:cNvSpPr>
            <a:spLocks noGrp="1"/>
          </p:cNvSpPr>
          <p:nvPr>
            <p:ph type="ftr" sz="quarter" idx="10"/>
          </p:nvPr>
        </p:nvSpPr>
        <p:spPr/>
        <p:txBody>
          <a:bodyPr/>
          <a:lstStyle/>
          <a:p>
            <a:pPr>
              <a:defRPr/>
            </a:pPr>
            <a:endParaRPr lang="en-US"/>
          </a:p>
        </p:txBody>
      </p:sp>
      <p:sp>
        <p:nvSpPr>
          <p:cNvPr id="5" name="4 - Θέση αριθμού διαφάνειας"/>
          <p:cNvSpPr>
            <a:spLocks noGrp="1"/>
          </p:cNvSpPr>
          <p:nvPr>
            <p:ph type="sldNum" sz="quarter" idx="11"/>
          </p:nvPr>
        </p:nvSpPr>
        <p:spPr/>
        <p:txBody>
          <a:bodyPr/>
          <a:lstStyle/>
          <a:p>
            <a:pPr>
              <a:defRPr/>
            </a:pPr>
            <a:fld id="{9E3FC369-CE48-48D0-9F22-052344600E37}" type="slidenum">
              <a:rPr lang="en-US" smtClean="0"/>
              <a:pPr>
                <a:defRPr/>
              </a:pPr>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p:cNvSpPr>
            <a:spLocks noGrp="1" noChangeArrowheads="1"/>
          </p:cNvSpPr>
          <p:nvPr>
            <p:ph type="title"/>
          </p:nvPr>
        </p:nvSpPr>
        <p:spPr/>
        <p:txBody>
          <a:bodyPr/>
          <a:lstStyle/>
          <a:p>
            <a:r>
              <a:rPr lang="el-GR" sz="3600" b="1" dirty="0"/>
              <a:t>Ενδεικτική Απάντηση (3)</a:t>
            </a:r>
          </a:p>
        </p:txBody>
      </p:sp>
      <p:sp>
        <p:nvSpPr>
          <p:cNvPr id="9219" name="Rectangle 3"/>
          <p:cNvSpPr>
            <a:spLocks noGrp="1" noChangeArrowheads="1"/>
          </p:cNvSpPr>
          <p:nvPr>
            <p:ph type="body" idx="1"/>
          </p:nvPr>
        </p:nvSpPr>
        <p:spPr>
          <a:xfrm>
            <a:off x="214282" y="2000240"/>
            <a:ext cx="8305800" cy="4495800"/>
          </a:xfrm>
        </p:spPr>
        <p:txBody>
          <a:bodyPr/>
          <a:lstStyle/>
          <a:p>
            <a:pPr marL="533400" indent="-533400" algn="just">
              <a:lnSpc>
                <a:spcPct val="80000"/>
              </a:lnSpc>
              <a:buFont typeface="Wingdings" pitchFamily="2" charset="2"/>
              <a:buNone/>
            </a:pPr>
            <a:r>
              <a:rPr lang="el-GR" sz="2400" dirty="0"/>
              <a:t>     Όπως έχετε αντιληφθεί, η χρήση των δεικτών γίνεται ανάλογα με το τι θέλουμε να μετρήσουμε. Και γι’ αυτό υπάρχουν εκατοντάδες δείκτες. Είναι προφανές ότι κάποιοι είναι περισσότερο σημαντικοί από κάποιους άλλους, όπως και κάποιες πτυχές ή συνιστώσες της φροντίδας έχουν διαφορετική σημασία και αξία για τον διευθυντή, το Υπουργείο, τους επαγγελματίες υγείας και βέβαια τους χρήστες-ασθενείς. </a:t>
            </a:r>
          </a:p>
          <a:p>
            <a:pPr marL="533400" indent="-533400" algn="just">
              <a:lnSpc>
                <a:spcPct val="80000"/>
              </a:lnSpc>
              <a:buFont typeface="Wingdings" pitchFamily="2" charset="2"/>
              <a:buNone/>
            </a:pPr>
            <a:r>
              <a:rPr lang="el-GR" sz="2400" dirty="0"/>
              <a:t>Και βέβαια δεν είναι δυνατό να έχουμε ολοκληρωμένη εικόνα αξιολόγησης με τη χρήση μόνο πέντε-έξι δεικτών υγείας.</a:t>
            </a:r>
            <a:r>
              <a:rPr lang="el-GR" sz="1800" dirty="0"/>
              <a:t>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5 - Θέση αριθμού διαφάνειας"/>
          <p:cNvSpPr>
            <a:spLocks noGrp="1"/>
          </p:cNvSpPr>
          <p:nvPr>
            <p:ph type="sldNum" sz="quarter" idx="11"/>
          </p:nvPr>
        </p:nvSpPr>
        <p:spPr>
          <a:xfrm>
            <a:off x="457200" y="6245225"/>
            <a:ext cx="2133600" cy="476250"/>
          </a:xfrm>
          <a:noFill/>
        </p:spPr>
        <p:txBody>
          <a:bodyPr/>
          <a:lstStyle/>
          <a:p>
            <a:pPr algn="l"/>
            <a:fld id="{C5232428-E4A3-4816-86B3-99CDD76714EF}" type="slidenum">
              <a:rPr lang="el-GR" smtClean="0">
                <a:latin typeface="Arial" charset="0"/>
              </a:rPr>
              <a:pPr algn="l"/>
              <a:t>81</a:t>
            </a:fld>
            <a:endParaRPr lang="el-GR">
              <a:latin typeface="Arial" charset="0"/>
            </a:endParaRPr>
          </a:p>
        </p:txBody>
      </p:sp>
      <p:sp>
        <p:nvSpPr>
          <p:cNvPr id="131074" name="Text Box 2"/>
          <p:cNvSpPr txBox="1">
            <a:spLocks noChangeArrowheads="1"/>
          </p:cNvSpPr>
          <p:nvPr/>
        </p:nvSpPr>
        <p:spPr bwMode="auto">
          <a:xfrm>
            <a:off x="323850" y="1341438"/>
            <a:ext cx="8229600" cy="4786312"/>
          </a:xfrm>
          <a:prstGeom prst="rect">
            <a:avLst/>
          </a:prstGeom>
          <a:noFill/>
          <a:ln w="12700" cap="sq">
            <a:noFill/>
            <a:miter lim="800000"/>
            <a:headEnd type="none" w="sm" len="sm"/>
            <a:tailEnd type="none" w="sm" len="sm"/>
          </a:ln>
          <a:effectLst/>
        </p:spPr>
        <p:txBody>
          <a:bodyPr lIns="91436" tIns="45718" rIns="91436" bIns="45718">
            <a:spAutoFit/>
          </a:bodyPr>
          <a:lstStyle/>
          <a:p>
            <a:pPr marL="385763" indent="-385763">
              <a:spcBef>
                <a:spcPct val="50000"/>
              </a:spcBef>
              <a:defRPr/>
            </a:pPr>
            <a:r>
              <a:rPr lang="el-GR" sz="2400" dirty="0">
                <a:effectLst>
                  <a:outerShdw blurRad="38100" dist="38100" dir="2700000" algn="tl">
                    <a:srgbClr val="000000"/>
                  </a:outerShdw>
                </a:effectLst>
              </a:rPr>
              <a:t>Η εφαρμογή ενός συστήματος διασφάλισης της ποιότητας των  υπηρεσιών υγείας συμβάλλει</a:t>
            </a:r>
            <a:r>
              <a:rPr lang="el-GR" sz="2400" b="1" dirty="0">
                <a:effectLst>
                  <a:outerShdw blurRad="38100" dist="38100" dir="2700000" algn="tl">
                    <a:srgbClr val="000000"/>
                  </a:outerShdw>
                </a:effectLst>
              </a:rPr>
              <a:t>:</a:t>
            </a:r>
            <a:endParaRPr lang="el-GR" dirty="0">
              <a:effectLst>
                <a:outerShdw blurRad="38100" dist="38100" dir="2700000" algn="tl">
                  <a:srgbClr val="000000"/>
                </a:outerShdw>
              </a:effectLst>
            </a:endParaRPr>
          </a:p>
          <a:p>
            <a:pPr marL="715963" lvl="1">
              <a:spcBef>
                <a:spcPct val="50000"/>
              </a:spcBef>
              <a:buClr>
                <a:srgbClr val="FF3300"/>
              </a:buClr>
              <a:buFont typeface="Wingdings" pitchFamily="2" charset="2"/>
              <a:buChar char="q"/>
              <a:defRPr/>
            </a:pPr>
            <a:r>
              <a:rPr lang="el-GR" dirty="0"/>
              <a:t> Στην καλύτερη έκβαση και τη συντομότερη θεραπεία της ασθένειας κατά το δυνατόν</a:t>
            </a:r>
          </a:p>
          <a:p>
            <a:pPr marL="715963" lvl="1">
              <a:lnSpc>
                <a:spcPct val="20000"/>
              </a:lnSpc>
              <a:spcBef>
                <a:spcPct val="50000"/>
              </a:spcBef>
              <a:buClr>
                <a:srgbClr val="FF3300"/>
              </a:buClr>
              <a:buFont typeface="Wingdings" pitchFamily="2" charset="2"/>
              <a:buChar char="q"/>
              <a:defRPr/>
            </a:pPr>
            <a:endParaRPr lang="el-GR" dirty="0"/>
          </a:p>
          <a:p>
            <a:pPr marL="715963" lvl="1">
              <a:spcBef>
                <a:spcPct val="50000"/>
              </a:spcBef>
              <a:buClr>
                <a:srgbClr val="FF3300"/>
              </a:buClr>
              <a:buFont typeface="Wingdings" pitchFamily="2" charset="2"/>
              <a:buChar char="q"/>
              <a:defRPr/>
            </a:pPr>
            <a:r>
              <a:rPr lang="el-GR" dirty="0"/>
              <a:t> Στην θετικότερες εμπειρίες των ασθενών</a:t>
            </a:r>
          </a:p>
          <a:p>
            <a:pPr marL="715963" lvl="1">
              <a:lnSpc>
                <a:spcPct val="0"/>
              </a:lnSpc>
              <a:spcBef>
                <a:spcPct val="50000"/>
              </a:spcBef>
              <a:buClr>
                <a:srgbClr val="FF3300"/>
              </a:buClr>
              <a:buFont typeface="Wingdings" pitchFamily="2" charset="2"/>
              <a:buChar char="q"/>
              <a:defRPr/>
            </a:pPr>
            <a:endParaRPr lang="el-GR" dirty="0"/>
          </a:p>
          <a:p>
            <a:pPr marL="715963" lvl="1">
              <a:spcBef>
                <a:spcPct val="50000"/>
              </a:spcBef>
              <a:buClr>
                <a:srgbClr val="FF3300"/>
              </a:buClr>
              <a:buFont typeface="Wingdings" pitchFamily="2" charset="2"/>
              <a:buChar char="q"/>
              <a:defRPr/>
            </a:pPr>
            <a:r>
              <a:rPr lang="el-GR" dirty="0">
                <a:sym typeface="Webdings" pitchFamily="18" charset="2"/>
              </a:rPr>
              <a:t> Στην ε</a:t>
            </a:r>
            <a:r>
              <a:rPr lang="el-GR" dirty="0"/>
              <a:t>ξοικονόμηση χρόνου για άμεση φροντίδα</a:t>
            </a:r>
          </a:p>
          <a:p>
            <a:pPr marL="715963" lvl="1">
              <a:lnSpc>
                <a:spcPct val="0"/>
              </a:lnSpc>
              <a:spcBef>
                <a:spcPct val="50000"/>
              </a:spcBef>
              <a:buClr>
                <a:srgbClr val="FF3300"/>
              </a:buClr>
              <a:buFont typeface="Wingdings" pitchFamily="2" charset="2"/>
              <a:buChar char="q"/>
              <a:defRPr/>
            </a:pPr>
            <a:endParaRPr lang="el-GR" dirty="0"/>
          </a:p>
          <a:p>
            <a:pPr marL="715963" lvl="1">
              <a:spcBef>
                <a:spcPct val="50000"/>
              </a:spcBef>
              <a:buClr>
                <a:srgbClr val="FF3300"/>
              </a:buClr>
              <a:buFont typeface="Wingdings" pitchFamily="2" charset="2"/>
              <a:buChar char="q"/>
              <a:defRPr/>
            </a:pPr>
            <a:r>
              <a:rPr lang="el-GR" dirty="0">
                <a:sym typeface="Webdings" pitchFamily="18" charset="2"/>
              </a:rPr>
              <a:t> </a:t>
            </a:r>
            <a:r>
              <a:rPr lang="el-GR" dirty="0"/>
              <a:t>Στην εμπλοκή όλων των εργαζομένων και κατά συνέπεια στην 	υποστήριξη του συστήματος ποιότητας εκ των έσω</a:t>
            </a:r>
          </a:p>
          <a:p>
            <a:pPr marL="715963" lvl="1">
              <a:lnSpc>
                <a:spcPct val="20000"/>
              </a:lnSpc>
              <a:spcBef>
                <a:spcPct val="50000"/>
              </a:spcBef>
              <a:buClr>
                <a:srgbClr val="FF3300"/>
              </a:buClr>
              <a:buFont typeface="Wingdings" pitchFamily="2" charset="2"/>
              <a:buNone/>
              <a:defRPr/>
            </a:pPr>
            <a:r>
              <a:rPr lang="el-GR" dirty="0"/>
              <a:t> </a:t>
            </a:r>
          </a:p>
          <a:p>
            <a:pPr marL="715963" lvl="1">
              <a:spcBef>
                <a:spcPct val="50000"/>
              </a:spcBef>
              <a:buClr>
                <a:srgbClr val="FF3300"/>
              </a:buClr>
              <a:buFont typeface="Wingdings" pitchFamily="2" charset="2"/>
              <a:buChar char="q"/>
              <a:defRPr/>
            </a:pPr>
            <a:r>
              <a:rPr lang="el-GR" dirty="0"/>
              <a:t> Στη μείωση του κόστους των παρεχόμενων υπηρεσιών όχι εις βάρος της ποιότητας αλλά με αποφυγή του κόστους κακής ποιότητας</a:t>
            </a:r>
          </a:p>
          <a:p>
            <a:pPr marL="715963" lvl="1">
              <a:spcBef>
                <a:spcPct val="50000"/>
              </a:spcBef>
              <a:buClr>
                <a:srgbClr val="FF3300"/>
              </a:buClr>
              <a:buFont typeface="Wingdings" pitchFamily="2" charset="2"/>
              <a:buNone/>
              <a:defRPr/>
            </a:pPr>
            <a:endParaRPr lang="el-GR" dirty="0"/>
          </a:p>
        </p:txBody>
      </p:sp>
      <p:sp>
        <p:nvSpPr>
          <p:cNvPr id="47108" name="WordArt 3"/>
          <p:cNvSpPr>
            <a:spLocks noChangeArrowheads="1" noChangeShapeType="1" noTextEdit="1"/>
          </p:cNvSpPr>
          <p:nvPr/>
        </p:nvSpPr>
        <p:spPr bwMode="auto">
          <a:xfrm>
            <a:off x="1928794" y="571480"/>
            <a:ext cx="4987950" cy="623886"/>
          </a:xfrm>
          <a:prstGeom prst="rect">
            <a:avLst/>
          </a:prstGeom>
        </p:spPr>
        <p:txBody>
          <a:bodyPr wrap="none" fromWordArt="1">
            <a:prstTxWarp prst="textPlain">
              <a:avLst>
                <a:gd name="adj" fmla="val 50000"/>
              </a:avLst>
            </a:prstTxWarp>
          </a:bodyPr>
          <a:lstStyle/>
          <a:p>
            <a:pPr algn="ctr"/>
            <a:r>
              <a:rPr lang="el-GR" sz="2400" b="1" kern="10" spc="480" dirty="0">
                <a:ln w="9525" cap="sq">
                  <a:noFill/>
                  <a:round/>
                  <a:headEnd type="none" w="sm" len="sm"/>
                  <a:tailEnd type="none" w="sm" len="sm"/>
                </a:ln>
                <a:solidFill>
                  <a:srgbClr val="C00000"/>
                </a:solidFill>
                <a:effectLst>
                  <a:outerShdw dist="45791" dir="3378596" algn="ctr" rotWithShape="0">
                    <a:srgbClr val="4D4D4D"/>
                  </a:outerShdw>
                </a:effectLst>
                <a:latin typeface="Arial Black"/>
              </a:rPr>
              <a:t>ΣΥΜΠΕΡΑΣΜΑΤΑ</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060e74cb4422e926caffd9b34f9c6e4b7fe8c"/>
</p:tagLst>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l-GR"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l-GR"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2335</TotalTime>
  <Words>9319</Words>
  <Application>Microsoft Office PowerPoint</Application>
  <PresentationFormat>Προβολή στην οθόνη (4:3)</PresentationFormat>
  <Paragraphs>796</Paragraphs>
  <Slides>81</Slides>
  <Notes>29</Notes>
  <HiddenSlides>0</HiddenSlides>
  <MMClips>0</MMClips>
  <ScaleCrop>false</ScaleCrop>
  <HeadingPairs>
    <vt:vector size="8" baseType="variant">
      <vt:variant>
        <vt:lpstr>Γραμματοσειρές που χρησιμοποιούνται</vt:lpstr>
      </vt:variant>
      <vt:variant>
        <vt:i4>11</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81</vt:i4>
      </vt:variant>
    </vt:vector>
  </HeadingPairs>
  <TitlesOfParts>
    <vt:vector size="94" baseType="lpstr">
      <vt:lpstr>Arial</vt:lpstr>
      <vt:lpstr>Arial Black</vt:lpstr>
      <vt:lpstr>Calibri</vt:lpstr>
      <vt:lpstr>Lato Light</vt:lpstr>
      <vt:lpstr>Open Sans Light</vt:lpstr>
      <vt:lpstr>Open Sans Semibold</vt:lpstr>
      <vt:lpstr>Tahoma</vt:lpstr>
      <vt:lpstr>Times New Roman</vt:lpstr>
      <vt:lpstr>Webdings</vt:lpstr>
      <vt:lpstr>Wingdings</vt:lpstr>
      <vt:lpstr>Wingdings 2</vt:lpstr>
      <vt:lpstr>Pixel</vt:lpstr>
      <vt:lpstr>Γράφημα</vt:lpstr>
      <vt:lpstr>Μέτρηση της απόδοσης και της ποιότητας των Υπηρεσιών Υγείας</vt:lpstr>
      <vt:lpstr>Δείκτες Ποιότητας</vt:lpstr>
      <vt:lpstr>Γενικοί vs Ειδικούς Δείκτες (προσανατολισμένοι στη νόσο) </vt:lpstr>
      <vt:lpstr>Τα πρώτα βήματα…</vt:lpstr>
      <vt:lpstr>Παρουσίαση του PowerPoint</vt:lpstr>
      <vt:lpstr>Παρουσίαση του PowerPoint</vt:lpstr>
      <vt:lpstr>Διαστάσεις της Απόδοσης (performance) των Συστημάτων Υγείας</vt:lpstr>
      <vt:lpstr>Παρουσίαση του PowerPoint</vt:lpstr>
      <vt:lpstr>1. Αποδοτικότητα</vt:lpstr>
      <vt:lpstr>Παραγωγικότητα-Αποδοτικότητα</vt:lpstr>
      <vt:lpstr>Η σημασία της αποδοτικότητας</vt:lpstr>
      <vt:lpstr>Δείκτες αποδοτικότητας (Efficiency indicators )</vt:lpstr>
      <vt:lpstr>Δείκτες αποδοτικότητας</vt:lpstr>
      <vt:lpstr>Δείκτες αποδοτικότητας</vt:lpstr>
      <vt:lpstr>Δείκτες αποδοτικότητας</vt:lpstr>
      <vt:lpstr>Παρουσίαση του PowerPoint</vt:lpstr>
      <vt:lpstr>2. ΑΠΟΤΕΛΕΣΜΑΤΙΚΟΤΗΤΑ</vt:lpstr>
      <vt:lpstr>3. ΑΣΦΑΛΕΙΑ ΑΣΘΕΝΩΝ</vt:lpstr>
      <vt:lpstr>Παρουσίαση του PowerPoint</vt:lpstr>
      <vt:lpstr>ΑΣΦΑΛΕΙΑ ΑΣΘΕΝΩΝ</vt:lpstr>
      <vt:lpstr>Συνολικός αριθμός ιατρικών &amp; νοσηλευτικών λαθών στην Αμερική</vt:lpstr>
      <vt:lpstr>Ασφάλεια Ασθενών: ορισμένοι βασικοί δείκτες</vt:lpstr>
      <vt:lpstr>Ασφάλεια Ασθενών</vt:lpstr>
      <vt:lpstr>Ασφάλεια Ασθενών</vt:lpstr>
      <vt:lpstr>Λάθη κατά τη διάρκεια χειρουργικών επεμβάσεων </vt:lpstr>
      <vt:lpstr>ΑΝΕΠΙΘΥΜΗΤΑ ΧΕΙΡΟΥΡΓΙΚΑ ΣΥΜΒΑΜΑΤΑ </vt:lpstr>
      <vt:lpstr>ΑΣΦΑΛΕΙΑ ΑΣΘΕΝΩΝ:  ΕΡΕΥΝΗΤΙΚΑ ΕΛΛΗΝΙΚΑ ΔΕΔΟΜΕΝΑ</vt:lpstr>
      <vt:lpstr>ΟΡΙΣΜΕΝΑ ΕΝΔΕΙΚΤΙΚΑ ΑΠΟΤΕΛΕΣΜΑΤΑ</vt:lpstr>
      <vt:lpstr>ΟΡΙΣΜΕΝΑ ΕΝΔΕΙΚΤΙΚΑ ΑΠΟΤΕΛΕΣΜΑΤΑ</vt:lpstr>
      <vt:lpstr>ΟΡΙΣΜΕΝΑ ΕΝΔΕΙΚΤΙΚΑ ΑΠΟΤΕΛΕΣΜΑΤΑ</vt:lpstr>
      <vt:lpstr>ΟΡΙΣΜΕΝΑ ΕΝΔΕΙΚΤΙΚΑ ΑΠΟΤΕΛΕΣΜΑΤΑ</vt:lpstr>
      <vt:lpstr>ΣΥΓΚΡΙΣΕΙΣ ΜΕ ΑΛΛΕΣ ΧΩΡΕΣ</vt:lpstr>
      <vt:lpstr>ΣΥΓΚΡΙΣΕΙΣ ΜΕ ΑΛΛΕΣ ΧΩΡΕΣ</vt:lpstr>
      <vt:lpstr>ΕΝΔΕΙΚΤΙΚΟΙ ΔΕΙΚΤΕΣ ΑΠΟΤΕΛΕΣΜΑΤΙΚΟΤΗΤΑΣ ή/και ΑΣΦΑΛΕΙΑΣ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Βαδίζοντας προς την …… Ασθενοκεντρική Φροντίδα</vt:lpstr>
      <vt:lpstr>Εμπειρίες Ασθενών Vs. Ικανοποίηση Ασθενών </vt:lpstr>
      <vt:lpstr>Παρουσίαση του PowerPoint</vt:lpstr>
      <vt:lpstr>Παρουσίαση του PowerPoint</vt:lpstr>
      <vt:lpstr>Παρουσίαση του PowerPoint</vt:lpstr>
      <vt:lpstr>Τα πρώτα βήματα……</vt:lpstr>
      <vt:lpstr>Πιλοτική φάση μελέτης PaRIS: Ασθενείς-Επαγγελματίες Υγείας</vt:lpstr>
      <vt:lpstr>Τι αξιολογεί η PaRIS;</vt:lpstr>
      <vt:lpstr>4. Προσβασιμότητα – Ισότιμη Πρόσβαση </vt:lpstr>
      <vt:lpstr>ΔΕΙΚΤΕΣ ΙΣΟΤΙΜΗΣ ΠΡΟΣΒΑΣΗΣ</vt:lpstr>
      <vt:lpstr>Ισοτιμία: Κάθετη και οριζόντια</vt:lpstr>
      <vt:lpstr>Οριζόντια και κάθετη ισοτιμία</vt:lpstr>
      <vt:lpstr>Ισότητα, Δικαιοσύνη, Ισοτιμία </vt:lpstr>
      <vt:lpstr>Παρουσίαση του PowerPoint</vt:lpstr>
      <vt:lpstr>Οι πληρωμές των χρηστών (συνέχεια)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Ελληνική Πραγματικότητα: τί πρέπει να γίνει</vt:lpstr>
      <vt:lpstr>ΔΕΙΚΤΕΣ ΑΞΙΟΛΟΓΗΣΗΣ ΣΥΣΤΗΜΑΤΩΝ ΥΓΕΙΑΣ ΑΝΑ ΤΟΜΕΑ ΦΡΟΝΤΙΔΑΣ</vt:lpstr>
      <vt:lpstr>1. ΑΓΩΓΗ ΥΓΕΙΑΣ - ΠΡΟΛΗΨΗ</vt:lpstr>
      <vt:lpstr>2. ΑΣΦΑΛΕΙΑ ΑΣΘΕΝΩΝ</vt:lpstr>
      <vt:lpstr>3. ΔΙΑΧΕΙΡΙΣΗ ΤΟΥ ΔΙΑΒΗΤΗ</vt:lpstr>
      <vt:lpstr>4. ΔΙΑΧΕΙΡΙΣΗ ΚΑΡΔΙΑΓΓΕΙΑΚΩΝ ΠΑΘΗΣΕΩΝ</vt:lpstr>
      <vt:lpstr>5. ΔΙΑΧΕΙΡΙΣΗ ΤΩΝ ΨΥΧΙΚΩΝ ΝΟΣΗΜΑΤΩΝ</vt:lpstr>
      <vt:lpstr>Ομαδική Άσκηση</vt:lpstr>
      <vt:lpstr>Ενδεικτική Απάντηση (A και Β)</vt:lpstr>
      <vt:lpstr>Ενδεικτική Απάντηση για την Oμάδα Γ (1)</vt:lpstr>
      <vt:lpstr>Ενδεικτική Απάντηση (2)</vt:lpstr>
      <vt:lpstr>Ενδεικτική Απάντηση (3)</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ΜΕΤΡΗΣΗ ΤΗΣ ΑΠΟΔΟΣΗΣ ΣΤΟΝ ΤΟΜΕΑ ΤΗΣ ΥΓΕΙΑΣ</dc:title>
  <dc:creator>admin</dc:creator>
  <cp:lastModifiedBy>Dafni Kaitelidou</cp:lastModifiedBy>
  <cp:revision>137</cp:revision>
  <dcterms:created xsi:type="dcterms:W3CDTF">2006-12-05T14:52:29Z</dcterms:created>
  <dcterms:modified xsi:type="dcterms:W3CDTF">2025-11-13T11:31:33Z</dcterms:modified>
</cp:coreProperties>
</file>