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3" r:id="rId1"/>
  </p:sldMasterIdLst>
  <p:notesMasterIdLst>
    <p:notesMasterId r:id="rId39"/>
  </p:notesMasterIdLst>
  <p:handoutMasterIdLst>
    <p:handoutMasterId r:id="rId40"/>
  </p:handoutMasterIdLst>
  <p:sldIdLst>
    <p:sldId id="284" r:id="rId2"/>
    <p:sldId id="290" r:id="rId3"/>
    <p:sldId id="285" r:id="rId4"/>
    <p:sldId id="294" r:id="rId5"/>
    <p:sldId id="291" r:id="rId6"/>
    <p:sldId id="292" r:id="rId7"/>
    <p:sldId id="293" r:id="rId8"/>
    <p:sldId id="296" r:id="rId9"/>
    <p:sldId id="295" r:id="rId10"/>
    <p:sldId id="286" r:id="rId11"/>
    <p:sldId id="287" r:id="rId12"/>
    <p:sldId id="262" r:id="rId13"/>
    <p:sldId id="263" r:id="rId14"/>
    <p:sldId id="261" r:id="rId15"/>
    <p:sldId id="264" r:id="rId16"/>
    <p:sldId id="297" r:id="rId17"/>
    <p:sldId id="266" r:id="rId18"/>
    <p:sldId id="267" r:id="rId19"/>
    <p:sldId id="298" r:id="rId20"/>
    <p:sldId id="268" r:id="rId21"/>
    <p:sldId id="289" r:id="rId22"/>
    <p:sldId id="270" r:id="rId23"/>
    <p:sldId id="299" r:id="rId24"/>
    <p:sldId id="271" r:id="rId25"/>
    <p:sldId id="272" r:id="rId26"/>
    <p:sldId id="273" r:id="rId27"/>
    <p:sldId id="278" r:id="rId28"/>
    <p:sldId id="279" r:id="rId29"/>
    <p:sldId id="280" r:id="rId30"/>
    <p:sldId id="306" r:id="rId31"/>
    <p:sldId id="281" r:id="rId32"/>
    <p:sldId id="303" r:id="rId33"/>
    <p:sldId id="304" r:id="rId34"/>
    <p:sldId id="305" r:id="rId35"/>
    <p:sldId id="301" r:id="rId36"/>
    <p:sldId id="307" r:id="rId37"/>
    <p:sldId id="302" r:id="rId38"/>
  </p:sldIdLst>
  <p:sldSz cx="9144000" cy="6858000" type="screen4x3"/>
  <p:notesSz cx="6858000" cy="9737725"/>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6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008000"/>
    <a:srgbClr val="CCFFCC"/>
    <a:srgbClr val="A50021"/>
    <a:srgbClr val="0000FF"/>
    <a:srgbClr val="33CC33"/>
    <a:srgbClr val="CC0000"/>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93" d="100"/>
          <a:sy n="93" d="100"/>
        </p:scale>
        <p:origin x="-1796" y="-9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3718" y="-68"/>
      </p:cViewPr>
      <p:guideLst>
        <p:guide orient="horz" pos="3067"/>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667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29699" name="Rectangle 3"/>
          <p:cNvSpPr>
            <a:spLocks noGrp="1" noChangeArrowheads="1"/>
          </p:cNvSpPr>
          <p:nvPr>
            <p:ph type="dt" sz="quarter" idx="1"/>
          </p:nvPr>
        </p:nvSpPr>
        <p:spPr bwMode="auto">
          <a:xfrm>
            <a:off x="3886200" y="0"/>
            <a:ext cx="2971800" cy="4667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29700" name="Rectangle 4"/>
          <p:cNvSpPr>
            <a:spLocks noGrp="1" noChangeArrowheads="1"/>
          </p:cNvSpPr>
          <p:nvPr>
            <p:ph type="ftr" sz="quarter" idx="2"/>
          </p:nvPr>
        </p:nvSpPr>
        <p:spPr bwMode="auto">
          <a:xfrm>
            <a:off x="0" y="9240838"/>
            <a:ext cx="2971800" cy="466725"/>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29701" name="Rectangle 5"/>
          <p:cNvSpPr>
            <a:spLocks noGrp="1" noChangeArrowheads="1"/>
          </p:cNvSpPr>
          <p:nvPr>
            <p:ph type="sldNum" sz="quarter" idx="3"/>
          </p:nvPr>
        </p:nvSpPr>
        <p:spPr bwMode="auto">
          <a:xfrm>
            <a:off x="3886200" y="9240838"/>
            <a:ext cx="2971800" cy="466725"/>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79DAFA94-97E5-467C-AD61-3AA1B1956D10}" type="slidenum">
              <a:rPr lang="el-GR"/>
              <a:pPr>
                <a:defRPr/>
              </a:pPr>
              <a:t>‹#›</a:t>
            </a:fld>
            <a:endParaRPr lang="el-GR"/>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66725"/>
          </a:xfrm>
          <a:prstGeom prst="rect">
            <a:avLst/>
          </a:prstGeom>
          <a:noFill/>
          <a:ln w="9525">
            <a:noFill/>
            <a:miter lim="800000"/>
            <a:headEnd/>
            <a:tailEnd/>
          </a:ln>
          <a:effectLst/>
        </p:spPr>
        <p:txBody>
          <a:bodyPr vert="horz" wrap="none" lIns="91429" tIns="45714" rIns="91429" bIns="45714" numCol="1" anchor="ctr"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28675" name="Rectangle 3"/>
          <p:cNvSpPr>
            <a:spLocks noGrp="1" noChangeArrowheads="1"/>
          </p:cNvSpPr>
          <p:nvPr>
            <p:ph type="dt" idx="1"/>
          </p:nvPr>
        </p:nvSpPr>
        <p:spPr bwMode="auto">
          <a:xfrm>
            <a:off x="3886200" y="0"/>
            <a:ext cx="2971800" cy="466725"/>
          </a:xfrm>
          <a:prstGeom prst="rect">
            <a:avLst/>
          </a:prstGeom>
          <a:noFill/>
          <a:ln w="9525">
            <a:noFill/>
            <a:miter lim="800000"/>
            <a:headEnd/>
            <a:tailEnd/>
          </a:ln>
          <a:effectLst/>
        </p:spPr>
        <p:txBody>
          <a:bodyPr vert="horz" wrap="none" lIns="91429" tIns="45714" rIns="91429" bIns="45714" numCol="1" anchor="ctr"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38916" name="Rectangle 4"/>
          <p:cNvSpPr>
            <a:spLocks noGrp="1" noRot="1" noChangeAspect="1" noChangeArrowheads="1" noTextEdit="1"/>
          </p:cNvSpPr>
          <p:nvPr>
            <p:ph type="sldImg" idx="2"/>
          </p:nvPr>
        </p:nvSpPr>
        <p:spPr bwMode="auto">
          <a:xfrm>
            <a:off x="996950" y="698500"/>
            <a:ext cx="4865688" cy="3649663"/>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914400" y="4659313"/>
            <a:ext cx="5029200" cy="4348162"/>
          </a:xfrm>
          <a:prstGeom prst="rect">
            <a:avLst/>
          </a:prstGeom>
          <a:noFill/>
          <a:ln w="9525">
            <a:noFill/>
            <a:miter lim="800000"/>
            <a:headEnd/>
            <a:tailEnd/>
          </a:ln>
          <a:effectLst/>
        </p:spPr>
        <p:txBody>
          <a:bodyPr vert="horz" wrap="none" lIns="91429" tIns="45714" rIns="91429" bIns="45714" numCol="1" anchor="ctr"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28678" name="Rectangle 6"/>
          <p:cNvSpPr>
            <a:spLocks noGrp="1" noChangeArrowheads="1"/>
          </p:cNvSpPr>
          <p:nvPr>
            <p:ph type="ftr" sz="quarter" idx="4"/>
          </p:nvPr>
        </p:nvSpPr>
        <p:spPr bwMode="auto">
          <a:xfrm>
            <a:off x="0" y="9240838"/>
            <a:ext cx="2971800" cy="466725"/>
          </a:xfrm>
          <a:prstGeom prst="rect">
            <a:avLst/>
          </a:prstGeom>
          <a:noFill/>
          <a:ln w="9525">
            <a:noFill/>
            <a:miter lim="800000"/>
            <a:headEnd/>
            <a:tailEnd/>
          </a:ln>
          <a:effectLst/>
        </p:spPr>
        <p:txBody>
          <a:bodyPr vert="horz" wrap="none" lIns="91429" tIns="45714" rIns="91429" bIns="45714"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28679" name="Rectangle 7"/>
          <p:cNvSpPr>
            <a:spLocks noGrp="1" noChangeArrowheads="1"/>
          </p:cNvSpPr>
          <p:nvPr>
            <p:ph type="sldNum" sz="quarter" idx="5"/>
          </p:nvPr>
        </p:nvSpPr>
        <p:spPr bwMode="auto">
          <a:xfrm>
            <a:off x="3886200" y="9240838"/>
            <a:ext cx="2971800" cy="466725"/>
          </a:xfrm>
          <a:prstGeom prst="rect">
            <a:avLst/>
          </a:prstGeom>
          <a:noFill/>
          <a:ln w="9525">
            <a:noFill/>
            <a:miter lim="800000"/>
            <a:headEnd/>
            <a:tailEnd/>
          </a:ln>
          <a:effectLst/>
        </p:spPr>
        <p:txBody>
          <a:bodyPr vert="horz" wrap="none" lIns="91429" tIns="45714" rIns="91429" bIns="45714" numCol="1" anchor="b" anchorCtr="0" compatLnSpc="1">
            <a:prstTxWarp prst="textNoShape">
              <a:avLst/>
            </a:prstTxWarp>
          </a:bodyPr>
          <a:lstStyle>
            <a:lvl1pPr algn="r" eaLnBrk="0" hangingPunct="0">
              <a:defRPr sz="1200">
                <a:latin typeface="Times New Roman" pitchFamily="18" charset="0"/>
              </a:defRPr>
            </a:lvl1pPr>
          </a:lstStyle>
          <a:p>
            <a:pPr>
              <a:defRPr/>
            </a:pPr>
            <a:fld id="{9A4DFCB7-EC1E-4F15-8C99-AF1395CBD35A}"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7E9D67D-1BBB-4CC7-BD62-7CA8C809227F}" type="slidenum">
              <a:rPr lang="el-GR" smtClean="0"/>
              <a:pPr/>
              <a:t>1</a:t>
            </a:fld>
            <a:endParaRPr lang="el-GR"/>
          </a:p>
        </p:txBody>
      </p:sp>
      <p:sp>
        <p:nvSpPr>
          <p:cNvPr id="39939" name="Rectangle 2"/>
          <p:cNvSpPr>
            <a:spLocks noGrp="1" noRot="1" noChangeAspect="1" noChangeArrowheads="1" noTextEdit="1"/>
          </p:cNvSpPr>
          <p:nvPr>
            <p:ph type="sldImg"/>
          </p:nvPr>
        </p:nvSpPr>
        <p:spPr>
          <a:ln/>
        </p:spPr>
      </p:sp>
      <p:sp>
        <p:nvSpPr>
          <p:cNvPr id="39940"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r>
              <a:rPr lang="el-GR" sz="1200">
                <a:latin typeface="Times New Roman" pitchFamily="18" charset="0"/>
              </a:rPr>
              <a:t>Η απόδοση έργου από τους εργαζόμενους στον οργανισμό, δεδομένων των μέσων και των  συστημάτων οργάνωσής της, εξαρτάται από δύο κατηγορίες παραγόντων: η πρώτη περιλαμβάνει τις γνώσεις και τις ικανότητες που είναι απαραίτητες για την απόδοση του έργου. Η δεύτερη περιλαμβάνει τους παράγοντες που προσδιορίζουν τη διάθεση του ατόμου να αποδώσει. Πρόκειται δηλαδή για το «μπορώ και το θέλω».</a:t>
            </a:r>
          </a:p>
          <a:p>
            <a:pPr>
              <a:spcBef>
                <a:spcPct val="30000"/>
              </a:spcBef>
            </a:pPr>
            <a:endParaRPr lang="el-GR" sz="1200">
              <a:latin typeface="Times New Roman" pitchFamily="18" charset="0"/>
            </a:endParaRPr>
          </a:p>
          <a:p>
            <a:pPr>
              <a:spcBef>
                <a:spcPct val="30000"/>
              </a:spcBef>
            </a:pPr>
            <a:r>
              <a:rPr lang="el-GR" sz="1200">
                <a:latin typeface="Times New Roman" pitchFamily="18" charset="0"/>
              </a:rPr>
              <a:t>Η παρακίνηση των εργαζομένων αποτελεί ένα από τα πιο σημαντικά ζητήματα της Διοίκησης αφού είναι στενά συνδεδεμένη με την ανθρώπινη συμπεριφορά και με την απόδοση στο χώρο της οργάνωσης. </a:t>
            </a: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DF5B9DF-7BD4-4B1A-B138-884EBA7A549A}" type="slidenum">
              <a:rPr lang="el-GR" smtClean="0"/>
              <a:pPr/>
              <a:t>10</a:t>
            </a:fld>
            <a:endParaRPr lang="el-GR"/>
          </a:p>
        </p:txBody>
      </p:sp>
      <p:sp>
        <p:nvSpPr>
          <p:cNvPr id="49155" name="Rectangle 2"/>
          <p:cNvSpPr>
            <a:spLocks noGrp="1" noRot="1" noChangeAspect="1" noChangeArrowheads="1" noTextEdit="1"/>
          </p:cNvSpPr>
          <p:nvPr>
            <p:ph type="sldImg"/>
          </p:nvPr>
        </p:nvSpPr>
        <p:spPr>
          <a:ln/>
        </p:spPr>
      </p:sp>
      <p:sp>
        <p:nvSpPr>
          <p:cNvPr id="49156"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2A44DAE-AE7D-4814-813D-44AAC44DC1B9}" type="slidenum">
              <a:rPr lang="el-GR" smtClean="0"/>
              <a:pPr/>
              <a:t>11</a:t>
            </a:fld>
            <a:endParaRPr lang="el-GR"/>
          </a:p>
        </p:txBody>
      </p:sp>
      <p:sp>
        <p:nvSpPr>
          <p:cNvPr id="50179" name="Rectangle 2"/>
          <p:cNvSpPr>
            <a:spLocks noGrp="1" noRot="1" noChangeAspect="1" noChangeArrowheads="1" noTextEdit="1"/>
          </p:cNvSpPr>
          <p:nvPr>
            <p:ph type="sldImg"/>
          </p:nvPr>
        </p:nvSpPr>
        <p:spPr>
          <a:ln/>
        </p:spPr>
      </p:sp>
      <p:sp>
        <p:nvSpPr>
          <p:cNvPr id="50180"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C3C50FB-872B-4246-A3D4-F383727F289B}" type="slidenum">
              <a:rPr lang="el-GR" smtClean="0"/>
              <a:pPr/>
              <a:t>12</a:t>
            </a:fld>
            <a:endParaRPr lang="el-GR"/>
          </a:p>
        </p:txBody>
      </p:sp>
      <p:sp>
        <p:nvSpPr>
          <p:cNvPr id="51203" name="Rectangle 2"/>
          <p:cNvSpPr>
            <a:spLocks noGrp="1" noRot="1" noChangeAspect="1" noChangeArrowheads="1" noTextEdit="1"/>
          </p:cNvSpPr>
          <p:nvPr>
            <p:ph type="sldImg"/>
          </p:nvPr>
        </p:nvSpPr>
        <p:spPr>
          <a:ln/>
        </p:spPr>
      </p:sp>
      <p:sp>
        <p:nvSpPr>
          <p:cNvPr id="51204"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F49CECB-6BBF-47CA-8CE4-453E85FB80D9}" type="slidenum">
              <a:rPr lang="el-GR" smtClean="0"/>
              <a:pPr/>
              <a:t>13</a:t>
            </a:fld>
            <a:endParaRPr lang="el-GR"/>
          </a:p>
        </p:txBody>
      </p:sp>
      <p:sp>
        <p:nvSpPr>
          <p:cNvPr id="52227" name="Rectangle 2"/>
          <p:cNvSpPr>
            <a:spLocks noGrp="1" noRot="1" noChangeAspect="1" noChangeArrowheads="1" noTextEdit="1"/>
          </p:cNvSpPr>
          <p:nvPr>
            <p:ph type="sldImg"/>
          </p:nvPr>
        </p:nvSpPr>
        <p:spPr>
          <a:ln/>
        </p:spPr>
      </p:sp>
      <p:sp>
        <p:nvSpPr>
          <p:cNvPr id="52228"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marL="228600" indent="-228600">
              <a:spcBef>
                <a:spcPct val="30000"/>
              </a:spcBef>
            </a:pPr>
            <a:r>
              <a:rPr lang="el-GR" sz="1200">
                <a:latin typeface="Times New Roman" pitchFamily="18" charset="0"/>
              </a:rPr>
              <a:t>Ο </a:t>
            </a:r>
            <a:r>
              <a:rPr lang="en-US" sz="1200">
                <a:latin typeface="Times New Roman" pitchFamily="18" charset="0"/>
              </a:rPr>
              <a:t>Abraham Maslow</a:t>
            </a:r>
            <a:r>
              <a:rPr lang="el-GR" sz="1200">
                <a:latin typeface="Times New Roman" pitchFamily="18" charset="0"/>
              </a:rPr>
              <a:t>, με κλινικές έρευνες, προσπάθησε να προσδιορίσει αυτό που παρακινεί την ανθρώπινη συμπεριφορά. Διερεύνησε τις ανάγκες του ανθρώπου καθώς και την παρακινητική τους δύναμη και τις ταξινόμησε σε πέντε κατηγορίες</a:t>
            </a:r>
            <a:r>
              <a:rPr lang="en-US" sz="1200">
                <a:latin typeface="Times New Roman" pitchFamily="18" charset="0"/>
              </a:rPr>
              <a:t>:</a:t>
            </a:r>
            <a:r>
              <a:rPr lang="el-GR" sz="1200">
                <a:latin typeface="Times New Roman" pitchFamily="18" charset="0"/>
              </a:rPr>
              <a:t> τις φυσιολογικές, τις ανάγκες εκτίμησης ή αναγνώρισης, και τις ανάγκες ολοκλήρωσης. </a:t>
            </a:r>
          </a:p>
          <a:p>
            <a:pPr marL="228600" indent="-228600">
              <a:spcBef>
                <a:spcPct val="30000"/>
              </a:spcBef>
              <a:buFontTx/>
              <a:buAutoNum type="arabicPeriod"/>
            </a:pPr>
            <a:r>
              <a:rPr lang="el-GR" sz="1200">
                <a:latin typeface="Times New Roman" pitchFamily="18" charset="0"/>
              </a:rPr>
              <a:t>Ο άνθρωπος προσπαθεί συνεχώς να ικανοποιήσει καλύτερα τις ανάγκες του. Συνέχεια επιθυμεί και επιθυμεί περισσότερα. Αυτά που επιθυμεί εξαρτώνται από αυτά που ήδη έχει. Δηλαδή, οι ανάγκες που προσπαθεί να ικανοποιήσει εξαρτώνται από το βαθμό της ικανοποίησής τους.</a:t>
            </a:r>
          </a:p>
          <a:p>
            <a:pPr marL="228600" indent="-228600">
              <a:spcBef>
                <a:spcPct val="30000"/>
              </a:spcBef>
              <a:buFontTx/>
              <a:buAutoNum type="arabicPeriod"/>
            </a:pPr>
            <a:r>
              <a:rPr lang="el-GR" sz="1200">
                <a:latin typeface="Times New Roman" pitchFamily="18" charset="0"/>
              </a:rPr>
              <a:t>Η παρακινητική δύναμη</a:t>
            </a:r>
            <a:r>
              <a:rPr lang="en-US" sz="1200">
                <a:latin typeface="Times New Roman" pitchFamily="18" charset="0"/>
              </a:rPr>
              <a:t> </a:t>
            </a:r>
            <a:r>
              <a:rPr lang="el-GR" sz="1200">
                <a:latin typeface="Times New Roman" pitchFamily="18" charset="0"/>
              </a:rPr>
              <a:t>των αναγκών είναι αντίστροφη του βαθμού ικανοποίησής τους. Δηλαδή, όσο πιο πολύ ικανοποιείται μια ανάγκη τόσο λιγότερο παρακινεί.</a:t>
            </a:r>
          </a:p>
          <a:p>
            <a:pPr marL="228600" indent="-228600">
              <a:spcBef>
                <a:spcPct val="30000"/>
              </a:spcBef>
              <a:buFontTx/>
              <a:buAutoNum type="arabicPeriod"/>
            </a:pPr>
            <a:r>
              <a:rPr lang="el-GR" sz="1200">
                <a:latin typeface="Times New Roman" pitchFamily="18" charset="0"/>
              </a:rPr>
              <a:t>Οι ανθρώπινες ανάγκες είναι ιεραρχικά δομημένες σύμφωνα με την προτεραιότητά τους για την ικανοποίηση. Όταν μια κατηγορία αναγκών ικανοποιηθεί τότε η επόμενη παίρνει τη θέση της.</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BDF8282-377F-41C2-9AFF-E2D035D6BE2F}" type="slidenum">
              <a:rPr lang="el-GR" smtClean="0"/>
              <a:pPr/>
              <a:t>14</a:t>
            </a:fld>
            <a:endParaRPr lang="el-GR"/>
          </a:p>
        </p:txBody>
      </p:sp>
      <p:sp>
        <p:nvSpPr>
          <p:cNvPr id="53251" name="Rectangle 2"/>
          <p:cNvSpPr>
            <a:spLocks noGrp="1" noRot="1" noChangeAspect="1" noChangeArrowheads="1" noTextEdit="1"/>
          </p:cNvSpPr>
          <p:nvPr>
            <p:ph type="sldImg"/>
          </p:nvPr>
        </p:nvSpPr>
        <p:spPr>
          <a:xfrm>
            <a:off x="981075" y="476250"/>
            <a:ext cx="4865688" cy="3649663"/>
          </a:xfrm>
          <a:ln/>
        </p:spPr>
      </p:sp>
      <p:sp>
        <p:nvSpPr>
          <p:cNvPr id="53252" name="Rectangle 4"/>
          <p:cNvSpPr>
            <a:spLocks noChangeArrowheads="1"/>
          </p:cNvSpPr>
          <p:nvPr/>
        </p:nvSpPr>
        <p:spPr bwMode="auto">
          <a:xfrm>
            <a:off x="188913" y="4724400"/>
            <a:ext cx="6480175" cy="4537075"/>
          </a:xfrm>
          <a:prstGeom prst="rect">
            <a:avLst/>
          </a:prstGeom>
          <a:noFill/>
          <a:ln w="9525">
            <a:noFill/>
            <a:miter lim="800000"/>
            <a:headEnd/>
            <a:tailEnd/>
          </a:ln>
        </p:spPr>
        <p:txBody>
          <a:bodyPr/>
          <a:lstStyle/>
          <a:p>
            <a:pPr>
              <a:spcBef>
                <a:spcPct val="30000"/>
              </a:spcBef>
              <a:buFontTx/>
              <a:buChar char="•"/>
            </a:pPr>
            <a:r>
              <a:rPr lang="el-GR" sz="1200" b="1">
                <a:latin typeface="Times New Roman" pitchFamily="18" charset="0"/>
              </a:rPr>
              <a:t>Φυσιολογικές ανάγκες</a:t>
            </a:r>
            <a:r>
              <a:rPr lang="en-US" sz="1200">
                <a:latin typeface="Times New Roman" pitchFamily="18" charset="0"/>
              </a:rPr>
              <a:t>:</a:t>
            </a:r>
            <a:r>
              <a:rPr lang="el-GR" sz="1200">
                <a:latin typeface="Times New Roman" pitchFamily="18" charset="0"/>
              </a:rPr>
              <a:t> Τούτη η κατηγορία περιλαμβάνει όλες τις ανάγκες που συνδέονται με την ύπαρξη του ανθρώπου ως βιολογικού οργανισμού. Το οξυγόνο, το νερό, η τροφή, η ένδυση, υγεία είναι οι πιο βασικές ανάγκες αυτής της κατηγορίας. Αυτές βρίσκονται στη βάση της πυραμίδας του </a:t>
            </a:r>
            <a:r>
              <a:rPr lang="en-US" sz="1200">
                <a:latin typeface="Times New Roman" pitchFamily="18" charset="0"/>
              </a:rPr>
              <a:t>Maslow</a:t>
            </a:r>
            <a:r>
              <a:rPr lang="el-GR" sz="1200">
                <a:latin typeface="Times New Roman" pitchFamily="18" charset="0"/>
              </a:rPr>
              <a:t>, δηλαδή είναι οι πρώτες που ο άνθρωπος προσπαθεί να ικανοποιήσει.</a:t>
            </a:r>
          </a:p>
          <a:p>
            <a:pPr>
              <a:spcBef>
                <a:spcPct val="30000"/>
              </a:spcBef>
              <a:buFontTx/>
              <a:buChar char="•"/>
            </a:pPr>
            <a:r>
              <a:rPr lang="el-GR" sz="1200" b="1">
                <a:latin typeface="Times New Roman" pitchFamily="18" charset="0"/>
              </a:rPr>
              <a:t>Ανάγκες ασφάλειας ή σιγουριάς</a:t>
            </a:r>
            <a:r>
              <a:rPr lang="en-US" sz="1200">
                <a:latin typeface="Times New Roman" pitchFamily="18" charset="0"/>
              </a:rPr>
              <a:t>:</a:t>
            </a:r>
            <a:r>
              <a:rPr lang="el-GR" sz="1200">
                <a:latin typeface="Times New Roman" pitchFamily="18" charset="0"/>
              </a:rPr>
              <a:t> Αμέσως μετά από τις φυσιολογικές, βρίσκονται οι ανάγκες ασφάλειας ή σιγουριάς. Ο άνθρωπος έχει την ανάγκη να αισθάνεταιμια σιγουριά για την ύπαρξή του και την ικανοποίηση των φυσιολογικών αναγκών στο μέλλον. Επιθυμεί να είναι ασφαλής απέναντι σε κινδύνους και αβεβαιότητες του περιβάλλοντος (π.χ. οικονομική συγκυρία, ανεργία, ατυχήματα κ.λπ.). Επιδιώκει λοιπόν αμέσως μετά μια «λογική» ικανοποίηση των φυσιολογικών του αναγκών, την ικανοποίηση των αναγκών ασφαλείας (π.χ. μόνιμη απασχόληση, σύνταξη, κατοικία κ.λπ.)</a:t>
            </a:r>
          </a:p>
          <a:p>
            <a:pPr>
              <a:spcBef>
                <a:spcPct val="30000"/>
              </a:spcBef>
              <a:buFontTx/>
              <a:buChar char="•"/>
            </a:pPr>
            <a:r>
              <a:rPr lang="el-GR" sz="1200" b="1">
                <a:latin typeface="Times New Roman" pitchFamily="18" charset="0"/>
              </a:rPr>
              <a:t>Κοινωνικές ανάγκες</a:t>
            </a:r>
            <a:r>
              <a:rPr lang="en-US" sz="1200">
                <a:latin typeface="Times New Roman" pitchFamily="18" charset="0"/>
              </a:rPr>
              <a:t>: </a:t>
            </a:r>
            <a:r>
              <a:rPr lang="el-GR" sz="1200">
                <a:latin typeface="Times New Roman" pitchFamily="18" charset="0"/>
              </a:rPr>
              <a:t>Μετά τις φυσιολογικές και αασφαλείας, ο άνθρωπος επιδιώκει την ικανοποίηση των κοινωνικών αναγκών. Σε αυτήν τν κατηγορία εντάσσονται οι ανάγκες του ανθρώπου να ανήκει σε μία ή περισσότερες κοινωνικές ομάδες, να γίνεται αποδεκτός από αυτές, να αναπτύσσει φιλικές σχέσεις, να προσφέρει και να κερδίζει αγάπη και στοργή.</a:t>
            </a:r>
          </a:p>
          <a:p>
            <a:pPr>
              <a:spcBef>
                <a:spcPct val="30000"/>
              </a:spcBef>
              <a:buFontTx/>
              <a:buChar char="•"/>
            </a:pPr>
            <a:r>
              <a:rPr lang="el-GR" sz="1200" b="1">
                <a:latin typeface="Times New Roman" pitchFamily="18" charset="0"/>
              </a:rPr>
              <a:t>Ανάγκες αναγνώρισης</a:t>
            </a:r>
            <a:r>
              <a:rPr lang="en-US" sz="1200">
                <a:latin typeface="Times New Roman" pitchFamily="18" charset="0"/>
              </a:rPr>
              <a:t>:</a:t>
            </a:r>
            <a:r>
              <a:rPr lang="el-GR" sz="1200">
                <a:latin typeface="Times New Roman" pitchFamily="18" charset="0"/>
              </a:rPr>
              <a:t> Αποκαλούνται συχνά και εγωιστικές ανάγκες. Οι πιο σημαντικές είναι η ανάγκη του ανθρώπου για αναγνώριση από τους άλλους, για κύρος, φήμη, εκτίμηση, σεβσαμό, ανάγκη για επιτυχία, ικανότητα, γνώσεις, άσκηση δύναμης ή επιρροής σε άλλους, ανεξαρτησία, ελευθερία καθώς και αυτό-σεβασμό και αυτό-εκτίμηση. </a:t>
            </a:r>
          </a:p>
          <a:p>
            <a:pPr>
              <a:spcBef>
                <a:spcPct val="30000"/>
              </a:spcBef>
              <a:buFontTx/>
              <a:buChar char="•"/>
            </a:pPr>
            <a:r>
              <a:rPr lang="el-GR" sz="1200" b="1">
                <a:latin typeface="Times New Roman" pitchFamily="18" charset="0"/>
              </a:rPr>
              <a:t>Ανάγκες ολοκλήρωσης</a:t>
            </a:r>
            <a:r>
              <a:rPr lang="en-US" sz="1200">
                <a:latin typeface="Times New Roman" pitchFamily="18" charset="0"/>
              </a:rPr>
              <a:t>:</a:t>
            </a:r>
            <a:r>
              <a:rPr lang="el-GR" sz="1200">
                <a:latin typeface="Times New Roman" pitchFamily="18" charset="0"/>
              </a:rPr>
              <a:t> Είναι η ανώτερη κατηγορία αναγκών και τελευταία από άποψη προτεραιότητας. Πρόκειται για τις ανάγκες που έχει ο άνθρωπος να γίνει αυτό που θέλει να γίνει. Να πραγματοποιήσει όλα του τα όνειρα, οράματα και προσδοκίες.</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E63A233-EFA1-4A68-90F6-41FE3E4C79DF}" type="slidenum">
              <a:rPr lang="el-GR" smtClean="0"/>
              <a:pPr/>
              <a:t>15</a:t>
            </a:fld>
            <a:endParaRPr lang="el-GR"/>
          </a:p>
        </p:txBody>
      </p:sp>
      <p:sp>
        <p:nvSpPr>
          <p:cNvPr id="54275" name="Rectangle 2"/>
          <p:cNvSpPr>
            <a:spLocks noGrp="1" noRot="1" noChangeAspect="1" noChangeArrowheads="1" noTextEdit="1"/>
          </p:cNvSpPr>
          <p:nvPr>
            <p:ph type="sldImg"/>
          </p:nvPr>
        </p:nvSpPr>
        <p:spPr>
          <a:ln/>
        </p:spPr>
      </p:sp>
      <p:sp>
        <p:nvSpPr>
          <p:cNvPr id="54276"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marL="228600" indent="-228600">
              <a:spcBef>
                <a:spcPct val="30000"/>
              </a:spcBef>
              <a:buFontTx/>
              <a:buAutoNum type="arabicPeriod"/>
            </a:pPr>
            <a:r>
              <a:rPr lang="el-GR" sz="1200" dirty="0">
                <a:latin typeface="Times New Roman" pitchFamily="18" charset="0"/>
              </a:rPr>
              <a:t>Μία βασική αδυναμία αφορά την ταξινόμηση των αναγκών στις διάφορες κατηγορίες. Στη σημερινή εποχή, ο διαχωρισμός των αναγκών είναι πολύ δυσχερής και πολλές φορές αδύνατος. Για παράδειγμα, οι φυσιολογικές ανάγκες είναι δύσκολο να διαχωριστούν από τις κοινωνικές.</a:t>
            </a:r>
          </a:p>
          <a:p>
            <a:pPr marL="228600" indent="-228600">
              <a:spcBef>
                <a:spcPct val="30000"/>
              </a:spcBef>
              <a:buFontTx/>
              <a:buAutoNum type="arabicPeriod"/>
            </a:pPr>
            <a:r>
              <a:rPr lang="el-GR" sz="1200" dirty="0">
                <a:latin typeface="Times New Roman" pitchFamily="18" charset="0"/>
              </a:rPr>
              <a:t>Μία άλλη βασική αδυναμία είναι στενά συνδεδεμένη με την πρώτη και αφορά την ίδια πρόταση. Αυτή προκύπτει από το γεγονός ότι δεν είναι δυνατόν να προσδιορισθεί ποιοτικά και ποσοτικά η ικανοποίηση μιας ανάγκης. Αυτή είναι σε μεγάλο βαθμό υποκειμενική. Υπάρχουν άτομα που ικανοποιούν μια ανάγκη σχετικά με μικρές απαιτήσεις ενώ άλλα με πολύ μεγαλύτερες.</a:t>
            </a:r>
          </a:p>
          <a:p>
            <a:pPr marL="228600" indent="-228600">
              <a:spcBef>
                <a:spcPct val="30000"/>
              </a:spcBef>
              <a:buFontTx/>
              <a:buAutoNum type="arabicPeriod"/>
            </a:pPr>
            <a:r>
              <a:rPr lang="el-GR" sz="1200" dirty="0">
                <a:latin typeface="Times New Roman" pitchFamily="18" charset="0"/>
              </a:rPr>
              <a:t>Η θέση του </a:t>
            </a:r>
            <a:r>
              <a:rPr lang="en-US" sz="1200" dirty="0">
                <a:latin typeface="Times New Roman" pitchFamily="18" charset="0"/>
              </a:rPr>
              <a:t>Maslow</a:t>
            </a:r>
            <a:r>
              <a:rPr lang="el-GR" sz="1200" dirty="0">
                <a:latin typeface="Times New Roman" pitchFamily="18" charset="0"/>
              </a:rPr>
              <a:t> ότι η παρακίνηση του ανθρώπου εξαρτάται κατά κύριο λόγο μόνο από μια κατηγορία αναγκών δεν φαίνεται να έχει γενική ισχύ.</a:t>
            </a:r>
          </a:p>
          <a:p>
            <a:pPr marL="228600" indent="-228600">
              <a:spcBef>
                <a:spcPct val="30000"/>
              </a:spcBef>
              <a:buFontTx/>
              <a:buAutoNum type="arabicPeriod"/>
            </a:pPr>
            <a:r>
              <a:rPr lang="el-GR" sz="1200" dirty="0">
                <a:latin typeface="Times New Roman" pitchFamily="18" charset="0"/>
              </a:rPr>
              <a:t>Η ικανοποίηση μιας ανάγκης δεν σημαίνει αναγκαστικά τη μείωση της έντασής της. Πολλές φορές όσο ικανοποιείται μια ανάγκη τόσο πιο έντονη γίνεται («τρώγοντας έρχεται η όρεξη»). Αυτό συμβαίνει περισσότερο στις ανώτερες ανάγκες.</a:t>
            </a:r>
          </a:p>
          <a:p>
            <a:pPr marL="228600" indent="-228600">
              <a:spcBef>
                <a:spcPct val="30000"/>
              </a:spcBef>
              <a:buFontTx/>
              <a:buAutoNum type="arabicPeriod"/>
            </a:pPr>
            <a:r>
              <a:rPr lang="el-GR" sz="1200" dirty="0">
                <a:latin typeface="Times New Roman" pitchFamily="18" charset="0"/>
              </a:rPr>
              <a:t>Στην περίπτωση που διαπιστωθεί από κάποιο άτομο ότι μια ανάγκη του είναι αδύνατο να ικανοποιηθεί, τότε είναι δυνατόν να την εγκαταλείψει, να μην τον παρακινεί πλέον και να προσανατολισθεί προς την επιδίωξη ικανοποίησης άλλων «κατώτερων ή ανώτερων» αναγκών.</a:t>
            </a:r>
          </a:p>
          <a:p>
            <a:pPr marL="228600" indent="-228600">
              <a:spcBef>
                <a:spcPct val="30000"/>
              </a:spcBef>
            </a:pPr>
            <a:endParaRPr lang="el-GR" sz="1200" dirty="0">
              <a:latin typeface="Times New Roman" pitchFamily="18" charset="0"/>
            </a:endParaRPr>
          </a:p>
          <a:p>
            <a:pPr marL="228600" indent="-228600">
              <a:spcBef>
                <a:spcPct val="30000"/>
              </a:spcBef>
            </a:pPr>
            <a:endParaRPr lang="el-GR" sz="1200" dirty="0">
              <a:latin typeface="Times New Roman" pitchFamily="18" charset="0"/>
            </a:endParaRPr>
          </a:p>
          <a:p>
            <a:pPr marL="228600" indent="-228600">
              <a:spcBef>
                <a:spcPct val="30000"/>
              </a:spcBef>
            </a:pPr>
            <a:endParaRPr lang="el-GR" sz="1200" dirty="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1D6E665-4129-4AFC-A586-35DE3F12EE1F}" type="slidenum">
              <a:rPr lang="el-GR" smtClean="0"/>
              <a:pPr/>
              <a:t>16</a:t>
            </a:fld>
            <a:endParaRPr lang="el-GR"/>
          </a:p>
        </p:txBody>
      </p:sp>
      <p:sp>
        <p:nvSpPr>
          <p:cNvPr id="55299" name="Rectangle 2"/>
          <p:cNvSpPr>
            <a:spLocks noGrp="1" noRot="1" noChangeAspect="1" noChangeArrowheads="1" noTextEdit="1"/>
          </p:cNvSpPr>
          <p:nvPr>
            <p:ph type="sldImg"/>
          </p:nvPr>
        </p:nvSpPr>
        <p:spPr>
          <a:ln/>
        </p:spPr>
      </p:sp>
      <p:sp>
        <p:nvSpPr>
          <p:cNvPr id="55300" name="Rectangle 7"/>
          <p:cNvSpPr>
            <a:spLocks noChangeArrowheads="1"/>
          </p:cNvSpPr>
          <p:nvPr/>
        </p:nvSpPr>
        <p:spPr bwMode="auto">
          <a:xfrm>
            <a:off x="692150" y="4724400"/>
            <a:ext cx="5486400" cy="4114800"/>
          </a:xfrm>
          <a:prstGeom prst="rect">
            <a:avLst/>
          </a:prstGeom>
          <a:noFill/>
          <a:ln w="9525">
            <a:noFill/>
            <a:miter lim="800000"/>
            <a:headEnd/>
            <a:tailEnd/>
          </a:ln>
        </p:spPr>
        <p:txBody>
          <a:bodyPr/>
          <a:lstStyle/>
          <a:p>
            <a:pPr marL="228600" indent="-228600">
              <a:spcBef>
                <a:spcPct val="30000"/>
              </a:spcBef>
              <a:buFontTx/>
              <a:buAutoNum type="arabicPeriod"/>
            </a:pPr>
            <a:r>
              <a:rPr lang="el-GR" sz="1200">
                <a:latin typeface="Times New Roman" pitchFamily="18" charset="0"/>
              </a:rPr>
              <a:t>Σημαντική συνέπεια για τη διοίκηση είναι η απόρριψη της τεϊλοριστικής αντίληψης που υποστηρίζει ότι οι εργαζόμενοι επιδιώκουν μόνο οικονομικές απολαβές</a:t>
            </a:r>
          </a:p>
          <a:p>
            <a:pPr marL="228600" indent="-228600">
              <a:spcBef>
                <a:spcPct val="30000"/>
              </a:spcBef>
            </a:pPr>
            <a:r>
              <a:rPr lang="en-US" sz="1200">
                <a:latin typeface="Times New Roman" pitchFamily="18" charset="0"/>
              </a:rPr>
              <a:t>2. </a:t>
            </a:r>
            <a:r>
              <a:rPr lang="el-GR" sz="1200">
                <a:latin typeface="Times New Roman" pitchFamily="18" charset="0"/>
              </a:rPr>
              <a:t>Σημαντικό συμπέρασμα της εν λόγω θεωρίας είναι οι διαφορές που υπάρχουν μεταξύ των ανθρώπων σε ότι αφορά την ένταση των αναγκών τους, πράγμα που συνεπάγεται την αναγκαιότητα, σε πολλές περιπτώσεις, διαφορετικής συμπεριφοράς από την επιχείρηση και τους μάνατζερς σύμφωνα με τα ιδιαίτερα χαρακτηριστικά και ανάγκες των εργαζομένων.</a:t>
            </a:r>
          </a:p>
          <a:p>
            <a:pPr marL="228600" indent="-228600">
              <a:spcBef>
                <a:spcPct val="30000"/>
              </a:spcBef>
            </a:pPr>
            <a:r>
              <a:rPr lang="el-GR" sz="1200">
                <a:latin typeface="Times New Roman" pitchFamily="18" charset="0"/>
              </a:rPr>
              <a:t>3. Η θεωρία του </a:t>
            </a:r>
            <a:r>
              <a:rPr lang="en-US" sz="1200">
                <a:latin typeface="Times New Roman" pitchFamily="18" charset="0"/>
              </a:rPr>
              <a:t>Maslow </a:t>
            </a:r>
            <a:r>
              <a:rPr lang="el-GR" sz="1200">
                <a:latin typeface="Times New Roman" pitchFamily="18" charset="0"/>
              </a:rPr>
              <a:t>αφήνει να νοηθεί ότι η παρακινητική δύναμη του χρήματος χαρακτηρίζεται από μια φθίνουσα τάση. Δηλαδή η αξία μιας επί πλέον χρηματικής μονάδας είναι μικρότερη για τους υψηλόμισθους εργαζομένους από την αξία της ίδιας μονάδας για τους χαμηλόμισθους. Για αυτό άλλωστε οι επιχειρήσεις στα ανώτερα στελέχη αντί για επιπλέον οικονομικές αμοιβές χορηγούν άλλα προνόμια (π.χ. αυτοκίνητο, γραφείο κ.λπ.) που συμβολίζουν κύρος, επιτυχία, αναγνώριση κ.λπ.</a:t>
            </a:r>
          </a:p>
          <a:p>
            <a:pPr marL="228600" indent="-228600">
              <a:spcBef>
                <a:spcPct val="30000"/>
              </a:spcBef>
            </a:pPr>
            <a:r>
              <a:rPr lang="el-GR" sz="1200">
                <a:latin typeface="Times New Roman" pitchFamily="18" charset="0"/>
              </a:rPr>
              <a:t>Τέλος, λαμβάνοντας υπόψη ότι η παρακίνηση εξαρτάται και από τη σχέση μεταξύ αυτών που προσφέρουν οι εργαζόμενοι στην επιχείρηση και αυτών που απολαμβάνουν , είναι προφανές ότι η διοίκηση πρέπει να ελέγχει (με έρευνες κλίματος κ.λπ.) την ένταση των αναγκών των εργαζομένων και την εξέλιξή της.</a:t>
            </a:r>
          </a:p>
          <a:p>
            <a:pPr marL="228600" indent="-228600">
              <a:spcBef>
                <a:spcPct val="30000"/>
              </a:spcBef>
            </a:pPr>
            <a:endParaRPr lang="el-GR" sz="120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9BE9D21-EAA6-4DD3-8E01-347EA98FDA78}" type="slidenum">
              <a:rPr lang="el-GR" smtClean="0"/>
              <a:pPr/>
              <a:t>17</a:t>
            </a:fld>
            <a:endParaRPr lang="el-GR"/>
          </a:p>
        </p:txBody>
      </p:sp>
      <p:sp>
        <p:nvSpPr>
          <p:cNvPr id="56323" name="Rectangle 2"/>
          <p:cNvSpPr>
            <a:spLocks noGrp="1" noRot="1" noChangeAspect="1" noChangeArrowheads="1" noTextEdit="1"/>
          </p:cNvSpPr>
          <p:nvPr>
            <p:ph type="sldImg"/>
          </p:nvPr>
        </p:nvSpPr>
        <p:spPr>
          <a:ln/>
        </p:spPr>
      </p:sp>
      <p:sp>
        <p:nvSpPr>
          <p:cNvPr id="56324"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r>
              <a:rPr lang="el-GR" sz="1200">
                <a:latin typeface="Times New Roman" pitchFamily="18" charset="0"/>
              </a:rPr>
              <a:t>Η θεωρία του </a:t>
            </a:r>
            <a:r>
              <a:rPr lang="en-US" sz="1200">
                <a:latin typeface="Times New Roman" pitchFamily="18" charset="0"/>
              </a:rPr>
              <a:t>Herzberg</a:t>
            </a:r>
            <a:r>
              <a:rPr lang="el-GR" sz="1200">
                <a:latin typeface="Times New Roman" pitchFamily="18" charset="0"/>
              </a:rPr>
              <a:t> είναι η πιο συζητημένη και αποδεκτή ίσως στο χώρο της Διοίκησης, παρά τις έντονες κριτικές που έχουν γίνει. Η αρχική έρευνα έγινε σε 200 περίπου μηχανικούς και λογιστές της περιοχής του </a:t>
            </a:r>
            <a:r>
              <a:rPr lang="en-US" sz="1200">
                <a:latin typeface="Times New Roman" pitchFamily="18" charset="0"/>
              </a:rPr>
              <a:t>Pittzburg</a:t>
            </a:r>
            <a:r>
              <a:rPr lang="el-GR" sz="1200">
                <a:latin typeface="Times New Roman" pitchFamily="18" charset="0"/>
              </a:rPr>
              <a:t>. Βασίστηκε στη μέθοδο του «κρίσιμου περιστατικού» και στην ελεύθερη συνέντευξη.</a:t>
            </a:r>
          </a:p>
          <a:p>
            <a:pPr>
              <a:spcBef>
                <a:spcPct val="30000"/>
              </a:spcBef>
            </a:pPr>
            <a:r>
              <a:rPr lang="el-GR" sz="1200">
                <a:latin typeface="Times New Roman" pitchFamily="18" charset="0"/>
              </a:rPr>
              <a:t>Οι παράγοντες της πρώτης κατηγορίας που είχαν προσκαλέσει δυσαρέσκεια στους ερωτηθέντες αφορούσαν το περιβάλλον της δουλειάς και συγκεκριμένα ήταν</a:t>
            </a:r>
            <a:r>
              <a:rPr lang="en-US" sz="1200">
                <a:latin typeface="Times New Roman" pitchFamily="18" charset="0"/>
              </a:rPr>
              <a:t>: </a:t>
            </a:r>
            <a:r>
              <a:rPr lang="el-GR" sz="1200">
                <a:latin typeface="Times New Roman" pitchFamily="18" charset="0"/>
              </a:rPr>
              <a:t>η πολιτική της επιχείρησης, οι διαπροσωπικές σχέσεις, οι συνθήκες εργασίας, η κοινωνική θέση (</a:t>
            </a:r>
            <a:r>
              <a:rPr lang="en-US" sz="1200">
                <a:latin typeface="Times New Roman" pitchFamily="18" charset="0"/>
              </a:rPr>
              <a:t>status)</a:t>
            </a:r>
            <a:r>
              <a:rPr lang="el-GR" sz="1200">
                <a:latin typeface="Times New Roman" pitchFamily="18" charset="0"/>
              </a:rPr>
              <a:t>, η ασφάλεια της απασχόλησης και ο μισθός. Οι παράγοντες της δεύτερης κατηγορίας που είχαν προκαλέσει ικανοποίηση ή ευχαρίστηση στους ερωτηθέντες, και κατά συνέπεια διάθεση για αύξηση της απόδοσης, αφορούσαν την ίδια τη δουλειά (καθαυτή) και το ίδιο το άτομο. Αυτοί οι παράγοντες αναφέρονται κύρια στα επιτεύγματα των ερωτηθέντων, την αναγνώρισή τους, την ευθύνη, την προαγωγή, τις δυνατότητες ανάπτυξής τους, τα ίδια τα καθήκοντα (ενδιαφέρον, σημαντικότητα, δυσκολία κ.λπ.). Την </a:t>
            </a:r>
            <a:r>
              <a:rPr lang="el-GR" sz="1200" i="1">
                <a:latin typeface="Times New Roman" pitchFamily="18" charset="0"/>
              </a:rPr>
              <a:t>πρώτη κατηγορία</a:t>
            </a:r>
            <a:r>
              <a:rPr lang="el-GR" sz="1200">
                <a:latin typeface="Times New Roman" pitchFamily="18" charset="0"/>
              </a:rPr>
              <a:t> ο </a:t>
            </a:r>
            <a:r>
              <a:rPr lang="en-US" sz="1200">
                <a:latin typeface="Times New Roman" pitchFamily="18" charset="0"/>
              </a:rPr>
              <a:t>Herzberg</a:t>
            </a:r>
            <a:r>
              <a:rPr lang="el-GR" sz="1200">
                <a:latin typeface="Times New Roman" pitchFamily="18" charset="0"/>
              </a:rPr>
              <a:t> την ονόμασε </a:t>
            </a:r>
            <a:r>
              <a:rPr lang="el-GR" sz="1200" b="1">
                <a:latin typeface="Times New Roman" pitchFamily="18" charset="0"/>
              </a:rPr>
              <a:t>παράγοντες υγιεινής</a:t>
            </a:r>
            <a:r>
              <a:rPr lang="el-GR" sz="1200">
                <a:latin typeface="Times New Roman" pitchFamily="18" charset="0"/>
              </a:rPr>
              <a:t> (</a:t>
            </a:r>
            <a:r>
              <a:rPr lang="en-US" sz="1200">
                <a:latin typeface="Times New Roman" pitchFamily="18" charset="0"/>
              </a:rPr>
              <a:t>hygiene factors)</a:t>
            </a:r>
            <a:r>
              <a:rPr lang="el-GR" sz="1200">
                <a:latin typeface="Times New Roman" pitchFamily="18" charset="0"/>
              </a:rPr>
              <a:t> </a:t>
            </a:r>
            <a:r>
              <a:rPr lang="el-GR" sz="1200" b="1">
                <a:latin typeface="Times New Roman" pitchFamily="18" charset="0"/>
              </a:rPr>
              <a:t>ή διατήρησης</a:t>
            </a:r>
            <a:r>
              <a:rPr lang="el-GR" sz="1200">
                <a:latin typeface="Times New Roman" pitchFamily="18" charset="0"/>
              </a:rPr>
              <a:t>.</a:t>
            </a:r>
          </a:p>
          <a:p>
            <a:pPr>
              <a:spcBef>
                <a:spcPct val="30000"/>
              </a:spcBef>
            </a:pPr>
            <a:r>
              <a:rPr lang="el-GR" sz="1200">
                <a:latin typeface="Times New Roman" pitchFamily="18" charset="0"/>
              </a:rPr>
              <a:t> Οι παράγοντες υγιεινής ή διατήρησης κατά τον </a:t>
            </a:r>
            <a:r>
              <a:rPr lang="en-US" sz="1200">
                <a:latin typeface="Times New Roman" pitchFamily="18" charset="0"/>
              </a:rPr>
              <a:t>Herzberg</a:t>
            </a:r>
            <a:r>
              <a:rPr lang="el-GR" sz="1200">
                <a:latin typeface="Times New Roman" pitchFamily="18" charset="0"/>
              </a:rPr>
              <a:t> δεν παρακινούν τους εργαζόμενους για αύξηση της απόδοσής τους.</a:t>
            </a:r>
          </a:p>
          <a:p>
            <a:pPr>
              <a:spcBef>
                <a:spcPct val="30000"/>
              </a:spcBef>
            </a:pPr>
            <a:r>
              <a:rPr lang="el-GR" sz="1200">
                <a:latin typeface="Times New Roman" pitchFamily="18" charset="0"/>
              </a:rPr>
              <a:t>Οι παράγοντες της </a:t>
            </a:r>
            <a:r>
              <a:rPr lang="el-GR" sz="1200" i="1">
                <a:latin typeface="Times New Roman" pitchFamily="18" charset="0"/>
              </a:rPr>
              <a:t>δεύτερης κατηγορίας</a:t>
            </a:r>
            <a:r>
              <a:rPr lang="el-GR" sz="1200">
                <a:latin typeface="Times New Roman" pitchFamily="18" charset="0"/>
              </a:rPr>
              <a:t> ονομάστηκαν </a:t>
            </a:r>
            <a:r>
              <a:rPr lang="el-GR" sz="1200" b="1">
                <a:latin typeface="Times New Roman" pitchFamily="18" charset="0"/>
              </a:rPr>
              <a:t>παράγοντες παρακίνησης΄(ή κίνητρα)</a:t>
            </a:r>
            <a:r>
              <a:rPr lang="el-GR" sz="1200">
                <a:latin typeface="Times New Roman" pitchFamily="18" charset="0"/>
              </a:rPr>
              <a:t>. Αυτοί είναι οι μόνοι που μπορούν να «παράγουν» παρακίνηση. Η ύπαρξή τους δηλαδή κάνει τους εργαζόμενους να έχουν τη διάθεση ή θέληση να αποδώσουν όλο και περισσότερο.</a:t>
            </a:r>
            <a:endParaRPr lang="el-GR" sz="1200" b="1">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9CC0D4E-1EE6-48EA-B693-4979AB76E534}" type="slidenum">
              <a:rPr lang="el-GR" smtClean="0"/>
              <a:pPr/>
              <a:t>18</a:t>
            </a:fld>
            <a:endParaRPr lang="el-GR"/>
          </a:p>
        </p:txBody>
      </p:sp>
      <p:sp>
        <p:nvSpPr>
          <p:cNvPr id="57347" name="Rectangle 2"/>
          <p:cNvSpPr>
            <a:spLocks noGrp="1" noRot="1" noChangeAspect="1" noChangeArrowheads="1" noTextEdit="1"/>
          </p:cNvSpPr>
          <p:nvPr>
            <p:ph type="sldImg"/>
          </p:nvPr>
        </p:nvSpPr>
        <p:spPr>
          <a:ln/>
        </p:spPr>
      </p:sp>
      <p:sp>
        <p:nvSpPr>
          <p:cNvPr id="57348"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r>
              <a:rPr lang="el-GR" sz="1200">
                <a:latin typeface="Times New Roman" pitchFamily="18" charset="0"/>
              </a:rPr>
              <a:t>Η θεωρία του </a:t>
            </a:r>
            <a:r>
              <a:rPr lang="en-US" sz="1200">
                <a:latin typeface="Times New Roman" pitchFamily="18" charset="0"/>
              </a:rPr>
              <a:t>Herzberg</a:t>
            </a:r>
            <a:r>
              <a:rPr lang="el-GR" sz="1200">
                <a:latin typeface="Times New Roman" pitchFamily="18" charset="0"/>
              </a:rPr>
              <a:t> είναι ουσιαστικά μια περαιτέρω ανάπτυξη αυτής του </a:t>
            </a:r>
            <a:r>
              <a:rPr lang="en-US" sz="1200">
                <a:latin typeface="Times New Roman" pitchFamily="18" charset="0"/>
              </a:rPr>
              <a:t>Maslow. </a:t>
            </a:r>
            <a:r>
              <a:rPr lang="el-GR" sz="1200">
                <a:latin typeface="Times New Roman" pitchFamily="18" charset="0"/>
              </a:rPr>
              <a:t>Ο </a:t>
            </a:r>
            <a:r>
              <a:rPr lang="en-US" sz="1200">
                <a:latin typeface="Times New Roman" pitchFamily="18" charset="0"/>
              </a:rPr>
              <a:t>Maslow</a:t>
            </a:r>
            <a:r>
              <a:rPr lang="el-GR" sz="1200">
                <a:latin typeface="Times New Roman" pitchFamily="18" charset="0"/>
              </a:rPr>
              <a:t> προσπάθησε να δείξει ποιες είναι οι ανάγκες του ανθρώπου, ενώ ο </a:t>
            </a:r>
            <a:r>
              <a:rPr lang="en-US" sz="1200">
                <a:latin typeface="Times New Roman" pitchFamily="18" charset="0"/>
              </a:rPr>
              <a:t>Herzberg, </a:t>
            </a:r>
            <a:r>
              <a:rPr lang="el-GR" sz="1200">
                <a:latin typeface="Times New Roman" pitchFamily="18" charset="0"/>
              </a:rPr>
              <a:t>προσπάθησε να δείξει τους παράγοντες που ικανοποιούν τις ανάγκες στο χώρο της επιχείρησης. Έτσι οι παράγοντες υγιεινής του </a:t>
            </a:r>
            <a:r>
              <a:rPr lang="en-US" sz="1200">
                <a:latin typeface="Times New Roman" pitchFamily="18" charset="0"/>
              </a:rPr>
              <a:t>Herzberg</a:t>
            </a:r>
            <a:r>
              <a:rPr lang="el-GR" sz="1200">
                <a:latin typeface="Times New Roman" pitchFamily="18" charset="0"/>
              </a:rPr>
              <a:t> αντιστοιχούν στις φυσιολογικές ανάγκες και τις ανάγκες ολοκλήρωσης (όπως φαίνεται στο παραπάνω σχήμα). Η ύπαρξη όμως της παραπάνω αντιστοιχίας μεταξύ των δύο θεωριών μπορεί να υποστηριχθεί μόνο στην περίπτωση που οι βασικές ανάγκες έχουν ικανοποιηθεί.</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951D3CE-9720-4C80-8D3F-5A1934696FEF}" type="slidenum">
              <a:rPr lang="el-GR" smtClean="0"/>
              <a:pPr/>
              <a:t>19</a:t>
            </a:fld>
            <a:endParaRPr lang="el-GR"/>
          </a:p>
        </p:txBody>
      </p:sp>
      <p:sp>
        <p:nvSpPr>
          <p:cNvPr id="58371" name="Rectangle 2"/>
          <p:cNvSpPr>
            <a:spLocks noGrp="1" noRot="1" noChangeAspect="1" noChangeArrowheads="1" noTextEdit="1"/>
          </p:cNvSpPr>
          <p:nvPr>
            <p:ph type="sldImg"/>
          </p:nvPr>
        </p:nvSpPr>
        <p:spPr>
          <a:ln/>
        </p:spPr>
      </p:sp>
      <p:sp>
        <p:nvSpPr>
          <p:cNvPr id="58372" name="Rectangle 4"/>
          <p:cNvSpPr>
            <a:spLocks noChangeArrowheads="1"/>
          </p:cNvSpPr>
          <p:nvPr/>
        </p:nvSpPr>
        <p:spPr bwMode="auto">
          <a:xfrm>
            <a:off x="692150" y="4724400"/>
            <a:ext cx="5486400" cy="4321175"/>
          </a:xfrm>
          <a:prstGeom prst="rect">
            <a:avLst/>
          </a:prstGeom>
          <a:noFill/>
          <a:ln w="9525">
            <a:noFill/>
            <a:miter lim="800000"/>
            <a:headEnd/>
            <a:tailEnd/>
          </a:ln>
        </p:spPr>
        <p:txBody>
          <a:bodyPr/>
          <a:lstStyle/>
          <a:p>
            <a:pPr>
              <a:spcBef>
                <a:spcPct val="30000"/>
              </a:spcBef>
            </a:pPr>
            <a:r>
              <a:rPr lang="el-GR" sz="1200">
                <a:latin typeface="Times New Roman" pitchFamily="18" charset="0"/>
              </a:rPr>
              <a:t>Η κύρια κριτική αναφέρεται στο δείγμα. Υποστηρίζεται ότι η θεωρία του </a:t>
            </a:r>
            <a:r>
              <a:rPr lang="en-US" sz="1200">
                <a:latin typeface="Times New Roman" pitchFamily="18" charset="0"/>
              </a:rPr>
              <a:t>Herzberg</a:t>
            </a:r>
            <a:r>
              <a:rPr lang="el-GR" sz="1200">
                <a:latin typeface="Times New Roman" pitchFamily="18" charset="0"/>
              </a:rPr>
              <a:t> </a:t>
            </a:r>
            <a:r>
              <a:rPr lang="el-GR" sz="1200" b="1">
                <a:latin typeface="Times New Roman" pitchFamily="18" charset="0"/>
              </a:rPr>
              <a:t>δεν </a:t>
            </a:r>
            <a:r>
              <a:rPr lang="el-GR" sz="1200">
                <a:latin typeface="Times New Roman" pitchFamily="18" charset="0"/>
              </a:rPr>
              <a:t>ισχύει στην περίπτωση των εργατών όπου οι βασικές ανάγκες τους δεν έχουν ικανοποιηθεί. Κύριος υποστηρικτής της εν λόγω  κριτικής είναι ο </a:t>
            </a:r>
            <a:r>
              <a:rPr lang="en-US" sz="1200">
                <a:latin typeface="Times New Roman" pitchFamily="18" charset="0"/>
              </a:rPr>
              <a:t>Scott Meyers</a:t>
            </a:r>
            <a:r>
              <a:rPr lang="el-GR" sz="1200">
                <a:latin typeface="Times New Roman" pitchFamily="18" charset="0"/>
              </a:rPr>
              <a:t> ο οποίος προσπάθησε να ελέγξει την εγκυρότητα της θεωρίας του </a:t>
            </a:r>
            <a:r>
              <a:rPr lang="en-US" sz="1200">
                <a:latin typeface="Times New Roman" pitchFamily="18" charset="0"/>
              </a:rPr>
              <a:t>Herzberg</a:t>
            </a:r>
            <a:r>
              <a:rPr lang="el-GR" sz="1200">
                <a:latin typeface="Times New Roman" pitchFamily="18" charset="0"/>
              </a:rPr>
              <a:t> με έρευνα σε 282 μηχανικούς επιστήμονες, προϊσταμένους, τεχνικούς και εργάτες της εταιρίας </a:t>
            </a:r>
            <a:r>
              <a:rPr lang="en-US" sz="1200">
                <a:latin typeface="Times New Roman" pitchFamily="18" charset="0"/>
              </a:rPr>
              <a:t>Texas Instruments</a:t>
            </a:r>
            <a:r>
              <a:rPr lang="el-GR" sz="1200">
                <a:latin typeface="Times New Roman" pitchFamily="18" charset="0"/>
              </a:rPr>
              <a:t>. Ο </a:t>
            </a:r>
            <a:r>
              <a:rPr lang="en-US" sz="1200">
                <a:latin typeface="Times New Roman" pitchFamily="18" charset="0"/>
              </a:rPr>
              <a:t>Meyers </a:t>
            </a:r>
            <a:r>
              <a:rPr lang="el-GR" sz="1200">
                <a:latin typeface="Times New Roman" pitchFamily="18" charset="0"/>
              </a:rPr>
              <a:t>διαπίστωσε την ύπαρξη δύο κατηγοριών εργαζομένων. Η πρώτη κατηγορία περιλαμβάνει αυτούς που αναζητούν ευκαιρίες για επιτεύγματα, ευθύνη, ανάπτυξη και γενικά ό,τι ο </a:t>
            </a:r>
            <a:r>
              <a:rPr lang="en-US" sz="1200">
                <a:latin typeface="Times New Roman" pitchFamily="18" charset="0"/>
              </a:rPr>
              <a:t>Herzberg</a:t>
            </a:r>
            <a:r>
              <a:rPr lang="el-GR" sz="1200">
                <a:latin typeface="Times New Roman" pitchFamily="18" charset="0"/>
              </a:rPr>
              <a:t> ονομάζει παράγοντες παρακίνησης και ενδιαφέρονται λίγο για τους παράγοντες υγιεινής ή διατήρησης όπως μισθό, συνθήκες εργασίας, ασφάλεια, διαπροσωπικές σχέσεις (</a:t>
            </a:r>
            <a:r>
              <a:rPr lang="en-US" sz="1200">
                <a:latin typeface="Times New Roman" pitchFamily="18" charset="0"/>
              </a:rPr>
              <a:t>growth seekers)</a:t>
            </a:r>
            <a:r>
              <a:rPr lang="el-GR" sz="1200">
                <a:latin typeface="Times New Roman" pitchFamily="18" charset="0"/>
              </a:rPr>
              <a:t>. Η δεύτερη κατηγορία περιλαμβάνει τα άτομα που ενδιαφέρονται κυρίως για τους παράγοντες υγιεινής ή διατήρησης όπως μισθό, συνθήκες εργασίας, ασφάλεια, διαπροσωπικές σχέσεις κ.λπ. (</a:t>
            </a:r>
            <a:r>
              <a:rPr lang="en-US" sz="1200">
                <a:latin typeface="Times New Roman" pitchFamily="18" charset="0"/>
              </a:rPr>
              <a:t>maintenance seekers)</a:t>
            </a:r>
            <a:r>
              <a:rPr lang="el-GR" sz="1200">
                <a:latin typeface="Times New Roman" pitchFamily="18" charset="0"/>
              </a:rPr>
              <a:t>.</a:t>
            </a:r>
          </a:p>
          <a:p>
            <a:pPr>
              <a:spcBef>
                <a:spcPct val="30000"/>
              </a:spcBef>
            </a:pPr>
            <a:r>
              <a:rPr lang="el-GR" sz="1200">
                <a:latin typeface="Times New Roman" pitchFamily="18" charset="0"/>
              </a:rPr>
              <a:t>Αξίζει να σημειωθεί ότι σύμφωνα με την εν λόγω έρευνα, τα άτομα της πρώτης κατηγορίας</a:t>
            </a:r>
            <a:r>
              <a:rPr lang="en-US" sz="1200">
                <a:latin typeface="Times New Roman" pitchFamily="18" charset="0"/>
              </a:rPr>
              <a:t> </a:t>
            </a:r>
            <a:r>
              <a:rPr lang="el-GR" sz="1200">
                <a:latin typeface="Times New Roman" pitchFamily="18" charset="0"/>
              </a:rPr>
              <a:t>όταν η επιχείρηση τους μεταχειρίζεται σαν άτομα της δεύτερης κατηγορίας, τότε αυτά τείνουν να συμπεριφέρονται σαν άτομα της δεύτερης κατηγορίας.</a:t>
            </a:r>
          </a:p>
          <a:p>
            <a:pPr>
              <a:spcBef>
                <a:spcPct val="30000"/>
              </a:spcBef>
            </a:pPr>
            <a:r>
              <a:rPr lang="el-GR" sz="1200">
                <a:latin typeface="Times New Roman" pitchFamily="18" charset="0"/>
              </a:rPr>
              <a:t>Η </a:t>
            </a:r>
            <a:r>
              <a:rPr lang="el-GR" sz="1200" i="1">
                <a:latin typeface="Times New Roman" pitchFamily="18" charset="0"/>
              </a:rPr>
              <a:t>σημαντική αδυναμία </a:t>
            </a:r>
            <a:r>
              <a:rPr lang="el-GR" sz="1200">
                <a:latin typeface="Times New Roman" pitchFamily="18" charset="0"/>
              </a:rPr>
              <a:t>της θεωρίας του </a:t>
            </a:r>
            <a:r>
              <a:rPr lang="en-US" sz="1200">
                <a:latin typeface="Times New Roman" pitchFamily="18" charset="0"/>
              </a:rPr>
              <a:t>Herzberg</a:t>
            </a:r>
            <a:r>
              <a:rPr lang="el-GR" sz="1200">
                <a:latin typeface="Times New Roman" pitchFamily="18" charset="0"/>
              </a:rPr>
              <a:t> είναι ότι δεν λαμβάνει υπόψη της τα ιδιαίτερα χαρακτηριστικά των διαφόρων ατόμων ή ομάδων. Σε συγκεκριμένες κοινωνικο-οικονομικές συνθήκες είναι μάλλον απίθανο οι εργάτες να παρακινούνται από τους ίδιους παράγοντες που παρακινούνται τα ανώτερα διοικητικά στελέχη.</a:t>
            </a: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6E2F501-8D42-4C38-B63B-9F615BD3BC2A}" type="slidenum">
              <a:rPr lang="el-GR" smtClean="0"/>
              <a:pPr/>
              <a:t>2</a:t>
            </a:fld>
            <a:endParaRPr lang="el-G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l-GR"/>
          </a:p>
          <a:p>
            <a:pPr eaLnBrk="1" hangingPunct="1"/>
            <a:endParaRPr lang="el-GR"/>
          </a:p>
        </p:txBody>
      </p:sp>
      <p:sp>
        <p:nvSpPr>
          <p:cNvPr id="40965" name="Rectangle 5"/>
          <p:cNvSpPr>
            <a:spLocks noChangeArrowheads="1"/>
          </p:cNvSpPr>
          <p:nvPr/>
        </p:nvSpPr>
        <p:spPr bwMode="auto">
          <a:xfrm>
            <a:off x="692150" y="4797425"/>
            <a:ext cx="5486400" cy="4114800"/>
          </a:xfrm>
          <a:prstGeom prst="rect">
            <a:avLst/>
          </a:prstGeom>
          <a:noFill/>
          <a:ln w="9525">
            <a:noFill/>
            <a:miter lim="800000"/>
            <a:headEnd/>
            <a:tailEnd/>
          </a:ln>
        </p:spPr>
        <p:txBody>
          <a:bodyPr/>
          <a:lstStyle/>
          <a:p>
            <a:pPr>
              <a:spcBef>
                <a:spcPct val="30000"/>
              </a:spcBef>
            </a:pPr>
            <a:endParaRPr lang="el-GR" sz="1200">
              <a:latin typeface="Times New Roman" pitchFamily="18" charset="0"/>
            </a:endParaRPr>
          </a:p>
        </p:txBody>
      </p:sp>
      <p:sp>
        <p:nvSpPr>
          <p:cNvPr id="40966" name="Rectangle 6"/>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r>
              <a:rPr lang="el-GR" sz="1200">
                <a:latin typeface="Times New Roman" pitchFamily="18" charset="0"/>
              </a:rPr>
              <a:t>Οι θεωρίες που αναπτύχθηκαν γύρω από αυτό το ζήτημα προσπαθούν να δώσουν απαντήσεις σε ερωτήματα όπως: Τι κάνει τον άνθρωπο να εργάζεται περισσότερο ή λιγότερο; Τι προσδιορίζει τη συμπεριφορά απέναντι στην εργασία και την οργάνωση;</a:t>
            </a: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DFE3574-3C0E-4C00-B3D9-25DECA050DE1}" type="slidenum">
              <a:rPr lang="el-GR" smtClean="0"/>
              <a:pPr/>
              <a:t>20</a:t>
            </a:fld>
            <a:endParaRPr lang="el-GR"/>
          </a:p>
        </p:txBody>
      </p:sp>
      <p:sp>
        <p:nvSpPr>
          <p:cNvPr id="59395" name="Rectangle 2"/>
          <p:cNvSpPr>
            <a:spLocks noGrp="1" noRot="1" noChangeAspect="1" noChangeArrowheads="1" noTextEdit="1"/>
          </p:cNvSpPr>
          <p:nvPr>
            <p:ph type="sldImg"/>
          </p:nvPr>
        </p:nvSpPr>
        <p:spPr>
          <a:xfrm>
            <a:off x="800100" y="692150"/>
            <a:ext cx="5184775" cy="3889375"/>
          </a:xfrm>
          <a:ln/>
        </p:spPr>
      </p:sp>
      <p:sp>
        <p:nvSpPr>
          <p:cNvPr id="59396"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
        <p:nvSpPr>
          <p:cNvPr id="59397" name="Rectangle 5"/>
          <p:cNvSpPr>
            <a:spLocks noChangeArrowheads="1"/>
          </p:cNvSpPr>
          <p:nvPr/>
        </p:nvSpPr>
        <p:spPr bwMode="auto">
          <a:xfrm>
            <a:off x="692150" y="4797425"/>
            <a:ext cx="5486400" cy="4321175"/>
          </a:xfrm>
          <a:prstGeom prst="rect">
            <a:avLst/>
          </a:prstGeom>
          <a:noFill/>
          <a:ln w="9525">
            <a:noFill/>
            <a:miter lim="800000"/>
            <a:headEnd/>
            <a:tailEnd/>
          </a:ln>
        </p:spPr>
        <p:txBody>
          <a:bodyPr/>
          <a:lstStyle/>
          <a:p>
            <a:pPr>
              <a:spcBef>
                <a:spcPct val="30000"/>
              </a:spcBef>
            </a:pPr>
            <a:r>
              <a:rPr lang="el-GR" sz="1200">
                <a:latin typeface="Times New Roman" pitchFamily="18" charset="0"/>
              </a:rPr>
              <a:t>Τις συνέπειες της θεωρίας του </a:t>
            </a:r>
            <a:r>
              <a:rPr lang="en-US" sz="1200">
                <a:latin typeface="Times New Roman" pitchFamily="18" charset="0"/>
              </a:rPr>
              <a:t>Herzberg </a:t>
            </a:r>
            <a:r>
              <a:rPr lang="el-GR" sz="1200">
                <a:latin typeface="Times New Roman" pitchFamily="18" charset="0"/>
              </a:rPr>
              <a:t>για τη διοίκηση της επιχείρησης τις αναπτύσσει ο ίδιος με την πρόταση που αποκαλείται «εμπλουτισμός της εργασίας ή των καθηκόντων» (</a:t>
            </a:r>
            <a:r>
              <a:rPr lang="en-US" sz="1200">
                <a:latin typeface="Times New Roman" pitchFamily="18" charset="0"/>
              </a:rPr>
              <a:t>job enrichment). </a:t>
            </a:r>
            <a:r>
              <a:rPr lang="el-GR" sz="1200">
                <a:latin typeface="Times New Roman" pitchFamily="18" charset="0"/>
              </a:rPr>
              <a:t>Βασιζόμενος στους παράγοντες παρακίνησης προτείνει ότι η εργασία του κάθε ανθρώπου στην επιχείρηση πρέπει να έχει εκείνο το περιεχόμενο που εξασφαλίζει τις δυνατότητες ικανοποίησης των ανώτερων αναγκών. Έτσι, κάθε εργαζόμενος θα πρέπει συγχρόνως με την εκτέλεση ορισμένων καθηκόντων να παίρνει μέρος και στη διαχείριση της δουλειάς του ή των καθηκόντων του. Δηλαδή, να συμμετέχει στις αποφάσεις που αφορούν στον προγραμματισμό, στην οργάνωση και στον έλεγχο της δουλειάς του. Αυτό το είδος εμπλουτισμού ονομάζεται </a:t>
            </a:r>
            <a:r>
              <a:rPr lang="el-GR" sz="1200" b="1">
                <a:latin typeface="Times New Roman" pitchFamily="18" charset="0"/>
              </a:rPr>
              <a:t>«κάθετος εμπλουτισμός»</a:t>
            </a:r>
            <a:r>
              <a:rPr lang="el-GR" sz="1200">
                <a:latin typeface="Times New Roman" pitchFamily="18" charset="0"/>
              </a:rPr>
              <a:t>. Παράλληλα με αυτό προτείνεται και ο </a:t>
            </a:r>
            <a:r>
              <a:rPr lang="el-GR" sz="1200" b="1">
                <a:latin typeface="Times New Roman" pitchFamily="18" charset="0"/>
              </a:rPr>
              <a:t>«οριζόντιος εμπλουτισμός»</a:t>
            </a:r>
            <a:r>
              <a:rPr lang="el-GR" sz="1200">
                <a:latin typeface="Times New Roman" pitchFamily="18" charset="0"/>
              </a:rPr>
              <a:t> που αναφέρεται στην αύξηση της ποικιλίας των καθηκόντων ή εργασιών που κάνει κάθε εργαζόμενος, λαμβάνοντας συγχρόνως μέρος σε περισσότερες φάσεις της παραγωγικής διαδικασίας ή αλλάζοντας σε τακτά χρονικά διαστήματα θέση και καθήκοντα (</a:t>
            </a:r>
            <a:r>
              <a:rPr lang="en-US" sz="1200">
                <a:latin typeface="Times New Roman" pitchFamily="18" charset="0"/>
              </a:rPr>
              <a:t>job rotation). </a:t>
            </a:r>
            <a:endParaRPr lang="el-GR" sz="1200">
              <a:latin typeface="Times New Roman" pitchFamily="18" charset="0"/>
            </a:endParaRPr>
          </a:p>
          <a:p>
            <a:pPr>
              <a:spcBef>
                <a:spcPct val="30000"/>
              </a:spcBef>
            </a:pPr>
            <a:r>
              <a:rPr lang="el-GR" sz="1200">
                <a:latin typeface="Times New Roman" pitchFamily="18" charset="0"/>
              </a:rPr>
              <a:t>Ο </a:t>
            </a:r>
            <a:r>
              <a:rPr lang="en-US" sz="1200">
                <a:latin typeface="Times New Roman" pitchFamily="18" charset="0"/>
              </a:rPr>
              <a:t>Herzberg </a:t>
            </a:r>
            <a:r>
              <a:rPr lang="el-GR" sz="1200">
                <a:latin typeface="Times New Roman" pitchFamily="18" charset="0"/>
              </a:rPr>
              <a:t>υποστηρίζει ότι ο οριζόντιος εμπλουτισμός από μόνος του είναι ουσιαστικά ανώφελος αφού εκεί που χρειάζεται (στους εργάτες) δεν καταφέρνει τίποτα άλλο παρά τη συνένωση ενός αριθμού εργασιών ανιαρών και χωρίς ενδιαφέρον. Αυτός έχει κάποια σημασία μόνο όταν συνδυάζεται με τον κάθετο εμπλουτισμό που ο </a:t>
            </a:r>
            <a:r>
              <a:rPr lang="en-US" sz="1200">
                <a:latin typeface="Times New Roman" pitchFamily="18" charset="0"/>
              </a:rPr>
              <a:t>Herzberg</a:t>
            </a:r>
            <a:r>
              <a:rPr lang="el-GR" sz="1200">
                <a:latin typeface="Times New Roman" pitchFamily="18" charset="0"/>
              </a:rPr>
              <a:t> θεωρεί το πιο σημαντικό από πλευράς παρακίνησης και κατά συνέπεια παραγωγικότητας.</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8848518-2079-47CD-9690-E89C19342923}" type="slidenum">
              <a:rPr lang="el-GR" smtClean="0"/>
              <a:pPr/>
              <a:t>21</a:t>
            </a:fld>
            <a:endParaRPr lang="el-GR"/>
          </a:p>
        </p:txBody>
      </p:sp>
      <p:sp>
        <p:nvSpPr>
          <p:cNvPr id="60419" name="Rectangle 2"/>
          <p:cNvSpPr>
            <a:spLocks noGrp="1" noRot="1" noChangeAspect="1" noChangeArrowheads="1" noTextEdit="1"/>
          </p:cNvSpPr>
          <p:nvPr>
            <p:ph type="sldImg"/>
          </p:nvPr>
        </p:nvSpPr>
        <p:spPr>
          <a:ln/>
        </p:spPr>
      </p:sp>
      <p:sp>
        <p:nvSpPr>
          <p:cNvPr id="60420"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32E51661-DE99-4584-9C7D-3D833C91F5A5}" type="slidenum">
              <a:rPr lang="el-GR" smtClean="0"/>
              <a:pPr/>
              <a:t>22</a:t>
            </a:fld>
            <a:endParaRPr lang="el-GR"/>
          </a:p>
        </p:txBody>
      </p:sp>
      <p:sp>
        <p:nvSpPr>
          <p:cNvPr id="61443" name="Rectangle 2"/>
          <p:cNvSpPr>
            <a:spLocks noGrp="1" noRot="1" noChangeAspect="1" noChangeArrowheads="1" noTextEdit="1"/>
          </p:cNvSpPr>
          <p:nvPr>
            <p:ph type="sldImg"/>
          </p:nvPr>
        </p:nvSpPr>
        <p:spPr>
          <a:ln/>
        </p:spPr>
      </p:sp>
      <p:sp>
        <p:nvSpPr>
          <p:cNvPr id="61444"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
        <p:nvSpPr>
          <p:cNvPr id="61445" name="Rectangle 5"/>
          <p:cNvSpPr>
            <a:spLocks noChangeArrowheads="1"/>
          </p:cNvSpPr>
          <p:nvPr/>
        </p:nvSpPr>
        <p:spPr bwMode="auto">
          <a:xfrm>
            <a:off x="692150" y="4724400"/>
            <a:ext cx="5486400" cy="4321175"/>
          </a:xfrm>
          <a:prstGeom prst="rect">
            <a:avLst/>
          </a:prstGeom>
          <a:noFill/>
          <a:ln w="9525">
            <a:noFill/>
            <a:miter lim="800000"/>
            <a:headEnd/>
            <a:tailEnd/>
          </a:ln>
        </p:spPr>
        <p:txBody>
          <a:bodyPr/>
          <a:lstStyle/>
          <a:p>
            <a:pPr>
              <a:spcBef>
                <a:spcPct val="30000"/>
              </a:spcBef>
            </a:pPr>
            <a:r>
              <a:rPr lang="el-GR" sz="1200">
                <a:latin typeface="Times New Roman" pitchFamily="18" charset="0"/>
              </a:rPr>
              <a:t>Η θεωρία της δικαιοσύνης, που κύρια ανέπτυξε ο </a:t>
            </a:r>
            <a:r>
              <a:rPr lang="en-US" sz="1200">
                <a:latin typeface="Times New Roman" pitchFamily="18" charset="0"/>
              </a:rPr>
              <a:t>Stacy Adams</a:t>
            </a:r>
            <a:r>
              <a:rPr lang="el-GR" sz="1200">
                <a:latin typeface="Times New Roman" pitchFamily="18" charset="0"/>
              </a:rPr>
              <a:t>, βασίζεται στην υπόθεση ότι το άτομο στην οργάνωση επιθυμεί ίση ή δίκαιη μεταχείριση σε σύγκριση με τα άλλα μέλη της. Αντιλαμβάνεται την ισότητα ή δικαιοσύνη συγκρίνοντας αυτά που το ίδιο προσφέρει στην οργάνωση με αυτά που απολαμβάνει αυτή, καθώς και με τα αντίστοιχα άλλων εργαζομένων ή ομάδων εργαζομένων εντός ή εκτός επιχείρησης.</a:t>
            </a:r>
          </a:p>
          <a:p>
            <a:pPr>
              <a:spcBef>
                <a:spcPct val="30000"/>
              </a:spcBef>
            </a:pPr>
            <a:endParaRPr lang="el-GR" sz="1200">
              <a:latin typeface="Times New Roman" pitchFamily="18" charset="0"/>
            </a:endParaRPr>
          </a:p>
          <a:p>
            <a:pPr>
              <a:spcBef>
                <a:spcPct val="30000"/>
              </a:spcBef>
            </a:pPr>
            <a:r>
              <a:rPr lang="el-GR" sz="1200">
                <a:latin typeface="Times New Roman" pitchFamily="18" charset="0"/>
              </a:rPr>
              <a:t>Συνεισφορές του ατόμου προς την οργάνωση θεωρείται οτιδήποτε προσφέρει σε αυτή όπως γνώσεις, ικανότητες, χρόνος, προσπάθεια, αποτελέσματα, εμπειρία, συνέπεια, αφοσίωση, εντιμότητα, ποιότητα-ποσότητα εργασίας κ.λπ. Απολαβές αποτελούν όλα εκείνα που η οργάνωση προσφέρει στο άτομο, όπως οι οικονομικές αμοιβές, οι προαγωγές, το κύρος, το ενδιαφέρον, της δουλειάς, η ασφάλεια, η κοινωνική θέση, η ικανοποιητική διοίκηση, οι συνθήκες εργασίας κ.λπ. </a:t>
            </a:r>
          </a:p>
          <a:p>
            <a:pPr>
              <a:spcBef>
                <a:spcPct val="30000"/>
              </a:spcBef>
            </a:pPr>
            <a:r>
              <a:rPr lang="el-GR" sz="1200">
                <a:latin typeface="Times New Roman" pitchFamily="18" charset="0"/>
              </a:rPr>
              <a:t>Σημειώνεται ότι, η ύπαρξη αισθήματος αδικίας σε κάθε ανθρώπινη σχέση (όχι μόνο εργασιακή) δημιουργεί δυσαρέσκεια που ασφαλώς δεν επιτρέπει την παρακίνηση.</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9DC128C-68CB-41EA-8F72-457AD594EEA8}" type="slidenum">
              <a:rPr lang="el-GR" smtClean="0"/>
              <a:pPr/>
              <a:t>23</a:t>
            </a:fld>
            <a:endParaRPr lang="el-GR"/>
          </a:p>
        </p:txBody>
      </p:sp>
      <p:sp>
        <p:nvSpPr>
          <p:cNvPr id="62467" name="Rectangle 2"/>
          <p:cNvSpPr>
            <a:spLocks noGrp="1" noRot="1" noChangeAspect="1" noChangeArrowheads="1" noTextEdit="1"/>
          </p:cNvSpPr>
          <p:nvPr>
            <p:ph type="sldImg"/>
          </p:nvPr>
        </p:nvSpPr>
        <p:spPr>
          <a:ln/>
        </p:spPr>
      </p:sp>
      <p:sp>
        <p:nvSpPr>
          <p:cNvPr id="62468" name="Rectangle 4"/>
          <p:cNvSpPr>
            <a:spLocks noChangeArrowheads="1"/>
          </p:cNvSpPr>
          <p:nvPr/>
        </p:nvSpPr>
        <p:spPr bwMode="auto">
          <a:xfrm>
            <a:off x="692150" y="4724400"/>
            <a:ext cx="5486400" cy="4321175"/>
          </a:xfrm>
          <a:prstGeom prst="rect">
            <a:avLst/>
          </a:prstGeom>
          <a:noFill/>
          <a:ln w="9525">
            <a:noFill/>
            <a:miter lim="800000"/>
            <a:headEnd/>
            <a:tailEnd/>
          </a:ln>
        </p:spPr>
        <p:txBody>
          <a:bodyPr/>
          <a:lstStyle/>
          <a:p>
            <a:pPr marL="228600" indent="-228600">
              <a:spcBef>
                <a:spcPct val="30000"/>
              </a:spcBef>
              <a:buFontTx/>
              <a:buAutoNum type="arabicPeriod"/>
            </a:pPr>
            <a:r>
              <a:rPr lang="el-GR" sz="1200">
                <a:latin typeface="Times New Roman" pitchFamily="18" charset="0"/>
              </a:rPr>
              <a:t>Κάθε επιχείρηση ή οργανισμός (και κάθε μάνατζερ), πρέπει να ελέγχει το αίσθημα της αδικίας που υπάρχει στα μέλη της και να εντοπίζει τις πηγές του.</a:t>
            </a:r>
          </a:p>
          <a:p>
            <a:pPr marL="228600" indent="-228600">
              <a:spcBef>
                <a:spcPct val="30000"/>
              </a:spcBef>
              <a:buFontTx/>
              <a:buAutoNum type="arabicPeriod"/>
            </a:pPr>
            <a:r>
              <a:rPr lang="el-GR" sz="1200">
                <a:latin typeface="Times New Roman" pitchFamily="18" charset="0"/>
              </a:rPr>
              <a:t>Πρέπει να προσπαθεί διαρκώς ώστε η πολιτική, το σύστημα και η δομή των αμοιβών να έχει τη μορφή που ελαχιστοποιεί το αίσθημα της αδικίας. Αυτό σημαίνει ότι χρειάζεται συστηματική, αντικειμενική και συνεχή πληροφόρηση των εργαζομένων σχετικά με τις συνεισφορές και τις απολαβές του «καθένα» και των «άλλων».</a:t>
            </a:r>
          </a:p>
          <a:p>
            <a:pPr marL="228600" indent="-228600">
              <a:spcBef>
                <a:spcPct val="30000"/>
              </a:spcBef>
              <a:buFontTx/>
              <a:buAutoNum type="arabicPeriod"/>
            </a:pPr>
            <a:r>
              <a:rPr lang="el-GR" sz="1200">
                <a:latin typeface="Times New Roman" pitchFamily="18" charset="0"/>
              </a:rPr>
              <a:t>Οι επιχειρήσεις και οι μάνατζερ πρέπει να προσαρμόζουν αυτά που «δίνουν» στις ανάγκες των εργαζομένων ώστε να έχουν τη μεγαλύτερη δυνατή αξία για αυτούς.</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7FA5C5E-1800-45D4-8112-A2E4BD5282CB}" type="slidenum">
              <a:rPr lang="el-GR" smtClean="0"/>
              <a:pPr/>
              <a:t>24</a:t>
            </a:fld>
            <a:endParaRPr lang="el-GR"/>
          </a:p>
        </p:txBody>
      </p:sp>
      <p:sp>
        <p:nvSpPr>
          <p:cNvPr id="63491" name="Rectangle 2"/>
          <p:cNvSpPr>
            <a:spLocks noGrp="1" noRot="1" noChangeAspect="1" noChangeArrowheads="1" noTextEdit="1"/>
          </p:cNvSpPr>
          <p:nvPr>
            <p:ph type="sldImg"/>
          </p:nvPr>
        </p:nvSpPr>
        <p:spPr>
          <a:ln/>
        </p:spPr>
      </p:sp>
      <p:sp>
        <p:nvSpPr>
          <p:cNvPr id="63492"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
        <p:nvSpPr>
          <p:cNvPr id="63493" name="Rectangle 5"/>
          <p:cNvSpPr>
            <a:spLocks noChangeArrowheads="1"/>
          </p:cNvSpPr>
          <p:nvPr/>
        </p:nvSpPr>
        <p:spPr bwMode="auto">
          <a:xfrm>
            <a:off x="476250" y="4724400"/>
            <a:ext cx="5905500" cy="4824413"/>
          </a:xfrm>
          <a:prstGeom prst="rect">
            <a:avLst/>
          </a:prstGeom>
          <a:noFill/>
          <a:ln w="9525">
            <a:noFill/>
            <a:miter lim="800000"/>
            <a:headEnd/>
            <a:tailEnd/>
          </a:ln>
        </p:spPr>
        <p:txBody>
          <a:bodyPr/>
          <a:lstStyle/>
          <a:p>
            <a:pPr marL="228600" indent="-228600">
              <a:spcBef>
                <a:spcPct val="30000"/>
              </a:spcBef>
            </a:pPr>
            <a:r>
              <a:rPr lang="el-GR" sz="1200">
                <a:latin typeface="Times New Roman" pitchFamily="18" charset="0"/>
              </a:rPr>
              <a:t>Η θεωρία των προσδοκιών (</a:t>
            </a:r>
            <a:r>
              <a:rPr lang="en-US" sz="1200">
                <a:latin typeface="Times New Roman" pitchFamily="18" charset="0"/>
              </a:rPr>
              <a:t>expectancy theory)</a:t>
            </a:r>
            <a:r>
              <a:rPr lang="el-GR" sz="1200">
                <a:latin typeface="Times New Roman" pitchFamily="18" charset="0"/>
              </a:rPr>
              <a:t> αναπτύχθηκε από το </a:t>
            </a:r>
            <a:r>
              <a:rPr lang="en-US" sz="1200">
                <a:latin typeface="Times New Roman" pitchFamily="18" charset="0"/>
              </a:rPr>
              <a:t>Victor Vroom</a:t>
            </a:r>
            <a:r>
              <a:rPr lang="el-GR" sz="1200">
                <a:latin typeface="Times New Roman" pitchFamily="18" charset="0"/>
              </a:rPr>
              <a:t>. Το περιεχόμενό της διαφέρει από αυτό των θεωριών των </a:t>
            </a:r>
            <a:r>
              <a:rPr lang="en-US" sz="1200">
                <a:latin typeface="Times New Roman" pitchFamily="18" charset="0"/>
              </a:rPr>
              <a:t>Maslow, Herzberg</a:t>
            </a:r>
            <a:r>
              <a:rPr lang="el-GR" sz="1200">
                <a:latin typeface="Times New Roman" pitchFamily="18" charset="0"/>
              </a:rPr>
              <a:t> και </a:t>
            </a:r>
            <a:r>
              <a:rPr lang="en-US" sz="1200">
                <a:latin typeface="Times New Roman" pitchFamily="18" charset="0"/>
              </a:rPr>
              <a:t>Alderfer.</a:t>
            </a:r>
            <a:r>
              <a:rPr lang="el-GR" sz="1200">
                <a:latin typeface="Times New Roman" pitchFamily="18" charset="0"/>
              </a:rPr>
              <a:t> Δεν προσπαθεί να περιγράψει αυτό που παρακινεί τους εργαζομένους, όπως κάνουν οι τελευταίοι, αλλά τη διαδικασία της παρακίνησης, δηλαδή το πώς παρακινείται ο εργαζόμενος</a:t>
            </a:r>
          </a:p>
          <a:p>
            <a:pPr marL="228600" indent="-228600">
              <a:spcBef>
                <a:spcPct val="30000"/>
              </a:spcBef>
            </a:pPr>
            <a:r>
              <a:rPr lang="el-GR" sz="1200">
                <a:latin typeface="Times New Roman" pitchFamily="18" charset="0"/>
              </a:rPr>
              <a:t>1. Οι εργαζόμενοι αντιλαμβάνονται αν το επίπεδο της απόδοσής τους, ή γενικότερα η συνεισφορά τους στην επιχείρηση, συνδέεται άμεσα ή έμμεσα με τις εξωτερικές  και εσωτερικές ανταμοιβές τους. </a:t>
            </a:r>
            <a:r>
              <a:rPr lang="el-GR" sz="1200" b="1">
                <a:latin typeface="Times New Roman" pitchFamily="18" charset="0"/>
              </a:rPr>
              <a:t>Εσωτερικές ανταμοιβές</a:t>
            </a:r>
            <a:r>
              <a:rPr lang="el-GR" sz="1200">
                <a:latin typeface="Times New Roman" pitchFamily="18" charset="0"/>
              </a:rPr>
              <a:t> είναι αυτές που έχουν αξία οι ίδιες και προσδιορίζονται από το άτομο αυτό καθαυτό (π.χ. αίσθημα επιτυχίας, ανάπτυξη, ολοκλήρωση κ.λπ.) ενώ οι </a:t>
            </a:r>
            <a:r>
              <a:rPr lang="el-GR" sz="1200" b="1">
                <a:latin typeface="Times New Roman" pitchFamily="18" charset="0"/>
              </a:rPr>
              <a:t>εξωτερικές ανταμοιβές</a:t>
            </a:r>
            <a:r>
              <a:rPr lang="el-GR" sz="1200">
                <a:latin typeface="Times New Roman" pitchFamily="18" charset="0"/>
              </a:rPr>
              <a:t> προσδιορίζονται από εξωτερικούς παράγοντες και αποτελούν μέσα για την απόκτηση  άλλων αξιών (π.χ. το χρήμα, η προαγωγή).</a:t>
            </a:r>
          </a:p>
          <a:p>
            <a:pPr marL="228600" indent="-228600">
              <a:spcBef>
                <a:spcPct val="30000"/>
              </a:spcBef>
            </a:pPr>
            <a:r>
              <a:rPr lang="el-GR" sz="1200">
                <a:latin typeface="Times New Roman" pitchFamily="18" charset="0"/>
              </a:rPr>
              <a:t>2.  Οι εργαζόμενοι αντιλαμβάνονται αν μπορούν να φθάσουν στο προσδοκώμενο επίπεδο απόδοσης</a:t>
            </a:r>
          </a:p>
          <a:p>
            <a:pPr marL="228600" indent="-228600">
              <a:spcBef>
                <a:spcPct val="30000"/>
              </a:spcBef>
            </a:pPr>
            <a:r>
              <a:rPr lang="el-GR" sz="1200">
                <a:latin typeface="Times New Roman" pitchFamily="18" charset="0"/>
              </a:rPr>
              <a:t>3. Οι εργαζόμενοι  αισθάνονται αν οι προσφερόμενες ανταμοιβές από την επιχείρηση έχουν αξία γι’αυτούς.</a:t>
            </a:r>
          </a:p>
          <a:p>
            <a:pPr marL="228600" indent="-228600">
              <a:spcBef>
                <a:spcPct val="30000"/>
              </a:spcBef>
            </a:pPr>
            <a:r>
              <a:rPr lang="el-GR" sz="1200">
                <a:latin typeface="Times New Roman" pitchFamily="18" charset="0"/>
              </a:rPr>
              <a:t>Σύμφωνα με αυτές τις υποθέσεις , ο </a:t>
            </a:r>
            <a:r>
              <a:rPr lang="en-US" sz="1200">
                <a:latin typeface="Times New Roman" pitchFamily="18" charset="0"/>
              </a:rPr>
              <a:t>Vroom</a:t>
            </a:r>
            <a:r>
              <a:rPr lang="el-GR" sz="1200">
                <a:latin typeface="Times New Roman" pitchFamily="18" charset="0"/>
              </a:rPr>
              <a:t> υποστηρίζει, ότι ο εργαζόμενος παρακινείται όταν πιστεύει ότι η αύξηση της απόδοσής του, η οποία με τη σειρά της θα οδηγήσει στην απόκτηση ανταμοιβών που έχουν αξία γι’αυτόν. </a:t>
            </a:r>
          </a:p>
          <a:p>
            <a:pPr marL="228600" indent="-228600">
              <a:spcBef>
                <a:spcPct val="30000"/>
              </a:spcBef>
            </a:pPr>
            <a:r>
              <a:rPr lang="el-GR" sz="1200" u="sng">
                <a:latin typeface="Times New Roman" pitchFamily="18" charset="0"/>
              </a:rPr>
              <a:t>Βασική αδυναμία</a:t>
            </a:r>
            <a:r>
              <a:rPr lang="el-GR" sz="1200">
                <a:latin typeface="Times New Roman" pitchFamily="18" charset="0"/>
              </a:rPr>
              <a:t> της θεωρίας είναι η υπόθεση που κάνει ότι οι εργαζόμενοι πριν καταβάλλουν κάθε προσπάθεια υπολογίζουν την πιθανότητα της απόδοσης και της ανταμοιβής τους, κάτι που στην πραγματικότητα δεν μπορεί να μετρηθεί ποσοτικά. Επίσης η θεωρία του </a:t>
            </a:r>
            <a:r>
              <a:rPr lang="en-US" sz="1200">
                <a:latin typeface="Times New Roman" pitchFamily="18" charset="0"/>
              </a:rPr>
              <a:t>Vroom</a:t>
            </a:r>
            <a:r>
              <a:rPr lang="el-GR" sz="1200">
                <a:latin typeface="Times New Roman" pitchFamily="18" charset="0"/>
              </a:rPr>
              <a:t> δεν προσδιορίζει συγκεκριμένες τεχνικές με τις οποίες η διοίκηση θα μπορούσε να εφαρμόσει για να πετύχει την παρακίνηση στην πράξη.</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4AE5995-D97F-4282-87BA-9BEB09314149}" type="slidenum">
              <a:rPr lang="el-GR" smtClean="0"/>
              <a:pPr/>
              <a:t>25</a:t>
            </a:fld>
            <a:endParaRPr lang="el-GR"/>
          </a:p>
        </p:txBody>
      </p:sp>
      <p:sp>
        <p:nvSpPr>
          <p:cNvPr id="64515" name="Rectangle 2"/>
          <p:cNvSpPr>
            <a:spLocks noGrp="1" noRot="1" noChangeAspect="1" noChangeArrowheads="1" noTextEdit="1"/>
          </p:cNvSpPr>
          <p:nvPr>
            <p:ph type="sldImg"/>
          </p:nvPr>
        </p:nvSpPr>
        <p:spPr>
          <a:ln/>
        </p:spPr>
      </p:sp>
      <p:sp>
        <p:nvSpPr>
          <p:cNvPr id="64516"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
        <p:nvSpPr>
          <p:cNvPr id="64517" name="Rectangle 5"/>
          <p:cNvSpPr>
            <a:spLocks noChangeArrowheads="1"/>
          </p:cNvSpPr>
          <p:nvPr/>
        </p:nvSpPr>
        <p:spPr bwMode="auto">
          <a:xfrm>
            <a:off x="692150" y="4724400"/>
            <a:ext cx="5486400" cy="4321175"/>
          </a:xfrm>
          <a:prstGeom prst="rect">
            <a:avLst/>
          </a:prstGeom>
          <a:noFill/>
          <a:ln w="9525">
            <a:noFill/>
            <a:miter lim="800000"/>
            <a:headEnd/>
            <a:tailEnd/>
          </a:ln>
        </p:spPr>
        <p:txBody>
          <a:bodyPr/>
          <a:lstStyle/>
          <a:p>
            <a:pPr marL="228600" indent="-228600">
              <a:spcBef>
                <a:spcPct val="30000"/>
              </a:spcBef>
            </a:pPr>
            <a:r>
              <a:rPr lang="el-GR" sz="1200">
                <a:latin typeface="Times New Roman" pitchFamily="18" charset="0"/>
              </a:rPr>
              <a:t>Τα θεωρητικά υποδείγματα που παρουσιάσθηκαν μέχρι τώρα δεν αναλύουν τη σχέση μεταξύ ικανοποίησης και απόδοσης. Κάνουν όμως μια σιωπηρή υπόθεση ότι η ικανοποίηση οδηγεί στην απόδοση. Υποστηρίζουν δηλαδή την παραδοσιακή άποψη, που θεωρεί την ικανοποίηση των εργαζομένων ως αίτιο απόδοσης. Αντίθετα με αυτή τη θεώρηση, οι </a:t>
            </a:r>
            <a:r>
              <a:rPr lang="en-US" sz="1200">
                <a:latin typeface="Times New Roman" pitchFamily="18" charset="0"/>
              </a:rPr>
              <a:t>Porter </a:t>
            </a:r>
            <a:r>
              <a:rPr lang="el-GR" sz="1200">
                <a:latin typeface="Times New Roman" pitchFamily="18" charset="0"/>
              </a:rPr>
              <a:t>και </a:t>
            </a:r>
            <a:r>
              <a:rPr lang="en-US" sz="1200">
                <a:latin typeface="Times New Roman" pitchFamily="18" charset="0"/>
              </a:rPr>
              <a:t>Lawler</a:t>
            </a:r>
            <a:r>
              <a:rPr lang="el-GR" sz="1200">
                <a:latin typeface="Times New Roman" pitchFamily="18" charset="0"/>
              </a:rPr>
              <a:t> υποστηρίζουν ότι η ικανοποίηση είναι αποτέλεσμα της απόδοσης.</a:t>
            </a:r>
          </a:p>
          <a:p>
            <a:pPr marL="228600" indent="-228600">
              <a:spcBef>
                <a:spcPct val="30000"/>
              </a:spcBef>
            </a:pPr>
            <a:r>
              <a:rPr lang="el-GR" sz="1200">
                <a:latin typeface="Times New Roman" pitchFamily="18" charset="0"/>
              </a:rPr>
              <a:t>Το θεωρητικό υπόδειγμα των </a:t>
            </a:r>
            <a:r>
              <a:rPr lang="en-US" sz="1200">
                <a:latin typeface="Times New Roman" pitchFamily="18" charset="0"/>
              </a:rPr>
              <a:t>Porter </a:t>
            </a:r>
            <a:r>
              <a:rPr lang="el-GR" sz="1200">
                <a:latin typeface="Times New Roman" pitchFamily="18" charset="0"/>
              </a:rPr>
              <a:t>και </a:t>
            </a:r>
            <a:r>
              <a:rPr lang="en-US" sz="1200">
                <a:latin typeface="Times New Roman" pitchFamily="18" charset="0"/>
              </a:rPr>
              <a:t>Lawler</a:t>
            </a:r>
            <a:r>
              <a:rPr lang="el-GR" sz="1200">
                <a:latin typeface="Times New Roman" pitchFamily="18" charset="0"/>
              </a:rPr>
              <a:t> στηρίζεται σε τέσσερις βασικές μεταβλητές</a:t>
            </a:r>
            <a:r>
              <a:rPr lang="en-US" sz="1200">
                <a:latin typeface="Times New Roman" pitchFamily="18" charset="0"/>
              </a:rPr>
              <a:t>: </a:t>
            </a:r>
            <a:r>
              <a:rPr lang="el-GR" sz="1200">
                <a:latin typeface="Times New Roman" pitchFamily="18" charset="0"/>
              </a:rPr>
              <a:t>την </a:t>
            </a:r>
            <a:r>
              <a:rPr lang="el-GR" sz="1200" i="1">
                <a:latin typeface="Times New Roman" pitchFamily="18" charset="0"/>
              </a:rPr>
              <a:t>προσπάθεια</a:t>
            </a:r>
            <a:r>
              <a:rPr lang="el-GR" sz="1200">
                <a:latin typeface="Times New Roman" pitchFamily="18" charset="0"/>
              </a:rPr>
              <a:t>, την </a:t>
            </a:r>
            <a:r>
              <a:rPr lang="el-GR" sz="1200" i="1">
                <a:latin typeface="Times New Roman" pitchFamily="18" charset="0"/>
              </a:rPr>
              <a:t>απόδοση</a:t>
            </a:r>
            <a:r>
              <a:rPr lang="el-GR" sz="1200">
                <a:latin typeface="Times New Roman" pitchFamily="18" charset="0"/>
              </a:rPr>
              <a:t>, την </a:t>
            </a:r>
            <a:r>
              <a:rPr lang="el-GR" sz="1200" i="1">
                <a:latin typeface="Times New Roman" pitchFamily="18" charset="0"/>
              </a:rPr>
              <a:t>ανταμοιβή</a:t>
            </a:r>
            <a:r>
              <a:rPr lang="el-GR" sz="1200">
                <a:latin typeface="Times New Roman" pitchFamily="18" charset="0"/>
              </a:rPr>
              <a:t> και την </a:t>
            </a:r>
            <a:r>
              <a:rPr lang="el-GR" sz="1200" i="1">
                <a:latin typeface="Times New Roman" pitchFamily="18" charset="0"/>
              </a:rPr>
              <a:t>ικανοποίηση</a:t>
            </a:r>
            <a:r>
              <a:rPr lang="el-GR" sz="1200">
                <a:latin typeface="Times New Roman" pitchFamily="18" charset="0"/>
              </a:rPr>
              <a:t>. </a:t>
            </a:r>
          </a:p>
          <a:p>
            <a:pPr marL="228600" indent="-228600">
              <a:spcBef>
                <a:spcPct val="30000"/>
              </a:spcBef>
            </a:pPr>
            <a:r>
              <a:rPr lang="el-GR" sz="1200">
                <a:latin typeface="Times New Roman" pitchFamily="18" charset="0"/>
              </a:rPr>
              <a:t>Η </a:t>
            </a:r>
            <a:r>
              <a:rPr lang="el-GR" sz="1200" i="1">
                <a:latin typeface="Times New Roman" pitchFamily="18" charset="0"/>
              </a:rPr>
              <a:t>προσπάθεια </a:t>
            </a:r>
            <a:r>
              <a:rPr lang="el-GR" sz="1200">
                <a:latin typeface="Times New Roman" pitchFamily="18" charset="0"/>
              </a:rPr>
              <a:t>που καταβάλλει ο εργαζόμενος είναι η εξωτερίκευση της παρακίνησης. Αυτή εξαρτάται από δύο βασικούς παράγοντες, </a:t>
            </a:r>
            <a:r>
              <a:rPr lang="el-GR" sz="1200" b="1">
                <a:latin typeface="Times New Roman" pitchFamily="18" charset="0"/>
              </a:rPr>
              <a:t>πρώτον</a:t>
            </a:r>
            <a:r>
              <a:rPr lang="el-GR" sz="1200">
                <a:latin typeface="Times New Roman" pitchFamily="18" charset="0"/>
              </a:rPr>
              <a:t>, από την αντιλαμβανόμενη πιθανή σχέση μεταξύ  προσπάθειας, απόδοσης και ανταμοιβών και </a:t>
            </a:r>
            <a:r>
              <a:rPr lang="el-GR" sz="1200" b="1">
                <a:latin typeface="Times New Roman" pitchFamily="18" charset="0"/>
              </a:rPr>
              <a:t>δεύτερον</a:t>
            </a:r>
            <a:r>
              <a:rPr lang="el-GR" sz="1200">
                <a:latin typeface="Times New Roman" pitchFamily="18" charset="0"/>
              </a:rPr>
              <a:t>, από την αξία των πιθανών ανταμοιβών για τον εργαζόμενο. Πρόκειται ουσιαστικά για τη θεωρία των προσδοκιών του </a:t>
            </a:r>
            <a:r>
              <a:rPr lang="en-US" sz="1200">
                <a:latin typeface="Times New Roman" pitchFamily="18" charset="0"/>
              </a:rPr>
              <a:t>Vroom</a:t>
            </a:r>
            <a:r>
              <a:rPr lang="el-GR" sz="1200">
                <a:latin typeface="Times New Roman" pitchFamily="18" charset="0"/>
              </a:rPr>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23FAB3F-B416-452E-B93E-E8DEC1448572}" type="slidenum">
              <a:rPr lang="el-GR" smtClean="0"/>
              <a:pPr/>
              <a:t>26</a:t>
            </a:fld>
            <a:endParaRPr lang="el-GR"/>
          </a:p>
        </p:txBody>
      </p:sp>
      <p:sp>
        <p:nvSpPr>
          <p:cNvPr id="65539" name="Rectangle 2"/>
          <p:cNvSpPr>
            <a:spLocks noGrp="1" noRot="1" noChangeAspect="1" noChangeArrowheads="1" noTextEdit="1"/>
          </p:cNvSpPr>
          <p:nvPr>
            <p:ph type="sldImg"/>
          </p:nvPr>
        </p:nvSpPr>
        <p:spPr>
          <a:ln/>
        </p:spPr>
      </p:sp>
      <p:sp>
        <p:nvSpPr>
          <p:cNvPr id="65540"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
        <p:nvSpPr>
          <p:cNvPr id="65541" name="Rectangle 5"/>
          <p:cNvSpPr>
            <a:spLocks noChangeArrowheads="1"/>
          </p:cNvSpPr>
          <p:nvPr/>
        </p:nvSpPr>
        <p:spPr bwMode="auto">
          <a:xfrm>
            <a:off x="692150" y="4724400"/>
            <a:ext cx="5486400" cy="4321175"/>
          </a:xfrm>
          <a:prstGeom prst="rect">
            <a:avLst/>
          </a:prstGeom>
          <a:noFill/>
          <a:ln w="9525">
            <a:noFill/>
            <a:miter lim="800000"/>
            <a:headEnd/>
            <a:tailEnd/>
          </a:ln>
        </p:spPr>
        <p:txBody>
          <a:bodyPr/>
          <a:lstStyle/>
          <a:p>
            <a:pPr marL="228600" indent="-228600">
              <a:spcBef>
                <a:spcPct val="30000"/>
              </a:spcBef>
            </a:pPr>
            <a:r>
              <a:rPr lang="el-GR" sz="1200">
                <a:latin typeface="Times New Roman" pitchFamily="18" charset="0"/>
              </a:rPr>
              <a:t>Σύμφωνα με τις έρευνες του </a:t>
            </a:r>
            <a:r>
              <a:rPr lang="en-US" sz="1200">
                <a:latin typeface="Times New Roman" pitchFamily="18" charset="0"/>
              </a:rPr>
              <a:t>McClelland, </a:t>
            </a:r>
            <a:r>
              <a:rPr lang="el-GR" sz="1200">
                <a:latin typeface="Times New Roman" pitchFamily="18" charset="0"/>
              </a:rPr>
              <a:t>ο άνθρωπος κατά τη διάρκεια της εξέλιξής του στο κοινωνικό του περιβάλλον, αποκτά τρεις σημαντικές αμάγκες-κίνητρα που προσδιορίζουν την παρακίνησή του. Αυτές είναι η ανάγκη για κοινωνικές σχέσεις και κοινωνική ένταξη (</a:t>
            </a:r>
            <a:r>
              <a:rPr lang="en-US" sz="1200">
                <a:latin typeface="Times New Roman" pitchFamily="18" charset="0"/>
              </a:rPr>
              <a:t>affliation)</a:t>
            </a:r>
            <a:r>
              <a:rPr lang="el-GR" sz="1200">
                <a:latin typeface="Times New Roman" pitchFamily="18" charset="0"/>
              </a:rPr>
              <a:t>, ανάγκη για δύναμη (</a:t>
            </a:r>
            <a:r>
              <a:rPr lang="en-US" sz="1200">
                <a:latin typeface="Times New Roman" pitchFamily="18" charset="0"/>
              </a:rPr>
              <a:t>power)</a:t>
            </a:r>
            <a:r>
              <a:rPr lang="el-GR" sz="1200">
                <a:latin typeface="Times New Roman" pitchFamily="18" charset="0"/>
              </a:rPr>
              <a:t> και η ανάγκη για επιτεύγματα (</a:t>
            </a:r>
            <a:r>
              <a:rPr lang="en-US" sz="1200">
                <a:latin typeface="Times New Roman" pitchFamily="18" charset="0"/>
              </a:rPr>
              <a:t>achievement).</a:t>
            </a:r>
          </a:p>
          <a:p>
            <a:pPr marL="228600" indent="-228600">
              <a:spcBef>
                <a:spcPct val="30000"/>
              </a:spcBef>
            </a:pPr>
            <a:r>
              <a:rPr lang="el-GR" sz="1200">
                <a:latin typeface="Times New Roman" pitchFamily="18" charset="0"/>
              </a:rPr>
              <a:t>Η ανάγκη </a:t>
            </a:r>
            <a:r>
              <a:rPr lang="el-GR" sz="1200" b="1">
                <a:latin typeface="Times New Roman" pitchFamily="18" charset="0"/>
              </a:rPr>
              <a:t>κοινωνικών σχέσεων</a:t>
            </a:r>
            <a:r>
              <a:rPr lang="el-GR" sz="1200">
                <a:latin typeface="Times New Roman" pitchFamily="18" charset="0"/>
              </a:rPr>
              <a:t> και κοινωνικής ένταξης του ατόμου αντιστοιχεί στην κατηγορία των κοινωνικών αναγκών του </a:t>
            </a:r>
            <a:r>
              <a:rPr lang="en-US" sz="1200">
                <a:latin typeface="Times New Roman" pitchFamily="18" charset="0"/>
              </a:rPr>
              <a:t>Maslow</a:t>
            </a:r>
            <a:r>
              <a:rPr lang="el-GR" sz="1200">
                <a:latin typeface="Times New Roman" pitchFamily="18" charset="0"/>
              </a:rPr>
              <a:t>. Αυτή σημαίνει ότι το άτομο επιθυμεί και επιδιώκει τη δημιουργία φιλικών σχέσεων, την αγάπη και στοργή, και την ένταξη του σε μια ή περισσότερες κοινωνικές ομάδες και την αποδοχή του από αυτές.</a:t>
            </a:r>
          </a:p>
          <a:p>
            <a:pPr marL="228600" indent="-228600">
              <a:spcBef>
                <a:spcPct val="30000"/>
              </a:spcBef>
            </a:pPr>
            <a:r>
              <a:rPr lang="el-GR" sz="1200">
                <a:latin typeface="Times New Roman" pitchFamily="18" charset="0"/>
              </a:rPr>
              <a:t>Η ανάγκη για </a:t>
            </a:r>
            <a:r>
              <a:rPr lang="el-GR" sz="1200" b="1">
                <a:latin typeface="Times New Roman" pitchFamily="18" charset="0"/>
              </a:rPr>
              <a:t>δύναμη</a:t>
            </a:r>
            <a:r>
              <a:rPr lang="el-GR" sz="1200" i="1">
                <a:latin typeface="Times New Roman" pitchFamily="18" charset="0"/>
              </a:rPr>
              <a:t> </a:t>
            </a:r>
            <a:r>
              <a:rPr lang="el-GR" sz="1200">
                <a:latin typeface="Times New Roman" pitchFamily="18" charset="0"/>
              </a:rPr>
              <a:t>σημαίνει ότι το άτομο επιθυμεί να ασκεί επιρροή σε άλλα άτομα. Να έχει υφισταμένους τους οποίους διευθύνει, εξουσιάζει και επηρεάζει τη συμπεριφορά τους, Όσοι διοικούν συνήθως έχουν λίγο ή πολύ την ανάγκη της δύναμης.</a:t>
            </a:r>
          </a:p>
          <a:p>
            <a:pPr marL="228600" indent="-228600">
              <a:spcBef>
                <a:spcPct val="30000"/>
              </a:spcBef>
            </a:pPr>
            <a:r>
              <a:rPr lang="el-GR" sz="1200">
                <a:latin typeface="Times New Roman" pitchFamily="18" charset="0"/>
              </a:rPr>
              <a:t>Η ανάγκη για </a:t>
            </a:r>
            <a:r>
              <a:rPr lang="el-GR" sz="1200" b="1">
                <a:latin typeface="Times New Roman" pitchFamily="18" charset="0"/>
              </a:rPr>
              <a:t>επιτεύγματα</a:t>
            </a:r>
            <a:r>
              <a:rPr lang="el-GR" sz="1200" i="1">
                <a:latin typeface="Times New Roman" pitchFamily="18" charset="0"/>
              </a:rPr>
              <a:t> </a:t>
            </a:r>
            <a:r>
              <a:rPr lang="el-GR" sz="1200">
                <a:latin typeface="Times New Roman" pitchFamily="18" charset="0"/>
              </a:rPr>
              <a:t>αναφέρεται στην επιθυμία του ατόμου να έχει υψηλή απόδοση με πρότυπο το «άριστα» ή να είναι ο «νικητής» ή να έχει επιτυχία στα πλαίσια ανταγωνισμού με άλλους.</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88D5835-8DFD-4A46-AFA7-B5D68DBCBB5C}" type="slidenum">
              <a:rPr lang="el-GR" smtClean="0"/>
              <a:pPr/>
              <a:t>27</a:t>
            </a:fld>
            <a:endParaRPr lang="el-GR"/>
          </a:p>
        </p:txBody>
      </p:sp>
      <p:sp>
        <p:nvSpPr>
          <p:cNvPr id="66563" name="Rectangle 2"/>
          <p:cNvSpPr>
            <a:spLocks noGrp="1" noRot="1" noChangeAspect="1" noChangeArrowheads="1" noTextEdit="1"/>
          </p:cNvSpPr>
          <p:nvPr>
            <p:ph type="sldImg"/>
          </p:nvPr>
        </p:nvSpPr>
        <p:spPr>
          <a:ln/>
        </p:spPr>
      </p:sp>
      <p:sp>
        <p:nvSpPr>
          <p:cNvPr id="66564"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
        <p:nvSpPr>
          <p:cNvPr id="66565" name="Rectangle 5"/>
          <p:cNvSpPr>
            <a:spLocks noChangeArrowheads="1"/>
          </p:cNvSpPr>
          <p:nvPr/>
        </p:nvSpPr>
        <p:spPr bwMode="auto">
          <a:xfrm>
            <a:off x="692150" y="4724400"/>
            <a:ext cx="5486400" cy="4321175"/>
          </a:xfrm>
          <a:prstGeom prst="rect">
            <a:avLst/>
          </a:prstGeom>
          <a:noFill/>
          <a:ln w="9525">
            <a:noFill/>
            <a:miter lim="800000"/>
            <a:headEnd/>
            <a:tailEnd/>
          </a:ln>
        </p:spPr>
        <p:txBody>
          <a:bodyPr/>
          <a:lstStyle/>
          <a:p>
            <a:pPr marL="228600" indent="-228600">
              <a:spcBef>
                <a:spcPct val="30000"/>
              </a:spcBef>
            </a:pPr>
            <a:r>
              <a:rPr lang="el-GR" sz="1200">
                <a:latin typeface="Times New Roman" pitchFamily="18" charset="0"/>
              </a:rPr>
              <a:t>Ο </a:t>
            </a:r>
            <a:r>
              <a:rPr lang="en-US" sz="1200">
                <a:latin typeface="Times New Roman" pitchFamily="18" charset="0"/>
              </a:rPr>
              <a:t>McClelland </a:t>
            </a:r>
            <a:r>
              <a:rPr lang="el-GR" sz="1200">
                <a:latin typeface="Times New Roman" pitchFamily="18" charset="0"/>
              </a:rPr>
              <a:t> υποστηρίζει ότι αυτές οι τρεις ανάγκες παρακινούν το άτομο ανάλογα με την ένταση που τις χαρακτηρίζει. Θεωρεί την ανάγκη (ή κίνητρο) των επιτευγμάτων ως την πιο σημαντική και κρίσιμη για την οικονομική ανάπτυξη ενός έθνους, αφού αυτή προσδιορίζει τις προσπάθειες των επιχειρηματικών και των ανώτερων διοικητικών στελεχών.</a:t>
            </a:r>
            <a:endParaRPr lang="en-US" sz="1200">
              <a:latin typeface="Times New Roman" pitchFamily="18" charset="0"/>
            </a:endParaRPr>
          </a:p>
          <a:p>
            <a:pPr marL="228600" indent="-228600">
              <a:spcBef>
                <a:spcPct val="30000"/>
              </a:spcBef>
            </a:pPr>
            <a:endParaRPr lang="en-US" sz="1200">
              <a:latin typeface="Times New Roman" pitchFamily="18" charset="0"/>
            </a:endParaRPr>
          </a:p>
          <a:p>
            <a:pPr marL="228600" indent="-228600">
              <a:spcBef>
                <a:spcPct val="30000"/>
              </a:spcBef>
            </a:pPr>
            <a:r>
              <a:rPr lang="el-GR" sz="1200">
                <a:latin typeface="Times New Roman" pitchFamily="18" charset="0"/>
              </a:rPr>
              <a:t>Ασχολείται διεξοδικά με αυτήν την ανάγκη και πιστεύει ότι μπορεί να διδαχθεί σε άτομα που δεν παρακινούνται αρκετά από αυτή.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A2D222E-9D50-404B-BD5A-5DB46B8E2319}" type="slidenum">
              <a:rPr lang="el-GR" smtClean="0"/>
              <a:pPr/>
              <a:t>28</a:t>
            </a:fld>
            <a:endParaRPr lang="el-GR"/>
          </a:p>
        </p:txBody>
      </p:sp>
      <p:sp>
        <p:nvSpPr>
          <p:cNvPr id="67587" name="Rectangle 2"/>
          <p:cNvSpPr>
            <a:spLocks noGrp="1" noRot="1" noChangeAspect="1" noChangeArrowheads="1" noTextEdit="1"/>
          </p:cNvSpPr>
          <p:nvPr>
            <p:ph type="sldImg"/>
          </p:nvPr>
        </p:nvSpPr>
        <p:spPr>
          <a:ln/>
        </p:spPr>
      </p:sp>
      <p:sp>
        <p:nvSpPr>
          <p:cNvPr id="67588"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DD6E37A-77A1-4E62-9DCA-49993208C2C0}" type="slidenum">
              <a:rPr lang="el-GR" smtClean="0"/>
              <a:pPr/>
              <a:t>29</a:t>
            </a:fld>
            <a:endParaRPr lang="el-GR"/>
          </a:p>
        </p:txBody>
      </p:sp>
      <p:sp>
        <p:nvSpPr>
          <p:cNvPr id="68611" name="Rectangle 2"/>
          <p:cNvSpPr>
            <a:spLocks noGrp="1" noRot="1" noChangeAspect="1" noChangeArrowheads="1" noTextEdit="1"/>
          </p:cNvSpPr>
          <p:nvPr>
            <p:ph type="sldImg"/>
          </p:nvPr>
        </p:nvSpPr>
        <p:spPr>
          <a:ln/>
        </p:spPr>
      </p:sp>
      <p:sp>
        <p:nvSpPr>
          <p:cNvPr id="68612"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3514D77-62DF-4361-B3CE-D4630E30A5C7}" type="slidenum">
              <a:rPr lang="el-GR" smtClean="0"/>
              <a:pPr/>
              <a:t>3</a:t>
            </a:fld>
            <a:endParaRPr lang="el-GR"/>
          </a:p>
        </p:txBody>
      </p:sp>
      <p:sp>
        <p:nvSpPr>
          <p:cNvPr id="41987" name="Rectangle 2"/>
          <p:cNvSpPr>
            <a:spLocks noGrp="1" noRot="1" noChangeAspect="1" noChangeArrowheads="1" noTextEdit="1"/>
          </p:cNvSpPr>
          <p:nvPr>
            <p:ph type="sldImg"/>
          </p:nvPr>
        </p:nvSpPr>
        <p:spPr>
          <a:ln/>
        </p:spPr>
      </p:sp>
      <p:sp>
        <p:nvSpPr>
          <p:cNvPr id="41988" name="Rectangle 6"/>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r>
              <a:rPr lang="el-GR" sz="1200" dirty="0">
                <a:latin typeface="Times New Roman" pitchFamily="18" charset="0"/>
              </a:rPr>
              <a:t>Ο όρος παρακίνηση </a:t>
            </a:r>
            <a:r>
              <a:rPr lang="el-GR" sz="1200" dirty="0" smtClean="0">
                <a:latin typeface="Times New Roman" pitchFamily="18" charset="0"/>
              </a:rPr>
              <a:t>χρησιμοποιείται </a:t>
            </a:r>
            <a:r>
              <a:rPr lang="el-GR" sz="1200" dirty="0">
                <a:latin typeface="Times New Roman" pitchFamily="18" charset="0"/>
              </a:rPr>
              <a:t>για μεταφράσει τον </a:t>
            </a:r>
            <a:r>
              <a:rPr lang="el-GR" sz="1200" dirty="0" err="1">
                <a:latin typeface="Times New Roman" pitchFamily="18" charset="0"/>
              </a:rPr>
              <a:t>αγγλοσαξωνικό</a:t>
            </a:r>
            <a:r>
              <a:rPr lang="el-GR" sz="1200" dirty="0">
                <a:latin typeface="Times New Roman" pitchFamily="18" charset="0"/>
              </a:rPr>
              <a:t> όρο «</a:t>
            </a:r>
            <a:r>
              <a:rPr lang="en-US" sz="1200" dirty="0">
                <a:latin typeface="Times New Roman" pitchFamily="18" charset="0"/>
              </a:rPr>
              <a:t>motivation” </a:t>
            </a:r>
            <a:r>
              <a:rPr lang="el-GR" sz="1200" dirty="0">
                <a:latin typeface="Times New Roman" pitchFamily="18" charset="0"/>
              </a:rPr>
              <a:t>ο οποίος προέρχεται από τη λατινική λέξη </a:t>
            </a:r>
            <a:r>
              <a:rPr lang="en-US" sz="1200" dirty="0">
                <a:latin typeface="Times New Roman" pitchFamily="18" charset="0"/>
              </a:rPr>
              <a:t>“</a:t>
            </a:r>
            <a:r>
              <a:rPr lang="en-US" sz="1200" dirty="0" err="1">
                <a:latin typeface="Times New Roman" pitchFamily="18" charset="0"/>
              </a:rPr>
              <a:t>movere</a:t>
            </a:r>
            <a:r>
              <a:rPr lang="en-US" sz="1200" dirty="0">
                <a:latin typeface="Times New Roman" pitchFamily="18" charset="0"/>
              </a:rPr>
              <a:t>”</a:t>
            </a:r>
            <a:r>
              <a:rPr lang="el-GR" sz="1200" dirty="0">
                <a:latin typeface="Times New Roman" pitchFamily="18" charset="0"/>
              </a:rPr>
              <a:t> που σημαίνει «κινώ». Συχνά αυτός ο όρος θεωρείται ταυτόσημος των λέξεων θέληση, επιθυμία, κίνητρο, στόχος. Στην πραγματική της διάσταση, η παρακίνηση αποτελεί μια βασική ψυχολογική διαδικασία που ως αποτέλεσμα έχει τον επηρεασμό της συμπεριφοράς του ανθρώπου. </a:t>
            </a:r>
            <a:endParaRPr lang="en-US" sz="1200" dirty="0">
              <a:latin typeface="Times New Roman" pitchFamily="18" charset="0"/>
            </a:endParaRPr>
          </a:p>
          <a:p>
            <a:pPr>
              <a:spcBef>
                <a:spcPct val="30000"/>
              </a:spcBef>
            </a:pPr>
            <a:r>
              <a:rPr lang="el-GR" sz="1200" dirty="0">
                <a:latin typeface="Times New Roman" pitchFamily="18" charset="0"/>
              </a:rPr>
              <a:t>Οι </a:t>
            </a:r>
            <a:r>
              <a:rPr lang="en-US" sz="1200" dirty="0">
                <a:latin typeface="Times New Roman" pitchFamily="18" charset="0"/>
              </a:rPr>
              <a:t>B. BERELSON </a:t>
            </a:r>
            <a:r>
              <a:rPr lang="el-GR" sz="1200" dirty="0">
                <a:latin typeface="Times New Roman" pitchFamily="18" charset="0"/>
              </a:rPr>
              <a:t>και </a:t>
            </a:r>
            <a:r>
              <a:rPr lang="en-US" sz="1200" dirty="0">
                <a:latin typeface="Times New Roman" pitchFamily="18" charset="0"/>
              </a:rPr>
              <a:t>G. STEINER </a:t>
            </a:r>
            <a:r>
              <a:rPr lang="el-GR" sz="1200" dirty="0">
                <a:latin typeface="Times New Roman" pitchFamily="18" charset="0"/>
              </a:rPr>
              <a:t>ορίζουν την έννοια του κινήτρου σαν μία «εσωτερική κατάσταση που ενεργοποιεί, δραστηριοποιεί ή κινεί και που κατευθύνει τη συμπεριφορά προς τους στόχους».</a:t>
            </a:r>
          </a:p>
          <a:p>
            <a:pPr>
              <a:spcBef>
                <a:spcPct val="30000"/>
              </a:spcBef>
            </a:pPr>
            <a:r>
              <a:rPr lang="el-GR" sz="1200" dirty="0">
                <a:latin typeface="Times New Roman" pitchFamily="18" charset="0"/>
              </a:rPr>
              <a:t>Η παρακίνηση λοιπόν θα μπορούσε να ορισθεί ως η εσωτερική διαδικασία ώθησης της συμπεριφοράς του ανθρώπου προς τους στόχους των οποίων η υλοποίηση έχει ως συνέπεια την ικανοποίηση των αναγκών του.</a:t>
            </a:r>
          </a:p>
          <a:p>
            <a:pPr>
              <a:spcBef>
                <a:spcPct val="30000"/>
              </a:spcBef>
            </a:pPr>
            <a:endParaRPr lang="el-GR" sz="1200" dirty="0">
              <a:latin typeface="Times New Roman" pitchFamily="18" charset="0"/>
            </a:endParaRPr>
          </a:p>
          <a:p>
            <a:pPr>
              <a:spcBef>
                <a:spcPct val="30000"/>
              </a:spcBef>
            </a:pPr>
            <a:endParaRPr lang="el-GR" sz="1200" dirty="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3F094A0-587A-4A67-A82C-374617B253C8}" type="slidenum">
              <a:rPr lang="el-GR" smtClean="0"/>
              <a:pPr/>
              <a:t>31</a:t>
            </a:fld>
            <a:endParaRPr lang="el-GR"/>
          </a:p>
        </p:txBody>
      </p:sp>
      <p:sp>
        <p:nvSpPr>
          <p:cNvPr id="69635" name="Rectangle 2"/>
          <p:cNvSpPr>
            <a:spLocks noGrp="1" noRot="1" noChangeAspect="1" noChangeArrowheads="1" noTextEdit="1"/>
          </p:cNvSpPr>
          <p:nvPr>
            <p:ph type="sldImg"/>
          </p:nvPr>
        </p:nvSpPr>
        <p:spPr>
          <a:ln/>
        </p:spPr>
      </p:sp>
      <p:sp>
        <p:nvSpPr>
          <p:cNvPr id="69636"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97E03AC-A3AB-42B4-8AEA-540D63229150}" type="slidenum">
              <a:rPr lang="el-GR" smtClean="0"/>
              <a:pPr/>
              <a:t>35</a:t>
            </a:fld>
            <a:endParaRPr lang="el-GR"/>
          </a:p>
        </p:txBody>
      </p:sp>
      <p:sp>
        <p:nvSpPr>
          <p:cNvPr id="70659" name="Rectangle 2"/>
          <p:cNvSpPr>
            <a:spLocks noGrp="1" noRot="1" noChangeAspect="1" noChangeArrowheads="1" noTextEdit="1"/>
          </p:cNvSpPr>
          <p:nvPr>
            <p:ph type="sldImg"/>
          </p:nvPr>
        </p:nvSpPr>
        <p:spPr>
          <a:ln/>
        </p:spPr>
      </p:sp>
      <p:sp>
        <p:nvSpPr>
          <p:cNvPr id="70660" name="Rectangle 4"/>
          <p:cNvSpPr>
            <a:spLocks noChangeArrowheads="1"/>
          </p:cNvSpPr>
          <p:nvPr/>
        </p:nvSpPr>
        <p:spPr bwMode="auto">
          <a:xfrm>
            <a:off x="692150" y="4724400"/>
            <a:ext cx="5486400" cy="4321175"/>
          </a:xfrm>
          <a:prstGeom prst="rect">
            <a:avLst/>
          </a:prstGeom>
          <a:noFill/>
          <a:ln w="9525">
            <a:noFill/>
            <a:miter lim="800000"/>
            <a:headEnd/>
            <a:tailEnd/>
          </a:ln>
        </p:spPr>
        <p:txBody>
          <a:bodyPr/>
          <a:lstStyle/>
          <a:p>
            <a:pPr marL="228600" indent="-228600">
              <a:spcBef>
                <a:spcPct val="30000"/>
              </a:spcBef>
            </a:pPr>
            <a:r>
              <a:rPr lang="el-GR" sz="1200">
                <a:latin typeface="Times New Roman" pitchFamily="18" charset="0"/>
              </a:rPr>
              <a:t>Η διοίκηση μέσω στόχων (ΔΜΣ) αποτελεί ένα σύστημα που τις τελευταίες δεκαετίες κυριάρχησε στη διοικητική σκέψη. Συνίσταται σε δύο βασικές αρχές που αναγράφονται στη διαφάνεια.</a:t>
            </a:r>
          </a:p>
          <a:p>
            <a:pPr marL="228600" indent="-228600">
              <a:spcBef>
                <a:spcPct val="30000"/>
              </a:spcBef>
            </a:pPr>
            <a:r>
              <a:rPr lang="el-GR" sz="1200">
                <a:latin typeface="Times New Roman" pitchFamily="18" charset="0"/>
              </a:rPr>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A62AFEA-7EE0-4D3B-A6F6-CD5D9650E81B}" type="slidenum">
              <a:rPr lang="el-GR" smtClean="0"/>
              <a:pPr/>
              <a:t>37</a:t>
            </a:fld>
            <a:endParaRPr lang="el-GR"/>
          </a:p>
        </p:txBody>
      </p:sp>
      <p:sp>
        <p:nvSpPr>
          <p:cNvPr id="71683" name="Rectangle 2"/>
          <p:cNvSpPr>
            <a:spLocks noGrp="1" noRot="1" noChangeAspect="1" noChangeArrowheads="1" noTextEdit="1"/>
          </p:cNvSpPr>
          <p:nvPr>
            <p:ph type="sldImg"/>
          </p:nvPr>
        </p:nvSpPr>
        <p:spPr>
          <a:xfrm>
            <a:off x="696913" y="698500"/>
            <a:ext cx="5464175" cy="4098925"/>
          </a:xfrm>
          <a:ln/>
        </p:spPr>
      </p:sp>
      <p:sp>
        <p:nvSpPr>
          <p:cNvPr id="71684" name="Rectangle 4"/>
          <p:cNvSpPr>
            <a:spLocks noChangeArrowheads="1"/>
          </p:cNvSpPr>
          <p:nvPr/>
        </p:nvSpPr>
        <p:spPr bwMode="auto">
          <a:xfrm>
            <a:off x="692150" y="5229225"/>
            <a:ext cx="5486400" cy="4321175"/>
          </a:xfrm>
          <a:prstGeom prst="rect">
            <a:avLst/>
          </a:prstGeom>
          <a:noFill/>
          <a:ln w="9525">
            <a:noFill/>
            <a:miter lim="800000"/>
            <a:headEnd/>
            <a:tailEnd/>
          </a:ln>
        </p:spPr>
        <p:txBody>
          <a:bodyPr/>
          <a:lstStyle/>
          <a:p>
            <a:pPr marL="228600" indent="-228600">
              <a:spcBef>
                <a:spcPct val="30000"/>
              </a:spcBef>
            </a:pPr>
            <a:r>
              <a:rPr lang="el-GR" sz="1200">
                <a:latin typeface="Times New Roman" pitchFamily="18" charset="0"/>
              </a:rPr>
              <a:t>Εκτός αυτών των βημάτων που καθορίζουν τη διαδικασία, ο προϊστάμενος με τον υφιστάμενο καθορίζουν την τελική αξιολόγηση των αποτελεσμάτων του δευτέρου, τα συγκρίνουν με το στόχο, εντοπίζουν τις αποκλίσεις και τα αίτια αυτών και η διαδικασία αρχίζει εκ νέου από την αρχή.</a:t>
            </a:r>
          </a:p>
          <a:p>
            <a:pPr marL="228600" indent="-228600">
              <a:spcBef>
                <a:spcPct val="30000"/>
              </a:spcBef>
            </a:pPr>
            <a:r>
              <a:rPr lang="el-GR" sz="1200">
                <a:latin typeface="Times New Roman" pitchFamily="18" charset="0"/>
              </a:rPr>
              <a:t>Πλεονεκτήματα της ΔΜΣ:</a:t>
            </a:r>
          </a:p>
          <a:p>
            <a:pPr marL="228600" indent="-228600">
              <a:spcBef>
                <a:spcPct val="30000"/>
              </a:spcBef>
              <a:buFontTx/>
              <a:buAutoNum type="arabicPeriod"/>
            </a:pPr>
            <a:r>
              <a:rPr lang="el-GR" sz="1200">
                <a:latin typeface="Times New Roman" pitchFamily="18" charset="0"/>
              </a:rPr>
              <a:t>Αποσαφηνίζονται καλύτερα οι οργανωτικές δομές, οι αρμοδιότητες και οι ευθύνες</a:t>
            </a:r>
          </a:p>
          <a:p>
            <a:pPr marL="228600" indent="-228600">
              <a:spcBef>
                <a:spcPct val="30000"/>
              </a:spcBef>
              <a:buFontTx/>
              <a:buAutoNum type="arabicPeriod"/>
            </a:pPr>
            <a:r>
              <a:rPr lang="el-GR" sz="1200">
                <a:latin typeface="Times New Roman" pitchFamily="18" charset="0"/>
              </a:rPr>
              <a:t>Επιτυγχάνεται καλύτερος συντονισμός</a:t>
            </a:r>
          </a:p>
          <a:p>
            <a:pPr marL="228600" indent="-228600">
              <a:spcBef>
                <a:spcPct val="30000"/>
              </a:spcBef>
              <a:buFontTx/>
              <a:buAutoNum type="arabicPeriod"/>
            </a:pPr>
            <a:r>
              <a:rPr lang="el-GR" sz="1200">
                <a:latin typeface="Times New Roman" pitchFamily="18" charset="0"/>
              </a:rPr>
              <a:t>Οι εργαζόμενοι, από τη μια, κατανοούν καλύτερα τα καθήκοντά τους και τα αποτελέσματα τα οποία θα πρέπει να φθάσουν και από την άλλη έχουν καλύτερο ηθικό και διάθεση να καταβάλλουν προσπάθειες αφού συμμετέχουν ουσιαστικά στον καθορισμό των στόχων.</a:t>
            </a:r>
          </a:p>
          <a:p>
            <a:pPr marL="228600" indent="-228600">
              <a:spcBef>
                <a:spcPct val="30000"/>
              </a:spcBef>
              <a:buFontTx/>
              <a:buAutoNum type="arabicPeriod"/>
            </a:pPr>
            <a:r>
              <a:rPr lang="el-GR" sz="1200">
                <a:latin typeface="Times New Roman" pitchFamily="18" charset="0"/>
              </a:rPr>
              <a:t>Γίνονται περισσότερο αποτελεσματικές οι υπόλοιπες διοικητικές λειτουργίες όπως ο έλεγχος, η καθοδήγηση, ο προγραμματισμός, η εκπαίδευση, αξιολόγηση, η αμοιβή του προσωπικού κ.λπ. Αναμφισβήτητα όμως σε καμία περίπτωση η διοίκηση με στόχους δεν θα πρέπει να θεωρηθεί πανάκεια που αντιμετωπίζει επιτυχώ2 όλα τα προβλήματα διοίκησης. Διότι, αν δεν συνδυαστεί με αποτελεσματική ηγεσία, έλεγχο, προγραμματισμό, συστήματα αμοιβών, εκπαίδευση, ανάπτυξη ομάδων, σωστή λήψη αποφάσεων κ.λπ., δεν θα μπορέσει να λύσει σχεδόν κανένα πρόβλημα.</a:t>
            </a:r>
          </a:p>
          <a:p>
            <a:pPr marL="228600" indent="-228600">
              <a:spcBef>
                <a:spcPct val="30000"/>
              </a:spcBef>
            </a:pPr>
            <a:endParaRPr lang="el-GR" sz="1200">
              <a:latin typeface="Times New Roman" pitchFamily="18" charset="0"/>
            </a:endParaRPr>
          </a:p>
          <a:p>
            <a:pPr marL="228600" indent="-228600">
              <a:spcBef>
                <a:spcPct val="30000"/>
              </a:spcBef>
            </a:pPr>
            <a:r>
              <a:rPr lang="el-GR" sz="1200">
                <a:latin typeface="Times New Roman" pitchFamily="18" charset="0"/>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6265A9C-AA60-4B86-958C-BE625EE00BC8}" type="slidenum">
              <a:rPr lang="el-GR" smtClean="0"/>
              <a:pPr/>
              <a:t>4</a:t>
            </a:fld>
            <a:endParaRPr lang="el-GR"/>
          </a:p>
        </p:txBody>
      </p:sp>
      <p:sp>
        <p:nvSpPr>
          <p:cNvPr id="43011" name="Rectangle 2"/>
          <p:cNvSpPr>
            <a:spLocks noGrp="1" noRot="1" noChangeAspect="1" noChangeArrowheads="1" noTextEdit="1"/>
          </p:cNvSpPr>
          <p:nvPr>
            <p:ph type="sldImg"/>
          </p:nvPr>
        </p:nvSpPr>
        <p:spPr>
          <a:xfrm>
            <a:off x="996950" y="692150"/>
            <a:ext cx="4865688" cy="3649663"/>
          </a:xfrm>
          <a:ln/>
        </p:spPr>
      </p:sp>
      <p:sp>
        <p:nvSpPr>
          <p:cNvPr id="43012"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
        <p:nvSpPr>
          <p:cNvPr id="43013" name="Rectangle 5"/>
          <p:cNvSpPr>
            <a:spLocks noChangeArrowheads="1"/>
          </p:cNvSpPr>
          <p:nvPr/>
        </p:nvSpPr>
        <p:spPr bwMode="auto">
          <a:xfrm>
            <a:off x="908050" y="4940300"/>
            <a:ext cx="5486400" cy="4114800"/>
          </a:xfrm>
          <a:prstGeom prst="rect">
            <a:avLst/>
          </a:prstGeom>
          <a:noFill/>
          <a:ln w="9525">
            <a:noFill/>
            <a:miter lim="800000"/>
            <a:headEnd/>
            <a:tailEnd/>
          </a:ln>
        </p:spPr>
        <p:txBody>
          <a:bodyPr/>
          <a:lstStyle/>
          <a:p>
            <a:pPr>
              <a:spcBef>
                <a:spcPct val="30000"/>
              </a:spcBef>
            </a:pPr>
            <a:r>
              <a:rPr lang="el-GR" sz="1200">
                <a:latin typeface="Times New Roman" pitchFamily="18" charset="0"/>
              </a:rPr>
              <a:t>Πιστεύεται ότι οι επιχειρήσεις μπορούν να κάνουν τους εργαζόμενους να βελτιώσουν σημαντικά τις αποδόσεις τους αυξάνοντας, με διάφορους τρόπους, την παρακίνησή τους. Στην παραπάνω διαφάνεια παρουσιάζεται μια άποψη για τις δυνατότητες που έχει η παρακίνηση να βελτιώσει την απόδοση</a:t>
            </a:r>
            <a:r>
              <a:rPr lang="en-US" sz="1200">
                <a:latin typeface="Times New Roman" pitchFamily="18" charset="0"/>
              </a:rPr>
              <a:t> </a:t>
            </a:r>
            <a:r>
              <a:rPr lang="el-GR" sz="1200">
                <a:latin typeface="Times New Roman" pitchFamily="18" charset="0"/>
              </a:rPr>
              <a:t>έργου. </a:t>
            </a:r>
          </a:p>
          <a:p>
            <a:pPr>
              <a:spcBef>
                <a:spcPct val="30000"/>
              </a:spcBef>
            </a:pPr>
            <a:endParaRPr lang="el-GR"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7A799F-F6B7-4A88-A08E-4E29CD2F5F0F}" type="slidenum">
              <a:rPr lang="el-GR" smtClean="0"/>
              <a:pPr/>
              <a:t>5</a:t>
            </a:fld>
            <a:endParaRPr lang="el-GR"/>
          </a:p>
        </p:txBody>
      </p:sp>
      <p:sp>
        <p:nvSpPr>
          <p:cNvPr id="44035" name="Rectangle 2"/>
          <p:cNvSpPr>
            <a:spLocks noGrp="1" noRot="1" noChangeAspect="1" noChangeArrowheads="1" noTextEdit="1"/>
          </p:cNvSpPr>
          <p:nvPr>
            <p:ph type="sldImg"/>
          </p:nvPr>
        </p:nvSpPr>
        <p:spPr>
          <a:ln/>
        </p:spPr>
      </p:sp>
      <p:sp>
        <p:nvSpPr>
          <p:cNvPr id="44036"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r>
              <a:rPr lang="el-GR" sz="1200">
                <a:latin typeface="Times New Roman" pitchFamily="18" charset="0"/>
              </a:rPr>
              <a:t>Ένας από τους βασικότερους ρόλους των διοικητικών στελεχών είναι να κάνουν τους συνεργάτες τους να έχουν τη διάθεση, να θέλουν,  να αποδώσουν. Η αναγκαιότητα της παρακίνησης των εργαζομένων για μεγαλύτερη απόδοση πηγάζει από το γεγονός ότι, στο υφιστάμενο μοντέλο πολιτισμού (παραγωγής και κατανάλωσης), η εργασία είναι ετεροπροσδιοριζόμεη, συχνά χωρίς ενδιαφέρον, και η αξία που δημιουργείται από αυτή δεν καρπώνεται στο σύνολό της από τον εργαζόμενο. Στις περισσότερες περιπτώσεις δηλαδή, και ιδιαίτερα στα χαμηλότερα κλιμάκια της ιεραρχίας, η εξαρτημένη εργασία δεν αποτελεί για το άτομο μια άμεσα επιθυμητή δημιουργική δραστηριότητα από μόνη της. Έτσι ενώ η επιχείρηση μισθώνει το χρόνο και τα προσόντα του ατόμου, δεν μπορεί να το κάνει να φθάσει τη μέγιστη δυνατή απόδοσή του αν το ίδιο δεν το επιθυμεί, και δεν είναι δεδομένο ότι το επιθυμεί. </a:t>
            </a: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84DB269-259B-4670-9D83-DFE7F0F06130}" type="slidenum">
              <a:rPr lang="el-GR" smtClean="0"/>
              <a:pPr/>
              <a:t>6</a:t>
            </a:fld>
            <a:endParaRPr lang="el-GR"/>
          </a:p>
        </p:txBody>
      </p:sp>
      <p:sp>
        <p:nvSpPr>
          <p:cNvPr id="45059" name="Rectangle 2"/>
          <p:cNvSpPr>
            <a:spLocks noGrp="1" noRot="1" noChangeAspect="1" noChangeArrowheads="1" noTextEdit="1"/>
          </p:cNvSpPr>
          <p:nvPr>
            <p:ph type="sldImg"/>
          </p:nvPr>
        </p:nvSpPr>
        <p:spPr>
          <a:ln/>
        </p:spPr>
      </p:sp>
      <p:sp>
        <p:nvSpPr>
          <p:cNvPr id="45060"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434D390-9854-467B-A0B0-06FB5708521A}" type="slidenum">
              <a:rPr lang="el-GR" smtClean="0"/>
              <a:pPr/>
              <a:t>7</a:t>
            </a:fld>
            <a:endParaRPr lang="el-GR"/>
          </a:p>
        </p:txBody>
      </p:sp>
      <p:sp>
        <p:nvSpPr>
          <p:cNvPr id="46083" name="Rectangle 2"/>
          <p:cNvSpPr>
            <a:spLocks noGrp="1" noRot="1" noChangeAspect="1" noChangeArrowheads="1" noTextEdit="1"/>
          </p:cNvSpPr>
          <p:nvPr>
            <p:ph type="sldImg"/>
          </p:nvPr>
        </p:nvSpPr>
        <p:spPr>
          <a:ln/>
        </p:spPr>
      </p:sp>
      <p:sp>
        <p:nvSpPr>
          <p:cNvPr id="46084"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r>
              <a:rPr lang="el-GR" sz="1200">
                <a:latin typeface="Times New Roman" pitchFamily="18" charset="0"/>
              </a:rPr>
              <a:t>Η διαδικασία της παρακίνησης είναι το σύνολο των σχέσεων αλληλεπίδρασης και αλληλεξάρτησης μεταξύ των στοιχείων της, δηλαδή αναγκών, κινήτρων και στόχων. Η ανάγκη παράγει το κίνητρο (ώθηση) και το κίνητρο οδηγεί στον προσδιορισμό στόχων και δράσης-πράξεων για την υλοποίησή τους. Η υλοποίηση των στόχων έχει ως συνέπεια την ικανοποίηση των αναγκών και τη μείωση ή εξάλειψη του κινήτρου. Στην πραγματικότητα όμως η παρακίνηση αποτελεί ένα εξαιρετικά πολυσύνθετο φαινόμενο. Οι ανάγκες του ανθρώπου προσδιορίζονται από πολυάριθμους εσωτερικούς και εξωτερικούς παράγοντες, εξελίσσονται και η ιεραρχική δομή τους διαφοροποιείται σημαντικά μέσα στο χρόνο και το περιβάλλον. Οι σχέσεις μεταξύ αναγκών, κινήτρων, στόχων, συμπεριφοράς, υλοποίησης στόχων και ικανοποίησης είναι πολύ δύσκολο να προσδιορισθούν ποιοτικά και ποσοτικά και διαφοροποιούνται σημαντικά μεταξύ των ανθρώπων και μεταξύ των συνθηκών μέσα στις οποίες αυτοί ζουν και αναπτύσσονται. Επίσης συχνά υπάρχουν συγκρούσεις, μεταξύ των αναγκών ενός ατόμου, που μεταφέρονται σε επίπεδο κινήτρων, στόχων και συμπεριφοράς.</a:t>
            </a: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467327C-B705-45B1-B62C-64E7441D8C83}" type="slidenum">
              <a:rPr lang="el-GR" smtClean="0"/>
              <a:pPr/>
              <a:t>8</a:t>
            </a:fld>
            <a:endParaRPr lang="el-GR"/>
          </a:p>
        </p:txBody>
      </p:sp>
      <p:sp>
        <p:nvSpPr>
          <p:cNvPr id="47107" name="Rectangle 2"/>
          <p:cNvSpPr>
            <a:spLocks noGrp="1" noRot="1" noChangeAspect="1" noChangeArrowheads="1" noTextEdit="1"/>
          </p:cNvSpPr>
          <p:nvPr>
            <p:ph type="sldImg"/>
          </p:nvPr>
        </p:nvSpPr>
        <p:spPr>
          <a:ln/>
        </p:spPr>
      </p:sp>
      <p:sp>
        <p:nvSpPr>
          <p:cNvPr id="47108"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r>
              <a:rPr lang="el-GR" sz="1200">
                <a:latin typeface="Times New Roman" pitchFamily="18" charset="0"/>
              </a:rPr>
              <a:t>Πρώτοι οι </a:t>
            </a:r>
            <a:r>
              <a:rPr lang="en-US" sz="1200">
                <a:latin typeface="Times New Roman" pitchFamily="18" charset="0"/>
              </a:rPr>
              <a:t>JAMES </a:t>
            </a:r>
            <a:r>
              <a:rPr lang="el-GR" sz="1200">
                <a:latin typeface="Times New Roman" pitchFamily="18" charset="0"/>
              </a:rPr>
              <a:t>και </a:t>
            </a:r>
            <a:r>
              <a:rPr lang="en-US" sz="1200">
                <a:latin typeface="Times New Roman" pitchFamily="18" charset="0"/>
              </a:rPr>
              <a:t>McDUGALL</a:t>
            </a:r>
            <a:r>
              <a:rPr lang="el-GR" sz="1200">
                <a:latin typeface="Times New Roman" pitchFamily="18" charset="0"/>
              </a:rPr>
              <a:t> προσπάθησαν να αποδείξουν ότι ένα μεγάλο μέρος της ανθρώπινης συμπεριφοράς δεν εξηγείται από κάποιο «συνειδητό ορθολογισμό», αλλά από ένα αριθμό ενστίκτων που υπάρχουν έμφυτα όπως και στα ζώα. Η αγάπη, ο φόβος, η ζήλια, η περιέργεια, η μίμηση αποτελούν μερικά από τα ένστικτα που οι παραπάνω θεωρητικοί πίστευαν ότι προσδιορίζουν την ανθρώπινη συμπεριφορά. Σύμφωνα με τη θεωρία των ενστίκτων υπάρχει συνήθως μια εσωτερική προδιάθεση για κάθε μορφή συμπεριφοράς. Στη συνέχεια ο </a:t>
            </a:r>
            <a:r>
              <a:rPr lang="en-US" sz="1200">
                <a:latin typeface="Times New Roman" pitchFamily="18" charset="0"/>
              </a:rPr>
              <a:t>S.FREUD</a:t>
            </a:r>
            <a:r>
              <a:rPr lang="el-GR" sz="1200">
                <a:latin typeface="Times New Roman" pitchFamily="18" charset="0"/>
              </a:rPr>
              <a:t> τόνισε τη σπουδαιότητα των υποσυνείδητων κινήτρων, που στην ουσία δεν διαφέρουν πολύ από τα ένστικτα.</a:t>
            </a: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82EBB43-950C-46B8-8403-D4DDF9E58B2E}" type="slidenum">
              <a:rPr lang="el-GR" smtClean="0"/>
              <a:pPr/>
              <a:t>9</a:t>
            </a:fld>
            <a:endParaRPr lang="el-GR"/>
          </a:p>
        </p:txBody>
      </p:sp>
      <p:sp>
        <p:nvSpPr>
          <p:cNvPr id="48131" name="Rectangle 2"/>
          <p:cNvSpPr>
            <a:spLocks noGrp="1" noRot="1" noChangeAspect="1" noChangeArrowheads="1" noTextEdit="1"/>
          </p:cNvSpPr>
          <p:nvPr>
            <p:ph type="sldImg"/>
          </p:nvPr>
        </p:nvSpPr>
        <p:spPr>
          <a:xfrm>
            <a:off x="836613" y="188913"/>
            <a:ext cx="4865687" cy="3649662"/>
          </a:xfrm>
          <a:ln/>
        </p:spPr>
      </p:sp>
      <p:sp>
        <p:nvSpPr>
          <p:cNvPr id="48132" name="Rectangle 4"/>
          <p:cNvSpPr>
            <a:spLocks noChangeArrowheads="1"/>
          </p:cNvSpPr>
          <p:nvPr/>
        </p:nvSpPr>
        <p:spPr bwMode="auto">
          <a:xfrm>
            <a:off x="188913" y="4148138"/>
            <a:ext cx="6335712" cy="5400675"/>
          </a:xfrm>
          <a:prstGeom prst="rect">
            <a:avLst/>
          </a:prstGeom>
          <a:noFill/>
          <a:ln w="9525">
            <a:noFill/>
            <a:miter lim="800000"/>
            <a:headEnd/>
            <a:tailEnd/>
          </a:ln>
        </p:spPr>
        <p:txBody>
          <a:bodyPr/>
          <a:lstStyle/>
          <a:p>
            <a:pPr>
              <a:spcBef>
                <a:spcPct val="30000"/>
              </a:spcBef>
            </a:pPr>
            <a:r>
              <a:rPr lang="el-GR" sz="1200">
                <a:latin typeface="Times New Roman" pitchFamily="18" charset="0"/>
              </a:rPr>
              <a:t>Αν και δεν υπάρχει συμφωνία μεταξύ των θεωρητικών για την ταξινόμηση των κινήτρων, στην βιβλιογραφία έχουν επικρατήσει τρεις βασικές κατηγορίες.</a:t>
            </a:r>
          </a:p>
          <a:p>
            <a:pPr>
              <a:spcBef>
                <a:spcPct val="30000"/>
              </a:spcBef>
            </a:pPr>
            <a:r>
              <a:rPr lang="el-GR" sz="1200">
                <a:latin typeface="Times New Roman" pitchFamily="18" charset="0"/>
              </a:rPr>
              <a:t>Α. </a:t>
            </a:r>
            <a:r>
              <a:rPr lang="el-GR" sz="1200" b="1">
                <a:latin typeface="Times New Roman" pitchFamily="18" charset="0"/>
              </a:rPr>
              <a:t>Τα πρωτογενή κίνητρα</a:t>
            </a:r>
            <a:r>
              <a:rPr lang="el-GR" sz="1200">
                <a:latin typeface="Times New Roman" pitchFamily="18" charset="0"/>
              </a:rPr>
              <a:t>. Αυτή η κατηγορία περιλαμβάνει όλα τα φυσιολογικά ή βιολογικά κίνητρα που προέρχονται από τις ανάγκες που είναι συνυφασμένες με την ύπαρξη του ανθρώπου ως βιολογικού οργανισμού. Αυτά συνήθως αποκαλούνται και στοιχειώδη κίνητρα και υπάρχουν στον άνθρωπο από τη φύση του. Δεν είναι δηλαδή επίκτητα αλλά έμφυτα. Μεταξύ αυτών τα σπουδαιότερα είναι η πείνα, η δίψα, ο ύπνος, η αποφυγή καταπόνησης, το οξυγόνο, το σεξ.</a:t>
            </a:r>
          </a:p>
          <a:p>
            <a:pPr>
              <a:spcBef>
                <a:spcPct val="30000"/>
              </a:spcBef>
            </a:pPr>
            <a:r>
              <a:rPr lang="el-GR" sz="1200">
                <a:latin typeface="Times New Roman" pitchFamily="18" charset="0"/>
              </a:rPr>
              <a:t>Β. </a:t>
            </a:r>
            <a:r>
              <a:rPr lang="el-GR" sz="1200" b="1">
                <a:latin typeface="Times New Roman" pitchFamily="18" charset="0"/>
              </a:rPr>
              <a:t>Τα γενικά κίνητρα</a:t>
            </a:r>
            <a:r>
              <a:rPr lang="el-GR" sz="1200">
                <a:latin typeface="Times New Roman" pitchFamily="18" charset="0"/>
              </a:rPr>
              <a:t> (</a:t>
            </a:r>
            <a:r>
              <a:rPr lang="en-US" sz="1200">
                <a:latin typeface="Times New Roman" pitchFamily="18" charset="0"/>
              </a:rPr>
              <a:t>general motives)</a:t>
            </a:r>
            <a:r>
              <a:rPr lang="el-GR" sz="1200">
                <a:latin typeface="Times New Roman" pitchFamily="18" charset="0"/>
              </a:rPr>
              <a:t>. Είναι μη βιολογικά κίνητρα που συνδέονται όμως με τη φύση του ανθρώπου, είναι δηλαδή περισσότερο έμφυτα παρά επίκτητα. Συνήθως είναι δύσκολο να διακριθούν από αυτά των δύο άλλων κατηγοριών. Τα πιο σημαντικά από αυτά είναι</a:t>
            </a:r>
            <a:r>
              <a:rPr lang="en-US" sz="1200">
                <a:latin typeface="Times New Roman" pitchFamily="18" charset="0"/>
              </a:rPr>
              <a:t>:</a:t>
            </a:r>
            <a:endParaRPr lang="el-GR" sz="1200">
              <a:latin typeface="Times New Roman" pitchFamily="18" charset="0"/>
            </a:endParaRPr>
          </a:p>
          <a:p>
            <a:pPr>
              <a:spcBef>
                <a:spcPct val="30000"/>
              </a:spcBef>
              <a:buFontTx/>
              <a:buChar char="•"/>
            </a:pPr>
            <a:r>
              <a:rPr lang="el-GR" sz="1200">
                <a:latin typeface="Times New Roman" pitchFamily="18" charset="0"/>
              </a:rPr>
              <a:t> </a:t>
            </a:r>
            <a:r>
              <a:rPr lang="el-GR" sz="1200" i="1">
                <a:latin typeface="Times New Roman" pitchFamily="18" charset="0"/>
              </a:rPr>
              <a:t>Κίνητρο της ικανότητας</a:t>
            </a:r>
          </a:p>
          <a:p>
            <a:pPr>
              <a:spcBef>
                <a:spcPct val="30000"/>
              </a:spcBef>
              <a:buFontTx/>
              <a:buChar char="•"/>
            </a:pPr>
            <a:r>
              <a:rPr lang="el-GR" sz="1200" i="1">
                <a:latin typeface="Times New Roman" pitchFamily="18" charset="0"/>
              </a:rPr>
              <a:t>Κίνητρο της περιέργειας</a:t>
            </a:r>
          </a:p>
          <a:p>
            <a:pPr>
              <a:spcBef>
                <a:spcPct val="30000"/>
              </a:spcBef>
              <a:buFontTx/>
              <a:buChar char="•"/>
            </a:pPr>
            <a:r>
              <a:rPr lang="el-GR" sz="1200" i="1">
                <a:latin typeface="Times New Roman" pitchFamily="18" charset="0"/>
              </a:rPr>
              <a:t>Κίνητρο της δραστηριότητας</a:t>
            </a:r>
          </a:p>
          <a:p>
            <a:pPr>
              <a:spcBef>
                <a:spcPct val="30000"/>
              </a:spcBef>
              <a:buFontTx/>
              <a:buChar char="•"/>
            </a:pPr>
            <a:r>
              <a:rPr lang="el-GR" sz="1200" i="1">
                <a:latin typeface="Times New Roman" pitchFamily="18" charset="0"/>
              </a:rPr>
              <a:t>Κίνητρο της στοργής ή αγάπης</a:t>
            </a:r>
          </a:p>
          <a:p>
            <a:pPr>
              <a:spcBef>
                <a:spcPct val="30000"/>
              </a:spcBef>
            </a:pPr>
            <a:r>
              <a:rPr lang="el-GR" sz="1200">
                <a:latin typeface="Times New Roman" pitchFamily="18" charset="0"/>
              </a:rPr>
              <a:t>Γ. </a:t>
            </a:r>
            <a:r>
              <a:rPr lang="el-GR" sz="1200" b="1">
                <a:latin typeface="Times New Roman" pitchFamily="18" charset="0"/>
              </a:rPr>
              <a:t>Τα δευτερογενή κίνητρα</a:t>
            </a:r>
            <a:r>
              <a:rPr lang="el-GR" sz="1200">
                <a:latin typeface="Times New Roman" pitchFamily="18" charset="0"/>
              </a:rPr>
              <a:t>. Πρόκειται για τα κίνητρα που αποκτά ο άνθρωπος ζώντας μέσα στο περιβάλλον του και είναι αποτέλεσμα της κοινωνικοποίησής του. Η μορφή τους, η έντασή τους και η εξέλιξή τους προσδιορίζονται από το χαρακτήρα και την εξέλιξη ιδιαίτερα του κοινωνικού περιβάλλοντος του ανθρώπου. Αποτελούν τα πιο σημαντικά κίνητρα σε ότι αφορά την εξήγηση της ανθρώπινης συμπεριφοράς, αφού στο σημερινό  επίπεδο ανάπτυξης η ένταση των πρωτογενών και γενικών κινήτρων έχει μειωθεί πολύ λόγω της ικανοποίησής τους σε σημαντικό βαθμό. Κυριότερα δευτερογενή κίνητρα είναι</a:t>
            </a:r>
            <a:r>
              <a:rPr lang="en-US" sz="1200">
                <a:latin typeface="Times New Roman" pitchFamily="18" charset="0"/>
              </a:rPr>
              <a:t>:</a:t>
            </a:r>
            <a:endParaRPr lang="el-GR" sz="1200">
              <a:latin typeface="Times New Roman" pitchFamily="18" charset="0"/>
            </a:endParaRPr>
          </a:p>
          <a:p>
            <a:pPr>
              <a:spcBef>
                <a:spcPct val="30000"/>
              </a:spcBef>
              <a:buFontTx/>
              <a:buChar char="•"/>
            </a:pPr>
            <a:r>
              <a:rPr lang="el-GR" sz="1200" i="1">
                <a:latin typeface="Times New Roman" pitchFamily="18" charset="0"/>
              </a:rPr>
              <a:t>Κίνητρο της κοινωνικής ένταξης (</a:t>
            </a:r>
            <a:r>
              <a:rPr lang="en-US" sz="1200" i="1">
                <a:latin typeface="Times New Roman" pitchFamily="18" charset="0"/>
              </a:rPr>
              <a:t>affiliation motive</a:t>
            </a:r>
            <a:r>
              <a:rPr lang="el-GR" sz="1200" i="1">
                <a:latin typeface="Times New Roman" pitchFamily="18" charset="0"/>
              </a:rPr>
              <a:t>)</a:t>
            </a:r>
          </a:p>
          <a:p>
            <a:pPr>
              <a:spcBef>
                <a:spcPct val="30000"/>
              </a:spcBef>
              <a:buFontTx/>
              <a:buChar char="•"/>
            </a:pPr>
            <a:r>
              <a:rPr lang="el-GR" sz="1200" i="1">
                <a:latin typeface="Times New Roman" pitchFamily="18" charset="0"/>
              </a:rPr>
              <a:t>Κίνητρο της ασφάλειας</a:t>
            </a:r>
          </a:p>
          <a:p>
            <a:pPr>
              <a:spcBef>
                <a:spcPct val="30000"/>
              </a:spcBef>
              <a:buFontTx/>
              <a:buChar char="•"/>
            </a:pPr>
            <a:r>
              <a:rPr lang="el-GR" sz="1200" i="1">
                <a:latin typeface="Times New Roman" pitchFamily="18" charset="0"/>
              </a:rPr>
              <a:t>Κίνητρο της επιτυχίας</a:t>
            </a:r>
          </a:p>
          <a:p>
            <a:pPr>
              <a:spcBef>
                <a:spcPct val="30000"/>
              </a:spcBef>
              <a:buFontTx/>
              <a:buChar char="•"/>
            </a:pPr>
            <a:r>
              <a:rPr lang="el-GR" sz="1200" i="1">
                <a:latin typeface="Times New Roman" pitchFamily="18" charset="0"/>
              </a:rPr>
              <a:t>Κίνητρο του κύρους</a:t>
            </a:r>
          </a:p>
          <a:p>
            <a:pPr>
              <a:spcBef>
                <a:spcPct val="30000"/>
              </a:spcBef>
              <a:buFontTx/>
              <a:buChar char="•"/>
            </a:pPr>
            <a:r>
              <a:rPr lang="el-GR" sz="1200" i="1">
                <a:latin typeface="Times New Roman" pitchFamily="18" charset="0"/>
              </a:rPr>
              <a:t>Κίνητρο της δύναμης ή εξουσίας</a:t>
            </a:r>
          </a:p>
          <a:p>
            <a:pPr>
              <a:spcBef>
                <a:spcPct val="30000"/>
              </a:spcBef>
            </a:pPr>
            <a:endParaRPr lang="el-GR" sz="1200" i="1">
              <a:latin typeface="Times New Roman" pitchFamily="18" charset="0"/>
            </a:endParaRPr>
          </a:p>
          <a:p>
            <a:pPr>
              <a:spcBef>
                <a:spcPct val="30000"/>
              </a:spcBef>
            </a:pPr>
            <a:endParaRPr lang="el-GR" sz="1200" b="1">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a:defRPr/>
              </a:pPr>
              <a:endParaRPr lang="el-GR"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a:defRPr/>
              </a:pPr>
              <a:endParaRPr lang="el-GR"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pPr>
                <a:defRPr/>
              </a:pPr>
              <a:endParaRPr lang="el-GR" sz="2400">
                <a:latin typeface="Times New Roman" pitchFamily="18"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pPr>
                <a:defRPr/>
              </a:pPr>
              <a:endParaRPr lang="el-GR"/>
            </a:p>
          </p:txBody>
        </p:sp>
      </p:grpSp>
      <p:sp>
        <p:nvSpPr>
          <p:cNvPr id="115719" name="Rectangle 7"/>
          <p:cNvSpPr>
            <a:spLocks noGrp="1" noChangeArrowheads="1"/>
          </p:cNvSpPr>
          <p:nvPr>
            <p:ph type="ctrTitle"/>
          </p:nvPr>
        </p:nvSpPr>
        <p:spPr>
          <a:xfrm>
            <a:off x="228600" y="1427163"/>
            <a:ext cx="8077200" cy="1609725"/>
          </a:xfrm>
        </p:spPr>
        <p:txBody>
          <a:bodyPr/>
          <a:lstStyle>
            <a:lvl1pPr>
              <a:defRPr sz="4600"/>
            </a:lvl1pPr>
          </a:lstStyle>
          <a:p>
            <a:r>
              <a:rPr lang="el-GR"/>
              <a:t>Κάντε κλικ για επεξεργασία του τίτλου</a:t>
            </a:r>
          </a:p>
        </p:txBody>
      </p:sp>
      <p:sp>
        <p:nvSpPr>
          <p:cNvPr id="115720"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l-GR"/>
              <a:t>Κάντε κλικ για να επεξεργαστείτε τον υπότιτλο του υποδείγματος</a:t>
            </a:r>
          </a:p>
        </p:txBody>
      </p:sp>
      <p:sp>
        <p:nvSpPr>
          <p:cNvPr id="9" name="Rectangle 9"/>
          <p:cNvSpPr>
            <a:spLocks noGrp="1" noChangeArrowheads="1"/>
          </p:cNvSpPr>
          <p:nvPr>
            <p:ph type="dt" sz="half" idx="10"/>
          </p:nvPr>
        </p:nvSpPr>
        <p:spPr>
          <a:xfrm>
            <a:off x="457200" y="6248400"/>
            <a:ext cx="2133600" cy="471488"/>
          </a:xfrm>
        </p:spPr>
        <p:txBody>
          <a:bodyPr/>
          <a:lstStyle>
            <a:lvl1pPr>
              <a:defRPr/>
            </a:lvl1pPr>
          </a:lstStyle>
          <a:p>
            <a:pPr>
              <a:defRPr/>
            </a:pPr>
            <a:endParaRPr lang="el-GR"/>
          </a:p>
        </p:txBody>
      </p:sp>
      <p:sp>
        <p:nvSpPr>
          <p:cNvPr id="10" name="Rectangle 10"/>
          <p:cNvSpPr>
            <a:spLocks noGrp="1" noChangeArrowheads="1"/>
          </p:cNvSpPr>
          <p:nvPr>
            <p:ph type="ftr" sz="quarter" idx="11"/>
          </p:nvPr>
        </p:nvSpPr>
        <p:spPr>
          <a:xfrm>
            <a:off x="3124200" y="6253163"/>
            <a:ext cx="2895600" cy="457200"/>
          </a:xfrm>
        </p:spPr>
        <p:txBody>
          <a:bodyPr/>
          <a:lstStyle>
            <a:lvl1pPr>
              <a:defRPr/>
            </a:lvl1pPr>
          </a:lstStyle>
          <a:p>
            <a:pPr>
              <a:defRPr/>
            </a:pPr>
            <a:endParaRPr lang="el-GR"/>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pPr>
              <a:defRPr/>
            </a:pPr>
            <a:fld id="{5B094EC6-DDA0-4784-B60C-0DF483942A52}"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8"/>
          <p:cNvSpPr>
            <a:spLocks noGrp="1" noChangeArrowheads="1"/>
          </p:cNvSpPr>
          <p:nvPr>
            <p:ph type="dt" sz="half" idx="10"/>
          </p:nvPr>
        </p:nvSpPr>
        <p:spPr>
          <a:ln/>
        </p:spPr>
        <p:txBody>
          <a:bodyPr/>
          <a:lstStyle>
            <a:lvl1pPr>
              <a:defRPr/>
            </a:lvl1pPr>
          </a:lstStyle>
          <a:p>
            <a:pPr>
              <a:defRPr/>
            </a:pPr>
            <a:endParaRPr lang="el-GR"/>
          </a:p>
        </p:txBody>
      </p:sp>
      <p:sp>
        <p:nvSpPr>
          <p:cNvPr id="5" name="Rectangle 9"/>
          <p:cNvSpPr>
            <a:spLocks noGrp="1" noChangeArrowheads="1"/>
          </p:cNvSpPr>
          <p:nvPr>
            <p:ph type="ftr" sz="quarter" idx="11"/>
          </p:nvPr>
        </p:nvSpPr>
        <p:spPr>
          <a:ln/>
        </p:spPr>
        <p:txBody>
          <a:bodyPr/>
          <a:lstStyle>
            <a:lvl1pPr>
              <a:defRPr/>
            </a:lvl1pPr>
          </a:lstStyle>
          <a:p>
            <a:pPr>
              <a:defRPr/>
            </a:pPr>
            <a:endParaRPr lang="el-GR"/>
          </a:p>
        </p:txBody>
      </p:sp>
      <p:sp>
        <p:nvSpPr>
          <p:cNvPr id="6" name="Rectangle 10"/>
          <p:cNvSpPr>
            <a:spLocks noGrp="1" noChangeArrowheads="1"/>
          </p:cNvSpPr>
          <p:nvPr>
            <p:ph type="sldNum" sz="quarter" idx="12"/>
          </p:nvPr>
        </p:nvSpPr>
        <p:spPr>
          <a:ln/>
        </p:spPr>
        <p:txBody>
          <a:bodyPr/>
          <a:lstStyle>
            <a:lvl1pPr>
              <a:defRPr/>
            </a:lvl1pPr>
          </a:lstStyle>
          <a:p>
            <a:pPr>
              <a:defRPr/>
            </a:pPr>
            <a:fld id="{FA6C3FBC-B8A7-49C9-AED5-9C2CBE5655A0}"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450013" y="228600"/>
            <a:ext cx="2084387" cy="5791200"/>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195263" y="228600"/>
            <a:ext cx="6102350" cy="5791200"/>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8"/>
          <p:cNvSpPr>
            <a:spLocks noGrp="1" noChangeArrowheads="1"/>
          </p:cNvSpPr>
          <p:nvPr>
            <p:ph type="dt" sz="half" idx="10"/>
          </p:nvPr>
        </p:nvSpPr>
        <p:spPr>
          <a:ln/>
        </p:spPr>
        <p:txBody>
          <a:bodyPr/>
          <a:lstStyle>
            <a:lvl1pPr>
              <a:defRPr/>
            </a:lvl1pPr>
          </a:lstStyle>
          <a:p>
            <a:pPr>
              <a:defRPr/>
            </a:pPr>
            <a:endParaRPr lang="el-GR"/>
          </a:p>
        </p:txBody>
      </p:sp>
      <p:sp>
        <p:nvSpPr>
          <p:cNvPr id="5" name="Rectangle 9"/>
          <p:cNvSpPr>
            <a:spLocks noGrp="1" noChangeArrowheads="1"/>
          </p:cNvSpPr>
          <p:nvPr>
            <p:ph type="ftr" sz="quarter" idx="11"/>
          </p:nvPr>
        </p:nvSpPr>
        <p:spPr>
          <a:ln/>
        </p:spPr>
        <p:txBody>
          <a:bodyPr/>
          <a:lstStyle>
            <a:lvl1pPr>
              <a:defRPr/>
            </a:lvl1pPr>
          </a:lstStyle>
          <a:p>
            <a:pPr>
              <a:defRPr/>
            </a:pPr>
            <a:endParaRPr lang="el-GR"/>
          </a:p>
        </p:txBody>
      </p:sp>
      <p:sp>
        <p:nvSpPr>
          <p:cNvPr id="6" name="Rectangle 10"/>
          <p:cNvSpPr>
            <a:spLocks noGrp="1" noChangeArrowheads="1"/>
          </p:cNvSpPr>
          <p:nvPr>
            <p:ph type="sldNum" sz="quarter" idx="12"/>
          </p:nvPr>
        </p:nvSpPr>
        <p:spPr>
          <a:ln/>
        </p:spPr>
        <p:txBody>
          <a:bodyPr/>
          <a:lstStyle>
            <a:lvl1pPr>
              <a:defRPr/>
            </a:lvl1pPr>
          </a:lstStyle>
          <a:p>
            <a:pPr>
              <a:defRPr/>
            </a:pPr>
            <a:fld id="{74BD3E52-DE4A-4B04-9868-57D49BD7FDEC}"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95263" y="228600"/>
            <a:ext cx="8015287" cy="914400"/>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609600" y="1600200"/>
            <a:ext cx="7924800" cy="4419600"/>
          </a:xfrm>
        </p:spPr>
        <p:txBody>
          <a:bodyPr/>
          <a:lstStyle/>
          <a:p>
            <a:pPr lvl="0"/>
            <a:endParaRPr lang="el-GR" noProof="0"/>
          </a:p>
        </p:txBody>
      </p:sp>
      <p:sp>
        <p:nvSpPr>
          <p:cNvPr id="4" name="Rectangle 8"/>
          <p:cNvSpPr>
            <a:spLocks noGrp="1" noChangeArrowheads="1"/>
          </p:cNvSpPr>
          <p:nvPr>
            <p:ph type="dt" sz="half" idx="10"/>
          </p:nvPr>
        </p:nvSpPr>
        <p:spPr>
          <a:ln/>
        </p:spPr>
        <p:txBody>
          <a:bodyPr/>
          <a:lstStyle>
            <a:lvl1pPr>
              <a:defRPr/>
            </a:lvl1pPr>
          </a:lstStyle>
          <a:p>
            <a:pPr>
              <a:defRPr/>
            </a:pPr>
            <a:endParaRPr lang="el-GR"/>
          </a:p>
        </p:txBody>
      </p:sp>
      <p:sp>
        <p:nvSpPr>
          <p:cNvPr id="5" name="Rectangle 9"/>
          <p:cNvSpPr>
            <a:spLocks noGrp="1" noChangeArrowheads="1"/>
          </p:cNvSpPr>
          <p:nvPr>
            <p:ph type="ftr" sz="quarter" idx="11"/>
          </p:nvPr>
        </p:nvSpPr>
        <p:spPr>
          <a:ln/>
        </p:spPr>
        <p:txBody>
          <a:bodyPr/>
          <a:lstStyle>
            <a:lvl1pPr>
              <a:defRPr/>
            </a:lvl1pPr>
          </a:lstStyle>
          <a:p>
            <a:pPr>
              <a:defRPr/>
            </a:pPr>
            <a:endParaRPr lang="el-GR"/>
          </a:p>
        </p:txBody>
      </p:sp>
      <p:sp>
        <p:nvSpPr>
          <p:cNvPr id="6" name="Rectangle 10"/>
          <p:cNvSpPr>
            <a:spLocks noGrp="1" noChangeArrowheads="1"/>
          </p:cNvSpPr>
          <p:nvPr>
            <p:ph type="sldNum" sz="quarter" idx="12"/>
          </p:nvPr>
        </p:nvSpPr>
        <p:spPr>
          <a:ln/>
        </p:spPr>
        <p:txBody>
          <a:bodyPr/>
          <a:lstStyle>
            <a:lvl1pPr>
              <a:defRPr/>
            </a:lvl1pPr>
          </a:lstStyle>
          <a:p>
            <a:pPr>
              <a:defRPr/>
            </a:pPr>
            <a:fld id="{654B4A71-AD1D-475A-AF97-26217EDC1EDC}"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8"/>
          <p:cNvSpPr>
            <a:spLocks noGrp="1" noChangeArrowheads="1"/>
          </p:cNvSpPr>
          <p:nvPr>
            <p:ph type="dt" sz="half" idx="10"/>
          </p:nvPr>
        </p:nvSpPr>
        <p:spPr>
          <a:ln/>
        </p:spPr>
        <p:txBody>
          <a:bodyPr/>
          <a:lstStyle>
            <a:lvl1pPr>
              <a:defRPr/>
            </a:lvl1pPr>
          </a:lstStyle>
          <a:p>
            <a:pPr>
              <a:defRPr/>
            </a:pPr>
            <a:endParaRPr lang="el-GR"/>
          </a:p>
        </p:txBody>
      </p:sp>
      <p:sp>
        <p:nvSpPr>
          <p:cNvPr id="5" name="Rectangle 9"/>
          <p:cNvSpPr>
            <a:spLocks noGrp="1" noChangeArrowheads="1"/>
          </p:cNvSpPr>
          <p:nvPr>
            <p:ph type="ftr" sz="quarter" idx="11"/>
          </p:nvPr>
        </p:nvSpPr>
        <p:spPr>
          <a:ln/>
        </p:spPr>
        <p:txBody>
          <a:bodyPr/>
          <a:lstStyle>
            <a:lvl1pPr>
              <a:defRPr/>
            </a:lvl1pPr>
          </a:lstStyle>
          <a:p>
            <a:pPr>
              <a:defRPr/>
            </a:pPr>
            <a:endParaRPr lang="el-GR"/>
          </a:p>
        </p:txBody>
      </p:sp>
      <p:sp>
        <p:nvSpPr>
          <p:cNvPr id="6" name="Rectangle 10"/>
          <p:cNvSpPr>
            <a:spLocks noGrp="1" noChangeArrowheads="1"/>
          </p:cNvSpPr>
          <p:nvPr>
            <p:ph type="sldNum" sz="quarter" idx="12"/>
          </p:nvPr>
        </p:nvSpPr>
        <p:spPr>
          <a:ln/>
        </p:spPr>
        <p:txBody>
          <a:bodyPr/>
          <a:lstStyle>
            <a:lvl1pPr>
              <a:defRPr/>
            </a:lvl1pPr>
          </a:lstStyle>
          <a:p>
            <a:pPr>
              <a:defRPr/>
            </a:pPr>
            <a:fld id="{2AED5F4B-0C3B-457A-94E8-D98942A5CADC}"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8"/>
          <p:cNvSpPr>
            <a:spLocks noGrp="1" noChangeArrowheads="1"/>
          </p:cNvSpPr>
          <p:nvPr>
            <p:ph type="dt" sz="half" idx="10"/>
          </p:nvPr>
        </p:nvSpPr>
        <p:spPr>
          <a:ln/>
        </p:spPr>
        <p:txBody>
          <a:bodyPr/>
          <a:lstStyle>
            <a:lvl1pPr>
              <a:defRPr/>
            </a:lvl1pPr>
          </a:lstStyle>
          <a:p>
            <a:pPr>
              <a:defRPr/>
            </a:pPr>
            <a:endParaRPr lang="el-GR"/>
          </a:p>
        </p:txBody>
      </p:sp>
      <p:sp>
        <p:nvSpPr>
          <p:cNvPr id="5" name="Rectangle 9"/>
          <p:cNvSpPr>
            <a:spLocks noGrp="1" noChangeArrowheads="1"/>
          </p:cNvSpPr>
          <p:nvPr>
            <p:ph type="ftr" sz="quarter" idx="11"/>
          </p:nvPr>
        </p:nvSpPr>
        <p:spPr>
          <a:ln/>
        </p:spPr>
        <p:txBody>
          <a:bodyPr/>
          <a:lstStyle>
            <a:lvl1pPr>
              <a:defRPr/>
            </a:lvl1pPr>
          </a:lstStyle>
          <a:p>
            <a:pPr>
              <a:defRPr/>
            </a:pPr>
            <a:endParaRPr lang="el-GR"/>
          </a:p>
        </p:txBody>
      </p:sp>
      <p:sp>
        <p:nvSpPr>
          <p:cNvPr id="6" name="Rectangle 10"/>
          <p:cNvSpPr>
            <a:spLocks noGrp="1" noChangeArrowheads="1"/>
          </p:cNvSpPr>
          <p:nvPr>
            <p:ph type="sldNum" sz="quarter" idx="12"/>
          </p:nvPr>
        </p:nvSpPr>
        <p:spPr>
          <a:ln/>
        </p:spPr>
        <p:txBody>
          <a:bodyPr/>
          <a:lstStyle>
            <a:lvl1pPr>
              <a:defRPr/>
            </a:lvl1pPr>
          </a:lstStyle>
          <a:p>
            <a:pPr>
              <a:defRPr/>
            </a:pPr>
            <a:fld id="{499C24E0-B464-429F-88BF-4F898FFE5C54}"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8"/>
          <p:cNvSpPr>
            <a:spLocks noGrp="1" noChangeArrowheads="1"/>
          </p:cNvSpPr>
          <p:nvPr>
            <p:ph type="dt" sz="half" idx="10"/>
          </p:nvPr>
        </p:nvSpPr>
        <p:spPr>
          <a:ln/>
        </p:spPr>
        <p:txBody>
          <a:bodyPr/>
          <a:lstStyle>
            <a:lvl1pPr>
              <a:defRPr/>
            </a:lvl1pPr>
          </a:lstStyle>
          <a:p>
            <a:pPr>
              <a:defRPr/>
            </a:pPr>
            <a:endParaRPr lang="el-GR"/>
          </a:p>
        </p:txBody>
      </p:sp>
      <p:sp>
        <p:nvSpPr>
          <p:cNvPr id="6" name="Rectangle 9"/>
          <p:cNvSpPr>
            <a:spLocks noGrp="1" noChangeArrowheads="1"/>
          </p:cNvSpPr>
          <p:nvPr>
            <p:ph type="ftr" sz="quarter" idx="11"/>
          </p:nvPr>
        </p:nvSpPr>
        <p:spPr>
          <a:ln/>
        </p:spPr>
        <p:txBody>
          <a:bodyPr/>
          <a:lstStyle>
            <a:lvl1pPr>
              <a:defRPr/>
            </a:lvl1pPr>
          </a:lstStyle>
          <a:p>
            <a:pPr>
              <a:defRPr/>
            </a:pPr>
            <a:endParaRPr lang="el-GR"/>
          </a:p>
        </p:txBody>
      </p:sp>
      <p:sp>
        <p:nvSpPr>
          <p:cNvPr id="7" name="Rectangle 10"/>
          <p:cNvSpPr>
            <a:spLocks noGrp="1" noChangeArrowheads="1"/>
          </p:cNvSpPr>
          <p:nvPr>
            <p:ph type="sldNum" sz="quarter" idx="12"/>
          </p:nvPr>
        </p:nvSpPr>
        <p:spPr>
          <a:ln/>
        </p:spPr>
        <p:txBody>
          <a:bodyPr/>
          <a:lstStyle>
            <a:lvl1pPr>
              <a:defRPr/>
            </a:lvl1pPr>
          </a:lstStyle>
          <a:p>
            <a:pPr>
              <a:defRPr/>
            </a:pPr>
            <a:fld id="{398D34B6-D3A0-4B53-8C90-16295C05F6CB}"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8"/>
          <p:cNvSpPr>
            <a:spLocks noGrp="1" noChangeArrowheads="1"/>
          </p:cNvSpPr>
          <p:nvPr>
            <p:ph type="dt" sz="half" idx="10"/>
          </p:nvPr>
        </p:nvSpPr>
        <p:spPr>
          <a:ln/>
        </p:spPr>
        <p:txBody>
          <a:bodyPr/>
          <a:lstStyle>
            <a:lvl1pPr>
              <a:defRPr/>
            </a:lvl1pPr>
          </a:lstStyle>
          <a:p>
            <a:pPr>
              <a:defRPr/>
            </a:pPr>
            <a:endParaRPr lang="el-GR"/>
          </a:p>
        </p:txBody>
      </p:sp>
      <p:sp>
        <p:nvSpPr>
          <p:cNvPr id="8" name="Rectangle 9"/>
          <p:cNvSpPr>
            <a:spLocks noGrp="1" noChangeArrowheads="1"/>
          </p:cNvSpPr>
          <p:nvPr>
            <p:ph type="ftr" sz="quarter" idx="11"/>
          </p:nvPr>
        </p:nvSpPr>
        <p:spPr>
          <a:ln/>
        </p:spPr>
        <p:txBody>
          <a:bodyPr/>
          <a:lstStyle>
            <a:lvl1pPr>
              <a:defRPr/>
            </a:lvl1pPr>
          </a:lstStyle>
          <a:p>
            <a:pPr>
              <a:defRPr/>
            </a:pPr>
            <a:endParaRPr lang="el-GR"/>
          </a:p>
        </p:txBody>
      </p:sp>
      <p:sp>
        <p:nvSpPr>
          <p:cNvPr id="9" name="Rectangle 10"/>
          <p:cNvSpPr>
            <a:spLocks noGrp="1" noChangeArrowheads="1"/>
          </p:cNvSpPr>
          <p:nvPr>
            <p:ph type="sldNum" sz="quarter" idx="12"/>
          </p:nvPr>
        </p:nvSpPr>
        <p:spPr>
          <a:ln/>
        </p:spPr>
        <p:txBody>
          <a:bodyPr/>
          <a:lstStyle>
            <a:lvl1pPr>
              <a:defRPr/>
            </a:lvl1pPr>
          </a:lstStyle>
          <a:p>
            <a:pPr>
              <a:defRPr/>
            </a:pPr>
            <a:fld id="{6F08D191-3D4A-4B7F-8641-9B48514DC2E1}"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8"/>
          <p:cNvSpPr>
            <a:spLocks noGrp="1" noChangeArrowheads="1"/>
          </p:cNvSpPr>
          <p:nvPr>
            <p:ph type="dt" sz="half" idx="10"/>
          </p:nvPr>
        </p:nvSpPr>
        <p:spPr>
          <a:ln/>
        </p:spPr>
        <p:txBody>
          <a:bodyPr/>
          <a:lstStyle>
            <a:lvl1pPr>
              <a:defRPr/>
            </a:lvl1pPr>
          </a:lstStyle>
          <a:p>
            <a:pPr>
              <a:defRPr/>
            </a:pPr>
            <a:endParaRPr lang="el-GR"/>
          </a:p>
        </p:txBody>
      </p:sp>
      <p:sp>
        <p:nvSpPr>
          <p:cNvPr id="4" name="Rectangle 9"/>
          <p:cNvSpPr>
            <a:spLocks noGrp="1" noChangeArrowheads="1"/>
          </p:cNvSpPr>
          <p:nvPr>
            <p:ph type="ftr" sz="quarter" idx="11"/>
          </p:nvPr>
        </p:nvSpPr>
        <p:spPr>
          <a:ln/>
        </p:spPr>
        <p:txBody>
          <a:bodyPr/>
          <a:lstStyle>
            <a:lvl1pPr>
              <a:defRPr/>
            </a:lvl1pPr>
          </a:lstStyle>
          <a:p>
            <a:pPr>
              <a:defRPr/>
            </a:pPr>
            <a:endParaRPr lang="el-GR"/>
          </a:p>
        </p:txBody>
      </p:sp>
      <p:sp>
        <p:nvSpPr>
          <p:cNvPr id="5" name="Rectangle 10"/>
          <p:cNvSpPr>
            <a:spLocks noGrp="1" noChangeArrowheads="1"/>
          </p:cNvSpPr>
          <p:nvPr>
            <p:ph type="sldNum" sz="quarter" idx="12"/>
          </p:nvPr>
        </p:nvSpPr>
        <p:spPr>
          <a:ln/>
        </p:spPr>
        <p:txBody>
          <a:bodyPr/>
          <a:lstStyle>
            <a:lvl1pPr>
              <a:defRPr/>
            </a:lvl1pPr>
          </a:lstStyle>
          <a:p>
            <a:pPr>
              <a:defRPr/>
            </a:pPr>
            <a:fld id="{FF4D9AD9-142C-4548-9009-3E2E4D2D965A}"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l-GR"/>
          </a:p>
        </p:txBody>
      </p:sp>
      <p:sp>
        <p:nvSpPr>
          <p:cNvPr id="3" name="Rectangle 9"/>
          <p:cNvSpPr>
            <a:spLocks noGrp="1" noChangeArrowheads="1"/>
          </p:cNvSpPr>
          <p:nvPr>
            <p:ph type="ftr" sz="quarter" idx="11"/>
          </p:nvPr>
        </p:nvSpPr>
        <p:spPr>
          <a:ln/>
        </p:spPr>
        <p:txBody>
          <a:bodyPr/>
          <a:lstStyle>
            <a:lvl1pPr>
              <a:defRPr/>
            </a:lvl1pPr>
          </a:lstStyle>
          <a:p>
            <a:pPr>
              <a:defRPr/>
            </a:pPr>
            <a:endParaRPr lang="el-GR"/>
          </a:p>
        </p:txBody>
      </p:sp>
      <p:sp>
        <p:nvSpPr>
          <p:cNvPr id="4" name="Rectangle 10"/>
          <p:cNvSpPr>
            <a:spLocks noGrp="1" noChangeArrowheads="1"/>
          </p:cNvSpPr>
          <p:nvPr>
            <p:ph type="sldNum" sz="quarter" idx="12"/>
          </p:nvPr>
        </p:nvSpPr>
        <p:spPr>
          <a:ln/>
        </p:spPr>
        <p:txBody>
          <a:bodyPr/>
          <a:lstStyle>
            <a:lvl1pPr>
              <a:defRPr/>
            </a:lvl1pPr>
          </a:lstStyle>
          <a:p>
            <a:pPr>
              <a:defRPr/>
            </a:pPr>
            <a:fld id="{C5A3BAAB-F389-4882-AB1C-D36475A6EE89}"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8"/>
          <p:cNvSpPr>
            <a:spLocks noGrp="1" noChangeArrowheads="1"/>
          </p:cNvSpPr>
          <p:nvPr>
            <p:ph type="dt" sz="half" idx="10"/>
          </p:nvPr>
        </p:nvSpPr>
        <p:spPr>
          <a:ln/>
        </p:spPr>
        <p:txBody>
          <a:bodyPr/>
          <a:lstStyle>
            <a:lvl1pPr>
              <a:defRPr/>
            </a:lvl1pPr>
          </a:lstStyle>
          <a:p>
            <a:pPr>
              <a:defRPr/>
            </a:pPr>
            <a:endParaRPr lang="el-GR"/>
          </a:p>
        </p:txBody>
      </p:sp>
      <p:sp>
        <p:nvSpPr>
          <p:cNvPr id="6" name="Rectangle 9"/>
          <p:cNvSpPr>
            <a:spLocks noGrp="1" noChangeArrowheads="1"/>
          </p:cNvSpPr>
          <p:nvPr>
            <p:ph type="ftr" sz="quarter" idx="11"/>
          </p:nvPr>
        </p:nvSpPr>
        <p:spPr>
          <a:ln/>
        </p:spPr>
        <p:txBody>
          <a:bodyPr/>
          <a:lstStyle>
            <a:lvl1pPr>
              <a:defRPr/>
            </a:lvl1pPr>
          </a:lstStyle>
          <a:p>
            <a:pPr>
              <a:defRPr/>
            </a:pPr>
            <a:endParaRPr lang="el-GR"/>
          </a:p>
        </p:txBody>
      </p:sp>
      <p:sp>
        <p:nvSpPr>
          <p:cNvPr id="7" name="Rectangle 10"/>
          <p:cNvSpPr>
            <a:spLocks noGrp="1" noChangeArrowheads="1"/>
          </p:cNvSpPr>
          <p:nvPr>
            <p:ph type="sldNum" sz="quarter" idx="12"/>
          </p:nvPr>
        </p:nvSpPr>
        <p:spPr>
          <a:ln/>
        </p:spPr>
        <p:txBody>
          <a:bodyPr/>
          <a:lstStyle>
            <a:lvl1pPr>
              <a:defRPr/>
            </a:lvl1pPr>
          </a:lstStyle>
          <a:p>
            <a:pPr>
              <a:defRPr/>
            </a:pPr>
            <a:fld id="{08136811-3854-492F-B03F-C869A5B313F7}"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8"/>
          <p:cNvSpPr>
            <a:spLocks noGrp="1" noChangeArrowheads="1"/>
          </p:cNvSpPr>
          <p:nvPr>
            <p:ph type="dt" sz="half" idx="10"/>
          </p:nvPr>
        </p:nvSpPr>
        <p:spPr>
          <a:ln/>
        </p:spPr>
        <p:txBody>
          <a:bodyPr/>
          <a:lstStyle>
            <a:lvl1pPr>
              <a:defRPr/>
            </a:lvl1pPr>
          </a:lstStyle>
          <a:p>
            <a:pPr>
              <a:defRPr/>
            </a:pPr>
            <a:endParaRPr lang="el-GR"/>
          </a:p>
        </p:txBody>
      </p:sp>
      <p:sp>
        <p:nvSpPr>
          <p:cNvPr id="6" name="Rectangle 9"/>
          <p:cNvSpPr>
            <a:spLocks noGrp="1" noChangeArrowheads="1"/>
          </p:cNvSpPr>
          <p:nvPr>
            <p:ph type="ftr" sz="quarter" idx="11"/>
          </p:nvPr>
        </p:nvSpPr>
        <p:spPr>
          <a:ln/>
        </p:spPr>
        <p:txBody>
          <a:bodyPr/>
          <a:lstStyle>
            <a:lvl1pPr>
              <a:defRPr/>
            </a:lvl1pPr>
          </a:lstStyle>
          <a:p>
            <a:pPr>
              <a:defRPr/>
            </a:pPr>
            <a:endParaRPr lang="el-GR"/>
          </a:p>
        </p:txBody>
      </p:sp>
      <p:sp>
        <p:nvSpPr>
          <p:cNvPr id="7" name="Rectangle 10"/>
          <p:cNvSpPr>
            <a:spLocks noGrp="1" noChangeArrowheads="1"/>
          </p:cNvSpPr>
          <p:nvPr>
            <p:ph type="sldNum" sz="quarter" idx="12"/>
          </p:nvPr>
        </p:nvSpPr>
        <p:spPr>
          <a:ln/>
        </p:spPr>
        <p:txBody>
          <a:bodyPr/>
          <a:lstStyle>
            <a:lvl1pPr>
              <a:defRPr/>
            </a:lvl1pPr>
          </a:lstStyle>
          <a:p>
            <a:pPr>
              <a:defRPr/>
            </a:pPr>
            <a:fld id="{B13D056A-6A84-4377-9551-D10F5C1B101B}"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152400"/>
            <a:ext cx="8686800" cy="6096000"/>
            <a:chOff x="0" y="96"/>
            <a:chExt cx="5472" cy="3840"/>
          </a:xfrm>
        </p:grpSpPr>
        <p:sp>
          <p:nvSpPr>
            <p:cNvPr id="114691"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a:defRPr/>
              </a:pPr>
              <a:endParaRPr lang="el-GR" sz="2400">
                <a:latin typeface="Times New Roman" pitchFamily="18" charset="0"/>
              </a:endParaRPr>
            </a:p>
          </p:txBody>
        </p:sp>
        <p:sp>
          <p:nvSpPr>
            <p:cNvPr id="114692"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pPr>
                <a:defRPr/>
              </a:pPr>
              <a:endParaRPr lang="el-GR" sz="2400">
                <a:latin typeface="Times New Roman" pitchFamily="18" charset="0"/>
              </a:endParaRPr>
            </a:p>
          </p:txBody>
        </p:sp>
        <p:sp>
          <p:nvSpPr>
            <p:cNvPr id="114693"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pPr>
                <a:defRPr/>
              </a:pPr>
              <a:endParaRPr lang="el-GR"/>
            </a:p>
          </p:txBody>
        </p:sp>
      </p:grpSp>
      <p:sp>
        <p:nvSpPr>
          <p:cNvPr id="2051"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Κάντε κλικ για επεξεργασία του τίτλου</a:t>
            </a:r>
          </a:p>
        </p:txBody>
      </p:sp>
      <p:sp>
        <p:nvSpPr>
          <p:cNvPr id="2052"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114696"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114697"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l-GR"/>
          </a:p>
        </p:txBody>
      </p:sp>
      <p:sp>
        <p:nvSpPr>
          <p:cNvPr id="114698"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81014E9B-DA01-441E-9B1C-EC79C4438EA3}"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04"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5 - Θέση αριθμού διαφάνειας"/>
          <p:cNvSpPr>
            <a:spLocks noGrp="1"/>
          </p:cNvSpPr>
          <p:nvPr>
            <p:ph type="sldNum" sz="quarter" idx="12"/>
          </p:nvPr>
        </p:nvSpPr>
        <p:spPr>
          <a:noFill/>
        </p:spPr>
        <p:txBody>
          <a:bodyPr/>
          <a:lstStyle/>
          <a:p>
            <a:fld id="{CE6BCC87-6649-417A-913B-1E055EAD70D2}" type="slidenum">
              <a:rPr lang="el-GR" smtClean="0"/>
              <a:pPr/>
              <a:t>1</a:t>
            </a:fld>
            <a:endParaRPr lang="el-GR"/>
          </a:p>
        </p:txBody>
      </p:sp>
      <p:sp>
        <p:nvSpPr>
          <p:cNvPr id="47106" name="Rectangle 2"/>
          <p:cNvSpPr>
            <a:spLocks noGrp="1" noChangeArrowheads="1"/>
          </p:cNvSpPr>
          <p:nvPr>
            <p:ph type="body" idx="1"/>
          </p:nvPr>
        </p:nvSpPr>
        <p:spPr>
          <a:xfrm>
            <a:off x="755650" y="1557338"/>
            <a:ext cx="7313613" cy="4114800"/>
          </a:xfrm>
        </p:spPr>
        <p:txBody>
          <a:bodyPr/>
          <a:lstStyle/>
          <a:p>
            <a:pPr algn="ctr" eaLnBrk="1" hangingPunct="1">
              <a:buFont typeface="Wingdings" pitchFamily="2" charset="2"/>
              <a:buNone/>
              <a:defRPr/>
            </a:pPr>
            <a:endParaRPr lang="el-GR" sz="4600" b="1" dirty="0">
              <a:solidFill>
                <a:srgbClr val="008000"/>
              </a:solidFill>
              <a:effectLst>
                <a:outerShdw blurRad="38100" dist="38100" dir="2700000" algn="tl">
                  <a:srgbClr val="C0C0C0"/>
                </a:outerShdw>
              </a:effectLst>
            </a:endParaRPr>
          </a:p>
          <a:p>
            <a:pPr algn="ctr" eaLnBrk="1" hangingPunct="1">
              <a:buFont typeface="Wingdings" pitchFamily="2" charset="2"/>
              <a:buNone/>
              <a:defRPr/>
            </a:pPr>
            <a:r>
              <a:rPr lang="el-GR" sz="4600" b="1" dirty="0">
                <a:solidFill>
                  <a:schemeClr val="accent2">
                    <a:lumMod val="25000"/>
                  </a:schemeClr>
                </a:solidFill>
                <a:effectLst>
                  <a:outerShdw blurRad="38100" dist="38100" dir="2700000" algn="tl">
                    <a:srgbClr val="C0C0C0"/>
                  </a:outerShdw>
                </a:effectLst>
              </a:rPr>
              <a:t>ΠΑΡΑΚΙΝΗΣΗ</a:t>
            </a:r>
          </a:p>
          <a:p>
            <a:pPr algn="ctr" eaLnBrk="1" hangingPunct="1">
              <a:buFont typeface="Wingdings" pitchFamily="2" charset="2"/>
              <a:buNone/>
              <a:defRPr/>
            </a:pPr>
            <a:r>
              <a:rPr lang="el-GR" b="1" i="1" dirty="0">
                <a:solidFill>
                  <a:schemeClr val="accent2">
                    <a:lumMod val="25000"/>
                  </a:schemeClr>
                </a:solidFill>
                <a:effectLst>
                  <a:outerShdw blurRad="38100" dist="38100" dir="2700000" algn="tl">
                    <a:srgbClr val="C0C0C0"/>
                  </a:outerShdw>
                </a:effectLst>
              </a:rPr>
              <a:t>Δημιουργία κλίματος κινήτρων</a:t>
            </a:r>
          </a:p>
          <a:p>
            <a:pPr algn="ctr" eaLnBrk="1" hangingPunct="1">
              <a:buFont typeface="Wingdings" pitchFamily="2" charset="2"/>
              <a:buNone/>
              <a:defRPr/>
            </a:pPr>
            <a:endParaRPr lang="el-GR" sz="4600" b="1" dirty="0">
              <a:solidFill>
                <a:srgbClr val="008000"/>
              </a:solidFill>
              <a:effectLst>
                <a:outerShdw blurRad="38100" dist="38100" dir="2700000" algn="tl">
                  <a:srgbClr val="C0C0C0"/>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 Θέση αριθμού διαφάνειας"/>
          <p:cNvSpPr>
            <a:spLocks noGrp="1"/>
          </p:cNvSpPr>
          <p:nvPr>
            <p:ph type="sldNum" sz="quarter" idx="12"/>
          </p:nvPr>
        </p:nvSpPr>
        <p:spPr>
          <a:noFill/>
        </p:spPr>
        <p:txBody>
          <a:bodyPr/>
          <a:lstStyle/>
          <a:p>
            <a:fld id="{996F7FB9-3890-423A-9B27-6A7B7CEA5812}" type="slidenum">
              <a:rPr lang="el-GR" smtClean="0"/>
              <a:pPr/>
              <a:t>10</a:t>
            </a:fld>
            <a:endParaRPr lang="el-GR"/>
          </a:p>
        </p:txBody>
      </p:sp>
      <p:sp>
        <p:nvSpPr>
          <p:cNvPr id="12291" name="Rectangle 2"/>
          <p:cNvSpPr>
            <a:spLocks noGrp="1" noChangeArrowheads="1"/>
          </p:cNvSpPr>
          <p:nvPr>
            <p:ph type="title"/>
          </p:nvPr>
        </p:nvSpPr>
        <p:spPr/>
        <p:txBody>
          <a:bodyPr/>
          <a:lstStyle/>
          <a:p>
            <a:pPr eaLnBrk="1" hangingPunct="1"/>
            <a:r>
              <a:rPr lang="el-GR" sz="3800" dirty="0"/>
              <a:t>ΠΑΡΑΔΟΣΙΑΚΕΣ ΤΕΧΝΙΚΕΣ </a:t>
            </a:r>
            <a:r>
              <a:rPr lang="el-GR" sz="3800" dirty="0" smtClean="0"/>
              <a:t>ΠΑΡΑ</a:t>
            </a:r>
            <a:r>
              <a:rPr lang="el-GR" sz="3800" dirty="0" smtClean="0"/>
              <a:t>ΚΙΝΗΣΗΣ</a:t>
            </a:r>
            <a:endParaRPr lang="el-GR" sz="3800" dirty="0"/>
          </a:p>
        </p:txBody>
      </p:sp>
      <p:sp>
        <p:nvSpPr>
          <p:cNvPr id="12292" name="Rectangle 3"/>
          <p:cNvSpPr>
            <a:spLocks noGrp="1" noChangeArrowheads="1"/>
          </p:cNvSpPr>
          <p:nvPr>
            <p:ph type="body" idx="1"/>
          </p:nvPr>
        </p:nvSpPr>
        <p:spPr/>
        <p:txBody>
          <a:bodyPr/>
          <a:lstStyle/>
          <a:p>
            <a:pPr eaLnBrk="1" hangingPunct="1">
              <a:lnSpc>
                <a:spcPct val="80000"/>
              </a:lnSpc>
            </a:pPr>
            <a:r>
              <a:rPr lang="el-GR" sz="2800" dirty="0"/>
              <a:t>Παροχή οικονομικών κινήτρων</a:t>
            </a:r>
          </a:p>
          <a:p>
            <a:pPr eaLnBrk="1" hangingPunct="1">
              <a:lnSpc>
                <a:spcPct val="80000"/>
              </a:lnSpc>
            </a:pPr>
            <a:r>
              <a:rPr lang="el-GR" sz="2800" dirty="0"/>
              <a:t>Παροχή κοινωνικών κινήτρων ή δημιουργία πιο ευχάριστων συνθηκών εργασίας (ενίσχυση κοινωνικών εκδηλώσεων στο χώρο της εργασίας, αναγνώριση της συνολικής προσφοράς των εργαζομένων κτλ.)</a:t>
            </a:r>
          </a:p>
          <a:p>
            <a:pPr eaLnBrk="1" hangingPunct="1">
              <a:lnSpc>
                <a:spcPct val="80000"/>
              </a:lnSpc>
            </a:pPr>
            <a:r>
              <a:rPr lang="el-GR" sz="2800" dirty="0"/>
              <a:t>Εμπλουτισμός και διεύρυνση της εργασίας</a:t>
            </a:r>
          </a:p>
          <a:p>
            <a:pPr eaLnBrk="1" hangingPunct="1">
              <a:lnSpc>
                <a:spcPct val="80000"/>
              </a:lnSpc>
            </a:pPr>
            <a:r>
              <a:rPr lang="el-GR" sz="2800" dirty="0"/>
              <a:t>Ενίσχυση μιας συγκεκριμένης συμπεριφοράς (π.χ. ταξίδια σε εργαζόμενους με αυξημένη παραγωγικότητα)</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5 - Θέση αριθμού διαφάνειας"/>
          <p:cNvSpPr>
            <a:spLocks noGrp="1"/>
          </p:cNvSpPr>
          <p:nvPr>
            <p:ph type="sldNum" sz="quarter" idx="12"/>
          </p:nvPr>
        </p:nvSpPr>
        <p:spPr>
          <a:noFill/>
        </p:spPr>
        <p:txBody>
          <a:bodyPr/>
          <a:lstStyle/>
          <a:p>
            <a:fld id="{9FAB5785-E0E0-4C19-823F-F0251FF50114}" type="slidenum">
              <a:rPr lang="el-GR" smtClean="0"/>
              <a:pPr/>
              <a:t>11</a:t>
            </a:fld>
            <a:endParaRPr lang="el-GR"/>
          </a:p>
        </p:txBody>
      </p:sp>
      <p:sp>
        <p:nvSpPr>
          <p:cNvPr id="13315" name="Rectangle 2"/>
          <p:cNvSpPr>
            <a:spLocks noGrp="1" noChangeArrowheads="1"/>
          </p:cNvSpPr>
          <p:nvPr>
            <p:ph type="title"/>
          </p:nvPr>
        </p:nvSpPr>
        <p:spPr>
          <a:xfrm>
            <a:off x="827088" y="301625"/>
            <a:ext cx="7856537" cy="1143000"/>
          </a:xfrm>
        </p:spPr>
        <p:txBody>
          <a:bodyPr/>
          <a:lstStyle/>
          <a:p>
            <a:pPr eaLnBrk="1" hangingPunct="1"/>
            <a:r>
              <a:rPr lang="el-GR" sz="3800" b="1"/>
              <a:t>ΘΕΩΡΙΕΣ ΔΗΜΙΟΥΡΓΙΑΣ ΚΙΝΗΤΡΩΝ</a:t>
            </a:r>
          </a:p>
        </p:txBody>
      </p:sp>
      <p:sp>
        <p:nvSpPr>
          <p:cNvPr id="13316" name="Rectangle 3"/>
          <p:cNvSpPr>
            <a:spLocks noGrp="1" noChangeArrowheads="1"/>
          </p:cNvSpPr>
          <p:nvPr>
            <p:ph type="body" idx="1"/>
          </p:nvPr>
        </p:nvSpPr>
        <p:spPr/>
        <p:txBody>
          <a:bodyPr/>
          <a:lstStyle/>
          <a:p>
            <a:pPr eaLnBrk="1" hangingPunct="1"/>
            <a:r>
              <a:rPr lang="el-GR" dirty="0"/>
              <a:t>ΘΕΩΡΙΕΣ ΤΩΝ ΑΝΘΡΩΠΙΝΩΝ ΑΝΑΓΚΩΝ (</a:t>
            </a:r>
            <a:r>
              <a:rPr lang="en-US" dirty="0"/>
              <a:t>Maslow, Skinner, Herzberg, Mc </a:t>
            </a:r>
            <a:r>
              <a:rPr lang="en-US" dirty="0" err="1"/>
              <a:t>Clelland</a:t>
            </a:r>
            <a:r>
              <a:rPr lang="en-US" dirty="0"/>
              <a:t>)</a:t>
            </a:r>
          </a:p>
          <a:p>
            <a:pPr eaLnBrk="1" hangingPunct="1"/>
            <a:r>
              <a:rPr lang="el-GR" dirty="0"/>
              <a:t>ΑΛΛΕΣ ΘΕΩΡΙΕΣ ΓΙΑ ΤΗΝ ΠΑΡΑΚΙΝΗΣΗ (Θεωρία προσδοκιών, ισοτιμίας κτλ.)</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6 - Θέση αριθμού διαφάνειας"/>
          <p:cNvSpPr>
            <a:spLocks noGrp="1"/>
          </p:cNvSpPr>
          <p:nvPr>
            <p:ph type="sldNum" sz="quarter" idx="12"/>
          </p:nvPr>
        </p:nvSpPr>
        <p:spPr>
          <a:noFill/>
        </p:spPr>
        <p:txBody>
          <a:bodyPr/>
          <a:lstStyle/>
          <a:p>
            <a:fld id="{CE9065D7-50F2-4839-BC5F-A71CAED5141D}" type="slidenum">
              <a:rPr lang="el-GR" smtClean="0"/>
              <a:pPr/>
              <a:t>12</a:t>
            </a:fld>
            <a:endParaRPr lang="el-GR"/>
          </a:p>
        </p:txBody>
      </p:sp>
      <p:sp>
        <p:nvSpPr>
          <p:cNvPr id="14339" name="Rectangle 2"/>
          <p:cNvSpPr>
            <a:spLocks noGrp="1" noChangeArrowheads="1"/>
          </p:cNvSpPr>
          <p:nvPr>
            <p:ph type="title"/>
          </p:nvPr>
        </p:nvSpPr>
        <p:spPr>
          <a:solidFill>
            <a:schemeClr val="bg1">
              <a:alpha val="50195"/>
            </a:schemeClr>
          </a:solidFill>
          <a:ln>
            <a:solidFill>
              <a:schemeClr val="bg1"/>
            </a:solidFill>
          </a:ln>
        </p:spPr>
        <p:txBody>
          <a:bodyPr/>
          <a:lstStyle/>
          <a:p>
            <a:pPr eaLnBrk="1" hangingPunct="1"/>
            <a:r>
              <a:rPr lang="el-GR" sz="2500" b="1" i="1">
                <a:solidFill>
                  <a:srgbClr val="33CC33"/>
                </a:solidFill>
              </a:rPr>
              <a:t/>
            </a:r>
            <a:br>
              <a:rPr lang="el-GR" sz="2500" b="1" i="1">
                <a:solidFill>
                  <a:srgbClr val="33CC33"/>
                </a:solidFill>
              </a:rPr>
            </a:br>
            <a:r>
              <a:rPr lang="el-GR" sz="2500" b="1" i="1">
                <a:solidFill>
                  <a:schemeClr val="bg1"/>
                </a:solidFill>
              </a:rPr>
              <a:t>ΘΕΩΡΙΕΣ ΠΑΡΑΚΙΝΗΣΗΣ ΕΡΓΑΖΟΜΕΝΩΝ</a:t>
            </a:r>
            <a:r>
              <a:rPr lang="el-GR" sz="2500" b="1" i="1">
                <a:solidFill>
                  <a:srgbClr val="33CC33"/>
                </a:solidFill>
              </a:rPr>
              <a:t/>
            </a:r>
            <a:br>
              <a:rPr lang="el-GR" sz="2500" b="1" i="1">
                <a:solidFill>
                  <a:srgbClr val="33CC33"/>
                </a:solidFill>
              </a:rPr>
            </a:br>
            <a:endParaRPr lang="el-GR"/>
          </a:p>
        </p:txBody>
      </p:sp>
      <p:sp>
        <p:nvSpPr>
          <p:cNvPr id="10243" name="Rectangle 3"/>
          <p:cNvSpPr>
            <a:spLocks noGrp="1" noChangeArrowheads="1"/>
          </p:cNvSpPr>
          <p:nvPr>
            <p:ph type="body" sz="half" idx="1"/>
          </p:nvPr>
        </p:nvSpPr>
        <p:spPr>
          <a:xfrm>
            <a:off x="611188" y="1844675"/>
            <a:ext cx="4248150" cy="4114800"/>
          </a:xfrm>
        </p:spPr>
        <p:txBody>
          <a:bodyPr/>
          <a:lstStyle/>
          <a:p>
            <a:pPr algn="ctr" eaLnBrk="1" hangingPunct="1">
              <a:buFont typeface="Wingdings" pitchFamily="2" charset="2"/>
              <a:buNone/>
              <a:defRPr/>
            </a:pPr>
            <a:r>
              <a:rPr lang="en-US" sz="1600" b="1" i="1" u="sng">
                <a:solidFill>
                  <a:srgbClr val="0000FF"/>
                </a:solidFill>
                <a:effectLst>
                  <a:outerShdw blurRad="38100" dist="38100" dir="2700000" algn="tl">
                    <a:srgbClr val="C0C0C0"/>
                  </a:outerShdw>
                </a:effectLst>
              </a:rPr>
              <a:t>ΥΠΟΔΕΙΓΜΑΤΑ ΠΟΥ ΕΣΤΙΑΖΟΥΝ ΣΤΟ ΠΕΡΙΕΧΟΜΕΝΟ ΤΗΣ ΠΑΡΑΚΙΝΗΣΗΣ</a:t>
            </a:r>
            <a:endParaRPr lang="en-US" sz="1800" b="1" i="1" u="sng">
              <a:solidFill>
                <a:srgbClr val="CC0000"/>
              </a:solidFill>
              <a:effectLst>
                <a:outerShdw blurRad="38100" dist="38100" dir="2700000" algn="tl">
                  <a:srgbClr val="C0C0C0"/>
                </a:outerShdw>
              </a:effectLst>
            </a:endParaRPr>
          </a:p>
          <a:p>
            <a:pPr algn="ctr" eaLnBrk="1" hangingPunct="1">
              <a:buFont typeface="Wingdings" pitchFamily="2" charset="2"/>
              <a:buNone/>
              <a:defRPr/>
            </a:pPr>
            <a:r>
              <a:rPr lang="en-US" sz="1800" b="1" i="1" u="sng">
                <a:solidFill>
                  <a:srgbClr val="CC0000"/>
                </a:solidFill>
                <a:effectLst>
                  <a:outerShdw blurRad="38100" dist="38100" dir="2700000" algn="tl">
                    <a:srgbClr val="C0C0C0"/>
                  </a:outerShdw>
                </a:effectLst>
              </a:rPr>
              <a:t> </a:t>
            </a:r>
            <a:r>
              <a:rPr lang="en-US" sz="1800" b="1" i="1">
                <a:solidFill>
                  <a:srgbClr val="CC0000"/>
                </a:solidFill>
              </a:rPr>
              <a:t>(ανάγκες-κίνητρα * content models)</a:t>
            </a:r>
            <a:endParaRPr lang="en-US" sz="2400" b="1" i="1" u="sng">
              <a:solidFill>
                <a:srgbClr val="CC0000"/>
              </a:solidFill>
              <a:effectLst>
                <a:outerShdw blurRad="38100" dist="38100" dir="2700000" algn="tl">
                  <a:srgbClr val="C0C0C0"/>
                </a:outerShdw>
              </a:effectLst>
            </a:endParaRPr>
          </a:p>
          <a:p>
            <a:pPr algn="ctr" eaLnBrk="1" hangingPunct="1">
              <a:buFont typeface="Wingdings" pitchFamily="2" charset="2"/>
              <a:buNone/>
              <a:defRPr/>
            </a:pPr>
            <a:r>
              <a:rPr lang="el-GR" sz="2000" b="1" i="1"/>
              <a:t>Θεωρία Ιεράρχησης Αναγκών</a:t>
            </a:r>
            <a:endParaRPr lang="en-US" sz="2000" b="1" i="1"/>
          </a:p>
          <a:p>
            <a:pPr algn="ctr" eaLnBrk="1" hangingPunct="1">
              <a:buFont typeface="Wingdings" pitchFamily="2" charset="2"/>
              <a:buNone/>
              <a:defRPr/>
            </a:pPr>
            <a:r>
              <a:rPr lang="el-GR" sz="1600" b="1">
                <a:solidFill>
                  <a:srgbClr val="0000FF"/>
                </a:solidFill>
              </a:rPr>
              <a:t>A. MASLOW</a:t>
            </a:r>
          </a:p>
          <a:p>
            <a:pPr algn="ctr" eaLnBrk="1" hangingPunct="1">
              <a:buFont typeface="Wingdings" pitchFamily="2" charset="2"/>
              <a:buNone/>
              <a:defRPr/>
            </a:pPr>
            <a:r>
              <a:rPr lang="el-GR" sz="2000" b="1" i="1"/>
              <a:t>Θεωρία των δύο παραγόντων (υγιεινής-παρακίνησης)</a:t>
            </a:r>
          </a:p>
          <a:p>
            <a:pPr algn="ctr" eaLnBrk="1" hangingPunct="1">
              <a:buFont typeface="Wingdings" pitchFamily="2" charset="2"/>
              <a:buNone/>
              <a:defRPr/>
            </a:pPr>
            <a:r>
              <a:rPr lang="el-GR" sz="1600" b="1">
                <a:solidFill>
                  <a:srgbClr val="0000FF"/>
                </a:solidFill>
              </a:rPr>
              <a:t>F. ΗERZBERG</a:t>
            </a:r>
          </a:p>
          <a:p>
            <a:pPr algn="ctr" eaLnBrk="1" hangingPunct="1">
              <a:buFont typeface="Wingdings" pitchFamily="2" charset="2"/>
              <a:buNone/>
              <a:defRPr/>
            </a:pPr>
            <a:r>
              <a:rPr lang="el-GR" sz="2000" b="1" i="1"/>
              <a:t>Θεωρία Ιεράρχησης Αναγκών</a:t>
            </a:r>
            <a:endParaRPr lang="en-US" sz="2000" b="1" i="1"/>
          </a:p>
          <a:p>
            <a:pPr algn="ctr" eaLnBrk="1" hangingPunct="1">
              <a:buFont typeface="Wingdings" pitchFamily="2" charset="2"/>
              <a:buNone/>
              <a:defRPr/>
            </a:pPr>
            <a:r>
              <a:rPr lang="el-GR" sz="2000" b="1" i="1"/>
              <a:t>Θεωρία </a:t>
            </a:r>
            <a:r>
              <a:rPr lang="en-US" sz="2000" b="1" i="1"/>
              <a:t>ERG</a:t>
            </a:r>
            <a:endParaRPr lang="el-GR" sz="1600" b="1">
              <a:solidFill>
                <a:srgbClr val="0000FF"/>
              </a:solidFill>
            </a:endParaRPr>
          </a:p>
          <a:p>
            <a:pPr algn="ctr" eaLnBrk="1" hangingPunct="1">
              <a:buFont typeface="Wingdings" pitchFamily="2" charset="2"/>
              <a:buNone/>
              <a:defRPr/>
            </a:pPr>
            <a:r>
              <a:rPr lang="el-GR" sz="1600" b="1">
                <a:solidFill>
                  <a:srgbClr val="0000FF"/>
                </a:solidFill>
              </a:rPr>
              <a:t>ADLERFER</a:t>
            </a:r>
          </a:p>
          <a:p>
            <a:pPr algn="ctr" eaLnBrk="1" hangingPunct="1">
              <a:buFont typeface="Wingdings" pitchFamily="2" charset="2"/>
              <a:buNone/>
              <a:defRPr/>
            </a:pPr>
            <a:endParaRPr lang="el-GR" sz="1600" b="1">
              <a:solidFill>
                <a:srgbClr val="0000FF"/>
              </a:solidFill>
            </a:endParaRPr>
          </a:p>
          <a:p>
            <a:pPr algn="ctr" eaLnBrk="1" hangingPunct="1">
              <a:buFont typeface="Wingdings" pitchFamily="2" charset="2"/>
              <a:buNone/>
              <a:defRPr/>
            </a:pPr>
            <a:r>
              <a:rPr lang="el-GR" sz="1600" b="1">
                <a:solidFill>
                  <a:srgbClr val="0000FF"/>
                </a:solidFill>
              </a:rPr>
              <a:t>(Taylor, Mayo)*</a:t>
            </a:r>
          </a:p>
          <a:p>
            <a:pPr algn="ctr" eaLnBrk="1" hangingPunct="1">
              <a:buFont typeface="Wingdings" pitchFamily="2" charset="2"/>
              <a:buNone/>
              <a:defRPr/>
            </a:pPr>
            <a:endParaRPr lang="el-GR" sz="1500" b="1">
              <a:solidFill>
                <a:srgbClr val="0000FF"/>
              </a:solidFill>
            </a:endParaRPr>
          </a:p>
          <a:p>
            <a:pPr algn="ctr" eaLnBrk="1" hangingPunct="1">
              <a:buFont typeface="Wingdings" pitchFamily="2" charset="2"/>
              <a:buNone/>
              <a:defRPr/>
            </a:pPr>
            <a:r>
              <a:rPr lang="el-GR" sz="1500" b="1"/>
              <a:t> </a:t>
            </a:r>
          </a:p>
        </p:txBody>
      </p:sp>
      <p:sp>
        <p:nvSpPr>
          <p:cNvPr id="10245" name="Rectangle 5"/>
          <p:cNvSpPr>
            <a:spLocks noGrp="1" noChangeArrowheads="1"/>
          </p:cNvSpPr>
          <p:nvPr>
            <p:ph type="body" sz="half" idx="2"/>
          </p:nvPr>
        </p:nvSpPr>
        <p:spPr>
          <a:xfrm>
            <a:off x="4953000" y="1916113"/>
            <a:ext cx="4191000" cy="4114800"/>
          </a:xfrm>
        </p:spPr>
        <p:txBody>
          <a:bodyPr/>
          <a:lstStyle/>
          <a:p>
            <a:pPr eaLnBrk="1" hangingPunct="1">
              <a:lnSpc>
                <a:spcPct val="80000"/>
              </a:lnSpc>
              <a:buFont typeface="Wingdings" pitchFamily="2" charset="2"/>
              <a:buNone/>
              <a:defRPr/>
            </a:pPr>
            <a:r>
              <a:rPr lang="en-US" sz="1500" b="1" i="1" u="sng" dirty="0">
                <a:solidFill>
                  <a:srgbClr val="0000FF"/>
                </a:solidFill>
                <a:effectLst>
                  <a:outerShdw blurRad="38100" dist="38100" dir="2700000" algn="tl">
                    <a:srgbClr val="C0C0C0"/>
                  </a:outerShdw>
                </a:effectLst>
              </a:rPr>
              <a:t>ΥΠΟΔΕΙΓΜΑΤΑ ΠΟΥ ΕΣΤΙΑΖΟΥΝ ΣΤ</a:t>
            </a:r>
            <a:r>
              <a:rPr lang="el-GR" sz="1500" b="1" i="1" u="sng" dirty="0">
                <a:solidFill>
                  <a:srgbClr val="0000FF"/>
                </a:solidFill>
                <a:effectLst>
                  <a:outerShdw blurRad="38100" dist="38100" dir="2700000" algn="tl">
                    <a:srgbClr val="C0C0C0"/>
                  </a:outerShdw>
                </a:effectLst>
              </a:rPr>
              <a:t>Η ΔΙΑΔΙΚΑΣΙΑ </a:t>
            </a:r>
            <a:r>
              <a:rPr lang="en-US" sz="1500" b="1" i="1" u="sng" dirty="0">
                <a:solidFill>
                  <a:srgbClr val="0000FF"/>
                </a:solidFill>
                <a:effectLst>
                  <a:outerShdw blurRad="38100" dist="38100" dir="2700000" algn="tl">
                    <a:srgbClr val="C0C0C0"/>
                  </a:outerShdw>
                </a:effectLst>
              </a:rPr>
              <a:t> ΤΗΣ ΠΑΡΑΚΙΝΗΣΗΣ</a:t>
            </a:r>
            <a:endParaRPr lang="en-US" sz="1700" b="1" i="1" u="sng" dirty="0">
              <a:solidFill>
                <a:srgbClr val="0000FF"/>
              </a:solidFill>
              <a:effectLst>
                <a:outerShdw blurRad="38100" dist="38100" dir="2700000" algn="tl">
                  <a:srgbClr val="C0C0C0"/>
                </a:outerShdw>
              </a:effectLst>
            </a:endParaRPr>
          </a:p>
          <a:p>
            <a:pPr eaLnBrk="1" hangingPunct="1">
              <a:lnSpc>
                <a:spcPct val="80000"/>
              </a:lnSpc>
              <a:buFont typeface="Wingdings" pitchFamily="2" charset="2"/>
              <a:buNone/>
              <a:defRPr/>
            </a:pPr>
            <a:r>
              <a:rPr lang="en-US" sz="1700" b="1" i="1" dirty="0">
                <a:solidFill>
                  <a:srgbClr val="CC0000"/>
                </a:solidFill>
              </a:rPr>
              <a:t>(</a:t>
            </a:r>
            <a:r>
              <a:rPr lang="en-US" sz="1500" b="1" i="1" dirty="0" err="1">
                <a:solidFill>
                  <a:srgbClr val="CC0000"/>
                </a:solidFill>
              </a:rPr>
              <a:t>μεταβλητές</a:t>
            </a:r>
            <a:r>
              <a:rPr lang="en-US" sz="1500" b="1" i="1" dirty="0">
                <a:solidFill>
                  <a:srgbClr val="CC0000"/>
                </a:solidFill>
              </a:rPr>
              <a:t>, </a:t>
            </a:r>
            <a:r>
              <a:rPr lang="en-US" sz="1500" b="1" i="1" dirty="0" err="1">
                <a:solidFill>
                  <a:srgbClr val="CC0000"/>
                </a:solidFill>
              </a:rPr>
              <a:t>σχέσεις</a:t>
            </a:r>
            <a:r>
              <a:rPr lang="en-US" sz="1500" b="1" i="1" dirty="0">
                <a:solidFill>
                  <a:srgbClr val="CC0000"/>
                </a:solidFill>
              </a:rPr>
              <a:t> </a:t>
            </a:r>
            <a:r>
              <a:rPr lang="en-US" sz="1500" b="1" i="1" dirty="0" err="1">
                <a:solidFill>
                  <a:srgbClr val="CC0000"/>
                </a:solidFill>
              </a:rPr>
              <a:t>μεταξύ</a:t>
            </a:r>
            <a:r>
              <a:rPr lang="en-US" sz="1500" b="1" i="1" dirty="0">
                <a:solidFill>
                  <a:srgbClr val="CC0000"/>
                </a:solidFill>
              </a:rPr>
              <a:t> </a:t>
            </a:r>
            <a:r>
              <a:rPr lang="en-US" sz="1500" b="1" i="1" dirty="0" err="1">
                <a:solidFill>
                  <a:srgbClr val="CC0000"/>
                </a:solidFill>
              </a:rPr>
              <a:t>μεταβλητών</a:t>
            </a:r>
            <a:r>
              <a:rPr lang="en-US" sz="1500" b="1" i="1" dirty="0">
                <a:solidFill>
                  <a:srgbClr val="CC0000"/>
                </a:solidFill>
              </a:rPr>
              <a:t>)</a:t>
            </a:r>
            <a:endParaRPr lang="en-US" sz="1500" b="1" i="1" u="sng" dirty="0">
              <a:solidFill>
                <a:srgbClr val="CC0000"/>
              </a:solidFill>
              <a:effectLst>
                <a:outerShdw blurRad="38100" dist="38100" dir="2700000" algn="tl">
                  <a:srgbClr val="C0C0C0"/>
                </a:outerShdw>
              </a:effectLst>
            </a:endParaRPr>
          </a:p>
          <a:p>
            <a:pPr algn="ctr" eaLnBrk="1" hangingPunct="1">
              <a:lnSpc>
                <a:spcPct val="80000"/>
              </a:lnSpc>
              <a:buFont typeface="Wingdings" pitchFamily="2" charset="2"/>
              <a:buNone/>
              <a:defRPr/>
            </a:pPr>
            <a:r>
              <a:rPr lang="el-GR" sz="1900" b="1" i="1" dirty="0"/>
              <a:t>Θεωρία της Προσδοκίας</a:t>
            </a:r>
            <a:endParaRPr lang="en-US" sz="1900" b="1" i="1" dirty="0"/>
          </a:p>
          <a:p>
            <a:pPr algn="ctr" eaLnBrk="1" hangingPunct="1">
              <a:lnSpc>
                <a:spcPct val="80000"/>
              </a:lnSpc>
              <a:buFont typeface="Wingdings" pitchFamily="2" charset="2"/>
              <a:buNone/>
              <a:defRPr/>
            </a:pPr>
            <a:r>
              <a:rPr lang="el-GR" sz="1500" b="1" dirty="0">
                <a:solidFill>
                  <a:srgbClr val="0000FF"/>
                </a:solidFill>
              </a:rPr>
              <a:t>VROOM</a:t>
            </a:r>
          </a:p>
          <a:p>
            <a:pPr algn="ctr" eaLnBrk="1" hangingPunct="1">
              <a:lnSpc>
                <a:spcPct val="80000"/>
              </a:lnSpc>
              <a:buFont typeface="Wingdings" pitchFamily="2" charset="2"/>
              <a:buNone/>
              <a:defRPr/>
            </a:pPr>
            <a:r>
              <a:rPr lang="el-GR" sz="1900" b="1" i="1" dirty="0"/>
              <a:t>Θεωρία (Υπόδειγμα) </a:t>
            </a:r>
          </a:p>
          <a:p>
            <a:pPr algn="ctr" eaLnBrk="1" hangingPunct="1">
              <a:lnSpc>
                <a:spcPct val="80000"/>
              </a:lnSpc>
              <a:buFont typeface="Wingdings" pitchFamily="2" charset="2"/>
              <a:buNone/>
              <a:defRPr/>
            </a:pPr>
            <a:r>
              <a:rPr lang="el-GR" sz="1500" b="1" i="1" dirty="0"/>
              <a:t>(</a:t>
            </a:r>
            <a:r>
              <a:rPr lang="el-GR" sz="1500" b="1" i="1" dirty="0" err="1"/>
              <a:t>προσπάθεια*απόδοση</a:t>
            </a:r>
            <a:r>
              <a:rPr lang="el-GR" sz="1500" b="1" i="1" dirty="0"/>
              <a:t>*</a:t>
            </a:r>
          </a:p>
          <a:p>
            <a:pPr algn="ctr" eaLnBrk="1" hangingPunct="1">
              <a:lnSpc>
                <a:spcPct val="80000"/>
              </a:lnSpc>
              <a:buFont typeface="Wingdings" pitchFamily="2" charset="2"/>
              <a:buNone/>
              <a:defRPr/>
            </a:pPr>
            <a:r>
              <a:rPr lang="el-GR" sz="1500" b="1" i="1" dirty="0" err="1"/>
              <a:t>ανταμοιβή*ικανοποίηση</a:t>
            </a:r>
            <a:r>
              <a:rPr lang="el-GR" sz="1900" b="1" i="1" dirty="0"/>
              <a:t>)</a:t>
            </a:r>
          </a:p>
          <a:p>
            <a:pPr algn="ctr" eaLnBrk="1" hangingPunct="1">
              <a:lnSpc>
                <a:spcPct val="80000"/>
              </a:lnSpc>
              <a:buFont typeface="Wingdings" pitchFamily="2" charset="2"/>
              <a:buNone/>
              <a:defRPr/>
            </a:pPr>
            <a:r>
              <a:rPr lang="en-US" sz="1500" b="1" dirty="0">
                <a:solidFill>
                  <a:srgbClr val="0000FF"/>
                </a:solidFill>
              </a:rPr>
              <a:t>PORTER-LAWLER</a:t>
            </a:r>
          </a:p>
          <a:p>
            <a:pPr algn="ctr" eaLnBrk="1" hangingPunct="1">
              <a:lnSpc>
                <a:spcPct val="80000"/>
              </a:lnSpc>
              <a:buFont typeface="Wingdings" pitchFamily="2" charset="2"/>
              <a:buNone/>
              <a:defRPr/>
            </a:pPr>
            <a:r>
              <a:rPr lang="el-GR" sz="1900" b="1" i="1" dirty="0"/>
              <a:t>Θεωρία των Επιτευγμάτων </a:t>
            </a:r>
          </a:p>
          <a:p>
            <a:pPr algn="ctr" eaLnBrk="1" hangingPunct="1">
              <a:lnSpc>
                <a:spcPct val="80000"/>
              </a:lnSpc>
              <a:buFont typeface="Wingdings" pitchFamily="2" charset="2"/>
              <a:buNone/>
              <a:defRPr/>
            </a:pPr>
            <a:r>
              <a:rPr lang="el-GR" sz="1500" b="1" i="1" dirty="0"/>
              <a:t>(κοινωνικές </a:t>
            </a:r>
            <a:r>
              <a:rPr lang="el-GR" sz="1500" b="1" i="1" dirty="0" err="1"/>
              <a:t>σχέσεις*δύναμη</a:t>
            </a:r>
            <a:r>
              <a:rPr lang="el-GR" sz="1500" b="1" i="1" dirty="0"/>
              <a:t>*</a:t>
            </a:r>
          </a:p>
          <a:p>
            <a:pPr algn="ctr" eaLnBrk="1" hangingPunct="1">
              <a:lnSpc>
                <a:spcPct val="80000"/>
              </a:lnSpc>
              <a:buFont typeface="Wingdings" pitchFamily="2" charset="2"/>
              <a:buNone/>
              <a:defRPr/>
            </a:pPr>
            <a:r>
              <a:rPr lang="el-GR" sz="1500" b="1" i="1" dirty="0"/>
              <a:t>επιτεύγματα</a:t>
            </a:r>
            <a:r>
              <a:rPr lang="el-GR" sz="1900" b="1" i="1" dirty="0"/>
              <a:t>)</a:t>
            </a:r>
          </a:p>
          <a:p>
            <a:pPr algn="ctr" eaLnBrk="1" hangingPunct="1">
              <a:lnSpc>
                <a:spcPct val="80000"/>
              </a:lnSpc>
              <a:buFont typeface="Wingdings" pitchFamily="2" charset="2"/>
              <a:buNone/>
              <a:defRPr/>
            </a:pPr>
            <a:r>
              <a:rPr lang="en-US" sz="1500" b="1" dirty="0" err="1">
                <a:solidFill>
                  <a:srgbClr val="0000FF"/>
                </a:solidFill>
              </a:rPr>
              <a:t>McCLELLAND</a:t>
            </a:r>
            <a:endParaRPr lang="en-US" sz="1500" b="1" dirty="0">
              <a:solidFill>
                <a:srgbClr val="0000FF"/>
              </a:solidFill>
            </a:endParaRPr>
          </a:p>
          <a:p>
            <a:pPr algn="ctr" eaLnBrk="1" hangingPunct="1">
              <a:lnSpc>
                <a:spcPct val="80000"/>
              </a:lnSpc>
              <a:buFont typeface="Wingdings" pitchFamily="2" charset="2"/>
              <a:buNone/>
              <a:defRPr/>
            </a:pPr>
            <a:r>
              <a:rPr lang="el-GR" sz="1900" b="1" i="1" dirty="0"/>
              <a:t>Θεωρία της Δικαιοσύνης </a:t>
            </a:r>
          </a:p>
          <a:p>
            <a:pPr algn="ctr" eaLnBrk="1" hangingPunct="1">
              <a:lnSpc>
                <a:spcPct val="80000"/>
              </a:lnSpc>
              <a:buFont typeface="Wingdings" pitchFamily="2" charset="2"/>
              <a:buNone/>
              <a:defRPr/>
            </a:pPr>
            <a:r>
              <a:rPr lang="en-US" sz="1500" b="1" dirty="0">
                <a:solidFill>
                  <a:srgbClr val="0000FF"/>
                </a:solidFill>
              </a:rPr>
              <a:t>S. ADAMS</a:t>
            </a:r>
            <a:endParaRPr lang="el-GR" sz="1500" b="1" dirty="0">
              <a:solidFill>
                <a:srgbClr val="0000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6 - Θέση αριθμού διαφάνειας"/>
          <p:cNvSpPr>
            <a:spLocks noGrp="1"/>
          </p:cNvSpPr>
          <p:nvPr>
            <p:ph type="sldNum" sz="quarter" idx="12"/>
          </p:nvPr>
        </p:nvSpPr>
        <p:spPr>
          <a:noFill/>
        </p:spPr>
        <p:txBody>
          <a:bodyPr/>
          <a:lstStyle/>
          <a:p>
            <a:fld id="{C293E020-C048-4F4C-A9B2-6091AE71644B}" type="slidenum">
              <a:rPr lang="el-GR" smtClean="0"/>
              <a:pPr/>
              <a:t>13</a:t>
            </a:fld>
            <a:endParaRPr lang="el-GR"/>
          </a:p>
        </p:txBody>
      </p:sp>
      <p:sp>
        <p:nvSpPr>
          <p:cNvPr id="15363" name="Rectangle 2"/>
          <p:cNvSpPr>
            <a:spLocks noGrp="1" noChangeArrowheads="1"/>
          </p:cNvSpPr>
          <p:nvPr>
            <p:ph type="title"/>
          </p:nvPr>
        </p:nvSpPr>
        <p:spPr>
          <a:solidFill>
            <a:srgbClr val="CCFFCC">
              <a:alpha val="50195"/>
            </a:srgbClr>
          </a:solidFill>
          <a:ln>
            <a:solidFill>
              <a:schemeClr val="bg1"/>
            </a:solidFill>
          </a:ln>
        </p:spPr>
        <p:txBody>
          <a:bodyPr/>
          <a:lstStyle/>
          <a:p>
            <a:pPr eaLnBrk="1" hangingPunct="1"/>
            <a:r>
              <a:rPr lang="el-GR" sz="2500" b="1" i="1">
                <a:solidFill>
                  <a:srgbClr val="33CC33"/>
                </a:solidFill>
              </a:rPr>
              <a:t/>
            </a:r>
            <a:br>
              <a:rPr lang="el-GR" sz="2500" b="1" i="1">
                <a:solidFill>
                  <a:srgbClr val="33CC33"/>
                </a:solidFill>
              </a:rPr>
            </a:br>
            <a:r>
              <a:rPr lang="el-GR" sz="2500" b="1" i="1">
                <a:solidFill>
                  <a:srgbClr val="33CC33"/>
                </a:solidFill>
              </a:rPr>
              <a:t> </a:t>
            </a:r>
            <a:r>
              <a:rPr lang="el-GR" sz="2500" b="1" i="1">
                <a:solidFill>
                  <a:schemeClr val="bg1"/>
                </a:solidFill>
              </a:rPr>
              <a:t>Θεωρία Ιεράρχησης Αναγκών</a:t>
            </a:r>
            <a:r>
              <a:rPr lang="en-US" sz="2500" b="1" i="1">
                <a:solidFill>
                  <a:srgbClr val="A50021"/>
                </a:solidFill>
              </a:rPr>
              <a:t/>
            </a:r>
            <a:br>
              <a:rPr lang="en-US" sz="2500" b="1" i="1">
                <a:solidFill>
                  <a:srgbClr val="A50021"/>
                </a:solidFill>
              </a:rPr>
            </a:br>
            <a:r>
              <a:rPr lang="el-GR" sz="1900" b="1">
                <a:solidFill>
                  <a:srgbClr val="0000FF"/>
                </a:solidFill>
              </a:rPr>
              <a:t>A. MASLOW</a:t>
            </a:r>
            <a:br>
              <a:rPr lang="el-GR" sz="1900" b="1">
                <a:solidFill>
                  <a:srgbClr val="0000FF"/>
                </a:solidFill>
              </a:rPr>
            </a:br>
            <a:endParaRPr lang="el-GR" sz="2500" b="1" i="1">
              <a:solidFill>
                <a:srgbClr val="33CC33"/>
              </a:solidFill>
            </a:endParaRPr>
          </a:p>
        </p:txBody>
      </p:sp>
      <p:sp>
        <p:nvSpPr>
          <p:cNvPr id="12291" name="Rectangle 3"/>
          <p:cNvSpPr>
            <a:spLocks noGrp="1" noChangeArrowheads="1"/>
          </p:cNvSpPr>
          <p:nvPr>
            <p:ph type="body" sz="half" idx="1"/>
          </p:nvPr>
        </p:nvSpPr>
        <p:spPr>
          <a:xfrm>
            <a:off x="827088" y="1827213"/>
            <a:ext cx="4127500" cy="4114800"/>
          </a:xfrm>
        </p:spPr>
        <p:txBody>
          <a:bodyPr/>
          <a:lstStyle/>
          <a:p>
            <a:pPr algn="ctr" eaLnBrk="1" hangingPunct="1">
              <a:buFont typeface="Wingdings" pitchFamily="2" charset="2"/>
              <a:buNone/>
              <a:defRPr/>
            </a:pPr>
            <a:r>
              <a:rPr lang="el-GR" sz="1800" b="1" u="sng">
                <a:solidFill>
                  <a:srgbClr val="A50021"/>
                </a:solidFill>
              </a:rPr>
              <a:t>ΒΑΣΙΚΕΣ ΠΡΟΤΑΣΕΙΣ </a:t>
            </a:r>
            <a:endParaRPr lang="el-GR" sz="1800" b="1" i="1" u="sng">
              <a:solidFill>
                <a:srgbClr val="A50021"/>
              </a:solidFill>
              <a:effectLst>
                <a:outerShdw blurRad="38100" dist="38100" dir="2700000" algn="tl">
                  <a:srgbClr val="C0C0C0"/>
                </a:outerShdw>
              </a:effectLst>
            </a:endParaRPr>
          </a:p>
          <a:p>
            <a:pPr eaLnBrk="1" hangingPunct="1">
              <a:defRPr/>
            </a:pPr>
            <a:r>
              <a:rPr lang="el-GR" sz="1800" b="1" i="1">
                <a:solidFill>
                  <a:srgbClr val="000099"/>
                </a:solidFill>
              </a:rPr>
              <a:t>Η προσπάθεια του ανθρώπου για ικανοποίηση των αναγκών είναι αέναη. Αυτά που επιθυμεί εξαρτώνται από αυτά που ήδη έχει.</a:t>
            </a:r>
          </a:p>
          <a:p>
            <a:pPr eaLnBrk="1" hangingPunct="1">
              <a:defRPr/>
            </a:pPr>
            <a:r>
              <a:rPr lang="el-GR" sz="1800" b="1" i="1">
                <a:solidFill>
                  <a:srgbClr val="000099"/>
                </a:solidFill>
              </a:rPr>
              <a:t>Η δύναμη παρακίνησης των αναγκών είναι αντιστρόφως ανάλογη του βαθμού ικανοποίησής της. Οι ανάγκες δεν εξαφανίζονται, διαφοροποιείται η παρακινητική τους δύναμη.</a:t>
            </a:r>
          </a:p>
          <a:p>
            <a:pPr eaLnBrk="1" hangingPunct="1">
              <a:defRPr/>
            </a:pPr>
            <a:r>
              <a:rPr lang="el-GR" sz="1800" b="1" i="1">
                <a:solidFill>
                  <a:srgbClr val="000099"/>
                </a:solidFill>
              </a:rPr>
              <a:t>Οι ανθρώπινες ανάγκες είναι ιεραρχικά δομημένες.</a:t>
            </a:r>
            <a:endParaRPr lang="el-GR" sz="2400" b="1" i="1" u="sng">
              <a:solidFill>
                <a:srgbClr val="000099"/>
              </a:solidFill>
              <a:effectLst>
                <a:outerShdw blurRad="38100" dist="38100" dir="2700000" algn="tl">
                  <a:srgbClr val="C0C0C0"/>
                </a:outerShdw>
              </a:effectLst>
            </a:endParaRPr>
          </a:p>
          <a:p>
            <a:pPr algn="ctr" eaLnBrk="1" hangingPunct="1">
              <a:buFont typeface="Wingdings" pitchFamily="2" charset="2"/>
              <a:buNone/>
              <a:defRPr/>
            </a:pPr>
            <a:endParaRPr lang="el-GR" sz="1500" b="1">
              <a:solidFill>
                <a:srgbClr val="000099"/>
              </a:solidFill>
            </a:endParaRPr>
          </a:p>
          <a:p>
            <a:pPr algn="ctr" eaLnBrk="1" hangingPunct="1">
              <a:buFont typeface="Wingdings" pitchFamily="2" charset="2"/>
              <a:buNone/>
              <a:defRPr/>
            </a:pPr>
            <a:r>
              <a:rPr lang="el-GR" sz="1500" b="1"/>
              <a:t> </a:t>
            </a:r>
          </a:p>
        </p:txBody>
      </p:sp>
      <p:sp>
        <p:nvSpPr>
          <p:cNvPr id="15365" name="AutoShape 15"/>
          <p:cNvSpPr>
            <a:spLocks noChangeArrowheads="1"/>
          </p:cNvSpPr>
          <p:nvPr/>
        </p:nvSpPr>
        <p:spPr bwMode="auto">
          <a:xfrm>
            <a:off x="4953000" y="1981200"/>
            <a:ext cx="3886200" cy="4191000"/>
          </a:xfrm>
          <a:prstGeom prst="triangle">
            <a:avLst>
              <a:gd name="adj" fmla="val 50000"/>
            </a:avLst>
          </a:prstGeom>
          <a:solidFill>
            <a:srgbClr val="00CCFF">
              <a:alpha val="50195"/>
            </a:srgbClr>
          </a:solidFill>
          <a:ln w="9525">
            <a:solidFill>
              <a:schemeClr val="tx1"/>
            </a:solidFill>
            <a:miter lim="800000"/>
            <a:headEnd/>
            <a:tailEnd/>
          </a:ln>
        </p:spPr>
        <p:txBody>
          <a:bodyPr wrap="none" anchor="ctr"/>
          <a:lstStyle/>
          <a:p>
            <a:pPr algn="ctr" eaLnBrk="0" hangingPunct="0"/>
            <a:endParaRPr lang="el-GR" sz="1600" b="1" i="1">
              <a:latin typeface="Times New Roman" pitchFamily="18" charset="0"/>
            </a:endParaRPr>
          </a:p>
        </p:txBody>
      </p:sp>
      <p:sp>
        <p:nvSpPr>
          <p:cNvPr id="15366" name="Line 17"/>
          <p:cNvSpPr>
            <a:spLocks noChangeShapeType="1"/>
          </p:cNvSpPr>
          <p:nvPr/>
        </p:nvSpPr>
        <p:spPr bwMode="auto">
          <a:xfrm>
            <a:off x="5257800" y="5486400"/>
            <a:ext cx="3352800" cy="0"/>
          </a:xfrm>
          <a:prstGeom prst="line">
            <a:avLst/>
          </a:prstGeom>
          <a:noFill/>
          <a:ln w="9525">
            <a:solidFill>
              <a:schemeClr val="tx1"/>
            </a:solidFill>
            <a:round/>
            <a:headEnd/>
            <a:tailEnd/>
          </a:ln>
        </p:spPr>
        <p:txBody>
          <a:bodyPr wrap="none" anchor="ctr"/>
          <a:lstStyle/>
          <a:p>
            <a:endParaRPr lang="el-GR"/>
          </a:p>
        </p:txBody>
      </p:sp>
      <p:sp>
        <p:nvSpPr>
          <p:cNvPr id="15367" name="Line 18"/>
          <p:cNvSpPr>
            <a:spLocks noChangeShapeType="1"/>
          </p:cNvSpPr>
          <p:nvPr/>
        </p:nvSpPr>
        <p:spPr bwMode="auto">
          <a:xfrm>
            <a:off x="5562600" y="4876800"/>
            <a:ext cx="2667000" cy="0"/>
          </a:xfrm>
          <a:prstGeom prst="line">
            <a:avLst/>
          </a:prstGeom>
          <a:noFill/>
          <a:ln w="9525">
            <a:solidFill>
              <a:schemeClr val="tx1"/>
            </a:solidFill>
            <a:round/>
            <a:headEnd/>
            <a:tailEnd/>
          </a:ln>
        </p:spPr>
        <p:txBody>
          <a:bodyPr wrap="none" anchor="ctr"/>
          <a:lstStyle/>
          <a:p>
            <a:endParaRPr lang="el-GR"/>
          </a:p>
        </p:txBody>
      </p:sp>
      <p:sp>
        <p:nvSpPr>
          <p:cNvPr id="15368" name="Line 19"/>
          <p:cNvSpPr>
            <a:spLocks noChangeShapeType="1"/>
          </p:cNvSpPr>
          <p:nvPr/>
        </p:nvSpPr>
        <p:spPr bwMode="auto">
          <a:xfrm>
            <a:off x="5867400" y="4267200"/>
            <a:ext cx="2209800" cy="0"/>
          </a:xfrm>
          <a:prstGeom prst="line">
            <a:avLst/>
          </a:prstGeom>
          <a:noFill/>
          <a:ln w="9525">
            <a:solidFill>
              <a:schemeClr val="tx1"/>
            </a:solidFill>
            <a:round/>
            <a:headEnd/>
            <a:tailEnd/>
          </a:ln>
        </p:spPr>
        <p:txBody>
          <a:bodyPr wrap="none" anchor="ctr"/>
          <a:lstStyle/>
          <a:p>
            <a:endParaRPr lang="el-GR"/>
          </a:p>
        </p:txBody>
      </p:sp>
      <p:sp>
        <p:nvSpPr>
          <p:cNvPr id="15369" name="Line 20"/>
          <p:cNvSpPr>
            <a:spLocks noChangeShapeType="1"/>
          </p:cNvSpPr>
          <p:nvPr/>
        </p:nvSpPr>
        <p:spPr bwMode="auto">
          <a:xfrm>
            <a:off x="6248400" y="3505200"/>
            <a:ext cx="1295400" cy="0"/>
          </a:xfrm>
          <a:prstGeom prst="line">
            <a:avLst/>
          </a:prstGeom>
          <a:noFill/>
          <a:ln w="9525">
            <a:solidFill>
              <a:schemeClr val="tx1"/>
            </a:solidFill>
            <a:round/>
            <a:headEnd/>
            <a:tailEnd/>
          </a:ln>
        </p:spPr>
        <p:txBody>
          <a:bodyPr wrap="none" anchor="ctr"/>
          <a:lstStyle/>
          <a:p>
            <a:endParaRPr lang="el-GR"/>
          </a:p>
        </p:txBody>
      </p:sp>
      <p:sp>
        <p:nvSpPr>
          <p:cNvPr id="15370" name="Text Box 21"/>
          <p:cNvSpPr txBox="1">
            <a:spLocks noChangeArrowheads="1"/>
          </p:cNvSpPr>
          <p:nvPr/>
        </p:nvSpPr>
        <p:spPr bwMode="auto">
          <a:xfrm>
            <a:off x="6156325" y="2759075"/>
            <a:ext cx="1368425" cy="581025"/>
          </a:xfrm>
          <a:prstGeom prst="rect">
            <a:avLst/>
          </a:prstGeom>
          <a:noFill/>
          <a:ln w="9525">
            <a:noFill/>
            <a:miter lim="800000"/>
            <a:headEnd/>
            <a:tailEnd/>
          </a:ln>
        </p:spPr>
        <p:txBody>
          <a:bodyPr anchor="ctr">
            <a:spAutoFit/>
          </a:bodyPr>
          <a:lstStyle/>
          <a:p>
            <a:pPr algn="ctr" eaLnBrk="0" hangingPunct="0"/>
            <a:r>
              <a:rPr lang="el-GR" sz="1600" b="1" i="1">
                <a:solidFill>
                  <a:srgbClr val="CC0000"/>
                </a:solidFill>
                <a:latin typeface="Times New Roman" pitchFamily="18" charset="0"/>
              </a:rPr>
              <a:t>Ανάγκες ολοκλήρωσης</a:t>
            </a:r>
            <a:endParaRPr lang="el-GR" sz="2400">
              <a:latin typeface="Times New Roman" pitchFamily="18" charset="0"/>
            </a:endParaRPr>
          </a:p>
        </p:txBody>
      </p:sp>
      <p:sp>
        <p:nvSpPr>
          <p:cNvPr id="15371" name="Text Box 23"/>
          <p:cNvSpPr txBox="1">
            <a:spLocks noChangeArrowheads="1"/>
          </p:cNvSpPr>
          <p:nvPr/>
        </p:nvSpPr>
        <p:spPr bwMode="auto">
          <a:xfrm>
            <a:off x="6019800" y="3611563"/>
            <a:ext cx="1720850" cy="581025"/>
          </a:xfrm>
          <a:prstGeom prst="rect">
            <a:avLst/>
          </a:prstGeom>
          <a:noFill/>
          <a:ln w="9525">
            <a:noFill/>
            <a:miter lim="800000"/>
            <a:headEnd/>
            <a:tailEnd/>
          </a:ln>
        </p:spPr>
        <p:txBody>
          <a:bodyPr anchor="ctr">
            <a:spAutoFit/>
          </a:bodyPr>
          <a:lstStyle/>
          <a:p>
            <a:pPr algn="ctr" eaLnBrk="0" hangingPunct="0"/>
            <a:r>
              <a:rPr lang="el-GR" sz="1600">
                <a:solidFill>
                  <a:srgbClr val="CC0000"/>
                </a:solidFill>
                <a:latin typeface="Times New Roman" pitchFamily="18" charset="0"/>
              </a:rPr>
              <a:t>Ανάγκες αναγνώρισης</a:t>
            </a:r>
            <a:endParaRPr lang="el-GR" sz="1600">
              <a:latin typeface="Times New Roman" pitchFamily="18" charset="0"/>
            </a:endParaRPr>
          </a:p>
        </p:txBody>
      </p:sp>
      <p:sp>
        <p:nvSpPr>
          <p:cNvPr id="15372" name="Text Box 24"/>
          <p:cNvSpPr txBox="1">
            <a:spLocks noChangeArrowheads="1"/>
          </p:cNvSpPr>
          <p:nvPr/>
        </p:nvSpPr>
        <p:spPr bwMode="auto">
          <a:xfrm>
            <a:off x="5005388" y="4479925"/>
            <a:ext cx="2808287" cy="336550"/>
          </a:xfrm>
          <a:prstGeom prst="rect">
            <a:avLst/>
          </a:prstGeom>
          <a:noFill/>
          <a:ln w="9525">
            <a:noFill/>
            <a:miter lim="800000"/>
            <a:headEnd/>
            <a:tailEnd/>
          </a:ln>
        </p:spPr>
        <p:txBody>
          <a:bodyPr wrap="none" anchor="ctr">
            <a:spAutoFit/>
          </a:bodyPr>
          <a:lstStyle/>
          <a:p>
            <a:pPr algn="ctr" eaLnBrk="0" hangingPunct="0"/>
            <a:r>
              <a:rPr lang="el-GR" sz="1600">
                <a:latin typeface="Times New Roman" pitchFamily="18" charset="0"/>
              </a:rPr>
              <a:t>                   </a:t>
            </a:r>
            <a:r>
              <a:rPr lang="el-GR" sz="1600">
                <a:solidFill>
                  <a:srgbClr val="CC0000"/>
                </a:solidFill>
                <a:latin typeface="Times New Roman" pitchFamily="18" charset="0"/>
              </a:rPr>
              <a:t>Κοινωνικές ανάγκες</a:t>
            </a:r>
            <a:endParaRPr lang="el-GR" sz="1600">
              <a:latin typeface="Times New Roman" pitchFamily="18" charset="0"/>
            </a:endParaRPr>
          </a:p>
        </p:txBody>
      </p:sp>
      <p:sp>
        <p:nvSpPr>
          <p:cNvPr id="15373" name="Text Box 25"/>
          <p:cNvSpPr txBox="1">
            <a:spLocks noChangeArrowheads="1"/>
          </p:cNvSpPr>
          <p:nvPr/>
        </p:nvSpPr>
        <p:spPr bwMode="auto">
          <a:xfrm>
            <a:off x="4467225" y="5013325"/>
            <a:ext cx="3430588" cy="336550"/>
          </a:xfrm>
          <a:prstGeom prst="rect">
            <a:avLst/>
          </a:prstGeom>
          <a:noFill/>
          <a:ln w="9525">
            <a:noFill/>
            <a:miter lim="800000"/>
            <a:headEnd/>
            <a:tailEnd/>
          </a:ln>
        </p:spPr>
        <p:txBody>
          <a:bodyPr wrap="none" anchor="ctr">
            <a:spAutoFit/>
          </a:bodyPr>
          <a:lstStyle/>
          <a:p>
            <a:pPr algn="ctr" eaLnBrk="0" hangingPunct="0"/>
            <a:r>
              <a:rPr lang="el-GR" sz="1600">
                <a:latin typeface="Times New Roman" pitchFamily="18" charset="0"/>
              </a:rPr>
              <a:t>                                </a:t>
            </a:r>
            <a:r>
              <a:rPr lang="el-GR" sz="1600">
                <a:solidFill>
                  <a:srgbClr val="CC0000"/>
                </a:solidFill>
                <a:latin typeface="Times New Roman" pitchFamily="18" charset="0"/>
              </a:rPr>
              <a:t>Ανάγκες ασφάλειας</a:t>
            </a:r>
            <a:endParaRPr lang="el-GR" sz="2400">
              <a:solidFill>
                <a:srgbClr val="CC0000"/>
              </a:solidFill>
              <a:latin typeface="Times New Roman" pitchFamily="18" charset="0"/>
            </a:endParaRPr>
          </a:p>
        </p:txBody>
      </p:sp>
      <p:sp>
        <p:nvSpPr>
          <p:cNvPr id="15374" name="Text Box 26"/>
          <p:cNvSpPr txBox="1">
            <a:spLocks noChangeArrowheads="1"/>
          </p:cNvSpPr>
          <p:nvPr/>
        </p:nvSpPr>
        <p:spPr bwMode="auto">
          <a:xfrm>
            <a:off x="4943475" y="5715000"/>
            <a:ext cx="3552825" cy="457200"/>
          </a:xfrm>
          <a:prstGeom prst="rect">
            <a:avLst/>
          </a:prstGeom>
          <a:noFill/>
          <a:ln w="9525">
            <a:noFill/>
            <a:miter lim="800000"/>
            <a:headEnd/>
            <a:tailEnd/>
          </a:ln>
        </p:spPr>
        <p:txBody>
          <a:bodyPr wrap="none" anchor="ctr">
            <a:spAutoFit/>
          </a:bodyPr>
          <a:lstStyle/>
          <a:p>
            <a:pPr algn="ctr" eaLnBrk="0" hangingPunct="0"/>
            <a:r>
              <a:rPr lang="el-GR" sz="1600">
                <a:latin typeface="Times New Roman" pitchFamily="18" charset="0"/>
              </a:rPr>
              <a:t>            </a:t>
            </a:r>
            <a:r>
              <a:rPr lang="el-GR" sz="1600">
                <a:solidFill>
                  <a:srgbClr val="CC0000"/>
                </a:solidFill>
                <a:latin typeface="Times New Roman" pitchFamily="18" charset="0"/>
              </a:rPr>
              <a:t>Ανάγκες βασικές (φυσιολογικές)</a:t>
            </a:r>
            <a:r>
              <a:rPr lang="el-GR" sz="2400">
                <a:latin typeface="Times New Roman" pitchFamily="18"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5 - Θέση αριθμού διαφάνειας"/>
          <p:cNvSpPr>
            <a:spLocks noGrp="1"/>
          </p:cNvSpPr>
          <p:nvPr>
            <p:ph type="sldNum" sz="quarter" idx="12"/>
          </p:nvPr>
        </p:nvSpPr>
        <p:spPr>
          <a:noFill/>
        </p:spPr>
        <p:txBody>
          <a:bodyPr/>
          <a:lstStyle/>
          <a:p>
            <a:fld id="{CD17883A-AFD6-4A45-9066-78CC7DE48B58}" type="slidenum">
              <a:rPr lang="el-GR" smtClean="0"/>
              <a:pPr/>
              <a:t>14</a:t>
            </a:fld>
            <a:endParaRPr lang="el-GR"/>
          </a:p>
        </p:txBody>
      </p:sp>
      <p:sp>
        <p:nvSpPr>
          <p:cNvPr id="16387" name="Rectangle 3"/>
          <p:cNvSpPr>
            <a:spLocks noGrp="1" noChangeArrowheads="1"/>
          </p:cNvSpPr>
          <p:nvPr>
            <p:ph type="body" idx="1"/>
          </p:nvPr>
        </p:nvSpPr>
        <p:spPr>
          <a:xfrm>
            <a:off x="685800" y="1371600"/>
            <a:ext cx="7772400" cy="4724400"/>
          </a:xfrm>
        </p:spPr>
        <p:txBody>
          <a:bodyPr/>
          <a:lstStyle/>
          <a:p>
            <a:pPr algn="ctr" eaLnBrk="1" hangingPunct="1">
              <a:buFont typeface="Wingdings" pitchFamily="2" charset="2"/>
              <a:buNone/>
            </a:pPr>
            <a:r>
              <a:rPr lang="el-GR" sz="2000" b="1" i="1">
                <a:solidFill>
                  <a:srgbClr val="A50021"/>
                </a:solidFill>
              </a:rPr>
              <a:t>ΦΥΣΙΟΛΟΓΙΚΕΣ ΑΝΑΓΚΕΣ</a:t>
            </a:r>
            <a:r>
              <a:rPr lang="en-US" sz="2000" b="1" i="1">
                <a:solidFill>
                  <a:srgbClr val="A50021"/>
                </a:solidFill>
              </a:rPr>
              <a:t/>
            </a:r>
            <a:br>
              <a:rPr lang="en-US" sz="2000" b="1" i="1">
                <a:solidFill>
                  <a:srgbClr val="A50021"/>
                </a:solidFill>
              </a:rPr>
            </a:br>
            <a:r>
              <a:rPr lang="el-GR" sz="1700" b="1">
                <a:solidFill>
                  <a:srgbClr val="0000FF"/>
                </a:solidFill>
              </a:rPr>
              <a:t>ΟΞΥΓΟΝΟ, ΝΕΡΟ, ΤΡΟΦΗ, ΕΝΔΥΣΗ, ΚΑΛΗ ΣΩΜΑΤΙΚΗ ΚΑΤΑΣΤΑΣΗ(ΥΓΕΙΑ), ΚΛΠ.</a:t>
            </a:r>
          </a:p>
          <a:p>
            <a:pPr algn="ctr" eaLnBrk="1" hangingPunct="1">
              <a:buFont typeface="Wingdings" pitchFamily="2" charset="2"/>
              <a:buNone/>
            </a:pPr>
            <a:r>
              <a:rPr lang="el-GR" sz="2000" b="1" i="1">
                <a:solidFill>
                  <a:srgbClr val="A50021"/>
                </a:solidFill>
              </a:rPr>
              <a:t>ΑΝΑΓΚΕΣ ΑΣΦΑΛΕΙΑΣ Η ΣΙΓΟΥΡΙΑΣ</a:t>
            </a:r>
            <a:r>
              <a:rPr lang="en-US" sz="2000" b="1" i="1">
                <a:solidFill>
                  <a:srgbClr val="A50021"/>
                </a:solidFill>
              </a:rPr>
              <a:t/>
            </a:r>
            <a:br>
              <a:rPr lang="en-US" sz="2000" b="1" i="1">
                <a:solidFill>
                  <a:srgbClr val="A50021"/>
                </a:solidFill>
              </a:rPr>
            </a:br>
            <a:r>
              <a:rPr lang="el-GR" sz="1700" b="1">
                <a:solidFill>
                  <a:srgbClr val="0000FF"/>
                </a:solidFill>
              </a:rPr>
              <a:t>ΜΟΝΙΜΗ ΑΠΑΣΧΟΛΗΣΗ, ΚΑΤΟΙΚΙΑ, ΣΥΝΤΑΞΗ, ΚΛΠ. </a:t>
            </a:r>
            <a:r>
              <a:rPr lang="el-GR" sz="2000" b="1" i="1">
                <a:solidFill>
                  <a:srgbClr val="A50021"/>
                </a:solidFill>
              </a:rPr>
              <a:t>ΑΝΑΓΚΕΣ ΚΟΙΝΩΝΙΚΕΣ ΑΝΑΓΚΕΣ</a:t>
            </a:r>
            <a:r>
              <a:rPr lang="en-US" sz="2000" b="1" i="1">
                <a:solidFill>
                  <a:srgbClr val="A50021"/>
                </a:solidFill>
              </a:rPr>
              <a:t/>
            </a:r>
            <a:br>
              <a:rPr lang="en-US" sz="2000" b="1" i="1">
                <a:solidFill>
                  <a:srgbClr val="A50021"/>
                </a:solidFill>
              </a:rPr>
            </a:br>
            <a:r>
              <a:rPr lang="el-GR" sz="1700" b="1">
                <a:solidFill>
                  <a:srgbClr val="0000FF"/>
                </a:solidFill>
              </a:rPr>
              <a:t>ΑΝΑΓΚΕΣ ΕΝΤΑΞΗΣ ΚΑΙ ΑΠΟΔΟΧΗΣ ΣΕ ΚΟΙΝΩΝΙΚΗ(ΕΣ) ΟΜΑΔΕΣ, ΦΙΛΙΚΕΣ ΣΧΕΣΕΙΣ, ΑΓΑΠΗ, ΣΤΟΡΓΗ.</a:t>
            </a:r>
          </a:p>
          <a:p>
            <a:pPr algn="ctr" eaLnBrk="1" hangingPunct="1">
              <a:buFont typeface="Wingdings" pitchFamily="2" charset="2"/>
              <a:buNone/>
            </a:pPr>
            <a:r>
              <a:rPr lang="el-GR" sz="2000" b="1" i="1">
                <a:solidFill>
                  <a:srgbClr val="A50021"/>
                </a:solidFill>
              </a:rPr>
              <a:t> ΑΝΑΓΚΕΣ ΑΝΑΓΝΩΡΙΣΗΣ</a:t>
            </a:r>
            <a:r>
              <a:rPr lang="en-US" sz="2000" b="1" i="1">
                <a:solidFill>
                  <a:srgbClr val="A50021"/>
                </a:solidFill>
              </a:rPr>
              <a:t/>
            </a:r>
            <a:br>
              <a:rPr lang="en-US" sz="2000" b="1" i="1">
                <a:solidFill>
                  <a:srgbClr val="A50021"/>
                </a:solidFill>
              </a:rPr>
            </a:br>
            <a:r>
              <a:rPr lang="el-GR" sz="1700" b="1" i="1">
                <a:solidFill>
                  <a:srgbClr val="0000FF"/>
                </a:solidFill>
              </a:rPr>
              <a:t>(ΕΓΩΙΣΤΙΚΕΣ ΑΝΑΓΚΕΣ)</a:t>
            </a:r>
            <a:r>
              <a:rPr lang="el-GR" sz="1700" b="1">
                <a:solidFill>
                  <a:srgbClr val="0000FF"/>
                </a:solidFill>
              </a:rPr>
              <a:t> ΚΥΡΟΣ, ΦΗΜΗ, ΕΚΤΙΜΗΣΗ, ΣΕΒΑΣΜΟΣ, ΕΠΙΤΥΧΙΑ, ΑΝΕΞΑΡΤΗΣΙΑ, ΕΛΕΥΘΕΡΙΑ, ΑΥΤΌ-ΣΕΒΑΣΜΟΣ,ΑΥΤΌ-ΕΚΤΙΜΗΣΗ</a:t>
            </a:r>
          </a:p>
          <a:p>
            <a:pPr algn="ctr" eaLnBrk="1" hangingPunct="1">
              <a:buFont typeface="Wingdings" pitchFamily="2" charset="2"/>
              <a:buNone/>
            </a:pPr>
            <a:r>
              <a:rPr lang="el-GR" sz="1400" b="1" i="1">
                <a:solidFill>
                  <a:srgbClr val="0000FF"/>
                </a:solidFill>
              </a:rPr>
              <a:t>(ΚΥΡΙΑΡΧΗ ΠΑΡΑΚΙΝΗΤΙΚΗ ΔΥΝΑΜΗ)</a:t>
            </a:r>
          </a:p>
          <a:p>
            <a:pPr algn="ctr" eaLnBrk="1" hangingPunct="1">
              <a:buFont typeface="Wingdings" pitchFamily="2" charset="2"/>
              <a:buNone/>
            </a:pPr>
            <a:r>
              <a:rPr lang="el-GR" sz="2000" b="1" i="1">
                <a:solidFill>
                  <a:srgbClr val="A50021"/>
                </a:solidFill>
              </a:rPr>
              <a:t>ΑΝΑΓΚΕΣ ΟΛΟΚΛΗΡΩΣΗΣ</a:t>
            </a:r>
            <a:r>
              <a:rPr lang="en-US" sz="2000" b="1" i="1">
                <a:solidFill>
                  <a:srgbClr val="A50021"/>
                </a:solidFill>
              </a:rPr>
              <a:t/>
            </a:r>
            <a:br>
              <a:rPr lang="en-US" sz="2000" b="1" i="1">
                <a:solidFill>
                  <a:srgbClr val="A50021"/>
                </a:solidFill>
              </a:rPr>
            </a:br>
            <a:r>
              <a:rPr lang="el-GR" sz="1700" b="1">
                <a:solidFill>
                  <a:srgbClr val="0000FF"/>
                </a:solidFill>
              </a:rPr>
              <a:t>ΝΑ ΓΙΝΕΙ ΑΥΤΌ ΠΟΥ ΘΕΛΕΙ ΚΑΙ ΕΊΝΑΙ ΙΚΑΝΟΣ ΝΑ ΓΙΝΕΙ</a:t>
            </a:r>
          </a:p>
          <a:p>
            <a:pPr algn="ctr" eaLnBrk="1" hangingPunct="1">
              <a:buFont typeface="Wingdings" pitchFamily="2" charset="2"/>
              <a:buNone/>
            </a:pPr>
            <a:r>
              <a:rPr lang="el-GR" sz="1700" b="1">
                <a:solidFill>
                  <a:srgbClr val="0000FF"/>
                </a:solidFill>
              </a:rPr>
              <a:t>ΟΡΑΜΑΤΑ*ΟΝΕΙΡΑ*ΠΡΟΣΔΟΚΙΕΣ</a:t>
            </a:r>
          </a:p>
          <a:p>
            <a:pPr algn="ctr" eaLnBrk="1" hangingPunct="1">
              <a:buFont typeface="Wingdings" pitchFamily="2" charset="2"/>
              <a:buNone/>
            </a:pPr>
            <a:endParaRPr lang="el-GR" sz="1700" b="1">
              <a:solidFill>
                <a:srgbClr val="0000FF"/>
              </a:solidFill>
            </a:endParaRPr>
          </a:p>
        </p:txBody>
      </p:sp>
      <p:sp>
        <p:nvSpPr>
          <p:cNvPr id="16388" name="Rectangle 2"/>
          <p:cNvSpPr>
            <a:spLocks noGrp="1" noChangeArrowheads="1"/>
          </p:cNvSpPr>
          <p:nvPr>
            <p:ph type="title"/>
          </p:nvPr>
        </p:nvSpPr>
        <p:spPr>
          <a:xfrm>
            <a:off x="685800" y="304800"/>
            <a:ext cx="7772400" cy="990600"/>
          </a:xfrm>
        </p:spPr>
        <p:txBody>
          <a:bodyPr/>
          <a:lstStyle/>
          <a:p>
            <a:pPr eaLnBrk="1" hangingPunct="1"/>
            <a:r>
              <a:rPr lang="el-GR" sz="2500" b="1" i="1">
                <a:solidFill>
                  <a:schemeClr val="bg1"/>
                </a:solidFill>
              </a:rPr>
              <a:t>Θεωρία Ιεράρχησης Αναγκών</a:t>
            </a:r>
            <a:r>
              <a:rPr lang="en-US" sz="2500" b="1" i="1">
                <a:solidFill>
                  <a:srgbClr val="A50021"/>
                </a:solidFill>
              </a:rPr>
              <a:t/>
            </a:r>
            <a:br>
              <a:rPr lang="en-US" sz="2500" b="1" i="1">
                <a:solidFill>
                  <a:srgbClr val="A50021"/>
                </a:solidFill>
              </a:rPr>
            </a:br>
            <a:r>
              <a:rPr lang="el-GR" sz="1900" b="1">
                <a:solidFill>
                  <a:srgbClr val="0000FF"/>
                </a:solidFill>
              </a:rPr>
              <a:t>A. MASLOW</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 Θέση αριθμού διαφάνειας"/>
          <p:cNvSpPr>
            <a:spLocks noGrp="1"/>
          </p:cNvSpPr>
          <p:nvPr>
            <p:ph type="sldNum" sz="quarter" idx="12"/>
          </p:nvPr>
        </p:nvSpPr>
        <p:spPr>
          <a:noFill/>
        </p:spPr>
        <p:txBody>
          <a:bodyPr/>
          <a:lstStyle/>
          <a:p>
            <a:fld id="{F66696D3-9D02-4A5B-A15A-C035DD8DC900}" type="slidenum">
              <a:rPr lang="el-GR" smtClean="0"/>
              <a:pPr/>
              <a:t>15</a:t>
            </a:fld>
            <a:endParaRPr lang="el-GR"/>
          </a:p>
        </p:txBody>
      </p:sp>
      <p:sp>
        <p:nvSpPr>
          <p:cNvPr id="2" name="Rectangle 2"/>
          <p:cNvSpPr>
            <a:spLocks noGrp="1" noChangeArrowheads="1"/>
          </p:cNvSpPr>
          <p:nvPr>
            <p:ph type="title"/>
          </p:nvPr>
        </p:nvSpPr>
        <p:spPr>
          <a:xfrm>
            <a:off x="685800" y="228600"/>
            <a:ext cx="7772400" cy="914400"/>
          </a:xfrm>
        </p:spPr>
        <p:txBody>
          <a:bodyPr/>
          <a:lstStyle/>
          <a:p>
            <a:pPr eaLnBrk="1" hangingPunct="1">
              <a:defRPr/>
            </a:pPr>
            <a:r>
              <a:rPr lang="el-GR" sz="2500" b="1" i="1" u="sng">
                <a:solidFill>
                  <a:schemeClr val="bg1"/>
                </a:solidFill>
                <a:effectLst>
                  <a:outerShdw blurRad="38100" dist="38100" dir="2700000" algn="tl">
                    <a:srgbClr val="C0C0C0"/>
                  </a:outerShdw>
                </a:effectLst>
              </a:rPr>
              <a:t>Αδυναμίες θεωρίας του Maslow</a:t>
            </a:r>
            <a:endParaRPr lang="el-GR">
              <a:solidFill>
                <a:schemeClr val="bg1"/>
              </a:solidFill>
            </a:endParaRPr>
          </a:p>
        </p:txBody>
      </p:sp>
      <p:sp>
        <p:nvSpPr>
          <p:cNvPr id="17412" name="Rectangle 3"/>
          <p:cNvSpPr>
            <a:spLocks noGrp="1" noChangeArrowheads="1"/>
          </p:cNvSpPr>
          <p:nvPr>
            <p:ph type="body" idx="1"/>
          </p:nvPr>
        </p:nvSpPr>
        <p:spPr>
          <a:xfrm>
            <a:off x="323850" y="1412875"/>
            <a:ext cx="8432800" cy="4700588"/>
          </a:xfrm>
        </p:spPr>
        <p:txBody>
          <a:bodyPr/>
          <a:lstStyle/>
          <a:p>
            <a:pPr eaLnBrk="1" hangingPunct="1">
              <a:lnSpc>
                <a:spcPct val="80000"/>
              </a:lnSpc>
            </a:pPr>
            <a:r>
              <a:rPr lang="el-GR" sz="2600" b="1" dirty="0">
                <a:solidFill>
                  <a:srgbClr val="000099"/>
                </a:solidFill>
              </a:rPr>
              <a:t>Διαφορετική ιεράρχηση αναγκών με βάση προσωπικότητα, κοινωνία, οργάνωση, κλπ. Ατομικές διαφορές</a:t>
            </a:r>
          </a:p>
          <a:p>
            <a:pPr eaLnBrk="1" hangingPunct="1">
              <a:lnSpc>
                <a:spcPct val="80000"/>
              </a:lnSpc>
            </a:pPr>
            <a:r>
              <a:rPr lang="el-GR" sz="2600" b="1" dirty="0">
                <a:solidFill>
                  <a:srgbClr val="000099"/>
                </a:solidFill>
              </a:rPr>
              <a:t>Ταξινόμηση αναγκών ανά κατηγορίες. Δεν προβλέπεται το ότι μία ανάγκη μπορεί να ανήκει σε περισσότερες των μία κατηγοριών (π.χ. για ορισμένους τα χρήματα: μέσω κάλυψης φυσιολογικών αναγκών αλλά και ασφάλειας και ανάγκες αναγνώρισης) </a:t>
            </a:r>
          </a:p>
          <a:p>
            <a:pPr eaLnBrk="1" hangingPunct="1">
              <a:lnSpc>
                <a:spcPct val="80000"/>
              </a:lnSpc>
            </a:pPr>
            <a:r>
              <a:rPr lang="el-GR" sz="2600" b="1" dirty="0" smtClean="0">
                <a:solidFill>
                  <a:srgbClr val="000099"/>
                </a:solidFill>
              </a:rPr>
              <a:t>Παρακ</a:t>
            </a:r>
            <a:r>
              <a:rPr lang="el-GR" sz="2600" b="1" dirty="0" smtClean="0">
                <a:solidFill>
                  <a:srgbClr val="000099"/>
                </a:solidFill>
              </a:rPr>
              <a:t>ίνηση </a:t>
            </a:r>
            <a:r>
              <a:rPr lang="el-GR" sz="2600" b="1" dirty="0">
                <a:solidFill>
                  <a:srgbClr val="000099"/>
                </a:solidFill>
              </a:rPr>
              <a:t>γενικώς για την ζωή και όχι ειδικά για την εργασία – όχι ερευνητικά δεδομένα</a:t>
            </a:r>
          </a:p>
          <a:p>
            <a:pPr eaLnBrk="1" hangingPunct="1">
              <a:lnSpc>
                <a:spcPct val="80000"/>
              </a:lnSpc>
            </a:pPr>
            <a:r>
              <a:rPr lang="el-GR" sz="2600" b="1" dirty="0">
                <a:solidFill>
                  <a:srgbClr val="000099"/>
                </a:solidFill>
              </a:rPr>
              <a:t>Βαθμός ικανοποίησης ανάγκης -ποσοτικά και ποιοτικά κτλ.</a:t>
            </a:r>
          </a:p>
          <a:p>
            <a:pPr eaLnBrk="1" hangingPunct="1">
              <a:lnSpc>
                <a:spcPct val="80000"/>
              </a:lnSpc>
            </a:pPr>
            <a:endParaRPr lang="el-GR" sz="2800" b="1" dirty="0">
              <a:solidFill>
                <a:srgbClr val="00009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5 - Θέση αριθμού διαφάνειας"/>
          <p:cNvSpPr>
            <a:spLocks noGrp="1"/>
          </p:cNvSpPr>
          <p:nvPr>
            <p:ph type="sldNum" sz="quarter" idx="12"/>
          </p:nvPr>
        </p:nvSpPr>
        <p:spPr>
          <a:noFill/>
        </p:spPr>
        <p:txBody>
          <a:bodyPr/>
          <a:lstStyle/>
          <a:p>
            <a:fld id="{6D5FF32A-9AC0-4D61-86E1-4DB99F037E1E}" type="slidenum">
              <a:rPr lang="el-GR" smtClean="0"/>
              <a:pPr/>
              <a:t>16</a:t>
            </a:fld>
            <a:endParaRPr lang="el-GR"/>
          </a:p>
        </p:txBody>
      </p:sp>
      <p:sp>
        <p:nvSpPr>
          <p:cNvPr id="18435" name="Rectangle 2"/>
          <p:cNvSpPr>
            <a:spLocks noGrp="1" noChangeArrowheads="1"/>
          </p:cNvSpPr>
          <p:nvPr>
            <p:ph type="title"/>
          </p:nvPr>
        </p:nvSpPr>
        <p:spPr/>
        <p:txBody>
          <a:bodyPr/>
          <a:lstStyle/>
          <a:p>
            <a:pPr eaLnBrk="1" hangingPunct="1"/>
            <a:r>
              <a:rPr lang="el-GR" sz="3800"/>
              <a:t>ΣΥΜΠΕΡΑΣΜΑΤΑ ΤΗΣ ΘΕΩΡΙΑΣ ΤΟΥ </a:t>
            </a:r>
            <a:r>
              <a:rPr lang="en-US" sz="3800"/>
              <a:t>MASLOW </a:t>
            </a:r>
            <a:r>
              <a:rPr lang="el-GR" sz="3800"/>
              <a:t>ΓΙΑ ΤΗ ΔΙΟΙΚΗΣΗ</a:t>
            </a:r>
          </a:p>
        </p:txBody>
      </p:sp>
      <p:sp>
        <p:nvSpPr>
          <p:cNvPr id="18436" name="Rectangle 3"/>
          <p:cNvSpPr>
            <a:spLocks noGrp="1" noChangeArrowheads="1"/>
          </p:cNvSpPr>
          <p:nvPr>
            <p:ph type="body" idx="1"/>
          </p:nvPr>
        </p:nvSpPr>
        <p:spPr>
          <a:xfrm>
            <a:off x="395288" y="1600200"/>
            <a:ext cx="8139112" cy="4708525"/>
          </a:xfrm>
        </p:spPr>
        <p:txBody>
          <a:bodyPr/>
          <a:lstStyle/>
          <a:p>
            <a:pPr eaLnBrk="1" hangingPunct="1">
              <a:lnSpc>
                <a:spcPct val="80000"/>
              </a:lnSpc>
            </a:pPr>
            <a:r>
              <a:rPr lang="el-GR" sz="2400"/>
              <a:t>Η απόρριψη της τεϊλοριστικής αντίληψης που υποστηρίζει ότι οι εργαζόμενοι επιδιώκουν μόνο οικονομικές απολαβές</a:t>
            </a:r>
          </a:p>
          <a:p>
            <a:pPr eaLnBrk="1" hangingPunct="1">
              <a:lnSpc>
                <a:spcPct val="80000"/>
              </a:lnSpc>
            </a:pPr>
            <a:r>
              <a:rPr lang="el-GR" sz="2400"/>
              <a:t>Οι διαφορές που υπάρχουν μεταξύ των ανθρώπων σε ότι αφορά την ένταση των αναγκών τους, συνεπάγεται την αναγκαιότητα, σε πολλές περιπτώσεις, διαφορετικής συμπεριφοράς από τον οργανισμό και τους μάνατζερς σύμφωνα με τα ιδιαίτερα χαρακτηριστικά και ανάγκες των εργαζομένων. </a:t>
            </a:r>
          </a:p>
          <a:p>
            <a:pPr eaLnBrk="1" hangingPunct="1">
              <a:lnSpc>
                <a:spcPct val="80000"/>
              </a:lnSpc>
            </a:pPr>
            <a:r>
              <a:rPr lang="el-GR" sz="2400"/>
              <a:t>Η παρακινητική δύναμη του χρήματος έχει φθίνουσα τάση. Δηλαδή η αξία μιας επιπλέον χρηματικής μονάδας είναι μικρότερη για τους υψηλόμισθους εργαζόμενους από την αξία της ίδιας μονάδας για τους χαμηλόμισθους</a:t>
            </a:r>
          </a:p>
          <a:p>
            <a:pPr eaLnBrk="1" hangingPunct="1">
              <a:lnSpc>
                <a:spcPct val="80000"/>
              </a:lnSpc>
            </a:pPr>
            <a:r>
              <a:rPr lang="el-GR" sz="2400"/>
              <a:t>Η διοίκηση θα πρέπει να ελέγχει την ένταση των αναγκών των εργαζομένων και την εξέλιξή της.</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6 - Θέση αριθμού διαφάνειας"/>
          <p:cNvSpPr>
            <a:spLocks noGrp="1"/>
          </p:cNvSpPr>
          <p:nvPr>
            <p:ph type="sldNum" sz="quarter" idx="12"/>
          </p:nvPr>
        </p:nvSpPr>
        <p:spPr>
          <a:noFill/>
        </p:spPr>
        <p:txBody>
          <a:bodyPr/>
          <a:lstStyle/>
          <a:p>
            <a:fld id="{FDD69690-B6AF-49AE-9682-5FD3A959B774}" type="slidenum">
              <a:rPr lang="el-GR" smtClean="0"/>
              <a:pPr/>
              <a:t>17</a:t>
            </a:fld>
            <a:endParaRPr lang="el-GR"/>
          </a:p>
        </p:txBody>
      </p:sp>
      <p:sp>
        <p:nvSpPr>
          <p:cNvPr id="19459" name="Rectangle 2"/>
          <p:cNvSpPr>
            <a:spLocks noGrp="1" noChangeArrowheads="1"/>
          </p:cNvSpPr>
          <p:nvPr>
            <p:ph type="title"/>
          </p:nvPr>
        </p:nvSpPr>
        <p:spPr>
          <a:xfrm>
            <a:off x="323850" y="188913"/>
            <a:ext cx="8134350" cy="1066800"/>
          </a:xfrm>
        </p:spPr>
        <p:txBody>
          <a:bodyPr/>
          <a:lstStyle/>
          <a:p>
            <a:pPr eaLnBrk="1" hangingPunct="1"/>
            <a:r>
              <a:rPr lang="el-GR" sz="2500" b="1">
                <a:solidFill>
                  <a:schemeClr val="bg1"/>
                </a:solidFill>
              </a:rPr>
              <a:t>Θεωρία υγιεινής-παρακίνησης</a:t>
            </a:r>
            <a:r>
              <a:rPr lang="el-GR"/>
              <a:t/>
            </a:r>
            <a:br>
              <a:rPr lang="el-GR"/>
            </a:br>
            <a:r>
              <a:rPr lang="en-US" sz="2100"/>
              <a:t>F. Herzberg</a:t>
            </a:r>
            <a:br>
              <a:rPr lang="en-US" sz="2100"/>
            </a:br>
            <a:endParaRPr lang="el-GR">
              <a:solidFill>
                <a:srgbClr val="CC0000"/>
              </a:solidFill>
            </a:endParaRPr>
          </a:p>
        </p:txBody>
      </p:sp>
      <p:sp>
        <p:nvSpPr>
          <p:cNvPr id="19460" name="Rectangle 3"/>
          <p:cNvSpPr>
            <a:spLocks noGrp="1" noChangeArrowheads="1"/>
          </p:cNvSpPr>
          <p:nvPr>
            <p:ph type="body" sz="half" idx="1"/>
          </p:nvPr>
        </p:nvSpPr>
        <p:spPr>
          <a:xfrm>
            <a:off x="1331913" y="2743200"/>
            <a:ext cx="3584575" cy="4114800"/>
          </a:xfrm>
        </p:spPr>
        <p:txBody>
          <a:bodyPr/>
          <a:lstStyle/>
          <a:p>
            <a:pPr algn="ctr" eaLnBrk="1" hangingPunct="1">
              <a:lnSpc>
                <a:spcPct val="80000"/>
              </a:lnSpc>
            </a:pPr>
            <a:r>
              <a:rPr lang="el-GR" sz="1700" b="1">
                <a:solidFill>
                  <a:srgbClr val="993366"/>
                </a:solidFill>
              </a:rPr>
              <a:t>ΠΑΡΑΓΟΝΤΕΣ ΥΓΙΕΙΝΗΣ ΚΑΙ ΔΙΑΤΗΡΗΣΗΣ (ΠΕΡΙΒΑΛΛΟΝ ΕΡΓΑΣΙΑΣ)</a:t>
            </a:r>
          </a:p>
          <a:p>
            <a:pPr eaLnBrk="1" hangingPunct="1">
              <a:lnSpc>
                <a:spcPct val="80000"/>
              </a:lnSpc>
            </a:pPr>
            <a:r>
              <a:rPr lang="el-GR" sz="1700" b="1"/>
              <a:t>πολιτική επιχείρησης και διοίκησης</a:t>
            </a:r>
          </a:p>
          <a:p>
            <a:pPr eaLnBrk="1" hangingPunct="1">
              <a:lnSpc>
                <a:spcPct val="80000"/>
              </a:lnSpc>
            </a:pPr>
            <a:r>
              <a:rPr lang="el-GR" sz="1700" b="1"/>
              <a:t>τρόπος εποπτείας</a:t>
            </a:r>
          </a:p>
          <a:p>
            <a:pPr eaLnBrk="1" hangingPunct="1">
              <a:lnSpc>
                <a:spcPct val="80000"/>
              </a:lnSpc>
            </a:pPr>
            <a:r>
              <a:rPr lang="el-GR" sz="1700" b="1"/>
              <a:t>διαπροσωπικές σχέσεις</a:t>
            </a:r>
          </a:p>
          <a:p>
            <a:pPr eaLnBrk="1" hangingPunct="1">
              <a:lnSpc>
                <a:spcPct val="80000"/>
              </a:lnSpc>
            </a:pPr>
            <a:r>
              <a:rPr lang="el-GR" sz="1700" b="1"/>
              <a:t>ασφάλεια-σιγουριά</a:t>
            </a:r>
          </a:p>
          <a:p>
            <a:pPr eaLnBrk="1" hangingPunct="1">
              <a:lnSpc>
                <a:spcPct val="80000"/>
              </a:lnSpc>
            </a:pPr>
            <a:r>
              <a:rPr lang="el-GR" sz="1700" b="1"/>
              <a:t>συνθήκες εργασίας</a:t>
            </a:r>
          </a:p>
          <a:p>
            <a:pPr eaLnBrk="1" hangingPunct="1">
              <a:lnSpc>
                <a:spcPct val="80000"/>
              </a:lnSpc>
            </a:pPr>
            <a:r>
              <a:rPr lang="el-GR" sz="1700" b="1"/>
              <a:t>μισθός</a:t>
            </a:r>
          </a:p>
          <a:p>
            <a:pPr eaLnBrk="1" hangingPunct="1">
              <a:lnSpc>
                <a:spcPct val="80000"/>
              </a:lnSpc>
            </a:pPr>
            <a:r>
              <a:rPr lang="el-GR" sz="1700" b="1"/>
              <a:t>θέση</a:t>
            </a:r>
          </a:p>
          <a:p>
            <a:pPr algn="ctr" eaLnBrk="1" hangingPunct="1">
              <a:lnSpc>
                <a:spcPct val="80000"/>
              </a:lnSpc>
            </a:pPr>
            <a:endParaRPr lang="el-GR" sz="1700" b="1"/>
          </a:p>
          <a:p>
            <a:pPr eaLnBrk="1" hangingPunct="1">
              <a:lnSpc>
                <a:spcPct val="80000"/>
              </a:lnSpc>
              <a:buFont typeface="Wingdings" pitchFamily="2" charset="2"/>
              <a:buNone/>
            </a:pPr>
            <a:r>
              <a:rPr lang="el-GR" sz="1700" b="1">
                <a:solidFill>
                  <a:srgbClr val="0000FF"/>
                </a:solidFill>
              </a:rPr>
              <a:t>ΔΥΣΑΡΕΣΚΕΙΑ - ΜΗ ΔΥΣΑΡΕΣΚΕΙΑ</a:t>
            </a:r>
            <a:endParaRPr lang="el-GR" sz="2500"/>
          </a:p>
        </p:txBody>
      </p:sp>
      <p:sp>
        <p:nvSpPr>
          <p:cNvPr id="19461" name="Rectangle 4"/>
          <p:cNvSpPr>
            <a:spLocks noGrp="1" noChangeArrowheads="1"/>
          </p:cNvSpPr>
          <p:nvPr>
            <p:ph type="body" sz="half" idx="2"/>
          </p:nvPr>
        </p:nvSpPr>
        <p:spPr>
          <a:xfrm>
            <a:off x="5076825" y="2743200"/>
            <a:ext cx="3584575" cy="4114800"/>
          </a:xfrm>
        </p:spPr>
        <p:txBody>
          <a:bodyPr/>
          <a:lstStyle/>
          <a:p>
            <a:pPr eaLnBrk="1" hangingPunct="1">
              <a:lnSpc>
                <a:spcPct val="80000"/>
              </a:lnSpc>
            </a:pPr>
            <a:r>
              <a:rPr lang="el-GR" sz="1700" b="1">
                <a:solidFill>
                  <a:srgbClr val="993366"/>
                </a:solidFill>
              </a:rPr>
              <a:t>ΠΑΡΑΓΟΝΤΕΣ ΠΑΡΑΚΙΝΗΣΗΣ  (Η ΙΔΙΑ Η ΕΡΓΑΣΙΑ</a:t>
            </a:r>
            <a:r>
              <a:rPr lang="el-GR" sz="1700" b="1"/>
              <a:t>)</a:t>
            </a:r>
          </a:p>
          <a:p>
            <a:pPr eaLnBrk="1" hangingPunct="1">
              <a:lnSpc>
                <a:spcPct val="80000"/>
              </a:lnSpc>
            </a:pPr>
            <a:endParaRPr lang="el-GR" sz="1700" b="1"/>
          </a:p>
          <a:p>
            <a:pPr eaLnBrk="1" hangingPunct="1">
              <a:lnSpc>
                <a:spcPct val="80000"/>
              </a:lnSpc>
            </a:pPr>
            <a:r>
              <a:rPr lang="el-GR" sz="1700" b="1"/>
              <a:t>Επιτεύγματα-επίτευξη στόχου</a:t>
            </a:r>
          </a:p>
          <a:p>
            <a:pPr eaLnBrk="1" hangingPunct="1">
              <a:lnSpc>
                <a:spcPct val="80000"/>
              </a:lnSpc>
            </a:pPr>
            <a:r>
              <a:rPr lang="el-GR" sz="1700" b="1"/>
              <a:t>αναγνώριση</a:t>
            </a:r>
          </a:p>
          <a:p>
            <a:pPr eaLnBrk="1" hangingPunct="1">
              <a:lnSpc>
                <a:spcPct val="80000"/>
              </a:lnSpc>
            </a:pPr>
            <a:r>
              <a:rPr lang="el-GR" sz="1700" b="1"/>
              <a:t>δυνατότητες ανάπτυξης</a:t>
            </a:r>
          </a:p>
          <a:p>
            <a:pPr eaLnBrk="1" hangingPunct="1">
              <a:lnSpc>
                <a:spcPct val="80000"/>
              </a:lnSpc>
            </a:pPr>
            <a:r>
              <a:rPr lang="el-GR" sz="1700" b="1"/>
              <a:t>δυνατότητες προαγωγών</a:t>
            </a:r>
          </a:p>
          <a:p>
            <a:pPr eaLnBrk="1" hangingPunct="1">
              <a:lnSpc>
                <a:spcPct val="80000"/>
              </a:lnSpc>
            </a:pPr>
            <a:r>
              <a:rPr lang="el-GR" sz="1700" b="1"/>
              <a:t>ενδιαφέρον της εργασίας</a:t>
            </a:r>
          </a:p>
          <a:p>
            <a:pPr eaLnBrk="1" hangingPunct="1">
              <a:lnSpc>
                <a:spcPct val="80000"/>
              </a:lnSpc>
            </a:pPr>
            <a:r>
              <a:rPr lang="el-GR" sz="1700" b="1"/>
              <a:t>ευθύνη-ελευθερία πρωτοβουλιών</a:t>
            </a:r>
          </a:p>
          <a:p>
            <a:pPr eaLnBrk="1" hangingPunct="1">
              <a:lnSpc>
                <a:spcPct val="80000"/>
              </a:lnSpc>
            </a:pPr>
            <a:endParaRPr lang="el-GR" sz="1700" b="1"/>
          </a:p>
          <a:p>
            <a:pPr eaLnBrk="1" hangingPunct="1">
              <a:lnSpc>
                <a:spcPct val="80000"/>
              </a:lnSpc>
            </a:pPr>
            <a:r>
              <a:rPr lang="el-GR" sz="1700" b="1">
                <a:solidFill>
                  <a:srgbClr val="0000FF"/>
                </a:solidFill>
              </a:rPr>
              <a:t>ΠΑΡΑΚΙΝΗΣΗ - ΜΗ ΠΑΡΑΚΙΝΗΣΗ</a:t>
            </a:r>
            <a:endParaRPr lang="el-GR" sz="1700" b="1"/>
          </a:p>
        </p:txBody>
      </p:sp>
      <p:sp>
        <p:nvSpPr>
          <p:cNvPr id="2" name="Text Box 5"/>
          <p:cNvSpPr txBox="1">
            <a:spLocks noChangeArrowheads="1"/>
          </p:cNvSpPr>
          <p:nvPr/>
        </p:nvSpPr>
        <p:spPr bwMode="auto">
          <a:xfrm>
            <a:off x="2411413" y="2276475"/>
            <a:ext cx="4703762" cy="366713"/>
          </a:xfrm>
          <a:prstGeom prst="rect">
            <a:avLst/>
          </a:prstGeom>
          <a:noFill/>
          <a:ln w="9525">
            <a:noFill/>
            <a:miter lim="800000"/>
            <a:headEnd/>
            <a:tailEnd/>
          </a:ln>
          <a:effectLst/>
        </p:spPr>
        <p:txBody>
          <a:bodyPr wrap="none">
            <a:spAutoFit/>
          </a:bodyPr>
          <a:lstStyle/>
          <a:p>
            <a:pPr algn="ctr">
              <a:defRPr/>
            </a:pPr>
            <a:r>
              <a:rPr lang="el-GR" i="1" dirty="0">
                <a:effectLst>
                  <a:outerShdw blurRad="38100" dist="38100" dir="2700000" algn="tl">
                    <a:srgbClr val="C0C0C0"/>
                  </a:outerShdw>
                </a:effectLst>
                <a:latin typeface="Verdana" pitchFamily="34" charset="0"/>
              </a:rPr>
              <a:t>Βασισμένη σε έρευνα 200 εργαζομένων</a:t>
            </a:r>
          </a:p>
        </p:txBody>
      </p:sp>
      <p:sp>
        <p:nvSpPr>
          <p:cNvPr id="19463" name="7 - Ορθογώνιο"/>
          <p:cNvSpPr>
            <a:spLocks noChangeArrowheads="1"/>
          </p:cNvSpPr>
          <p:nvPr/>
        </p:nvSpPr>
        <p:spPr bwMode="auto">
          <a:xfrm>
            <a:off x="395288" y="1341438"/>
            <a:ext cx="8280400" cy="922337"/>
          </a:xfrm>
          <a:prstGeom prst="rect">
            <a:avLst/>
          </a:prstGeom>
          <a:noFill/>
          <a:ln w="9525">
            <a:noFill/>
            <a:miter lim="800000"/>
            <a:headEnd/>
            <a:tailEnd/>
          </a:ln>
        </p:spPr>
        <p:txBody>
          <a:bodyPr>
            <a:spAutoFit/>
          </a:bodyPr>
          <a:lstStyle/>
          <a:p>
            <a:r>
              <a:rPr lang="en-US" b="1">
                <a:solidFill>
                  <a:srgbClr val="CC0000"/>
                </a:solidFill>
              </a:rPr>
              <a:t>“</a:t>
            </a:r>
            <a:r>
              <a:rPr lang="el-GR" b="1">
                <a:solidFill>
                  <a:srgbClr val="CC0000"/>
                </a:solidFill>
              </a:rPr>
              <a:t>Σκέψου μία περίοδο που αισθάνθηκες εξαιρετικά ευχαριστημένος (κρίσιμο περιστατικό) ή εξαιρετικά δυσαρεστημένος για την εργασία σου και εξήγησε τι συνέβη»</a:t>
            </a:r>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6 - Θέση αριθμού διαφάνειας"/>
          <p:cNvSpPr>
            <a:spLocks noGrp="1"/>
          </p:cNvSpPr>
          <p:nvPr>
            <p:ph type="sldNum" sz="quarter" idx="12"/>
          </p:nvPr>
        </p:nvSpPr>
        <p:spPr>
          <a:noFill/>
        </p:spPr>
        <p:txBody>
          <a:bodyPr/>
          <a:lstStyle/>
          <a:p>
            <a:fld id="{D35D4EE7-DE3A-4905-A68E-010BC2854355}" type="slidenum">
              <a:rPr lang="el-GR" smtClean="0"/>
              <a:pPr/>
              <a:t>18</a:t>
            </a:fld>
            <a:endParaRPr lang="el-GR"/>
          </a:p>
        </p:txBody>
      </p:sp>
      <p:sp>
        <p:nvSpPr>
          <p:cNvPr id="2" name="Rectangle 2"/>
          <p:cNvSpPr>
            <a:spLocks noGrp="1" noChangeArrowheads="1"/>
          </p:cNvSpPr>
          <p:nvPr>
            <p:ph type="title"/>
          </p:nvPr>
        </p:nvSpPr>
        <p:spPr/>
        <p:txBody>
          <a:bodyPr/>
          <a:lstStyle/>
          <a:p>
            <a:pPr eaLnBrk="1" hangingPunct="1">
              <a:defRPr/>
            </a:pPr>
            <a:r>
              <a:rPr lang="el-GR" sz="2900" b="1">
                <a:effectLst>
                  <a:outerShdw blurRad="38100" dist="38100" dir="2700000" algn="tl">
                    <a:srgbClr val="C0C0C0"/>
                  </a:outerShdw>
                </a:effectLst>
              </a:rPr>
              <a:t>Αντιστοίχηση μεταξύ των θεωριών </a:t>
            </a:r>
            <a:br>
              <a:rPr lang="el-GR" sz="2900" b="1">
                <a:effectLst>
                  <a:outerShdw blurRad="38100" dist="38100" dir="2700000" algn="tl">
                    <a:srgbClr val="C0C0C0"/>
                  </a:outerShdw>
                </a:effectLst>
              </a:rPr>
            </a:br>
            <a:r>
              <a:rPr lang="el-GR" sz="2500" b="1">
                <a:effectLst>
                  <a:outerShdw blurRad="38100" dist="38100" dir="2700000" algn="tl">
                    <a:srgbClr val="C0C0C0"/>
                  </a:outerShdw>
                </a:effectLst>
              </a:rPr>
              <a:t>του </a:t>
            </a:r>
            <a:r>
              <a:rPr lang="en-US" sz="2500" b="1">
                <a:effectLst>
                  <a:outerShdw blurRad="38100" dist="38100" dir="2700000" algn="tl">
                    <a:srgbClr val="C0C0C0"/>
                  </a:outerShdw>
                </a:effectLst>
              </a:rPr>
              <a:t>Maslow και Herzberg</a:t>
            </a:r>
            <a:endParaRPr lang="el-GR" sz="4600"/>
          </a:p>
        </p:txBody>
      </p:sp>
      <p:sp>
        <p:nvSpPr>
          <p:cNvPr id="20484" name="Rectangle 3"/>
          <p:cNvSpPr>
            <a:spLocks noGrp="1" noChangeArrowheads="1"/>
          </p:cNvSpPr>
          <p:nvPr>
            <p:ph type="body" sz="half" idx="1"/>
          </p:nvPr>
        </p:nvSpPr>
        <p:spPr>
          <a:xfrm>
            <a:off x="609600" y="1600200"/>
            <a:ext cx="3884613" cy="4419600"/>
          </a:xfrm>
        </p:spPr>
        <p:txBody>
          <a:bodyPr/>
          <a:lstStyle/>
          <a:p>
            <a:pPr eaLnBrk="1" hangingPunct="1"/>
            <a:endParaRPr lang="el-GR"/>
          </a:p>
          <a:p>
            <a:pPr eaLnBrk="1" hangingPunct="1"/>
            <a:endParaRPr lang="el-GR"/>
          </a:p>
        </p:txBody>
      </p:sp>
      <p:sp>
        <p:nvSpPr>
          <p:cNvPr id="20485" name="Rectangle 6"/>
          <p:cNvSpPr>
            <a:spLocks noChangeArrowheads="1"/>
          </p:cNvSpPr>
          <p:nvPr/>
        </p:nvSpPr>
        <p:spPr bwMode="auto">
          <a:xfrm>
            <a:off x="914400" y="2057400"/>
            <a:ext cx="1295400" cy="8382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l-GR" sz="1600" b="1">
                <a:latin typeface="Times New Roman" pitchFamily="18" charset="0"/>
              </a:rPr>
              <a:t>ΟΛΟΚΛΗΡΩΣΗ</a:t>
            </a:r>
            <a:endParaRPr lang="el-GR" sz="2400">
              <a:latin typeface="Times New Roman" pitchFamily="18" charset="0"/>
            </a:endParaRPr>
          </a:p>
        </p:txBody>
      </p:sp>
      <p:sp>
        <p:nvSpPr>
          <p:cNvPr id="20486" name="Rectangle 7"/>
          <p:cNvSpPr>
            <a:spLocks noChangeArrowheads="1"/>
          </p:cNvSpPr>
          <p:nvPr/>
        </p:nvSpPr>
        <p:spPr bwMode="auto">
          <a:xfrm>
            <a:off x="914400" y="2895600"/>
            <a:ext cx="1295400" cy="685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l-GR" sz="1600" b="1">
                <a:latin typeface="Times New Roman" pitchFamily="18" charset="0"/>
              </a:rPr>
              <a:t>ΑΝΑΓΝΩΡΙΣΗ</a:t>
            </a:r>
          </a:p>
          <a:p>
            <a:pPr algn="ctr" eaLnBrk="0" hangingPunct="0"/>
            <a:r>
              <a:rPr lang="el-GR" sz="1600" b="1">
                <a:latin typeface="Times New Roman" pitchFamily="18" charset="0"/>
              </a:rPr>
              <a:t>ΕΓΩ</a:t>
            </a:r>
            <a:endParaRPr lang="el-GR" sz="2400">
              <a:latin typeface="Times New Roman" pitchFamily="18" charset="0"/>
            </a:endParaRPr>
          </a:p>
        </p:txBody>
      </p:sp>
      <p:sp>
        <p:nvSpPr>
          <p:cNvPr id="20487" name="Rectangle 8"/>
          <p:cNvSpPr>
            <a:spLocks noChangeArrowheads="1"/>
          </p:cNvSpPr>
          <p:nvPr/>
        </p:nvSpPr>
        <p:spPr bwMode="auto">
          <a:xfrm>
            <a:off x="914400" y="3581400"/>
            <a:ext cx="1295400" cy="8382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l-GR" sz="1600" b="1">
                <a:latin typeface="Times New Roman" pitchFamily="18" charset="0"/>
              </a:rPr>
              <a:t>ΚΟΙΝΩΝΙΚΕΣ</a:t>
            </a:r>
            <a:endParaRPr lang="el-GR" sz="2400">
              <a:latin typeface="Times New Roman" pitchFamily="18" charset="0"/>
            </a:endParaRPr>
          </a:p>
        </p:txBody>
      </p:sp>
      <p:sp>
        <p:nvSpPr>
          <p:cNvPr id="20488" name="Rectangle 9"/>
          <p:cNvSpPr>
            <a:spLocks noChangeArrowheads="1"/>
          </p:cNvSpPr>
          <p:nvPr/>
        </p:nvSpPr>
        <p:spPr bwMode="auto">
          <a:xfrm>
            <a:off x="914400" y="4419600"/>
            <a:ext cx="1295400" cy="9906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l-GR" sz="1600" b="1">
                <a:latin typeface="Times New Roman" pitchFamily="18" charset="0"/>
              </a:rPr>
              <a:t>ΑΣΦΑΛΕΙΑΣ</a:t>
            </a:r>
          </a:p>
          <a:p>
            <a:pPr algn="ctr" eaLnBrk="0" hangingPunct="0"/>
            <a:r>
              <a:rPr lang="el-GR" sz="1600" b="1">
                <a:latin typeface="Times New Roman" pitchFamily="18" charset="0"/>
              </a:rPr>
              <a:t>ΣΙΓΟΥΡΙΑΣ</a:t>
            </a:r>
            <a:endParaRPr lang="el-GR" sz="2400">
              <a:latin typeface="Times New Roman" pitchFamily="18" charset="0"/>
            </a:endParaRPr>
          </a:p>
        </p:txBody>
      </p:sp>
      <p:sp>
        <p:nvSpPr>
          <p:cNvPr id="20489" name="Rectangle 10"/>
          <p:cNvSpPr>
            <a:spLocks noChangeArrowheads="1"/>
          </p:cNvSpPr>
          <p:nvPr/>
        </p:nvSpPr>
        <p:spPr bwMode="auto">
          <a:xfrm>
            <a:off x="914400" y="5410200"/>
            <a:ext cx="1295400" cy="8382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l-GR" sz="1600" b="1">
                <a:latin typeface="Times New Roman" pitchFamily="18" charset="0"/>
              </a:rPr>
              <a:t>ΦΥΣΙΟΛΟΓΙΚΕΣ</a:t>
            </a:r>
            <a:endParaRPr lang="el-GR" sz="2400">
              <a:latin typeface="Times New Roman" pitchFamily="18" charset="0"/>
            </a:endParaRPr>
          </a:p>
        </p:txBody>
      </p:sp>
      <p:sp>
        <p:nvSpPr>
          <p:cNvPr id="20490" name="Rectangle 14"/>
          <p:cNvSpPr>
            <a:spLocks noChangeArrowheads="1"/>
          </p:cNvSpPr>
          <p:nvPr/>
        </p:nvSpPr>
        <p:spPr bwMode="auto">
          <a:xfrm>
            <a:off x="6019800" y="2057400"/>
            <a:ext cx="1295400" cy="8382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l-GR" sz="1200" b="1">
                <a:latin typeface="Times New Roman" pitchFamily="18" charset="0"/>
              </a:rPr>
              <a:t>ΕΝΔΙΑΦΕΡΟΝ </a:t>
            </a:r>
          </a:p>
          <a:p>
            <a:pPr algn="ctr" eaLnBrk="0" hangingPunct="0"/>
            <a:r>
              <a:rPr lang="el-GR" sz="1200" b="1">
                <a:latin typeface="Times New Roman" pitchFamily="18" charset="0"/>
              </a:rPr>
              <a:t>ΔΟΥΛΕΙΑΣ</a:t>
            </a:r>
          </a:p>
          <a:p>
            <a:pPr algn="ctr" eaLnBrk="0" hangingPunct="0"/>
            <a:r>
              <a:rPr lang="el-GR" sz="1200" b="1">
                <a:latin typeface="Times New Roman" pitchFamily="18" charset="0"/>
              </a:rPr>
              <a:t>ΕΠΙΤΕΥΓΜΑΤΑ</a:t>
            </a:r>
          </a:p>
          <a:p>
            <a:pPr algn="ctr" eaLnBrk="0" hangingPunct="0"/>
            <a:r>
              <a:rPr lang="el-GR" sz="1200" b="1">
                <a:latin typeface="Times New Roman" pitchFamily="18" charset="0"/>
              </a:rPr>
              <a:t>ΔΥΝΑΤΟΤΗΤΕΣ</a:t>
            </a:r>
          </a:p>
          <a:p>
            <a:pPr algn="ctr" eaLnBrk="0" hangingPunct="0"/>
            <a:r>
              <a:rPr lang="el-GR" sz="1200" b="1">
                <a:latin typeface="Times New Roman" pitchFamily="18" charset="0"/>
              </a:rPr>
              <a:t>ΑΝΑΠΤΥΞΗΣ</a:t>
            </a:r>
            <a:endParaRPr lang="el-GR" sz="1400">
              <a:latin typeface="Times New Roman" pitchFamily="18" charset="0"/>
            </a:endParaRPr>
          </a:p>
        </p:txBody>
      </p:sp>
      <p:sp>
        <p:nvSpPr>
          <p:cNvPr id="20491" name="Rectangle 15"/>
          <p:cNvSpPr>
            <a:spLocks noChangeArrowheads="1"/>
          </p:cNvSpPr>
          <p:nvPr/>
        </p:nvSpPr>
        <p:spPr bwMode="auto">
          <a:xfrm>
            <a:off x="6019800" y="2895600"/>
            <a:ext cx="1295400" cy="7620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l-GR" sz="1200" b="1">
                <a:latin typeface="Times New Roman" pitchFamily="18" charset="0"/>
              </a:rPr>
              <a:t>ΠΡΟΑΓΩΓΕΣ</a:t>
            </a:r>
          </a:p>
          <a:p>
            <a:pPr algn="ctr" eaLnBrk="0" hangingPunct="0"/>
            <a:r>
              <a:rPr lang="el-GR" sz="1200" b="1">
                <a:latin typeface="Times New Roman" pitchFamily="18" charset="0"/>
              </a:rPr>
              <a:t>ΑΝΑΓΝΩΡΙΣΗ</a:t>
            </a:r>
          </a:p>
          <a:p>
            <a:pPr algn="ctr" eaLnBrk="0" hangingPunct="0"/>
            <a:r>
              <a:rPr lang="el-GR" sz="1200" b="1">
                <a:latin typeface="Times New Roman" pitchFamily="18" charset="0"/>
              </a:rPr>
              <a:t>ΘΕΣΗ</a:t>
            </a:r>
            <a:endParaRPr lang="el-GR" sz="2400">
              <a:latin typeface="Times New Roman" pitchFamily="18" charset="0"/>
            </a:endParaRPr>
          </a:p>
        </p:txBody>
      </p:sp>
      <p:sp>
        <p:nvSpPr>
          <p:cNvPr id="20492" name="Rectangle 16"/>
          <p:cNvSpPr>
            <a:spLocks noChangeArrowheads="1"/>
          </p:cNvSpPr>
          <p:nvPr/>
        </p:nvSpPr>
        <p:spPr bwMode="auto">
          <a:xfrm>
            <a:off x="6019800" y="3657600"/>
            <a:ext cx="1295400" cy="11430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l-GR" sz="1200" b="1">
                <a:latin typeface="Times New Roman" pitchFamily="18" charset="0"/>
              </a:rPr>
              <a:t>ΔΙΑΠΡΟΣΩΠΙΚΕΣ </a:t>
            </a:r>
          </a:p>
          <a:p>
            <a:pPr algn="ctr" eaLnBrk="0" hangingPunct="0"/>
            <a:r>
              <a:rPr lang="el-GR" sz="1200" b="1">
                <a:latin typeface="Times New Roman" pitchFamily="18" charset="0"/>
              </a:rPr>
              <a:t>ΣΧΕΣΕΙΣ</a:t>
            </a:r>
          </a:p>
          <a:p>
            <a:pPr algn="ctr" eaLnBrk="0" hangingPunct="0"/>
            <a:r>
              <a:rPr lang="el-GR" sz="1200" b="1">
                <a:latin typeface="Times New Roman" pitchFamily="18" charset="0"/>
              </a:rPr>
              <a:t>ΕΠΙΒΛΕΨΗ</a:t>
            </a:r>
            <a:endParaRPr lang="el-GR" sz="2400">
              <a:latin typeface="Times New Roman" pitchFamily="18" charset="0"/>
            </a:endParaRPr>
          </a:p>
        </p:txBody>
      </p:sp>
      <p:sp>
        <p:nvSpPr>
          <p:cNvPr id="20493" name="Rectangle 17"/>
          <p:cNvSpPr>
            <a:spLocks noChangeArrowheads="1"/>
          </p:cNvSpPr>
          <p:nvPr/>
        </p:nvSpPr>
        <p:spPr bwMode="auto">
          <a:xfrm>
            <a:off x="6019800" y="4572000"/>
            <a:ext cx="1295400" cy="1066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l-GR" sz="1200" b="1">
                <a:latin typeface="Times New Roman" pitchFamily="18" charset="0"/>
              </a:rPr>
              <a:t>ΠΟΛΙΤΙΚΗ </a:t>
            </a:r>
          </a:p>
          <a:p>
            <a:pPr algn="ctr" eaLnBrk="0" hangingPunct="0"/>
            <a:r>
              <a:rPr lang="el-GR" sz="1200" b="1">
                <a:latin typeface="Times New Roman" pitchFamily="18" charset="0"/>
              </a:rPr>
              <a:t>ΕΠΙΧΕΙΡΗΣΗΣ</a:t>
            </a:r>
          </a:p>
          <a:p>
            <a:pPr algn="ctr" eaLnBrk="0" hangingPunct="0"/>
            <a:r>
              <a:rPr lang="el-GR" sz="1200" b="1">
                <a:latin typeface="Times New Roman" pitchFamily="18" charset="0"/>
              </a:rPr>
              <a:t>ΑΣΦΑΛΕΙΑ</a:t>
            </a:r>
          </a:p>
          <a:p>
            <a:pPr algn="ctr" eaLnBrk="0" hangingPunct="0"/>
            <a:r>
              <a:rPr lang="el-GR" sz="1200" b="1">
                <a:latin typeface="Times New Roman" pitchFamily="18" charset="0"/>
              </a:rPr>
              <a:t>ΣΥΝΘΗΚΕΣ ΕΡΓΑΣΙΑΣ</a:t>
            </a:r>
            <a:endParaRPr lang="el-GR" sz="2400">
              <a:latin typeface="Times New Roman" pitchFamily="18" charset="0"/>
            </a:endParaRPr>
          </a:p>
        </p:txBody>
      </p:sp>
      <p:sp>
        <p:nvSpPr>
          <p:cNvPr id="20494" name="Rectangle 18"/>
          <p:cNvSpPr>
            <a:spLocks noChangeArrowheads="1"/>
          </p:cNvSpPr>
          <p:nvPr/>
        </p:nvSpPr>
        <p:spPr bwMode="auto">
          <a:xfrm>
            <a:off x="6019800" y="5638800"/>
            <a:ext cx="1295400" cy="685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l-GR" sz="1200" b="1">
                <a:latin typeface="Times New Roman" pitchFamily="18" charset="0"/>
              </a:rPr>
              <a:t>ΜΙΣΘΟΣ</a:t>
            </a:r>
            <a:endParaRPr lang="el-GR" sz="2400">
              <a:latin typeface="Times New Roman" pitchFamily="18" charset="0"/>
            </a:endParaRPr>
          </a:p>
        </p:txBody>
      </p:sp>
      <p:sp>
        <p:nvSpPr>
          <p:cNvPr id="20495" name="Line 19"/>
          <p:cNvSpPr>
            <a:spLocks noChangeShapeType="1"/>
          </p:cNvSpPr>
          <p:nvPr/>
        </p:nvSpPr>
        <p:spPr bwMode="auto">
          <a:xfrm>
            <a:off x="2209800" y="2514600"/>
            <a:ext cx="3733800" cy="0"/>
          </a:xfrm>
          <a:prstGeom prst="line">
            <a:avLst/>
          </a:prstGeom>
          <a:noFill/>
          <a:ln w="9525">
            <a:solidFill>
              <a:schemeClr val="tx1"/>
            </a:solidFill>
            <a:round/>
            <a:headEnd/>
            <a:tailEnd type="triangle" w="med" len="med"/>
          </a:ln>
        </p:spPr>
        <p:txBody>
          <a:bodyPr wrap="none" anchor="ctr"/>
          <a:lstStyle/>
          <a:p>
            <a:endParaRPr lang="el-GR"/>
          </a:p>
        </p:txBody>
      </p:sp>
      <p:sp>
        <p:nvSpPr>
          <p:cNvPr id="20496" name="Line 20"/>
          <p:cNvSpPr>
            <a:spLocks noChangeShapeType="1"/>
          </p:cNvSpPr>
          <p:nvPr/>
        </p:nvSpPr>
        <p:spPr bwMode="auto">
          <a:xfrm>
            <a:off x="2209800" y="3276600"/>
            <a:ext cx="3733800" cy="0"/>
          </a:xfrm>
          <a:prstGeom prst="line">
            <a:avLst/>
          </a:prstGeom>
          <a:noFill/>
          <a:ln w="9525">
            <a:solidFill>
              <a:schemeClr val="tx1"/>
            </a:solidFill>
            <a:round/>
            <a:headEnd/>
            <a:tailEnd type="triangle" w="med" len="med"/>
          </a:ln>
        </p:spPr>
        <p:txBody>
          <a:bodyPr wrap="none" anchor="ctr"/>
          <a:lstStyle/>
          <a:p>
            <a:endParaRPr lang="el-GR"/>
          </a:p>
        </p:txBody>
      </p:sp>
      <p:sp>
        <p:nvSpPr>
          <p:cNvPr id="20497" name="Line 21"/>
          <p:cNvSpPr>
            <a:spLocks noChangeShapeType="1"/>
          </p:cNvSpPr>
          <p:nvPr/>
        </p:nvSpPr>
        <p:spPr bwMode="auto">
          <a:xfrm>
            <a:off x="2209800" y="4114800"/>
            <a:ext cx="3733800" cy="0"/>
          </a:xfrm>
          <a:prstGeom prst="line">
            <a:avLst/>
          </a:prstGeom>
          <a:noFill/>
          <a:ln w="9525">
            <a:solidFill>
              <a:schemeClr val="tx1"/>
            </a:solidFill>
            <a:round/>
            <a:headEnd/>
            <a:tailEnd type="triangle" w="med" len="med"/>
          </a:ln>
        </p:spPr>
        <p:txBody>
          <a:bodyPr wrap="none" anchor="ctr"/>
          <a:lstStyle/>
          <a:p>
            <a:endParaRPr lang="el-GR"/>
          </a:p>
        </p:txBody>
      </p:sp>
      <p:sp>
        <p:nvSpPr>
          <p:cNvPr id="20498" name="Line 22"/>
          <p:cNvSpPr>
            <a:spLocks noChangeShapeType="1"/>
          </p:cNvSpPr>
          <p:nvPr/>
        </p:nvSpPr>
        <p:spPr bwMode="auto">
          <a:xfrm>
            <a:off x="2209800" y="5029200"/>
            <a:ext cx="3810000" cy="0"/>
          </a:xfrm>
          <a:prstGeom prst="line">
            <a:avLst/>
          </a:prstGeom>
          <a:noFill/>
          <a:ln w="9525">
            <a:solidFill>
              <a:schemeClr val="tx1"/>
            </a:solidFill>
            <a:round/>
            <a:headEnd/>
            <a:tailEnd type="triangle" w="med" len="med"/>
          </a:ln>
        </p:spPr>
        <p:txBody>
          <a:bodyPr wrap="none" anchor="ctr"/>
          <a:lstStyle/>
          <a:p>
            <a:endParaRPr lang="el-GR"/>
          </a:p>
        </p:txBody>
      </p:sp>
      <p:sp>
        <p:nvSpPr>
          <p:cNvPr id="20499" name="Line 23"/>
          <p:cNvSpPr>
            <a:spLocks noChangeShapeType="1"/>
          </p:cNvSpPr>
          <p:nvPr/>
        </p:nvSpPr>
        <p:spPr bwMode="auto">
          <a:xfrm>
            <a:off x="2209800" y="5867400"/>
            <a:ext cx="3810000" cy="0"/>
          </a:xfrm>
          <a:prstGeom prst="line">
            <a:avLst/>
          </a:prstGeom>
          <a:noFill/>
          <a:ln w="9525">
            <a:solidFill>
              <a:schemeClr val="tx1"/>
            </a:solidFill>
            <a:round/>
            <a:headEnd/>
            <a:tailEnd type="triangle" w="med" len="med"/>
          </a:ln>
        </p:spPr>
        <p:txBody>
          <a:bodyPr wrap="none" anchor="ctr"/>
          <a:lstStyle/>
          <a:p>
            <a:endParaRPr lang="el-GR"/>
          </a:p>
        </p:txBody>
      </p:sp>
      <p:sp>
        <p:nvSpPr>
          <p:cNvPr id="20500" name="Text Box 33"/>
          <p:cNvSpPr txBox="1">
            <a:spLocks noChangeArrowheads="1"/>
          </p:cNvSpPr>
          <p:nvPr/>
        </p:nvSpPr>
        <p:spPr bwMode="auto">
          <a:xfrm>
            <a:off x="2590800" y="3200400"/>
            <a:ext cx="3189288" cy="336550"/>
          </a:xfrm>
          <a:prstGeom prst="rect">
            <a:avLst/>
          </a:prstGeom>
          <a:noFill/>
          <a:ln w="9525">
            <a:noFill/>
            <a:miter lim="800000"/>
            <a:headEnd/>
            <a:tailEnd/>
          </a:ln>
        </p:spPr>
        <p:txBody>
          <a:bodyPr wrap="none" anchor="ctr">
            <a:spAutoFit/>
          </a:bodyPr>
          <a:lstStyle/>
          <a:p>
            <a:pPr algn="ctr" eaLnBrk="0" hangingPunct="0"/>
            <a:r>
              <a:rPr lang="el-GR" sz="1600" b="1">
                <a:solidFill>
                  <a:srgbClr val="A50021"/>
                </a:solidFill>
                <a:latin typeface="Times New Roman" pitchFamily="18" charset="0"/>
              </a:rPr>
              <a:t>ΠΑΡΑΓΟΝΤΕΣ ΠΑΡΑΚΙΝΗΣΗΣ</a:t>
            </a:r>
            <a:endParaRPr lang="el-GR" sz="2400">
              <a:latin typeface="Times New Roman" pitchFamily="18" charset="0"/>
            </a:endParaRPr>
          </a:p>
        </p:txBody>
      </p:sp>
      <p:sp>
        <p:nvSpPr>
          <p:cNvPr id="20501" name="Rectangle 34"/>
          <p:cNvSpPr>
            <a:spLocks noChangeArrowheads="1"/>
          </p:cNvSpPr>
          <p:nvPr/>
        </p:nvSpPr>
        <p:spPr bwMode="auto">
          <a:xfrm>
            <a:off x="2590800" y="4319588"/>
            <a:ext cx="3189288" cy="825500"/>
          </a:xfrm>
          <a:prstGeom prst="rect">
            <a:avLst/>
          </a:prstGeom>
          <a:noFill/>
          <a:ln w="9525">
            <a:noFill/>
            <a:miter lim="800000"/>
            <a:headEnd/>
            <a:tailEnd/>
          </a:ln>
        </p:spPr>
        <p:txBody>
          <a:bodyPr anchor="ctr">
            <a:spAutoFit/>
          </a:bodyPr>
          <a:lstStyle/>
          <a:p>
            <a:pPr algn="ctr" eaLnBrk="0" hangingPunct="0"/>
            <a:r>
              <a:rPr lang="el-GR" sz="1600" b="1">
                <a:solidFill>
                  <a:srgbClr val="A50021"/>
                </a:solidFill>
                <a:latin typeface="Times New Roman" pitchFamily="18" charset="0"/>
              </a:rPr>
              <a:t>ΠΑΡΑΓΟΝΤΕΣ ΥΓΙΕΙΝΗΣ-ΔΙΑΤΗΡΗΣΗΣ</a:t>
            </a:r>
          </a:p>
          <a:p>
            <a:pPr algn="ctr" eaLnBrk="0" hangingPunct="0"/>
            <a:endParaRPr lang="el-GR" sz="1600" b="1">
              <a:solidFill>
                <a:srgbClr val="A50021"/>
              </a:solidFill>
              <a:latin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5 - Θέση αριθμού διαφάνειας"/>
          <p:cNvSpPr>
            <a:spLocks noGrp="1"/>
          </p:cNvSpPr>
          <p:nvPr>
            <p:ph type="sldNum" sz="quarter" idx="12"/>
          </p:nvPr>
        </p:nvSpPr>
        <p:spPr>
          <a:noFill/>
        </p:spPr>
        <p:txBody>
          <a:bodyPr/>
          <a:lstStyle/>
          <a:p>
            <a:fld id="{F1FD4758-479E-4E48-AAB0-284831366810}" type="slidenum">
              <a:rPr lang="el-GR" smtClean="0"/>
              <a:pPr/>
              <a:t>19</a:t>
            </a:fld>
            <a:endParaRPr lang="el-GR"/>
          </a:p>
        </p:txBody>
      </p:sp>
      <p:sp>
        <p:nvSpPr>
          <p:cNvPr id="21507" name="Rectangle 2"/>
          <p:cNvSpPr>
            <a:spLocks noGrp="1" noChangeArrowheads="1"/>
          </p:cNvSpPr>
          <p:nvPr>
            <p:ph type="title"/>
          </p:nvPr>
        </p:nvSpPr>
        <p:spPr/>
        <p:txBody>
          <a:bodyPr/>
          <a:lstStyle/>
          <a:p>
            <a:pPr eaLnBrk="1" hangingPunct="1"/>
            <a:r>
              <a:rPr lang="el-GR" sz="3800"/>
              <a:t>ΑΔΥΝΑΜΙΕΣ ΤΗΣ ΘΕΩΡΙΑΣ ΤΟΥ </a:t>
            </a:r>
            <a:r>
              <a:rPr lang="en-US" sz="3800"/>
              <a:t>HERZBERG</a:t>
            </a:r>
            <a:endParaRPr lang="el-GR" sz="3800"/>
          </a:p>
        </p:txBody>
      </p:sp>
      <p:sp>
        <p:nvSpPr>
          <p:cNvPr id="21508" name="Rectangle 3"/>
          <p:cNvSpPr>
            <a:spLocks noGrp="1" noChangeArrowheads="1"/>
          </p:cNvSpPr>
          <p:nvPr>
            <p:ph type="body" idx="1"/>
          </p:nvPr>
        </p:nvSpPr>
        <p:spPr/>
        <p:txBody>
          <a:bodyPr/>
          <a:lstStyle/>
          <a:p>
            <a:pPr eaLnBrk="1" hangingPunct="1"/>
            <a:r>
              <a:rPr lang="el-GR" sz="2800"/>
              <a:t>Το δείγμα. Υποστηρίχθηκε ότι η θεωρία του </a:t>
            </a:r>
            <a:r>
              <a:rPr lang="en-US" sz="2800"/>
              <a:t>Herzberg </a:t>
            </a:r>
            <a:r>
              <a:rPr lang="el-GR" sz="2800"/>
              <a:t>δεν ισχύει στην περίπτωση των εργατών που οι βασικές ανάγκες δεν έχουν ικανοποιηθεί. </a:t>
            </a:r>
          </a:p>
          <a:p>
            <a:pPr eaLnBrk="1" hangingPunct="1"/>
            <a:r>
              <a:rPr lang="el-GR" sz="2800"/>
              <a:t>Δεν λαμβάνει υπ’ όψιν τα ιδιαίτερα χαρακτηριστικά των διαφόρων ομάδων ή ατόμων. Είναι μάλλον απίθανο οι εργάτες να παρακινούνται από τους ίδιους παράγοντες που παρακινούνται τα ανώτερα διοικητικά στελέχη</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5 - Θέση αριθμού διαφάνειας"/>
          <p:cNvSpPr>
            <a:spLocks noGrp="1"/>
          </p:cNvSpPr>
          <p:nvPr>
            <p:ph type="sldNum" sz="quarter" idx="12"/>
          </p:nvPr>
        </p:nvSpPr>
        <p:spPr>
          <a:noFill/>
        </p:spPr>
        <p:txBody>
          <a:bodyPr/>
          <a:lstStyle/>
          <a:p>
            <a:fld id="{9ADC12BC-FF84-4B52-ACD9-680137D64550}" type="slidenum">
              <a:rPr lang="el-GR" smtClean="0"/>
              <a:pPr/>
              <a:t>2</a:t>
            </a:fld>
            <a:endParaRPr lang="el-GR"/>
          </a:p>
        </p:txBody>
      </p:sp>
      <p:sp>
        <p:nvSpPr>
          <p:cNvPr id="5123" name="Text Box 4"/>
          <p:cNvSpPr>
            <a:spLocks noGrp="1" noChangeArrowheads="1"/>
          </p:cNvSpPr>
          <p:nvPr>
            <p:ph type="body" idx="1"/>
          </p:nvPr>
        </p:nvSpPr>
        <p:spPr>
          <a:noFill/>
        </p:spPr>
        <p:txBody>
          <a:bodyPr/>
          <a:lstStyle/>
          <a:p>
            <a:pPr algn="ctr" eaLnBrk="1" hangingPunct="1"/>
            <a:r>
              <a:rPr lang="el-GR" sz="4600">
                <a:latin typeface="Times New Roman" pitchFamily="18" charset="0"/>
              </a:rPr>
              <a:t>Τι κάνει τον άνθρωπο να θέλει να εργάζεται περισσότερο ή λιγότερο;</a:t>
            </a:r>
          </a:p>
          <a:p>
            <a:pPr algn="ctr" eaLnBrk="1" hangingPunct="1">
              <a:buFont typeface="Wingdings" pitchFamily="2" charset="2"/>
              <a:buNone/>
            </a:pPr>
            <a:endParaRPr lang="el-GR" sz="4600">
              <a:latin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5 - Θέση αριθμού διαφάνειας"/>
          <p:cNvSpPr>
            <a:spLocks noGrp="1"/>
          </p:cNvSpPr>
          <p:nvPr>
            <p:ph type="sldNum" sz="quarter" idx="12"/>
          </p:nvPr>
        </p:nvSpPr>
        <p:spPr>
          <a:noFill/>
        </p:spPr>
        <p:txBody>
          <a:bodyPr/>
          <a:lstStyle/>
          <a:p>
            <a:fld id="{FDC40413-3F7F-471F-B0B3-D7B84D86FCED}" type="slidenum">
              <a:rPr lang="el-GR" smtClean="0"/>
              <a:pPr/>
              <a:t>20</a:t>
            </a:fld>
            <a:endParaRPr lang="el-GR"/>
          </a:p>
        </p:txBody>
      </p:sp>
      <p:sp>
        <p:nvSpPr>
          <p:cNvPr id="22531" name="Rectangle 2"/>
          <p:cNvSpPr>
            <a:spLocks noGrp="1" noChangeArrowheads="1"/>
          </p:cNvSpPr>
          <p:nvPr>
            <p:ph type="title"/>
          </p:nvPr>
        </p:nvSpPr>
        <p:spPr>
          <a:xfrm>
            <a:off x="611188" y="620713"/>
            <a:ext cx="7772400" cy="2730500"/>
          </a:xfrm>
        </p:spPr>
        <p:txBody>
          <a:bodyPr/>
          <a:lstStyle/>
          <a:p>
            <a:pPr eaLnBrk="1" hangingPunct="1">
              <a:lnSpc>
                <a:spcPct val="80000"/>
              </a:lnSpc>
            </a:pPr>
            <a:r>
              <a:rPr lang="el-GR" sz="2900" b="1">
                <a:solidFill>
                  <a:schemeClr val="bg1"/>
                </a:solidFill>
              </a:rPr>
              <a:t>Συμπεράσματα της Θεωρίας του  </a:t>
            </a:r>
            <a:r>
              <a:rPr lang="en-US" sz="2900" b="1">
                <a:solidFill>
                  <a:schemeClr val="bg1"/>
                </a:solidFill>
              </a:rPr>
              <a:t>Herzberg</a:t>
            </a:r>
            <a:br>
              <a:rPr lang="en-US" sz="2900" b="1">
                <a:solidFill>
                  <a:schemeClr val="bg1"/>
                </a:solidFill>
              </a:rPr>
            </a:br>
            <a:r>
              <a:rPr lang="en-US" sz="2900" b="1">
                <a:solidFill>
                  <a:schemeClr val="bg1"/>
                </a:solidFill>
              </a:rPr>
              <a:t> για τη Διοίκηση</a:t>
            </a:r>
            <a:br>
              <a:rPr lang="en-US" sz="2900" b="1">
                <a:solidFill>
                  <a:schemeClr val="bg1"/>
                </a:solidFill>
              </a:rPr>
            </a:br>
            <a:r>
              <a:rPr lang="en-US" sz="2900" b="1">
                <a:solidFill>
                  <a:schemeClr val="bg1"/>
                </a:solidFill>
              </a:rPr>
              <a:t/>
            </a:r>
            <a:br>
              <a:rPr lang="en-US" sz="2900" b="1">
                <a:solidFill>
                  <a:schemeClr val="bg1"/>
                </a:solidFill>
              </a:rPr>
            </a:br>
            <a:r>
              <a:rPr lang="en-US" sz="2900" b="1"/>
              <a:t/>
            </a:r>
            <a:br>
              <a:rPr lang="en-US" sz="2900" b="1"/>
            </a:br>
            <a:r>
              <a:rPr lang="en-US" sz="1900" b="1">
                <a:solidFill>
                  <a:srgbClr val="CC0000"/>
                </a:solidFill>
              </a:rPr>
              <a:t>ΕΜΠΛΟΥΤΙΣΜΟΣ (Job enrichment)</a:t>
            </a:r>
            <a:br>
              <a:rPr lang="en-US" sz="1900" b="1">
                <a:solidFill>
                  <a:srgbClr val="CC0000"/>
                </a:solidFill>
              </a:rPr>
            </a:br>
            <a:r>
              <a:rPr lang="el-GR" sz="1900" b="1" i="1">
                <a:solidFill>
                  <a:schemeClr val="tx1"/>
                </a:solidFill>
              </a:rPr>
              <a:t>Η εργασία κάθε ατόμου πρέπει να έχει εκείνο το περιεχόμενο το οποίο του εξασφαλίζει τη δυνατότητα ικανοποίησης των ανώτατων αναγκών</a:t>
            </a:r>
            <a:r>
              <a:rPr lang="en-US" sz="2500" b="1">
                <a:solidFill>
                  <a:schemeClr val="tx1"/>
                </a:solidFill>
              </a:rPr>
              <a:t/>
            </a:r>
            <a:br>
              <a:rPr lang="en-US" sz="2500" b="1">
                <a:solidFill>
                  <a:schemeClr val="tx1"/>
                </a:solidFill>
              </a:rPr>
            </a:br>
            <a:r>
              <a:rPr lang="en-US" sz="2500" b="1">
                <a:solidFill>
                  <a:schemeClr val="tx1"/>
                </a:solidFill>
              </a:rPr>
              <a:t/>
            </a:r>
            <a:br>
              <a:rPr lang="en-US" sz="2500" b="1">
                <a:solidFill>
                  <a:schemeClr val="tx1"/>
                </a:solidFill>
              </a:rPr>
            </a:br>
            <a:r>
              <a:rPr lang="en-US" sz="1700" b="1" i="1">
                <a:solidFill>
                  <a:srgbClr val="A50021"/>
                </a:solidFill>
              </a:rPr>
              <a:t>ΚΑΘΕΤΟΣ : Συμμετοχή στη λήψη αποφάσεων</a:t>
            </a:r>
            <a:br>
              <a:rPr lang="en-US" sz="1700" b="1" i="1">
                <a:solidFill>
                  <a:srgbClr val="A50021"/>
                </a:solidFill>
              </a:rPr>
            </a:br>
            <a:r>
              <a:rPr lang="en-US" sz="1700" b="1" i="1">
                <a:solidFill>
                  <a:srgbClr val="A50021"/>
                </a:solidFill>
              </a:rPr>
              <a:t> </a:t>
            </a:r>
            <a:br>
              <a:rPr lang="en-US" sz="1700" b="1" i="1">
                <a:solidFill>
                  <a:srgbClr val="A50021"/>
                </a:solidFill>
              </a:rPr>
            </a:br>
            <a:r>
              <a:rPr lang="en-US" sz="1700" b="1" i="1">
                <a:solidFill>
                  <a:srgbClr val="A50021"/>
                </a:solidFill>
              </a:rPr>
              <a:t>ΟΡΙΖΟΝΤΙΟΣ: Αύξηση ποικιλίας καθηκόντων-εργασιών</a:t>
            </a:r>
            <a:br>
              <a:rPr lang="en-US" sz="1700" b="1" i="1">
                <a:solidFill>
                  <a:srgbClr val="A50021"/>
                </a:solidFill>
              </a:rPr>
            </a:br>
            <a:endParaRPr lang="el-GR"/>
          </a:p>
        </p:txBody>
      </p:sp>
      <p:sp>
        <p:nvSpPr>
          <p:cNvPr id="22532" name="Rectangle 3"/>
          <p:cNvSpPr>
            <a:spLocks noGrp="1" noChangeArrowheads="1"/>
          </p:cNvSpPr>
          <p:nvPr>
            <p:ph type="body" idx="1"/>
          </p:nvPr>
        </p:nvSpPr>
        <p:spPr>
          <a:xfrm>
            <a:off x="684213" y="3429000"/>
            <a:ext cx="7920037" cy="3095625"/>
          </a:xfrm>
          <a:solidFill>
            <a:srgbClr val="CCFFCC"/>
          </a:solidFill>
        </p:spPr>
        <p:txBody>
          <a:bodyPr/>
          <a:lstStyle/>
          <a:p>
            <a:pPr eaLnBrk="1" hangingPunct="1">
              <a:lnSpc>
                <a:spcPct val="80000"/>
              </a:lnSpc>
            </a:pPr>
            <a:r>
              <a:rPr lang="el-GR" sz="1400" b="1">
                <a:solidFill>
                  <a:srgbClr val="000099"/>
                </a:solidFill>
              </a:rPr>
              <a:t>Περιορίστε τους μηχανισμούς ελέγχου	</a:t>
            </a:r>
            <a:r>
              <a:rPr lang="el-GR" sz="1400"/>
              <a:t>	</a:t>
            </a:r>
            <a:r>
              <a:rPr lang="el-GR" sz="1400" b="1">
                <a:solidFill>
                  <a:srgbClr val="000099"/>
                </a:solidFill>
              </a:rPr>
              <a:t>ΕΥΘΥΝΗ, ΟΛΟΚΛΗΡΩΣΗ</a:t>
            </a:r>
            <a:endParaRPr lang="el-GR" sz="1400">
              <a:solidFill>
                <a:srgbClr val="000099"/>
              </a:solidFill>
            </a:endParaRPr>
          </a:p>
          <a:p>
            <a:pPr eaLnBrk="1" hangingPunct="1">
              <a:lnSpc>
                <a:spcPct val="80000"/>
              </a:lnSpc>
            </a:pPr>
            <a:r>
              <a:rPr lang="el-GR" sz="1400" b="1">
                <a:solidFill>
                  <a:srgbClr val="000099"/>
                </a:solidFill>
              </a:rPr>
              <a:t>Αυξήστε τις υποχρεώσεις των εργαζομένων</a:t>
            </a:r>
            <a:r>
              <a:rPr lang="el-GR" sz="1400">
                <a:solidFill>
                  <a:srgbClr val="000099"/>
                </a:solidFill>
              </a:rPr>
              <a:t>	</a:t>
            </a:r>
            <a:r>
              <a:rPr lang="el-GR" sz="1400" b="1">
                <a:solidFill>
                  <a:srgbClr val="000099"/>
                </a:solidFill>
              </a:rPr>
              <a:t>ΕΥΘΥΝΗ, ΑΝΑΓΝΩΡΙΣΗ</a:t>
            </a:r>
          </a:p>
          <a:p>
            <a:pPr eaLnBrk="1" hangingPunct="1">
              <a:lnSpc>
                <a:spcPct val="80000"/>
              </a:lnSpc>
            </a:pPr>
            <a:r>
              <a:rPr lang="el-GR" sz="1400" b="1">
                <a:solidFill>
                  <a:srgbClr val="000099"/>
                </a:solidFill>
              </a:rPr>
              <a:t>Δώστε στον εργαζόμενο πλήρη μονάδα εργασίας</a:t>
            </a:r>
            <a:r>
              <a:rPr lang="el-GR" sz="1400">
                <a:solidFill>
                  <a:srgbClr val="000099"/>
                </a:solidFill>
              </a:rPr>
              <a:t>	</a:t>
            </a:r>
            <a:r>
              <a:rPr lang="el-GR" sz="1400" b="1">
                <a:solidFill>
                  <a:srgbClr val="000099"/>
                </a:solidFill>
              </a:rPr>
              <a:t>ΕΥΘΥΝΗ, ΟΛΟΚΛΗΡΩΣΗ, 						ΑΝΑΓΝΩΡΙΣΗ</a:t>
            </a:r>
          </a:p>
          <a:p>
            <a:pPr eaLnBrk="1" hangingPunct="1">
              <a:lnSpc>
                <a:spcPct val="80000"/>
              </a:lnSpc>
            </a:pPr>
            <a:r>
              <a:rPr lang="el-GR" sz="1400" b="1">
                <a:solidFill>
                  <a:srgbClr val="000099"/>
                </a:solidFill>
              </a:rPr>
              <a:t>Παραχωρείστε μεγαλύτερη εξουσία,</a:t>
            </a:r>
            <a:r>
              <a:rPr lang="el-GR" sz="1400">
                <a:solidFill>
                  <a:srgbClr val="000099"/>
                </a:solidFill>
              </a:rPr>
              <a:t>		</a:t>
            </a:r>
            <a:r>
              <a:rPr lang="el-GR" sz="1400" b="1">
                <a:solidFill>
                  <a:srgbClr val="000099"/>
                </a:solidFill>
              </a:rPr>
              <a:t>ΕΥΘΥΝΗ, ΟΛΟΚΛΗΡΩΣΗ</a:t>
            </a:r>
            <a:r>
              <a:rPr lang="el-GR" sz="1400">
                <a:solidFill>
                  <a:srgbClr val="000099"/>
                </a:solidFill>
              </a:rPr>
              <a:t>, 	</a:t>
            </a:r>
            <a:r>
              <a:rPr lang="el-GR" sz="1400" b="1">
                <a:solidFill>
                  <a:srgbClr val="000099"/>
                </a:solidFill>
              </a:rPr>
              <a:t>ελευθερία και αυτονομία	</a:t>
            </a:r>
            <a:r>
              <a:rPr lang="el-GR" sz="1400">
                <a:solidFill>
                  <a:srgbClr val="000099"/>
                </a:solidFill>
              </a:rPr>
              <a:t>		</a:t>
            </a:r>
            <a:r>
              <a:rPr lang="el-GR" sz="1400" b="1">
                <a:solidFill>
                  <a:srgbClr val="000099"/>
                </a:solidFill>
              </a:rPr>
              <a:t>ΑΝΑΓΝΩΡΙΣΗ</a:t>
            </a:r>
          </a:p>
          <a:p>
            <a:pPr eaLnBrk="1" hangingPunct="1">
              <a:lnSpc>
                <a:spcPct val="80000"/>
              </a:lnSpc>
            </a:pPr>
            <a:r>
              <a:rPr lang="el-GR" sz="1400" b="1">
                <a:solidFill>
                  <a:srgbClr val="000099"/>
                </a:solidFill>
              </a:rPr>
              <a:t>Ενημέρωση των εργαζομένων για την πρόοδο</a:t>
            </a:r>
            <a:r>
              <a:rPr lang="el-GR" sz="1400">
                <a:solidFill>
                  <a:srgbClr val="000099"/>
                </a:solidFill>
              </a:rPr>
              <a:t>	</a:t>
            </a:r>
            <a:r>
              <a:rPr lang="el-GR" sz="1400" b="1">
                <a:solidFill>
                  <a:srgbClr val="000099"/>
                </a:solidFill>
              </a:rPr>
              <a:t>ΑΝΑΓΝΩΡΙΣΗ</a:t>
            </a:r>
          </a:p>
          <a:p>
            <a:pPr eaLnBrk="1" hangingPunct="1">
              <a:lnSpc>
                <a:spcPct val="80000"/>
              </a:lnSpc>
              <a:buFont typeface="Wingdings" pitchFamily="2" charset="2"/>
              <a:buNone/>
            </a:pPr>
            <a:r>
              <a:rPr lang="el-GR" sz="1400">
                <a:solidFill>
                  <a:srgbClr val="000099"/>
                </a:solidFill>
              </a:rPr>
              <a:t>	</a:t>
            </a:r>
            <a:r>
              <a:rPr lang="el-GR" sz="1400" b="1">
                <a:solidFill>
                  <a:srgbClr val="000099"/>
                </a:solidFill>
              </a:rPr>
              <a:t>της εργασίας τους	</a:t>
            </a:r>
            <a:endParaRPr lang="el-GR" sz="1400">
              <a:solidFill>
                <a:srgbClr val="000099"/>
              </a:solidFill>
            </a:endParaRPr>
          </a:p>
          <a:p>
            <a:pPr eaLnBrk="1" hangingPunct="1">
              <a:lnSpc>
                <a:spcPct val="80000"/>
              </a:lnSpc>
            </a:pPr>
            <a:r>
              <a:rPr lang="el-GR" sz="1400" b="1">
                <a:solidFill>
                  <a:srgbClr val="000099"/>
                </a:solidFill>
              </a:rPr>
              <a:t>Ανάθεση καθηκόντων με μεγαλύτερη</a:t>
            </a:r>
            <a:r>
              <a:rPr lang="el-GR" sz="1400">
                <a:solidFill>
                  <a:srgbClr val="000099"/>
                </a:solidFill>
              </a:rPr>
              <a:t>		</a:t>
            </a:r>
            <a:r>
              <a:rPr lang="el-GR" sz="1400" b="1">
                <a:solidFill>
                  <a:srgbClr val="000099"/>
                </a:solidFill>
              </a:rPr>
              <a:t>ΑΝΑΠΤΥΞΗ, ΓΝΩΣΕΙΣ</a:t>
            </a:r>
          </a:p>
          <a:p>
            <a:pPr eaLnBrk="1" hangingPunct="1">
              <a:lnSpc>
                <a:spcPct val="80000"/>
              </a:lnSpc>
              <a:buFont typeface="Wingdings" pitchFamily="2" charset="2"/>
              <a:buNone/>
            </a:pPr>
            <a:r>
              <a:rPr lang="el-GR" sz="1400">
                <a:solidFill>
                  <a:srgbClr val="000099"/>
                </a:solidFill>
              </a:rPr>
              <a:t>	</a:t>
            </a:r>
            <a:r>
              <a:rPr lang="el-GR" sz="1400" b="1">
                <a:solidFill>
                  <a:srgbClr val="000099"/>
                </a:solidFill>
              </a:rPr>
              <a:t>ποικιλία και δυσκολία</a:t>
            </a:r>
            <a:endParaRPr lang="el-GR" sz="1400">
              <a:solidFill>
                <a:srgbClr val="000099"/>
              </a:solidFill>
            </a:endParaRPr>
          </a:p>
          <a:p>
            <a:pPr eaLnBrk="1" hangingPunct="1">
              <a:lnSpc>
                <a:spcPct val="80000"/>
              </a:lnSpc>
            </a:pPr>
            <a:r>
              <a:rPr lang="el-GR" sz="1400" b="1">
                <a:solidFill>
                  <a:srgbClr val="000099"/>
                </a:solidFill>
              </a:rPr>
              <a:t>Παραχώρηση σε εργαζομένων	</a:t>
            </a:r>
            <a:r>
              <a:rPr lang="el-GR" sz="1400">
                <a:solidFill>
                  <a:srgbClr val="000099"/>
                </a:solidFill>
              </a:rPr>
              <a:t>	</a:t>
            </a:r>
            <a:r>
              <a:rPr lang="el-GR" sz="1400" b="1">
                <a:solidFill>
                  <a:srgbClr val="000099"/>
                </a:solidFill>
              </a:rPr>
              <a:t>ΕΥΘΥΝΗ, ΑΝΑΠΤΥΞΗ</a:t>
            </a:r>
            <a:endParaRPr lang="el-GR" sz="1400">
              <a:solidFill>
                <a:srgbClr val="000099"/>
              </a:solidFill>
            </a:endParaRPr>
          </a:p>
          <a:p>
            <a:pPr eaLnBrk="1" hangingPunct="1">
              <a:lnSpc>
                <a:spcPct val="80000"/>
              </a:lnSpc>
              <a:buFont typeface="Wingdings" pitchFamily="2" charset="2"/>
              <a:buNone/>
            </a:pPr>
            <a:r>
              <a:rPr lang="el-GR" sz="1400" b="1">
                <a:solidFill>
                  <a:srgbClr val="000099"/>
                </a:solidFill>
              </a:rPr>
              <a:t>	 ειδικών ή εξειδικευμένων καθηκόντων		ΠΡΟΑΓΩΓΕΣ</a:t>
            </a:r>
          </a:p>
          <a:p>
            <a:pPr eaLnBrk="1" hangingPunct="1">
              <a:lnSpc>
                <a:spcPct val="80000"/>
              </a:lnSpc>
            </a:pPr>
            <a:endParaRPr lang="el-GR" sz="1400">
              <a:solidFill>
                <a:srgbClr val="000099"/>
              </a:solidFill>
            </a:endParaRPr>
          </a:p>
          <a:p>
            <a:pPr eaLnBrk="1" hangingPunct="1">
              <a:lnSpc>
                <a:spcPct val="80000"/>
              </a:lnSpc>
            </a:pPr>
            <a:endParaRPr lang="el-GR"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5 - Θέση αριθμού διαφάνειας"/>
          <p:cNvSpPr>
            <a:spLocks noGrp="1"/>
          </p:cNvSpPr>
          <p:nvPr>
            <p:ph type="sldNum" sz="quarter" idx="12"/>
          </p:nvPr>
        </p:nvSpPr>
        <p:spPr>
          <a:noFill/>
        </p:spPr>
        <p:txBody>
          <a:bodyPr/>
          <a:lstStyle/>
          <a:p>
            <a:fld id="{FFA9709F-161F-481B-AF23-546B306F19B0}" type="slidenum">
              <a:rPr lang="el-GR" smtClean="0"/>
              <a:pPr/>
              <a:t>21</a:t>
            </a:fld>
            <a:endParaRPr lang="el-GR"/>
          </a:p>
        </p:txBody>
      </p:sp>
      <p:sp>
        <p:nvSpPr>
          <p:cNvPr id="23555" name="Rectangle 2"/>
          <p:cNvSpPr>
            <a:spLocks noGrp="1" noChangeArrowheads="1"/>
          </p:cNvSpPr>
          <p:nvPr>
            <p:ph type="title"/>
          </p:nvPr>
        </p:nvSpPr>
        <p:spPr/>
        <p:txBody>
          <a:bodyPr/>
          <a:lstStyle/>
          <a:p>
            <a:pPr eaLnBrk="1" hangingPunct="1"/>
            <a:r>
              <a:rPr lang="el-GR"/>
              <a:t>Κριτική στη θεωρία </a:t>
            </a:r>
            <a:r>
              <a:rPr lang="en-US"/>
              <a:t>Herzberg</a:t>
            </a:r>
            <a:endParaRPr lang="el-GR"/>
          </a:p>
        </p:txBody>
      </p:sp>
      <p:sp>
        <p:nvSpPr>
          <p:cNvPr id="23556" name="Rectangle 3"/>
          <p:cNvSpPr>
            <a:spLocks noGrp="1" noChangeArrowheads="1"/>
          </p:cNvSpPr>
          <p:nvPr>
            <p:ph type="body" idx="1"/>
          </p:nvPr>
        </p:nvSpPr>
        <p:spPr/>
        <p:txBody>
          <a:bodyPr/>
          <a:lstStyle/>
          <a:p>
            <a:pPr eaLnBrk="1" hangingPunct="1"/>
            <a:r>
              <a:rPr lang="el-GR"/>
              <a:t>Τα ερευνητικά αποτελέσματα του </a:t>
            </a:r>
            <a:r>
              <a:rPr lang="en-US"/>
              <a:t>Herzberg </a:t>
            </a:r>
            <a:r>
              <a:rPr lang="el-GR"/>
              <a:t>δεν επιβεβαιωθήκαν στο σύνολό τους από άλλους ερευνητές</a:t>
            </a:r>
          </a:p>
          <a:p>
            <a:pPr eaLnBrk="1" hangingPunct="1"/>
            <a:r>
              <a:rPr lang="el-GR"/>
              <a:t>Αντιρρήσεις αναφορικά με αντικίνητρα όπως το χρήμα, κύρος και διαπροσωπικές σχέσεις</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5 - Θέση αριθμού διαφάνειας"/>
          <p:cNvSpPr>
            <a:spLocks noGrp="1"/>
          </p:cNvSpPr>
          <p:nvPr>
            <p:ph type="sldNum" sz="quarter" idx="12"/>
          </p:nvPr>
        </p:nvSpPr>
        <p:spPr>
          <a:noFill/>
        </p:spPr>
        <p:txBody>
          <a:bodyPr/>
          <a:lstStyle/>
          <a:p>
            <a:fld id="{1DCB59B5-3125-479F-A005-942A0E87D90A}" type="slidenum">
              <a:rPr lang="el-GR" smtClean="0"/>
              <a:pPr/>
              <a:t>22</a:t>
            </a:fld>
            <a:endParaRPr lang="el-GR"/>
          </a:p>
        </p:txBody>
      </p:sp>
      <p:sp>
        <p:nvSpPr>
          <p:cNvPr id="23554" name="Rectangle 2"/>
          <p:cNvSpPr>
            <a:spLocks noGrp="1" noChangeArrowheads="1"/>
          </p:cNvSpPr>
          <p:nvPr>
            <p:ph type="title"/>
          </p:nvPr>
        </p:nvSpPr>
        <p:spPr>
          <a:xfrm>
            <a:off x="685800" y="304800"/>
            <a:ext cx="7772400" cy="838200"/>
          </a:xfrm>
        </p:spPr>
        <p:txBody>
          <a:bodyPr/>
          <a:lstStyle/>
          <a:p>
            <a:pPr eaLnBrk="1" hangingPunct="1">
              <a:defRPr/>
            </a:pPr>
            <a:r>
              <a:rPr lang="el-GR" sz="2900" b="1" u="sng">
                <a:solidFill>
                  <a:schemeClr val="bg1"/>
                </a:solidFill>
                <a:effectLst>
                  <a:outerShdw blurRad="38100" dist="38100" dir="2700000" algn="tl">
                    <a:srgbClr val="C0C0C0"/>
                  </a:outerShdw>
                </a:effectLst>
              </a:rPr>
              <a:t>ΘΕΩΡΙΑ ΤΗΣ ΔΙΚΑΙΟΣΥΝΗΣ (</a:t>
            </a:r>
            <a:r>
              <a:rPr lang="en-US" sz="2900" b="1" u="sng">
                <a:solidFill>
                  <a:schemeClr val="bg1"/>
                </a:solidFill>
                <a:effectLst>
                  <a:outerShdw blurRad="38100" dist="38100" dir="2700000" algn="tl">
                    <a:srgbClr val="C0C0C0"/>
                  </a:outerShdw>
                </a:effectLst>
              </a:rPr>
              <a:t>Equity theory)</a:t>
            </a:r>
            <a:r>
              <a:rPr lang="el-GR" sz="2900" b="1" u="sng">
                <a:solidFill>
                  <a:schemeClr val="bg1"/>
                </a:solidFill>
                <a:effectLst>
                  <a:outerShdw blurRad="38100" dist="38100" dir="2700000" algn="tl">
                    <a:srgbClr val="C0C0C0"/>
                  </a:outerShdw>
                </a:effectLst>
              </a:rPr>
              <a:t/>
            </a:r>
            <a:br>
              <a:rPr lang="el-GR" sz="2900" b="1" u="sng">
                <a:solidFill>
                  <a:schemeClr val="bg1"/>
                </a:solidFill>
                <a:effectLst>
                  <a:outerShdw blurRad="38100" dist="38100" dir="2700000" algn="tl">
                    <a:srgbClr val="C0C0C0"/>
                  </a:outerShdw>
                </a:effectLst>
              </a:rPr>
            </a:br>
            <a:r>
              <a:rPr lang="el-GR" sz="2900" b="1" u="sng">
                <a:solidFill>
                  <a:schemeClr val="bg1"/>
                </a:solidFill>
                <a:effectLst>
                  <a:outerShdw blurRad="38100" dist="38100" dir="2700000" algn="tl">
                    <a:srgbClr val="C0C0C0"/>
                  </a:outerShdw>
                </a:effectLst>
              </a:rPr>
              <a:t> </a:t>
            </a:r>
            <a:r>
              <a:rPr lang="el-GR" sz="2500" b="1" u="sng">
                <a:solidFill>
                  <a:schemeClr val="bg1"/>
                </a:solidFill>
                <a:effectLst>
                  <a:outerShdw blurRad="38100" dist="38100" dir="2700000" algn="tl">
                    <a:srgbClr val="C0C0C0"/>
                  </a:outerShdw>
                </a:effectLst>
              </a:rPr>
              <a:t>S. ADAMS (1963)</a:t>
            </a:r>
            <a:endParaRPr lang="el-GR" sz="4600">
              <a:solidFill>
                <a:schemeClr val="bg1"/>
              </a:solidFill>
            </a:endParaRPr>
          </a:p>
        </p:txBody>
      </p:sp>
      <p:sp>
        <p:nvSpPr>
          <p:cNvPr id="23555" name="Rectangle 3"/>
          <p:cNvSpPr>
            <a:spLocks noGrp="1" noChangeArrowheads="1"/>
          </p:cNvSpPr>
          <p:nvPr>
            <p:ph type="body" idx="1"/>
          </p:nvPr>
        </p:nvSpPr>
        <p:spPr>
          <a:xfrm>
            <a:off x="755650" y="1700213"/>
            <a:ext cx="7772400" cy="4572000"/>
          </a:xfrm>
        </p:spPr>
        <p:txBody>
          <a:bodyPr/>
          <a:lstStyle/>
          <a:p>
            <a:pPr eaLnBrk="1" hangingPunct="1">
              <a:lnSpc>
                <a:spcPct val="80000"/>
              </a:lnSpc>
              <a:buFont typeface="Wingdings" pitchFamily="2" charset="2"/>
              <a:buNone/>
              <a:defRPr/>
            </a:pPr>
            <a:r>
              <a:rPr lang="el-GR" sz="1900" b="1" i="1" dirty="0">
                <a:solidFill>
                  <a:srgbClr val="A50021"/>
                </a:solidFill>
                <a:effectLst>
                  <a:outerShdw blurRad="38100" dist="38100" dir="2700000" algn="tl">
                    <a:srgbClr val="C0C0C0"/>
                  </a:outerShdw>
                </a:effectLst>
              </a:rPr>
              <a:t>συνεισφορές του ατόμου	</a:t>
            </a:r>
            <a:r>
              <a:rPr lang="el-GR" sz="2400" b="1" i="1" dirty="0">
                <a:solidFill>
                  <a:srgbClr val="A50021"/>
                </a:solidFill>
                <a:effectLst>
                  <a:outerShdw blurRad="38100" dist="38100" dir="2700000" algn="tl">
                    <a:srgbClr val="C0C0C0"/>
                  </a:outerShdw>
                </a:effectLst>
              </a:rPr>
              <a:t> </a:t>
            </a:r>
            <a:r>
              <a:rPr lang="el-GR" sz="1900" b="1" i="1" dirty="0">
                <a:solidFill>
                  <a:srgbClr val="A50021"/>
                </a:solidFill>
                <a:effectLst>
                  <a:outerShdw blurRad="38100" dist="38100" dir="2700000" algn="tl">
                    <a:srgbClr val="C0C0C0"/>
                  </a:outerShdw>
                </a:effectLst>
              </a:rPr>
              <a:t>συνεισφορές άλλων  ατόμων</a:t>
            </a:r>
            <a:r>
              <a:rPr lang="el-GR" sz="2400" b="1" i="1" dirty="0">
                <a:solidFill>
                  <a:srgbClr val="A50021"/>
                </a:solidFill>
                <a:effectLst>
                  <a:outerShdw blurRad="38100" dist="38100" dir="2700000" algn="tl">
                    <a:srgbClr val="C0C0C0"/>
                  </a:outerShdw>
                </a:effectLst>
              </a:rPr>
              <a:t> </a:t>
            </a:r>
          </a:p>
          <a:p>
            <a:pPr eaLnBrk="1" hangingPunct="1">
              <a:lnSpc>
                <a:spcPct val="80000"/>
              </a:lnSpc>
              <a:buFont typeface="Wingdings" pitchFamily="2" charset="2"/>
              <a:buNone/>
              <a:defRPr/>
            </a:pPr>
            <a:r>
              <a:rPr lang="el-GR" sz="1900" b="1" i="1" dirty="0">
                <a:solidFill>
                  <a:srgbClr val="A50021"/>
                </a:solidFill>
                <a:effectLst>
                  <a:outerShdw blurRad="38100" dist="38100" dir="2700000" algn="tl">
                    <a:srgbClr val="C0C0C0"/>
                  </a:outerShdw>
                </a:effectLst>
              </a:rPr>
              <a:t>απολαβές του ατόμου 	</a:t>
            </a:r>
            <a:r>
              <a:rPr lang="en-US" sz="1900" b="1" i="1" dirty="0">
                <a:solidFill>
                  <a:srgbClr val="A50021"/>
                </a:solidFill>
                <a:effectLst>
                  <a:outerShdw blurRad="38100" dist="38100" dir="2700000" algn="tl">
                    <a:srgbClr val="C0C0C0"/>
                  </a:outerShdw>
                </a:effectLst>
              </a:rPr>
              <a:t>	</a:t>
            </a:r>
            <a:r>
              <a:rPr lang="el-GR" sz="1900" b="1" i="1" dirty="0">
                <a:solidFill>
                  <a:srgbClr val="A50021"/>
                </a:solidFill>
                <a:effectLst>
                  <a:outerShdw blurRad="38100" dist="38100" dir="2700000" algn="tl">
                    <a:srgbClr val="C0C0C0"/>
                  </a:outerShdw>
                </a:effectLst>
              </a:rPr>
              <a:t>απολαβές άλλων ατόμων</a:t>
            </a:r>
            <a:endParaRPr lang="el-GR" sz="2400" b="1" i="1" dirty="0">
              <a:solidFill>
                <a:srgbClr val="A50021"/>
              </a:solidFill>
              <a:effectLst>
                <a:outerShdw blurRad="38100" dist="38100" dir="2700000" algn="tl">
                  <a:srgbClr val="C0C0C0"/>
                </a:outerShdw>
              </a:effectLst>
            </a:endParaRPr>
          </a:p>
          <a:p>
            <a:pPr algn="ctr" eaLnBrk="1" hangingPunct="1">
              <a:lnSpc>
                <a:spcPct val="90000"/>
              </a:lnSpc>
              <a:buFont typeface="Wingdings" pitchFamily="2" charset="2"/>
              <a:buNone/>
              <a:defRPr/>
            </a:pPr>
            <a:endParaRPr lang="el-GR" sz="1500" b="1" dirty="0">
              <a:solidFill>
                <a:srgbClr val="008000"/>
              </a:solidFill>
            </a:endParaRPr>
          </a:p>
          <a:p>
            <a:pPr algn="ctr" eaLnBrk="1" hangingPunct="1">
              <a:lnSpc>
                <a:spcPct val="90000"/>
              </a:lnSpc>
              <a:buFont typeface="Wingdings" pitchFamily="2" charset="2"/>
              <a:buNone/>
              <a:defRPr/>
            </a:pPr>
            <a:r>
              <a:rPr lang="el-GR" sz="1500" b="1" dirty="0">
                <a:solidFill>
                  <a:srgbClr val="008000"/>
                </a:solidFill>
              </a:rPr>
              <a:t>Αδικία (</a:t>
            </a:r>
            <a:r>
              <a:rPr lang="en-US" sz="1500" b="1" dirty="0">
                <a:solidFill>
                  <a:srgbClr val="008000"/>
                </a:solidFill>
              </a:rPr>
              <a:t>inequity): </a:t>
            </a:r>
            <a:r>
              <a:rPr lang="el-GR" sz="1500" b="1" dirty="0">
                <a:solidFill>
                  <a:srgbClr val="008000"/>
                </a:solidFill>
              </a:rPr>
              <a:t> όταν ο δείκτης των συνεισφορών (δούναι)  ως προς τις απολαβές (λαβείν)  μεταξύ των εργαζομένων είναι άνισοι.</a:t>
            </a:r>
          </a:p>
          <a:p>
            <a:pPr algn="ctr" eaLnBrk="1" hangingPunct="1">
              <a:lnSpc>
                <a:spcPct val="90000"/>
              </a:lnSpc>
              <a:buFontTx/>
              <a:buChar char="•"/>
              <a:defRPr/>
            </a:pPr>
            <a:r>
              <a:rPr lang="el-GR" sz="1700" b="1" dirty="0">
                <a:solidFill>
                  <a:srgbClr val="0000FF"/>
                </a:solidFill>
              </a:rPr>
              <a:t>Οι απολαβές είναι έννοια ευρύτερη του μισθού</a:t>
            </a:r>
            <a:r>
              <a:rPr lang="el-GR" sz="2400" b="1" dirty="0"/>
              <a:t> </a:t>
            </a:r>
          </a:p>
          <a:p>
            <a:pPr algn="ctr" eaLnBrk="1" hangingPunct="1">
              <a:lnSpc>
                <a:spcPct val="90000"/>
              </a:lnSpc>
              <a:buFontTx/>
              <a:buChar char="•"/>
              <a:defRPr/>
            </a:pPr>
            <a:endParaRPr lang="el-GR" sz="2400" b="1" dirty="0"/>
          </a:p>
          <a:p>
            <a:pPr algn="ctr" eaLnBrk="1" hangingPunct="1">
              <a:lnSpc>
                <a:spcPct val="80000"/>
              </a:lnSpc>
              <a:buFont typeface="Wingdings" pitchFamily="2" charset="2"/>
              <a:buNone/>
              <a:defRPr/>
            </a:pPr>
            <a:r>
              <a:rPr lang="el-GR" sz="1700" b="1" dirty="0"/>
              <a:t>Όταν ο εργαζόμενος αντιλαμβάνεται ότι αμείβεται περισσότερο αυξάνει την ποσότητα και την ποιότητα της εργασίας ενώ πράττει ακριβώς το αντίθετο όταν αισθάνεται ότι αδικείται.</a:t>
            </a:r>
          </a:p>
          <a:p>
            <a:pPr algn="ctr" eaLnBrk="1" hangingPunct="1">
              <a:lnSpc>
                <a:spcPct val="80000"/>
              </a:lnSpc>
              <a:buFont typeface="Wingdings" pitchFamily="2" charset="2"/>
              <a:buNone/>
              <a:defRPr/>
            </a:pPr>
            <a:r>
              <a:rPr lang="el-GR" sz="1700" b="1" dirty="0"/>
              <a:t>Όταν το αίσθημα της αδικίας είναι έντονο το άτομο αυξάνει τις απουσίες ή εγκαταλείπει την επιχείρηση</a:t>
            </a:r>
          </a:p>
          <a:p>
            <a:pPr algn="ctr" eaLnBrk="1" hangingPunct="1">
              <a:lnSpc>
                <a:spcPct val="80000"/>
              </a:lnSpc>
              <a:buFont typeface="Wingdings" pitchFamily="2" charset="2"/>
              <a:buNone/>
              <a:defRPr/>
            </a:pPr>
            <a:r>
              <a:rPr lang="el-GR" sz="1700" b="1" dirty="0"/>
              <a:t>Το αίσθημα τις αδικίας δεν είναι σε σύγκριση μόνο με τις απολαβές και την ανταμοιβή των άλλων εργαζομένων αλλά και ως προς τους συντελεστές παραγωγής (Κεφάλαιο).</a:t>
            </a:r>
            <a:endParaRPr lang="el-GR" sz="2400" b="1" dirty="0"/>
          </a:p>
          <a:p>
            <a:pPr algn="ctr" eaLnBrk="1" hangingPunct="1">
              <a:lnSpc>
                <a:spcPct val="80000"/>
              </a:lnSpc>
              <a:buFont typeface="Wingdings" pitchFamily="2" charset="2"/>
              <a:buNone/>
              <a:defRPr/>
            </a:pPr>
            <a:endParaRPr lang="el-GR" sz="2400" b="1" i="1" dirty="0">
              <a:solidFill>
                <a:srgbClr val="0000FF"/>
              </a:solidFill>
            </a:endParaRPr>
          </a:p>
        </p:txBody>
      </p:sp>
      <p:sp>
        <p:nvSpPr>
          <p:cNvPr id="24581" name="Line 4"/>
          <p:cNvSpPr>
            <a:spLocks noChangeShapeType="1"/>
          </p:cNvSpPr>
          <p:nvPr/>
        </p:nvSpPr>
        <p:spPr bwMode="auto">
          <a:xfrm>
            <a:off x="914400" y="2057400"/>
            <a:ext cx="3048000" cy="0"/>
          </a:xfrm>
          <a:prstGeom prst="line">
            <a:avLst/>
          </a:prstGeom>
          <a:noFill/>
          <a:ln w="9525">
            <a:solidFill>
              <a:schemeClr val="tx1"/>
            </a:solidFill>
            <a:round/>
            <a:headEnd/>
            <a:tailEnd/>
          </a:ln>
        </p:spPr>
        <p:txBody>
          <a:bodyPr wrap="none" anchor="ctr"/>
          <a:lstStyle/>
          <a:p>
            <a:endParaRPr lang="el-GR"/>
          </a:p>
        </p:txBody>
      </p:sp>
      <p:sp>
        <p:nvSpPr>
          <p:cNvPr id="24582" name="Line 5"/>
          <p:cNvSpPr>
            <a:spLocks noChangeShapeType="1"/>
          </p:cNvSpPr>
          <p:nvPr/>
        </p:nvSpPr>
        <p:spPr bwMode="auto">
          <a:xfrm>
            <a:off x="4724400" y="2057400"/>
            <a:ext cx="3505200" cy="0"/>
          </a:xfrm>
          <a:prstGeom prst="line">
            <a:avLst/>
          </a:prstGeom>
          <a:noFill/>
          <a:ln w="9525">
            <a:solidFill>
              <a:schemeClr val="tx1"/>
            </a:solidFill>
            <a:round/>
            <a:headEnd/>
            <a:tailEnd/>
          </a:ln>
        </p:spPr>
        <p:txBody>
          <a:bodyPr wrap="none" anchor="ctr"/>
          <a:lstStyle/>
          <a:p>
            <a:endParaRPr lang="el-GR"/>
          </a:p>
        </p:txBody>
      </p:sp>
      <p:sp>
        <p:nvSpPr>
          <p:cNvPr id="24583" name="AutoShape 6"/>
          <p:cNvSpPr>
            <a:spLocks noChangeArrowheads="1"/>
          </p:cNvSpPr>
          <p:nvPr/>
        </p:nvSpPr>
        <p:spPr bwMode="auto">
          <a:xfrm>
            <a:off x="3995738" y="1916113"/>
            <a:ext cx="381000" cy="76200"/>
          </a:xfrm>
          <a:prstGeom prst="leftRightArrow">
            <a:avLst>
              <a:gd name="adj1" fmla="val 50000"/>
              <a:gd name="adj2" fmla="val 100000"/>
            </a:avLst>
          </a:prstGeom>
          <a:solidFill>
            <a:schemeClr val="accent1"/>
          </a:solidFill>
          <a:ln w="9525">
            <a:solidFill>
              <a:schemeClr val="tx1"/>
            </a:solidFill>
            <a:miter lim="800000"/>
            <a:headEnd/>
            <a:tailEnd/>
          </a:ln>
        </p:spPr>
        <p:txBody>
          <a:bodyPr wrap="none" anchor="ctr"/>
          <a:lstStyle/>
          <a:p>
            <a:endParaRPr 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5 - Θέση αριθμού διαφάνειας"/>
          <p:cNvSpPr>
            <a:spLocks noGrp="1"/>
          </p:cNvSpPr>
          <p:nvPr>
            <p:ph type="sldNum" sz="quarter" idx="12"/>
          </p:nvPr>
        </p:nvSpPr>
        <p:spPr>
          <a:noFill/>
        </p:spPr>
        <p:txBody>
          <a:bodyPr/>
          <a:lstStyle/>
          <a:p>
            <a:fld id="{C1F8AA38-DCF2-4F3E-8F67-82BF15124A6A}" type="slidenum">
              <a:rPr lang="el-GR" smtClean="0"/>
              <a:pPr/>
              <a:t>23</a:t>
            </a:fld>
            <a:endParaRPr lang="el-GR"/>
          </a:p>
        </p:txBody>
      </p:sp>
      <p:sp>
        <p:nvSpPr>
          <p:cNvPr id="25603" name="Rectangle 2"/>
          <p:cNvSpPr>
            <a:spLocks noGrp="1" noChangeArrowheads="1"/>
          </p:cNvSpPr>
          <p:nvPr>
            <p:ph type="title"/>
          </p:nvPr>
        </p:nvSpPr>
        <p:spPr/>
        <p:txBody>
          <a:bodyPr/>
          <a:lstStyle/>
          <a:p>
            <a:pPr eaLnBrk="1" hangingPunct="1"/>
            <a:r>
              <a:rPr lang="el-GR"/>
              <a:t>Θεωρία της δικαιοσύνης</a:t>
            </a:r>
          </a:p>
        </p:txBody>
      </p:sp>
      <p:sp>
        <p:nvSpPr>
          <p:cNvPr id="25604" name="Rectangle 3"/>
          <p:cNvSpPr>
            <a:spLocks noGrp="1" noChangeArrowheads="1"/>
          </p:cNvSpPr>
          <p:nvPr>
            <p:ph type="body" idx="1"/>
          </p:nvPr>
        </p:nvSpPr>
        <p:spPr/>
        <p:txBody>
          <a:bodyPr/>
          <a:lstStyle/>
          <a:p>
            <a:pPr eaLnBrk="1" hangingPunct="1">
              <a:lnSpc>
                <a:spcPct val="90000"/>
              </a:lnSpc>
            </a:pPr>
            <a:r>
              <a:rPr lang="el-GR"/>
              <a:t>Κάθε οργανισμός πρέπει να ελέγχει το αίσθημα της αδικίας</a:t>
            </a:r>
          </a:p>
          <a:p>
            <a:pPr eaLnBrk="1" hangingPunct="1">
              <a:lnSpc>
                <a:spcPct val="90000"/>
              </a:lnSpc>
            </a:pPr>
            <a:r>
              <a:rPr lang="el-GR"/>
              <a:t>Πρέπει να προσπαθεί διαρκώς ώστε οι πολιτικές, το σύστημα και η δομή των αμοιβών να ελαχιστοποιούν το αίσθημα της αδικίας</a:t>
            </a:r>
          </a:p>
          <a:p>
            <a:pPr eaLnBrk="1" hangingPunct="1">
              <a:lnSpc>
                <a:spcPct val="90000"/>
              </a:lnSpc>
            </a:pPr>
            <a:r>
              <a:rPr lang="el-GR"/>
              <a:t>Οι οργανισμοί και οι μάνατζερ να προσαρμόζουν αυτά που δίνουν στις ανάγκες των εργαζομένων</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5 - Θέση αριθμού διαφάνειας"/>
          <p:cNvSpPr>
            <a:spLocks noGrp="1"/>
          </p:cNvSpPr>
          <p:nvPr>
            <p:ph type="sldNum" sz="quarter" idx="12"/>
          </p:nvPr>
        </p:nvSpPr>
        <p:spPr>
          <a:noFill/>
        </p:spPr>
        <p:txBody>
          <a:bodyPr/>
          <a:lstStyle/>
          <a:p>
            <a:fld id="{81533A7A-0737-46DE-A45F-8B82FEA58F99}" type="slidenum">
              <a:rPr lang="el-GR" smtClean="0"/>
              <a:pPr/>
              <a:t>24</a:t>
            </a:fld>
            <a:endParaRPr lang="el-GR"/>
          </a:p>
        </p:txBody>
      </p:sp>
      <p:sp>
        <p:nvSpPr>
          <p:cNvPr id="24578" name="Rectangle 2"/>
          <p:cNvSpPr>
            <a:spLocks noGrp="1" noChangeArrowheads="1"/>
          </p:cNvSpPr>
          <p:nvPr>
            <p:ph type="title"/>
          </p:nvPr>
        </p:nvSpPr>
        <p:spPr>
          <a:xfrm>
            <a:off x="685800" y="304800"/>
            <a:ext cx="7772400" cy="838200"/>
          </a:xfrm>
        </p:spPr>
        <p:txBody>
          <a:bodyPr/>
          <a:lstStyle/>
          <a:p>
            <a:pPr eaLnBrk="1" hangingPunct="1">
              <a:defRPr/>
            </a:pPr>
            <a:r>
              <a:rPr lang="el-GR" sz="2100" b="1" u="sng">
                <a:solidFill>
                  <a:schemeClr val="bg1"/>
                </a:solidFill>
                <a:effectLst>
                  <a:outerShdw blurRad="38100" dist="38100" dir="2700000" algn="tl">
                    <a:srgbClr val="C0C0C0"/>
                  </a:outerShdw>
                </a:effectLst>
              </a:rPr>
              <a:t>ΘΕΩΡΙΑ ΤΩΝ ΠΡΟΣΔΟΚΙΩΝ</a:t>
            </a:r>
            <a:r>
              <a:rPr lang="el-GR" sz="2500" b="1" u="sng">
                <a:solidFill>
                  <a:schemeClr val="bg1"/>
                </a:solidFill>
                <a:effectLst>
                  <a:outerShdw blurRad="38100" dist="38100" dir="2700000" algn="tl">
                    <a:srgbClr val="C0C0C0"/>
                  </a:outerShdw>
                </a:effectLst>
              </a:rPr>
              <a:t> (</a:t>
            </a:r>
            <a:r>
              <a:rPr lang="en-US" sz="2100" b="1" u="sng">
                <a:solidFill>
                  <a:schemeClr val="bg1"/>
                </a:solidFill>
                <a:effectLst>
                  <a:outerShdw blurRad="38100" dist="38100" dir="2700000" algn="tl">
                    <a:srgbClr val="C0C0C0"/>
                  </a:outerShdw>
                </a:effectLst>
              </a:rPr>
              <a:t>Expectancy theory)</a:t>
            </a:r>
            <a:r>
              <a:rPr lang="el-GR" sz="2500" b="1" u="sng">
                <a:solidFill>
                  <a:schemeClr val="bg1"/>
                </a:solidFill>
                <a:effectLst>
                  <a:outerShdw blurRad="38100" dist="38100" dir="2700000" algn="tl">
                    <a:srgbClr val="C0C0C0"/>
                  </a:outerShdw>
                </a:effectLst>
              </a:rPr>
              <a:t/>
            </a:r>
            <a:br>
              <a:rPr lang="el-GR" sz="2500" b="1" u="sng">
                <a:solidFill>
                  <a:schemeClr val="bg1"/>
                </a:solidFill>
                <a:effectLst>
                  <a:outerShdw blurRad="38100" dist="38100" dir="2700000" algn="tl">
                    <a:srgbClr val="C0C0C0"/>
                  </a:outerShdw>
                </a:effectLst>
              </a:rPr>
            </a:br>
            <a:r>
              <a:rPr lang="el-GR" sz="2100" b="1" u="sng">
                <a:solidFill>
                  <a:schemeClr val="bg1"/>
                </a:solidFill>
                <a:effectLst>
                  <a:outerShdw blurRad="38100" dist="38100" dir="2700000" algn="tl">
                    <a:srgbClr val="C0C0C0"/>
                  </a:outerShdw>
                </a:effectLst>
              </a:rPr>
              <a:t> V. VROOM</a:t>
            </a:r>
            <a:br>
              <a:rPr lang="el-GR" sz="2100" b="1" u="sng">
                <a:solidFill>
                  <a:schemeClr val="bg1"/>
                </a:solidFill>
                <a:effectLst>
                  <a:outerShdw blurRad="38100" dist="38100" dir="2700000" algn="tl">
                    <a:srgbClr val="C0C0C0"/>
                  </a:outerShdw>
                </a:effectLst>
              </a:rPr>
            </a:br>
            <a:r>
              <a:rPr lang="el-GR" sz="2100" b="1" i="1">
                <a:solidFill>
                  <a:srgbClr val="A50021"/>
                </a:solidFill>
                <a:effectLst>
                  <a:outerShdw blurRad="38100" dist="38100" dir="2700000" algn="tl">
                    <a:srgbClr val="C0C0C0"/>
                  </a:outerShdw>
                </a:effectLst>
              </a:rPr>
              <a:t>πως παρακινείται ο εργαζόμενος ???</a:t>
            </a:r>
            <a:endParaRPr lang="el-GR" sz="3400" b="1" i="1">
              <a:solidFill>
                <a:srgbClr val="A50021"/>
              </a:solidFill>
              <a:effectLst>
                <a:outerShdw blurRad="38100" dist="38100" dir="2700000" algn="tl">
                  <a:srgbClr val="C0C0C0"/>
                </a:outerShdw>
              </a:effectLst>
            </a:endParaRPr>
          </a:p>
        </p:txBody>
      </p:sp>
      <p:sp>
        <p:nvSpPr>
          <p:cNvPr id="24579" name="Rectangle 3"/>
          <p:cNvSpPr>
            <a:spLocks noGrp="1" noChangeArrowheads="1"/>
          </p:cNvSpPr>
          <p:nvPr>
            <p:ph type="body" idx="1"/>
          </p:nvPr>
        </p:nvSpPr>
        <p:spPr>
          <a:xfrm>
            <a:off x="685800" y="1524000"/>
            <a:ext cx="7772400" cy="4572000"/>
          </a:xfrm>
        </p:spPr>
        <p:txBody>
          <a:bodyPr/>
          <a:lstStyle/>
          <a:p>
            <a:pPr algn="ctr" eaLnBrk="1" hangingPunct="1">
              <a:lnSpc>
                <a:spcPct val="90000"/>
              </a:lnSpc>
              <a:buFont typeface="Wingdings" pitchFamily="2" charset="2"/>
              <a:buNone/>
              <a:defRPr/>
            </a:pPr>
            <a:endParaRPr lang="el-GR" sz="1800" b="1">
              <a:solidFill>
                <a:srgbClr val="008000"/>
              </a:solidFill>
            </a:endParaRPr>
          </a:p>
          <a:p>
            <a:pPr algn="ctr" eaLnBrk="1" hangingPunct="1">
              <a:lnSpc>
                <a:spcPct val="90000"/>
              </a:lnSpc>
              <a:buFont typeface="Wingdings" pitchFamily="2" charset="2"/>
              <a:buNone/>
              <a:defRPr/>
            </a:pPr>
            <a:endParaRPr lang="el-GR" sz="1800" b="1">
              <a:solidFill>
                <a:srgbClr val="008000"/>
              </a:solidFill>
            </a:endParaRPr>
          </a:p>
          <a:p>
            <a:pPr algn="ctr" eaLnBrk="1" hangingPunct="1">
              <a:lnSpc>
                <a:spcPct val="90000"/>
              </a:lnSpc>
              <a:buFont typeface="Wingdings" pitchFamily="2" charset="2"/>
              <a:buNone/>
              <a:defRPr/>
            </a:pPr>
            <a:r>
              <a:rPr lang="el-GR" sz="2800" b="1" u="sng">
                <a:solidFill>
                  <a:srgbClr val="008000"/>
                </a:solidFill>
                <a:effectLst>
                  <a:outerShdw blurRad="38100" dist="38100" dir="2700000" algn="tl">
                    <a:srgbClr val="C0C0C0"/>
                  </a:outerShdw>
                </a:effectLst>
              </a:rPr>
              <a:t>ΠΑΡΑΚΙΝΗΣΗ</a:t>
            </a:r>
            <a:r>
              <a:rPr lang="el-GR" sz="1800" b="1">
                <a:solidFill>
                  <a:srgbClr val="008000"/>
                </a:solidFill>
              </a:rPr>
              <a:t>=</a:t>
            </a:r>
            <a:r>
              <a:rPr lang="el-GR" sz="1800" b="1"/>
              <a:t> </a:t>
            </a:r>
            <a:r>
              <a:rPr lang="en-US" sz="3600" b="1" i="1"/>
              <a:t>f</a:t>
            </a:r>
            <a:r>
              <a:rPr lang="en-US" sz="1800" b="1">
                <a:solidFill>
                  <a:srgbClr val="008000"/>
                </a:solidFill>
              </a:rPr>
              <a:t> </a:t>
            </a:r>
            <a:r>
              <a:rPr lang="en-US" sz="4000" i="1">
                <a:solidFill>
                  <a:srgbClr val="008000"/>
                </a:solidFill>
              </a:rPr>
              <a:t>{</a:t>
            </a:r>
            <a:r>
              <a:rPr lang="el-GR" sz="2400" b="1">
                <a:solidFill>
                  <a:srgbClr val="008000"/>
                </a:solidFill>
              </a:rPr>
              <a:t>προσδοκία ότι η αύξηση των προσπαθειών θα οδηγήσει στην αύξηση της απόδοσης</a:t>
            </a:r>
            <a:r>
              <a:rPr lang="el-GR" sz="1800" b="1">
                <a:solidFill>
                  <a:srgbClr val="008000"/>
                </a:solidFill>
              </a:rPr>
              <a:t> </a:t>
            </a:r>
            <a:r>
              <a:rPr lang="el-GR" sz="2400" b="1"/>
              <a:t>Χ</a:t>
            </a:r>
            <a:r>
              <a:rPr lang="el-GR" sz="1800" b="1">
                <a:solidFill>
                  <a:srgbClr val="008000"/>
                </a:solidFill>
              </a:rPr>
              <a:t> </a:t>
            </a:r>
            <a:r>
              <a:rPr lang="el-GR" sz="2400" b="1">
                <a:solidFill>
                  <a:srgbClr val="008000"/>
                </a:solidFill>
              </a:rPr>
              <a:t>προσδοκία ότι η αύξηση της απόδοσης θα οδηγήσει στην αύξηση των ανταμοιβών</a:t>
            </a:r>
            <a:r>
              <a:rPr lang="el-GR" sz="1800" b="1">
                <a:solidFill>
                  <a:srgbClr val="008000"/>
                </a:solidFill>
              </a:rPr>
              <a:t> </a:t>
            </a:r>
            <a:r>
              <a:rPr lang="el-GR" sz="2400" b="1"/>
              <a:t>Χ</a:t>
            </a:r>
            <a:r>
              <a:rPr lang="el-GR" sz="1800" b="1">
                <a:solidFill>
                  <a:srgbClr val="008000"/>
                </a:solidFill>
              </a:rPr>
              <a:t>  </a:t>
            </a:r>
            <a:r>
              <a:rPr lang="el-GR" sz="2400" b="1">
                <a:solidFill>
                  <a:srgbClr val="008000"/>
                </a:solidFill>
              </a:rPr>
              <a:t>ένταση επιθυμίας των ανταμοιβών</a:t>
            </a:r>
            <a:r>
              <a:rPr lang="el-GR" sz="4000" i="1">
                <a:solidFill>
                  <a:srgbClr val="008000"/>
                </a:solidFill>
              </a:rPr>
              <a:t>}</a:t>
            </a:r>
            <a:endParaRPr lang="el-GR" sz="1800" b="1">
              <a:solidFill>
                <a:srgbClr val="008000"/>
              </a:solidFill>
            </a:endParaRPr>
          </a:p>
          <a:p>
            <a:pPr algn="ctr" eaLnBrk="1" hangingPunct="1">
              <a:lnSpc>
                <a:spcPct val="90000"/>
              </a:lnSpc>
              <a:buFont typeface="Wingdings" pitchFamily="2" charset="2"/>
              <a:buNone/>
              <a:defRPr/>
            </a:pPr>
            <a:r>
              <a:rPr lang="el-GR" sz="2000" b="1">
                <a:solidFill>
                  <a:srgbClr val="0000FF"/>
                </a:solidFill>
              </a:rPr>
              <a:t>* «διαπραγμάτευση» μεταξύ εργαζόμενου και επιχείρησης, η παρακίνηση του εργαζόμενου εξαρτάται από αυτά που πιστεύει ότι θα προσφέρει στην επιχείρηση και αυτά τα οποία η επιχείρηση θα του προσφέρει ως αντάλλαγμα.</a:t>
            </a:r>
          </a:p>
          <a:p>
            <a:pPr algn="ctr" eaLnBrk="1" hangingPunct="1">
              <a:lnSpc>
                <a:spcPct val="90000"/>
              </a:lnSpc>
              <a:buFont typeface="Wingdings" pitchFamily="2" charset="2"/>
              <a:buNone/>
              <a:defRPr/>
            </a:pPr>
            <a:r>
              <a:rPr lang="el-GR" sz="2000" b="1">
                <a:solidFill>
                  <a:srgbClr val="0000FF"/>
                </a:solidFill>
              </a:rPr>
              <a:t> </a:t>
            </a:r>
            <a:endParaRPr lang="el-GR" b="1" i="1">
              <a:solidFill>
                <a:srgbClr val="0000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5 - Θέση αριθμού διαφάνειας"/>
          <p:cNvSpPr>
            <a:spLocks noGrp="1"/>
          </p:cNvSpPr>
          <p:nvPr>
            <p:ph type="sldNum" sz="quarter" idx="12"/>
          </p:nvPr>
        </p:nvSpPr>
        <p:spPr>
          <a:noFill/>
        </p:spPr>
        <p:txBody>
          <a:bodyPr/>
          <a:lstStyle/>
          <a:p>
            <a:fld id="{6061663A-3362-463E-BA91-FEA29463E7CD}" type="slidenum">
              <a:rPr lang="el-GR" smtClean="0"/>
              <a:pPr/>
              <a:t>25</a:t>
            </a:fld>
            <a:endParaRPr lang="el-GR"/>
          </a:p>
        </p:txBody>
      </p:sp>
      <p:sp>
        <p:nvSpPr>
          <p:cNvPr id="25602" name="Rectangle 2"/>
          <p:cNvSpPr>
            <a:spLocks noGrp="1" noChangeArrowheads="1"/>
          </p:cNvSpPr>
          <p:nvPr>
            <p:ph type="title"/>
          </p:nvPr>
        </p:nvSpPr>
        <p:spPr>
          <a:xfrm>
            <a:off x="685800" y="304800"/>
            <a:ext cx="7772400" cy="838200"/>
          </a:xfrm>
        </p:spPr>
        <p:txBody>
          <a:bodyPr/>
          <a:lstStyle/>
          <a:p>
            <a:pPr eaLnBrk="1" hangingPunct="1">
              <a:defRPr/>
            </a:pPr>
            <a:r>
              <a:rPr lang="en-US" sz="2900" b="1" u="sng">
                <a:solidFill>
                  <a:schemeClr val="bg1"/>
                </a:solidFill>
                <a:effectLst>
                  <a:outerShdw blurRad="38100" dist="38100" dir="2700000" algn="tl">
                    <a:srgbClr val="C0C0C0"/>
                  </a:outerShdw>
                </a:effectLst>
              </a:rPr>
              <a:t>Saul Gellerman</a:t>
            </a:r>
            <a:endParaRPr lang="el-GR" sz="3800" b="1" i="1">
              <a:solidFill>
                <a:schemeClr val="bg1"/>
              </a:solidFill>
              <a:effectLst>
                <a:outerShdw blurRad="38100" dist="38100" dir="2700000" algn="tl">
                  <a:srgbClr val="C0C0C0"/>
                </a:outerShdw>
              </a:effectLst>
            </a:endParaRPr>
          </a:p>
        </p:txBody>
      </p:sp>
      <p:sp>
        <p:nvSpPr>
          <p:cNvPr id="25603" name="Rectangle 3"/>
          <p:cNvSpPr>
            <a:spLocks noGrp="1" noChangeArrowheads="1"/>
          </p:cNvSpPr>
          <p:nvPr>
            <p:ph type="body" idx="1"/>
          </p:nvPr>
        </p:nvSpPr>
        <p:spPr>
          <a:xfrm>
            <a:off x="684213" y="1412875"/>
            <a:ext cx="7772400" cy="4572000"/>
          </a:xfrm>
        </p:spPr>
        <p:txBody>
          <a:bodyPr/>
          <a:lstStyle/>
          <a:p>
            <a:pPr algn="ctr" eaLnBrk="1" hangingPunct="1">
              <a:lnSpc>
                <a:spcPct val="90000"/>
              </a:lnSpc>
              <a:buFont typeface="Wingdings" pitchFamily="2" charset="2"/>
              <a:buNone/>
              <a:defRPr/>
            </a:pPr>
            <a:endParaRPr lang="el-GR" sz="1800" b="1">
              <a:solidFill>
                <a:srgbClr val="008000"/>
              </a:solidFill>
            </a:endParaRPr>
          </a:p>
          <a:p>
            <a:pPr algn="ctr" eaLnBrk="1" hangingPunct="1">
              <a:lnSpc>
                <a:spcPct val="90000"/>
              </a:lnSpc>
              <a:buFont typeface="Wingdings" pitchFamily="2" charset="2"/>
              <a:buNone/>
              <a:defRPr/>
            </a:pPr>
            <a:endParaRPr lang="el-GR" sz="1800" b="1">
              <a:solidFill>
                <a:srgbClr val="008000"/>
              </a:solidFill>
            </a:endParaRPr>
          </a:p>
          <a:p>
            <a:pPr algn="ctr" eaLnBrk="1" hangingPunct="1">
              <a:lnSpc>
                <a:spcPct val="90000"/>
              </a:lnSpc>
              <a:buFont typeface="Wingdings" pitchFamily="2" charset="2"/>
              <a:buNone/>
              <a:defRPr/>
            </a:pPr>
            <a:r>
              <a:rPr lang="el-GR" sz="2800" b="1" u="sng">
                <a:solidFill>
                  <a:srgbClr val="008000"/>
                </a:solidFill>
                <a:effectLst>
                  <a:outerShdw blurRad="38100" dist="38100" dir="2700000" algn="tl">
                    <a:srgbClr val="C0C0C0"/>
                  </a:outerShdw>
                </a:effectLst>
              </a:rPr>
              <a:t>ΕΠΕΚΤΑΣΗ</a:t>
            </a:r>
          </a:p>
          <a:p>
            <a:pPr algn="ctr" eaLnBrk="1" hangingPunct="1">
              <a:lnSpc>
                <a:spcPct val="90000"/>
              </a:lnSpc>
              <a:buFont typeface="Wingdings" pitchFamily="2" charset="2"/>
              <a:buNone/>
              <a:defRPr/>
            </a:pPr>
            <a:r>
              <a:rPr lang="el-GR" sz="2000" b="1">
                <a:solidFill>
                  <a:srgbClr val="0000FF"/>
                </a:solidFill>
              </a:rPr>
              <a:t>Ανάθεση Καθηκόντων. Ώθηση των εργαζομένων να κάνουν περισσότερα από αυτά που νομίζουν ότι μπορούν</a:t>
            </a:r>
            <a:endParaRPr lang="el-GR" sz="2800" b="1" u="sng">
              <a:solidFill>
                <a:srgbClr val="008000"/>
              </a:solidFill>
              <a:effectLst>
                <a:outerShdw blurRad="38100" dist="38100" dir="2700000" algn="tl">
                  <a:srgbClr val="C0C0C0"/>
                </a:outerShdw>
              </a:effectLst>
            </a:endParaRPr>
          </a:p>
          <a:p>
            <a:pPr algn="ctr" eaLnBrk="1" hangingPunct="1">
              <a:lnSpc>
                <a:spcPct val="90000"/>
              </a:lnSpc>
              <a:buFont typeface="Wingdings" pitchFamily="2" charset="2"/>
              <a:buNone/>
              <a:defRPr/>
            </a:pPr>
            <a:r>
              <a:rPr lang="el-GR" sz="2800" b="1" u="sng">
                <a:solidFill>
                  <a:srgbClr val="008000"/>
                </a:solidFill>
                <a:effectLst>
                  <a:outerShdw blurRad="38100" dist="38100" dir="2700000" algn="tl">
                    <a:srgbClr val="C0C0C0"/>
                  </a:outerShdw>
                </a:effectLst>
              </a:rPr>
              <a:t>ΑΝΑΠΤΥΞΗ ΕΡΓΑΖΟΜΕΝΟΥ</a:t>
            </a:r>
          </a:p>
          <a:p>
            <a:pPr algn="ctr" eaLnBrk="1" hangingPunct="1">
              <a:lnSpc>
                <a:spcPct val="90000"/>
              </a:lnSpc>
              <a:buFont typeface="Wingdings" pitchFamily="2" charset="2"/>
              <a:buNone/>
              <a:defRPr/>
            </a:pPr>
            <a:r>
              <a:rPr lang="el-GR" sz="2000" b="1">
                <a:solidFill>
                  <a:srgbClr val="0000FF"/>
                </a:solidFill>
              </a:rPr>
              <a:t>«Δεν προσπαθώ να σε παγιδεύσω αλλά να σε κάνω καλύτερο»</a:t>
            </a:r>
          </a:p>
          <a:p>
            <a:pPr algn="ctr" eaLnBrk="1" hangingPunct="1">
              <a:lnSpc>
                <a:spcPct val="90000"/>
              </a:lnSpc>
              <a:buFont typeface="Wingdings" pitchFamily="2" charset="2"/>
              <a:buNone/>
              <a:defRPr/>
            </a:pPr>
            <a:r>
              <a:rPr lang="el-GR" sz="2800" b="1" u="sng">
                <a:solidFill>
                  <a:srgbClr val="008000"/>
                </a:solidFill>
                <a:effectLst>
                  <a:outerShdw blurRad="38100" dist="38100" dir="2700000" algn="tl">
                    <a:srgbClr val="C0C0C0"/>
                  </a:outerShdw>
                </a:effectLst>
              </a:rPr>
              <a:t>ΣΥΜΜΕΤΟΧΗ</a:t>
            </a:r>
          </a:p>
          <a:p>
            <a:pPr algn="ctr" eaLnBrk="1" hangingPunct="1">
              <a:lnSpc>
                <a:spcPct val="90000"/>
              </a:lnSpc>
              <a:buFont typeface="Wingdings" pitchFamily="2" charset="2"/>
              <a:buNone/>
              <a:defRPr/>
            </a:pPr>
            <a:r>
              <a:rPr lang="el-GR" sz="2000" b="1">
                <a:solidFill>
                  <a:srgbClr val="0000FF"/>
                </a:solidFill>
              </a:rPr>
              <a:t> Ενεργή ώθηση των εργαζομένων στη λήψη αποφάσεων που επηρεάζουν την εργασία τους</a:t>
            </a:r>
          </a:p>
          <a:p>
            <a:pPr algn="ctr" eaLnBrk="1" hangingPunct="1">
              <a:lnSpc>
                <a:spcPct val="90000"/>
              </a:lnSpc>
              <a:buFont typeface="Wingdings" pitchFamily="2" charset="2"/>
              <a:buNone/>
              <a:defRPr/>
            </a:pPr>
            <a:r>
              <a:rPr lang="el-GR" sz="2800" b="1" u="sng">
                <a:solidFill>
                  <a:srgbClr val="008000"/>
                </a:solidFill>
                <a:effectLst>
                  <a:outerShdw blurRad="38100" dist="38100" dir="2700000" algn="tl">
                    <a:srgbClr val="C0C0C0"/>
                  </a:outerShdw>
                </a:effectLst>
              </a:rPr>
              <a:t>«ΥΠΕΡΒΟΛΙΚΗ ΔΙΕΥΘΥΝΣΗ»</a:t>
            </a:r>
          </a:p>
          <a:p>
            <a:pPr algn="ctr" eaLnBrk="1" hangingPunct="1">
              <a:lnSpc>
                <a:spcPct val="90000"/>
              </a:lnSpc>
              <a:buFont typeface="Wingdings" pitchFamily="2" charset="2"/>
              <a:buNone/>
              <a:defRPr/>
            </a:pPr>
            <a:r>
              <a:rPr lang="el-GR" sz="2000" b="1">
                <a:solidFill>
                  <a:srgbClr val="0000FF"/>
                </a:solidFill>
              </a:rPr>
              <a:t>Οι περισσότεροι προϊστάμενοι περιορίζουν σε υπερβολικά στενά πλαίσια τη δουλειά των υφισταμένων τους</a:t>
            </a:r>
          </a:p>
          <a:p>
            <a:pPr algn="ctr" eaLnBrk="1" hangingPunct="1">
              <a:lnSpc>
                <a:spcPct val="90000"/>
              </a:lnSpc>
              <a:buFont typeface="Wingdings" pitchFamily="2" charset="2"/>
              <a:buNone/>
              <a:defRPr/>
            </a:pPr>
            <a:r>
              <a:rPr lang="el-GR" sz="2000" b="1">
                <a:solidFill>
                  <a:srgbClr val="0000FF"/>
                </a:solidFill>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5 - Θέση αριθμού διαφάνειας"/>
          <p:cNvSpPr>
            <a:spLocks noGrp="1"/>
          </p:cNvSpPr>
          <p:nvPr>
            <p:ph type="sldNum" sz="quarter" idx="12"/>
          </p:nvPr>
        </p:nvSpPr>
        <p:spPr>
          <a:noFill/>
        </p:spPr>
        <p:txBody>
          <a:bodyPr/>
          <a:lstStyle/>
          <a:p>
            <a:fld id="{52C066CC-FBE0-4378-ADF1-E1CA5D0FB593}" type="slidenum">
              <a:rPr lang="el-GR" smtClean="0"/>
              <a:pPr/>
              <a:t>26</a:t>
            </a:fld>
            <a:endParaRPr lang="el-GR"/>
          </a:p>
        </p:txBody>
      </p:sp>
      <p:sp>
        <p:nvSpPr>
          <p:cNvPr id="26626" name="Rectangle 2"/>
          <p:cNvSpPr>
            <a:spLocks noGrp="1" noChangeArrowheads="1"/>
          </p:cNvSpPr>
          <p:nvPr>
            <p:ph type="title"/>
          </p:nvPr>
        </p:nvSpPr>
        <p:spPr>
          <a:xfrm>
            <a:off x="685800" y="304800"/>
            <a:ext cx="7772400" cy="838200"/>
          </a:xfrm>
        </p:spPr>
        <p:txBody>
          <a:bodyPr/>
          <a:lstStyle/>
          <a:p>
            <a:pPr eaLnBrk="1" hangingPunct="1">
              <a:defRPr/>
            </a:pPr>
            <a:r>
              <a:rPr lang="el-GR" sz="2500" b="1" u="sng">
                <a:solidFill>
                  <a:schemeClr val="bg1"/>
                </a:solidFill>
                <a:effectLst>
                  <a:outerShdw blurRad="38100" dist="38100" dir="2700000" algn="tl">
                    <a:srgbClr val="C0C0C0"/>
                  </a:outerShdw>
                </a:effectLst>
              </a:rPr>
              <a:t>ΘΕΩΡΙΑ ΕΠΙΤΕΥΓΜΑΤΩΝ </a:t>
            </a:r>
            <a:br>
              <a:rPr lang="el-GR" sz="2500" b="1" u="sng">
                <a:solidFill>
                  <a:schemeClr val="bg1"/>
                </a:solidFill>
                <a:effectLst>
                  <a:outerShdw blurRad="38100" dist="38100" dir="2700000" algn="tl">
                    <a:srgbClr val="C0C0C0"/>
                  </a:outerShdw>
                </a:effectLst>
              </a:rPr>
            </a:br>
            <a:r>
              <a:rPr lang="el-GR" sz="2500" b="1" u="sng">
                <a:solidFill>
                  <a:schemeClr val="bg1"/>
                </a:solidFill>
                <a:effectLst>
                  <a:outerShdw blurRad="38100" dist="38100" dir="2700000" algn="tl">
                    <a:srgbClr val="C0C0C0"/>
                  </a:outerShdw>
                </a:effectLst>
              </a:rPr>
              <a:t> </a:t>
            </a:r>
            <a:r>
              <a:rPr lang="en-US" sz="2500" b="1" u="sng">
                <a:solidFill>
                  <a:schemeClr val="bg1"/>
                </a:solidFill>
                <a:effectLst>
                  <a:outerShdw blurRad="38100" dist="38100" dir="2700000" algn="tl">
                    <a:srgbClr val="C0C0C0"/>
                  </a:outerShdw>
                </a:effectLst>
              </a:rPr>
              <a:t>McCLELLAND</a:t>
            </a:r>
            <a:r>
              <a:rPr lang="el-GR" sz="2500" b="1" u="sng">
                <a:solidFill>
                  <a:schemeClr val="bg1"/>
                </a:solidFill>
                <a:effectLst>
                  <a:outerShdw blurRad="38100" dist="38100" dir="2700000" algn="tl">
                    <a:srgbClr val="C0C0C0"/>
                  </a:outerShdw>
                </a:effectLst>
              </a:rPr>
              <a:t> (δεκαετία ΄50)</a:t>
            </a:r>
            <a:r>
              <a:rPr lang="en-US" sz="2500" b="1" u="sng">
                <a:solidFill>
                  <a:schemeClr val="bg1"/>
                </a:solidFill>
                <a:effectLst>
                  <a:outerShdw blurRad="38100" dist="38100" dir="2700000" algn="tl">
                    <a:srgbClr val="C0C0C0"/>
                  </a:outerShdw>
                </a:effectLst>
              </a:rPr>
              <a:t/>
            </a:r>
            <a:br>
              <a:rPr lang="en-US" sz="2500" b="1" u="sng">
                <a:solidFill>
                  <a:schemeClr val="bg1"/>
                </a:solidFill>
                <a:effectLst>
                  <a:outerShdw blurRad="38100" dist="38100" dir="2700000" algn="tl">
                    <a:srgbClr val="C0C0C0"/>
                  </a:outerShdw>
                </a:effectLst>
              </a:rPr>
            </a:br>
            <a:r>
              <a:rPr lang="el-GR" sz="2500" b="1" u="sng">
                <a:solidFill>
                  <a:schemeClr val="bg1"/>
                </a:solidFill>
                <a:effectLst>
                  <a:outerShdw blurRad="38100" dist="38100" dir="2700000" algn="tl">
                    <a:srgbClr val="C0C0C0"/>
                  </a:outerShdw>
                </a:effectLst>
              </a:rPr>
              <a:t> </a:t>
            </a:r>
            <a:endParaRPr lang="el-GR" sz="3400" b="1" i="1">
              <a:solidFill>
                <a:schemeClr val="bg1"/>
              </a:solidFill>
              <a:effectLst>
                <a:outerShdw blurRad="38100" dist="38100" dir="2700000" algn="tl">
                  <a:srgbClr val="C0C0C0"/>
                </a:outerShdw>
              </a:effectLst>
            </a:endParaRPr>
          </a:p>
        </p:txBody>
      </p:sp>
      <p:sp>
        <p:nvSpPr>
          <p:cNvPr id="26627" name="Rectangle 3"/>
          <p:cNvSpPr>
            <a:spLocks noGrp="1" noChangeArrowheads="1"/>
          </p:cNvSpPr>
          <p:nvPr>
            <p:ph type="body" idx="1"/>
          </p:nvPr>
        </p:nvSpPr>
        <p:spPr>
          <a:xfrm>
            <a:off x="684213" y="1412875"/>
            <a:ext cx="7772400" cy="4800600"/>
          </a:xfrm>
        </p:spPr>
        <p:txBody>
          <a:bodyPr/>
          <a:lstStyle/>
          <a:p>
            <a:pPr algn="ctr" eaLnBrk="1" hangingPunct="1">
              <a:lnSpc>
                <a:spcPct val="90000"/>
              </a:lnSpc>
              <a:buFont typeface="Wingdings" pitchFamily="2" charset="2"/>
              <a:buNone/>
              <a:defRPr/>
            </a:pPr>
            <a:r>
              <a:rPr lang="el-GR" sz="2800" b="1" u="sng">
                <a:solidFill>
                  <a:srgbClr val="008000"/>
                </a:solidFill>
                <a:effectLst>
                  <a:outerShdw blurRad="38100" dist="38100" dir="2700000" algn="tl">
                    <a:srgbClr val="C0C0C0"/>
                  </a:outerShdw>
                </a:effectLst>
              </a:rPr>
              <a:t>ΑΝΑΓΚΗ ΚΟΙΝΩΝΙΚΩΝ ΣΧΕΣΕΩΝ (</a:t>
            </a:r>
            <a:r>
              <a:rPr lang="en-US" sz="2800" b="1" u="sng">
                <a:solidFill>
                  <a:srgbClr val="008000"/>
                </a:solidFill>
                <a:effectLst>
                  <a:outerShdw blurRad="38100" dist="38100" dir="2700000" algn="tl">
                    <a:srgbClr val="C0C0C0"/>
                  </a:outerShdw>
                </a:effectLst>
              </a:rPr>
              <a:t>Affiliation)</a:t>
            </a:r>
            <a:endParaRPr lang="el-GR" sz="2800" b="1" u="sng">
              <a:solidFill>
                <a:srgbClr val="008000"/>
              </a:solidFill>
              <a:effectLst>
                <a:outerShdw blurRad="38100" dist="38100" dir="2700000" algn="tl">
                  <a:srgbClr val="C0C0C0"/>
                </a:outerShdw>
              </a:effectLst>
            </a:endParaRPr>
          </a:p>
          <a:p>
            <a:pPr algn="ctr" eaLnBrk="1" hangingPunct="1">
              <a:lnSpc>
                <a:spcPct val="90000"/>
              </a:lnSpc>
              <a:buFont typeface="Wingdings" pitchFamily="2" charset="2"/>
              <a:buNone/>
              <a:defRPr/>
            </a:pPr>
            <a:r>
              <a:rPr lang="el-GR" sz="2000" b="1">
                <a:solidFill>
                  <a:srgbClr val="0000FF"/>
                </a:solidFill>
              </a:rPr>
              <a:t>Κοινωνική ένταξη του ατόμου</a:t>
            </a:r>
            <a:endParaRPr lang="el-GR" sz="2800" b="1" u="sng">
              <a:solidFill>
                <a:srgbClr val="008000"/>
              </a:solidFill>
              <a:effectLst>
                <a:outerShdw blurRad="38100" dist="38100" dir="2700000" algn="tl">
                  <a:srgbClr val="C0C0C0"/>
                </a:outerShdw>
              </a:effectLst>
            </a:endParaRPr>
          </a:p>
          <a:p>
            <a:pPr algn="ctr" eaLnBrk="1" hangingPunct="1">
              <a:lnSpc>
                <a:spcPct val="90000"/>
              </a:lnSpc>
              <a:buFont typeface="Wingdings" pitchFamily="2" charset="2"/>
              <a:buNone/>
              <a:defRPr/>
            </a:pPr>
            <a:r>
              <a:rPr lang="el-GR" sz="2800" b="1" u="sng">
                <a:solidFill>
                  <a:srgbClr val="008000"/>
                </a:solidFill>
                <a:effectLst>
                  <a:outerShdw blurRad="38100" dist="38100" dir="2700000" algn="tl">
                    <a:srgbClr val="C0C0C0"/>
                  </a:outerShdw>
                </a:effectLst>
              </a:rPr>
              <a:t>ΑΝΑΓΚΗ ΓΙΑ ΔΥΝΑΜΗ</a:t>
            </a:r>
            <a:r>
              <a:rPr lang="en-US" sz="2800" b="1" u="sng">
                <a:solidFill>
                  <a:srgbClr val="008000"/>
                </a:solidFill>
                <a:effectLst>
                  <a:outerShdw blurRad="38100" dist="38100" dir="2700000" algn="tl">
                    <a:srgbClr val="C0C0C0"/>
                  </a:outerShdw>
                </a:effectLst>
              </a:rPr>
              <a:t> (Power)</a:t>
            </a:r>
            <a:endParaRPr lang="el-GR" sz="2800" b="1" u="sng">
              <a:solidFill>
                <a:srgbClr val="008000"/>
              </a:solidFill>
              <a:effectLst>
                <a:outerShdw blurRad="38100" dist="38100" dir="2700000" algn="tl">
                  <a:srgbClr val="C0C0C0"/>
                </a:outerShdw>
              </a:effectLst>
            </a:endParaRPr>
          </a:p>
          <a:p>
            <a:pPr algn="ctr" eaLnBrk="1" hangingPunct="1">
              <a:lnSpc>
                <a:spcPct val="90000"/>
              </a:lnSpc>
              <a:buFont typeface="Wingdings" pitchFamily="2" charset="2"/>
              <a:buNone/>
              <a:defRPr/>
            </a:pPr>
            <a:r>
              <a:rPr lang="el-GR" sz="2000" b="1">
                <a:solidFill>
                  <a:srgbClr val="0000FF"/>
                </a:solidFill>
              </a:rPr>
              <a:t>Ανάγκη άσκησης επιρροής σε άλλα άτομα</a:t>
            </a:r>
          </a:p>
          <a:p>
            <a:pPr algn="ctr" eaLnBrk="1" hangingPunct="1">
              <a:lnSpc>
                <a:spcPct val="90000"/>
              </a:lnSpc>
              <a:buFont typeface="Wingdings" pitchFamily="2" charset="2"/>
              <a:buNone/>
              <a:defRPr/>
            </a:pPr>
            <a:r>
              <a:rPr lang="el-GR" sz="2800" b="1" u="sng">
                <a:solidFill>
                  <a:srgbClr val="008000"/>
                </a:solidFill>
                <a:effectLst>
                  <a:outerShdw blurRad="38100" dist="38100" dir="2700000" algn="tl">
                    <a:srgbClr val="C0C0C0"/>
                  </a:outerShdw>
                </a:effectLst>
              </a:rPr>
              <a:t>ΑΝΑΓΚΗ ΓΙΑ ΕΠΙΤΕΥΓΜΑΤΑ</a:t>
            </a:r>
            <a:r>
              <a:rPr lang="en-US" sz="2800" b="1" u="sng">
                <a:solidFill>
                  <a:srgbClr val="008000"/>
                </a:solidFill>
                <a:effectLst>
                  <a:outerShdw blurRad="38100" dist="38100" dir="2700000" algn="tl">
                    <a:srgbClr val="C0C0C0"/>
                  </a:outerShdw>
                </a:effectLst>
              </a:rPr>
              <a:t> (Achievement)</a:t>
            </a:r>
            <a:endParaRPr lang="el-GR" sz="2800" b="1" u="sng">
              <a:solidFill>
                <a:srgbClr val="008000"/>
              </a:solidFill>
              <a:effectLst>
                <a:outerShdw blurRad="38100" dist="38100" dir="2700000" algn="tl">
                  <a:srgbClr val="C0C0C0"/>
                </a:outerShdw>
              </a:effectLst>
            </a:endParaRPr>
          </a:p>
          <a:p>
            <a:pPr algn="ctr" eaLnBrk="1" hangingPunct="1">
              <a:lnSpc>
                <a:spcPct val="90000"/>
              </a:lnSpc>
              <a:buFont typeface="Wingdings" pitchFamily="2" charset="2"/>
              <a:buNone/>
              <a:defRPr/>
            </a:pPr>
            <a:r>
              <a:rPr lang="el-GR" sz="2000" b="1">
                <a:solidFill>
                  <a:srgbClr val="0000FF"/>
                </a:solidFill>
              </a:rPr>
              <a:t>Χαρακτηριστικά ατόμων που επιδιώκουν επιτεύγματα:</a:t>
            </a:r>
          </a:p>
          <a:p>
            <a:pPr lvl="2" algn="ctr" eaLnBrk="1" hangingPunct="1">
              <a:lnSpc>
                <a:spcPct val="90000"/>
              </a:lnSpc>
              <a:buFont typeface="Wingdings" pitchFamily="2" charset="2"/>
              <a:buNone/>
              <a:defRPr/>
            </a:pPr>
            <a:r>
              <a:rPr lang="el-GR" sz="1600" b="1">
                <a:solidFill>
                  <a:srgbClr val="0000FF"/>
                </a:solidFill>
              </a:rPr>
              <a:t> </a:t>
            </a:r>
            <a:r>
              <a:rPr lang="el-GR" sz="1800" b="1">
                <a:solidFill>
                  <a:srgbClr val="A50021"/>
                </a:solidFill>
              </a:rPr>
              <a:t>Ανάληψη προσωπικής ευθύνης για λήψη αποφάσεων και επίλυση προβλημάτων</a:t>
            </a:r>
          </a:p>
          <a:p>
            <a:pPr lvl="2" algn="ctr" eaLnBrk="1" hangingPunct="1">
              <a:lnSpc>
                <a:spcPct val="90000"/>
              </a:lnSpc>
              <a:buFont typeface="Wingdings" pitchFamily="2" charset="2"/>
              <a:buNone/>
              <a:defRPr/>
            </a:pPr>
            <a:r>
              <a:rPr lang="el-GR" sz="1800" b="1">
                <a:solidFill>
                  <a:srgbClr val="A50021"/>
                </a:solidFill>
              </a:rPr>
              <a:t>Ανάληψη υπολογισμένου κινδύνου</a:t>
            </a:r>
          </a:p>
          <a:p>
            <a:pPr lvl="2" algn="ctr" eaLnBrk="1" hangingPunct="1">
              <a:lnSpc>
                <a:spcPct val="90000"/>
              </a:lnSpc>
              <a:buFont typeface="Wingdings" pitchFamily="2" charset="2"/>
              <a:buNone/>
              <a:defRPr/>
            </a:pPr>
            <a:r>
              <a:rPr lang="el-GR" sz="1800" b="1">
                <a:solidFill>
                  <a:srgbClr val="A50021"/>
                </a:solidFill>
              </a:rPr>
              <a:t>Επιζήτηση επανα-πληροφόρησης ως προς αποτελέσματα και βαθμό επίτευξης στόχων</a:t>
            </a:r>
          </a:p>
          <a:p>
            <a:pPr lvl="2" algn="ctr" eaLnBrk="1" hangingPunct="1">
              <a:lnSpc>
                <a:spcPct val="90000"/>
              </a:lnSpc>
              <a:buFont typeface="Wingdings" pitchFamily="2" charset="2"/>
              <a:buNone/>
              <a:defRPr/>
            </a:pPr>
            <a:r>
              <a:rPr lang="el-GR" sz="1800" b="1">
                <a:solidFill>
                  <a:srgbClr val="A50021"/>
                </a:solidFill>
              </a:rPr>
              <a:t>Ενδιαφέρον για υλοποίηση στόχων</a:t>
            </a:r>
          </a:p>
          <a:p>
            <a:pPr lvl="2" algn="ctr" eaLnBrk="1" hangingPunct="1">
              <a:lnSpc>
                <a:spcPct val="90000"/>
              </a:lnSpc>
              <a:buFont typeface="Wingdings" pitchFamily="2" charset="2"/>
              <a:buNone/>
              <a:defRPr/>
            </a:pPr>
            <a:r>
              <a:rPr lang="el-GR" sz="1800" b="1">
                <a:solidFill>
                  <a:srgbClr val="A50021"/>
                </a:solidFill>
              </a:rPr>
              <a:t>Σοβαρή ενασχόληση και εργατικότητα</a:t>
            </a:r>
            <a:endParaRPr lang="el-GR" sz="1600" b="1">
              <a:solidFill>
                <a:srgbClr val="A5002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5 - Θέση αριθμού διαφάνειας"/>
          <p:cNvSpPr>
            <a:spLocks noGrp="1"/>
          </p:cNvSpPr>
          <p:nvPr>
            <p:ph type="sldNum" sz="quarter" idx="12"/>
          </p:nvPr>
        </p:nvSpPr>
        <p:spPr>
          <a:noFill/>
        </p:spPr>
        <p:txBody>
          <a:bodyPr/>
          <a:lstStyle/>
          <a:p>
            <a:fld id="{E7C9D624-4800-4359-A5B3-1C08ECC82F9A}" type="slidenum">
              <a:rPr lang="el-GR" smtClean="0"/>
              <a:pPr/>
              <a:t>27</a:t>
            </a:fld>
            <a:endParaRPr lang="el-GR"/>
          </a:p>
        </p:txBody>
      </p:sp>
      <p:sp>
        <p:nvSpPr>
          <p:cNvPr id="40962" name="Rectangle 2"/>
          <p:cNvSpPr>
            <a:spLocks noGrp="1" noChangeArrowheads="1"/>
          </p:cNvSpPr>
          <p:nvPr>
            <p:ph type="title"/>
          </p:nvPr>
        </p:nvSpPr>
        <p:spPr/>
        <p:txBody>
          <a:bodyPr/>
          <a:lstStyle/>
          <a:p>
            <a:pPr eaLnBrk="1" hangingPunct="1">
              <a:defRPr/>
            </a:pPr>
            <a:r>
              <a:rPr lang="el-GR" sz="2900" b="1" u="sng">
                <a:solidFill>
                  <a:schemeClr val="bg1"/>
                </a:solidFill>
                <a:effectLst>
                  <a:outerShdw blurRad="38100" dist="38100" dir="2700000" algn="tl">
                    <a:srgbClr val="C0C0C0"/>
                  </a:outerShdw>
                </a:effectLst>
              </a:rPr>
              <a:t>ΘΕΩΡΙΑ ΕΠΙΤΕΥΓΜΑΤΩΝ</a:t>
            </a:r>
          </a:p>
        </p:txBody>
      </p:sp>
      <p:sp>
        <p:nvSpPr>
          <p:cNvPr id="29700" name="Rectangle 3"/>
          <p:cNvSpPr>
            <a:spLocks noGrp="1" noChangeArrowheads="1"/>
          </p:cNvSpPr>
          <p:nvPr>
            <p:ph type="body" idx="1"/>
          </p:nvPr>
        </p:nvSpPr>
        <p:spPr/>
        <p:txBody>
          <a:bodyPr/>
          <a:lstStyle/>
          <a:p>
            <a:pPr eaLnBrk="1" hangingPunct="1"/>
            <a:r>
              <a:rPr lang="el-GR" sz="2800"/>
              <a:t>Ανάγκη για επίτευξη στόχων. Όταν είναι έντονη οι εργαζόμενοι ικανοποιούνται με την πετυχημένη ολοκλήρωση του καθήκοντος άσχετα εάν κάποιος αναγνωρίζει την προσπάθεια ή όχι. Η επιθυμία για επίτευξη τους κάνει να αναλαμβάνουν μόνο ότι οι ίδιοι θεωρούν ότι μπορούν να επιτύχουν (πολλές φορές δεν αναλαμβάνουν δύσκολα καθήκοντα)</a:t>
            </a:r>
          </a:p>
          <a:p>
            <a:pPr eaLnBrk="1" hangingPunct="1">
              <a:buFont typeface="Wingdings" pitchFamily="2" charset="2"/>
              <a:buNone/>
            </a:pPr>
            <a:endParaRPr lang="el-GR" sz="2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5 - Θέση αριθμού διαφάνειας"/>
          <p:cNvSpPr>
            <a:spLocks noGrp="1"/>
          </p:cNvSpPr>
          <p:nvPr>
            <p:ph type="sldNum" sz="quarter" idx="12"/>
          </p:nvPr>
        </p:nvSpPr>
        <p:spPr>
          <a:noFill/>
        </p:spPr>
        <p:txBody>
          <a:bodyPr/>
          <a:lstStyle/>
          <a:p>
            <a:fld id="{EDB2E402-DFAE-4234-9527-F2514A216887}" type="slidenum">
              <a:rPr lang="el-GR" smtClean="0"/>
              <a:pPr/>
              <a:t>28</a:t>
            </a:fld>
            <a:endParaRPr lang="el-GR"/>
          </a:p>
        </p:txBody>
      </p:sp>
      <p:sp>
        <p:nvSpPr>
          <p:cNvPr id="30723" name="Rectangle 3"/>
          <p:cNvSpPr>
            <a:spLocks noGrp="1" noChangeArrowheads="1"/>
          </p:cNvSpPr>
          <p:nvPr>
            <p:ph type="body" idx="1"/>
          </p:nvPr>
        </p:nvSpPr>
        <p:spPr/>
        <p:txBody>
          <a:bodyPr/>
          <a:lstStyle/>
          <a:p>
            <a:pPr eaLnBrk="1" hangingPunct="1">
              <a:lnSpc>
                <a:spcPct val="90000"/>
              </a:lnSpc>
            </a:pPr>
            <a:r>
              <a:rPr lang="el-GR" sz="2800"/>
              <a:t>Ανάγκη για δημιουργία δεσμών. Ανάγκη για φιλικές και θερμές σχέσεις. Επιδιώκουν συνεργασία, αποδοχή, σεβασμό και αφοσίωση. Αναζητούν «έγκριση» και επιβεβαίωση από ομάδα. Αποδίδουν καλύτερα όταν είναι σε επαφή με τρίτους (π.χ. πελάτες) αλλά συνήθως δεν ξεχωρίζουν από ομάδα ούτε παροτρύνουν ομάδα με χαμηλή απόδοση. «Το κίνητρο δεν είναι η απόδοση αλλά η αποδοχή από την ομάδα»</a:t>
            </a:r>
          </a:p>
        </p:txBody>
      </p:sp>
      <p:sp>
        <p:nvSpPr>
          <p:cNvPr id="41988" name="Rectangle 4"/>
          <p:cNvSpPr>
            <a:spLocks noGrp="1" noChangeArrowheads="1"/>
          </p:cNvSpPr>
          <p:nvPr>
            <p:ph type="title"/>
          </p:nvPr>
        </p:nvSpPr>
        <p:spPr/>
        <p:txBody>
          <a:bodyPr anchor="b"/>
          <a:lstStyle/>
          <a:p>
            <a:pPr eaLnBrk="1" hangingPunct="1">
              <a:defRPr/>
            </a:pPr>
            <a:r>
              <a:rPr lang="el-GR" b="1" u="sng">
                <a:effectLst>
                  <a:outerShdw blurRad="38100" dist="38100" dir="2700000" algn="tl">
                    <a:srgbClr val="C0C0C0"/>
                  </a:outerShdw>
                </a:effectLst>
              </a:rPr>
              <a:t>ΘΕΩΡΙΑ ΕΠΙΤΕΥΓΜΑΤΩΝ</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5 - Θέση αριθμού διαφάνειας"/>
          <p:cNvSpPr>
            <a:spLocks noGrp="1"/>
          </p:cNvSpPr>
          <p:nvPr>
            <p:ph type="sldNum" sz="quarter" idx="12"/>
          </p:nvPr>
        </p:nvSpPr>
        <p:spPr>
          <a:noFill/>
        </p:spPr>
        <p:txBody>
          <a:bodyPr/>
          <a:lstStyle/>
          <a:p>
            <a:fld id="{7B69DFD7-3D7C-4FEE-87FF-461BD512BA17}" type="slidenum">
              <a:rPr lang="el-GR" smtClean="0"/>
              <a:pPr/>
              <a:t>29</a:t>
            </a:fld>
            <a:endParaRPr lang="el-GR"/>
          </a:p>
        </p:txBody>
      </p:sp>
      <p:sp>
        <p:nvSpPr>
          <p:cNvPr id="31747" name="Rectangle 3"/>
          <p:cNvSpPr>
            <a:spLocks noGrp="1" noChangeArrowheads="1"/>
          </p:cNvSpPr>
          <p:nvPr>
            <p:ph type="body" idx="1"/>
          </p:nvPr>
        </p:nvSpPr>
        <p:spPr/>
        <p:txBody>
          <a:bodyPr/>
          <a:lstStyle/>
          <a:p>
            <a:pPr eaLnBrk="1" hangingPunct="1">
              <a:lnSpc>
                <a:spcPct val="90000"/>
              </a:lnSpc>
            </a:pPr>
            <a:r>
              <a:rPr lang="el-GR"/>
              <a:t>Ανάγκη για εξουσία ή δύναμη. Επιθυμία για έλεγχο και επηρεασμό της συμπεριφοράς των άλλων. Δύο τρόποι ικανοποίησης της ανάγκης: α) Αναζητά εξουσία για επικράτηση σε προσωπικό επίπεδο ή β) τη χρησιμοποιεί για να προσφέρει στην ομάδα ή στον οργανισμό (ικανοποιώντας και τη δική του ανάγκη)</a:t>
            </a:r>
          </a:p>
          <a:p>
            <a:pPr eaLnBrk="1" hangingPunct="1">
              <a:lnSpc>
                <a:spcPct val="90000"/>
              </a:lnSpc>
              <a:buFont typeface="Wingdings" pitchFamily="2" charset="2"/>
              <a:buNone/>
            </a:pPr>
            <a:endParaRPr lang="el-GR"/>
          </a:p>
        </p:txBody>
      </p:sp>
      <p:sp>
        <p:nvSpPr>
          <p:cNvPr id="43012" name="Rectangle 4"/>
          <p:cNvSpPr>
            <a:spLocks noGrp="1" noChangeArrowheads="1"/>
          </p:cNvSpPr>
          <p:nvPr>
            <p:ph type="title"/>
          </p:nvPr>
        </p:nvSpPr>
        <p:spPr/>
        <p:txBody>
          <a:bodyPr anchor="b"/>
          <a:lstStyle/>
          <a:p>
            <a:pPr eaLnBrk="1" hangingPunct="1">
              <a:defRPr/>
            </a:pPr>
            <a:r>
              <a:rPr lang="el-GR" b="1" u="sng" dirty="0">
                <a:effectLst>
                  <a:outerShdw blurRad="38100" dist="38100" dir="2700000" algn="tl">
                    <a:srgbClr val="C0C0C0"/>
                  </a:outerShdw>
                </a:effectLst>
              </a:rPr>
              <a:t>ΘΕΩΡΙΑ ΕΠΙΤΕΥΓΜΑΤΩΝ</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5 - Θέση αριθμού διαφάνειας"/>
          <p:cNvSpPr>
            <a:spLocks noGrp="1"/>
          </p:cNvSpPr>
          <p:nvPr>
            <p:ph type="sldNum" sz="quarter" idx="12"/>
          </p:nvPr>
        </p:nvSpPr>
        <p:spPr>
          <a:noFill/>
        </p:spPr>
        <p:txBody>
          <a:bodyPr/>
          <a:lstStyle/>
          <a:p>
            <a:fld id="{47D026C7-0D04-412C-B847-43E7F568387D}" type="slidenum">
              <a:rPr lang="el-GR" smtClean="0"/>
              <a:pPr/>
              <a:t>3</a:t>
            </a:fld>
            <a:endParaRPr lang="el-GR"/>
          </a:p>
        </p:txBody>
      </p:sp>
      <p:sp>
        <p:nvSpPr>
          <p:cNvPr id="6147" name="Rectangle 2"/>
          <p:cNvSpPr>
            <a:spLocks noGrp="1" noChangeArrowheads="1"/>
          </p:cNvSpPr>
          <p:nvPr>
            <p:ph type="title"/>
          </p:nvPr>
        </p:nvSpPr>
        <p:spPr/>
        <p:txBody>
          <a:bodyPr/>
          <a:lstStyle/>
          <a:p>
            <a:pPr eaLnBrk="1" hangingPunct="1"/>
            <a:r>
              <a:rPr lang="el-GR"/>
              <a:t>ΟΡΙΣΜΟΙ</a:t>
            </a:r>
          </a:p>
        </p:txBody>
      </p:sp>
      <p:sp>
        <p:nvSpPr>
          <p:cNvPr id="6148" name="Rectangle 3"/>
          <p:cNvSpPr>
            <a:spLocks noGrp="1" noChangeArrowheads="1"/>
          </p:cNvSpPr>
          <p:nvPr>
            <p:ph type="body" idx="1"/>
          </p:nvPr>
        </p:nvSpPr>
        <p:spPr/>
        <p:txBody>
          <a:bodyPr/>
          <a:lstStyle/>
          <a:p>
            <a:pPr eaLnBrk="1" hangingPunct="1">
              <a:lnSpc>
                <a:spcPct val="90000"/>
              </a:lnSpc>
            </a:pPr>
            <a:endParaRPr lang="el-GR" sz="2400" dirty="0"/>
          </a:p>
          <a:p>
            <a:pPr eaLnBrk="1" hangingPunct="1">
              <a:lnSpc>
                <a:spcPct val="90000"/>
              </a:lnSpc>
            </a:pPr>
            <a:r>
              <a:rPr lang="el-GR" sz="2400" dirty="0"/>
              <a:t>Μια εσωτερική κατάσταση του ατόμου, που το κάνει να συμπεριφέρεται με τρόπο που διασφαλίζει την επίτευξη κάποιου στόχου</a:t>
            </a:r>
          </a:p>
          <a:p>
            <a:pPr eaLnBrk="1" hangingPunct="1">
              <a:lnSpc>
                <a:spcPct val="90000"/>
              </a:lnSpc>
              <a:buFont typeface="Wingdings" pitchFamily="2" charset="2"/>
              <a:buNone/>
            </a:pPr>
            <a:r>
              <a:rPr lang="el-GR" sz="2400" dirty="0"/>
              <a:t>			</a:t>
            </a:r>
            <a:r>
              <a:rPr lang="en-US" sz="2400" dirty="0"/>
              <a:t>Motivation    </a:t>
            </a:r>
            <a:r>
              <a:rPr lang="en-US" sz="2400" dirty="0" err="1"/>
              <a:t>movere</a:t>
            </a:r>
            <a:r>
              <a:rPr lang="en-US" sz="2400" dirty="0"/>
              <a:t>=</a:t>
            </a:r>
            <a:r>
              <a:rPr lang="el-GR" sz="2400" dirty="0"/>
              <a:t>κινώ </a:t>
            </a:r>
            <a:endParaRPr lang="en-US" sz="2400" dirty="0"/>
          </a:p>
          <a:p>
            <a:pPr eaLnBrk="1" hangingPunct="1">
              <a:lnSpc>
                <a:spcPct val="90000"/>
              </a:lnSpc>
              <a:buFont typeface="Wingdings" pitchFamily="2" charset="2"/>
              <a:buNone/>
            </a:pPr>
            <a:endParaRPr lang="el-GR" sz="2400" dirty="0"/>
          </a:p>
          <a:p>
            <a:pPr eaLnBrk="1" hangingPunct="1">
              <a:lnSpc>
                <a:spcPct val="90000"/>
              </a:lnSpc>
            </a:pPr>
            <a:r>
              <a:rPr lang="el-GR" sz="2400" dirty="0"/>
              <a:t>Διαδικασία ενεργοποίησης των ικανοτήτων των εργαζομένων με σκοπό την επίτευξη των στόχων του οργανισμού. </a:t>
            </a:r>
          </a:p>
          <a:p>
            <a:pPr eaLnBrk="1" hangingPunct="1">
              <a:lnSpc>
                <a:spcPct val="90000"/>
              </a:lnSpc>
            </a:pPr>
            <a:r>
              <a:rPr lang="el-GR" sz="2400" dirty="0"/>
              <a:t>Η </a:t>
            </a:r>
            <a:r>
              <a:rPr lang="el-GR" sz="2400" dirty="0" smtClean="0"/>
              <a:t>παρα</a:t>
            </a:r>
            <a:r>
              <a:rPr lang="el-GR" sz="2400" dirty="0" smtClean="0"/>
              <a:t>κίνηση </a:t>
            </a:r>
            <a:r>
              <a:rPr lang="el-GR" sz="2400" dirty="0"/>
              <a:t>ενεργοποιεί, κατευθύνει και συντηρεί την ανθρώπινη συμπεριφορά </a:t>
            </a:r>
          </a:p>
        </p:txBody>
      </p:sp>
      <p:sp>
        <p:nvSpPr>
          <p:cNvPr id="6149" name="AutoShape 4"/>
          <p:cNvSpPr>
            <a:spLocks noChangeArrowheads="1"/>
          </p:cNvSpPr>
          <p:nvPr/>
        </p:nvSpPr>
        <p:spPr bwMode="auto">
          <a:xfrm>
            <a:off x="3995738" y="3213100"/>
            <a:ext cx="215900" cy="217488"/>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l-G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142852"/>
            <a:ext cx="8015287" cy="1128698"/>
          </a:xfrm>
        </p:spPr>
        <p:txBody>
          <a:bodyPr/>
          <a:lstStyle/>
          <a:p>
            <a:r>
              <a:rPr lang="el-GR" b="1" u="sng" dirty="0">
                <a:effectLst>
                  <a:outerShdw blurRad="38100" dist="38100" dir="2700000" algn="tl">
                    <a:srgbClr val="C0C0C0"/>
                  </a:outerShdw>
                </a:effectLst>
              </a:rPr>
              <a:t>Βαθμολογήστε τις δική σας συμπεριφορά</a:t>
            </a:r>
            <a:endParaRPr lang="el-GR" dirty="0"/>
          </a:p>
        </p:txBody>
      </p:sp>
      <p:sp>
        <p:nvSpPr>
          <p:cNvPr id="4" name="3 - Θέση αριθμού διαφάνειας"/>
          <p:cNvSpPr>
            <a:spLocks noGrp="1"/>
          </p:cNvSpPr>
          <p:nvPr>
            <p:ph type="sldNum" sz="quarter" idx="12"/>
          </p:nvPr>
        </p:nvSpPr>
        <p:spPr/>
        <p:txBody>
          <a:bodyPr/>
          <a:lstStyle/>
          <a:p>
            <a:pPr>
              <a:defRPr/>
            </a:pPr>
            <a:fld id="{2AED5F4B-0C3B-457A-94E8-D98942A5CADC}" type="slidenum">
              <a:rPr lang="el-GR" smtClean="0"/>
              <a:pPr>
                <a:defRPr/>
              </a:pPr>
              <a:t>30</a:t>
            </a:fld>
            <a:endParaRPr lang="el-GR"/>
          </a:p>
        </p:txBody>
      </p:sp>
      <p:pic>
        <p:nvPicPr>
          <p:cNvPr id="86018" name="Picture 2"/>
          <p:cNvPicPr>
            <a:picLocks noGrp="1" noChangeAspect="1" noChangeArrowheads="1"/>
          </p:cNvPicPr>
          <p:nvPr>
            <p:ph idx="1"/>
          </p:nvPr>
        </p:nvPicPr>
        <p:blipFill>
          <a:blip r:embed="rId2" cstate="print"/>
          <a:srcRect/>
          <a:stretch>
            <a:fillRect/>
          </a:stretch>
        </p:blipFill>
        <p:spPr bwMode="auto">
          <a:xfrm>
            <a:off x="1142976" y="1428736"/>
            <a:ext cx="6858048" cy="4857784"/>
          </a:xfrm>
          <a:prstGeom prst="rect">
            <a:avLst/>
          </a:prstGeom>
          <a:noFill/>
          <a:ln w="9525" cap="flat" cmpd="sng">
            <a:noFill/>
            <a:prstDash val="solid"/>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5 - Θέση αριθμού διαφάνειας"/>
          <p:cNvSpPr>
            <a:spLocks noGrp="1"/>
          </p:cNvSpPr>
          <p:nvPr>
            <p:ph type="sldNum" sz="quarter" idx="12"/>
          </p:nvPr>
        </p:nvSpPr>
        <p:spPr>
          <a:noFill/>
        </p:spPr>
        <p:txBody>
          <a:bodyPr/>
          <a:lstStyle/>
          <a:p>
            <a:fld id="{8C1B71F6-0ED1-4347-AD9B-7BE546476D5B}" type="slidenum">
              <a:rPr lang="el-GR" smtClean="0"/>
              <a:pPr/>
              <a:t>31</a:t>
            </a:fld>
            <a:endParaRPr lang="el-GR"/>
          </a:p>
        </p:txBody>
      </p:sp>
      <p:sp>
        <p:nvSpPr>
          <p:cNvPr id="32771" name="Rectangle 3"/>
          <p:cNvSpPr>
            <a:spLocks noGrp="1" noChangeArrowheads="1"/>
          </p:cNvSpPr>
          <p:nvPr>
            <p:ph type="body" idx="1"/>
          </p:nvPr>
        </p:nvSpPr>
        <p:spPr/>
        <p:txBody>
          <a:bodyPr/>
          <a:lstStyle/>
          <a:p>
            <a:pPr eaLnBrk="1" hangingPunct="1"/>
            <a:r>
              <a:rPr lang="el-GR"/>
              <a:t>Κριτική στη θεωρία του </a:t>
            </a:r>
            <a:r>
              <a:rPr lang="en-US"/>
              <a:t>Mc Clelland: </a:t>
            </a:r>
            <a:r>
              <a:rPr lang="el-GR"/>
              <a:t>οι ανάγκες είναι επίκτητες δηλαδή μαθαίνονται όμως ερευνητικά δεδομένα από το χώρο της ψυχολογίας διαφωνούν. </a:t>
            </a:r>
          </a:p>
        </p:txBody>
      </p:sp>
      <p:sp>
        <p:nvSpPr>
          <p:cNvPr id="44036" name="Rectangle 4"/>
          <p:cNvSpPr>
            <a:spLocks noGrp="1" noChangeArrowheads="1"/>
          </p:cNvSpPr>
          <p:nvPr>
            <p:ph type="title"/>
          </p:nvPr>
        </p:nvSpPr>
        <p:spPr/>
        <p:txBody>
          <a:bodyPr anchor="b"/>
          <a:lstStyle/>
          <a:p>
            <a:pPr eaLnBrk="1" hangingPunct="1">
              <a:defRPr/>
            </a:pPr>
            <a:r>
              <a:rPr lang="el-GR" b="1" u="sng">
                <a:effectLst>
                  <a:outerShdw blurRad="38100" dist="38100" dir="2700000" algn="tl">
                    <a:srgbClr val="C0C0C0"/>
                  </a:outerShdw>
                </a:effectLst>
              </a:rPr>
              <a:t>ΘΕΩΡΙΑ ΕΠΙΤΕΥΓΜΑΤΩΝ</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5 - Θέση αριθμού διαφάνειας"/>
          <p:cNvSpPr>
            <a:spLocks noGrp="1"/>
          </p:cNvSpPr>
          <p:nvPr>
            <p:ph type="sldNum" sz="quarter" idx="12"/>
          </p:nvPr>
        </p:nvSpPr>
        <p:spPr>
          <a:noFill/>
        </p:spPr>
        <p:txBody>
          <a:bodyPr/>
          <a:lstStyle/>
          <a:p>
            <a:fld id="{ED17A8B2-6B99-4411-B8D8-2319BA9EC38D}" type="slidenum">
              <a:rPr lang="el-GR" smtClean="0"/>
              <a:pPr/>
              <a:t>32</a:t>
            </a:fld>
            <a:endParaRPr lang="el-GR"/>
          </a:p>
        </p:txBody>
      </p:sp>
      <p:sp>
        <p:nvSpPr>
          <p:cNvPr id="108546" name="Rectangle 2"/>
          <p:cNvSpPr>
            <a:spLocks noGrp="1" noChangeArrowheads="1"/>
          </p:cNvSpPr>
          <p:nvPr>
            <p:ph type="title"/>
          </p:nvPr>
        </p:nvSpPr>
        <p:spPr/>
        <p:txBody>
          <a:bodyPr/>
          <a:lstStyle/>
          <a:p>
            <a:pPr eaLnBrk="1" hangingPunct="1">
              <a:defRPr/>
            </a:pPr>
            <a:r>
              <a:rPr lang="el-GR" b="1">
                <a:solidFill>
                  <a:schemeClr val="bg1"/>
                </a:solidFill>
                <a:effectLst>
                  <a:outerShdw blurRad="38100" dist="38100" dir="2700000" algn="tl">
                    <a:srgbClr val="C0C0C0"/>
                  </a:outerShdw>
                </a:effectLst>
              </a:rPr>
              <a:t>ΘΕΩΡΙΕΣ </a:t>
            </a:r>
            <a:r>
              <a:rPr lang="en-US" b="1">
                <a:solidFill>
                  <a:schemeClr val="bg1"/>
                </a:solidFill>
                <a:effectLst>
                  <a:outerShdw blurRad="38100" dist="38100" dir="2700000" algn="tl">
                    <a:srgbClr val="C0C0C0"/>
                  </a:outerShdw>
                </a:effectLst>
              </a:rPr>
              <a:t>X, Y</a:t>
            </a:r>
          </a:p>
        </p:txBody>
      </p:sp>
      <p:sp>
        <p:nvSpPr>
          <p:cNvPr id="33796" name="Rectangle 3"/>
          <p:cNvSpPr>
            <a:spLocks noGrp="1" noChangeArrowheads="1"/>
          </p:cNvSpPr>
          <p:nvPr>
            <p:ph type="body" idx="1"/>
          </p:nvPr>
        </p:nvSpPr>
        <p:spPr>
          <a:xfrm>
            <a:off x="395288" y="1844675"/>
            <a:ext cx="8229600" cy="4525963"/>
          </a:xfrm>
        </p:spPr>
        <p:txBody>
          <a:bodyPr/>
          <a:lstStyle/>
          <a:p>
            <a:pPr marL="0" indent="0" algn="ctr" eaLnBrk="1" hangingPunct="1">
              <a:lnSpc>
                <a:spcPct val="80000"/>
              </a:lnSpc>
              <a:buFont typeface="Wingdings" pitchFamily="2" charset="2"/>
              <a:buNone/>
            </a:pPr>
            <a:r>
              <a:rPr lang="el-GR" sz="2800"/>
              <a:t>ΘΕΩΡΙΑ </a:t>
            </a:r>
            <a:r>
              <a:rPr lang="en-US" sz="2800"/>
              <a:t>DOUGLAS McGREGOR: X, Y</a:t>
            </a:r>
          </a:p>
          <a:p>
            <a:pPr marL="0" indent="0" eaLnBrk="1" hangingPunct="1">
              <a:lnSpc>
                <a:spcPct val="80000"/>
              </a:lnSpc>
            </a:pPr>
            <a:endParaRPr lang="en-US" sz="2800"/>
          </a:p>
          <a:p>
            <a:pPr marL="0" indent="0" algn="just" eaLnBrk="1" hangingPunct="1">
              <a:lnSpc>
                <a:spcPct val="80000"/>
              </a:lnSpc>
              <a:buClr>
                <a:schemeClr val="tx1"/>
              </a:buClr>
              <a:buFont typeface="Wingdings" pitchFamily="2" charset="2"/>
              <a:buChar char="Ø"/>
            </a:pPr>
            <a:r>
              <a:rPr lang="el-GR" sz="2800"/>
              <a:t> Η αδυναμία των ασχολουμένων με διοικητικά και οργανωτικά θέματα συνίσταται στην ανικανότητά τους να χρησιμοποιήσουν ικανοποιητικά το ανθρώπινο δυναμικό και την ιδιοφυία του</a:t>
            </a:r>
          </a:p>
          <a:p>
            <a:pPr marL="0" indent="0" algn="just" eaLnBrk="1" hangingPunct="1">
              <a:lnSpc>
                <a:spcPct val="80000"/>
              </a:lnSpc>
              <a:buClr>
                <a:schemeClr val="tx1"/>
              </a:buClr>
              <a:buFont typeface="Wingdings" pitchFamily="2" charset="2"/>
              <a:buChar char="Ø"/>
            </a:pPr>
            <a:endParaRPr lang="el-GR" sz="2800"/>
          </a:p>
          <a:p>
            <a:pPr marL="0" indent="0" algn="just" eaLnBrk="1" hangingPunct="1">
              <a:lnSpc>
                <a:spcPct val="80000"/>
              </a:lnSpc>
              <a:buClr>
                <a:schemeClr val="tx1"/>
              </a:buClr>
              <a:buFont typeface="Wingdings" pitchFamily="2" charset="2"/>
              <a:buChar char="Ø"/>
            </a:pPr>
            <a:r>
              <a:rPr lang="el-GR" sz="2800"/>
              <a:t> Το πρόβλημα δεν έγκειται στην οργάνωση των δομών ή στην τελειοποίηση των μεθόδων διοίκησης αλλά στον τρόπο διαχείρισης του ανθρώπινου δυναμικού</a:t>
            </a:r>
            <a:endParaRPr lang="en-US" sz="2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5 - Θέση αριθμού διαφάνειας"/>
          <p:cNvSpPr>
            <a:spLocks noGrp="1"/>
          </p:cNvSpPr>
          <p:nvPr>
            <p:ph type="sldNum" sz="quarter" idx="12"/>
          </p:nvPr>
        </p:nvSpPr>
        <p:spPr>
          <a:noFill/>
        </p:spPr>
        <p:txBody>
          <a:bodyPr/>
          <a:lstStyle/>
          <a:p>
            <a:fld id="{D59CD2D1-23B8-4697-9E41-ABE38502500A}" type="slidenum">
              <a:rPr lang="el-GR" smtClean="0"/>
              <a:pPr/>
              <a:t>33</a:t>
            </a:fld>
            <a:endParaRPr lang="el-GR"/>
          </a:p>
        </p:txBody>
      </p:sp>
      <p:sp>
        <p:nvSpPr>
          <p:cNvPr id="109570" name="Rectangle 2"/>
          <p:cNvSpPr>
            <a:spLocks noGrp="1" noChangeArrowheads="1"/>
          </p:cNvSpPr>
          <p:nvPr>
            <p:ph type="title"/>
          </p:nvPr>
        </p:nvSpPr>
        <p:spPr>
          <a:xfrm>
            <a:off x="900113" y="333375"/>
            <a:ext cx="7313612" cy="1143000"/>
          </a:xfrm>
        </p:spPr>
        <p:txBody>
          <a:bodyPr/>
          <a:lstStyle/>
          <a:p>
            <a:pPr eaLnBrk="1" hangingPunct="1">
              <a:defRPr/>
            </a:pPr>
            <a:r>
              <a:rPr lang="en-US" b="1">
                <a:effectLst>
                  <a:outerShdw blurRad="38100" dist="38100" dir="2700000" algn="tl">
                    <a:srgbClr val="C0C0C0"/>
                  </a:outerShdw>
                </a:effectLst>
              </a:rPr>
              <a:t>Mc Gregor</a:t>
            </a:r>
            <a:endParaRPr lang="el-GR" b="1">
              <a:effectLst>
                <a:outerShdw blurRad="38100" dist="38100" dir="2700000" algn="tl">
                  <a:srgbClr val="C0C0C0"/>
                </a:outerShdw>
              </a:effectLst>
            </a:endParaRPr>
          </a:p>
        </p:txBody>
      </p:sp>
      <p:graphicFrame>
        <p:nvGraphicFramePr>
          <p:cNvPr id="109627" name="Group 59"/>
          <p:cNvGraphicFramePr>
            <a:graphicFrameLocks noGrp="1"/>
          </p:cNvGraphicFramePr>
          <p:nvPr>
            <p:ph idx="1"/>
          </p:nvPr>
        </p:nvGraphicFramePr>
        <p:xfrm>
          <a:off x="431800" y="1560513"/>
          <a:ext cx="8712200" cy="5293932"/>
        </p:xfrm>
        <a:graphic>
          <a:graphicData uri="http://schemas.openxmlformats.org/drawingml/2006/table">
            <a:tbl>
              <a:tblPr/>
              <a:tblGrid>
                <a:gridCol w="4359275">
                  <a:extLst>
                    <a:ext uri="{9D8B030D-6E8A-4147-A177-3AD203B41FA5}">
                      <a16:colId xmlns:a16="http://schemas.microsoft.com/office/drawing/2014/main" xmlns="" val="20000"/>
                    </a:ext>
                  </a:extLst>
                </a:gridCol>
                <a:gridCol w="4352925">
                  <a:extLst>
                    <a:ext uri="{9D8B030D-6E8A-4147-A177-3AD203B41FA5}">
                      <a16:colId xmlns:a16="http://schemas.microsoft.com/office/drawing/2014/main" xmlns="" val="20001"/>
                    </a:ext>
                  </a:extLst>
                </a:gridCol>
              </a:tblGrid>
              <a:tr h="655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3100" b="1" i="0" u="none" strike="noStrike" cap="none" normalizeH="0" baseline="0">
                          <a:ln>
                            <a:noFill/>
                          </a:ln>
                          <a:solidFill>
                            <a:schemeClr val="tx1"/>
                          </a:solidFill>
                          <a:effectLst>
                            <a:outerShdw blurRad="38100" dist="38100" dir="2700000" algn="tl">
                              <a:srgbClr val="C0C0C0"/>
                            </a:outerShdw>
                          </a:effectLst>
                          <a:latin typeface="Arial" charset="0"/>
                        </a:rPr>
                        <a:t>ΘΕΩΡΙΑ Χ</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800" b="0" i="0" u="none" strike="noStrike" cap="none" normalizeH="0" baseline="0">
                          <a:ln>
                            <a:noFill/>
                          </a:ln>
                          <a:solidFill>
                            <a:schemeClr val="tx1"/>
                          </a:solidFill>
                          <a:effectLst/>
                          <a:latin typeface="Arial" charset="0"/>
                        </a:rPr>
                        <a:t>Οι εργαζόμενοι: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3100" b="1" i="0" u="none" strike="noStrike" cap="none" normalizeH="0" baseline="0">
                          <a:ln>
                            <a:noFill/>
                          </a:ln>
                          <a:solidFill>
                            <a:schemeClr val="tx1"/>
                          </a:solidFill>
                          <a:effectLst>
                            <a:outerShdw blurRad="38100" dist="38100" dir="2700000" algn="tl">
                              <a:srgbClr val="C0C0C0"/>
                            </a:outerShdw>
                          </a:effectLst>
                          <a:latin typeface="Arial" charset="0"/>
                        </a:rPr>
                        <a:t>ΘΕΩΡΙΑ Ψ</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800" b="0" i="0" u="none" strike="noStrike" cap="none" normalizeH="0" baseline="0">
                          <a:ln>
                            <a:noFill/>
                          </a:ln>
                          <a:solidFill>
                            <a:schemeClr val="tx1"/>
                          </a:solidFill>
                          <a:effectLst/>
                          <a:latin typeface="Arial" charset="0"/>
                        </a:rPr>
                        <a:t>Οι εργαζόμενοι: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73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a:ln>
                            <a:noFill/>
                          </a:ln>
                          <a:solidFill>
                            <a:schemeClr val="tx1"/>
                          </a:solidFill>
                          <a:effectLst/>
                          <a:latin typeface="Arial" charset="0"/>
                        </a:rPr>
                        <a:t>Αποφεύγουν τη δουλειά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a:ln>
                            <a:noFill/>
                          </a:ln>
                          <a:solidFill>
                            <a:schemeClr val="tx1"/>
                          </a:solidFill>
                          <a:effectLst/>
                          <a:latin typeface="Arial" charset="0"/>
                        </a:rPr>
                        <a:t>Τους αρέσει η δουλειά &amp; την απολαμβάνουν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603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a:ln>
                            <a:noFill/>
                          </a:ln>
                          <a:solidFill>
                            <a:schemeClr val="tx1"/>
                          </a:solidFill>
                          <a:effectLst/>
                          <a:latin typeface="Arial" charset="0"/>
                        </a:rPr>
                        <a:t>Αντιπαθούν τη δουλειά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a:ln>
                            <a:noFill/>
                          </a:ln>
                          <a:solidFill>
                            <a:schemeClr val="tx1"/>
                          </a:solidFill>
                          <a:effectLst/>
                          <a:latin typeface="Arial" charset="0"/>
                        </a:rPr>
                        <a:t>Κατευθύνονται εκ των έσω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73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a:ln>
                            <a:noFill/>
                          </a:ln>
                          <a:solidFill>
                            <a:schemeClr val="tx1"/>
                          </a:solidFill>
                          <a:effectLst/>
                          <a:latin typeface="Arial" charset="0"/>
                        </a:rPr>
                        <a:t>Χρειάζονται στενή καθοδήγηση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a:ln>
                            <a:noFill/>
                          </a:ln>
                          <a:solidFill>
                            <a:schemeClr val="tx1"/>
                          </a:solidFill>
                          <a:effectLst/>
                          <a:latin typeface="Arial" charset="0"/>
                        </a:rPr>
                        <a:t>Επιζητούν ευθύνες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a:ln>
                            <a:noFill/>
                          </a:ln>
                          <a:solidFill>
                            <a:schemeClr val="tx1"/>
                          </a:solidFill>
                          <a:effectLst/>
                          <a:latin typeface="Arial" charset="0"/>
                        </a:rPr>
                        <a:t>Έχουν λίγες φιλοδοξίες, αποφεύγουν τις ευθύνες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a:ln>
                            <a:noFill/>
                          </a:ln>
                          <a:solidFill>
                            <a:schemeClr val="tx1"/>
                          </a:solidFill>
                          <a:effectLst/>
                          <a:latin typeface="Arial" charset="0"/>
                        </a:rPr>
                        <a:t>Είναι δημιουργικοί, αξιοποιούν τις πνευματικές τους ικανότητες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73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a:ln>
                            <a:noFill/>
                          </a:ln>
                          <a:solidFill>
                            <a:schemeClr val="tx1"/>
                          </a:solidFill>
                          <a:effectLst/>
                          <a:latin typeface="Arial" charset="0"/>
                        </a:rPr>
                        <a:t>Κίνητρο=τιμωρία &amp;ανταμοιβή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a:ln>
                            <a:noFill/>
                          </a:ln>
                          <a:solidFill>
                            <a:schemeClr val="tx1"/>
                          </a:solidFill>
                          <a:effectLst/>
                          <a:latin typeface="Arial" charset="0"/>
                        </a:rPr>
                        <a:t>Θέλουν να συμμετέχουν στη επίλυση προβλημάτων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5 - Θέση αριθμού διαφάνειας"/>
          <p:cNvSpPr>
            <a:spLocks noGrp="1"/>
          </p:cNvSpPr>
          <p:nvPr>
            <p:ph type="sldNum" sz="quarter" idx="12"/>
          </p:nvPr>
        </p:nvSpPr>
        <p:spPr>
          <a:noFill/>
        </p:spPr>
        <p:txBody>
          <a:bodyPr/>
          <a:lstStyle/>
          <a:p>
            <a:fld id="{CE77FB36-363D-4731-BC03-CC125A0811B2}" type="slidenum">
              <a:rPr lang="el-GR" smtClean="0"/>
              <a:pPr/>
              <a:t>34</a:t>
            </a:fld>
            <a:endParaRPr lang="el-GR"/>
          </a:p>
        </p:txBody>
      </p:sp>
      <p:sp>
        <p:nvSpPr>
          <p:cNvPr id="112642" name="Rectangle 2"/>
          <p:cNvSpPr>
            <a:spLocks noGrp="1" noChangeArrowheads="1"/>
          </p:cNvSpPr>
          <p:nvPr>
            <p:ph type="title"/>
          </p:nvPr>
        </p:nvSpPr>
        <p:spPr/>
        <p:txBody>
          <a:bodyPr/>
          <a:lstStyle/>
          <a:p>
            <a:pPr eaLnBrk="1" hangingPunct="1">
              <a:defRPr/>
            </a:pPr>
            <a:r>
              <a:rPr lang="el-GR" b="1">
                <a:effectLst>
                  <a:outerShdw blurRad="38100" dist="38100" dir="2700000" algn="tl">
                    <a:srgbClr val="C0C0C0"/>
                  </a:outerShdw>
                </a:effectLst>
              </a:rPr>
              <a:t>ΚΙΝΗΤΡΑ</a:t>
            </a:r>
          </a:p>
        </p:txBody>
      </p:sp>
      <p:sp>
        <p:nvSpPr>
          <p:cNvPr id="35844" name="Rectangle 3"/>
          <p:cNvSpPr>
            <a:spLocks noGrp="1" noChangeArrowheads="1"/>
          </p:cNvSpPr>
          <p:nvPr>
            <p:ph type="body" idx="1"/>
          </p:nvPr>
        </p:nvSpPr>
        <p:spPr/>
        <p:txBody>
          <a:bodyPr/>
          <a:lstStyle/>
          <a:p>
            <a:pPr eaLnBrk="1" hangingPunct="1">
              <a:lnSpc>
                <a:spcPct val="90000"/>
              </a:lnSpc>
            </a:pPr>
            <a:r>
              <a:rPr lang="el-GR"/>
              <a:t>Θετική ενίσχυση: ένα από τα πιο ισχυρά αλλά συχνά υποτιμημένο κίνητρο. Για να επιτύχει τον στόχο της πρέπει:</a:t>
            </a:r>
          </a:p>
          <a:p>
            <a:pPr eaLnBrk="1" hangingPunct="1">
              <a:lnSpc>
                <a:spcPct val="90000"/>
              </a:lnSpc>
              <a:buFontTx/>
              <a:buChar char="-"/>
            </a:pPr>
            <a:r>
              <a:rPr lang="el-GR"/>
              <a:t>Να είναι εξειδικευμένη ή να σχετίζεται με επιτέλεση συγκεκριμένου έργου</a:t>
            </a:r>
          </a:p>
          <a:p>
            <a:pPr eaLnBrk="1" hangingPunct="1">
              <a:lnSpc>
                <a:spcPct val="90000"/>
              </a:lnSpc>
              <a:buFontTx/>
              <a:buChar char="-"/>
            </a:pPr>
            <a:r>
              <a:rPr lang="el-GR"/>
              <a:t>Να λαμβάνει χώρα δημόσια και σε χρόνο κοντά στο συμβάν</a:t>
            </a:r>
          </a:p>
          <a:p>
            <a:pPr eaLnBrk="1" hangingPunct="1">
              <a:lnSpc>
                <a:spcPct val="90000"/>
              </a:lnSpc>
              <a:buFontTx/>
              <a:buChar char="-"/>
            </a:pPr>
            <a:r>
              <a:rPr lang="el-GR"/>
              <a:t>Να ενισχύεται κάθε βελτίωση και όχι μόνο η άριστη επίδοση κτλ.</a:t>
            </a:r>
          </a:p>
          <a:p>
            <a:pPr eaLnBrk="1" hangingPunct="1">
              <a:lnSpc>
                <a:spcPct val="90000"/>
              </a:lnSpc>
              <a:buFontTx/>
              <a:buChar char="-"/>
            </a:pPr>
            <a:endParaRPr lang="el-G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5 - Θέση αριθμού διαφάνειας"/>
          <p:cNvSpPr>
            <a:spLocks noGrp="1"/>
          </p:cNvSpPr>
          <p:nvPr>
            <p:ph type="sldNum" sz="quarter" idx="12"/>
          </p:nvPr>
        </p:nvSpPr>
        <p:spPr>
          <a:noFill/>
        </p:spPr>
        <p:txBody>
          <a:bodyPr/>
          <a:lstStyle/>
          <a:p>
            <a:fld id="{D22B3007-57BF-421C-BF7D-AF7BC98971F4}" type="slidenum">
              <a:rPr lang="el-GR" smtClean="0"/>
              <a:pPr/>
              <a:t>35</a:t>
            </a:fld>
            <a:endParaRPr lang="el-GR"/>
          </a:p>
        </p:txBody>
      </p:sp>
      <p:sp>
        <p:nvSpPr>
          <p:cNvPr id="104450" name="Rectangle 2"/>
          <p:cNvSpPr>
            <a:spLocks noGrp="1" noChangeArrowheads="1"/>
          </p:cNvSpPr>
          <p:nvPr>
            <p:ph type="title"/>
          </p:nvPr>
        </p:nvSpPr>
        <p:spPr/>
        <p:txBody>
          <a:bodyPr/>
          <a:lstStyle/>
          <a:p>
            <a:pPr eaLnBrk="1" hangingPunct="1">
              <a:defRPr/>
            </a:pPr>
            <a:r>
              <a:rPr lang="el-GR" b="1">
                <a:effectLst>
                  <a:outerShdw blurRad="38100" dist="38100" dir="2700000" algn="tl">
                    <a:srgbClr val="C0C0C0"/>
                  </a:outerShdw>
                </a:effectLst>
              </a:rPr>
              <a:t>Τεχνικές παρακίνησης</a:t>
            </a:r>
          </a:p>
        </p:txBody>
      </p:sp>
      <p:sp>
        <p:nvSpPr>
          <p:cNvPr id="36868" name="Rectangle 3"/>
          <p:cNvSpPr>
            <a:spLocks noGrp="1" noChangeArrowheads="1"/>
          </p:cNvSpPr>
          <p:nvPr>
            <p:ph type="body" idx="1"/>
          </p:nvPr>
        </p:nvSpPr>
        <p:spPr/>
        <p:txBody>
          <a:bodyPr/>
          <a:lstStyle/>
          <a:p>
            <a:pPr eaLnBrk="1" hangingPunct="1"/>
            <a:r>
              <a:rPr lang="el-GR"/>
              <a:t>Διοίκηση μέσω στόχων</a:t>
            </a:r>
          </a:p>
          <a:p>
            <a:pPr eaLnBrk="1" hangingPunct="1">
              <a:buFont typeface="Wingdings" pitchFamily="2" charset="2"/>
              <a:buNone/>
            </a:pPr>
            <a:r>
              <a:rPr lang="el-GR"/>
              <a:t>- Η διοίκηση πρέπει να θέσει στο κάθε τμήμα, ομάδα ή άτομο συγκεκριμένους στόχους και να ελέγχει με βάση αυτούς</a:t>
            </a:r>
          </a:p>
          <a:p>
            <a:pPr eaLnBrk="1" hangingPunct="1">
              <a:buFont typeface="Wingdings" pitchFamily="2" charset="2"/>
              <a:buNone/>
            </a:pPr>
            <a:r>
              <a:rPr lang="el-GR"/>
              <a:t>- Ουσιαστική συμμετοχή του ατόμου στον καθορισμό των στόχων</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200479F-41B7-EBF5-1272-724EE512CA0A}"/>
              </a:ext>
            </a:extLst>
          </p:cNvPr>
          <p:cNvSpPr>
            <a:spLocks noGrp="1"/>
          </p:cNvSpPr>
          <p:nvPr>
            <p:ph type="title"/>
          </p:nvPr>
        </p:nvSpPr>
        <p:spPr/>
        <p:txBody>
          <a:bodyPr/>
          <a:lstStyle/>
          <a:p>
            <a:r>
              <a:rPr lang="el-GR" dirty="0"/>
              <a:t>Διοίκηση Μέσω Στόχων</a:t>
            </a:r>
          </a:p>
        </p:txBody>
      </p:sp>
      <p:sp>
        <p:nvSpPr>
          <p:cNvPr id="3" name="Θέση περιεχομένου 2">
            <a:extLst>
              <a:ext uri="{FF2B5EF4-FFF2-40B4-BE49-F238E27FC236}">
                <a16:creationId xmlns:a16="http://schemas.microsoft.com/office/drawing/2014/main" xmlns="" id="{E5E77234-8462-EFC1-CC8A-4454F6730012}"/>
              </a:ext>
            </a:extLst>
          </p:cNvPr>
          <p:cNvSpPr>
            <a:spLocks noGrp="1"/>
          </p:cNvSpPr>
          <p:nvPr>
            <p:ph idx="1"/>
          </p:nvPr>
        </p:nvSpPr>
        <p:spPr/>
        <p:txBody>
          <a:bodyPr/>
          <a:lstStyle/>
          <a:p>
            <a:r>
              <a:rPr lang="el-GR" dirty="0"/>
              <a:t>Περιλαμβάνει:</a:t>
            </a:r>
          </a:p>
          <a:p>
            <a:pPr>
              <a:buFontTx/>
              <a:buChar char="-"/>
            </a:pPr>
            <a:r>
              <a:rPr lang="el-GR" dirty="0"/>
              <a:t>Συγκεκριμένους στόχους</a:t>
            </a:r>
          </a:p>
          <a:p>
            <a:pPr>
              <a:buFontTx/>
              <a:buChar char="-"/>
            </a:pPr>
            <a:r>
              <a:rPr lang="el-GR" dirty="0"/>
              <a:t>Συλλογικό κλίμα</a:t>
            </a:r>
            <a:r>
              <a:rPr lang="en-US" dirty="0"/>
              <a:t> – </a:t>
            </a:r>
            <a:r>
              <a:rPr lang="el-GR" dirty="0"/>
              <a:t>συμμετοχική λήψη απόφασης</a:t>
            </a:r>
          </a:p>
          <a:p>
            <a:pPr>
              <a:buFontTx/>
              <a:buChar char="-"/>
            </a:pPr>
            <a:r>
              <a:rPr lang="el-GR" dirty="0"/>
              <a:t>Συγκεκριμένο χρονοδιάγραμμα</a:t>
            </a:r>
          </a:p>
          <a:p>
            <a:pPr>
              <a:buFontTx/>
              <a:buChar char="-"/>
            </a:pPr>
            <a:r>
              <a:rPr lang="el-GR" dirty="0"/>
              <a:t>Ανατροφοδότηση (</a:t>
            </a:r>
            <a:r>
              <a:rPr lang="en-US" dirty="0"/>
              <a:t>feedback)</a:t>
            </a:r>
            <a:endParaRPr lang="el-GR" dirty="0"/>
          </a:p>
        </p:txBody>
      </p:sp>
      <p:sp>
        <p:nvSpPr>
          <p:cNvPr id="4" name="Θέση αριθμού διαφάνειας 3">
            <a:extLst>
              <a:ext uri="{FF2B5EF4-FFF2-40B4-BE49-F238E27FC236}">
                <a16:creationId xmlns:a16="http://schemas.microsoft.com/office/drawing/2014/main" xmlns="" id="{0E5BADB5-CE2C-3C6A-C3D0-AD3DEEABABC9}"/>
              </a:ext>
            </a:extLst>
          </p:cNvPr>
          <p:cNvSpPr>
            <a:spLocks noGrp="1"/>
          </p:cNvSpPr>
          <p:nvPr>
            <p:ph type="sldNum" sz="quarter" idx="12"/>
          </p:nvPr>
        </p:nvSpPr>
        <p:spPr/>
        <p:txBody>
          <a:bodyPr/>
          <a:lstStyle/>
          <a:p>
            <a:pPr>
              <a:defRPr/>
            </a:pPr>
            <a:fld id="{2AED5F4B-0C3B-457A-94E8-D98942A5CADC}" type="slidenum">
              <a:rPr lang="el-GR" smtClean="0"/>
              <a:pPr>
                <a:defRPr/>
              </a:pPr>
              <a:t>36</a:t>
            </a:fld>
            <a:endParaRPr lang="el-GR"/>
          </a:p>
        </p:txBody>
      </p:sp>
    </p:spTree>
    <p:extLst>
      <p:ext uri="{BB962C8B-B14F-4D97-AF65-F5344CB8AC3E}">
        <p14:creationId xmlns:p14="http://schemas.microsoft.com/office/powerpoint/2010/main" xmlns="" val="2253127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5 - Θέση αριθμού διαφάνειας"/>
          <p:cNvSpPr>
            <a:spLocks noGrp="1"/>
          </p:cNvSpPr>
          <p:nvPr>
            <p:ph type="sldNum" sz="quarter" idx="12"/>
          </p:nvPr>
        </p:nvSpPr>
        <p:spPr>
          <a:noFill/>
        </p:spPr>
        <p:txBody>
          <a:bodyPr/>
          <a:lstStyle/>
          <a:p>
            <a:fld id="{46B55C3A-B57C-4EE0-ACFC-61123231DB45}" type="slidenum">
              <a:rPr lang="el-GR" smtClean="0"/>
              <a:pPr/>
              <a:t>37</a:t>
            </a:fld>
            <a:endParaRPr lang="el-GR"/>
          </a:p>
        </p:txBody>
      </p:sp>
      <p:sp>
        <p:nvSpPr>
          <p:cNvPr id="105474" name="Rectangle 2"/>
          <p:cNvSpPr>
            <a:spLocks noGrp="1" noChangeArrowheads="1"/>
          </p:cNvSpPr>
          <p:nvPr>
            <p:ph type="title"/>
          </p:nvPr>
        </p:nvSpPr>
        <p:spPr/>
        <p:txBody>
          <a:bodyPr/>
          <a:lstStyle/>
          <a:p>
            <a:pPr eaLnBrk="1" hangingPunct="1">
              <a:defRPr/>
            </a:pPr>
            <a:r>
              <a:rPr lang="el-GR" b="1">
                <a:effectLst>
                  <a:outerShdw blurRad="38100" dist="38100" dir="2700000" algn="tl">
                    <a:srgbClr val="C0C0C0"/>
                  </a:outerShdw>
                </a:effectLst>
              </a:rPr>
              <a:t>ΔΙΟΙΚΗΣΗ ΜΕΣΩ ΣΤΟΧΩΝ</a:t>
            </a:r>
          </a:p>
        </p:txBody>
      </p:sp>
      <p:sp>
        <p:nvSpPr>
          <p:cNvPr id="37892" name="Rectangle 3"/>
          <p:cNvSpPr>
            <a:spLocks noGrp="1" noChangeArrowheads="1"/>
          </p:cNvSpPr>
          <p:nvPr>
            <p:ph type="body" idx="1"/>
          </p:nvPr>
        </p:nvSpPr>
        <p:spPr>
          <a:xfrm>
            <a:off x="395288" y="1484313"/>
            <a:ext cx="8280400" cy="4535487"/>
          </a:xfrm>
        </p:spPr>
        <p:txBody>
          <a:bodyPr/>
          <a:lstStyle/>
          <a:p>
            <a:pPr marL="552450" indent="-552450" eaLnBrk="1" hangingPunct="1">
              <a:lnSpc>
                <a:spcPct val="80000"/>
              </a:lnSpc>
              <a:buFont typeface="Wingdings" pitchFamily="2" charset="2"/>
              <a:buNone/>
            </a:pPr>
            <a:r>
              <a:rPr lang="el-GR" sz="2400" b="1">
                <a:solidFill>
                  <a:srgbClr val="C00000"/>
                </a:solidFill>
              </a:rPr>
              <a:t>ΔΙΑΔΙΚΑΣΙΑ</a:t>
            </a:r>
          </a:p>
          <a:p>
            <a:pPr marL="552450" indent="-552450" eaLnBrk="1" hangingPunct="1">
              <a:lnSpc>
                <a:spcPct val="80000"/>
              </a:lnSpc>
              <a:buFont typeface="Wingdings" pitchFamily="2" charset="2"/>
              <a:buAutoNum type="arabicPeriod"/>
            </a:pPr>
            <a:r>
              <a:rPr lang="el-GR" sz="2400"/>
              <a:t>Η ανώτατη διοίκηση καθορίζει του </a:t>
            </a:r>
            <a:r>
              <a:rPr lang="el-GR" sz="2400">
                <a:solidFill>
                  <a:srgbClr val="C00000"/>
                </a:solidFill>
              </a:rPr>
              <a:t>γενικούς στόχους</a:t>
            </a:r>
          </a:p>
          <a:p>
            <a:pPr marL="552450" indent="-552450" eaLnBrk="1" hangingPunct="1">
              <a:lnSpc>
                <a:spcPct val="80000"/>
              </a:lnSpc>
              <a:buFont typeface="Wingdings" pitchFamily="2" charset="2"/>
              <a:buAutoNum type="arabicPeriod"/>
            </a:pPr>
            <a:r>
              <a:rPr lang="el-GR" sz="2400"/>
              <a:t>Οι γενικοί στόχοι επιμερίζονται για να καθοριστούν οι </a:t>
            </a:r>
            <a:r>
              <a:rPr lang="el-GR" sz="2400">
                <a:solidFill>
                  <a:srgbClr val="C00000"/>
                </a:solidFill>
              </a:rPr>
              <a:t>στόχοι των τμημάτων</a:t>
            </a:r>
          </a:p>
          <a:p>
            <a:pPr marL="552450" indent="-552450" eaLnBrk="1" hangingPunct="1">
              <a:lnSpc>
                <a:spcPct val="80000"/>
              </a:lnSpc>
              <a:buFont typeface="Wingdings" pitchFamily="2" charset="2"/>
              <a:buAutoNum type="arabicPeriod"/>
            </a:pPr>
            <a:r>
              <a:rPr lang="el-GR" sz="2400"/>
              <a:t>Ο προϊστάμενος του τμήματος επιμερίζει τους στόχους ώστε να καθορίσει </a:t>
            </a:r>
            <a:r>
              <a:rPr lang="el-GR" sz="2400">
                <a:solidFill>
                  <a:srgbClr val="C00000"/>
                </a:solidFill>
              </a:rPr>
              <a:t>για κάθε υφιστάμενο συγκεκριμένο στόχο</a:t>
            </a:r>
          </a:p>
          <a:p>
            <a:pPr marL="552450" indent="-552450" eaLnBrk="1" hangingPunct="1">
              <a:lnSpc>
                <a:spcPct val="80000"/>
              </a:lnSpc>
              <a:buFont typeface="Wingdings" pitchFamily="2" charset="2"/>
              <a:buAutoNum type="arabicPeriod"/>
            </a:pPr>
            <a:r>
              <a:rPr lang="el-GR" sz="2400"/>
              <a:t>Ο προϊστάμενος και ο υφιστάμενος καταλήγουν σε </a:t>
            </a:r>
            <a:r>
              <a:rPr lang="el-GR" sz="2400">
                <a:solidFill>
                  <a:srgbClr val="C00000"/>
                </a:solidFill>
              </a:rPr>
              <a:t>συμφωνία</a:t>
            </a:r>
            <a:r>
              <a:rPr lang="el-GR" sz="2400"/>
              <a:t> οριστικών και συγκεκριμένων στόχων που αναλαμβάνει να υλοποιήσει ο υφιστάμενος σε συγκεκριμένο χρόνο</a:t>
            </a:r>
          </a:p>
          <a:p>
            <a:pPr marL="552450" indent="-552450" eaLnBrk="1" hangingPunct="1">
              <a:lnSpc>
                <a:spcPct val="80000"/>
              </a:lnSpc>
              <a:buFont typeface="Wingdings" pitchFamily="2" charset="2"/>
              <a:buAutoNum type="arabicPeriod"/>
            </a:pPr>
            <a:r>
              <a:rPr lang="el-GR" sz="2400"/>
              <a:t>Οι δύο παρακολουθούν </a:t>
            </a:r>
            <a:r>
              <a:rPr lang="el-GR" sz="2400">
                <a:solidFill>
                  <a:srgbClr val="C00000"/>
                </a:solidFill>
              </a:rPr>
              <a:t>από κοινού </a:t>
            </a:r>
            <a:r>
              <a:rPr lang="el-GR" sz="2400"/>
              <a:t>σε τακτά χρονικά διαστήματα την πρόοδο της υλοποίησης των στόχων</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4 - Θέση αριθμού διαφάνειας"/>
          <p:cNvSpPr>
            <a:spLocks noGrp="1"/>
          </p:cNvSpPr>
          <p:nvPr>
            <p:ph type="sldNum" sz="quarter" idx="12"/>
          </p:nvPr>
        </p:nvSpPr>
        <p:spPr>
          <a:noFill/>
        </p:spPr>
        <p:txBody>
          <a:bodyPr/>
          <a:lstStyle/>
          <a:p>
            <a:fld id="{90001898-2C87-4AB1-9F88-01CEB5D3CCF3}" type="slidenum">
              <a:rPr lang="el-GR" smtClean="0"/>
              <a:pPr/>
              <a:t>4</a:t>
            </a:fld>
            <a:endParaRPr lang="el-GR"/>
          </a:p>
        </p:txBody>
      </p:sp>
      <p:sp>
        <p:nvSpPr>
          <p:cNvPr id="7171" name="Rectangle 2"/>
          <p:cNvSpPr>
            <a:spLocks noGrp="1" noChangeArrowheads="1"/>
          </p:cNvSpPr>
          <p:nvPr>
            <p:ph type="title"/>
          </p:nvPr>
        </p:nvSpPr>
        <p:spPr/>
        <p:txBody>
          <a:bodyPr/>
          <a:lstStyle/>
          <a:p>
            <a:pPr eaLnBrk="1" hangingPunct="1"/>
            <a:r>
              <a:rPr lang="el-GR" sz="2500" b="1" i="1">
                <a:solidFill>
                  <a:srgbClr val="993366"/>
                </a:solidFill>
              </a:rPr>
              <a:t>Δυνατότητες επηρεασμού της απόδοσης με την παρακίνηση</a:t>
            </a:r>
            <a:endParaRPr lang="el-GR"/>
          </a:p>
        </p:txBody>
      </p:sp>
      <p:sp>
        <p:nvSpPr>
          <p:cNvPr id="7172" name="Rectangle 3"/>
          <p:cNvSpPr>
            <a:spLocks noChangeArrowheads="1"/>
          </p:cNvSpPr>
          <p:nvPr/>
        </p:nvSpPr>
        <p:spPr bwMode="auto">
          <a:xfrm>
            <a:off x="1600200" y="2362200"/>
            <a:ext cx="6096000" cy="3581400"/>
          </a:xfrm>
          <a:prstGeom prst="rect">
            <a:avLst/>
          </a:prstGeom>
          <a:solidFill>
            <a:srgbClr val="00FF00">
              <a:alpha val="50195"/>
            </a:srgbClr>
          </a:solidFill>
          <a:ln w="9525">
            <a:solidFill>
              <a:schemeClr val="tx1"/>
            </a:solidFill>
            <a:miter lim="800000"/>
            <a:headEnd/>
            <a:tailEnd/>
          </a:ln>
        </p:spPr>
        <p:txBody>
          <a:bodyPr wrap="none" anchor="ctr"/>
          <a:lstStyle/>
          <a:p>
            <a:endParaRPr lang="el-GR"/>
          </a:p>
        </p:txBody>
      </p:sp>
      <p:sp>
        <p:nvSpPr>
          <p:cNvPr id="7173" name="Rectangle 4"/>
          <p:cNvSpPr>
            <a:spLocks noChangeArrowheads="1"/>
          </p:cNvSpPr>
          <p:nvPr/>
        </p:nvSpPr>
        <p:spPr bwMode="auto">
          <a:xfrm>
            <a:off x="1600200" y="2895600"/>
            <a:ext cx="6096000" cy="2362200"/>
          </a:xfrm>
          <a:prstGeom prst="rect">
            <a:avLst/>
          </a:prstGeom>
          <a:solidFill>
            <a:srgbClr val="CCFFCC">
              <a:alpha val="50195"/>
            </a:srgbClr>
          </a:solidFill>
          <a:ln w="9525">
            <a:solidFill>
              <a:schemeClr val="tx1"/>
            </a:solidFill>
            <a:miter lim="800000"/>
            <a:headEnd/>
            <a:tailEnd/>
          </a:ln>
        </p:spPr>
        <p:txBody>
          <a:bodyPr wrap="none" anchor="ctr"/>
          <a:lstStyle/>
          <a:p>
            <a:pPr algn="ctr" eaLnBrk="0" hangingPunct="0"/>
            <a:r>
              <a:rPr lang="el-GR" sz="2000" b="1" i="1">
                <a:solidFill>
                  <a:srgbClr val="993366"/>
                </a:solidFill>
                <a:latin typeface="Times New Roman" pitchFamily="18" charset="0"/>
              </a:rPr>
              <a:t>Περιοχή που επηρεάζεται από την παρακίνηση</a:t>
            </a:r>
            <a:endParaRPr lang="el-GR" sz="2400">
              <a:latin typeface="Times New Roman" pitchFamily="18" charset="0"/>
            </a:endParaRPr>
          </a:p>
        </p:txBody>
      </p:sp>
      <p:sp>
        <p:nvSpPr>
          <p:cNvPr id="7174" name="Text Box 5"/>
          <p:cNvSpPr txBox="1">
            <a:spLocks noChangeArrowheads="1"/>
          </p:cNvSpPr>
          <p:nvPr/>
        </p:nvSpPr>
        <p:spPr bwMode="auto">
          <a:xfrm>
            <a:off x="7985125" y="2327275"/>
            <a:ext cx="1200150" cy="457200"/>
          </a:xfrm>
          <a:prstGeom prst="rect">
            <a:avLst/>
          </a:prstGeom>
          <a:noFill/>
          <a:ln w="9525">
            <a:noFill/>
            <a:miter lim="800000"/>
            <a:headEnd/>
            <a:tailEnd/>
          </a:ln>
        </p:spPr>
        <p:txBody>
          <a:bodyPr wrap="none">
            <a:spAutoFit/>
          </a:bodyPr>
          <a:lstStyle/>
          <a:p>
            <a:pPr eaLnBrk="0" hangingPunct="0"/>
            <a:r>
              <a:rPr lang="el-GR" sz="2400" b="1">
                <a:latin typeface="Times New Roman" pitchFamily="18" charset="0"/>
              </a:rPr>
              <a:t>80-90%</a:t>
            </a:r>
            <a:endParaRPr lang="el-GR" sz="2400">
              <a:latin typeface="Times New Roman" pitchFamily="18" charset="0"/>
            </a:endParaRPr>
          </a:p>
        </p:txBody>
      </p:sp>
      <p:sp>
        <p:nvSpPr>
          <p:cNvPr id="7175" name="Text Box 6"/>
          <p:cNvSpPr txBox="1">
            <a:spLocks noChangeArrowheads="1"/>
          </p:cNvSpPr>
          <p:nvPr/>
        </p:nvSpPr>
        <p:spPr bwMode="auto">
          <a:xfrm>
            <a:off x="7985125" y="5299075"/>
            <a:ext cx="1200150" cy="457200"/>
          </a:xfrm>
          <a:prstGeom prst="rect">
            <a:avLst/>
          </a:prstGeom>
          <a:noFill/>
          <a:ln w="9525">
            <a:noFill/>
            <a:miter lim="800000"/>
            <a:headEnd/>
            <a:tailEnd/>
          </a:ln>
        </p:spPr>
        <p:txBody>
          <a:bodyPr wrap="none">
            <a:spAutoFit/>
          </a:bodyPr>
          <a:lstStyle/>
          <a:p>
            <a:pPr eaLnBrk="0" hangingPunct="0"/>
            <a:r>
              <a:rPr lang="el-GR" sz="2400" b="1">
                <a:latin typeface="Times New Roman" pitchFamily="18" charset="0"/>
              </a:rPr>
              <a:t>20-30%</a:t>
            </a:r>
            <a:endParaRPr lang="el-GR" sz="2400">
              <a:latin typeface="Times New Roman" pitchFamily="18" charset="0"/>
            </a:endParaRPr>
          </a:p>
        </p:txBody>
      </p:sp>
      <p:sp>
        <p:nvSpPr>
          <p:cNvPr id="7176" name="Text Box 7"/>
          <p:cNvSpPr txBox="1">
            <a:spLocks noChangeArrowheads="1"/>
          </p:cNvSpPr>
          <p:nvPr/>
        </p:nvSpPr>
        <p:spPr bwMode="auto">
          <a:xfrm>
            <a:off x="0" y="3048000"/>
            <a:ext cx="1371600" cy="1311275"/>
          </a:xfrm>
          <a:prstGeom prst="rect">
            <a:avLst/>
          </a:prstGeom>
          <a:noFill/>
          <a:ln w="9525">
            <a:noFill/>
            <a:miter lim="800000"/>
            <a:headEnd/>
            <a:tailEnd/>
          </a:ln>
        </p:spPr>
        <p:txBody>
          <a:bodyPr>
            <a:spAutoFit/>
          </a:bodyPr>
          <a:lstStyle/>
          <a:p>
            <a:pPr eaLnBrk="0" hangingPunct="0"/>
            <a:r>
              <a:rPr lang="el-GR" sz="2000" b="1" i="1">
                <a:latin typeface="Times New Roman" pitchFamily="18" charset="0"/>
              </a:rPr>
              <a:t>Ποσοστό</a:t>
            </a:r>
          </a:p>
          <a:p>
            <a:pPr eaLnBrk="0" hangingPunct="0"/>
            <a:r>
              <a:rPr lang="el-GR" b="1" i="1">
                <a:latin typeface="Times New Roman" pitchFamily="18" charset="0"/>
              </a:rPr>
              <a:t>ικανότητα</a:t>
            </a:r>
            <a:r>
              <a:rPr lang="el-GR" sz="2000" b="1" i="1">
                <a:latin typeface="Times New Roman" pitchFamily="18" charset="0"/>
              </a:rPr>
              <a:t>ς</a:t>
            </a:r>
          </a:p>
          <a:p>
            <a:pPr eaLnBrk="0" hangingPunct="0"/>
            <a:r>
              <a:rPr lang="el-GR" sz="2000" b="1" i="1">
                <a:latin typeface="Times New Roman" pitchFamily="18" charset="0"/>
              </a:rPr>
              <a:t>απόδοσης</a:t>
            </a:r>
          </a:p>
          <a:p>
            <a:pPr eaLnBrk="0" hangingPunct="0"/>
            <a:r>
              <a:rPr lang="el-GR" sz="2000" b="1" i="1">
                <a:latin typeface="Times New Roman" pitchFamily="18" charset="0"/>
              </a:rPr>
              <a:t>έργου</a:t>
            </a:r>
            <a:endParaRPr lang="el-GR" sz="2400">
              <a:latin typeface="Times New Roman" pitchFamily="18" charset="0"/>
            </a:endParaRPr>
          </a:p>
        </p:txBody>
      </p:sp>
      <p:sp>
        <p:nvSpPr>
          <p:cNvPr id="7177" name="Text Box 8"/>
          <p:cNvSpPr txBox="1">
            <a:spLocks noChangeArrowheads="1"/>
          </p:cNvSpPr>
          <p:nvPr/>
        </p:nvSpPr>
        <p:spPr bwMode="auto">
          <a:xfrm>
            <a:off x="323850" y="6308725"/>
            <a:ext cx="4452938" cy="244475"/>
          </a:xfrm>
          <a:prstGeom prst="rect">
            <a:avLst/>
          </a:prstGeom>
          <a:noFill/>
          <a:ln w="9525">
            <a:noFill/>
            <a:miter lim="800000"/>
            <a:headEnd/>
            <a:tailEnd/>
          </a:ln>
        </p:spPr>
        <p:txBody>
          <a:bodyPr wrap="none">
            <a:spAutoFit/>
          </a:bodyPr>
          <a:lstStyle/>
          <a:p>
            <a:pPr algn="ctr" eaLnBrk="0" hangingPunct="0"/>
            <a:r>
              <a:rPr lang="en-US" sz="1000">
                <a:latin typeface="Times New Roman" pitchFamily="18" charset="0"/>
              </a:rPr>
              <a:t>Hersey P., Blanchard K., Management of organization behavior. Prentice Hall 1972</a:t>
            </a:r>
            <a:endParaRPr lang="el-GR" sz="1000">
              <a:latin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6 - Θέση αριθμού διαφάνειας"/>
          <p:cNvSpPr>
            <a:spLocks noGrp="1"/>
          </p:cNvSpPr>
          <p:nvPr>
            <p:ph type="sldNum" sz="quarter" idx="12"/>
          </p:nvPr>
        </p:nvSpPr>
        <p:spPr>
          <a:noFill/>
        </p:spPr>
        <p:txBody>
          <a:bodyPr/>
          <a:lstStyle/>
          <a:p>
            <a:fld id="{1F09F88A-57D8-4FCD-B97C-4D4E897D84BC}" type="slidenum">
              <a:rPr lang="el-GR" smtClean="0"/>
              <a:pPr/>
              <a:t>5</a:t>
            </a:fld>
            <a:endParaRPr lang="el-GR"/>
          </a:p>
        </p:txBody>
      </p:sp>
      <p:sp>
        <p:nvSpPr>
          <p:cNvPr id="71684" name="Rectangle 4"/>
          <p:cNvSpPr>
            <a:spLocks noGrp="1" noChangeArrowheads="1"/>
          </p:cNvSpPr>
          <p:nvPr>
            <p:ph type="body" sz="half" idx="1"/>
          </p:nvPr>
        </p:nvSpPr>
        <p:spPr>
          <a:xfrm>
            <a:off x="609600" y="1763713"/>
            <a:ext cx="3884613" cy="4256087"/>
          </a:xfrm>
        </p:spPr>
        <p:txBody>
          <a:bodyPr/>
          <a:lstStyle/>
          <a:p>
            <a:pPr algn="ctr" eaLnBrk="1" hangingPunct="1">
              <a:buFont typeface="Wingdings" pitchFamily="2" charset="2"/>
              <a:buNone/>
              <a:defRPr/>
            </a:pPr>
            <a:r>
              <a:rPr lang="el-GR" sz="3600" b="1">
                <a:solidFill>
                  <a:srgbClr val="CC0066"/>
                </a:solidFill>
                <a:effectLst>
                  <a:outerShdw blurRad="38100" dist="38100" dir="2700000" algn="tl">
                    <a:srgbClr val="C0C0C0"/>
                  </a:outerShdw>
                </a:effectLst>
              </a:rPr>
              <a:t>ΜΠΟΡΩ</a:t>
            </a:r>
            <a:endParaRPr lang="el-GR">
              <a:solidFill>
                <a:srgbClr val="CC0066"/>
              </a:solidFill>
            </a:endParaRPr>
          </a:p>
          <a:p>
            <a:pPr algn="ctr" eaLnBrk="1" hangingPunct="1">
              <a:buFont typeface="Wingdings" pitchFamily="2" charset="2"/>
              <a:buNone/>
              <a:defRPr/>
            </a:pPr>
            <a:r>
              <a:rPr lang="el-GR" sz="4100" b="1" i="1">
                <a:solidFill>
                  <a:srgbClr val="0000FF"/>
                </a:solidFill>
              </a:rPr>
              <a:t>Γνώσεις</a:t>
            </a:r>
          </a:p>
          <a:p>
            <a:pPr algn="ctr" eaLnBrk="1" hangingPunct="1">
              <a:buFont typeface="Wingdings" pitchFamily="2" charset="2"/>
              <a:buNone/>
              <a:defRPr/>
            </a:pPr>
            <a:r>
              <a:rPr lang="el-GR" sz="4100" b="1" i="1">
                <a:solidFill>
                  <a:srgbClr val="0000FF"/>
                </a:solidFill>
              </a:rPr>
              <a:t>Δεξιότητες</a:t>
            </a:r>
          </a:p>
          <a:p>
            <a:pPr algn="ctr" eaLnBrk="1" hangingPunct="1">
              <a:buFont typeface="Wingdings" pitchFamily="2" charset="2"/>
              <a:buNone/>
              <a:defRPr/>
            </a:pPr>
            <a:r>
              <a:rPr lang="el-GR" sz="4100" b="1" i="1">
                <a:solidFill>
                  <a:srgbClr val="0000FF"/>
                </a:solidFill>
              </a:rPr>
              <a:t>Ικανότητες</a:t>
            </a:r>
            <a:endParaRPr lang="el-GR"/>
          </a:p>
        </p:txBody>
      </p:sp>
      <p:sp>
        <p:nvSpPr>
          <p:cNvPr id="1030" name="Rectangle 5"/>
          <p:cNvSpPr>
            <a:spLocks noGrp="1" noChangeArrowheads="1"/>
          </p:cNvSpPr>
          <p:nvPr>
            <p:ph type="title"/>
          </p:nvPr>
        </p:nvSpPr>
        <p:spPr>
          <a:xfrm>
            <a:off x="179388" y="333375"/>
            <a:ext cx="8015287" cy="719138"/>
          </a:xfrm>
        </p:spPr>
        <p:txBody>
          <a:bodyPr/>
          <a:lstStyle/>
          <a:p>
            <a:pPr eaLnBrk="1" hangingPunct="1"/>
            <a:r>
              <a:rPr lang="el-GR" sz="3200" b="1" i="1">
                <a:solidFill>
                  <a:srgbClr val="CC0000"/>
                </a:solidFill>
              </a:rPr>
              <a:t>Προσδιοριστικοί παράγοντες της παραγωγικότητας-απόδοσης του εργαζομένου</a:t>
            </a:r>
            <a:endParaRPr lang="el-GR" sz="3200">
              <a:solidFill>
                <a:srgbClr val="CC0000"/>
              </a:solidFill>
            </a:endParaRPr>
          </a:p>
        </p:txBody>
      </p:sp>
      <p:sp>
        <p:nvSpPr>
          <p:cNvPr id="71686" name="Rectangle 6"/>
          <p:cNvSpPr>
            <a:spLocks noGrp="1" noChangeArrowheads="1"/>
          </p:cNvSpPr>
          <p:nvPr>
            <p:ph type="body" sz="half" idx="2"/>
          </p:nvPr>
        </p:nvSpPr>
        <p:spPr>
          <a:xfrm>
            <a:off x="4649788" y="1846263"/>
            <a:ext cx="3884612" cy="4173537"/>
          </a:xfrm>
        </p:spPr>
        <p:txBody>
          <a:bodyPr/>
          <a:lstStyle/>
          <a:p>
            <a:pPr algn="ctr" eaLnBrk="1" hangingPunct="1">
              <a:buFont typeface="Wingdings" pitchFamily="2" charset="2"/>
              <a:buNone/>
              <a:defRPr/>
            </a:pPr>
            <a:r>
              <a:rPr lang="el-GR" sz="3600" b="1">
                <a:solidFill>
                  <a:srgbClr val="CC0066"/>
                </a:solidFill>
                <a:effectLst>
                  <a:outerShdw blurRad="38100" dist="38100" dir="2700000" algn="tl">
                    <a:srgbClr val="C0C0C0"/>
                  </a:outerShdw>
                </a:effectLst>
              </a:rPr>
              <a:t>ΘΕΛΩ</a:t>
            </a:r>
          </a:p>
          <a:p>
            <a:pPr algn="ctr" eaLnBrk="1" hangingPunct="1">
              <a:buFont typeface="Wingdings" pitchFamily="2" charset="2"/>
              <a:buNone/>
              <a:defRPr/>
            </a:pPr>
            <a:r>
              <a:rPr lang="el-GR" sz="4400" b="1" i="1">
                <a:solidFill>
                  <a:srgbClr val="0000FF"/>
                </a:solidFill>
              </a:rPr>
              <a:t>Διάθεση για απόδοση</a:t>
            </a:r>
            <a:endParaRPr lang="el-GR" sz="3600"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4 - Θέση αριθμού διαφάνειας"/>
          <p:cNvSpPr>
            <a:spLocks noGrp="1"/>
          </p:cNvSpPr>
          <p:nvPr>
            <p:ph type="sldNum" sz="quarter" idx="12"/>
          </p:nvPr>
        </p:nvSpPr>
        <p:spPr>
          <a:noFill/>
        </p:spPr>
        <p:txBody>
          <a:bodyPr/>
          <a:lstStyle/>
          <a:p>
            <a:fld id="{B4A54110-3332-411F-932E-B4925110FD58}" type="slidenum">
              <a:rPr lang="el-GR" smtClean="0"/>
              <a:pPr/>
              <a:t>6</a:t>
            </a:fld>
            <a:endParaRPr lang="el-GR"/>
          </a:p>
        </p:txBody>
      </p:sp>
      <p:sp>
        <p:nvSpPr>
          <p:cNvPr id="8195" name="Rectangle 2"/>
          <p:cNvSpPr>
            <a:spLocks noGrp="1" noChangeArrowheads="1"/>
          </p:cNvSpPr>
          <p:nvPr>
            <p:ph type="title"/>
          </p:nvPr>
        </p:nvSpPr>
        <p:spPr>
          <a:xfrm>
            <a:off x="685800" y="381000"/>
            <a:ext cx="7772400" cy="762000"/>
          </a:xfrm>
        </p:spPr>
        <p:txBody>
          <a:bodyPr/>
          <a:lstStyle/>
          <a:p>
            <a:pPr eaLnBrk="1" hangingPunct="1"/>
            <a:r>
              <a:rPr lang="el-GR" sz="2100" b="1">
                <a:solidFill>
                  <a:schemeClr val="tx1"/>
                </a:solidFill>
              </a:rPr>
              <a:t>Προσδιοριστικοί παράγοντες της παραγωγικότητας-απόδοσης του εργαζομένου</a:t>
            </a:r>
            <a:endParaRPr lang="el-GR" sz="3400" b="1" i="1">
              <a:solidFill>
                <a:srgbClr val="0000FF"/>
              </a:solidFill>
            </a:endParaRPr>
          </a:p>
        </p:txBody>
      </p:sp>
      <p:sp>
        <p:nvSpPr>
          <p:cNvPr id="8196" name="AutoShape 3"/>
          <p:cNvSpPr>
            <a:spLocks noChangeArrowheads="1"/>
          </p:cNvSpPr>
          <p:nvPr/>
        </p:nvSpPr>
        <p:spPr bwMode="auto">
          <a:xfrm>
            <a:off x="1066800" y="1676400"/>
            <a:ext cx="7086600" cy="4724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57" y="10800"/>
                </a:moveTo>
                <a:cubicBezTo>
                  <a:pt x="3357" y="14911"/>
                  <a:pt x="6689" y="18243"/>
                  <a:pt x="10800" y="18243"/>
                </a:cubicBezTo>
                <a:cubicBezTo>
                  <a:pt x="14911" y="18243"/>
                  <a:pt x="18243" y="14911"/>
                  <a:pt x="18243" y="10800"/>
                </a:cubicBezTo>
                <a:cubicBezTo>
                  <a:pt x="18243" y="6689"/>
                  <a:pt x="14911" y="3357"/>
                  <a:pt x="10800" y="3357"/>
                </a:cubicBezTo>
                <a:cubicBezTo>
                  <a:pt x="6689" y="3357"/>
                  <a:pt x="3357" y="6689"/>
                  <a:pt x="3357" y="10800"/>
                </a:cubicBezTo>
                <a:close/>
              </a:path>
            </a:pathLst>
          </a:custGeom>
          <a:solidFill>
            <a:srgbClr val="FFCC99">
              <a:alpha val="50195"/>
            </a:srgbClr>
          </a:solidFill>
          <a:ln w="9525">
            <a:solidFill>
              <a:schemeClr val="tx1"/>
            </a:solidFill>
            <a:round/>
            <a:headEnd/>
            <a:tailEnd/>
          </a:ln>
        </p:spPr>
        <p:txBody>
          <a:bodyPr wrap="none" anchor="ctr"/>
          <a:lstStyle/>
          <a:p>
            <a:endParaRPr lang="el-GR"/>
          </a:p>
        </p:txBody>
      </p:sp>
      <p:sp>
        <p:nvSpPr>
          <p:cNvPr id="8197" name="Line 4"/>
          <p:cNvSpPr>
            <a:spLocks noChangeShapeType="1"/>
          </p:cNvSpPr>
          <p:nvPr/>
        </p:nvSpPr>
        <p:spPr bwMode="auto">
          <a:xfrm flipH="1">
            <a:off x="4572000" y="2438400"/>
            <a:ext cx="0" cy="3352800"/>
          </a:xfrm>
          <a:prstGeom prst="line">
            <a:avLst/>
          </a:prstGeom>
          <a:noFill/>
          <a:ln w="9525">
            <a:solidFill>
              <a:schemeClr val="tx1"/>
            </a:solidFill>
            <a:round/>
            <a:headEnd/>
            <a:tailEnd type="triangle" w="med" len="med"/>
          </a:ln>
        </p:spPr>
        <p:txBody>
          <a:bodyPr wrap="none" anchor="ctr"/>
          <a:lstStyle/>
          <a:p>
            <a:endParaRPr lang="el-GR"/>
          </a:p>
        </p:txBody>
      </p:sp>
      <p:sp>
        <p:nvSpPr>
          <p:cNvPr id="8198" name="Line 5"/>
          <p:cNvSpPr>
            <a:spLocks noChangeShapeType="1"/>
          </p:cNvSpPr>
          <p:nvPr/>
        </p:nvSpPr>
        <p:spPr bwMode="auto">
          <a:xfrm>
            <a:off x="2286000" y="4038600"/>
            <a:ext cx="3962400" cy="0"/>
          </a:xfrm>
          <a:prstGeom prst="line">
            <a:avLst/>
          </a:prstGeom>
          <a:noFill/>
          <a:ln w="9525">
            <a:solidFill>
              <a:schemeClr val="tx1"/>
            </a:solidFill>
            <a:round/>
            <a:headEnd/>
            <a:tailEnd type="triangle" w="med" len="med"/>
          </a:ln>
        </p:spPr>
        <p:txBody>
          <a:bodyPr wrap="none" anchor="ctr"/>
          <a:lstStyle/>
          <a:p>
            <a:endParaRPr lang="el-GR"/>
          </a:p>
        </p:txBody>
      </p:sp>
      <p:sp>
        <p:nvSpPr>
          <p:cNvPr id="8199" name="Line 6"/>
          <p:cNvSpPr>
            <a:spLocks noChangeShapeType="1"/>
          </p:cNvSpPr>
          <p:nvPr/>
        </p:nvSpPr>
        <p:spPr bwMode="auto">
          <a:xfrm>
            <a:off x="6248400" y="4038600"/>
            <a:ext cx="685800" cy="0"/>
          </a:xfrm>
          <a:prstGeom prst="line">
            <a:avLst/>
          </a:prstGeom>
          <a:noFill/>
          <a:ln w="9525">
            <a:solidFill>
              <a:schemeClr val="tx1"/>
            </a:solidFill>
            <a:round/>
            <a:headEnd/>
            <a:tailEnd type="triangle" w="med" len="med"/>
          </a:ln>
        </p:spPr>
        <p:txBody>
          <a:bodyPr wrap="none" anchor="ctr"/>
          <a:lstStyle/>
          <a:p>
            <a:endParaRPr lang="el-GR"/>
          </a:p>
        </p:txBody>
      </p:sp>
      <p:sp>
        <p:nvSpPr>
          <p:cNvPr id="8200" name="Oval 7"/>
          <p:cNvSpPr>
            <a:spLocks noChangeArrowheads="1"/>
          </p:cNvSpPr>
          <p:nvPr/>
        </p:nvSpPr>
        <p:spPr bwMode="auto">
          <a:xfrm>
            <a:off x="3810000" y="3276600"/>
            <a:ext cx="1524000" cy="1371600"/>
          </a:xfrm>
          <a:prstGeom prst="ellipse">
            <a:avLst/>
          </a:prstGeom>
          <a:solidFill>
            <a:srgbClr val="FFCC00">
              <a:alpha val="50195"/>
            </a:srgbClr>
          </a:solidFill>
          <a:ln w="9525">
            <a:solidFill>
              <a:schemeClr val="tx1"/>
            </a:solidFill>
            <a:round/>
            <a:headEnd/>
            <a:tailEnd/>
          </a:ln>
        </p:spPr>
        <p:txBody>
          <a:bodyPr wrap="none" anchor="ctr"/>
          <a:lstStyle/>
          <a:p>
            <a:pPr algn="ctr" eaLnBrk="0" hangingPunct="0"/>
            <a:r>
              <a:rPr lang="el-GR" sz="1600" b="1">
                <a:solidFill>
                  <a:srgbClr val="FF3300"/>
                </a:solidFill>
                <a:latin typeface="Times New Roman" pitchFamily="18" charset="0"/>
              </a:rPr>
              <a:t>ΑΠΟΔΟΣΗ</a:t>
            </a:r>
          </a:p>
          <a:p>
            <a:pPr algn="ctr" eaLnBrk="0" hangingPunct="0"/>
            <a:r>
              <a:rPr lang="el-GR" sz="1600" b="1">
                <a:solidFill>
                  <a:srgbClr val="FF3300"/>
                </a:solidFill>
                <a:latin typeface="Times New Roman" pitchFamily="18" charset="0"/>
              </a:rPr>
              <a:t>ΠΑΡΑΓΩΓΙΚΟΤΗΤΑ</a:t>
            </a:r>
          </a:p>
          <a:p>
            <a:pPr algn="ctr" eaLnBrk="0" hangingPunct="0"/>
            <a:r>
              <a:rPr lang="el-GR" sz="1600" b="1">
                <a:solidFill>
                  <a:srgbClr val="FF3300"/>
                </a:solidFill>
                <a:latin typeface="Times New Roman" pitchFamily="18" charset="0"/>
              </a:rPr>
              <a:t>ΑΠΟΤΕΛΕΣΜΑΤΙΚΟΤΗΤΑ</a:t>
            </a:r>
            <a:endParaRPr lang="el-GR" sz="2400">
              <a:latin typeface="Times New Roman" pitchFamily="18" charset="0"/>
            </a:endParaRPr>
          </a:p>
        </p:txBody>
      </p:sp>
      <p:sp>
        <p:nvSpPr>
          <p:cNvPr id="8201" name="Text Box 8"/>
          <p:cNvSpPr txBox="1">
            <a:spLocks noChangeArrowheads="1"/>
          </p:cNvSpPr>
          <p:nvPr/>
        </p:nvSpPr>
        <p:spPr bwMode="auto">
          <a:xfrm>
            <a:off x="3870325" y="1870075"/>
            <a:ext cx="1368425" cy="457200"/>
          </a:xfrm>
          <a:prstGeom prst="rect">
            <a:avLst/>
          </a:prstGeom>
          <a:noFill/>
          <a:ln w="9525">
            <a:noFill/>
            <a:miter lim="800000"/>
            <a:headEnd/>
            <a:tailEnd/>
          </a:ln>
        </p:spPr>
        <p:txBody>
          <a:bodyPr wrap="none">
            <a:spAutoFit/>
          </a:bodyPr>
          <a:lstStyle/>
          <a:p>
            <a:pPr eaLnBrk="0" hangingPunct="0"/>
            <a:r>
              <a:rPr lang="el-GR" sz="2400" b="1">
                <a:solidFill>
                  <a:srgbClr val="FF3300"/>
                </a:solidFill>
                <a:latin typeface="Times New Roman" pitchFamily="18" charset="0"/>
              </a:rPr>
              <a:t>ΑΤΟΜΟ</a:t>
            </a:r>
          </a:p>
        </p:txBody>
      </p:sp>
      <p:sp>
        <p:nvSpPr>
          <p:cNvPr id="8202" name="Text Box 9"/>
          <p:cNvSpPr txBox="1">
            <a:spLocks noChangeArrowheads="1"/>
          </p:cNvSpPr>
          <p:nvPr/>
        </p:nvSpPr>
        <p:spPr bwMode="auto">
          <a:xfrm>
            <a:off x="3717925" y="5756275"/>
            <a:ext cx="1922463" cy="457200"/>
          </a:xfrm>
          <a:prstGeom prst="rect">
            <a:avLst/>
          </a:prstGeom>
          <a:noFill/>
          <a:ln w="9525">
            <a:noFill/>
            <a:miter lim="800000"/>
            <a:headEnd/>
            <a:tailEnd/>
          </a:ln>
        </p:spPr>
        <p:txBody>
          <a:bodyPr wrap="none">
            <a:spAutoFit/>
          </a:bodyPr>
          <a:lstStyle/>
          <a:p>
            <a:pPr eaLnBrk="0" hangingPunct="0"/>
            <a:r>
              <a:rPr lang="el-GR" sz="2400" b="1">
                <a:solidFill>
                  <a:srgbClr val="FF3300"/>
                </a:solidFill>
                <a:latin typeface="Times New Roman" pitchFamily="18" charset="0"/>
              </a:rPr>
              <a:t>ΟΡΓΑΝΩΣΗ</a:t>
            </a:r>
          </a:p>
        </p:txBody>
      </p:sp>
      <p:sp>
        <p:nvSpPr>
          <p:cNvPr id="8203" name="Text Box 10"/>
          <p:cNvSpPr txBox="1">
            <a:spLocks noChangeArrowheads="1"/>
          </p:cNvSpPr>
          <p:nvPr/>
        </p:nvSpPr>
        <p:spPr bwMode="auto">
          <a:xfrm>
            <a:off x="2514600" y="3013075"/>
            <a:ext cx="2346325" cy="366713"/>
          </a:xfrm>
          <a:prstGeom prst="rect">
            <a:avLst/>
          </a:prstGeom>
          <a:noFill/>
          <a:ln w="9525">
            <a:noFill/>
            <a:miter lim="800000"/>
            <a:headEnd/>
            <a:tailEnd/>
          </a:ln>
        </p:spPr>
        <p:txBody>
          <a:bodyPr>
            <a:spAutoFit/>
          </a:bodyPr>
          <a:lstStyle/>
          <a:p>
            <a:pPr eaLnBrk="0" hangingPunct="0"/>
            <a:r>
              <a:rPr lang="el-GR" b="1">
                <a:latin typeface="Times New Roman" pitchFamily="18" charset="0"/>
              </a:rPr>
              <a:t>ΙΚΑΝΟΤΗΤΑ</a:t>
            </a:r>
          </a:p>
        </p:txBody>
      </p:sp>
      <p:sp>
        <p:nvSpPr>
          <p:cNvPr id="8204" name="Text Box 11"/>
          <p:cNvSpPr txBox="1">
            <a:spLocks noChangeArrowheads="1"/>
          </p:cNvSpPr>
          <p:nvPr/>
        </p:nvSpPr>
        <p:spPr bwMode="auto">
          <a:xfrm>
            <a:off x="5089525" y="2933700"/>
            <a:ext cx="1182688" cy="366713"/>
          </a:xfrm>
          <a:prstGeom prst="rect">
            <a:avLst/>
          </a:prstGeom>
          <a:noFill/>
          <a:ln w="9525">
            <a:noFill/>
            <a:miter lim="800000"/>
            <a:headEnd/>
            <a:tailEnd/>
          </a:ln>
        </p:spPr>
        <p:txBody>
          <a:bodyPr wrap="none">
            <a:spAutoFit/>
          </a:bodyPr>
          <a:lstStyle/>
          <a:p>
            <a:pPr eaLnBrk="0" hangingPunct="0"/>
            <a:r>
              <a:rPr lang="el-GR" b="1">
                <a:latin typeface="Times New Roman" pitchFamily="18" charset="0"/>
              </a:rPr>
              <a:t>ΘΕΛΗΣΗ</a:t>
            </a:r>
          </a:p>
        </p:txBody>
      </p:sp>
      <p:sp>
        <p:nvSpPr>
          <p:cNvPr id="8205" name="Text Box 12"/>
          <p:cNvSpPr txBox="1">
            <a:spLocks noChangeArrowheads="1"/>
          </p:cNvSpPr>
          <p:nvPr/>
        </p:nvSpPr>
        <p:spPr bwMode="auto">
          <a:xfrm>
            <a:off x="2819400" y="4457700"/>
            <a:ext cx="1951038" cy="641350"/>
          </a:xfrm>
          <a:prstGeom prst="rect">
            <a:avLst/>
          </a:prstGeom>
          <a:noFill/>
          <a:ln w="9525">
            <a:noFill/>
            <a:miter lim="800000"/>
            <a:headEnd/>
            <a:tailEnd/>
          </a:ln>
        </p:spPr>
        <p:txBody>
          <a:bodyPr>
            <a:spAutoFit/>
          </a:bodyPr>
          <a:lstStyle/>
          <a:p>
            <a:pPr eaLnBrk="0" hangingPunct="0"/>
            <a:r>
              <a:rPr lang="el-GR" b="1">
                <a:latin typeface="Times New Roman" pitchFamily="18" charset="0"/>
              </a:rPr>
              <a:t>ΟΡΓΑΝΩΣΗ</a:t>
            </a:r>
          </a:p>
          <a:p>
            <a:pPr eaLnBrk="0" hangingPunct="0"/>
            <a:r>
              <a:rPr lang="el-GR" b="1">
                <a:latin typeface="Times New Roman" pitchFamily="18" charset="0"/>
              </a:rPr>
              <a:t>ΣΥΝΕΡΓΑΣΙΑ</a:t>
            </a:r>
            <a:endParaRPr lang="el-GR" sz="2400">
              <a:latin typeface="Times New Roman" pitchFamily="18" charset="0"/>
            </a:endParaRPr>
          </a:p>
        </p:txBody>
      </p:sp>
      <p:sp>
        <p:nvSpPr>
          <p:cNvPr id="8206" name="Text Box 13"/>
          <p:cNvSpPr txBox="1">
            <a:spLocks noChangeArrowheads="1"/>
          </p:cNvSpPr>
          <p:nvPr/>
        </p:nvSpPr>
        <p:spPr bwMode="auto">
          <a:xfrm>
            <a:off x="5165725" y="4457700"/>
            <a:ext cx="1662113" cy="641350"/>
          </a:xfrm>
          <a:prstGeom prst="rect">
            <a:avLst/>
          </a:prstGeom>
          <a:noFill/>
          <a:ln w="9525">
            <a:noFill/>
            <a:miter lim="800000"/>
            <a:headEnd/>
            <a:tailEnd/>
          </a:ln>
        </p:spPr>
        <p:txBody>
          <a:bodyPr wrap="none">
            <a:spAutoFit/>
          </a:bodyPr>
          <a:lstStyle/>
          <a:p>
            <a:pPr eaLnBrk="0" hangingPunct="0"/>
            <a:r>
              <a:rPr lang="el-GR">
                <a:latin typeface="Times New Roman" pitchFamily="18" charset="0"/>
              </a:rPr>
              <a:t>ΤΕΧΝΟΛΟΓΙΑ</a:t>
            </a:r>
          </a:p>
          <a:p>
            <a:pPr eaLnBrk="0" hangingPunct="0"/>
            <a:r>
              <a:rPr lang="el-GR">
                <a:latin typeface="Times New Roman" pitchFamily="18" charset="0"/>
              </a:rPr>
              <a:t>ΜΕΣΑ</a:t>
            </a:r>
            <a:endParaRPr lang="el-GR" sz="2400">
              <a:latin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4 - Θέση αριθμού διαφάνειας"/>
          <p:cNvSpPr>
            <a:spLocks noGrp="1"/>
          </p:cNvSpPr>
          <p:nvPr>
            <p:ph type="sldNum" sz="quarter" idx="12"/>
          </p:nvPr>
        </p:nvSpPr>
        <p:spPr>
          <a:noFill/>
        </p:spPr>
        <p:txBody>
          <a:bodyPr/>
          <a:lstStyle/>
          <a:p>
            <a:fld id="{B6BCAD08-0A13-4C9B-900C-2A9C7AA45343}" type="slidenum">
              <a:rPr lang="el-GR" smtClean="0"/>
              <a:pPr/>
              <a:t>7</a:t>
            </a:fld>
            <a:endParaRPr lang="el-GR"/>
          </a:p>
        </p:txBody>
      </p:sp>
      <p:sp>
        <p:nvSpPr>
          <p:cNvPr id="75778" name="Rectangle 2"/>
          <p:cNvSpPr>
            <a:spLocks noGrp="1" noChangeArrowheads="1"/>
          </p:cNvSpPr>
          <p:nvPr>
            <p:ph type="title"/>
          </p:nvPr>
        </p:nvSpPr>
        <p:spPr>
          <a:xfrm>
            <a:off x="685800" y="381000"/>
            <a:ext cx="7772400" cy="838200"/>
          </a:xfrm>
        </p:spPr>
        <p:txBody>
          <a:bodyPr/>
          <a:lstStyle/>
          <a:p>
            <a:pPr eaLnBrk="1" hangingPunct="1">
              <a:defRPr/>
            </a:pPr>
            <a:r>
              <a:rPr lang="el-GR" sz="2500" b="1" i="1">
                <a:solidFill>
                  <a:srgbClr val="CC0000"/>
                </a:solidFill>
                <a:effectLst>
                  <a:outerShdw blurRad="38100" dist="38100" dir="2700000" algn="tl">
                    <a:srgbClr val="C0C0C0"/>
                  </a:outerShdw>
                </a:effectLst>
              </a:rPr>
              <a:t>Απλοποιημένη διαδικασία παρακίνησης</a:t>
            </a:r>
            <a:r>
              <a:rPr lang="el-GR" sz="2500" b="1" i="1">
                <a:solidFill>
                  <a:srgbClr val="993366"/>
                </a:solidFill>
              </a:rPr>
              <a:t/>
            </a:r>
            <a:br>
              <a:rPr lang="el-GR" sz="2500" b="1" i="1">
                <a:solidFill>
                  <a:srgbClr val="993366"/>
                </a:solidFill>
              </a:rPr>
            </a:br>
            <a:endParaRPr lang="el-GR"/>
          </a:p>
        </p:txBody>
      </p:sp>
      <p:sp>
        <p:nvSpPr>
          <p:cNvPr id="9220" name="Oval 3"/>
          <p:cNvSpPr>
            <a:spLocks noChangeArrowheads="1"/>
          </p:cNvSpPr>
          <p:nvPr/>
        </p:nvSpPr>
        <p:spPr bwMode="auto">
          <a:xfrm>
            <a:off x="228600" y="1676400"/>
            <a:ext cx="1981200" cy="1143000"/>
          </a:xfrm>
          <a:prstGeom prst="ellipse">
            <a:avLst/>
          </a:prstGeom>
          <a:solidFill>
            <a:srgbClr val="00FFFF">
              <a:alpha val="50195"/>
            </a:srgbClr>
          </a:solidFill>
          <a:ln w="9525">
            <a:solidFill>
              <a:schemeClr val="tx1"/>
            </a:solidFill>
            <a:round/>
            <a:headEnd/>
            <a:tailEnd/>
          </a:ln>
        </p:spPr>
        <p:txBody>
          <a:bodyPr wrap="none" anchor="ctr"/>
          <a:lstStyle/>
          <a:p>
            <a:pPr algn="ctr" eaLnBrk="0" hangingPunct="0"/>
            <a:r>
              <a:rPr lang="el-GR" b="1">
                <a:solidFill>
                  <a:srgbClr val="CC0000"/>
                </a:solidFill>
                <a:latin typeface="Times New Roman" pitchFamily="18" charset="0"/>
              </a:rPr>
              <a:t>ΑΝΑΓΚΕΣ</a:t>
            </a:r>
          </a:p>
        </p:txBody>
      </p:sp>
      <p:sp>
        <p:nvSpPr>
          <p:cNvPr id="9221" name="Oval 4"/>
          <p:cNvSpPr>
            <a:spLocks noChangeArrowheads="1"/>
          </p:cNvSpPr>
          <p:nvPr/>
        </p:nvSpPr>
        <p:spPr bwMode="auto">
          <a:xfrm>
            <a:off x="2590800" y="1676400"/>
            <a:ext cx="1752600" cy="1143000"/>
          </a:xfrm>
          <a:prstGeom prst="ellipse">
            <a:avLst/>
          </a:prstGeom>
          <a:solidFill>
            <a:srgbClr val="00FFFF">
              <a:alpha val="50195"/>
            </a:srgbClr>
          </a:solidFill>
          <a:ln w="9525">
            <a:solidFill>
              <a:schemeClr val="tx1"/>
            </a:solidFill>
            <a:round/>
            <a:headEnd/>
            <a:tailEnd/>
          </a:ln>
        </p:spPr>
        <p:txBody>
          <a:bodyPr wrap="none" anchor="ctr"/>
          <a:lstStyle/>
          <a:p>
            <a:pPr algn="ctr" eaLnBrk="0" hangingPunct="0"/>
            <a:endParaRPr lang="el-GR" b="1">
              <a:latin typeface="Times New Roman" pitchFamily="18" charset="0"/>
            </a:endParaRPr>
          </a:p>
          <a:p>
            <a:pPr algn="ctr" eaLnBrk="0" hangingPunct="0"/>
            <a:endParaRPr lang="el-GR" b="1">
              <a:latin typeface="Times New Roman" pitchFamily="18" charset="0"/>
            </a:endParaRPr>
          </a:p>
          <a:p>
            <a:pPr algn="ctr" eaLnBrk="0" hangingPunct="0"/>
            <a:r>
              <a:rPr lang="el-GR" b="1">
                <a:solidFill>
                  <a:srgbClr val="CC0000"/>
                </a:solidFill>
                <a:latin typeface="Times New Roman" pitchFamily="18" charset="0"/>
              </a:rPr>
              <a:t>ΚΙΝΗΤΡΑ</a:t>
            </a:r>
            <a:endParaRPr lang="el-GR" b="1">
              <a:latin typeface="Times New Roman" pitchFamily="18" charset="0"/>
            </a:endParaRPr>
          </a:p>
          <a:p>
            <a:pPr algn="ctr" eaLnBrk="0" hangingPunct="0"/>
            <a:endParaRPr lang="el-GR" b="1">
              <a:latin typeface="Times New Roman" pitchFamily="18" charset="0"/>
            </a:endParaRPr>
          </a:p>
          <a:p>
            <a:pPr algn="ctr" eaLnBrk="0" hangingPunct="0"/>
            <a:endParaRPr lang="el-GR" sz="2400">
              <a:latin typeface="Times New Roman" pitchFamily="18" charset="0"/>
            </a:endParaRPr>
          </a:p>
        </p:txBody>
      </p:sp>
      <p:sp>
        <p:nvSpPr>
          <p:cNvPr id="9222" name="Oval 5"/>
          <p:cNvSpPr>
            <a:spLocks noChangeArrowheads="1"/>
          </p:cNvSpPr>
          <p:nvPr/>
        </p:nvSpPr>
        <p:spPr bwMode="auto">
          <a:xfrm flipH="1">
            <a:off x="4800600" y="1676400"/>
            <a:ext cx="1752600" cy="1219200"/>
          </a:xfrm>
          <a:prstGeom prst="ellipse">
            <a:avLst/>
          </a:prstGeom>
          <a:solidFill>
            <a:srgbClr val="00FFFF">
              <a:alpha val="50195"/>
            </a:srgbClr>
          </a:solidFill>
          <a:ln w="9525">
            <a:solidFill>
              <a:schemeClr val="tx1"/>
            </a:solidFill>
            <a:round/>
            <a:headEnd/>
            <a:tailEnd/>
          </a:ln>
        </p:spPr>
        <p:txBody>
          <a:bodyPr wrap="none" anchor="ctr"/>
          <a:lstStyle/>
          <a:p>
            <a:pPr algn="ctr" eaLnBrk="0" hangingPunct="0"/>
            <a:endParaRPr lang="el-GR" b="1">
              <a:latin typeface="Times New Roman" pitchFamily="18" charset="0"/>
            </a:endParaRPr>
          </a:p>
          <a:p>
            <a:pPr algn="ctr" eaLnBrk="0" hangingPunct="0"/>
            <a:r>
              <a:rPr lang="el-GR" b="1">
                <a:solidFill>
                  <a:srgbClr val="CC0000"/>
                </a:solidFill>
                <a:latin typeface="Times New Roman" pitchFamily="18" charset="0"/>
              </a:rPr>
              <a:t>ΣΤΟΧΟΥΣ</a:t>
            </a:r>
            <a:endParaRPr lang="el-GR" b="1">
              <a:latin typeface="Times New Roman" pitchFamily="18" charset="0"/>
            </a:endParaRPr>
          </a:p>
          <a:p>
            <a:pPr algn="ctr" eaLnBrk="0" hangingPunct="0"/>
            <a:endParaRPr lang="el-GR" sz="2400">
              <a:latin typeface="Times New Roman" pitchFamily="18" charset="0"/>
            </a:endParaRPr>
          </a:p>
        </p:txBody>
      </p:sp>
      <p:sp>
        <p:nvSpPr>
          <p:cNvPr id="9223" name="Oval 6"/>
          <p:cNvSpPr>
            <a:spLocks noChangeArrowheads="1"/>
          </p:cNvSpPr>
          <p:nvPr/>
        </p:nvSpPr>
        <p:spPr bwMode="auto">
          <a:xfrm>
            <a:off x="7010400" y="1676400"/>
            <a:ext cx="1905000" cy="1143000"/>
          </a:xfrm>
          <a:prstGeom prst="ellipse">
            <a:avLst/>
          </a:prstGeom>
          <a:solidFill>
            <a:srgbClr val="00FFFF">
              <a:alpha val="50195"/>
            </a:srgbClr>
          </a:solidFill>
          <a:ln w="9525">
            <a:solidFill>
              <a:schemeClr val="tx1"/>
            </a:solidFill>
            <a:round/>
            <a:headEnd/>
            <a:tailEnd/>
          </a:ln>
        </p:spPr>
        <p:txBody>
          <a:bodyPr wrap="none" anchor="ctr"/>
          <a:lstStyle/>
          <a:p>
            <a:pPr algn="ctr" eaLnBrk="0" hangingPunct="0"/>
            <a:endParaRPr lang="el-GR" b="1">
              <a:latin typeface="Times New Roman" pitchFamily="18" charset="0"/>
            </a:endParaRPr>
          </a:p>
          <a:p>
            <a:pPr algn="ctr" eaLnBrk="0" hangingPunct="0"/>
            <a:r>
              <a:rPr lang="el-GR" b="1">
                <a:solidFill>
                  <a:srgbClr val="CC0000"/>
                </a:solidFill>
                <a:latin typeface="Times New Roman" pitchFamily="18" charset="0"/>
              </a:rPr>
              <a:t>ΣΥΜΠΕΡΙΦΟΡΑ</a:t>
            </a:r>
          </a:p>
          <a:p>
            <a:pPr algn="ctr" eaLnBrk="0" hangingPunct="0"/>
            <a:r>
              <a:rPr lang="el-GR" b="1">
                <a:solidFill>
                  <a:srgbClr val="CC0000"/>
                </a:solidFill>
                <a:latin typeface="Times New Roman" pitchFamily="18" charset="0"/>
              </a:rPr>
              <a:t>ΔΡΑΣΗ</a:t>
            </a:r>
            <a:endParaRPr lang="el-GR" b="1">
              <a:latin typeface="Times New Roman" pitchFamily="18" charset="0"/>
            </a:endParaRPr>
          </a:p>
          <a:p>
            <a:pPr algn="ctr" eaLnBrk="0" hangingPunct="0"/>
            <a:endParaRPr lang="el-GR" sz="2400">
              <a:latin typeface="Times New Roman" pitchFamily="18" charset="0"/>
            </a:endParaRPr>
          </a:p>
        </p:txBody>
      </p:sp>
      <p:sp>
        <p:nvSpPr>
          <p:cNvPr id="9224" name="Oval 7"/>
          <p:cNvSpPr>
            <a:spLocks noChangeArrowheads="1"/>
          </p:cNvSpPr>
          <p:nvPr/>
        </p:nvSpPr>
        <p:spPr bwMode="auto">
          <a:xfrm>
            <a:off x="5029200" y="4419600"/>
            <a:ext cx="1981200" cy="1524000"/>
          </a:xfrm>
          <a:prstGeom prst="ellipse">
            <a:avLst/>
          </a:prstGeom>
          <a:solidFill>
            <a:srgbClr val="00FFFF">
              <a:alpha val="50195"/>
            </a:srgbClr>
          </a:solidFill>
          <a:ln w="9525">
            <a:solidFill>
              <a:schemeClr val="tx1"/>
            </a:solidFill>
            <a:round/>
            <a:headEnd/>
            <a:tailEnd/>
          </a:ln>
        </p:spPr>
        <p:txBody>
          <a:bodyPr wrap="none" anchor="ctr"/>
          <a:lstStyle/>
          <a:p>
            <a:pPr algn="ctr" eaLnBrk="0" hangingPunct="0"/>
            <a:r>
              <a:rPr lang="el-GR" b="1">
                <a:solidFill>
                  <a:srgbClr val="CC0000"/>
                </a:solidFill>
                <a:latin typeface="Times New Roman" pitchFamily="18" charset="0"/>
              </a:rPr>
              <a:t>ΥΛΟΠΟΙΗΣΗ</a:t>
            </a:r>
          </a:p>
          <a:p>
            <a:pPr algn="ctr" eaLnBrk="0" hangingPunct="0"/>
            <a:r>
              <a:rPr lang="el-GR" b="1">
                <a:solidFill>
                  <a:srgbClr val="CC0000"/>
                </a:solidFill>
                <a:latin typeface="Times New Roman" pitchFamily="18" charset="0"/>
              </a:rPr>
              <a:t>ΣΤΟΧΩΝ</a:t>
            </a:r>
          </a:p>
          <a:p>
            <a:pPr algn="ctr" eaLnBrk="0" hangingPunct="0"/>
            <a:endParaRPr lang="el-GR" sz="2400">
              <a:latin typeface="Times New Roman" pitchFamily="18" charset="0"/>
            </a:endParaRPr>
          </a:p>
        </p:txBody>
      </p:sp>
      <p:sp>
        <p:nvSpPr>
          <p:cNvPr id="9225" name="Oval 8"/>
          <p:cNvSpPr>
            <a:spLocks noChangeArrowheads="1"/>
          </p:cNvSpPr>
          <p:nvPr/>
        </p:nvSpPr>
        <p:spPr bwMode="auto">
          <a:xfrm>
            <a:off x="1905000" y="4419600"/>
            <a:ext cx="1981200" cy="1600200"/>
          </a:xfrm>
          <a:prstGeom prst="ellipse">
            <a:avLst/>
          </a:prstGeom>
          <a:solidFill>
            <a:srgbClr val="00FFFF">
              <a:alpha val="50195"/>
            </a:srgbClr>
          </a:solidFill>
          <a:ln w="9525">
            <a:solidFill>
              <a:schemeClr val="tx1"/>
            </a:solidFill>
            <a:round/>
            <a:headEnd/>
            <a:tailEnd/>
          </a:ln>
        </p:spPr>
        <p:txBody>
          <a:bodyPr wrap="none" anchor="ctr"/>
          <a:lstStyle/>
          <a:p>
            <a:pPr algn="ctr" eaLnBrk="0" hangingPunct="0"/>
            <a:r>
              <a:rPr lang="el-GR" b="1">
                <a:solidFill>
                  <a:srgbClr val="CC0000"/>
                </a:solidFill>
                <a:latin typeface="Times New Roman" pitchFamily="18" charset="0"/>
              </a:rPr>
              <a:t>ΙΚΑΝΟΠΟΙΗΣΗ</a:t>
            </a:r>
          </a:p>
          <a:p>
            <a:pPr algn="ctr" eaLnBrk="0" hangingPunct="0"/>
            <a:r>
              <a:rPr lang="el-GR" b="1">
                <a:solidFill>
                  <a:srgbClr val="CC0000"/>
                </a:solidFill>
                <a:latin typeface="Times New Roman" pitchFamily="18" charset="0"/>
              </a:rPr>
              <a:t>ΑΝΑΓΚΩΝ</a:t>
            </a:r>
            <a:endParaRPr lang="el-GR" b="1">
              <a:latin typeface="Times New Roman" pitchFamily="18" charset="0"/>
            </a:endParaRPr>
          </a:p>
          <a:p>
            <a:pPr algn="ctr" eaLnBrk="0" hangingPunct="0"/>
            <a:endParaRPr lang="el-GR" sz="2400">
              <a:latin typeface="Times New Roman" pitchFamily="18" charset="0"/>
            </a:endParaRPr>
          </a:p>
        </p:txBody>
      </p:sp>
      <p:sp>
        <p:nvSpPr>
          <p:cNvPr id="9226" name="Line 9"/>
          <p:cNvSpPr>
            <a:spLocks noChangeShapeType="1"/>
          </p:cNvSpPr>
          <p:nvPr/>
        </p:nvSpPr>
        <p:spPr bwMode="auto">
          <a:xfrm>
            <a:off x="2209800" y="2286000"/>
            <a:ext cx="304800" cy="0"/>
          </a:xfrm>
          <a:prstGeom prst="line">
            <a:avLst/>
          </a:prstGeom>
          <a:noFill/>
          <a:ln w="9525">
            <a:solidFill>
              <a:schemeClr val="tx1"/>
            </a:solidFill>
            <a:round/>
            <a:headEnd/>
            <a:tailEnd type="triangle" w="med" len="med"/>
          </a:ln>
        </p:spPr>
        <p:txBody>
          <a:bodyPr wrap="none" anchor="ctr"/>
          <a:lstStyle/>
          <a:p>
            <a:endParaRPr lang="el-GR"/>
          </a:p>
        </p:txBody>
      </p:sp>
      <p:sp>
        <p:nvSpPr>
          <p:cNvPr id="9227" name="Line 10"/>
          <p:cNvSpPr>
            <a:spLocks noChangeShapeType="1"/>
          </p:cNvSpPr>
          <p:nvPr/>
        </p:nvSpPr>
        <p:spPr bwMode="auto">
          <a:xfrm>
            <a:off x="4419600" y="2286000"/>
            <a:ext cx="304800" cy="0"/>
          </a:xfrm>
          <a:prstGeom prst="line">
            <a:avLst/>
          </a:prstGeom>
          <a:noFill/>
          <a:ln w="9525">
            <a:solidFill>
              <a:schemeClr val="tx1"/>
            </a:solidFill>
            <a:round/>
            <a:headEnd/>
            <a:tailEnd type="triangle" w="med" len="med"/>
          </a:ln>
        </p:spPr>
        <p:txBody>
          <a:bodyPr wrap="none" anchor="ctr"/>
          <a:lstStyle/>
          <a:p>
            <a:endParaRPr lang="el-GR"/>
          </a:p>
        </p:txBody>
      </p:sp>
      <p:sp>
        <p:nvSpPr>
          <p:cNvPr id="9228" name="Line 11"/>
          <p:cNvSpPr>
            <a:spLocks noChangeShapeType="1"/>
          </p:cNvSpPr>
          <p:nvPr/>
        </p:nvSpPr>
        <p:spPr bwMode="auto">
          <a:xfrm>
            <a:off x="6553200" y="2286000"/>
            <a:ext cx="457200" cy="0"/>
          </a:xfrm>
          <a:prstGeom prst="line">
            <a:avLst/>
          </a:prstGeom>
          <a:noFill/>
          <a:ln w="9525">
            <a:solidFill>
              <a:schemeClr val="tx1"/>
            </a:solidFill>
            <a:round/>
            <a:headEnd/>
            <a:tailEnd type="triangle" w="med" len="med"/>
          </a:ln>
        </p:spPr>
        <p:txBody>
          <a:bodyPr wrap="none" anchor="ctr"/>
          <a:lstStyle/>
          <a:p>
            <a:endParaRPr lang="el-GR"/>
          </a:p>
        </p:txBody>
      </p:sp>
      <p:sp>
        <p:nvSpPr>
          <p:cNvPr id="9229" name="Line 12"/>
          <p:cNvSpPr>
            <a:spLocks noChangeShapeType="1"/>
          </p:cNvSpPr>
          <p:nvPr/>
        </p:nvSpPr>
        <p:spPr bwMode="auto">
          <a:xfrm flipH="1">
            <a:off x="3886200" y="5181600"/>
            <a:ext cx="1143000" cy="0"/>
          </a:xfrm>
          <a:prstGeom prst="line">
            <a:avLst/>
          </a:prstGeom>
          <a:noFill/>
          <a:ln w="9525">
            <a:solidFill>
              <a:schemeClr val="tx1"/>
            </a:solidFill>
            <a:round/>
            <a:headEnd/>
            <a:tailEnd type="triangle" w="med" len="med"/>
          </a:ln>
        </p:spPr>
        <p:txBody>
          <a:bodyPr wrap="none" anchor="ctr"/>
          <a:lstStyle/>
          <a:p>
            <a:endParaRPr lang="el-GR"/>
          </a:p>
        </p:txBody>
      </p:sp>
      <p:sp>
        <p:nvSpPr>
          <p:cNvPr id="9230" name="Line 13"/>
          <p:cNvSpPr>
            <a:spLocks noChangeShapeType="1"/>
          </p:cNvSpPr>
          <p:nvPr/>
        </p:nvSpPr>
        <p:spPr bwMode="auto">
          <a:xfrm flipH="1">
            <a:off x="8915400" y="2286000"/>
            <a:ext cx="0" cy="3048000"/>
          </a:xfrm>
          <a:prstGeom prst="line">
            <a:avLst/>
          </a:prstGeom>
          <a:noFill/>
          <a:ln w="9525">
            <a:solidFill>
              <a:schemeClr val="tx1"/>
            </a:solidFill>
            <a:round/>
            <a:headEnd/>
            <a:tailEnd/>
          </a:ln>
        </p:spPr>
        <p:txBody>
          <a:bodyPr wrap="none" anchor="ctr"/>
          <a:lstStyle/>
          <a:p>
            <a:endParaRPr lang="el-GR"/>
          </a:p>
        </p:txBody>
      </p:sp>
      <p:sp>
        <p:nvSpPr>
          <p:cNvPr id="9231" name="Line 14"/>
          <p:cNvSpPr>
            <a:spLocks noChangeShapeType="1"/>
          </p:cNvSpPr>
          <p:nvPr/>
        </p:nvSpPr>
        <p:spPr bwMode="auto">
          <a:xfrm flipH="1">
            <a:off x="7086600" y="5257800"/>
            <a:ext cx="1828800" cy="0"/>
          </a:xfrm>
          <a:prstGeom prst="line">
            <a:avLst/>
          </a:prstGeom>
          <a:noFill/>
          <a:ln w="9525">
            <a:solidFill>
              <a:schemeClr val="tx1"/>
            </a:solidFill>
            <a:round/>
            <a:headEnd/>
            <a:tailEnd type="triangle" w="med" len="med"/>
          </a:ln>
        </p:spPr>
        <p:txBody>
          <a:bodyPr wrap="none" anchor="ctr"/>
          <a:lstStyle/>
          <a:p>
            <a:endParaRPr lang="el-GR"/>
          </a:p>
        </p:txBody>
      </p:sp>
      <p:sp>
        <p:nvSpPr>
          <p:cNvPr id="9232" name="Line 15"/>
          <p:cNvSpPr>
            <a:spLocks noChangeShapeType="1"/>
          </p:cNvSpPr>
          <p:nvPr/>
        </p:nvSpPr>
        <p:spPr bwMode="auto">
          <a:xfrm flipH="1">
            <a:off x="1143000" y="5257800"/>
            <a:ext cx="762000" cy="0"/>
          </a:xfrm>
          <a:prstGeom prst="line">
            <a:avLst/>
          </a:prstGeom>
          <a:noFill/>
          <a:ln w="9525">
            <a:solidFill>
              <a:schemeClr val="tx1"/>
            </a:solidFill>
            <a:round/>
            <a:headEnd/>
            <a:tailEnd/>
          </a:ln>
        </p:spPr>
        <p:txBody>
          <a:bodyPr wrap="none" anchor="ctr"/>
          <a:lstStyle/>
          <a:p>
            <a:endParaRPr lang="el-GR"/>
          </a:p>
        </p:txBody>
      </p:sp>
      <p:sp>
        <p:nvSpPr>
          <p:cNvPr id="9233" name="Line 16"/>
          <p:cNvSpPr>
            <a:spLocks noChangeShapeType="1"/>
          </p:cNvSpPr>
          <p:nvPr/>
        </p:nvSpPr>
        <p:spPr bwMode="auto">
          <a:xfrm flipV="1">
            <a:off x="1143000" y="2895600"/>
            <a:ext cx="0" cy="2362200"/>
          </a:xfrm>
          <a:prstGeom prst="line">
            <a:avLst/>
          </a:prstGeom>
          <a:noFill/>
          <a:ln w="9525">
            <a:solidFill>
              <a:schemeClr val="tx1"/>
            </a:solidFill>
            <a:round/>
            <a:headEnd/>
            <a:tailEnd type="triangle" w="med" len="med"/>
          </a:ln>
        </p:spPr>
        <p:txBody>
          <a:bodyPr wrap="none" anchor="ctr"/>
          <a:lstStyle/>
          <a:p>
            <a:endParaRPr lang="el-GR"/>
          </a:p>
        </p:txBody>
      </p:sp>
      <p:sp>
        <p:nvSpPr>
          <p:cNvPr id="9234" name="Text Box 17"/>
          <p:cNvSpPr txBox="1">
            <a:spLocks noChangeArrowheads="1"/>
          </p:cNvSpPr>
          <p:nvPr/>
        </p:nvSpPr>
        <p:spPr bwMode="auto">
          <a:xfrm>
            <a:off x="1547813" y="1412875"/>
            <a:ext cx="1292225" cy="336550"/>
          </a:xfrm>
          <a:prstGeom prst="rect">
            <a:avLst/>
          </a:prstGeom>
          <a:noFill/>
          <a:ln w="9525">
            <a:noFill/>
            <a:miter lim="800000"/>
            <a:headEnd/>
            <a:tailEnd/>
          </a:ln>
        </p:spPr>
        <p:txBody>
          <a:bodyPr wrap="none" anchor="ctr">
            <a:spAutoFit/>
          </a:bodyPr>
          <a:lstStyle/>
          <a:p>
            <a:pPr algn="ctr" eaLnBrk="0" hangingPunct="0"/>
            <a:r>
              <a:rPr lang="el-GR" sz="1600" b="1">
                <a:latin typeface="Times New Roman" pitchFamily="18" charset="0"/>
              </a:rPr>
              <a:t>δημιουργούν</a:t>
            </a:r>
            <a:endParaRPr lang="el-GR" sz="2400">
              <a:latin typeface="Times New Roman" pitchFamily="18" charset="0"/>
            </a:endParaRPr>
          </a:p>
        </p:txBody>
      </p:sp>
      <p:sp>
        <p:nvSpPr>
          <p:cNvPr id="9235" name="Text Box 18"/>
          <p:cNvSpPr txBox="1">
            <a:spLocks noChangeArrowheads="1"/>
          </p:cNvSpPr>
          <p:nvPr/>
        </p:nvSpPr>
        <p:spPr bwMode="auto">
          <a:xfrm>
            <a:off x="3924300" y="1412875"/>
            <a:ext cx="1198563" cy="336550"/>
          </a:xfrm>
          <a:prstGeom prst="rect">
            <a:avLst/>
          </a:prstGeom>
          <a:noFill/>
          <a:ln w="9525">
            <a:noFill/>
            <a:miter lim="800000"/>
            <a:headEnd/>
            <a:tailEnd/>
          </a:ln>
        </p:spPr>
        <p:txBody>
          <a:bodyPr wrap="none" anchor="ctr">
            <a:spAutoFit/>
          </a:bodyPr>
          <a:lstStyle/>
          <a:p>
            <a:pPr algn="ctr" eaLnBrk="0" hangingPunct="0"/>
            <a:r>
              <a:rPr lang="el-GR" sz="1600" b="1">
                <a:latin typeface="Times New Roman" pitchFamily="18" charset="0"/>
              </a:rPr>
              <a:t>οδηγούν σε </a:t>
            </a:r>
            <a:endParaRPr lang="el-GR" sz="2400">
              <a:latin typeface="Times New Roman" pitchFamily="18" charset="0"/>
            </a:endParaRPr>
          </a:p>
        </p:txBody>
      </p:sp>
      <p:sp>
        <p:nvSpPr>
          <p:cNvPr id="9236" name="Text Box 19"/>
          <p:cNvSpPr txBox="1">
            <a:spLocks noChangeArrowheads="1"/>
          </p:cNvSpPr>
          <p:nvPr/>
        </p:nvSpPr>
        <p:spPr bwMode="auto">
          <a:xfrm>
            <a:off x="6781800" y="4495800"/>
            <a:ext cx="1555750" cy="336550"/>
          </a:xfrm>
          <a:prstGeom prst="rect">
            <a:avLst/>
          </a:prstGeom>
          <a:noFill/>
          <a:ln w="9525">
            <a:noFill/>
            <a:miter lim="800000"/>
            <a:headEnd/>
            <a:tailEnd/>
          </a:ln>
        </p:spPr>
        <p:txBody>
          <a:bodyPr wrap="none" anchor="ctr">
            <a:spAutoFit/>
          </a:bodyPr>
          <a:lstStyle/>
          <a:p>
            <a:pPr algn="ctr" eaLnBrk="0" hangingPunct="0"/>
            <a:r>
              <a:rPr lang="el-GR" sz="1600" b="1">
                <a:latin typeface="Times New Roman" pitchFamily="18" charset="0"/>
              </a:rPr>
              <a:t>που επιτυγχάνει</a:t>
            </a:r>
            <a:endParaRPr lang="el-GR" sz="2400">
              <a:latin typeface="Times New Roman" pitchFamily="18" charset="0"/>
            </a:endParaRPr>
          </a:p>
        </p:txBody>
      </p:sp>
      <p:sp>
        <p:nvSpPr>
          <p:cNvPr id="9237" name="Text Box 20"/>
          <p:cNvSpPr txBox="1">
            <a:spLocks noChangeArrowheads="1"/>
          </p:cNvSpPr>
          <p:nvPr/>
        </p:nvSpPr>
        <p:spPr bwMode="auto">
          <a:xfrm>
            <a:off x="3505200" y="3938588"/>
            <a:ext cx="1676400" cy="581025"/>
          </a:xfrm>
          <a:prstGeom prst="rect">
            <a:avLst/>
          </a:prstGeom>
          <a:noFill/>
          <a:ln w="9525">
            <a:noFill/>
            <a:miter lim="800000"/>
            <a:headEnd/>
            <a:tailEnd/>
          </a:ln>
        </p:spPr>
        <p:txBody>
          <a:bodyPr anchor="ctr">
            <a:spAutoFit/>
          </a:bodyPr>
          <a:lstStyle/>
          <a:p>
            <a:pPr algn="ctr" eaLnBrk="0" hangingPunct="0"/>
            <a:r>
              <a:rPr lang="el-GR" sz="1600" b="1">
                <a:latin typeface="Times New Roman" pitchFamily="18" charset="0"/>
              </a:rPr>
              <a:t>που έχει</a:t>
            </a:r>
          </a:p>
          <a:p>
            <a:pPr algn="ctr" eaLnBrk="0" hangingPunct="0"/>
            <a:r>
              <a:rPr lang="el-GR" sz="1600" b="1">
                <a:latin typeface="Times New Roman" pitchFamily="18" charset="0"/>
              </a:rPr>
              <a:t>ως αποτέλεσμα</a:t>
            </a:r>
            <a:endParaRPr lang="el-GR" sz="2400">
              <a:latin typeface="Times New Roman" pitchFamily="18" charset="0"/>
            </a:endParaRPr>
          </a:p>
        </p:txBody>
      </p:sp>
      <p:sp>
        <p:nvSpPr>
          <p:cNvPr id="9238" name="Text Box 21"/>
          <p:cNvSpPr txBox="1">
            <a:spLocks noChangeArrowheads="1"/>
          </p:cNvSpPr>
          <p:nvPr/>
        </p:nvSpPr>
        <p:spPr bwMode="auto">
          <a:xfrm>
            <a:off x="1219200" y="3748088"/>
            <a:ext cx="1981200" cy="581025"/>
          </a:xfrm>
          <a:prstGeom prst="rect">
            <a:avLst/>
          </a:prstGeom>
          <a:noFill/>
          <a:ln w="9525">
            <a:noFill/>
            <a:miter lim="800000"/>
            <a:headEnd/>
            <a:tailEnd/>
          </a:ln>
        </p:spPr>
        <p:txBody>
          <a:bodyPr anchor="ctr">
            <a:spAutoFit/>
          </a:bodyPr>
          <a:lstStyle/>
          <a:p>
            <a:pPr algn="ctr" eaLnBrk="0" hangingPunct="0"/>
            <a:r>
              <a:rPr lang="el-GR" sz="1600" b="1">
                <a:latin typeface="Times New Roman" pitchFamily="18" charset="0"/>
              </a:rPr>
              <a:t>εξάλειψη, μείωση</a:t>
            </a:r>
          </a:p>
          <a:p>
            <a:pPr algn="ctr" eaLnBrk="0" hangingPunct="0"/>
            <a:r>
              <a:rPr lang="el-GR" sz="1600" b="1">
                <a:latin typeface="Times New Roman" pitchFamily="18" charset="0"/>
              </a:rPr>
              <a:t>ή αύξηση</a:t>
            </a:r>
            <a:endParaRPr lang="el-GR" sz="2400">
              <a:latin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6 - Θέση αριθμού διαφάνειας"/>
          <p:cNvSpPr>
            <a:spLocks noGrp="1"/>
          </p:cNvSpPr>
          <p:nvPr>
            <p:ph type="sldNum" sz="quarter" idx="12"/>
          </p:nvPr>
        </p:nvSpPr>
        <p:spPr>
          <a:noFill/>
        </p:spPr>
        <p:txBody>
          <a:bodyPr/>
          <a:lstStyle/>
          <a:p>
            <a:fld id="{6C683EDA-D2CD-432E-87DE-55FB2B02C7FD}" type="slidenum">
              <a:rPr lang="el-GR" smtClean="0"/>
              <a:pPr/>
              <a:t>8</a:t>
            </a:fld>
            <a:endParaRPr lang="el-GR"/>
          </a:p>
        </p:txBody>
      </p:sp>
      <p:sp>
        <p:nvSpPr>
          <p:cNvPr id="10243" name="Rectangle 2"/>
          <p:cNvSpPr>
            <a:spLocks noGrp="1" noChangeArrowheads="1"/>
          </p:cNvSpPr>
          <p:nvPr>
            <p:ph type="body" sz="half" idx="1"/>
          </p:nvPr>
        </p:nvSpPr>
        <p:spPr>
          <a:xfrm>
            <a:off x="684213" y="1628775"/>
            <a:ext cx="3810000" cy="4648200"/>
          </a:xfrm>
        </p:spPr>
        <p:txBody>
          <a:bodyPr/>
          <a:lstStyle/>
          <a:p>
            <a:pPr eaLnBrk="1" hangingPunct="1">
              <a:lnSpc>
                <a:spcPct val="80000"/>
              </a:lnSpc>
            </a:pPr>
            <a:r>
              <a:rPr lang="el-GR" sz="3200" b="1" i="1">
                <a:solidFill>
                  <a:srgbClr val="CC0066"/>
                </a:solidFill>
              </a:rPr>
              <a:t>Κίνητρο </a:t>
            </a:r>
            <a:r>
              <a:rPr lang="el-GR" sz="3200" b="1" i="1"/>
              <a:t>= </a:t>
            </a:r>
            <a:r>
              <a:rPr lang="el-GR" sz="3200" b="1" i="1">
                <a:solidFill>
                  <a:srgbClr val="003399"/>
                </a:solidFill>
              </a:rPr>
              <a:t>Mία εσωτερική κατάσταση η οποία ενεργοποιεί, δραστηριοποιεί ή κινεί και κατευθύνει την συμπεριφορά του ατόμου προς στόχους</a:t>
            </a:r>
            <a:r>
              <a:rPr lang="el-GR" sz="2400" b="1">
                <a:solidFill>
                  <a:srgbClr val="003399"/>
                </a:solidFill>
              </a:rPr>
              <a:t>.</a:t>
            </a:r>
          </a:p>
        </p:txBody>
      </p:sp>
      <p:sp>
        <p:nvSpPr>
          <p:cNvPr id="81923" name="Rectangle 3"/>
          <p:cNvSpPr>
            <a:spLocks noGrp="1" noChangeArrowheads="1"/>
          </p:cNvSpPr>
          <p:nvPr>
            <p:ph type="title"/>
          </p:nvPr>
        </p:nvSpPr>
        <p:spPr>
          <a:xfrm>
            <a:off x="0" y="228600"/>
            <a:ext cx="8820150" cy="914400"/>
          </a:xfrm>
        </p:spPr>
        <p:txBody>
          <a:bodyPr/>
          <a:lstStyle/>
          <a:p>
            <a:pPr eaLnBrk="1" hangingPunct="1">
              <a:defRPr/>
            </a:pPr>
            <a:r>
              <a:rPr lang="el-GR" sz="3400" b="1" dirty="0">
                <a:solidFill>
                  <a:schemeClr val="bg1"/>
                </a:solidFill>
                <a:effectLst>
                  <a:outerShdw blurRad="38100" dist="38100" dir="2700000" algn="tl">
                    <a:srgbClr val="C0C0C0"/>
                  </a:outerShdw>
                </a:effectLst>
              </a:rPr>
              <a:t>Παρακίνηση * Μ</a:t>
            </a:r>
            <a:r>
              <a:rPr lang="en-US" sz="3400" b="1" dirty="0" err="1">
                <a:solidFill>
                  <a:schemeClr val="bg1"/>
                </a:solidFill>
                <a:effectLst>
                  <a:outerShdw blurRad="38100" dist="38100" dir="2700000" algn="tl">
                    <a:srgbClr val="C0C0C0"/>
                  </a:outerShdw>
                </a:effectLst>
              </a:rPr>
              <a:t>otivation</a:t>
            </a:r>
            <a:r>
              <a:rPr lang="en-US" sz="3400" b="1" dirty="0">
                <a:solidFill>
                  <a:schemeClr val="bg1"/>
                </a:solidFill>
              </a:rPr>
              <a:t/>
            </a:r>
            <a:br>
              <a:rPr lang="en-US" sz="3400" b="1" dirty="0">
                <a:solidFill>
                  <a:schemeClr val="bg1"/>
                </a:solidFill>
              </a:rPr>
            </a:br>
            <a:r>
              <a:rPr lang="en-US" sz="2900" b="1" i="1" dirty="0" err="1">
                <a:solidFill>
                  <a:schemeClr val="bg1"/>
                </a:solidFill>
              </a:rPr>
              <a:t>Movere</a:t>
            </a:r>
            <a:r>
              <a:rPr lang="en-US" sz="2900" b="1" i="1" dirty="0">
                <a:solidFill>
                  <a:schemeClr val="bg1"/>
                </a:solidFill>
              </a:rPr>
              <a:t>=</a:t>
            </a:r>
            <a:r>
              <a:rPr lang="en-US" sz="2900" b="1" i="1" dirty="0" err="1">
                <a:solidFill>
                  <a:schemeClr val="bg1"/>
                </a:solidFill>
              </a:rPr>
              <a:t>κινώ</a:t>
            </a:r>
            <a:r>
              <a:rPr lang="en-US" sz="2900" b="1" i="1" dirty="0">
                <a:solidFill>
                  <a:schemeClr val="bg1"/>
                </a:solidFill>
              </a:rPr>
              <a:t>, Motive or drive = </a:t>
            </a:r>
            <a:r>
              <a:rPr lang="en-US" sz="2900" b="1" i="1" dirty="0" err="1">
                <a:solidFill>
                  <a:schemeClr val="bg1"/>
                </a:solidFill>
              </a:rPr>
              <a:t>κίνητρο</a:t>
            </a:r>
            <a:endParaRPr lang="el-GR" dirty="0">
              <a:solidFill>
                <a:schemeClr val="bg1"/>
              </a:solidFill>
            </a:endParaRPr>
          </a:p>
        </p:txBody>
      </p:sp>
      <p:sp>
        <p:nvSpPr>
          <p:cNvPr id="10245" name="Rectangle 4"/>
          <p:cNvSpPr>
            <a:spLocks noGrp="1" noChangeArrowheads="1"/>
          </p:cNvSpPr>
          <p:nvPr>
            <p:ph type="body" sz="half" idx="2"/>
          </p:nvPr>
        </p:nvSpPr>
        <p:spPr>
          <a:xfrm>
            <a:off x="4787900" y="1773238"/>
            <a:ext cx="4032250" cy="3886200"/>
          </a:xfrm>
        </p:spPr>
        <p:txBody>
          <a:bodyPr/>
          <a:lstStyle/>
          <a:p>
            <a:pPr eaLnBrk="1" hangingPunct="1">
              <a:lnSpc>
                <a:spcPct val="80000"/>
              </a:lnSpc>
            </a:pPr>
            <a:r>
              <a:rPr lang="el-GR" sz="2400" b="1">
                <a:solidFill>
                  <a:srgbClr val="003399"/>
                </a:solidFill>
              </a:rPr>
              <a:t>Τι κάνει τον άνθρωπο να θέλει να εργάζεται περισσότερο ή λιγότερο</a:t>
            </a:r>
          </a:p>
          <a:p>
            <a:pPr eaLnBrk="1" hangingPunct="1">
              <a:lnSpc>
                <a:spcPct val="80000"/>
              </a:lnSpc>
            </a:pPr>
            <a:r>
              <a:rPr lang="el-GR" sz="2400" b="1">
                <a:solidFill>
                  <a:srgbClr val="003399"/>
                </a:solidFill>
              </a:rPr>
              <a:t>Τι προσδιορίζει τη συμπεριφορά απέναντι στην εργασία και την οργάνωση</a:t>
            </a:r>
          </a:p>
          <a:p>
            <a:pPr eaLnBrk="1" hangingPunct="1">
              <a:lnSpc>
                <a:spcPct val="80000"/>
              </a:lnSpc>
            </a:pPr>
            <a:r>
              <a:rPr lang="el-GR" sz="2400" b="1">
                <a:solidFill>
                  <a:srgbClr val="003399"/>
                </a:solidFill>
              </a:rPr>
              <a:t>Ποιες μεταβλητές πρέπει να επηρεασθούν και προς ποια κατεύθυνση ώστε ο εργαζόμενος να αποδώσει περισσότερο</a:t>
            </a:r>
            <a:endParaRPr lang="el-GR" sz="24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 Θέση αριθμού διαφάνειας"/>
          <p:cNvSpPr>
            <a:spLocks noGrp="1"/>
          </p:cNvSpPr>
          <p:nvPr>
            <p:ph type="sldNum" sz="quarter" idx="12"/>
          </p:nvPr>
        </p:nvSpPr>
        <p:spPr>
          <a:noFill/>
        </p:spPr>
        <p:txBody>
          <a:bodyPr/>
          <a:lstStyle/>
          <a:p>
            <a:fld id="{27A02A51-BB88-4256-BFD3-B98C6E896D78}" type="slidenum">
              <a:rPr lang="el-GR" smtClean="0"/>
              <a:pPr/>
              <a:t>9</a:t>
            </a:fld>
            <a:endParaRPr lang="el-GR"/>
          </a:p>
        </p:txBody>
      </p:sp>
      <p:sp>
        <p:nvSpPr>
          <p:cNvPr id="11267" name="Rectangle 2"/>
          <p:cNvSpPr>
            <a:spLocks noGrp="1" noChangeArrowheads="1"/>
          </p:cNvSpPr>
          <p:nvPr>
            <p:ph type="title"/>
          </p:nvPr>
        </p:nvSpPr>
        <p:spPr>
          <a:xfrm>
            <a:off x="250825" y="333375"/>
            <a:ext cx="7772400" cy="609600"/>
          </a:xfrm>
          <a:solidFill>
            <a:srgbClr val="FFFF99">
              <a:alpha val="50195"/>
            </a:srgbClr>
          </a:solidFill>
          <a:ln>
            <a:solidFill>
              <a:schemeClr val="tx1"/>
            </a:solidFill>
          </a:ln>
        </p:spPr>
        <p:txBody>
          <a:bodyPr/>
          <a:lstStyle/>
          <a:p>
            <a:pPr eaLnBrk="1" hangingPunct="1"/>
            <a:r>
              <a:rPr lang="el-GR" sz="2500" b="1" i="1">
                <a:solidFill>
                  <a:schemeClr val="bg1"/>
                </a:solidFill>
              </a:rPr>
              <a:t>ΚΑΤΗΓΟΡΙΕΣ ΚΙΝΗΤΡΩΝ</a:t>
            </a:r>
            <a:endParaRPr lang="el-GR">
              <a:solidFill>
                <a:schemeClr val="bg1"/>
              </a:solidFill>
            </a:endParaRPr>
          </a:p>
        </p:txBody>
      </p:sp>
      <p:sp>
        <p:nvSpPr>
          <p:cNvPr id="79875" name="Rectangle 3"/>
          <p:cNvSpPr>
            <a:spLocks noGrp="1" noChangeArrowheads="1"/>
          </p:cNvSpPr>
          <p:nvPr>
            <p:ph type="body" idx="1"/>
          </p:nvPr>
        </p:nvSpPr>
        <p:spPr>
          <a:xfrm>
            <a:off x="468313" y="1628775"/>
            <a:ext cx="8207375" cy="4987925"/>
          </a:xfrm>
        </p:spPr>
        <p:txBody>
          <a:bodyPr/>
          <a:lstStyle/>
          <a:p>
            <a:pPr algn="ctr" eaLnBrk="1" hangingPunct="1">
              <a:lnSpc>
                <a:spcPct val="80000"/>
              </a:lnSpc>
              <a:buFont typeface="Wingdings" pitchFamily="2" charset="2"/>
              <a:buNone/>
              <a:defRPr/>
            </a:pPr>
            <a:r>
              <a:rPr lang="el-GR" sz="2900" b="1" i="1" u="sng" dirty="0">
                <a:solidFill>
                  <a:srgbClr val="CC0000"/>
                </a:solidFill>
                <a:effectLst>
                  <a:outerShdw blurRad="38100" dist="38100" dir="2700000" algn="tl">
                    <a:srgbClr val="C0C0C0"/>
                  </a:outerShdw>
                </a:effectLst>
              </a:rPr>
              <a:t>ΕΣΩΤΕΡΙΚΑ</a:t>
            </a:r>
            <a:r>
              <a:rPr lang="en-US" sz="2900" b="1" i="1" u="sng" dirty="0">
                <a:solidFill>
                  <a:srgbClr val="CC0000"/>
                </a:solidFill>
                <a:effectLst>
                  <a:outerShdw blurRad="38100" dist="38100" dir="2700000" algn="tl">
                    <a:srgbClr val="C0C0C0"/>
                  </a:outerShdw>
                </a:effectLst>
              </a:rPr>
              <a:t> ΚΙΝΗΤΡΑ</a:t>
            </a:r>
            <a:endParaRPr lang="el-GR" sz="2900" b="1" i="1" u="sng" dirty="0">
              <a:solidFill>
                <a:srgbClr val="CC0000"/>
              </a:solidFill>
              <a:effectLst>
                <a:outerShdw blurRad="38100" dist="38100" dir="2700000" algn="tl">
                  <a:srgbClr val="C0C0C0"/>
                </a:outerShdw>
              </a:effectLst>
            </a:endParaRPr>
          </a:p>
          <a:p>
            <a:pPr algn="ctr" eaLnBrk="1" hangingPunct="1">
              <a:lnSpc>
                <a:spcPct val="80000"/>
              </a:lnSpc>
              <a:buFont typeface="Wingdings" pitchFamily="2" charset="2"/>
              <a:buNone/>
              <a:defRPr/>
            </a:pPr>
            <a:r>
              <a:rPr lang="el-GR" sz="2900" dirty="0">
                <a:solidFill>
                  <a:srgbClr val="CC0000"/>
                </a:solidFill>
              </a:rPr>
              <a:t>Πηγάζουν από το εσωτερικό του ατόμου, ωθώντας το να γίνει πιο παραγωγικό. Προκειμένου να λειτουργήσουν ο εργαζόμενος πρέπει να αξιολογήσει την απόδοσή του στην εργασία και την παραγωγικότητά του</a:t>
            </a:r>
          </a:p>
          <a:p>
            <a:pPr algn="ctr" eaLnBrk="1" hangingPunct="1">
              <a:lnSpc>
                <a:spcPct val="80000"/>
              </a:lnSpc>
              <a:buFont typeface="Wingdings" pitchFamily="2" charset="2"/>
              <a:buNone/>
              <a:defRPr/>
            </a:pPr>
            <a:r>
              <a:rPr lang="el-GR" sz="2900" b="1" i="1" u="sng" dirty="0">
                <a:solidFill>
                  <a:srgbClr val="CC0000"/>
                </a:solidFill>
                <a:effectLst>
                  <a:outerShdw blurRad="38100" dist="38100" dir="2700000" algn="tl">
                    <a:srgbClr val="C0C0C0"/>
                  </a:outerShdw>
                </a:effectLst>
              </a:rPr>
              <a:t>ΕΞΩΤΕΡΙΚΑ</a:t>
            </a:r>
            <a:r>
              <a:rPr lang="en-US" sz="2900" b="1" i="1" u="sng" dirty="0">
                <a:solidFill>
                  <a:srgbClr val="CC0000"/>
                </a:solidFill>
                <a:effectLst>
                  <a:outerShdw blurRad="38100" dist="38100" dir="2700000" algn="tl">
                    <a:srgbClr val="C0C0C0"/>
                  </a:outerShdw>
                </a:effectLst>
              </a:rPr>
              <a:t> ΚΙΝΗΤΡΑ</a:t>
            </a:r>
            <a:endParaRPr lang="el-GR" sz="2900" b="1" i="1" u="sng" dirty="0">
              <a:solidFill>
                <a:srgbClr val="CC0000"/>
              </a:solidFill>
              <a:effectLst>
                <a:outerShdw blurRad="38100" dist="38100" dir="2700000" algn="tl">
                  <a:srgbClr val="C0C0C0"/>
                </a:outerShdw>
              </a:effectLst>
            </a:endParaRPr>
          </a:p>
          <a:p>
            <a:pPr algn="ctr" eaLnBrk="1" hangingPunct="1">
              <a:lnSpc>
                <a:spcPct val="80000"/>
              </a:lnSpc>
              <a:buFont typeface="Wingdings" pitchFamily="2" charset="2"/>
              <a:buNone/>
              <a:defRPr/>
            </a:pPr>
            <a:r>
              <a:rPr lang="el-GR" sz="2900" dirty="0">
                <a:solidFill>
                  <a:srgbClr val="CC0000"/>
                </a:solidFill>
              </a:rPr>
              <a:t>Πρόκειται για τα κίνητρα που ενισχύονται από το εργασιακό περιβάλλον και συνήθως προκύπτουν μετά την ολοκλήρωση μιας εργασίας</a:t>
            </a:r>
            <a:endParaRPr lang="en-US" sz="2900" dirty="0">
              <a:solidFill>
                <a:srgbClr val="CC0000"/>
              </a:solidFill>
            </a:endParaRPr>
          </a:p>
        </p:txBody>
      </p:sp>
    </p:spTree>
  </p:cSld>
  <p:clrMapOvr>
    <a:masterClrMapping/>
  </p:clrMapOvr>
</p:sld>
</file>

<file path=ppt/theme/theme1.xml><?xml version="1.0" encoding="utf-8"?>
<a:theme xmlns:a="http://schemas.openxmlformats.org/drawingml/2006/main" name="Ακτινωτό">
  <a:themeElements>
    <a:clrScheme name="Ακτινωτό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Ακτινωτό">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lnDef>
  </a:objectDefaults>
  <a:extraClrSchemeLst>
    <a:extraClrScheme>
      <a:clrScheme name="Ακτινωτό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Ακτινωτό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Ακτινωτό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Ακτινωτό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Ακτινωτό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Ακτινωτό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Ακτινωτό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Ακτινωτό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Ακτινωτό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Ακτινωτό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2297</TotalTime>
  <Words>5562</Words>
  <Application>Microsoft Office PowerPoint</Application>
  <PresentationFormat>On-screen Show (4:3)</PresentationFormat>
  <Paragraphs>488</Paragraphs>
  <Slides>37</Slides>
  <Notes>32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Ακτινωτό</vt:lpstr>
      <vt:lpstr>Slide 1</vt:lpstr>
      <vt:lpstr>Slide 2</vt:lpstr>
      <vt:lpstr>ΟΡΙΣΜΟΙ</vt:lpstr>
      <vt:lpstr>Δυνατότητες επηρεασμού της απόδοσης με την παρακίνηση</vt:lpstr>
      <vt:lpstr>Προσδιοριστικοί παράγοντες της παραγωγικότητας-απόδοσης του εργαζομένου</vt:lpstr>
      <vt:lpstr>Προσδιοριστικοί παράγοντες της παραγωγικότητας-απόδοσης του εργαζομένου</vt:lpstr>
      <vt:lpstr>Απλοποιημένη διαδικασία παρακίνησης </vt:lpstr>
      <vt:lpstr>Παρακίνηση * Μotivation Movere=κινώ, Motive or drive = κίνητρο</vt:lpstr>
      <vt:lpstr>ΚΑΤΗΓΟΡΙΕΣ ΚΙΝΗΤΡΩΝ</vt:lpstr>
      <vt:lpstr>ΠΑΡΑΔΟΣΙΑΚΕΣ ΤΕΧΝΙΚΕΣ ΠΑΡΑΚΙΝΗΣΗΣ</vt:lpstr>
      <vt:lpstr>ΘΕΩΡΙΕΣ ΔΗΜΙΟΥΡΓΙΑΣ ΚΙΝΗΤΡΩΝ</vt:lpstr>
      <vt:lpstr> ΘΕΩΡΙΕΣ ΠΑΡΑΚΙΝΗΣΗΣ ΕΡΓΑΖΟΜΕΝΩΝ </vt:lpstr>
      <vt:lpstr>  Θεωρία Ιεράρχησης Αναγκών A. MASLOW </vt:lpstr>
      <vt:lpstr>Θεωρία Ιεράρχησης Αναγκών A. MASLOW</vt:lpstr>
      <vt:lpstr>Αδυναμίες θεωρίας του Maslow</vt:lpstr>
      <vt:lpstr>ΣΥΜΠΕΡΑΣΜΑΤΑ ΤΗΣ ΘΕΩΡΙΑΣ ΤΟΥ MASLOW ΓΙΑ ΤΗ ΔΙΟΙΚΗΣΗ</vt:lpstr>
      <vt:lpstr>Θεωρία υγιεινής-παρακίνησης F. Herzberg </vt:lpstr>
      <vt:lpstr>Αντιστοίχηση μεταξύ των θεωριών  του Maslow και Herzberg</vt:lpstr>
      <vt:lpstr>ΑΔΥΝΑΜΙΕΣ ΤΗΣ ΘΕΩΡΙΑΣ ΤΟΥ HERZBERG</vt:lpstr>
      <vt:lpstr>Συμπεράσματα της Θεωρίας του  Herzberg  για τη Διοίκηση   ΕΜΠΛΟΥΤΙΣΜΟΣ (Job enrichment) Η εργασία κάθε ατόμου πρέπει να έχει εκείνο το περιεχόμενο το οποίο του εξασφαλίζει τη δυνατότητα ικανοποίησης των ανώτατων αναγκών  ΚΑΘΕΤΟΣ : Συμμετοχή στη λήψη αποφάσεων   ΟΡΙΖΟΝΤΙΟΣ: Αύξηση ποικιλίας καθηκόντων-εργασιών </vt:lpstr>
      <vt:lpstr>Κριτική στη θεωρία Herzberg</vt:lpstr>
      <vt:lpstr>ΘΕΩΡΙΑ ΤΗΣ ΔΙΚΑΙΟΣΥΝΗΣ (Equity theory)  S. ADAMS (1963)</vt:lpstr>
      <vt:lpstr>Θεωρία της δικαιοσύνης</vt:lpstr>
      <vt:lpstr>ΘΕΩΡΙΑ ΤΩΝ ΠΡΟΣΔΟΚΙΩΝ (Expectancy theory)  V. VROOM πως παρακινείται ο εργαζόμενος ???</vt:lpstr>
      <vt:lpstr>Saul Gellerman</vt:lpstr>
      <vt:lpstr>ΘΕΩΡΙΑ ΕΠΙΤΕΥΓΜΑΤΩΝ   McCLELLAND (δεκαετία ΄50)  </vt:lpstr>
      <vt:lpstr>ΘΕΩΡΙΑ ΕΠΙΤΕΥΓΜΑΤΩΝ</vt:lpstr>
      <vt:lpstr>ΘΕΩΡΙΑ ΕΠΙΤΕΥΓΜΑΤΩΝ</vt:lpstr>
      <vt:lpstr>ΘΕΩΡΙΑ ΕΠΙΤΕΥΓΜΑΤΩΝ</vt:lpstr>
      <vt:lpstr>Βαθμολογήστε τις δική σας συμπεριφορά</vt:lpstr>
      <vt:lpstr>ΘΕΩΡΙΑ ΕΠΙΤΕΥΓΜΑΤΩΝ</vt:lpstr>
      <vt:lpstr>ΘΕΩΡΙΕΣ X, Y</vt:lpstr>
      <vt:lpstr>Mc Gregor</vt:lpstr>
      <vt:lpstr>ΚΙΝΗΤΡΑ</vt:lpstr>
      <vt:lpstr>Τεχνικές παρακίνησης</vt:lpstr>
      <vt:lpstr>Διοίκηση Μέσω Στόχων</vt:lpstr>
      <vt:lpstr>ΔΙΟΙΚΗΣΗ ΜΕΣΩ ΣΤΟΧΩΝ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Δυνατότητες επηρεασμού της απόδοσης με την παρακίνηση</dc:title>
  <dc:creator>GM.</dc:creator>
  <cp:lastModifiedBy>user</cp:lastModifiedBy>
  <cp:revision>115</cp:revision>
  <cp:lastPrinted>2002-12-05T15:42:10Z</cp:lastPrinted>
  <dcterms:created xsi:type="dcterms:W3CDTF">2001-12-05T08:11:47Z</dcterms:created>
  <dcterms:modified xsi:type="dcterms:W3CDTF">2025-04-09T05:37:07Z</dcterms:modified>
</cp:coreProperties>
</file>