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diagrams/data5.xml" ContentType="application/vnd.openxmlformats-officedocument.drawingml.diagramData+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2" r:id="rId1"/>
  </p:sldMasterIdLst>
  <p:notesMasterIdLst>
    <p:notesMasterId r:id="rId40"/>
  </p:notesMasterIdLst>
  <p:sldIdLst>
    <p:sldId id="297" r:id="rId2"/>
    <p:sldId id="292" r:id="rId3"/>
    <p:sldId id="278" r:id="rId4"/>
    <p:sldId id="279" r:id="rId5"/>
    <p:sldId id="293" r:id="rId6"/>
    <p:sldId id="303" r:id="rId7"/>
    <p:sldId id="281" r:id="rId8"/>
    <p:sldId id="282" r:id="rId9"/>
    <p:sldId id="283" r:id="rId10"/>
    <p:sldId id="284" r:id="rId11"/>
    <p:sldId id="285" r:id="rId12"/>
    <p:sldId id="286" r:id="rId13"/>
    <p:sldId id="287" r:id="rId14"/>
    <p:sldId id="304" r:id="rId15"/>
    <p:sldId id="294" r:id="rId16"/>
    <p:sldId id="289" r:id="rId17"/>
    <p:sldId id="310" r:id="rId18"/>
    <p:sldId id="311" r:id="rId19"/>
    <p:sldId id="312" r:id="rId20"/>
    <p:sldId id="308" r:id="rId21"/>
    <p:sldId id="309" r:id="rId22"/>
    <p:sldId id="313" r:id="rId23"/>
    <p:sldId id="314" r:id="rId24"/>
    <p:sldId id="315" r:id="rId25"/>
    <p:sldId id="316" r:id="rId26"/>
    <p:sldId id="328" r:id="rId27"/>
    <p:sldId id="319" r:id="rId28"/>
    <p:sldId id="320" r:id="rId29"/>
    <p:sldId id="321" r:id="rId30"/>
    <p:sldId id="322" r:id="rId31"/>
    <p:sldId id="317" r:id="rId32"/>
    <p:sldId id="318" r:id="rId33"/>
    <p:sldId id="302" r:id="rId34"/>
    <p:sldId id="298" r:id="rId35"/>
    <p:sldId id="299" r:id="rId36"/>
    <p:sldId id="300" r:id="rId37"/>
    <p:sldId id="301" r:id="rId38"/>
    <p:sldId id="290" r:id="rId39"/>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65" d="100"/>
          <a:sy n="65" d="100"/>
        </p:scale>
        <p:origin x="-1452"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63ADD-4AA8-4BE7-8130-3B664FB7E86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AD17F6ED-756D-4E87-84AB-AB47D5257AAB}">
      <dgm:prSet phldrT="[Text]"/>
      <dgm:spPr/>
      <dgm:t>
        <a:bodyPr/>
        <a:lstStyle/>
        <a:p>
          <a:r>
            <a:rPr lang="el-GR" dirty="0" smtClean="0"/>
            <a:t>ΔΗΜΟΓΡΑΦΙΚΗ</a:t>
          </a:r>
          <a:endParaRPr lang="en-US" dirty="0"/>
        </a:p>
      </dgm:t>
    </dgm:pt>
    <dgm:pt modelId="{EB63E2DE-4AD5-4BB6-9545-293DF8F6565A}" type="parTrans" cxnId="{7BD069D8-2194-4B61-9D3A-64CFFE6F4E98}">
      <dgm:prSet/>
      <dgm:spPr/>
      <dgm:t>
        <a:bodyPr/>
        <a:lstStyle/>
        <a:p>
          <a:endParaRPr lang="en-US"/>
        </a:p>
      </dgm:t>
    </dgm:pt>
    <dgm:pt modelId="{E5EF9D55-4C23-4BEE-A5DD-43FABC665264}" type="sibTrans" cxnId="{7BD069D8-2194-4B61-9D3A-64CFFE6F4E98}">
      <dgm:prSet/>
      <dgm:spPr/>
      <dgm:t>
        <a:bodyPr/>
        <a:lstStyle/>
        <a:p>
          <a:endParaRPr lang="en-US"/>
        </a:p>
      </dgm:t>
    </dgm:pt>
    <dgm:pt modelId="{74F45C58-5247-48B5-865E-CE64408B57AA}">
      <dgm:prSet phldrT="[Text]"/>
      <dgm:spPr/>
      <dgm:t>
        <a:bodyPr/>
        <a:lstStyle/>
        <a:p>
          <a:r>
            <a:rPr lang="el-GR" dirty="0" smtClean="0"/>
            <a:t>ΠΟΛΙΤΙΚΗ - ΝΟΜΙΚΗ</a:t>
          </a:r>
          <a:endParaRPr lang="en-US" dirty="0"/>
        </a:p>
      </dgm:t>
    </dgm:pt>
    <dgm:pt modelId="{95673092-30AF-406D-ABD1-A1CA9A6E3892}" type="parTrans" cxnId="{55724B0A-446D-4F01-A52C-2E6D51CE3540}">
      <dgm:prSet/>
      <dgm:spPr/>
      <dgm:t>
        <a:bodyPr/>
        <a:lstStyle/>
        <a:p>
          <a:endParaRPr lang="en-US"/>
        </a:p>
      </dgm:t>
    </dgm:pt>
    <dgm:pt modelId="{1EEDD260-E07F-472D-BE90-B2B58183943B}" type="sibTrans" cxnId="{55724B0A-446D-4F01-A52C-2E6D51CE3540}">
      <dgm:prSet/>
      <dgm:spPr/>
      <dgm:t>
        <a:bodyPr/>
        <a:lstStyle/>
        <a:p>
          <a:endParaRPr lang="en-US"/>
        </a:p>
      </dgm:t>
    </dgm:pt>
    <dgm:pt modelId="{7217023B-6B34-423D-B9B4-8FFAE271C7B8}">
      <dgm:prSet phldrT="[Text]"/>
      <dgm:spPr/>
      <dgm:t>
        <a:bodyPr/>
        <a:lstStyle/>
        <a:p>
          <a:r>
            <a:rPr lang="el-GR" dirty="0" smtClean="0"/>
            <a:t>ΠΑΓΚΟΣΜΙΑ</a:t>
          </a:r>
          <a:endParaRPr lang="en-US" dirty="0"/>
        </a:p>
      </dgm:t>
    </dgm:pt>
    <dgm:pt modelId="{89ED507D-332F-48E4-B18B-B93BACA6351E}" type="parTrans" cxnId="{531D9C75-684E-40A3-B177-3777344B7973}">
      <dgm:prSet/>
      <dgm:spPr/>
      <dgm:t>
        <a:bodyPr/>
        <a:lstStyle/>
        <a:p>
          <a:endParaRPr lang="en-US"/>
        </a:p>
      </dgm:t>
    </dgm:pt>
    <dgm:pt modelId="{6DC5C611-7A48-4D3C-B6B7-E8B784D60213}" type="sibTrans" cxnId="{531D9C75-684E-40A3-B177-3777344B7973}">
      <dgm:prSet/>
      <dgm:spPr/>
      <dgm:t>
        <a:bodyPr/>
        <a:lstStyle/>
        <a:p>
          <a:endParaRPr lang="en-US"/>
        </a:p>
      </dgm:t>
    </dgm:pt>
    <dgm:pt modelId="{393032DF-6365-4EED-96FE-98AC6FFE784D}">
      <dgm:prSet phldrT="[Text]"/>
      <dgm:spPr/>
      <dgm:t>
        <a:bodyPr/>
        <a:lstStyle/>
        <a:p>
          <a:r>
            <a:rPr lang="el-GR" dirty="0" smtClean="0"/>
            <a:t>ΟΙΚΟΝΟΜΙΚΗ</a:t>
          </a:r>
          <a:endParaRPr lang="en-US" dirty="0"/>
        </a:p>
      </dgm:t>
    </dgm:pt>
    <dgm:pt modelId="{DD5721C8-5C04-4779-808A-87A933441193}" type="parTrans" cxnId="{D0A556EC-E31D-48F2-B789-226AB32BE31B}">
      <dgm:prSet/>
      <dgm:spPr/>
      <dgm:t>
        <a:bodyPr/>
        <a:lstStyle/>
        <a:p>
          <a:endParaRPr lang="en-US"/>
        </a:p>
      </dgm:t>
    </dgm:pt>
    <dgm:pt modelId="{66E7CE37-265E-4FE8-829D-EFCE4B877A68}" type="sibTrans" cxnId="{D0A556EC-E31D-48F2-B789-226AB32BE31B}">
      <dgm:prSet/>
      <dgm:spPr/>
      <dgm:t>
        <a:bodyPr/>
        <a:lstStyle/>
        <a:p>
          <a:endParaRPr lang="en-US"/>
        </a:p>
      </dgm:t>
    </dgm:pt>
    <dgm:pt modelId="{9A7BF1C0-96CC-48BA-974B-4629FE6EE2D6}">
      <dgm:prSet phldrT="[Text]"/>
      <dgm:spPr/>
      <dgm:t>
        <a:bodyPr/>
        <a:lstStyle/>
        <a:p>
          <a:r>
            <a:rPr lang="el-GR" dirty="0" smtClean="0"/>
            <a:t>ΚΟΙΝΩΝΙΚΗ - ΠΟΛΙΤΙΣΤΙΚΗ</a:t>
          </a:r>
          <a:endParaRPr lang="en-US" dirty="0"/>
        </a:p>
      </dgm:t>
    </dgm:pt>
    <dgm:pt modelId="{0A4A185B-1493-4615-B007-90A833379034}" type="parTrans" cxnId="{04B7BE86-0571-4B1E-B042-878620AF16FB}">
      <dgm:prSet/>
      <dgm:spPr/>
      <dgm:t>
        <a:bodyPr/>
        <a:lstStyle/>
        <a:p>
          <a:endParaRPr lang="en-US"/>
        </a:p>
      </dgm:t>
    </dgm:pt>
    <dgm:pt modelId="{F68EC1DA-EB3C-4346-AF28-6BE83FF84B21}" type="sibTrans" cxnId="{04B7BE86-0571-4B1E-B042-878620AF16FB}">
      <dgm:prSet/>
      <dgm:spPr/>
      <dgm:t>
        <a:bodyPr/>
        <a:lstStyle/>
        <a:p>
          <a:endParaRPr lang="en-US"/>
        </a:p>
      </dgm:t>
    </dgm:pt>
    <dgm:pt modelId="{5AD01B02-B3CB-4266-9D5E-D45E1EB66693}">
      <dgm:prSet phldrT="[Text]"/>
      <dgm:spPr/>
      <dgm:t>
        <a:bodyPr/>
        <a:lstStyle/>
        <a:p>
          <a:r>
            <a:rPr lang="el-GR" dirty="0" smtClean="0"/>
            <a:t>ΤΕΧΝΟΛΟΓΙΚΗ</a:t>
          </a:r>
          <a:endParaRPr lang="en-US" dirty="0"/>
        </a:p>
      </dgm:t>
    </dgm:pt>
    <dgm:pt modelId="{499D3A17-3B67-49BC-8784-AD6A3C240BBC}" type="parTrans" cxnId="{F0B562F9-5E3D-491E-9870-EDEE738C9D44}">
      <dgm:prSet/>
      <dgm:spPr/>
      <dgm:t>
        <a:bodyPr/>
        <a:lstStyle/>
        <a:p>
          <a:endParaRPr lang="en-US"/>
        </a:p>
      </dgm:t>
    </dgm:pt>
    <dgm:pt modelId="{9719CB4D-1EC8-43EE-A0D0-B2B5FDF5BC27}" type="sibTrans" cxnId="{F0B562F9-5E3D-491E-9870-EDEE738C9D44}">
      <dgm:prSet/>
      <dgm:spPr/>
      <dgm:t>
        <a:bodyPr/>
        <a:lstStyle/>
        <a:p>
          <a:endParaRPr lang="en-US"/>
        </a:p>
      </dgm:t>
    </dgm:pt>
    <dgm:pt modelId="{4970FC5F-E177-49DA-892C-833D625A0165}" type="pres">
      <dgm:prSet presAssocID="{7BB63ADD-4AA8-4BE7-8130-3B664FB7E86E}" presName="cycle" presStyleCnt="0">
        <dgm:presLayoutVars>
          <dgm:dir/>
          <dgm:resizeHandles val="exact"/>
        </dgm:presLayoutVars>
      </dgm:prSet>
      <dgm:spPr/>
      <dgm:t>
        <a:bodyPr/>
        <a:lstStyle/>
        <a:p>
          <a:endParaRPr lang="en-US"/>
        </a:p>
      </dgm:t>
    </dgm:pt>
    <dgm:pt modelId="{267B5D7F-DDEE-43E5-94BD-D46E457BCE6F}" type="pres">
      <dgm:prSet presAssocID="{AD17F6ED-756D-4E87-84AB-AB47D5257AAB}" presName="node" presStyleLbl="node1" presStyleIdx="0" presStyleCnt="6">
        <dgm:presLayoutVars>
          <dgm:bulletEnabled val="1"/>
        </dgm:presLayoutVars>
      </dgm:prSet>
      <dgm:spPr/>
      <dgm:t>
        <a:bodyPr/>
        <a:lstStyle/>
        <a:p>
          <a:endParaRPr lang="en-US"/>
        </a:p>
      </dgm:t>
    </dgm:pt>
    <dgm:pt modelId="{94A0D914-DB81-44CC-A823-A3CFDFE03B9B}" type="pres">
      <dgm:prSet presAssocID="{AD17F6ED-756D-4E87-84AB-AB47D5257AAB}" presName="spNode" presStyleCnt="0"/>
      <dgm:spPr/>
    </dgm:pt>
    <dgm:pt modelId="{9B2FDC64-4038-4C23-B8A4-18BD66A8A2BB}" type="pres">
      <dgm:prSet presAssocID="{E5EF9D55-4C23-4BEE-A5DD-43FABC665264}" presName="sibTrans" presStyleLbl="sibTrans1D1" presStyleIdx="0" presStyleCnt="6"/>
      <dgm:spPr/>
      <dgm:t>
        <a:bodyPr/>
        <a:lstStyle/>
        <a:p>
          <a:endParaRPr lang="en-US"/>
        </a:p>
      </dgm:t>
    </dgm:pt>
    <dgm:pt modelId="{A636D4C5-DCB2-4188-A6EF-A71271CBB8E1}" type="pres">
      <dgm:prSet presAssocID="{74F45C58-5247-48B5-865E-CE64408B57AA}" presName="node" presStyleLbl="node1" presStyleIdx="1" presStyleCnt="6">
        <dgm:presLayoutVars>
          <dgm:bulletEnabled val="1"/>
        </dgm:presLayoutVars>
      </dgm:prSet>
      <dgm:spPr/>
      <dgm:t>
        <a:bodyPr/>
        <a:lstStyle/>
        <a:p>
          <a:endParaRPr lang="en-US"/>
        </a:p>
      </dgm:t>
    </dgm:pt>
    <dgm:pt modelId="{0A84BDB4-9D07-45E4-BAF7-A146575B7B7F}" type="pres">
      <dgm:prSet presAssocID="{74F45C58-5247-48B5-865E-CE64408B57AA}" presName="spNode" presStyleCnt="0"/>
      <dgm:spPr/>
    </dgm:pt>
    <dgm:pt modelId="{1F4178BB-C143-45C2-AAF4-118ABC6CB9E8}" type="pres">
      <dgm:prSet presAssocID="{1EEDD260-E07F-472D-BE90-B2B58183943B}" presName="sibTrans" presStyleLbl="sibTrans1D1" presStyleIdx="1" presStyleCnt="6"/>
      <dgm:spPr/>
      <dgm:t>
        <a:bodyPr/>
        <a:lstStyle/>
        <a:p>
          <a:endParaRPr lang="en-US"/>
        </a:p>
      </dgm:t>
    </dgm:pt>
    <dgm:pt modelId="{A3B03CD1-317F-4F75-A4AB-509E862902DF}" type="pres">
      <dgm:prSet presAssocID="{5AD01B02-B3CB-4266-9D5E-D45E1EB66693}" presName="node" presStyleLbl="node1" presStyleIdx="2" presStyleCnt="6">
        <dgm:presLayoutVars>
          <dgm:bulletEnabled val="1"/>
        </dgm:presLayoutVars>
      </dgm:prSet>
      <dgm:spPr/>
      <dgm:t>
        <a:bodyPr/>
        <a:lstStyle/>
        <a:p>
          <a:endParaRPr lang="en-US"/>
        </a:p>
      </dgm:t>
    </dgm:pt>
    <dgm:pt modelId="{51944C2A-857C-4A32-931A-09D5372A99C1}" type="pres">
      <dgm:prSet presAssocID="{5AD01B02-B3CB-4266-9D5E-D45E1EB66693}" presName="spNode" presStyleCnt="0"/>
      <dgm:spPr/>
    </dgm:pt>
    <dgm:pt modelId="{8D23C5E8-6EF1-4115-9F1B-D4DDD87B8E3F}" type="pres">
      <dgm:prSet presAssocID="{9719CB4D-1EC8-43EE-A0D0-B2B5FDF5BC27}" presName="sibTrans" presStyleLbl="sibTrans1D1" presStyleIdx="2" presStyleCnt="6"/>
      <dgm:spPr/>
      <dgm:t>
        <a:bodyPr/>
        <a:lstStyle/>
        <a:p>
          <a:endParaRPr lang="en-US"/>
        </a:p>
      </dgm:t>
    </dgm:pt>
    <dgm:pt modelId="{35C06139-5438-4289-B258-5BB8D8995E1C}" type="pres">
      <dgm:prSet presAssocID="{7217023B-6B34-423D-B9B4-8FFAE271C7B8}" presName="node" presStyleLbl="node1" presStyleIdx="3" presStyleCnt="6">
        <dgm:presLayoutVars>
          <dgm:bulletEnabled val="1"/>
        </dgm:presLayoutVars>
      </dgm:prSet>
      <dgm:spPr/>
      <dgm:t>
        <a:bodyPr/>
        <a:lstStyle/>
        <a:p>
          <a:endParaRPr lang="en-US"/>
        </a:p>
      </dgm:t>
    </dgm:pt>
    <dgm:pt modelId="{4E383D74-EE2F-4331-9203-CB4BC35F0D84}" type="pres">
      <dgm:prSet presAssocID="{7217023B-6B34-423D-B9B4-8FFAE271C7B8}" presName="spNode" presStyleCnt="0"/>
      <dgm:spPr/>
    </dgm:pt>
    <dgm:pt modelId="{5A27A919-865D-4549-98B8-3FBB9361F14F}" type="pres">
      <dgm:prSet presAssocID="{6DC5C611-7A48-4D3C-B6B7-E8B784D60213}" presName="sibTrans" presStyleLbl="sibTrans1D1" presStyleIdx="3" presStyleCnt="6"/>
      <dgm:spPr/>
      <dgm:t>
        <a:bodyPr/>
        <a:lstStyle/>
        <a:p>
          <a:endParaRPr lang="en-US"/>
        </a:p>
      </dgm:t>
    </dgm:pt>
    <dgm:pt modelId="{F035FD1D-6415-487C-9AFE-BE7607814E30}" type="pres">
      <dgm:prSet presAssocID="{393032DF-6365-4EED-96FE-98AC6FFE784D}" presName="node" presStyleLbl="node1" presStyleIdx="4" presStyleCnt="6">
        <dgm:presLayoutVars>
          <dgm:bulletEnabled val="1"/>
        </dgm:presLayoutVars>
      </dgm:prSet>
      <dgm:spPr/>
      <dgm:t>
        <a:bodyPr/>
        <a:lstStyle/>
        <a:p>
          <a:endParaRPr lang="en-US"/>
        </a:p>
      </dgm:t>
    </dgm:pt>
    <dgm:pt modelId="{C81B9A8F-F260-42B2-ABBC-0C824492CFBF}" type="pres">
      <dgm:prSet presAssocID="{393032DF-6365-4EED-96FE-98AC6FFE784D}" presName="spNode" presStyleCnt="0"/>
      <dgm:spPr/>
    </dgm:pt>
    <dgm:pt modelId="{594DE853-D764-416D-9267-22637A537477}" type="pres">
      <dgm:prSet presAssocID="{66E7CE37-265E-4FE8-829D-EFCE4B877A68}" presName="sibTrans" presStyleLbl="sibTrans1D1" presStyleIdx="4" presStyleCnt="6"/>
      <dgm:spPr/>
      <dgm:t>
        <a:bodyPr/>
        <a:lstStyle/>
        <a:p>
          <a:endParaRPr lang="en-US"/>
        </a:p>
      </dgm:t>
    </dgm:pt>
    <dgm:pt modelId="{A40FEDE3-4F2E-421E-9286-3E0665CA43E4}" type="pres">
      <dgm:prSet presAssocID="{9A7BF1C0-96CC-48BA-974B-4629FE6EE2D6}" presName="node" presStyleLbl="node1" presStyleIdx="5" presStyleCnt="6">
        <dgm:presLayoutVars>
          <dgm:bulletEnabled val="1"/>
        </dgm:presLayoutVars>
      </dgm:prSet>
      <dgm:spPr/>
      <dgm:t>
        <a:bodyPr/>
        <a:lstStyle/>
        <a:p>
          <a:endParaRPr lang="en-US"/>
        </a:p>
      </dgm:t>
    </dgm:pt>
    <dgm:pt modelId="{688F409F-8133-450D-8908-566B0904804F}" type="pres">
      <dgm:prSet presAssocID="{9A7BF1C0-96CC-48BA-974B-4629FE6EE2D6}" presName="spNode" presStyleCnt="0"/>
      <dgm:spPr/>
    </dgm:pt>
    <dgm:pt modelId="{C133F2D0-F1D0-4AE3-97D0-E9A91FA709A5}" type="pres">
      <dgm:prSet presAssocID="{F68EC1DA-EB3C-4346-AF28-6BE83FF84B21}" presName="sibTrans" presStyleLbl="sibTrans1D1" presStyleIdx="5" presStyleCnt="6"/>
      <dgm:spPr/>
      <dgm:t>
        <a:bodyPr/>
        <a:lstStyle/>
        <a:p>
          <a:endParaRPr lang="en-US"/>
        </a:p>
      </dgm:t>
    </dgm:pt>
  </dgm:ptLst>
  <dgm:cxnLst>
    <dgm:cxn modelId="{531D9C75-684E-40A3-B177-3777344B7973}" srcId="{7BB63ADD-4AA8-4BE7-8130-3B664FB7E86E}" destId="{7217023B-6B34-423D-B9B4-8FFAE271C7B8}" srcOrd="3" destOrd="0" parTransId="{89ED507D-332F-48E4-B18B-B93BACA6351E}" sibTransId="{6DC5C611-7A48-4D3C-B6B7-E8B784D60213}"/>
    <dgm:cxn modelId="{3B398EB3-E46E-49E4-BE15-6386F6B4CC01}" type="presOf" srcId="{5AD01B02-B3CB-4266-9D5E-D45E1EB66693}" destId="{A3B03CD1-317F-4F75-A4AB-509E862902DF}" srcOrd="0" destOrd="0" presId="urn:microsoft.com/office/officeart/2005/8/layout/cycle6"/>
    <dgm:cxn modelId="{F0B562F9-5E3D-491E-9870-EDEE738C9D44}" srcId="{7BB63ADD-4AA8-4BE7-8130-3B664FB7E86E}" destId="{5AD01B02-B3CB-4266-9D5E-D45E1EB66693}" srcOrd="2" destOrd="0" parTransId="{499D3A17-3B67-49BC-8784-AD6A3C240BBC}" sibTransId="{9719CB4D-1EC8-43EE-A0D0-B2B5FDF5BC27}"/>
    <dgm:cxn modelId="{F4594901-FAD9-4C5F-8C14-2555B9E8553B}" type="presOf" srcId="{7BB63ADD-4AA8-4BE7-8130-3B664FB7E86E}" destId="{4970FC5F-E177-49DA-892C-833D625A0165}" srcOrd="0" destOrd="0" presId="urn:microsoft.com/office/officeart/2005/8/layout/cycle6"/>
    <dgm:cxn modelId="{FFD1EF93-E4C5-4994-882C-2946BD564A38}" type="presOf" srcId="{9A7BF1C0-96CC-48BA-974B-4629FE6EE2D6}" destId="{A40FEDE3-4F2E-421E-9286-3E0665CA43E4}" srcOrd="0" destOrd="0" presId="urn:microsoft.com/office/officeart/2005/8/layout/cycle6"/>
    <dgm:cxn modelId="{7BD069D8-2194-4B61-9D3A-64CFFE6F4E98}" srcId="{7BB63ADD-4AA8-4BE7-8130-3B664FB7E86E}" destId="{AD17F6ED-756D-4E87-84AB-AB47D5257AAB}" srcOrd="0" destOrd="0" parTransId="{EB63E2DE-4AD5-4BB6-9545-293DF8F6565A}" sibTransId="{E5EF9D55-4C23-4BEE-A5DD-43FABC665264}"/>
    <dgm:cxn modelId="{71491C33-0A8D-49FB-9953-F9610EAC26C1}" type="presOf" srcId="{6DC5C611-7A48-4D3C-B6B7-E8B784D60213}" destId="{5A27A919-865D-4549-98B8-3FBB9361F14F}" srcOrd="0" destOrd="0" presId="urn:microsoft.com/office/officeart/2005/8/layout/cycle6"/>
    <dgm:cxn modelId="{3795A80F-9FDF-452F-ADEF-FC844DBD46E1}" type="presOf" srcId="{AD17F6ED-756D-4E87-84AB-AB47D5257AAB}" destId="{267B5D7F-DDEE-43E5-94BD-D46E457BCE6F}" srcOrd="0" destOrd="0" presId="urn:microsoft.com/office/officeart/2005/8/layout/cycle6"/>
    <dgm:cxn modelId="{F768AA72-145E-4F2D-AF5B-ED0DB9AB75FF}" type="presOf" srcId="{9719CB4D-1EC8-43EE-A0D0-B2B5FDF5BC27}" destId="{8D23C5E8-6EF1-4115-9F1B-D4DDD87B8E3F}" srcOrd="0" destOrd="0" presId="urn:microsoft.com/office/officeart/2005/8/layout/cycle6"/>
    <dgm:cxn modelId="{D0A556EC-E31D-48F2-B789-226AB32BE31B}" srcId="{7BB63ADD-4AA8-4BE7-8130-3B664FB7E86E}" destId="{393032DF-6365-4EED-96FE-98AC6FFE784D}" srcOrd="4" destOrd="0" parTransId="{DD5721C8-5C04-4779-808A-87A933441193}" sibTransId="{66E7CE37-265E-4FE8-829D-EFCE4B877A68}"/>
    <dgm:cxn modelId="{288C854F-5169-461A-B8AF-7F05928D6745}" type="presOf" srcId="{E5EF9D55-4C23-4BEE-A5DD-43FABC665264}" destId="{9B2FDC64-4038-4C23-B8A4-18BD66A8A2BB}" srcOrd="0" destOrd="0" presId="urn:microsoft.com/office/officeart/2005/8/layout/cycle6"/>
    <dgm:cxn modelId="{766A385B-1599-4D81-AD66-E1C3D1174171}" type="presOf" srcId="{7217023B-6B34-423D-B9B4-8FFAE271C7B8}" destId="{35C06139-5438-4289-B258-5BB8D8995E1C}" srcOrd="0" destOrd="0" presId="urn:microsoft.com/office/officeart/2005/8/layout/cycle6"/>
    <dgm:cxn modelId="{04B7BE86-0571-4B1E-B042-878620AF16FB}" srcId="{7BB63ADD-4AA8-4BE7-8130-3B664FB7E86E}" destId="{9A7BF1C0-96CC-48BA-974B-4629FE6EE2D6}" srcOrd="5" destOrd="0" parTransId="{0A4A185B-1493-4615-B007-90A833379034}" sibTransId="{F68EC1DA-EB3C-4346-AF28-6BE83FF84B21}"/>
    <dgm:cxn modelId="{08C93C96-B5CC-4670-9C75-E9F7DAAE7184}" type="presOf" srcId="{74F45C58-5247-48B5-865E-CE64408B57AA}" destId="{A636D4C5-DCB2-4188-A6EF-A71271CBB8E1}" srcOrd="0" destOrd="0" presId="urn:microsoft.com/office/officeart/2005/8/layout/cycle6"/>
    <dgm:cxn modelId="{E68B3E48-0F6B-4118-A73B-9C839C792737}" type="presOf" srcId="{F68EC1DA-EB3C-4346-AF28-6BE83FF84B21}" destId="{C133F2D0-F1D0-4AE3-97D0-E9A91FA709A5}" srcOrd="0" destOrd="0" presId="urn:microsoft.com/office/officeart/2005/8/layout/cycle6"/>
    <dgm:cxn modelId="{55724B0A-446D-4F01-A52C-2E6D51CE3540}" srcId="{7BB63ADD-4AA8-4BE7-8130-3B664FB7E86E}" destId="{74F45C58-5247-48B5-865E-CE64408B57AA}" srcOrd="1" destOrd="0" parTransId="{95673092-30AF-406D-ABD1-A1CA9A6E3892}" sibTransId="{1EEDD260-E07F-472D-BE90-B2B58183943B}"/>
    <dgm:cxn modelId="{38263CE7-67E5-499D-B5DC-67FDB4C2B035}" type="presOf" srcId="{66E7CE37-265E-4FE8-829D-EFCE4B877A68}" destId="{594DE853-D764-416D-9267-22637A537477}" srcOrd="0" destOrd="0" presId="urn:microsoft.com/office/officeart/2005/8/layout/cycle6"/>
    <dgm:cxn modelId="{00725B6A-859C-4944-8FD1-F2E8EA8644C6}" type="presOf" srcId="{393032DF-6365-4EED-96FE-98AC6FFE784D}" destId="{F035FD1D-6415-487C-9AFE-BE7607814E30}" srcOrd="0" destOrd="0" presId="urn:microsoft.com/office/officeart/2005/8/layout/cycle6"/>
    <dgm:cxn modelId="{3C34585D-1EB2-491F-8C75-793C90EF096D}" type="presOf" srcId="{1EEDD260-E07F-472D-BE90-B2B58183943B}" destId="{1F4178BB-C143-45C2-AAF4-118ABC6CB9E8}" srcOrd="0" destOrd="0" presId="urn:microsoft.com/office/officeart/2005/8/layout/cycle6"/>
    <dgm:cxn modelId="{66C2C342-EF95-4DD5-B662-15F710E0E018}" type="presParOf" srcId="{4970FC5F-E177-49DA-892C-833D625A0165}" destId="{267B5D7F-DDEE-43E5-94BD-D46E457BCE6F}" srcOrd="0" destOrd="0" presId="urn:microsoft.com/office/officeart/2005/8/layout/cycle6"/>
    <dgm:cxn modelId="{B54CB76F-1C13-4016-811E-D2AFAC00FABF}" type="presParOf" srcId="{4970FC5F-E177-49DA-892C-833D625A0165}" destId="{94A0D914-DB81-44CC-A823-A3CFDFE03B9B}" srcOrd="1" destOrd="0" presId="urn:microsoft.com/office/officeart/2005/8/layout/cycle6"/>
    <dgm:cxn modelId="{5BDCBA47-4577-4191-887A-91D708D475A4}" type="presParOf" srcId="{4970FC5F-E177-49DA-892C-833D625A0165}" destId="{9B2FDC64-4038-4C23-B8A4-18BD66A8A2BB}" srcOrd="2" destOrd="0" presId="urn:microsoft.com/office/officeart/2005/8/layout/cycle6"/>
    <dgm:cxn modelId="{3364B523-061E-4413-A28D-5EF094E83BF5}" type="presParOf" srcId="{4970FC5F-E177-49DA-892C-833D625A0165}" destId="{A636D4C5-DCB2-4188-A6EF-A71271CBB8E1}" srcOrd="3" destOrd="0" presId="urn:microsoft.com/office/officeart/2005/8/layout/cycle6"/>
    <dgm:cxn modelId="{C67A8A8A-3CE0-4588-9055-EFF6537F857C}" type="presParOf" srcId="{4970FC5F-E177-49DA-892C-833D625A0165}" destId="{0A84BDB4-9D07-45E4-BAF7-A146575B7B7F}" srcOrd="4" destOrd="0" presId="urn:microsoft.com/office/officeart/2005/8/layout/cycle6"/>
    <dgm:cxn modelId="{0EBFB479-C94B-4C48-AD46-792AECD94190}" type="presParOf" srcId="{4970FC5F-E177-49DA-892C-833D625A0165}" destId="{1F4178BB-C143-45C2-AAF4-118ABC6CB9E8}" srcOrd="5" destOrd="0" presId="urn:microsoft.com/office/officeart/2005/8/layout/cycle6"/>
    <dgm:cxn modelId="{2A1CA721-3AFD-4F5A-B13D-DD5B18681138}" type="presParOf" srcId="{4970FC5F-E177-49DA-892C-833D625A0165}" destId="{A3B03CD1-317F-4F75-A4AB-509E862902DF}" srcOrd="6" destOrd="0" presId="urn:microsoft.com/office/officeart/2005/8/layout/cycle6"/>
    <dgm:cxn modelId="{EA028AB4-18E2-4CAB-B3C5-F4FBCA95B678}" type="presParOf" srcId="{4970FC5F-E177-49DA-892C-833D625A0165}" destId="{51944C2A-857C-4A32-931A-09D5372A99C1}" srcOrd="7" destOrd="0" presId="urn:microsoft.com/office/officeart/2005/8/layout/cycle6"/>
    <dgm:cxn modelId="{77710BE5-0687-490E-AF3D-5A2857A4CF3C}" type="presParOf" srcId="{4970FC5F-E177-49DA-892C-833D625A0165}" destId="{8D23C5E8-6EF1-4115-9F1B-D4DDD87B8E3F}" srcOrd="8" destOrd="0" presId="urn:microsoft.com/office/officeart/2005/8/layout/cycle6"/>
    <dgm:cxn modelId="{27BA0652-F96D-4779-8EAD-F0ACDBEBF8CC}" type="presParOf" srcId="{4970FC5F-E177-49DA-892C-833D625A0165}" destId="{35C06139-5438-4289-B258-5BB8D8995E1C}" srcOrd="9" destOrd="0" presId="urn:microsoft.com/office/officeart/2005/8/layout/cycle6"/>
    <dgm:cxn modelId="{48640017-7071-4A84-AF58-16140262A90B}" type="presParOf" srcId="{4970FC5F-E177-49DA-892C-833D625A0165}" destId="{4E383D74-EE2F-4331-9203-CB4BC35F0D84}" srcOrd="10" destOrd="0" presId="urn:microsoft.com/office/officeart/2005/8/layout/cycle6"/>
    <dgm:cxn modelId="{C1483F10-46D3-44E3-BF75-6BC0191D8587}" type="presParOf" srcId="{4970FC5F-E177-49DA-892C-833D625A0165}" destId="{5A27A919-865D-4549-98B8-3FBB9361F14F}" srcOrd="11" destOrd="0" presId="urn:microsoft.com/office/officeart/2005/8/layout/cycle6"/>
    <dgm:cxn modelId="{F812F335-A8DA-408E-9698-57BDA9AA6582}" type="presParOf" srcId="{4970FC5F-E177-49DA-892C-833D625A0165}" destId="{F035FD1D-6415-487C-9AFE-BE7607814E30}" srcOrd="12" destOrd="0" presId="urn:microsoft.com/office/officeart/2005/8/layout/cycle6"/>
    <dgm:cxn modelId="{6FF980EE-67C7-418B-A5B8-1761EB2DE87E}" type="presParOf" srcId="{4970FC5F-E177-49DA-892C-833D625A0165}" destId="{C81B9A8F-F260-42B2-ABBC-0C824492CFBF}" srcOrd="13" destOrd="0" presId="urn:microsoft.com/office/officeart/2005/8/layout/cycle6"/>
    <dgm:cxn modelId="{92CE06C2-6D0A-4B2F-8707-AF5C0755F0AA}" type="presParOf" srcId="{4970FC5F-E177-49DA-892C-833D625A0165}" destId="{594DE853-D764-416D-9267-22637A537477}" srcOrd="14" destOrd="0" presId="urn:microsoft.com/office/officeart/2005/8/layout/cycle6"/>
    <dgm:cxn modelId="{2FFAD78E-9F3F-4CA0-9B9F-2A175BEA8782}" type="presParOf" srcId="{4970FC5F-E177-49DA-892C-833D625A0165}" destId="{A40FEDE3-4F2E-421E-9286-3E0665CA43E4}" srcOrd="15" destOrd="0" presId="urn:microsoft.com/office/officeart/2005/8/layout/cycle6"/>
    <dgm:cxn modelId="{B8D4A1E7-9557-4E57-951E-7771BE10F0AD}" type="presParOf" srcId="{4970FC5F-E177-49DA-892C-833D625A0165}" destId="{688F409F-8133-450D-8908-566B0904804F}" srcOrd="16" destOrd="0" presId="urn:microsoft.com/office/officeart/2005/8/layout/cycle6"/>
    <dgm:cxn modelId="{86C730FE-3D80-4967-A602-C58F9E6A8FBD}" type="presParOf" srcId="{4970FC5F-E177-49DA-892C-833D625A0165}" destId="{C133F2D0-F1D0-4AE3-97D0-E9A91FA709A5}"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065519-25DB-4BF4-AD05-1FDAC6FD1E4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9C7B0A7A-7B40-4547-99BB-4E2D8ED37FA8}">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ΕΙΣΑΓΩΓΗ </a:t>
          </a:r>
          <a:endParaRPr lang="en-US" b="1" dirty="0">
            <a:solidFill>
              <a:schemeClr val="accent6">
                <a:lumMod val="50000"/>
              </a:schemeClr>
            </a:solidFill>
          </a:endParaRPr>
        </a:p>
      </dgm:t>
    </dgm:pt>
    <dgm:pt modelId="{2E909394-75F1-439D-BA34-53593CB25C28}" type="parTrans" cxnId="{A5A89010-4B10-47E3-AD85-7D43CE605720}">
      <dgm:prSet/>
      <dgm:spPr/>
      <dgm:t>
        <a:bodyPr/>
        <a:lstStyle/>
        <a:p>
          <a:endParaRPr lang="en-US"/>
        </a:p>
      </dgm:t>
    </dgm:pt>
    <dgm:pt modelId="{D0D55D17-42F3-4154-A47C-DCDEB0EBBAD0}" type="sibTrans" cxnId="{A5A89010-4B10-47E3-AD85-7D43CE605720}">
      <dgm:prSet/>
      <dgm:spPr/>
      <dgm:t>
        <a:bodyPr/>
        <a:lstStyle/>
        <a:p>
          <a:endParaRPr lang="en-US"/>
        </a:p>
      </dgm:t>
    </dgm:pt>
    <dgm:pt modelId="{01E9576E-D876-4AFC-817F-4689A53927FC}">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ΕΣΩΤΕΡΙΚΗ ΑΝΑΛΥΣΗ ΤΟΥ ΟΡΓΑΝΙΣΜΟΥ </a:t>
          </a:r>
          <a:endParaRPr lang="en-US" b="1" dirty="0">
            <a:solidFill>
              <a:schemeClr val="accent6">
                <a:lumMod val="50000"/>
              </a:schemeClr>
            </a:solidFill>
          </a:endParaRPr>
        </a:p>
      </dgm:t>
    </dgm:pt>
    <dgm:pt modelId="{1B25091C-3B46-414F-9B6F-F6DAE827C21B}" type="parTrans" cxnId="{D3C75BAF-C54D-4B69-B5BC-CDA7695D0977}">
      <dgm:prSet/>
      <dgm:spPr/>
      <dgm:t>
        <a:bodyPr/>
        <a:lstStyle/>
        <a:p>
          <a:endParaRPr lang="en-US"/>
        </a:p>
      </dgm:t>
    </dgm:pt>
    <dgm:pt modelId="{9CB3873C-4A6E-4E81-B578-DFFD3953A2BC}" type="sibTrans" cxnId="{D3C75BAF-C54D-4B69-B5BC-CDA7695D0977}">
      <dgm:prSet/>
      <dgm:spPr/>
      <dgm:t>
        <a:bodyPr/>
        <a:lstStyle/>
        <a:p>
          <a:endParaRPr lang="en-US"/>
        </a:p>
      </dgm:t>
    </dgm:pt>
    <dgm:pt modelId="{DD06F3AA-5F52-4E0E-9861-BD85FE7326B0}">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ΕΞΩΤΕΡΙΚΗ ΑΝΑΛΥΣΗ</a:t>
          </a:r>
          <a:endParaRPr lang="en-US" b="1" dirty="0">
            <a:solidFill>
              <a:schemeClr val="accent6">
                <a:lumMod val="50000"/>
              </a:schemeClr>
            </a:solidFill>
          </a:endParaRPr>
        </a:p>
      </dgm:t>
    </dgm:pt>
    <dgm:pt modelId="{BFA88F78-4E83-4345-ADBA-83B876652C15}" type="parTrans" cxnId="{CE9A4915-635E-45E7-9BB4-F51E620651B3}">
      <dgm:prSet/>
      <dgm:spPr/>
      <dgm:t>
        <a:bodyPr/>
        <a:lstStyle/>
        <a:p>
          <a:endParaRPr lang="en-US"/>
        </a:p>
      </dgm:t>
    </dgm:pt>
    <dgm:pt modelId="{BEE58A29-1EFB-4979-8BCC-4E98972ED1BD}" type="sibTrans" cxnId="{CE9A4915-635E-45E7-9BB4-F51E620651B3}">
      <dgm:prSet/>
      <dgm:spPr/>
      <dgm:t>
        <a:bodyPr/>
        <a:lstStyle/>
        <a:p>
          <a:endParaRPr lang="en-US"/>
        </a:p>
      </dgm:t>
    </dgm:pt>
    <dgm:pt modelId="{EE58CC72-0255-4443-B548-4B2449B12331}" type="pres">
      <dgm:prSet presAssocID="{47065519-25DB-4BF4-AD05-1FDAC6FD1E44}" presName="outerComposite" presStyleCnt="0">
        <dgm:presLayoutVars>
          <dgm:chMax val="5"/>
          <dgm:dir/>
          <dgm:resizeHandles val="exact"/>
        </dgm:presLayoutVars>
      </dgm:prSet>
      <dgm:spPr/>
      <dgm:t>
        <a:bodyPr/>
        <a:lstStyle/>
        <a:p>
          <a:endParaRPr lang="el-GR"/>
        </a:p>
      </dgm:t>
    </dgm:pt>
    <dgm:pt modelId="{8DACFD92-65AF-4E71-8C56-810B2B689071}" type="pres">
      <dgm:prSet presAssocID="{47065519-25DB-4BF4-AD05-1FDAC6FD1E44}" presName="dummyMaxCanvas" presStyleCnt="0">
        <dgm:presLayoutVars/>
      </dgm:prSet>
      <dgm:spPr/>
    </dgm:pt>
    <dgm:pt modelId="{56C2F7CA-013E-4CDE-8347-037700250B52}" type="pres">
      <dgm:prSet presAssocID="{47065519-25DB-4BF4-AD05-1FDAC6FD1E44}" presName="ThreeNodes_1" presStyleLbl="node1" presStyleIdx="0" presStyleCnt="3">
        <dgm:presLayoutVars>
          <dgm:bulletEnabled val="1"/>
        </dgm:presLayoutVars>
      </dgm:prSet>
      <dgm:spPr/>
      <dgm:t>
        <a:bodyPr/>
        <a:lstStyle/>
        <a:p>
          <a:endParaRPr lang="en-US"/>
        </a:p>
      </dgm:t>
    </dgm:pt>
    <dgm:pt modelId="{52913B9B-E214-4890-B744-047F92220CF1}" type="pres">
      <dgm:prSet presAssocID="{47065519-25DB-4BF4-AD05-1FDAC6FD1E44}" presName="ThreeNodes_2" presStyleLbl="node1" presStyleIdx="1" presStyleCnt="3">
        <dgm:presLayoutVars>
          <dgm:bulletEnabled val="1"/>
        </dgm:presLayoutVars>
      </dgm:prSet>
      <dgm:spPr/>
      <dgm:t>
        <a:bodyPr/>
        <a:lstStyle/>
        <a:p>
          <a:endParaRPr lang="en-US"/>
        </a:p>
      </dgm:t>
    </dgm:pt>
    <dgm:pt modelId="{E83720E1-03B9-43A5-BED9-4B009B5C4C5E}" type="pres">
      <dgm:prSet presAssocID="{47065519-25DB-4BF4-AD05-1FDAC6FD1E44}" presName="ThreeNodes_3" presStyleLbl="node1" presStyleIdx="2" presStyleCnt="3">
        <dgm:presLayoutVars>
          <dgm:bulletEnabled val="1"/>
        </dgm:presLayoutVars>
      </dgm:prSet>
      <dgm:spPr/>
      <dgm:t>
        <a:bodyPr/>
        <a:lstStyle/>
        <a:p>
          <a:endParaRPr lang="el-GR"/>
        </a:p>
      </dgm:t>
    </dgm:pt>
    <dgm:pt modelId="{7ADE3D93-CADF-41AC-B643-4B5B70165DA1}" type="pres">
      <dgm:prSet presAssocID="{47065519-25DB-4BF4-AD05-1FDAC6FD1E44}" presName="ThreeConn_1-2" presStyleLbl="fgAccFollowNode1" presStyleIdx="0" presStyleCnt="2">
        <dgm:presLayoutVars>
          <dgm:bulletEnabled val="1"/>
        </dgm:presLayoutVars>
      </dgm:prSet>
      <dgm:spPr/>
      <dgm:t>
        <a:bodyPr/>
        <a:lstStyle/>
        <a:p>
          <a:endParaRPr lang="el-GR"/>
        </a:p>
      </dgm:t>
    </dgm:pt>
    <dgm:pt modelId="{53171706-FFF8-4F7A-BF4F-C4403056FB45}" type="pres">
      <dgm:prSet presAssocID="{47065519-25DB-4BF4-AD05-1FDAC6FD1E44}" presName="ThreeConn_2-3" presStyleLbl="fgAccFollowNode1" presStyleIdx="1" presStyleCnt="2">
        <dgm:presLayoutVars>
          <dgm:bulletEnabled val="1"/>
        </dgm:presLayoutVars>
      </dgm:prSet>
      <dgm:spPr/>
      <dgm:t>
        <a:bodyPr/>
        <a:lstStyle/>
        <a:p>
          <a:endParaRPr lang="el-GR"/>
        </a:p>
      </dgm:t>
    </dgm:pt>
    <dgm:pt modelId="{060FCB64-6180-4A9F-B9E3-6F2C25A7CB87}" type="pres">
      <dgm:prSet presAssocID="{47065519-25DB-4BF4-AD05-1FDAC6FD1E44}" presName="ThreeNodes_1_text" presStyleLbl="node1" presStyleIdx="2" presStyleCnt="3">
        <dgm:presLayoutVars>
          <dgm:bulletEnabled val="1"/>
        </dgm:presLayoutVars>
      </dgm:prSet>
      <dgm:spPr/>
      <dgm:t>
        <a:bodyPr/>
        <a:lstStyle/>
        <a:p>
          <a:endParaRPr lang="en-US"/>
        </a:p>
      </dgm:t>
    </dgm:pt>
    <dgm:pt modelId="{5196C829-0B58-4BB5-A7BB-2C557991EAA9}" type="pres">
      <dgm:prSet presAssocID="{47065519-25DB-4BF4-AD05-1FDAC6FD1E44}" presName="ThreeNodes_2_text" presStyleLbl="node1" presStyleIdx="2" presStyleCnt="3">
        <dgm:presLayoutVars>
          <dgm:bulletEnabled val="1"/>
        </dgm:presLayoutVars>
      </dgm:prSet>
      <dgm:spPr/>
      <dgm:t>
        <a:bodyPr/>
        <a:lstStyle/>
        <a:p>
          <a:endParaRPr lang="en-US"/>
        </a:p>
      </dgm:t>
    </dgm:pt>
    <dgm:pt modelId="{36BC6B02-5340-43EC-BF05-EAE3A9B921A6}" type="pres">
      <dgm:prSet presAssocID="{47065519-25DB-4BF4-AD05-1FDAC6FD1E44}" presName="ThreeNodes_3_text" presStyleLbl="node1" presStyleIdx="2" presStyleCnt="3">
        <dgm:presLayoutVars>
          <dgm:bulletEnabled val="1"/>
        </dgm:presLayoutVars>
      </dgm:prSet>
      <dgm:spPr/>
      <dgm:t>
        <a:bodyPr/>
        <a:lstStyle/>
        <a:p>
          <a:endParaRPr lang="el-GR"/>
        </a:p>
      </dgm:t>
    </dgm:pt>
  </dgm:ptLst>
  <dgm:cxnLst>
    <dgm:cxn modelId="{D3C75BAF-C54D-4B69-B5BC-CDA7695D0977}" srcId="{47065519-25DB-4BF4-AD05-1FDAC6FD1E44}" destId="{01E9576E-D876-4AFC-817F-4689A53927FC}" srcOrd="1" destOrd="0" parTransId="{1B25091C-3B46-414F-9B6F-F6DAE827C21B}" sibTransId="{9CB3873C-4A6E-4E81-B578-DFFD3953A2BC}"/>
    <dgm:cxn modelId="{A383EA89-BF42-48D1-8A8B-F0D76AE46682}" type="presOf" srcId="{9CB3873C-4A6E-4E81-B578-DFFD3953A2BC}" destId="{53171706-FFF8-4F7A-BF4F-C4403056FB45}" srcOrd="0" destOrd="0" presId="urn:microsoft.com/office/officeart/2005/8/layout/vProcess5"/>
    <dgm:cxn modelId="{97652EA9-D87F-4059-9161-C753F4F19900}" type="presOf" srcId="{01E9576E-D876-4AFC-817F-4689A53927FC}" destId="{5196C829-0B58-4BB5-A7BB-2C557991EAA9}" srcOrd="1" destOrd="0" presId="urn:microsoft.com/office/officeart/2005/8/layout/vProcess5"/>
    <dgm:cxn modelId="{0DC66351-15EC-4BB6-BAC8-4F3E415D4000}" type="presOf" srcId="{DD06F3AA-5F52-4E0E-9861-BD85FE7326B0}" destId="{36BC6B02-5340-43EC-BF05-EAE3A9B921A6}" srcOrd="1" destOrd="0" presId="urn:microsoft.com/office/officeart/2005/8/layout/vProcess5"/>
    <dgm:cxn modelId="{65C79FE7-9404-4C44-AE4C-03682282B1E6}" type="presOf" srcId="{D0D55D17-42F3-4154-A47C-DCDEB0EBBAD0}" destId="{7ADE3D93-CADF-41AC-B643-4B5B70165DA1}" srcOrd="0" destOrd="0" presId="urn:microsoft.com/office/officeart/2005/8/layout/vProcess5"/>
    <dgm:cxn modelId="{CE9A4915-635E-45E7-9BB4-F51E620651B3}" srcId="{47065519-25DB-4BF4-AD05-1FDAC6FD1E44}" destId="{DD06F3AA-5F52-4E0E-9861-BD85FE7326B0}" srcOrd="2" destOrd="0" parTransId="{BFA88F78-4E83-4345-ADBA-83B876652C15}" sibTransId="{BEE58A29-1EFB-4979-8BCC-4E98972ED1BD}"/>
    <dgm:cxn modelId="{672134B6-88AB-410B-8CB7-31B9D7C7C4DD}" type="presOf" srcId="{9C7B0A7A-7B40-4547-99BB-4E2D8ED37FA8}" destId="{56C2F7CA-013E-4CDE-8347-037700250B52}" srcOrd="0" destOrd="0" presId="urn:microsoft.com/office/officeart/2005/8/layout/vProcess5"/>
    <dgm:cxn modelId="{D15492A8-274A-4F44-B3F1-5C7F5BE67A96}" type="presOf" srcId="{01E9576E-D876-4AFC-817F-4689A53927FC}" destId="{52913B9B-E214-4890-B744-047F92220CF1}" srcOrd="0" destOrd="0" presId="urn:microsoft.com/office/officeart/2005/8/layout/vProcess5"/>
    <dgm:cxn modelId="{D1D57370-E793-4398-94FB-C4D98498CC4D}" type="presOf" srcId="{9C7B0A7A-7B40-4547-99BB-4E2D8ED37FA8}" destId="{060FCB64-6180-4A9F-B9E3-6F2C25A7CB87}" srcOrd="1" destOrd="0" presId="urn:microsoft.com/office/officeart/2005/8/layout/vProcess5"/>
    <dgm:cxn modelId="{294777C0-8890-4A79-BD6E-D55B690D3F7D}" type="presOf" srcId="{47065519-25DB-4BF4-AD05-1FDAC6FD1E44}" destId="{EE58CC72-0255-4443-B548-4B2449B12331}" srcOrd="0" destOrd="0" presId="urn:microsoft.com/office/officeart/2005/8/layout/vProcess5"/>
    <dgm:cxn modelId="{A5A89010-4B10-47E3-AD85-7D43CE605720}" srcId="{47065519-25DB-4BF4-AD05-1FDAC6FD1E44}" destId="{9C7B0A7A-7B40-4547-99BB-4E2D8ED37FA8}" srcOrd="0" destOrd="0" parTransId="{2E909394-75F1-439D-BA34-53593CB25C28}" sibTransId="{D0D55D17-42F3-4154-A47C-DCDEB0EBBAD0}"/>
    <dgm:cxn modelId="{FF0B0177-89A0-4A79-98D9-83484FEC0381}" type="presOf" srcId="{DD06F3AA-5F52-4E0E-9861-BD85FE7326B0}" destId="{E83720E1-03B9-43A5-BED9-4B009B5C4C5E}" srcOrd="0" destOrd="0" presId="urn:microsoft.com/office/officeart/2005/8/layout/vProcess5"/>
    <dgm:cxn modelId="{E7B41C66-0FA6-44AD-8A46-B1CA35AE76B4}" type="presParOf" srcId="{EE58CC72-0255-4443-B548-4B2449B12331}" destId="{8DACFD92-65AF-4E71-8C56-810B2B689071}" srcOrd="0" destOrd="0" presId="urn:microsoft.com/office/officeart/2005/8/layout/vProcess5"/>
    <dgm:cxn modelId="{E621C76A-78F3-4B99-AAD1-C8CAED50E5AD}" type="presParOf" srcId="{EE58CC72-0255-4443-B548-4B2449B12331}" destId="{56C2F7CA-013E-4CDE-8347-037700250B52}" srcOrd="1" destOrd="0" presId="urn:microsoft.com/office/officeart/2005/8/layout/vProcess5"/>
    <dgm:cxn modelId="{9037F41D-E2F5-44AD-87E9-1464D99D11B5}" type="presParOf" srcId="{EE58CC72-0255-4443-B548-4B2449B12331}" destId="{52913B9B-E214-4890-B744-047F92220CF1}" srcOrd="2" destOrd="0" presId="urn:microsoft.com/office/officeart/2005/8/layout/vProcess5"/>
    <dgm:cxn modelId="{C5128618-4D2E-40F5-B403-8A3B3C2AFF22}" type="presParOf" srcId="{EE58CC72-0255-4443-B548-4B2449B12331}" destId="{E83720E1-03B9-43A5-BED9-4B009B5C4C5E}" srcOrd="3" destOrd="0" presId="urn:microsoft.com/office/officeart/2005/8/layout/vProcess5"/>
    <dgm:cxn modelId="{56F1B3BD-4F0C-456D-8569-A28326DE83F1}" type="presParOf" srcId="{EE58CC72-0255-4443-B548-4B2449B12331}" destId="{7ADE3D93-CADF-41AC-B643-4B5B70165DA1}" srcOrd="4" destOrd="0" presId="urn:microsoft.com/office/officeart/2005/8/layout/vProcess5"/>
    <dgm:cxn modelId="{F1D32577-EE62-48B8-9C42-86A9E59B0C01}" type="presParOf" srcId="{EE58CC72-0255-4443-B548-4B2449B12331}" destId="{53171706-FFF8-4F7A-BF4F-C4403056FB45}" srcOrd="5" destOrd="0" presId="urn:microsoft.com/office/officeart/2005/8/layout/vProcess5"/>
    <dgm:cxn modelId="{68D9BE75-EEEF-4B7C-AD42-C424189793E4}" type="presParOf" srcId="{EE58CC72-0255-4443-B548-4B2449B12331}" destId="{060FCB64-6180-4A9F-B9E3-6F2C25A7CB87}" srcOrd="6" destOrd="0" presId="urn:microsoft.com/office/officeart/2005/8/layout/vProcess5"/>
    <dgm:cxn modelId="{7496AB59-2D7C-47F7-A9E4-7610A9A1C9CC}" type="presParOf" srcId="{EE58CC72-0255-4443-B548-4B2449B12331}" destId="{5196C829-0B58-4BB5-A7BB-2C557991EAA9}" srcOrd="7" destOrd="0" presId="urn:microsoft.com/office/officeart/2005/8/layout/vProcess5"/>
    <dgm:cxn modelId="{ECF1AC12-B5A1-4C60-BC1B-E2B8AFA35421}" type="presParOf" srcId="{EE58CC72-0255-4443-B548-4B2449B12331}" destId="{36BC6B02-5340-43EC-BF05-EAE3A9B921A6}"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065519-25DB-4BF4-AD05-1FDAC6FD1E4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9C7B0A7A-7B40-4547-99BB-4E2D8ED37FA8}">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ΠΡΟΣΔΙΟΡΙΣΜΟΣ ΑΞΙΟΛΟΓΗΣΗ ΚΑΙ ΕΠΙΛΟΓΗ ΣΤΡΑΤΗΓΙΚΗΣ</a:t>
          </a:r>
          <a:endParaRPr lang="en-US" b="1" dirty="0">
            <a:solidFill>
              <a:schemeClr val="accent6">
                <a:lumMod val="50000"/>
              </a:schemeClr>
            </a:solidFill>
          </a:endParaRPr>
        </a:p>
      </dgm:t>
    </dgm:pt>
    <dgm:pt modelId="{2E909394-75F1-439D-BA34-53593CB25C28}" type="parTrans" cxnId="{A5A89010-4B10-47E3-AD85-7D43CE605720}">
      <dgm:prSet/>
      <dgm:spPr/>
      <dgm:t>
        <a:bodyPr/>
        <a:lstStyle/>
        <a:p>
          <a:endParaRPr lang="en-US"/>
        </a:p>
      </dgm:t>
    </dgm:pt>
    <dgm:pt modelId="{D0D55D17-42F3-4154-A47C-DCDEB0EBBAD0}" type="sibTrans" cxnId="{A5A89010-4B10-47E3-AD85-7D43CE605720}">
      <dgm:prSet/>
      <dgm:spPr/>
      <dgm:t>
        <a:bodyPr/>
        <a:lstStyle/>
        <a:p>
          <a:endParaRPr lang="en-US"/>
        </a:p>
      </dgm:t>
    </dgm:pt>
    <dgm:pt modelId="{01E9576E-D876-4AFC-817F-4689A53927FC}">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ΥΛΟΠΟΙΗΣΗ ΠΡΟΤΕΙΝΟΜΕΝΗΣ ΣΤΡΑΤΗΓΙΚΗΣ</a:t>
          </a:r>
          <a:endParaRPr lang="en-US" b="1" dirty="0">
            <a:solidFill>
              <a:schemeClr val="accent6">
                <a:lumMod val="50000"/>
              </a:schemeClr>
            </a:solidFill>
          </a:endParaRPr>
        </a:p>
      </dgm:t>
    </dgm:pt>
    <dgm:pt modelId="{1B25091C-3B46-414F-9B6F-F6DAE827C21B}" type="parTrans" cxnId="{D3C75BAF-C54D-4B69-B5BC-CDA7695D0977}">
      <dgm:prSet/>
      <dgm:spPr/>
      <dgm:t>
        <a:bodyPr/>
        <a:lstStyle/>
        <a:p>
          <a:endParaRPr lang="en-US"/>
        </a:p>
      </dgm:t>
    </dgm:pt>
    <dgm:pt modelId="{9CB3873C-4A6E-4E81-B578-DFFD3953A2BC}" type="sibTrans" cxnId="{D3C75BAF-C54D-4B69-B5BC-CDA7695D0977}">
      <dgm:prSet/>
      <dgm:spPr/>
      <dgm:t>
        <a:bodyPr/>
        <a:lstStyle/>
        <a:p>
          <a:endParaRPr lang="en-US"/>
        </a:p>
      </dgm:t>
    </dgm:pt>
    <dgm:pt modelId="{DD06F3AA-5F52-4E0E-9861-BD85FE7326B0}">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ΟΙΚΟΝΟΜΙΚΗ ΑΝΑΛΥΣΗ</a:t>
          </a:r>
          <a:endParaRPr lang="en-US" b="1" dirty="0">
            <a:solidFill>
              <a:schemeClr val="accent6">
                <a:lumMod val="50000"/>
              </a:schemeClr>
            </a:solidFill>
          </a:endParaRPr>
        </a:p>
      </dgm:t>
    </dgm:pt>
    <dgm:pt modelId="{BEE58A29-1EFB-4979-8BCC-4E98972ED1BD}" type="sibTrans" cxnId="{CE9A4915-635E-45E7-9BB4-F51E620651B3}">
      <dgm:prSet/>
      <dgm:spPr/>
      <dgm:t>
        <a:bodyPr/>
        <a:lstStyle/>
        <a:p>
          <a:endParaRPr lang="en-US"/>
        </a:p>
      </dgm:t>
    </dgm:pt>
    <dgm:pt modelId="{BFA88F78-4E83-4345-ADBA-83B876652C15}" type="parTrans" cxnId="{CE9A4915-635E-45E7-9BB4-F51E620651B3}">
      <dgm:prSet/>
      <dgm:spPr/>
      <dgm:t>
        <a:bodyPr/>
        <a:lstStyle/>
        <a:p>
          <a:endParaRPr lang="en-US"/>
        </a:p>
      </dgm:t>
    </dgm:pt>
    <dgm:pt modelId="{1050F361-6972-4898-87C3-FA90A73D736A}">
      <dgm:prSet phldrT="[Text]"/>
      <dgm:spPr>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solidFill>
                <a:schemeClr val="accent6">
                  <a:lumMod val="50000"/>
                </a:schemeClr>
              </a:solidFill>
            </a:rPr>
            <a:t>ΑΝΑΛΥΣΗ ΚΙΝΔΥΝΩΝ-ΕΠΙΛΟΓΟΣ</a:t>
          </a:r>
          <a:endParaRPr lang="en-US" b="1" dirty="0">
            <a:solidFill>
              <a:schemeClr val="accent6">
                <a:lumMod val="50000"/>
              </a:schemeClr>
            </a:solidFill>
          </a:endParaRPr>
        </a:p>
      </dgm:t>
    </dgm:pt>
    <dgm:pt modelId="{0AFB3E1D-9BC9-4C7F-B6D0-BB025FBC410F}" type="parTrans" cxnId="{23FE748E-A517-40AC-8FF7-4DC0F87C3232}">
      <dgm:prSet/>
      <dgm:spPr/>
    </dgm:pt>
    <dgm:pt modelId="{60015282-39CE-4AFC-A502-9F5F5D11A702}" type="sibTrans" cxnId="{23FE748E-A517-40AC-8FF7-4DC0F87C3232}">
      <dgm:prSet/>
      <dgm:spPr/>
    </dgm:pt>
    <dgm:pt modelId="{EE58CC72-0255-4443-B548-4B2449B12331}" type="pres">
      <dgm:prSet presAssocID="{47065519-25DB-4BF4-AD05-1FDAC6FD1E44}" presName="outerComposite" presStyleCnt="0">
        <dgm:presLayoutVars>
          <dgm:chMax val="5"/>
          <dgm:dir/>
          <dgm:resizeHandles val="exact"/>
        </dgm:presLayoutVars>
      </dgm:prSet>
      <dgm:spPr/>
      <dgm:t>
        <a:bodyPr/>
        <a:lstStyle/>
        <a:p>
          <a:endParaRPr lang="el-GR"/>
        </a:p>
      </dgm:t>
    </dgm:pt>
    <dgm:pt modelId="{8DACFD92-65AF-4E71-8C56-810B2B689071}" type="pres">
      <dgm:prSet presAssocID="{47065519-25DB-4BF4-AD05-1FDAC6FD1E44}" presName="dummyMaxCanvas" presStyleCnt="0">
        <dgm:presLayoutVars/>
      </dgm:prSet>
      <dgm:spPr/>
    </dgm:pt>
    <dgm:pt modelId="{E19AA09E-DED9-4335-8011-E80D2A5B0CB0}" type="pres">
      <dgm:prSet presAssocID="{47065519-25DB-4BF4-AD05-1FDAC6FD1E44}" presName="FourNodes_1" presStyleLbl="node1" presStyleIdx="0" presStyleCnt="4">
        <dgm:presLayoutVars>
          <dgm:bulletEnabled val="1"/>
        </dgm:presLayoutVars>
      </dgm:prSet>
      <dgm:spPr/>
      <dgm:t>
        <a:bodyPr/>
        <a:lstStyle/>
        <a:p>
          <a:endParaRPr lang="el-GR"/>
        </a:p>
      </dgm:t>
    </dgm:pt>
    <dgm:pt modelId="{71A366E4-1774-4100-A4CC-07362AE05DC9}" type="pres">
      <dgm:prSet presAssocID="{47065519-25DB-4BF4-AD05-1FDAC6FD1E44}" presName="FourNodes_2" presStyleLbl="node1" presStyleIdx="1" presStyleCnt="4">
        <dgm:presLayoutVars>
          <dgm:bulletEnabled val="1"/>
        </dgm:presLayoutVars>
      </dgm:prSet>
      <dgm:spPr/>
      <dgm:t>
        <a:bodyPr/>
        <a:lstStyle/>
        <a:p>
          <a:endParaRPr lang="el-GR"/>
        </a:p>
      </dgm:t>
    </dgm:pt>
    <dgm:pt modelId="{C39B2F6B-9C24-4278-91C7-FCFF16518EFB}" type="pres">
      <dgm:prSet presAssocID="{47065519-25DB-4BF4-AD05-1FDAC6FD1E44}" presName="FourNodes_3" presStyleLbl="node1" presStyleIdx="2" presStyleCnt="4">
        <dgm:presLayoutVars>
          <dgm:bulletEnabled val="1"/>
        </dgm:presLayoutVars>
      </dgm:prSet>
      <dgm:spPr/>
      <dgm:t>
        <a:bodyPr/>
        <a:lstStyle/>
        <a:p>
          <a:endParaRPr lang="el-GR"/>
        </a:p>
      </dgm:t>
    </dgm:pt>
    <dgm:pt modelId="{62A3CD28-B983-47F5-B12B-1A3E0F32C9ED}" type="pres">
      <dgm:prSet presAssocID="{47065519-25DB-4BF4-AD05-1FDAC6FD1E44}" presName="FourNodes_4" presStyleLbl="node1" presStyleIdx="3" presStyleCnt="4">
        <dgm:presLayoutVars>
          <dgm:bulletEnabled val="1"/>
        </dgm:presLayoutVars>
      </dgm:prSet>
      <dgm:spPr/>
      <dgm:t>
        <a:bodyPr/>
        <a:lstStyle/>
        <a:p>
          <a:endParaRPr lang="el-GR"/>
        </a:p>
      </dgm:t>
    </dgm:pt>
    <dgm:pt modelId="{FA1AB429-A528-4E5D-AB65-70848D23DAF3}" type="pres">
      <dgm:prSet presAssocID="{47065519-25DB-4BF4-AD05-1FDAC6FD1E44}" presName="FourConn_1-2" presStyleLbl="fgAccFollowNode1" presStyleIdx="0" presStyleCnt="3">
        <dgm:presLayoutVars>
          <dgm:bulletEnabled val="1"/>
        </dgm:presLayoutVars>
      </dgm:prSet>
      <dgm:spPr/>
      <dgm:t>
        <a:bodyPr/>
        <a:lstStyle/>
        <a:p>
          <a:endParaRPr lang="el-GR"/>
        </a:p>
      </dgm:t>
    </dgm:pt>
    <dgm:pt modelId="{F4670D6A-4D89-4C61-8047-F76A262B401D}" type="pres">
      <dgm:prSet presAssocID="{47065519-25DB-4BF4-AD05-1FDAC6FD1E44}" presName="FourConn_2-3" presStyleLbl="fgAccFollowNode1" presStyleIdx="1" presStyleCnt="3">
        <dgm:presLayoutVars>
          <dgm:bulletEnabled val="1"/>
        </dgm:presLayoutVars>
      </dgm:prSet>
      <dgm:spPr/>
      <dgm:t>
        <a:bodyPr/>
        <a:lstStyle/>
        <a:p>
          <a:endParaRPr lang="el-GR"/>
        </a:p>
      </dgm:t>
    </dgm:pt>
    <dgm:pt modelId="{8BCF0C9A-CD73-4FDB-9C4E-CB6E56405C09}" type="pres">
      <dgm:prSet presAssocID="{47065519-25DB-4BF4-AD05-1FDAC6FD1E44}" presName="FourConn_3-4" presStyleLbl="fgAccFollowNode1" presStyleIdx="2" presStyleCnt="3">
        <dgm:presLayoutVars>
          <dgm:bulletEnabled val="1"/>
        </dgm:presLayoutVars>
      </dgm:prSet>
      <dgm:spPr/>
      <dgm:t>
        <a:bodyPr/>
        <a:lstStyle/>
        <a:p>
          <a:endParaRPr lang="el-GR"/>
        </a:p>
      </dgm:t>
    </dgm:pt>
    <dgm:pt modelId="{21419821-2AC0-4B19-A08B-6517EF91A7C3}" type="pres">
      <dgm:prSet presAssocID="{47065519-25DB-4BF4-AD05-1FDAC6FD1E44}" presName="FourNodes_1_text" presStyleLbl="node1" presStyleIdx="3" presStyleCnt="4">
        <dgm:presLayoutVars>
          <dgm:bulletEnabled val="1"/>
        </dgm:presLayoutVars>
      </dgm:prSet>
      <dgm:spPr/>
      <dgm:t>
        <a:bodyPr/>
        <a:lstStyle/>
        <a:p>
          <a:endParaRPr lang="el-GR"/>
        </a:p>
      </dgm:t>
    </dgm:pt>
    <dgm:pt modelId="{7663BDC4-F701-4CF4-B3BA-C3EF185EF520}" type="pres">
      <dgm:prSet presAssocID="{47065519-25DB-4BF4-AD05-1FDAC6FD1E44}" presName="FourNodes_2_text" presStyleLbl="node1" presStyleIdx="3" presStyleCnt="4">
        <dgm:presLayoutVars>
          <dgm:bulletEnabled val="1"/>
        </dgm:presLayoutVars>
      </dgm:prSet>
      <dgm:spPr/>
      <dgm:t>
        <a:bodyPr/>
        <a:lstStyle/>
        <a:p>
          <a:endParaRPr lang="el-GR"/>
        </a:p>
      </dgm:t>
    </dgm:pt>
    <dgm:pt modelId="{9197EE1F-3A31-4281-8F29-1A3BBCCAE6B8}" type="pres">
      <dgm:prSet presAssocID="{47065519-25DB-4BF4-AD05-1FDAC6FD1E44}" presName="FourNodes_3_text" presStyleLbl="node1" presStyleIdx="3" presStyleCnt="4">
        <dgm:presLayoutVars>
          <dgm:bulletEnabled val="1"/>
        </dgm:presLayoutVars>
      </dgm:prSet>
      <dgm:spPr/>
      <dgm:t>
        <a:bodyPr/>
        <a:lstStyle/>
        <a:p>
          <a:endParaRPr lang="el-GR"/>
        </a:p>
      </dgm:t>
    </dgm:pt>
    <dgm:pt modelId="{B005F605-327C-4E62-982B-7C604912CC94}" type="pres">
      <dgm:prSet presAssocID="{47065519-25DB-4BF4-AD05-1FDAC6FD1E44}" presName="FourNodes_4_text" presStyleLbl="node1" presStyleIdx="3" presStyleCnt="4">
        <dgm:presLayoutVars>
          <dgm:bulletEnabled val="1"/>
        </dgm:presLayoutVars>
      </dgm:prSet>
      <dgm:spPr/>
      <dgm:t>
        <a:bodyPr/>
        <a:lstStyle/>
        <a:p>
          <a:endParaRPr lang="el-GR"/>
        </a:p>
      </dgm:t>
    </dgm:pt>
  </dgm:ptLst>
  <dgm:cxnLst>
    <dgm:cxn modelId="{D3C75BAF-C54D-4B69-B5BC-CDA7695D0977}" srcId="{47065519-25DB-4BF4-AD05-1FDAC6FD1E44}" destId="{01E9576E-D876-4AFC-817F-4689A53927FC}" srcOrd="1" destOrd="0" parTransId="{1B25091C-3B46-414F-9B6F-F6DAE827C21B}" sibTransId="{9CB3873C-4A6E-4E81-B578-DFFD3953A2BC}"/>
    <dgm:cxn modelId="{B7AD4763-E1ED-48B8-AE46-7ED8AAD2E4F0}" type="presOf" srcId="{47065519-25DB-4BF4-AD05-1FDAC6FD1E44}" destId="{EE58CC72-0255-4443-B548-4B2449B12331}" srcOrd="0" destOrd="0" presId="urn:microsoft.com/office/officeart/2005/8/layout/vProcess5"/>
    <dgm:cxn modelId="{2112C200-4511-4444-9BE3-BD32066B6DD5}" type="presOf" srcId="{1050F361-6972-4898-87C3-FA90A73D736A}" destId="{B005F605-327C-4E62-982B-7C604912CC94}" srcOrd="1" destOrd="0" presId="urn:microsoft.com/office/officeart/2005/8/layout/vProcess5"/>
    <dgm:cxn modelId="{66238900-AB16-43B7-88E8-3D111D7A1C04}" type="presOf" srcId="{DD06F3AA-5F52-4E0E-9861-BD85FE7326B0}" destId="{9197EE1F-3A31-4281-8F29-1A3BBCCAE6B8}" srcOrd="1" destOrd="0" presId="urn:microsoft.com/office/officeart/2005/8/layout/vProcess5"/>
    <dgm:cxn modelId="{748EEDB4-EE1C-499F-8B65-E95DD7CC6834}" type="presOf" srcId="{BEE58A29-1EFB-4979-8BCC-4E98972ED1BD}" destId="{8BCF0C9A-CD73-4FDB-9C4E-CB6E56405C09}" srcOrd="0" destOrd="0" presId="urn:microsoft.com/office/officeart/2005/8/layout/vProcess5"/>
    <dgm:cxn modelId="{CE9A4915-635E-45E7-9BB4-F51E620651B3}" srcId="{47065519-25DB-4BF4-AD05-1FDAC6FD1E44}" destId="{DD06F3AA-5F52-4E0E-9861-BD85FE7326B0}" srcOrd="2" destOrd="0" parTransId="{BFA88F78-4E83-4345-ADBA-83B876652C15}" sibTransId="{BEE58A29-1EFB-4979-8BCC-4E98972ED1BD}"/>
    <dgm:cxn modelId="{7088BADD-5A0B-4408-A4F9-0B2AB81B2648}" type="presOf" srcId="{1050F361-6972-4898-87C3-FA90A73D736A}" destId="{62A3CD28-B983-47F5-B12B-1A3E0F32C9ED}" srcOrd="0" destOrd="0" presId="urn:microsoft.com/office/officeart/2005/8/layout/vProcess5"/>
    <dgm:cxn modelId="{A27D5BF4-B4A0-49D3-9A07-B619F0E484A3}" type="presOf" srcId="{9C7B0A7A-7B40-4547-99BB-4E2D8ED37FA8}" destId="{21419821-2AC0-4B19-A08B-6517EF91A7C3}" srcOrd="1" destOrd="0" presId="urn:microsoft.com/office/officeart/2005/8/layout/vProcess5"/>
    <dgm:cxn modelId="{78E30159-A244-4F0F-A251-21BD6EC5D200}" type="presOf" srcId="{9C7B0A7A-7B40-4547-99BB-4E2D8ED37FA8}" destId="{E19AA09E-DED9-4335-8011-E80D2A5B0CB0}" srcOrd="0" destOrd="0" presId="urn:microsoft.com/office/officeart/2005/8/layout/vProcess5"/>
    <dgm:cxn modelId="{FD0311BF-A100-4751-9BDC-9E0EF4ADBA64}" type="presOf" srcId="{DD06F3AA-5F52-4E0E-9861-BD85FE7326B0}" destId="{C39B2F6B-9C24-4278-91C7-FCFF16518EFB}" srcOrd="0" destOrd="0" presId="urn:microsoft.com/office/officeart/2005/8/layout/vProcess5"/>
    <dgm:cxn modelId="{23FE748E-A517-40AC-8FF7-4DC0F87C3232}" srcId="{47065519-25DB-4BF4-AD05-1FDAC6FD1E44}" destId="{1050F361-6972-4898-87C3-FA90A73D736A}" srcOrd="3" destOrd="0" parTransId="{0AFB3E1D-9BC9-4C7F-B6D0-BB025FBC410F}" sibTransId="{60015282-39CE-4AFC-A502-9F5F5D11A702}"/>
    <dgm:cxn modelId="{576E550E-0785-488F-8545-389E9DF57388}" type="presOf" srcId="{01E9576E-D876-4AFC-817F-4689A53927FC}" destId="{71A366E4-1774-4100-A4CC-07362AE05DC9}" srcOrd="0" destOrd="0" presId="urn:microsoft.com/office/officeart/2005/8/layout/vProcess5"/>
    <dgm:cxn modelId="{1C757D9F-2F53-4769-8F7F-655B812ED1A0}" type="presOf" srcId="{D0D55D17-42F3-4154-A47C-DCDEB0EBBAD0}" destId="{FA1AB429-A528-4E5D-AB65-70848D23DAF3}" srcOrd="0" destOrd="0" presId="urn:microsoft.com/office/officeart/2005/8/layout/vProcess5"/>
    <dgm:cxn modelId="{A5A89010-4B10-47E3-AD85-7D43CE605720}" srcId="{47065519-25DB-4BF4-AD05-1FDAC6FD1E44}" destId="{9C7B0A7A-7B40-4547-99BB-4E2D8ED37FA8}" srcOrd="0" destOrd="0" parTransId="{2E909394-75F1-439D-BA34-53593CB25C28}" sibTransId="{D0D55D17-42F3-4154-A47C-DCDEB0EBBAD0}"/>
    <dgm:cxn modelId="{AC7173F8-0CAA-4872-A675-D52C00AD5D8B}" type="presOf" srcId="{01E9576E-D876-4AFC-817F-4689A53927FC}" destId="{7663BDC4-F701-4CF4-B3BA-C3EF185EF520}" srcOrd="1" destOrd="0" presId="urn:microsoft.com/office/officeart/2005/8/layout/vProcess5"/>
    <dgm:cxn modelId="{425C1ABA-BE29-4438-8B15-E18AC4822CA7}" type="presOf" srcId="{9CB3873C-4A6E-4E81-B578-DFFD3953A2BC}" destId="{F4670D6A-4D89-4C61-8047-F76A262B401D}" srcOrd="0" destOrd="0" presId="urn:microsoft.com/office/officeart/2005/8/layout/vProcess5"/>
    <dgm:cxn modelId="{3F7E0CF0-177E-47F3-BDF6-9BC58CB34FD4}" type="presParOf" srcId="{EE58CC72-0255-4443-B548-4B2449B12331}" destId="{8DACFD92-65AF-4E71-8C56-810B2B689071}" srcOrd="0" destOrd="0" presId="urn:microsoft.com/office/officeart/2005/8/layout/vProcess5"/>
    <dgm:cxn modelId="{BFD926E2-375C-481C-A2A9-826FE8679685}" type="presParOf" srcId="{EE58CC72-0255-4443-B548-4B2449B12331}" destId="{E19AA09E-DED9-4335-8011-E80D2A5B0CB0}" srcOrd="1" destOrd="0" presId="urn:microsoft.com/office/officeart/2005/8/layout/vProcess5"/>
    <dgm:cxn modelId="{ABB60D47-BA7B-4508-85E1-88FD6707A4B4}" type="presParOf" srcId="{EE58CC72-0255-4443-B548-4B2449B12331}" destId="{71A366E4-1774-4100-A4CC-07362AE05DC9}" srcOrd="2" destOrd="0" presId="urn:microsoft.com/office/officeart/2005/8/layout/vProcess5"/>
    <dgm:cxn modelId="{DFADA8C2-2767-4B4D-AA38-17F23BCED778}" type="presParOf" srcId="{EE58CC72-0255-4443-B548-4B2449B12331}" destId="{C39B2F6B-9C24-4278-91C7-FCFF16518EFB}" srcOrd="3" destOrd="0" presId="urn:microsoft.com/office/officeart/2005/8/layout/vProcess5"/>
    <dgm:cxn modelId="{8CE3C4CB-C59E-420D-B8B2-9A14C0BDE66F}" type="presParOf" srcId="{EE58CC72-0255-4443-B548-4B2449B12331}" destId="{62A3CD28-B983-47F5-B12B-1A3E0F32C9ED}" srcOrd="4" destOrd="0" presId="urn:microsoft.com/office/officeart/2005/8/layout/vProcess5"/>
    <dgm:cxn modelId="{2D42A431-E9EB-4507-84DD-0772CAC8BBDD}" type="presParOf" srcId="{EE58CC72-0255-4443-B548-4B2449B12331}" destId="{FA1AB429-A528-4E5D-AB65-70848D23DAF3}" srcOrd="5" destOrd="0" presId="urn:microsoft.com/office/officeart/2005/8/layout/vProcess5"/>
    <dgm:cxn modelId="{DE611293-A579-46D3-B74E-AC81BB09545B}" type="presParOf" srcId="{EE58CC72-0255-4443-B548-4B2449B12331}" destId="{F4670D6A-4D89-4C61-8047-F76A262B401D}" srcOrd="6" destOrd="0" presId="urn:microsoft.com/office/officeart/2005/8/layout/vProcess5"/>
    <dgm:cxn modelId="{308F9BB6-2BCF-425F-BC62-15CFA4CB6773}" type="presParOf" srcId="{EE58CC72-0255-4443-B548-4B2449B12331}" destId="{8BCF0C9A-CD73-4FDB-9C4E-CB6E56405C09}" srcOrd="7" destOrd="0" presId="urn:microsoft.com/office/officeart/2005/8/layout/vProcess5"/>
    <dgm:cxn modelId="{717B4667-7262-4519-95BC-80123946C7E2}" type="presParOf" srcId="{EE58CC72-0255-4443-B548-4B2449B12331}" destId="{21419821-2AC0-4B19-A08B-6517EF91A7C3}" srcOrd="8" destOrd="0" presId="urn:microsoft.com/office/officeart/2005/8/layout/vProcess5"/>
    <dgm:cxn modelId="{6DD7D126-710C-4D37-990D-A296BBAC0A9B}" type="presParOf" srcId="{EE58CC72-0255-4443-B548-4B2449B12331}" destId="{7663BDC4-F701-4CF4-B3BA-C3EF185EF520}" srcOrd="9" destOrd="0" presId="urn:microsoft.com/office/officeart/2005/8/layout/vProcess5"/>
    <dgm:cxn modelId="{18BAA0A0-A738-4E2F-9D35-F5AD07C6D740}" type="presParOf" srcId="{EE58CC72-0255-4443-B548-4B2449B12331}" destId="{9197EE1F-3A31-4281-8F29-1A3BBCCAE6B8}" srcOrd="10" destOrd="0" presId="urn:microsoft.com/office/officeart/2005/8/layout/vProcess5"/>
    <dgm:cxn modelId="{C4C31E2F-73C6-4F3D-B350-E79095EC7A37}" type="presParOf" srcId="{EE58CC72-0255-4443-B548-4B2449B12331}" destId="{B005F605-327C-4E62-982B-7C604912CC94}"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B0D279-CAAB-4DA8-A060-F055FEE490E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4EDBE1A-F0F5-4627-872E-AA890E1CD270}">
      <dgm:prSet phldrT="[Text]"/>
      <dgm:spPr/>
      <dgm:t>
        <a:bodyPr/>
        <a:lstStyle/>
        <a:p>
          <a:r>
            <a:rPr lang="el-GR" dirty="0" smtClean="0"/>
            <a:t>Εισαγωγή</a:t>
          </a:r>
          <a:endParaRPr lang="en-US" dirty="0"/>
        </a:p>
      </dgm:t>
    </dgm:pt>
    <dgm:pt modelId="{418370C9-35C4-47CE-A563-B345FD24D78F}" type="parTrans" cxnId="{96D2483D-DB22-4A45-B0C1-749B23DC6553}">
      <dgm:prSet/>
      <dgm:spPr/>
      <dgm:t>
        <a:bodyPr/>
        <a:lstStyle/>
        <a:p>
          <a:endParaRPr lang="en-US"/>
        </a:p>
      </dgm:t>
    </dgm:pt>
    <dgm:pt modelId="{CD2B1B02-2F44-46B6-A880-9D331D293BF4}" type="sibTrans" cxnId="{96D2483D-DB22-4A45-B0C1-749B23DC6553}">
      <dgm:prSet/>
      <dgm:spPr/>
      <dgm:t>
        <a:bodyPr/>
        <a:lstStyle/>
        <a:p>
          <a:endParaRPr lang="en-US"/>
        </a:p>
      </dgm:t>
    </dgm:pt>
    <dgm:pt modelId="{C279A063-EB01-48CC-9E4F-1C4C883EC5C2}">
      <dgm:prSet phldrT="[Text]"/>
      <dgm:spPr/>
      <dgm:t>
        <a:bodyPr/>
        <a:lstStyle/>
        <a:p>
          <a:r>
            <a:rPr lang="el-GR" dirty="0" smtClean="0"/>
            <a:t>Όνομα οργανισμού, στοιχεία επικοινωνίας, </a:t>
          </a:r>
          <a:r>
            <a:rPr lang="en-US" dirty="0" smtClean="0"/>
            <a:t>website </a:t>
          </a:r>
          <a:r>
            <a:rPr lang="el-GR" dirty="0" smtClean="0"/>
            <a:t>κτλ.</a:t>
          </a:r>
          <a:endParaRPr lang="en-US" dirty="0"/>
        </a:p>
      </dgm:t>
    </dgm:pt>
    <dgm:pt modelId="{74070E7C-0B73-4611-8345-2E12702077FF}" type="parTrans" cxnId="{91C8DB3F-F336-4AB8-ADF3-805E7D0BEF33}">
      <dgm:prSet/>
      <dgm:spPr/>
      <dgm:t>
        <a:bodyPr/>
        <a:lstStyle/>
        <a:p>
          <a:endParaRPr lang="en-US"/>
        </a:p>
      </dgm:t>
    </dgm:pt>
    <dgm:pt modelId="{EE9AA518-5A27-40B1-ACDB-DA8C1533165A}" type="sibTrans" cxnId="{91C8DB3F-F336-4AB8-ADF3-805E7D0BEF33}">
      <dgm:prSet/>
      <dgm:spPr/>
      <dgm:t>
        <a:bodyPr/>
        <a:lstStyle/>
        <a:p>
          <a:endParaRPr lang="en-US"/>
        </a:p>
      </dgm:t>
    </dgm:pt>
    <dgm:pt modelId="{9B7E899B-DB90-4A68-A46C-244B75CBA3C5}">
      <dgm:prSet phldrT="[Text]"/>
      <dgm:spPr/>
      <dgm:t>
        <a:bodyPr/>
        <a:lstStyle/>
        <a:p>
          <a:r>
            <a:rPr lang="el-GR" dirty="0" smtClean="0"/>
            <a:t>Σύνοψη (</a:t>
          </a:r>
          <a:r>
            <a:rPr lang="en-US" dirty="0" smtClean="0"/>
            <a:t>executive summary)</a:t>
          </a:r>
          <a:endParaRPr lang="en-US" dirty="0"/>
        </a:p>
      </dgm:t>
    </dgm:pt>
    <dgm:pt modelId="{85BB3C55-9D90-4FF4-BEAB-332F4E0CBE1F}" type="parTrans" cxnId="{660FDCB5-9B65-4F09-8BAB-9123E8F576CD}">
      <dgm:prSet/>
      <dgm:spPr/>
      <dgm:t>
        <a:bodyPr/>
        <a:lstStyle/>
        <a:p>
          <a:endParaRPr lang="en-US"/>
        </a:p>
      </dgm:t>
    </dgm:pt>
    <dgm:pt modelId="{0E9B3D73-F331-4772-A7BC-F9C4738EE4D6}" type="sibTrans" cxnId="{660FDCB5-9B65-4F09-8BAB-9123E8F576CD}">
      <dgm:prSet/>
      <dgm:spPr/>
      <dgm:t>
        <a:bodyPr/>
        <a:lstStyle/>
        <a:p>
          <a:endParaRPr lang="en-US"/>
        </a:p>
      </dgm:t>
    </dgm:pt>
    <dgm:pt modelId="{A94910DE-CE21-4371-99C7-43F287BE1B39}">
      <dgm:prSet phldrT="[Text]"/>
      <dgm:spPr/>
      <dgm:t>
        <a:bodyPr/>
        <a:lstStyle/>
        <a:p>
          <a:r>
            <a:rPr lang="el-GR" dirty="0" smtClean="0"/>
            <a:t>Εσωτερική ανάλυση οργανισμού</a:t>
          </a:r>
          <a:endParaRPr lang="en-US" dirty="0"/>
        </a:p>
      </dgm:t>
    </dgm:pt>
    <dgm:pt modelId="{02175CEB-3E8D-4EBA-B2B3-9875F28869D9}" type="parTrans" cxnId="{6A405B46-E390-4564-9B7B-74E207B6877D}">
      <dgm:prSet/>
      <dgm:spPr/>
      <dgm:t>
        <a:bodyPr/>
        <a:lstStyle/>
        <a:p>
          <a:endParaRPr lang="en-US"/>
        </a:p>
      </dgm:t>
    </dgm:pt>
    <dgm:pt modelId="{CBA4B124-9AE6-454E-AFD4-309CA83592C2}" type="sibTrans" cxnId="{6A405B46-E390-4564-9B7B-74E207B6877D}">
      <dgm:prSet/>
      <dgm:spPr/>
      <dgm:t>
        <a:bodyPr/>
        <a:lstStyle/>
        <a:p>
          <a:endParaRPr lang="en-US"/>
        </a:p>
      </dgm:t>
    </dgm:pt>
    <dgm:pt modelId="{D0C0A4B2-4589-40FD-A7EB-0705FBDC86C4}">
      <dgm:prSet phldrT="[Text]"/>
      <dgm:spPr/>
      <dgm:t>
        <a:bodyPr/>
        <a:lstStyle/>
        <a:p>
          <a:r>
            <a:rPr lang="el-GR" dirty="0" smtClean="0"/>
            <a:t>Περιγραφή οργανισμού (έτος ίδρυσης, ιστορικό)</a:t>
          </a:r>
          <a:endParaRPr lang="en-US" dirty="0"/>
        </a:p>
      </dgm:t>
    </dgm:pt>
    <dgm:pt modelId="{AB886A8C-A7E4-4397-8071-316B3C3B3C75}" type="parTrans" cxnId="{95C35AE7-9FBA-4182-8080-4FAA16FC3C52}">
      <dgm:prSet/>
      <dgm:spPr/>
      <dgm:t>
        <a:bodyPr/>
        <a:lstStyle/>
        <a:p>
          <a:endParaRPr lang="en-US"/>
        </a:p>
      </dgm:t>
    </dgm:pt>
    <dgm:pt modelId="{616205D3-67B6-42CB-A14C-381DF8601CCF}" type="sibTrans" cxnId="{95C35AE7-9FBA-4182-8080-4FAA16FC3C52}">
      <dgm:prSet/>
      <dgm:spPr/>
      <dgm:t>
        <a:bodyPr/>
        <a:lstStyle/>
        <a:p>
          <a:endParaRPr lang="en-US"/>
        </a:p>
      </dgm:t>
    </dgm:pt>
    <dgm:pt modelId="{DF5592BF-61C8-402A-AB1D-89CC83EC44B5}">
      <dgm:prSet phldrT="[Text]"/>
      <dgm:spPr/>
      <dgm:t>
        <a:bodyPr/>
        <a:lstStyle/>
        <a:p>
          <a:r>
            <a:rPr lang="el-GR" dirty="0" smtClean="0"/>
            <a:t>Όραμα, αποστολή και αξίες (υφιστάμενο), υφιστάμενη στρατηγική</a:t>
          </a:r>
          <a:endParaRPr lang="en-US" dirty="0"/>
        </a:p>
      </dgm:t>
    </dgm:pt>
    <dgm:pt modelId="{F9BB2E0D-1E9A-4222-944A-18F13D8F6B3C}" type="parTrans" cxnId="{E9D38131-FF66-492D-AA98-47EE42E944BE}">
      <dgm:prSet/>
      <dgm:spPr/>
      <dgm:t>
        <a:bodyPr/>
        <a:lstStyle/>
        <a:p>
          <a:endParaRPr lang="en-US"/>
        </a:p>
      </dgm:t>
    </dgm:pt>
    <dgm:pt modelId="{CE30FC0D-0D22-4656-BBE8-688FAE9F91EC}" type="sibTrans" cxnId="{E9D38131-FF66-492D-AA98-47EE42E944BE}">
      <dgm:prSet/>
      <dgm:spPr/>
      <dgm:t>
        <a:bodyPr/>
        <a:lstStyle/>
        <a:p>
          <a:endParaRPr lang="en-US"/>
        </a:p>
      </dgm:t>
    </dgm:pt>
    <dgm:pt modelId="{65577B30-C991-4622-A95C-CEF108AA756E}">
      <dgm:prSet phldrT="[Text]"/>
      <dgm:spPr/>
      <dgm:t>
        <a:bodyPr/>
        <a:lstStyle/>
        <a:p>
          <a:r>
            <a:rPr lang="el-GR" dirty="0" smtClean="0"/>
            <a:t>Εξωτερική ανάλυση</a:t>
          </a:r>
          <a:endParaRPr lang="en-US" dirty="0"/>
        </a:p>
      </dgm:t>
    </dgm:pt>
    <dgm:pt modelId="{A08861AF-241E-41CD-9528-31AAC1C81B76}" type="parTrans" cxnId="{F5B67C44-B3EF-4F56-963E-9680342D153E}">
      <dgm:prSet/>
      <dgm:spPr/>
      <dgm:t>
        <a:bodyPr/>
        <a:lstStyle/>
        <a:p>
          <a:endParaRPr lang="en-US"/>
        </a:p>
      </dgm:t>
    </dgm:pt>
    <dgm:pt modelId="{0968E3F9-3666-4CF4-9058-F6FF9B6C8B98}" type="sibTrans" cxnId="{F5B67C44-B3EF-4F56-963E-9680342D153E}">
      <dgm:prSet/>
      <dgm:spPr/>
      <dgm:t>
        <a:bodyPr/>
        <a:lstStyle/>
        <a:p>
          <a:endParaRPr lang="en-US"/>
        </a:p>
      </dgm:t>
    </dgm:pt>
    <dgm:pt modelId="{92C3F17E-BDC7-4B21-A8AB-27C5599BD2E1}">
      <dgm:prSet phldrT="[Text]"/>
      <dgm:spPr/>
      <dgm:t>
        <a:bodyPr/>
        <a:lstStyle/>
        <a:p>
          <a:r>
            <a:rPr lang="el-GR" dirty="0" smtClean="0"/>
            <a:t> Ανάλυση </a:t>
          </a:r>
          <a:r>
            <a:rPr lang="el-GR" dirty="0" err="1" smtClean="0"/>
            <a:t>μακρο</a:t>
          </a:r>
          <a:r>
            <a:rPr lang="el-GR" dirty="0" smtClean="0"/>
            <a:t>-περιβάλλοντος (</a:t>
          </a:r>
          <a:r>
            <a:rPr lang="en-US" dirty="0" smtClean="0"/>
            <a:t>PEST-DG: </a:t>
          </a:r>
          <a:r>
            <a:rPr lang="el-GR" dirty="0" smtClean="0"/>
            <a:t>πολιτικό, οικονομικό, κοινωνικό-πολιτιστικό, τεχνολογικό, δημογραφικό, παγκόσμιο)</a:t>
          </a:r>
          <a:endParaRPr lang="en-US" dirty="0"/>
        </a:p>
      </dgm:t>
    </dgm:pt>
    <dgm:pt modelId="{9F363847-C339-4B19-BB02-30F55D0AE55B}" type="parTrans" cxnId="{DD38AE6E-DC3E-4B99-BFE8-635B468FC5B5}">
      <dgm:prSet/>
      <dgm:spPr/>
      <dgm:t>
        <a:bodyPr/>
        <a:lstStyle/>
        <a:p>
          <a:endParaRPr lang="en-US"/>
        </a:p>
      </dgm:t>
    </dgm:pt>
    <dgm:pt modelId="{B3856FE2-FE77-40A3-9A04-3029DE2FFFB1}" type="sibTrans" cxnId="{DD38AE6E-DC3E-4B99-BFE8-635B468FC5B5}">
      <dgm:prSet/>
      <dgm:spPr/>
      <dgm:t>
        <a:bodyPr/>
        <a:lstStyle/>
        <a:p>
          <a:endParaRPr lang="en-US"/>
        </a:p>
      </dgm:t>
    </dgm:pt>
    <dgm:pt modelId="{B0D45957-FB5E-44C7-925E-E4F599FC00D6}">
      <dgm:prSet phldrT="[Text]"/>
      <dgm:spPr/>
      <dgm:t>
        <a:bodyPr/>
        <a:lstStyle/>
        <a:p>
          <a:r>
            <a:rPr lang="el-GR" dirty="0" smtClean="0"/>
            <a:t> Ανάλυση κλαδικού περιβάλλοντος (Ανάλυση 5 Δυνάμεων του </a:t>
          </a:r>
          <a:r>
            <a:rPr lang="en-US" dirty="0" smtClean="0"/>
            <a:t>Porter: 1) </a:t>
          </a:r>
          <a:r>
            <a:rPr lang="el-GR" dirty="0" smtClean="0"/>
            <a:t>απειλή εισόδου νέων επιχειρήσεων, 2) διαπραγματευτική δύναμη των προμηθευτών του οργανισμού, διαπραγματευτική δύναμη των αγοραστών του οργανισμού, 4) απειλή από υποκατάστατα προϊόντα και 5) ένταση ανταγωνισμού ανάμεσα στις ήδη υπάρχουσες επιχειρήσεις του κλάδου)</a:t>
          </a:r>
          <a:endParaRPr lang="en-US" dirty="0"/>
        </a:p>
      </dgm:t>
    </dgm:pt>
    <dgm:pt modelId="{0EFD56A9-0839-4F81-8E16-EED0D7977506}" type="parTrans" cxnId="{37A97C0A-CB56-4256-BCBF-640D4411B43E}">
      <dgm:prSet/>
      <dgm:spPr/>
      <dgm:t>
        <a:bodyPr/>
        <a:lstStyle/>
        <a:p>
          <a:endParaRPr lang="en-US"/>
        </a:p>
      </dgm:t>
    </dgm:pt>
    <dgm:pt modelId="{23928D14-0E9F-4E08-8696-78853A108EB8}" type="sibTrans" cxnId="{37A97C0A-CB56-4256-BCBF-640D4411B43E}">
      <dgm:prSet/>
      <dgm:spPr/>
      <dgm:t>
        <a:bodyPr/>
        <a:lstStyle/>
        <a:p>
          <a:endParaRPr lang="en-US"/>
        </a:p>
      </dgm:t>
    </dgm:pt>
    <dgm:pt modelId="{75AE0AC5-934C-43A7-97A1-7CD1D14A20A2}">
      <dgm:prSet phldrT="[Text]"/>
      <dgm:spPr/>
      <dgm:t>
        <a:bodyPr/>
        <a:lstStyle/>
        <a:p>
          <a:r>
            <a:rPr lang="el-GR" dirty="0" smtClean="0"/>
            <a:t>Βασικά προϊόντα ή υπηρεσίες που παρέχονται</a:t>
          </a:r>
          <a:endParaRPr lang="en-US" dirty="0"/>
        </a:p>
      </dgm:t>
    </dgm:pt>
    <dgm:pt modelId="{0EBAA1AB-F408-4B16-BE06-CA83909FB744}" type="parTrans" cxnId="{227D736D-7967-4FF0-BD2A-E2A751ED3CFF}">
      <dgm:prSet/>
      <dgm:spPr/>
      <dgm:t>
        <a:bodyPr/>
        <a:lstStyle/>
        <a:p>
          <a:endParaRPr lang="en-US"/>
        </a:p>
      </dgm:t>
    </dgm:pt>
    <dgm:pt modelId="{F31AD485-93EB-4A55-A6AC-1D4B42AE79F3}" type="sibTrans" cxnId="{227D736D-7967-4FF0-BD2A-E2A751ED3CFF}">
      <dgm:prSet/>
      <dgm:spPr/>
      <dgm:t>
        <a:bodyPr/>
        <a:lstStyle/>
        <a:p>
          <a:endParaRPr lang="en-US"/>
        </a:p>
      </dgm:t>
    </dgm:pt>
    <dgm:pt modelId="{CC8200FB-A8C4-4538-B8D9-3FF2D95AD3A7}">
      <dgm:prSet phldrT="[Text]"/>
      <dgm:spPr/>
      <dgm:t>
        <a:bodyPr/>
        <a:lstStyle/>
        <a:p>
          <a:r>
            <a:rPr lang="el-GR" dirty="0" smtClean="0"/>
            <a:t>Οργανωτική δομή (τμηματοποίηση, εύρος ελέγχου, συγκεντρωτική – αποκεντρωτική διοίκηση κτλ.)</a:t>
          </a:r>
          <a:endParaRPr lang="en-US" dirty="0"/>
        </a:p>
      </dgm:t>
    </dgm:pt>
    <dgm:pt modelId="{0BBFF3E7-6D21-4EEC-BF1D-5576EDFF1418}" type="parTrans" cxnId="{70AAA923-DEBF-4554-A616-595D2686F7C4}">
      <dgm:prSet/>
      <dgm:spPr/>
      <dgm:t>
        <a:bodyPr/>
        <a:lstStyle/>
        <a:p>
          <a:endParaRPr lang="en-US"/>
        </a:p>
      </dgm:t>
    </dgm:pt>
    <dgm:pt modelId="{E6BB1550-4F78-4A1B-99F5-534A88694A39}" type="sibTrans" cxnId="{70AAA923-DEBF-4554-A616-595D2686F7C4}">
      <dgm:prSet/>
      <dgm:spPr/>
      <dgm:t>
        <a:bodyPr/>
        <a:lstStyle/>
        <a:p>
          <a:endParaRPr lang="en-US"/>
        </a:p>
      </dgm:t>
    </dgm:pt>
    <dgm:pt modelId="{DE548B20-F20F-4ABF-AA00-C76A43F032CE}">
      <dgm:prSet phldrT="[Text]"/>
      <dgm:spPr/>
      <dgm:t>
        <a:bodyPr/>
        <a:lstStyle/>
        <a:p>
          <a:r>
            <a:rPr lang="el-GR" dirty="0" smtClean="0"/>
            <a:t>Πόροι και ικανότητες οργανισμού (έμφαση στις θεμελιώδεις ικανότητες και στην πιθανότητα δημιουργίας ανταγωνιστικού πλεονεκτήματος) κτλ.</a:t>
          </a:r>
          <a:endParaRPr lang="en-US" dirty="0"/>
        </a:p>
      </dgm:t>
    </dgm:pt>
    <dgm:pt modelId="{93183A11-2FB1-4F16-B2D1-EF639ADF5DE5}" type="parTrans" cxnId="{A7B0419A-7FF4-40DC-8296-DA260B4192F3}">
      <dgm:prSet/>
      <dgm:spPr/>
      <dgm:t>
        <a:bodyPr/>
        <a:lstStyle/>
        <a:p>
          <a:endParaRPr lang="en-US"/>
        </a:p>
      </dgm:t>
    </dgm:pt>
    <dgm:pt modelId="{0380C529-1FD5-4B0C-9A15-8C1672AA1B8C}" type="sibTrans" cxnId="{A7B0419A-7FF4-40DC-8296-DA260B4192F3}">
      <dgm:prSet/>
      <dgm:spPr/>
      <dgm:t>
        <a:bodyPr/>
        <a:lstStyle/>
        <a:p>
          <a:endParaRPr lang="en-US"/>
        </a:p>
      </dgm:t>
    </dgm:pt>
    <dgm:pt modelId="{6CB8F341-8A9A-444C-A6AD-180787C4DEC7}">
      <dgm:prSet phldrT="[Text]"/>
      <dgm:spPr/>
      <dgm:t>
        <a:bodyPr/>
        <a:lstStyle/>
        <a:p>
          <a:r>
            <a:rPr lang="el-GR" dirty="0" smtClean="0"/>
            <a:t>Πως αναμένεται αλλαγές στους παραπάνω παράγοντες να επηρεάσουν τον οργανισμό μέσα στα επόμενα 3-5 χρόνια; Τι μπορεί να κάνει ο οργανισμός για να προετοιμασθεί καλύτερα για τις αλλαγές αυτές; </a:t>
          </a:r>
          <a:endParaRPr lang="en-US" dirty="0"/>
        </a:p>
      </dgm:t>
    </dgm:pt>
    <dgm:pt modelId="{6BAEEBF6-7922-4ED2-B641-37534CC5B84D}" type="parTrans" cxnId="{7F0C0511-9A81-4076-AAA3-10EDC49817A7}">
      <dgm:prSet/>
      <dgm:spPr/>
      <dgm:t>
        <a:bodyPr/>
        <a:lstStyle/>
        <a:p>
          <a:endParaRPr lang="en-US"/>
        </a:p>
      </dgm:t>
    </dgm:pt>
    <dgm:pt modelId="{2A05B45E-AB73-4BDB-85B6-55381BA1E6FB}" type="sibTrans" cxnId="{7F0C0511-9A81-4076-AAA3-10EDC49817A7}">
      <dgm:prSet/>
      <dgm:spPr/>
      <dgm:t>
        <a:bodyPr/>
        <a:lstStyle/>
        <a:p>
          <a:endParaRPr lang="en-US"/>
        </a:p>
      </dgm:t>
    </dgm:pt>
    <dgm:pt modelId="{45A9826B-9E0D-4099-8D1A-DDCC96E31E2A}" type="pres">
      <dgm:prSet presAssocID="{B9B0D279-CAAB-4DA8-A060-F055FEE490E5}" presName="linearFlow" presStyleCnt="0">
        <dgm:presLayoutVars>
          <dgm:dir/>
          <dgm:animLvl val="lvl"/>
          <dgm:resizeHandles val="exact"/>
        </dgm:presLayoutVars>
      </dgm:prSet>
      <dgm:spPr/>
      <dgm:t>
        <a:bodyPr/>
        <a:lstStyle/>
        <a:p>
          <a:endParaRPr lang="el-GR"/>
        </a:p>
      </dgm:t>
    </dgm:pt>
    <dgm:pt modelId="{DF502F4F-86B2-4E5A-A589-B5945D864F2D}" type="pres">
      <dgm:prSet presAssocID="{64EDBE1A-F0F5-4627-872E-AA890E1CD270}" presName="composite" presStyleCnt="0"/>
      <dgm:spPr/>
    </dgm:pt>
    <dgm:pt modelId="{F545B98F-E53B-4D98-8AC8-76F193483020}" type="pres">
      <dgm:prSet presAssocID="{64EDBE1A-F0F5-4627-872E-AA890E1CD270}" presName="parentText" presStyleLbl="alignNode1" presStyleIdx="0" presStyleCnt="3">
        <dgm:presLayoutVars>
          <dgm:chMax val="1"/>
          <dgm:bulletEnabled val="1"/>
        </dgm:presLayoutVars>
      </dgm:prSet>
      <dgm:spPr/>
      <dgm:t>
        <a:bodyPr/>
        <a:lstStyle/>
        <a:p>
          <a:endParaRPr lang="en-US"/>
        </a:p>
      </dgm:t>
    </dgm:pt>
    <dgm:pt modelId="{60CFCE40-CEEC-47C5-B25A-95EE5BF5816E}" type="pres">
      <dgm:prSet presAssocID="{64EDBE1A-F0F5-4627-872E-AA890E1CD270}" presName="descendantText" presStyleLbl="alignAcc1" presStyleIdx="0" presStyleCnt="3">
        <dgm:presLayoutVars>
          <dgm:bulletEnabled val="1"/>
        </dgm:presLayoutVars>
      </dgm:prSet>
      <dgm:spPr/>
      <dgm:t>
        <a:bodyPr/>
        <a:lstStyle/>
        <a:p>
          <a:endParaRPr lang="en-US"/>
        </a:p>
      </dgm:t>
    </dgm:pt>
    <dgm:pt modelId="{DCBEA908-F985-4778-A9F5-DE41874773B4}" type="pres">
      <dgm:prSet presAssocID="{CD2B1B02-2F44-46B6-A880-9D331D293BF4}" presName="sp" presStyleCnt="0"/>
      <dgm:spPr/>
    </dgm:pt>
    <dgm:pt modelId="{0A81D3ED-AED8-4CCB-BA36-9EAAEB17F0DB}" type="pres">
      <dgm:prSet presAssocID="{A94910DE-CE21-4371-99C7-43F287BE1B39}" presName="composite" presStyleCnt="0"/>
      <dgm:spPr/>
    </dgm:pt>
    <dgm:pt modelId="{41DF5CE2-2636-424A-8E8E-3B0BD02871DF}" type="pres">
      <dgm:prSet presAssocID="{A94910DE-CE21-4371-99C7-43F287BE1B39}" presName="parentText" presStyleLbl="alignNode1" presStyleIdx="1" presStyleCnt="3">
        <dgm:presLayoutVars>
          <dgm:chMax val="1"/>
          <dgm:bulletEnabled val="1"/>
        </dgm:presLayoutVars>
      </dgm:prSet>
      <dgm:spPr/>
      <dgm:t>
        <a:bodyPr/>
        <a:lstStyle/>
        <a:p>
          <a:endParaRPr lang="en-US"/>
        </a:p>
      </dgm:t>
    </dgm:pt>
    <dgm:pt modelId="{35FE6FF0-3EB9-4C37-BF03-1FA92FC4F93D}" type="pres">
      <dgm:prSet presAssocID="{A94910DE-CE21-4371-99C7-43F287BE1B39}" presName="descendantText" presStyleLbl="alignAcc1" presStyleIdx="1" presStyleCnt="3">
        <dgm:presLayoutVars>
          <dgm:bulletEnabled val="1"/>
        </dgm:presLayoutVars>
      </dgm:prSet>
      <dgm:spPr/>
      <dgm:t>
        <a:bodyPr/>
        <a:lstStyle/>
        <a:p>
          <a:endParaRPr lang="en-US"/>
        </a:p>
      </dgm:t>
    </dgm:pt>
    <dgm:pt modelId="{752CB721-B217-4B37-BA2C-AEF00A59DCB2}" type="pres">
      <dgm:prSet presAssocID="{CBA4B124-9AE6-454E-AFD4-309CA83592C2}" presName="sp" presStyleCnt="0"/>
      <dgm:spPr/>
    </dgm:pt>
    <dgm:pt modelId="{1CEB157E-7E61-4D9B-9781-159AEEE9E18C}" type="pres">
      <dgm:prSet presAssocID="{65577B30-C991-4622-A95C-CEF108AA756E}" presName="composite" presStyleCnt="0"/>
      <dgm:spPr/>
    </dgm:pt>
    <dgm:pt modelId="{E67A1D3E-2917-4194-A5F3-EDBBA376AB77}" type="pres">
      <dgm:prSet presAssocID="{65577B30-C991-4622-A95C-CEF108AA756E}" presName="parentText" presStyleLbl="alignNode1" presStyleIdx="2" presStyleCnt="3">
        <dgm:presLayoutVars>
          <dgm:chMax val="1"/>
          <dgm:bulletEnabled val="1"/>
        </dgm:presLayoutVars>
      </dgm:prSet>
      <dgm:spPr/>
      <dgm:t>
        <a:bodyPr/>
        <a:lstStyle/>
        <a:p>
          <a:endParaRPr lang="el-GR"/>
        </a:p>
      </dgm:t>
    </dgm:pt>
    <dgm:pt modelId="{0096BC08-61AE-435E-BD17-832260D17781}" type="pres">
      <dgm:prSet presAssocID="{65577B30-C991-4622-A95C-CEF108AA756E}" presName="descendantText" presStyleLbl="alignAcc1" presStyleIdx="2" presStyleCnt="3">
        <dgm:presLayoutVars>
          <dgm:bulletEnabled val="1"/>
        </dgm:presLayoutVars>
      </dgm:prSet>
      <dgm:spPr/>
      <dgm:t>
        <a:bodyPr/>
        <a:lstStyle/>
        <a:p>
          <a:endParaRPr lang="en-US"/>
        </a:p>
      </dgm:t>
    </dgm:pt>
  </dgm:ptLst>
  <dgm:cxnLst>
    <dgm:cxn modelId="{A7B0419A-7FF4-40DC-8296-DA260B4192F3}" srcId="{A94910DE-CE21-4371-99C7-43F287BE1B39}" destId="{DE548B20-F20F-4ABF-AA00-C76A43F032CE}" srcOrd="4" destOrd="0" parTransId="{93183A11-2FB1-4F16-B2D1-EF639ADF5DE5}" sibTransId="{0380C529-1FD5-4B0C-9A15-8C1672AA1B8C}"/>
    <dgm:cxn modelId="{786C6BEB-8E79-425E-84D4-13F250568367}" type="presOf" srcId="{DF5592BF-61C8-402A-AB1D-89CC83EC44B5}" destId="{35FE6FF0-3EB9-4C37-BF03-1FA92FC4F93D}" srcOrd="0" destOrd="1" presId="urn:microsoft.com/office/officeart/2005/8/layout/chevron2"/>
    <dgm:cxn modelId="{37A97C0A-CB56-4256-BCBF-640D4411B43E}" srcId="{65577B30-C991-4622-A95C-CEF108AA756E}" destId="{B0D45957-FB5E-44C7-925E-E4F599FC00D6}" srcOrd="2" destOrd="0" parTransId="{0EFD56A9-0839-4F81-8E16-EED0D7977506}" sibTransId="{23928D14-0E9F-4E08-8696-78853A108EB8}"/>
    <dgm:cxn modelId="{E9D38131-FF66-492D-AA98-47EE42E944BE}" srcId="{A94910DE-CE21-4371-99C7-43F287BE1B39}" destId="{DF5592BF-61C8-402A-AB1D-89CC83EC44B5}" srcOrd="1" destOrd="0" parTransId="{F9BB2E0D-1E9A-4222-944A-18F13D8F6B3C}" sibTransId="{CE30FC0D-0D22-4656-BBE8-688FAE9F91EC}"/>
    <dgm:cxn modelId="{95C35AE7-9FBA-4182-8080-4FAA16FC3C52}" srcId="{A94910DE-CE21-4371-99C7-43F287BE1B39}" destId="{D0C0A4B2-4589-40FD-A7EB-0705FBDC86C4}" srcOrd="0" destOrd="0" parTransId="{AB886A8C-A7E4-4397-8071-316B3C3B3C75}" sibTransId="{616205D3-67B6-42CB-A14C-381DF8601CCF}"/>
    <dgm:cxn modelId="{91C8DB3F-F336-4AB8-ADF3-805E7D0BEF33}" srcId="{64EDBE1A-F0F5-4627-872E-AA890E1CD270}" destId="{C279A063-EB01-48CC-9E4F-1C4C883EC5C2}" srcOrd="0" destOrd="0" parTransId="{74070E7C-0B73-4611-8345-2E12702077FF}" sibTransId="{EE9AA518-5A27-40B1-ACDB-DA8C1533165A}"/>
    <dgm:cxn modelId="{6A405B46-E390-4564-9B7B-74E207B6877D}" srcId="{B9B0D279-CAAB-4DA8-A060-F055FEE490E5}" destId="{A94910DE-CE21-4371-99C7-43F287BE1B39}" srcOrd="1" destOrd="0" parTransId="{02175CEB-3E8D-4EBA-B2B3-9875F28869D9}" sibTransId="{CBA4B124-9AE6-454E-AFD4-309CA83592C2}"/>
    <dgm:cxn modelId="{3EE79043-B85E-4F51-9D4E-1AD5F8B7BF75}" type="presOf" srcId="{D0C0A4B2-4589-40FD-A7EB-0705FBDC86C4}" destId="{35FE6FF0-3EB9-4C37-BF03-1FA92FC4F93D}" srcOrd="0" destOrd="0" presId="urn:microsoft.com/office/officeart/2005/8/layout/chevron2"/>
    <dgm:cxn modelId="{35249874-71EB-4FCB-9342-56F33373CAAD}" type="presOf" srcId="{A94910DE-CE21-4371-99C7-43F287BE1B39}" destId="{41DF5CE2-2636-424A-8E8E-3B0BD02871DF}" srcOrd="0" destOrd="0" presId="urn:microsoft.com/office/officeart/2005/8/layout/chevron2"/>
    <dgm:cxn modelId="{C98A35B6-1455-4772-A596-AD30A5030F24}" type="presOf" srcId="{65577B30-C991-4622-A95C-CEF108AA756E}" destId="{E67A1D3E-2917-4194-A5F3-EDBBA376AB77}" srcOrd="0" destOrd="0" presId="urn:microsoft.com/office/officeart/2005/8/layout/chevron2"/>
    <dgm:cxn modelId="{33B042FB-5696-42DC-883F-404F6AF13918}" type="presOf" srcId="{92C3F17E-BDC7-4B21-A8AB-27C5599BD2E1}" destId="{0096BC08-61AE-435E-BD17-832260D17781}" srcOrd="0" destOrd="0" presId="urn:microsoft.com/office/officeart/2005/8/layout/chevron2"/>
    <dgm:cxn modelId="{932CD30B-3F5A-4EB6-AEC4-FEAB700A0551}" type="presOf" srcId="{CC8200FB-A8C4-4538-B8D9-3FF2D95AD3A7}" destId="{35FE6FF0-3EB9-4C37-BF03-1FA92FC4F93D}" srcOrd="0" destOrd="3" presId="urn:microsoft.com/office/officeart/2005/8/layout/chevron2"/>
    <dgm:cxn modelId="{70AAA923-DEBF-4554-A616-595D2686F7C4}" srcId="{A94910DE-CE21-4371-99C7-43F287BE1B39}" destId="{CC8200FB-A8C4-4538-B8D9-3FF2D95AD3A7}" srcOrd="3" destOrd="0" parTransId="{0BBFF3E7-6D21-4EEC-BF1D-5576EDFF1418}" sibTransId="{E6BB1550-4F78-4A1B-99F5-534A88694A39}"/>
    <dgm:cxn modelId="{F5B67C44-B3EF-4F56-963E-9680342D153E}" srcId="{B9B0D279-CAAB-4DA8-A060-F055FEE490E5}" destId="{65577B30-C991-4622-A95C-CEF108AA756E}" srcOrd="2" destOrd="0" parTransId="{A08861AF-241E-41CD-9528-31AAC1C81B76}" sibTransId="{0968E3F9-3666-4CF4-9058-F6FF9B6C8B98}"/>
    <dgm:cxn modelId="{660FDCB5-9B65-4F09-8BAB-9123E8F576CD}" srcId="{64EDBE1A-F0F5-4627-872E-AA890E1CD270}" destId="{9B7E899B-DB90-4A68-A46C-244B75CBA3C5}" srcOrd="1" destOrd="0" parTransId="{85BB3C55-9D90-4FF4-BEAB-332F4E0CBE1F}" sibTransId="{0E9B3D73-F331-4772-A7BC-F9C4738EE4D6}"/>
    <dgm:cxn modelId="{7F0C0511-9A81-4076-AAA3-10EDC49817A7}" srcId="{65577B30-C991-4622-A95C-CEF108AA756E}" destId="{6CB8F341-8A9A-444C-A6AD-180787C4DEC7}" srcOrd="1" destOrd="0" parTransId="{6BAEEBF6-7922-4ED2-B641-37534CC5B84D}" sibTransId="{2A05B45E-AB73-4BDB-85B6-55381BA1E6FB}"/>
    <dgm:cxn modelId="{27FCAE83-BBE6-4178-89E9-0CAFE19BACAF}" type="presOf" srcId="{64EDBE1A-F0F5-4627-872E-AA890E1CD270}" destId="{F545B98F-E53B-4D98-8AC8-76F193483020}" srcOrd="0" destOrd="0" presId="urn:microsoft.com/office/officeart/2005/8/layout/chevron2"/>
    <dgm:cxn modelId="{B709283C-8AAB-4489-8141-91763A1CA39B}" type="presOf" srcId="{6CB8F341-8A9A-444C-A6AD-180787C4DEC7}" destId="{0096BC08-61AE-435E-BD17-832260D17781}" srcOrd="0" destOrd="1" presId="urn:microsoft.com/office/officeart/2005/8/layout/chevron2"/>
    <dgm:cxn modelId="{A5B7CA18-AB18-48F9-9989-AA720CE60A39}" type="presOf" srcId="{75AE0AC5-934C-43A7-97A1-7CD1D14A20A2}" destId="{35FE6FF0-3EB9-4C37-BF03-1FA92FC4F93D}" srcOrd="0" destOrd="2" presId="urn:microsoft.com/office/officeart/2005/8/layout/chevron2"/>
    <dgm:cxn modelId="{24349DBC-8B2D-4063-BD04-5BCFAD1D1C8E}" type="presOf" srcId="{C279A063-EB01-48CC-9E4F-1C4C883EC5C2}" destId="{60CFCE40-CEEC-47C5-B25A-95EE5BF5816E}" srcOrd="0" destOrd="0" presId="urn:microsoft.com/office/officeart/2005/8/layout/chevron2"/>
    <dgm:cxn modelId="{A4344556-405A-4181-9E75-02D34A65B1E4}" type="presOf" srcId="{B0D45957-FB5E-44C7-925E-E4F599FC00D6}" destId="{0096BC08-61AE-435E-BD17-832260D17781}" srcOrd="0" destOrd="2" presId="urn:microsoft.com/office/officeart/2005/8/layout/chevron2"/>
    <dgm:cxn modelId="{49FFDEFD-A3DA-4FB5-A939-8BCAF1FE41E6}" type="presOf" srcId="{9B7E899B-DB90-4A68-A46C-244B75CBA3C5}" destId="{60CFCE40-CEEC-47C5-B25A-95EE5BF5816E}" srcOrd="0" destOrd="1" presId="urn:microsoft.com/office/officeart/2005/8/layout/chevron2"/>
    <dgm:cxn modelId="{96D2483D-DB22-4A45-B0C1-749B23DC6553}" srcId="{B9B0D279-CAAB-4DA8-A060-F055FEE490E5}" destId="{64EDBE1A-F0F5-4627-872E-AA890E1CD270}" srcOrd="0" destOrd="0" parTransId="{418370C9-35C4-47CE-A563-B345FD24D78F}" sibTransId="{CD2B1B02-2F44-46B6-A880-9D331D293BF4}"/>
    <dgm:cxn modelId="{CCA54CD7-4131-408C-8DC8-9C71DB00C651}" type="presOf" srcId="{B9B0D279-CAAB-4DA8-A060-F055FEE490E5}" destId="{45A9826B-9E0D-4099-8D1A-DDCC96E31E2A}" srcOrd="0" destOrd="0" presId="urn:microsoft.com/office/officeart/2005/8/layout/chevron2"/>
    <dgm:cxn modelId="{24DC3B4B-0EC3-499E-AFEF-82676E0FD659}" type="presOf" srcId="{DE548B20-F20F-4ABF-AA00-C76A43F032CE}" destId="{35FE6FF0-3EB9-4C37-BF03-1FA92FC4F93D}" srcOrd="0" destOrd="4" presId="urn:microsoft.com/office/officeart/2005/8/layout/chevron2"/>
    <dgm:cxn modelId="{227D736D-7967-4FF0-BD2A-E2A751ED3CFF}" srcId="{A94910DE-CE21-4371-99C7-43F287BE1B39}" destId="{75AE0AC5-934C-43A7-97A1-7CD1D14A20A2}" srcOrd="2" destOrd="0" parTransId="{0EBAA1AB-F408-4B16-BE06-CA83909FB744}" sibTransId="{F31AD485-93EB-4A55-A6AC-1D4B42AE79F3}"/>
    <dgm:cxn modelId="{DD38AE6E-DC3E-4B99-BFE8-635B468FC5B5}" srcId="{65577B30-C991-4622-A95C-CEF108AA756E}" destId="{92C3F17E-BDC7-4B21-A8AB-27C5599BD2E1}" srcOrd="0" destOrd="0" parTransId="{9F363847-C339-4B19-BB02-30F55D0AE55B}" sibTransId="{B3856FE2-FE77-40A3-9A04-3029DE2FFFB1}"/>
    <dgm:cxn modelId="{533FF952-1B29-47E3-9819-10FBE7361AB0}" type="presParOf" srcId="{45A9826B-9E0D-4099-8D1A-DDCC96E31E2A}" destId="{DF502F4F-86B2-4E5A-A589-B5945D864F2D}" srcOrd="0" destOrd="0" presId="urn:microsoft.com/office/officeart/2005/8/layout/chevron2"/>
    <dgm:cxn modelId="{ECEC9F28-0CD7-432D-93B4-CDAB686D27B4}" type="presParOf" srcId="{DF502F4F-86B2-4E5A-A589-B5945D864F2D}" destId="{F545B98F-E53B-4D98-8AC8-76F193483020}" srcOrd="0" destOrd="0" presId="urn:microsoft.com/office/officeart/2005/8/layout/chevron2"/>
    <dgm:cxn modelId="{83CFC2E5-D205-455C-8A13-C584A6B90375}" type="presParOf" srcId="{DF502F4F-86B2-4E5A-A589-B5945D864F2D}" destId="{60CFCE40-CEEC-47C5-B25A-95EE5BF5816E}" srcOrd="1" destOrd="0" presId="urn:microsoft.com/office/officeart/2005/8/layout/chevron2"/>
    <dgm:cxn modelId="{2FBF3956-CF0F-4F99-9C7F-8A194CF882DD}" type="presParOf" srcId="{45A9826B-9E0D-4099-8D1A-DDCC96E31E2A}" destId="{DCBEA908-F985-4778-A9F5-DE41874773B4}" srcOrd="1" destOrd="0" presId="urn:microsoft.com/office/officeart/2005/8/layout/chevron2"/>
    <dgm:cxn modelId="{4AEBB303-2D3F-4B72-B065-9CED4B90124D}" type="presParOf" srcId="{45A9826B-9E0D-4099-8D1A-DDCC96E31E2A}" destId="{0A81D3ED-AED8-4CCB-BA36-9EAAEB17F0DB}" srcOrd="2" destOrd="0" presId="urn:microsoft.com/office/officeart/2005/8/layout/chevron2"/>
    <dgm:cxn modelId="{44A66A5C-AD2E-480B-A041-CB2671169211}" type="presParOf" srcId="{0A81D3ED-AED8-4CCB-BA36-9EAAEB17F0DB}" destId="{41DF5CE2-2636-424A-8E8E-3B0BD02871DF}" srcOrd="0" destOrd="0" presId="urn:microsoft.com/office/officeart/2005/8/layout/chevron2"/>
    <dgm:cxn modelId="{8CEC55C6-0220-4A60-98CE-D67D7918FC52}" type="presParOf" srcId="{0A81D3ED-AED8-4CCB-BA36-9EAAEB17F0DB}" destId="{35FE6FF0-3EB9-4C37-BF03-1FA92FC4F93D}" srcOrd="1" destOrd="0" presId="urn:microsoft.com/office/officeart/2005/8/layout/chevron2"/>
    <dgm:cxn modelId="{3B8FF160-6C03-407E-A9F3-516E23105C8C}" type="presParOf" srcId="{45A9826B-9E0D-4099-8D1A-DDCC96E31E2A}" destId="{752CB721-B217-4B37-BA2C-AEF00A59DCB2}" srcOrd="3" destOrd="0" presId="urn:microsoft.com/office/officeart/2005/8/layout/chevron2"/>
    <dgm:cxn modelId="{3C4A354F-2E5B-4DFB-BA18-9AEA1B3A718D}" type="presParOf" srcId="{45A9826B-9E0D-4099-8D1A-DDCC96E31E2A}" destId="{1CEB157E-7E61-4D9B-9781-159AEEE9E18C}" srcOrd="4" destOrd="0" presId="urn:microsoft.com/office/officeart/2005/8/layout/chevron2"/>
    <dgm:cxn modelId="{BF98A145-3260-4E13-A5DC-39D51D7C3AE1}" type="presParOf" srcId="{1CEB157E-7E61-4D9B-9781-159AEEE9E18C}" destId="{E67A1D3E-2917-4194-A5F3-EDBBA376AB77}" srcOrd="0" destOrd="0" presId="urn:microsoft.com/office/officeart/2005/8/layout/chevron2"/>
    <dgm:cxn modelId="{7657F63F-04FB-4418-AB0A-764598CC7F72}" type="presParOf" srcId="{1CEB157E-7E61-4D9B-9781-159AEEE9E18C}" destId="{0096BC08-61AE-435E-BD17-832260D17781}"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B0D279-CAAB-4DA8-A060-F055FEE490E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4EDBE1A-F0F5-4627-872E-AA890E1CD270}">
      <dgm:prSet phldrT="[Text]"/>
      <dgm:spPr/>
      <dgm:t>
        <a:bodyPr/>
        <a:lstStyle/>
        <a:p>
          <a:r>
            <a:rPr lang="el-GR" dirty="0" smtClean="0"/>
            <a:t>Προσδιορισμός – Αξιολόγηση – Επιλογή Στρατηγικής</a:t>
          </a:r>
          <a:endParaRPr lang="en-US" dirty="0"/>
        </a:p>
      </dgm:t>
    </dgm:pt>
    <dgm:pt modelId="{418370C9-35C4-47CE-A563-B345FD24D78F}" type="parTrans" cxnId="{96D2483D-DB22-4A45-B0C1-749B23DC6553}">
      <dgm:prSet/>
      <dgm:spPr/>
      <dgm:t>
        <a:bodyPr/>
        <a:lstStyle/>
        <a:p>
          <a:endParaRPr lang="en-US"/>
        </a:p>
      </dgm:t>
    </dgm:pt>
    <dgm:pt modelId="{CD2B1B02-2F44-46B6-A880-9D331D293BF4}" type="sibTrans" cxnId="{96D2483D-DB22-4A45-B0C1-749B23DC6553}">
      <dgm:prSet/>
      <dgm:spPr/>
      <dgm:t>
        <a:bodyPr/>
        <a:lstStyle/>
        <a:p>
          <a:endParaRPr lang="en-US"/>
        </a:p>
      </dgm:t>
    </dgm:pt>
    <dgm:pt modelId="{C279A063-EB01-48CC-9E4F-1C4C883EC5C2}">
      <dgm:prSet phldrT="[Text]"/>
      <dgm:spPr/>
      <dgm:t>
        <a:bodyPr/>
        <a:lstStyle/>
        <a:p>
          <a:r>
            <a:rPr lang="en-US" dirty="0" smtClean="0"/>
            <a:t>SWOT Analysis</a:t>
          </a:r>
          <a:endParaRPr lang="en-US" dirty="0"/>
        </a:p>
      </dgm:t>
    </dgm:pt>
    <dgm:pt modelId="{74070E7C-0B73-4611-8345-2E12702077FF}" type="parTrans" cxnId="{91C8DB3F-F336-4AB8-ADF3-805E7D0BEF33}">
      <dgm:prSet/>
      <dgm:spPr/>
      <dgm:t>
        <a:bodyPr/>
        <a:lstStyle/>
        <a:p>
          <a:endParaRPr lang="en-US"/>
        </a:p>
      </dgm:t>
    </dgm:pt>
    <dgm:pt modelId="{EE9AA518-5A27-40B1-ACDB-DA8C1533165A}" type="sibTrans" cxnId="{91C8DB3F-F336-4AB8-ADF3-805E7D0BEF33}">
      <dgm:prSet/>
      <dgm:spPr/>
      <dgm:t>
        <a:bodyPr/>
        <a:lstStyle/>
        <a:p>
          <a:endParaRPr lang="en-US"/>
        </a:p>
      </dgm:t>
    </dgm:pt>
    <dgm:pt modelId="{9B7E899B-DB90-4A68-A46C-244B75CBA3C5}">
      <dgm:prSet phldrT="[Text]"/>
      <dgm:spPr/>
      <dgm:t>
        <a:bodyPr/>
        <a:lstStyle/>
        <a:p>
          <a:r>
            <a:rPr lang="el-GR" dirty="0" smtClean="0"/>
            <a:t>Στρατηγικοί στόχοι</a:t>
          </a:r>
          <a:endParaRPr lang="en-US" dirty="0"/>
        </a:p>
      </dgm:t>
    </dgm:pt>
    <dgm:pt modelId="{85BB3C55-9D90-4FF4-BEAB-332F4E0CBE1F}" type="parTrans" cxnId="{660FDCB5-9B65-4F09-8BAB-9123E8F576CD}">
      <dgm:prSet/>
      <dgm:spPr/>
      <dgm:t>
        <a:bodyPr/>
        <a:lstStyle/>
        <a:p>
          <a:endParaRPr lang="en-US"/>
        </a:p>
      </dgm:t>
    </dgm:pt>
    <dgm:pt modelId="{0E9B3D73-F331-4772-A7BC-F9C4738EE4D6}" type="sibTrans" cxnId="{660FDCB5-9B65-4F09-8BAB-9123E8F576CD}">
      <dgm:prSet/>
      <dgm:spPr/>
      <dgm:t>
        <a:bodyPr/>
        <a:lstStyle/>
        <a:p>
          <a:endParaRPr lang="en-US"/>
        </a:p>
      </dgm:t>
    </dgm:pt>
    <dgm:pt modelId="{A94910DE-CE21-4371-99C7-43F287BE1B39}">
      <dgm:prSet phldrT="[Text]"/>
      <dgm:spPr/>
      <dgm:t>
        <a:bodyPr/>
        <a:lstStyle/>
        <a:p>
          <a:r>
            <a:rPr lang="el-GR" dirty="0" smtClean="0"/>
            <a:t>Υλοποίηση προτεινόμενης στρατηγικής</a:t>
          </a:r>
          <a:endParaRPr lang="en-US" dirty="0"/>
        </a:p>
      </dgm:t>
    </dgm:pt>
    <dgm:pt modelId="{02175CEB-3E8D-4EBA-B2B3-9875F28869D9}" type="parTrans" cxnId="{6A405B46-E390-4564-9B7B-74E207B6877D}">
      <dgm:prSet/>
      <dgm:spPr/>
      <dgm:t>
        <a:bodyPr/>
        <a:lstStyle/>
        <a:p>
          <a:endParaRPr lang="en-US"/>
        </a:p>
      </dgm:t>
    </dgm:pt>
    <dgm:pt modelId="{CBA4B124-9AE6-454E-AFD4-309CA83592C2}" type="sibTrans" cxnId="{6A405B46-E390-4564-9B7B-74E207B6877D}">
      <dgm:prSet/>
      <dgm:spPr/>
      <dgm:t>
        <a:bodyPr/>
        <a:lstStyle/>
        <a:p>
          <a:endParaRPr lang="en-US"/>
        </a:p>
      </dgm:t>
    </dgm:pt>
    <dgm:pt modelId="{D0C0A4B2-4589-40FD-A7EB-0705FBDC86C4}">
      <dgm:prSet phldrT="[Text]"/>
      <dgm:spPr/>
      <dgm:t>
        <a:bodyPr/>
        <a:lstStyle/>
        <a:p>
          <a:r>
            <a:rPr lang="el-GR" dirty="0" smtClean="0"/>
            <a:t>Τι θα πρέπει να αλλάξει στην οργανωτική δομή του οργανισμού, στο ανθρώπινο δυναμικό, στις αξίες, στις ικανότητες κτλ.</a:t>
          </a:r>
          <a:endParaRPr lang="en-US" dirty="0"/>
        </a:p>
      </dgm:t>
    </dgm:pt>
    <dgm:pt modelId="{AB886A8C-A7E4-4397-8071-316B3C3B3C75}" type="parTrans" cxnId="{95C35AE7-9FBA-4182-8080-4FAA16FC3C52}">
      <dgm:prSet/>
      <dgm:spPr/>
      <dgm:t>
        <a:bodyPr/>
        <a:lstStyle/>
        <a:p>
          <a:endParaRPr lang="en-US"/>
        </a:p>
      </dgm:t>
    </dgm:pt>
    <dgm:pt modelId="{616205D3-67B6-42CB-A14C-381DF8601CCF}" type="sibTrans" cxnId="{95C35AE7-9FBA-4182-8080-4FAA16FC3C52}">
      <dgm:prSet/>
      <dgm:spPr/>
      <dgm:t>
        <a:bodyPr/>
        <a:lstStyle/>
        <a:p>
          <a:endParaRPr lang="en-US"/>
        </a:p>
      </dgm:t>
    </dgm:pt>
    <dgm:pt modelId="{65577B30-C991-4622-A95C-CEF108AA756E}">
      <dgm:prSet phldrT="[Text]"/>
      <dgm:spPr/>
      <dgm:t>
        <a:bodyPr/>
        <a:lstStyle/>
        <a:p>
          <a:r>
            <a:rPr lang="el-GR" dirty="0" smtClean="0"/>
            <a:t>Οικονομική ανάλυση – Ανάλυση κινδύνων-</a:t>
          </a:r>
        </a:p>
        <a:p>
          <a:r>
            <a:rPr lang="el-GR" dirty="0" smtClean="0"/>
            <a:t>Επίλογος</a:t>
          </a:r>
          <a:endParaRPr lang="en-US" dirty="0"/>
        </a:p>
      </dgm:t>
    </dgm:pt>
    <dgm:pt modelId="{A08861AF-241E-41CD-9528-31AAC1C81B76}" type="parTrans" cxnId="{F5B67C44-B3EF-4F56-963E-9680342D153E}">
      <dgm:prSet/>
      <dgm:spPr/>
      <dgm:t>
        <a:bodyPr/>
        <a:lstStyle/>
        <a:p>
          <a:endParaRPr lang="en-US"/>
        </a:p>
      </dgm:t>
    </dgm:pt>
    <dgm:pt modelId="{0968E3F9-3666-4CF4-9058-F6FF9B6C8B98}" type="sibTrans" cxnId="{F5B67C44-B3EF-4F56-963E-9680342D153E}">
      <dgm:prSet/>
      <dgm:spPr/>
      <dgm:t>
        <a:bodyPr/>
        <a:lstStyle/>
        <a:p>
          <a:endParaRPr lang="en-US"/>
        </a:p>
      </dgm:t>
    </dgm:pt>
    <dgm:pt modelId="{92C3F17E-BDC7-4B21-A8AB-27C5599BD2E1}">
      <dgm:prSet phldrT="[Text]"/>
      <dgm:spPr/>
      <dgm:t>
        <a:bodyPr/>
        <a:lstStyle/>
        <a:p>
          <a:r>
            <a:rPr lang="el-GR" dirty="0" smtClean="0"/>
            <a:t> Ανάλυση </a:t>
          </a:r>
          <a:r>
            <a:rPr lang="el-GR" dirty="0" err="1" smtClean="0"/>
            <a:t>χρηματοροών</a:t>
          </a:r>
          <a:r>
            <a:rPr lang="el-GR" dirty="0" smtClean="0"/>
            <a:t>, κατάσταση αποτελεσμάτων χρήσης κτλ.</a:t>
          </a:r>
          <a:endParaRPr lang="en-US" dirty="0"/>
        </a:p>
      </dgm:t>
    </dgm:pt>
    <dgm:pt modelId="{9F363847-C339-4B19-BB02-30F55D0AE55B}" type="parTrans" cxnId="{DD38AE6E-DC3E-4B99-BFE8-635B468FC5B5}">
      <dgm:prSet/>
      <dgm:spPr/>
      <dgm:t>
        <a:bodyPr/>
        <a:lstStyle/>
        <a:p>
          <a:endParaRPr lang="en-US"/>
        </a:p>
      </dgm:t>
    </dgm:pt>
    <dgm:pt modelId="{B3856FE2-FE77-40A3-9A04-3029DE2FFFB1}" type="sibTrans" cxnId="{DD38AE6E-DC3E-4B99-BFE8-635B468FC5B5}">
      <dgm:prSet/>
      <dgm:spPr/>
      <dgm:t>
        <a:bodyPr/>
        <a:lstStyle/>
        <a:p>
          <a:endParaRPr lang="en-US"/>
        </a:p>
      </dgm:t>
    </dgm:pt>
    <dgm:pt modelId="{A7644EC1-990D-4F69-BE70-A17B64C39012}">
      <dgm:prSet phldrT="[Text]"/>
      <dgm:spPr/>
      <dgm:t>
        <a:bodyPr/>
        <a:lstStyle/>
        <a:p>
          <a:r>
            <a:rPr lang="el-GR" dirty="0" smtClean="0"/>
            <a:t>Στρατηγικές επιλογές (πχ ανάπτυξης, διάσωσης, σταθερότητας κτλ.)</a:t>
          </a:r>
          <a:endParaRPr lang="en-US" dirty="0"/>
        </a:p>
      </dgm:t>
    </dgm:pt>
    <dgm:pt modelId="{31A03446-7D2A-4D1D-8592-B527DCEA92D5}" type="parTrans" cxnId="{A577AE2B-4EBF-4838-A85D-E0CBBF19289E}">
      <dgm:prSet/>
      <dgm:spPr/>
    </dgm:pt>
    <dgm:pt modelId="{99D468EF-557E-4954-8E23-7FFE90AF946A}" type="sibTrans" cxnId="{A577AE2B-4EBF-4838-A85D-E0CBBF19289E}">
      <dgm:prSet/>
      <dgm:spPr/>
    </dgm:pt>
    <dgm:pt modelId="{C3934B34-51E4-442F-90E9-EC1497E7500C}">
      <dgm:prSet phldrT="[Text]"/>
      <dgm:spPr/>
      <dgm:t>
        <a:bodyPr/>
        <a:lstStyle/>
        <a:p>
          <a:r>
            <a:rPr lang="el-GR" dirty="0" smtClean="0"/>
            <a:t>Στρατηγική επίτευξης ανταγωνιστικού πλεονεκτήματος (ανταγωνιστική στρατηγική)</a:t>
          </a:r>
          <a:endParaRPr lang="en-US" dirty="0"/>
        </a:p>
      </dgm:t>
    </dgm:pt>
    <dgm:pt modelId="{F7347FAA-119F-4CC5-99B0-7E759BC40B4D}" type="parTrans" cxnId="{88C8F55D-F771-47B7-A430-3CC4594D7293}">
      <dgm:prSet/>
      <dgm:spPr/>
    </dgm:pt>
    <dgm:pt modelId="{B748B888-DBA1-4F0F-B9F2-4181BE19FF3D}" type="sibTrans" cxnId="{88C8F55D-F771-47B7-A430-3CC4594D7293}">
      <dgm:prSet/>
      <dgm:spPr/>
    </dgm:pt>
    <dgm:pt modelId="{47E779B5-3B9B-4E0F-8843-5BAAEE658BBA}">
      <dgm:prSet phldrT="[Text]"/>
      <dgm:spPr/>
      <dgm:t>
        <a:bodyPr/>
        <a:lstStyle/>
        <a:p>
          <a:r>
            <a:rPr lang="el-GR" dirty="0" smtClean="0"/>
            <a:t>Λειτουργικές στρατηγικές</a:t>
          </a:r>
          <a:endParaRPr lang="en-US" dirty="0"/>
        </a:p>
      </dgm:t>
    </dgm:pt>
    <dgm:pt modelId="{23B7C1DC-116A-4B5A-9730-8477D833FEF4}" type="parTrans" cxnId="{B47A36FC-E7C8-46D6-9E8C-A784281C2D3C}">
      <dgm:prSet/>
      <dgm:spPr/>
    </dgm:pt>
    <dgm:pt modelId="{57A35789-1355-46B9-9717-5CEA2D35EF61}" type="sibTrans" cxnId="{B47A36FC-E7C8-46D6-9E8C-A784281C2D3C}">
      <dgm:prSet/>
      <dgm:spPr/>
    </dgm:pt>
    <dgm:pt modelId="{4BFC967E-6873-4926-8434-B38462C42BDE}">
      <dgm:prSet phldrT="[Text]"/>
      <dgm:spPr/>
      <dgm:t>
        <a:bodyPr/>
        <a:lstStyle/>
        <a:p>
          <a:r>
            <a:rPr lang="el-GR" dirty="0" smtClean="0"/>
            <a:t> Ποια προγράμματα θα πρέπει να αναπτυχθούν και ποιος θα αναλάβει συντονισμό και επίβλεψη</a:t>
          </a:r>
          <a:endParaRPr lang="en-US" dirty="0"/>
        </a:p>
      </dgm:t>
    </dgm:pt>
    <dgm:pt modelId="{0F1CFFB1-8C12-47DF-B159-274CC43ED000}" type="parTrans" cxnId="{964EEA8F-3B57-4955-BAE6-5787BFFB5EC3}">
      <dgm:prSet/>
      <dgm:spPr/>
    </dgm:pt>
    <dgm:pt modelId="{53A1E1EB-5C06-45C6-90C2-24127BB6D033}" type="sibTrans" cxnId="{964EEA8F-3B57-4955-BAE6-5787BFFB5EC3}">
      <dgm:prSet/>
      <dgm:spPr/>
    </dgm:pt>
    <dgm:pt modelId="{F9E4C3A2-4920-4D5D-9ACA-A53508A422FA}">
      <dgm:prSet phldrT="[Text]"/>
      <dgm:spPr/>
      <dgm:t>
        <a:bodyPr/>
        <a:lstStyle/>
        <a:p>
          <a:r>
            <a:rPr lang="el-GR" dirty="0" smtClean="0"/>
            <a:t> Είναι τα προγράμματα οικονομικά εφικτά</a:t>
          </a:r>
          <a:endParaRPr lang="en-US" dirty="0"/>
        </a:p>
      </dgm:t>
    </dgm:pt>
    <dgm:pt modelId="{7DC9DAFA-70CB-4361-9CB7-322218CAFA1A}" type="parTrans" cxnId="{7D5FD1B5-5104-4A2A-9800-9831F0E3AA6F}">
      <dgm:prSet/>
      <dgm:spPr/>
    </dgm:pt>
    <dgm:pt modelId="{36D5DB2E-CE1C-4A0B-98AC-F3DCD24E00C2}" type="sibTrans" cxnId="{7D5FD1B5-5104-4A2A-9800-9831F0E3AA6F}">
      <dgm:prSet/>
      <dgm:spPr/>
    </dgm:pt>
    <dgm:pt modelId="{01CB6AB2-04A7-43C0-A62C-1E5201DED2E2}">
      <dgm:prSet phldrT="[Text]"/>
      <dgm:spPr/>
      <dgm:t>
        <a:bodyPr/>
        <a:lstStyle/>
        <a:p>
          <a:r>
            <a:rPr lang="el-GR" dirty="0" smtClean="0"/>
            <a:t> Εναλλακτικά σενάρια για την ανάλυση κινδύνων (ποιοι οι βασικοί κίνδυνοι, πως θα επηρεάσουν τον οργανισμό, πως μπορούν να αντιμετωπισθούν</a:t>
          </a:r>
          <a:endParaRPr lang="en-US" dirty="0"/>
        </a:p>
      </dgm:t>
    </dgm:pt>
    <dgm:pt modelId="{873E6B28-E458-42C9-B143-1448D2A828C9}" type="parTrans" cxnId="{D672CECC-4602-40FD-A0D7-B4DA29F57128}">
      <dgm:prSet/>
      <dgm:spPr/>
    </dgm:pt>
    <dgm:pt modelId="{5A59A651-68AF-4A10-AC86-B5A1FD11AE71}" type="sibTrans" cxnId="{D672CECC-4602-40FD-A0D7-B4DA29F57128}">
      <dgm:prSet/>
      <dgm:spPr/>
    </dgm:pt>
    <dgm:pt modelId="{76141512-1B88-4890-96EF-4554D412ED28}">
      <dgm:prSet phldrT="[Text]"/>
      <dgm:spPr/>
      <dgm:t>
        <a:bodyPr/>
        <a:lstStyle/>
        <a:p>
          <a:r>
            <a:rPr lang="el-GR" dirty="0" smtClean="0"/>
            <a:t> Στον επίλογο παρουσιάζονται τα κυριότερα σημεία του επιχειρηματικού σχεδίου</a:t>
          </a:r>
          <a:endParaRPr lang="en-US" dirty="0"/>
        </a:p>
      </dgm:t>
    </dgm:pt>
    <dgm:pt modelId="{9B6A0368-270C-4995-8FB5-B02B71B606C3}" type="parTrans" cxnId="{2715A7D8-597C-47DB-9329-2E27F788777A}">
      <dgm:prSet/>
      <dgm:spPr/>
    </dgm:pt>
    <dgm:pt modelId="{861F4AF8-B350-495E-8218-CB24BDDEF0E3}" type="sibTrans" cxnId="{2715A7D8-597C-47DB-9329-2E27F788777A}">
      <dgm:prSet/>
      <dgm:spPr/>
    </dgm:pt>
    <dgm:pt modelId="{45A9826B-9E0D-4099-8D1A-DDCC96E31E2A}" type="pres">
      <dgm:prSet presAssocID="{B9B0D279-CAAB-4DA8-A060-F055FEE490E5}" presName="linearFlow" presStyleCnt="0">
        <dgm:presLayoutVars>
          <dgm:dir/>
          <dgm:animLvl val="lvl"/>
          <dgm:resizeHandles val="exact"/>
        </dgm:presLayoutVars>
      </dgm:prSet>
      <dgm:spPr/>
      <dgm:t>
        <a:bodyPr/>
        <a:lstStyle/>
        <a:p>
          <a:endParaRPr lang="el-GR"/>
        </a:p>
      </dgm:t>
    </dgm:pt>
    <dgm:pt modelId="{DF502F4F-86B2-4E5A-A589-B5945D864F2D}" type="pres">
      <dgm:prSet presAssocID="{64EDBE1A-F0F5-4627-872E-AA890E1CD270}" presName="composite" presStyleCnt="0"/>
      <dgm:spPr/>
    </dgm:pt>
    <dgm:pt modelId="{F545B98F-E53B-4D98-8AC8-76F193483020}" type="pres">
      <dgm:prSet presAssocID="{64EDBE1A-F0F5-4627-872E-AA890E1CD270}" presName="parentText" presStyleLbl="alignNode1" presStyleIdx="0" presStyleCnt="3" custLinFactNeighborX="0" custLinFactNeighborY="-13">
        <dgm:presLayoutVars>
          <dgm:chMax val="1"/>
          <dgm:bulletEnabled val="1"/>
        </dgm:presLayoutVars>
      </dgm:prSet>
      <dgm:spPr/>
      <dgm:t>
        <a:bodyPr/>
        <a:lstStyle/>
        <a:p>
          <a:endParaRPr lang="en-US"/>
        </a:p>
      </dgm:t>
    </dgm:pt>
    <dgm:pt modelId="{60CFCE40-CEEC-47C5-B25A-95EE5BF5816E}" type="pres">
      <dgm:prSet presAssocID="{64EDBE1A-F0F5-4627-872E-AA890E1CD270}" presName="descendantText" presStyleLbl="alignAcc1" presStyleIdx="0" presStyleCnt="3">
        <dgm:presLayoutVars>
          <dgm:bulletEnabled val="1"/>
        </dgm:presLayoutVars>
      </dgm:prSet>
      <dgm:spPr/>
      <dgm:t>
        <a:bodyPr/>
        <a:lstStyle/>
        <a:p>
          <a:endParaRPr lang="en-US"/>
        </a:p>
      </dgm:t>
    </dgm:pt>
    <dgm:pt modelId="{DCBEA908-F985-4778-A9F5-DE41874773B4}" type="pres">
      <dgm:prSet presAssocID="{CD2B1B02-2F44-46B6-A880-9D331D293BF4}" presName="sp" presStyleCnt="0"/>
      <dgm:spPr/>
    </dgm:pt>
    <dgm:pt modelId="{0A81D3ED-AED8-4CCB-BA36-9EAAEB17F0DB}" type="pres">
      <dgm:prSet presAssocID="{A94910DE-CE21-4371-99C7-43F287BE1B39}" presName="composite" presStyleCnt="0"/>
      <dgm:spPr/>
    </dgm:pt>
    <dgm:pt modelId="{41DF5CE2-2636-424A-8E8E-3B0BD02871DF}" type="pres">
      <dgm:prSet presAssocID="{A94910DE-CE21-4371-99C7-43F287BE1B39}" presName="parentText" presStyleLbl="alignNode1" presStyleIdx="1" presStyleCnt="3">
        <dgm:presLayoutVars>
          <dgm:chMax val="1"/>
          <dgm:bulletEnabled val="1"/>
        </dgm:presLayoutVars>
      </dgm:prSet>
      <dgm:spPr/>
      <dgm:t>
        <a:bodyPr/>
        <a:lstStyle/>
        <a:p>
          <a:endParaRPr lang="en-US"/>
        </a:p>
      </dgm:t>
    </dgm:pt>
    <dgm:pt modelId="{35FE6FF0-3EB9-4C37-BF03-1FA92FC4F93D}" type="pres">
      <dgm:prSet presAssocID="{A94910DE-CE21-4371-99C7-43F287BE1B39}" presName="descendantText" presStyleLbl="alignAcc1" presStyleIdx="1" presStyleCnt="3">
        <dgm:presLayoutVars>
          <dgm:bulletEnabled val="1"/>
        </dgm:presLayoutVars>
      </dgm:prSet>
      <dgm:spPr/>
      <dgm:t>
        <a:bodyPr/>
        <a:lstStyle/>
        <a:p>
          <a:endParaRPr lang="en-US"/>
        </a:p>
      </dgm:t>
    </dgm:pt>
    <dgm:pt modelId="{752CB721-B217-4B37-BA2C-AEF00A59DCB2}" type="pres">
      <dgm:prSet presAssocID="{CBA4B124-9AE6-454E-AFD4-309CA83592C2}" presName="sp" presStyleCnt="0"/>
      <dgm:spPr/>
    </dgm:pt>
    <dgm:pt modelId="{1CEB157E-7E61-4D9B-9781-159AEEE9E18C}" type="pres">
      <dgm:prSet presAssocID="{65577B30-C991-4622-A95C-CEF108AA756E}" presName="composite" presStyleCnt="0"/>
      <dgm:spPr/>
    </dgm:pt>
    <dgm:pt modelId="{E67A1D3E-2917-4194-A5F3-EDBBA376AB77}" type="pres">
      <dgm:prSet presAssocID="{65577B30-C991-4622-A95C-CEF108AA756E}" presName="parentText" presStyleLbl="alignNode1" presStyleIdx="2" presStyleCnt="3">
        <dgm:presLayoutVars>
          <dgm:chMax val="1"/>
          <dgm:bulletEnabled val="1"/>
        </dgm:presLayoutVars>
      </dgm:prSet>
      <dgm:spPr/>
      <dgm:t>
        <a:bodyPr/>
        <a:lstStyle/>
        <a:p>
          <a:endParaRPr lang="el-GR"/>
        </a:p>
      </dgm:t>
    </dgm:pt>
    <dgm:pt modelId="{0096BC08-61AE-435E-BD17-832260D17781}" type="pres">
      <dgm:prSet presAssocID="{65577B30-C991-4622-A95C-CEF108AA756E}" presName="descendantText" presStyleLbl="alignAcc1" presStyleIdx="2" presStyleCnt="3">
        <dgm:presLayoutVars>
          <dgm:bulletEnabled val="1"/>
        </dgm:presLayoutVars>
      </dgm:prSet>
      <dgm:spPr/>
      <dgm:t>
        <a:bodyPr/>
        <a:lstStyle/>
        <a:p>
          <a:endParaRPr lang="en-US"/>
        </a:p>
      </dgm:t>
    </dgm:pt>
  </dgm:ptLst>
  <dgm:cxnLst>
    <dgm:cxn modelId="{D22BA883-03E3-4DF2-A996-4B51C949E07D}" type="presOf" srcId="{F9E4C3A2-4920-4D5D-9ACA-A53508A422FA}" destId="{35FE6FF0-3EB9-4C37-BF03-1FA92FC4F93D}" srcOrd="0" destOrd="2" presId="urn:microsoft.com/office/officeart/2005/8/layout/chevron2"/>
    <dgm:cxn modelId="{AB82017A-60F0-483D-B93A-F189A36710B0}" type="presOf" srcId="{64EDBE1A-F0F5-4627-872E-AA890E1CD270}" destId="{F545B98F-E53B-4D98-8AC8-76F193483020}" srcOrd="0" destOrd="0" presId="urn:microsoft.com/office/officeart/2005/8/layout/chevron2"/>
    <dgm:cxn modelId="{B47A36FC-E7C8-46D6-9E8C-A784281C2D3C}" srcId="{64EDBE1A-F0F5-4627-872E-AA890E1CD270}" destId="{47E779B5-3B9B-4E0F-8843-5BAAEE658BBA}" srcOrd="4" destOrd="0" parTransId="{23B7C1DC-116A-4B5A-9730-8477D833FEF4}" sibTransId="{57A35789-1355-46B9-9717-5CEA2D35EF61}"/>
    <dgm:cxn modelId="{A577AE2B-4EBF-4838-A85D-E0CBBF19289E}" srcId="{64EDBE1A-F0F5-4627-872E-AA890E1CD270}" destId="{A7644EC1-990D-4F69-BE70-A17B64C39012}" srcOrd="2" destOrd="0" parTransId="{31A03446-7D2A-4D1D-8592-B527DCEA92D5}" sibTransId="{99D468EF-557E-4954-8E23-7FFE90AF946A}"/>
    <dgm:cxn modelId="{C8875E27-40CB-47B8-80B5-B1751377A78E}" type="presOf" srcId="{A94910DE-CE21-4371-99C7-43F287BE1B39}" destId="{41DF5CE2-2636-424A-8E8E-3B0BD02871DF}" srcOrd="0" destOrd="0" presId="urn:microsoft.com/office/officeart/2005/8/layout/chevron2"/>
    <dgm:cxn modelId="{DD4572F0-8A50-4370-909E-2879B4B5E193}" type="presOf" srcId="{C279A063-EB01-48CC-9E4F-1C4C883EC5C2}" destId="{60CFCE40-CEEC-47C5-B25A-95EE5BF5816E}" srcOrd="0" destOrd="0" presId="urn:microsoft.com/office/officeart/2005/8/layout/chevron2"/>
    <dgm:cxn modelId="{95C35AE7-9FBA-4182-8080-4FAA16FC3C52}" srcId="{A94910DE-CE21-4371-99C7-43F287BE1B39}" destId="{D0C0A4B2-4589-40FD-A7EB-0705FBDC86C4}" srcOrd="0" destOrd="0" parTransId="{AB886A8C-A7E4-4397-8071-316B3C3B3C75}" sibTransId="{616205D3-67B6-42CB-A14C-381DF8601CCF}"/>
    <dgm:cxn modelId="{91C8DB3F-F336-4AB8-ADF3-805E7D0BEF33}" srcId="{64EDBE1A-F0F5-4627-872E-AA890E1CD270}" destId="{C279A063-EB01-48CC-9E4F-1C4C883EC5C2}" srcOrd="0" destOrd="0" parTransId="{74070E7C-0B73-4611-8345-2E12702077FF}" sibTransId="{EE9AA518-5A27-40B1-ACDB-DA8C1533165A}"/>
    <dgm:cxn modelId="{964EEA8F-3B57-4955-BAE6-5787BFFB5EC3}" srcId="{A94910DE-CE21-4371-99C7-43F287BE1B39}" destId="{4BFC967E-6873-4926-8434-B38462C42BDE}" srcOrd="1" destOrd="0" parTransId="{0F1CFFB1-8C12-47DF-B159-274CC43ED000}" sibTransId="{53A1E1EB-5C06-45C6-90C2-24127BB6D033}"/>
    <dgm:cxn modelId="{6A405B46-E390-4564-9B7B-74E207B6877D}" srcId="{B9B0D279-CAAB-4DA8-A060-F055FEE490E5}" destId="{A94910DE-CE21-4371-99C7-43F287BE1B39}" srcOrd="1" destOrd="0" parTransId="{02175CEB-3E8D-4EBA-B2B3-9875F28869D9}" sibTransId="{CBA4B124-9AE6-454E-AFD4-309CA83592C2}"/>
    <dgm:cxn modelId="{F5B67C44-B3EF-4F56-963E-9680342D153E}" srcId="{B9B0D279-CAAB-4DA8-A060-F055FEE490E5}" destId="{65577B30-C991-4622-A95C-CEF108AA756E}" srcOrd="2" destOrd="0" parTransId="{A08861AF-241E-41CD-9528-31AAC1C81B76}" sibTransId="{0968E3F9-3666-4CF4-9058-F6FF9B6C8B98}"/>
    <dgm:cxn modelId="{2715A7D8-597C-47DB-9329-2E27F788777A}" srcId="{65577B30-C991-4622-A95C-CEF108AA756E}" destId="{76141512-1B88-4890-96EF-4554D412ED28}" srcOrd="2" destOrd="0" parTransId="{9B6A0368-270C-4995-8FB5-B02B71B606C3}" sibTransId="{861F4AF8-B350-495E-8218-CB24BDDEF0E3}"/>
    <dgm:cxn modelId="{800743A8-4B58-4E70-BD0C-B6CF78B2A06D}" type="presOf" srcId="{4BFC967E-6873-4926-8434-B38462C42BDE}" destId="{35FE6FF0-3EB9-4C37-BF03-1FA92FC4F93D}" srcOrd="0" destOrd="1" presId="urn:microsoft.com/office/officeart/2005/8/layout/chevron2"/>
    <dgm:cxn modelId="{660FDCB5-9B65-4F09-8BAB-9123E8F576CD}" srcId="{64EDBE1A-F0F5-4627-872E-AA890E1CD270}" destId="{9B7E899B-DB90-4A68-A46C-244B75CBA3C5}" srcOrd="1" destOrd="0" parTransId="{85BB3C55-9D90-4FF4-BEAB-332F4E0CBE1F}" sibTransId="{0E9B3D73-F331-4772-A7BC-F9C4738EE4D6}"/>
    <dgm:cxn modelId="{E6ED827A-5A05-43C8-8D0C-44E71E35A09D}" type="presOf" srcId="{92C3F17E-BDC7-4B21-A8AB-27C5599BD2E1}" destId="{0096BC08-61AE-435E-BD17-832260D17781}" srcOrd="0" destOrd="0" presId="urn:microsoft.com/office/officeart/2005/8/layout/chevron2"/>
    <dgm:cxn modelId="{B5E5B039-2115-41AF-8247-1770BCC4AEEF}" type="presOf" srcId="{B9B0D279-CAAB-4DA8-A060-F055FEE490E5}" destId="{45A9826B-9E0D-4099-8D1A-DDCC96E31E2A}" srcOrd="0" destOrd="0" presId="urn:microsoft.com/office/officeart/2005/8/layout/chevron2"/>
    <dgm:cxn modelId="{2CBC0EB7-A648-4C7F-B97F-C6062BFBD9B8}" type="presOf" srcId="{9B7E899B-DB90-4A68-A46C-244B75CBA3C5}" destId="{60CFCE40-CEEC-47C5-B25A-95EE5BF5816E}" srcOrd="0" destOrd="1" presId="urn:microsoft.com/office/officeart/2005/8/layout/chevron2"/>
    <dgm:cxn modelId="{EFF9BF12-BAAE-4A02-A82C-B7901607FD6E}" type="presOf" srcId="{01CB6AB2-04A7-43C0-A62C-1E5201DED2E2}" destId="{0096BC08-61AE-435E-BD17-832260D17781}" srcOrd="0" destOrd="1" presId="urn:microsoft.com/office/officeart/2005/8/layout/chevron2"/>
    <dgm:cxn modelId="{0B36C288-6160-42C5-8D6F-99B9B71FD083}" type="presOf" srcId="{76141512-1B88-4890-96EF-4554D412ED28}" destId="{0096BC08-61AE-435E-BD17-832260D17781}" srcOrd="0" destOrd="2" presId="urn:microsoft.com/office/officeart/2005/8/layout/chevron2"/>
    <dgm:cxn modelId="{B3FE19D8-D4CA-4B69-84B7-BA4706A54950}" type="presOf" srcId="{D0C0A4B2-4589-40FD-A7EB-0705FBDC86C4}" destId="{35FE6FF0-3EB9-4C37-BF03-1FA92FC4F93D}" srcOrd="0" destOrd="0" presId="urn:microsoft.com/office/officeart/2005/8/layout/chevron2"/>
    <dgm:cxn modelId="{96D2483D-DB22-4A45-B0C1-749B23DC6553}" srcId="{B9B0D279-CAAB-4DA8-A060-F055FEE490E5}" destId="{64EDBE1A-F0F5-4627-872E-AA890E1CD270}" srcOrd="0" destOrd="0" parTransId="{418370C9-35C4-47CE-A563-B345FD24D78F}" sibTransId="{CD2B1B02-2F44-46B6-A880-9D331D293BF4}"/>
    <dgm:cxn modelId="{D672CECC-4602-40FD-A0D7-B4DA29F57128}" srcId="{65577B30-C991-4622-A95C-CEF108AA756E}" destId="{01CB6AB2-04A7-43C0-A62C-1E5201DED2E2}" srcOrd="1" destOrd="0" parTransId="{873E6B28-E458-42C9-B143-1448D2A828C9}" sibTransId="{5A59A651-68AF-4A10-AC86-B5A1FD11AE71}"/>
    <dgm:cxn modelId="{193708F3-7136-42FE-B1B9-A4D45392CEA7}" type="presOf" srcId="{65577B30-C991-4622-A95C-CEF108AA756E}" destId="{E67A1D3E-2917-4194-A5F3-EDBBA376AB77}" srcOrd="0" destOrd="0" presId="urn:microsoft.com/office/officeart/2005/8/layout/chevron2"/>
    <dgm:cxn modelId="{53C63D6B-1780-4E3B-8072-B14225C89CC0}" type="presOf" srcId="{47E779B5-3B9B-4E0F-8843-5BAAEE658BBA}" destId="{60CFCE40-CEEC-47C5-B25A-95EE5BF5816E}" srcOrd="0" destOrd="4" presId="urn:microsoft.com/office/officeart/2005/8/layout/chevron2"/>
    <dgm:cxn modelId="{75F9E57C-6685-43B6-969F-98E2E3F2B88E}" type="presOf" srcId="{A7644EC1-990D-4F69-BE70-A17B64C39012}" destId="{60CFCE40-CEEC-47C5-B25A-95EE5BF5816E}" srcOrd="0" destOrd="2" presId="urn:microsoft.com/office/officeart/2005/8/layout/chevron2"/>
    <dgm:cxn modelId="{7D5FD1B5-5104-4A2A-9800-9831F0E3AA6F}" srcId="{A94910DE-CE21-4371-99C7-43F287BE1B39}" destId="{F9E4C3A2-4920-4D5D-9ACA-A53508A422FA}" srcOrd="2" destOrd="0" parTransId="{7DC9DAFA-70CB-4361-9CB7-322218CAFA1A}" sibTransId="{36D5DB2E-CE1C-4A0B-98AC-F3DCD24E00C2}"/>
    <dgm:cxn modelId="{6063F0B5-9606-4626-A54E-8F300512CB03}" type="presOf" srcId="{C3934B34-51E4-442F-90E9-EC1497E7500C}" destId="{60CFCE40-CEEC-47C5-B25A-95EE5BF5816E}" srcOrd="0" destOrd="3" presId="urn:microsoft.com/office/officeart/2005/8/layout/chevron2"/>
    <dgm:cxn modelId="{88C8F55D-F771-47B7-A430-3CC4594D7293}" srcId="{64EDBE1A-F0F5-4627-872E-AA890E1CD270}" destId="{C3934B34-51E4-442F-90E9-EC1497E7500C}" srcOrd="3" destOrd="0" parTransId="{F7347FAA-119F-4CC5-99B0-7E759BC40B4D}" sibTransId="{B748B888-DBA1-4F0F-B9F2-4181BE19FF3D}"/>
    <dgm:cxn modelId="{DD38AE6E-DC3E-4B99-BFE8-635B468FC5B5}" srcId="{65577B30-C991-4622-A95C-CEF108AA756E}" destId="{92C3F17E-BDC7-4B21-A8AB-27C5599BD2E1}" srcOrd="0" destOrd="0" parTransId="{9F363847-C339-4B19-BB02-30F55D0AE55B}" sibTransId="{B3856FE2-FE77-40A3-9A04-3029DE2FFFB1}"/>
    <dgm:cxn modelId="{57991317-D2F9-4E51-A78D-03AF5224A5D9}" type="presParOf" srcId="{45A9826B-9E0D-4099-8D1A-DDCC96E31E2A}" destId="{DF502F4F-86B2-4E5A-A589-B5945D864F2D}" srcOrd="0" destOrd="0" presId="urn:microsoft.com/office/officeart/2005/8/layout/chevron2"/>
    <dgm:cxn modelId="{AEC76F02-27AF-422F-9835-B22B3CD96C2A}" type="presParOf" srcId="{DF502F4F-86B2-4E5A-A589-B5945D864F2D}" destId="{F545B98F-E53B-4D98-8AC8-76F193483020}" srcOrd="0" destOrd="0" presId="urn:microsoft.com/office/officeart/2005/8/layout/chevron2"/>
    <dgm:cxn modelId="{CB3D468A-4962-4D4A-AEE5-22D3B16426FF}" type="presParOf" srcId="{DF502F4F-86B2-4E5A-A589-B5945D864F2D}" destId="{60CFCE40-CEEC-47C5-B25A-95EE5BF5816E}" srcOrd="1" destOrd="0" presId="urn:microsoft.com/office/officeart/2005/8/layout/chevron2"/>
    <dgm:cxn modelId="{DB5D570E-895F-43B2-83C5-2812D566324E}" type="presParOf" srcId="{45A9826B-9E0D-4099-8D1A-DDCC96E31E2A}" destId="{DCBEA908-F985-4778-A9F5-DE41874773B4}" srcOrd="1" destOrd="0" presId="urn:microsoft.com/office/officeart/2005/8/layout/chevron2"/>
    <dgm:cxn modelId="{5B993ABB-2A35-4A06-919E-D263D11A4135}" type="presParOf" srcId="{45A9826B-9E0D-4099-8D1A-DDCC96E31E2A}" destId="{0A81D3ED-AED8-4CCB-BA36-9EAAEB17F0DB}" srcOrd="2" destOrd="0" presId="urn:microsoft.com/office/officeart/2005/8/layout/chevron2"/>
    <dgm:cxn modelId="{B168030F-1607-4E84-985B-0527C91643EC}" type="presParOf" srcId="{0A81D3ED-AED8-4CCB-BA36-9EAAEB17F0DB}" destId="{41DF5CE2-2636-424A-8E8E-3B0BD02871DF}" srcOrd="0" destOrd="0" presId="urn:microsoft.com/office/officeart/2005/8/layout/chevron2"/>
    <dgm:cxn modelId="{EF9643B1-F073-43F6-B686-5145FF3733B9}" type="presParOf" srcId="{0A81D3ED-AED8-4CCB-BA36-9EAAEB17F0DB}" destId="{35FE6FF0-3EB9-4C37-BF03-1FA92FC4F93D}" srcOrd="1" destOrd="0" presId="urn:microsoft.com/office/officeart/2005/8/layout/chevron2"/>
    <dgm:cxn modelId="{28EE0477-BFC1-4750-847E-79AE9085BC64}" type="presParOf" srcId="{45A9826B-9E0D-4099-8D1A-DDCC96E31E2A}" destId="{752CB721-B217-4B37-BA2C-AEF00A59DCB2}" srcOrd="3" destOrd="0" presId="urn:microsoft.com/office/officeart/2005/8/layout/chevron2"/>
    <dgm:cxn modelId="{87C56C84-F30A-4906-A6FF-2998FE30CB1E}" type="presParOf" srcId="{45A9826B-9E0D-4099-8D1A-DDCC96E31E2A}" destId="{1CEB157E-7E61-4D9B-9781-159AEEE9E18C}" srcOrd="4" destOrd="0" presId="urn:microsoft.com/office/officeart/2005/8/layout/chevron2"/>
    <dgm:cxn modelId="{BD73BAF9-13F0-4394-9091-796958F87184}" type="presParOf" srcId="{1CEB157E-7E61-4D9B-9781-159AEEE9E18C}" destId="{E67A1D3E-2917-4194-A5F3-EDBBA376AB77}" srcOrd="0" destOrd="0" presId="urn:microsoft.com/office/officeart/2005/8/layout/chevron2"/>
    <dgm:cxn modelId="{A91630F9-6716-4687-AF32-D380ECFCDC1A}" type="presParOf" srcId="{1CEB157E-7E61-4D9B-9781-159AEEE9E18C}" destId="{0096BC08-61AE-435E-BD17-832260D17781}"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7B5D7F-DDEE-43E5-94BD-D46E457BCE6F}">
      <dsp:nvSpPr>
        <dsp:cNvPr id="0" name=""/>
        <dsp:cNvSpPr/>
      </dsp:nvSpPr>
      <dsp:spPr>
        <a:xfrm>
          <a:off x="3011274" y="246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ΔΗΜΟΓΡΑΦΙΚΗ</a:t>
          </a:r>
          <a:endParaRPr lang="en-US" sz="1200" kern="1200" dirty="0"/>
        </a:p>
      </dsp:txBody>
      <dsp:txXfrm>
        <a:off x="3011274" y="2468"/>
        <a:ext cx="1394275" cy="906279"/>
      </dsp:txXfrm>
    </dsp:sp>
    <dsp:sp modelId="{9B2FDC64-4038-4C23-B8A4-18BD66A8A2BB}">
      <dsp:nvSpPr>
        <dsp:cNvPr id="0" name=""/>
        <dsp:cNvSpPr/>
      </dsp:nvSpPr>
      <dsp:spPr>
        <a:xfrm>
          <a:off x="1571732" y="455608"/>
          <a:ext cx="4273358" cy="4273358"/>
        </a:xfrm>
        <a:custGeom>
          <a:avLst/>
          <a:gdLst/>
          <a:ahLst/>
          <a:cxnLst/>
          <a:rect l="0" t="0" r="0" b="0"/>
          <a:pathLst>
            <a:path>
              <a:moveTo>
                <a:pt x="2842744" y="120030"/>
              </a:moveTo>
              <a:arcTo wR="2136679" hR="2136679" stAng="1735776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636D4C5-DCB2-4188-A6EF-A71271CBB8E1}">
      <dsp:nvSpPr>
        <dsp:cNvPr id="0" name=""/>
        <dsp:cNvSpPr/>
      </dsp:nvSpPr>
      <dsp:spPr>
        <a:xfrm>
          <a:off x="4861692" y="107080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ΠΟΛΙΤΙΚΗ - ΝΟΜΙΚΗ</a:t>
          </a:r>
          <a:endParaRPr lang="en-US" sz="1200" kern="1200" dirty="0"/>
        </a:p>
      </dsp:txBody>
      <dsp:txXfrm>
        <a:off x="4861692" y="1070808"/>
        <a:ext cx="1394275" cy="906279"/>
      </dsp:txXfrm>
    </dsp:sp>
    <dsp:sp modelId="{1F4178BB-C143-45C2-AAF4-118ABC6CB9E8}">
      <dsp:nvSpPr>
        <dsp:cNvPr id="0" name=""/>
        <dsp:cNvSpPr/>
      </dsp:nvSpPr>
      <dsp:spPr>
        <a:xfrm>
          <a:off x="1571732" y="455608"/>
          <a:ext cx="4273358" cy="4273358"/>
        </a:xfrm>
        <a:custGeom>
          <a:avLst/>
          <a:gdLst/>
          <a:ahLst/>
          <a:cxnLst/>
          <a:rect l="0" t="0" r="0" b="0"/>
          <a:pathLst>
            <a:path>
              <a:moveTo>
                <a:pt x="4186386" y="1533272"/>
              </a:moveTo>
              <a:arcTo wR="2136679" hR="2136679" stAng="20615776" swAng="19684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3B03CD1-317F-4F75-A4AB-509E862902DF}">
      <dsp:nvSpPr>
        <dsp:cNvPr id="0" name=""/>
        <dsp:cNvSpPr/>
      </dsp:nvSpPr>
      <dsp:spPr>
        <a:xfrm>
          <a:off x="4861692" y="320748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ΤΕΧΝΟΛΟΓΙΚΗ</a:t>
          </a:r>
          <a:endParaRPr lang="en-US" sz="1200" kern="1200" dirty="0"/>
        </a:p>
      </dsp:txBody>
      <dsp:txXfrm>
        <a:off x="4861692" y="3207488"/>
        <a:ext cx="1394275" cy="906279"/>
      </dsp:txXfrm>
    </dsp:sp>
    <dsp:sp modelId="{8D23C5E8-6EF1-4115-9F1B-D4DDD87B8E3F}">
      <dsp:nvSpPr>
        <dsp:cNvPr id="0" name=""/>
        <dsp:cNvSpPr/>
      </dsp:nvSpPr>
      <dsp:spPr>
        <a:xfrm>
          <a:off x="1571732" y="455608"/>
          <a:ext cx="4273358" cy="4273358"/>
        </a:xfrm>
        <a:custGeom>
          <a:avLst/>
          <a:gdLst/>
          <a:ahLst/>
          <a:cxnLst/>
          <a:rect l="0" t="0" r="0" b="0"/>
          <a:pathLst>
            <a:path>
              <a:moveTo>
                <a:pt x="3630101" y="3664779"/>
              </a:moveTo>
              <a:arcTo wR="2136679" hR="2136679" stAng="273945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5C06139-5438-4289-B258-5BB8D8995E1C}">
      <dsp:nvSpPr>
        <dsp:cNvPr id="0" name=""/>
        <dsp:cNvSpPr/>
      </dsp:nvSpPr>
      <dsp:spPr>
        <a:xfrm>
          <a:off x="3011274" y="4275827"/>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ΠΑΓΚΟΣΜΙΑ</a:t>
          </a:r>
          <a:endParaRPr lang="en-US" sz="1200" kern="1200" dirty="0"/>
        </a:p>
      </dsp:txBody>
      <dsp:txXfrm>
        <a:off x="3011274" y="4275827"/>
        <a:ext cx="1394275" cy="906279"/>
      </dsp:txXfrm>
    </dsp:sp>
    <dsp:sp modelId="{5A27A919-865D-4549-98B8-3FBB9361F14F}">
      <dsp:nvSpPr>
        <dsp:cNvPr id="0" name=""/>
        <dsp:cNvSpPr/>
      </dsp:nvSpPr>
      <dsp:spPr>
        <a:xfrm>
          <a:off x="1571732" y="455608"/>
          <a:ext cx="4273358" cy="4273358"/>
        </a:xfrm>
        <a:custGeom>
          <a:avLst/>
          <a:gdLst/>
          <a:ahLst/>
          <a:cxnLst/>
          <a:rect l="0" t="0" r="0" b="0"/>
          <a:pathLst>
            <a:path>
              <a:moveTo>
                <a:pt x="1430614" y="4153328"/>
              </a:moveTo>
              <a:arcTo wR="2136679" hR="2136679" stAng="655776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035FD1D-6415-487C-9AFE-BE7607814E30}">
      <dsp:nvSpPr>
        <dsp:cNvPr id="0" name=""/>
        <dsp:cNvSpPr/>
      </dsp:nvSpPr>
      <dsp:spPr>
        <a:xfrm>
          <a:off x="1160855" y="320748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ΟΙΚΟΝΟΜΙΚΗ</a:t>
          </a:r>
          <a:endParaRPr lang="en-US" sz="1200" kern="1200" dirty="0"/>
        </a:p>
      </dsp:txBody>
      <dsp:txXfrm>
        <a:off x="1160855" y="3207488"/>
        <a:ext cx="1394275" cy="906279"/>
      </dsp:txXfrm>
    </dsp:sp>
    <dsp:sp modelId="{594DE853-D764-416D-9267-22637A537477}">
      <dsp:nvSpPr>
        <dsp:cNvPr id="0" name=""/>
        <dsp:cNvSpPr/>
      </dsp:nvSpPr>
      <dsp:spPr>
        <a:xfrm>
          <a:off x="1571732" y="455608"/>
          <a:ext cx="4273358" cy="4273358"/>
        </a:xfrm>
        <a:custGeom>
          <a:avLst/>
          <a:gdLst/>
          <a:ahLst/>
          <a:cxnLst/>
          <a:rect l="0" t="0" r="0" b="0"/>
          <a:pathLst>
            <a:path>
              <a:moveTo>
                <a:pt x="86972" y="2740086"/>
              </a:moveTo>
              <a:arcTo wR="2136679" hR="2136679" stAng="9815776" swAng="19684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40FEDE3-4F2E-421E-9286-3E0665CA43E4}">
      <dsp:nvSpPr>
        <dsp:cNvPr id="0" name=""/>
        <dsp:cNvSpPr/>
      </dsp:nvSpPr>
      <dsp:spPr>
        <a:xfrm>
          <a:off x="1160855" y="107080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ΚΟΙΝΩΝΙΚΗ - ΠΟΛΙΤΙΣΤΙΚΗ</a:t>
          </a:r>
          <a:endParaRPr lang="en-US" sz="1200" kern="1200" dirty="0"/>
        </a:p>
      </dsp:txBody>
      <dsp:txXfrm>
        <a:off x="1160855" y="1070808"/>
        <a:ext cx="1394275" cy="906279"/>
      </dsp:txXfrm>
    </dsp:sp>
    <dsp:sp modelId="{C133F2D0-F1D0-4AE3-97D0-E9A91FA709A5}">
      <dsp:nvSpPr>
        <dsp:cNvPr id="0" name=""/>
        <dsp:cNvSpPr/>
      </dsp:nvSpPr>
      <dsp:spPr>
        <a:xfrm>
          <a:off x="1571732" y="455608"/>
          <a:ext cx="4273358" cy="4273358"/>
        </a:xfrm>
        <a:custGeom>
          <a:avLst/>
          <a:gdLst/>
          <a:ahLst/>
          <a:cxnLst/>
          <a:rect l="0" t="0" r="0" b="0"/>
          <a:pathLst>
            <a:path>
              <a:moveTo>
                <a:pt x="643257" y="608579"/>
              </a:moveTo>
              <a:arcTo wR="2136679" hR="2136679" stAng="1353945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6C2F7CA-013E-4CDE-8347-037700250B52}">
      <dsp:nvSpPr>
        <dsp:cNvPr id="0" name=""/>
        <dsp:cNvSpPr/>
      </dsp:nvSpPr>
      <dsp:spPr>
        <a:xfrm>
          <a:off x="0" y="0"/>
          <a:ext cx="6539071" cy="1117282"/>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l-GR" sz="2900" b="1" kern="1200" dirty="0" smtClean="0">
              <a:solidFill>
                <a:schemeClr val="accent6">
                  <a:lumMod val="50000"/>
                </a:schemeClr>
              </a:solidFill>
            </a:rPr>
            <a:t>ΕΙΣΑΓΩΓΗ </a:t>
          </a:r>
          <a:endParaRPr lang="en-US" sz="2900" b="1" kern="1200" dirty="0">
            <a:solidFill>
              <a:schemeClr val="accent6">
                <a:lumMod val="50000"/>
              </a:schemeClr>
            </a:solidFill>
          </a:endParaRPr>
        </a:p>
      </dsp:txBody>
      <dsp:txXfrm>
        <a:off x="0" y="0"/>
        <a:ext cx="5398884" cy="1117282"/>
      </dsp:txXfrm>
    </dsp:sp>
    <dsp:sp modelId="{52913B9B-E214-4890-B744-047F92220CF1}">
      <dsp:nvSpPr>
        <dsp:cNvPr id="0" name=""/>
        <dsp:cNvSpPr/>
      </dsp:nvSpPr>
      <dsp:spPr>
        <a:xfrm>
          <a:off x="576976" y="1303496"/>
          <a:ext cx="6539071" cy="1117282"/>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l-GR" sz="2900" b="1" kern="1200" dirty="0" smtClean="0">
              <a:solidFill>
                <a:schemeClr val="accent6">
                  <a:lumMod val="50000"/>
                </a:schemeClr>
              </a:solidFill>
            </a:rPr>
            <a:t>ΕΣΩΤΕΡΙΚΗ ΑΝΑΛΥΣΗ ΤΟΥ ΟΡΓΑΝΙΣΜΟΥ </a:t>
          </a:r>
          <a:endParaRPr lang="en-US" sz="2900" b="1" kern="1200" dirty="0">
            <a:solidFill>
              <a:schemeClr val="accent6">
                <a:lumMod val="50000"/>
              </a:schemeClr>
            </a:solidFill>
          </a:endParaRPr>
        </a:p>
      </dsp:txBody>
      <dsp:txXfrm>
        <a:off x="576976" y="1303496"/>
        <a:ext cx="5235860" cy="1117282"/>
      </dsp:txXfrm>
    </dsp:sp>
    <dsp:sp modelId="{E83720E1-03B9-43A5-BED9-4B009B5C4C5E}">
      <dsp:nvSpPr>
        <dsp:cNvPr id="0" name=""/>
        <dsp:cNvSpPr/>
      </dsp:nvSpPr>
      <dsp:spPr>
        <a:xfrm>
          <a:off x="1153953" y="2606992"/>
          <a:ext cx="6539071" cy="1117282"/>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l-GR" sz="2900" b="1" kern="1200" dirty="0" smtClean="0">
              <a:solidFill>
                <a:schemeClr val="accent6">
                  <a:lumMod val="50000"/>
                </a:schemeClr>
              </a:solidFill>
            </a:rPr>
            <a:t>ΕΞΩΤΕΡΙΚΗ ΑΝΑΛΥΣΗ</a:t>
          </a:r>
          <a:endParaRPr lang="en-US" sz="2900" b="1" kern="1200" dirty="0">
            <a:solidFill>
              <a:schemeClr val="accent6">
                <a:lumMod val="50000"/>
              </a:schemeClr>
            </a:solidFill>
          </a:endParaRPr>
        </a:p>
      </dsp:txBody>
      <dsp:txXfrm>
        <a:off x="1153953" y="2606992"/>
        <a:ext cx="5235860" cy="1117282"/>
      </dsp:txXfrm>
    </dsp:sp>
    <dsp:sp modelId="{7ADE3D93-CADF-41AC-B643-4B5B70165DA1}">
      <dsp:nvSpPr>
        <dsp:cNvPr id="0" name=""/>
        <dsp:cNvSpPr/>
      </dsp:nvSpPr>
      <dsp:spPr>
        <a:xfrm>
          <a:off x="5812837" y="847272"/>
          <a:ext cx="726233" cy="72623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5812837" y="847272"/>
        <a:ext cx="726233" cy="726233"/>
      </dsp:txXfrm>
    </dsp:sp>
    <dsp:sp modelId="{53171706-FFF8-4F7A-BF4F-C4403056FB45}">
      <dsp:nvSpPr>
        <dsp:cNvPr id="0" name=""/>
        <dsp:cNvSpPr/>
      </dsp:nvSpPr>
      <dsp:spPr>
        <a:xfrm>
          <a:off x="6389814" y="2143320"/>
          <a:ext cx="726233" cy="72623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6389814" y="2143320"/>
        <a:ext cx="726233" cy="72623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9AA09E-DED9-4335-8011-E80D2A5B0CB0}">
      <dsp:nvSpPr>
        <dsp:cNvPr id="0" name=""/>
        <dsp:cNvSpPr/>
      </dsp:nvSpPr>
      <dsp:spPr>
        <a:xfrm>
          <a:off x="0" y="0"/>
          <a:ext cx="6154420" cy="819340"/>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l-GR" sz="2100" b="1" kern="1200" dirty="0" smtClean="0">
              <a:solidFill>
                <a:schemeClr val="accent6">
                  <a:lumMod val="50000"/>
                </a:schemeClr>
              </a:solidFill>
            </a:rPr>
            <a:t>ΠΡΟΣΔΙΟΡΙΣΜΟΣ ΑΞΙΟΛΟΓΗΣΗ ΚΑΙ ΕΠΙΛΟΓΗ ΣΤΡΑΤΗΓΙΚΗΣ</a:t>
          </a:r>
          <a:endParaRPr lang="en-US" sz="2100" b="1" kern="1200" dirty="0">
            <a:solidFill>
              <a:schemeClr val="accent6">
                <a:lumMod val="50000"/>
              </a:schemeClr>
            </a:solidFill>
          </a:endParaRPr>
        </a:p>
      </dsp:txBody>
      <dsp:txXfrm>
        <a:off x="0" y="0"/>
        <a:ext cx="5249048" cy="819340"/>
      </dsp:txXfrm>
    </dsp:sp>
    <dsp:sp modelId="{71A366E4-1774-4100-A4CC-07362AE05DC9}">
      <dsp:nvSpPr>
        <dsp:cNvPr id="0" name=""/>
        <dsp:cNvSpPr/>
      </dsp:nvSpPr>
      <dsp:spPr>
        <a:xfrm>
          <a:off x="515432" y="968311"/>
          <a:ext cx="6154420" cy="819340"/>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l-GR" sz="2100" b="1" kern="1200" dirty="0" smtClean="0">
              <a:solidFill>
                <a:schemeClr val="accent6">
                  <a:lumMod val="50000"/>
                </a:schemeClr>
              </a:solidFill>
            </a:rPr>
            <a:t>ΥΛΟΠΟΙΗΣΗ ΠΡΟΤΕΙΝΟΜΕΝΗΣ ΣΤΡΑΤΗΓΙΚΗΣ</a:t>
          </a:r>
          <a:endParaRPr lang="en-US" sz="2100" b="1" kern="1200" dirty="0">
            <a:solidFill>
              <a:schemeClr val="accent6">
                <a:lumMod val="50000"/>
              </a:schemeClr>
            </a:solidFill>
          </a:endParaRPr>
        </a:p>
      </dsp:txBody>
      <dsp:txXfrm>
        <a:off x="515432" y="968311"/>
        <a:ext cx="5106415" cy="819340"/>
      </dsp:txXfrm>
    </dsp:sp>
    <dsp:sp modelId="{C39B2F6B-9C24-4278-91C7-FCFF16518EFB}">
      <dsp:nvSpPr>
        <dsp:cNvPr id="0" name=""/>
        <dsp:cNvSpPr/>
      </dsp:nvSpPr>
      <dsp:spPr>
        <a:xfrm>
          <a:off x="1023172" y="1936623"/>
          <a:ext cx="6154420" cy="819340"/>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l-GR" sz="2100" b="1" kern="1200" dirty="0" smtClean="0">
              <a:solidFill>
                <a:schemeClr val="accent6">
                  <a:lumMod val="50000"/>
                </a:schemeClr>
              </a:solidFill>
            </a:rPr>
            <a:t>ΟΙΚΟΝΟΜΙΚΗ ΑΝΑΛΥΣΗ</a:t>
          </a:r>
          <a:endParaRPr lang="en-US" sz="2100" b="1" kern="1200" dirty="0">
            <a:solidFill>
              <a:schemeClr val="accent6">
                <a:lumMod val="50000"/>
              </a:schemeClr>
            </a:solidFill>
          </a:endParaRPr>
        </a:p>
      </dsp:txBody>
      <dsp:txXfrm>
        <a:off x="1023172" y="1936623"/>
        <a:ext cx="5114109" cy="819340"/>
      </dsp:txXfrm>
    </dsp:sp>
    <dsp:sp modelId="{62A3CD28-B983-47F5-B12B-1A3E0F32C9ED}">
      <dsp:nvSpPr>
        <dsp:cNvPr id="0" name=""/>
        <dsp:cNvSpPr/>
      </dsp:nvSpPr>
      <dsp:spPr>
        <a:xfrm>
          <a:off x="1538605" y="2904934"/>
          <a:ext cx="6154420" cy="819340"/>
        </a:xfrm>
        <a:prstGeom prst="roundRect">
          <a:avLst>
            <a:gd name="adj" fmla="val 10000"/>
          </a:avLst>
        </a:prstGeom>
        <a:gradFill rotWithShape="0">
          <a:gsLst>
            <a:gs pos="0">
              <a:schemeClr val="accent2"/>
            </a:gs>
            <a:gs pos="0">
              <a:schemeClr val="accent2"/>
            </a:gs>
            <a:gs pos="50000">
              <a:schemeClr val="accent1">
                <a:tint val="44500"/>
                <a:satMod val="160000"/>
              </a:schemeClr>
            </a:gs>
            <a:gs pos="100000">
              <a:schemeClr val="accent1">
                <a:tint val="23500"/>
                <a:satMod val="160000"/>
              </a:schemeClr>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l-GR" sz="2100" b="1" kern="1200" dirty="0" smtClean="0">
              <a:solidFill>
                <a:schemeClr val="accent6">
                  <a:lumMod val="50000"/>
                </a:schemeClr>
              </a:solidFill>
            </a:rPr>
            <a:t>ΑΝΑΛΥΣΗ ΚΙΝΔΥΝΩΝ-ΕΠΙΛΟΓΟΣ</a:t>
          </a:r>
          <a:endParaRPr lang="en-US" sz="2100" b="1" kern="1200" dirty="0">
            <a:solidFill>
              <a:schemeClr val="accent6">
                <a:lumMod val="50000"/>
              </a:schemeClr>
            </a:solidFill>
          </a:endParaRPr>
        </a:p>
      </dsp:txBody>
      <dsp:txXfrm>
        <a:off x="1538605" y="2904934"/>
        <a:ext cx="5106415" cy="819340"/>
      </dsp:txXfrm>
    </dsp:sp>
    <dsp:sp modelId="{FA1AB429-A528-4E5D-AB65-70848D23DAF3}">
      <dsp:nvSpPr>
        <dsp:cNvPr id="0" name=""/>
        <dsp:cNvSpPr/>
      </dsp:nvSpPr>
      <dsp:spPr>
        <a:xfrm>
          <a:off x="5621848" y="627540"/>
          <a:ext cx="532571" cy="53257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5621848" y="627540"/>
        <a:ext cx="532571" cy="532571"/>
      </dsp:txXfrm>
    </dsp:sp>
    <dsp:sp modelId="{F4670D6A-4D89-4C61-8047-F76A262B401D}">
      <dsp:nvSpPr>
        <dsp:cNvPr id="0" name=""/>
        <dsp:cNvSpPr/>
      </dsp:nvSpPr>
      <dsp:spPr>
        <a:xfrm>
          <a:off x="6137281" y="1595851"/>
          <a:ext cx="532571" cy="53257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6137281" y="1595851"/>
        <a:ext cx="532571" cy="532571"/>
      </dsp:txXfrm>
    </dsp:sp>
    <dsp:sp modelId="{8BCF0C9A-CD73-4FDB-9C4E-CB6E56405C09}">
      <dsp:nvSpPr>
        <dsp:cNvPr id="0" name=""/>
        <dsp:cNvSpPr/>
      </dsp:nvSpPr>
      <dsp:spPr>
        <a:xfrm>
          <a:off x="6645020" y="2564163"/>
          <a:ext cx="532571" cy="53257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6645020" y="2564163"/>
        <a:ext cx="532571" cy="53257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45B98F-E53B-4D98-8AC8-76F193483020}">
      <dsp:nvSpPr>
        <dsp:cNvPr id="0" name=""/>
        <dsp:cNvSpPr/>
      </dsp:nvSpPr>
      <dsp:spPr>
        <a:xfrm rot="5400000">
          <a:off x="-205944" y="206117"/>
          <a:ext cx="1372962" cy="96107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l-GR" sz="900" kern="1200" dirty="0" smtClean="0"/>
            <a:t>Εισαγωγή</a:t>
          </a:r>
          <a:endParaRPr lang="en-US" sz="900" kern="1200" dirty="0"/>
        </a:p>
      </dsp:txBody>
      <dsp:txXfrm rot="5400000">
        <a:off x="-205944" y="206117"/>
        <a:ext cx="1372962" cy="961073"/>
      </dsp:txXfrm>
    </dsp:sp>
    <dsp:sp modelId="{60CFCE40-CEEC-47C5-B25A-95EE5BF5816E}">
      <dsp:nvSpPr>
        <dsp:cNvPr id="0" name=""/>
        <dsp:cNvSpPr/>
      </dsp:nvSpPr>
      <dsp:spPr>
        <a:xfrm rot="5400000">
          <a:off x="3880836" y="-2919589"/>
          <a:ext cx="892425" cy="67319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el-GR" sz="800" kern="1200" dirty="0" smtClean="0"/>
            <a:t>Όνομα οργανισμού, στοιχεία επικοινωνίας, </a:t>
          </a:r>
          <a:r>
            <a:rPr lang="en-US" sz="800" kern="1200" dirty="0" smtClean="0"/>
            <a:t>website </a:t>
          </a:r>
          <a:r>
            <a:rPr lang="el-GR" sz="800" kern="1200" dirty="0" smtClean="0"/>
            <a:t>κτλ.</a:t>
          </a:r>
          <a:endParaRPr lang="en-US" sz="800" kern="1200" dirty="0"/>
        </a:p>
        <a:p>
          <a:pPr marL="57150" lvl="1" indent="-57150" algn="l" defTabSz="355600">
            <a:lnSpc>
              <a:spcPct val="90000"/>
            </a:lnSpc>
            <a:spcBef>
              <a:spcPct val="0"/>
            </a:spcBef>
            <a:spcAft>
              <a:spcPct val="15000"/>
            </a:spcAft>
            <a:buChar char="••"/>
          </a:pPr>
          <a:r>
            <a:rPr lang="el-GR" sz="800" kern="1200" dirty="0" smtClean="0"/>
            <a:t>Σύνοψη (</a:t>
          </a:r>
          <a:r>
            <a:rPr lang="en-US" sz="800" kern="1200" dirty="0" smtClean="0"/>
            <a:t>executive summary)</a:t>
          </a:r>
          <a:endParaRPr lang="en-US" sz="800" kern="1200" dirty="0"/>
        </a:p>
      </dsp:txBody>
      <dsp:txXfrm rot="5400000">
        <a:off x="3880836" y="-2919589"/>
        <a:ext cx="892425" cy="6731951"/>
      </dsp:txXfrm>
    </dsp:sp>
    <dsp:sp modelId="{41DF5CE2-2636-424A-8E8E-3B0BD02871DF}">
      <dsp:nvSpPr>
        <dsp:cNvPr id="0" name=""/>
        <dsp:cNvSpPr/>
      </dsp:nvSpPr>
      <dsp:spPr>
        <a:xfrm rot="5400000">
          <a:off x="-205944" y="1381600"/>
          <a:ext cx="1372962" cy="96107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l-GR" sz="900" kern="1200" dirty="0" smtClean="0"/>
            <a:t>Εσωτερική ανάλυση οργανισμού</a:t>
          </a:r>
          <a:endParaRPr lang="en-US" sz="900" kern="1200" dirty="0"/>
        </a:p>
      </dsp:txBody>
      <dsp:txXfrm rot="5400000">
        <a:off x="-205944" y="1381600"/>
        <a:ext cx="1372962" cy="961073"/>
      </dsp:txXfrm>
    </dsp:sp>
    <dsp:sp modelId="{35FE6FF0-3EB9-4C37-BF03-1FA92FC4F93D}">
      <dsp:nvSpPr>
        <dsp:cNvPr id="0" name=""/>
        <dsp:cNvSpPr/>
      </dsp:nvSpPr>
      <dsp:spPr>
        <a:xfrm rot="5400000">
          <a:off x="3880836" y="-1744106"/>
          <a:ext cx="892425" cy="67319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el-GR" sz="800" kern="1200" dirty="0" smtClean="0"/>
            <a:t>Περιγραφή οργανισμού (έτος ίδρυσης, ιστορικό)</a:t>
          </a:r>
          <a:endParaRPr lang="en-US" sz="800" kern="1200" dirty="0"/>
        </a:p>
        <a:p>
          <a:pPr marL="57150" lvl="1" indent="-57150" algn="l" defTabSz="355600">
            <a:lnSpc>
              <a:spcPct val="90000"/>
            </a:lnSpc>
            <a:spcBef>
              <a:spcPct val="0"/>
            </a:spcBef>
            <a:spcAft>
              <a:spcPct val="15000"/>
            </a:spcAft>
            <a:buChar char="••"/>
          </a:pPr>
          <a:r>
            <a:rPr lang="el-GR" sz="800" kern="1200" dirty="0" smtClean="0"/>
            <a:t>Όραμα, αποστολή και αξίες (υφιστάμενο), υφιστάμενη στρατηγική</a:t>
          </a:r>
          <a:endParaRPr lang="en-US" sz="800" kern="1200" dirty="0"/>
        </a:p>
        <a:p>
          <a:pPr marL="57150" lvl="1" indent="-57150" algn="l" defTabSz="355600">
            <a:lnSpc>
              <a:spcPct val="90000"/>
            </a:lnSpc>
            <a:spcBef>
              <a:spcPct val="0"/>
            </a:spcBef>
            <a:spcAft>
              <a:spcPct val="15000"/>
            </a:spcAft>
            <a:buChar char="••"/>
          </a:pPr>
          <a:r>
            <a:rPr lang="el-GR" sz="800" kern="1200" dirty="0" smtClean="0"/>
            <a:t>Βασικά προϊόντα ή υπηρεσίες που παρέχονται</a:t>
          </a:r>
          <a:endParaRPr lang="en-US" sz="800" kern="1200" dirty="0"/>
        </a:p>
        <a:p>
          <a:pPr marL="57150" lvl="1" indent="-57150" algn="l" defTabSz="355600">
            <a:lnSpc>
              <a:spcPct val="90000"/>
            </a:lnSpc>
            <a:spcBef>
              <a:spcPct val="0"/>
            </a:spcBef>
            <a:spcAft>
              <a:spcPct val="15000"/>
            </a:spcAft>
            <a:buChar char="••"/>
          </a:pPr>
          <a:r>
            <a:rPr lang="el-GR" sz="800" kern="1200" dirty="0" smtClean="0"/>
            <a:t>Οργανωτική δομή (τμηματοποίηση, εύρος ελέγχου, συγκεντρωτική – αποκεντρωτική διοίκηση κτλ.)</a:t>
          </a:r>
          <a:endParaRPr lang="en-US" sz="800" kern="1200" dirty="0"/>
        </a:p>
        <a:p>
          <a:pPr marL="57150" lvl="1" indent="-57150" algn="l" defTabSz="355600">
            <a:lnSpc>
              <a:spcPct val="90000"/>
            </a:lnSpc>
            <a:spcBef>
              <a:spcPct val="0"/>
            </a:spcBef>
            <a:spcAft>
              <a:spcPct val="15000"/>
            </a:spcAft>
            <a:buChar char="••"/>
          </a:pPr>
          <a:r>
            <a:rPr lang="el-GR" sz="800" kern="1200" dirty="0" smtClean="0"/>
            <a:t>Πόροι και ικανότητες οργανισμού (έμφαση στις θεμελιώδεις ικανότητες και στην πιθανότητα δημιουργίας ανταγωνιστικού πλεονεκτήματος) κτλ.</a:t>
          </a:r>
          <a:endParaRPr lang="en-US" sz="800" kern="1200" dirty="0"/>
        </a:p>
      </dsp:txBody>
      <dsp:txXfrm rot="5400000">
        <a:off x="3880836" y="-1744106"/>
        <a:ext cx="892425" cy="6731951"/>
      </dsp:txXfrm>
    </dsp:sp>
    <dsp:sp modelId="{E67A1D3E-2917-4194-A5F3-EDBBA376AB77}">
      <dsp:nvSpPr>
        <dsp:cNvPr id="0" name=""/>
        <dsp:cNvSpPr/>
      </dsp:nvSpPr>
      <dsp:spPr>
        <a:xfrm rot="5400000">
          <a:off x="-205944" y="2557083"/>
          <a:ext cx="1372962" cy="96107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l-GR" sz="900" kern="1200" dirty="0" smtClean="0"/>
            <a:t>Εξωτερική ανάλυση</a:t>
          </a:r>
          <a:endParaRPr lang="en-US" sz="900" kern="1200" dirty="0"/>
        </a:p>
      </dsp:txBody>
      <dsp:txXfrm rot="5400000">
        <a:off x="-205944" y="2557083"/>
        <a:ext cx="1372962" cy="961073"/>
      </dsp:txXfrm>
    </dsp:sp>
    <dsp:sp modelId="{0096BC08-61AE-435E-BD17-832260D17781}">
      <dsp:nvSpPr>
        <dsp:cNvPr id="0" name=""/>
        <dsp:cNvSpPr/>
      </dsp:nvSpPr>
      <dsp:spPr>
        <a:xfrm rot="5400000">
          <a:off x="3880836" y="-568623"/>
          <a:ext cx="892425" cy="67319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el-GR" sz="800" kern="1200" dirty="0" smtClean="0"/>
            <a:t> Ανάλυση </a:t>
          </a:r>
          <a:r>
            <a:rPr lang="el-GR" sz="800" kern="1200" dirty="0" err="1" smtClean="0"/>
            <a:t>μακρο</a:t>
          </a:r>
          <a:r>
            <a:rPr lang="el-GR" sz="800" kern="1200" dirty="0" smtClean="0"/>
            <a:t>-περιβάλλοντος (</a:t>
          </a:r>
          <a:r>
            <a:rPr lang="en-US" sz="800" kern="1200" dirty="0" smtClean="0"/>
            <a:t>PEST-DG: </a:t>
          </a:r>
          <a:r>
            <a:rPr lang="el-GR" sz="800" kern="1200" dirty="0" smtClean="0"/>
            <a:t>πολιτικό, οικονομικό, κοινωνικό-πολιτιστικό, τεχνολογικό, δημογραφικό, παγκόσμιο)</a:t>
          </a:r>
          <a:endParaRPr lang="en-US" sz="800" kern="1200" dirty="0"/>
        </a:p>
        <a:p>
          <a:pPr marL="57150" lvl="1" indent="-57150" algn="l" defTabSz="355600">
            <a:lnSpc>
              <a:spcPct val="90000"/>
            </a:lnSpc>
            <a:spcBef>
              <a:spcPct val="0"/>
            </a:spcBef>
            <a:spcAft>
              <a:spcPct val="15000"/>
            </a:spcAft>
            <a:buChar char="••"/>
          </a:pPr>
          <a:r>
            <a:rPr lang="el-GR" sz="800" kern="1200" dirty="0" smtClean="0"/>
            <a:t>Πως αναμένεται αλλαγές στους παραπάνω παράγοντες να επηρεάσουν τον οργανισμό μέσα στα επόμενα 3-5 χρόνια; Τι μπορεί να κάνει ο οργανισμός για να προετοιμασθεί καλύτερα για τις αλλαγές αυτές; </a:t>
          </a:r>
          <a:endParaRPr lang="en-US" sz="800" kern="1200" dirty="0"/>
        </a:p>
        <a:p>
          <a:pPr marL="57150" lvl="1" indent="-57150" algn="l" defTabSz="355600">
            <a:lnSpc>
              <a:spcPct val="90000"/>
            </a:lnSpc>
            <a:spcBef>
              <a:spcPct val="0"/>
            </a:spcBef>
            <a:spcAft>
              <a:spcPct val="15000"/>
            </a:spcAft>
            <a:buChar char="••"/>
          </a:pPr>
          <a:r>
            <a:rPr lang="el-GR" sz="800" kern="1200" dirty="0" smtClean="0"/>
            <a:t> Ανάλυση κλαδικού περιβάλλοντος (Ανάλυση 5 Δυνάμεων του </a:t>
          </a:r>
          <a:r>
            <a:rPr lang="en-US" sz="800" kern="1200" dirty="0" smtClean="0"/>
            <a:t>Porter: 1) </a:t>
          </a:r>
          <a:r>
            <a:rPr lang="el-GR" sz="800" kern="1200" dirty="0" smtClean="0"/>
            <a:t>απειλή εισόδου νέων επιχειρήσεων, 2) διαπραγματευτική δύναμη των προμηθευτών του οργανισμού, διαπραγματευτική δύναμη των αγοραστών του οργανισμού, 4) απειλή από υποκατάστατα προϊόντα και 5) ένταση ανταγωνισμού ανάμεσα στις ήδη υπάρχουσες επιχειρήσεις του κλάδου)</a:t>
          </a:r>
          <a:endParaRPr lang="en-US" sz="800" kern="1200" dirty="0"/>
        </a:p>
      </dsp:txBody>
      <dsp:txXfrm rot="5400000">
        <a:off x="3880836" y="-568623"/>
        <a:ext cx="892425" cy="673195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45B98F-E53B-4D98-8AC8-76F193483020}">
      <dsp:nvSpPr>
        <dsp:cNvPr id="0" name=""/>
        <dsp:cNvSpPr/>
      </dsp:nvSpPr>
      <dsp:spPr>
        <a:xfrm rot="5400000">
          <a:off x="-205944" y="205944"/>
          <a:ext cx="1372962" cy="96107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l-GR" sz="800" kern="1200" dirty="0" smtClean="0"/>
            <a:t>Προσδιορισμός – Αξιολόγηση – Επιλογή Στρατηγικής</a:t>
          </a:r>
          <a:endParaRPr lang="en-US" sz="800" kern="1200" dirty="0"/>
        </a:p>
      </dsp:txBody>
      <dsp:txXfrm rot="5400000">
        <a:off x="-205944" y="205944"/>
        <a:ext cx="1372962" cy="961073"/>
      </dsp:txXfrm>
    </dsp:sp>
    <dsp:sp modelId="{60CFCE40-CEEC-47C5-B25A-95EE5BF5816E}">
      <dsp:nvSpPr>
        <dsp:cNvPr id="0" name=""/>
        <dsp:cNvSpPr/>
      </dsp:nvSpPr>
      <dsp:spPr>
        <a:xfrm rot="5400000">
          <a:off x="3880836" y="-2919589"/>
          <a:ext cx="892425" cy="67319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SWOT Analysis</a:t>
          </a:r>
          <a:endParaRPr lang="en-US" sz="1000" kern="1200" dirty="0"/>
        </a:p>
        <a:p>
          <a:pPr marL="57150" lvl="1" indent="-57150" algn="l" defTabSz="444500">
            <a:lnSpc>
              <a:spcPct val="90000"/>
            </a:lnSpc>
            <a:spcBef>
              <a:spcPct val="0"/>
            </a:spcBef>
            <a:spcAft>
              <a:spcPct val="15000"/>
            </a:spcAft>
            <a:buChar char="••"/>
          </a:pPr>
          <a:r>
            <a:rPr lang="el-GR" sz="1000" kern="1200" dirty="0" smtClean="0"/>
            <a:t>Στρατηγικοί στόχοι</a:t>
          </a:r>
          <a:endParaRPr lang="en-US" sz="1000" kern="1200" dirty="0"/>
        </a:p>
        <a:p>
          <a:pPr marL="57150" lvl="1" indent="-57150" algn="l" defTabSz="444500">
            <a:lnSpc>
              <a:spcPct val="90000"/>
            </a:lnSpc>
            <a:spcBef>
              <a:spcPct val="0"/>
            </a:spcBef>
            <a:spcAft>
              <a:spcPct val="15000"/>
            </a:spcAft>
            <a:buChar char="••"/>
          </a:pPr>
          <a:r>
            <a:rPr lang="el-GR" sz="1000" kern="1200" dirty="0" smtClean="0"/>
            <a:t>Στρατηγικές επιλογές (πχ ανάπτυξης, διάσωσης, σταθερότητας κτλ.)</a:t>
          </a:r>
          <a:endParaRPr lang="en-US" sz="1000" kern="1200" dirty="0"/>
        </a:p>
        <a:p>
          <a:pPr marL="57150" lvl="1" indent="-57150" algn="l" defTabSz="444500">
            <a:lnSpc>
              <a:spcPct val="90000"/>
            </a:lnSpc>
            <a:spcBef>
              <a:spcPct val="0"/>
            </a:spcBef>
            <a:spcAft>
              <a:spcPct val="15000"/>
            </a:spcAft>
            <a:buChar char="••"/>
          </a:pPr>
          <a:r>
            <a:rPr lang="el-GR" sz="1000" kern="1200" dirty="0" smtClean="0"/>
            <a:t>Στρατηγική επίτευξης ανταγωνιστικού πλεονεκτήματος (ανταγωνιστική στρατηγική)</a:t>
          </a:r>
          <a:endParaRPr lang="en-US" sz="1000" kern="1200" dirty="0"/>
        </a:p>
        <a:p>
          <a:pPr marL="57150" lvl="1" indent="-57150" algn="l" defTabSz="444500">
            <a:lnSpc>
              <a:spcPct val="90000"/>
            </a:lnSpc>
            <a:spcBef>
              <a:spcPct val="0"/>
            </a:spcBef>
            <a:spcAft>
              <a:spcPct val="15000"/>
            </a:spcAft>
            <a:buChar char="••"/>
          </a:pPr>
          <a:r>
            <a:rPr lang="el-GR" sz="1000" kern="1200" dirty="0" smtClean="0"/>
            <a:t>Λειτουργικές στρατηγικές</a:t>
          </a:r>
          <a:endParaRPr lang="en-US" sz="1000" kern="1200" dirty="0"/>
        </a:p>
      </dsp:txBody>
      <dsp:txXfrm rot="5400000">
        <a:off x="3880836" y="-2919589"/>
        <a:ext cx="892425" cy="6731951"/>
      </dsp:txXfrm>
    </dsp:sp>
    <dsp:sp modelId="{41DF5CE2-2636-424A-8E8E-3B0BD02871DF}">
      <dsp:nvSpPr>
        <dsp:cNvPr id="0" name=""/>
        <dsp:cNvSpPr/>
      </dsp:nvSpPr>
      <dsp:spPr>
        <a:xfrm rot="5400000">
          <a:off x="-205944" y="1381600"/>
          <a:ext cx="1372962" cy="96107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l-GR" sz="800" kern="1200" dirty="0" smtClean="0"/>
            <a:t>Υλοποίηση προτεινόμενης στρατηγικής</a:t>
          </a:r>
          <a:endParaRPr lang="en-US" sz="800" kern="1200" dirty="0"/>
        </a:p>
      </dsp:txBody>
      <dsp:txXfrm rot="5400000">
        <a:off x="-205944" y="1381600"/>
        <a:ext cx="1372962" cy="961073"/>
      </dsp:txXfrm>
    </dsp:sp>
    <dsp:sp modelId="{35FE6FF0-3EB9-4C37-BF03-1FA92FC4F93D}">
      <dsp:nvSpPr>
        <dsp:cNvPr id="0" name=""/>
        <dsp:cNvSpPr/>
      </dsp:nvSpPr>
      <dsp:spPr>
        <a:xfrm rot="5400000">
          <a:off x="3880836" y="-1744106"/>
          <a:ext cx="892425" cy="67319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l-GR" sz="1000" kern="1200" dirty="0" smtClean="0"/>
            <a:t>Τι θα πρέπει να αλλάξει στην οργανωτική δομή του οργανισμού, στο ανθρώπινο δυναμικό, στις αξίες, στις ικανότητες κτλ.</a:t>
          </a:r>
          <a:endParaRPr lang="en-US" sz="1000" kern="1200" dirty="0"/>
        </a:p>
        <a:p>
          <a:pPr marL="57150" lvl="1" indent="-57150" algn="l" defTabSz="444500">
            <a:lnSpc>
              <a:spcPct val="90000"/>
            </a:lnSpc>
            <a:spcBef>
              <a:spcPct val="0"/>
            </a:spcBef>
            <a:spcAft>
              <a:spcPct val="15000"/>
            </a:spcAft>
            <a:buChar char="••"/>
          </a:pPr>
          <a:r>
            <a:rPr lang="el-GR" sz="1000" kern="1200" dirty="0" smtClean="0"/>
            <a:t> Ποια προγράμματα θα πρέπει να αναπτυχθούν και ποιος θα αναλάβει συντονισμό και επίβλεψη</a:t>
          </a:r>
          <a:endParaRPr lang="en-US" sz="1000" kern="1200" dirty="0"/>
        </a:p>
        <a:p>
          <a:pPr marL="57150" lvl="1" indent="-57150" algn="l" defTabSz="444500">
            <a:lnSpc>
              <a:spcPct val="90000"/>
            </a:lnSpc>
            <a:spcBef>
              <a:spcPct val="0"/>
            </a:spcBef>
            <a:spcAft>
              <a:spcPct val="15000"/>
            </a:spcAft>
            <a:buChar char="••"/>
          </a:pPr>
          <a:r>
            <a:rPr lang="el-GR" sz="1000" kern="1200" dirty="0" smtClean="0"/>
            <a:t> Είναι τα προγράμματα οικονομικά εφικτά</a:t>
          </a:r>
          <a:endParaRPr lang="en-US" sz="1000" kern="1200" dirty="0"/>
        </a:p>
      </dsp:txBody>
      <dsp:txXfrm rot="5400000">
        <a:off x="3880836" y="-1744106"/>
        <a:ext cx="892425" cy="6731951"/>
      </dsp:txXfrm>
    </dsp:sp>
    <dsp:sp modelId="{E67A1D3E-2917-4194-A5F3-EDBBA376AB77}">
      <dsp:nvSpPr>
        <dsp:cNvPr id="0" name=""/>
        <dsp:cNvSpPr/>
      </dsp:nvSpPr>
      <dsp:spPr>
        <a:xfrm rot="5400000">
          <a:off x="-205944" y="2557083"/>
          <a:ext cx="1372962" cy="96107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l-GR" sz="800" kern="1200" dirty="0" smtClean="0"/>
            <a:t>Οικονομική ανάλυση – Ανάλυση κινδύνων-</a:t>
          </a:r>
        </a:p>
        <a:p>
          <a:pPr lvl="0" algn="ctr" defTabSz="355600">
            <a:lnSpc>
              <a:spcPct val="90000"/>
            </a:lnSpc>
            <a:spcBef>
              <a:spcPct val="0"/>
            </a:spcBef>
            <a:spcAft>
              <a:spcPct val="35000"/>
            </a:spcAft>
          </a:pPr>
          <a:r>
            <a:rPr lang="el-GR" sz="800" kern="1200" dirty="0" smtClean="0"/>
            <a:t>Επίλογος</a:t>
          </a:r>
          <a:endParaRPr lang="en-US" sz="800" kern="1200" dirty="0"/>
        </a:p>
      </dsp:txBody>
      <dsp:txXfrm rot="5400000">
        <a:off x="-205944" y="2557083"/>
        <a:ext cx="1372962" cy="961073"/>
      </dsp:txXfrm>
    </dsp:sp>
    <dsp:sp modelId="{0096BC08-61AE-435E-BD17-832260D17781}">
      <dsp:nvSpPr>
        <dsp:cNvPr id="0" name=""/>
        <dsp:cNvSpPr/>
      </dsp:nvSpPr>
      <dsp:spPr>
        <a:xfrm rot="5400000">
          <a:off x="3880836" y="-568623"/>
          <a:ext cx="892425" cy="67319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l-GR" sz="1000" kern="1200" dirty="0" smtClean="0"/>
            <a:t> Ανάλυση </a:t>
          </a:r>
          <a:r>
            <a:rPr lang="el-GR" sz="1000" kern="1200" dirty="0" err="1" smtClean="0"/>
            <a:t>χρηματοροών</a:t>
          </a:r>
          <a:r>
            <a:rPr lang="el-GR" sz="1000" kern="1200" dirty="0" smtClean="0"/>
            <a:t>, κατάσταση αποτελεσμάτων χρήσης κτλ.</a:t>
          </a:r>
          <a:endParaRPr lang="en-US" sz="1000" kern="1200" dirty="0"/>
        </a:p>
        <a:p>
          <a:pPr marL="57150" lvl="1" indent="-57150" algn="l" defTabSz="444500">
            <a:lnSpc>
              <a:spcPct val="90000"/>
            </a:lnSpc>
            <a:spcBef>
              <a:spcPct val="0"/>
            </a:spcBef>
            <a:spcAft>
              <a:spcPct val="15000"/>
            </a:spcAft>
            <a:buChar char="••"/>
          </a:pPr>
          <a:r>
            <a:rPr lang="el-GR" sz="1000" kern="1200" dirty="0" smtClean="0"/>
            <a:t> Εναλλακτικά σενάρια για την ανάλυση κινδύνων (ποιοι οι βασικοί κίνδυνοι, πως θα επηρεάσουν τον οργανισμό, πως μπορούν να αντιμετωπισθούν</a:t>
          </a:r>
          <a:endParaRPr lang="en-US" sz="1000" kern="1200" dirty="0"/>
        </a:p>
        <a:p>
          <a:pPr marL="57150" lvl="1" indent="-57150" algn="l" defTabSz="444500">
            <a:lnSpc>
              <a:spcPct val="90000"/>
            </a:lnSpc>
            <a:spcBef>
              <a:spcPct val="0"/>
            </a:spcBef>
            <a:spcAft>
              <a:spcPct val="15000"/>
            </a:spcAft>
            <a:buChar char="••"/>
          </a:pPr>
          <a:r>
            <a:rPr lang="el-GR" sz="1000" kern="1200" dirty="0" smtClean="0"/>
            <a:t> Στον επίλογο παρουσιάζονται τα κυριότερα σημεία του επιχειρηματικού σχεδίου</a:t>
          </a:r>
          <a:endParaRPr lang="en-US" sz="1000" kern="1200" dirty="0"/>
        </a:p>
      </dsp:txBody>
      <dsp:txXfrm rot="5400000">
        <a:off x="3880836" y="-568623"/>
        <a:ext cx="892425" cy="6731951"/>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AutoShape 1"/>
          <p:cNvSpPr>
            <a:spLocks noChangeArrowheads="1"/>
          </p:cNvSpPr>
          <p:nvPr/>
        </p:nvSpPr>
        <p:spPr bwMode="auto">
          <a:xfrm>
            <a:off x="0" y="0"/>
            <a:ext cx="7559675" cy="10691813"/>
          </a:xfrm>
          <a:prstGeom prst="roundRect">
            <a:avLst>
              <a:gd name="adj" fmla="val 19"/>
            </a:avLst>
          </a:prstGeom>
          <a:solidFill>
            <a:srgbClr val="FFFFFF"/>
          </a:solidFill>
          <a:ln w="9360" cap="sq">
            <a:noFill/>
            <a:miter lim="800000"/>
            <a:headEnd/>
            <a:tailEnd/>
          </a:ln>
          <a:effectLst/>
        </p:spPr>
        <p:txBody>
          <a:bodyPr wrap="none" anchor="ctr"/>
          <a:lstStyle/>
          <a:p>
            <a:endParaRPr lang="en-US"/>
          </a:p>
        </p:txBody>
      </p:sp>
      <p:sp>
        <p:nvSpPr>
          <p:cNvPr id="5122" name="Rectangle 2"/>
          <p:cNvSpPr>
            <a:spLocks noGrp="1" noRot="1" noChangeAspect="1" noChangeArrowheads="1"/>
          </p:cNvSpPr>
          <p:nvPr>
            <p:ph type="sldImg"/>
          </p:nvPr>
        </p:nvSpPr>
        <p:spPr bwMode="auto">
          <a:xfrm>
            <a:off x="720725" y="900113"/>
            <a:ext cx="6116638" cy="3438525"/>
          </a:xfrm>
          <a:prstGeom prst="rect">
            <a:avLst/>
          </a:prstGeom>
          <a:noFill/>
          <a:ln w="9525" cap="flat">
            <a:noFill/>
            <a:round/>
            <a:headEnd/>
            <a:tailEnd/>
          </a:ln>
          <a:effectLst/>
        </p:spPr>
      </p:sp>
      <p:sp>
        <p:nvSpPr>
          <p:cNvPr id="5123" name="Rectangle 3"/>
          <p:cNvSpPr>
            <a:spLocks noGrp="1" noChangeArrowheads="1"/>
          </p:cNvSpPr>
          <p:nvPr>
            <p:ph type="body"/>
          </p:nvPr>
        </p:nvSpPr>
        <p:spPr bwMode="auto">
          <a:xfrm>
            <a:off x="720725" y="4679950"/>
            <a:ext cx="6116638" cy="503713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5124" name="Rectangle 4"/>
          <p:cNvSpPr>
            <a:spLocks noGrp="1" noChangeArrowheads="1"/>
          </p:cNvSpPr>
          <p:nvPr>
            <p:ph type="hdr"/>
          </p:nvPr>
        </p:nvSpPr>
        <p:spPr bwMode="auto">
          <a:xfrm>
            <a:off x="0" y="0"/>
            <a:ext cx="3278188" cy="5318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endParaRPr lang="el-GR"/>
          </a:p>
        </p:txBody>
      </p:sp>
      <p:sp>
        <p:nvSpPr>
          <p:cNvPr id="5125" name="Rectangle 5"/>
          <p:cNvSpPr>
            <a:spLocks noGrp="1" noChangeArrowheads="1"/>
          </p:cNvSpPr>
          <p:nvPr>
            <p:ph type="dt"/>
          </p:nvPr>
        </p:nvSpPr>
        <p:spPr bwMode="auto">
          <a:xfrm>
            <a:off x="4278313" y="0"/>
            <a:ext cx="3278187" cy="5318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endParaRPr lang="el-GR"/>
          </a:p>
        </p:txBody>
      </p:sp>
      <p:sp>
        <p:nvSpPr>
          <p:cNvPr id="5126" name="Rectangle 6"/>
          <p:cNvSpPr>
            <a:spLocks noGrp="1" noChangeArrowheads="1"/>
          </p:cNvSpPr>
          <p:nvPr>
            <p:ph type="ftr"/>
          </p:nvPr>
        </p:nvSpPr>
        <p:spPr bwMode="auto">
          <a:xfrm>
            <a:off x="0" y="10156825"/>
            <a:ext cx="3278188"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endParaRPr lang="el-GR"/>
          </a:p>
        </p:txBody>
      </p:sp>
      <p:sp>
        <p:nvSpPr>
          <p:cNvPr id="5127" name="Rectangle 7"/>
          <p:cNvSpPr>
            <a:spLocks noGrp="1" noChangeArrowheads="1"/>
          </p:cNvSpPr>
          <p:nvPr>
            <p:ph type="sldNum"/>
          </p:nvPr>
        </p:nvSpPr>
        <p:spPr bwMode="auto">
          <a:xfrm>
            <a:off x="4278313" y="10156825"/>
            <a:ext cx="3278187"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fld id="{A7935024-5E35-44FA-8C7E-0656BBEBF8A0}" type="slidenum">
              <a:rPr lang="el-GR"/>
              <a:pPr/>
              <a:t>‹#›</a:t>
            </a:fld>
            <a:endParaRPr lang="el-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41211D8-CE22-4A2B-9D0E-AB3E1C6DD65D}" type="slidenum">
              <a:rPr lang="el-GR"/>
              <a:pPr/>
              <a:t>3</a:t>
            </a:fld>
            <a:endParaRPr lang="el-GR"/>
          </a:p>
        </p:txBody>
      </p:sp>
      <p:sp>
        <p:nvSpPr>
          <p:cNvPr id="645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4514"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4602DA2-6E86-414F-B8C4-B7016897642A}" type="slidenum">
              <a:rPr lang="el-GR"/>
              <a:pPr/>
              <a:t>16</a:t>
            </a:fld>
            <a:endParaRPr lang="el-GR"/>
          </a:p>
        </p:txBody>
      </p:sp>
      <p:sp>
        <p:nvSpPr>
          <p:cNvPr id="75777"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5778"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EE78CC0-44C4-4893-8B6E-3E2700F763A5}" type="slidenum">
              <a:rPr lang="el-GR"/>
              <a:pPr/>
              <a:t>38</a:t>
            </a:fld>
            <a:endParaRPr lang="el-GR"/>
          </a:p>
        </p:txBody>
      </p:sp>
      <p:sp>
        <p:nvSpPr>
          <p:cNvPr id="76801"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6802"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6100938-4C94-4A95-8690-18685FD0C5D6}" type="slidenum">
              <a:rPr lang="el-GR"/>
              <a:pPr/>
              <a:t>4</a:t>
            </a:fld>
            <a:endParaRPr lang="el-GR"/>
          </a:p>
        </p:txBody>
      </p:sp>
      <p:sp>
        <p:nvSpPr>
          <p:cNvPr id="65537"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5538"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DFAFABD-7CFC-46DA-8502-0266F2C5E0AA}" type="slidenum">
              <a:rPr lang="el-GR"/>
              <a:pPr/>
              <a:t>7</a:t>
            </a:fld>
            <a:endParaRPr lang="el-GR"/>
          </a:p>
        </p:txBody>
      </p:sp>
      <p:sp>
        <p:nvSpPr>
          <p:cNvPr id="67585"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7586"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435FCE3-F294-4D7C-BC6F-596FCEF600EA}" type="slidenum">
              <a:rPr lang="el-GR"/>
              <a:pPr/>
              <a:t>8</a:t>
            </a:fld>
            <a:endParaRPr lang="el-GR"/>
          </a:p>
        </p:txBody>
      </p:sp>
      <p:sp>
        <p:nvSpPr>
          <p:cNvPr id="68609"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8610"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7D803B3-5DAE-4A1A-AE20-F666F57411E5}" type="slidenum">
              <a:rPr lang="el-GR"/>
              <a:pPr/>
              <a:t>9</a:t>
            </a:fld>
            <a:endParaRPr lang="el-GR"/>
          </a:p>
        </p:txBody>
      </p:sp>
      <p:sp>
        <p:nvSpPr>
          <p:cNvPr id="6963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9634"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97DFE0C-70C0-471F-9B9A-8F50E280AD5F}" type="slidenum">
              <a:rPr lang="el-GR"/>
              <a:pPr/>
              <a:t>10</a:t>
            </a:fld>
            <a:endParaRPr lang="el-GR"/>
          </a:p>
        </p:txBody>
      </p:sp>
      <p:sp>
        <p:nvSpPr>
          <p:cNvPr id="70657"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0658"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10400F2-B66E-4FD3-8837-89DD81A341F7}" type="slidenum">
              <a:rPr lang="el-GR"/>
              <a:pPr/>
              <a:t>11</a:t>
            </a:fld>
            <a:endParaRPr lang="el-GR"/>
          </a:p>
        </p:txBody>
      </p:sp>
      <p:sp>
        <p:nvSpPr>
          <p:cNvPr id="71681"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1682"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31EA570-3BC5-485C-AB9E-E361B28B78DA}" type="slidenum">
              <a:rPr lang="el-GR"/>
              <a:pPr/>
              <a:t>12</a:t>
            </a:fld>
            <a:endParaRPr lang="el-GR"/>
          </a:p>
        </p:txBody>
      </p:sp>
      <p:sp>
        <p:nvSpPr>
          <p:cNvPr id="72705"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2706"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1414D92-5BAE-4B08-9575-FBE5657784AC}" type="slidenum">
              <a:rPr lang="el-GR"/>
              <a:pPr/>
              <a:t>13</a:t>
            </a:fld>
            <a:endParaRPr lang="el-GR"/>
          </a:p>
        </p:txBody>
      </p:sp>
      <p:sp>
        <p:nvSpPr>
          <p:cNvPr id="73729"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3730"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760F62-DE40-489F-8F5D-D06EB923D1BA}" type="datetime1">
              <a:rPr lang="el-GR" smtClean="0"/>
              <a:pPr/>
              <a:t>1/4/2015</a:t>
            </a:fld>
            <a:endParaRPr lang="el-GR"/>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31649416-F821-471E-805A-2879DE0D1B9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60F62-DE40-489F-8F5D-D06EB923D1BA}" type="datetime1">
              <a:rPr lang="el-GR" smtClean="0"/>
              <a:pPr/>
              <a:t>1/4/2015</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DC48453-1997-48F3-BA9A-64513D3AD27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60F62-DE40-489F-8F5D-D06EB923D1BA}" type="datetime1">
              <a:rPr lang="el-GR" smtClean="0"/>
              <a:pPr/>
              <a:t>1/4/2015</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8DD63A-28FF-4ACC-8617-979B14BAB9F8}"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DF781672-2359-40E7-87CC-68C1937F1148}"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60F62-DE40-489F-8F5D-D06EB923D1BA}" type="datetime1">
              <a:rPr lang="el-GR" smtClean="0"/>
              <a:pPr/>
              <a:t>1/4/2015</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0F4C6F5-90F8-4503-B9EE-A2E833318DE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760F62-DE40-489F-8F5D-D06EB923D1BA}" type="datetime1">
              <a:rPr lang="el-GR" smtClean="0"/>
              <a:pPr/>
              <a:t>1/4/2015</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A4DDE93-57EA-4F6A-8C1D-AC9FB52B729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760F62-DE40-489F-8F5D-D06EB923D1BA}" type="datetime1">
              <a:rPr lang="el-GR" smtClean="0"/>
              <a:pPr/>
              <a:t>1/4/2015</a:t>
            </a:fld>
            <a:endParaRPr lang="el-GR"/>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42C75D-EDA2-414A-B5CB-A697233E4A9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760F62-DE40-489F-8F5D-D06EB923D1BA}" type="datetime1">
              <a:rPr lang="el-GR" smtClean="0"/>
              <a:pPr/>
              <a:t>1/4/2015</a:t>
            </a:fld>
            <a:endParaRPr lang="el-GR"/>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7D735F-DB11-4F59-B983-2B38A964E68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760F62-DE40-489F-8F5D-D06EB923D1BA}" type="datetime1">
              <a:rPr lang="el-GR" smtClean="0"/>
              <a:pPr/>
              <a:t>1/4/2015</a:t>
            </a:fld>
            <a:endParaRPr lang="el-GR"/>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53E85213-D799-44E5-851E-CE8DA058788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60F62-DE40-489F-8F5D-D06EB923D1BA}" type="datetime1">
              <a:rPr lang="el-GR" smtClean="0"/>
              <a:pPr/>
              <a:t>1/4/2015</a:t>
            </a:fld>
            <a:endParaRPr lang="el-GR"/>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C142BC42-97E7-4F7C-99CE-6C939588778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760F62-DE40-489F-8F5D-D06EB923D1BA}" type="datetime1">
              <a:rPr lang="el-GR" smtClean="0"/>
              <a:pPr/>
              <a:t>1/4/2015</a:t>
            </a:fld>
            <a:endParaRPr lang="el-GR"/>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7A716BD0-27FA-424D-9201-BE5FFE4DA57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760F62-DE40-489F-8F5D-D06EB923D1BA}" type="datetime1">
              <a:rPr lang="el-GR" smtClean="0"/>
              <a:pPr/>
              <a:t>1/4/2015</a:t>
            </a:fld>
            <a:endParaRPr lang="el-GR"/>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21FD2195-2DE1-4468-BE20-2D9105C32FC1}"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B21941-8B5A-4189-9E27-800ED74167B1}"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ΣΤΡΑΤΗΓΙΚΟΣ ΠΡΟΓΡΑΜΜΑΤΙΣΜΟΣ</a:t>
            </a:r>
            <a:endParaRPr lang="en-US" dirty="0"/>
          </a:p>
        </p:txBody>
      </p:sp>
      <p:sp>
        <p:nvSpPr>
          <p:cNvPr id="3" name="Subtitle 2"/>
          <p:cNvSpPr>
            <a:spLocks noGrp="1"/>
          </p:cNvSpPr>
          <p:nvPr>
            <p:ph type="subTitle" idx="1"/>
          </p:nvPr>
        </p:nvSpPr>
        <p:spPr/>
        <p:txBody>
          <a:bodyPr/>
          <a:lstStyle/>
          <a:p>
            <a:r>
              <a:rPr lang="el-GR" dirty="0" smtClean="0"/>
              <a:t>ΔΑΦΝΗ ΚΑΪΤΕΛΙΔΟΥ</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457200" y="84138"/>
            <a:ext cx="7348538" cy="1354137"/>
          </a:xfrm>
          <a:ln/>
        </p:spPr>
        <p:txBody>
          <a:bodyPr tIns="2016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200" b="1">
                <a:effectLst>
                  <a:outerShdw blurRad="38100" dist="38100" dir="2700000" algn="tl">
                    <a:srgbClr val="C0C0C0"/>
                  </a:outerShdw>
                </a:effectLst>
              </a:rPr>
              <a:t>Υφιστάμενη Σχέση μεταξύ του Ευρύτερου Περιβάλλοντος και της Στρατηγικής μιας Επιχείρησης</a:t>
            </a:r>
          </a:p>
        </p:txBody>
      </p:sp>
      <p:sp>
        <p:nvSpPr>
          <p:cNvPr id="34818" name="Rectangle 2"/>
          <p:cNvSpPr>
            <a:spLocks noGrp="1" noChangeArrowheads="1"/>
          </p:cNvSpPr>
          <p:nvPr>
            <p:ph idx="1"/>
          </p:nvPr>
        </p:nvSpPr>
        <p:spPr>
          <a:xfrm>
            <a:off x="215900" y="1439863"/>
            <a:ext cx="8712200" cy="5040312"/>
          </a:xfrm>
          <a:ln/>
        </p:spPr>
        <p:txBody>
          <a:bodyPr tIns="15120">
            <a:normAutofit fontScale="92500" lnSpcReduction="20000"/>
          </a:bodyPr>
          <a:lstStyle/>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Οι εξελίξεις στο εξωτερικό περιβάλλον αλλάζουν τα ανταγωνιστικά “πεδία μάχης” ενός κλάδου</a:t>
            </a:r>
            <a:r>
              <a:rPr lang="el-GR"/>
              <a:t> </a:t>
            </a:r>
            <a:r>
              <a:rPr lang="el-GR" sz="2200"/>
              <a:t>(π.χ απελευθέρωση της αγοράς των αερομεταφορών στο εσωτερικό των χωρών της ΕΕ)</a:t>
            </a:r>
          </a:p>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Η ίδια περιβαλλοντική τάση είναι πιθανό να έχει διαφορετικές επιδράσεις σε διαφορετικές επιχειρήσεις</a:t>
            </a:r>
            <a:r>
              <a:rPr lang="el-GR"/>
              <a:t> </a:t>
            </a:r>
            <a:r>
              <a:rPr lang="el-GR" sz="2200"/>
              <a:t>(π.χ οι διατροφικές κρίσεις, επέδρασαν αρνητικά στον κλάδο του έτοιμου-γρήγορου φαγητού αλλά βοήθησαν στην ανάπτυξη του κλάδου υγιεινής διατροφής, άθλησης, γυμναστικής κλπ)</a:t>
            </a:r>
          </a:p>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Πολλές εξελίξεις του μακρο-περιβάλλοντος της επιχείρησης είναι δύσκολο να προβλεφθούν με ένα συγκεκριμένο βαθμό ακριβείας, ενώ αντίθετα άλλες, λόγω της φύσης τους είναι άμεσα προβλέψιμες </a:t>
            </a:r>
            <a:r>
              <a:rPr lang="el-GR" sz="2200"/>
              <a:t>(π.χ διακυμάνσεις επιτοκίων, εξέλιξη πληθωρισμού για μεγάλα χρονικά διαστήματα)</a:t>
            </a:r>
          </a:p>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Οι διαστάσεις του ευρύτερου περιβάλλοντος που επηρεάζουν περισσότερο τις επιχειρήσεις είναι δυνατό να διαφέρουν από χώρα σε χώρα (οι επιχειρήσεις των υπανάπτυκτων χωρών είναι περισσότερο ευάλωτες σε πολιτικές και οικονομικές επιδράσεις σε αντίθεση με εκείνες των ανεπτυγμένων χωρών)</a:t>
            </a:r>
          </a:p>
          <a:p>
            <a:pPr marL="430213" indent="-323850">
              <a:buSzPct val="45000"/>
              <a:buFont typeface="StarSymbol" charset="0"/>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l-GR" sz="2400"/>
          </a:p>
        </p:txBody>
      </p:sp>
      <p:sp>
        <p:nvSpPr>
          <p:cNvPr id="4" name="Slide Number Placeholder 5"/>
          <p:cNvSpPr>
            <a:spLocks noGrp="1"/>
          </p:cNvSpPr>
          <p:nvPr>
            <p:ph type="sldNum" sz="quarter" idx="12"/>
          </p:nvPr>
        </p:nvSpPr>
        <p:spPr/>
        <p:txBody>
          <a:bodyPr/>
          <a:lstStyle/>
          <a:p>
            <a:fld id="{C88118D2-6C0F-4CF7-8342-7CDC20A37CFD}" type="slidenum">
              <a:rPr lang="el-GR"/>
              <a:pPr/>
              <a:t>10</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360363" y="150813"/>
            <a:ext cx="8496300" cy="1217612"/>
          </a:xfrm>
          <a:ln/>
        </p:spPr>
        <p:txBody>
          <a:bodyPr tIns="1764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effectLst>
                  <a:outerShdw blurRad="38100" dist="38100" dir="2700000" algn="tl">
                    <a:srgbClr val="C0C0C0"/>
                  </a:outerShdw>
                </a:effectLst>
              </a:rPr>
              <a:t>Μπορεί μια επιχειρήση να επηρεάσει το ευρύτερο περιβάλλον της???</a:t>
            </a:r>
          </a:p>
        </p:txBody>
      </p:sp>
      <p:sp>
        <p:nvSpPr>
          <p:cNvPr id="35842" name="Rectangle 2"/>
          <p:cNvSpPr>
            <a:spLocks noGrp="1" noChangeArrowheads="1"/>
          </p:cNvSpPr>
          <p:nvPr>
            <p:ph idx="1"/>
          </p:nvPr>
        </p:nvSpPr>
        <p:spPr>
          <a:xfrm>
            <a:off x="338138" y="1439863"/>
            <a:ext cx="8589962" cy="5184775"/>
          </a:xfrm>
          <a:ln/>
        </p:spPr>
        <p:txBody>
          <a:bodyPr tIns="16560"/>
          <a:lstStyle/>
          <a:p>
            <a:pPr marL="430213" indent="-323850">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a:t>Θέματα Διοίκησης: αναγνώριση των σημαντικότερων περιβαλλοντικών τάσεων και ανάπτυξη των κατάλληλων “άμυνων” για την αντιμετώπισή τους</a:t>
            </a:r>
          </a:p>
          <a:p>
            <a:pPr marL="431800" indent="-322263">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l-GR"/>
          </a:p>
          <a:p>
            <a:pPr marL="430213" indent="-323850">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a:t>Επιχειρησιακή πολιτική δραστηριότητα : αναφέρεται στην προσπάθεια των επιχειρήσεων να επηρεάσουν προς όφελος τους τις κυβερνητικές ρυθμίσεις και κυρίως να απενεργοποιήσουν εκείνες που στρέφονται ενάντια στα συμφέροντά τους</a:t>
            </a:r>
          </a:p>
          <a:p>
            <a:pPr marL="431800" indent="-322263">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l-GR"/>
          </a:p>
        </p:txBody>
      </p:sp>
      <p:sp>
        <p:nvSpPr>
          <p:cNvPr id="4" name="Slide Number Placeholder 5"/>
          <p:cNvSpPr>
            <a:spLocks noGrp="1"/>
          </p:cNvSpPr>
          <p:nvPr>
            <p:ph type="sldNum" sz="quarter" idx="12"/>
          </p:nvPr>
        </p:nvSpPr>
        <p:spPr/>
        <p:txBody>
          <a:bodyPr/>
          <a:lstStyle/>
          <a:p>
            <a:fld id="{5DC2E016-228B-413C-B615-A0481DC134D3}" type="slidenum">
              <a:rPr lang="el-GR"/>
              <a:pPr/>
              <a:t>11</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xfrm>
            <a:off x="457200" y="312738"/>
            <a:ext cx="8039100" cy="1001712"/>
          </a:xfrm>
          <a:ln/>
        </p:spPr>
        <p:txBody>
          <a:bodyPr tIns="1764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effectLst>
                  <a:outerShdw blurRad="38100" dist="38100" dir="2700000" algn="tl">
                    <a:srgbClr val="C0C0C0"/>
                  </a:outerShdw>
                </a:effectLst>
              </a:rPr>
              <a:t>ΑΝΑΛΥΣΗ ΤΟΥ ΑΝΤΑΓΩΝΙΣΤΙΚΟΥ (ΜΙΚΡΟ) ΠΕΡΙΒΑΛΛΟΝΤΟΣ ΤΗΣ ΕΠΙΧΕΙΡΗΣΗΣ (1/)</a:t>
            </a:r>
          </a:p>
        </p:txBody>
      </p:sp>
      <p:sp>
        <p:nvSpPr>
          <p:cNvPr id="36866" name="Rectangle 2"/>
          <p:cNvSpPr>
            <a:spLocks noGrp="1" noChangeArrowheads="1"/>
          </p:cNvSpPr>
          <p:nvPr>
            <p:ph idx="1"/>
          </p:nvPr>
        </p:nvSpPr>
        <p:spPr>
          <a:xfrm>
            <a:off x="457200" y="1654175"/>
            <a:ext cx="8399463" cy="4968875"/>
          </a:xfrm>
          <a:ln/>
        </p:spPr>
        <p:txBody>
          <a:bodyPr>
            <a:normAutofit fontScale="925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1) Απειλή Εισόδου Νέων Επιχειρήσεων</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2) Διαπραγματευτική Δύναμη των Προμηθευτών της Επιχείρησης (π.χ φαρμακευτικές εταιρείες, εταιρείες υγειονομικών αναλωσίμων, ή άλλων υγειονομικών ειδών)</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3) Διαπραγματευτική Δύναμη των Αγοραστών της Επιχείρησης (π.χ Ταμεία Κοινωνικής Ασφάλισης ή Ιδιωτικές Ασφαλιστικές Εταιρείες ως αγοραστές ιδιωτικώς παραγόμεμων υπηρεσιών υγείας)</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4) Απειλή από Υποκατάστατα Προϊόντα (π.χ γενόσημα vs πρωτότυπα φάρμακα)</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5) Ένταση του ανταγωνισμού ανάμεσα στις ήδη υπάρχουσες επιχειρήσεις του κλάδου (π.χ εταιρείες κινητής τηλεφωνίας) </a:t>
            </a:r>
          </a:p>
        </p:txBody>
      </p:sp>
      <p:sp>
        <p:nvSpPr>
          <p:cNvPr id="4" name="Slide Number Placeholder 5"/>
          <p:cNvSpPr>
            <a:spLocks noGrp="1"/>
          </p:cNvSpPr>
          <p:nvPr>
            <p:ph type="sldNum" sz="quarter" idx="12"/>
          </p:nvPr>
        </p:nvSpPr>
        <p:spPr/>
        <p:txBody>
          <a:bodyPr/>
          <a:lstStyle/>
          <a:p>
            <a:fld id="{D2D13610-9076-44D4-8309-5670893E347A}" type="slidenum">
              <a:rPr lang="el-GR"/>
              <a:pPr/>
              <a:t>12</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457200" y="201613"/>
            <a:ext cx="7348538" cy="1122362"/>
          </a:xfrm>
          <a:ln/>
        </p:spPr>
        <p:txBody>
          <a:bodyPr tIns="2520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t>Στρατηγική Ανάλυση του Εσωτερικού Περιβάλλοντος</a:t>
            </a:r>
          </a:p>
        </p:txBody>
      </p:sp>
      <p:sp>
        <p:nvSpPr>
          <p:cNvPr id="37890" name="Rectangle 2"/>
          <p:cNvSpPr>
            <a:spLocks noGrp="1" noChangeArrowheads="1"/>
          </p:cNvSpPr>
          <p:nvPr>
            <p:ph idx="1"/>
          </p:nvPr>
        </p:nvSpPr>
        <p:spPr>
          <a:xfrm>
            <a:off x="457200" y="1654175"/>
            <a:ext cx="8229600" cy="3978275"/>
          </a:xfrm>
          <a:ln/>
        </p:spPr>
        <p:txBody>
          <a:bodyPr>
            <a:normAutofit fontScale="85000" lnSpcReduction="2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dirty="0"/>
              <a:t>Γνώθι </a:t>
            </a:r>
            <a:r>
              <a:rPr lang="el-GR" dirty="0" err="1"/>
              <a:t>σαυτόν</a:t>
            </a:r>
            <a:r>
              <a:rPr lang="el-GR" dirty="0"/>
              <a:t> Πλάτων</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dirty="0"/>
              <a:t>Η πεμπτουσία της στρατηγικής βρίσκεται στη δημιουργία των ανταγωνιστικών πλεονεκτημάτων του αύριο, γρηγορότερα από το ρυθμό που οι ανταγωνιστές μιμούνται τα ανταγωνιστικά </a:t>
            </a:r>
            <a:r>
              <a:rPr lang="el-GR" dirty="0" err="1"/>
              <a:t>πλεονενκτήματα</a:t>
            </a:r>
            <a:r>
              <a:rPr lang="el-GR" dirty="0"/>
              <a:t> του σήμερα  </a:t>
            </a:r>
            <a:r>
              <a:rPr lang="en-US" dirty="0" smtClean="0"/>
              <a:t>(</a:t>
            </a:r>
            <a:r>
              <a:rPr lang="el-GR" dirty="0" err="1" smtClean="0"/>
              <a:t>Hamel</a:t>
            </a:r>
            <a:r>
              <a:rPr lang="el-GR" dirty="0" smtClean="0"/>
              <a:t> </a:t>
            </a:r>
            <a:r>
              <a:rPr lang="el-GR" dirty="0"/>
              <a:t>και </a:t>
            </a:r>
            <a:r>
              <a:rPr lang="el-GR" dirty="0" err="1" smtClean="0"/>
              <a:t>Prahalad</a:t>
            </a:r>
            <a:r>
              <a:rPr lang="en-US" dirty="0" smtClean="0"/>
              <a:t>)</a:t>
            </a: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dirty="0"/>
              <a:t>Μόνο οι επιχειρήσεις που είναι ικανές συνεχώς να “κτίζουν” νέα στρατηγικά κεφάλαια (</a:t>
            </a:r>
            <a:r>
              <a:rPr lang="el-GR" dirty="0" err="1"/>
              <a:t>strategic</a:t>
            </a:r>
            <a:r>
              <a:rPr lang="el-GR" dirty="0"/>
              <a:t> </a:t>
            </a:r>
            <a:r>
              <a:rPr lang="el-GR" dirty="0" err="1"/>
              <a:t>assets</a:t>
            </a:r>
            <a:r>
              <a:rPr lang="el-GR" dirty="0"/>
              <a:t>) γρηγορότερα και φθηνότερα από τους ανταγωνιστές τους θα επιτύχουν μακροχρόνια ανώτερες αποδόσεις </a:t>
            </a:r>
            <a:r>
              <a:rPr lang="en-US" dirty="0" smtClean="0"/>
              <a:t>(</a:t>
            </a:r>
            <a:r>
              <a:rPr lang="el-GR" dirty="0" err="1" smtClean="0"/>
              <a:t>Μarkides</a:t>
            </a:r>
            <a:r>
              <a:rPr lang="el-GR" dirty="0" smtClean="0"/>
              <a:t> </a:t>
            </a:r>
            <a:r>
              <a:rPr lang="el-GR" dirty="0"/>
              <a:t>C </a:t>
            </a:r>
            <a:r>
              <a:rPr lang="el-GR" dirty="0" err="1"/>
              <a:t>and</a:t>
            </a:r>
            <a:r>
              <a:rPr lang="el-GR" dirty="0"/>
              <a:t> </a:t>
            </a:r>
            <a:r>
              <a:rPr lang="el-GR" dirty="0" err="1" smtClean="0"/>
              <a:t>Williamson</a:t>
            </a:r>
            <a:r>
              <a:rPr lang="en-US" dirty="0" smtClean="0"/>
              <a:t>)</a:t>
            </a: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dirty="0"/>
          </a:p>
        </p:txBody>
      </p:sp>
      <p:sp>
        <p:nvSpPr>
          <p:cNvPr id="4" name="Slide Number Placeholder 5"/>
          <p:cNvSpPr>
            <a:spLocks noGrp="1"/>
          </p:cNvSpPr>
          <p:nvPr>
            <p:ph type="sldNum" sz="quarter" idx="12"/>
          </p:nvPr>
        </p:nvSpPr>
        <p:spPr/>
        <p:txBody>
          <a:bodyPr/>
          <a:lstStyle/>
          <a:p>
            <a:fld id="{753DBF72-EA12-46DA-93B7-73E4D74DE8B0}" type="slidenum">
              <a:rPr lang="el-GR"/>
              <a:pPr/>
              <a:t>13</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1979613" y="1341438"/>
            <a:ext cx="4968875" cy="4679950"/>
          </a:xfrm>
          <a:prstGeom prst="ellipse">
            <a:avLst/>
          </a:prstGeom>
          <a:solidFill>
            <a:srgbClr val="DAF5A9"/>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endParaRPr lang="en-US" sz="1600" b="1"/>
          </a:p>
        </p:txBody>
      </p:sp>
      <p:sp>
        <p:nvSpPr>
          <p:cNvPr id="6147" name="Text Box 3"/>
          <p:cNvSpPr txBox="1">
            <a:spLocks noChangeArrowheads="1"/>
          </p:cNvSpPr>
          <p:nvPr/>
        </p:nvSpPr>
        <p:spPr bwMode="auto">
          <a:xfrm>
            <a:off x="1692275" y="188913"/>
            <a:ext cx="6405563" cy="457200"/>
          </a:xfrm>
          <a:prstGeom prst="rect">
            <a:avLst/>
          </a:prstGeom>
          <a:noFill/>
          <a:ln w="9525">
            <a:noFill/>
            <a:miter lim="800000"/>
            <a:headEnd/>
            <a:tailEnd/>
          </a:ln>
        </p:spPr>
        <p:txBody>
          <a:bodyPr wrap="none">
            <a:spAutoFit/>
          </a:bodyPr>
          <a:lstStyle/>
          <a:p>
            <a:r>
              <a:rPr lang="el-GR" sz="2400" b="1" u="sng">
                <a:solidFill>
                  <a:srgbClr val="CC3300"/>
                </a:solidFill>
              </a:rPr>
              <a:t>Το εσωτερικό περιβάλλον της επιχείρησης</a:t>
            </a:r>
          </a:p>
        </p:txBody>
      </p:sp>
      <p:sp>
        <p:nvSpPr>
          <p:cNvPr id="22532" name="Oval 4"/>
          <p:cNvSpPr>
            <a:spLocks noChangeArrowheads="1"/>
          </p:cNvSpPr>
          <p:nvPr/>
        </p:nvSpPr>
        <p:spPr bwMode="auto">
          <a:xfrm>
            <a:off x="3779838" y="2924175"/>
            <a:ext cx="1368425" cy="1225550"/>
          </a:xfrm>
          <a:prstGeom prst="ellipse">
            <a:avLst/>
          </a:prstGeom>
          <a:solidFill>
            <a:srgbClr val="FFFC7C"/>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l-GR" sz="1600" b="1" dirty="0">
                <a:solidFill>
                  <a:schemeClr val="tx1"/>
                </a:solidFill>
              </a:rPr>
              <a:t>ΟΡΓΑΝΙΣΜΟΣ</a:t>
            </a:r>
            <a:endParaRPr lang="el-GR" sz="1600" dirty="0">
              <a:solidFill>
                <a:schemeClr val="tx1"/>
              </a:solidFill>
            </a:endParaRPr>
          </a:p>
        </p:txBody>
      </p:sp>
      <p:sp>
        <p:nvSpPr>
          <p:cNvPr id="22533" name="AutoShape 5"/>
          <p:cNvSpPr>
            <a:spLocks noChangeArrowheads="1"/>
          </p:cNvSpPr>
          <p:nvPr/>
        </p:nvSpPr>
        <p:spPr bwMode="auto">
          <a:xfrm>
            <a:off x="5292725" y="3213100"/>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6150" name="Rectangle 6"/>
          <p:cNvSpPr>
            <a:spLocks noChangeArrowheads="1"/>
          </p:cNvSpPr>
          <p:nvPr/>
        </p:nvSpPr>
        <p:spPr bwMode="auto">
          <a:xfrm>
            <a:off x="6429375" y="5457825"/>
            <a:ext cx="184150" cy="336550"/>
          </a:xfrm>
          <a:prstGeom prst="rect">
            <a:avLst/>
          </a:prstGeom>
          <a:noFill/>
          <a:ln w="9525">
            <a:noFill/>
            <a:miter lim="800000"/>
            <a:headEnd/>
            <a:tailEnd/>
          </a:ln>
        </p:spPr>
        <p:txBody>
          <a:bodyPr wrap="none">
            <a:spAutoFit/>
          </a:bodyPr>
          <a:lstStyle/>
          <a:p>
            <a:endParaRPr lang="en-US" sz="1600"/>
          </a:p>
        </p:txBody>
      </p:sp>
      <p:sp>
        <p:nvSpPr>
          <p:cNvPr id="6151" name="Text Box 7"/>
          <p:cNvSpPr txBox="1">
            <a:spLocks noChangeArrowheads="1"/>
          </p:cNvSpPr>
          <p:nvPr/>
        </p:nvSpPr>
        <p:spPr bwMode="auto">
          <a:xfrm>
            <a:off x="3348038" y="5013325"/>
            <a:ext cx="2231701" cy="321306"/>
          </a:xfrm>
          <a:prstGeom prst="rect">
            <a:avLst/>
          </a:prstGeom>
          <a:noFill/>
          <a:ln w="9525">
            <a:noFill/>
            <a:miter lim="800000"/>
            <a:headEnd/>
            <a:tailEnd/>
          </a:ln>
        </p:spPr>
        <p:txBody>
          <a:bodyPr wrap="none">
            <a:spAutoFit/>
          </a:bodyPr>
          <a:lstStyle/>
          <a:p>
            <a:r>
              <a:rPr lang="el-GR" sz="1600" b="1" dirty="0">
                <a:solidFill>
                  <a:schemeClr val="tx1"/>
                </a:solidFill>
              </a:rPr>
              <a:t>ΑΝΘΡΩΠΙΝΟΙ ΠΟΡΟΙ</a:t>
            </a:r>
          </a:p>
        </p:txBody>
      </p:sp>
      <p:sp>
        <p:nvSpPr>
          <p:cNvPr id="6152" name="Text Box 8"/>
          <p:cNvSpPr txBox="1">
            <a:spLocks noChangeArrowheads="1"/>
          </p:cNvSpPr>
          <p:nvPr/>
        </p:nvSpPr>
        <p:spPr bwMode="auto">
          <a:xfrm>
            <a:off x="3710661" y="1557338"/>
            <a:ext cx="1594090" cy="550279"/>
          </a:xfrm>
          <a:prstGeom prst="rect">
            <a:avLst/>
          </a:prstGeom>
          <a:noFill/>
          <a:ln w="9525">
            <a:noFill/>
            <a:miter lim="800000"/>
            <a:headEnd/>
            <a:tailEnd/>
          </a:ln>
        </p:spPr>
        <p:txBody>
          <a:bodyPr wrap="none">
            <a:spAutoFit/>
          </a:bodyPr>
          <a:lstStyle/>
          <a:p>
            <a:pPr algn="ctr"/>
            <a:r>
              <a:rPr lang="el-GR" sz="1600" b="1" dirty="0">
                <a:solidFill>
                  <a:schemeClr val="tx1"/>
                </a:solidFill>
              </a:rPr>
              <a:t>ΟΙΚΟΝΟΜΙΚΟΙ</a:t>
            </a:r>
          </a:p>
          <a:p>
            <a:pPr algn="ctr"/>
            <a:r>
              <a:rPr lang="el-GR" sz="1600" b="1" dirty="0">
                <a:solidFill>
                  <a:schemeClr val="tx1"/>
                </a:solidFill>
              </a:rPr>
              <a:t>ΠΟΡΟΙ</a:t>
            </a:r>
          </a:p>
        </p:txBody>
      </p:sp>
      <p:sp>
        <p:nvSpPr>
          <p:cNvPr id="6153" name="Text Box 9"/>
          <p:cNvSpPr txBox="1">
            <a:spLocks noChangeArrowheads="1"/>
          </p:cNvSpPr>
          <p:nvPr/>
        </p:nvSpPr>
        <p:spPr bwMode="auto">
          <a:xfrm rot="-5400000">
            <a:off x="1609158" y="3388997"/>
            <a:ext cx="1798185" cy="321306"/>
          </a:xfrm>
          <a:prstGeom prst="rect">
            <a:avLst/>
          </a:prstGeom>
          <a:noFill/>
          <a:ln w="9525">
            <a:noFill/>
            <a:miter lim="800000"/>
            <a:headEnd/>
            <a:tailEnd/>
          </a:ln>
        </p:spPr>
        <p:txBody>
          <a:bodyPr wrap="none">
            <a:spAutoFit/>
          </a:bodyPr>
          <a:lstStyle/>
          <a:p>
            <a:r>
              <a:rPr lang="el-GR" sz="1600" b="1" dirty="0">
                <a:solidFill>
                  <a:schemeClr val="tx1"/>
                </a:solidFill>
              </a:rPr>
              <a:t>ΦΥΣΙΚΟΙ  ΠΟΡΟΙ</a:t>
            </a:r>
          </a:p>
        </p:txBody>
      </p:sp>
      <p:sp>
        <p:nvSpPr>
          <p:cNvPr id="6154" name="Text Box 10"/>
          <p:cNvSpPr txBox="1">
            <a:spLocks noChangeArrowheads="1"/>
          </p:cNvSpPr>
          <p:nvPr/>
        </p:nvSpPr>
        <p:spPr bwMode="auto">
          <a:xfrm rot="5400000">
            <a:off x="5519044" y="3364998"/>
            <a:ext cx="1712712" cy="550279"/>
          </a:xfrm>
          <a:prstGeom prst="rect">
            <a:avLst/>
          </a:prstGeom>
          <a:noFill/>
          <a:ln w="9525">
            <a:noFill/>
            <a:miter lim="800000"/>
            <a:headEnd/>
            <a:tailEnd/>
          </a:ln>
        </p:spPr>
        <p:txBody>
          <a:bodyPr wrap="none">
            <a:spAutoFit/>
          </a:bodyPr>
          <a:lstStyle/>
          <a:p>
            <a:pPr algn="ctr"/>
            <a:r>
              <a:rPr lang="el-GR" sz="1600" b="1" dirty="0">
                <a:solidFill>
                  <a:schemeClr val="tx1"/>
                </a:solidFill>
              </a:rPr>
              <a:t>ΤΕΧΝΟΛΟΓΙΚΟΙ</a:t>
            </a:r>
          </a:p>
          <a:p>
            <a:pPr algn="ctr"/>
            <a:r>
              <a:rPr lang="el-GR" sz="1600" b="1" dirty="0">
                <a:solidFill>
                  <a:schemeClr val="tx1"/>
                </a:solidFill>
              </a:rPr>
              <a:t>ΠΟΡΟΙ</a:t>
            </a:r>
          </a:p>
        </p:txBody>
      </p:sp>
      <p:sp>
        <p:nvSpPr>
          <p:cNvPr id="22539" name="AutoShape 11"/>
          <p:cNvSpPr>
            <a:spLocks noChangeArrowheads="1"/>
          </p:cNvSpPr>
          <p:nvPr/>
        </p:nvSpPr>
        <p:spPr bwMode="auto">
          <a:xfrm rot="5400000">
            <a:off x="4130676" y="4373562"/>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2540" name="AutoShape 12"/>
          <p:cNvSpPr>
            <a:spLocks noChangeArrowheads="1"/>
          </p:cNvSpPr>
          <p:nvPr/>
        </p:nvSpPr>
        <p:spPr bwMode="auto">
          <a:xfrm rot="16200000">
            <a:off x="4130676" y="2214562"/>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2541" name="AutoShape 13"/>
          <p:cNvSpPr>
            <a:spLocks noChangeArrowheads="1"/>
          </p:cNvSpPr>
          <p:nvPr/>
        </p:nvSpPr>
        <p:spPr bwMode="auto">
          <a:xfrm rot="10800000">
            <a:off x="2843213" y="3213100"/>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539552" y="1556792"/>
            <a:ext cx="2520280" cy="93610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l-GR" dirty="0" smtClean="0">
              <a:solidFill>
                <a:schemeClr val="tx1"/>
              </a:solidFill>
            </a:endParaRPr>
          </a:p>
          <a:p>
            <a:pPr algn="ctr"/>
            <a:r>
              <a:rPr lang="el-GR" dirty="0" smtClean="0">
                <a:solidFill>
                  <a:schemeClr val="tx1"/>
                </a:solidFill>
              </a:rPr>
              <a:t>ΠΟΡΟΙ (</a:t>
            </a:r>
            <a:r>
              <a:rPr lang="en-US" dirty="0" smtClean="0">
                <a:solidFill>
                  <a:schemeClr val="tx1"/>
                </a:solidFill>
              </a:rPr>
              <a:t>Resources)</a:t>
            </a:r>
          </a:p>
          <a:p>
            <a:pPr algn="ctr">
              <a:buFont typeface="Arial" pitchFamily="34" charset="0"/>
              <a:buChar char="•"/>
            </a:pPr>
            <a:r>
              <a:rPr lang="el-GR" dirty="0" smtClean="0">
                <a:solidFill>
                  <a:schemeClr val="tx1"/>
                </a:solidFill>
              </a:rPr>
              <a:t>Υλικοί</a:t>
            </a:r>
          </a:p>
          <a:p>
            <a:pPr algn="ctr">
              <a:buFont typeface="Arial" pitchFamily="34" charset="0"/>
              <a:buChar char="•"/>
            </a:pPr>
            <a:r>
              <a:rPr lang="el-GR" dirty="0" err="1" smtClean="0">
                <a:solidFill>
                  <a:schemeClr val="tx1"/>
                </a:solidFill>
              </a:rPr>
              <a:t>Άϋλοι</a:t>
            </a:r>
            <a:endParaRPr lang="en-US" dirty="0" smtClean="0">
              <a:solidFill>
                <a:schemeClr val="tx1"/>
              </a:solidFill>
            </a:endParaRPr>
          </a:p>
          <a:p>
            <a:pPr algn="ctr"/>
            <a:endParaRPr lang="en-US" dirty="0" smtClean="0">
              <a:solidFill>
                <a:schemeClr val="tx1"/>
              </a:solidFill>
            </a:endParaRPr>
          </a:p>
          <a:p>
            <a:pPr algn="ctr"/>
            <a:endParaRPr lang="el-GR" dirty="0">
              <a:solidFill>
                <a:schemeClr val="tx1"/>
              </a:solidFill>
            </a:endParaRPr>
          </a:p>
        </p:txBody>
      </p:sp>
      <p:sp>
        <p:nvSpPr>
          <p:cNvPr id="6" name="5 - Στρογγυλεμένο ορθογώνιο"/>
          <p:cNvSpPr/>
          <p:nvPr/>
        </p:nvSpPr>
        <p:spPr>
          <a:xfrm>
            <a:off x="2411760" y="2708920"/>
            <a:ext cx="2376264" cy="86409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l-GR" dirty="0" smtClean="0">
              <a:solidFill>
                <a:schemeClr val="tx1"/>
              </a:solidFill>
            </a:endParaRPr>
          </a:p>
          <a:p>
            <a:pPr algn="ctr"/>
            <a:r>
              <a:rPr lang="el-GR" dirty="0" smtClean="0">
                <a:solidFill>
                  <a:schemeClr val="tx1"/>
                </a:solidFill>
              </a:rPr>
              <a:t>ΙΚΑΝΟΤΗΤΕΣ (</a:t>
            </a:r>
            <a:r>
              <a:rPr lang="en-US" dirty="0" smtClean="0">
                <a:solidFill>
                  <a:schemeClr val="tx1"/>
                </a:solidFill>
              </a:rPr>
              <a:t>Capabilities)</a:t>
            </a:r>
          </a:p>
          <a:p>
            <a:pPr algn="ctr">
              <a:buFont typeface="Arial" pitchFamily="34" charset="0"/>
              <a:buChar char="•"/>
            </a:pPr>
            <a:r>
              <a:rPr lang="el-GR" dirty="0" smtClean="0">
                <a:solidFill>
                  <a:schemeClr val="tx1"/>
                </a:solidFill>
              </a:rPr>
              <a:t>Ομάδες Πόρων</a:t>
            </a: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7" name="6 - Στρογγυλεμένο ορθογώνιο"/>
          <p:cNvSpPr/>
          <p:nvPr/>
        </p:nvSpPr>
        <p:spPr>
          <a:xfrm>
            <a:off x="3563888" y="3789040"/>
            <a:ext cx="3168352" cy="93610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ΘΕΜΕΛΙΩΔΕΙΣ ΙΚΑΝΟΤΗΤΕΣ </a:t>
            </a:r>
          </a:p>
          <a:p>
            <a:pPr algn="ctr"/>
            <a:r>
              <a:rPr lang="en-US" sz="1400" dirty="0" smtClean="0">
                <a:solidFill>
                  <a:schemeClr val="tx1"/>
                </a:solidFill>
              </a:rPr>
              <a:t>(Core Competences)</a:t>
            </a:r>
          </a:p>
          <a:p>
            <a:pPr algn="ctr">
              <a:buFont typeface="Arial" pitchFamily="34" charset="0"/>
              <a:buChar char="•"/>
            </a:pPr>
            <a:r>
              <a:rPr lang="el-GR" sz="1400" dirty="0" smtClean="0">
                <a:solidFill>
                  <a:schemeClr val="tx1"/>
                </a:solidFill>
              </a:rPr>
              <a:t>Πηγές Ανταγωνιστικού Πλεονεκτήματος</a:t>
            </a:r>
            <a:endParaRPr lang="el-GR" sz="1400" dirty="0">
              <a:solidFill>
                <a:schemeClr val="tx1"/>
              </a:solidFill>
            </a:endParaRPr>
          </a:p>
        </p:txBody>
      </p:sp>
      <p:sp>
        <p:nvSpPr>
          <p:cNvPr id="8" name="7 - Στρογγυλεμένο ορθογώνιο"/>
          <p:cNvSpPr/>
          <p:nvPr/>
        </p:nvSpPr>
        <p:spPr>
          <a:xfrm>
            <a:off x="5436096" y="5085184"/>
            <a:ext cx="3024336" cy="86409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ΔΙΑΤΗΡΗΣΙΜΟ ΑΝΤΑΓΩΝΙΣΤΙΚΟ ΠΛΕΟΝΕΚΤΗΜΑ (</a:t>
            </a:r>
            <a:r>
              <a:rPr lang="en-US" sz="1600" dirty="0" smtClean="0">
                <a:solidFill>
                  <a:schemeClr val="tx1"/>
                </a:solidFill>
              </a:rPr>
              <a:t>Sustainable Competitive advantage)</a:t>
            </a:r>
            <a:endParaRPr lang="el-GR" sz="1600" dirty="0"/>
          </a:p>
        </p:txBody>
      </p:sp>
      <p:cxnSp>
        <p:nvCxnSpPr>
          <p:cNvPr id="17" name="16 - Ευθύγραμμο βέλος σύνδεσης"/>
          <p:cNvCxnSpPr>
            <a:endCxn id="6" idx="1"/>
          </p:cNvCxnSpPr>
          <p:nvPr/>
        </p:nvCxnSpPr>
        <p:spPr>
          <a:xfrm>
            <a:off x="1763688" y="3140968"/>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28 - TextBox"/>
          <p:cNvSpPr txBox="1"/>
          <p:nvPr/>
        </p:nvSpPr>
        <p:spPr>
          <a:xfrm>
            <a:off x="971600" y="3212976"/>
            <a:ext cx="1440160" cy="338554"/>
          </a:xfrm>
          <a:prstGeom prst="rect">
            <a:avLst/>
          </a:prstGeom>
          <a:noFill/>
          <a:ln>
            <a:noFill/>
          </a:ln>
        </p:spPr>
        <p:txBody>
          <a:bodyPr wrap="square" rtlCol="0">
            <a:spAutoFit/>
          </a:bodyPr>
          <a:lstStyle/>
          <a:p>
            <a:r>
              <a:rPr lang="el-GR" sz="1600" dirty="0" smtClean="0"/>
              <a:t>Είναι Πηγή</a:t>
            </a:r>
            <a:endParaRPr lang="el-GR" sz="1600" dirty="0"/>
          </a:p>
        </p:txBody>
      </p:sp>
      <p:cxnSp>
        <p:nvCxnSpPr>
          <p:cNvPr id="31" name="30 - Ευθεία γραμμή σύνδεσης"/>
          <p:cNvCxnSpPr/>
          <p:nvPr/>
        </p:nvCxnSpPr>
        <p:spPr>
          <a:xfrm>
            <a:off x="2843808" y="3573016"/>
            <a:ext cx="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 Ευθύγραμμο βέλος σύνδεσης"/>
          <p:cNvCxnSpPr/>
          <p:nvPr/>
        </p:nvCxnSpPr>
        <p:spPr>
          <a:xfrm>
            <a:off x="2843808" y="4293096"/>
            <a:ext cx="7200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40 - TextBox"/>
          <p:cNvSpPr txBox="1"/>
          <p:nvPr/>
        </p:nvSpPr>
        <p:spPr>
          <a:xfrm>
            <a:off x="1979712" y="4293096"/>
            <a:ext cx="1440160" cy="338554"/>
          </a:xfrm>
          <a:prstGeom prst="rect">
            <a:avLst/>
          </a:prstGeom>
          <a:noFill/>
          <a:ln>
            <a:noFill/>
          </a:ln>
        </p:spPr>
        <p:txBody>
          <a:bodyPr wrap="square" rtlCol="0">
            <a:spAutoFit/>
          </a:bodyPr>
          <a:lstStyle/>
          <a:p>
            <a:r>
              <a:rPr lang="el-GR" sz="1600" dirty="0" smtClean="0"/>
              <a:t>Είναι Πηγή</a:t>
            </a:r>
            <a:endParaRPr lang="el-GR" sz="1600" dirty="0"/>
          </a:p>
        </p:txBody>
      </p:sp>
      <p:cxnSp>
        <p:nvCxnSpPr>
          <p:cNvPr id="43" name="42 - Ευθεία γραμμή σύνδεσης"/>
          <p:cNvCxnSpPr/>
          <p:nvPr/>
        </p:nvCxnSpPr>
        <p:spPr>
          <a:xfrm>
            <a:off x="4499992" y="4725144"/>
            <a:ext cx="0" cy="792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p:nvPr/>
        </p:nvCxnSpPr>
        <p:spPr>
          <a:xfrm>
            <a:off x="4499992" y="5517232"/>
            <a:ext cx="9361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46 - TextBox"/>
          <p:cNvSpPr txBox="1"/>
          <p:nvPr/>
        </p:nvSpPr>
        <p:spPr>
          <a:xfrm>
            <a:off x="3419872" y="5589240"/>
            <a:ext cx="1800200" cy="338554"/>
          </a:xfrm>
          <a:prstGeom prst="rect">
            <a:avLst/>
          </a:prstGeom>
          <a:noFill/>
          <a:ln>
            <a:noFill/>
          </a:ln>
        </p:spPr>
        <p:txBody>
          <a:bodyPr wrap="square" rtlCol="0">
            <a:spAutoFit/>
          </a:bodyPr>
          <a:lstStyle/>
          <a:p>
            <a:r>
              <a:rPr lang="el-GR" sz="1600" dirty="0" smtClean="0"/>
              <a:t>Είναι Βάση για</a:t>
            </a:r>
            <a:r>
              <a:rPr lang="en-US" sz="1600" dirty="0" smtClean="0"/>
              <a:t>:</a:t>
            </a:r>
            <a:endParaRPr lang="el-GR" sz="1600" dirty="0"/>
          </a:p>
        </p:txBody>
      </p:sp>
      <p:sp>
        <p:nvSpPr>
          <p:cNvPr id="48" name="47 - TextBox"/>
          <p:cNvSpPr txBox="1"/>
          <p:nvPr/>
        </p:nvSpPr>
        <p:spPr>
          <a:xfrm>
            <a:off x="179512" y="6119336"/>
            <a:ext cx="8568952" cy="646331"/>
          </a:xfrm>
          <a:prstGeom prst="rect">
            <a:avLst/>
          </a:prstGeom>
          <a:noFill/>
        </p:spPr>
        <p:txBody>
          <a:bodyPr wrap="square" rtlCol="0">
            <a:spAutoFit/>
          </a:bodyPr>
          <a:lstStyle/>
          <a:p>
            <a:pPr algn="just"/>
            <a:r>
              <a:rPr lang="el-GR" sz="1200" b="1" dirty="0" smtClean="0"/>
              <a:t>Προσαρμογή από</a:t>
            </a:r>
            <a:r>
              <a:rPr lang="en-US" sz="1200" b="1" dirty="0" smtClean="0"/>
              <a:t>:</a:t>
            </a:r>
            <a:endParaRPr lang="el-GR" sz="1200" b="1" dirty="0" smtClean="0"/>
          </a:p>
          <a:p>
            <a:pPr algn="just"/>
            <a:r>
              <a:rPr lang="en-US" sz="1200" b="1" dirty="0" err="1" smtClean="0"/>
              <a:t>Hitt</a:t>
            </a:r>
            <a:r>
              <a:rPr lang="en-US" sz="1200" dirty="0" smtClean="0"/>
              <a:t>, M.A, D.R. Ireland and R.E. </a:t>
            </a:r>
            <a:r>
              <a:rPr lang="en-US" sz="1200" dirty="0" err="1" smtClean="0"/>
              <a:t>Hoskisson</a:t>
            </a:r>
            <a:r>
              <a:rPr lang="en-US" sz="1200" dirty="0" smtClean="0"/>
              <a:t>, “</a:t>
            </a:r>
            <a:r>
              <a:rPr lang="en-US" sz="1200" u="sng" dirty="0" smtClean="0"/>
              <a:t>Strategic Management Competitiveness and Globalization</a:t>
            </a:r>
            <a:r>
              <a:rPr lang="en-US" sz="1200" dirty="0" smtClean="0"/>
              <a:t>”, South-Western </a:t>
            </a:r>
            <a:r>
              <a:rPr lang="en-US" sz="1200" dirty="0" err="1" smtClean="0"/>
              <a:t>Ceogage</a:t>
            </a:r>
            <a:r>
              <a:rPr lang="en-US" sz="1200" dirty="0" smtClean="0"/>
              <a:t> Learning, 10</a:t>
            </a:r>
            <a:r>
              <a:rPr lang="en-US" sz="1200" baseline="30000" dirty="0" smtClean="0"/>
              <a:t>th</a:t>
            </a:r>
            <a:r>
              <a:rPr lang="en-US" sz="1200" dirty="0" smtClean="0"/>
              <a:t> edition, 2013</a:t>
            </a:r>
            <a:endParaRPr lang="el-GR" sz="1200" dirty="0"/>
          </a:p>
        </p:txBody>
      </p:sp>
      <p:sp>
        <p:nvSpPr>
          <p:cNvPr id="49" name="48 - TextBox"/>
          <p:cNvSpPr txBox="1"/>
          <p:nvPr/>
        </p:nvSpPr>
        <p:spPr>
          <a:xfrm>
            <a:off x="611560" y="476672"/>
            <a:ext cx="8208912" cy="435825"/>
          </a:xfrm>
          <a:prstGeom prst="rect">
            <a:avLst/>
          </a:prstGeom>
          <a:noFill/>
        </p:spPr>
        <p:txBody>
          <a:bodyPr wrap="square" rtlCol="0">
            <a:spAutoFit/>
          </a:bodyPr>
          <a:lstStyle/>
          <a:p>
            <a:pPr algn="ctr"/>
            <a:r>
              <a:rPr lang="el-GR" sz="2400" b="1" dirty="0" smtClean="0">
                <a:solidFill>
                  <a:schemeClr val="tx1"/>
                </a:solidFill>
              </a:rPr>
              <a:t>ΔΙΑΣΤΑΣΕΙΣ ΕΣΩΤΕΡΙΚΟΥ ΠΕΡΙΒΑΛΛΟΝΤΟΣ</a:t>
            </a:r>
            <a:endParaRPr lang="el-GR" sz="2400" b="1" dirty="0">
              <a:solidFill>
                <a:schemeClr val="tx1"/>
              </a:solidFill>
            </a:endParaRPr>
          </a:p>
        </p:txBody>
      </p:sp>
      <p:cxnSp>
        <p:nvCxnSpPr>
          <p:cNvPr id="52" name="51 - Ευθεία γραμμή σύνδεσης"/>
          <p:cNvCxnSpPr>
            <a:stCxn id="5" idx="2"/>
          </p:cNvCxnSpPr>
          <p:nvPr/>
        </p:nvCxnSpPr>
        <p:spPr>
          <a:xfrm flipH="1">
            <a:off x="1763688" y="2492896"/>
            <a:ext cx="36004" cy="6480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xfrm>
            <a:off x="457200" y="260350"/>
            <a:ext cx="7348538" cy="1001713"/>
          </a:xfrm>
          <a:ln/>
        </p:spPr>
        <p:txBody>
          <a:bodyPr tIns="2016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200" b="1">
                <a:effectLst>
                  <a:outerShdw blurRad="38100" dist="38100" dir="2700000" algn="tl">
                    <a:srgbClr val="C0C0C0"/>
                  </a:outerShdw>
                </a:effectLst>
              </a:rPr>
              <a:t>Οριακές vs Θεμελιώδεις/Μοναδιαίες Ικανότητες</a:t>
            </a:r>
          </a:p>
        </p:txBody>
      </p:sp>
      <p:sp>
        <p:nvSpPr>
          <p:cNvPr id="4" name="Slide Number Placeholder 5"/>
          <p:cNvSpPr>
            <a:spLocks noGrp="1"/>
          </p:cNvSpPr>
          <p:nvPr>
            <p:ph type="sldNum" sz="quarter" idx="12"/>
          </p:nvPr>
        </p:nvSpPr>
        <p:spPr/>
        <p:txBody>
          <a:bodyPr/>
          <a:lstStyle/>
          <a:p>
            <a:fld id="{C1400887-28F3-4D3F-BA61-DA66230558A0}" type="slidenum">
              <a:rPr lang="el-GR"/>
              <a:pPr/>
              <a:t>16</a:t>
            </a:fld>
            <a:endParaRPr lang="el-GR"/>
          </a:p>
        </p:txBody>
      </p:sp>
      <p:sp>
        <p:nvSpPr>
          <p:cNvPr id="39938" name="Text Box 2"/>
          <p:cNvSpPr txBox="1">
            <a:spLocks noChangeArrowheads="1"/>
          </p:cNvSpPr>
          <p:nvPr/>
        </p:nvSpPr>
        <p:spPr bwMode="auto">
          <a:xfrm>
            <a:off x="484188" y="1728788"/>
            <a:ext cx="8299450" cy="3692525"/>
          </a:xfrm>
          <a:prstGeom prst="rect">
            <a:avLst/>
          </a:prstGeom>
          <a:noFill/>
          <a:ln w="9525" cap="flat">
            <a:noFill/>
            <a:round/>
            <a:headEnd/>
            <a:tailEnd/>
          </a:ln>
          <a:effectLst/>
        </p:spPr>
        <p:txBody>
          <a:bodyPr lIns="90000" tIns="60840" rIns="90000" bIns="45000"/>
          <a:lstStyle/>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b="1" u="sng" dirty="0">
                <a:solidFill>
                  <a:srgbClr val="000000"/>
                </a:solidFill>
                <a:ea typeface="Lucida Sans Unicode" charset="0"/>
                <a:cs typeface="Lucida Sans Unicode" charset="0"/>
              </a:rPr>
              <a:t>Οριακές Ικανότητες</a:t>
            </a:r>
            <a:r>
              <a:rPr lang="el-GR" b="1" dirty="0">
                <a:solidFill>
                  <a:srgbClr val="000000"/>
                </a:solidFill>
                <a:ea typeface="Lucida Sans Unicode" charset="0"/>
                <a:cs typeface="Lucida Sans Unicode" charset="0"/>
              </a:rPr>
              <a:t>: </a:t>
            </a:r>
            <a:r>
              <a:rPr lang="el-GR" dirty="0">
                <a:solidFill>
                  <a:srgbClr val="000000"/>
                </a:solidFill>
                <a:ea typeface="Lucida Sans Unicode" charset="0"/>
                <a:cs typeface="Lucida Sans Unicode" charset="0"/>
              </a:rPr>
              <a:t>είναι αυτές που είτε διαθέτουν και οι ανταγωνιστές, </a:t>
            </a: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dirty="0">
                <a:solidFill>
                  <a:srgbClr val="000000"/>
                </a:solidFill>
                <a:ea typeface="Lucida Sans Unicode" charset="0"/>
                <a:cs typeface="Lucida Sans Unicode" charset="0"/>
              </a:rPr>
              <a:t>είτε μπορούν εύκολα να τις μιμηθούν</a:t>
            </a: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b="1" u="sng" dirty="0">
                <a:solidFill>
                  <a:srgbClr val="000000"/>
                </a:solidFill>
                <a:ea typeface="Lucida Sans Unicode" charset="0"/>
                <a:cs typeface="Lucida Sans Unicode" charset="0"/>
              </a:rPr>
              <a:t>Θεμελιώδεις (ή μοναδικές) ικανότητες</a:t>
            </a:r>
            <a:r>
              <a:rPr lang="el-GR" dirty="0">
                <a:solidFill>
                  <a:srgbClr val="000000"/>
                </a:solidFill>
                <a:ea typeface="Lucida Sans Unicode" charset="0"/>
                <a:cs typeface="Lucida Sans Unicode" charset="0"/>
              </a:rPr>
              <a:t> είναι οι ικανότητες που δε διαθέτουν οι ανταγωνιστές και δεν μπορούν εύκολα να τις μιμηθούν. Αυτές οδηγούν σε διατηρήσιμο ανταγωνιστικό πλεονέκτημα (</a:t>
            </a:r>
            <a:r>
              <a:rPr lang="el-GR" dirty="0" err="1">
                <a:solidFill>
                  <a:srgbClr val="000000"/>
                </a:solidFill>
                <a:ea typeface="Lucida Sans Unicode" charset="0"/>
                <a:cs typeface="Lucida Sans Unicode" charset="0"/>
              </a:rPr>
              <a:t>sustainable</a:t>
            </a:r>
            <a:r>
              <a:rPr lang="el-GR" dirty="0">
                <a:solidFill>
                  <a:srgbClr val="000000"/>
                </a:solidFill>
                <a:ea typeface="Lucida Sans Unicode" charset="0"/>
                <a:cs typeface="Lucida Sans Unicode" charset="0"/>
              </a:rPr>
              <a:t> </a:t>
            </a:r>
            <a:r>
              <a:rPr lang="el-GR" dirty="0" err="1">
                <a:solidFill>
                  <a:srgbClr val="000000"/>
                </a:solidFill>
                <a:ea typeface="Lucida Sans Unicode" charset="0"/>
                <a:cs typeface="Lucida Sans Unicode" charset="0"/>
              </a:rPr>
              <a:t>competitive</a:t>
            </a:r>
            <a:r>
              <a:rPr lang="el-GR" dirty="0">
                <a:solidFill>
                  <a:srgbClr val="000000"/>
                </a:solidFill>
                <a:ea typeface="Lucida Sans Unicode" charset="0"/>
                <a:cs typeface="Lucida Sans Unicode" charset="0"/>
              </a:rPr>
              <a:t> </a:t>
            </a:r>
            <a:r>
              <a:rPr lang="el-GR" dirty="0" err="1">
                <a:solidFill>
                  <a:srgbClr val="000000"/>
                </a:solidFill>
                <a:ea typeface="Lucida Sans Unicode" charset="0"/>
                <a:cs typeface="Lucida Sans Unicode" charset="0"/>
              </a:rPr>
              <a:t>advantage</a:t>
            </a:r>
            <a:r>
              <a:rPr lang="el-GR" dirty="0">
                <a:solidFill>
                  <a:srgbClr val="000000"/>
                </a:solidFill>
                <a:ea typeface="Lucida Sans Unicode" charset="0"/>
                <a:cs typeface="Lucida Sans Unicode" charset="0"/>
              </a:rPr>
              <a:t>)</a:t>
            </a: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4313" indent="-212725">
              <a:buSzPct val="45000"/>
              <a:buFont typeface="StarSymbol"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i="1" dirty="0">
                <a:solidFill>
                  <a:srgbClr val="000000"/>
                </a:solidFill>
                <a:ea typeface="Lucida Sans Unicode" charset="0"/>
                <a:cs typeface="Lucida Sans Unicode" charset="0"/>
              </a:rPr>
              <a:t>Δεν έχου</a:t>
            </a:r>
            <a:r>
              <a:rPr lang="el-GR" dirty="0">
                <a:solidFill>
                  <a:srgbClr val="000000"/>
                </a:solidFill>
                <a:ea typeface="Lucida Sans Unicode" charset="0"/>
                <a:cs typeface="Lucida Sans Unicode" charset="0"/>
              </a:rPr>
              <a:t>ν να κάνουν με </a:t>
            </a:r>
            <a:r>
              <a:rPr lang="el-GR" i="1" dirty="0">
                <a:solidFill>
                  <a:srgbClr val="000000"/>
                </a:solidFill>
                <a:ea typeface="Lucida Sans Unicode" charset="0"/>
                <a:cs typeface="Lucida Sans Unicode" charset="0"/>
              </a:rPr>
              <a:t>ένα συγκεκριμένο προϊόν</a:t>
            </a:r>
          </a:p>
          <a:p>
            <a:pPr marL="215900" indent="-214313">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4313" indent="-212725">
              <a:buSzPct val="45000"/>
              <a:buFont typeface="StarSymbol"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dirty="0">
                <a:solidFill>
                  <a:srgbClr val="000000"/>
                </a:solidFill>
                <a:ea typeface="Lucida Sans Unicode" charset="0"/>
                <a:cs typeface="Lucida Sans Unicode" charset="0"/>
              </a:rPr>
              <a:t>Συμβάλλουν στην </a:t>
            </a:r>
            <a:r>
              <a:rPr lang="el-GR" i="1" dirty="0">
                <a:solidFill>
                  <a:srgbClr val="000000"/>
                </a:solidFill>
                <a:ea typeface="Lucida Sans Unicode" charset="0"/>
                <a:cs typeface="Lucida Sans Unicode" charset="0"/>
              </a:rPr>
              <a:t>ανταγωνιστικότητα μιας σειράς προϊόντων ή υπηρεσιών</a:t>
            </a:r>
          </a:p>
          <a:p>
            <a:pPr marL="215900" indent="-214313">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4313" indent="-212725">
              <a:buSzPct val="45000"/>
              <a:buFont typeface="StarSymbol"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i="1" dirty="0">
                <a:solidFill>
                  <a:srgbClr val="000000"/>
                </a:solidFill>
                <a:ea typeface="Lucida Sans Unicode" charset="0"/>
                <a:cs typeface="Lucida Sans Unicode" charset="0"/>
              </a:rPr>
              <a:t>Είναι περιορισμένες σε αριθμό</a:t>
            </a:r>
            <a:r>
              <a:rPr lang="el-GR" dirty="0">
                <a:solidFill>
                  <a:srgbClr val="000000"/>
                </a:solidFill>
                <a:ea typeface="Lucida Sans Unicode" charset="0"/>
                <a:cs typeface="Lucida Sans Unicode" charset="0"/>
              </a:rPr>
              <a:t>. Οι περισσότερες εταιρείες στοχεύουν δύο ή τρεις θεμελιώδεις ικανότητες στις οποίες θα μπορέσουν να στηρίξουν την επιτυχία του μέλλοντος</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l-GR" sz="2000" b="1" dirty="0" smtClean="0"/>
              <a:t>ΣΥΝΟΠΤΙΚΟ ΠΕΡΙΓΡΑΜΜΑ ΓΙΑ ΤΗΝ ΚΑΤΑΡΤΙΣΗ ΤΟΥ  ΣΤΡΑΤΗΓΙΚΟΥ ΣΧΕΔΙΟΥ </a:t>
            </a:r>
            <a:r>
              <a:rPr lang="el-GR" sz="2000" b="1" i="1" u="sng" dirty="0" smtClean="0"/>
              <a:t> </a:t>
            </a:r>
            <a:r>
              <a:rPr lang="el-GR" sz="2000" b="1" u="sng" dirty="0" smtClean="0"/>
              <a:t/>
            </a:r>
            <a:br>
              <a:rPr lang="el-GR" sz="2000" b="1" u="sng" dirty="0" smtClean="0"/>
            </a:br>
            <a:endParaRPr lang="en-US" sz="2000" b="1" dirty="0"/>
          </a:p>
        </p:txBody>
      </p:sp>
      <p:sp>
        <p:nvSpPr>
          <p:cNvPr id="4" name="Text Box 3"/>
          <p:cNvSpPr txBox="1">
            <a:spLocks noGrp="1" noChangeArrowheads="1"/>
          </p:cNvSpPr>
          <p:nvPr>
            <p:ph idx="1"/>
          </p:nvPr>
        </p:nvSpPr>
        <p:spPr bwMode="auto">
          <a:xfrm>
            <a:off x="228600" y="914400"/>
            <a:ext cx="8763000" cy="5955476"/>
          </a:xfrm>
          <a:prstGeom prst="rect">
            <a:avLst/>
          </a:prstGeom>
          <a:noFill/>
          <a:ln w="9525">
            <a:noFill/>
            <a:miter lim="800000"/>
            <a:headEnd/>
            <a:tailEnd/>
          </a:ln>
        </p:spPr>
        <p:txBody>
          <a:bodyPr wrap="square">
            <a:spAutoFit/>
          </a:bodyPr>
          <a:lstStyle/>
          <a:p>
            <a:pPr marL="342900" indent="-342900"/>
            <a:r>
              <a:rPr lang="en-US" sz="1500" b="1" i="1" dirty="0"/>
              <a:t>A. </a:t>
            </a:r>
            <a:r>
              <a:rPr lang="el-GR" sz="1500" b="1" i="1" dirty="0"/>
              <a:t>Στρατηγικός Σχεδιασμός</a:t>
            </a:r>
          </a:p>
          <a:p>
            <a:pPr marL="342900" indent="-342900"/>
            <a:r>
              <a:rPr lang="el-GR" sz="1500" b="1" u="sng" dirty="0"/>
              <a:t>Βήμα  1ο</a:t>
            </a:r>
            <a:endParaRPr lang="el-GR" sz="1500" b="1" dirty="0"/>
          </a:p>
          <a:p>
            <a:pPr marL="342900" indent="-342900"/>
            <a:r>
              <a:rPr lang="el-GR" sz="1500" b="1" dirty="0"/>
              <a:t>Εισαγωγή – Γενικά Στοιχεία Νοσοκομειακής Μονάδας </a:t>
            </a:r>
            <a:endParaRPr lang="el-GR" sz="1500" dirty="0"/>
          </a:p>
          <a:p>
            <a:pPr marL="342900" indent="-342900">
              <a:buNone/>
            </a:pPr>
            <a:endParaRPr lang="el-GR" sz="1500" b="1" u="sng" dirty="0"/>
          </a:p>
          <a:p>
            <a:pPr marL="342900" indent="-342900"/>
            <a:r>
              <a:rPr lang="el-GR" sz="1500" b="1" u="sng" dirty="0"/>
              <a:t>Βήμα  2ο</a:t>
            </a:r>
            <a:endParaRPr lang="el-GR" sz="1500" b="1" dirty="0"/>
          </a:p>
          <a:p>
            <a:pPr marL="342900" indent="-342900"/>
            <a:r>
              <a:rPr lang="el-GR" sz="1500" b="1" dirty="0"/>
              <a:t>Ανάλυση Εξωτερικού Περιβάλλοντος – Αγοράς Υ.Υ.:</a:t>
            </a:r>
            <a:endParaRPr lang="el-GR" sz="1500" dirty="0"/>
          </a:p>
          <a:p>
            <a:pPr marL="342900" indent="-342900"/>
            <a:r>
              <a:rPr lang="el-GR" sz="1500" dirty="0"/>
              <a:t>Εντοπισμός  των τάσεων αλλά και πιθανών εξελίξεων που επηρεάζουν ή πρόκειται να επηρεάσουν τη λειτουργία του νοσοκομείου. Ως εξωτερικό περιβάλλον νοούνται τα ακόλουθα :</a:t>
            </a:r>
          </a:p>
          <a:p>
            <a:pPr marL="342900" indent="-342900">
              <a:buFontTx/>
              <a:buChar char="•"/>
            </a:pPr>
            <a:r>
              <a:rPr lang="el-GR" sz="1500" dirty="0"/>
              <a:t> επιδημιολογικοί παράγοντες</a:t>
            </a:r>
          </a:p>
          <a:p>
            <a:pPr marL="342900" indent="-342900">
              <a:buFontTx/>
              <a:buChar char="•"/>
            </a:pPr>
            <a:r>
              <a:rPr lang="el-GR" sz="1500" dirty="0"/>
              <a:t> νοσηρότητα, </a:t>
            </a:r>
          </a:p>
          <a:p>
            <a:pPr marL="342900" indent="-342900">
              <a:buFontTx/>
              <a:buChar char="•"/>
            </a:pPr>
            <a:r>
              <a:rPr lang="el-GR" sz="1500" dirty="0"/>
              <a:t> δημογραφικά μεγέθη περιοχής ευθύνης </a:t>
            </a:r>
          </a:p>
          <a:p>
            <a:pPr marL="342900" indent="-342900">
              <a:buFontTx/>
              <a:buChar char="•"/>
            </a:pPr>
            <a:r>
              <a:rPr lang="el-GR" sz="1500" dirty="0"/>
              <a:t> θεσμικό κανονιστικό περιβάλλον</a:t>
            </a:r>
          </a:p>
          <a:p>
            <a:pPr marL="342900" indent="-342900">
              <a:buFontTx/>
              <a:buChar char="•"/>
            </a:pPr>
            <a:r>
              <a:rPr lang="el-GR" sz="1500" dirty="0"/>
              <a:t> κοινωνικό πολιτιστικό περιβάλλον, οικολογικές διαστάσεις</a:t>
            </a:r>
          </a:p>
          <a:p>
            <a:pPr marL="342900" indent="-342900">
              <a:buFontTx/>
              <a:buChar char="•"/>
            </a:pPr>
            <a:r>
              <a:rPr lang="el-GR" sz="1500" dirty="0"/>
              <a:t> οικονομικά μεγέθη</a:t>
            </a:r>
          </a:p>
          <a:p>
            <a:pPr marL="342900" indent="-342900">
              <a:buFontTx/>
              <a:buChar char="•"/>
            </a:pPr>
            <a:r>
              <a:rPr lang="el-GR" sz="1500" dirty="0"/>
              <a:t> ανάπτυξη  </a:t>
            </a:r>
            <a:r>
              <a:rPr lang="el-GR" sz="1500" dirty="0" err="1"/>
              <a:t>βιοϊατρικής</a:t>
            </a:r>
            <a:r>
              <a:rPr lang="el-GR" sz="1500" dirty="0"/>
              <a:t>  τεχνολογίας </a:t>
            </a:r>
          </a:p>
          <a:p>
            <a:pPr marL="342900" indent="-342900">
              <a:buFontTx/>
              <a:buChar char="•"/>
            </a:pPr>
            <a:r>
              <a:rPr lang="el-GR" sz="1500" dirty="0"/>
              <a:t> περιβάλλον «ανταγωνισμού», </a:t>
            </a:r>
          </a:p>
          <a:p>
            <a:pPr marL="342900" indent="-342900"/>
            <a:r>
              <a:rPr lang="el-GR" sz="1500" b="1" u="sng" dirty="0"/>
              <a:t>Βήμα  3ο</a:t>
            </a:r>
            <a:endParaRPr lang="el-GR" sz="1500" b="1" dirty="0"/>
          </a:p>
          <a:p>
            <a:pPr marL="342900" indent="-342900"/>
            <a:r>
              <a:rPr lang="el-GR" sz="1500" b="1" dirty="0"/>
              <a:t>Ανάλυση Εσωτερικού Περιβάλλοντος :</a:t>
            </a:r>
            <a:endParaRPr lang="el-GR" sz="1500" dirty="0"/>
          </a:p>
          <a:p>
            <a:pPr marL="342900" indent="-342900"/>
            <a:r>
              <a:rPr lang="el-GR" sz="1500" dirty="0"/>
              <a:t>Διάγνωση  του  εσωτερικού  περιβάλλοντος του νοσοκομείου: Προμήθειες, Διανομή των Υπηρεσιών, Οικονομική και Διοικητική Λειτουργία κλπ.), </a:t>
            </a:r>
            <a:r>
              <a:rPr lang="el-GR" sz="1500" i="1" dirty="0"/>
              <a:t>Πόρους</a:t>
            </a:r>
            <a:r>
              <a:rPr lang="el-GR" sz="1500" dirty="0"/>
              <a:t> (Ανθρώπινοι, Οικονομικοί, Τεχνολογικοί κλπ.), και </a:t>
            </a:r>
            <a:r>
              <a:rPr lang="el-GR" sz="1500" i="1" dirty="0"/>
              <a:t>Συστήματα</a:t>
            </a:r>
            <a:r>
              <a:rPr lang="el-GR" sz="1500" dirty="0"/>
              <a:t> (Οργανωτική Δομή, Συστήματα Παρακολούθησης, Συστήματα Εσωτερικής Επικοινωνίας, Ελέγχου Ποιότητας, Συστήματα μέτρησης ικανοποίησης ασθενών  κλπ.).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5400" dirty="0" smtClean="0"/>
              <a:t>Α. ΔΙΕΡΕΥΝΗΣΗ ΕΞΩΤΕΡΙΚΟΥ ΠΕΡΙΒΑΛΛΟΝΤΟΣ ΟΡΓΑΝΙΣΜΟΥ</a:t>
            </a:r>
            <a:endParaRPr lang="en-US" dirty="0"/>
          </a:p>
        </p:txBody>
      </p:sp>
      <p:sp>
        <p:nvSpPr>
          <p:cNvPr id="7" name="Text Box 4"/>
          <p:cNvSpPr txBox="1">
            <a:spLocks noGrp="1" noChangeArrowheads="1"/>
          </p:cNvSpPr>
          <p:nvPr>
            <p:ph idx="1"/>
          </p:nvPr>
        </p:nvSpPr>
        <p:spPr bwMode="auto">
          <a:xfrm>
            <a:off x="457200" y="1935480"/>
            <a:ext cx="8229600" cy="4635115"/>
          </a:xfrm>
          <a:prstGeom prst="rect">
            <a:avLst/>
          </a:prstGeom>
          <a:noFill/>
          <a:ln w="9525">
            <a:noFill/>
            <a:miter lim="800000"/>
            <a:headEnd/>
            <a:tailEnd/>
          </a:ln>
        </p:spPr>
        <p:txBody>
          <a:bodyPr>
            <a:spAutoFit/>
          </a:bodyPr>
          <a:lstStyle/>
          <a:p>
            <a:pPr>
              <a:buFontTx/>
              <a:buChar char="•"/>
            </a:pPr>
            <a:r>
              <a:rPr lang="el-GR" sz="1800" b="1" dirty="0"/>
              <a:t>  </a:t>
            </a:r>
            <a:r>
              <a:rPr lang="el-GR" sz="1800" b="1" dirty="0">
                <a:latin typeface="+mj-lt"/>
              </a:rPr>
              <a:t>Γεωγραφική Ανάλυση - </a:t>
            </a:r>
            <a:r>
              <a:rPr lang="el-GR" sz="1800" b="1" dirty="0" err="1">
                <a:latin typeface="+mj-lt"/>
              </a:rPr>
              <a:t>Προσπελασιμότητα</a:t>
            </a:r>
            <a:r>
              <a:rPr lang="el-GR" sz="1800" b="1" dirty="0">
                <a:latin typeface="+mj-lt"/>
              </a:rPr>
              <a:t> -  Οδικά Δίκτυα</a:t>
            </a:r>
            <a:r>
              <a:rPr lang="el-GR" sz="1800" b="1" dirty="0" smtClean="0">
                <a:latin typeface="+mj-lt"/>
              </a:rPr>
              <a:t>.</a:t>
            </a:r>
            <a:endParaRPr lang="el-GR" sz="1800" b="1" dirty="0">
              <a:latin typeface="+mj-lt"/>
            </a:endParaRPr>
          </a:p>
          <a:p>
            <a:pPr>
              <a:buFontTx/>
              <a:buChar char="•"/>
            </a:pPr>
            <a:r>
              <a:rPr lang="el-GR" sz="1800" b="1" dirty="0">
                <a:latin typeface="+mj-lt"/>
              </a:rPr>
              <a:t>  Δημογραφικές εξελίξεις </a:t>
            </a:r>
          </a:p>
          <a:p>
            <a:pPr>
              <a:buFontTx/>
              <a:buChar char="•"/>
            </a:pPr>
            <a:r>
              <a:rPr lang="el-GR" sz="1800" b="1" dirty="0">
                <a:latin typeface="+mj-lt"/>
              </a:rPr>
              <a:t>  Εξελίξεις Κοινωνικοοικονομικού Επιπέδου Πληθυσμού </a:t>
            </a:r>
          </a:p>
          <a:p>
            <a:pPr>
              <a:buFontTx/>
              <a:buChar char="•"/>
            </a:pPr>
            <a:r>
              <a:rPr lang="el-GR" sz="1800" b="1" dirty="0">
                <a:latin typeface="+mj-lt"/>
              </a:rPr>
              <a:t>  Επιδημιολογικές Εξελίξεις – Επίπεδο Υγείας </a:t>
            </a:r>
          </a:p>
          <a:p>
            <a:pPr>
              <a:buFontTx/>
              <a:buChar char="•"/>
            </a:pPr>
            <a:r>
              <a:rPr lang="el-GR" sz="1800" b="1" dirty="0">
                <a:latin typeface="+mj-lt"/>
              </a:rPr>
              <a:t>  Θεσμικό  και κανονιστικό πλαίσιο - Κυβερνητική  πολιτική -  </a:t>
            </a:r>
          </a:p>
          <a:p>
            <a:r>
              <a:rPr lang="el-GR" sz="1800" b="1" dirty="0">
                <a:latin typeface="+mj-lt"/>
              </a:rPr>
              <a:t>  Περιφερειακή Πολιτική - Ευρωπαϊκή Πολιτική </a:t>
            </a:r>
          </a:p>
          <a:p>
            <a:pPr>
              <a:buFontTx/>
              <a:buChar char="•"/>
            </a:pPr>
            <a:r>
              <a:rPr lang="el-GR" sz="1800" b="1" dirty="0">
                <a:latin typeface="+mj-lt"/>
              </a:rPr>
              <a:t>  Οικονομικό Περιβάλλον </a:t>
            </a:r>
          </a:p>
          <a:p>
            <a:pPr>
              <a:buFontTx/>
              <a:buChar char="•"/>
            </a:pPr>
            <a:r>
              <a:rPr lang="el-GR" sz="1800" b="1" dirty="0">
                <a:latin typeface="+mj-lt"/>
              </a:rPr>
              <a:t>  Αγορά Εργασίας για Επαγγέλματα Υγείας </a:t>
            </a:r>
          </a:p>
          <a:p>
            <a:pPr>
              <a:buFontTx/>
              <a:buChar char="•"/>
            </a:pPr>
            <a:r>
              <a:rPr lang="el-GR" sz="1800" b="1" dirty="0">
                <a:latin typeface="+mj-lt"/>
              </a:rPr>
              <a:t>  Τεχνολογικές Εξελίξεις </a:t>
            </a:r>
          </a:p>
          <a:p>
            <a:pPr>
              <a:buFontTx/>
              <a:buChar char="•"/>
            </a:pPr>
            <a:r>
              <a:rPr lang="el-GR" sz="1800" b="1" dirty="0" smtClean="0">
                <a:latin typeface="+mj-lt"/>
              </a:rPr>
              <a:t>  </a:t>
            </a:r>
            <a:r>
              <a:rPr lang="el-GR" sz="1800" b="1" dirty="0">
                <a:latin typeface="+mj-lt"/>
              </a:rPr>
              <a:t>Οικολογικές Περιβαλλοντολογικές διαστάσεις </a:t>
            </a:r>
          </a:p>
          <a:p>
            <a:pPr>
              <a:buFontTx/>
              <a:buChar char="•"/>
            </a:pPr>
            <a:r>
              <a:rPr lang="el-GR" sz="1800" b="1" dirty="0">
                <a:latin typeface="+mj-lt"/>
              </a:rPr>
              <a:t>  Αναμενόμενη ζήτηση υπηρεσιών υγείας </a:t>
            </a:r>
          </a:p>
          <a:p>
            <a:pPr>
              <a:buFontTx/>
              <a:buChar char="•"/>
            </a:pPr>
            <a:r>
              <a:rPr lang="el-GR" sz="1800" b="1" dirty="0">
                <a:latin typeface="+mj-lt"/>
              </a:rPr>
              <a:t>  «Αγορά Υπηρεσιών Υγείας» στο χώρο δραστηριοποίησης του </a:t>
            </a:r>
            <a:r>
              <a:rPr lang="el-GR" sz="1800" b="1" dirty="0" smtClean="0">
                <a:latin typeface="+mj-lt"/>
              </a:rPr>
              <a:t> νοσοκομείου </a:t>
            </a:r>
            <a:r>
              <a:rPr lang="el-GR" sz="1800" b="1" dirty="0">
                <a:latin typeface="+mj-lt"/>
              </a:rPr>
              <a:t>ή της μονάδας υγείας - «ανταγωνισμός» </a:t>
            </a:r>
          </a:p>
          <a:p>
            <a:pPr>
              <a:buFontTx/>
              <a:buChar char="•"/>
            </a:pPr>
            <a:endParaRPr lang="el-GR" sz="1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5400" dirty="0" smtClean="0"/>
              <a:t>Β. ΔΙΕΡΕΥΝΗΣΗ ΕΣΩΤΕΡΙΚΟΥ ΠΕΡΙΒΑΛΛΟΝΤΟΣ ΟΡΓΑΝΙΣΜΟΥ</a:t>
            </a:r>
            <a:endParaRPr lang="en-US" dirty="0"/>
          </a:p>
        </p:txBody>
      </p:sp>
      <p:sp>
        <p:nvSpPr>
          <p:cNvPr id="4" name="Text Box 3"/>
          <p:cNvSpPr txBox="1">
            <a:spLocks noGrp="1" noChangeArrowheads="1"/>
          </p:cNvSpPr>
          <p:nvPr>
            <p:ph idx="1"/>
          </p:nvPr>
        </p:nvSpPr>
        <p:spPr bwMode="auto">
          <a:xfrm>
            <a:off x="457200" y="1935480"/>
            <a:ext cx="8229600" cy="5201424"/>
          </a:xfrm>
          <a:prstGeom prst="rect">
            <a:avLst/>
          </a:prstGeom>
          <a:noFill/>
          <a:ln w="9525">
            <a:noFill/>
            <a:miter lim="800000"/>
            <a:headEnd/>
            <a:tailEnd/>
          </a:ln>
        </p:spPr>
        <p:txBody>
          <a:bodyPr>
            <a:spAutoFit/>
          </a:bodyPr>
          <a:lstStyle/>
          <a:p>
            <a:pPr>
              <a:buNone/>
            </a:pPr>
            <a:r>
              <a:rPr lang="el-GR" sz="2000" b="1" i="1" dirty="0" smtClean="0"/>
              <a:t>1. Γενικά Στοιχεία</a:t>
            </a:r>
          </a:p>
          <a:p>
            <a:pPr>
              <a:buNone/>
            </a:pPr>
            <a:r>
              <a:rPr lang="el-GR" sz="2000" b="1" i="1" dirty="0" smtClean="0"/>
              <a:t> </a:t>
            </a:r>
          </a:p>
          <a:p>
            <a:pPr>
              <a:buFontTx/>
              <a:buChar char="•"/>
            </a:pPr>
            <a:r>
              <a:rPr lang="el-GR" sz="2000" dirty="0" smtClean="0"/>
              <a:t>Ιστορικό </a:t>
            </a:r>
            <a:r>
              <a:rPr lang="el-GR" sz="2000" dirty="0"/>
              <a:t>της Εξέλιξης των Τομέων Δραστηριοποίησης </a:t>
            </a:r>
          </a:p>
          <a:p>
            <a:pPr>
              <a:buFontTx/>
              <a:buChar char="•"/>
            </a:pPr>
            <a:endParaRPr lang="el-GR" sz="2000" dirty="0"/>
          </a:p>
          <a:p>
            <a:pPr>
              <a:buFontTx/>
              <a:buChar char="•"/>
            </a:pPr>
            <a:r>
              <a:rPr lang="el-GR" sz="2000" dirty="0"/>
              <a:t>  Ποιοτική και Ποσοτική παρουσίαση των παρεχόμενων υπηρεσιών κάθε   </a:t>
            </a:r>
          </a:p>
          <a:p>
            <a:pPr>
              <a:buNone/>
            </a:pPr>
            <a:r>
              <a:rPr lang="el-GR" sz="2000" dirty="0"/>
              <a:t>	</a:t>
            </a:r>
            <a:r>
              <a:rPr lang="el-GR" sz="2000" dirty="0" smtClean="0"/>
              <a:t>Τμήματος  </a:t>
            </a:r>
            <a:r>
              <a:rPr lang="el-GR" sz="2000" dirty="0"/>
              <a:t>στην  διάρκεια της τελευταίας </a:t>
            </a:r>
            <a:r>
              <a:rPr lang="el-GR" sz="2000" dirty="0" err="1"/>
              <a:t>τρι</a:t>
            </a:r>
            <a:r>
              <a:rPr lang="el-GR" sz="2000" dirty="0"/>
              <a:t>-</a:t>
            </a:r>
            <a:r>
              <a:rPr lang="el-GR" sz="2000" dirty="0" err="1"/>
              <a:t>ετίας</a:t>
            </a:r>
            <a:r>
              <a:rPr lang="el-GR" sz="2000" dirty="0"/>
              <a:t>.</a:t>
            </a:r>
          </a:p>
          <a:p>
            <a:endParaRPr lang="el-GR" sz="2000" dirty="0"/>
          </a:p>
          <a:p>
            <a:pPr algn="just">
              <a:buFontTx/>
              <a:buChar char="•"/>
            </a:pPr>
            <a:r>
              <a:rPr lang="el-GR" sz="2000" dirty="0"/>
              <a:t>  Ποιοτική και Ποσοτική Παρουσίαση των Χρηστών των Υπηρεσιών του </a:t>
            </a:r>
          </a:p>
          <a:p>
            <a:pPr algn="just">
              <a:buNone/>
            </a:pPr>
            <a:r>
              <a:rPr lang="el-GR" sz="2000" dirty="0"/>
              <a:t>	</a:t>
            </a:r>
            <a:r>
              <a:rPr lang="el-GR" sz="2000" dirty="0" smtClean="0"/>
              <a:t>Νοσοκομείου </a:t>
            </a:r>
            <a:r>
              <a:rPr lang="el-GR" sz="2000" dirty="0"/>
              <a:t>(Χαρακτηριστικά Γνωρίσματα)</a:t>
            </a:r>
          </a:p>
          <a:p>
            <a:pPr algn="just"/>
            <a:endParaRPr lang="el-GR" sz="2000" dirty="0"/>
          </a:p>
          <a:p>
            <a:pPr algn="just">
              <a:buFontTx/>
              <a:buChar char="•"/>
            </a:pPr>
            <a:r>
              <a:rPr lang="el-GR" sz="2000" dirty="0"/>
              <a:t> Λειτουργικοί και άλλοι Δείκτες ………………..</a:t>
            </a:r>
          </a:p>
          <a:p>
            <a:pPr algn="just"/>
            <a:endParaRPr lang="el-GR" sz="2000" b="1" dirty="0"/>
          </a:p>
          <a:p>
            <a:pPr algn="just">
              <a:buFontTx/>
              <a:buChar char="•"/>
            </a:pPr>
            <a:endParaRPr lang="el-GR" sz="2000" b="1" dirty="0"/>
          </a:p>
          <a:p>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Η κατεύθυνση και το εύρος και είδος δραστηριοτήτων ενός οργανισμού μακροπρόθεσμα, η οποία του εξασφαλίζει ανταγωνιστικό πλεονέκτημα σε ένα μεταβαλλόμενο περιβάλλον, μέσω της εναρμόνισης των πόρων και των ικανοτήτων και με στόχο να ανταποκριθεί στις προσδοκίες των ομάδων ενδιαφερομένων (</a:t>
            </a:r>
            <a:r>
              <a:rPr lang="en-US" dirty="0" smtClean="0"/>
              <a:t>stakeholders) </a:t>
            </a:r>
          </a:p>
          <a:p>
            <a:pPr algn="r">
              <a:buNone/>
            </a:pPr>
            <a:r>
              <a:rPr lang="en-US" dirty="0" smtClean="0"/>
              <a:t>(Johnson, Whittington, </a:t>
            </a:r>
            <a:r>
              <a:rPr lang="en-US" dirty="0" err="1" smtClean="0"/>
              <a:t>Scholes</a:t>
            </a:r>
            <a:r>
              <a:rPr lang="en-US" dirty="0" smtClean="0"/>
              <a:t>)</a:t>
            </a:r>
            <a:endParaRPr lang="el-GR" dirty="0"/>
          </a:p>
        </p:txBody>
      </p:sp>
      <p:sp>
        <p:nvSpPr>
          <p:cNvPr id="2" name="1 - Τίτλος"/>
          <p:cNvSpPr>
            <a:spLocks noGrp="1"/>
          </p:cNvSpPr>
          <p:nvPr>
            <p:ph type="title"/>
          </p:nvPr>
        </p:nvSpPr>
        <p:spPr/>
        <p:txBody>
          <a:bodyPr/>
          <a:lstStyle/>
          <a:p>
            <a:r>
              <a:rPr lang="el-GR" dirty="0" smtClean="0"/>
              <a:t>Τι είναι Στρατηγική;</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066800" y="1371600"/>
            <a:ext cx="7416800" cy="532923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291" name="AutoShape 3"/>
          <p:cNvSpPr>
            <a:spLocks noGrp="1" noChangeArrowheads="1"/>
          </p:cNvSpPr>
          <p:nvPr>
            <p:ph type="title"/>
          </p:nvPr>
        </p:nvSpPr>
        <p:spPr>
          <a:xfrm>
            <a:off x="838200" y="228600"/>
            <a:ext cx="7924800" cy="850900"/>
          </a:xfrm>
        </p:spPr>
        <p:txBody>
          <a:bodyPr/>
          <a:lstStyle/>
          <a:p>
            <a:pPr eaLnBrk="1" hangingPunct="1"/>
            <a:r>
              <a:rPr lang="el-GR" sz="1800" b="0" dirty="0" smtClean="0"/>
              <a:t>ΔΙΕΡΕΥΝΗΣΗ ΕΣΩΤΕΡΙΚΟΥ ΠΕΡΙΒΑΛΛΟΝΤΟΣ ΟΡΓΑΝΙΣΜΟΥ</a:t>
            </a:r>
          </a:p>
        </p:txBody>
      </p:sp>
      <p:sp>
        <p:nvSpPr>
          <p:cNvPr id="12292" name="Text Box 4"/>
          <p:cNvSpPr txBox="1">
            <a:spLocks noChangeArrowheads="1"/>
          </p:cNvSpPr>
          <p:nvPr/>
        </p:nvSpPr>
        <p:spPr bwMode="auto">
          <a:xfrm>
            <a:off x="592138" y="1647825"/>
            <a:ext cx="184150" cy="366713"/>
          </a:xfrm>
          <a:prstGeom prst="rect">
            <a:avLst/>
          </a:prstGeom>
          <a:noFill/>
          <a:ln w="9525">
            <a:noFill/>
            <a:miter lim="800000"/>
            <a:headEnd/>
            <a:tailEnd/>
          </a:ln>
        </p:spPr>
        <p:txBody>
          <a:bodyPr wrap="none">
            <a:spAutoFit/>
          </a:bodyPr>
          <a:lstStyle/>
          <a:p>
            <a:endParaRPr lang="en-US"/>
          </a:p>
        </p:txBody>
      </p:sp>
      <p:sp>
        <p:nvSpPr>
          <p:cNvPr id="12293" name="Text Box 5"/>
          <p:cNvSpPr txBox="1">
            <a:spLocks noChangeArrowheads="1"/>
          </p:cNvSpPr>
          <p:nvPr/>
        </p:nvSpPr>
        <p:spPr bwMode="auto">
          <a:xfrm>
            <a:off x="1023938" y="1576388"/>
            <a:ext cx="184150" cy="366712"/>
          </a:xfrm>
          <a:prstGeom prst="rect">
            <a:avLst/>
          </a:prstGeom>
          <a:noFill/>
          <a:ln w="9525">
            <a:noFill/>
            <a:miter lim="800000"/>
            <a:headEnd/>
            <a:tailEnd/>
          </a:ln>
        </p:spPr>
        <p:txBody>
          <a:bodyPr wrap="none">
            <a:spAutoFit/>
          </a:bodyPr>
          <a:lstStyle/>
          <a:p>
            <a:endParaRPr lang="en-US"/>
          </a:p>
        </p:txBody>
      </p:sp>
      <p:pic>
        <p:nvPicPr>
          <p:cNvPr id="12294" name="Picture 6"/>
          <p:cNvPicPr>
            <a:picLocks noGrp="1" noChangeAspect="1" noChangeArrowheads="1"/>
          </p:cNvPicPr>
          <p:nvPr>
            <p:ph idx="1"/>
          </p:nvPr>
        </p:nvPicPr>
        <p:blipFill>
          <a:blip r:embed="rId2" cstate="print"/>
          <a:srcRect/>
          <a:stretch>
            <a:fillRect/>
          </a:stretch>
        </p:blipFill>
        <p:spPr>
          <a:xfrm>
            <a:off x="609600" y="1219200"/>
            <a:ext cx="7416800" cy="5329237"/>
          </a:xfrm>
          <a:solidFill>
            <a:srgbClr val="FCFECA"/>
          </a:solid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762000" y="762000"/>
            <a:ext cx="7924800" cy="850900"/>
          </a:xfrm>
        </p:spPr>
        <p:txBody>
          <a:bodyPr/>
          <a:lstStyle/>
          <a:p>
            <a:pPr eaLnBrk="1" hangingPunct="1"/>
            <a:r>
              <a:rPr lang="el-GR" sz="1800" b="0" smtClean="0"/>
              <a:t>ΔΙΕΡΕΥΝΗΣΗ ΕΣΩΤΕΡΙΚΟΥ ΠΕΡΙΒΑΛΛΟΝΤΟΣ ΟΡΓΑΝΙΣΜΟΥ</a:t>
            </a:r>
          </a:p>
        </p:txBody>
      </p:sp>
      <p:sp>
        <p:nvSpPr>
          <p:cNvPr id="13315" name="Text Box 3"/>
          <p:cNvSpPr txBox="1">
            <a:spLocks noChangeArrowheads="1"/>
          </p:cNvSpPr>
          <p:nvPr/>
        </p:nvSpPr>
        <p:spPr bwMode="auto">
          <a:xfrm>
            <a:off x="1095375" y="1720850"/>
            <a:ext cx="184150" cy="366713"/>
          </a:xfrm>
          <a:prstGeom prst="rect">
            <a:avLst/>
          </a:prstGeom>
          <a:noFill/>
          <a:ln w="9525">
            <a:noFill/>
            <a:miter lim="800000"/>
            <a:headEnd/>
            <a:tailEnd/>
          </a:ln>
        </p:spPr>
        <p:txBody>
          <a:bodyPr wrap="none">
            <a:spAutoFit/>
          </a:bodyPr>
          <a:lstStyle/>
          <a:p>
            <a:endParaRPr lang="en-US"/>
          </a:p>
        </p:txBody>
      </p:sp>
      <p:pic>
        <p:nvPicPr>
          <p:cNvPr id="13316" name="Picture 4"/>
          <p:cNvPicPr>
            <a:picLocks noGrp="1" noChangeAspect="1" noChangeArrowheads="1"/>
          </p:cNvPicPr>
          <p:nvPr>
            <p:ph idx="1"/>
          </p:nvPr>
        </p:nvPicPr>
        <p:blipFill>
          <a:blip r:embed="rId2" cstate="print"/>
          <a:srcRect/>
          <a:stretch>
            <a:fillRect/>
          </a:stretch>
        </p:blipFill>
        <p:spPr>
          <a:xfrm>
            <a:off x="0" y="1828800"/>
            <a:ext cx="9144000" cy="4752975"/>
          </a:xfr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5400" dirty="0" smtClean="0"/>
              <a:t>ΔΙΕΡΕΥΝΗΣΗ ΕΣΩΤΕΡΙΚΟΥ ΠΕΡΙΒΑΛΛΟΝΤΟΣ ΟΡΓΑΝΙΣΜΟΥ</a:t>
            </a:r>
            <a:endParaRPr lang="en-US" dirty="0"/>
          </a:p>
        </p:txBody>
      </p:sp>
      <p:sp>
        <p:nvSpPr>
          <p:cNvPr id="4" name="Text Box 3"/>
          <p:cNvSpPr txBox="1">
            <a:spLocks noGrp="1" noChangeArrowheads="1"/>
          </p:cNvSpPr>
          <p:nvPr>
            <p:ph idx="1"/>
          </p:nvPr>
        </p:nvSpPr>
        <p:spPr bwMode="auto">
          <a:xfrm>
            <a:off x="457200" y="1935480"/>
            <a:ext cx="8229600" cy="3785652"/>
          </a:xfrm>
          <a:prstGeom prst="rect">
            <a:avLst/>
          </a:prstGeom>
          <a:noFill/>
          <a:ln w="9525">
            <a:noFill/>
            <a:miter lim="800000"/>
            <a:headEnd/>
            <a:tailEnd/>
          </a:ln>
        </p:spPr>
        <p:txBody>
          <a:bodyPr>
            <a:spAutoFit/>
          </a:bodyPr>
          <a:lstStyle/>
          <a:p>
            <a:r>
              <a:rPr lang="el-GR" sz="2400" b="1" dirty="0" smtClean="0"/>
              <a:t>2. Οργάνωση  - Λειτουργίες και Συστήματα</a:t>
            </a:r>
            <a:r>
              <a:rPr lang="el-GR" sz="2400" dirty="0" smtClean="0"/>
              <a:t> </a:t>
            </a:r>
          </a:p>
          <a:p>
            <a:pPr>
              <a:buNone/>
            </a:pPr>
            <a:endParaRPr lang="el-GR" sz="1800" i="1" dirty="0"/>
          </a:p>
          <a:p>
            <a:pPr>
              <a:buFontTx/>
              <a:buChar char="•"/>
            </a:pPr>
            <a:r>
              <a:rPr lang="el-GR" sz="1800" b="1" i="1" dirty="0"/>
              <a:t>  Παρουσίαση των Οργάνων </a:t>
            </a:r>
            <a:r>
              <a:rPr lang="el-GR" sz="1800" b="1" i="1" dirty="0" smtClean="0"/>
              <a:t>Διοίκησης</a:t>
            </a:r>
            <a:r>
              <a:rPr lang="el-GR" sz="1800" b="1" dirty="0" smtClean="0"/>
              <a:t> </a:t>
            </a:r>
            <a:endParaRPr lang="el-GR" sz="1800" b="1" dirty="0"/>
          </a:p>
          <a:p>
            <a:pPr>
              <a:buFontTx/>
              <a:buChar char="•"/>
            </a:pPr>
            <a:r>
              <a:rPr lang="el-GR" sz="1800" b="1" i="1" dirty="0"/>
              <a:t>  Αποτύπωση της Οργανωτικής </a:t>
            </a:r>
            <a:r>
              <a:rPr lang="el-GR" sz="1800" b="1" i="1" dirty="0" smtClean="0"/>
              <a:t>Διάρθρωσης</a:t>
            </a:r>
            <a:endParaRPr lang="el-GR" sz="1800" b="1" dirty="0"/>
          </a:p>
          <a:p>
            <a:pPr>
              <a:buFontTx/>
              <a:buChar char="•"/>
            </a:pPr>
            <a:r>
              <a:rPr lang="el-GR" sz="1800" b="1" i="1" dirty="0"/>
              <a:t>  Αποκλίσεις από τον Κανονισμό Οργανωτικής Διάρθρωσης</a:t>
            </a:r>
            <a:r>
              <a:rPr lang="el-GR" sz="1800" b="1" dirty="0"/>
              <a:t> </a:t>
            </a:r>
          </a:p>
          <a:p>
            <a:pPr>
              <a:buFontTx/>
              <a:buChar char="•"/>
            </a:pPr>
            <a:r>
              <a:rPr lang="el-GR" sz="1800" b="1" i="1" dirty="0"/>
              <a:t>  Περιγραφή Ανθρωπίνων </a:t>
            </a:r>
            <a:r>
              <a:rPr lang="el-GR" sz="1800" b="1" i="1" dirty="0" smtClean="0"/>
              <a:t>Πόρων</a:t>
            </a:r>
            <a:endParaRPr lang="el-GR" sz="1800" b="1" i="1" dirty="0"/>
          </a:p>
          <a:p>
            <a:pPr>
              <a:buFontTx/>
              <a:buChar char="•"/>
            </a:pPr>
            <a:r>
              <a:rPr lang="el-GR" sz="1800" b="1" i="1" dirty="0"/>
              <a:t>  Αποτύπωση Διαδικασιών Κύριων και Υποστηρικτικών </a:t>
            </a:r>
          </a:p>
          <a:p>
            <a:r>
              <a:rPr lang="el-GR" sz="1800" b="1" i="1" dirty="0"/>
              <a:t>   Λειτουργιών στη βάση της παροχής των υπηρεσιών</a:t>
            </a:r>
            <a:r>
              <a:rPr lang="el-GR" sz="1800" dirty="0"/>
              <a:t> </a:t>
            </a:r>
          </a:p>
          <a:p>
            <a:pPr algn="just">
              <a:buFontTx/>
              <a:buChar char="•"/>
            </a:pPr>
            <a:r>
              <a:rPr lang="el-GR" sz="1800" b="1" i="1" dirty="0"/>
              <a:t>  Περιγραφή και Αξιολόγηση των Εφαρμοζόμενων Συστημάτων κατά </a:t>
            </a:r>
            <a:endParaRPr lang="el-GR" sz="1800" b="1" i="1" dirty="0" smtClean="0"/>
          </a:p>
          <a:p>
            <a:pPr algn="just">
              <a:buNone/>
            </a:pPr>
            <a:r>
              <a:rPr lang="el-GR" sz="1800" b="1" i="1" dirty="0" smtClean="0"/>
              <a:t>επί </a:t>
            </a:r>
            <a:r>
              <a:rPr lang="el-GR" sz="1800" b="1" i="1" dirty="0"/>
              <a:t>μέρους Λειτουργία</a:t>
            </a:r>
            <a:endParaRPr lang="el-GR" sz="1800" b="1" dirty="0"/>
          </a:p>
          <a:p>
            <a:endParaRPr lang="el-GR"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l-GR" b="1" dirty="0" smtClean="0"/>
              <a:t>3. Χρηματοοικονομικά στοιχεία της τελευταίας τριετίας </a:t>
            </a:r>
            <a:br>
              <a:rPr lang="el-GR" b="1" dirty="0" smtClean="0"/>
            </a:br>
            <a:endParaRPr lang="en-US" dirty="0"/>
          </a:p>
        </p:txBody>
      </p:sp>
      <p:sp>
        <p:nvSpPr>
          <p:cNvPr id="4" name="Text Box 4"/>
          <p:cNvSpPr txBox="1">
            <a:spLocks noGrp="1" noChangeArrowheads="1"/>
          </p:cNvSpPr>
          <p:nvPr>
            <p:ph idx="1"/>
          </p:nvPr>
        </p:nvSpPr>
        <p:spPr bwMode="auto">
          <a:prstGeom prst="rect">
            <a:avLst/>
          </a:prstGeom>
          <a:noFill/>
          <a:ln w="9525">
            <a:noFill/>
            <a:miter lim="800000"/>
            <a:headEnd/>
            <a:tailEnd/>
          </a:ln>
        </p:spPr>
        <p:txBody>
          <a:bodyPr>
            <a:spAutoFit/>
          </a:bodyPr>
          <a:lstStyle/>
          <a:p>
            <a:pPr marL="342900" indent="-342900">
              <a:buFontTx/>
              <a:buChar char="•"/>
            </a:pPr>
            <a:r>
              <a:rPr lang="el-GR" sz="1800" b="1" i="1" dirty="0"/>
              <a:t>Παρουσίαση της διακύμανσης βασικών συντελεστών κόστους νοσηλείας  τα τελευταία πέντε χρόνια</a:t>
            </a:r>
            <a:r>
              <a:rPr lang="el-GR" sz="1800" dirty="0"/>
              <a:t> </a:t>
            </a:r>
          </a:p>
          <a:p>
            <a:pPr marL="342900" indent="-342900"/>
            <a:endParaRPr lang="el-GR" sz="1800" i="1" dirty="0"/>
          </a:p>
          <a:p>
            <a:pPr marL="342900" indent="-342900"/>
            <a:r>
              <a:rPr lang="el-GR" sz="1800" b="1" i="1" u="sng" dirty="0"/>
              <a:t>Εφαρμόζοντας το Δημόσιο Λογιστικό Σύστημα.</a:t>
            </a:r>
            <a:endParaRPr lang="el-GR" sz="1800" b="1" i="1" dirty="0"/>
          </a:p>
          <a:p>
            <a:pPr marL="342900" indent="-342900">
              <a:buFontTx/>
              <a:buChar char="•"/>
            </a:pPr>
            <a:r>
              <a:rPr lang="el-GR" sz="1800" b="1" i="1" dirty="0"/>
              <a:t>Παρουσίαση και Ανάλυση των οικονομικών καταστάσεων</a:t>
            </a:r>
            <a:r>
              <a:rPr lang="el-GR" sz="1800" b="1" dirty="0"/>
              <a:t> </a:t>
            </a:r>
          </a:p>
          <a:p>
            <a:pPr marL="342900" indent="-342900">
              <a:buFontTx/>
              <a:buChar char="•"/>
            </a:pPr>
            <a:r>
              <a:rPr lang="el-GR" sz="1800" b="1" i="1" dirty="0"/>
              <a:t>Αποκλίσεις προϋπολογισμού - απολογισμού  βασικών συντελεστών  κόστους</a:t>
            </a:r>
            <a:r>
              <a:rPr lang="el-GR" sz="1800" b="1" dirty="0"/>
              <a:t> </a:t>
            </a:r>
          </a:p>
          <a:p>
            <a:pPr marL="342900" indent="-342900">
              <a:buFontTx/>
              <a:buChar char="•"/>
            </a:pPr>
            <a:r>
              <a:rPr lang="el-GR" sz="1800" b="1" i="1" dirty="0"/>
              <a:t>Αιτιολόγηση αποκλίσεων</a:t>
            </a:r>
            <a:r>
              <a:rPr lang="el-GR" sz="1800" b="1" dirty="0"/>
              <a:t> </a:t>
            </a:r>
          </a:p>
          <a:p>
            <a:pPr marL="342900" indent="-342900"/>
            <a:endParaRPr lang="el-GR" sz="1800" b="1" dirty="0"/>
          </a:p>
          <a:p>
            <a:pPr marL="342900" indent="-342900"/>
            <a:r>
              <a:rPr lang="el-GR" sz="1800" b="1" i="1" u="sng" dirty="0"/>
              <a:t>Εφαρμόζοντας τις αρχές Γενικής - Αναλυτικής λογιστικής</a:t>
            </a:r>
            <a:r>
              <a:rPr lang="el-GR" sz="1800" b="1" dirty="0"/>
              <a:t> </a:t>
            </a:r>
          </a:p>
          <a:p>
            <a:pPr marL="342900" indent="-342900">
              <a:buFontTx/>
              <a:buChar char="•"/>
            </a:pPr>
            <a:r>
              <a:rPr lang="el-GR" sz="1800" b="1" i="1" dirty="0"/>
              <a:t>Απαιτήσεις – Υποχρεώσεις ανά τμήμα</a:t>
            </a:r>
          </a:p>
          <a:p>
            <a:pPr marL="342900" indent="-342900">
              <a:buFontTx/>
              <a:buChar char="•"/>
            </a:pPr>
            <a:r>
              <a:rPr lang="el-GR" sz="1800" b="1" i="1" dirty="0"/>
              <a:t>Κόστος λειτουργίας ανά τμήμα</a:t>
            </a:r>
            <a:endParaRPr lang="el-GR" sz="1800" b="1" dirty="0"/>
          </a:p>
          <a:p>
            <a:pPr marL="342900" indent="-342900">
              <a:buFontTx/>
              <a:buChar char="•"/>
            </a:pPr>
            <a:r>
              <a:rPr lang="el-GR" sz="1800" b="1" i="1" dirty="0" err="1"/>
              <a:t>Αριθμο</a:t>
            </a:r>
            <a:r>
              <a:rPr lang="en-US" sz="1800" b="1" i="1" dirty="0"/>
              <a:t>-</a:t>
            </a:r>
            <a:r>
              <a:rPr lang="el-GR" sz="1800" b="1" i="1" dirty="0"/>
              <a:t>δείκτες</a:t>
            </a:r>
            <a:r>
              <a:rPr lang="en-US" sz="1800" b="1" i="1" dirty="0"/>
              <a:t> (</a:t>
            </a:r>
            <a:r>
              <a:rPr lang="el-GR" sz="1800" b="1" i="1" dirty="0"/>
              <a:t>οικονομικοί</a:t>
            </a:r>
            <a:r>
              <a:rPr lang="en-US" sz="1800" b="1" i="1" dirty="0"/>
              <a:t>)</a:t>
            </a:r>
            <a:r>
              <a:rPr lang="el-GR" sz="1800" b="1" i="1" dirty="0"/>
              <a:t>.</a:t>
            </a:r>
            <a:r>
              <a:rPr lang="el-GR" sz="1800" b="1"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l-GR" dirty="0" smtClean="0"/>
              <a:t>Οικονομικοί δείκτες</a:t>
            </a:r>
            <a:endParaRPr lang="en-US" dirty="0"/>
          </a:p>
        </p:txBody>
      </p:sp>
      <p:sp>
        <p:nvSpPr>
          <p:cNvPr id="4" name="Text Box 3"/>
          <p:cNvSpPr txBox="1">
            <a:spLocks noGrp="1" noChangeArrowheads="1"/>
          </p:cNvSpPr>
          <p:nvPr>
            <p:ph idx="1"/>
          </p:nvPr>
        </p:nvSpPr>
        <p:spPr bwMode="auto">
          <a:xfrm>
            <a:off x="457200" y="1391888"/>
            <a:ext cx="8229600" cy="5466112"/>
          </a:xfrm>
          <a:prstGeom prst="rect">
            <a:avLst/>
          </a:prstGeom>
          <a:noFill/>
          <a:ln w="9525">
            <a:noFill/>
            <a:miter lim="800000"/>
            <a:headEnd/>
            <a:tailEnd/>
          </a:ln>
        </p:spPr>
        <p:txBody>
          <a:bodyPr>
            <a:spAutoFit/>
          </a:bodyPr>
          <a:lstStyle/>
          <a:p>
            <a:r>
              <a:rPr lang="el-GR" b="1" dirty="0" smtClean="0"/>
              <a:t>Δείκτες </a:t>
            </a:r>
            <a:r>
              <a:rPr lang="el-GR" b="1" dirty="0"/>
              <a:t>Νοσοκομειακού Κόστους</a:t>
            </a:r>
          </a:p>
          <a:p>
            <a:r>
              <a:rPr lang="el-GR" sz="1400" dirty="0"/>
              <a:t>Μέσο κόστος νοσηλείας ασθενή  ανά γιατρό, κλινική, τομέα, νοσοκομείο. (1)</a:t>
            </a:r>
          </a:p>
          <a:p>
            <a:endParaRPr lang="el-GR" sz="500" dirty="0"/>
          </a:p>
          <a:p>
            <a:r>
              <a:rPr lang="el-GR" sz="1400" dirty="0"/>
              <a:t>Μέσο κόστος ανά ημέρα νοσηλείας ανά κλινική, τομέα, νοσοκομείο. (2)</a:t>
            </a:r>
          </a:p>
          <a:p>
            <a:endParaRPr lang="el-GR" sz="500" dirty="0"/>
          </a:p>
          <a:p>
            <a:r>
              <a:rPr lang="el-GR" sz="1400" dirty="0"/>
              <a:t>Μέσο κόστος φαρμακευτικής κατανάλωσης ανά γιατρό, κλινική, τομέα, νοσοκομείο</a:t>
            </a:r>
          </a:p>
          <a:p>
            <a:endParaRPr lang="el-GR" sz="500" dirty="0"/>
          </a:p>
          <a:p>
            <a:r>
              <a:rPr lang="el-GR" sz="1400" dirty="0"/>
              <a:t>Μέσο κόστος φαρμακευτικής κατανάλωσης ανά ασθενή, κλινική, τομέα, νοσοκομείο.(3)</a:t>
            </a:r>
          </a:p>
          <a:p>
            <a:endParaRPr lang="el-GR" sz="500" dirty="0"/>
          </a:p>
          <a:p>
            <a:r>
              <a:rPr lang="el-GR" sz="1400" dirty="0"/>
              <a:t>Μέσο κόστος φαρμακευτικής κατανάλωσης  ανά ημέρα νοσηλείας ανά κλινική, τομέα, νοσοκομείο. (4)</a:t>
            </a:r>
          </a:p>
          <a:p>
            <a:endParaRPr lang="el-GR" sz="500" dirty="0"/>
          </a:p>
          <a:p>
            <a:r>
              <a:rPr lang="el-GR" sz="1400" dirty="0"/>
              <a:t>Μέσο κόστος διαγνωστικών εξετάσεων  ανά γιατρό, κλινική, τομέα, νοσοκομείο</a:t>
            </a:r>
          </a:p>
          <a:p>
            <a:r>
              <a:rPr lang="el-GR" sz="1400" dirty="0"/>
              <a:t> </a:t>
            </a:r>
          </a:p>
          <a:p>
            <a:r>
              <a:rPr lang="el-GR" sz="1400" dirty="0"/>
              <a:t>Μέσο κόστος διαγνωστικών εξετάσεων ανά ημέρα νοσηλείας ασθενούς ανά κλινική, τομέα, </a:t>
            </a:r>
          </a:p>
          <a:p>
            <a:r>
              <a:rPr lang="el-GR" sz="1400" dirty="0"/>
              <a:t>νοσοκομείο.</a:t>
            </a:r>
          </a:p>
          <a:p>
            <a:endParaRPr lang="el-GR" sz="500" dirty="0"/>
          </a:p>
          <a:p>
            <a:r>
              <a:rPr lang="el-GR" sz="1400" dirty="0"/>
              <a:t>Μέσο κόστος εργαστηριακών εξετάσεων  ανά ασθενή, κλινική, τομέα, νοσοκομείο </a:t>
            </a:r>
          </a:p>
          <a:p>
            <a:endParaRPr lang="el-GR" sz="500" dirty="0"/>
          </a:p>
          <a:p>
            <a:r>
              <a:rPr lang="el-GR" sz="1400" dirty="0"/>
              <a:t>Μέσο κόστος εργαστηριακών εξετάσεων ανά ημέρα νοσηλείας ασθενούς ανά κλινική, τομέα, νοσοκομείο. (5)</a:t>
            </a:r>
          </a:p>
          <a:p>
            <a:endParaRPr lang="el-GR" sz="500" dirty="0"/>
          </a:p>
          <a:p>
            <a:r>
              <a:rPr lang="el-GR" sz="1400" dirty="0"/>
              <a:t>Μέσο κόστος προμηθειών υγειονομικού υλικού ανά γιατρό, νοσηλευτή,  κλινική, τομέα, νοσοκομείο.</a:t>
            </a:r>
          </a:p>
          <a:p>
            <a:endParaRPr lang="el-GR" sz="500" dirty="0"/>
          </a:p>
          <a:p>
            <a:r>
              <a:rPr lang="el-GR" sz="1400" dirty="0"/>
              <a:t>Μέσο κόστος προμηθειών υγειονομικού υλικού εξετάσεων ανά ημέρα νοσηλείας ασθενούς ανά κλινική, τομέα, νοσοκομείο.</a:t>
            </a:r>
          </a:p>
          <a:p>
            <a:endParaRPr lang="el-GR" sz="500" dirty="0"/>
          </a:p>
          <a:p>
            <a:r>
              <a:rPr lang="el-GR" sz="1400" dirty="0"/>
              <a:t>Μέσο κόστος  χειρουργικών επεμβάσεων ανά γιατρό, κλινική, νοσοκομείο.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4. </a:t>
            </a:r>
            <a:r>
              <a:rPr lang="el-GR" b="1" smtClean="0"/>
              <a:t>Υλικοτεχνική Υποδομή</a:t>
            </a:r>
            <a:r>
              <a:rPr lang="el-GR" smtClean="0"/>
              <a:t> </a:t>
            </a:r>
            <a:br>
              <a:rPr lang="el-GR" smtClean="0"/>
            </a:br>
            <a:endParaRPr lang="en-US"/>
          </a:p>
        </p:txBody>
      </p:sp>
      <p:sp>
        <p:nvSpPr>
          <p:cNvPr id="4" name="Text Box 4"/>
          <p:cNvSpPr txBox="1">
            <a:spLocks noGrp="1" noChangeArrowheads="1"/>
          </p:cNvSpPr>
          <p:nvPr>
            <p:ph idx="1"/>
          </p:nvPr>
        </p:nvSpPr>
        <p:spPr bwMode="auto">
          <a:xfrm>
            <a:off x="457200" y="1935480"/>
            <a:ext cx="8229600" cy="4425827"/>
          </a:xfrm>
          <a:prstGeom prst="rect">
            <a:avLst/>
          </a:prstGeom>
          <a:noFill/>
          <a:ln w="9525">
            <a:noFill/>
            <a:miter lim="800000"/>
            <a:headEnd/>
            <a:tailEnd/>
          </a:ln>
        </p:spPr>
        <p:txBody>
          <a:bodyPr>
            <a:spAutoFit/>
          </a:bodyPr>
          <a:lstStyle/>
          <a:p>
            <a:pPr marL="342900" indent="-342900">
              <a:buFontTx/>
              <a:buAutoNum type="arabicPeriod"/>
            </a:pPr>
            <a:r>
              <a:rPr lang="el-GR" sz="1600" b="1" i="1" dirty="0"/>
              <a:t>Παρουσίαση Περιουσιακών Στοιχείων του Νοσοκομείου</a:t>
            </a:r>
            <a:r>
              <a:rPr lang="el-GR" sz="1600" b="1" dirty="0"/>
              <a:t> </a:t>
            </a:r>
          </a:p>
          <a:p>
            <a:pPr marL="342900" indent="-342900">
              <a:buFontTx/>
              <a:buAutoNum type="arabicPeriod"/>
            </a:pPr>
            <a:endParaRPr lang="el-GR" sz="1600" b="1" dirty="0"/>
          </a:p>
          <a:p>
            <a:pPr marL="342900" indent="-342900">
              <a:buFontTx/>
              <a:buAutoNum type="arabicPeriod"/>
            </a:pPr>
            <a:r>
              <a:rPr lang="el-GR" sz="1600" b="1" i="1" dirty="0"/>
              <a:t>Ποιοτική Αξιολόγηση Περιουσιακών Στοιχείων</a:t>
            </a:r>
          </a:p>
          <a:p>
            <a:pPr marL="342900" indent="-342900">
              <a:buFontTx/>
              <a:buChar char="•"/>
            </a:pPr>
            <a:r>
              <a:rPr lang="el-GR" sz="1600" i="1" dirty="0"/>
              <a:t>βαθμός απαξίωσης </a:t>
            </a:r>
            <a:r>
              <a:rPr lang="el-GR" sz="1600" i="1" dirty="0" err="1"/>
              <a:t>βιοϊατρικής</a:t>
            </a:r>
            <a:r>
              <a:rPr lang="el-GR" sz="1600" i="1" dirty="0"/>
              <a:t> τεχνολογίας </a:t>
            </a:r>
          </a:p>
          <a:p>
            <a:pPr marL="342900" indent="-342900">
              <a:buFontTx/>
              <a:buChar char="•"/>
            </a:pPr>
            <a:r>
              <a:rPr lang="el-GR" sz="1600" i="1" dirty="0"/>
              <a:t>επάρκεια ιατρικών μηχανημάτων</a:t>
            </a:r>
          </a:p>
          <a:p>
            <a:pPr marL="342900" indent="-342900">
              <a:buFontTx/>
              <a:buChar char="•"/>
            </a:pPr>
            <a:r>
              <a:rPr lang="el-GR" sz="1600" i="1" dirty="0"/>
              <a:t>κατάσταση κτιριακού εξοπλισμού</a:t>
            </a:r>
          </a:p>
          <a:p>
            <a:pPr marL="342900" indent="-342900">
              <a:buFontTx/>
              <a:buChar char="•"/>
            </a:pPr>
            <a:r>
              <a:rPr lang="el-GR" sz="1600" i="1" dirty="0"/>
              <a:t>ανάγκες απόκτησης εξοπλισμού νέας τεχνολογίας </a:t>
            </a:r>
          </a:p>
          <a:p>
            <a:pPr marL="342900" indent="-342900">
              <a:buFontTx/>
              <a:buChar char="•"/>
            </a:pPr>
            <a:r>
              <a:rPr lang="el-GR" sz="1600" i="1" dirty="0"/>
              <a:t>πρόγραμμα σταδιακής αντικατάστασης εξοπλισμού παρωχημένης τεχνολογίας </a:t>
            </a:r>
            <a:r>
              <a:rPr lang="el-GR" sz="1600" i="1" dirty="0" err="1"/>
              <a:t>κ.λ.π</a:t>
            </a:r>
            <a:r>
              <a:rPr lang="el-GR" sz="1600" i="1" dirty="0"/>
              <a:t>.</a:t>
            </a:r>
            <a:r>
              <a:rPr lang="el-GR" sz="1600" dirty="0"/>
              <a:t> </a:t>
            </a:r>
            <a:endParaRPr lang="el-GR" sz="1600" i="1" dirty="0"/>
          </a:p>
          <a:p>
            <a:pPr marL="342900" indent="-342900"/>
            <a:r>
              <a:rPr lang="el-GR" sz="1600" dirty="0"/>
              <a:t> </a:t>
            </a:r>
          </a:p>
          <a:p>
            <a:pPr marL="342900" indent="-342900">
              <a:buFontTx/>
              <a:buAutoNum type="arabicPeriod" startAt="3"/>
            </a:pPr>
            <a:r>
              <a:rPr lang="el-GR" sz="1600" b="1" i="1" dirty="0"/>
              <a:t>Βαθμός Αξιοποίησης Περιουσιακών Στοιχείων</a:t>
            </a:r>
            <a:r>
              <a:rPr lang="el-GR" sz="1600" b="1" dirty="0"/>
              <a:t> </a:t>
            </a:r>
          </a:p>
          <a:p>
            <a:pPr marL="342900" indent="-342900">
              <a:buFontTx/>
              <a:buAutoNum type="arabicPeriod" startAt="3"/>
            </a:pPr>
            <a:endParaRPr lang="el-GR" sz="1600" b="1" dirty="0"/>
          </a:p>
          <a:p>
            <a:pPr marL="342900" indent="-342900">
              <a:buFontTx/>
              <a:buAutoNum type="arabicPeriod" startAt="3"/>
            </a:pPr>
            <a:r>
              <a:rPr lang="el-GR" sz="1600" b="1" i="1" dirty="0"/>
              <a:t>Ποιοτική και Ποσοτική Παρουσίαση Επενδύσεων Τελευταίας Πενταετίας</a:t>
            </a:r>
            <a:r>
              <a:rPr lang="el-GR" sz="1600" b="1" dirty="0"/>
              <a:t> </a:t>
            </a:r>
          </a:p>
          <a:p>
            <a:pPr marL="342900" indent="-342900">
              <a:buFontTx/>
              <a:buAutoNum type="arabicPeriod" startAt="3"/>
            </a:pPr>
            <a:endParaRPr lang="el-GR" sz="1600" b="1" dirty="0"/>
          </a:p>
          <a:p>
            <a:pPr marL="342900" indent="-342900">
              <a:buFontTx/>
              <a:buAutoNum type="arabicPeriod" startAt="3"/>
            </a:pPr>
            <a:r>
              <a:rPr lang="el-GR" sz="1600" b="1" i="1" dirty="0"/>
              <a:t>Αναφορά στο Νομικό και Κανονιστικό Πλαίσιο που διέπει τον Προγραμματισμό και την Υλοποίηση Επενδύσεων, ήτοι Κείμενη Νομοθεσία και Κανονισμός Προμηθειών</a:t>
            </a:r>
            <a:r>
              <a:rPr lang="el-GR" sz="1600" b="1"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ΑΝΑΠΤΥΞΗ ΕΠΙΧΕΙΡΗΜΑΤΙΚΩΝ ΠΛΑΝΩΝ</a:t>
            </a:r>
            <a:endParaRPr lang="en-US" dirty="0"/>
          </a:p>
        </p:txBody>
      </p:sp>
      <p:sp>
        <p:nvSpPr>
          <p:cNvPr id="3" name="Content Placeholder 2"/>
          <p:cNvSpPr>
            <a:spLocks noGrp="1"/>
          </p:cNvSpPr>
          <p:nvPr>
            <p:ph idx="1"/>
          </p:nvPr>
        </p:nvSpPr>
        <p:spPr/>
        <p:txBody>
          <a:bodyPr/>
          <a:lstStyle/>
          <a:p>
            <a:pPr algn="just"/>
            <a:r>
              <a:rPr lang="el-GR" dirty="0" smtClean="0"/>
              <a:t>Το επιχειρηματικό σχέδιο είναι ένα εγχειρίδιο το οποίο περιγράφει τα στρατηγικά, λειτουργικά και </a:t>
            </a:r>
            <a:r>
              <a:rPr lang="el-GR" dirty="0" err="1" smtClean="0"/>
              <a:t>χρηματο</a:t>
            </a:r>
            <a:r>
              <a:rPr lang="el-GR" dirty="0" smtClean="0"/>
              <a:t>-οικονομικά δεδομένα ενός οργανισμού ή μιας επιχείρησης. Τεκμηριώνει την οργανωτική δομή, τη μελλοντική κατεύθυνση, τη στρατηγική τοποθέτησή της στην αγορά και τα αναμενόμενα οικονομικά αποτελέσματα.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ΠΕΡΙΕΧΟΜΕΝΑ ΕΝΟΣ ΕΠΙΧΕΙΡΗΜΑΤΙΚΟΥ ΣΧΕΔΙΟΥ (1/2)</a:t>
            </a:r>
            <a:endParaRPr lang="en-US" dirty="0"/>
          </a:p>
        </p:txBody>
      </p:sp>
      <p:graphicFrame>
        <p:nvGraphicFramePr>
          <p:cNvPr id="4" name="Content Placeholder 3"/>
          <p:cNvGraphicFramePr>
            <a:graphicFrameLocks noGrp="1"/>
          </p:cNvGraphicFramePr>
          <p:nvPr>
            <p:ph idx="1"/>
          </p:nvPr>
        </p:nvGraphicFramePr>
        <p:xfrm>
          <a:off x="838200" y="2362200"/>
          <a:ext cx="7693025" cy="3724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συνέχεια από προηγούμενη διαφάνεια (2/2)</a:t>
            </a:r>
            <a:endParaRPr lang="en-US" dirty="0"/>
          </a:p>
        </p:txBody>
      </p:sp>
      <p:graphicFrame>
        <p:nvGraphicFramePr>
          <p:cNvPr id="4" name="Content Placeholder 3"/>
          <p:cNvGraphicFramePr>
            <a:graphicFrameLocks/>
          </p:cNvGraphicFramePr>
          <p:nvPr/>
        </p:nvGraphicFramePr>
        <p:xfrm>
          <a:off x="990600" y="2514600"/>
          <a:ext cx="7693025" cy="3724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ΠΕΡΙΕΧΟΜΕΝΑ ΤΩΝ ΒΑΣΙΚΩΝ ΒΗΜΑΤΩΝ 1/2</a:t>
            </a:r>
            <a:endParaRPr lang="en-US" dirty="0"/>
          </a:p>
        </p:txBody>
      </p:sp>
      <p:graphicFrame>
        <p:nvGraphicFramePr>
          <p:cNvPr id="4" name="Content Placeholder 3"/>
          <p:cNvGraphicFramePr>
            <a:graphicFrameLocks noGrp="1"/>
          </p:cNvGraphicFramePr>
          <p:nvPr>
            <p:ph idx="1"/>
          </p:nvPr>
        </p:nvGraphicFramePr>
        <p:xfrm>
          <a:off x="838200" y="2362200"/>
          <a:ext cx="7693025" cy="3724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457200" y="201613"/>
            <a:ext cx="7348538" cy="1122362"/>
          </a:xfrm>
          <a:ln/>
        </p:spPr>
        <p:txBody>
          <a:bodyPr tIns="2520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t/>
            </a:r>
            <a:br>
              <a:rPr lang="el-GR"/>
            </a:br>
            <a:endParaRPr lang="el-GR"/>
          </a:p>
        </p:txBody>
      </p:sp>
      <p:sp>
        <p:nvSpPr>
          <p:cNvPr id="5" name="Slide Number Placeholder 5"/>
          <p:cNvSpPr>
            <a:spLocks noGrp="1"/>
          </p:cNvSpPr>
          <p:nvPr>
            <p:ph type="sldNum" sz="quarter" idx="12"/>
          </p:nvPr>
        </p:nvSpPr>
        <p:spPr/>
        <p:txBody>
          <a:bodyPr/>
          <a:lstStyle/>
          <a:p>
            <a:fld id="{019DB949-ADC1-46E8-A104-079B0191866C}" type="slidenum">
              <a:rPr lang="el-GR"/>
              <a:pPr/>
              <a:t>3</a:t>
            </a:fld>
            <a:endParaRPr lang="el-GR"/>
          </a:p>
        </p:txBody>
      </p:sp>
      <p:sp>
        <p:nvSpPr>
          <p:cNvPr id="28674" name="Text Box 2"/>
          <p:cNvSpPr txBox="1">
            <a:spLocks noChangeArrowheads="1"/>
          </p:cNvSpPr>
          <p:nvPr/>
        </p:nvSpPr>
        <p:spPr bwMode="auto">
          <a:xfrm>
            <a:off x="215900" y="244475"/>
            <a:ext cx="8612188" cy="908050"/>
          </a:xfrm>
          <a:prstGeom prst="rect">
            <a:avLst/>
          </a:prstGeom>
          <a:noFill/>
          <a:ln w="9525" cap="flat">
            <a:noFill/>
            <a:round/>
            <a:headEnd/>
            <a:tailEnd/>
          </a:ln>
          <a:effectLst/>
        </p:spPr>
        <p:txBody>
          <a:bodyPr lIns="0" tIns="18360" rIns="0" bIns="0"/>
          <a:lstStyle/>
          <a:p>
            <a:pPr marL="431800" indent="-322263" algn="ctr">
              <a:lnSpc>
                <a:spcPct val="95000"/>
              </a:lnSpc>
              <a:spcAft>
                <a:spcPts val="1288"/>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el-GR" sz="2900">
                <a:solidFill>
                  <a:srgbClr val="000000"/>
                </a:solidFill>
                <a:effectLst>
                  <a:outerShdw blurRad="38100" dist="38100" dir="2700000" algn="tl">
                    <a:srgbClr val="C0C0C0"/>
                  </a:outerShdw>
                </a:effectLst>
                <a:latin typeface="Times New Roman" pitchFamily="16" charset="0"/>
                <a:ea typeface="Droid Sans Fallback" charset="0"/>
                <a:cs typeface="Droid Sans Fallback" charset="0"/>
              </a:rPr>
              <a:t>ΣΤΡΑΤΗΓΙΚΗ ΑΝΑΛΥΣΗ ΤΟΥ ΕΞΩΤΕΡΙΚΟΥ ΚΑΙ ΕΣΩΤΕΡΙΚΟΥ ΠΕΡΙΒΑΛΛΟΝΤΟΣ </a:t>
            </a:r>
          </a:p>
        </p:txBody>
      </p:sp>
      <p:sp>
        <p:nvSpPr>
          <p:cNvPr id="28675" name="Text Box 3"/>
          <p:cNvSpPr txBox="1">
            <a:spLocks noChangeArrowheads="1"/>
          </p:cNvSpPr>
          <p:nvPr/>
        </p:nvSpPr>
        <p:spPr bwMode="auto">
          <a:xfrm>
            <a:off x="1100138" y="2063750"/>
            <a:ext cx="7224712" cy="1365250"/>
          </a:xfrm>
          <a:prstGeom prst="rect">
            <a:avLst/>
          </a:prstGeom>
          <a:noFill/>
          <a:ln w="9525" cap="flat">
            <a:noFill/>
            <a:round/>
            <a:headEnd/>
            <a:tailEnd/>
          </a:ln>
          <a:effectLst/>
        </p:spPr>
        <p:txBody>
          <a:bodyPr wrap="none" lIns="90000" tIns="45000" rIns="90000" bIns="45000"/>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i="1">
                <a:solidFill>
                  <a:srgbClr val="000000"/>
                </a:solidFill>
                <a:ea typeface="Lucida Sans Unicode" charset="0"/>
                <a:cs typeface="Lucida Sans Unicode" charset="0"/>
              </a:rPr>
              <a:t>Ο λογικός άνθρωπος προσαρμόζεται στον κόσμο γύρω του. </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i="1">
                <a:solidFill>
                  <a:srgbClr val="000000"/>
                </a:solidFill>
                <a:ea typeface="Lucida Sans Unicode" charset="0"/>
                <a:cs typeface="Lucida Sans Unicode" charset="0"/>
              </a:rPr>
              <a:t>Ο παράλογος επιμένει να προσαρμόσει τον κόσμο στον ευατό του. Για</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i="1">
                <a:solidFill>
                  <a:srgbClr val="000000"/>
                </a:solidFill>
                <a:ea typeface="Lucida Sans Unicode" charset="0"/>
                <a:cs typeface="Lucida Sans Unicode" charset="0"/>
              </a:rPr>
              <a:t>τούτο κάθε πρόοδος εξαρτάται από τον παράλογο</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solidFill>
                <a:srgbClr val="000000"/>
              </a:solidFill>
              <a:ea typeface="Lucida Sans Unicode" charset="0"/>
              <a:cs typeface="Lucida Sans Unicode"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b="1">
                <a:solidFill>
                  <a:srgbClr val="000000"/>
                </a:solidFill>
                <a:ea typeface="Lucida Sans Unicode" charset="0"/>
                <a:cs typeface="Lucida Sans Unicode" charset="0"/>
              </a:rPr>
              <a:t>George Bernard Shaw (1856-1950)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ΠΕΡΙΕΧΟΜΕΝΑ ΤΩΝ ΒΑΣΙΚΩΝ ΒΗΜΑΤΩΝ 2/2</a:t>
            </a:r>
            <a:endParaRPr lang="en-US" dirty="0"/>
          </a:p>
        </p:txBody>
      </p:sp>
      <p:graphicFrame>
        <p:nvGraphicFramePr>
          <p:cNvPr id="4" name="Content Placeholder 3"/>
          <p:cNvGraphicFramePr>
            <a:graphicFrameLocks/>
          </p:cNvGraphicFramePr>
          <p:nvPr/>
        </p:nvGraphicFramePr>
        <p:xfrm>
          <a:off x="990600" y="2514600"/>
          <a:ext cx="7693025" cy="3724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Ενδεικτικό </a:t>
            </a:r>
            <a:r>
              <a:rPr lang="en-US" dirty="0" smtClean="0"/>
              <a:t>case study</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Έστω ότι είστε Διοικητής ενός γενικού νοσοκομείου και ένα εκ των βασικών προβλημάτων που αντιμετωπίζετε είναι η μεγάλη διάρκεια νοσηλείας στις παθολογικές κλινικές του νοσοκομείου σας. Μετά από συστηματική αναζήτηση των αιτιών διαπιστώσατε ότι το πρόβλημα συνίσταται κυρίως στην αυξημένη παραμονή καρκινοπαθών κυρίως λόγω της έλλειψης άλλων </a:t>
            </a:r>
            <a:r>
              <a:rPr lang="el-GR" dirty="0" err="1" smtClean="0"/>
              <a:t>μετανοσοκομειακών</a:t>
            </a:r>
            <a:r>
              <a:rPr lang="el-GR" dirty="0" smtClean="0"/>
              <a:t> δομών (πχ </a:t>
            </a:r>
            <a:r>
              <a:rPr lang="el-GR" dirty="0" err="1" smtClean="0"/>
              <a:t>κατ΄</a:t>
            </a:r>
            <a:r>
              <a:rPr lang="el-GR" dirty="0" smtClean="0"/>
              <a:t> οίκον νοσηλεία, ξενώνων φροντίδας καρκινοπαθών, ημερήσια κέντρα φροντίδας κτλ.). Αναπτύξτε σχηματικά μία λογική διαδικασία ανάπτυξης ενός Στρατηγικού Πλάνου για την αντιμετώπιση του προβλήματος. Το κάθε ένα βήμα της διαδικασίας θα πρέπει να προσαρμοστεί στο δοθέν σενάριο.</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81000" y="304800"/>
            <a:ext cx="8610600" cy="6324599"/>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a:t>
            </a:r>
            <a:r>
              <a:rPr lang="el-GR" smtClean="0"/>
              <a:t>Ο</a:t>
            </a:r>
            <a:r>
              <a:rPr lang="en-US" smtClean="0"/>
              <a:t>T </a:t>
            </a:r>
            <a:r>
              <a:rPr lang="en-US" dirty="0" smtClean="0"/>
              <a:t>ANALYSIS</a:t>
            </a:r>
            <a:endParaRPr lang="en-US" dirty="0"/>
          </a:p>
        </p:txBody>
      </p:sp>
      <p:sp>
        <p:nvSpPr>
          <p:cNvPr id="3" name="Content Placeholder 2"/>
          <p:cNvSpPr>
            <a:spLocks noGrp="1"/>
          </p:cNvSpPr>
          <p:nvPr>
            <p:ph idx="1"/>
          </p:nvPr>
        </p:nvSpPr>
        <p:spPr/>
        <p:txBody>
          <a:bodyPr/>
          <a:lstStyle/>
          <a:p>
            <a:r>
              <a:rPr lang="el-GR" dirty="0" smtClean="0"/>
              <a:t>Η </a:t>
            </a:r>
            <a:r>
              <a:rPr lang="el-GR" b="1" dirty="0" smtClean="0"/>
              <a:t>ανάλυση SWOT</a:t>
            </a:r>
            <a:r>
              <a:rPr lang="el-GR" dirty="0" smtClean="0"/>
              <a:t> είναι ένα εργαλείο στρατηγικού σχεδιασμού το οποίο χρησιμοποιείται για την ανάλυση του εσωτερικού και εξωτερικού περιβάλλοντος ενός οργανισμού, όταν ο οργανισμός πρέπει να λάβει μία απόφαση σε σχέση με τους στόχους που έχει θέσει ή με σκοπό την επίτευξή τους.</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normAutofit fontScale="90000"/>
          </a:bodyPr>
          <a:lstStyle/>
          <a:p>
            <a:r>
              <a:rPr lang="el-GR" sz="3200" smtClean="0"/>
              <a:t/>
            </a:r>
            <a:br>
              <a:rPr lang="el-GR" sz="3200" smtClean="0"/>
            </a:br>
            <a:r>
              <a:rPr lang="el-GR" sz="3200" smtClean="0"/>
              <a:t/>
            </a:r>
            <a:br>
              <a:rPr lang="el-GR" sz="3200" smtClean="0"/>
            </a:br>
            <a:r>
              <a:rPr lang="en-US" sz="3200" smtClean="0"/>
              <a:t>SWOT analysis (a)</a:t>
            </a:r>
            <a:endParaRPr lang="el-GR" sz="3200" smtClean="0"/>
          </a:p>
        </p:txBody>
      </p:sp>
      <p:sp>
        <p:nvSpPr>
          <p:cNvPr id="7171" name="Rectangle 3"/>
          <p:cNvSpPr>
            <a:spLocks noGrp="1" noChangeArrowheads="1"/>
          </p:cNvSpPr>
          <p:nvPr>
            <p:ph type="body" idx="1"/>
          </p:nvPr>
        </p:nvSpPr>
        <p:spPr>
          <a:xfrm>
            <a:off x="838200" y="2362200"/>
            <a:ext cx="7693025" cy="4495800"/>
          </a:xfrm>
        </p:spPr>
        <p:txBody>
          <a:bodyPr/>
          <a:lstStyle/>
          <a:p>
            <a:pPr lvl="1"/>
            <a:r>
              <a:rPr lang="el-GR" smtClean="0"/>
              <a:t>ως </a:t>
            </a:r>
            <a:r>
              <a:rPr lang="el-GR" b="1" smtClean="0"/>
              <a:t>ευκαιρίες</a:t>
            </a:r>
            <a:r>
              <a:rPr lang="el-GR" smtClean="0"/>
              <a:t> θεωρούνται οι παράγοντες – στοιχεία του εξωτερικού περιβάλλοντος που θα πρέπει το νοσοκομείο να εκμεταλλευθεί και να αξιοποιήσει μέσα από την νέα του στρατηγική για την επίτευξη της αποστολής του.</a:t>
            </a:r>
          </a:p>
          <a:p>
            <a:pPr lvl="1"/>
            <a:r>
              <a:rPr lang="el-GR" smtClean="0"/>
              <a:t>ως </a:t>
            </a:r>
            <a:r>
              <a:rPr lang="el-GR" b="1" smtClean="0"/>
              <a:t>κίνδυνοι</a:t>
            </a:r>
            <a:r>
              <a:rPr lang="el-GR" smtClean="0"/>
              <a:t> θεωρούνται οι παράγοντες – στοιχεία του εξωτερικού περιβάλλοντος που θα πρέπει να ανησυχήσουν το νοσοκομείο και που πιθανώς να οδηγήσουν σε απόκλιση από την αποστολή του αν δεν ενεργοποιηθούν μηχανισμοί για την λήψη μέτρων αντιμετώπιση τους.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normAutofit fontScale="90000"/>
          </a:bodyPr>
          <a:lstStyle/>
          <a:p>
            <a:r>
              <a:rPr lang="el-GR" sz="3200" smtClean="0"/>
              <a:t/>
            </a:r>
            <a:br>
              <a:rPr lang="el-GR" sz="3200" smtClean="0"/>
            </a:br>
            <a:r>
              <a:rPr lang="el-GR" sz="3200" smtClean="0"/>
              <a:t/>
            </a:r>
            <a:br>
              <a:rPr lang="el-GR" sz="3200" smtClean="0"/>
            </a:br>
            <a:r>
              <a:rPr lang="en-US" sz="3200" smtClean="0"/>
              <a:t>SWOT analysis (b)</a:t>
            </a:r>
            <a:endParaRPr lang="el-GR" sz="3200" smtClean="0"/>
          </a:p>
        </p:txBody>
      </p:sp>
      <p:sp>
        <p:nvSpPr>
          <p:cNvPr id="8195" name="Rectangle 3"/>
          <p:cNvSpPr>
            <a:spLocks noGrp="1" noChangeArrowheads="1"/>
          </p:cNvSpPr>
          <p:nvPr>
            <p:ph type="body" idx="1"/>
          </p:nvPr>
        </p:nvSpPr>
        <p:spPr>
          <a:xfrm>
            <a:off x="838200" y="2362200"/>
            <a:ext cx="7693025" cy="4495800"/>
          </a:xfrm>
        </p:spPr>
        <p:txBody>
          <a:bodyPr/>
          <a:lstStyle/>
          <a:p>
            <a:pPr lvl="2"/>
            <a:r>
              <a:rPr lang="el-GR" sz="2800" smtClean="0"/>
              <a:t>ως </a:t>
            </a:r>
            <a:r>
              <a:rPr lang="el-GR" sz="2800" b="1" smtClean="0"/>
              <a:t>δυνατά σημεία</a:t>
            </a:r>
            <a:r>
              <a:rPr lang="el-GR" sz="2800" smtClean="0"/>
              <a:t> θεωρούνται τα ισχυρά «χαρτιά» του νοσοκομείου τα οποία, ίσως να αποτελούν και το συγκριτικό του πλεονέκτημα και τα οποία θα πρέπει να αξιοποιηθούν και να καταβληθεί προσπάθεια διατήρησης τους. </a:t>
            </a:r>
          </a:p>
          <a:p>
            <a:pPr lvl="2"/>
            <a:r>
              <a:rPr lang="el-GR" sz="2800" smtClean="0"/>
              <a:t>ως </a:t>
            </a:r>
            <a:r>
              <a:rPr lang="el-GR" sz="2800" b="1" smtClean="0"/>
              <a:t>αδύνατα σημεία</a:t>
            </a:r>
            <a:r>
              <a:rPr lang="el-GR" sz="2800" smtClean="0"/>
              <a:t> θεωρούνται εκείνα για τα οποία θα πρέπει να ληφθούν μέτρα βελτίωσης ή περιορισμού τους.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0"/>
          <p:cNvSpPr>
            <a:spLocks noGrp="1" noChangeArrowheads="1"/>
          </p:cNvSpPr>
          <p:nvPr>
            <p:ph type="title"/>
          </p:nvPr>
        </p:nvSpPr>
        <p:spPr/>
        <p:txBody>
          <a:bodyPr>
            <a:normAutofit fontScale="90000"/>
          </a:bodyPr>
          <a:lstStyle/>
          <a:p>
            <a:r>
              <a:rPr lang="en-US" smtClean="0"/>
              <a:t>SWOT analysis </a:t>
            </a:r>
            <a:r>
              <a:rPr lang="el-GR" smtClean="0"/>
              <a:t>(παράδειγμα)</a:t>
            </a:r>
            <a:r>
              <a:rPr lang="en-US" smtClean="0"/>
              <a:t>(1)</a:t>
            </a:r>
            <a:endParaRPr lang="el-GR" smtClean="0"/>
          </a:p>
        </p:txBody>
      </p:sp>
      <p:graphicFrame>
        <p:nvGraphicFramePr>
          <p:cNvPr id="55319" name="Group 23"/>
          <p:cNvGraphicFramePr>
            <a:graphicFrameLocks noGrp="1"/>
          </p:cNvGraphicFramePr>
          <p:nvPr>
            <p:ph idx="1"/>
          </p:nvPr>
        </p:nvGraphicFramePr>
        <p:xfrm>
          <a:off x="838200" y="2362200"/>
          <a:ext cx="7693025" cy="4495800"/>
        </p:xfrm>
        <a:graphic>
          <a:graphicData uri="http://schemas.openxmlformats.org/drawingml/2006/table">
            <a:tbl>
              <a:tblPr/>
              <a:tblGrid>
                <a:gridCol w="4152900"/>
                <a:gridCol w="3540125"/>
              </a:tblGrid>
              <a:tr h="7683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Δυνατά Σημεία </a:t>
                      </a:r>
                      <a:r>
                        <a:rPr kumimoji="0" lang="el-GR" sz="2000" b="0" i="0" u="none" strike="noStrike" cap="none" normalizeH="0" baseline="0" smtClean="0">
                          <a:ln>
                            <a:noFill/>
                          </a:ln>
                          <a:solidFill>
                            <a:schemeClr val="tx1"/>
                          </a:solidFill>
                          <a:effectLst/>
                          <a:latin typeface="Arial"/>
                          <a:cs typeface="Times New Roman" pitchFamily="18" charset="0"/>
                        </a:rPr>
                        <a:t>–</a:t>
                      </a:r>
                      <a:r>
                        <a:rPr kumimoji="0" lang="el-GR" sz="2000" b="0" i="0" u="none" strike="noStrike" cap="none" normalizeH="0" baseline="0" smtClean="0">
                          <a:ln>
                            <a:noFill/>
                          </a:ln>
                          <a:solidFill>
                            <a:schemeClr val="tx1"/>
                          </a:solidFill>
                          <a:effectLst/>
                          <a:latin typeface="Calibri" charset="-95"/>
                          <a:cs typeface="Times New Roman" pitchFamily="18" charset="0"/>
                        </a:rPr>
                        <a:t> Πλεονεκτήματα</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Strengths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solidFill>
                      <a:srgbClr val="E0E0E0"/>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Αδυναμίες </a:t>
                      </a:r>
                      <a:r>
                        <a:rPr kumimoji="0" lang="el-GR" sz="2000" b="0" i="0" u="none" strike="noStrike" cap="none" normalizeH="0" baseline="0" smtClean="0">
                          <a:ln>
                            <a:noFill/>
                          </a:ln>
                          <a:solidFill>
                            <a:schemeClr val="tx1"/>
                          </a:solidFill>
                          <a:effectLst/>
                          <a:latin typeface="Arial"/>
                          <a:cs typeface="Times New Roman" pitchFamily="18" charset="0"/>
                        </a:rPr>
                        <a:t>–</a:t>
                      </a:r>
                      <a:r>
                        <a:rPr kumimoji="0" lang="el-GR" sz="2000" b="0" i="0" u="none" strike="noStrike" cap="none" normalizeH="0" baseline="0" smtClean="0">
                          <a:ln>
                            <a:noFill/>
                          </a:ln>
                          <a:solidFill>
                            <a:schemeClr val="tx1"/>
                          </a:solidFill>
                          <a:effectLst/>
                          <a:latin typeface="Calibri" charset="-95"/>
                          <a:cs typeface="Times New Roman" pitchFamily="18" charset="0"/>
                        </a:rPr>
                        <a:t> Μειονεκτήματα</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Weaknesses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cap="flat">
                      <a:noFill/>
                    </a:lnT>
                    <a:lnB>
                      <a:noFill/>
                    </a:lnB>
                    <a:lnTlToBr>
                      <a:noFill/>
                    </a:lnTlToBr>
                    <a:lnBlToTr>
                      <a:noFill/>
                    </a:lnBlToTr>
                    <a:solidFill>
                      <a:srgbClr val="E0E0E0"/>
                    </a:solidFill>
                  </a:tcPr>
                </a:tc>
              </a:tr>
              <a:tr h="3727450">
                <a:tc>
                  <a:txBody>
                    <a:bodyPr/>
                    <a:lstStyle/>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Κύρος και Φήμη. Αξιοπιστία.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Υψηλή Εξειδίκευση Προσωπικού.</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Υψηλή Ποιότητα Υπηρεσιών.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Συστημική Προσέγγιση Διοίκησης και Οργάνωσης (Διαδικασίες Ποιότητας) </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Σύγχρονες Κτιριακές Εγκαταστάσεις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Επιχειρησιακό Πλάνο Δράσης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Προγράμματα Έρευνας </a:t>
                      </a:r>
                      <a:r>
                        <a:rPr kumimoji="0" lang="el-GR" sz="1800" b="0" i="0" u="none" strike="noStrike" cap="none" normalizeH="0" baseline="0" smtClean="0">
                          <a:ln>
                            <a:noFill/>
                          </a:ln>
                          <a:solidFill>
                            <a:schemeClr val="tx1"/>
                          </a:solidFill>
                          <a:effectLst/>
                          <a:latin typeface="Arial"/>
                          <a:cs typeface="Times New Roman" pitchFamily="18" charset="0"/>
                        </a:rPr>
                        <a:t>–</a:t>
                      </a:r>
                      <a:r>
                        <a:rPr kumimoji="0" lang="el-GR" sz="1800" b="0" i="0" u="none" strike="noStrike" cap="none" normalizeH="0" baseline="0" smtClean="0">
                          <a:ln>
                            <a:noFill/>
                          </a:ln>
                          <a:solidFill>
                            <a:schemeClr val="tx1"/>
                          </a:solidFill>
                          <a:effectLst/>
                          <a:latin typeface="Calibri" charset="-95"/>
                          <a:cs typeface="Times New Roman" pitchFamily="18" charset="0"/>
                        </a:rPr>
                        <a:t> Εκπαίδευσης </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Ικανοποίηση Προσωπικού </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cap="flat">
                      <a:noFill/>
                    </a:lnB>
                    <a:lnTlToBr>
                      <a:noFill/>
                    </a:lnTlToBr>
                    <a:lnBlToTr>
                      <a:noFill/>
                    </a:lnBlToTr>
                    <a:noFill/>
                  </a:tcPr>
                </a:tc>
                <a:tc>
                  <a:txBody>
                    <a:bodyPr/>
                    <a:lstStyle/>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Οικονομικό έλλειμμα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Πεπαλαιωμένη Βιοϊατρική Τεχνολογία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Αδυναμίες πλήρους αξιοποίησης Παραγωγικών Δυνατοτήτων και Μεγαλυτέρων εσόδων.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Υψηλό Κόστος Λειτουργίας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Έλλειψη χώρων - Αδυναμία Επέκτασης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Κακό Εργασιακό Κλίμα </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normAutofit fontScale="90000"/>
          </a:bodyPr>
          <a:lstStyle/>
          <a:p>
            <a:r>
              <a:rPr lang="en-US" smtClean="0"/>
              <a:t>SWOT analysis </a:t>
            </a:r>
            <a:r>
              <a:rPr lang="el-GR" smtClean="0"/>
              <a:t>(παράδειγμα)</a:t>
            </a:r>
            <a:r>
              <a:rPr lang="en-US" smtClean="0"/>
              <a:t>(2)</a:t>
            </a:r>
            <a:endParaRPr lang="el-GR" smtClean="0"/>
          </a:p>
        </p:txBody>
      </p:sp>
      <p:graphicFrame>
        <p:nvGraphicFramePr>
          <p:cNvPr id="57374" name="Group 30"/>
          <p:cNvGraphicFramePr>
            <a:graphicFrameLocks noGrp="1"/>
          </p:cNvGraphicFramePr>
          <p:nvPr>
            <p:ph idx="1"/>
          </p:nvPr>
        </p:nvGraphicFramePr>
        <p:xfrm>
          <a:off x="838200" y="2362200"/>
          <a:ext cx="8077200" cy="4532313"/>
        </p:xfrm>
        <a:graphic>
          <a:graphicData uri="http://schemas.openxmlformats.org/drawingml/2006/table">
            <a:tbl>
              <a:tblPr/>
              <a:tblGrid>
                <a:gridCol w="4360863"/>
                <a:gridCol w="3716337"/>
              </a:tblGrid>
              <a:tr h="874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Ευκαιρίες</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Opportunities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solidFill>
                      <a:srgbClr val="E0E0E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Κίνδυνοι</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Threats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cap="flat">
                      <a:noFill/>
                    </a:lnT>
                    <a:lnB>
                      <a:noFill/>
                    </a:lnB>
                    <a:lnTlToBr>
                      <a:noFill/>
                    </a:lnTlToBr>
                    <a:lnBlToTr>
                      <a:noFill/>
                    </a:lnBlToTr>
                    <a:solidFill>
                      <a:srgbClr val="E0E0E0"/>
                    </a:solidFill>
                  </a:tcPr>
                </a:tc>
              </a:tr>
              <a:tr h="3621088">
                <a:tc>
                  <a:txBody>
                    <a:bodyPr/>
                    <a:lstStyle/>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Συμμετοχή των Μονάδων Υγείας σε Περιφερειακό Σύστημα νοσοκομείων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Διεύρυνση Αγοράς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Χρηματοδότηση Επενδύσεων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Πρόγραμμα Χωροταξικής Ανασυγκρότησης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Πρόγραμμα Ποιότητας </a:t>
                      </a:r>
                      <a:r>
                        <a:rPr kumimoji="0" lang="el-GR" sz="1800" b="0" i="0" u="none" strike="noStrike" cap="none" normalizeH="0" baseline="0" smtClean="0">
                          <a:ln>
                            <a:noFill/>
                          </a:ln>
                          <a:solidFill>
                            <a:schemeClr val="tx1"/>
                          </a:solidFill>
                          <a:effectLst/>
                          <a:latin typeface="Arial"/>
                          <a:cs typeface="Times New Roman" pitchFamily="18" charset="0"/>
                        </a:rPr>
                        <a:t>–</a:t>
                      </a:r>
                      <a:r>
                        <a:rPr kumimoji="0" lang="el-GR" sz="1800" b="0" i="0" u="none" strike="noStrike" cap="none" normalizeH="0" baseline="0" smtClean="0">
                          <a:ln>
                            <a:noFill/>
                          </a:ln>
                          <a:solidFill>
                            <a:schemeClr val="tx1"/>
                          </a:solidFill>
                          <a:effectLst/>
                          <a:latin typeface="Calibri" charset="-95"/>
                          <a:cs typeface="Times New Roman" pitchFamily="18" charset="0"/>
                        </a:rPr>
                        <a:t> Πιστοποίηση</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Πληροφορική </a:t>
                      </a:r>
                      <a:r>
                        <a:rPr kumimoji="0" lang="el-GR" sz="1800" b="0" i="0" u="none" strike="noStrike" cap="none" normalizeH="0" baseline="0" smtClean="0">
                          <a:ln>
                            <a:noFill/>
                          </a:ln>
                          <a:solidFill>
                            <a:schemeClr val="tx1"/>
                          </a:solidFill>
                          <a:effectLst/>
                          <a:latin typeface="Arial"/>
                          <a:cs typeface="Times New Roman" pitchFamily="18" charset="0"/>
                        </a:rPr>
                        <a:t>–</a:t>
                      </a:r>
                      <a:r>
                        <a:rPr kumimoji="0" lang="el-GR" sz="1800" b="0" i="0" u="none" strike="noStrike" cap="none" normalizeH="0" baseline="0" smtClean="0">
                          <a:ln>
                            <a:noFill/>
                          </a:ln>
                          <a:solidFill>
                            <a:schemeClr val="tx1"/>
                          </a:solidFill>
                          <a:effectLst/>
                          <a:latin typeface="Calibri" charset="-95"/>
                          <a:cs typeface="Times New Roman" pitchFamily="18" charset="0"/>
                        </a:rPr>
                        <a:t> Τηλεϊατρική</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Διοίκηση και Οργάνωση ως πρότυπο για τα Δημόσια Νοσοκομεία.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Ρύθμιση Ελλειμμάτων</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Δυσμενής Οικονομική Κατάσταση</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Υψηλή Διείσδυση  - Διεύρυνση Ιδιωτικού τομέα. Λειτουργία νέων Μονάδων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Μεταβολές ή Ελλείψεις Προσωπικού</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Δίκτυο Προμηθευτών (με χρέη)</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Αλλαγή Τεχνολογίας.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Αύξηση της Νοσηρότητας στην ευρύτερη περιοχή ευθύνης.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Αύξηση των Απαιτήσεων των Ασθενών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Γραφειοκρατία. </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 name="Slide Number Placeholder 3"/>
          <p:cNvSpPr>
            <a:spLocks noGrp="1"/>
          </p:cNvSpPr>
          <p:nvPr>
            <p:ph type="sldNum" sz="quarter" idx="12"/>
          </p:nvPr>
        </p:nvSpPr>
        <p:spPr/>
        <p:txBody>
          <a:bodyPr/>
          <a:lstStyle/>
          <a:p>
            <a:fld id="{E343B346-0C13-443B-8394-198EE4287D86}" type="slidenum">
              <a:rPr lang="el-GR"/>
              <a:pPr/>
              <a:t>38</a:t>
            </a:fld>
            <a:endParaRPr lang="el-GR"/>
          </a:p>
        </p:txBody>
      </p:sp>
      <p:sp>
        <p:nvSpPr>
          <p:cNvPr id="40961" name="Text Box 1"/>
          <p:cNvSpPr txBox="1">
            <a:spLocks noChangeArrowheads="1"/>
          </p:cNvSpPr>
          <p:nvPr/>
        </p:nvSpPr>
        <p:spPr bwMode="auto">
          <a:xfrm>
            <a:off x="0" y="71438"/>
            <a:ext cx="8856663" cy="1071562"/>
          </a:xfrm>
          <a:prstGeom prst="rect">
            <a:avLst/>
          </a:prstGeom>
          <a:noFill/>
          <a:ln w="9525" cap="flat">
            <a:noFill/>
            <a:round/>
            <a:headEnd/>
            <a:tailEnd/>
          </a:ln>
          <a:effectLst/>
        </p:spPr>
        <p:txBody>
          <a:bodyPr anchor="ctr"/>
          <a:lstStyle/>
          <a:p>
            <a:pPr algn="ctr">
              <a:lnSpc>
                <a:spcPct val="100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600" b="1" dirty="0">
                <a:solidFill>
                  <a:srgbClr val="000000"/>
                </a:solidFill>
                <a:effectLst>
                  <a:outerShdw blurRad="38100" dist="38100" dir="2700000" algn="tl">
                    <a:srgbClr val="C0C0C0"/>
                  </a:outerShdw>
                </a:effectLst>
                <a:latin typeface="Times New Roman" pitchFamily="16" charset="0"/>
                <a:ea typeface="Droid Sans Fallback" charset="0"/>
                <a:cs typeface="Droid Sans Fallback" charset="0"/>
              </a:rPr>
              <a:t>ΜΙΑ ΑΝΑΛΥΣΗ ΤΟΥ ΕΛΛΗΝΙΚΟΥ </a:t>
            </a:r>
          </a:p>
          <a:p>
            <a:pPr algn="ctr">
              <a:lnSpc>
                <a:spcPct val="100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600" b="1" dirty="0">
                <a:solidFill>
                  <a:srgbClr val="000000"/>
                </a:solidFill>
                <a:effectLst>
                  <a:outerShdw blurRad="38100" dist="38100" dir="2700000" algn="tl">
                    <a:srgbClr val="C0C0C0"/>
                  </a:outerShdw>
                </a:effectLst>
                <a:latin typeface="Times New Roman" pitchFamily="16" charset="0"/>
                <a:ea typeface="Droid Sans Fallback" charset="0"/>
                <a:cs typeface="Droid Sans Fallback" charset="0"/>
              </a:rPr>
              <a:t>ΥΓΕΙΟΝΟΜΙΚΟΥ ΤΟΜΕΑ :</a:t>
            </a:r>
            <a:r>
              <a:rPr lang="el-GR" sz="2600" b="1" dirty="0">
                <a:solidFill>
                  <a:srgbClr val="558ED5"/>
                </a:solidFill>
                <a:effectLst>
                  <a:outerShdw blurRad="38100" dist="38100" dir="2700000" algn="tl">
                    <a:srgbClr val="C0C0C0"/>
                  </a:outerShdw>
                </a:effectLst>
                <a:latin typeface="Times New Roman" pitchFamily="16" charset="0"/>
                <a:ea typeface="Droid Sans Fallback" charset="0"/>
                <a:cs typeface="Droid Sans Fallback" charset="0"/>
              </a:rPr>
              <a:t>SWOT ANALYSIS</a:t>
            </a:r>
          </a:p>
        </p:txBody>
      </p:sp>
      <p:graphicFrame>
        <p:nvGraphicFramePr>
          <p:cNvPr id="40962" name="Group 2"/>
          <p:cNvGraphicFramePr>
            <a:graphicFrameLocks noGrp="1"/>
          </p:cNvGraphicFramePr>
          <p:nvPr/>
        </p:nvGraphicFramePr>
        <p:xfrm>
          <a:off x="195263" y="1106489"/>
          <a:ext cx="8785225" cy="5527774"/>
        </p:xfrm>
        <a:graphic>
          <a:graphicData uri="http://schemas.openxmlformats.org/drawingml/2006/table">
            <a:tbl>
              <a:tblPr/>
              <a:tblGrid>
                <a:gridCol w="4392612"/>
                <a:gridCol w="4392613"/>
              </a:tblGrid>
              <a:tr h="2513301">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STRENGTHS-ΔΥΝΑΤΑ ΣΗΜΕΙΑ</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Ανάπτυξη ενός Εθνικού Συστήματος Υγείας από το 1983</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Υψηλού επιπέδου ιατρικό δυναμικό</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Επαρκής και υψηλής ποιότητας εξοπλισμός (κύρια στον ιδιωτικό τομέα)</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a:t>
                      </a:r>
                      <a:r>
                        <a:rPr kumimoji="0" lang="el-GR" sz="1800" b="1" i="0" u="none" strike="noStrike" cap="none" normalizeH="0" baseline="0" dirty="0" err="1" smtClean="0">
                          <a:ln>
                            <a:noFill/>
                          </a:ln>
                          <a:solidFill>
                            <a:srgbClr val="FFFFFF"/>
                          </a:solidFill>
                          <a:effectLst/>
                          <a:latin typeface="Calibri" pitchFamily="32" charset="0"/>
                          <a:cs typeface="Arial" charset="0"/>
                        </a:rPr>
                        <a:t>Ακόμη....καλοί</a:t>
                      </a:r>
                      <a:r>
                        <a:rPr kumimoji="0" lang="el-GR" sz="1800" b="1" i="0" u="none" strike="noStrike" cap="none" normalizeH="0" baseline="0" dirty="0" smtClean="0">
                          <a:ln>
                            <a:noFill/>
                          </a:ln>
                          <a:solidFill>
                            <a:srgbClr val="FFFFFF"/>
                          </a:solidFill>
                          <a:effectLst/>
                          <a:latin typeface="Calibri" pitchFamily="32" charset="0"/>
                          <a:cs typeface="Arial" charset="0"/>
                        </a:rPr>
                        <a:t> δείκτες υγείας</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1" i="0" u="none" strike="noStrike" cap="none" normalizeH="0" baseline="0" dirty="0" smtClean="0">
                        <a:ln>
                          <a:noFill/>
                        </a:ln>
                        <a:solidFill>
                          <a:srgbClr val="FFFFFF"/>
                        </a:solidFill>
                        <a:effectLst/>
                        <a:latin typeface="Calibri" pitchFamily="32" charset="0"/>
                        <a:cs typeface="Arial" charset="0"/>
                      </a:endParaRP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216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WEAKNESSES-ΑΔΥΝΑΜΙΕΣ</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Διαφθορά και “Μαύρη Οικονομία”: Το “Έλλειμμα στην Υγεία”</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Ακατάλληλο μίγμα υπηρεσιών</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Σύστημα μη φιλικό στο χρήστη</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Πολύ υψηλές πληρωμές των χρηστών</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Ελλείψεις συγκρεκριμένων υγειονομικών ειδικοτήτων-κύρια Νοσηλευτών</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Πρόβληματα με τη Φαρμακευτική Περίθαλψη (υπερ-χρήση)</a:t>
                      </a: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2160" cap="flat" cmpd="sng" algn="ctr">
                      <a:solidFill>
                        <a:srgbClr val="FFFFFF"/>
                      </a:solidFill>
                      <a:prstDash val="solid"/>
                      <a:round/>
                      <a:headEnd type="none" w="med" len="med"/>
                      <a:tailEnd type="none" w="med" len="med"/>
                    </a:lnB>
                    <a:lnTlToBr>
                      <a:noFill/>
                    </a:lnTlToBr>
                    <a:lnBlToTr>
                      <a:noFill/>
                    </a:lnBlToTr>
                    <a:solidFill>
                      <a:srgbClr val="4F81BD"/>
                    </a:solidFill>
                  </a:tcPr>
                </a:tc>
              </a:tr>
              <a:tr h="2781011">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OPPORTUNITIES-ΕΥΚΑΙΡΙΕΣ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Συνειδητοποίηση των αδυναμιών - αποτυχιών και διάθεση για αλλαγή</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Ξένη Βοήθεια (μεταφορά-</a:t>
                      </a:r>
                      <a:r>
                        <a:rPr kumimoji="0" lang="el-GR" sz="1800" b="0" i="0" u="none" strike="noStrike" cap="none" normalizeH="0" baseline="0" dirty="0" err="1" smtClean="0">
                          <a:ln>
                            <a:noFill/>
                          </a:ln>
                          <a:solidFill>
                            <a:srgbClr val="000000"/>
                          </a:solidFill>
                          <a:effectLst/>
                          <a:latin typeface="Calibri" pitchFamily="32" charset="0"/>
                          <a:cs typeface="Arial" charset="0"/>
                        </a:rPr>
                        <a:t>προσαρμογ</a:t>
                      </a:r>
                      <a:r>
                        <a:rPr kumimoji="0" lang="el-GR" sz="1800" b="0" i="0" u="none" strike="noStrike" cap="none" normalizeH="0" baseline="0" dirty="0" smtClean="0">
                          <a:ln>
                            <a:noFill/>
                          </a:ln>
                          <a:solidFill>
                            <a:srgbClr val="000000"/>
                          </a:solidFill>
                          <a:effectLst/>
                          <a:latin typeface="Calibri" pitchFamily="32" charset="0"/>
                          <a:cs typeface="Arial" charset="0"/>
                        </a:rPr>
                        <a:t>ή τεχνογνωσίας για συγκράτηση του κόστους, ηλεκτρονικές υπηρεσίες, άλλα θέματα διοίκησης)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Ευκαιρίες για ξένες επενδύσεις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Ιατρικός Τουρισμός</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216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THREATS-ΑΠΕΙΛΕΣ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Οικονομική κρίση και κρίση αξιών</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Ιατρικός Πληθωρισμός ( με χαμηλές αμοιβές από το δημόσιο τομέα)</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Πεπαλαιωμένες κτηριακές υποδομές σε πολλές περιπτώσεις στο δημόσιο τομέα</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Μεγάλη γραφειοκρατία, ανεπαρκές θεσμικό πλαίσιο</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Συνδικαλιστικοί φορείς συνήθως ενάντια στην αλλαγή</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216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457200" y="260350"/>
            <a:ext cx="7348538" cy="1001713"/>
          </a:xfrm>
          <a:ln/>
        </p:spPr>
        <p:txBody>
          <a:bodyPr tIns="2016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200"/>
              <a:t>ΟΙ  ΔΙΑΣΤΑΣΕΙΣ ΤΟΥ  ΠΕΡΙΒΑΛΛΟΝΤΟΣ ΕΝΟΣ ΟΡΓΑΝΙΣΜΟΥ</a:t>
            </a:r>
          </a:p>
        </p:txBody>
      </p:sp>
      <p:sp>
        <p:nvSpPr>
          <p:cNvPr id="29698" name="Rectangle 2"/>
          <p:cNvSpPr>
            <a:spLocks noGrp="1" noChangeArrowheads="1"/>
          </p:cNvSpPr>
          <p:nvPr>
            <p:ph idx="1"/>
          </p:nvPr>
        </p:nvSpPr>
        <p:spPr>
          <a:xfrm>
            <a:off x="457200" y="1654175"/>
            <a:ext cx="8229600" cy="3978275"/>
          </a:xfrm>
          <a:ln/>
        </p:spPr>
        <p:txBody>
          <a:bodyPr>
            <a:normAutofit lnSpcReduction="1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1. ΕΞΩΤΕΡΙΚΟ:  </a:t>
            </a:r>
          </a:p>
          <a:p>
            <a:pPr marL="430213" indent="-323850">
              <a:buSzPct val="4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ευρύτερο μακρο-περιβάλλον το οποίο επηρεάζει τον οργανισμό αλλά και κάθε άλλο οργανισμό που λειτουργεί στην ίδια χώρα</a:t>
            </a:r>
          </a:p>
          <a:p>
            <a:pPr marL="430213" indent="-323850">
              <a:buSzPct val="4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μίκρο-περιβάλλον δηλαδή το άμεσο κλαδικό περιβάλλον της επιχείρησης-οργανισμού</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2. ΕΣΩΤΕΡΙΚΟ</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Η Θεωρία των Πόρων -Ικανοτήτων της Επιχείρησης (The Resource -Based Theory of Competitive Advantage)</a:t>
            </a:r>
          </a:p>
        </p:txBody>
      </p:sp>
      <p:sp>
        <p:nvSpPr>
          <p:cNvPr id="4" name="Slide Number Placeholder 5"/>
          <p:cNvSpPr>
            <a:spLocks noGrp="1"/>
          </p:cNvSpPr>
          <p:nvPr>
            <p:ph type="sldNum" sz="quarter" idx="12"/>
          </p:nvPr>
        </p:nvSpPr>
        <p:spPr/>
        <p:txBody>
          <a:bodyPr/>
          <a:lstStyle/>
          <a:p>
            <a:fld id="{A37E0486-8414-4511-8764-5FB977DF6B59}" type="slidenum">
              <a:rPr lang="el-GR"/>
              <a:pPr/>
              <a:t>4</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TextBox"/>
          <p:cNvSpPr txBox="1"/>
          <p:nvPr/>
        </p:nvSpPr>
        <p:spPr>
          <a:xfrm>
            <a:off x="5364088" y="1916832"/>
            <a:ext cx="2376264" cy="369332"/>
          </a:xfrm>
          <a:prstGeom prst="rect">
            <a:avLst/>
          </a:prstGeom>
          <a:noFill/>
          <a:ln>
            <a:noFill/>
          </a:ln>
        </p:spPr>
        <p:txBody>
          <a:bodyPr wrap="square" rtlCol="0">
            <a:spAutoFit/>
          </a:bodyPr>
          <a:lstStyle/>
          <a:p>
            <a:r>
              <a:rPr lang="el-GR" dirty="0" smtClean="0"/>
              <a:t>    </a:t>
            </a:r>
            <a:endParaRPr lang="el-GR" dirty="0"/>
          </a:p>
        </p:txBody>
      </p:sp>
      <p:sp>
        <p:nvSpPr>
          <p:cNvPr id="25" name="24 - TextBox"/>
          <p:cNvSpPr txBox="1"/>
          <p:nvPr/>
        </p:nvSpPr>
        <p:spPr>
          <a:xfrm>
            <a:off x="1115616" y="188640"/>
            <a:ext cx="6624736" cy="779316"/>
          </a:xfrm>
          <a:prstGeom prst="rect">
            <a:avLst/>
          </a:prstGeom>
          <a:noFill/>
        </p:spPr>
        <p:txBody>
          <a:bodyPr wrap="square" rtlCol="0">
            <a:spAutoFit/>
          </a:bodyPr>
          <a:lstStyle/>
          <a:p>
            <a:pPr algn="ctr"/>
            <a:r>
              <a:rPr lang="el-GR" sz="2400" b="1" dirty="0" smtClean="0">
                <a:solidFill>
                  <a:schemeClr val="tx1"/>
                </a:solidFill>
              </a:rPr>
              <a:t>Διαστάσεις του Ευρύτερου/</a:t>
            </a:r>
            <a:r>
              <a:rPr lang="el-GR" sz="2400" b="1" dirty="0" err="1" smtClean="0">
                <a:solidFill>
                  <a:schemeClr val="tx1"/>
                </a:solidFill>
              </a:rPr>
              <a:t>Μάκρο</a:t>
            </a:r>
            <a:r>
              <a:rPr lang="el-GR" sz="2400" b="1" dirty="0" smtClean="0">
                <a:solidFill>
                  <a:schemeClr val="tx1"/>
                </a:solidFill>
              </a:rPr>
              <a:t> Περιβάλλοντος (ΕΞΩΤΕΡΙΚΟΥ)</a:t>
            </a:r>
            <a:endParaRPr lang="el-GR" sz="2400" b="1" dirty="0">
              <a:solidFill>
                <a:schemeClr val="tx1"/>
              </a:solidFill>
            </a:endParaRPr>
          </a:p>
        </p:txBody>
      </p:sp>
      <p:graphicFrame>
        <p:nvGraphicFramePr>
          <p:cNvPr id="15" name="Diagram 14"/>
          <p:cNvGraphicFramePr/>
          <p:nvPr/>
        </p:nvGraphicFramePr>
        <p:xfrm>
          <a:off x="1043608" y="1052736"/>
          <a:ext cx="741682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2"/>
          <p:cNvSpPr>
            <a:spLocks noChangeArrowheads="1"/>
          </p:cNvSpPr>
          <p:nvPr/>
        </p:nvSpPr>
        <p:spPr bwMode="auto">
          <a:xfrm>
            <a:off x="2484438" y="1557338"/>
            <a:ext cx="4248150" cy="4032250"/>
          </a:xfrm>
          <a:prstGeom prst="ellipse">
            <a:avLst/>
          </a:prstGeom>
          <a:solidFill>
            <a:srgbClr val="DAF5A9"/>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endParaRPr lang="en-US" sz="1600" b="1" dirty="0">
              <a:solidFill>
                <a:schemeClr val="tx1"/>
              </a:solidFill>
            </a:endParaRPr>
          </a:p>
        </p:txBody>
      </p:sp>
      <p:sp>
        <p:nvSpPr>
          <p:cNvPr id="21507" name="Oval 3"/>
          <p:cNvSpPr>
            <a:spLocks noChangeArrowheads="1"/>
          </p:cNvSpPr>
          <p:nvPr/>
        </p:nvSpPr>
        <p:spPr bwMode="auto">
          <a:xfrm>
            <a:off x="3419475" y="2276475"/>
            <a:ext cx="2520950" cy="2449513"/>
          </a:xfrm>
          <a:prstGeom prst="ellipse">
            <a:avLst/>
          </a:prstGeom>
          <a:solidFill>
            <a:srgbClr val="EEC38E"/>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endParaRPr lang="en-US"/>
          </a:p>
        </p:txBody>
      </p:sp>
      <p:sp>
        <p:nvSpPr>
          <p:cNvPr id="5124" name="Text Box 4"/>
          <p:cNvSpPr txBox="1">
            <a:spLocks noChangeArrowheads="1"/>
          </p:cNvSpPr>
          <p:nvPr/>
        </p:nvSpPr>
        <p:spPr bwMode="auto">
          <a:xfrm>
            <a:off x="1692275" y="188913"/>
            <a:ext cx="6334125" cy="457200"/>
          </a:xfrm>
          <a:prstGeom prst="rect">
            <a:avLst/>
          </a:prstGeom>
          <a:noFill/>
          <a:ln w="9525">
            <a:noFill/>
            <a:miter lim="800000"/>
            <a:headEnd/>
            <a:tailEnd/>
          </a:ln>
        </p:spPr>
        <p:txBody>
          <a:bodyPr wrap="none">
            <a:spAutoFit/>
          </a:bodyPr>
          <a:lstStyle/>
          <a:p>
            <a:r>
              <a:rPr lang="el-GR" sz="2400" b="1" u="sng">
                <a:solidFill>
                  <a:srgbClr val="CC3300"/>
                </a:solidFill>
              </a:rPr>
              <a:t>Το εξωτερικό περιβάλλον της επιχείρησης</a:t>
            </a:r>
          </a:p>
        </p:txBody>
      </p:sp>
      <p:sp>
        <p:nvSpPr>
          <p:cNvPr id="21509" name="Oval 5"/>
          <p:cNvSpPr>
            <a:spLocks noChangeArrowheads="1"/>
          </p:cNvSpPr>
          <p:nvPr/>
        </p:nvSpPr>
        <p:spPr bwMode="auto">
          <a:xfrm>
            <a:off x="4067175" y="2997200"/>
            <a:ext cx="1368425" cy="1008063"/>
          </a:xfrm>
          <a:prstGeom prst="ellipse">
            <a:avLst/>
          </a:prstGeom>
          <a:solidFill>
            <a:srgbClr val="FFFC7C"/>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l-GR" sz="1600" b="1" dirty="0">
                <a:solidFill>
                  <a:schemeClr val="tx1"/>
                </a:solidFill>
              </a:rPr>
              <a:t>ΟΡΓΑΝΙΣΜΟΣ</a:t>
            </a:r>
            <a:endParaRPr lang="el-GR" sz="1600" dirty="0">
              <a:solidFill>
                <a:schemeClr val="tx1"/>
              </a:solidFill>
            </a:endParaRPr>
          </a:p>
        </p:txBody>
      </p:sp>
      <p:sp>
        <p:nvSpPr>
          <p:cNvPr id="5126" name="Rectangle 6"/>
          <p:cNvSpPr>
            <a:spLocks noChangeArrowheads="1"/>
          </p:cNvSpPr>
          <p:nvPr/>
        </p:nvSpPr>
        <p:spPr bwMode="auto">
          <a:xfrm>
            <a:off x="2916238" y="692150"/>
            <a:ext cx="3600450" cy="576263"/>
          </a:xfrm>
          <a:prstGeom prst="rect">
            <a:avLst/>
          </a:prstGeom>
          <a:solidFill>
            <a:srgbClr val="EFE3C5"/>
          </a:solidFill>
          <a:ln w="9525" algn="ctr">
            <a:solidFill>
              <a:schemeClr val="tx1"/>
            </a:solidFill>
            <a:miter lim="800000"/>
            <a:headEnd/>
            <a:tailEnd/>
          </a:ln>
        </p:spPr>
        <p:txBody>
          <a:bodyPr wrap="none" anchor="ctr"/>
          <a:lstStyle/>
          <a:p>
            <a:pPr algn="ctr"/>
            <a:endParaRPr lang="en-US" sz="1600"/>
          </a:p>
        </p:txBody>
      </p:sp>
      <p:sp>
        <p:nvSpPr>
          <p:cNvPr id="5127" name="Rectangle 7"/>
          <p:cNvSpPr>
            <a:spLocks noChangeArrowheads="1"/>
          </p:cNvSpPr>
          <p:nvPr/>
        </p:nvSpPr>
        <p:spPr bwMode="auto">
          <a:xfrm>
            <a:off x="7596188" y="2924175"/>
            <a:ext cx="1079500" cy="1009650"/>
          </a:xfrm>
          <a:prstGeom prst="rect">
            <a:avLst/>
          </a:prstGeom>
          <a:solidFill>
            <a:srgbClr val="EFE3C5"/>
          </a:solidFill>
          <a:ln w="9525" algn="ctr">
            <a:solidFill>
              <a:schemeClr val="tx1"/>
            </a:solidFill>
            <a:miter lim="800000"/>
            <a:headEnd/>
            <a:tailEnd/>
          </a:ln>
        </p:spPr>
        <p:txBody>
          <a:bodyPr wrap="none" anchor="ctr"/>
          <a:lstStyle/>
          <a:p>
            <a:pPr algn="ctr"/>
            <a:r>
              <a:rPr lang="el-GR" sz="1600" b="1" u="sng" dirty="0">
                <a:solidFill>
                  <a:schemeClr val="tx1"/>
                </a:solidFill>
              </a:rPr>
              <a:t>Νόμοι:</a:t>
            </a:r>
          </a:p>
          <a:p>
            <a:pPr algn="ctr"/>
            <a:r>
              <a:rPr lang="el-GR" sz="1600" dirty="0">
                <a:solidFill>
                  <a:schemeClr val="tx1"/>
                </a:solidFill>
              </a:rPr>
              <a:t>Τοπικοί</a:t>
            </a:r>
          </a:p>
          <a:p>
            <a:pPr algn="ctr"/>
            <a:r>
              <a:rPr lang="el-GR" sz="1600" dirty="0">
                <a:solidFill>
                  <a:schemeClr val="tx1"/>
                </a:solidFill>
              </a:rPr>
              <a:t>Εθνικοί</a:t>
            </a:r>
          </a:p>
          <a:p>
            <a:pPr algn="ctr"/>
            <a:r>
              <a:rPr lang="el-GR" sz="1600" dirty="0">
                <a:solidFill>
                  <a:schemeClr val="tx1"/>
                </a:solidFill>
              </a:rPr>
              <a:t>Διεθνείς</a:t>
            </a:r>
          </a:p>
        </p:txBody>
      </p:sp>
      <p:sp>
        <p:nvSpPr>
          <p:cNvPr id="5128" name="Rectangle 8"/>
          <p:cNvSpPr>
            <a:spLocks noChangeArrowheads="1"/>
          </p:cNvSpPr>
          <p:nvPr/>
        </p:nvSpPr>
        <p:spPr bwMode="auto">
          <a:xfrm>
            <a:off x="3419475" y="5876925"/>
            <a:ext cx="2374900" cy="792163"/>
          </a:xfrm>
          <a:prstGeom prst="rect">
            <a:avLst/>
          </a:prstGeom>
          <a:solidFill>
            <a:srgbClr val="EFE3C5"/>
          </a:solidFill>
          <a:ln w="9525" algn="ctr">
            <a:solidFill>
              <a:schemeClr val="tx1"/>
            </a:solidFill>
            <a:miter lim="800000"/>
            <a:headEnd/>
            <a:tailEnd/>
          </a:ln>
        </p:spPr>
        <p:txBody>
          <a:bodyPr wrap="none" anchor="ctr"/>
          <a:lstStyle/>
          <a:p>
            <a:pPr algn="ctr"/>
            <a:r>
              <a:rPr lang="el-GR" sz="1600" dirty="0">
                <a:solidFill>
                  <a:schemeClr val="tx1"/>
                </a:solidFill>
              </a:rPr>
              <a:t>Τεχνολογία Αιχμής</a:t>
            </a:r>
          </a:p>
          <a:p>
            <a:pPr algn="ctr"/>
            <a:r>
              <a:rPr lang="el-GR" sz="1600" dirty="0">
                <a:solidFill>
                  <a:schemeClr val="tx1"/>
                </a:solidFill>
              </a:rPr>
              <a:t>Καινοτομίες</a:t>
            </a:r>
          </a:p>
          <a:p>
            <a:pPr algn="ctr"/>
            <a:r>
              <a:rPr lang="el-GR" sz="1600" dirty="0">
                <a:solidFill>
                  <a:schemeClr val="tx1"/>
                </a:solidFill>
              </a:rPr>
              <a:t>Μεταφορά Τεχνογνωσίας</a:t>
            </a:r>
          </a:p>
        </p:txBody>
      </p:sp>
      <p:sp>
        <p:nvSpPr>
          <p:cNvPr id="5129" name="Rectangle 9"/>
          <p:cNvSpPr>
            <a:spLocks noChangeArrowheads="1"/>
          </p:cNvSpPr>
          <p:nvPr/>
        </p:nvSpPr>
        <p:spPr bwMode="auto">
          <a:xfrm>
            <a:off x="250825" y="2924175"/>
            <a:ext cx="1296988" cy="1009650"/>
          </a:xfrm>
          <a:prstGeom prst="rect">
            <a:avLst/>
          </a:prstGeom>
          <a:solidFill>
            <a:srgbClr val="EFE3C5"/>
          </a:solidFill>
          <a:ln w="9525">
            <a:solidFill>
              <a:schemeClr val="tx1"/>
            </a:solidFill>
            <a:miter lim="800000"/>
            <a:headEnd/>
            <a:tailEnd/>
          </a:ln>
        </p:spPr>
        <p:txBody>
          <a:bodyPr wrap="none" anchor="ctr"/>
          <a:lstStyle/>
          <a:p>
            <a:pPr algn="ctr"/>
            <a:r>
              <a:rPr lang="el-GR" sz="1600" dirty="0">
                <a:solidFill>
                  <a:schemeClr val="tx1"/>
                </a:solidFill>
              </a:rPr>
              <a:t>Οικονομία</a:t>
            </a:r>
          </a:p>
          <a:p>
            <a:pPr algn="ctr"/>
            <a:r>
              <a:rPr lang="el-GR" sz="1600" dirty="0">
                <a:solidFill>
                  <a:schemeClr val="tx1"/>
                </a:solidFill>
              </a:rPr>
              <a:t>Πελάτες</a:t>
            </a:r>
          </a:p>
          <a:p>
            <a:pPr algn="ctr"/>
            <a:r>
              <a:rPr lang="el-GR" sz="1600" dirty="0">
                <a:solidFill>
                  <a:schemeClr val="tx1"/>
                </a:solidFill>
              </a:rPr>
              <a:t>Ανταγωνιστές</a:t>
            </a:r>
          </a:p>
        </p:txBody>
      </p:sp>
      <p:sp>
        <p:nvSpPr>
          <p:cNvPr id="21514" name="AutoShape 10"/>
          <p:cNvSpPr>
            <a:spLocks noChangeArrowheads="1"/>
          </p:cNvSpPr>
          <p:nvPr/>
        </p:nvSpPr>
        <p:spPr bwMode="auto">
          <a:xfrm>
            <a:off x="6877050" y="3141663"/>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1515" name="AutoShape 11"/>
          <p:cNvSpPr>
            <a:spLocks noChangeArrowheads="1"/>
          </p:cNvSpPr>
          <p:nvPr/>
        </p:nvSpPr>
        <p:spPr bwMode="auto">
          <a:xfrm rot="16200000">
            <a:off x="4418807" y="1205706"/>
            <a:ext cx="360362" cy="485775"/>
          </a:xfrm>
          <a:prstGeom prst="rightArrow">
            <a:avLst>
              <a:gd name="adj1" fmla="val 50000"/>
              <a:gd name="adj2" fmla="val 25000"/>
            </a:avLst>
          </a:prstGeom>
          <a:solidFill>
            <a:srgbClr val="CA2206"/>
          </a:solidFill>
          <a:ln w="9525" algn="ctr">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1516" name="AutoShape 12"/>
          <p:cNvSpPr>
            <a:spLocks noChangeArrowheads="1"/>
          </p:cNvSpPr>
          <p:nvPr/>
        </p:nvSpPr>
        <p:spPr bwMode="auto">
          <a:xfrm rot="5400000">
            <a:off x="4490245" y="5526881"/>
            <a:ext cx="360362" cy="485775"/>
          </a:xfrm>
          <a:prstGeom prst="rightArrow">
            <a:avLst>
              <a:gd name="adj1" fmla="val 50000"/>
              <a:gd name="adj2" fmla="val 25000"/>
            </a:avLst>
          </a:prstGeom>
          <a:solidFill>
            <a:srgbClr val="CA2206"/>
          </a:solidFill>
          <a:ln w="9525" algn="ctr">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1517" name="AutoShape 13"/>
          <p:cNvSpPr>
            <a:spLocks noChangeArrowheads="1"/>
          </p:cNvSpPr>
          <p:nvPr/>
        </p:nvSpPr>
        <p:spPr bwMode="auto">
          <a:xfrm rot="10800000">
            <a:off x="1547813" y="3141663"/>
            <a:ext cx="792162" cy="485775"/>
          </a:xfrm>
          <a:prstGeom prst="rightArrow">
            <a:avLst>
              <a:gd name="adj1" fmla="val 50000"/>
              <a:gd name="adj2" fmla="val 40768"/>
            </a:avLst>
          </a:prstGeom>
          <a:solidFill>
            <a:srgbClr val="CA2206"/>
          </a:solidFill>
          <a:ln w="9525" algn="ctr">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5134" name="Rectangle 14"/>
          <p:cNvSpPr>
            <a:spLocks noChangeArrowheads="1"/>
          </p:cNvSpPr>
          <p:nvPr/>
        </p:nvSpPr>
        <p:spPr bwMode="auto">
          <a:xfrm>
            <a:off x="6429375" y="5457825"/>
            <a:ext cx="184150" cy="336550"/>
          </a:xfrm>
          <a:prstGeom prst="rect">
            <a:avLst/>
          </a:prstGeom>
          <a:noFill/>
          <a:ln w="9525">
            <a:noFill/>
            <a:miter lim="800000"/>
            <a:headEnd/>
            <a:tailEnd/>
          </a:ln>
        </p:spPr>
        <p:txBody>
          <a:bodyPr wrap="none">
            <a:spAutoFit/>
          </a:bodyPr>
          <a:lstStyle/>
          <a:p>
            <a:endParaRPr lang="en-US" sz="1600"/>
          </a:p>
        </p:txBody>
      </p:sp>
      <p:sp>
        <p:nvSpPr>
          <p:cNvPr id="5135" name="Text Box 15"/>
          <p:cNvSpPr txBox="1">
            <a:spLocks noChangeArrowheads="1"/>
          </p:cNvSpPr>
          <p:nvPr/>
        </p:nvSpPr>
        <p:spPr bwMode="auto">
          <a:xfrm>
            <a:off x="3708400" y="4076700"/>
            <a:ext cx="1994713" cy="321306"/>
          </a:xfrm>
          <a:prstGeom prst="rect">
            <a:avLst/>
          </a:prstGeom>
          <a:noFill/>
          <a:ln w="9525">
            <a:noFill/>
            <a:miter lim="800000"/>
            <a:headEnd/>
            <a:tailEnd/>
          </a:ln>
        </p:spPr>
        <p:txBody>
          <a:bodyPr wrap="none">
            <a:spAutoFit/>
          </a:bodyPr>
          <a:lstStyle/>
          <a:p>
            <a:r>
              <a:rPr lang="el-GR" sz="1600" b="1" dirty="0">
                <a:solidFill>
                  <a:schemeClr val="tx1"/>
                </a:solidFill>
              </a:rPr>
              <a:t>Μέτοχοι  Τράπεζες</a:t>
            </a:r>
          </a:p>
        </p:txBody>
      </p:sp>
      <p:sp>
        <p:nvSpPr>
          <p:cNvPr id="5136" name="Text Box 16"/>
          <p:cNvSpPr txBox="1">
            <a:spLocks noChangeArrowheads="1"/>
          </p:cNvSpPr>
          <p:nvPr/>
        </p:nvSpPr>
        <p:spPr bwMode="auto">
          <a:xfrm>
            <a:off x="3995738" y="2492375"/>
            <a:ext cx="1454244" cy="321306"/>
          </a:xfrm>
          <a:prstGeom prst="rect">
            <a:avLst/>
          </a:prstGeom>
          <a:noFill/>
          <a:ln w="9525">
            <a:noFill/>
            <a:miter lim="800000"/>
            <a:headEnd/>
            <a:tailEnd/>
          </a:ln>
        </p:spPr>
        <p:txBody>
          <a:bodyPr wrap="none">
            <a:spAutoFit/>
          </a:bodyPr>
          <a:lstStyle/>
          <a:p>
            <a:r>
              <a:rPr lang="el-GR" sz="1600" b="1" dirty="0">
                <a:solidFill>
                  <a:schemeClr val="tx1"/>
                </a:solidFill>
              </a:rPr>
              <a:t>Προμηθευτές</a:t>
            </a:r>
          </a:p>
        </p:txBody>
      </p:sp>
      <p:sp>
        <p:nvSpPr>
          <p:cNvPr id="5137" name="Text Box 17"/>
          <p:cNvSpPr txBox="1">
            <a:spLocks noChangeArrowheads="1"/>
          </p:cNvSpPr>
          <p:nvPr/>
        </p:nvSpPr>
        <p:spPr bwMode="auto">
          <a:xfrm rot="-5400000">
            <a:off x="3249998" y="3315972"/>
            <a:ext cx="964431" cy="321306"/>
          </a:xfrm>
          <a:prstGeom prst="rect">
            <a:avLst/>
          </a:prstGeom>
          <a:noFill/>
          <a:ln w="9525">
            <a:noFill/>
            <a:miter lim="800000"/>
            <a:headEnd/>
            <a:tailEnd/>
          </a:ln>
        </p:spPr>
        <p:txBody>
          <a:bodyPr wrap="none">
            <a:spAutoFit/>
          </a:bodyPr>
          <a:lstStyle/>
          <a:p>
            <a:r>
              <a:rPr lang="el-GR" sz="1600" b="1" dirty="0">
                <a:solidFill>
                  <a:schemeClr val="tx1"/>
                </a:solidFill>
              </a:rPr>
              <a:t>Πελάτες</a:t>
            </a:r>
          </a:p>
        </p:txBody>
      </p:sp>
      <p:sp>
        <p:nvSpPr>
          <p:cNvPr id="5138" name="Text Box 18"/>
          <p:cNvSpPr txBox="1">
            <a:spLocks noChangeArrowheads="1"/>
          </p:cNvSpPr>
          <p:nvPr/>
        </p:nvSpPr>
        <p:spPr bwMode="auto">
          <a:xfrm rot="5400000">
            <a:off x="5123703" y="3312004"/>
            <a:ext cx="1106393" cy="321306"/>
          </a:xfrm>
          <a:prstGeom prst="rect">
            <a:avLst/>
          </a:prstGeom>
          <a:noFill/>
          <a:ln w="9525">
            <a:noFill/>
            <a:miter lim="800000"/>
            <a:headEnd/>
            <a:tailEnd/>
          </a:ln>
        </p:spPr>
        <p:txBody>
          <a:bodyPr wrap="none">
            <a:spAutoFit/>
          </a:bodyPr>
          <a:lstStyle/>
          <a:p>
            <a:r>
              <a:rPr lang="el-GR" sz="1600" b="1" dirty="0">
                <a:solidFill>
                  <a:schemeClr val="tx1"/>
                </a:solidFill>
              </a:rPr>
              <a:t>Σωματεία</a:t>
            </a:r>
          </a:p>
        </p:txBody>
      </p:sp>
      <p:sp>
        <p:nvSpPr>
          <p:cNvPr id="5139" name="Text Box 19"/>
          <p:cNvSpPr txBox="1">
            <a:spLocks noChangeArrowheads="1"/>
          </p:cNvSpPr>
          <p:nvPr/>
        </p:nvSpPr>
        <p:spPr bwMode="auto">
          <a:xfrm>
            <a:off x="3759200" y="4840288"/>
            <a:ext cx="1712713" cy="321306"/>
          </a:xfrm>
          <a:prstGeom prst="rect">
            <a:avLst/>
          </a:prstGeom>
          <a:noFill/>
          <a:ln w="9525">
            <a:noFill/>
            <a:miter lim="800000"/>
            <a:headEnd/>
            <a:tailEnd/>
          </a:ln>
        </p:spPr>
        <p:txBody>
          <a:bodyPr wrap="none">
            <a:spAutoFit/>
          </a:bodyPr>
          <a:lstStyle/>
          <a:p>
            <a:r>
              <a:rPr lang="el-GR" sz="1600" b="1" dirty="0">
                <a:solidFill>
                  <a:schemeClr val="tx1"/>
                </a:solidFill>
              </a:rPr>
              <a:t>ΤΕΧΝΟΛΟΓΙΚΟΙ</a:t>
            </a:r>
          </a:p>
        </p:txBody>
      </p:sp>
      <p:sp>
        <p:nvSpPr>
          <p:cNvPr id="5140" name="Text Box 20"/>
          <p:cNvSpPr txBox="1">
            <a:spLocks noChangeArrowheads="1"/>
          </p:cNvSpPr>
          <p:nvPr/>
        </p:nvSpPr>
        <p:spPr bwMode="auto">
          <a:xfrm>
            <a:off x="3924300" y="1773238"/>
            <a:ext cx="1414554" cy="321306"/>
          </a:xfrm>
          <a:prstGeom prst="rect">
            <a:avLst/>
          </a:prstGeom>
          <a:noFill/>
          <a:ln w="9525">
            <a:noFill/>
            <a:miter lim="800000"/>
            <a:headEnd/>
            <a:tailEnd/>
          </a:ln>
        </p:spPr>
        <p:txBody>
          <a:bodyPr wrap="none">
            <a:spAutoFit/>
          </a:bodyPr>
          <a:lstStyle/>
          <a:p>
            <a:r>
              <a:rPr lang="el-GR" sz="1600" b="1" dirty="0">
                <a:solidFill>
                  <a:schemeClr val="tx1"/>
                </a:solidFill>
              </a:rPr>
              <a:t>ΚΟΙΝΩΝΙΚΟΙ</a:t>
            </a:r>
          </a:p>
        </p:txBody>
      </p:sp>
      <p:sp>
        <p:nvSpPr>
          <p:cNvPr id="5141" name="Text Box 21"/>
          <p:cNvSpPr txBox="1">
            <a:spLocks noChangeArrowheads="1"/>
          </p:cNvSpPr>
          <p:nvPr/>
        </p:nvSpPr>
        <p:spPr bwMode="auto">
          <a:xfrm rot="-5400000">
            <a:off x="2287467" y="3346929"/>
            <a:ext cx="1594091" cy="321306"/>
          </a:xfrm>
          <a:prstGeom prst="rect">
            <a:avLst/>
          </a:prstGeom>
          <a:noFill/>
          <a:ln w="9525">
            <a:noFill/>
            <a:miter lim="800000"/>
            <a:headEnd/>
            <a:tailEnd/>
          </a:ln>
        </p:spPr>
        <p:txBody>
          <a:bodyPr wrap="none">
            <a:spAutoFit/>
          </a:bodyPr>
          <a:lstStyle/>
          <a:p>
            <a:r>
              <a:rPr lang="el-GR" sz="1600" b="1" dirty="0">
                <a:solidFill>
                  <a:schemeClr val="tx1"/>
                </a:solidFill>
              </a:rPr>
              <a:t>ΟΙΚΟΝΟΜΙΚΟΙ</a:t>
            </a:r>
          </a:p>
        </p:txBody>
      </p:sp>
      <p:sp>
        <p:nvSpPr>
          <p:cNvPr id="5142" name="Text Box 22"/>
          <p:cNvSpPr txBox="1">
            <a:spLocks noChangeArrowheads="1"/>
          </p:cNvSpPr>
          <p:nvPr/>
        </p:nvSpPr>
        <p:spPr bwMode="auto">
          <a:xfrm rot="5400000">
            <a:off x="5714753" y="3375504"/>
            <a:ext cx="1219693" cy="321306"/>
          </a:xfrm>
          <a:prstGeom prst="rect">
            <a:avLst/>
          </a:prstGeom>
          <a:noFill/>
          <a:ln w="9525">
            <a:noFill/>
            <a:miter lim="800000"/>
            <a:headEnd/>
            <a:tailEnd/>
          </a:ln>
        </p:spPr>
        <p:txBody>
          <a:bodyPr wrap="none">
            <a:spAutoFit/>
          </a:bodyPr>
          <a:lstStyle/>
          <a:p>
            <a:r>
              <a:rPr lang="el-GR" sz="1600" b="1" dirty="0">
                <a:solidFill>
                  <a:schemeClr val="tx1"/>
                </a:solidFill>
              </a:rPr>
              <a:t>ΠΟΛΙΤΙΚΟΙ</a:t>
            </a:r>
          </a:p>
        </p:txBody>
      </p:sp>
      <p:sp>
        <p:nvSpPr>
          <p:cNvPr id="5143" name="Rectangle 23"/>
          <p:cNvSpPr>
            <a:spLocks noChangeArrowheads="1"/>
          </p:cNvSpPr>
          <p:nvPr/>
        </p:nvSpPr>
        <p:spPr bwMode="auto">
          <a:xfrm>
            <a:off x="2987675" y="692150"/>
            <a:ext cx="3168650" cy="550279"/>
          </a:xfrm>
          <a:prstGeom prst="rect">
            <a:avLst/>
          </a:prstGeom>
          <a:noFill/>
          <a:ln w="9525">
            <a:noFill/>
            <a:miter lim="800000"/>
            <a:headEnd/>
            <a:tailEnd/>
          </a:ln>
        </p:spPr>
        <p:txBody>
          <a:bodyPr>
            <a:spAutoFit/>
          </a:bodyPr>
          <a:lstStyle/>
          <a:p>
            <a:r>
              <a:rPr lang="el-GR" sz="1600" dirty="0">
                <a:solidFill>
                  <a:schemeClr val="tx1"/>
                </a:solidFill>
              </a:rPr>
              <a:t>Δημογραφία - Πολιτιστικές αξίες</a:t>
            </a:r>
          </a:p>
          <a:p>
            <a:r>
              <a:rPr lang="el-GR" sz="1600" dirty="0">
                <a:solidFill>
                  <a:schemeClr val="tx1"/>
                </a:solidFill>
              </a:rPr>
              <a:t>Εργασιακή Αμοιβή</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457200" y="201613"/>
            <a:ext cx="7348538" cy="1122362"/>
          </a:xfrm>
          <a:ln/>
        </p:spPr>
        <p:txBody>
          <a:bodyPr tIns="2520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t/>
            </a:r>
            <a:br>
              <a:rPr lang="el-GR"/>
            </a:br>
            <a:endParaRPr lang="el-GR"/>
          </a:p>
        </p:txBody>
      </p:sp>
      <p:sp>
        <p:nvSpPr>
          <p:cNvPr id="31746" name="Rectangle 2"/>
          <p:cNvSpPr>
            <a:spLocks noGrp="1" noChangeArrowheads="1"/>
          </p:cNvSpPr>
          <p:nvPr>
            <p:ph idx="1"/>
          </p:nvPr>
        </p:nvSpPr>
        <p:spPr>
          <a:xfrm>
            <a:off x="457200" y="1654175"/>
            <a:ext cx="8229600" cy="3978275"/>
          </a:xfrm>
          <a:ln/>
        </p:spPr>
        <p:txBody>
          <a:bodyPr>
            <a:normAutofit fontScale="92500" lnSpcReduction="1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1. Πολιτική/Νομική Διάσταση</a:t>
            </a: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200"/>
              <a:t>Αναφέρεται σε Νόμους, Κυβερνητικούς Φορείς και διάφορες ομάδες πίεσης που επηρεάζουν τους σύγχρονους οργανισμούς είτε άμεσα, είτε έμμεσα (π.χ: απόφαση της κυβέρνησης για άυξηση του ποσοστού των γενοσήμων, για απαγόρευση ίδρυσης νέων ιδιωτικών μονάδων υγείας το 1983)</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200"/>
              <a:t>2. </a:t>
            </a:r>
            <a:r>
              <a:rPr lang="el-GR"/>
              <a:t>Οικονομική Διάσταση</a:t>
            </a: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200"/>
              <a:t>Αναφέρεται στην κατάσταση που βρίσκονται τα οικονομικά μεγέθη της χώρας ή της περιοχής στην οποία δραστηριοποιείται μια επιχείρηση, καθώς και στις γενικότερες οικονομικές εξελίξεις: Ακαθάριστο Εγχώριο Προϊόν, Επιτόκια, Προσφορά Χρήματος, Πληθωριστικές Τάσεις, Επίπεδο Ανεργίας, Διαθέσιμο Εισόδημα </a:t>
            </a:r>
          </a:p>
        </p:txBody>
      </p:sp>
      <p:sp>
        <p:nvSpPr>
          <p:cNvPr id="5" name="Slide Number Placeholder 5"/>
          <p:cNvSpPr>
            <a:spLocks noGrp="1"/>
          </p:cNvSpPr>
          <p:nvPr>
            <p:ph type="sldNum" sz="quarter" idx="12"/>
          </p:nvPr>
        </p:nvSpPr>
        <p:spPr/>
        <p:txBody>
          <a:bodyPr/>
          <a:lstStyle/>
          <a:p>
            <a:fld id="{D1D32DB7-5163-4AAC-B6F1-ED96EFEC6153}" type="slidenum">
              <a:rPr lang="el-GR"/>
              <a:pPr/>
              <a:t>7</a:t>
            </a:fld>
            <a:endParaRPr lang="el-GR"/>
          </a:p>
        </p:txBody>
      </p:sp>
      <p:sp>
        <p:nvSpPr>
          <p:cNvPr id="31747" name="AutoShape 3"/>
          <p:cNvSpPr>
            <a:spLocks noChangeArrowheads="1"/>
          </p:cNvSpPr>
          <p:nvPr/>
        </p:nvSpPr>
        <p:spPr bwMode="auto">
          <a:xfrm>
            <a:off x="4648200" y="228600"/>
            <a:ext cx="5808663" cy="942975"/>
          </a:xfrm>
          <a:custGeom>
            <a:avLst/>
            <a:gdLst>
              <a:gd name="G0" fmla="+- 9201 0 0"/>
              <a:gd name="G1" fmla="*/ 1 3601 2"/>
              <a:gd name="G2" fmla="+- 3601 0 0"/>
              <a:gd name="G3" fmla="+- 18402 0 0"/>
            </a:gdLst>
            <a:ahLst/>
            <a:cxnLst>
              <a:cxn ang="0">
                <a:pos x="r" y="vc"/>
              </a:cxn>
              <a:cxn ang="5400000">
                <a:pos x="hc" y="b"/>
              </a:cxn>
              <a:cxn ang="10800000">
                <a:pos x="l" y="vc"/>
              </a:cxn>
              <a:cxn ang="16200000">
                <a:pos x="hc" y="t"/>
              </a:cxn>
            </a:cxnLst>
            <a:rect l="0" t="0" r="0" b="0"/>
            <a:pathLst>
              <a:path>
                <a:moveTo>
                  <a:pt x="0" y="0"/>
                </a:moveTo>
                <a:lnTo>
                  <a:pt x="18402" y="0"/>
                </a:lnTo>
                <a:lnTo>
                  <a:pt x="18402" y="3601"/>
                </a:lnTo>
                <a:lnTo>
                  <a:pt x="0" y="3601"/>
                </a:lnTo>
                <a:close/>
              </a:path>
            </a:pathLst>
          </a:custGeom>
          <a:noFill/>
          <a:ln w="9525" cap="flat">
            <a:noFill/>
            <a:round/>
            <a:headEnd/>
            <a:tailEnd/>
          </a:ln>
          <a:effectLst/>
        </p:spPr>
        <p:txBody>
          <a:bodyPr wrap="square" lIns="90000" tIns="45000" rIns="90000" bIns="45000">
            <a:spAutoFit/>
          </a:bodyP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dirty="0">
                <a:solidFill>
                  <a:srgbClr val="000000"/>
                </a:solidFill>
                <a:latin typeface="Franklin Gothic Book" charset="0"/>
                <a:ea typeface="Lucida Sans Unicode" charset="0"/>
                <a:cs typeface="Lucida Sans Unicode" charset="0"/>
              </a:rPr>
              <a:t>Διαστάσεις του Ευρύτερου/</a:t>
            </a:r>
            <a:r>
              <a:rPr lang="el-GR" sz="2800" b="1" dirty="0" err="1">
                <a:solidFill>
                  <a:srgbClr val="000000"/>
                </a:solidFill>
                <a:latin typeface="Franklin Gothic Book" charset="0"/>
                <a:ea typeface="Lucida Sans Unicode" charset="0"/>
                <a:cs typeface="Lucida Sans Unicode" charset="0"/>
              </a:rPr>
              <a:t>Μάκρο</a:t>
            </a:r>
            <a:r>
              <a:rPr lang="el-GR" sz="2800" b="1" dirty="0">
                <a:solidFill>
                  <a:srgbClr val="000000"/>
                </a:solidFill>
                <a:latin typeface="Franklin Gothic Book" charset="0"/>
                <a:ea typeface="Lucida Sans Unicode" charset="0"/>
                <a:cs typeface="Lucida Sans Unicode" charset="0"/>
              </a:rPr>
              <a:t> Περιβάλλοντος (2/4)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457200" y="260350"/>
            <a:ext cx="7348538" cy="1001713"/>
          </a:xfrm>
          <a:ln/>
        </p:spPr>
        <p:txBody>
          <a:bodyPr tIns="24840"/>
          <a:lstStyle/>
          <a:p>
            <a:pPr hangingPunct="1">
              <a:lnSpc>
                <a:spcPct val="93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latin typeface="Franklin Gothic Book" charset="0"/>
              </a:rPr>
              <a:t>Διαστάσεις του Ευρύτερου/Μάκρο Περιβάλλοντος (3/4)</a:t>
            </a:r>
          </a:p>
        </p:txBody>
      </p:sp>
      <p:sp>
        <p:nvSpPr>
          <p:cNvPr id="32770" name="Rectangle 2"/>
          <p:cNvSpPr>
            <a:spLocks noGrp="1" noChangeArrowheads="1"/>
          </p:cNvSpPr>
          <p:nvPr>
            <p:ph idx="1"/>
          </p:nvPr>
        </p:nvSpPr>
        <p:spPr>
          <a:xfrm>
            <a:off x="457200" y="1654175"/>
            <a:ext cx="8229600" cy="3978275"/>
          </a:xfrm>
          <a:ln/>
        </p:spPr>
        <p:txBody>
          <a:bodyPr>
            <a:normAutofit/>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3. Κοινωνική -Πολιτιστική Διάσταση</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Αναφέρεται σε κοινωνικο-πολιτιστικούς παράγοντες όπως:</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διανομή του εισοδηματος</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αλλαγές στον τρόπο ζωής του σύγχρονου ανθρώπου</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καταναλωτισμό</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θέση γυναίκας στην εργασία</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Επίπεδο εκπαίδευσης των καταναλωτών και η στάση τους απένατνι στην εργασία και στον ελέυθερο χρόνο</a:t>
            </a:r>
          </a:p>
        </p:txBody>
      </p:sp>
      <p:sp>
        <p:nvSpPr>
          <p:cNvPr id="4" name="Slide Number Placeholder 5"/>
          <p:cNvSpPr>
            <a:spLocks noGrp="1"/>
          </p:cNvSpPr>
          <p:nvPr>
            <p:ph type="sldNum" sz="quarter" idx="12"/>
          </p:nvPr>
        </p:nvSpPr>
        <p:spPr/>
        <p:txBody>
          <a:bodyPr/>
          <a:lstStyle/>
          <a:p>
            <a:fld id="{DC57BA6D-A4D6-4E61-A720-DF7E33B11DB2}" type="slidenum">
              <a:rPr lang="el-GR"/>
              <a:pPr/>
              <a:t>8</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457200" y="260350"/>
            <a:ext cx="7348538" cy="1001713"/>
          </a:xfrm>
          <a:ln/>
        </p:spPr>
        <p:txBody>
          <a:bodyPr tIns="24840"/>
          <a:lstStyle/>
          <a:p>
            <a:pPr hangingPunct="1">
              <a:lnSpc>
                <a:spcPct val="93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latin typeface="Franklin Gothic Book" charset="0"/>
              </a:rPr>
              <a:t>Διαστάσεις του Ευρύτερου/Μάκρο Περιβάλλοντος (4/4)</a:t>
            </a:r>
          </a:p>
        </p:txBody>
      </p:sp>
      <p:sp>
        <p:nvSpPr>
          <p:cNvPr id="33794" name="Rectangle 2"/>
          <p:cNvSpPr>
            <a:spLocks noGrp="1" noChangeArrowheads="1"/>
          </p:cNvSpPr>
          <p:nvPr>
            <p:ph idx="1"/>
          </p:nvPr>
        </p:nvSpPr>
        <p:spPr>
          <a:xfrm>
            <a:off x="457200" y="1654175"/>
            <a:ext cx="8229600" cy="4897438"/>
          </a:xfrm>
          <a:ln/>
        </p:spPr>
        <p:txBody>
          <a:bodyPr tIns="16560">
            <a:normAutofit fontScale="92500" lnSpcReduction="1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4. Η Δημογραφική Διάσταση</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Μέγεθος του πληθυσμού: πληθυσμιακή έκρηξη από χώρες του τρίτου κόσμου vs επιβράδυνση του ρυθμού γεννήσεων στον οικονομικά αναπτυγμένο κόσμο</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Η Ηλικιακή δομή</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Εθνικό Μίγμα</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Μετακίνηση από τις μαζικές αγορές στις μικρο-αγορές </a:t>
            </a:r>
          </a:p>
          <a:p>
            <a:pPr marL="863600" lvl="1" indent="-322263">
              <a:buClrTx/>
              <a:buSzPct val="7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5. Η Τεχνολογική Διάσταση (π.χ πληροφορική, νέες απεικονιστικές και ρομποτικές τεχνολογίες στον υγειονομικό τομέα-PET, Da Vinci)</a:t>
            </a: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6. H Παγκόσμια Διάσταση</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a:p>
        </p:txBody>
      </p:sp>
      <p:sp>
        <p:nvSpPr>
          <p:cNvPr id="4" name="Slide Number Placeholder 5"/>
          <p:cNvSpPr>
            <a:spLocks noGrp="1"/>
          </p:cNvSpPr>
          <p:nvPr>
            <p:ph type="sldNum" sz="quarter" idx="12"/>
          </p:nvPr>
        </p:nvSpPr>
        <p:spPr/>
        <p:txBody>
          <a:bodyPr/>
          <a:lstStyle/>
          <a:p>
            <a:fld id="{867568ED-57CA-471C-B239-F9764694ED8F}" type="slidenum">
              <a:rPr lang="el-GR"/>
              <a:pPr/>
              <a:t>9</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3127335</TotalTime>
  <Words>2610</Words>
  <Application>Microsoft Office PowerPoint</Application>
  <PresentationFormat>Προβολή στην οθόνη (4:3)</PresentationFormat>
  <Paragraphs>381</Paragraphs>
  <Slides>38</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Flow</vt:lpstr>
      <vt:lpstr>ΣΤΡΑΤΗΓΙΚΟΣ ΠΡΟΓΡΑΜΜΑΤΙΣΜΟΣ</vt:lpstr>
      <vt:lpstr>Τι είναι Στρατηγική;</vt:lpstr>
      <vt:lpstr> </vt:lpstr>
      <vt:lpstr>ΟΙ  ΔΙΑΣΤΑΣΕΙΣ ΤΟΥ  ΠΕΡΙΒΑΛΛΟΝΤΟΣ ΕΝΟΣ ΟΡΓΑΝΙΣΜΟΥ</vt:lpstr>
      <vt:lpstr>Διαφάνεια 5</vt:lpstr>
      <vt:lpstr>Διαφάνεια 6</vt:lpstr>
      <vt:lpstr> </vt:lpstr>
      <vt:lpstr>Διαστάσεις του Ευρύτερου/Μάκρο Περιβάλλοντος (3/4)</vt:lpstr>
      <vt:lpstr>Διαστάσεις του Ευρύτερου/Μάκρο Περιβάλλοντος (4/4)</vt:lpstr>
      <vt:lpstr>Υφιστάμενη Σχέση μεταξύ του Ευρύτερου Περιβάλλοντος και της Στρατηγικής μιας Επιχείρησης</vt:lpstr>
      <vt:lpstr>Μπορεί μια επιχειρήση να επηρεάσει το ευρύτερο περιβάλλον της???</vt:lpstr>
      <vt:lpstr>ΑΝΑΛΥΣΗ ΤΟΥ ΑΝΤΑΓΩΝΙΣΤΙΚΟΥ (ΜΙΚΡΟ) ΠΕΡΙΒΑΛΛΟΝΤΟΣ ΤΗΣ ΕΠΙΧΕΙΡΗΣΗΣ (1/)</vt:lpstr>
      <vt:lpstr>Στρατηγική Ανάλυση του Εσωτερικού Περιβάλλοντος</vt:lpstr>
      <vt:lpstr>Διαφάνεια 14</vt:lpstr>
      <vt:lpstr>Διαφάνεια 15</vt:lpstr>
      <vt:lpstr>Οριακές vs Θεμελιώδεις/Μοναδιαίες Ικανότητες</vt:lpstr>
      <vt:lpstr>ΣΥΝΟΠΤΙΚΟ ΠΕΡΙΓΡΑΜΜΑ ΓΙΑ ΤΗΝ ΚΑΤΑΡΤΙΣΗ ΤΟΥ  ΣΤΡΑΤΗΓΙΚΟΥ ΣΧΕΔΙΟΥ   </vt:lpstr>
      <vt:lpstr>Α. ΔΙΕΡΕΥΝΗΣΗ ΕΞΩΤΕΡΙΚΟΥ ΠΕΡΙΒΑΛΛΟΝΤΟΣ ΟΡΓΑΝΙΣΜΟΥ</vt:lpstr>
      <vt:lpstr>Β. ΔΙΕΡΕΥΝΗΣΗ ΕΣΩΤΕΡΙΚΟΥ ΠΕΡΙΒΑΛΛΟΝΤΟΣ ΟΡΓΑΝΙΣΜΟΥ</vt:lpstr>
      <vt:lpstr>ΔΙΕΡΕΥΝΗΣΗ ΕΣΩΤΕΡΙΚΟΥ ΠΕΡΙΒΑΛΛΟΝΤΟΣ ΟΡΓΑΝΙΣΜΟΥ</vt:lpstr>
      <vt:lpstr>ΔΙΕΡΕΥΝΗΣΗ ΕΣΩΤΕΡΙΚΟΥ ΠΕΡΙΒΑΛΛΟΝΤΟΣ ΟΡΓΑΝΙΣΜΟΥ</vt:lpstr>
      <vt:lpstr>ΔΙΕΡΕΥΝΗΣΗ ΕΣΩΤΕΡΙΚΟΥ ΠΕΡΙΒΑΛΛΟΝΤΟΣ ΟΡΓΑΝΙΣΜΟΥ</vt:lpstr>
      <vt:lpstr>3. Χρηματοοικονομικά στοιχεία της τελευταίας τριετίας  </vt:lpstr>
      <vt:lpstr>Οικονομικοί δείκτες</vt:lpstr>
      <vt:lpstr>4. Υλικοτεχνική Υποδομή  </vt:lpstr>
      <vt:lpstr>ΑΝΑΠΤΥΞΗ ΕΠΙΧΕΙΡΗΜΑΤΙΚΩΝ ΠΛΑΝΩΝ</vt:lpstr>
      <vt:lpstr>ΠΕΡΙΕΧΟΜΕΝΑ ΕΝΟΣ ΕΠΙΧΕΙΡΗΜΑΤΙΚΟΥ ΣΧΕΔΙΟΥ (1/2)</vt:lpstr>
      <vt:lpstr>συνέχεια από προηγούμενη διαφάνεια (2/2)</vt:lpstr>
      <vt:lpstr>ΠΕΡΙΕΧΟΜΕΝΑ ΤΩΝ ΒΑΣΙΚΩΝ ΒΗΜΑΤΩΝ 1/2</vt:lpstr>
      <vt:lpstr>ΠΕΡΙΕΧΟΜΕΝΑ ΤΩΝ ΒΑΣΙΚΩΝ ΒΗΜΑΤΩΝ 2/2</vt:lpstr>
      <vt:lpstr>Ενδεικτικό case study</vt:lpstr>
      <vt:lpstr>Διαφάνεια 32</vt:lpstr>
      <vt:lpstr>SWΟT ANALYSIS</vt:lpstr>
      <vt:lpstr>  SWOT analysis (a)</vt:lpstr>
      <vt:lpstr>  SWOT analysis (b)</vt:lpstr>
      <vt:lpstr>SWOT analysis (παράδειγμα)(1)</vt:lpstr>
      <vt:lpstr>SWOT analysis (παράδειγμα)(2)</vt:lpstr>
      <vt:lpstr>Διαφάνεια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1η ΟΣΣ-Τμήμα Θεσσαλονίκης     Όλγα Χρ. Σίσκου</dc:title>
  <dc:creator>daphn</dc:creator>
  <cp:lastModifiedBy>lykourgo</cp:lastModifiedBy>
  <cp:revision>29</cp:revision>
  <cp:lastPrinted>1601-01-01T00:00:00Z</cp:lastPrinted>
  <dcterms:created xsi:type="dcterms:W3CDTF">1601-01-01T00:00:00Z</dcterms:created>
  <dcterms:modified xsi:type="dcterms:W3CDTF">2015-04-01T13:51:52Z</dcterms:modified>
</cp:coreProperties>
</file>