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57" r:id="rId9"/>
    <p:sldId id="260" r:id="rId10"/>
    <p:sldId id="259" r:id="rId11"/>
    <p:sldId id="270" r:id="rId12"/>
    <p:sldId id="266" r:id="rId13"/>
    <p:sldId id="271" r:id="rId14"/>
    <p:sldId id="272" r:id="rId15"/>
    <p:sldId id="269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3" r:id="rId27"/>
    <p:sldId id="289" r:id="rId28"/>
    <p:sldId id="290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78" autoAdjust="0"/>
  </p:normalViewPr>
  <p:slideViewPr>
    <p:cSldViewPr snapToGrid="0"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CFCC7-3F58-4465-85E0-C22B58E6B2FA}" type="datetimeFigureOut">
              <a:rPr lang="el-GR" smtClean="0"/>
              <a:pPr/>
              <a:t>12/1/2015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37DFF-9D7E-42B8-9939-7B1314D9FDE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2881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7DFF-9D7E-42B8-9939-7B1314D9FDEE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51696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7DFF-9D7E-42B8-9939-7B1314D9FDEE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7732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7DFF-9D7E-42B8-9939-7B1314D9FDEE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6759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3108-583D-4A1A-8F67-5C5255F6C129}" type="datetime1">
              <a:rPr lang="el-GR" smtClean="0"/>
              <a:pPr/>
              <a:t>12/1/2015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255310C-ED9D-40CF-A016-F79B294A9A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998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59D-B871-45A1-9037-B782DC59656B}" type="datetime1">
              <a:rPr lang="el-GR" smtClean="0"/>
              <a:pPr/>
              <a:t>12/1/2015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55310C-ED9D-40CF-A016-F79B294A9A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2251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8F89-38EC-4C8C-9401-AFF5F3BBC25F}" type="datetime1">
              <a:rPr lang="el-GR" smtClean="0"/>
              <a:pPr/>
              <a:t>12/1/2015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55310C-ED9D-40CF-A016-F79B294A9A1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53208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DF43-0503-4E12-8208-7D9849F5933A}" type="datetime1">
              <a:rPr lang="el-GR" smtClean="0"/>
              <a:pPr/>
              <a:t>12/1/2015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55310C-ED9D-40CF-A016-F79B294A9A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8371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23F3-55C3-4E12-8A41-16E06DE266FA}" type="datetime1">
              <a:rPr lang="el-GR" smtClean="0"/>
              <a:pPr/>
              <a:t>12/1/2015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55310C-ED9D-40CF-A016-F79B294A9A1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56896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28CD-F97F-44B0-8BD6-718984AED4DD}" type="datetime1">
              <a:rPr lang="el-GR" smtClean="0"/>
              <a:pPr/>
              <a:t>12/1/2015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55310C-ED9D-40CF-A016-F79B294A9A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07479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91D-1EFD-43E0-B0A9-B4154EA6954D}" type="datetime1">
              <a:rPr lang="el-GR" smtClean="0"/>
              <a:pPr/>
              <a:t>12/1/2015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31971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232F-30B8-4114-BCEA-771AC1703368}" type="datetime1">
              <a:rPr lang="el-GR" smtClean="0"/>
              <a:pPr/>
              <a:t>12/1/2015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24239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231012-4356-49E8-BB45-7DDBE24B505B}" type="datetime1">
              <a:rPr lang="el-GR"/>
              <a:pPr>
                <a:defRPr/>
              </a:pPr>
              <a:t>12/1/2015</a:t>
            </a:fld>
            <a:endParaRPr 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9A01388-B6B3-42AB-B906-EB47F070202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02740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FBD9-075B-4D6C-BA74-1611FAC50A73}" type="datetime1">
              <a:rPr lang="el-GR" smtClean="0"/>
              <a:pPr/>
              <a:t>12/1/2015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0114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44DF-C719-4745-8D3B-3794865C2A2C}" type="datetime1">
              <a:rPr lang="el-GR" smtClean="0"/>
              <a:pPr/>
              <a:t>12/1/2015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55310C-ED9D-40CF-A016-F79B294A9A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6233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08BD-7D1F-446D-8B7F-01AB4F093BB9}" type="datetime1">
              <a:rPr lang="el-GR" smtClean="0"/>
              <a:pPr/>
              <a:t>12/1/2015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55310C-ED9D-40CF-A016-F79B294A9A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1516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21D5-3732-4961-B1FF-851BD292C4C3}" type="datetime1">
              <a:rPr lang="el-GR" smtClean="0"/>
              <a:pPr/>
              <a:t>12/1/2015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55310C-ED9D-40CF-A016-F79B294A9A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3058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2153-8564-4BAA-81E8-94B3EDC3AC7C}" type="datetime1">
              <a:rPr lang="el-GR" smtClean="0"/>
              <a:pPr/>
              <a:t>12/1/2015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2961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A817-D0DE-40EB-9BE8-3FF1D65FC7F3}" type="datetime1">
              <a:rPr lang="el-GR" smtClean="0"/>
              <a:pPr/>
              <a:t>12/1/2015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0672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1D25-8CD3-4B77-9ECB-70839AD4BE4A}" type="datetime1">
              <a:rPr lang="el-GR" smtClean="0"/>
              <a:pPr/>
              <a:t>12/1/2015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0866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E40C-83D3-4AF6-942F-8D6FA1667A3A}" type="datetime1">
              <a:rPr lang="el-GR" smtClean="0"/>
              <a:pPr/>
              <a:t>12/1/2015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55310C-ED9D-40CF-A016-F79B294A9A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609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FB3E-9677-4590-8C28-D90583B9189E}" type="datetime1">
              <a:rPr lang="el-GR" smtClean="0"/>
              <a:pPr/>
              <a:t>12/1/2015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55310C-ED9D-40CF-A016-F79B294A9A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5303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Excel2.xls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Excel3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___Microsoft_Office_Excel4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415144" y="2514601"/>
            <a:ext cx="7127724" cy="2262781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ΔΙΕΘΝΗ ΣΥΣΤΗΜΑΤΑ ΥΓΕΙΑΣ: ΜΑΘΗΜΑ 4</a:t>
            </a:r>
            <a:r>
              <a:rPr lang="el-GR" sz="3600" b="1" baseline="30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smtClean="0"/>
              <a:t>α)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Τυπολογία των συστημάτων υγείας</a:t>
            </a:r>
            <a:b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ισοτιμία των συστημάτων υγείας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930400" y="4777381"/>
            <a:ext cx="6612467" cy="1122676"/>
          </a:xfrm>
        </p:spPr>
        <p:txBody>
          <a:bodyPr>
            <a:normAutofit/>
          </a:bodyPr>
          <a:lstStyle/>
          <a:p>
            <a:pPr algn="ctr"/>
            <a:endParaRPr lang="el-GR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Όλγα Χρ. </a:t>
            </a:r>
            <a:r>
              <a:rPr lang="el-GR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Σίσκου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RN, MSc, PhD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30036" y="432918"/>
            <a:ext cx="7298574" cy="128089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οργανωτικά χαρακτηριστικά των διαφόρων συστημάτων υγείας</a:t>
            </a:r>
            <a:endParaRPr lang="el-GR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98022" y="1828799"/>
            <a:ext cx="8046719" cy="4488874"/>
          </a:xfrm>
        </p:spPr>
        <p:txBody>
          <a:bodyPr>
            <a:normAutofit fontScale="92500"/>
          </a:bodyPr>
          <a:lstStyle/>
          <a:p>
            <a:pPr lvl="0" fontAlgn="base" hangingPunct="0"/>
            <a:r>
              <a:rPr lang="el-GR" dirty="0"/>
              <a:t>Ο βαθμός της </a:t>
            </a:r>
            <a:r>
              <a:rPr lang="el-GR" b="1" dirty="0"/>
              <a:t>ισοτιμίας </a:t>
            </a:r>
            <a:r>
              <a:rPr lang="el-GR" dirty="0"/>
              <a:t>στη χρηματοδότηση και στην κατανάλωση υπηρεσιών υγείας.</a:t>
            </a:r>
          </a:p>
          <a:p>
            <a:pPr lvl="0" fontAlgn="base" hangingPunct="0"/>
            <a:r>
              <a:rPr lang="el-GR" dirty="0"/>
              <a:t>Η </a:t>
            </a:r>
            <a:r>
              <a:rPr lang="el-GR" b="1" dirty="0"/>
              <a:t>έκταση της κάλυψης</a:t>
            </a:r>
            <a:r>
              <a:rPr lang="el-GR" dirty="0"/>
              <a:t> των αναγκών υγείας του πληθυσμού με βάση τους πόρους που διατίθενται (δαπάνες, ανθρώπινοι πόροι, τεχνολογία </a:t>
            </a:r>
            <a:r>
              <a:rPr lang="el-GR" dirty="0" err="1"/>
              <a:t>κλπ</a:t>
            </a:r>
            <a:r>
              <a:rPr lang="el-GR" dirty="0"/>
              <a:t>).</a:t>
            </a:r>
          </a:p>
          <a:p>
            <a:pPr lvl="0" fontAlgn="base" hangingPunct="0"/>
            <a:r>
              <a:rPr lang="el-GR" dirty="0"/>
              <a:t>Το </a:t>
            </a:r>
            <a:r>
              <a:rPr lang="el-GR" b="1" dirty="0"/>
              <a:t>είδος των υπηρεσιών</a:t>
            </a:r>
            <a:r>
              <a:rPr lang="el-GR" dirty="0"/>
              <a:t> υγείας στις οποίες δίνει έμφαση το σύστημα.</a:t>
            </a:r>
          </a:p>
          <a:p>
            <a:pPr lvl="0" fontAlgn="base" hangingPunct="0"/>
            <a:r>
              <a:rPr lang="el-GR" dirty="0"/>
              <a:t>Η </a:t>
            </a:r>
            <a:r>
              <a:rPr lang="el-GR" b="1" dirty="0"/>
              <a:t>σχέση </a:t>
            </a:r>
            <a:r>
              <a:rPr lang="el-GR" dirty="0"/>
              <a:t>μεταξύ του δημόσιου και του ιδιωτικού τομέα παροχής υπηρεσιών και ασφάλισης</a:t>
            </a:r>
            <a:r>
              <a:rPr lang="el-GR" dirty="0" smtClean="0"/>
              <a:t>.</a:t>
            </a:r>
          </a:p>
          <a:p>
            <a:pPr lvl="0" fontAlgn="base" hangingPunct="0"/>
            <a:r>
              <a:rPr lang="el-GR" dirty="0"/>
              <a:t>Οι </a:t>
            </a:r>
            <a:r>
              <a:rPr lang="el-GR" b="1" dirty="0"/>
              <a:t>βαθμοί ελευθερίας</a:t>
            </a:r>
            <a:r>
              <a:rPr lang="el-GR" dirty="0"/>
              <a:t> επιλογών για χρήστες και παραγωγούς υπηρεσιών.</a:t>
            </a:r>
          </a:p>
          <a:p>
            <a:pPr lvl="0" fontAlgn="base" hangingPunct="0"/>
            <a:r>
              <a:rPr lang="el-GR" dirty="0"/>
              <a:t>Η </a:t>
            </a:r>
            <a:r>
              <a:rPr lang="el-GR" b="1" dirty="0"/>
              <a:t>αποτελεσματικότητα</a:t>
            </a:r>
            <a:r>
              <a:rPr lang="el-GR" dirty="0"/>
              <a:t> του συστήματος, όπως φαίνεται από το επίπεδο υγείας</a:t>
            </a:r>
          </a:p>
          <a:p>
            <a:r>
              <a:rPr lang="el-GR" dirty="0"/>
              <a:t>Η </a:t>
            </a:r>
            <a:r>
              <a:rPr lang="el-GR" b="1" dirty="0"/>
              <a:t>αποδοτικότητα</a:t>
            </a:r>
            <a:r>
              <a:rPr lang="el-GR" dirty="0"/>
              <a:t> του συστήματος: Πόσο κοστίζει στην οικονομία και στην κοινωνία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648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62074" y="449542"/>
            <a:ext cx="6589199" cy="1280890"/>
          </a:xfrm>
        </p:spPr>
        <p:txBody>
          <a:bodyPr>
            <a:noAutofit/>
          </a:bodyPr>
          <a:lstStyle/>
          <a:p>
            <a:pPr algn="just"/>
            <a:r>
              <a:rPr lang="el-G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ΠΑΡΑΘΕΣΗ ΕΜΠΕΙΡΙΚΩΝ ΔΕΔΟΜΕΝΩΝ (ΟΙΚΟΝΟΜΙΚΩΝ, ΛΕΙΤΟΥΡΓΙΚΩΝ, ΔΟΜΙΚΩΝ) ΑΠΟ ΤΑ ΣΥΣΤΗΜΑΤΑ ΥΓΕΙΑΣ ΤΩΝ ΠΕΝΤΕ ΠΡΩΤΩΝ ΧΩΡΩΝ ΣΥΜΦΩΝΑ ΜΕ ΤΟ ΔΕΙΚΤΗ 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ECHIM </a:t>
            </a:r>
            <a:r>
              <a:rPr lang="el-G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(Ολλανδία, Δανία, Ισλανδία, Λουξεμβούργο, Βέλγιο) ΚΑΙ </a:t>
            </a:r>
            <a:r>
              <a:rPr lang="el-G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ΣΥΓΚΡΙΣΗ </a:t>
            </a:r>
            <a:r>
              <a:rPr lang="el-G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Ελλάδα</a:t>
            </a:r>
            <a:br>
              <a:rPr lang="el-G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Προέλευση δεδομένων από:</a:t>
            </a: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l-G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Βάση Στατιστικών Υγείας ΟΟΣΑ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Eurohealth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Consumer Index, 2012</a:t>
            </a:r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215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88A549-7A01-41E9-91FA-2829A022F994}" type="slidenum">
              <a:rPr lang="el-GR" altLang="el-GR"/>
              <a:pPr eaLnBrk="1" hangingPunct="1"/>
              <a:t>12</a:t>
            </a:fld>
            <a:endParaRPr lang="el-GR" altLang="el-GR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60" t="11719" r="34090" b="51660"/>
          <a:stretch>
            <a:fillRect/>
          </a:stretch>
        </p:blipFill>
        <p:spPr bwMode="auto">
          <a:xfrm>
            <a:off x="179388" y="260350"/>
            <a:ext cx="8713787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02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23850" y="260350"/>
          <a:ext cx="8640763" cy="6121400"/>
        </p:xfrm>
        <a:graphic>
          <a:graphicData uri="http://schemas.openxmlformats.org/presentationml/2006/ole">
            <p:oleObj spid="_x0000_s6174" name="Γράφημα" r:id="rId3" imgW="5876925" imgH="2667000" progId="Excel.Chart.8">
              <p:embed/>
            </p:oleObj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283119-70E4-484D-8F58-354CD56FB897}" type="slidenum">
              <a:rPr lang="el-GR" altLang="el-GR"/>
              <a:pPr eaLnBrk="1" hangingPunct="1"/>
              <a:t>13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5208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l-GR" altLang="el-GR" sz="4000" smtClean="0">
                <a:effectLst/>
              </a:rPr>
              <a:t/>
            </a:r>
            <a:br>
              <a:rPr lang="el-GR" altLang="el-GR" sz="4000" smtClean="0">
                <a:effectLst/>
              </a:rPr>
            </a:br>
            <a:endParaRPr lang="el-GR" altLang="el-GR" sz="4000" smtClean="0">
              <a:effectLst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39700" y="0"/>
            <a:ext cx="8880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Α) H κατανομή της δημόσιας δαπάνης υγείας ανά δραστηριότητα ως % της </a:t>
            </a:r>
          </a:p>
          <a:p>
            <a:pPr algn="ctr">
              <a:defRPr/>
            </a:pPr>
            <a:r>
              <a:rPr lang="el-GR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συνολικής τρέχουσας δαπάνης υγείας &amp; Β) Χαρακτηριστικά του πληθυσμού : </a:t>
            </a:r>
          </a:p>
          <a:p>
            <a:pPr algn="ctr">
              <a:defRPr/>
            </a:pPr>
            <a:r>
              <a:rPr lang="el-GR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l-GR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σε επιλεγμένες χώρες</a:t>
            </a:r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5370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4284662" cy="414072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3687763" y="6400800"/>
            <a:ext cx="28007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Πηγή: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OECD Health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Data</a:t>
            </a:r>
            <a:endParaRPr lang="el-GR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8E3B25-38BE-470E-8459-AB3F7D0DC240}" type="slidenum">
              <a:rPr lang="el-GR" altLang="el-GR"/>
              <a:pPr eaLnBrk="1" hangingPunct="1"/>
              <a:t>14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5173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1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el-GR" altLang="el-GR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Παράθεση ενδεικτικών δομικών και λειτουργικών χαρακτηριστικών συστημάτων υγείας : Ολλανδία, Δανία, Ισλανδία, Λουξεμβούργο, Βέλγιο, Ελλάδα</a:t>
            </a:r>
          </a:p>
        </p:txBody>
      </p:sp>
      <p:graphicFrame>
        <p:nvGraphicFramePr>
          <p:cNvPr id="69644" name="Object 1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998324932"/>
              </p:ext>
            </p:extLst>
          </p:nvPr>
        </p:nvGraphicFramePr>
        <p:xfrm>
          <a:off x="723208" y="1557337"/>
          <a:ext cx="8169968" cy="5084531"/>
        </p:xfrm>
        <a:graphic>
          <a:graphicData uri="http://schemas.openxmlformats.org/presentationml/2006/ole">
            <p:oleObj spid="_x0000_s5156" name="Γράφημα" r:id="rId3" imgW="5743651" imgH="4000500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546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3" name="Θέση περιεχομένου 2"/>
          <p:cNvSpPr txBox="1">
            <a:spLocks/>
          </p:cNvSpPr>
          <p:nvPr/>
        </p:nvSpPr>
        <p:spPr>
          <a:xfrm>
            <a:off x="671945" y="2151784"/>
            <a:ext cx="8021782" cy="45307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dirty="0" smtClean="0">
                <a:solidFill>
                  <a:schemeClr val="tx1"/>
                </a:solidFill>
              </a:rPr>
              <a:t>Η ισοτιμία στο συστήματα υγείας ουσιαστικά εστιάζεται στην παροχή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ίσων δικαιωμάτων στην υγεία για όλους τους πολίτες </a:t>
            </a:r>
            <a:r>
              <a:rPr lang="el-GR" dirty="0" smtClean="0">
                <a:solidFill>
                  <a:schemeClr val="tx1"/>
                </a:solidFill>
              </a:rPr>
              <a:t>και απετέλεσε κεντρική επιδίωξη των κυβερνήσεων μετά το Β’ Παγκόσμιο πόλεμο</a:t>
            </a:r>
          </a:p>
          <a:p>
            <a:pPr algn="just"/>
            <a:endParaRPr lang="el-GR" dirty="0" smtClean="0">
              <a:solidFill>
                <a:schemeClr val="tx1"/>
              </a:solidFill>
            </a:endParaRPr>
          </a:p>
          <a:p>
            <a:pPr algn="just"/>
            <a:r>
              <a:rPr lang="el-GR" dirty="0" smtClean="0">
                <a:solidFill>
                  <a:schemeClr val="tx1"/>
                </a:solidFill>
              </a:rPr>
              <a:t>Τα συστήματα υγείας θεωρούνται ως ένας από τους αποτελεσματικότερους μηχανισμούς αναδιανομής εισοδήματος και </a:t>
            </a:r>
            <a:r>
              <a:rPr lang="el-GR" dirty="0" smtClean="0">
                <a:solidFill>
                  <a:schemeClr val="tx1"/>
                </a:solidFill>
              </a:rPr>
              <a:t>ευκαιριών:  </a:t>
            </a:r>
          </a:p>
          <a:p>
            <a:pPr lvl="1" algn="just"/>
            <a:r>
              <a:rPr lang="el-GR" dirty="0" smtClean="0">
                <a:solidFill>
                  <a:schemeClr val="tx1"/>
                </a:solidFill>
              </a:rPr>
              <a:t>μεταξύ </a:t>
            </a:r>
            <a:r>
              <a:rPr lang="el-GR" dirty="0" smtClean="0">
                <a:solidFill>
                  <a:schemeClr val="tx1"/>
                </a:solidFill>
              </a:rPr>
              <a:t>εισοδηματικών κατηγοριών, </a:t>
            </a:r>
            <a:endParaRPr lang="el-GR" dirty="0" smtClean="0">
              <a:solidFill>
                <a:schemeClr val="tx1"/>
              </a:solidFill>
            </a:endParaRPr>
          </a:p>
          <a:p>
            <a:pPr lvl="1" algn="just"/>
            <a:r>
              <a:rPr lang="el-GR" dirty="0" smtClean="0">
                <a:solidFill>
                  <a:schemeClr val="tx1"/>
                </a:solidFill>
              </a:rPr>
              <a:t>μεταξύ </a:t>
            </a:r>
            <a:r>
              <a:rPr lang="el-GR" dirty="0" smtClean="0">
                <a:solidFill>
                  <a:schemeClr val="tx1"/>
                </a:solidFill>
              </a:rPr>
              <a:t>περιφερειών και </a:t>
            </a:r>
            <a:endParaRPr lang="el-GR" dirty="0" smtClean="0">
              <a:solidFill>
                <a:schemeClr val="tx1"/>
              </a:solidFill>
            </a:endParaRPr>
          </a:p>
          <a:p>
            <a:pPr lvl="1" algn="just"/>
            <a:r>
              <a:rPr lang="el-GR" dirty="0" smtClean="0">
                <a:solidFill>
                  <a:schemeClr val="tx1"/>
                </a:solidFill>
              </a:rPr>
              <a:t>μεταξύ </a:t>
            </a:r>
            <a:r>
              <a:rPr lang="el-GR" dirty="0" smtClean="0">
                <a:solidFill>
                  <a:schemeClr val="tx1"/>
                </a:solidFill>
              </a:rPr>
              <a:t>γενεών. </a:t>
            </a:r>
            <a:endParaRPr lang="el-GR" dirty="0" smtClean="0">
              <a:solidFill>
                <a:schemeClr val="tx1"/>
              </a:solidFill>
            </a:endParaRPr>
          </a:p>
          <a:p>
            <a:pPr lvl="1" algn="just">
              <a:buNone/>
            </a:pPr>
            <a:r>
              <a:rPr lang="el-GR" dirty="0" smtClean="0">
                <a:solidFill>
                  <a:schemeClr val="tx1"/>
                </a:solidFill>
              </a:rPr>
              <a:t>Έτσι</a:t>
            </a:r>
            <a:r>
              <a:rPr lang="el-GR" dirty="0" smtClean="0">
                <a:solidFill>
                  <a:schemeClr val="tx1"/>
                </a:solidFill>
              </a:rPr>
              <a:t>, οι μεταφορές γίνονται από τους πλούσιους στους φτωχούς, από τις αστικές περιφέρειες στις αγροτικές και από τις οικονομικά ενεργές ηλικίες στα παιδιά, τους νέους και τους ηλικιωμένους.</a:t>
            </a:r>
          </a:p>
          <a:p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116214" y="234165"/>
            <a:ext cx="75313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ΙΣΟΤΙΜΙΑ ΣΤΑ ΣΥΣΤΗΜΑΤΑ ΥΓΕΙΑΣ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/>
              <a:t> 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i="1" dirty="0" smtClean="0"/>
              <a:t>“</a:t>
            </a:r>
            <a:r>
              <a:rPr lang="el-GR" i="1" dirty="0"/>
              <a:t>Από όλες τις μορφές ανισότητας, η αδικία στην υγεία είναι η πιο απωθητική και η πιο απάνθρωπη</a:t>
            </a:r>
            <a:br>
              <a:rPr lang="el-GR" i="1" dirty="0"/>
            </a:br>
            <a:endParaRPr lang="el-GR" i="1" dirty="0" smtClean="0"/>
          </a:p>
          <a:p>
            <a:pPr algn="r"/>
            <a:r>
              <a:rPr lang="en-US" sz="1600" dirty="0" smtClean="0"/>
              <a:t>Martin Luther King, Jr</a:t>
            </a:r>
            <a:r>
              <a:rPr lang="el-GR" sz="1600" dirty="0" smtClean="0"/>
              <a:t/>
            </a:r>
            <a:br>
              <a:rPr lang="el-GR" sz="1600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440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326364" y="356257"/>
            <a:ext cx="6589199" cy="705925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Ισοτιμία στην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Υγεία</a:t>
            </a:r>
            <a:endParaRPr lang="el-GR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654858" y="1136074"/>
            <a:ext cx="7861069" cy="532014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Κατά </a:t>
            </a:r>
            <a:r>
              <a:rPr lang="el-GR" dirty="0" smtClean="0"/>
              <a:t>τον ΠΟΥ, </a:t>
            </a:r>
            <a:r>
              <a:rPr lang="el-GR" dirty="0" smtClean="0"/>
              <a:t> η Ισοτιμία μαζί </a:t>
            </a:r>
            <a:r>
              <a:rPr lang="el-GR" dirty="0" smtClean="0"/>
              <a:t>με την προστασία και προαγωγή της υγείας, </a:t>
            </a:r>
            <a:r>
              <a:rPr lang="el-GR" dirty="0" smtClean="0"/>
              <a:t>είναι οι </a:t>
            </a:r>
            <a:r>
              <a:rPr lang="el-GR" dirty="0" smtClean="0"/>
              <a:t>δύο κύριοι σκοποί του συστήματος </a:t>
            </a:r>
            <a:r>
              <a:rPr lang="el-GR" dirty="0" smtClean="0"/>
              <a:t>υγείας επειδή:</a:t>
            </a:r>
            <a:endParaRPr lang="el-GR" dirty="0" smtClean="0"/>
          </a:p>
          <a:p>
            <a:pPr lvl="1"/>
            <a:r>
              <a:rPr lang="el-GR" dirty="0" smtClean="0"/>
              <a:t>η </a:t>
            </a:r>
            <a:r>
              <a:rPr lang="el-GR" dirty="0"/>
              <a:t>υγεία μπορεί να είναι ιδιαίτερα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δαπανηρή έως και καταστροφική </a:t>
            </a:r>
            <a:r>
              <a:rPr lang="el-GR" dirty="0"/>
              <a:t>για το εισόδημα του ατόμου ή της οικογένειας. </a:t>
            </a:r>
            <a:endParaRPr lang="el-GR" dirty="0" smtClean="0"/>
          </a:p>
          <a:p>
            <a:pPr lvl="1"/>
            <a:r>
              <a:rPr lang="el-GR" dirty="0" smtClean="0"/>
              <a:t>η </a:t>
            </a:r>
            <a:r>
              <a:rPr lang="el-GR" dirty="0"/>
              <a:t>αρρώστια και η ανάγκη περίθαλψης θέτουν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απειλή την αξιοπρέπεια και την αυτονομία του ατόμου </a:t>
            </a:r>
            <a:r>
              <a:rPr lang="el-GR" dirty="0"/>
              <a:t>και τη δυνατότητά του να ελέγξει την κατάσταση που τον απειλεί. </a:t>
            </a:r>
            <a:endParaRPr lang="el-GR" dirty="0" smtClean="0"/>
          </a:p>
          <a:p>
            <a:pPr lvl="1">
              <a:buNone/>
            </a:pP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ισοτιμία ως έννοια και ως ζητούμενο προκύπτει από το νόμο της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σπανιότητας των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πόρων: </a:t>
            </a:r>
            <a:r>
              <a:rPr lang="el-GR" dirty="0" smtClean="0"/>
              <a:t>και στο </a:t>
            </a:r>
            <a:r>
              <a:rPr lang="el-GR" dirty="0"/>
              <a:t>χώρο της υγείας γίνονται πάντα ορισμένες επιλογές, αφού, εξ’ ορισμού, οι ανάγκες πάντα είναι περισσότερες από τις δυνατότητες της </a:t>
            </a:r>
            <a:r>
              <a:rPr lang="el-GR" dirty="0" smtClean="0"/>
              <a:t>οικονομίας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Η ισοτιμία εμπεριέχει και </a:t>
            </a:r>
            <a:r>
              <a:rPr lang="el-GR" dirty="0" smtClean="0"/>
              <a:t>την έννοια </a:t>
            </a:r>
            <a:r>
              <a:rPr lang="el-GR" dirty="0" smtClean="0"/>
              <a:t>της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δικαιοσύνης</a:t>
            </a:r>
            <a:r>
              <a:rPr lang="el-GR" dirty="0" smtClean="0"/>
              <a:t> και διαφέρει από την έννοια της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ισότητας </a:t>
            </a:r>
            <a:r>
              <a:rPr lang="el-GR" dirty="0" smtClean="0"/>
              <a:t>που έχει να κάνει με τα </a:t>
            </a:r>
            <a:r>
              <a:rPr lang="el-GR" dirty="0" smtClean="0"/>
              <a:t>ίσα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Κοινωνική Αλληλεγγύη υπό προϋπόθεση για την επίτευξη της ισοτιμίας</a:t>
            </a:r>
            <a:endParaRPr lang="el-GR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267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96539" y="202063"/>
            <a:ext cx="7137862" cy="102181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Ισοτιμία στην πρόσβαση σε υπηρεσίες υγείας</a:t>
            </a:r>
            <a:endParaRPr lang="el-GR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6705" y="1396538"/>
            <a:ext cx="7908328" cy="4721629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 algn="just"/>
            <a:r>
              <a:rPr lang="el-GR" dirty="0" smtClean="0"/>
              <a:t>«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λεγχόμενη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διανομή</a:t>
            </a:r>
            <a:r>
              <a:rPr lang="el-GR" dirty="0"/>
              <a:t>» (</a:t>
            </a:r>
            <a:r>
              <a:rPr lang="el-GR" dirty="0" err="1"/>
              <a:t>rationing</a:t>
            </a:r>
            <a:r>
              <a:rPr lang="el-GR" dirty="0"/>
              <a:t>), δηλαδή ο καθορισμός του ποιος έχει το δικαίωμα σε κάποιες θεραπευτικές παρεμβάσεις και σε πόσες. Η</a:t>
            </a:r>
            <a:r>
              <a:rPr lang="el-GR" b="1" dirty="0"/>
              <a:t> </a:t>
            </a:r>
            <a:r>
              <a:rPr lang="el-GR" dirty="0"/>
              <a:t>ελεγχόμενη διανομή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απευθύνεται στη ζήτηση </a:t>
            </a:r>
            <a:r>
              <a:rPr lang="el-GR" dirty="0"/>
              <a:t>για υπηρεσίες υγείας και αναφέρεται στις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πολιτικές συγκράτησης </a:t>
            </a:r>
            <a:r>
              <a:rPr lang="el-GR" dirty="0"/>
              <a:t>του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κόστους</a:t>
            </a:r>
            <a:r>
              <a:rPr lang="el-GR" dirty="0"/>
              <a:t> μέσω του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ελέγχου της ζήτησης</a:t>
            </a:r>
            <a:r>
              <a:rPr lang="el-GR" dirty="0" smtClean="0"/>
              <a:t>.</a:t>
            </a:r>
          </a:p>
          <a:p>
            <a:pPr algn="just">
              <a:buNone/>
            </a:pPr>
            <a:endParaRPr lang="el-GR" dirty="0" smtClean="0"/>
          </a:p>
          <a:p>
            <a:pPr algn="just"/>
            <a:r>
              <a:rPr lang="el-GR" dirty="0"/>
              <a:t>Η δεύτερη έννοια της ισοτιμίας στην πρόσβαση, αφορά στις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προτεραιότητες του συστήματος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l-GR" dirty="0"/>
              <a:t>δηλαδή στην απόφαση σχετικά με τον καθορισμό κάποιου “πακέτου” υπηρεσιών που το σύστημα καλύπτει κατά προτεραιότητα. Με την έννοια αυτή οι προτεραιότητες αναφέρονται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πλευρά της προσφοράς</a:t>
            </a:r>
            <a:r>
              <a:rPr lang="el-GR" dirty="0"/>
              <a:t>.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341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63287" y="147338"/>
            <a:ext cx="7079673" cy="1082946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Ισοτιμία στην Οικονομική Επιβάρυνση (1/3)</a:t>
            </a:r>
            <a:endParaRPr lang="el-GR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06335" y="1288474"/>
            <a:ext cx="7938654" cy="5228704"/>
          </a:xfrm>
        </p:spPr>
        <p:txBody>
          <a:bodyPr/>
          <a:lstStyle/>
          <a:p>
            <a:pPr algn="just"/>
            <a:r>
              <a:rPr lang="el-GR" dirty="0" smtClean="0"/>
              <a:t>Ε</a:t>
            </a:r>
            <a:r>
              <a:rPr lang="el-GR" dirty="0" smtClean="0"/>
              <a:t>ξαρτάται </a:t>
            </a:r>
            <a:r>
              <a:rPr lang="el-GR" dirty="0"/>
              <a:t>από τις πηγές χρηματοδότησης (ομάδες πληθυσμού) από τις οποίες αντλούνται τα έσοδα του συστήματος υγείας. Όσο μεγαλύτερη είναι η ομάδα και όσο περισσότερο ταυτίζεται η χρηματοδότηση με την κατανάλωση υπηρεσιών υγείας, τόσο μεγαλύτερη είναι η </a:t>
            </a:r>
            <a:r>
              <a:rPr lang="el-GR" dirty="0" smtClean="0"/>
              <a:t>ισοτιμία</a:t>
            </a:r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πηγές </a:t>
            </a: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χρηματοδότησης των συστημάτων υγείας κατά φθίνουσα σειρά ισοτιμίας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19</a:t>
            </a:fld>
            <a:endParaRPr lang="el-GR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7795382"/>
              </p:ext>
            </p:extLst>
          </p:nvPr>
        </p:nvGraphicFramePr>
        <p:xfrm>
          <a:off x="1096206" y="3519286"/>
          <a:ext cx="7440965" cy="28436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74599"/>
                <a:gridCol w="5366366"/>
              </a:tblGrid>
              <a:tr h="304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ΠΗΓΕΣ </a:t>
                      </a:r>
                      <a:endParaRPr lang="el-G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ΧΡΗΜΑΤΟΔΟΤΙΚΗ ΒΑΣΗ (Επίπτωση επιβάρυνσης)</a:t>
                      </a:r>
                      <a:endParaRPr lang="el-G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461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Άμεση φορολογία</a:t>
                      </a:r>
                      <a:endParaRPr lang="el-GR" sz="1200" b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Πληρώνουν όλοι όσοι έχουν εισόδημα, πάνω από κάποιο όριο, το οποίο υπάγεται σε φορολογία</a:t>
                      </a:r>
                      <a:endParaRPr lang="el-GR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461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Κοινωνική Ασφάλιση</a:t>
                      </a:r>
                      <a:endParaRPr lang="el-GR" sz="1200" b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Πληρώνουν μόνο όσοι εργάζονται, συνήθως με κάποιο όριο </a:t>
                      </a:r>
                      <a:r>
                        <a:rPr lang="el-GR" sz="1200" b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ασφαλιζόμενου</a:t>
                      </a:r>
                      <a:r>
                        <a:rPr lang="el-GR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ποσού</a:t>
                      </a:r>
                      <a:endParaRPr lang="el-GR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6925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Έμμεση φορολογία</a:t>
                      </a:r>
                      <a:endParaRPr lang="el-GR" sz="1200" b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Πληρώνουν όσοι καταναλώνουν αγαθά και υπηρεσίες. Η επιβάρυνση είναι μεγαλύτερη (αναλογικά) για τα χαμηλά εισοδήματα</a:t>
                      </a:r>
                      <a:endParaRPr lang="el-GR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461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Ιδιωτική Ασφάλιση</a:t>
                      </a:r>
                      <a:endParaRPr lang="el-GR" sz="1200" b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Πληρώνουν όσοι επιθυμούν πρόσθετη ή καλύτερη κάλυψη</a:t>
                      </a:r>
                      <a:endParaRPr lang="el-GR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461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Ιδιωτικές δαπάνες</a:t>
                      </a:r>
                      <a:endParaRPr lang="el-GR" sz="1200" b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Πληρώνουν όσοι επιθυμούν, αλλά και όσοι δεν έχουν ασφαλιστική κάλυψη</a:t>
                      </a:r>
                      <a:endParaRPr lang="el-GR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57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9913" y="216787"/>
            <a:ext cx="7290262" cy="830617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εξέλιξη της τυπολογίας των συστημάτων </a:t>
            </a: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υγείας (1/6)</a:t>
            </a:r>
            <a:endParaRPr lang="el-GR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5389" y="1155469"/>
            <a:ext cx="8154786" cy="5220392"/>
          </a:xfrm>
        </p:spPr>
        <p:txBody>
          <a:bodyPr>
            <a:normAutofit lnSpcReduction="10000"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Η συγκριτική α</a:t>
            </a:r>
            <a:r>
              <a:rPr lang="en-GB" sz="2000" dirty="0" err="1">
                <a:solidFill>
                  <a:schemeClr val="tx1"/>
                </a:solidFill>
              </a:rPr>
              <a:t>νάλυση</a:t>
            </a:r>
            <a:r>
              <a:rPr lang="en-GB" sz="2000" dirty="0">
                <a:solidFill>
                  <a:schemeClr val="tx1"/>
                </a:solidFill>
              </a:rPr>
              <a:t> των συστημάτων υγείας απασχόλησε τη διεθνή βιβλιογραφία τα τελευταία </a:t>
            </a:r>
            <a:r>
              <a:rPr lang="en-GB" sz="2000" dirty="0" smtClean="0">
                <a:solidFill>
                  <a:schemeClr val="tx1"/>
                </a:solidFill>
              </a:rPr>
              <a:t>40 χρόνια</a:t>
            </a:r>
            <a:endParaRPr lang="el-GR" sz="2000" dirty="0" smtClean="0">
              <a:solidFill>
                <a:schemeClr val="tx1"/>
              </a:solidFill>
            </a:endParaRPr>
          </a:p>
          <a:p>
            <a:r>
              <a:rPr lang="el-GR" sz="2000" dirty="0" smtClean="0">
                <a:solidFill>
                  <a:schemeClr val="tx1"/>
                </a:solidFill>
              </a:rPr>
              <a:t>Μέχρι το 1990, κατάταξη με βάση τον </a:t>
            </a:r>
            <a:r>
              <a:rPr lang="el-G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τρόπο χρηματοδότησης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Πρώτη διάκριση: </a:t>
            </a:r>
          </a:p>
          <a:p>
            <a:pPr lvl="1" algn="ctr"/>
            <a:r>
              <a:rPr lang="el-GR" dirty="0" smtClean="0">
                <a:solidFill>
                  <a:schemeClr val="tx1"/>
                </a:solidFill>
              </a:rPr>
              <a:t>Συστήματα που βασίζονταν στη χρηματοδότηση από την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Κοινωνική Ασφάλιση</a:t>
            </a:r>
            <a:r>
              <a:rPr lang="el-GR" dirty="0" smtClean="0">
                <a:solidFill>
                  <a:schemeClr val="tx1"/>
                </a:solidFill>
              </a:rPr>
              <a:t>, κατά το πρότυπο του </a:t>
            </a:r>
            <a:r>
              <a:rPr lang="en-GB" dirty="0" smtClean="0">
                <a:solidFill>
                  <a:schemeClr val="tx1"/>
                </a:solidFill>
              </a:rPr>
              <a:t>Otto </a:t>
            </a:r>
            <a:r>
              <a:rPr lang="en-GB" dirty="0">
                <a:solidFill>
                  <a:schemeClr val="tx1"/>
                </a:solidFill>
              </a:rPr>
              <a:t>von </a:t>
            </a:r>
            <a:r>
              <a:rPr lang="en-US" dirty="0">
                <a:solidFill>
                  <a:schemeClr val="tx1"/>
                </a:solidFill>
              </a:rPr>
              <a:t>Bismarck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το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1883</a:t>
            </a:r>
            <a:r>
              <a:rPr lang="el-GR" dirty="0" smtClean="0">
                <a:solidFill>
                  <a:schemeClr val="tx1"/>
                </a:solidFill>
              </a:rPr>
              <a:t> : αναπτύχθηκε στην κεντρική Ευρώπη και κύρια στη Γερμανία </a:t>
            </a:r>
            <a:r>
              <a:rPr lang="en-US" dirty="0" smtClean="0">
                <a:solidFill>
                  <a:schemeClr val="tx1"/>
                </a:solidFill>
              </a:rPr>
              <a:t>                         </a:t>
            </a:r>
            <a:r>
              <a:rPr lang="en-US" sz="1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endParaRPr lang="el-GR" sz="1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/>
            <a:r>
              <a:rPr lang="el-G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Συστήματα που βασίζονταν στη χρηματοδότηση από τη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Φορολογία,</a:t>
            </a:r>
            <a:r>
              <a:rPr lang="el-GR" dirty="0" smtClean="0">
                <a:solidFill>
                  <a:schemeClr val="tx1"/>
                </a:solidFill>
              </a:rPr>
              <a:t> κατά το πρότυπο του </a:t>
            </a:r>
            <a:r>
              <a:rPr lang="en-US" dirty="0" smtClean="0">
                <a:solidFill>
                  <a:schemeClr val="tx1"/>
                </a:solidFill>
              </a:rPr>
              <a:t>William </a:t>
            </a:r>
            <a:r>
              <a:rPr lang="en-US" dirty="0">
                <a:solidFill>
                  <a:schemeClr val="tx1"/>
                </a:solidFill>
              </a:rPr>
              <a:t>Henry </a:t>
            </a:r>
            <a:r>
              <a:rPr lang="en-US" dirty="0" err="1">
                <a:solidFill>
                  <a:schemeClr val="tx1"/>
                </a:solidFill>
              </a:rPr>
              <a:t>Beveridge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το</a:t>
            </a:r>
            <a:r>
              <a:rPr lang="en-GB" dirty="0">
                <a:solidFill>
                  <a:schemeClr val="tx1"/>
                </a:solidFill>
              </a:rPr>
              <a:t> 1942 </a:t>
            </a:r>
            <a:r>
              <a:rPr lang="el-GR" dirty="0" smtClean="0">
                <a:solidFill>
                  <a:schemeClr val="tx1"/>
                </a:solidFill>
              </a:rPr>
              <a:t>: ανάπτυξη του </a:t>
            </a:r>
            <a:r>
              <a:rPr lang="en-US" dirty="0" smtClean="0">
                <a:solidFill>
                  <a:schemeClr val="tx1"/>
                </a:solidFill>
              </a:rPr>
              <a:t>NHS </a:t>
            </a:r>
            <a:r>
              <a:rPr lang="el-GR" dirty="0" smtClean="0">
                <a:solidFill>
                  <a:schemeClr val="tx1"/>
                </a:solidFill>
              </a:rPr>
              <a:t>της Αγγλίας το 1947</a:t>
            </a:r>
          </a:p>
          <a:p>
            <a:r>
              <a:rPr lang="el-GR" sz="2000" b="1" dirty="0" smtClean="0">
                <a:solidFill>
                  <a:schemeClr val="tx1"/>
                </a:solidFill>
              </a:rPr>
              <a:t>Ο</a:t>
            </a:r>
            <a:r>
              <a:rPr lang="en-US" sz="2000" b="1" dirty="0" smtClean="0">
                <a:solidFill>
                  <a:schemeClr val="tx1"/>
                </a:solidFill>
              </a:rPr>
              <a:t>din Anderson (1989):</a:t>
            </a:r>
            <a:r>
              <a:rPr lang="el-GR" sz="2000" b="1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μοντέλο </a:t>
            </a:r>
            <a:r>
              <a:rPr lang="el-GR" sz="2000" dirty="0">
                <a:solidFill>
                  <a:schemeClr val="tx1"/>
                </a:solidFill>
              </a:rPr>
              <a:t>της «ασταθούς ισορροπίας» μεταξύ του δημόσιου και του ιδιωτικού </a:t>
            </a:r>
            <a:r>
              <a:rPr lang="el-GR" sz="2000" dirty="0" smtClean="0">
                <a:solidFill>
                  <a:schemeClr val="tx1"/>
                </a:solidFill>
              </a:rPr>
              <a:t>τομέα</a:t>
            </a:r>
            <a:r>
              <a:rPr lang="en-US" sz="2000" dirty="0" smtClean="0">
                <a:solidFill>
                  <a:schemeClr val="tx1"/>
                </a:solidFill>
              </a:rPr>
              <a:t>: a</a:t>
            </a:r>
            <a:r>
              <a:rPr lang="el-GR" sz="2000" dirty="0" err="1" smtClean="0">
                <a:solidFill>
                  <a:schemeClr val="tx1"/>
                </a:solidFill>
              </a:rPr>
              <a:t>νάλυση</a:t>
            </a:r>
            <a:r>
              <a:rPr lang="el-GR" sz="2000" dirty="0" smtClean="0">
                <a:solidFill>
                  <a:schemeClr val="tx1"/>
                </a:solidFill>
              </a:rPr>
              <a:t> συστημάτων </a:t>
            </a:r>
            <a:r>
              <a:rPr lang="el-GR" dirty="0" smtClean="0">
                <a:solidFill>
                  <a:schemeClr val="tx1"/>
                </a:solidFill>
              </a:rPr>
              <a:t>Βρετανίας</a:t>
            </a:r>
            <a:r>
              <a:rPr lang="el-GR" dirty="0">
                <a:solidFill>
                  <a:schemeClr val="tx1"/>
                </a:solidFill>
              </a:rPr>
              <a:t>, Σουηδίας, Καναδά, Γερμανίας, Γαλλίας, Αυστραλίας και </a:t>
            </a:r>
            <a:r>
              <a:rPr lang="el-GR" dirty="0" smtClean="0">
                <a:solidFill>
                  <a:schemeClr val="tx1"/>
                </a:solidFill>
              </a:rPr>
              <a:t>ΗΠΑ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φάσμα μεταξύ της «ελάχιστης αγοράς» και «μέγιστης αγοράς» ως το διακριτικό χαρακτηριστικό των συστημάτων υγείας</a:t>
            </a:r>
            <a:endParaRPr lang="el-GR" dirty="0" smtClean="0">
              <a:solidFill>
                <a:schemeClr val="tx1"/>
              </a:solidFill>
            </a:endParaRPr>
          </a:p>
          <a:p>
            <a:pPr lvl="1"/>
            <a:endParaRPr lang="el-G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281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1228" y="112770"/>
            <a:ext cx="8134007" cy="72681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Ισοτιμία </a:t>
            </a:r>
            <a:r>
              <a:rPr lang="el-GR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Οικονομική </a:t>
            </a:r>
            <a:r>
              <a:rPr lang="el-GR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Επιβάρυνση </a:t>
            </a:r>
            <a:r>
              <a:rPr lang="el-GR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(2/3)</a:t>
            </a:r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210" y="1181748"/>
            <a:ext cx="7406640" cy="293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1133" y="887231"/>
            <a:ext cx="783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κατάταξη του ΟΟΣΑ, </a:t>
            </a:r>
            <a:r>
              <a:rPr lang="en-US" dirty="0" smtClean="0"/>
              <a:t>Survey on Health System Characteristics, 2009</a:t>
            </a:r>
            <a:endParaRPr lang="el-GR" dirty="0"/>
          </a:p>
        </p:txBody>
      </p:sp>
      <p:graphicFrame>
        <p:nvGraphicFramePr>
          <p:cNvPr id="15" name="Πίνακας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4842868"/>
              </p:ext>
            </p:extLst>
          </p:nvPr>
        </p:nvGraphicFramePr>
        <p:xfrm>
          <a:off x="1096206" y="4883035"/>
          <a:ext cx="7266398" cy="16008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68635"/>
                <a:gridCol w="1841753"/>
                <a:gridCol w="1956010"/>
              </a:tblGrid>
              <a:tr h="457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Ομάδες χωρών</a:t>
                      </a:r>
                      <a:endParaRPr lang="el-G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Μέσος όρος 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Rank</a:t>
                      </a:r>
                      <a:endParaRPr lang="el-G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Μέσος όρος 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Index</a:t>
                      </a:r>
                      <a:endParaRPr lang="el-G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228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Αγγλοσαξονικές</a:t>
                      </a:r>
                      <a:endParaRPr lang="el-G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17,1</a:t>
                      </a:r>
                      <a:endParaRPr lang="el-G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0,9744</a:t>
                      </a:r>
                      <a:endParaRPr lang="el-G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228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b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Κεντρικής Ευρώπης</a:t>
                      </a:r>
                      <a:endParaRPr lang="el-GR" sz="1400" b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48,8</a:t>
                      </a:r>
                      <a:endParaRPr lang="el-GR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0,956</a:t>
                      </a:r>
                      <a:endParaRPr lang="el-GR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228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Σκανδιναβικές</a:t>
                      </a:r>
                      <a:endParaRPr lang="el-G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el-GR" sz="14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0,977</a:t>
                      </a:r>
                      <a:endParaRPr lang="el-G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228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Μεσογειακές</a:t>
                      </a:r>
                      <a:endParaRPr lang="el-GR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43,4</a:t>
                      </a:r>
                      <a:endParaRPr lang="el-GR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0,96</a:t>
                      </a:r>
                      <a:endParaRPr lang="el-GR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228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b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ΗΠΑ</a:t>
                      </a:r>
                      <a:endParaRPr lang="el-GR" sz="1400" b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54,5</a:t>
                      </a:r>
                      <a:endParaRPr lang="el-GR" sz="1400" b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0,954</a:t>
                      </a:r>
                      <a:endParaRPr lang="el-GR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7" name="Ορθογώνιο 16"/>
          <p:cNvSpPr/>
          <p:nvPr/>
        </p:nvSpPr>
        <p:spPr>
          <a:xfrm>
            <a:off x="856210" y="4200104"/>
            <a:ext cx="746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Κατάταξη σύμφωνα με τη δικαιοσύνη στη χρηματοδότηση του ΠΟΥ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l-G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σε σύνολο 191 χωρών)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2000</a:t>
            </a: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6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09288" y="388941"/>
            <a:ext cx="7780712" cy="107168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Ισοτιμία στην Οικονομική Επιβάρυνση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(3/3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1228" y="2133599"/>
            <a:ext cx="8632771" cy="4558145"/>
          </a:xfrm>
        </p:spPr>
        <p:txBody>
          <a:bodyPr/>
          <a:lstStyle/>
          <a:p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896700" y="1626583"/>
            <a:ext cx="75147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ΣΥΜΠΕΑΡΑΣΜΑΤΑ ΑΠΟ ΚΑΤΑΤΑΞΗ ΟΟΣΑ ΚΑΙ ΠΟΥ</a:t>
            </a:r>
          </a:p>
          <a:p>
            <a:pPr algn="just"/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Υψηλή ισοτιμία στην οικονομική επιβάρυνση καταγράφεται και από τις δύο εκθέσεις (ΟΟΣΑ &amp; ΠΟΥ) σε όλες τις </a:t>
            </a:r>
            <a:r>
              <a:rPr lang="el-G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Αγγλοσαξονικές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χώρες (κίτρινες μπάρες-ΟΟΣΑ),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τις </a:t>
            </a:r>
            <a:r>
              <a:rPr lang="el-G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Σκανδιναβικές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(πορτοκαλί μπάρες-ΟΟΣΑ) </a:t>
            </a:r>
          </a:p>
          <a:p>
            <a:pPr algn="just">
              <a:buClr>
                <a:srgbClr val="C00000"/>
              </a:buClr>
            </a:pPr>
            <a:endParaRPr lang="el-G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buClr>
                <a:srgbClr val="C00000"/>
              </a:buClr>
            </a:pP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στις Μεσογειακές (</a:t>
            </a:r>
            <a:r>
              <a:rPr lang="el-G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σιέλ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μπάρες-ΟΟΣΑ) με εξαίρεση την Ελλάδα, λόγω μεγάλης εξάρτησης από την κοινωνική ασφάλιση και την ιδιωτική δαπάνη. Επίσης, και στις δύο εκθέσεις χαμηλότερη ισοτιμία καταγράφεται στις χώρες της Κεντρικής Ευρώπης (μπλε μπάρες-ΟΟΣΑ)</a:t>
            </a:r>
          </a:p>
          <a:p>
            <a:pPr algn="just">
              <a:buClr>
                <a:srgbClr val="C00000"/>
              </a:buClr>
            </a:pP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>
                <a:srgbClr val="C00000"/>
              </a:buClr>
            </a:pP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έκθεση του ΠΟΥ τη χαμηλότερη κατάταξη έχουν οι ΗΠΑ</a:t>
            </a:r>
          </a:p>
        </p:txBody>
      </p:sp>
    </p:spTree>
    <p:extLst>
      <p:ext uri="{BB962C8B-B14F-4D97-AF65-F5344CB8AC3E}">
        <p14:creationId xmlns:p14="http://schemas.microsoft.com/office/powerpoint/2010/main" xmlns="" val="9549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88001" y="690612"/>
            <a:ext cx="6589199" cy="755803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Υγεία και Ανισότητα (1/3)</a:t>
            </a:r>
            <a:endParaRPr lang="el-GR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4771" y="1446415"/>
            <a:ext cx="7769629" cy="4898967"/>
          </a:xfrm>
        </p:spPr>
        <p:txBody>
          <a:bodyPr/>
          <a:lstStyle/>
          <a:p>
            <a:r>
              <a:rPr lang="el-GR" dirty="0"/>
              <a:t>Τ</a:t>
            </a:r>
            <a:r>
              <a:rPr lang="el-GR" dirty="0" smtClean="0"/>
              <a:t>ο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εθνικό εισόδημα (ΑΕΠ</a:t>
            </a:r>
            <a:r>
              <a:rPr lang="el-GR" dirty="0"/>
              <a:t>) καθορίζει το γενικό επίπεδο υγείας, </a:t>
            </a:r>
            <a:r>
              <a:rPr lang="el-GR" dirty="0" smtClean="0"/>
              <a:t>στις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αναπτυσσόμενες χώρες</a:t>
            </a:r>
            <a:r>
              <a:rPr lang="el-GR" dirty="0"/>
              <a:t>, που βρίσκονται στο στάδιο της επιδημιολογικής </a:t>
            </a:r>
            <a:r>
              <a:rPr lang="el-GR" dirty="0" smtClean="0"/>
              <a:t>μετάβασης. </a:t>
            </a:r>
            <a:r>
              <a:rPr lang="el-GR" dirty="0" smtClean="0"/>
              <a:t>Κ</a:t>
            </a:r>
            <a:r>
              <a:rPr lang="el-GR" dirty="0" smtClean="0"/>
              <a:t>αθώς </a:t>
            </a:r>
            <a:r>
              <a:rPr lang="el-GR" dirty="0"/>
              <a:t>το εισόδημα σε μία χώρα αυξάνει, παρατηρείται ανάπτυξη μέτρων και όρων δημόσιας υγείας, βελτίωση διατροφής, όρων και συνθηκών απασχόλησης, εκπαίδευσης, περιβάλλοντος κλπ. 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Στις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αναπτυγμένες χώρες</a:t>
            </a:r>
            <a:r>
              <a:rPr lang="el-GR" dirty="0"/>
              <a:t>, με αναπτυγμένα συστήματα υγείας, </a:t>
            </a:r>
            <a:r>
              <a:rPr lang="el-GR" dirty="0" smtClean="0"/>
              <a:t>το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ατομικό εισόδημα </a:t>
            </a:r>
            <a:r>
              <a:rPr lang="el-GR" dirty="0" smtClean="0"/>
              <a:t>καθορίζει </a:t>
            </a:r>
            <a:r>
              <a:rPr lang="el-GR" dirty="0"/>
              <a:t>το προσωπικό επίπεδο </a:t>
            </a:r>
            <a:r>
              <a:rPr lang="el-GR" dirty="0" smtClean="0"/>
              <a:t>υγείας λόγω </a:t>
            </a:r>
            <a:r>
              <a:rPr lang="el-GR" dirty="0"/>
              <a:t>καλύτερης πρόσβασης σε υπηρεσίες υγείας. 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Σ</a:t>
            </a:r>
            <a:r>
              <a:rPr lang="el-GR" dirty="0" smtClean="0"/>
              <a:t>ημασία όμως έχει </a:t>
            </a:r>
            <a:r>
              <a:rPr lang="el-GR" dirty="0"/>
              <a:t>όχι το απόλυτο επίπεδο του εισοδήματος, αλλά το επίπεδο της εισοδηματικής ανισότητας σε κάθε χώρα. 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6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29070" y="225099"/>
            <a:ext cx="6589199" cy="805679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Υγεία και Ανισότητα (2/3)</a:t>
            </a:r>
            <a:endParaRPr lang="el-GR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23</a:t>
            </a:fld>
            <a:endParaRPr lang="el-GR"/>
          </a:p>
        </p:txBody>
      </p:sp>
      <p:pic>
        <p:nvPicPr>
          <p:cNvPr id="11267" name="Εικόνα 1" descr="s___s_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091" y="885913"/>
            <a:ext cx="8005156" cy="465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139" y="5642720"/>
            <a:ext cx="86751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Η</a:t>
            </a:r>
            <a:r>
              <a:rPr lang="el-GR" sz="1400" dirty="0" smtClean="0"/>
              <a:t> </a:t>
            </a:r>
            <a:r>
              <a:rPr lang="el-GR" sz="1400" dirty="0"/>
              <a:t>θνησιμότητα πέφτει (η υγεία βελτιώνεται) όσο αυξάνει το μέσο </a:t>
            </a:r>
            <a:r>
              <a:rPr lang="el-GR" sz="1400" dirty="0" smtClean="0"/>
              <a:t>ατομικό </a:t>
            </a:r>
            <a:r>
              <a:rPr lang="el-GR" sz="1400" dirty="0" smtClean="0"/>
              <a:t>εισόδημα κατά φθίνοντα όμως ρυθμό. </a:t>
            </a:r>
            <a:r>
              <a:rPr lang="el-GR" sz="1400" dirty="0"/>
              <a:t>Η</a:t>
            </a:r>
            <a:r>
              <a:rPr lang="el-GR" sz="1400" dirty="0" smtClean="0"/>
              <a:t> </a:t>
            </a:r>
            <a:r>
              <a:rPr lang="el-GR" sz="1400" dirty="0"/>
              <a:t>«προσθήκη» ενός φτωχού </a:t>
            </a:r>
            <a:r>
              <a:rPr lang="el-GR" sz="1400" dirty="0" smtClean="0"/>
              <a:t>μειώνει </a:t>
            </a:r>
            <a:r>
              <a:rPr lang="el-GR" sz="1400" dirty="0"/>
              <a:t>τη μέση στάθμη υγείας περισσότερο από ότι την αυξάνει </a:t>
            </a:r>
            <a:r>
              <a:rPr lang="el-GR" sz="1400" dirty="0" smtClean="0"/>
              <a:t>η προσθήκη </a:t>
            </a:r>
            <a:r>
              <a:rPr lang="el-GR" sz="1400" dirty="0"/>
              <a:t>ενός πλουσίου. Συνεπώς, μεταξύ δύο χωρών με παρόμοιο εισόδημα, </a:t>
            </a:r>
            <a:r>
              <a:rPr lang="el-GR" sz="1400" dirty="0" smtClean="0"/>
              <a:t>αυτή </a:t>
            </a:r>
            <a:r>
              <a:rPr lang="el-GR" sz="1400" dirty="0"/>
              <a:t>με μεγαλύτερη ανισότητα, έχει χειρότερη υγεία.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981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21499" y="266663"/>
            <a:ext cx="6589199" cy="689301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Υγεία και Ανισότητα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(3/3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5782" y="1125198"/>
            <a:ext cx="8137236" cy="5275601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Η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ανέχεια και ο αποκλεισμός </a:t>
            </a:r>
            <a:r>
              <a:rPr lang="el-GR" dirty="0"/>
              <a:t>ευνοούν την ανάπτυξη φαινόμενων ψυχοκοινωνικού στρες, λόγω οικονομικών δυσκολιών και ανισορροπίας στο μηχανισμό προσπάθειας-ανταμοιβής (αδιαφορία, απαξία, αίσθηση αποξένωσης και αδυναμίας</a:t>
            </a:r>
            <a:r>
              <a:rPr lang="el-GR" dirty="0" smtClean="0"/>
              <a:t>).</a:t>
            </a:r>
          </a:p>
          <a:p>
            <a:pPr marL="0" indent="0" algn="just">
              <a:buNone/>
            </a:pPr>
            <a:endParaRPr lang="el-GR" dirty="0" smtClean="0"/>
          </a:p>
          <a:p>
            <a:pPr algn="just"/>
            <a:r>
              <a:rPr lang="el-GR" dirty="0" smtClean="0"/>
              <a:t>Ε</a:t>
            </a:r>
            <a:r>
              <a:rPr lang="el-GR" dirty="0" smtClean="0"/>
              <a:t>ργασία των</a:t>
            </a:r>
            <a:r>
              <a:rPr lang="en-US" dirty="0" smtClean="0"/>
              <a:t> </a:t>
            </a:r>
            <a:r>
              <a:rPr lang="en-US" dirty="0" err="1" smtClean="0"/>
              <a:t>Stucler</a:t>
            </a:r>
            <a:r>
              <a:rPr lang="en-US" dirty="0" smtClean="0"/>
              <a:t>, King and McKee, 2009</a:t>
            </a:r>
            <a:r>
              <a:rPr lang="el-GR" dirty="0" smtClean="0"/>
              <a:t> </a:t>
            </a:r>
            <a:r>
              <a:rPr lang="en-US" dirty="0" smtClean="0"/>
              <a:t>Lancet</a:t>
            </a:r>
            <a:r>
              <a:rPr lang="el-GR" dirty="0"/>
              <a:t>, εξετάζει τις συνέπειες των βεβιασμένων ιδιωτικοποιήσεων στις χώρες της πρώην Σοβιετικής Ένωσης, που «συνέπεσαν σαφώς με μία αύξηση των θανάτων». </a:t>
            </a:r>
            <a:endParaRPr lang="el-GR" dirty="0" smtClean="0"/>
          </a:p>
          <a:p>
            <a:pPr lvl="1" algn="just"/>
            <a:r>
              <a:rPr lang="el-GR" dirty="0" smtClean="0"/>
              <a:t>Στη </a:t>
            </a:r>
            <a:r>
              <a:rPr lang="el-GR" dirty="0"/>
              <a:t>Ρωσία το 1990-1995 το προσδόκιμο ζωής των ανδρών έπεσε 6 χρόνια. </a:t>
            </a:r>
            <a:r>
              <a:rPr lang="el-GR" dirty="0" smtClean="0"/>
              <a:t>Κ</a:t>
            </a:r>
            <a:r>
              <a:rPr lang="el-GR" dirty="0" smtClean="0"/>
              <a:t>οινωνική </a:t>
            </a:r>
            <a:r>
              <a:rPr lang="el-GR" dirty="0"/>
              <a:t>αναστάτωση που έφερε η γρήγορη μετάβαση </a:t>
            </a:r>
            <a:r>
              <a:rPr lang="el-GR" dirty="0" smtClean="0"/>
              <a:t>στην </a:t>
            </a:r>
            <a:r>
              <a:rPr lang="el-GR" dirty="0"/>
              <a:t>οικονομία της αγοράς, συνέπεια της οποίας ήταν ο κοινωνικός αποκλεισμός μεγάλων τμημάτων του πληθυσμού, η ανεργία και αποξένωση, που οδήγησε σε αύξηση του αλκοολισμού και άλλων βλαπτικών της υγείας συμπεριφορών.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692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6206" y="329900"/>
            <a:ext cx="7438194" cy="128089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Πρωτοβουλία της ΕΕ για τη μείωση των ανισοτήτων στην υγεία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6705" y="1610790"/>
            <a:ext cx="7877695" cy="4836192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Η Ευρωπαϊκή Ένωση </a:t>
            </a:r>
            <a:r>
              <a:rPr lang="el-GR" dirty="0" smtClean="0"/>
              <a:t>”</a:t>
            </a:r>
            <a:r>
              <a:rPr lang="en-US" dirty="0"/>
              <a:t>Joint Report on Social Inclusion and Social Protection</a:t>
            </a:r>
            <a:r>
              <a:rPr lang="el-GR" dirty="0" smtClean="0"/>
              <a:t>” (2008): σημαντικές </a:t>
            </a:r>
            <a:r>
              <a:rPr lang="el-GR" dirty="0"/>
              <a:t>διαφορές στο προσδόκιμο ζωής και στα χρόνια ζωής με καλή υγεία (</a:t>
            </a:r>
            <a:r>
              <a:rPr lang="en-US" dirty="0"/>
              <a:t>Healthy Life Years</a:t>
            </a:r>
            <a:r>
              <a:rPr lang="el-GR" dirty="0"/>
              <a:t>). </a:t>
            </a:r>
            <a:endParaRPr lang="el-GR" dirty="0" smtClean="0"/>
          </a:p>
          <a:p>
            <a:pPr lvl="1" algn="just"/>
            <a:r>
              <a:rPr lang="el-GR" dirty="0" smtClean="0"/>
              <a:t>Οι </a:t>
            </a:r>
            <a:r>
              <a:rPr lang="el-GR" dirty="0"/>
              <a:t>καινούργιες χώρες δείχνουν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προσδόκιμο ζωής χαμηλότερο κατά 8 χρόνια στις γυναίκες και 14 στους άνδρες</a:t>
            </a:r>
            <a:r>
              <a:rPr lang="el-GR" dirty="0"/>
              <a:t>. </a:t>
            </a:r>
            <a:endParaRPr lang="el-GR" dirty="0" smtClean="0"/>
          </a:p>
          <a:p>
            <a:pPr lvl="1" algn="just"/>
            <a:r>
              <a:rPr lang="el-GR" dirty="0" smtClean="0"/>
              <a:t>Σ</a:t>
            </a:r>
            <a:r>
              <a:rPr lang="el-GR" dirty="0" smtClean="0"/>
              <a:t>ημαντικές </a:t>
            </a:r>
            <a:r>
              <a:rPr lang="el-GR" dirty="0"/>
              <a:t>διαφορές στην επίπτωση και στη θνητότητα από συγκεκριμένα νοσήματα. Για παράδειγμα,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ισχαιμική καρδιοπάθεια σκοτώνει 10 φορές περισσότερα άτομα στη Λιθουανία </a:t>
            </a:r>
            <a:r>
              <a:rPr lang="el-GR" dirty="0"/>
              <a:t>από ότι στη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Γαλλία</a:t>
            </a:r>
            <a:r>
              <a:rPr lang="el-GR" dirty="0"/>
              <a:t> και παρατηρούνται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φορές περισσότερες περιπτώσεις φυματίωσης στη Ρουμανία από ότι στην Κύπρο</a:t>
            </a:r>
            <a:r>
              <a:rPr lang="el-GR" dirty="0"/>
              <a:t>. </a:t>
            </a:r>
            <a:endParaRPr lang="el-GR" dirty="0" smtClean="0"/>
          </a:p>
          <a:p>
            <a:pPr algn="just"/>
            <a:r>
              <a:rPr lang="el-GR" dirty="0"/>
              <a:t>Άτομα με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χαμηλότερο εκπαιδευτικό </a:t>
            </a:r>
            <a:r>
              <a:rPr lang="el-GR" dirty="0"/>
              <a:t>επίπεδο,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είδος απασχόλησης και εισόδημα τείνουν να πεθαίνουν </a:t>
            </a:r>
            <a:r>
              <a:rPr lang="el-GR" dirty="0" smtClean="0"/>
              <a:t>νωρίτερα </a:t>
            </a:r>
            <a:r>
              <a:rPr lang="el-GR" dirty="0"/>
              <a:t>και </a:t>
            </a:r>
            <a:r>
              <a:rPr lang="el-GR" dirty="0" smtClean="0"/>
              <a:t>παρουσιάζουν </a:t>
            </a:r>
            <a:r>
              <a:rPr lang="el-GR" dirty="0"/>
              <a:t>υψηλότερη νοσηρότητα. Παρόμοιες διαφορές παρουσιάζονται μεταξύ ορισμένων </a:t>
            </a:r>
            <a:r>
              <a:rPr lang="el-GR" dirty="0" err="1"/>
              <a:t>εθνοτικών</a:t>
            </a:r>
            <a:r>
              <a:rPr lang="el-GR" dirty="0"/>
              <a:t> ομάδων και μεταναστών, σε σχέση με το γενικό πληθυσμό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025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9928" y="333164"/>
            <a:ext cx="752301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Πρωτοβουλία της ΕΕ για τη μείωση των ανισοτήτων στην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υγεία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(2/2)</a:t>
            </a:r>
            <a:endParaRPr lang="el-GR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6459" y="1770611"/>
            <a:ext cx="7777942" cy="4140611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Τον Απρίλιο του 2009 η Ευρωπαϊκή </a:t>
            </a:r>
            <a:r>
              <a:rPr lang="el-GR" dirty="0" smtClean="0"/>
              <a:t>Επιτροπή (</a:t>
            </a:r>
            <a:r>
              <a:rPr lang="en-US" dirty="0" smtClean="0"/>
              <a:t>SANCO-C4-HEALTH-INEQUALITIES</a:t>
            </a:r>
            <a:r>
              <a:rPr lang="el-GR" dirty="0" smtClean="0"/>
              <a:t>) </a:t>
            </a:r>
            <a:r>
              <a:rPr lang="el-GR" dirty="0"/>
              <a:t>κυκλοφόρησε Έγγραφο Διαβούλευσης (</a:t>
            </a:r>
            <a:r>
              <a:rPr lang="en-US" dirty="0"/>
              <a:t>Consultation Paper</a:t>
            </a:r>
            <a:r>
              <a:rPr lang="el-GR" dirty="0"/>
              <a:t>) με τίτλο «</a:t>
            </a:r>
            <a:r>
              <a:rPr lang="en-US" dirty="0"/>
              <a:t>EU action to reduce health inequalities</a:t>
            </a:r>
            <a:r>
              <a:rPr lang="el-GR" dirty="0"/>
              <a:t>». Με την επικοινωνία της προς όλα τα ενδιαφερόμενα μέρη η Επιτροπή αναγνωρίζει ότι: </a:t>
            </a:r>
          </a:p>
          <a:p>
            <a:endParaRPr lang="el-GR" dirty="0"/>
          </a:p>
          <a:p>
            <a:pPr lvl="1" algn="just">
              <a:buNone/>
            </a:pPr>
            <a:r>
              <a:rPr lang="el-GR" i="1" dirty="0"/>
              <a:t>«το μέγεθος και η </a:t>
            </a:r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έκταση των διαφορών στην κατάσταση της υγείας </a:t>
            </a:r>
            <a:r>
              <a:rPr lang="el-GR" i="1" dirty="0"/>
              <a:t>των πολιτών που ζουν σε διάφορες περιοχές της ΕΕ, και μεταξύ προνομιούχων και στερημένων ευρωπαίων πολιτών αποτελεί </a:t>
            </a:r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πρόκληση για τη δέσμευση της ΕΕ </a:t>
            </a:r>
            <a:r>
              <a:rPr lang="el-GR" i="1" dirty="0"/>
              <a:t>στη συνοχή και την ισότητα ευκαιριών. Στο πλαίσιο αυτό η Ευρωπαϊκή Επιτροπή ανακοινώνει τη διαβούλευση με σκοπό τη μείωση των ανισοτήτων στην υγεία στην ΕΕ σε μία πρωτοβουλία για τη «Συνοχή στην Υγεία».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859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53154" y="130208"/>
            <a:ext cx="7337345" cy="764941"/>
          </a:xfrm>
        </p:spPr>
        <p:txBody>
          <a:bodyPr>
            <a:noAutofit/>
          </a:bodyPr>
          <a:lstStyle/>
          <a:p>
            <a:pPr algn="ctr"/>
            <a:r>
              <a:rPr lang="el-GR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ΠΡΩΤΟΒΟΥΛΙΑ ΤΟΥ </a:t>
            </a:r>
            <a:r>
              <a:rPr lang="el-G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UROFOUND </a:t>
            </a:r>
            <a:r>
              <a:rPr lang="el-GR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ΤΗ ΜΕΛΕΤΗ ΤΩΝ ΕΠΙΠΤΩΣΕΩΝ ΤΗΣ ΚΡΙΣΗΣ ΣΤΗΝ ΠΡΟΣΒΑΣΗ ΣΤΙΣ ΥΥ και ΓΙΑ ΤΗ ΔΙΕΡΕΥΝΗΣΗ ΜΕΤΡΩΝ ΑΝΤΙΜΕΤΩΠΙΣΗΣ</a:t>
            </a:r>
            <a:br>
              <a:rPr lang="el-GR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Συμμετέχουσες Χώρες: </a:t>
            </a:r>
            <a:r>
              <a:rPr lang="el-GR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Βουλγαρία, Ελλάδα, Ουγγαρία, Ιρλανδία, Λιθουανία, Λουξεμβούργο, Πορτογαλία, Ρουμανία, Σλοβενία, Ισπανία, Σουηδία</a:t>
            </a:r>
            <a:endParaRPr lang="el-GR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27</a:t>
            </a:fld>
            <a:endParaRPr lang="el-GR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29210" t="16875" r="28952" b="14934"/>
          <a:stretch>
            <a:fillRect/>
          </a:stretch>
        </p:blipFill>
        <p:spPr bwMode="auto">
          <a:xfrm>
            <a:off x="664144" y="1689235"/>
            <a:ext cx="3551721" cy="516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 l="29052" t="19638" r="36527" b="27005"/>
          <a:stretch>
            <a:fillRect/>
          </a:stretch>
        </p:blipFill>
        <p:spPr bwMode="auto">
          <a:xfrm>
            <a:off x="4398746" y="1653734"/>
            <a:ext cx="4196615" cy="520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95663" y="431605"/>
            <a:ext cx="7238198" cy="1079561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Προαιρετική εργασία για παρουσίαση στο τελευταίο μάθημα </a:t>
            </a:r>
            <a:endParaRPr lang="el-GR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02644" y="1584960"/>
            <a:ext cx="7921591" cy="4642585"/>
          </a:xfrm>
        </p:spPr>
        <p:txBody>
          <a:bodyPr/>
          <a:lstStyle/>
          <a:p>
            <a:r>
              <a:rPr lang="el-GR" dirty="0" smtClean="0"/>
              <a:t>Επιλέξτε τα </a:t>
            </a:r>
            <a:r>
              <a:rPr lang="en-US" dirty="0" smtClean="0"/>
              <a:t>Cases Studies </a:t>
            </a:r>
            <a:r>
              <a:rPr lang="el-GR" dirty="0" smtClean="0"/>
              <a:t>μιας χώρας από το </a:t>
            </a:r>
            <a:r>
              <a:rPr lang="en-US" dirty="0" smtClean="0"/>
              <a:t>Report </a:t>
            </a:r>
            <a:r>
              <a:rPr lang="el-GR" dirty="0" smtClean="0"/>
              <a:t>του </a:t>
            </a:r>
            <a:r>
              <a:rPr lang="en-US" dirty="0" err="1" smtClean="0"/>
              <a:t>Eurofound</a:t>
            </a:r>
            <a:r>
              <a:rPr lang="el-GR" dirty="0" smtClean="0"/>
              <a:t> και παρουσιάστε τα μέτρα που έλαβαν για την εξασφάλιση της πρόσβασης στο σύστημα υγείας την περίοδο της οικονομικής κρίσης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 Προσπαθήστε να αντιστοιχίσετε τα όσα εμπειρικά περιγράφονται στα </a:t>
            </a:r>
            <a:r>
              <a:rPr lang="en-US" dirty="0" smtClean="0"/>
              <a:t>case studies </a:t>
            </a:r>
            <a:r>
              <a:rPr lang="el-GR" dirty="0" smtClean="0"/>
              <a:t>με το θεωρητικό υπόβαθρο της ενότητας 4 του </a:t>
            </a:r>
            <a:r>
              <a:rPr lang="en-US" dirty="0" smtClean="0"/>
              <a:t>Report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E69900-A4FF-42D6-8501-3B3BD52F77E4}" type="slidenum">
              <a:rPr lang="el-GR" altLang="el-GR">
                <a:solidFill>
                  <a:schemeClr val="bg1"/>
                </a:solidFill>
              </a:rPr>
              <a:pPr eaLnBrk="1" hangingPunct="1"/>
              <a:t>29</a:t>
            </a:fld>
            <a:endParaRPr lang="el-GR" altLang="el-GR" dirty="0">
              <a:solidFill>
                <a:schemeClr val="bg1"/>
              </a:solidFill>
            </a:endParaRPr>
          </a:p>
        </p:txBody>
      </p:sp>
      <p:sp>
        <p:nvSpPr>
          <p:cNvPr id="9" name="8 - Τίτλος"/>
          <p:cNvSpPr>
            <a:spLocks noGrp="1"/>
          </p:cNvSpPr>
          <p:nvPr>
            <p:ph type="title"/>
          </p:nvPr>
        </p:nvSpPr>
        <p:spPr>
          <a:xfrm>
            <a:off x="357188" y="142875"/>
            <a:ext cx="8358187" cy="714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ΑΝΙΚΑΝΟΠΟΙΗΤΕΣ ΑΝΑΓΚΕΣ ΥΓΕΙΑΣ ΤΟΥ ΠΛΗΘΥΣΜΟΥ ΑΝΑ ΕΙΣΟΔΗΜΑΤΙΚΗ ΚΑΤΗΓΟΡΙΑ ΣΕ ΕΕ-27 ΚΑΙ ΕΛΛΑΔΑ ΜΕ ΒΑΣΗ </a:t>
            </a:r>
            <a:r>
              <a:rPr lang="en-US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SILC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2012</a:t>
            </a:r>
            <a:r>
              <a:rPr lang="el-G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2009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l-G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2012</a:t>
            </a:r>
            <a:r>
              <a:rPr lang="el-GR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9 - Θέση κειμένου"/>
          <p:cNvSpPr>
            <a:spLocks noGrp="1"/>
          </p:cNvSpPr>
          <p:nvPr>
            <p:ph type="body" idx="1"/>
          </p:nvPr>
        </p:nvSpPr>
        <p:spPr>
          <a:xfrm>
            <a:off x="285750" y="785813"/>
            <a:ext cx="4040188" cy="639762"/>
          </a:xfrm>
        </p:spPr>
        <p:txBody>
          <a:bodyPr/>
          <a:lstStyle/>
          <a:p>
            <a:pPr algn="r">
              <a:defRPr/>
            </a:pPr>
            <a:r>
              <a:rPr lang="el-GR" sz="2000" b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Ανικανοποίητες Ιατρικές Ανάγκες</a:t>
            </a:r>
            <a:endParaRPr lang="el-GR" sz="2000" b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572000" y="785813"/>
            <a:ext cx="4213225" cy="639762"/>
          </a:xfrm>
        </p:spPr>
        <p:txBody>
          <a:bodyPr/>
          <a:lstStyle/>
          <a:p>
            <a:pPr algn="r">
              <a:defRPr/>
            </a:pPr>
            <a:r>
              <a:rPr lang="el-GR" sz="2000" b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Ανικανοποίητες Οδοντιατρικές Ανάγκες</a:t>
            </a:r>
            <a:endParaRPr lang="el-GR" sz="2000" b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- Θέση αριθμού διαφάνειας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177BFFE-F135-4F90-B938-96CCBAB79451}" type="slidenum">
              <a:rPr lang="el-GR" altLang="el-GR" sz="12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/>
              <a:t>29</a:t>
            </a:fld>
            <a:endParaRPr lang="el-GR" altLang="el-GR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122" name="Object 11"/>
          <p:cNvGraphicFramePr>
            <a:graphicFrameLocks noChangeAspect="1"/>
          </p:cNvGraphicFramePr>
          <p:nvPr/>
        </p:nvGraphicFramePr>
        <p:xfrm>
          <a:off x="285750" y="1357313"/>
          <a:ext cx="4391025" cy="4522787"/>
        </p:xfrm>
        <a:graphic>
          <a:graphicData uri="http://schemas.openxmlformats.org/presentationml/2006/ole">
            <p:oleObj spid="_x0000_s12296" name="Γράφημα" r:id="rId3" imgW="4391025" imgH="2466975" progId="Excel.Chart.8">
              <p:embed/>
            </p:oleObj>
          </a:graphicData>
        </a:graphic>
      </p:graphicFrame>
      <p:graphicFrame>
        <p:nvGraphicFramePr>
          <p:cNvPr id="5123" name="Object 12"/>
          <p:cNvGraphicFramePr>
            <a:graphicFrameLocks noChangeAspect="1"/>
          </p:cNvGraphicFramePr>
          <p:nvPr/>
        </p:nvGraphicFramePr>
        <p:xfrm>
          <a:off x="4572000" y="1357313"/>
          <a:ext cx="4400550" cy="4522787"/>
        </p:xfrm>
        <a:graphic>
          <a:graphicData uri="http://schemas.openxmlformats.org/presentationml/2006/ole">
            <p:oleObj spid="_x0000_s12297" name="Γράφημα" r:id="rId4" imgW="4400550" imgH="2447925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744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9913" y="216787"/>
            <a:ext cx="7290262" cy="830617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εξέλιξη της τυπολογίας των συστημάτων </a:t>
            </a: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υγείας (2/6)</a:t>
            </a:r>
            <a:endParaRPr lang="el-GR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5389" y="1155469"/>
            <a:ext cx="8154786" cy="5220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</a:t>
            </a:r>
            <a:r>
              <a:rPr lang="el-G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ριτήρια κατάταξης </a:t>
            </a:r>
            <a:r>
              <a:rPr lang="el-G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των </a:t>
            </a:r>
            <a:r>
              <a:rPr lang="el-G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συστημάτων υγείας κατά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Anderson</a:t>
            </a:r>
            <a:r>
              <a:rPr lang="el-G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l-G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l-GR" sz="2000" dirty="0">
                <a:solidFill>
                  <a:schemeClr val="tx1"/>
                </a:solidFill>
              </a:rPr>
              <a:t>η ιδιοκτησία των μέσων παραγωγής</a:t>
            </a:r>
          </a:p>
          <a:p>
            <a:pPr lvl="0">
              <a:lnSpc>
                <a:spcPct val="150000"/>
              </a:lnSpc>
            </a:pPr>
            <a:r>
              <a:rPr lang="el-GR" sz="2000" dirty="0">
                <a:solidFill>
                  <a:schemeClr val="tx1"/>
                </a:solidFill>
              </a:rPr>
              <a:t>οι πηγές χρηματοδότησης των επενδύσεων</a:t>
            </a:r>
          </a:p>
          <a:p>
            <a:pPr lvl="0">
              <a:lnSpc>
                <a:spcPct val="150000"/>
              </a:lnSpc>
            </a:pPr>
            <a:r>
              <a:rPr lang="el-GR" sz="2000" dirty="0">
                <a:solidFill>
                  <a:schemeClr val="tx1"/>
                </a:solidFill>
              </a:rPr>
              <a:t>οι πηγές χρηματοδότησης για τα λειτουργικά έξοδα</a:t>
            </a:r>
          </a:p>
          <a:p>
            <a:pPr lvl="0">
              <a:lnSpc>
                <a:spcPct val="150000"/>
              </a:lnSpc>
            </a:pPr>
            <a:r>
              <a:rPr lang="el-GR" sz="2000" dirty="0">
                <a:solidFill>
                  <a:schemeClr val="tx1"/>
                </a:solidFill>
              </a:rPr>
              <a:t>τρόπος πληρωμής για υπηρεσίες και αμοιβές</a:t>
            </a:r>
          </a:p>
          <a:p>
            <a:pPr lvl="0">
              <a:lnSpc>
                <a:spcPct val="150000"/>
              </a:lnSpc>
            </a:pPr>
            <a:r>
              <a:rPr lang="el-GR" sz="2000" dirty="0">
                <a:solidFill>
                  <a:schemeClr val="tx1"/>
                </a:solidFill>
              </a:rPr>
              <a:t>αναλογία δημόσιων και ιδιωτικών πηγών χρηματοδότησης</a:t>
            </a:r>
          </a:p>
          <a:p>
            <a:pPr lvl="0">
              <a:lnSpc>
                <a:spcPct val="150000"/>
              </a:lnSpc>
            </a:pPr>
            <a:r>
              <a:rPr lang="el-GR" sz="2000" dirty="0">
                <a:solidFill>
                  <a:schemeClr val="tx1"/>
                </a:solidFill>
              </a:rPr>
              <a:t>ο βαθμός στον οποίο η πρόσβαση στις υπηρεσίες θεωρείται καθολικό δικαίωμα </a:t>
            </a:r>
          </a:p>
          <a:p>
            <a:pPr lvl="1">
              <a:lnSpc>
                <a:spcPct val="150000"/>
              </a:lnSpc>
            </a:pPr>
            <a:endParaRPr lang="el-G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613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CCCCCD9-34D2-4ACF-B4F2-C0F683DADB7F}" type="slidenum">
              <a:rPr lang="el-GR" altLang="el-GR" sz="12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/>
              <a:t>30</a:t>
            </a:fld>
            <a:endParaRPr lang="el-GR" altLang="el-GR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8477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ΜΕΤΑΝΑΣΤΕΣ: Ασφαλιστική Κάλυψη και Ανικανοποίητες Ανάγκες Υγείας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341438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l-GR" sz="2400" dirty="0" smtClean="0">
                <a:latin typeface="Times New Roman" pitchFamily="18" charset="0"/>
              </a:rPr>
              <a:t>Σύμφωνα με την τελευταία απογραφή της ΕΛΣΤΑΤ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911.929 </a:t>
            </a:r>
            <a:r>
              <a:rPr lang="el-GR" sz="2400" dirty="0" smtClean="0">
                <a:latin typeface="Times New Roman" pitchFamily="18" charset="0"/>
              </a:rPr>
              <a:t>άτομα από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120</a:t>
            </a:r>
            <a:r>
              <a:rPr lang="el-GR" sz="2400" dirty="0" smtClean="0">
                <a:latin typeface="Times New Roman" pitchFamily="18" charset="0"/>
              </a:rPr>
              <a:t> διαφορετικές χώρες ζουν στην Ελλάδα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76475"/>
            <a:ext cx="77755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808038" y="6113463"/>
            <a:ext cx="588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/>
              <a:t>Πηγή: Πρόγραμμα ΘΑΛΗΣ –Τμήμα Νοσηλευτικής ΕΚΠΑ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ADADAE-8092-4EB4-822D-85F68B3BB733}" type="slidenum">
              <a:rPr lang="el-GR" altLang="el-GR">
                <a:solidFill>
                  <a:schemeClr val="bg1"/>
                </a:solidFill>
              </a:rPr>
              <a:pPr eaLnBrk="1" hangingPunct="1"/>
              <a:t>30</a:t>
            </a:fld>
            <a:endParaRPr lang="el-GR" alt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0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C3A032D-6B77-4DED-A532-9D6E49197D73}" type="slidenum">
              <a:rPr lang="el-GR" altLang="el-GR"/>
              <a:pPr/>
              <a:t>31</a:t>
            </a:fld>
            <a:endParaRPr lang="el-GR" altLang="el-GR"/>
          </a:p>
        </p:txBody>
      </p:sp>
      <p:sp>
        <p:nvSpPr>
          <p:cNvPr id="9" name="8 - Τίτλος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15375" cy="939800"/>
          </a:xfrm>
        </p:spPr>
        <p:txBody>
          <a:bodyPr>
            <a:normAutofit fontScale="90000"/>
          </a:bodyPr>
          <a:lstStyle/>
          <a:p>
            <a:r>
              <a:rPr lang="el-GR" altLang="el-GR" sz="2800" smtClean="0">
                <a:solidFill>
                  <a:srgbClr val="C00000"/>
                </a:solidFill>
              </a:rPr>
              <a:t/>
            </a:r>
            <a:br>
              <a:rPr lang="el-GR" altLang="el-GR" sz="2800" smtClean="0">
                <a:solidFill>
                  <a:srgbClr val="C00000"/>
                </a:solidFill>
              </a:rPr>
            </a:br>
            <a:endParaRPr lang="el-GR" altLang="el-GR" sz="2800" smtClean="0">
              <a:solidFill>
                <a:srgbClr val="C00000"/>
              </a:solidFill>
            </a:endParaRPr>
          </a:p>
        </p:txBody>
      </p:sp>
      <p:sp>
        <p:nvSpPr>
          <p:cNvPr id="10" name="9 - Θέση κειμένου"/>
          <p:cNvSpPr>
            <a:spLocks noGrp="1"/>
          </p:cNvSpPr>
          <p:nvPr>
            <p:ph type="body" idx="1"/>
          </p:nvPr>
        </p:nvSpPr>
        <p:spPr>
          <a:xfrm>
            <a:off x="250825" y="333375"/>
            <a:ext cx="8569325" cy="639763"/>
          </a:xfrm>
        </p:spPr>
        <p:txBody>
          <a:bodyPr/>
          <a:lstStyle/>
          <a:p>
            <a:pPr algn="r"/>
            <a:r>
              <a:rPr lang="el-GR" altLang="el-GR" b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Προσωπική Εκτίμηση της Κατάστασης της Υγείας (%): 2011</a:t>
            </a:r>
          </a:p>
        </p:txBody>
      </p:sp>
      <p:sp>
        <p:nvSpPr>
          <p:cNvPr id="5" name="4 - Θέση αριθμού διαφάνειας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B5EF23E-1A72-48EE-BE4A-6A4036C1C76F}" type="slidenum">
              <a:rPr lang="el-GR" altLang="el-GR" sz="12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/>
              <a:t>31</a:t>
            </a:fld>
            <a:endParaRPr lang="el-GR" altLang="el-GR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4213" y="1268413"/>
            <a:ext cx="7848600" cy="47529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- TextBox"/>
          <p:cNvSpPr txBox="1"/>
          <p:nvPr/>
        </p:nvSpPr>
        <p:spPr>
          <a:xfrm>
            <a:off x="744538" y="6092825"/>
            <a:ext cx="8453437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Πηγές: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ΕΛΣΤΑΤ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2013 &amp; Εργαστήριο Οργάνωσης και Αξιολόγησης Υπηρεσιών Υγείας 2012</a:t>
            </a:r>
          </a:p>
        </p:txBody>
      </p:sp>
    </p:spTree>
    <p:extLst>
      <p:ext uri="{BB962C8B-B14F-4D97-AF65-F5344CB8AC3E}">
        <p14:creationId xmlns:p14="http://schemas.microsoft.com/office/powerpoint/2010/main" xmlns="" val="25278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E5A9554-9FEC-4357-97B9-385034258615}" type="slidenum">
              <a:rPr lang="el-GR" altLang="el-GR"/>
              <a:pPr/>
              <a:t>32</a:t>
            </a:fld>
            <a:endParaRPr lang="el-GR" altLang="el-GR"/>
          </a:p>
        </p:txBody>
      </p:sp>
      <p:sp>
        <p:nvSpPr>
          <p:cNvPr id="9" name="8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937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ΠΡΟΣΩΠΙΚΗ ΕΚΤΙΜΗΣΗ ΤΗΣ ΓΝΩΣΗΣ ΑΝΑΦΟΡΙΚΑ ΜΕ ΤΙΣ ΥΠΗΡΕΣΙΕΣ ΥΓΕΙΑΣ (%): 2011</a:t>
            </a:r>
            <a:endParaRPr lang="el-GR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- Θέση αριθμού διαφάνειας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422BC5E-97BC-4096-AB27-5ED3C2470F30}" type="slidenum">
              <a:rPr lang="el-GR" altLang="el-GR" sz="12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/>
              <a:t>32</a:t>
            </a:fld>
            <a:endParaRPr lang="el-GR" altLang="el-GR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1500" y="1214438"/>
            <a:ext cx="8143875" cy="46434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15 - TextBox"/>
          <p:cNvSpPr txBox="1">
            <a:spLocks noChangeArrowheads="1"/>
          </p:cNvSpPr>
          <p:nvPr/>
        </p:nvSpPr>
        <p:spPr bwMode="auto">
          <a:xfrm>
            <a:off x="684213" y="5949950"/>
            <a:ext cx="734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Πηγή:</a:t>
            </a:r>
            <a:r>
              <a:rPr lang="el-GR" altLang="el-GR"/>
              <a:t> Εργαστήριο Οργάνωσης και Αξιολόγησης Υπηρεσιών Υγείας για</a:t>
            </a:r>
          </a:p>
          <a:p>
            <a:pPr eaLnBrk="1" hangingPunct="1"/>
            <a:r>
              <a:rPr lang="el-GR" altLang="el-GR"/>
              <a:t>Λογαριασμό του ΚΕΛΠΝΟ, 2011</a:t>
            </a:r>
          </a:p>
        </p:txBody>
      </p:sp>
    </p:spTree>
    <p:extLst>
      <p:ext uri="{BB962C8B-B14F-4D97-AF65-F5344CB8AC3E}">
        <p14:creationId xmlns:p14="http://schemas.microsoft.com/office/powerpoint/2010/main" xmlns="" val="26759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6206" y="233413"/>
            <a:ext cx="7290262" cy="830617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εξέλιξη της τυπολογίας των συστημάτων </a:t>
            </a: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υγείας (3/6)</a:t>
            </a:r>
            <a:endParaRPr lang="el-GR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5389" y="1155469"/>
            <a:ext cx="8154786" cy="5220392"/>
          </a:xfrm>
        </p:spPr>
        <p:txBody>
          <a:bodyPr>
            <a:normAutofit/>
          </a:bodyPr>
          <a:lstStyle/>
          <a:p>
            <a:pPr marL="57150" indent="0">
              <a:lnSpc>
                <a:spcPct val="150000"/>
              </a:lnSpc>
              <a:buNone/>
            </a:pPr>
            <a:r>
              <a:rPr lang="el-GR" dirty="0" smtClean="0">
                <a:solidFill>
                  <a:schemeClr val="tx1"/>
                </a:solidFill>
              </a:rPr>
              <a:t>Κριτήρια κατάταξης των συστημάτων υγείας κατά </a:t>
            </a:r>
            <a:r>
              <a:rPr lang="en-US" b="1" dirty="0" smtClean="0">
                <a:solidFill>
                  <a:schemeClr val="tx1"/>
                </a:solidFill>
              </a:rPr>
              <a:t>Roemer </a:t>
            </a:r>
            <a:r>
              <a:rPr lang="el-GR" b="1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Health </a:t>
            </a:r>
            <a:r>
              <a:rPr lang="en-US" b="1" dirty="0">
                <a:solidFill>
                  <a:schemeClr val="tx1"/>
                </a:solidFill>
              </a:rPr>
              <a:t>Systems of the World</a:t>
            </a:r>
            <a:r>
              <a:rPr lang="el-GR" b="1" dirty="0">
                <a:solidFill>
                  <a:schemeClr val="tx1"/>
                </a:solidFill>
              </a:rPr>
              <a:t>, </a:t>
            </a:r>
            <a:r>
              <a:rPr lang="el-GR" b="1" dirty="0" smtClean="0">
                <a:solidFill>
                  <a:schemeClr val="tx1"/>
                </a:solidFill>
              </a:rPr>
              <a:t>1991): </a:t>
            </a:r>
          </a:p>
          <a:p>
            <a:pPr indent="-285750">
              <a:lnSpc>
                <a:spcPct val="150000"/>
              </a:lnSpc>
            </a:pPr>
            <a:r>
              <a:rPr lang="el-GR" dirty="0" smtClean="0">
                <a:solidFill>
                  <a:schemeClr val="tx1"/>
                </a:solidFill>
              </a:rPr>
              <a:t>οικονομική </a:t>
            </a:r>
            <a:r>
              <a:rPr lang="el-GR" dirty="0">
                <a:solidFill>
                  <a:schemeClr val="tx1"/>
                </a:solidFill>
              </a:rPr>
              <a:t>παραγωγή (εθνικό εισόδημα), </a:t>
            </a:r>
            <a:endParaRPr lang="el-GR" dirty="0" smtClean="0">
              <a:solidFill>
                <a:schemeClr val="tx1"/>
              </a:solidFill>
            </a:endParaRPr>
          </a:p>
          <a:p>
            <a:pPr indent="-285750">
              <a:lnSpc>
                <a:spcPct val="150000"/>
              </a:lnSpc>
            </a:pPr>
            <a:r>
              <a:rPr lang="el-GR" dirty="0" smtClean="0">
                <a:solidFill>
                  <a:schemeClr val="tx1"/>
                </a:solidFill>
              </a:rPr>
              <a:t>πολιτική </a:t>
            </a:r>
            <a:r>
              <a:rPr lang="el-GR" dirty="0">
                <a:solidFill>
                  <a:schemeClr val="tx1"/>
                </a:solidFill>
              </a:rPr>
              <a:t>κουλτούρα και </a:t>
            </a:r>
            <a:r>
              <a:rPr lang="el-GR" dirty="0" smtClean="0">
                <a:solidFill>
                  <a:schemeClr val="tx1"/>
                </a:solidFill>
              </a:rPr>
              <a:t>ιστορία </a:t>
            </a:r>
            <a:r>
              <a:rPr lang="el-GR" dirty="0">
                <a:solidFill>
                  <a:schemeClr val="tx1"/>
                </a:solidFill>
              </a:rPr>
              <a:t>ως παράγοντες που εξηγούν ή καθορίζουν την ανάπτυξη των συστημάτων υγείας. </a:t>
            </a:r>
            <a:endParaRPr lang="el-GR" dirty="0" smtClean="0">
              <a:solidFill>
                <a:schemeClr val="tx1"/>
              </a:solidFill>
            </a:endParaRPr>
          </a:p>
          <a:p>
            <a:pPr marL="57150" indent="0">
              <a:lnSpc>
                <a:spcPct val="150000"/>
              </a:lnSpc>
              <a:buNone/>
            </a:pPr>
            <a:r>
              <a:rPr lang="el-GR" dirty="0" smtClean="0">
                <a:solidFill>
                  <a:schemeClr val="tx1"/>
                </a:solidFill>
              </a:rPr>
              <a:t>Κατατάσσει </a:t>
            </a:r>
            <a:r>
              <a:rPr lang="el-GR" dirty="0">
                <a:solidFill>
                  <a:schemeClr val="tx1"/>
                </a:solidFill>
              </a:rPr>
              <a:t>τις χώρες σύμφωνα με το οικονομικό τους επίπεδο και το βαθμό της κρατικής εμπλοκής στην οργάνωση και χρηματοδότηση του συστήματος υγείας. </a:t>
            </a:r>
            <a:endParaRPr lang="el-GR" dirty="0" smtClean="0">
              <a:solidFill>
                <a:schemeClr val="tx1"/>
              </a:solidFill>
            </a:endParaRPr>
          </a:p>
          <a:p>
            <a:pPr marL="57150" indent="0">
              <a:lnSpc>
                <a:spcPct val="150000"/>
              </a:lnSpc>
              <a:buNone/>
            </a:pPr>
            <a:endParaRPr lang="el-G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762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15884" y="46044"/>
            <a:ext cx="8686800" cy="63111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εξέλιξη της τυπολογίας των συστημάτων υγείας </a:t>
            </a: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(4/6</a:t>
            </a:r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1228" y="1152908"/>
            <a:ext cx="8404168" cy="5370021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l-GR" dirty="0" smtClean="0">
                <a:solidFill>
                  <a:schemeClr val="tx1"/>
                </a:solidFill>
              </a:rPr>
              <a:t>Κατά </a:t>
            </a:r>
            <a:r>
              <a:rPr lang="en-US" b="1" dirty="0" smtClean="0">
                <a:solidFill>
                  <a:schemeClr val="tx1"/>
                </a:solidFill>
              </a:rPr>
              <a:t>Roemer</a:t>
            </a:r>
            <a:r>
              <a:rPr lang="el-GR" b="1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τα συστήματα διακρίνονται σε</a:t>
            </a:r>
            <a:r>
              <a:rPr lang="el-GR" b="1" dirty="0" smtClean="0">
                <a:solidFill>
                  <a:schemeClr val="tx1"/>
                </a:solidFill>
              </a:rPr>
              <a:t>:</a:t>
            </a:r>
          </a:p>
          <a:p>
            <a:pPr marL="0" lvl="0" indent="0" algn="just">
              <a:buNone/>
            </a:pPr>
            <a:endParaRPr lang="el-GR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el-GR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επιχειρηματικό (</a:t>
            </a:r>
            <a:r>
              <a:rPr lang="en-US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entrepreneurial</a:t>
            </a:r>
            <a:r>
              <a:rPr lang="el-GR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)-ΗΠΑ: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χαρακτηρίζεται από εργοδοτική ή ιδιωτική ασφάλιση και κυρίως ιδιωτική προσφορά υπηρεσιών. Κατά 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Roemer </a:t>
            </a:r>
            <a:r>
              <a:rPr lang="el-GR" dirty="0">
                <a:solidFill>
                  <a:schemeClr val="tx1"/>
                </a:solidFill>
              </a:rPr>
              <a:t>χαρακτηρίζεται από υψηλό βαθμό αποδοτικότητας, ποιότητας και καινοτομίας με κύριο, όμως, μειονέκτημα </a:t>
            </a:r>
            <a:r>
              <a:rPr lang="el-GR" dirty="0" smtClean="0">
                <a:solidFill>
                  <a:schemeClr val="tx1"/>
                </a:solidFill>
              </a:rPr>
              <a:t>τη </a:t>
            </a:r>
            <a:r>
              <a:rPr lang="el-GR" dirty="0">
                <a:solidFill>
                  <a:schemeClr val="tx1"/>
                </a:solidFill>
              </a:rPr>
              <a:t>χαμηλή ισοτιμία.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</a:rPr>
              <a:t> </a:t>
            </a:r>
          </a:p>
          <a:p>
            <a:pPr lvl="0" algn="just"/>
            <a:r>
              <a:rPr lang="el-GR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υποχρεωτικό (</a:t>
            </a:r>
            <a:r>
              <a:rPr lang="en-US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mandated</a:t>
            </a:r>
            <a:r>
              <a:rPr lang="el-GR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)-Γερμανία </a:t>
            </a:r>
            <a:r>
              <a:rPr lang="el-GR" dirty="0" smtClean="0">
                <a:solidFill>
                  <a:schemeClr val="tx1"/>
                </a:solidFill>
              </a:rPr>
              <a:t>: στηρίζεται </a:t>
            </a:r>
            <a:r>
              <a:rPr lang="el-GR" dirty="0">
                <a:solidFill>
                  <a:schemeClr val="tx1"/>
                </a:solidFill>
              </a:rPr>
              <a:t>σε υποχρεωτικές εισφορές εργοδοτών και ασφαλισμένων με καθολική κάλυψη του πληθυσμού, και δημόσια ή/και ιδιωτική παροχή υπηρεσιών. </a:t>
            </a:r>
            <a:r>
              <a:rPr lang="el-GR" dirty="0" smtClean="0">
                <a:solidFill>
                  <a:schemeClr val="tx1"/>
                </a:solidFill>
              </a:rPr>
              <a:t>Μεγάλο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πλεονέκτημα </a:t>
            </a:r>
            <a:r>
              <a:rPr lang="el-GR" dirty="0" smtClean="0">
                <a:solidFill>
                  <a:schemeClr val="tx1"/>
                </a:solidFill>
              </a:rPr>
              <a:t>η </a:t>
            </a:r>
            <a:r>
              <a:rPr lang="el-GR" dirty="0">
                <a:solidFill>
                  <a:schemeClr val="tx1"/>
                </a:solidFill>
              </a:rPr>
              <a:t>κατανομή του ρίσκου σε ολόκληρη την κοινωνία. Μειονέκτημα </a:t>
            </a:r>
            <a:r>
              <a:rPr lang="el-GR" dirty="0" smtClean="0">
                <a:solidFill>
                  <a:schemeClr val="tx1"/>
                </a:solidFill>
              </a:rPr>
              <a:t>η </a:t>
            </a:r>
            <a:r>
              <a:rPr lang="el-GR" dirty="0">
                <a:solidFill>
                  <a:schemeClr val="tx1"/>
                </a:solidFill>
              </a:rPr>
              <a:t>αδυναμία ενσωμάτωσης αυτόματων μηχανισμών αγοράς που οδηγούν σε μεγαλύτερη αποδοτικότητα.   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</a:rPr>
              <a:t> </a:t>
            </a:r>
          </a:p>
          <a:p>
            <a:pPr lvl="0" algn="just"/>
            <a:r>
              <a:rPr lang="el-GR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</a:t>
            </a:r>
            <a:r>
              <a:rPr lang="el-GR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</a:t>
            </a:r>
            <a:r>
              <a:rPr lang="el-GR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πρότυπο της Εθνικής Υπηρεσίας </a:t>
            </a:r>
            <a:r>
              <a:rPr lang="el-GR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Υγείας-Βρετανία</a:t>
            </a:r>
            <a:r>
              <a:rPr lang="el-GR" dirty="0" smtClean="0">
                <a:solidFill>
                  <a:schemeClr val="tx1"/>
                </a:solidFill>
              </a:rPr>
              <a:t>: χαρακτηρίζεται </a:t>
            </a:r>
            <a:r>
              <a:rPr lang="el-GR" dirty="0">
                <a:solidFill>
                  <a:schemeClr val="tx1"/>
                </a:solidFill>
              </a:rPr>
              <a:t>από καθολική κάλυψη από εθνικά φορολογικά έσοδα και κρατική ιδιοκτησία ή έλεγχο των μέσων παραγωγής</a:t>
            </a:r>
          </a:p>
          <a:p>
            <a:pPr marL="0" indent="0">
              <a:buNone/>
            </a:pP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913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3949" y="191848"/>
            <a:ext cx="8595359" cy="697614"/>
          </a:xfrm>
        </p:spPr>
        <p:txBody>
          <a:bodyPr>
            <a:normAutofit fontScale="90000"/>
          </a:bodyPr>
          <a:lstStyle/>
          <a:p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</a:t>
            </a: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εξέλιξη της τυπολογίας </a:t>
            </a:r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των συστημάτων υγείας </a:t>
            </a: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(5/6</a:t>
            </a:r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7665" y="1277389"/>
            <a:ext cx="7886007" cy="5131724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Σταδιακά </a:t>
            </a:r>
            <a:r>
              <a:rPr lang="el-GR" dirty="0" smtClean="0">
                <a:solidFill>
                  <a:schemeClr val="tx1"/>
                </a:solidFill>
              </a:rPr>
              <a:t>η τυπολογία του </a:t>
            </a:r>
            <a:r>
              <a:rPr lang="en-US" dirty="0" smtClean="0">
                <a:solidFill>
                  <a:schemeClr val="tx1"/>
                </a:solidFill>
              </a:rPr>
              <a:t>Roemer </a:t>
            </a:r>
            <a:r>
              <a:rPr lang="el-GR" dirty="0" smtClean="0">
                <a:solidFill>
                  <a:schemeClr val="tx1"/>
                </a:solidFill>
              </a:rPr>
              <a:t>εμπλουτίσθηκε από </a:t>
            </a:r>
            <a:r>
              <a:rPr lang="el-GR" dirty="0">
                <a:solidFill>
                  <a:schemeClr val="tx1"/>
                </a:solidFill>
              </a:rPr>
              <a:t>τον ΟΟΣΑ και διέκρινε τα συστήματα </a:t>
            </a:r>
            <a:r>
              <a:rPr lang="el-GR" dirty="0" smtClean="0">
                <a:solidFill>
                  <a:schemeClr val="tx1"/>
                </a:solidFill>
              </a:rPr>
              <a:t>σε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Δημόσιας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Σύμβασης (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Contract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Μικτό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Δημόσιο (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Integrated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και 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Ιδιωτικής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Ασφάλισης – Παροχής (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Insurance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Η </a:t>
            </a:r>
            <a:r>
              <a:rPr lang="el-GR" dirty="0">
                <a:solidFill>
                  <a:schemeClr val="tx1"/>
                </a:solidFill>
              </a:rPr>
              <a:t>μόνη διαφορά από το κλασσικό σύστημα ταξινόμησης είναι η προσθήκη μίας κατηγορίας, δηλαδή των συστημάτων που δίνουν ρόλο στην ιδιωτική ασφάλιση και σε ιδιωτικά συστήματα παροχής υπηρεσιών.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H </a:t>
            </a:r>
            <a:r>
              <a:rPr lang="el-GR" dirty="0" smtClean="0">
                <a:solidFill>
                  <a:schemeClr val="tx1"/>
                </a:solidFill>
              </a:rPr>
              <a:t>παραπάνω τυπολογία έγινε με βάση αναφορές και σε συστήματα των ΗΠΑ και χωρών του πρώην ανατολικού μπλοκ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309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52550" y="182890"/>
            <a:ext cx="8312726" cy="52879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εξέλιξη της τυπολογίας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των συστημάτων 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υγείας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(6/6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06335" y="1305099"/>
            <a:ext cx="8005156" cy="5245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ΤΑΞΙΝΟΜΗΣΗ ΣΤΗ ΣΥΓΧΡΟΝΗ ΕΠΟΧΗ</a:t>
            </a:r>
          </a:p>
          <a:p>
            <a:r>
              <a:rPr lang="el-GR" dirty="0" smtClean="0"/>
              <a:t>Ο</a:t>
            </a:r>
            <a:r>
              <a:rPr lang="el-GR" dirty="0" smtClean="0"/>
              <a:t>ι </a:t>
            </a:r>
            <a:r>
              <a:rPr lang="el-GR" dirty="0"/>
              <a:t>διαφορές μεταξύ των συστημάτων υγείας </a:t>
            </a:r>
            <a:r>
              <a:rPr lang="el-GR" dirty="0" smtClean="0"/>
              <a:t>ξεπερνούν την παραδοσιακή </a:t>
            </a:r>
            <a:r>
              <a:rPr lang="el-GR" dirty="0"/>
              <a:t>διάκριση με βάση τη χρηματοδότηση. </a:t>
            </a:r>
            <a:endParaRPr lang="el-GR" dirty="0" smtClean="0"/>
          </a:p>
          <a:p>
            <a:r>
              <a:rPr lang="el-GR" dirty="0" smtClean="0"/>
              <a:t>Κοινωνικοασφαλιστικά </a:t>
            </a:r>
            <a:r>
              <a:rPr lang="el-GR" dirty="0"/>
              <a:t>συστήματα άρχισαν να εξαρτώνται όλο και περισσότερο από φορολογικά έσοδα, ενώ κρατικά συστήματα άρχισαν να χρησιμοποιούν τρόπους αμοιβής των παραγωγών πέρα από τους παραδοσιακούς μισθούς και αμοιβές κατά κεφαλήν. </a:t>
            </a:r>
            <a:endParaRPr lang="el-GR" dirty="0" smtClean="0"/>
          </a:p>
          <a:p>
            <a:r>
              <a:rPr lang="el-GR" dirty="0" smtClean="0"/>
              <a:t>Σ</a:t>
            </a:r>
            <a:r>
              <a:rPr lang="el-GR" dirty="0" smtClean="0"/>
              <a:t>υστήματα </a:t>
            </a:r>
            <a:r>
              <a:rPr lang="el-GR" dirty="0"/>
              <a:t>με παρόμοιους τρόπους χρηματοδότησης, αλλά διαφορετική διάρθρωση κινήτρων (αμοιβών) και οργάνωσης δείχνουν εντελώς διαφορετική συμπεριφορά και απόδοση. </a:t>
            </a:r>
            <a:endParaRPr lang="el-GR" dirty="0" smtClean="0"/>
          </a:p>
          <a:p>
            <a:r>
              <a:rPr lang="el-GR" dirty="0" smtClean="0"/>
              <a:t>Πλέον, σύμφωνα με τον </a:t>
            </a:r>
            <a:r>
              <a:rPr lang="el-GR" dirty="0"/>
              <a:t>ΟΟΣΑ </a:t>
            </a:r>
            <a:r>
              <a:rPr lang="el-GR" dirty="0" smtClean="0"/>
              <a:t>τα συστήματα </a:t>
            </a:r>
            <a:r>
              <a:rPr lang="el-GR" dirty="0"/>
              <a:t>υγείας </a:t>
            </a:r>
            <a:r>
              <a:rPr lang="el-GR" dirty="0" smtClean="0"/>
              <a:t>ταξινομούνται με </a:t>
            </a:r>
            <a:r>
              <a:rPr lang="el-GR" dirty="0"/>
              <a:t>βάση τα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θεσμικά τους χαρακτηριστικά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institutional characteristics</a:t>
            </a:r>
            <a:r>
              <a:rPr lang="el-GR" dirty="0"/>
              <a:t>). </a:t>
            </a:r>
            <a:r>
              <a:rPr lang="el-GR" dirty="0" smtClean="0"/>
              <a:t>Η</a:t>
            </a:r>
            <a:r>
              <a:rPr lang="el-GR" dirty="0" smtClean="0"/>
              <a:t> </a:t>
            </a:r>
            <a:r>
              <a:rPr lang="el-GR" dirty="0"/>
              <a:t>ταξινόμηση των χωρών στις διάφορες </a:t>
            </a:r>
            <a:r>
              <a:rPr lang="el-GR" dirty="0" smtClean="0"/>
              <a:t>ομάδες με βάση: πολιτισμικές</a:t>
            </a:r>
            <a:r>
              <a:rPr lang="el-GR" dirty="0"/>
              <a:t>, ιστορικές και πολιτικοκοινωνικές συνιστώσες των διαφόρων </a:t>
            </a:r>
            <a:r>
              <a:rPr lang="el-GR" dirty="0" smtClean="0"/>
              <a:t>χωρών και γεωγραφικά, πολιτισμικά κριτήρια.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059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5487" y="326571"/>
            <a:ext cx="7278914" cy="1578429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κύριες ομάδες χωρών για την ανάλυση των συστημάτων υγείας την τρέχουσα εποχή 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4916981"/>
              </p:ext>
            </p:extLst>
          </p:nvPr>
        </p:nvGraphicFramePr>
        <p:xfrm>
          <a:off x="1240970" y="2191656"/>
          <a:ext cx="7453086" cy="32985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26102"/>
                <a:gridCol w="2991030"/>
                <a:gridCol w="2635954"/>
              </a:tblGrid>
              <a:tr h="262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Ομάδες Χωρών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Χώρες</a:t>
                      </a:r>
                      <a:endParaRPr lang="el-G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Κοινά χαρακτηριστικά</a:t>
                      </a:r>
                      <a:endParaRPr lang="el-G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ΗΠΑ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endParaRPr lang="el-G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Αγγλοσαξονικές </a:t>
                      </a:r>
                      <a:endParaRPr lang="el-G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Αυστραλία, Καναδάς, Ιρλανδία, Ην. Βασίλειο, Ν. Ζηλανδία</a:t>
                      </a:r>
                      <a:endParaRPr lang="el-G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Κοινή </a:t>
                      </a:r>
                      <a:r>
                        <a:rPr lang="el-GR" sz="1400" b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εθνοτική</a:t>
                      </a:r>
                      <a:r>
                        <a:rPr lang="el-GR" sz="1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προέλευση, θρησκεία, οικονομική οργάνωση</a:t>
                      </a:r>
                      <a:endParaRPr lang="el-GR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8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Χώρες Κεντρικής Ευρώπης</a:t>
                      </a:r>
                      <a:endParaRPr lang="el-G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Αυστρία, Βέλγιο, Γαλλία, Γερμανία, Πολωνία, Ελβετία, Ολλανδία, Λουξεμβούργο, Ουγγαρία, Σλοβακία, Τσεχία</a:t>
                      </a:r>
                      <a:endParaRPr lang="el-G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Πρώιμη οργάνωση του Κοινωνικού Κράτους, ρόλος του δημόσιου τομέα </a:t>
                      </a:r>
                      <a:endParaRPr lang="el-GR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3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Σκανδιναβικές </a:t>
                      </a:r>
                      <a:endParaRPr lang="el-G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Σουηδία, Φινλανδία, Νορβηγία, Δανία, Ισλανδία</a:t>
                      </a:r>
                      <a:endParaRPr lang="el-G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Πολιτισμικά, πολιτικά κλιματολογικά και θρησκευτικά</a:t>
                      </a:r>
                      <a:endParaRPr lang="el-GR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7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Μεσογειακές </a:t>
                      </a:r>
                      <a:endParaRPr lang="el-G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Ισ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πανία, Ιταλία,  Πορτογαλία, Ελλάδα </a:t>
                      </a:r>
                      <a:endParaRPr lang="el-GR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Πολιτισμικά, πολιτικά, οικονομικά, ιστορικά, κλιματολογικά</a:t>
                      </a:r>
                      <a:endParaRPr lang="el-GR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222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2919160"/>
              </p:ext>
            </p:extLst>
          </p:nvPr>
        </p:nvGraphicFramePr>
        <p:xfrm>
          <a:off x="841927" y="1803862"/>
          <a:ext cx="7506392" cy="39411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92268"/>
                <a:gridCol w="1637454"/>
                <a:gridCol w="1638335"/>
                <a:gridCol w="1638335"/>
              </a:tblGrid>
              <a:tr h="936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Πρότυπα συστήματα</a:t>
                      </a:r>
                      <a:endParaRPr lang="el-GR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Ισότιμη κατανομή</a:t>
                      </a:r>
                      <a:endParaRPr lang="el-GR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Ελευθερία από κυβερνητική παρέμβαση στην προσφορά</a:t>
                      </a:r>
                      <a:endParaRPr lang="el-GR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Έλεγχος του κόστους</a:t>
                      </a:r>
                      <a:endParaRPr lang="el-GR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538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Ο «παράδεισος» των προμηθευτών και των καταναλωτών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ΝΑΙ</a:t>
                      </a:r>
                      <a:endParaRPr lang="el-GR" sz="1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ΝΑΙ</a:t>
                      </a:r>
                      <a:endParaRPr lang="el-GR" sz="1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ΟΧΙ</a:t>
                      </a:r>
                      <a:endParaRPr lang="el-GR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67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Εθνικά συστήματα ασφάλισης υγείας με έλεγχο του κόστους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ΝΑΙ</a:t>
                      </a:r>
                      <a:endParaRPr lang="el-GR" sz="1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ΟΧΙ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l-GR" sz="1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ΝΑΙ</a:t>
                      </a:r>
                      <a:endParaRPr lang="el-GR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538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Συστήματα ελεύθερης οικονομίας της αγοράς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ΟΧΙ</a:t>
                      </a:r>
                      <a:endParaRPr lang="el-GR" sz="1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ΝΑΙ</a:t>
                      </a:r>
                      <a:endParaRPr lang="el-GR" sz="1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ΝΑΙ?</a:t>
                      </a:r>
                      <a:endParaRPr lang="el-GR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5512" y="1221971"/>
            <a:ext cx="843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τρία σύγχρονα πρότυπα - μοντέλα οργάνωσης των συστημάτων υγείας</a:t>
            </a:r>
            <a:endParaRPr lang="el-G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310C-ED9D-40CF-A016-F79B294A9A10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341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510</TotalTime>
  <Words>2359</Words>
  <Application>Microsoft Office PowerPoint</Application>
  <PresentationFormat>Προβολή στην οθόνη (4:3)</PresentationFormat>
  <Paragraphs>252</Paragraphs>
  <Slides>32</Slides>
  <Notes>3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4" baseType="lpstr">
      <vt:lpstr>Wisp</vt:lpstr>
      <vt:lpstr>Γράφημα</vt:lpstr>
      <vt:lpstr>ΔΙΕΘΝΗ ΣΥΣΤΗΜΑΤΑ ΥΓΕΙΑΣ: ΜΑΘΗΜΑ 4ο α) Τυπολογία των συστημάτων υγείας  β) H ισοτιμία των συστημάτων υγείας</vt:lpstr>
      <vt:lpstr>Η εξέλιξη της τυπολογίας των συστημάτων υγείας (1/6)</vt:lpstr>
      <vt:lpstr>Η εξέλιξη της τυπολογίας των συστημάτων υγείας (2/6)</vt:lpstr>
      <vt:lpstr>Η εξέλιξη της τυπολογίας των συστημάτων υγείας (3/6)</vt:lpstr>
      <vt:lpstr>Η εξέλιξη της τυπολογίας των συστημάτων υγείας (4/6)</vt:lpstr>
      <vt:lpstr>Η εξέλιξη της τυπολογίας των συστημάτων υγείας (5/6)</vt:lpstr>
      <vt:lpstr>Η εξέλιξη της τυπολογίας των συστημάτων υγείας (6/6)</vt:lpstr>
      <vt:lpstr>Οι κύριες ομάδες χωρών για την ανάλυση των συστημάτων υγείας την τρέχουσα εποχή </vt:lpstr>
      <vt:lpstr>Διαφάνεια 9</vt:lpstr>
      <vt:lpstr>Τα οργανωτικά χαρακτηριστικά των διαφόρων συστημάτων υγείας</vt:lpstr>
      <vt:lpstr>ΠΑΡΑΘΕΣΗ ΕΜΠΕΙΡΙΚΩΝ ΔΕΔΟΜΕΝΩΝ (ΟΙΚΟΝΟΜΙΚΩΝ, ΛΕΙΤΟΥΡΓΙΚΩΝ, ΔΟΜΙΚΩΝ) ΑΠΟ ΤΑ ΣΥΣΤΗΜΑΤΑ ΥΓΕΙΑΣ ΤΩΝ ΠΕΝΤΕ ΠΡΩΤΩΝ ΧΩΡΩΝ ΣΥΜΦΩΝΑ ΜΕ ΤΟ ΔΕΙΚΤΗ  ECHIM (Ολλανδία, Δανία, Ισλανδία, Λουξεμβούργο, Βέλγιο) ΚΑΙ ΣΥΓΚΡΙΣΗ ΜΕ Ελλάδα </vt:lpstr>
      <vt:lpstr>Διαφάνεια 12</vt:lpstr>
      <vt:lpstr>Διαφάνεια 13</vt:lpstr>
      <vt:lpstr> </vt:lpstr>
      <vt:lpstr>Παράθεση ενδεικτικών δομικών και λειτουργικών χαρακτηριστικών συστημάτων υγείας : Ολλανδία, Δανία, Ισλανδία, Λουξεμβούργο, Βέλγιο, Ελλάδα</vt:lpstr>
      <vt:lpstr>Διαφάνεια 16</vt:lpstr>
      <vt:lpstr>Η Ισοτιμία στην Υγεία</vt:lpstr>
      <vt:lpstr>Η Ισοτιμία στην πρόσβαση σε υπηρεσίες υγείας</vt:lpstr>
      <vt:lpstr>Ισοτιμία στην Οικονομική Επιβάρυνση (1/3)</vt:lpstr>
      <vt:lpstr>Ισοτιμία στην Οικονομική Επιβάρυνση (2/3)</vt:lpstr>
      <vt:lpstr>Ισοτιμία στην Οικονομική Επιβάρυνση (3/3)</vt:lpstr>
      <vt:lpstr>Υγεία και Ανισότητα (1/3)</vt:lpstr>
      <vt:lpstr>Υγεία και Ανισότητα (2/3)</vt:lpstr>
      <vt:lpstr>Υγεία και Ανισότητα (3/3)</vt:lpstr>
      <vt:lpstr>Η Πρωτοβουλία της ΕΕ για τη μείωση των ανισοτήτων στην υγεία (1/2)</vt:lpstr>
      <vt:lpstr>Η Πρωτοβουλία της ΕΕ για τη μείωση των ανισοτήτων στην υγεία (2/2)</vt:lpstr>
      <vt:lpstr>Η ΠΡΩΤΟΒΟΥΛΙΑ ΤΟΥ ΕUROFOUND ΓΙΑ ΤΗ ΜΕΛΕΤΗ ΤΩΝ ΕΠΙΠΤΩΣΕΩΝ ΤΗΣ ΚΡΙΣΗΣ ΣΤΗΝ ΠΡΟΣΒΑΣΗ ΣΤΙΣ ΥΥ και ΓΙΑ ΤΗ ΔΙΕΡΕΥΝΗΣΗ ΜΕΤΡΩΝ ΑΝΤΙΜΕΤΩΠΙΣΗΣ Συμμετέχουσες Χώρες: Βουλγαρία, Ελλάδα, Ουγγαρία, Ιρλανδία, Λιθουανία, Λουξεμβούργο, Πορτογαλία, Ρουμανία, Σλοβενία, Ισπανία, Σουηδία</vt:lpstr>
      <vt:lpstr>Προαιρετική εργασία για παρουσίαση στο τελευταίο μάθημα </vt:lpstr>
      <vt:lpstr>ΑΝΙΚΑΝΟΠΟΙΗΤΕΣ ΑΝΑΓΚΕΣ ΥΓΕΙΑΣ ΤΟΥ ΠΛΗΘΥΣΜΟΥ ΑΝΑ ΕΙΣΟΔΗΜΑΤΙΚΗ ΚΑΤΗΓΟΡΙΑ ΣΕ ΕΕ-27 ΚΑΙ ΕΛΛΑΔΑ ΜΕ ΒΑΣΗ SILC 2012: 2009 VS 2012 </vt:lpstr>
      <vt:lpstr>ΜΕΤΑΝΑΣΤΕΣ: Ασφαλιστική Κάλυψη και Ανικανοποίητες Ανάγκες Υγείας</vt:lpstr>
      <vt:lpstr> </vt:lpstr>
      <vt:lpstr>ΠΡΟΣΩΠΙΚΗ ΕΚΤΙΜΗΣΗ ΤΗΣ ΓΝΩΣΗΣ ΑΝΑΦΟΡΙΚΑ ΜΕ ΤΙΣ ΥΠΗΡΕΣΙΕΣ ΥΓΕΙΑΣ (%): 2011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ΔΙΕΘΝΗ ΣΥΣΤΗΜΑΤΑ ΥΓΕΙΑΣ: ΜΑΘΗΜΑ 4ο α) Τυπολογία των συστημάτων και των υπηρεσιών υγείας  β) η σχέση δημόσιου και ιδιωτικού τομέα στην υγεία</dc:title>
  <dc:creator>macbook</dc:creator>
  <cp:lastModifiedBy>olga</cp:lastModifiedBy>
  <cp:revision>81</cp:revision>
  <dcterms:created xsi:type="dcterms:W3CDTF">2015-01-11T18:48:29Z</dcterms:created>
  <dcterms:modified xsi:type="dcterms:W3CDTF">2015-01-12T13:12:51Z</dcterms:modified>
</cp:coreProperties>
</file>