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1"/>
  </p:notesMasterIdLst>
  <p:sldIdLst>
    <p:sldId id="284" r:id="rId3"/>
    <p:sldId id="366" r:id="rId4"/>
    <p:sldId id="391" r:id="rId5"/>
    <p:sldId id="392" r:id="rId6"/>
    <p:sldId id="314" r:id="rId7"/>
    <p:sldId id="315" r:id="rId8"/>
    <p:sldId id="390" r:id="rId9"/>
    <p:sldId id="385" r:id="rId10"/>
    <p:sldId id="367" r:id="rId11"/>
    <p:sldId id="387" r:id="rId12"/>
    <p:sldId id="316" r:id="rId13"/>
    <p:sldId id="317" r:id="rId14"/>
    <p:sldId id="389" r:id="rId15"/>
    <p:sldId id="368" r:id="rId16"/>
    <p:sldId id="388" r:id="rId17"/>
    <p:sldId id="318" r:id="rId18"/>
    <p:sldId id="319" r:id="rId19"/>
    <p:sldId id="320" r:id="rId20"/>
    <p:sldId id="321" r:id="rId21"/>
    <p:sldId id="386" r:id="rId22"/>
    <p:sldId id="369" r:id="rId23"/>
    <p:sldId id="322" r:id="rId24"/>
    <p:sldId id="372" r:id="rId25"/>
    <p:sldId id="370" r:id="rId26"/>
    <p:sldId id="350" r:id="rId27"/>
    <p:sldId id="375" r:id="rId28"/>
    <p:sldId id="352" r:id="rId29"/>
    <p:sldId id="371" r:id="rId30"/>
    <p:sldId id="353" r:id="rId31"/>
    <p:sldId id="373" r:id="rId32"/>
    <p:sldId id="376" r:id="rId33"/>
    <p:sldId id="381" r:id="rId34"/>
    <p:sldId id="379" r:id="rId35"/>
    <p:sldId id="380" r:id="rId36"/>
    <p:sldId id="354" r:id="rId37"/>
    <p:sldId id="355" r:id="rId38"/>
    <p:sldId id="400" r:id="rId39"/>
    <p:sldId id="382" r:id="rId40"/>
    <p:sldId id="384" r:id="rId41"/>
    <p:sldId id="383" r:id="rId42"/>
    <p:sldId id="356" r:id="rId43"/>
    <p:sldId id="357" r:id="rId44"/>
    <p:sldId id="358" r:id="rId45"/>
    <p:sldId id="349" r:id="rId46"/>
    <p:sldId id="323" r:id="rId47"/>
    <p:sldId id="360" r:id="rId48"/>
    <p:sldId id="393" r:id="rId49"/>
    <p:sldId id="394" r:id="rId50"/>
    <p:sldId id="361" r:id="rId51"/>
    <p:sldId id="365" r:id="rId52"/>
    <p:sldId id="395" r:id="rId53"/>
    <p:sldId id="396" r:id="rId54"/>
    <p:sldId id="397" r:id="rId55"/>
    <p:sldId id="398" r:id="rId56"/>
    <p:sldId id="399" r:id="rId57"/>
    <p:sldId id="286" r:id="rId58"/>
    <p:sldId id="289" r:id="rId59"/>
    <p:sldId id="313" r:id="rId6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D4EF"/>
    <a:srgbClr val="EBF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6" autoAdjust="0"/>
    <p:restoredTop sz="94660"/>
  </p:normalViewPr>
  <p:slideViewPr>
    <p:cSldViewPr snapToGrid="0">
      <p:cViewPr varScale="1">
        <p:scale>
          <a:sx n="59" d="100"/>
          <a:sy n="59" d="100"/>
        </p:scale>
        <p:origin x="8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79F6E-C6AC-4B27-84D5-0A3D833B207F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C644D-9CEA-4C7C-B69B-04E5BD7287A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0957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C644D-9CEA-4C7C-B69B-04E5BD7287A1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230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4D21CA-11D8-F37C-9577-286CA43FF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AC33D65-336D-2081-7414-881D3AD9D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7F6EC68-59B3-7619-BC79-27203809C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63C1-FA27-49DB-A789-515F1A3EACCE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ACF1ED4-501C-6A00-2C54-7367EF85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F36F7CE-1C4B-125F-6F1C-AA503FF62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7069-54D0-4F44-A22B-DE091D001F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139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32F2A07-A59C-5108-C40C-F019617C7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DFE58C3-A0D9-4188-7CDE-2967B41F7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54AEFB6-52ED-383F-5BB2-7D1C59E72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63C1-FA27-49DB-A789-515F1A3EACCE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DE78A41-E503-9F90-5019-34FF7FA5F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29B0406-6F52-50FF-72E7-2667B0889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7069-54D0-4F44-A22B-DE091D001F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083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9C174C5E-DE8B-3B99-DAD6-455476A9AF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EBDE883-0A10-FF49-808B-C7E41365C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2594B9F-D590-EE89-4DE9-58DF5AB7D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63C1-FA27-49DB-A789-515F1A3EACCE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7EB2DB8-87C2-E31D-A1B9-D111E620B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2674149-48CE-81DB-FE2E-47326754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7069-54D0-4F44-A22B-DE091D001F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9311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6F7A55-3D18-1E14-C44C-D1796C3C1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2A12975-0D2A-DDDB-7261-77FBA92ED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D6FFF2F-AF49-81B3-55B8-CC4AA7C8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93DD-9E93-4E1A-ADC1-D134093077A0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C88D119-AAD5-15A0-CE56-6D652F6C6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A641F09-772C-3D20-5263-5DF702640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8158-3DF5-41AD-A867-089D0309D63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9130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A284DE-FD2B-79AD-5D0E-E329FAC9E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2187"/>
            <a:ext cx="10515600" cy="698501"/>
          </a:xfrm>
        </p:spPr>
        <p:txBody>
          <a:bodyPr/>
          <a:lstStyle>
            <a:lvl1pPr algn="ctr">
              <a:defRPr b="1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l-GR" dirty="0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AC3A44-0A3B-0047-DA21-B8F834048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11399A3-C3A4-F453-7FD2-F5FBAC14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93DD-9E93-4E1A-ADC1-D134093077A0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BDE34E6-D7E4-71C8-ED50-4BFACF7E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353C0EC-CA19-299E-0016-3C2448CF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8158-3DF5-41AD-A867-089D0309D63F}" type="slidenum">
              <a:rPr lang="el-GR" smtClean="0"/>
              <a:t>‹#›</a:t>
            </a:fld>
            <a:endParaRPr lang="el-GR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43B1A8FE-DE3D-9C17-B55C-4B55DC8E55F6}"/>
              </a:ext>
            </a:extLst>
          </p:cNvPr>
          <p:cNvSpPr/>
          <p:nvPr userDrawn="1"/>
        </p:nvSpPr>
        <p:spPr>
          <a:xfrm>
            <a:off x="0" y="0"/>
            <a:ext cx="12192000" cy="812800"/>
          </a:xfrm>
          <a:prstGeom prst="rect">
            <a:avLst/>
          </a:prstGeom>
          <a:solidFill>
            <a:srgbClr val="ECF4F9"/>
          </a:solidFill>
          <a:ln w="28575">
            <a:solidFill>
              <a:srgbClr val="4A8CC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DE6FA4D3-4314-EFAE-7B0D-9DAB11D77E4B}"/>
              </a:ext>
            </a:extLst>
          </p:cNvPr>
          <p:cNvGrpSpPr/>
          <p:nvPr userDrawn="1"/>
        </p:nvGrpSpPr>
        <p:grpSpPr>
          <a:xfrm>
            <a:off x="9304419" y="47625"/>
            <a:ext cx="2806268" cy="717550"/>
            <a:chOff x="9304419" y="47625"/>
            <a:chExt cx="2806268" cy="717550"/>
          </a:xfrm>
        </p:grpSpPr>
        <p:pic>
          <p:nvPicPr>
            <p:cNvPr id="9" name="Picture 9" descr="A blue text on a black background&#10;&#10;AI-generated content may be incorrect.">
              <a:extLst>
                <a:ext uri="{FF2B5EF4-FFF2-40B4-BE49-F238E27FC236}">
                  <a16:creationId xmlns:a16="http://schemas.microsoft.com/office/drawing/2014/main" id="{75550FB9-3364-E2D0-2699-FEB2E9B1E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429"/>
            <a:stretch>
              <a:fillRect/>
            </a:stretch>
          </p:blipFill>
          <p:spPr>
            <a:xfrm>
              <a:off x="9304419" y="47625"/>
              <a:ext cx="1111250" cy="717550"/>
            </a:xfrm>
            <a:prstGeom prst="rect">
              <a:avLst/>
            </a:prstGeom>
            <a:solidFill>
              <a:srgbClr val="ECF4F9"/>
            </a:solidFill>
          </p:spPr>
        </p:pic>
        <p:cxnSp>
          <p:nvCxnSpPr>
            <p:cNvPr id="10" name="Straight Connector 10">
              <a:extLst>
                <a:ext uri="{FF2B5EF4-FFF2-40B4-BE49-F238E27FC236}">
                  <a16:creationId xmlns:a16="http://schemas.microsoft.com/office/drawing/2014/main" id="{23C236B0-0373-F612-65FE-0BA5FBCF4862}"/>
                </a:ext>
              </a:extLst>
            </p:cNvPr>
            <p:cNvCxnSpPr/>
            <p:nvPr/>
          </p:nvCxnSpPr>
          <p:spPr>
            <a:xfrm>
              <a:off x="10353324" y="101428"/>
              <a:ext cx="0" cy="609944"/>
            </a:xfrm>
            <a:prstGeom prst="line">
              <a:avLst/>
            </a:prstGeom>
            <a:solidFill>
              <a:srgbClr val="ECF4F9"/>
            </a:solidFill>
            <a:ln>
              <a:solidFill>
                <a:srgbClr val="4A8C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A02B10DB-5F00-EA2A-55EA-F82E3BD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7"/>
            <a:stretch>
              <a:fillRect/>
            </a:stretch>
          </p:blipFill>
          <p:spPr>
            <a:xfrm>
              <a:off x="10415668" y="101428"/>
              <a:ext cx="1695019" cy="609945"/>
            </a:xfrm>
            <a:prstGeom prst="rect">
              <a:avLst/>
            </a:prstGeom>
          </p:spPr>
        </p:pic>
      </p:grpSp>
      <p:sp>
        <p:nvSpPr>
          <p:cNvPr id="12" name="Rectangle 13">
            <a:extLst>
              <a:ext uri="{FF2B5EF4-FFF2-40B4-BE49-F238E27FC236}">
                <a16:creationId xmlns:a16="http://schemas.microsoft.com/office/drawing/2014/main" id="{985B1823-2484-051D-2FF1-457B721DEEDD}"/>
              </a:ext>
            </a:extLst>
          </p:cNvPr>
          <p:cNvSpPr/>
          <p:nvPr userDrawn="1"/>
        </p:nvSpPr>
        <p:spPr>
          <a:xfrm>
            <a:off x="0" y="6810375"/>
            <a:ext cx="12192000" cy="47624"/>
          </a:xfrm>
          <a:prstGeom prst="rect">
            <a:avLst/>
          </a:prstGeom>
          <a:solidFill>
            <a:srgbClr val="4A8CCA"/>
          </a:solidFill>
          <a:ln>
            <a:solidFill>
              <a:srgbClr val="4A8C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157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689D2F-D422-89DB-CF00-E5C8581C6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9769831-89FF-1B80-0E47-4CC2A6E69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51AB7C5-F3C4-076B-B1FD-A94356AD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93DD-9E93-4E1A-ADC1-D134093077A0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6342CFE-B1CF-C227-4EA3-C3850B481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CE9FCC2-13F3-6135-9B68-C5C257BA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8158-3DF5-41AD-A867-089D0309D63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1458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E63E53-F7CE-A3F8-62C9-4AF8A85E3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3E49F4E-7F4B-430C-5447-04CDF0ED2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C2EBDDD-4C2B-4BE9-3C84-CAFF659D4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F310DEF-1F88-73B2-9D44-EBC14F717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93DD-9E93-4E1A-ADC1-D134093077A0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A162212-7222-4290-89C2-0DC41EF0F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ABB004E-66A8-8315-449E-3DEE1CF9C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8158-3DF5-41AD-A867-089D0309D63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5810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F9FC3C-5982-454A-959D-23AE23CC4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56D6535-1232-225E-9951-54952AE53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B908838-082A-9B6B-4882-E437C8A09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2476E72-C67A-B89D-A5EA-11F47E7C41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D87BD42-AAFB-4E12-747A-F696D3BF6F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7673BFE8-E44E-B36D-2CD9-EC2E44B27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93DD-9E93-4E1A-ADC1-D134093077A0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263650D-356A-D49A-33F8-D700546BB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3BA353C-89A7-8BFF-B695-99D1CF3F3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8158-3DF5-41AD-A867-089D0309D63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4882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1DD05E-6CE0-155F-3721-99795D70C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C71CAF4-E343-026D-54DB-60781EFE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93DD-9E93-4E1A-ADC1-D134093077A0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69C45B5D-9F6E-DE3F-1F02-268FA70FF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79ECC4B-B247-BED7-5308-0D400DBAA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8158-3DF5-41AD-A867-089D0309D63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6435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287F8F0F-3892-1113-7A60-5818A50E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93DD-9E93-4E1A-ADC1-D134093077A0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76BA8CE8-5B09-DFEF-5128-CD692C8C7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5FA5706-75FF-0770-901A-D08CB3EB8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8158-3DF5-41AD-A867-089D0309D63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9631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D6C518-081C-84EF-0832-2FB0B13E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4CB248E-9D0D-1185-CE9B-F611D8AAF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F3A09A7-8501-543A-235E-1821D6291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F462E34-6809-30A9-1954-7B0AC623C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93DD-9E93-4E1A-ADC1-D134093077A0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3F84B5A-D1C9-96D8-6DE4-59A38847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B5CACB3-80EF-82D5-E92B-40F3C2AF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8158-3DF5-41AD-A867-089D0309D63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6502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6AEAB9-7067-816E-0DCF-4ED334501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D982FAA-DE8A-4769-D9C2-5BA031FD0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B7DD1DE-EF81-11A3-4277-2663BAD85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63C1-FA27-49DB-A789-515F1A3EACCE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633AA92-0939-E84C-AFA3-21F1E789E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77D6FE9-AF5A-FD58-A1E0-CC88ADA1D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7069-54D0-4F44-A22B-DE091D001F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4494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8C2946-35CA-4D98-339C-38B327F1B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8C768ADD-123B-A07A-B4F9-8736A246C2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31A9211-6348-B88C-543A-B75668E1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B7395FC-B884-1F41-8D76-C5917FB7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93DD-9E93-4E1A-ADC1-D134093077A0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1145221-BFB9-8F9C-878A-1C991DC3D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85279EF-48B0-BA9F-4F27-06AAFB00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8158-3DF5-41AD-A867-089D0309D63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7142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367440-92FE-AEBF-4A6C-75E4C2E37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45B5C7E-2E16-B4AC-BA18-D5FAC594F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F0C9499-58AE-E9C3-32D2-CC447FA65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93DD-9E93-4E1A-ADC1-D134093077A0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0ADCC72-B6D0-45C3-113D-80DB0D1C8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598E114-9AB3-E336-8D9E-994D94A7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8158-3DF5-41AD-A867-089D0309D63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9492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A66E2042-064D-79F8-CECF-AEE8435DEF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727E4B6-2B0F-DA27-2EF6-9D1764C28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293CFAC-E345-2C81-2FB7-1FE2DF3D3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93DD-9E93-4E1A-ADC1-D134093077A0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B505109-7337-E4E7-2F39-E18E193ED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1E03381-4C05-0252-E102-EC26A10EF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38158-3DF5-41AD-A867-089D0309D63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464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A75C61-421A-FB6C-9805-E6D9D960A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A33C547-64DD-8E13-73B6-EA01795CC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A090B1D-D2C8-1A91-04F7-1F9B63FCF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63C1-FA27-49DB-A789-515F1A3EACCE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C56DD3E-8BB5-EAAE-C55D-3F7B7193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4BE7CD3-A270-D1D3-B697-3E6D9B734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7069-54D0-4F44-A22B-DE091D001F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6586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BBC7F0-65F0-82A9-BFBD-F4A5CE906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D2B2204-894D-3D72-EBD9-CD6E0FB06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34812B4-FE2E-BA8E-A6E7-B35406DFF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9579099-37C2-B85F-3435-BC218425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63C1-FA27-49DB-A789-515F1A3EACCE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3AE1B8C-BA5F-6723-6059-5AFF81CE7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60B46DB-1FBB-983D-96EF-3EFC5F71F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7069-54D0-4F44-A22B-DE091D001F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8297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2B4779F-3761-2508-A389-15174EB0F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73E473C-E88C-9108-116D-D97338836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ED5BA83-829A-9968-D498-54D6495FF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3340760-CC18-F696-1A1D-64F890845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DAEF02D-A9DB-BFDB-F369-B2585A9EAA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E554A68-DA64-3022-69E0-14A33B33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63C1-FA27-49DB-A789-515F1A3EACCE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C91EA038-E64D-D415-79AE-02B35C6EA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7A126DB6-00E1-C750-0123-FC0EABD1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7069-54D0-4F44-A22B-DE091D001F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667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62F893B-175F-0878-73D1-CFAC049FD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70A8647-8B2E-408D-485B-0FEDA2ADA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63C1-FA27-49DB-A789-515F1A3EACCE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DA2110A-5501-D4E4-1838-7B3E069D7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71E9D39-4256-2306-0CAB-FB5A0D182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7069-54D0-4F44-A22B-DE091D001F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562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1CB50E3-DBC1-E8E0-6684-885457CAC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63C1-FA27-49DB-A789-515F1A3EACCE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2C81FB31-6BA1-26B8-FAB5-ED5C70743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D072194-A194-F412-7A0C-2296C5AFD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7069-54D0-4F44-A22B-DE091D001F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4486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EBE698-BCFC-BE58-F704-EAB19F61D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0268238-7E9A-580C-A9D7-139ECE35C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D729ECD-14E4-AE28-0F77-5F1C87CEC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DBAA221-1E04-A9C0-8642-3EE87B97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63C1-FA27-49DB-A789-515F1A3EACCE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B75C824-6CD7-6BF2-53AF-7E64A737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F7869FA-D470-2E07-F1B5-D765526A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7069-54D0-4F44-A22B-DE091D001F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5174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8059B9-F206-F7A9-05F3-E30D5853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37516EEC-D8D1-19E0-5D19-78A20B542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97432F8-7F7B-9A7C-D056-47FC68FBE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A3AC460-4F21-29E2-9E88-E17BA47E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63C1-FA27-49DB-A789-515F1A3EACCE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A23EF3D-6EFC-9F66-52D3-F5DC7ED6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BD3129C-D570-2EAC-F73B-A0DC4761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7069-54D0-4F44-A22B-DE091D001F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954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C53F2E2-3C5B-C11F-AF7B-9CA56A939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B678747-1DC9-A480-FC36-A06FF851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A08B0CE-D681-D369-7771-E0B5FC1188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2E63C1-FA27-49DB-A789-515F1A3EACCE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28F2FB9-59B2-6705-6301-350681D09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0BC2AF1-BE7B-D159-999C-D27B84E03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727069-54D0-4F44-A22B-DE091D001F3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325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D6C4BBA1-B92D-57EA-681A-08BE89677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D3DBEC0-A80D-DC23-5EE2-AB5E4C4C4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7905BA9-1EE5-6A77-3D42-67B96C11AB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1593DD-9E93-4E1A-ADC1-D134093077A0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FE74C21-D4C6-D95B-9C74-79DA41B8F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6851CF5-F3B2-2EA6-4AF5-04B695138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938158-3DF5-41AD-A867-089D0309D63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699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heodorosmariolis@yahoo.gr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be.com/shorts/KLtiNdNqN0M?si=vPzsdjfcHmBRD06e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A72248-EE59-A54F-6962-7045BA3EF4F3}"/>
              </a:ext>
            </a:extLst>
          </p:cNvPr>
          <p:cNvSpPr/>
          <p:nvPr/>
        </p:nvSpPr>
        <p:spPr>
          <a:xfrm>
            <a:off x="0" y="0"/>
            <a:ext cx="12192000" cy="5257799"/>
          </a:xfrm>
          <a:prstGeom prst="rect">
            <a:avLst/>
          </a:prstGeom>
          <a:solidFill>
            <a:srgbClr val="1A60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A8CCA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1C2CE6A-896A-30D3-6738-3B97654D4A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Template?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0A8EFBE-6D97-D824-DA25-AAF3B8F101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err="1"/>
              <a:t>Πλιζ</a:t>
            </a:r>
            <a:r>
              <a:rPr lang="el-GR" dirty="0"/>
              <a:t> όχι ροζ, μωβ, </a:t>
            </a:r>
            <a:r>
              <a:rPr lang="el-GR" dirty="0" err="1"/>
              <a:t>πρασινο</a:t>
            </a:r>
            <a:r>
              <a:rPr lang="el-GR" dirty="0"/>
              <a:t>, </a:t>
            </a:r>
            <a:r>
              <a:rPr lang="el-GR" dirty="0" err="1"/>
              <a:t>μαρεσουν</a:t>
            </a:r>
            <a:r>
              <a:rPr lang="el-GR" dirty="0"/>
              <a:t> τα μπλε του </a:t>
            </a:r>
            <a:r>
              <a:rPr lang="el-GR" dirty="0" err="1"/>
              <a:t>εκπα</a:t>
            </a:r>
            <a:endParaRPr lang="el-GR" dirty="0"/>
          </a:p>
        </p:txBody>
      </p:sp>
      <p:pic>
        <p:nvPicPr>
          <p:cNvPr id="6" name="Picture 5" descr="A room with rows of chairs&#10;&#10;AI-generated content may be incorrect.">
            <a:extLst>
              <a:ext uri="{FF2B5EF4-FFF2-40B4-BE49-F238E27FC236}">
                <a16:creationId xmlns:a16="http://schemas.microsoft.com/office/drawing/2014/main" id="{E7D036D9-65F6-841F-BB59-5896AFA4E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2" t="47" r="32064" b="-1"/>
          <a:stretch>
            <a:fillRect/>
          </a:stretch>
        </p:blipFill>
        <p:spPr>
          <a:xfrm rot="5400000">
            <a:off x="3089412" y="-3089414"/>
            <a:ext cx="6013173" cy="12192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3B190F-B3EE-813C-91AB-0406B545E9BF}"/>
              </a:ext>
            </a:extLst>
          </p:cNvPr>
          <p:cNvSpPr/>
          <p:nvPr/>
        </p:nvSpPr>
        <p:spPr>
          <a:xfrm>
            <a:off x="0" y="-1"/>
            <a:ext cx="12192000" cy="6013173"/>
          </a:xfrm>
          <a:prstGeom prst="rect">
            <a:avLst/>
          </a:prstGeom>
          <a:solidFill>
            <a:srgbClr val="1A60A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3C637D-6AC2-D994-D1BB-ABBEFC4832E0}"/>
              </a:ext>
            </a:extLst>
          </p:cNvPr>
          <p:cNvSpPr txBox="1"/>
          <p:nvPr/>
        </p:nvSpPr>
        <p:spPr>
          <a:xfrm>
            <a:off x="1931770" y="1797120"/>
            <a:ext cx="8328455" cy="927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l-GR" sz="5000" b="1" dirty="0">
                <a:solidFill>
                  <a:srgbClr val="ECF4F9"/>
                </a:solidFill>
              </a:rPr>
              <a:t>ΟΦΘΑΛΜΟΣ</a:t>
            </a:r>
            <a:endParaRPr lang="en-US" sz="5000" b="1" dirty="0">
              <a:solidFill>
                <a:srgbClr val="ECF4F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7F0F0E-B723-D281-8F54-5FF43F190117}"/>
              </a:ext>
            </a:extLst>
          </p:cNvPr>
          <p:cNvSpPr txBox="1"/>
          <p:nvPr/>
        </p:nvSpPr>
        <p:spPr>
          <a:xfrm>
            <a:off x="848495" y="3978692"/>
            <a:ext cx="5997146" cy="189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>
                <a:solidFill>
                  <a:srgbClr val="ECF4F9"/>
                </a:solidFill>
              </a:rPr>
              <a:t>Θεόδωρος Μαριόλης </a:t>
            </a:r>
            <a:r>
              <a:rPr lang="el-GR" sz="2000" b="1" dirty="0" err="1">
                <a:solidFill>
                  <a:srgbClr val="ECF4F9"/>
                </a:solidFill>
              </a:rPr>
              <a:t>Σαψάκος</a:t>
            </a:r>
            <a:endParaRPr lang="el-GR" sz="2000" b="1" dirty="0">
              <a:solidFill>
                <a:srgbClr val="ECF4F9"/>
              </a:solidFill>
            </a:endParaRPr>
          </a:p>
          <a:p>
            <a:pPr>
              <a:lnSpc>
                <a:spcPct val="150000"/>
              </a:lnSpc>
            </a:pPr>
            <a:r>
              <a:rPr lang="el-GR" sz="2000" dirty="0">
                <a:solidFill>
                  <a:srgbClr val="ECF4F9"/>
                </a:solidFill>
              </a:rPr>
              <a:t>Καθηγητής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solidFill>
                  <a:schemeClr val="bg1"/>
                </a:solidFill>
              </a:rPr>
              <a:t>Email: </a:t>
            </a:r>
            <a:r>
              <a:rPr lang="el-GR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theodorosmariolis@yahoo.gr</a:t>
            </a:r>
            <a:r>
              <a:rPr lang="el-GR" sz="20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solidFill>
                  <a:srgbClr val="ECF4F9"/>
                </a:solidFill>
              </a:rPr>
              <a:t>Τ: 6972910328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27A526-A507-125D-E73B-899AB293248A}"/>
              </a:ext>
            </a:extLst>
          </p:cNvPr>
          <p:cNvGrpSpPr/>
          <p:nvPr/>
        </p:nvGrpSpPr>
        <p:grpSpPr>
          <a:xfrm>
            <a:off x="9249363" y="6089481"/>
            <a:ext cx="2837274" cy="697314"/>
            <a:chOff x="2327849" y="5960673"/>
            <a:chExt cx="2837274" cy="697314"/>
          </a:xfrm>
        </p:grpSpPr>
        <p:pic>
          <p:nvPicPr>
            <p:cNvPr id="8" name="Picture 7" descr="A blue text on a black background&#10;&#10;AI-generated content may be incorrect.">
              <a:extLst>
                <a:ext uri="{FF2B5EF4-FFF2-40B4-BE49-F238E27FC236}">
                  <a16:creationId xmlns:a16="http://schemas.microsoft.com/office/drawing/2014/main" id="{2C0D11AA-E84D-34C8-7B08-52790DD8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429"/>
            <a:stretch>
              <a:fillRect/>
            </a:stretch>
          </p:blipFill>
          <p:spPr>
            <a:xfrm>
              <a:off x="2327849" y="5960673"/>
              <a:ext cx="1079911" cy="697314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E880822-9B81-2B6E-89FB-966AAAC697F2}"/>
                </a:ext>
              </a:extLst>
            </p:cNvPr>
            <p:cNvGrpSpPr/>
            <p:nvPr/>
          </p:nvGrpSpPr>
          <p:grpSpPr>
            <a:xfrm>
              <a:off x="3407760" y="6004358"/>
              <a:ext cx="1757363" cy="609945"/>
              <a:chOff x="10353324" y="101428"/>
              <a:chExt cx="1757363" cy="609945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4E1CD29-1F74-7996-03D5-9DC62DBC89AD}"/>
                  </a:ext>
                </a:extLst>
              </p:cNvPr>
              <p:cNvCxnSpPr/>
              <p:nvPr/>
            </p:nvCxnSpPr>
            <p:spPr>
              <a:xfrm>
                <a:off x="10353324" y="101428"/>
                <a:ext cx="0" cy="609944"/>
              </a:xfrm>
              <a:prstGeom prst="line">
                <a:avLst/>
              </a:prstGeom>
              <a:solidFill>
                <a:srgbClr val="ECF4F9"/>
              </a:solidFill>
              <a:ln>
                <a:solidFill>
                  <a:srgbClr val="4A8C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40ACF4D-DAEE-058C-D70B-32BA5C9310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97"/>
              <a:stretch>
                <a:fillRect/>
              </a:stretch>
            </p:blipFill>
            <p:spPr>
              <a:xfrm>
                <a:off x="10415668" y="101428"/>
                <a:ext cx="1695019" cy="60994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0041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BBFFAA-CB48-DA71-D3E6-A5BA8DCAC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αφίσ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90A469E-6699-35E7-5686-2AC6BDAA4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1" b="3214"/>
          <a:stretch>
            <a:fillRect/>
          </a:stretch>
        </p:blipFill>
        <p:spPr>
          <a:xfrm>
            <a:off x="3268492" y="992187"/>
            <a:ext cx="6322980" cy="5603166"/>
          </a:xfrm>
        </p:spPr>
      </p:pic>
    </p:spTree>
    <p:extLst>
      <p:ext uri="{BB962C8B-B14F-4D97-AF65-F5344CB8AC3E}">
        <p14:creationId xmlns:p14="http://schemas.microsoft.com/office/powerpoint/2010/main" val="288906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699837-5530-1B72-7D7F-7CA6FB933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Δακρυϊκή</a:t>
            </a:r>
            <a:r>
              <a:rPr lang="el-GR" dirty="0"/>
              <a:t> Συσκευή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0F31595-FC82-9535-7CB7-518D99D1C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err="1"/>
              <a:t>Δακρυϊκός</a:t>
            </a:r>
            <a:r>
              <a:rPr lang="el-GR" dirty="0"/>
              <a:t> αδένας</a:t>
            </a:r>
          </a:p>
          <a:p>
            <a:r>
              <a:rPr lang="el-GR" dirty="0"/>
              <a:t>Δάκρυ</a:t>
            </a:r>
          </a:p>
          <a:p>
            <a:r>
              <a:rPr lang="el-GR" dirty="0" err="1"/>
              <a:t>Δακρυϊκό</a:t>
            </a:r>
            <a:r>
              <a:rPr lang="el-GR" dirty="0"/>
              <a:t> σημείο</a:t>
            </a:r>
          </a:p>
          <a:p>
            <a:r>
              <a:rPr lang="el-GR" dirty="0" err="1"/>
              <a:t>Δακρυϊκός</a:t>
            </a:r>
            <a:r>
              <a:rPr lang="el-GR" dirty="0"/>
              <a:t> πόρος</a:t>
            </a:r>
          </a:p>
          <a:p>
            <a:r>
              <a:rPr lang="el-GR" dirty="0" err="1"/>
              <a:t>Δακρυϊκός</a:t>
            </a:r>
            <a:r>
              <a:rPr lang="el-GR" dirty="0"/>
              <a:t> ασκός</a:t>
            </a:r>
          </a:p>
          <a:p>
            <a:r>
              <a:rPr lang="el-GR" dirty="0" err="1"/>
              <a:t>Ρινοδακρυϊκός</a:t>
            </a:r>
            <a:r>
              <a:rPr lang="el-GR" dirty="0"/>
              <a:t> πόρος</a:t>
            </a:r>
          </a:p>
          <a:p>
            <a:endParaRPr lang="el-GR" dirty="0"/>
          </a:p>
        </p:txBody>
      </p:sp>
      <p:pic>
        <p:nvPicPr>
          <p:cNvPr id="21505" name="Picture 2" descr="http://www.bascomoptometry.com/eyedisorders_clip_image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0261" y="1825625"/>
            <a:ext cx="6153539" cy="461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771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841C4E-5B46-97D5-0110-CCBCAAB89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Μύες του Οφθαλμού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E2AB2E8-5A5D-E880-E3DA-DDB0AED49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 err="1"/>
              <a:t>Ανελκτήρας</a:t>
            </a:r>
            <a:r>
              <a:rPr lang="el-GR" dirty="0"/>
              <a:t> του άνω βλεφάρου (Ε.Σ ΙΙΙ, Συμπαθητικό)</a:t>
            </a:r>
          </a:p>
          <a:p>
            <a:r>
              <a:rPr lang="el-GR" dirty="0"/>
              <a:t>Άνω ορθός (Ε.Σ ΙΙΙ)</a:t>
            </a:r>
          </a:p>
          <a:p>
            <a:r>
              <a:rPr lang="el-GR" dirty="0"/>
              <a:t>Κάτω ορθός (Ε.Σ ΙΙΙ)</a:t>
            </a:r>
          </a:p>
          <a:p>
            <a:r>
              <a:rPr lang="el-GR" dirty="0"/>
              <a:t>Έσω ορθός (Ε.Σ ΙΙΙ)</a:t>
            </a:r>
          </a:p>
          <a:p>
            <a:r>
              <a:rPr lang="el-GR" dirty="0"/>
              <a:t>Έξω ορθός (Ε.Σ </a:t>
            </a:r>
            <a:r>
              <a:rPr lang="en-US" dirty="0"/>
              <a:t>VI)</a:t>
            </a:r>
          </a:p>
          <a:p>
            <a:r>
              <a:rPr lang="el-GR" dirty="0"/>
              <a:t>Άνω λοξός (Ε.Σ </a:t>
            </a:r>
            <a:r>
              <a:rPr lang="en-US" dirty="0"/>
              <a:t>IV)</a:t>
            </a:r>
          </a:p>
          <a:p>
            <a:r>
              <a:rPr lang="el-GR" dirty="0"/>
              <a:t>Κάτω λοξός (Ε.Σ ΙΙΙ)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86025" name="Picture 9" descr="eye%252520muscles%25252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713" y="2558948"/>
            <a:ext cx="5866857" cy="388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840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701D6F-856F-9B7C-53AE-4250CF22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pic>
        <p:nvPicPr>
          <p:cNvPr id="4" name="2b96f5f6-ec78-4208-82d0-9f289b7eacd2">
            <a:hlinkClick r:id="" action="ppaction://media"/>
            <a:extLst>
              <a:ext uri="{FF2B5EF4-FFF2-40B4-BE49-F238E27FC236}">
                <a16:creationId xmlns:a16="http://schemas.microsoft.com/office/drawing/2014/main" id="{E3DDFE00-CF60-1012-B6E3-54B58D29C5B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831" end="476.9841"/>
                </p14:media>
              </p:ext>
            </p:extLst>
          </p:nvPr>
        </p:nvPicPr>
        <p:blipFill>
          <a:blip r:embed="rId4"/>
          <a:srcRect l="28171" t="12653" r="12747" b="15427"/>
          <a:stretch>
            <a:fillRect/>
          </a:stretch>
        </p:blipFill>
        <p:spPr>
          <a:xfrm>
            <a:off x="2924783" y="992187"/>
            <a:ext cx="6342433" cy="5371303"/>
          </a:xfrm>
        </p:spPr>
      </p:pic>
    </p:spTree>
    <p:extLst>
      <p:ext uri="{BB962C8B-B14F-4D97-AF65-F5344CB8AC3E}">
        <p14:creationId xmlns:p14="http://schemas.microsoft.com/office/powerpoint/2010/main" val="227972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7C06BA7-9807-E5AC-D5C3-FF08BC41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09F64E-68BD-240E-3BAE-BA2239CF7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649" name="Rectangle 4" descr="DSCN7690"/>
          <p:cNvSpPr>
            <a:spLocks noGrp="1" noChangeAspect="1" noChangeArrowheads="1"/>
          </p:cNvSpPr>
          <p:nvPr isPhoto="1"/>
        </p:nvSpPr>
        <p:spPr bwMode="auto">
          <a:xfrm>
            <a:off x="2090782" y="992187"/>
            <a:ext cx="8010435" cy="5337508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l-G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67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26383FE-89BD-737A-A7ED-063AE6841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σφαίρα, σχεδία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30F2D04D-17F1-1D21-C1FE-E92B6A2C7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25" y="992187"/>
            <a:ext cx="8183149" cy="5685851"/>
          </a:xfrm>
        </p:spPr>
      </p:pic>
    </p:spTree>
    <p:extLst>
      <p:ext uri="{BB962C8B-B14F-4D97-AF65-F5344CB8AC3E}">
        <p14:creationId xmlns:p14="http://schemas.microsoft.com/office/powerpoint/2010/main" val="677039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30C4EB8-E586-E2E0-DEBE-4B674DEE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Ανατομική Δομή του Οφθαλμικού Βολβού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9A51E6-B37A-9AEF-77D2-4CF49C3FA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5743" cy="4351338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Ο βολβός αποτελείται από 3 χιτώνες</a:t>
            </a:r>
          </a:p>
          <a:p>
            <a:r>
              <a:rPr lang="el-GR" dirty="0"/>
              <a:t>Τον σκληρό χιτώνα εξωτερικά</a:t>
            </a:r>
          </a:p>
          <a:p>
            <a:r>
              <a:rPr lang="el-GR" dirty="0"/>
              <a:t>Τον χοριοειδή χιτώνα</a:t>
            </a:r>
          </a:p>
          <a:p>
            <a:r>
              <a:rPr lang="el-GR" dirty="0"/>
              <a:t>Και εσωτερικά τον αμφιβληστροειδή χιτώνα</a:t>
            </a:r>
          </a:p>
          <a:p>
            <a:endParaRPr lang="el-GR" dirty="0"/>
          </a:p>
        </p:txBody>
      </p:sp>
      <p:pic>
        <p:nvPicPr>
          <p:cNvPr id="22535" name="Picture 7" descr="eye1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3600" y="1690688"/>
            <a:ext cx="4140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17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8DF469-3158-AB4C-B389-319D13266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Το </a:t>
            </a:r>
            <a:r>
              <a:rPr lang="el-GR" dirty="0" err="1"/>
              <a:t>Τοιχώμα</a:t>
            </a:r>
            <a:r>
              <a:rPr lang="el-GR" dirty="0"/>
              <a:t> του Οφθαλμικού Βολβού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E1597A9-D61D-6C6B-548F-343B55512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l-GR" b="1" dirty="0"/>
              <a:t>Αποτελείται από τρεις ομόκεντρους χιτώνες</a:t>
            </a:r>
            <a:endParaRPr lang="el-GR" dirty="0"/>
          </a:p>
          <a:p>
            <a:r>
              <a:rPr lang="el-GR" b="1" dirty="0"/>
              <a:t>1. Έξω ή Ινώδης Χιτώνας</a:t>
            </a:r>
            <a:endParaRPr lang="el-GR" dirty="0"/>
          </a:p>
          <a:p>
            <a:pPr lvl="1"/>
            <a:r>
              <a:rPr lang="el-GR" dirty="0"/>
              <a:t>Σκληρός χιτώνας</a:t>
            </a:r>
          </a:p>
          <a:p>
            <a:pPr lvl="1"/>
            <a:r>
              <a:rPr lang="el-GR" dirty="0"/>
              <a:t>Κερατοειδής χιτώνας</a:t>
            </a:r>
          </a:p>
          <a:p>
            <a:r>
              <a:rPr lang="el-GR" b="1" dirty="0"/>
              <a:t>2. Μέσος ή Αγγειώδης Χιτώνας</a:t>
            </a:r>
            <a:endParaRPr lang="el-GR" dirty="0"/>
          </a:p>
          <a:p>
            <a:pPr lvl="1"/>
            <a:r>
              <a:rPr lang="el-GR" dirty="0"/>
              <a:t>Χοριοειδής χιτώνας</a:t>
            </a:r>
          </a:p>
          <a:p>
            <a:pPr lvl="1"/>
            <a:r>
              <a:rPr lang="el-GR" dirty="0"/>
              <a:t>Ακτινωτό σώμα</a:t>
            </a:r>
          </a:p>
          <a:p>
            <a:pPr lvl="1"/>
            <a:r>
              <a:rPr lang="el-GR" dirty="0"/>
              <a:t>Ίριδα</a:t>
            </a:r>
          </a:p>
          <a:p>
            <a:r>
              <a:rPr lang="el-GR" b="1" dirty="0"/>
              <a:t>3. Έσω ή Αμφιβληστροειδής Χιτώνας</a:t>
            </a:r>
            <a:endParaRPr lang="el-GR" dirty="0"/>
          </a:p>
          <a:p>
            <a:pPr lvl="1"/>
            <a:r>
              <a:rPr lang="el-GR" dirty="0"/>
              <a:t>Έξω πέταλο ή μελάγχρουν επιθήλιο</a:t>
            </a:r>
          </a:p>
          <a:p>
            <a:pPr lvl="1"/>
            <a:r>
              <a:rPr lang="el-GR" dirty="0"/>
              <a:t>Έσω πέταλο ή Ιδίως Αμφιβληστροειδής Χιτώνας</a:t>
            </a:r>
          </a:p>
        </p:txBody>
      </p:sp>
      <p:pic>
        <p:nvPicPr>
          <p:cNvPr id="1028" name="Picture 4" descr="eye%2520anatomy%2520%2520g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5"/>
          <a:stretch/>
        </p:blipFill>
        <p:spPr bwMode="auto">
          <a:xfrm>
            <a:off x="5437414" y="1959427"/>
            <a:ext cx="6361380" cy="40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261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0C6E2C-E005-CC54-A04D-10866FC4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ΑΜΦΙΒΛΗΣΤΡΟΕΙΔΗΣ ΧΙΤΩΝΑΣ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6A4CFB-4C7F-46B1-A346-181255769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4" y="1690688"/>
            <a:ext cx="7255560" cy="4999718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Αποτελεί την αισθητική νευρική στιβάδα του οφθαλμικού βολβού.</a:t>
            </a:r>
          </a:p>
          <a:p>
            <a:r>
              <a:rPr lang="el-GR" dirty="0"/>
              <a:t>Το μελάγχρουν επιθήλιο αποτελείται από μια μονήρη στιβάδα κυττάρων η οποία ενισχύει τη </a:t>
            </a:r>
            <a:r>
              <a:rPr lang="el-GR" dirty="0" err="1"/>
              <a:t>φωτοαπορροφητική</a:t>
            </a:r>
            <a:r>
              <a:rPr lang="el-GR" dirty="0"/>
              <a:t> ιδιότητα του χοριοειδούς μειώνοντας τη διάχυση του φωτός μέσα στον οφθαλμικό βολβό.</a:t>
            </a:r>
          </a:p>
          <a:p>
            <a:r>
              <a:rPr lang="el-GR" dirty="0"/>
              <a:t>Η ωχρά κηλίδα είναι μια μικρή ωοειδής περιοχή του αμφιβληστροειδή η οποία φέρει τα </a:t>
            </a:r>
            <a:r>
              <a:rPr lang="el-GR" dirty="0" err="1"/>
              <a:t>κωνία</a:t>
            </a:r>
            <a:r>
              <a:rPr lang="el-GR" dirty="0"/>
              <a:t> και εξειδικεύεται στην οξεία όραση.</a:t>
            </a:r>
          </a:p>
          <a:p>
            <a:r>
              <a:rPr lang="el-GR" dirty="0"/>
              <a:t>Οπτική θηλή: σημείο εισόδου του οπτικού νεύρου στον οφθαλμικό βολβό.</a:t>
            </a:r>
          </a:p>
        </p:txBody>
      </p:sp>
      <p:pic>
        <p:nvPicPr>
          <p:cNvPr id="25601" name="Picture 4" descr="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7574" y="1690688"/>
            <a:ext cx="4130175" cy="488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462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324C66-EE90-F693-A362-653337CED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Κερατοειδής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32A9E3E-E41E-14BF-03B6-E1E6A9588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09" y="1690688"/>
            <a:ext cx="7333034" cy="4769728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Ο κερατοειδής είναι διαφανής ιστός χωρίς αγγεία.</a:t>
            </a:r>
          </a:p>
          <a:p>
            <a:r>
              <a:rPr lang="el-GR" dirty="0"/>
              <a:t>Έχει τη μεγαλύτερη διαθλαστική ισχύ (43–44,50D).</a:t>
            </a:r>
          </a:p>
          <a:p>
            <a:r>
              <a:rPr lang="el-GR" dirty="0"/>
              <a:t>Ενώνεται με το σκληρό στο </a:t>
            </a:r>
            <a:r>
              <a:rPr lang="el-GR" dirty="0" err="1"/>
              <a:t>σκληροκερατοειδικό</a:t>
            </a:r>
            <a:r>
              <a:rPr lang="el-GR" dirty="0"/>
              <a:t> όριο.</a:t>
            </a:r>
          </a:p>
          <a:p>
            <a:r>
              <a:rPr lang="el-GR" dirty="0"/>
              <a:t>Στην περιοχή αυτή βρίσκονται τα βλαστικά κύτταρα του κερατοειδούς.</a:t>
            </a:r>
          </a:p>
          <a:p>
            <a:r>
              <a:rPr lang="el-GR" dirty="0"/>
              <a:t>Μέσω αυτών γίνεται η αναγέννησή του.</a:t>
            </a:r>
          </a:p>
        </p:txBody>
      </p:sp>
      <p:pic>
        <p:nvPicPr>
          <p:cNvPr id="3074" name="Picture 2" descr="πρόσθιο ημιμόρι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43" y="2389189"/>
            <a:ext cx="4439313" cy="303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297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1F1A6E5E-1C43-BC39-01A8-17C6D982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59A3C378-542D-E100-091E-A35B308B8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http://1.bp.blogspot.com/-E20nC_H2JUQ/ULywMk-LWII/AAAAAAAAJ8w/QPnaQmOEnOw/s640/ImageProxy1.mvc.jpg">
            <a:extLst>
              <a:ext uri="{FF2B5EF4-FFF2-40B4-BE49-F238E27FC236}">
                <a16:creationId xmlns:a16="http://schemas.microsoft.com/office/drawing/2014/main" id="{07DAEE7C-42DE-552E-C812-640D2E104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61" y="992187"/>
            <a:ext cx="5905587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0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82CB77-2A8E-C3B8-9B7A-DB52BC473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σχεδία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FD0041D6-54C5-8C42-0356-95436A87B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19" y="992187"/>
            <a:ext cx="7969385" cy="5537323"/>
          </a:xfrm>
        </p:spPr>
      </p:pic>
    </p:spTree>
    <p:extLst>
      <p:ext uri="{BB962C8B-B14F-4D97-AF65-F5344CB8AC3E}">
        <p14:creationId xmlns:p14="http://schemas.microsoft.com/office/powerpoint/2010/main" val="2100726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A88EA4-4B71-68FD-BB0C-5785A83D4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EC58A64-97D9-00FD-456C-0877E3B73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3" name="Picture 4" descr="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2187"/>
            <a:ext cx="4647599" cy="551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83">
            <a:extLst>
              <a:ext uri="{FF2B5EF4-FFF2-40B4-BE49-F238E27FC236}">
                <a16:creationId xmlns:a16="http://schemas.microsoft.com/office/drawing/2014/main" id="{F76956CF-46BB-059B-FE20-9505F3FDE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3872" y="992187"/>
            <a:ext cx="4660181" cy="551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324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F32840-8A75-3090-6E05-9BC0C60B0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Ίριδα – Κόρη – Θάλαμοι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D2849E7-0CF9-D25F-3C0A-69D5FF334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38" y="1864536"/>
            <a:ext cx="8072335" cy="461408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dirty="0"/>
              <a:t>Πίσω από τον κερατοειδή είναι η ίριδα.</a:t>
            </a:r>
          </a:p>
          <a:p>
            <a:r>
              <a:rPr lang="el-GR" dirty="0"/>
              <a:t>Στο κέντρο της ίριδας υπάρχει ένα άνοιγμα, η κόρη.</a:t>
            </a:r>
          </a:p>
          <a:p>
            <a:r>
              <a:rPr lang="el-GR" dirty="0"/>
              <a:t>Η διάμετρος της κόρης αλλάζει ανάλογα με την ένταση του φωτός που επιδρά στον οφθαλμό.</a:t>
            </a:r>
          </a:p>
          <a:p>
            <a:r>
              <a:rPr lang="el-GR" dirty="0"/>
              <a:t>Ο χώρος ανάμεσα στον κερατοειδή και την ίριδα ονομάζεται πρόσθιος θάλαμος.</a:t>
            </a:r>
          </a:p>
          <a:p>
            <a:r>
              <a:rPr lang="el-GR" dirty="0"/>
              <a:t>Πίσω από την ίριδα βρίσκεται ο φακός.</a:t>
            </a:r>
          </a:p>
          <a:p>
            <a:r>
              <a:rPr lang="el-GR" dirty="0"/>
              <a:t>Ο χώρος ανάμεσα στην ίριδα και τον φακό ονομάζεται οπίσθιος θάλαμος.</a:t>
            </a:r>
          </a:p>
          <a:p>
            <a:endParaRPr lang="el-GR" dirty="0"/>
          </a:p>
        </p:txBody>
      </p:sp>
      <p:pic>
        <p:nvPicPr>
          <p:cNvPr id="5" name="Εικόνα 4" descr="Εικόνα που περιέχει κείμενο, στιγμιότυπο οθόνης, κύκλος, σχεδία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BDD5C65-2A17-4BEF-6B28-63985443C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0" t="30638" r="34297" b="37021"/>
          <a:stretch>
            <a:fillRect/>
          </a:stretch>
        </p:blipFill>
        <p:spPr>
          <a:xfrm>
            <a:off x="8501973" y="3565188"/>
            <a:ext cx="3424561" cy="291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80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ED91BF-2ED0-2BD1-434D-F730DEB0A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1D78AFA-F2E0-0256-4ADB-5F9768636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29" name="Picture 9" descr="eye"/>
          <p:cNvPicPr>
            <a:picLocks noChangeAspect="1" noChangeArrowheads="1"/>
          </p:cNvPicPr>
          <p:nvPr/>
        </p:nvPicPr>
        <p:blipFill>
          <a:blip r:embed="rId2" cstate="print"/>
          <a:srcRect t="4369" b="4597"/>
          <a:stretch>
            <a:fillRect/>
          </a:stretch>
        </p:blipFill>
        <p:spPr bwMode="auto">
          <a:xfrm>
            <a:off x="1790585" y="992187"/>
            <a:ext cx="8610830" cy="546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801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065029-CE9E-7E43-5DC9-84AF62693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F16CED4-B216-08A5-778B-3F3A07B30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652F280D-C9BF-D525-1BBC-5EF8ABCAC24A}"/>
              </a:ext>
            </a:extLst>
          </p:cNvPr>
          <p:cNvGrpSpPr/>
          <p:nvPr/>
        </p:nvGrpSpPr>
        <p:grpSpPr>
          <a:xfrm>
            <a:off x="2249605" y="992187"/>
            <a:ext cx="7983893" cy="5484491"/>
            <a:chOff x="323528" y="0"/>
            <a:chExt cx="7447467" cy="5085556"/>
          </a:xfrm>
        </p:grpSpPr>
        <p:pic>
          <p:nvPicPr>
            <p:cNvPr id="4" name="Picture 2" descr="πρόσθιο ημιμόριο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0"/>
              <a:ext cx="7447467" cy="5085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Ομάδα 4">
              <a:extLst>
                <a:ext uri="{FF2B5EF4-FFF2-40B4-BE49-F238E27FC236}">
                  <a16:creationId xmlns:a16="http://schemas.microsoft.com/office/drawing/2014/main" id="{B1919973-DB51-FADF-C452-E4A0279DE381}"/>
                </a:ext>
              </a:extLst>
            </p:cNvPr>
            <p:cNvGrpSpPr/>
            <p:nvPr/>
          </p:nvGrpSpPr>
          <p:grpSpPr>
            <a:xfrm>
              <a:off x="2483768" y="548680"/>
              <a:ext cx="5287227" cy="3897724"/>
              <a:chOff x="2483768" y="548680"/>
              <a:chExt cx="5287227" cy="3897724"/>
            </a:xfrm>
          </p:grpSpPr>
          <p:sp>
            <p:nvSpPr>
              <p:cNvPr id="6" name="Rectangle 4"/>
              <p:cNvSpPr/>
              <p:nvPr/>
            </p:nvSpPr>
            <p:spPr>
              <a:xfrm>
                <a:off x="2483768" y="1988840"/>
                <a:ext cx="7377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ίριδα</a:t>
                </a:r>
                <a:endParaRPr lang="el-G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Rectangle 5"/>
              <p:cNvSpPr/>
              <p:nvPr/>
            </p:nvSpPr>
            <p:spPr>
              <a:xfrm>
                <a:off x="3578172" y="2143730"/>
                <a:ext cx="730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κόρη</a:t>
                </a:r>
                <a:endParaRPr lang="el-GR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" name="Rectangle 6"/>
              <p:cNvSpPr/>
              <p:nvPr/>
            </p:nvSpPr>
            <p:spPr>
              <a:xfrm>
                <a:off x="5514865" y="548680"/>
                <a:ext cx="22561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πρόσθιος θάλαμος</a:t>
                </a:r>
                <a:endParaRPr lang="el-GR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" name="Rectangle 7"/>
              <p:cNvSpPr/>
              <p:nvPr/>
            </p:nvSpPr>
            <p:spPr>
              <a:xfrm>
                <a:off x="5599823" y="4077072"/>
                <a:ext cx="21711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οπίσθιος</a:t>
                </a:r>
                <a:r>
                  <a:rPr lang="el-GR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 </a:t>
                </a:r>
                <a:r>
                  <a:rPr lang="el-GR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θάλαμος</a:t>
                </a:r>
                <a:endParaRPr lang="el-GR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1" name="Straight Arrow Connector 9"/>
              <p:cNvCxnSpPr/>
              <p:nvPr/>
            </p:nvCxnSpPr>
            <p:spPr>
              <a:xfrm flipH="1">
                <a:off x="5292080" y="980728"/>
                <a:ext cx="1872208" cy="576064"/>
              </a:xfrm>
              <a:prstGeom prst="straightConnector1">
                <a:avLst/>
              </a:prstGeom>
              <a:ln w="381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H="1" flipV="1">
                <a:off x="5170721" y="2729156"/>
                <a:ext cx="841439" cy="1347916"/>
              </a:xfrm>
              <a:prstGeom prst="straightConnector1">
                <a:avLst/>
              </a:prstGeom>
              <a:ln w="38100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89223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D57CBB-5218-09B1-0FDB-AD1DBE2C7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Υδατοειδές Υγρό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501795D-E2C5-7A85-D394-F7E1ACDE6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/>
              <a:t>Μέσα στον πρόσθιο και τον οπίσθιο θάλαμο υπάρχει υγρό.</a:t>
            </a:r>
          </a:p>
          <a:p>
            <a:r>
              <a:rPr lang="el-GR" dirty="0"/>
              <a:t>Το υγρό αυτό ονομάζεται υδατοειδές υγρό.</a:t>
            </a:r>
          </a:p>
          <a:p>
            <a:r>
              <a:rPr lang="el-GR" dirty="0"/>
              <a:t>Παράγεται από το ακτινωτό σώμα.</a:t>
            </a:r>
          </a:p>
          <a:p>
            <a:r>
              <a:rPr lang="el-GR" dirty="0"/>
              <a:t>Συγκεκριμένα παράγεται από τις ακτινοειδείς προβολές.</a:t>
            </a:r>
          </a:p>
          <a:p>
            <a:r>
              <a:rPr lang="el-GR" dirty="0"/>
              <a:t>Κυκλοφορεί στους δύο θαλάμους μέσω του ανοίγματος της κόρης.</a:t>
            </a:r>
          </a:p>
          <a:p>
            <a:r>
              <a:rPr lang="el-GR" dirty="0"/>
              <a:t>Αποχετεύεται από τη γωνία του οφθαλμού και τα αγγεία στην περιοχή αυτή.</a:t>
            </a:r>
          </a:p>
          <a:p>
            <a:r>
              <a:rPr lang="el-GR" dirty="0"/>
              <a:t>Η παραγωγή, η κυκλοφορία και η απομάκρυνση του υδατοειδούς υγρού καθορίζουν την πίεση του οφθαλμού.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9044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014EE6-923F-97F7-AD37-5C4D83D9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pic>
        <p:nvPicPr>
          <p:cNvPr id="4" name="videoplayback (4)">
            <a:hlinkClick r:id="" action="ppaction://media"/>
            <a:extLst>
              <a:ext uri="{FF2B5EF4-FFF2-40B4-BE49-F238E27FC236}">
                <a16:creationId xmlns:a16="http://schemas.microsoft.com/office/drawing/2014/main" id="{8176AA99-6020-5159-D816-938694D9B4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7954" y="992187"/>
            <a:ext cx="3211564" cy="5708753"/>
          </a:xfrm>
        </p:spPr>
      </p:pic>
      <p:pic>
        <p:nvPicPr>
          <p:cNvPr id="8194" name="Picture 2" descr="http://www.athenseyehospital.gr/articlefiles/gtm_p121_image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2187"/>
            <a:ext cx="6515472" cy="535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3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A29A5B-6AED-A795-09D6-58D901425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Φακός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88053A1-A88F-8FC6-B1E9-373D2842F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60" y="1690688"/>
            <a:ext cx="7465645" cy="4943576"/>
          </a:xfrm>
        </p:spPr>
        <p:txBody>
          <a:bodyPr>
            <a:normAutofit fontScale="85000" lnSpcReduction="10000"/>
          </a:bodyPr>
          <a:lstStyle/>
          <a:p>
            <a:r>
              <a:rPr lang="el-GR" sz="2000" dirty="0"/>
              <a:t>Πίσω από την ίριδα βρίσκεται ο φακός.</a:t>
            </a:r>
          </a:p>
          <a:p>
            <a:r>
              <a:rPr lang="el-GR" sz="2000" dirty="0"/>
              <a:t>Ο φακός φυσιολογικά είναι διαφανής.</a:t>
            </a:r>
          </a:p>
          <a:p>
            <a:r>
              <a:rPr lang="el-GR" sz="2000" dirty="0"/>
              <a:t>Οι ακτίνες του φωτός μέσω αυτού φτάνουν στον αμφιβληστροειδή.</a:t>
            </a:r>
          </a:p>
          <a:p>
            <a:r>
              <a:rPr lang="el-GR" sz="2000" dirty="0"/>
              <a:t>Έχει διαθλαστική ισχύ 19–21D.</a:t>
            </a:r>
          </a:p>
          <a:p>
            <a:r>
              <a:rPr lang="el-GR" sz="2000" dirty="0"/>
              <a:t>Αποτελείται από το πρόσθιο </a:t>
            </a:r>
            <a:r>
              <a:rPr lang="el-GR" sz="2000" dirty="0" err="1"/>
              <a:t>περιφάκιο</a:t>
            </a:r>
            <a:r>
              <a:rPr lang="el-GR" sz="2000" dirty="0"/>
              <a:t>, τον πυρήνα και το οπίσθιο </a:t>
            </a:r>
            <a:r>
              <a:rPr lang="el-GR" sz="2000" dirty="0" err="1"/>
              <a:t>περιφάκιο</a:t>
            </a:r>
            <a:r>
              <a:rPr lang="el-GR" sz="2000" dirty="0"/>
              <a:t>.</a:t>
            </a:r>
          </a:p>
          <a:p>
            <a:r>
              <a:rPr lang="el-GR" sz="2000" dirty="0"/>
              <a:t>Συγκρατείται από τις ακτινοειδείς ίνες.</a:t>
            </a:r>
          </a:p>
          <a:p>
            <a:r>
              <a:rPr lang="el-GR" sz="2000" dirty="0"/>
              <a:t>Η σύσπαση ή η χαλάρωση των ινών καθορίζει την καμπυλότητα του φακού.</a:t>
            </a:r>
          </a:p>
          <a:p>
            <a:r>
              <a:rPr lang="el-GR" sz="2000" dirty="0"/>
              <a:t>Με τις αλλαγές της καμπυλότητας του φακού δίνεται η δυνατότητα της προσαρμογής από τη μακρινή στην κοντινή όραση και αντίστροφα.</a:t>
            </a:r>
          </a:p>
        </p:txBody>
      </p:sp>
      <p:pic>
        <p:nvPicPr>
          <p:cNvPr id="45057" name="Picture 4" descr="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2362" y="1341437"/>
            <a:ext cx="4393995" cy="517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058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C6EFDD-C4FF-AFA5-FDF3-79BFDDCAA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A8F5308-9E05-40A2-1EEC-C8F8FF14B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04DC60A5-61E7-1D87-1542-A7DF6D3BD26A}"/>
              </a:ext>
            </a:extLst>
          </p:cNvPr>
          <p:cNvGrpSpPr/>
          <p:nvPr/>
        </p:nvGrpSpPr>
        <p:grpSpPr>
          <a:xfrm>
            <a:off x="2016140" y="1082349"/>
            <a:ext cx="7789341" cy="5454638"/>
            <a:chOff x="323528" y="0"/>
            <a:chExt cx="7447467" cy="5094614"/>
          </a:xfrm>
        </p:grpSpPr>
        <p:pic>
          <p:nvPicPr>
            <p:cNvPr id="14" name="Picture 2" descr="πρόσθιο ημιμόριο">
              <a:extLst>
                <a:ext uri="{FF2B5EF4-FFF2-40B4-BE49-F238E27FC236}">
                  <a16:creationId xmlns:a16="http://schemas.microsoft.com/office/drawing/2014/main" id="{6D64F33D-D381-304F-B9CF-E97F5433F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0"/>
              <a:ext cx="7447467" cy="5085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DF94ACB7-62FE-B625-5B2E-0710AE562B36}"/>
                </a:ext>
              </a:extLst>
            </p:cNvPr>
            <p:cNvSpPr/>
            <p:nvPr/>
          </p:nvSpPr>
          <p:spPr>
            <a:xfrm>
              <a:off x="3851920" y="2924944"/>
              <a:ext cx="938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 φακός</a:t>
              </a:r>
              <a:endParaRPr lang="el-GR" dirty="0">
                <a:solidFill>
                  <a:srgbClr val="FFFF00"/>
                </a:solidFill>
              </a:endParaRP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2DA4EAE3-D6C1-01F0-AED9-EF636C08D588}"/>
                </a:ext>
              </a:extLst>
            </p:cNvPr>
            <p:cNvSpPr/>
            <p:nvPr/>
          </p:nvSpPr>
          <p:spPr>
            <a:xfrm>
              <a:off x="3329501" y="4725282"/>
              <a:ext cx="19832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>
                  <a:solidFill>
                    <a:srgbClr val="00CC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ακτινοειδείς ίνες</a:t>
              </a:r>
              <a:endParaRPr lang="el-GR" dirty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7" name="Straight Arrow Connector 6">
              <a:extLst>
                <a:ext uri="{FF2B5EF4-FFF2-40B4-BE49-F238E27FC236}">
                  <a16:creationId xmlns:a16="http://schemas.microsoft.com/office/drawing/2014/main" id="{942D9D93-9CFA-E372-7098-57D4D294A328}"/>
                </a:ext>
              </a:extLst>
            </p:cNvPr>
            <p:cNvCxnSpPr/>
            <p:nvPr/>
          </p:nvCxnSpPr>
          <p:spPr>
            <a:xfrm flipV="1">
              <a:off x="5312736" y="3294276"/>
              <a:ext cx="771929" cy="1590058"/>
            </a:xfrm>
            <a:prstGeom prst="straightConnector1">
              <a:avLst/>
            </a:prstGeom>
            <a:ln w="38100">
              <a:solidFill>
                <a:srgbClr val="00CC66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9">
              <a:extLst>
                <a:ext uri="{FF2B5EF4-FFF2-40B4-BE49-F238E27FC236}">
                  <a16:creationId xmlns:a16="http://schemas.microsoft.com/office/drawing/2014/main" id="{AAC46E0B-7552-670D-03EE-6DB69DD7997B}"/>
                </a:ext>
              </a:extLst>
            </p:cNvPr>
            <p:cNvCxnSpPr/>
            <p:nvPr/>
          </p:nvCxnSpPr>
          <p:spPr>
            <a:xfrm flipH="1" flipV="1">
              <a:off x="1835696" y="3501008"/>
              <a:ext cx="1368153" cy="1408940"/>
            </a:xfrm>
            <a:prstGeom prst="straightConnector1">
              <a:avLst/>
            </a:prstGeom>
            <a:ln w="38100">
              <a:solidFill>
                <a:srgbClr val="00CC66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1437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AFE781-B5AB-1A92-D64A-591F2C40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Υαλοειδές Σώμα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8637F6F-81EA-07DD-4FD5-C7B080296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l-GR" dirty="0"/>
              <a:t>Πίσω από το φακό υπάρχει μία κοιλότητα, που περιέχει το υαλοειδές σώμα</a:t>
            </a:r>
          </a:p>
          <a:p>
            <a:r>
              <a:rPr lang="el-GR" dirty="0"/>
              <a:t>Έχει υφή ζελέ και φυσιολογικά είναι διαφανές    </a:t>
            </a:r>
          </a:p>
          <a:p>
            <a:pPr marL="0" indent="0">
              <a:buNone/>
            </a:pPr>
            <a:r>
              <a:rPr lang="el-GR" b="1" dirty="0"/>
              <a:t>Σχέσεις του Υαλοειδούς Σώματος</a:t>
            </a:r>
          </a:p>
          <a:p>
            <a:r>
              <a:rPr lang="el-GR" dirty="0"/>
              <a:t>Έρχεται σε επαφή μπροστά με το οπίσθιο </a:t>
            </a:r>
            <a:r>
              <a:rPr lang="el-GR" dirty="0" err="1"/>
              <a:t>περιφάκιο</a:t>
            </a:r>
            <a:r>
              <a:rPr lang="el-GR" dirty="0"/>
              <a:t> του φακού.</a:t>
            </a:r>
          </a:p>
          <a:p>
            <a:r>
              <a:rPr lang="el-GR" dirty="0"/>
              <a:t>Καλύπτει την επιφάνεια του αμφιβληστροειδή χιτώνα </a:t>
            </a:r>
          </a:p>
          <a:p>
            <a:pPr marL="0" indent="0">
              <a:buNone/>
            </a:pPr>
            <a:r>
              <a:rPr lang="el-GR" b="1" dirty="0"/>
              <a:t>Συνδέσεις του Υαλοειδούς Σώματος</a:t>
            </a:r>
          </a:p>
          <a:p>
            <a:r>
              <a:rPr lang="el-GR" dirty="0"/>
              <a:t>Συνδέεται με τον αμφιβληστροειδή στην περιφέρειά του.</a:t>
            </a:r>
          </a:p>
          <a:p>
            <a:r>
              <a:rPr lang="el-GR" dirty="0"/>
              <a:t>Συνδέεται γύρω από την οπτική θηλή.</a:t>
            </a:r>
          </a:p>
          <a:p>
            <a:r>
              <a:rPr lang="el-GR" dirty="0"/>
              <a:t>Συνδέεται στην ωχρά.</a:t>
            </a:r>
          </a:p>
          <a:p>
            <a:r>
              <a:rPr lang="el-GR" dirty="0"/>
              <a:t>Συνδέεται στα αγγεία του αμφιβληστροειδούς.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29699" name="Picture 12" descr="Eye-structure-diagra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7378" y="2568101"/>
            <a:ext cx="5016177" cy="398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3565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932F63-2E40-1C9D-67B4-6D77FB35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pic>
        <p:nvPicPr>
          <p:cNvPr id="4" name="Explore the Intricate Anatomy of the Eye">
            <a:hlinkClick r:id="" action="ppaction://media"/>
            <a:extLst>
              <a:ext uri="{FF2B5EF4-FFF2-40B4-BE49-F238E27FC236}">
                <a16:creationId xmlns:a16="http://schemas.microsoft.com/office/drawing/2014/main" id="{7940F1BD-A3BF-C293-DBEF-4F320D0CF6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2862" y="992187"/>
            <a:ext cx="3240831" cy="5760777"/>
          </a:xfrm>
        </p:spPr>
      </p:pic>
      <p:pic>
        <p:nvPicPr>
          <p:cNvPr id="5" name="Εικόνα 4" descr="Εικόνα που περιέχει κείμενο, στιγμιότυπο οθόνης, σφαίρ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25563CBB-2D25-C1F1-D3C8-EC7503162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14468" r="22274" b="-2270"/>
          <a:stretch>
            <a:fillRect/>
          </a:stretch>
        </p:blipFill>
        <p:spPr>
          <a:xfrm>
            <a:off x="640323" y="992187"/>
            <a:ext cx="5197390" cy="562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2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9AEC24-6A64-D175-42A3-373E7475E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F47589A-B53F-37D4-8097-239E2EF3B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10" descr="EYE2">
            <a:extLst>
              <a:ext uri="{FF2B5EF4-FFF2-40B4-BE49-F238E27FC236}">
                <a16:creationId xmlns:a16="http://schemas.microsoft.com/office/drawing/2014/main" id="{F25F79D2-5108-E78E-5EE7-52721F40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746" y="992187"/>
            <a:ext cx="8690508" cy="548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5601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47A137-5653-93B9-68E4-9F8DF2E4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Αγγεία και Νεύρα του Οφθαλμικού </a:t>
            </a:r>
            <a:r>
              <a:rPr lang="el-GR" dirty="0" err="1"/>
              <a:t>Κόγχου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C8F1B9-7D60-135B-1662-3D2377F55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4867005"/>
          </a:xfrm>
        </p:spPr>
        <p:txBody>
          <a:bodyPr/>
          <a:lstStyle/>
          <a:p>
            <a:r>
              <a:rPr lang="el-GR" dirty="0"/>
              <a:t>Οφθαλμική αρτηρία (κλάδος έσω καρωτίδας) → κύρια αιμάτωση </a:t>
            </a:r>
            <a:r>
              <a:rPr lang="el-GR" dirty="0" err="1"/>
              <a:t>κόγχου</a:t>
            </a:r>
            <a:r>
              <a:rPr lang="el-GR" dirty="0"/>
              <a:t> (Εισέρχεται από οπτικό πόρο μαζί με το οπτικό νεύρο)</a:t>
            </a:r>
          </a:p>
          <a:p>
            <a:r>
              <a:rPr lang="el-GR" dirty="0"/>
              <a:t>Άνω οφθαλμική φλέβα &amp; Κάτω  οφθαλμική φλέβα </a:t>
            </a:r>
          </a:p>
          <a:p>
            <a:endParaRPr lang="el-GR" dirty="0"/>
          </a:p>
        </p:txBody>
      </p:sp>
      <p:pic>
        <p:nvPicPr>
          <p:cNvPr id="40961" name="Picture 4" descr="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459964" y="1660922"/>
            <a:ext cx="4117611" cy="48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3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97060C-75AD-E430-16BE-610DEC4A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4FA731E-CA00-E3EC-8C7A-A3F330B6D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avernous Sinus: Anatomy and Function">
            <a:extLst>
              <a:ext uri="{FF2B5EF4-FFF2-40B4-BE49-F238E27FC236}">
                <a16:creationId xmlns:a16="http://schemas.microsoft.com/office/drawing/2014/main" id="{628ED30F-FE3C-5AFE-6275-461528B2D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971" y="992187"/>
            <a:ext cx="8044437" cy="52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029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16DBC1-8293-62C3-187C-AB60DE314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Κινητικά νεύρα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F2BE112-4D60-9BBC-0339-F82B3EB34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60" y="1845080"/>
            <a:ext cx="7761051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l-GR" dirty="0"/>
              <a:t>ΕΣ </a:t>
            </a:r>
            <a:r>
              <a:rPr lang="en-US" dirty="0"/>
              <a:t>I (</a:t>
            </a:r>
            <a:r>
              <a:rPr lang="el-GR" dirty="0" err="1"/>
              <a:t>οφθαλμοκινητικό</a:t>
            </a:r>
            <a:r>
              <a:rPr lang="el-GR" dirty="0"/>
              <a:t>)</a:t>
            </a:r>
          </a:p>
          <a:p>
            <a:r>
              <a:rPr lang="el-GR" dirty="0"/>
              <a:t>άνω κλάδος: άνω ορθός, </a:t>
            </a:r>
            <a:r>
              <a:rPr lang="el-GR" dirty="0" err="1"/>
              <a:t>ανελκτήρας</a:t>
            </a:r>
            <a:r>
              <a:rPr lang="el-GR" dirty="0"/>
              <a:t> άνω βλεφάρου</a:t>
            </a:r>
          </a:p>
          <a:p>
            <a:r>
              <a:rPr lang="el-GR" dirty="0"/>
              <a:t>κάτω κλάδος: έσω ορθός, κάτω ορθός, κάτω λοξός</a:t>
            </a:r>
          </a:p>
          <a:p>
            <a:r>
              <a:rPr lang="el-GR" dirty="0"/>
              <a:t>παρασυμπαθητικές ίνες → ακτινωτό γάγγλιο → σφιγκτήρας κόρης, ακτινωτός μυς</a:t>
            </a:r>
          </a:p>
          <a:p>
            <a:pPr marL="0" indent="0">
              <a:buNone/>
            </a:pPr>
            <a:r>
              <a:rPr lang="el-GR" dirty="0"/>
              <a:t>ΕΣ </a:t>
            </a:r>
            <a:r>
              <a:rPr lang="en-US" dirty="0"/>
              <a:t>V (</a:t>
            </a:r>
            <a:r>
              <a:rPr lang="el-GR" dirty="0" err="1"/>
              <a:t>τροχιλιακό</a:t>
            </a:r>
            <a:r>
              <a:rPr lang="el-GR" dirty="0"/>
              <a:t>) → άνω λοξός μυς</a:t>
            </a:r>
          </a:p>
          <a:p>
            <a:pPr marL="0" indent="0">
              <a:buNone/>
            </a:pPr>
            <a:r>
              <a:rPr lang="el-GR" dirty="0"/>
              <a:t>ΕΣ </a:t>
            </a:r>
            <a:r>
              <a:rPr lang="en-US" dirty="0"/>
              <a:t>VI (</a:t>
            </a:r>
            <a:r>
              <a:rPr lang="el-GR" dirty="0" err="1"/>
              <a:t>απαγωγό</a:t>
            </a:r>
            <a:r>
              <a:rPr lang="el-GR" dirty="0"/>
              <a:t>) → έξω ορθός μυς</a:t>
            </a:r>
          </a:p>
          <a:p>
            <a:endParaRPr lang="el-GR" dirty="0"/>
          </a:p>
        </p:txBody>
      </p:sp>
      <p:pic>
        <p:nvPicPr>
          <p:cNvPr id="3075" name="Picture 3" descr="Trochlear Nerve - Physiopedia">
            <a:extLst>
              <a:ext uri="{FF2B5EF4-FFF2-40B4-BE49-F238E27FC236}">
                <a16:creationId xmlns:a16="http://schemas.microsoft.com/office/drawing/2014/main" id="{40764738-BDD3-4EB2-69D5-072303E4E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279" y="2000250"/>
            <a:ext cx="4350560" cy="435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033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C04ADF-1E6A-5A41-25DB-AA789ED1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Αισθητικά νεύρα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35E9CED-0C02-A933-3BAE-1B795E958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28" y="2020178"/>
            <a:ext cx="6709324" cy="461408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V1 (</a:t>
            </a:r>
            <a:r>
              <a:rPr lang="el-GR" dirty="0"/>
              <a:t>οφθαλμικός κλάδος τριδύμου)</a:t>
            </a:r>
          </a:p>
          <a:p>
            <a:r>
              <a:rPr lang="el-GR" dirty="0" err="1"/>
              <a:t>Δακρυϊκό</a:t>
            </a:r>
            <a:r>
              <a:rPr lang="el-GR" dirty="0"/>
              <a:t> νεύρο</a:t>
            </a:r>
          </a:p>
          <a:p>
            <a:r>
              <a:rPr lang="el-GR" dirty="0"/>
              <a:t>Μετωπιαίο νεύρο → </a:t>
            </a:r>
            <a:r>
              <a:rPr lang="el-GR" dirty="0" err="1"/>
              <a:t>υπερκόγχιο</a:t>
            </a:r>
            <a:r>
              <a:rPr lang="el-GR" dirty="0"/>
              <a:t>, </a:t>
            </a:r>
            <a:r>
              <a:rPr lang="el-GR" dirty="0" err="1"/>
              <a:t>υπερτροχίλιο</a:t>
            </a:r>
            <a:endParaRPr lang="el-GR" dirty="0"/>
          </a:p>
          <a:p>
            <a:r>
              <a:rPr lang="el-GR" dirty="0" err="1"/>
              <a:t>Ρινοβλεφαρικό</a:t>
            </a:r>
            <a:r>
              <a:rPr lang="el-GR" dirty="0"/>
              <a:t> (</a:t>
            </a:r>
            <a:r>
              <a:rPr lang="en-US" dirty="0" err="1"/>
              <a:t>nasociliary</a:t>
            </a:r>
            <a:r>
              <a:rPr lang="en-US" dirty="0"/>
              <a:t>) →</a:t>
            </a:r>
            <a:r>
              <a:rPr lang="el-GR" dirty="0"/>
              <a:t>μακρά ακτινωτά νεύρα, οπίσθια &amp; πρόσθια ηθμοειδή, </a:t>
            </a:r>
            <a:r>
              <a:rPr lang="el-GR" dirty="0" err="1"/>
              <a:t>υποτροχίλιο</a:t>
            </a:r>
            <a:endParaRPr lang="el-GR" dirty="0"/>
          </a:p>
          <a:p>
            <a:r>
              <a:rPr lang="el-GR" dirty="0" err="1"/>
              <a:t>Αισθητικότητα:κερατοειδούς</a:t>
            </a:r>
            <a:r>
              <a:rPr lang="el-GR" dirty="0"/>
              <a:t>, </a:t>
            </a:r>
            <a:r>
              <a:rPr lang="el-GR" dirty="0" err="1"/>
              <a:t>επιπεφυκότα</a:t>
            </a:r>
            <a:r>
              <a:rPr lang="el-GR" dirty="0"/>
              <a:t>, άνω βλεφάρου, μετώπου &amp; ράχης </a:t>
            </a:r>
            <a:r>
              <a:rPr lang="el-GR" dirty="0" err="1"/>
              <a:t>ρινός</a:t>
            </a:r>
            <a:endParaRPr lang="el-GR" dirty="0"/>
          </a:p>
        </p:txBody>
      </p:sp>
      <p:pic>
        <p:nvPicPr>
          <p:cNvPr id="4099" name="Picture 3" descr="Ophthalmic Nerve - an overview | ScienceDirect Topics">
            <a:extLst>
              <a:ext uri="{FF2B5EF4-FFF2-40B4-BE49-F238E27FC236}">
                <a16:creationId xmlns:a16="http://schemas.microsoft.com/office/drawing/2014/main" id="{6AAC5338-86A0-F0C2-2063-AB11E5E9B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676" y="2326634"/>
            <a:ext cx="5217411" cy="38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82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0E6A876-433F-881B-0394-ED84F92A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Σωλήνας του </a:t>
            </a:r>
            <a:r>
              <a:rPr lang="el-GR" dirty="0" err="1"/>
              <a:t>Cloquet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2899801-8285-F4B7-2948-FB39DAA09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Από το φακό ως τη θηλή του οπτικού νεύρου υπάρχει ένας σωλήνας, ο σωλήνας του </a:t>
            </a:r>
            <a:r>
              <a:rPr lang="el-GR" dirty="0" err="1"/>
              <a:t>Cloquet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l-GR" b="1" dirty="0"/>
              <a:t>Εμβρυολογική Σημασία του Σωλήνα του </a:t>
            </a:r>
            <a:r>
              <a:rPr lang="el-GR" b="1" dirty="0" err="1"/>
              <a:t>Cloquet</a:t>
            </a:r>
            <a:endParaRPr lang="el-GR" b="1" dirty="0"/>
          </a:p>
          <a:p>
            <a:r>
              <a:rPr lang="el-GR" dirty="0"/>
              <a:t>Στο χώρο αυτό βρισκόταν η </a:t>
            </a:r>
            <a:r>
              <a:rPr lang="el-GR" dirty="0" err="1"/>
              <a:t>υαλοειδική</a:t>
            </a:r>
            <a:r>
              <a:rPr lang="el-GR" dirty="0"/>
              <a:t> αρτηρία.</a:t>
            </a:r>
          </a:p>
          <a:p>
            <a:r>
              <a:rPr lang="el-GR" dirty="0"/>
              <a:t>Η </a:t>
            </a:r>
            <a:r>
              <a:rPr lang="el-GR" dirty="0" err="1"/>
              <a:t>υαλοειδική</a:t>
            </a:r>
            <a:r>
              <a:rPr lang="el-GR" dirty="0"/>
              <a:t> αρτηρία υποστρέφει φυσιολογικά πριν τη γέννηση.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55477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EF54AF-2DC6-04FC-1ACF-F33185574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Διάθλαση και Εστίαση του Φωτός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5DAAA90-99A7-2E4D-2CAC-63838D510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17" y="1961812"/>
            <a:ext cx="7605409" cy="4896188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Οι ακτίνες του φωτός κάμπτονται (διαθλώνται) από τον κερατοειδή και τον φακό (πρωτεύων κερατοειδής)</a:t>
            </a:r>
          </a:p>
          <a:p>
            <a:r>
              <a:rPr lang="el-GR" dirty="0"/>
              <a:t>Σκοπός είναι να εστιάσουν την εικόνα στην περιοχή της </a:t>
            </a:r>
            <a:r>
              <a:rPr lang="el-GR" dirty="0" err="1"/>
              <a:t>ωχράς</a:t>
            </a:r>
            <a:r>
              <a:rPr lang="el-GR" dirty="0"/>
              <a:t> κηλίδας του αμφιβληστροειδούς</a:t>
            </a:r>
          </a:p>
          <a:p>
            <a:r>
              <a:rPr lang="el-GR" dirty="0"/>
              <a:t>Η ελαστικότητα του φακού του επιτρέπει ν’ αλλάζει μορφή</a:t>
            </a:r>
          </a:p>
          <a:p>
            <a:r>
              <a:rPr lang="el-GR" dirty="0"/>
              <a:t>Με τον τρόπο αυτό εστιάζει τις αποκλίνουσες ακτίνες από κοντινούς στόχους</a:t>
            </a:r>
          </a:p>
          <a:p>
            <a:r>
              <a:rPr lang="el-GR" dirty="0"/>
              <a:t>Απώλεια αυτής της ελαστικότητας με την ηλικία προκαλεί ελάττωση της κοντινής όρασης (πρεσβυωπία)</a:t>
            </a:r>
          </a:p>
          <a:p>
            <a:endParaRPr lang="el-GR" dirty="0"/>
          </a:p>
        </p:txBody>
      </p:sp>
      <p:pic>
        <p:nvPicPr>
          <p:cNvPr id="5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8D49EFBC-14C7-5E6D-4AB7-193FFF47DC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8162" y="1961812"/>
            <a:ext cx="2879387" cy="48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9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81F5F3-0224-0095-A8DE-3862E93B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Διαθλαστικά μέσα του οφθαλμού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151248-E6F2-E6F8-E40A-538F0C308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71" y="1855106"/>
            <a:ext cx="4278086" cy="4694918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Κερατοειδής Χιτώνας, </a:t>
            </a:r>
          </a:p>
          <a:p>
            <a:r>
              <a:rPr lang="el-GR" dirty="0"/>
              <a:t>Υδατοειδές υγρό (παραγωγή και αποχέτευση)</a:t>
            </a:r>
          </a:p>
          <a:p>
            <a:r>
              <a:rPr lang="el-GR" dirty="0"/>
              <a:t>Φακός</a:t>
            </a:r>
          </a:p>
          <a:p>
            <a:r>
              <a:rPr lang="el-GR" dirty="0"/>
              <a:t>Πρόσθιος Θάλαμος, </a:t>
            </a:r>
          </a:p>
          <a:p>
            <a:r>
              <a:rPr lang="el-GR" dirty="0"/>
              <a:t>Οπίσθιος Θάλαμος</a:t>
            </a:r>
          </a:p>
          <a:p>
            <a:r>
              <a:rPr lang="el-GR" dirty="0"/>
              <a:t>Υαλοειδές Σώμα</a:t>
            </a:r>
          </a:p>
        </p:txBody>
      </p:sp>
      <p:pic>
        <p:nvPicPr>
          <p:cNvPr id="1026" name="Picture 2" descr="Eye Anatomy | Eye Care | Eye Health | Hagerstown MD ...">
            <a:extLst>
              <a:ext uri="{FF2B5EF4-FFF2-40B4-BE49-F238E27FC236}">
                <a16:creationId xmlns:a16="http://schemas.microsoft.com/office/drawing/2014/main" id="{10F42C20-A95F-75D2-0096-30E238CBC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7" y="2026102"/>
            <a:ext cx="6941151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505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D9D54E-233D-B602-51AF-0417DDD8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Οπτικό χίασμα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7E0F313-7FC7-07EB-88EB-FA59BA5A5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38" y="1690688"/>
            <a:ext cx="5426413" cy="4750273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Το οπτικό νεύρο (ΙΙ) σχηματίζεται από τους </a:t>
            </a:r>
            <a:r>
              <a:rPr lang="el-GR" dirty="0" err="1"/>
              <a:t>νευράξονες</a:t>
            </a:r>
            <a:r>
              <a:rPr lang="el-GR" dirty="0"/>
              <a:t> των γαγγλιακών κυττάρων του αμφιβληστροειδούς.</a:t>
            </a:r>
          </a:p>
          <a:p>
            <a:r>
              <a:rPr lang="el-GR" dirty="0"/>
              <a:t>Τα δύο οπτικά νεύρα συναντώνται στο οπτικό χίασμα, που βρίσκεται στη βάση του εγκεφάλου, πάνω από την υπόφυση.</a:t>
            </a:r>
          </a:p>
        </p:txBody>
      </p:sp>
      <p:pic>
        <p:nvPicPr>
          <p:cNvPr id="6150" name="Picture 6" descr="Visual Processing: Cortical Pathways (Section 2, Chapter 15) Neuroscience  Online: An Electronic Textbook for the Neurosciences | Department of  Neurobiology and Anatomy - The University of Texas Medical School at Houston">
            <a:extLst>
              <a:ext uri="{FF2B5EF4-FFF2-40B4-BE49-F238E27FC236}">
                <a16:creationId xmlns:a16="http://schemas.microsoft.com/office/drawing/2014/main" id="{51E8678F-4306-C461-235B-FD3D2663F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27" y="1960005"/>
            <a:ext cx="6317456" cy="42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693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AEAD5D-1CA7-4CCF-E002-53DAFFEA9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Οπτικό χίασμα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9830041-BFC5-526E-7BFE-FB4A1293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15" y="2011051"/>
            <a:ext cx="6866106" cy="4448116"/>
          </a:xfrm>
        </p:spPr>
        <p:txBody>
          <a:bodyPr/>
          <a:lstStyle/>
          <a:p>
            <a:r>
              <a:rPr lang="el-GR" dirty="0"/>
              <a:t>Στο χίασμα: οι ρινικές ίνες </a:t>
            </a:r>
            <a:r>
              <a:rPr lang="el-GR" dirty="0" err="1"/>
              <a:t>χιάζονταιοι</a:t>
            </a:r>
            <a:r>
              <a:rPr lang="el-GR" dirty="0"/>
              <a:t> ενώ οι κροταφικές ίνες παραμένουν </a:t>
            </a:r>
            <a:r>
              <a:rPr lang="el-GR" dirty="0" err="1"/>
              <a:t>αχίαστες</a:t>
            </a:r>
            <a:endParaRPr lang="el-GR" dirty="0"/>
          </a:p>
          <a:p>
            <a:r>
              <a:rPr lang="el-GR" dirty="0"/>
              <a:t>Μετά το χίασμα οι ίνες συνεχίζουν ως οπτικές ταινίες → έξω </a:t>
            </a:r>
            <a:r>
              <a:rPr lang="el-GR" dirty="0" err="1"/>
              <a:t>γονατώδες</a:t>
            </a:r>
            <a:r>
              <a:rPr lang="el-GR" dirty="0"/>
              <a:t> σώμα → οπτική ακτινοβολία → οπτικός φλοιός στην </a:t>
            </a:r>
            <a:r>
              <a:rPr lang="el-GR" dirty="0" err="1"/>
              <a:t>πληκτραία</a:t>
            </a:r>
            <a:r>
              <a:rPr lang="el-GR" dirty="0"/>
              <a:t> σχισμή του ινιακού λοβού.</a:t>
            </a:r>
          </a:p>
          <a:p>
            <a:endParaRPr lang="el-GR" dirty="0"/>
          </a:p>
        </p:txBody>
      </p:sp>
      <p:pic>
        <p:nvPicPr>
          <p:cNvPr id="6148" name="Picture 4" descr="Optic nerve anatomy">
            <a:extLst>
              <a:ext uri="{FF2B5EF4-FFF2-40B4-BE49-F238E27FC236}">
                <a16:creationId xmlns:a16="http://schemas.microsoft.com/office/drawing/2014/main" id="{735983AC-7096-8B22-F0C4-E3490B7B8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9" r="13135"/>
          <a:stretch>
            <a:fillRect/>
          </a:stretch>
        </p:blipFill>
        <p:spPr bwMode="auto">
          <a:xfrm>
            <a:off x="7393021" y="2419963"/>
            <a:ext cx="4563894" cy="363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390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01E6A8-4D31-06E0-327C-728DFDC3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pic>
        <p:nvPicPr>
          <p:cNvPr id="4" name="videoplayback (5)">
            <a:hlinkClick r:id="" action="ppaction://media"/>
            <a:extLst>
              <a:ext uri="{FF2B5EF4-FFF2-40B4-BE49-F238E27FC236}">
                <a16:creationId xmlns:a16="http://schemas.microsoft.com/office/drawing/2014/main" id="{DB1C6787-F1DE-5B93-258A-904D508C51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6006" b="27048"/>
          <a:stretch>
            <a:fillRect/>
          </a:stretch>
        </p:blipFill>
        <p:spPr>
          <a:xfrm>
            <a:off x="2887595" y="992187"/>
            <a:ext cx="6801154" cy="5675604"/>
          </a:xfrm>
        </p:spPr>
      </p:pic>
    </p:spTree>
    <p:extLst>
      <p:ext uri="{BB962C8B-B14F-4D97-AF65-F5344CB8AC3E}">
        <p14:creationId xmlns:p14="http://schemas.microsoft.com/office/powerpoint/2010/main" val="389793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3B1AA3-6628-0D85-8EEA-DD608CA28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0BF398A-6D2A-C131-B21F-69ACC3608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http://www.eyepathology.gr/assets/images/mati/image023.png">
            <a:extLst>
              <a:ext uri="{FF2B5EF4-FFF2-40B4-BE49-F238E27FC236}">
                <a16:creationId xmlns:a16="http://schemas.microsoft.com/office/drawing/2014/main" id="{1524762A-9C21-4B12-1100-376447DF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6" y="992187"/>
            <a:ext cx="6300192" cy="55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4.bp.blogspot.com/_4H0pCZiBBEI/SqGKcftjyYI/AAAAAAAAAcc/2oq0t4prIkM/s320/vision-field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734" y="992187"/>
            <a:ext cx="4231339" cy="55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1413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6D68FC-24B9-1862-995F-B5BBCC68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Μυωπία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20E7ABD-1068-395A-89CD-A1AC92266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20966" cy="4497354"/>
          </a:xfrm>
        </p:spPr>
        <p:txBody>
          <a:bodyPr>
            <a:normAutofit fontScale="92500"/>
          </a:bodyPr>
          <a:lstStyle/>
          <a:p>
            <a:r>
              <a:rPr lang="el-GR" dirty="0"/>
              <a:t>Αν η καμπυλότητα του κερατοειδούς χιτώνα είναι πολύ απότομη</a:t>
            </a:r>
          </a:p>
          <a:p>
            <a:r>
              <a:rPr lang="el-GR" dirty="0"/>
              <a:t>Ή το αξονικό μήκος του ματιού είναι πολύ μακρύ</a:t>
            </a:r>
          </a:p>
          <a:p>
            <a:r>
              <a:rPr lang="el-GR" dirty="0"/>
              <a:t>Το φως εστιάζεται έμπροσθεν του αμφιβληστροειδούς</a:t>
            </a:r>
          </a:p>
          <a:p>
            <a:endParaRPr lang="el-GR" dirty="0"/>
          </a:p>
        </p:txBody>
      </p:sp>
      <p:pic>
        <p:nvPicPr>
          <p:cNvPr id="7170" name="Picture 2" descr="Astigmatism, Myopia and Hyperopia">
            <a:extLst>
              <a:ext uri="{FF2B5EF4-FFF2-40B4-BE49-F238E27FC236}">
                <a16:creationId xmlns:a16="http://schemas.microsoft.com/office/drawing/2014/main" id="{05EC7BF5-AD33-C94E-0580-A66956855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351" y="1558114"/>
            <a:ext cx="3836021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554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5FD193-B7D8-9934-6246-D19457AE1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Υπερμετρωπία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EB6CF09-649E-28D2-9EF4-AF0FE2719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98787" cy="4672452"/>
          </a:xfrm>
        </p:spPr>
        <p:txBody>
          <a:bodyPr/>
          <a:lstStyle/>
          <a:p>
            <a:r>
              <a:rPr lang="el-GR" dirty="0"/>
              <a:t>Αν η καμπυλότητα του κερατοειδή χιτώνα είναι πολύ-επίπεδη</a:t>
            </a:r>
          </a:p>
          <a:p>
            <a:r>
              <a:rPr lang="el-GR" dirty="0"/>
              <a:t>Ή το αξονικό μήκος του ματιού είναι βραχύ</a:t>
            </a:r>
          </a:p>
          <a:p>
            <a:r>
              <a:rPr lang="el-GR" dirty="0"/>
              <a:t>Η εικόνα εστιάζεται πίσω από τον αμφιβληστροειδή</a:t>
            </a:r>
          </a:p>
          <a:p>
            <a:endParaRPr lang="el-GR" dirty="0"/>
          </a:p>
        </p:txBody>
      </p:sp>
      <p:pic>
        <p:nvPicPr>
          <p:cNvPr id="4" name="Picture 2" descr="Astigmatism, Myopia and Hyperopia">
            <a:extLst>
              <a:ext uri="{FF2B5EF4-FFF2-40B4-BE49-F238E27FC236}">
                <a16:creationId xmlns:a16="http://schemas.microsoft.com/office/drawing/2014/main" id="{F951BBDF-825B-B0C7-8ADE-3CA5BBA21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351" y="1558114"/>
            <a:ext cx="3836021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945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2D2A5F-AAE4-6D9B-7F08-C634FDF2B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Αστιγματισμός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D1DBCF8-A5F5-4398-05CD-DE9D70BAD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0072" cy="4594630"/>
          </a:xfrm>
        </p:spPr>
        <p:txBody>
          <a:bodyPr/>
          <a:lstStyle/>
          <a:p>
            <a:r>
              <a:rPr lang="el-GR" dirty="0" err="1"/>
              <a:t>Ανωμαλή</a:t>
            </a:r>
            <a:r>
              <a:rPr lang="el-GR" dirty="0"/>
              <a:t> καμπυλότητα του κερατοειδή χιτώνα</a:t>
            </a:r>
          </a:p>
          <a:p>
            <a:r>
              <a:rPr lang="el-GR" dirty="0"/>
              <a:t>Έχει ως αποτέλεσμα το φως από διαφορετικούς άξονες</a:t>
            </a:r>
          </a:p>
          <a:p>
            <a:r>
              <a:rPr lang="el-GR" dirty="0"/>
              <a:t>Να εστιάζεται σε διαφορετικά σημεία</a:t>
            </a:r>
          </a:p>
          <a:p>
            <a:endParaRPr lang="el-GR" dirty="0"/>
          </a:p>
        </p:txBody>
      </p:sp>
      <p:pic>
        <p:nvPicPr>
          <p:cNvPr id="4" name="Picture 2" descr="Astigmatism, Myopia and Hyperopia">
            <a:extLst>
              <a:ext uri="{FF2B5EF4-FFF2-40B4-BE49-F238E27FC236}">
                <a16:creationId xmlns:a16="http://schemas.microsoft.com/office/drawing/2014/main" id="{5C0E1702-6184-A8E4-E13C-BE0D29B53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351" y="1558114"/>
            <a:ext cx="3836021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0036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C7555-9D4A-40AF-A00F-2ED9C92C1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AD663E-9875-E005-61DA-446AC9953953}"/>
              </a:ext>
            </a:extLst>
          </p:cNvPr>
          <p:cNvSpPr/>
          <p:nvPr/>
        </p:nvSpPr>
        <p:spPr>
          <a:xfrm>
            <a:off x="0" y="0"/>
            <a:ext cx="12192000" cy="5257799"/>
          </a:xfrm>
          <a:prstGeom prst="rect">
            <a:avLst/>
          </a:prstGeom>
          <a:solidFill>
            <a:srgbClr val="1A60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A8CCA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3F5D9FB-11B5-443E-E66D-CB2615138B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Template?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90780A3-444D-748B-EE5C-3C054CDB8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err="1"/>
              <a:t>Πλιζ</a:t>
            </a:r>
            <a:r>
              <a:rPr lang="el-GR" dirty="0"/>
              <a:t> όχι ροζ, μωβ, </a:t>
            </a:r>
            <a:r>
              <a:rPr lang="el-GR" dirty="0" err="1"/>
              <a:t>πρασινο</a:t>
            </a:r>
            <a:r>
              <a:rPr lang="el-GR" dirty="0"/>
              <a:t>, </a:t>
            </a:r>
            <a:r>
              <a:rPr lang="el-GR" dirty="0" err="1"/>
              <a:t>μαρεσουν</a:t>
            </a:r>
            <a:r>
              <a:rPr lang="el-GR" dirty="0"/>
              <a:t> τα μπλε του </a:t>
            </a:r>
            <a:r>
              <a:rPr lang="el-GR" dirty="0" err="1"/>
              <a:t>εκπα</a:t>
            </a:r>
            <a:endParaRPr lang="el-GR" dirty="0"/>
          </a:p>
        </p:txBody>
      </p:sp>
      <p:pic>
        <p:nvPicPr>
          <p:cNvPr id="6" name="Picture 5" descr="A room with rows of chairs&#10;&#10;AI-generated content may be incorrect.">
            <a:extLst>
              <a:ext uri="{FF2B5EF4-FFF2-40B4-BE49-F238E27FC236}">
                <a16:creationId xmlns:a16="http://schemas.microsoft.com/office/drawing/2014/main" id="{6C7BA4F8-C0F6-E9B6-CDB8-63FCAB32A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2" t="47" r="32064" b="-1"/>
          <a:stretch>
            <a:fillRect/>
          </a:stretch>
        </p:blipFill>
        <p:spPr>
          <a:xfrm rot="5400000">
            <a:off x="3089412" y="-3089414"/>
            <a:ext cx="6013173" cy="12192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54C2C3-BDD9-70BC-3622-1D613E8FE9F2}"/>
              </a:ext>
            </a:extLst>
          </p:cNvPr>
          <p:cNvSpPr/>
          <p:nvPr/>
        </p:nvSpPr>
        <p:spPr>
          <a:xfrm>
            <a:off x="0" y="-1"/>
            <a:ext cx="12192000" cy="6013173"/>
          </a:xfrm>
          <a:prstGeom prst="rect">
            <a:avLst/>
          </a:prstGeom>
          <a:solidFill>
            <a:srgbClr val="1A60A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73B622-A250-34FB-1265-206A93900884}"/>
              </a:ext>
            </a:extLst>
          </p:cNvPr>
          <p:cNvSpPr txBox="1"/>
          <p:nvPr/>
        </p:nvSpPr>
        <p:spPr>
          <a:xfrm>
            <a:off x="1357769" y="2082731"/>
            <a:ext cx="9476458" cy="180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l-GR" sz="5000" b="1" dirty="0">
                <a:solidFill>
                  <a:schemeClr val="bg1"/>
                </a:solidFill>
              </a:rPr>
              <a:t>ΙΣΤΟΛΟΓΙΑ</a:t>
            </a:r>
            <a:r>
              <a:rPr lang="en-US" sz="5000" b="1" dirty="0">
                <a:solidFill>
                  <a:schemeClr val="bg1"/>
                </a:solidFill>
              </a:rPr>
              <a:t> &amp; </a:t>
            </a:r>
            <a:r>
              <a:rPr lang="el-GR" sz="5000" b="1" dirty="0">
                <a:solidFill>
                  <a:schemeClr val="bg1"/>
                </a:solidFill>
              </a:rPr>
              <a:t>ΕΜΒΡΥΟΛΟΓΙΑ</a:t>
            </a:r>
          </a:p>
          <a:p>
            <a:pPr algn="ctr">
              <a:lnSpc>
                <a:spcPct val="114000"/>
              </a:lnSpc>
            </a:pPr>
            <a:r>
              <a:rPr lang="el-GR" sz="5000" b="1" dirty="0">
                <a:solidFill>
                  <a:schemeClr val="bg1"/>
                </a:solidFill>
              </a:rPr>
              <a:t>ΟΦΘΑΛΜΟΥ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44F808-6584-6DD3-AC20-5D1A2EDAC686}"/>
              </a:ext>
            </a:extLst>
          </p:cNvPr>
          <p:cNvGrpSpPr/>
          <p:nvPr/>
        </p:nvGrpSpPr>
        <p:grpSpPr>
          <a:xfrm>
            <a:off x="9249363" y="6089481"/>
            <a:ext cx="2837274" cy="697314"/>
            <a:chOff x="2327849" y="5960673"/>
            <a:chExt cx="2837274" cy="697314"/>
          </a:xfrm>
        </p:grpSpPr>
        <p:pic>
          <p:nvPicPr>
            <p:cNvPr id="8" name="Picture 7" descr="A blue text on a black background&#10;&#10;AI-generated content may be incorrect.">
              <a:extLst>
                <a:ext uri="{FF2B5EF4-FFF2-40B4-BE49-F238E27FC236}">
                  <a16:creationId xmlns:a16="http://schemas.microsoft.com/office/drawing/2014/main" id="{20C722F4-DF97-CE60-7100-6EB015873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429"/>
            <a:stretch>
              <a:fillRect/>
            </a:stretch>
          </p:blipFill>
          <p:spPr>
            <a:xfrm>
              <a:off x="2327849" y="5960673"/>
              <a:ext cx="1079911" cy="697314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580E3F-6615-A667-6B27-9113E497BD93}"/>
                </a:ext>
              </a:extLst>
            </p:cNvPr>
            <p:cNvGrpSpPr/>
            <p:nvPr/>
          </p:nvGrpSpPr>
          <p:grpSpPr>
            <a:xfrm>
              <a:off x="3407760" y="6004358"/>
              <a:ext cx="1757363" cy="609945"/>
              <a:chOff x="10353324" y="101428"/>
              <a:chExt cx="1757363" cy="609945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9981394-F38D-6DB3-8A53-EC5CC55E6CF1}"/>
                  </a:ext>
                </a:extLst>
              </p:cNvPr>
              <p:cNvCxnSpPr/>
              <p:nvPr/>
            </p:nvCxnSpPr>
            <p:spPr>
              <a:xfrm>
                <a:off x="10353324" y="101428"/>
                <a:ext cx="0" cy="609944"/>
              </a:xfrm>
              <a:prstGeom prst="line">
                <a:avLst/>
              </a:prstGeom>
              <a:solidFill>
                <a:srgbClr val="ECF4F9"/>
              </a:solidFill>
              <a:ln>
                <a:solidFill>
                  <a:srgbClr val="4A8C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1A404BD-B3DA-4A98-A7DC-99B8EAF88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97"/>
              <a:stretch>
                <a:fillRect/>
              </a:stretch>
            </p:blipFill>
            <p:spPr>
              <a:xfrm>
                <a:off x="10415668" y="101428"/>
                <a:ext cx="1695019" cy="60994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077286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4C672C-A748-93F3-3B8E-4D3374B57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Ιστολογική Δομή Κερατοειδή Χιτώνα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C5D58FC-A344-1A74-779D-01F09B344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910" y="1825624"/>
            <a:ext cx="5338222" cy="4808639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Πλακώδες επιθήλιο μη-</a:t>
            </a:r>
            <a:r>
              <a:rPr lang="el-GR" dirty="0" err="1"/>
              <a:t>κερατινοποιημένο</a:t>
            </a:r>
            <a:endParaRPr lang="el-GR" dirty="0"/>
          </a:p>
          <a:p>
            <a:r>
              <a:rPr lang="el-GR" dirty="0"/>
              <a:t>Μεμβράνη του </a:t>
            </a:r>
            <a:r>
              <a:rPr lang="el-GR" dirty="0" err="1"/>
              <a:t>Bowman</a:t>
            </a:r>
            <a:endParaRPr lang="el-GR" dirty="0"/>
          </a:p>
          <a:p>
            <a:r>
              <a:rPr lang="el-GR" dirty="0"/>
              <a:t>Στρώμα του κερατοειδή</a:t>
            </a:r>
          </a:p>
          <a:p>
            <a:pPr lvl="1"/>
            <a:r>
              <a:rPr lang="el-GR" dirty="0"/>
              <a:t>Είναι η κύρια στιβάδα</a:t>
            </a:r>
          </a:p>
          <a:p>
            <a:pPr lvl="1"/>
            <a:r>
              <a:rPr lang="el-GR" dirty="0"/>
              <a:t>Αποτελείται από 60–70 «φύλλα» ινών κολλαγόνου</a:t>
            </a:r>
          </a:p>
          <a:p>
            <a:r>
              <a:rPr lang="el-GR" dirty="0"/>
              <a:t>Μεμβράνη του </a:t>
            </a:r>
            <a:r>
              <a:rPr lang="el-GR" dirty="0" err="1"/>
              <a:t>Descemet</a:t>
            </a:r>
            <a:endParaRPr lang="el-GR" dirty="0"/>
          </a:p>
          <a:p>
            <a:pPr lvl="1"/>
            <a:r>
              <a:rPr lang="el-GR" dirty="0"/>
              <a:t>(υαλίνη στιβάδα)</a:t>
            </a:r>
          </a:p>
          <a:p>
            <a:r>
              <a:rPr lang="el-GR" dirty="0"/>
              <a:t>Ενδοθήλιο του κερατοειδούς</a:t>
            </a:r>
          </a:p>
          <a:p>
            <a:endParaRPr lang="el-GR" dirty="0"/>
          </a:p>
        </p:txBody>
      </p:sp>
      <p:pic>
        <p:nvPicPr>
          <p:cNvPr id="4" name="Picture 8" descr="3700375f4">
            <a:extLst>
              <a:ext uri="{FF2B5EF4-FFF2-40B4-BE49-F238E27FC236}">
                <a16:creationId xmlns:a16="http://schemas.microsoft.com/office/drawing/2014/main" id="{C49F965D-4FFD-1C7D-05DB-1C897BC04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1370" y="2142380"/>
            <a:ext cx="656572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0844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95981B-1454-88F6-F88C-6C84444FF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Ιστολογική Δομή Αμφιβληστροειδή Χιτώνα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CC059A-9C54-AF3E-497C-2415F2338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74" y="1825624"/>
            <a:ext cx="5617290" cy="4738461"/>
          </a:xfrm>
        </p:spPr>
        <p:txBody>
          <a:bodyPr>
            <a:normAutofit fontScale="70000" lnSpcReduction="20000"/>
          </a:bodyPr>
          <a:lstStyle/>
          <a:p>
            <a:r>
              <a:rPr lang="el-GR" dirty="0" err="1"/>
              <a:t>Χρωστικοφόρα</a:t>
            </a:r>
            <a:r>
              <a:rPr lang="el-GR" dirty="0"/>
              <a:t> επιθηλιακά κύτταρα</a:t>
            </a:r>
          </a:p>
          <a:p>
            <a:pPr lvl="1"/>
            <a:r>
              <a:rPr lang="el-GR" dirty="0"/>
              <a:t>Περιέχουν μελανίνη</a:t>
            </a:r>
          </a:p>
          <a:p>
            <a:pPr lvl="1"/>
            <a:r>
              <a:rPr lang="el-GR" dirty="0"/>
              <a:t>Οι </a:t>
            </a:r>
            <a:r>
              <a:rPr lang="el-GR" dirty="0" err="1"/>
              <a:t>λάχνες</a:t>
            </a:r>
            <a:r>
              <a:rPr lang="el-GR" dirty="0"/>
              <a:t> τους περιβάλλουν τους </a:t>
            </a:r>
            <a:r>
              <a:rPr lang="el-GR" dirty="0" err="1"/>
              <a:t>φωτοϋποδοχείς</a:t>
            </a:r>
            <a:endParaRPr lang="el-GR" dirty="0"/>
          </a:p>
          <a:p>
            <a:r>
              <a:rPr lang="el-GR" dirty="0"/>
              <a:t>Κύτταρα </a:t>
            </a:r>
            <a:r>
              <a:rPr lang="el-GR" dirty="0" err="1"/>
              <a:t>φωτοϋποδοχείς</a:t>
            </a:r>
            <a:endParaRPr lang="el-GR" dirty="0"/>
          </a:p>
          <a:p>
            <a:pPr lvl="1"/>
            <a:r>
              <a:rPr lang="el-GR" dirty="0"/>
              <a:t>Ραβδία</a:t>
            </a:r>
          </a:p>
          <a:p>
            <a:pPr lvl="2"/>
            <a:r>
              <a:rPr lang="el-GR" dirty="0"/>
              <a:t>Συγκεντρωμένα στην περιφέρεια του αμφιβληστροειδούς</a:t>
            </a:r>
          </a:p>
          <a:p>
            <a:pPr lvl="2"/>
            <a:r>
              <a:rPr lang="el-GR" dirty="0"/>
              <a:t>Ανιχνεύουν την ένταση του φωτός</a:t>
            </a:r>
          </a:p>
          <a:p>
            <a:pPr lvl="1"/>
            <a:r>
              <a:rPr lang="el-GR" dirty="0" err="1"/>
              <a:t>Κωνία</a:t>
            </a:r>
            <a:endParaRPr lang="el-GR" dirty="0"/>
          </a:p>
          <a:p>
            <a:pPr lvl="2"/>
            <a:r>
              <a:rPr lang="el-GR" dirty="0"/>
              <a:t>Συγκεντρωμένα στο κεντρικό </a:t>
            </a:r>
            <a:r>
              <a:rPr lang="el-GR" dirty="0" err="1"/>
              <a:t>βοθρίο</a:t>
            </a:r>
            <a:r>
              <a:rPr lang="el-GR" dirty="0"/>
              <a:t> του αμφιβληστροειδούς</a:t>
            </a:r>
          </a:p>
          <a:p>
            <a:pPr lvl="2"/>
            <a:r>
              <a:rPr lang="el-GR" dirty="0"/>
              <a:t>Ανιχνεύουν το χρώμα</a:t>
            </a:r>
          </a:p>
        </p:txBody>
      </p:sp>
      <p:pic>
        <p:nvPicPr>
          <p:cNvPr id="4" name="Picture 10" descr="retina">
            <a:extLst>
              <a:ext uri="{FF2B5EF4-FFF2-40B4-BE49-F238E27FC236}">
                <a16:creationId xmlns:a16="http://schemas.microsoft.com/office/drawing/2014/main" id="{CC70A5AA-9DF7-CAD8-A108-D5D70E0B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0161"/>
          <a:stretch>
            <a:fillRect/>
          </a:stretch>
        </p:blipFill>
        <p:spPr bwMode="auto">
          <a:xfrm>
            <a:off x="5889664" y="1825624"/>
            <a:ext cx="6302336" cy="453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681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CA14F-FE37-5AE8-57B4-AB259AC77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3933C0-BC34-49FF-5A53-24B2512D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Ιστολογική Δομή Αμφιβληστροειδή Χιτώνα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8C82FD2-0CEA-D736-7FEE-457BB66C8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74" y="1825624"/>
            <a:ext cx="5617290" cy="4738461"/>
          </a:xfrm>
        </p:spPr>
        <p:txBody>
          <a:bodyPr>
            <a:normAutofit/>
          </a:bodyPr>
          <a:lstStyle/>
          <a:p>
            <a:r>
              <a:rPr lang="el-GR" dirty="0"/>
              <a:t>Στηρικτικά κύτταρα</a:t>
            </a:r>
          </a:p>
          <a:p>
            <a:r>
              <a:rPr lang="el-GR" dirty="0"/>
              <a:t>Νευρικά κύτταρα</a:t>
            </a:r>
          </a:p>
          <a:p>
            <a:pPr lvl="1"/>
            <a:r>
              <a:rPr lang="el-GR" dirty="0"/>
              <a:t>Δίπολα κύτταρα</a:t>
            </a:r>
          </a:p>
          <a:p>
            <a:pPr lvl="1"/>
            <a:r>
              <a:rPr lang="el-GR" dirty="0"/>
              <a:t>Γαγγλιακά κύτταρα</a:t>
            </a:r>
          </a:p>
          <a:p>
            <a:pPr lvl="1"/>
            <a:r>
              <a:rPr lang="el-GR" dirty="0"/>
              <a:t>Σχηματίζουν τις νευρικές ίνες του οπτικού νεύρου</a:t>
            </a:r>
          </a:p>
        </p:txBody>
      </p:sp>
      <p:pic>
        <p:nvPicPr>
          <p:cNvPr id="5" name="Picture 8" descr="EE020b">
            <a:extLst>
              <a:ext uri="{FF2B5EF4-FFF2-40B4-BE49-F238E27FC236}">
                <a16:creationId xmlns:a16="http://schemas.microsoft.com/office/drawing/2014/main" id="{9CDF0007-E391-7F10-C0A8-C9EC54951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2513" y="2195543"/>
            <a:ext cx="6387113" cy="401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5579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B0943-4A8A-F8AB-CC7C-C0682F5DD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3D7CFCC-F18D-74B4-760C-63E0A2C0A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pic>
        <p:nvPicPr>
          <p:cNvPr id="5" name="Θέση περιεχομένου 4" descr="Εικόνα που περιέχει κείμενο, στιγμιότυπο οθόνης, σχεδία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A489C45E-4B85-9D5A-3848-E50CABC81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19" y="992187"/>
            <a:ext cx="7969385" cy="5537323"/>
          </a:xfrm>
        </p:spPr>
      </p:pic>
    </p:spTree>
    <p:extLst>
      <p:ext uri="{BB962C8B-B14F-4D97-AF65-F5344CB8AC3E}">
        <p14:creationId xmlns:p14="http://schemas.microsoft.com/office/powerpoint/2010/main" val="29251197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7981BB-230D-630B-3CF8-A8804E687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Εμβρυολογική Προέλευση του Οφθαλμού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2371D4-6419-DC6C-FE43-CD3D8D8EB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l-GR" dirty="0"/>
              <a:t>Ο αμφιβληστροειδής χιτώνας</a:t>
            </a:r>
          </a:p>
          <a:p>
            <a:r>
              <a:rPr lang="el-GR" dirty="0"/>
              <a:t>Το οπτικό νεύρο</a:t>
            </a:r>
          </a:p>
          <a:p>
            <a:r>
              <a:rPr lang="el-GR" dirty="0"/>
              <a:t>Το επιθήλιο της ίριδας και του ακτινωτού σώματος</a:t>
            </a:r>
          </a:p>
          <a:p>
            <a:r>
              <a:rPr lang="el-GR" dirty="0"/>
              <a:t>Ο σφιγκτήρας μυς της κόρης</a:t>
            </a:r>
          </a:p>
          <a:p>
            <a:pPr lvl="1"/>
            <a:r>
              <a:rPr lang="el-GR" dirty="0"/>
              <a:t>Προέρχονται από το Οπτικό </a:t>
            </a:r>
            <a:r>
              <a:rPr lang="el-GR" dirty="0" err="1"/>
              <a:t>Κυστίδιο</a:t>
            </a:r>
            <a:endParaRPr lang="el-GR" dirty="0"/>
          </a:p>
          <a:p>
            <a:pPr lvl="1"/>
            <a:r>
              <a:rPr lang="el-GR" dirty="0"/>
              <a:t>Είναι </a:t>
            </a:r>
            <a:r>
              <a:rPr lang="el-GR" dirty="0" err="1"/>
              <a:t>εγκολπωση</a:t>
            </a:r>
            <a:r>
              <a:rPr lang="el-GR" dirty="0"/>
              <a:t> τμήματος του πρόσθιου εγκεφαλικού </a:t>
            </a:r>
            <a:r>
              <a:rPr lang="el-GR" dirty="0" err="1"/>
              <a:t>κυστιδίου</a:t>
            </a:r>
            <a:r>
              <a:rPr lang="el-GR" dirty="0"/>
              <a:t> την 4½ εβδομάδα</a:t>
            </a:r>
          </a:p>
          <a:p>
            <a:r>
              <a:rPr lang="el-GR" dirty="0"/>
              <a:t>Ο φακός</a:t>
            </a:r>
          </a:p>
          <a:p>
            <a:pPr lvl="1"/>
            <a:r>
              <a:rPr lang="el-GR" dirty="0"/>
              <a:t>Προέρχεται από το </a:t>
            </a:r>
            <a:r>
              <a:rPr lang="el-GR" dirty="0" err="1"/>
              <a:t>Πλακώδιο</a:t>
            </a:r>
            <a:r>
              <a:rPr lang="el-GR" dirty="0"/>
              <a:t> του φακού</a:t>
            </a:r>
          </a:p>
          <a:p>
            <a:pPr lvl="1"/>
            <a:r>
              <a:rPr lang="el-GR" dirty="0"/>
              <a:t>Είναι πάχυνση του </a:t>
            </a:r>
            <a:r>
              <a:rPr lang="el-GR" dirty="0" err="1"/>
              <a:t>επιπολής</a:t>
            </a:r>
            <a:r>
              <a:rPr lang="el-GR" dirty="0"/>
              <a:t> </a:t>
            </a:r>
            <a:r>
              <a:rPr lang="el-GR" dirty="0" err="1"/>
              <a:t>εξωδέρματος</a:t>
            </a:r>
            <a:endParaRPr lang="el-GR" dirty="0"/>
          </a:p>
          <a:p>
            <a:pPr lvl="1"/>
            <a:r>
              <a:rPr lang="el-GR" dirty="0"/>
              <a:t>Η οποία εγκολπώνεται</a:t>
            </a:r>
          </a:p>
          <a:p>
            <a:pPr lvl="1"/>
            <a:r>
              <a:rPr lang="el-GR" dirty="0"/>
              <a:t>Στη συνέχεια γίνεται Οπτικό </a:t>
            </a:r>
            <a:r>
              <a:rPr lang="el-GR" dirty="0" err="1"/>
              <a:t>Κυστίδιο</a:t>
            </a:r>
            <a:endParaRPr lang="el-GR" dirty="0"/>
          </a:p>
          <a:p>
            <a:endParaRPr lang="el-GR" dirty="0"/>
          </a:p>
        </p:txBody>
      </p:sp>
      <p:pic>
        <p:nvPicPr>
          <p:cNvPr id="4" name="Picture 4" descr="10-1a">
            <a:extLst>
              <a:ext uri="{FF2B5EF4-FFF2-40B4-BE49-F238E27FC236}">
                <a16:creationId xmlns:a16="http://schemas.microsoft.com/office/drawing/2014/main" id="{B78FA091-1660-84C6-BBA0-6514AFC6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922605" y="1732893"/>
            <a:ext cx="3856570" cy="453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0A38C3B9-6F3E-C0A8-6128-45F60D377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Οστά Οφθαλμικού </a:t>
            </a:r>
            <a:r>
              <a:rPr lang="el-GR" dirty="0" err="1"/>
              <a:t>Κόγχου</a:t>
            </a:r>
            <a:endParaRPr lang="el-GR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739D7ABA-5176-079A-FFD3-F4007D9DB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757" y="1871649"/>
            <a:ext cx="3048000" cy="4351338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Μετωπιαίο</a:t>
            </a:r>
          </a:p>
          <a:p>
            <a:r>
              <a:rPr lang="el-GR" dirty="0"/>
              <a:t>Σφηνοειδές</a:t>
            </a:r>
          </a:p>
          <a:p>
            <a:r>
              <a:rPr lang="el-GR" dirty="0"/>
              <a:t>Ηθμοειδές</a:t>
            </a:r>
          </a:p>
          <a:p>
            <a:r>
              <a:rPr lang="el-GR" dirty="0" err="1"/>
              <a:t>Δακρυϊκό</a:t>
            </a:r>
            <a:endParaRPr lang="el-GR" dirty="0"/>
          </a:p>
          <a:p>
            <a:r>
              <a:rPr lang="el-GR" dirty="0"/>
              <a:t>Άνω γνάθος</a:t>
            </a:r>
          </a:p>
          <a:p>
            <a:r>
              <a:rPr lang="el-GR" dirty="0"/>
              <a:t>Ζυγωματικό</a:t>
            </a:r>
          </a:p>
          <a:p>
            <a:r>
              <a:rPr lang="el-GR" dirty="0"/>
              <a:t>Υπερώιο</a:t>
            </a:r>
          </a:p>
          <a:p>
            <a:endParaRPr lang="el-GR" dirty="0"/>
          </a:p>
        </p:txBody>
      </p:sp>
      <p:pic>
        <p:nvPicPr>
          <p:cNvPr id="14338" name="Picture 3" descr="G:\NETTER CLINICAL ANATOMY\cd-netter\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470072" y="1911784"/>
            <a:ext cx="4196442" cy="439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4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9B6B2-FEFD-6C44-C940-CD0BCA9B3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167EC8-40F9-83AF-71E3-C63CCCB6F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Εμβρυολογική Προέλευση του Οφθαλμού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9107FE-571A-B2C8-45FC-7FBB07233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76609" cy="4040188"/>
          </a:xfrm>
        </p:spPr>
        <p:txBody>
          <a:bodyPr>
            <a:normAutofit/>
          </a:bodyPr>
          <a:lstStyle/>
          <a:p>
            <a:r>
              <a:rPr lang="el-GR" sz="2000" dirty="0"/>
              <a:t>Ο κερατοειδής χιτώνας</a:t>
            </a:r>
          </a:p>
          <a:p>
            <a:r>
              <a:rPr lang="el-GR" sz="2000" dirty="0"/>
              <a:t>Ο σκληρός χιτώνας</a:t>
            </a:r>
          </a:p>
          <a:p>
            <a:r>
              <a:rPr lang="el-GR" sz="2000" dirty="0"/>
              <a:t>Ο χοριοειδής χιτώνας</a:t>
            </a:r>
          </a:p>
          <a:p>
            <a:r>
              <a:rPr lang="el-GR" sz="2000" dirty="0"/>
              <a:t>Ο συνδετικός ιστός της ίριδας και του ακτινωτού σώματος</a:t>
            </a:r>
          </a:p>
          <a:p>
            <a:pPr lvl="1"/>
            <a:r>
              <a:rPr lang="el-GR" sz="1800" dirty="0"/>
              <a:t>Προέρχονται από το </a:t>
            </a:r>
            <a:r>
              <a:rPr lang="el-GR" sz="1800" dirty="0" err="1"/>
              <a:t>Μεσέγχυμα</a:t>
            </a:r>
            <a:r>
              <a:rPr lang="el-GR" sz="1800" dirty="0"/>
              <a:t> της Κεφαλής</a:t>
            </a:r>
          </a:p>
          <a:p>
            <a:endParaRPr lang="el-GR" sz="2000" dirty="0"/>
          </a:p>
        </p:txBody>
      </p:sp>
      <p:sp>
        <p:nvSpPr>
          <p:cNvPr id="65537" name="Rectangle 4" descr="DSCN7707"/>
          <p:cNvSpPr>
            <a:spLocks noGrp="1" noChangeAspect="1" noChangeArrowheads="1"/>
          </p:cNvSpPr>
          <p:nvPr isPhoto="1"/>
        </p:nvSpPr>
        <p:spPr bwMode="auto">
          <a:xfrm>
            <a:off x="7078556" y="2084692"/>
            <a:ext cx="4608512" cy="3781121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l-G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01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F9CC7A-9DC4-E4DA-0265-4D834918D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7510923-8827-05FE-07EC-407FDB39B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4513" name="Rectangle 4" descr="DSCN7706"/>
          <p:cNvSpPr>
            <a:spLocks noGrp="1" noChangeAspect="1" noChangeArrowheads="1"/>
          </p:cNvSpPr>
          <p:nvPr isPhoto="1"/>
        </p:nvSpPr>
        <p:spPr bwMode="auto">
          <a:xfrm>
            <a:off x="1043977" y="1139552"/>
            <a:ext cx="10104045" cy="5202882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l-GR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39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22DBFA-7D1D-36EE-E62E-65C775CAD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D3BF876-DF1B-DDB0-1219-E104F41F7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8130" name="Picture 8" descr="8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293" y="1453474"/>
            <a:ext cx="6632789" cy="395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863">
            <a:extLst>
              <a:ext uri="{FF2B5EF4-FFF2-40B4-BE49-F238E27FC236}">
                <a16:creationId xmlns:a16="http://schemas.microsoft.com/office/drawing/2014/main" id="{2C752A02-5680-CF9E-66F0-22A03BFAC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0989" y="1453474"/>
            <a:ext cx="4336718" cy="418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364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C9B248-5091-5586-6E85-FD9DCA7D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A0E2A0D-99CA-A631-027E-C2CA30720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0657" name="Picture 4" descr="9-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25" y="998654"/>
            <a:ext cx="3677055" cy="500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5" name="Picture 4" descr="10-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7180" y="992187"/>
            <a:ext cx="4014896" cy="495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3" name="Picture 4" descr="10-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2076" y="1063732"/>
            <a:ext cx="4208089" cy="4954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25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6905CE-DBCF-1B2C-C027-D11553363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6D15E97-3E49-41E9-124E-88F418719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0177" name="Picture 6" descr="266-720279dbae"/>
          <p:cNvPicPr>
            <a:picLocks noChangeAspect="1" noChangeArrowheads="1"/>
          </p:cNvPicPr>
          <p:nvPr/>
        </p:nvPicPr>
        <p:blipFill>
          <a:blip r:embed="rId2" cstate="print"/>
          <a:srcRect l="9071" t="5254" r="9071" b="35028"/>
          <a:stretch>
            <a:fillRect/>
          </a:stretch>
        </p:blipFill>
        <p:spPr bwMode="auto">
          <a:xfrm>
            <a:off x="2161528" y="880319"/>
            <a:ext cx="7868944" cy="578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21721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610D37-AA37-5358-2D9B-2EA43565D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14D7278-5B74-B4D2-030C-49B830A15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5484" name="Picture 12" descr="1-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338" y="1136403"/>
            <a:ext cx="786309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24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0D06F2-A58B-E616-E922-46FC8DA3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Ερωτήσεις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4E31EBC-F8D1-2AC1-C025-50878EF8EA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1" y="1592395"/>
            <a:ext cx="11472530" cy="481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l-GR" sz="1800" dirty="0"/>
              <a:t>Περιγραφή του οστικού σκελετού του οφθαλμικού </a:t>
            </a:r>
            <a:r>
              <a:rPr lang="el-GR" sz="1800" dirty="0" err="1"/>
              <a:t>κόγχου</a:t>
            </a:r>
            <a:r>
              <a:rPr lang="el-GR" sz="18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1800" dirty="0" err="1"/>
              <a:t>Ποιά</a:t>
            </a:r>
            <a:r>
              <a:rPr lang="el-GR" sz="1800" dirty="0"/>
              <a:t> η λειτουργία των βλεφάρων, των βλεφαρίδων και των </a:t>
            </a:r>
            <a:r>
              <a:rPr lang="el-GR" sz="1800" dirty="0" err="1"/>
              <a:t>ταρσιαίων</a:t>
            </a:r>
            <a:r>
              <a:rPr lang="el-GR" sz="1800" dirty="0"/>
              <a:t> αδένων των βλεφάρων;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1800" dirty="0"/>
              <a:t>Ποια είναι η νεύρωση του σφιγκτήρα μυ των βλεφάρων και </a:t>
            </a:r>
            <a:r>
              <a:rPr lang="el-GR" sz="1800" dirty="0" err="1"/>
              <a:t>ποιά</a:t>
            </a:r>
            <a:r>
              <a:rPr lang="el-GR" sz="1800" dirty="0"/>
              <a:t> του </a:t>
            </a:r>
            <a:r>
              <a:rPr lang="el-GR" sz="1800" dirty="0" err="1"/>
              <a:t>ανελκτήρα</a:t>
            </a:r>
            <a:r>
              <a:rPr lang="el-GR" sz="1800" dirty="0"/>
              <a:t> μυ των βλεφάρων;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1800" dirty="0"/>
              <a:t>Περιγραφή των ανατομικών δομών που αποτελούν τη </a:t>
            </a:r>
            <a:r>
              <a:rPr lang="el-GR" sz="1800" dirty="0" err="1"/>
              <a:t>δακρυϊκή</a:t>
            </a:r>
            <a:r>
              <a:rPr lang="el-GR" sz="1800" dirty="0"/>
              <a:t> συσκευή.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1800" dirty="0"/>
              <a:t>Περιγραφή των χιτώνων του οφθαλμικού βολβού.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1800" dirty="0"/>
              <a:t>Περιγραφή του αμφιβληστροειδή χιτώνα, της οπτικής θηλής και της ωχρής κηλίδας.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1800" dirty="0"/>
              <a:t>Ποιες ανατομικές δομές αποτελούν τη διαθλαστική συσκευή του οφθαλμού και </a:t>
            </a:r>
            <a:r>
              <a:rPr lang="el-GR" sz="1800" dirty="0" err="1"/>
              <a:t>ποιές</a:t>
            </a:r>
            <a:r>
              <a:rPr lang="el-GR" sz="1800" dirty="0"/>
              <a:t> οι λειτουργίες τους;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1800" dirty="0"/>
              <a:t>Περιγράψτε τη νεύρωση των μυών του οφθαλμού.</a:t>
            </a:r>
          </a:p>
          <a:p>
            <a:pPr marL="342900" indent="-342900">
              <a:buFont typeface="+mj-lt"/>
              <a:buAutoNum type="arabicPeriod"/>
            </a:pPr>
            <a:r>
              <a:rPr lang="el-GR" sz="1800" dirty="0"/>
              <a:t>Περιγραφή της πορείας του οπτικού νεύρου.</a:t>
            </a:r>
          </a:p>
        </p:txBody>
      </p:sp>
    </p:spTree>
    <p:extLst>
      <p:ext uri="{BB962C8B-B14F-4D97-AF65-F5344CB8AC3E}">
        <p14:creationId xmlns:p14="http://schemas.microsoft.com/office/powerpoint/2010/main" val="8036732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68AEF-4589-3AAF-3740-A52C07252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BFF8FE6-D7D5-A17F-8EA5-12F0DE402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Ερωτήσεις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7EBF3D1-EA1F-E8E5-1444-54C8749105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67859" y="1573170"/>
            <a:ext cx="11256282" cy="504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+mj-lt"/>
              <a:buAutoNum type="arabicPeriod" startAt="10"/>
            </a:pPr>
            <a:r>
              <a:rPr lang="el-GR" sz="1800" dirty="0"/>
              <a:t>Περιγραφή του πρόσθιου και του οπίσθιου θαλάμου.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l-GR" sz="1800" dirty="0"/>
              <a:t>Ποια η ιστολογική δομή του αμφιβληστροειδή χιτώνα;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l-GR" sz="1800" dirty="0"/>
              <a:t>Αναφορά των στρωμάτων που σχηματίζουν την ιστολογική δομή του κερατοειδή χιτώνα.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l-GR" sz="1800" dirty="0" err="1"/>
              <a:t>Ποιά</a:t>
            </a:r>
            <a:r>
              <a:rPr lang="el-GR" sz="1800" dirty="0"/>
              <a:t> τα παράγωγα του οπτικού </a:t>
            </a:r>
            <a:r>
              <a:rPr lang="el-GR" sz="1800" dirty="0" err="1"/>
              <a:t>κυστιδίου</a:t>
            </a:r>
            <a:r>
              <a:rPr lang="el-GR" sz="1800" dirty="0"/>
              <a:t>;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el-GR" sz="1800" dirty="0" err="1"/>
              <a:t>Ποιά</a:t>
            </a:r>
            <a:r>
              <a:rPr lang="el-GR" sz="1800" dirty="0"/>
              <a:t> η εμβρυολογική προέλευση:</a:t>
            </a:r>
          </a:p>
          <a:p>
            <a:pPr lvl="1"/>
            <a:r>
              <a:rPr lang="el-GR" sz="1800" dirty="0"/>
              <a:t>Φακού</a:t>
            </a:r>
          </a:p>
          <a:p>
            <a:pPr lvl="1"/>
            <a:r>
              <a:rPr lang="el-GR" sz="1800" dirty="0"/>
              <a:t>Κερατοειδή χιτώνα</a:t>
            </a:r>
          </a:p>
          <a:p>
            <a:pPr lvl="1"/>
            <a:r>
              <a:rPr lang="el-GR" sz="1800" dirty="0"/>
              <a:t>Σκληρού χιτώνα</a:t>
            </a:r>
          </a:p>
          <a:p>
            <a:pPr lvl="1"/>
            <a:r>
              <a:rPr lang="el-GR" sz="1800" dirty="0"/>
              <a:t>Χοριοειδή χιτώνα</a:t>
            </a:r>
          </a:p>
          <a:p>
            <a:pPr lvl="1"/>
            <a:r>
              <a:rPr lang="el-GR" sz="1800" dirty="0"/>
              <a:t>Συνδετικού ιστού της ίριδας και του ακτινωτού σώματος</a:t>
            </a:r>
          </a:p>
        </p:txBody>
      </p:sp>
    </p:spTree>
    <p:extLst>
      <p:ext uri="{BB962C8B-B14F-4D97-AF65-F5344CB8AC3E}">
        <p14:creationId xmlns:p14="http://schemas.microsoft.com/office/powerpoint/2010/main" val="15275887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B5E634-1C6B-6777-FD44-40B69E7D5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Video credits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9AB18F6-6944-0AD4-64B9-BB884F474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825624"/>
            <a:ext cx="11625943" cy="4738461"/>
          </a:xfrm>
        </p:spPr>
        <p:txBody>
          <a:bodyPr>
            <a:normAutofit/>
          </a:bodyPr>
          <a:lstStyle/>
          <a:p>
            <a:r>
              <a:rPr lang="en-US" sz="2400" dirty="0"/>
              <a:t>Visual material: Complete Anatomy, © 3D4Medical by Elsevier.</a:t>
            </a:r>
            <a:br>
              <a:rPr lang="en-US" sz="2400" dirty="0"/>
            </a:br>
            <a:r>
              <a:rPr lang="en-US" sz="2400" dirty="0"/>
              <a:t>Used for educational presentation purposes.</a:t>
            </a:r>
            <a:endParaRPr lang="de-DE" sz="2400" dirty="0">
              <a:hlinkClick r:id="rId2"/>
            </a:endParaRPr>
          </a:p>
          <a:p>
            <a:pPr marL="0" indent="0">
              <a:buNone/>
            </a:pPr>
            <a:endParaRPr lang="de-DE" sz="2400" dirty="0"/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880498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982FA4-8DF8-6F48-DDA5-0208DDCA8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Ανατομικά Στοιχεία Περιοχής Οφθαλμού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BBBD364-CDA1-1725-F080-CD88B78E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l-GR" dirty="0" err="1"/>
              <a:t>Οφρύς</a:t>
            </a:r>
            <a:endParaRPr lang="el-GR" dirty="0"/>
          </a:p>
          <a:p>
            <a:r>
              <a:rPr lang="el-GR" dirty="0"/>
              <a:t>Βλέφαρα</a:t>
            </a:r>
          </a:p>
          <a:p>
            <a:pPr lvl="1"/>
            <a:r>
              <a:rPr lang="el-GR" dirty="0"/>
              <a:t>ελέγχουν την έκθεση της πρόσθιας μοίρας του οφθαλμικού βολβού</a:t>
            </a:r>
          </a:p>
          <a:p>
            <a:r>
              <a:rPr lang="el-GR" dirty="0"/>
              <a:t>Βλεφαρίδες</a:t>
            </a:r>
          </a:p>
          <a:p>
            <a:pPr lvl="1"/>
            <a:r>
              <a:rPr lang="el-GR" dirty="0"/>
              <a:t>προστατεύουν τον οφθαλμικό βολβό από διάφορους ρύπους</a:t>
            </a:r>
          </a:p>
          <a:p>
            <a:r>
              <a:rPr lang="el-GR" dirty="0" err="1"/>
              <a:t>Ταρσιαίοι</a:t>
            </a:r>
            <a:r>
              <a:rPr lang="el-GR" dirty="0"/>
              <a:t> αδένες βλεφάρων</a:t>
            </a:r>
          </a:p>
          <a:p>
            <a:pPr lvl="1"/>
            <a:r>
              <a:rPr lang="el-GR" dirty="0"/>
              <a:t>η λιπαρή έκκρισή τους </a:t>
            </a:r>
            <a:r>
              <a:rPr lang="el-GR" dirty="0" err="1"/>
              <a:t>εφυγραίνει</a:t>
            </a:r>
            <a:r>
              <a:rPr lang="el-GR" dirty="0"/>
              <a:t> και γυαλίζει τα χείλη των βλεφάρων</a:t>
            </a:r>
          </a:p>
          <a:p>
            <a:pPr lvl="1"/>
            <a:r>
              <a:rPr lang="el-GR" dirty="0"/>
              <a:t>τα παρεμποδίζει από το να </a:t>
            </a:r>
            <a:r>
              <a:rPr lang="el-GR" dirty="0" err="1"/>
              <a:t>συγκολληθούν</a:t>
            </a:r>
            <a:r>
              <a:rPr lang="el-GR" dirty="0"/>
              <a:t> μεταξύ τους όταν αυτά είναι κλειστά</a:t>
            </a:r>
          </a:p>
          <a:p>
            <a:r>
              <a:rPr lang="el-GR" dirty="0"/>
              <a:t>Βλεφαρικοί και Σμηγματογόνοι αδένες των βλεφάρων</a:t>
            </a:r>
          </a:p>
          <a:p>
            <a:r>
              <a:rPr lang="el-GR" dirty="0" err="1"/>
              <a:t>Ανελκτήρας</a:t>
            </a:r>
            <a:r>
              <a:rPr lang="el-GR" dirty="0"/>
              <a:t> μυς του άνω βλεφάρου</a:t>
            </a:r>
          </a:p>
          <a:p>
            <a:r>
              <a:rPr lang="el-GR" dirty="0"/>
              <a:t>Σφιγκτήρας μυς των βλεφάρων</a:t>
            </a:r>
          </a:p>
          <a:p>
            <a:endParaRPr lang="el-GR" dirty="0"/>
          </a:p>
        </p:txBody>
      </p:sp>
      <p:pic>
        <p:nvPicPr>
          <p:cNvPr id="5" name="Εικόνα 4" descr="Εικόνα που περιέχει κείμενο, στιγμιότυπο οθόνης, σφαίρ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6A96AD9-17B4-F34A-CCC4-8AEE3CE80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14468" r="22274" b="-2270"/>
          <a:stretch>
            <a:fillRect/>
          </a:stretch>
        </p:blipFill>
        <p:spPr>
          <a:xfrm>
            <a:off x="7332953" y="1960561"/>
            <a:ext cx="4020847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71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86A719-E415-5AC8-2902-2397140C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pic>
        <p:nvPicPr>
          <p:cNvPr id="4" name="46749870-2e55-40f0-9bef-ff2351ed0486">
            <a:hlinkClick r:id="" action="ppaction://media"/>
            <a:extLst>
              <a:ext uri="{FF2B5EF4-FFF2-40B4-BE49-F238E27FC236}">
                <a16:creationId xmlns:a16="http://schemas.microsoft.com/office/drawing/2014/main" id="{2B3ECA05-C58C-617D-CA53-86895892F9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9149" y="958603"/>
            <a:ext cx="9105089" cy="5603290"/>
          </a:xfrm>
        </p:spPr>
      </p:pic>
    </p:spTree>
    <p:extLst>
      <p:ext uri="{BB962C8B-B14F-4D97-AF65-F5344CB8AC3E}">
        <p14:creationId xmlns:p14="http://schemas.microsoft.com/office/powerpoint/2010/main" val="427351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A8EBE1-7E05-0D1E-9191-7032E74C5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60B13AA-A390-E20C-AB9E-A65B3E868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1" name="Picture 2" descr="G:\NETTER CLINICAL ANATOMY\cd-netter\11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3245" y="761642"/>
            <a:ext cx="6708032" cy="573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2781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521BE6-359F-8C06-C750-7C2943AA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FB0DD7F-CAEA-5DDE-16E0-A9891E1DA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http://www.eyepathology.gr/assets/images/mati/image0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435" y="992187"/>
            <a:ext cx="7071129" cy="565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10590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17865</TotalTime>
  <Words>1472</Words>
  <Application>Microsoft Office PowerPoint</Application>
  <PresentationFormat>Ευρεία οθόνη</PresentationFormat>
  <Paragraphs>236</Paragraphs>
  <Slides>58</Slides>
  <Notes>1</Notes>
  <HiddenSlides>0</HiddenSlides>
  <MMClips>6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58</vt:i4>
      </vt:variant>
    </vt:vector>
  </HeadingPairs>
  <TitlesOfParts>
    <vt:vector size="63" baseType="lpstr">
      <vt:lpstr>Aptos</vt:lpstr>
      <vt:lpstr>Aptos Display</vt:lpstr>
      <vt:lpstr>Arial</vt:lpstr>
      <vt:lpstr>Θέμα του Office</vt:lpstr>
      <vt:lpstr>1_Θέμα του Office</vt:lpstr>
      <vt:lpstr>Template?</vt:lpstr>
      <vt:lpstr>Παρουσίαση του PowerPoint</vt:lpstr>
      <vt:lpstr>Παρουσίαση του PowerPoint</vt:lpstr>
      <vt:lpstr>Παρουσίαση του PowerPoint</vt:lpstr>
      <vt:lpstr>Οστά Οφθαλμικού Κόγχου</vt:lpstr>
      <vt:lpstr>Ανατομικά Στοιχεία Περιοχής Οφθαλμού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Δακρυϊκή Συσκευή</vt:lpstr>
      <vt:lpstr>Μύες του Οφθαλμού</vt:lpstr>
      <vt:lpstr>Παρουσίαση του PowerPoint</vt:lpstr>
      <vt:lpstr>Παρουσίαση του PowerPoint</vt:lpstr>
      <vt:lpstr>Παρουσίαση του PowerPoint</vt:lpstr>
      <vt:lpstr>Ανατομική Δομή του Οφθαλμικού Βολβού</vt:lpstr>
      <vt:lpstr>Το Τοιχώμα του Οφθαλμικού Βολβού</vt:lpstr>
      <vt:lpstr>ΑΜΦΙΒΛΗΣΤΡΟΕΙΔΗΣ ΧΙΤΩΝΑΣ</vt:lpstr>
      <vt:lpstr>Κερατοειδής</vt:lpstr>
      <vt:lpstr>Παρουσίαση του PowerPoint</vt:lpstr>
      <vt:lpstr>Παρουσίαση του PowerPoint</vt:lpstr>
      <vt:lpstr>Ίριδα – Κόρη – Θάλαμοι</vt:lpstr>
      <vt:lpstr>Παρουσίαση του PowerPoint</vt:lpstr>
      <vt:lpstr>Παρουσίαση του PowerPoint</vt:lpstr>
      <vt:lpstr>Υδατοειδές Υγρό</vt:lpstr>
      <vt:lpstr>Παρουσίαση του PowerPoint</vt:lpstr>
      <vt:lpstr>Φακός</vt:lpstr>
      <vt:lpstr>Παρουσίαση του PowerPoint</vt:lpstr>
      <vt:lpstr>Υαλοειδές Σώμα</vt:lpstr>
      <vt:lpstr>Παρουσίαση του PowerPoint</vt:lpstr>
      <vt:lpstr>Αγγεία και Νεύρα του Οφθαλμικού Κόγχου</vt:lpstr>
      <vt:lpstr>Παρουσίαση του PowerPoint</vt:lpstr>
      <vt:lpstr>Κινητικά νεύρα</vt:lpstr>
      <vt:lpstr>Αισθητικά νεύρα</vt:lpstr>
      <vt:lpstr>Σωλήνας του Cloquet</vt:lpstr>
      <vt:lpstr>Διάθλαση και Εστίαση του Φωτός</vt:lpstr>
      <vt:lpstr>Διαθλαστικά μέσα του οφθαλμού</vt:lpstr>
      <vt:lpstr>Οπτικό χίασμα</vt:lpstr>
      <vt:lpstr>Οπτικό χίασμα</vt:lpstr>
      <vt:lpstr>Παρουσίαση του PowerPoint</vt:lpstr>
      <vt:lpstr>Μυωπία</vt:lpstr>
      <vt:lpstr>Υπερμετρωπία</vt:lpstr>
      <vt:lpstr>Αστιγματισμός</vt:lpstr>
      <vt:lpstr>Template?</vt:lpstr>
      <vt:lpstr>Ιστολογική Δομή Κερατοειδή Χιτώνα</vt:lpstr>
      <vt:lpstr>Ιστολογική Δομή Αμφιβληστροειδή Χιτώνα</vt:lpstr>
      <vt:lpstr>Ιστολογική Δομή Αμφιβληστροειδή Χιτώνα</vt:lpstr>
      <vt:lpstr>Παρουσίαση του PowerPoint</vt:lpstr>
      <vt:lpstr>Εμβρυολογική Προέλευση του Οφθαλμού</vt:lpstr>
      <vt:lpstr>Εμβρυολογική Προέλευση του Οφθαλμού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Ερωτήσεις </vt:lpstr>
      <vt:lpstr>Ερωτήσεις </vt:lpstr>
      <vt:lpstr>Video 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Evangelia-Marouso Kaplani</dc:creator>
  <cp:lastModifiedBy>Evangelia-Marouso Kaplani</cp:lastModifiedBy>
  <cp:revision>40</cp:revision>
  <dcterms:created xsi:type="dcterms:W3CDTF">2025-08-26T11:05:02Z</dcterms:created>
  <dcterms:modified xsi:type="dcterms:W3CDTF">2026-02-10T11:23:31Z</dcterms:modified>
</cp:coreProperties>
</file>