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6"/>
  </p:notesMasterIdLst>
  <p:sldIdLst>
    <p:sldId id="406" r:id="rId2"/>
    <p:sldId id="377" r:id="rId3"/>
    <p:sldId id="378" r:id="rId4"/>
    <p:sldId id="379" r:id="rId5"/>
    <p:sldId id="380" r:id="rId6"/>
    <p:sldId id="410" r:id="rId7"/>
    <p:sldId id="381" r:id="rId8"/>
    <p:sldId id="409" r:id="rId9"/>
    <p:sldId id="414" r:id="rId10"/>
    <p:sldId id="413" r:id="rId11"/>
    <p:sldId id="411" r:id="rId12"/>
    <p:sldId id="412" r:id="rId13"/>
    <p:sldId id="415" r:id="rId14"/>
    <p:sldId id="416" r:id="rId15"/>
    <p:sldId id="382" r:id="rId16"/>
    <p:sldId id="383" r:id="rId17"/>
    <p:sldId id="384" r:id="rId18"/>
    <p:sldId id="385" r:id="rId19"/>
    <p:sldId id="417" r:id="rId20"/>
    <p:sldId id="386" r:id="rId21"/>
    <p:sldId id="418" r:id="rId22"/>
    <p:sldId id="388" r:id="rId23"/>
    <p:sldId id="419" r:id="rId24"/>
    <p:sldId id="407" r:id="rId25"/>
    <p:sldId id="389" r:id="rId26"/>
    <p:sldId id="390" r:id="rId27"/>
    <p:sldId id="391" r:id="rId28"/>
    <p:sldId id="354" r:id="rId29"/>
    <p:sldId id="392" r:id="rId30"/>
    <p:sldId id="421" r:id="rId31"/>
    <p:sldId id="422" r:id="rId32"/>
    <p:sldId id="393" r:id="rId33"/>
    <p:sldId id="394" r:id="rId34"/>
    <p:sldId id="395" r:id="rId35"/>
    <p:sldId id="396" r:id="rId36"/>
    <p:sldId id="424" r:id="rId37"/>
    <p:sldId id="425" r:id="rId38"/>
    <p:sldId id="353" r:id="rId39"/>
    <p:sldId id="397" r:id="rId40"/>
    <p:sldId id="398" r:id="rId41"/>
    <p:sldId id="426" r:id="rId42"/>
    <p:sldId id="427" r:id="rId43"/>
    <p:sldId id="399" r:id="rId44"/>
    <p:sldId id="400" r:id="rId45"/>
    <p:sldId id="401" r:id="rId46"/>
    <p:sldId id="402" r:id="rId47"/>
    <p:sldId id="428" r:id="rId48"/>
    <p:sldId id="403" r:id="rId49"/>
    <p:sldId id="404" r:id="rId50"/>
    <p:sldId id="405" r:id="rId51"/>
    <p:sldId id="408" r:id="rId52"/>
    <p:sldId id="286" r:id="rId53"/>
    <p:sldId id="376" r:id="rId54"/>
    <p:sldId id="313" r:id="rId5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4EF"/>
    <a:srgbClr val="EBF3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8A85CB3-C6E1-4E5A-B3B6-103CF18DFF80}" v="144" dt="2026-04-13T17:25:14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36" autoAdjust="0"/>
    <p:restoredTop sz="94660"/>
  </p:normalViewPr>
  <p:slideViewPr>
    <p:cSldViewPr snapToGrid="0">
      <p:cViewPr>
        <p:scale>
          <a:sx n="54" d="100"/>
          <a:sy n="54" d="100"/>
        </p:scale>
        <p:origin x="107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679F6E-C6AC-4B27-84D5-0A3D833B207F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AC644D-9CEA-4C7C-B69B-04E5BD7287A1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095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AC644D-9CEA-4C7C-B69B-04E5BD7287A1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98912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E6F7A55-3D18-1E14-C44C-D1796C3C14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2A12975-0D2A-DDDB-7261-77FBA92EDF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D6FFF2F-AF49-81B3-55B8-CC4AA7C8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C88D119-AAD5-15A0-CE56-6D652F6C6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8A641F09-772C-3D20-5263-5DF702640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29130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1A284DE-FD2B-79AD-5D0E-E329FAC9E0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92187"/>
            <a:ext cx="10515600" cy="698501"/>
          </a:xfrm>
        </p:spPr>
        <p:txBody>
          <a:bodyPr/>
          <a:lstStyle>
            <a:lvl1pPr algn="ctr">
              <a:defRPr b="1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l-GR" dirty="0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AC3A44-0A3B-0047-DA21-B8F83404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11399A3-C3A4-F453-7FD2-F5FBAC140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BDE34E6-D7E4-71C8-ED50-4BFACF7EE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353C0EC-CA19-299E-0016-3C2448CF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43B1A8FE-DE3D-9C17-B55C-4B55DC8E55F6}"/>
              </a:ext>
            </a:extLst>
          </p:cNvPr>
          <p:cNvSpPr/>
          <p:nvPr userDrawn="1"/>
        </p:nvSpPr>
        <p:spPr>
          <a:xfrm>
            <a:off x="0" y="0"/>
            <a:ext cx="12192000" cy="812800"/>
          </a:xfrm>
          <a:prstGeom prst="rect">
            <a:avLst/>
          </a:prstGeom>
          <a:solidFill>
            <a:srgbClr val="ECF4F9"/>
          </a:solidFill>
          <a:ln w="28575">
            <a:solidFill>
              <a:srgbClr val="4A8CCA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DE6FA4D3-4314-EFAE-7B0D-9DAB11D77E4B}"/>
              </a:ext>
            </a:extLst>
          </p:cNvPr>
          <p:cNvGrpSpPr/>
          <p:nvPr userDrawn="1"/>
        </p:nvGrpSpPr>
        <p:grpSpPr>
          <a:xfrm>
            <a:off x="9304419" y="47625"/>
            <a:ext cx="2806268" cy="717550"/>
            <a:chOff x="9304419" y="47625"/>
            <a:chExt cx="2806268" cy="717550"/>
          </a:xfrm>
        </p:grpSpPr>
        <p:pic>
          <p:nvPicPr>
            <p:cNvPr id="9" name="Picture 9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75550FB9-3364-E2D0-2699-FEB2E9B1E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9304419" y="47625"/>
              <a:ext cx="1111250" cy="717550"/>
            </a:xfrm>
            <a:prstGeom prst="rect">
              <a:avLst/>
            </a:prstGeom>
            <a:solidFill>
              <a:srgbClr val="ECF4F9"/>
            </a:solidFill>
          </p:spPr>
        </p:pic>
        <p:cxnSp>
          <p:nvCxnSpPr>
            <p:cNvPr id="10" name="Straight Connector 10">
              <a:extLst>
                <a:ext uri="{FF2B5EF4-FFF2-40B4-BE49-F238E27FC236}">
                  <a16:creationId xmlns:a16="http://schemas.microsoft.com/office/drawing/2014/main" id="{23C236B0-0373-F612-65FE-0BA5FBCF4862}"/>
                </a:ext>
              </a:extLst>
            </p:cNvPr>
            <p:cNvCxnSpPr/>
            <p:nvPr/>
          </p:nvCxnSpPr>
          <p:spPr>
            <a:xfrm>
              <a:off x="10353324" y="101428"/>
              <a:ext cx="0" cy="609944"/>
            </a:xfrm>
            <a:prstGeom prst="line">
              <a:avLst/>
            </a:prstGeom>
            <a:solidFill>
              <a:srgbClr val="ECF4F9"/>
            </a:solidFill>
            <a:ln>
              <a:solidFill>
                <a:srgbClr val="4A8CCA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1">
              <a:extLst>
                <a:ext uri="{FF2B5EF4-FFF2-40B4-BE49-F238E27FC236}">
                  <a16:creationId xmlns:a16="http://schemas.microsoft.com/office/drawing/2014/main" id="{A02B10DB-5F00-EA2A-55EA-F82E3BD841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/>
            <a:stretch>
              <a:fillRect/>
            </a:stretch>
          </p:blipFill>
          <p:spPr>
            <a:xfrm>
              <a:off x="10415668" y="101428"/>
              <a:ext cx="1695019" cy="609945"/>
            </a:xfrm>
            <a:prstGeom prst="rect">
              <a:avLst/>
            </a:prstGeom>
          </p:spPr>
        </p:pic>
      </p:grpSp>
      <p:sp>
        <p:nvSpPr>
          <p:cNvPr id="12" name="Rectangle 13">
            <a:extLst>
              <a:ext uri="{FF2B5EF4-FFF2-40B4-BE49-F238E27FC236}">
                <a16:creationId xmlns:a16="http://schemas.microsoft.com/office/drawing/2014/main" id="{985B1823-2484-051D-2FF1-457B721DEEDD}"/>
              </a:ext>
            </a:extLst>
          </p:cNvPr>
          <p:cNvSpPr/>
          <p:nvPr userDrawn="1"/>
        </p:nvSpPr>
        <p:spPr>
          <a:xfrm>
            <a:off x="0" y="6810375"/>
            <a:ext cx="12192000" cy="47624"/>
          </a:xfrm>
          <a:prstGeom prst="rect">
            <a:avLst/>
          </a:prstGeom>
          <a:solidFill>
            <a:srgbClr val="4A8CCA"/>
          </a:solidFill>
          <a:ln>
            <a:solidFill>
              <a:srgbClr val="4A8CC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6157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689D2F-D422-89DB-CF00-E5C8581C6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9769831-89FF-1B80-0E47-4CC2A6E69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51AB7C5-F3C4-076B-B1FD-A94356ADA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6342CFE-B1CF-C227-4EA3-C3850B481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CE9FCC2-13F3-6135-9B68-C5C257BA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71458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E63E53-F7CE-A3F8-62C9-4AF8A85E3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E49F4E-7F4B-430C-5447-04CDF0ED2E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2EBDDD-4C2B-4BE9-3C84-CAFF659D4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F310DEF-1F88-73B2-9D44-EBC14F717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A162212-7222-4290-89C2-0DC41EF0F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ABB004E-66A8-8315-449E-3DEE1CF9C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85810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F9FC3C-5982-454A-959D-23AE23CC4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56D6535-1232-225E-9951-54952AE53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B908838-082A-9B6B-4882-E437C8A096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82476E72-C67A-B89D-A5EA-11F47E7C41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D87BD42-AAFB-4E12-747A-F696D3BF6F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673BFE8-E44E-B36D-2CD9-EC2E44B27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2263650D-356A-D49A-33F8-D700546BB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3BA353C-89A7-8BFF-B695-99D1CF3F3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4882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C1DD05E-6CE0-155F-3721-99795D70C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C71CAF4-E343-026D-54DB-60781EFE1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9C45B5D-9F6E-DE3F-1F02-268FA70FF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79ECC4B-B247-BED7-5308-0D400DBAA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66435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287F8F0F-3892-1113-7A60-5818A50E5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6BA8CE8-5B09-DFEF-5128-CD692C8C7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5FA5706-75FF-0770-901A-D08CB3EB8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79631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ED6C518-081C-84EF-0832-2FB0B13EE2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CB248E-9D0D-1185-CE9B-F611D8AAF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F3A09A7-8501-543A-235E-1821D62917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F462E34-6809-30A9-1954-7B0AC623C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3F84B5A-D1C9-96D8-6DE4-59A38847C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B5CACB3-80EF-82D5-E92B-40F3C2AFE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502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B8C2946-35CA-4D98-339C-38B327F1B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8C768ADD-123B-A07A-B4F9-8736A246C2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31A9211-6348-B88C-543A-B75668E1AE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7395FC-B884-1F41-8D76-C5917FB7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51145221-BFB9-8F9C-878A-1C991DC3D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85279EF-48B0-BA9F-4F27-06AAFB00B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7142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9367440-92FE-AEBF-4A6C-75E4C2E37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45B5C7E-2E16-B4AC-BA18-D5FAC594F9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F0C9499-58AE-E9C3-32D2-CC447FA65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0ADCC72-B6D0-45C3-113D-80DB0D1C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598E114-9AB3-E336-8D9E-994D94A72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492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A66E2042-064D-79F8-CECF-AEE8435DEF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7727E4B6-2B0F-DA27-2EF6-9D1764C28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293CFAC-E345-2C81-2FB7-1FE2DF3D3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B505109-7337-E4E7-2F39-E18E193ED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1E03381-4C05-0252-E102-EC26A10E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2464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3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D6C4BBA1-B92D-57EA-681A-08BE8967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D3DBEC0-A80D-DC23-5EE2-AB5E4C4C4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7905BA9-1EE5-6A77-3D42-67B96C11A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1593DD-9E93-4E1A-ADC1-D134093077A0}" type="datetimeFigureOut">
              <a:rPr lang="el-GR" smtClean="0"/>
              <a:t>20/4/2026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FE74C21-D4C6-D95B-9C74-79DA41B8F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6851CF5-F3B2-2EA6-4AF5-04B6951388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938158-3DF5-41AD-A867-089D0309D63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6998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theodorosmariolis@yahoo.g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be.com/shorts/KLtiNdNqN0M?si=vPzsdjfcHmBRD06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F2FD9-41BD-F961-306F-0D42FE0A3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97BCC85-CAB7-DCD7-A970-CFEC85164388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C96E0F2-2A2F-B437-8028-6CDAC6AE0E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A1ED22A2-44DB-C482-3A9E-F7250700E2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0165A838-E916-B433-D62A-B1730AC5A3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991CC45-7ACD-AF25-F02D-AAA554DC7389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71B24D-6877-F444-5974-F9CD5659F28B}"/>
              </a:ext>
            </a:extLst>
          </p:cNvPr>
          <p:cNvSpPr txBox="1"/>
          <p:nvPr/>
        </p:nvSpPr>
        <p:spPr>
          <a:xfrm>
            <a:off x="2001156" y="1529496"/>
            <a:ext cx="8189683" cy="113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ΟΥΡΟΠΟΙΗΤΙΚΟ ΣΥΣΤΗΜΑ 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205273-33A6-8106-0241-689118C19E12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2748BFA-FA86-0FE5-5715-3F6B00753CE6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EE06E4C2-07E7-C7FB-5569-9EEA4FB79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390C3CD-F23F-6A0B-1289-429A6D4B63A8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D45E9649-61DE-23EE-D828-F22B53074D85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C026D979-E606-3CE6-9166-286324177E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52412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625B85-930A-05F2-9706-BA23F2ABC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Νεφρός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D92F20A-9639-2380-4B09-429BE1D27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01543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Ανατομική θέση</a:t>
            </a:r>
          </a:p>
          <a:p>
            <a:r>
              <a:rPr lang="el-GR" dirty="0"/>
              <a:t>Οπισθοπεριτοναϊκή (δεξιά και αριστερά της σπονδυλικής στήλης – παρασπονδυλική αύλακα). </a:t>
            </a:r>
          </a:p>
          <a:p>
            <a:r>
              <a:rPr lang="el-GR" dirty="0"/>
              <a:t>Στο ύψος που αντιστοιχεί μεταξύ του Θ12 – Ο3 σπονδύλου. </a:t>
            </a:r>
          </a:p>
          <a:p>
            <a:r>
              <a:rPr lang="el-GR" dirty="0"/>
              <a:t>Οι νεφροί είναι τοποθετημένοι πάνω στους ψοΐτες μύες. </a:t>
            </a:r>
          </a:p>
          <a:p>
            <a:r>
              <a:rPr lang="el-GR" dirty="0"/>
              <a:t>Ο δεξιός βρίσκεται χαμηλότερα από τον αριστερό. </a:t>
            </a:r>
          </a:p>
          <a:p>
            <a:endParaRPr lang="el-GR" dirty="0"/>
          </a:p>
        </p:txBody>
      </p:sp>
      <p:pic>
        <p:nvPicPr>
          <p:cNvPr id="4" name="Picture 7" descr="322">
            <a:extLst>
              <a:ext uri="{FF2B5EF4-FFF2-40B4-BE49-F238E27FC236}">
                <a16:creationId xmlns:a16="http://schemas.microsoft.com/office/drawing/2014/main" id="{F1A6542B-5CD0-5DC6-4FCC-4A39FCBE6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72362" y="1690688"/>
            <a:ext cx="3881438" cy="4946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241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BA05919-79A8-5046-4933-CEB6656C8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Νεφρός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1F9DCE-C317-38A7-2DE2-4E825EDAF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5" y="1965851"/>
            <a:ext cx="6079796" cy="435133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l-GR" b="1" dirty="0"/>
              <a:t>Δομή</a:t>
            </a:r>
          </a:p>
          <a:p>
            <a:r>
              <a:rPr lang="el-GR" dirty="0"/>
              <a:t>Μήκος 10 εκ., πλάτος 5 εκ. και πάχος 2,5 εκ. περίπου. </a:t>
            </a:r>
          </a:p>
          <a:p>
            <a:r>
              <a:rPr lang="el-GR" dirty="0"/>
              <a:t>Σχήμα φασολιού (έξω κυρτό χείλος, έσω κοίλο χείλος). </a:t>
            </a:r>
          </a:p>
          <a:p>
            <a:r>
              <a:rPr lang="el-GR" dirty="0"/>
              <a:t>Παρουσιάζει πρόσθια και οπίσθια επιφάνεια. </a:t>
            </a:r>
          </a:p>
          <a:p>
            <a:r>
              <a:rPr lang="el-GR" dirty="0"/>
              <a:t>Το παρέγχυμα περιβάλλεται από ινώδη κάψα. </a:t>
            </a:r>
          </a:p>
          <a:p>
            <a:r>
              <a:rPr lang="el-GR" dirty="0"/>
              <a:t>Ο </a:t>
            </a:r>
            <a:r>
              <a:rPr lang="el-GR" dirty="0" err="1"/>
              <a:t>νεφρός</a:t>
            </a:r>
            <a:r>
              <a:rPr lang="el-GR" dirty="0"/>
              <a:t> καλύπτεται από λίπος (</a:t>
            </a:r>
            <a:r>
              <a:rPr lang="el-GR" dirty="0" err="1"/>
              <a:t>περινεφρικό</a:t>
            </a:r>
            <a:r>
              <a:rPr lang="el-GR" dirty="0"/>
              <a:t> λίπος). </a:t>
            </a:r>
          </a:p>
          <a:p>
            <a:r>
              <a:rPr lang="el-GR" dirty="0"/>
              <a:t>Καλύπτεται από αραιό ινώδη ιστό που ονομάζεται νεφρική </a:t>
            </a:r>
            <a:r>
              <a:rPr lang="el-GR" dirty="0" err="1"/>
              <a:t>περιτονία</a:t>
            </a:r>
            <a:r>
              <a:rPr lang="el-GR" dirty="0"/>
              <a:t>. </a:t>
            </a:r>
          </a:p>
          <a:p>
            <a:r>
              <a:rPr lang="el-GR" dirty="0"/>
              <a:t>Έχει άνω και κάτω πόλο. </a:t>
            </a:r>
          </a:p>
          <a:p>
            <a:endParaRPr lang="el-GR" dirty="0"/>
          </a:p>
        </p:txBody>
      </p:sp>
      <p:pic>
        <p:nvPicPr>
          <p:cNvPr id="1026" name="Picture 2" descr="Νεφρός » ΟΥΡΟΔΙΑΓΝΩΣΗ">
            <a:extLst>
              <a:ext uri="{FF2B5EF4-FFF2-40B4-BE49-F238E27FC236}">
                <a16:creationId xmlns:a16="http://schemas.microsoft.com/office/drawing/2014/main" id="{45973ED0-1791-E94D-6C11-2C33798655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110" y="2708008"/>
            <a:ext cx="5314950" cy="2867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7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879DA8-374D-6B8C-5DFC-E88F0AE93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Νεφρός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5A93CC-74D5-2D97-D3E0-F48AE5BBF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534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400" b="1" dirty="0"/>
              <a:t>Πύλη του νεφρού</a:t>
            </a:r>
          </a:p>
          <a:p>
            <a:pPr marL="0" indent="0">
              <a:buNone/>
            </a:pPr>
            <a:r>
              <a:rPr lang="el-GR" sz="2400" dirty="0"/>
              <a:t>Αποτελείται από: </a:t>
            </a:r>
          </a:p>
          <a:p>
            <a:r>
              <a:rPr lang="el-GR" sz="2400" dirty="0"/>
              <a:t>τη νεφρική φλέβα, </a:t>
            </a:r>
          </a:p>
          <a:p>
            <a:r>
              <a:rPr lang="el-GR" sz="2400" dirty="0"/>
              <a:t>τη νεφρική αρτηρία, </a:t>
            </a:r>
          </a:p>
          <a:p>
            <a:r>
              <a:rPr lang="el-GR" sz="2400" dirty="0"/>
              <a:t>τη νεφρική πύελο, </a:t>
            </a:r>
          </a:p>
          <a:p>
            <a:r>
              <a:rPr lang="el-GR" sz="2400" dirty="0"/>
              <a:t>τα λεμφαγγεία, </a:t>
            </a:r>
          </a:p>
          <a:p>
            <a:r>
              <a:rPr lang="el-GR" sz="2400" dirty="0"/>
              <a:t>τα νεύρα. </a:t>
            </a:r>
          </a:p>
          <a:p>
            <a:endParaRPr lang="el-GR" sz="2400" dirty="0"/>
          </a:p>
        </p:txBody>
      </p:sp>
      <p:pic>
        <p:nvPicPr>
          <p:cNvPr id="9219" name="Picture 9" descr="321">
            <a:extLst>
              <a:ext uri="{FF2B5EF4-FFF2-40B4-BE49-F238E27FC236}">
                <a16:creationId xmlns:a16="http://schemas.microsoft.com/office/drawing/2014/main" id="{34CBA37A-73AC-2A53-4497-24BB90899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42" y="1825625"/>
            <a:ext cx="3473318" cy="46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 descr="289">
            <a:extLst>
              <a:ext uri="{FF2B5EF4-FFF2-40B4-BE49-F238E27FC236}">
                <a16:creationId xmlns:a16="http://schemas.microsoft.com/office/drawing/2014/main" id="{1CBA3A6A-3817-6598-37AF-5B4C79311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1825625"/>
            <a:ext cx="3343572" cy="4669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1528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A32D67D-E475-265C-32FD-3AA518662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Νεφρός</a:t>
            </a:r>
            <a:r>
              <a:rPr lang="el-GR" dirty="0"/>
              <a:t> - Ανατομικές σχέσεις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3005102-BE95-742D-BAD0-A8D185FCF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429" y="1690688"/>
            <a:ext cx="6955972" cy="4836432"/>
          </a:xfrm>
        </p:spPr>
        <p:txBody>
          <a:bodyPr>
            <a:noAutofit/>
          </a:bodyPr>
          <a:lstStyle/>
          <a:p>
            <a:r>
              <a:rPr lang="el-GR" sz="1400" dirty="0"/>
              <a:t>Πίσω από τους δύο </a:t>
            </a:r>
            <a:r>
              <a:rPr lang="el-GR" sz="1400" dirty="0" err="1"/>
              <a:t>νεφρούς</a:t>
            </a:r>
            <a:r>
              <a:rPr lang="el-GR" sz="1400" dirty="0"/>
              <a:t> βρίσκονται: </a:t>
            </a:r>
          </a:p>
          <a:p>
            <a:pPr lvl="1"/>
            <a:r>
              <a:rPr lang="el-GR" sz="1400" dirty="0"/>
              <a:t>ο τετράγωνος οσφυϊκός μυς,  ο μείζων </a:t>
            </a:r>
            <a:r>
              <a:rPr lang="el-GR" sz="1400" dirty="0" err="1"/>
              <a:t>ψοΐτης</a:t>
            </a:r>
            <a:r>
              <a:rPr lang="el-GR" sz="1400" dirty="0"/>
              <a:t> μυς,  ο εγκάρσιος κοιλιακός μυς. </a:t>
            </a:r>
          </a:p>
          <a:p>
            <a:r>
              <a:rPr lang="el-GR" sz="1400" dirty="0"/>
              <a:t>Στον άνω πόλο και στην πρόσθια-έσω επιφάνεια των νεφρών βρίσκονται τα επινεφρίδια. </a:t>
            </a:r>
          </a:p>
          <a:p>
            <a:r>
              <a:rPr lang="el-GR" sz="1400" dirty="0"/>
              <a:t>Η οπίσθια επιφάνεια του άνω πόλου εφάπτεται με το διάφραγμα και τη 12η πλευρά. </a:t>
            </a:r>
          </a:p>
          <a:p>
            <a:r>
              <a:rPr lang="el-GR" sz="1400" dirty="0"/>
              <a:t>Ο άνω πόλος του δεξιού νεφρού εφάπτεται με την κάτω επιφάνεια του ήπατος. </a:t>
            </a:r>
          </a:p>
          <a:p>
            <a:r>
              <a:rPr lang="el-GR" sz="1400" dirty="0"/>
              <a:t>Μπροστά από τον δεξιό νεφρό βρίσκονται η 2η και 3η μοίρα του δωδεκαδακτύλου και η δεξιά </a:t>
            </a:r>
            <a:r>
              <a:rPr lang="el-GR" sz="1400" dirty="0" err="1"/>
              <a:t>κολική</a:t>
            </a:r>
            <a:r>
              <a:rPr lang="el-GR" sz="1400" dirty="0"/>
              <a:t> καμπή. </a:t>
            </a:r>
          </a:p>
          <a:p>
            <a:r>
              <a:rPr lang="el-GR" sz="1400" dirty="0"/>
              <a:t>Μπροστά από τον αριστερό νεφρό βρίσκονται: </a:t>
            </a:r>
          </a:p>
          <a:p>
            <a:pPr lvl="1"/>
            <a:r>
              <a:rPr lang="el-GR" sz="1400" dirty="0"/>
              <a:t>το στομάχι,  το σώμα του παγκρέατος, </a:t>
            </a:r>
          </a:p>
          <a:p>
            <a:pPr lvl="1"/>
            <a:r>
              <a:rPr lang="el-GR" sz="1400" dirty="0"/>
              <a:t>ο σπλήνας,  η </a:t>
            </a:r>
            <a:r>
              <a:rPr lang="el-GR" sz="1400" dirty="0" err="1"/>
              <a:t>νήστιδα</a:t>
            </a:r>
            <a:r>
              <a:rPr lang="el-GR" sz="1400" dirty="0"/>
              <a:t>, </a:t>
            </a:r>
          </a:p>
          <a:p>
            <a:pPr lvl="1"/>
            <a:r>
              <a:rPr lang="el-GR" sz="1400" dirty="0"/>
              <a:t>η αριστερή </a:t>
            </a:r>
            <a:r>
              <a:rPr lang="el-GR" sz="1400" dirty="0" err="1"/>
              <a:t>κολική</a:t>
            </a:r>
            <a:r>
              <a:rPr lang="el-GR" sz="1400" dirty="0"/>
              <a:t> καμπή. </a:t>
            </a:r>
          </a:p>
          <a:p>
            <a:endParaRPr lang="el-GR" sz="1400" dirty="0"/>
          </a:p>
        </p:txBody>
      </p:sp>
      <p:pic>
        <p:nvPicPr>
          <p:cNvPr id="4" name="Picture 7" descr="319">
            <a:extLst>
              <a:ext uri="{FF2B5EF4-FFF2-40B4-BE49-F238E27FC236}">
                <a16:creationId xmlns:a16="http://schemas.microsoft.com/office/drawing/2014/main" id="{8A8DCFD5-432B-4A88-CFBC-8932E94991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7825" y="1690688"/>
            <a:ext cx="3528746" cy="4836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132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4B1D7F4-A0CC-629E-EFE2-0E5D72A41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26C280-CD4E-4CE5-6F52-55D2C2162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1267" name="Picture 7" descr="266">
            <a:extLst>
              <a:ext uri="{FF2B5EF4-FFF2-40B4-BE49-F238E27FC236}">
                <a16:creationId xmlns:a16="http://schemas.microsoft.com/office/drawing/2014/main" id="{178E1FF2-F40F-E755-BC5F-E10E463F6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4029" y="920750"/>
            <a:ext cx="4265640" cy="5730421"/>
          </a:xfrm>
          <a:prstGeom prst="rect">
            <a:avLst/>
          </a:prstGeom>
          <a:noFill/>
        </p:spPr>
      </p:pic>
      <p:pic>
        <p:nvPicPr>
          <p:cNvPr id="12292" name="Picture 5" descr="264">
            <a:extLst>
              <a:ext uri="{FF2B5EF4-FFF2-40B4-BE49-F238E27FC236}">
                <a16:creationId xmlns:a16="http://schemas.microsoft.com/office/drawing/2014/main" id="{41FE8454-475C-E356-9DBC-64E0A02BD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920751"/>
            <a:ext cx="4265640" cy="569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739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6D0105D-57BC-CE2B-493D-6431541CB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Νεφρός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D02FBD-9822-35A2-436F-D658AB947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649686" cy="45316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2000" b="1" dirty="0" err="1"/>
              <a:t>Αγγείωση</a:t>
            </a:r>
            <a:r>
              <a:rPr lang="el-GR" sz="2000" b="1" dirty="0"/>
              <a:t> </a:t>
            </a:r>
          </a:p>
          <a:p>
            <a:r>
              <a:rPr lang="el-GR" sz="2000" b="1" dirty="0"/>
              <a:t>Αιμάτωση:</a:t>
            </a:r>
            <a:r>
              <a:rPr lang="el-GR" sz="2000" dirty="0"/>
              <a:t> νεφρική αρτηρία (κλάδος της αορτής). </a:t>
            </a:r>
          </a:p>
          <a:p>
            <a:r>
              <a:rPr lang="el-GR" sz="2000" b="1" dirty="0"/>
              <a:t>Φλεβική αποχέτευση:</a:t>
            </a:r>
            <a:r>
              <a:rPr lang="el-GR" sz="2000" dirty="0"/>
              <a:t> νεφρική φλέβα που εκβάλλει στην κάτω κοίλη φλέβα. </a:t>
            </a:r>
          </a:p>
          <a:p>
            <a:r>
              <a:rPr lang="el-GR" sz="2000" b="1" dirty="0"/>
              <a:t>Νεύρωση:</a:t>
            </a:r>
            <a:r>
              <a:rPr lang="el-GR" sz="2000" dirty="0"/>
              <a:t> νεφρικό πλέγμα που αποτελείται από συμπαθητικές και παρασυμπαθητικές νευρικές ίνες. </a:t>
            </a:r>
          </a:p>
          <a:p>
            <a:r>
              <a:rPr lang="el-GR" sz="2000" b="1" dirty="0"/>
              <a:t>Λεμφική αποχέτευση:</a:t>
            </a:r>
            <a:r>
              <a:rPr lang="el-GR" sz="2000" dirty="0"/>
              <a:t> τα λεμφαγγεία εκβάλλουν στους λεμφαδένες της πύλης και στη συνέχεια στους </a:t>
            </a:r>
            <a:r>
              <a:rPr lang="el-GR" sz="2000" dirty="0" err="1"/>
              <a:t>παρααορτικούς</a:t>
            </a:r>
            <a:r>
              <a:rPr lang="el-GR" sz="2000" dirty="0"/>
              <a:t> λεμφαδένες. </a:t>
            </a:r>
          </a:p>
          <a:p>
            <a:endParaRPr lang="el-GR" sz="2000" dirty="0"/>
          </a:p>
        </p:txBody>
      </p:sp>
      <p:pic>
        <p:nvPicPr>
          <p:cNvPr id="36866" name="Picture 2" descr="ΑΡΙΣΤΟΤΕΛΕΙΟ ΠΑΝΕΠΙΣΤΗΜΙΟ ΘΕΣΣΑΛΟΝΙΚΗΣ Τμήμα Ιατρικής Πρόγραμμα Μετ">
            <a:extLst>
              <a:ext uri="{FF2B5EF4-FFF2-40B4-BE49-F238E27FC236}">
                <a16:creationId xmlns:a16="http://schemas.microsoft.com/office/drawing/2014/main" id="{12DA063C-0331-3881-FD13-C1ADBD5470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5141" y="1835532"/>
            <a:ext cx="3734542" cy="452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679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A8632-4231-EE98-E01D-60BC02342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C6A377-CA6D-7BB7-324D-D3EBD4226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Νεφρός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7303BD5-94B5-1985-818B-F0F18A562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27037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Νεφρική πύελος και κάλυκες</a:t>
            </a:r>
          </a:p>
          <a:p>
            <a:r>
              <a:rPr lang="el-GR" dirty="0"/>
              <a:t>Τα αθροιστικά σωληνάρια εκβάλλουν στους 7–14 ελάσσονες κάλυκες. </a:t>
            </a:r>
          </a:p>
          <a:p>
            <a:r>
              <a:rPr lang="el-GR" dirty="0"/>
              <a:t>Οι ελάσσονες κάλυκες εκβάλλουν στους 2 μείζονες κάλυκες. </a:t>
            </a:r>
          </a:p>
          <a:p>
            <a:r>
              <a:rPr lang="el-GR" dirty="0"/>
              <a:t>Οι μείζονες κάλυκες καταλήγουν στη νεφρική πύελο. </a:t>
            </a:r>
          </a:p>
          <a:p>
            <a:r>
              <a:rPr lang="el-GR" dirty="0"/>
              <a:t>Η νεφρική πύελος συνεχίζεται στον ουρητήρα. </a:t>
            </a:r>
          </a:p>
          <a:p>
            <a:endParaRPr lang="el-GR" dirty="0"/>
          </a:p>
        </p:txBody>
      </p:sp>
      <p:pic>
        <p:nvPicPr>
          <p:cNvPr id="16389" name="Picture 5" descr="323">
            <a:extLst>
              <a:ext uri="{FF2B5EF4-FFF2-40B4-BE49-F238E27FC236}">
                <a16:creationId xmlns:a16="http://schemas.microsoft.com/office/drawing/2014/main" id="{705D7412-8D16-AE7D-56D2-CDBD2B719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399" y="1825624"/>
            <a:ext cx="4822371" cy="4715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726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06E05C-6BD9-1A0F-45A1-B6DD4E806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A4EBB8E-B551-8F4A-46B9-92DF3F97D7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18434" name="Picture 4" descr="321">
            <a:extLst>
              <a:ext uri="{FF2B5EF4-FFF2-40B4-BE49-F238E27FC236}">
                <a16:creationId xmlns:a16="http://schemas.microsoft.com/office/drawing/2014/main" id="{9A9D56A7-31C8-0EC5-D682-C9E939E33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78152"/>
            <a:ext cx="4835526" cy="483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6" descr="331">
            <a:extLst>
              <a:ext uri="{FF2B5EF4-FFF2-40B4-BE49-F238E27FC236}">
                <a16:creationId xmlns:a16="http://schemas.microsoft.com/office/drawing/2014/main" id="{645B4455-4800-95DD-C324-41E4279B2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7488" y="1178152"/>
            <a:ext cx="4013426" cy="4871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07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4392BB-2818-37EB-A610-6B16F0A1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0646CA-D156-8D14-98B3-04D91CD7B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82948" name="Rectangle 4" descr="DSCN7220">
            <a:extLst>
              <a:ext uri="{FF2B5EF4-FFF2-40B4-BE49-F238E27FC236}">
                <a16:creationId xmlns:a16="http://schemas.microsoft.com/office/drawing/2014/main" id="{584BC6C5-CF3B-5F8F-B6EE-9701EF67426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2160962" y="992187"/>
            <a:ext cx="7870076" cy="560138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35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7893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D029F5-5BA2-4C38-FED4-6C75DE87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A0BF8CD-AE72-763B-0738-2A88D4562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Rectangle 4" descr="DSCN7215">
            <a:extLst>
              <a:ext uri="{FF2B5EF4-FFF2-40B4-BE49-F238E27FC236}">
                <a16:creationId xmlns:a16="http://schemas.microsoft.com/office/drawing/2014/main" id="{B0602D86-4410-12D7-3528-05A007CEDF95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14997" y="1497014"/>
            <a:ext cx="7303557" cy="4679949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18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" name="Rectangle 4" descr="DSCN7219">
            <a:extLst>
              <a:ext uri="{FF2B5EF4-FFF2-40B4-BE49-F238E27FC236}">
                <a16:creationId xmlns:a16="http://schemas.microsoft.com/office/drawing/2014/main" id="{5C54FB8D-2D25-D2E2-83AF-514953BC3331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7917232" y="1497014"/>
            <a:ext cx="3019136" cy="4690152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r="-18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86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5F6779-44A8-8E15-C33E-C89EBA450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E105A1-1975-8D11-2B62-6523FB489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9876" name="Rectangle 4" descr="DSCN7214">
            <a:extLst>
              <a:ext uri="{FF2B5EF4-FFF2-40B4-BE49-F238E27FC236}">
                <a16:creationId xmlns:a16="http://schemas.microsoft.com/office/drawing/2014/main" id="{18543E45-1099-D6A5-8DF6-1C5362655F5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4267167" y="992187"/>
            <a:ext cx="3657665" cy="5452156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36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96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D754EC-AF92-23B7-FA04-7E7B10558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4190576-ECB6-1BC3-1009-1E21735AE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1986" name="Picture 2" descr="http://www.pressreleasepoint.com/files/images/uid6541/3.jpg">
            <a:extLst>
              <a:ext uri="{FF2B5EF4-FFF2-40B4-BE49-F238E27FC236}">
                <a16:creationId xmlns:a16="http://schemas.microsoft.com/office/drawing/2014/main" id="{ABCA0CB9-3029-F838-4F15-790B24813E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9884" y="4124123"/>
            <a:ext cx="3890354" cy="2522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7A930DC9-E8B0-376E-8B3F-A080BCC479E2}"/>
              </a:ext>
            </a:extLst>
          </p:cNvPr>
          <p:cNvGrpSpPr/>
          <p:nvPr/>
        </p:nvGrpSpPr>
        <p:grpSpPr>
          <a:xfrm>
            <a:off x="2653741" y="1186543"/>
            <a:ext cx="6611079" cy="5460036"/>
            <a:chOff x="719734" y="304800"/>
            <a:chExt cx="7738466" cy="6468640"/>
          </a:xfrm>
        </p:grpSpPr>
        <p:pic>
          <p:nvPicPr>
            <p:cNvPr id="41988" name="Picture 6" descr="http://genomebiology.com/content/figures/gb-2006-7-12-r116-5-l.jpg">
              <a:extLst>
                <a:ext uri="{FF2B5EF4-FFF2-40B4-BE49-F238E27FC236}">
                  <a16:creationId xmlns:a16="http://schemas.microsoft.com/office/drawing/2014/main" id="{7DFC6826-6BE7-4052-ACC4-804F3DFDAD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9734" y="3785024"/>
              <a:ext cx="3433167" cy="2988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89" name="Picture 8" descr="http://www.ispub.com/ispub/iju/volume_2_number_1_63/giant_leiomyoma_of_the_renal_capsule_presenting_with_hematuria_a_case_report_and_review/leiomyoma-fig2.jpg">
              <a:extLst>
                <a:ext uri="{FF2B5EF4-FFF2-40B4-BE49-F238E27FC236}">
                  <a16:creationId xmlns:a16="http://schemas.microsoft.com/office/drawing/2014/main" id="{A90D53AF-B5A6-775B-AB3D-5F4C68928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200" y="304800"/>
              <a:ext cx="3810000" cy="2857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61" name="Picture 7" descr="ct%20rcc">
              <a:extLst>
                <a:ext uri="{FF2B5EF4-FFF2-40B4-BE49-F238E27FC236}">
                  <a16:creationId xmlns:a16="http://schemas.microsoft.com/office/drawing/2014/main" id="{6158CEEE-B9ED-43FC-F509-E415B5D542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497"/>
            <a:stretch>
              <a:fillRect/>
            </a:stretch>
          </p:blipFill>
          <p:spPr bwMode="auto">
            <a:xfrm>
              <a:off x="719734" y="381000"/>
              <a:ext cx="3433167" cy="278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24502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06C7DC-4E9A-0966-DE4A-A7E2AA1CA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0243E81-433A-FEA7-FC26-3B0DE9FD8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grpSp>
        <p:nvGrpSpPr>
          <p:cNvPr id="5" name="Ομάδα 4">
            <a:extLst>
              <a:ext uri="{FF2B5EF4-FFF2-40B4-BE49-F238E27FC236}">
                <a16:creationId xmlns:a16="http://schemas.microsoft.com/office/drawing/2014/main" id="{568ADD30-59C5-B987-6825-53AAAE1713AA}"/>
              </a:ext>
            </a:extLst>
          </p:cNvPr>
          <p:cNvGrpSpPr/>
          <p:nvPr/>
        </p:nvGrpSpPr>
        <p:grpSpPr>
          <a:xfrm>
            <a:off x="2013857" y="1100330"/>
            <a:ext cx="7304314" cy="5420213"/>
            <a:chOff x="939664" y="152400"/>
            <a:chExt cx="7994184" cy="6084958"/>
          </a:xfrm>
        </p:grpSpPr>
        <p:pic>
          <p:nvPicPr>
            <p:cNvPr id="46092" name="Picture 12" descr="C0021975-Kidney_transplant_surgery-SPL">
              <a:extLst>
                <a:ext uri="{FF2B5EF4-FFF2-40B4-BE49-F238E27FC236}">
                  <a16:creationId xmlns:a16="http://schemas.microsoft.com/office/drawing/2014/main" id="{1D9EEABF-8047-6286-B2D6-767F305AE8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664" y="3428999"/>
              <a:ext cx="3810001" cy="2560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4" descr="http://1.bp.blogspot.com/_VRXigGPIjUw/TLby1Nokg_I/AAAAAAAADu4/GhnkCKbOo_E/s1600/polycystic+kidney.jpg">
              <a:extLst>
                <a:ext uri="{FF2B5EF4-FFF2-40B4-BE49-F238E27FC236}">
                  <a16:creationId xmlns:a16="http://schemas.microsoft.com/office/drawing/2014/main" id="{0D67D622-8D2F-EAA8-077D-55115D1846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59416" y="152400"/>
              <a:ext cx="3940957" cy="313403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 contourW="6350">
              <a:bevelB w="6350" h="101600"/>
            </a:sp3d>
          </p:spPr>
        </p:pic>
        <p:pic>
          <p:nvPicPr>
            <p:cNvPr id="6" name="Picture 5" descr="kidney_during_transplant_surgery">
              <a:extLst>
                <a:ext uri="{FF2B5EF4-FFF2-40B4-BE49-F238E27FC236}">
                  <a16:creationId xmlns:a16="http://schemas.microsoft.com/office/drawing/2014/main" id="{232A8028-5DBE-B759-4A9A-FF42BF01F1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1448" y="3437008"/>
              <a:ext cx="3962400" cy="2800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238062-244907-130tn">
              <a:extLst>
                <a:ext uri="{FF2B5EF4-FFF2-40B4-BE49-F238E27FC236}">
                  <a16:creationId xmlns:a16="http://schemas.microsoft.com/office/drawing/2014/main" id="{A8AC0B42-6E0D-D78A-7F2B-7D0C1856C81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915" y="152400"/>
              <a:ext cx="3810001" cy="2983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4399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EDADCB2-E062-1148-FAC8-B037AD20B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Ουρητήρας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6DA996A-6EB9-74DF-375B-7F4B0CCED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8991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b="1" dirty="0"/>
              <a:t>Ανατομική θέση</a:t>
            </a:r>
          </a:p>
          <a:p>
            <a:r>
              <a:rPr lang="el-GR" sz="2000" dirty="0"/>
              <a:t>Οπισθοπεριτοναϊκή (δεξιά και αριστερά της σπονδυλικής στήλης). </a:t>
            </a:r>
          </a:p>
          <a:p>
            <a:r>
              <a:rPr lang="el-GR" sz="2000" dirty="0"/>
              <a:t>Πορεύεται από την πύλη του νεφρού μέχρι την είσοδο στο τοίχωμα της ουροδόχου </a:t>
            </a:r>
            <a:r>
              <a:rPr lang="el-GR" sz="2000" dirty="0" err="1"/>
              <a:t>κύστεως</a:t>
            </a:r>
            <a:r>
              <a:rPr lang="el-GR" sz="2000" dirty="0"/>
              <a:t>. </a:t>
            </a:r>
          </a:p>
          <a:p>
            <a:r>
              <a:rPr lang="el-GR" sz="2000" dirty="0"/>
              <a:t>Διακρίνεται σε </a:t>
            </a:r>
            <a:r>
              <a:rPr lang="el-GR" sz="2000" dirty="0" err="1"/>
              <a:t>ενδοκοιλιακή</a:t>
            </a:r>
            <a:r>
              <a:rPr lang="el-GR" sz="2000" dirty="0"/>
              <a:t> και πυελική μοίρα. </a:t>
            </a:r>
          </a:p>
          <a:p>
            <a:r>
              <a:rPr lang="el-GR" sz="2000" dirty="0"/>
              <a:t>Η κοιλιακή μοίρα πορεύεται μπροστά από τον μείζονα </a:t>
            </a:r>
            <a:r>
              <a:rPr lang="el-GR" sz="2000" dirty="0" err="1"/>
              <a:t>ψοΐτη</a:t>
            </a:r>
            <a:r>
              <a:rPr lang="el-GR" sz="2000" dirty="0"/>
              <a:t> μυ. </a:t>
            </a:r>
          </a:p>
          <a:p>
            <a:endParaRPr lang="el-GR" sz="2000" dirty="0"/>
          </a:p>
        </p:txBody>
      </p:sp>
      <p:pic>
        <p:nvPicPr>
          <p:cNvPr id="21508" name="Picture 6" descr="328">
            <a:extLst>
              <a:ext uri="{FF2B5EF4-FFF2-40B4-BE49-F238E27FC236}">
                <a16:creationId xmlns:a16="http://schemas.microsoft.com/office/drawing/2014/main" id="{148906B9-C629-EE2C-53F8-6BDABD4E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378" y="1447324"/>
            <a:ext cx="4179120" cy="5107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307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0BB1E3-20A0-2E41-6CE1-1FC2BEB3C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Ουρητήρας - Ανατομικές σχέσεις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5B61921-CFB6-892A-1DF4-8398471405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3" y="1909011"/>
            <a:ext cx="7445828" cy="4782004"/>
          </a:xfrm>
        </p:spPr>
        <p:txBody>
          <a:bodyPr>
            <a:noAutofit/>
          </a:bodyPr>
          <a:lstStyle/>
          <a:p>
            <a:r>
              <a:rPr lang="el-GR" sz="1400" dirty="0"/>
              <a:t>Πίσω από την κοιλιακή μοίρα βρίσκονται: ο τετράγωνος οσφυϊκός μυς,  ο μείζων </a:t>
            </a:r>
            <a:r>
              <a:rPr lang="el-GR" sz="1400" dirty="0" err="1"/>
              <a:t>ψοΐτης</a:t>
            </a:r>
            <a:r>
              <a:rPr lang="el-GR" sz="1400" dirty="0"/>
              <a:t> μυς. </a:t>
            </a:r>
          </a:p>
          <a:p>
            <a:r>
              <a:rPr lang="el-GR" sz="1400" dirty="0"/>
              <a:t>Χιάζεται με: τα σπερματικά αγγεία στους άνδρες, τα ωοθηκικά αγγεία στις γυναίκες. </a:t>
            </a:r>
          </a:p>
          <a:p>
            <a:r>
              <a:rPr lang="el-GR" sz="1400" dirty="0"/>
              <a:t>Στην είσοδο της μικρής πυέλου χιάζεται με την έξω λαγόνια αρτηρία και φλέβα. </a:t>
            </a:r>
          </a:p>
          <a:p>
            <a:r>
              <a:rPr lang="el-GR" sz="1400" dirty="0"/>
              <a:t>Μπροστά από τον δεξιό ουρητήρα βρίσκονται το δωδεκαδάκτυλο, το ανιόν </a:t>
            </a:r>
            <a:r>
              <a:rPr lang="el-GR" sz="1400" dirty="0" err="1"/>
              <a:t>κόλον</a:t>
            </a:r>
            <a:r>
              <a:rPr lang="el-GR" sz="1400" dirty="0"/>
              <a:t> και το </a:t>
            </a:r>
            <a:r>
              <a:rPr lang="el-GR" sz="1400" dirty="0" err="1"/>
              <a:t>μεσόκολο</a:t>
            </a:r>
            <a:r>
              <a:rPr lang="el-GR" sz="1400" dirty="0"/>
              <a:t>. </a:t>
            </a:r>
          </a:p>
          <a:p>
            <a:r>
              <a:rPr lang="el-GR" sz="1400" dirty="0"/>
              <a:t>Μπροστά από τον αριστερό ουρητήρα βρίσκονται το </a:t>
            </a:r>
            <a:r>
              <a:rPr lang="el-GR" sz="1400" dirty="0" err="1"/>
              <a:t>κατιόν</a:t>
            </a:r>
            <a:r>
              <a:rPr lang="el-GR" sz="1400" dirty="0"/>
              <a:t> </a:t>
            </a:r>
            <a:r>
              <a:rPr lang="el-GR" sz="1400" dirty="0" err="1"/>
              <a:t>κόλον</a:t>
            </a:r>
            <a:r>
              <a:rPr lang="el-GR" sz="1400" dirty="0"/>
              <a:t>, το σιγμοειδές </a:t>
            </a:r>
            <a:r>
              <a:rPr lang="el-GR" sz="1400" dirty="0" err="1"/>
              <a:t>κόλον</a:t>
            </a:r>
            <a:r>
              <a:rPr lang="el-GR" sz="1400" dirty="0"/>
              <a:t> και το </a:t>
            </a:r>
            <a:r>
              <a:rPr lang="el-GR" sz="1400" dirty="0" err="1"/>
              <a:t>μεσόκολο</a:t>
            </a:r>
            <a:r>
              <a:rPr lang="el-GR" sz="1400" dirty="0"/>
              <a:t>. </a:t>
            </a:r>
          </a:p>
          <a:p>
            <a:r>
              <a:rPr lang="el-GR" sz="1400" dirty="0"/>
              <a:t>Η πυελική μοίρα έρχεται σε επαφή με τα τοιχώματα της πυέλου και καλύπτεται από περιτόναιο. </a:t>
            </a:r>
          </a:p>
          <a:p>
            <a:r>
              <a:rPr lang="el-GR" sz="1400" dirty="0"/>
              <a:t>Στις γυναίκες, πριν την είσοδο στην κύστη, διέρχεται κοντά από τον τράχηλο της μήτρας και πίσω από τη μητριαία αρτηρία. </a:t>
            </a:r>
          </a:p>
          <a:p>
            <a:endParaRPr lang="el-GR" sz="1400" dirty="0"/>
          </a:p>
        </p:txBody>
      </p:sp>
      <p:pic>
        <p:nvPicPr>
          <p:cNvPr id="4" name="Picture 6" descr="328">
            <a:extLst>
              <a:ext uri="{FF2B5EF4-FFF2-40B4-BE49-F238E27FC236}">
                <a16:creationId xmlns:a16="http://schemas.microsoft.com/office/drawing/2014/main" id="{B7102848-371C-0143-0A41-C1E0E4056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6314" y="1796454"/>
            <a:ext cx="3740378" cy="457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7025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F841891-8494-6FF3-E984-0EC6C3A00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Ουρητήρας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3A24229-4335-67E9-CC2F-4AC8934766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69168"/>
            <a:ext cx="6618514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400" b="1" dirty="0"/>
              <a:t>Ανατομική δομή</a:t>
            </a:r>
          </a:p>
          <a:p>
            <a:r>
              <a:rPr lang="el-GR" sz="2400" dirty="0" err="1"/>
              <a:t>Διατατός</a:t>
            </a:r>
            <a:r>
              <a:rPr lang="el-GR" sz="2400" dirty="0"/>
              <a:t>, μυώδης σωλήνας μήκους 25 εκ. </a:t>
            </a:r>
          </a:p>
          <a:p>
            <a:r>
              <a:rPr lang="el-GR" sz="2400" dirty="0"/>
              <a:t>Συμβάλλει με τη νεφρική πύελο στην </a:t>
            </a:r>
            <a:r>
              <a:rPr lang="el-GR" sz="2400" dirty="0" err="1"/>
              <a:t>πυελοουρητηρική</a:t>
            </a:r>
            <a:r>
              <a:rPr lang="el-GR" sz="2400" dirty="0"/>
              <a:t> συμβολή. </a:t>
            </a:r>
          </a:p>
          <a:p>
            <a:r>
              <a:rPr lang="el-GR" sz="2400" dirty="0"/>
              <a:t>Εκβάλλει στην ουροδόχο κύστη. </a:t>
            </a:r>
          </a:p>
          <a:p>
            <a:r>
              <a:rPr lang="el-GR" sz="2400" dirty="0"/>
              <a:t>Ακολουθεί </a:t>
            </a:r>
            <a:r>
              <a:rPr lang="el-GR" sz="2400" dirty="0" err="1"/>
              <a:t>ενδοτοιχωματική</a:t>
            </a:r>
            <a:r>
              <a:rPr lang="el-GR" sz="2400" dirty="0"/>
              <a:t> πορεία μήκους περίπου 2 εκ. (</a:t>
            </a:r>
            <a:r>
              <a:rPr lang="el-GR" sz="2400" dirty="0" err="1"/>
              <a:t>σφιγκτηριακός</a:t>
            </a:r>
            <a:r>
              <a:rPr lang="el-GR" sz="2400" dirty="0"/>
              <a:t> μηχανισμός). </a:t>
            </a:r>
          </a:p>
          <a:p>
            <a:endParaRPr lang="el-GR" sz="2400" dirty="0"/>
          </a:p>
        </p:txBody>
      </p:sp>
      <p:pic>
        <p:nvPicPr>
          <p:cNvPr id="22531" name="Picture 7" descr="329">
            <a:extLst>
              <a:ext uri="{FF2B5EF4-FFF2-40B4-BE49-F238E27FC236}">
                <a16:creationId xmlns:a16="http://schemas.microsoft.com/office/drawing/2014/main" id="{6FAAC328-945F-2C0E-DE03-02EC993D2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5"/>
          <a:stretch>
            <a:fillRect/>
          </a:stretch>
        </p:blipFill>
        <p:spPr>
          <a:xfrm>
            <a:off x="7685314" y="1690688"/>
            <a:ext cx="3052756" cy="48203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69423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F3F7543-FB89-712D-174B-C36836E64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Ουρητήρας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7E3EC3-1F57-FC36-6145-97B1B3EA3D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869167"/>
            <a:ext cx="6927273" cy="45860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000" b="1" dirty="0" err="1"/>
              <a:t>Αγγείωση</a:t>
            </a:r>
            <a:r>
              <a:rPr lang="el-GR" sz="2000" b="1" dirty="0"/>
              <a:t> </a:t>
            </a:r>
          </a:p>
          <a:p>
            <a:r>
              <a:rPr lang="el-GR" sz="2000" b="1" dirty="0"/>
              <a:t>Αιμάτωση:</a:t>
            </a:r>
            <a:r>
              <a:rPr lang="el-GR" sz="2000" dirty="0"/>
              <a:t> κλάδοι της νεφρικής αρτηρίας, της αορτής, της κοινής και της έσω λαγόνιας αρτηρίας. </a:t>
            </a:r>
          </a:p>
          <a:p>
            <a:r>
              <a:rPr lang="el-GR" sz="2000" b="1" dirty="0"/>
              <a:t>Φλεβική αποχέτευση:</a:t>
            </a:r>
            <a:r>
              <a:rPr lang="el-GR" sz="2000" dirty="0"/>
              <a:t> προς τη νεφρική, την κοινή και την έσω λαγόνια φλέβα. </a:t>
            </a:r>
          </a:p>
          <a:p>
            <a:r>
              <a:rPr lang="el-GR" sz="2000" b="1" dirty="0"/>
              <a:t>Νεύρωση:</a:t>
            </a:r>
            <a:r>
              <a:rPr lang="el-GR" sz="2000" dirty="0"/>
              <a:t> νεφρικό, υπογάστριο και έσω σπερματικό πλέγμα (συμπαθητικές και παρασυμπαθητικές ίνες). </a:t>
            </a:r>
          </a:p>
          <a:p>
            <a:r>
              <a:rPr lang="el-GR" sz="2000" b="1" dirty="0"/>
              <a:t>Λεμφική αποχέτευση:</a:t>
            </a:r>
            <a:r>
              <a:rPr lang="el-GR" sz="2000" dirty="0"/>
              <a:t> στους αορτικούς, κοινούς λαγόνιους και έξω λαγόνιους λεμφαδένες. </a:t>
            </a:r>
          </a:p>
          <a:p>
            <a:endParaRPr lang="el-GR" sz="2000" dirty="0"/>
          </a:p>
        </p:txBody>
      </p:sp>
      <p:pic>
        <p:nvPicPr>
          <p:cNvPr id="37890" name="Picture 2" descr="Ureter – Earth's Lab">
            <a:extLst>
              <a:ext uri="{FF2B5EF4-FFF2-40B4-BE49-F238E27FC236}">
                <a16:creationId xmlns:a16="http://schemas.microsoft.com/office/drawing/2014/main" id="{1123E482-EB72-0AF3-451D-E935189DC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999" y="1790843"/>
            <a:ext cx="4023397" cy="4742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6792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968181-93DE-5D0A-464B-6A363E80A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0C88090-CA01-0353-83A9-5BCF89073A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23554" name="Picture 4" descr="327">
            <a:extLst>
              <a:ext uri="{FF2B5EF4-FFF2-40B4-BE49-F238E27FC236}">
                <a16:creationId xmlns:a16="http://schemas.microsoft.com/office/drawing/2014/main" id="{48C890D1-7366-A5C9-9621-90EDED8769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3" y="992187"/>
            <a:ext cx="4125686" cy="5525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330">
            <a:extLst>
              <a:ext uri="{FF2B5EF4-FFF2-40B4-BE49-F238E27FC236}">
                <a16:creationId xmlns:a16="http://schemas.microsoft.com/office/drawing/2014/main" id="{810E0E85-898F-A440-6720-9D63E63C0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457" y="1167362"/>
            <a:ext cx="5864899" cy="500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8107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BE652E-F1FB-8C04-3FA9-692D521F7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Ουροδόχος κύστη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6117152-2C2A-53FD-E2ED-502F9FBC2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9604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Ανατομική θέση</a:t>
            </a:r>
          </a:p>
          <a:p>
            <a:r>
              <a:rPr lang="el-GR" dirty="0" err="1"/>
              <a:t>Εξωπεριτοναϊκή</a:t>
            </a:r>
            <a:r>
              <a:rPr lang="el-GR" dirty="0"/>
              <a:t> μέσα στη μικρή πύελο. </a:t>
            </a:r>
          </a:p>
          <a:p>
            <a:r>
              <a:rPr lang="el-GR" dirty="0"/>
              <a:t>Στα παιδιά μέχρι το 6ο έτος βρίσκεται στην κοιλία. </a:t>
            </a:r>
          </a:p>
          <a:p>
            <a:pPr marL="0" indent="0">
              <a:buNone/>
            </a:pPr>
            <a:r>
              <a:rPr lang="el-GR" b="1" dirty="0"/>
              <a:t>Ανατομικές σχέσεις</a:t>
            </a:r>
          </a:p>
          <a:p>
            <a:r>
              <a:rPr lang="el-GR" dirty="0"/>
              <a:t>Πίσω: </a:t>
            </a:r>
          </a:p>
          <a:p>
            <a:pPr lvl="1"/>
            <a:r>
              <a:rPr lang="el-GR" dirty="0"/>
              <a:t>στους άνδρες: το ορθό και οι </a:t>
            </a:r>
            <a:r>
              <a:rPr lang="el-GR" dirty="0" err="1"/>
              <a:t>σπερματοδόχες</a:t>
            </a:r>
            <a:r>
              <a:rPr lang="el-GR" dirty="0"/>
              <a:t> </a:t>
            </a:r>
            <a:r>
              <a:rPr lang="el-GR" dirty="0" err="1"/>
              <a:t>κύστεις</a:t>
            </a:r>
            <a:r>
              <a:rPr lang="el-GR" dirty="0"/>
              <a:t>. </a:t>
            </a:r>
          </a:p>
          <a:p>
            <a:pPr lvl="1"/>
            <a:r>
              <a:rPr lang="el-GR" dirty="0"/>
              <a:t>στις γυναίκες: ο τράχηλος της μήτρας και ο κόλπος. </a:t>
            </a:r>
          </a:p>
          <a:p>
            <a:r>
              <a:rPr lang="el-GR" dirty="0"/>
              <a:t>Μπροστά: το ηβικό οστό. </a:t>
            </a:r>
          </a:p>
          <a:p>
            <a:r>
              <a:rPr lang="el-GR" dirty="0"/>
              <a:t>Πλάγια: τα τοιχώματα της πυέλου. </a:t>
            </a:r>
          </a:p>
          <a:p>
            <a:r>
              <a:rPr lang="el-GR" dirty="0"/>
              <a:t>Προς τα κάτω και εμπρός: συμβάλλει με την ουρήθρα. </a:t>
            </a:r>
          </a:p>
          <a:p>
            <a:r>
              <a:rPr lang="el-GR" dirty="0"/>
              <a:t>Στους άνδρες μπροστά από τον αυχένα βρίσκεται ο προστάτης. </a:t>
            </a:r>
          </a:p>
          <a:p>
            <a:endParaRPr lang="el-GR" dirty="0"/>
          </a:p>
        </p:txBody>
      </p:sp>
      <p:pic>
        <p:nvPicPr>
          <p:cNvPr id="20482" name="Picture 2" descr="Varicocele | Andrology Awareness Europe">
            <a:extLst>
              <a:ext uri="{FF2B5EF4-FFF2-40B4-BE49-F238E27FC236}">
                <a16:creationId xmlns:a16="http://schemas.microsoft.com/office/drawing/2014/main" id="{2AD19936-3CA6-EDC7-B7FC-61ECDD008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965432"/>
            <a:ext cx="5745183" cy="354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17071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0690DA-C86B-0454-C086-E2EFD240EE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0A8BAE-67AD-E722-99AB-F75CEB7464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" name="Picture 5" descr="352">
            <a:extLst>
              <a:ext uri="{FF2B5EF4-FFF2-40B4-BE49-F238E27FC236}">
                <a16:creationId xmlns:a16="http://schemas.microsoft.com/office/drawing/2014/main" id="{A4A809C4-D498-7F58-B6B9-99D13E96E1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771" y="992187"/>
            <a:ext cx="4582886" cy="5671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4" descr="348">
            <a:extLst>
              <a:ext uri="{FF2B5EF4-FFF2-40B4-BE49-F238E27FC236}">
                <a16:creationId xmlns:a16="http://schemas.microsoft.com/office/drawing/2014/main" id="{76F22397-8E2C-3205-80A7-0FACE22DB2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598" y="992187"/>
            <a:ext cx="4713515" cy="57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496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02065-95EA-8BA0-93C6-C8448C7C2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Ουροδόχος κύστη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685DDD6-BD34-3F53-A08E-A042AE71D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057" y="1847395"/>
            <a:ext cx="6760029" cy="464048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Ανατομική δομή</a:t>
            </a:r>
          </a:p>
          <a:p>
            <a:r>
              <a:rPr lang="el-GR" dirty="0"/>
              <a:t>Κοίλο μυώδες όργανο, σχήμα τριγωνικό. </a:t>
            </a:r>
          </a:p>
          <a:p>
            <a:r>
              <a:rPr lang="el-GR" dirty="0"/>
              <a:t>Έχει τέσσερις επιφάνειες: άνω, οπίσθια και δύο πλάγιες. </a:t>
            </a:r>
          </a:p>
          <a:p>
            <a:r>
              <a:rPr lang="el-GR" dirty="0"/>
              <a:t>Ο αυχένας σχηματίζει τον έσω σφιγκτήρα. </a:t>
            </a:r>
          </a:p>
          <a:p>
            <a:r>
              <a:rPr lang="el-GR" dirty="0"/>
              <a:t>Περιβάλλεται από την κυστική </a:t>
            </a:r>
            <a:r>
              <a:rPr lang="el-GR" dirty="0" err="1"/>
              <a:t>περιτονία</a:t>
            </a:r>
            <a:r>
              <a:rPr lang="el-GR" dirty="0"/>
              <a:t>. </a:t>
            </a:r>
          </a:p>
          <a:p>
            <a:r>
              <a:rPr lang="el-GR" dirty="0"/>
              <a:t>Το τοίχωμα αποτελείται από βλεννογόνο και μυϊκές στιβάδες. </a:t>
            </a:r>
          </a:p>
          <a:p>
            <a:r>
              <a:rPr lang="el-GR" dirty="0"/>
              <a:t>Οι ουρητήρες εισέρχονται με λοξή πορεία. </a:t>
            </a:r>
          </a:p>
          <a:p>
            <a:endParaRPr lang="el-GR" dirty="0"/>
          </a:p>
        </p:txBody>
      </p:sp>
      <p:pic>
        <p:nvPicPr>
          <p:cNvPr id="4" name="Picture 4" descr="353">
            <a:extLst>
              <a:ext uri="{FF2B5EF4-FFF2-40B4-BE49-F238E27FC236}">
                <a16:creationId xmlns:a16="http://schemas.microsoft.com/office/drawing/2014/main" id="{2255B1A1-0EE8-9CE1-18E5-71F5A2AC3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722" y="1903976"/>
            <a:ext cx="4225078" cy="452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238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82E8218-2546-D6B9-C757-2ADD6533B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863BE9C-4480-7C3D-A6D9-F358BF8433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8674" name="Picture 4" descr="354">
            <a:extLst>
              <a:ext uri="{FF2B5EF4-FFF2-40B4-BE49-F238E27FC236}">
                <a16:creationId xmlns:a16="http://schemas.microsoft.com/office/drawing/2014/main" id="{457B09CF-9C2A-E7F1-AD39-AFBA70021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17" y="992187"/>
            <a:ext cx="4332514" cy="536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244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ED83B-21EF-726D-F999-F93CB7D1C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BCA64DB-F175-996C-9B9D-65DCCA708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Ουροδόχος κύστη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92EB31F-83C6-3058-DEB8-0FC2FE166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6191992" cy="469392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 err="1"/>
              <a:t>Αγγείωση</a:t>
            </a:r>
            <a:endParaRPr lang="el-GR" b="1" dirty="0"/>
          </a:p>
          <a:p>
            <a:r>
              <a:rPr lang="el-GR" b="1" dirty="0"/>
              <a:t>Αιμάτωση:</a:t>
            </a:r>
            <a:r>
              <a:rPr lang="el-GR" dirty="0"/>
              <a:t> άνω και κάτω κυστικές αρτηρίες. </a:t>
            </a:r>
          </a:p>
          <a:p>
            <a:r>
              <a:rPr lang="el-GR" b="1" dirty="0"/>
              <a:t>Φλεβική αποχέτευση:</a:t>
            </a:r>
            <a:r>
              <a:rPr lang="el-GR" dirty="0"/>
              <a:t> άνω και κάτω κυστικές φλέβες προς τις έσω λαγόνιες φλέβες. </a:t>
            </a:r>
          </a:p>
          <a:p>
            <a:r>
              <a:rPr lang="el-GR" b="1" dirty="0"/>
              <a:t>Νεύρωση:</a:t>
            </a:r>
            <a:r>
              <a:rPr lang="el-GR" dirty="0"/>
              <a:t> συμπαθητικές (Θ11–Ο2) και παρασυμπαθητικές ίνες (Ι2–Ι4). </a:t>
            </a:r>
          </a:p>
          <a:p>
            <a:r>
              <a:rPr lang="el-GR" b="1" dirty="0"/>
              <a:t>Λεμφική αποχέτευση:</a:t>
            </a:r>
            <a:r>
              <a:rPr lang="el-GR" dirty="0"/>
              <a:t> στους έσω και έξω λαγόνιους και στους κοινούς λαγόνιους λεμφαδένες. </a:t>
            </a:r>
          </a:p>
          <a:p>
            <a:endParaRPr lang="el-GR" dirty="0"/>
          </a:p>
        </p:txBody>
      </p:sp>
      <p:pic>
        <p:nvPicPr>
          <p:cNvPr id="31746" name="Picture 7" descr="330">
            <a:extLst>
              <a:ext uri="{FF2B5EF4-FFF2-40B4-BE49-F238E27FC236}">
                <a16:creationId xmlns:a16="http://schemas.microsoft.com/office/drawing/2014/main" id="{95011D05-D9D7-9EEF-B5D0-925A6D654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7"/>
          <a:stretch>
            <a:fillRect/>
          </a:stretch>
        </p:blipFill>
        <p:spPr bwMode="auto">
          <a:xfrm>
            <a:off x="7467126" y="1935747"/>
            <a:ext cx="3505675" cy="4694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84045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CEA41BF-281E-2E9D-FFC6-805263F2F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Ουρήθρα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24A808-D94D-F0B2-557D-F5D4A1C2E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l-GR" b="1" dirty="0"/>
              <a:t>Ανδρική ουρήθρα</a:t>
            </a:r>
          </a:p>
          <a:p>
            <a:r>
              <a:rPr lang="el-GR" dirty="0"/>
              <a:t>Μυϊκός σωλήνας μήκους 15–20 εκ. </a:t>
            </a:r>
          </a:p>
          <a:p>
            <a:r>
              <a:rPr lang="el-GR" dirty="0"/>
              <a:t>Εκτείνεται από την ουροδόχο κύστη μέχρι την κορυφή της βαλάνου. </a:t>
            </a:r>
          </a:p>
          <a:p>
            <a:r>
              <a:rPr lang="el-GR" dirty="0"/>
              <a:t>Διαιρείται σε: </a:t>
            </a:r>
          </a:p>
          <a:p>
            <a:pPr lvl="1"/>
            <a:r>
              <a:rPr lang="el-GR" dirty="0"/>
              <a:t>προστατική, </a:t>
            </a:r>
          </a:p>
          <a:p>
            <a:pPr lvl="1"/>
            <a:r>
              <a:rPr lang="el-GR" dirty="0"/>
              <a:t>υμενώδη, </a:t>
            </a:r>
          </a:p>
          <a:p>
            <a:pPr lvl="1"/>
            <a:r>
              <a:rPr lang="el-GR" dirty="0"/>
              <a:t>σηραγγώδη μοίρα. </a:t>
            </a:r>
          </a:p>
          <a:p>
            <a:r>
              <a:rPr lang="el-GR" dirty="0"/>
              <a:t>Παρουσιάζει την ουρηθραία ακρολοφία και τις </a:t>
            </a:r>
            <a:r>
              <a:rPr lang="el-GR" dirty="0" err="1"/>
              <a:t>παραλοφίδιες</a:t>
            </a:r>
            <a:r>
              <a:rPr lang="el-GR" dirty="0"/>
              <a:t> αύλακες. </a:t>
            </a:r>
          </a:p>
          <a:p>
            <a:r>
              <a:rPr lang="el-GR" dirty="0"/>
              <a:t>Περιέχει το σπερματικό </a:t>
            </a:r>
            <a:r>
              <a:rPr lang="el-GR" dirty="0" err="1"/>
              <a:t>λοφίδιο</a:t>
            </a:r>
            <a:r>
              <a:rPr lang="el-GR" dirty="0"/>
              <a:t> και τον προστατικό κόλπο. </a:t>
            </a:r>
          </a:p>
          <a:p>
            <a:r>
              <a:rPr lang="el-GR" dirty="0"/>
              <a:t>Εκατέρωθεν εκβάλλουν οι σπερματικοί πόροι. </a:t>
            </a:r>
          </a:p>
          <a:p>
            <a:endParaRPr lang="el-GR" dirty="0"/>
          </a:p>
        </p:txBody>
      </p:sp>
      <p:pic>
        <p:nvPicPr>
          <p:cNvPr id="33795" name="Picture 5" descr="368">
            <a:extLst>
              <a:ext uri="{FF2B5EF4-FFF2-40B4-BE49-F238E27FC236}">
                <a16:creationId xmlns:a16="http://schemas.microsoft.com/office/drawing/2014/main" id="{F9CD336C-1FAE-C3FE-D8C3-669ED45BD0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292" y="1494745"/>
            <a:ext cx="3939860" cy="5015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9219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22260A-5F4B-E90E-5EF3-84FBF94F8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Ουρήθρα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A7D4564-0476-9043-F611-C8E70DC29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21286" cy="421594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b="1" dirty="0"/>
              <a:t>Γυναικεία ουρήθρα</a:t>
            </a:r>
          </a:p>
          <a:p>
            <a:r>
              <a:rPr lang="el-GR" dirty="0"/>
              <a:t>Μυϊκός σωλήνας μήκους περίπου 4 εκ. </a:t>
            </a:r>
          </a:p>
          <a:p>
            <a:r>
              <a:rPr lang="el-GR" dirty="0"/>
              <a:t>Εκτείνεται από την ουροδόχο κύστη μέχρι τον πρόδομο του κόλπου. </a:t>
            </a:r>
          </a:p>
          <a:p>
            <a:r>
              <a:rPr lang="el-GR" dirty="0"/>
              <a:t>Οι ουρηθραίοι και οι </a:t>
            </a:r>
            <a:r>
              <a:rPr lang="el-GR" dirty="0" err="1"/>
              <a:t>παραουρηθραίοι</a:t>
            </a:r>
            <a:r>
              <a:rPr lang="el-GR" dirty="0"/>
              <a:t> αδένες εκβάλλουν στο έξω στόμιο. </a:t>
            </a:r>
          </a:p>
          <a:p>
            <a:endParaRPr lang="el-GR" dirty="0"/>
          </a:p>
        </p:txBody>
      </p:sp>
      <p:pic>
        <p:nvPicPr>
          <p:cNvPr id="33794" name="Picture 4" descr="362">
            <a:extLst>
              <a:ext uri="{FF2B5EF4-FFF2-40B4-BE49-F238E27FC236}">
                <a16:creationId xmlns:a16="http://schemas.microsoft.com/office/drawing/2014/main" id="{F3E4B299-06DA-60BE-6B57-1BE31414C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1502229"/>
            <a:ext cx="3962400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6559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6DF5040-F872-F51A-4F47-10608497D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Ουρήθρα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1287E58-7FAF-02B4-E5DE-388A3B54A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229603" cy="4651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 err="1"/>
              <a:t>Αγγείωση</a:t>
            </a:r>
            <a:endParaRPr lang="el-GR" b="1" dirty="0"/>
          </a:p>
          <a:p>
            <a:r>
              <a:rPr lang="el-GR" b="1" dirty="0"/>
              <a:t>Αρτηριακή παροχή:</a:t>
            </a:r>
            <a:r>
              <a:rPr lang="el-GR" dirty="0"/>
              <a:t> έσω </a:t>
            </a:r>
            <a:r>
              <a:rPr lang="el-GR" dirty="0" err="1"/>
              <a:t>αιδοιϊκές</a:t>
            </a:r>
            <a:r>
              <a:rPr lang="el-GR" dirty="0"/>
              <a:t> και κολπικές αρτηρίες. </a:t>
            </a:r>
          </a:p>
          <a:p>
            <a:r>
              <a:rPr lang="el-GR" b="1" dirty="0"/>
              <a:t>Φλεβική αποχέτευση:</a:t>
            </a:r>
            <a:r>
              <a:rPr lang="el-GR" dirty="0"/>
              <a:t> έσω </a:t>
            </a:r>
            <a:r>
              <a:rPr lang="el-GR" dirty="0" err="1"/>
              <a:t>αιδοιϊκές</a:t>
            </a:r>
            <a:r>
              <a:rPr lang="el-GR" dirty="0"/>
              <a:t> και κολπικές φλέβες. </a:t>
            </a:r>
          </a:p>
          <a:p>
            <a:r>
              <a:rPr lang="el-GR" b="1" dirty="0"/>
              <a:t>Νεύρωση:</a:t>
            </a:r>
            <a:r>
              <a:rPr lang="el-GR" dirty="0"/>
              <a:t> </a:t>
            </a:r>
            <a:r>
              <a:rPr lang="el-GR" dirty="0" err="1"/>
              <a:t>αιδοιϊκό</a:t>
            </a:r>
            <a:r>
              <a:rPr lang="el-GR" dirty="0"/>
              <a:t> πλέγμα. </a:t>
            </a:r>
          </a:p>
          <a:p>
            <a:r>
              <a:rPr lang="el-GR" b="1" dirty="0"/>
              <a:t>Λεμφική αποχέτευση:</a:t>
            </a:r>
            <a:r>
              <a:rPr lang="el-GR" dirty="0"/>
              <a:t> στους ιερούς και έσω λαγόνιους λεμφαδένες, ενώ ορισμένα λεμφαγγεία εκβάλλουν στους βουβωνικούς λεμφαδένες.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3067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4113A-2703-CF71-4394-D94B66274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351AF3-7810-BCA9-42D0-D50599DDAEA4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E1986F1-1E33-D3D2-A38F-3BD1D87BB54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AFDECA4-B99C-BBCD-317B-5A0DC76877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F3E6C43D-CA02-5596-9A2E-297DE9BA20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CE4EF4A-6AFE-5C58-46AC-051E6427ADFF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81922AD-FD61-445E-1055-14769AF7C9C6}"/>
              </a:ext>
            </a:extLst>
          </p:cNvPr>
          <p:cNvSpPr txBox="1"/>
          <p:nvPr/>
        </p:nvSpPr>
        <p:spPr>
          <a:xfrm>
            <a:off x="2001156" y="1122362"/>
            <a:ext cx="8189683" cy="113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ΕΜΒΡΥΟΛΟΓΙΑ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30928C-2FDB-A381-E62A-B3F7DF598612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EC4C9E-744D-EFB1-0342-A4688DC7D0A2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FD061CF0-5155-3BC5-F76B-44176C427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37EBAD18-30AE-A889-E66B-1F677ED9FCA7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B4B5BA8E-D417-07CD-FA74-164C4844A7B0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8158637D-A061-0974-6BAE-E973C9C683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379882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D435672-048B-DBCD-C63A-1C0058D23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Εμβρυολογία του νεφρού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E87C27-55F1-CAB4-3250-A6FF164D1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320" y="1825624"/>
            <a:ext cx="6215743" cy="4931435"/>
          </a:xfrm>
        </p:spPr>
        <p:txBody>
          <a:bodyPr>
            <a:normAutofit fontScale="92500" lnSpcReduction="20000"/>
          </a:bodyPr>
          <a:lstStyle/>
          <a:p>
            <a:r>
              <a:rPr lang="el-GR" sz="1800" dirty="0"/>
              <a:t>Οι νεφροί προέρχονται από το διάμεσο μεσόδερμα. </a:t>
            </a:r>
          </a:p>
          <a:p>
            <a:r>
              <a:rPr lang="el-GR" sz="1800" dirty="0"/>
              <a:t>Υπάρχουν τρία διαδοχικά στάδια ανάπτυξης: </a:t>
            </a:r>
          </a:p>
          <a:p>
            <a:pPr lvl="1"/>
            <a:r>
              <a:rPr lang="el-GR" sz="1600" dirty="0" err="1"/>
              <a:t>Πρόνεφρος</a:t>
            </a:r>
            <a:r>
              <a:rPr lang="el-GR" sz="1600" dirty="0"/>
              <a:t> </a:t>
            </a:r>
          </a:p>
          <a:p>
            <a:pPr lvl="1"/>
            <a:r>
              <a:rPr lang="el-GR" sz="1600" dirty="0" err="1"/>
              <a:t>Μεσόνεφρος</a:t>
            </a:r>
            <a:r>
              <a:rPr lang="el-GR" sz="1600" dirty="0"/>
              <a:t> </a:t>
            </a:r>
          </a:p>
          <a:p>
            <a:pPr lvl="1"/>
            <a:r>
              <a:rPr lang="el-GR" sz="1600" dirty="0" err="1"/>
              <a:t>Μετάνεφρος</a:t>
            </a:r>
            <a:r>
              <a:rPr lang="el-GR" sz="1600" dirty="0"/>
              <a:t> </a:t>
            </a:r>
          </a:p>
          <a:p>
            <a:r>
              <a:rPr lang="el-GR" sz="1800" dirty="0"/>
              <a:t>4η – 8η – 10η εβδομάδα: </a:t>
            </a:r>
            <a:r>
              <a:rPr lang="el-GR" sz="1800" dirty="0" err="1"/>
              <a:t>πρόνεφρος</a:t>
            </a:r>
            <a:r>
              <a:rPr lang="el-GR" sz="1800" dirty="0"/>
              <a:t>, </a:t>
            </a:r>
            <a:r>
              <a:rPr lang="el-GR" sz="1800" dirty="0" err="1"/>
              <a:t>μεσόνεφρος</a:t>
            </a:r>
            <a:r>
              <a:rPr lang="el-GR" sz="1800" dirty="0"/>
              <a:t>, </a:t>
            </a:r>
            <a:r>
              <a:rPr lang="el-GR" sz="1800" dirty="0" err="1"/>
              <a:t>μετάνεφρος</a:t>
            </a:r>
            <a:r>
              <a:rPr lang="el-GR" sz="1800" dirty="0"/>
              <a:t>. </a:t>
            </a:r>
          </a:p>
          <a:p>
            <a:r>
              <a:rPr lang="el-GR" sz="1800" dirty="0"/>
              <a:t>Την 6η–7η εβδομάδα αναπτύσσονται οι μείζονες και οι ελάσσονες κάλυκες. </a:t>
            </a:r>
          </a:p>
          <a:p>
            <a:r>
              <a:rPr lang="el-GR" sz="1800" dirty="0"/>
              <a:t>Αρχίζει ο σχηματισμός των </a:t>
            </a:r>
            <a:r>
              <a:rPr lang="el-GR" sz="1800" dirty="0" err="1"/>
              <a:t>νεφρώνων</a:t>
            </a:r>
            <a:r>
              <a:rPr lang="el-GR" sz="1800" dirty="0"/>
              <a:t>, οι οποίοι συνδέονται με τα αθροιστικά σωληνάρια και είναι λειτουργικοί από τη 10η εβδομάδα. </a:t>
            </a:r>
          </a:p>
          <a:p>
            <a:endParaRPr lang="el-GR" sz="1800" dirty="0"/>
          </a:p>
        </p:txBody>
      </p:sp>
      <p:pic>
        <p:nvPicPr>
          <p:cNvPr id="35844" name="Picture 8" descr="7-1">
            <a:extLst>
              <a:ext uri="{FF2B5EF4-FFF2-40B4-BE49-F238E27FC236}">
                <a16:creationId xmlns:a16="http://schemas.microsoft.com/office/drawing/2014/main" id="{55E85411-71F4-568C-2241-F687AE9FF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62850" y="1787029"/>
            <a:ext cx="3528703" cy="48231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963688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FCE9E5-1994-AE43-81F8-594EFFE1B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Εμβρυολογία του νεφρού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B8A17A-9006-02F8-BAF7-366FE767C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42610" cy="4563300"/>
          </a:xfrm>
        </p:spPr>
        <p:txBody>
          <a:bodyPr>
            <a:normAutofit/>
          </a:bodyPr>
          <a:lstStyle/>
          <a:p>
            <a:r>
              <a:rPr lang="el-GR" sz="1800" dirty="0"/>
              <a:t>Το διάμεσο μεσόδερμα του </a:t>
            </a:r>
            <a:r>
              <a:rPr lang="el-GR" sz="1800" dirty="0" err="1"/>
              <a:t>γαστριδίου</a:t>
            </a:r>
            <a:r>
              <a:rPr lang="el-GR" sz="1800" dirty="0"/>
              <a:t> προβάλλει από το ραχιαίο τοίχωμα του </a:t>
            </a:r>
            <a:r>
              <a:rPr lang="el-GR" sz="1800" dirty="0" err="1"/>
              <a:t>ενδοεμβρυϊκού</a:t>
            </a:r>
            <a:r>
              <a:rPr lang="el-GR" sz="1800" dirty="0"/>
              <a:t> κοιλώματος. </a:t>
            </a:r>
          </a:p>
          <a:p>
            <a:r>
              <a:rPr lang="el-GR" sz="1800" dirty="0"/>
              <a:t>Έχει δύο ακρολοφίες: </a:t>
            </a:r>
          </a:p>
          <a:p>
            <a:pPr lvl="1"/>
            <a:r>
              <a:rPr lang="el-GR" sz="1600" dirty="0"/>
              <a:t>την έσω γεννητική, </a:t>
            </a:r>
          </a:p>
          <a:p>
            <a:pPr lvl="1"/>
            <a:r>
              <a:rPr lang="el-GR" sz="1600" dirty="0"/>
              <a:t>την έξω </a:t>
            </a:r>
            <a:r>
              <a:rPr lang="el-GR" sz="1600" dirty="0" err="1"/>
              <a:t>νεφρογόνο</a:t>
            </a:r>
            <a:r>
              <a:rPr lang="el-GR" sz="1600" dirty="0"/>
              <a:t>. </a:t>
            </a:r>
          </a:p>
          <a:p>
            <a:r>
              <a:rPr lang="el-GR" sz="1800" dirty="0"/>
              <a:t>Στη </a:t>
            </a:r>
            <a:r>
              <a:rPr lang="el-GR" sz="1800" dirty="0" err="1"/>
              <a:t>νεφρογόνο</a:t>
            </a:r>
            <a:r>
              <a:rPr lang="el-GR" sz="1800" dirty="0"/>
              <a:t> ακρολοφία σχηματίζονται δύο πόροι: </a:t>
            </a:r>
          </a:p>
          <a:p>
            <a:pPr lvl="1"/>
            <a:r>
              <a:rPr lang="el-GR" sz="1600" dirty="0"/>
              <a:t>ο </a:t>
            </a:r>
            <a:r>
              <a:rPr lang="el-GR" sz="1600" dirty="0" err="1"/>
              <a:t>μεσονεφρικός</a:t>
            </a:r>
            <a:r>
              <a:rPr lang="el-GR" sz="1600" dirty="0"/>
              <a:t> πόρος ή πόρος του </a:t>
            </a:r>
            <a:r>
              <a:rPr lang="el-GR" sz="1600" dirty="0" err="1"/>
              <a:t>Wolff</a:t>
            </a:r>
            <a:r>
              <a:rPr lang="el-GR" sz="1600" dirty="0"/>
              <a:t>, </a:t>
            </a:r>
          </a:p>
          <a:p>
            <a:pPr lvl="1"/>
            <a:r>
              <a:rPr lang="el-GR" sz="1600" dirty="0"/>
              <a:t>ο </a:t>
            </a:r>
            <a:r>
              <a:rPr lang="el-GR" sz="1600" dirty="0" err="1"/>
              <a:t>παραμεσονεφρικός</a:t>
            </a:r>
            <a:r>
              <a:rPr lang="el-GR" sz="1600" dirty="0"/>
              <a:t> πόρος ή πόρος του </a:t>
            </a:r>
            <a:r>
              <a:rPr lang="el-GR" sz="1600" dirty="0" err="1"/>
              <a:t>Müller</a:t>
            </a:r>
            <a:r>
              <a:rPr lang="el-GR" sz="1600" dirty="0"/>
              <a:t>. </a:t>
            </a:r>
          </a:p>
          <a:p>
            <a:endParaRPr lang="el-GR" sz="4000" dirty="0"/>
          </a:p>
        </p:txBody>
      </p:sp>
      <p:pic>
        <p:nvPicPr>
          <p:cNvPr id="36868" name="Picture 7" descr="6-8">
            <a:extLst>
              <a:ext uri="{FF2B5EF4-FFF2-40B4-BE49-F238E27FC236}">
                <a16:creationId xmlns:a16="http://schemas.microsoft.com/office/drawing/2014/main" id="{59E04A6B-7B05-95E7-2BB8-39B646FC0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957" y="1825625"/>
            <a:ext cx="3113452" cy="4670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5641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C9CC1B-9497-DB91-C958-C8D575D62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E37C5D3-F463-72CB-002E-EEABB69D2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37890" name="Picture 4" descr="6-9">
            <a:extLst>
              <a:ext uri="{FF2B5EF4-FFF2-40B4-BE49-F238E27FC236}">
                <a16:creationId xmlns:a16="http://schemas.microsoft.com/office/drawing/2014/main" id="{A3D698F6-FA7A-F70B-49D9-BD06B0CF2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54" y="971532"/>
            <a:ext cx="3793178" cy="559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5" descr="7-2">
            <a:extLst>
              <a:ext uri="{FF2B5EF4-FFF2-40B4-BE49-F238E27FC236}">
                <a16:creationId xmlns:a16="http://schemas.microsoft.com/office/drawing/2014/main" id="{174EB0D8-737B-45B4-A464-8A8861E703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2937" y="971532"/>
            <a:ext cx="3595780" cy="5580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598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8F7950-0985-0D7C-9CD6-218C3763E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Εμβρυολογία του ουρογεννητικού συστήματος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1BB0C0-4AB2-E7A2-BA9F-6C6BE404E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08371" cy="4782004"/>
          </a:xfrm>
        </p:spPr>
        <p:txBody>
          <a:bodyPr>
            <a:normAutofit fontScale="92500" lnSpcReduction="20000"/>
          </a:bodyPr>
          <a:lstStyle/>
          <a:p>
            <a:r>
              <a:rPr lang="el-GR" sz="1600" dirty="0"/>
              <a:t>Το </a:t>
            </a:r>
            <a:r>
              <a:rPr lang="el-GR" sz="1600" dirty="0" err="1"/>
              <a:t>ουροορθικό</a:t>
            </a:r>
            <a:r>
              <a:rPr lang="el-GR" sz="1600" dirty="0"/>
              <a:t> διάφραγμα μεταξύ της </a:t>
            </a:r>
            <a:r>
              <a:rPr lang="el-GR" sz="1600" dirty="0" err="1"/>
              <a:t>αλλαντοΐδας</a:t>
            </a:r>
            <a:r>
              <a:rPr lang="el-GR" sz="1600" dirty="0"/>
              <a:t> και του οπίσθιου εντέρου διαιρεί την αμάρα κατά το στεφανιαίο επίπεδο: </a:t>
            </a:r>
          </a:p>
          <a:p>
            <a:pPr lvl="1"/>
            <a:r>
              <a:rPr lang="el-GR" sz="1400" dirty="0"/>
              <a:t>στο πρόσθιο τμήμα σχηματίζεται ο ουρογεννητικός κόλπος, </a:t>
            </a:r>
          </a:p>
          <a:p>
            <a:pPr lvl="1"/>
            <a:r>
              <a:rPr lang="el-GR" sz="1400" dirty="0"/>
              <a:t>στο οπίσθιο το ορθό. </a:t>
            </a:r>
          </a:p>
          <a:p>
            <a:r>
              <a:rPr lang="el-GR" sz="1600" dirty="0"/>
              <a:t>Η ανώτερη μοίρα του ουρογεννητικού κόλπου είναι η ατρακτοειδής ουροδόχος κύστη. </a:t>
            </a:r>
          </a:p>
          <a:p>
            <a:r>
              <a:rPr lang="el-GR" sz="1600" dirty="0"/>
              <a:t>Η κατώτερη πυελική και φαλλική μοίρα του ουρογεννητικού κόλπου σχηματίζουν την ουρήθρα και τους συνοδούς αδένες και ιστούς για κάθε φύλο. </a:t>
            </a:r>
          </a:p>
          <a:p>
            <a:r>
              <a:rPr lang="el-GR" sz="1600" dirty="0"/>
              <a:t>Ο ουρητήρας εκβάλλει στην αναπτυσσόμενη ουροδόχο κύστη. </a:t>
            </a:r>
          </a:p>
          <a:p>
            <a:r>
              <a:rPr lang="el-GR" sz="1600" dirty="0"/>
              <a:t>Συγγενείς ανωμαλίες της αμάρας: </a:t>
            </a:r>
          </a:p>
          <a:p>
            <a:pPr lvl="1"/>
            <a:r>
              <a:rPr lang="el-GR" sz="1400" dirty="0"/>
              <a:t>επικοινωνία, </a:t>
            </a:r>
          </a:p>
          <a:p>
            <a:pPr lvl="1"/>
            <a:r>
              <a:rPr lang="el-GR" sz="1400" dirty="0"/>
              <a:t>συρίγγιο, </a:t>
            </a:r>
          </a:p>
          <a:p>
            <a:pPr lvl="1"/>
            <a:r>
              <a:rPr lang="el-GR" sz="1400" dirty="0"/>
              <a:t>ατρησία πρωκτού. </a:t>
            </a:r>
          </a:p>
          <a:p>
            <a:endParaRPr lang="el-GR" sz="1600" dirty="0"/>
          </a:p>
        </p:txBody>
      </p:sp>
      <p:pic>
        <p:nvPicPr>
          <p:cNvPr id="39938" name="Picture 4" descr="7-2">
            <a:extLst>
              <a:ext uri="{FF2B5EF4-FFF2-40B4-BE49-F238E27FC236}">
                <a16:creationId xmlns:a16="http://schemas.microsoft.com/office/drawing/2014/main" id="{9125D596-D388-08F2-790B-BBF9BBC05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6571" y="1747156"/>
            <a:ext cx="3168733" cy="4879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78535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78968E-FF9A-DB62-F5E7-FD1FD83F2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Ανάπτυξη των νεφρών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5567775-E772-CBFB-0D70-6411BA6145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55229" cy="4825546"/>
          </a:xfrm>
        </p:spPr>
        <p:txBody>
          <a:bodyPr>
            <a:normAutofit fontScale="85000" lnSpcReduction="10000"/>
          </a:bodyPr>
          <a:lstStyle/>
          <a:p>
            <a:r>
              <a:rPr lang="el-GR" sz="1600" dirty="0"/>
              <a:t>Ο </a:t>
            </a:r>
            <a:r>
              <a:rPr lang="el-GR" sz="1600" dirty="0" err="1"/>
              <a:t>πρόνεφρος</a:t>
            </a:r>
            <a:r>
              <a:rPr lang="el-GR" sz="1600" dirty="0"/>
              <a:t> δεν εξελίσσεται ποτέ. </a:t>
            </a:r>
          </a:p>
          <a:p>
            <a:r>
              <a:rPr lang="el-GR" sz="1600" dirty="0"/>
              <a:t>Ο </a:t>
            </a:r>
            <a:r>
              <a:rPr lang="el-GR" sz="1600" dirty="0" err="1"/>
              <a:t>μεσόνεφρος</a:t>
            </a:r>
            <a:r>
              <a:rPr lang="el-GR" sz="1600" dirty="0"/>
              <a:t> (λειτουργικός): </a:t>
            </a:r>
          </a:p>
          <a:p>
            <a:pPr lvl="1"/>
            <a:r>
              <a:rPr lang="el-GR" sz="1400" dirty="0"/>
              <a:t>διαθέτει σπειράματα και </a:t>
            </a:r>
            <a:r>
              <a:rPr lang="el-GR" sz="1400" dirty="0" err="1"/>
              <a:t>μεσονεφρικά</a:t>
            </a:r>
            <a:r>
              <a:rPr lang="el-GR" sz="1400" dirty="0"/>
              <a:t> σωληνάρια, </a:t>
            </a:r>
          </a:p>
          <a:p>
            <a:pPr lvl="1"/>
            <a:r>
              <a:rPr lang="el-GR" sz="1400" dirty="0"/>
              <a:t>αποχετεύει τα ούρα στη </a:t>
            </a:r>
            <a:r>
              <a:rPr lang="el-GR" sz="1400" dirty="0" err="1"/>
              <a:t>διαπυεμένη</a:t>
            </a:r>
            <a:r>
              <a:rPr lang="el-GR" sz="1400" dirty="0"/>
              <a:t> αμάρα μέσω του </a:t>
            </a:r>
            <a:r>
              <a:rPr lang="el-GR" sz="1400" dirty="0" err="1"/>
              <a:t>μεσονεφρικού</a:t>
            </a:r>
            <a:r>
              <a:rPr lang="el-GR" sz="1400" dirty="0"/>
              <a:t> πόρου. </a:t>
            </a:r>
          </a:p>
          <a:p>
            <a:r>
              <a:rPr lang="el-GR" sz="1600" dirty="0"/>
              <a:t>Μετά την 8η εβδομάδα το </a:t>
            </a:r>
            <a:r>
              <a:rPr lang="el-GR" sz="1600" dirty="0" err="1"/>
              <a:t>μεσονεφρικό</a:t>
            </a:r>
            <a:r>
              <a:rPr lang="el-GR" sz="1600" dirty="0"/>
              <a:t> μεσόδερμα αρχίζει να εξαφανίζεται. </a:t>
            </a:r>
          </a:p>
          <a:p>
            <a:r>
              <a:rPr lang="el-GR" sz="1600" dirty="0"/>
              <a:t>Ο </a:t>
            </a:r>
            <a:r>
              <a:rPr lang="el-GR" sz="1600" dirty="0" err="1"/>
              <a:t>μεσονεφρικός</a:t>
            </a:r>
            <a:r>
              <a:rPr lang="el-GR" sz="1600" dirty="0"/>
              <a:t> πόρος του </a:t>
            </a:r>
            <a:r>
              <a:rPr lang="el-GR" sz="1600" dirty="0" err="1"/>
              <a:t>Wolf</a:t>
            </a:r>
            <a:r>
              <a:rPr lang="el-GR" sz="1600" dirty="0"/>
              <a:t> στα θήλεα υποστρέφει, ενώ στα άρρενα συνδέεται με τον αναπτυσσόμενο </a:t>
            </a:r>
            <a:r>
              <a:rPr lang="el-GR" sz="1600" dirty="0" err="1"/>
              <a:t>όρχι</a:t>
            </a:r>
            <a:r>
              <a:rPr lang="el-GR" sz="1600" dirty="0"/>
              <a:t> ως σπερματικός πόρος. </a:t>
            </a:r>
          </a:p>
          <a:p>
            <a:r>
              <a:rPr lang="el-GR" sz="1600" dirty="0"/>
              <a:t>Ο </a:t>
            </a:r>
            <a:r>
              <a:rPr lang="el-GR" sz="1600" dirty="0" err="1"/>
              <a:t>μετάνεφρος</a:t>
            </a:r>
            <a:r>
              <a:rPr lang="el-GR" sz="1600" dirty="0"/>
              <a:t> είναι ο οριστικός </a:t>
            </a:r>
            <a:r>
              <a:rPr lang="el-GR" sz="1600" dirty="0" err="1"/>
              <a:t>νεφρός</a:t>
            </a:r>
            <a:r>
              <a:rPr lang="el-GR" sz="1600" dirty="0"/>
              <a:t>. </a:t>
            </a:r>
          </a:p>
          <a:p>
            <a:r>
              <a:rPr lang="el-GR" sz="1600" dirty="0"/>
              <a:t>Ο </a:t>
            </a:r>
            <a:r>
              <a:rPr lang="el-GR" sz="1600" dirty="0" err="1"/>
              <a:t>μετάνεφρος</a:t>
            </a:r>
            <a:r>
              <a:rPr lang="el-GR" sz="1600" dirty="0"/>
              <a:t> μετακινείται προς τα άνω και στρέφεται κατά 90° προς τα έσω. </a:t>
            </a:r>
          </a:p>
          <a:p>
            <a:r>
              <a:rPr lang="el-GR" sz="1600" dirty="0"/>
              <a:t>Η πύλη του αρχικά στρέφεται προς τα εμπρός. </a:t>
            </a:r>
          </a:p>
          <a:p>
            <a:r>
              <a:rPr lang="el-GR" sz="1600" dirty="0"/>
              <a:t>Ο ουρητήρας προέρχεται από την καταβολή του ουρητήρα που εκφύεται από το ουραίο άκρο του </a:t>
            </a:r>
            <a:r>
              <a:rPr lang="el-GR" sz="1600" dirty="0" err="1"/>
              <a:t>μεσονεφρικού</a:t>
            </a:r>
            <a:r>
              <a:rPr lang="el-GR" sz="1600" dirty="0"/>
              <a:t> πόρου και εκβάλλει στην ουροδόχο κύστη.</a:t>
            </a:r>
          </a:p>
        </p:txBody>
      </p:sp>
      <p:pic>
        <p:nvPicPr>
          <p:cNvPr id="39939" name="Picture 5" descr="7-1">
            <a:extLst>
              <a:ext uri="{FF2B5EF4-FFF2-40B4-BE49-F238E27FC236}">
                <a16:creationId xmlns:a16="http://schemas.microsoft.com/office/drawing/2014/main" id="{1506141B-7776-DD11-03B5-F7D64DDB7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35" y="1690688"/>
            <a:ext cx="3320142" cy="498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84974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F6981A-4405-97B4-E6D7-D2699A2EE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Σχηματισμός του μόνιμου νεφρού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F28ACE3-E271-8FF8-F487-85448E720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751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b="1" dirty="0"/>
              <a:t>Οι μόνιμοι νεφροί αναπτύσσονται από δύο καταβολές: </a:t>
            </a:r>
          </a:p>
          <a:p>
            <a:pPr marL="0" indent="0">
              <a:buNone/>
            </a:pPr>
            <a:r>
              <a:rPr lang="el-GR" b="1" dirty="0"/>
              <a:t>Καταβολή του ουρητήρα</a:t>
            </a:r>
          </a:p>
          <a:p>
            <a:pPr marL="0" indent="0">
              <a:buNone/>
            </a:pPr>
            <a:r>
              <a:rPr lang="el-GR" dirty="0"/>
              <a:t>Δημιουργεί: </a:t>
            </a:r>
          </a:p>
          <a:p>
            <a:r>
              <a:rPr lang="el-GR" dirty="0"/>
              <a:t>τον ουρητήρα, </a:t>
            </a:r>
          </a:p>
          <a:p>
            <a:r>
              <a:rPr lang="el-GR" dirty="0"/>
              <a:t>τη νεφρική πύελο, </a:t>
            </a:r>
          </a:p>
          <a:p>
            <a:r>
              <a:rPr lang="el-GR" dirty="0"/>
              <a:t>τους μείζονες κάλυκες, </a:t>
            </a:r>
          </a:p>
          <a:p>
            <a:r>
              <a:rPr lang="el-GR" dirty="0"/>
              <a:t>τους ελάσσονες κάλυκες, </a:t>
            </a:r>
          </a:p>
          <a:p>
            <a:r>
              <a:rPr lang="el-GR" dirty="0"/>
              <a:t>τα αθροιστικά σωληνάρια. </a:t>
            </a:r>
          </a:p>
          <a:p>
            <a:endParaRPr lang="el-GR" dirty="0"/>
          </a:p>
        </p:txBody>
      </p:sp>
      <p:pic>
        <p:nvPicPr>
          <p:cNvPr id="40963" name="Picture 7" descr="7-3">
            <a:extLst>
              <a:ext uri="{FF2B5EF4-FFF2-40B4-BE49-F238E27FC236}">
                <a16:creationId xmlns:a16="http://schemas.microsoft.com/office/drawing/2014/main" id="{133A613F-59CB-1A0C-B8CC-914D493D28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892" y="1953490"/>
            <a:ext cx="3507908" cy="444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60240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F200B1D-7B13-EB5B-01FF-985923E55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Σχηματισμός του μόνιμου νεφρού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840B13-11EA-F013-F83A-5514B214D4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717971" cy="467314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 err="1"/>
              <a:t>Μετανεφρικό</a:t>
            </a:r>
            <a:r>
              <a:rPr lang="el-GR" b="1" dirty="0"/>
              <a:t> μεσόδερμα</a:t>
            </a:r>
          </a:p>
          <a:p>
            <a:r>
              <a:rPr lang="el-GR" dirty="0"/>
              <a:t>Δημιουργεί το σύστημα </a:t>
            </a:r>
            <a:r>
              <a:rPr lang="el-GR" dirty="0" err="1"/>
              <a:t>σωληναρίων</a:t>
            </a:r>
            <a:r>
              <a:rPr lang="el-GR" dirty="0"/>
              <a:t> του </a:t>
            </a:r>
            <a:r>
              <a:rPr lang="el-GR" dirty="0" err="1"/>
              <a:t>νεφρώνα</a:t>
            </a:r>
            <a:r>
              <a:rPr lang="el-GR" dirty="0"/>
              <a:t>: </a:t>
            </a:r>
          </a:p>
          <a:p>
            <a:pPr lvl="1"/>
            <a:r>
              <a:rPr lang="el-GR" dirty="0"/>
              <a:t>κάψα του </a:t>
            </a:r>
            <a:r>
              <a:rPr lang="el-GR" dirty="0" err="1"/>
              <a:t>Bowman</a:t>
            </a:r>
            <a:r>
              <a:rPr lang="el-GR" dirty="0"/>
              <a:t>, </a:t>
            </a:r>
          </a:p>
          <a:p>
            <a:pPr lvl="1"/>
            <a:r>
              <a:rPr lang="el-GR" dirty="0"/>
              <a:t>εγγύς εσπειραμένο σωληνάριο, </a:t>
            </a:r>
          </a:p>
          <a:p>
            <a:pPr lvl="1"/>
            <a:r>
              <a:rPr lang="el-GR" dirty="0"/>
              <a:t>αγκύλη του </a:t>
            </a:r>
            <a:r>
              <a:rPr lang="el-GR" dirty="0" err="1"/>
              <a:t>Henle</a:t>
            </a:r>
            <a:r>
              <a:rPr lang="el-GR" dirty="0"/>
              <a:t>, </a:t>
            </a:r>
          </a:p>
          <a:p>
            <a:pPr lvl="1"/>
            <a:r>
              <a:rPr lang="el-GR" dirty="0"/>
              <a:t>άπω εσπειραμένο σωληνάριο. </a:t>
            </a:r>
          </a:p>
          <a:p>
            <a:r>
              <a:rPr lang="el-GR" dirty="0"/>
              <a:t>Τα αγγεία του </a:t>
            </a:r>
            <a:r>
              <a:rPr lang="el-GR" dirty="0" err="1"/>
              <a:t>μετάνεφρου</a:t>
            </a:r>
            <a:r>
              <a:rPr lang="el-GR" dirty="0"/>
              <a:t> κατά την άνοδο αναπτύσσονται από τα αγγεία της αντίστοιχης περιοχής και στη συνέχεια υποστρέφουν μέχρι να δημιουργηθούν τα μόνιμα αγγεία. </a:t>
            </a:r>
          </a:p>
          <a:p>
            <a:r>
              <a:rPr lang="el-GR" dirty="0"/>
              <a:t>Ανωμαλίες περιστροφής και ανόδου.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68165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E8EF111-4A4A-43CA-FF31-85A5B2138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6B073E-B4CE-B20F-734E-1AAEB25FC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41986" name="Picture 4" descr="7-4">
            <a:extLst>
              <a:ext uri="{FF2B5EF4-FFF2-40B4-BE49-F238E27FC236}">
                <a16:creationId xmlns:a16="http://schemas.microsoft.com/office/drawing/2014/main" id="{DC12FE61-E459-2BF5-1DF3-DFF89C12B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13" y="914400"/>
            <a:ext cx="3889169" cy="5833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5" descr="7-6">
            <a:extLst>
              <a:ext uri="{FF2B5EF4-FFF2-40B4-BE49-F238E27FC236}">
                <a16:creationId xmlns:a16="http://schemas.microsoft.com/office/drawing/2014/main" id="{FC550A45-2E72-99F6-094E-9FDF74420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287" y="914400"/>
            <a:ext cx="3736160" cy="570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3987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7EA446-EE51-008B-7BAC-12CA986C3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40C0E05-282A-1A1A-C7D2-4EB049CB8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3732" name="Rectangle 4" descr="DSCN7204">
            <a:extLst>
              <a:ext uri="{FF2B5EF4-FFF2-40B4-BE49-F238E27FC236}">
                <a16:creationId xmlns:a16="http://schemas.microsoft.com/office/drawing/2014/main" id="{299863CD-8F43-FC58-1F3F-7881D5CA133C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371600" y="992187"/>
            <a:ext cx="3592286" cy="5554908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1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4" descr="DSCN7208">
            <a:extLst>
              <a:ext uri="{FF2B5EF4-FFF2-40B4-BE49-F238E27FC236}">
                <a16:creationId xmlns:a16="http://schemas.microsoft.com/office/drawing/2014/main" id="{B794B39C-73E8-BD2A-F786-0F4AB2793571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5643748" y="992186"/>
            <a:ext cx="4916340" cy="555490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10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70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A1D8A0-1C44-E8D6-FB01-7B620483F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6CC1AB-4A98-8A97-81BA-17EB5FBF648F}"/>
              </a:ext>
            </a:extLst>
          </p:cNvPr>
          <p:cNvSpPr/>
          <p:nvPr/>
        </p:nvSpPr>
        <p:spPr>
          <a:xfrm>
            <a:off x="0" y="0"/>
            <a:ext cx="12192000" cy="5257799"/>
          </a:xfrm>
          <a:prstGeom prst="rect">
            <a:avLst/>
          </a:prstGeom>
          <a:solidFill>
            <a:srgbClr val="1A60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A8CCA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085E42E-84FF-474C-4DDC-EBFA6035E0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Template?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9E4C1355-E3E0-0138-2033-1084B33E1F3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err="1"/>
              <a:t>Πλιζ</a:t>
            </a:r>
            <a:r>
              <a:rPr lang="el-GR" dirty="0"/>
              <a:t> όχι ροζ, μωβ, </a:t>
            </a:r>
            <a:r>
              <a:rPr lang="el-GR" dirty="0" err="1"/>
              <a:t>πρασινο</a:t>
            </a:r>
            <a:r>
              <a:rPr lang="el-GR" dirty="0"/>
              <a:t>, </a:t>
            </a:r>
            <a:r>
              <a:rPr lang="el-GR" dirty="0" err="1"/>
              <a:t>μαρεσουν</a:t>
            </a:r>
            <a:r>
              <a:rPr lang="el-GR" dirty="0"/>
              <a:t> τα μπλε του </a:t>
            </a:r>
            <a:r>
              <a:rPr lang="el-GR" dirty="0" err="1"/>
              <a:t>εκπα</a:t>
            </a:r>
            <a:endParaRPr lang="el-GR" dirty="0"/>
          </a:p>
        </p:txBody>
      </p:sp>
      <p:pic>
        <p:nvPicPr>
          <p:cNvPr id="6" name="Picture 5" descr="A room with rows of chairs&#10;&#10;AI-generated content may be incorrect.">
            <a:extLst>
              <a:ext uri="{FF2B5EF4-FFF2-40B4-BE49-F238E27FC236}">
                <a16:creationId xmlns:a16="http://schemas.microsoft.com/office/drawing/2014/main" id="{3EFA659F-ED16-AA19-4E22-23EAD1F42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2" t="47" r="32064" b="-1"/>
          <a:stretch>
            <a:fillRect/>
          </a:stretch>
        </p:blipFill>
        <p:spPr>
          <a:xfrm rot="5400000">
            <a:off x="3089412" y="-3089414"/>
            <a:ext cx="6013173" cy="12192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E94C3E2-1BA3-CE24-6C8D-05F3A259F9EB}"/>
              </a:ext>
            </a:extLst>
          </p:cNvPr>
          <p:cNvSpPr/>
          <p:nvPr/>
        </p:nvSpPr>
        <p:spPr>
          <a:xfrm>
            <a:off x="0" y="-1"/>
            <a:ext cx="12192000" cy="6013173"/>
          </a:xfrm>
          <a:prstGeom prst="rect">
            <a:avLst/>
          </a:prstGeom>
          <a:solidFill>
            <a:srgbClr val="1A60AD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F7292E-8B2E-4B2B-75AD-41E27EA95F5C}"/>
              </a:ext>
            </a:extLst>
          </p:cNvPr>
          <p:cNvSpPr txBox="1"/>
          <p:nvPr/>
        </p:nvSpPr>
        <p:spPr>
          <a:xfrm>
            <a:off x="2001156" y="1122362"/>
            <a:ext cx="8189683" cy="1135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5000" b="1" dirty="0">
                <a:solidFill>
                  <a:srgbClr val="ECF4F9"/>
                </a:solidFill>
              </a:rPr>
              <a:t>ΙΣΤΟΛΟΓΙΑ</a:t>
            </a:r>
            <a:endParaRPr lang="en-US" sz="5000" b="1" dirty="0">
              <a:solidFill>
                <a:srgbClr val="ECF4F9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E53082-B59D-A2D7-ED8F-79DCE569E577}"/>
              </a:ext>
            </a:extLst>
          </p:cNvPr>
          <p:cNvSpPr txBox="1"/>
          <p:nvPr/>
        </p:nvSpPr>
        <p:spPr>
          <a:xfrm>
            <a:off x="848495" y="3978692"/>
            <a:ext cx="5997146" cy="1894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000" b="1" dirty="0">
                <a:solidFill>
                  <a:srgbClr val="ECF4F9"/>
                </a:solidFill>
              </a:rPr>
              <a:t>Θεόδωρος Μαριόλης </a:t>
            </a:r>
            <a:r>
              <a:rPr lang="el-GR" sz="2000" b="1" dirty="0" err="1">
                <a:solidFill>
                  <a:srgbClr val="ECF4F9"/>
                </a:solidFill>
              </a:rPr>
              <a:t>Σαψάκος</a:t>
            </a:r>
            <a:endParaRPr lang="el-GR" sz="2000" b="1" dirty="0">
              <a:solidFill>
                <a:srgbClr val="ECF4F9"/>
              </a:solidFill>
            </a:endParaRP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Καθηγητής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chemeClr val="bg1"/>
                </a:solidFill>
              </a:rPr>
              <a:t>Email: </a:t>
            </a:r>
            <a:r>
              <a:rPr lang="el-GR" sz="2000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theodorosmariolis@yahoo.gr</a:t>
            </a:r>
            <a:r>
              <a:rPr lang="el-GR" sz="2000" dirty="0">
                <a:solidFill>
                  <a:schemeClr val="bg1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solidFill>
                  <a:srgbClr val="ECF4F9"/>
                </a:solidFill>
              </a:rPr>
              <a:t>Τ: 6972910328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2040C3C-84A6-AEB0-1987-FFB615DAE988}"/>
              </a:ext>
            </a:extLst>
          </p:cNvPr>
          <p:cNvGrpSpPr/>
          <p:nvPr/>
        </p:nvGrpSpPr>
        <p:grpSpPr>
          <a:xfrm>
            <a:off x="9249363" y="6089481"/>
            <a:ext cx="2837274" cy="697314"/>
            <a:chOff x="2327849" y="5960673"/>
            <a:chExt cx="2837274" cy="697314"/>
          </a:xfrm>
        </p:grpSpPr>
        <p:pic>
          <p:nvPicPr>
            <p:cNvPr id="8" name="Picture 7" descr="A blue text on a black background&#10;&#10;AI-generated content may be incorrect.">
              <a:extLst>
                <a:ext uri="{FF2B5EF4-FFF2-40B4-BE49-F238E27FC236}">
                  <a16:creationId xmlns:a16="http://schemas.microsoft.com/office/drawing/2014/main" id="{32AD3432-1945-9896-7BF8-48C731470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5429"/>
            <a:stretch>
              <a:fillRect/>
            </a:stretch>
          </p:blipFill>
          <p:spPr>
            <a:xfrm>
              <a:off x="2327849" y="5960673"/>
              <a:ext cx="1079911" cy="697314"/>
            </a:xfrm>
            <a:prstGeom prst="rect">
              <a:avLst/>
            </a:prstGeom>
          </p:spPr>
        </p:pic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6602018D-A592-61E8-645A-2C87BA217718}"/>
                </a:ext>
              </a:extLst>
            </p:cNvPr>
            <p:cNvGrpSpPr/>
            <p:nvPr/>
          </p:nvGrpSpPr>
          <p:grpSpPr>
            <a:xfrm>
              <a:off x="3407760" y="6004358"/>
              <a:ext cx="1757363" cy="609945"/>
              <a:chOff x="10353324" y="101428"/>
              <a:chExt cx="1757363" cy="609945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2999B405-B76F-87C1-6FD4-498AC4DE421A}"/>
                  </a:ext>
                </a:extLst>
              </p:cNvPr>
              <p:cNvCxnSpPr/>
              <p:nvPr/>
            </p:nvCxnSpPr>
            <p:spPr>
              <a:xfrm>
                <a:off x="10353324" y="101428"/>
                <a:ext cx="0" cy="609944"/>
              </a:xfrm>
              <a:prstGeom prst="line">
                <a:avLst/>
              </a:prstGeom>
              <a:solidFill>
                <a:srgbClr val="ECF4F9"/>
              </a:solidFill>
              <a:ln>
                <a:solidFill>
                  <a:srgbClr val="4A8CCA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E158E9F5-EC95-F0A6-C7C3-08BD9B2B9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897"/>
              <a:stretch>
                <a:fillRect/>
              </a:stretch>
            </p:blipFill>
            <p:spPr>
              <a:xfrm>
                <a:off x="10415668" y="101428"/>
                <a:ext cx="1695019" cy="60994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654374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4DEB7F5-E372-89B2-3CBC-FF244D68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Νεφρώνας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371FD3-B4DA-8F52-9B18-A23A805C1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0698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b="1" dirty="0"/>
              <a:t>Λειτουργική μονάδα του νεφρού αποτελείται από</a:t>
            </a:r>
            <a:r>
              <a:rPr lang="el-GR" dirty="0"/>
              <a:t>:</a:t>
            </a:r>
          </a:p>
          <a:p>
            <a:pPr marL="0" indent="0">
              <a:buNone/>
            </a:pPr>
            <a:r>
              <a:rPr lang="el-GR" b="1" dirty="0"/>
              <a:t>Αγγειώδες σπείραμα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Προσαγωγό </a:t>
            </a:r>
            <a:r>
              <a:rPr lang="el-GR" dirty="0" err="1"/>
              <a:t>αρτηρίδιο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Αγγειώδες σπείραμα </a:t>
            </a:r>
          </a:p>
          <a:p>
            <a:pPr lvl="1"/>
            <a:r>
              <a:rPr lang="el-GR" dirty="0" err="1"/>
              <a:t>Απαγωγό</a:t>
            </a:r>
            <a:r>
              <a:rPr lang="el-GR" dirty="0"/>
              <a:t> </a:t>
            </a:r>
            <a:r>
              <a:rPr lang="el-GR" dirty="0" err="1"/>
              <a:t>αρτηρίδιο</a:t>
            </a:r>
            <a:r>
              <a:rPr lang="el-GR" dirty="0"/>
              <a:t> </a:t>
            </a:r>
          </a:p>
          <a:p>
            <a:endParaRPr lang="el-GR" dirty="0"/>
          </a:p>
        </p:txBody>
      </p:sp>
      <p:pic>
        <p:nvPicPr>
          <p:cNvPr id="38914" name="Picture 2" descr="Illustration of Human kidney functional unit Nephron">
            <a:extLst>
              <a:ext uri="{FF2B5EF4-FFF2-40B4-BE49-F238E27FC236}">
                <a16:creationId xmlns:a16="http://schemas.microsoft.com/office/drawing/2014/main" id="{F44F36D0-5F97-C49F-E750-4722C2D4C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2740" y="1690688"/>
            <a:ext cx="4767943" cy="476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137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C8F2C0-0FA7-35EB-1FF5-8F3BE755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Νεφρώνας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64B3419-909C-AE8A-2C1C-454B4A8BB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b="1" dirty="0"/>
              <a:t>Ουροφόρο σωληνάριο</a:t>
            </a:r>
            <a:r>
              <a:rPr lang="el-GR" dirty="0"/>
              <a:t>, το οποίο αποτελείται από: </a:t>
            </a:r>
          </a:p>
          <a:p>
            <a:pPr lvl="1"/>
            <a:r>
              <a:rPr lang="el-GR" dirty="0"/>
              <a:t>Κάψα </a:t>
            </a:r>
            <a:r>
              <a:rPr lang="el-GR" dirty="0" err="1"/>
              <a:t>Bowman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Εγγύς εσπειραμένο σωληνάριο </a:t>
            </a:r>
          </a:p>
          <a:p>
            <a:pPr lvl="1"/>
            <a:r>
              <a:rPr lang="el-GR" dirty="0" err="1"/>
              <a:t>Κατιόν</a:t>
            </a:r>
            <a:r>
              <a:rPr lang="el-GR" dirty="0"/>
              <a:t> σκέλος αγκύλης του </a:t>
            </a:r>
            <a:r>
              <a:rPr lang="el-GR" dirty="0" err="1"/>
              <a:t>Henle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Αγκύλη του </a:t>
            </a:r>
            <a:r>
              <a:rPr lang="el-GR" dirty="0" err="1"/>
              <a:t>Henle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Ανιόν σκέλος αγκύλης του </a:t>
            </a:r>
            <a:r>
              <a:rPr lang="el-GR" dirty="0" err="1"/>
              <a:t>Henle</a:t>
            </a:r>
            <a:r>
              <a:rPr lang="el-GR" dirty="0"/>
              <a:t> </a:t>
            </a:r>
          </a:p>
          <a:p>
            <a:pPr lvl="1"/>
            <a:r>
              <a:rPr lang="el-GR" dirty="0"/>
              <a:t>Άπω εσπειραμένο σωληνάριο </a:t>
            </a:r>
          </a:p>
          <a:p>
            <a:pPr lvl="1"/>
            <a:r>
              <a:rPr lang="el-GR" dirty="0"/>
              <a:t>Αθροιστικό σωληνάριο </a:t>
            </a:r>
          </a:p>
          <a:p>
            <a:endParaRPr lang="el-GR" dirty="0"/>
          </a:p>
        </p:txBody>
      </p:sp>
      <p:sp>
        <p:nvSpPr>
          <p:cNvPr id="83973" name="Rectangle 5" descr="DSCN7228">
            <a:extLst>
              <a:ext uri="{FF2B5EF4-FFF2-40B4-BE49-F238E27FC236}">
                <a16:creationId xmlns:a16="http://schemas.microsoft.com/office/drawing/2014/main" id="{AEB4BEC4-14C1-BAC7-7E9F-CDE57DDA82DB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8776855" y="1753394"/>
            <a:ext cx="2889250" cy="44958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23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19261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FE8742-8D33-8D87-C991-EFD82189F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981002-C000-9D2D-EF3D-2574282CA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Rectangle 4" descr="DSCN7224">
            <a:extLst>
              <a:ext uri="{FF2B5EF4-FFF2-40B4-BE49-F238E27FC236}">
                <a16:creationId xmlns:a16="http://schemas.microsoft.com/office/drawing/2014/main" id="{D4D83C3F-1D26-20E9-CCF1-1330A9F46686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458686" y="4965700"/>
            <a:ext cx="9169730" cy="1561432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51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pic>
        <p:nvPicPr>
          <p:cNvPr id="5" name="Picture 7" descr="t14">
            <a:extLst>
              <a:ext uri="{FF2B5EF4-FFF2-40B4-BE49-F238E27FC236}">
                <a16:creationId xmlns:a16="http://schemas.microsoft.com/office/drawing/2014/main" id="{8E9DE31A-80CA-19C1-9C4C-9EDFE969D8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564" y="992186"/>
            <a:ext cx="4997532" cy="374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832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B840EC2-B29E-A2C7-A0C1-74789641E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C912761-757C-7610-D303-B32E28462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87044" name="Rectangle 4" descr="DSCN7229">
            <a:extLst>
              <a:ext uri="{FF2B5EF4-FFF2-40B4-BE49-F238E27FC236}">
                <a16:creationId xmlns:a16="http://schemas.microsoft.com/office/drawing/2014/main" id="{EDB390ED-592A-002F-AD2E-93858303797D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327561" y="1004568"/>
            <a:ext cx="3570061" cy="546799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r="-29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" name="Rectangle 4" descr="DSCN7230">
            <a:extLst>
              <a:ext uri="{FF2B5EF4-FFF2-40B4-BE49-F238E27FC236}">
                <a16:creationId xmlns:a16="http://schemas.microsoft.com/office/drawing/2014/main" id="{FF7690AA-AF13-7741-54BE-EAEDCA6433C8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 rot="16200000">
            <a:off x="4774017" y="421550"/>
            <a:ext cx="2654302" cy="382033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9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" name="Rectangle 4" descr="DSCN7231">
            <a:extLst>
              <a:ext uri="{FF2B5EF4-FFF2-40B4-BE49-F238E27FC236}">
                <a16:creationId xmlns:a16="http://schemas.microsoft.com/office/drawing/2014/main" id="{362A4636-97FE-F06B-AB74-DD1D011562CB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4191000" y="3942083"/>
            <a:ext cx="3810000" cy="2530475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r="-7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6" name="Rectangle 4" descr="DSCN7226">
            <a:extLst>
              <a:ext uri="{FF2B5EF4-FFF2-40B4-BE49-F238E27FC236}">
                <a16:creationId xmlns:a16="http://schemas.microsoft.com/office/drawing/2014/main" id="{C7A9337B-142A-2DF8-7537-C8912CD90186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8294378" y="1220469"/>
            <a:ext cx="3694113" cy="4876800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 r="-5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4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BEC4D7-220A-73B6-BF34-C0973FAB5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Νεφρική </a:t>
            </a:r>
            <a:r>
              <a:rPr lang="el-GR" dirty="0" err="1"/>
              <a:t>Μικροκυκλοφορία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1A4517-2154-AB78-3C0F-213CDCE67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Μεσολόβια αρτηρία </a:t>
            </a:r>
          </a:p>
          <a:p>
            <a:r>
              <a:rPr lang="el-GR" dirty="0"/>
              <a:t>Προσαγωγό </a:t>
            </a:r>
            <a:r>
              <a:rPr lang="el-GR" dirty="0" err="1"/>
              <a:t>αρτηρίδιο</a:t>
            </a:r>
            <a:r>
              <a:rPr lang="el-GR" dirty="0"/>
              <a:t> </a:t>
            </a:r>
          </a:p>
          <a:p>
            <a:r>
              <a:rPr lang="el-GR" dirty="0"/>
              <a:t>Αγγειώδες σπείραμα </a:t>
            </a:r>
          </a:p>
          <a:p>
            <a:r>
              <a:rPr lang="el-GR" dirty="0" err="1"/>
              <a:t>Απαγωγό</a:t>
            </a:r>
            <a:r>
              <a:rPr lang="el-GR" dirty="0"/>
              <a:t> </a:t>
            </a:r>
            <a:r>
              <a:rPr lang="el-GR" dirty="0" err="1"/>
              <a:t>αρτηρίδιο</a:t>
            </a:r>
            <a:r>
              <a:rPr lang="el-GR" dirty="0"/>
              <a:t> </a:t>
            </a:r>
          </a:p>
          <a:p>
            <a:r>
              <a:rPr lang="el-GR" dirty="0" err="1"/>
              <a:t>Περισωληναριακό</a:t>
            </a:r>
            <a:r>
              <a:rPr lang="el-GR" dirty="0"/>
              <a:t> πλέγμα </a:t>
            </a:r>
          </a:p>
          <a:p>
            <a:r>
              <a:rPr lang="el-GR" dirty="0"/>
              <a:t>Αποχετευτικά </a:t>
            </a:r>
            <a:r>
              <a:rPr lang="el-GR" dirty="0" err="1"/>
              <a:t>φλεβίδια</a:t>
            </a:r>
            <a:r>
              <a:rPr lang="el-GR" dirty="0"/>
              <a:t> </a:t>
            </a:r>
          </a:p>
          <a:p>
            <a:r>
              <a:rPr lang="el-GR" dirty="0"/>
              <a:t>Μεσολόβια φλέβα </a:t>
            </a:r>
          </a:p>
          <a:p>
            <a:endParaRPr lang="el-GR" dirty="0"/>
          </a:p>
        </p:txBody>
      </p:sp>
      <p:pic>
        <p:nvPicPr>
          <p:cNvPr id="43010" name="Picture 2" descr="Urinary System – Building a Medical Terminology Foundation">
            <a:extLst>
              <a:ext uri="{FF2B5EF4-FFF2-40B4-BE49-F238E27FC236}">
                <a16:creationId xmlns:a16="http://schemas.microsoft.com/office/drawing/2014/main" id="{13319C8C-B00A-04B8-2B8B-83255A2915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889" y="1825625"/>
            <a:ext cx="5740668" cy="4557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731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2CBEE89-B2B6-7465-9FA7-87B19D1F4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Ιστολογική Δομή Αγγειώδους Σπειράματος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FFC1FD-E57C-F27F-F27C-9E1568655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l-GR" dirty="0"/>
              <a:t>Ενδοθηλιακά κύτταρα με θυρίδες </a:t>
            </a:r>
          </a:p>
          <a:p>
            <a:r>
              <a:rPr lang="el-GR" dirty="0"/>
              <a:t>Βασική μεμβράνη </a:t>
            </a:r>
          </a:p>
          <a:p>
            <a:r>
              <a:rPr lang="el-GR" dirty="0"/>
              <a:t>Επιθηλιακά κύτταρα (</a:t>
            </a:r>
            <a:r>
              <a:rPr lang="el-GR" dirty="0" err="1"/>
              <a:t>ποδοκύτταρα</a:t>
            </a:r>
            <a:r>
              <a:rPr lang="el-GR" dirty="0"/>
              <a:t>) </a:t>
            </a:r>
          </a:p>
          <a:p>
            <a:endParaRPr lang="el-GR" dirty="0"/>
          </a:p>
        </p:txBody>
      </p:sp>
      <p:pic>
        <p:nvPicPr>
          <p:cNvPr id="44034" name="Picture 2" descr="histology pptx - د.سيف - Muhadharaty">
            <a:extLst>
              <a:ext uri="{FF2B5EF4-FFF2-40B4-BE49-F238E27FC236}">
                <a16:creationId xmlns:a16="http://schemas.microsoft.com/office/drawing/2014/main" id="{F317BE8A-ED69-FB33-4DE2-480A62FEB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509" y="2083429"/>
            <a:ext cx="5114306" cy="383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9048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5CA6D67-F8E4-6FFB-A844-C65BB8CCB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 err="1"/>
              <a:t>Μεσάγγειο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4A53AC4-A263-7B71-477A-12F5D521E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dirty="0"/>
              <a:t>Αποτελείται από:</a:t>
            </a:r>
          </a:p>
          <a:p>
            <a:r>
              <a:rPr lang="el-GR" dirty="0"/>
              <a:t>Μεσαγγειακά κύτταρα </a:t>
            </a:r>
          </a:p>
          <a:p>
            <a:r>
              <a:rPr lang="el-GR" dirty="0"/>
              <a:t>Μεσαγγειακή μεσοκυττάρια ουσία </a:t>
            </a:r>
          </a:p>
          <a:p>
            <a:r>
              <a:rPr lang="el-GR" dirty="0"/>
              <a:t>Λειτουργίες:</a:t>
            </a:r>
          </a:p>
          <a:p>
            <a:r>
              <a:rPr lang="el-GR" dirty="0"/>
              <a:t>Στήριξη </a:t>
            </a:r>
          </a:p>
          <a:p>
            <a:r>
              <a:rPr lang="el-GR" dirty="0"/>
              <a:t>Φαγοκυττάρωση </a:t>
            </a:r>
          </a:p>
          <a:p>
            <a:r>
              <a:rPr lang="el-GR" dirty="0"/>
              <a:t>Έλεγχος αιματικής ροής</a:t>
            </a:r>
          </a:p>
          <a:p>
            <a:endParaRPr lang="el-GR" dirty="0"/>
          </a:p>
        </p:txBody>
      </p:sp>
      <p:pic>
        <p:nvPicPr>
          <p:cNvPr id="45058" name="Picture 2" descr="The Mesangial cell — the glomerular stromal cell | Nature Reviews Nephrology">
            <a:extLst>
              <a:ext uri="{FF2B5EF4-FFF2-40B4-BE49-F238E27FC236}">
                <a16:creationId xmlns:a16="http://schemas.microsoft.com/office/drawing/2014/main" id="{9EFEF2E5-8AD0-43BF-FDC9-C80D57B86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105" y="1825625"/>
            <a:ext cx="4029616" cy="48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8738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4C1AA9-C670-5914-9825-34F65634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Ιστολογική Δομή Ουροφόρου </a:t>
            </a:r>
            <a:r>
              <a:rPr lang="el-GR" dirty="0" err="1"/>
              <a:t>Σωληναρίου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406BF77-4803-E635-5D35-217341B61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l-GR" dirty="0"/>
              <a:t>Αποτελείται από κυβοειδές ή κυλινδρικό επιθήλιο με </a:t>
            </a:r>
            <a:r>
              <a:rPr lang="el-GR" dirty="0" err="1"/>
              <a:t>μικρολάχνες</a:t>
            </a:r>
            <a:r>
              <a:rPr lang="el-GR" dirty="0"/>
              <a:t>. </a:t>
            </a:r>
          </a:p>
          <a:p>
            <a:r>
              <a:rPr lang="el-GR" dirty="0"/>
              <a:t>Διαθέτει βασική μεμβράνη. </a:t>
            </a:r>
          </a:p>
          <a:p>
            <a:pPr marL="0" indent="0">
              <a:buNone/>
            </a:pPr>
            <a:r>
              <a:rPr lang="el-GR" b="1" dirty="0"/>
              <a:t>Πυκνή κηλίδα</a:t>
            </a:r>
          </a:p>
          <a:p>
            <a:r>
              <a:rPr lang="el-GR" dirty="0"/>
              <a:t>Περιοχή στο άπω εσπειραμένο σωληνάριο. </a:t>
            </a:r>
          </a:p>
          <a:p>
            <a:r>
              <a:rPr lang="el-GR" dirty="0"/>
              <a:t>Βρίσκεται κοντά στη σπειραματική πύλη. </a:t>
            </a:r>
          </a:p>
          <a:p>
            <a:pPr marL="0" indent="0">
              <a:buNone/>
            </a:pPr>
            <a:r>
              <a:rPr lang="el-GR" b="1" dirty="0"/>
              <a:t>Ορμονική ρύθμιση</a:t>
            </a:r>
          </a:p>
          <a:p>
            <a:r>
              <a:rPr lang="el-GR" dirty="0"/>
              <a:t>Η αλδοστερόνη και η ADH δρουν στο άπω εσπειραμένο σωληνάριο.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661998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B342B7D-0362-0434-65F2-F35389B3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B89C847-754B-A65A-9D12-7A9FCC164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90116" name="Rectangle 4" descr="DSCN7236">
            <a:extLst>
              <a:ext uri="{FF2B5EF4-FFF2-40B4-BE49-F238E27FC236}">
                <a16:creationId xmlns:a16="http://schemas.microsoft.com/office/drawing/2014/main" id="{9BE96A87-6CB2-9645-04CB-2057DB603C0E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256506" y="929481"/>
            <a:ext cx="3963988" cy="25908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4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4" name="Rectangle 4" descr="DSCN7237">
            <a:extLst>
              <a:ext uri="{FF2B5EF4-FFF2-40B4-BE49-F238E27FC236}">
                <a16:creationId xmlns:a16="http://schemas.microsoft.com/office/drawing/2014/main" id="{171E1D1F-C380-6C23-467D-5A962DF0DD99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5993048" y="1088942"/>
            <a:ext cx="4926571" cy="4862678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 b="-12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5" name="Rectangle 4" descr="DSCN7238">
            <a:extLst>
              <a:ext uri="{FF2B5EF4-FFF2-40B4-BE49-F238E27FC236}">
                <a16:creationId xmlns:a16="http://schemas.microsoft.com/office/drawing/2014/main" id="{01C77966-C0E3-4E16-7745-8819A7C0D4E6}"/>
              </a:ext>
            </a:extLst>
          </p:cNvPr>
          <p:cNvSpPr>
            <a:spLocks noGrp="1" noChangeAspect="1" noChangeArrowheads="1"/>
          </p:cNvSpPr>
          <p:nvPr isPhoto="1"/>
        </p:nvSpPr>
        <p:spPr bwMode="auto">
          <a:xfrm>
            <a:off x="1272381" y="3721100"/>
            <a:ext cx="3948113" cy="2590800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 r="-15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l-GR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43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F9CF71-F786-865D-0B13-633A6F177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Παρασπειραματική Συσκευή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69B328-B4E7-B74A-3EF7-859B74FF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37613" cy="4351338"/>
          </a:xfrm>
        </p:spPr>
        <p:txBody>
          <a:bodyPr>
            <a:normAutofit/>
          </a:bodyPr>
          <a:lstStyle/>
          <a:p>
            <a:r>
              <a:rPr lang="el-GR" sz="2400" dirty="0"/>
              <a:t>Περιέχει κύτταρα που παράγουν </a:t>
            </a:r>
            <a:r>
              <a:rPr lang="el-GR" sz="2400" dirty="0" err="1"/>
              <a:t>ρενίνη</a:t>
            </a:r>
            <a:r>
              <a:rPr lang="el-GR" sz="2400" dirty="0"/>
              <a:t>. </a:t>
            </a:r>
          </a:p>
          <a:p>
            <a:r>
              <a:rPr lang="el-GR" sz="2400" dirty="0"/>
              <a:t>Περιλαμβάνει: </a:t>
            </a:r>
          </a:p>
          <a:p>
            <a:pPr lvl="1"/>
            <a:r>
              <a:rPr lang="el-GR" sz="2000" dirty="0" err="1"/>
              <a:t>Παρασπειραματικά</a:t>
            </a:r>
            <a:r>
              <a:rPr lang="el-GR" sz="2000" dirty="0"/>
              <a:t> κύτταρα </a:t>
            </a:r>
          </a:p>
          <a:p>
            <a:pPr lvl="1"/>
            <a:r>
              <a:rPr lang="el-GR" sz="2000" dirty="0"/>
              <a:t>Δαντελωτά κύτταρα </a:t>
            </a:r>
          </a:p>
          <a:p>
            <a:pPr lvl="1"/>
            <a:r>
              <a:rPr lang="el-GR" sz="2000" dirty="0"/>
              <a:t>Πυκνή κηλίδα (αισθητήρες </a:t>
            </a:r>
            <a:r>
              <a:rPr lang="el-GR" sz="2000" dirty="0" err="1"/>
              <a:t>Na</a:t>
            </a:r>
            <a:r>
              <a:rPr lang="el-GR" sz="2000" dirty="0"/>
              <a:t>⁺ και </a:t>
            </a:r>
            <a:r>
              <a:rPr lang="el-GR" sz="2000" dirty="0" err="1"/>
              <a:t>Cl</a:t>
            </a:r>
            <a:r>
              <a:rPr lang="el-GR" sz="2000" dirty="0"/>
              <a:t>⁻)</a:t>
            </a:r>
          </a:p>
          <a:p>
            <a:endParaRPr lang="el-GR" sz="2400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B9F8BE48-58C6-93A8-CCB4-3D18F1DCA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5813" y="1825625"/>
            <a:ext cx="4262757" cy="4509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84136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32E12AD-B652-2538-80BC-82BFCDD50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Κατώτερη Ουροφόρος Οδός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F721611-6EC6-DC8C-D26D-7C4A42E8E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4"/>
            <a:ext cx="6096990" cy="46820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l-GR" b="1" dirty="0"/>
              <a:t>Ουρητήρας</a:t>
            </a:r>
          </a:p>
          <a:p>
            <a:pPr marL="0" indent="0">
              <a:buNone/>
            </a:pPr>
            <a:r>
              <a:rPr lang="el-GR" dirty="0"/>
              <a:t>Αποτελείται από: </a:t>
            </a:r>
          </a:p>
          <a:p>
            <a:r>
              <a:rPr lang="el-GR" dirty="0"/>
              <a:t>Μεταβατικό επιθήλιο (</a:t>
            </a:r>
            <a:r>
              <a:rPr lang="el-GR" dirty="0" err="1"/>
              <a:t>πολύστιβο</a:t>
            </a:r>
            <a:r>
              <a:rPr lang="el-GR" dirty="0"/>
              <a:t> με κυβοειδή, πολυγωνικά και κυλινδρικά κύτταρα) </a:t>
            </a:r>
          </a:p>
          <a:p>
            <a:r>
              <a:rPr lang="el-GR" dirty="0" err="1"/>
              <a:t>Υποβλεννογόνιο</a:t>
            </a:r>
            <a:r>
              <a:rPr lang="el-GR" dirty="0"/>
              <a:t> χιτώνα </a:t>
            </a:r>
          </a:p>
          <a:p>
            <a:r>
              <a:rPr lang="el-GR" dirty="0"/>
              <a:t>Μυϊκό χιτώνα (έσω επιμήκη και μέση κυκλοτερή στιβάδα)</a:t>
            </a:r>
          </a:p>
          <a:p>
            <a:endParaRPr lang="el-GR" dirty="0"/>
          </a:p>
        </p:txBody>
      </p:sp>
      <p:pic>
        <p:nvPicPr>
          <p:cNvPr id="46082" name="Picture 2" descr="Histology Glossary: Ureter | ditki medical &amp; biological sciences">
            <a:extLst>
              <a:ext uri="{FF2B5EF4-FFF2-40B4-BE49-F238E27FC236}">
                <a16:creationId xmlns:a16="http://schemas.microsoft.com/office/drawing/2014/main" id="{EF3917C1-8BCE-B086-F6E2-2CBFD569C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8361" y="1825624"/>
            <a:ext cx="4827319" cy="4827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5901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286604-0979-B617-B20C-B8011ACE6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Κατώτερη Ουροφόρος Οδός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CB356B3-A148-3C97-8DBC-7A56C226C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4778829" cy="45039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l-GR" b="1" dirty="0"/>
              <a:t>Ουροδόχος κύστη</a:t>
            </a:r>
          </a:p>
          <a:p>
            <a:pPr marL="0" indent="0">
              <a:buNone/>
            </a:pPr>
            <a:r>
              <a:rPr lang="el-GR" dirty="0"/>
              <a:t>Αποτελείται από: </a:t>
            </a:r>
          </a:p>
          <a:p>
            <a:r>
              <a:rPr lang="el-GR" dirty="0"/>
              <a:t>Μεταβατικό επιθήλιο </a:t>
            </a:r>
          </a:p>
          <a:p>
            <a:r>
              <a:rPr lang="el-GR" dirty="0" err="1"/>
              <a:t>Υποβλεννογόνιο</a:t>
            </a:r>
            <a:r>
              <a:rPr lang="el-GR" dirty="0"/>
              <a:t> χιτώνα </a:t>
            </a:r>
          </a:p>
          <a:p>
            <a:r>
              <a:rPr lang="el-GR" dirty="0"/>
              <a:t>Μυϊκό χιτώνα (έσω επιμήκη, μέση κυκλοτερή και έξω επιμήκη στιβάδα)</a:t>
            </a:r>
          </a:p>
          <a:p>
            <a:endParaRPr lang="el-GR" dirty="0"/>
          </a:p>
        </p:txBody>
      </p:sp>
      <p:pic>
        <p:nvPicPr>
          <p:cNvPr id="47106" name="Picture 2" descr="Histology Glossary: Urinary Bladder | ditki medical &amp; biological sciences">
            <a:extLst>
              <a:ext uri="{FF2B5EF4-FFF2-40B4-BE49-F238E27FC236}">
                <a16:creationId xmlns:a16="http://schemas.microsoft.com/office/drawing/2014/main" id="{14DF7474-5923-A527-CB29-E263BF0BC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5624"/>
            <a:ext cx="4778829" cy="4778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726693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0018CA-A57A-DA95-468B-C880D6FC8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Κατώτερη Ουροφόρος Οδός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F5D9FC0-F739-E265-36E2-866FEF3E3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03223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b="1" dirty="0"/>
              <a:t>Ουρήθρα</a:t>
            </a:r>
          </a:p>
          <a:p>
            <a:r>
              <a:rPr lang="el-GR" dirty="0"/>
              <a:t>Στη γυναίκα αποτελείται από </a:t>
            </a:r>
            <a:r>
              <a:rPr lang="el-GR" dirty="0" err="1"/>
              <a:t>πολύστιβο</a:t>
            </a:r>
            <a:r>
              <a:rPr lang="el-GR" dirty="0"/>
              <a:t> κυβοειδές επιθήλιο. </a:t>
            </a:r>
          </a:p>
          <a:p>
            <a:r>
              <a:rPr lang="el-GR" dirty="0"/>
              <a:t>Στον άνδρα: </a:t>
            </a:r>
          </a:p>
          <a:p>
            <a:pPr lvl="1"/>
            <a:r>
              <a:rPr lang="el-GR" dirty="0"/>
              <a:t>Κεντρικά: μεταβατικό επιθήλιο </a:t>
            </a:r>
          </a:p>
          <a:p>
            <a:pPr lvl="1"/>
            <a:r>
              <a:rPr lang="el-GR" dirty="0"/>
              <a:t>Στη συνέχεια: </a:t>
            </a:r>
            <a:r>
              <a:rPr lang="el-GR" dirty="0" err="1"/>
              <a:t>ψευδοπολύστιβο</a:t>
            </a:r>
            <a:r>
              <a:rPr lang="el-GR" dirty="0"/>
              <a:t> κυλινδρικό </a:t>
            </a:r>
          </a:p>
          <a:p>
            <a:pPr lvl="1"/>
            <a:r>
              <a:rPr lang="el-GR" dirty="0"/>
              <a:t>Περιφερικά: </a:t>
            </a:r>
            <a:r>
              <a:rPr lang="el-GR" dirty="0" err="1"/>
              <a:t>πολύστιβο</a:t>
            </a:r>
            <a:r>
              <a:rPr lang="el-GR" dirty="0"/>
              <a:t> πλακώδες επιθήλιο </a:t>
            </a:r>
          </a:p>
          <a:p>
            <a:endParaRPr lang="el-GR" dirty="0"/>
          </a:p>
        </p:txBody>
      </p:sp>
      <p:pic>
        <p:nvPicPr>
          <p:cNvPr id="48130" name="Picture 2" descr="A Complete Guide to Bladder Anatomy: Understanding Your Bladder - Craft Body Scan">
            <a:extLst>
              <a:ext uri="{FF2B5EF4-FFF2-40B4-BE49-F238E27FC236}">
                <a16:creationId xmlns:a16="http://schemas.microsoft.com/office/drawing/2014/main" id="{DB113D2A-94B4-0D56-835A-06FC7DE26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2606" y="2695698"/>
            <a:ext cx="5202064" cy="307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08083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A0D06F2-A58B-E616-E922-46FC8DA3F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4E31EBC-F8D1-2AC1-C025-50878EF8EA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86887" y="1917639"/>
            <a:ext cx="11345377" cy="440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Περιγραφή της ανατομικής δομής του νεφρού.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Περιγραφή της ανατομικής θέσης και των ανατομικών σχέσεων του δεξιού και του αριστερού νεφρού.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Περιγράψτε τα ανατομικά στοιχεία της πύλης του νεφρού.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Περιγράψτε την αρτηριακή παροχή, τη φλεβική και τη λεμφική αποχέτευση του νεφρού.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Περιγραφή της ανατομικής δομής του ουρητήρα.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Περιγράψτε την ανατομική θέση και τις ανατομικές σχέσεις του δεξιού και του αριστερού ουρητήρα.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Περιγραφή της ανατομικής δομής της ουροδόχου </a:t>
            </a:r>
            <a:r>
              <a:rPr lang="el-GR" sz="1600" dirty="0" err="1"/>
              <a:t>κύστεως</a:t>
            </a:r>
            <a:r>
              <a:rPr lang="el-GR" sz="1600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l-GR" sz="1600" dirty="0"/>
              <a:t>Περιγράψτε την ανατομική θέση και τις ανατομικές σχέσεις της ουροδόχου </a:t>
            </a:r>
            <a:r>
              <a:rPr lang="el-GR" sz="1600" dirty="0" err="1"/>
              <a:t>κύστεως</a:t>
            </a:r>
            <a:r>
              <a:rPr lang="el-GR" sz="1600" dirty="0"/>
              <a:t>. </a:t>
            </a:r>
          </a:p>
          <a:p>
            <a:pPr marL="0" indent="0">
              <a:buNone/>
            </a:pP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8036732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6C434-73BA-A4DC-41F3-F420A715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28813D-3CAB-C97C-ADDE-69574AA79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Ερωτήσεις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A0EF3EF-D14D-59FD-D533-4A7BFFC884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98765" y="2010598"/>
            <a:ext cx="11085906" cy="4406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τη νεύρωση της ουροδόχου </a:t>
            </a:r>
            <a:r>
              <a:rPr lang="el-GR" sz="1600" dirty="0" err="1"/>
              <a:t>κύστεως</a:t>
            </a:r>
            <a:r>
              <a:rPr lang="el-GR" sz="1600" dirty="0"/>
              <a:t>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την εμβρυολογική προέλευση του νεφρού και του ουρητήρα.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Ποιες ανατομικές δομές παράγονται από το βλάστημα του ουρητήρα;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την εμβρυολογική προέλευση της ουροδόχου </a:t>
            </a:r>
            <a:r>
              <a:rPr lang="el-GR" sz="1600" dirty="0" err="1"/>
              <a:t>κύστεως</a:t>
            </a:r>
            <a:r>
              <a:rPr lang="el-GR" sz="1600" dirty="0"/>
              <a:t>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τις κύριες δομές του </a:t>
            </a:r>
            <a:r>
              <a:rPr lang="el-GR" sz="1600" dirty="0" err="1"/>
              <a:t>νεφρώνα</a:t>
            </a:r>
            <a:r>
              <a:rPr lang="el-GR" sz="1600" dirty="0"/>
              <a:t>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την ιστολογική δομή του αγγειώδους σπειράματος.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την ιστολογική δομή και τα τμήματα του ουροφόρου </a:t>
            </a:r>
            <a:r>
              <a:rPr lang="el-GR" sz="1600" dirty="0" err="1"/>
              <a:t>σωληναρίου</a:t>
            </a:r>
            <a:r>
              <a:rPr lang="el-GR" sz="1600" dirty="0"/>
              <a:t>. </a:t>
            </a:r>
          </a:p>
          <a:p>
            <a:pPr marL="342900" indent="-342900">
              <a:buFont typeface="+mj-lt"/>
              <a:buAutoNum type="arabicPeriod" startAt="9"/>
            </a:pPr>
            <a:r>
              <a:rPr lang="el-GR" sz="1600" dirty="0"/>
              <a:t>Περιγράψτε την ιστολογική δομή του ουρητήρα και της ουροδόχου </a:t>
            </a:r>
            <a:r>
              <a:rPr lang="el-GR" sz="1600" dirty="0" err="1"/>
              <a:t>κύστεως</a:t>
            </a:r>
            <a:r>
              <a:rPr lang="el-GR" sz="1600" dirty="0"/>
              <a:t>. </a:t>
            </a:r>
          </a:p>
          <a:p>
            <a:pPr marL="0" indent="0">
              <a:buNone/>
            </a:pPr>
            <a:endParaRPr lang="el-GR" sz="1600" dirty="0"/>
          </a:p>
        </p:txBody>
      </p:sp>
    </p:spTree>
    <p:extLst>
      <p:ext uri="{BB962C8B-B14F-4D97-AF65-F5344CB8AC3E}">
        <p14:creationId xmlns:p14="http://schemas.microsoft.com/office/powerpoint/2010/main" val="28473612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B5E634-1C6B-6777-FD44-40B69E7D5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Video credits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9AB18F6-6944-0AD4-64B9-BB884F474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512" y="1825624"/>
            <a:ext cx="11459688" cy="4738461"/>
          </a:xfrm>
        </p:spPr>
        <p:txBody>
          <a:bodyPr>
            <a:normAutofit/>
          </a:bodyPr>
          <a:lstStyle/>
          <a:p>
            <a:r>
              <a:rPr lang="en-US" sz="2400" dirty="0"/>
              <a:t>Visual material: Complete Anatomy, © 3D4Medical by Elsevier.</a:t>
            </a:r>
            <a:br>
              <a:rPr lang="en-US" sz="2400" dirty="0"/>
            </a:br>
            <a:r>
              <a:rPr lang="en-US" sz="2400" dirty="0"/>
              <a:t>Used for educational presentation purposes.</a:t>
            </a:r>
            <a:endParaRPr lang="de-DE" sz="2400" dirty="0">
              <a:hlinkClick r:id="rId2"/>
            </a:endParaRPr>
          </a:p>
          <a:p>
            <a:pPr marL="0" indent="0">
              <a:buNone/>
            </a:pPr>
            <a:endParaRPr lang="de-DE" sz="2400" dirty="0"/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80498414"/>
      </p:ext>
    </p:extLst>
  </p:cSld>
  <p:clrMapOvr>
    <a:masterClrMapping/>
  </p:clrMapOvr>
</p:sld>
</file>

<file path=ppt/theme/theme1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18894</TotalTime>
  <Words>1860</Words>
  <Application>Microsoft Office PowerPoint</Application>
  <PresentationFormat>Ευρεία οθόνη</PresentationFormat>
  <Paragraphs>287</Paragraphs>
  <Slides>54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54</vt:i4>
      </vt:variant>
    </vt:vector>
  </HeadingPairs>
  <TitlesOfParts>
    <vt:vector size="58" baseType="lpstr">
      <vt:lpstr>Aptos</vt:lpstr>
      <vt:lpstr>Aptos Display</vt:lpstr>
      <vt:lpstr>Arial</vt:lpstr>
      <vt:lpstr>1_Θέμα του Office</vt:lpstr>
      <vt:lpstr>Template?</vt:lpstr>
      <vt:lpstr>Νεφρός</vt:lpstr>
      <vt:lpstr>Νεφρός</vt:lpstr>
      <vt:lpstr>Νεφρός</vt:lpstr>
      <vt:lpstr>Νεφρός - Ανατομικές σχέσεις</vt:lpstr>
      <vt:lpstr>Παρουσίαση του PowerPoint</vt:lpstr>
      <vt:lpstr>Νεφρός</vt:lpstr>
      <vt:lpstr>Νεφρός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Ουρητήρας</vt:lpstr>
      <vt:lpstr>Ουρητήρας - Ανατομικές σχέσεις</vt:lpstr>
      <vt:lpstr>Ουρητήρας</vt:lpstr>
      <vt:lpstr>Ουρητήρας</vt:lpstr>
      <vt:lpstr>Παρουσίαση του PowerPoint</vt:lpstr>
      <vt:lpstr>Ουροδόχος κύστη</vt:lpstr>
      <vt:lpstr>Παρουσίαση του PowerPoint</vt:lpstr>
      <vt:lpstr>Ουροδόχος κύστη</vt:lpstr>
      <vt:lpstr>Παρουσίαση του PowerPoint</vt:lpstr>
      <vt:lpstr>Ουροδόχος κύστη</vt:lpstr>
      <vt:lpstr>Ουρήθρα</vt:lpstr>
      <vt:lpstr>Ουρήθρα</vt:lpstr>
      <vt:lpstr>Ουρήθρα</vt:lpstr>
      <vt:lpstr>Template?</vt:lpstr>
      <vt:lpstr>Εμβρυολογία του νεφρού</vt:lpstr>
      <vt:lpstr>Εμβρυολογία του νεφρού</vt:lpstr>
      <vt:lpstr>Παρουσίαση του PowerPoint</vt:lpstr>
      <vt:lpstr>Εμβρυολογία του ουρογεννητικού συστήματος</vt:lpstr>
      <vt:lpstr>Ανάπτυξη των νεφρών</vt:lpstr>
      <vt:lpstr>Σχηματισμός του μόνιμου νεφρού</vt:lpstr>
      <vt:lpstr>Σχηματισμός του μόνιμου νεφρού</vt:lpstr>
      <vt:lpstr>Παρουσίαση του PowerPoint</vt:lpstr>
      <vt:lpstr>Παρουσίαση του PowerPoint</vt:lpstr>
      <vt:lpstr>Template?</vt:lpstr>
      <vt:lpstr>Νεφρώνας</vt:lpstr>
      <vt:lpstr>Νεφρώνας</vt:lpstr>
      <vt:lpstr>Παρουσίαση του PowerPoint</vt:lpstr>
      <vt:lpstr>Παρουσίαση του PowerPoint</vt:lpstr>
      <vt:lpstr>Νεφρική Μικροκυκλοφορία</vt:lpstr>
      <vt:lpstr>Ιστολογική Δομή Αγγειώδους Σπειράματος</vt:lpstr>
      <vt:lpstr>Μεσάγγειο</vt:lpstr>
      <vt:lpstr>Ιστολογική Δομή Ουροφόρου Σωληναρίου</vt:lpstr>
      <vt:lpstr>Παρουσίαση του PowerPoint</vt:lpstr>
      <vt:lpstr>Παρασπειραματική Συσκευή</vt:lpstr>
      <vt:lpstr>Κατώτερη Ουροφόρος Οδός</vt:lpstr>
      <vt:lpstr>Κατώτερη Ουροφόρος Οδός</vt:lpstr>
      <vt:lpstr>Κατώτερη Ουροφόρος Οδός</vt:lpstr>
      <vt:lpstr>Ερωτήσεις </vt:lpstr>
      <vt:lpstr>Ερωτήσεις </vt:lpstr>
      <vt:lpstr>Video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Evangelia-Marouso Kaplani</dc:creator>
  <cp:lastModifiedBy>Evangelia-Marouso Kaplani</cp:lastModifiedBy>
  <cp:revision>54</cp:revision>
  <dcterms:created xsi:type="dcterms:W3CDTF">2025-08-26T11:05:02Z</dcterms:created>
  <dcterms:modified xsi:type="dcterms:W3CDTF">2026-04-20T20:57:28Z</dcterms:modified>
</cp:coreProperties>
</file>