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53"/>
  </p:notesMasterIdLst>
  <p:sldIdLst>
    <p:sldId id="284" r:id="rId6"/>
    <p:sldId id="336" r:id="rId7"/>
    <p:sldId id="337" r:id="rId8"/>
    <p:sldId id="338" r:id="rId9"/>
    <p:sldId id="374" r:id="rId10"/>
    <p:sldId id="339" r:id="rId11"/>
    <p:sldId id="341" r:id="rId12"/>
    <p:sldId id="345" r:id="rId13"/>
    <p:sldId id="346" r:id="rId14"/>
    <p:sldId id="347" r:id="rId15"/>
    <p:sldId id="348" r:id="rId16"/>
    <p:sldId id="350" r:id="rId17"/>
    <p:sldId id="351" r:id="rId18"/>
    <p:sldId id="352" r:id="rId19"/>
    <p:sldId id="353" r:id="rId20"/>
    <p:sldId id="354" r:id="rId21"/>
    <p:sldId id="355" r:id="rId22"/>
    <p:sldId id="375" r:id="rId23"/>
    <p:sldId id="359" r:id="rId24"/>
    <p:sldId id="356" r:id="rId25"/>
    <p:sldId id="357" r:id="rId26"/>
    <p:sldId id="358" r:id="rId27"/>
    <p:sldId id="360" r:id="rId28"/>
    <p:sldId id="361" r:id="rId29"/>
    <p:sldId id="362" r:id="rId30"/>
    <p:sldId id="376" r:id="rId31"/>
    <p:sldId id="377" r:id="rId32"/>
    <p:sldId id="363" r:id="rId33"/>
    <p:sldId id="378" r:id="rId34"/>
    <p:sldId id="368" r:id="rId35"/>
    <p:sldId id="367" r:id="rId36"/>
    <p:sldId id="379" r:id="rId37"/>
    <p:sldId id="364" r:id="rId38"/>
    <p:sldId id="365" r:id="rId39"/>
    <p:sldId id="380" r:id="rId40"/>
    <p:sldId id="381" r:id="rId41"/>
    <p:sldId id="366" r:id="rId42"/>
    <p:sldId id="369" r:id="rId43"/>
    <p:sldId id="370" r:id="rId44"/>
    <p:sldId id="371" r:id="rId45"/>
    <p:sldId id="372" r:id="rId46"/>
    <p:sldId id="373" r:id="rId47"/>
    <p:sldId id="384" r:id="rId48"/>
    <p:sldId id="382" r:id="rId49"/>
    <p:sldId id="383" r:id="rId50"/>
    <p:sldId id="335" r:id="rId51"/>
    <p:sldId id="313" r:id="rId5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D4EF"/>
    <a:srgbClr val="EBF3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C451CE-C5A6-4068-9A7F-4CA507BCFC95}" v="88" dt="2026-04-13T14:29:34.7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6" autoAdjust="0"/>
    <p:restoredTop sz="94660"/>
  </p:normalViewPr>
  <p:slideViewPr>
    <p:cSldViewPr snapToGrid="0">
      <p:cViewPr varScale="1">
        <p:scale>
          <a:sx n="59" d="100"/>
          <a:sy n="59" d="100"/>
        </p:scale>
        <p:origin x="8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679F6E-C6AC-4B27-84D5-0A3D833B207F}" type="datetimeFigureOut">
              <a:rPr lang="el-GR" smtClean="0"/>
              <a:t>4/5/2026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C644D-9CEA-4C7C-B69B-04E5BD7287A1}" type="slidenum">
              <a:rPr lang="el-GR" smtClean="0"/>
              <a:t>‹#›</a:t>
            </a:fld>
            <a:endParaRPr lang="el-GR"/>
          </a:p>
        </p:txBody>
      </p:sp>
    </p:spTree>
    <p:extLst>
      <p:ext uri="{BB962C8B-B14F-4D97-AF65-F5344CB8AC3E}">
        <p14:creationId xmlns:p14="http://schemas.microsoft.com/office/powerpoint/2010/main" val="148095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4D21CA-11D8-F37C-9577-286CA43FFC2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9AC33D65-336D-2081-7414-881D3AD9D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7F6EC68-59B3-7619-BC79-27203809C630}"/>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5" name="Θέση υποσέλιδου 4">
            <a:extLst>
              <a:ext uri="{FF2B5EF4-FFF2-40B4-BE49-F238E27FC236}">
                <a16:creationId xmlns:a16="http://schemas.microsoft.com/office/drawing/2014/main" id="{8ACF1ED4-501C-6A00-2C54-7367EF8531E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F36F7CE-1C4B-125F-6F1C-AA503FF62FE1}"/>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309139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6AEAB9-7067-816E-0DCF-4ED3345010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D982FAA-DE8A-4769-D9C2-5BA031FD0BE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B7DD1DE-EF81-11A3-4277-2663BAD851A6}"/>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5" name="Θέση υποσέλιδου 4">
            <a:extLst>
              <a:ext uri="{FF2B5EF4-FFF2-40B4-BE49-F238E27FC236}">
                <a16:creationId xmlns:a16="http://schemas.microsoft.com/office/drawing/2014/main" id="{9633AA92-0939-E84C-AFA3-21F1E789EEE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7D6FE9-AF5A-FD58-A1E0-CC88ADA1D31D}"/>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164494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A75C61-421A-FB6C-9805-E6D9D960A4D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A33C547-64DD-8E13-73B6-EA01795CC6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A090B1D-D2C8-1A91-04F7-1F9B63FCF08C}"/>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5" name="Θέση υποσέλιδου 4">
            <a:extLst>
              <a:ext uri="{FF2B5EF4-FFF2-40B4-BE49-F238E27FC236}">
                <a16:creationId xmlns:a16="http://schemas.microsoft.com/office/drawing/2014/main" id="{DC56DD3E-8BB5-EAAE-C55D-3F7B7193048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4BE7CD3-A270-D1D3-B697-3E6D9B73499E}"/>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3846586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BBC7F0-65F0-82A9-BFBD-F4A5CE90670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D2B2204-894D-3D72-EBD9-CD6E0FB06F1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34812B4-FE2E-BA8E-A6E7-B35406DFF817}"/>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D9579099-37C2-B85F-3435-BC2184250BA5}"/>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6" name="Θέση υποσέλιδου 5">
            <a:extLst>
              <a:ext uri="{FF2B5EF4-FFF2-40B4-BE49-F238E27FC236}">
                <a16:creationId xmlns:a16="http://schemas.microsoft.com/office/drawing/2014/main" id="{13AE1B8C-BA5F-6723-6059-5AFF81CE71C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60B46DB-1FBB-983D-96EF-3EFC5F71F39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418297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B4779F-3761-2508-A389-15174EB0FDC7}"/>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73E473C-E88C-9108-116D-D973388362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ED5BA83-829A-9968-D498-54D6495FF503}"/>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43340760-CC18-F696-1A1D-64F8908457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DAEF02D-A9DB-BFDB-F369-B2585A9EAA6F}"/>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AE554A68-DA64-3022-69E0-14A33B33B480}"/>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8" name="Θέση υποσέλιδου 7">
            <a:extLst>
              <a:ext uri="{FF2B5EF4-FFF2-40B4-BE49-F238E27FC236}">
                <a16:creationId xmlns:a16="http://schemas.microsoft.com/office/drawing/2014/main" id="{C91EA038-E64D-D415-79AE-02B35C6EA8AB}"/>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A126DB6-00E1-C750-0123-FC0EABD1CBEA}"/>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80667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2F893B-175F-0878-73D1-CFAC049FDD8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570A8647-8B2E-408D-485B-0FEDA2ADA188}"/>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4" name="Θέση υποσέλιδου 3">
            <a:extLst>
              <a:ext uri="{FF2B5EF4-FFF2-40B4-BE49-F238E27FC236}">
                <a16:creationId xmlns:a16="http://schemas.microsoft.com/office/drawing/2014/main" id="{2DA2110A-5501-D4E4-1838-7B3E069D793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D71E9D39-4256-2306-0CAB-FB5A0D182F2A}"/>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745627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1CB50E3-DBC1-E8E0-6684-885457CAC6BC}"/>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3" name="Θέση υποσέλιδου 2">
            <a:extLst>
              <a:ext uri="{FF2B5EF4-FFF2-40B4-BE49-F238E27FC236}">
                <a16:creationId xmlns:a16="http://schemas.microsoft.com/office/drawing/2014/main" id="{2C81FB31-6BA1-26B8-FAB5-ED5C70743731}"/>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CD072194-A194-F412-7A0C-2296C5AFD37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283448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EBE698-BCFC-BE58-F704-EAB19F61D31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0268238-7E9A-580C-A9D7-139ECE35C0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3D729ECD-14E4-AE28-0F77-5F1C87CEC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DBAA221-1E04-A9C0-8642-3EE87B970487}"/>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6" name="Θέση υποσέλιδου 5">
            <a:extLst>
              <a:ext uri="{FF2B5EF4-FFF2-40B4-BE49-F238E27FC236}">
                <a16:creationId xmlns:a16="http://schemas.microsoft.com/office/drawing/2014/main" id="{8B75C824-6CD7-6BF2-53AF-7E64A737D17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F7869FA-D470-2E07-F1B5-D765526AEF13}"/>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96517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8059B9-F206-F7A9-05F3-E30D5853EB6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37516EEC-D8D1-19E0-5D19-78A20B542F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297432F8-7F7B-9A7C-D056-47FC68FBEA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A3AC460-4F21-29E2-9E88-E17BA47E1C1D}"/>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6" name="Θέση υποσέλιδου 5">
            <a:extLst>
              <a:ext uri="{FF2B5EF4-FFF2-40B4-BE49-F238E27FC236}">
                <a16:creationId xmlns:a16="http://schemas.microsoft.com/office/drawing/2014/main" id="{CA23EF3D-6EFC-9F66-52D3-F5DC7ED6121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BD3129C-D570-2EAC-F73B-A0DC47612317}"/>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529549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2F2A07-A59C-5108-C40C-F019617C782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DFE58C3-A0D9-4188-7CDE-2967B41F7E7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54AEFB6-52ED-383F-5BB2-7D1C59E72135}"/>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5" name="Θέση υποσέλιδου 4">
            <a:extLst>
              <a:ext uri="{FF2B5EF4-FFF2-40B4-BE49-F238E27FC236}">
                <a16:creationId xmlns:a16="http://schemas.microsoft.com/office/drawing/2014/main" id="{FDE78A41-E503-9F90-5019-34FF7FA5FC8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29B0406-6F52-50FF-72E7-2667B0889D6B}"/>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920839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C174C5E-DE8B-3B99-DAD6-455476A9AF7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EBDE883-0A10-FF49-808B-C7E41365C398}"/>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2594B9F-D590-EE89-4DE9-58DF5AB7D8B4}"/>
              </a:ext>
            </a:extLst>
          </p:cNvPr>
          <p:cNvSpPr>
            <a:spLocks noGrp="1"/>
          </p:cNvSpPr>
          <p:nvPr>
            <p:ph type="dt" sz="half" idx="10"/>
          </p:nvPr>
        </p:nvSpPr>
        <p:spPr/>
        <p:txBody>
          <a:bodyPr/>
          <a:lstStyle/>
          <a:p>
            <a:fld id="{3A2E63C1-FA27-49DB-A789-515F1A3EACCE}" type="datetimeFigureOut">
              <a:rPr lang="el-GR" smtClean="0"/>
              <a:t>4/5/2026</a:t>
            </a:fld>
            <a:endParaRPr lang="el-GR"/>
          </a:p>
        </p:txBody>
      </p:sp>
      <p:sp>
        <p:nvSpPr>
          <p:cNvPr id="5" name="Θέση υποσέλιδου 4">
            <a:extLst>
              <a:ext uri="{FF2B5EF4-FFF2-40B4-BE49-F238E27FC236}">
                <a16:creationId xmlns:a16="http://schemas.microsoft.com/office/drawing/2014/main" id="{F7EB2DB8-87C2-E31D-A1B9-D111E620B61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A2674149-48CE-81DB-FE2E-473267544548}"/>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549311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6F7A55-3D18-1E14-C44C-D1796C3C1436}"/>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E2A12975-0D2A-DDDB-7261-77FBA92ED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D6FFF2F-AF49-81B3-55B8-CC4AA7C802AE}"/>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5" name="Θέση υποσέλιδου 4">
            <a:extLst>
              <a:ext uri="{FF2B5EF4-FFF2-40B4-BE49-F238E27FC236}">
                <a16:creationId xmlns:a16="http://schemas.microsoft.com/office/drawing/2014/main" id="{9C88D119-AAD5-15A0-CE56-6D652F6C6D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A641F09-772C-3D20-5263-5DF702640CE0}"/>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529130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A284DE-FD2B-79AD-5D0E-E329FAC9E0B6}"/>
              </a:ext>
            </a:extLst>
          </p:cNvPr>
          <p:cNvSpPr>
            <a:spLocks noGrp="1"/>
          </p:cNvSpPr>
          <p:nvPr>
            <p:ph type="title"/>
          </p:nvPr>
        </p:nvSpPr>
        <p:spPr>
          <a:xfrm>
            <a:off x="838200" y="992187"/>
            <a:ext cx="10515600" cy="698501"/>
          </a:xfrm>
        </p:spPr>
        <p:txBody>
          <a:bodyPr/>
          <a:lstStyle>
            <a:lvl1pPr algn="ctr">
              <a:defRPr b="1">
                <a:solidFill>
                  <a:schemeClr val="tx2">
                    <a:lumMod val="50000"/>
                    <a:lumOff val="50000"/>
                  </a:schemeClr>
                </a:solidFill>
              </a:defRPr>
            </a:lvl1pPr>
          </a:lstStyle>
          <a:p>
            <a:r>
              <a:rPr lang="el-GR" dirty="0"/>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6AC3A44-0A3B-0047-DA21-B8F834048529}"/>
              </a:ext>
            </a:extLst>
          </p:cNvPr>
          <p:cNvSpPr>
            <a:spLocks noGrp="1"/>
          </p:cNvSpPr>
          <p:nvPr>
            <p:ph idx="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11399A3-C3A4-F453-7FD2-F5FBAC14076A}"/>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5" name="Θέση υποσέλιδου 4">
            <a:extLst>
              <a:ext uri="{FF2B5EF4-FFF2-40B4-BE49-F238E27FC236}">
                <a16:creationId xmlns:a16="http://schemas.microsoft.com/office/drawing/2014/main" id="{2BDE34E6-D7E4-71C8-ED50-4BFACF7EE52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53C0EC-CA19-299E-0016-3C2448CF27BD}"/>
              </a:ext>
            </a:extLst>
          </p:cNvPr>
          <p:cNvSpPr>
            <a:spLocks noGrp="1"/>
          </p:cNvSpPr>
          <p:nvPr>
            <p:ph type="sldNum" sz="quarter" idx="12"/>
          </p:nvPr>
        </p:nvSpPr>
        <p:spPr/>
        <p:txBody>
          <a:bodyPr/>
          <a:lstStyle/>
          <a:p>
            <a:fld id="{E3938158-3DF5-41AD-A867-089D0309D63F}" type="slidenum">
              <a:rPr lang="el-GR" smtClean="0"/>
              <a:t>‹#›</a:t>
            </a:fld>
            <a:endParaRPr lang="el-GR"/>
          </a:p>
        </p:txBody>
      </p:sp>
      <p:sp>
        <p:nvSpPr>
          <p:cNvPr id="7" name="Rectangle 12">
            <a:extLst>
              <a:ext uri="{FF2B5EF4-FFF2-40B4-BE49-F238E27FC236}">
                <a16:creationId xmlns:a16="http://schemas.microsoft.com/office/drawing/2014/main" id="{43B1A8FE-DE3D-9C17-B55C-4B55DC8E55F6}"/>
              </a:ext>
            </a:extLst>
          </p:cNvPr>
          <p:cNvSpPr/>
          <p:nvPr userDrawn="1"/>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8" name="Group 8">
            <a:extLst>
              <a:ext uri="{FF2B5EF4-FFF2-40B4-BE49-F238E27FC236}">
                <a16:creationId xmlns:a16="http://schemas.microsoft.com/office/drawing/2014/main" id="{DE6FA4D3-4314-EFAE-7B0D-9DAB11D77E4B}"/>
              </a:ext>
            </a:extLst>
          </p:cNvPr>
          <p:cNvGrpSpPr/>
          <p:nvPr userDrawn="1"/>
        </p:nvGrpSpPr>
        <p:grpSpPr>
          <a:xfrm>
            <a:off x="9304419" y="47625"/>
            <a:ext cx="2806268" cy="717550"/>
            <a:chOff x="9304419" y="47625"/>
            <a:chExt cx="2806268" cy="717550"/>
          </a:xfrm>
        </p:grpSpPr>
        <p:pic>
          <p:nvPicPr>
            <p:cNvPr id="9" name="Picture 9" descr="A blue text on a black background&#10;&#10;AI-generated content may be incorrect.">
              <a:extLst>
                <a:ext uri="{FF2B5EF4-FFF2-40B4-BE49-F238E27FC236}">
                  <a16:creationId xmlns:a16="http://schemas.microsoft.com/office/drawing/2014/main" id="{75550FB9-3364-E2D0-2699-FEB2E9B1E614}"/>
                </a:ext>
              </a:extLst>
            </p:cNvPr>
            <p:cNvPicPr>
              <a:picLocks noChangeAspect="1"/>
            </p:cNvPicPr>
            <p:nvPr/>
          </p:nvPicPr>
          <p:blipFill>
            <a:blip r:embed="rId2">
              <a:extLst>
                <a:ext uri="{28A0092B-C50C-407E-A947-70E740481C1C}">
                  <a14:useLocalDpi xmlns:a14="http://schemas.microsoft.com/office/drawing/2010/main" val="0"/>
                </a:ext>
              </a:extLst>
            </a:blip>
            <a:srcRect b="35429"/>
            <a:stretch>
              <a:fillRect/>
            </a:stretch>
          </p:blipFill>
          <p:spPr>
            <a:xfrm>
              <a:off x="9304419" y="47625"/>
              <a:ext cx="1111250" cy="717550"/>
            </a:xfrm>
            <a:prstGeom prst="rect">
              <a:avLst/>
            </a:prstGeom>
            <a:solidFill>
              <a:srgbClr val="ECF4F9"/>
            </a:solidFill>
          </p:spPr>
        </p:pic>
        <p:cxnSp>
          <p:nvCxnSpPr>
            <p:cNvPr id="10" name="Straight Connector 10">
              <a:extLst>
                <a:ext uri="{FF2B5EF4-FFF2-40B4-BE49-F238E27FC236}">
                  <a16:creationId xmlns:a16="http://schemas.microsoft.com/office/drawing/2014/main" id="{23C236B0-0373-F612-65FE-0BA5FBCF4862}"/>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1" name="Picture 11">
              <a:extLst>
                <a:ext uri="{FF2B5EF4-FFF2-40B4-BE49-F238E27FC236}">
                  <a16:creationId xmlns:a16="http://schemas.microsoft.com/office/drawing/2014/main" id="{A02B10DB-5F00-EA2A-55EA-F82E3BD8413B}"/>
                </a:ext>
              </a:extLst>
            </p:cNvPr>
            <p:cNvPicPr>
              <a:picLocks noChangeAspect="1"/>
            </p:cNvPicPr>
            <p:nvPr/>
          </p:nvPicPr>
          <p:blipFill>
            <a:blip r:embed="rId3">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sp>
        <p:nvSpPr>
          <p:cNvPr id="12" name="Rectangle 13">
            <a:extLst>
              <a:ext uri="{FF2B5EF4-FFF2-40B4-BE49-F238E27FC236}">
                <a16:creationId xmlns:a16="http://schemas.microsoft.com/office/drawing/2014/main" id="{985B1823-2484-051D-2FF1-457B721DEEDD}"/>
              </a:ext>
            </a:extLst>
          </p:cNvPr>
          <p:cNvSpPr/>
          <p:nvPr userDrawn="1"/>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6157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689D2F-D422-89DB-CF00-E5C8581C6B3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9769831-89FF-1B80-0E47-4CC2A6E69A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551AB7C5-F3C4-076B-B1FD-A94356ADADCF}"/>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5" name="Θέση υποσέλιδου 4">
            <a:extLst>
              <a:ext uri="{FF2B5EF4-FFF2-40B4-BE49-F238E27FC236}">
                <a16:creationId xmlns:a16="http://schemas.microsoft.com/office/drawing/2014/main" id="{16342CFE-B1CF-C227-4EA3-C3850B48118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CE9FCC2-13F3-6135-9B68-C5C257BA3EDF}"/>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271458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E63E53-F7CE-A3F8-62C9-4AF8A85E37F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C3E49F4E-7F4B-430C-5447-04CDF0ED2E0B}"/>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C2EBDDD-4C2B-4BE9-3C84-CAFF659D42C9}"/>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2F310DEF-1F88-73B2-9D44-EBC14F7174B5}"/>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6" name="Θέση υποσέλιδου 5">
            <a:extLst>
              <a:ext uri="{FF2B5EF4-FFF2-40B4-BE49-F238E27FC236}">
                <a16:creationId xmlns:a16="http://schemas.microsoft.com/office/drawing/2014/main" id="{BA162212-7222-4290-89C2-0DC41EF0F92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ABB004E-66A8-8315-449E-3DEE1CF9CB7C}"/>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785810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F9FC3C-5982-454A-959D-23AE23CC45C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56D6535-1232-225E-9951-54952AE53B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B908838-082A-9B6B-4882-E437C8A0963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2476E72-C67A-B89D-A5EA-11F47E7C4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D87BD42-AAFB-4E12-747A-F696D3BF6F94}"/>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7673BFE8-E44E-B36D-2CD9-EC2E44B2792A}"/>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8" name="Θέση υποσέλιδου 7">
            <a:extLst>
              <a:ext uri="{FF2B5EF4-FFF2-40B4-BE49-F238E27FC236}">
                <a16:creationId xmlns:a16="http://schemas.microsoft.com/office/drawing/2014/main" id="{2263650D-356A-D49A-33F8-D700546BB32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53BA353C-89A7-8BFF-B695-99D1CF3F31C5}"/>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794882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1DD05E-6CE0-155F-3721-99795D70C42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C71CAF4-E343-026D-54DB-60781EFE127A}"/>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4" name="Θέση υποσέλιδου 3">
            <a:extLst>
              <a:ext uri="{FF2B5EF4-FFF2-40B4-BE49-F238E27FC236}">
                <a16:creationId xmlns:a16="http://schemas.microsoft.com/office/drawing/2014/main" id="{69C45B5D-9F6E-DE3F-1F02-268FA70FF4C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B79ECC4B-B247-BED7-5308-0D400DBAA1C8}"/>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366435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87F8F0F-3892-1113-7A60-5818A50E51E9}"/>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3" name="Θέση υποσέλιδου 2">
            <a:extLst>
              <a:ext uri="{FF2B5EF4-FFF2-40B4-BE49-F238E27FC236}">
                <a16:creationId xmlns:a16="http://schemas.microsoft.com/office/drawing/2014/main" id="{76BA8CE8-5B09-DFEF-5128-CD692C8C7B8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5FA5706-75FF-0770-901A-D08CB3EB8AE2}"/>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579631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D6C518-081C-84EF-0832-2FB0B13EE23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4CB248E-9D0D-1185-CE9B-F611D8AAF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7F3A09A7-8501-543A-235E-1821D62917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F462E34-6809-30A9-1954-7B0AC623C39E}"/>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6" name="Θέση υποσέλιδου 5">
            <a:extLst>
              <a:ext uri="{FF2B5EF4-FFF2-40B4-BE49-F238E27FC236}">
                <a16:creationId xmlns:a16="http://schemas.microsoft.com/office/drawing/2014/main" id="{23F84B5A-D1C9-96D8-6DE4-59A38847CD6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B5CACB3-80EF-82D5-E92B-40F3C2AFE97B}"/>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276502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8C2946-35CA-4D98-339C-38B327F1B10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8C768ADD-123B-A07A-B4F9-8736A246C2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31A9211-6348-B88C-543A-B75668E1A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B7395FC-B884-1F41-8D76-C5917FB760AA}"/>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6" name="Θέση υποσέλιδου 5">
            <a:extLst>
              <a:ext uri="{FF2B5EF4-FFF2-40B4-BE49-F238E27FC236}">
                <a16:creationId xmlns:a16="http://schemas.microsoft.com/office/drawing/2014/main" id="{51145221-BFB9-8F9C-878A-1C991DC3DC1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85279EF-48B0-BA9F-4F27-06AAFB00B1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2937142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367440-92FE-AEBF-4A6C-75E4C2E3768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45B5C7E-2E16-B4AC-BA18-D5FAC594F90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0C9499-58AE-E9C3-32D2-CC447FA653CC}"/>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5" name="Θέση υποσέλιδου 4">
            <a:extLst>
              <a:ext uri="{FF2B5EF4-FFF2-40B4-BE49-F238E27FC236}">
                <a16:creationId xmlns:a16="http://schemas.microsoft.com/office/drawing/2014/main" id="{F0ADCC72-B6D0-45C3-113D-80DB0D1C8CA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598E114-9AB3-E336-8D9E-994D94A72743}"/>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4059492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A66E2042-064D-79F8-CECF-AEE8435DEFBB}"/>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727E4B6-2B0F-DA27-2EF6-9D1764C28462}"/>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293CFAC-E345-2C81-2FB7-1FE2DF3D35F0}"/>
              </a:ext>
            </a:extLst>
          </p:cNvPr>
          <p:cNvSpPr>
            <a:spLocks noGrp="1"/>
          </p:cNvSpPr>
          <p:nvPr>
            <p:ph type="dt" sz="half" idx="10"/>
          </p:nvPr>
        </p:nvSpPr>
        <p:spPr/>
        <p:txBody>
          <a:bodyPr/>
          <a:lstStyle/>
          <a:p>
            <a:fld id="{371593DD-9E93-4E1A-ADC1-D134093077A0}" type="datetimeFigureOut">
              <a:rPr lang="el-GR" smtClean="0"/>
              <a:t>4/5/2026</a:t>
            </a:fld>
            <a:endParaRPr lang="el-GR"/>
          </a:p>
        </p:txBody>
      </p:sp>
      <p:sp>
        <p:nvSpPr>
          <p:cNvPr id="5" name="Θέση υποσέλιδου 4">
            <a:extLst>
              <a:ext uri="{FF2B5EF4-FFF2-40B4-BE49-F238E27FC236}">
                <a16:creationId xmlns:a16="http://schemas.microsoft.com/office/drawing/2014/main" id="{3B505109-7337-E4E7-2F39-E18E193EDF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1E03381-4C05-0252-E102-EC26A10EF6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32464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2C53F2E2-3C5B-C11F-AF7B-9CA56A939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B678747-1DC9-A480-FC36-A06FF851A4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A08B0CE-D681-D369-7771-E0B5FC1188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2E63C1-FA27-49DB-A789-515F1A3EACCE}" type="datetimeFigureOut">
              <a:rPr lang="el-GR" smtClean="0"/>
              <a:t>4/5/2026</a:t>
            </a:fld>
            <a:endParaRPr lang="el-GR"/>
          </a:p>
        </p:txBody>
      </p:sp>
      <p:sp>
        <p:nvSpPr>
          <p:cNvPr id="5" name="Θέση υποσέλιδου 4">
            <a:extLst>
              <a:ext uri="{FF2B5EF4-FFF2-40B4-BE49-F238E27FC236}">
                <a16:creationId xmlns:a16="http://schemas.microsoft.com/office/drawing/2014/main" id="{428F2FB9-59B2-6705-6301-350681D094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0BC2AF1-BE7B-D159-999C-D27B84E03C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27069-54D0-4F44-A22B-DE091D001F3D}" type="slidenum">
              <a:rPr lang="el-GR" smtClean="0"/>
              <a:t>‹#›</a:t>
            </a:fld>
            <a:endParaRPr lang="el-GR"/>
          </a:p>
        </p:txBody>
      </p:sp>
    </p:spTree>
    <p:extLst>
      <p:ext uri="{BB962C8B-B14F-4D97-AF65-F5344CB8AC3E}">
        <p14:creationId xmlns:p14="http://schemas.microsoft.com/office/powerpoint/2010/main" val="1133253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D6C4BBA1-B92D-57EA-681A-08BE896774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D3DBEC0-A80D-DC23-5EE2-AB5E4C4C40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7905BA9-1EE5-6A77-3D42-67B96C11A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1593DD-9E93-4E1A-ADC1-D134093077A0}" type="datetimeFigureOut">
              <a:rPr lang="el-GR" smtClean="0"/>
              <a:t>4/5/2026</a:t>
            </a:fld>
            <a:endParaRPr lang="el-GR"/>
          </a:p>
        </p:txBody>
      </p:sp>
      <p:sp>
        <p:nvSpPr>
          <p:cNvPr id="5" name="Θέση υποσέλιδου 4">
            <a:extLst>
              <a:ext uri="{FF2B5EF4-FFF2-40B4-BE49-F238E27FC236}">
                <a16:creationId xmlns:a16="http://schemas.microsoft.com/office/drawing/2014/main" id="{FFE74C21-D4C6-D95B-9C74-79DA41B8F1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6851CF5-F3B2-2EA6-4AF5-04B6951388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938158-3DF5-41AD-A867-089D0309D63F}" type="slidenum">
              <a:rPr lang="el-GR" smtClean="0"/>
              <a:t>‹#›</a:t>
            </a:fld>
            <a:endParaRPr lang="el-GR"/>
          </a:p>
        </p:txBody>
      </p:sp>
    </p:spTree>
    <p:extLst>
      <p:ext uri="{BB962C8B-B14F-4D97-AF65-F5344CB8AC3E}">
        <p14:creationId xmlns:p14="http://schemas.microsoft.com/office/powerpoint/2010/main" val="4076998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eodorosmariolis@yahoo.gr" TargetMode="External"/><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mailto:theodorosmariolis@yahoo.gr" TargetMode="External"/><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hyperlink" Target="mailto:theodorosmariolis@yahoo.gr" TargetMode="External"/><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 Id="rId5" Type="http://schemas.openxmlformats.org/officeDocument/2006/relationships/image" Target="../media/image28.jpeg"/><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cancertr.com/wp-content/uploads/2010/08/Uterus-cervical-cancer-treatment.jpg" TargetMode="External"/><Relationship Id="rId1" Type="http://schemas.openxmlformats.org/officeDocument/2006/relationships/slideLayout" Target="../slideLayouts/slideLayout13.xml"/><Relationship Id="rId5" Type="http://schemas.openxmlformats.org/officeDocument/2006/relationships/image" Target="../media/image37.jpeg"/><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hyperlink" Target="https://youtube.com/shorts/KLtiNdNqN0M?si=vPzsdjfcHmBRD06e"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A72248-EE59-A54F-6962-7045BA3EF4F3}"/>
              </a:ext>
            </a:extLst>
          </p:cNvPr>
          <p:cNvSpPr/>
          <p:nvPr/>
        </p:nvSpPr>
        <p:spPr>
          <a:xfrm>
            <a:off x="0" y="0"/>
            <a:ext cx="12192000" cy="5257799"/>
          </a:xfrm>
          <a:prstGeom prst="rect">
            <a:avLst/>
          </a:prstGeom>
          <a:solidFill>
            <a:srgbClr val="1A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A8CCA"/>
              </a:solidFill>
            </a:endParaRPr>
          </a:p>
        </p:txBody>
      </p:sp>
      <p:sp>
        <p:nvSpPr>
          <p:cNvPr id="2" name="Τίτλος 1">
            <a:extLst>
              <a:ext uri="{FF2B5EF4-FFF2-40B4-BE49-F238E27FC236}">
                <a16:creationId xmlns:a16="http://schemas.microsoft.com/office/drawing/2014/main" id="{F1C2CE6A-896A-30D3-6738-3B97654D4A7B}"/>
              </a:ext>
            </a:extLst>
          </p:cNvPr>
          <p:cNvSpPr>
            <a:spLocks noGrp="1"/>
          </p:cNvSpPr>
          <p:nvPr>
            <p:ph type="ctrTitle"/>
          </p:nvPr>
        </p:nvSpPr>
        <p:spPr/>
        <p:txBody>
          <a:bodyPr/>
          <a:lstStyle/>
          <a:p>
            <a:r>
              <a:rPr lang="en-US" dirty="0"/>
              <a:t>Template?</a:t>
            </a:r>
            <a:endParaRPr lang="el-GR" dirty="0"/>
          </a:p>
        </p:txBody>
      </p:sp>
      <p:sp>
        <p:nvSpPr>
          <p:cNvPr id="3" name="Υπότιτλος 2">
            <a:extLst>
              <a:ext uri="{FF2B5EF4-FFF2-40B4-BE49-F238E27FC236}">
                <a16:creationId xmlns:a16="http://schemas.microsoft.com/office/drawing/2014/main" id="{70A8EFBE-6D97-D824-DA25-AAF3B8F1014B}"/>
              </a:ext>
            </a:extLst>
          </p:cNvPr>
          <p:cNvSpPr>
            <a:spLocks noGrp="1"/>
          </p:cNvSpPr>
          <p:nvPr>
            <p:ph type="subTitle" idx="1"/>
          </p:nvPr>
        </p:nvSpPr>
        <p:spPr/>
        <p:txBody>
          <a:bodyPr/>
          <a:lstStyle/>
          <a:p>
            <a:r>
              <a:rPr lang="el-GR" dirty="0" err="1"/>
              <a:t>Πλιζ</a:t>
            </a:r>
            <a:r>
              <a:rPr lang="el-GR" dirty="0"/>
              <a:t> όχι ροζ, μωβ, </a:t>
            </a:r>
            <a:r>
              <a:rPr lang="el-GR" dirty="0" err="1"/>
              <a:t>πρασινο</a:t>
            </a:r>
            <a:r>
              <a:rPr lang="el-GR" dirty="0"/>
              <a:t>, </a:t>
            </a:r>
            <a:r>
              <a:rPr lang="el-GR" dirty="0" err="1"/>
              <a:t>μαρεσουν</a:t>
            </a:r>
            <a:r>
              <a:rPr lang="el-GR" dirty="0"/>
              <a:t> τα μπλε του </a:t>
            </a:r>
            <a:r>
              <a:rPr lang="el-GR" dirty="0" err="1"/>
              <a:t>εκπα</a:t>
            </a:r>
            <a:endParaRPr lang="el-GR" dirty="0"/>
          </a:p>
        </p:txBody>
      </p:sp>
      <p:pic>
        <p:nvPicPr>
          <p:cNvPr id="6" name="Picture 5" descr="A room with rows of chairs&#10;&#10;AI-generated content may be incorrect.">
            <a:extLst>
              <a:ext uri="{FF2B5EF4-FFF2-40B4-BE49-F238E27FC236}">
                <a16:creationId xmlns:a16="http://schemas.microsoft.com/office/drawing/2014/main" id="{E7D036D9-65F6-841F-BB59-5896AFA4E407}"/>
              </a:ext>
            </a:extLst>
          </p:cNvPr>
          <p:cNvPicPr>
            <a:picLocks noChangeAspect="1"/>
          </p:cNvPicPr>
          <p:nvPr/>
        </p:nvPicPr>
        <p:blipFill>
          <a:blip r:embed="rId2">
            <a:extLst>
              <a:ext uri="{28A0092B-C50C-407E-A947-70E740481C1C}">
                <a14:useLocalDpi xmlns:a14="http://schemas.microsoft.com/office/drawing/2010/main" val="0"/>
              </a:ext>
            </a:extLst>
          </a:blip>
          <a:srcRect l="30962" t="47" r="32064" b="-1"/>
          <a:stretch>
            <a:fillRect/>
          </a:stretch>
        </p:blipFill>
        <p:spPr>
          <a:xfrm rot="5400000">
            <a:off x="3089412" y="-3089414"/>
            <a:ext cx="6013173" cy="12192000"/>
          </a:xfrm>
          <a:prstGeom prst="rect">
            <a:avLst/>
          </a:prstGeom>
        </p:spPr>
      </p:pic>
      <p:sp>
        <p:nvSpPr>
          <p:cNvPr id="9" name="Rectangle 8">
            <a:extLst>
              <a:ext uri="{FF2B5EF4-FFF2-40B4-BE49-F238E27FC236}">
                <a16:creationId xmlns:a16="http://schemas.microsoft.com/office/drawing/2014/main" id="{733B190F-B3EE-813C-91AB-0406B545E9BF}"/>
              </a:ext>
            </a:extLst>
          </p:cNvPr>
          <p:cNvSpPr/>
          <p:nvPr/>
        </p:nvSpPr>
        <p:spPr>
          <a:xfrm>
            <a:off x="0" y="-1"/>
            <a:ext cx="12192000" cy="6013173"/>
          </a:xfrm>
          <a:prstGeom prst="rect">
            <a:avLst/>
          </a:prstGeom>
          <a:solidFill>
            <a:srgbClr val="1A60AD">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03C637D-6AC2-D994-D1BB-ABBEFC4832E0}"/>
              </a:ext>
            </a:extLst>
          </p:cNvPr>
          <p:cNvSpPr txBox="1"/>
          <p:nvPr/>
        </p:nvSpPr>
        <p:spPr>
          <a:xfrm>
            <a:off x="2001156" y="1122362"/>
            <a:ext cx="8189683" cy="2289666"/>
          </a:xfrm>
          <a:prstGeom prst="rect">
            <a:avLst/>
          </a:prstGeom>
          <a:noFill/>
        </p:spPr>
        <p:txBody>
          <a:bodyPr wrap="square" rtlCol="0">
            <a:spAutoFit/>
          </a:bodyPr>
          <a:lstStyle/>
          <a:p>
            <a:pPr algn="ctr">
              <a:lnSpc>
                <a:spcPct val="150000"/>
              </a:lnSpc>
            </a:pPr>
            <a:r>
              <a:rPr lang="el-GR" sz="5000" b="1" dirty="0">
                <a:solidFill>
                  <a:srgbClr val="ECF4F9"/>
                </a:solidFill>
              </a:rPr>
              <a:t>ΓΕΝΝΗΤΙΚΑ ΟΡΓΑΝΑ ΤΗΣ ΓΥΝΑΙΚΑΣ</a:t>
            </a:r>
            <a:endParaRPr lang="en-US" sz="5000" b="1" dirty="0">
              <a:solidFill>
                <a:srgbClr val="ECF4F9"/>
              </a:solidFill>
            </a:endParaRPr>
          </a:p>
        </p:txBody>
      </p:sp>
      <p:sp>
        <p:nvSpPr>
          <p:cNvPr id="12" name="TextBox 11">
            <a:extLst>
              <a:ext uri="{FF2B5EF4-FFF2-40B4-BE49-F238E27FC236}">
                <a16:creationId xmlns:a16="http://schemas.microsoft.com/office/drawing/2014/main" id="{6E7F0F0E-B723-D281-8F54-5FF43F190117}"/>
              </a:ext>
            </a:extLst>
          </p:cNvPr>
          <p:cNvSpPr txBox="1"/>
          <p:nvPr/>
        </p:nvSpPr>
        <p:spPr>
          <a:xfrm>
            <a:off x="848495" y="3978692"/>
            <a:ext cx="5997146" cy="1894621"/>
          </a:xfrm>
          <a:prstGeom prst="rect">
            <a:avLst/>
          </a:prstGeom>
          <a:noFill/>
        </p:spPr>
        <p:txBody>
          <a:bodyPr wrap="square" rtlCol="0">
            <a:spAutoFit/>
          </a:bodyPr>
          <a:lstStyle/>
          <a:p>
            <a:pPr>
              <a:lnSpc>
                <a:spcPct val="150000"/>
              </a:lnSpc>
            </a:pPr>
            <a:r>
              <a:rPr lang="el-GR" sz="2000" b="1" dirty="0">
                <a:solidFill>
                  <a:srgbClr val="ECF4F9"/>
                </a:solidFill>
              </a:rPr>
              <a:t>Θεόδωρος Μαριόλης </a:t>
            </a:r>
            <a:r>
              <a:rPr lang="el-GR" sz="2000" b="1" dirty="0" err="1">
                <a:solidFill>
                  <a:srgbClr val="ECF4F9"/>
                </a:solidFill>
              </a:rPr>
              <a:t>Σαψάκος</a:t>
            </a:r>
            <a:endParaRPr lang="el-GR" sz="2000" b="1" dirty="0">
              <a:solidFill>
                <a:srgbClr val="ECF4F9"/>
              </a:solidFill>
            </a:endParaRPr>
          </a:p>
          <a:p>
            <a:pPr>
              <a:lnSpc>
                <a:spcPct val="150000"/>
              </a:lnSpc>
            </a:pPr>
            <a:r>
              <a:rPr lang="el-GR" sz="2000" dirty="0">
                <a:solidFill>
                  <a:srgbClr val="ECF4F9"/>
                </a:solidFill>
              </a:rPr>
              <a:t>Καθηγητής </a:t>
            </a:r>
          </a:p>
          <a:p>
            <a:pPr>
              <a:lnSpc>
                <a:spcPct val="150000"/>
              </a:lnSpc>
            </a:pPr>
            <a:r>
              <a:rPr lang="el-GR" sz="2000" dirty="0">
                <a:solidFill>
                  <a:schemeClr val="bg1"/>
                </a:solidFill>
              </a:rPr>
              <a:t>Email: </a:t>
            </a:r>
            <a:r>
              <a:rPr lang="el-GR" sz="2000" dirty="0">
                <a:solidFill>
                  <a:schemeClr val="bg1"/>
                </a:solidFill>
                <a:hlinkClick r:id="rId3">
                  <a:extLst>
                    <a:ext uri="{A12FA001-AC4F-418D-AE19-62706E023703}">
                      <ahyp:hlinkClr xmlns:ahyp="http://schemas.microsoft.com/office/drawing/2018/hyperlinkcolor" val="tx"/>
                    </a:ext>
                  </a:extLst>
                </a:hlinkClick>
              </a:rPr>
              <a:t>theodorosmariolis@yahoo.gr</a:t>
            </a:r>
            <a:r>
              <a:rPr lang="el-GR" sz="2000" dirty="0">
                <a:solidFill>
                  <a:schemeClr val="bg1"/>
                </a:solidFill>
              </a:rPr>
              <a:t> </a:t>
            </a:r>
          </a:p>
          <a:p>
            <a:pPr>
              <a:lnSpc>
                <a:spcPct val="150000"/>
              </a:lnSpc>
            </a:pPr>
            <a:r>
              <a:rPr lang="el-GR" sz="2000" dirty="0">
                <a:solidFill>
                  <a:srgbClr val="ECF4F9"/>
                </a:solidFill>
              </a:rPr>
              <a:t>Τ: 6972910328</a:t>
            </a:r>
          </a:p>
        </p:txBody>
      </p:sp>
      <p:grpSp>
        <p:nvGrpSpPr>
          <p:cNvPr id="15" name="Group 14">
            <a:extLst>
              <a:ext uri="{FF2B5EF4-FFF2-40B4-BE49-F238E27FC236}">
                <a16:creationId xmlns:a16="http://schemas.microsoft.com/office/drawing/2014/main" id="{7427A526-A507-125D-E73B-899AB293248A}"/>
              </a:ext>
            </a:extLst>
          </p:cNvPr>
          <p:cNvGrpSpPr/>
          <p:nvPr/>
        </p:nvGrpSpPr>
        <p:grpSpPr>
          <a:xfrm>
            <a:off x="9249363" y="6089481"/>
            <a:ext cx="2837274" cy="697314"/>
            <a:chOff x="2327849" y="5960673"/>
            <a:chExt cx="2837274" cy="697314"/>
          </a:xfrm>
        </p:grpSpPr>
        <p:pic>
          <p:nvPicPr>
            <p:cNvPr id="8" name="Picture 7" descr="A blue text on a black background&#10;&#10;AI-generated content may be incorrect.">
              <a:extLst>
                <a:ext uri="{FF2B5EF4-FFF2-40B4-BE49-F238E27FC236}">
                  <a16:creationId xmlns:a16="http://schemas.microsoft.com/office/drawing/2014/main" id="{2C0D11AA-E84D-34C8-7B08-52790DD89C19}"/>
                </a:ext>
              </a:extLst>
            </p:cNvPr>
            <p:cNvPicPr>
              <a:picLocks noChangeAspect="1"/>
            </p:cNvPicPr>
            <p:nvPr/>
          </p:nvPicPr>
          <p:blipFill>
            <a:blip r:embed="rId4">
              <a:extLst>
                <a:ext uri="{28A0092B-C50C-407E-A947-70E740481C1C}">
                  <a14:useLocalDpi xmlns:a14="http://schemas.microsoft.com/office/drawing/2010/main" val="0"/>
                </a:ext>
              </a:extLst>
            </a:blip>
            <a:srcRect b="35429"/>
            <a:stretch>
              <a:fillRect/>
            </a:stretch>
          </p:blipFill>
          <p:spPr>
            <a:xfrm>
              <a:off x="2327849" y="5960673"/>
              <a:ext cx="1079911" cy="697314"/>
            </a:xfrm>
            <a:prstGeom prst="rect">
              <a:avLst/>
            </a:prstGeom>
          </p:spPr>
        </p:pic>
        <p:grpSp>
          <p:nvGrpSpPr>
            <p:cNvPr id="5" name="Group 4">
              <a:extLst>
                <a:ext uri="{FF2B5EF4-FFF2-40B4-BE49-F238E27FC236}">
                  <a16:creationId xmlns:a16="http://schemas.microsoft.com/office/drawing/2014/main" id="{DE880822-9B81-2B6E-89FB-966AAAC697F2}"/>
                </a:ext>
              </a:extLst>
            </p:cNvPr>
            <p:cNvGrpSpPr/>
            <p:nvPr/>
          </p:nvGrpSpPr>
          <p:grpSpPr>
            <a:xfrm>
              <a:off x="3407760" y="6004358"/>
              <a:ext cx="1757363" cy="609945"/>
              <a:chOff x="10353324" y="101428"/>
              <a:chExt cx="1757363" cy="609945"/>
            </a:xfrm>
          </p:grpSpPr>
          <p:cxnSp>
            <p:nvCxnSpPr>
              <p:cNvPr id="11" name="Straight Connector 10">
                <a:extLst>
                  <a:ext uri="{FF2B5EF4-FFF2-40B4-BE49-F238E27FC236}">
                    <a16:creationId xmlns:a16="http://schemas.microsoft.com/office/drawing/2014/main" id="{B4E1CD29-1F74-7996-03D5-9DC62DBC89AD}"/>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140ACF4D-DAEE-058C-D70B-32BA5C931099}"/>
                  </a:ext>
                </a:extLst>
              </p:cNvPr>
              <p:cNvPicPr>
                <a:picLocks noChangeAspect="1"/>
              </p:cNvPicPr>
              <p:nvPr/>
            </p:nvPicPr>
            <p:blipFill>
              <a:blip r:embed="rId5">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grpSp>
    </p:spTree>
    <p:extLst>
      <p:ext uri="{BB962C8B-B14F-4D97-AF65-F5344CB8AC3E}">
        <p14:creationId xmlns:p14="http://schemas.microsoft.com/office/powerpoint/2010/main" val="420041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38D517-ACB8-8952-124F-11EE5AD385AA}"/>
              </a:ext>
            </a:extLst>
          </p:cNvPr>
          <p:cNvSpPr>
            <a:spLocks noGrp="1"/>
          </p:cNvSpPr>
          <p:nvPr>
            <p:ph type="title"/>
          </p:nvPr>
        </p:nvSpPr>
        <p:spPr/>
        <p:txBody>
          <a:bodyPr>
            <a:normAutofit fontScale="90000"/>
          </a:bodyPr>
          <a:lstStyle/>
          <a:p>
            <a:r>
              <a:rPr lang="el-GR" dirty="0"/>
              <a:t>Έσω</a:t>
            </a:r>
          </a:p>
        </p:txBody>
      </p:sp>
      <p:sp>
        <p:nvSpPr>
          <p:cNvPr id="3" name="Θέση περιεχομένου 2">
            <a:extLst>
              <a:ext uri="{FF2B5EF4-FFF2-40B4-BE49-F238E27FC236}">
                <a16:creationId xmlns:a16="http://schemas.microsoft.com/office/drawing/2014/main" id="{8E54F5FD-F556-4E02-AEA6-C08490F7DDC7}"/>
              </a:ext>
            </a:extLst>
          </p:cNvPr>
          <p:cNvSpPr>
            <a:spLocks noGrp="1"/>
          </p:cNvSpPr>
          <p:nvPr>
            <p:ph idx="1"/>
          </p:nvPr>
        </p:nvSpPr>
        <p:spPr/>
        <p:txBody>
          <a:bodyPr>
            <a:normAutofit/>
          </a:bodyPr>
          <a:lstStyle/>
          <a:p>
            <a:pPr lvl="1"/>
            <a:r>
              <a:rPr lang="el-GR" dirty="0"/>
              <a:t>ωοθήκες </a:t>
            </a:r>
          </a:p>
          <a:p>
            <a:pPr lvl="1"/>
            <a:r>
              <a:rPr lang="el-GR" dirty="0"/>
              <a:t>ωαγωγοί </a:t>
            </a:r>
          </a:p>
          <a:p>
            <a:pPr lvl="1"/>
            <a:r>
              <a:rPr lang="el-GR" dirty="0"/>
              <a:t>μήτρα </a:t>
            </a:r>
          </a:p>
          <a:p>
            <a:pPr lvl="1"/>
            <a:r>
              <a:rPr lang="el-GR" dirty="0"/>
              <a:t>κολεός </a:t>
            </a:r>
          </a:p>
          <a:p>
            <a:endParaRPr lang="el-GR" dirty="0"/>
          </a:p>
        </p:txBody>
      </p:sp>
      <p:pic>
        <p:nvPicPr>
          <p:cNvPr id="4" name="Picture 7" descr="356">
            <a:extLst>
              <a:ext uri="{FF2B5EF4-FFF2-40B4-BE49-F238E27FC236}">
                <a16:creationId xmlns:a16="http://schemas.microsoft.com/office/drawing/2014/main" id="{3F067835-E20A-4823-F1ED-48213FCC83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2214" y="1690688"/>
            <a:ext cx="4438544" cy="472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298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7AFC83-CA2D-91F5-6DA0-CB0B2440FD20}"/>
              </a:ext>
            </a:extLst>
          </p:cNvPr>
          <p:cNvSpPr>
            <a:spLocks noGrp="1"/>
          </p:cNvSpPr>
          <p:nvPr>
            <p:ph type="title"/>
          </p:nvPr>
        </p:nvSpPr>
        <p:spPr/>
        <p:txBody>
          <a:bodyPr>
            <a:normAutofit fontScale="90000"/>
          </a:bodyPr>
          <a:lstStyle/>
          <a:p>
            <a:r>
              <a:rPr lang="el-GR" dirty="0"/>
              <a:t>Έξω</a:t>
            </a:r>
          </a:p>
        </p:txBody>
      </p:sp>
      <p:sp>
        <p:nvSpPr>
          <p:cNvPr id="3" name="Θέση περιεχομένου 2">
            <a:extLst>
              <a:ext uri="{FF2B5EF4-FFF2-40B4-BE49-F238E27FC236}">
                <a16:creationId xmlns:a16="http://schemas.microsoft.com/office/drawing/2014/main" id="{32F77603-B653-3515-CEE6-F34671CB824B}"/>
              </a:ext>
            </a:extLst>
          </p:cNvPr>
          <p:cNvSpPr>
            <a:spLocks noGrp="1"/>
          </p:cNvSpPr>
          <p:nvPr>
            <p:ph idx="1"/>
          </p:nvPr>
        </p:nvSpPr>
        <p:spPr/>
        <p:txBody>
          <a:bodyPr>
            <a:normAutofit/>
          </a:bodyPr>
          <a:lstStyle/>
          <a:p>
            <a:pPr lvl="1"/>
            <a:r>
              <a:rPr lang="el-GR" dirty="0"/>
              <a:t>εφήβαιο </a:t>
            </a:r>
          </a:p>
          <a:p>
            <a:pPr lvl="1"/>
            <a:r>
              <a:rPr lang="el-GR" dirty="0"/>
              <a:t>μικρά και μεγάλα χείλη του αιδοίου </a:t>
            </a:r>
          </a:p>
          <a:p>
            <a:pPr lvl="1"/>
            <a:r>
              <a:rPr lang="el-GR" dirty="0"/>
              <a:t>κλειτορίδα </a:t>
            </a:r>
          </a:p>
          <a:p>
            <a:pPr lvl="1"/>
            <a:r>
              <a:rPr lang="el-GR" dirty="0"/>
              <a:t>αδένες του </a:t>
            </a:r>
            <a:r>
              <a:rPr lang="el-GR" dirty="0" err="1"/>
              <a:t>Bartholin</a:t>
            </a:r>
            <a:endParaRPr lang="el-GR" dirty="0"/>
          </a:p>
          <a:p>
            <a:pPr lvl="1"/>
            <a:r>
              <a:rPr lang="el-GR" dirty="0"/>
              <a:t>πρόδομος του κόλπου</a:t>
            </a:r>
          </a:p>
          <a:p>
            <a:endParaRPr lang="el-GR" dirty="0"/>
          </a:p>
        </p:txBody>
      </p:sp>
      <p:pic>
        <p:nvPicPr>
          <p:cNvPr id="11270" name="Picture 8" descr="359">
            <a:extLst>
              <a:ext uri="{FF2B5EF4-FFF2-40B4-BE49-F238E27FC236}">
                <a16:creationId xmlns:a16="http://schemas.microsoft.com/office/drawing/2014/main" id="{49F31D4F-B95D-DC22-1752-96482B7F0A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6986" y="1905794"/>
            <a:ext cx="4038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323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A2D01E-ED59-F61D-C086-F5F46D0C06FC}"/>
              </a:ext>
            </a:extLst>
          </p:cNvPr>
          <p:cNvSpPr>
            <a:spLocks noGrp="1"/>
          </p:cNvSpPr>
          <p:nvPr>
            <p:ph type="title"/>
          </p:nvPr>
        </p:nvSpPr>
        <p:spPr/>
        <p:txBody>
          <a:bodyPr>
            <a:normAutofit fontScale="90000"/>
          </a:bodyPr>
          <a:lstStyle/>
          <a:p>
            <a:r>
              <a:rPr lang="el-GR" dirty="0"/>
              <a:t>Κολεός</a:t>
            </a:r>
          </a:p>
        </p:txBody>
      </p:sp>
      <p:sp>
        <p:nvSpPr>
          <p:cNvPr id="3" name="Θέση περιεχομένου 2">
            <a:extLst>
              <a:ext uri="{FF2B5EF4-FFF2-40B4-BE49-F238E27FC236}">
                <a16:creationId xmlns:a16="http://schemas.microsoft.com/office/drawing/2014/main" id="{909F255C-0909-595A-7A00-32616436B60A}"/>
              </a:ext>
            </a:extLst>
          </p:cNvPr>
          <p:cNvSpPr>
            <a:spLocks noGrp="1"/>
          </p:cNvSpPr>
          <p:nvPr>
            <p:ph idx="1"/>
          </p:nvPr>
        </p:nvSpPr>
        <p:spPr>
          <a:xfrm>
            <a:off x="838200" y="1690688"/>
            <a:ext cx="7260771" cy="4938711"/>
          </a:xfrm>
        </p:spPr>
        <p:txBody>
          <a:bodyPr>
            <a:normAutofit/>
          </a:bodyPr>
          <a:lstStyle/>
          <a:p>
            <a:pPr marL="0" indent="0">
              <a:buNone/>
            </a:pPr>
            <a:r>
              <a:rPr lang="el-GR" sz="1800" b="1" dirty="0"/>
              <a:t>Δομή:</a:t>
            </a:r>
            <a:r>
              <a:rPr lang="el-GR" sz="1800" dirty="0"/>
              <a:t> </a:t>
            </a:r>
          </a:p>
          <a:p>
            <a:pPr lvl="1"/>
            <a:r>
              <a:rPr lang="el-GR" sz="1600" dirty="0" err="1"/>
              <a:t>ινομυώδης</a:t>
            </a:r>
            <a:r>
              <a:rPr lang="el-GR" sz="1600" dirty="0"/>
              <a:t> σωλήνας μήκους 7–9 εκ. περίπου </a:t>
            </a:r>
          </a:p>
          <a:p>
            <a:pPr lvl="1"/>
            <a:r>
              <a:rPr lang="el-GR" sz="1600" dirty="0"/>
              <a:t>έχει πρόσθιο και οπίσθιο τοίχωμα </a:t>
            </a:r>
          </a:p>
          <a:p>
            <a:pPr lvl="1"/>
            <a:r>
              <a:rPr lang="el-GR" sz="1600" dirty="0"/>
              <a:t>ο πρόσθιος και ο οπίσθιος κολπικός θόλος σχηματίζονται λόγω της εισόδου τμήματος του τραχήλου της μήτρας εντός του κολεού </a:t>
            </a:r>
          </a:p>
          <a:p>
            <a:pPr marL="0" indent="0">
              <a:buNone/>
            </a:pPr>
            <a:r>
              <a:rPr lang="el-GR" sz="1800" b="1" dirty="0"/>
              <a:t>Ανατομική θέση:</a:t>
            </a:r>
            <a:r>
              <a:rPr lang="el-GR" sz="1800" dirty="0"/>
              <a:t> </a:t>
            </a:r>
          </a:p>
          <a:p>
            <a:pPr lvl="1"/>
            <a:r>
              <a:rPr lang="el-GR" sz="1600" dirty="0"/>
              <a:t>εκτείνεται μεταξύ τραχήλου μήτρας και προδόμου του κολεού </a:t>
            </a:r>
          </a:p>
          <a:p>
            <a:pPr lvl="1"/>
            <a:r>
              <a:rPr lang="el-GR" sz="1600" dirty="0"/>
              <a:t>φέρεται μπροστά και κάτω στην πύελο </a:t>
            </a:r>
          </a:p>
          <a:p>
            <a:pPr lvl="1"/>
            <a:r>
              <a:rPr lang="el-GR" sz="1600" dirty="0"/>
              <a:t>διατρυπά το ουρογεννητικό διάφραγμα </a:t>
            </a:r>
          </a:p>
          <a:p>
            <a:pPr lvl="1"/>
            <a:r>
              <a:rPr lang="el-GR" sz="1600" dirty="0"/>
              <a:t>επικοινωνεί με το στόμιο του τραχήλου </a:t>
            </a:r>
          </a:p>
          <a:p>
            <a:endParaRPr lang="el-GR" sz="1800" dirty="0"/>
          </a:p>
        </p:txBody>
      </p:sp>
      <p:pic>
        <p:nvPicPr>
          <p:cNvPr id="4" name="Picture 5" descr="355">
            <a:extLst>
              <a:ext uri="{FF2B5EF4-FFF2-40B4-BE49-F238E27FC236}">
                <a16:creationId xmlns:a16="http://schemas.microsoft.com/office/drawing/2014/main" id="{B7A2A342-DD7F-F717-1B91-421F67DAE4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5396" y="1968726"/>
            <a:ext cx="3781979" cy="438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37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E8955-9B99-1B32-A9B0-02601FB6C1E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B01C19B-2347-E40D-0406-6BF4C5D5817F}"/>
              </a:ext>
            </a:extLst>
          </p:cNvPr>
          <p:cNvSpPr>
            <a:spLocks noGrp="1"/>
          </p:cNvSpPr>
          <p:nvPr>
            <p:ph type="title"/>
          </p:nvPr>
        </p:nvSpPr>
        <p:spPr/>
        <p:txBody>
          <a:bodyPr>
            <a:normAutofit fontScale="90000"/>
          </a:bodyPr>
          <a:lstStyle/>
          <a:p>
            <a:r>
              <a:rPr lang="el-GR" dirty="0"/>
              <a:t>Κολεός</a:t>
            </a:r>
          </a:p>
        </p:txBody>
      </p:sp>
      <p:sp>
        <p:nvSpPr>
          <p:cNvPr id="3" name="Θέση περιεχομένου 2">
            <a:extLst>
              <a:ext uri="{FF2B5EF4-FFF2-40B4-BE49-F238E27FC236}">
                <a16:creationId xmlns:a16="http://schemas.microsoft.com/office/drawing/2014/main" id="{F102A158-DAF4-65C0-E517-E146C31BD86C}"/>
              </a:ext>
            </a:extLst>
          </p:cNvPr>
          <p:cNvSpPr>
            <a:spLocks noGrp="1"/>
          </p:cNvSpPr>
          <p:nvPr>
            <p:ph idx="1"/>
          </p:nvPr>
        </p:nvSpPr>
        <p:spPr>
          <a:xfrm>
            <a:off x="838200" y="1690688"/>
            <a:ext cx="7260771" cy="4938711"/>
          </a:xfrm>
        </p:spPr>
        <p:txBody>
          <a:bodyPr>
            <a:normAutofit/>
          </a:bodyPr>
          <a:lstStyle/>
          <a:p>
            <a:pPr marL="0" indent="0">
              <a:buNone/>
            </a:pPr>
            <a:r>
              <a:rPr lang="el-GR" sz="2000" b="1" dirty="0"/>
              <a:t>Ανατομικές σχέσεις:</a:t>
            </a:r>
            <a:r>
              <a:rPr lang="el-GR" sz="2000" dirty="0"/>
              <a:t> </a:t>
            </a:r>
          </a:p>
          <a:p>
            <a:pPr lvl="1"/>
            <a:r>
              <a:rPr lang="el-GR" sz="1800" dirty="0"/>
              <a:t>πίσω από τον τράχηλο της μήτρας, την ουροδόχο κύστη, τους ουρητήρες και την ουρήθρα </a:t>
            </a:r>
          </a:p>
          <a:p>
            <a:pPr lvl="1"/>
            <a:r>
              <a:rPr lang="el-GR" sz="1800" dirty="0"/>
              <a:t>μπροστά από το ορθό </a:t>
            </a:r>
          </a:p>
          <a:p>
            <a:pPr lvl="1"/>
            <a:r>
              <a:rPr lang="el-GR" sz="1800" dirty="0"/>
              <a:t>στα πλάγια έχει σχέση με τους ουρητήρες </a:t>
            </a:r>
          </a:p>
          <a:p>
            <a:pPr lvl="1"/>
            <a:r>
              <a:rPr lang="el-GR" sz="1800" dirty="0"/>
              <a:t>το κάτω στόμιο διέρχεται από το ουρογεννητικό διάφραγμα </a:t>
            </a:r>
          </a:p>
          <a:p>
            <a:pPr lvl="1"/>
            <a:r>
              <a:rPr lang="el-GR" sz="1800" dirty="0"/>
              <a:t>προς τα κάτω σχετίζεται με το κέντρο του περινέου </a:t>
            </a:r>
          </a:p>
          <a:p>
            <a:pPr lvl="1"/>
            <a:r>
              <a:rPr lang="el-GR" sz="1800" dirty="0"/>
              <a:t>κάτω τριτημόριο → </a:t>
            </a:r>
            <a:r>
              <a:rPr lang="el-GR" sz="1800" dirty="0" err="1"/>
              <a:t>επιπολής</a:t>
            </a:r>
            <a:r>
              <a:rPr lang="el-GR" sz="1800" dirty="0"/>
              <a:t> βουβωνικοί λεμφαδένες </a:t>
            </a:r>
          </a:p>
          <a:p>
            <a:endParaRPr lang="el-GR" sz="2000" dirty="0"/>
          </a:p>
        </p:txBody>
      </p:sp>
      <p:pic>
        <p:nvPicPr>
          <p:cNvPr id="4" name="Picture 4" descr="352">
            <a:extLst>
              <a:ext uri="{FF2B5EF4-FFF2-40B4-BE49-F238E27FC236}">
                <a16:creationId xmlns:a16="http://schemas.microsoft.com/office/drawing/2014/main" id="{ACBE19B7-937A-4F6A-71B4-BC7E120A8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6571" y="1527857"/>
            <a:ext cx="3803670" cy="4938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0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3EC390-1F73-A57D-1F6E-8C56E51E9E08}"/>
              </a:ext>
            </a:extLst>
          </p:cNvPr>
          <p:cNvSpPr>
            <a:spLocks noGrp="1"/>
          </p:cNvSpPr>
          <p:nvPr>
            <p:ph type="title"/>
          </p:nvPr>
        </p:nvSpPr>
        <p:spPr/>
        <p:txBody>
          <a:bodyPr>
            <a:normAutofit fontScale="90000"/>
          </a:bodyPr>
          <a:lstStyle/>
          <a:p>
            <a:r>
              <a:rPr lang="el-GR" dirty="0"/>
              <a:t>Κολεός</a:t>
            </a:r>
          </a:p>
        </p:txBody>
      </p:sp>
      <p:sp>
        <p:nvSpPr>
          <p:cNvPr id="3" name="Θέση περιεχομένου 2">
            <a:extLst>
              <a:ext uri="{FF2B5EF4-FFF2-40B4-BE49-F238E27FC236}">
                <a16:creationId xmlns:a16="http://schemas.microsoft.com/office/drawing/2014/main" id="{0943C011-944A-1C99-4B55-987EC93A9E8F}"/>
              </a:ext>
            </a:extLst>
          </p:cNvPr>
          <p:cNvSpPr>
            <a:spLocks noGrp="1"/>
          </p:cNvSpPr>
          <p:nvPr>
            <p:ph idx="1"/>
          </p:nvPr>
        </p:nvSpPr>
        <p:spPr/>
        <p:txBody>
          <a:bodyPr>
            <a:normAutofit fontScale="47500" lnSpcReduction="20000"/>
          </a:bodyPr>
          <a:lstStyle/>
          <a:p>
            <a:pPr marL="0" indent="0">
              <a:buNone/>
            </a:pPr>
            <a:r>
              <a:rPr lang="el-GR" sz="3600" b="1" dirty="0"/>
              <a:t>Σφιγκτήρες του κολεού:</a:t>
            </a:r>
            <a:r>
              <a:rPr lang="el-GR" sz="3600" dirty="0"/>
              <a:t> </a:t>
            </a:r>
          </a:p>
          <a:p>
            <a:pPr lvl="1"/>
            <a:r>
              <a:rPr lang="el-GR" sz="3200" dirty="0" err="1"/>
              <a:t>ηβοκοκκυγικός</a:t>
            </a:r>
            <a:r>
              <a:rPr lang="el-GR" sz="3200" dirty="0"/>
              <a:t> μυς </a:t>
            </a:r>
          </a:p>
          <a:p>
            <a:pPr lvl="1"/>
            <a:r>
              <a:rPr lang="el-GR" sz="3200" dirty="0"/>
              <a:t>ουρογεννητικό διάφραγμα </a:t>
            </a:r>
          </a:p>
          <a:p>
            <a:pPr lvl="1"/>
            <a:r>
              <a:rPr lang="el-GR" sz="3200" dirty="0" err="1"/>
              <a:t>βολβοσηραγγώδης</a:t>
            </a:r>
            <a:r>
              <a:rPr lang="el-GR" sz="3200" dirty="0"/>
              <a:t> </a:t>
            </a:r>
          </a:p>
          <a:p>
            <a:pPr marL="0" indent="0">
              <a:buNone/>
            </a:pPr>
            <a:r>
              <a:rPr lang="el-GR" sz="3600" b="1" dirty="0"/>
              <a:t>Αρτηριακή παροχή:</a:t>
            </a:r>
            <a:r>
              <a:rPr lang="el-GR" sz="3600" dirty="0"/>
              <a:t> </a:t>
            </a:r>
          </a:p>
          <a:p>
            <a:pPr lvl="1"/>
            <a:r>
              <a:rPr lang="el-GR" sz="3200" dirty="0" err="1"/>
              <a:t>μητροκολεϊκές</a:t>
            </a:r>
            <a:r>
              <a:rPr lang="el-GR" sz="3200" dirty="0"/>
              <a:t> </a:t>
            </a:r>
            <a:r>
              <a:rPr lang="el-GR" sz="3200" dirty="0" err="1"/>
              <a:t>αρτ</a:t>
            </a:r>
            <a:r>
              <a:rPr lang="el-GR" sz="3200" dirty="0"/>
              <a:t>. (κλάδοι της μητριαίας </a:t>
            </a:r>
            <a:r>
              <a:rPr lang="el-GR" sz="3200" dirty="0" err="1"/>
              <a:t>αρτ</a:t>
            </a:r>
            <a:r>
              <a:rPr lang="el-GR" sz="3200" dirty="0"/>
              <a:t>.) </a:t>
            </a:r>
          </a:p>
          <a:p>
            <a:pPr lvl="1"/>
            <a:r>
              <a:rPr lang="el-GR" sz="3200" dirty="0"/>
              <a:t>αρτηριακοί κλάδοι από την έσω θυροειδή </a:t>
            </a:r>
            <a:r>
              <a:rPr lang="el-GR" sz="3200" dirty="0" err="1"/>
              <a:t>αρτ</a:t>
            </a:r>
            <a:r>
              <a:rPr lang="el-GR" sz="3200" dirty="0"/>
              <a:t>. </a:t>
            </a:r>
          </a:p>
          <a:p>
            <a:pPr lvl="1"/>
            <a:r>
              <a:rPr lang="el-GR" sz="3200" dirty="0"/>
              <a:t>μέση </a:t>
            </a:r>
            <a:r>
              <a:rPr lang="el-GR" sz="3200" dirty="0" err="1"/>
              <a:t>ορθική</a:t>
            </a:r>
            <a:r>
              <a:rPr lang="el-GR" sz="3200" dirty="0"/>
              <a:t> </a:t>
            </a:r>
            <a:r>
              <a:rPr lang="el-GR" sz="3200" dirty="0" err="1"/>
              <a:t>αρτ</a:t>
            </a:r>
            <a:r>
              <a:rPr lang="el-GR" sz="3200" dirty="0"/>
              <a:t>. (κλάδοι της έσω λαγόνιας </a:t>
            </a:r>
            <a:r>
              <a:rPr lang="el-GR" sz="3200" dirty="0" err="1"/>
              <a:t>αρτ</a:t>
            </a:r>
            <a:r>
              <a:rPr lang="el-GR" sz="3200" dirty="0"/>
              <a:t>.) </a:t>
            </a:r>
          </a:p>
          <a:p>
            <a:pPr marL="0" indent="0">
              <a:buNone/>
            </a:pPr>
            <a:r>
              <a:rPr lang="el-GR" sz="3600" b="1" dirty="0"/>
              <a:t>Φλεβική αποχέτευση:</a:t>
            </a:r>
            <a:r>
              <a:rPr lang="el-GR" sz="3600" dirty="0"/>
              <a:t> </a:t>
            </a:r>
          </a:p>
          <a:p>
            <a:pPr lvl="1"/>
            <a:r>
              <a:rPr lang="el-GR" sz="3200" dirty="0" err="1"/>
              <a:t>μητροκολεϊκές</a:t>
            </a:r>
            <a:r>
              <a:rPr lang="el-GR" sz="3200" dirty="0"/>
              <a:t> φλέβες (εκβάλλουν στη μητριαία φλέβα) </a:t>
            </a:r>
          </a:p>
          <a:p>
            <a:pPr lvl="1"/>
            <a:r>
              <a:rPr lang="el-GR" sz="3200" dirty="0"/>
              <a:t>φλέβες που εκβάλλουν στην έσω θυροειδή και τη μέση </a:t>
            </a:r>
            <a:r>
              <a:rPr lang="el-GR" sz="3200" dirty="0" err="1"/>
              <a:t>ορθική</a:t>
            </a:r>
            <a:r>
              <a:rPr lang="el-GR" sz="3200" dirty="0"/>
              <a:t> φλέβα </a:t>
            </a:r>
          </a:p>
          <a:p>
            <a:endParaRPr lang="el-GR" dirty="0"/>
          </a:p>
        </p:txBody>
      </p:sp>
    </p:spTree>
    <p:extLst>
      <p:ext uri="{BB962C8B-B14F-4D97-AF65-F5344CB8AC3E}">
        <p14:creationId xmlns:p14="http://schemas.microsoft.com/office/powerpoint/2010/main" val="1374308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574A28-CE5C-127A-3219-A86A037CA1E2}"/>
              </a:ext>
            </a:extLst>
          </p:cNvPr>
          <p:cNvSpPr>
            <a:spLocks noGrp="1"/>
          </p:cNvSpPr>
          <p:nvPr>
            <p:ph type="title"/>
          </p:nvPr>
        </p:nvSpPr>
        <p:spPr/>
        <p:txBody>
          <a:bodyPr>
            <a:normAutofit fontScale="90000"/>
          </a:bodyPr>
          <a:lstStyle/>
          <a:p>
            <a:r>
              <a:rPr lang="el-GR" dirty="0"/>
              <a:t>Κολεός</a:t>
            </a:r>
          </a:p>
        </p:txBody>
      </p:sp>
      <p:sp>
        <p:nvSpPr>
          <p:cNvPr id="3" name="Θέση περιεχομένου 2">
            <a:extLst>
              <a:ext uri="{FF2B5EF4-FFF2-40B4-BE49-F238E27FC236}">
                <a16:creationId xmlns:a16="http://schemas.microsoft.com/office/drawing/2014/main" id="{8ED5A8FC-10CD-B8FC-7105-4F87701F6D87}"/>
              </a:ext>
            </a:extLst>
          </p:cNvPr>
          <p:cNvSpPr>
            <a:spLocks noGrp="1"/>
          </p:cNvSpPr>
          <p:nvPr>
            <p:ph idx="1"/>
          </p:nvPr>
        </p:nvSpPr>
        <p:spPr/>
        <p:txBody>
          <a:bodyPr>
            <a:normAutofit/>
          </a:bodyPr>
          <a:lstStyle/>
          <a:p>
            <a:pPr marL="0" indent="0">
              <a:buNone/>
            </a:pPr>
            <a:r>
              <a:rPr lang="el-GR" sz="2000" b="1" dirty="0"/>
              <a:t>Λεμφική αποχέτευση:</a:t>
            </a:r>
            <a:r>
              <a:rPr lang="el-GR" sz="2000" dirty="0"/>
              <a:t> </a:t>
            </a:r>
          </a:p>
          <a:p>
            <a:pPr lvl="1"/>
            <a:r>
              <a:rPr lang="el-GR" sz="1800" dirty="0"/>
              <a:t>άνω τριτημόριο → έσω και έξω λαγόνιοι λεμφαδένες </a:t>
            </a:r>
          </a:p>
          <a:p>
            <a:pPr lvl="1"/>
            <a:r>
              <a:rPr lang="el-GR" sz="1800" dirty="0"/>
              <a:t>μέσο τριτημόριο → έσω λαγόνιοι λεμφαδένες </a:t>
            </a:r>
          </a:p>
          <a:p>
            <a:pPr lvl="1"/>
            <a:r>
              <a:rPr lang="el-GR" sz="1800" dirty="0"/>
              <a:t>κάτω τριτημόριο → </a:t>
            </a:r>
            <a:r>
              <a:rPr lang="el-GR" sz="1800" dirty="0" err="1"/>
              <a:t>επιπολής</a:t>
            </a:r>
            <a:r>
              <a:rPr lang="el-GR" sz="1800" dirty="0"/>
              <a:t> βουβωνικοί λεμφαδένες </a:t>
            </a:r>
          </a:p>
          <a:p>
            <a:pPr marL="0" indent="0">
              <a:buNone/>
            </a:pPr>
            <a:r>
              <a:rPr lang="el-GR" sz="2000" b="1" dirty="0"/>
              <a:t>Νεύρωση:</a:t>
            </a:r>
            <a:r>
              <a:rPr lang="el-GR" sz="2000" dirty="0"/>
              <a:t> </a:t>
            </a:r>
          </a:p>
          <a:p>
            <a:pPr lvl="1"/>
            <a:r>
              <a:rPr lang="el-GR" sz="1800" dirty="0" err="1"/>
              <a:t>μητροκολεϊκό</a:t>
            </a:r>
            <a:r>
              <a:rPr lang="el-GR" sz="1800" dirty="0"/>
              <a:t> πλέγμα </a:t>
            </a:r>
          </a:p>
          <a:p>
            <a:pPr lvl="1"/>
            <a:r>
              <a:rPr lang="el-GR" sz="1800" dirty="0"/>
              <a:t>κάτω υπογάστριο </a:t>
            </a:r>
          </a:p>
          <a:p>
            <a:pPr lvl="1"/>
            <a:r>
              <a:rPr lang="el-GR" sz="1800" dirty="0"/>
              <a:t>πυελικά σπλαγχνικά νεύρα</a:t>
            </a:r>
          </a:p>
          <a:p>
            <a:endParaRPr lang="el-GR" sz="2000" dirty="0"/>
          </a:p>
        </p:txBody>
      </p:sp>
    </p:spTree>
    <p:extLst>
      <p:ext uri="{BB962C8B-B14F-4D97-AF65-F5344CB8AC3E}">
        <p14:creationId xmlns:p14="http://schemas.microsoft.com/office/powerpoint/2010/main" val="2746307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277FE7-83C5-059B-8CDF-00BA8C143716}"/>
              </a:ext>
            </a:extLst>
          </p:cNvPr>
          <p:cNvSpPr>
            <a:spLocks noGrp="1"/>
          </p:cNvSpPr>
          <p:nvPr>
            <p:ph type="title"/>
          </p:nvPr>
        </p:nvSpPr>
        <p:spPr/>
        <p:txBody>
          <a:bodyPr>
            <a:normAutofit fontScale="90000"/>
          </a:bodyPr>
          <a:lstStyle/>
          <a:p>
            <a:r>
              <a:rPr lang="el-GR" dirty="0"/>
              <a:t>Μήτρα</a:t>
            </a:r>
          </a:p>
        </p:txBody>
      </p:sp>
      <p:sp>
        <p:nvSpPr>
          <p:cNvPr id="3" name="Θέση περιεχομένου 2">
            <a:extLst>
              <a:ext uri="{FF2B5EF4-FFF2-40B4-BE49-F238E27FC236}">
                <a16:creationId xmlns:a16="http://schemas.microsoft.com/office/drawing/2014/main" id="{83C69F3E-12A1-6F39-4CDA-B479E5CA9176}"/>
              </a:ext>
            </a:extLst>
          </p:cNvPr>
          <p:cNvSpPr>
            <a:spLocks noGrp="1"/>
          </p:cNvSpPr>
          <p:nvPr>
            <p:ph idx="1"/>
          </p:nvPr>
        </p:nvSpPr>
        <p:spPr>
          <a:xfrm>
            <a:off x="838200" y="1825625"/>
            <a:ext cx="7097486" cy="4351338"/>
          </a:xfrm>
        </p:spPr>
        <p:txBody>
          <a:bodyPr>
            <a:normAutofit fontScale="32500" lnSpcReduction="20000"/>
          </a:bodyPr>
          <a:lstStyle/>
          <a:p>
            <a:pPr marL="0" indent="0">
              <a:buNone/>
            </a:pPr>
            <a:r>
              <a:rPr lang="el-GR" sz="4400" b="1" dirty="0"/>
              <a:t>Δομή:</a:t>
            </a:r>
            <a:r>
              <a:rPr lang="el-GR" sz="4400" dirty="0"/>
              <a:t> </a:t>
            </a:r>
          </a:p>
          <a:p>
            <a:r>
              <a:rPr lang="el-GR" sz="4400" dirty="0"/>
              <a:t>μήκος 7–8 εκ., πλάτος 5–7 εκ., πάχος 2–3 εκ. </a:t>
            </a:r>
          </a:p>
          <a:p>
            <a:r>
              <a:rPr lang="el-GR" sz="4400" dirty="0"/>
              <a:t>καλύπτεται από περιτόναιο </a:t>
            </a:r>
          </a:p>
          <a:p>
            <a:r>
              <a:rPr lang="el-GR" sz="4400" dirty="0"/>
              <a:t>σχηματίζει γωνία 90° με τον κολεό </a:t>
            </a:r>
          </a:p>
          <a:p>
            <a:r>
              <a:rPr lang="el-GR" sz="4400" dirty="0"/>
              <a:t>διαιρείται σε σώμα, αυχένα και τράχηλο </a:t>
            </a:r>
          </a:p>
          <a:p>
            <a:r>
              <a:rPr lang="el-GR" sz="4400" dirty="0"/>
              <a:t>ο πυθμένας βρίσκεται πάνω από τη νοητή γραμμή που ενώνει τα δύο έσω στόμια των ωαγωγών </a:t>
            </a:r>
          </a:p>
          <a:p>
            <a:r>
              <a:rPr lang="el-GR" sz="4400" dirty="0"/>
              <a:t>έχει πρόσθια και οπίσθια επιφάνεια, καθώς και δεξιό και αριστερό χείλος </a:t>
            </a:r>
          </a:p>
          <a:p>
            <a:r>
              <a:rPr lang="el-GR" sz="4400" dirty="0"/>
              <a:t>οι δύο ωαγωγοί επικοινωνούν με τη μήτρα </a:t>
            </a:r>
          </a:p>
          <a:p>
            <a:pPr marL="457200" lvl="1" indent="0">
              <a:buNone/>
            </a:pPr>
            <a:endParaRPr lang="el-GR" sz="4000" dirty="0"/>
          </a:p>
          <a:p>
            <a:pPr marL="457200" lvl="1" indent="0">
              <a:buNone/>
            </a:pPr>
            <a:endParaRPr lang="el-GR" dirty="0"/>
          </a:p>
        </p:txBody>
      </p:sp>
      <p:pic>
        <p:nvPicPr>
          <p:cNvPr id="15362" name="Picture 4" descr="357">
            <a:extLst>
              <a:ext uri="{FF2B5EF4-FFF2-40B4-BE49-F238E27FC236}">
                <a16:creationId xmlns:a16="http://schemas.microsoft.com/office/drawing/2014/main" id="{524DD1D8-75A1-B159-4107-3470C16AD6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7566" y="1960562"/>
            <a:ext cx="3500517"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585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03765A-099C-BB9A-23C3-F2EF6BE5888A}"/>
              </a:ext>
            </a:extLst>
          </p:cNvPr>
          <p:cNvSpPr>
            <a:spLocks noGrp="1"/>
          </p:cNvSpPr>
          <p:nvPr>
            <p:ph type="title"/>
          </p:nvPr>
        </p:nvSpPr>
        <p:spPr/>
        <p:txBody>
          <a:bodyPr>
            <a:normAutofit fontScale="90000"/>
          </a:bodyPr>
          <a:lstStyle/>
          <a:p>
            <a:r>
              <a:rPr lang="el-GR" dirty="0"/>
              <a:t>Μήτρα</a:t>
            </a:r>
          </a:p>
        </p:txBody>
      </p:sp>
      <p:sp>
        <p:nvSpPr>
          <p:cNvPr id="3" name="Θέση περιεχομένου 2">
            <a:extLst>
              <a:ext uri="{FF2B5EF4-FFF2-40B4-BE49-F238E27FC236}">
                <a16:creationId xmlns:a16="http://schemas.microsoft.com/office/drawing/2014/main" id="{A5CA6E4D-1BAD-EB99-8064-8C6670E2C59C}"/>
              </a:ext>
            </a:extLst>
          </p:cNvPr>
          <p:cNvSpPr>
            <a:spLocks noGrp="1"/>
          </p:cNvSpPr>
          <p:nvPr>
            <p:ph idx="1"/>
          </p:nvPr>
        </p:nvSpPr>
        <p:spPr/>
        <p:txBody>
          <a:bodyPr>
            <a:normAutofit fontScale="77500" lnSpcReduction="20000"/>
          </a:bodyPr>
          <a:lstStyle/>
          <a:p>
            <a:pPr marL="0" indent="0">
              <a:buNone/>
            </a:pPr>
            <a:r>
              <a:rPr lang="el-GR" b="1" dirty="0"/>
              <a:t>Σύνδεσμοι της μήτρας:</a:t>
            </a:r>
            <a:r>
              <a:rPr lang="el-GR" dirty="0"/>
              <a:t> </a:t>
            </a:r>
          </a:p>
          <a:p>
            <a:pPr lvl="1"/>
            <a:r>
              <a:rPr lang="el-GR" dirty="0"/>
              <a:t>στρογγυλοί </a:t>
            </a:r>
          </a:p>
          <a:p>
            <a:pPr lvl="1"/>
            <a:r>
              <a:rPr lang="el-GR" dirty="0" err="1"/>
              <a:t>πλαγίοι</a:t>
            </a:r>
            <a:r>
              <a:rPr lang="el-GR" dirty="0"/>
              <a:t> </a:t>
            </a:r>
          </a:p>
          <a:p>
            <a:pPr lvl="1"/>
            <a:r>
              <a:rPr lang="el-GR" dirty="0" err="1"/>
              <a:t>ιερομητρικοί</a:t>
            </a:r>
            <a:r>
              <a:rPr lang="el-GR" dirty="0"/>
              <a:t> </a:t>
            </a:r>
          </a:p>
          <a:p>
            <a:pPr lvl="1"/>
            <a:r>
              <a:rPr lang="el-GR" dirty="0"/>
              <a:t>ίδιος σύνδεσμος της ωοθήκης </a:t>
            </a:r>
          </a:p>
          <a:p>
            <a:pPr lvl="1"/>
            <a:r>
              <a:rPr lang="el-GR" dirty="0"/>
              <a:t>εγκάρσιος τραχηλικός σύνδεσμος </a:t>
            </a:r>
          </a:p>
          <a:p>
            <a:pPr lvl="1"/>
            <a:r>
              <a:rPr lang="el-GR" dirty="0"/>
              <a:t>κύριο στήριγμα: το πυελικό διάφραγμα </a:t>
            </a:r>
          </a:p>
          <a:p>
            <a:pPr marL="0" indent="0">
              <a:buNone/>
            </a:pPr>
            <a:r>
              <a:rPr lang="el-GR" b="1" dirty="0"/>
              <a:t>Ανατομική θέση:</a:t>
            </a:r>
            <a:r>
              <a:rPr lang="el-GR" dirty="0"/>
              <a:t> </a:t>
            </a:r>
          </a:p>
          <a:p>
            <a:pPr lvl="1"/>
            <a:r>
              <a:rPr lang="el-GR" dirty="0"/>
              <a:t>ελάσσων πύελος </a:t>
            </a:r>
          </a:p>
          <a:p>
            <a:pPr marL="0" indent="0">
              <a:buNone/>
            </a:pPr>
            <a:endParaRPr lang="el-GR" dirty="0"/>
          </a:p>
        </p:txBody>
      </p:sp>
      <p:pic>
        <p:nvPicPr>
          <p:cNvPr id="4" name="Picture 5" descr="356">
            <a:extLst>
              <a:ext uri="{FF2B5EF4-FFF2-40B4-BE49-F238E27FC236}">
                <a16:creationId xmlns:a16="http://schemas.microsoft.com/office/drawing/2014/main" id="{C0CED21F-0F68-5A63-B1D4-36B99EC65A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3728" y="1825625"/>
            <a:ext cx="3431449" cy="396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26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7415AF-BF7C-AB9D-9A87-4BF6C9BBB770}"/>
              </a:ext>
            </a:extLst>
          </p:cNvPr>
          <p:cNvSpPr>
            <a:spLocks noGrp="1"/>
          </p:cNvSpPr>
          <p:nvPr>
            <p:ph type="title"/>
          </p:nvPr>
        </p:nvSpPr>
        <p:spPr/>
        <p:txBody>
          <a:bodyPr>
            <a:normAutofit fontScale="90000"/>
          </a:bodyPr>
          <a:lstStyle/>
          <a:p>
            <a:r>
              <a:rPr lang="el-GR" dirty="0"/>
              <a:t>Μήτρα</a:t>
            </a:r>
          </a:p>
        </p:txBody>
      </p:sp>
      <p:sp>
        <p:nvSpPr>
          <p:cNvPr id="3" name="Θέση περιεχομένου 2">
            <a:extLst>
              <a:ext uri="{FF2B5EF4-FFF2-40B4-BE49-F238E27FC236}">
                <a16:creationId xmlns:a16="http://schemas.microsoft.com/office/drawing/2014/main" id="{837EF8F4-82EF-AF98-113E-5B40D9C619CB}"/>
              </a:ext>
            </a:extLst>
          </p:cNvPr>
          <p:cNvSpPr>
            <a:spLocks noGrp="1"/>
          </p:cNvSpPr>
          <p:nvPr>
            <p:ph idx="1"/>
          </p:nvPr>
        </p:nvSpPr>
        <p:spPr/>
        <p:txBody>
          <a:bodyPr>
            <a:normAutofit fontScale="55000" lnSpcReduction="20000"/>
          </a:bodyPr>
          <a:lstStyle/>
          <a:p>
            <a:pPr marL="0" indent="0">
              <a:buNone/>
            </a:pPr>
            <a:r>
              <a:rPr lang="el-GR" b="1" dirty="0"/>
              <a:t>Ανατομικές σχέσεις:</a:t>
            </a:r>
            <a:r>
              <a:rPr lang="el-GR" dirty="0"/>
              <a:t> </a:t>
            </a:r>
          </a:p>
          <a:p>
            <a:pPr lvl="1"/>
            <a:r>
              <a:rPr lang="el-GR" dirty="0"/>
              <a:t>πίσω από την ουροδόχο κύστη </a:t>
            </a:r>
          </a:p>
          <a:p>
            <a:pPr lvl="1"/>
            <a:r>
              <a:rPr lang="el-GR" dirty="0"/>
              <a:t>μπροστά από το ορθό </a:t>
            </a:r>
          </a:p>
          <a:p>
            <a:pPr lvl="1"/>
            <a:r>
              <a:rPr lang="el-GR" dirty="0"/>
              <a:t>στα πλάγια σχετίζεται με τους πλαγίους συνδέσμους </a:t>
            </a:r>
          </a:p>
          <a:p>
            <a:pPr lvl="1"/>
            <a:r>
              <a:rPr lang="el-GR" dirty="0"/>
              <a:t>οι ουρητήρες πορεύονται 1 εκ. έξω από τον τράχηλο και τον αυχένα </a:t>
            </a:r>
          </a:p>
          <a:p>
            <a:pPr lvl="1"/>
            <a:r>
              <a:rPr lang="el-GR" dirty="0"/>
              <a:t>πάνω στη μήτρα επικάθονται έλικες λεπτού εντέρου και τμήμα του σιγμοειδούς </a:t>
            </a:r>
            <a:r>
              <a:rPr lang="el-GR" dirty="0" err="1"/>
              <a:t>κόλου</a:t>
            </a:r>
            <a:r>
              <a:rPr lang="el-GR" dirty="0"/>
              <a:t> </a:t>
            </a:r>
          </a:p>
          <a:p>
            <a:pPr marL="0" indent="0">
              <a:buNone/>
            </a:pPr>
            <a:r>
              <a:rPr lang="el-GR" b="1" dirty="0"/>
              <a:t>Αρτηριακή παροχή:</a:t>
            </a:r>
            <a:r>
              <a:rPr lang="el-GR" dirty="0"/>
              <a:t> </a:t>
            </a:r>
          </a:p>
          <a:p>
            <a:pPr lvl="1"/>
            <a:r>
              <a:rPr lang="el-GR" dirty="0"/>
              <a:t>μητριαίες αρτηρίες </a:t>
            </a:r>
          </a:p>
          <a:p>
            <a:pPr lvl="1"/>
            <a:r>
              <a:rPr lang="el-GR" dirty="0"/>
              <a:t>κλάδοι των ωοθηκικών αρτηριών </a:t>
            </a:r>
          </a:p>
          <a:p>
            <a:pPr marL="0" indent="0">
              <a:buNone/>
            </a:pPr>
            <a:r>
              <a:rPr lang="el-GR" b="1" dirty="0"/>
              <a:t>Φλεβική αποχέτευση:</a:t>
            </a:r>
            <a:r>
              <a:rPr lang="el-GR" dirty="0"/>
              <a:t> </a:t>
            </a:r>
          </a:p>
          <a:p>
            <a:pPr lvl="1"/>
            <a:r>
              <a:rPr lang="el-GR" dirty="0"/>
              <a:t>μητριαίες φλέβες </a:t>
            </a:r>
          </a:p>
          <a:p>
            <a:pPr lvl="1"/>
            <a:r>
              <a:rPr lang="el-GR" dirty="0"/>
              <a:t>φλέβες που εκβάλλουν στην άνω </a:t>
            </a:r>
            <a:r>
              <a:rPr lang="el-GR" dirty="0" err="1"/>
              <a:t>ορθική</a:t>
            </a:r>
            <a:r>
              <a:rPr lang="el-GR" dirty="0"/>
              <a:t> φλέβα </a:t>
            </a:r>
          </a:p>
          <a:p>
            <a:endParaRPr lang="el-GR" dirty="0"/>
          </a:p>
        </p:txBody>
      </p:sp>
      <p:pic>
        <p:nvPicPr>
          <p:cNvPr id="5" name="Picture 5" descr="352">
            <a:extLst>
              <a:ext uri="{FF2B5EF4-FFF2-40B4-BE49-F238E27FC236}">
                <a16:creationId xmlns:a16="http://schemas.microsoft.com/office/drawing/2014/main" id="{E282A9EB-727B-E63A-20BE-173A317629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3324" y="1844675"/>
            <a:ext cx="3554866" cy="450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021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BC2E0A7-DB2D-C709-378B-0A4D3D00CAC5}"/>
              </a:ext>
            </a:extLst>
          </p:cNvPr>
          <p:cNvSpPr>
            <a:spLocks noGrp="1"/>
          </p:cNvSpPr>
          <p:nvPr>
            <p:ph type="title"/>
          </p:nvPr>
        </p:nvSpPr>
        <p:spPr/>
        <p:txBody>
          <a:bodyPr>
            <a:normAutofit fontScale="90000"/>
          </a:bodyPr>
          <a:lstStyle/>
          <a:p>
            <a:r>
              <a:rPr lang="el-GR" dirty="0"/>
              <a:t>Μήτρα</a:t>
            </a:r>
          </a:p>
        </p:txBody>
      </p:sp>
      <p:sp>
        <p:nvSpPr>
          <p:cNvPr id="3" name="Θέση περιεχομένου 2">
            <a:extLst>
              <a:ext uri="{FF2B5EF4-FFF2-40B4-BE49-F238E27FC236}">
                <a16:creationId xmlns:a16="http://schemas.microsoft.com/office/drawing/2014/main" id="{A09F52EE-9474-5A34-0F60-F7D4852DB863}"/>
              </a:ext>
            </a:extLst>
          </p:cNvPr>
          <p:cNvSpPr>
            <a:spLocks noGrp="1"/>
          </p:cNvSpPr>
          <p:nvPr>
            <p:ph idx="1"/>
          </p:nvPr>
        </p:nvSpPr>
        <p:spPr/>
        <p:txBody>
          <a:bodyPr>
            <a:normAutofit/>
          </a:bodyPr>
          <a:lstStyle/>
          <a:p>
            <a:pPr marL="0" indent="0">
              <a:buNone/>
            </a:pPr>
            <a:r>
              <a:rPr lang="el-GR" b="1" dirty="0"/>
              <a:t>Λεμφική αποχέτευση:</a:t>
            </a:r>
            <a:r>
              <a:rPr lang="el-GR" dirty="0"/>
              <a:t> </a:t>
            </a:r>
          </a:p>
          <a:p>
            <a:pPr lvl="1"/>
            <a:r>
              <a:rPr lang="el-GR" dirty="0"/>
              <a:t>έσω, έξω και κοινοί λαγόνιοι λεμφαδένες </a:t>
            </a:r>
          </a:p>
          <a:p>
            <a:pPr lvl="1"/>
            <a:r>
              <a:rPr lang="el-GR" dirty="0" err="1"/>
              <a:t>παρααορτικοί</a:t>
            </a:r>
            <a:r>
              <a:rPr lang="el-GR" dirty="0"/>
              <a:t> λεμφαδένες </a:t>
            </a:r>
          </a:p>
          <a:p>
            <a:pPr marL="0" indent="0">
              <a:buNone/>
            </a:pPr>
            <a:r>
              <a:rPr lang="el-GR" b="1" dirty="0"/>
              <a:t>Νεύρωση:</a:t>
            </a:r>
            <a:r>
              <a:rPr lang="el-GR" dirty="0"/>
              <a:t> </a:t>
            </a:r>
          </a:p>
          <a:p>
            <a:pPr lvl="1"/>
            <a:r>
              <a:rPr lang="el-GR" dirty="0"/>
              <a:t>κλάδοι από το υπογάστριο πλέγμα </a:t>
            </a:r>
          </a:p>
          <a:p>
            <a:pPr lvl="1"/>
            <a:r>
              <a:rPr lang="el-GR" dirty="0"/>
              <a:t>πυελικά σπλαγχνικά νεύρα</a:t>
            </a:r>
          </a:p>
          <a:p>
            <a:endParaRPr lang="el-GR" dirty="0"/>
          </a:p>
        </p:txBody>
      </p:sp>
      <p:pic>
        <p:nvPicPr>
          <p:cNvPr id="4" name="Picture 4" descr="354">
            <a:extLst>
              <a:ext uri="{FF2B5EF4-FFF2-40B4-BE49-F238E27FC236}">
                <a16:creationId xmlns:a16="http://schemas.microsoft.com/office/drawing/2014/main" id="{4F7A4B37-EE2E-5856-E8EE-CA56A4BBA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8100" y="1486694"/>
            <a:ext cx="40862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9327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24D340-E253-5C6C-E39A-581A88F0BA53}"/>
              </a:ext>
            </a:extLst>
          </p:cNvPr>
          <p:cNvSpPr>
            <a:spLocks noGrp="1"/>
          </p:cNvSpPr>
          <p:nvPr>
            <p:ph type="title"/>
          </p:nvPr>
        </p:nvSpPr>
        <p:spPr/>
        <p:txBody>
          <a:bodyPr>
            <a:normAutofit fontScale="90000"/>
          </a:bodyPr>
          <a:lstStyle/>
          <a:p>
            <a:r>
              <a:rPr lang="el-GR" dirty="0"/>
              <a:t>Ωαγωγοί</a:t>
            </a:r>
          </a:p>
        </p:txBody>
      </p:sp>
      <p:sp>
        <p:nvSpPr>
          <p:cNvPr id="3" name="Θέση περιεχομένου 2">
            <a:extLst>
              <a:ext uri="{FF2B5EF4-FFF2-40B4-BE49-F238E27FC236}">
                <a16:creationId xmlns:a16="http://schemas.microsoft.com/office/drawing/2014/main" id="{E5321164-A7C4-34A7-E1FA-FA0DECFFD0A7}"/>
              </a:ext>
            </a:extLst>
          </p:cNvPr>
          <p:cNvSpPr>
            <a:spLocks noGrp="1"/>
          </p:cNvSpPr>
          <p:nvPr>
            <p:ph idx="1"/>
          </p:nvPr>
        </p:nvSpPr>
        <p:spPr/>
        <p:txBody>
          <a:bodyPr>
            <a:normAutofit fontScale="55000" lnSpcReduction="20000"/>
          </a:bodyPr>
          <a:lstStyle/>
          <a:p>
            <a:pPr marL="0" indent="0">
              <a:buNone/>
            </a:pPr>
            <a:r>
              <a:rPr lang="el-GR" b="1"/>
              <a:t>Δομή:</a:t>
            </a:r>
            <a:r>
              <a:rPr lang="el-GR"/>
              <a:t> </a:t>
            </a:r>
          </a:p>
          <a:p>
            <a:pPr lvl="1"/>
            <a:r>
              <a:rPr lang="el-GR"/>
              <a:t>μήκος 12 εκ., εύρος 1 εκ. </a:t>
            </a:r>
          </a:p>
          <a:p>
            <a:pPr lvl="1"/>
            <a:r>
              <a:rPr lang="el-GR"/>
              <a:t>καλύπτονται από περιτόναιο </a:t>
            </a:r>
          </a:p>
          <a:p>
            <a:pPr lvl="1"/>
            <a:r>
              <a:rPr lang="el-GR"/>
              <a:t>διαιρούνται σε: </a:t>
            </a:r>
          </a:p>
          <a:p>
            <a:pPr lvl="2"/>
            <a:r>
              <a:rPr lang="el-GR"/>
              <a:t>ενδοτοιχωματικό </a:t>
            </a:r>
          </a:p>
          <a:p>
            <a:pPr lvl="2"/>
            <a:r>
              <a:rPr lang="el-GR"/>
              <a:t>ισθμό </a:t>
            </a:r>
          </a:p>
          <a:p>
            <a:pPr lvl="2"/>
            <a:r>
              <a:rPr lang="el-GR"/>
              <a:t>λήκυθο </a:t>
            </a:r>
          </a:p>
          <a:p>
            <a:pPr lvl="2"/>
            <a:r>
              <a:rPr lang="el-GR"/>
              <a:t>κώδωνα (20–30 κροσσοί) </a:t>
            </a:r>
          </a:p>
          <a:p>
            <a:pPr marL="0" indent="0">
              <a:buNone/>
            </a:pPr>
            <a:r>
              <a:rPr lang="el-GR" b="1"/>
              <a:t>Σύνδεσμοι του ωαγωγού:</a:t>
            </a:r>
            <a:r>
              <a:rPr lang="el-GR"/>
              <a:t> </a:t>
            </a:r>
          </a:p>
          <a:p>
            <a:pPr lvl="1"/>
            <a:r>
              <a:rPr lang="el-GR"/>
              <a:t>στρογγυλός </a:t>
            </a:r>
          </a:p>
          <a:p>
            <a:pPr lvl="1"/>
            <a:r>
              <a:rPr lang="el-GR"/>
              <a:t>σαλπιγγο-ωοθηκικός </a:t>
            </a:r>
          </a:p>
          <a:p>
            <a:pPr marL="0" indent="0">
              <a:buNone/>
            </a:pPr>
            <a:r>
              <a:rPr lang="el-GR" b="1"/>
              <a:t>Ανατομική θέση:</a:t>
            </a:r>
            <a:r>
              <a:rPr lang="el-GR"/>
              <a:t> </a:t>
            </a:r>
          </a:p>
          <a:p>
            <a:pPr lvl="1"/>
            <a:r>
              <a:rPr lang="el-GR"/>
              <a:t>άνω ελεύθερο χείλος του πλατέος συνδέσμου </a:t>
            </a:r>
          </a:p>
          <a:p>
            <a:endParaRPr lang="el-GR" dirty="0"/>
          </a:p>
        </p:txBody>
      </p:sp>
      <p:pic>
        <p:nvPicPr>
          <p:cNvPr id="18434" name="Picture 4" descr="356">
            <a:extLst>
              <a:ext uri="{FF2B5EF4-FFF2-40B4-BE49-F238E27FC236}">
                <a16:creationId xmlns:a16="http://schemas.microsoft.com/office/drawing/2014/main" id="{86FB18C3-9C85-B23B-FC52-B1C9FE1C3D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3928" y="1987025"/>
            <a:ext cx="3456215" cy="438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534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FEF3C1-BD73-0A0A-5389-271BFAB01568}"/>
              </a:ext>
            </a:extLst>
          </p:cNvPr>
          <p:cNvSpPr>
            <a:spLocks noGrp="1"/>
          </p:cNvSpPr>
          <p:nvPr>
            <p:ph type="title"/>
          </p:nvPr>
        </p:nvSpPr>
        <p:spPr/>
        <p:txBody>
          <a:bodyPr>
            <a:normAutofit fontScale="90000"/>
          </a:bodyPr>
          <a:lstStyle/>
          <a:p>
            <a:r>
              <a:rPr lang="el-GR" dirty="0"/>
              <a:t>Ωαγωγοί</a:t>
            </a:r>
          </a:p>
        </p:txBody>
      </p:sp>
      <p:sp>
        <p:nvSpPr>
          <p:cNvPr id="3" name="Θέση περιεχομένου 2">
            <a:extLst>
              <a:ext uri="{FF2B5EF4-FFF2-40B4-BE49-F238E27FC236}">
                <a16:creationId xmlns:a16="http://schemas.microsoft.com/office/drawing/2014/main" id="{15A8F479-3DF4-F7D4-E70E-0CD561B2D18F}"/>
              </a:ext>
            </a:extLst>
          </p:cNvPr>
          <p:cNvSpPr>
            <a:spLocks noGrp="1"/>
          </p:cNvSpPr>
          <p:nvPr>
            <p:ph idx="1"/>
          </p:nvPr>
        </p:nvSpPr>
        <p:spPr/>
        <p:txBody>
          <a:bodyPr>
            <a:normAutofit fontScale="70000" lnSpcReduction="20000"/>
          </a:bodyPr>
          <a:lstStyle/>
          <a:p>
            <a:pPr marL="0" indent="0">
              <a:buNone/>
            </a:pPr>
            <a:r>
              <a:rPr lang="el-GR" b="1" dirty="0"/>
              <a:t>Αρτηριακή παροχή:</a:t>
            </a:r>
            <a:r>
              <a:rPr lang="el-GR" dirty="0"/>
              <a:t> </a:t>
            </a:r>
          </a:p>
          <a:p>
            <a:pPr lvl="1"/>
            <a:r>
              <a:rPr lang="el-GR" dirty="0"/>
              <a:t>κλάδοι των μητριαίων αρτηριών </a:t>
            </a:r>
          </a:p>
          <a:p>
            <a:pPr lvl="1"/>
            <a:r>
              <a:rPr lang="el-GR" dirty="0"/>
              <a:t>κλάδοι των ωοθηκικών αρτηριών </a:t>
            </a:r>
          </a:p>
          <a:p>
            <a:pPr marL="0" indent="0">
              <a:buNone/>
            </a:pPr>
            <a:r>
              <a:rPr lang="el-GR" b="1" dirty="0"/>
              <a:t>Φλεβική αποχέτευση:</a:t>
            </a:r>
            <a:r>
              <a:rPr lang="el-GR" dirty="0"/>
              <a:t> </a:t>
            </a:r>
          </a:p>
          <a:p>
            <a:pPr lvl="1"/>
            <a:r>
              <a:rPr lang="el-GR" dirty="0"/>
              <a:t>φλεβικοί κλάδοι προς τις μητριαίες και τις ωοθηκικές φλέβες </a:t>
            </a:r>
          </a:p>
          <a:p>
            <a:pPr marL="0" indent="0">
              <a:buNone/>
            </a:pPr>
            <a:r>
              <a:rPr lang="el-GR" b="1" dirty="0"/>
              <a:t>Λεμφική αποχέτευση:</a:t>
            </a:r>
            <a:r>
              <a:rPr lang="el-GR" dirty="0"/>
              <a:t> </a:t>
            </a:r>
          </a:p>
          <a:p>
            <a:pPr lvl="1"/>
            <a:r>
              <a:rPr lang="el-GR" dirty="0" err="1"/>
              <a:t>παρααορτικοί</a:t>
            </a:r>
            <a:r>
              <a:rPr lang="el-GR" dirty="0"/>
              <a:t> λεμφαδένες </a:t>
            </a:r>
          </a:p>
          <a:p>
            <a:pPr marL="0" indent="0">
              <a:buNone/>
            </a:pPr>
            <a:r>
              <a:rPr lang="el-GR" b="1" dirty="0"/>
              <a:t>Νεύρωση:</a:t>
            </a:r>
            <a:r>
              <a:rPr lang="el-GR" dirty="0"/>
              <a:t> </a:t>
            </a:r>
          </a:p>
          <a:p>
            <a:pPr lvl="1"/>
            <a:r>
              <a:rPr lang="el-GR" dirty="0"/>
              <a:t>ωοθηκικό και μητριαίο πλέγμα</a:t>
            </a:r>
          </a:p>
          <a:p>
            <a:endParaRPr lang="el-GR" dirty="0"/>
          </a:p>
        </p:txBody>
      </p:sp>
    </p:spTree>
    <p:extLst>
      <p:ext uri="{BB962C8B-B14F-4D97-AF65-F5344CB8AC3E}">
        <p14:creationId xmlns:p14="http://schemas.microsoft.com/office/powerpoint/2010/main" val="833965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521336-679A-B467-2F72-9349AA3BA482}"/>
              </a:ext>
            </a:extLst>
          </p:cNvPr>
          <p:cNvSpPr>
            <a:spLocks noGrp="1"/>
          </p:cNvSpPr>
          <p:nvPr>
            <p:ph type="title"/>
          </p:nvPr>
        </p:nvSpPr>
        <p:spPr/>
        <p:txBody>
          <a:bodyPr>
            <a:normAutofit fontScale="90000"/>
          </a:bodyPr>
          <a:lstStyle/>
          <a:p>
            <a:r>
              <a:rPr lang="el-GR" dirty="0"/>
              <a:t>Ωοθήκες</a:t>
            </a:r>
          </a:p>
        </p:txBody>
      </p:sp>
      <p:sp>
        <p:nvSpPr>
          <p:cNvPr id="3" name="Θέση περιεχομένου 2">
            <a:extLst>
              <a:ext uri="{FF2B5EF4-FFF2-40B4-BE49-F238E27FC236}">
                <a16:creationId xmlns:a16="http://schemas.microsoft.com/office/drawing/2014/main" id="{97090D77-BB23-70E6-BC60-A058E443CCDA}"/>
              </a:ext>
            </a:extLst>
          </p:cNvPr>
          <p:cNvSpPr>
            <a:spLocks noGrp="1"/>
          </p:cNvSpPr>
          <p:nvPr>
            <p:ph idx="1"/>
          </p:nvPr>
        </p:nvSpPr>
        <p:spPr/>
        <p:txBody>
          <a:bodyPr>
            <a:normAutofit fontScale="70000" lnSpcReduction="20000"/>
          </a:bodyPr>
          <a:lstStyle/>
          <a:p>
            <a:pPr marL="0" indent="0">
              <a:buNone/>
            </a:pPr>
            <a:r>
              <a:rPr lang="el-GR" b="1" dirty="0"/>
              <a:t>Δομή:</a:t>
            </a:r>
            <a:r>
              <a:rPr lang="el-GR" dirty="0"/>
              <a:t> </a:t>
            </a:r>
          </a:p>
          <a:p>
            <a:pPr lvl="1"/>
            <a:r>
              <a:rPr lang="el-GR" dirty="0"/>
              <a:t>σχήμα ωοειδές </a:t>
            </a:r>
          </a:p>
          <a:p>
            <a:pPr lvl="1"/>
            <a:r>
              <a:rPr lang="el-GR" dirty="0"/>
              <a:t>μήκος 3 εκ., πλάτος 1,5 εκ., πάχος 1 εκ. </a:t>
            </a:r>
          </a:p>
          <a:p>
            <a:pPr lvl="1"/>
            <a:r>
              <a:rPr lang="el-GR" dirty="0"/>
              <a:t>δεν καλύπτονται από περιτόναιο </a:t>
            </a:r>
          </a:p>
          <a:p>
            <a:pPr marL="0" indent="0">
              <a:buNone/>
            </a:pPr>
            <a:r>
              <a:rPr lang="el-GR" b="1" dirty="0"/>
              <a:t>Σύνδεσμοι των ωοθηκών:</a:t>
            </a:r>
            <a:r>
              <a:rPr lang="el-GR" dirty="0"/>
              <a:t> </a:t>
            </a:r>
          </a:p>
          <a:p>
            <a:pPr lvl="1"/>
            <a:r>
              <a:rPr lang="el-GR" dirty="0"/>
              <a:t>κρεμαστήρας της ωοθήκης </a:t>
            </a:r>
          </a:p>
          <a:p>
            <a:pPr lvl="1"/>
            <a:r>
              <a:rPr lang="el-GR" dirty="0"/>
              <a:t>ίδιος σύνδεσμος της ωοθήκης </a:t>
            </a:r>
          </a:p>
          <a:p>
            <a:pPr lvl="1"/>
            <a:r>
              <a:rPr lang="el-GR" dirty="0" err="1"/>
              <a:t>σαλπιγγοωοθηκικός</a:t>
            </a:r>
            <a:r>
              <a:rPr lang="el-GR" dirty="0"/>
              <a:t> </a:t>
            </a:r>
          </a:p>
          <a:p>
            <a:pPr marL="0" indent="0">
              <a:buNone/>
            </a:pPr>
            <a:r>
              <a:rPr lang="el-GR" b="1" dirty="0"/>
              <a:t>Ανατομική θέση:</a:t>
            </a:r>
            <a:r>
              <a:rPr lang="el-GR" dirty="0"/>
              <a:t> </a:t>
            </a:r>
          </a:p>
          <a:p>
            <a:pPr lvl="1"/>
            <a:r>
              <a:rPr lang="el-GR" dirty="0"/>
              <a:t>πλάγια τοιχώματα της ελάσσονος πυέλου </a:t>
            </a:r>
          </a:p>
          <a:p>
            <a:endParaRPr lang="el-GR" dirty="0"/>
          </a:p>
        </p:txBody>
      </p:sp>
    </p:spTree>
    <p:extLst>
      <p:ext uri="{BB962C8B-B14F-4D97-AF65-F5344CB8AC3E}">
        <p14:creationId xmlns:p14="http://schemas.microsoft.com/office/powerpoint/2010/main" val="3912511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294142-0685-21AE-F844-AE36B485D49B}"/>
              </a:ext>
            </a:extLst>
          </p:cNvPr>
          <p:cNvSpPr>
            <a:spLocks noGrp="1"/>
          </p:cNvSpPr>
          <p:nvPr>
            <p:ph type="title"/>
          </p:nvPr>
        </p:nvSpPr>
        <p:spPr/>
        <p:txBody>
          <a:bodyPr>
            <a:normAutofit fontScale="90000"/>
          </a:bodyPr>
          <a:lstStyle/>
          <a:p>
            <a:r>
              <a:rPr lang="el-GR" dirty="0"/>
              <a:t>Ωοθήκες</a:t>
            </a:r>
          </a:p>
        </p:txBody>
      </p:sp>
      <p:sp>
        <p:nvSpPr>
          <p:cNvPr id="3" name="Θέση περιεχομένου 2">
            <a:extLst>
              <a:ext uri="{FF2B5EF4-FFF2-40B4-BE49-F238E27FC236}">
                <a16:creationId xmlns:a16="http://schemas.microsoft.com/office/drawing/2014/main" id="{D3135D75-AD93-427E-040F-103FA06BA62F}"/>
              </a:ext>
            </a:extLst>
          </p:cNvPr>
          <p:cNvSpPr>
            <a:spLocks noGrp="1"/>
          </p:cNvSpPr>
          <p:nvPr>
            <p:ph idx="1"/>
          </p:nvPr>
        </p:nvSpPr>
        <p:spPr/>
        <p:txBody>
          <a:bodyPr>
            <a:normAutofit/>
          </a:bodyPr>
          <a:lstStyle/>
          <a:p>
            <a:r>
              <a:rPr lang="el-GR" b="1" dirty="0"/>
              <a:t>Ανατομικές σχέσεις:</a:t>
            </a:r>
            <a:r>
              <a:rPr lang="el-GR" dirty="0"/>
              <a:t> </a:t>
            </a:r>
          </a:p>
          <a:p>
            <a:pPr lvl="1"/>
            <a:r>
              <a:rPr lang="el-GR" dirty="0"/>
              <a:t>πίσω από την ουροδόχο κύστη </a:t>
            </a:r>
          </a:p>
          <a:p>
            <a:pPr lvl="1"/>
            <a:r>
              <a:rPr lang="el-GR" dirty="0"/>
              <a:t>μπροστά από το ορθό </a:t>
            </a:r>
          </a:p>
          <a:p>
            <a:pPr lvl="1"/>
            <a:r>
              <a:rPr lang="el-GR" dirty="0"/>
              <a:t>σχετίζονται με τους πλαγίους συνδέσμους </a:t>
            </a:r>
          </a:p>
          <a:p>
            <a:pPr lvl="1"/>
            <a:r>
              <a:rPr lang="el-GR" dirty="0"/>
              <a:t>άνω και έξω σχετίζονται με έλικες του ειλεού και το σιγμοειδές </a:t>
            </a:r>
            <a:r>
              <a:rPr lang="el-GR" dirty="0" err="1"/>
              <a:t>κόλο</a:t>
            </a:r>
            <a:r>
              <a:rPr lang="el-GR" dirty="0"/>
              <a:t> </a:t>
            </a:r>
          </a:p>
          <a:p>
            <a:pPr lvl="1"/>
            <a:r>
              <a:rPr lang="el-GR" dirty="0"/>
              <a:t>στη δεξιά πλευρά με τη σκωληκοειδή απόφυση </a:t>
            </a:r>
          </a:p>
          <a:p>
            <a:endParaRPr lang="el-GR" dirty="0"/>
          </a:p>
        </p:txBody>
      </p:sp>
    </p:spTree>
    <p:extLst>
      <p:ext uri="{BB962C8B-B14F-4D97-AF65-F5344CB8AC3E}">
        <p14:creationId xmlns:p14="http://schemas.microsoft.com/office/powerpoint/2010/main" val="913846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5A3149-D88A-EB41-7FEC-F0E22791EF35}"/>
              </a:ext>
            </a:extLst>
          </p:cNvPr>
          <p:cNvSpPr>
            <a:spLocks noGrp="1"/>
          </p:cNvSpPr>
          <p:nvPr>
            <p:ph type="title"/>
          </p:nvPr>
        </p:nvSpPr>
        <p:spPr/>
        <p:txBody>
          <a:bodyPr>
            <a:normAutofit fontScale="90000"/>
          </a:bodyPr>
          <a:lstStyle/>
          <a:p>
            <a:r>
              <a:rPr lang="el-GR" dirty="0"/>
              <a:t>Ωοθήκες</a:t>
            </a:r>
          </a:p>
        </p:txBody>
      </p:sp>
      <p:sp>
        <p:nvSpPr>
          <p:cNvPr id="3" name="Θέση περιεχομένου 2">
            <a:extLst>
              <a:ext uri="{FF2B5EF4-FFF2-40B4-BE49-F238E27FC236}">
                <a16:creationId xmlns:a16="http://schemas.microsoft.com/office/drawing/2014/main" id="{BEA4F5AA-5C3E-B44F-A105-A3D8B02E1494}"/>
              </a:ext>
            </a:extLst>
          </p:cNvPr>
          <p:cNvSpPr>
            <a:spLocks noGrp="1"/>
          </p:cNvSpPr>
          <p:nvPr>
            <p:ph idx="1"/>
          </p:nvPr>
        </p:nvSpPr>
        <p:spPr/>
        <p:txBody>
          <a:bodyPr>
            <a:normAutofit fontScale="55000" lnSpcReduction="20000"/>
          </a:bodyPr>
          <a:lstStyle/>
          <a:p>
            <a:pPr marL="0" indent="0">
              <a:buNone/>
            </a:pPr>
            <a:r>
              <a:rPr lang="el-GR" b="1" dirty="0"/>
              <a:t>Αρτηριακή παροχή:</a:t>
            </a:r>
            <a:r>
              <a:rPr lang="el-GR" dirty="0"/>
              <a:t> </a:t>
            </a:r>
          </a:p>
          <a:p>
            <a:pPr lvl="1"/>
            <a:r>
              <a:rPr lang="el-GR" dirty="0"/>
              <a:t>ωοθηκικές αρτηρίες </a:t>
            </a:r>
          </a:p>
          <a:p>
            <a:pPr marL="0" indent="0">
              <a:buNone/>
            </a:pPr>
            <a:r>
              <a:rPr lang="el-GR" b="1" dirty="0"/>
              <a:t>Φλεβική αποχέτευση:</a:t>
            </a:r>
            <a:r>
              <a:rPr lang="el-GR" dirty="0"/>
              <a:t> </a:t>
            </a:r>
          </a:p>
          <a:p>
            <a:pPr lvl="1"/>
            <a:r>
              <a:rPr lang="el-GR" dirty="0"/>
              <a:t>δεξιά → κάτω κοίλη φλέβα </a:t>
            </a:r>
          </a:p>
          <a:p>
            <a:pPr lvl="1"/>
            <a:r>
              <a:rPr lang="el-GR" dirty="0"/>
              <a:t>αριστερά → αριστερή νεφρική φλέβα </a:t>
            </a:r>
          </a:p>
          <a:p>
            <a:pPr marL="0" indent="0">
              <a:buNone/>
            </a:pPr>
            <a:r>
              <a:rPr lang="el-GR" b="1" dirty="0"/>
              <a:t>Λεμφική αποχέτευση:</a:t>
            </a:r>
            <a:r>
              <a:rPr lang="el-GR" dirty="0"/>
              <a:t> </a:t>
            </a:r>
          </a:p>
          <a:p>
            <a:pPr lvl="1"/>
            <a:r>
              <a:rPr lang="el-GR" dirty="0" err="1"/>
              <a:t>παρααορτικοί</a:t>
            </a:r>
            <a:r>
              <a:rPr lang="el-GR" dirty="0"/>
              <a:t> λεμφαδένες </a:t>
            </a:r>
          </a:p>
          <a:p>
            <a:pPr marL="0" indent="0">
              <a:buNone/>
            </a:pPr>
            <a:r>
              <a:rPr lang="el-GR" b="1" dirty="0"/>
              <a:t>Νεύρωση:</a:t>
            </a:r>
            <a:r>
              <a:rPr lang="el-GR" dirty="0"/>
              <a:t> </a:t>
            </a:r>
          </a:p>
          <a:p>
            <a:pPr lvl="1"/>
            <a:r>
              <a:rPr lang="el-GR" dirty="0" err="1"/>
              <a:t>πνευμονογαστρικό</a:t>
            </a:r>
            <a:r>
              <a:rPr lang="el-GR" dirty="0"/>
              <a:t> </a:t>
            </a:r>
          </a:p>
          <a:p>
            <a:pPr lvl="1"/>
            <a:r>
              <a:rPr lang="el-GR" dirty="0"/>
              <a:t>άνω και κάτω υπογάστριο </a:t>
            </a:r>
          </a:p>
          <a:p>
            <a:pPr lvl="1"/>
            <a:r>
              <a:rPr lang="el-GR" dirty="0"/>
              <a:t>αορτικό και νεφρικό πλέγμα</a:t>
            </a:r>
          </a:p>
          <a:p>
            <a:endParaRPr lang="el-GR" dirty="0"/>
          </a:p>
        </p:txBody>
      </p:sp>
    </p:spTree>
    <p:extLst>
      <p:ext uri="{BB962C8B-B14F-4D97-AF65-F5344CB8AC3E}">
        <p14:creationId xmlns:p14="http://schemas.microsoft.com/office/powerpoint/2010/main" val="3345769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4CD7436-0102-81DB-21F7-A786E3828EC1}"/>
              </a:ext>
            </a:extLst>
          </p:cNvPr>
          <p:cNvSpPr>
            <a:spLocks noGrp="1"/>
          </p:cNvSpPr>
          <p:nvPr>
            <p:ph type="title"/>
          </p:nvPr>
        </p:nvSpPr>
        <p:spPr/>
        <p:txBody>
          <a:bodyPr>
            <a:normAutofit fontScale="90000"/>
          </a:bodyPr>
          <a:lstStyle/>
          <a:p>
            <a:r>
              <a:rPr lang="el-GR" dirty="0"/>
              <a:t>Έξω Γεννητικά Όργανα</a:t>
            </a:r>
          </a:p>
        </p:txBody>
      </p:sp>
      <p:sp>
        <p:nvSpPr>
          <p:cNvPr id="3" name="Θέση περιεχομένου 2">
            <a:extLst>
              <a:ext uri="{FF2B5EF4-FFF2-40B4-BE49-F238E27FC236}">
                <a16:creationId xmlns:a16="http://schemas.microsoft.com/office/drawing/2014/main" id="{126C2DF7-B596-CF44-9858-FFE610007D0F}"/>
              </a:ext>
            </a:extLst>
          </p:cNvPr>
          <p:cNvSpPr>
            <a:spLocks noGrp="1"/>
          </p:cNvSpPr>
          <p:nvPr>
            <p:ph idx="1"/>
          </p:nvPr>
        </p:nvSpPr>
        <p:spPr>
          <a:xfrm>
            <a:off x="838200" y="1825625"/>
            <a:ext cx="6085114" cy="4351338"/>
          </a:xfrm>
        </p:spPr>
        <p:txBody>
          <a:bodyPr>
            <a:normAutofit fontScale="62500" lnSpcReduction="20000"/>
          </a:bodyPr>
          <a:lstStyle/>
          <a:p>
            <a:r>
              <a:rPr lang="el-GR" dirty="0"/>
              <a:t>Πρόδομος κολεού </a:t>
            </a:r>
          </a:p>
          <a:p>
            <a:r>
              <a:rPr lang="el-GR" dirty="0"/>
              <a:t>Παρθενικός υμένας </a:t>
            </a:r>
          </a:p>
          <a:p>
            <a:r>
              <a:rPr lang="el-GR" dirty="0"/>
              <a:t>Μικρά χείλη του αιδοίου </a:t>
            </a:r>
          </a:p>
          <a:p>
            <a:r>
              <a:rPr lang="el-GR" dirty="0"/>
              <a:t>Μεγάλα χείλη του αιδοίου </a:t>
            </a:r>
          </a:p>
          <a:p>
            <a:r>
              <a:rPr lang="el-GR" dirty="0"/>
              <a:t>Κλειτορίδα </a:t>
            </a:r>
          </a:p>
          <a:p>
            <a:r>
              <a:rPr lang="el-GR" dirty="0"/>
              <a:t>Βολβοί του προδόμου </a:t>
            </a:r>
          </a:p>
          <a:p>
            <a:r>
              <a:rPr lang="el-GR" dirty="0"/>
              <a:t>Μείζονες (</a:t>
            </a:r>
            <a:r>
              <a:rPr lang="el-GR" dirty="0" err="1"/>
              <a:t>Bartholin</a:t>
            </a:r>
            <a:r>
              <a:rPr lang="el-GR" dirty="0"/>
              <a:t>) και Ελάσσονες Αδένες του Προδόμου </a:t>
            </a:r>
          </a:p>
          <a:p>
            <a:r>
              <a:rPr lang="el-GR" dirty="0"/>
              <a:t>Εφήβαιο</a:t>
            </a:r>
          </a:p>
          <a:p>
            <a:endParaRPr lang="el-GR" dirty="0"/>
          </a:p>
        </p:txBody>
      </p:sp>
      <p:pic>
        <p:nvPicPr>
          <p:cNvPr id="22532" name="Picture 4" descr="359">
            <a:extLst>
              <a:ext uri="{FF2B5EF4-FFF2-40B4-BE49-F238E27FC236}">
                <a16:creationId xmlns:a16="http://schemas.microsoft.com/office/drawing/2014/main" id="{124E73C5-A3B6-E424-A24D-10F52E843D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4443" y="1825625"/>
            <a:ext cx="4234543" cy="482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956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fade">
                                      <p:cBhvr>
                                        <p:cTn id="7" dur="1000"/>
                                        <p:tgtEl>
                                          <p:spTgt spid="22532"/>
                                        </p:tgtEl>
                                      </p:cBhvr>
                                    </p:animEffect>
                                    <p:anim calcmode="lin" valueType="num">
                                      <p:cBhvr>
                                        <p:cTn id="8" dur="1000" fill="hold"/>
                                        <p:tgtEl>
                                          <p:spTgt spid="22532"/>
                                        </p:tgtEl>
                                        <p:attrNameLst>
                                          <p:attrName>ppt_x</p:attrName>
                                        </p:attrNameLst>
                                      </p:cBhvr>
                                      <p:tavLst>
                                        <p:tav tm="0">
                                          <p:val>
                                            <p:strVal val="#ppt_x"/>
                                          </p:val>
                                        </p:tav>
                                        <p:tav tm="100000">
                                          <p:val>
                                            <p:strVal val="#ppt_x"/>
                                          </p:val>
                                        </p:tav>
                                      </p:tavLst>
                                    </p:anim>
                                    <p:anim calcmode="lin" valueType="num">
                                      <p:cBhvr>
                                        <p:cTn id="9" dur="1000" fill="hold"/>
                                        <p:tgtEl>
                                          <p:spTgt spid="225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147D49-259B-85D0-ABCB-1F90B298E540}"/>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D6597156-91E8-595D-B4D3-06963DC80DBE}"/>
              </a:ext>
            </a:extLst>
          </p:cNvPr>
          <p:cNvSpPr>
            <a:spLocks noGrp="1"/>
          </p:cNvSpPr>
          <p:nvPr>
            <p:ph idx="1"/>
          </p:nvPr>
        </p:nvSpPr>
        <p:spPr/>
        <p:txBody>
          <a:bodyPr/>
          <a:lstStyle/>
          <a:p>
            <a:endParaRPr lang="el-GR"/>
          </a:p>
        </p:txBody>
      </p:sp>
      <p:sp>
        <p:nvSpPr>
          <p:cNvPr id="23554" name="Rectangle 4" descr="DSCN7298">
            <a:extLst>
              <a:ext uri="{FF2B5EF4-FFF2-40B4-BE49-F238E27FC236}">
                <a16:creationId xmlns:a16="http://schemas.microsoft.com/office/drawing/2014/main" id="{3FDFE17B-A803-498E-8AB4-F013E535B814}"/>
              </a:ext>
            </a:extLst>
          </p:cNvPr>
          <p:cNvSpPr>
            <a:spLocks noGrp="1" noChangeAspect="1" noChangeArrowheads="1"/>
          </p:cNvSpPr>
          <p:nvPr isPhoto="1"/>
        </p:nvSpPr>
        <p:spPr bwMode="auto">
          <a:xfrm>
            <a:off x="2329543" y="992187"/>
            <a:ext cx="3581400" cy="5410200"/>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5" name="Rectangle 4" descr="DSCN7300">
            <a:extLst>
              <a:ext uri="{FF2B5EF4-FFF2-40B4-BE49-F238E27FC236}">
                <a16:creationId xmlns:a16="http://schemas.microsoft.com/office/drawing/2014/main" id="{465DC5CD-F884-EE9F-CD41-9BE0D6EA1B4B}"/>
              </a:ext>
            </a:extLst>
          </p:cNvPr>
          <p:cNvSpPr>
            <a:spLocks noGrp="1" noChangeAspect="1" noChangeArrowheads="1"/>
          </p:cNvSpPr>
          <p:nvPr isPhoto="1"/>
        </p:nvSpPr>
        <p:spPr bwMode="auto">
          <a:xfrm>
            <a:off x="6444343" y="992187"/>
            <a:ext cx="4086225" cy="5410200"/>
          </a:xfrm>
          <a:prstGeom prst="rect">
            <a:avLst/>
          </a:prstGeom>
          <a:blipFill dpi="0" rotWithShape="1">
            <a:blip r:embed="rId3"/>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21690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D23A5-EA6B-DC51-6C3B-EA165FB1292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5C2C662-56EF-54DF-CF19-7C7980048ABD}"/>
              </a:ext>
            </a:extLst>
          </p:cNvPr>
          <p:cNvSpPr/>
          <p:nvPr/>
        </p:nvSpPr>
        <p:spPr>
          <a:xfrm>
            <a:off x="0" y="0"/>
            <a:ext cx="12192000" cy="5257799"/>
          </a:xfrm>
          <a:prstGeom prst="rect">
            <a:avLst/>
          </a:prstGeom>
          <a:solidFill>
            <a:srgbClr val="1A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A8CCA"/>
              </a:solidFill>
            </a:endParaRPr>
          </a:p>
        </p:txBody>
      </p:sp>
      <p:sp>
        <p:nvSpPr>
          <p:cNvPr id="2" name="Τίτλος 1">
            <a:extLst>
              <a:ext uri="{FF2B5EF4-FFF2-40B4-BE49-F238E27FC236}">
                <a16:creationId xmlns:a16="http://schemas.microsoft.com/office/drawing/2014/main" id="{FBE21720-3441-5AB9-BA21-3C2475F77028}"/>
              </a:ext>
            </a:extLst>
          </p:cNvPr>
          <p:cNvSpPr>
            <a:spLocks noGrp="1"/>
          </p:cNvSpPr>
          <p:nvPr>
            <p:ph type="ctrTitle"/>
          </p:nvPr>
        </p:nvSpPr>
        <p:spPr/>
        <p:txBody>
          <a:bodyPr/>
          <a:lstStyle/>
          <a:p>
            <a:r>
              <a:rPr lang="en-US" dirty="0"/>
              <a:t>Template?</a:t>
            </a:r>
            <a:endParaRPr lang="el-GR" dirty="0"/>
          </a:p>
        </p:txBody>
      </p:sp>
      <p:sp>
        <p:nvSpPr>
          <p:cNvPr id="3" name="Υπότιτλος 2">
            <a:extLst>
              <a:ext uri="{FF2B5EF4-FFF2-40B4-BE49-F238E27FC236}">
                <a16:creationId xmlns:a16="http://schemas.microsoft.com/office/drawing/2014/main" id="{D037AE57-40F0-A3A1-F9AD-AB5B6C8D1356}"/>
              </a:ext>
            </a:extLst>
          </p:cNvPr>
          <p:cNvSpPr>
            <a:spLocks noGrp="1"/>
          </p:cNvSpPr>
          <p:nvPr>
            <p:ph type="subTitle" idx="1"/>
          </p:nvPr>
        </p:nvSpPr>
        <p:spPr/>
        <p:txBody>
          <a:bodyPr/>
          <a:lstStyle/>
          <a:p>
            <a:r>
              <a:rPr lang="el-GR" dirty="0" err="1"/>
              <a:t>Πλιζ</a:t>
            </a:r>
            <a:r>
              <a:rPr lang="el-GR" dirty="0"/>
              <a:t> όχι ροζ, μωβ, </a:t>
            </a:r>
            <a:r>
              <a:rPr lang="el-GR" dirty="0" err="1"/>
              <a:t>πρασινο</a:t>
            </a:r>
            <a:r>
              <a:rPr lang="el-GR" dirty="0"/>
              <a:t>, </a:t>
            </a:r>
            <a:r>
              <a:rPr lang="el-GR" dirty="0" err="1"/>
              <a:t>μαρεσουν</a:t>
            </a:r>
            <a:r>
              <a:rPr lang="el-GR" dirty="0"/>
              <a:t> τα μπλε του </a:t>
            </a:r>
            <a:r>
              <a:rPr lang="el-GR" dirty="0" err="1"/>
              <a:t>εκπα</a:t>
            </a:r>
            <a:endParaRPr lang="el-GR" dirty="0"/>
          </a:p>
        </p:txBody>
      </p:sp>
      <p:pic>
        <p:nvPicPr>
          <p:cNvPr id="6" name="Picture 5" descr="A room with rows of chairs&#10;&#10;AI-generated content may be incorrect.">
            <a:extLst>
              <a:ext uri="{FF2B5EF4-FFF2-40B4-BE49-F238E27FC236}">
                <a16:creationId xmlns:a16="http://schemas.microsoft.com/office/drawing/2014/main" id="{B9E1DDED-B949-4230-67BB-5B73D080DFAD}"/>
              </a:ext>
            </a:extLst>
          </p:cNvPr>
          <p:cNvPicPr>
            <a:picLocks noChangeAspect="1"/>
          </p:cNvPicPr>
          <p:nvPr/>
        </p:nvPicPr>
        <p:blipFill>
          <a:blip r:embed="rId2">
            <a:extLst>
              <a:ext uri="{28A0092B-C50C-407E-A947-70E740481C1C}">
                <a14:useLocalDpi xmlns:a14="http://schemas.microsoft.com/office/drawing/2010/main" val="0"/>
              </a:ext>
            </a:extLst>
          </a:blip>
          <a:srcRect l="30962" t="47" r="32064" b="-1"/>
          <a:stretch>
            <a:fillRect/>
          </a:stretch>
        </p:blipFill>
        <p:spPr>
          <a:xfrm rot="5400000">
            <a:off x="3089412" y="-3089414"/>
            <a:ext cx="6013173" cy="12192000"/>
          </a:xfrm>
          <a:prstGeom prst="rect">
            <a:avLst/>
          </a:prstGeom>
        </p:spPr>
      </p:pic>
      <p:sp>
        <p:nvSpPr>
          <p:cNvPr id="9" name="Rectangle 8">
            <a:extLst>
              <a:ext uri="{FF2B5EF4-FFF2-40B4-BE49-F238E27FC236}">
                <a16:creationId xmlns:a16="http://schemas.microsoft.com/office/drawing/2014/main" id="{5AE7E31B-F4E8-4FFD-09BC-64C40FA543D2}"/>
              </a:ext>
            </a:extLst>
          </p:cNvPr>
          <p:cNvSpPr/>
          <p:nvPr/>
        </p:nvSpPr>
        <p:spPr>
          <a:xfrm>
            <a:off x="0" y="-1"/>
            <a:ext cx="12192000" cy="6013173"/>
          </a:xfrm>
          <a:prstGeom prst="rect">
            <a:avLst/>
          </a:prstGeom>
          <a:solidFill>
            <a:srgbClr val="1A60AD">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AC7A5762-0A16-71A4-BEFE-D1401A0B6188}"/>
              </a:ext>
            </a:extLst>
          </p:cNvPr>
          <p:cNvSpPr txBox="1"/>
          <p:nvPr/>
        </p:nvSpPr>
        <p:spPr>
          <a:xfrm>
            <a:off x="2001156" y="1122362"/>
            <a:ext cx="8189683" cy="1135504"/>
          </a:xfrm>
          <a:prstGeom prst="rect">
            <a:avLst/>
          </a:prstGeom>
          <a:noFill/>
        </p:spPr>
        <p:txBody>
          <a:bodyPr wrap="square" rtlCol="0">
            <a:spAutoFit/>
          </a:bodyPr>
          <a:lstStyle/>
          <a:p>
            <a:pPr algn="ctr">
              <a:lnSpc>
                <a:spcPct val="150000"/>
              </a:lnSpc>
            </a:pPr>
            <a:r>
              <a:rPr lang="el-GR" sz="5000" b="1" dirty="0">
                <a:solidFill>
                  <a:srgbClr val="ECF4F9"/>
                </a:solidFill>
              </a:rPr>
              <a:t>ΕΜΒΡΥΟΛΟΓΙΑ</a:t>
            </a:r>
            <a:endParaRPr lang="en-US" sz="5000" b="1" dirty="0">
              <a:solidFill>
                <a:srgbClr val="ECF4F9"/>
              </a:solidFill>
            </a:endParaRPr>
          </a:p>
        </p:txBody>
      </p:sp>
      <p:sp>
        <p:nvSpPr>
          <p:cNvPr id="12" name="TextBox 11">
            <a:extLst>
              <a:ext uri="{FF2B5EF4-FFF2-40B4-BE49-F238E27FC236}">
                <a16:creationId xmlns:a16="http://schemas.microsoft.com/office/drawing/2014/main" id="{6807A4FE-1DA4-6364-4858-30A1B6E92468}"/>
              </a:ext>
            </a:extLst>
          </p:cNvPr>
          <p:cNvSpPr txBox="1"/>
          <p:nvPr/>
        </p:nvSpPr>
        <p:spPr>
          <a:xfrm>
            <a:off x="848495" y="3978692"/>
            <a:ext cx="5997146" cy="1894621"/>
          </a:xfrm>
          <a:prstGeom prst="rect">
            <a:avLst/>
          </a:prstGeom>
          <a:noFill/>
        </p:spPr>
        <p:txBody>
          <a:bodyPr wrap="square" rtlCol="0">
            <a:spAutoFit/>
          </a:bodyPr>
          <a:lstStyle/>
          <a:p>
            <a:pPr>
              <a:lnSpc>
                <a:spcPct val="150000"/>
              </a:lnSpc>
            </a:pPr>
            <a:r>
              <a:rPr lang="el-GR" sz="2000" b="1" dirty="0">
                <a:solidFill>
                  <a:srgbClr val="ECF4F9"/>
                </a:solidFill>
              </a:rPr>
              <a:t>Θεόδωρος Μαριόλης </a:t>
            </a:r>
            <a:r>
              <a:rPr lang="el-GR" sz="2000" b="1" dirty="0" err="1">
                <a:solidFill>
                  <a:srgbClr val="ECF4F9"/>
                </a:solidFill>
              </a:rPr>
              <a:t>Σαψάκος</a:t>
            </a:r>
            <a:endParaRPr lang="el-GR" sz="2000" b="1" dirty="0">
              <a:solidFill>
                <a:srgbClr val="ECF4F9"/>
              </a:solidFill>
            </a:endParaRPr>
          </a:p>
          <a:p>
            <a:pPr>
              <a:lnSpc>
                <a:spcPct val="150000"/>
              </a:lnSpc>
            </a:pPr>
            <a:r>
              <a:rPr lang="el-GR" sz="2000" dirty="0">
                <a:solidFill>
                  <a:srgbClr val="ECF4F9"/>
                </a:solidFill>
              </a:rPr>
              <a:t>Καθηγητής </a:t>
            </a:r>
          </a:p>
          <a:p>
            <a:pPr>
              <a:lnSpc>
                <a:spcPct val="150000"/>
              </a:lnSpc>
            </a:pPr>
            <a:r>
              <a:rPr lang="el-GR" sz="2000" dirty="0">
                <a:solidFill>
                  <a:schemeClr val="bg1"/>
                </a:solidFill>
              </a:rPr>
              <a:t>Email: </a:t>
            </a:r>
            <a:r>
              <a:rPr lang="el-GR" sz="2000" dirty="0">
                <a:solidFill>
                  <a:schemeClr val="bg1"/>
                </a:solidFill>
                <a:hlinkClick r:id="rId3">
                  <a:extLst>
                    <a:ext uri="{A12FA001-AC4F-418D-AE19-62706E023703}">
                      <ahyp:hlinkClr xmlns:ahyp="http://schemas.microsoft.com/office/drawing/2018/hyperlinkcolor" val="tx"/>
                    </a:ext>
                  </a:extLst>
                </a:hlinkClick>
              </a:rPr>
              <a:t>theodorosmariolis@yahoo.gr</a:t>
            </a:r>
            <a:r>
              <a:rPr lang="el-GR" sz="2000" dirty="0">
                <a:solidFill>
                  <a:schemeClr val="bg1"/>
                </a:solidFill>
              </a:rPr>
              <a:t> </a:t>
            </a:r>
          </a:p>
          <a:p>
            <a:pPr>
              <a:lnSpc>
                <a:spcPct val="150000"/>
              </a:lnSpc>
            </a:pPr>
            <a:r>
              <a:rPr lang="el-GR" sz="2000" dirty="0">
                <a:solidFill>
                  <a:srgbClr val="ECF4F9"/>
                </a:solidFill>
              </a:rPr>
              <a:t>Τ: 6972910328</a:t>
            </a:r>
          </a:p>
        </p:txBody>
      </p:sp>
      <p:grpSp>
        <p:nvGrpSpPr>
          <p:cNvPr id="15" name="Group 14">
            <a:extLst>
              <a:ext uri="{FF2B5EF4-FFF2-40B4-BE49-F238E27FC236}">
                <a16:creationId xmlns:a16="http://schemas.microsoft.com/office/drawing/2014/main" id="{84BE0084-3448-9D16-022D-622C277FD797}"/>
              </a:ext>
            </a:extLst>
          </p:cNvPr>
          <p:cNvGrpSpPr/>
          <p:nvPr/>
        </p:nvGrpSpPr>
        <p:grpSpPr>
          <a:xfrm>
            <a:off x="9249363" y="6089481"/>
            <a:ext cx="2837274" cy="697314"/>
            <a:chOff x="2327849" y="5960673"/>
            <a:chExt cx="2837274" cy="697314"/>
          </a:xfrm>
        </p:grpSpPr>
        <p:pic>
          <p:nvPicPr>
            <p:cNvPr id="8" name="Picture 7" descr="A blue text on a black background&#10;&#10;AI-generated content may be incorrect.">
              <a:extLst>
                <a:ext uri="{FF2B5EF4-FFF2-40B4-BE49-F238E27FC236}">
                  <a16:creationId xmlns:a16="http://schemas.microsoft.com/office/drawing/2014/main" id="{FBB1CC48-A100-FE4A-D4B7-3F4551353330}"/>
                </a:ext>
              </a:extLst>
            </p:cNvPr>
            <p:cNvPicPr>
              <a:picLocks noChangeAspect="1"/>
            </p:cNvPicPr>
            <p:nvPr/>
          </p:nvPicPr>
          <p:blipFill>
            <a:blip r:embed="rId4">
              <a:extLst>
                <a:ext uri="{28A0092B-C50C-407E-A947-70E740481C1C}">
                  <a14:useLocalDpi xmlns:a14="http://schemas.microsoft.com/office/drawing/2010/main" val="0"/>
                </a:ext>
              </a:extLst>
            </a:blip>
            <a:srcRect b="35429"/>
            <a:stretch>
              <a:fillRect/>
            </a:stretch>
          </p:blipFill>
          <p:spPr>
            <a:xfrm>
              <a:off x="2327849" y="5960673"/>
              <a:ext cx="1079911" cy="697314"/>
            </a:xfrm>
            <a:prstGeom prst="rect">
              <a:avLst/>
            </a:prstGeom>
          </p:spPr>
        </p:pic>
        <p:grpSp>
          <p:nvGrpSpPr>
            <p:cNvPr id="5" name="Group 4">
              <a:extLst>
                <a:ext uri="{FF2B5EF4-FFF2-40B4-BE49-F238E27FC236}">
                  <a16:creationId xmlns:a16="http://schemas.microsoft.com/office/drawing/2014/main" id="{209479FA-67DF-7BB8-D41D-55198EEF9B05}"/>
                </a:ext>
              </a:extLst>
            </p:cNvPr>
            <p:cNvGrpSpPr/>
            <p:nvPr/>
          </p:nvGrpSpPr>
          <p:grpSpPr>
            <a:xfrm>
              <a:off x="3407760" y="6004358"/>
              <a:ext cx="1757363" cy="609945"/>
              <a:chOff x="10353324" y="101428"/>
              <a:chExt cx="1757363" cy="609945"/>
            </a:xfrm>
          </p:grpSpPr>
          <p:cxnSp>
            <p:nvCxnSpPr>
              <p:cNvPr id="11" name="Straight Connector 10">
                <a:extLst>
                  <a:ext uri="{FF2B5EF4-FFF2-40B4-BE49-F238E27FC236}">
                    <a16:creationId xmlns:a16="http://schemas.microsoft.com/office/drawing/2014/main" id="{FD8C122B-4974-7730-81AC-E37DBEFEBF4A}"/>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BF8B3E18-FA14-CD04-2A33-2E99A05CC000}"/>
                  </a:ext>
                </a:extLst>
              </p:cNvPr>
              <p:cNvPicPr>
                <a:picLocks noChangeAspect="1"/>
              </p:cNvPicPr>
              <p:nvPr/>
            </p:nvPicPr>
            <p:blipFill>
              <a:blip r:embed="rId5">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grpSp>
    </p:spTree>
    <p:extLst>
      <p:ext uri="{BB962C8B-B14F-4D97-AF65-F5344CB8AC3E}">
        <p14:creationId xmlns:p14="http://schemas.microsoft.com/office/powerpoint/2010/main" val="2847498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B21C5E-E600-3B2A-8854-CA12DF03CF57}"/>
              </a:ext>
            </a:extLst>
          </p:cNvPr>
          <p:cNvSpPr>
            <a:spLocks noGrp="1"/>
          </p:cNvSpPr>
          <p:nvPr>
            <p:ph type="title"/>
          </p:nvPr>
        </p:nvSpPr>
        <p:spPr/>
        <p:txBody>
          <a:bodyPr>
            <a:normAutofit fontScale="90000"/>
          </a:bodyPr>
          <a:lstStyle/>
          <a:p>
            <a:r>
              <a:rPr lang="el-GR" dirty="0"/>
              <a:t>Καταβολές Γεννητικού Συστήματος</a:t>
            </a:r>
          </a:p>
        </p:txBody>
      </p:sp>
      <p:sp>
        <p:nvSpPr>
          <p:cNvPr id="3" name="Θέση περιεχομένου 2">
            <a:extLst>
              <a:ext uri="{FF2B5EF4-FFF2-40B4-BE49-F238E27FC236}">
                <a16:creationId xmlns:a16="http://schemas.microsoft.com/office/drawing/2014/main" id="{5C7FCF7D-58E0-F47F-2A4D-D079F0241279}"/>
              </a:ext>
            </a:extLst>
          </p:cNvPr>
          <p:cNvSpPr>
            <a:spLocks noGrp="1"/>
          </p:cNvSpPr>
          <p:nvPr>
            <p:ph idx="1"/>
          </p:nvPr>
        </p:nvSpPr>
        <p:spPr>
          <a:xfrm>
            <a:off x="838201" y="1825625"/>
            <a:ext cx="7162800" cy="4477204"/>
          </a:xfrm>
        </p:spPr>
        <p:txBody>
          <a:bodyPr>
            <a:normAutofit fontScale="92500" lnSpcReduction="10000"/>
          </a:bodyPr>
          <a:lstStyle/>
          <a:p>
            <a:r>
              <a:rPr lang="el-GR" dirty="0"/>
              <a:t>Γεννητικό φύμα της </a:t>
            </a:r>
            <a:r>
              <a:rPr lang="el-GR" dirty="0" err="1"/>
              <a:t>σωματόπλευρας</a:t>
            </a:r>
            <a:r>
              <a:rPr lang="el-GR" dirty="0"/>
              <a:t> </a:t>
            </a:r>
          </a:p>
          <a:p>
            <a:r>
              <a:rPr lang="el-GR" dirty="0"/>
              <a:t>Κατώτερη μοίρα του ουρογεννητικού κόλπου </a:t>
            </a:r>
          </a:p>
          <a:p>
            <a:r>
              <a:rPr lang="el-GR" dirty="0"/>
              <a:t>Γεννητική ακρολοφία του διάμεσου μεσοδέρματος από την οποία προέρχονται οι </a:t>
            </a:r>
            <a:r>
              <a:rPr lang="el-GR" dirty="0" err="1"/>
              <a:t>γονάδες</a:t>
            </a:r>
            <a:r>
              <a:rPr lang="el-GR" dirty="0"/>
              <a:t> </a:t>
            </a:r>
          </a:p>
          <a:p>
            <a:r>
              <a:rPr lang="el-GR" dirty="0"/>
              <a:t>Παραμεσονεφρικοί πόροι (</a:t>
            </a:r>
            <a:r>
              <a:rPr lang="el-GR" dirty="0" err="1"/>
              <a:t>εγκολπωση</a:t>
            </a:r>
            <a:r>
              <a:rPr lang="el-GR" dirty="0"/>
              <a:t> του περιτοναίου) </a:t>
            </a:r>
          </a:p>
          <a:p>
            <a:endParaRPr lang="el-GR" dirty="0"/>
          </a:p>
        </p:txBody>
      </p:sp>
      <p:sp>
        <p:nvSpPr>
          <p:cNvPr id="58370" name="Rectangle 2">
            <a:extLst>
              <a:ext uri="{FF2B5EF4-FFF2-40B4-BE49-F238E27FC236}">
                <a16:creationId xmlns:a16="http://schemas.microsoft.com/office/drawing/2014/main" id="{B95381F0-B173-5C0D-5009-7C9E39CDAA52}"/>
              </a:ext>
            </a:extLst>
          </p:cNvPr>
          <p:cNvSpPr>
            <a:spLocks noGrp="1" noChangeAspect="1" noChangeArrowheads="1"/>
          </p:cNvSpPr>
          <p:nvPr isPhoto="1"/>
        </p:nvSpPr>
        <p:spPr bwMode="auto">
          <a:xfrm>
            <a:off x="8001001" y="2398713"/>
            <a:ext cx="3418268" cy="3467100"/>
          </a:xfrm>
          <a:prstGeom prst="rect">
            <a:avLst/>
          </a:prstGeom>
          <a:blipFill dpi="0" rotWithShape="1">
            <a:blip r:embed="rId2" cstate="print"/>
            <a:srcRect/>
            <a:stretch>
              <a:fillRect r="-3105"/>
            </a:stretch>
          </a:blipFill>
          <a:ln w="9525">
            <a:solidFill>
              <a:schemeClr val="tx1"/>
            </a:solidFill>
            <a:miter lim="800000"/>
            <a:headEnd/>
            <a:tailEnd/>
          </a:ln>
          <a:effectLst/>
        </p:spPr>
        <p:txBody>
          <a:bodyPr/>
          <a:lstStyle/>
          <a:p>
            <a:pPr>
              <a:defRPr/>
            </a:pPr>
            <a:endParaRPr lang="el-GR">
              <a:latin typeface="Arial" charset="0"/>
              <a:cs typeface="Arial" charset="0"/>
            </a:endParaRPr>
          </a:p>
        </p:txBody>
      </p:sp>
    </p:spTree>
    <p:extLst>
      <p:ext uri="{BB962C8B-B14F-4D97-AF65-F5344CB8AC3E}">
        <p14:creationId xmlns:p14="http://schemas.microsoft.com/office/powerpoint/2010/main" val="117566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1000" fill="hold"/>
                                        <p:tgtEl>
                                          <p:spTgt spid="58370"/>
                                        </p:tgtEl>
                                        <p:attrNameLst>
                                          <p:attrName>ppt_x</p:attrName>
                                        </p:attrNameLst>
                                      </p:cBhvr>
                                      <p:tavLst>
                                        <p:tav tm="0">
                                          <p:val>
                                            <p:strVal val="#ppt_x-.2"/>
                                          </p:val>
                                        </p:tav>
                                        <p:tav tm="100000">
                                          <p:val>
                                            <p:strVal val="#ppt_x"/>
                                          </p:val>
                                        </p:tav>
                                      </p:tavLst>
                                    </p:anim>
                                    <p:anim calcmode="lin" valueType="num">
                                      <p:cBhvr>
                                        <p:cTn id="8" dur="1000" fill="hold"/>
                                        <p:tgtEl>
                                          <p:spTgt spid="583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E94A0F-8023-996A-72D1-8BCB77595986}"/>
              </a:ext>
            </a:extLst>
          </p:cNvPr>
          <p:cNvSpPr>
            <a:spLocks noGrp="1"/>
          </p:cNvSpPr>
          <p:nvPr>
            <p:ph type="title"/>
          </p:nvPr>
        </p:nvSpPr>
        <p:spPr/>
        <p:txBody>
          <a:bodyPr>
            <a:normAutofit fontScale="90000"/>
          </a:bodyPr>
          <a:lstStyle/>
          <a:p>
            <a:r>
              <a:rPr lang="el-GR" dirty="0"/>
              <a:t>Προέλευση Οργάνων από τους Πόρους</a:t>
            </a:r>
          </a:p>
        </p:txBody>
      </p:sp>
      <p:sp>
        <p:nvSpPr>
          <p:cNvPr id="3" name="Θέση περιεχομένου 2">
            <a:extLst>
              <a:ext uri="{FF2B5EF4-FFF2-40B4-BE49-F238E27FC236}">
                <a16:creationId xmlns:a16="http://schemas.microsoft.com/office/drawing/2014/main" id="{4BEA9979-08BB-DA93-1516-19C8B1C0F694}"/>
              </a:ext>
            </a:extLst>
          </p:cNvPr>
          <p:cNvSpPr>
            <a:spLocks noGrp="1"/>
          </p:cNvSpPr>
          <p:nvPr>
            <p:ph idx="1"/>
          </p:nvPr>
        </p:nvSpPr>
        <p:spPr/>
        <p:txBody>
          <a:bodyPr>
            <a:normAutofit fontScale="62500" lnSpcReduction="20000"/>
          </a:bodyPr>
          <a:lstStyle/>
          <a:p>
            <a:pPr marL="0" indent="0">
              <a:buNone/>
            </a:pPr>
            <a:r>
              <a:rPr lang="el-GR" b="1" dirty="0"/>
              <a:t>Από τον </a:t>
            </a:r>
            <a:r>
              <a:rPr lang="el-GR" b="1" dirty="0" err="1"/>
              <a:t>παραμεσονεφρικό</a:t>
            </a:r>
            <a:r>
              <a:rPr lang="el-GR" b="1" dirty="0"/>
              <a:t> πόρο προέρχονται:</a:t>
            </a:r>
            <a:r>
              <a:rPr lang="el-GR" dirty="0"/>
              <a:t> </a:t>
            </a:r>
          </a:p>
          <a:p>
            <a:pPr lvl="1"/>
            <a:r>
              <a:rPr lang="el-GR" dirty="0"/>
              <a:t>οι ωαγωγοί </a:t>
            </a:r>
          </a:p>
          <a:p>
            <a:pPr lvl="1"/>
            <a:r>
              <a:rPr lang="el-GR" dirty="0"/>
              <a:t>η μήτρα </a:t>
            </a:r>
          </a:p>
          <a:p>
            <a:pPr lvl="1"/>
            <a:r>
              <a:rPr lang="el-GR" dirty="0"/>
              <a:t>η ανώτερη μοίρα του κολεού </a:t>
            </a:r>
          </a:p>
          <a:p>
            <a:pPr marL="0" indent="0">
              <a:buNone/>
            </a:pPr>
            <a:r>
              <a:rPr lang="el-GR" b="1" dirty="0"/>
              <a:t>Από τον ουρογεννητικό κόλπο προέρχονται:</a:t>
            </a:r>
            <a:r>
              <a:rPr lang="el-GR" dirty="0"/>
              <a:t> </a:t>
            </a:r>
          </a:p>
          <a:p>
            <a:pPr lvl="1"/>
            <a:r>
              <a:rPr lang="el-GR" dirty="0"/>
              <a:t>ο πρόδομος του κολεού </a:t>
            </a:r>
          </a:p>
          <a:p>
            <a:pPr lvl="1"/>
            <a:r>
              <a:rPr lang="el-GR" dirty="0"/>
              <a:t>οι μείζονες αδένες του προδόμου </a:t>
            </a:r>
          </a:p>
          <a:p>
            <a:pPr lvl="1"/>
            <a:r>
              <a:rPr lang="el-GR" dirty="0"/>
              <a:t>η κατώτερη μοίρα του κολεού </a:t>
            </a:r>
          </a:p>
          <a:p>
            <a:pPr lvl="1"/>
            <a:r>
              <a:rPr lang="el-GR" dirty="0"/>
              <a:t>η ουρήθρα </a:t>
            </a:r>
          </a:p>
          <a:p>
            <a:pPr lvl="1"/>
            <a:r>
              <a:rPr lang="el-GR" dirty="0"/>
              <a:t>η ουροδόχος κύστη </a:t>
            </a:r>
          </a:p>
          <a:p>
            <a:pPr lvl="1"/>
            <a:r>
              <a:rPr lang="el-GR" dirty="0"/>
              <a:t>οι </a:t>
            </a:r>
            <a:r>
              <a:rPr lang="el-GR" dirty="0" err="1"/>
              <a:t>παραουρηθρικοί</a:t>
            </a:r>
            <a:r>
              <a:rPr lang="el-GR" dirty="0"/>
              <a:t> αδένες</a:t>
            </a:r>
          </a:p>
          <a:p>
            <a:endParaRPr lang="el-GR" dirty="0"/>
          </a:p>
        </p:txBody>
      </p:sp>
      <p:sp>
        <p:nvSpPr>
          <p:cNvPr id="6" name="Rectangle 2" descr="DSCN7247">
            <a:extLst>
              <a:ext uri="{FF2B5EF4-FFF2-40B4-BE49-F238E27FC236}">
                <a16:creationId xmlns:a16="http://schemas.microsoft.com/office/drawing/2014/main" id="{F51BFC4C-EC4E-B83B-5257-4D8DF309E3D9}"/>
              </a:ext>
            </a:extLst>
          </p:cNvPr>
          <p:cNvSpPr>
            <a:spLocks noGrp="1" noChangeAspect="1" noChangeArrowheads="1"/>
          </p:cNvSpPr>
          <p:nvPr isPhoto="1"/>
        </p:nvSpPr>
        <p:spPr bwMode="auto">
          <a:xfrm>
            <a:off x="6814457" y="2185987"/>
            <a:ext cx="4069030" cy="4125913"/>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357963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EE5152-53BB-8F68-A94D-6941905F4EA4}"/>
              </a:ext>
            </a:extLst>
          </p:cNvPr>
          <p:cNvSpPr>
            <a:spLocks noGrp="1"/>
          </p:cNvSpPr>
          <p:nvPr>
            <p:ph type="title"/>
          </p:nvPr>
        </p:nvSpPr>
        <p:spPr/>
        <p:txBody>
          <a:bodyPr>
            <a:normAutofit fontScale="90000"/>
          </a:bodyPr>
          <a:lstStyle/>
          <a:p>
            <a:r>
              <a:rPr lang="el-GR" dirty="0"/>
              <a:t>Διαφοροποίηση Φύλου</a:t>
            </a:r>
          </a:p>
        </p:txBody>
      </p:sp>
      <p:sp>
        <p:nvSpPr>
          <p:cNvPr id="3" name="Θέση περιεχομένου 2">
            <a:extLst>
              <a:ext uri="{FF2B5EF4-FFF2-40B4-BE49-F238E27FC236}">
                <a16:creationId xmlns:a16="http://schemas.microsoft.com/office/drawing/2014/main" id="{40597015-FD85-204F-2188-6F552E6C1EBB}"/>
              </a:ext>
            </a:extLst>
          </p:cNvPr>
          <p:cNvSpPr>
            <a:spLocks noGrp="1"/>
          </p:cNvSpPr>
          <p:nvPr>
            <p:ph idx="1"/>
          </p:nvPr>
        </p:nvSpPr>
        <p:spPr>
          <a:xfrm>
            <a:off x="446315" y="1825625"/>
            <a:ext cx="10515600" cy="4656818"/>
          </a:xfrm>
        </p:spPr>
        <p:txBody>
          <a:bodyPr>
            <a:normAutofit fontScale="62500" lnSpcReduction="20000"/>
          </a:bodyPr>
          <a:lstStyle/>
          <a:p>
            <a:r>
              <a:rPr lang="el-GR" dirty="0"/>
              <a:t>Από το γενετικό φύλο του εμβρύου καθορίζεται η εξέλιξη της διαφοροποίησης του φύλου. </a:t>
            </a:r>
          </a:p>
          <a:p>
            <a:r>
              <a:rPr lang="el-GR" dirty="0"/>
              <a:t>Η απουσία της τεστοστερόνης και της </a:t>
            </a:r>
            <a:r>
              <a:rPr lang="el-GR" dirty="0" err="1"/>
              <a:t>αντι-Μυλλέρειας</a:t>
            </a:r>
            <a:r>
              <a:rPr lang="el-GR" dirty="0"/>
              <a:t> ορμόνης οδηγεί: </a:t>
            </a:r>
          </a:p>
          <a:p>
            <a:pPr lvl="1"/>
            <a:r>
              <a:rPr lang="el-GR" dirty="0"/>
              <a:t>στην υποστροφή των </a:t>
            </a:r>
            <a:r>
              <a:rPr lang="el-GR" dirty="0" err="1"/>
              <a:t>μεσονεφρικών</a:t>
            </a:r>
            <a:r>
              <a:rPr lang="el-GR" dirty="0"/>
              <a:t> πόρων </a:t>
            </a:r>
          </a:p>
          <a:p>
            <a:pPr lvl="1"/>
            <a:r>
              <a:rPr lang="el-GR" dirty="0"/>
              <a:t>και προάγει τη διαφοροποίηση των </a:t>
            </a:r>
            <a:r>
              <a:rPr lang="el-GR" dirty="0" err="1"/>
              <a:t>παραμεσονεφρικών</a:t>
            </a:r>
            <a:r>
              <a:rPr lang="el-GR" dirty="0"/>
              <a:t> πόρων </a:t>
            </a:r>
          </a:p>
          <a:p>
            <a:pPr lvl="2"/>
            <a:r>
              <a:rPr lang="el-GR" dirty="0"/>
              <a:t>(δημιουργούνται οι ωαγωγοί, η μήτρα και η ανώτερη μοίρα του κολεού). </a:t>
            </a:r>
          </a:p>
          <a:p>
            <a:r>
              <a:rPr lang="el-GR" dirty="0"/>
              <a:t>Το γονίδιο ρύθμισης του φύλου στο χρωμόσωμα Υ </a:t>
            </a:r>
          </a:p>
          <a:p>
            <a:pPr lvl="1"/>
            <a:r>
              <a:rPr lang="el-GR" dirty="0"/>
              <a:t>(</a:t>
            </a:r>
            <a:r>
              <a:rPr lang="el-GR" dirty="0" err="1"/>
              <a:t>sex</a:t>
            </a:r>
            <a:r>
              <a:rPr lang="el-GR" dirty="0"/>
              <a:t> </a:t>
            </a:r>
            <a:r>
              <a:rPr lang="el-GR" dirty="0" err="1"/>
              <a:t>regulatory</a:t>
            </a:r>
            <a:r>
              <a:rPr lang="el-GR" dirty="0"/>
              <a:t> </a:t>
            </a:r>
            <a:r>
              <a:rPr lang="el-GR" dirty="0" err="1"/>
              <a:t>gene</a:t>
            </a:r>
            <a:r>
              <a:rPr lang="el-GR" dirty="0"/>
              <a:t> Y ή RSY) </a:t>
            </a:r>
          </a:p>
          <a:p>
            <a:pPr lvl="1"/>
            <a:r>
              <a:rPr lang="el-GR" dirty="0"/>
              <a:t>κωδικοποιεί τον </a:t>
            </a:r>
            <a:r>
              <a:rPr lang="el-GR" dirty="0" err="1"/>
              <a:t>ορχεοκαθοριστικό</a:t>
            </a:r>
            <a:r>
              <a:rPr lang="el-GR" dirty="0"/>
              <a:t> παράγοντα </a:t>
            </a:r>
          </a:p>
          <a:p>
            <a:pPr lvl="1"/>
            <a:r>
              <a:rPr lang="el-GR" dirty="0"/>
              <a:t>(</a:t>
            </a:r>
            <a:r>
              <a:rPr lang="el-GR" dirty="0" err="1"/>
              <a:t>testis</a:t>
            </a:r>
            <a:r>
              <a:rPr lang="el-GR" dirty="0"/>
              <a:t> </a:t>
            </a:r>
            <a:r>
              <a:rPr lang="el-GR" dirty="0" err="1"/>
              <a:t>determining</a:t>
            </a:r>
            <a:r>
              <a:rPr lang="el-GR" dirty="0"/>
              <a:t> </a:t>
            </a:r>
            <a:r>
              <a:rPr lang="el-GR" dirty="0" err="1"/>
              <a:t>factor</a:t>
            </a:r>
            <a:r>
              <a:rPr lang="el-GR" dirty="0"/>
              <a:t> – TDF), </a:t>
            </a:r>
          </a:p>
          <a:p>
            <a:pPr lvl="1"/>
            <a:r>
              <a:rPr lang="el-GR" dirty="0"/>
              <a:t>που προκαλεί την εξέλιξη της </a:t>
            </a:r>
            <a:r>
              <a:rPr lang="el-GR" dirty="0" err="1"/>
              <a:t>γονάδας</a:t>
            </a:r>
            <a:r>
              <a:rPr lang="el-GR" dirty="0"/>
              <a:t> σε </a:t>
            </a:r>
            <a:r>
              <a:rPr lang="el-GR" dirty="0" err="1"/>
              <a:t>όρχι</a:t>
            </a:r>
            <a:r>
              <a:rPr lang="el-GR" dirty="0"/>
              <a:t>. </a:t>
            </a:r>
          </a:p>
          <a:p>
            <a:r>
              <a:rPr lang="el-GR" dirty="0"/>
              <a:t>Η τεστοστερόνη παράγεται από τα διάμεσα κύτταρα του </a:t>
            </a:r>
            <a:r>
              <a:rPr lang="el-GR" dirty="0" err="1"/>
              <a:t>όρχεος</a:t>
            </a:r>
            <a:r>
              <a:rPr lang="el-GR" dirty="0"/>
              <a:t> (</a:t>
            </a:r>
            <a:r>
              <a:rPr lang="el-GR" dirty="0" err="1"/>
              <a:t>Leydig</a:t>
            </a:r>
            <a:r>
              <a:rPr lang="el-GR" dirty="0"/>
              <a:t>).</a:t>
            </a:r>
          </a:p>
          <a:p>
            <a:endParaRPr lang="el-GR" dirty="0"/>
          </a:p>
        </p:txBody>
      </p:sp>
      <p:pic>
        <p:nvPicPr>
          <p:cNvPr id="5" name="Εικόνα 4">
            <a:extLst>
              <a:ext uri="{FF2B5EF4-FFF2-40B4-BE49-F238E27FC236}">
                <a16:creationId xmlns:a16="http://schemas.microsoft.com/office/drawing/2014/main" id="{53CF0C28-9F87-DEE1-621E-CFDCD9BE1ED0}"/>
              </a:ext>
            </a:extLst>
          </p:cNvPr>
          <p:cNvPicPr>
            <a:picLocks noChangeAspect="1"/>
          </p:cNvPicPr>
          <p:nvPr/>
        </p:nvPicPr>
        <p:blipFill>
          <a:blip r:embed="rId2"/>
          <a:stretch>
            <a:fillRect/>
          </a:stretch>
        </p:blipFill>
        <p:spPr>
          <a:xfrm>
            <a:off x="8688856" y="2513702"/>
            <a:ext cx="3056829" cy="3968741"/>
          </a:xfrm>
          <a:prstGeom prst="rect">
            <a:avLst/>
          </a:prstGeom>
        </p:spPr>
      </p:pic>
    </p:spTree>
    <p:extLst>
      <p:ext uri="{BB962C8B-B14F-4D97-AF65-F5344CB8AC3E}">
        <p14:creationId xmlns:p14="http://schemas.microsoft.com/office/powerpoint/2010/main" val="3001700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C491CB-6394-0C59-AA32-D650B8B91B3F}"/>
              </a:ext>
            </a:extLst>
          </p:cNvPr>
          <p:cNvSpPr>
            <a:spLocks noGrp="1"/>
          </p:cNvSpPr>
          <p:nvPr>
            <p:ph type="title"/>
          </p:nvPr>
        </p:nvSpPr>
        <p:spPr/>
        <p:txBody>
          <a:bodyPr>
            <a:normAutofit fontScale="90000"/>
          </a:bodyPr>
          <a:lstStyle/>
          <a:p>
            <a:r>
              <a:rPr lang="el-GR" dirty="0"/>
              <a:t>Ανωμαλίες των Παραμεσονεφρικών Πόρων</a:t>
            </a:r>
          </a:p>
        </p:txBody>
      </p:sp>
      <p:sp>
        <p:nvSpPr>
          <p:cNvPr id="3" name="Θέση περιεχομένου 2">
            <a:extLst>
              <a:ext uri="{FF2B5EF4-FFF2-40B4-BE49-F238E27FC236}">
                <a16:creationId xmlns:a16="http://schemas.microsoft.com/office/drawing/2014/main" id="{DBAE53D5-5347-49DB-DFA5-57129AD4DA4D}"/>
              </a:ext>
            </a:extLst>
          </p:cNvPr>
          <p:cNvSpPr>
            <a:spLocks noGrp="1"/>
          </p:cNvSpPr>
          <p:nvPr>
            <p:ph idx="1"/>
          </p:nvPr>
        </p:nvSpPr>
        <p:spPr>
          <a:xfrm>
            <a:off x="838200" y="1825625"/>
            <a:ext cx="10885714" cy="4330246"/>
          </a:xfrm>
        </p:spPr>
        <p:txBody>
          <a:bodyPr>
            <a:normAutofit/>
          </a:bodyPr>
          <a:lstStyle/>
          <a:p>
            <a:r>
              <a:rPr lang="el-GR" sz="2400" dirty="0"/>
              <a:t>Φυσιολογικά οι παραμεσονεφρικοί πόροι του Müller συνενώνονται στη μέση γραμμή όταν συνδέονται με τον ουρογεννητικό κόλπο. </a:t>
            </a:r>
          </a:p>
          <a:p>
            <a:r>
              <a:rPr lang="el-GR" sz="2400" dirty="0"/>
              <a:t>Οι ανωμαλίες των ωαγωγών, της μήτρας και της ανώτερης μοίρας του κολεού παρουσιάζονται σε: </a:t>
            </a:r>
          </a:p>
          <a:p>
            <a:pPr lvl="1"/>
            <a:r>
              <a:rPr lang="el-GR" sz="2000" dirty="0"/>
              <a:t>απουσία του ενός από τους δύο πόρους, </a:t>
            </a:r>
          </a:p>
          <a:p>
            <a:pPr lvl="1"/>
            <a:r>
              <a:rPr lang="el-GR" sz="2000" dirty="0"/>
              <a:t>μη συνένωση τους, </a:t>
            </a:r>
          </a:p>
          <a:p>
            <a:pPr lvl="1"/>
            <a:r>
              <a:rPr lang="el-GR" sz="2000" dirty="0"/>
              <a:t>μερική συνένωση τους.</a:t>
            </a:r>
          </a:p>
          <a:p>
            <a:endParaRPr lang="el-GR" sz="2400" dirty="0"/>
          </a:p>
        </p:txBody>
      </p:sp>
      <p:sp>
        <p:nvSpPr>
          <p:cNvPr id="28674" name="Rectangle 2" descr="DSCN7248">
            <a:extLst>
              <a:ext uri="{FF2B5EF4-FFF2-40B4-BE49-F238E27FC236}">
                <a16:creationId xmlns:a16="http://schemas.microsoft.com/office/drawing/2014/main" id="{F7A024A8-2D94-F6C4-9545-A92749AC1F33}"/>
              </a:ext>
            </a:extLst>
          </p:cNvPr>
          <p:cNvSpPr>
            <a:spLocks noGrp="1" noChangeAspect="1" noChangeArrowheads="1"/>
          </p:cNvSpPr>
          <p:nvPr isPhoto="1"/>
        </p:nvSpPr>
        <p:spPr bwMode="auto">
          <a:xfrm>
            <a:off x="7941128" y="3804558"/>
            <a:ext cx="2916430" cy="2810102"/>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dirty="0"/>
          </a:p>
        </p:txBody>
      </p:sp>
    </p:spTree>
    <p:extLst>
      <p:ext uri="{BB962C8B-B14F-4D97-AF65-F5344CB8AC3E}">
        <p14:creationId xmlns:p14="http://schemas.microsoft.com/office/powerpoint/2010/main" val="773633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4F79CE-400C-4E51-7F17-AB50193B8B6F}"/>
              </a:ext>
            </a:extLst>
          </p:cNvPr>
          <p:cNvSpPr>
            <a:spLocks noGrp="1"/>
          </p:cNvSpPr>
          <p:nvPr>
            <p:ph type="title"/>
          </p:nvPr>
        </p:nvSpPr>
        <p:spPr/>
        <p:txBody>
          <a:bodyPr>
            <a:normAutofit fontScale="90000"/>
          </a:bodyPr>
          <a:lstStyle/>
          <a:p>
            <a:r>
              <a:rPr lang="el-GR" dirty="0"/>
              <a:t>Ανωμαλίες της Κατώτερης Μοίρας του Κόλπου</a:t>
            </a:r>
          </a:p>
        </p:txBody>
      </p:sp>
      <p:sp>
        <p:nvSpPr>
          <p:cNvPr id="3" name="Θέση περιεχομένου 2">
            <a:extLst>
              <a:ext uri="{FF2B5EF4-FFF2-40B4-BE49-F238E27FC236}">
                <a16:creationId xmlns:a16="http://schemas.microsoft.com/office/drawing/2014/main" id="{9985CB2F-61A3-48D3-E50C-89DD0FDEB9A5}"/>
              </a:ext>
            </a:extLst>
          </p:cNvPr>
          <p:cNvSpPr>
            <a:spLocks noGrp="1"/>
          </p:cNvSpPr>
          <p:nvPr>
            <p:ph idx="1"/>
          </p:nvPr>
        </p:nvSpPr>
        <p:spPr>
          <a:xfrm>
            <a:off x="413657" y="1874611"/>
            <a:ext cx="8240486" cy="4542518"/>
          </a:xfrm>
        </p:spPr>
        <p:txBody>
          <a:bodyPr>
            <a:normAutofit fontScale="92500"/>
          </a:bodyPr>
          <a:lstStyle/>
          <a:p>
            <a:r>
              <a:rPr lang="el-GR" dirty="0"/>
              <a:t>Παρουσιάζονται σε διαταραχή της ανάπτυξης των κολπικών βολβών </a:t>
            </a:r>
          </a:p>
          <a:p>
            <a:pPr lvl="1"/>
            <a:r>
              <a:rPr lang="el-GR" dirty="0"/>
              <a:t>(</a:t>
            </a:r>
            <a:r>
              <a:rPr lang="el-GR" dirty="0" err="1"/>
              <a:t>ενδοδερματικά</a:t>
            </a:r>
            <a:r>
              <a:rPr lang="el-GR" dirty="0"/>
              <a:t> παράγωγα του ουρογεννητικού κόλπου), </a:t>
            </a:r>
          </a:p>
          <a:p>
            <a:pPr lvl="1"/>
            <a:r>
              <a:rPr lang="el-GR" dirty="0"/>
              <a:t>από τους οποίους προέρχεται η κατώτερη μοίρα του κολεού. </a:t>
            </a:r>
          </a:p>
          <a:p>
            <a:r>
              <a:rPr lang="el-GR" dirty="0"/>
              <a:t>Ο κολεός </a:t>
            </a:r>
            <a:r>
              <a:rPr lang="el-GR" dirty="0" err="1"/>
              <a:t>αυλοποιείται</a:t>
            </a:r>
            <a:r>
              <a:rPr lang="el-GR" dirty="0"/>
              <a:t> και ένας μεμβρανώδης υμένας χωρίζει τον κολεό από τον πρόδομο. </a:t>
            </a:r>
          </a:p>
          <a:p>
            <a:endParaRPr lang="el-GR" dirty="0"/>
          </a:p>
        </p:txBody>
      </p:sp>
      <p:pic>
        <p:nvPicPr>
          <p:cNvPr id="30722" name="Picture 2" descr="7-9">
            <a:extLst>
              <a:ext uri="{FF2B5EF4-FFF2-40B4-BE49-F238E27FC236}">
                <a16:creationId xmlns:a16="http://schemas.microsoft.com/office/drawing/2014/main" id="{0DECDA1C-FD3A-B413-6F91-C6BBE1AE88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143" y="1690688"/>
            <a:ext cx="3382160" cy="4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838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C98AC48-26AE-2BC0-6A87-7CF79BD1E039}"/>
              </a:ext>
            </a:extLst>
          </p:cNvPr>
          <p:cNvSpPr>
            <a:spLocks noGrp="1"/>
          </p:cNvSpPr>
          <p:nvPr>
            <p:ph type="title"/>
          </p:nvPr>
        </p:nvSpPr>
        <p:spPr>
          <a:xfrm>
            <a:off x="326571" y="992187"/>
            <a:ext cx="11642271" cy="698501"/>
          </a:xfrm>
        </p:spPr>
        <p:txBody>
          <a:bodyPr>
            <a:normAutofit fontScale="90000"/>
          </a:bodyPr>
          <a:lstStyle/>
          <a:p>
            <a:r>
              <a:rPr lang="el-GR" dirty="0"/>
              <a:t>Προέλευση των Εξωτερικών Γεννητικών Οργάνων</a:t>
            </a:r>
          </a:p>
        </p:txBody>
      </p:sp>
      <p:sp>
        <p:nvSpPr>
          <p:cNvPr id="3" name="Θέση περιεχομένου 2">
            <a:extLst>
              <a:ext uri="{FF2B5EF4-FFF2-40B4-BE49-F238E27FC236}">
                <a16:creationId xmlns:a16="http://schemas.microsoft.com/office/drawing/2014/main" id="{37B436F0-220B-5E4F-EF7E-AD896B957165}"/>
              </a:ext>
            </a:extLst>
          </p:cNvPr>
          <p:cNvSpPr>
            <a:spLocks noGrp="1"/>
          </p:cNvSpPr>
          <p:nvPr>
            <p:ph idx="1"/>
          </p:nvPr>
        </p:nvSpPr>
        <p:spPr/>
        <p:txBody>
          <a:bodyPr>
            <a:normAutofit fontScale="62500" lnSpcReduction="20000"/>
          </a:bodyPr>
          <a:lstStyle/>
          <a:p>
            <a:pPr marL="0" indent="0">
              <a:buNone/>
            </a:pPr>
            <a:r>
              <a:rPr lang="el-GR" b="1" dirty="0"/>
              <a:t>Τα εξωτερικά γεννητικά όργανα προέρχονται από:</a:t>
            </a:r>
            <a:endParaRPr lang="el-GR" dirty="0"/>
          </a:p>
          <a:p>
            <a:pPr marL="0" indent="0">
              <a:buNone/>
            </a:pPr>
            <a:r>
              <a:rPr lang="el-GR" dirty="0"/>
              <a:t>α) Από το γεννητικό φύμα </a:t>
            </a:r>
          </a:p>
          <a:p>
            <a:pPr lvl="1"/>
            <a:r>
              <a:rPr lang="el-GR" dirty="0"/>
              <a:t>(μια διόγκωση της </a:t>
            </a:r>
            <a:r>
              <a:rPr lang="el-GR" dirty="0" err="1"/>
              <a:t>σωματόπλευρας</a:t>
            </a:r>
            <a:r>
              <a:rPr lang="el-GR" dirty="0"/>
              <a:t> στο ουραίο άκρο του ουρογεννητικού κόλπου) </a:t>
            </a:r>
          </a:p>
          <a:p>
            <a:pPr lvl="1"/>
            <a:r>
              <a:rPr lang="el-GR" dirty="0"/>
              <a:t>προέρχεται η κλειτορίδα. </a:t>
            </a:r>
          </a:p>
          <a:p>
            <a:pPr marL="0" indent="0">
              <a:buNone/>
            </a:pPr>
            <a:r>
              <a:rPr lang="el-GR" dirty="0"/>
              <a:t>β) Από τις ουρογεννητικές πτυχές </a:t>
            </a:r>
          </a:p>
          <a:p>
            <a:pPr lvl="1"/>
            <a:r>
              <a:rPr lang="el-GR" dirty="0"/>
              <a:t>προέρχονται τα μικρά χείλη του αιδοίου. </a:t>
            </a:r>
          </a:p>
          <a:p>
            <a:pPr marL="0" indent="0">
              <a:buNone/>
            </a:pPr>
            <a:r>
              <a:rPr lang="el-GR" dirty="0"/>
              <a:t>γ) Από τις </a:t>
            </a:r>
            <a:r>
              <a:rPr lang="el-GR" dirty="0" err="1"/>
              <a:t>χειλεοοσχεϊκές</a:t>
            </a:r>
            <a:r>
              <a:rPr lang="el-GR" dirty="0"/>
              <a:t> πτυχές της </a:t>
            </a:r>
            <a:r>
              <a:rPr lang="el-GR" dirty="0" err="1"/>
              <a:t>σωματόπλευρας</a:t>
            </a:r>
            <a:r>
              <a:rPr lang="el-GR" dirty="0"/>
              <a:t> </a:t>
            </a:r>
          </a:p>
          <a:p>
            <a:pPr lvl="1"/>
            <a:r>
              <a:rPr lang="el-GR" dirty="0"/>
              <a:t>προέρχονται τα μεγάλα χείλη του αιδοίου. </a:t>
            </a:r>
          </a:p>
          <a:p>
            <a:pPr marL="0" indent="0">
              <a:buNone/>
            </a:pPr>
            <a:r>
              <a:rPr lang="el-GR" dirty="0"/>
              <a:t>δ) Τμήμα του ουρογεννητικού κόλπου </a:t>
            </a:r>
          </a:p>
          <a:p>
            <a:pPr lvl="1"/>
            <a:r>
              <a:rPr lang="el-GR" dirty="0"/>
              <a:t>εξελίσσεται σε πρόδομο και την ουρήθρα.</a:t>
            </a:r>
          </a:p>
          <a:p>
            <a:endParaRPr lang="el-GR" dirty="0"/>
          </a:p>
        </p:txBody>
      </p:sp>
      <p:pic>
        <p:nvPicPr>
          <p:cNvPr id="33794" name="Picture 2" descr="7-11">
            <a:extLst>
              <a:ext uri="{FF2B5EF4-FFF2-40B4-BE49-F238E27FC236}">
                <a16:creationId xmlns:a16="http://schemas.microsoft.com/office/drawing/2014/main" id="{690C555E-4BFE-975A-6939-58E089496C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1129" y="1825625"/>
            <a:ext cx="2907085" cy="451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348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014D00-9259-4E48-CFC9-6208A9693A93}"/>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27A58A73-F6AA-3F09-CB06-43269FB42D36}"/>
              </a:ext>
            </a:extLst>
          </p:cNvPr>
          <p:cNvSpPr>
            <a:spLocks noGrp="1"/>
          </p:cNvSpPr>
          <p:nvPr>
            <p:ph idx="1"/>
          </p:nvPr>
        </p:nvSpPr>
        <p:spPr/>
        <p:txBody>
          <a:bodyPr/>
          <a:lstStyle/>
          <a:p>
            <a:endParaRPr lang="el-GR"/>
          </a:p>
        </p:txBody>
      </p:sp>
      <p:pic>
        <p:nvPicPr>
          <p:cNvPr id="66563" name="Picture 3" descr="7-12">
            <a:extLst>
              <a:ext uri="{FF2B5EF4-FFF2-40B4-BE49-F238E27FC236}">
                <a16:creationId xmlns:a16="http://schemas.microsoft.com/office/drawing/2014/main" id="{97258096-7D91-E52B-87D3-731BA6087F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257" y="1009651"/>
            <a:ext cx="3215216" cy="51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2" descr="7-5">
            <a:extLst>
              <a:ext uri="{FF2B5EF4-FFF2-40B4-BE49-F238E27FC236}">
                <a16:creationId xmlns:a16="http://schemas.microsoft.com/office/drawing/2014/main" id="{EFAC2CEE-003B-93A4-788A-6EAB770570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6836" y="1009651"/>
            <a:ext cx="4038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20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6563"/>
                                        </p:tgtEl>
                                        <p:attrNameLst>
                                          <p:attrName>style.visibility</p:attrName>
                                        </p:attrNameLst>
                                      </p:cBhvr>
                                      <p:to>
                                        <p:strVal val="visible"/>
                                      </p:to>
                                    </p:set>
                                    <p:animEffect transition="in" filter="fade">
                                      <p:cBhvr>
                                        <p:cTn id="7" dur="1000"/>
                                        <p:tgtEl>
                                          <p:spTgt spid="66563"/>
                                        </p:tgtEl>
                                      </p:cBhvr>
                                    </p:animEffect>
                                    <p:anim calcmode="lin" valueType="num">
                                      <p:cBhvr>
                                        <p:cTn id="8" dur="1000" fill="hold"/>
                                        <p:tgtEl>
                                          <p:spTgt spid="66563"/>
                                        </p:tgtEl>
                                        <p:attrNameLst>
                                          <p:attrName>ppt_x</p:attrName>
                                        </p:attrNameLst>
                                      </p:cBhvr>
                                      <p:tavLst>
                                        <p:tav tm="0">
                                          <p:val>
                                            <p:strVal val="#ppt_x"/>
                                          </p:val>
                                        </p:tav>
                                        <p:tav tm="100000">
                                          <p:val>
                                            <p:strVal val="#ppt_x"/>
                                          </p:val>
                                        </p:tav>
                                      </p:tavLst>
                                    </p:anim>
                                    <p:anim calcmode="lin" valueType="num">
                                      <p:cBhvr>
                                        <p:cTn id="9" dur="1000" fill="hold"/>
                                        <p:tgtEl>
                                          <p:spTgt spid="665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D46A19-1C8E-C965-2FFB-6CE89F911F8B}"/>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B7CD778D-D78A-4225-27B4-2ED46416D883}"/>
              </a:ext>
            </a:extLst>
          </p:cNvPr>
          <p:cNvSpPr>
            <a:spLocks noGrp="1"/>
          </p:cNvSpPr>
          <p:nvPr>
            <p:ph idx="1"/>
          </p:nvPr>
        </p:nvSpPr>
        <p:spPr/>
        <p:txBody>
          <a:bodyPr/>
          <a:lstStyle/>
          <a:p>
            <a:endParaRPr lang="el-GR"/>
          </a:p>
        </p:txBody>
      </p:sp>
      <p:sp>
        <p:nvSpPr>
          <p:cNvPr id="5" name="Rectangle 2" descr="DSCN7267">
            <a:extLst>
              <a:ext uri="{FF2B5EF4-FFF2-40B4-BE49-F238E27FC236}">
                <a16:creationId xmlns:a16="http://schemas.microsoft.com/office/drawing/2014/main" id="{6A1103C0-C4BB-918D-A0C0-7866CBF6D5FE}"/>
              </a:ext>
            </a:extLst>
          </p:cNvPr>
          <p:cNvSpPr>
            <a:spLocks noGrp="1" noChangeAspect="1" noChangeArrowheads="1"/>
          </p:cNvSpPr>
          <p:nvPr isPhoto="1"/>
        </p:nvSpPr>
        <p:spPr bwMode="auto">
          <a:xfrm>
            <a:off x="2373086" y="1118281"/>
            <a:ext cx="7260771" cy="5445578"/>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dirty="0"/>
          </a:p>
        </p:txBody>
      </p:sp>
    </p:spTree>
    <p:extLst>
      <p:ext uri="{BB962C8B-B14F-4D97-AF65-F5344CB8AC3E}">
        <p14:creationId xmlns:p14="http://schemas.microsoft.com/office/powerpoint/2010/main" val="362454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0461DA-4025-2EF9-EA67-83AC59E960AA}"/>
              </a:ext>
            </a:extLst>
          </p:cNvPr>
          <p:cNvSpPr>
            <a:spLocks noGrp="1"/>
          </p:cNvSpPr>
          <p:nvPr>
            <p:ph type="title"/>
          </p:nvPr>
        </p:nvSpPr>
        <p:spPr/>
        <p:txBody>
          <a:bodyPr>
            <a:normAutofit fontScale="90000"/>
          </a:bodyPr>
          <a:lstStyle/>
          <a:p>
            <a:r>
              <a:rPr lang="el-GR" dirty="0"/>
              <a:t>Εμβρυολογία των Ωοθηκών</a:t>
            </a:r>
          </a:p>
        </p:txBody>
      </p:sp>
      <p:sp>
        <p:nvSpPr>
          <p:cNvPr id="3" name="Θέση περιεχομένου 2">
            <a:extLst>
              <a:ext uri="{FF2B5EF4-FFF2-40B4-BE49-F238E27FC236}">
                <a16:creationId xmlns:a16="http://schemas.microsoft.com/office/drawing/2014/main" id="{F1403BF0-E22C-D232-BCAC-B66DB5DC0142}"/>
              </a:ext>
            </a:extLst>
          </p:cNvPr>
          <p:cNvSpPr>
            <a:spLocks noGrp="1"/>
          </p:cNvSpPr>
          <p:nvPr>
            <p:ph idx="1"/>
          </p:nvPr>
        </p:nvSpPr>
        <p:spPr>
          <a:xfrm>
            <a:off x="168728" y="1825625"/>
            <a:ext cx="8420100" cy="5032375"/>
          </a:xfrm>
        </p:spPr>
        <p:txBody>
          <a:bodyPr>
            <a:normAutofit fontScale="62500" lnSpcReduction="20000"/>
          </a:bodyPr>
          <a:lstStyle/>
          <a:p>
            <a:r>
              <a:rPr lang="el-GR" dirty="0"/>
              <a:t>Οι ωοθήκες προέρχονται από τη γεννητική ακρολοφία του διάμεσου μεσοδέρματος του </a:t>
            </a:r>
            <a:r>
              <a:rPr lang="el-GR" dirty="0" err="1"/>
              <a:t>γαστριδίου</a:t>
            </a:r>
            <a:r>
              <a:rPr lang="el-GR" dirty="0"/>
              <a:t>. </a:t>
            </a:r>
          </a:p>
          <a:p>
            <a:r>
              <a:rPr lang="el-GR" dirty="0"/>
              <a:t>Το επιθήλιο της γεννητικής ακρολοφίας συνεχίζεται με το </a:t>
            </a:r>
            <a:r>
              <a:rPr lang="el-GR" dirty="0" err="1"/>
              <a:t>τοιχωματικό</a:t>
            </a:r>
            <a:r>
              <a:rPr lang="el-GR" dirty="0"/>
              <a:t> περιτόναιο (</a:t>
            </a:r>
            <a:r>
              <a:rPr lang="el-GR" dirty="0" err="1"/>
              <a:t>μεσοθήλιο</a:t>
            </a:r>
            <a:r>
              <a:rPr lang="el-GR" dirty="0"/>
              <a:t>). </a:t>
            </a:r>
          </a:p>
          <a:p>
            <a:r>
              <a:rPr lang="el-GR" dirty="0"/>
              <a:t>Τα αρχέγονα γεννητικά κύτταρα μεταναστεύουν στις </a:t>
            </a:r>
            <a:r>
              <a:rPr lang="el-GR" dirty="0" err="1"/>
              <a:t>γονάδες</a:t>
            </a:r>
            <a:r>
              <a:rPr lang="el-GR" dirty="0"/>
              <a:t> από τον εντερικό σωλήνα. </a:t>
            </a:r>
          </a:p>
          <a:p>
            <a:r>
              <a:rPr lang="el-GR" dirty="0"/>
              <a:t>Τα αρχέγονα ωοθυλάκια προέρχονται από τις δευτερογενείς γεννητικές πτυχές </a:t>
            </a:r>
          </a:p>
          <a:p>
            <a:pPr lvl="1"/>
            <a:r>
              <a:rPr lang="el-GR" dirty="0"/>
              <a:t>(κατάδυση του επιθηλίου της γεννητικής ακρολοφίας) </a:t>
            </a:r>
          </a:p>
          <a:p>
            <a:pPr lvl="1"/>
            <a:r>
              <a:rPr lang="el-GR" dirty="0"/>
              <a:t>και περιβάλλουν τα </a:t>
            </a:r>
            <a:r>
              <a:rPr lang="el-GR" dirty="0" err="1"/>
              <a:t>ωογόνια</a:t>
            </a:r>
            <a:r>
              <a:rPr lang="el-GR" dirty="0"/>
              <a:t> (πρωτογενή ωοκύτταρα, δευτερογενή ωοκύτταρα). </a:t>
            </a:r>
          </a:p>
          <a:p>
            <a:r>
              <a:rPr lang="el-GR" dirty="0"/>
              <a:t>Τα αρχέγονα ωοθυλάκια έχουν </a:t>
            </a:r>
            <a:r>
              <a:rPr lang="el-GR" dirty="0" err="1"/>
              <a:t>μονόστιβο</a:t>
            </a:r>
            <a:r>
              <a:rPr lang="el-GR" dirty="0"/>
              <a:t> πλακώδες επιθήλιο, ενώ τα ώριμα ωοθυλάκια έχουν </a:t>
            </a:r>
            <a:r>
              <a:rPr lang="el-GR" dirty="0" err="1"/>
              <a:t>πολύστιβο</a:t>
            </a:r>
            <a:r>
              <a:rPr lang="el-GR" dirty="0"/>
              <a:t> επιθήλιο.</a:t>
            </a:r>
          </a:p>
          <a:p>
            <a:endParaRPr lang="el-GR" dirty="0"/>
          </a:p>
        </p:txBody>
      </p:sp>
      <p:pic>
        <p:nvPicPr>
          <p:cNvPr id="6" name="Picture 2" descr="7-8">
            <a:extLst>
              <a:ext uri="{FF2B5EF4-FFF2-40B4-BE49-F238E27FC236}">
                <a16:creationId xmlns:a16="http://schemas.microsoft.com/office/drawing/2014/main" id="{61E19C2E-C338-448E-4587-914C0A9442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8828" y="2256064"/>
            <a:ext cx="3250053" cy="4171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0BB6E1-C495-856F-A588-C453F009561F}"/>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802A86D6-24FE-2883-3A6E-55758680A56C}"/>
              </a:ext>
            </a:extLst>
          </p:cNvPr>
          <p:cNvSpPr>
            <a:spLocks noGrp="1"/>
          </p:cNvSpPr>
          <p:nvPr>
            <p:ph idx="1"/>
          </p:nvPr>
        </p:nvSpPr>
        <p:spPr/>
        <p:txBody>
          <a:bodyPr/>
          <a:lstStyle/>
          <a:p>
            <a:endParaRPr lang="el-GR" dirty="0"/>
          </a:p>
        </p:txBody>
      </p:sp>
      <p:pic>
        <p:nvPicPr>
          <p:cNvPr id="37890" name="Picture 2" descr="7-1">
            <a:extLst>
              <a:ext uri="{FF2B5EF4-FFF2-40B4-BE49-F238E27FC236}">
                <a16:creationId xmlns:a16="http://schemas.microsoft.com/office/drawing/2014/main" id="{3A34546C-1F3F-3175-55D1-D4CC6242A3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245" y="1061244"/>
            <a:ext cx="4227511" cy="505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7-7">
            <a:extLst>
              <a:ext uri="{FF2B5EF4-FFF2-40B4-BE49-F238E27FC236}">
                <a16:creationId xmlns:a16="http://schemas.microsoft.com/office/drawing/2014/main" id="{FCBD5B23-3E30-415C-E6CD-B44A7A9D12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256" y="1130300"/>
            <a:ext cx="4227511" cy="495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549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DA6DA-D862-7F27-6C0E-E0A1C91AEB0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50295B2-4B44-1820-20AB-CB9B489D85E3}"/>
              </a:ext>
            </a:extLst>
          </p:cNvPr>
          <p:cNvSpPr/>
          <p:nvPr/>
        </p:nvSpPr>
        <p:spPr>
          <a:xfrm>
            <a:off x="0" y="0"/>
            <a:ext cx="12192000" cy="5257799"/>
          </a:xfrm>
          <a:prstGeom prst="rect">
            <a:avLst/>
          </a:prstGeom>
          <a:solidFill>
            <a:srgbClr val="1A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A8CCA"/>
              </a:solidFill>
            </a:endParaRPr>
          </a:p>
        </p:txBody>
      </p:sp>
      <p:sp>
        <p:nvSpPr>
          <p:cNvPr id="2" name="Τίτλος 1">
            <a:extLst>
              <a:ext uri="{FF2B5EF4-FFF2-40B4-BE49-F238E27FC236}">
                <a16:creationId xmlns:a16="http://schemas.microsoft.com/office/drawing/2014/main" id="{6FB00883-64F5-1181-CD40-639C7A9FA29D}"/>
              </a:ext>
            </a:extLst>
          </p:cNvPr>
          <p:cNvSpPr>
            <a:spLocks noGrp="1"/>
          </p:cNvSpPr>
          <p:nvPr>
            <p:ph type="ctrTitle"/>
          </p:nvPr>
        </p:nvSpPr>
        <p:spPr/>
        <p:txBody>
          <a:bodyPr/>
          <a:lstStyle/>
          <a:p>
            <a:r>
              <a:rPr lang="en-US" dirty="0"/>
              <a:t>Template?</a:t>
            </a:r>
            <a:endParaRPr lang="el-GR" dirty="0"/>
          </a:p>
        </p:txBody>
      </p:sp>
      <p:sp>
        <p:nvSpPr>
          <p:cNvPr id="3" name="Υπότιτλος 2">
            <a:extLst>
              <a:ext uri="{FF2B5EF4-FFF2-40B4-BE49-F238E27FC236}">
                <a16:creationId xmlns:a16="http://schemas.microsoft.com/office/drawing/2014/main" id="{AB4FCF10-4A09-1BCE-BBFD-6E58B9330264}"/>
              </a:ext>
            </a:extLst>
          </p:cNvPr>
          <p:cNvSpPr>
            <a:spLocks noGrp="1"/>
          </p:cNvSpPr>
          <p:nvPr>
            <p:ph type="subTitle" idx="1"/>
          </p:nvPr>
        </p:nvSpPr>
        <p:spPr/>
        <p:txBody>
          <a:bodyPr/>
          <a:lstStyle/>
          <a:p>
            <a:r>
              <a:rPr lang="el-GR" dirty="0" err="1"/>
              <a:t>Πλιζ</a:t>
            </a:r>
            <a:r>
              <a:rPr lang="el-GR" dirty="0"/>
              <a:t> όχι ροζ, μωβ, </a:t>
            </a:r>
            <a:r>
              <a:rPr lang="el-GR" dirty="0" err="1"/>
              <a:t>πρασινο</a:t>
            </a:r>
            <a:r>
              <a:rPr lang="el-GR" dirty="0"/>
              <a:t>, </a:t>
            </a:r>
            <a:r>
              <a:rPr lang="el-GR" dirty="0" err="1"/>
              <a:t>μαρεσουν</a:t>
            </a:r>
            <a:r>
              <a:rPr lang="el-GR" dirty="0"/>
              <a:t> τα μπλε του </a:t>
            </a:r>
            <a:r>
              <a:rPr lang="el-GR" dirty="0" err="1"/>
              <a:t>εκπα</a:t>
            </a:r>
            <a:endParaRPr lang="el-GR" dirty="0"/>
          </a:p>
        </p:txBody>
      </p:sp>
      <p:pic>
        <p:nvPicPr>
          <p:cNvPr id="6" name="Picture 5" descr="A room with rows of chairs&#10;&#10;AI-generated content may be incorrect.">
            <a:extLst>
              <a:ext uri="{FF2B5EF4-FFF2-40B4-BE49-F238E27FC236}">
                <a16:creationId xmlns:a16="http://schemas.microsoft.com/office/drawing/2014/main" id="{75BBAB91-E926-6C00-42CE-529DF5848EAB}"/>
              </a:ext>
            </a:extLst>
          </p:cNvPr>
          <p:cNvPicPr>
            <a:picLocks noChangeAspect="1"/>
          </p:cNvPicPr>
          <p:nvPr/>
        </p:nvPicPr>
        <p:blipFill>
          <a:blip r:embed="rId2">
            <a:extLst>
              <a:ext uri="{28A0092B-C50C-407E-A947-70E740481C1C}">
                <a14:useLocalDpi xmlns:a14="http://schemas.microsoft.com/office/drawing/2010/main" val="0"/>
              </a:ext>
            </a:extLst>
          </a:blip>
          <a:srcRect l="30962" t="47" r="32064" b="-1"/>
          <a:stretch>
            <a:fillRect/>
          </a:stretch>
        </p:blipFill>
        <p:spPr>
          <a:xfrm rot="5400000">
            <a:off x="3089412" y="-3089414"/>
            <a:ext cx="6013173" cy="12192000"/>
          </a:xfrm>
          <a:prstGeom prst="rect">
            <a:avLst/>
          </a:prstGeom>
        </p:spPr>
      </p:pic>
      <p:sp>
        <p:nvSpPr>
          <p:cNvPr id="9" name="Rectangle 8">
            <a:extLst>
              <a:ext uri="{FF2B5EF4-FFF2-40B4-BE49-F238E27FC236}">
                <a16:creationId xmlns:a16="http://schemas.microsoft.com/office/drawing/2014/main" id="{919915EC-BD0E-0C56-9941-C8117787F5A1}"/>
              </a:ext>
            </a:extLst>
          </p:cNvPr>
          <p:cNvSpPr/>
          <p:nvPr/>
        </p:nvSpPr>
        <p:spPr>
          <a:xfrm>
            <a:off x="0" y="-1"/>
            <a:ext cx="12192000" cy="6013173"/>
          </a:xfrm>
          <a:prstGeom prst="rect">
            <a:avLst/>
          </a:prstGeom>
          <a:solidFill>
            <a:srgbClr val="1A60AD">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AB00E0D9-BC69-12A3-EEFC-CC853B00117F}"/>
              </a:ext>
            </a:extLst>
          </p:cNvPr>
          <p:cNvSpPr txBox="1"/>
          <p:nvPr/>
        </p:nvSpPr>
        <p:spPr>
          <a:xfrm>
            <a:off x="2001156" y="1122362"/>
            <a:ext cx="8189683" cy="1135504"/>
          </a:xfrm>
          <a:prstGeom prst="rect">
            <a:avLst/>
          </a:prstGeom>
          <a:noFill/>
        </p:spPr>
        <p:txBody>
          <a:bodyPr wrap="square" rtlCol="0">
            <a:spAutoFit/>
          </a:bodyPr>
          <a:lstStyle/>
          <a:p>
            <a:pPr algn="ctr">
              <a:lnSpc>
                <a:spcPct val="150000"/>
              </a:lnSpc>
            </a:pPr>
            <a:r>
              <a:rPr lang="el-GR" sz="5000" b="1" dirty="0">
                <a:solidFill>
                  <a:srgbClr val="ECF4F9"/>
                </a:solidFill>
              </a:rPr>
              <a:t>ΙΣΤΟΛΟΓΙΑ</a:t>
            </a:r>
            <a:endParaRPr lang="en-US" sz="5000" b="1" dirty="0">
              <a:solidFill>
                <a:srgbClr val="ECF4F9"/>
              </a:solidFill>
            </a:endParaRPr>
          </a:p>
        </p:txBody>
      </p:sp>
      <p:sp>
        <p:nvSpPr>
          <p:cNvPr id="12" name="TextBox 11">
            <a:extLst>
              <a:ext uri="{FF2B5EF4-FFF2-40B4-BE49-F238E27FC236}">
                <a16:creationId xmlns:a16="http://schemas.microsoft.com/office/drawing/2014/main" id="{221FBB0F-0A3B-AF45-0B59-7DDFFF745E46}"/>
              </a:ext>
            </a:extLst>
          </p:cNvPr>
          <p:cNvSpPr txBox="1"/>
          <p:nvPr/>
        </p:nvSpPr>
        <p:spPr>
          <a:xfrm>
            <a:off x="848495" y="3978692"/>
            <a:ext cx="5997146" cy="1894621"/>
          </a:xfrm>
          <a:prstGeom prst="rect">
            <a:avLst/>
          </a:prstGeom>
          <a:noFill/>
        </p:spPr>
        <p:txBody>
          <a:bodyPr wrap="square" rtlCol="0">
            <a:spAutoFit/>
          </a:bodyPr>
          <a:lstStyle/>
          <a:p>
            <a:pPr>
              <a:lnSpc>
                <a:spcPct val="150000"/>
              </a:lnSpc>
            </a:pPr>
            <a:r>
              <a:rPr lang="el-GR" sz="2000" b="1" dirty="0">
                <a:solidFill>
                  <a:srgbClr val="ECF4F9"/>
                </a:solidFill>
              </a:rPr>
              <a:t>Θεόδωρος Μαριόλης </a:t>
            </a:r>
            <a:r>
              <a:rPr lang="el-GR" sz="2000" b="1" dirty="0" err="1">
                <a:solidFill>
                  <a:srgbClr val="ECF4F9"/>
                </a:solidFill>
              </a:rPr>
              <a:t>Σαψάκος</a:t>
            </a:r>
            <a:endParaRPr lang="el-GR" sz="2000" b="1" dirty="0">
              <a:solidFill>
                <a:srgbClr val="ECF4F9"/>
              </a:solidFill>
            </a:endParaRPr>
          </a:p>
          <a:p>
            <a:pPr>
              <a:lnSpc>
                <a:spcPct val="150000"/>
              </a:lnSpc>
            </a:pPr>
            <a:r>
              <a:rPr lang="el-GR" sz="2000" dirty="0">
                <a:solidFill>
                  <a:srgbClr val="ECF4F9"/>
                </a:solidFill>
              </a:rPr>
              <a:t>Καθηγητής </a:t>
            </a:r>
          </a:p>
          <a:p>
            <a:pPr>
              <a:lnSpc>
                <a:spcPct val="150000"/>
              </a:lnSpc>
            </a:pPr>
            <a:r>
              <a:rPr lang="el-GR" sz="2000" dirty="0">
                <a:solidFill>
                  <a:schemeClr val="bg1"/>
                </a:solidFill>
              </a:rPr>
              <a:t>Email: </a:t>
            </a:r>
            <a:r>
              <a:rPr lang="el-GR" sz="2000" dirty="0">
                <a:solidFill>
                  <a:schemeClr val="bg1"/>
                </a:solidFill>
                <a:hlinkClick r:id="rId3">
                  <a:extLst>
                    <a:ext uri="{A12FA001-AC4F-418D-AE19-62706E023703}">
                      <ahyp:hlinkClr xmlns:ahyp="http://schemas.microsoft.com/office/drawing/2018/hyperlinkcolor" val="tx"/>
                    </a:ext>
                  </a:extLst>
                </a:hlinkClick>
              </a:rPr>
              <a:t>theodorosmariolis@yahoo.gr</a:t>
            </a:r>
            <a:r>
              <a:rPr lang="el-GR" sz="2000" dirty="0">
                <a:solidFill>
                  <a:schemeClr val="bg1"/>
                </a:solidFill>
              </a:rPr>
              <a:t> </a:t>
            </a:r>
          </a:p>
          <a:p>
            <a:pPr>
              <a:lnSpc>
                <a:spcPct val="150000"/>
              </a:lnSpc>
            </a:pPr>
            <a:r>
              <a:rPr lang="el-GR" sz="2000" dirty="0">
                <a:solidFill>
                  <a:srgbClr val="ECF4F9"/>
                </a:solidFill>
              </a:rPr>
              <a:t>Τ: 6972910328</a:t>
            </a:r>
          </a:p>
        </p:txBody>
      </p:sp>
      <p:grpSp>
        <p:nvGrpSpPr>
          <p:cNvPr id="15" name="Group 14">
            <a:extLst>
              <a:ext uri="{FF2B5EF4-FFF2-40B4-BE49-F238E27FC236}">
                <a16:creationId xmlns:a16="http://schemas.microsoft.com/office/drawing/2014/main" id="{E4C2127D-3B44-3889-6E0F-4CE268A57C34}"/>
              </a:ext>
            </a:extLst>
          </p:cNvPr>
          <p:cNvGrpSpPr/>
          <p:nvPr/>
        </p:nvGrpSpPr>
        <p:grpSpPr>
          <a:xfrm>
            <a:off x="9249363" y="6089481"/>
            <a:ext cx="2837274" cy="697314"/>
            <a:chOff x="2327849" y="5960673"/>
            <a:chExt cx="2837274" cy="697314"/>
          </a:xfrm>
        </p:grpSpPr>
        <p:pic>
          <p:nvPicPr>
            <p:cNvPr id="8" name="Picture 7" descr="A blue text on a black background&#10;&#10;AI-generated content may be incorrect.">
              <a:extLst>
                <a:ext uri="{FF2B5EF4-FFF2-40B4-BE49-F238E27FC236}">
                  <a16:creationId xmlns:a16="http://schemas.microsoft.com/office/drawing/2014/main" id="{FA781347-EC34-8A3B-0496-B2FF4CAD2EF4}"/>
                </a:ext>
              </a:extLst>
            </p:cNvPr>
            <p:cNvPicPr>
              <a:picLocks noChangeAspect="1"/>
            </p:cNvPicPr>
            <p:nvPr/>
          </p:nvPicPr>
          <p:blipFill>
            <a:blip r:embed="rId4">
              <a:extLst>
                <a:ext uri="{28A0092B-C50C-407E-A947-70E740481C1C}">
                  <a14:useLocalDpi xmlns:a14="http://schemas.microsoft.com/office/drawing/2010/main" val="0"/>
                </a:ext>
              </a:extLst>
            </a:blip>
            <a:srcRect b="35429"/>
            <a:stretch>
              <a:fillRect/>
            </a:stretch>
          </p:blipFill>
          <p:spPr>
            <a:xfrm>
              <a:off x="2327849" y="5960673"/>
              <a:ext cx="1079911" cy="697314"/>
            </a:xfrm>
            <a:prstGeom prst="rect">
              <a:avLst/>
            </a:prstGeom>
          </p:spPr>
        </p:pic>
        <p:grpSp>
          <p:nvGrpSpPr>
            <p:cNvPr id="5" name="Group 4">
              <a:extLst>
                <a:ext uri="{FF2B5EF4-FFF2-40B4-BE49-F238E27FC236}">
                  <a16:creationId xmlns:a16="http://schemas.microsoft.com/office/drawing/2014/main" id="{BDFB81D2-92BE-285E-93DF-884687314694}"/>
                </a:ext>
              </a:extLst>
            </p:cNvPr>
            <p:cNvGrpSpPr/>
            <p:nvPr/>
          </p:nvGrpSpPr>
          <p:grpSpPr>
            <a:xfrm>
              <a:off x="3407760" y="6004358"/>
              <a:ext cx="1757363" cy="609945"/>
              <a:chOff x="10353324" y="101428"/>
              <a:chExt cx="1757363" cy="609945"/>
            </a:xfrm>
          </p:grpSpPr>
          <p:cxnSp>
            <p:nvCxnSpPr>
              <p:cNvPr id="11" name="Straight Connector 10">
                <a:extLst>
                  <a:ext uri="{FF2B5EF4-FFF2-40B4-BE49-F238E27FC236}">
                    <a16:creationId xmlns:a16="http://schemas.microsoft.com/office/drawing/2014/main" id="{2B0E426B-3192-AFFC-CEEA-E81B01CB188E}"/>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B7C54EBD-33AB-1736-6BF8-A5156ADD0F0A}"/>
                  </a:ext>
                </a:extLst>
              </p:cNvPr>
              <p:cNvPicPr>
                <a:picLocks noChangeAspect="1"/>
              </p:cNvPicPr>
              <p:nvPr/>
            </p:nvPicPr>
            <p:blipFill>
              <a:blip r:embed="rId5">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grpSp>
    </p:spTree>
    <p:extLst>
      <p:ext uri="{BB962C8B-B14F-4D97-AF65-F5344CB8AC3E}">
        <p14:creationId xmlns:p14="http://schemas.microsoft.com/office/powerpoint/2010/main" val="131180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FB6B65-D1CF-4FD3-A13F-683469312EB0}"/>
              </a:ext>
            </a:extLst>
          </p:cNvPr>
          <p:cNvSpPr>
            <a:spLocks noGrp="1"/>
          </p:cNvSpPr>
          <p:nvPr>
            <p:ph type="title"/>
          </p:nvPr>
        </p:nvSpPr>
        <p:spPr/>
        <p:txBody>
          <a:bodyPr>
            <a:normAutofit fontScale="90000"/>
          </a:bodyPr>
          <a:lstStyle/>
          <a:p>
            <a:r>
              <a:rPr lang="el-GR" dirty="0"/>
              <a:t>Κολεός</a:t>
            </a:r>
          </a:p>
        </p:txBody>
      </p:sp>
      <p:sp>
        <p:nvSpPr>
          <p:cNvPr id="3" name="Θέση περιεχομένου 2">
            <a:extLst>
              <a:ext uri="{FF2B5EF4-FFF2-40B4-BE49-F238E27FC236}">
                <a16:creationId xmlns:a16="http://schemas.microsoft.com/office/drawing/2014/main" id="{B0F7BCAC-E234-D946-87A5-52C92199F94D}"/>
              </a:ext>
            </a:extLst>
          </p:cNvPr>
          <p:cNvSpPr>
            <a:spLocks noGrp="1"/>
          </p:cNvSpPr>
          <p:nvPr>
            <p:ph idx="1"/>
          </p:nvPr>
        </p:nvSpPr>
        <p:spPr>
          <a:xfrm>
            <a:off x="838200" y="1825625"/>
            <a:ext cx="7130143" cy="4351338"/>
          </a:xfrm>
        </p:spPr>
        <p:txBody>
          <a:bodyPr>
            <a:normAutofit fontScale="55000" lnSpcReduction="20000"/>
          </a:bodyPr>
          <a:lstStyle/>
          <a:p>
            <a:pPr marL="0" indent="0">
              <a:buNone/>
            </a:pPr>
            <a:r>
              <a:rPr lang="el-GR" b="1" dirty="0" err="1"/>
              <a:t>Εχει</a:t>
            </a:r>
            <a:r>
              <a:rPr lang="el-GR" b="1" dirty="0"/>
              <a:t> τέσσερις στιβάδες</a:t>
            </a:r>
          </a:p>
          <a:p>
            <a:pPr marL="0" indent="0">
              <a:buNone/>
            </a:pPr>
            <a:r>
              <a:rPr lang="el-GR" b="1" dirty="0"/>
              <a:t>Βλεννογόνος:</a:t>
            </a:r>
            <a:r>
              <a:rPr lang="el-GR" dirty="0"/>
              <a:t> καλύπτεται από </a:t>
            </a:r>
            <a:r>
              <a:rPr lang="el-GR" dirty="0" err="1"/>
              <a:t>πολύστιβο</a:t>
            </a:r>
            <a:r>
              <a:rPr lang="el-GR" dirty="0"/>
              <a:t> πλακώδες επιθήλιο. </a:t>
            </a:r>
          </a:p>
          <a:p>
            <a:r>
              <a:rPr lang="el-GR" b="1" dirty="0"/>
              <a:t>Χόριο:</a:t>
            </a:r>
            <a:r>
              <a:rPr lang="el-GR" dirty="0"/>
              <a:t> περιέχει ελαστικές ίνες και αιμοφόρα αγγεία. </a:t>
            </a:r>
          </a:p>
          <a:p>
            <a:r>
              <a:rPr lang="el-GR" b="1" dirty="0" err="1"/>
              <a:t>Ινομυώδης</a:t>
            </a:r>
            <a:r>
              <a:rPr lang="el-GR" b="1" dirty="0"/>
              <a:t> στιβάδα:</a:t>
            </a:r>
            <a:r>
              <a:rPr lang="el-GR" dirty="0"/>
              <a:t> αποτελείται από λείες μυϊκές ίνες. </a:t>
            </a:r>
          </a:p>
          <a:p>
            <a:r>
              <a:rPr lang="el-GR" b="1" dirty="0" err="1"/>
              <a:t>Ινοκολλαγονώδης</a:t>
            </a:r>
            <a:r>
              <a:rPr lang="el-GR" b="1" dirty="0"/>
              <a:t> στιβάδα:</a:t>
            </a:r>
            <a:r>
              <a:rPr lang="el-GR" dirty="0"/>
              <a:t> εξωτερικά αποτελείται από ίνες κολλαγόνου, ελαστικές ίνες, αιμοφόρα αγγεία, νεύρα και αθροίσματα γαγγλιακών κυττάρων. </a:t>
            </a:r>
          </a:p>
          <a:p>
            <a:pPr marL="0" indent="0">
              <a:buNone/>
            </a:pPr>
            <a:r>
              <a:rPr lang="el-GR" b="1" dirty="0"/>
              <a:t>Λειτουργικά χαρακτηριστικά:</a:t>
            </a:r>
            <a:endParaRPr lang="el-GR" dirty="0"/>
          </a:p>
          <a:p>
            <a:r>
              <a:rPr lang="el-GR" dirty="0"/>
              <a:t>Το επιθήλιο, υπό την επίδραση των ορμονών (οιστρογόνα), </a:t>
            </a:r>
            <a:r>
              <a:rPr lang="el-GR" dirty="0" err="1"/>
              <a:t>παχύνεται</a:t>
            </a:r>
            <a:r>
              <a:rPr lang="el-GR" dirty="0"/>
              <a:t> και τα κύτταρα περιέχουν μεγάλες ποσότητες γλυκογόνου και λιπιδίων στο κυτταρόπλασμά τους. </a:t>
            </a:r>
          </a:p>
          <a:p>
            <a:r>
              <a:rPr lang="el-GR" dirty="0"/>
              <a:t>Το </a:t>
            </a:r>
            <a:r>
              <a:rPr lang="el-GR" dirty="0" err="1"/>
              <a:t>pH</a:t>
            </a:r>
            <a:r>
              <a:rPr lang="el-GR" dirty="0"/>
              <a:t> του κολεού είναι όξινο.</a:t>
            </a:r>
          </a:p>
          <a:p>
            <a:endParaRPr lang="el-GR" dirty="0"/>
          </a:p>
        </p:txBody>
      </p:sp>
      <p:pic>
        <p:nvPicPr>
          <p:cNvPr id="38916" name="Picture 7" descr="Κάντε κλικ για να δείτε την εικόνα σε πλήρες μέγεθος">
            <a:extLst>
              <a:ext uri="{FF2B5EF4-FFF2-40B4-BE49-F238E27FC236}">
                <a16:creationId xmlns:a16="http://schemas.microsoft.com/office/drawing/2014/main" id="{4F6E8414-CBBD-C74F-138C-956E037A6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968343" y="2518115"/>
            <a:ext cx="3810000" cy="2705100"/>
          </a:xfrm>
          <a:prstGeom prst="rect">
            <a:avLst/>
          </a:prstGeom>
        </p:spPr>
      </p:pic>
    </p:spTree>
    <p:extLst>
      <p:ext uri="{BB962C8B-B14F-4D97-AF65-F5344CB8AC3E}">
        <p14:creationId xmlns:p14="http://schemas.microsoft.com/office/powerpoint/2010/main" val="1814858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39ACF28-AFD1-145E-758D-55E7884C0F1C}"/>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C4EB9242-65E3-7097-EF8F-1899D7A1D871}"/>
              </a:ext>
            </a:extLst>
          </p:cNvPr>
          <p:cNvSpPr>
            <a:spLocks noGrp="1"/>
          </p:cNvSpPr>
          <p:nvPr>
            <p:ph idx="1"/>
          </p:nvPr>
        </p:nvSpPr>
        <p:spPr/>
        <p:txBody>
          <a:bodyPr/>
          <a:lstStyle/>
          <a:p>
            <a:endParaRPr lang="el-GR" dirty="0"/>
          </a:p>
        </p:txBody>
      </p:sp>
      <p:pic>
        <p:nvPicPr>
          <p:cNvPr id="44039" name="Picture 7" descr="Pelvic exam; drawing shows a side view of the female reproductive anatomy during a pelvic exam. The uterus, left fallopian tube, left ovary, cervix, vagina, bladder, and rectum are shown. Two gloved fingers of one hand of the doctor or nurse are shown inserted into the vagina, while the other hand is shown pressing on the lower abdomen. The inset shows a woman covered by a drape on an exam table with her legs apart and her feet in stirrups. ">
            <a:extLst>
              <a:ext uri="{FF2B5EF4-FFF2-40B4-BE49-F238E27FC236}">
                <a16:creationId xmlns:a16="http://schemas.microsoft.com/office/drawing/2014/main" id="{6F661E24-6A5E-63F2-F9A4-2E369FB552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448" y="3896349"/>
            <a:ext cx="30480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vaginalwarzen warzen intimbereich Feigwarzen Bilder Photos">
            <a:extLst>
              <a:ext uri="{FF2B5EF4-FFF2-40B4-BE49-F238E27FC236}">
                <a16:creationId xmlns:a16="http://schemas.microsoft.com/office/drawing/2014/main" id="{B3CCAEC4-E853-EFAD-545A-BE8C96293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6785" y="1012031"/>
            <a:ext cx="3827366" cy="281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warzen genitalbereich Feigwarzen Bilder Photos">
            <a:extLst>
              <a:ext uri="{FF2B5EF4-FFF2-40B4-BE49-F238E27FC236}">
                <a16:creationId xmlns:a16="http://schemas.microsoft.com/office/drawing/2014/main" id="{E8A4683D-C265-2A51-EBD2-244F13732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849" y="3896349"/>
            <a:ext cx="2938352" cy="256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afp20021001p1269-f2">
            <a:extLst>
              <a:ext uri="{FF2B5EF4-FFF2-40B4-BE49-F238E27FC236}">
                <a16:creationId xmlns:a16="http://schemas.microsoft.com/office/drawing/2014/main" id="{030E9FDA-03F7-9878-B35B-11B8562B0E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693" y="992187"/>
            <a:ext cx="5181599" cy="27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52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039"/>
                                        </p:tgtEl>
                                        <p:attrNameLst>
                                          <p:attrName>style.visibility</p:attrName>
                                        </p:attrNameLst>
                                      </p:cBhvr>
                                      <p:to>
                                        <p:strVal val="visible"/>
                                      </p:to>
                                    </p:set>
                                    <p:animEffect transition="in" filter="fade">
                                      <p:cBhvr>
                                        <p:cTn id="7" dur="1000"/>
                                        <p:tgtEl>
                                          <p:spTgt spid="44039"/>
                                        </p:tgtEl>
                                      </p:cBhvr>
                                    </p:animEffect>
                                    <p:anim calcmode="lin" valueType="num">
                                      <p:cBhvr>
                                        <p:cTn id="8" dur="1000" fill="hold"/>
                                        <p:tgtEl>
                                          <p:spTgt spid="44039"/>
                                        </p:tgtEl>
                                        <p:attrNameLst>
                                          <p:attrName>ppt_x</p:attrName>
                                        </p:attrNameLst>
                                      </p:cBhvr>
                                      <p:tavLst>
                                        <p:tav tm="0">
                                          <p:val>
                                            <p:strVal val="#ppt_x"/>
                                          </p:val>
                                        </p:tav>
                                        <p:tav tm="100000">
                                          <p:val>
                                            <p:strVal val="#ppt_x"/>
                                          </p:val>
                                        </p:tav>
                                      </p:tavLst>
                                    </p:anim>
                                    <p:anim calcmode="lin" valueType="num">
                                      <p:cBhvr>
                                        <p:cTn id="9" dur="1000" fill="hold"/>
                                        <p:tgtEl>
                                          <p:spTgt spid="440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96ECEB-FD73-6CDC-346F-E19942008A66}"/>
              </a:ext>
            </a:extLst>
          </p:cNvPr>
          <p:cNvSpPr>
            <a:spLocks noGrp="1"/>
          </p:cNvSpPr>
          <p:nvPr>
            <p:ph type="title"/>
          </p:nvPr>
        </p:nvSpPr>
        <p:spPr/>
        <p:txBody>
          <a:bodyPr>
            <a:normAutofit fontScale="90000"/>
          </a:bodyPr>
          <a:lstStyle/>
          <a:p>
            <a:r>
              <a:rPr lang="el-GR" dirty="0"/>
              <a:t>Μήτρα</a:t>
            </a:r>
          </a:p>
        </p:txBody>
      </p:sp>
      <p:sp>
        <p:nvSpPr>
          <p:cNvPr id="3" name="Θέση περιεχομένου 2">
            <a:extLst>
              <a:ext uri="{FF2B5EF4-FFF2-40B4-BE49-F238E27FC236}">
                <a16:creationId xmlns:a16="http://schemas.microsoft.com/office/drawing/2014/main" id="{4825DC48-01B2-5A82-A61F-612C07ABC3AC}"/>
              </a:ext>
            </a:extLst>
          </p:cNvPr>
          <p:cNvSpPr>
            <a:spLocks noGrp="1"/>
          </p:cNvSpPr>
          <p:nvPr>
            <p:ph idx="1"/>
          </p:nvPr>
        </p:nvSpPr>
        <p:spPr>
          <a:xfrm>
            <a:off x="838200" y="1825625"/>
            <a:ext cx="6150429" cy="4346575"/>
          </a:xfrm>
        </p:spPr>
        <p:txBody>
          <a:bodyPr>
            <a:normAutofit fontScale="92500" lnSpcReduction="20000"/>
          </a:bodyPr>
          <a:lstStyle/>
          <a:p>
            <a:pPr marL="0" indent="0">
              <a:buNone/>
            </a:pPr>
            <a:r>
              <a:rPr lang="el-GR" b="1" dirty="0"/>
              <a:t>Σώμα και Πυθμένας</a:t>
            </a:r>
          </a:p>
          <a:p>
            <a:r>
              <a:rPr lang="el-GR" dirty="0"/>
              <a:t>Αποτελούνται από:</a:t>
            </a:r>
          </a:p>
          <a:p>
            <a:pPr marL="0" indent="0">
              <a:buNone/>
            </a:pPr>
            <a:r>
              <a:rPr lang="el-GR" b="1" dirty="0"/>
              <a:t>Ενδομήτριο:</a:t>
            </a:r>
            <a:r>
              <a:rPr lang="el-GR" dirty="0"/>
              <a:t> κυλινδρικό επιθήλιο, αδένες και στηρικτικό στρώμα. </a:t>
            </a:r>
          </a:p>
          <a:p>
            <a:pPr marL="0" indent="0">
              <a:buNone/>
            </a:pPr>
            <a:r>
              <a:rPr lang="el-GR" b="1" dirty="0"/>
              <a:t>Μυομήτριο:</a:t>
            </a:r>
            <a:r>
              <a:rPr lang="el-GR" dirty="0"/>
              <a:t> λείες μυϊκές ίνες διατεταγμένες σε τρεις στιβάδες. </a:t>
            </a:r>
          </a:p>
          <a:p>
            <a:pPr marL="0" indent="0">
              <a:buNone/>
            </a:pPr>
            <a:r>
              <a:rPr lang="el-GR" b="1" dirty="0"/>
              <a:t>Περιμήτριο:</a:t>
            </a:r>
            <a:r>
              <a:rPr lang="el-GR" dirty="0"/>
              <a:t> το περιτόναιο. </a:t>
            </a:r>
          </a:p>
          <a:p>
            <a:endParaRPr lang="el-GR" dirty="0"/>
          </a:p>
        </p:txBody>
      </p:sp>
      <p:sp>
        <p:nvSpPr>
          <p:cNvPr id="5" name="Rectangle 2" descr="DSCN7309">
            <a:extLst>
              <a:ext uri="{FF2B5EF4-FFF2-40B4-BE49-F238E27FC236}">
                <a16:creationId xmlns:a16="http://schemas.microsoft.com/office/drawing/2014/main" id="{10C7E81D-B781-893F-D511-626B724F9BFF}"/>
              </a:ext>
            </a:extLst>
          </p:cNvPr>
          <p:cNvSpPr>
            <a:spLocks noGrp="1" noChangeAspect="1" noChangeArrowheads="1"/>
          </p:cNvSpPr>
          <p:nvPr isPhoto="1"/>
        </p:nvSpPr>
        <p:spPr bwMode="auto">
          <a:xfrm>
            <a:off x="7661276" y="1341437"/>
            <a:ext cx="3048919" cy="2561092"/>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6" name="Rectangle 2" descr="DSCN7316">
            <a:extLst>
              <a:ext uri="{FF2B5EF4-FFF2-40B4-BE49-F238E27FC236}">
                <a16:creationId xmlns:a16="http://schemas.microsoft.com/office/drawing/2014/main" id="{F2987122-7EBD-F894-C915-D5DB5DB716AB}"/>
              </a:ext>
            </a:extLst>
          </p:cNvPr>
          <p:cNvSpPr>
            <a:spLocks noGrp="1" noChangeAspect="1" noChangeArrowheads="1"/>
          </p:cNvSpPr>
          <p:nvPr isPhoto="1"/>
        </p:nvSpPr>
        <p:spPr bwMode="auto">
          <a:xfrm>
            <a:off x="7618399" y="4251779"/>
            <a:ext cx="3091796" cy="2351314"/>
          </a:xfrm>
          <a:prstGeom prst="rect">
            <a:avLst/>
          </a:prstGeom>
          <a:blipFill dpi="0" rotWithShape="1">
            <a:blip r:embed="rId3"/>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259602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2AB92E-85EE-3A22-A1EC-F165FFFDF3F0}"/>
              </a:ext>
            </a:extLst>
          </p:cNvPr>
          <p:cNvSpPr>
            <a:spLocks noGrp="1"/>
          </p:cNvSpPr>
          <p:nvPr>
            <p:ph type="title"/>
          </p:nvPr>
        </p:nvSpPr>
        <p:spPr/>
        <p:txBody>
          <a:bodyPr>
            <a:normAutofit fontScale="90000"/>
          </a:bodyPr>
          <a:lstStyle/>
          <a:p>
            <a:r>
              <a:rPr lang="el-GR" dirty="0"/>
              <a:t>Μήτρα</a:t>
            </a:r>
          </a:p>
        </p:txBody>
      </p:sp>
      <p:sp>
        <p:nvSpPr>
          <p:cNvPr id="3" name="Θέση περιεχομένου 2">
            <a:extLst>
              <a:ext uri="{FF2B5EF4-FFF2-40B4-BE49-F238E27FC236}">
                <a16:creationId xmlns:a16="http://schemas.microsoft.com/office/drawing/2014/main" id="{104DE444-A776-8B0C-254D-EDB66750C659}"/>
              </a:ext>
            </a:extLst>
          </p:cNvPr>
          <p:cNvSpPr>
            <a:spLocks noGrp="1"/>
          </p:cNvSpPr>
          <p:nvPr>
            <p:ph idx="1"/>
          </p:nvPr>
        </p:nvSpPr>
        <p:spPr/>
        <p:txBody>
          <a:bodyPr>
            <a:normAutofit fontScale="62500" lnSpcReduction="20000"/>
          </a:bodyPr>
          <a:lstStyle/>
          <a:p>
            <a:pPr marL="0" indent="0">
              <a:buNone/>
            </a:pPr>
            <a:r>
              <a:rPr lang="el-GR" b="1" dirty="0"/>
              <a:t>Το ενδομήτριο διαφοροποιείται σε:</a:t>
            </a:r>
            <a:endParaRPr lang="el-GR" dirty="0"/>
          </a:p>
          <a:p>
            <a:r>
              <a:rPr lang="el-GR" dirty="0"/>
              <a:t>Βασική στιβάδα. </a:t>
            </a:r>
          </a:p>
          <a:p>
            <a:r>
              <a:rPr lang="el-GR" dirty="0"/>
              <a:t>Λειτουργική στιβάδα (ανταποκρίνεται στα ορμονικά ερεθίσματα κατά τη διάρκεια του κύκλου). </a:t>
            </a:r>
          </a:p>
          <a:p>
            <a:pPr marL="0" indent="0">
              <a:buNone/>
            </a:pPr>
            <a:r>
              <a:rPr lang="el-GR" b="1" dirty="0"/>
              <a:t>Τράχηλος</a:t>
            </a:r>
          </a:p>
          <a:p>
            <a:pPr marL="0" indent="0">
              <a:buNone/>
            </a:pPr>
            <a:r>
              <a:rPr lang="el-GR" b="1" dirty="0" err="1"/>
              <a:t>Ενδοτράχηλος</a:t>
            </a:r>
            <a:r>
              <a:rPr lang="el-GR" b="1" dirty="0"/>
              <a:t>:</a:t>
            </a:r>
            <a:r>
              <a:rPr lang="el-GR" dirty="0"/>
              <a:t> αποτελεί το στόμιο προς τη μητρική κοιλότητα. Δομείται από </a:t>
            </a:r>
            <a:r>
              <a:rPr lang="el-GR" dirty="0" err="1"/>
              <a:t>μονόστιβο</a:t>
            </a:r>
            <a:r>
              <a:rPr lang="el-GR" dirty="0"/>
              <a:t> κυλινδρικό </a:t>
            </a:r>
            <a:r>
              <a:rPr lang="el-GR" dirty="0" err="1"/>
              <a:t>βλεννοεκκριτικό</a:t>
            </a:r>
            <a:r>
              <a:rPr lang="el-GR" dirty="0"/>
              <a:t> επιθήλιο και παράγει βλέννα. </a:t>
            </a:r>
          </a:p>
          <a:p>
            <a:pPr marL="0" indent="0">
              <a:buNone/>
            </a:pPr>
            <a:r>
              <a:rPr lang="el-GR" b="1" dirty="0" err="1"/>
              <a:t>Εξωτράχηλος</a:t>
            </a:r>
            <a:r>
              <a:rPr lang="el-GR" b="1" dirty="0"/>
              <a:t>:</a:t>
            </a:r>
            <a:r>
              <a:rPr lang="el-GR" dirty="0"/>
              <a:t> η εξωτερική επιφάνεια του τραχήλου που προβάλλει στον αυλό του κολεού. Δομείται από μη </a:t>
            </a:r>
            <a:r>
              <a:rPr lang="el-GR" dirty="0" err="1"/>
              <a:t>κερατινοποιημένο</a:t>
            </a:r>
            <a:r>
              <a:rPr lang="el-GR" dirty="0"/>
              <a:t> </a:t>
            </a:r>
            <a:r>
              <a:rPr lang="el-GR" dirty="0" err="1"/>
              <a:t>πολύστιβο</a:t>
            </a:r>
            <a:r>
              <a:rPr lang="el-GR" dirty="0"/>
              <a:t> πλακώδες επιθήλιο. </a:t>
            </a:r>
          </a:p>
          <a:p>
            <a:pPr marL="0" indent="0">
              <a:buNone/>
            </a:pPr>
            <a:r>
              <a:rPr lang="el-GR" b="1" dirty="0"/>
              <a:t>Πλακώδης–Κυλινδρική Συμβολή:</a:t>
            </a:r>
            <a:r>
              <a:rPr lang="el-GR" dirty="0"/>
              <a:t> βρίσκεται μεταξύ </a:t>
            </a:r>
            <a:r>
              <a:rPr lang="el-GR" dirty="0" err="1"/>
              <a:t>ενδοτραχήλου</a:t>
            </a:r>
            <a:r>
              <a:rPr lang="el-GR" dirty="0"/>
              <a:t> και </a:t>
            </a:r>
            <a:r>
              <a:rPr lang="el-GR" dirty="0" err="1"/>
              <a:t>εξωτραχήλου</a:t>
            </a:r>
            <a:r>
              <a:rPr lang="el-GR" dirty="0"/>
              <a:t>.</a:t>
            </a:r>
          </a:p>
          <a:p>
            <a:endParaRPr lang="el-GR" dirty="0"/>
          </a:p>
        </p:txBody>
      </p:sp>
    </p:spTree>
    <p:extLst>
      <p:ext uri="{BB962C8B-B14F-4D97-AF65-F5344CB8AC3E}">
        <p14:creationId xmlns:p14="http://schemas.microsoft.com/office/powerpoint/2010/main" val="3600496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98138D-8D91-96FE-9014-4F5D94F43B92}"/>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0C578A37-8FDD-5C09-FC5B-7E09F8885892}"/>
              </a:ext>
            </a:extLst>
          </p:cNvPr>
          <p:cNvSpPr>
            <a:spLocks noGrp="1"/>
          </p:cNvSpPr>
          <p:nvPr>
            <p:ph idx="1"/>
          </p:nvPr>
        </p:nvSpPr>
        <p:spPr/>
        <p:txBody>
          <a:bodyPr/>
          <a:lstStyle/>
          <a:p>
            <a:endParaRPr lang="el-GR"/>
          </a:p>
        </p:txBody>
      </p:sp>
      <p:grpSp>
        <p:nvGrpSpPr>
          <p:cNvPr id="7" name="Ομάδα 6">
            <a:extLst>
              <a:ext uri="{FF2B5EF4-FFF2-40B4-BE49-F238E27FC236}">
                <a16:creationId xmlns:a16="http://schemas.microsoft.com/office/drawing/2014/main" id="{852516C7-F998-7B49-FE59-6746AE9A829F}"/>
              </a:ext>
            </a:extLst>
          </p:cNvPr>
          <p:cNvGrpSpPr/>
          <p:nvPr/>
        </p:nvGrpSpPr>
        <p:grpSpPr>
          <a:xfrm>
            <a:off x="2811235" y="1208314"/>
            <a:ext cx="6569529" cy="5306786"/>
            <a:chOff x="76200" y="0"/>
            <a:chExt cx="9144000" cy="6858000"/>
          </a:xfrm>
        </p:grpSpPr>
        <p:pic>
          <p:nvPicPr>
            <p:cNvPr id="48131" name="Picture 3" descr="endosecrw">
              <a:extLst>
                <a:ext uri="{FF2B5EF4-FFF2-40B4-BE49-F238E27FC236}">
                  <a16:creationId xmlns:a16="http://schemas.microsoft.com/office/drawing/2014/main" id="{1C599B17-291A-3755-EF63-FE3643027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771900"/>
              <a:ext cx="4724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odu04he">
              <a:extLst>
                <a:ext uri="{FF2B5EF4-FFF2-40B4-BE49-F238E27FC236}">
                  <a16:creationId xmlns:a16="http://schemas.microsoft.com/office/drawing/2014/main" id="{CE470AD3-9FEF-D2C4-E404-202810B5B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4343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endomenstr">
              <a:extLst>
                <a:ext uri="{FF2B5EF4-FFF2-40B4-BE49-F238E27FC236}">
                  <a16:creationId xmlns:a16="http://schemas.microsoft.com/office/drawing/2014/main" id="{DD2515FA-D02E-F17D-A995-4FD9C9E8F8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771900"/>
              <a:ext cx="4343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endoeprolifw">
              <a:extLst>
                <a:ext uri="{FF2B5EF4-FFF2-40B4-BE49-F238E27FC236}">
                  <a16:creationId xmlns:a16="http://schemas.microsoft.com/office/drawing/2014/main" id="{C1A10428-F958-BD5F-CC51-A789BE587C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0"/>
              <a:ext cx="4648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83107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88803B-883D-AC85-D1A1-45EFDACED5C7}"/>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67510A65-0C3D-721D-0992-6A18151236E6}"/>
              </a:ext>
            </a:extLst>
          </p:cNvPr>
          <p:cNvSpPr>
            <a:spLocks noGrp="1"/>
          </p:cNvSpPr>
          <p:nvPr>
            <p:ph idx="1"/>
          </p:nvPr>
        </p:nvSpPr>
        <p:spPr/>
        <p:txBody>
          <a:bodyPr/>
          <a:lstStyle/>
          <a:p>
            <a:endParaRPr lang="el-GR" dirty="0"/>
          </a:p>
        </p:txBody>
      </p:sp>
      <p:grpSp>
        <p:nvGrpSpPr>
          <p:cNvPr id="4" name="Ομάδα 3">
            <a:extLst>
              <a:ext uri="{FF2B5EF4-FFF2-40B4-BE49-F238E27FC236}">
                <a16:creationId xmlns:a16="http://schemas.microsoft.com/office/drawing/2014/main" id="{3864F811-AA0F-9064-A293-2CFCA3D8B917}"/>
              </a:ext>
            </a:extLst>
          </p:cNvPr>
          <p:cNvGrpSpPr/>
          <p:nvPr/>
        </p:nvGrpSpPr>
        <p:grpSpPr>
          <a:xfrm>
            <a:off x="1289957" y="1341437"/>
            <a:ext cx="7478486" cy="5167312"/>
            <a:chOff x="0" y="0"/>
            <a:chExt cx="9144000" cy="6858000"/>
          </a:xfrm>
        </p:grpSpPr>
        <p:pic>
          <p:nvPicPr>
            <p:cNvPr id="44034" name="Picture 2" descr="Uterus-cervical-cancer-treatment">
              <a:hlinkClick r:id="rId2"/>
              <a:extLst>
                <a:ext uri="{FF2B5EF4-FFF2-40B4-BE49-F238E27FC236}">
                  <a16:creationId xmlns:a16="http://schemas.microsoft.com/office/drawing/2014/main" id="{3E9C7702-4485-6CC6-803A-D8EB6366A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962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3" descr="fibroid tumor surgery">
              <a:extLst>
                <a:ext uri="{FF2B5EF4-FFF2-40B4-BE49-F238E27FC236}">
                  <a16:creationId xmlns:a16="http://schemas.microsoft.com/office/drawing/2014/main" id="{C8AA98ED-1CC9-F7C4-E8EC-C87C3F6C7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0"/>
              <a:ext cx="5029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4" descr="hysterectomy surgery pictures">
              <a:extLst>
                <a:ext uri="{FF2B5EF4-FFF2-40B4-BE49-F238E27FC236}">
                  <a16:creationId xmlns:a16="http://schemas.microsoft.com/office/drawing/2014/main" id="{F2703F8B-2C03-6F61-30CB-2C1F4312AC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962400"/>
              <a:ext cx="69342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9157" name="Rectangle 5">
            <a:extLst>
              <a:ext uri="{FF2B5EF4-FFF2-40B4-BE49-F238E27FC236}">
                <a16:creationId xmlns:a16="http://schemas.microsoft.com/office/drawing/2014/main" id="{0B3D0A9F-6476-821C-DBDB-E74338E97800}"/>
              </a:ext>
            </a:extLst>
          </p:cNvPr>
          <p:cNvSpPr>
            <a:spLocks noChangeArrowheads="1"/>
          </p:cNvSpPr>
          <p:nvPr/>
        </p:nvSpPr>
        <p:spPr bwMode="auto">
          <a:xfrm>
            <a:off x="9220200" y="2502430"/>
            <a:ext cx="2133600" cy="2895600"/>
          </a:xfrm>
          <a:prstGeom prst="rect">
            <a:avLst/>
          </a:prstGeom>
          <a:solidFill>
            <a:schemeClr val="bg1"/>
          </a:solidFill>
          <a:ln w="9525">
            <a:solidFill>
              <a:schemeClr val="tx1"/>
            </a:solidFill>
            <a:miter lim="800000"/>
            <a:headEnd/>
            <a:tailEnd/>
          </a:ln>
          <a:effectLst/>
        </p:spPr>
        <p:txBody>
          <a:bodyPr wrap="none" anchor="ctr"/>
          <a:lstStyle/>
          <a:p>
            <a:pPr algn="ctr">
              <a:defRPr/>
            </a:pPr>
            <a:r>
              <a:rPr lang="el-GR" b="1">
                <a:solidFill>
                  <a:srgbClr val="F03453"/>
                </a:solidFill>
                <a:effectLst>
                  <a:outerShdw blurRad="38100" dist="38100" dir="2700000" algn="tl">
                    <a:srgbClr val="C0C0C0"/>
                  </a:outerShdw>
                </a:effectLst>
                <a:latin typeface="Arial" charset="0"/>
                <a:cs typeface="Arial" charset="0"/>
              </a:rPr>
              <a:t>ΡΙΖΙΚΗ ΟΛΙΚΗ </a:t>
            </a:r>
          </a:p>
          <a:p>
            <a:pPr algn="ctr">
              <a:defRPr/>
            </a:pPr>
            <a:r>
              <a:rPr lang="el-GR" b="1">
                <a:solidFill>
                  <a:srgbClr val="F03453"/>
                </a:solidFill>
                <a:effectLst>
                  <a:outerShdw blurRad="38100" dist="38100" dir="2700000" algn="tl">
                    <a:srgbClr val="C0C0C0"/>
                  </a:outerShdw>
                </a:effectLst>
                <a:latin typeface="Arial" charset="0"/>
                <a:cs typeface="Arial" charset="0"/>
              </a:rPr>
              <a:t>ΥΣΤΕΡΕΚΤΟΜΗ </a:t>
            </a:r>
          </a:p>
          <a:p>
            <a:pPr algn="ctr">
              <a:defRPr/>
            </a:pPr>
            <a:endParaRPr lang="el-GR" b="1">
              <a:solidFill>
                <a:srgbClr val="F03453"/>
              </a:solidFill>
              <a:effectLst>
                <a:outerShdw blurRad="38100" dist="38100" dir="2700000" algn="tl">
                  <a:srgbClr val="C0C0C0"/>
                </a:outerShdw>
              </a:effectLst>
              <a:latin typeface="Arial" charset="0"/>
              <a:cs typeface="Arial" charset="0"/>
            </a:endParaRPr>
          </a:p>
        </p:txBody>
      </p:sp>
    </p:spTree>
    <p:extLst>
      <p:ext uri="{BB962C8B-B14F-4D97-AF65-F5344CB8AC3E}">
        <p14:creationId xmlns:p14="http://schemas.microsoft.com/office/powerpoint/2010/main" val="279066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fade">
                                      <p:cBhvr>
                                        <p:cTn id="7" dur="1000"/>
                                        <p:tgtEl>
                                          <p:spTgt spid="49157"/>
                                        </p:tgtEl>
                                      </p:cBhvr>
                                    </p:animEffect>
                                    <p:anim calcmode="lin" valueType="num">
                                      <p:cBhvr>
                                        <p:cTn id="8" dur="1000" fill="hold"/>
                                        <p:tgtEl>
                                          <p:spTgt spid="49157"/>
                                        </p:tgtEl>
                                        <p:attrNameLst>
                                          <p:attrName>ppt_x</p:attrName>
                                        </p:attrNameLst>
                                      </p:cBhvr>
                                      <p:tavLst>
                                        <p:tav tm="0">
                                          <p:val>
                                            <p:strVal val="#ppt_x"/>
                                          </p:val>
                                        </p:tav>
                                        <p:tav tm="100000">
                                          <p:val>
                                            <p:strVal val="#ppt_x"/>
                                          </p:val>
                                        </p:tav>
                                      </p:tavLst>
                                    </p:anim>
                                    <p:anim calcmode="lin" valueType="num">
                                      <p:cBhvr>
                                        <p:cTn id="9" dur="1000" fill="hold"/>
                                        <p:tgtEl>
                                          <p:spTgt spid="491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0CB9A8-C25D-E475-C4D7-90214FA80820}"/>
              </a:ext>
            </a:extLst>
          </p:cNvPr>
          <p:cNvSpPr>
            <a:spLocks noGrp="1"/>
          </p:cNvSpPr>
          <p:nvPr>
            <p:ph type="title"/>
          </p:nvPr>
        </p:nvSpPr>
        <p:spPr/>
        <p:txBody>
          <a:bodyPr>
            <a:normAutofit fontScale="90000"/>
          </a:bodyPr>
          <a:lstStyle/>
          <a:p>
            <a:r>
              <a:rPr lang="el-GR" dirty="0"/>
              <a:t>Ωαγωγοί</a:t>
            </a:r>
          </a:p>
        </p:txBody>
      </p:sp>
      <p:sp>
        <p:nvSpPr>
          <p:cNvPr id="3" name="Θέση περιεχομένου 2">
            <a:extLst>
              <a:ext uri="{FF2B5EF4-FFF2-40B4-BE49-F238E27FC236}">
                <a16:creationId xmlns:a16="http://schemas.microsoft.com/office/drawing/2014/main" id="{D23471CB-67E6-DE7F-3E03-13E80B4261BF}"/>
              </a:ext>
            </a:extLst>
          </p:cNvPr>
          <p:cNvSpPr>
            <a:spLocks noGrp="1"/>
          </p:cNvSpPr>
          <p:nvPr>
            <p:ph idx="1"/>
          </p:nvPr>
        </p:nvSpPr>
        <p:spPr>
          <a:xfrm>
            <a:off x="838200" y="1690688"/>
            <a:ext cx="10515600" cy="3236232"/>
          </a:xfrm>
        </p:spPr>
        <p:txBody>
          <a:bodyPr>
            <a:normAutofit fontScale="77500" lnSpcReduction="20000"/>
          </a:bodyPr>
          <a:lstStyle/>
          <a:p>
            <a:pPr marL="0" indent="0">
              <a:buNone/>
            </a:pPr>
            <a:r>
              <a:rPr lang="el-GR" b="1" dirty="0"/>
              <a:t>Αποτελούνται από:</a:t>
            </a:r>
            <a:endParaRPr lang="el-GR" dirty="0"/>
          </a:p>
          <a:p>
            <a:r>
              <a:rPr lang="el-GR" b="1" dirty="0"/>
              <a:t>Βλεννογόνο:</a:t>
            </a:r>
            <a:r>
              <a:rPr lang="el-GR" dirty="0"/>
              <a:t> κυλινδρικό επιθήλιο με κροσσωτά και εκκριτικά κύτταρα. </a:t>
            </a:r>
          </a:p>
          <a:p>
            <a:r>
              <a:rPr lang="el-GR" b="1" dirty="0"/>
              <a:t>Χόριο.</a:t>
            </a:r>
            <a:r>
              <a:rPr lang="el-GR" dirty="0"/>
              <a:t> </a:t>
            </a:r>
          </a:p>
          <a:p>
            <a:r>
              <a:rPr lang="el-GR" b="1" dirty="0"/>
              <a:t>Μυϊκό χιτώνα:</a:t>
            </a:r>
            <a:r>
              <a:rPr lang="el-GR" dirty="0"/>
              <a:t> λείες μυϊκές ίνες διατεταγμένες σε έσω κυκλοτερή και έξω επιμήκη στιβάδα. </a:t>
            </a:r>
          </a:p>
          <a:p>
            <a:r>
              <a:rPr lang="el-GR" b="1" dirty="0"/>
              <a:t>Ορογόνο:</a:t>
            </a:r>
            <a:r>
              <a:rPr lang="el-GR" dirty="0"/>
              <a:t> το περιτόναιο.</a:t>
            </a:r>
          </a:p>
          <a:p>
            <a:endParaRPr lang="el-GR" dirty="0"/>
          </a:p>
        </p:txBody>
      </p:sp>
      <p:sp>
        <p:nvSpPr>
          <p:cNvPr id="36871" name="Rectangle 7" descr="DSCN7312">
            <a:extLst>
              <a:ext uri="{FF2B5EF4-FFF2-40B4-BE49-F238E27FC236}">
                <a16:creationId xmlns:a16="http://schemas.microsoft.com/office/drawing/2014/main" id="{3025537F-2C41-55B4-7D6C-2AEC971217D7}"/>
              </a:ext>
            </a:extLst>
          </p:cNvPr>
          <p:cNvSpPr>
            <a:spLocks noGrp="1" noChangeAspect="1" noChangeArrowheads="1"/>
          </p:cNvSpPr>
          <p:nvPr isPhoto="1"/>
        </p:nvSpPr>
        <p:spPr bwMode="auto">
          <a:xfrm>
            <a:off x="5551714" y="4086480"/>
            <a:ext cx="5061857" cy="2412291"/>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297689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71"/>
                                        </p:tgtEl>
                                        <p:attrNameLst>
                                          <p:attrName>style.visibility</p:attrName>
                                        </p:attrNameLst>
                                      </p:cBhvr>
                                      <p:to>
                                        <p:strVal val="visible"/>
                                      </p:to>
                                    </p:set>
                                    <p:animEffect transition="in" filter="fade">
                                      <p:cBhvr>
                                        <p:cTn id="7" dur="1000"/>
                                        <p:tgtEl>
                                          <p:spTgt spid="36871"/>
                                        </p:tgtEl>
                                      </p:cBhvr>
                                    </p:animEffect>
                                    <p:anim calcmode="lin" valueType="num">
                                      <p:cBhvr>
                                        <p:cTn id="8" dur="1000" fill="hold"/>
                                        <p:tgtEl>
                                          <p:spTgt spid="36871"/>
                                        </p:tgtEl>
                                        <p:attrNameLst>
                                          <p:attrName>ppt_x</p:attrName>
                                        </p:attrNameLst>
                                      </p:cBhvr>
                                      <p:tavLst>
                                        <p:tav tm="0">
                                          <p:val>
                                            <p:strVal val="#ppt_x"/>
                                          </p:val>
                                        </p:tav>
                                        <p:tav tm="100000">
                                          <p:val>
                                            <p:strVal val="#ppt_x"/>
                                          </p:val>
                                        </p:tav>
                                      </p:tavLst>
                                    </p:anim>
                                    <p:anim calcmode="lin" valueType="num">
                                      <p:cBhvr>
                                        <p:cTn id="9" dur="1000" fill="hold"/>
                                        <p:tgtEl>
                                          <p:spTgt spid="368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982244-0267-970E-DEC5-095C3E27B552}"/>
              </a:ext>
            </a:extLst>
          </p:cNvPr>
          <p:cNvSpPr>
            <a:spLocks noGrp="1"/>
          </p:cNvSpPr>
          <p:nvPr>
            <p:ph type="title"/>
          </p:nvPr>
        </p:nvSpPr>
        <p:spPr/>
        <p:txBody>
          <a:bodyPr>
            <a:normAutofit fontScale="90000"/>
          </a:bodyPr>
          <a:lstStyle/>
          <a:p>
            <a:r>
              <a:rPr lang="el-GR" dirty="0"/>
              <a:t>Ωοθήκες</a:t>
            </a:r>
          </a:p>
        </p:txBody>
      </p:sp>
      <p:sp>
        <p:nvSpPr>
          <p:cNvPr id="3" name="Θέση περιεχομένου 2">
            <a:extLst>
              <a:ext uri="{FF2B5EF4-FFF2-40B4-BE49-F238E27FC236}">
                <a16:creationId xmlns:a16="http://schemas.microsoft.com/office/drawing/2014/main" id="{EDC19920-6A70-EFDE-8B92-5BAB2A7DA8D1}"/>
              </a:ext>
            </a:extLst>
          </p:cNvPr>
          <p:cNvSpPr>
            <a:spLocks noGrp="1"/>
          </p:cNvSpPr>
          <p:nvPr>
            <p:ph idx="1"/>
          </p:nvPr>
        </p:nvSpPr>
        <p:spPr/>
        <p:txBody>
          <a:bodyPr>
            <a:normAutofit/>
          </a:bodyPr>
          <a:lstStyle/>
          <a:p>
            <a:pPr marL="0" indent="0">
              <a:buNone/>
            </a:pPr>
            <a:r>
              <a:rPr lang="el-GR" b="1" dirty="0"/>
              <a:t>Διακρίνονται σε τρία τμήματα: </a:t>
            </a:r>
          </a:p>
          <a:p>
            <a:pPr lvl="1"/>
            <a:r>
              <a:rPr lang="el-GR" dirty="0"/>
              <a:t>Πύλη </a:t>
            </a:r>
          </a:p>
          <a:p>
            <a:pPr lvl="1"/>
            <a:r>
              <a:rPr lang="el-GR" dirty="0"/>
              <a:t>Μυελό </a:t>
            </a:r>
          </a:p>
          <a:p>
            <a:pPr lvl="1"/>
            <a:r>
              <a:rPr lang="el-GR" dirty="0"/>
              <a:t>Φλοιό </a:t>
            </a:r>
          </a:p>
          <a:p>
            <a:endParaRPr lang="el-GR" dirty="0"/>
          </a:p>
        </p:txBody>
      </p:sp>
      <p:pic>
        <p:nvPicPr>
          <p:cNvPr id="4" name="Picture 2" descr="Click to see gross histology">
            <a:extLst>
              <a:ext uri="{FF2B5EF4-FFF2-40B4-BE49-F238E27FC236}">
                <a16:creationId xmlns:a16="http://schemas.microsoft.com/office/drawing/2014/main" id="{13A29DD3-AEEB-0D23-C124-408E38AAE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357" y="2658382"/>
            <a:ext cx="394335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Photo of Uterine Embolization">
            <a:extLst>
              <a:ext uri="{FF2B5EF4-FFF2-40B4-BE49-F238E27FC236}">
                <a16:creationId xmlns:a16="http://schemas.microsoft.com/office/drawing/2014/main" id="{A1CE57A9-FD7D-9372-D85F-D8BF83BC8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0" y="3077482"/>
            <a:ext cx="4343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22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D226037-E0FC-8006-8133-3C9D25FF950D}"/>
              </a:ext>
            </a:extLst>
          </p:cNvPr>
          <p:cNvSpPr>
            <a:spLocks noGrp="1"/>
          </p:cNvSpPr>
          <p:nvPr>
            <p:ph type="title"/>
          </p:nvPr>
        </p:nvSpPr>
        <p:spPr/>
        <p:txBody>
          <a:bodyPr>
            <a:normAutofit fontScale="90000"/>
          </a:bodyPr>
          <a:lstStyle/>
          <a:p>
            <a:r>
              <a:rPr lang="el-GR" dirty="0"/>
              <a:t>Ωοθήκες</a:t>
            </a:r>
          </a:p>
        </p:txBody>
      </p:sp>
      <p:sp>
        <p:nvSpPr>
          <p:cNvPr id="3" name="Θέση περιεχομένου 2">
            <a:extLst>
              <a:ext uri="{FF2B5EF4-FFF2-40B4-BE49-F238E27FC236}">
                <a16:creationId xmlns:a16="http://schemas.microsoft.com/office/drawing/2014/main" id="{99398F03-518B-E8AE-EDF0-641BFD51D46A}"/>
              </a:ext>
            </a:extLst>
          </p:cNvPr>
          <p:cNvSpPr>
            <a:spLocks noGrp="1"/>
          </p:cNvSpPr>
          <p:nvPr>
            <p:ph idx="1"/>
          </p:nvPr>
        </p:nvSpPr>
        <p:spPr>
          <a:xfrm>
            <a:off x="571501" y="1825625"/>
            <a:ext cx="11168742" cy="4705804"/>
          </a:xfrm>
        </p:spPr>
        <p:txBody>
          <a:bodyPr>
            <a:normAutofit fontScale="92500" lnSpcReduction="10000"/>
          </a:bodyPr>
          <a:lstStyle/>
          <a:p>
            <a:pPr marL="0" indent="0">
              <a:buNone/>
            </a:pPr>
            <a:r>
              <a:rPr lang="el-GR" sz="1400" b="1" dirty="0"/>
              <a:t>Πύλη – Μυελός:</a:t>
            </a:r>
            <a:endParaRPr lang="el-GR" sz="1400" dirty="0"/>
          </a:p>
          <a:p>
            <a:r>
              <a:rPr lang="el-GR" sz="1400" dirty="0"/>
              <a:t>Περιέχουν πυλαία και </a:t>
            </a:r>
            <a:r>
              <a:rPr lang="el-GR" sz="1400" dirty="0" err="1"/>
              <a:t>στρωματικά</a:t>
            </a:r>
            <a:r>
              <a:rPr lang="el-GR" sz="1400" dirty="0"/>
              <a:t> κύτταρα. </a:t>
            </a:r>
          </a:p>
          <a:p>
            <a:pPr marL="0" indent="0">
              <a:buNone/>
            </a:pPr>
            <a:r>
              <a:rPr lang="el-GR" sz="1400" b="1" dirty="0"/>
              <a:t>Φλοιός:</a:t>
            </a:r>
            <a:br>
              <a:rPr lang="el-GR" sz="1400" dirty="0"/>
            </a:br>
            <a:r>
              <a:rPr lang="el-GR" sz="1400" dirty="0"/>
              <a:t>Αποτελείται από δύο κύρια στοιχεία:</a:t>
            </a:r>
          </a:p>
          <a:p>
            <a:pPr marL="0" indent="0">
              <a:buNone/>
            </a:pPr>
            <a:r>
              <a:rPr lang="el-GR" sz="1400" b="1" dirty="0"/>
              <a:t>Στηρικτικό στρώμα</a:t>
            </a:r>
            <a:r>
              <a:rPr lang="el-GR" sz="1400" dirty="0"/>
              <a:t> </a:t>
            </a:r>
          </a:p>
          <a:p>
            <a:pPr lvl="1"/>
            <a:r>
              <a:rPr lang="el-GR" sz="1200" dirty="0"/>
              <a:t>Περιλαμβάνει </a:t>
            </a:r>
            <a:r>
              <a:rPr lang="el-GR" sz="1200" dirty="0" err="1"/>
              <a:t>ινοβλαστικά</a:t>
            </a:r>
            <a:r>
              <a:rPr lang="el-GR" sz="1200" dirty="0"/>
              <a:t> κύτταρα, δικτυωτές και </a:t>
            </a:r>
            <a:r>
              <a:rPr lang="el-GR" sz="1200" dirty="0" err="1"/>
              <a:t>κολλαγόνες</a:t>
            </a:r>
            <a:r>
              <a:rPr lang="el-GR" sz="1200" dirty="0"/>
              <a:t> ίνες. </a:t>
            </a:r>
          </a:p>
          <a:p>
            <a:pPr lvl="1"/>
            <a:r>
              <a:rPr lang="el-GR" sz="1200" dirty="0"/>
              <a:t>Λειτουργίες: </a:t>
            </a:r>
          </a:p>
          <a:p>
            <a:pPr lvl="2"/>
            <a:r>
              <a:rPr lang="el-GR" sz="1100" dirty="0"/>
              <a:t>Δομική στήριξη στα αναπτυσσόμενα ωάρια. </a:t>
            </a:r>
          </a:p>
          <a:p>
            <a:pPr lvl="2"/>
            <a:r>
              <a:rPr lang="el-GR" sz="1100" dirty="0"/>
              <a:t>Παραγωγή κυττάρων της έσω και έξω θήκης. </a:t>
            </a:r>
          </a:p>
          <a:p>
            <a:pPr lvl="2"/>
            <a:r>
              <a:rPr lang="el-GR" sz="1100" dirty="0"/>
              <a:t>Έκκριση </a:t>
            </a:r>
            <a:r>
              <a:rPr lang="el-GR" sz="1100" dirty="0" err="1"/>
              <a:t>στεροειδών</a:t>
            </a:r>
            <a:r>
              <a:rPr lang="el-GR" sz="1100" dirty="0"/>
              <a:t> ορμονών. </a:t>
            </a:r>
          </a:p>
          <a:p>
            <a:pPr marL="0" indent="0">
              <a:buNone/>
            </a:pPr>
            <a:r>
              <a:rPr lang="el-GR" sz="1400" b="1" dirty="0"/>
              <a:t>Δομές που παράγουν γαμέτες και τα παράγωγά τους</a:t>
            </a:r>
            <a:r>
              <a:rPr lang="el-GR" sz="1400" dirty="0"/>
              <a:t> </a:t>
            </a:r>
          </a:p>
          <a:p>
            <a:pPr lvl="1"/>
            <a:r>
              <a:rPr lang="el-GR" sz="1200" dirty="0"/>
              <a:t>Οι γαμέτες προέρχονται από τα αρχέγονα βλαστικά κύτταρα. </a:t>
            </a:r>
          </a:p>
          <a:p>
            <a:pPr lvl="1"/>
            <a:r>
              <a:rPr lang="el-GR" sz="1200" dirty="0"/>
              <a:t>Μετά από </a:t>
            </a:r>
            <a:r>
              <a:rPr lang="el-GR" sz="1200" dirty="0" err="1"/>
              <a:t>μιτωτικές</a:t>
            </a:r>
            <a:r>
              <a:rPr lang="el-GR" sz="1200" dirty="0"/>
              <a:t> διαιρέσεις σχηματίζονται </a:t>
            </a:r>
            <a:r>
              <a:rPr lang="el-GR" sz="1200" dirty="0" err="1"/>
              <a:t>ωογόνια</a:t>
            </a:r>
            <a:r>
              <a:rPr lang="el-GR" sz="1200" dirty="0"/>
              <a:t> κύτταρα. </a:t>
            </a:r>
          </a:p>
          <a:p>
            <a:pPr lvl="1"/>
            <a:r>
              <a:rPr lang="el-GR" sz="1200" dirty="0"/>
              <a:t>Αυξάνονται σε μέγεθος και ονομάζονται πρωτογενή ωοκύτταρα, τα οποία περιβάλλονται από κοκκιώδη κύτταρα.</a:t>
            </a:r>
          </a:p>
          <a:p>
            <a:endParaRPr lang="el-GR" sz="1400" dirty="0"/>
          </a:p>
        </p:txBody>
      </p:sp>
      <p:sp>
        <p:nvSpPr>
          <p:cNvPr id="5" name="Rectangle 2" descr="DSCN7306">
            <a:extLst>
              <a:ext uri="{FF2B5EF4-FFF2-40B4-BE49-F238E27FC236}">
                <a16:creationId xmlns:a16="http://schemas.microsoft.com/office/drawing/2014/main" id="{CEABA2FB-C0A8-6BA6-3EE2-7585301D4619}"/>
              </a:ext>
            </a:extLst>
          </p:cNvPr>
          <p:cNvSpPr>
            <a:spLocks noGrp="1" noChangeAspect="1" noChangeArrowheads="1"/>
          </p:cNvSpPr>
          <p:nvPr isPhoto="1"/>
        </p:nvSpPr>
        <p:spPr bwMode="auto">
          <a:xfrm>
            <a:off x="6655935" y="2133374"/>
            <a:ext cx="4376737" cy="2963862"/>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353983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350E88-988A-1593-9212-6542E9B43096}"/>
              </a:ext>
            </a:extLst>
          </p:cNvPr>
          <p:cNvSpPr>
            <a:spLocks noGrp="1"/>
          </p:cNvSpPr>
          <p:nvPr>
            <p:ph type="title"/>
          </p:nvPr>
        </p:nvSpPr>
        <p:spPr/>
        <p:txBody>
          <a:bodyPr>
            <a:normAutofit fontScale="90000"/>
          </a:bodyPr>
          <a:lstStyle/>
          <a:p>
            <a:r>
              <a:rPr lang="el-GR" dirty="0"/>
              <a:t>Ωοθηκικό Επιθήλιο και </a:t>
            </a:r>
            <a:r>
              <a:rPr lang="el-GR" dirty="0" err="1"/>
              <a:t>Εμμηνός</a:t>
            </a:r>
            <a:r>
              <a:rPr lang="el-GR" dirty="0"/>
              <a:t> Κύκλος</a:t>
            </a:r>
          </a:p>
        </p:txBody>
      </p:sp>
      <p:sp>
        <p:nvSpPr>
          <p:cNvPr id="3" name="Θέση περιεχομένου 2">
            <a:extLst>
              <a:ext uri="{FF2B5EF4-FFF2-40B4-BE49-F238E27FC236}">
                <a16:creationId xmlns:a16="http://schemas.microsoft.com/office/drawing/2014/main" id="{B6671343-2F00-E429-9CDD-5ADEDA1D5E27}"/>
              </a:ext>
            </a:extLst>
          </p:cNvPr>
          <p:cNvSpPr>
            <a:spLocks noGrp="1"/>
          </p:cNvSpPr>
          <p:nvPr>
            <p:ph idx="1"/>
          </p:nvPr>
        </p:nvSpPr>
        <p:spPr/>
        <p:txBody>
          <a:bodyPr>
            <a:normAutofit fontScale="85000" lnSpcReduction="20000"/>
          </a:bodyPr>
          <a:lstStyle/>
          <a:p>
            <a:pPr marL="0" indent="0">
              <a:buNone/>
            </a:pPr>
            <a:r>
              <a:rPr lang="el-GR" b="1" dirty="0"/>
              <a:t>Ωοθηκικό Επιθήλιο</a:t>
            </a:r>
          </a:p>
          <a:p>
            <a:r>
              <a:rPr lang="el-GR" dirty="0" err="1"/>
              <a:t>Μονόστιβο</a:t>
            </a:r>
            <a:r>
              <a:rPr lang="el-GR" dirty="0"/>
              <a:t> κυβοειδές ή χαμηλό κυλινδρικό. </a:t>
            </a:r>
          </a:p>
          <a:p>
            <a:r>
              <a:rPr lang="el-GR" dirty="0"/>
              <a:t>Καλύπτει την επιφάνεια της ωοθήκης. </a:t>
            </a:r>
          </a:p>
          <a:p>
            <a:pPr marL="0" indent="0">
              <a:buNone/>
            </a:pPr>
            <a:r>
              <a:rPr lang="el-GR" b="1" dirty="0"/>
              <a:t>Στάδια Ωοθυλακίων</a:t>
            </a:r>
          </a:p>
          <a:p>
            <a:r>
              <a:rPr lang="el-GR" dirty="0"/>
              <a:t>Πρωτογενές ωοθυλάκιο. </a:t>
            </a:r>
          </a:p>
          <a:p>
            <a:r>
              <a:rPr lang="el-GR" dirty="0"/>
              <a:t>Δευτερογενές ωοθυλάκιο. </a:t>
            </a:r>
          </a:p>
          <a:p>
            <a:r>
              <a:rPr lang="el-GR" dirty="0"/>
              <a:t>Τριτογενές (ώριμο) ωοθυλάκιο. </a:t>
            </a:r>
          </a:p>
          <a:p>
            <a:endParaRPr lang="el-GR" dirty="0"/>
          </a:p>
        </p:txBody>
      </p:sp>
      <p:sp>
        <p:nvSpPr>
          <p:cNvPr id="48130" name="Rectangle 2" descr="DSCN7304">
            <a:extLst>
              <a:ext uri="{FF2B5EF4-FFF2-40B4-BE49-F238E27FC236}">
                <a16:creationId xmlns:a16="http://schemas.microsoft.com/office/drawing/2014/main" id="{F3C298FC-01FF-B75A-83EC-9411F7538F35}"/>
              </a:ext>
            </a:extLst>
          </p:cNvPr>
          <p:cNvSpPr>
            <a:spLocks noGrp="1" noChangeAspect="1" noChangeArrowheads="1"/>
          </p:cNvSpPr>
          <p:nvPr isPhoto="1"/>
        </p:nvSpPr>
        <p:spPr bwMode="auto">
          <a:xfrm>
            <a:off x="7016750" y="2058194"/>
            <a:ext cx="4337050" cy="3886200"/>
          </a:xfrm>
          <a:prstGeom prst="rect">
            <a:avLst/>
          </a:prstGeom>
          <a:blipFill dpi="0" rotWithShape="1">
            <a:blip r:embed="rId2"/>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dirty="0"/>
          </a:p>
        </p:txBody>
      </p:sp>
    </p:spTree>
    <p:extLst>
      <p:ext uri="{BB962C8B-B14F-4D97-AF65-F5344CB8AC3E}">
        <p14:creationId xmlns:p14="http://schemas.microsoft.com/office/powerpoint/2010/main" val="1764615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FDC77D-69D5-6259-3403-75D22C50A151}"/>
              </a:ext>
            </a:extLst>
          </p:cNvPr>
          <p:cNvSpPr>
            <a:spLocks noGrp="1"/>
          </p:cNvSpPr>
          <p:nvPr>
            <p:ph type="title"/>
          </p:nvPr>
        </p:nvSpPr>
        <p:spPr/>
        <p:txBody>
          <a:bodyPr>
            <a:normAutofit fontScale="90000"/>
          </a:bodyPr>
          <a:lstStyle/>
          <a:p>
            <a:r>
              <a:rPr lang="el-GR" dirty="0"/>
              <a:t>Ωοθηκικό Επιθήλιο και </a:t>
            </a:r>
            <a:r>
              <a:rPr lang="el-GR" dirty="0" err="1"/>
              <a:t>Εμμηνός</a:t>
            </a:r>
            <a:r>
              <a:rPr lang="el-GR" dirty="0"/>
              <a:t> Κύκλος</a:t>
            </a:r>
          </a:p>
        </p:txBody>
      </p:sp>
      <p:sp>
        <p:nvSpPr>
          <p:cNvPr id="3" name="Θέση περιεχομένου 2">
            <a:extLst>
              <a:ext uri="{FF2B5EF4-FFF2-40B4-BE49-F238E27FC236}">
                <a16:creationId xmlns:a16="http://schemas.microsoft.com/office/drawing/2014/main" id="{96C8A051-96AB-0665-9D62-B44AE428C50D}"/>
              </a:ext>
            </a:extLst>
          </p:cNvPr>
          <p:cNvSpPr>
            <a:spLocks noGrp="1"/>
          </p:cNvSpPr>
          <p:nvPr>
            <p:ph idx="1"/>
          </p:nvPr>
        </p:nvSpPr>
        <p:spPr/>
        <p:txBody>
          <a:bodyPr>
            <a:normAutofit fontScale="92500"/>
          </a:bodyPr>
          <a:lstStyle/>
          <a:p>
            <a:pPr marL="0" indent="0">
              <a:buNone/>
            </a:pPr>
            <a:r>
              <a:rPr lang="el-GR" b="1" dirty="0"/>
              <a:t>Ωορρηξία</a:t>
            </a:r>
          </a:p>
          <a:p>
            <a:r>
              <a:rPr lang="el-GR" dirty="0"/>
              <a:t>Έκκριση LH. </a:t>
            </a:r>
          </a:p>
          <a:p>
            <a:r>
              <a:rPr lang="el-GR" dirty="0"/>
              <a:t>Έξοδος του ωοκυττάρου με τον ακτινωτό στέφανο από το ωοθυλάκιο. </a:t>
            </a:r>
          </a:p>
          <a:p>
            <a:pPr marL="0" indent="0">
              <a:buNone/>
            </a:pPr>
            <a:r>
              <a:rPr lang="el-GR" b="1" dirty="0" err="1"/>
              <a:t>Μεταωορρηκτικές</a:t>
            </a:r>
            <a:r>
              <a:rPr lang="el-GR" b="1" dirty="0"/>
              <a:t> Δομές</a:t>
            </a:r>
          </a:p>
          <a:p>
            <a:r>
              <a:rPr lang="el-GR" dirty="0"/>
              <a:t>Ωχρό σωμάτιο (μέχρι 20ή ημέρα). </a:t>
            </a:r>
          </a:p>
          <a:p>
            <a:r>
              <a:rPr lang="el-GR" dirty="0"/>
              <a:t>Λευκό σωμάτιο.</a:t>
            </a:r>
          </a:p>
          <a:p>
            <a:endParaRPr lang="el-GR" dirty="0"/>
          </a:p>
        </p:txBody>
      </p:sp>
    </p:spTree>
    <p:extLst>
      <p:ext uri="{BB962C8B-B14F-4D97-AF65-F5344CB8AC3E}">
        <p14:creationId xmlns:p14="http://schemas.microsoft.com/office/powerpoint/2010/main" val="248916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CB49D4-F8DF-26EF-F3B5-CB57126B53CC}"/>
              </a:ext>
            </a:extLst>
          </p:cNvPr>
          <p:cNvSpPr>
            <a:spLocks noGrp="1"/>
          </p:cNvSpPr>
          <p:nvPr>
            <p:ph type="title"/>
          </p:nvPr>
        </p:nvSpPr>
        <p:spPr/>
        <p:txBody>
          <a:bodyPr>
            <a:normAutofit fontScale="90000"/>
          </a:bodyPr>
          <a:lstStyle/>
          <a:p>
            <a:r>
              <a:rPr lang="el-GR" dirty="0" err="1"/>
              <a:t>Εμμηνός</a:t>
            </a:r>
            <a:r>
              <a:rPr lang="el-GR" dirty="0"/>
              <a:t> Κύκλος</a:t>
            </a:r>
          </a:p>
        </p:txBody>
      </p:sp>
      <p:sp>
        <p:nvSpPr>
          <p:cNvPr id="3" name="Θέση περιεχομένου 2">
            <a:extLst>
              <a:ext uri="{FF2B5EF4-FFF2-40B4-BE49-F238E27FC236}">
                <a16:creationId xmlns:a16="http://schemas.microsoft.com/office/drawing/2014/main" id="{2D6729F7-31C0-461E-3CB2-3910E7A29C8E}"/>
              </a:ext>
            </a:extLst>
          </p:cNvPr>
          <p:cNvSpPr>
            <a:spLocks noGrp="1"/>
          </p:cNvSpPr>
          <p:nvPr>
            <p:ph idx="1"/>
          </p:nvPr>
        </p:nvSpPr>
        <p:spPr/>
        <p:txBody>
          <a:bodyPr>
            <a:normAutofit fontScale="77500" lnSpcReduction="20000"/>
          </a:bodyPr>
          <a:lstStyle/>
          <a:p>
            <a:r>
              <a:rPr lang="el-GR" b="1" dirty="0"/>
              <a:t>Παραγωγική (</a:t>
            </a:r>
            <a:r>
              <a:rPr lang="el-GR" b="1" dirty="0" err="1"/>
              <a:t>οιστρογονική</a:t>
            </a:r>
            <a:r>
              <a:rPr lang="el-GR" b="1" dirty="0"/>
              <a:t> ή </a:t>
            </a:r>
            <a:r>
              <a:rPr lang="el-GR" b="1" dirty="0" err="1"/>
              <a:t>θυλακική</a:t>
            </a:r>
            <a:r>
              <a:rPr lang="el-GR" b="1" dirty="0"/>
              <a:t>) φάση:</a:t>
            </a:r>
            <a:r>
              <a:rPr lang="el-GR" dirty="0"/>
              <a:t> 4η–14η/16η ημέρα. </a:t>
            </a:r>
          </a:p>
          <a:p>
            <a:r>
              <a:rPr lang="el-GR" b="1" dirty="0" err="1"/>
              <a:t>Ωορρηκτική</a:t>
            </a:r>
            <a:r>
              <a:rPr lang="el-GR" b="1" dirty="0"/>
              <a:t> φάση.</a:t>
            </a:r>
            <a:r>
              <a:rPr lang="el-GR" dirty="0"/>
              <a:t> </a:t>
            </a:r>
          </a:p>
          <a:p>
            <a:r>
              <a:rPr lang="el-GR" b="1" dirty="0"/>
              <a:t>Εκκριτική (</a:t>
            </a:r>
            <a:r>
              <a:rPr lang="el-GR" b="1" dirty="0" err="1"/>
              <a:t>ωχρινική</a:t>
            </a:r>
            <a:r>
              <a:rPr lang="el-GR" b="1" dirty="0"/>
              <a:t>) φάση:</a:t>
            </a:r>
            <a:r>
              <a:rPr lang="el-GR" dirty="0"/>
              <a:t> 16η–25η ημέρα. </a:t>
            </a:r>
          </a:p>
          <a:p>
            <a:r>
              <a:rPr lang="el-GR" b="1" dirty="0" err="1"/>
              <a:t>Προεμμηνορρυσιακή</a:t>
            </a:r>
            <a:r>
              <a:rPr lang="el-GR" b="1" dirty="0"/>
              <a:t> φάση:</a:t>
            </a:r>
            <a:r>
              <a:rPr lang="el-GR" dirty="0"/>
              <a:t> 25η–28η ημέρα. </a:t>
            </a:r>
          </a:p>
          <a:p>
            <a:r>
              <a:rPr lang="el-GR" b="1" dirty="0"/>
              <a:t>Εμμηνορρυσία:</a:t>
            </a:r>
            <a:r>
              <a:rPr lang="el-GR" dirty="0"/>
              <a:t> </a:t>
            </a:r>
          </a:p>
          <a:p>
            <a:pPr lvl="1"/>
            <a:r>
              <a:rPr lang="el-GR" dirty="0"/>
              <a:t>Σπασμός των σπειροειδών αρτηριών. </a:t>
            </a:r>
          </a:p>
          <a:p>
            <a:pPr lvl="1"/>
            <a:r>
              <a:rPr lang="el-GR" dirty="0"/>
              <a:t>Ισχαιμία και νέκρωση. </a:t>
            </a:r>
          </a:p>
          <a:p>
            <a:pPr lvl="1"/>
            <a:r>
              <a:rPr lang="el-GR" dirty="0"/>
              <a:t>Απόπτωση της επιφανειακής στιβάδας του </a:t>
            </a:r>
            <a:r>
              <a:rPr lang="el-GR" dirty="0" err="1"/>
              <a:t>ενδομητρίου</a:t>
            </a:r>
            <a:r>
              <a:rPr lang="el-GR" dirty="0"/>
              <a:t>. </a:t>
            </a:r>
          </a:p>
          <a:p>
            <a:endParaRPr lang="el-GR" dirty="0"/>
          </a:p>
        </p:txBody>
      </p:sp>
    </p:spTree>
    <p:extLst>
      <p:ext uri="{BB962C8B-B14F-4D97-AF65-F5344CB8AC3E}">
        <p14:creationId xmlns:p14="http://schemas.microsoft.com/office/powerpoint/2010/main" val="38391322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16D0B0-AF25-CDB6-32B4-630E3DC62C27}"/>
              </a:ext>
            </a:extLst>
          </p:cNvPr>
          <p:cNvSpPr>
            <a:spLocks noGrp="1"/>
          </p:cNvSpPr>
          <p:nvPr>
            <p:ph type="title"/>
          </p:nvPr>
        </p:nvSpPr>
        <p:spPr/>
        <p:txBody>
          <a:bodyPr/>
          <a:lstStyle/>
          <a:p>
            <a:endParaRPr lang="el-GR"/>
          </a:p>
        </p:txBody>
      </p:sp>
      <p:pic>
        <p:nvPicPr>
          <p:cNvPr id="4" name="Menstrual Cycle Animation Video  Periods for Girls">
            <a:hlinkClick r:id="" action="ppaction://media"/>
            <a:extLst>
              <a:ext uri="{FF2B5EF4-FFF2-40B4-BE49-F238E27FC236}">
                <a16:creationId xmlns:a16="http://schemas.microsoft.com/office/drawing/2014/main" id="{4C4F10B6-791E-3FCF-E204-74B3BA06792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26029" y="992187"/>
            <a:ext cx="9339942" cy="5253598"/>
          </a:xfrm>
        </p:spPr>
      </p:pic>
    </p:spTree>
    <p:extLst>
      <p:ext uri="{BB962C8B-B14F-4D97-AF65-F5344CB8AC3E}">
        <p14:creationId xmlns:p14="http://schemas.microsoft.com/office/powerpoint/2010/main" val="7375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3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636409-F538-9A94-8160-EAC6A5F81DD2}"/>
              </a:ext>
            </a:extLst>
          </p:cNvPr>
          <p:cNvSpPr>
            <a:spLocks noGrp="1"/>
          </p:cNvSpPr>
          <p:nvPr>
            <p:ph type="title"/>
          </p:nvPr>
        </p:nvSpPr>
        <p:spPr/>
        <p:txBody>
          <a:bodyPr>
            <a:normAutofit fontScale="90000"/>
          </a:bodyPr>
          <a:lstStyle/>
          <a:p>
            <a:endParaRPr lang="el-GR" dirty="0"/>
          </a:p>
        </p:txBody>
      </p:sp>
      <p:sp>
        <p:nvSpPr>
          <p:cNvPr id="3" name="Θέση περιεχομένου 2">
            <a:extLst>
              <a:ext uri="{FF2B5EF4-FFF2-40B4-BE49-F238E27FC236}">
                <a16:creationId xmlns:a16="http://schemas.microsoft.com/office/drawing/2014/main" id="{D601AD6E-0E2E-E79F-909F-517C012E9D90}"/>
              </a:ext>
            </a:extLst>
          </p:cNvPr>
          <p:cNvSpPr>
            <a:spLocks noGrp="1"/>
          </p:cNvSpPr>
          <p:nvPr>
            <p:ph idx="1"/>
          </p:nvPr>
        </p:nvSpPr>
        <p:spPr/>
        <p:txBody>
          <a:bodyPr/>
          <a:lstStyle/>
          <a:p>
            <a:endParaRPr lang="el-GR"/>
          </a:p>
        </p:txBody>
      </p:sp>
      <p:pic>
        <p:nvPicPr>
          <p:cNvPr id="55299" name="Picture 3" descr="Click to view full size image">
            <a:extLst>
              <a:ext uri="{FF2B5EF4-FFF2-40B4-BE49-F238E27FC236}">
                <a16:creationId xmlns:a16="http://schemas.microsoft.com/office/drawing/2014/main" id="{DC3781E4-BE0C-E53F-C8AB-EEE6F94D1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5371" y="1638300"/>
            <a:ext cx="5116284" cy="358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descr="DSCN7307">
            <a:extLst>
              <a:ext uri="{FF2B5EF4-FFF2-40B4-BE49-F238E27FC236}">
                <a16:creationId xmlns:a16="http://schemas.microsoft.com/office/drawing/2014/main" id="{CC5DF416-4395-1AEB-835D-3C5AE81CBC94}"/>
              </a:ext>
            </a:extLst>
          </p:cNvPr>
          <p:cNvSpPr>
            <a:spLocks noGrp="1" noChangeAspect="1" noChangeArrowheads="1"/>
          </p:cNvSpPr>
          <p:nvPr isPhoto="1"/>
        </p:nvSpPr>
        <p:spPr bwMode="auto">
          <a:xfrm>
            <a:off x="838200" y="1638301"/>
            <a:ext cx="4575175" cy="3581400"/>
          </a:xfrm>
          <a:prstGeom prst="rect">
            <a:avLst/>
          </a:prstGeom>
          <a:blipFill dpi="0" rotWithShape="1">
            <a:blip r:embed="rId3"/>
            <a:srcRect/>
            <a:stretch>
              <a:fillRect/>
            </a:stretch>
          </a:blipFill>
          <a:ln w="9525">
            <a:solidFill>
              <a:schemeClr val="tx1"/>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dirty="0"/>
          </a:p>
        </p:txBody>
      </p:sp>
    </p:spTree>
    <p:extLst>
      <p:ext uri="{BB962C8B-B14F-4D97-AF65-F5344CB8AC3E}">
        <p14:creationId xmlns:p14="http://schemas.microsoft.com/office/powerpoint/2010/main" val="390541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fade">
                                      <p:cBhvr>
                                        <p:cTn id="7" dur="1000"/>
                                        <p:tgtEl>
                                          <p:spTgt spid="55299"/>
                                        </p:tgtEl>
                                      </p:cBhvr>
                                    </p:animEffect>
                                    <p:anim calcmode="lin" valueType="num">
                                      <p:cBhvr>
                                        <p:cTn id="8" dur="1000" fill="hold"/>
                                        <p:tgtEl>
                                          <p:spTgt spid="55299"/>
                                        </p:tgtEl>
                                        <p:attrNameLst>
                                          <p:attrName>ppt_x</p:attrName>
                                        </p:attrNameLst>
                                      </p:cBhvr>
                                      <p:tavLst>
                                        <p:tav tm="0">
                                          <p:val>
                                            <p:strVal val="#ppt_x"/>
                                          </p:val>
                                        </p:tav>
                                        <p:tav tm="100000">
                                          <p:val>
                                            <p:strVal val="#ppt_x"/>
                                          </p:val>
                                        </p:tav>
                                      </p:tavLst>
                                    </p:anim>
                                    <p:anim calcmode="lin" valueType="num">
                                      <p:cBhvr>
                                        <p:cTn id="9" dur="1000" fill="hold"/>
                                        <p:tgtEl>
                                          <p:spTgt spid="5529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F4FC90-89EC-AADD-1CF8-409FF50631FA}"/>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CDDF53F2-C759-157F-870F-A0B7A62AAFBB}"/>
              </a:ext>
            </a:extLst>
          </p:cNvPr>
          <p:cNvSpPr>
            <a:spLocks noGrp="1"/>
          </p:cNvSpPr>
          <p:nvPr>
            <p:ph idx="1"/>
          </p:nvPr>
        </p:nvSpPr>
        <p:spPr/>
        <p:txBody>
          <a:bodyPr/>
          <a:lstStyle/>
          <a:p>
            <a:endParaRPr lang="el-GR"/>
          </a:p>
        </p:txBody>
      </p:sp>
      <p:pic>
        <p:nvPicPr>
          <p:cNvPr id="55300" name="Picture 4" descr="Ovary Histology">
            <a:extLst>
              <a:ext uri="{FF2B5EF4-FFF2-40B4-BE49-F238E27FC236}">
                <a16:creationId xmlns:a16="http://schemas.microsoft.com/office/drawing/2014/main" id="{8788694F-58DC-1037-E83E-824EE2D9F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7543" y="1959429"/>
            <a:ext cx="457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5" descr="Ovary">
            <a:extLst>
              <a:ext uri="{FF2B5EF4-FFF2-40B4-BE49-F238E27FC236}">
                <a16:creationId xmlns:a16="http://schemas.microsoft.com/office/drawing/2014/main" id="{9C62AB2D-DA6E-B2B2-AEE0-A5C5DF58E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1943" y="1959429"/>
            <a:ext cx="4419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50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animEffect transition="in" filter="fade">
                                      <p:cBhvr>
                                        <p:cTn id="7" dur="1000"/>
                                        <p:tgtEl>
                                          <p:spTgt spid="55300"/>
                                        </p:tgtEl>
                                      </p:cBhvr>
                                    </p:animEffect>
                                    <p:anim calcmode="lin" valueType="num">
                                      <p:cBhvr>
                                        <p:cTn id="8" dur="1000" fill="hold"/>
                                        <p:tgtEl>
                                          <p:spTgt spid="55300"/>
                                        </p:tgtEl>
                                        <p:attrNameLst>
                                          <p:attrName>ppt_x</p:attrName>
                                        </p:attrNameLst>
                                      </p:cBhvr>
                                      <p:tavLst>
                                        <p:tav tm="0">
                                          <p:val>
                                            <p:strVal val="#ppt_x"/>
                                          </p:val>
                                        </p:tav>
                                        <p:tav tm="100000">
                                          <p:val>
                                            <p:strVal val="#ppt_x"/>
                                          </p:val>
                                        </p:tav>
                                      </p:tavLst>
                                    </p:anim>
                                    <p:anim calcmode="lin" valueType="num">
                                      <p:cBhvr>
                                        <p:cTn id="9" dur="1000" fill="hold"/>
                                        <p:tgtEl>
                                          <p:spTgt spid="5530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5301"/>
                                        </p:tgtEl>
                                        <p:attrNameLst>
                                          <p:attrName>style.visibility</p:attrName>
                                        </p:attrNameLst>
                                      </p:cBhvr>
                                      <p:to>
                                        <p:strVal val="visible"/>
                                      </p:to>
                                    </p:set>
                                    <p:animEffect transition="in" filter="fade">
                                      <p:cBhvr>
                                        <p:cTn id="14" dur="1000"/>
                                        <p:tgtEl>
                                          <p:spTgt spid="55301"/>
                                        </p:tgtEl>
                                      </p:cBhvr>
                                    </p:animEffect>
                                    <p:anim calcmode="lin" valueType="num">
                                      <p:cBhvr>
                                        <p:cTn id="15" dur="1000" fill="hold"/>
                                        <p:tgtEl>
                                          <p:spTgt spid="55301"/>
                                        </p:tgtEl>
                                        <p:attrNameLst>
                                          <p:attrName>ppt_x</p:attrName>
                                        </p:attrNameLst>
                                      </p:cBhvr>
                                      <p:tavLst>
                                        <p:tav tm="0">
                                          <p:val>
                                            <p:strVal val="#ppt_x"/>
                                          </p:val>
                                        </p:tav>
                                        <p:tav tm="100000">
                                          <p:val>
                                            <p:strVal val="#ppt_x"/>
                                          </p:val>
                                        </p:tav>
                                      </p:tavLst>
                                    </p:anim>
                                    <p:anim calcmode="lin" valueType="num">
                                      <p:cBhvr>
                                        <p:cTn id="16" dur="1000" fill="hold"/>
                                        <p:tgtEl>
                                          <p:spTgt spid="553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9B86-1CFF-3A46-6683-CB59CD8FBB2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4EDBD5-C4F0-8E5C-BF34-551718F42CE0}"/>
              </a:ext>
            </a:extLst>
          </p:cNvPr>
          <p:cNvSpPr>
            <a:spLocks noGrp="1"/>
          </p:cNvSpPr>
          <p:nvPr>
            <p:ph type="title"/>
          </p:nvPr>
        </p:nvSpPr>
        <p:spPr/>
        <p:txBody>
          <a:bodyPr>
            <a:normAutofit fontScale="90000"/>
          </a:bodyPr>
          <a:lstStyle/>
          <a:p>
            <a:r>
              <a:rPr lang="el-GR" dirty="0"/>
              <a:t>Ερωτήσεις </a:t>
            </a:r>
          </a:p>
        </p:txBody>
      </p:sp>
      <p:sp>
        <p:nvSpPr>
          <p:cNvPr id="4" name="Rectangle 1">
            <a:extLst>
              <a:ext uri="{FF2B5EF4-FFF2-40B4-BE49-F238E27FC236}">
                <a16:creationId xmlns:a16="http://schemas.microsoft.com/office/drawing/2014/main" id="{38C01A05-C98B-1FA6-1969-F27239DB54C4}"/>
              </a:ext>
            </a:extLst>
          </p:cNvPr>
          <p:cNvSpPr>
            <a:spLocks noGrp="1" noChangeArrowheads="1"/>
          </p:cNvSpPr>
          <p:nvPr>
            <p:ph idx="1"/>
          </p:nvPr>
        </p:nvSpPr>
        <p:spPr bwMode="auto">
          <a:xfrm>
            <a:off x="457201" y="1867880"/>
            <a:ext cx="11472530" cy="4266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mj-lt"/>
              <a:buAutoNum type="arabicPeriod"/>
            </a:pPr>
            <a:r>
              <a:rPr lang="el-GR" sz="1200" dirty="0"/>
              <a:t>Περιγράψτε την ανατομική δομή, την αρτηριακή, τη φλεβική αποχέτευση, τη λεμφική αποχέτευση και τη νεύρωση της μήτρας, των ωοθηκών, των ωαγωγών και του κολεού. </a:t>
            </a:r>
          </a:p>
          <a:p>
            <a:pPr marL="342900" indent="-342900">
              <a:buFont typeface="+mj-lt"/>
              <a:buAutoNum type="arabicPeriod"/>
            </a:pPr>
            <a:r>
              <a:rPr lang="el-GR" sz="1200" dirty="0"/>
              <a:t>Περιγράψτε την ανατομική θέση και τις ανατομικές σχέσεις της μήτρας, των ωοθηκών και του κολεού. </a:t>
            </a:r>
          </a:p>
          <a:p>
            <a:pPr marL="342900" indent="-342900">
              <a:buFont typeface="+mj-lt"/>
              <a:buAutoNum type="arabicPeriod"/>
            </a:pPr>
            <a:r>
              <a:rPr lang="el-GR" sz="1200" dirty="0"/>
              <a:t>Περιγράψτε την ιστολογική δομή των ωοθηκών. </a:t>
            </a:r>
          </a:p>
          <a:p>
            <a:pPr marL="342900" indent="-342900">
              <a:buFont typeface="+mj-lt"/>
              <a:buAutoNum type="arabicPeriod"/>
            </a:pPr>
            <a:r>
              <a:rPr lang="el-GR" sz="1200" dirty="0"/>
              <a:t>Περιγράψτε την ιστολογική δομή της μήτρας. </a:t>
            </a:r>
          </a:p>
          <a:p>
            <a:pPr marL="342900" indent="-342900">
              <a:buFont typeface="+mj-lt"/>
              <a:buAutoNum type="arabicPeriod"/>
            </a:pPr>
            <a:r>
              <a:rPr lang="el-GR" sz="1200" dirty="0"/>
              <a:t>Περιγράψτε τις αλλαγές στην ιστολογική δομή του </a:t>
            </a:r>
            <a:r>
              <a:rPr lang="el-GR" sz="1200" dirty="0" err="1"/>
              <a:t>ενδομητρίου</a:t>
            </a:r>
            <a:r>
              <a:rPr lang="el-GR" sz="1200" dirty="0"/>
              <a:t> κατά τη διάρκεια του έμμηνου κύκλου. </a:t>
            </a:r>
          </a:p>
          <a:p>
            <a:pPr marL="342900" indent="-342900">
              <a:buFont typeface="+mj-lt"/>
              <a:buAutoNum type="arabicPeriod"/>
            </a:pPr>
            <a:r>
              <a:rPr lang="el-GR" sz="1200" dirty="0"/>
              <a:t>Περιγράψτε την ιστολογική δομή του τραχήλου της μήτρας. </a:t>
            </a:r>
          </a:p>
          <a:p>
            <a:pPr marL="342900" indent="-342900">
              <a:buFont typeface="+mj-lt"/>
              <a:buAutoNum type="arabicPeriod"/>
            </a:pPr>
            <a:r>
              <a:rPr lang="el-GR" sz="1200" dirty="0"/>
              <a:t>Περιγράψτε την ιστολογική δομή του κολεού. </a:t>
            </a:r>
          </a:p>
          <a:p>
            <a:pPr marL="342900" indent="-342900">
              <a:buFont typeface="+mj-lt"/>
              <a:buAutoNum type="arabicPeriod"/>
            </a:pPr>
            <a:r>
              <a:rPr lang="el-GR" sz="1200" dirty="0"/>
              <a:t>Περιγράψτε την εμβρυολογική προέλευση των ωοθηκών. </a:t>
            </a:r>
          </a:p>
          <a:p>
            <a:pPr marL="342900" indent="-342900">
              <a:buFont typeface="+mj-lt"/>
              <a:buAutoNum type="arabicPeriod"/>
            </a:pPr>
            <a:r>
              <a:rPr lang="el-GR" sz="1200" dirty="0"/>
              <a:t>Περιγράψτε την εμβρυολογική προέλευση των έξω γεννητικών οργάνων. </a:t>
            </a:r>
          </a:p>
          <a:p>
            <a:pPr marL="342900" indent="-342900">
              <a:buFont typeface="+mj-lt"/>
              <a:buAutoNum type="arabicPeriod"/>
            </a:pPr>
            <a:r>
              <a:rPr lang="el-GR" sz="1200" dirty="0"/>
              <a:t>Περιγράψτε την εμβρυολογική προέλευση της μήτρας, των ωαγωγών και της ανώτερης μοίρας του κολεού.</a:t>
            </a:r>
          </a:p>
        </p:txBody>
      </p:sp>
    </p:spTree>
    <p:extLst>
      <p:ext uri="{BB962C8B-B14F-4D97-AF65-F5344CB8AC3E}">
        <p14:creationId xmlns:p14="http://schemas.microsoft.com/office/powerpoint/2010/main" val="3682156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B5E634-1C6B-6777-FD44-40B69E7D5F94}"/>
              </a:ext>
            </a:extLst>
          </p:cNvPr>
          <p:cNvSpPr>
            <a:spLocks noGrp="1"/>
          </p:cNvSpPr>
          <p:nvPr>
            <p:ph type="title"/>
          </p:nvPr>
        </p:nvSpPr>
        <p:spPr/>
        <p:txBody>
          <a:bodyPr>
            <a:normAutofit fontScale="90000"/>
          </a:bodyPr>
          <a:lstStyle/>
          <a:p>
            <a:r>
              <a:rPr lang="en-US" dirty="0"/>
              <a:t>Video credits</a:t>
            </a:r>
            <a:endParaRPr lang="el-GR" dirty="0"/>
          </a:p>
        </p:txBody>
      </p:sp>
      <p:sp>
        <p:nvSpPr>
          <p:cNvPr id="3" name="Θέση περιεχομένου 2">
            <a:extLst>
              <a:ext uri="{FF2B5EF4-FFF2-40B4-BE49-F238E27FC236}">
                <a16:creationId xmlns:a16="http://schemas.microsoft.com/office/drawing/2014/main" id="{39AB18F6-6944-0AD4-64B9-BB884F4743B7}"/>
              </a:ext>
            </a:extLst>
          </p:cNvPr>
          <p:cNvSpPr>
            <a:spLocks noGrp="1"/>
          </p:cNvSpPr>
          <p:nvPr>
            <p:ph idx="1"/>
          </p:nvPr>
        </p:nvSpPr>
        <p:spPr>
          <a:xfrm>
            <a:off x="261257" y="1825624"/>
            <a:ext cx="11625943" cy="4738461"/>
          </a:xfrm>
        </p:spPr>
        <p:txBody>
          <a:bodyPr>
            <a:normAutofit/>
          </a:bodyPr>
          <a:lstStyle/>
          <a:p>
            <a:r>
              <a:rPr lang="en-US" sz="2400" dirty="0"/>
              <a:t>Visual material: Complete Anatomy, © 3D4Medical by Elsevier.</a:t>
            </a:r>
            <a:br>
              <a:rPr lang="en-US" sz="2400" dirty="0"/>
            </a:br>
            <a:r>
              <a:rPr lang="en-US" sz="2400" dirty="0"/>
              <a:t>Used for educational presentation purposes.</a:t>
            </a:r>
            <a:endParaRPr lang="de-DE" sz="2400" dirty="0">
              <a:hlinkClick r:id="rId2"/>
            </a:endParaRPr>
          </a:p>
          <a:p>
            <a:pPr marL="0" indent="0">
              <a:buNone/>
            </a:pPr>
            <a:endParaRPr lang="de-DE" sz="2400" dirty="0"/>
          </a:p>
          <a:p>
            <a:endParaRPr lang="el-GR" sz="2400" dirty="0"/>
          </a:p>
        </p:txBody>
      </p:sp>
    </p:spTree>
    <p:extLst>
      <p:ext uri="{BB962C8B-B14F-4D97-AF65-F5344CB8AC3E}">
        <p14:creationId xmlns:p14="http://schemas.microsoft.com/office/powerpoint/2010/main" val="880498414"/>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Έγγραφο" ma:contentTypeID="0x01010057E5BA19761D3F46BDE01E0AA78ECFAC" ma:contentTypeVersion="5" ma:contentTypeDescription="Δημιουργία νέου εγγράφου" ma:contentTypeScope="" ma:versionID="ab33ef795c9faa8b228131a460c67e6a">
  <xsd:schema xmlns:xsd="http://www.w3.org/2001/XMLSchema" xmlns:xs="http://www.w3.org/2001/XMLSchema" xmlns:p="http://schemas.microsoft.com/office/2006/metadata/properties" xmlns:ns3="57a93312-d35a-47b7-9631-9ecaf27fc52f" targetNamespace="http://schemas.microsoft.com/office/2006/metadata/properties" ma:root="true" ma:fieldsID="9e1bb8935d16c4f4196e4c4a626eae2d" ns3:_="">
    <xsd:import namespace="57a93312-d35a-47b7-9631-9ecaf27fc52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a93312-d35a-47b7-9631-9ecaf27fc52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57a93312-d35a-47b7-9631-9ecaf27fc52f" xsi:nil="true"/>
  </documentManagement>
</p:properties>
</file>

<file path=customXml/itemProps1.xml><?xml version="1.0" encoding="utf-8"?>
<ds:datastoreItem xmlns:ds="http://schemas.openxmlformats.org/officeDocument/2006/customXml" ds:itemID="{480BFC79-6A21-4561-B563-69273A33A8F7}">
  <ds:schemaRefs>
    <ds:schemaRef ds:uri="http://schemas.microsoft.com/sharepoint/v3/contenttype/forms"/>
  </ds:schemaRefs>
</ds:datastoreItem>
</file>

<file path=customXml/itemProps2.xml><?xml version="1.0" encoding="utf-8"?>
<ds:datastoreItem xmlns:ds="http://schemas.openxmlformats.org/officeDocument/2006/customXml" ds:itemID="{7DAD1B85-0BFF-4714-A89E-41AA082533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a93312-d35a-47b7-9631-9ecaf27fc5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761751-FE4C-4EAE-ADC7-EABD00974C91}">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57a93312-d35a-47b7-9631-9ecaf27fc52f"/>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18772</TotalTime>
  <Words>1759</Words>
  <Application>Microsoft Office PowerPoint</Application>
  <PresentationFormat>Ευρεία οθόνη</PresentationFormat>
  <Paragraphs>319</Paragraphs>
  <Slides>47</Slides>
  <Notes>0</Notes>
  <HiddenSlides>0</HiddenSlides>
  <MMClips>1</MMClips>
  <ScaleCrop>false</ScaleCrop>
  <HeadingPairs>
    <vt:vector size="6" baseType="variant">
      <vt:variant>
        <vt:lpstr>Γραμματοσειρές που χρησιμοποιούνται</vt:lpstr>
      </vt:variant>
      <vt:variant>
        <vt:i4>3</vt:i4>
      </vt:variant>
      <vt:variant>
        <vt:lpstr>Θέμα</vt:lpstr>
      </vt:variant>
      <vt:variant>
        <vt:i4>2</vt:i4>
      </vt:variant>
      <vt:variant>
        <vt:lpstr>Τίτλοι διαφανειών</vt:lpstr>
      </vt:variant>
      <vt:variant>
        <vt:i4>47</vt:i4>
      </vt:variant>
    </vt:vector>
  </HeadingPairs>
  <TitlesOfParts>
    <vt:vector size="52" baseType="lpstr">
      <vt:lpstr>Aptos</vt:lpstr>
      <vt:lpstr>Aptos Display</vt:lpstr>
      <vt:lpstr>Arial</vt:lpstr>
      <vt:lpstr>Θέμα του Office</vt:lpstr>
      <vt:lpstr>1_Θέμα του Office</vt:lpstr>
      <vt:lpstr>Template?</vt:lpstr>
      <vt:lpstr>Έσω</vt:lpstr>
      <vt:lpstr>Έξω</vt:lpstr>
      <vt:lpstr>Κολεός</vt:lpstr>
      <vt:lpstr>Κολεός</vt:lpstr>
      <vt:lpstr>Κολεός</vt:lpstr>
      <vt:lpstr>Κολεός</vt:lpstr>
      <vt:lpstr>Μήτρα</vt:lpstr>
      <vt:lpstr>Μήτρα</vt:lpstr>
      <vt:lpstr>Μήτρα</vt:lpstr>
      <vt:lpstr>Μήτρα</vt:lpstr>
      <vt:lpstr>Ωαγωγοί</vt:lpstr>
      <vt:lpstr>Ωαγωγοί</vt:lpstr>
      <vt:lpstr>Ωοθήκες</vt:lpstr>
      <vt:lpstr>Ωοθήκες</vt:lpstr>
      <vt:lpstr>Ωοθήκες</vt:lpstr>
      <vt:lpstr>Έξω Γεννητικά Όργανα</vt:lpstr>
      <vt:lpstr>Παρουσίαση του PowerPoint</vt:lpstr>
      <vt:lpstr>Template?</vt:lpstr>
      <vt:lpstr>Καταβολές Γεννητικού Συστήματος</vt:lpstr>
      <vt:lpstr>Προέλευση Οργάνων από τους Πόρους</vt:lpstr>
      <vt:lpstr>Διαφοροποίηση Φύλου</vt:lpstr>
      <vt:lpstr>Ανωμαλίες των Παραμεσονεφρικών Πόρων</vt:lpstr>
      <vt:lpstr>Ανωμαλίες της Κατώτερης Μοίρας του Κόλπου</vt:lpstr>
      <vt:lpstr>Προέλευση των Εξωτερικών Γεννητικών Οργάνων</vt:lpstr>
      <vt:lpstr>Παρουσίαση του PowerPoint</vt:lpstr>
      <vt:lpstr>Παρουσίαση του PowerPoint</vt:lpstr>
      <vt:lpstr>Εμβρυολογία των Ωοθηκών</vt:lpstr>
      <vt:lpstr>Παρουσίαση του PowerPoint</vt:lpstr>
      <vt:lpstr>Template?</vt:lpstr>
      <vt:lpstr>Κολεός</vt:lpstr>
      <vt:lpstr>Παρουσίαση του PowerPoint</vt:lpstr>
      <vt:lpstr>Μήτρα</vt:lpstr>
      <vt:lpstr>Μήτρα</vt:lpstr>
      <vt:lpstr>Παρουσίαση του PowerPoint</vt:lpstr>
      <vt:lpstr>Παρουσίαση του PowerPoint</vt:lpstr>
      <vt:lpstr>Ωαγωγοί</vt:lpstr>
      <vt:lpstr>Ωοθήκες</vt:lpstr>
      <vt:lpstr>Ωοθήκες</vt:lpstr>
      <vt:lpstr>Ωοθηκικό Επιθήλιο και Εμμηνός Κύκλος</vt:lpstr>
      <vt:lpstr>Ωοθηκικό Επιθήλιο και Εμμηνός Κύκλος</vt:lpstr>
      <vt:lpstr>Εμμηνός Κύκλος</vt:lpstr>
      <vt:lpstr>Παρουσίαση του PowerPoint</vt:lpstr>
      <vt:lpstr>Παρουσίαση του PowerPoint</vt:lpstr>
      <vt:lpstr>Παρουσίαση του PowerPoint</vt:lpstr>
      <vt:lpstr>Ερωτήσεις </vt:lpstr>
      <vt:lpstr>Video 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Evangelia-Marouso Kaplani</dc:creator>
  <cp:lastModifiedBy>Evangelia-Marouso Kaplani</cp:lastModifiedBy>
  <cp:revision>49</cp:revision>
  <dcterms:created xsi:type="dcterms:W3CDTF">2025-08-26T11:05:02Z</dcterms:created>
  <dcterms:modified xsi:type="dcterms:W3CDTF">2026-05-04T21:03:51Z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0x01010057E5BA19761D3F46BDE01E0AA78ECFAC</vt:lpwstr>
  </property>
</Properties>
</file>