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7"/>
  </p:notesMasterIdLst>
  <p:sldIdLst>
    <p:sldId id="284" r:id="rId3"/>
    <p:sldId id="350" r:id="rId4"/>
    <p:sldId id="368" r:id="rId5"/>
    <p:sldId id="369" r:id="rId6"/>
    <p:sldId id="370" r:id="rId7"/>
    <p:sldId id="352" r:id="rId8"/>
    <p:sldId id="371" r:id="rId9"/>
    <p:sldId id="372" r:id="rId10"/>
    <p:sldId id="353" r:id="rId11"/>
    <p:sldId id="357" r:id="rId12"/>
    <p:sldId id="358" r:id="rId13"/>
    <p:sldId id="359" r:id="rId14"/>
    <p:sldId id="360" r:id="rId15"/>
    <p:sldId id="373" r:id="rId16"/>
    <p:sldId id="361" r:id="rId17"/>
    <p:sldId id="362" r:id="rId18"/>
    <p:sldId id="374" r:id="rId19"/>
    <p:sldId id="363" r:id="rId20"/>
    <p:sldId id="375" r:id="rId21"/>
    <p:sldId id="364" r:id="rId22"/>
    <p:sldId id="376" r:id="rId23"/>
    <p:sldId id="393" r:id="rId24"/>
    <p:sldId id="365" r:id="rId25"/>
    <p:sldId id="392" r:id="rId26"/>
    <p:sldId id="378" r:id="rId27"/>
    <p:sldId id="377" r:id="rId28"/>
    <p:sldId id="379" r:id="rId29"/>
    <p:sldId id="380" r:id="rId30"/>
    <p:sldId id="367" r:id="rId31"/>
    <p:sldId id="366" r:id="rId32"/>
    <p:sldId id="381" r:id="rId33"/>
    <p:sldId id="382" r:id="rId34"/>
    <p:sldId id="383" r:id="rId35"/>
    <p:sldId id="384" r:id="rId36"/>
    <p:sldId id="385" r:id="rId37"/>
    <p:sldId id="386" r:id="rId38"/>
    <p:sldId id="387" r:id="rId39"/>
    <p:sldId id="388" r:id="rId40"/>
    <p:sldId id="351" r:id="rId41"/>
    <p:sldId id="389" r:id="rId42"/>
    <p:sldId id="390" r:id="rId43"/>
    <p:sldId id="286" r:id="rId44"/>
    <p:sldId id="289" r:id="rId45"/>
    <p:sldId id="313" r:id="rId46"/>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D4EF"/>
    <a:srgbClr val="EBF3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36" autoAdjust="0"/>
    <p:restoredTop sz="94660"/>
  </p:normalViewPr>
  <p:slideViewPr>
    <p:cSldViewPr snapToGrid="0">
      <p:cViewPr varScale="1">
        <p:scale>
          <a:sx n="59" d="100"/>
          <a:sy n="59" d="100"/>
        </p:scale>
        <p:origin x="88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679F6E-C6AC-4B27-84D5-0A3D833B207F}" type="datetimeFigureOut">
              <a:rPr lang="el-GR" smtClean="0"/>
              <a:t>17/2/2026</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AC644D-9CEA-4C7C-B69B-04E5BD7287A1}" type="slidenum">
              <a:rPr lang="el-GR" smtClean="0"/>
              <a:t>‹#›</a:t>
            </a:fld>
            <a:endParaRPr lang="el-GR"/>
          </a:p>
        </p:txBody>
      </p:sp>
    </p:spTree>
    <p:extLst>
      <p:ext uri="{BB962C8B-B14F-4D97-AF65-F5344CB8AC3E}">
        <p14:creationId xmlns:p14="http://schemas.microsoft.com/office/powerpoint/2010/main" val="1480957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64D21CA-11D8-F37C-9577-286CA43FFC2F}"/>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9AC33D65-336D-2081-7414-881D3AD9DF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27F6EC68-59B3-7619-BC79-27203809C630}"/>
              </a:ext>
            </a:extLst>
          </p:cNvPr>
          <p:cNvSpPr>
            <a:spLocks noGrp="1"/>
          </p:cNvSpPr>
          <p:nvPr>
            <p:ph type="dt" sz="half" idx="10"/>
          </p:nvPr>
        </p:nvSpPr>
        <p:spPr/>
        <p:txBody>
          <a:bodyPr/>
          <a:lstStyle/>
          <a:p>
            <a:fld id="{3A2E63C1-FA27-49DB-A789-515F1A3EACCE}" type="datetimeFigureOut">
              <a:rPr lang="el-GR" smtClean="0"/>
              <a:t>17/2/2026</a:t>
            </a:fld>
            <a:endParaRPr lang="el-GR"/>
          </a:p>
        </p:txBody>
      </p:sp>
      <p:sp>
        <p:nvSpPr>
          <p:cNvPr id="5" name="Θέση υποσέλιδου 4">
            <a:extLst>
              <a:ext uri="{FF2B5EF4-FFF2-40B4-BE49-F238E27FC236}">
                <a16:creationId xmlns:a16="http://schemas.microsoft.com/office/drawing/2014/main" id="{8ACF1ED4-501C-6A00-2C54-7367EF8531E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DF36F7CE-1C4B-125F-6F1C-AA503FF62FE1}"/>
              </a:ext>
            </a:extLst>
          </p:cNvPr>
          <p:cNvSpPr>
            <a:spLocks noGrp="1"/>
          </p:cNvSpPr>
          <p:nvPr>
            <p:ph type="sldNum" sz="quarter" idx="12"/>
          </p:nvPr>
        </p:nvSpPr>
        <p:spPr/>
        <p:txBody>
          <a:bodyPr/>
          <a:lstStyle/>
          <a:p>
            <a:fld id="{09727069-54D0-4F44-A22B-DE091D001F3D}" type="slidenum">
              <a:rPr lang="el-GR" smtClean="0"/>
              <a:t>‹#›</a:t>
            </a:fld>
            <a:endParaRPr lang="el-GR"/>
          </a:p>
        </p:txBody>
      </p:sp>
    </p:spTree>
    <p:extLst>
      <p:ext uri="{BB962C8B-B14F-4D97-AF65-F5344CB8AC3E}">
        <p14:creationId xmlns:p14="http://schemas.microsoft.com/office/powerpoint/2010/main" val="309139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32F2A07-A59C-5108-C40C-F019617C7820}"/>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9DFE58C3-A0D9-4188-7CDE-2967B41F7E78}"/>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54AEFB6-52ED-383F-5BB2-7D1C59E72135}"/>
              </a:ext>
            </a:extLst>
          </p:cNvPr>
          <p:cNvSpPr>
            <a:spLocks noGrp="1"/>
          </p:cNvSpPr>
          <p:nvPr>
            <p:ph type="dt" sz="half" idx="10"/>
          </p:nvPr>
        </p:nvSpPr>
        <p:spPr/>
        <p:txBody>
          <a:bodyPr/>
          <a:lstStyle/>
          <a:p>
            <a:fld id="{3A2E63C1-FA27-49DB-A789-515F1A3EACCE}" type="datetimeFigureOut">
              <a:rPr lang="el-GR" smtClean="0"/>
              <a:t>17/2/2026</a:t>
            </a:fld>
            <a:endParaRPr lang="el-GR"/>
          </a:p>
        </p:txBody>
      </p:sp>
      <p:sp>
        <p:nvSpPr>
          <p:cNvPr id="5" name="Θέση υποσέλιδου 4">
            <a:extLst>
              <a:ext uri="{FF2B5EF4-FFF2-40B4-BE49-F238E27FC236}">
                <a16:creationId xmlns:a16="http://schemas.microsoft.com/office/drawing/2014/main" id="{FDE78A41-E503-9F90-5019-34FF7FA5FC8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29B0406-6F52-50FF-72E7-2667B0889D6B}"/>
              </a:ext>
            </a:extLst>
          </p:cNvPr>
          <p:cNvSpPr>
            <a:spLocks noGrp="1"/>
          </p:cNvSpPr>
          <p:nvPr>
            <p:ph type="sldNum" sz="quarter" idx="12"/>
          </p:nvPr>
        </p:nvSpPr>
        <p:spPr/>
        <p:txBody>
          <a:bodyPr/>
          <a:lstStyle/>
          <a:p>
            <a:fld id="{09727069-54D0-4F44-A22B-DE091D001F3D}" type="slidenum">
              <a:rPr lang="el-GR" smtClean="0"/>
              <a:t>‹#›</a:t>
            </a:fld>
            <a:endParaRPr lang="el-GR"/>
          </a:p>
        </p:txBody>
      </p:sp>
    </p:spTree>
    <p:extLst>
      <p:ext uri="{BB962C8B-B14F-4D97-AF65-F5344CB8AC3E}">
        <p14:creationId xmlns:p14="http://schemas.microsoft.com/office/powerpoint/2010/main" val="1920839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9C174C5E-DE8B-3B99-DAD6-455476A9AF7C}"/>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9EBDE883-0A10-FF49-808B-C7E41365C398}"/>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C2594B9F-D590-EE89-4DE9-58DF5AB7D8B4}"/>
              </a:ext>
            </a:extLst>
          </p:cNvPr>
          <p:cNvSpPr>
            <a:spLocks noGrp="1"/>
          </p:cNvSpPr>
          <p:nvPr>
            <p:ph type="dt" sz="half" idx="10"/>
          </p:nvPr>
        </p:nvSpPr>
        <p:spPr/>
        <p:txBody>
          <a:bodyPr/>
          <a:lstStyle/>
          <a:p>
            <a:fld id="{3A2E63C1-FA27-49DB-A789-515F1A3EACCE}" type="datetimeFigureOut">
              <a:rPr lang="el-GR" smtClean="0"/>
              <a:t>17/2/2026</a:t>
            </a:fld>
            <a:endParaRPr lang="el-GR"/>
          </a:p>
        </p:txBody>
      </p:sp>
      <p:sp>
        <p:nvSpPr>
          <p:cNvPr id="5" name="Θέση υποσέλιδου 4">
            <a:extLst>
              <a:ext uri="{FF2B5EF4-FFF2-40B4-BE49-F238E27FC236}">
                <a16:creationId xmlns:a16="http://schemas.microsoft.com/office/drawing/2014/main" id="{F7EB2DB8-87C2-E31D-A1B9-D111E620B61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A2674149-48CE-81DB-FE2E-473267544548}"/>
              </a:ext>
            </a:extLst>
          </p:cNvPr>
          <p:cNvSpPr>
            <a:spLocks noGrp="1"/>
          </p:cNvSpPr>
          <p:nvPr>
            <p:ph type="sldNum" sz="quarter" idx="12"/>
          </p:nvPr>
        </p:nvSpPr>
        <p:spPr/>
        <p:txBody>
          <a:bodyPr/>
          <a:lstStyle/>
          <a:p>
            <a:fld id="{09727069-54D0-4F44-A22B-DE091D001F3D}" type="slidenum">
              <a:rPr lang="el-GR" smtClean="0"/>
              <a:t>‹#›</a:t>
            </a:fld>
            <a:endParaRPr lang="el-GR"/>
          </a:p>
        </p:txBody>
      </p:sp>
    </p:spTree>
    <p:extLst>
      <p:ext uri="{BB962C8B-B14F-4D97-AF65-F5344CB8AC3E}">
        <p14:creationId xmlns:p14="http://schemas.microsoft.com/office/powerpoint/2010/main" val="1549311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E6F7A55-3D18-1E14-C44C-D1796C3C1436}"/>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E2A12975-0D2A-DDDB-7261-77FBA92EDF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1D6FFF2F-AF49-81B3-55B8-CC4AA7C802AE}"/>
              </a:ext>
            </a:extLst>
          </p:cNvPr>
          <p:cNvSpPr>
            <a:spLocks noGrp="1"/>
          </p:cNvSpPr>
          <p:nvPr>
            <p:ph type="dt" sz="half" idx="10"/>
          </p:nvPr>
        </p:nvSpPr>
        <p:spPr/>
        <p:txBody>
          <a:bodyPr/>
          <a:lstStyle/>
          <a:p>
            <a:fld id="{371593DD-9E93-4E1A-ADC1-D134093077A0}" type="datetimeFigureOut">
              <a:rPr lang="el-GR" smtClean="0"/>
              <a:t>17/2/2026</a:t>
            </a:fld>
            <a:endParaRPr lang="el-GR"/>
          </a:p>
        </p:txBody>
      </p:sp>
      <p:sp>
        <p:nvSpPr>
          <p:cNvPr id="5" name="Θέση υποσέλιδου 4">
            <a:extLst>
              <a:ext uri="{FF2B5EF4-FFF2-40B4-BE49-F238E27FC236}">
                <a16:creationId xmlns:a16="http://schemas.microsoft.com/office/drawing/2014/main" id="{9C88D119-AAD5-15A0-CE56-6D652F6C6D3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A641F09-772C-3D20-5263-5DF702640CE0}"/>
              </a:ext>
            </a:extLst>
          </p:cNvPr>
          <p:cNvSpPr>
            <a:spLocks noGrp="1"/>
          </p:cNvSpPr>
          <p:nvPr>
            <p:ph type="sldNum" sz="quarter" idx="12"/>
          </p:nvPr>
        </p:nvSpPr>
        <p:spPr/>
        <p:txBody>
          <a:bodyPr/>
          <a:lstStyle/>
          <a:p>
            <a:fld id="{E3938158-3DF5-41AD-A867-089D0309D63F}" type="slidenum">
              <a:rPr lang="el-GR" smtClean="0"/>
              <a:t>‹#›</a:t>
            </a:fld>
            <a:endParaRPr lang="el-GR"/>
          </a:p>
        </p:txBody>
      </p:sp>
    </p:spTree>
    <p:extLst>
      <p:ext uri="{BB962C8B-B14F-4D97-AF65-F5344CB8AC3E}">
        <p14:creationId xmlns:p14="http://schemas.microsoft.com/office/powerpoint/2010/main" val="529130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1A284DE-FD2B-79AD-5D0E-E329FAC9E0B6}"/>
              </a:ext>
            </a:extLst>
          </p:cNvPr>
          <p:cNvSpPr>
            <a:spLocks noGrp="1"/>
          </p:cNvSpPr>
          <p:nvPr>
            <p:ph type="title"/>
          </p:nvPr>
        </p:nvSpPr>
        <p:spPr>
          <a:xfrm>
            <a:off x="838200" y="992187"/>
            <a:ext cx="10515600" cy="698501"/>
          </a:xfrm>
        </p:spPr>
        <p:txBody>
          <a:bodyPr/>
          <a:lstStyle>
            <a:lvl1pPr algn="ctr">
              <a:defRPr b="1">
                <a:solidFill>
                  <a:schemeClr val="tx2">
                    <a:lumMod val="50000"/>
                    <a:lumOff val="50000"/>
                  </a:schemeClr>
                </a:solidFill>
              </a:defRPr>
            </a:lvl1pPr>
          </a:lstStyle>
          <a:p>
            <a:r>
              <a:rPr lang="el-GR" dirty="0"/>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F6AC3A44-0A3B-0047-DA21-B8F834048529}"/>
              </a:ext>
            </a:extLst>
          </p:cNvPr>
          <p:cNvSpPr>
            <a:spLocks noGrp="1"/>
          </p:cNvSpPr>
          <p:nvPr>
            <p:ph idx="1"/>
          </p:nvPr>
        </p:nvSpPr>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511399A3-C3A4-F453-7FD2-F5FBAC14076A}"/>
              </a:ext>
            </a:extLst>
          </p:cNvPr>
          <p:cNvSpPr>
            <a:spLocks noGrp="1"/>
          </p:cNvSpPr>
          <p:nvPr>
            <p:ph type="dt" sz="half" idx="10"/>
          </p:nvPr>
        </p:nvSpPr>
        <p:spPr/>
        <p:txBody>
          <a:bodyPr/>
          <a:lstStyle/>
          <a:p>
            <a:fld id="{371593DD-9E93-4E1A-ADC1-D134093077A0}" type="datetimeFigureOut">
              <a:rPr lang="el-GR" smtClean="0"/>
              <a:t>17/2/2026</a:t>
            </a:fld>
            <a:endParaRPr lang="el-GR"/>
          </a:p>
        </p:txBody>
      </p:sp>
      <p:sp>
        <p:nvSpPr>
          <p:cNvPr id="5" name="Θέση υποσέλιδου 4">
            <a:extLst>
              <a:ext uri="{FF2B5EF4-FFF2-40B4-BE49-F238E27FC236}">
                <a16:creationId xmlns:a16="http://schemas.microsoft.com/office/drawing/2014/main" id="{2BDE34E6-D7E4-71C8-ED50-4BFACF7EE521}"/>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B353C0EC-CA19-299E-0016-3C2448CF27BD}"/>
              </a:ext>
            </a:extLst>
          </p:cNvPr>
          <p:cNvSpPr>
            <a:spLocks noGrp="1"/>
          </p:cNvSpPr>
          <p:nvPr>
            <p:ph type="sldNum" sz="quarter" idx="12"/>
          </p:nvPr>
        </p:nvSpPr>
        <p:spPr/>
        <p:txBody>
          <a:bodyPr/>
          <a:lstStyle/>
          <a:p>
            <a:fld id="{E3938158-3DF5-41AD-A867-089D0309D63F}" type="slidenum">
              <a:rPr lang="el-GR" smtClean="0"/>
              <a:t>‹#›</a:t>
            </a:fld>
            <a:endParaRPr lang="el-GR"/>
          </a:p>
        </p:txBody>
      </p:sp>
      <p:sp>
        <p:nvSpPr>
          <p:cNvPr id="7" name="Rectangle 12">
            <a:extLst>
              <a:ext uri="{FF2B5EF4-FFF2-40B4-BE49-F238E27FC236}">
                <a16:creationId xmlns:a16="http://schemas.microsoft.com/office/drawing/2014/main" id="{43B1A8FE-DE3D-9C17-B55C-4B55DC8E55F6}"/>
              </a:ext>
            </a:extLst>
          </p:cNvPr>
          <p:cNvSpPr/>
          <p:nvPr userDrawn="1"/>
        </p:nvSpPr>
        <p:spPr>
          <a:xfrm>
            <a:off x="0" y="0"/>
            <a:ext cx="12192000" cy="812800"/>
          </a:xfrm>
          <a:prstGeom prst="rect">
            <a:avLst/>
          </a:prstGeom>
          <a:solidFill>
            <a:srgbClr val="ECF4F9"/>
          </a:solidFill>
          <a:ln w="28575">
            <a:solidFill>
              <a:srgbClr val="4A8CC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8" name="Group 8">
            <a:extLst>
              <a:ext uri="{FF2B5EF4-FFF2-40B4-BE49-F238E27FC236}">
                <a16:creationId xmlns:a16="http://schemas.microsoft.com/office/drawing/2014/main" id="{DE6FA4D3-4314-EFAE-7B0D-9DAB11D77E4B}"/>
              </a:ext>
            </a:extLst>
          </p:cNvPr>
          <p:cNvGrpSpPr/>
          <p:nvPr userDrawn="1"/>
        </p:nvGrpSpPr>
        <p:grpSpPr>
          <a:xfrm>
            <a:off x="9304419" y="47625"/>
            <a:ext cx="2806268" cy="717550"/>
            <a:chOff x="9304419" y="47625"/>
            <a:chExt cx="2806268" cy="717550"/>
          </a:xfrm>
        </p:grpSpPr>
        <p:pic>
          <p:nvPicPr>
            <p:cNvPr id="9" name="Picture 9" descr="A blue text on a black background&#10;&#10;AI-generated content may be incorrect.">
              <a:extLst>
                <a:ext uri="{FF2B5EF4-FFF2-40B4-BE49-F238E27FC236}">
                  <a16:creationId xmlns:a16="http://schemas.microsoft.com/office/drawing/2014/main" id="{75550FB9-3364-E2D0-2699-FEB2E9B1E614}"/>
                </a:ext>
              </a:extLst>
            </p:cNvPr>
            <p:cNvPicPr>
              <a:picLocks noChangeAspect="1"/>
            </p:cNvPicPr>
            <p:nvPr/>
          </p:nvPicPr>
          <p:blipFill>
            <a:blip r:embed="rId2">
              <a:extLst>
                <a:ext uri="{28A0092B-C50C-407E-A947-70E740481C1C}">
                  <a14:useLocalDpi xmlns:a14="http://schemas.microsoft.com/office/drawing/2010/main" val="0"/>
                </a:ext>
              </a:extLst>
            </a:blip>
            <a:srcRect b="35429"/>
            <a:stretch>
              <a:fillRect/>
            </a:stretch>
          </p:blipFill>
          <p:spPr>
            <a:xfrm>
              <a:off x="9304419" y="47625"/>
              <a:ext cx="1111250" cy="717550"/>
            </a:xfrm>
            <a:prstGeom prst="rect">
              <a:avLst/>
            </a:prstGeom>
            <a:solidFill>
              <a:srgbClr val="ECF4F9"/>
            </a:solidFill>
          </p:spPr>
        </p:pic>
        <p:cxnSp>
          <p:nvCxnSpPr>
            <p:cNvPr id="10" name="Straight Connector 10">
              <a:extLst>
                <a:ext uri="{FF2B5EF4-FFF2-40B4-BE49-F238E27FC236}">
                  <a16:creationId xmlns:a16="http://schemas.microsoft.com/office/drawing/2014/main" id="{23C236B0-0373-F612-65FE-0BA5FBCF4862}"/>
                </a:ext>
              </a:extLst>
            </p:cNvPr>
            <p:cNvCxnSpPr/>
            <p:nvPr/>
          </p:nvCxnSpPr>
          <p:spPr>
            <a:xfrm>
              <a:off x="10353324" y="101428"/>
              <a:ext cx="0" cy="609944"/>
            </a:xfrm>
            <a:prstGeom prst="line">
              <a:avLst/>
            </a:prstGeom>
            <a:solidFill>
              <a:srgbClr val="ECF4F9"/>
            </a:solidFill>
            <a:ln>
              <a:solidFill>
                <a:srgbClr val="4A8CCA"/>
              </a:solidFill>
            </a:ln>
          </p:spPr>
          <p:style>
            <a:lnRef idx="2">
              <a:schemeClr val="accent1"/>
            </a:lnRef>
            <a:fillRef idx="0">
              <a:schemeClr val="accent1"/>
            </a:fillRef>
            <a:effectRef idx="1">
              <a:schemeClr val="accent1"/>
            </a:effectRef>
            <a:fontRef idx="minor">
              <a:schemeClr val="tx1"/>
            </a:fontRef>
          </p:style>
        </p:cxnSp>
        <p:pic>
          <p:nvPicPr>
            <p:cNvPr id="11" name="Picture 11">
              <a:extLst>
                <a:ext uri="{FF2B5EF4-FFF2-40B4-BE49-F238E27FC236}">
                  <a16:creationId xmlns:a16="http://schemas.microsoft.com/office/drawing/2014/main" id="{A02B10DB-5F00-EA2A-55EA-F82E3BD8413B}"/>
                </a:ext>
              </a:extLst>
            </p:cNvPr>
            <p:cNvPicPr>
              <a:picLocks noChangeAspect="1"/>
            </p:cNvPicPr>
            <p:nvPr/>
          </p:nvPicPr>
          <p:blipFill>
            <a:blip r:embed="rId3">
              <a:extLst>
                <a:ext uri="{28A0092B-C50C-407E-A947-70E740481C1C}">
                  <a14:useLocalDpi xmlns:a14="http://schemas.microsoft.com/office/drawing/2010/main" val="0"/>
                </a:ext>
              </a:extLst>
            </a:blip>
            <a:srcRect l="7897"/>
            <a:stretch>
              <a:fillRect/>
            </a:stretch>
          </p:blipFill>
          <p:spPr>
            <a:xfrm>
              <a:off x="10415668" y="101428"/>
              <a:ext cx="1695019" cy="609945"/>
            </a:xfrm>
            <a:prstGeom prst="rect">
              <a:avLst/>
            </a:prstGeom>
          </p:spPr>
        </p:pic>
      </p:grpSp>
      <p:sp>
        <p:nvSpPr>
          <p:cNvPr id="12" name="Rectangle 13">
            <a:extLst>
              <a:ext uri="{FF2B5EF4-FFF2-40B4-BE49-F238E27FC236}">
                <a16:creationId xmlns:a16="http://schemas.microsoft.com/office/drawing/2014/main" id="{985B1823-2484-051D-2FF1-457B721DEEDD}"/>
              </a:ext>
            </a:extLst>
          </p:cNvPr>
          <p:cNvSpPr/>
          <p:nvPr userDrawn="1"/>
        </p:nvSpPr>
        <p:spPr>
          <a:xfrm>
            <a:off x="0" y="6810375"/>
            <a:ext cx="12192000" cy="47624"/>
          </a:xfrm>
          <a:prstGeom prst="rect">
            <a:avLst/>
          </a:prstGeom>
          <a:solidFill>
            <a:srgbClr val="4A8CCA"/>
          </a:solidFill>
          <a:ln>
            <a:solidFill>
              <a:srgbClr val="4A8CC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26157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2689D2F-D422-89DB-CF00-E5C8581C6B33}"/>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E9769831-89FF-1B80-0E47-4CC2A6E69AD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551AB7C5-F3C4-076B-B1FD-A94356ADADCF}"/>
              </a:ext>
            </a:extLst>
          </p:cNvPr>
          <p:cNvSpPr>
            <a:spLocks noGrp="1"/>
          </p:cNvSpPr>
          <p:nvPr>
            <p:ph type="dt" sz="half" idx="10"/>
          </p:nvPr>
        </p:nvSpPr>
        <p:spPr/>
        <p:txBody>
          <a:bodyPr/>
          <a:lstStyle/>
          <a:p>
            <a:fld id="{371593DD-9E93-4E1A-ADC1-D134093077A0}" type="datetimeFigureOut">
              <a:rPr lang="el-GR" smtClean="0"/>
              <a:t>17/2/2026</a:t>
            </a:fld>
            <a:endParaRPr lang="el-GR"/>
          </a:p>
        </p:txBody>
      </p:sp>
      <p:sp>
        <p:nvSpPr>
          <p:cNvPr id="5" name="Θέση υποσέλιδου 4">
            <a:extLst>
              <a:ext uri="{FF2B5EF4-FFF2-40B4-BE49-F238E27FC236}">
                <a16:creationId xmlns:a16="http://schemas.microsoft.com/office/drawing/2014/main" id="{16342CFE-B1CF-C227-4EA3-C3850B48118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CE9FCC2-13F3-6135-9B68-C5C257BA3EDF}"/>
              </a:ext>
            </a:extLst>
          </p:cNvPr>
          <p:cNvSpPr>
            <a:spLocks noGrp="1"/>
          </p:cNvSpPr>
          <p:nvPr>
            <p:ph type="sldNum" sz="quarter" idx="12"/>
          </p:nvPr>
        </p:nvSpPr>
        <p:spPr/>
        <p:txBody>
          <a:bodyPr/>
          <a:lstStyle/>
          <a:p>
            <a:fld id="{E3938158-3DF5-41AD-A867-089D0309D63F}" type="slidenum">
              <a:rPr lang="el-GR" smtClean="0"/>
              <a:t>‹#›</a:t>
            </a:fld>
            <a:endParaRPr lang="el-GR"/>
          </a:p>
        </p:txBody>
      </p:sp>
    </p:spTree>
    <p:extLst>
      <p:ext uri="{BB962C8B-B14F-4D97-AF65-F5344CB8AC3E}">
        <p14:creationId xmlns:p14="http://schemas.microsoft.com/office/powerpoint/2010/main" val="3271458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4E63E53-F7CE-A3F8-62C9-4AF8A85E37FB}"/>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C3E49F4E-7F4B-430C-5447-04CDF0ED2E0B}"/>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4C2EBDDD-4C2B-4BE9-3C84-CAFF659D42C9}"/>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2F310DEF-1F88-73B2-9D44-EBC14F7174B5}"/>
              </a:ext>
            </a:extLst>
          </p:cNvPr>
          <p:cNvSpPr>
            <a:spLocks noGrp="1"/>
          </p:cNvSpPr>
          <p:nvPr>
            <p:ph type="dt" sz="half" idx="10"/>
          </p:nvPr>
        </p:nvSpPr>
        <p:spPr/>
        <p:txBody>
          <a:bodyPr/>
          <a:lstStyle/>
          <a:p>
            <a:fld id="{371593DD-9E93-4E1A-ADC1-D134093077A0}" type="datetimeFigureOut">
              <a:rPr lang="el-GR" smtClean="0"/>
              <a:t>17/2/2026</a:t>
            </a:fld>
            <a:endParaRPr lang="el-GR"/>
          </a:p>
        </p:txBody>
      </p:sp>
      <p:sp>
        <p:nvSpPr>
          <p:cNvPr id="6" name="Θέση υποσέλιδου 5">
            <a:extLst>
              <a:ext uri="{FF2B5EF4-FFF2-40B4-BE49-F238E27FC236}">
                <a16:creationId xmlns:a16="http://schemas.microsoft.com/office/drawing/2014/main" id="{BA162212-7222-4290-89C2-0DC41EF0F92F}"/>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3ABB004E-66A8-8315-449E-3DEE1CF9CB7C}"/>
              </a:ext>
            </a:extLst>
          </p:cNvPr>
          <p:cNvSpPr>
            <a:spLocks noGrp="1"/>
          </p:cNvSpPr>
          <p:nvPr>
            <p:ph type="sldNum" sz="quarter" idx="12"/>
          </p:nvPr>
        </p:nvSpPr>
        <p:spPr/>
        <p:txBody>
          <a:bodyPr/>
          <a:lstStyle/>
          <a:p>
            <a:fld id="{E3938158-3DF5-41AD-A867-089D0309D63F}" type="slidenum">
              <a:rPr lang="el-GR" smtClean="0"/>
              <a:t>‹#›</a:t>
            </a:fld>
            <a:endParaRPr lang="el-GR"/>
          </a:p>
        </p:txBody>
      </p:sp>
    </p:spTree>
    <p:extLst>
      <p:ext uri="{BB962C8B-B14F-4D97-AF65-F5344CB8AC3E}">
        <p14:creationId xmlns:p14="http://schemas.microsoft.com/office/powerpoint/2010/main" val="1785810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9F9FC3C-5982-454A-959D-23AE23CC45C8}"/>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A56D6535-1232-225E-9951-54952AE53B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CB908838-082A-9B6B-4882-E437C8A09639}"/>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82476E72-C67A-B89D-A5EA-11F47E7C41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CD87BD42-AAFB-4E12-747A-F696D3BF6F94}"/>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7673BFE8-E44E-B36D-2CD9-EC2E44B2792A}"/>
              </a:ext>
            </a:extLst>
          </p:cNvPr>
          <p:cNvSpPr>
            <a:spLocks noGrp="1"/>
          </p:cNvSpPr>
          <p:nvPr>
            <p:ph type="dt" sz="half" idx="10"/>
          </p:nvPr>
        </p:nvSpPr>
        <p:spPr/>
        <p:txBody>
          <a:bodyPr/>
          <a:lstStyle/>
          <a:p>
            <a:fld id="{371593DD-9E93-4E1A-ADC1-D134093077A0}" type="datetimeFigureOut">
              <a:rPr lang="el-GR" smtClean="0"/>
              <a:t>17/2/2026</a:t>
            </a:fld>
            <a:endParaRPr lang="el-GR"/>
          </a:p>
        </p:txBody>
      </p:sp>
      <p:sp>
        <p:nvSpPr>
          <p:cNvPr id="8" name="Θέση υποσέλιδου 7">
            <a:extLst>
              <a:ext uri="{FF2B5EF4-FFF2-40B4-BE49-F238E27FC236}">
                <a16:creationId xmlns:a16="http://schemas.microsoft.com/office/drawing/2014/main" id="{2263650D-356A-D49A-33F8-D700546BB320}"/>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53BA353C-89A7-8BFF-B695-99D1CF3F31C5}"/>
              </a:ext>
            </a:extLst>
          </p:cNvPr>
          <p:cNvSpPr>
            <a:spLocks noGrp="1"/>
          </p:cNvSpPr>
          <p:nvPr>
            <p:ph type="sldNum" sz="quarter" idx="12"/>
          </p:nvPr>
        </p:nvSpPr>
        <p:spPr/>
        <p:txBody>
          <a:bodyPr/>
          <a:lstStyle/>
          <a:p>
            <a:fld id="{E3938158-3DF5-41AD-A867-089D0309D63F}" type="slidenum">
              <a:rPr lang="el-GR" smtClean="0"/>
              <a:t>‹#›</a:t>
            </a:fld>
            <a:endParaRPr lang="el-GR"/>
          </a:p>
        </p:txBody>
      </p:sp>
    </p:spTree>
    <p:extLst>
      <p:ext uri="{BB962C8B-B14F-4D97-AF65-F5344CB8AC3E}">
        <p14:creationId xmlns:p14="http://schemas.microsoft.com/office/powerpoint/2010/main" val="17948825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C1DD05E-6CE0-155F-3721-99795D70C424}"/>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FC71CAF4-E343-026D-54DB-60781EFE127A}"/>
              </a:ext>
            </a:extLst>
          </p:cNvPr>
          <p:cNvSpPr>
            <a:spLocks noGrp="1"/>
          </p:cNvSpPr>
          <p:nvPr>
            <p:ph type="dt" sz="half" idx="10"/>
          </p:nvPr>
        </p:nvSpPr>
        <p:spPr/>
        <p:txBody>
          <a:bodyPr/>
          <a:lstStyle/>
          <a:p>
            <a:fld id="{371593DD-9E93-4E1A-ADC1-D134093077A0}" type="datetimeFigureOut">
              <a:rPr lang="el-GR" smtClean="0"/>
              <a:t>17/2/2026</a:t>
            </a:fld>
            <a:endParaRPr lang="el-GR"/>
          </a:p>
        </p:txBody>
      </p:sp>
      <p:sp>
        <p:nvSpPr>
          <p:cNvPr id="4" name="Θέση υποσέλιδου 3">
            <a:extLst>
              <a:ext uri="{FF2B5EF4-FFF2-40B4-BE49-F238E27FC236}">
                <a16:creationId xmlns:a16="http://schemas.microsoft.com/office/drawing/2014/main" id="{69C45B5D-9F6E-DE3F-1F02-268FA70FF4C2}"/>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B79ECC4B-B247-BED7-5308-0D400DBAA1C8}"/>
              </a:ext>
            </a:extLst>
          </p:cNvPr>
          <p:cNvSpPr>
            <a:spLocks noGrp="1"/>
          </p:cNvSpPr>
          <p:nvPr>
            <p:ph type="sldNum" sz="quarter" idx="12"/>
          </p:nvPr>
        </p:nvSpPr>
        <p:spPr/>
        <p:txBody>
          <a:bodyPr/>
          <a:lstStyle/>
          <a:p>
            <a:fld id="{E3938158-3DF5-41AD-A867-089D0309D63F}" type="slidenum">
              <a:rPr lang="el-GR" smtClean="0"/>
              <a:t>‹#›</a:t>
            </a:fld>
            <a:endParaRPr lang="el-GR"/>
          </a:p>
        </p:txBody>
      </p:sp>
    </p:spTree>
    <p:extLst>
      <p:ext uri="{BB962C8B-B14F-4D97-AF65-F5344CB8AC3E}">
        <p14:creationId xmlns:p14="http://schemas.microsoft.com/office/powerpoint/2010/main" val="23664352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287F8F0F-3892-1113-7A60-5818A50E51E9}"/>
              </a:ext>
            </a:extLst>
          </p:cNvPr>
          <p:cNvSpPr>
            <a:spLocks noGrp="1"/>
          </p:cNvSpPr>
          <p:nvPr>
            <p:ph type="dt" sz="half" idx="10"/>
          </p:nvPr>
        </p:nvSpPr>
        <p:spPr/>
        <p:txBody>
          <a:bodyPr/>
          <a:lstStyle/>
          <a:p>
            <a:fld id="{371593DD-9E93-4E1A-ADC1-D134093077A0}" type="datetimeFigureOut">
              <a:rPr lang="el-GR" smtClean="0"/>
              <a:t>17/2/2026</a:t>
            </a:fld>
            <a:endParaRPr lang="el-GR"/>
          </a:p>
        </p:txBody>
      </p:sp>
      <p:sp>
        <p:nvSpPr>
          <p:cNvPr id="3" name="Θέση υποσέλιδου 2">
            <a:extLst>
              <a:ext uri="{FF2B5EF4-FFF2-40B4-BE49-F238E27FC236}">
                <a16:creationId xmlns:a16="http://schemas.microsoft.com/office/drawing/2014/main" id="{76BA8CE8-5B09-DFEF-5128-CD692C8C7B8F}"/>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75FA5706-75FF-0770-901A-D08CB3EB8AE2}"/>
              </a:ext>
            </a:extLst>
          </p:cNvPr>
          <p:cNvSpPr>
            <a:spLocks noGrp="1"/>
          </p:cNvSpPr>
          <p:nvPr>
            <p:ph type="sldNum" sz="quarter" idx="12"/>
          </p:nvPr>
        </p:nvSpPr>
        <p:spPr/>
        <p:txBody>
          <a:bodyPr/>
          <a:lstStyle/>
          <a:p>
            <a:fld id="{E3938158-3DF5-41AD-A867-089D0309D63F}" type="slidenum">
              <a:rPr lang="el-GR" smtClean="0"/>
              <a:t>‹#›</a:t>
            </a:fld>
            <a:endParaRPr lang="el-GR"/>
          </a:p>
        </p:txBody>
      </p:sp>
    </p:spTree>
    <p:extLst>
      <p:ext uri="{BB962C8B-B14F-4D97-AF65-F5344CB8AC3E}">
        <p14:creationId xmlns:p14="http://schemas.microsoft.com/office/powerpoint/2010/main" val="5796310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D6C518-081C-84EF-0832-2FB0B13EE23B}"/>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4CB248E-9D0D-1185-CE9B-F611D8AAF8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7F3A09A7-8501-543A-235E-1821D62917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6F462E34-6809-30A9-1954-7B0AC623C39E}"/>
              </a:ext>
            </a:extLst>
          </p:cNvPr>
          <p:cNvSpPr>
            <a:spLocks noGrp="1"/>
          </p:cNvSpPr>
          <p:nvPr>
            <p:ph type="dt" sz="half" idx="10"/>
          </p:nvPr>
        </p:nvSpPr>
        <p:spPr/>
        <p:txBody>
          <a:bodyPr/>
          <a:lstStyle/>
          <a:p>
            <a:fld id="{371593DD-9E93-4E1A-ADC1-D134093077A0}" type="datetimeFigureOut">
              <a:rPr lang="el-GR" smtClean="0"/>
              <a:t>17/2/2026</a:t>
            </a:fld>
            <a:endParaRPr lang="el-GR"/>
          </a:p>
        </p:txBody>
      </p:sp>
      <p:sp>
        <p:nvSpPr>
          <p:cNvPr id="6" name="Θέση υποσέλιδου 5">
            <a:extLst>
              <a:ext uri="{FF2B5EF4-FFF2-40B4-BE49-F238E27FC236}">
                <a16:creationId xmlns:a16="http://schemas.microsoft.com/office/drawing/2014/main" id="{23F84B5A-D1C9-96D8-6DE4-59A38847CD6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B5CACB3-80EF-82D5-E92B-40F3C2AFE97B}"/>
              </a:ext>
            </a:extLst>
          </p:cNvPr>
          <p:cNvSpPr>
            <a:spLocks noGrp="1"/>
          </p:cNvSpPr>
          <p:nvPr>
            <p:ph type="sldNum" sz="quarter" idx="12"/>
          </p:nvPr>
        </p:nvSpPr>
        <p:spPr/>
        <p:txBody>
          <a:bodyPr/>
          <a:lstStyle/>
          <a:p>
            <a:fld id="{E3938158-3DF5-41AD-A867-089D0309D63F}" type="slidenum">
              <a:rPr lang="el-GR" smtClean="0"/>
              <a:t>‹#›</a:t>
            </a:fld>
            <a:endParaRPr lang="el-GR"/>
          </a:p>
        </p:txBody>
      </p:sp>
    </p:spTree>
    <p:extLst>
      <p:ext uri="{BB962C8B-B14F-4D97-AF65-F5344CB8AC3E}">
        <p14:creationId xmlns:p14="http://schemas.microsoft.com/office/powerpoint/2010/main" val="2276502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46AEAB9-7067-816E-0DCF-4ED33450102C}"/>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5D982FAA-DE8A-4769-D9C2-5BA031FD0BE5}"/>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3B7DD1DE-EF81-11A3-4277-2663BAD851A6}"/>
              </a:ext>
            </a:extLst>
          </p:cNvPr>
          <p:cNvSpPr>
            <a:spLocks noGrp="1"/>
          </p:cNvSpPr>
          <p:nvPr>
            <p:ph type="dt" sz="half" idx="10"/>
          </p:nvPr>
        </p:nvSpPr>
        <p:spPr/>
        <p:txBody>
          <a:bodyPr/>
          <a:lstStyle/>
          <a:p>
            <a:fld id="{3A2E63C1-FA27-49DB-A789-515F1A3EACCE}" type="datetimeFigureOut">
              <a:rPr lang="el-GR" smtClean="0"/>
              <a:t>17/2/2026</a:t>
            </a:fld>
            <a:endParaRPr lang="el-GR"/>
          </a:p>
        </p:txBody>
      </p:sp>
      <p:sp>
        <p:nvSpPr>
          <p:cNvPr id="5" name="Θέση υποσέλιδου 4">
            <a:extLst>
              <a:ext uri="{FF2B5EF4-FFF2-40B4-BE49-F238E27FC236}">
                <a16:creationId xmlns:a16="http://schemas.microsoft.com/office/drawing/2014/main" id="{9633AA92-0939-E84C-AFA3-21F1E789EEE2}"/>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377D6FE9-AF5A-FD58-A1E0-CC88ADA1D31D}"/>
              </a:ext>
            </a:extLst>
          </p:cNvPr>
          <p:cNvSpPr>
            <a:spLocks noGrp="1"/>
          </p:cNvSpPr>
          <p:nvPr>
            <p:ph type="sldNum" sz="quarter" idx="12"/>
          </p:nvPr>
        </p:nvSpPr>
        <p:spPr/>
        <p:txBody>
          <a:bodyPr/>
          <a:lstStyle/>
          <a:p>
            <a:fld id="{09727069-54D0-4F44-A22B-DE091D001F3D}" type="slidenum">
              <a:rPr lang="el-GR" smtClean="0"/>
              <a:t>‹#›</a:t>
            </a:fld>
            <a:endParaRPr lang="el-GR"/>
          </a:p>
        </p:txBody>
      </p:sp>
    </p:spTree>
    <p:extLst>
      <p:ext uri="{BB962C8B-B14F-4D97-AF65-F5344CB8AC3E}">
        <p14:creationId xmlns:p14="http://schemas.microsoft.com/office/powerpoint/2010/main" val="21644947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B8C2946-35CA-4D98-339C-38B327F1B10B}"/>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8C768ADD-123B-A07A-B4F9-8736A246C2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831A9211-6348-B88C-543A-B75668E1A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FB7395FC-B884-1F41-8D76-C5917FB760AA}"/>
              </a:ext>
            </a:extLst>
          </p:cNvPr>
          <p:cNvSpPr>
            <a:spLocks noGrp="1"/>
          </p:cNvSpPr>
          <p:nvPr>
            <p:ph type="dt" sz="half" idx="10"/>
          </p:nvPr>
        </p:nvSpPr>
        <p:spPr/>
        <p:txBody>
          <a:bodyPr/>
          <a:lstStyle/>
          <a:p>
            <a:fld id="{371593DD-9E93-4E1A-ADC1-D134093077A0}" type="datetimeFigureOut">
              <a:rPr lang="el-GR" smtClean="0"/>
              <a:t>17/2/2026</a:t>
            </a:fld>
            <a:endParaRPr lang="el-GR"/>
          </a:p>
        </p:txBody>
      </p:sp>
      <p:sp>
        <p:nvSpPr>
          <p:cNvPr id="6" name="Θέση υποσέλιδου 5">
            <a:extLst>
              <a:ext uri="{FF2B5EF4-FFF2-40B4-BE49-F238E27FC236}">
                <a16:creationId xmlns:a16="http://schemas.microsoft.com/office/drawing/2014/main" id="{51145221-BFB9-8F9C-878A-1C991DC3DC14}"/>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85279EF-48B0-BA9F-4F27-06AAFB00B1E9}"/>
              </a:ext>
            </a:extLst>
          </p:cNvPr>
          <p:cNvSpPr>
            <a:spLocks noGrp="1"/>
          </p:cNvSpPr>
          <p:nvPr>
            <p:ph type="sldNum" sz="quarter" idx="12"/>
          </p:nvPr>
        </p:nvSpPr>
        <p:spPr/>
        <p:txBody>
          <a:bodyPr/>
          <a:lstStyle/>
          <a:p>
            <a:fld id="{E3938158-3DF5-41AD-A867-089D0309D63F}" type="slidenum">
              <a:rPr lang="el-GR" smtClean="0"/>
              <a:t>‹#›</a:t>
            </a:fld>
            <a:endParaRPr lang="el-GR"/>
          </a:p>
        </p:txBody>
      </p:sp>
    </p:spTree>
    <p:extLst>
      <p:ext uri="{BB962C8B-B14F-4D97-AF65-F5344CB8AC3E}">
        <p14:creationId xmlns:p14="http://schemas.microsoft.com/office/powerpoint/2010/main" val="29371428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9367440-92FE-AEBF-4A6C-75E4C2E3768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145B5C7E-2E16-B4AC-BA18-D5FAC594F902}"/>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5F0C9499-58AE-E9C3-32D2-CC447FA653CC}"/>
              </a:ext>
            </a:extLst>
          </p:cNvPr>
          <p:cNvSpPr>
            <a:spLocks noGrp="1"/>
          </p:cNvSpPr>
          <p:nvPr>
            <p:ph type="dt" sz="half" idx="10"/>
          </p:nvPr>
        </p:nvSpPr>
        <p:spPr/>
        <p:txBody>
          <a:bodyPr/>
          <a:lstStyle/>
          <a:p>
            <a:fld id="{371593DD-9E93-4E1A-ADC1-D134093077A0}" type="datetimeFigureOut">
              <a:rPr lang="el-GR" smtClean="0"/>
              <a:t>17/2/2026</a:t>
            </a:fld>
            <a:endParaRPr lang="el-GR"/>
          </a:p>
        </p:txBody>
      </p:sp>
      <p:sp>
        <p:nvSpPr>
          <p:cNvPr id="5" name="Θέση υποσέλιδου 4">
            <a:extLst>
              <a:ext uri="{FF2B5EF4-FFF2-40B4-BE49-F238E27FC236}">
                <a16:creationId xmlns:a16="http://schemas.microsoft.com/office/drawing/2014/main" id="{F0ADCC72-B6D0-45C3-113D-80DB0D1C8CA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2598E114-9AB3-E336-8D9E-994D94A72743}"/>
              </a:ext>
            </a:extLst>
          </p:cNvPr>
          <p:cNvSpPr>
            <a:spLocks noGrp="1"/>
          </p:cNvSpPr>
          <p:nvPr>
            <p:ph type="sldNum" sz="quarter" idx="12"/>
          </p:nvPr>
        </p:nvSpPr>
        <p:spPr/>
        <p:txBody>
          <a:bodyPr/>
          <a:lstStyle/>
          <a:p>
            <a:fld id="{E3938158-3DF5-41AD-A867-089D0309D63F}" type="slidenum">
              <a:rPr lang="el-GR" smtClean="0"/>
              <a:t>‹#›</a:t>
            </a:fld>
            <a:endParaRPr lang="el-GR"/>
          </a:p>
        </p:txBody>
      </p:sp>
    </p:spTree>
    <p:extLst>
      <p:ext uri="{BB962C8B-B14F-4D97-AF65-F5344CB8AC3E}">
        <p14:creationId xmlns:p14="http://schemas.microsoft.com/office/powerpoint/2010/main" val="4059492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A66E2042-064D-79F8-CECF-AEE8435DEFBB}"/>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727E4B6-2B0F-DA27-2EF6-9D1764C28462}"/>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5293CFAC-E345-2C81-2FB7-1FE2DF3D35F0}"/>
              </a:ext>
            </a:extLst>
          </p:cNvPr>
          <p:cNvSpPr>
            <a:spLocks noGrp="1"/>
          </p:cNvSpPr>
          <p:nvPr>
            <p:ph type="dt" sz="half" idx="10"/>
          </p:nvPr>
        </p:nvSpPr>
        <p:spPr/>
        <p:txBody>
          <a:bodyPr/>
          <a:lstStyle/>
          <a:p>
            <a:fld id="{371593DD-9E93-4E1A-ADC1-D134093077A0}" type="datetimeFigureOut">
              <a:rPr lang="el-GR" smtClean="0"/>
              <a:t>17/2/2026</a:t>
            </a:fld>
            <a:endParaRPr lang="el-GR"/>
          </a:p>
        </p:txBody>
      </p:sp>
      <p:sp>
        <p:nvSpPr>
          <p:cNvPr id="5" name="Θέση υποσέλιδου 4">
            <a:extLst>
              <a:ext uri="{FF2B5EF4-FFF2-40B4-BE49-F238E27FC236}">
                <a16:creationId xmlns:a16="http://schemas.microsoft.com/office/drawing/2014/main" id="{3B505109-7337-E4E7-2F39-E18E193EDFF2}"/>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B1E03381-4C05-0252-E102-EC26A10EF6E9}"/>
              </a:ext>
            </a:extLst>
          </p:cNvPr>
          <p:cNvSpPr>
            <a:spLocks noGrp="1"/>
          </p:cNvSpPr>
          <p:nvPr>
            <p:ph type="sldNum" sz="quarter" idx="12"/>
          </p:nvPr>
        </p:nvSpPr>
        <p:spPr/>
        <p:txBody>
          <a:bodyPr/>
          <a:lstStyle/>
          <a:p>
            <a:fld id="{E3938158-3DF5-41AD-A867-089D0309D63F}" type="slidenum">
              <a:rPr lang="el-GR" smtClean="0"/>
              <a:t>‹#›</a:t>
            </a:fld>
            <a:endParaRPr lang="el-GR"/>
          </a:p>
        </p:txBody>
      </p:sp>
    </p:spTree>
    <p:extLst>
      <p:ext uri="{BB962C8B-B14F-4D97-AF65-F5344CB8AC3E}">
        <p14:creationId xmlns:p14="http://schemas.microsoft.com/office/powerpoint/2010/main" val="3324640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DA75C61-421A-FB6C-9805-E6D9D960A4DF}"/>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DA33C547-64DD-8E13-73B6-EA01795CC64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4A090B1D-D2C8-1A91-04F7-1F9B63FCF08C}"/>
              </a:ext>
            </a:extLst>
          </p:cNvPr>
          <p:cNvSpPr>
            <a:spLocks noGrp="1"/>
          </p:cNvSpPr>
          <p:nvPr>
            <p:ph type="dt" sz="half" idx="10"/>
          </p:nvPr>
        </p:nvSpPr>
        <p:spPr/>
        <p:txBody>
          <a:bodyPr/>
          <a:lstStyle/>
          <a:p>
            <a:fld id="{3A2E63C1-FA27-49DB-A789-515F1A3EACCE}" type="datetimeFigureOut">
              <a:rPr lang="el-GR" smtClean="0"/>
              <a:t>17/2/2026</a:t>
            </a:fld>
            <a:endParaRPr lang="el-GR"/>
          </a:p>
        </p:txBody>
      </p:sp>
      <p:sp>
        <p:nvSpPr>
          <p:cNvPr id="5" name="Θέση υποσέλιδου 4">
            <a:extLst>
              <a:ext uri="{FF2B5EF4-FFF2-40B4-BE49-F238E27FC236}">
                <a16:creationId xmlns:a16="http://schemas.microsoft.com/office/drawing/2014/main" id="{DC56DD3E-8BB5-EAAE-C55D-3F7B7193048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4BE7CD3-A270-D1D3-B697-3E6D9B73499E}"/>
              </a:ext>
            </a:extLst>
          </p:cNvPr>
          <p:cNvSpPr>
            <a:spLocks noGrp="1"/>
          </p:cNvSpPr>
          <p:nvPr>
            <p:ph type="sldNum" sz="quarter" idx="12"/>
          </p:nvPr>
        </p:nvSpPr>
        <p:spPr/>
        <p:txBody>
          <a:bodyPr/>
          <a:lstStyle/>
          <a:p>
            <a:fld id="{09727069-54D0-4F44-A22B-DE091D001F3D}" type="slidenum">
              <a:rPr lang="el-GR" smtClean="0"/>
              <a:t>‹#›</a:t>
            </a:fld>
            <a:endParaRPr lang="el-GR"/>
          </a:p>
        </p:txBody>
      </p:sp>
    </p:spTree>
    <p:extLst>
      <p:ext uri="{BB962C8B-B14F-4D97-AF65-F5344CB8AC3E}">
        <p14:creationId xmlns:p14="http://schemas.microsoft.com/office/powerpoint/2010/main" val="3846586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2BBC7F0-65F0-82A9-BFBD-F4A5CE906707}"/>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5D2B2204-894D-3D72-EBD9-CD6E0FB06F1A}"/>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734812B4-FE2E-BA8E-A6E7-B35406DFF817}"/>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D9579099-37C2-B85F-3435-BC2184250BA5}"/>
              </a:ext>
            </a:extLst>
          </p:cNvPr>
          <p:cNvSpPr>
            <a:spLocks noGrp="1"/>
          </p:cNvSpPr>
          <p:nvPr>
            <p:ph type="dt" sz="half" idx="10"/>
          </p:nvPr>
        </p:nvSpPr>
        <p:spPr/>
        <p:txBody>
          <a:bodyPr/>
          <a:lstStyle/>
          <a:p>
            <a:fld id="{3A2E63C1-FA27-49DB-A789-515F1A3EACCE}" type="datetimeFigureOut">
              <a:rPr lang="el-GR" smtClean="0"/>
              <a:t>17/2/2026</a:t>
            </a:fld>
            <a:endParaRPr lang="el-GR"/>
          </a:p>
        </p:txBody>
      </p:sp>
      <p:sp>
        <p:nvSpPr>
          <p:cNvPr id="6" name="Θέση υποσέλιδου 5">
            <a:extLst>
              <a:ext uri="{FF2B5EF4-FFF2-40B4-BE49-F238E27FC236}">
                <a16:creationId xmlns:a16="http://schemas.microsoft.com/office/drawing/2014/main" id="{13AE1B8C-BA5F-6723-6059-5AFF81CE71C4}"/>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360B46DB-1FBB-983D-96EF-3EFC5F71F39B}"/>
              </a:ext>
            </a:extLst>
          </p:cNvPr>
          <p:cNvSpPr>
            <a:spLocks noGrp="1"/>
          </p:cNvSpPr>
          <p:nvPr>
            <p:ph type="sldNum" sz="quarter" idx="12"/>
          </p:nvPr>
        </p:nvSpPr>
        <p:spPr/>
        <p:txBody>
          <a:bodyPr/>
          <a:lstStyle/>
          <a:p>
            <a:fld id="{09727069-54D0-4F44-A22B-DE091D001F3D}" type="slidenum">
              <a:rPr lang="el-GR" smtClean="0"/>
              <a:t>‹#›</a:t>
            </a:fld>
            <a:endParaRPr lang="el-GR"/>
          </a:p>
        </p:txBody>
      </p:sp>
    </p:spTree>
    <p:extLst>
      <p:ext uri="{BB962C8B-B14F-4D97-AF65-F5344CB8AC3E}">
        <p14:creationId xmlns:p14="http://schemas.microsoft.com/office/powerpoint/2010/main" val="1418297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2B4779F-3761-2508-A389-15174EB0FDC7}"/>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73E473C-E88C-9108-116D-D973388362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0ED5BA83-829A-9968-D498-54D6495FF503}"/>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43340760-CC18-F696-1A1D-64F8908457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9DAEF02D-A9DB-BFDB-F369-B2585A9EAA6F}"/>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AE554A68-DA64-3022-69E0-14A33B33B480}"/>
              </a:ext>
            </a:extLst>
          </p:cNvPr>
          <p:cNvSpPr>
            <a:spLocks noGrp="1"/>
          </p:cNvSpPr>
          <p:nvPr>
            <p:ph type="dt" sz="half" idx="10"/>
          </p:nvPr>
        </p:nvSpPr>
        <p:spPr/>
        <p:txBody>
          <a:bodyPr/>
          <a:lstStyle/>
          <a:p>
            <a:fld id="{3A2E63C1-FA27-49DB-A789-515F1A3EACCE}" type="datetimeFigureOut">
              <a:rPr lang="el-GR" smtClean="0"/>
              <a:t>17/2/2026</a:t>
            </a:fld>
            <a:endParaRPr lang="el-GR"/>
          </a:p>
        </p:txBody>
      </p:sp>
      <p:sp>
        <p:nvSpPr>
          <p:cNvPr id="8" name="Θέση υποσέλιδου 7">
            <a:extLst>
              <a:ext uri="{FF2B5EF4-FFF2-40B4-BE49-F238E27FC236}">
                <a16:creationId xmlns:a16="http://schemas.microsoft.com/office/drawing/2014/main" id="{C91EA038-E64D-D415-79AE-02B35C6EA8AB}"/>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7A126DB6-00E1-C750-0123-FC0EABD1CBEA}"/>
              </a:ext>
            </a:extLst>
          </p:cNvPr>
          <p:cNvSpPr>
            <a:spLocks noGrp="1"/>
          </p:cNvSpPr>
          <p:nvPr>
            <p:ph type="sldNum" sz="quarter" idx="12"/>
          </p:nvPr>
        </p:nvSpPr>
        <p:spPr/>
        <p:txBody>
          <a:bodyPr/>
          <a:lstStyle/>
          <a:p>
            <a:fld id="{09727069-54D0-4F44-A22B-DE091D001F3D}" type="slidenum">
              <a:rPr lang="el-GR" smtClean="0"/>
              <a:t>‹#›</a:t>
            </a:fld>
            <a:endParaRPr lang="el-GR"/>
          </a:p>
        </p:txBody>
      </p:sp>
    </p:spTree>
    <p:extLst>
      <p:ext uri="{BB962C8B-B14F-4D97-AF65-F5344CB8AC3E}">
        <p14:creationId xmlns:p14="http://schemas.microsoft.com/office/powerpoint/2010/main" val="180667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62F893B-175F-0878-73D1-CFAC049FDD8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570A8647-8B2E-408D-485B-0FEDA2ADA188}"/>
              </a:ext>
            </a:extLst>
          </p:cNvPr>
          <p:cNvSpPr>
            <a:spLocks noGrp="1"/>
          </p:cNvSpPr>
          <p:nvPr>
            <p:ph type="dt" sz="half" idx="10"/>
          </p:nvPr>
        </p:nvSpPr>
        <p:spPr/>
        <p:txBody>
          <a:bodyPr/>
          <a:lstStyle/>
          <a:p>
            <a:fld id="{3A2E63C1-FA27-49DB-A789-515F1A3EACCE}" type="datetimeFigureOut">
              <a:rPr lang="el-GR" smtClean="0"/>
              <a:t>17/2/2026</a:t>
            </a:fld>
            <a:endParaRPr lang="el-GR"/>
          </a:p>
        </p:txBody>
      </p:sp>
      <p:sp>
        <p:nvSpPr>
          <p:cNvPr id="4" name="Θέση υποσέλιδου 3">
            <a:extLst>
              <a:ext uri="{FF2B5EF4-FFF2-40B4-BE49-F238E27FC236}">
                <a16:creationId xmlns:a16="http://schemas.microsoft.com/office/drawing/2014/main" id="{2DA2110A-5501-D4E4-1838-7B3E069D7932}"/>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D71E9D39-4256-2306-0CAB-FB5A0D182F2A}"/>
              </a:ext>
            </a:extLst>
          </p:cNvPr>
          <p:cNvSpPr>
            <a:spLocks noGrp="1"/>
          </p:cNvSpPr>
          <p:nvPr>
            <p:ph type="sldNum" sz="quarter" idx="12"/>
          </p:nvPr>
        </p:nvSpPr>
        <p:spPr/>
        <p:txBody>
          <a:bodyPr/>
          <a:lstStyle/>
          <a:p>
            <a:fld id="{09727069-54D0-4F44-A22B-DE091D001F3D}" type="slidenum">
              <a:rPr lang="el-GR" smtClean="0"/>
              <a:t>‹#›</a:t>
            </a:fld>
            <a:endParaRPr lang="el-GR"/>
          </a:p>
        </p:txBody>
      </p:sp>
    </p:spTree>
    <p:extLst>
      <p:ext uri="{BB962C8B-B14F-4D97-AF65-F5344CB8AC3E}">
        <p14:creationId xmlns:p14="http://schemas.microsoft.com/office/powerpoint/2010/main" val="2745627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C1CB50E3-DBC1-E8E0-6684-885457CAC6BC}"/>
              </a:ext>
            </a:extLst>
          </p:cNvPr>
          <p:cNvSpPr>
            <a:spLocks noGrp="1"/>
          </p:cNvSpPr>
          <p:nvPr>
            <p:ph type="dt" sz="half" idx="10"/>
          </p:nvPr>
        </p:nvSpPr>
        <p:spPr/>
        <p:txBody>
          <a:bodyPr/>
          <a:lstStyle/>
          <a:p>
            <a:fld id="{3A2E63C1-FA27-49DB-A789-515F1A3EACCE}" type="datetimeFigureOut">
              <a:rPr lang="el-GR" smtClean="0"/>
              <a:t>17/2/2026</a:t>
            </a:fld>
            <a:endParaRPr lang="el-GR"/>
          </a:p>
        </p:txBody>
      </p:sp>
      <p:sp>
        <p:nvSpPr>
          <p:cNvPr id="3" name="Θέση υποσέλιδου 2">
            <a:extLst>
              <a:ext uri="{FF2B5EF4-FFF2-40B4-BE49-F238E27FC236}">
                <a16:creationId xmlns:a16="http://schemas.microsoft.com/office/drawing/2014/main" id="{2C81FB31-6BA1-26B8-FAB5-ED5C70743731}"/>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CD072194-A194-F412-7A0C-2296C5AFD37B}"/>
              </a:ext>
            </a:extLst>
          </p:cNvPr>
          <p:cNvSpPr>
            <a:spLocks noGrp="1"/>
          </p:cNvSpPr>
          <p:nvPr>
            <p:ph type="sldNum" sz="quarter" idx="12"/>
          </p:nvPr>
        </p:nvSpPr>
        <p:spPr/>
        <p:txBody>
          <a:bodyPr/>
          <a:lstStyle/>
          <a:p>
            <a:fld id="{09727069-54D0-4F44-A22B-DE091D001F3D}" type="slidenum">
              <a:rPr lang="el-GR" smtClean="0"/>
              <a:t>‹#›</a:t>
            </a:fld>
            <a:endParaRPr lang="el-GR"/>
          </a:p>
        </p:txBody>
      </p:sp>
    </p:spTree>
    <p:extLst>
      <p:ext uri="{BB962C8B-B14F-4D97-AF65-F5344CB8AC3E}">
        <p14:creationId xmlns:p14="http://schemas.microsoft.com/office/powerpoint/2010/main" val="2834486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1EBE698-BCFC-BE58-F704-EAB19F61D311}"/>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90268238-7E9A-580C-A9D7-139ECE35C0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3D729ECD-14E4-AE28-0F77-5F1C87CECE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0DBAA221-1E04-A9C0-8642-3EE87B970487}"/>
              </a:ext>
            </a:extLst>
          </p:cNvPr>
          <p:cNvSpPr>
            <a:spLocks noGrp="1"/>
          </p:cNvSpPr>
          <p:nvPr>
            <p:ph type="dt" sz="half" idx="10"/>
          </p:nvPr>
        </p:nvSpPr>
        <p:spPr/>
        <p:txBody>
          <a:bodyPr/>
          <a:lstStyle/>
          <a:p>
            <a:fld id="{3A2E63C1-FA27-49DB-A789-515F1A3EACCE}" type="datetimeFigureOut">
              <a:rPr lang="el-GR" smtClean="0"/>
              <a:t>17/2/2026</a:t>
            </a:fld>
            <a:endParaRPr lang="el-GR"/>
          </a:p>
        </p:txBody>
      </p:sp>
      <p:sp>
        <p:nvSpPr>
          <p:cNvPr id="6" name="Θέση υποσέλιδου 5">
            <a:extLst>
              <a:ext uri="{FF2B5EF4-FFF2-40B4-BE49-F238E27FC236}">
                <a16:creationId xmlns:a16="http://schemas.microsoft.com/office/drawing/2014/main" id="{8B75C824-6CD7-6BF2-53AF-7E64A737D17B}"/>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3F7869FA-D470-2E07-F1B5-D765526AEF13}"/>
              </a:ext>
            </a:extLst>
          </p:cNvPr>
          <p:cNvSpPr>
            <a:spLocks noGrp="1"/>
          </p:cNvSpPr>
          <p:nvPr>
            <p:ph type="sldNum" sz="quarter" idx="12"/>
          </p:nvPr>
        </p:nvSpPr>
        <p:spPr/>
        <p:txBody>
          <a:bodyPr/>
          <a:lstStyle/>
          <a:p>
            <a:fld id="{09727069-54D0-4F44-A22B-DE091D001F3D}" type="slidenum">
              <a:rPr lang="el-GR" smtClean="0"/>
              <a:t>‹#›</a:t>
            </a:fld>
            <a:endParaRPr lang="el-GR"/>
          </a:p>
        </p:txBody>
      </p:sp>
    </p:spTree>
    <p:extLst>
      <p:ext uri="{BB962C8B-B14F-4D97-AF65-F5344CB8AC3E}">
        <p14:creationId xmlns:p14="http://schemas.microsoft.com/office/powerpoint/2010/main" val="1965174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F8059B9-F206-F7A9-05F3-E30D5853EB60}"/>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37516EEC-D8D1-19E0-5D19-78A20B542F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297432F8-7F7B-9A7C-D056-47FC68FBEA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AA3AC460-4F21-29E2-9E88-E17BA47E1C1D}"/>
              </a:ext>
            </a:extLst>
          </p:cNvPr>
          <p:cNvSpPr>
            <a:spLocks noGrp="1"/>
          </p:cNvSpPr>
          <p:nvPr>
            <p:ph type="dt" sz="half" idx="10"/>
          </p:nvPr>
        </p:nvSpPr>
        <p:spPr/>
        <p:txBody>
          <a:bodyPr/>
          <a:lstStyle/>
          <a:p>
            <a:fld id="{3A2E63C1-FA27-49DB-A789-515F1A3EACCE}" type="datetimeFigureOut">
              <a:rPr lang="el-GR" smtClean="0"/>
              <a:t>17/2/2026</a:t>
            </a:fld>
            <a:endParaRPr lang="el-GR"/>
          </a:p>
        </p:txBody>
      </p:sp>
      <p:sp>
        <p:nvSpPr>
          <p:cNvPr id="6" name="Θέση υποσέλιδου 5">
            <a:extLst>
              <a:ext uri="{FF2B5EF4-FFF2-40B4-BE49-F238E27FC236}">
                <a16:creationId xmlns:a16="http://schemas.microsoft.com/office/drawing/2014/main" id="{CA23EF3D-6EFC-9F66-52D3-F5DC7ED61212}"/>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BD3129C-D570-2EAC-F73B-A0DC47612317}"/>
              </a:ext>
            </a:extLst>
          </p:cNvPr>
          <p:cNvSpPr>
            <a:spLocks noGrp="1"/>
          </p:cNvSpPr>
          <p:nvPr>
            <p:ph type="sldNum" sz="quarter" idx="12"/>
          </p:nvPr>
        </p:nvSpPr>
        <p:spPr/>
        <p:txBody>
          <a:bodyPr/>
          <a:lstStyle/>
          <a:p>
            <a:fld id="{09727069-54D0-4F44-A22B-DE091D001F3D}" type="slidenum">
              <a:rPr lang="el-GR" smtClean="0"/>
              <a:t>‹#›</a:t>
            </a:fld>
            <a:endParaRPr lang="el-GR"/>
          </a:p>
        </p:txBody>
      </p:sp>
    </p:spTree>
    <p:extLst>
      <p:ext uri="{BB962C8B-B14F-4D97-AF65-F5344CB8AC3E}">
        <p14:creationId xmlns:p14="http://schemas.microsoft.com/office/powerpoint/2010/main" val="529549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F3F9"/>
        </a:solidFill>
        <a:effectLst/>
      </p:bgPr>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2C53F2E2-3C5B-C11F-AF7B-9CA56A939B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B678747-1DC9-A480-FC36-A06FF851A4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FA08B0CE-D681-D369-7771-E0B5FC1188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A2E63C1-FA27-49DB-A789-515F1A3EACCE}" type="datetimeFigureOut">
              <a:rPr lang="el-GR" smtClean="0"/>
              <a:t>17/2/2026</a:t>
            </a:fld>
            <a:endParaRPr lang="el-GR"/>
          </a:p>
        </p:txBody>
      </p:sp>
      <p:sp>
        <p:nvSpPr>
          <p:cNvPr id="5" name="Θέση υποσέλιδου 4">
            <a:extLst>
              <a:ext uri="{FF2B5EF4-FFF2-40B4-BE49-F238E27FC236}">
                <a16:creationId xmlns:a16="http://schemas.microsoft.com/office/drawing/2014/main" id="{428F2FB9-59B2-6705-6301-350681D094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60BC2AF1-BE7B-D159-999C-D27B84E03C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9727069-54D0-4F44-A22B-DE091D001F3D}" type="slidenum">
              <a:rPr lang="el-GR" smtClean="0"/>
              <a:t>‹#›</a:t>
            </a:fld>
            <a:endParaRPr lang="el-GR"/>
          </a:p>
        </p:txBody>
      </p:sp>
    </p:spTree>
    <p:extLst>
      <p:ext uri="{BB962C8B-B14F-4D97-AF65-F5344CB8AC3E}">
        <p14:creationId xmlns:p14="http://schemas.microsoft.com/office/powerpoint/2010/main" val="1133253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BF3F9"/>
        </a:solidFill>
        <a:effectLst/>
      </p:bgPr>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D6C4BBA1-B92D-57EA-681A-08BE896774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6D3DBEC0-A80D-DC23-5EE2-AB5E4C4C40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17905BA9-1EE5-6A77-3D42-67B96C11AB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71593DD-9E93-4E1A-ADC1-D134093077A0}" type="datetimeFigureOut">
              <a:rPr lang="el-GR" smtClean="0"/>
              <a:t>17/2/2026</a:t>
            </a:fld>
            <a:endParaRPr lang="el-GR"/>
          </a:p>
        </p:txBody>
      </p:sp>
      <p:sp>
        <p:nvSpPr>
          <p:cNvPr id="5" name="Θέση υποσέλιδου 4">
            <a:extLst>
              <a:ext uri="{FF2B5EF4-FFF2-40B4-BE49-F238E27FC236}">
                <a16:creationId xmlns:a16="http://schemas.microsoft.com/office/drawing/2014/main" id="{FFE74C21-D4C6-D95B-9C74-79DA41B8F1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76851CF5-F3B2-2EA6-4AF5-04B6951388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3938158-3DF5-41AD-A867-089D0309D63F}" type="slidenum">
              <a:rPr lang="el-GR" smtClean="0"/>
              <a:t>‹#›</a:t>
            </a:fld>
            <a:endParaRPr lang="el-GR"/>
          </a:p>
        </p:txBody>
      </p:sp>
    </p:spTree>
    <p:extLst>
      <p:ext uri="{BB962C8B-B14F-4D97-AF65-F5344CB8AC3E}">
        <p14:creationId xmlns:p14="http://schemas.microsoft.com/office/powerpoint/2010/main" val="40769985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theodorosmariolis@yahoo.gr" TargetMode="External"/><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3.xml"/><Relationship Id="rId4" Type="http://schemas.openxmlformats.org/officeDocument/2006/relationships/image" Target="../media/image38.jpeg"/></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hyperlink" Target="https://youtube.com/shorts/KLtiNdNqN0M?si=vPzsdjfcHmBRD06e"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A72248-EE59-A54F-6962-7045BA3EF4F3}"/>
              </a:ext>
            </a:extLst>
          </p:cNvPr>
          <p:cNvSpPr/>
          <p:nvPr/>
        </p:nvSpPr>
        <p:spPr>
          <a:xfrm>
            <a:off x="0" y="0"/>
            <a:ext cx="12192000" cy="5257799"/>
          </a:xfrm>
          <a:prstGeom prst="rect">
            <a:avLst/>
          </a:prstGeom>
          <a:solidFill>
            <a:srgbClr val="1A60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4A8CCA"/>
              </a:solidFill>
            </a:endParaRPr>
          </a:p>
        </p:txBody>
      </p:sp>
      <p:sp>
        <p:nvSpPr>
          <p:cNvPr id="2" name="Τίτλος 1">
            <a:extLst>
              <a:ext uri="{FF2B5EF4-FFF2-40B4-BE49-F238E27FC236}">
                <a16:creationId xmlns:a16="http://schemas.microsoft.com/office/drawing/2014/main" id="{F1C2CE6A-896A-30D3-6738-3B97654D4A7B}"/>
              </a:ext>
            </a:extLst>
          </p:cNvPr>
          <p:cNvSpPr>
            <a:spLocks noGrp="1"/>
          </p:cNvSpPr>
          <p:nvPr>
            <p:ph type="ctrTitle"/>
          </p:nvPr>
        </p:nvSpPr>
        <p:spPr/>
        <p:txBody>
          <a:bodyPr/>
          <a:lstStyle/>
          <a:p>
            <a:r>
              <a:rPr lang="en-US" dirty="0"/>
              <a:t>Template?</a:t>
            </a:r>
            <a:endParaRPr lang="el-GR" dirty="0"/>
          </a:p>
        </p:txBody>
      </p:sp>
      <p:sp>
        <p:nvSpPr>
          <p:cNvPr id="3" name="Υπότιτλος 2">
            <a:extLst>
              <a:ext uri="{FF2B5EF4-FFF2-40B4-BE49-F238E27FC236}">
                <a16:creationId xmlns:a16="http://schemas.microsoft.com/office/drawing/2014/main" id="{70A8EFBE-6D97-D824-DA25-AAF3B8F1014B}"/>
              </a:ext>
            </a:extLst>
          </p:cNvPr>
          <p:cNvSpPr>
            <a:spLocks noGrp="1"/>
          </p:cNvSpPr>
          <p:nvPr>
            <p:ph type="subTitle" idx="1"/>
          </p:nvPr>
        </p:nvSpPr>
        <p:spPr/>
        <p:txBody>
          <a:bodyPr/>
          <a:lstStyle/>
          <a:p>
            <a:r>
              <a:rPr lang="el-GR" dirty="0" err="1"/>
              <a:t>Πλιζ</a:t>
            </a:r>
            <a:r>
              <a:rPr lang="el-GR" dirty="0"/>
              <a:t> όχι ροζ, μωβ, </a:t>
            </a:r>
            <a:r>
              <a:rPr lang="el-GR" dirty="0" err="1"/>
              <a:t>πρασινο</a:t>
            </a:r>
            <a:r>
              <a:rPr lang="el-GR" dirty="0"/>
              <a:t>, </a:t>
            </a:r>
            <a:r>
              <a:rPr lang="el-GR" dirty="0" err="1"/>
              <a:t>μαρεσουν</a:t>
            </a:r>
            <a:r>
              <a:rPr lang="el-GR" dirty="0"/>
              <a:t> τα μπλε του </a:t>
            </a:r>
            <a:r>
              <a:rPr lang="el-GR" dirty="0" err="1"/>
              <a:t>εκπα</a:t>
            </a:r>
            <a:endParaRPr lang="el-GR" dirty="0"/>
          </a:p>
        </p:txBody>
      </p:sp>
      <p:pic>
        <p:nvPicPr>
          <p:cNvPr id="6" name="Picture 5" descr="A room with rows of chairs&#10;&#10;AI-generated content may be incorrect.">
            <a:extLst>
              <a:ext uri="{FF2B5EF4-FFF2-40B4-BE49-F238E27FC236}">
                <a16:creationId xmlns:a16="http://schemas.microsoft.com/office/drawing/2014/main" id="{E7D036D9-65F6-841F-BB59-5896AFA4E407}"/>
              </a:ext>
            </a:extLst>
          </p:cNvPr>
          <p:cNvPicPr>
            <a:picLocks noChangeAspect="1"/>
          </p:cNvPicPr>
          <p:nvPr/>
        </p:nvPicPr>
        <p:blipFill>
          <a:blip r:embed="rId2">
            <a:extLst>
              <a:ext uri="{28A0092B-C50C-407E-A947-70E740481C1C}">
                <a14:useLocalDpi xmlns:a14="http://schemas.microsoft.com/office/drawing/2010/main" val="0"/>
              </a:ext>
            </a:extLst>
          </a:blip>
          <a:srcRect l="30962" t="47" r="32064" b="-1"/>
          <a:stretch>
            <a:fillRect/>
          </a:stretch>
        </p:blipFill>
        <p:spPr>
          <a:xfrm rot="5400000">
            <a:off x="3089412" y="-3089414"/>
            <a:ext cx="6013173" cy="12192000"/>
          </a:xfrm>
          <a:prstGeom prst="rect">
            <a:avLst/>
          </a:prstGeom>
        </p:spPr>
      </p:pic>
      <p:sp>
        <p:nvSpPr>
          <p:cNvPr id="9" name="Rectangle 8">
            <a:extLst>
              <a:ext uri="{FF2B5EF4-FFF2-40B4-BE49-F238E27FC236}">
                <a16:creationId xmlns:a16="http://schemas.microsoft.com/office/drawing/2014/main" id="{733B190F-B3EE-813C-91AB-0406B545E9BF}"/>
              </a:ext>
            </a:extLst>
          </p:cNvPr>
          <p:cNvSpPr/>
          <p:nvPr/>
        </p:nvSpPr>
        <p:spPr>
          <a:xfrm>
            <a:off x="0" y="-1"/>
            <a:ext cx="12192000" cy="6013173"/>
          </a:xfrm>
          <a:prstGeom prst="rect">
            <a:avLst/>
          </a:prstGeom>
          <a:solidFill>
            <a:srgbClr val="1A60AD">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503C637D-6AC2-D994-D1BB-ABBEFC4832E0}"/>
              </a:ext>
            </a:extLst>
          </p:cNvPr>
          <p:cNvSpPr txBox="1"/>
          <p:nvPr/>
        </p:nvSpPr>
        <p:spPr>
          <a:xfrm>
            <a:off x="1934031" y="1270533"/>
            <a:ext cx="8328455" cy="3208379"/>
          </a:xfrm>
          <a:prstGeom prst="rect">
            <a:avLst/>
          </a:prstGeom>
          <a:noFill/>
        </p:spPr>
        <p:txBody>
          <a:bodyPr wrap="square" rtlCol="0">
            <a:spAutoFit/>
          </a:bodyPr>
          <a:lstStyle/>
          <a:p>
            <a:pPr algn="ctr">
              <a:lnSpc>
                <a:spcPct val="114000"/>
              </a:lnSpc>
            </a:pPr>
            <a:r>
              <a:rPr lang="el-GR" sz="5000" b="1" dirty="0">
                <a:solidFill>
                  <a:srgbClr val="ECF4F9"/>
                </a:solidFill>
              </a:rPr>
              <a:t>ΟΥΣ</a:t>
            </a:r>
          </a:p>
          <a:p>
            <a:pPr algn="ctr">
              <a:lnSpc>
                <a:spcPct val="114000"/>
              </a:lnSpc>
            </a:pPr>
            <a:endParaRPr lang="el-GR" sz="2400" b="1" dirty="0">
              <a:solidFill>
                <a:srgbClr val="ECF4F9"/>
              </a:solidFill>
            </a:endParaRPr>
          </a:p>
          <a:p>
            <a:pPr algn="ctr">
              <a:lnSpc>
                <a:spcPct val="114000"/>
              </a:lnSpc>
            </a:pPr>
            <a:r>
              <a:rPr lang="el-GR" sz="2800" b="1" dirty="0">
                <a:solidFill>
                  <a:srgbClr val="ECF4F9"/>
                </a:solidFill>
              </a:rPr>
              <a:t>ΑΙΣΘΗΤΗΡΙΟ ΑΚΟΗΣ </a:t>
            </a:r>
          </a:p>
          <a:p>
            <a:pPr algn="ctr">
              <a:lnSpc>
                <a:spcPct val="114000"/>
              </a:lnSpc>
            </a:pPr>
            <a:r>
              <a:rPr lang="el-GR" sz="2800" b="1" dirty="0">
                <a:solidFill>
                  <a:srgbClr val="ECF4F9"/>
                </a:solidFill>
              </a:rPr>
              <a:t>ΑΙΣΘΗΤΗΡΙΟ ΙΣΟΡΡΟΠΙΑΣ</a:t>
            </a:r>
          </a:p>
          <a:p>
            <a:pPr algn="ctr">
              <a:lnSpc>
                <a:spcPct val="114000"/>
              </a:lnSpc>
            </a:pPr>
            <a:endParaRPr lang="en-US" sz="5000" b="1" dirty="0">
              <a:solidFill>
                <a:srgbClr val="ECF4F9"/>
              </a:solidFill>
            </a:endParaRPr>
          </a:p>
        </p:txBody>
      </p:sp>
      <p:sp>
        <p:nvSpPr>
          <p:cNvPr id="12" name="TextBox 11">
            <a:extLst>
              <a:ext uri="{FF2B5EF4-FFF2-40B4-BE49-F238E27FC236}">
                <a16:creationId xmlns:a16="http://schemas.microsoft.com/office/drawing/2014/main" id="{6E7F0F0E-B723-D281-8F54-5FF43F190117}"/>
              </a:ext>
            </a:extLst>
          </p:cNvPr>
          <p:cNvSpPr txBox="1"/>
          <p:nvPr/>
        </p:nvSpPr>
        <p:spPr>
          <a:xfrm>
            <a:off x="848495" y="3978692"/>
            <a:ext cx="5997146" cy="1894621"/>
          </a:xfrm>
          <a:prstGeom prst="rect">
            <a:avLst/>
          </a:prstGeom>
          <a:noFill/>
        </p:spPr>
        <p:txBody>
          <a:bodyPr wrap="square" rtlCol="0">
            <a:spAutoFit/>
          </a:bodyPr>
          <a:lstStyle/>
          <a:p>
            <a:pPr>
              <a:lnSpc>
                <a:spcPct val="150000"/>
              </a:lnSpc>
            </a:pPr>
            <a:r>
              <a:rPr lang="el-GR" sz="2000" b="1" dirty="0">
                <a:solidFill>
                  <a:srgbClr val="ECF4F9"/>
                </a:solidFill>
              </a:rPr>
              <a:t>Θεόδωρος Μαριόλης </a:t>
            </a:r>
            <a:r>
              <a:rPr lang="el-GR" sz="2000" b="1" dirty="0" err="1">
                <a:solidFill>
                  <a:srgbClr val="ECF4F9"/>
                </a:solidFill>
              </a:rPr>
              <a:t>Σαψάκος</a:t>
            </a:r>
            <a:endParaRPr lang="el-GR" sz="2000" b="1" dirty="0">
              <a:solidFill>
                <a:srgbClr val="ECF4F9"/>
              </a:solidFill>
            </a:endParaRPr>
          </a:p>
          <a:p>
            <a:pPr>
              <a:lnSpc>
                <a:spcPct val="150000"/>
              </a:lnSpc>
            </a:pPr>
            <a:r>
              <a:rPr lang="el-GR" sz="2000" dirty="0">
                <a:solidFill>
                  <a:srgbClr val="ECF4F9"/>
                </a:solidFill>
              </a:rPr>
              <a:t>Καθηγητής </a:t>
            </a:r>
          </a:p>
          <a:p>
            <a:pPr>
              <a:lnSpc>
                <a:spcPct val="150000"/>
              </a:lnSpc>
            </a:pPr>
            <a:r>
              <a:rPr lang="el-GR" sz="2000" dirty="0">
                <a:solidFill>
                  <a:schemeClr val="bg1"/>
                </a:solidFill>
              </a:rPr>
              <a:t>Email: </a:t>
            </a:r>
            <a:r>
              <a:rPr lang="el-GR" sz="2000" dirty="0">
                <a:solidFill>
                  <a:schemeClr val="bg1"/>
                </a:solidFill>
                <a:hlinkClick r:id="rId3">
                  <a:extLst>
                    <a:ext uri="{A12FA001-AC4F-418D-AE19-62706E023703}">
                      <ahyp:hlinkClr xmlns:ahyp="http://schemas.microsoft.com/office/drawing/2018/hyperlinkcolor" val="tx"/>
                    </a:ext>
                  </a:extLst>
                </a:hlinkClick>
              </a:rPr>
              <a:t>theodorosmariolis@yahoo.gr</a:t>
            </a:r>
            <a:r>
              <a:rPr lang="el-GR" sz="2000" dirty="0">
                <a:solidFill>
                  <a:schemeClr val="bg1"/>
                </a:solidFill>
              </a:rPr>
              <a:t> </a:t>
            </a:r>
          </a:p>
          <a:p>
            <a:pPr>
              <a:lnSpc>
                <a:spcPct val="150000"/>
              </a:lnSpc>
            </a:pPr>
            <a:r>
              <a:rPr lang="el-GR" sz="2000" dirty="0">
                <a:solidFill>
                  <a:srgbClr val="ECF4F9"/>
                </a:solidFill>
              </a:rPr>
              <a:t>Τ: 6972910328</a:t>
            </a:r>
          </a:p>
        </p:txBody>
      </p:sp>
      <p:grpSp>
        <p:nvGrpSpPr>
          <p:cNvPr id="15" name="Group 14">
            <a:extLst>
              <a:ext uri="{FF2B5EF4-FFF2-40B4-BE49-F238E27FC236}">
                <a16:creationId xmlns:a16="http://schemas.microsoft.com/office/drawing/2014/main" id="{7427A526-A507-125D-E73B-899AB293248A}"/>
              </a:ext>
            </a:extLst>
          </p:cNvPr>
          <p:cNvGrpSpPr/>
          <p:nvPr/>
        </p:nvGrpSpPr>
        <p:grpSpPr>
          <a:xfrm>
            <a:off x="9249363" y="6089481"/>
            <a:ext cx="2837274" cy="697314"/>
            <a:chOff x="2327849" y="5960673"/>
            <a:chExt cx="2837274" cy="697314"/>
          </a:xfrm>
        </p:grpSpPr>
        <p:pic>
          <p:nvPicPr>
            <p:cNvPr id="8" name="Picture 7" descr="A blue text on a black background&#10;&#10;AI-generated content may be incorrect.">
              <a:extLst>
                <a:ext uri="{FF2B5EF4-FFF2-40B4-BE49-F238E27FC236}">
                  <a16:creationId xmlns:a16="http://schemas.microsoft.com/office/drawing/2014/main" id="{2C0D11AA-E84D-34C8-7B08-52790DD89C19}"/>
                </a:ext>
              </a:extLst>
            </p:cNvPr>
            <p:cNvPicPr>
              <a:picLocks noChangeAspect="1"/>
            </p:cNvPicPr>
            <p:nvPr/>
          </p:nvPicPr>
          <p:blipFill>
            <a:blip r:embed="rId4">
              <a:extLst>
                <a:ext uri="{28A0092B-C50C-407E-A947-70E740481C1C}">
                  <a14:useLocalDpi xmlns:a14="http://schemas.microsoft.com/office/drawing/2010/main" val="0"/>
                </a:ext>
              </a:extLst>
            </a:blip>
            <a:srcRect b="35429"/>
            <a:stretch>
              <a:fillRect/>
            </a:stretch>
          </p:blipFill>
          <p:spPr>
            <a:xfrm>
              <a:off x="2327849" y="5960673"/>
              <a:ext cx="1079911" cy="697314"/>
            </a:xfrm>
            <a:prstGeom prst="rect">
              <a:avLst/>
            </a:prstGeom>
          </p:spPr>
        </p:pic>
        <p:grpSp>
          <p:nvGrpSpPr>
            <p:cNvPr id="5" name="Group 4">
              <a:extLst>
                <a:ext uri="{FF2B5EF4-FFF2-40B4-BE49-F238E27FC236}">
                  <a16:creationId xmlns:a16="http://schemas.microsoft.com/office/drawing/2014/main" id="{DE880822-9B81-2B6E-89FB-966AAAC697F2}"/>
                </a:ext>
              </a:extLst>
            </p:cNvPr>
            <p:cNvGrpSpPr/>
            <p:nvPr/>
          </p:nvGrpSpPr>
          <p:grpSpPr>
            <a:xfrm>
              <a:off x="3407760" y="6004358"/>
              <a:ext cx="1757363" cy="609945"/>
              <a:chOff x="10353324" y="101428"/>
              <a:chExt cx="1757363" cy="609945"/>
            </a:xfrm>
          </p:grpSpPr>
          <p:cxnSp>
            <p:nvCxnSpPr>
              <p:cNvPr id="11" name="Straight Connector 10">
                <a:extLst>
                  <a:ext uri="{FF2B5EF4-FFF2-40B4-BE49-F238E27FC236}">
                    <a16:creationId xmlns:a16="http://schemas.microsoft.com/office/drawing/2014/main" id="{B4E1CD29-1F74-7996-03D5-9DC62DBC89AD}"/>
                  </a:ext>
                </a:extLst>
              </p:cNvPr>
              <p:cNvCxnSpPr/>
              <p:nvPr/>
            </p:nvCxnSpPr>
            <p:spPr>
              <a:xfrm>
                <a:off x="10353324" y="101428"/>
                <a:ext cx="0" cy="609944"/>
              </a:xfrm>
              <a:prstGeom prst="line">
                <a:avLst/>
              </a:prstGeom>
              <a:solidFill>
                <a:srgbClr val="ECF4F9"/>
              </a:solidFill>
              <a:ln>
                <a:solidFill>
                  <a:srgbClr val="4A8CCA"/>
                </a:solidFill>
              </a:ln>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140ACF4D-DAEE-058C-D70B-32BA5C931099}"/>
                  </a:ext>
                </a:extLst>
              </p:cNvPr>
              <p:cNvPicPr>
                <a:picLocks noChangeAspect="1"/>
              </p:cNvPicPr>
              <p:nvPr/>
            </p:nvPicPr>
            <p:blipFill>
              <a:blip r:embed="rId5">
                <a:extLst>
                  <a:ext uri="{28A0092B-C50C-407E-A947-70E740481C1C}">
                    <a14:useLocalDpi xmlns:a14="http://schemas.microsoft.com/office/drawing/2010/main" val="0"/>
                  </a:ext>
                </a:extLst>
              </a:blip>
              <a:srcRect l="7897"/>
              <a:stretch>
                <a:fillRect/>
              </a:stretch>
            </p:blipFill>
            <p:spPr>
              <a:xfrm>
                <a:off x="10415668" y="101428"/>
                <a:ext cx="1695019" cy="609945"/>
              </a:xfrm>
              <a:prstGeom prst="rect">
                <a:avLst/>
              </a:prstGeom>
            </p:spPr>
          </p:pic>
        </p:grpSp>
      </p:grpSp>
    </p:spTree>
    <p:extLst>
      <p:ext uri="{BB962C8B-B14F-4D97-AF65-F5344CB8AC3E}">
        <p14:creationId xmlns:p14="http://schemas.microsoft.com/office/powerpoint/2010/main" val="4200415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BFBBAF8-B69E-1B3D-34EB-920DCA61B82C}"/>
              </a:ext>
            </a:extLst>
          </p:cNvPr>
          <p:cNvSpPr>
            <a:spLocks noGrp="1"/>
          </p:cNvSpPr>
          <p:nvPr>
            <p:ph type="title"/>
          </p:nvPr>
        </p:nvSpPr>
        <p:spPr/>
        <p:txBody>
          <a:bodyPr>
            <a:normAutofit fontScale="90000"/>
          </a:bodyPr>
          <a:lstStyle/>
          <a:p>
            <a:r>
              <a:rPr lang="el-GR" dirty="0"/>
              <a:t>Μέσο </a:t>
            </a:r>
            <a:r>
              <a:rPr lang="el-GR" dirty="0" err="1"/>
              <a:t>Ους</a:t>
            </a:r>
            <a:endParaRPr lang="el-GR" dirty="0"/>
          </a:p>
        </p:txBody>
      </p:sp>
      <p:sp>
        <p:nvSpPr>
          <p:cNvPr id="3" name="Θέση περιεχομένου 2">
            <a:extLst>
              <a:ext uri="{FF2B5EF4-FFF2-40B4-BE49-F238E27FC236}">
                <a16:creationId xmlns:a16="http://schemas.microsoft.com/office/drawing/2014/main" id="{50F473F6-1E80-6C29-6395-214AA915C9AA}"/>
              </a:ext>
            </a:extLst>
          </p:cNvPr>
          <p:cNvSpPr>
            <a:spLocks noGrp="1"/>
          </p:cNvSpPr>
          <p:nvPr>
            <p:ph idx="1"/>
          </p:nvPr>
        </p:nvSpPr>
        <p:spPr>
          <a:xfrm>
            <a:off x="97972" y="1977541"/>
            <a:ext cx="4332514" cy="4351338"/>
          </a:xfrm>
        </p:spPr>
        <p:txBody>
          <a:bodyPr>
            <a:normAutofit fontScale="62500" lnSpcReduction="20000"/>
          </a:bodyPr>
          <a:lstStyle/>
          <a:p>
            <a:pPr marL="0" indent="0">
              <a:buNone/>
            </a:pPr>
            <a:r>
              <a:rPr lang="el-GR" b="1" dirty="0"/>
              <a:t>Περιεχόμενα τυμπανικής κοιλότητας</a:t>
            </a:r>
            <a:endParaRPr lang="el-GR" dirty="0"/>
          </a:p>
          <a:p>
            <a:r>
              <a:rPr lang="el-GR" dirty="0"/>
              <a:t>Αέρας</a:t>
            </a:r>
          </a:p>
          <a:p>
            <a:r>
              <a:rPr lang="el-GR" dirty="0"/>
              <a:t>Τρία οστάρια:</a:t>
            </a:r>
          </a:p>
          <a:p>
            <a:pPr lvl="1"/>
            <a:r>
              <a:rPr lang="el-GR" dirty="0"/>
              <a:t>σφύρα</a:t>
            </a:r>
          </a:p>
          <a:p>
            <a:pPr lvl="1"/>
            <a:r>
              <a:rPr lang="el-GR" dirty="0"/>
              <a:t>άκμονας</a:t>
            </a:r>
          </a:p>
          <a:p>
            <a:pPr lvl="1"/>
            <a:r>
              <a:rPr lang="el-GR" dirty="0"/>
              <a:t>αναβολέας</a:t>
            </a:r>
          </a:p>
          <a:p>
            <a:r>
              <a:rPr lang="el-GR" dirty="0"/>
              <a:t>Μύες:</a:t>
            </a:r>
          </a:p>
          <a:p>
            <a:pPr lvl="1"/>
            <a:r>
              <a:rPr lang="el-GR" dirty="0"/>
              <a:t>τείνων το τύμπανο</a:t>
            </a:r>
          </a:p>
          <a:p>
            <a:pPr lvl="1"/>
            <a:r>
              <a:rPr lang="el-GR" dirty="0"/>
              <a:t>μυς του αναβολέα</a:t>
            </a:r>
          </a:p>
          <a:p>
            <a:r>
              <a:rPr lang="el-GR" dirty="0"/>
              <a:t>Χορδή του τυμπάνου (κλάδος της ΕΣ VII)</a:t>
            </a:r>
          </a:p>
        </p:txBody>
      </p:sp>
      <p:pic>
        <p:nvPicPr>
          <p:cNvPr id="17410" name="Picture 6" descr="89">
            <a:extLst>
              <a:ext uri="{FF2B5EF4-FFF2-40B4-BE49-F238E27FC236}">
                <a16:creationId xmlns:a16="http://schemas.microsoft.com/office/drawing/2014/main" id="{92D4F270-8C68-90D0-35BF-8C8C0CB51F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0486" y="1977541"/>
            <a:ext cx="4124779" cy="4655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videoplayback (6)">
            <a:hlinkClick r:id="" action="ppaction://media"/>
            <a:extLst>
              <a:ext uri="{FF2B5EF4-FFF2-40B4-BE49-F238E27FC236}">
                <a16:creationId xmlns:a16="http://schemas.microsoft.com/office/drawing/2014/main" id="{2489402A-DBC9-CDBC-001B-35BAEAD84F3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882742" y="1977541"/>
            <a:ext cx="2590800" cy="4605867"/>
          </a:xfrm>
          <a:prstGeom prst="rect">
            <a:avLst/>
          </a:prstGeom>
        </p:spPr>
      </p:pic>
    </p:spTree>
    <p:extLst>
      <p:ext uri="{BB962C8B-B14F-4D97-AF65-F5344CB8AC3E}">
        <p14:creationId xmlns:p14="http://schemas.microsoft.com/office/powerpoint/2010/main" val="226910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0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6DA20D7-0451-6BAB-D625-DEB091F0826E}"/>
              </a:ext>
            </a:extLst>
          </p:cNvPr>
          <p:cNvSpPr>
            <a:spLocks noGrp="1"/>
          </p:cNvSpPr>
          <p:nvPr>
            <p:ph type="title"/>
          </p:nvPr>
        </p:nvSpPr>
        <p:spPr/>
        <p:txBody>
          <a:bodyPr>
            <a:normAutofit fontScale="90000"/>
          </a:bodyPr>
          <a:lstStyle/>
          <a:p>
            <a:r>
              <a:rPr lang="el-GR" dirty="0"/>
              <a:t>Μέσο </a:t>
            </a:r>
            <a:r>
              <a:rPr lang="el-GR" dirty="0" err="1"/>
              <a:t>Ους</a:t>
            </a:r>
            <a:endParaRPr lang="el-GR" dirty="0"/>
          </a:p>
        </p:txBody>
      </p:sp>
      <p:sp>
        <p:nvSpPr>
          <p:cNvPr id="3" name="Θέση περιεχομένου 2">
            <a:extLst>
              <a:ext uri="{FF2B5EF4-FFF2-40B4-BE49-F238E27FC236}">
                <a16:creationId xmlns:a16="http://schemas.microsoft.com/office/drawing/2014/main" id="{EABA4C1C-472E-69D2-B38F-5353EC55B803}"/>
              </a:ext>
            </a:extLst>
          </p:cNvPr>
          <p:cNvSpPr>
            <a:spLocks noGrp="1"/>
          </p:cNvSpPr>
          <p:nvPr>
            <p:ph idx="1"/>
          </p:nvPr>
        </p:nvSpPr>
        <p:spPr>
          <a:xfrm>
            <a:off x="299358" y="1825625"/>
            <a:ext cx="5257800" cy="4351338"/>
          </a:xfrm>
        </p:spPr>
        <p:txBody>
          <a:bodyPr>
            <a:normAutofit fontScale="77500" lnSpcReduction="20000"/>
          </a:bodyPr>
          <a:lstStyle/>
          <a:p>
            <a:pPr marL="0" indent="0">
              <a:buNone/>
            </a:pPr>
            <a:r>
              <a:rPr lang="el-GR" b="1" dirty="0"/>
              <a:t>Τοιχώματα</a:t>
            </a:r>
            <a:endParaRPr lang="el-GR" dirty="0"/>
          </a:p>
          <a:p>
            <a:r>
              <a:rPr lang="el-GR" dirty="0"/>
              <a:t>Άνω: λιθοειδές οστό</a:t>
            </a:r>
          </a:p>
          <a:p>
            <a:r>
              <a:rPr lang="el-GR" dirty="0"/>
              <a:t>Κάτω: </a:t>
            </a:r>
            <a:r>
              <a:rPr lang="el-GR" dirty="0" err="1"/>
              <a:t>σφαγιτιδικό</a:t>
            </a:r>
            <a:r>
              <a:rPr lang="el-GR" dirty="0"/>
              <a:t> (δίπλα βρίσκεται η έσω </a:t>
            </a:r>
            <a:r>
              <a:rPr lang="el-GR" dirty="0" err="1"/>
              <a:t>σφαγίτιδα</a:t>
            </a:r>
            <a:r>
              <a:rPr lang="el-GR" dirty="0"/>
              <a:t> και έσω καρωτίδα)</a:t>
            </a:r>
          </a:p>
          <a:p>
            <a:r>
              <a:rPr lang="el-GR" dirty="0"/>
              <a:t>Έξω: τυμπανικός υμένας</a:t>
            </a:r>
          </a:p>
          <a:p>
            <a:r>
              <a:rPr lang="el-GR" dirty="0"/>
              <a:t>Έσω: ωοειδής και στρογγυλή θυρίδα</a:t>
            </a:r>
          </a:p>
          <a:p>
            <a:r>
              <a:rPr lang="el-GR" dirty="0"/>
              <a:t>Οπίσθιο: μαστοειδές τοίχωμα</a:t>
            </a:r>
          </a:p>
          <a:p>
            <a:r>
              <a:rPr lang="el-GR" dirty="0"/>
              <a:t>Πρόσθιο: καρωτιδικό</a:t>
            </a:r>
          </a:p>
          <a:p>
            <a:endParaRPr lang="el-GR" dirty="0"/>
          </a:p>
        </p:txBody>
      </p:sp>
      <p:pic>
        <p:nvPicPr>
          <p:cNvPr id="1026" name="Picture 2" descr="Middle Ear Anatomy and Function">
            <a:extLst>
              <a:ext uri="{FF2B5EF4-FFF2-40B4-BE49-F238E27FC236}">
                <a16:creationId xmlns:a16="http://schemas.microsoft.com/office/drawing/2014/main" id="{54E3CD9D-2620-EAF1-74FE-E6E9278814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7558" y="2155372"/>
            <a:ext cx="6633191" cy="3710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252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84AC71B-9BB4-813B-4C71-CD32D0488B2F}"/>
              </a:ext>
            </a:extLst>
          </p:cNvPr>
          <p:cNvSpPr>
            <a:spLocks noGrp="1"/>
          </p:cNvSpPr>
          <p:nvPr>
            <p:ph type="title"/>
          </p:nvPr>
        </p:nvSpPr>
        <p:spPr/>
        <p:txBody>
          <a:bodyPr>
            <a:normAutofit fontScale="90000"/>
          </a:bodyPr>
          <a:lstStyle/>
          <a:p>
            <a:r>
              <a:rPr lang="el-GR" dirty="0"/>
              <a:t>Ακουστικά Οστάρια</a:t>
            </a:r>
          </a:p>
        </p:txBody>
      </p:sp>
      <p:sp>
        <p:nvSpPr>
          <p:cNvPr id="3" name="Θέση περιεχομένου 2">
            <a:extLst>
              <a:ext uri="{FF2B5EF4-FFF2-40B4-BE49-F238E27FC236}">
                <a16:creationId xmlns:a16="http://schemas.microsoft.com/office/drawing/2014/main" id="{69B55151-D581-483D-06B7-655C9072F8A8}"/>
              </a:ext>
            </a:extLst>
          </p:cNvPr>
          <p:cNvSpPr>
            <a:spLocks noGrp="1"/>
          </p:cNvSpPr>
          <p:nvPr>
            <p:ph idx="1"/>
          </p:nvPr>
        </p:nvSpPr>
        <p:spPr>
          <a:xfrm>
            <a:off x="261258" y="2017335"/>
            <a:ext cx="7347856" cy="4710035"/>
          </a:xfrm>
        </p:spPr>
        <p:txBody>
          <a:bodyPr>
            <a:normAutofit lnSpcReduction="10000"/>
          </a:bodyPr>
          <a:lstStyle/>
          <a:p>
            <a:r>
              <a:rPr lang="el-GR" sz="1600" dirty="0"/>
              <a:t>Σφύρα (επαφή με τον τυμπανικό υμένα)</a:t>
            </a:r>
          </a:p>
          <a:p>
            <a:r>
              <a:rPr lang="el-GR" sz="1600" dirty="0"/>
              <a:t>Άκμονας</a:t>
            </a:r>
          </a:p>
          <a:p>
            <a:r>
              <a:rPr lang="el-GR" sz="1600" dirty="0"/>
              <a:t>Αναβολέας (προσαρμόζεται στην ωοειδή θυρίδα)</a:t>
            </a:r>
          </a:p>
          <a:p>
            <a:pPr marL="0" indent="0">
              <a:buNone/>
            </a:pPr>
            <a:r>
              <a:rPr lang="el-GR" sz="1600" b="1" dirty="0"/>
              <a:t>Λειτουργίες ακουστικών οσταρίων</a:t>
            </a:r>
            <a:endParaRPr lang="el-GR" sz="1600" dirty="0"/>
          </a:p>
          <a:p>
            <a:r>
              <a:rPr lang="el-GR" sz="1600" dirty="0"/>
              <a:t>Αύξηση της ισχύος</a:t>
            </a:r>
          </a:p>
          <a:p>
            <a:r>
              <a:rPr lang="el-GR" sz="1600" dirty="0"/>
              <a:t>Μείωση του εύρους της δόνησης που μεταδίδεται από τον τυμπανικό υμένα</a:t>
            </a:r>
          </a:p>
          <a:p>
            <a:pPr marL="0" indent="0">
              <a:buNone/>
            </a:pPr>
            <a:r>
              <a:rPr lang="el-GR" sz="1600" b="1" dirty="0"/>
              <a:t>Λειτουργίες μυών των οσταρίων</a:t>
            </a:r>
            <a:endParaRPr lang="el-GR" sz="1600" dirty="0"/>
          </a:p>
          <a:p>
            <a:r>
              <a:rPr lang="el-GR" sz="1600" dirty="0"/>
              <a:t>Τείνων το τύμπανο μυς</a:t>
            </a:r>
          </a:p>
          <a:p>
            <a:r>
              <a:rPr lang="el-GR" sz="1600" dirty="0"/>
              <a:t>Μυς του αναβολέα</a:t>
            </a:r>
          </a:p>
          <a:p>
            <a:r>
              <a:rPr lang="el-GR" sz="1600" dirty="0"/>
              <a:t>Απόσβεση του μεγάλου εύρους ταλαντώσεων του τυμπανικού υμένα</a:t>
            </a:r>
          </a:p>
        </p:txBody>
      </p:sp>
      <p:pic>
        <p:nvPicPr>
          <p:cNvPr id="18435" name="Picture 10" descr="http://www.cea1.com/wp-content/uploads/2013/10/the-three-bones-of-the-ear.jpg">
            <a:extLst>
              <a:ext uri="{FF2B5EF4-FFF2-40B4-BE49-F238E27FC236}">
                <a16:creationId xmlns:a16="http://schemas.microsoft.com/office/drawing/2014/main" id="{411D6A44-7F62-6B40-8C9B-393DEFF491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3044" y="2237014"/>
            <a:ext cx="4589430" cy="3628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5381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B0DA02C-899D-878E-BEA5-38A8CFD01172}"/>
              </a:ext>
            </a:extLst>
          </p:cNvPr>
          <p:cNvSpPr>
            <a:spLocks noGrp="1"/>
          </p:cNvSpPr>
          <p:nvPr>
            <p:ph type="title"/>
          </p:nvPr>
        </p:nvSpPr>
        <p:spPr/>
        <p:txBody>
          <a:bodyPr>
            <a:normAutofit fontScale="90000"/>
          </a:bodyPr>
          <a:lstStyle/>
          <a:p>
            <a:r>
              <a:rPr lang="el-GR" dirty="0"/>
              <a:t>Ακουστική Σάλπιγγα</a:t>
            </a:r>
          </a:p>
        </p:txBody>
      </p:sp>
      <p:sp>
        <p:nvSpPr>
          <p:cNvPr id="3" name="Θέση περιεχομένου 2">
            <a:extLst>
              <a:ext uri="{FF2B5EF4-FFF2-40B4-BE49-F238E27FC236}">
                <a16:creationId xmlns:a16="http://schemas.microsoft.com/office/drawing/2014/main" id="{6FC88D09-9394-2D40-C147-E7EDBCF283FA}"/>
              </a:ext>
            </a:extLst>
          </p:cNvPr>
          <p:cNvSpPr>
            <a:spLocks noGrp="1"/>
          </p:cNvSpPr>
          <p:nvPr>
            <p:ph idx="1"/>
          </p:nvPr>
        </p:nvSpPr>
        <p:spPr>
          <a:xfrm>
            <a:off x="250371" y="2005239"/>
            <a:ext cx="6215743" cy="4379232"/>
          </a:xfrm>
        </p:spPr>
        <p:txBody>
          <a:bodyPr>
            <a:normAutofit/>
          </a:bodyPr>
          <a:lstStyle/>
          <a:p>
            <a:r>
              <a:rPr lang="el-GR" dirty="0"/>
              <a:t>Οστέινη και χόνδρινη μοίρα</a:t>
            </a:r>
          </a:p>
          <a:p>
            <a:r>
              <a:rPr lang="el-GR" dirty="0"/>
              <a:t>Μήκος: 3,5–4 εκ.</a:t>
            </a:r>
          </a:p>
          <a:p>
            <a:r>
              <a:rPr lang="el-GR" dirty="0"/>
              <a:t>Επικοινωνεί την τυμπανική κοιλότητα με τον ρινοφάρυγγα</a:t>
            </a:r>
          </a:p>
          <a:p>
            <a:r>
              <a:rPr lang="el-GR" dirty="0"/>
              <a:t>Στο άκρο της βρίσκεται η σαλπιγγική αμυγδαλή (</a:t>
            </a:r>
            <a:r>
              <a:rPr lang="el-GR" dirty="0" err="1"/>
              <a:t>λεμφοζιδιακός</a:t>
            </a:r>
            <a:r>
              <a:rPr lang="el-GR" dirty="0"/>
              <a:t> ιστός)</a:t>
            </a:r>
          </a:p>
          <a:p>
            <a:endParaRPr lang="el-GR" dirty="0"/>
          </a:p>
        </p:txBody>
      </p:sp>
      <p:grpSp>
        <p:nvGrpSpPr>
          <p:cNvPr id="4" name="Ομάδα 3">
            <a:extLst>
              <a:ext uri="{FF2B5EF4-FFF2-40B4-BE49-F238E27FC236}">
                <a16:creationId xmlns:a16="http://schemas.microsoft.com/office/drawing/2014/main" id="{9F21BEE7-1B79-119B-9E8E-913D6E998E3E}"/>
              </a:ext>
            </a:extLst>
          </p:cNvPr>
          <p:cNvGrpSpPr/>
          <p:nvPr/>
        </p:nvGrpSpPr>
        <p:grpSpPr>
          <a:xfrm>
            <a:off x="7038975" y="1690688"/>
            <a:ext cx="4314825" cy="4906055"/>
            <a:chOff x="228600" y="12700"/>
            <a:chExt cx="5724525" cy="6878638"/>
          </a:xfrm>
        </p:grpSpPr>
        <p:pic>
          <p:nvPicPr>
            <p:cNvPr id="19459" name="Picture 7" descr="87">
              <a:extLst>
                <a:ext uri="{FF2B5EF4-FFF2-40B4-BE49-F238E27FC236}">
                  <a16:creationId xmlns:a16="http://schemas.microsoft.com/office/drawing/2014/main" id="{82AC6481-CEAC-9209-75F8-6F6CB27E3157}"/>
                </a:ext>
              </a:extLst>
            </p:cNvPr>
            <p:cNvPicPr>
              <a:picLocks noChangeAspect="1" noChangeArrowheads="1"/>
            </p:cNvPicPr>
            <p:nvPr>
              <p:ph type="body" sz="half" idx="2"/>
            </p:nvPr>
          </p:nvPicPr>
          <p:blipFill>
            <a:blip r:embed="rId2">
              <a:extLst>
                <a:ext uri="{28A0092B-C50C-407E-A947-70E740481C1C}">
                  <a14:useLocalDpi xmlns:a14="http://schemas.microsoft.com/office/drawing/2010/main" val="0"/>
                </a:ext>
              </a:extLst>
            </a:blip>
            <a:srcRect/>
            <a:stretch>
              <a:fillRect/>
            </a:stretch>
          </p:blipFill>
          <p:spPr>
            <a:xfrm>
              <a:off x="228600" y="12700"/>
              <a:ext cx="5724525" cy="6878638"/>
            </a:xfrm>
            <a:noFill/>
          </p:spPr>
        </p:pic>
        <p:sp>
          <p:nvSpPr>
            <p:cNvPr id="5" name="Rounded Rectangle 1">
              <a:extLst>
                <a:ext uri="{FF2B5EF4-FFF2-40B4-BE49-F238E27FC236}">
                  <a16:creationId xmlns:a16="http://schemas.microsoft.com/office/drawing/2014/main" id="{FD87041C-A24D-C9F6-F022-F414834A7BF3}"/>
                </a:ext>
              </a:extLst>
            </p:cNvPr>
            <p:cNvSpPr/>
            <p:nvPr/>
          </p:nvSpPr>
          <p:spPr>
            <a:xfrm rot="2744028">
              <a:off x="2890044" y="3939382"/>
              <a:ext cx="2154237" cy="647700"/>
            </a:xfrm>
            <a:prstGeom prst="roundRect">
              <a:avLst/>
            </a:prstGeom>
            <a:noFill/>
            <a:ln w="57150">
              <a:solidFill>
                <a:srgbClr val="FF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l-GR"/>
            </a:p>
          </p:txBody>
        </p:sp>
      </p:grpSp>
    </p:spTree>
    <p:extLst>
      <p:ext uri="{BB962C8B-B14F-4D97-AF65-F5344CB8AC3E}">
        <p14:creationId xmlns:p14="http://schemas.microsoft.com/office/powerpoint/2010/main" val="1554183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97A2F64-8A2D-30CB-F0A0-26A47B3BCD00}"/>
              </a:ext>
            </a:extLst>
          </p:cNvPr>
          <p:cNvSpPr>
            <a:spLocks noGrp="1"/>
          </p:cNvSpPr>
          <p:nvPr>
            <p:ph type="title"/>
          </p:nvPr>
        </p:nvSpPr>
        <p:spPr/>
        <p:txBody>
          <a:bodyPr>
            <a:normAutofit fontScale="90000"/>
          </a:bodyPr>
          <a:lstStyle/>
          <a:p>
            <a:endParaRPr lang="el-GR"/>
          </a:p>
        </p:txBody>
      </p:sp>
      <p:sp>
        <p:nvSpPr>
          <p:cNvPr id="3" name="Θέση περιεχομένου 2">
            <a:extLst>
              <a:ext uri="{FF2B5EF4-FFF2-40B4-BE49-F238E27FC236}">
                <a16:creationId xmlns:a16="http://schemas.microsoft.com/office/drawing/2014/main" id="{AA67E3D2-4BB1-CB0E-0C82-C434D4F5B2A8}"/>
              </a:ext>
            </a:extLst>
          </p:cNvPr>
          <p:cNvSpPr>
            <a:spLocks noGrp="1"/>
          </p:cNvSpPr>
          <p:nvPr>
            <p:ph idx="1"/>
          </p:nvPr>
        </p:nvSpPr>
        <p:spPr/>
        <p:txBody>
          <a:bodyPr/>
          <a:lstStyle/>
          <a:p>
            <a:endParaRPr lang="el-GR"/>
          </a:p>
        </p:txBody>
      </p:sp>
      <p:pic>
        <p:nvPicPr>
          <p:cNvPr id="20482" name="Picture 4" descr="88">
            <a:extLst>
              <a:ext uri="{FF2B5EF4-FFF2-40B4-BE49-F238E27FC236}">
                <a16:creationId xmlns:a16="http://schemas.microsoft.com/office/drawing/2014/main" id="{637B53E9-0AFE-6AB2-FAF6-6229D016E8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8486" y="943201"/>
            <a:ext cx="5433457"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2344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67FDB83-B24E-B5A5-64CD-A253135036E0}"/>
              </a:ext>
            </a:extLst>
          </p:cNvPr>
          <p:cNvSpPr>
            <a:spLocks noGrp="1"/>
          </p:cNvSpPr>
          <p:nvPr>
            <p:ph type="title"/>
          </p:nvPr>
        </p:nvSpPr>
        <p:spPr/>
        <p:txBody>
          <a:bodyPr>
            <a:normAutofit fontScale="90000"/>
          </a:bodyPr>
          <a:lstStyle/>
          <a:p>
            <a:r>
              <a:rPr lang="el-GR" dirty="0"/>
              <a:t>Έσω </a:t>
            </a:r>
            <a:r>
              <a:rPr lang="el-GR" dirty="0" err="1"/>
              <a:t>Ους</a:t>
            </a:r>
            <a:endParaRPr lang="el-GR" dirty="0"/>
          </a:p>
        </p:txBody>
      </p:sp>
      <p:sp>
        <p:nvSpPr>
          <p:cNvPr id="3" name="Θέση περιεχομένου 2">
            <a:extLst>
              <a:ext uri="{FF2B5EF4-FFF2-40B4-BE49-F238E27FC236}">
                <a16:creationId xmlns:a16="http://schemas.microsoft.com/office/drawing/2014/main" id="{49F1D0C2-BBE4-DEFE-72D5-C7D657F9310C}"/>
              </a:ext>
            </a:extLst>
          </p:cNvPr>
          <p:cNvSpPr>
            <a:spLocks noGrp="1"/>
          </p:cNvSpPr>
          <p:nvPr>
            <p:ph idx="1"/>
          </p:nvPr>
        </p:nvSpPr>
        <p:spPr>
          <a:xfrm>
            <a:off x="838200" y="1825625"/>
            <a:ext cx="6721929" cy="4351338"/>
          </a:xfrm>
        </p:spPr>
        <p:txBody>
          <a:bodyPr>
            <a:normAutofit fontScale="92500" lnSpcReduction="10000"/>
          </a:bodyPr>
          <a:lstStyle/>
          <a:p>
            <a:r>
              <a:rPr lang="el-GR" dirty="0"/>
              <a:t>Βρίσκεται στη λιθοειδή μοίρα του κροταφικού οστού</a:t>
            </a:r>
          </a:p>
          <a:p>
            <a:r>
              <a:rPr lang="el-GR" dirty="0"/>
              <a:t>Περιέχει τα αισθητήρια όργανα:</a:t>
            </a:r>
          </a:p>
          <a:p>
            <a:pPr lvl="1"/>
            <a:r>
              <a:rPr lang="el-GR" dirty="0"/>
              <a:t>της ακοής</a:t>
            </a:r>
          </a:p>
          <a:p>
            <a:pPr lvl="1"/>
            <a:r>
              <a:rPr lang="el-GR" dirty="0"/>
              <a:t>της ισορροπίας</a:t>
            </a:r>
          </a:p>
          <a:p>
            <a:r>
              <a:rPr lang="el-GR" dirty="0"/>
              <a:t>Οστέινος λαβύρινθος</a:t>
            </a:r>
          </a:p>
          <a:p>
            <a:r>
              <a:rPr lang="el-GR" dirty="0"/>
              <a:t>Υμενώδης λαβύρινθος</a:t>
            </a:r>
          </a:p>
        </p:txBody>
      </p:sp>
      <p:pic>
        <p:nvPicPr>
          <p:cNvPr id="21508" name="Picture 7" descr="92">
            <a:extLst>
              <a:ext uri="{FF2B5EF4-FFF2-40B4-BE49-F238E27FC236}">
                <a16:creationId xmlns:a16="http://schemas.microsoft.com/office/drawing/2014/main" id="{0D3371C4-2824-C5FD-F050-833635C779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678385" y="1690688"/>
            <a:ext cx="4891280" cy="5032375"/>
          </a:xfrm>
          <a:prstGeom prst="rect">
            <a:avLst/>
          </a:prstGeom>
          <a:noFill/>
        </p:spPr>
      </p:pic>
    </p:spTree>
    <p:extLst>
      <p:ext uri="{BB962C8B-B14F-4D97-AF65-F5344CB8AC3E}">
        <p14:creationId xmlns:p14="http://schemas.microsoft.com/office/powerpoint/2010/main" val="1357220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B67CD5-5BB6-47CD-F3CC-70BB37A114FE}"/>
              </a:ext>
            </a:extLst>
          </p:cNvPr>
          <p:cNvSpPr>
            <a:spLocks noGrp="1"/>
          </p:cNvSpPr>
          <p:nvPr>
            <p:ph type="title"/>
          </p:nvPr>
        </p:nvSpPr>
        <p:spPr/>
        <p:txBody>
          <a:bodyPr>
            <a:normAutofit fontScale="90000"/>
          </a:bodyPr>
          <a:lstStyle/>
          <a:p>
            <a:r>
              <a:rPr lang="el-GR" dirty="0"/>
              <a:t>Οστέινος Λαβύρινθος</a:t>
            </a:r>
          </a:p>
        </p:txBody>
      </p:sp>
      <p:sp>
        <p:nvSpPr>
          <p:cNvPr id="3" name="Θέση περιεχομένου 2">
            <a:extLst>
              <a:ext uri="{FF2B5EF4-FFF2-40B4-BE49-F238E27FC236}">
                <a16:creationId xmlns:a16="http://schemas.microsoft.com/office/drawing/2014/main" id="{BE545D6E-484D-F708-ADEA-27D72E498BD3}"/>
              </a:ext>
            </a:extLst>
          </p:cNvPr>
          <p:cNvSpPr>
            <a:spLocks noGrp="1"/>
          </p:cNvSpPr>
          <p:nvPr>
            <p:ph idx="1"/>
          </p:nvPr>
        </p:nvSpPr>
        <p:spPr>
          <a:xfrm>
            <a:off x="201386" y="2041071"/>
            <a:ext cx="8452757" cy="4392386"/>
          </a:xfrm>
        </p:spPr>
        <p:txBody>
          <a:bodyPr numCol="2">
            <a:normAutofit fontScale="92500" lnSpcReduction="20000"/>
          </a:bodyPr>
          <a:lstStyle/>
          <a:p>
            <a:r>
              <a:rPr lang="el-GR" dirty="0"/>
              <a:t>Κοχλίας:</a:t>
            </a:r>
          </a:p>
          <a:p>
            <a:pPr lvl="1"/>
            <a:r>
              <a:rPr lang="el-GR" dirty="0"/>
              <a:t>κλίμακα του τυμπάνου</a:t>
            </a:r>
          </a:p>
          <a:p>
            <a:pPr lvl="1"/>
            <a:r>
              <a:rPr lang="el-GR" dirty="0"/>
              <a:t>κλίμακα της αίθουσας</a:t>
            </a:r>
          </a:p>
          <a:p>
            <a:pPr lvl="1"/>
            <a:r>
              <a:rPr lang="el-GR" dirty="0"/>
              <a:t>υδραγωγός του κοχλία</a:t>
            </a:r>
          </a:p>
          <a:p>
            <a:r>
              <a:rPr lang="el-GR" dirty="0"/>
              <a:t>Αίθουσα:</a:t>
            </a:r>
          </a:p>
          <a:p>
            <a:pPr lvl="1"/>
            <a:r>
              <a:rPr lang="el-GR" dirty="0"/>
              <a:t>στρογγυλή θυρίδα</a:t>
            </a:r>
          </a:p>
          <a:p>
            <a:pPr lvl="1"/>
            <a:r>
              <a:rPr lang="el-GR" dirty="0"/>
              <a:t>ωοειδής θυρίδα</a:t>
            </a:r>
          </a:p>
          <a:p>
            <a:pPr lvl="1"/>
            <a:r>
              <a:rPr lang="el-GR" dirty="0"/>
              <a:t>υδραγωγός της αίθουσας</a:t>
            </a:r>
          </a:p>
          <a:p>
            <a:r>
              <a:rPr lang="el-GR" dirty="0"/>
              <a:t>Ημικύκλιοι σωλήνες:</a:t>
            </a:r>
          </a:p>
          <a:p>
            <a:pPr lvl="1"/>
            <a:r>
              <a:rPr lang="el-GR" dirty="0"/>
              <a:t>πρόσθιος</a:t>
            </a:r>
          </a:p>
          <a:p>
            <a:pPr lvl="1"/>
            <a:r>
              <a:rPr lang="el-GR" dirty="0"/>
              <a:t>οπίσθιος</a:t>
            </a:r>
          </a:p>
          <a:p>
            <a:pPr lvl="1"/>
            <a:r>
              <a:rPr lang="el-GR" dirty="0"/>
              <a:t>έξω</a:t>
            </a:r>
          </a:p>
          <a:p>
            <a:r>
              <a:rPr lang="el-GR" dirty="0"/>
              <a:t>Έξω λέμφος</a:t>
            </a:r>
          </a:p>
          <a:p>
            <a:endParaRPr lang="el-GR" dirty="0"/>
          </a:p>
          <a:p>
            <a:pPr marL="0" indent="0">
              <a:buNone/>
            </a:pPr>
            <a:endParaRPr lang="el-GR" dirty="0"/>
          </a:p>
        </p:txBody>
      </p:sp>
      <p:pic>
        <p:nvPicPr>
          <p:cNvPr id="22531" name="Picture 9" descr="90">
            <a:extLst>
              <a:ext uri="{FF2B5EF4-FFF2-40B4-BE49-F238E27FC236}">
                <a16:creationId xmlns:a16="http://schemas.microsoft.com/office/drawing/2014/main" id="{BB3F60D8-F2F3-EE4E-FF6C-9E47066B8A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658420" y="1957728"/>
            <a:ext cx="4212451" cy="4475729"/>
          </a:xfrm>
          <a:prstGeom prst="rect">
            <a:avLst/>
          </a:prstGeom>
          <a:noFill/>
        </p:spPr>
      </p:pic>
    </p:spTree>
    <p:extLst>
      <p:ext uri="{BB962C8B-B14F-4D97-AF65-F5344CB8AC3E}">
        <p14:creationId xmlns:p14="http://schemas.microsoft.com/office/powerpoint/2010/main" val="2273668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968478F-38C7-17AD-45A8-9D7E067CA83B}"/>
              </a:ext>
            </a:extLst>
          </p:cNvPr>
          <p:cNvSpPr>
            <a:spLocks noGrp="1"/>
          </p:cNvSpPr>
          <p:nvPr>
            <p:ph type="title"/>
          </p:nvPr>
        </p:nvSpPr>
        <p:spPr/>
        <p:txBody>
          <a:bodyPr>
            <a:normAutofit fontScale="90000"/>
          </a:bodyPr>
          <a:lstStyle/>
          <a:p>
            <a:endParaRPr lang="el-GR"/>
          </a:p>
        </p:txBody>
      </p:sp>
      <p:sp>
        <p:nvSpPr>
          <p:cNvPr id="3" name="Θέση περιεχομένου 2">
            <a:extLst>
              <a:ext uri="{FF2B5EF4-FFF2-40B4-BE49-F238E27FC236}">
                <a16:creationId xmlns:a16="http://schemas.microsoft.com/office/drawing/2014/main" id="{12B4B6A8-8AC4-09E5-DE87-B98FE26A0EF5}"/>
              </a:ext>
            </a:extLst>
          </p:cNvPr>
          <p:cNvSpPr>
            <a:spLocks noGrp="1"/>
          </p:cNvSpPr>
          <p:nvPr>
            <p:ph idx="1"/>
          </p:nvPr>
        </p:nvSpPr>
        <p:spPr/>
        <p:txBody>
          <a:bodyPr/>
          <a:lstStyle/>
          <a:p>
            <a:endParaRPr lang="el-GR"/>
          </a:p>
        </p:txBody>
      </p:sp>
      <p:pic>
        <p:nvPicPr>
          <p:cNvPr id="23554" name="Picture 2" descr="http://www.dnaillustrations.com/uploads/3/1/5/6/3156411/6664780_orig.jpg">
            <a:extLst>
              <a:ext uri="{FF2B5EF4-FFF2-40B4-BE49-F238E27FC236}">
                <a16:creationId xmlns:a16="http://schemas.microsoft.com/office/drawing/2014/main" id="{D17963AD-398C-F404-06E8-B16890C6E0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9468" y="992187"/>
            <a:ext cx="7993063"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6020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14BD5F4-4850-B6F0-6058-631E0B67DF2E}"/>
              </a:ext>
            </a:extLst>
          </p:cNvPr>
          <p:cNvSpPr>
            <a:spLocks noGrp="1"/>
          </p:cNvSpPr>
          <p:nvPr>
            <p:ph type="title"/>
          </p:nvPr>
        </p:nvSpPr>
        <p:spPr/>
        <p:txBody>
          <a:bodyPr>
            <a:normAutofit fontScale="90000"/>
          </a:bodyPr>
          <a:lstStyle/>
          <a:p>
            <a:r>
              <a:rPr lang="el-GR" dirty="0"/>
              <a:t>Υμενώδης Λαβύρινθος</a:t>
            </a:r>
          </a:p>
        </p:txBody>
      </p:sp>
      <p:sp>
        <p:nvSpPr>
          <p:cNvPr id="3" name="Θέση περιεχομένου 2">
            <a:extLst>
              <a:ext uri="{FF2B5EF4-FFF2-40B4-BE49-F238E27FC236}">
                <a16:creationId xmlns:a16="http://schemas.microsoft.com/office/drawing/2014/main" id="{F31C8FAA-33FC-4611-B2AE-1650DCAE1B53}"/>
              </a:ext>
            </a:extLst>
          </p:cNvPr>
          <p:cNvSpPr>
            <a:spLocks noGrp="1"/>
          </p:cNvSpPr>
          <p:nvPr>
            <p:ph idx="1"/>
          </p:nvPr>
        </p:nvSpPr>
        <p:spPr>
          <a:xfrm>
            <a:off x="838200" y="1825625"/>
            <a:ext cx="6379029" cy="4787446"/>
          </a:xfrm>
        </p:spPr>
        <p:txBody>
          <a:bodyPr>
            <a:normAutofit fontScale="92500" lnSpcReduction="10000"/>
          </a:bodyPr>
          <a:lstStyle/>
          <a:p>
            <a:r>
              <a:rPr lang="el-GR" dirty="0"/>
              <a:t>Σειρά υμενωδών </a:t>
            </a:r>
            <a:r>
              <a:rPr lang="el-GR" dirty="0" err="1"/>
              <a:t>κυστιδίων</a:t>
            </a:r>
            <a:r>
              <a:rPr lang="el-GR" dirty="0"/>
              <a:t> και σωλήνων</a:t>
            </a:r>
          </a:p>
          <a:p>
            <a:r>
              <a:rPr lang="el-GR" dirty="0"/>
              <a:t>Αποτελείται από:</a:t>
            </a:r>
          </a:p>
          <a:p>
            <a:pPr lvl="1"/>
            <a:r>
              <a:rPr lang="el-GR" dirty="0"/>
              <a:t>Υμενώδη κοχλία ή κοχλιακό πόρο</a:t>
            </a:r>
          </a:p>
          <a:p>
            <a:pPr lvl="1"/>
            <a:r>
              <a:rPr lang="el-GR" dirty="0"/>
              <a:t>Ελλειπτικό </a:t>
            </a:r>
            <a:r>
              <a:rPr lang="el-GR" dirty="0" err="1"/>
              <a:t>κυστίδιο</a:t>
            </a:r>
            <a:endParaRPr lang="el-GR" dirty="0"/>
          </a:p>
          <a:p>
            <a:pPr lvl="1"/>
            <a:r>
              <a:rPr lang="el-GR" dirty="0"/>
              <a:t>Σφαιρικό </a:t>
            </a:r>
            <a:r>
              <a:rPr lang="el-GR" dirty="0" err="1"/>
              <a:t>κυστίδιο</a:t>
            </a:r>
            <a:endParaRPr lang="el-GR" dirty="0"/>
          </a:p>
          <a:p>
            <a:pPr lvl="1"/>
            <a:r>
              <a:rPr lang="el-GR" dirty="0"/>
              <a:t>Υμενώδεις ημικύκλιους σωλήνες</a:t>
            </a:r>
          </a:p>
          <a:p>
            <a:r>
              <a:rPr lang="el-GR" dirty="0"/>
              <a:t>Το υγρό που βρίσκεται εντός του λέγεται </a:t>
            </a:r>
            <a:r>
              <a:rPr lang="el-GR" b="1" dirty="0"/>
              <a:t>έσω λέμφος</a:t>
            </a:r>
            <a:endParaRPr lang="el-GR" dirty="0"/>
          </a:p>
          <a:p>
            <a:endParaRPr lang="el-GR" dirty="0"/>
          </a:p>
        </p:txBody>
      </p:sp>
      <p:pic>
        <p:nvPicPr>
          <p:cNvPr id="25604" name="Picture 9" descr="90">
            <a:extLst>
              <a:ext uri="{FF2B5EF4-FFF2-40B4-BE49-F238E27FC236}">
                <a16:creationId xmlns:a16="http://schemas.microsoft.com/office/drawing/2014/main" id="{5E956F7C-4B39-40BA-E98F-3BEC34958F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217229" y="1690688"/>
            <a:ext cx="4555671" cy="4982766"/>
          </a:xfrm>
          <a:prstGeom prst="rect">
            <a:avLst/>
          </a:prstGeom>
          <a:noFill/>
        </p:spPr>
      </p:pic>
    </p:spTree>
    <p:extLst>
      <p:ext uri="{BB962C8B-B14F-4D97-AF65-F5344CB8AC3E}">
        <p14:creationId xmlns:p14="http://schemas.microsoft.com/office/powerpoint/2010/main" val="2655652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6061ED7-A300-126D-1185-D4B1337E7735}"/>
              </a:ext>
            </a:extLst>
          </p:cNvPr>
          <p:cNvSpPr>
            <a:spLocks noGrp="1"/>
          </p:cNvSpPr>
          <p:nvPr>
            <p:ph type="title"/>
          </p:nvPr>
        </p:nvSpPr>
        <p:spPr/>
        <p:txBody>
          <a:bodyPr>
            <a:normAutofit fontScale="90000"/>
          </a:bodyPr>
          <a:lstStyle/>
          <a:p>
            <a:endParaRPr lang="el-GR"/>
          </a:p>
        </p:txBody>
      </p:sp>
      <p:sp>
        <p:nvSpPr>
          <p:cNvPr id="3" name="Θέση περιεχομένου 2">
            <a:extLst>
              <a:ext uri="{FF2B5EF4-FFF2-40B4-BE49-F238E27FC236}">
                <a16:creationId xmlns:a16="http://schemas.microsoft.com/office/drawing/2014/main" id="{CB2C0F36-4FB4-16CF-8992-8CA37847F97F}"/>
              </a:ext>
            </a:extLst>
          </p:cNvPr>
          <p:cNvSpPr>
            <a:spLocks noGrp="1"/>
          </p:cNvSpPr>
          <p:nvPr>
            <p:ph idx="1"/>
          </p:nvPr>
        </p:nvSpPr>
        <p:spPr/>
        <p:txBody>
          <a:bodyPr/>
          <a:lstStyle/>
          <a:p>
            <a:endParaRPr lang="el-GR"/>
          </a:p>
        </p:txBody>
      </p:sp>
      <p:grpSp>
        <p:nvGrpSpPr>
          <p:cNvPr id="5" name="Ομάδα 4">
            <a:extLst>
              <a:ext uri="{FF2B5EF4-FFF2-40B4-BE49-F238E27FC236}">
                <a16:creationId xmlns:a16="http://schemas.microsoft.com/office/drawing/2014/main" id="{2FD75794-BB17-66D2-134B-22BFE3E11256}"/>
              </a:ext>
            </a:extLst>
          </p:cNvPr>
          <p:cNvGrpSpPr/>
          <p:nvPr/>
        </p:nvGrpSpPr>
        <p:grpSpPr>
          <a:xfrm>
            <a:off x="4098472" y="891041"/>
            <a:ext cx="4767941" cy="5624059"/>
            <a:chOff x="2957513" y="147638"/>
            <a:chExt cx="6135687" cy="6710362"/>
          </a:xfrm>
        </p:grpSpPr>
        <p:pic>
          <p:nvPicPr>
            <p:cNvPr id="26627" name="Picture 9" descr="90">
              <a:extLst>
                <a:ext uri="{FF2B5EF4-FFF2-40B4-BE49-F238E27FC236}">
                  <a16:creationId xmlns:a16="http://schemas.microsoft.com/office/drawing/2014/main" id="{8EAE7435-4E6F-396B-7BDC-D740C07D3AAD}"/>
                </a:ext>
              </a:extLst>
            </p:cNvPr>
            <p:cNvPicPr>
              <a:picLocks noChangeAspect="1" noChangeArrowheads="1"/>
            </p:cNvPicPr>
            <p:nvPr>
              <p:ph type="body" sz="half" idx="1"/>
            </p:nvPr>
          </p:nvPicPr>
          <p:blipFill>
            <a:blip r:embed="rId2">
              <a:extLst>
                <a:ext uri="{28A0092B-C50C-407E-A947-70E740481C1C}">
                  <a14:useLocalDpi xmlns:a14="http://schemas.microsoft.com/office/drawing/2010/main" val="0"/>
                </a:ext>
              </a:extLst>
            </a:blip>
            <a:srcRect/>
            <a:stretch>
              <a:fillRect/>
            </a:stretch>
          </p:blipFill>
          <p:spPr>
            <a:xfrm>
              <a:off x="2957513" y="147638"/>
              <a:ext cx="6135687" cy="6710362"/>
            </a:xfrm>
            <a:noFill/>
          </p:spPr>
        </p:pic>
        <p:sp>
          <p:nvSpPr>
            <p:cNvPr id="6" name="Rounded Rectangle 2">
              <a:extLst>
                <a:ext uri="{FF2B5EF4-FFF2-40B4-BE49-F238E27FC236}">
                  <a16:creationId xmlns:a16="http://schemas.microsoft.com/office/drawing/2014/main" id="{6708BD1E-CC66-FE55-B934-0FE6D32E8D71}"/>
                </a:ext>
              </a:extLst>
            </p:cNvPr>
            <p:cNvSpPr/>
            <p:nvPr/>
          </p:nvSpPr>
          <p:spPr>
            <a:xfrm>
              <a:off x="4114800" y="4419600"/>
              <a:ext cx="1447800" cy="1524000"/>
            </a:xfrm>
            <a:prstGeom prst="roundRect">
              <a:avLst/>
            </a:prstGeom>
            <a:noFill/>
            <a:ln w="38100">
              <a:solidFill>
                <a:srgbClr val="FF66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l-GR"/>
            </a:p>
          </p:txBody>
        </p:sp>
        <p:sp>
          <p:nvSpPr>
            <p:cNvPr id="7" name="Rectangle 3">
              <a:extLst>
                <a:ext uri="{FF2B5EF4-FFF2-40B4-BE49-F238E27FC236}">
                  <a16:creationId xmlns:a16="http://schemas.microsoft.com/office/drawing/2014/main" id="{695859EA-4A25-4394-B93B-9A0A1D54FE01}"/>
                </a:ext>
              </a:extLst>
            </p:cNvPr>
            <p:cNvSpPr/>
            <p:nvPr/>
          </p:nvSpPr>
          <p:spPr>
            <a:xfrm>
              <a:off x="5568950" y="4826000"/>
              <a:ext cx="831850" cy="1143000"/>
            </a:xfrm>
            <a:prstGeom prst="rect">
              <a:avLst/>
            </a:pr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l-GR"/>
            </a:p>
          </p:txBody>
        </p:sp>
        <p:sp>
          <p:nvSpPr>
            <p:cNvPr id="8" name="Freeform 5">
              <a:extLst>
                <a:ext uri="{FF2B5EF4-FFF2-40B4-BE49-F238E27FC236}">
                  <a16:creationId xmlns:a16="http://schemas.microsoft.com/office/drawing/2014/main" id="{C5CB8C85-9A68-B933-2414-4B6A5FCBC127}"/>
                </a:ext>
              </a:extLst>
            </p:cNvPr>
            <p:cNvSpPr/>
            <p:nvPr/>
          </p:nvSpPr>
          <p:spPr>
            <a:xfrm>
              <a:off x="6007100" y="4051300"/>
              <a:ext cx="1816100" cy="2374900"/>
            </a:xfrm>
            <a:custGeom>
              <a:avLst/>
              <a:gdLst>
                <a:gd name="connsiteX0" fmla="*/ 495300 w 1816100"/>
                <a:gd name="connsiteY0" fmla="*/ 0 h 2374900"/>
                <a:gd name="connsiteX1" fmla="*/ 495300 w 1816100"/>
                <a:gd name="connsiteY1" fmla="*/ 0 h 2374900"/>
                <a:gd name="connsiteX2" fmla="*/ 622300 w 1816100"/>
                <a:gd name="connsiteY2" fmla="*/ 152400 h 2374900"/>
                <a:gd name="connsiteX3" fmla="*/ 673100 w 1816100"/>
                <a:gd name="connsiteY3" fmla="*/ 165100 h 2374900"/>
                <a:gd name="connsiteX4" fmla="*/ 736600 w 1816100"/>
                <a:gd name="connsiteY4" fmla="*/ 203200 h 2374900"/>
                <a:gd name="connsiteX5" fmla="*/ 965200 w 1816100"/>
                <a:gd name="connsiteY5" fmla="*/ 203200 h 2374900"/>
                <a:gd name="connsiteX6" fmla="*/ 1041400 w 1816100"/>
                <a:gd name="connsiteY6" fmla="*/ 177800 h 2374900"/>
                <a:gd name="connsiteX7" fmla="*/ 1079500 w 1816100"/>
                <a:gd name="connsiteY7" fmla="*/ 165100 h 2374900"/>
                <a:gd name="connsiteX8" fmla="*/ 1104900 w 1816100"/>
                <a:gd name="connsiteY8" fmla="*/ 215900 h 2374900"/>
                <a:gd name="connsiteX9" fmla="*/ 1117600 w 1816100"/>
                <a:gd name="connsiteY9" fmla="*/ 330200 h 2374900"/>
                <a:gd name="connsiteX10" fmla="*/ 1130300 w 1816100"/>
                <a:gd name="connsiteY10" fmla="*/ 381000 h 2374900"/>
                <a:gd name="connsiteX11" fmla="*/ 1308100 w 1816100"/>
                <a:gd name="connsiteY11" fmla="*/ 622300 h 2374900"/>
                <a:gd name="connsiteX12" fmla="*/ 1384300 w 1816100"/>
                <a:gd name="connsiteY12" fmla="*/ 723900 h 2374900"/>
                <a:gd name="connsiteX13" fmla="*/ 1498600 w 1816100"/>
                <a:gd name="connsiteY13" fmla="*/ 838200 h 2374900"/>
                <a:gd name="connsiteX14" fmla="*/ 1587500 w 1816100"/>
                <a:gd name="connsiteY14" fmla="*/ 939800 h 2374900"/>
                <a:gd name="connsiteX15" fmla="*/ 1612900 w 1816100"/>
                <a:gd name="connsiteY15" fmla="*/ 977900 h 2374900"/>
                <a:gd name="connsiteX16" fmla="*/ 1651000 w 1816100"/>
                <a:gd name="connsiteY16" fmla="*/ 1016000 h 2374900"/>
                <a:gd name="connsiteX17" fmla="*/ 1676400 w 1816100"/>
                <a:gd name="connsiteY17" fmla="*/ 1066800 h 2374900"/>
                <a:gd name="connsiteX18" fmla="*/ 1727200 w 1816100"/>
                <a:gd name="connsiteY18" fmla="*/ 1155700 h 2374900"/>
                <a:gd name="connsiteX19" fmla="*/ 1765300 w 1816100"/>
                <a:gd name="connsiteY19" fmla="*/ 1257300 h 2374900"/>
                <a:gd name="connsiteX20" fmla="*/ 1790700 w 1816100"/>
                <a:gd name="connsiteY20" fmla="*/ 1435100 h 2374900"/>
                <a:gd name="connsiteX21" fmla="*/ 1816100 w 1816100"/>
                <a:gd name="connsiteY21" fmla="*/ 1549400 h 2374900"/>
                <a:gd name="connsiteX22" fmla="*/ 1778000 w 1816100"/>
                <a:gd name="connsiteY22" fmla="*/ 1739900 h 2374900"/>
                <a:gd name="connsiteX23" fmla="*/ 1638300 w 1816100"/>
                <a:gd name="connsiteY23" fmla="*/ 1905000 h 2374900"/>
                <a:gd name="connsiteX24" fmla="*/ 1600200 w 1816100"/>
                <a:gd name="connsiteY24" fmla="*/ 2006600 h 2374900"/>
                <a:gd name="connsiteX25" fmla="*/ 1574800 w 1816100"/>
                <a:gd name="connsiteY25" fmla="*/ 2044700 h 2374900"/>
                <a:gd name="connsiteX26" fmla="*/ 1536700 w 1816100"/>
                <a:gd name="connsiteY26" fmla="*/ 2108200 h 2374900"/>
                <a:gd name="connsiteX27" fmla="*/ 1460500 w 1816100"/>
                <a:gd name="connsiteY27" fmla="*/ 2209800 h 2374900"/>
                <a:gd name="connsiteX28" fmla="*/ 1358900 w 1816100"/>
                <a:gd name="connsiteY28" fmla="*/ 2349500 h 2374900"/>
                <a:gd name="connsiteX29" fmla="*/ 1320800 w 1816100"/>
                <a:gd name="connsiteY29" fmla="*/ 2374900 h 2374900"/>
                <a:gd name="connsiteX30" fmla="*/ 939800 w 1816100"/>
                <a:gd name="connsiteY30" fmla="*/ 2311400 h 2374900"/>
                <a:gd name="connsiteX31" fmla="*/ 635000 w 1816100"/>
                <a:gd name="connsiteY31" fmla="*/ 2197100 h 2374900"/>
                <a:gd name="connsiteX32" fmla="*/ 558800 w 1816100"/>
                <a:gd name="connsiteY32" fmla="*/ 2171700 h 2374900"/>
                <a:gd name="connsiteX33" fmla="*/ 508000 w 1816100"/>
                <a:gd name="connsiteY33" fmla="*/ 2159000 h 2374900"/>
                <a:gd name="connsiteX34" fmla="*/ 330200 w 1816100"/>
                <a:gd name="connsiteY34" fmla="*/ 2120900 h 2374900"/>
                <a:gd name="connsiteX35" fmla="*/ 292100 w 1816100"/>
                <a:gd name="connsiteY35" fmla="*/ 2108200 h 2374900"/>
                <a:gd name="connsiteX36" fmla="*/ 279400 w 1816100"/>
                <a:gd name="connsiteY36" fmla="*/ 2070100 h 2374900"/>
                <a:gd name="connsiteX37" fmla="*/ 317500 w 1816100"/>
                <a:gd name="connsiteY37" fmla="*/ 2057400 h 2374900"/>
                <a:gd name="connsiteX38" fmla="*/ 393700 w 1816100"/>
                <a:gd name="connsiteY38" fmla="*/ 1993900 h 2374900"/>
                <a:gd name="connsiteX39" fmla="*/ 469900 w 1816100"/>
                <a:gd name="connsiteY39" fmla="*/ 1943100 h 2374900"/>
                <a:gd name="connsiteX40" fmla="*/ 482600 w 1816100"/>
                <a:gd name="connsiteY40" fmla="*/ 1511300 h 2374900"/>
                <a:gd name="connsiteX41" fmla="*/ 469900 w 1816100"/>
                <a:gd name="connsiteY41" fmla="*/ 889000 h 2374900"/>
                <a:gd name="connsiteX42" fmla="*/ 444500 w 1816100"/>
                <a:gd name="connsiteY42" fmla="*/ 800100 h 2374900"/>
                <a:gd name="connsiteX43" fmla="*/ 431800 w 1816100"/>
                <a:gd name="connsiteY43" fmla="*/ 749300 h 2374900"/>
                <a:gd name="connsiteX44" fmla="*/ 393700 w 1816100"/>
                <a:gd name="connsiteY44" fmla="*/ 711200 h 2374900"/>
                <a:gd name="connsiteX45" fmla="*/ 368300 w 1816100"/>
                <a:gd name="connsiteY45" fmla="*/ 673100 h 2374900"/>
                <a:gd name="connsiteX46" fmla="*/ 330200 w 1816100"/>
                <a:gd name="connsiteY46" fmla="*/ 660400 h 2374900"/>
                <a:gd name="connsiteX47" fmla="*/ 292100 w 1816100"/>
                <a:gd name="connsiteY47" fmla="*/ 635000 h 2374900"/>
                <a:gd name="connsiteX48" fmla="*/ 50800 w 1816100"/>
                <a:gd name="connsiteY48" fmla="*/ 647700 h 2374900"/>
                <a:gd name="connsiteX49" fmla="*/ 12700 w 1816100"/>
                <a:gd name="connsiteY49" fmla="*/ 660400 h 2374900"/>
                <a:gd name="connsiteX50" fmla="*/ 0 w 1816100"/>
                <a:gd name="connsiteY50" fmla="*/ 584200 h 2374900"/>
                <a:gd name="connsiteX51" fmla="*/ 12700 w 1816100"/>
                <a:gd name="connsiteY51" fmla="*/ 279400 h 2374900"/>
                <a:gd name="connsiteX52" fmla="*/ 114300 w 1816100"/>
                <a:gd name="connsiteY52" fmla="*/ 165100 h 2374900"/>
                <a:gd name="connsiteX53" fmla="*/ 190500 w 1816100"/>
                <a:gd name="connsiteY53" fmla="*/ 101600 h 2374900"/>
                <a:gd name="connsiteX54" fmla="*/ 241300 w 1816100"/>
                <a:gd name="connsiteY54" fmla="*/ 76200 h 2374900"/>
                <a:gd name="connsiteX55" fmla="*/ 330200 w 1816100"/>
                <a:gd name="connsiteY55" fmla="*/ 50800 h 2374900"/>
                <a:gd name="connsiteX56" fmla="*/ 469900 w 1816100"/>
                <a:gd name="connsiteY56" fmla="*/ 25400 h 2374900"/>
                <a:gd name="connsiteX57" fmla="*/ 876300 w 1816100"/>
                <a:gd name="connsiteY57" fmla="*/ 50800 h 2374900"/>
                <a:gd name="connsiteX58" fmla="*/ 952500 w 1816100"/>
                <a:gd name="connsiteY58" fmla="*/ 88900 h 2374900"/>
                <a:gd name="connsiteX59" fmla="*/ 1016000 w 1816100"/>
                <a:gd name="connsiteY59" fmla="*/ 101600 h 2374900"/>
                <a:gd name="connsiteX60" fmla="*/ 1066800 w 1816100"/>
                <a:gd name="connsiteY60" fmla="*/ 114300 h 2374900"/>
                <a:gd name="connsiteX61" fmla="*/ 1104900 w 1816100"/>
                <a:gd name="connsiteY61" fmla="*/ 190500 h 2374900"/>
                <a:gd name="connsiteX62" fmla="*/ 1117600 w 1816100"/>
                <a:gd name="connsiteY62" fmla="*/ 304800 h 2374900"/>
                <a:gd name="connsiteX63" fmla="*/ 1181100 w 1816100"/>
                <a:gd name="connsiteY63" fmla="*/ 304800 h 2374900"/>
                <a:gd name="connsiteX64" fmla="*/ 965200 w 1816100"/>
                <a:gd name="connsiteY64" fmla="*/ 292100 h 237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816100" h="2374900">
                  <a:moveTo>
                    <a:pt x="495300" y="0"/>
                  </a:moveTo>
                  <a:lnTo>
                    <a:pt x="495300" y="0"/>
                  </a:lnTo>
                  <a:cubicBezTo>
                    <a:pt x="526845" y="44164"/>
                    <a:pt x="573618" y="119945"/>
                    <a:pt x="622300" y="152400"/>
                  </a:cubicBezTo>
                  <a:cubicBezTo>
                    <a:pt x="636823" y="162082"/>
                    <a:pt x="656167" y="160867"/>
                    <a:pt x="673100" y="165100"/>
                  </a:cubicBezTo>
                  <a:cubicBezTo>
                    <a:pt x="694267" y="177800"/>
                    <a:pt x="713182" y="195394"/>
                    <a:pt x="736600" y="203200"/>
                  </a:cubicBezTo>
                  <a:cubicBezTo>
                    <a:pt x="811092" y="228031"/>
                    <a:pt x="890500" y="209991"/>
                    <a:pt x="965200" y="203200"/>
                  </a:cubicBezTo>
                  <a:lnTo>
                    <a:pt x="1041400" y="177800"/>
                  </a:lnTo>
                  <a:lnTo>
                    <a:pt x="1079500" y="165100"/>
                  </a:lnTo>
                  <a:cubicBezTo>
                    <a:pt x="1087967" y="182033"/>
                    <a:pt x="1100643" y="197453"/>
                    <a:pt x="1104900" y="215900"/>
                  </a:cubicBezTo>
                  <a:cubicBezTo>
                    <a:pt x="1113520" y="253253"/>
                    <a:pt x="1111771" y="292311"/>
                    <a:pt x="1117600" y="330200"/>
                  </a:cubicBezTo>
                  <a:cubicBezTo>
                    <a:pt x="1120254" y="347452"/>
                    <a:pt x="1121743" y="365787"/>
                    <a:pt x="1130300" y="381000"/>
                  </a:cubicBezTo>
                  <a:cubicBezTo>
                    <a:pt x="1217316" y="535696"/>
                    <a:pt x="1215329" y="506336"/>
                    <a:pt x="1308100" y="622300"/>
                  </a:cubicBezTo>
                  <a:cubicBezTo>
                    <a:pt x="1334545" y="655357"/>
                    <a:pt x="1356291" y="692157"/>
                    <a:pt x="1384300" y="723900"/>
                  </a:cubicBezTo>
                  <a:cubicBezTo>
                    <a:pt x="1419949" y="764302"/>
                    <a:pt x="1466271" y="795095"/>
                    <a:pt x="1498600" y="838200"/>
                  </a:cubicBezTo>
                  <a:cubicBezTo>
                    <a:pt x="1609199" y="985665"/>
                    <a:pt x="1455966" y="786343"/>
                    <a:pt x="1587500" y="939800"/>
                  </a:cubicBezTo>
                  <a:cubicBezTo>
                    <a:pt x="1597433" y="951389"/>
                    <a:pt x="1603129" y="966174"/>
                    <a:pt x="1612900" y="977900"/>
                  </a:cubicBezTo>
                  <a:cubicBezTo>
                    <a:pt x="1624398" y="991698"/>
                    <a:pt x="1640561" y="1001385"/>
                    <a:pt x="1651000" y="1016000"/>
                  </a:cubicBezTo>
                  <a:cubicBezTo>
                    <a:pt x="1662004" y="1031406"/>
                    <a:pt x="1667007" y="1050362"/>
                    <a:pt x="1676400" y="1066800"/>
                  </a:cubicBezTo>
                  <a:cubicBezTo>
                    <a:pt x="1703197" y="1113695"/>
                    <a:pt x="1706266" y="1099877"/>
                    <a:pt x="1727200" y="1155700"/>
                  </a:cubicBezTo>
                  <a:cubicBezTo>
                    <a:pt x="1779075" y="1294034"/>
                    <a:pt x="1694583" y="1115866"/>
                    <a:pt x="1765300" y="1257300"/>
                  </a:cubicBezTo>
                  <a:cubicBezTo>
                    <a:pt x="1794012" y="1400858"/>
                    <a:pt x="1760532" y="1223927"/>
                    <a:pt x="1790700" y="1435100"/>
                  </a:cubicBezTo>
                  <a:cubicBezTo>
                    <a:pt x="1796074" y="1472721"/>
                    <a:pt x="1806856" y="1512425"/>
                    <a:pt x="1816100" y="1549400"/>
                  </a:cubicBezTo>
                  <a:cubicBezTo>
                    <a:pt x="1803400" y="1612900"/>
                    <a:pt x="1804080" y="1680626"/>
                    <a:pt x="1778000" y="1739900"/>
                  </a:cubicBezTo>
                  <a:cubicBezTo>
                    <a:pt x="1755839" y="1790266"/>
                    <a:pt x="1684700" y="1858600"/>
                    <a:pt x="1638300" y="1905000"/>
                  </a:cubicBezTo>
                  <a:cubicBezTo>
                    <a:pt x="1627308" y="1937975"/>
                    <a:pt x="1615386" y="1976228"/>
                    <a:pt x="1600200" y="2006600"/>
                  </a:cubicBezTo>
                  <a:cubicBezTo>
                    <a:pt x="1593374" y="2020252"/>
                    <a:pt x="1582890" y="2031757"/>
                    <a:pt x="1574800" y="2044700"/>
                  </a:cubicBezTo>
                  <a:cubicBezTo>
                    <a:pt x="1561717" y="2065632"/>
                    <a:pt x="1550751" y="2087905"/>
                    <a:pt x="1536700" y="2108200"/>
                  </a:cubicBezTo>
                  <a:cubicBezTo>
                    <a:pt x="1512603" y="2143006"/>
                    <a:pt x="1482280" y="2173499"/>
                    <a:pt x="1460500" y="2209800"/>
                  </a:cubicBezTo>
                  <a:cubicBezTo>
                    <a:pt x="1423151" y="2272049"/>
                    <a:pt x="1414412" y="2293988"/>
                    <a:pt x="1358900" y="2349500"/>
                  </a:cubicBezTo>
                  <a:cubicBezTo>
                    <a:pt x="1348107" y="2360293"/>
                    <a:pt x="1333500" y="2366433"/>
                    <a:pt x="1320800" y="2374900"/>
                  </a:cubicBezTo>
                  <a:cubicBezTo>
                    <a:pt x="1193800" y="2353733"/>
                    <a:pt x="1065350" y="2339934"/>
                    <a:pt x="939800" y="2311400"/>
                  </a:cubicBezTo>
                  <a:cubicBezTo>
                    <a:pt x="869803" y="2295492"/>
                    <a:pt x="711221" y="2225683"/>
                    <a:pt x="635000" y="2197100"/>
                  </a:cubicBezTo>
                  <a:cubicBezTo>
                    <a:pt x="609931" y="2187699"/>
                    <a:pt x="584775" y="2178194"/>
                    <a:pt x="558800" y="2171700"/>
                  </a:cubicBezTo>
                  <a:cubicBezTo>
                    <a:pt x="541867" y="2167467"/>
                    <a:pt x="525039" y="2162786"/>
                    <a:pt x="508000" y="2159000"/>
                  </a:cubicBezTo>
                  <a:cubicBezTo>
                    <a:pt x="448831" y="2145851"/>
                    <a:pt x="387702" y="2140067"/>
                    <a:pt x="330200" y="2120900"/>
                  </a:cubicBezTo>
                  <a:lnTo>
                    <a:pt x="292100" y="2108200"/>
                  </a:lnTo>
                  <a:cubicBezTo>
                    <a:pt x="287867" y="2095500"/>
                    <a:pt x="273413" y="2082074"/>
                    <a:pt x="279400" y="2070100"/>
                  </a:cubicBezTo>
                  <a:cubicBezTo>
                    <a:pt x="285387" y="2058126"/>
                    <a:pt x="305526" y="2063387"/>
                    <a:pt x="317500" y="2057400"/>
                  </a:cubicBezTo>
                  <a:cubicBezTo>
                    <a:pt x="371958" y="2030171"/>
                    <a:pt x="343143" y="2033222"/>
                    <a:pt x="393700" y="1993900"/>
                  </a:cubicBezTo>
                  <a:cubicBezTo>
                    <a:pt x="417797" y="1975158"/>
                    <a:pt x="469900" y="1943100"/>
                    <a:pt x="469900" y="1943100"/>
                  </a:cubicBezTo>
                  <a:cubicBezTo>
                    <a:pt x="568466" y="1795252"/>
                    <a:pt x="492931" y="1924547"/>
                    <a:pt x="482600" y="1511300"/>
                  </a:cubicBezTo>
                  <a:cubicBezTo>
                    <a:pt x="477415" y="1303888"/>
                    <a:pt x="477724" y="1096329"/>
                    <a:pt x="469900" y="889000"/>
                  </a:cubicBezTo>
                  <a:cubicBezTo>
                    <a:pt x="469037" y="866128"/>
                    <a:pt x="451151" y="823378"/>
                    <a:pt x="444500" y="800100"/>
                  </a:cubicBezTo>
                  <a:cubicBezTo>
                    <a:pt x="439705" y="783317"/>
                    <a:pt x="440460" y="764455"/>
                    <a:pt x="431800" y="749300"/>
                  </a:cubicBezTo>
                  <a:cubicBezTo>
                    <a:pt x="422889" y="733706"/>
                    <a:pt x="405198" y="724998"/>
                    <a:pt x="393700" y="711200"/>
                  </a:cubicBezTo>
                  <a:cubicBezTo>
                    <a:pt x="383929" y="699474"/>
                    <a:pt x="380219" y="682635"/>
                    <a:pt x="368300" y="673100"/>
                  </a:cubicBezTo>
                  <a:cubicBezTo>
                    <a:pt x="357847" y="664737"/>
                    <a:pt x="342174" y="666387"/>
                    <a:pt x="330200" y="660400"/>
                  </a:cubicBezTo>
                  <a:cubicBezTo>
                    <a:pt x="316548" y="653574"/>
                    <a:pt x="304800" y="643467"/>
                    <a:pt x="292100" y="635000"/>
                  </a:cubicBezTo>
                  <a:cubicBezTo>
                    <a:pt x="211667" y="639233"/>
                    <a:pt x="131014" y="640408"/>
                    <a:pt x="50800" y="647700"/>
                  </a:cubicBezTo>
                  <a:cubicBezTo>
                    <a:pt x="37468" y="648912"/>
                    <a:pt x="21063" y="670853"/>
                    <a:pt x="12700" y="660400"/>
                  </a:cubicBezTo>
                  <a:cubicBezTo>
                    <a:pt x="-3386" y="640292"/>
                    <a:pt x="4233" y="609600"/>
                    <a:pt x="0" y="584200"/>
                  </a:cubicBezTo>
                  <a:cubicBezTo>
                    <a:pt x="4233" y="482600"/>
                    <a:pt x="5188" y="380810"/>
                    <a:pt x="12700" y="279400"/>
                  </a:cubicBezTo>
                  <a:cubicBezTo>
                    <a:pt x="16904" y="222646"/>
                    <a:pt x="77222" y="196881"/>
                    <a:pt x="114300" y="165100"/>
                  </a:cubicBezTo>
                  <a:cubicBezTo>
                    <a:pt x="166834" y="120071"/>
                    <a:pt x="134362" y="133679"/>
                    <a:pt x="190500" y="101600"/>
                  </a:cubicBezTo>
                  <a:cubicBezTo>
                    <a:pt x="206938" y="92207"/>
                    <a:pt x="223899" y="83658"/>
                    <a:pt x="241300" y="76200"/>
                  </a:cubicBezTo>
                  <a:cubicBezTo>
                    <a:pt x="264146" y="66409"/>
                    <a:pt x="307892" y="55757"/>
                    <a:pt x="330200" y="50800"/>
                  </a:cubicBezTo>
                  <a:cubicBezTo>
                    <a:pt x="383450" y="38967"/>
                    <a:pt x="414757" y="34591"/>
                    <a:pt x="469900" y="25400"/>
                  </a:cubicBezTo>
                  <a:lnTo>
                    <a:pt x="876300" y="50800"/>
                  </a:lnTo>
                  <a:cubicBezTo>
                    <a:pt x="932333" y="57026"/>
                    <a:pt x="899324" y="68959"/>
                    <a:pt x="952500" y="88900"/>
                  </a:cubicBezTo>
                  <a:cubicBezTo>
                    <a:pt x="972711" y="96479"/>
                    <a:pt x="994928" y="96917"/>
                    <a:pt x="1016000" y="101600"/>
                  </a:cubicBezTo>
                  <a:cubicBezTo>
                    <a:pt x="1033039" y="105386"/>
                    <a:pt x="1049867" y="110067"/>
                    <a:pt x="1066800" y="114300"/>
                  </a:cubicBezTo>
                  <a:cubicBezTo>
                    <a:pt x="1086303" y="143555"/>
                    <a:pt x="1099058" y="155447"/>
                    <a:pt x="1104900" y="190500"/>
                  </a:cubicBezTo>
                  <a:cubicBezTo>
                    <a:pt x="1111202" y="228313"/>
                    <a:pt x="1096336" y="272904"/>
                    <a:pt x="1117600" y="304800"/>
                  </a:cubicBezTo>
                  <a:cubicBezTo>
                    <a:pt x="1129341" y="322412"/>
                    <a:pt x="1159933" y="304800"/>
                    <a:pt x="1181100" y="304800"/>
                  </a:cubicBezTo>
                  <a:lnTo>
                    <a:pt x="965200" y="292100"/>
                  </a:lnTo>
                </a:path>
              </a:pathLst>
            </a:cu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l-GR"/>
            </a:p>
          </p:txBody>
        </p:sp>
      </p:grpSp>
    </p:spTree>
    <p:extLst>
      <p:ext uri="{BB962C8B-B14F-4D97-AF65-F5344CB8AC3E}">
        <p14:creationId xmlns:p14="http://schemas.microsoft.com/office/powerpoint/2010/main" val="3028865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11864C35-3EB1-2D78-0FF3-15F8320A79C6}"/>
              </a:ext>
            </a:extLst>
          </p:cNvPr>
          <p:cNvSpPr>
            <a:spLocks noGrp="1"/>
          </p:cNvSpPr>
          <p:nvPr>
            <p:ph type="title"/>
          </p:nvPr>
        </p:nvSpPr>
        <p:spPr/>
        <p:txBody>
          <a:bodyPr>
            <a:normAutofit fontScale="90000"/>
          </a:bodyPr>
          <a:lstStyle/>
          <a:p>
            <a:r>
              <a:rPr lang="el-GR" dirty="0"/>
              <a:t>Διάκριση </a:t>
            </a:r>
            <a:r>
              <a:rPr lang="el-GR" dirty="0" err="1"/>
              <a:t>Ωτός</a:t>
            </a:r>
            <a:endParaRPr lang="el-GR" dirty="0"/>
          </a:p>
        </p:txBody>
      </p:sp>
      <p:sp>
        <p:nvSpPr>
          <p:cNvPr id="5" name="Θέση περιεχομένου 4">
            <a:extLst>
              <a:ext uri="{FF2B5EF4-FFF2-40B4-BE49-F238E27FC236}">
                <a16:creationId xmlns:a16="http://schemas.microsoft.com/office/drawing/2014/main" id="{2A4074AB-64E0-F532-37B3-1C6C3A799324}"/>
              </a:ext>
            </a:extLst>
          </p:cNvPr>
          <p:cNvSpPr>
            <a:spLocks noGrp="1"/>
          </p:cNvSpPr>
          <p:nvPr>
            <p:ph idx="1"/>
          </p:nvPr>
        </p:nvSpPr>
        <p:spPr>
          <a:xfrm>
            <a:off x="402771" y="1888218"/>
            <a:ext cx="4060371" cy="4351338"/>
          </a:xfrm>
        </p:spPr>
        <p:txBody>
          <a:bodyPr>
            <a:normAutofit fontScale="77500" lnSpcReduction="20000"/>
          </a:bodyPr>
          <a:lstStyle/>
          <a:p>
            <a:r>
              <a:rPr lang="el-GR" dirty="0"/>
              <a:t>Έξω </a:t>
            </a:r>
            <a:r>
              <a:rPr lang="el-GR" dirty="0" err="1"/>
              <a:t>Ους</a:t>
            </a:r>
            <a:endParaRPr lang="el-GR" dirty="0"/>
          </a:p>
          <a:p>
            <a:r>
              <a:rPr lang="el-GR" dirty="0"/>
              <a:t>Μέσο </a:t>
            </a:r>
            <a:r>
              <a:rPr lang="el-GR" dirty="0" err="1"/>
              <a:t>Ους</a:t>
            </a:r>
            <a:endParaRPr lang="el-GR" dirty="0"/>
          </a:p>
          <a:p>
            <a:r>
              <a:rPr lang="el-GR" dirty="0"/>
              <a:t>Έσω </a:t>
            </a:r>
            <a:r>
              <a:rPr lang="el-GR" dirty="0" err="1"/>
              <a:t>Ους</a:t>
            </a:r>
            <a:endParaRPr lang="el-GR" dirty="0"/>
          </a:p>
          <a:p>
            <a:pPr>
              <a:buFont typeface="Wingdings" panose="05000000000000000000" pitchFamily="2" charset="2"/>
              <a:buChar char="ü"/>
            </a:pPr>
            <a:r>
              <a:rPr lang="el-GR" dirty="0"/>
              <a:t>Έξω </a:t>
            </a:r>
            <a:r>
              <a:rPr lang="el-GR" dirty="0" err="1"/>
              <a:t>Ους</a:t>
            </a:r>
            <a:r>
              <a:rPr lang="el-GR" dirty="0"/>
              <a:t>, Μέσο </a:t>
            </a:r>
            <a:r>
              <a:rPr lang="el-GR" dirty="0" err="1"/>
              <a:t>Ους</a:t>
            </a:r>
            <a:r>
              <a:rPr lang="el-GR" dirty="0"/>
              <a:t>: μετάδοση ηχητικών κυμάτων</a:t>
            </a:r>
          </a:p>
          <a:p>
            <a:pPr>
              <a:buFont typeface="Wingdings" panose="05000000000000000000" pitchFamily="2" charset="2"/>
              <a:buChar char="ü"/>
            </a:pPr>
            <a:r>
              <a:rPr lang="el-GR" dirty="0"/>
              <a:t>Έσω </a:t>
            </a:r>
            <a:r>
              <a:rPr lang="el-GR" dirty="0" err="1"/>
              <a:t>Ους</a:t>
            </a:r>
            <a:r>
              <a:rPr lang="el-GR" dirty="0"/>
              <a:t>: όργανο ακοής και ισορροπίας</a:t>
            </a:r>
          </a:p>
          <a:p>
            <a:endParaRPr lang="el-GR" dirty="0"/>
          </a:p>
        </p:txBody>
      </p:sp>
      <p:pic>
        <p:nvPicPr>
          <p:cNvPr id="98311" name="Picture 7" descr="87">
            <a:extLst>
              <a:ext uri="{FF2B5EF4-FFF2-40B4-BE49-F238E27FC236}">
                <a16:creationId xmlns:a16="http://schemas.microsoft.com/office/drawing/2014/main" id="{1AB532D5-43E9-F08D-8567-37FFD25803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463142" y="1888218"/>
            <a:ext cx="3682789" cy="4226151"/>
          </a:xfrm>
          <a:prstGeom prst="rect">
            <a:avLst/>
          </a:prstGeom>
          <a:noFill/>
        </p:spPr>
      </p:pic>
      <p:pic>
        <p:nvPicPr>
          <p:cNvPr id="2" name="Ear Anatomy _ Inside the ear _ 3D Human Ear Animation #shorts">
            <a:hlinkClick r:id="" action="ppaction://media"/>
            <a:extLst>
              <a:ext uri="{FF2B5EF4-FFF2-40B4-BE49-F238E27FC236}">
                <a16:creationId xmlns:a16="http://schemas.microsoft.com/office/drawing/2014/main" id="{D6B4E487-3261-FA7C-BB58-55A8DE5DD25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730342" y="1888218"/>
            <a:ext cx="2405743" cy="4276876"/>
          </a:xfrm>
          <a:prstGeom prst="rect">
            <a:avLst/>
          </a:prstGeom>
        </p:spPr>
      </p:pic>
    </p:spTree>
    <p:extLst>
      <p:ext uri="{BB962C8B-B14F-4D97-AF65-F5344CB8AC3E}">
        <p14:creationId xmlns:p14="http://schemas.microsoft.com/office/powerpoint/2010/main" val="271593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8311"/>
                                        </p:tgtEl>
                                        <p:attrNameLst>
                                          <p:attrName>style.visibility</p:attrName>
                                        </p:attrNameLst>
                                      </p:cBhvr>
                                      <p:to>
                                        <p:strVal val="visible"/>
                                      </p:to>
                                    </p:set>
                                    <p:animEffect transition="in" filter="wipe(down)">
                                      <p:cBhvr>
                                        <p:cTn id="7" dur="500"/>
                                        <p:tgtEl>
                                          <p:spTgt spid="98311"/>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40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1" repeatCount="indefinite"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A80CB2B-F3D6-C961-DB76-8256D2FE551F}"/>
              </a:ext>
            </a:extLst>
          </p:cNvPr>
          <p:cNvSpPr>
            <a:spLocks noGrp="1"/>
          </p:cNvSpPr>
          <p:nvPr>
            <p:ph type="title"/>
          </p:nvPr>
        </p:nvSpPr>
        <p:spPr/>
        <p:txBody>
          <a:bodyPr>
            <a:normAutofit fontScale="90000"/>
          </a:bodyPr>
          <a:lstStyle/>
          <a:p>
            <a:r>
              <a:rPr lang="el-GR" dirty="0"/>
              <a:t>Υμενώδης Κοχλίας / Κοχλιακός Πόρος</a:t>
            </a:r>
          </a:p>
        </p:txBody>
      </p:sp>
      <p:sp>
        <p:nvSpPr>
          <p:cNvPr id="3" name="Θέση περιεχομένου 2">
            <a:extLst>
              <a:ext uri="{FF2B5EF4-FFF2-40B4-BE49-F238E27FC236}">
                <a16:creationId xmlns:a16="http://schemas.microsoft.com/office/drawing/2014/main" id="{8DE2FCA3-A594-738C-EA4E-864398FAE96E}"/>
              </a:ext>
            </a:extLst>
          </p:cNvPr>
          <p:cNvSpPr>
            <a:spLocks noGrp="1"/>
          </p:cNvSpPr>
          <p:nvPr>
            <p:ph idx="1"/>
          </p:nvPr>
        </p:nvSpPr>
        <p:spPr>
          <a:xfrm>
            <a:off x="838200" y="1825625"/>
            <a:ext cx="4239986" cy="4500100"/>
          </a:xfrm>
        </p:spPr>
        <p:txBody>
          <a:bodyPr/>
          <a:lstStyle/>
          <a:p>
            <a:r>
              <a:rPr lang="el-GR" dirty="0"/>
              <a:t>Βρίσκεται το όργανο του </a:t>
            </a:r>
            <a:r>
              <a:rPr lang="el-GR" dirty="0" err="1"/>
              <a:t>Corti</a:t>
            </a:r>
            <a:endParaRPr lang="el-GR" dirty="0"/>
          </a:p>
          <a:p>
            <a:r>
              <a:rPr lang="el-GR" dirty="0"/>
              <a:t>Το όργανο του </a:t>
            </a:r>
            <a:r>
              <a:rPr lang="el-GR" dirty="0" err="1"/>
              <a:t>Corti</a:t>
            </a:r>
            <a:r>
              <a:rPr lang="el-GR" dirty="0"/>
              <a:t> είναι το αισθητήριο όργανο της ακοής</a:t>
            </a:r>
          </a:p>
          <a:p>
            <a:endParaRPr lang="el-GR" dirty="0"/>
          </a:p>
        </p:txBody>
      </p:sp>
      <p:pic>
        <p:nvPicPr>
          <p:cNvPr id="36876" name="Picture 12" descr="http://healthfavo.com/wp-content/uploads/2013/09/parts-of-the-human-ear.jpg">
            <a:extLst>
              <a:ext uri="{FF2B5EF4-FFF2-40B4-BE49-F238E27FC236}">
                <a16:creationId xmlns:a16="http://schemas.microsoft.com/office/drawing/2014/main" id="{D97BDA55-90DD-787E-BD56-A571168DBA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1690688"/>
            <a:ext cx="5715000" cy="45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625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6876"/>
                                        </p:tgtEl>
                                        <p:attrNameLst>
                                          <p:attrName>style.visibility</p:attrName>
                                        </p:attrNameLst>
                                      </p:cBhvr>
                                      <p:to>
                                        <p:strVal val="visible"/>
                                      </p:to>
                                    </p:set>
                                    <p:anim calcmode="lin" valueType="num">
                                      <p:cBhvr>
                                        <p:cTn id="7" dur="1000" fill="hold"/>
                                        <p:tgtEl>
                                          <p:spTgt spid="36876"/>
                                        </p:tgtEl>
                                        <p:attrNameLst>
                                          <p:attrName>ppt_x</p:attrName>
                                        </p:attrNameLst>
                                      </p:cBhvr>
                                      <p:tavLst>
                                        <p:tav tm="0">
                                          <p:val>
                                            <p:strVal val="#ppt_x-.2"/>
                                          </p:val>
                                        </p:tav>
                                        <p:tav tm="100000">
                                          <p:val>
                                            <p:strVal val="#ppt_x"/>
                                          </p:val>
                                        </p:tav>
                                      </p:tavLst>
                                    </p:anim>
                                    <p:anim calcmode="lin" valueType="num">
                                      <p:cBhvr>
                                        <p:cTn id="8" dur="1000" fill="hold"/>
                                        <p:tgtEl>
                                          <p:spTgt spid="36876"/>
                                        </p:tgtEl>
                                        <p:attrNameLst>
                                          <p:attrName>ppt_y</p:attrName>
                                        </p:attrNameLst>
                                      </p:cBhvr>
                                      <p:tavLst>
                                        <p:tav tm="0">
                                          <p:val>
                                            <p:strVal val="#ppt_y"/>
                                          </p:val>
                                        </p:tav>
                                        <p:tav tm="100000">
                                          <p:val>
                                            <p:strVal val="#ppt_y"/>
                                          </p:val>
                                        </p:tav>
                                      </p:tavLst>
                                    </p:anim>
                                    <p:animEffect transition="in" filter="wipe(right)" prLst="gradientSize: 0.1">
                                      <p:cBhvr>
                                        <p:cTn id="9" dur="1000"/>
                                        <p:tgtEl>
                                          <p:spTgt spid="36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B42F6C6-BF6A-9C01-ADBE-9595795C88AB}"/>
              </a:ext>
            </a:extLst>
          </p:cNvPr>
          <p:cNvSpPr>
            <a:spLocks noGrp="1"/>
          </p:cNvSpPr>
          <p:nvPr>
            <p:ph type="title"/>
          </p:nvPr>
        </p:nvSpPr>
        <p:spPr/>
        <p:txBody>
          <a:bodyPr>
            <a:normAutofit fontScale="90000"/>
          </a:bodyPr>
          <a:lstStyle/>
          <a:p>
            <a:endParaRPr lang="el-GR"/>
          </a:p>
        </p:txBody>
      </p:sp>
      <p:pic>
        <p:nvPicPr>
          <p:cNvPr id="27651" name="Picture 9" descr="91">
            <a:extLst>
              <a:ext uri="{FF2B5EF4-FFF2-40B4-BE49-F238E27FC236}">
                <a16:creationId xmlns:a16="http://schemas.microsoft.com/office/drawing/2014/main" id="{72A7D9C2-6096-8FCE-AEE4-0B4DB32399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29985" y="992187"/>
            <a:ext cx="5321454" cy="5570538"/>
          </a:xfrm>
          <a:prstGeom prst="rect">
            <a:avLst/>
          </a:prstGeom>
          <a:noFill/>
        </p:spPr>
      </p:pic>
      <p:pic>
        <p:nvPicPr>
          <p:cNvPr id="28674" name="Picture 6" descr="http://www.positscience.com/media/49/download/middle-inner-ear_0.jpg">
            <a:extLst>
              <a:ext uri="{FF2B5EF4-FFF2-40B4-BE49-F238E27FC236}">
                <a16:creationId xmlns:a16="http://schemas.microsoft.com/office/drawing/2014/main" id="{9AC22AF3-80DE-337D-5AE2-7B6B8B66870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34467" y="992186"/>
            <a:ext cx="5830495" cy="55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48373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46A69ED-1706-1FB4-3330-B7E0579199DC}"/>
              </a:ext>
            </a:extLst>
          </p:cNvPr>
          <p:cNvSpPr>
            <a:spLocks noGrp="1"/>
          </p:cNvSpPr>
          <p:nvPr>
            <p:ph type="title"/>
          </p:nvPr>
        </p:nvSpPr>
        <p:spPr/>
        <p:txBody>
          <a:bodyPr/>
          <a:lstStyle/>
          <a:p>
            <a:endParaRPr lang="el-GR"/>
          </a:p>
        </p:txBody>
      </p:sp>
      <p:pic>
        <p:nvPicPr>
          <p:cNvPr id="4" name="How the Ear Works -  3D Medical Animation __ ABP ©">
            <a:hlinkClick r:id="" action="ppaction://media"/>
            <a:extLst>
              <a:ext uri="{FF2B5EF4-FFF2-40B4-BE49-F238E27FC236}">
                <a16:creationId xmlns:a16="http://schemas.microsoft.com/office/drawing/2014/main" id="{8BB541FB-D8CA-1049-52A4-0BCE19C28C0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19200" y="906653"/>
            <a:ext cx="9873343" cy="5553629"/>
          </a:xfrm>
        </p:spPr>
      </p:pic>
    </p:spTree>
    <p:extLst>
      <p:ext uri="{BB962C8B-B14F-4D97-AF65-F5344CB8AC3E}">
        <p14:creationId xmlns:p14="http://schemas.microsoft.com/office/powerpoint/2010/main" val="166661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2647E6F-2DB9-087A-6EF1-0150111CBD95}"/>
              </a:ext>
            </a:extLst>
          </p:cNvPr>
          <p:cNvSpPr>
            <a:spLocks noGrp="1"/>
          </p:cNvSpPr>
          <p:nvPr>
            <p:ph type="title"/>
          </p:nvPr>
        </p:nvSpPr>
        <p:spPr/>
        <p:txBody>
          <a:bodyPr>
            <a:normAutofit fontScale="90000"/>
          </a:bodyPr>
          <a:lstStyle/>
          <a:p>
            <a:r>
              <a:rPr lang="el-GR" dirty="0"/>
              <a:t>Οδός Αγωγής των Ηχητικών Κυμάτων</a:t>
            </a:r>
          </a:p>
        </p:txBody>
      </p:sp>
      <p:sp>
        <p:nvSpPr>
          <p:cNvPr id="3" name="Θέση περιεχομένου 2">
            <a:extLst>
              <a:ext uri="{FF2B5EF4-FFF2-40B4-BE49-F238E27FC236}">
                <a16:creationId xmlns:a16="http://schemas.microsoft.com/office/drawing/2014/main" id="{39C66CBE-D551-AD44-34C4-AF55ECFD10E3}"/>
              </a:ext>
            </a:extLst>
          </p:cNvPr>
          <p:cNvSpPr>
            <a:spLocks noGrp="1"/>
          </p:cNvSpPr>
          <p:nvPr>
            <p:ph idx="1"/>
          </p:nvPr>
        </p:nvSpPr>
        <p:spPr>
          <a:xfrm>
            <a:off x="489857" y="1760309"/>
            <a:ext cx="5976257" cy="5032375"/>
          </a:xfrm>
        </p:spPr>
        <p:txBody>
          <a:bodyPr>
            <a:normAutofit fontScale="70000" lnSpcReduction="20000"/>
          </a:bodyPr>
          <a:lstStyle/>
          <a:p>
            <a:r>
              <a:rPr lang="el-GR" dirty="0"/>
              <a:t>πτερύγιο</a:t>
            </a:r>
          </a:p>
          <a:p>
            <a:r>
              <a:rPr lang="el-GR" dirty="0"/>
              <a:t>έξω ακουστικός πόρος</a:t>
            </a:r>
          </a:p>
          <a:p>
            <a:r>
              <a:rPr lang="el-GR" dirty="0"/>
              <a:t>δονήσεις τυμπανικού υμένα</a:t>
            </a:r>
          </a:p>
          <a:p>
            <a:r>
              <a:rPr lang="el-GR" dirty="0"/>
              <a:t>μετάδοση των κινήσεων στα ακουστικά οστάρια</a:t>
            </a:r>
          </a:p>
          <a:p>
            <a:r>
              <a:rPr lang="el-GR" dirty="0"/>
              <a:t>μετάδοση των δονήσεων στην έξω λέμφο μέσω της ωοειδούς θυρίδας</a:t>
            </a:r>
          </a:p>
          <a:p>
            <a:r>
              <a:rPr lang="el-GR" dirty="0"/>
              <a:t>κάμψη των απολήξεων των τριχοειδών αισθητικών κυττάρων του ελικοειδούς οργάνου (</a:t>
            </a:r>
            <a:r>
              <a:rPr lang="el-GR" dirty="0" err="1"/>
              <a:t>Corti</a:t>
            </a:r>
            <a:r>
              <a:rPr lang="el-GR" dirty="0"/>
              <a:t>)</a:t>
            </a:r>
          </a:p>
          <a:p>
            <a:r>
              <a:rPr lang="el-GR" dirty="0"/>
              <a:t>κοχλιακό νεύρο</a:t>
            </a:r>
          </a:p>
          <a:p>
            <a:r>
              <a:rPr lang="el-GR" dirty="0"/>
              <a:t>κροταφικός λοβός</a:t>
            </a:r>
          </a:p>
          <a:p>
            <a:endParaRPr lang="el-GR" dirty="0"/>
          </a:p>
        </p:txBody>
      </p:sp>
      <p:pic>
        <p:nvPicPr>
          <p:cNvPr id="4" name="How do we hear_ The journey of sound through the ear explained in 3D">
            <a:hlinkClick r:id="" action="ppaction://media"/>
            <a:extLst>
              <a:ext uri="{FF2B5EF4-FFF2-40B4-BE49-F238E27FC236}">
                <a16:creationId xmlns:a16="http://schemas.microsoft.com/office/drawing/2014/main" id="{7496A9DD-DFD9-8DDC-B7D0-7CC05AC815E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522029" y="1690688"/>
            <a:ext cx="2772344" cy="4928013"/>
          </a:xfrm>
          <a:prstGeom prst="rect">
            <a:avLst/>
          </a:prstGeom>
        </p:spPr>
      </p:pic>
    </p:spTree>
    <p:extLst>
      <p:ext uri="{BB962C8B-B14F-4D97-AF65-F5344CB8AC3E}">
        <p14:creationId xmlns:p14="http://schemas.microsoft.com/office/powerpoint/2010/main" val="64867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9D18F80-BED2-927B-E1E1-CD3DF379A00A}"/>
              </a:ext>
            </a:extLst>
          </p:cNvPr>
          <p:cNvSpPr>
            <a:spLocks noGrp="1"/>
          </p:cNvSpPr>
          <p:nvPr>
            <p:ph type="title"/>
          </p:nvPr>
        </p:nvSpPr>
        <p:spPr/>
        <p:txBody>
          <a:bodyPr>
            <a:normAutofit fontScale="90000"/>
          </a:bodyPr>
          <a:lstStyle/>
          <a:p>
            <a:r>
              <a:rPr lang="el-GR" dirty="0"/>
              <a:t>Οδός Αγωγής των Ηχητικών Κυμάτων</a:t>
            </a:r>
          </a:p>
        </p:txBody>
      </p:sp>
      <p:sp>
        <p:nvSpPr>
          <p:cNvPr id="3" name="Θέση περιεχομένου 2">
            <a:extLst>
              <a:ext uri="{FF2B5EF4-FFF2-40B4-BE49-F238E27FC236}">
                <a16:creationId xmlns:a16="http://schemas.microsoft.com/office/drawing/2014/main" id="{CA799107-4114-9906-86C5-CB50C9187ED0}"/>
              </a:ext>
            </a:extLst>
          </p:cNvPr>
          <p:cNvSpPr>
            <a:spLocks noGrp="1"/>
          </p:cNvSpPr>
          <p:nvPr>
            <p:ph idx="1"/>
          </p:nvPr>
        </p:nvSpPr>
        <p:spPr>
          <a:xfrm>
            <a:off x="838201" y="1923596"/>
            <a:ext cx="5856514" cy="4934404"/>
          </a:xfrm>
        </p:spPr>
        <p:txBody>
          <a:bodyPr>
            <a:normAutofit fontScale="62500" lnSpcReduction="20000"/>
          </a:bodyPr>
          <a:lstStyle/>
          <a:p>
            <a:r>
              <a:rPr lang="el-GR" dirty="0"/>
              <a:t>Οι δονήσεις μεταδίδονται από το τύμπανο και τα ακουστικά οστάρια στο έσω </a:t>
            </a:r>
            <a:r>
              <a:rPr lang="el-GR" dirty="0" err="1"/>
              <a:t>ους</a:t>
            </a:r>
            <a:r>
              <a:rPr lang="el-GR" dirty="0"/>
              <a:t>.</a:t>
            </a:r>
          </a:p>
          <a:p>
            <a:r>
              <a:rPr lang="el-GR" dirty="0"/>
              <a:t>Στον κοχλία, οι δονήσεις μετατρέπονται σε μηχανικά κύματα μέσα στα υγρά.</a:t>
            </a:r>
          </a:p>
          <a:p>
            <a:r>
              <a:rPr lang="el-GR" dirty="0"/>
              <a:t>Η βασική μεμβράνη ταλαντώνεται σε διαφορετικά σημεία ανάλογα με τη συχνότητα του ήχου (ανάλυση συχνοτήτων).</a:t>
            </a:r>
          </a:p>
          <a:p>
            <a:r>
              <a:rPr lang="el-GR" dirty="0"/>
              <a:t>Τα κύτταρα του οργάνου του </a:t>
            </a:r>
            <a:r>
              <a:rPr lang="el-GR" dirty="0" err="1"/>
              <a:t>Corti</a:t>
            </a:r>
            <a:r>
              <a:rPr lang="el-GR" dirty="0"/>
              <a:t> μετατρέπουν τις δονήσεις σε νευρικά σήματα.</a:t>
            </a:r>
          </a:p>
          <a:p>
            <a:r>
              <a:rPr lang="el-GR" dirty="0"/>
              <a:t>Τα σήματα μεταφέρονται μέσω του ακουστικού νεύρου στον εγκέφαλο, όπου γίνεται η αντίληψη του ήχου.</a:t>
            </a:r>
          </a:p>
          <a:p>
            <a:endParaRPr lang="el-GR" dirty="0"/>
          </a:p>
        </p:txBody>
      </p:sp>
      <p:pic>
        <p:nvPicPr>
          <p:cNvPr id="5" name="How We Hear _ 3D Medical Animation of Ear #3d #medical #ytshorts #education">
            <a:hlinkClick r:id="" action="ppaction://media"/>
            <a:extLst>
              <a:ext uri="{FF2B5EF4-FFF2-40B4-BE49-F238E27FC236}">
                <a16:creationId xmlns:a16="http://schemas.microsoft.com/office/drawing/2014/main" id="{65F66913-6BF5-6863-9B26-2C401448AF3E}"/>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12590" b="9412"/>
          <a:stretch>
            <a:fillRect/>
          </a:stretch>
        </p:blipFill>
        <p:spPr>
          <a:xfrm>
            <a:off x="7721373" y="1821317"/>
            <a:ext cx="3556226" cy="4931727"/>
          </a:xfrm>
          <a:prstGeom prst="rect">
            <a:avLst/>
          </a:prstGeom>
        </p:spPr>
      </p:pic>
    </p:spTree>
    <p:extLst>
      <p:ext uri="{BB962C8B-B14F-4D97-AF65-F5344CB8AC3E}">
        <p14:creationId xmlns:p14="http://schemas.microsoft.com/office/powerpoint/2010/main" val="113305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AE76F4F-B7C6-6BDC-7C05-B3E9D4988207}"/>
              </a:ext>
            </a:extLst>
          </p:cNvPr>
          <p:cNvSpPr>
            <a:spLocks noGrp="1"/>
          </p:cNvSpPr>
          <p:nvPr>
            <p:ph type="title"/>
          </p:nvPr>
        </p:nvSpPr>
        <p:spPr>
          <a:xfrm>
            <a:off x="424543" y="992187"/>
            <a:ext cx="11446328" cy="698501"/>
          </a:xfrm>
        </p:spPr>
        <p:txBody>
          <a:bodyPr>
            <a:normAutofit fontScale="90000"/>
          </a:bodyPr>
          <a:lstStyle/>
          <a:p>
            <a:r>
              <a:rPr lang="el-GR" dirty="0"/>
              <a:t>Οδός Αγωγής των Ηχητικών Κυμάτων (περιγραφή)</a:t>
            </a:r>
          </a:p>
        </p:txBody>
      </p:sp>
      <p:sp>
        <p:nvSpPr>
          <p:cNvPr id="3" name="Θέση περιεχομένου 2">
            <a:extLst>
              <a:ext uri="{FF2B5EF4-FFF2-40B4-BE49-F238E27FC236}">
                <a16:creationId xmlns:a16="http://schemas.microsoft.com/office/drawing/2014/main" id="{009EB80F-FD85-50F0-92D5-EAC620B7011C}"/>
              </a:ext>
            </a:extLst>
          </p:cNvPr>
          <p:cNvSpPr>
            <a:spLocks noGrp="1"/>
          </p:cNvSpPr>
          <p:nvPr>
            <p:ph idx="1"/>
          </p:nvPr>
        </p:nvSpPr>
        <p:spPr>
          <a:xfrm>
            <a:off x="838200" y="1825624"/>
            <a:ext cx="10515600" cy="5032375"/>
          </a:xfrm>
        </p:spPr>
        <p:txBody>
          <a:bodyPr>
            <a:normAutofit fontScale="77500" lnSpcReduction="20000"/>
          </a:bodyPr>
          <a:lstStyle/>
          <a:p>
            <a:pPr marL="0" indent="0" algn="ctr">
              <a:lnSpc>
                <a:spcPct val="170000"/>
              </a:lnSpc>
              <a:buNone/>
            </a:pPr>
            <a:r>
              <a:rPr lang="el-GR" dirty="0"/>
              <a:t>Ηχητικά κύματα του αέρα συλλέγονται στο πτερύγιο-περνούν στο έξω ακουστικό πόρο – γίνονται δονήσεις του τυμπανικού υμένα-κινήσεις ακουστικών οσταρίων από τις δονήσεις του τυμπανικού υμένα- δονήσεις της έξω λέμφου από τον αναβολέα στην ωοειδή θυρίδα- οι δονήσεις της έξω λέμφου προκαλούν κάμψη των τριχοειδών </a:t>
            </a:r>
            <a:r>
              <a:rPr lang="el-GR" dirty="0" err="1"/>
              <a:t>προσεκβολών</a:t>
            </a:r>
            <a:r>
              <a:rPr lang="el-GR" dirty="0"/>
              <a:t> των τριχωτών κυττάρων του ελικοειδούς οργάνου (</a:t>
            </a:r>
            <a:r>
              <a:rPr lang="el-GR" dirty="0" err="1"/>
              <a:t>Corti</a:t>
            </a:r>
            <a:r>
              <a:rPr lang="el-GR" dirty="0"/>
              <a:t>). Στα κύτταρα αυτά καταλήγουν οι νευρικές απολήξεις (περιφερικές αποφυάδες) των δίπολων πρώτων αισθητικών νευρώνων του ελικοειδούς γαγγλίου που βρίσκεται γύρω από την άτρακτο του κοχλία. Οι κεντρικές αποφυάδες αυτών των κυττάρων σχηματίζουν το κοχλιακό νεύρο  (μοίρα του ακουστικού νεύρου).</a:t>
            </a:r>
          </a:p>
          <a:p>
            <a:pPr>
              <a:lnSpc>
                <a:spcPct val="170000"/>
              </a:lnSpc>
            </a:pPr>
            <a:endParaRPr lang="el-GR" dirty="0"/>
          </a:p>
        </p:txBody>
      </p:sp>
    </p:spTree>
    <p:extLst>
      <p:ext uri="{BB962C8B-B14F-4D97-AF65-F5344CB8AC3E}">
        <p14:creationId xmlns:p14="http://schemas.microsoft.com/office/powerpoint/2010/main" val="2519914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0E877B-81E3-14B2-CC32-9F1D10233447}"/>
              </a:ext>
            </a:extLst>
          </p:cNvPr>
          <p:cNvSpPr>
            <a:spLocks noGrp="1"/>
          </p:cNvSpPr>
          <p:nvPr>
            <p:ph type="title"/>
          </p:nvPr>
        </p:nvSpPr>
        <p:spPr/>
        <p:txBody>
          <a:bodyPr>
            <a:normAutofit fontScale="90000"/>
          </a:bodyPr>
          <a:lstStyle/>
          <a:p>
            <a:r>
              <a:rPr lang="el-GR" dirty="0"/>
              <a:t>Κοχλιακός Πόρος</a:t>
            </a:r>
          </a:p>
        </p:txBody>
      </p:sp>
      <p:sp>
        <p:nvSpPr>
          <p:cNvPr id="3" name="Θέση περιεχομένου 2">
            <a:extLst>
              <a:ext uri="{FF2B5EF4-FFF2-40B4-BE49-F238E27FC236}">
                <a16:creationId xmlns:a16="http://schemas.microsoft.com/office/drawing/2014/main" id="{CD258839-8CF9-CDD9-E86D-E22974436F3F}"/>
              </a:ext>
            </a:extLst>
          </p:cNvPr>
          <p:cNvSpPr>
            <a:spLocks noGrp="1"/>
          </p:cNvSpPr>
          <p:nvPr>
            <p:ph idx="1"/>
          </p:nvPr>
        </p:nvSpPr>
        <p:spPr>
          <a:xfrm>
            <a:off x="348342" y="1772331"/>
            <a:ext cx="6324861" cy="5032376"/>
          </a:xfrm>
        </p:spPr>
        <p:txBody>
          <a:bodyPr>
            <a:normAutofit/>
          </a:bodyPr>
          <a:lstStyle/>
          <a:p>
            <a:r>
              <a:rPr lang="el-GR" sz="1600" dirty="0"/>
              <a:t>Έχει τριγωνικό σχήμα.</a:t>
            </a:r>
          </a:p>
          <a:p>
            <a:r>
              <a:rPr lang="el-GR" sz="1600" dirty="0"/>
              <a:t>Η οροφή του σχηματίζεται από τον </a:t>
            </a:r>
            <a:r>
              <a:rPr lang="el-GR" sz="1600" dirty="0" err="1"/>
              <a:t>αιθουσαίο</a:t>
            </a:r>
            <a:r>
              <a:rPr lang="el-GR" sz="1600" dirty="0"/>
              <a:t> υμένα.</a:t>
            </a:r>
          </a:p>
          <a:p>
            <a:r>
              <a:rPr lang="el-GR" sz="1600" dirty="0"/>
              <a:t>Το έδαφος σχηματίζεται από τον βασικό υμένα.</a:t>
            </a:r>
          </a:p>
          <a:p>
            <a:r>
              <a:rPr lang="el-GR" sz="1600" dirty="0"/>
              <a:t>Η έξω μοίρα του αποτελείται από το ελικοειδές πέταλο.</a:t>
            </a:r>
          </a:p>
          <a:p>
            <a:r>
              <a:rPr lang="el-GR" sz="1600" dirty="0"/>
              <a:t>Ο αισθητικός υποδοχέας των ακουστικών διεγέρσεων είναι το ελικοειδές όργανο (όργανο </a:t>
            </a:r>
            <a:r>
              <a:rPr lang="el-GR" sz="1600" dirty="0" err="1"/>
              <a:t>Corti</a:t>
            </a:r>
            <a:r>
              <a:rPr lang="el-GR" sz="1600" dirty="0"/>
              <a:t>).</a:t>
            </a:r>
          </a:p>
          <a:p>
            <a:r>
              <a:rPr lang="el-GR" sz="1600" dirty="0"/>
              <a:t>Το όργανο </a:t>
            </a:r>
            <a:r>
              <a:rPr lang="el-GR" sz="1600" dirty="0" err="1"/>
              <a:t>Corti</a:t>
            </a:r>
            <a:r>
              <a:rPr lang="el-GR" sz="1600" dirty="0"/>
              <a:t> εντοπίζεται στον βασικό υμένα.</a:t>
            </a:r>
          </a:p>
          <a:p>
            <a:r>
              <a:rPr lang="el-GR" sz="1600" dirty="0"/>
              <a:t>Περιέχει τριχωτά κύτταρα.</a:t>
            </a:r>
          </a:p>
          <a:p>
            <a:r>
              <a:rPr lang="el-GR" sz="1600" dirty="0"/>
              <a:t>Τα τριχωτά κύτταρα αντιδρούν στις δονήσεις της έσω λέμφου.</a:t>
            </a:r>
          </a:p>
          <a:p>
            <a:r>
              <a:rPr lang="el-GR" sz="1600" dirty="0"/>
              <a:t>Οι δονήσεις της έσω λέμφου παράγονται από τα ηχητικά κύματα</a:t>
            </a:r>
          </a:p>
        </p:txBody>
      </p:sp>
      <p:pic>
        <p:nvPicPr>
          <p:cNvPr id="1028" name="Picture 4" descr="https://sites.google.com/site/jayanthinyswebsite/_/rsrc/1380059170661/workshops/different%20aspects%20of%20organ%20of%20Corti.png">
            <a:extLst>
              <a:ext uri="{FF2B5EF4-FFF2-40B4-BE49-F238E27FC236}">
                <a16:creationId xmlns:a16="http://schemas.microsoft.com/office/drawing/2014/main" id="{2A03EA01-0B89-4129-8C09-62E1190ACB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3203" y="2092552"/>
            <a:ext cx="5170455" cy="3773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006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inVertical)">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3BB52BD-DF9F-FF75-BCEB-AC3A0E915793}"/>
              </a:ext>
            </a:extLst>
          </p:cNvPr>
          <p:cNvSpPr>
            <a:spLocks noGrp="1"/>
          </p:cNvSpPr>
          <p:nvPr>
            <p:ph type="title"/>
          </p:nvPr>
        </p:nvSpPr>
        <p:spPr/>
        <p:txBody>
          <a:bodyPr>
            <a:normAutofit fontScale="90000"/>
          </a:bodyPr>
          <a:lstStyle/>
          <a:p>
            <a:endParaRPr lang="el-GR"/>
          </a:p>
        </p:txBody>
      </p:sp>
      <p:sp>
        <p:nvSpPr>
          <p:cNvPr id="3" name="Θέση περιεχομένου 2">
            <a:extLst>
              <a:ext uri="{FF2B5EF4-FFF2-40B4-BE49-F238E27FC236}">
                <a16:creationId xmlns:a16="http://schemas.microsoft.com/office/drawing/2014/main" id="{FFEF2B9C-7EC9-EE42-7F2E-437B9CE6C671}"/>
              </a:ext>
            </a:extLst>
          </p:cNvPr>
          <p:cNvSpPr>
            <a:spLocks noGrp="1"/>
          </p:cNvSpPr>
          <p:nvPr>
            <p:ph idx="1"/>
          </p:nvPr>
        </p:nvSpPr>
        <p:spPr/>
        <p:txBody>
          <a:bodyPr/>
          <a:lstStyle/>
          <a:p>
            <a:endParaRPr lang="el-GR" dirty="0"/>
          </a:p>
        </p:txBody>
      </p:sp>
      <p:pic>
        <p:nvPicPr>
          <p:cNvPr id="30729" name="Picture 6" descr="http://www.vardouniotis.gr/DIATARAXES5.jpg">
            <a:extLst>
              <a:ext uri="{FF2B5EF4-FFF2-40B4-BE49-F238E27FC236}">
                <a16:creationId xmlns:a16="http://schemas.microsoft.com/office/drawing/2014/main" id="{AF37B69B-5908-DDF5-E575-2E93350F9A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389" y="1514475"/>
            <a:ext cx="10963222"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50751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481730E-61FD-7840-F0BE-2440EC7FFFC2}"/>
              </a:ext>
            </a:extLst>
          </p:cNvPr>
          <p:cNvSpPr>
            <a:spLocks noGrp="1"/>
          </p:cNvSpPr>
          <p:nvPr>
            <p:ph type="title"/>
          </p:nvPr>
        </p:nvSpPr>
        <p:spPr/>
        <p:txBody>
          <a:bodyPr>
            <a:normAutofit fontScale="90000"/>
          </a:bodyPr>
          <a:lstStyle/>
          <a:p>
            <a:endParaRPr lang="el-GR"/>
          </a:p>
        </p:txBody>
      </p:sp>
      <p:sp>
        <p:nvSpPr>
          <p:cNvPr id="3" name="Θέση περιεχομένου 2">
            <a:extLst>
              <a:ext uri="{FF2B5EF4-FFF2-40B4-BE49-F238E27FC236}">
                <a16:creationId xmlns:a16="http://schemas.microsoft.com/office/drawing/2014/main" id="{2280DB04-9583-EC17-42FE-90AC68149D10}"/>
              </a:ext>
            </a:extLst>
          </p:cNvPr>
          <p:cNvSpPr>
            <a:spLocks noGrp="1"/>
          </p:cNvSpPr>
          <p:nvPr>
            <p:ph idx="1"/>
          </p:nvPr>
        </p:nvSpPr>
        <p:spPr/>
        <p:txBody>
          <a:bodyPr/>
          <a:lstStyle/>
          <a:p>
            <a:endParaRPr lang="el-GR"/>
          </a:p>
        </p:txBody>
      </p:sp>
      <p:pic>
        <p:nvPicPr>
          <p:cNvPr id="32770" name="Picture 6" descr="ANd9GcSeJ6TSDbjvkKn-MQt-lunESk9TELKFj-HvEKQ5On34of-9vem6Ag">
            <a:extLst>
              <a:ext uri="{FF2B5EF4-FFF2-40B4-BE49-F238E27FC236}">
                <a16:creationId xmlns:a16="http://schemas.microsoft.com/office/drawing/2014/main" id="{EFA57CE8-D734-F803-AC2D-7016E5AA3B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992187"/>
            <a:ext cx="62484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53824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51161E7-38C5-1FFD-7849-3D5417A88093}"/>
              </a:ext>
            </a:extLst>
          </p:cNvPr>
          <p:cNvSpPr>
            <a:spLocks noGrp="1"/>
          </p:cNvSpPr>
          <p:nvPr>
            <p:ph type="title"/>
          </p:nvPr>
        </p:nvSpPr>
        <p:spPr/>
        <p:txBody>
          <a:bodyPr>
            <a:normAutofit fontScale="90000"/>
          </a:bodyPr>
          <a:lstStyle/>
          <a:p>
            <a:r>
              <a:rPr lang="el-GR" dirty="0"/>
              <a:t>Ελλειπτικό </a:t>
            </a:r>
            <a:r>
              <a:rPr lang="el-GR" dirty="0" err="1"/>
              <a:t>Κυστίδιο</a:t>
            </a:r>
            <a:r>
              <a:rPr lang="el-GR" dirty="0"/>
              <a:t> – Σφαιρικό </a:t>
            </a:r>
            <a:r>
              <a:rPr lang="el-GR" dirty="0" err="1"/>
              <a:t>Κυστίδιο</a:t>
            </a:r>
            <a:endParaRPr lang="el-GR" dirty="0"/>
          </a:p>
        </p:txBody>
      </p:sp>
      <p:sp>
        <p:nvSpPr>
          <p:cNvPr id="3" name="Θέση περιεχομένου 2">
            <a:extLst>
              <a:ext uri="{FF2B5EF4-FFF2-40B4-BE49-F238E27FC236}">
                <a16:creationId xmlns:a16="http://schemas.microsoft.com/office/drawing/2014/main" id="{AFE7AB55-1FEE-CAF1-8B71-89F1466A1149}"/>
              </a:ext>
            </a:extLst>
          </p:cNvPr>
          <p:cNvSpPr>
            <a:spLocks noGrp="1"/>
          </p:cNvSpPr>
          <p:nvPr>
            <p:ph idx="1"/>
          </p:nvPr>
        </p:nvSpPr>
        <p:spPr>
          <a:xfrm>
            <a:off x="391886" y="1825624"/>
            <a:ext cx="6335485" cy="5032375"/>
          </a:xfrm>
        </p:spPr>
        <p:txBody>
          <a:bodyPr>
            <a:normAutofit fontScale="62500" lnSpcReduction="20000"/>
          </a:bodyPr>
          <a:lstStyle/>
          <a:p>
            <a:r>
              <a:rPr lang="el-GR" b="1" dirty="0"/>
              <a:t>Ελλειπτικό </a:t>
            </a:r>
            <a:r>
              <a:rPr lang="el-GR" b="1" dirty="0" err="1"/>
              <a:t>κυστίδιο</a:t>
            </a:r>
            <a:r>
              <a:rPr lang="el-GR" b="1" dirty="0"/>
              <a:t>:</a:t>
            </a:r>
            <a:endParaRPr lang="el-GR" dirty="0"/>
          </a:p>
          <a:p>
            <a:pPr lvl="1"/>
            <a:r>
              <a:rPr lang="el-GR" dirty="0"/>
              <a:t>περιέχει την Ακουστική Κηλίδα</a:t>
            </a:r>
          </a:p>
          <a:p>
            <a:pPr lvl="1"/>
            <a:r>
              <a:rPr lang="el-GR" dirty="0"/>
              <a:t>η οποία έχει επιθήλια από τριχωτά κύτταρα</a:t>
            </a:r>
          </a:p>
          <a:p>
            <a:pPr lvl="1"/>
            <a:r>
              <a:rPr lang="el-GR" dirty="0"/>
              <a:t>που </a:t>
            </a:r>
            <a:r>
              <a:rPr lang="el-GR" dirty="0" err="1"/>
              <a:t>νευρώνονται</a:t>
            </a:r>
            <a:r>
              <a:rPr lang="el-GR" dirty="0"/>
              <a:t> από το </a:t>
            </a:r>
            <a:r>
              <a:rPr lang="el-GR" dirty="0" err="1"/>
              <a:t>αιθουσαίο</a:t>
            </a:r>
            <a:r>
              <a:rPr lang="el-GR" dirty="0"/>
              <a:t> νεύρο</a:t>
            </a:r>
          </a:p>
          <a:p>
            <a:r>
              <a:rPr lang="el-GR" b="1" dirty="0"/>
              <a:t>Σφαιρικό </a:t>
            </a:r>
            <a:r>
              <a:rPr lang="el-GR" b="1" dirty="0" err="1"/>
              <a:t>κυστίδιο</a:t>
            </a:r>
            <a:r>
              <a:rPr lang="el-GR" b="1" dirty="0"/>
              <a:t>:</a:t>
            </a:r>
            <a:endParaRPr lang="el-GR" dirty="0"/>
          </a:p>
          <a:p>
            <a:pPr lvl="1"/>
            <a:r>
              <a:rPr lang="el-GR" dirty="0"/>
              <a:t>περιέχει την Ακουστική Κηλίδα</a:t>
            </a:r>
          </a:p>
          <a:p>
            <a:pPr lvl="1"/>
            <a:r>
              <a:rPr lang="el-GR" dirty="0"/>
              <a:t>η οποία έχει επιθήλια από τριχωτά κύτταρα</a:t>
            </a:r>
          </a:p>
          <a:p>
            <a:pPr lvl="1"/>
            <a:r>
              <a:rPr lang="el-GR" dirty="0"/>
              <a:t>που </a:t>
            </a:r>
            <a:r>
              <a:rPr lang="el-GR" dirty="0" err="1"/>
              <a:t>νευρώνονται</a:t>
            </a:r>
            <a:r>
              <a:rPr lang="el-GR" dirty="0"/>
              <a:t> από το </a:t>
            </a:r>
            <a:r>
              <a:rPr lang="el-GR" dirty="0" err="1"/>
              <a:t>αιθουσαίο</a:t>
            </a:r>
            <a:r>
              <a:rPr lang="el-GR" dirty="0"/>
              <a:t> νεύρο</a:t>
            </a:r>
          </a:p>
          <a:p>
            <a:r>
              <a:rPr lang="el-GR" dirty="0"/>
              <a:t>Οι ακουστικές κηλίδες προειδοποιούν για τη θέση της κεφαλής στο χώρο, στην επιτάχυνση και στην επιβράδυνση</a:t>
            </a:r>
          </a:p>
          <a:p>
            <a:r>
              <a:rPr lang="el-GR" dirty="0" err="1"/>
              <a:t>Ενδολεμφικός</a:t>
            </a:r>
            <a:r>
              <a:rPr lang="el-GR" dirty="0"/>
              <a:t> πόρος</a:t>
            </a:r>
          </a:p>
          <a:p>
            <a:endParaRPr lang="el-GR" dirty="0"/>
          </a:p>
        </p:txBody>
      </p:sp>
      <p:grpSp>
        <p:nvGrpSpPr>
          <p:cNvPr id="4" name="Ομάδα 3">
            <a:extLst>
              <a:ext uri="{FF2B5EF4-FFF2-40B4-BE49-F238E27FC236}">
                <a16:creationId xmlns:a16="http://schemas.microsoft.com/office/drawing/2014/main" id="{DD837555-2BA1-55C8-D036-B09D04536472}"/>
              </a:ext>
            </a:extLst>
          </p:cNvPr>
          <p:cNvGrpSpPr/>
          <p:nvPr/>
        </p:nvGrpSpPr>
        <p:grpSpPr>
          <a:xfrm>
            <a:off x="6883174" y="1582282"/>
            <a:ext cx="4269240" cy="4900161"/>
            <a:chOff x="-23813" y="0"/>
            <a:chExt cx="6653213" cy="6858000"/>
          </a:xfrm>
        </p:grpSpPr>
        <p:pic>
          <p:nvPicPr>
            <p:cNvPr id="5" name="Picture 7" descr="90">
              <a:extLst>
                <a:ext uri="{FF2B5EF4-FFF2-40B4-BE49-F238E27FC236}">
                  <a16:creationId xmlns:a16="http://schemas.microsoft.com/office/drawing/2014/main" id="{317D55E1-6BD6-F225-4370-8D4F6248E2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0"/>
              <a:ext cx="6653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1">
              <a:extLst>
                <a:ext uri="{FF2B5EF4-FFF2-40B4-BE49-F238E27FC236}">
                  <a16:creationId xmlns:a16="http://schemas.microsoft.com/office/drawing/2014/main" id="{A7F9D5B2-44CC-4A6A-FEC8-7F68FFC72E1E}"/>
                </a:ext>
              </a:extLst>
            </p:cNvPr>
            <p:cNvSpPr/>
            <p:nvPr/>
          </p:nvSpPr>
          <p:spPr>
            <a:xfrm rot="1137923">
              <a:off x="3009900" y="4999038"/>
              <a:ext cx="685800" cy="425450"/>
            </a:xfrm>
            <a:prstGeom prst="ellipse">
              <a:avLst/>
            </a:pr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l-GR"/>
            </a:p>
          </p:txBody>
        </p:sp>
        <p:sp>
          <p:nvSpPr>
            <p:cNvPr id="7" name="Oval 4">
              <a:extLst>
                <a:ext uri="{FF2B5EF4-FFF2-40B4-BE49-F238E27FC236}">
                  <a16:creationId xmlns:a16="http://schemas.microsoft.com/office/drawing/2014/main" id="{5C6824A8-908D-5BC2-D1D6-65C7E821BDDC}"/>
                </a:ext>
              </a:extLst>
            </p:cNvPr>
            <p:cNvSpPr/>
            <p:nvPr/>
          </p:nvSpPr>
          <p:spPr>
            <a:xfrm flipH="1">
              <a:off x="2719388" y="5410200"/>
              <a:ext cx="557212" cy="457200"/>
            </a:xfrm>
            <a:prstGeom prst="ellipse">
              <a:avLst/>
            </a:prstGeom>
            <a:noFill/>
            <a:ln w="38100">
              <a:solidFill>
                <a:srgbClr val="FF66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l-GR"/>
            </a:p>
          </p:txBody>
        </p:sp>
      </p:grpSp>
    </p:spTree>
    <p:extLst>
      <p:ext uri="{BB962C8B-B14F-4D97-AF65-F5344CB8AC3E}">
        <p14:creationId xmlns:p14="http://schemas.microsoft.com/office/powerpoint/2010/main" val="3897668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19319E7-CC0B-3D0D-9302-E1709EA7B4A4}"/>
              </a:ext>
            </a:extLst>
          </p:cNvPr>
          <p:cNvSpPr>
            <a:spLocks noGrp="1"/>
          </p:cNvSpPr>
          <p:nvPr>
            <p:ph type="title"/>
          </p:nvPr>
        </p:nvSpPr>
        <p:spPr/>
        <p:txBody>
          <a:bodyPr>
            <a:normAutofit fontScale="90000"/>
          </a:bodyPr>
          <a:lstStyle/>
          <a:p>
            <a:endParaRPr lang="el-GR"/>
          </a:p>
        </p:txBody>
      </p:sp>
      <p:sp>
        <p:nvSpPr>
          <p:cNvPr id="3" name="Θέση περιεχομένου 2">
            <a:extLst>
              <a:ext uri="{FF2B5EF4-FFF2-40B4-BE49-F238E27FC236}">
                <a16:creationId xmlns:a16="http://schemas.microsoft.com/office/drawing/2014/main" id="{C0089588-E0C0-581A-D605-B89624A78690}"/>
              </a:ext>
            </a:extLst>
          </p:cNvPr>
          <p:cNvSpPr>
            <a:spLocks noGrp="1"/>
          </p:cNvSpPr>
          <p:nvPr>
            <p:ph idx="1"/>
          </p:nvPr>
        </p:nvSpPr>
        <p:spPr/>
        <p:txBody>
          <a:bodyPr/>
          <a:lstStyle/>
          <a:p>
            <a:endParaRPr lang="el-GR"/>
          </a:p>
        </p:txBody>
      </p:sp>
      <p:pic>
        <p:nvPicPr>
          <p:cNvPr id="5122" name="Picture 2" descr="http://www.questionsonislam.com/sites/default/files/princ_rm_photo_of_anatomy_of_ear.jpg">
            <a:extLst>
              <a:ext uri="{FF2B5EF4-FFF2-40B4-BE49-F238E27FC236}">
                <a16:creationId xmlns:a16="http://schemas.microsoft.com/office/drawing/2014/main" id="{F9B15917-F14C-6E22-06A6-3A78A22504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7905" y="874652"/>
            <a:ext cx="8139719" cy="5765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13102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B5A2A95-8874-B7DD-9C8F-C166F5F724F5}"/>
              </a:ext>
            </a:extLst>
          </p:cNvPr>
          <p:cNvSpPr>
            <a:spLocks noGrp="1"/>
          </p:cNvSpPr>
          <p:nvPr>
            <p:ph type="title"/>
          </p:nvPr>
        </p:nvSpPr>
        <p:spPr/>
        <p:txBody>
          <a:bodyPr>
            <a:normAutofit fontScale="90000"/>
          </a:bodyPr>
          <a:lstStyle/>
          <a:p>
            <a:r>
              <a:rPr lang="el-GR" dirty="0"/>
              <a:t>Υμενώδεις Ημικύκλιοι Σωλήνες</a:t>
            </a:r>
          </a:p>
        </p:txBody>
      </p:sp>
      <p:sp>
        <p:nvSpPr>
          <p:cNvPr id="3" name="Θέση περιεχομένου 2">
            <a:extLst>
              <a:ext uri="{FF2B5EF4-FFF2-40B4-BE49-F238E27FC236}">
                <a16:creationId xmlns:a16="http://schemas.microsoft.com/office/drawing/2014/main" id="{1144156A-BAA4-429A-2018-5CA1DD97A2B2}"/>
              </a:ext>
            </a:extLst>
          </p:cNvPr>
          <p:cNvSpPr>
            <a:spLocks noGrp="1"/>
          </p:cNvSpPr>
          <p:nvPr>
            <p:ph idx="1"/>
          </p:nvPr>
        </p:nvSpPr>
        <p:spPr>
          <a:xfrm>
            <a:off x="299357" y="1825624"/>
            <a:ext cx="6166757" cy="4738461"/>
          </a:xfrm>
        </p:spPr>
        <p:txBody>
          <a:bodyPr>
            <a:normAutofit lnSpcReduction="10000"/>
          </a:bodyPr>
          <a:lstStyle/>
          <a:p>
            <a:r>
              <a:rPr lang="el-GR" dirty="0"/>
              <a:t>Στη λήκυθο κάθε ημικύκλιου σωλήνα βρίσκεται η ακουστική ακρολοφία</a:t>
            </a:r>
          </a:p>
          <a:p>
            <a:r>
              <a:rPr lang="el-GR" dirty="0"/>
              <a:t>Οι κινήσεις της έσω λέμφου μέσα στη λήκυθο του αντίστοιχου σωλήνα</a:t>
            </a:r>
          </a:p>
          <a:p>
            <a:r>
              <a:rPr lang="el-GR" dirty="0"/>
              <a:t>Ενεργοποιούν τα τριχωτά κύτταρα</a:t>
            </a:r>
          </a:p>
          <a:p>
            <a:r>
              <a:rPr lang="el-GR" dirty="0"/>
              <a:t>Μεταφέρεται το ερέθισμα στο </a:t>
            </a:r>
            <a:r>
              <a:rPr lang="el-GR" dirty="0" err="1"/>
              <a:t>αιθουσαίο</a:t>
            </a:r>
            <a:r>
              <a:rPr lang="el-GR" dirty="0"/>
              <a:t> νεύρο</a:t>
            </a:r>
          </a:p>
          <a:p>
            <a:endParaRPr lang="el-GR" dirty="0"/>
          </a:p>
        </p:txBody>
      </p:sp>
      <p:pic>
        <p:nvPicPr>
          <p:cNvPr id="34819" name="Picture 11" descr="Membranous-Labyrinth-labell">
            <a:extLst>
              <a:ext uri="{FF2B5EF4-FFF2-40B4-BE49-F238E27FC236}">
                <a16:creationId xmlns:a16="http://schemas.microsoft.com/office/drawing/2014/main" id="{16EF87F3-69F0-F75B-D1BA-133C997145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7629" y="1825623"/>
            <a:ext cx="4994594" cy="4738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86546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EA47B37-9B65-35DB-328D-A5A4BEDC719A}"/>
              </a:ext>
            </a:extLst>
          </p:cNvPr>
          <p:cNvSpPr>
            <a:spLocks noGrp="1"/>
          </p:cNvSpPr>
          <p:nvPr>
            <p:ph type="title"/>
          </p:nvPr>
        </p:nvSpPr>
        <p:spPr/>
        <p:txBody>
          <a:bodyPr>
            <a:normAutofit fontScale="90000"/>
          </a:bodyPr>
          <a:lstStyle/>
          <a:p>
            <a:endParaRPr lang="el-GR"/>
          </a:p>
        </p:txBody>
      </p:sp>
      <p:sp>
        <p:nvSpPr>
          <p:cNvPr id="3" name="Θέση περιεχομένου 2">
            <a:extLst>
              <a:ext uri="{FF2B5EF4-FFF2-40B4-BE49-F238E27FC236}">
                <a16:creationId xmlns:a16="http://schemas.microsoft.com/office/drawing/2014/main" id="{9BDD1E6A-A350-FFF0-D6C7-E2B2B593AEEF}"/>
              </a:ext>
            </a:extLst>
          </p:cNvPr>
          <p:cNvSpPr>
            <a:spLocks noGrp="1"/>
          </p:cNvSpPr>
          <p:nvPr>
            <p:ph idx="1"/>
          </p:nvPr>
        </p:nvSpPr>
        <p:spPr/>
        <p:txBody>
          <a:bodyPr/>
          <a:lstStyle/>
          <a:p>
            <a:endParaRPr lang="el-GR"/>
          </a:p>
        </p:txBody>
      </p:sp>
      <p:sp>
        <p:nvSpPr>
          <p:cNvPr id="48132" name="Rectangle 4">
            <a:extLst>
              <a:ext uri="{FF2B5EF4-FFF2-40B4-BE49-F238E27FC236}">
                <a16:creationId xmlns:a16="http://schemas.microsoft.com/office/drawing/2014/main" id="{A3CEF05D-C657-D972-D67F-3A94D4525D72}"/>
              </a:ext>
            </a:extLst>
          </p:cNvPr>
          <p:cNvSpPr>
            <a:spLocks noGrp="1" noChangeAspect="1" noChangeArrowheads="1"/>
          </p:cNvSpPr>
          <p:nvPr isPhoto="1"/>
        </p:nvSpPr>
        <p:spPr bwMode="auto">
          <a:xfrm>
            <a:off x="990599" y="992187"/>
            <a:ext cx="9851572" cy="5564314"/>
          </a:xfrm>
          <a:prstGeom prst="rect">
            <a:avLst/>
          </a:prstGeom>
          <a:blipFill dpi="0" rotWithShape="1">
            <a:blip r:embed="rId2" cstate="print"/>
            <a:srcRect/>
            <a:stretch>
              <a:fillRect b="-5602"/>
            </a:stretch>
          </a:blipFill>
          <a:ln w="9525">
            <a:solidFill>
              <a:schemeClr val="tx1"/>
            </a:solidFill>
            <a:miter lim="800000"/>
            <a:headEnd/>
            <a:tailEnd/>
          </a:ln>
          <a:effectLst/>
        </p:spPr>
        <p:txBody>
          <a:bodyPr/>
          <a:lstStyle/>
          <a:p>
            <a:pPr eaLnBrk="1" hangingPunct="1">
              <a:defRPr/>
            </a:pPr>
            <a:endParaRPr lang="el-GR" dirty="0">
              <a:latin typeface="Arial" charset="0"/>
              <a:cs typeface="Arial" charset="0"/>
            </a:endParaRPr>
          </a:p>
        </p:txBody>
      </p:sp>
    </p:spTree>
    <p:extLst>
      <p:ext uri="{BB962C8B-B14F-4D97-AF65-F5344CB8AC3E}">
        <p14:creationId xmlns:p14="http://schemas.microsoft.com/office/powerpoint/2010/main" val="372277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8132"/>
                                        </p:tgtEl>
                                        <p:attrNameLst>
                                          <p:attrName>style.visibility</p:attrName>
                                        </p:attrNameLst>
                                      </p:cBhvr>
                                      <p:to>
                                        <p:strVal val="visible"/>
                                      </p:to>
                                    </p:set>
                                    <p:animEffect transition="in" filter="blinds(horizontal)">
                                      <p:cBhvr>
                                        <p:cTn id="7" dur="500"/>
                                        <p:tgtEl>
                                          <p:spTgt spid="48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BDC5A5E-02AC-CB21-B99A-3CDC709D55A0}"/>
              </a:ext>
            </a:extLst>
          </p:cNvPr>
          <p:cNvSpPr>
            <a:spLocks noGrp="1"/>
          </p:cNvSpPr>
          <p:nvPr>
            <p:ph type="title"/>
          </p:nvPr>
        </p:nvSpPr>
        <p:spPr/>
        <p:txBody>
          <a:bodyPr>
            <a:normAutofit fontScale="90000"/>
          </a:bodyPr>
          <a:lstStyle/>
          <a:p>
            <a:endParaRPr lang="el-GR"/>
          </a:p>
        </p:txBody>
      </p:sp>
      <p:sp>
        <p:nvSpPr>
          <p:cNvPr id="3" name="Θέση περιεχομένου 2">
            <a:extLst>
              <a:ext uri="{FF2B5EF4-FFF2-40B4-BE49-F238E27FC236}">
                <a16:creationId xmlns:a16="http://schemas.microsoft.com/office/drawing/2014/main" id="{17E9590D-964A-C3A5-6A97-A14A44681950}"/>
              </a:ext>
            </a:extLst>
          </p:cNvPr>
          <p:cNvSpPr>
            <a:spLocks noGrp="1"/>
          </p:cNvSpPr>
          <p:nvPr>
            <p:ph idx="1"/>
          </p:nvPr>
        </p:nvSpPr>
        <p:spPr/>
        <p:txBody>
          <a:bodyPr/>
          <a:lstStyle/>
          <a:p>
            <a:endParaRPr lang="el-GR"/>
          </a:p>
        </p:txBody>
      </p:sp>
      <p:pic>
        <p:nvPicPr>
          <p:cNvPr id="51206" name="Picture 6" descr="ear_cartoon">
            <a:extLst>
              <a:ext uri="{FF2B5EF4-FFF2-40B4-BE49-F238E27FC236}">
                <a16:creationId xmlns:a16="http://schemas.microsoft.com/office/drawing/2014/main" id="{B876D807-CC50-5FC0-4293-C52752212A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35718"/>
            <a:ext cx="4771950" cy="572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Rectangle 4">
            <a:extLst>
              <a:ext uri="{FF2B5EF4-FFF2-40B4-BE49-F238E27FC236}">
                <a16:creationId xmlns:a16="http://schemas.microsoft.com/office/drawing/2014/main" id="{8ED9735D-6BF0-9CAA-50C6-EE01560D8367}"/>
              </a:ext>
            </a:extLst>
          </p:cNvPr>
          <p:cNvSpPr>
            <a:spLocks noGrp="1" noChangeAspect="1" noChangeArrowheads="1"/>
          </p:cNvSpPr>
          <p:nvPr isPhoto="1"/>
        </p:nvSpPr>
        <p:spPr bwMode="auto">
          <a:xfrm>
            <a:off x="5776874" y="1117315"/>
            <a:ext cx="6193693" cy="5363143"/>
          </a:xfrm>
          <a:prstGeom prst="rect">
            <a:avLst/>
          </a:prstGeom>
          <a:blipFill dpi="0" rotWithShape="1">
            <a:blip r:embed="rId3" cstate="print"/>
            <a:srcRect/>
            <a:stretch>
              <a:fillRect r="-32379"/>
            </a:stretch>
          </a:blipFill>
          <a:ln w="9525">
            <a:solidFill>
              <a:schemeClr val="tx1"/>
            </a:solidFill>
            <a:miter lim="800000"/>
            <a:headEnd/>
            <a:tailEnd/>
          </a:ln>
          <a:effectLst/>
        </p:spPr>
        <p:txBody>
          <a:bodyPr/>
          <a:lstStyle/>
          <a:p>
            <a:pPr eaLnBrk="1" hangingPunct="1">
              <a:defRPr/>
            </a:pPr>
            <a:endParaRPr lang="el-GR">
              <a:latin typeface="Arial" charset="0"/>
              <a:cs typeface="Arial" charset="0"/>
            </a:endParaRPr>
          </a:p>
        </p:txBody>
      </p:sp>
    </p:spTree>
    <p:extLst>
      <p:ext uri="{BB962C8B-B14F-4D97-AF65-F5344CB8AC3E}">
        <p14:creationId xmlns:p14="http://schemas.microsoft.com/office/powerpoint/2010/main" val="352616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1206"/>
                                        </p:tgtEl>
                                        <p:attrNameLst>
                                          <p:attrName>style.visibility</p:attrName>
                                        </p:attrNameLst>
                                      </p:cBhvr>
                                      <p:to>
                                        <p:strVal val="visible"/>
                                      </p:to>
                                    </p:set>
                                    <p:animEffect transition="in" filter="fade">
                                      <p:cBhvr>
                                        <p:cTn id="7" dur="1000"/>
                                        <p:tgtEl>
                                          <p:spTgt spid="51206"/>
                                        </p:tgtEl>
                                      </p:cBhvr>
                                    </p:animEffect>
                                    <p:anim calcmode="lin" valueType="num">
                                      <p:cBhvr>
                                        <p:cTn id="8" dur="1000" fill="hold"/>
                                        <p:tgtEl>
                                          <p:spTgt spid="51206"/>
                                        </p:tgtEl>
                                        <p:attrNameLst>
                                          <p:attrName>ppt_x</p:attrName>
                                        </p:attrNameLst>
                                      </p:cBhvr>
                                      <p:tavLst>
                                        <p:tav tm="0">
                                          <p:val>
                                            <p:strVal val="#ppt_x"/>
                                          </p:val>
                                        </p:tav>
                                        <p:tav tm="100000">
                                          <p:val>
                                            <p:strVal val="#ppt_x"/>
                                          </p:val>
                                        </p:tav>
                                      </p:tavLst>
                                    </p:anim>
                                    <p:anim calcmode="lin" valueType="num">
                                      <p:cBhvr>
                                        <p:cTn id="9" dur="1000" fill="hold"/>
                                        <p:tgtEl>
                                          <p:spTgt spid="5120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51204"/>
                                        </p:tgtEl>
                                        <p:attrNameLst>
                                          <p:attrName>style.visibility</p:attrName>
                                        </p:attrNameLst>
                                      </p:cBhvr>
                                      <p:to>
                                        <p:strVal val="visible"/>
                                      </p:to>
                                    </p:set>
                                    <p:animEffect transition="in" filter="blinds(horizontal)">
                                      <p:cBhvr>
                                        <p:cTn id="14" dur="500"/>
                                        <p:tgtEl>
                                          <p:spTgt spid="51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B935064-93D1-3EFE-6F2D-B98710398B0A}"/>
              </a:ext>
            </a:extLst>
          </p:cNvPr>
          <p:cNvSpPr>
            <a:spLocks noGrp="1"/>
          </p:cNvSpPr>
          <p:nvPr>
            <p:ph type="title"/>
          </p:nvPr>
        </p:nvSpPr>
        <p:spPr/>
        <p:txBody>
          <a:bodyPr>
            <a:normAutofit fontScale="90000"/>
          </a:bodyPr>
          <a:lstStyle/>
          <a:p>
            <a:endParaRPr lang="el-GR"/>
          </a:p>
        </p:txBody>
      </p:sp>
      <p:sp>
        <p:nvSpPr>
          <p:cNvPr id="3" name="Θέση περιεχομένου 2">
            <a:extLst>
              <a:ext uri="{FF2B5EF4-FFF2-40B4-BE49-F238E27FC236}">
                <a16:creationId xmlns:a16="http://schemas.microsoft.com/office/drawing/2014/main" id="{A73F2282-9910-5832-979E-6C1088DDBFF8}"/>
              </a:ext>
            </a:extLst>
          </p:cNvPr>
          <p:cNvSpPr>
            <a:spLocks noGrp="1"/>
          </p:cNvSpPr>
          <p:nvPr>
            <p:ph idx="1"/>
          </p:nvPr>
        </p:nvSpPr>
        <p:spPr/>
        <p:txBody>
          <a:bodyPr/>
          <a:lstStyle/>
          <a:p>
            <a:endParaRPr lang="el-GR"/>
          </a:p>
        </p:txBody>
      </p:sp>
      <p:sp>
        <p:nvSpPr>
          <p:cNvPr id="52228" name="Rectangle 4">
            <a:extLst>
              <a:ext uri="{FF2B5EF4-FFF2-40B4-BE49-F238E27FC236}">
                <a16:creationId xmlns:a16="http://schemas.microsoft.com/office/drawing/2014/main" id="{86B7F157-FC94-BED8-C1C7-CE1EDE7DFD11}"/>
              </a:ext>
            </a:extLst>
          </p:cNvPr>
          <p:cNvSpPr>
            <a:spLocks noGrp="1" noChangeAspect="1" noChangeArrowheads="1"/>
          </p:cNvSpPr>
          <p:nvPr isPhoto="1"/>
        </p:nvSpPr>
        <p:spPr bwMode="auto">
          <a:xfrm>
            <a:off x="2226128" y="992187"/>
            <a:ext cx="7739743" cy="5543277"/>
          </a:xfrm>
          <a:prstGeom prst="rect">
            <a:avLst/>
          </a:prstGeom>
          <a:blipFill dpi="0" rotWithShape="1">
            <a:blip r:embed="rId2" cstate="print"/>
            <a:srcRect/>
            <a:stretch>
              <a:fillRect r="-9128"/>
            </a:stretch>
          </a:blipFill>
          <a:ln w="9525">
            <a:solidFill>
              <a:schemeClr val="tx1"/>
            </a:solidFill>
            <a:miter lim="800000"/>
            <a:headEnd/>
            <a:tailEnd/>
          </a:ln>
          <a:effectLst/>
        </p:spPr>
        <p:txBody>
          <a:bodyPr/>
          <a:lstStyle/>
          <a:p>
            <a:pPr eaLnBrk="1" hangingPunct="1">
              <a:defRPr/>
            </a:pPr>
            <a:endParaRPr lang="el-GR" dirty="0">
              <a:latin typeface="Arial" charset="0"/>
              <a:cs typeface="Arial" charset="0"/>
            </a:endParaRPr>
          </a:p>
        </p:txBody>
      </p:sp>
    </p:spTree>
    <p:extLst>
      <p:ext uri="{BB962C8B-B14F-4D97-AF65-F5344CB8AC3E}">
        <p14:creationId xmlns:p14="http://schemas.microsoft.com/office/powerpoint/2010/main" val="306688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2228"/>
                                        </p:tgtEl>
                                        <p:attrNameLst>
                                          <p:attrName>style.visibility</p:attrName>
                                        </p:attrNameLst>
                                      </p:cBhvr>
                                      <p:to>
                                        <p:strVal val="visible"/>
                                      </p:to>
                                    </p:set>
                                    <p:animEffect transition="in" filter="blinds(horizontal)">
                                      <p:cBhvr>
                                        <p:cTn id="7" dur="500"/>
                                        <p:tgtEl>
                                          <p:spTgt spid="52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F6E5AC5-E0DB-734A-11E3-036F36ACFC3B}"/>
              </a:ext>
            </a:extLst>
          </p:cNvPr>
          <p:cNvSpPr>
            <a:spLocks noGrp="1"/>
          </p:cNvSpPr>
          <p:nvPr>
            <p:ph type="title"/>
          </p:nvPr>
        </p:nvSpPr>
        <p:spPr/>
        <p:txBody>
          <a:bodyPr>
            <a:normAutofit fontScale="90000"/>
          </a:bodyPr>
          <a:lstStyle/>
          <a:p>
            <a:endParaRPr lang="el-GR"/>
          </a:p>
        </p:txBody>
      </p:sp>
      <p:sp>
        <p:nvSpPr>
          <p:cNvPr id="3" name="Θέση περιεχομένου 2">
            <a:extLst>
              <a:ext uri="{FF2B5EF4-FFF2-40B4-BE49-F238E27FC236}">
                <a16:creationId xmlns:a16="http://schemas.microsoft.com/office/drawing/2014/main" id="{C50A683F-31F2-BE5D-55C0-FB3E2A6193BF}"/>
              </a:ext>
            </a:extLst>
          </p:cNvPr>
          <p:cNvSpPr>
            <a:spLocks noGrp="1"/>
          </p:cNvSpPr>
          <p:nvPr>
            <p:ph idx="1"/>
          </p:nvPr>
        </p:nvSpPr>
        <p:spPr/>
        <p:txBody>
          <a:bodyPr/>
          <a:lstStyle/>
          <a:p>
            <a:endParaRPr lang="el-GR"/>
          </a:p>
        </p:txBody>
      </p:sp>
      <p:sp>
        <p:nvSpPr>
          <p:cNvPr id="65540" name="Rectangle 4">
            <a:extLst>
              <a:ext uri="{FF2B5EF4-FFF2-40B4-BE49-F238E27FC236}">
                <a16:creationId xmlns:a16="http://schemas.microsoft.com/office/drawing/2014/main" id="{751C241B-ED57-CB9D-938E-44F665E9806A}"/>
              </a:ext>
            </a:extLst>
          </p:cNvPr>
          <p:cNvSpPr>
            <a:spLocks noGrp="1" noChangeAspect="1" noChangeArrowheads="1"/>
          </p:cNvSpPr>
          <p:nvPr isPhoto="1"/>
        </p:nvSpPr>
        <p:spPr bwMode="auto">
          <a:xfrm>
            <a:off x="2329543" y="992187"/>
            <a:ext cx="7532914" cy="5538440"/>
          </a:xfrm>
          <a:prstGeom prst="rect">
            <a:avLst/>
          </a:prstGeom>
          <a:blipFill dpi="0" rotWithShape="1">
            <a:blip r:embed="rId2" cstate="print"/>
            <a:srcRect/>
            <a:stretch>
              <a:fillRect r="-10168"/>
            </a:stretch>
          </a:blipFill>
          <a:ln w="9525">
            <a:solidFill>
              <a:schemeClr val="tx1"/>
            </a:solidFill>
            <a:miter lim="800000"/>
            <a:headEnd/>
            <a:tailEnd/>
          </a:ln>
          <a:effectLst/>
        </p:spPr>
        <p:txBody>
          <a:bodyPr/>
          <a:lstStyle/>
          <a:p>
            <a:pPr eaLnBrk="1" hangingPunct="1">
              <a:defRPr/>
            </a:pPr>
            <a:endParaRPr lang="el-GR" dirty="0">
              <a:latin typeface="Arial" charset="0"/>
              <a:cs typeface="Arial" charset="0"/>
            </a:endParaRPr>
          </a:p>
        </p:txBody>
      </p:sp>
    </p:spTree>
    <p:extLst>
      <p:ext uri="{BB962C8B-B14F-4D97-AF65-F5344CB8AC3E}">
        <p14:creationId xmlns:p14="http://schemas.microsoft.com/office/powerpoint/2010/main" val="144762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5540"/>
                                        </p:tgtEl>
                                        <p:attrNameLst>
                                          <p:attrName>style.visibility</p:attrName>
                                        </p:attrNameLst>
                                      </p:cBhvr>
                                      <p:to>
                                        <p:strVal val="visible"/>
                                      </p:to>
                                    </p:set>
                                    <p:animEffect transition="in" filter="blinds(horizontal)">
                                      <p:cBhvr>
                                        <p:cTn id="7" dur="500"/>
                                        <p:tgtEl>
                                          <p:spTgt spid="65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F3C9BFA-654D-E710-AB5D-0AA6BBC75C35}"/>
              </a:ext>
            </a:extLst>
          </p:cNvPr>
          <p:cNvSpPr>
            <a:spLocks noGrp="1"/>
          </p:cNvSpPr>
          <p:nvPr>
            <p:ph type="title"/>
          </p:nvPr>
        </p:nvSpPr>
        <p:spPr/>
        <p:txBody>
          <a:bodyPr>
            <a:normAutofit fontScale="90000"/>
          </a:bodyPr>
          <a:lstStyle/>
          <a:p>
            <a:endParaRPr lang="el-GR"/>
          </a:p>
        </p:txBody>
      </p:sp>
      <p:sp>
        <p:nvSpPr>
          <p:cNvPr id="3" name="Θέση περιεχομένου 2">
            <a:extLst>
              <a:ext uri="{FF2B5EF4-FFF2-40B4-BE49-F238E27FC236}">
                <a16:creationId xmlns:a16="http://schemas.microsoft.com/office/drawing/2014/main" id="{675AEDC2-7A2F-E31F-9855-13C2512B1A62}"/>
              </a:ext>
            </a:extLst>
          </p:cNvPr>
          <p:cNvSpPr>
            <a:spLocks noGrp="1"/>
          </p:cNvSpPr>
          <p:nvPr>
            <p:ph idx="1"/>
          </p:nvPr>
        </p:nvSpPr>
        <p:spPr/>
        <p:txBody>
          <a:bodyPr/>
          <a:lstStyle/>
          <a:p>
            <a:endParaRPr lang="el-GR"/>
          </a:p>
        </p:txBody>
      </p:sp>
      <p:sp>
        <p:nvSpPr>
          <p:cNvPr id="53252" name="Rectangle 4">
            <a:extLst>
              <a:ext uri="{FF2B5EF4-FFF2-40B4-BE49-F238E27FC236}">
                <a16:creationId xmlns:a16="http://schemas.microsoft.com/office/drawing/2014/main" id="{0683154F-7601-1B98-C09B-C6CA637B60D0}"/>
              </a:ext>
            </a:extLst>
          </p:cNvPr>
          <p:cNvSpPr>
            <a:spLocks noGrp="1" noChangeAspect="1" noChangeArrowheads="1"/>
          </p:cNvSpPr>
          <p:nvPr isPhoto="1"/>
        </p:nvSpPr>
        <p:spPr bwMode="auto">
          <a:xfrm>
            <a:off x="1265464" y="992187"/>
            <a:ext cx="9661071" cy="5736261"/>
          </a:xfrm>
          <a:prstGeom prst="rect">
            <a:avLst/>
          </a:prstGeom>
          <a:blipFill dpi="0" rotWithShape="1">
            <a:blip r:embed="rId2" cstate="print"/>
            <a:srcRect/>
            <a:stretch>
              <a:fillRect b="-11334"/>
            </a:stretch>
          </a:blipFill>
          <a:ln w="9525">
            <a:solidFill>
              <a:schemeClr val="tx1"/>
            </a:solidFill>
            <a:miter lim="800000"/>
            <a:headEnd/>
            <a:tailEnd/>
          </a:ln>
          <a:effectLst/>
        </p:spPr>
        <p:txBody>
          <a:bodyPr/>
          <a:lstStyle/>
          <a:p>
            <a:pPr eaLnBrk="1" hangingPunct="1">
              <a:defRPr/>
            </a:pPr>
            <a:endParaRPr lang="el-GR">
              <a:latin typeface="Arial" charset="0"/>
              <a:cs typeface="Arial" charset="0"/>
            </a:endParaRPr>
          </a:p>
        </p:txBody>
      </p:sp>
    </p:spTree>
    <p:extLst>
      <p:ext uri="{BB962C8B-B14F-4D97-AF65-F5344CB8AC3E}">
        <p14:creationId xmlns:p14="http://schemas.microsoft.com/office/powerpoint/2010/main" val="104109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3252"/>
                                        </p:tgtEl>
                                        <p:attrNameLst>
                                          <p:attrName>style.visibility</p:attrName>
                                        </p:attrNameLst>
                                      </p:cBhvr>
                                      <p:to>
                                        <p:strVal val="visible"/>
                                      </p:to>
                                    </p:set>
                                    <p:animEffect transition="in" filter="blinds(horizontal)">
                                      <p:cBhvr>
                                        <p:cTn id="7" dur="500"/>
                                        <p:tgtEl>
                                          <p:spTgt spid="53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2146C70-1CF7-9AED-E3F5-8F336E05C7A4}"/>
              </a:ext>
            </a:extLst>
          </p:cNvPr>
          <p:cNvSpPr>
            <a:spLocks noGrp="1"/>
          </p:cNvSpPr>
          <p:nvPr>
            <p:ph type="title"/>
          </p:nvPr>
        </p:nvSpPr>
        <p:spPr/>
        <p:txBody>
          <a:bodyPr>
            <a:normAutofit fontScale="90000"/>
          </a:bodyPr>
          <a:lstStyle/>
          <a:p>
            <a:endParaRPr lang="el-GR"/>
          </a:p>
        </p:txBody>
      </p:sp>
      <p:sp>
        <p:nvSpPr>
          <p:cNvPr id="3" name="Θέση περιεχομένου 2">
            <a:extLst>
              <a:ext uri="{FF2B5EF4-FFF2-40B4-BE49-F238E27FC236}">
                <a16:creationId xmlns:a16="http://schemas.microsoft.com/office/drawing/2014/main" id="{618F278E-7E56-A310-B24B-6183002DA89F}"/>
              </a:ext>
            </a:extLst>
          </p:cNvPr>
          <p:cNvSpPr>
            <a:spLocks noGrp="1"/>
          </p:cNvSpPr>
          <p:nvPr>
            <p:ph idx="1"/>
          </p:nvPr>
        </p:nvSpPr>
        <p:spPr/>
        <p:txBody>
          <a:bodyPr/>
          <a:lstStyle/>
          <a:p>
            <a:endParaRPr lang="el-GR"/>
          </a:p>
        </p:txBody>
      </p:sp>
      <p:sp>
        <p:nvSpPr>
          <p:cNvPr id="55300" name="Rectangle 4">
            <a:extLst>
              <a:ext uri="{FF2B5EF4-FFF2-40B4-BE49-F238E27FC236}">
                <a16:creationId xmlns:a16="http://schemas.microsoft.com/office/drawing/2014/main" id="{8480BA3A-C11A-B651-9951-5DFBCFCB223F}"/>
              </a:ext>
            </a:extLst>
          </p:cNvPr>
          <p:cNvSpPr>
            <a:spLocks noGrp="1" noChangeAspect="1" noChangeArrowheads="1"/>
          </p:cNvSpPr>
          <p:nvPr isPhoto="1"/>
        </p:nvSpPr>
        <p:spPr bwMode="auto">
          <a:xfrm>
            <a:off x="527953" y="976652"/>
            <a:ext cx="3966259" cy="5603762"/>
          </a:xfrm>
          <a:prstGeom prst="rect">
            <a:avLst/>
          </a:prstGeom>
          <a:blipFill dpi="0" rotWithShape="1">
            <a:blip r:embed="rId2" cstate="print"/>
            <a:srcRect/>
            <a:stretch>
              <a:fillRect r="-167"/>
            </a:stretch>
          </a:blipFill>
          <a:ln w="9525">
            <a:solidFill>
              <a:schemeClr val="tx1"/>
            </a:solidFill>
            <a:miter lim="800000"/>
            <a:headEnd/>
            <a:tailEnd/>
          </a:ln>
          <a:effectLst/>
        </p:spPr>
        <p:txBody>
          <a:bodyPr/>
          <a:lstStyle/>
          <a:p>
            <a:pPr eaLnBrk="1" hangingPunct="1">
              <a:defRPr/>
            </a:pPr>
            <a:endParaRPr lang="el-GR" dirty="0">
              <a:latin typeface="Arial" charset="0"/>
              <a:cs typeface="Arial" charset="0"/>
            </a:endParaRPr>
          </a:p>
        </p:txBody>
      </p:sp>
      <p:sp>
        <p:nvSpPr>
          <p:cNvPr id="56324" name="Rectangle 4">
            <a:extLst>
              <a:ext uri="{FF2B5EF4-FFF2-40B4-BE49-F238E27FC236}">
                <a16:creationId xmlns:a16="http://schemas.microsoft.com/office/drawing/2014/main" id="{049379D0-C765-B62B-F66B-EFF5D2FD0C0E}"/>
              </a:ext>
            </a:extLst>
          </p:cNvPr>
          <p:cNvSpPr>
            <a:spLocks noGrp="1" noChangeAspect="1" noChangeArrowheads="1"/>
          </p:cNvSpPr>
          <p:nvPr isPhoto="1"/>
        </p:nvSpPr>
        <p:spPr bwMode="auto">
          <a:xfrm>
            <a:off x="4804459" y="1825625"/>
            <a:ext cx="7020714" cy="4168549"/>
          </a:xfrm>
          <a:prstGeom prst="rect">
            <a:avLst/>
          </a:prstGeom>
          <a:blipFill dpi="0" rotWithShape="1">
            <a:blip r:embed="rId3" cstate="print"/>
            <a:srcRect/>
            <a:stretch>
              <a:fillRect b="-11420"/>
            </a:stretch>
          </a:blipFill>
          <a:ln w="9525">
            <a:solidFill>
              <a:schemeClr val="tx1"/>
            </a:solidFill>
            <a:miter lim="800000"/>
            <a:headEnd/>
            <a:tailEnd/>
          </a:ln>
          <a:effectLst/>
        </p:spPr>
        <p:txBody>
          <a:bodyPr/>
          <a:lstStyle/>
          <a:p>
            <a:pPr eaLnBrk="1" hangingPunct="1">
              <a:defRPr/>
            </a:pPr>
            <a:endParaRPr lang="el-GR" dirty="0">
              <a:latin typeface="Arial" charset="0"/>
              <a:cs typeface="Arial" charset="0"/>
            </a:endParaRPr>
          </a:p>
        </p:txBody>
      </p:sp>
    </p:spTree>
    <p:extLst>
      <p:ext uri="{BB962C8B-B14F-4D97-AF65-F5344CB8AC3E}">
        <p14:creationId xmlns:p14="http://schemas.microsoft.com/office/powerpoint/2010/main" val="3678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5300"/>
                                        </p:tgtEl>
                                        <p:attrNameLst>
                                          <p:attrName>style.visibility</p:attrName>
                                        </p:attrNameLst>
                                      </p:cBhvr>
                                      <p:to>
                                        <p:strVal val="visible"/>
                                      </p:to>
                                    </p:set>
                                    <p:animEffect transition="in" filter="blinds(horizontal)">
                                      <p:cBhvr>
                                        <p:cTn id="7" dur="500"/>
                                        <p:tgtEl>
                                          <p:spTgt spid="5530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6324"/>
                                        </p:tgtEl>
                                        <p:attrNameLst>
                                          <p:attrName>style.visibility</p:attrName>
                                        </p:attrNameLst>
                                      </p:cBhvr>
                                      <p:to>
                                        <p:strVal val="visible"/>
                                      </p:to>
                                    </p:set>
                                    <p:animEffect transition="in" filter="blinds(horizontal)">
                                      <p:cBhvr>
                                        <p:cTn id="12" dur="500"/>
                                        <p:tgtEl>
                                          <p:spTgt spid="56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A1B7BA8-B829-A0CD-405F-2E71F151DE3E}"/>
              </a:ext>
            </a:extLst>
          </p:cNvPr>
          <p:cNvSpPr>
            <a:spLocks noGrp="1"/>
          </p:cNvSpPr>
          <p:nvPr>
            <p:ph type="title"/>
          </p:nvPr>
        </p:nvSpPr>
        <p:spPr/>
        <p:txBody>
          <a:bodyPr>
            <a:normAutofit fontScale="90000"/>
          </a:bodyPr>
          <a:lstStyle/>
          <a:p>
            <a:endParaRPr lang="el-GR"/>
          </a:p>
        </p:txBody>
      </p:sp>
      <p:sp>
        <p:nvSpPr>
          <p:cNvPr id="3" name="Θέση περιεχομένου 2">
            <a:extLst>
              <a:ext uri="{FF2B5EF4-FFF2-40B4-BE49-F238E27FC236}">
                <a16:creationId xmlns:a16="http://schemas.microsoft.com/office/drawing/2014/main" id="{CCF467A8-5336-6F64-2942-8D9BFCC791E2}"/>
              </a:ext>
            </a:extLst>
          </p:cNvPr>
          <p:cNvSpPr>
            <a:spLocks noGrp="1"/>
          </p:cNvSpPr>
          <p:nvPr>
            <p:ph idx="1"/>
          </p:nvPr>
        </p:nvSpPr>
        <p:spPr>
          <a:xfrm>
            <a:off x="838200" y="1690688"/>
            <a:ext cx="10515600" cy="4351338"/>
          </a:xfrm>
        </p:spPr>
        <p:txBody>
          <a:bodyPr/>
          <a:lstStyle/>
          <a:p>
            <a:endParaRPr lang="el-GR" dirty="0"/>
          </a:p>
        </p:txBody>
      </p:sp>
      <p:pic>
        <p:nvPicPr>
          <p:cNvPr id="44034" name="Picture 6" descr="pic-cholesteatoma-middle-ear2">
            <a:extLst>
              <a:ext uri="{FF2B5EF4-FFF2-40B4-BE49-F238E27FC236}">
                <a16:creationId xmlns:a16="http://schemas.microsoft.com/office/drawing/2014/main" id="{7501EF2B-4EF0-51C3-3D3D-4D789932FC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14" y="2024742"/>
            <a:ext cx="4169618" cy="3108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10" descr="pic-cholesteatoma-middle-ear6">
            <a:extLst>
              <a:ext uri="{FF2B5EF4-FFF2-40B4-BE49-F238E27FC236}">
                <a16:creationId xmlns:a16="http://schemas.microsoft.com/office/drawing/2014/main" id="{21B7DAC5-633E-E601-3E6C-5534E50546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3532" y="2024742"/>
            <a:ext cx="3783970" cy="3108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8" descr="pic-cholesteatoma-middle-ear5">
            <a:extLst>
              <a:ext uri="{FF2B5EF4-FFF2-40B4-BE49-F238E27FC236}">
                <a16:creationId xmlns:a16="http://schemas.microsoft.com/office/drawing/2014/main" id="{0CD7A6D8-F90C-7EF7-5698-83CB4E119B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7502" y="2024742"/>
            <a:ext cx="3783970" cy="3108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72802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E171725-0914-4A29-37D1-AA93A00BDC5A}"/>
              </a:ext>
            </a:extLst>
          </p:cNvPr>
          <p:cNvSpPr>
            <a:spLocks noGrp="1"/>
          </p:cNvSpPr>
          <p:nvPr>
            <p:ph type="title"/>
          </p:nvPr>
        </p:nvSpPr>
        <p:spPr/>
        <p:txBody>
          <a:bodyPr>
            <a:normAutofit fontScale="90000"/>
          </a:bodyPr>
          <a:lstStyle/>
          <a:p>
            <a:endParaRPr lang="el-GR"/>
          </a:p>
        </p:txBody>
      </p:sp>
      <p:sp>
        <p:nvSpPr>
          <p:cNvPr id="3" name="Θέση περιεχομένου 2">
            <a:extLst>
              <a:ext uri="{FF2B5EF4-FFF2-40B4-BE49-F238E27FC236}">
                <a16:creationId xmlns:a16="http://schemas.microsoft.com/office/drawing/2014/main" id="{FF736050-9640-D8E7-8884-2886BB905A15}"/>
              </a:ext>
            </a:extLst>
          </p:cNvPr>
          <p:cNvSpPr>
            <a:spLocks noGrp="1"/>
          </p:cNvSpPr>
          <p:nvPr>
            <p:ph idx="1"/>
          </p:nvPr>
        </p:nvSpPr>
        <p:spPr/>
        <p:txBody>
          <a:bodyPr/>
          <a:lstStyle/>
          <a:p>
            <a:endParaRPr lang="el-GR"/>
          </a:p>
        </p:txBody>
      </p:sp>
      <p:sp>
        <p:nvSpPr>
          <p:cNvPr id="57348" name="Rectangle 4">
            <a:extLst>
              <a:ext uri="{FF2B5EF4-FFF2-40B4-BE49-F238E27FC236}">
                <a16:creationId xmlns:a16="http://schemas.microsoft.com/office/drawing/2014/main" id="{2485276B-D5B9-5A24-859E-F951F2E0AD28}"/>
              </a:ext>
            </a:extLst>
          </p:cNvPr>
          <p:cNvSpPr>
            <a:spLocks noGrp="1" noChangeAspect="1" noChangeArrowheads="1"/>
          </p:cNvSpPr>
          <p:nvPr isPhoto="1"/>
        </p:nvSpPr>
        <p:spPr bwMode="auto">
          <a:xfrm>
            <a:off x="707571" y="992187"/>
            <a:ext cx="4876800" cy="5573486"/>
          </a:xfrm>
          <a:prstGeom prst="rect">
            <a:avLst/>
          </a:prstGeom>
          <a:blipFill dpi="0" rotWithShape="1">
            <a:blip r:embed="rId2" cstate="print"/>
            <a:srcRect/>
            <a:stretch>
              <a:fillRect b="-8183"/>
            </a:stretch>
          </a:blipFill>
          <a:ln w="9525">
            <a:solidFill>
              <a:schemeClr val="tx1"/>
            </a:solidFill>
            <a:miter lim="800000"/>
            <a:headEnd/>
            <a:tailEnd/>
          </a:ln>
          <a:effectLst/>
        </p:spPr>
        <p:txBody>
          <a:bodyPr/>
          <a:lstStyle/>
          <a:p>
            <a:pPr eaLnBrk="1" hangingPunct="1">
              <a:defRPr/>
            </a:pPr>
            <a:endParaRPr lang="el-GR" dirty="0">
              <a:latin typeface="Arial" charset="0"/>
              <a:cs typeface="Arial" charset="0"/>
            </a:endParaRPr>
          </a:p>
        </p:txBody>
      </p:sp>
      <p:sp>
        <p:nvSpPr>
          <p:cNvPr id="58372" name="Rectangle 4">
            <a:extLst>
              <a:ext uri="{FF2B5EF4-FFF2-40B4-BE49-F238E27FC236}">
                <a16:creationId xmlns:a16="http://schemas.microsoft.com/office/drawing/2014/main" id="{7D07F2EF-E0E8-D7CB-6DEA-409DC2AC5ECA}"/>
              </a:ext>
            </a:extLst>
          </p:cNvPr>
          <p:cNvSpPr>
            <a:spLocks noGrp="1" noChangeAspect="1" noChangeArrowheads="1"/>
          </p:cNvSpPr>
          <p:nvPr isPhoto="1"/>
        </p:nvSpPr>
        <p:spPr bwMode="auto">
          <a:xfrm>
            <a:off x="5878286" y="992187"/>
            <a:ext cx="4297628" cy="5573486"/>
          </a:xfrm>
          <a:prstGeom prst="rect">
            <a:avLst/>
          </a:prstGeom>
          <a:blipFill dpi="0" rotWithShape="1">
            <a:blip r:embed="rId3" cstate="print"/>
            <a:srcRect/>
            <a:stretch>
              <a:fillRect r="-1369"/>
            </a:stretch>
          </a:blipFill>
          <a:ln w="9525">
            <a:solidFill>
              <a:schemeClr val="tx1"/>
            </a:solidFill>
            <a:miter lim="800000"/>
            <a:headEnd/>
            <a:tailEnd/>
          </a:ln>
          <a:effectLst/>
        </p:spPr>
        <p:txBody>
          <a:bodyPr/>
          <a:lstStyle/>
          <a:p>
            <a:pPr eaLnBrk="1" hangingPunct="1">
              <a:defRPr/>
            </a:pPr>
            <a:endParaRPr lang="el-GR" dirty="0">
              <a:latin typeface="Arial" charset="0"/>
              <a:cs typeface="Arial" charset="0"/>
            </a:endParaRPr>
          </a:p>
        </p:txBody>
      </p:sp>
    </p:spTree>
    <p:extLst>
      <p:ext uri="{BB962C8B-B14F-4D97-AF65-F5344CB8AC3E}">
        <p14:creationId xmlns:p14="http://schemas.microsoft.com/office/powerpoint/2010/main" val="328849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7348"/>
                                        </p:tgtEl>
                                        <p:attrNameLst>
                                          <p:attrName>style.visibility</p:attrName>
                                        </p:attrNameLst>
                                      </p:cBhvr>
                                      <p:to>
                                        <p:strVal val="visible"/>
                                      </p:to>
                                    </p:set>
                                    <p:animEffect transition="in" filter="blinds(horizontal)">
                                      <p:cBhvr>
                                        <p:cTn id="7" dur="500"/>
                                        <p:tgtEl>
                                          <p:spTgt spid="5734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8372"/>
                                        </p:tgtEl>
                                        <p:attrNameLst>
                                          <p:attrName>style.visibility</p:attrName>
                                        </p:attrNameLst>
                                      </p:cBhvr>
                                      <p:to>
                                        <p:strVal val="visible"/>
                                      </p:to>
                                    </p:set>
                                    <p:animEffect transition="in" filter="blinds(horizontal)">
                                      <p:cBhvr>
                                        <p:cTn id="12" dur="500"/>
                                        <p:tgtEl>
                                          <p:spTgt spid="58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135C286-888F-9555-FEE6-10B94124D9C0}"/>
              </a:ext>
            </a:extLst>
          </p:cNvPr>
          <p:cNvSpPr>
            <a:spLocks noGrp="1"/>
          </p:cNvSpPr>
          <p:nvPr>
            <p:ph type="title"/>
          </p:nvPr>
        </p:nvSpPr>
        <p:spPr/>
        <p:txBody>
          <a:bodyPr>
            <a:normAutofit fontScale="90000"/>
          </a:bodyPr>
          <a:lstStyle/>
          <a:p>
            <a:r>
              <a:rPr lang="el-GR" dirty="0"/>
              <a:t>Εμβρυολογική Προέλευση του </a:t>
            </a:r>
            <a:r>
              <a:rPr lang="el-GR" dirty="0" err="1"/>
              <a:t>Ωτός</a:t>
            </a:r>
            <a:endParaRPr lang="el-GR" dirty="0"/>
          </a:p>
        </p:txBody>
      </p:sp>
      <p:sp>
        <p:nvSpPr>
          <p:cNvPr id="3" name="Θέση περιεχομένου 2">
            <a:extLst>
              <a:ext uri="{FF2B5EF4-FFF2-40B4-BE49-F238E27FC236}">
                <a16:creationId xmlns:a16="http://schemas.microsoft.com/office/drawing/2014/main" id="{69E01B68-5DB8-D53E-5F00-C53A8D54403A}"/>
              </a:ext>
            </a:extLst>
          </p:cNvPr>
          <p:cNvSpPr>
            <a:spLocks noGrp="1"/>
          </p:cNvSpPr>
          <p:nvPr>
            <p:ph idx="1"/>
          </p:nvPr>
        </p:nvSpPr>
        <p:spPr>
          <a:xfrm>
            <a:off x="217716" y="1858282"/>
            <a:ext cx="7244442" cy="4771118"/>
          </a:xfrm>
        </p:spPr>
        <p:txBody>
          <a:bodyPr>
            <a:normAutofit fontScale="77500" lnSpcReduction="20000"/>
          </a:bodyPr>
          <a:lstStyle/>
          <a:p>
            <a:r>
              <a:rPr lang="el-GR" dirty="0"/>
              <a:t>Πτερύγιο: </a:t>
            </a:r>
            <a:r>
              <a:rPr lang="el-GR" dirty="0" err="1"/>
              <a:t>μεσέγχυμα</a:t>
            </a:r>
            <a:r>
              <a:rPr lang="el-GR" dirty="0"/>
              <a:t> του 1ου και 2ου φαρυγγικού τόξου</a:t>
            </a:r>
          </a:p>
          <a:p>
            <a:r>
              <a:rPr lang="el-GR" dirty="0"/>
              <a:t>Έξω ακουστικός πόρος: 1η φαρυγγική σχισμή</a:t>
            </a:r>
          </a:p>
          <a:p>
            <a:r>
              <a:rPr lang="el-GR" dirty="0"/>
              <a:t>Κοιλότητα μέσου </a:t>
            </a:r>
            <a:r>
              <a:rPr lang="el-GR" dirty="0" err="1"/>
              <a:t>ωτός</a:t>
            </a:r>
            <a:r>
              <a:rPr lang="el-GR" dirty="0"/>
              <a:t>, ακουστική σάλπιγγα</a:t>
            </a:r>
          </a:p>
          <a:p>
            <a:r>
              <a:rPr lang="el-GR" dirty="0"/>
              <a:t>Μαστοειδείς κυψέλες: 1ος φαρυγγικός θύλακος</a:t>
            </a:r>
          </a:p>
          <a:p>
            <a:r>
              <a:rPr lang="el-GR" dirty="0"/>
              <a:t>Ακουστικά οστάρια: χόνδρος 1ου και 2ου φαρυγγικού τόξου</a:t>
            </a:r>
          </a:p>
          <a:p>
            <a:r>
              <a:rPr lang="el-GR" dirty="0"/>
              <a:t>Κοχλίας και </a:t>
            </a:r>
            <a:r>
              <a:rPr lang="el-GR" dirty="0" err="1"/>
              <a:t>ημίκυκλοι</a:t>
            </a:r>
            <a:r>
              <a:rPr lang="el-GR" dirty="0"/>
              <a:t> σωλήνες: </a:t>
            </a:r>
            <a:r>
              <a:rPr lang="el-GR" dirty="0" err="1"/>
              <a:t>ωτικό</a:t>
            </a:r>
            <a:r>
              <a:rPr lang="el-GR" dirty="0"/>
              <a:t> </a:t>
            </a:r>
            <a:r>
              <a:rPr lang="el-GR" dirty="0" err="1"/>
              <a:t>πλακώδιο</a:t>
            </a:r>
            <a:r>
              <a:rPr lang="el-GR" dirty="0"/>
              <a:t>, </a:t>
            </a:r>
            <a:r>
              <a:rPr lang="el-GR" dirty="0" err="1"/>
              <a:t>ωτικό</a:t>
            </a:r>
            <a:r>
              <a:rPr lang="el-GR" dirty="0"/>
              <a:t> </a:t>
            </a:r>
            <a:r>
              <a:rPr lang="el-GR" dirty="0" err="1"/>
              <a:t>κυστίδιο</a:t>
            </a:r>
            <a:endParaRPr lang="el-GR" dirty="0"/>
          </a:p>
          <a:p>
            <a:endParaRPr lang="el-GR" dirty="0"/>
          </a:p>
        </p:txBody>
      </p:sp>
      <p:pic>
        <p:nvPicPr>
          <p:cNvPr id="52228" name="Picture 8" descr="10-4a">
            <a:extLst>
              <a:ext uri="{FF2B5EF4-FFF2-40B4-BE49-F238E27FC236}">
                <a16:creationId xmlns:a16="http://schemas.microsoft.com/office/drawing/2014/main" id="{C4FF26E8-7E55-EFAE-52A6-77287F293F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462158" y="1858283"/>
            <a:ext cx="4244925" cy="4771118"/>
          </a:xfrm>
          <a:prstGeom prst="rect">
            <a:avLst/>
          </a:prstGeom>
          <a:noFill/>
        </p:spPr>
      </p:pic>
    </p:spTree>
    <p:extLst>
      <p:ext uri="{BB962C8B-B14F-4D97-AF65-F5344CB8AC3E}">
        <p14:creationId xmlns:p14="http://schemas.microsoft.com/office/powerpoint/2010/main" val="503685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3329D76-A36A-8559-D2AB-5AD84FC6A0BF}"/>
              </a:ext>
            </a:extLst>
          </p:cNvPr>
          <p:cNvSpPr>
            <a:spLocks noGrp="1"/>
          </p:cNvSpPr>
          <p:nvPr>
            <p:ph type="title"/>
          </p:nvPr>
        </p:nvSpPr>
        <p:spPr/>
        <p:txBody>
          <a:bodyPr>
            <a:normAutofit fontScale="90000"/>
          </a:bodyPr>
          <a:lstStyle/>
          <a:p>
            <a:endParaRPr lang="el-GR"/>
          </a:p>
        </p:txBody>
      </p:sp>
      <p:sp>
        <p:nvSpPr>
          <p:cNvPr id="3" name="Θέση περιεχομένου 2">
            <a:extLst>
              <a:ext uri="{FF2B5EF4-FFF2-40B4-BE49-F238E27FC236}">
                <a16:creationId xmlns:a16="http://schemas.microsoft.com/office/drawing/2014/main" id="{552DA25C-93CB-9990-15D8-12D8CE060800}"/>
              </a:ext>
            </a:extLst>
          </p:cNvPr>
          <p:cNvSpPr>
            <a:spLocks noGrp="1"/>
          </p:cNvSpPr>
          <p:nvPr>
            <p:ph idx="1"/>
          </p:nvPr>
        </p:nvSpPr>
        <p:spPr/>
        <p:txBody>
          <a:bodyPr/>
          <a:lstStyle/>
          <a:p>
            <a:endParaRPr lang="el-GR"/>
          </a:p>
        </p:txBody>
      </p:sp>
      <p:pic>
        <p:nvPicPr>
          <p:cNvPr id="119820" name="Picture 12" descr="Middle_Ear_Anatomy__right__Labeled">
            <a:extLst>
              <a:ext uri="{FF2B5EF4-FFF2-40B4-BE49-F238E27FC236}">
                <a16:creationId xmlns:a16="http://schemas.microsoft.com/office/drawing/2014/main" id="{DCC313CD-80E6-6231-AA63-A51DE54E10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6871" y="992187"/>
            <a:ext cx="7037614" cy="5278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5516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9820"/>
                                        </p:tgtEl>
                                        <p:attrNameLst>
                                          <p:attrName>style.visibility</p:attrName>
                                        </p:attrNameLst>
                                      </p:cBhvr>
                                      <p:to>
                                        <p:strVal val="visible"/>
                                      </p:to>
                                    </p:set>
                                    <p:animEffect transition="in" filter="fade">
                                      <p:cBhvr>
                                        <p:cTn id="7" dur="1000"/>
                                        <p:tgtEl>
                                          <p:spTgt spid="119820"/>
                                        </p:tgtEl>
                                      </p:cBhvr>
                                    </p:animEffect>
                                    <p:anim calcmode="lin" valueType="num">
                                      <p:cBhvr>
                                        <p:cTn id="8" dur="1000" fill="hold"/>
                                        <p:tgtEl>
                                          <p:spTgt spid="119820"/>
                                        </p:tgtEl>
                                        <p:attrNameLst>
                                          <p:attrName>ppt_x</p:attrName>
                                        </p:attrNameLst>
                                      </p:cBhvr>
                                      <p:tavLst>
                                        <p:tav tm="0">
                                          <p:val>
                                            <p:strVal val="#ppt_x"/>
                                          </p:val>
                                        </p:tav>
                                        <p:tav tm="100000">
                                          <p:val>
                                            <p:strVal val="#ppt_x"/>
                                          </p:val>
                                        </p:tav>
                                      </p:tavLst>
                                    </p:anim>
                                    <p:anim calcmode="lin" valueType="num">
                                      <p:cBhvr>
                                        <p:cTn id="9" dur="1000" fill="hold"/>
                                        <p:tgtEl>
                                          <p:spTgt spid="1198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E553B85-1CD5-3832-A683-EC0E91E9CC2C}"/>
              </a:ext>
            </a:extLst>
          </p:cNvPr>
          <p:cNvSpPr>
            <a:spLocks noGrp="1"/>
          </p:cNvSpPr>
          <p:nvPr>
            <p:ph type="title"/>
          </p:nvPr>
        </p:nvSpPr>
        <p:spPr/>
        <p:txBody>
          <a:bodyPr>
            <a:normAutofit fontScale="90000"/>
          </a:bodyPr>
          <a:lstStyle/>
          <a:p>
            <a:endParaRPr lang="el-GR"/>
          </a:p>
        </p:txBody>
      </p:sp>
      <p:pic>
        <p:nvPicPr>
          <p:cNvPr id="53250" name="Picture 4" descr="10-6">
            <a:extLst>
              <a:ext uri="{FF2B5EF4-FFF2-40B4-BE49-F238E27FC236}">
                <a16:creationId xmlns:a16="http://schemas.microsoft.com/office/drawing/2014/main" id="{67BCB871-FD44-B9B1-3FB4-9CE3C7E346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814" y="992187"/>
            <a:ext cx="4669972" cy="5603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4" name="Picture 4" descr="10-4a">
            <a:extLst>
              <a:ext uri="{FF2B5EF4-FFF2-40B4-BE49-F238E27FC236}">
                <a16:creationId xmlns:a16="http://schemas.microsoft.com/office/drawing/2014/main" id="{FFFAC3FD-DE0C-DF76-0743-0B6EBB66DBE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0" y="992187"/>
            <a:ext cx="4146217" cy="5603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89269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AC1660-1CD0-2E7C-56E4-825742C27484}"/>
              </a:ext>
            </a:extLst>
          </p:cNvPr>
          <p:cNvSpPr>
            <a:spLocks noGrp="1"/>
          </p:cNvSpPr>
          <p:nvPr>
            <p:ph type="title"/>
          </p:nvPr>
        </p:nvSpPr>
        <p:spPr/>
        <p:txBody>
          <a:bodyPr>
            <a:normAutofit fontScale="90000"/>
          </a:bodyPr>
          <a:lstStyle/>
          <a:p>
            <a:endParaRPr lang="el-GR"/>
          </a:p>
        </p:txBody>
      </p:sp>
      <p:sp>
        <p:nvSpPr>
          <p:cNvPr id="3" name="Θέση περιεχομένου 2">
            <a:extLst>
              <a:ext uri="{FF2B5EF4-FFF2-40B4-BE49-F238E27FC236}">
                <a16:creationId xmlns:a16="http://schemas.microsoft.com/office/drawing/2014/main" id="{FDC602EF-98C2-B180-ACC8-A5564EC82762}"/>
              </a:ext>
            </a:extLst>
          </p:cNvPr>
          <p:cNvSpPr>
            <a:spLocks noGrp="1"/>
          </p:cNvSpPr>
          <p:nvPr>
            <p:ph idx="1"/>
          </p:nvPr>
        </p:nvSpPr>
        <p:spPr/>
        <p:txBody>
          <a:bodyPr/>
          <a:lstStyle/>
          <a:p>
            <a:endParaRPr lang="el-GR"/>
          </a:p>
        </p:txBody>
      </p:sp>
      <p:pic>
        <p:nvPicPr>
          <p:cNvPr id="55298" name="Picture 4" descr="10-4b">
            <a:extLst>
              <a:ext uri="{FF2B5EF4-FFF2-40B4-BE49-F238E27FC236}">
                <a16:creationId xmlns:a16="http://schemas.microsoft.com/office/drawing/2014/main" id="{99A4BF3E-E165-1776-4534-8458CB06B9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92187"/>
            <a:ext cx="5072743" cy="5482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2" name="Picture 4" descr="10-7a">
            <a:extLst>
              <a:ext uri="{FF2B5EF4-FFF2-40B4-BE49-F238E27FC236}">
                <a16:creationId xmlns:a16="http://schemas.microsoft.com/office/drawing/2014/main" id="{7C064957-ECA7-0D87-7314-E5E2EE9540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8528" y="992187"/>
            <a:ext cx="4196443" cy="5473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27290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A0D06F2-A58B-E616-E922-46FC8DA3FDD9}"/>
              </a:ext>
            </a:extLst>
          </p:cNvPr>
          <p:cNvSpPr>
            <a:spLocks noGrp="1"/>
          </p:cNvSpPr>
          <p:nvPr>
            <p:ph type="title"/>
          </p:nvPr>
        </p:nvSpPr>
        <p:spPr/>
        <p:txBody>
          <a:bodyPr>
            <a:normAutofit fontScale="90000"/>
          </a:bodyPr>
          <a:lstStyle/>
          <a:p>
            <a:r>
              <a:rPr lang="el-GR" dirty="0"/>
              <a:t>Ερωτήσεις </a:t>
            </a:r>
          </a:p>
        </p:txBody>
      </p:sp>
      <p:sp>
        <p:nvSpPr>
          <p:cNvPr id="4" name="Rectangle 1">
            <a:extLst>
              <a:ext uri="{FF2B5EF4-FFF2-40B4-BE49-F238E27FC236}">
                <a16:creationId xmlns:a16="http://schemas.microsoft.com/office/drawing/2014/main" id="{B4E31EBC-F8D1-2AC1-C025-50878EF8EAF1}"/>
              </a:ext>
            </a:extLst>
          </p:cNvPr>
          <p:cNvSpPr>
            <a:spLocks noGrp="1" noChangeArrowheads="1"/>
          </p:cNvSpPr>
          <p:nvPr>
            <p:ph idx="1"/>
          </p:nvPr>
        </p:nvSpPr>
        <p:spPr bwMode="auto">
          <a:xfrm>
            <a:off x="457201" y="2408002"/>
            <a:ext cx="11472530" cy="3186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mj-lt"/>
              <a:buAutoNum type="arabicPeriod"/>
            </a:pPr>
            <a:r>
              <a:rPr lang="el-GR" sz="1800" dirty="0"/>
              <a:t>Από ποιες ανατομικές δομές αποτελείται το έξω, το μέσο και το έσω </a:t>
            </a:r>
            <a:r>
              <a:rPr lang="el-GR" sz="1800" dirty="0" err="1"/>
              <a:t>ους</a:t>
            </a:r>
            <a:r>
              <a:rPr lang="el-GR" sz="1800" dirty="0"/>
              <a:t>;</a:t>
            </a:r>
          </a:p>
          <a:p>
            <a:pPr marL="342900" indent="-342900">
              <a:buFont typeface="+mj-lt"/>
              <a:buAutoNum type="arabicPeriod"/>
            </a:pPr>
            <a:r>
              <a:rPr lang="el-GR" sz="1800" dirty="0"/>
              <a:t>Περιγραφή της ιστολογικής δομής και της λειτουργίας του τυμπανικού υμένα.</a:t>
            </a:r>
          </a:p>
          <a:p>
            <a:pPr marL="342900" indent="-342900">
              <a:buFont typeface="+mj-lt"/>
              <a:buAutoNum type="arabicPeriod"/>
            </a:pPr>
            <a:r>
              <a:rPr lang="el-GR" sz="1800" dirty="0"/>
              <a:t>Περιγραφή της ενέργειας των ακουστικών οσταρίων και των μυών του μέσου </a:t>
            </a:r>
            <a:r>
              <a:rPr lang="el-GR" sz="1800" dirty="0" err="1"/>
              <a:t>ωτός</a:t>
            </a:r>
            <a:r>
              <a:rPr lang="el-GR" sz="1800" dirty="0"/>
              <a:t>.</a:t>
            </a:r>
          </a:p>
          <a:p>
            <a:pPr marL="342900" indent="-342900">
              <a:buFont typeface="+mj-lt"/>
              <a:buAutoNum type="arabicPeriod"/>
            </a:pPr>
            <a:r>
              <a:rPr lang="el-GR" sz="1800" dirty="0"/>
              <a:t>Περιγραφή της ανατομικής δομής και της λειτουργίας της ακουστικής σάλπιγγας.</a:t>
            </a:r>
          </a:p>
          <a:p>
            <a:pPr marL="342900" indent="-342900">
              <a:buFont typeface="+mj-lt"/>
              <a:buAutoNum type="arabicPeriod"/>
            </a:pPr>
            <a:r>
              <a:rPr lang="el-GR" sz="1800" dirty="0"/>
              <a:t>Περιγραφή των ανατομικών δομών του οστέινου και του υμενώδους λαβυρίνθου.</a:t>
            </a:r>
          </a:p>
          <a:p>
            <a:pPr marL="342900" indent="-342900">
              <a:buFont typeface="+mj-lt"/>
              <a:buAutoNum type="arabicPeriod"/>
            </a:pPr>
            <a:r>
              <a:rPr lang="el-GR" sz="1800" dirty="0"/>
              <a:t>Ποια η ανατομική θέση και η λειτουργία της ωοειδούς και της στρογγυλής θυρίδας;</a:t>
            </a:r>
          </a:p>
        </p:txBody>
      </p:sp>
    </p:spTree>
    <p:extLst>
      <p:ext uri="{BB962C8B-B14F-4D97-AF65-F5344CB8AC3E}">
        <p14:creationId xmlns:p14="http://schemas.microsoft.com/office/powerpoint/2010/main" val="8036732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68AEF-4589-3AAF-3740-A52C07252AF9}"/>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0BFF8FE6-D7D5-A17F-8EA5-12F0DE4029B4}"/>
              </a:ext>
            </a:extLst>
          </p:cNvPr>
          <p:cNvSpPr>
            <a:spLocks noGrp="1"/>
          </p:cNvSpPr>
          <p:nvPr>
            <p:ph type="title"/>
          </p:nvPr>
        </p:nvSpPr>
        <p:spPr/>
        <p:txBody>
          <a:bodyPr>
            <a:normAutofit fontScale="90000"/>
          </a:bodyPr>
          <a:lstStyle/>
          <a:p>
            <a:r>
              <a:rPr lang="el-GR" dirty="0"/>
              <a:t>Ερωτήσεις </a:t>
            </a:r>
          </a:p>
        </p:txBody>
      </p:sp>
      <p:sp>
        <p:nvSpPr>
          <p:cNvPr id="3" name="Rectangle 1">
            <a:extLst>
              <a:ext uri="{FF2B5EF4-FFF2-40B4-BE49-F238E27FC236}">
                <a16:creationId xmlns:a16="http://schemas.microsoft.com/office/drawing/2014/main" id="{17EBF3D1-EA1F-E8E5-1444-54C874910542}"/>
              </a:ext>
            </a:extLst>
          </p:cNvPr>
          <p:cNvSpPr>
            <a:spLocks noGrp="1" noChangeArrowheads="1"/>
          </p:cNvSpPr>
          <p:nvPr>
            <p:ph idx="1"/>
          </p:nvPr>
        </p:nvSpPr>
        <p:spPr bwMode="auto">
          <a:xfrm>
            <a:off x="467859" y="2148969"/>
            <a:ext cx="11256282" cy="3889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mj-lt"/>
              <a:buAutoNum type="arabicPeriod" startAt="7"/>
            </a:pPr>
            <a:r>
              <a:rPr lang="el-GR" sz="1800" dirty="0"/>
              <a:t>Περιγραφή της ιστολογικής δομής του οργάνου του </a:t>
            </a:r>
            <a:r>
              <a:rPr lang="el-GR" sz="1800" dirty="0" err="1"/>
              <a:t>Corti</a:t>
            </a:r>
            <a:r>
              <a:rPr lang="el-GR" sz="1800" dirty="0"/>
              <a:t>, των ακουστικών κηλίδων και των ακουστικών ακρολοφιών.</a:t>
            </a:r>
          </a:p>
          <a:p>
            <a:pPr marL="342900" indent="-342900">
              <a:buFont typeface="+mj-lt"/>
              <a:buAutoNum type="arabicPeriod" startAt="7"/>
            </a:pPr>
            <a:r>
              <a:rPr lang="el-GR" sz="1800" dirty="0"/>
              <a:t>Συνοπτική περιγραφή της οδού αγωγής των ηχητικών σημάτων.</a:t>
            </a:r>
          </a:p>
          <a:p>
            <a:pPr marL="342900" indent="-342900">
              <a:buFont typeface="+mj-lt"/>
              <a:buAutoNum type="arabicPeriod" startAt="7"/>
            </a:pPr>
            <a:r>
              <a:rPr lang="el-GR" sz="1800" dirty="0"/>
              <a:t>Περιγραφή των αισθητήριων οργάνων της ακοής και της ισορροπίας.</a:t>
            </a:r>
          </a:p>
          <a:p>
            <a:pPr marL="342900" indent="-342900">
              <a:buFont typeface="+mj-lt"/>
              <a:buAutoNum type="arabicPeriod" startAt="7"/>
            </a:pPr>
            <a:r>
              <a:rPr lang="el-GR" sz="1800" dirty="0"/>
              <a:t>Περιγραφή της θέσης της έξω και της έσω λέμφου.</a:t>
            </a:r>
          </a:p>
          <a:p>
            <a:pPr marL="342900" indent="-342900">
              <a:buFont typeface="+mj-lt"/>
              <a:buAutoNum type="arabicPeriod" startAt="7"/>
            </a:pPr>
            <a:r>
              <a:rPr lang="el-GR" sz="1800" dirty="0"/>
              <a:t>Περιγραφή της εμβρυολογικής προέλευσης του έξω ακουστικού πόρου, της κοιλότητας του μέσου </a:t>
            </a:r>
            <a:r>
              <a:rPr lang="el-GR" sz="1800" dirty="0" err="1"/>
              <a:t>ωτός</a:t>
            </a:r>
            <a:r>
              <a:rPr lang="el-GR" sz="1800" dirty="0"/>
              <a:t>, της ακουστικής σάλπιγγας, των μαστοειδών κυψελών, των ακουστικών οσταρίων, του κοχλία και των ημικύκλιων σωλήνων.</a:t>
            </a:r>
          </a:p>
        </p:txBody>
      </p:sp>
    </p:spTree>
    <p:extLst>
      <p:ext uri="{BB962C8B-B14F-4D97-AF65-F5344CB8AC3E}">
        <p14:creationId xmlns:p14="http://schemas.microsoft.com/office/powerpoint/2010/main" val="15275887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B5E634-1C6B-6777-FD44-40B69E7D5F94}"/>
              </a:ext>
            </a:extLst>
          </p:cNvPr>
          <p:cNvSpPr>
            <a:spLocks noGrp="1"/>
          </p:cNvSpPr>
          <p:nvPr>
            <p:ph type="title"/>
          </p:nvPr>
        </p:nvSpPr>
        <p:spPr/>
        <p:txBody>
          <a:bodyPr>
            <a:normAutofit fontScale="90000"/>
          </a:bodyPr>
          <a:lstStyle/>
          <a:p>
            <a:r>
              <a:rPr lang="en-US" dirty="0"/>
              <a:t>Video credits</a:t>
            </a:r>
            <a:endParaRPr lang="el-GR" dirty="0"/>
          </a:p>
        </p:txBody>
      </p:sp>
      <p:sp>
        <p:nvSpPr>
          <p:cNvPr id="3" name="Θέση περιεχομένου 2">
            <a:extLst>
              <a:ext uri="{FF2B5EF4-FFF2-40B4-BE49-F238E27FC236}">
                <a16:creationId xmlns:a16="http://schemas.microsoft.com/office/drawing/2014/main" id="{39AB18F6-6944-0AD4-64B9-BB884F4743B7}"/>
              </a:ext>
            </a:extLst>
          </p:cNvPr>
          <p:cNvSpPr>
            <a:spLocks noGrp="1"/>
          </p:cNvSpPr>
          <p:nvPr>
            <p:ph idx="1"/>
          </p:nvPr>
        </p:nvSpPr>
        <p:spPr>
          <a:xfrm>
            <a:off x="261257" y="1825624"/>
            <a:ext cx="11625943" cy="4738461"/>
          </a:xfrm>
        </p:spPr>
        <p:txBody>
          <a:bodyPr>
            <a:normAutofit/>
          </a:bodyPr>
          <a:lstStyle/>
          <a:p>
            <a:r>
              <a:rPr lang="en-US" sz="2400" dirty="0"/>
              <a:t>Visual material: Complete Anatomy, © 3D4Medical by Elsevier.</a:t>
            </a:r>
            <a:br>
              <a:rPr lang="en-US" sz="2400" dirty="0"/>
            </a:br>
            <a:r>
              <a:rPr lang="en-US" sz="2400" dirty="0"/>
              <a:t>Used for educational presentation purposes.</a:t>
            </a:r>
            <a:endParaRPr lang="de-DE" sz="2400" dirty="0">
              <a:hlinkClick r:id="rId2"/>
            </a:endParaRPr>
          </a:p>
          <a:p>
            <a:pPr marL="0" indent="0">
              <a:buNone/>
            </a:pPr>
            <a:endParaRPr lang="de-DE" sz="2400" dirty="0"/>
          </a:p>
          <a:p>
            <a:endParaRPr lang="el-GR" sz="2400" dirty="0"/>
          </a:p>
        </p:txBody>
      </p:sp>
    </p:spTree>
    <p:extLst>
      <p:ext uri="{BB962C8B-B14F-4D97-AF65-F5344CB8AC3E}">
        <p14:creationId xmlns:p14="http://schemas.microsoft.com/office/powerpoint/2010/main" val="880498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A60AB67-1226-A86A-A7E9-326E32AC1A43}"/>
              </a:ext>
            </a:extLst>
          </p:cNvPr>
          <p:cNvSpPr>
            <a:spLocks noGrp="1"/>
          </p:cNvSpPr>
          <p:nvPr>
            <p:ph type="title"/>
          </p:nvPr>
        </p:nvSpPr>
        <p:spPr/>
        <p:txBody>
          <a:bodyPr>
            <a:normAutofit fontScale="90000"/>
          </a:bodyPr>
          <a:lstStyle/>
          <a:p>
            <a:endParaRPr lang="el-GR"/>
          </a:p>
        </p:txBody>
      </p:sp>
      <p:sp>
        <p:nvSpPr>
          <p:cNvPr id="3" name="Θέση περιεχομένου 2">
            <a:extLst>
              <a:ext uri="{FF2B5EF4-FFF2-40B4-BE49-F238E27FC236}">
                <a16:creationId xmlns:a16="http://schemas.microsoft.com/office/drawing/2014/main" id="{884EE251-BE73-9652-C295-433F52C50504}"/>
              </a:ext>
            </a:extLst>
          </p:cNvPr>
          <p:cNvSpPr>
            <a:spLocks noGrp="1"/>
          </p:cNvSpPr>
          <p:nvPr>
            <p:ph idx="1"/>
          </p:nvPr>
        </p:nvSpPr>
        <p:spPr/>
        <p:txBody>
          <a:bodyPr/>
          <a:lstStyle/>
          <a:p>
            <a:endParaRPr lang="el-GR"/>
          </a:p>
        </p:txBody>
      </p:sp>
      <p:pic>
        <p:nvPicPr>
          <p:cNvPr id="6149" name="Picture 8" descr="middle%20ear">
            <a:extLst>
              <a:ext uri="{FF2B5EF4-FFF2-40B4-BE49-F238E27FC236}">
                <a16:creationId xmlns:a16="http://schemas.microsoft.com/office/drawing/2014/main" id="{6F5CE202-2108-6A6A-004A-516A5D6437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235" y="992187"/>
            <a:ext cx="7331529" cy="5498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070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4F14C43-EF96-F31B-B411-C87E10E23BAB}"/>
              </a:ext>
            </a:extLst>
          </p:cNvPr>
          <p:cNvSpPr>
            <a:spLocks noGrp="1"/>
          </p:cNvSpPr>
          <p:nvPr>
            <p:ph type="title"/>
          </p:nvPr>
        </p:nvSpPr>
        <p:spPr/>
        <p:txBody>
          <a:bodyPr>
            <a:normAutofit fontScale="90000"/>
          </a:bodyPr>
          <a:lstStyle/>
          <a:p>
            <a:r>
              <a:rPr lang="el-GR" dirty="0"/>
              <a:t>Έξω </a:t>
            </a:r>
            <a:r>
              <a:rPr lang="el-GR" dirty="0" err="1"/>
              <a:t>Ους</a:t>
            </a:r>
            <a:endParaRPr lang="el-GR" dirty="0"/>
          </a:p>
        </p:txBody>
      </p:sp>
      <p:sp>
        <p:nvSpPr>
          <p:cNvPr id="3" name="Θέση περιεχομένου 2">
            <a:extLst>
              <a:ext uri="{FF2B5EF4-FFF2-40B4-BE49-F238E27FC236}">
                <a16:creationId xmlns:a16="http://schemas.microsoft.com/office/drawing/2014/main" id="{FB32F62D-B44E-0DC4-9726-00CD6A51ABF5}"/>
              </a:ext>
            </a:extLst>
          </p:cNvPr>
          <p:cNvSpPr>
            <a:spLocks noGrp="1"/>
          </p:cNvSpPr>
          <p:nvPr>
            <p:ph idx="1"/>
          </p:nvPr>
        </p:nvSpPr>
        <p:spPr>
          <a:xfrm>
            <a:off x="130630" y="1690689"/>
            <a:ext cx="7532914" cy="4987698"/>
          </a:xfrm>
        </p:spPr>
        <p:txBody>
          <a:bodyPr numCol="2">
            <a:normAutofit fontScale="92500" lnSpcReduction="10000"/>
          </a:bodyPr>
          <a:lstStyle/>
          <a:p>
            <a:pPr marL="0" indent="0">
              <a:buNone/>
            </a:pPr>
            <a:endParaRPr lang="el-GR" dirty="0"/>
          </a:p>
          <a:p>
            <a:pPr marL="0" indent="0">
              <a:buNone/>
            </a:pPr>
            <a:endParaRPr lang="el-GR" dirty="0"/>
          </a:p>
          <a:p>
            <a:pPr marL="0" indent="0">
              <a:buNone/>
            </a:pPr>
            <a:r>
              <a:rPr lang="el-GR" dirty="0"/>
              <a:t>α) Πτερύγιο</a:t>
            </a:r>
          </a:p>
          <a:p>
            <a:pPr marL="0" indent="0">
              <a:buNone/>
            </a:pPr>
            <a:r>
              <a:rPr lang="el-GR" dirty="0"/>
              <a:t>β) Έξω ακουστικός πόρος</a:t>
            </a:r>
          </a:p>
          <a:p>
            <a:pPr marL="457200" lvl="1" indent="0">
              <a:buNone/>
            </a:pPr>
            <a:r>
              <a:rPr lang="el-GR" dirty="0"/>
              <a:t>οστέινη μοίρα</a:t>
            </a:r>
          </a:p>
          <a:p>
            <a:pPr marL="457200" lvl="1" indent="0">
              <a:buNone/>
            </a:pPr>
            <a:r>
              <a:rPr lang="el-GR" dirty="0"/>
              <a:t>χόνδρινη μοίρα</a:t>
            </a:r>
          </a:p>
          <a:p>
            <a:pPr marL="457200" lvl="1" indent="0">
              <a:buNone/>
            </a:pPr>
            <a:endParaRPr lang="el-GR" dirty="0"/>
          </a:p>
          <a:p>
            <a:pPr marL="457200" lvl="1" indent="0">
              <a:buNone/>
            </a:pPr>
            <a:endParaRPr lang="el-GR" dirty="0"/>
          </a:p>
          <a:p>
            <a:pPr marL="0" indent="0">
              <a:buNone/>
            </a:pPr>
            <a:r>
              <a:rPr lang="el-GR" dirty="0"/>
              <a:t>γ) Τυμπανικός υμένας</a:t>
            </a:r>
          </a:p>
          <a:p>
            <a:pPr lvl="1"/>
            <a:r>
              <a:rPr lang="el-GR" dirty="0"/>
              <a:t>λεπτό δέρμα</a:t>
            </a:r>
          </a:p>
          <a:p>
            <a:pPr lvl="1"/>
            <a:r>
              <a:rPr lang="el-GR" dirty="0"/>
              <a:t>ινώδης ιστός</a:t>
            </a:r>
          </a:p>
          <a:p>
            <a:pPr lvl="1"/>
            <a:r>
              <a:rPr lang="el-GR" dirty="0"/>
              <a:t>βλεννογόνος</a:t>
            </a:r>
          </a:p>
          <a:p>
            <a:pPr lvl="1"/>
            <a:r>
              <a:rPr lang="el-GR" dirty="0"/>
              <a:t>ομφαλός</a:t>
            </a:r>
          </a:p>
          <a:p>
            <a:pPr lvl="1"/>
            <a:r>
              <a:rPr lang="el-GR" dirty="0"/>
              <a:t>φωτεινός κώνος</a:t>
            </a:r>
          </a:p>
          <a:p>
            <a:pPr lvl="1"/>
            <a:r>
              <a:rPr lang="el-GR" dirty="0"/>
              <a:t>νεύρωση:</a:t>
            </a:r>
          </a:p>
          <a:p>
            <a:pPr lvl="2"/>
            <a:r>
              <a:rPr lang="el-GR" sz="1800" dirty="0"/>
              <a:t>3ος κλάδος τριδύμου, ίνες από ΕΣ VII, ΕΣ IX, ΕΣ X</a:t>
            </a:r>
          </a:p>
        </p:txBody>
      </p:sp>
      <p:pic>
        <p:nvPicPr>
          <p:cNvPr id="102407" name="Picture 7" descr="88">
            <a:extLst>
              <a:ext uri="{FF2B5EF4-FFF2-40B4-BE49-F238E27FC236}">
                <a16:creationId xmlns:a16="http://schemas.microsoft.com/office/drawing/2014/main" id="{5BF937DC-583B-E77D-4056-EB84BA303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636327" y="1525791"/>
            <a:ext cx="4425043" cy="4972980"/>
          </a:xfrm>
          <a:prstGeom prst="rect">
            <a:avLst/>
          </a:prstGeom>
          <a:noFill/>
        </p:spPr>
      </p:pic>
    </p:spTree>
    <p:extLst>
      <p:ext uri="{BB962C8B-B14F-4D97-AF65-F5344CB8AC3E}">
        <p14:creationId xmlns:p14="http://schemas.microsoft.com/office/powerpoint/2010/main" val="329108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407"/>
                                        </p:tgtEl>
                                        <p:attrNameLst>
                                          <p:attrName>style.visibility</p:attrName>
                                        </p:attrNameLst>
                                      </p:cBhvr>
                                      <p:to>
                                        <p:strVal val="visible"/>
                                      </p:to>
                                    </p:set>
                                    <p:animEffect transition="in" filter="blinds(horizontal)">
                                      <p:cBhvr>
                                        <p:cTn id="7" dur="500"/>
                                        <p:tgtEl>
                                          <p:spTgt spid="102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29E7D44-0DF4-076B-ED23-B08DA5513D79}"/>
              </a:ext>
            </a:extLst>
          </p:cNvPr>
          <p:cNvSpPr>
            <a:spLocks noGrp="1"/>
          </p:cNvSpPr>
          <p:nvPr>
            <p:ph type="title"/>
          </p:nvPr>
        </p:nvSpPr>
        <p:spPr/>
        <p:txBody>
          <a:bodyPr>
            <a:normAutofit fontScale="90000"/>
          </a:bodyPr>
          <a:lstStyle/>
          <a:p>
            <a:endParaRPr lang="el-GR"/>
          </a:p>
        </p:txBody>
      </p:sp>
      <p:sp>
        <p:nvSpPr>
          <p:cNvPr id="3" name="Θέση περιεχομένου 2">
            <a:extLst>
              <a:ext uri="{FF2B5EF4-FFF2-40B4-BE49-F238E27FC236}">
                <a16:creationId xmlns:a16="http://schemas.microsoft.com/office/drawing/2014/main" id="{0E02517F-496C-E4A2-D797-600C9B96694F}"/>
              </a:ext>
            </a:extLst>
          </p:cNvPr>
          <p:cNvSpPr>
            <a:spLocks noGrp="1"/>
          </p:cNvSpPr>
          <p:nvPr>
            <p:ph idx="1"/>
          </p:nvPr>
        </p:nvSpPr>
        <p:spPr/>
        <p:txBody>
          <a:bodyPr/>
          <a:lstStyle/>
          <a:p>
            <a:endParaRPr lang="el-GR"/>
          </a:p>
        </p:txBody>
      </p:sp>
      <p:pic>
        <p:nvPicPr>
          <p:cNvPr id="13314" name="Picture 4" descr="89">
            <a:extLst>
              <a:ext uri="{FF2B5EF4-FFF2-40B4-BE49-F238E27FC236}">
                <a16:creationId xmlns:a16="http://schemas.microsoft.com/office/drawing/2014/main" id="{196C17A2-4B28-6888-D88C-93FFF588A9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1" y="992187"/>
            <a:ext cx="4963886" cy="5427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Picture 2" descr="http://www.questionsonislam.com/sites/default/files/princ_rm_photo_of_anatomy_of_ear.jpg">
            <a:extLst>
              <a:ext uri="{FF2B5EF4-FFF2-40B4-BE49-F238E27FC236}">
                <a16:creationId xmlns:a16="http://schemas.microsoft.com/office/drawing/2014/main" id="{67790515-F25F-D225-FE4E-D04087EFD0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9942" y="1402352"/>
            <a:ext cx="6504214" cy="460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9500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7488DE7-3933-6247-5573-F619B6B6E1EE}"/>
              </a:ext>
            </a:extLst>
          </p:cNvPr>
          <p:cNvSpPr>
            <a:spLocks noGrp="1"/>
          </p:cNvSpPr>
          <p:nvPr>
            <p:ph type="title"/>
          </p:nvPr>
        </p:nvSpPr>
        <p:spPr/>
        <p:txBody>
          <a:bodyPr>
            <a:normAutofit fontScale="90000"/>
          </a:bodyPr>
          <a:lstStyle/>
          <a:p>
            <a:endParaRPr lang="el-GR"/>
          </a:p>
        </p:txBody>
      </p:sp>
      <p:sp>
        <p:nvSpPr>
          <p:cNvPr id="3" name="Θέση περιεχομένου 2">
            <a:extLst>
              <a:ext uri="{FF2B5EF4-FFF2-40B4-BE49-F238E27FC236}">
                <a16:creationId xmlns:a16="http://schemas.microsoft.com/office/drawing/2014/main" id="{F56DBA72-AC56-F887-F6B5-3B81FE91A269}"/>
              </a:ext>
            </a:extLst>
          </p:cNvPr>
          <p:cNvSpPr>
            <a:spLocks noGrp="1"/>
          </p:cNvSpPr>
          <p:nvPr>
            <p:ph idx="1"/>
          </p:nvPr>
        </p:nvSpPr>
        <p:spPr/>
        <p:txBody>
          <a:bodyPr/>
          <a:lstStyle/>
          <a:p>
            <a:endParaRPr lang="el-GR" dirty="0"/>
          </a:p>
        </p:txBody>
      </p:sp>
      <p:grpSp>
        <p:nvGrpSpPr>
          <p:cNvPr id="4" name="Ομάδα 3">
            <a:extLst>
              <a:ext uri="{FF2B5EF4-FFF2-40B4-BE49-F238E27FC236}">
                <a16:creationId xmlns:a16="http://schemas.microsoft.com/office/drawing/2014/main" id="{8C0B881B-F182-8E93-8CF1-E2425FA5BA47}"/>
              </a:ext>
            </a:extLst>
          </p:cNvPr>
          <p:cNvGrpSpPr/>
          <p:nvPr/>
        </p:nvGrpSpPr>
        <p:grpSpPr>
          <a:xfrm>
            <a:off x="582386" y="992187"/>
            <a:ext cx="4887686" cy="5551714"/>
            <a:chOff x="533400" y="0"/>
            <a:chExt cx="6096000" cy="6858000"/>
          </a:xfrm>
        </p:grpSpPr>
        <p:pic>
          <p:nvPicPr>
            <p:cNvPr id="15362" name="Picture 5" descr="87">
              <a:extLst>
                <a:ext uri="{FF2B5EF4-FFF2-40B4-BE49-F238E27FC236}">
                  <a16:creationId xmlns:a16="http://schemas.microsoft.com/office/drawing/2014/main" id="{17CB96CC-27AA-BEB1-A498-5A317AF087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1">
              <a:extLst>
                <a:ext uri="{FF2B5EF4-FFF2-40B4-BE49-F238E27FC236}">
                  <a16:creationId xmlns:a16="http://schemas.microsoft.com/office/drawing/2014/main" id="{67FA6F88-4143-CB49-B2CA-84EDC5D804FE}"/>
                </a:ext>
              </a:extLst>
            </p:cNvPr>
            <p:cNvSpPr/>
            <p:nvPr/>
          </p:nvSpPr>
          <p:spPr>
            <a:xfrm rot="20760963">
              <a:off x="2797175" y="2406650"/>
              <a:ext cx="1066800" cy="1330325"/>
            </a:xfrm>
            <a:prstGeom prst="roundRect">
              <a:avLst/>
            </a:prstGeom>
            <a:noFill/>
            <a:ln w="57150">
              <a:solidFill>
                <a:srgbClr val="FF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l-GR"/>
            </a:p>
          </p:txBody>
        </p:sp>
      </p:grpSp>
      <p:pic>
        <p:nvPicPr>
          <p:cNvPr id="16386" name="Picture 2" descr="http://media-2.web.britannica.com/eb-media/03/14303-004-A1009028.jpg">
            <a:extLst>
              <a:ext uri="{FF2B5EF4-FFF2-40B4-BE49-F238E27FC236}">
                <a16:creationId xmlns:a16="http://schemas.microsoft.com/office/drawing/2014/main" id="{DF43848E-F4C8-AD72-0D72-237D18149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0672" y="992187"/>
            <a:ext cx="4446814" cy="5558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8293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1F1C753-F968-DBCD-30EB-16617DBAF29F}"/>
              </a:ext>
            </a:extLst>
          </p:cNvPr>
          <p:cNvSpPr>
            <a:spLocks noGrp="1"/>
          </p:cNvSpPr>
          <p:nvPr>
            <p:ph type="title"/>
          </p:nvPr>
        </p:nvSpPr>
        <p:spPr/>
        <p:txBody>
          <a:bodyPr>
            <a:normAutofit fontScale="90000"/>
          </a:bodyPr>
          <a:lstStyle/>
          <a:p>
            <a:r>
              <a:rPr lang="el-GR" dirty="0"/>
              <a:t>Μέσο </a:t>
            </a:r>
            <a:r>
              <a:rPr lang="el-GR" dirty="0" err="1"/>
              <a:t>Ους</a:t>
            </a:r>
            <a:endParaRPr lang="el-GR" dirty="0"/>
          </a:p>
        </p:txBody>
      </p:sp>
      <p:sp>
        <p:nvSpPr>
          <p:cNvPr id="3" name="Θέση περιεχομένου 2">
            <a:extLst>
              <a:ext uri="{FF2B5EF4-FFF2-40B4-BE49-F238E27FC236}">
                <a16:creationId xmlns:a16="http://schemas.microsoft.com/office/drawing/2014/main" id="{996B52E5-F96C-4A4F-55CA-4B5497E04A36}"/>
              </a:ext>
            </a:extLst>
          </p:cNvPr>
          <p:cNvSpPr>
            <a:spLocks noGrp="1"/>
          </p:cNvSpPr>
          <p:nvPr>
            <p:ph idx="1"/>
          </p:nvPr>
        </p:nvSpPr>
        <p:spPr>
          <a:xfrm>
            <a:off x="315686" y="1690688"/>
            <a:ext cx="6983185" cy="4705804"/>
          </a:xfrm>
        </p:spPr>
        <p:txBody>
          <a:bodyPr>
            <a:normAutofit fontScale="92500" lnSpcReduction="10000"/>
          </a:bodyPr>
          <a:lstStyle/>
          <a:p>
            <a:r>
              <a:rPr lang="el-GR" dirty="0"/>
              <a:t>Είναι κοιλότητα στη λιθοειδή μοίρα του κροταφικού οστού</a:t>
            </a:r>
          </a:p>
          <a:p>
            <a:r>
              <a:rPr lang="el-GR" dirty="0"/>
              <a:t>Περιλαμβάνει την τυμπανική κοιλότητα</a:t>
            </a:r>
          </a:p>
          <a:p>
            <a:r>
              <a:rPr lang="el-GR" dirty="0"/>
              <a:t>Επικοινωνεί:</a:t>
            </a:r>
          </a:p>
          <a:p>
            <a:pPr lvl="1"/>
            <a:r>
              <a:rPr lang="el-GR" dirty="0"/>
              <a:t>με τις μαστοειδείς κυψέλες μέσω του μαστοειδούς άντρου</a:t>
            </a:r>
          </a:p>
          <a:p>
            <a:pPr lvl="1"/>
            <a:r>
              <a:rPr lang="el-GR" dirty="0"/>
              <a:t>με τον ρινοφάρυγγα μέσω της ακουστικής σάλπιγγας</a:t>
            </a:r>
          </a:p>
          <a:p>
            <a:endParaRPr lang="el-GR" dirty="0"/>
          </a:p>
        </p:txBody>
      </p:sp>
      <p:pic>
        <p:nvPicPr>
          <p:cNvPr id="104455" name="Picture 7" descr="87">
            <a:extLst>
              <a:ext uri="{FF2B5EF4-FFF2-40B4-BE49-F238E27FC236}">
                <a16:creationId xmlns:a16="http://schemas.microsoft.com/office/drawing/2014/main" id="{EE2DBFEC-9083-E5B3-075E-9FA0B74EBB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585538" y="1858732"/>
            <a:ext cx="4290776" cy="4705805"/>
          </a:xfrm>
          <a:prstGeom prst="rect">
            <a:avLst/>
          </a:prstGeom>
          <a:noFill/>
        </p:spPr>
      </p:pic>
    </p:spTree>
    <p:extLst>
      <p:ext uri="{BB962C8B-B14F-4D97-AF65-F5344CB8AC3E}">
        <p14:creationId xmlns:p14="http://schemas.microsoft.com/office/powerpoint/2010/main" val="383191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455"/>
                                        </p:tgtEl>
                                        <p:attrNameLst>
                                          <p:attrName>style.visibility</p:attrName>
                                        </p:attrNameLst>
                                      </p:cBhvr>
                                      <p:to>
                                        <p:strVal val="visible"/>
                                      </p:to>
                                    </p:set>
                                    <p:animEffect transition="in" filter="blinds(horizontal)">
                                      <p:cBhvr>
                                        <p:cTn id="7" dur="500"/>
                                        <p:tgtEl>
                                          <p:spTgt spid="104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17937</TotalTime>
  <Words>1017</Words>
  <Application>Microsoft Office PowerPoint</Application>
  <PresentationFormat>Ευρεία οθόνη</PresentationFormat>
  <Paragraphs>171</Paragraphs>
  <Slides>44</Slides>
  <Notes>0</Notes>
  <HiddenSlides>0</HiddenSlides>
  <MMClips>5</MMClips>
  <ScaleCrop>false</ScaleCrop>
  <HeadingPairs>
    <vt:vector size="6" baseType="variant">
      <vt:variant>
        <vt:lpstr>Γραμματοσειρές που χρησιμοποιούνται</vt:lpstr>
      </vt:variant>
      <vt:variant>
        <vt:i4>4</vt:i4>
      </vt:variant>
      <vt:variant>
        <vt:lpstr>Θέμα</vt:lpstr>
      </vt:variant>
      <vt:variant>
        <vt:i4>2</vt:i4>
      </vt:variant>
      <vt:variant>
        <vt:lpstr>Τίτλοι διαφανειών</vt:lpstr>
      </vt:variant>
      <vt:variant>
        <vt:i4>44</vt:i4>
      </vt:variant>
    </vt:vector>
  </HeadingPairs>
  <TitlesOfParts>
    <vt:vector size="50" baseType="lpstr">
      <vt:lpstr>Aptos</vt:lpstr>
      <vt:lpstr>Aptos Display</vt:lpstr>
      <vt:lpstr>Arial</vt:lpstr>
      <vt:lpstr>Wingdings</vt:lpstr>
      <vt:lpstr>Θέμα του Office</vt:lpstr>
      <vt:lpstr>1_Θέμα του Office</vt:lpstr>
      <vt:lpstr>Template?</vt:lpstr>
      <vt:lpstr>Διάκριση Ωτός</vt:lpstr>
      <vt:lpstr>Παρουσίαση του PowerPoint</vt:lpstr>
      <vt:lpstr>Παρουσίαση του PowerPoint</vt:lpstr>
      <vt:lpstr>Παρουσίαση του PowerPoint</vt:lpstr>
      <vt:lpstr>Έξω Ους</vt:lpstr>
      <vt:lpstr>Παρουσίαση του PowerPoint</vt:lpstr>
      <vt:lpstr>Παρουσίαση του PowerPoint</vt:lpstr>
      <vt:lpstr>Μέσο Ους</vt:lpstr>
      <vt:lpstr>Μέσο Ους</vt:lpstr>
      <vt:lpstr>Μέσο Ους</vt:lpstr>
      <vt:lpstr>Ακουστικά Οστάρια</vt:lpstr>
      <vt:lpstr>Ακουστική Σάλπιγγα</vt:lpstr>
      <vt:lpstr>Παρουσίαση του PowerPoint</vt:lpstr>
      <vt:lpstr>Έσω Ους</vt:lpstr>
      <vt:lpstr>Οστέινος Λαβύρινθος</vt:lpstr>
      <vt:lpstr>Παρουσίαση του PowerPoint</vt:lpstr>
      <vt:lpstr>Υμενώδης Λαβύρινθος</vt:lpstr>
      <vt:lpstr>Παρουσίαση του PowerPoint</vt:lpstr>
      <vt:lpstr>Υμενώδης Κοχλίας / Κοχλιακός Πόρος</vt:lpstr>
      <vt:lpstr>Παρουσίαση του PowerPoint</vt:lpstr>
      <vt:lpstr>Παρουσίαση του PowerPoint</vt:lpstr>
      <vt:lpstr>Οδός Αγωγής των Ηχητικών Κυμάτων</vt:lpstr>
      <vt:lpstr>Οδός Αγωγής των Ηχητικών Κυμάτων</vt:lpstr>
      <vt:lpstr>Οδός Αγωγής των Ηχητικών Κυμάτων (περιγραφή)</vt:lpstr>
      <vt:lpstr>Κοχλιακός Πόρος</vt:lpstr>
      <vt:lpstr>Παρουσίαση του PowerPoint</vt:lpstr>
      <vt:lpstr>Παρουσίαση του PowerPoint</vt:lpstr>
      <vt:lpstr>Ελλειπτικό Κυστίδιο – Σφαιρικό Κυστίδιο</vt:lpstr>
      <vt:lpstr>Υμενώδεις Ημικύκλιοι Σωλήνες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Εμβρυολογική Προέλευση του Ωτός</vt:lpstr>
      <vt:lpstr>Παρουσίαση του PowerPoint</vt:lpstr>
      <vt:lpstr>Παρουσίαση του PowerPoint</vt:lpstr>
      <vt:lpstr>Ερωτήσεις </vt:lpstr>
      <vt:lpstr>Ερωτήσεις </vt:lpstr>
      <vt:lpstr>Video credits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Evangelia-Marouso Kaplani</dc:creator>
  <cp:lastModifiedBy>Evangelia-Marouso Kaplani</cp:lastModifiedBy>
  <cp:revision>39</cp:revision>
  <dcterms:created xsi:type="dcterms:W3CDTF">2025-08-26T11:05:02Z</dcterms:created>
  <dcterms:modified xsi:type="dcterms:W3CDTF">2026-02-17T10:07:58Z</dcterms:modified>
</cp:coreProperties>
</file>