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7"/>
  </p:notesMasterIdLst>
  <p:sldIdLst>
    <p:sldId id="284" r:id="rId3"/>
    <p:sldId id="336" r:id="rId4"/>
    <p:sldId id="337" r:id="rId5"/>
    <p:sldId id="369" r:id="rId6"/>
    <p:sldId id="338" r:id="rId7"/>
    <p:sldId id="339" r:id="rId8"/>
    <p:sldId id="340" r:id="rId9"/>
    <p:sldId id="341" r:id="rId10"/>
    <p:sldId id="370" r:id="rId11"/>
    <p:sldId id="371" r:id="rId12"/>
    <p:sldId id="372" r:id="rId13"/>
    <p:sldId id="342" r:id="rId14"/>
    <p:sldId id="343" r:id="rId15"/>
    <p:sldId id="345" r:id="rId16"/>
    <p:sldId id="346" r:id="rId17"/>
    <p:sldId id="347" r:id="rId18"/>
    <p:sldId id="373" r:id="rId19"/>
    <p:sldId id="348" r:id="rId20"/>
    <p:sldId id="350" r:id="rId21"/>
    <p:sldId id="351" r:id="rId22"/>
    <p:sldId id="352" r:id="rId23"/>
    <p:sldId id="353" r:id="rId24"/>
    <p:sldId id="374" r:id="rId25"/>
    <p:sldId id="375" r:id="rId26"/>
    <p:sldId id="376" r:id="rId27"/>
    <p:sldId id="377" r:id="rId28"/>
    <p:sldId id="354" r:id="rId29"/>
    <p:sldId id="355" r:id="rId30"/>
    <p:sldId id="356" r:id="rId31"/>
    <p:sldId id="357" r:id="rId32"/>
    <p:sldId id="378" r:id="rId33"/>
    <p:sldId id="358" r:id="rId34"/>
    <p:sldId id="359" r:id="rId35"/>
    <p:sldId id="360" r:id="rId36"/>
    <p:sldId id="361" r:id="rId37"/>
    <p:sldId id="362" r:id="rId38"/>
    <p:sldId id="363" r:id="rId39"/>
    <p:sldId id="364" r:id="rId40"/>
    <p:sldId id="365" r:id="rId41"/>
    <p:sldId id="366" r:id="rId42"/>
    <p:sldId id="368" r:id="rId43"/>
    <p:sldId id="286" r:id="rId44"/>
    <p:sldId id="335" r:id="rId45"/>
    <p:sldId id="313" r:id="rId4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D4EF"/>
    <a:srgbClr val="EBF3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79F6E-C6AC-4B27-84D5-0A3D833B207F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C644D-9CEA-4C7C-B69B-04E5BD7287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095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139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6AEAB9-7067-816E-0DCF-4ED334501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982FAA-DE8A-4769-D9C2-5BA031FD0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B7DD1DE-EF81-11A3-4277-2663BAD85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633AA92-0939-E84C-AFA3-21F1E789E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77D6FE9-AF5A-FD58-A1E0-CC88ADA1D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4494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A75C61-421A-FB6C-9805-E6D9D960A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A33C547-64DD-8E13-73B6-EA01795CC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A090B1D-D2C8-1A91-04F7-1F9B63FCF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C56DD3E-8BB5-EAAE-C55D-3F7B71930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4BE7CD3-A270-D1D3-B697-3E6D9B734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6586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BBC7F0-65F0-82A9-BFBD-F4A5CE906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2B2204-894D-3D72-EBD9-CD6E0FB06F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34812B4-FE2E-BA8E-A6E7-B35406DFF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9579099-37C2-B85F-3435-BC2184250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3AE1B8C-BA5F-6723-6059-5AFF81CE7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60B46DB-1FBB-983D-96EF-3EFC5F71F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8297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B4779F-3761-2508-A389-15174EB0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73E473C-E88C-9108-116D-D97338836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ED5BA83-829A-9968-D498-54D6495FF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43340760-CC18-F696-1A1D-64F8908457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DAEF02D-A9DB-BFDB-F369-B2585A9EAA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AE554A68-DA64-3022-69E0-14A33B33B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91EA038-E64D-D415-79AE-02B35C6EA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A126DB6-00E1-C750-0123-FC0EABD1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667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62F893B-175F-0878-73D1-CFAC049FD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70A8647-8B2E-408D-485B-0FEDA2ADA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DA2110A-5501-D4E4-1838-7B3E069D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D71E9D39-4256-2306-0CAB-FB5A0D18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5627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1CB50E3-DBC1-E8E0-6684-885457CAC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C81FB31-6BA1-26B8-FAB5-ED5C70743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D072194-A194-F412-7A0C-2296C5AFD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4486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1EBE698-BCFC-BE58-F704-EAB19F61D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268238-7E9A-580C-A9D7-139ECE35C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D729ECD-14E4-AE28-0F77-5F1C87CEC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DBAA221-1E04-A9C0-8642-3EE87B970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B75C824-6CD7-6BF2-53AF-7E64A737D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F7869FA-D470-2E07-F1B5-D765526AE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517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8059B9-F206-F7A9-05F3-E30D5853E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37516EEC-D8D1-19E0-5D19-78A20B542F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97432F8-7F7B-9A7C-D056-47FC68FBE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A3AC460-4F21-29E2-9E88-E17BA47E1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A23EF3D-6EFC-9F66-52D3-F5DC7ED61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D3129C-D570-2EAC-F73B-A0DC47612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9549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2F2A07-A59C-5108-C40C-F019617C7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DFE58C3-A0D9-4188-7CDE-2967B41F7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54AEFB6-52ED-383F-5BB2-7D1C59E72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DE78A41-E503-9F90-5019-34FF7FA5F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29B0406-6F52-50FF-72E7-2667B0889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0839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C174C5E-DE8B-3B99-DAD6-455476A9AF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EBDE883-0A10-FF49-808B-C7E41365C3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2594B9F-D590-EE89-4DE9-58DF5AB7D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7EB2DB8-87C2-E31D-A1B9-D111E620B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2674149-48CE-81DB-FE2E-473267544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9311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6F7A55-3D18-1E14-C44C-D1796C3C1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2A12975-0D2A-DDDB-7261-77FBA92ED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D6FFF2F-AF49-81B3-55B8-CC4AA7C8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C88D119-AAD5-15A0-CE56-6D652F6C6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A641F09-772C-3D20-5263-5DF702640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9130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l-GR" dirty="0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/>
          <p:nvPr userDrawn="1"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DE6FA4D3-4314-EFAE-7B0D-9DAB11D77E4B}"/>
              </a:ext>
            </a:extLst>
          </p:cNvPr>
          <p:cNvGrpSpPr/>
          <p:nvPr userDrawn="1"/>
        </p:nvGrpSpPr>
        <p:grpSpPr>
          <a:xfrm>
            <a:off x="9304419" y="47625"/>
            <a:ext cx="2806268" cy="717550"/>
            <a:chOff x="9304419" y="47625"/>
            <a:chExt cx="2806268" cy="717550"/>
          </a:xfrm>
        </p:grpSpPr>
        <p:pic>
          <p:nvPicPr>
            <p:cNvPr id="9" name="Picture 9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75550FB9-3364-E2D0-2699-FEB2E9B1E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9304419" y="47625"/>
              <a:ext cx="1111250" cy="717550"/>
            </a:xfrm>
            <a:prstGeom prst="rect">
              <a:avLst/>
            </a:prstGeom>
            <a:solidFill>
              <a:srgbClr val="ECF4F9"/>
            </a:solidFill>
          </p:spPr>
        </p:pic>
        <p:cxnSp>
          <p:nvCxnSpPr>
            <p:cNvPr id="10" name="Straight Connector 10">
              <a:extLst>
                <a:ext uri="{FF2B5EF4-FFF2-40B4-BE49-F238E27FC236}">
                  <a16:creationId xmlns:a16="http://schemas.microsoft.com/office/drawing/2014/main" id="{23C236B0-0373-F612-65FE-0BA5FBCF4862}"/>
                </a:ext>
              </a:extLst>
            </p:cNvPr>
            <p:cNvCxnSpPr/>
            <p:nvPr/>
          </p:nvCxnSpPr>
          <p:spPr>
            <a:xfrm>
              <a:off x="10353324" y="101428"/>
              <a:ext cx="0" cy="609944"/>
            </a:xfrm>
            <a:prstGeom prst="line">
              <a:avLst/>
            </a:prstGeom>
            <a:solidFill>
              <a:srgbClr val="ECF4F9"/>
            </a:solidFill>
            <a:ln>
              <a:solidFill>
                <a:srgbClr val="4A8CC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A02B10DB-5F00-EA2A-55EA-F82E3BD84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7"/>
            <a:stretch>
              <a:fillRect/>
            </a:stretch>
          </p:blipFill>
          <p:spPr>
            <a:xfrm>
              <a:off x="10415668" y="101428"/>
              <a:ext cx="1695019" cy="609945"/>
            </a:xfrm>
            <a:prstGeom prst="rect">
              <a:avLst/>
            </a:prstGeom>
          </p:spPr>
        </p:pic>
      </p:grp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/>
          <p:nvPr userDrawn="1"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157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689D2F-D422-89DB-CF00-E5C8581C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9769831-89FF-1B80-0E47-4CC2A6E69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1AB7C5-F3C4-076B-B1FD-A94356ADA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6342CFE-B1CF-C227-4EA3-C3850B481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CE9FCC2-13F3-6135-9B68-C5C257BA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1458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E63E53-F7CE-A3F8-62C9-4AF8A85E3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E49F4E-7F4B-430C-5447-04CDF0ED2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C2EBDDD-4C2B-4BE9-3C84-CAFF659D4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F310DEF-1F88-73B2-9D44-EBC14F717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A162212-7222-4290-89C2-0DC41EF0F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ABB004E-66A8-8315-449E-3DEE1CF9C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5810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F9FC3C-5982-454A-959D-23AE23CC4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56D6535-1232-225E-9951-54952AE53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B908838-082A-9B6B-4882-E437C8A09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2476E72-C67A-B89D-A5EA-11F47E7C4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D87BD42-AAFB-4E12-747A-F696D3BF6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673BFE8-E44E-B36D-2CD9-EC2E44B27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263650D-356A-D49A-33F8-D700546BB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3BA353C-89A7-8BFF-B695-99D1CF3F3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4882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1DD05E-6CE0-155F-3721-99795D70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C71CAF4-E343-026D-54DB-60781EFE1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9C45B5D-9F6E-DE3F-1F02-268FA70FF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79ECC4B-B247-BED7-5308-0D400DBAA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6435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87F8F0F-3892-1113-7A60-5818A50E5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6BA8CE8-5B09-DFEF-5128-CD692C8C7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FA5706-75FF-0770-901A-D08CB3EB8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96310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D6C518-081C-84EF-0832-2FB0B13E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CB248E-9D0D-1185-CE9B-F611D8AAF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F3A09A7-8501-543A-235E-1821D6291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F462E34-6809-30A9-1954-7B0AC623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3F84B5A-D1C9-96D8-6DE4-59A38847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5CACB3-80EF-82D5-E92B-40F3C2AFE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6502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8C2946-35CA-4D98-339C-38B327F1B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C768ADD-123B-A07A-B4F9-8736A246C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31A9211-6348-B88C-543A-B75668E1A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B7395FC-B884-1F41-8D76-C5917FB76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1145221-BFB9-8F9C-878A-1C991DC3D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85279EF-48B0-BA9F-4F27-06AAFB00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7142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367440-92FE-AEBF-4A6C-75E4C2E3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45B5C7E-2E16-B4AC-BA18-D5FAC594F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0C9499-58AE-E9C3-32D2-CC447FA65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0ADCC72-B6D0-45C3-113D-80DB0D1C8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98E114-9AB3-E336-8D9E-994D94A7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9492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66E2042-064D-79F8-CECF-AEE8435DEF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727E4B6-2B0F-DA27-2EF6-9D1764C28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293CFAC-E345-2C81-2FB7-1FE2DF3D3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505109-7337-E4E7-2F39-E18E193ED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E03381-4C05-0252-E102-EC26A10EF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4640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2C53F2E2-3C5B-C11F-AF7B-9CA56A939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B678747-1DC9-A480-FC36-A06FF851A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A08B0CE-D681-D369-7771-E0B5FC1188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2E63C1-FA27-49DB-A789-515F1A3EACCE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28F2FB9-59B2-6705-6301-350681D09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0BC2AF1-BE7B-D159-999C-D27B84E03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325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6C4BBA1-B92D-57EA-681A-08BE89677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D3DBEC0-A80D-DC23-5EE2-AB5E4C4C4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7905BA9-1EE5-6A77-3D42-67B96C11A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593DD-9E93-4E1A-ADC1-D134093077A0}" type="datetimeFigureOut">
              <a:rPr lang="el-GR" smtClean="0"/>
              <a:t>3/3/2026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FE74C21-D4C6-D95B-9C74-79DA41B8F1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6851CF5-F3B2-2EA6-4AF5-04B6951388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6998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heodorosmariolis@yahoo.g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be.com/shorts/KLtiNdNqN0M?si=vPzsdjfcHmBRD06e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A72248-EE59-A54F-6962-7045BA3EF4F3}"/>
              </a:ext>
            </a:extLst>
          </p:cNvPr>
          <p:cNvSpPr/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8CCA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1C2CE6A-896A-30D3-6738-3B97654D4A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Template?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0A8EFBE-6D97-D824-DA25-AAF3B8F101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err="1"/>
              <a:t>Πλιζ</a:t>
            </a:r>
            <a:r>
              <a:rPr lang="el-GR" dirty="0"/>
              <a:t> όχι ροζ, μωβ, </a:t>
            </a:r>
            <a:r>
              <a:rPr lang="el-GR" dirty="0" err="1"/>
              <a:t>πρασινο</a:t>
            </a:r>
            <a:r>
              <a:rPr lang="el-GR" dirty="0"/>
              <a:t>, </a:t>
            </a:r>
            <a:r>
              <a:rPr lang="el-GR" dirty="0" err="1"/>
              <a:t>μαρεσουν</a:t>
            </a:r>
            <a:r>
              <a:rPr lang="el-GR" dirty="0"/>
              <a:t> τα μπλε του </a:t>
            </a:r>
            <a:r>
              <a:rPr lang="el-GR" dirty="0" err="1"/>
              <a:t>εκπα</a:t>
            </a:r>
            <a:endParaRPr lang="el-GR" dirty="0"/>
          </a:p>
        </p:txBody>
      </p:sp>
      <p:pic>
        <p:nvPicPr>
          <p:cNvPr id="6" name="Picture 5" descr="A room with rows of chairs&#10;&#10;AI-generated content may be incorrect.">
            <a:extLst>
              <a:ext uri="{FF2B5EF4-FFF2-40B4-BE49-F238E27FC236}">
                <a16:creationId xmlns:a16="http://schemas.microsoft.com/office/drawing/2014/main" id="{E7D036D9-65F6-841F-BB59-5896AFA4E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3B190F-B3EE-813C-91AB-0406B545E9BF}"/>
              </a:ext>
            </a:extLst>
          </p:cNvPr>
          <p:cNvSpPr/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37D-6AC2-D994-D1BB-ABBEFC4832E0}"/>
              </a:ext>
            </a:extLst>
          </p:cNvPr>
          <p:cNvSpPr txBox="1"/>
          <p:nvPr/>
        </p:nvSpPr>
        <p:spPr>
          <a:xfrm>
            <a:off x="2001156" y="1122362"/>
            <a:ext cx="8189683" cy="2289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5000" b="1" dirty="0">
                <a:solidFill>
                  <a:srgbClr val="ECF4F9"/>
                </a:solidFill>
              </a:rPr>
              <a:t>ΑΝΑΠΝΕΥΣΤΙΚΟ </a:t>
            </a:r>
          </a:p>
          <a:p>
            <a:pPr algn="ctr">
              <a:lnSpc>
                <a:spcPct val="150000"/>
              </a:lnSpc>
            </a:pPr>
            <a:r>
              <a:rPr lang="el-GR" sz="5000" b="1" dirty="0">
                <a:solidFill>
                  <a:srgbClr val="ECF4F9"/>
                </a:solidFill>
              </a:rPr>
              <a:t>ΣΥΣΤΗΜΑ</a:t>
            </a:r>
            <a:endParaRPr lang="en-US" sz="5000" b="1" dirty="0">
              <a:solidFill>
                <a:srgbClr val="ECF4F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F0F0E-B723-D281-8F54-5FF43F190117}"/>
              </a:ext>
            </a:extLst>
          </p:cNvPr>
          <p:cNvSpPr txBox="1"/>
          <p:nvPr/>
        </p:nvSpPr>
        <p:spPr>
          <a:xfrm>
            <a:off x="848495" y="3978692"/>
            <a:ext cx="5997146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>
                <a:solidFill>
                  <a:srgbClr val="ECF4F9"/>
                </a:solidFill>
              </a:rPr>
              <a:t>Θεόδωρος Μαριόλης </a:t>
            </a:r>
            <a:r>
              <a:rPr lang="el-GR" sz="2000" b="1" dirty="0" err="1">
                <a:solidFill>
                  <a:srgbClr val="ECF4F9"/>
                </a:solidFill>
              </a:rPr>
              <a:t>Σαψάκος</a:t>
            </a:r>
            <a:endParaRPr lang="el-GR" sz="2000" b="1" dirty="0">
              <a:solidFill>
                <a:srgbClr val="ECF4F9"/>
              </a:solidFill>
            </a:endParaRP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Καθηγητής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</a:rPr>
              <a:t>Email: </a:t>
            </a:r>
            <a:r>
              <a:rPr lang="el-GR" sz="2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theodorosmariolis@yahoo.gr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Τ: 6972910328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27A526-A507-125D-E73B-899AB293248A}"/>
              </a:ext>
            </a:extLst>
          </p:cNvPr>
          <p:cNvGrpSpPr/>
          <p:nvPr/>
        </p:nvGrpSpPr>
        <p:grpSpPr>
          <a:xfrm>
            <a:off x="9249363" y="6089481"/>
            <a:ext cx="2837274" cy="697314"/>
            <a:chOff x="2327849" y="5960673"/>
            <a:chExt cx="2837274" cy="697314"/>
          </a:xfrm>
        </p:grpSpPr>
        <p:pic>
          <p:nvPicPr>
            <p:cNvPr id="8" name="Picture 7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2C0D11AA-E84D-34C8-7B08-52790DD89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2327849" y="5960673"/>
              <a:ext cx="1079911" cy="69731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E880822-9B81-2B6E-89FB-966AAAC697F2}"/>
                </a:ext>
              </a:extLst>
            </p:cNvPr>
            <p:cNvGrpSpPr/>
            <p:nvPr/>
          </p:nvGrpSpPr>
          <p:grpSpPr>
            <a:xfrm>
              <a:off x="3407760" y="6004358"/>
              <a:ext cx="1757363" cy="609945"/>
              <a:chOff x="10353324" y="101428"/>
              <a:chExt cx="1757363" cy="609945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4E1CD29-1F74-7996-03D5-9DC62DBC89AD}"/>
                  </a:ext>
                </a:extLst>
              </p:cNvPr>
              <p:cNvCxnSpPr/>
              <p:nvPr/>
            </p:nvCxnSpPr>
            <p:spPr>
              <a:xfrm>
                <a:off x="10353324" y="101428"/>
                <a:ext cx="0" cy="609944"/>
              </a:xfrm>
              <a:prstGeom prst="line">
                <a:avLst/>
              </a:prstGeom>
              <a:solidFill>
                <a:srgbClr val="ECF4F9"/>
              </a:solidFill>
              <a:ln>
                <a:solidFill>
                  <a:srgbClr val="4A8CC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140ACF4D-DAEE-058C-D70B-32BA5C9310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97"/>
              <a:stretch>
                <a:fillRect/>
              </a:stretch>
            </p:blipFill>
            <p:spPr>
              <a:xfrm>
                <a:off x="10415668" y="101428"/>
                <a:ext cx="1695019" cy="6099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0041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E461127-899B-130B-7ADA-5CD5BAB3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Μύες της </a:t>
            </a:r>
            <a:r>
              <a:rPr lang="el-GR" dirty="0" err="1"/>
              <a:t>ρινός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7029F7E-A5C4-BE8C-B975-40AA5C466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72843" cy="4477204"/>
          </a:xfrm>
        </p:spPr>
        <p:txBody>
          <a:bodyPr/>
          <a:lstStyle/>
          <a:p>
            <a:r>
              <a:rPr lang="el-GR" dirty="0"/>
              <a:t>Ρινικός μυς (διαστολέας, σφιγκτήρας)</a:t>
            </a:r>
          </a:p>
          <a:p>
            <a:r>
              <a:rPr lang="el-GR" dirty="0"/>
              <a:t>Πυραμοειδής</a:t>
            </a:r>
          </a:p>
          <a:p>
            <a:r>
              <a:rPr lang="el-GR" dirty="0" err="1"/>
              <a:t>Καθελκτήρας</a:t>
            </a:r>
            <a:r>
              <a:rPr lang="el-GR" dirty="0"/>
              <a:t> μυς του ρινικού διαφράγματος</a:t>
            </a:r>
          </a:p>
          <a:p>
            <a:endParaRPr lang="el-GR" dirty="0"/>
          </a:p>
        </p:txBody>
      </p:sp>
      <p:pic>
        <p:nvPicPr>
          <p:cNvPr id="5122" name="Picture 4" descr="22">
            <a:extLst>
              <a:ext uri="{FF2B5EF4-FFF2-40B4-BE49-F238E27FC236}">
                <a16:creationId xmlns:a16="http://schemas.microsoft.com/office/drawing/2014/main" id="{6D2C7581-0EA8-4794-836B-524CAFC7C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314" y="1825625"/>
            <a:ext cx="4098471" cy="4317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466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DBCBA8D-C19C-319C-B2DB-C04B694F0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Δομή της </a:t>
            </a:r>
            <a:r>
              <a:rPr lang="el-GR" dirty="0" err="1"/>
              <a:t>ρινός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3D9A24F-C020-99FB-D6DA-CC4D2A416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599213" cy="4411889"/>
          </a:xfrm>
        </p:spPr>
        <p:txBody>
          <a:bodyPr>
            <a:normAutofit/>
          </a:bodyPr>
          <a:lstStyle/>
          <a:p>
            <a:r>
              <a:rPr lang="el-GR" dirty="0"/>
              <a:t>Ρίζα – κορυφή (</a:t>
            </a:r>
            <a:r>
              <a:rPr lang="el-GR" dirty="0" err="1"/>
              <a:t>ακρορίνιο</a:t>
            </a:r>
            <a:r>
              <a:rPr lang="el-GR" dirty="0"/>
              <a:t>)</a:t>
            </a:r>
          </a:p>
          <a:p>
            <a:r>
              <a:rPr lang="el-GR" dirty="0"/>
              <a:t>Μυκτήρες (</a:t>
            </a:r>
            <a:r>
              <a:rPr lang="el-GR" dirty="0" err="1"/>
              <a:t>ρώθωνες</a:t>
            </a:r>
            <a:r>
              <a:rPr lang="el-GR" dirty="0"/>
              <a:t>)</a:t>
            </a:r>
          </a:p>
          <a:p>
            <a:r>
              <a:rPr lang="el-GR" dirty="0"/>
              <a:t>Οπίσθια ρινικά στόμια (ή χοάνες, ανοίγουν στη ρινική μοίρα του φάρυγγα)</a:t>
            </a:r>
          </a:p>
          <a:p>
            <a:endParaRPr lang="el-GR" dirty="0"/>
          </a:p>
        </p:txBody>
      </p:sp>
      <p:pic>
        <p:nvPicPr>
          <p:cNvPr id="6146" name="Picture 4" descr="32">
            <a:extLst>
              <a:ext uri="{FF2B5EF4-FFF2-40B4-BE49-F238E27FC236}">
                <a16:creationId xmlns:a16="http://schemas.microsoft.com/office/drawing/2014/main" id="{B9684BFE-005D-7700-27B1-036A7B682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589" y="1825623"/>
            <a:ext cx="3793668" cy="454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7238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F9D8E83-DCEB-5A54-C3C1-2F1D6130F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61ACEDE-A01C-952F-A957-01EA04333C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93F70D5-BBA6-DC28-38D9-B836C20DABD5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393371" y="992187"/>
            <a:ext cx="4608690" cy="5184776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b="-13482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 dirty="0">
              <a:latin typeface="Arial" charset="0"/>
              <a:cs typeface="Arial" charset="0"/>
            </a:endParaRPr>
          </a:p>
        </p:txBody>
      </p:sp>
      <p:pic>
        <p:nvPicPr>
          <p:cNvPr id="6148" name="Picture 4" descr="33">
            <a:extLst>
              <a:ext uri="{FF2B5EF4-FFF2-40B4-BE49-F238E27FC236}">
                <a16:creationId xmlns:a16="http://schemas.microsoft.com/office/drawing/2014/main" id="{6A78317E-6D15-D8D0-1C39-2F03A582C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232" y="1137558"/>
            <a:ext cx="4241397" cy="504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974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1F4B64-5349-E98F-125C-43A5A9E19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Οσφρητική και Αναπνευστική Περιοχή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83B7831-EA73-E034-DCB0-CB88552B6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l-GR" b="1" dirty="0"/>
              <a:t>Κατασκευή ρινικού διαφράγματος</a:t>
            </a:r>
          </a:p>
          <a:p>
            <a:r>
              <a:rPr lang="el-GR" dirty="0"/>
              <a:t>Κάθετο πέταλο του ηθμοειδούς οστού</a:t>
            </a:r>
          </a:p>
          <a:p>
            <a:r>
              <a:rPr lang="el-GR" dirty="0" err="1"/>
              <a:t>Ύνιδα</a:t>
            </a:r>
            <a:endParaRPr lang="el-GR" dirty="0"/>
          </a:p>
          <a:p>
            <a:r>
              <a:rPr lang="el-GR" dirty="0"/>
              <a:t>Χόνδρος ρινικού διαφράγματος</a:t>
            </a:r>
          </a:p>
          <a:p>
            <a:pPr marL="0" indent="0">
              <a:buNone/>
            </a:pPr>
            <a:r>
              <a:rPr lang="el-GR" b="1" dirty="0"/>
              <a:t>Σκελετός </a:t>
            </a:r>
            <a:r>
              <a:rPr lang="el-GR" b="1" dirty="0" err="1"/>
              <a:t>ρίνος</a:t>
            </a:r>
            <a:endParaRPr lang="el-GR" b="1" dirty="0"/>
          </a:p>
          <a:p>
            <a:r>
              <a:rPr lang="el-GR" dirty="0"/>
              <a:t>Ρινικά οστά</a:t>
            </a:r>
          </a:p>
          <a:p>
            <a:r>
              <a:rPr lang="el-GR" dirty="0"/>
              <a:t>Ρινική μοίρα μετωπιαίου οστού</a:t>
            </a:r>
          </a:p>
          <a:p>
            <a:r>
              <a:rPr lang="el-GR" dirty="0"/>
              <a:t>Μετωπιαία απόφυση της άνω γνάθου</a:t>
            </a:r>
          </a:p>
          <a:p>
            <a:r>
              <a:rPr lang="el-GR" dirty="0"/>
              <a:t>Σφηνοειδές</a:t>
            </a:r>
          </a:p>
          <a:p>
            <a:r>
              <a:rPr lang="el-GR" dirty="0"/>
              <a:t>Υπερώιο</a:t>
            </a:r>
          </a:p>
          <a:p>
            <a:r>
              <a:rPr lang="el-GR" dirty="0"/>
              <a:t>Κάτω ρινική κόγχη</a:t>
            </a:r>
          </a:p>
          <a:p>
            <a:endParaRPr lang="el-GR" dirty="0"/>
          </a:p>
        </p:txBody>
      </p:sp>
      <p:pic>
        <p:nvPicPr>
          <p:cNvPr id="7173" name="Picture 4" descr="35">
            <a:extLst>
              <a:ext uri="{FF2B5EF4-FFF2-40B4-BE49-F238E27FC236}">
                <a16:creationId xmlns:a16="http://schemas.microsoft.com/office/drawing/2014/main" id="{EA50DEC4-B417-D885-E0DD-2F3102C73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423" y="2242970"/>
            <a:ext cx="3569153" cy="351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6" descr="2">
            <a:extLst>
              <a:ext uri="{FF2B5EF4-FFF2-40B4-BE49-F238E27FC236}">
                <a16:creationId xmlns:a16="http://schemas.microsoft.com/office/drawing/2014/main" id="{7AAA39CC-2E04-CC71-B334-C21C7AEBF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287" y="2242970"/>
            <a:ext cx="3090818" cy="351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3126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CF1BCC-B1EC-A0C8-545E-47AD95196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Ρινικές Κοιλότητες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17AD89D-4098-1233-1C81-19C2FC362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l-GR" dirty="0"/>
              <a:t>Αποτελούνται από τους μυκτήρες εμπρός και τις ρινικές χοάνες πίσω (οι οποίες εκβάλλουν στη ρινική μοίρα του φάρυγγα)</a:t>
            </a:r>
          </a:p>
          <a:p>
            <a:r>
              <a:rPr lang="el-GR" dirty="0"/>
              <a:t>Επενδύονται από βλεννογόνο</a:t>
            </a:r>
          </a:p>
          <a:p>
            <a:r>
              <a:rPr lang="el-GR" dirty="0"/>
              <a:t>Σε αυτές εκβάλλουν οι ρινικοί πόροι και έχουν μήνιγγες</a:t>
            </a:r>
          </a:p>
          <a:p>
            <a:r>
              <a:rPr lang="el-GR" dirty="0"/>
              <a:t>Οι ρινικές </a:t>
            </a:r>
            <a:r>
              <a:rPr lang="el-GR" dirty="0" err="1"/>
              <a:t>θάλαμες</a:t>
            </a:r>
            <a:r>
              <a:rPr lang="el-GR" dirty="0"/>
              <a:t> επικοινωνούν: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l-GR" dirty="0"/>
              <a:t>με το ρινοφάρυγγα προς τα πίσω</a:t>
            </a:r>
          </a:p>
          <a:p>
            <a:pPr marL="914400" lvl="1" indent="-457200">
              <a:buFont typeface="+mj-lt"/>
              <a:buAutoNum type="alphaLcPeriod"/>
            </a:pPr>
            <a:r>
              <a:rPr lang="el-GR" dirty="0"/>
              <a:t>τους </a:t>
            </a:r>
            <a:r>
              <a:rPr lang="el-GR" dirty="0" err="1"/>
              <a:t>παραρρίνιους</a:t>
            </a:r>
            <a:r>
              <a:rPr lang="el-GR" dirty="0"/>
              <a:t> κόλπους προς τα πάνω και προς τα έξω</a:t>
            </a:r>
          </a:p>
          <a:p>
            <a:pPr marL="914400" lvl="1" indent="-457200">
              <a:buFont typeface="+mj-lt"/>
              <a:buAutoNum type="alphaLcPeriod"/>
            </a:pPr>
            <a:r>
              <a:rPr lang="el-GR" dirty="0"/>
              <a:t>τον </a:t>
            </a:r>
            <a:r>
              <a:rPr lang="el-GR" dirty="0" err="1"/>
              <a:t>δακρυϊκό</a:t>
            </a:r>
            <a:r>
              <a:rPr lang="el-GR" dirty="0"/>
              <a:t> ασκό και τον </a:t>
            </a:r>
            <a:r>
              <a:rPr lang="el-GR" dirty="0" err="1"/>
              <a:t>επιπεφυκότα</a:t>
            </a:r>
            <a:r>
              <a:rPr lang="el-GR" dirty="0"/>
              <a:t> προς τα πάνω</a:t>
            </a:r>
          </a:p>
          <a:p>
            <a:r>
              <a:rPr lang="el-GR" dirty="0"/>
              <a:t>Η αναπνευστική περιοχή καλύπτει τα κάτω 2/3 του βλεννογόνου</a:t>
            </a:r>
          </a:p>
          <a:p>
            <a:r>
              <a:rPr lang="el-GR" dirty="0"/>
              <a:t>Το άνω 1/3 καλύπτει η οσφρητική περιοχή</a:t>
            </a:r>
          </a:p>
          <a:p>
            <a:endParaRPr lang="el-GR" dirty="0"/>
          </a:p>
        </p:txBody>
      </p:sp>
      <p:pic>
        <p:nvPicPr>
          <p:cNvPr id="8194" name="Picture 4" descr="37">
            <a:extLst>
              <a:ext uri="{FF2B5EF4-FFF2-40B4-BE49-F238E27FC236}">
                <a16:creationId xmlns:a16="http://schemas.microsoft.com/office/drawing/2014/main" id="{B4BB4E65-8D22-49A9-F605-7AEC94FFC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975" y="2530928"/>
            <a:ext cx="4164432" cy="3907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024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DB1A1B5-7EF6-17CB-FE23-0243381AF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Αιμάτωση -Νεύρα Εντός της Ρινικής Κοιλότητας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598D4E7-63A9-D32C-6326-D6945105D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b="1" dirty="0"/>
              <a:t>Αιμάτωση </a:t>
            </a:r>
          </a:p>
          <a:p>
            <a:r>
              <a:rPr lang="el-GR" dirty="0">
                <a:solidFill>
                  <a:srgbClr val="0D0D0D"/>
                </a:solidFill>
                <a:latin typeface="ui-sans-serif"/>
              </a:rPr>
              <a:t>Κλάδοι της έσω γναθιαίας αρτηρίας</a:t>
            </a:r>
          </a:p>
          <a:p>
            <a:r>
              <a:rPr lang="el-GR" dirty="0">
                <a:solidFill>
                  <a:srgbClr val="0D0D0D"/>
                </a:solidFill>
                <a:latin typeface="ui-sans-serif"/>
              </a:rPr>
              <a:t>Κλάδοι της προσωπικής αρτηρίας</a:t>
            </a:r>
          </a:p>
          <a:p>
            <a:pPr marL="0" indent="0">
              <a:buNone/>
            </a:pPr>
            <a:r>
              <a:rPr lang="el-GR" b="1" dirty="0">
                <a:solidFill>
                  <a:srgbClr val="0D0D0D"/>
                </a:solidFill>
                <a:latin typeface="ui-sans-serif"/>
              </a:rPr>
              <a:t>Νεύρα </a:t>
            </a:r>
          </a:p>
          <a:p>
            <a:r>
              <a:rPr lang="el-GR" dirty="0">
                <a:solidFill>
                  <a:srgbClr val="0D0D0D"/>
                </a:solidFill>
                <a:latin typeface="ui-sans-serif"/>
              </a:rPr>
              <a:t>ΕΣ Ι</a:t>
            </a:r>
          </a:p>
          <a:p>
            <a:r>
              <a:rPr lang="el-GR" dirty="0">
                <a:solidFill>
                  <a:srgbClr val="0D0D0D"/>
                </a:solidFill>
                <a:latin typeface="ui-sans-serif"/>
              </a:rPr>
              <a:t>ΕΣ </a:t>
            </a:r>
            <a:r>
              <a:rPr lang="en-US" dirty="0">
                <a:solidFill>
                  <a:srgbClr val="0D0D0D"/>
                </a:solidFill>
                <a:latin typeface="ui-sans-serif"/>
              </a:rPr>
              <a:t>V2</a:t>
            </a:r>
          </a:p>
          <a:p>
            <a:pPr marL="0" indent="0">
              <a:buNone/>
            </a:pPr>
            <a:endParaRPr lang="el-GR" b="1" dirty="0"/>
          </a:p>
        </p:txBody>
      </p:sp>
      <p:pic>
        <p:nvPicPr>
          <p:cNvPr id="9218" name="Picture 4" descr="38">
            <a:extLst>
              <a:ext uri="{FF2B5EF4-FFF2-40B4-BE49-F238E27FC236}">
                <a16:creationId xmlns:a16="http://schemas.microsoft.com/office/drawing/2014/main" id="{04F7299F-3A2F-7495-D4EE-6A5DE1EC9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352" y="4091214"/>
            <a:ext cx="2122132" cy="2220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37">
            <a:extLst>
              <a:ext uri="{FF2B5EF4-FFF2-40B4-BE49-F238E27FC236}">
                <a16:creationId xmlns:a16="http://schemas.microsoft.com/office/drawing/2014/main" id="{BD49F03D-5BEE-301E-E544-682A024C7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018" y="1810953"/>
            <a:ext cx="4425269" cy="4366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786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9F6EC3B-ED85-8FF9-A0E8-D30BA1FB1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Λάρυγγας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234123C-B23A-3AB8-8A3C-EE0178641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043" y="1874611"/>
            <a:ext cx="7326086" cy="4542518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Βρίσκεται στην πρόσθια μοίρα του τραχήλου</a:t>
            </a:r>
          </a:p>
          <a:p>
            <a:r>
              <a:rPr lang="el-GR" dirty="0"/>
              <a:t>Έχει μήκος 5 εκατοστά περίπου στους άνδρες</a:t>
            </a:r>
          </a:p>
          <a:p>
            <a:r>
              <a:rPr lang="el-GR" dirty="0"/>
              <a:t>Προς τα πίσω αντιστοιχεί στα σώματα των Α3–Α6 σπονδύλων</a:t>
            </a:r>
          </a:p>
          <a:p>
            <a:r>
              <a:rPr lang="el-GR" dirty="0"/>
              <a:t>Είναι μεταξύ του φάρυγγα και της τραχείας</a:t>
            </a:r>
          </a:p>
          <a:p>
            <a:r>
              <a:rPr lang="el-GR" dirty="0"/>
              <a:t>Επικοινωνεί με το στόμα και τη ρίνα μέσω:</a:t>
            </a:r>
          </a:p>
          <a:p>
            <a:pPr lvl="1"/>
            <a:r>
              <a:rPr lang="el-GR" dirty="0"/>
              <a:t>της λαρυγγικής</a:t>
            </a:r>
          </a:p>
          <a:p>
            <a:pPr lvl="1"/>
            <a:r>
              <a:rPr lang="el-GR" dirty="0"/>
              <a:t>της στοματικής μοίρας του φάρυγγα</a:t>
            </a:r>
          </a:p>
          <a:p>
            <a:endParaRPr lang="el-GR" dirty="0"/>
          </a:p>
        </p:txBody>
      </p:sp>
      <p:pic>
        <p:nvPicPr>
          <p:cNvPr id="9" name="Picture 6" descr="64">
            <a:extLst>
              <a:ext uri="{FF2B5EF4-FFF2-40B4-BE49-F238E27FC236}">
                <a16:creationId xmlns:a16="http://schemas.microsoft.com/office/drawing/2014/main" id="{1A1B5F63-D399-633E-D764-B79A73C93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129" y="1920878"/>
            <a:ext cx="4022272" cy="449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46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4756681-C199-3E8E-49B2-186AF0E00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8A66B5-B040-176C-3039-25C26B0A0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43" name="Picture 5" descr="61">
            <a:extLst>
              <a:ext uri="{FF2B5EF4-FFF2-40B4-BE49-F238E27FC236}">
                <a16:creationId xmlns:a16="http://schemas.microsoft.com/office/drawing/2014/main" id="{E94B32E9-FE73-0F90-45D9-2EF69F759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2186"/>
            <a:ext cx="5560020" cy="5343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7" descr="66">
            <a:extLst>
              <a:ext uri="{FF2B5EF4-FFF2-40B4-BE49-F238E27FC236}">
                <a16:creationId xmlns:a16="http://schemas.microsoft.com/office/drawing/2014/main" id="{C61A08FC-8BAE-AEC2-CA3E-C77159BD9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648" y="992185"/>
            <a:ext cx="5063574" cy="5343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233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6FC0F4A-C466-27FD-578F-24E959ECA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694C79-CB64-5D24-C87E-02C70BE53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11" descr="62">
            <a:extLst>
              <a:ext uri="{FF2B5EF4-FFF2-40B4-BE49-F238E27FC236}">
                <a16:creationId xmlns:a16="http://schemas.microsoft.com/office/drawing/2014/main" id="{444181F9-D34F-C9E7-1D4B-BAEF29552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2187"/>
            <a:ext cx="5125794" cy="5310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8" descr="59">
            <a:extLst>
              <a:ext uri="{FF2B5EF4-FFF2-40B4-BE49-F238E27FC236}">
                <a16:creationId xmlns:a16="http://schemas.microsoft.com/office/drawing/2014/main" id="{4633725E-3ACE-2AD6-F171-DEDA90EB9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992187"/>
            <a:ext cx="4860471" cy="5310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82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A4E8B7-3E48-6760-33D3-941C1C807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B000D47-97D4-AF82-185B-6D251CD71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3314" name="Rectangle 5" descr="DSCN7498">
            <a:extLst>
              <a:ext uri="{FF2B5EF4-FFF2-40B4-BE49-F238E27FC236}">
                <a16:creationId xmlns:a16="http://schemas.microsoft.com/office/drawing/2014/main" id="{4E3843E8-8356-7D51-239F-EA441CBE16E4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2234293" y="992187"/>
            <a:ext cx="7723414" cy="54140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164883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72FA62-3652-6908-1EF0-A928151D1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Ενέργειες του Λάρυγγα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E3F366-534D-88E4-AE09-C9891DC7F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8" y="2010681"/>
            <a:ext cx="6830785" cy="4357461"/>
          </a:xfrm>
        </p:spPr>
        <p:txBody>
          <a:bodyPr>
            <a:normAutofit fontScale="92500" lnSpcReduction="10000"/>
          </a:bodyPr>
          <a:lstStyle/>
          <a:p>
            <a:r>
              <a:rPr lang="el-GR" sz="2400" dirty="0"/>
              <a:t>Όργανο φώνησης υπεύθυνο για την εκφορά των ήχων με τη βοήθεια των φωνητικών πτυχών</a:t>
            </a:r>
          </a:p>
          <a:p>
            <a:r>
              <a:rPr lang="el-GR" sz="2400" dirty="0"/>
              <a:t>Αποτρέπει την είσοδο της τροφής και των ξένων σωμάτων στις κατώτερες αναπνευστικές οδούς</a:t>
            </a:r>
          </a:p>
          <a:p>
            <a:r>
              <a:rPr lang="el-GR" sz="2400" dirty="0"/>
              <a:t>Οι κινήσεις των χόνδρων του λάρυγγα μεταβάλλουν το άνοιγμα μεταξύ των φωνητικών πτυχών κι έτσι αλλάζει ο τόνος των ήχων κατά τη δίοδο του αέρα μέσα από αυτές</a:t>
            </a:r>
            <a:endParaRPr lang="el-GR" sz="2400" dirty="0">
              <a:solidFill>
                <a:srgbClr val="0D0D0D"/>
              </a:solidFill>
              <a:latin typeface="ui-sans-serif"/>
            </a:endParaRPr>
          </a:p>
          <a:p>
            <a:endParaRPr lang="el-GR" sz="2400" dirty="0"/>
          </a:p>
          <a:p>
            <a:endParaRPr lang="el-GR" sz="2400" dirty="0"/>
          </a:p>
        </p:txBody>
      </p:sp>
      <p:pic>
        <p:nvPicPr>
          <p:cNvPr id="12291" name="Picture 10" descr="63">
            <a:extLst>
              <a:ext uri="{FF2B5EF4-FFF2-40B4-BE49-F238E27FC236}">
                <a16:creationId xmlns:a16="http://schemas.microsoft.com/office/drawing/2014/main" id="{9DCAF961-9900-6C47-AB70-8BD2A422C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843" y="1903411"/>
            <a:ext cx="441483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098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C79C4EF-8E33-E18E-3BDA-BCD95D597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Σκελετός  - Αρθρώσεις  του Λάρυγγα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E09D740-14A7-FAE3-625D-8F3E9CC45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90688"/>
            <a:ext cx="6672943" cy="468947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l-GR" sz="2900" dirty="0"/>
              <a:t>Αποτελείται από εννέα χόνδρους:</a:t>
            </a:r>
          </a:p>
          <a:p>
            <a:pPr lvl="1"/>
            <a:r>
              <a:rPr lang="el-GR" sz="2900" dirty="0"/>
              <a:t>θυρεοειδής</a:t>
            </a:r>
          </a:p>
          <a:p>
            <a:pPr lvl="1"/>
            <a:r>
              <a:rPr lang="el-GR" sz="2900" dirty="0"/>
              <a:t>κρικοειδής</a:t>
            </a:r>
          </a:p>
          <a:p>
            <a:pPr lvl="1"/>
            <a:r>
              <a:rPr lang="el-GR" sz="2900" dirty="0"/>
              <a:t>επιγλωττίδα</a:t>
            </a:r>
          </a:p>
          <a:p>
            <a:pPr lvl="1"/>
            <a:r>
              <a:rPr lang="el-GR" sz="2900" dirty="0"/>
              <a:t>2 </a:t>
            </a:r>
            <a:r>
              <a:rPr lang="el-GR" sz="2900" dirty="0" err="1"/>
              <a:t>αρυταινοειδείς</a:t>
            </a:r>
            <a:endParaRPr lang="el-GR" sz="2900" dirty="0"/>
          </a:p>
          <a:p>
            <a:pPr lvl="1"/>
            <a:r>
              <a:rPr lang="el-GR" sz="2900" dirty="0"/>
              <a:t>2 κερατοειδείς</a:t>
            </a:r>
          </a:p>
          <a:p>
            <a:pPr lvl="1"/>
            <a:r>
              <a:rPr lang="el-GR" sz="2900" dirty="0"/>
              <a:t>2 σφηνοειδείς</a:t>
            </a:r>
          </a:p>
          <a:p>
            <a:r>
              <a:rPr lang="el-GR" sz="2900" dirty="0"/>
              <a:t>Οι χόνδροι συνδέονται μεταξύ τους με πολλούς υμένες και συνδέσμους</a:t>
            </a:r>
          </a:p>
          <a:p>
            <a:pPr marL="0" indent="0">
              <a:buNone/>
            </a:pPr>
            <a:r>
              <a:rPr lang="el-GR" sz="2900" b="1" dirty="0"/>
              <a:t>Αρθρώσεις (δύο ζεύγη)</a:t>
            </a:r>
          </a:p>
          <a:p>
            <a:r>
              <a:rPr lang="el-GR" sz="2900" dirty="0" err="1"/>
              <a:t>κρικοθυρεοειδής</a:t>
            </a:r>
            <a:r>
              <a:rPr lang="el-GR" sz="2900" dirty="0"/>
              <a:t> άρθρωση</a:t>
            </a:r>
          </a:p>
          <a:p>
            <a:r>
              <a:rPr lang="el-GR" sz="2900" dirty="0" err="1"/>
              <a:t>κρικοαρυταινοειδής</a:t>
            </a:r>
            <a:r>
              <a:rPr lang="el-GR" sz="2900" dirty="0"/>
              <a:t> άρθρωση</a:t>
            </a:r>
          </a:p>
          <a:p>
            <a:endParaRPr lang="el-GR" dirty="0"/>
          </a:p>
        </p:txBody>
      </p:sp>
      <p:pic>
        <p:nvPicPr>
          <p:cNvPr id="7" name="Picture 6" descr="73">
            <a:extLst>
              <a:ext uri="{FF2B5EF4-FFF2-40B4-BE49-F238E27FC236}">
                <a16:creationId xmlns:a16="http://schemas.microsoft.com/office/drawing/2014/main" id="{852BEFA0-95C3-AEAF-8459-A1D6E470B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543" y="1690688"/>
            <a:ext cx="3869871" cy="4837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96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C75DD58-E7B4-6519-9FF2-E229C4ED5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Σύνδεσμοι του Λάρυγγα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D937A1-F4A7-04A1-36E0-DB3373A7F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47396"/>
            <a:ext cx="10515600" cy="4351338"/>
          </a:xfrm>
        </p:spPr>
        <p:txBody>
          <a:bodyPr>
            <a:normAutofit fontScale="25000" lnSpcReduction="20000"/>
          </a:bodyPr>
          <a:lstStyle/>
          <a:p>
            <a:r>
              <a:rPr lang="el-GR" sz="5600" dirty="0" err="1"/>
              <a:t>υοθυρεοειδής</a:t>
            </a:r>
            <a:r>
              <a:rPr lang="el-GR" sz="5600" dirty="0"/>
              <a:t> υμένας</a:t>
            </a:r>
          </a:p>
          <a:p>
            <a:r>
              <a:rPr lang="el-GR" sz="5600" dirty="0" err="1"/>
              <a:t>κρικοθυρεοειδής</a:t>
            </a:r>
            <a:r>
              <a:rPr lang="el-GR" sz="5600" dirty="0"/>
              <a:t> σύνδεσμος</a:t>
            </a:r>
          </a:p>
          <a:p>
            <a:r>
              <a:rPr lang="el-GR" sz="5600" dirty="0" err="1"/>
              <a:t>κρικοτραχειακός</a:t>
            </a:r>
            <a:r>
              <a:rPr lang="el-GR" sz="5600" dirty="0"/>
              <a:t> σύνδεσμος</a:t>
            </a:r>
          </a:p>
          <a:p>
            <a:r>
              <a:rPr lang="el-GR" sz="5600" dirty="0"/>
              <a:t>φωνητικός σύνδεσμος</a:t>
            </a:r>
          </a:p>
          <a:p>
            <a:r>
              <a:rPr lang="el-GR" sz="5600" dirty="0"/>
              <a:t>φωνητική πτυχή</a:t>
            </a:r>
          </a:p>
          <a:p>
            <a:r>
              <a:rPr lang="el-GR" sz="5600" dirty="0"/>
              <a:t>ελαστικός κώνος</a:t>
            </a:r>
          </a:p>
          <a:p>
            <a:r>
              <a:rPr lang="el-GR" sz="5600" dirty="0"/>
              <a:t>τετράγωνος υμένας</a:t>
            </a:r>
          </a:p>
          <a:p>
            <a:r>
              <a:rPr lang="el-GR" sz="5600" dirty="0"/>
              <a:t>κοιλιακός σύνδεσμος</a:t>
            </a:r>
          </a:p>
          <a:p>
            <a:pPr marL="0" indent="0">
              <a:buNone/>
            </a:pPr>
            <a:r>
              <a:rPr lang="el-GR" sz="5600" b="1" dirty="0"/>
              <a:t>Σύνδεσμοι Της Επιγλωττίδας:</a:t>
            </a:r>
          </a:p>
          <a:p>
            <a:pPr lvl="1"/>
            <a:r>
              <a:rPr lang="el-GR" sz="5600" dirty="0" err="1"/>
              <a:t>υοεπιγλωττιδικός</a:t>
            </a:r>
            <a:endParaRPr lang="el-GR" sz="5600" dirty="0"/>
          </a:p>
          <a:p>
            <a:pPr lvl="1"/>
            <a:r>
              <a:rPr lang="el-GR" sz="5600" dirty="0" err="1"/>
              <a:t>θυρεοεπιγλωττιδικός</a:t>
            </a:r>
            <a:endParaRPr lang="el-GR" sz="5600" dirty="0"/>
          </a:p>
          <a:p>
            <a:endParaRPr lang="el-GR" dirty="0"/>
          </a:p>
        </p:txBody>
      </p:sp>
      <p:pic>
        <p:nvPicPr>
          <p:cNvPr id="16388" name="Picture 5" descr="acs521712">
            <a:extLst>
              <a:ext uri="{FF2B5EF4-FFF2-40B4-BE49-F238E27FC236}">
                <a16:creationId xmlns:a16="http://schemas.microsoft.com/office/drawing/2014/main" id="{82B2E4D3-DBAC-A1D7-95A8-2DBB09CEB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0" b="6479"/>
          <a:stretch>
            <a:fillRect/>
          </a:stretch>
        </p:blipFill>
        <p:spPr bwMode="auto">
          <a:xfrm>
            <a:off x="5731329" y="1847396"/>
            <a:ext cx="3820886" cy="4417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562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DB97A15-E911-C306-8DB2-6214FF891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Εσωτερικό του Λάρυγγα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7611758-EA92-0E46-2FC5-D482C308A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/>
              <a:t>Διαιρείται σε τρεις μοίρες:</a:t>
            </a:r>
            <a:endParaRPr lang="el-GR" dirty="0"/>
          </a:p>
          <a:p>
            <a:r>
              <a:rPr lang="el-GR" dirty="0"/>
              <a:t>Άνω ή πρόδρομος (πάνω από τις κοιλιακές πτυχές μέχρι την είσοδο του λάρυγγα)</a:t>
            </a:r>
          </a:p>
          <a:p>
            <a:r>
              <a:rPr lang="el-GR" dirty="0"/>
              <a:t>Μέση (μεταξύ κοιλιακών πτυχών και φωνητικών πτυχών – λαρυγγική κοιλία)</a:t>
            </a:r>
          </a:p>
          <a:p>
            <a:r>
              <a:rPr lang="el-GR" dirty="0"/>
              <a:t>Κάτω (μεταξύ φωνητικών πτυχών και κρικοειδούς χόνδρου)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17461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3AC280B-EB4A-6CD9-C352-F2EE02B46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Φωνητικές Πτυχές ή γνήσιες φωνητικές χορδές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8E351B9-1325-2E2C-7691-E3B262A1E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Είναι υπεύθυνες για την παραγωγή της φωνής</a:t>
            </a:r>
          </a:p>
          <a:p>
            <a:r>
              <a:rPr lang="el-GR" dirty="0"/>
              <a:t>Δομή: αποτελούνται από βλεννογόνο, το φωνητικό σύνδεσμο, τον ελαστικό κώνο και τις μυϊκές ίνες- (γλωττίδα)</a:t>
            </a:r>
          </a:p>
          <a:p>
            <a:r>
              <a:rPr lang="el-GR" dirty="0"/>
              <a:t>Οι Κοιλιαίες πτυχές έχουν προστατευτικό ρόλο και αποτελούνται από το βλεννογόνο και τους κοιλιαίους συνδέσμους</a:t>
            </a:r>
          </a:p>
          <a:p>
            <a:r>
              <a:rPr lang="el-GR" dirty="0"/>
              <a:t>Χειρισμός </a:t>
            </a:r>
            <a:r>
              <a:rPr lang="el-GR" dirty="0" err="1"/>
              <a:t>Heimlich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94552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DA99A6D-42A0-7165-D0EB-72D61093D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F4FD3DB-BEA7-35B7-5E60-480530528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18434" name="Picture 17" descr="ANd9GcRZcVGqy6CJrUyy4DDyE3tZv8ye1KsLqVW3FtpT_5ccK-7-9u6B">
            <a:extLst>
              <a:ext uri="{FF2B5EF4-FFF2-40B4-BE49-F238E27FC236}">
                <a16:creationId xmlns:a16="http://schemas.microsoft.com/office/drawing/2014/main" id="{752A13DC-799A-48CE-1F5F-8EB63DA22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821" y="1059769"/>
            <a:ext cx="2311600" cy="243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15" descr="ANd9GcTyib7GT7Gg-AFUG-K_hC3QFfeLHsKmWzAMEJZEbF3fUsnZDK5p">
            <a:extLst>
              <a:ext uri="{FF2B5EF4-FFF2-40B4-BE49-F238E27FC236}">
                <a16:creationId xmlns:a16="http://schemas.microsoft.com/office/drawing/2014/main" id="{C986E9F5-1F90-AD36-3033-7DBF15771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843" y="991988"/>
            <a:ext cx="2311600" cy="23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4" descr="DSCN7497">
            <a:extLst>
              <a:ext uri="{FF2B5EF4-FFF2-40B4-BE49-F238E27FC236}">
                <a16:creationId xmlns:a16="http://schemas.microsoft.com/office/drawing/2014/main" id="{5038CC65-EC88-4E11-AD3E-897860941AE3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7146498" y="3689577"/>
            <a:ext cx="3970325" cy="275138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18438" name="Picture 7" descr="Laryngo_kompr2">
            <a:extLst>
              <a:ext uri="{FF2B5EF4-FFF2-40B4-BE49-F238E27FC236}">
                <a16:creationId xmlns:a16="http://schemas.microsoft.com/office/drawing/2014/main" id="{6D920193-B093-3F42-50A3-FEE5A9357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458" y="3689577"/>
            <a:ext cx="4272642" cy="2711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5" descr="ANd9GcQP0TPOv2RSA_6KhNKkTuUqpENP_CpBFRnNvVqxlCm3PEbQbokYZA">
            <a:extLst>
              <a:ext uri="{FF2B5EF4-FFF2-40B4-BE49-F238E27FC236}">
                <a16:creationId xmlns:a16="http://schemas.microsoft.com/office/drawing/2014/main" id="{6D233770-61ED-9F37-ACC4-67DCF0B44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526" y="991988"/>
            <a:ext cx="2634817" cy="23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402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575A1F4-C106-1074-56ED-9010DFFC8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Μύες του Λάρυγγα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9E2EC44-00D0-7332-55A6-F6D4B1BFE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28" y="1825624"/>
            <a:ext cx="7375071" cy="48037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/>
              <a:t>Ετερόχθονες</a:t>
            </a:r>
          </a:p>
          <a:p>
            <a:pPr lvl="2"/>
            <a:r>
              <a:rPr lang="el-GR" dirty="0"/>
              <a:t>μύες πάνω από το υοειδές οστό και</a:t>
            </a:r>
          </a:p>
          <a:p>
            <a:pPr lvl="2"/>
            <a:r>
              <a:rPr lang="el-GR" dirty="0"/>
              <a:t>μύες κάτω από το υοειδές οστό</a:t>
            </a:r>
          </a:p>
          <a:p>
            <a:pPr marL="0" indent="0">
              <a:buNone/>
            </a:pPr>
            <a:r>
              <a:rPr lang="el-GR" b="1" dirty="0"/>
              <a:t>Αυτόχθονες</a:t>
            </a:r>
          </a:p>
          <a:p>
            <a:pPr lvl="1"/>
            <a:r>
              <a:rPr lang="el-GR" dirty="0"/>
              <a:t>Ο ρόλος τους είναι να μεταβάλουν το μήκος και την τάση των φωνητικών πτυχών επίσης του μεγέθους και του σχήματος της γλωττίδας κατά την παραγωγή της φωνής</a:t>
            </a:r>
          </a:p>
          <a:p>
            <a:pPr marL="0" indent="0">
              <a:buNone/>
            </a:pPr>
            <a:r>
              <a:rPr lang="el-GR" b="1" dirty="0"/>
              <a:t>Νεύρωση</a:t>
            </a:r>
            <a:r>
              <a:rPr lang="el-GR" dirty="0"/>
              <a:t>: παλίνδρομο λαρυγγικό νεύρο (Χ ΕΣ)</a:t>
            </a:r>
          </a:p>
          <a:p>
            <a:endParaRPr lang="el-GR" dirty="0"/>
          </a:p>
        </p:txBody>
      </p:sp>
      <p:pic>
        <p:nvPicPr>
          <p:cNvPr id="19458" name="Picture 4" descr="75">
            <a:extLst>
              <a:ext uri="{FF2B5EF4-FFF2-40B4-BE49-F238E27FC236}">
                <a16:creationId xmlns:a16="http://schemas.microsoft.com/office/drawing/2014/main" id="{340571D4-09DA-772E-66A9-3B264B040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840364"/>
            <a:ext cx="3526972" cy="4667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680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21F7FE-5265-C1BD-F9F9-9D5734095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Αυτόχθονες Μύες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D681334-BB6D-DB30-9E73-8F3CB264E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509657" cy="4869089"/>
          </a:xfrm>
        </p:spPr>
        <p:txBody>
          <a:bodyPr/>
          <a:lstStyle/>
          <a:p>
            <a:r>
              <a:rPr lang="el-GR" dirty="0"/>
              <a:t>Μύες της εισόδου του λάρυγγα είναι: εγκάρσιος </a:t>
            </a:r>
            <a:r>
              <a:rPr lang="el-GR" dirty="0" err="1"/>
              <a:t>αρυταινοειδής</a:t>
            </a:r>
            <a:r>
              <a:rPr lang="el-GR" dirty="0"/>
              <a:t>, λοξός </a:t>
            </a:r>
            <a:r>
              <a:rPr lang="el-GR" dirty="0" err="1"/>
              <a:t>αρυταινοειδής</a:t>
            </a:r>
            <a:r>
              <a:rPr lang="el-GR" dirty="0"/>
              <a:t>, και </a:t>
            </a:r>
            <a:r>
              <a:rPr lang="el-GR" dirty="0" err="1"/>
              <a:t>θυρεοεπιγλωττιδικός</a:t>
            </a:r>
            <a:r>
              <a:rPr lang="el-GR" dirty="0"/>
              <a:t>.</a:t>
            </a:r>
          </a:p>
          <a:p>
            <a:r>
              <a:rPr lang="el-GR" dirty="0"/>
              <a:t>Έχουν ρόλο προστατευτικό και </a:t>
            </a:r>
            <a:r>
              <a:rPr lang="el-GR" dirty="0" err="1"/>
              <a:t>συσφικτικό</a:t>
            </a:r>
            <a:endParaRPr lang="el-GR" dirty="0"/>
          </a:p>
          <a:p>
            <a:endParaRPr lang="el-GR" dirty="0"/>
          </a:p>
        </p:txBody>
      </p:sp>
      <p:pic>
        <p:nvPicPr>
          <p:cNvPr id="20482" name="Picture 4" descr="74">
            <a:extLst>
              <a:ext uri="{FF2B5EF4-FFF2-40B4-BE49-F238E27FC236}">
                <a16:creationId xmlns:a16="http://schemas.microsoft.com/office/drawing/2014/main" id="{1DE5E439-D59A-2130-6E63-3651E3979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856" y="1825623"/>
            <a:ext cx="4005943" cy="450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0817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235F9B-6799-636C-8191-7F5FD2537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4" y="1008516"/>
            <a:ext cx="11097986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Αυτόχθονες Μύες – Μύες των Φωνητικών Πτυχών</a:t>
            </a:r>
            <a:endParaRPr lang="el-GR" b="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F853CFE-8012-BF69-1DA5-5C55FD580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642" y="1890938"/>
            <a:ext cx="7799615" cy="470580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b="1" dirty="0"/>
              <a:t>Ο κύριος ρόλος τους είναι η διάνοιξη και η σύγκλειση της γλωττίδας</a:t>
            </a:r>
          </a:p>
          <a:p>
            <a:r>
              <a:rPr lang="el-GR" dirty="0"/>
              <a:t>Προσαγωγοί μύες των φωνητικών πτυχών είναι οι πλάγιοι </a:t>
            </a:r>
            <a:r>
              <a:rPr lang="el-GR" dirty="0" err="1"/>
              <a:t>κρικοαρυταινοειδείς</a:t>
            </a:r>
            <a:r>
              <a:rPr lang="el-GR" dirty="0"/>
              <a:t> μύες,</a:t>
            </a:r>
          </a:p>
          <a:p>
            <a:r>
              <a:rPr lang="el-GR" dirty="0" err="1"/>
              <a:t>Απαγωγοί</a:t>
            </a:r>
            <a:r>
              <a:rPr lang="el-GR" dirty="0"/>
              <a:t> μύες των φωνητικών πτυχών είναι οι οπίσθιοι </a:t>
            </a:r>
            <a:r>
              <a:rPr lang="el-GR" dirty="0" err="1"/>
              <a:t>κρικοαρυταινοειδείς</a:t>
            </a:r>
            <a:r>
              <a:rPr lang="el-GR" dirty="0"/>
              <a:t>,</a:t>
            </a:r>
          </a:p>
          <a:p>
            <a:r>
              <a:rPr lang="el-GR" dirty="0" err="1"/>
              <a:t>Διατείνοντες</a:t>
            </a:r>
            <a:r>
              <a:rPr lang="el-GR" dirty="0"/>
              <a:t> μύες των φωνητικών πτυχών είναι οι </a:t>
            </a:r>
            <a:r>
              <a:rPr lang="el-GR" dirty="0" err="1"/>
              <a:t>κρικοθυρεοειδείς</a:t>
            </a:r>
            <a:r>
              <a:rPr lang="el-GR" dirty="0"/>
              <a:t> οι οποίοι ενεργούν κατά την αύξηση του τόνου της φωνής,</a:t>
            </a:r>
          </a:p>
          <a:p>
            <a:r>
              <a:rPr lang="el-GR" dirty="0"/>
              <a:t>Μύες που χαλαρώνουν τις φωνητικές πτυχές είναι οι </a:t>
            </a:r>
            <a:r>
              <a:rPr lang="el-GR" dirty="0" err="1"/>
              <a:t>θυρεοαρυταινοειδείς</a:t>
            </a:r>
            <a:r>
              <a:rPr lang="el-GR" dirty="0"/>
              <a:t> και ο φωνητικός μυς, οι οποίοι ενεργούν κατά την ελάχιστη προσαρμογή των φωνητικών συνδέσμων στον ψίθυρο. Επίσης χαλαρώνουν τμήματα των φωνητικών πτυχών κατά τη φώνηση και το τραγούδι</a:t>
            </a:r>
          </a:p>
          <a:p>
            <a:endParaRPr lang="el-GR" dirty="0"/>
          </a:p>
        </p:txBody>
      </p:sp>
      <p:pic>
        <p:nvPicPr>
          <p:cNvPr id="21506" name="Picture 4" descr="75">
            <a:extLst>
              <a:ext uri="{FF2B5EF4-FFF2-40B4-BE49-F238E27FC236}">
                <a16:creationId xmlns:a16="http://schemas.microsoft.com/office/drawing/2014/main" id="{646A28BA-F025-14D7-F0F7-94DE384E4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256" y="1707017"/>
            <a:ext cx="3467101" cy="465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066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9AED1B1-3BAE-468C-3669-20571BF6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Λάρυγγας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355ECB7-5B49-16A2-CE47-325B8C58E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b="1" dirty="0"/>
              <a:t>ΑΙΜΑΤΩΣΗ ΤΟΥ ΛΑΡΥΓΓΑ</a:t>
            </a:r>
            <a:endParaRPr lang="el-GR" dirty="0"/>
          </a:p>
          <a:p>
            <a:r>
              <a:rPr lang="el-GR" dirty="0"/>
              <a:t>άνω και κάτω λαρυγγική αρτηρία</a:t>
            </a:r>
          </a:p>
          <a:p>
            <a:pPr marL="0" indent="0">
              <a:buNone/>
            </a:pPr>
            <a:r>
              <a:rPr lang="el-GR" b="1" dirty="0"/>
              <a:t>ΝΕΥΡΩΣΗ ΤΟΥ ΛΑΡΥΓΓΑ</a:t>
            </a:r>
            <a:endParaRPr lang="el-GR" dirty="0"/>
          </a:p>
          <a:p>
            <a:r>
              <a:rPr lang="el-GR" dirty="0" err="1"/>
              <a:t>πνευμονογαστρικό</a:t>
            </a:r>
            <a:r>
              <a:rPr lang="el-GR" dirty="0"/>
              <a:t> νεύρο (Χ), (άνω λαρυγγικό νεύρο, κάτω λαρυγγικό νεύρο, έσω λαρυγγικό νεύρο, έξω λαρυγγικό νεύρο, παλίνδρομο λαρυγγικό νεύρο)</a:t>
            </a:r>
          </a:p>
          <a:p>
            <a:pPr marL="0" indent="0">
              <a:buNone/>
            </a:pPr>
            <a:r>
              <a:rPr lang="el-GR" b="1" dirty="0"/>
              <a:t>ΛΕΜΦΙΚΗ ΑΠΟΧΕΤΕΥΣΗ</a:t>
            </a:r>
            <a:endParaRPr lang="el-GR" dirty="0"/>
          </a:p>
          <a:p>
            <a:r>
              <a:rPr lang="el-GR" dirty="0"/>
              <a:t>άνω και κάτω εν τω </a:t>
            </a:r>
            <a:r>
              <a:rPr lang="el-GR" dirty="0" err="1"/>
              <a:t>βάθει</a:t>
            </a:r>
            <a:r>
              <a:rPr lang="el-GR" dirty="0"/>
              <a:t> τραχηλικοί λεμφαδένες</a:t>
            </a:r>
          </a:p>
          <a:p>
            <a:r>
              <a:rPr lang="el-GR" dirty="0"/>
              <a:t>Μειώνεται μία οκτάβα ο τόνος της φωνής στους άνδρες λόγω επιμήκυνσης της φωνητικής πτυχής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34280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7E9668-429C-FC4C-CD0F-408415AB8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Τραχεία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75FF90B-41F0-4D80-5836-B2A38DC26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460671" cy="4803775"/>
          </a:xfrm>
        </p:spPr>
        <p:txBody>
          <a:bodyPr>
            <a:normAutofit fontScale="92500" lnSpcReduction="10000"/>
          </a:bodyPr>
          <a:lstStyle/>
          <a:p>
            <a:r>
              <a:rPr lang="el-GR" sz="2400" dirty="0"/>
              <a:t>Δομή: Είναι </a:t>
            </a:r>
            <a:r>
              <a:rPr lang="el-GR" sz="2400" dirty="0" err="1"/>
              <a:t>ινοχόνδρινος</a:t>
            </a:r>
            <a:r>
              <a:rPr lang="el-GR" sz="2400" dirty="0"/>
              <a:t> σωλήνας με χόνδρινα </a:t>
            </a:r>
            <a:r>
              <a:rPr lang="el-GR" sz="2400" dirty="0" err="1"/>
              <a:t>ημικρίκια</a:t>
            </a:r>
            <a:r>
              <a:rPr lang="el-GR" sz="2400" dirty="0"/>
              <a:t>, μήκους 12 εκατοστών.</a:t>
            </a:r>
          </a:p>
          <a:p>
            <a:r>
              <a:rPr lang="el-GR" sz="2400" dirty="0"/>
              <a:t>Ανατομικές σχέσεις της τραχείας:</a:t>
            </a:r>
          </a:p>
          <a:p>
            <a:pPr lvl="1"/>
            <a:r>
              <a:rPr lang="el-GR" sz="1800" dirty="0"/>
              <a:t>μπροστά (2ο-3ο </a:t>
            </a:r>
            <a:r>
              <a:rPr lang="el-GR" sz="1800" dirty="0" err="1"/>
              <a:t>ημικρίκιο</a:t>
            </a:r>
            <a:r>
              <a:rPr lang="el-GR" sz="1800" dirty="0"/>
              <a:t>) είναι ο ισθμός του θυρεοειδή αδένα,</a:t>
            </a:r>
          </a:p>
          <a:p>
            <a:pPr lvl="1"/>
            <a:r>
              <a:rPr lang="el-GR" sz="1800" dirty="0"/>
              <a:t>δεξιά της η ανώνυμη αρτηρία (στη βάση του τραχήλου),</a:t>
            </a:r>
          </a:p>
          <a:p>
            <a:pPr lvl="1"/>
            <a:r>
              <a:rPr lang="el-GR" sz="1800" dirty="0"/>
              <a:t>στα πλάγια είναι οι κοινές καρωτίδες και οι λοβοί του θυρεοειδή αδένα,</a:t>
            </a:r>
          </a:p>
          <a:p>
            <a:pPr lvl="1"/>
            <a:r>
              <a:rPr lang="el-GR" sz="1800" dirty="0"/>
              <a:t>πίσω της βρίσκεται ο οισοφάγος</a:t>
            </a:r>
          </a:p>
          <a:p>
            <a:r>
              <a:rPr lang="el-GR" sz="2400" dirty="0" err="1"/>
              <a:t>Τραχειοοισοφαγική</a:t>
            </a:r>
            <a:r>
              <a:rPr lang="el-GR" sz="2400" dirty="0"/>
              <a:t> αύλακα</a:t>
            </a:r>
          </a:p>
          <a:p>
            <a:endParaRPr lang="el-GR" sz="2400" dirty="0"/>
          </a:p>
        </p:txBody>
      </p:sp>
      <p:pic>
        <p:nvPicPr>
          <p:cNvPr id="4" name="Picture 7" descr="198">
            <a:extLst>
              <a:ext uri="{FF2B5EF4-FFF2-40B4-BE49-F238E27FC236}">
                <a16:creationId xmlns:a16="http://schemas.microsoft.com/office/drawing/2014/main" id="{F2C3CDF6-5F53-2928-5887-3A8DFD042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568" y="1874610"/>
            <a:ext cx="4437289" cy="4437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4521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31762C9-5388-2057-F615-9C98DADBE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2576F78-F602-E391-9797-4D6A748DE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6628" name="Picture 6" descr="72">
            <a:extLst>
              <a:ext uri="{FF2B5EF4-FFF2-40B4-BE49-F238E27FC236}">
                <a16:creationId xmlns:a16="http://schemas.microsoft.com/office/drawing/2014/main" id="{E99D5BD4-A982-DDD9-5F9B-C050A949D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154" y="992186"/>
            <a:ext cx="3838575" cy="55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5" descr="trachea anatomy">
            <a:extLst>
              <a:ext uri="{FF2B5EF4-FFF2-40B4-BE49-F238E27FC236}">
                <a16:creationId xmlns:a16="http://schemas.microsoft.com/office/drawing/2014/main" id="{C1C6C5F3-B6BD-5572-CD39-ADE07348C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332" y="992187"/>
            <a:ext cx="3200546" cy="55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93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3C73F9-A050-179F-38B3-2DF34F099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CABD14-3015-4ECE-651F-06483F43B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7652" name="Picture 6" descr="67">
            <a:extLst>
              <a:ext uri="{FF2B5EF4-FFF2-40B4-BE49-F238E27FC236}">
                <a16:creationId xmlns:a16="http://schemas.microsoft.com/office/drawing/2014/main" id="{751ED565-F9DE-56DE-B65D-8921AFED7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809" y="992187"/>
            <a:ext cx="4792662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5" descr="65">
            <a:extLst>
              <a:ext uri="{FF2B5EF4-FFF2-40B4-BE49-F238E27FC236}">
                <a16:creationId xmlns:a16="http://schemas.microsoft.com/office/drawing/2014/main" id="{E35B0245-E55F-67C8-1960-DC971BB54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022350"/>
            <a:ext cx="4612266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980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3802857-FE04-88DF-3C5A-EF7A5193E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5B6873F-AE42-6FFD-17AE-033B6F974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28675" name="Picture 7" descr="ANd9GcR3GBydT_lMcCmT4NmQ5tIraG7j9AS2jIanpyQL1b1WA9AmJKMw">
            <a:extLst>
              <a:ext uri="{FF2B5EF4-FFF2-40B4-BE49-F238E27FC236}">
                <a16:creationId xmlns:a16="http://schemas.microsoft.com/office/drawing/2014/main" id="{DB75F74D-EB2D-A114-50E1-C2607AEEB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310" y="1315243"/>
            <a:ext cx="4680490" cy="452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4" descr="DSCN7491">
            <a:extLst>
              <a:ext uri="{FF2B5EF4-FFF2-40B4-BE49-F238E27FC236}">
                <a16:creationId xmlns:a16="http://schemas.microsoft.com/office/drawing/2014/main" id="{58F446E2-9CF3-74DC-7E48-08B69AAEC794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919358" y="992187"/>
            <a:ext cx="3931714" cy="522202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326523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9AC3CD-A93A-BDFC-AB0B-48EAA09B1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02F4242-DFD3-9760-F16A-E47A7F6E8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114699" name="Picture 11" descr="tracheostomy">
            <a:extLst>
              <a:ext uri="{FF2B5EF4-FFF2-40B4-BE49-F238E27FC236}">
                <a16:creationId xmlns:a16="http://schemas.microsoft.com/office/drawing/2014/main" id="{9703EC6D-92EE-1B99-C1A5-DE963BBCB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19200"/>
            <a:ext cx="319881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13" descr="ANd9GcTlAwp9pya_K4u1DG9ZdQNmedhyohESI04eFbKjt5RE80bBOH45Uw">
            <a:extLst>
              <a:ext uri="{FF2B5EF4-FFF2-40B4-BE49-F238E27FC236}">
                <a16:creationId xmlns:a16="http://schemas.microsoft.com/office/drawing/2014/main" id="{EB856B83-A44D-B68F-7909-12B58F2D8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11" y="4162426"/>
            <a:ext cx="1497013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705" name="Picture 17" descr="tracheostomy2">
            <a:extLst>
              <a:ext uri="{FF2B5EF4-FFF2-40B4-BE49-F238E27FC236}">
                <a16:creationId xmlns:a16="http://schemas.microsoft.com/office/drawing/2014/main" id="{565F77D5-0064-4312-3E0D-4D4E6BF1D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813" y="4144963"/>
            <a:ext cx="22860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21" descr="tracheotomy">
            <a:extLst>
              <a:ext uri="{FF2B5EF4-FFF2-40B4-BE49-F238E27FC236}">
                <a16:creationId xmlns:a16="http://schemas.microsoft.com/office/drawing/2014/main" id="{B93E646D-44E7-A9D5-2F31-059EDC9DB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219200"/>
            <a:ext cx="236220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23" descr="104484">
            <a:extLst>
              <a:ext uri="{FF2B5EF4-FFF2-40B4-BE49-F238E27FC236}">
                <a16:creationId xmlns:a16="http://schemas.microsoft.com/office/drawing/2014/main" id="{DC8E74F7-0AFF-43FC-F354-FD3DD589D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1" y="4162426"/>
            <a:ext cx="1524000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83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7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588D4A6-4CB2-0C45-F649-9F2F14391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Θωρακική Κοιλότητα – Πνεύμονες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0A3FC0F-FB95-AF02-BDB7-3F4570015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358" y="1825625"/>
            <a:ext cx="7668986" cy="4351338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Η ΘΩΡΑΚΙΚΗ ΚΟΙΛΟΤΗΤΑ αποτελείται από δύο </a:t>
            </a:r>
            <a:r>
              <a:rPr lang="el-GR" dirty="0" err="1"/>
              <a:t>υπεζωκοτικές</a:t>
            </a:r>
            <a:r>
              <a:rPr lang="el-GR" dirty="0"/>
              <a:t> κοιλότητες και </a:t>
            </a:r>
            <a:r>
              <a:rPr lang="el-GR" dirty="0" err="1"/>
              <a:t>μεσοθωράκιο</a:t>
            </a:r>
            <a:endParaRPr lang="el-GR" dirty="0"/>
          </a:p>
          <a:p>
            <a:r>
              <a:rPr lang="el-GR" dirty="0"/>
              <a:t>Ο ΥΠΕΖΩΚΟΤΑΣ: αποτελείται από το σπλαχνικό και τον </a:t>
            </a:r>
            <a:r>
              <a:rPr lang="el-GR" dirty="0" err="1"/>
              <a:t>τοιχωματικό</a:t>
            </a:r>
            <a:r>
              <a:rPr lang="el-GR" dirty="0"/>
              <a:t>.</a:t>
            </a:r>
          </a:p>
          <a:p>
            <a:r>
              <a:rPr lang="el-GR" dirty="0"/>
              <a:t>Στην </a:t>
            </a:r>
            <a:r>
              <a:rPr lang="el-GR" dirty="0" err="1"/>
              <a:t>υπεζωκοτική</a:t>
            </a:r>
            <a:r>
              <a:rPr lang="el-GR" dirty="0"/>
              <a:t> κοιλότητα υπάρχει πλευριτικό υγρό</a:t>
            </a:r>
          </a:p>
          <a:p>
            <a:r>
              <a:rPr lang="el-GR" dirty="0"/>
              <a:t>Ο </a:t>
            </a:r>
            <a:r>
              <a:rPr lang="el-GR" dirty="0" err="1"/>
              <a:t>Τοιχωματικός</a:t>
            </a:r>
            <a:r>
              <a:rPr lang="el-GR" dirty="0"/>
              <a:t> </a:t>
            </a:r>
            <a:r>
              <a:rPr lang="el-GR" dirty="0" err="1"/>
              <a:t>υπεζωκότας</a:t>
            </a:r>
            <a:r>
              <a:rPr lang="el-GR" dirty="0"/>
              <a:t> αποτελείται από:</a:t>
            </a:r>
          </a:p>
          <a:p>
            <a:pPr lvl="2"/>
            <a:r>
              <a:rPr lang="el-GR" dirty="0"/>
              <a:t>τον Πλευρικό,</a:t>
            </a:r>
          </a:p>
          <a:p>
            <a:pPr lvl="2"/>
            <a:r>
              <a:rPr lang="el-GR" dirty="0"/>
              <a:t>τον </a:t>
            </a:r>
            <a:r>
              <a:rPr lang="el-GR" dirty="0" err="1"/>
              <a:t>Μεσοπνευμόνιο</a:t>
            </a:r>
            <a:r>
              <a:rPr lang="el-GR" dirty="0"/>
              <a:t>,</a:t>
            </a:r>
          </a:p>
          <a:p>
            <a:pPr lvl="2"/>
            <a:r>
              <a:rPr lang="el-GR" dirty="0"/>
              <a:t>τον Διαφραγματικό,</a:t>
            </a:r>
          </a:p>
          <a:p>
            <a:pPr lvl="1"/>
            <a:r>
              <a:rPr lang="el-GR" dirty="0"/>
              <a:t>και 4. τον </a:t>
            </a:r>
            <a:r>
              <a:rPr lang="el-GR" dirty="0" err="1"/>
              <a:t>Υπεζωκοτικό</a:t>
            </a:r>
            <a:r>
              <a:rPr lang="el-GR" dirty="0"/>
              <a:t> Θόλο ή Τραχηλικό </a:t>
            </a:r>
            <a:r>
              <a:rPr lang="el-GR" dirty="0" err="1"/>
              <a:t>Υπεζωκότα</a:t>
            </a:r>
            <a:endParaRPr lang="el-GR" dirty="0"/>
          </a:p>
          <a:p>
            <a:endParaRPr lang="el-GR" dirty="0"/>
          </a:p>
        </p:txBody>
      </p:sp>
      <p:pic>
        <p:nvPicPr>
          <p:cNvPr id="115718" name="Picture 6" descr="190">
            <a:extLst>
              <a:ext uri="{FF2B5EF4-FFF2-40B4-BE49-F238E27FC236}">
                <a16:creationId xmlns:a16="http://schemas.microsoft.com/office/drawing/2014/main" id="{174C1645-D728-9CAE-A093-835A5B20D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029" y="2136775"/>
            <a:ext cx="4041368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860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1F7519-04F0-E7B4-F316-732048ED3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Σπλαχνικός </a:t>
            </a:r>
            <a:r>
              <a:rPr lang="el-GR" dirty="0" err="1"/>
              <a:t>Υπεζωκότας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646D159-E927-1149-1338-28C867172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6" y="1825624"/>
            <a:ext cx="8387443" cy="485276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b="1" dirty="0"/>
              <a:t>Αρτηριακή παροχή</a:t>
            </a:r>
            <a:endParaRPr lang="el-GR" dirty="0"/>
          </a:p>
          <a:p>
            <a:r>
              <a:rPr lang="el-GR" dirty="0"/>
              <a:t>του σπλαχνικού </a:t>
            </a:r>
            <a:r>
              <a:rPr lang="el-GR" dirty="0" err="1"/>
              <a:t>υπεζωκότα</a:t>
            </a:r>
            <a:r>
              <a:rPr lang="el-GR" dirty="0"/>
              <a:t> είναι από τις βρογχικές αρτηρίες και του </a:t>
            </a:r>
            <a:r>
              <a:rPr lang="el-GR" dirty="0" err="1"/>
              <a:t>τοιχωματικού</a:t>
            </a:r>
            <a:r>
              <a:rPr lang="el-GR" dirty="0"/>
              <a:t> </a:t>
            </a:r>
            <a:r>
              <a:rPr lang="el-GR" dirty="0" err="1"/>
              <a:t>υπεζωκότα</a:t>
            </a:r>
            <a:r>
              <a:rPr lang="el-GR" dirty="0"/>
              <a:t> από τις μεσοπλεύριες, την έσω θωρακική και την </a:t>
            </a:r>
            <a:r>
              <a:rPr lang="el-GR" dirty="0" err="1"/>
              <a:t>μυοφρενική</a:t>
            </a:r>
            <a:r>
              <a:rPr lang="el-GR" dirty="0"/>
              <a:t> αρτηρία.</a:t>
            </a:r>
          </a:p>
          <a:p>
            <a:pPr marL="0" indent="0">
              <a:buNone/>
            </a:pPr>
            <a:r>
              <a:rPr lang="el-GR" b="1" dirty="0"/>
              <a:t>Φλεβική αποχέτευση</a:t>
            </a:r>
            <a:endParaRPr lang="el-GR" dirty="0"/>
          </a:p>
          <a:p>
            <a:r>
              <a:rPr lang="el-GR" dirty="0"/>
              <a:t>του σπλαχνικού </a:t>
            </a:r>
            <a:r>
              <a:rPr lang="el-GR" dirty="0" err="1"/>
              <a:t>υπεζωκότα</a:t>
            </a:r>
            <a:r>
              <a:rPr lang="el-GR" dirty="0"/>
              <a:t> είναι από τις πνευμονικές φλέβες και του </a:t>
            </a:r>
            <a:r>
              <a:rPr lang="el-GR" dirty="0" err="1"/>
              <a:t>τοιχωματικού</a:t>
            </a:r>
            <a:r>
              <a:rPr lang="el-GR" dirty="0"/>
              <a:t> </a:t>
            </a:r>
            <a:r>
              <a:rPr lang="el-GR" dirty="0" err="1"/>
              <a:t>υπεζωκότα</a:t>
            </a:r>
            <a:r>
              <a:rPr lang="el-GR" dirty="0"/>
              <a:t> από την </a:t>
            </a:r>
            <a:r>
              <a:rPr lang="el-GR" dirty="0" err="1"/>
              <a:t>άζυγη</a:t>
            </a:r>
            <a:r>
              <a:rPr lang="el-GR" dirty="0"/>
              <a:t>, και την </a:t>
            </a:r>
            <a:r>
              <a:rPr lang="el-GR" dirty="0" err="1"/>
              <a:t>ημιάζυγη</a:t>
            </a:r>
            <a:r>
              <a:rPr lang="el-GR" dirty="0"/>
              <a:t> φλέβα.</a:t>
            </a:r>
          </a:p>
          <a:p>
            <a:pPr marL="0" indent="0">
              <a:buNone/>
            </a:pPr>
            <a:r>
              <a:rPr lang="el-GR" b="1" dirty="0"/>
              <a:t>Λεμφική αποχέτευση</a:t>
            </a:r>
            <a:endParaRPr lang="el-GR" dirty="0"/>
          </a:p>
          <a:p>
            <a:r>
              <a:rPr lang="el-GR" dirty="0"/>
              <a:t>του σπλαχνικού </a:t>
            </a:r>
            <a:r>
              <a:rPr lang="el-GR" dirty="0" err="1"/>
              <a:t>υπεζωκότα</a:t>
            </a:r>
            <a:r>
              <a:rPr lang="el-GR" dirty="0"/>
              <a:t> γίνεται από τους λεμφαδένες της πύλης των πνευμόνων και του </a:t>
            </a:r>
            <a:r>
              <a:rPr lang="el-GR" dirty="0" err="1"/>
              <a:t>τοιχωματικού</a:t>
            </a:r>
            <a:r>
              <a:rPr lang="el-GR" dirty="0"/>
              <a:t> </a:t>
            </a:r>
            <a:r>
              <a:rPr lang="el-GR" dirty="0" err="1"/>
              <a:t>υπεζωκότα</a:t>
            </a:r>
            <a:r>
              <a:rPr lang="el-GR" dirty="0"/>
              <a:t> από τους μεσοπλεύριους, </a:t>
            </a:r>
            <a:r>
              <a:rPr lang="el-GR" dirty="0" err="1"/>
              <a:t>παραστερνικούς</a:t>
            </a:r>
            <a:r>
              <a:rPr lang="el-GR" dirty="0"/>
              <a:t>, οπίσθιους </a:t>
            </a:r>
            <a:r>
              <a:rPr lang="el-GR" dirty="0" err="1"/>
              <a:t>μεσοθωρακικούς</a:t>
            </a:r>
            <a:r>
              <a:rPr lang="el-GR" dirty="0"/>
              <a:t> και διαφραγματικούς λεμφαδένες.</a:t>
            </a:r>
          </a:p>
          <a:p>
            <a:endParaRPr lang="el-GR" dirty="0"/>
          </a:p>
        </p:txBody>
      </p:sp>
      <p:pic>
        <p:nvPicPr>
          <p:cNvPr id="115718" name="Picture 6" descr="190">
            <a:extLst>
              <a:ext uri="{FF2B5EF4-FFF2-40B4-BE49-F238E27FC236}">
                <a16:creationId xmlns:a16="http://schemas.microsoft.com/office/drawing/2014/main" id="{37EFDF4A-1245-AFB4-2C0B-9F7EE5FBD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1084" y="2027199"/>
            <a:ext cx="3428773" cy="3540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79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367726-BD7B-5419-E597-EA42B3EA2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Κόλποι του </a:t>
            </a:r>
            <a:r>
              <a:rPr lang="el-GR" dirty="0" err="1"/>
              <a:t>Υπεζωκότα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E861588-0E09-AE6A-DB04-175B1F918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l-GR" dirty="0" err="1"/>
              <a:t>πλευροδιαφραγματικός</a:t>
            </a:r>
            <a:r>
              <a:rPr lang="el-GR" dirty="0"/>
              <a:t>,</a:t>
            </a:r>
          </a:p>
          <a:p>
            <a:pPr lvl="1"/>
            <a:r>
              <a:rPr lang="el-GR" dirty="0" err="1"/>
              <a:t>πλευρομεσοπνευμόνιος</a:t>
            </a:r>
            <a:endParaRPr lang="el-GR" dirty="0"/>
          </a:p>
          <a:p>
            <a:endParaRPr lang="el-GR" dirty="0"/>
          </a:p>
        </p:txBody>
      </p:sp>
      <p:pic>
        <p:nvPicPr>
          <p:cNvPr id="33794" name="Picture 4" descr="194">
            <a:extLst>
              <a:ext uri="{FF2B5EF4-FFF2-40B4-BE49-F238E27FC236}">
                <a16:creationId xmlns:a16="http://schemas.microsoft.com/office/drawing/2014/main" id="{04788FC9-1272-4B74-D182-EBFCAB7C7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765" y="1896932"/>
            <a:ext cx="3875314" cy="441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E7876711-7FD3-8637-604B-B39D00EE5055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5065032" y="3183002"/>
            <a:ext cx="2694093" cy="32766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b="-8885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latin typeface="Arial" charset="0"/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A4DF8-5601-B79D-F6DE-679F376247C8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767130" y="3183002"/>
            <a:ext cx="2694093" cy="32766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b="-9175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1697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DD93F48-228E-5617-1CB4-FA23EE17C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Πνεύμονας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DE43B01-51D1-1AEC-5BA8-37C1AA4F5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317" y="1690688"/>
            <a:ext cx="5461970" cy="4922383"/>
          </a:xfrm>
        </p:spPr>
        <p:txBody>
          <a:bodyPr>
            <a:normAutofit lnSpcReduction="10000"/>
          </a:bodyPr>
          <a:lstStyle/>
          <a:p>
            <a:r>
              <a:rPr lang="el-GR" sz="1600" dirty="0"/>
              <a:t>Βρίσκεται μέσα στην </a:t>
            </a:r>
            <a:r>
              <a:rPr lang="el-GR" sz="1600" dirty="0" err="1"/>
              <a:t>υπεζωκοτική</a:t>
            </a:r>
            <a:r>
              <a:rPr lang="el-GR" sz="1600" dirty="0"/>
              <a:t> κοιλότητα.</a:t>
            </a:r>
          </a:p>
          <a:p>
            <a:r>
              <a:rPr lang="el-GR" sz="1600" dirty="0"/>
              <a:t>Έχει σχήμα κωνικό</a:t>
            </a:r>
          </a:p>
          <a:p>
            <a:r>
              <a:rPr lang="el-GR" sz="1600" dirty="0"/>
              <a:t>Έχει Κορυφή – Βάση – Ρίζα – Πύλη</a:t>
            </a:r>
          </a:p>
          <a:p>
            <a:r>
              <a:rPr lang="el-GR" sz="1600" dirty="0"/>
              <a:t>Ανατομικές δομές της πύλης:</a:t>
            </a:r>
          </a:p>
          <a:p>
            <a:pPr lvl="1"/>
            <a:r>
              <a:rPr lang="el-GR" sz="1400" dirty="0"/>
              <a:t>κύριος βρόγχος,</a:t>
            </a:r>
          </a:p>
          <a:p>
            <a:pPr lvl="1"/>
            <a:r>
              <a:rPr lang="el-GR" sz="1400" dirty="0"/>
              <a:t>κλάδος πνευμονικής αρτηρίας,</a:t>
            </a:r>
          </a:p>
          <a:p>
            <a:pPr lvl="1"/>
            <a:r>
              <a:rPr lang="el-GR" sz="1400" dirty="0"/>
              <a:t>δύο πνευμονικές φλέβες,</a:t>
            </a:r>
          </a:p>
          <a:p>
            <a:pPr lvl="1"/>
            <a:r>
              <a:rPr lang="el-GR" sz="1400" dirty="0"/>
              <a:t>λεμφαγγεία, λεμφαδένες,</a:t>
            </a:r>
          </a:p>
          <a:p>
            <a:pPr lvl="1"/>
            <a:r>
              <a:rPr lang="el-GR" sz="1400" dirty="0"/>
              <a:t>νεύρα αυτόνομου νευρικού συστήματος (</a:t>
            </a:r>
            <a:r>
              <a:rPr lang="el-GR" sz="1400" dirty="0" err="1"/>
              <a:t>πνευμονογαστρικό</a:t>
            </a:r>
            <a:r>
              <a:rPr lang="el-GR" sz="1400" dirty="0"/>
              <a:t>, συμπαθητικό),</a:t>
            </a:r>
          </a:p>
          <a:p>
            <a:pPr lvl="1"/>
            <a:r>
              <a:rPr lang="el-GR" sz="1400" dirty="0"/>
              <a:t>βρογχικές αρτηρίες και βρογχικές φλέβες</a:t>
            </a:r>
          </a:p>
          <a:p>
            <a:r>
              <a:rPr lang="el-GR" sz="1600" dirty="0"/>
              <a:t>Διαφορές μεταξύ των πνευμόνων</a:t>
            </a:r>
          </a:p>
          <a:p>
            <a:endParaRPr lang="el-GR" sz="1600" dirty="0"/>
          </a:p>
        </p:txBody>
      </p:sp>
      <p:pic>
        <p:nvPicPr>
          <p:cNvPr id="7" name="Picture 4" descr="195">
            <a:extLst>
              <a:ext uri="{FF2B5EF4-FFF2-40B4-BE49-F238E27FC236}">
                <a16:creationId xmlns:a16="http://schemas.microsoft.com/office/drawing/2014/main" id="{33E9DA83-616F-FBDD-A3F6-F88B64EE5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70" y="1690688"/>
            <a:ext cx="3823544" cy="4794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824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FFA5A13-650A-DD19-52A1-27821781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F96675B-EC53-2373-BF99-021DA9622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8D51200-759F-1FD8-6018-B8EDF58BD484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2256063" y="1339608"/>
            <a:ext cx="8030391" cy="5049627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b="-1598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89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58038E-8426-6E33-FC9A-132D41363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Λοβοί των Πνευμόνων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9C9CF9-9EFE-F3DE-8528-6CFF9DBEA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1825624"/>
            <a:ext cx="6166757" cy="4918075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Ο δεξιός πνεύμονας αποτελείται από τρείς λοβούς τον άνω, το μέσο και τον κάτω.</a:t>
            </a:r>
          </a:p>
          <a:p>
            <a:r>
              <a:rPr lang="el-GR" dirty="0"/>
              <a:t>Ο αριστερός πνεύμονας αποτελείται από δύο λοβούς τον άνω και τον κάτω</a:t>
            </a:r>
          </a:p>
          <a:p>
            <a:r>
              <a:rPr lang="el-GR" dirty="0"/>
              <a:t>Σχισμές των Πνευμόνων</a:t>
            </a:r>
          </a:p>
          <a:p>
            <a:pPr lvl="1"/>
            <a:r>
              <a:rPr lang="el-GR" dirty="0"/>
              <a:t>Λοξή σχισμή στον αριστερό πνεύμονα</a:t>
            </a:r>
          </a:p>
          <a:p>
            <a:pPr lvl="1"/>
            <a:r>
              <a:rPr lang="el-GR" dirty="0"/>
              <a:t>Λοξή και οριζόντια σχισμή στο δεξιό πνεύμονα</a:t>
            </a:r>
          </a:p>
          <a:p>
            <a:endParaRPr lang="el-GR" dirty="0"/>
          </a:p>
        </p:txBody>
      </p:sp>
      <p:pic>
        <p:nvPicPr>
          <p:cNvPr id="9" name="Picture 6" descr="67144">
            <a:extLst>
              <a:ext uri="{FF2B5EF4-FFF2-40B4-BE49-F238E27FC236}">
                <a16:creationId xmlns:a16="http://schemas.microsoft.com/office/drawing/2014/main" id="{96A43038-58B0-6FFC-5C5A-593194AF7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2" t="17577" r="7382"/>
          <a:stretch>
            <a:fillRect/>
          </a:stretch>
        </p:blipFill>
        <p:spPr bwMode="auto">
          <a:xfrm>
            <a:off x="6634843" y="2729479"/>
            <a:ext cx="5086974" cy="3110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774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2F9174-43A3-BAE4-286E-5BBAAF4D0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Πνεύμονας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10FCB9-85E0-144C-09D7-3071C72DA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852557" cy="4689475"/>
          </a:xfrm>
        </p:spPr>
        <p:txBody>
          <a:bodyPr/>
          <a:lstStyle/>
          <a:p>
            <a:pPr marL="0" indent="0">
              <a:buNone/>
            </a:pPr>
            <a:r>
              <a:rPr lang="el-GR" b="1" dirty="0"/>
              <a:t>Επιφάνειες των Πνευμόνων</a:t>
            </a:r>
            <a:endParaRPr lang="el-GR" dirty="0"/>
          </a:p>
          <a:p>
            <a:r>
              <a:rPr lang="el-GR" dirty="0"/>
              <a:t>είναι η έξω ή πλευρική, η έσω ή </a:t>
            </a:r>
            <a:r>
              <a:rPr lang="el-GR" dirty="0" err="1"/>
              <a:t>μεσοπνευμόνια</a:t>
            </a:r>
            <a:r>
              <a:rPr lang="el-GR" dirty="0"/>
              <a:t> και κάτω ή διαφραγματική</a:t>
            </a:r>
          </a:p>
          <a:p>
            <a:pPr marL="0" indent="0">
              <a:buNone/>
            </a:pPr>
            <a:r>
              <a:rPr lang="el-GR" b="1" dirty="0"/>
              <a:t>Χείλη των πνευμόνων</a:t>
            </a:r>
            <a:endParaRPr lang="el-GR" dirty="0"/>
          </a:p>
          <a:p>
            <a:r>
              <a:rPr lang="el-GR" dirty="0"/>
              <a:t>είναι πρόσθιο, οπίσθιο και κάτω</a:t>
            </a:r>
          </a:p>
          <a:p>
            <a:endParaRPr lang="el-GR" dirty="0"/>
          </a:p>
        </p:txBody>
      </p:sp>
      <p:pic>
        <p:nvPicPr>
          <p:cNvPr id="6" name="Picture 4" descr="197">
            <a:extLst>
              <a:ext uri="{FF2B5EF4-FFF2-40B4-BE49-F238E27FC236}">
                <a16:creationId xmlns:a16="http://schemas.microsoft.com/office/drawing/2014/main" id="{AC445C74-8998-090A-6141-60F6DBF10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757" y="1973262"/>
            <a:ext cx="3869872" cy="4706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31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F269372-3F58-7669-4216-2B73C0A22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29" y="992187"/>
            <a:ext cx="11805557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Όρια πνευμόνων σε σχέση με το σκελετό του θώρακα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82069DB-1D3B-D50E-718B-31BEF3E3A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1567"/>
            <a:ext cx="6525986" cy="459150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ΠΡΟΒΟΛΗ ΤΩΝ ΠΝΕΥΜΟΝΩΝ ΣΤΗΝ ΕΠΙΦΑΝΕΙΑ</a:t>
            </a:r>
            <a:endParaRPr lang="el-GR" dirty="0"/>
          </a:p>
          <a:p>
            <a:r>
              <a:rPr lang="el-GR" dirty="0"/>
              <a:t>Κορυφή: στερνοκλειδική άρθρωση και 2,5 πάνω από το έσω τριτημόριο της κλείδας (καμπύλη πορεία)</a:t>
            </a:r>
          </a:p>
          <a:p>
            <a:r>
              <a:rPr lang="el-GR" dirty="0"/>
              <a:t>Βάση:</a:t>
            </a:r>
          </a:p>
          <a:p>
            <a:pPr lvl="1"/>
            <a:r>
              <a:rPr lang="el-GR" dirty="0"/>
              <a:t>6η πλευρά (</a:t>
            </a:r>
            <a:r>
              <a:rPr lang="el-GR" dirty="0" err="1"/>
              <a:t>μεσοκλειδική</a:t>
            </a:r>
            <a:r>
              <a:rPr lang="el-GR" dirty="0"/>
              <a:t> γραμμή),</a:t>
            </a:r>
          </a:p>
          <a:p>
            <a:pPr lvl="1"/>
            <a:r>
              <a:rPr lang="el-GR" dirty="0"/>
              <a:t>8η πλευρά (μέση μασχαλιαία γραμμή),</a:t>
            </a:r>
          </a:p>
          <a:p>
            <a:pPr lvl="1"/>
            <a:r>
              <a:rPr lang="el-GR" dirty="0"/>
              <a:t>10η πλευρά (μέση ωμοπλατιαία γραμμή)</a:t>
            </a:r>
          </a:p>
          <a:p>
            <a:r>
              <a:rPr lang="el-GR" dirty="0"/>
              <a:t>Λοξή Σχισμή: Θ2 – 6η </a:t>
            </a:r>
            <a:r>
              <a:rPr lang="el-GR" dirty="0" err="1"/>
              <a:t>χονδροπλευρική</a:t>
            </a:r>
            <a:r>
              <a:rPr lang="el-GR" dirty="0"/>
              <a:t> άρθρωση</a:t>
            </a:r>
          </a:p>
          <a:p>
            <a:r>
              <a:rPr lang="el-GR" dirty="0"/>
              <a:t>Οριζόντια Σχισμή: 4ος πλευρικός χόνδρος – λοξή σχισμή</a:t>
            </a:r>
          </a:p>
          <a:p>
            <a:endParaRPr lang="el-GR" dirty="0"/>
          </a:p>
        </p:txBody>
      </p:sp>
      <p:pic>
        <p:nvPicPr>
          <p:cNvPr id="38914" name="Picture 4" descr="196">
            <a:extLst>
              <a:ext uri="{FF2B5EF4-FFF2-40B4-BE49-F238E27FC236}">
                <a16:creationId xmlns:a16="http://schemas.microsoft.com/office/drawing/2014/main" id="{3D690662-E50A-C92D-CCDB-D2B20F2A8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386" y="1850570"/>
            <a:ext cx="3810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9002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4B829F-9294-58C5-A978-84F11B82A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Διάφορες Πνευμόνων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3C9754E-1E2E-8242-1ED1-5D98B841B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738757" cy="4526189"/>
          </a:xfrm>
        </p:spPr>
        <p:txBody>
          <a:bodyPr numCol="2">
            <a:normAutofit fontScale="55000" lnSpcReduction="20000"/>
          </a:bodyPr>
          <a:lstStyle/>
          <a:p>
            <a:pPr marL="0" indent="0" algn="ctr">
              <a:buNone/>
            </a:pPr>
            <a:r>
              <a:rPr lang="el-GR" sz="3400" b="1" dirty="0"/>
              <a:t>ΔΕΞΙΟΣ ΠΝΕΥΜΟΝΑΣ</a:t>
            </a:r>
            <a:endParaRPr lang="el-GR" sz="3400" dirty="0"/>
          </a:p>
          <a:p>
            <a:r>
              <a:rPr lang="el-GR" sz="3400" dirty="0"/>
              <a:t>Αποτελείται από 3 λοβούς (άνω, μέσο και κάτω)</a:t>
            </a:r>
          </a:p>
          <a:p>
            <a:r>
              <a:rPr lang="el-GR" sz="3400" dirty="0"/>
              <a:t>Είναι βραχύτερος από τον αριστερό λόγω της γειτνίασης του ήπατος</a:t>
            </a:r>
          </a:p>
          <a:p>
            <a:r>
              <a:rPr lang="el-GR" sz="3400" dirty="0"/>
              <a:t>Η κάτω επιφάνειά του βρίσκεται πιο ψηλά από την κάτω επιφάνεια του αριστερού</a:t>
            </a:r>
          </a:p>
          <a:p>
            <a:r>
              <a:rPr lang="el-GR" sz="3400" dirty="0"/>
              <a:t>Διακρίνονται 2 </a:t>
            </a:r>
            <a:r>
              <a:rPr lang="el-GR" sz="3400" dirty="0" err="1"/>
              <a:t>μεσολοβίες</a:t>
            </a:r>
            <a:r>
              <a:rPr lang="el-GR" sz="3400" dirty="0"/>
              <a:t> γραμμές (λοξή και εγκάρσια σχισμή)</a:t>
            </a:r>
          </a:p>
          <a:p>
            <a:pPr marL="0" indent="0">
              <a:buNone/>
            </a:pPr>
            <a:endParaRPr lang="el-GR" sz="3400" dirty="0"/>
          </a:p>
          <a:p>
            <a:pPr marL="0" indent="0" algn="ctr">
              <a:buNone/>
            </a:pPr>
            <a:r>
              <a:rPr lang="el-GR" sz="3400" b="1" dirty="0"/>
              <a:t>ΑΡΙΣΤΕΡΟΣ ΠΝΕΥΜΟΝΑΣ</a:t>
            </a:r>
            <a:endParaRPr lang="el-GR" sz="3400" dirty="0"/>
          </a:p>
          <a:p>
            <a:r>
              <a:rPr lang="el-GR" sz="3400" dirty="0"/>
              <a:t>Αποτελείται από 2 λοβούς (άνω και κάτω)</a:t>
            </a:r>
          </a:p>
          <a:p>
            <a:r>
              <a:rPr lang="el-GR" sz="3400" dirty="0"/>
              <a:t>Το μήκος του είναι μεγαλύτερο από του δεξιού, όμως το πλάτος του είναι μικρότερο λόγω της προβολής της καρδιάς και του περικαρδίου προς τα αριστερά.</a:t>
            </a:r>
          </a:p>
          <a:p>
            <a:r>
              <a:rPr lang="el-GR" sz="3400" dirty="0"/>
              <a:t>Η κάτω επιφάνειά του είναι πιο χαμηλά από την κάτω επιφάνεια του δεξιού πνεύμονα</a:t>
            </a:r>
          </a:p>
          <a:p>
            <a:r>
              <a:rPr lang="el-GR" sz="3400" dirty="0"/>
              <a:t>Διακρίνεται 1 </a:t>
            </a:r>
            <a:r>
              <a:rPr lang="el-GR" sz="3400" dirty="0" err="1"/>
              <a:t>μεσολοβία</a:t>
            </a:r>
            <a:r>
              <a:rPr lang="el-GR" sz="3400" dirty="0"/>
              <a:t> γραμμή (λοξή σχισμή)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822224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8B5A76-1F0D-1EDA-DB6A-BE97C6D99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Τραχειοβρογχικό Δένδρο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7D2EF15-D561-5696-28BF-AE258DAAA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48500" cy="4771118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Τραχεία</a:t>
            </a:r>
          </a:p>
          <a:p>
            <a:r>
              <a:rPr lang="el-GR" dirty="0"/>
              <a:t>Διχασμός Τραχείας (τρόπιδα)</a:t>
            </a:r>
          </a:p>
          <a:p>
            <a:r>
              <a:rPr lang="el-GR" dirty="0"/>
              <a:t>Δεξιός Κύριος Βρόγχος (2,5 εκ, πιο κάθετη πορεία),</a:t>
            </a:r>
          </a:p>
          <a:p>
            <a:r>
              <a:rPr lang="el-GR" dirty="0"/>
              <a:t>Αριστερός Κύριος Βρόγχος (κάτω από το αορτικό τόξο, μπροστά από τον οισοφάγο και τη θωρακική αορτή)</a:t>
            </a:r>
          </a:p>
          <a:p>
            <a:r>
              <a:rPr lang="el-GR" dirty="0" err="1"/>
              <a:t>Λοβαίοι</a:t>
            </a:r>
            <a:r>
              <a:rPr lang="el-GR" dirty="0"/>
              <a:t> Βρόγχοι</a:t>
            </a:r>
          </a:p>
          <a:p>
            <a:r>
              <a:rPr lang="el-GR" dirty="0"/>
              <a:t>Τμηματικοί Βρόγχοι --- Κυψελίδες</a:t>
            </a:r>
          </a:p>
          <a:p>
            <a:endParaRPr lang="el-GR" dirty="0"/>
          </a:p>
        </p:txBody>
      </p:sp>
      <p:pic>
        <p:nvPicPr>
          <p:cNvPr id="40964" name="Picture 4" descr="199">
            <a:extLst>
              <a:ext uri="{FF2B5EF4-FFF2-40B4-BE49-F238E27FC236}">
                <a16:creationId xmlns:a16="http://schemas.microsoft.com/office/drawing/2014/main" id="{743803CA-B1D6-27B4-EC6C-7FD2CC709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542" y="2000590"/>
            <a:ext cx="3733800" cy="442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16834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1F7502-B291-9B9E-60A9-15C1D6020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Τμηματικοί Βρόγχοι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2896701-1737-F284-65D0-9BB72E8C1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68886" cy="490174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l-GR" b="1" dirty="0"/>
              <a:t>Δεξιός πνεύμονας:</a:t>
            </a:r>
            <a:endParaRPr lang="el-GR" dirty="0"/>
          </a:p>
          <a:p>
            <a:r>
              <a:rPr lang="el-GR" dirty="0"/>
              <a:t>Ο Άνω </a:t>
            </a:r>
            <a:r>
              <a:rPr lang="el-GR" dirty="0" err="1"/>
              <a:t>λοβαίος</a:t>
            </a:r>
            <a:r>
              <a:rPr lang="el-GR" dirty="0"/>
              <a:t> βρόγχος έχει τους παρακάτω τμηματικούς βρόγχους: κορυφαίος, πρόσθιος, οπίσθιος</a:t>
            </a:r>
          </a:p>
          <a:p>
            <a:r>
              <a:rPr lang="el-GR" dirty="0"/>
              <a:t>Ο Μέσος </a:t>
            </a:r>
            <a:r>
              <a:rPr lang="el-GR" dirty="0" err="1"/>
              <a:t>λοβαίος</a:t>
            </a:r>
            <a:r>
              <a:rPr lang="el-GR" dirty="0"/>
              <a:t> βρόγχος έχει τους παρακάτω τμηματικούς βρόγχους: έσω, έξω</a:t>
            </a:r>
          </a:p>
          <a:p>
            <a:r>
              <a:rPr lang="el-GR" dirty="0"/>
              <a:t>Ο Κάτω </a:t>
            </a:r>
            <a:r>
              <a:rPr lang="el-GR" dirty="0" err="1"/>
              <a:t>λοβαίος</a:t>
            </a:r>
            <a:r>
              <a:rPr lang="el-GR" dirty="0"/>
              <a:t> βρόγχος έχει τους παρακάτω τμηματικούς βρόγχους: άνω, πρόσθιος βασικός, οπίσθιος βασικός, έσω βασικός, έξω βασικός</a:t>
            </a:r>
          </a:p>
          <a:p>
            <a:pPr marL="0" indent="0">
              <a:buNone/>
            </a:pPr>
            <a:r>
              <a:rPr lang="el-GR" b="1" dirty="0"/>
              <a:t>Αριστερός πνεύμονας:</a:t>
            </a:r>
            <a:endParaRPr lang="el-GR" dirty="0"/>
          </a:p>
          <a:p>
            <a:r>
              <a:rPr lang="el-GR" dirty="0"/>
              <a:t>Ο Άνω </a:t>
            </a:r>
            <a:r>
              <a:rPr lang="el-GR" dirty="0" err="1"/>
              <a:t>λοβαίος</a:t>
            </a:r>
            <a:r>
              <a:rPr lang="el-GR" dirty="0"/>
              <a:t> βρόγχος έχει τους παρακάτω τμηματικούς βρόγχους: κορυφαίος, πρόσθιος, οπίσθιος, άνω, κάτω</a:t>
            </a:r>
          </a:p>
          <a:p>
            <a:r>
              <a:rPr lang="el-GR" dirty="0"/>
              <a:t>Ο Κάτω </a:t>
            </a:r>
            <a:r>
              <a:rPr lang="el-GR" dirty="0" err="1"/>
              <a:t>λοβαίος</a:t>
            </a:r>
            <a:r>
              <a:rPr lang="el-GR" dirty="0"/>
              <a:t> βρόγχος έχει τους παρακάτω τμηματικούς βρόγχους: άνω, πρόσθιος βασικός, οπίσθιος βασικός, έσω βασικός, έξω βασικός</a:t>
            </a:r>
          </a:p>
          <a:p>
            <a:endParaRPr lang="el-GR" dirty="0"/>
          </a:p>
        </p:txBody>
      </p:sp>
      <p:pic>
        <p:nvPicPr>
          <p:cNvPr id="9" name="Picture 3" descr="199">
            <a:extLst>
              <a:ext uri="{FF2B5EF4-FFF2-40B4-BE49-F238E27FC236}">
                <a16:creationId xmlns:a16="http://schemas.microsoft.com/office/drawing/2014/main" id="{C4A614B1-B66F-8203-919F-E0C8F5FFB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41"/>
          <a:stretch>
            <a:fillRect/>
          </a:stretch>
        </p:blipFill>
        <p:spPr bwMode="auto">
          <a:xfrm>
            <a:off x="7511142" y="1825624"/>
            <a:ext cx="4624161" cy="462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25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840E833-6633-9B0C-7A12-2DCFD5CA1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Αγγείωση</a:t>
            </a:r>
            <a:r>
              <a:rPr lang="el-GR" dirty="0"/>
              <a:t> Πνευμόνων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76B31E3-33EB-4008-C4FF-F927C8A06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3" y="1726520"/>
            <a:ext cx="7309757" cy="490174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ΑΡΤΗΡΙΑΚΗ ΠΑΡΟΧΗ ΤΩΝ ΠΝΕΥΜΟΝΩΝ</a:t>
            </a:r>
            <a:endParaRPr lang="el-GR" dirty="0"/>
          </a:p>
          <a:p>
            <a:r>
              <a:rPr lang="el-GR" dirty="0"/>
              <a:t>Οι δύο Πνευμονικές αρτηρίες διακλαδίζονται σε: </a:t>
            </a:r>
            <a:r>
              <a:rPr lang="el-GR" dirty="0" err="1"/>
              <a:t>λοβαίες</a:t>
            </a:r>
            <a:r>
              <a:rPr lang="el-GR" dirty="0"/>
              <a:t>, τμηματικές, </a:t>
            </a:r>
            <a:r>
              <a:rPr lang="el-GR" dirty="0" err="1"/>
              <a:t>υποτμηματικές</a:t>
            </a:r>
            <a:r>
              <a:rPr lang="el-GR" dirty="0"/>
              <a:t> αρτηρίες και τριχοειδή</a:t>
            </a:r>
          </a:p>
          <a:p>
            <a:pPr marL="0" indent="0">
              <a:buNone/>
            </a:pPr>
            <a:r>
              <a:rPr lang="el-GR" b="1" dirty="0"/>
              <a:t>ΦΛΕΒΙΚΗ ΑΠΟΧΕΤΕΥΣΗ ΤΩΝ ΠΝΕΥΜΟΝΩΝ</a:t>
            </a:r>
            <a:endParaRPr lang="el-GR" dirty="0"/>
          </a:p>
          <a:p>
            <a:r>
              <a:rPr lang="el-GR" dirty="0"/>
              <a:t>Οι Πνευμονικές φλέβες διακλαδίζονται σε: </a:t>
            </a:r>
            <a:r>
              <a:rPr lang="el-GR" dirty="0" err="1"/>
              <a:t>λοβαίες</a:t>
            </a:r>
            <a:r>
              <a:rPr lang="el-GR" dirty="0"/>
              <a:t>, τμηματικές, </a:t>
            </a:r>
            <a:r>
              <a:rPr lang="el-GR" dirty="0" err="1"/>
              <a:t>υποτμηματικές</a:t>
            </a:r>
            <a:r>
              <a:rPr lang="el-GR" dirty="0"/>
              <a:t> φλέβες και </a:t>
            </a:r>
            <a:r>
              <a:rPr lang="el-GR" dirty="0" err="1"/>
              <a:t>φλεβίδια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Οι Βρογχικές αρτηρίες </a:t>
            </a:r>
            <a:r>
              <a:rPr lang="el-GR" dirty="0"/>
              <a:t>είναι κλάδοι της αορτής και έχουν ρόλο θρέψης των πνευμόνων</a:t>
            </a:r>
          </a:p>
          <a:p>
            <a:pPr marL="0" indent="0">
              <a:buNone/>
            </a:pPr>
            <a:r>
              <a:rPr lang="el-GR" b="1" dirty="0"/>
              <a:t>Οι Βρογχικές φλέβες </a:t>
            </a:r>
            <a:r>
              <a:rPr lang="el-GR" dirty="0"/>
              <a:t>εκβάλλουν στο σύστημα των </a:t>
            </a:r>
            <a:r>
              <a:rPr lang="el-GR" dirty="0" err="1"/>
              <a:t>αζύγων</a:t>
            </a:r>
            <a:r>
              <a:rPr lang="el-GR" dirty="0"/>
              <a:t> φλεβών</a:t>
            </a:r>
          </a:p>
          <a:p>
            <a:endParaRPr lang="el-GR" dirty="0"/>
          </a:p>
        </p:txBody>
      </p:sp>
      <p:pic>
        <p:nvPicPr>
          <p:cNvPr id="44034" name="Picture 4" descr="202">
            <a:extLst>
              <a:ext uri="{FF2B5EF4-FFF2-40B4-BE49-F238E27FC236}">
                <a16:creationId xmlns:a16="http://schemas.microsoft.com/office/drawing/2014/main" id="{2CDED02C-9CC7-754E-542C-05C6626B0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956" y="1953986"/>
            <a:ext cx="3705119" cy="444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5885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957B87-D7ED-26FB-BBF2-23F8608B6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Νεύρωση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D87EF72-9409-A16E-EEAC-0C3521900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277100" cy="452618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Πνευμόνων</a:t>
            </a:r>
            <a:endParaRPr lang="el-GR" dirty="0"/>
          </a:p>
          <a:p>
            <a:r>
              <a:rPr lang="el-GR" dirty="0" err="1"/>
              <a:t>πνευμονογαστρικό</a:t>
            </a:r>
            <a:r>
              <a:rPr lang="el-GR" dirty="0"/>
              <a:t> νεύρο (προκαλεί </a:t>
            </a:r>
            <a:r>
              <a:rPr lang="el-GR" dirty="0" err="1"/>
              <a:t>βρογχοσύσπαση</a:t>
            </a:r>
            <a:r>
              <a:rPr lang="el-GR" dirty="0"/>
              <a:t>, αγγειοδιαστολή),</a:t>
            </a:r>
          </a:p>
          <a:p>
            <a:r>
              <a:rPr lang="el-GR" dirty="0"/>
              <a:t>συμπαθητικό (προκαλεί </a:t>
            </a:r>
            <a:r>
              <a:rPr lang="el-GR" dirty="0" err="1"/>
              <a:t>βρογχοδιαστολή</a:t>
            </a:r>
            <a:r>
              <a:rPr lang="el-GR" dirty="0"/>
              <a:t>, </a:t>
            </a:r>
            <a:r>
              <a:rPr lang="el-GR" dirty="0" err="1"/>
              <a:t>αγγειοσύσπαση</a:t>
            </a:r>
            <a:r>
              <a:rPr lang="el-GR" dirty="0"/>
              <a:t>)</a:t>
            </a:r>
          </a:p>
          <a:p>
            <a:pPr marL="0" indent="0">
              <a:buNone/>
            </a:pPr>
            <a:r>
              <a:rPr lang="el-GR" b="1" dirty="0" err="1"/>
              <a:t>Υπεζωκότων</a:t>
            </a:r>
            <a:endParaRPr lang="el-GR" dirty="0"/>
          </a:p>
          <a:p>
            <a:r>
              <a:rPr lang="el-GR" dirty="0"/>
              <a:t>μεσοπλεύρια νεύρα, φρενικά νεύρα (ο </a:t>
            </a:r>
            <a:r>
              <a:rPr lang="el-GR" dirty="0" err="1"/>
              <a:t>τοιχωματικός</a:t>
            </a:r>
            <a:r>
              <a:rPr lang="el-GR" dirty="0"/>
              <a:t> </a:t>
            </a:r>
            <a:r>
              <a:rPr lang="el-GR" dirty="0" err="1"/>
              <a:t>υπεζωκότας</a:t>
            </a:r>
            <a:r>
              <a:rPr lang="el-GR" dirty="0"/>
              <a:t>)</a:t>
            </a:r>
          </a:p>
          <a:p>
            <a:r>
              <a:rPr lang="el-GR" dirty="0"/>
              <a:t>Αυτόνομο νευρικό (ο σπλαχνικός </a:t>
            </a:r>
            <a:r>
              <a:rPr lang="el-GR" dirty="0" err="1"/>
              <a:t>υπεζωκότας</a:t>
            </a:r>
            <a:r>
              <a:rPr lang="el-GR" dirty="0"/>
              <a:t>)</a:t>
            </a:r>
          </a:p>
          <a:p>
            <a:endParaRPr lang="el-GR" dirty="0"/>
          </a:p>
        </p:txBody>
      </p:sp>
      <p:pic>
        <p:nvPicPr>
          <p:cNvPr id="45058" name="Picture 4" descr="206">
            <a:extLst>
              <a:ext uri="{FF2B5EF4-FFF2-40B4-BE49-F238E27FC236}">
                <a16:creationId xmlns:a16="http://schemas.microsoft.com/office/drawing/2014/main" id="{F39AE217-1BFF-D6DA-2E05-E430F9644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257" y="2048780"/>
            <a:ext cx="3695700" cy="421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7233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442F8D-B1EA-5C9A-1629-FC6BE9CF7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Βρογχοπνευμονικό</a:t>
            </a:r>
            <a:r>
              <a:rPr lang="el-GR" dirty="0"/>
              <a:t> Τμήμα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857B2DE-0FAE-B85E-BDC3-EECD891E5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/>
              <a:t>Αποτελείται από:</a:t>
            </a:r>
            <a:endParaRPr lang="el-GR" dirty="0"/>
          </a:p>
          <a:p>
            <a:pPr lvl="1"/>
            <a:r>
              <a:rPr lang="el-GR" dirty="0"/>
              <a:t>Τμηματικό βρόγχο,</a:t>
            </a:r>
          </a:p>
          <a:p>
            <a:pPr lvl="1"/>
            <a:r>
              <a:rPr lang="el-GR" dirty="0"/>
              <a:t>τμηματική αρτηρία</a:t>
            </a:r>
          </a:p>
          <a:p>
            <a:pPr lvl="1"/>
            <a:r>
              <a:rPr lang="el-GR" dirty="0"/>
              <a:t>τμηματική φλέβα.</a:t>
            </a:r>
          </a:p>
          <a:p>
            <a:pPr marL="0" indent="0">
              <a:buNone/>
            </a:pPr>
            <a:r>
              <a:rPr lang="el-GR" b="1" dirty="0"/>
              <a:t>Έχει Τριγωνικό σχήμα</a:t>
            </a:r>
          </a:p>
          <a:p>
            <a:endParaRPr lang="el-GR" dirty="0"/>
          </a:p>
        </p:txBody>
      </p:sp>
      <p:pic>
        <p:nvPicPr>
          <p:cNvPr id="46082" name="Picture 4" descr="201">
            <a:extLst>
              <a:ext uri="{FF2B5EF4-FFF2-40B4-BE49-F238E27FC236}">
                <a16:creationId xmlns:a16="http://schemas.microsoft.com/office/drawing/2014/main" id="{FBADB610-B47A-6468-AE70-6615C1ACA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128" y="2008415"/>
            <a:ext cx="3310300" cy="391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197">
            <a:extLst>
              <a:ext uri="{FF2B5EF4-FFF2-40B4-BE49-F238E27FC236}">
                <a16:creationId xmlns:a16="http://schemas.microsoft.com/office/drawing/2014/main" id="{D013F5DD-9CDC-DCF5-DBA8-29979CDE2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527" y="2008414"/>
            <a:ext cx="3222643" cy="391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054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7B824B-10F6-F73A-AF3F-4320DB143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Λεμφική Αποχέτευση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3494155-9FEF-F0E6-B215-35C4CB8C5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4"/>
            <a:ext cx="6477000" cy="5032375"/>
          </a:xfrm>
        </p:spPr>
        <p:txBody>
          <a:bodyPr/>
          <a:lstStyle/>
          <a:p>
            <a:r>
              <a:rPr lang="el-GR" dirty="0" err="1"/>
              <a:t>Επιπολής</a:t>
            </a:r>
            <a:r>
              <a:rPr lang="el-GR" dirty="0"/>
              <a:t> Λεμφικό Πλέγμα (</a:t>
            </a:r>
            <a:r>
              <a:rPr lang="el-GR" dirty="0" err="1"/>
              <a:t>βρογχοπνευμονικοί</a:t>
            </a:r>
            <a:r>
              <a:rPr lang="el-GR" dirty="0"/>
              <a:t> και τραχειοβρογχικοί λεμφαδένες)</a:t>
            </a:r>
          </a:p>
          <a:p>
            <a:r>
              <a:rPr lang="el-GR" dirty="0"/>
              <a:t>Εν τω </a:t>
            </a:r>
            <a:r>
              <a:rPr lang="el-GR" dirty="0" err="1"/>
              <a:t>βάθει</a:t>
            </a:r>
            <a:r>
              <a:rPr lang="el-GR" dirty="0"/>
              <a:t> Λεμφικό Πλέγμα (πνευμονικοί, </a:t>
            </a:r>
            <a:r>
              <a:rPr lang="el-GR" dirty="0" err="1"/>
              <a:t>βρογχοπνευμονικοί</a:t>
            </a:r>
            <a:r>
              <a:rPr lang="el-GR" dirty="0"/>
              <a:t>, τραχειοβρογχικοί, </a:t>
            </a:r>
            <a:r>
              <a:rPr lang="el-GR" dirty="0" err="1"/>
              <a:t>μεσοπνευμόνιοι</a:t>
            </a:r>
            <a:r>
              <a:rPr lang="el-GR" dirty="0"/>
              <a:t> λεμφαδένες)</a:t>
            </a:r>
          </a:p>
          <a:p>
            <a:endParaRPr lang="el-GR" dirty="0"/>
          </a:p>
        </p:txBody>
      </p:sp>
      <p:pic>
        <p:nvPicPr>
          <p:cNvPr id="47106" name="Picture 4" descr="204">
            <a:extLst>
              <a:ext uri="{FF2B5EF4-FFF2-40B4-BE49-F238E27FC236}">
                <a16:creationId xmlns:a16="http://schemas.microsoft.com/office/drawing/2014/main" id="{99FE2CD0-9D65-EB6F-15D3-4EE936848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969" y="1825624"/>
            <a:ext cx="3826329" cy="4590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192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0D06F2-A58B-E616-E922-46FC8DA3F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Ερωτήσεις 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2E3A6D4-21A4-3DD0-BE75-B9F606FA03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019697"/>
            <a:ext cx="10096867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Περιγράψτε τον οστικό σκελετό της 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ρινός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Περιγράψτε το σκελετό του ρινικού διαφράγματος;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Περιγραφή της δομής της ρινικής κοιλότητας;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Ποιοί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είναι οι κύριοι αρτηριακοί κλάδοι που 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αιματώνουν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τις ρινικές κοιλότητες;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Ποια είναι τα νεύρα της αναπνευστικής και της οσφρητικής περιοχής του ρινικού βλεννογόνου;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Με ποιες ανατομικές δομές επικοινωνεί η ρινική κοιλότητα;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Περιγραφή των χόνδρων και των αρθρώσεων του λάρυγγα;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Περιγραφή των μοιρών του λάρυγγα και ποια τα όριά τους;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Περιγραφή της ανατομικής δομής της φωνητικής πτυχής;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Αναφορά των ομάδων των μυών των φωνητικών πτυχών και ποια είναι η νεύρωσή τους;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Ποιά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η αιμάτωση του λάρυγγα;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Ποια είναι η οδός λεμφικής αποχέτευσης του λάρυγγα;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Ποιες οι λειτουργίες του λάρυγγα;</a:t>
            </a:r>
          </a:p>
        </p:txBody>
      </p:sp>
    </p:spTree>
    <p:extLst>
      <p:ext uri="{BB962C8B-B14F-4D97-AF65-F5344CB8AC3E}">
        <p14:creationId xmlns:p14="http://schemas.microsoft.com/office/powerpoint/2010/main" val="8036732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29B86-1CFF-3A46-6683-CB59CD8FB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4EDBD5-C4F0-8E5C-BF34-551718F42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Ερωτήσεις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8C01A05-C98B-1FA6-1969-F27239DB54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1" y="1356363"/>
            <a:ext cx="11472530" cy="5289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+mj-lt"/>
              <a:buAutoNum type="arabicPeriod" startAt="14"/>
            </a:pPr>
            <a:r>
              <a:rPr lang="el-GR" sz="1100" dirty="0" err="1"/>
              <a:t>Ποιά</a:t>
            </a:r>
            <a:r>
              <a:rPr lang="el-GR" sz="1100" dirty="0"/>
              <a:t> η ανατομική δομή και ποιες οι ανατομικές σχέσεις της τραχείας;</a:t>
            </a:r>
          </a:p>
          <a:p>
            <a:pPr>
              <a:buFont typeface="+mj-lt"/>
              <a:buAutoNum type="arabicPeriod" startAt="14"/>
            </a:pPr>
            <a:r>
              <a:rPr lang="el-GR" sz="1100" dirty="0"/>
              <a:t>Ποιες είναι οι μοίρες του </a:t>
            </a:r>
            <a:r>
              <a:rPr lang="el-GR" sz="1100" dirty="0" err="1"/>
              <a:t>τοιχωματικού</a:t>
            </a:r>
            <a:r>
              <a:rPr lang="el-GR" sz="1100" dirty="0"/>
              <a:t> </a:t>
            </a:r>
            <a:r>
              <a:rPr lang="el-GR" sz="1100" dirty="0" err="1"/>
              <a:t>υπεζωκότα</a:t>
            </a:r>
            <a:r>
              <a:rPr lang="el-GR" sz="1100" dirty="0"/>
              <a:t>;</a:t>
            </a:r>
          </a:p>
          <a:p>
            <a:pPr>
              <a:buFont typeface="+mj-lt"/>
              <a:buAutoNum type="arabicPeriod" startAt="14"/>
            </a:pPr>
            <a:r>
              <a:rPr lang="el-GR" sz="1100" dirty="0"/>
              <a:t>Ποιοι οι κόλποι του </a:t>
            </a:r>
            <a:r>
              <a:rPr lang="el-GR" sz="1100" dirty="0" err="1"/>
              <a:t>υπεζωκότα</a:t>
            </a:r>
            <a:r>
              <a:rPr lang="el-GR" sz="1100" dirty="0"/>
              <a:t>;</a:t>
            </a:r>
          </a:p>
          <a:p>
            <a:pPr>
              <a:buFont typeface="+mj-lt"/>
              <a:buAutoNum type="arabicPeriod" startAt="14"/>
            </a:pPr>
            <a:r>
              <a:rPr lang="el-GR" sz="1100" dirty="0"/>
              <a:t>Ποιες οι διαφορές μεταξύ δεξιού και αριστερού πνεύμονα;</a:t>
            </a:r>
          </a:p>
          <a:p>
            <a:pPr>
              <a:buFont typeface="+mj-lt"/>
              <a:buAutoNum type="arabicPeriod" startAt="14"/>
            </a:pPr>
            <a:r>
              <a:rPr lang="el-GR" sz="1100" dirty="0" err="1"/>
              <a:t>Ποιές</a:t>
            </a:r>
            <a:r>
              <a:rPr lang="el-GR" sz="1100" dirty="0"/>
              <a:t> ανατομικές δομές αποτελούν την πύλη του πνεύμονα;</a:t>
            </a:r>
          </a:p>
          <a:p>
            <a:pPr>
              <a:buFont typeface="+mj-lt"/>
              <a:buAutoNum type="arabicPeriod" startAt="14"/>
            </a:pPr>
            <a:r>
              <a:rPr lang="el-GR" sz="1100" dirty="0"/>
              <a:t>Περιγράψτε τις επιφάνειες του πνεύμονα;</a:t>
            </a:r>
          </a:p>
          <a:p>
            <a:pPr>
              <a:buFont typeface="+mj-lt"/>
              <a:buAutoNum type="arabicPeriod" startAt="14"/>
            </a:pPr>
            <a:r>
              <a:rPr lang="el-GR" sz="1100" dirty="0"/>
              <a:t>Ποια η ανατομική θέση της λοξής και της οριζόντιας σχισμής, σε </a:t>
            </a:r>
            <a:r>
              <a:rPr lang="el-GR" sz="1100" dirty="0" err="1"/>
              <a:t>ποιά</a:t>
            </a:r>
            <a:r>
              <a:rPr lang="el-GR" sz="1100" dirty="0"/>
              <a:t> </a:t>
            </a:r>
            <a:r>
              <a:rPr lang="el-GR" sz="1100" dirty="0" err="1"/>
              <a:t>οδηγά</a:t>
            </a:r>
            <a:r>
              <a:rPr lang="el-GR" sz="1100" dirty="0"/>
              <a:t> ανατομικά στοιχεία αντιστοιχούν κατά την προβολή τους στην επιφάνεια;</a:t>
            </a:r>
          </a:p>
          <a:p>
            <a:pPr>
              <a:buFont typeface="+mj-lt"/>
              <a:buAutoNum type="arabicPeriod" startAt="14"/>
            </a:pPr>
            <a:r>
              <a:rPr lang="el-GR" sz="1100" dirty="0"/>
              <a:t>Ποια η ανατομική δομή του </a:t>
            </a:r>
            <a:r>
              <a:rPr lang="el-GR" sz="1100" dirty="0" err="1"/>
              <a:t>βρογχοπνευμονικού</a:t>
            </a:r>
            <a:r>
              <a:rPr lang="el-GR" sz="1100" dirty="0"/>
              <a:t> τμήματος;</a:t>
            </a:r>
          </a:p>
          <a:p>
            <a:pPr>
              <a:buFont typeface="+mj-lt"/>
              <a:buAutoNum type="arabicPeriod" startAt="14"/>
            </a:pPr>
            <a:r>
              <a:rPr lang="el-GR" sz="1100" dirty="0" err="1"/>
              <a:t>Ποιά</a:t>
            </a:r>
            <a:r>
              <a:rPr lang="el-GR" sz="1100" dirty="0"/>
              <a:t> η ανατομική δομή και ποιες οι ανατομικές σχέσεις του αριστερού βρόγχου;</a:t>
            </a:r>
          </a:p>
          <a:p>
            <a:pPr>
              <a:buFont typeface="+mj-lt"/>
              <a:buAutoNum type="arabicPeriod" startAt="14"/>
            </a:pPr>
            <a:r>
              <a:rPr lang="el-GR" sz="1100" dirty="0"/>
              <a:t>Συνοπτική περιγραφή της αρτηριακής αιμάτωσης των πνευμόνων;</a:t>
            </a:r>
          </a:p>
          <a:p>
            <a:pPr>
              <a:buFont typeface="+mj-lt"/>
              <a:buAutoNum type="arabicPeriod" startAt="14"/>
            </a:pPr>
            <a:r>
              <a:rPr lang="el-GR" sz="1100" dirty="0"/>
              <a:t>Συνοπτική περιγραφή της φλεβικής αποχέτευσης των πνευμόνων;</a:t>
            </a:r>
          </a:p>
          <a:p>
            <a:pPr>
              <a:buFont typeface="+mj-lt"/>
              <a:buAutoNum type="arabicPeriod" startAt="14"/>
            </a:pPr>
            <a:r>
              <a:rPr lang="el-GR" sz="1100" dirty="0"/>
              <a:t>Ποια η νεύρωση του σπλαγχνικού και του </a:t>
            </a:r>
            <a:r>
              <a:rPr lang="el-GR" sz="1100" dirty="0" err="1"/>
              <a:t>τοιχωματικού</a:t>
            </a:r>
            <a:r>
              <a:rPr lang="el-GR" sz="1100" dirty="0"/>
              <a:t> </a:t>
            </a:r>
            <a:r>
              <a:rPr lang="el-GR" sz="1100" dirty="0" err="1"/>
              <a:t>υπεζωκότα</a:t>
            </a:r>
            <a:r>
              <a:rPr lang="el-GR" sz="1100" dirty="0"/>
              <a:t>;</a:t>
            </a:r>
          </a:p>
          <a:p>
            <a:pPr>
              <a:buFont typeface="+mj-lt"/>
              <a:buAutoNum type="arabicPeriod" startAt="14"/>
            </a:pPr>
            <a:r>
              <a:rPr lang="el-GR" sz="1100" dirty="0"/>
              <a:t>Περιγράψτε τις κύριες οδούς της λεμφικής αποχέτευσης του πνεύμονα;</a:t>
            </a:r>
          </a:p>
          <a:p>
            <a:pPr marL="514350" indent="-514350">
              <a:buFont typeface="+mj-lt"/>
              <a:buAutoNum type="arabicPeriod" startAt="14"/>
            </a:pPr>
            <a:endParaRPr lang="el-GR" sz="1100" dirty="0"/>
          </a:p>
        </p:txBody>
      </p:sp>
    </p:spTree>
    <p:extLst>
      <p:ext uri="{BB962C8B-B14F-4D97-AF65-F5344CB8AC3E}">
        <p14:creationId xmlns:p14="http://schemas.microsoft.com/office/powerpoint/2010/main" val="36821560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B5E634-1C6B-6777-FD44-40B69E7D5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Video credits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9AB18F6-6944-0AD4-64B9-BB884F474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825624"/>
            <a:ext cx="11625943" cy="4738461"/>
          </a:xfrm>
        </p:spPr>
        <p:txBody>
          <a:bodyPr>
            <a:normAutofit/>
          </a:bodyPr>
          <a:lstStyle/>
          <a:p>
            <a:r>
              <a:rPr lang="en-US" sz="2400" dirty="0"/>
              <a:t>Visual material: Complete Anatomy, © 3D4Medical by Elsevier.</a:t>
            </a:r>
            <a:br>
              <a:rPr lang="en-US" sz="2400" dirty="0"/>
            </a:br>
            <a:r>
              <a:rPr lang="en-US" sz="2400" dirty="0"/>
              <a:t>Used for educational presentation purposes.</a:t>
            </a:r>
            <a:endParaRPr lang="de-DE" sz="2400" dirty="0">
              <a:hlinkClick r:id="rId2"/>
            </a:endParaRPr>
          </a:p>
          <a:p>
            <a:pPr marL="0" indent="0">
              <a:buNone/>
            </a:pPr>
            <a:endParaRPr lang="de-DE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88049841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20400</TotalTime>
  <Words>1776</Words>
  <Application>Microsoft Office PowerPoint</Application>
  <PresentationFormat>Ευρεία οθόνη</PresentationFormat>
  <Paragraphs>254</Paragraphs>
  <Slides>44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44</vt:i4>
      </vt:variant>
    </vt:vector>
  </HeadingPairs>
  <TitlesOfParts>
    <vt:vector size="50" baseType="lpstr">
      <vt:lpstr>Aptos</vt:lpstr>
      <vt:lpstr>Aptos Display</vt:lpstr>
      <vt:lpstr>Arial</vt:lpstr>
      <vt:lpstr>ui-sans-serif</vt:lpstr>
      <vt:lpstr>Θέμα του Office</vt:lpstr>
      <vt:lpstr>1_Θέμα του Office</vt:lpstr>
      <vt:lpstr>Template?</vt:lpstr>
      <vt:lpstr>Μύες της ρινός</vt:lpstr>
      <vt:lpstr>Δομή της ρινός</vt:lpstr>
      <vt:lpstr>Παρουσίαση του PowerPoint</vt:lpstr>
      <vt:lpstr>Οσφρητική και Αναπνευστική Περιοχή</vt:lpstr>
      <vt:lpstr>Ρινικές Κοιλότητες</vt:lpstr>
      <vt:lpstr>Αιμάτωση -Νεύρα Εντός της Ρινικής Κοιλότητας</vt:lpstr>
      <vt:lpstr>Λάρυγγας</vt:lpstr>
      <vt:lpstr>Παρουσίαση του PowerPoint</vt:lpstr>
      <vt:lpstr>Παρουσίαση του PowerPoint</vt:lpstr>
      <vt:lpstr>Παρουσίαση του PowerPoint</vt:lpstr>
      <vt:lpstr>Ενέργειες του Λάρυγγα</vt:lpstr>
      <vt:lpstr>Σκελετός  - Αρθρώσεις  του Λάρυγγα</vt:lpstr>
      <vt:lpstr>Σύνδεσμοι του Λάρυγγα</vt:lpstr>
      <vt:lpstr>Εσωτερικό του Λάρυγγα</vt:lpstr>
      <vt:lpstr>Φωνητικές Πτυχές ή γνήσιες φωνητικές χορδές</vt:lpstr>
      <vt:lpstr>Παρουσίαση του PowerPoint</vt:lpstr>
      <vt:lpstr>Μύες του Λάρυγγα</vt:lpstr>
      <vt:lpstr>Αυτόχθονες Μύες</vt:lpstr>
      <vt:lpstr>Αυτόχθονες Μύες – Μύες των Φωνητικών Πτυχών</vt:lpstr>
      <vt:lpstr>Λάρυγγας</vt:lpstr>
      <vt:lpstr>Τραχεία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Θωρακική Κοιλότητα – Πνεύμονες</vt:lpstr>
      <vt:lpstr>Σπλαχνικός Υπεζωκότας</vt:lpstr>
      <vt:lpstr>Κόλποι του Υπεζωκότα</vt:lpstr>
      <vt:lpstr>Πνεύμονας</vt:lpstr>
      <vt:lpstr>Παρουσίαση του PowerPoint</vt:lpstr>
      <vt:lpstr>Λοβοί των Πνευμόνων</vt:lpstr>
      <vt:lpstr>Πνεύμονας</vt:lpstr>
      <vt:lpstr>Όρια πνευμόνων σε σχέση με το σκελετό του θώρακα</vt:lpstr>
      <vt:lpstr>Διάφορες Πνευμόνων</vt:lpstr>
      <vt:lpstr>Τραχειοβρογχικό Δένδρο</vt:lpstr>
      <vt:lpstr>Τμηματικοί Βρόγχοι</vt:lpstr>
      <vt:lpstr>Αγγείωση Πνευμόνων</vt:lpstr>
      <vt:lpstr>Νεύρωση</vt:lpstr>
      <vt:lpstr>Βρογχοπνευμονικό Τμήμα</vt:lpstr>
      <vt:lpstr>Λεμφική Αποχέτευση</vt:lpstr>
      <vt:lpstr>Ερωτήσεις </vt:lpstr>
      <vt:lpstr>Ερωτήσεις </vt:lpstr>
      <vt:lpstr>Video 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Evangelia-Marouso Kaplani</dc:creator>
  <cp:lastModifiedBy>Evangelia-Marouso Kaplani</cp:lastModifiedBy>
  <cp:revision>42</cp:revision>
  <dcterms:created xsi:type="dcterms:W3CDTF">2025-08-26T11:05:02Z</dcterms:created>
  <dcterms:modified xsi:type="dcterms:W3CDTF">2026-03-03T10:06:13Z</dcterms:modified>
</cp:coreProperties>
</file>