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284" r:id="rId3"/>
    <p:sldId id="336" r:id="rId4"/>
    <p:sldId id="337" r:id="rId5"/>
    <p:sldId id="338" r:id="rId6"/>
    <p:sldId id="339" r:id="rId7"/>
    <p:sldId id="373" r:id="rId8"/>
    <p:sldId id="372" r:id="rId9"/>
    <p:sldId id="340" r:id="rId10"/>
    <p:sldId id="341" r:id="rId11"/>
    <p:sldId id="374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75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76" r:id="rId30"/>
    <p:sldId id="358" r:id="rId31"/>
    <p:sldId id="377" r:id="rId32"/>
    <p:sldId id="378" r:id="rId33"/>
    <p:sldId id="359" r:id="rId34"/>
    <p:sldId id="379" r:id="rId35"/>
    <p:sldId id="360" r:id="rId36"/>
    <p:sldId id="380" r:id="rId37"/>
    <p:sldId id="361" r:id="rId38"/>
    <p:sldId id="362" r:id="rId39"/>
    <p:sldId id="363" r:id="rId40"/>
    <p:sldId id="364" r:id="rId41"/>
    <p:sldId id="365" r:id="rId42"/>
    <p:sldId id="366" r:id="rId43"/>
    <p:sldId id="367" r:id="rId44"/>
    <p:sldId id="368" r:id="rId45"/>
    <p:sldId id="369" r:id="rId46"/>
    <p:sldId id="370" r:id="rId47"/>
    <p:sldId id="381" r:id="rId48"/>
    <p:sldId id="382" r:id="rId49"/>
    <p:sldId id="371" r:id="rId50"/>
    <p:sldId id="286" r:id="rId51"/>
    <p:sldId id="383" r:id="rId52"/>
    <p:sldId id="313" r:id="rId5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4EF"/>
    <a:srgbClr val="EB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79F6E-C6AC-4B27-84D5-0A3D833B207F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644D-9CEA-4C7C-B69B-04E5BD7287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095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AC644D-9CEA-4C7C-B69B-04E5BD7287A1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462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3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6AEAB9-7067-816E-0DCF-4ED33450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982FAA-DE8A-4769-D9C2-5BA031FD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7DD1DE-EF81-11A3-4277-2663BAD8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33AA92-0939-E84C-AFA3-21F1E789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7D6FE9-AF5A-FD58-A1E0-CC88ADA1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449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A75C61-421A-FB6C-9805-E6D9D960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A33C547-64DD-8E13-73B6-EA01795C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090B1D-D2C8-1A91-04F7-1F9B63FC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56DD3E-8BB5-EAAE-C55D-3F7B7193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BE7CD3-A270-D1D3-B697-3E6D9B73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65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BBC7F0-65F0-82A9-BFBD-F4A5CE90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2B2204-894D-3D72-EBD9-CD6E0FB06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34812B4-FE2E-BA8E-A6E7-B35406DF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579099-37C2-B85F-3435-BC218425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3AE1B8C-BA5F-6723-6059-5AFF81CE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60B46DB-1FBB-983D-96EF-3EFC5F71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29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B4779F-3761-2508-A389-15174EB0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3E473C-E88C-9108-116D-D9733883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ED5BA83-829A-9968-D498-54D6495FF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3340760-CC18-F696-1A1D-64F890845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DAEF02D-A9DB-BFDB-F369-B2585A9EA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E554A68-DA64-3022-69E0-14A33B33B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91EA038-E64D-D415-79AE-02B35C6E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A126DB6-00E1-C750-0123-FC0EABD1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67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2F893B-175F-0878-73D1-CFAC049F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70A8647-8B2E-408D-485B-0FEDA2ADA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DA2110A-5501-D4E4-1838-7B3E069D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71E9D39-4256-2306-0CAB-FB5A0D1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62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1CB50E3-DBC1-E8E0-6684-885457CA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C81FB31-6BA1-26B8-FAB5-ED5C7074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D072194-A194-F412-7A0C-2296C5AF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448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EBE698-BCFC-BE58-F704-EAB19F61D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268238-7E9A-580C-A9D7-139ECE35C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729ECD-14E4-AE28-0F77-5F1C87CEC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BAA221-1E04-A9C0-8642-3EE87B9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B75C824-6CD7-6BF2-53AF-7E64A737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F7869FA-D470-2E07-F1B5-D765526A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51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8059B9-F206-F7A9-05F3-E30D5853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7516EEC-D8D1-19E0-5D19-78A20B542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97432F8-7F7B-9A7C-D056-47FC68FB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A3AC460-4F21-29E2-9E88-E17BA47E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A23EF3D-6EFC-9F66-52D3-F5DC7ED6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D3129C-D570-2EAC-F73B-A0DC4761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54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2F2A07-A59C-5108-C40C-F019617C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DFE58C3-A0D9-4188-7CDE-2967B41F7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4AEFB6-52ED-383F-5BB2-7D1C59E7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E78A41-E503-9F90-5019-34FF7FA5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29B0406-6F52-50FF-72E7-2667B088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83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C174C5E-DE8B-3B99-DAD6-455476A9A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EBDE883-0A10-FF49-808B-C7E41365C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2594B9F-D590-EE89-4DE9-58DF5AB7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EB2DB8-87C2-E31D-A1B9-D111E620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674149-48CE-81DB-FE2E-4732675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31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3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l-GR" dirty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/>
          <p:nvPr userDrawn="1"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E6FA4D3-4314-EFAE-7B0D-9DAB11D77E4B}"/>
              </a:ext>
            </a:extLst>
          </p:cNvPr>
          <p:cNvGrpSpPr/>
          <p:nvPr userDrawn="1"/>
        </p:nvGrpSpPr>
        <p:grpSpPr>
          <a:xfrm>
            <a:off x="9304419" y="47625"/>
            <a:ext cx="2806268" cy="717550"/>
            <a:chOff x="9304419" y="47625"/>
            <a:chExt cx="2806268" cy="717550"/>
          </a:xfrm>
        </p:grpSpPr>
        <p:pic>
          <p:nvPicPr>
            <p:cNvPr id="9" name="Picture 9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5550FB9-3364-E2D0-2699-FEB2E9B1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9304419" y="47625"/>
              <a:ext cx="1111250" cy="717550"/>
            </a:xfrm>
            <a:prstGeom prst="rect">
              <a:avLst/>
            </a:prstGeom>
            <a:solidFill>
              <a:srgbClr val="ECF4F9"/>
            </a:solidFill>
          </p:spPr>
        </p:pic>
        <p:cxnSp>
          <p:nvCxnSpPr>
            <p:cNvPr id="10" name="Straight Connector 10">
              <a:extLst>
                <a:ext uri="{FF2B5EF4-FFF2-40B4-BE49-F238E27FC236}">
                  <a16:creationId xmlns:a16="http://schemas.microsoft.com/office/drawing/2014/main" id="{23C236B0-0373-F612-65FE-0BA5FBCF4862}"/>
                </a:ext>
              </a:extLst>
            </p:cNvPr>
            <p:cNvCxnSpPr/>
            <p:nvPr/>
          </p:nvCxnSpPr>
          <p:spPr>
            <a:xfrm>
              <a:off x="10353324" y="101428"/>
              <a:ext cx="0" cy="609944"/>
            </a:xfrm>
            <a:prstGeom prst="line">
              <a:avLst/>
            </a:prstGeom>
            <a:solidFill>
              <a:srgbClr val="ECF4F9"/>
            </a:solidFill>
            <a:ln>
              <a:solidFill>
                <a:srgbClr val="4A8CC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02B10DB-5F00-EA2A-55EA-F82E3BD8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/>
            <a:stretch>
              <a:fillRect/>
            </a:stretch>
          </p:blipFill>
          <p:spPr>
            <a:xfrm>
              <a:off x="10415668" y="101428"/>
              <a:ext cx="1695019" cy="609945"/>
            </a:xfrm>
            <a:prstGeom prst="rect">
              <a:avLst/>
            </a:prstGeom>
          </p:spPr>
        </p:pic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/>
          <p:nvPr userDrawn="1"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45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810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882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4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31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50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142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49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64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C53F2E2-3C5B-C11F-AF7B-9CA56A93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678747-1DC9-A480-FC36-A06FF851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08B0CE-D681-D369-7771-E0B5FC118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E63C1-FA27-49DB-A789-515F1A3EACCE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28F2FB9-59B2-6705-6301-350681D0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BC2AF1-BE7B-D159-999C-D27B84E03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32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rPr lang="el-GR" smtClean="0"/>
              <a:t>10/3/2026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69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KLtiNdNqN0M?si=vPzsdjfcHmBRD06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C2CE6A-896A-30D3-6738-3B97654D4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A8EFBE-6D97-D824-DA25-AAF3B8F10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E7D036D9-65F6-841F-BB59-5896AFA4E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 txBox="1"/>
          <p:nvPr/>
        </p:nvSpPr>
        <p:spPr>
          <a:xfrm>
            <a:off x="1523999" y="1046055"/>
            <a:ext cx="9592130" cy="228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ΙΣΤΟΛΟΓΙΑ ΚΑΙ ΕΜΒΡΥΟΛΟΓΙΑ ΑΝΑΠΝΕΥΣΤΙΚΟΥ ΣΥΣΤΗΜΑΤΟΣ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A526-A507-125D-E73B-899AB293248A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C0D11AA-E84D-34C8-7B08-52790DD8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E880822-9B81-2B6E-89FB-966AAAC697F2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E1CD29-1F74-7996-03D5-9DC62DBC89AD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40ACF4D-DAEE-058C-D70B-32BA5C931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9C5179-2C0B-619A-B4CC-DC6918048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Ιστολογία Αναπνευστικού Συστήματος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C90494-08DC-D5C7-89D9-8104F0540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06" y="1939472"/>
            <a:ext cx="4007304" cy="4237491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Τραχειακός Μυϊκός Ιστός</a:t>
            </a:r>
          </a:p>
          <a:p>
            <a:r>
              <a:rPr lang="el-GR" dirty="0"/>
              <a:t>Τραχεία</a:t>
            </a:r>
          </a:p>
          <a:p>
            <a:r>
              <a:rPr lang="el-GR" dirty="0"/>
              <a:t>Βλεννογόνος Χιτώνας</a:t>
            </a:r>
          </a:p>
          <a:p>
            <a:r>
              <a:rPr lang="el-GR" dirty="0" err="1"/>
              <a:t>Υποβλεννογόνιος</a:t>
            </a:r>
            <a:r>
              <a:rPr lang="el-GR" dirty="0"/>
              <a:t> Χιτώνας</a:t>
            </a:r>
          </a:p>
          <a:p>
            <a:r>
              <a:rPr lang="el-GR" dirty="0" err="1"/>
              <a:t>Υποβλεννογόνιοι</a:t>
            </a:r>
            <a:r>
              <a:rPr lang="el-GR" dirty="0"/>
              <a:t> Αδένες</a:t>
            </a:r>
          </a:p>
          <a:p>
            <a:r>
              <a:rPr lang="el-GR" dirty="0"/>
              <a:t>Υαλοειδής Χόνδρος</a:t>
            </a:r>
          </a:p>
          <a:p>
            <a:r>
              <a:rPr lang="el-GR" dirty="0" err="1"/>
              <a:t>Περιτραχειακός</a:t>
            </a:r>
            <a:r>
              <a:rPr lang="el-GR" dirty="0"/>
              <a:t> Συνδετικός Ιστός</a:t>
            </a:r>
          </a:p>
          <a:p>
            <a:endParaRPr lang="el-GR" dirty="0"/>
          </a:p>
        </p:txBody>
      </p:sp>
      <p:pic>
        <p:nvPicPr>
          <p:cNvPr id="9219" name="Picture 7" descr="http://classconnection.s3.amazonaws.com/650/flashcards/1289650/jpg/trachea1331057746370.jpg">
            <a:extLst>
              <a:ext uri="{FF2B5EF4-FFF2-40B4-BE49-F238E27FC236}">
                <a16:creationId xmlns:a16="http://schemas.microsoft.com/office/drawing/2014/main" id="{81BD9AF2-7659-0A29-58FF-7E56B8BA0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631" y="1978026"/>
            <a:ext cx="703580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74F6AB-DB97-220E-70CE-C7D60A0CBD13}"/>
              </a:ext>
            </a:extLst>
          </p:cNvPr>
          <p:cNvSpPr/>
          <p:nvPr/>
        </p:nvSpPr>
        <p:spPr>
          <a:xfrm>
            <a:off x="9324069" y="2936876"/>
            <a:ext cx="2337026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Βλεννογόνος  χιτώνας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709C8B-3155-4EF9-D051-DF090780A552}"/>
              </a:ext>
            </a:extLst>
          </p:cNvPr>
          <p:cNvSpPr/>
          <p:nvPr/>
        </p:nvSpPr>
        <p:spPr>
          <a:xfrm>
            <a:off x="9490756" y="3433763"/>
            <a:ext cx="1876425" cy="8620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l-G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Υποβλεννόνιος</a:t>
            </a:r>
            <a:endParaRPr lang="el-GR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χιτώνας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44843A-0872-792D-335A-BE5074C7AF55}"/>
              </a:ext>
            </a:extLst>
          </p:cNvPr>
          <p:cNvSpPr/>
          <p:nvPr/>
        </p:nvSpPr>
        <p:spPr>
          <a:xfrm>
            <a:off x="9606643" y="4249738"/>
            <a:ext cx="2236788" cy="584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l-GR" sz="1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Υποβλεννογόνιοι</a:t>
            </a: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</a:p>
          <a:p>
            <a:pPr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αδένες</a:t>
            </a:r>
            <a:endParaRPr lang="el-GR" sz="1600" dirty="0">
              <a:latin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6A7FAD-BCE7-DA4D-9B07-A25EDBFB1FBD}"/>
              </a:ext>
            </a:extLst>
          </p:cNvPr>
          <p:cNvSpPr/>
          <p:nvPr/>
        </p:nvSpPr>
        <p:spPr>
          <a:xfrm>
            <a:off x="9490756" y="4967288"/>
            <a:ext cx="2352675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Υαλοειδής 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χόνδρος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31EA15-89A7-7DA8-919F-4A3632267C93}"/>
              </a:ext>
            </a:extLst>
          </p:cNvPr>
          <p:cNvSpPr/>
          <p:nvPr/>
        </p:nvSpPr>
        <p:spPr>
          <a:xfrm>
            <a:off x="9325656" y="5233988"/>
            <a:ext cx="1720850" cy="58420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l-GR" sz="1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Περιτραχειακός</a:t>
            </a:r>
            <a:endParaRPr lang="el-GR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συνδετικός  ιστός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8FEAD3F-46B6-6A24-A15E-FD767167F516}"/>
              </a:ext>
            </a:extLst>
          </p:cNvPr>
          <p:cNvSpPr/>
          <p:nvPr/>
        </p:nvSpPr>
        <p:spPr>
          <a:xfrm>
            <a:off x="7309757" y="4436157"/>
            <a:ext cx="1295400" cy="550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Τραχεία</a:t>
            </a:r>
          </a:p>
        </p:txBody>
      </p:sp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B6A0BD04-9F88-610C-8EFF-93B41E8E95FD}"/>
              </a:ext>
            </a:extLst>
          </p:cNvPr>
          <p:cNvSpPr/>
          <p:nvPr/>
        </p:nvSpPr>
        <p:spPr>
          <a:xfrm>
            <a:off x="7320643" y="1951038"/>
            <a:ext cx="1219200" cy="330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9A2671-298C-11CA-AA40-4B841A8D43CD}"/>
              </a:ext>
            </a:extLst>
          </p:cNvPr>
          <p:cNvSpPr/>
          <p:nvPr/>
        </p:nvSpPr>
        <p:spPr>
          <a:xfrm>
            <a:off x="7476218" y="5873751"/>
            <a:ext cx="1063625" cy="303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ABEB21-5B94-CF45-78F2-121D1A24A238}"/>
              </a:ext>
            </a:extLst>
          </p:cNvPr>
          <p:cNvSpPr/>
          <p:nvPr/>
        </p:nvSpPr>
        <p:spPr>
          <a:xfrm>
            <a:off x="5260523" y="5128874"/>
            <a:ext cx="1497012" cy="58420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τραχειακός  </a:t>
            </a:r>
          </a:p>
          <a:p>
            <a:pPr algn="ctr" eaLnBrk="1" hangingPunct="1">
              <a:defRPr/>
            </a:pPr>
            <a:r>
              <a:rPr lang="el-GR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μυϊκός ιστός</a:t>
            </a:r>
          </a:p>
        </p:txBody>
      </p:sp>
    </p:spTree>
    <p:extLst>
      <p:ext uri="{BB962C8B-B14F-4D97-AF65-F5344CB8AC3E}">
        <p14:creationId xmlns:p14="http://schemas.microsoft.com/office/powerpoint/2010/main" val="1583014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DEE87F-5D4B-2E96-E09D-178838472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Ρινικός Βλεννογόνος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386D1A-732F-C8F2-9366-161E50790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448300" cy="4852761"/>
          </a:xfrm>
        </p:spPr>
        <p:txBody>
          <a:bodyPr/>
          <a:lstStyle/>
          <a:p>
            <a:r>
              <a:rPr lang="el-GR" dirty="0" err="1"/>
              <a:t>Κερατινοποιημένο</a:t>
            </a:r>
            <a:r>
              <a:rPr lang="el-GR" dirty="0"/>
              <a:t> Πλακώδες Επιθήλιο (Στην Είσοδο)</a:t>
            </a:r>
          </a:p>
          <a:p>
            <a:r>
              <a:rPr lang="el-GR" dirty="0" err="1"/>
              <a:t>Ψευδοπολύστιβο</a:t>
            </a:r>
            <a:r>
              <a:rPr lang="el-GR" dirty="0"/>
              <a:t> Κυλινδρικό Επιθήλιο Με Κροσσούς</a:t>
            </a:r>
          </a:p>
          <a:p>
            <a:r>
              <a:rPr lang="el-GR" dirty="0"/>
              <a:t>Αδένες</a:t>
            </a:r>
          </a:p>
          <a:p>
            <a:endParaRPr lang="el-GR" dirty="0"/>
          </a:p>
        </p:txBody>
      </p:sp>
      <p:pic>
        <p:nvPicPr>
          <p:cNvPr id="10248" name="Picture 8" descr="http://classconnection.s3.amazonaws.com/731/flashcards/647731/jpg/75_respiratory_epithelium1317768473368.jpg">
            <a:extLst>
              <a:ext uri="{FF2B5EF4-FFF2-40B4-BE49-F238E27FC236}">
                <a16:creationId xmlns:a16="http://schemas.microsoft.com/office/drawing/2014/main" id="{26D0DE82-F597-ED13-2DD9-12E2B775E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74722"/>
            <a:ext cx="594360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58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A64C86-E43E-DDCD-C6E4-C6DCC048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Ρινικός Βλεννογόνος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EFC2E0-822B-697E-EF4E-9438056D0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378" y="1743982"/>
            <a:ext cx="11359243" cy="5032375"/>
          </a:xfrm>
        </p:spPr>
        <p:txBody>
          <a:bodyPr numCol="2">
            <a:normAutofit/>
          </a:bodyPr>
          <a:lstStyle/>
          <a:p>
            <a:r>
              <a:rPr lang="el-GR" sz="1600" dirty="0"/>
              <a:t>ΡΙΝΙΚΟΣ ΒΛΕΝΝΟΓΟΝΟΣ</a:t>
            </a:r>
          </a:p>
          <a:p>
            <a:pPr lvl="1"/>
            <a:r>
              <a:rPr lang="el-GR" sz="1600" dirty="0" err="1"/>
              <a:t>Κερατινοποιημένο</a:t>
            </a:r>
            <a:r>
              <a:rPr lang="el-GR" sz="1600" dirty="0"/>
              <a:t> πλακώδες επιθήλιο (στην είσοδο)</a:t>
            </a:r>
          </a:p>
          <a:p>
            <a:pPr lvl="1"/>
            <a:r>
              <a:rPr lang="el-GR" sz="1600" dirty="0" err="1"/>
              <a:t>ψευδοπολύστιβο</a:t>
            </a:r>
            <a:r>
              <a:rPr lang="el-GR" sz="1600" dirty="0"/>
              <a:t> κυλινδρικό επιθήλιο με κροσσούς</a:t>
            </a:r>
          </a:p>
          <a:p>
            <a:pPr lvl="1"/>
            <a:r>
              <a:rPr lang="el-GR" sz="1600" dirty="0"/>
              <a:t>αδένες</a:t>
            </a:r>
          </a:p>
          <a:p>
            <a:r>
              <a:rPr lang="el-GR" sz="1600" dirty="0"/>
              <a:t>ΟΣΦΡΗΤΙΚΟΣ ΒΛΕΝΝΟΓΟΝΟΣ</a:t>
            </a:r>
          </a:p>
          <a:p>
            <a:pPr lvl="1"/>
            <a:r>
              <a:rPr lang="el-GR" sz="1600" dirty="0"/>
              <a:t>Αποτελείται από:</a:t>
            </a:r>
          </a:p>
          <a:p>
            <a:pPr lvl="2"/>
            <a:r>
              <a:rPr lang="el-GR" sz="1600" dirty="0"/>
              <a:t>Κυλινδρικό επιθήλιο</a:t>
            </a:r>
          </a:p>
          <a:p>
            <a:pPr lvl="2"/>
            <a:r>
              <a:rPr lang="el-GR" sz="1600" dirty="0"/>
              <a:t>Βασικά κύτταρα</a:t>
            </a:r>
          </a:p>
          <a:p>
            <a:pPr lvl="2"/>
            <a:r>
              <a:rPr lang="el-GR" sz="1600" dirty="0"/>
              <a:t>Υποστηρικτικά κύτταρα</a:t>
            </a:r>
          </a:p>
          <a:p>
            <a:pPr lvl="2"/>
            <a:r>
              <a:rPr lang="el-GR" sz="1600" dirty="0"/>
              <a:t>Κύτταρα-Υποδοχείς της όσφρησης</a:t>
            </a:r>
          </a:p>
          <a:p>
            <a:pPr lvl="2"/>
            <a:r>
              <a:rPr lang="el-GR" sz="1600" dirty="0"/>
              <a:t>και Αδένες του </a:t>
            </a:r>
            <a:r>
              <a:rPr lang="el-GR" sz="1600" dirty="0" err="1"/>
              <a:t>Bowman</a:t>
            </a:r>
            <a:endParaRPr lang="el-GR" sz="1600" dirty="0"/>
          </a:p>
          <a:p>
            <a:r>
              <a:rPr lang="el-GR" sz="1600" dirty="0"/>
              <a:t>Τα Κύτταρα-Υποδοχείς της όσφρησης αποτελούνται από:</a:t>
            </a:r>
          </a:p>
          <a:p>
            <a:pPr lvl="1"/>
            <a:r>
              <a:rPr lang="el-GR" sz="1600" dirty="0"/>
              <a:t>τη </a:t>
            </a:r>
            <a:r>
              <a:rPr lang="el-GR" sz="1600" dirty="0" err="1"/>
              <a:t>Δενδριτική</a:t>
            </a:r>
            <a:r>
              <a:rPr lang="el-GR" sz="1600" dirty="0"/>
              <a:t> αποφυάδα</a:t>
            </a:r>
          </a:p>
          <a:p>
            <a:pPr lvl="1"/>
            <a:r>
              <a:rPr lang="el-GR" sz="1600" dirty="0"/>
              <a:t>το </a:t>
            </a:r>
            <a:r>
              <a:rPr lang="el-GR" sz="1600" dirty="0" err="1"/>
              <a:t>Οσφητικό</a:t>
            </a:r>
            <a:r>
              <a:rPr lang="el-GR" sz="1600" dirty="0"/>
              <a:t> </a:t>
            </a:r>
            <a:r>
              <a:rPr lang="el-GR" sz="1600" dirty="0" err="1"/>
              <a:t>Κυστίδιο</a:t>
            </a:r>
            <a:endParaRPr lang="el-GR" sz="1600" dirty="0"/>
          </a:p>
          <a:p>
            <a:pPr lvl="1"/>
            <a:r>
              <a:rPr lang="el-GR" sz="1600" dirty="0"/>
              <a:t>Κροσσοί</a:t>
            </a:r>
          </a:p>
          <a:p>
            <a:pPr lvl="1"/>
            <a:r>
              <a:rPr lang="el-GR" sz="1600" dirty="0"/>
              <a:t>την Κεντρομόλος αποφυάδα</a:t>
            </a:r>
          </a:p>
          <a:p>
            <a:pPr lvl="1"/>
            <a:r>
              <a:rPr lang="el-GR" sz="1600" dirty="0"/>
              <a:t>οσφρητικό νήμα</a:t>
            </a:r>
          </a:p>
          <a:p>
            <a:pPr lvl="1"/>
            <a:r>
              <a:rPr lang="el-GR" sz="1600" dirty="0"/>
              <a:t>και τον οσφρητικός βολβό.</a:t>
            </a:r>
          </a:p>
        </p:txBody>
      </p:sp>
      <p:sp>
        <p:nvSpPr>
          <p:cNvPr id="10242" name="Rectangle 4" descr="DSCN7486">
            <a:extLst>
              <a:ext uri="{FF2B5EF4-FFF2-40B4-BE49-F238E27FC236}">
                <a16:creationId xmlns:a16="http://schemas.microsoft.com/office/drawing/2014/main" id="{0E901554-5EE9-FB33-698E-3D4634C35F50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8039391" y="4840656"/>
            <a:ext cx="3736230" cy="1903043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266224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BF151C-E41A-B59F-4909-6AEB4C550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Ρινοφάρυγγας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51F621-A871-5B12-3676-7D96AA6FC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1825624"/>
            <a:ext cx="7118218" cy="4728709"/>
          </a:xfrm>
        </p:spPr>
        <p:txBody>
          <a:bodyPr>
            <a:normAutofit fontScale="55000" lnSpcReduction="20000"/>
          </a:bodyPr>
          <a:lstStyle/>
          <a:p>
            <a:r>
              <a:rPr lang="el-GR" dirty="0"/>
              <a:t>Αποτελείται </a:t>
            </a:r>
            <a:r>
              <a:rPr lang="el-GR" dirty="0" err="1"/>
              <a:t>απο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Κυλινδρικό επιθήλιο</a:t>
            </a:r>
          </a:p>
          <a:p>
            <a:pPr lvl="1"/>
            <a:r>
              <a:rPr lang="el-GR" dirty="0" err="1"/>
              <a:t>Πολύστιβο</a:t>
            </a:r>
            <a:r>
              <a:rPr lang="el-GR" dirty="0"/>
              <a:t> Πλακώδες επιθήλιο</a:t>
            </a:r>
          </a:p>
          <a:p>
            <a:pPr lvl="1"/>
            <a:r>
              <a:rPr lang="el-GR" dirty="0"/>
              <a:t>Κάτω </a:t>
            </a:r>
            <a:r>
              <a:rPr lang="el-GR" dirty="0" err="1"/>
              <a:t>απο</a:t>
            </a:r>
            <a:r>
              <a:rPr lang="el-GR" dirty="0"/>
              <a:t> το επιθήλιο υπάρχει Λεμφικός ιστό που συνοδεύει τους βλεννογόνους (</a:t>
            </a:r>
            <a:r>
              <a:rPr lang="el-GR" dirty="0" err="1"/>
              <a:t>υποεπιθηλιακά</a:t>
            </a:r>
            <a:r>
              <a:rPr lang="el-GR" dirty="0"/>
              <a:t>- MALT </a:t>
            </a:r>
            <a:r>
              <a:rPr lang="el-GR" dirty="0" err="1"/>
              <a:t>Mucoid</a:t>
            </a:r>
            <a:r>
              <a:rPr lang="el-GR" dirty="0"/>
              <a:t> </a:t>
            </a:r>
            <a:r>
              <a:rPr lang="el-GR" dirty="0" err="1"/>
              <a:t>Associated</a:t>
            </a:r>
            <a:r>
              <a:rPr lang="el-GR" dirty="0"/>
              <a:t> </a:t>
            </a:r>
            <a:r>
              <a:rPr lang="el-GR" dirty="0" err="1"/>
              <a:t>Lymphoid</a:t>
            </a:r>
            <a:r>
              <a:rPr lang="el-GR" dirty="0"/>
              <a:t> </a:t>
            </a:r>
            <a:r>
              <a:rPr lang="el-GR" dirty="0" err="1"/>
              <a:t>Tissue</a:t>
            </a:r>
            <a:r>
              <a:rPr lang="el-GR" dirty="0"/>
              <a:t>)</a:t>
            </a:r>
          </a:p>
          <a:p>
            <a:r>
              <a:rPr lang="el-GR" dirty="0"/>
              <a:t>Δακτύλιος του </a:t>
            </a:r>
            <a:r>
              <a:rPr lang="el-GR" dirty="0" err="1"/>
              <a:t>Waldeyer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Πρόκειται για </a:t>
            </a:r>
            <a:r>
              <a:rPr lang="el-GR" dirty="0" err="1"/>
              <a:t>λεμφοεπιθηλιακό</a:t>
            </a:r>
            <a:r>
              <a:rPr lang="el-GR" dirty="0"/>
              <a:t> ιστό (MALT, </a:t>
            </a:r>
            <a:r>
              <a:rPr lang="el-GR" dirty="0" err="1"/>
              <a:t>mucosa</a:t>
            </a:r>
            <a:r>
              <a:rPr lang="el-GR" dirty="0"/>
              <a:t> - </a:t>
            </a:r>
            <a:r>
              <a:rPr lang="el-GR" dirty="0" err="1"/>
              <a:t>associated</a:t>
            </a:r>
            <a:r>
              <a:rPr lang="el-GR" dirty="0"/>
              <a:t> </a:t>
            </a:r>
            <a:r>
              <a:rPr lang="el-GR" dirty="0" err="1"/>
              <a:t>lymphoid</a:t>
            </a:r>
            <a:r>
              <a:rPr lang="el-GR" dirty="0"/>
              <a:t> </a:t>
            </a:r>
            <a:r>
              <a:rPr lang="el-GR" dirty="0" err="1"/>
              <a:t>tissue</a:t>
            </a:r>
            <a:r>
              <a:rPr lang="el-GR" dirty="0"/>
              <a:t>) που αποτελείται από:</a:t>
            </a:r>
          </a:p>
          <a:p>
            <a:pPr lvl="2"/>
            <a:r>
              <a:rPr lang="el-GR" dirty="0"/>
              <a:t>τις αμυγδαλές (υπερώια και γλωσσική)</a:t>
            </a:r>
          </a:p>
          <a:p>
            <a:pPr lvl="2"/>
            <a:r>
              <a:rPr lang="el-GR" dirty="0"/>
              <a:t>και τις αδενοειδείς εκβλαστήσεις</a:t>
            </a:r>
          </a:p>
          <a:p>
            <a:r>
              <a:rPr lang="el-GR" dirty="0"/>
              <a:t>Ο δακτύλιος του </a:t>
            </a:r>
            <a:r>
              <a:rPr lang="el-GR" dirty="0" err="1"/>
              <a:t>Waldeyer</a:t>
            </a:r>
            <a:r>
              <a:rPr lang="el-GR" dirty="0"/>
              <a:t> συμβάλλει σημαντικά στην άμυνα του οργανισμού.</a:t>
            </a:r>
          </a:p>
          <a:p>
            <a:r>
              <a:rPr lang="el-GR" dirty="0"/>
              <a:t>Ουσιαστικά αποτελεί την πρώτη θέση επαφής των εισπνεόμενων αντιγόνων με το λεμφικό ιστό.</a:t>
            </a:r>
          </a:p>
          <a:p>
            <a:pPr lvl="1"/>
            <a:r>
              <a:rPr lang="el-GR" dirty="0"/>
              <a:t>Φαρυγγική Αμυγδαλή (αδενοειδείς εκβλαστήσεις)</a:t>
            </a:r>
          </a:p>
          <a:p>
            <a:endParaRPr lang="el-GR" dirty="0"/>
          </a:p>
        </p:txBody>
      </p:sp>
      <p:pic>
        <p:nvPicPr>
          <p:cNvPr id="11266" name="Picture 4" descr="2-40">
            <a:extLst>
              <a:ext uri="{FF2B5EF4-FFF2-40B4-BE49-F238E27FC236}">
                <a16:creationId xmlns:a16="http://schemas.microsoft.com/office/drawing/2014/main" id="{F6A9507D-2727-AEDB-B774-79E57E7E5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304" y="1933347"/>
            <a:ext cx="4137610" cy="462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56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EFC9C9-ECB1-CA0B-E016-163986D7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13318" name="Picture 6" descr="http://www.medicalhistology.us/twiki/pub/Main/ChapterElevenSlides/a67_epiglottis_pharyngeal_surface_20x.jpg">
            <a:extLst>
              <a:ext uri="{FF2B5EF4-FFF2-40B4-BE49-F238E27FC236}">
                <a16:creationId xmlns:a16="http://schemas.microsoft.com/office/drawing/2014/main" id="{78501298-40FB-BDF7-2600-0BC3EC51C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5" y="1837588"/>
            <a:ext cx="5370966" cy="402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" descr="http://commons.wikivet.net/images/thumb/3/32/Pharyngeal_Tonsil.jpg/250px-Pharyngeal_Tonsil.jpg">
            <a:extLst>
              <a:ext uri="{FF2B5EF4-FFF2-40B4-BE49-F238E27FC236}">
                <a16:creationId xmlns:a16="http://schemas.microsoft.com/office/drawing/2014/main" id="{58087D07-D2D6-A0D2-F327-F7D807F0A2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97"/>
          <a:stretch>
            <a:fillRect/>
          </a:stretch>
        </p:blipFill>
        <p:spPr bwMode="auto">
          <a:xfrm>
            <a:off x="5845628" y="1959429"/>
            <a:ext cx="6190813" cy="355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94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A34E5B-E5FF-3606-A07B-CBF66C1EC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6FDE34-D907-0DF7-416B-36A7311C5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4" descr="2-41">
            <a:extLst>
              <a:ext uri="{FF2B5EF4-FFF2-40B4-BE49-F238E27FC236}">
                <a16:creationId xmlns:a16="http://schemas.microsoft.com/office/drawing/2014/main" id="{30184079-3E43-220A-364D-5C37793E1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43" y="1524793"/>
            <a:ext cx="5943600" cy="380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" descr="http://classconnection.s3.amazonaws.com/361/flashcards/596361/png/olfactory_epith1322941892048.png">
            <a:extLst>
              <a:ext uri="{FF2B5EF4-FFF2-40B4-BE49-F238E27FC236}">
                <a16:creationId xmlns:a16="http://schemas.microsoft.com/office/drawing/2014/main" id="{FDD09D85-FDE5-D16F-4E5A-5E1DA2812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514" y="1524792"/>
            <a:ext cx="5418522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9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B646DE-3D1B-9574-22B1-6689529B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Λάρυγγας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F34977-4CF3-A83F-8FC1-1E982F83A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52457" cy="4673146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Κοιλιαίες πτυχές:</a:t>
            </a:r>
          </a:p>
          <a:p>
            <a:pPr lvl="1"/>
            <a:r>
              <a:rPr lang="el-GR" dirty="0"/>
              <a:t>αποτελούνται από Κροσσωτό κυλινδρικό επιθήλιο</a:t>
            </a:r>
          </a:p>
          <a:p>
            <a:r>
              <a:rPr lang="el-GR" dirty="0"/>
              <a:t>Φωνητικές πτυχές (γνήσιες φωνητικές χορδές):</a:t>
            </a:r>
          </a:p>
          <a:p>
            <a:pPr lvl="1"/>
            <a:r>
              <a:rPr lang="el-GR" dirty="0"/>
              <a:t>αποτελούνται από </a:t>
            </a:r>
            <a:r>
              <a:rPr lang="el-GR" dirty="0" err="1"/>
              <a:t>πολύστιβο</a:t>
            </a:r>
            <a:r>
              <a:rPr lang="el-GR" dirty="0"/>
              <a:t> πλακώδες επιθήλιο</a:t>
            </a:r>
          </a:p>
          <a:p>
            <a:pPr lvl="1"/>
            <a:r>
              <a:rPr lang="el-GR" dirty="0"/>
              <a:t>χαλαρό </a:t>
            </a:r>
            <a:r>
              <a:rPr lang="el-GR" dirty="0" err="1"/>
              <a:t>ινοκολλαγονώδη</a:t>
            </a:r>
            <a:r>
              <a:rPr lang="el-GR" dirty="0"/>
              <a:t> συνδετικός ιστό (χώρος </a:t>
            </a:r>
            <a:r>
              <a:rPr lang="el-GR" dirty="0" err="1"/>
              <a:t>Reinke</a:t>
            </a:r>
            <a:r>
              <a:rPr lang="el-GR" dirty="0"/>
              <a:t>)</a:t>
            </a:r>
          </a:p>
          <a:p>
            <a:pPr lvl="1"/>
            <a:r>
              <a:rPr lang="el-GR" dirty="0"/>
              <a:t>και στερούνται λεμφαγγείων</a:t>
            </a:r>
          </a:p>
          <a:p>
            <a:r>
              <a:rPr lang="el-GR" dirty="0"/>
              <a:t>Ο Λάρυγγας αποτελείται από:</a:t>
            </a:r>
          </a:p>
          <a:p>
            <a:pPr lvl="2"/>
            <a:r>
              <a:rPr lang="el-GR" dirty="0"/>
              <a:t>Κοιλιαίες πτυχές (Αναπνευστικού τύπου επιθήλιο)</a:t>
            </a:r>
          </a:p>
          <a:p>
            <a:pPr lvl="2"/>
            <a:r>
              <a:rPr lang="el-GR" dirty="0"/>
              <a:t>Φωνητικές πτυχές (Μη </a:t>
            </a:r>
            <a:r>
              <a:rPr lang="el-GR" dirty="0" err="1"/>
              <a:t>κερατινοποιημένο</a:t>
            </a:r>
            <a:r>
              <a:rPr lang="el-GR" dirty="0"/>
              <a:t> </a:t>
            </a:r>
            <a:r>
              <a:rPr lang="el-GR" dirty="0" err="1"/>
              <a:t>πολυστοιβο</a:t>
            </a:r>
            <a:r>
              <a:rPr lang="el-GR" dirty="0"/>
              <a:t> πλακώδες επιθήλιο)</a:t>
            </a:r>
          </a:p>
          <a:p>
            <a:pPr lvl="1"/>
            <a:r>
              <a:rPr lang="el-GR" dirty="0"/>
              <a:t>Ανάμεσά τους η Λαρυγγική κοιλία</a:t>
            </a:r>
          </a:p>
          <a:p>
            <a:endParaRPr lang="el-GR" dirty="0"/>
          </a:p>
        </p:txBody>
      </p:sp>
      <p:pic>
        <p:nvPicPr>
          <p:cNvPr id="14345" name="Picture 9" descr="http://medsci.indiana.edu/histo/images/larynx2.jpg">
            <a:extLst>
              <a:ext uri="{FF2B5EF4-FFF2-40B4-BE49-F238E27FC236}">
                <a16:creationId xmlns:a16="http://schemas.microsoft.com/office/drawing/2014/main" id="{9AFA35FA-5E61-AB4A-17D9-C92738BDC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167" y="1825625"/>
            <a:ext cx="4884286" cy="449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628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BB4F51-6D27-E28D-D202-E300CA39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Λάρυγγας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B1BE91-05CB-D2B2-99F2-83AFF3D00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4728" cy="4640489"/>
          </a:xfrm>
        </p:spPr>
        <p:txBody>
          <a:bodyPr>
            <a:normAutofit/>
          </a:bodyPr>
          <a:lstStyle/>
          <a:p>
            <a:r>
              <a:rPr lang="el-GR" dirty="0"/>
              <a:t>Κοιλιακές πτυχές (Αναπνευστικού τύπου επιθήλιο)</a:t>
            </a:r>
          </a:p>
          <a:p>
            <a:r>
              <a:rPr lang="el-GR" dirty="0"/>
              <a:t>Φωνητικές πτυχές (Μη </a:t>
            </a:r>
            <a:r>
              <a:rPr lang="el-GR" dirty="0" err="1"/>
              <a:t>κερατινοποιημένο</a:t>
            </a:r>
            <a:r>
              <a:rPr lang="el-GR" dirty="0"/>
              <a:t> </a:t>
            </a:r>
            <a:r>
              <a:rPr lang="el-GR" dirty="0" err="1"/>
              <a:t>πολυστρωμα</a:t>
            </a:r>
            <a:r>
              <a:rPr lang="el-GR" dirty="0"/>
              <a:t> πλακώδες επιθήλιο)</a:t>
            </a:r>
          </a:p>
          <a:p>
            <a:r>
              <a:rPr lang="el-GR" dirty="0"/>
              <a:t>Ανάμεσά τους η λαρυγγική κοιλία</a:t>
            </a:r>
          </a:p>
        </p:txBody>
      </p:sp>
      <p:pic>
        <p:nvPicPr>
          <p:cNvPr id="16386" name="Picture 5" descr="3266">
            <a:extLst>
              <a:ext uri="{FF2B5EF4-FFF2-40B4-BE49-F238E27FC236}">
                <a16:creationId xmlns:a16="http://schemas.microsoft.com/office/drawing/2014/main" id="{65E25450-E2F0-5899-FB78-900EBACF7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928" y="1690688"/>
            <a:ext cx="4166110" cy="495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F98293-58B3-CDAB-894B-A11B3F3542A4}"/>
              </a:ext>
            </a:extLst>
          </p:cNvPr>
          <p:cNvCxnSpPr>
            <a:cxnSpLocks/>
          </p:cNvCxnSpPr>
          <p:nvPr/>
        </p:nvCxnSpPr>
        <p:spPr>
          <a:xfrm flipH="1">
            <a:off x="10435090" y="1943100"/>
            <a:ext cx="1394279" cy="512764"/>
          </a:xfrm>
          <a:prstGeom prst="straightConnector1">
            <a:avLst/>
          </a:prstGeom>
          <a:ln w="41275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583FF84-CEE3-02D4-33DE-40A723FE1267}"/>
              </a:ext>
            </a:extLst>
          </p:cNvPr>
          <p:cNvCxnSpPr>
            <a:cxnSpLocks/>
          </p:cNvCxnSpPr>
          <p:nvPr/>
        </p:nvCxnSpPr>
        <p:spPr>
          <a:xfrm flipH="1">
            <a:off x="10435090" y="2759529"/>
            <a:ext cx="1361621" cy="712335"/>
          </a:xfrm>
          <a:prstGeom prst="straightConnector1">
            <a:avLst/>
          </a:prstGeom>
          <a:ln w="41275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90" name="Ink 6">
            <a:extLst>
              <a:ext uri="{FF2B5EF4-FFF2-40B4-BE49-F238E27FC236}">
                <a16:creationId xmlns:a16="http://schemas.microsoft.com/office/drawing/2014/main" id="{466A9A96-29F7-84EC-B566-CE886DF8EFAF}"/>
              </a:ext>
            </a:extLst>
          </p:cNvPr>
          <p:cNvPicPr>
            <a:picLocks noRot="1" noChangeAspect="1" noEditPoints="1" noChangeArrowheads="1" noChangeShapeType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3487183"/>
            <a:ext cx="114855" cy="11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64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4FD57D-9DE9-2DD5-8CD6-DBF40A89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77E36D-8CD8-7648-6D80-282C5C49F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84B374A-DAEA-B375-1508-F338F5817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938" y="1270071"/>
            <a:ext cx="7334124" cy="50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34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B205CF-AE09-0DB3-D7AD-5DCD4E5C0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Τραχεία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7BB0A82-327C-694F-E958-D95BCA3FF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043" y="1809296"/>
            <a:ext cx="7162800" cy="470580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dirty="0"/>
              <a:t>Αποτελείται από:</a:t>
            </a:r>
          </a:p>
          <a:p>
            <a:r>
              <a:rPr lang="el-GR" dirty="0"/>
              <a:t>Βλεννογόνο ο οποίος έχει κροσσωτό κυλινδρικό επιθήλιο (</a:t>
            </a:r>
            <a:r>
              <a:rPr lang="el-GR" dirty="0" err="1"/>
              <a:t>ψευδοπολύστιβο</a:t>
            </a:r>
            <a:r>
              <a:rPr lang="el-GR" dirty="0"/>
              <a:t>)</a:t>
            </a:r>
          </a:p>
          <a:p>
            <a:r>
              <a:rPr lang="el-GR" dirty="0" err="1"/>
              <a:t>Υποεπιθηλιακούς</a:t>
            </a:r>
            <a:r>
              <a:rPr lang="el-GR" dirty="0"/>
              <a:t> </a:t>
            </a:r>
            <a:r>
              <a:rPr lang="el-GR" dirty="0" err="1"/>
              <a:t>οροβλεννώδεις</a:t>
            </a:r>
            <a:r>
              <a:rPr lang="el-GR" dirty="0"/>
              <a:t> αδένες</a:t>
            </a:r>
          </a:p>
          <a:p>
            <a:r>
              <a:rPr lang="el-GR" dirty="0" err="1"/>
              <a:t>Ινοκολλαγονώδη</a:t>
            </a:r>
            <a:r>
              <a:rPr lang="el-GR" dirty="0"/>
              <a:t> ιστό</a:t>
            </a:r>
          </a:p>
          <a:p>
            <a:r>
              <a:rPr lang="el-GR" dirty="0"/>
              <a:t>Χόνδρινους δακτυλίους, ελαστικές ίνες, λείες μυϊκές ίνες</a:t>
            </a:r>
          </a:p>
          <a:p>
            <a:pPr marL="0" indent="0">
              <a:buNone/>
            </a:pPr>
            <a:r>
              <a:rPr lang="el-GR" dirty="0"/>
              <a:t>      Η τραχεία εσωτερικά επαλείφεται από τυπικό αναπνευστικό επιθήλιο, στην επιφάνεια του οποίου σε ορισμένες θέσεις διακρίνονται κροσσοί ή υπολείμματά τους.</a:t>
            </a:r>
            <a:br>
              <a:rPr lang="el-GR" dirty="0"/>
            </a:br>
            <a:r>
              <a:rPr lang="el-GR" dirty="0"/>
              <a:t>Στο χόριο υπάρχουν </a:t>
            </a:r>
            <a:r>
              <a:rPr lang="el-GR" dirty="0" err="1"/>
              <a:t>βλεννοπαραγωγοί</a:t>
            </a:r>
            <a:r>
              <a:rPr lang="el-GR" dirty="0"/>
              <a:t> αδένες και εξωτερικά αυτού τα </a:t>
            </a:r>
            <a:r>
              <a:rPr lang="el-GR" dirty="0" err="1"/>
              <a:t>ημικρίκια</a:t>
            </a:r>
            <a:r>
              <a:rPr lang="el-GR" dirty="0"/>
              <a:t> από υαλοειδή χόνδρο.</a:t>
            </a:r>
          </a:p>
          <a:p>
            <a:pPr marL="0" indent="0">
              <a:buNone/>
            </a:pPr>
            <a:r>
              <a:rPr lang="el-GR" dirty="0"/>
              <a:t>      Χαρακτηριστικό </a:t>
            </a:r>
            <a:r>
              <a:rPr lang="el-GR" dirty="0" err="1"/>
              <a:t>ψευδοπολύστιβο</a:t>
            </a:r>
            <a:r>
              <a:rPr lang="el-GR" dirty="0"/>
              <a:t>, κροσσωτό καλυπτήριο επιθήλιο που επαλείφει τις αεροφόρους οδούς του αναπνευστικού συστήματος.</a:t>
            </a:r>
            <a:br>
              <a:rPr lang="el-GR" dirty="0"/>
            </a:br>
            <a:r>
              <a:rPr lang="el-GR" dirty="0"/>
              <a:t>Στην επιφάνειά του διακρίνονται κροσσοί.</a:t>
            </a:r>
          </a:p>
          <a:p>
            <a:endParaRPr lang="el-GR" dirty="0"/>
          </a:p>
        </p:txBody>
      </p:sp>
      <p:pic>
        <p:nvPicPr>
          <p:cNvPr id="17412" name="Picture 11" descr="12-1-1">
            <a:extLst>
              <a:ext uri="{FF2B5EF4-FFF2-40B4-BE49-F238E27FC236}">
                <a16:creationId xmlns:a16="http://schemas.microsoft.com/office/drawing/2014/main" id="{E571F1B1-A810-262B-0FC7-EB4DD8DE7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843" y="2204356"/>
            <a:ext cx="4585307" cy="328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231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CCAE66-26F9-DF93-54DE-C4D95262B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Βρόγχοι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D44077-BCD8-BBD7-04F0-50E9FB4F9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30" y="1841953"/>
            <a:ext cx="4827814" cy="454251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dirty="0"/>
              <a:t>Αποτελούνται από:</a:t>
            </a:r>
          </a:p>
          <a:p>
            <a:r>
              <a:rPr lang="el-GR" dirty="0"/>
              <a:t>Κυλινδρικό κροσσωτό επιθήλιο </a:t>
            </a:r>
            <a:r>
              <a:rPr lang="el-GR" dirty="0" err="1"/>
              <a:t>ψευδοπολύστιβο</a:t>
            </a:r>
            <a:endParaRPr lang="el-GR" dirty="0"/>
          </a:p>
          <a:p>
            <a:r>
              <a:rPr lang="el-GR" dirty="0" err="1"/>
              <a:t>Υποεπιθηλιακό</a:t>
            </a:r>
            <a:r>
              <a:rPr lang="el-GR" dirty="0"/>
              <a:t> </a:t>
            </a:r>
            <a:r>
              <a:rPr lang="el-GR" dirty="0" err="1"/>
              <a:t>ινοκολλαγονώδη</a:t>
            </a:r>
            <a:r>
              <a:rPr lang="el-GR" dirty="0"/>
              <a:t> ιστό με </a:t>
            </a:r>
            <a:r>
              <a:rPr lang="el-GR" dirty="0" err="1"/>
              <a:t>οροβλεννώδεις</a:t>
            </a:r>
            <a:r>
              <a:rPr lang="el-GR" dirty="0"/>
              <a:t> αδένες</a:t>
            </a:r>
          </a:p>
          <a:p>
            <a:r>
              <a:rPr lang="el-GR" dirty="0"/>
              <a:t>Λείες μυϊκές ίνες, ελαστικές ίνες</a:t>
            </a:r>
          </a:p>
          <a:p>
            <a:r>
              <a:rPr lang="el-GR" dirty="0"/>
              <a:t>Χόνδρινα </a:t>
            </a:r>
            <a:r>
              <a:rPr lang="el-GR" dirty="0" err="1"/>
              <a:t>ημικρίκια</a:t>
            </a:r>
            <a:endParaRPr lang="el-GR" dirty="0"/>
          </a:p>
          <a:p>
            <a:endParaRPr lang="el-GR" dirty="0"/>
          </a:p>
        </p:txBody>
      </p:sp>
      <p:sp>
        <p:nvSpPr>
          <p:cNvPr id="19458" name="Rectangle 4" descr="DSCN7507">
            <a:extLst>
              <a:ext uri="{FF2B5EF4-FFF2-40B4-BE49-F238E27FC236}">
                <a16:creationId xmlns:a16="http://schemas.microsoft.com/office/drawing/2014/main" id="{D4BB0FAC-78A3-AE2A-E84B-AA572AAA1316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5110844" y="2008187"/>
            <a:ext cx="2743200" cy="421005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  <p:pic>
        <p:nvPicPr>
          <p:cNvPr id="19459" name="Picture 7" descr="12-1-3">
            <a:extLst>
              <a:ext uri="{FF2B5EF4-FFF2-40B4-BE49-F238E27FC236}">
                <a16:creationId xmlns:a16="http://schemas.microsoft.com/office/drawing/2014/main" id="{91A01E1F-2D96-B07D-0CDC-AB452D3F4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615" y="1341437"/>
            <a:ext cx="2743200" cy="230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 descr="CR006c">
            <a:extLst>
              <a:ext uri="{FF2B5EF4-FFF2-40B4-BE49-F238E27FC236}">
                <a16:creationId xmlns:a16="http://schemas.microsoft.com/office/drawing/2014/main" id="{8F041A7C-6106-A545-42FB-5B4CE4B45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615" y="3864502"/>
            <a:ext cx="2744817" cy="251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078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BCE8E9-25F8-E058-C23C-63B8E1376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 Βρόγχοι (Κύριοι, </a:t>
            </a:r>
            <a:r>
              <a:rPr lang="el-GR" dirty="0" err="1"/>
              <a:t>Λοβαίοι</a:t>
            </a:r>
            <a:r>
              <a:rPr lang="el-GR" dirty="0"/>
              <a:t>, Τμηματικοί…)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2D6E8E-4667-5BE8-95FB-0A020ADF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128" y="2009740"/>
            <a:ext cx="56007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Αποτελούνται από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Κροσσωτό κυλινδρικό επιθήλιο:</a:t>
            </a:r>
          </a:p>
          <a:p>
            <a:pPr lvl="1"/>
            <a:r>
              <a:rPr lang="el-GR" dirty="0"/>
              <a:t>Κροσσωτά κύτταρα</a:t>
            </a:r>
          </a:p>
          <a:p>
            <a:pPr lvl="1"/>
            <a:r>
              <a:rPr lang="el-GR" dirty="0"/>
              <a:t>Βασικά κύτταρα</a:t>
            </a:r>
          </a:p>
          <a:p>
            <a:pPr lvl="1"/>
            <a:r>
              <a:rPr lang="el-GR" dirty="0"/>
              <a:t>Ενδιάμεσα κύτταρα</a:t>
            </a:r>
          </a:p>
          <a:p>
            <a:pPr lvl="1"/>
            <a:r>
              <a:rPr lang="el-GR" dirty="0"/>
              <a:t>Καλυκοειδή κύτταρα</a:t>
            </a:r>
          </a:p>
          <a:p>
            <a:pPr lvl="1"/>
            <a:r>
              <a:rPr lang="el-GR" dirty="0" err="1"/>
              <a:t>Νευροενδοκρινικά</a:t>
            </a:r>
            <a:r>
              <a:rPr lang="el-GR" dirty="0"/>
              <a:t> κύτταρα</a:t>
            </a:r>
          </a:p>
          <a:p>
            <a:endParaRPr lang="el-GR" dirty="0"/>
          </a:p>
        </p:txBody>
      </p:sp>
      <p:sp>
        <p:nvSpPr>
          <p:cNvPr id="20484" name="Rectangle 4" descr="DSCN7511">
            <a:extLst>
              <a:ext uri="{FF2B5EF4-FFF2-40B4-BE49-F238E27FC236}">
                <a16:creationId xmlns:a16="http://schemas.microsoft.com/office/drawing/2014/main" id="{0C97310D-E634-5820-24DB-FD61E62A7903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6168926" y="4369523"/>
            <a:ext cx="2477604" cy="180744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20485" name="Picture 5" descr="http://medcell.med.yale.edu/histology/respiratory_system_lab/images/trachea.jpg">
            <a:extLst>
              <a:ext uri="{FF2B5EF4-FFF2-40B4-BE49-F238E27FC236}">
                <a16:creationId xmlns:a16="http://schemas.microsoft.com/office/drawing/2014/main" id="{903151F8-525D-7371-8F6B-E32EB4772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46309"/>
            <a:ext cx="2623457" cy="1967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4" descr="DSCN7518">
            <a:extLst>
              <a:ext uri="{FF2B5EF4-FFF2-40B4-BE49-F238E27FC236}">
                <a16:creationId xmlns:a16="http://schemas.microsoft.com/office/drawing/2014/main" id="{2A472C05-FF04-8DA6-398B-2582A3D29663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8979555" y="2303257"/>
            <a:ext cx="2892272" cy="376430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3915508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827BBF-974D-15E6-A6AC-EC2FBF53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 Βρόγχοι (Κύριοι, </a:t>
            </a:r>
            <a:r>
              <a:rPr lang="el-GR" dirty="0" err="1"/>
              <a:t>Λοβαίοι</a:t>
            </a:r>
            <a:r>
              <a:rPr lang="el-GR" dirty="0"/>
              <a:t>, Τμηματικοί…)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57FC9D-77D0-B593-033D-11F54C850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l-GR" dirty="0" err="1"/>
              <a:t>Υποβλεννογόνιο</a:t>
            </a:r>
            <a:r>
              <a:rPr lang="el-GR" dirty="0"/>
              <a:t> χιτώνα:</a:t>
            </a:r>
          </a:p>
          <a:p>
            <a:pPr lvl="1"/>
            <a:r>
              <a:rPr lang="el-GR" dirty="0"/>
              <a:t>Λείες μυϊκές ίνες</a:t>
            </a:r>
          </a:p>
          <a:p>
            <a:pPr lvl="1"/>
            <a:r>
              <a:rPr lang="el-GR" dirty="0" err="1"/>
              <a:t>Οροβλεννώδεις</a:t>
            </a:r>
            <a:r>
              <a:rPr lang="el-GR" dirty="0"/>
              <a:t> αδένες</a:t>
            </a:r>
          </a:p>
          <a:p>
            <a:pPr lvl="1"/>
            <a:r>
              <a:rPr lang="el-GR" dirty="0"/>
              <a:t>Ελαστικές ίνες</a:t>
            </a:r>
          </a:p>
          <a:p>
            <a:pPr lvl="1"/>
            <a:r>
              <a:rPr lang="el-GR" dirty="0" err="1"/>
              <a:t>Κολλαγόνες</a:t>
            </a:r>
            <a:r>
              <a:rPr lang="el-GR" dirty="0"/>
              <a:t> ίνες</a:t>
            </a:r>
          </a:p>
          <a:p>
            <a:pPr lvl="1"/>
            <a:r>
              <a:rPr lang="el-GR" dirty="0"/>
              <a:t>Κύτταρα του ανοσοποιητικού συστήματος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l-GR" dirty="0"/>
              <a:t>Χόνδρο:</a:t>
            </a:r>
          </a:p>
          <a:p>
            <a:pPr lvl="1"/>
            <a:r>
              <a:rPr lang="el-GR" dirty="0"/>
              <a:t>Ακανόνιστη κυκλική διάταξη χόνδρινων ελασμάτων (</a:t>
            </a:r>
            <a:r>
              <a:rPr lang="el-GR" dirty="0" err="1"/>
              <a:t>ενδοπνευμονικά</a:t>
            </a:r>
            <a:r>
              <a:rPr lang="el-GR" dirty="0"/>
              <a:t>)</a:t>
            </a:r>
          </a:p>
          <a:p>
            <a:r>
              <a:rPr lang="el-GR" dirty="0"/>
              <a:t>Τα </a:t>
            </a:r>
            <a:r>
              <a:rPr lang="el-GR" dirty="0" err="1"/>
              <a:t>βρογχιόλια</a:t>
            </a:r>
            <a:r>
              <a:rPr lang="el-GR" dirty="0"/>
              <a:t> δεν έχουν χόνδρο.</a:t>
            </a:r>
          </a:p>
          <a:p>
            <a:endParaRPr lang="el-GR" dirty="0"/>
          </a:p>
        </p:txBody>
      </p:sp>
      <p:pic>
        <p:nvPicPr>
          <p:cNvPr id="6" name="Picture 5" descr="Dilated bronchus (1439R-1081441 / IE204-893 © Image Source)">
            <a:extLst>
              <a:ext uri="{FF2B5EF4-FFF2-40B4-BE49-F238E27FC236}">
                <a16:creationId xmlns:a16="http://schemas.microsoft.com/office/drawing/2014/main" id="{B63FEA8E-1A26-A573-5EF3-068BFABBA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58" y="1878243"/>
            <a:ext cx="3592286" cy="310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19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E89C9B-026C-A557-F198-7A2B5C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Τομή από Πνευμονικό Παρέγχυμα</a:t>
            </a:r>
            <a:endParaRPr lang="el-GR" b="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9F30D1-5DAC-677A-69F0-8A8E09DAB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738257" cy="4564289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Τομή από πνευμονικό παρέγχυμα στην οποία διακρίνονται:</a:t>
            </a:r>
          </a:p>
          <a:p>
            <a:pPr lvl="1"/>
            <a:r>
              <a:rPr lang="el-GR" dirty="0"/>
              <a:t>βρόγχος με το καλυπτήριο επιθήλιο (βέλη)</a:t>
            </a:r>
          </a:p>
          <a:p>
            <a:pPr lvl="1"/>
            <a:r>
              <a:rPr lang="el-GR" dirty="0"/>
              <a:t>διακλάδωση σε μικρότερο βρόγχο (1)</a:t>
            </a:r>
          </a:p>
          <a:p>
            <a:pPr lvl="1"/>
            <a:r>
              <a:rPr lang="el-GR" dirty="0"/>
              <a:t>και το μυϊκό του χιτώνα (2)</a:t>
            </a:r>
          </a:p>
          <a:p>
            <a:pPr lvl="1"/>
            <a:r>
              <a:rPr lang="el-GR" dirty="0" err="1"/>
              <a:t>κυψελωτoί</a:t>
            </a:r>
            <a:r>
              <a:rPr lang="el-GR" dirty="0"/>
              <a:t> πόροι (3)</a:t>
            </a:r>
          </a:p>
          <a:p>
            <a:pPr lvl="1"/>
            <a:r>
              <a:rPr lang="el-GR" dirty="0"/>
              <a:t>και πολλές κυψελίδες (4)</a:t>
            </a:r>
          </a:p>
          <a:p>
            <a:r>
              <a:rPr lang="el-GR" dirty="0"/>
              <a:t>(χρώση </a:t>
            </a:r>
            <a:r>
              <a:rPr lang="el-GR" dirty="0" err="1"/>
              <a:t>αιματοξυλίνη-εωσίνη</a:t>
            </a:r>
            <a:r>
              <a:rPr lang="el-GR" dirty="0"/>
              <a:t>, μεγέθυνση Χ50).</a:t>
            </a:r>
          </a:p>
          <a:p>
            <a:endParaRPr lang="el-GR" dirty="0"/>
          </a:p>
        </p:txBody>
      </p:sp>
      <p:pic>
        <p:nvPicPr>
          <p:cNvPr id="4" name="Picture 5" descr="12-2-1">
            <a:extLst>
              <a:ext uri="{FF2B5EF4-FFF2-40B4-BE49-F238E27FC236}">
                <a16:creationId xmlns:a16="http://schemas.microsoft.com/office/drawing/2014/main" id="{5ACDAA35-C83E-A273-4FA1-6F3D8929B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143" y="2540225"/>
            <a:ext cx="3733800" cy="3135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06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8E7628-5456-CDB7-C6E5-2D1F1DC5E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6" y="1127124"/>
            <a:ext cx="10308771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Τελικά </a:t>
            </a:r>
            <a:r>
              <a:rPr lang="el-GR" dirty="0" err="1"/>
              <a:t>Βρογχιόλια</a:t>
            </a:r>
            <a:r>
              <a:rPr lang="el-GR" dirty="0"/>
              <a:t> – Περιφερικοί Αναπνευστικοί Αγωγοί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3B33F8-2DA8-BBB2-7846-8B2ACCC79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0685"/>
            <a:ext cx="4664529" cy="4212772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Τα αναπνευστικά </a:t>
            </a:r>
            <a:r>
              <a:rPr lang="el-GR" dirty="0" err="1"/>
              <a:t>βρογχιόλια</a:t>
            </a:r>
            <a:r>
              <a:rPr lang="el-GR" dirty="0"/>
              <a:t> οδηγούν στους κυψελιδικούς πόρους.</a:t>
            </a:r>
          </a:p>
          <a:p>
            <a:r>
              <a:rPr lang="el-GR" dirty="0"/>
              <a:t>Οι κυψελιδικοί πόροι οδηγούν στους κυψελιδικούς σάκους και τις κυψελίδες.</a:t>
            </a:r>
          </a:p>
          <a:p>
            <a:pPr marL="0" indent="0">
              <a:buNone/>
            </a:pPr>
            <a:br>
              <a:rPr lang="el-GR" dirty="0"/>
            </a:br>
            <a:endParaRPr lang="el-GR" dirty="0"/>
          </a:p>
        </p:txBody>
      </p:sp>
      <p:pic>
        <p:nvPicPr>
          <p:cNvPr id="6" name="Picture 5" descr="Lung-from-text">
            <a:extLst>
              <a:ext uri="{FF2B5EF4-FFF2-40B4-BE49-F238E27FC236}">
                <a16:creationId xmlns:a16="http://schemas.microsoft.com/office/drawing/2014/main" id="{731F3D6C-E3E2-98D6-2947-7796F1487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070" y="2051956"/>
            <a:ext cx="5502729" cy="4157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59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FE60D5-B94B-3E78-FD79-388BF79E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Αναπνευστικό </a:t>
            </a:r>
            <a:r>
              <a:rPr lang="el-GR" dirty="0" err="1"/>
              <a:t>Βρογχιόλιο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6259DE-BAD2-C9C1-EFA6-544A75C3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8" y="1825625"/>
            <a:ext cx="4887682" cy="4526189"/>
          </a:xfrm>
        </p:spPr>
        <p:txBody>
          <a:bodyPr>
            <a:normAutofit fontScale="92500"/>
          </a:bodyPr>
          <a:lstStyle/>
          <a:p>
            <a:r>
              <a:rPr lang="el-GR" sz="2400" dirty="0"/>
              <a:t>Το αναπνευστικό </a:t>
            </a:r>
            <a:r>
              <a:rPr lang="el-GR" sz="2400" dirty="0" err="1"/>
              <a:t>βρογχιόλιο</a:t>
            </a:r>
            <a:r>
              <a:rPr lang="el-GR" sz="2400" dirty="0"/>
              <a:t> επενδύεται από κυβοειδές κροσσωτό επιθήλιο.</a:t>
            </a:r>
          </a:p>
          <a:p>
            <a:r>
              <a:rPr lang="el-GR" sz="2400" dirty="0"/>
              <a:t>Οι κυψελιδικοί πόροι και οι κυψελιδικοί σάκοι έχουν κυψελίδες.</a:t>
            </a:r>
          </a:p>
          <a:p>
            <a:r>
              <a:rPr lang="el-GR" sz="2400" dirty="0"/>
              <a:t>Οι κυψελίδες επικοινωνούν μεταξύ τους με τους πόρους του </a:t>
            </a:r>
            <a:r>
              <a:rPr lang="el-GR" sz="2400" dirty="0" err="1"/>
              <a:t>Kohn</a:t>
            </a:r>
            <a:r>
              <a:rPr lang="el-GR" sz="2400" dirty="0"/>
              <a:t>.</a:t>
            </a:r>
            <a:br>
              <a:rPr lang="el-GR" sz="2400" dirty="0"/>
            </a:br>
            <a:endParaRPr lang="el-GR" sz="2400" dirty="0"/>
          </a:p>
        </p:txBody>
      </p:sp>
      <p:pic>
        <p:nvPicPr>
          <p:cNvPr id="23554" name="Picture 7" descr="lung+%282%29+histology+slide">
            <a:extLst>
              <a:ext uri="{FF2B5EF4-FFF2-40B4-BE49-F238E27FC236}">
                <a16:creationId xmlns:a16="http://schemas.microsoft.com/office/drawing/2014/main" id="{CC833F4A-9B63-BE17-603A-8F299A50C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82"/>
          <a:stretch>
            <a:fillRect/>
          </a:stretch>
        </p:blipFill>
        <p:spPr bwMode="auto">
          <a:xfrm>
            <a:off x="8315286" y="1825625"/>
            <a:ext cx="3729755" cy="2501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AAE2EA5F-BB37-F04F-BF8D-A87388640890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7157362" y="4546853"/>
            <a:ext cx="2247902" cy="2113699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r="-5066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latin typeface="Arial" charset="0"/>
              <a:cs typeface="Arial" charset="0"/>
            </a:endParaRPr>
          </a:p>
        </p:txBody>
      </p:sp>
      <p:pic>
        <p:nvPicPr>
          <p:cNvPr id="23555" name="Picture 5" descr="Folds Of Alveoli: alveoli_capillary_400x_P4183389_lbd.JPG">
            <a:extLst>
              <a:ext uri="{FF2B5EF4-FFF2-40B4-BE49-F238E27FC236}">
                <a16:creationId xmlns:a16="http://schemas.microsoft.com/office/drawing/2014/main" id="{E125AD46-61FA-64CE-82D3-219932F30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096" y="1885128"/>
            <a:ext cx="3128491" cy="231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66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44BC41-54CF-577A-228E-E5E4A1EC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Κυτταρικά Στοιχεία Των Κυψελίδων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60291B-C033-92FF-CC7C-5EC1A2976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74610"/>
            <a:ext cx="7044447" cy="46078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dirty="0"/>
              <a:t>Οι κυψελίδες αποτελούνται από:</a:t>
            </a:r>
          </a:p>
          <a:p>
            <a:r>
              <a:rPr lang="el-GR" dirty="0" err="1"/>
              <a:t>Πνευμονοκύτταρα</a:t>
            </a:r>
            <a:r>
              <a:rPr lang="el-GR" dirty="0"/>
              <a:t> τύπου 1: είναι το 40% του αριθμού των κυττάρων αλλά καλύπτουν το 90% της επιφάνειας, έχουν λεπτό κυτταρόπλασμα και είναι τοποθετημένα πάνω στη βασική μεμβράνη.</a:t>
            </a:r>
          </a:p>
          <a:p>
            <a:r>
              <a:rPr lang="el-GR" dirty="0" err="1"/>
              <a:t>Πνευμονοκύτταρα</a:t>
            </a:r>
            <a:r>
              <a:rPr lang="el-GR" dirty="0"/>
              <a:t> τύπου 2: είναι το 60% του αριθμού των κυττάρων αλλά καλύπτουν το 5–10% της επιφάνειας, παράγουν τον </a:t>
            </a:r>
            <a:r>
              <a:rPr lang="el-GR" dirty="0" err="1"/>
              <a:t>επιφανειοδραστικό</a:t>
            </a:r>
            <a:r>
              <a:rPr lang="el-GR" dirty="0"/>
              <a:t> παράγοντα (</a:t>
            </a:r>
            <a:r>
              <a:rPr lang="el-GR" dirty="0" err="1"/>
              <a:t>surfactant</a:t>
            </a:r>
            <a:r>
              <a:rPr lang="el-GR" dirty="0"/>
              <a:t>), </a:t>
            </a:r>
            <a:r>
              <a:rPr lang="el-GR" dirty="0" err="1"/>
              <a:t>φωσφολιπίδια</a:t>
            </a:r>
            <a:r>
              <a:rPr lang="el-GR" dirty="0"/>
              <a:t>, πρωτεΐνες, </a:t>
            </a:r>
            <a:r>
              <a:rPr lang="el-GR" dirty="0" err="1"/>
              <a:t>γλυκοζαμινογλυκάνες</a:t>
            </a:r>
            <a:r>
              <a:rPr lang="el-GR" dirty="0"/>
              <a:t>.</a:t>
            </a:r>
          </a:p>
          <a:p>
            <a:r>
              <a:rPr lang="el-GR" dirty="0"/>
              <a:t>Κυψελιδικά </a:t>
            </a:r>
            <a:r>
              <a:rPr lang="el-GR" dirty="0" err="1"/>
              <a:t>μακροφάγα</a:t>
            </a:r>
            <a:r>
              <a:rPr lang="el-GR" dirty="0"/>
              <a:t>: φαγοκυττάρωση.</a:t>
            </a:r>
          </a:p>
          <a:p>
            <a:r>
              <a:rPr lang="el-GR" dirty="0" err="1"/>
              <a:t>Ελαστίνη</a:t>
            </a:r>
            <a:r>
              <a:rPr lang="el-GR" dirty="0"/>
              <a:t>.</a:t>
            </a:r>
          </a:p>
          <a:p>
            <a:endParaRPr lang="el-GR" dirty="0"/>
          </a:p>
        </p:txBody>
      </p:sp>
      <p:pic>
        <p:nvPicPr>
          <p:cNvPr id="24578" name="Picture 5" descr="ANd9GcT8uIRkhFRCtvRBdRNi60qvFQhrrdUjPpzt3995ub5u6tXK-RXx">
            <a:extLst>
              <a:ext uri="{FF2B5EF4-FFF2-40B4-BE49-F238E27FC236}">
                <a16:creationId xmlns:a16="http://schemas.microsoft.com/office/drawing/2014/main" id="{7A4AE541-EFA2-2363-E282-46F471A75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447" y="2606221"/>
            <a:ext cx="4385553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1272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634F25-5783-5D08-5207-E22221A4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D1443D-0518-C2AC-E33F-A8ED5DCBA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4581" name="Picture 9" descr="ANd9GcRkbzH8kArkdEuxxfuzZ_UT9Cbt4pngTOsnrCl_wDdatPBjmCea7g">
            <a:extLst>
              <a:ext uri="{FF2B5EF4-FFF2-40B4-BE49-F238E27FC236}">
                <a16:creationId xmlns:a16="http://schemas.microsoft.com/office/drawing/2014/main" id="{EED1FD57-6388-F441-33C5-852625FF4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224642"/>
            <a:ext cx="5126007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13" descr="lun10re">
            <a:extLst>
              <a:ext uri="{FF2B5EF4-FFF2-40B4-BE49-F238E27FC236}">
                <a16:creationId xmlns:a16="http://schemas.microsoft.com/office/drawing/2014/main" id="{81C9F369-109A-489A-DE0F-1AF39C457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771" y="1224642"/>
            <a:ext cx="4079767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78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66AE2B-4D7D-BCA8-B1FF-80956565B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Κυψελιδο</a:t>
            </a:r>
            <a:r>
              <a:rPr lang="el-GR" dirty="0"/>
              <a:t>‑Τριχοειδική Μεμβράνη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30CE3D-4C83-278E-76F4-16C13D3E6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27" y="2103211"/>
            <a:ext cx="4648201" cy="4166960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Η </a:t>
            </a:r>
            <a:r>
              <a:rPr lang="el-GR" dirty="0" err="1"/>
              <a:t>κυψελιδο</a:t>
            </a:r>
            <a:r>
              <a:rPr lang="el-GR" dirty="0"/>
              <a:t>‑τριχοειδική μεμβράνη έχει ιδιαίτερη σημασία στην ανταλλαγή των αερίων και αποτελείται από:</a:t>
            </a:r>
          </a:p>
          <a:p>
            <a:r>
              <a:rPr lang="el-GR" dirty="0" err="1"/>
              <a:t>Πνευμονοκύτταρο</a:t>
            </a:r>
            <a:r>
              <a:rPr lang="el-GR" dirty="0"/>
              <a:t> τύπου 1 (που βρίσκεται στην κυψελίδα).</a:t>
            </a:r>
          </a:p>
          <a:p>
            <a:r>
              <a:rPr lang="el-GR" dirty="0"/>
              <a:t>Βασική μεμβράνη.</a:t>
            </a:r>
          </a:p>
          <a:p>
            <a:r>
              <a:rPr lang="el-GR" dirty="0"/>
              <a:t>Τριχοειδές αγγείο.</a:t>
            </a:r>
          </a:p>
          <a:p>
            <a:r>
              <a:rPr lang="el-GR" dirty="0"/>
              <a:t>Η ανταλλαγή των αερίων στη ΧΑΠ έχει πρόβλημα στην </a:t>
            </a:r>
            <a:r>
              <a:rPr lang="el-GR" dirty="0" err="1"/>
              <a:t>κυψελιδο</a:t>
            </a:r>
            <a:r>
              <a:rPr lang="el-GR" dirty="0"/>
              <a:t>‑τριχοειδική μεμβράνη.</a:t>
            </a:r>
          </a:p>
        </p:txBody>
      </p:sp>
      <p:pic>
        <p:nvPicPr>
          <p:cNvPr id="25602" name="Picture 5" descr="alveloar">
            <a:extLst>
              <a:ext uri="{FF2B5EF4-FFF2-40B4-BE49-F238E27FC236}">
                <a16:creationId xmlns:a16="http://schemas.microsoft.com/office/drawing/2014/main" id="{8E8E589D-1A59-14E4-E524-7B3544CC6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49" y="2498599"/>
            <a:ext cx="6796392" cy="306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251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11AEC7-A869-9E18-06A5-4BD26EF40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Κυψελιδο</a:t>
            </a:r>
            <a:r>
              <a:rPr lang="el-GR" dirty="0"/>
              <a:t>‑Τριχοειδική Μεμβράνη – Φραγμός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10BCB3-3657-EACD-1766-22087E327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5" y="1841953"/>
            <a:ext cx="7086600" cy="4493533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Ο φραγμός μεταξύ αέρα και αίματος στις πνευμονικές κυψελίδες είναι πολύ λεπτός.</a:t>
            </a:r>
          </a:p>
          <a:p>
            <a:r>
              <a:rPr lang="el-GR" dirty="0"/>
              <a:t>Αποτελείται από το επιθήλιο των κυψελίδων.</a:t>
            </a:r>
          </a:p>
          <a:p>
            <a:r>
              <a:rPr lang="el-GR" dirty="0"/>
              <a:t>Από </a:t>
            </a:r>
            <a:r>
              <a:rPr lang="el-GR" dirty="0" err="1"/>
              <a:t>αποπλατυσμένα</a:t>
            </a:r>
            <a:r>
              <a:rPr lang="el-GR" dirty="0"/>
              <a:t> </a:t>
            </a:r>
            <a:r>
              <a:rPr lang="el-GR" dirty="0" err="1"/>
              <a:t>πνευμονοκύτταρα</a:t>
            </a:r>
            <a:r>
              <a:rPr lang="el-GR" dirty="0"/>
              <a:t> τύπου 1.</a:t>
            </a:r>
          </a:p>
          <a:p>
            <a:r>
              <a:rPr lang="el-GR" dirty="0"/>
              <a:t>Από τον κοινό βασικό υμένα του επιθηλίου των κυψελίδων και των τριχοειδών.</a:t>
            </a:r>
          </a:p>
          <a:p>
            <a:r>
              <a:rPr lang="el-GR" dirty="0"/>
              <a:t>Από το ενδοθήλιο.</a:t>
            </a:r>
          </a:p>
          <a:p>
            <a:r>
              <a:rPr lang="el-GR" dirty="0"/>
              <a:t>Διακρίνονται ερυθρά αιμοσφαίρια μέσα στα αγγεία.</a:t>
            </a:r>
          </a:p>
          <a:p>
            <a:endParaRPr lang="el-GR" dirty="0"/>
          </a:p>
        </p:txBody>
      </p:sp>
      <p:pic>
        <p:nvPicPr>
          <p:cNvPr id="26626" name="Picture 5" descr="CR013b">
            <a:extLst>
              <a:ext uri="{FF2B5EF4-FFF2-40B4-BE49-F238E27FC236}">
                <a16:creationId xmlns:a16="http://schemas.microsoft.com/office/drawing/2014/main" id="{B22089CC-6350-F8ED-FE58-2BCAEB9E1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273" y="4347708"/>
            <a:ext cx="2726032" cy="213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 descr="A83_Alveoli_TypeI&amp;II_40X">
            <a:extLst>
              <a:ext uri="{FF2B5EF4-FFF2-40B4-BE49-F238E27FC236}">
                <a16:creationId xmlns:a16="http://schemas.microsoft.com/office/drawing/2014/main" id="{BB51544F-BBEC-14C1-4B35-A59E17261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658" y="1841953"/>
            <a:ext cx="3139320" cy="235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369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4E9EF9-6836-F165-04F1-2F5CE5F81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Χρόνια Αποφρακτική Πνευμονοπάθεια (ΧΑΠ)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0551B9-8AC8-F5DD-44EB-5E3549C3E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874610"/>
            <a:ext cx="6623957" cy="4852761"/>
          </a:xfrm>
        </p:spPr>
        <p:txBody>
          <a:bodyPr>
            <a:normAutofit fontScale="92500" lnSpcReduction="20000"/>
          </a:bodyPr>
          <a:lstStyle/>
          <a:p>
            <a:r>
              <a:rPr lang="el-GR" sz="1400" dirty="0"/>
              <a:t>είναι η χρόνια απόφραξη των βρόγχων (αεραγωγών)</a:t>
            </a:r>
          </a:p>
          <a:p>
            <a:r>
              <a:rPr lang="el-GR" sz="1400" dirty="0"/>
              <a:t>χαρακτηρίζεται από ελαττωμένη ροή αέρα</a:t>
            </a:r>
          </a:p>
          <a:p>
            <a:r>
              <a:rPr lang="el-GR" sz="1400" dirty="0"/>
              <a:t>είναι μερικώς αναστρέψιμη</a:t>
            </a:r>
          </a:p>
          <a:p>
            <a:r>
              <a:rPr lang="el-GR" sz="1400" dirty="0"/>
              <a:t>Οι βρόγχοι διακρίνονται σε κεντρικούς αεραγωγούς (μετά την τραχεία, διάμετρος &gt; 2 </a:t>
            </a:r>
            <a:r>
              <a:rPr lang="el-GR" sz="1400" dirty="0" err="1"/>
              <a:t>mm</a:t>
            </a:r>
            <a:r>
              <a:rPr lang="el-GR" sz="1400" dirty="0"/>
              <a:t>) και περιφερικούς (διάμετρος &lt; 2 </a:t>
            </a:r>
            <a:r>
              <a:rPr lang="el-GR" sz="1400" dirty="0" err="1"/>
              <a:t>mm</a:t>
            </a:r>
            <a:r>
              <a:rPr lang="el-GR" sz="1400" dirty="0"/>
              <a:t>)</a:t>
            </a:r>
          </a:p>
          <a:p>
            <a:r>
              <a:rPr lang="el-GR" sz="1400" dirty="0"/>
              <a:t>Χρόνιο ερέθισμα (π.χ. κάπνισμα) → φλεγμονή, τοπικό οίδημα, </a:t>
            </a:r>
            <a:r>
              <a:rPr lang="el-GR" sz="1400" dirty="0" err="1"/>
              <a:t>υπεραπαραγωγή</a:t>
            </a:r>
            <a:r>
              <a:rPr lang="el-GR" sz="1400" dirty="0"/>
              <a:t> βλέννας από </a:t>
            </a:r>
            <a:r>
              <a:rPr lang="el-GR" sz="1400" dirty="0" err="1"/>
              <a:t>υποβλεννογόνιους</a:t>
            </a:r>
            <a:r>
              <a:rPr lang="el-GR" sz="1400" dirty="0"/>
              <a:t> αδένες και καλυκοειδή κύτταρα</a:t>
            </a:r>
          </a:p>
          <a:p>
            <a:r>
              <a:rPr lang="el-GR" sz="1400" dirty="0"/>
              <a:t>Τα καλυκοειδή κύτταρα αυξάνονται και εμφανίζονται και στους περιφερικούς βρόγχους</a:t>
            </a:r>
          </a:p>
          <a:p>
            <a:r>
              <a:rPr lang="el-GR" sz="1400" dirty="0"/>
              <a:t>Εμπλέκονται </a:t>
            </a:r>
            <a:r>
              <a:rPr lang="el-GR" sz="1400" dirty="0" err="1"/>
              <a:t>λευκοτριένια</a:t>
            </a:r>
            <a:r>
              <a:rPr lang="el-GR" sz="1400" dirty="0"/>
              <a:t>, </a:t>
            </a:r>
            <a:r>
              <a:rPr lang="el-GR" sz="1400" dirty="0" err="1"/>
              <a:t>ιντερλευκίνες</a:t>
            </a:r>
            <a:r>
              <a:rPr lang="el-GR" sz="1400" dirty="0"/>
              <a:t>, παράγοντες νέκρωσης όγκου </a:t>
            </a:r>
            <a:r>
              <a:rPr lang="el-GR" sz="1400" dirty="0" err="1"/>
              <a:t>κλπ</a:t>
            </a:r>
            <a:endParaRPr lang="el-GR" sz="1400" dirty="0"/>
          </a:p>
          <a:p>
            <a:r>
              <a:rPr lang="el-GR" sz="1400" dirty="0"/>
              <a:t>Με τον χρόνο: </a:t>
            </a:r>
            <a:r>
              <a:rPr lang="el-GR" sz="1400" dirty="0" err="1"/>
              <a:t>μεταπλασία</a:t>
            </a:r>
            <a:r>
              <a:rPr lang="el-GR" sz="1400" dirty="0"/>
              <a:t> επιθηλίου (από κυλινδρικά κροσσωτά σε πλακώδη), απώλεια/δυσλειτουργία κροσσών → ανεπαρκής αποβολή βλέννας</a:t>
            </a:r>
          </a:p>
          <a:p>
            <a:r>
              <a:rPr lang="el-GR" sz="1400" dirty="0"/>
              <a:t>Αποτέλεσμα: απόφραξη μικρών αεραγωγών, παράταση φλεγμονής, καταστροφή κυψελίδων (πνευμονικό παρέγχυμα) → εμφύσημα</a:t>
            </a:r>
          </a:p>
          <a:p>
            <a:r>
              <a:rPr lang="el-GR" sz="1400" dirty="0"/>
              <a:t>που είναι βλάβη μόνιμη των πνευμόνων</a:t>
            </a:r>
          </a:p>
        </p:txBody>
      </p:sp>
      <p:pic>
        <p:nvPicPr>
          <p:cNvPr id="27650" name="Picture 5" descr="xap_01_up">
            <a:extLst>
              <a:ext uri="{FF2B5EF4-FFF2-40B4-BE49-F238E27FC236}">
                <a16:creationId xmlns:a16="http://schemas.microsoft.com/office/drawing/2014/main" id="{B20C1618-E799-8472-EFA5-6BBD1072E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857" y="3907971"/>
            <a:ext cx="4267200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CR009b">
            <a:extLst>
              <a:ext uri="{FF2B5EF4-FFF2-40B4-BE49-F238E27FC236}">
                <a16:creationId xmlns:a16="http://schemas.microsoft.com/office/drawing/2014/main" id="{A3A95C1F-D556-526A-9B3D-51D1213CBA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029" y="1874610"/>
            <a:ext cx="2871735" cy="196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3058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92A63D-52C7-74D8-4556-77079CF6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Υπεζωκότας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D06466-B65C-14AF-B4A6-1540E2D74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Αποτελείται από</a:t>
            </a:r>
            <a:endParaRPr lang="el-GR" dirty="0"/>
          </a:p>
          <a:p>
            <a:r>
              <a:rPr lang="el-GR" dirty="0" err="1"/>
              <a:t>μεσοθηλιακά</a:t>
            </a:r>
            <a:r>
              <a:rPr lang="el-GR" dirty="0"/>
              <a:t> κύτταρα</a:t>
            </a:r>
          </a:p>
          <a:p>
            <a:r>
              <a:rPr lang="el-GR" dirty="0" err="1"/>
              <a:t>κολλαγόνες</a:t>
            </a:r>
            <a:r>
              <a:rPr lang="el-GR" dirty="0"/>
              <a:t> ίνες</a:t>
            </a:r>
          </a:p>
          <a:p>
            <a:r>
              <a:rPr lang="el-GR" dirty="0"/>
              <a:t>ελαστικές ίνες</a:t>
            </a:r>
          </a:p>
          <a:p>
            <a:r>
              <a:rPr lang="el-GR" dirty="0"/>
              <a:t>λείες μυϊκές ίνες</a:t>
            </a:r>
          </a:p>
          <a:p>
            <a:r>
              <a:rPr lang="el-GR" dirty="0"/>
              <a:t>λεμφαγγεία</a:t>
            </a:r>
          </a:p>
          <a:p>
            <a:r>
              <a:rPr lang="el-GR" dirty="0"/>
              <a:t>αγγεία</a:t>
            </a:r>
          </a:p>
          <a:p>
            <a:r>
              <a:rPr lang="el-GR" dirty="0"/>
              <a:t>νεύρα</a:t>
            </a:r>
          </a:p>
          <a:p>
            <a:endParaRPr lang="el-GR" dirty="0"/>
          </a:p>
        </p:txBody>
      </p:sp>
      <p:pic>
        <p:nvPicPr>
          <p:cNvPr id="28675" name="Picture 6" descr="78%20pleura">
            <a:extLst>
              <a:ext uri="{FF2B5EF4-FFF2-40B4-BE49-F238E27FC236}">
                <a16:creationId xmlns:a16="http://schemas.microsoft.com/office/drawing/2014/main" id="{59C689AD-EDFA-8585-90CA-1156023C4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2062163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549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407F1B-4A40-B38B-326E-A0964F5DE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9144"/>
            <a:ext cx="10515600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Εμβρυολογία Αναπνευστικού Συστήματος – Σχηματισμός Υπερώας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9684A9-EE27-BD58-6E2F-F6493659C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2217511"/>
            <a:ext cx="8289471" cy="4493532"/>
          </a:xfrm>
        </p:spPr>
        <p:txBody>
          <a:bodyPr>
            <a:normAutofit fontScale="55000" lnSpcReduction="20000"/>
          </a:bodyPr>
          <a:lstStyle/>
          <a:p>
            <a:r>
              <a:rPr lang="el-GR" dirty="0"/>
              <a:t>Η ανώτερη αναπνευστική οδός σχηματίζεται από το πρόσθιο έντερο, το ανώτερο τριτημόριο της αρχέγονης στοματικής κοιλότητας και τους ρινικούς θυλάκους</a:t>
            </a:r>
          </a:p>
          <a:p>
            <a:r>
              <a:rPr lang="el-GR" dirty="0"/>
              <a:t>Οι υπερώιες αποφύσεις αναπτύσσονται στη μέση γραμμή και διαιρούν την αρχέγονη στοματική κοιλότητα σε ρινική και στοματική μοίρα</a:t>
            </a:r>
          </a:p>
          <a:p>
            <a:r>
              <a:rPr lang="el-GR" dirty="0"/>
              <a:t>Στην 5η–6η εβδομάδα σχηματίζεται η </a:t>
            </a:r>
            <a:r>
              <a:rPr lang="el-GR" dirty="0" err="1"/>
              <a:t>στοματορινική</a:t>
            </a:r>
            <a:r>
              <a:rPr lang="el-GR" dirty="0"/>
              <a:t> μεμβράνη που διαχωρίζει τους ρινικούς σάκους από την αρχέγονη στοματική κοιλότητα</a:t>
            </a:r>
          </a:p>
          <a:p>
            <a:r>
              <a:rPr lang="el-GR" dirty="0"/>
              <a:t>Ο ιστός μεταξύ τους σχηματίζει την πρωτογενή υπερώα</a:t>
            </a:r>
          </a:p>
          <a:p>
            <a:r>
              <a:rPr lang="el-GR" dirty="0"/>
              <a:t>Οι υπερώιες αποφύσεις από την άνω γναθιαία απόφυση σχηματίζουν τη δευτερογενή υπερώα</a:t>
            </a:r>
          </a:p>
          <a:p>
            <a:r>
              <a:rPr lang="el-GR" dirty="0"/>
              <a:t>Το ρινικό διάφραγμα αναπτύσσεται στη μέση γραμμή</a:t>
            </a:r>
          </a:p>
          <a:p>
            <a:r>
              <a:rPr lang="el-GR" dirty="0"/>
              <a:t>Η υπερώα σχηματίζεται από τη συνένωση πρωτογενούς και δευτερογενούς υπερώας και από τη συνένωση των υπερώιων αποφύσεων με το ρινικό διάφραγμα</a:t>
            </a:r>
          </a:p>
          <a:p>
            <a:endParaRPr lang="el-GR" dirty="0"/>
          </a:p>
        </p:txBody>
      </p:sp>
      <p:pic>
        <p:nvPicPr>
          <p:cNvPr id="5" name="Picture 5" descr="8-7b">
            <a:extLst>
              <a:ext uri="{FF2B5EF4-FFF2-40B4-BE49-F238E27FC236}">
                <a16:creationId xmlns:a16="http://schemas.microsoft.com/office/drawing/2014/main" id="{E7B8AF01-9773-2E90-E1B1-20E8D8449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602" y="2217511"/>
            <a:ext cx="3209698" cy="409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58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957757-B2C4-15EF-97F1-863C271E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Σχηματισμός </a:t>
            </a:r>
            <a:r>
              <a:rPr lang="el-GR" dirty="0" err="1"/>
              <a:t>Υπεζωκοτικών</a:t>
            </a:r>
            <a:r>
              <a:rPr lang="el-GR" dirty="0"/>
              <a:t> Κοιλοτήτων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60CB54-3E81-9104-FD0E-3BB3F28E7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85" y="1847396"/>
            <a:ext cx="10515600" cy="4351338"/>
          </a:xfrm>
        </p:spPr>
        <p:txBody>
          <a:bodyPr>
            <a:normAutofit fontScale="55000" lnSpcReduction="20000"/>
          </a:bodyPr>
          <a:lstStyle/>
          <a:p>
            <a:r>
              <a:rPr lang="el-GR" dirty="0"/>
              <a:t>Το </a:t>
            </a:r>
            <a:r>
              <a:rPr lang="el-GR" dirty="0" err="1"/>
              <a:t>ενδοεμβρυϊκό</a:t>
            </a:r>
            <a:r>
              <a:rPr lang="el-GR" dirty="0"/>
              <a:t> κοίλωμα</a:t>
            </a:r>
          </a:p>
          <a:p>
            <a:r>
              <a:rPr lang="el-GR" dirty="0"/>
              <a:t>αρχικά είναι συνεχές</a:t>
            </a:r>
          </a:p>
          <a:p>
            <a:r>
              <a:rPr lang="el-GR" dirty="0"/>
              <a:t>και κατά την 5η–6η εβδομάδα</a:t>
            </a:r>
          </a:p>
          <a:p>
            <a:r>
              <a:rPr lang="el-GR" dirty="0"/>
              <a:t>διαιρείται σε επιμέρους κοιλότητες</a:t>
            </a:r>
          </a:p>
          <a:p>
            <a:r>
              <a:rPr lang="el-GR" dirty="0"/>
              <a:t>την περικαρδιακή</a:t>
            </a:r>
          </a:p>
          <a:p>
            <a:r>
              <a:rPr lang="el-GR" dirty="0"/>
              <a:t>την </a:t>
            </a:r>
            <a:r>
              <a:rPr lang="el-GR" dirty="0" err="1"/>
              <a:t>υπεζωκοτική</a:t>
            </a:r>
            <a:endParaRPr lang="el-GR" dirty="0"/>
          </a:p>
          <a:p>
            <a:r>
              <a:rPr lang="el-GR" dirty="0"/>
              <a:t>και την περιτοναϊκή</a:t>
            </a:r>
          </a:p>
          <a:p>
            <a:r>
              <a:rPr lang="el-GR" dirty="0"/>
              <a:t>Αυτό γίνεται</a:t>
            </a:r>
          </a:p>
          <a:p>
            <a:r>
              <a:rPr lang="el-GR" dirty="0"/>
              <a:t>μέσω των </a:t>
            </a:r>
            <a:r>
              <a:rPr lang="el-GR" dirty="0" err="1"/>
              <a:t>πλευροπεριτοναϊκών</a:t>
            </a:r>
            <a:r>
              <a:rPr lang="el-GR" dirty="0"/>
              <a:t> υμένων</a:t>
            </a:r>
          </a:p>
          <a:p>
            <a:r>
              <a:rPr lang="el-GR" dirty="0"/>
              <a:t>και των </a:t>
            </a:r>
            <a:r>
              <a:rPr lang="el-GR" dirty="0" err="1"/>
              <a:t>πλευροκαρδιακών</a:t>
            </a:r>
            <a:r>
              <a:rPr lang="el-GR" dirty="0"/>
              <a:t> πτυχών</a:t>
            </a:r>
          </a:p>
          <a:p>
            <a:endParaRPr lang="el-GR" dirty="0"/>
          </a:p>
        </p:txBody>
      </p:sp>
      <p:pic>
        <p:nvPicPr>
          <p:cNvPr id="4" name="Picture 4" descr="8-8b">
            <a:extLst>
              <a:ext uri="{FF2B5EF4-FFF2-40B4-BE49-F238E27FC236}">
                <a16:creationId xmlns:a16="http://schemas.microsoft.com/office/drawing/2014/main" id="{792D25BA-4124-445E-907B-00A7BBCE8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580" y="1581942"/>
            <a:ext cx="3200668" cy="488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4" descr="3-6">
            <a:extLst>
              <a:ext uri="{FF2B5EF4-FFF2-40B4-BE49-F238E27FC236}">
                <a16:creationId xmlns:a16="http://schemas.microsoft.com/office/drawing/2014/main" id="{05E3C479-9C0E-9A30-A22D-4F8F2AB0B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401" y="1847396"/>
            <a:ext cx="4207984" cy="445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68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E4218F-77D4-37F1-6AE9-BEED873D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2187"/>
            <a:ext cx="11136086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Διαίρεση Κοιλοτήτων – Ανάπτυξη Διαφράγματος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15FC113-0F6B-B686-F644-FCA007450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Το εγκάρσιο διάφραγμα και οι </a:t>
            </a:r>
            <a:r>
              <a:rPr lang="el-GR" dirty="0" err="1"/>
              <a:t>πλευροπεριτοναϊκοί</a:t>
            </a:r>
            <a:r>
              <a:rPr lang="el-GR" dirty="0"/>
              <a:t> υμένες διαχωρίζουν την περιτοναϊκή από την </a:t>
            </a:r>
            <a:r>
              <a:rPr lang="el-GR" dirty="0" err="1"/>
              <a:t>υπεζωκοτική</a:t>
            </a:r>
            <a:r>
              <a:rPr lang="el-GR" dirty="0"/>
              <a:t> κοιλότητα και την περικαρδιακή</a:t>
            </a:r>
          </a:p>
          <a:p>
            <a:r>
              <a:rPr lang="el-GR" dirty="0"/>
              <a:t>Ο </a:t>
            </a:r>
            <a:r>
              <a:rPr lang="el-GR" dirty="0" err="1"/>
              <a:t>πλευροπεριτοναϊκός</a:t>
            </a:r>
            <a:r>
              <a:rPr lang="el-GR" dirty="0"/>
              <a:t> υμένας διαχωρίζει την περικαρδιακή κοιλότητα από την περιτοναϊκή κοιλότητα</a:t>
            </a:r>
          </a:p>
          <a:p>
            <a:r>
              <a:rPr lang="el-GR" dirty="0"/>
              <a:t>Η </a:t>
            </a:r>
            <a:r>
              <a:rPr lang="el-GR" dirty="0" err="1"/>
              <a:t>πλευροπερικαρδιακή</a:t>
            </a:r>
            <a:r>
              <a:rPr lang="el-GR" dirty="0"/>
              <a:t> πτυχή διαχωρίζει την περικαρδιακή κοιλότητα από την </a:t>
            </a:r>
            <a:r>
              <a:rPr lang="el-GR" dirty="0" err="1"/>
              <a:t>υπεζωκοτική</a:t>
            </a:r>
            <a:r>
              <a:rPr lang="el-GR" dirty="0"/>
              <a:t> κοιλότητα</a:t>
            </a:r>
          </a:p>
          <a:p>
            <a:r>
              <a:rPr lang="el-GR" dirty="0"/>
              <a:t>Η διαίρεση των κοιλοτήτων ολοκληρώνεται την 7η εβδομάδα</a:t>
            </a:r>
          </a:p>
          <a:p>
            <a:r>
              <a:rPr lang="el-GR" dirty="0" err="1"/>
              <a:t>Μεσοθηλιακά</a:t>
            </a:r>
            <a:r>
              <a:rPr lang="el-GR" dirty="0"/>
              <a:t> κύτταρα σχηματίζουν τον σπλαχνικό και τον </a:t>
            </a:r>
            <a:r>
              <a:rPr lang="el-GR" dirty="0" err="1"/>
              <a:t>τοιχωματικό</a:t>
            </a:r>
            <a:r>
              <a:rPr lang="el-GR" dirty="0"/>
              <a:t> </a:t>
            </a:r>
            <a:r>
              <a:rPr lang="el-GR" dirty="0" err="1"/>
              <a:t>υπεζωκότα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60579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D979CC-EA10-3EEE-BDC8-3FE62623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Ανάπτυξη Του Διαφράγματος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6F397F-BF2D-650F-DE06-D5160C540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42314" cy="4656818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Το διάφραγμα έχει τέσσερις καταβολές:</a:t>
            </a:r>
          </a:p>
          <a:p>
            <a:r>
              <a:rPr lang="el-GR" dirty="0"/>
              <a:t>εγκάρσιο διάφραγμα</a:t>
            </a:r>
          </a:p>
          <a:p>
            <a:r>
              <a:rPr lang="el-GR" dirty="0" err="1"/>
              <a:t>πλευροπεριτοναϊκοί</a:t>
            </a:r>
            <a:r>
              <a:rPr lang="el-GR" dirty="0"/>
              <a:t> υμένες</a:t>
            </a:r>
          </a:p>
          <a:p>
            <a:r>
              <a:rPr lang="el-GR" dirty="0" err="1"/>
              <a:t>μεσεντέριο</a:t>
            </a:r>
            <a:r>
              <a:rPr lang="el-GR" dirty="0"/>
              <a:t> οισοφάγου</a:t>
            </a:r>
          </a:p>
          <a:p>
            <a:r>
              <a:rPr lang="el-GR" dirty="0" err="1"/>
              <a:t>μυοτόμια</a:t>
            </a:r>
            <a:r>
              <a:rPr lang="el-GR" dirty="0"/>
              <a:t> των αυχενικών </a:t>
            </a:r>
            <a:r>
              <a:rPr lang="el-GR" dirty="0" err="1"/>
              <a:t>σωμιτών</a:t>
            </a:r>
            <a:endParaRPr lang="el-GR" dirty="0"/>
          </a:p>
          <a:p>
            <a:r>
              <a:rPr lang="el-GR" dirty="0"/>
              <a:t>Στην πορεία του («προς τα κάτω») παρασύρει το φρενικό νεύρο (Α3, Α4, Α5)</a:t>
            </a:r>
          </a:p>
          <a:p>
            <a:r>
              <a:rPr lang="el-GR" dirty="0"/>
              <a:t>Ελλείμματα του διαφράγματος σχηματίζουν συγγενείς κήλες </a:t>
            </a:r>
            <a:r>
              <a:rPr lang="el-GR" dirty="0" err="1"/>
              <a:t>Morgani</a:t>
            </a:r>
            <a:r>
              <a:rPr lang="el-GR" dirty="0"/>
              <a:t> και </a:t>
            </a:r>
            <a:r>
              <a:rPr lang="el-GR" dirty="0" err="1"/>
              <a:t>Bockdalek</a:t>
            </a:r>
            <a:br>
              <a:rPr lang="el-GR" dirty="0"/>
            </a:br>
            <a:endParaRPr lang="el-GR" dirty="0"/>
          </a:p>
        </p:txBody>
      </p:sp>
      <p:pic>
        <p:nvPicPr>
          <p:cNvPr id="33794" name="Picture 4" descr="3-7">
            <a:extLst>
              <a:ext uri="{FF2B5EF4-FFF2-40B4-BE49-F238E27FC236}">
                <a16:creationId xmlns:a16="http://schemas.microsoft.com/office/drawing/2014/main" id="{1112404C-B49F-A35F-AE2F-749D135B7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050" y="1825625"/>
            <a:ext cx="4171185" cy="465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853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DADE65-B0B8-581B-4EDB-3EC70290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3E4F34-5891-E4E4-4937-4A7806782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4818" name="Picture 4" descr="3-11">
            <a:extLst>
              <a:ext uri="{FF2B5EF4-FFF2-40B4-BE49-F238E27FC236}">
                <a16:creationId xmlns:a16="http://schemas.microsoft.com/office/drawing/2014/main" id="{B2AA5240-5242-F492-7E5C-4A15ECFB7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459" y="992187"/>
            <a:ext cx="4690155" cy="54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488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B7A6A5-6909-7481-70F8-791B75ED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1801"/>
            <a:ext cx="10515600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Οι Αεροφόρες Οδοί από την 4η μέχρι την 7η Εβδομάδα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707F1A-5D88-86CC-81E3-B0A6D16F2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1182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l-GR" dirty="0" err="1"/>
              <a:t>Λαρυγγοτραχειακό</a:t>
            </a:r>
            <a:r>
              <a:rPr lang="el-GR" dirty="0"/>
              <a:t> </a:t>
            </a:r>
            <a:r>
              <a:rPr lang="el-GR" dirty="0" err="1"/>
              <a:t>εκκόλπωμα</a:t>
            </a:r>
            <a:r>
              <a:rPr lang="el-GR" dirty="0"/>
              <a:t> αναπτύσσεται κοιλιακά από το πρόσθιο έντερο</a:t>
            </a:r>
          </a:p>
          <a:p>
            <a:r>
              <a:rPr lang="el-GR" dirty="0"/>
              <a:t>4η–5η εβδομάδα διαιρείται δίνοντας το αριστερό και το δεξιό </a:t>
            </a:r>
            <a:r>
              <a:rPr lang="el-GR" dirty="0" err="1"/>
              <a:t>βρογχοπνευμονικό</a:t>
            </a:r>
            <a:r>
              <a:rPr lang="el-GR" dirty="0"/>
              <a:t> βλάστημα</a:t>
            </a:r>
          </a:p>
          <a:p>
            <a:r>
              <a:rPr lang="el-GR" dirty="0"/>
              <a:t>Δημιουργούνται οι </a:t>
            </a:r>
            <a:r>
              <a:rPr lang="el-GR" dirty="0" err="1"/>
              <a:t>πρωτοταγείς</a:t>
            </a:r>
            <a:r>
              <a:rPr lang="el-GR" dirty="0"/>
              <a:t> βρόγχοι (κύριοι βρόγχοι)</a:t>
            </a:r>
          </a:p>
          <a:p>
            <a:r>
              <a:rPr lang="el-GR" dirty="0"/>
              <a:t>Στην επόμενη διαίρεση σχηματίζονται οι λοβοί των πνευμόνων με τους δευτερογενείς (</a:t>
            </a:r>
            <a:r>
              <a:rPr lang="el-GR" dirty="0" err="1"/>
              <a:t>λοβαίους</a:t>
            </a:r>
            <a:r>
              <a:rPr lang="el-GR" dirty="0"/>
              <a:t>) βρόγχους</a:t>
            </a:r>
          </a:p>
          <a:p>
            <a:r>
              <a:rPr lang="el-GR" dirty="0"/>
              <a:t>Οι δευτερογενείς (</a:t>
            </a:r>
            <a:r>
              <a:rPr lang="el-GR" dirty="0" err="1"/>
              <a:t>λοβαίοι</a:t>
            </a:r>
            <a:r>
              <a:rPr lang="el-GR" dirty="0"/>
              <a:t>) βρόγχοι διαιρούνται σε τριτογενείς (τμηματικούς) </a:t>
            </a:r>
            <a:r>
              <a:rPr lang="el-GR" dirty="0" err="1"/>
              <a:t>λοβαίους</a:t>
            </a:r>
            <a:r>
              <a:rPr lang="el-GR" dirty="0"/>
              <a:t> βρόγχους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00564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076044-BD8A-6373-CA3F-CCECF9825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A5891B-0A9D-42E8-A325-E4C4C0232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3255" name="Picture 7" descr="http://embryology4genius.weebly.com/uploads/1/3/9/0/13909221/7507367.jpg?677">
            <a:extLst>
              <a:ext uri="{FF2B5EF4-FFF2-40B4-BE49-F238E27FC236}">
                <a16:creationId xmlns:a16="http://schemas.microsoft.com/office/drawing/2014/main" id="{A8C8FFD1-2C85-24B9-4C11-0CDE34C2F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40" y="1303337"/>
            <a:ext cx="10474660" cy="487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24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463CBB-8F99-0CB7-B919-909FF387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303D11-055C-04ED-B474-4AC444B99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13668" name="Rectangle 4">
            <a:extLst>
              <a:ext uri="{FF2B5EF4-FFF2-40B4-BE49-F238E27FC236}">
                <a16:creationId xmlns:a16="http://schemas.microsoft.com/office/drawing/2014/main" id="{B1BBB225-A0FA-E107-C93E-55A9AA758305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635938" y="1141700"/>
            <a:ext cx="10920123" cy="492005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5204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060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4EF414-8AF3-9F71-450B-2394BB169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85" y="1024845"/>
            <a:ext cx="11941629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Οι Αεροφόρες Οδοί από την 4η μέχρι την 7η Εβδομάδα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D15E9F-625A-3F65-F899-F2DA29C8C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</a:t>
            </a:r>
            <a:r>
              <a:rPr lang="el-GR" dirty="0" err="1"/>
              <a:t>λαρυγγοτραχειακό</a:t>
            </a:r>
            <a:r>
              <a:rPr lang="el-GR" dirty="0"/>
              <a:t> </a:t>
            </a:r>
            <a:r>
              <a:rPr lang="el-GR" dirty="0" err="1"/>
              <a:t>εκκόλπωμα</a:t>
            </a:r>
            <a:r>
              <a:rPr lang="el-GR" dirty="0"/>
              <a:t> αποτελείται από τη </a:t>
            </a:r>
            <a:r>
              <a:rPr lang="el-GR" dirty="0" err="1"/>
              <a:t>σπλαγχνόπλευρα</a:t>
            </a:r>
            <a:endParaRPr lang="el-GR" dirty="0"/>
          </a:p>
          <a:p>
            <a:r>
              <a:rPr lang="el-GR" dirty="0"/>
              <a:t>Το </a:t>
            </a:r>
            <a:r>
              <a:rPr lang="el-GR" dirty="0" err="1"/>
              <a:t>ενδόδερμα</a:t>
            </a:r>
            <a:r>
              <a:rPr lang="el-GR" dirty="0"/>
              <a:t> θα σχηματίσει το επιθηλιακό παρέγχυμα των μελλοντικών αεροφόρων οδών</a:t>
            </a:r>
          </a:p>
          <a:p>
            <a:r>
              <a:rPr lang="el-GR" dirty="0"/>
              <a:t>Το μεσόδερμα θα σχηματίσει το στρώμα του συνδετικού ιστού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8959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AB22BA-F453-92F9-53D2-4F2228CF6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9BFB50-BEE8-8C3B-C77C-FE3231D7E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6866" name="Picture 9" descr="http://www.profelis.org/neu/pa/bilder/atmungssystemembryologie_13-1_b800.jpeg">
            <a:extLst>
              <a:ext uri="{FF2B5EF4-FFF2-40B4-BE49-F238E27FC236}">
                <a16:creationId xmlns:a16="http://schemas.microsoft.com/office/drawing/2014/main" id="{2FC8D440-B35B-4C82-8549-CD9943EBA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868" y="1035844"/>
            <a:ext cx="8437789" cy="571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5140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B5762D-0F3A-A2F1-4818-FA414A4B9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2187"/>
            <a:ext cx="12192000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Οι Αεροφόρες Οδοί από την 7η μέχρι την 10η Εβδομάδα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3DCC85-E311-C1BE-547C-095B239DE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Οι χόνδροι του λάρυγγα</a:t>
            </a:r>
          </a:p>
          <a:p>
            <a:r>
              <a:rPr lang="el-GR" dirty="0"/>
              <a:t>Οι χόνδρινοι δακτύλιοι της τραχείας και των μεγαλύτερων βρόγχων</a:t>
            </a:r>
          </a:p>
          <a:p>
            <a:r>
              <a:rPr lang="el-GR" dirty="0"/>
              <a:t>Έχουν σχηματιστεί στο τέλος της 10ης εβδομάδας</a:t>
            </a:r>
          </a:p>
          <a:p>
            <a:r>
              <a:rPr lang="el-GR" dirty="0"/>
              <a:t>Οι βρόγχοι συνεχίζουν τη διακλάδωσή τους</a:t>
            </a:r>
          </a:p>
          <a:p>
            <a:r>
              <a:rPr lang="el-GR" dirty="0"/>
              <a:t>Οι αρτηρίες διακλαδίζονται μαζί τους βρόγχους</a:t>
            </a:r>
          </a:p>
          <a:p>
            <a:r>
              <a:rPr lang="el-GR" dirty="0"/>
              <a:t>Οι φλέβες αναπτύσσονται μεταξύ των πνευμονικών τμημάτων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370743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46D34C-5D9A-ABF2-19BB-89EFD7D98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225399-FC37-7746-2971-4591886FA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37892" name="Picture 4" descr="6-1">
            <a:extLst>
              <a:ext uri="{FF2B5EF4-FFF2-40B4-BE49-F238E27FC236}">
                <a16:creationId xmlns:a16="http://schemas.microsoft.com/office/drawing/2014/main" id="{C07068D9-42ED-BA91-391F-D0B46F69F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542" y="1220787"/>
            <a:ext cx="4586687" cy="51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6" name="Picture 4" descr="http://ddxof.com/wp-content/uploads/2013/08/pharyngeal_wall.png">
            <a:extLst>
              <a:ext uri="{FF2B5EF4-FFF2-40B4-BE49-F238E27FC236}">
                <a16:creationId xmlns:a16="http://schemas.microsoft.com/office/drawing/2014/main" id="{7CB50266-31E6-27FD-7686-C7C682D56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47"/>
          <a:stretch>
            <a:fillRect/>
          </a:stretch>
        </p:blipFill>
        <p:spPr bwMode="auto">
          <a:xfrm>
            <a:off x="322770" y="1290638"/>
            <a:ext cx="3638547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 descr="https://gi.jhsps.org/Upload/200802291235_13899_000.jpg">
            <a:extLst>
              <a:ext uri="{FF2B5EF4-FFF2-40B4-BE49-F238E27FC236}">
                <a16:creationId xmlns:a16="http://schemas.microsoft.com/office/drawing/2014/main" id="{4499AAE9-AEAF-9037-B6C0-328444DE4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45"/>
          <a:stretch>
            <a:fillRect/>
          </a:stretch>
        </p:blipFill>
        <p:spPr bwMode="auto">
          <a:xfrm>
            <a:off x="4125685" y="954876"/>
            <a:ext cx="2787649" cy="571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72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157811-981B-E3E9-C9DD-BF3280EB3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Στο τέλος της 10ης εβδομάδας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A2566F-5689-E1E7-EEA1-EB59736A9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934700" cy="2550432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έχουν σχηματιστεί οι χόνδροι του λάρυγγα, της τραχείας και των μεγαλύτερων βρόγχων.</a:t>
            </a:r>
          </a:p>
          <a:p>
            <a:r>
              <a:rPr lang="el-GR" dirty="0"/>
              <a:t>Αναπτύσσονται και διαιρούνται σε μικρότερους κλάδους οι πνευμονικές αρτηρίες και οι πνευμονικές φλέβες</a:t>
            </a:r>
          </a:p>
          <a:p>
            <a:endParaRPr lang="el-GR" dirty="0"/>
          </a:p>
        </p:txBody>
      </p:sp>
      <p:pic>
        <p:nvPicPr>
          <p:cNvPr id="57349" name="Picture 5" descr="http://basenat.u707.jussieu.fr/site_respirare/images/stories/respirare/etapes_edev_anglais.png">
            <a:extLst>
              <a:ext uri="{FF2B5EF4-FFF2-40B4-BE49-F238E27FC236}">
                <a16:creationId xmlns:a16="http://schemas.microsoft.com/office/drawing/2014/main" id="{1E96923E-F2BC-4DBC-7D82-9071BBEA5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871" y="4376058"/>
            <a:ext cx="5334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184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889686-F1E9-BC55-B3EF-6E30BFD96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Ανάπτυξη </a:t>
            </a:r>
            <a:r>
              <a:rPr lang="el-GR" dirty="0" err="1"/>
              <a:t>Βρογχιολίων</a:t>
            </a:r>
            <a:r>
              <a:rPr lang="el-GR" dirty="0"/>
              <a:t> και Κυψελίδων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2B2F4B3-20E2-6537-C01B-776643597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72" y="2103209"/>
            <a:ext cx="6754586" cy="5032375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Οι τριτογενείς βρόγχοι συνεχίζουν να διαιρούνται αρκετές φορές</a:t>
            </a:r>
          </a:p>
          <a:p>
            <a:r>
              <a:rPr lang="el-GR" dirty="0"/>
              <a:t>το σύνολο των διαδοχικών διαιρέσεων κυμαίνεται από 23 έως και πάνω από 30</a:t>
            </a:r>
          </a:p>
          <a:p>
            <a:r>
              <a:rPr lang="el-GR" dirty="0"/>
              <a:t>Οι βρόγχοι μεταπίπτουν σε </a:t>
            </a:r>
            <a:r>
              <a:rPr lang="el-GR" dirty="0" err="1"/>
              <a:t>βρογχιόλια</a:t>
            </a:r>
            <a:r>
              <a:rPr lang="el-GR" dirty="0"/>
              <a:t> όπου δεν υπάρχει υαλοειδής χόνδρος στα τοιχώματά τους.</a:t>
            </a:r>
          </a:p>
          <a:p>
            <a:r>
              <a:rPr lang="el-GR" dirty="0"/>
              <a:t>Το βρογχικό δέντρο τερματίζεται στις κυψελίδες που είναι σακοειδείς δομές όπου πραγματοποιείται η ανταλλαγή των αερίων.</a:t>
            </a:r>
          </a:p>
          <a:p>
            <a:pPr marL="0" indent="0">
              <a:buNone/>
            </a:pPr>
            <a:br>
              <a:rPr lang="el-GR" dirty="0"/>
            </a:br>
            <a:endParaRPr lang="el-GR" dirty="0"/>
          </a:p>
        </p:txBody>
      </p:sp>
      <p:pic>
        <p:nvPicPr>
          <p:cNvPr id="39938" name="Picture 4" descr="6-2">
            <a:extLst>
              <a:ext uri="{FF2B5EF4-FFF2-40B4-BE49-F238E27FC236}">
                <a16:creationId xmlns:a16="http://schemas.microsoft.com/office/drawing/2014/main" id="{F6DA56D3-644D-7AEF-8BB4-E0B8C3F19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836" y="1877786"/>
            <a:ext cx="381000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3923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2CA68C-9A2C-20B9-342A-92E469673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Ωρίμανση του Βρογχικού Επιθηλίου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48DE5C-6F24-6AD1-1192-98446F6E3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58282"/>
            <a:ext cx="7538357" cy="4656818"/>
          </a:xfrm>
        </p:spPr>
        <p:txBody>
          <a:bodyPr>
            <a:normAutofit fontScale="92500" lnSpcReduction="10000"/>
          </a:bodyPr>
          <a:lstStyle/>
          <a:p>
            <a:r>
              <a:rPr lang="el-GR" sz="2000" dirty="0"/>
              <a:t>Η τραχεία και οι μεγαλύτεροι βρόγχοι επενδύονται από </a:t>
            </a:r>
            <a:r>
              <a:rPr lang="el-GR" sz="2000" dirty="0" err="1"/>
              <a:t>ψευδοπολύστιβο</a:t>
            </a:r>
            <a:r>
              <a:rPr lang="el-GR" sz="2000" dirty="0"/>
              <a:t> κυλινδρικό επιθήλιο (αναπνευστικό επιθήλιο) με κροσσούς και </a:t>
            </a:r>
            <a:r>
              <a:rPr lang="el-GR" sz="2000" dirty="0" err="1"/>
              <a:t>βλεννοπαραγωγά</a:t>
            </a:r>
            <a:r>
              <a:rPr lang="el-GR" sz="2000" dirty="0"/>
              <a:t> καλυκοειδή κύτταρα.</a:t>
            </a:r>
          </a:p>
          <a:p>
            <a:r>
              <a:rPr lang="el-GR" sz="2000" dirty="0"/>
              <a:t>Το επιθήλιο γίνεται </a:t>
            </a:r>
            <a:r>
              <a:rPr lang="el-GR" sz="2000" dirty="0" err="1"/>
              <a:t>μονόστιβο</a:t>
            </a:r>
            <a:r>
              <a:rPr lang="el-GR" sz="2000" dirty="0"/>
              <a:t> κυβοειδές στους μικρότερους βρόγχους και </a:t>
            </a:r>
            <a:r>
              <a:rPr lang="el-GR" sz="2000" dirty="0" err="1"/>
              <a:t>μονόστιβο</a:t>
            </a:r>
            <a:r>
              <a:rPr lang="el-GR" sz="2000" dirty="0"/>
              <a:t> πλακώδες στις ώριμες κυψελίδες.</a:t>
            </a:r>
          </a:p>
          <a:p>
            <a:r>
              <a:rPr lang="el-GR" sz="2000" dirty="0"/>
              <a:t>Την 20η εβδομάδα, όλο το επιθήλιο είναι </a:t>
            </a:r>
            <a:r>
              <a:rPr lang="el-GR" sz="2000" dirty="0" err="1"/>
              <a:t>μονόστιβο</a:t>
            </a:r>
            <a:r>
              <a:rPr lang="el-GR" sz="2000" dirty="0"/>
              <a:t> κυβοειδές στους μικρότερους βρόγχους και </a:t>
            </a:r>
            <a:r>
              <a:rPr lang="el-GR" sz="2000" dirty="0" err="1"/>
              <a:t>μονόστιβο</a:t>
            </a:r>
            <a:r>
              <a:rPr lang="el-GR" sz="2000" dirty="0"/>
              <a:t> πλακώδες στις κυψελίδες.</a:t>
            </a:r>
          </a:p>
          <a:p>
            <a:r>
              <a:rPr lang="el-GR" sz="2000" dirty="0"/>
              <a:t>Στον 6ο μήνα οι μελλοντικές κυψελίδες είναι αρκετά ώριμες για να μπορεί να γίνει η ανταλλαγή των αερίων αλλά δεν παράγεται ο </a:t>
            </a:r>
            <a:r>
              <a:rPr lang="el-GR" sz="2000" dirty="0" err="1"/>
              <a:t>επιφανειοδραστικός</a:t>
            </a:r>
            <a:r>
              <a:rPr lang="el-GR" sz="2000" dirty="0"/>
              <a:t> παράγοντας από τα κύτταρα τύπου ΙΙ</a:t>
            </a:r>
          </a:p>
        </p:txBody>
      </p:sp>
      <p:pic>
        <p:nvPicPr>
          <p:cNvPr id="4" name="Picture 4" descr="6-2">
            <a:extLst>
              <a:ext uri="{FF2B5EF4-FFF2-40B4-BE49-F238E27FC236}">
                <a16:creationId xmlns:a16="http://schemas.microsoft.com/office/drawing/2014/main" id="{E8DE834A-E334-D22B-EFB7-C6EB35C28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858282"/>
            <a:ext cx="381000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279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D8DBF5-A9A1-D07E-F978-3E627B905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Ανάπτυξη των Πνευμόνων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F25A9A-305F-A23D-ADFF-B597BF349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Εμβρυϊκή περίοδος (4‑5 εβδομάδες)</a:t>
            </a:r>
          </a:p>
          <a:p>
            <a:r>
              <a:rPr lang="el-GR" dirty="0" err="1"/>
              <a:t>Ψευδοαδενική</a:t>
            </a:r>
            <a:r>
              <a:rPr lang="el-GR" dirty="0"/>
              <a:t> περίοδος (5‑16 εβδομάδες)</a:t>
            </a:r>
          </a:p>
          <a:p>
            <a:r>
              <a:rPr lang="el-GR" dirty="0"/>
              <a:t>Περίοδος σχηματισμού του βρογχικού δέντρου (16‑26 εβδομάδες)</a:t>
            </a:r>
          </a:p>
          <a:p>
            <a:r>
              <a:rPr lang="el-GR" dirty="0"/>
              <a:t>Περίοδος σχηματισμού των </a:t>
            </a:r>
            <a:r>
              <a:rPr lang="el-GR" dirty="0" err="1"/>
              <a:t>σάκκων</a:t>
            </a:r>
            <a:r>
              <a:rPr lang="el-GR" dirty="0"/>
              <a:t> (26 εβδομάδες – γέννηση)</a:t>
            </a:r>
          </a:p>
          <a:p>
            <a:r>
              <a:rPr lang="el-GR" dirty="0"/>
              <a:t>Κυψελιδική περίοδος (γέννηση – παιδική ηλικία)</a:t>
            </a:r>
          </a:p>
          <a:p>
            <a:r>
              <a:rPr lang="el-GR" dirty="0"/>
              <a:t>Περίοδος ωρίμανσης αγγειακής </a:t>
            </a:r>
            <a:r>
              <a:rPr lang="el-GR" dirty="0" err="1"/>
              <a:t>μικροκυκλοφορίας</a:t>
            </a:r>
            <a:r>
              <a:rPr lang="el-GR" dirty="0"/>
              <a:t> (γέννηση – παιδική ηλικία)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04188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8A4B10-65F4-0C78-7520-476F93F25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5" y="992187"/>
            <a:ext cx="11745685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Εμβρυϊκή Περίοδος (4η‑5η εβδομάδα ανάπτυξης)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20CC811-DD23-73EA-9E0C-F11B63094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429" y="1825626"/>
            <a:ext cx="11092541" cy="2828018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Αναπτύσσονται οι </a:t>
            </a:r>
            <a:r>
              <a:rPr lang="el-GR" dirty="0" err="1"/>
              <a:t>τραχειοοισοφαγικές</a:t>
            </a:r>
            <a:r>
              <a:rPr lang="el-GR" dirty="0"/>
              <a:t> πτυχές και ενώνονται για να σχηματίσουν το </a:t>
            </a:r>
            <a:r>
              <a:rPr lang="el-GR" dirty="0" err="1"/>
              <a:t>τραχειοοισοφαγικό</a:t>
            </a:r>
            <a:r>
              <a:rPr lang="el-GR" dirty="0"/>
              <a:t> διάφραγμα</a:t>
            </a:r>
          </a:p>
          <a:p>
            <a:r>
              <a:rPr lang="el-GR" dirty="0"/>
              <a:t>Διαχωρισμός του αρχέγονου σε </a:t>
            </a:r>
            <a:r>
              <a:rPr lang="el-GR" dirty="0" err="1"/>
              <a:t>λαρυγγοτραχειακό</a:t>
            </a:r>
            <a:r>
              <a:rPr lang="el-GR" dirty="0"/>
              <a:t> σωλήνα και οισοφάγο</a:t>
            </a:r>
          </a:p>
          <a:p>
            <a:r>
              <a:rPr lang="el-GR" dirty="0"/>
              <a:t>4η εβδομάδα ανάπτυξη τραχείας – </a:t>
            </a:r>
            <a:r>
              <a:rPr lang="el-GR" dirty="0" err="1"/>
              <a:t>βρογχοπνευμονικών</a:t>
            </a:r>
            <a:r>
              <a:rPr lang="el-GR" dirty="0"/>
              <a:t> καταβολών</a:t>
            </a:r>
          </a:p>
          <a:p>
            <a:r>
              <a:rPr lang="el-GR" dirty="0"/>
              <a:t>Το </a:t>
            </a:r>
            <a:r>
              <a:rPr lang="el-GR" dirty="0" err="1"/>
              <a:t>ενδόδερμα</a:t>
            </a:r>
            <a:r>
              <a:rPr lang="el-GR" dirty="0"/>
              <a:t> του </a:t>
            </a:r>
            <a:r>
              <a:rPr lang="el-GR" dirty="0" err="1"/>
              <a:t>λαρυγγοτραχειακού</a:t>
            </a:r>
            <a:r>
              <a:rPr lang="el-GR" dirty="0"/>
              <a:t> σωλήνα σχηματίζει: το επιθήλιο, τους αδένες</a:t>
            </a:r>
          </a:p>
          <a:p>
            <a:r>
              <a:rPr lang="el-GR" dirty="0"/>
              <a:t>Από το σπλαχνικό </a:t>
            </a:r>
            <a:r>
              <a:rPr lang="el-GR" dirty="0" err="1"/>
              <a:t>μεσέγχυμα</a:t>
            </a:r>
            <a:r>
              <a:rPr lang="el-GR" dirty="0"/>
              <a:t> σχηματίζονται: ο συνδετικός ιστός, οι μύες και οι χόνδροι</a:t>
            </a:r>
          </a:p>
          <a:p>
            <a:endParaRPr lang="el-GR" dirty="0"/>
          </a:p>
        </p:txBody>
      </p:sp>
      <p:pic>
        <p:nvPicPr>
          <p:cNvPr id="91144" name="Picture 8" descr="http://basenat.u707.jussieu.fr/site_respirare/images/stories/respirare/etapes_edev_anglais.png">
            <a:extLst>
              <a:ext uri="{FF2B5EF4-FFF2-40B4-BE49-F238E27FC236}">
                <a16:creationId xmlns:a16="http://schemas.microsoft.com/office/drawing/2014/main" id="{81B0DE96-5A62-E137-A82D-70C6F5B44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728" y="4653644"/>
            <a:ext cx="4789829" cy="20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59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EA5D43-2127-C26E-D12D-59ADF7345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Ψευδοαδενική</a:t>
            </a:r>
            <a:r>
              <a:rPr lang="el-GR" dirty="0"/>
              <a:t> Περίοδος (5‑16 εβδομάδες)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C7CC5D-3AF3-F741-6B40-B10532136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795157" cy="4803775"/>
          </a:xfrm>
        </p:spPr>
        <p:txBody>
          <a:bodyPr/>
          <a:lstStyle/>
          <a:p>
            <a:r>
              <a:rPr lang="el-GR" dirty="0"/>
              <a:t>Ανάπτυξη του αεροφόρου συστήματος (βρογχικό δέντρο)</a:t>
            </a:r>
          </a:p>
          <a:p>
            <a:r>
              <a:rPr lang="el-GR" dirty="0"/>
              <a:t>Ο αναπτυσσόμενος πνεύμονας μοιάζει με αδένα</a:t>
            </a:r>
          </a:p>
          <a:p>
            <a:endParaRPr lang="el-GR" dirty="0"/>
          </a:p>
        </p:txBody>
      </p:sp>
      <p:pic>
        <p:nvPicPr>
          <p:cNvPr id="92164" name="Picture 4" descr="http://media.discovery.lifemapsc.com/pub/uploadedFiles/PanskyImages/chapter60_1.jpg">
            <a:extLst>
              <a:ext uri="{FF2B5EF4-FFF2-40B4-BE49-F238E27FC236}">
                <a16:creationId xmlns:a16="http://schemas.microsoft.com/office/drawing/2014/main" id="{889EC40B-4AB5-2E32-53F2-4A0EB8311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000" y="1825624"/>
            <a:ext cx="3202517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997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BE8065-3166-B09F-089A-B98B15D80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7124"/>
            <a:ext cx="10515600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Περίοδος Σχηματισμού του Βρογχικού Δένδρου (16‑26 εβδομάδες)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EEDA684-FC20-657E-58AA-0FBB53A9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28" y="2054225"/>
            <a:ext cx="7652658" cy="4640490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Περαιτέρω διαιρέσεις του βρογχικού δέντρου (17 γενεές διαιρέσεων) μέχρι εμφάνισης αναπνευστικών </a:t>
            </a:r>
            <a:r>
              <a:rPr lang="el-GR" dirty="0" err="1"/>
              <a:t>βρογχιολίων</a:t>
            </a:r>
            <a:r>
              <a:rPr lang="el-GR" dirty="0"/>
              <a:t> (≥2 ανά τελικό </a:t>
            </a:r>
            <a:r>
              <a:rPr lang="el-GR" dirty="0" err="1"/>
              <a:t>βρογχιόλιο</a:t>
            </a:r>
            <a:r>
              <a:rPr lang="el-GR" dirty="0"/>
              <a:t>) και κυψελιδικών πόρων (3‑6 ανά αναπνευστικό </a:t>
            </a:r>
            <a:r>
              <a:rPr lang="el-GR" dirty="0" err="1"/>
              <a:t>βρογχιόλιο</a:t>
            </a:r>
            <a:r>
              <a:rPr lang="el-GR" dirty="0"/>
              <a:t>)</a:t>
            </a:r>
          </a:p>
          <a:p>
            <a:r>
              <a:rPr lang="el-GR" dirty="0"/>
              <a:t>Όμως επιπλέον 6 διαιρέσεις θα πραγματοποιηθούν κατά την παιδική ηλικία</a:t>
            </a:r>
          </a:p>
          <a:p>
            <a:r>
              <a:rPr lang="el-GR" dirty="0"/>
              <a:t>Ανάπτυξη </a:t>
            </a:r>
            <a:r>
              <a:rPr lang="el-GR" dirty="0" err="1"/>
              <a:t>αγγείωσης</a:t>
            </a:r>
            <a:r>
              <a:rPr lang="el-GR" dirty="0"/>
              <a:t> (αγκύλες) στις μελλοντικές θέσεις ανάπτυξης κυψελίδων</a:t>
            </a:r>
          </a:p>
          <a:p>
            <a:endParaRPr lang="el-GR" dirty="0"/>
          </a:p>
        </p:txBody>
      </p:sp>
      <p:pic>
        <p:nvPicPr>
          <p:cNvPr id="44034" name="Picture 4" descr="http://media.discovery.lifemapsc.com/pub/uploadedFiles/PanskyImages/chapter60_1.jpg">
            <a:extLst>
              <a:ext uri="{FF2B5EF4-FFF2-40B4-BE49-F238E27FC236}">
                <a16:creationId xmlns:a16="http://schemas.microsoft.com/office/drawing/2014/main" id="{035B5687-91E9-4068-50F9-39AB67771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997" y="2217511"/>
            <a:ext cx="2984803" cy="447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5532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3863A9-490F-3E20-78D9-A87C6F4E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7124"/>
            <a:ext cx="10515600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Περίοδος Σχηματισμού των </a:t>
            </a:r>
            <a:r>
              <a:rPr lang="el-GR" dirty="0" err="1"/>
              <a:t>σάκκων</a:t>
            </a:r>
            <a:r>
              <a:rPr lang="el-GR" dirty="0"/>
              <a:t> </a:t>
            </a:r>
            <a:br>
              <a:rPr lang="el-GR" dirty="0"/>
            </a:br>
            <a:r>
              <a:rPr lang="el-GR" dirty="0"/>
              <a:t>(26 εβδομάδες – γέννηση)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FA7AC3-BC90-CE56-C6B8-27156BE3A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Ανάπτυξη τελικών </a:t>
            </a:r>
            <a:r>
              <a:rPr lang="el-GR" dirty="0" err="1"/>
              <a:t>σάκκων</a:t>
            </a:r>
            <a:r>
              <a:rPr lang="el-GR" dirty="0"/>
              <a:t> – αρχέγονων κυψελίδων (σταδιακή </a:t>
            </a:r>
            <a:r>
              <a:rPr lang="el-GR" dirty="0" err="1"/>
              <a:t>αποπλάτυνση</a:t>
            </a:r>
            <a:r>
              <a:rPr lang="el-GR" dirty="0"/>
              <a:t> κυττάρων επιθηλίου των κυψελίδων)</a:t>
            </a:r>
          </a:p>
          <a:p>
            <a:r>
              <a:rPr lang="el-GR" dirty="0"/>
              <a:t>Σταδιακή εμφάνιση (διαφοροποίηση) </a:t>
            </a:r>
            <a:r>
              <a:rPr lang="el-GR" dirty="0" err="1"/>
              <a:t>πνευμονοκυττάρων</a:t>
            </a:r>
            <a:r>
              <a:rPr lang="el-GR" dirty="0"/>
              <a:t> τύπου Ι και ΙΙ</a:t>
            </a:r>
          </a:p>
          <a:p>
            <a:r>
              <a:rPr lang="el-GR" dirty="0"/>
              <a:t>Ανάπτυξη δικτύου τριχοειδών αγγείων γύρω από τις αναπτυσσόμενες κυψελίδες</a:t>
            </a:r>
          </a:p>
          <a:p>
            <a:r>
              <a:rPr lang="el-GR" dirty="0"/>
              <a:t>Έναρξη παραγωγής – έκκρισης </a:t>
            </a:r>
            <a:r>
              <a:rPr lang="el-GR" dirty="0" err="1"/>
              <a:t>επιφανειοδραστικού</a:t>
            </a:r>
            <a:r>
              <a:rPr lang="el-GR" dirty="0"/>
              <a:t> παράγοντα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084398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66D3D8-BC1F-6BC6-E032-AE1A3B426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71" y="992187"/>
            <a:ext cx="11440886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Κυψελιδική Περίοδος (γέννηση – παιδική ηλικία)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5FFFBDD-9A3E-81D8-B951-644CC5E02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Ωρίμανση κυψελίδων (τελική </a:t>
            </a:r>
            <a:r>
              <a:rPr lang="el-GR" dirty="0" err="1"/>
              <a:t>αποπλάτυνση</a:t>
            </a:r>
            <a:r>
              <a:rPr lang="el-GR" dirty="0"/>
              <a:t> κυττάρων επιθηλίου των κυψελίδων – παρουσία διαφοροποιημένων </a:t>
            </a:r>
            <a:r>
              <a:rPr lang="el-GR" dirty="0" err="1"/>
              <a:t>πνευμονοκυττάρων</a:t>
            </a:r>
            <a:r>
              <a:rPr lang="el-GR" dirty="0"/>
              <a:t> τύπου Ι και ΙΙ)</a:t>
            </a:r>
          </a:p>
          <a:p>
            <a:r>
              <a:rPr lang="el-GR" dirty="0"/>
              <a:t>Δίκτυο τριχοειδών αγγείων σε στενή επαφή με τις κυψελίδες</a:t>
            </a:r>
          </a:p>
          <a:p>
            <a:r>
              <a:rPr lang="el-GR" dirty="0"/>
              <a:t>1/8‑1/6 των ώριμων κυψελίδων κατά τη γέννηση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0229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49BED5-74E9-48F3-17E5-9FC7020D5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7124"/>
            <a:ext cx="10515600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Περίοδος Ωρίμανσης Αγγειακής </a:t>
            </a:r>
            <a:r>
              <a:rPr lang="el-GR" dirty="0" err="1"/>
              <a:t>Μικροκυκλοφορίας</a:t>
            </a:r>
            <a:r>
              <a:rPr lang="el-GR" dirty="0"/>
              <a:t> (γέννηση – παιδική ηλικία)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718A8A-104E-E82B-3B20-56DB0A061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Λέπτυνση των κυψελιδικών τοιχωμάτων, λόγω μείωσης του </a:t>
            </a:r>
            <a:r>
              <a:rPr lang="el-GR" dirty="0" err="1"/>
              <a:t>μεσεγχυματικού</a:t>
            </a:r>
            <a:r>
              <a:rPr lang="el-GR" dirty="0"/>
              <a:t> υποστρώματος (αραιή παρουσία </a:t>
            </a:r>
            <a:r>
              <a:rPr lang="el-GR" dirty="0" err="1"/>
              <a:t>ινοβλαστών</a:t>
            </a:r>
            <a:r>
              <a:rPr lang="el-GR" dirty="0"/>
              <a:t>)</a:t>
            </a:r>
          </a:p>
          <a:p>
            <a:r>
              <a:rPr lang="el-GR" dirty="0"/>
              <a:t>Ο φραγμός αίματος‑αέρα γίνεται περισσότερο λειτουργικός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41392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434CA6-89C7-36E3-B33B-BC119B4D5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BAAF5A4-F71C-9B01-2196-8C4656DC9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6083" name="Picture 4" descr="Congenital diaphragmatic hernia 01.jpg">
            <a:extLst>
              <a:ext uri="{FF2B5EF4-FFF2-40B4-BE49-F238E27FC236}">
                <a16:creationId xmlns:a16="http://schemas.microsoft.com/office/drawing/2014/main" id="{C195A3C7-6E9C-BA02-8A71-0AE0757D6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648" y="1690688"/>
            <a:ext cx="7161362" cy="3532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8" descr="http://php.med.unsw.edu.au/embryology/images/thumb/c/c2/Congenital_lobar_emphysema.jpg/180px-Congenital_lobar_emphysema.jpg">
            <a:extLst>
              <a:ext uri="{FF2B5EF4-FFF2-40B4-BE49-F238E27FC236}">
                <a16:creationId xmlns:a16="http://schemas.microsoft.com/office/drawing/2014/main" id="{1B18EB5E-DD29-5B5C-21C9-FD9B39C35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09" y="1690688"/>
            <a:ext cx="3555448" cy="347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6375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7288E6-A270-3530-6FE4-06DB4CA39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934014-42BE-90D8-8EB2-BB6A8E271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6082" name="Picture 4" descr="6-2">
            <a:extLst>
              <a:ext uri="{FF2B5EF4-FFF2-40B4-BE49-F238E27FC236}">
                <a16:creationId xmlns:a16="http://schemas.microsoft.com/office/drawing/2014/main" id="{E25EC067-7749-B3EE-5508-638C6F227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676" y="1443711"/>
            <a:ext cx="3759709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6" descr="http://basenat.u707.jussieu.fr/site_respirare/images/stories/respirare/stades_dev_e-dev_anglais.png">
            <a:extLst>
              <a:ext uri="{FF2B5EF4-FFF2-40B4-BE49-F238E27FC236}">
                <a16:creationId xmlns:a16="http://schemas.microsoft.com/office/drawing/2014/main" id="{7CC9C878-E809-FBE8-A794-D6678E0FA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98" y="1443711"/>
            <a:ext cx="7010974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5640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89A1CD-4595-2142-076F-E7999628F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Συγγενείς Ανωμαλίες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8153C2-D498-60D2-8ED4-BE0C4DB47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err="1"/>
              <a:t>Τραχειοοισοφαγικό</a:t>
            </a:r>
            <a:r>
              <a:rPr lang="el-GR" dirty="0"/>
              <a:t> συρίγγιο</a:t>
            </a:r>
          </a:p>
          <a:p>
            <a:r>
              <a:rPr lang="el-GR" dirty="0"/>
              <a:t>Απουσία ανάπτυξης του ενός πνεύμονα</a:t>
            </a:r>
          </a:p>
          <a:p>
            <a:r>
              <a:rPr lang="el-GR" dirty="0" err="1"/>
              <a:t>Βρογχοπνευμονικός</a:t>
            </a:r>
            <a:r>
              <a:rPr lang="el-GR" dirty="0"/>
              <a:t> διαχωρισμός</a:t>
            </a:r>
          </a:p>
          <a:p>
            <a:r>
              <a:rPr lang="el-GR" dirty="0"/>
              <a:t>Τα </a:t>
            </a:r>
            <a:r>
              <a:rPr lang="el-GR" dirty="0" err="1"/>
              <a:t>τραχειοοισοφαγικά</a:t>
            </a:r>
            <a:r>
              <a:rPr lang="el-GR" dirty="0"/>
              <a:t> συρίγγια εμφανίζονται σε 4 κύριους τύπους</a:t>
            </a:r>
          </a:p>
          <a:p>
            <a:r>
              <a:rPr lang="el-GR" dirty="0"/>
              <a:t>Με βέλη δίνεται η δυνατή κατεύθυνση ροής του περιεχομένου</a:t>
            </a:r>
          </a:p>
          <a:p>
            <a:r>
              <a:rPr lang="el-GR" dirty="0"/>
              <a:t>Η οισοφαγική ατρησία όπως φαίνεται στον τύπο Α εμφανίζεται στο 90% των περιπτώσεων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203632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0D06F2-A58B-E616-E922-46FC8DA3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1899C4A-FD7D-D2BB-A332-67E53C3766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0363" y="1924949"/>
            <a:ext cx="10993437" cy="3791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η ιστολογική δομή του ρινικού επιθηλίου;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η ιστολογική δομή του ρινοφάρυγγα και του δακτυλίου του </a:t>
            </a:r>
            <a:r>
              <a:rPr kumimoji="0" lang="el-GR" altLang="el-GR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Waldeyer</a:t>
            </a: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τα κύτταρα του οσφρητικού βλεννογόνου;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η δομή του κυττάρου-υποδοχέα της όσφρησης;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η ιστολογική δομή των φωνητικών πτυχών;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η ιστολογική δομή της τραχείας και των βρόγχων;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η ιστολογική δομή του βρογχικού επιθηλίου, του </a:t>
            </a:r>
            <a:r>
              <a:rPr kumimoji="0" lang="el-GR" altLang="el-GR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υποβλεννογόνιου</a:t>
            </a: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χιτώνα και του χόνδρου;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Ποια είναι η ιστολογική δομή του αναπνευστικού </a:t>
            </a:r>
            <a:r>
              <a:rPr kumimoji="0" lang="el-GR" altLang="el-GR" sz="1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βρογχιολίου</a:t>
            </a:r>
            <a:r>
              <a:rPr kumimoji="0" lang="el-GR" altLang="el-G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l-GR" altLang="el-GR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6732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4226D-5459-F3CF-2FA0-DB2DDF925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EE2DEB-46AC-1FC6-574F-5913F9DBA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BFA889F-214B-4D5D-0B85-F0FD8C01CD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0363" y="1792478"/>
            <a:ext cx="10993437" cy="4622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Ποια είναι τα κύρια κυτταρικά στοιχεία των κυψελίδων;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Ποια είναι η ιστολογική δομή της </a:t>
            </a:r>
            <a:r>
              <a:rPr lang="el-GR" altLang="el-GR" sz="1800" dirty="0" err="1">
                <a:latin typeface="Aptos" panose="020B0004020202020204" pitchFamily="34" charset="0"/>
              </a:rPr>
              <a:t>κυψελιδοτριχοειδικής</a:t>
            </a:r>
            <a:r>
              <a:rPr lang="el-GR" altLang="el-GR" sz="1800" dirty="0">
                <a:latin typeface="Aptos" panose="020B0004020202020204" pitchFamily="34" charset="0"/>
              </a:rPr>
              <a:t> μεμβράνης;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Ποια είναι η ιστολογική δομή του σπλαγχνικού </a:t>
            </a:r>
            <a:r>
              <a:rPr lang="el-GR" altLang="el-GR" sz="1800" dirty="0" err="1">
                <a:latin typeface="Aptos" panose="020B0004020202020204" pitchFamily="34" charset="0"/>
              </a:rPr>
              <a:t>υπεζωκότα</a:t>
            </a:r>
            <a:r>
              <a:rPr lang="el-GR" altLang="el-GR" sz="1800" dirty="0">
                <a:latin typeface="Aptos" panose="020B0004020202020204" pitchFamily="34" charset="0"/>
              </a:rPr>
              <a:t>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Πώς σχηματίζονται οι </a:t>
            </a:r>
            <a:r>
              <a:rPr lang="el-GR" altLang="el-GR" sz="1800" dirty="0" err="1">
                <a:latin typeface="Aptos" panose="020B0004020202020204" pitchFamily="34" charset="0"/>
              </a:rPr>
              <a:t>υπεζωκοτικές</a:t>
            </a:r>
            <a:r>
              <a:rPr lang="el-GR" altLang="el-GR" sz="1800" dirty="0">
                <a:latin typeface="Aptos" panose="020B0004020202020204" pitchFamily="34" charset="0"/>
              </a:rPr>
              <a:t> κοιλότητες, με ποιες δομές διαχωρίζονται από τις άλλες κοιλότητες και σε ποια εμβρυϊκή εβδομάδα συμβαίνει ο διαχωρισμός;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Ποιες είναι οι καταβολές του διαφράγματος;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Ποια γεγονότα συμβαίνουν κατά την εμβρυϊκή ανάπτυξη του λάρυγγα, της τραχείας και των βρόγχων μεταξύ της 4ης και της 7ης εβδομάδας;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Ποια είναι η δομή των κυψελίδων κατά τον 6ο εμβρυϊκό μήνα;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Ποιες είναι οι συχνότερες συγγενείς ανωμαλίες των κατώτερων αεροφόρων οδών;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ptos" panose="020B0004020202020204" pitchFamily="34" charset="0"/>
              </a:rPr>
              <a:t>Πώς σχηματίζεται η </a:t>
            </a:r>
            <a:r>
              <a:rPr lang="el-GR" altLang="el-GR" sz="1800">
                <a:latin typeface="Aptos" panose="020B0004020202020204" pitchFamily="34" charset="0"/>
              </a:rPr>
              <a:t>υπερώα;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l-GR" altLang="el-GR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1699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5E634-1C6B-6777-FD44-40B69E7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credits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AB18F6-6944-0AD4-64B9-BB884F474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25624"/>
            <a:ext cx="11625943" cy="4738461"/>
          </a:xfrm>
        </p:spPr>
        <p:txBody>
          <a:bodyPr>
            <a:normAutofit/>
          </a:bodyPr>
          <a:lstStyle/>
          <a:p>
            <a:r>
              <a:rPr lang="en-US" sz="2400" dirty="0"/>
              <a:t>Visual material: Complete Anatomy, © 3D4Medical by Elsevier.</a:t>
            </a:r>
            <a:br>
              <a:rPr lang="en-US" sz="2400" dirty="0"/>
            </a:br>
            <a:r>
              <a:rPr lang="en-US" sz="2400" dirty="0"/>
              <a:t>Used for educational presentation purposes.</a:t>
            </a:r>
            <a:endParaRPr lang="de-DE" sz="2400" dirty="0">
              <a:hlinkClick r:id="rId2"/>
            </a:endParaRPr>
          </a:p>
          <a:p>
            <a:pPr marL="0" indent="0">
              <a:buNone/>
            </a:pPr>
            <a:endParaRPr lang="de-DE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804984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18372</TotalTime>
  <Words>2102</Words>
  <Application>Microsoft Office PowerPoint</Application>
  <PresentationFormat>Ευρεία οθόνη</PresentationFormat>
  <Paragraphs>290</Paragraphs>
  <Slides>51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51</vt:i4>
      </vt:variant>
    </vt:vector>
  </HeadingPairs>
  <TitlesOfParts>
    <vt:vector size="57" baseType="lpstr">
      <vt:lpstr>Aptos</vt:lpstr>
      <vt:lpstr>Aptos Display</vt:lpstr>
      <vt:lpstr>Arial</vt:lpstr>
      <vt:lpstr>Calibri</vt:lpstr>
      <vt:lpstr>Θέμα του Office</vt:lpstr>
      <vt:lpstr>1_Θέμα του Office</vt:lpstr>
      <vt:lpstr>Template?</vt:lpstr>
      <vt:lpstr>Ιστολογία Αναπνευστικού Συστήματος</vt:lpstr>
      <vt:lpstr>Ρινικός Βλεννογόνος</vt:lpstr>
      <vt:lpstr>Ρινικός Βλεννογόνος</vt:lpstr>
      <vt:lpstr>Ρινοφάρυγγας</vt:lpstr>
      <vt:lpstr>Παρουσίαση του PowerPoint</vt:lpstr>
      <vt:lpstr>Παρουσίαση του PowerPoint</vt:lpstr>
      <vt:lpstr>Λάρυγγας</vt:lpstr>
      <vt:lpstr>Λάρυγγας</vt:lpstr>
      <vt:lpstr>Παρουσίαση του PowerPoint</vt:lpstr>
      <vt:lpstr>Τραχεία</vt:lpstr>
      <vt:lpstr>Βρόγχοι</vt:lpstr>
      <vt:lpstr>Οι Βρόγχοι (Κύριοι, Λοβαίοι, Τμηματικοί…)</vt:lpstr>
      <vt:lpstr>Οι Βρόγχοι (Κύριοι, Λοβαίοι, Τμηματικοί…)</vt:lpstr>
      <vt:lpstr>Τομή από Πνευμονικό Παρέγχυμα</vt:lpstr>
      <vt:lpstr>Τελικά Βρογχιόλια – Περιφερικοί Αναπνευστικοί Αγωγοί</vt:lpstr>
      <vt:lpstr>Αναπνευστικό Βρογχιόλιο</vt:lpstr>
      <vt:lpstr>Κυτταρικά Στοιχεία Των Κυψελίδων</vt:lpstr>
      <vt:lpstr>Παρουσίαση του PowerPoint</vt:lpstr>
      <vt:lpstr>Κυψελιδο‑Τριχοειδική Μεμβράνη</vt:lpstr>
      <vt:lpstr>Κυψελιδο‑Τριχοειδική Μεμβράνη – Φραγμός</vt:lpstr>
      <vt:lpstr>Χρόνια Αποφρακτική Πνευμονοπάθεια (ΧΑΠ)</vt:lpstr>
      <vt:lpstr>Υπεζωκότας</vt:lpstr>
      <vt:lpstr>Εμβρυολογία Αναπνευστικού Συστήματος – Σχηματισμός Υπερώας</vt:lpstr>
      <vt:lpstr>Σχηματισμός Υπεζωκοτικών Κοιλοτήτων</vt:lpstr>
      <vt:lpstr>Διαίρεση Κοιλοτήτων – Ανάπτυξη Διαφράγματος</vt:lpstr>
      <vt:lpstr>Ανάπτυξη Του Διαφράγματος</vt:lpstr>
      <vt:lpstr>Παρουσίαση του PowerPoint</vt:lpstr>
      <vt:lpstr>Οι Αεροφόρες Οδοί από την 4η μέχρι την 7η Εβδομάδα</vt:lpstr>
      <vt:lpstr>Παρουσίαση του PowerPoint</vt:lpstr>
      <vt:lpstr>Παρουσίαση του PowerPoint</vt:lpstr>
      <vt:lpstr>Οι Αεροφόρες Οδοί από την 4η μέχρι την 7η Εβδομάδα</vt:lpstr>
      <vt:lpstr>Παρουσίαση του PowerPoint</vt:lpstr>
      <vt:lpstr>Οι Αεροφόρες Οδοί από την 7η μέχρι την 10η Εβδομάδα</vt:lpstr>
      <vt:lpstr>Παρουσίαση του PowerPoint</vt:lpstr>
      <vt:lpstr>Στο τέλος της 10ης εβδομάδας</vt:lpstr>
      <vt:lpstr>Ανάπτυξη Βρογχιολίων και Κυψελίδων</vt:lpstr>
      <vt:lpstr>Ωρίμανση του Βρογχικού Επιθηλίου</vt:lpstr>
      <vt:lpstr>Ανάπτυξη των Πνευμόνων</vt:lpstr>
      <vt:lpstr>Εμβρυϊκή Περίοδος (4η‑5η εβδομάδα ανάπτυξης)</vt:lpstr>
      <vt:lpstr>Ψευδοαδενική Περίοδος (5‑16 εβδομάδες)</vt:lpstr>
      <vt:lpstr>Περίοδος Σχηματισμού του Βρογχικού Δένδρου (16‑26 εβδομάδες)</vt:lpstr>
      <vt:lpstr>Περίοδος Σχηματισμού των σάκκων  (26 εβδομάδες – γέννηση)</vt:lpstr>
      <vt:lpstr>Κυψελιδική Περίοδος (γέννηση – παιδική ηλικία)</vt:lpstr>
      <vt:lpstr>Περίοδος Ωρίμανσης Αγγειακής Μικροκυκλοφορίας (γέννηση – παιδική ηλικία)</vt:lpstr>
      <vt:lpstr>Παρουσίαση του PowerPoint</vt:lpstr>
      <vt:lpstr>Παρουσίαση του PowerPoint</vt:lpstr>
      <vt:lpstr>Συγγενείς Ανωμαλίες</vt:lpstr>
      <vt:lpstr>Ερωτήσεις </vt:lpstr>
      <vt:lpstr>Ερωτήσεις </vt:lpstr>
      <vt:lpstr>Video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Evangelia-Marouso Kaplani</dc:creator>
  <cp:lastModifiedBy>Evangelia-Marouso Kaplani</cp:lastModifiedBy>
  <cp:revision>43</cp:revision>
  <dcterms:created xsi:type="dcterms:W3CDTF">2025-08-26T11:05:02Z</dcterms:created>
  <dcterms:modified xsi:type="dcterms:W3CDTF">2026-03-10T09:52:15Z</dcterms:modified>
</cp:coreProperties>
</file>