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2"/>
  </p:notesMasterIdLst>
  <p:sldIdLst>
    <p:sldId id="284" r:id="rId3"/>
    <p:sldId id="376" r:id="rId4"/>
    <p:sldId id="336" r:id="rId5"/>
    <p:sldId id="337" r:id="rId6"/>
    <p:sldId id="338" r:id="rId7"/>
    <p:sldId id="339" r:id="rId8"/>
    <p:sldId id="340" r:id="rId9"/>
    <p:sldId id="341" r:id="rId10"/>
    <p:sldId id="342" r:id="rId11"/>
    <p:sldId id="343" r:id="rId12"/>
    <p:sldId id="344" r:id="rId13"/>
    <p:sldId id="369" r:id="rId14"/>
    <p:sldId id="345" r:id="rId15"/>
    <p:sldId id="346" r:id="rId16"/>
    <p:sldId id="347" r:id="rId17"/>
    <p:sldId id="348" r:id="rId18"/>
    <p:sldId id="349" r:id="rId19"/>
    <p:sldId id="350" r:id="rId20"/>
    <p:sldId id="370" r:id="rId21"/>
    <p:sldId id="351" r:id="rId22"/>
    <p:sldId id="352" r:id="rId23"/>
    <p:sldId id="353" r:id="rId24"/>
    <p:sldId id="371" r:id="rId25"/>
    <p:sldId id="354" r:id="rId26"/>
    <p:sldId id="355" r:id="rId27"/>
    <p:sldId id="372" r:id="rId28"/>
    <p:sldId id="356" r:id="rId29"/>
    <p:sldId id="357" r:id="rId30"/>
    <p:sldId id="358" r:id="rId31"/>
    <p:sldId id="359" r:id="rId32"/>
    <p:sldId id="375" r:id="rId33"/>
    <p:sldId id="373" r:id="rId34"/>
    <p:sldId id="360" r:id="rId35"/>
    <p:sldId id="374" r:id="rId36"/>
    <p:sldId id="361" r:id="rId37"/>
    <p:sldId id="362" r:id="rId38"/>
    <p:sldId id="286" r:id="rId39"/>
    <p:sldId id="377" r:id="rId40"/>
    <p:sldId id="313" r:id="rId41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D4EF"/>
    <a:srgbClr val="EBF3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89" autoAdjust="0"/>
    <p:restoredTop sz="94660"/>
  </p:normalViewPr>
  <p:slideViewPr>
    <p:cSldViewPr snapToGrid="0">
      <p:cViewPr varScale="1">
        <p:scale>
          <a:sx n="59" d="100"/>
          <a:sy n="59" d="100"/>
        </p:scale>
        <p:origin x="88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679F6E-C6AC-4B27-84D5-0A3D833B207F}" type="datetimeFigureOut">
              <a:rPr lang="el-GR" smtClean="0"/>
              <a:t>17/3/2026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AC644D-9CEA-4C7C-B69B-04E5BD7287A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80957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64D21CA-11D8-F37C-9577-286CA43FFC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9AC33D65-336D-2081-7414-881D3AD9DF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7F6EC68-59B3-7619-BC79-27203809C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17/3/2026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ACF1ED4-501C-6A00-2C54-7367EF853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F36F7CE-1C4B-125F-6F1C-AA503FF62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9139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46AEAB9-7067-816E-0DCF-4ED334501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D982FAA-DE8A-4769-D9C2-5BA031FD0B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B7DD1DE-EF81-11A3-4277-2663BAD85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17/3/2026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633AA92-0939-E84C-AFA3-21F1E789E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77D6FE9-AF5A-FD58-A1E0-CC88ADA1D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64494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DA75C61-421A-FB6C-9805-E6D9D960A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DA33C547-64DD-8E13-73B6-EA01795CC6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A090B1D-D2C8-1A91-04F7-1F9B63FCF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17/3/2026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C56DD3E-8BB5-EAAE-C55D-3F7B71930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4BE7CD3-A270-D1D3-B697-3E6D9B734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46586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2BBC7F0-65F0-82A9-BFBD-F4A5CE906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D2B2204-894D-3D72-EBD9-CD6E0FB06F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734812B4-FE2E-BA8E-A6E7-B35406DFF8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D9579099-37C2-B85F-3435-BC2184250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17/3/2026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13AE1B8C-BA5F-6723-6059-5AFF81CE7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360B46DB-1FBB-983D-96EF-3EFC5F71F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18297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2B4779F-3761-2508-A389-15174EB0F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73E473C-E88C-9108-116D-D973388362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0ED5BA83-829A-9968-D498-54D6495FF5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43340760-CC18-F696-1A1D-64F8908457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9DAEF02D-A9DB-BFDB-F369-B2585A9EAA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AE554A68-DA64-3022-69E0-14A33B33B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17/3/2026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C91EA038-E64D-D415-79AE-02B35C6EA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7A126DB6-00E1-C750-0123-FC0EABD1C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06670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62F893B-175F-0878-73D1-CFAC049FD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570A8647-8B2E-408D-485B-0FEDA2ADA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17/3/2026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2DA2110A-5501-D4E4-1838-7B3E069D7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D71E9D39-4256-2306-0CAB-FB5A0D182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5627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C1CB50E3-DBC1-E8E0-6684-885457CAC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17/3/2026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2C81FB31-6BA1-26B8-FAB5-ED5C70743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CD072194-A194-F412-7A0C-2296C5AFD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34486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1EBE698-BCFC-BE58-F704-EAB19F61D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0268238-7E9A-580C-A9D7-139ECE35C0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3D729ECD-14E4-AE28-0F77-5F1C87CECE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0DBAA221-1E04-A9C0-8642-3EE87B970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17/3/2026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8B75C824-6CD7-6BF2-53AF-7E64A737D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3F7869FA-D470-2E07-F1B5-D765526AE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65174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F8059B9-F206-F7A9-05F3-E30D5853E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37516EEC-D8D1-19E0-5D19-78A20B542F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297432F8-7F7B-9A7C-D056-47FC68FBEA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AA3AC460-4F21-29E2-9E88-E17BA47E1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17/3/2026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CA23EF3D-6EFC-9F66-52D3-F5DC7ED61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ABD3129C-D570-2EAC-F73B-A0DC47612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29549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32F2A07-A59C-5108-C40C-F019617C7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9DFE58C3-A0D9-4188-7CDE-2967B41F7E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54AEFB6-52ED-383F-5BB2-7D1C59E72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17/3/2026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DE78A41-E503-9F90-5019-34FF7FA5F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29B0406-6F52-50FF-72E7-2667B0889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20839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9C174C5E-DE8B-3B99-DAD6-455476A9AF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9EBDE883-0A10-FF49-808B-C7E41365C3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2594B9F-D590-EE89-4DE9-58DF5AB7D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17/3/2026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7EB2DB8-87C2-E31D-A1B9-D111E620B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2674149-48CE-81DB-FE2E-473267544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49311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E6F7A55-3D18-1E14-C44C-D1796C3C14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E2A12975-0D2A-DDDB-7261-77FBA92EDF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D6FFF2F-AF49-81B3-55B8-CC4AA7C80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17/3/2026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C88D119-AAD5-15A0-CE56-6D652F6C6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A641F09-772C-3D20-5263-5DF702640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291309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1A284DE-FD2B-79AD-5D0E-E329FAC9E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2187"/>
            <a:ext cx="10515600" cy="698501"/>
          </a:xfrm>
        </p:spPr>
        <p:txBody>
          <a:bodyPr/>
          <a:lstStyle>
            <a:lvl1pPr algn="ctr">
              <a:defRPr b="1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l-GR" dirty="0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6AC3A44-0A3B-0047-DA21-B8F834048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11399A3-C3A4-F453-7FD2-F5FBAC140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17/3/2026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BDE34E6-D7E4-71C8-ED50-4BFACF7EE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353C0EC-CA19-299E-0016-3C2448CF2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43B1A8FE-DE3D-9C17-B55C-4B55DC8E55F6}"/>
              </a:ext>
            </a:extLst>
          </p:cNvPr>
          <p:cNvSpPr/>
          <p:nvPr userDrawn="1"/>
        </p:nvSpPr>
        <p:spPr>
          <a:xfrm>
            <a:off x="0" y="0"/>
            <a:ext cx="12192000" cy="812800"/>
          </a:xfrm>
          <a:prstGeom prst="rect">
            <a:avLst/>
          </a:prstGeom>
          <a:solidFill>
            <a:srgbClr val="ECF4F9"/>
          </a:solidFill>
          <a:ln w="28575">
            <a:solidFill>
              <a:srgbClr val="4A8CC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DE6FA4D3-4314-EFAE-7B0D-9DAB11D77E4B}"/>
              </a:ext>
            </a:extLst>
          </p:cNvPr>
          <p:cNvGrpSpPr/>
          <p:nvPr userDrawn="1"/>
        </p:nvGrpSpPr>
        <p:grpSpPr>
          <a:xfrm>
            <a:off x="9304419" y="47625"/>
            <a:ext cx="2806268" cy="717550"/>
            <a:chOff x="9304419" y="47625"/>
            <a:chExt cx="2806268" cy="717550"/>
          </a:xfrm>
        </p:grpSpPr>
        <p:pic>
          <p:nvPicPr>
            <p:cNvPr id="9" name="Picture 9" descr="A blue text on a black background&#10;&#10;AI-generated content may be incorrect.">
              <a:extLst>
                <a:ext uri="{FF2B5EF4-FFF2-40B4-BE49-F238E27FC236}">
                  <a16:creationId xmlns:a16="http://schemas.microsoft.com/office/drawing/2014/main" id="{75550FB9-3364-E2D0-2699-FEB2E9B1E6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429"/>
            <a:stretch>
              <a:fillRect/>
            </a:stretch>
          </p:blipFill>
          <p:spPr>
            <a:xfrm>
              <a:off x="9304419" y="47625"/>
              <a:ext cx="1111250" cy="717550"/>
            </a:xfrm>
            <a:prstGeom prst="rect">
              <a:avLst/>
            </a:prstGeom>
            <a:solidFill>
              <a:srgbClr val="ECF4F9"/>
            </a:solidFill>
          </p:spPr>
        </p:pic>
        <p:cxnSp>
          <p:nvCxnSpPr>
            <p:cNvPr id="10" name="Straight Connector 10">
              <a:extLst>
                <a:ext uri="{FF2B5EF4-FFF2-40B4-BE49-F238E27FC236}">
                  <a16:creationId xmlns:a16="http://schemas.microsoft.com/office/drawing/2014/main" id="{23C236B0-0373-F612-65FE-0BA5FBCF4862}"/>
                </a:ext>
              </a:extLst>
            </p:cNvPr>
            <p:cNvCxnSpPr/>
            <p:nvPr/>
          </p:nvCxnSpPr>
          <p:spPr>
            <a:xfrm>
              <a:off x="10353324" y="101428"/>
              <a:ext cx="0" cy="609944"/>
            </a:xfrm>
            <a:prstGeom prst="line">
              <a:avLst/>
            </a:prstGeom>
            <a:solidFill>
              <a:srgbClr val="ECF4F9"/>
            </a:solidFill>
            <a:ln>
              <a:solidFill>
                <a:srgbClr val="4A8CC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1">
              <a:extLst>
                <a:ext uri="{FF2B5EF4-FFF2-40B4-BE49-F238E27FC236}">
                  <a16:creationId xmlns:a16="http://schemas.microsoft.com/office/drawing/2014/main" id="{A02B10DB-5F00-EA2A-55EA-F82E3BD841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97"/>
            <a:stretch>
              <a:fillRect/>
            </a:stretch>
          </p:blipFill>
          <p:spPr>
            <a:xfrm>
              <a:off x="10415668" y="101428"/>
              <a:ext cx="1695019" cy="609945"/>
            </a:xfrm>
            <a:prstGeom prst="rect">
              <a:avLst/>
            </a:prstGeom>
          </p:spPr>
        </p:pic>
      </p:grpSp>
      <p:sp>
        <p:nvSpPr>
          <p:cNvPr id="12" name="Rectangle 13">
            <a:extLst>
              <a:ext uri="{FF2B5EF4-FFF2-40B4-BE49-F238E27FC236}">
                <a16:creationId xmlns:a16="http://schemas.microsoft.com/office/drawing/2014/main" id="{985B1823-2484-051D-2FF1-457B721DEEDD}"/>
              </a:ext>
            </a:extLst>
          </p:cNvPr>
          <p:cNvSpPr/>
          <p:nvPr userDrawn="1"/>
        </p:nvSpPr>
        <p:spPr>
          <a:xfrm>
            <a:off x="0" y="6810375"/>
            <a:ext cx="12192000" cy="47624"/>
          </a:xfrm>
          <a:prstGeom prst="rect">
            <a:avLst/>
          </a:prstGeom>
          <a:solidFill>
            <a:srgbClr val="4A8CCA"/>
          </a:solidFill>
          <a:ln>
            <a:solidFill>
              <a:srgbClr val="4A8CC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61576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2689D2F-D422-89DB-CF00-E5C8581C6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9769831-89FF-1B80-0E47-4CC2A6E69A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51AB7C5-F3C4-076B-B1FD-A94356ADA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17/3/2026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6342CFE-B1CF-C227-4EA3-C3850B481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CE9FCC2-13F3-6135-9B68-C5C257BA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714582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4E63E53-F7CE-A3F8-62C9-4AF8A85E3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3E49F4E-7F4B-430C-5447-04CDF0ED2E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4C2EBDDD-4C2B-4BE9-3C84-CAFF659D42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2F310DEF-1F88-73B2-9D44-EBC14F717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17/3/2026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BA162212-7222-4290-89C2-0DC41EF0F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3ABB004E-66A8-8315-449E-3DEE1CF9C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858106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9F9FC3C-5982-454A-959D-23AE23CC4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56D6535-1232-225E-9951-54952AE53B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B908838-082A-9B6B-4882-E437C8A096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82476E72-C67A-B89D-A5EA-11F47E7C41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CD87BD42-AAFB-4E12-747A-F696D3BF6F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7673BFE8-E44E-B36D-2CD9-EC2E44B27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17/3/2026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2263650D-356A-D49A-33F8-D700546BB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53BA353C-89A7-8BFF-B695-99D1CF3F3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948825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C1DD05E-6CE0-155F-3721-99795D70C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FC71CAF4-E343-026D-54DB-60781EFE1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17/3/2026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69C45B5D-9F6E-DE3F-1F02-268FA70FF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B79ECC4B-B247-BED7-5308-0D400DBAA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664352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287F8F0F-3892-1113-7A60-5818A50E5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17/3/2026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76BA8CE8-5B09-DFEF-5128-CD692C8C7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75FA5706-75FF-0770-901A-D08CB3EB8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796310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ED6C518-081C-84EF-0832-2FB0B13EE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4CB248E-9D0D-1185-CE9B-F611D8AAF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7F3A09A7-8501-543A-235E-1821D62917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6F462E34-6809-30A9-1954-7B0AC623C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17/3/2026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23F84B5A-D1C9-96D8-6DE4-59A38847C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AB5CACB3-80EF-82D5-E92B-40F3C2AFE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765020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B8C2946-35CA-4D98-339C-38B327F1B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8C768ADD-123B-A07A-B4F9-8736A246C2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831A9211-6348-B88C-543A-B75668E1AE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FB7395FC-B884-1F41-8D76-C5917FB76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17/3/2026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51145221-BFB9-8F9C-878A-1C991DC3D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C85279EF-48B0-BA9F-4F27-06AAFB00B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371428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9367440-92FE-AEBF-4A6C-75E4C2E37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145B5C7E-2E16-B4AC-BA18-D5FAC594F9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F0C9499-58AE-E9C3-32D2-CC447FA65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17/3/2026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0ADCC72-B6D0-45C3-113D-80DB0D1C8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598E114-9AB3-E336-8D9E-994D94A72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94920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A66E2042-064D-79F8-CECF-AEE8435DEF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7727E4B6-2B0F-DA27-2EF6-9D1764C284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293CFAC-E345-2C81-2FB7-1FE2DF3D3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17/3/2026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B505109-7337-E4E7-2F39-E18E193ED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1E03381-4C05-0252-E102-EC26A10EF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24640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2C53F2E2-3C5B-C11F-AF7B-9CA56A939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7B678747-1DC9-A480-FC36-A06FF851A4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A08B0CE-D681-D369-7771-E0B5FC1188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2E63C1-FA27-49DB-A789-515F1A3EACCE}" type="datetimeFigureOut">
              <a:rPr lang="el-GR" smtClean="0"/>
              <a:t>17/3/2026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428F2FB9-59B2-6705-6301-350681D094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0BC2AF1-BE7B-D159-999C-D27B84E03C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33253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D6C4BBA1-B92D-57EA-681A-08BE89677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6D3DBEC0-A80D-DC23-5EE2-AB5E4C4C40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7905BA9-1EE5-6A77-3D42-67B96C11AB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1593DD-9E93-4E1A-ADC1-D134093077A0}" type="datetimeFigureOut">
              <a:rPr lang="el-GR" smtClean="0"/>
              <a:t>17/3/2026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FE74C21-D4C6-D95B-9C74-79DA41B8F1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6851CF5-F3B2-2EA6-4AF5-04B6951388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6998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theodorosmariolis@yahoo.gr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be.com/shorts/KLtiNdNqN0M?si=vPzsdjfcHmBRD06e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3A72248-EE59-A54F-6962-7045BA3EF4F3}"/>
              </a:ext>
            </a:extLst>
          </p:cNvPr>
          <p:cNvSpPr/>
          <p:nvPr/>
        </p:nvSpPr>
        <p:spPr>
          <a:xfrm>
            <a:off x="0" y="0"/>
            <a:ext cx="12192000" cy="5257799"/>
          </a:xfrm>
          <a:prstGeom prst="rect">
            <a:avLst/>
          </a:prstGeom>
          <a:solidFill>
            <a:srgbClr val="1A60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A8CCA"/>
              </a:solidFill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F1C2CE6A-896A-30D3-6738-3B97654D4A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Template?</a:t>
            </a:r>
            <a:endParaRPr lang="el-GR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70A8EFBE-6D97-D824-DA25-AAF3B8F101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 err="1"/>
              <a:t>Πλιζ</a:t>
            </a:r>
            <a:r>
              <a:rPr lang="el-GR" dirty="0"/>
              <a:t> όχι ροζ, μωβ, </a:t>
            </a:r>
            <a:r>
              <a:rPr lang="el-GR" dirty="0" err="1"/>
              <a:t>πρασινο</a:t>
            </a:r>
            <a:r>
              <a:rPr lang="el-GR" dirty="0"/>
              <a:t>, </a:t>
            </a:r>
            <a:r>
              <a:rPr lang="el-GR" dirty="0" err="1"/>
              <a:t>μαρεσουν</a:t>
            </a:r>
            <a:r>
              <a:rPr lang="el-GR" dirty="0"/>
              <a:t> τα μπλε του </a:t>
            </a:r>
            <a:r>
              <a:rPr lang="el-GR" dirty="0" err="1"/>
              <a:t>εκπα</a:t>
            </a:r>
            <a:endParaRPr lang="el-GR" dirty="0"/>
          </a:p>
        </p:txBody>
      </p:sp>
      <p:pic>
        <p:nvPicPr>
          <p:cNvPr id="6" name="Picture 5" descr="A room with rows of chairs&#10;&#10;AI-generated content may be incorrect.">
            <a:extLst>
              <a:ext uri="{FF2B5EF4-FFF2-40B4-BE49-F238E27FC236}">
                <a16:creationId xmlns:a16="http://schemas.microsoft.com/office/drawing/2014/main" id="{E7D036D9-65F6-841F-BB59-5896AFA4E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62" t="47" r="32064" b="-1"/>
          <a:stretch>
            <a:fillRect/>
          </a:stretch>
        </p:blipFill>
        <p:spPr>
          <a:xfrm rot="5400000">
            <a:off x="3089412" y="-3089414"/>
            <a:ext cx="6013173" cy="12192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33B190F-B3EE-813C-91AB-0406B545E9BF}"/>
              </a:ext>
            </a:extLst>
          </p:cNvPr>
          <p:cNvSpPr/>
          <p:nvPr/>
        </p:nvSpPr>
        <p:spPr>
          <a:xfrm>
            <a:off x="0" y="-1"/>
            <a:ext cx="12192000" cy="6013173"/>
          </a:xfrm>
          <a:prstGeom prst="rect">
            <a:avLst/>
          </a:prstGeom>
          <a:solidFill>
            <a:srgbClr val="1A60A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37D-6AC2-D994-D1BB-ABBEFC4832E0}"/>
              </a:ext>
            </a:extLst>
          </p:cNvPr>
          <p:cNvSpPr txBox="1"/>
          <p:nvPr/>
        </p:nvSpPr>
        <p:spPr>
          <a:xfrm>
            <a:off x="2001156" y="1122362"/>
            <a:ext cx="8189683" cy="2289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5000" b="1" dirty="0">
                <a:solidFill>
                  <a:srgbClr val="ECF4F9"/>
                </a:solidFill>
              </a:rPr>
              <a:t>ΑΝΩΤΕΡΟ ΠΕΠΤΙΚΟ ΣΥΣΤΗΜΑ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7F0F0E-B723-D281-8F54-5FF43F190117}"/>
              </a:ext>
            </a:extLst>
          </p:cNvPr>
          <p:cNvSpPr txBox="1"/>
          <p:nvPr/>
        </p:nvSpPr>
        <p:spPr>
          <a:xfrm>
            <a:off x="848495" y="3978692"/>
            <a:ext cx="5997146" cy="1894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000" b="1" dirty="0">
                <a:solidFill>
                  <a:srgbClr val="ECF4F9"/>
                </a:solidFill>
              </a:rPr>
              <a:t>Θεόδωρος Μαριόλης </a:t>
            </a:r>
            <a:r>
              <a:rPr lang="el-GR" sz="2000" b="1" dirty="0" err="1">
                <a:solidFill>
                  <a:srgbClr val="ECF4F9"/>
                </a:solidFill>
              </a:rPr>
              <a:t>Σαψάκος</a:t>
            </a:r>
            <a:endParaRPr lang="el-GR" sz="2000" b="1" dirty="0">
              <a:solidFill>
                <a:srgbClr val="ECF4F9"/>
              </a:solidFill>
            </a:endParaRPr>
          </a:p>
          <a:p>
            <a:pPr>
              <a:lnSpc>
                <a:spcPct val="150000"/>
              </a:lnSpc>
            </a:pPr>
            <a:r>
              <a:rPr lang="el-GR" sz="2000" dirty="0">
                <a:solidFill>
                  <a:srgbClr val="ECF4F9"/>
                </a:solidFill>
              </a:rPr>
              <a:t>Καθηγητής </a:t>
            </a:r>
          </a:p>
          <a:p>
            <a:pPr>
              <a:lnSpc>
                <a:spcPct val="150000"/>
              </a:lnSpc>
            </a:pPr>
            <a:r>
              <a:rPr lang="el-GR" sz="2000" dirty="0">
                <a:solidFill>
                  <a:schemeClr val="bg1"/>
                </a:solidFill>
              </a:rPr>
              <a:t>Email: </a:t>
            </a:r>
            <a:r>
              <a:rPr lang="el-GR" sz="20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theodorosmariolis@yahoo.gr</a:t>
            </a:r>
            <a:r>
              <a:rPr lang="el-GR" sz="2000" dirty="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l-GR" sz="2000" dirty="0">
                <a:solidFill>
                  <a:srgbClr val="ECF4F9"/>
                </a:solidFill>
              </a:rPr>
              <a:t>Τ: 6972910328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427A526-A507-125D-E73B-899AB293248A}"/>
              </a:ext>
            </a:extLst>
          </p:cNvPr>
          <p:cNvGrpSpPr/>
          <p:nvPr/>
        </p:nvGrpSpPr>
        <p:grpSpPr>
          <a:xfrm>
            <a:off x="9249363" y="6089481"/>
            <a:ext cx="2837274" cy="697314"/>
            <a:chOff x="2327849" y="5960673"/>
            <a:chExt cx="2837274" cy="697314"/>
          </a:xfrm>
        </p:grpSpPr>
        <p:pic>
          <p:nvPicPr>
            <p:cNvPr id="8" name="Picture 7" descr="A blue text on a black background&#10;&#10;AI-generated content may be incorrect.">
              <a:extLst>
                <a:ext uri="{FF2B5EF4-FFF2-40B4-BE49-F238E27FC236}">
                  <a16:creationId xmlns:a16="http://schemas.microsoft.com/office/drawing/2014/main" id="{2C0D11AA-E84D-34C8-7B08-52790DD89C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429"/>
            <a:stretch>
              <a:fillRect/>
            </a:stretch>
          </p:blipFill>
          <p:spPr>
            <a:xfrm>
              <a:off x="2327849" y="5960673"/>
              <a:ext cx="1079911" cy="697314"/>
            </a:xfrm>
            <a:prstGeom prst="rect">
              <a:avLst/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E880822-9B81-2B6E-89FB-966AAAC697F2}"/>
                </a:ext>
              </a:extLst>
            </p:cNvPr>
            <p:cNvGrpSpPr/>
            <p:nvPr/>
          </p:nvGrpSpPr>
          <p:grpSpPr>
            <a:xfrm>
              <a:off x="3407760" y="6004358"/>
              <a:ext cx="1757363" cy="609945"/>
              <a:chOff x="10353324" y="101428"/>
              <a:chExt cx="1757363" cy="609945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B4E1CD29-1F74-7996-03D5-9DC62DBC89AD}"/>
                  </a:ext>
                </a:extLst>
              </p:cNvPr>
              <p:cNvCxnSpPr/>
              <p:nvPr/>
            </p:nvCxnSpPr>
            <p:spPr>
              <a:xfrm>
                <a:off x="10353324" y="101428"/>
                <a:ext cx="0" cy="609944"/>
              </a:xfrm>
              <a:prstGeom prst="line">
                <a:avLst/>
              </a:prstGeom>
              <a:solidFill>
                <a:srgbClr val="ECF4F9"/>
              </a:solidFill>
              <a:ln>
                <a:solidFill>
                  <a:srgbClr val="4A8CC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140ACF4D-DAEE-058C-D70B-32BA5C9310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897"/>
              <a:stretch>
                <a:fillRect/>
              </a:stretch>
            </p:blipFill>
            <p:spPr>
              <a:xfrm>
                <a:off x="10415668" y="101428"/>
                <a:ext cx="1695019" cy="60994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200415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F8D13674-1039-87A6-AD58-98C81BAB3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pic>
        <p:nvPicPr>
          <p:cNvPr id="6" name="videoplayback (11)">
            <a:hlinkClick r:id="" action="ppaction://media"/>
            <a:extLst>
              <a:ext uri="{FF2B5EF4-FFF2-40B4-BE49-F238E27FC236}">
                <a16:creationId xmlns:a16="http://schemas.microsoft.com/office/drawing/2014/main" id="{7DC61AC2-299E-E798-9CD2-B64FE897AC1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84953" y="992187"/>
            <a:ext cx="3134574" cy="5571899"/>
          </a:xfrm>
        </p:spPr>
      </p:pic>
    </p:spTree>
    <p:extLst>
      <p:ext uri="{BB962C8B-B14F-4D97-AF65-F5344CB8AC3E}">
        <p14:creationId xmlns:p14="http://schemas.microsoft.com/office/powerpoint/2010/main" val="1694056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71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>
            <a:extLst>
              <a:ext uri="{FF2B5EF4-FFF2-40B4-BE49-F238E27FC236}">
                <a16:creationId xmlns:a16="http://schemas.microsoft.com/office/drawing/2014/main" id="{5A238A60-DBC3-AB27-30FA-D47EDB924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Στοματική κοιλότητα</a:t>
            </a:r>
          </a:p>
        </p:txBody>
      </p:sp>
      <p:sp>
        <p:nvSpPr>
          <p:cNvPr id="7" name="Θέση περιεχομένου 6">
            <a:extLst>
              <a:ext uri="{FF2B5EF4-FFF2-40B4-BE49-F238E27FC236}">
                <a16:creationId xmlns:a16="http://schemas.microsoft.com/office/drawing/2014/main" id="{D889BBF7-9B83-9AF8-0700-806DE909B4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971" y="1690688"/>
            <a:ext cx="7675441" cy="4938712"/>
          </a:xfrm>
        </p:spPr>
        <p:txBody>
          <a:bodyPr>
            <a:normAutofit fontScale="92500"/>
          </a:bodyPr>
          <a:lstStyle/>
          <a:p>
            <a:r>
              <a:rPr lang="el-GR" sz="2000" dirty="0"/>
              <a:t>Το στόμα αποτελείται από το </a:t>
            </a:r>
            <a:r>
              <a:rPr lang="el-GR" sz="2000" dirty="0" err="1"/>
              <a:t>προστόμιο</a:t>
            </a:r>
            <a:r>
              <a:rPr lang="el-GR" sz="2000" dirty="0"/>
              <a:t> (ο χώρος μεταξύ </a:t>
            </a:r>
            <a:r>
              <a:rPr lang="el-GR" sz="2000" dirty="0" err="1"/>
              <a:t>χειλέων</a:t>
            </a:r>
            <a:r>
              <a:rPr lang="el-GR" sz="2000" dirty="0"/>
              <a:t> και/ή παρειών και δοντιών-ούλων), και την κυρίως στοματική κοιλότητα.</a:t>
            </a:r>
          </a:p>
          <a:p>
            <a:r>
              <a:rPr lang="el-GR" sz="2000" dirty="0"/>
              <a:t>Η κυρίως στοματική κοιλότητα περιλαμβάνει την υπερώα (σκληρή και μαλακή), τα δόντια, τα ούλα, τη γλώσσα, και τους σιελογόνους αδένες.</a:t>
            </a:r>
          </a:p>
          <a:p>
            <a:r>
              <a:rPr lang="el-GR" sz="2000" dirty="0"/>
              <a:t>Ο βλεννογόνος της σκληρής υπερώας των παρειών, της γλώσσας, και των </a:t>
            </a:r>
            <a:r>
              <a:rPr lang="el-GR" sz="2000" dirty="0" err="1"/>
              <a:t>χειλέων</a:t>
            </a:r>
            <a:r>
              <a:rPr lang="el-GR" sz="2000" dirty="0"/>
              <a:t> περιέχει πλήθος μικρών σιελογόνων αδένων που εκκρίνουν απευθείας στη στοματική κοιλότητα.</a:t>
            </a:r>
          </a:p>
          <a:p>
            <a:r>
              <a:rPr lang="el-GR" sz="2000" dirty="0"/>
              <a:t>Οι υπερώιες αμυγδαλές (λεμφικός ιστός) βρίσκονται ανάμεσα στις </a:t>
            </a:r>
            <a:r>
              <a:rPr lang="el-GR" sz="2000" dirty="0" err="1"/>
              <a:t>γλωσσοϋπερώιες</a:t>
            </a:r>
            <a:r>
              <a:rPr lang="el-GR" sz="2000" dirty="0"/>
              <a:t> και </a:t>
            </a:r>
            <a:r>
              <a:rPr lang="el-GR" sz="2000" dirty="0" err="1"/>
              <a:t>φαρυγγοϋπερώιες</a:t>
            </a:r>
            <a:r>
              <a:rPr lang="el-GR" sz="2000" dirty="0"/>
              <a:t> πτυχές.</a:t>
            </a:r>
          </a:p>
          <a:p>
            <a:endParaRPr lang="el-GR" sz="2000" dirty="0"/>
          </a:p>
        </p:txBody>
      </p:sp>
      <p:pic>
        <p:nvPicPr>
          <p:cNvPr id="4098" name="Picture 5" descr="47">
            <a:extLst>
              <a:ext uri="{FF2B5EF4-FFF2-40B4-BE49-F238E27FC236}">
                <a16:creationId xmlns:a16="http://schemas.microsoft.com/office/drawing/2014/main" id="{F65D41E8-EAB5-39D9-DA26-2520A0956D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4412" y="1772331"/>
            <a:ext cx="3869994" cy="4353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3165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56023C9-7A6F-8C0C-996A-BA8AB0B92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Χείλη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C17EC67-9A96-01CC-70DB-9C5FDABD6A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6852557" cy="4689475"/>
          </a:xfrm>
        </p:spPr>
        <p:txBody>
          <a:bodyPr>
            <a:normAutofit fontScale="70000" lnSpcReduction="20000"/>
          </a:bodyPr>
          <a:lstStyle/>
          <a:p>
            <a:r>
              <a:rPr lang="el-GR" dirty="0"/>
              <a:t>δερματική μοίρα</a:t>
            </a:r>
          </a:p>
          <a:p>
            <a:r>
              <a:rPr lang="el-GR" dirty="0"/>
              <a:t>δερματικό όριο του στόματος</a:t>
            </a:r>
          </a:p>
          <a:p>
            <a:r>
              <a:rPr lang="el-GR" dirty="0" err="1"/>
              <a:t>προχείλιο</a:t>
            </a:r>
            <a:r>
              <a:rPr lang="el-GR" dirty="0"/>
              <a:t> (ερυθρή περιοχή)</a:t>
            </a:r>
          </a:p>
          <a:p>
            <a:r>
              <a:rPr lang="el-GR" dirty="0"/>
              <a:t>βλεννογόνος</a:t>
            </a:r>
          </a:p>
          <a:p>
            <a:r>
              <a:rPr lang="el-GR" dirty="0"/>
              <a:t>Σφιγκτήρας μυς (</a:t>
            </a:r>
            <a:r>
              <a:rPr lang="el-GR" dirty="0" err="1"/>
              <a:t>νευρώνεται</a:t>
            </a:r>
            <a:r>
              <a:rPr lang="el-GR" dirty="0"/>
              <a:t> από το προσωπικό νεύρο)</a:t>
            </a:r>
          </a:p>
          <a:p>
            <a:r>
              <a:rPr lang="el-GR" dirty="0"/>
              <a:t>Αισθητική νεύρωση τρίδυμο νεύρο (άνω, κάτω γναθικό)</a:t>
            </a:r>
          </a:p>
          <a:p>
            <a:r>
              <a:rPr lang="el-GR" dirty="0"/>
              <a:t>Λεμφική αποχέτευση: </a:t>
            </a:r>
            <a:r>
              <a:rPr lang="el-GR" dirty="0" err="1"/>
              <a:t>υπογενείδιοι</a:t>
            </a:r>
            <a:r>
              <a:rPr lang="el-GR" dirty="0"/>
              <a:t>, υπογνάθιοι και εν τω </a:t>
            </a:r>
            <a:r>
              <a:rPr lang="el-GR" dirty="0" err="1"/>
              <a:t>βάθει</a:t>
            </a:r>
            <a:r>
              <a:rPr lang="el-GR" dirty="0"/>
              <a:t> τραχηλικοί λεμφαδένες.</a:t>
            </a:r>
          </a:p>
          <a:p>
            <a:r>
              <a:rPr lang="el-GR" dirty="0"/>
              <a:t>Λειτουργίες: προστασία, προώθηση τροφής, </a:t>
            </a:r>
            <a:r>
              <a:rPr lang="el-GR" dirty="0" err="1"/>
              <a:t>κλπ</a:t>
            </a:r>
            <a:endParaRPr lang="el-GR" dirty="0"/>
          </a:p>
          <a:p>
            <a:endParaRPr lang="el-GR" dirty="0"/>
          </a:p>
        </p:txBody>
      </p:sp>
      <p:pic>
        <p:nvPicPr>
          <p:cNvPr id="1026" name="Picture 2" descr="Anatomy of lips with detailed labeled parts description vector illustration">
            <a:extLst>
              <a:ext uri="{FF2B5EF4-FFF2-40B4-BE49-F238E27FC236}">
                <a16:creationId xmlns:a16="http://schemas.microsoft.com/office/drawing/2014/main" id="{08E9A063-5046-5619-99FC-9D651BD253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0757" y="1443208"/>
            <a:ext cx="4302087" cy="430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6696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C5C5043-284B-69AA-4E26-B461A7D51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Παρειά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0BD0B5D-FA15-8070-E9AE-54A3A05C4B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68000" cy="1973489"/>
          </a:xfrm>
        </p:spPr>
        <p:txBody>
          <a:bodyPr>
            <a:normAutofit fontScale="70000" lnSpcReduction="20000"/>
          </a:bodyPr>
          <a:lstStyle/>
          <a:p>
            <a:r>
              <a:rPr lang="el-GR" dirty="0"/>
              <a:t>ίδια δομή με τα χείλη</a:t>
            </a:r>
          </a:p>
          <a:p>
            <a:r>
              <a:rPr lang="el-GR" dirty="0"/>
              <a:t>Βρίσκεται ο </a:t>
            </a:r>
            <a:r>
              <a:rPr lang="el-GR" dirty="0" err="1"/>
              <a:t>βυκανητής</a:t>
            </a:r>
            <a:r>
              <a:rPr lang="el-GR" dirty="0"/>
              <a:t> μυς και το λιπώδες σώμα της παρειάς</a:t>
            </a:r>
          </a:p>
          <a:p>
            <a:r>
              <a:rPr lang="el-GR" dirty="0"/>
              <a:t>Λειτουργίες: ρόφηση, προώθηση τροφής, μεταφορά τροφής από το </a:t>
            </a:r>
            <a:r>
              <a:rPr lang="el-GR" dirty="0" err="1"/>
              <a:t>προστόμιο</a:t>
            </a:r>
            <a:r>
              <a:rPr lang="el-GR" dirty="0"/>
              <a:t> στην κυρίως στοματική κοιλότητα, θηλασμός.</a:t>
            </a:r>
          </a:p>
          <a:p>
            <a:endParaRPr lang="el-GR" dirty="0"/>
          </a:p>
        </p:txBody>
      </p:sp>
      <p:pic>
        <p:nvPicPr>
          <p:cNvPr id="26628" name="Picture 4" descr="Buccinator - Human cheek muscle labeled in anatomy chart, aids in mastication by compressing the cheeks, important">
            <a:extLst>
              <a:ext uri="{FF2B5EF4-FFF2-40B4-BE49-F238E27FC236}">
                <a16:creationId xmlns:a16="http://schemas.microsoft.com/office/drawing/2014/main" id="{E7DAC37E-967F-785D-DF97-95CA9332C5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828" y="3934051"/>
            <a:ext cx="6433458" cy="2643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7129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5EE5CF5-72CB-EBBC-10A4-106132E70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Δόντια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EA01993-BD23-5D7A-67BF-BFC92CEEC9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615" y="1825625"/>
            <a:ext cx="3995057" cy="428126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b="1" dirty="0"/>
              <a:t>Νεογιλά και Μόνιμα</a:t>
            </a:r>
            <a:endParaRPr lang="el-GR" dirty="0"/>
          </a:p>
          <a:p>
            <a:r>
              <a:rPr lang="el-GR" dirty="0"/>
              <a:t>Δομή: ρίζα, αυχένας, μύλη, πολφική κοιλότητα ριζικός σωλήνας.</a:t>
            </a:r>
          </a:p>
          <a:p>
            <a:r>
              <a:rPr lang="el-GR" dirty="0"/>
              <a:t>Νεύρωση: άνω γναθικό, κάτω φατνιακό (κλάδος κάτω γναθικού)</a:t>
            </a:r>
          </a:p>
          <a:p>
            <a:endParaRPr lang="el-GR" dirty="0"/>
          </a:p>
          <a:p>
            <a:endParaRPr lang="el-GR" dirty="0"/>
          </a:p>
        </p:txBody>
      </p:sp>
      <p:pic>
        <p:nvPicPr>
          <p:cNvPr id="5" name="Picture 4" descr="52">
            <a:extLst>
              <a:ext uri="{FF2B5EF4-FFF2-40B4-BE49-F238E27FC236}">
                <a16:creationId xmlns:a16="http://schemas.microsoft.com/office/drawing/2014/main" id="{F151D36B-2F1A-E95F-0690-CC6139F915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5672" y="1889351"/>
            <a:ext cx="3644631" cy="4432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4" descr="53">
            <a:extLst>
              <a:ext uri="{FF2B5EF4-FFF2-40B4-BE49-F238E27FC236}">
                <a16:creationId xmlns:a16="http://schemas.microsoft.com/office/drawing/2014/main" id="{0B2AAEEE-0C20-C525-4C9C-21B3DB7A73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850" y="1825625"/>
            <a:ext cx="3890150" cy="4432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030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4BA2C2D-1F59-D297-3F4D-E0550974B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Ούλα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213FBF-4216-0E6A-4F04-A60D3F3E9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42857" cy="129857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l-GR" b="1" dirty="0"/>
              <a:t>Δομή</a:t>
            </a:r>
          </a:p>
          <a:p>
            <a:r>
              <a:rPr lang="el-GR" dirty="0"/>
              <a:t> Συνδετικός ιστός, βλεννογόνος</a:t>
            </a:r>
          </a:p>
          <a:p>
            <a:pPr marL="0" indent="0">
              <a:buNone/>
            </a:pPr>
            <a:endParaRPr lang="el-GR" dirty="0"/>
          </a:p>
          <a:p>
            <a:endParaRPr lang="el-GR" dirty="0"/>
          </a:p>
        </p:txBody>
      </p:sp>
      <p:pic>
        <p:nvPicPr>
          <p:cNvPr id="27650" name="Picture 2" descr="Clinical Anatomy of the Healthy Gingival Unit - Anatomy &amp; Histology of the  Gingival Unit and Basic Oral Hygiene - Dentalcare">
            <a:extLst>
              <a:ext uri="{FF2B5EF4-FFF2-40B4-BE49-F238E27FC236}">
                <a16:creationId xmlns:a16="http://schemas.microsoft.com/office/drawing/2014/main" id="{7F4CB7E2-F70D-C157-AEE7-ED06A8B6FE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394" y="1690688"/>
            <a:ext cx="4382567" cy="20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4" name="Picture 6" descr="A) Group 1 showed normal gingival tissues consisted of keratinized... |  Download Scientific Diagram">
            <a:extLst>
              <a:ext uri="{FF2B5EF4-FFF2-40B4-BE49-F238E27FC236}">
                <a16:creationId xmlns:a16="http://schemas.microsoft.com/office/drawing/2014/main" id="{4D0EBCBF-29DF-26E8-6206-C3BE7D6E88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32" y="4087061"/>
            <a:ext cx="7030811" cy="2349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7392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6853181-4BCF-8D4F-1144-950C6EB32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Υπερώα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EBBE1E0-C8AC-0334-1648-AE5F688C8B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1439" y="1825625"/>
            <a:ext cx="6966857" cy="5032375"/>
          </a:xfrm>
        </p:spPr>
        <p:txBody>
          <a:bodyPr>
            <a:normAutofit fontScale="62500" lnSpcReduction="20000"/>
          </a:bodyPr>
          <a:lstStyle/>
          <a:p>
            <a:r>
              <a:rPr lang="el-GR" dirty="0"/>
              <a:t>Σκληρή (πρόσθια δύο τριτημόρια)</a:t>
            </a:r>
          </a:p>
          <a:p>
            <a:r>
              <a:rPr lang="el-GR" dirty="0"/>
              <a:t>Μαλακή</a:t>
            </a:r>
          </a:p>
          <a:p>
            <a:pPr marL="0" indent="0">
              <a:buNone/>
            </a:pPr>
            <a:r>
              <a:rPr lang="el-GR" b="1" dirty="0"/>
              <a:t>Δομή σκληρής υπερώας</a:t>
            </a:r>
            <a:endParaRPr lang="el-GR" dirty="0"/>
          </a:p>
          <a:p>
            <a:r>
              <a:rPr lang="el-GR" dirty="0"/>
              <a:t>Αποτελείται από: άνω γνάθο, υπερώια οστά, υπερώιους αδένες, βλεννογόνο (3-4 πτυχές), </a:t>
            </a:r>
            <a:r>
              <a:rPr lang="el-GR" dirty="0" err="1"/>
              <a:t>τομική</a:t>
            </a:r>
            <a:r>
              <a:rPr lang="el-GR" dirty="0"/>
              <a:t> θηλή και </a:t>
            </a:r>
            <a:r>
              <a:rPr lang="el-GR" dirty="0" err="1"/>
              <a:t>τομικό</a:t>
            </a:r>
            <a:r>
              <a:rPr lang="el-GR" dirty="0"/>
              <a:t> τρήμα</a:t>
            </a:r>
          </a:p>
          <a:p>
            <a:pPr marL="0" indent="0">
              <a:buNone/>
            </a:pPr>
            <a:r>
              <a:rPr lang="el-GR" b="1" dirty="0"/>
              <a:t>Μαλακή υπερώα</a:t>
            </a:r>
            <a:endParaRPr lang="el-GR" dirty="0"/>
          </a:p>
          <a:p>
            <a:pPr marL="0" indent="0">
              <a:buNone/>
            </a:pPr>
            <a:r>
              <a:rPr lang="el-GR" dirty="0"/>
              <a:t>είναι μια ινώδης προέκταση, η οποία </a:t>
            </a:r>
            <a:r>
              <a:rPr lang="el-GR" dirty="0" err="1"/>
              <a:t>οριοθετείται</a:t>
            </a:r>
            <a:r>
              <a:rPr lang="el-GR" dirty="0"/>
              <a:t> από τη </a:t>
            </a:r>
            <a:r>
              <a:rPr lang="el-GR" dirty="0" err="1"/>
              <a:t>γλωσσοϋπερώια</a:t>
            </a:r>
            <a:r>
              <a:rPr lang="el-GR" dirty="0"/>
              <a:t> και τη </a:t>
            </a:r>
            <a:r>
              <a:rPr lang="el-GR" dirty="0" err="1"/>
              <a:t>φαρυγγοϋπερώια</a:t>
            </a:r>
            <a:r>
              <a:rPr lang="el-GR" dirty="0"/>
              <a:t> πτυχή (συνδέεται με τη γλώσσα και το φάρυγγα).</a:t>
            </a:r>
          </a:p>
          <a:p>
            <a:pPr marL="0" indent="0">
              <a:buNone/>
            </a:pPr>
            <a:r>
              <a:rPr lang="el-GR" b="1" dirty="0"/>
              <a:t>Δομή : </a:t>
            </a:r>
            <a:r>
              <a:rPr lang="el-GR" dirty="0"/>
              <a:t>Αποτελείται από: την απονεύρωση, τους μύες, το βλεννογόνο και τους </a:t>
            </a:r>
            <a:r>
              <a:rPr lang="el-GR" dirty="0" err="1"/>
              <a:t>βλεννογόνιους</a:t>
            </a:r>
            <a:r>
              <a:rPr lang="el-GR" dirty="0"/>
              <a:t> αδένες.</a:t>
            </a:r>
          </a:p>
          <a:p>
            <a:endParaRPr lang="el-GR" dirty="0"/>
          </a:p>
        </p:txBody>
      </p:sp>
      <p:pic>
        <p:nvPicPr>
          <p:cNvPr id="8194" name="Picture 4" descr="48">
            <a:extLst>
              <a:ext uri="{FF2B5EF4-FFF2-40B4-BE49-F238E27FC236}">
                <a16:creationId xmlns:a16="http://schemas.microsoft.com/office/drawing/2014/main" id="{3B515E6D-1D4C-4276-7204-7D05A85E74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296" y="1825625"/>
            <a:ext cx="3945617" cy="4735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1169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E4AD787-E631-DA03-6255-7747D9856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 Μύες της Μαλακής Υπερώας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7E4EB45-BC43-774F-5B5F-04D52A20AF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 err="1"/>
              <a:t>Ανελκτήρας</a:t>
            </a:r>
            <a:r>
              <a:rPr lang="el-GR" dirty="0"/>
              <a:t> του υπερώιου ιστίου (νεύρωση ΕΣ Χ)</a:t>
            </a:r>
          </a:p>
          <a:p>
            <a:r>
              <a:rPr lang="el-GR" dirty="0" err="1"/>
              <a:t>Διατείνων</a:t>
            </a:r>
            <a:r>
              <a:rPr lang="el-GR" dirty="0"/>
              <a:t> το υπερώιο ιστίο (νεύρωση ΕΣ V)</a:t>
            </a:r>
          </a:p>
          <a:p>
            <a:r>
              <a:rPr lang="el-GR" dirty="0" err="1"/>
              <a:t>Φαρυγγοϋπερώιος</a:t>
            </a:r>
            <a:r>
              <a:rPr lang="el-GR" dirty="0"/>
              <a:t> (νεύρωση ΕΣ X, XI)</a:t>
            </a:r>
          </a:p>
          <a:p>
            <a:r>
              <a:rPr lang="el-GR" dirty="0" err="1"/>
              <a:t>γλωσσοϋπερώιος</a:t>
            </a:r>
            <a:r>
              <a:rPr lang="el-GR" dirty="0"/>
              <a:t> (νεύρωση ΕΣ X, XI)</a:t>
            </a:r>
          </a:p>
          <a:p>
            <a:r>
              <a:rPr lang="el-GR" dirty="0"/>
              <a:t>Σταφυλίτης (νεύρωση ΕΣ X, XI) (νεύρωση </a:t>
            </a:r>
            <a:r>
              <a:rPr lang="el-GR" dirty="0" err="1"/>
              <a:t>άζυγος</a:t>
            </a:r>
            <a:r>
              <a:rPr lang="el-GR" dirty="0"/>
              <a:t> της σταφυλής)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71774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D742B7A-126F-F184-0625-FCF3858B9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Ενέργειες Μυών 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F4B75AF-3B77-2A21-33C3-7155180ED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l-GR" dirty="0" err="1"/>
              <a:t>Ανέλκηση</a:t>
            </a:r>
            <a:r>
              <a:rPr lang="el-GR" dirty="0"/>
              <a:t> μαλακής υπερώας κατά την κατάποση,</a:t>
            </a:r>
          </a:p>
          <a:p>
            <a:pPr lvl="1"/>
            <a:r>
              <a:rPr lang="el-GR" dirty="0"/>
              <a:t>Διάταση της μαλακής υπερώας και διάνοιξη της ακουστικής σάλπιγγα κατά την κατάποση και τη </a:t>
            </a:r>
            <a:r>
              <a:rPr lang="el-GR" dirty="0" err="1"/>
              <a:t>χάσμηση</a:t>
            </a:r>
            <a:r>
              <a:rPr lang="el-GR" dirty="0"/>
              <a:t>.</a:t>
            </a:r>
          </a:p>
          <a:p>
            <a:pPr lvl="1"/>
            <a:r>
              <a:rPr lang="el-GR" dirty="0"/>
              <a:t>Έλξη των τοιχωμάτων του φάρυγγα άνω, </a:t>
            </a:r>
            <a:r>
              <a:rPr lang="el-GR" dirty="0" err="1"/>
              <a:t>προσθίως</a:t>
            </a:r>
            <a:r>
              <a:rPr lang="el-GR" dirty="0"/>
              <a:t> και έσω κατά την κατάποση,</a:t>
            </a:r>
          </a:p>
          <a:p>
            <a:pPr lvl="1"/>
            <a:r>
              <a:rPr lang="el-GR" dirty="0"/>
              <a:t>Βράχυνση και </a:t>
            </a:r>
            <a:r>
              <a:rPr lang="el-GR" dirty="0" err="1"/>
              <a:t>ανέλκηση</a:t>
            </a:r>
            <a:r>
              <a:rPr lang="el-GR" dirty="0"/>
              <a:t> της σταφυλής.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83387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CD9453B-828F-0728-DB13-F505888AA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Γλώσσα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A21EEED-1D4F-0C24-EC6F-AADC2A73A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543" y="2024743"/>
            <a:ext cx="7511143" cy="4572000"/>
          </a:xfrm>
        </p:spPr>
        <p:txBody>
          <a:bodyPr>
            <a:normAutofit fontScale="92500" lnSpcReduction="20000"/>
          </a:bodyPr>
          <a:lstStyle/>
          <a:p>
            <a:r>
              <a:rPr lang="el-GR" sz="1800" dirty="0"/>
              <a:t>Μέρη: ρίζα, σώμα, κορυφή (φαρυγγικό μέρος, στοματικό μέρος, τελική αύλακα)</a:t>
            </a:r>
          </a:p>
          <a:p>
            <a:pPr marL="0" indent="0">
              <a:buNone/>
            </a:pPr>
            <a:r>
              <a:rPr lang="el-GR" sz="1800" b="1" dirty="0"/>
              <a:t>Δομή</a:t>
            </a:r>
            <a:endParaRPr lang="el-GR" sz="1800" dirty="0"/>
          </a:p>
          <a:p>
            <a:r>
              <a:rPr lang="el-GR" sz="1800" dirty="0"/>
              <a:t>αποτελείται από:</a:t>
            </a:r>
          </a:p>
          <a:p>
            <a:pPr lvl="2"/>
            <a:r>
              <a:rPr lang="el-GR" sz="1800" dirty="0"/>
              <a:t>Μύες (αυτόχθονες, ετερόχθονες),</a:t>
            </a:r>
          </a:p>
          <a:p>
            <a:pPr lvl="2"/>
            <a:r>
              <a:rPr lang="el-GR" sz="1800" dirty="0"/>
              <a:t>Βλεννογόνο (φέρει θηλές: μυκητοειδείς, τριχοειδείς, κωνικές, φυλλοειδείς, περιχαρακωμένες),</a:t>
            </a:r>
          </a:p>
          <a:p>
            <a:pPr lvl="2"/>
            <a:r>
              <a:rPr lang="el-GR" sz="1800" dirty="0"/>
              <a:t>Αισθητικούς υποδοχείς της γεύσης, και</a:t>
            </a:r>
          </a:p>
          <a:p>
            <a:pPr lvl="2"/>
            <a:r>
              <a:rPr lang="el-GR" sz="1800" dirty="0"/>
              <a:t>Λεμφικό ιστό.</a:t>
            </a:r>
          </a:p>
          <a:p>
            <a:pPr marL="0" indent="0">
              <a:buNone/>
            </a:pPr>
            <a:r>
              <a:rPr lang="el-GR" sz="1800" b="1" dirty="0"/>
              <a:t>Λειτουργίες</a:t>
            </a:r>
            <a:endParaRPr lang="el-GR" sz="1800" dirty="0"/>
          </a:p>
          <a:p>
            <a:r>
              <a:rPr lang="el-GR" sz="1800" dirty="0"/>
              <a:t>μάσηση, κατάποση, άρθρωση λόγου, καθαρισμός.</a:t>
            </a:r>
          </a:p>
          <a:p>
            <a:pPr lvl="2"/>
            <a:endParaRPr lang="el-GR" sz="1800" dirty="0"/>
          </a:p>
          <a:p>
            <a:endParaRPr lang="el-GR" sz="1800" dirty="0"/>
          </a:p>
        </p:txBody>
      </p:sp>
      <p:pic>
        <p:nvPicPr>
          <p:cNvPr id="8" name="Picture 4" descr="54">
            <a:extLst>
              <a:ext uri="{FF2B5EF4-FFF2-40B4-BE49-F238E27FC236}">
                <a16:creationId xmlns:a16="http://schemas.microsoft.com/office/drawing/2014/main" id="{679EF60E-B34F-59B7-995A-67222D1497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4473" y="2155371"/>
            <a:ext cx="3732984" cy="4310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5795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0767DC1-894F-5AF3-F5F3-D038BD87A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pic>
        <p:nvPicPr>
          <p:cNvPr id="4" name="videoplayback (13)">
            <a:hlinkClick r:id="" action="ppaction://media"/>
            <a:extLst>
              <a:ext uri="{FF2B5EF4-FFF2-40B4-BE49-F238E27FC236}">
                <a16:creationId xmlns:a16="http://schemas.microsoft.com/office/drawing/2014/main" id="{2E36FBE5-8686-402B-7FDF-7B7FF4DAEB5D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73667" y="992187"/>
            <a:ext cx="3205162" cy="5697374"/>
          </a:xfrm>
        </p:spPr>
      </p:pic>
      <p:pic>
        <p:nvPicPr>
          <p:cNvPr id="10243" name="Picture 4" descr="56">
            <a:extLst>
              <a:ext uri="{FF2B5EF4-FFF2-40B4-BE49-F238E27FC236}">
                <a16:creationId xmlns:a16="http://schemas.microsoft.com/office/drawing/2014/main" id="{7D15941E-F309-BAA6-A03A-2A5F30CD8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1033" y="992187"/>
            <a:ext cx="4689475" cy="564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2652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5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E5CF8BF-FEBC-32E3-53BE-314D3775C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Γλωσσικές Θηλές και Γευστικές Κάλυκες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E288890-EBD1-8497-F404-C3ED6C2D26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628" y="1923597"/>
            <a:ext cx="7081157" cy="449353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l-GR" b="1" dirty="0"/>
              <a:t>Έχουν</a:t>
            </a:r>
            <a:endParaRPr lang="el-GR" dirty="0"/>
          </a:p>
          <a:p>
            <a:r>
              <a:rPr lang="el-GR" dirty="0"/>
              <a:t>Ειδική αισθητικότητα (γεύση) με τα παρακάτω νεύρα:</a:t>
            </a:r>
          </a:p>
          <a:p>
            <a:pPr lvl="1"/>
            <a:r>
              <a:rPr lang="el-GR" dirty="0"/>
              <a:t>Χορδή του τυμπάνου (ΕΣ VII) για τα πρόσθια 2/3,</a:t>
            </a:r>
          </a:p>
          <a:p>
            <a:pPr lvl="1"/>
            <a:r>
              <a:rPr lang="el-GR" dirty="0"/>
              <a:t>Γλωσσικός κλάδος (ΕΣ IX) για το οπίσθιο 1/3 της γλώσσας.</a:t>
            </a:r>
          </a:p>
          <a:p>
            <a:r>
              <a:rPr lang="el-GR" dirty="0"/>
              <a:t>Κοινή αισθητικότητα με τα παρακάτω νεύρα:</a:t>
            </a:r>
          </a:p>
          <a:p>
            <a:pPr lvl="1"/>
            <a:r>
              <a:rPr lang="el-GR" dirty="0"/>
              <a:t>Γλωσσικό νεύρο (ΕΣ V3), πρόσθια 2/3</a:t>
            </a:r>
          </a:p>
          <a:p>
            <a:pPr lvl="1"/>
            <a:r>
              <a:rPr lang="el-GR" dirty="0"/>
              <a:t>Γλωσσικός κλάδος (ΕΣ IX) για το οπίσθιο 1/3 της γλώσσας</a:t>
            </a:r>
          </a:p>
          <a:p>
            <a:endParaRPr lang="el-GR" dirty="0"/>
          </a:p>
        </p:txBody>
      </p:sp>
      <p:pic>
        <p:nvPicPr>
          <p:cNvPr id="7" name="Picture 5" descr="58">
            <a:extLst>
              <a:ext uri="{FF2B5EF4-FFF2-40B4-BE49-F238E27FC236}">
                <a16:creationId xmlns:a16="http://schemas.microsoft.com/office/drawing/2014/main" id="{51ED5C67-04FE-1582-63BC-D1DAE998B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3658" y="1690689"/>
            <a:ext cx="3804556" cy="4800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5591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7D0D606-7B89-BAEE-E68C-C2A78572A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Μύες της Γλώσσας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66D7C7A-9E74-CC77-33E9-19FFFC01DE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l-GR" b="1" dirty="0"/>
              <a:t>ΕΤΕΡΟΧΘΟΝΕΣ ΜΥΕΣ</a:t>
            </a:r>
            <a:endParaRPr lang="el-GR" dirty="0"/>
          </a:p>
          <a:p>
            <a:r>
              <a:rPr lang="el-GR" dirty="0" err="1"/>
              <a:t>Γενειογλωσσικός</a:t>
            </a:r>
            <a:r>
              <a:rPr lang="el-GR" dirty="0"/>
              <a:t> (νεύρωση ΕΣ </a:t>
            </a:r>
            <a:r>
              <a:rPr lang="en-US" dirty="0"/>
              <a:t>XII)</a:t>
            </a:r>
          </a:p>
          <a:p>
            <a:r>
              <a:rPr lang="el-GR" dirty="0" err="1"/>
              <a:t>Υογλωσσικός</a:t>
            </a:r>
            <a:r>
              <a:rPr lang="el-GR" dirty="0"/>
              <a:t> (νεύρωση ΕΣ </a:t>
            </a:r>
            <a:r>
              <a:rPr lang="en-US" dirty="0"/>
              <a:t>XII)</a:t>
            </a:r>
          </a:p>
          <a:p>
            <a:r>
              <a:rPr lang="el-GR" dirty="0" err="1"/>
              <a:t>Βελονογλωσσικός</a:t>
            </a:r>
            <a:r>
              <a:rPr lang="el-GR" dirty="0"/>
              <a:t> (νεύρωση ΕΣ </a:t>
            </a:r>
            <a:r>
              <a:rPr lang="en-US" dirty="0"/>
              <a:t>XII)</a:t>
            </a:r>
          </a:p>
          <a:p>
            <a:r>
              <a:rPr lang="el-GR" dirty="0" err="1"/>
              <a:t>Γλωσσοϋπερώιος</a:t>
            </a:r>
            <a:r>
              <a:rPr lang="el-GR" dirty="0"/>
              <a:t> (νεύρωση ΕΣ </a:t>
            </a:r>
            <a:r>
              <a:rPr lang="en-US" dirty="0"/>
              <a:t>X)</a:t>
            </a:r>
          </a:p>
          <a:p>
            <a:pPr marL="0" indent="0">
              <a:buNone/>
            </a:pPr>
            <a:r>
              <a:rPr lang="el-GR" b="1" dirty="0"/>
              <a:t>ΑΥΤΟΧΘΟΝΕΣ ΜΥΕΣ</a:t>
            </a:r>
            <a:endParaRPr lang="el-GR" dirty="0"/>
          </a:p>
          <a:p>
            <a:r>
              <a:rPr lang="el-GR" dirty="0"/>
              <a:t>Άνω επιμήκης γλωσσικός</a:t>
            </a:r>
          </a:p>
          <a:p>
            <a:r>
              <a:rPr lang="el-GR" dirty="0"/>
              <a:t>Κάτω επιμήκης γλωσσικός</a:t>
            </a:r>
          </a:p>
          <a:p>
            <a:r>
              <a:rPr lang="el-GR" dirty="0"/>
              <a:t>Εγκάρσιος γλωσσικός</a:t>
            </a:r>
          </a:p>
          <a:p>
            <a:r>
              <a:rPr lang="el-GR" dirty="0"/>
              <a:t>Κάθετος γλωσσικός (όλοι έχουν νεύρωση από ΕΣ </a:t>
            </a:r>
            <a:r>
              <a:rPr lang="en-US" dirty="0"/>
              <a:t>XII).</a:t>
            </a:r>
          </a:p>
          <a:p>
            <a:endParaRPr lang="el-GR" dirty="0"/>
          </a:p>
        </p:txBody>
      </p:sp>
      <p:pic>
        <p:nvPicPr>
          <p:cNvPr id="12290" name="Picture 4" descr="55">
            <a:extLst>
              <a:ext uri="{FF2B5EF4-FFF2-40B4-BE49-F238E27FC236}">
                <a16:creationId xmlns:a16="http://schemas.microsoft.com/office/drawing/2014/main" id="{5C6781D9-9ABF-B24E-8BC8-BC8E45909B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8386" y="1690688"/>
            <a:ext cx="4476262" cy="501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55994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3CB875D-02F8-CC7D-A23F-9F2D099EF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Μύες της Γλώσσας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0278397-81BE-E277-1790-8C3229ED35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6330043" cy="4754789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l-GR" b="1" dirty="0"/>
              <a:t>Ενέργειες</a:t>
            </a:r>
            <a:endParaRPr lang="el-GR" dirty="0"/>
          </a:p>
          <a:p>
            <a:r>
              <a:rPr lang="el-GR" dirty="0"/>
              <a:t>κινήσεις της γλώσσας, αλλαγή σχήματος</a:t>
            </a:r>
          </a:p>
          <a:p>
            <a:pPr marL="0" indent="0">
              <a:buNone/>
            </a:pPr>
            <a:r>
              <a:rPr lang="el-GR" b="1" dirty="0" err="1"/>
              <a:t>Αγγείωση</a:t>
            </a:r>
            <a:endParaRPr lang="el-GR" dirty="0"/>
          </a:p>
          <a:p>
            <a:r>
              <a:rPr lang="el-GR" dirty="0"/>
              <a:t>γλωσσική αρτηρία και φλέβα</a:t>
            </a:r>
          </a:p>
          <a:p>
            <a:pPr marL="0" indent="0">
              <a:buNone/>
            </a:pPr>
            <a:r>
              <a:rPr lang="el-GR" b="1" dirty="0"/>
              <a:t>Λεμφική αποχέτευση</a:t>
            </a:r>
            <a:endParaRPr lang="el-GR" dirty="0"/>
          </a:p>
          <a:p>
            <a:r>
              <a:rPr lang="el-GR" dirty="0" err="1"/>
              <a:t>υπογενείδιοι</a:t>
            </a:r>
            <a:r>
              <a:rPr lang="el-GR" dirty="0"/>
              <a:t> λεμφαδένες (κορυφή),</a:t>
            </a:r>
          </a:p>
          <a:p>
            <a:r>
              <a:rPr lang="el-GR" dirty="0"/>
              <a:t>υπογνάθιοι λεμφαδένες (πλάγια πρόσθια 2/3)</a:t>
            </a:r>
          </a:p>
          <a:p>
            <a:r>
              <a:rPr lang="el-GR" dirty="0"/>
              <a:t>μετά εν τω </a:t>
            </a:r>
            <a:r>
              <a:rPr lang="el-GR" dirty="0" err="1"/>
              <a:t>βάθει</a:t>
            </a:r>
            <a:r>
              <a:rPr lang="el-GR" dirty="0"/>
              <a:t> τραχηλικοί λεμφαδένες.</a:t>
            </a:r>
          </a:p>
          <a:p>
            <a:r>
              <a:rPr lang="el-GR" dirty="0"/>
              <a:t>Απευθείας στους εν τω </a:t>
            </a:r>
            <a:r>
              <a:rPr lang="el-GR" dirty="0" err="1"/>
              <a:t>βάθει</a:t>
            </a:r>
            <a:r>
              <a:rPr lang="el-GR" dirty="0"/>
              <a:t> τραχηλικούς λεμφαδένες αποχετεύει το οπίσθιο τριτημόριο.</a:t>
            </a:r>
          </a:p>
          <a:p>
            <a:endParaRPr lang="el-GR" dirty="0"/>
          </a:p>
        </p:txBody>
      </p:sp>
      <p:pic>
        <p:nvPicPr>
          <p:cNvPr id="13314" name="Picture 4" descr="55">
            <a:extLst>
              <a:ext uri="{FF2B5EF4-FFF2-40B4-BE49-F238E27FC236}">
                <a16:creationId xmlns:a16="http://schemas.microsoft.com/office/drawing/2014/main" id="{5B2E5EB7-A2B0-F508-7BFD-DBF02270E0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9871" y="1825625"/>
            <a:ext cx="4064875" cy="4549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04197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1C1A902-4C95-5B4C-4CEA-BD3C09B17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Φάρυγγας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D1239AD-7FBC-8E4B-DB57-0E90A0285D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986" y="1874610"/>
            <a:ext cx="6836229" cy="457517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l-GR" dirty="0"/>
              <a:t>Αρχίζει από τη βάση του κρανίου μέχρι το κάτω χείλος του κρικοειδούς χόνδρου όπου μεταπίπτει στον οισοφάγο.</a:t>
            </a:r>
          </a:p>
          <a:p>
            <a:pPr marL="0" indent="0">
              <a:buNone/>
            </a:pPr>
            <a:r>
              <a:rPr lang="el-GR" b="1" dirty="0"/>
              <a:t>Διαιρείται σε</a:t>
            </a:r>
            <a:endParaRPr lang="el-GR" dirty="0"/>
          </a:p>
          <a:p>
            <a:r>
              <a:rPr lang="el-GR" b="1" dirty="0"/>
              <a:t>Ρινοφάρυγγα:</a:t>
            </a:r>
            <a:r>
              <a:rPr lang="el-GR" dirty="0"/>
              <a:t> εκτείνεται οπισθίως της ρινικής κοιλότητας και πάνω από την μαλακή υπερώα</a:t>
            </a:r>
          </a:p>
          <a:p>
            <a:r>
              <a:rPr lang="el-GR" b="1" dirty="0" err="1"/>
              <a:t>Στοματοφάρυγγα</a:t>
            </a:r>
            <a:r>
              <a:rPr lang="el-GR" dirty="0"/>
              <a:t>: εκτείνεται από τη μαλακή υπερώα μέχρι το άνω χείλος της επιγλωττίδας, οπισθίως της στοματικής κοιλότητας</a:t>
            </a:r>
          </a:p>
          <a:p>
            <a:r>
              <a:rPr lang="el-GR" b="1" dirty="0" err="1"/>
              <a:t>Υποφάρυγγα</a:t>
            </a:r>
            <a:r>
              <a:rPr lang="el-GR" b="1" dirty="0"/>
              <a:t>:</a:t>
            </a:r>
            <a:r>
              <a:rPr lang="el-GR" dirty="0"/>
              <a:t> εκτείνεται από το χείλος της επιγλωττίδας μέχρι το κάτω πέρας του </a:t>
            </a:r>
            <a:r>
              <a:rPr lang="el-GR" dirty="0" err="1"/>
              <a:t>κρικο</a:t>
            </a:r>
            <a:endParaRPr lang="el-GR" dirty="0"/>
          </a:p>
          <a:p>
            <a:pPr lvl="1"/>
            <a:endParaRPr lang="el-GR" dirty="0"/>
          </a:p>
          <a:p>
            <a:endParaRPr lang="el-GR" dirty="0"/>
          </a:p>
        </p:txBody>
      </p:sp>
      <p:pic>
        <p:nvPicPr>
          <p:cNvPr id="4" name="Picture 4" descr="59">
            <a:extLst>
              <a:ext uri="{FF2B5EF4-FFF2-40B4-BE49-F238E27FC236}">
                <a16:creationId xmlns:a16="http://schemas.microsoft.com/office/drawing/2014/main" id="{098E3FE7-EBA6-7667-41E9-937ED52E8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2157" y="1950185"/>
            <a:ext cx="4016829" cy="4424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3982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1767028-50BC-CFFE-5971-FA223FA5F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Φάρυγγας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6AE8693-3FC7-3026-1090-E78027177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57" y="1907268"/>
            <a:ext cx="6672943" cy="457517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l-GR" sz="2000" b="1" dirty="0"/>
              <a:t>ΤΟ ΤΟΙΧΩΜΑ ΤΟΥ ΦΑΡΥΓΓΑ αποτελείται από πέντε στιβάδες:</a:t>
            </a:r>
            <a:endParaRPr lang="el-GR" sz="2000" dirty="0"/>
          </a:p>
          <a:p>
            <a:pPr lvl="1"/>
            <a:r>
              <a:rPr lang="el-GR" sz="1600" dirty="0"/>
              <a:t>Βλεννογόνος,</a:t>
            </a:r>
          </a:p>
          <a:p>
            <a:pPr lvl="1"/>
            <a:r>
              <a:rPr lang="el-GR" sz="1600" dirty="0" err="1"/>
              <a:t>Υποβλεννογόνιος</a:t>
            </a:r>
            <a:r>
              <a:rPr lang="el-GR" sz="1600" dirty="0"/>
              <a:t>,</a:t>
            </a:r>
          </a:p>
          <a:p>
            <a:pPr lvl="1"/>
            <a:r>
              <a:rPr lang="el-GR" sz="1600" dirty="0"/>
              <a:t>Ινώδης χιτώνας,</a:t>
            </a:r>
          </a:p>
          <a:p>
            <a:pPr lvl="1"/>
            <a:r>
              <a:rPr lang="el-GR" sz="1600" dirty="0"/>
              <a:t>Μυϊκός χιτώνας,</a:t>
            </a:r>
          </a:p>
          <a:p>
            <a:pPr lvl="1"/>
            <a:r>
              <a:rPr lang="el-GR" sz="1600" dirty="0" err="1"/>
              <a:t>Υπεριφαρυγγική</a:t>
            </a:r>
            <a:r>
              <a:rPr lang="el-GR" sz="1600" dirty="0"/>
              <a:t> </a:t>
            </a:r>
            <a:r>
              <a:rPr lang="el-GR" sz="1600" dirty="0" err="1"/>
              <a:t>περιτονία</a:t>
            </a:r>
            <a:endParaRPr lang="el-GR" sz="1600" dirty="0"/>
          </a:p>
          <a:p>
            <a:pPr marL="0" indent="0">
              <a:buNone/>
            </a:pPr>
            <a:r>
              <a:rPr lang="el-GR" sz="2000" b="1" dirty="0"/>
              <a:t>Αισθητική νεύρωση</a:t>
            </a:r>
            <a:endParaRPr lang="el-GR" sz="2000" dirty="0"/>
          </a:p>
          <a:p>
            <a:r>
              <a:rPr lang="el-GR" sz="2000" dirty="0"/>
              <a:t>ΕΣ V (νεύρωση του ρινοφάρυγγα),</a:t>
            </a:r>
          </a:p>
          <a:p>
            <a:r>
              <a:rPr lang="el-GR" sz="2000" dirty="0"/>
              <a:t>ΕΣ IX (</a:t>
            </a:r>
            <a:r>
              <a:rPr lang="el-GR" sz="2000" dirty="0" err="1"/>
              <a:t>νευρώνει</a:t>
            </a:r>
            <a:r>
              <a:rPr lang="el-GR" sz="2000" dirty="0"/>
              <a:t> και τις τρεις μοίρες) </a:t>
            </a:r>
            <a:r>
              <a:rPr lang="el-GR" sz="2000" dirty="0" err="1"/>
              <a:t>ειδούς</a:t>
            </a:r>
            <a:r>
              <a:rPr lang="el-GR" sz="2000" dirty="0"/>
              <a:t> χόνδρου. </a:t>
            </a:r>
            <a:r>
              <a:rPr lang="el-GR" sz="2000" dirty="0" err="1"/>
              <a:t>Απιθειδής</a:t>
            </a:r>
            <a:r>
              <a:rPr lang="el-GR" sz="2000" dirty="0"/>
              <a:t> κόλπος.</a:t>
            </a:r>
          </a:p>
          <a:p>
            <a:endParaRPr lang="el-GR" sz="2000" dirty="0"/>
          </a:p>
        </p:txBody>
      </p:sp>
      <p:pic>
        <p:nvPicPr>
          <p:cNvPr id="4" name="Picture 4" descr="62">
            <a:extLst>
              <a:ext uri="{FF2B5EF4-FFF2-40B4-BE49-F238E27FC236}">
                <a16:creationId xmlns:a16="http://schemas.microsoft.com/office/drawing/2014/main" id="{88B1ADF9-F480-C67E-0375-96416A751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6739" y="1907268"/>
            <a:ext cx="4464904" cy="457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6788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3DE3004-DF14-2C07-D92C-5FF200C45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Μύες του Φάρυγγα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17F84BD-FF83-DB48-9011-DB32955B27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13714" cy="482010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l-GR" b="1" dirty="0"/>
              <a:t>ΕΞΩ ΜΥΕΣ</a:t>
            </a:r>
            <a:endParaRPr lang="el-GR" dirty="0"/>
          </a:p>
          <a:p>
            <a:r>
              <a:rPr lang="el-GR" dirty="0"/>
              <a:t>άνω, μέσος, κάτω φαρυγγικός σφιγκτήρας</a:t>
            </a:r>
          </a:p>
          <a:p>
            <a:r>
              <a:rPr lang="el-GR" dirty="0"/>
              <a:t>Νεύρωση: ΕΣ IX, ΕΣ X.</a:t>
            </a:r>
          </a:p>
          <a:p>
            <a:r>
              <a:rPr lang="el-GR" dirty="0"/>
              <a:t>Ενέργειες: σύσφιξη των τοιχωμάτων κατά την κατάποση</a:t>
            </a:r>
          </a:p>
          <a:p>
            <a:pPr marL="0" indent="0">
              <a:buNone/>
            </a:pPr>
            <a:r>
              <a:rPr lang="el-GR" b="1" dirty="0"/>
              <a:t>ΕΣΩ ΜΥΕΣ</a:t>
            </a:r>
            <a:endParaRPr lang="el-GR" dirty="0"/>
          </a:p>
          <a:p>
            <a:r>
              <a:rPr lang="el-GR" dirty="0" err="1"/>
              <a:t>φαρυγγοϋπερώιος</a:t>
            </a:r>
            <a:r>
              <a:rPr lang="el-GR" dirty="0"/>
              <a:t>, </a:t>
            </a:r>
            <a:r>
              <a:rPr lang="el-GR" dirty="0" err="1"/>
              <a:t>σαλπιγγοφαρυγγικός</a:t>
            </a:r>
            <a:r>
              <a:rPr lang="el-GR" dirty="0"/>
              <a:t>, </a:t>
            </a:r>
            <a:r>
              <a:rPr lang="el-GR" dirty="0" err="1"/>
              <a:t>βελονοφαρυγγικός</a:t>
            </a:r>
            <a:endParaRPr lang="el-GR" dirty="0"/>
          </a:p>
          <a:p>
            <a:r>
              <a:rPr lang="el-GR" dirty="0"/>
              <a:t>Νεύρωση: ΕΣ IX, ΕΣ X.</a:t>
            </a:r>
          </a:p>
          <a:p>
            <a:r>
              <a:rPr lang="el-GR" dirty="0"/>
              <a:t>Ενέργειες: ανύψωση του λάρυγγα και του φάρυγγα κατά την κατάποση και την ομιλία</a:t>
            </a:r>
          </a:p>
          <a:p>
            <a:endParaRPr lang="el-GR" dirty="0"/>
          </a:p>
        </p:txBody>
      </p:sp>
      <p:pic>
        <p:nvPicPr>
          <p:cNvPr id="9" name="Picture 8" descr="63">
            <a:extLst>
              <a:ext uri="{FF2B5EF4-FFF2-40B4-BE49-F238E27FC236}">
                <a16:creationId xmlns:a16="http://schemas.microsoft.com/office/drawing/2014/main" id="{CD7D70F1-40A8-AB55-CD57-2B2A314D6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300" y="1825625"/>
            <a:ext cx="3459288" cy="4362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5206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C486EA2-1EB7-85A6-E288-2D43EA370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pic>
        <p:nvPicPr>
          <p:cNvPr id="4" name="Picture 6" descr="64">
            <a:extLst>
              <a:ext uri="{FF2B5EF4-FFF2-40B4-BE49-F238E27FC236}">
                <a16:creationId xmlns:a16="http://schemas.microsoft.com/office/drawing/2014/main" id="{DD16B4AB-7D43-7DAF-0167-FC94D08A93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416" y="992187"/>
            <a:ext cx="4285995" cy="5326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71">
            <a:extLst>
              <a:ext uri="{FF2B5EF4-FFF2-40B4-BE49-F238E27FC236}">
                <a16:creationId xmlns:a16="http://schemas.microsoft.com/office/drawing/2014/main" id="{987636AD-73DA-9F24-5E57-9D4F9B79184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9785" y="992187"/>
            <a:ext cx="4478351" cy="5326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386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A4A9EFE-70AE-0022-BD66-03D33FEEF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/>
              <a:t>Λεμφοεπιθηλιακός</a:t>
            </a:r>
            <a:r>
              <a:rPr lang="el-GR" dirty="0"/>
              <a:t> Δακτύλιος του </a:t>
            </a:r>
            <a:r>
              <a:rPr lang="en-US" dirty="0" err="1"/>
              <a:t>Waldayer</a:t>
            </a:r>
            <a:endParaRPr lang="el-GR" b="0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E700E25-4C16-9FD4-B598-C898ED4AA9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657" y="2163082"/>
            <a:ext cx="10515600" cy="4351338"/>
          </a:xfrm>
        </p:spPr>
        <p:txBody>
          <a:bodyPr/>
          <a:lstStyle/>
          <a:p>
            <a:pPr lvl="1"/>
            <a:r>
              <a:rPr lang="el-GR" dirty="0"/>
              <a:t>Παρίσθμια αμυγδαλή (</a:t>
            </a:r>
            <a:r>
              <a:rPr lang="el-GR" dirty="0" err="1"/>
              <a:t>αμυγδαλικός</a:t>
            </a:r>
            <a:r>
              <a:rPr lang="el-GR" dirty="0"/>
              <a:t> κόλπος),</a:t>
            </a:r>
          </a:p>
          <a:p>
            <a:pPr lvl="1"/>
            <a:r>
              <a:rPr lang="el-GR" dirty="0"/>
              <a:t>Γλωσσική αμυγδαλή,</a:t>
            </a:r>
          </a:p>
          <a:p>
            <a:pPr lvl="1"/>
            <a:r>
              <a:rPr lang="el-GR" dirty="0"/>
              <a:t>Φαρυγγική αμυγδαλή,</a:t>
            </a:r>
          </a:p>
          <a:p>
            <a:pPr lvl="1"/>
            <a:r>
              <a:rPr lang="el-GR" dirty="0"/>
              <a:t>Σαλπιγγική αμυγδαλή</a:t>
            </a:r>
          </a:p>
          <a:p>
            <a:endParaRPr lang="el-GR" dirty="0"/>
          </a:p>
        </p:txBody>
      </p:sp>
      <p:pic>
        <p:nvPicPr>
          <p:cNvPr id="28674" name="Picture 2" descr="Pharyngeal lymphoid tissue of Waldeyer's ring comprises the... | Download  Scientific Diagram">
            <a:extLst>
              <a:ext uri="{FF2B5EF4-FFF2-40B4-BE49-F238E27FC236}">
                <a16:creationId xmlns:a16="http://schemas.microsoft.com/office/drawing/2014/main" id="{64E7FBCF-7287-A01A-F2FA-6D29986D0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161" y="2968521"/>
            <a:ext cx="4527096" cy="3323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86071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D17FB90-1733-F2C8-B16C-1305DCECD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Οισοφάγος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E8C1A0E-79FA-D171-CDB4-976053EDEF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90688"/>
            <a:ext cx="10515600" cy="4351338"/>
          </a:xfrm>
        </p:spPr>
        <p:txBody>
          <a:bodyPr>
            <a:noAutofit/>
          </a:bodyPr>
          <a:lstStyle/>
          <a:p>
            <a:r>
              <a:rPr lang="el-GR" sz="1500" dirty="0"/>
              <a:t>Έχει 25-30 εκατοστά μήκος</a:t>
            </a:r>
          </a:p>
          <a:p>
            <a:r>
              <a:rPr lang="el-GR" sz="1500" dirty="0"/>
              <a:t>Διαιρείται σε:</a:t>
            </a:r>
          </a:p>
          <a:p>
            <a:pPr lvl="2"/>
            <a:r>
              <a:rPr lang="el-GR" sz="1500" dirty="0"/>
              <a:t>Τραχηλική</a:t>
            </a:r>
          </a:p>
          <a:p>
            <a:pPr lvl="2"/>
            <a:r>
              <a:rPr lang="el-GR" sz="1500" dirty="0"/>
              <a:t>Θωρακική</a:t>
            </a:r>
          </a:p>
          <a:p>
            <a:pPr lvl="2"/>
            <a:r>
              <a:rPr lang="el-GR" sz="1500" dirty="0"/>
              <a:t>Κοιλιακή μοίρα</a:t>
            </a:r>
          </a:p>
          <a:p>
            <a:r>
              <a:rPr lang="el-GR" sz="1500" dirty="0"/>
              <a:t>ΘΕΣΗ: βρίσκεται πίσω από την τραχεία και στο οπίσθιο </a:t>
            </a:r>
            <a:r>
              <a:rPr lang="el-GR" sz="1500" dirty="0" err="1"/>
              <a:t>μεσοθωράκιο</a:t>
            </a:r>
            <a:r>
              <a:rPr lang="el-GR" sz="1500" dirty="0"/>
              <a:t>.</a:t>
            </a:r>
          </a:p>
          <a:p>
            <a:pPr marL="0" indent="0">
              <a:buNone/>
            </a:pPr>
            <a:r>
              <a:rPr lang="el-GR" sz="1500" b="1" dirty="0"/>
              <a:t>ΑΝΑΤΟΜΙΚΕΣ ΣΧΕΣΕΙΣ</a:t>
            </a:r>
            <a:endParaRPr lang="el-GR" sz="1500" dirty="0"/>
          </a:p>
          <a:p>
            <a:r>
              <a:rPr lang="el-GR" sz="1500" dirty="0"/>
              <a:t>πίσω είναι οι θωρακικοί σπόνδυλοι,</a:t>
            </a:r>
          </a:p>
          <a:p>
            <a:r>
              <a:rPr lang="el-GR" sz="1500" dirty="0"/>
              <a:t>μπροστά είναι η τραχεία και η καρδιά</a:t>
            </a:r>
          </a:p>
          <a:p>
            <a:r>
              <a:rPr lang="el-GR" sz="1500" dirty="0"/>
              <a:t>δεξιά είναι ο </a:t>
            </a:r>
            <a:r>
              <a:rPr lang="el-GR" sz="1500" dirty="0" err="1"/>
              <a:t>υπεζωκότας</a:t>
            </a:r>
            <a:endParaRPr lang="el-GR" sz="1500" dirty="0"/>
          </a:p>
          <a:p>
            <a:r>
              <a:rPr lang="el-GR" sz="1500" dirty="0"/>
              <a:t>αριστερά είναι ο μείζων θωρακικός πόρος, η θωρακική αορτή (αρχικά) και ο αριστερός κύριος βρόγχος</a:t>
            </a:r>
          </a:p>
          <a:p>
            <a:endParaRPr lang="el-GR" sz="1500" dirty="0"/>
          </a:p>
        </p:txBody>
      </p:sp>
      <p:pic>
        <p:nvPicPr>
          <p:cNvPr id="7" name="Picture 6" descr="230">
            <a:extLst>
              <a:ext uri="{FF2B5EF4-FFF2-40B4-BE49-F238E27FC236}">
                <a16:creationId xmlns:a16="http://schemas.microsoft.com/office/drawing/2014/main" id="{1F5A3651-6136-C57E-D818-42BBBB2CEE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2857" y="1266655"/>
            <a:ext cx="3370943" cy="4599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6857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E3BFF49-FF62-9E6C-42E7-5DAEC974A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Οισοφάγος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0E075DF-F397-42AB-66CF-F38DE1034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825625"/>
            <a:ext cx="5464629" cy="472213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l-GR" b="1" dirty="0"/>
              <a:t>ΔΟΜΗ</a:t>
            </a:r>
            <a:endParaRPr lang="el-GR" dirty="0"/>
          </a:p>
          <a:p>
            <a:r>
              <a:rPr lang="el-GR" dirty="0"/>
              <a:t>έχει άνω και κάτω οισοφαγικό σφιγκτήρα.</a:t>
            </a:r>
          </a:p>
          <a:p>
            <a:r>
              <a:rPr lang="el-GR" dirty="0"/>
              <a:t>Το τοίχωμά του αποτελείται από τους παρακάτω χιτώνες:</a:t>
            </a:r>
          </a:p>
          <a:p>
            <a:pPr lvl="2"/>
            <a:r>
              <a:rPr lang="el-GR" dirty="0"/>
              <a:t>Βλεννογόνος,</a:t>
            </a:r>
          </a:p>
          <a:p>
            <a:pPr lvl="2"/>
            <a:r>
              <a:rPr lang="el-GR" dirty="0" err="1"/>
              <a:t>Υποβλεννογόνιος</a:t>
            </a:r>
            <a:r>
              <a:rPr lang="el-GR" dirty="0"/>
              <a:t>,</a:t>
            </a:r>
          </a:p>
          <a:p>
            <a:pPr lvl="2"/>
            <a:r>
              <a:rPr lang="el-GR" dirty="0"/>
              <a:t>Μυϊκός (Ορογόνος υπάρχει στη κοιλιακή μοίρα)</a:t>
            </a:r>
          </a:p>
          <a:p>
            <a:endParaRPr lang="el-GR" dirty="0"/>
          </a:p>
        </p:txBody>
      </p:sp>
      <p:pic>
        <p:nvPicPr>
          <p:cNvPr id="6" name="Picture 5" descr="232">
            <a:extLst>
              <a:ext uri="{FF2B5EF4-FFF2-40B4-BE49-F238E27FC236}">
                <a16:creationId xmlns:a16="http://schemas.microsoft.com/office/drawing/2014/main" id="{71CA4A35-D7DA-26E1-74DD-3B0D4346D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6635" y="1825625"/>
            <a:ext cx="3527165" cy="4722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0657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51658E3-BA57-28B8-AFE4-B9CA622B6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7A7570B-4432-21C7-B151-29D730B4B8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19458" name="Picture 4" descr="228">
            <a:extLst>
              <a:ext uri="{FF2B5EF4-FFF2-40B4-BE49-F238E27FC236}">
                <a16:creationId xmlns:a16="http://schemas.microsoft.com/office/drawing/2014/main" id="{1EB9B788-E7CB-E48D-7740-1064A61254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030" y="1047676"/>
            <a:ext cx="4541964" cy="5381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4" descr="235">
            <a:extLst>
              <a:ext uri="{FF2B5EF4-FFF2-40B4-BE49-F238E27FC236}">
                <a16:creationId xmlns:a16="http://schemas.microsoft.com/office/drawing/2014/main" id="{8BC6F579-AC77-E6F0-1301-1F627A4DB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007" y="992187"/>
            <a:ext cx="4541963" cy="543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36989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1CD0EDB-3024-7EB0-5BBD-A433154B4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Οισοφάγος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EA66CDC-8727-A076-8DD8-439310F48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130143" cy="483643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sz="2000" b="1" dirty="0"/>
              <a:t>ΑΓΓΕΙΩΣΗ ΟΙΣΟΦΑΓΟΥ</a:t>
            </a:r>
            <a:endParaRPr lang="el-GR" sz="2000" dirty="0"/>
          </a:p>
          <a:p>
            <a:r>
              <a:rPr lang="el-GR" sz="2000" dirty="0"/>
              <a:t>αριστερή γαστρική αρτηρία, κλάδοι από θωρακική αορτή, κάτω </a:t>
            </a:r>
            <a:r>
              <a:rPr lang="el-GR" sz="2000" dirty="0" err="1"/>
              <a:t>θυρεοειδική</a:t>
            </a:r>
            <a:r>
              <a:rPr lang="el-GR" sz="2000" dirty="0"/>
              <a:t> αρτηρία.</a:t>
            </a:r>
          </a:p>
          <a:p>
            <a:pPr marL="0" indent="0">
              <a:buNone/>
            </a:pPr>
            <a:r>
              <a:rPr lang="el-GR" sz="2000" b="1" dirty="0"/>
              <a:t>ΦΛΕΒΙΚΗ ΑΠΟΧΕΤΕΥΣΗ</a:t>
            </a:r>
            <a:endParaRPr lang="el-GR" sz="2000" dirty="0"/>
          </a:p>
          <a:p>
            <a:r>
              <a:rPr lang="el-GR" sz="2000" dirty="0"/>
              <a:t>αριστερή γαστρική φλέβα, </a:t>
            </a:r>
            <a:r>
              <a:rPr lang="el-GR" sz="2000" dirty="0" err="1"/>
              <a:t>άζυγη</a:t>
            </a:r>
            <a:r>
              <a:rPr lang="el-GR" sz="2000" dirty="0"/>
              <a:t> φλέβα</a:t>
            </a:r>
          </a:p>
          <a:p>
            <a:pPr marL="0" indent="0">
              <a:buNone/>
            </a:pPr>
            <a:r>
              <a:rPr lang="el-GR" sz="2000" b="1" dirty="0"/>
              <a:t>ΝΕΥΡΩΣΗ</a:t>
            </a:r>
            <a:endParaRPr lang="el-GR" sz="2000" dirty="0"/>
          </a:p>
          <a:p>
            <a:r>
              <a:rPr lang="el-GR" sz="2000" dirty="0"/>
              <a:t>Συμπαθητικό, Παρασυμπαθητικό</a:t>
            </a:r>
          </a:p>
          <a:p>
            <a:pPr marL="0" indent="0">
              <a:buNone/>
            </a:pPr>
            <a:r>
              <a:rPr lang="el-GR" sz="2000" b="1" dirty="0"/>
              <a:t>ΛΕΜΦΑΓΓΕΙΑ</a:t>
            </a:r>
            <a:endParaRPr lang="el-GR" sz="2000" dirty="0"/>
          </a:p>
          <a:p>
            <a:r>
              <a:rPr lang="el-GR" sz="2000" dirty="0"/>
              <a:t>αριστεροί γαστρικοί, </a:t>
            </a:r>
            <a:r>
              <a:rPr lang="el-GR" sz="2000" dirty="0" err="1"/>
              <a:t>μεσοθωρακικοί</a:t>
            </a:r>
            <a:r>
              <a:rPr lang="el-GR" sz="2000" dirty="0"/>
              <a:t> και τραχηλικοί λεμφαδένες.</a:t>
            </a:r>
          </a:p>
          <a:p>
            <a:endParaRPr lang="el-GR" sz="2000" dirty="0"/>
          </a:p>
        </p:txBody>
      </p:sp>
      <p:pic>
        <p:nvPicPr>
          <p:cNvPr id="8" name="Picture 5" descr="236">
            <a:extLst>
              <a:ext uri="{FF2B5EF4-FFF2-40B4-BE49-F238E27FC236}">
                <a16:creationId xmlns:a16="http://schemas.microsoft.com/office/drawing/2014/main" id="{22CFF924-DF1F-4DF1-7C21-99CAF22DA7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6057" y="1490180"/>
            <a:ext cx="3646714" cy="5171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5525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C10EE2C-4692-4E2E-3CBC-4AE3CD09D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Περιτόναιο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692AA09-5297-80D3-FDC9-917D4155C2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656" y="1809297"/>
            <a:ext cx="7130143" cy="4787446"/>
          </a:xfrm>
        </p:spPr>
        <p:txBody>
          <a:bodyPr>
            <a:noAutofit/>
          </a:bodyPr>
          <a:lstStyle/>
          <a:p>
            <a:r>
              <a:rPr lang="el-GR" sz="1400" dirty="0"/>
              <a:t>Διαιρείται σε:</a:t>
            </a:r>
          </a:p>
          <a:p>
            <a:pPr lvl="2"/>
            <a:r>
              <a:rPr lang="el-GR" sz="1400" dirty="0"/>
              <a:t>Σπλαχνικό</a:t>
            </a:r>
          </a:p>
          <a:p>
            <a:pPr lvl="2"/>
            <a:r>
              <a:rPr lang="el-GR" sz="1400" dirty="0" err="1"/>
              <a:t>Τοιχωματικό</a:t>
            </a:r>
            <a:r>
              <a:rPr lang="el-GR" sz="1400" dirty="0"/>
              <a:t> (αποτελείται από </a:t>
            </a:r>
            <a:r>
              <a:rPr lang="el-GR" sz="1400" dirty="0" err="1"/>
              <a:t>μεσοθηλιακά</a:t>
            </a:r>
            <a:r>
              <a:rPr lang="el-GR" sz="1400" dirty="0"/>
              <a:t> κύτταρα)</a:t>
            </a:r>
          </a:p>
          <a:p>
            <a:pPr marL="0" indent="0">
              <a:buNone/>
            </a:pPr>
            <a:r>
              <a:rPr lang="el-GR" sz="1400" b="1" dirty="0"/>
              <a:t>Νεύρωση</a:t>
            </a:r>
            <a:endParaRPr lang="el-GR" sz="1400" dirty="0"/>
          </a:p>
          <a:p>
            <a:r>
              <a:rPr lang="el-GR" sz="1400" dirty="0"/>
              <a:t>Α) Το σπλαχνικό περιτόναιο </a:t>
            </a:r>
            <a:r>
              <a:rPr lang="el-GR" sz="1400" dirty="0" err="1"/>
              <a:t>νευρώνεται</a:t>
            </a:r>
            <a:r>
              <a:rPr lang="el-GR" sz="1400" dirty="0"/>
              <a:t> από το αυτόνομο νευρικό σύστημα,</a:t>
            </a:r>
          </a:p>
          <a:p>
            <a:r>
              <a:rPr lang="el-GR" sz="1400" dirty="0"/>
              <a:t>Β) Το </a:t>
            </a:r>
            <a:r>
              <a:rPr lang="el-GR" sz="1400" dirty="0" err="1"/>
              <a:t>τοιχωματικό</a:t>
            </a:r>
            <a:r>
              <a:rPr lang="el-GR" sz="1400" dirty="0"/>
              <a:t> περιτόναιο </a:t>
            </a:r>
            <a:r>
              <a:rPr lang="el-GR" sz="1400" dirty="0" err="1"/>
              <a:t>νευρώνεται</a:t>
            </a:r>
            <a:r>
              <a:rPr lang="el-GR" sz="1400" dirty="0"/>
              <a:t> από τα </a:t>
            </a:r>
            <a:r>
              <a:rPr lang="el-GR" sz="1400" dirty="0" err="1"/>
              <a:t>νωτιαία</a:t>
            </a:r>
            <a:r>
              <a:rPr lang="el-GR" sz="1400" dirty="0"/>
              <a:t> νεύρα.</a:t>
            </a:r>
          </a:p>
          <a:p>
            <a:pPr marL="0" indent="0">
              <a:buNone/>
            </a:pPr>
            <a:r>
              <a:rPr lang="el-GR" sz="1400" dirty="0"/>
              <a:t>Οι πτυχώσεις του Περιτοναίου δημιουργούν τους Συνδέσμους που στηρίζουν τα σπλάγχνα</a:t>
            </a:r>
          </a:p>
          <a:p>
            <a:r>
              <a:rPr lang="el-GR" sz="1400" dirty="0"/>
              <a:t>Μείζων περιτοναϊκή κοιλότητα</a:t>
            </a:r>
          </a:p>
          <a:p>
            <a:r>
              <a:rPr lang="el-GR" sz="1400" dirty="0"/>
              <a:t>Ελάσσων περιτοναϊκή κοιλότητα (ελάσσων </a:t>
            </a:r>
            <a:r>
              <a:rPr lang="el-GR" sz="1400" dirty="0" err="1"/>
              <a:t>επιπλοϊκός</a:t>
            </a:r>
            <a:r>
              <a:rPr lang="el-GR" sz="1400" dirty="0"/>
              <a:t> θύλακος)</a:t>
            </a:r>
          </a:p>
          <a:p>
            <a:r>
              <a:rPr lang="el-GR" sz="1400" dirty="0"/>
              <a:t>Μείζον (περιτοναϊκή πτυχή 4 στιβάδων) και έλασσον </a:t>
            </a:r>
            <a:r>
              <a:rPr lang="el-GR" sz="1400" dirty="0" err="1"/>
              <a:t>επίπλουν</a:t>
            </a:r>
            <a:r>
              <a:rPr lang="el-GR" sz="1400" dirty="0"/>
              <a:t> (διπλή στιβάδα περιτοναϊκής πτυχής)</a:t>
            </a:r>
          </a:p>
          <a:p>
            <a:endParaRPr lang="el-GR" sz="1400" dirty="0"/>
          </a:p>
        </p:txBody>
      </p:sp>
      <p:pic>
        <p:nvPicPr>
          <p:cNvPr id="182279" name="Picture 7" descr="266">
            <a:extLst>
              <a:ext uri="{FF2B5EF4-FFF2-40B4-BE49-F238E27FC236}">
                <a16:creationId xmlns:a16="http://schemas.microsoft.com/office/drawing/2014/main" id="{B2A399B5-D070-EE1E-BA07-8E6E46DFE8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5773" y="1690688"/>
            <a:ext cx="3882571" cy="4788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9166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22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2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2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C4F7B66-399D-F5CC-77A3-4895BC22B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ADCC6E9-61F0-FBB6-DD2D-8EE504D3E7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182278" name="Picture 6" descr="261">
            <a:extLst>
              <a:ext uri="{FF2B5EF4-FFF2-40B4-BE49-F238E27FC236}">
                <a16:creationId xmlns:a16="http://schemas.microsoft.com/office/drawing/2014/main" id="{416222A2-8F3C-1D1E-1BD3-35707E1516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428" y="992187"/>
            <a:ext cx="4325258" cy="5262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4" name="Picture 4" descr="245">
            <a:extLst>
              <a:ext uri="{FF2B5EF4-FFF2-40B4-BE49-F238E27FC236}">
                <a16:creationId xmlns:a16="http://schemas.microsoft.com/office/drawing/2014/main" id="{C942C519-C673-6ACF-D906-BFF3C97533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1012825"/>
            <a:ext cx="4796972" cy="542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1776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22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2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2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E38E147-52E5-061C-68A1-52E64FF25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Περιτονίτιδα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17361C0-F495-9763-2632-1E2CF75F4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544" y="1880053"/>
            <a:ext cx="6770914" cy="4498975"/>
          </a:xfrm>
        </p:spPr>
        <p:txBody>
          <a:bodyPr>
            <a:normAutofit fontScale="55000" lnSpcReduction="20000"/>
          </a:bodyPr>
          <a:lstStyle/>
          <a:p>
            <a:r>
              <a:rPr lang="el-GR" dirty="0"/>
              <a:t>Η περιτονίτιδα είναι μία φλεγμονή, είτε περιορισμένη είτε εξαπλωμένη, του περιτοναίου, της μεμβράνης που επικαλύπτει τα κοιλιακά όργανα και την κοιλότητα της κοιλιάς.</a:t>
            </a:r>
          </a:p>
          <a:p>
            <a:pPr marL="0" indent="0">
              <a:buNone/>
            </a:pPr>
            <a:r>
              <a:rPr lang="el-GR" b="1" dirty="0"/>
              <a:t>Αίτια</a:t>
            </a:r>
            <a:endParaRPr lang="el-GR" dirty="0"/>
          </a:p>
          <a:p>
            <a:r>
              <a:rPr lang="el-GR" dirty="0"/>
              <a:t>Η περιτονίτιδα προκαλείται συχνά από </a:t>
            </a:r>
            <a:r>
              <a:rPr lang="el-GR" dirty="0" err="1"/>
              <a:t>βακτηριακή</a:t>
            </a:r>
            <a:r>
              <a:rPr lang="el-GR" dirty="0"/>
              <a:t> λοίμωξη της κοιλότητας του περιτοναίου.</a:t>
            </a:r>
          </a:p>
          <a:p>
            <a:r>
              <a:rPr lang="el-GR" dirty="0"/>
              <a:t>Τα βακτήρια εισέρχονται από μία διάτρηση της γαστρεντερικής οδού, που συνήθως προκαλείται από ρήξη της σκωληκοειδούς απόφυσης ή κοιλιακό τραύμα.</a:t>
            </a:r>
          </a:p>
          <a:p>
            <a:r>
              <a:rPr lang="el-GR" dirty="0"/>
              <a:t>Μπορεί επίσης να προκληθεί από σοβαρή αντίδραση που σχετίζεται με την απελευθέρωση παγκρεατικών ενζύμων, πεπτικών ενζύμων ή χολής.</a:t>
            </a:r>
          </a:p>
          <a:p>
            <a:endParaRPr lang="el-GR" dirty="0"/>
          </a:p>
        </p:txBody>
      </p:sp>
      <p:pic>
        <p:nvPicPr>
          <p:cNvPr id="4" name="videoplayback (14)">
            <a:hlinkClick r:id="" action="ppaction://media"/>
            <a:extLst>
              <a:ext uri="{FF2B5EF4-FFF2-40B4-BE49-F238E27FC236}">
                <a16:creationId xmlns:a16="http://schemas.microsoft.com/office/drawing/2014/main" id="{B514C9F9-20AC-5C5B-957A-3A9A01CD198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5170" y="1690688"/>
            <a:ext cx="2656115" cy="4721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046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38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D8454D0-0FEF-302C-C196-3E9EC561A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Στόμαχος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E8E96DC-A01A-4726-A4D1-73777DB66E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l-GR" b="1" dirty="0"/>
              <a:t>ΘΕΣΗ</a:t>
            </a:r>
            <a:endParaRPr lang="el-GR" dirty="0"/>
          </a:p>
          <a:p>
            <a:r>
              <a:rPr lang="el-GR" dirty="0"/>
              <a:t>Βρίσκεται στην </a:t>
            </a:r>
            <a:r>
              <a:rPr lang="el-GR" dirty="0" err="1"/>
              <a:t>επιγαστρία</a:t>
            </a:r>
            <a:r>
              <a:rPr lang="el-GR" dirty="0"/>
              <a:t>, την ομφαλική και την αριστερή </a:t>
            </a:r>
            <a:r>
              <a:rPr lang="el-GR" dirty="0" err="1"/>
              <a:t>υποπλεύρια</a:t>
            </a:r>
            <a:r>
              <a:rPr lang="el-GR" dirty="0"/>
              <a:t> χώρα</a:t>
            </a:r>
          </a:p>
          <a:p>
            <a:pPr marL="0" indent="0">
              <a:buNone/>
            </a:pPr>
            <a:r>
              <a:rPr lang="el-GR" b="1" dirty="0"/>
              <a:t>ΔΟΜΗ</a:t>
            </a:r>
            <a:endParaRPr lang="el-GR" dirty="0"/>
          </a:p>
          <a:p>
            <a:r>
              <a:rPr lang="el-GR" dirty="0"/>
              <a:t>έχει δύο τόξα το μείζον και το έλασσον,</a:t>
            </a:r>
          </a:p>
          <a:p>
            <a:r>
              <a:rPr lang="el-GR" dirty="0"/>
              <a:t>Έχει πέντε μοίρες: καρδιακή μοίρα, θόλος, σώμα, πυλωρικό άντρο, πυλωρικός σωλήνας</a:t>
            </a:r>
          </a:p>
          <a:p>
            <a:r>
              <a:rPr lang="el-GR" dirty="0"/>
              <a:t>Έχει τον Πυλωρικό σφιγκτήρα</a:t>
            </a:r>
          </a:p>
          <a:p>
            <a:r>
              <a:rPr lang="el-GR" dirty="0"/>
              <a:t>Μείζον και έλασσον </a:t>
            </a:r>
            <a:r>
              <a:rPr lang="el-GR" dirty="0" err="1"/>
              <a:t>επίπλουν</a:t>
            </a:r>
            <a:endParaRPr lang="el-GR" dirty="0"/>
          </a:p>
          <a:p>
            <a:r>
              <a:rPr lang="el-GR" dirty="0"/>
              <a:t>(Σχήμα και θέση ποικίλουν από άτομο σε άτομο και ανάλογα με τη στάση του ατόμου).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5128641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C8ECECA-D226-9CDF-D96C-022427885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Στόμαχος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78D981C-135F-A082-0F84-F201F9D3EE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843" y="1825624"/>
            <a:ext cx="7119257" cy="473846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l-GR" b="1" dirty="0"/>
              <a:t>ΑΝΑΤΟΜΙΚΕΣ ΣΧΕΣΕΙΣ ΤΟΥ ΣΤΟΜΑΧΟΥ</a:t>
            </a:r>
            <a:endParaRPr lang="el-GR" dirty="0"/>
          </a:p>
          <a:p>
            <a:r>
              <a:rPr lang="el-GR" dirty="0"/>
              <a:t>Πάνω από την καρδιακή μοίρα και το θόλο είναι το διάφραγμα,</a:t>
            </a:r>
          </a:p>
          <a:p>
            <a:r>
              <a:rPr lang="el-GR" dirty="0"/>
              <a:t>Μπροστά από το θόλο και το άνω μέρος του σώματος είναι ο αριστερός λοβός του ήπατος,</a:t>
            </a:r>
          </a:p>
          <a:p>
            <a:r>
              <a:rPr lang="el-GR" dirty="0"/>
              <a:t>Μπροστά από το σώμα και το άντρο είναι το πρόσθιο κοιλιακό τοίχωμα,</a:t>
            </a:r>
          </a:p>
          <a:p>
            <a:r>
              <a:rPr lang="el-GR" dirty="0"/>
              <a:t>Αριστερά του θόλου και του σώματος είναι ο σπλήνας,</a:t>
            </a:r>
          </a:p>
          <a:p>
            <a:r>
              <a:rPr lang="el-GR" dirty="0"/>
              <a:t>Πίσω από το σώμα και το άντρο είναι το πάγκρεας και το εγκάρσιο </a:t>
            </a:r>
            <a:r>
              <a:rPr lang="el-GR" dirty="0" err="1"/>
              <a:t>μεσόκολο</a:t>
            </a:r>
            <a:endParaRPr lang="el-GR" dirty="0"/>
          </a:p>
          <a:p>
            <a:endParaRPr lang="el-GR" dirty="0"/>
          </a:p>
        </p:txBody>
      </p:sp>
      <p:pic>
        <p:nvPicPr>
          <p:cNvPr id="7" name="Picture 4" descr="264">
            <a:extLst>
              <a:ext uri="{FF2B5EF4-FFF2-40B4-BE49-F238E27FC236}">
                <a16:creationId xmlns:a16="http://schemas.microsoft.com/office/drawing/2014/main" id="{CB6D555A-EDDB-0FB9-C0A5-62E41737A5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9358" y="1341437"/>
            <a:ext cx="4075992" cy="5032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5550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E760D26-08DF-7289-F2A2-841B93A95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Στόμαχος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EBB4514-809F-AFEE-F355-EED80CB335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6215743" cy="473846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l-GR" sz="2400" b="1" dirty="0"/>
              <a:t>ΠΡΟΒΟΛΗ ΤΟΥ ΣΤΟΜΑΧΟΥ ΣΤΗΝ ΕΠΙΦΑΝΕΙΑ</a:t>
            </a:r>
            <a:endParaRPr lang="el-GR" sz="2400" dirty="0"/>
          </a:p>
          <a:p>
            <a:r>
              <a:rPr lang="el-GR" sz="2400" dirty="0"/>
              <a:t>Η Καρδιακή μοίρα αντιστοιχεί στον 7ο αριστερό πλευρικό χόνδρο στο ύψος του Θ10 ή Θ11 σπονδύλου (2-4 εκατοστά αριστερά από το μέσο επίπεδο).</a:t>
            </a:r>
          </a:p>
          <a:p>
            <a:r>
              <a:rPr lang="el-GR" sz="2400" dirty="0"/>
              <a:t>Ο Πυλωρός αντιστοιχεί στον Ο1-Ο3 σπόνδυλο σε ύπτια θέση και στον Ο2-Ο4 σπόνδυλο σε όρθια θέση (δεξιά από το μέσο επίπεδο).</a:t>
            </a:r>
          </a:p>
          <a:p>
            <a:endParaRPr lang="el-GR" sz="2400" dirty="0"/>
          </a:p>
        </p:txBody>
      </p:sp>
      <p:pic>
        <p:nvPicPr>
          <p:cNvPr id="27650" name="Picture 4" descr="260">
            <a:extLst>
              <a:ext uri="{FF2B5EF4-FFF2-40B4-BE49-F238E27FC236}">
                <a16:creationId xmlns:a16="http://schemas.microsoft.com/office/drawing/2014/main" id="{2ED9B4AA-046F-AA9F-E91E-B64E7F9FCB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014" y="1578428"/>
            <a:ext cx="3916719" cy="4985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21048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A886FD2-BC35-E035-4544-D89D73156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52FF4D3-3C9B-739F-171D-EDE2911F29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Picture 5" descr="269">
            <a:extLst>
              <a:ext uri="{FF2B5EF4-FFF2-40B4-BE49-F238E27FC236}">
                <a16:creationId xmlns:a16="http://schemas.microsoft.com/office/drawing/2014/main" id="{63349F0A-5886-A08D-3F07-535F6E8996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384" y="1139144"/>
            <a:ext cx="4285682" cy="51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309">
            <a:extLst>
              <a:ext uri="{FF2B5EF4-FFF2-40B4-BE49-F238E27FC236}">
                <a16:creationId xmlns:a16="http://schemas.microsoft.com/office/drawing/2014/main" id="{ECD396BC-2E78-97D5-E565-73D56E6ACA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7103" y="1139144"/>
            <a:ext cx="4745875" cy="51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4114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15EDF3E-94B0-3A94-2537-ECD32820B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7C39969-8EA1-EDE7-2B78-6F715E5C85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25602" name="Picture 4" descr="267">
            <a:extLst>
              <a:ext uri="{FF2B5EF4-FFF2-40B4-BE49-F238E27FC236}">
                <a16:creationId xmlns:a16="http://schemas.microsoft.com/office/drawing/2014/main" id="{82CD0E69-C308-2D59-7928-B392CD2A42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757" y="992187"/>
            <a:ext cx="5113338" cy="529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265">
            <a:extLst>
              <a:ext uri="{FF2B5EF4-FFF2-40B4-BE49-F238E27FC236}">
                <a16:creationId xmlns:a16="http://schemas.microsoft.com/office/drawing/2014/main" id="{13DFFC40-590F-4B09-4717-16BD05EDFC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3547" y="1087437"/>
            <a:ext cx="3733800" cy="520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6426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26B7913-DED5-F0A3-5459-ADB2D3E39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Στόμαχος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ECF41F4-2F04-E3D4-8C1A-39FB3ED265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028214" cy="4754789"/>
          </a:xfrm>
        </p:spPr>
        <p:txBody>
          <a:bodyPr numCol="1">
            <a:normAutofit fontScale="32500" lnSpcReduction="20000"/>
          </a:bodyPr>
          <a:lstStyle/>
          <a:p>
            <a:pPr marL="0" indent="0">
              <a:buNone/>
            </a:pPr>
            <a:r>
              <a:rPr lang="el-GR" sz="4800" b="1" dirty="0"/>
              <a:t>ΑΡΤΗΡΙΕΣ ΤΟΥ ΣΤΟΜΑΧΟΥ</a:t>
            </a:r>
            <a:endParaRPr lang="el-GR" sz="4800" dirty="0"/>
          </a:p>
          <a:p>
            <a:pPr lvl="1"/>
            <a:r>
              <a:rPr lang="el-GR" sz="4800" dirty="0"/>
              <a:t>αριστερή γαστρική</a:t>
            </a:r>
          </a:p>
          <a:p>
            <a:pPr lvl="1"/>
            <a:r>
              <a:rPr lang="el-GR" sz="4800" dirty="0"/>
              <a:t>δεξιά γαστρική</a:t>
            </a:r>
          </a:p>
          <a:p>
            <a:pPr lvl="1"/>
            <a:r>
              <a:rPr lang="el-GR" sz="4800" dirty="0"/>
              <a:t>δεξιά </a:t>
            </a:r>
            <a:r>
              <a:rPr lang="el-GR" sz="4800" dirty="0" err="1"/>
              <a:t>γαστρεπιπλοϊκή</a:t>
            </a:r>
            <a:endParaRPr lang="el-GR" sz="4800" dirty="0"/>
          </a:p>
          <a:p>
            <a:pPr lvl="1"/>
            <a:r>
              <a:rPr lang="el-GR" sz="4800" dirty="0"/>
              <a:t>αριστερή </a:t>
            </a:r>
            <a:r>
              <a:rPr lang="el-GR" sz="4800" dirty="0" err="1"/>
              <a:t>γαστρεπιπλοϊκή</a:t>
            </a:r>
            <a:endParaRPr lang="el-GR" sz="4800" dirty="0"/>
          </a:p>
          <a:p>
            <a:pPr lvl="1"/>
            <a:r>
              <a:rPr lang="el-GR" sz="4800" dirty="0"/>
              <a:t>βραχείες γαστρικές</a:t>
            </a:r>
          </a:p>
          <a:p>
            <a:pPr marL="0" indent="0">
              <a:buNone/>
            </a:pPr>
            <a:r>
              <a:rPr lang="el-GR" sz="4800" b="1" dirty="0"/>
              <a:t>ΦΛΕΒΕΣ ΤΟΥ ΣΤΟΜΑΧΟΥ</a:t>
            </a:r>
            <a:endParaRPr lang="el-GR" sz="4800" dirty="0"/>
          </a:p>
          <a:p>
            <a:pPr lvl="1"/>
            <a:r>
              <a:rPr lang="el-GR" sz="4800" dirty="0"/>
              <a:t>αριστερή γαστρική</a:t>
            </a:r>
          </a:p>
          <a:p>
            <a:pPr lvl="1"/>
            <a:r>
              <a:rPr lang="el-GR" sz="4800" dirty="0"/>
              <a:t>δεξιά γαστρική</a:t>
            </a:r>
          </a:p>
          <a:p>
            <a:pPr lvl="1"/>
            <a:r>
              <a:rPr lang="el-GR" sz="4800" dirty="0"/>
              <a:t>δεξιά </a:t>
            </a:r>
            <a:r>
              <a:rPr lang="el-GR" sz="4800" dirty="0" err="1"/>
              <a:t>γαστρεπιπλοϊκή</a:t>
            </a:r>
            <a:endParaRPr lang="el-GR" sz="4800" dirty="0"/>
          </a:p>
          <a:p>
            <a:pPr lvl="1"/>
            <a:r>
              <a:rPr lang="el-GR" sz="4800" dirty="0"/>
              <a:t>αριστερή </a:t>
            </a:r>
            <a:r>
              <a:rPr lang="el-GR" sz="4800" dirty="0" err="1"/>
              <a:t>γαστρεπιπλοϊκή</a:t>
            </a:r>
            <a:endParaRPr lang="el-GR" sz="4800" dirty="0"/>
          </a:p>
          <a:p>
            <a:pPr lvl="1"/>
            <a:r>
              <a:rPr lang="el-GR" sz="4800" dirty="0"/>
              <a:t>βραχείες γαστρικές (όλες εκβάλλουν στο πυλαίο σύστημα)</a:t>
            </a:r>
          </a:p>
          <a:p>
            <a:endParaRPr lang="el-GR" dirty="0"/>
          </a:p>
        </p:txBody>
      </p:sp>
      <p:pic>
        <p:nvPicPr>
          <p:cNvPr id="7" name="Picture 4" descr="311">
            <a:extLst>
              <a:ext uri="{FF2B5EF4-FFF2-40B4-BE49-F238E27FC236}">
                <a16:creationId xmlns:a16="http://schemas.microsoft.com/office/drawing/2014/main" id="{924A3416-94FE-BF4A-CF0D-CFC5DE415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263" y="1643145"/>
            <a:ext cx="4175351" cy="4937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2526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3371EF5-B0AC-7C78-8EF1-0973FA18E2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264729" cy="47196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1500" b="1" dirty="0"/>
              <a:t>ΝΕΥΡΩΣΗ ΤΟΥ ΣΤΟΜΑΧΟΥ</a:t>
            </a:r>
            <a:endParaRPr lang="el-GR" sz="1500" dirty="0"/>
          </a:p>
          <a:p>
            <a:pPr lvl="1"/>
            <a:r>
              <a:rPr lang="el-GR" sz="1500" dirty="0"/>
              <a:t>πρόσθιο και οπίσθιο στέλεχος του </a:t>
            </a:r>
            <a:r>
              <a:rPr lang="el-GR" sz="1500" dirty="0" err="1"/>
              <a:t>πνευμονογαστρικού</a:t>
            </a:r>
            <a:r>
              <a:rPr lang="el-GR" sz="1500" dirty="0"/>
              <a:t> νεύρου (παρασυμπαθητικό)</a:t>
            </a:r>
          </a:p>
          <a:p>
            <a:pPr lvl="1"/>
            <a:r>
              <a:rPr lang="el-GR" sz="1500" dirty="0"/>
              <a:t>κοιλιακοί κλάδοι (συμπαθητικό)</a:t>
            </a:r>
          </a:p>
          <a:p>
            <a:pPr marL="0" indent="0">
              <a:buNone/>
            </a:pPr>
            <a:r>
              <a:rPr lang="el-GR" sz="1500" b="1" dirty="0"/>
              <a:t>ΛΕΜΦΙΚΗ ΑΠΟΧΕΤΕΥΣΗ ΤΟΥ ΣΤΟΜΑΧΟΥ</a:t>
            </a:r>
            <a:endParaRPr lang="el-GR" sz="1500" dirty="0"/>
          </a:p>
          <a:p>
            <a:pPr lvl="1"/>
            <a:r>
              <a:rPr lang="el-GR" sz="1500" dirty="0"/>
              <a:t>Λεμφαδένες μείζονος και ελάσσονος τόξου</a:t>
            </a:r>
          </a:p>
          <a:p>
            <a:pPr lvl="1"/>
            <a:r>
              <a:rPr lang="el-GR" sz="1500" dirty="0"/>
              <a:t>Λεμφαδένες στην πορεία των αρτηριών (αριστερή και δεξιά γαστρική, αριστερή και δεξιά </a:t>
            </a:r>
            <a:r>
              <a:rPr lang="el-GR" sz="1500" dirty="0" err="1"/>
              <a:t>γαστρεπιπλοϊκή</a:t>
            </a:r>
            <a:r>
              <a:rPr lang="el-GR" sz="1500" dirty="0"/>
              <a:t> και βραχείες γαστρικές) και τελικά στους</a:t>
            </a:r>
          </a:p>
          <a:p>
            <a:pPr lvl="1"/>
            <a:r>
              <a:rPr lang="el-GR" sz="1500" dirty="0"/>
              <a:t>Κοιλιακούς λεμφαδένες (λεμφαδένες στην κοιλιακή αρτηρία)</a:t>
            </a:r>
          </a:p>
          <a:p>
            <a:endParaRPr lang="el-GR" sz="1500" dirty="0"/>
          </a:p>
        </p:txBody>
      </p:sp>
      <p:sp>
        <p:nvSpPr>
          <p:cNvPr id="4" name="Τίτλος 3">
            <a:extLst>
              <a:ext uri="{FF2B5EF4-FFF2-40B4-BE49-F238E27FC236}">
                <a16:creationId xmlns:a16="http://schemas.microsoft.com/office/drawing/2014/main" id="{0217A8EC-304F-2527-C5A0-149EB914B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Στόμαχος</a:t>
            </a:r>
          </a:p>
        </p:txBody>
      </p:sp>
      <p:pic>
        <p:nvPicPr>
          <p:cNvPr id="6" name="Picture 4" descr="304">
            <a:extLst>
              <a:ext uri="{FF2B5EF4-FFF2-40B4-BE49-F238E27FC236}">
                <a16:creationId xmlns:a16="http://schemas.microsoft.com/office/drawing/2014/main" id="{F4E1150C-3759-4DC4-6355-10B90075DB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1658" y="1881733"/>
            <a:ext cx="4082142" cy="4607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9569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C903129-7D7E-BF39-FE3D-81229F65B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Πάθηση Στομάχου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0DE05BB-B722-1590-5AEF-E28920690E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4"/>
            <a:ext cx="5725886" cy="44608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1800" b="1" dirty="0"/>
              <a:t>Συγγενής υπερτροφική πυλωρική στένωση</a:t>
            </a:r>
            <a:endParaRPr lang="el-GR" sz="1800" dirty="0"/>
          </a:p>
          <a:p>
            <a:r>
              <a:rPr lang="el-GR" sz="1800" dirty="0"/>
              <a:t>(1/150 γεννήσεις αγοριών, 1/750 κοριτσιών)</a:t>
            </a:r>
          </a:p>
          <a:p>
            <a:r>
              <a:rPr lang="el-GR" sz="1800" dirty="0"/>
              <a:t>Συγγενής υπερτροφική πυλωρική στένωση ονομάζεται η υπερτροφία του τοιχώματος του πυλωρού, που έχει σαν συνέπεια τη μείωση της διαμέτρου του αυλού του πυλωρού, τη δυσκολία προώθησης του περιεχομένου του στομάχου και τελικά την εμφάνιση εμέτων.</a:t>
            </a:r>
          </a:p>
          <a:p>
            <a:endParaRPr lang="el-GR" sz="1800" dirty="0"/>
          </a:p>
        </p:txBody>
      </p:sp>
      <p:pic>
        <p:nvPicPr>
          <p:cNvPr id="29698" name="Picture 2" descr="Pyloric stenosis">
            <a:extLst>
              <a:ext uri="{FF2B5EF4-FFF2-40B4-BE49-F238E27FC236}">
                <a16:creationId xmlns:a16="http://schemas.microsoft.com/office/drawing/2014/main" id="{30CAE7FD-6E84-1926-5324-B414FF2D2B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238" y="2263296"/>
            <a:ext cx="5437133" cy="3602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72689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1C3397A-3A45-23B6-AF1E-DC6E6767C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Πάθηση Στομάχου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8EF3A33-C673-4EC7-6BB4-FD16620FD9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l-GR" b="1" dirty="0" err="1"/>
              <a:t>Διαφραγματοκήλη</a:t>
            </a:r>
            <a:endParaRPr lang="el-GR" dirty="0"/>
          </a:p>
          <a:p>
            <a:r>
              <a:rPr lang="el-GR" dirty="0"/>
              <a:t>η ανατομική ανωμαλία κατά την οποία το άνοιγμα (τρήμα) του διαφράγματος δια μέσω του οποίου ο οισοφάγος περνάει από το θώρακα στην κοιλία και ενώνεται με τον </a:t>
            </a:r>
            <a:r>
              <a:rPr lang="el-GR" dirty="0" err="1"/>
              <a:t>στομάχο</a:t>
            </a:r>
            <a:r>
              <a:rPr lang="el-GR" dirty="0"/>
              <a:t>, διευρύνεται.</a:t>
            </a:r>
          </a:p>
          <a:p>
            <a:pPr marL="0" indent="0">
              <a:buNone/>
            </a:pPr>
            <a:r>
              <a:rPr lang="el-GR" b="1" dirty="0"/>
              <a:t>Πεπτικό έλκος</a:t>
            </a:r>
            <a:endParaRPr lang="el-GR" dirty="0"/>
          </a:p>
          <a:p>
            <a:r>
              <a:rPr lang="el-GR" dirty="0"/>
              <a:t>Το πεπτικό έλκος είναι μία χρόνια πάθηση του πεπτικού συστήματος και ιδιαίτερα του στομάχου και του δωδεκαδακτύλου που χαρακτηρίζεται από την δημιουργία μιας πληγής (έλκους) στο τοίχωμα του στομάχου ή του δωδεκαδακτύλου.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4906567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A0D06F2-A58B-E616-E922-46FC8DA3F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Ερωτήσεις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C14BCDA-F7A5-0562-A0A3-1F01ACBD6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l-GR" dirty="0"/>
              <a:t>Ποιες ανατομικές δομές περιλαμβάνει η στοματική κοιλότητα;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Ποια η αισθητική και η κινητική νεύρωση των </a:t>
            </a:r>
            <a:r>
              <a:rPr lang="el-GR" dirty="0" err="1"/>
              <a:t>χειλέων</a:t>
            </a:r>
            <a:r>
              <a:rPr lang="el-GR" dirty="0"/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Ποιοι οι οδοί λεμφικής αποχέτευσης των </a:t>
            </a:r>
            <a:r>
              <a:rPr lang="el-GR" dirty="0" err="1"/>
              <a:t>χειλέων</a:t>
            </a:r>
            <a:r>
              <a:rPr lang="el-GR" dirty="0"/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Ποια η λειτουργία του </a:t>
            </a:r>
            <a:r>
              <a:rPr lang="el-GR" dirty="0" err="1"/>
              <a:t>βυκανητή</a:t>
            </a:r>
            <a:r>
              <a:rPr lang="el-GR" dirty="0"/>
              <a:t> μυ;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Περιγράψτε την ανατομική δομή των δοντιών;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Ποια η αισθητική νεύρωση των δοντιών;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Ποια η ανατομική δομή της γλώσσας;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Περιγραφή της κοινής και της ειδικής αισθητικότητας της γλώσσας;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Περιγράψτε τη νεύρωση και τη λειτουργία των αυτοχθόνων μυών της γλώσσας;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Περιγράψτε τη νεύρωση και τη λειτουργία των ετεροχθόνων μυών της γλώσσας;</a:t>
            </a:r>
          </a:p>
          <a:p>
            <a:pPr marL="514350" indent="-514350">
              <a:buFont typeface="+mj-lt"/>
              <a:buAutoNum type="arabicPeriod"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036732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32951-B916-2514-1E1E-CDCEF62D5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D2CA604-460B-3424-3749-370DF25E8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Ερωτήσεις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B85513D-4E67-85BC-89AB-18E3957419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42518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 startAt="11"/>
            </a:pPr>
            <a:r>
              <a:rPr lang="el-GR" sz="1200" dirty="0"/>
              <a:t>Περιγράψτε τη λεμφική αποχέτευση της γλώσσας;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l-GR" sz="1200" dirty="0"/>
              <a:t>Σε ποιες μοίρες διαιρείται ο φάρυγγας;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l-GR" sz="1200" dirty="0"/>
              <a:t>Περιγράψτε τη νεύρωση και τη λειτουργία των μυών του φάρυγγα;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l-GR" sz="1200" dirty="0"/>
              <a:t>Ποιες ανατομικές δομές αποτελούν τον </a:t>
            </a:r>
            <a:r>
              <a:rPr lang="el-GR" sz="1200" dirty="0" err="1"/>
              <a:t>λεμφοεπιθηλιακό</a:t>
            </a:r>
            <a:r>
              <a:rPr lang="el-GR" sz="1200" dirty="0"/>
              <a:t> δακτύλιο του </a:t>
            </a:r>
            <a:r>
              <a:rPr lang="el-GR" sz="1200" dirty="0" err="1"/>
              <a:t>Waldayer</a:t>
            </a:r>
            <a:r>
              <a:rPr lang="el-GR" sz="1200" dirty="0"/>
              <a:t> και ποια η λειτουργία του;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l-GR" sz="1200" dirty="0"/>
              <a:t>Από ποιες στιβάδες αποτελείται το τοίχωμα του φάρυγγα;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l-GR" sz="1200" dirty="0"/>
              <a:t>Ποιο το άνω και κάτω όριο του φάρυγγα;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l-GR" sz="1200" dirty="0"/>
              <a:t>Ποια η ανατομική θέση και οι ανατομικές σχέσεις του οισοφάγου;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l-GR" sz="1200" dirty="0"/>
              <a:t>Περιγράψτε την </a:t>
            </a:r>
            <a:r>
              <a:rPr lang="el-GR" sz="1200" dirty="0" err="1"/>
              <a:t>αγγείωση</a:t>
            </a:r>
            <a:r>
              <a:rPr lang="el-GR" sz="1200" dirty="0"/>
              <a:t>, τη νεύρωση και τη λεμφική αποχέτευση του οισοφάγου;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l-GR" sz="1200" dirty="0"/>
              <a:t>Ποια η ανατομική θέση και οι ανατομικές σχέσεις του στομάχου;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l-GR" sz="1200" dirty="0"/>
              <a:t>Περιγράψτε την </a:t>
            </a:r>
            <a:r>
              <a:rPr lang="el-GR" sz="1200" dirty="0" err="1"/>
              <a:t>αγγείωση</a:t>
            </a:r>
            <a:r>
              <a:rPr lang="el-GR" sz="1200" dirty="0"/>
              <a:t> και τη νεύρωση του στομάχου;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l-GR" sz="1200" dirty="0"/>
              <a:t>Περιγράψτε τη λεμφική αποχέτευση του στομάχου;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l-GR" sz="1200" dirty="0"/>
              <a:t>Περιγράψτε τις μοίρες του στομάχου;</a:t>
            </a:r>
          </a:p>
        </p:txBody>
      </p:sp>
    </p:spTree>
    <p:extLst>
      <p:ext uri="{BB962C8B-B14F-4D97-AF65-F5344CB8AC3E}">
        <p14:creationId xmlns:p14="http://schemas.microsoft.com/office/powerpoint/2010/main" val="34780281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0B5E634-1C6B-6777-FD44-40B69E7D5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Video credits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9AB18F6-6944-0AD4-64B9-BB884F474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7" y="1825624"/>
            <a:ext cx="11625943" cy="4738461"/>
          </a:xfrm>
        </p:spPr>
        <p:txBody>
          <a:bodyPr>
            <a:normAutofit/>
          </a:bodyPr>
          <a:lstStyle/>
          <a:p>
            <a:r>
              <a:rPr lang="en-US" sz="2400" dirty="0"/>
              <a:t>Visual material: Complete Anatomy, © 3D4Medical by Elsevier.</a:t>
            </a:r>
            <a:br>
              <a:rPr lang="en-US" sz="2400" dirty="0"/>
            </a:br>
            <a:r>
              <a:rPr lang="en-US" sz="2400" dirty="0"/>
              <a:t>Used for educational presentation purposes.</a:t>
            </a:r>
            <a:endParaRPr lang="de-DE" sz="2400" dirty="0">
              <a:hlinkClick r:id="rId2"/>
            </a:endParaRPr>
          </a:p>
          <a:p>
            <a:pPr marL="0" indent="0">
              <a:buNone/>
            </a:pPr>
            <a:endParaRPr lang="de-DE" sz="2400" dirty="0"/>
          </a:p>
          <a:p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880498414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20538</TotalTime>
  <Words>1754</Words>
  <Application>Microsoft Office PowerPoint</Application>
  <PresentationFormat>Ευρεία οθόνη</PresentationFormat>
  <Paragraphs>241</Paragraphs>
  <Slides>39</Slides>
  <Notes>0</Notes>
  <HiddenSlides>0</HiddenSlides>
  <MMClips>3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2</vt:i4>
      </vt:variant>
      <vt:variant>
        <vt:lpstr>Τίτλοι διαφανειών</vt:lpstr>
      </vt:variant>
      <vt:variant>
        <vt:i4>39</vt:i4>
      </vt:variant>
    </vt:vector>
  </HeadingPairs>
  <TitlesOfParts>
    <vt:vector size="44" baseType="lpstr">
      <vt:lpstr>Aptos</vt:lpstr>
      <vt:lpstr>Aptos Display</vt:lpstr>
      <vt:lpstr>Arial</vt:lpstr>
      <vt:lpstr>Θέμα του Office</vt:lpstr>
      <vt:lpstr>1_Θέμα του Office</vt:lpstr>
      <vt:lpstr>Template?</vt:lpstr>
      <vt:lpstr>Παρουσίαση του PowerPoint</vt:lpstr>
      <vt:lpstr>Στοματική κοιλότητα</vt:lpstr>
      <vt:lpstr>Χείλη</vt:lpstr>
      <vt:lpstr>Παρειά</vt:lpstr>
      <vt:lpstr>Δόντια </vt:lpstr>
      <vt:lpstr>Ούλα</vt:lpstr>
      <vt:lpstr>Υπερώα</vt:lpstr>
      <vt:lpstr> Μύες της Μαλακής Υπερώας </vt:lpstr>
      <vt:lpstr>Ενέργειες Μυών  </vt:lpstr>
      <vt:lpstr>Γλώσσα</vt:lpstr>
      <vt:lpstr>Παρουσίαση του PowerPoint</vt:lpstr>
      <vt:lpstr>Γλωσσικές Θηλές και Γευστικές Κάλυκες</vt:lpstr>
      <vt:lpstr>Μύες της Γλώσσας</vt:lpstr>
      <vt:lpstr>Μύες της Γλώσσας</vt:lpstr>
      <vt:lpstr>Φάρυγγας</vt:lpstr>
      <vt:lpstr>Φάρυγγας</vt:lpstr>
      <vt:lpstr>Μύες του Φάρυγγα</vt:lpstr>
      <vt:lpstr>Παρουσίαση του PowerPoint</vt:lpstr>
      <vt:lpstr>Λεμφοεπιθηλιακός Δακτύλιος του Waldayer</vt:lpstr>
      <vt:lpstr>Οισοφάγος</vt:lpstr>
      <vt:lpstr>Οισοφάγος</vt:lpstr>
      <vt:lpstr>Παρουσίαση του PowerPoint</vt:lpstr>
      <vt:lpstr>Οισοφάγος</vt:lpstr>
      <vt:lpstr>Περιτόναιο</vt:lpstr>
      <vt:lpstr>Παρουσίαση του PowerPoint</vt:lpstr>
      <vt:lpstr>Περιτονίτιδα</vt:lpstr>
      <vt:lpstr>Στόμαχος</vt:lpstr>
      <vt:lpstr>Στόμαχος</vt:lpstr>
      <vt:lpstr>Στόμαχος</vt:lpstr>
      <vt:lpstr>Παρουσίαση του PowerPoint</vt:lpstr>
      <vt:lpstr>Παρουσίαση του PowerPoint</vt:lpstr>
      <vt:lpstr>Στόμαχος</vt:lpstr>
      <vt:lpstr>Στόμαχος</vt:lpstr>
      <vt:lpstr>Πάθηση Στομάχου</vt:lpstr>
      <vt:lpstr>Πάθηση Στομάχου</vt:lpstr>
      <vt:lpstr>Ερωτήσεις </vt:lpstr>
      <vt:lpstr>Ερωτήσεις </vt:lpstr>
      <vt:lpstr>Video credits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Evangelia-Marouso Kaplani</dc:creator>
  <cp:lastModifiedBy>Evangelia-Marouso Kaplani</cp:lastModifiedBy>
  <cp:revision>46</cp:revision>
  <dcterms:created xsi:type="dcterms:W3CDTF">2025-08-26T11:05:02Z</dcterms:created>
  <dcterms:modified xsi:type="dcterms:W3CDTF">2026-03-17T10:02:15Z</dcterms:modified>
</cp:coreProperties>
</file>