
<file path=[Content_Types].xml><?xml version="1.0" encoding="utf-8"?>
<Types xmlns="http://schemas.openxmlformats.org/package/2006/content-types">
  <Default Extension="jpeg" ContentType="image/jpeg"/>
  <Default Extension="mp4" ContentType="vide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</p:sldMasterIdLst>
  <p:notesMasterIdLst>
    <p:notesMasterId r:id="rId55"/>
  </p:notesMasterIdLst>
  <p:sldIdLst>
    <p:sldId id="284" r:id="rId3"/>
    <p:sldId id="415" r:id="rId4"/>
    <p:sldId id="365" r:id="rId5"/>
    <p:sldId id="366" r:id="rId6"/>
    <p:sldId id="367" r:id="rId7"/>
    <p:sldId id="406" r:id="rId8"/>
    <p:sldId id="368" r:id="rId9"/>
    <p:sldId id="369" r:id="rId10"/>
    <p:sldId id="371" r:id="rId11"/>
    <p:sldId id="407" r:id="rId12"/>
    <p:sldId id="372" r:id="rId13"/>
    <p:sldId id="373" r:id="rId14"/>
    <p:sldId id="374" r:id="rId15"/>
    <p:sldId id="408" r:id="rId16"/>
    <p:sldId id="409" r:id="rId17"/>
    <p:sldId id="375" r:id="rId18"/>
    <p:sldId id="376" r:id="rId19"/>
    <p:sldId id="377" r:id="rId20"/>
    <p:sldId id="378" r:id="rId21"/>
    <p:sldId id="410" r:id="rId22"/>
    <p:sldId id="379" r:id="rId23"/>
    <p:sldId id="416" r:id="rId24"/>
    <p:sldId id="380" r:id="rId25"/>
    <p:sldId id="381" r:id="rId26"/>
    <p:sldId id="382" r:id="rId27"/>
    <p:sldId id="383" r:id="rId28"/>
    <p:sldId id="411" r:id="rId29"/>
    <p:sldId id="412" r:id="rId30"/>
    <p:sldId id="384" r:id="rId31"/>
    <p:sldId id="417" r:id="rId32"/>
    <p:sldId id="385" r:id="rId33"/>
    <p:sldId id="386" r:id="rId34"/>
    <p:sldId id="414" r:id="rId35"/>
    <p:sldId id="387" r:id="rId36"/>
    <p:sldId id="413" r:id="rId37"/>
    <p:sldId id="388" r:id="rId38"/>
    <p:sldId id="389" r:id="rId39"/>
    <p:sldId id="390" r:id="rId40"/>
    <p:sldId id="391" r:id="rId41"/>
    <p:sldId id="392" r:id="rId42"/>
    <p:sldId id="393" r:id="rId43"/>
    <p:sldId id="394" r:id="rId44"/>
    <p:sldId id="395" r:id="rId45"/>
    <p:sldId id="396" r:id="rId46"/>
    <p:sldId id="397" r:id="rId47"/>
    <p:sldId id="398" r:id="rId48"/>
    <p:sldId id="399" r:id="rId49"/>
    <p:sldId id="403" r:id="rId50"/>
    <p:sldId id="286" r:id="rId51"/>
    <p:sldId id="335" r:id="rId52"/>
    <p:sldId id="404" r:id="rId53"/>
    <p:sldId id="313" r:id="rId54"/>
  </p:sldIdLst>
  <p:sldSz cx="12192000" cy="6858000"/>
  <p:notesSz cx="6858000" cy="9144000"/>
  <p:defaultTextStyle>
    <a:defPPr>
      <a:defRPr lang="el-G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B7D4EF"/>
    <a:srgbClr val="EBF3F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036" autoAdjust="0"/>
    <p:restoredTop sz="94660"/>
  </p:normalViewPr>
  <p:slideViewPr>
    <p:cSldViewPr snapToGrid="0">
      <p:cViewPr varScale="1">
        <p:scale>
          <a:sx n="59" d="100"/>
          <a:sy n="59" d="100"/>
        </p:scale>
        <p:origin x="884" y="5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schemas.openxmlformats.org/officeDocument/2006/relationships/slide" Target="slides/slide37.xml"/><Relationship Id="rId21" Type="http://schemas.openxmlformats.org/officeDocument/2006/relationships/slide" Target="slides/slide19.xml"/><Relationship Id="rId34" Type="http://schemas.openxmlformats.org/officeDocument/2006/relationships/slide" Target="slides/slide32.xml"/><Relationship Id="rId42" Type="http://schemas.openxmlformats.org/officeDocument/2006/relationships/slide" Target="slides/slide40.xml"/><Relationship Id="rId47" Type="http://schemas.openxmlformats.org/officeDocument/2006/relationships/slide" Target="slides/slide45.xml"/><Relationship Id="rId50" Type="http://schemas.openxmlformats.org/officeDocument/2006/relationships/slide" Target="slides/slide48.xml"/><Relationship Id="rId55" Type="http://schemas.openxmlformats.org/officeDocument/2006/relationships/notesMaster" Target="notesMasters/notesMaster1.xml"/><Relationship Id="rId7" Type="http://schemas.openxmlformats.org/officeDocument/2006/relationships/slide" Target="slides/slide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9" Type="http://schemas.openxmlformats.org/officeDocument/2006/relationships/slide" Target="slides/slide27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slide" Target="slides/slide35.xml"/><Relationship Id="rId40" Type="http://schemas.openxmlformats.org/officeDocument/2006/relationships/slide" Target="slides/slide38.xml"/><Relationship Id="rId45" Type="http://schemas.openxmlformats.org/officeDocument/2006/relationships/slide" Target="slides/slide43.xml"/><Relationship Id="rId53" Type="http://schemas.openxmlformats.org/officeDocument/2006/relationships/slide" Target="slides/slide51.xml"/><Relationship Id="rId58" Type="http://schemas.openxmlformats.org/officeDocument/2006/relationships/theme" Target="theme/theme1.xml"/><Relationship Id="rId5" Type="http://schemas.openxmlformats.org/officeDocument/2006/relationships/slide" Target="slides/slide3.xml"/><Relationship Id="rId19" Type="http://schemas.openxmlformats.org/officeDocument/2006/relationships/slide" Target="slides/slide17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slide" Target="slides/slide33.xml"/><Relationship Id="rId43" Type="http://schemas.openxmlformats.org/officeDocument/2006/relationships/slide" Target="slides/slide41.xml"/><Relationship Id="rId48" Type="http://schemas.openxmlformats.org/officeDocument/2006/relationships/slide" Target="slides/slide46.xml"/><Relationship Id="rId56" Type="http://schemas.openxmlformats.org/officeDocument/2006/relationships/presProps" Target="presProps.xml"/><Relationship Id="rId8" Type="http://schemas.openxmlformats.org/officeDocument/2006/relationships/slide" Target="slides/slide6.xml"/><Relationship Id="rId51" Type="http://schemas.openxmlformats.org/officeDocument/2006/relationships/slide" Target="slides/slide49.xml"/><Relationship Id="rId3" Type="http://schemas.openxmlformats.org/officeDocument/2006/relationships/slide" Target="slides/slide1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slide" Target="slides/slide36.xml"/><Relationship Id="rId46" Type="http://schemas.openxmlformats.org/officeDocument/2006/relationships/slide" Target="slides/slide44.xml"/><Relationship Id="rId59" Type="http://schemas.openxmlformats.org/officeDocument/2006/relationships/tableStyles" Target="tableStyles.xml"/><Relationship Id="rId20" Type="http://schemas.openxmlformats.org/officeDocument/2006/relationships/slide" Target="slides/slide18.xml"/><Relationship Id="rId41" Type="http://schemas.openxmlformats.org/officeDocument/2006/relationships/slide" Target="slides/slide39.xml"/><Relationship Id="rId54" Type="http://schemas.openxmlformats.org/officeDocument/2006/relationships/slide" Target="slides/slide5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slide" Target="slides/slide34.xml"/><Relationship Id="rId49" Type="http://schemas.openxmlformats.org/officeDocument/2006/relationships/slide" Target="slides/slide47.xml"/><Relationship Id="rId57" Type="http://schemas.openxmlformats.org/officeDocument/2006/relationships/viewProps" Target="viewProps.xml"/><Relationship Id="rId10" Type="http://schemas.openxmlformats.org/officeDocument/2006/relationships/slide" Target="slides/slide8.xml"/><Relationship Id="rId31" Type="http://schemas.openxmlformats.org/officeDocument/2006/relationships/slide" Target="slides/slide29.xml"/><Relationship Id="rId44" Type="http://schemas.openxmlformats.org/officeDocument/2006/relationships/slide" Target="slides/slide42.xml"/><Relationship Id="rId52" Type="http://schemas.openxmlformats.org/officeDocument/2006/relationships/slide" Target="slides/slide50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κεφαλίδας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l-GR"/>
          </a:p>
        </p:txBody>
      </p:sp>
      <p:sp>
        <p:nvSpPr>
          <p:cNvPr id="3" name="Θέση ημερομηνίας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E679F6E-C6AC-4B27-84D5-0A3D833B207F}" type="datetimeFigureOut">
              <a:rPr lang="el-GR" smtClean="0"/>
              <a:t>31/3/2026</a:t>
            </a:fld>
            <a:endParaRPr lang="el-GR"/>
          </a:p>
        </p:txBody>
      </p:sp>
      <p:sp>
        <p:nvSpPr>
          <p:cNvPr id="4" name="Θέση εικόνας διαφάνειας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l-GR"/>
          </a:p>
        </p:txBody>
      </p:sp>
      <p:sp>
        <p:nvSpPr>
          <p:cNvPr id="5" name="Θέση σημειώσεων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l-GR"/>
              <a:t>Στυλ κειμένου υποδείγματος</a:t>
            </a:r>
          </a:p>
          <a:p>
            <a:pPr lvl="1"/>
            <a:r>
              <a:rPr lang="el-GR"/>
              <a:t>Δεύτερο επίπεδο</a:t>
            </a:r>
          </a:p>
          <a:p>
            <a:pPr lvl="2"/>
            <a:r>
              <a:rPr lang="el-GR"/>
              <a:t>Τρίτο επίπεδο</a:t>
            </a:r>
          </a:p>
          <a:p>
            <a:pPr lvl="3"/>
            <a:r>
              <a:rPr lang="el-GR"/>
              <a:t>Τέταρτο επίπεδο</a:t>
            </a:r>
          </a:p>
          <a:p>
            <a:pPr lvl="4"/>
            <a:r>
              <a:rPr lang="el-GR"/>
              <a:t>Πέμπτο επίπεδο</a:t>
            </a:r>
          </a:p>
        </p:txBody>
      </p:sp>
      <p:sp>
        <p:nvSpPr>
          <p:cNvPr id="6" name="Θέση υποσέλιδου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l-GR"/>
          </a:p>
        </p:txBody>
      </p:sp>
      <p:sp>
        <p:nvSpPr>
          <p:cNvPr id="7" name="Θέση αριθμού διαφάνειας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AAC644D-9CEA-4C7C-B69B-04E5BD7287A1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48095753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Διαφάνεια τίτλου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964D21CA-11D8-F37C-9577-286CA43FFC2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l-GR"/>
              <a:t>Κάντε κλικ για να επεξεργαστείτε τον τίτλο υποδείγματος</a:t>
            </a:r>
          </a:p>
        </p:txBody>
      </p:sp>
      <p:sp>
        <p:nvSpPr>
          <p:cNvPr id="3" name="Υπότιτλος 2">
            <a:extLst>
              <a:ext uri="{FF2B5EF4-FFF2-40B4-BE49-F238E27FC236}">
                <a16:creationId xmlns:a16="http://schemas.microsoft.com/office/drawing/2014/main" id="{9AC33D65-336D-2081-7414-881D3AD9DF0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l-GR"/>
              <a:t>Κάντε κλικ για να επεξεργαστείτε τον υπότιτλο του υποδείγματος</a:t>
            </a:r>
          </a:p>
        </p:txBody>
      </p:sp>
      <p:sp>
        <p:nvSpPr>
          <p:cNvPr id="4" name="Θέση ημερομηνίας 3">
            <a:extLst>
              <a:ext uri="{FF2B5EF4-FFF2-40B4-BE49-F238E27FC236}">
                <a16:creationId xmlns:a16="http://schemas.microsoft.com/office/drawing/2014/main" id="{27F6EC68-59B3-7619-BC79-27203809C63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2E63C1-FA27-49DB-A789-515F1A3EACCE}" type="datetimeFigureOut">
              <a:rPr lang="el-GR" smtClean="0"/>
              <a:t>31/3/2026</a:t>
            </a:fld>
            <a:endParaRPr lang="el-GR"/>
          </a:p>
        </p:txBody>
      </p:sp>
      <p:sp>
        <p:nvSpPr>
          <p:cNvPr id="5" name="Θέση υποσέλιδου 4">
            <a:extLst>
              <a:ext uri="{FF2B5EF4-FFF2-40B4-BE49-F238E27FC236}">
                <a16:creationId xmlns:a16="http://schemas.microsoft.com/office/drawing/2014/main" id="{8ACF1ED4-501C-6A00-2C54-7367EF8531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Θέση αριθμού διαφάνειας 5">
            <a:extLst>
              <a:ext uri="{FF2B5EF4-FFF2-40B4-BE49-F238E27FC236}">
                <a16:creationId xmlns:a16="http://schemas.microsoft.com/office/drawing/2014/main" id="{DF36F7CE-1C4B-125F-6F1C-AA503FF62FE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727069-54D0-4F44-A22B-DE091D001F3D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0913972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Τίτλος και περιεχό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A46AEAB9-7067-816E-0DCF-4ED3345010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/>
              <a:t>Κάντε κλικ για να επεξεργαστείτε τον τίτλο υποδείγματος</a:t>
            </a:r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5D982FAA-DE8A-4769-D9C2-5BA031FD0BE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l-GR"/>
              <a:t>Στυλ κειμένου υποδείγματος</a:t>
            </a:r>
          </a:p>
          <a:p>
            <a:pPr lvl="1"/>
            <a:r>
              <a:rPr lang="el-GR"/>
              <a:t>Δεύτερο επίπεδο</a:t>
            </a:r>
          </a:p>
          <a:p>
            <a:pPr lvl="2"/>
            <a:r>
              <a:rPr lang="el-GR"/>
              <a:t>Τρίτο επίπεδο</a:t>
            </a:r>
          </a:p>
          <a:p>
            <a:pPr lvl="3"/>
            <a:r>
              <a:rPr lang="el-GR"/>
              <a:t>Τέταρτο επίπεδο</a:t>
            </a:r>
          </a:p>
          <a:p>
            <a:pPr lvl="4"/>
            <a:r>
              <a:rPr lang="el-GR"/>
              <a:t>Πέμπτο επίπεδο</a:t>
            </a:r>
          </a:p>
        </p:txBody>
      </p:sp>
      <p:sp>
        <p:nvSpPr>
          <p:cNvPr id="4" name="Θέση ημερομηνίας 3">
            <a:extLst>
              <a:ext uri="{FF2B5EF4-FFF2-40B4-BE49-F238E27FC236}">
                <a16:creationId xmlns:a16="http://schemas.microsoft.com/office/drawing/2014/main" id="{3B7DD1DE-EF81-11A3-4277-2663BAD851A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2E63C1-FA27-49DB-A789-515F1A3EACCE}" type="datetimeFigureOut">
              <a:rPr lang="el-GR" smtClean="0"/>
              <a:t>31/3/2026</a:t>
            </a:fld>
            <a:endParaRPr lang="el-GR"/>
          </a:p>
        </p:txBody>
      </p:sp>
      <p:sp>
        <p:nvSpPr>
          <p:cNvPr id="5" name="Θέση υποσέλιδου 4">
            <a:extLst>
              <a:ext uri="{FF2B5EF4-FFF2-40B4-BE49-F238E27FC236}">
                <a16:creationId xmlns:a16="http://schemas.microsoft.com/office/drawing/2014/main" id="{9633AA92-0939-E84C-AFA3-21F1E789EE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Θέση αριθμού διαφάνειας 5">
            <a:extLst>
              <a:ext uri="{FF2B5EF4-FFF2-40B4-BE49-F238E27FC236}">
                <a16:creationId xmlns:a16="http://schemas.microsoft.com/office/drawing/2014/main" id="{377D6FE9-AF5A-FD58-A1E0-CC88ADA1D3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727069-54D0-4F44-A22B-DE091D001F3D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16449478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Κεφαλίδα ενότητα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ADA75C61-421A-FB6C-9805-E6D9D960A4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l-GR"/>
              <a:t>Κάντε κλικ για να επεξεργαστείτε τον τίτλο υποδείγματος</a:t>
            </a:r>
          </a:p>
        </p:txBody>
      </p:sp>
      <p:sp>
        <p:nvSpPr>
          <p:cNvPr id="3" name="Θέση κειμένου 2">
            <a:extLst>
              <a:ext uri="{FF2B5EF4-FFF2-40B4-BE49-F238E27FC236}">
                <a16:creationId xmlns:a16="http://schemas.microsoft.com/office/drawing/2014/main" id="{DA33C547-64DD-8E13-73B6-EA01795CC64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l-GR"/>
              <a:t>Στυλ κειμένου υποδείγματος</a:t>
            </a:r>
          </a:p>
        </p:txBody>
      </p:sp>
      <p:sp>
        <p:nvSpPr>
          <p:cNvPr id="4" name="Θέση ημερομηνίας 3">
            <a:extLst>
              <a:ext uri="{FF2B5EF4-FFF2-40B4-BE49-F238E27FC236}">
                <a16:creationId xmlns:a16="http://schemas.microsoft.com/office/drawing/2014/main" id="{4A090B1D-D2C8-1A91-04F7-1F9B63FCF08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2E63C1-FA27-49DB-A789-515F1A3EACCE}" type="datetimeFigureOut">
              <a:rPr lang="el-GR" smtClean="0"/>
              <a:t>31/3/2026</a:t>
            </a:fld>
            <a:endParaRPr lang="el-GR"/>
          </a:p>
        </p:txBody>
      </p:sp>
      <p:sp>
        <p:nvSpPr>
          <p:cNvPr id="5" name="Θέση υποσέλιδου 4">
            <a:extLst>
              <a:ext uri="{FF2B5EF4-FFF2-40B4-BE49-F238E27FC236}">
                <a16:creationId xmlns:a16="http://schemas.microsoft.com/office/drawing/2014/main" id="{DC56DD3E-8BB5-EAAE-C55D-3F7B719304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Θέση αριθμού διαφάνειας 5">
            <a:extLst>
              <a:ext uri="{FF2B5EF4-FFF2-40B4-BE49-F238E27FC236}">
                <a16:creationId xmlns:a16="http://schemas.microsoft.com/office/drawing/2014/main" id="{94BE7CD3-A270-D1D3-B697-3E6D9B7349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727069-54D0-4F44-A22B-DE091D001F3D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84658646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Δύο περιεχόμεν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82BBC7F0-65F0-82A9-BFBD-F4A5CE90670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/>
              <a:t>Κάντε κλικ για να επεξεργαστείτε τον τίτλο υποδείγματος</a:t>
            </a:r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5D2B2204-894D-3D72-EBD9-CD6E0FB06F1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l-GR"/>
              <a:t>Στυλ κειμένου υποδείγματος</a:t>
            </a:r>
          </a:p>
          <a:p>
            <a:pPr lvl="1"/>
            <a:r>
              <a:rPr lang="el-GR"/>
              <a:t>Δεύτερο επίπεδο</a:t>
            </a:r>
          </a:p>
          <a:p>
            <a:pPr lvl="2"/>
            <a:r>
              <a:rPr lang="el-GR"/>
              <a:t>Τρίτο επίπεδο</a:t>
            </a:r>
          </a:p>
          <a:p>
            <a:pPr lvl="3"/>
            <a:r>
              <a:rPr lang="el-GR"/>
              <a:t>Τέταρτο επίπεδο</a:t>
            </a:r>
          </a:p>
          <a:p>
            <a:pPr lvl="4"/>
            <a:r>
              <a:rPr lang="el-GR"/>
              <a:t>Πέμπτο επίπεδο</a:t>
            </a:r>
          </a:p>
        </p:txBody>
      </p:sp>
      <p:sp>
        <p:nvSpPr>
          <p:cNvPr id="4" name="Θέση περιεχομένου 3">
            <a:extLst>
              <a:ext uri="{FF2B5EF4-FFF2-40B4-BE49-F238E27FC236}">
                <a16:creationId xmlns:a16="http://schemas.microsoft.com/office/drawing/2014/main" id="{734812B4-FE2E-BA8E-A6E7-B35406DFF81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l-GR"/>
              <a:t>Στυλ κειμένου υποδείγματος</a:t>
            </a:r>
          </a:p>
          <a:p>
            <a:pPr lvl="1"/>
            <a:r>
              <a:rPr lang="el-GR"/>
              <a:t>Δεύτερο επίπεδο</a:t>
            </a:r>
          </a:p>
          <a:p>
            <a:pPr lvl="2"/>
            <a:r>
              <a:rPr lang="el-GR"/>
              <a:t>Τρίτο επίπεδο</a:t>
            </a:r>
          </a:p>
          <a:p>
            <a:pPr lvl="3"/>
            <a:r>
              <a:rPr lang="el-GR"/>
              <a:t>Τέταρτο επίπεδο</a:t>
            </a:r>
          </a:p>
          <a:p>
            <a:pPr lvl="4"/>
            <a:r>
              <a:rPr lang="el-GR"/>
              <a:t>Πέμπτο επίπεδο</a:t>
            </a:r>
          </a:p>
        </p:txBody>
      </p:sp>
      <p:sp>
        <p:nvSpPr>
          <p:cNvPr id="5" name="Θέση ημερομηνίας 4">
            <a:extLst>
              <a:ext uri="{FF2B5EF4-FFF2-40B4-BE49-F238E27FC236}">
                <a16:creationId xmlns:a16="http://schemas.microsoft.com/office/drawing/2014/main" id="{D9579099-37C2-B85F-3435-BC2184250BA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2E63C1-FA27-49DB-A789-515F1A3EACCE}" type="datetimeFigureOut">
              <a:rPr lang="el-GR" smtClean="0"/>
              <a:t>31/3/2026</a:t>
            </a:fld>
            <a:endParaRPr lang="el-GR"/>
          </a:p>
        </p:txBody>
      </p:sp>
      <p:sp>
        <p:nvSpPr>
          <p:cNvPr id="6" name="Θέση υποσέλιδου 5">
            <a:extLst>
              <a:ext uri="{FF2B5EF4-FFF2-40B4-BE49-F238E27FC236}">
                <a16:creationId xmlns:a16="http://schemas.microsoft.com/office/drawing/2014/main" id="{13AE1B8C-BA5F-6723-6059-5AFF81CE71C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7" name="Θέση αριθμού διαφάνειας 6">
            <a:extLst>
              <a:ext uri="{FF2B5EF4-FFF2-40B4-BE49-F238E27FC236}">
                <a16:creationId xmlns:a16="http://schemas.microsoft.com/office/drawing/2014/main" id="{360B46DB-1FBB-983D-96EF-3EFC5F71F3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727069-54D0-4F44-A22B-DE091D001F3D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4182977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Σύγκρισ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12B4779F-3761-2508-A389-15174EB0FD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l-GR"/>
              <a:t>Κάντε κλικ για να επεξεργαστείτε τον τίτλο υποδείγματος</a:t>
            </a:r>
          </a:p>
        </p:txBody>
      </p:sp>
      <p:sp>
        <p:nvSpPr>
          <p:cNvPr id="3" name="Θέση κειμένου 2">
            <a:extLst>
              <a:ext uri="{FF2B5EF4-FFF2-40B4-BE49-F238E27FC236}">
                <a16:creationId xmlns:a16="http://schemas.microsoft.com/office/drawing/2014/main" id="{F73E473C-E88C-9108-116D-D973388362A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l-GR"/>
              <a:t>Στυλ κειμένου υποδείγματος</a:t>
            </a:r>
          </a:p>
        </p:txBody>
      </p:sp>
      <p:sp>
        <p:nvSpPr>
          <p:cNvPr id="4" name="Θέση περιεχομένου 3">
            <a:extLst>
              <a:ext uri="{FF2B5EF4-FFF2-40B4-BE49-F238E27FC236}">
                <a16:creationId xmlns:a16="http://schemas.microsoft.com/office/drawing/2014/main" id="{0ED5BA83-829A-9968-D498-54D6495FF50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l-GR"/>
              <a:t>Στυλ κειμένου υποδείγματος</a:t>
            </a:r>
          </a:p>
          <a:p>
            <a:pPr lvl="1"/>
            <a:r>
              <a:rPr lang="el-GR"/>
              <a:t>Δεύτερο επίπεδο</a:t>
            </a:r>
          </a:p>
          <a:p>
            <a:pPr lvl="2"/>
            <a:r>
              <a:rPr lang="el-GR"/>
              <a:t>Τρίτο επίπεδο</a:t>
            </a:r>
          </a:p>
          <a:p>
            <a:pPr lvl="3"/>
            <a:r>
              <a:rPr lang="el-GR"/>
              <a:t>Τέταρτο επίπεδο</a:t>
            </a:r>
          </a:p>
          <a:p>
            <a:pPr lvl="4"/>
            <a:r>
              <a:rPr lang="el-GR"/>
              <a:t>Πέμπτο επίπεδο</a:t>
            </a:r>
          </a:p>
        </p:txBody>
      </p:sp>
      <p:sp>
        <p:nvSpPr>
          <p:cNvPr id="5" name="Θέση κειμένου 4">
            <a:extLst>
              <a:ext uri="{FF2B5EF4-FFF2-40B4-BE49-F238E27FC236}">
                <a16:creationId xmlns:a16="http://schemas.microsoft.com/office/drawing/2014/main" id="{43340760-CC18-F696-1A1D-64F8908457C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l-GR"/>
              <a:t>Στυλ κειμένου υποδείγματος</a:t>
            </a:r>
          </a:p>
        </p:txBody>
      </p:sp>
      <p:sp>
        <p:nvSpPr>
          <p:cNvPr id="6" name="Θέση περιεχομένου 5">
            <a:extLst>
              <a:ext uri="{FF2B5EF4-FFF2-40B4-BE49-F238E27FC236}">
                <a16:creationId xmlns:a16="http://schemas.microsoft.com/office/drawing/2014/main" id="{9DAEF02D-A9DB-BFDB-F369-B2585A9EAA6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l-GR"/>
              <a:t>Στυλ κειμένου υποδείγματος</a:t>
            </a:r>
          </a:p>
          <a:p>
            <a:pPr lvl="1"/>
            <a:r>
              <a:rPr lang="el-GR"/>
              <a:t>Δεύτερο επίπεδο</a:t>
            </a:r>
          </a:p>
          <a:p>
            <a:pPr lvl="2"/>
            <a:r>
              <a:rPr lang="el-GR"/>
              <a:t>Τρίτο επίπεδο</a:t>
            </a:r>
          </a:p>
          <a:p>
            <a:pPr lvl="3"/>
            <a:r>
              <a:rPr lang="el-GR"/>
              <a:t>Τέταρτο επίπεδο</a:t>
            </a:r>
          </a:p>
          <a:p>
            <a:pPr lvl="4"/>
            <a:r>
              <a:rPr lang="el-GR"/>
              <a:t>Πέμπτο επίπεδο</a:t>
            </a:r>
          </a:p>
        </p:txBody>
      </p:sp>
      <p:sp>
        <p:nvSpPr>
          <p:cNvPr id="7" name="Θέση ημερομηνίας 6">
            <a:extLst>
              <a:ext uri="{FF2B5EF4-FFF2-40B4-BE49-F238E27FC236}">
                <a16:creationId xmlns:a16="http://schemas.microsoft.com/office/drawing/2014/main" id="{AE554A68-DA64-3022-69E0-14A33B33B48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2E63C1-FA27-49DB-A789-515F1A3EACCE}" type="datetimeFigureOut">
              <a:rPr lang="el-GR" smtClean="0"/>
              <a:t>31/3/2026</a:t>
            </a:fld>
            <a:endParaRPr lang="el-GR"/>
          </a:p>
        </p:txBody>
      </p:sp>
      <p:sp>
        <p:nvSpPr>
          <p:cNvPr id="8" name="Θέση υποσέλιδου 7">
            <a:extLst>
              <a:ext uri="{FF2B5EF4-FFF2-40B4-BE49-F238E27FC236}">
                <a16:creationId xmlns:a16="http://schemas.microsoft.com/office/drawing/2014/main" id="{C91EA038-E64D-D415-79AE-02B35C6EA8A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9" name="Θέση αριθμού διαφάνειας 8">
            <a:extLst>
              <a:ext uri="{FF2B5EF4-FFF2-40B4-BE49-F238E27FC236}">
                <a16:creationId xmlns:a16="http://schemas.microsoft.com/office/drawing/2014/main" id="{7A126DB6-00E1-C750-0123-FC0EABD1CB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727069-54D0-4F44-A22B-DE091D001F3D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80667049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Μόνο τίτλο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862F893B-175F-0878-73D1-CFAC049FDD8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/>
              <a:t>Κάντε κλικ για να επεξεργαστείτε τον τίτλο υποδείγματος</a:t>
            </a:r>
          </a:p>
        </p:txBody>
      </p:sp>
      <p:sp>
        <p:nvSpPr>
          <p:cNvPr id="3" name="Θέση ημερομηνίας 2">
            <a:extLst>
              <a:ext uri="{FF2B5EF4-FFF2-40B4-BE49-F238E27FC236}">
                <a16:creationId xmlns:a16="http://schemas.microsoft.com/office/drawing/2014/main" id="{570A8647-8B2E-408D-485B-0FEDA2ADA18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2E63C1-FA27-49DB-A789-515F1A3EACCE}" type="datetimeFigureOut">
              <a:rPr lang="el-GR" smtClean="0"/>
              <a:t>31/3/2026</a:t>
            </a:fld>
            <a:endParaRPr lang="el-GR"/>
          </a:p>
        </p:txBody>
      </p:sp>
      <p:sp>
        <p:nvSpPr>
          <p:cNvPr id="4" name="Θέση υποσέλιδου 3">
            <a:extLst>
              <a:ext uri="{FF2B5EF4-FFF2-40B4-BE49-F238E27FC236}">
                <a16:creationId xmlns:a16="http://schemas.microsoft.com/office/drawing/2014/main" id="{2DA2110A-5501-D4E4-1838-7B3E069D793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5" name="Θέση αριθμού διαφάνειας 4">
            <a:extLst>
              <a:ext uri="{FF2B5EF4-FFF2-40B4-BE49-F238E27FC236}">
                <a16:creationId xmlns:a16="http://schemas.microsoft.com/office/drawing/2014/main" id="{D71E9D39-4256-2306-0CAB-FB5A0D182F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727069-54D0-4F44-A22B-DE091D001F3D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74562715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Κεν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ημερομηνίας 1">
            <a:extLst>
              <a:ext uri="{FF2B5EF4-FFF2-40B4-BE49-F238E27FC236}">
                <a16:creationId xmlns:a16="http://schemas.microsoft.com/office/drawing/2014/main" id="{C1CB50E3-DBC1-E8E0-6684-885457CAC6B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2E63C1-FA27-49DB-A789-515F1A3EACCE}" type="datetimeFigureOut">
              <a:rPr lang="el-GR" smtClean="0"/>
              <a:t>31/3/2026</a:t>
            </a:fld>
            <a:endParaRPr lang="el-GR"/>
          </a:p>
        </p:txBody>
      </p:sp>
      <p:sp>
        <p:nvSpPr>
          <p:cNvPr id="3" name="Θέση υποσέλιδου 2">
            <a:extLst>
              <a:ext uri="{FF2B5EF4-FFF2-40B4-BE49-F238E27FC236}">
                <a16:creationId xmlns:a16="http://schemas.microsoft.com/office/drawing/2014/main" id="{2C81FB31-6BA1-26B8-FAB5-ED5C707437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4" name="Θέση αριθμού διαφάνειας 3">
            <a:extLst>
              <a:ext uri="{FF2B5EF4-FFF2-40B4-BE49-F238E27FC236}">
                <a16:creationId xmlns:a16="http://schemas.microsoft.com/office/drawing/2014/main" id="{CD072194-A194-F412-7A0C-2296C5AFD3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727069-54D0-4F44-A22B-DE091D001F3D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83448614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Περιεχόμενο με λεζάντ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A1EBE698-BCFC-BE58-F704-EAB19F61D31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l-GR"/>
              <a:t>Κάντε κλικ για να επεξεργαστείτε τον τίτλο υποδείγματος</a:t>
            </a:r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90268238-7E9A-580C-A9D7-139ECE35C0F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l-GR"/>
              <a:t>Στυλ κειμένου υποδείγματος</a:t>
            </a:r>
          </a:p>
          <a:p>
            <a:pPr lvl="1"/>
            <a:r>
              <a:rPr lang="el-GR"/>
              <a:t>Δεύτερο επίπεδο</a:t>
            </a:r>
          </a:p>
          <a:p>
            <a:pPr lvl="2"/>
            <a:r>
              <a:rPr lang="el-GR"/>
              <a:t>Τρίτο επίπεδο</a:t>
            </a:r>
          </a:p>
          <a:p>
            <a:pPr lvl="3"/>
            <a:r>
              <a:rPr lang="el-GR"/>
              <a:t>Τέταρτο επίπεδο</a:t>
            </a:r>
          </a:p>
          <a:p>
            <a:pPr lvl="4"/>
            <a:r>
              <a:rPr lang="el-GR"/>
              <a:t>Πέμπτο επίπεδο</a:t>
            </a:r>
          </a:p>
        </p:txBody>
      </p:sp>
      <p:sp>
        <p:nvSpPr>
          <p:cNvPr id="4" name="Θέση κειμένου 3">
            <a:extLst>
              <a:ext uri="{FF2B5EF4-FFF2-40B4-BE49-F238E27FC236}">
                <a16:creationId xmlns:a16="http://schemas.microsoft.com/office/drawing/2014/main" id="{3D729ECD-14E4-AE28-0F77-5F1C87CECE2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l-GR"/>
              <a:t>Στυλ κειμένου υποδείγματος</a:t>
            </a:r>
          </a:p>
        </p:txBody>
      </p:sp>
      <p:sp>
        <p:nvSpPr>
          <p:cNvPr id="5" name="Θέση ημερομηνίας 4">
            <a:extLst>
              <a:ext uri="{FF2B5EF4-FFF2-40B4-BE49-F238E27FC236}">
                <a16:creationId xmlns:a16="http://schemas.microsoft.com/office/drawing/2014/main" id="{0DBAA221-1E04-A9C0-8642-3EE87B97048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2E63C1-FA27-49DB-A789-515F1A3EACCE}" type="datetimeFigureOut">
              <a:rPr lang="el-GR" smtClean="0"/>
              <a:t>31/3/2026</a:t>
            </a:fld>
            <a:endParaRPr lang="el-GR"/>
          </a:p>
        </p:txBody>
      </p:sp>
      <p:sp>
        <p:nvSpPr>
          <p:cNvPr id="6" name="Θέση υποσέλιδου 5">
            <a:extLst>
              <a:ext uri="{FF2B5EF4-FFF2-40B4-BE49-F238E27FC236}">
                <a16:creationId xmlns:a16="http://schemas.microsoft.com/office/drawing/2014/main" id="{8B75C824-6CD7-6BF2-53AF-7E64A737D17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7" name="Θέση αριθμού διαφάνειας 6">
            <a:extLst>
              <a:ext uri="{FF2B5EF4-FFF2-40B4-BE49-F238E27FC236}">
                <a16:creationId xmlns:a16="http://schemas.microsoft.com/office/drawing/2014/main" id="{3F7869FA-D470-2E07-F1B5-D765526AEF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727069-54D0-4F44-A22B-DE091D001F3D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9651743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Εικόνα με λεζάντ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7F8059B9-F206-F7A9-05F3-E30D5853EB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l-GR"/>
              <a:t>Κάντε κλικ για να επεξεργαστείτε τον τίτλο υποδείγματος</a:t>
            </a:r>
          </a:p>
        </p:txBody>
      </p:sp>
      <p:sp>
        <p:nvSpPr>
          <p:cNvPr id="3" name="Θέση εικόνας 2">
            <a:extLst>
              <a:ext uri="{FF2B5EF4-FFF2-40B4-BE49-F238E27FC236}">
                <a16:creationId xmlns:a16="http://schemas.microsoft.com/office/drawing/2014/main" id="{37516EEC-D8D1-19E0-5D19-78A20B542FE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l-GR"/>
          </a:p>
        </p:txBody>
      </p:sp>
      <p:sp>
        <p:nvSpPr>
          <p:cNvPr id="4" name="Θέση κειμένου 3">
            <a:extLst>
              <a:ext uri="{FF2B5EF4-FFF2-40B4-BE49-F238E27FC236}">
                <a16:creationId xmlns:a16="http://schemas.microsoft.com/office/drawing/2014/main" id="{297432F8-7F7B-9A7C-D056-47FC68FBEAE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l-GR"/>
              <a:t>Στυλ κειμένου υποδείγματος</a:t>
            </a:r>
          </a:p>
        </p:txBody>
      </p:sp>
      <p:sp>
        <p:nvSpPr>
          <p:cNvPr id="5" name="Θέση ημερομηνίας 4">
            <a:extLst>
              <a:ext uri="{FF2B5EF4-FFF2-40B4-BE49-F238E27FC236}">
                <a16:creationId xmlns:a16="http://schemas.microsoft.com/office/drawing/2014/main" id="{AA3AC460-4F21-29E2-9E88-E17BA47E1C1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2E63C1-FA27-49DB-A789-515F1A3EACCE}" type="datetimeFigureOut">
              <a:rPr lang="el-GR" smtClean="0"/>
              <a:t>31/3/2026</a:t>
            </a:fld>
            <a:endParaRPr lang="el-GR"/>
          </a:p>
        </p:txBody>
      </p:sp>
      <p:sp>
        <p:nvSpPr>
          <p:cNvPr id="6" name="Θέση υποσέλιδου 5">
            <a:extLst>
              <a:ext uri="{FF2B5EF4-FFF2-40B4-BE49-F238E27FC236}">
                <a16:creationId xmlns:a16="http://schemas.microsoft.com/office/drawing/2014/main" id="{CA23EF3D-6EFC-9F66-52D3-F5DC7ED612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7" name="Θέση αριθμού διαφάνειας 6">
            <a:extLst>
              <a:ext uri="{FF2B5EF4-FFF2-40B4-BE49-F238E27FC236}">
                <a16:creationId xmlns:a16="http://schemas.microsoft.com/office/drawing/2014/main" id="{ABD3129C-D570-2EAC-F73B-A0DC476123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727069-54D0-4F44-A22B-DE091D001F3D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52954995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Τίτλος και Κατακόρυφο κεί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932F2A07-A59C-5108-C40C-F019617C78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/>
              <a:t>Κάντε κλικ για να επεξεργαστείτε τον τίτλο υποδείγματος</a:t>
            </a:r>
          </a:p>
        </p:txBody>
      </p:sp>
      <p:sp>
        <p:nvSpPr>
          <p:cNvPr id="3" name="Θέση κατακόρυφου κειμένου 2">
            <a:extLst>
              <a:ext uri="{FF2B5EF4-FFF2-40B4-BE49-F238E27FC236}">
                <a16:creationId xmlns:a16="http://schemas.microsoft.com/office/drawing/2014/main" id="{9DFE58C3-A0D9-4188-7CDE-2967B41F7E7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l-GR"/>
              <a:t>Στυλ κειμένου υποδείγματος</a:t>
            </a:r>
          </a:p>
          <a:p>
            <a:pPr lvl="1"/>
            <a:r>
              <a:rPr lang="el-GR"/>
              <a:t>Δεύτερο επίπεδο</a:t>
            </a:r>
          </a:p>
          <a:p>
            <a:pPr lvl="2"/>
            <a:r>
              <a:rPr lang="el-GR"/>
              <a:t>Τρίτο επίπεδο</a:t>
            </a:r>
          </a:p>
          <a:p>
            <a:pPr lvl="3"/>
            <a:r>
              <a:rPr lang="el-GR"/>
              <a:t>Τέταρτο επίπεδο</a:t>
            </a:r>
          </a:p>
          <a:p>
            <a:pPr lvl="4"/>
            <a:r>
              <a:rPr lang="el-GR"/>
              <a:t>Πέμπτο επίπεδο</a:t>
            </a:r>
          </a:p>
        </p:txBody>
      </p:sp>
      <p:sp>
        <p:nvSpPr>
          <p:cNvPr id="4" name="Θέση ημερομηνίας 3">
            <a:extLst>
              <a:ext uri="{FF2B5EF4-FFF2-40B4-BE49-F238E27FC236}">
                <a16:creationId xmlns:a16="http://schemas.microsoft.com/office/drawing/2014/main" id="{B54AEFB6-52ED-383F-5BB2-7D1C59E7213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2E63C1-FA27-49DB-A789-515F1A3EACCE}" type="datetimeFigureOut">
              <a:rPr lang="el-GR" smtClean="0"/>
              <a:t>31/3/2026</a:t>
            </a:fld>
            <a:endParaRPr lang="el-GR"/>
          </a:p>
        </p:txBody>
      </p:sp>
      <p:sp>
        <p:nvSpPr>
          <p:cNvPr id="5" name="Θέση υποσέλιδου 4">
            <a:extLst>
              <a:ext uri="{FF2B5EF4-FFF2-40B4-BE49-F238E27FC236}">
                <a16:creationId xmlns:a16="http://schemas.microsoft.com/office/drawing/2014/main" id="{FDE78A41-E503-9F90-5019-34FF7FA5FC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Θέση αριθμού διαφάνειας 5">
            <a:extLst>
              <a:ext uri="{FF2B5EF4-FFF2-40B4-BE49-F238E27FC236}">
                <a16:creationId xmlns:a16="http://schemas.microsoft.com/office/drawing/2014/main" id="{129B0406-6F52-50FF-72E7-2667B0889D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727069-54D0-4F44-A22B-DE091D001F3D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92083913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Κατακόρυφος τίτλος και Κεί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Κατακόρυφος τίτλος 1">
            <a:extLst>
              <a:ext uri="{FF2B5EF4-FFF2-40B4-BE49-F238E27FC236}">
                <a16:creationId xmlns:a16="http://schemas.microsoft.com/office/drawing/2014/main" id="{9C174C5E-DE8B-3B99-DAD6-455476A9AF7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l-GR"/>
              <a:t>Κάντε κλικ για να επεξεργαστείτε τον τίτλο υποδείγματος</a:t>
            </a:r>
          </a:p>
        </p:txBody>
      </p:sp>
      <p:sp>
        <p:nvSpPr>
          <p:cNvPr id="3" name="Θέση κατακόρυφου κειμένου 2">
            <a:extLst>
              <a:ext uri="{FF2B5EF4-FFF2-40B4-BE49-F238E27FC236}">
                <a16:creationId xmlns:a16="http://schemas.microsoft.com/office/drawing/2014/main" id="{9EBDE883-0A10-FF49-808B-C7E41365C39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l-GR"/>
              <a:t>Στυλ κειμένου υποδείγματος</a:t>
            </a:r>
          </a:p>
          <a:p>
            <a:pPr lvl="1"/>
            <a:r>
              <a:rPr lang="el-GR"/>
              <a:t>Δεύτερο επίπεδο</a:t>
            </a:r>
          </a:p>
          <a:p>
            <a:pPr lvl="2"/>
            <a:r>
              <a:rPr lang="el-GR"/>
              <a:t>Τρίτο επίπεδο</a:t>
            </a:r>
          </a:p>
          <a:p>
            <a:pPr lvl="3"/>
            <a:r>
              <a:rPr lang="el-GR"/>
              <a:t>Τέταρτο επίπεδο</a:t>
            </a:r>
          </a:p>
          <a:p>
            <a:pPr lvl="4"/>
            <a:r>
              <a:rPr lang="el-GR"/>
              <a:t>Πέμπτο επίπεδο</a:t>
            </a:r>
          </a:p>
        </p:txBody>
      </p:sp>
      <p:sp>
        <p:nvSpPr>
          <p:cNvPr id="4" name="Θέση ημερομηνίας 3">
            <a:extLst>
              <a:ext uri="{FF2B5EF4-FFF2-40B4-BE49-F238E27FC236}">
                <a16:creationId xmlns:a16="http://schemas.microsoft.com/office/drawing/2014/main" id="{C2594B9F-D590-EE89-4DE9-58DF5AB7D8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2E63C1-FA27-49DB-A789-515F1A3EACCE}" type="datetimeFigureOut">
              <a:rPr lang="el-GR" smtClean="0"/>
              <a:t>31/3/2026</a:t>
            </a:fld>
            <a:endParaRPr lang="el-GR"/>
          </a:p>
        </p:txBody>
      </p:sp>
      <p:sp>
        <p:nvSpPr>
          <p:cNvPr id="5" name="Θέση υποσέλιδου 4">
            <a:extLst>
              <a:ext uri="{FF2B5EF4-FFF2-40B4-BE49-F238E27FC236}">
                <a16:creationId xmlns:a16="http://schemas.microsoft.com/office/drawing/2014/main" id="{F7EB2DB8-87C2-E31D-A1B9-D111E620B61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Θέση αριθμού διαφάνειας 5">
            <a:extLst>
              <a:ext uri="{FF2B5EF4-FFF2-40B4-BE49-F238E27FC236}">
                <a16:creationId xmlns:a16="http://schemas.microsoft.com/office/drawing/2014/main" id="{A2674149-48CE-81DB-FE2E-47326754454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727069-54D0-4F44-A22B-DE091D001F3D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54931152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Διαφάνεια τίτλου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8E6F7A55-3D18-1E14-C44C-D1796C3C143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l-GR"/>
              <a:t>Κάντε κλικ για να επεξεργαστείτε τον τίτλο υποδείγματος</a:t>
            </a:r>
          </a:p>
        </p:txBody>
      </p:sp>
      <p:sp>
        <p:nvSpPr>
          <p:cNvPr id="3" name="Υπότιτλος 2">
            <a:extLst>
              <a:ext uri="{FF2B5EF4-FFF2-40B4-BE49-F238E27FC236}">
                <a16:creationId xmlns:a16="http://schemas.microsoft.com/office/drawing/2014/main" id="{E2A12975-0D2A-DDDB-7261-77FBA92EDFD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l-GR"/>
              <a:t>Κάντε κλικ για να επεξεργαστείτε τον υπότιτλο του υποδείγματος</a:t>
            </a:r>
          </a:p>
        </p:txBody>
      </p:sp>
      <p:sp>
        <p:nvSpPr>
          <p:cNvPr id="4" name="Θέση ημερομηνίας 3">
            <a:extLst>
              <a:ext uri="{FF2B5EF4-FFF2-40B4-BE49-F238E27FC236}">
                <a16:creationId xmlns:a16="http://schemas.microsoft.com/office/drawing/2014/main" id="{1D6FFF2F-AF49-81B3-55B8-CC4AA7C802A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1593DD-9E93-4E1A-ADC1-D134093077A0}" type="datetimeFigureOut">
              <a:rPr lang="el-GR" smtClean="0"/>
              <a:t>31/3/2026</a:t>
            </a:fld>
            <a:endParaRPr lang="el-GR"/>
          </a:p>
        </p:txBody>
      </p:sp>
      <p:sp>
        <p:nvSpPr>
          <p:cNvPr id="5" name="Θέση υποσέλιδου 4">
            <a:extLst>
              <a:ext uri="{FF2B5EF4-FFF2-40B4-BE49-F238E27FC236}">
                <a16:creationId xmlns:a16="http://schemas.microsoft.com/office/drawing/2014/main" id="{9C88D119-AAD5-15A0-CE56-6D652F6C6D3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Θέση αριθμού διαφάνειας 5">
            <a:extLst>
              <a:ext uri="{FF2B5EF4-FFF2-40B4-BE49-F238E27FC236}">
                <a16:creationId xmlns:a16="http://schemas.microsoft.com/office/drawing/2014/main" id="{8A641F09-772C-3D20-5263-5DF702640C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938158-3DF5-41AD-A867-089D0309D63F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52913093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Τίτλος και περιεχό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F1A284DE-FD2B-79AD-5D0E-E329FAC9E0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992187"/>
            <a:ext cx="10515600" cy="698501"/>
          </a:xfrm>
        </p:spPr>
        <p:txBody>
          <a:bodyPr/>
          <a:lstStyle>
            <a:lvl1pPr algn="ctr">
              <a:defRPr b="1">
                <a:solidFill>
                  <a:schemeClr val="tx2">
                    <a:lumMod val="50000"/>
                    <a:lumOff val="50000"/>
                  </a:schemeClr>
                </a:solidFill>
              </a:defRPr>
            </a:lvl1pPr>
          </a:lstStyle>
          <a:p>
            <a:r>
              <a:rPr lang="el-GR" dirty="0"/>
              <a:t>Κάντε κλικ για να επεξεργαστείτε τον τίτλο υποδείγματος</a:t>
            </a:r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F6AC3A44-0A3B-0047-DA21-B8F83404852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lnSpc>
                <a:spcPct val="150000"/>
              </a:lnSpc>
              <a:defRPr/>
            </a:lvl1pPr>
            <a:lvl2pPr>
              <a:lnSpc>
                <a:spcPct val="150000"/>
              </a:lnSpc>
              <a:defRPr/>
            </a:lvl2pPr>
            <a:lvl3pPr>
              <a:lnSpc>
                <a:spcPct val="150000"/>
              </a:lnSpc>
              <a:defRPr/>
            </a:lvl3pPr>
            <a:lvl4pPr>
              <a:lnSpc>
                <a:spcPct val="150000"/>
              </a:lnSpc>
              <a:defRPr/>
            </a:lvl4pPr>
            <a:lvl5pPr>
              <a:lnSpc>
                <a:spcPct val="150000"/>
              </a:lnSpc>
              <a:defRPr/>
            </a:lvl5pPr>
          </a:lstStyle>
          <a:p>
            <a:pPr lvl="0"/>
            <a:r>
              <a:rPr lang="el-GR"/>
              <a:t>Στυλ κειμένου υποδείγματος</a:t>
            </a:r>
          </a:p>
          <a:p>
            <a:pPr lvl="1"/>
            <a:r>
              <a:rPr lang="el-GR"/>
              <a:t>Δεύτερο επίπεδο</a:t>
            </a:r>
          </a:p>
          <a:p>
            <a:pPr lvl="2"/>
            <a:r>
              <a:rPr lang="el-GR"/>
              <a:t>Τρίτο επίπεδο</a:t>
            </a:r>
          </a:p>
          <a:p>
            <a:pPr lvl="3"/>
            <a:r>
              <a:rPr lang="el-GR"/>
              <a:t>Τέταρτο επίπεδο</a:t>
            </a:r>
          </a:p>
          <a:p>
            <a:pPr lvl="4"/>
            <a:r>
              <a:rPr lang="el-GR"/>
              <a:t>Πέμπτο επίπεδο</a:t>
            </a:r>
          </a:p>
        </p:txBody>
      </p:sp>
      <p:sp>
        <p:nvSpPr>
          <p:cNvPr id="4" name="Θέση ημερομηνίας 3">
            <a:extLst>
              <a:ext uri="{FF2B5EF4-FFF2-40B4-BE49-F238E27FC236}">
                <a16:creationId xmlns:a16="http://schemas.microsoft.com/office/drawing/2014/main" id="{511399A3-C3A4-F453-7FD2-F5FBAC14076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1593DD-9E93-4E1A-ADC1-D134093077A0}" type="datetimeFigureOut">
              <a:rPr lang="el-GR" smtClean="0"/>
              <a:t>31/3/2026</a:t>
            </a:fld>
            <a:endParaRPr lang="el-GR"/>
          </a:p>
        </p:txBody>
      </p:sp>
      <p:sp>
        <p:nvSpPr>
          <p:cNvPr id="5" name="Θέση υποσέλιδου 4">
            <a:extLst>
              <a:ext uri="{FF2B5EF4-FFF2-40B4-BE49-F238E27FC236}">
                <a16:creationId xmlns:a16="http://schemas.microsoft.com/office/drawing/2014/main" id="{2BDE34E6-D7E4-71C8-ED50-4BFACF7EE52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Θέση αριθμού διαφάνειας 5">
            <a:extLst>
              <a:ext uri="{FF2B5EF4-FFF2-40B4-BE49-F238E27FC236}">
                <a16:creationId xmlns:a16="http://schemas.microsoft.com/office/drawing/2014/main" id="{B353C0EC-CA19-299E-0016-3C2448CF27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938158-3DF5-41AD-A867-089D0309D63F}" type="slidenum">
              <a:rPr lang="el-GR" smtClean="0"/>
              <a:t>‹#›</a:t>
            </a:fld>
            <a:endParaRPr lang="el-GR"/>
          </a:p>
        </p:txBody>
      </p:sp>
      <p:sp>
        <p:nvSpPr>
          <p:cNvPr id="7" name="Rectangle 12">
            <a:extLst>
              <a:ext uri="{FF2B5EF4-FFF2-40B4-BE49-F238E27FC236}">
                <a16:creationId xmlns:a16="http://schemas.microsoft.com/office/drawing/2014/main" id="{43B1A8FE-DE3D-9C17-B55C-4B55DC8E55F6}"/>
              </a:ext>
            </a:extLst>
          </p:cNvPr>
          <p:cNvSpPr/>
          <p:nvPr userDrawn="1"/>
        </p:nvSpPr>
        <p:spPr>
          <a:xfrm>
            <a:off x="0" y="0"/>
            <a:ext cx="12192000" cy="812800"/>
          </a:xfrm>
          <a:prstGeom prst="rect">
            <a:avLst/>
          </a:prstGeom>
          <a:solidFill>
            <a:srgbClr val="ECF4F9"/>
          </a:solidFill>
          <a:ln w="28575">
            <a:solidFill>
              <a:srgbClr val="4A8CCA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grpSp>
        <p:nvGrpSpPr>
          <p:cNvPr id="8" name="Group 8">
            <a:extLst>
              <a:ext uri="{FF2B5EF4-FFF2-40B4-BE49-F238E27FC236}">
                <a16:creationId xmlns:a16="http://schemas.microsoft.com/office/drawing/2014/main" id="{DE6FA4D3-4314-EFAE-7B0D-9DAB11D77E4B}"/>
              </a:ext>
            </a:extLst>
          </p:cNvPr>
          <p:cNvGrpSpPr/>
          <p:nvPr userDrawn="1"/>
        </p:nvGrpSpPr>
        <p:grpSpPr>
          <a:xfrm>
            <a:off x="9304419" y="47625"/>
            <a:ext cx="2806268" cy="717550"/>
            <a:chOff x="9304419" y="47625"/>
            <a:chExt cx="2806268" cy="717550"/>
          </a:xfrm>
        </p:grpSpPr>
        <p:pic>
          <p:nvPicPr>
            <p:cNvPr id="9" name="Picture 9" descr="A blue text on a black background&#10;&#10;AI-generated content may be incorrect.">
              <a:extLst>
                <a:ext uri="{FF2B5EF4-FFF2-40B4-BE49-F238E27FC236}">
                  <a16:creationId xmlns:a16="http://schemas.microsoft.com/office/drawing/2014/main" id="{75550FB9-3364-E2D0-2699-FEB2E9B1E614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35429"/>
            <a:stretch>
              <a:fillRect/>
            </a:stretch>
          </p:blipFill>
          <p:spPr>
            <a:xfrm>
              <a:off x="9304419" y="47625"/>
              <a:ext cx="1111250" cy="717550"/>
            </a:xfrm>
            <a:prstGeom prst="rect">
              <a:avLst/>
            </a:prstGeom>
            <a:solidFill>
              <a:srgbClr val="ECF4F9"/>
            </a:solidFill>
          </p:spPr>
        </p:pic>
        <p:cxnSp>
          <p:nvCxnSpPr>
            <p:cNvPr id="10" name="Straight Connector 10">
              <a:extLst>
                <a:ext uri="{FF2B5EF4-FFF2-40B4-BE49-F238E27FC236}">
                  <a16:creationId xmlns:a16="http://schemas.microsoft.com/office/drawing/2014/main" id="{23C236B0-0373-F612-65FE-0BA5FBCF4862}"/>
                </a:ext>
              </a:extLst>
            </p:cNvPr>
            <p:cNvCxnSpPr/>
            <p:nvPr/>
          </p:nvCxnSpPr>
          <p:spPr>
            <a:xfrm>
              <a:off x="10353324" y="101428"/>
              <a:ext cx="0" cy="609944"/>
            </a:xfrm>
            <a:prstGeom prst="line">
              <a:avLst/>
            </a:prstGeom>
            <a:solidFill>
              <a:srgbClr val="ECF4F9"/>
            </a:solidFill>
            <a:ln>
              <a:solidFill>
                <a:srgbClr val="4A8CCA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pic>
          <p:nvPicPr>
            <p:cNvPr id="11" name="Picture 11">
              <a:extLst>
                <a:ext uri="{FF2B5EF4-FFF2-40B4-BE49-F238E27FC236}">
                  <a16:creationId xmlns:a16="http://schemas.microsoft.com/office/drawing/2014/main" id="{A02B10DB-5F00-EA2A-55EA-F82E3BD8413B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7897"/>
            <a:stretch>
              <a:fillRect/>
            </a:stretch>
          </p:blipFill>
          <p:spPr>
            <a:xfrm>
              <a:off x="10415668" y="101428"/>
              <a:ext cx="1695019" cy="609945"/>
            </a:xfrm>
            <a:prstGeom prst="rect">
              <a:avLst/>
            </a:prstGeom>
          </p:spPr>
        </p:pic>
      </p:grpSp>
      <p:sp>
        <p:nvSpPr>
          <p:cNvPr id="12" name="Rectangle 13">
            <a:extLst>
              <a:ext uri="{FF2B5EF4-FFF2-40B4-BE49-F238E27FC236}">
                <a16:creationId xmlns:a16="http://schemas.microsoft.com/office/drawing/2014/main" id="{985B1823-2484-051D-2FF1-457B721DEEDD}"/>
              </a:ext>
            </a:extLst>
          </p:cNvPr>
          <p:cNvSpPr/>
          <p:nvPr userDrawn="1"/>
        </p:nvSpPr>
        <p:spPr>
          <a:xfrm>
            <a:off x="0" y="6810375"/>
            <a:ext cx="12192000" cy="47624"/>
          </a:xfrm>
          <a:prstGeom prst="rect">
            <a:avLst/>
          </a:prstGeom>
          <a:solidFill>
            <a:srgbClr val="4A8CCA"/>
          </a:solidFill>
          <a:ln>
            <a:solidFill>
              <a:srgbClr val="4A8CC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42615762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Κεφαλίδα ενότητα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72689D2F-D422-89DB-CF00-E5C8581C6B3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l-GR"/>
              <a:t>Κάντε κλικ για να επεξεργαστείτε τον τίτλο υποδείγματος</a:t>
            </a:r>
          </a:p>
        </p:txBody>
      </p:sp>
      <p:sp>
        <p:nvSpPr>
          <p:cNvPr id="3" name="Θέση κειμένου 2">
            <a:extLst>
              <a:ext uri="{FF2B5EF4-FFF2-40B4-BE49-F238E27FC236}">
                <a16:creationId xmlns:a16="http://schemas.microsoft.com/office/drawing/2014/main" id="{E9769831-89FF-1B80-0E47-4CC2A6E69AD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l-GR"/>
              <a:t>Στυλ κειμένου υποδείγματος</a:t>
            </a:r>
          </a:p>
        </p:txBody>
      </p:sp>
      <p:sp>
        <p:nvSpPr>
          <p:cNvPr id="4" name="Θέση ημερομηνίας 3">
            <a:extLst>
              <a:ext uri="{FF2B5EF4-FFF2-40B4-BE49-F238E27FC236}">
                <a16:creationId xmlns:a16="http://schemas.microsoft.com/office/drawing/2014/main" id="{551AB7C5-F3C4-076B-B1FD-A94356ADADC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1593DD-9E93-4E1A-ADC1-D134093077A0}" type="datetimeFigureOut">
              <a:rPr lang="el-GR" smtClean="0"/>
              <a:t>31/3/2026</a:t>
            </a:fld>
            <a:endParaRPr lang="el-GR"/>
          </a:p>
        </p:txBody>
      </p:sp>
      <p:sp>
        <p:nvSpPr>
          <p:cNvPr id="5" name="Θέση υποσέλιδου 4">
            <a:extLst>
              <a:ext uri="{FF2B5EF4-FFF2-40B4-BE49-F238E27FC236}">
                <a16:creationId xmlns:a16="http://schemas.microsoft.com/office/drawing/2014/main" id="{16342CFE-B1CF-C227-4EA3-C3850B48118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Θέση αριθμού διαφάνειας 5">
            <a:extLst>
              <a:ext uri="{FF2B5EF4-FFF2-40B4-BE49-F238E27FC236}">
                <a16:creationId xmlns:a16="http://schemas.microsoft.com/office/drawing/2014/main" id="{1CE9FCC2-13F3-6135-9B68-C5C257BA3E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938158-3DF5-41AD-A867-089D0309D63F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27145820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Δύο περιεχόμεν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84E63E53-F7CE-A3F8-62C9-4AF8A85E37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/>
              <a:t>Κάντε κλικ για να επεξεργαστείτε τον τίτλο υποδείγματος</a:t>
            </a:r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C3E49F4E-7F4B-430C-5447-04CDF0ED2E0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l-GR"/>
              <a:t>Στυλ κειμένου υποδείγματος</a:t>
            </a:r>
          </a:p>
          <a:p>
            <a:pPr lvl="1"/>
            <a:r>
              <a:rPr lang="el-GR"/>
              <a:t>Δεύτερο επίπεδο</a:t>
            </a:r>
          </a:p>
          <a:p>
            <a:pPr lvl="2"/>
            <a:r>
              <a:rPr lang="el-GR"/>
              <a:t>Τρίτο επίπεδο</a:t>
            </a:r>
          </a:p>
          <a:p>
            <a:pPr lvl="3"/>
            <a:r>
              <a:rPr lang="el-GR"/>
              <a:t>Τέταρτο επίπεδο</a:t>
            </a:r>
          </a:p>
          <a:p>
            <a:pPr lvl="4"/>
            <a:r>
              <a:rPr lang="el-GR"/>
              <a:t>Πέμπτο επίπεδο</a:t>
            </a:r>
          </a:p>
        </p:txBody>
      </p:sp>
      <p:sp>
        <p:nvSpPr>
          <p:cNvPr id="4" name="Θέση περιεχομένου 3">
            <a:extLst>
              <a:ext uri="{FF2B5EF4-FFF2-40B4-BE49-F238E27FC236}">
                <a16:creationId xmlns:a16="http://schemas.microsoft.com/office/drawing/2014/main" id="{4C2EBDDD-4C2B-4BE9-3C84-CAFF659D42C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l-GR"/>
              <a:t>Στυλ κειμένου υποδείγματος</a:t>
            </a:r>
          </a:p>
          <a:p>
            <a:pPr lvl="1"/>
            <a:r>
              <a:rPr lang="el-GR"/>
              <a:t>Δεύτερο επίπεδο</a:t>
            </a:r>
          </a:p>
          <a:p>
            <a:pPr lvl="2"/>
            <a:r>
              <a:rPr lang="el-GR"/>
              <a:t>Τρίτο επίπεδο</a:t>
            </a:r>
          </a:p>
          <a:p>
            <a:pPr lvl="3"/>
            <a:r>
              <a:rPr lang="el-GR"/>
              <a:t>Τέταρτο επίπεδο</a:t>
            </a:r>
          </a:p>
          <a:p>
            <a:pPr lvl="4"/>
            <a:r>
              <a:rPr lang="el-GR"/>
              <a:t>Πέμπτο επίπεδο</a:t>
            </a:r>
          </a:p>
        </p:txBody>
      </p:sp>
      <p:sp>
        <p:nvSpPr>
          <p:cNvPr id="5" name="Θέση ημερομηνίας 4">
            <a:extLst>
              <a:ext uri="{FF2B5EF4-FFF2-40B4-BE49-F238E27FC236}">
                <a16:creationId xmlns:a16="http://schemas.microsoft.com/office/drawing/2014/main" id="{2F310DEF-1F88-73B2-9D44-EBC14F7174B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1593DD-9E93-4E1A-ADC1-D134093077A0}" type="datetimeFigureOut">
              <a:rPr lang="el-GR" smtClean="0"/>
              <a:t>31/3/2026</a:t>
            </a:fld>
            <a:endParaRPr lang="el-GR"/>
          </a:p>
        </p:txBody>
      </p:sp>
      <p:sp>
        <p:nvSpPr>
          <p:cNvPr id="6" name="Θέση υποσέλιδου 5">
            <a:extLst>
              <a:ext uri="{FF2B5EF4-FFF2-40B4-BE49-F238E27FC236}">
                <a16:creationId xmlns:a16="http://schemas.microsoft.com/office/drawing/2014/main" id="{BA162212-7222-4290-89C2-0DC41EF0F9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7" name="Θέση αριθμού διαφάνειας 6">
            <a:extLst>
              <a:ext uri="{FF2B5EF4-FFF2-40B4-BE49-F238E27FC236}">
                <a16:creationId xmlns:a16="http://schemas.microsoft.com/office/drawing/2014/main" id="{3ABB004E-66A8-8315-449E-3DEE1CF9CB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938158-3DF5-41AD-A867-089D0309D63F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78581069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Σύγκρισ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49F9FC3C-5982-454A-959D-23AE23CC45C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l-GR"/>
              <a:t>Κάντε κλικ για να επεξεργαστείτε τον τίτλο υποδείγματος</a:t>
            </a:r>
          </a:p>
        </p:txBody>
      </p:sp>
      <p:sp>
        <p:nvSpPr>
          <p:cNvPr id="3" name="Θέση κειμένου 2">
            <a:extLst>
              <a:ext uri="{FF2B5EF4-FFF2-40B4-BE49-F238E27FC236}">
                <a16:creationId xmlns:a16="http://schemas.microsoft.com/office/drawing/2014/main" id="{A56D6535-1232-225E-9951-54952AE53BB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l-GR"/>
              <a:t>Στυλ κειμένου υποδείγματος</a:t>
            </a:r>
          </a:p>
        </p:txBody>
      </p:sp>
      <p:sp>
        <p:nvSpPr>
          <p:cNvPr id="4" name="Θέση περιεχομένου 3">
            <a:extLst>
              <a:ext uri="{FF2B5EF4-FFF2-40B4-BE49-F238E27FC236}">
                <a16:creationId xmlns:a16="http://schemas.microsoft.com/office/drawing/2014/main" id="{CB908838-082A-9B6B-4882-E437C8A0963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l-GR"/>
              <a:t>Στυλ κειμένου υποδείγματος</a:t>
            </a:r>
          </a:p>
          <a:p>
            <a:pPr lvl="1"/>
            <a:r>
              <a:rPr lang="el-GR"/>
              <a:t>Δεύτερο επίπεδο</a:t>
            </a:r>
          </a:p>
          <a:p>
            <a:pPr lvl="2"/>
            <a:r>
              <a:rPr lang="el-GR"/>
              <a:t>Τρίτο επίπεδο</a:t>
            </a:r>
          </a:p>
          <a:p>
            <a:pPr lvl="3"/>
            <a:r>
              <a:rPr lang="el-GR"/>
              <a:t>Τέταρτο επίπεδο</a:t>
            </a:r>
          </a:p>
          <a:p>
            <a:pPr lvl="4"/>
            <a:r>
              <a:rPr lang="el-GR"/>
              <a:t>Πέμπτο επίπεδο</a:t>
            </a:r>
          </a:p>
        </p:txBody>
      </p:sp>
      <p:sp>
        <p:nvSpPr>
          <p:cNvPr id="5" name="Θέση κειμένου 4">
            <a:extLst>
              <a:ext uri="{FF2B5EF4-FFF2-40B4-BE49-F238E27FC236}">
                <a16:creationId xmlns:a16="http://schemas.microsoft.com/office/drawing/2014/main" id="{82476E72-C67A-B89D-A5EA-11F47E7C41F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l-GR"/>
              <a:t>Στυλ κειμένου υποδείγματος</a:t>
            </a:r>
          </a:p>
        </p:txBody>
      </p:sp>
      <p:sp>
        <p:nvSpPr>
          <p:cNvPr id="6" name="Θέση περιεχομένου 5">
            <a:extLst>
              <a:ext uri="{FF2B5EF4-FFF2-40B4-BE49-F238E27FC236}">
                <a16:creationId xmlns:a16="http://schemas.microsoft.com/office/drawing/2014/main" id="{CD87BD42-AAFB-4E12-747A-F696D3BF6F9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l-GR"/>
              <a:t>Στυλ κειμένου υποδείγματος</a:t>
            </a:r>
          </a:p>
          <a:p>
            <a:pPr lvl="1"/>
            <a:r>
              <a:rPr lang="el-GR"/>
              <a:t>Δεύτερο επίπεδο</a:t>
            </a:r>
          </a:p>
          <a:p>
            <a:pPr lvl="2"/>
            <a:r>
              <a:rPr lang="el-GR"/>
              <a:t>Τρίτο επίπεδο</a:t>
            </a:r>
          </a:p>
          <a:p>
            <a:pPr lvl="3"/>
            <a:r>
              <a:rPr lang="el-GR"/>
              <a:t>Τέταρτο επίπεδο</a:t>
            </a:r>
          </a:p>
          <a:p>
            <a:pPr lvl="4"/>
            <a:r>
              <a:rPr lang="el-GR"/>
              <a:t>Πέμπτο επίπεδο</a:t>
            </a:r>
          </a:p>
        </p:txBody>
      </p:sp>
      <p:sp>
        <p:nvSpPr>
          <p:cNvPr id="7" name="Θέση ημερομηνίας 6">
            <a:extLst>
              <a:ext uri="{FF2B5EF4-FFF2-40B4-BE49-F238E27FC236}">
                <a16:creationId xmlns:a16="http://schemas.microsoft.com/office/drawing/2014/main" id="{7673BFE8-E44E-B36D-2CD9-EC2E44B2792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1593DD-9E93-4E1A-ADC1-D134093077A0}" type="datetimeFigureOut">
              <a:rPr lang="el-GR" smtClean="0"/>
              <a:t>31/3/2026</a:t>
            </a:fld>
            <a:endParaRPr lang="el-GR"/>
          </a:p>
        </p:txBody>
      </p:sp>
      <p:sp>
        <p:nvSpPr>
          <p:cNvPr id="8" name="Θέση υποσέλιδου 7">
            <a:extLst>
              <a:ext uri="{FF2B5EF4-FFF2-40B4-BE49-F238E27FC236}">
                <a16:creationId xmlns:a16="http://schemas.microsoft.com/office/drawing/2014/main" id="{2263650D-356A-D49A-33F8-D700546BB32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9" name="Θέση αριθμού διαφάνειας 8">
            <a:extLst>
              <a:ext uri="{FF2B5EF4-FFF2-40B4-BE49-F238E27FC236}">
                <a16:creationId xmlns:a16="http://schemas.microsoft.com/office/drawing/2014/main" id="{53BA353C-89A7-8BFF-B695-99D1CF3F31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938158-3DF5-41AD-A867-089D0309D63F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79488251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Μόνο τίτλο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9C1DD05E-6CE0-155F-3721-99795D70C42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/>
              <a:t>Κάντε κλικ για να επεξεργαστείτε τον τίτλο υποδείγματος</a:t>
            </a:r>
          </a:p>
        </p:txBody>
      </p:sp>
      <p:sp>
        <p:nvSpPr>
          <p:cNvPr id="3" name="Θέση ημερομηνίας 2">
            <a:extLst>
              <a:ext uri="{FF2B5EF4-FFF2-40B4-BE49-F238E27FC236}">
                <a16:creationId xmlns:a16="http://schemas.microsoft.com/office/drawing/2014/main" id="{FC71CAF4-E343-026D-54DB-60781EFE127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1593DD-9E93-4E1A-ADC1-D134093077A0}" type="datetimeFigureOut">
              <a:rPr lang="el-GR" smtClean="0"/>
              <a:t>31/3/2026</a:t>
            </a:fld>
            <a:endParaRPr lang="el-GR"/>
          </a:p>
        </p:txBody>
      </p:sp>
      <p:sp>
        <p:nvSpPr>
          <p:cNvPr id="4" name="Θέση υποσέλιδου 3">
            <a:extLst>
              <a:ext uri="{FF2B5EF4-FFF2-40B4-BE49-F238E27FC236}">
                <a16:creationId xmlns:a16="http://schemas.microsoft.com/office/drawing/2014/main" id="{69C45B5D-9F6E-DE3F-1F02-268FA70FF4C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5" name="Θέση αριθμού διαφάνειας 4">
            <a:extLst>
              <a:ext uri="{FF2B5EF4-FFF2-40B4-BE49-F238E27FC236}">
                <a16:creationId xmlns:a16="http://schemas.microsoft.com/office/drawing/2014/main" id="{B79ECC4B-B247-BED7-5308-0D400DBAA1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938158-3DF5-41AD-A867-089D0309D63F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366435235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Κεν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ημερομηνίας 1">
            <a:extLst>
              <a:ext uri="{FF2B5EF4-FFF2-40B4-BE49-F238E27FC236}">
                <a16:creationId xmlns:a16="http://schemas.microsoft.com/office/drawing/2014/main" id="{287F8F0F-3892-1113-7A60-5818A50E51E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1593DD-9E93-4E1A-ADC1-D134093077A0}" type="datetimeFigureOut">
              <a:rPr lang="el-GR" smtClean="0"/>
              <a:t>31/3/2026</a:t>
            </a:fld>
            <a:endParaRPr lang="el-GR"/>
          </a:p>
        </p:txBody>
      </p:sp>
      <p:sp>
        <p:nvSpPr>
          <p:cNvPr id="3" name="Θέση υποσέλιδου 2">
            <a:extLst>
              <a:ext uri="{FF2B5EF4-FFF2-40B4-BE49-F238E27FC236}">
                <a16:creationId xmlns:a16="http://schemas.microsoft.com/office/drawing/2014/main" id="{76BA8CE8-5B09-DFEF-5128-CD692C8C7B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4" name="Θέση αριθμού διαφάνειας 3">
            <a:extLst>
              <a:ext uri="{FF2B5EF4-FFF2-40B4-BE49-F238E27FC236}">
                <a16:creationId xmlns:a16="http://schemas.microsoft.com/office/drawing/2014/main" id="{75FA5706-75FF-0770-901A-D08CB3EB8A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938158-3DF5-41AD-A867-089D0309D63F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579631084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Περιεχόμενο με λεζάντ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3ED6C518-081C-84EF-0832-2FB0B13EE23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l-GR"/>
              <a:t>Κάντε κλικ για να επεξεργαστείτε τον τίτλο υποδείγματος</a:t>
            </a:r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E4CB248E-9D0D-1185-CE9B-F611D8AAF84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l-GR"/>
              <a:t>Στυλ κειμένου υποδείγματος</a:t>
            </a:r>
          </a:p>
          <a:p>
            <a:pPr lvl="1"/>
            <a:r>
              <a:rPr lang="el-GR"/>
              <a:t>Δεύτερο επίπεδο</a:t>
            </a:r>
          </a:p>
          <a:p>
            <a:pPr lvl="2"/>
            <a:r>
              <a:rPr lang="el-GR"/>
              <a:t>Τρίτο επίπεδο</a:t>
            </a:r>
          </a:p>
          <a:p>
            <a:pPr lvl="3"/>
            <a:r>
              <a:rPr lang="el-GR"/>
              <a:t>Τέταρτο επίπεδο</a:t>
            </a:r>
          </a:p>
          <a:p>
            <a:pPr lvl="4"/>
            <a:r>
              <a:rPr lang="el-GR"/>
              <a:t>Πέμπτο επίπεδο</a:t>
            </a:r>
          </a:p>
        </p:txBody>
      </p:sp>
      <p:sp>
        <p:nvSpPr>
          <p:cNvPr id="4" name="Θέση κειμένου 3">
            <a:extLst>
              <a:ext uri="{FF2B5EF4-FFF2-40B4-BE49-F238E27FC236}">
                <a16:creationId xmlns:a16="http://schemas.microsoft.com/office/drawing/2014/main" id="{7F3A09A7-8501-543A-235E-1821D62917C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l-GR"/>
              <a:t>Στυλ κειμένου υποδείγματος</a:t>
            </a:r>
          </a:p>
        </p:txBody>
      </p:sp>
      <p:sp>
        <p:nvSpPr>
          <p:cNvPr id="5" name="Θέση ημερομηνίας 4">
            <a:extLst>
              <a:ext uri="{FF2B5EF4-FFF2-40B4-BE49-F238E27FC236}">
                <a16:creationId xmlns:a16="http://schemas.microsoft.com/office/drawing/2014/main" id="{6F462E34-6809-30A9-1954-7B0AC623C39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1593DD-9E93-4E1A-ADC1-D134093077A0}" type="datetimeFigureOut">
              <a:rPr lang="el-GR" smtClean="0"/>
              <a:t>31/3/2026</a:t>
            </a:fld>
            <a:endParaRPr lang="el-GR"/>
          </a:p>
        </p:txBody>
      </p:sp>
      <p:sp>
        <p:nvSpPr>
          <p:cNvPr id="6" name="Θέση υποσέλιδου 5">
            <a:extLst>
              <a:ext uri="{FF2B5EF4-FFF2-40B4-BE49-F238E27FC236}">
                <a16:creationId xmlns:a16="http://schemas.microsoft.com/office/drawing/2014/main" id="{23F84B5A-D1C9-96D8-6DE4-59A38847CD6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7" name="Θέση αριθμού διαφάνειας 6">
            <a:extLst>
              <a:ext uri="{FF2B5EF4-FFF2-40B4-BE49-F238E27FC236}">
                <a16:creationId xmlns:a16="http://schemas.microsoft.com/office/drawing/2014/main" id="{AB5CACB3-80EF-82D5-E92B-40F3C2AFE9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938158-3DF5-41AD-A867-089D0309D63F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276502031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Εικόνα με λεζάντ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EB8C2946-35CA-4D98-339C-38B327F1B10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l-GR"/>
              <a:t>Κάντε κλικ για να επεξεργαστείτε τον τίτλο υποδείγματος</a:t>
            </a:r>
          </a:p>
        </p:txBody>
      </p:sp>
      <p:sp>
        <p:nvSpPr>
          <p:cNvPr id="3" name="Θέση εικόνας 2">
            <a:extLst>
              <a:ext uri="{FF2B5EF4-FFF2-40B4-BE49-F238E27FC236}">
                <a16:creationId xmlns:a16="http://schemas.microsoft.com/office/drawing/2014/main" id="{8C768ADD-123B-A07A-B4F9-8736A246C2E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l-GR"/>
          </a:p>
        </p:txBody>
      </p:sp>
      <p:sp>
        <p:nvSpPr>
          <p:cNvPr id="4" name="Θέση κειμένου 3">
            <a:extLst>
              <a:ext uri="{FF2B5EF4-FFF2-40B4-BE49-F238E27FC236}">
                <a16:creationId xmlns:a16="http://schemas.microsoft.com/office/drawing/2014/main" id="{831A9211-6348-B88C-543A-B75668E1AE2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l-GR"/>
              <a:t>Στυλ κειμένου υποδείγματος</a:t>
            </a:r>
          </a:p>
        </p:txBody>
      </p:sp>
      <p:sp>
        <p:nvSpPr>
          <p:cNvPr id="5" name="Θέση ημερομηνίας 4">
            <a:extLst>
              <a:ext uri="{FF2B5EF4-FFF2-40B4-BE49-F238E27FC236}">
                <a16:creationId xmlns:a16="http://schemas.microsoft.com/office/drawing/2014/main" id="{FB7395FC-B884-1F41-8D76-C5917FB760A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1593DD-9E93-4E1A-ADC1-D134093077A0}" type="datetimeFigureOut">
              <a:rPr lang="el-GR" smtClean="0"/>
              <a:t>31/3/2026</a:t>
            </a:fld>
            <a:endParaRPr lang="el-GR"/>
          </a:p>
        </p:txBody>
      </p:sp>
      <p:sp>
        <p:nvSpPr>
          <p:cNvPr id="6" name="Θέση υποσέλιδου 5">
            <a:extLst>
              <a:ext uri="{FF2B5EF4-FFF2-40B4-BE49-F238E27FC236}">
                <a16:creationId xmlns:a16="http://schemas.microsoft.com/office/drawing/2014/main" id="{51145221-BFB9-8F9C-878A-1C991DC3DC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7" name="Θέση αριθμού διαφάνειας 6">
            <a:extLst>
              <a:ext uri="{FF2B5EF4-FFF2-40B4-BE49-F238E27FC236}">
                <a16:creationId xmlns:a16="http://schemas.microsoft.com/office/drawing/2014/main" id="{C85279EF-48B0-BA9F-4F27-06AAFB00B1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938158-3DF5-41AD-A867-089D0309D63F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937142815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Τίτλος και Κατακόρυφο κεί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79367440-92FE-AEBF-4A6C-75E4C2E3768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/>
              <a:t>Κάντε κλικ για να επεξεργαστείτε τον τίτλο υποδείγματος</a:t>
            </a:r>
          </a:p>
        </p:txBody>
      </p:sp>
      <p:sp>
        <p:nvSpPr>
          <p:cNvPr id="3" name="Θέση κατακόρυφου κειμένου 2">
            <a:extLst>
              <a:ext uri="{FF2B5EF4-FFF2-40B4-BE49-F238E27FC236}">
                <a16:creationId xmlns:a16="http://schemas.microsoft.com/office/drawing/2014/main" id="{145B5C7E-2E16-B4AC-BA18-D5FAC594F90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l-GR"/>
              <a:t>Στυλ κειμένου υποδείγματος</a:t>
            </a:r>
          </a:p>
          <a:p>
            <a:pPr lvl="1"/>
            <a:r>
              <a:rPr lang="el-GR"/>
              <a:t>Δεύτερο επίπεδο</a:t>
            </a:r>
          </a:p>
          <a:p>
            <a:pPr lvl="2"/>
            <a:r>
              <a:rPr lang="el-GR"/>
              <a:t>Τρίτο επίπεδο</a:t>
            </a:r>
          </a:p>
          <a:p>
            <a:pPr lvl="3"/>
            <a:r>
              <a:rPr lang="el-GR"/>
              <a:t>Τέταρτο επίπεδο</a:t>
            </a:r>
          </a:p>
          <a:p>
            <a:pPr lvl="4"/>
            <a:r>
              <a:rPr lang="el-GR"/>
              <a:t>Πέμπτο επίπεδο</a:t>
            </a:r>
          </a:p>
        </p:txBody>
      </p:sp>
      <p:sp>
        <p:nvSpPr>
          <p:cNvPr id="4" name="Θέση ημερομηνίας 3">
            <a:extLst>
              <a:ext uri="{FF2B5EF4-FFF2-40B4-BE49-F238E27FC236}">
                <a16:creationId xmlns:a16="http://schemas.microsoft.com/office/drawing/2014/main" id="{5F0C9499-58AE-E9C3-32D2-CC447FA653C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1593DD-9E93-4E1A-ADC1-D134093077A0}" type="datetimeFigureOut">
              <a:rPr lang="el-GR" smtClean="0"/>
              <a:t>31/3/2026</a:t>
            </a:fld>
            <a:endParaRPr lang="el-GR"/>
          </a:p>
        </p:txBody>
      </p:sp>
      <p:sp>
        <p:nvSpPr>
          <p:cNvPr id="5" name="Θέση υποσέλιδου 4">
            <a:extLst>
              <a:ext uri="{FF2B5EF4-FFF2-40B4-BE49-F238E27FC236}">
                <a16:creationId xmlns:a16="http://schemas.microsoft.com/office/drawing/2014/main" id="{F0ADCC72-B6D0-45C3-113D-80DB0D1C8C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Θέση αριθμού διαφάνειας 5">
            <a:extLst>
              <a:ext uri="{FF2B5EF4-FFF2-40B4-BE49-F238E27FC236}">
                <a16:creationId xmlns:a16="http://schemas.microsoft.com/office/drawing/2014/main" id="{2598E114-9AB3-E336-8D9E-994D94A727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938158-3DF5-41AD-A867-089D0309D63F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4059492029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Κατακόρυφος τίτλος και Κεί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Κατακόρυφος τίτλος 1">
            <a:extLst>
              <a:ext uri="{FF2B5EF4-FFF2-40B4-BE49-F238E27FC236}">
                <a16:creationId xmlns:a16="http://schemas.microsoft.com/office/drawing/2014/main" id="{A66E2042-064D-79F8-CECF-AEE8435DEFB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l-GR"/>
              <a:t>Κάντε κλικ για να επεξεργαστείτε τον τίτλο υποδείγματος</a:t>
            </a:r>
          </a:p>
        </p:txBody>
      </p:sp>
      <p:sp>
        <p:nvSpPr>
          <p:cNvPr id="3" name="Θέση κατακόρυφου κειμένου 2">
            <a:extLst>
              <a:ext uri="{FF2B5EF4-FFF2-40B4-BE49-F238E27FC236}">
                <a16:creationId xmlns:a16="http://schemas.microsoft.com/office/drawing/2014/main" id="{7727E4B6-2B0F-DA27-2EF6-9D1764C2846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l-GR"/>
              <a:t>Στυλ κειμένου υποδείγματος</a:t>
            </a:r>
          </a:p>
          <a:p>
            <a:pPr lvl="1"/>
            <a:r>
              <a:rPr lang="el-GR"/>
              <a:t>Δεύτερο επίπεδο</a:t>
            </a:r>
          </a:p>
          <a:p>
            <a:pPr lvl="2"/>
            <a:r>
              <a:rPr lang="el-GR"/>
              <a:t>Τρίτο επίπεδο</a:t>
            </a:r>
          </a:p>
          <a:p>
            <a:pPr lvl="3"/>
            <a:r>
              <a:rPr lang="el-GR"/>
              <a:t>Τέταρτο επίπεδο</a:t>
            </a:r>
          </a:p>
          <a:p>
            <a:pPr lvl="4"/>
            <a:r>
              <a:rPr lang="el-GR"/>
              <a:t>Πέμπτο επίπεδο</a:t>
            </a:r>
          </a:p>
        </p:txBody>
      </p:sp>
      <p:sp>
        <p:nvSpPr>
          <p:cNvPr id="4" name="Θέση ημερομηνίας 3">
            <a:extLst>
              <a:ext uri="{FF2B5EF4-FFF2-40B4-BE49-F238E27FC236}">
                <a16:creationId xmlns:a16="http://schemas.microsoft.com/office/drawing/2014/main" id="{5293CFAC-E345-2C81-2FB7-1FE2DF3D35F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1593DD-9E93-4E1A-ADC1-D134093077A0}" type="datetimeFigureOut">
              <a:rPr lang="el-GR" smtClean="0"/>
              <a:t>31/3/2026</a:t>
            </a:fld>
            <a:endParaRPr lang="el-GR"/>
          </a:p>
        </p:txBody>
      </p:sp>
      <p:sp>
        <p:nvSpPr>
          <p:cNvPr id="5" name="Θέση υποσέλιδου 4">
            <a:extLst>
              <a:ext uri="{FF2B5EF4-FFF2-40B4-BE49-F238E27FC236}">
                <a16:creationId xmlns:a16="http://schemas.microsoft.com/office/drawing/2014/main" id="{3B505109-7337-E4E7-2F39-E18E193EDFF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Θέση αριθμού διαφάνειας 5">
            <a:extLst>
              <a:ext uri="{FF2B5EF4-FFF2-40B4-BE49-F238E27FC236}">
                <a16:creationId xmlns:a16="http://schemas.microsoft.com/office/drawing/2014/main" id="{B1E03381-4C05-0252-E102-EC26A10EF6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938158-3DF5-41AD-A867-089D0309D63F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32464010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BF3F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τίτλου 1">
            <a:extLst>
              <a:ext uri="{FF2B5EF4-FFF2-40B4-BE49-F238E27FC236}">
                <a16:creationId xmlns:a16="http://schemas.microsoft.com/office/drawing/2014/main" id="{2C53F2E2-3C5B-C11F-AF7B-9CA56A939B7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l-GR"/>
              <a:t>Κάντε κλικ για να επεξεργαστείτε τον τίτλο υποδείγματος</a:t>
            </a:r>
          </a:p>
        </p:txBody>
      </p:sp>
      <p:sp>
        <p:nvSpPr>
          <p:cNvPr id="3" name="Θέση κειμένου 2">
            <a:extLst>
              <a:ext uri="{FF2B5EF4-FFF2-40B4-BE49-F238E27FC236}">
                <a16:creationId xmlns:a16="http://schemas.microsoft.com/office/drawing/2014/main" id="{7B678747-1DC9-A480-FC36-A06FF851A4A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l-GR"/>
              <a:t>Στυλ κειμένου υποδείγματος</a:t>
            </a:r>
          </a:p>
          <a:p>
            <a:pPr lvl="1"/>
            <a:r>
              <a:rPr lang="el-GR"/>
              <a:t>Δεύτερο επίπεδο</a:t>
            </a:r>
          </a:p>
          <a:p>
            <a:pPr lvl="2"/>
            <a:r>
              <a:rPr lang="el-GR"/>
              <a:t>Τρίτο επίπεδο</a:t>
            </a:r>
          </a:p>
          <a:p>
            <a:pPr lvl="3"/>
            <a:r>
              <a:rPr lang="el-GR"/>
              <a:t>Τέταρτο επίπεδο</a:t>
            </a:r>
          </a:p>
          <a:p>
            <a:pPr lvl="4"/>
            <a:r>
              <a:rPr lang="el-GR"/>
              <a:t>Πέμπτο επίπεδο</a:t>
            </a:r>
          </a:p>
        </p:txBody>
      </p:sp>
      <p:sp>
        <p:nvSpPr>
          <p:cNvPr id="4" name="Θέση ημερομηνίας 3">
            <a:extLst>
              <a:ext uri="{FF2B5EF4-FFF2-40B4-BE49-F238E27FC236}">
                <a16:creationId xmlns:a16="http://schemas.microsoft.com/office/drawing/2014/main" id="{FA08B0CE-D681-D369-7771-E0B5FC1188C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3A2E63C1-FA27-49DB-A789-515F1A3EACCE}" type="datetimeFigureOut">
              <a:rPr lang="el-GR" smtClean="0"/>
              <a:t>31/3/2026</a:t>
            </a:fld>
            <a:endParaRPr lang="el-GR"/>
          </a:p>
        </p:txBody>
      </p:sp>
      <p:sp>
        <p:nvSpPr>
          <p:cNvPr id="5" name="Θέση υποσέλιδου 4">
            <a:extLst>
              <a:ext uri="{FF2B5EF4-FFF2-40B4-BE49-F238E27FC236}">
                <a16:creationId xmlns:a16="http://schemas.microsoft.com/office/drawing/2014/main" id="{428F2FB9-59B2-6705-6301-350681D0945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l-GR"/>
          </a:p>
        </p:txBody>
      </p:sp>
      <p:sp>
        <p:nvSpPr>
          <p:cNvPr id="6" name="Θέση αριθμού διαφάνειας 5">
            <a:extLst>
              <a:ext uri="{FF2B5EF4-FFF2-40B4-BE49-F238E27FC236}">
                <a16:creationId xmlns:a16="http://schemas.microsoft.com/office/drawing/2014/main" id="{60BC2AF1-BE7B-D159-999C-D27B84E03C9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09727069-54D0-4F44-A22B-DE091D001F3D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13325315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l-G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BF3F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τίτλου 1">
            <a:extLst>
              <a:ext uri="{FF2B5EF4-FFF2-40B4-BE49-F238E27FC236}">
                <a16:creationId xmlns:a16="http://schemas.microsoft.com/office/drawing/2014/main" id="{D6C4BBA1-B92D-57EA-681A-08BE8967747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l-GR"/>
              <a:t>Κάντε κλικ για να επεξεργαστείτε τον τίτλο υποδείγματος</a:t>
            </a:r>
          </a:p>
        </p:txBody>
      </p:sp>
      <p:sp>
        <p:nvSpPr>
          <p:cNvPr id="3" name="Θέση κειμένου 2">
            <a:extLst>
              <a:ext uri="{FF2B5EF4-FFF2-40B4-BE49-F238E27FC236}">
                <a16:creationId xmlns:a16="http://schemas.microsoft.com/office/drawing/2014/main" id="{6D3DBEC0-A80D-DC23-5EE2-AB5E4C4C405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l-GR"/>
              <a:t>Στυλ κειμένου υποδείγματος</a:t>
            </a:r>
          </a:p>
          <a:p>
            <a:pPr lvl="1"/>
            <a:r>
              <a:rPr lang="el-GR"/>
              <a:t>Δεύτερο επίπεδο</a:t>
            </a:r>
          </a:p>
          <a:p>
            <a:pPr lvl="2"/>
            <a:r>
              <a:rPr lang="el-GR"/>
              <a:t>Τρίτο επίπεδο</a:t>
            </a:r>
          </a:p>
          <a:p>
            <a:pPr lvl="3"/>
            <a:r>
              <a:rPr lang="el-GR"/>
              <a:t>Τέταρτο επίπεδο</a:t>
            </a:r>
          </a:p>
          <a:p>
            <a:pPr lvl="4"/>
            <a:r>
              <a:rPr lang="el-GR"/>
              <a:t>Πέμπτο επίπεδο</a:t>
            </a:r>
          </a:p>
        </p:txBody>
      </p:sp>
      <p:sp>
        <p:nvSpPr>
          <p:cNvPr id="4" name="Θέση ημερομηνίας 3">
            <a:extLst>
              <a:ext uri="{FF2B5EF4-FFF2-40B4-BE49-F238E27FC236}">
                <a16:creationId xmlns:a16="http://schemas.microsoft.com/office/drawing/2014/main" id="{17905BA9-1EE5-6A77-3D42-67B96C11AB1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371593DD-9E93-4E1A-ADC1-D134093077A0}" type="datetimeFigureOut">
              <a:rPr lang="el-GR" smtClean="0"/>
              <a:t>31/3/2026</a:t>
            </a:fld>
            <a:endParaRPr lang="el-GR"/>
          </a:p>
        </p:txBody>
      </p:sp>
      <p:sp>
        <p:nvSpPr>
          <p:cNvPr id="5" name="Θέση υποσέλιδου 4">
            <a:extLst>
              <a:ext uri="{FF2B5EF4-FFF2-40B4-BE49-F238E27FC236}">
                <a16:creationId xmlns:a16="http://schemas.microsoft.com/office/drawing/2014/main" id="{FFE74C21-D4C6-D95B-9C74-79DA41B8F10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l-GR"/>
          </a:p>
        </p:txBody>
      </p:sp>
      <p:sp>
        <p:nvSpPr>
          <p:cNvPr id="6" name="Θέση αριθμού διαφάνειας 5">
            <a:extLst>
              <a:ext uri="{FF2B5EF4-FFF2-40B4-BE49-F238E27FC236}">
                <a16:creationId xmlns:a16="http://schemas.microsoft.com/office/drawing/2014/main" id="{76851CF5-F3B2-2EA6-4AF5-04B6951388F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E3938158-3DF5-41AD-A867-089D0309D63F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407699851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l-G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mailto:theodorosmariolis@yahoo.gr" TargetMode="External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3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3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3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3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3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13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19.jpeg"/><Relationship Id="rId4" Type="http://schemas.openxmlformats.org/officeDocument/2006/relationships/image" Target="../media/image18.jpe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3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3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3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13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3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3.xml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4" Type="http://schemas.openxmlformats.org/officeDocument/2006/relationships/image" Target="../media/image24.png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3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13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hyperlink" Target="http://www.righthealth.com/topic/acute_cholecystitis/overview/videosurf?vid=8&amp;channel=sem" TargetMode="External"/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29.jpeg"/><Relationship Id="rId5" Type="http://schemas.openxmlformats.org/officeDocument/2006/relationships/image" Target="../media/image28.jpeg"/><Relationship Id="rId4" Type="http://schemas.openxmlformats.org/officeDocument/2006/relationships/image" Target="../media/image27.jpe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33.jpeg"/><Relationship Id="rId5" Type="http://schemas.openxmlformats.org/officeDocument/2006/relationships/hyperlink" Target="http://www.gastrointestinalatlas.com/Varixstds34.mpg" TargetMode="External"/><Relationship Id="rId4" Type="http://schemas.openxmlformats.org/officeDocument/2006/relationships/image" Target="../media/image32.jpe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3.xml"/><Relationship Id="rId2" Type="http://schemas.openxmlformats.org/officeDocument/2006/relationships/video" Target="../media/media3.mp4"/><Relationship Id="rId1" Type="http://schemas.microsoft.com/office/2007/relationships/media" Target="../media/media3.mp4"/><Relationship Id="rId4" Type="http://schemas.openxmlformats.org/officeDocument/2006/relationships/image" Target="../media/image34.png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3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3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13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13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13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13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13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13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3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13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13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3.xml"/><Relationship Id="rId2" Type="http://schemas.openxmlformats.org/officeDocument/2006/relationships/video" Target="../media/media4.mp4"/><Relationship Id="rId1" Type="http://schemas.microsoft.com/office/2007/relationships/media" Target="../media/media4.mp4"/><Relationship Id="rId4" Type="http://schemas.openxmlformats.org/officeDocument/2006/relationships/image" Target="../media/image44.png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13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13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hyperlink" Target="https://youtube.com/shorts/KLtiNdNqN0M?si=vPzsdjfcHmBRD06e" TargetMode="External"/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33A72248-EE59-A54F-6962-7045BA3EF4F3}"/>
              </a:ext>
            </a:extLst>
          </p:cNvPr>
          <p:cNvSpPr/>
          <p:nvPr/>
        </p:nvSpPr>
        <p:spPr>
          <a:xfrm>
            <a:off x="0" y="0"/>
            <a:ext cx="12192000" cy="5257799"/>
          </a:xfrm>
          <a:prstGeom prst="rect">
            <a:avLst/>
          </a:prstGeom>
          <a:solidFill>
            <a:srgbClr val="1A60AD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4A8CCA"/>
              </a:solidFill>
            </a:endParaRPr>
          </a:p>
        </p:txBody>
      </p:sp>
      <p:sp>
        <p:nvSpPr>
          <p:cNvPr id="2" name="Τίτλος 1">
            <a:extLst>
              <a:ext uri="{FF2B5EF4-FFF2-40B4-BE49-F238E27FC236}">
                <a16:creationId xmlns:a16="http://schemas.microsoft.com/office/drawing/2014/main" id="{F1C2CE6A-896A-30D3-6738-3B97654D4A7B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Template?</a:t>
            </a:r>
            <a:endParaRPr lang="el-GR" dirty="0"/>
          </a:p>
        </p:txBody>
      </p:sp>
      <p:sp>
        <p:nvSpPr>
          <p:cNvPr id="3" name="Υπότιτλος 2">
            <a:extLst>
              <a:ext uri="{FF2B5EF4-FFF2-40B4-BE49-F238E27FC236}">
                <a16:creationId xmlns:a16="http://schemas.microsoft.com/office/drawing/2014/main" id="{70A8EFBE-6D97-D824-DA25-AAF3B8F1014B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l-GR" dirty="0" err="1"/>
              <a:t>Πλιζ</a:t>
            </a:r>
            <a:r>
              <a:rPr lang="el-GR" dirty="0"/>
              <a:t> όχι ροζ, μωβ, </a:t>
            </a:r>
            <a:r>
              <a:rPr lang="el-GR" dirty="0" err="1"/>
              <a:t>πρασινο</a:t>
            </a:r>
            <a:r>
              <a:rPr lang="el-GR" dirty="0"/>
              <a:t>, </a:t>
            </a:r>
            <a:r>
              <a:rPr lang="el-GR" dirty="0" err="1"/>
              <a:t>μαρεσουν</a:t>
            </a:r>
            <a:r>
              <a:rPr lang="el-GR" dirty="0"/>
              <a:t> τα μπλε του </a:t>
            </a:r>
            <a:r>
              <a:rPr lang="el-GR" dirty="0" err="1"/>
              <a:t>εκπα</a:t>
            </a:r>
            <a:endParaRPr lang="el-GR" dirty="0"/>
          </a:p>
        </p:txBody>
      </p:sp>
      <p:pic>
        <p:nvPicPr>
          <p:cNvPr id="6" name="Picture 5" descr="A room with rows of chairs&#10;&#10;AI-generated content may be incorrect.">
            <a:extLst>
              <a:ext uri="{FF2B5EF4-FFF2-40B4-BE49-F238E27FC236}">
                <a16:creationId xmlns:a16="http://schemas.microsoft.com/office/drawing/2014/main" id="{E7D036D9-65F6-841F-BB59-5896AFA4E40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962" t="47" r="32064" b="-1"/>
          <a:stretch>
            <a:fillRect/>
          </a:stretch>
        </p:blipFill>
        <p:spPr>
          <a:xfrm rot="5400000">
            <a:off x="3089412" y="-3089414"/>
            <a:ext cx="6013173" cy="12192000"/>
          </a:xfrm>
          <a:prstGeom prst="rect">
            <a:avLst/>
          </a:prstGeom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733B190F-B3EE-813C-91AB-0406B545E9BF}"/>
              </a:ext>
            </a:extLst>
          </p:cNvPr>
          <p:cNvSpPr/>
          <p:nvPr/>
        </p:nvSpPr>
        <p:spPr>
          <a:xfrm>
            <a:off x="0" y="-1"/>
            <a:ext cx="12192000" cy="6013173"/>
          </a:xfrm>
          <a:prstGeom prst="rect">
            <a:avLst/>
          </a:prstGeom>
          <a:solidFill>
            <a:srgbClr val="1A60AD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503C637D-6AC2-D994-D1BB-ABBEFC4832E0}"/>
              </a:ext>
            </a:extLst>
          </p:cNvPr>
          <p:cNvSpPr txBox="1"/>
          <p:nvPr/>
        </p:nvSpPr>
        <p:spPr>
          <a:xfrm>
            <a:off x="2001156" y="1122362"/>
            <a:ext cx="8189683" cy="2289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l-GR" sz="5000" b="1" dirty="0">
                <a:solidFill>
                  <a:srgbClr val="ECF4F9"/>
                </a:solidFill>
              </a:rPr>
              <a:t>ΕΠΙΚΟΥΡΙΚΑ ΠΕΠΤΙΚΑ ΣΠΛΑΧΝΑ 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6E7F0F0E-B723-D281-8F54-5FF43F190117}"/>
              </a:ext>
            </a:extLst>
          </p:cNvPr>
          <p:cNvSpPr txBox="1"/>
          <p:nvPr/>
        </p:nvSpPr>
        <p:spPr>
          <a:xfrm>
            <a:off x="848495" y="3978692"/>
            <a:ext cx="5997146" cy="18946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l-GR" sz="2000" b="1" dirty="0">
                <a:solidFill>
                  <a:srgbClr val="ECF4F9"/>
                </a:solidFill>
              </a:rPr>
              <a:t>Θεόδωρος Μαριόλης </a:t>
            </a:r>
            <a:r>
              <a:rPr lang="el-GR" sz="2000" b="1" dirty="0" err="1">
                <a:solidFill>
                  <a:srgbClr val="ECF4F9"/>
                </a:solidFill>
              </a:rPr>
              <a:t>Σαψάκος</a:t>
            </a:r>
            <a:endParaRPr lang="el-GR" sz="2000" b="1" dirty="0">
              <a:solidFill>
                <a:srgbClr val="ECF4F9"/>
              </a:solidFill>
            </a:endParaRPr>
          </a:p>
          <a:p>
            <a:pPr>
              <a:lnSpc>
                <a:spcPct val="150000"/>
              </a:lnSpc>
            </a:pPr>
            <a:r>
              <a:rPr lang="el-GR" sz="2000" dirty="0">
                <a:solidFill>
                  <a:srgbClr val="ECF4F9"/>
                </a:solidFill>
              </a:rPr>
              <a:t>Καθηγητής </a:t>
            </a:r>
          </a:p>
          <a:p>
            <a:pPr>
              <a:lnSpc>
                <a:spcPct val="150000"/>
              </a:lnSpc>
            </a:pPr>
            <a:r>
              <a:rPr lang="el-GR" sz="2000" dirty="0">
                <a:solidFill>
                  <a:schemeClr val="bg1"/>
                </a:solidFill>
              </a:rPr>
              <a:t>Email: </a:t>
            </a:r>
            <a:r>
              <a:rPr lang="el-GR" sz="2000" dirty="0">
                <a:solidFill>
                  <a:schemeClr val="bg1"/>
                </a:solidFill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theodorosmariolis@yahoo.gr</a:t>
            </a:r>
            <a:r>
              <a:rPr lang="el-GR" sz="2000" dirty="0">
                <a:solidFill>
                  <a:schemeClr val="bg1"/>
                </a:solidFill>
              </a:rPr>
              <a:t> </a:t>
            </a:r>
          </a:p>
          <a:p>
            <a:pPr>
              <a:lnSpc>
                <a:spcPct val="150000"/>
              </a:lnSpc>
            </a:pPr>
            <a:r>
              <a:rPr lang="el-GR" sz="2000" dirty="0">
                <a:solidFill>
                  <a:srgbClr val="ECF4F9"/>
                </a:solidFill>
              </a:rPr>
              <a:t>Τ: 6972910328</a:t>
            </a:r>
          </a:p>
        </p:txBody>
      </p:sp>
      <p:grpSp>
        <p:nvGrpSpPr>
          <p:cNvPr id="15" name="Group 14">
            <a:extLst>
              <a:ext uri="{FF2B5EF4-FFF2-40B4-BE49-F238E27FC236}">
                <a16:creationId xmlns:a16="http://schemas.microsoft.com/office/drawing/2014/main" id="{7427A526-A507-125D-E73B-899AB293248A}"/>
              </a:ext>
            </a:extLst>
          </p:cNvPr>
          <p:cNvGrpSpPr/>
          <p:nvPr/>
        </p:nvGrpSpPr>
        <p:grpSpPr>
          <a:xfrm>
            <a:off x="9249363" y="6089481"/>
            <a:ext cx="2837274" cy="697314"/>
            <a:chOff x="2327849" y="5960673"/>
            <a:chExt cx="2837274" cy="697314"/>
          </a:xfrm>
        </p:grpSpPr>
        <p:pic>
          <p:nvPicPr>
            <p:cNvPr id="8" name="Picture 7" descr="A blue text on a black background&#10;&#10;AI-generated content may be incorrect.">
              <a:extLst>
                <a:ext uri="{FF2B5EF4-FFF2-40B4-BE49-F238E27FC236}">
                  <a16:creationId xmlns:a16="http://schemas.microsoft.com/office/drawing/2014/main" id="{2C0D11AA-E84D-34C8-7B08-52790DD89C19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35429"/>
            <a:stretch>
              <a:fillRect/>
            </a:stretch>
          </p:blipFill>
          <p:spPr>
            <a:xfrm>
              <a:off x="2327849" y="5960673"/>
              <a:ext cx="1079911" cy="697314"/>
            </a:xfrm>
            <a:prstGeom prst="rect">
              <a:avLst/>
            </a:prstGeom>
          </p:spPr>
        </p:pic>
        <p:grpSp>
          <p:nvGrpSpPr>
            <p:cNvPr id="5" name="Group 4">
              <a:extLst>
                <a:ext uri="{FF2B5EF4-FFF2-40B4-BE49-F238E27FC236}">
                  <a16:creationId xmlns:a16="http://schemas.microsoft.com/office/drawing/2014/main" id="{DE880822-9B81-2B6E-89FB-966AAAC697F2}"/>
                </a:ext>
              </a:extLst>
            </p:cNvPr>
            <p:cNvGrpSpPr/>
            <p:nvPr/>
          </p:nvGrpSpPr>
          <p:grpSpPr>
            <a:xfrm>
              <a:off x="3407760" y="6004358"/>
              <a:ext cx="1757363" cy="609945"/>
              <a:chOff x="10353324" y="101428"/>
              <a:chExt cx="1757363" cy="609945"/>
            </a:xfrm>
          </p:grpSpPr>
          <p:cxnSp>
            <p:nvCxnSpPr>
              <p:cNvPr id="11" name="Straight Connector 10">
                <a:extLst>
                  <a:ext uri="{FF2B5EF4-FFF2-40B4-BE49-F238E27FC236}">
                    <a16:creationId xmlns:a16="http://schemas.microsoft.com/office/drawing/2014/main" id="{B4E1CD29-1F74-7996-03D5-9DC62DBC89AD}"/>
                  </a:ext>
                </a:extLst>
              </p:cNvPr>
              <p:cNvCxnSpPr/>
              <p:nvPr/>
            </p:nvCxnSpPr>
            <p:spPr>
              <a:xfrm>
                <a:off x="10353324" y="101428"/>
                <a:ext cx="0" cy="609944"/>
              </a:xfrm>
              <a:prstGeom prst="line">
                <a:avLst/>
              </a:prstGeom>
              <a:solidFill>
                <a:srgbClr val="ECF4F9"/>
              </a:solidFill>
              <a:ln>
                <a:solidFill>
                  <a:srgbClr val="4A8CCA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pic>
            <p:nvPicPr>
              <p:cNvPr id="13" name="Picture 12">
                <a:extLst>
                  <a:ext uri="{FF2B5EF4-FFF2-40B4-BE49-F238E27FC236}">
                    <a16:creationId xmlns:a16="http://schemas.microsoft.com/office/drawing/2014/main" id="{140ACF4D-DAEE-058C-D70B-32BA5C931099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7897"/>
              <a:stretch>
                <a:fillRect/>
              </a:stretch>
            </p:blipFill>
            <p:spPr>
              <a:xfrm>
                <a:off x="10415668" y="101428"/>
                <a:ext cx="1695019" cy="609945"/>
              </a:xfrm>
              <a:prstGeom prst="rect">
                <a:avLst/>
              </a:prstGeom>
            </p:spPr>
          </p:pic>
        </p:grpSp>
      </p:grpSp>
    </p:spTree>
    <p:extLst>
      <p:ext uri="{BB962C8B-B14F-4D97-AF65-F5344CB8AC3E}">
        <p14:creationId xmlns:p14="http://schemas.microsoft.com/office/powerpoint/2010/main" val="420041537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Τίτλος 3">
            <a:extLst>
              <a:ext uri="{FF2B5EF4-FFF2-40B4-BE49-F238E27FC236}">
                <a16:creationId xmlns:a16="http://schemas.microsoft.com/office/drawing/2014/main" id="{179F2EF6-5539-5A2C-1F32-77638E8184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endParaRPr lang="el-GR"/>
          </a:p>
        </p:txBody>
      </p:sp>
      <p:pic>
        <p:nvPicPr>
          <p:cNvPr id="6" name="videoplayback (15)">
            <a:hlinkClick r:id="" action="ppaction://media"/>
            <a:extLst>
              <a:ext uri="{FF2B5EF4-FFF2-40B4-BE49-F238E27FC236}">
                <a16:creationId xmlns:a16="http://schemas.microsoft.com/office/drawing/2014/main" id="{003AE7C3-6340-F050-6542-55B49DB39870}"/>
              </a:ext>
            </a:extLst>
          </p:cNvPr>
          <p:cNvPicPr>
            <a:picLocks noGrp="1" noChangeAspect="1"/>
          </p:cNvPicPr>
          <p:nvPr>
            <p:ph idx="1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4487254" y="904051"/>
            <a:ext cx="3217491" cy="5719289"/>
          </a:xfrm>
        </p:spPr>
      </p:pic>
    </p:spTree>
    <p:extLst>
      <p:ext uri="{BB962C8B-B14F-4D97-AF65-F5344CB8AC3E}">
        <p14:creationId xmlns:p14="http://schemas.microsoft.com/office/powerpoint/2010/main" val="1867826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0885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 mute="1">
                <p:cTn id="7" repeatCount="indefinite" fill="hold" display="0">
                  <p:stCondLst>
                    <p:cond delay="indefinite"/>
                  </p:stCondLst>
                </p:cTn>
                <p:tgtEl>
                  <p:spTgt spid="6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A70A9513-7FE6-C6A7-560F-B0FEF91AF82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l-GR" dirty="0"/>
              <a:t>Ήπαρ</a:t>
            </a:r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BFE453DF-5F7C-3D8D-F393-592224FA99E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1629" y="1825624"/>
            <a:ext cx="6623958" cy="4351338"/>
          </a:xfrm>
        </p:spPr>
        <p:txBody>
          <a:bodyPr>
            <a:normAutofit fontScale="85000" lnSpcReduction="20000"/>
          </a:bodyPr>
          <a:lstStyle/>
          <a:p>
            <a:r>
              <a:rPr lang="el-GR" dirty="0"/>
              <a:t>Μεγαλύτερος αδένας του σώματος</a:t>
            </a:r>
          </a:p>
          <a:p>
            <a:pPr lvl="1"/>
            <a:r>
              <a:rPr lang="el-GR" dirty="0"/>
              <a:t>(2% το βάρος του ενηλίκου και 5% το βάρος του νηπίου)</a:t>
            </a:r>
          </a:p>
          <a:p>
            <a:r>
              <a:rPr lang="el-GR" dirty="0"/>
              <a:t>Είναι το μεγαλύτερο </a:t>
            </a:r>
            <a:r>
              <a:rPr lang="el-GR" dirty="0" err="1"/>
              <a:t>ενδοκοιλιακό</a:t>
            </a:r>
            <a:r>
              <a:rPr lang="el-GR" dirty="0"/>
              <a:t> όργανο</a:t>
            </a:r>
          </a:p>
          <a:p>
            <a:r>
              <a:rPr lang="el-GR" dirty="0"/>
              <a:t>Ανατομική θέση: δεξιό υποχόνδριο, </a:t>
            </a:r>
            <a:r>
              <a:rPr lang="el-GR" dirty="0" err="1"/>
              <a:t>επιγάστριο</a:t>
            </a:r>
            <a:r>
              <a:rPr lang="el-GR" dirty="0"/>
              <a:t> και εκτείνεται στο αριστερό υποχόνδριο</a:t>
            </a:r>
          </a:p>
          <a:p>
            <a:r>
              <a:rPr lang="el-GR" dirty="0"/>
              <a:t>Άνω όριο: 5ο μεσοπλεύριο διάστημα</a:t>
            </a:r>
          </a:p>
          <a:p>
            <a:r>
              <a:rPr lang="el-GR" dirty="0"/>
              <a:t>Κάτω όριο: πλευρικό τόξο</a:t>
            </a:r>
          </a:p>
          <a:p>
            <a:endParaRPr lang="el-GR" dirty="0"/>
          </a:p>
        </p:txBody>
      </p:sp>
      <p:pic>
        <p:nvPicPr>
          <p:cNvPr id="4" name="Εικόνα 3">
            <a:extLst>
              <a:ext uri="{FF2B5EF4-FFF2-40B4-BE49-F238E27FC236}">
                <a16:creationId xmlns:a16="http://schemas.microsoft.com/office/drawing/2014/main" id="{B49EF1ED-A1E5-44C2-53BA-5BCD0D36B95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21318" y="2428388"/>
            <a:ext cx="4505334" cy="31458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793485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164BBA5C-5029-424D-29E1-4E2F24A63FA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l-GR" dirty="0"/>
              <a:t>Επιφάνειες του ήπατος</a:t>
            </a:r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20C23D85-BD51-CF3F-ACF1-09DE14D6782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4"/>
            <a:ext cx="5774871" cy="4738461"/>
          </a:xfrm>
        </p:spPr>
        <p:txBody>
          <a:bodyPr/>
          <a:lstStyle/>
          <a:p>
            <a:r>
              <a:rPr lang="el-GR" dirty="0"/>
              <a:t>Διαφραγματική (κάτω από το διάφραγμα, έχει σχήμα θόλου)</a:t>
            </a:r>
          </a:p>
          <a:p>
            <a:r>
              <a:rPr lang="el-GR" dirty="0"/>
              <a:t>Γυμνή (είναι χωρίς περιτόναιο και έρχεται σε άμεση επαφή με το διάφραγμα)</a:t>
            </a:r>
          </a:p>
          <a:p>
            <a:r>
              <a:rPr lang="el-GR" dirty="0"/>
              <a:t>Σπλαχνική (βλέπει προς τα κάτω)</a:t>
            </a:r>
          </a:p>
          <a:p>
            <a:endParaRPr lang="el-GR" dirty="0"/>
          </a:p>
        </p:txBody>
      </p:sp>
      <p:pic>
        <p:nvPicPr>
          <p:cNvPr id="4" name="Picture 4" descr="278">
            <a:extLst>
              <a:ext uri="{FF2B5EF4-FFF2-40B4-BE49-F238E27FC236}">
                <a16:creationId xmlns:a16="http://schemas.microsoft.com/office/drawing/2014/main" id="{8AB3A899-54F2-33C5-8784-ADE32E0B567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44443" y="1825624"/>
            <a:ext cx="4343400" cy="4343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8962669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BB72C63F-632D-EC29-95EF-F467C8E74F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l-GR" dirty="0"/>
              <a:t>Σύνδεσμοι</a:t>
            </a:r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9564420B-23FD-46FC-C1FF-6EC0858D7B7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l-GR" dirty="0" err="1"/>
              <a:t>Στρογγύλος</a:t>
            </a:r>
            <a:endParaRPr lang="el-GR" dirty="0"/>
          </a:p>
          <a:p>
            <a:r>
              <a:rPr lang="el-GR" dirty="0"/>
              <a:t>Στεφανιαίος</a:t>
            </a:r>
          </a:p>
          <a:p>
            <a:r>
              <a:rPr lang="el-GR" dirty="0"/>
              <a:t>Δεξιός Τρίγωνος</a:t>
            </a:r>
          </a:p>
          <a:p>
            <a:r>
              <a:rPr lang="el-GR" dirty="0"/>
              <a:t>Αριστερός Τρίγωνος</a:t>
            </a:r>
          </a:p>
          <a:p>
            <a:r>
              <a:rPr lang="el-GR" dirty="0"/>
              <a:t>Φλεβώδης</a:t>
            </a:r>
          </a:p>
          <a:p>
            <a:r>
              <a:rPr lang="el-GR" dirty="0" err="1"/>
              <a:t>Ηπατοδωδεκαδακτυλικός</a:t>
            </a:r>
            <a:endParaRPr lang="el-GR" dirty="0"/>
          </a:p>
          <a:p>
            <a:r>
              <a:rPr lang="el-GR" dirty="0" err="1"/>
              <a:t>Ηπατογαστρικός</a:t>
            </a:r>
            <a:endParaRPr lang="el-GR" dirty="0"/>
          </a:p>
          <a:p>
            <a:endParaRPr lang="el-GR" dirty="0"/>
          </a:p>
        </p:txBody>
      </p:sp>
      <p:pic>
        <p:nvPicPr>
          <p:cNvPr id="7" name="Picture 5" descr="297">
            <a:extLst>
              <a:ext uri="{FF2B5EF4-FFF2-40B4-BE49-F238E27FC236}">
                <a16:creationId xmlns:a16="http://schemas.microsoft.com/office/drawing/2014/main" id="{DB34817F-5060-1961-403B-380354159D1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64186" y="1690688"/>
            <a:ext cx="4138569" cy="48987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1537143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528B52F8-1EA4-F180-C1E9-A81183D41FD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endParaRPr lang="el-GR"/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DD35F42F-6D6B-387D-842A-690B80A98EF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l-GR"/>
          </a:p>
        </p:txBody>
      </p:sp>
      <p:pic>
        <p:nvPicPr>
          <p:cNvPr id="6" name="Picture 6" descr="279">
            <a:extLst>
              <a:ext uri="{FF2B5EF4-FFF2-40B4-BE49-F238E27FC236}">
                <a16:creationId xmlns:a16="http://schemas.microsoft.com/office/drawing/2014/main" id="{21EFF511-A537-B515-AE23-712704B092B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84538" y="992187"/>
            <a:ext cx="5393948" cy="55353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618006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1C3A0A13-88C1-4F93-DFB7-28515C3CE3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l-GR" dirty="0"/>
              <a:t>Ανατομικές σχέσεις</a:t>
            </a:r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C6231A90-2174-73A5-6A73-6F8648C4371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0371" y="1858282"/>
            <a:ext cx="7032171" cy="4558846"/>
          </a:xfrm>
        </p:spPr>
        <p:txBody>
          <a:bodyPr>
            <a:normAutofit fontScale="92500"/>
          </a:bodyPr>
          <a:lstStyle/>
          <a:p>
            <a:r>
              <a:rPr lang="el-GR" dirty="0"/>
              <a:t>Διαφραγματική επιφάνεια: πάνω είναι ο θόλος του διαφράγματος</a:t>
            </a:r>
          </a:p>
          <a:p>
            <a:r>
              <a:rPr lang="el-GR" dirty="0"/>
              <a:t>Γυμνή επιφάνεια: πίσω της είναι το διάφραγμα</a:t>
            </a:r>
          </a:p>
          <a:p>
            <a:r>
              <a:rPr lang="el-GR" dirty="0"/>
              <a:t>Σπλαχνική επιφάνεια: έχει σχέση με το δεξιό τμήμα στομάχου, την άνω μοίρα του δωδεκαδακτύλου, το έλασσον </a:t>
            </a:r>
            <a:r>
              <a:rPr lang="el-GR" dirty="0" err="1"/>
              <a:t>επίπλουν</a:t>
            </a:r>
            <a:r>
              <a:rPr lang="el-GR" dirty="0"/>
              <a:t>, τη χοληδόχο κύστη, τη δεξιά </a:t>
            </a:r>
            <a:r>
              <a:rPr lang="el-GR" dirty="0" err="1"/>
              <a:t>κολική</a:t>
            </a:r>
            <a:r>
              <a:rPr lang="el-GR" dirty="0"/>
              <a:t> καμπή</a:t>
            </a:r>
          </a:p>
          <a:p>
            <a:endParaRPr lang="el-GR" dirty="0"/>
          </a:p>
        </p:txBody>
      </p:sp>
      <p:pic>
        <p:nvPicPr>
          <p:cNvPr id="4" name="Picture 4" descr="280">
            <a:extLst>
              <a:ext uri="{FF2B5EF4-FFF2-40B4-BE49-F238E27FC236}">
                <a16:creationId xmlns:a16="http://schemas.microsoft.com/office/drawing/2014/main" id="{3D48F39A-7C33-BDD6-4E2E-5B5297DB540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84609" y="1690688"/>
            <a:ext cx="4224301" cy="49865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7762823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8CC915CC-BB57-4EB7-CAA1-5359242DED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l-GR" dirty="0"/>
              <a:t>Πύλη του ήπατος</a:t>
            </a:r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1A25E3A6-5F66-1151-6901-DA807E99540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040188"/>
          </a:xfrm>
        </p:spPr>
        <p:txBody>
          <a:bodyPr>
            <a:normAutofit fontScale="92500" lnSpcReduction="20000"/>
          </a:bodyPr>
          <a:lstStyle/>
          <a:p>
            <a:r>
              <a:rPr lang="el-GR" dirty="0"/>
              <a:t>Βρίσκεται στη σπλαχνική επιφάνεια</a:t>
            </a:r>
          </a:p>
          <a:p>
            <a:r>
              <a:rPr lang="el-GR" dirty="0"/>
              <a:t>Έχει μήκος 5 εκατοστά περίπου</a:t>
            </a:r>
          </a:p>
          <a:p>
            <a:r>
              <a:rPr lang="el-GR" dirty="0"/>
              <a:t>Αποτελείται από:</a:t>
            </a:r>
          </a:p>
          <a:p>
            <a:pPr marL="914400" lvl="1" indent="-457200">
              <a:buFont typeface="+mj-lt"/>
              <a:buAutoNum type="alphaLcPeriod"/>
            </a:pPr>
            <a:r>
              <a:rPr lang="el-GR" dirty="0"/>
              <a:t>Πυλαία φλέβα</a:t>
            </a:r>
          </a:p>
          <a:p>
            <a:pPr marL="914400" lvl="1" indent="-457200">
              <a:buFont typeface="+mj-lt"/>
              <a:buAutoNum type="alphaLcPeriod"/>
            </a:pPr>
            <a:r>
              <a:rPr lang="el-GR" dirty="0"/>
              <a:t>Ηπατική αρτηρία</a:t>
            </a:r>
          </a:p>
          <a:p>
            <a:pPr marL="914400" lvl="1" indent="-457200">
              <a:buFont typeface="+mj-lt"/>
              <a:buAutoNum type="alphaLcPeriod"/>
            </a:pPr>
            <a:r>
              <a:rPr lang="el-GR" dirty="0"/>
              <a:t>Ηπατικοί πόροι</a:t>
            </a:r>
          </a:p>
          <a:p>
            <a:pPr marL="914400" lvl="1" indent="-457200">
              <a:buFont typeface="+mj-lt"/>
              <a:buAutoNum type="alphaLcPeriod"/>
            </a:pPr>
            <a:r>
              <a:rPr lang="el-GR" dirty="0"/>
              <a:t>Νευρικό πλέγμα του ήπατος και λεμφαγγεία</a:t>
            </a:r>
          </a:p>
          <a:p>
            <a:endParaRPr lang="el-GR" dirty="0"/>
          </a:p>
        </p:txBody>
      </p:sp>
      <p:pic>
        <p:nvPicPr>
          <p:cNvPr id="15362" name="Picture 4" descr="290">
            <a:extLst>
              <a:ext uri="{FF2B5EF4-FFF2-40B4-BE49-F238E27FC236}">
                <a16:creationId xmlns:a16="http://schemas.microsoft.com/office/drawing/2014/main" id="{D751F70D-AF99-BC87-0D23-C4B46085906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2272"/>
          <a:stretch>
            <a:fillRect/>
          </a:stretch>
        </p:blipFill>
        <p:spPr bwMode="auto">
          <a:xfrm>
            <a:off x="7723414" y="1690688"/>
            <a:ext cx="3342238" cy="47525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DC45B457-0088-D22C-BD3C-3969D5179532}"/>
              </a:ext>
            </a:extLst>
          </p:cNvPr>
          <p:cNvSpPr txBox="1"/>
          <p:nvPr/>
        </p:nvSpPr>
        <p:spPr>
          <a:xfrm>
            <a:off x="838200" y="5865813"/>
            <a:ext cx="6115050" cy="707886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/>
            <a:r>
              <a:rPr lang="el-GR" sz="2000" dirty="0"/>
              <a:t>Το ήπαρ περιβάλλεται από ισχυρό συνδετικό ιστό (κάψα του </a:t>
            </a:r>
            <a:r>
              <a:rPr lang="el-GR" sz="2000" dirty="0" err="1"/>
              <a:t>Glisson</a:t>
            </a:r>
            <a:r>
              <a:rPr lang="el-GR" sz="2000" dirty="0"/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7181453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76DB3545-47F5-AB27-951E-420347D1F6D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992187"/>
            <a:ext cx="12192000" cy="833438"/>
          </a:xfrm>
        </p:spPr>
        <p:txBody>
          <a:bodyPr>
            <a:normAutofit fontScale="90000"/>
          </a:bodyPr>
          <a:lstStyle/>
          <a:p>
            <a:r>
              <a:rPr lang="el-GR" dirty="0"/>
              <a:t>Περιεχόμενα </a:t>
            </a:r>
            <a:r>
              <a:rPr lang="el-GR" dirty="0" err="1"/>
              <a:t>ηπατοδωδεκαδακτυλικού</a:t>
            </a:r>
            <a:r>
              <a:rPr lang="el-GR" dirty="0"/>
              <a:t> συνδέσμου</a:t>
            </a:r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7F4DF529-EB4A-3C52-F537-C107862D8AB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60614" y="2033133"/>
            <a:ext cx="7326086" cy="4351338"/>
          </a:xfrm>
        </p:spPr>
        <p:txBody>
          <a:bodyPr>
            <a:normAutofit/>
          </a:bodyPr>
          <a:lstStyle/>
          <a:p>
            <a:r>
              <a:rPr lang="el-GR" dirty="0"/>
              <a:t>Πυλαία Φλέβα</a:t>
            </a:r>
          </a:p>
          <a:p>
            <a:r>
              <a:rPr lang="el-GR" dirty="0"/>
              <a:t>Ιδίως Ηπατική Αρτηρία</a:t>
            </a:r>
          </a:p>
          <a:p>
            <a:r>
              <a:rPr lang="el-GR" dirty="0"/>
              <a:t>Χοληδόχος Πόρος – Κοινός Ηπατικός Πόρος</a:t>
            </a:r>
          </a:p>
          <a:p>
            <a:r>
              <a:rPr lang="el-GR" dirty="0"/>
              <a:t>Ηπατικό Νευρικό Πλέγμα</a:t>
            </a:r>
          </a:p>
          <a:p>
            <a:r>
              <a:rPr lang="el-GR" dirty="0"/>
              <a:t>Λεμφαδένες</a:t>
            </a:r>
          </a:p>
          <a:p>
            <a:endParaRPr lang="el-GR" dirty="0"/>
          </a:p>
        </p:txBody>
      </p:sp>
      <p:pic>
        <p:nvPicPr>
          <p:cNvPr id="16386" name="Picture 4" descr="280">
            <a:extLst>
              <a:ext uri="{FF2B5EF4-FFF2-40B4-BE49-F238E27FC236}">
                <a16:creationId xmlns:a16="http://schemas.microsoft.com/office/drawing/2014/main" id="{38B95416-E49E-8D41-C551-ED01CFD462E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23414" y="1706654"/>
            <a:ext cx="3652064" cy="50042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24970615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2899F447-F93A-4359-9AEF-1B55164624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l-GR" dirty="0"/>
              <a:t>Πυλαία φλέβα</a:t>
            </a:r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D1A84217-5E56-E923-7F19-E5DE728E04C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6281057" cy="4656818"/>
          </a:xfrm>
        </p:spPr>
        <p:txBody>
          <a:bodyPr>
            <a:normAutofit fontScale="92500" lnSpcReduction="20000"/>
          </a:bodyPr>
          <a:lstStyle/>
          <a:p>
            <a:r>
              <a:rPr lang="el-GR" dirty="0"/>
              <a:t>Σχηματίζεται από τη συμβολή της άνω </a:t>
            </a:r>
            <a:r>
              <a:rPr lang="el-GR" dirty="0" err="1"/>
              <a:t>μεσεντέριας</a:t>
            </a:r>
            <a:r>
              <a:rPr lang="el-GR" dirty="0"/>
              <a:t> φλέβας και της σπληνικής φλέβας (μερικές φορές και κάτω </a:t>
            </a:r>
            <a:r>
              <a:rPr lang="el-GR" dirty="0" err="1"/>
              <a:t>μεσεντέριας</a:t>
            </a:r>
            <a:r>
              <a:rPr lang="el-GR" dirty="0"/>
              <a:t> φλέβας)</a:t>
            </a:r>
          </a:p>
          <a:p>
            <a:r>
              <a:rPr lang="el-GR" dirty="0"/>
              <a:t>Διαιρείται σε δεξιό και αριστερό κλάδο (ένα για κάθε λοβό)</a:t>
            </a:r>
          </a:p>
          <a:p>
            <a:r>
              <a:rPr lang="el-GR" dirty="0"/>
              <a:t>Ο κάθε κλάδος διαιρείται σε τμηματικούς κλάδους (ένας για κάθε ηπατικό τμήμα)</a:t>
            </a:r>
          </a:p>
        </p:txBody>
      </p:sp>
      <p:pic>
        <p:nvPicPr>
          <p:cNvPr id="17411" name="Picture 8" descr="302">
            <a:extLst>
              <a:ext uri="{FF2B5EF4-FFF2-40B4-BE49-F238E27FC236}">
                <a16:creationId xmlns:a16="http://schemas.microsoft.com/office/drawing/2014/main" id="{7EB267EC-3B2C-CC4C-D1E6-F598D0EAF8F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599364" y="2122714"/>
            <a:ext cx="3888434" cy="4359729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75667205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AEFF2DF2-F1B7-CF14-E773-2609260CC25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l-GR" dirty="0"/>
              <a:t> Κοινή ηπατική αρτηρία</a:t>
            </a:r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77321702-E6E2-DD0D-A89B-2110709E5E8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1000" y="1858282"/>
            <a:ext cx="6983186" cy="4787446"/>
          </a:xfrm>
        </p:spPr>
        <p:txBody>
          <a:bodyPr>
            <a:normAutofit fontScale="77500" lnSpcReduction="20000"/>
          </a:bodyPr>
          <a:lstStyle/>
          <a:p>
            <a:r>
              <a:rPr lang="el-GR" dirty="0"/>
              <a:t>Εκφύεται από κοιλιακή αρτηρία</a:t>
            </a:r>
          </a:p>
          <a:p>
            <a:r>
              <a:rPr lang="el-GR" dirty="0"/>
              <a:t>Χορηγεί τη </a:t>
            </a:r>
            <a:r>
              <a:rPr lang="el-GR" dirty="0" err="1"/>
              <a:t>γαστροδωδεκαδακτυλική</a:t>
            </a:r>
            <a:r>
              <a:rPr lang="el-GR" dirty="0"/>
              <a:t> και τη δεξιά γαστρική αρτηρία</a:t>
            </a:r>
          </a:p>
          <a:p>
            <a:r>
              <a:rPr lang="el-GR" dirty="0"/>
              <a:t>Και συνεχίζει στην πύλη του ήπατος ως ιδία ηπατική αρτηρία</a:t>
            </a:r>
          </a:p>
          <a:p>
            <a:r>
              <a:rPr lang="el-GR" dirty="0"/>
              <a:t>Διακρίνεται σε δεξιό και αριστερό κλάδο (ένα για κάθε λοβό)</a:t>
            </a:r>
          </a:p>
          <a:p>
            <a:r>
              <a:rPr lang="el-GR" dirty="0"/>
              <a:t>Ο κάθε κλάδος διακρίνεται σε τμηματικούς κλάδους (ένας για κάθε ηπατικό τμήμα)</a:t>
            </a:r>
          </a:p>
          <a:p>
            <a:endParaRPr lang="el-GR" dirty="0"/>
          </a:p>
        </p:txBody>
      </p:sp>
      <p:pic>
        <p:nvPicPr>
          <p:cNvPr id="18434" name="Picture 11" descr="297">
            <a:extLst>
              <a:ext uri="{FF2B5EF4-FFF2-40B4-BE49-F238E27FC236}">
                <a16:creationId xmlns:a16="http://schemas.microsoft.com/office/drawing/2014/main" id="{493E0F33-A4F4-50BD-7BB5-9AFBCBD273D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99614" y="1858282"/>
            <a:ext cx="3367103" cy="45915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77412421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F35E4CF3-00E8-0C52-012C-20CB287F4F5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l-GR" dirty="0"/>
              <a:t>Φλεβική αποχέτευση ήπατος</a:t>
            </a:r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C7045A82-0384-F904-0E8F-289BFD3C8D6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1358446"/>
          </a:xfrm>
        </p:spPr>
        <p:txBody>
          <a:bodyPr>
            <a:normAutofit fontScale="92500" lnSpcReduction="10000"/>
          </a:bodyPr>
          <a:lstStyle/>
          <a:p>
            <a:r>
              <a:rPr lang="el-GR" dirty="0"/>
              <a:t>Δεξιά, μέση και αριστερή ηπατική φλέβα</a:t>
            </a:r>
          </a:p>
          <a:p>
            <a:r>
              <a:rPr lang="el-GR" dirty="0"/>
              <a:t>Εκβάλλουν στην κάτω κοίλη φλέβα</a:t>
            </a:r>
          </a:p>
          <a:p>
            <a:endParaRPr lang="el-GR" dirty="0"/>
          </a:p>
        </p:txBody>
      </p:sp>
      <p:pic>
        <p:nvPicPr>
          <p:cNvPr id="91147" name="Picture 11" descr="282">
            <a:extLst>
              <a:ext uri="{FF2B5EF4-FFF2-40B4-BE49-F238E27FC236}">
                <a16:creationId xmlns:a16="http://schemas.microsoft.com/office/drawing/2014/main" id="{F22FFD3F-6E45-7786-39AA-6F701033125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43799" y="2077584"/>
            <a:ext cx="4844127" cy="42742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9459" name="Picture 8" descr="ANd9GcSQTFGZ8zoz70pnQNQ-GRkcwXQK8Was94cj4FLzWzFwQ50qm5FtQw">
            <a:extLst>
              <a:ext uri="{FF2B5EF4-FFF2-40B4-BE49-F238E27FC236}">
                <a16:creationId xmlns:a16="http://schemas.microsoft.com/office/drawing/2014/main" id="{69EEC3C4-4310-B15E-933B-5482B05151D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00464" y="3184071"/>
            <a:ext cx="4011386" cy="33318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6908243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9114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911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911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77808297-2C00-4B69-7F5E-4237F7027FC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l-GR" dirty="0"/>
              <a:t>Χοληφόροι πόροι</a:t>
            </a:r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E478C890-645E-5DE9-80E5-743EAFFE6AA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93915" y="1792158"/>
            <a:ext cx="6204855" cy="4575175"/>
          </a:xfrm>
        </p:spPr>
        <p:txBody>
          <a:bodyPr>
            <a:normAutofit fontScale="77500" lnSpcReduction="20000"/>
          </a:bodyPr>
          <a:lstStyle/>
          <a:p>
            <a:r>
              <a:rPr lang="el-GR" dirty="0"/>
              <a:t>Οι τμηματικοί πόροι συμβάλλουν τελικά στο σχηματισμό των δύο ηπατικών πόρων</a:t>
            </a:r>
          </a:p>
          <a:p>
            <a:r>
              <a:rPr lang="el-GR" dirty="0"/>
              <a:t>Οι οποίοι συνενώνονται και σχηματίζουν τον Κοινό Ηπατικό Πόρο</a:t>
            </a:r>
          </a:p>
          <a:p>
            <a:r>
              <a:rPr lang="el-GR" dirty="0"/>
              <a:t>Αυτός συμβάλλει με τον κυστικό πόρο της χοληδόχου </a:t>
            </a:r>
            <a:r>
              <a:rPr lang="el-GR" dirty="0" err="1"/>
              <a:t>κύστεως</a:t>
            </a:r>
            <a:r>
              <a:rPr lang="el-GR" dirty="0"/>
              <a:t> και σχηματίζει τον Κοινό Χοληδόχο Πόρο</a:t>
            </a:r>
          </a:p>
          <a:p>
            <a:r>
              <a:rPr lang="el-GR" dirty="0"/>
              <a:t>Ο οποίος εκβάλλει στην </a:t>
            </a:r>
            <a:r>
              <a:rPr lang="el-GR" dirty="0" err="1"/>
              <a:t>ηπατοπαγκρεατική</a:t>
            </a:r>
            <a:r>
              <a:rPr lang="el-GR" dirty="0"/>
              <a:t> </a:t>
            </a:r>
            <a:r>
              <a:rPr lang="el-GR" dirty="0" err="1"/>
              <a:t>λυκηθό</a:t>
            </a:r>
            <a:r>
              <a:rPr lang="el-GR" dirty="0"/>
              <a:t> στη 2η μοίρα του 12δακτύλου</a:t>
            </a:r>
          </a:p>
          <a:p>
            <a:endParaRPr lang="el-GR" dirty="0"/>
          </a:p>
        </p:txBody>
      </p:sp>
      <p:pic>
        <p:nvPicPr>
          <p:cNvPr id="5" name="Picture 8" descr="285">
            <a:extLst>
              <a:ext uri="{FF2B5EF4-FFF2-40B4-BE49-F238E27FC236}">
                <a16:creationId xmlns:a16="http://schemas.microsoft.com/office/drawing/2014/main" id="{292A70DC-E236-0CCC-C9EF-6D4991CC670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30144" y="1945365"/>
            <a:ext cx="4457700" cy="42265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7059203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4D69592C-8F00-ABC6-4C12-371F6191AA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endParaRPr lang="el-GR"/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63C913BB-2AF2-F0FF-DA6F-CFA8505506C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l-GR" dirty="0"/>
          </a:p>
        </p:txBody>
      </p:sp>
      <p:pic>
        <p:nvPicPr>
          <p:cNvPr id="20483" name="Picture 10" descr="biliary%20tract">
            <a:extLst>
              <a:ext uri="{FF2B5EF4-FFF2-40B4-BE49-F238E27FC236}">
                <a16:creationId xmlns:a16="http://schemas.microsoft.com/office/drawing/2014/main" id="{96A5E02A-921B-544F-6F21-992EC727F82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4680"/>
          <a:stretch>
            <a:fillRect/>
          </a:stretch>
        </p:blipFill>
        <p:spPr bwMode="auto">
          <a:xfrm>
            <a:off x="1681835" y="992187"/>
            <a:ext cx="8828329" cy="54575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18018333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D8805C63-D63C-4F52-E245-3EAFDE4E2BC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endParaRPr lang="el-GR"/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3A4A731B-CF15-BB2C-3EF5-BAC541B2766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l-GR"/>
          </a:p>
        </p:txBody>
      </p:sp>
      <p:grpSp>
        <p:nvGrpSpPr>
          <p:cNvPr id="4" name="Ομάδα 3">
            <a:extLst>
              <a:ext uri="{FF2B5EF4-FFF2-40B4-BE49-F238E27FC236}">
                <a16:creationId xmlns:a16="http://schemas.microsoft.com/office/drawing/2014/main" id="{D73740BA-885B-10D5-D589-D84B4A531C1F}"/>
              </a:ext>
            </a:extLst>
          </p:cNvPr>
          <p:cNvGrpSpPr/>
          <p:nvPr/>
        </p:nvGrpSpPr>
        <p:grpSpPr>
          <a:xfrm>
            <a:off x="2389413" y="992187"/>
            <a:ext cx="7815943" cy="5653542"/>
            <a:chOff x="0" y="0"/>
            <a:chExt cx="9144000" cy="6858000"/>
          </a:xfrm>
        </p:grpSpPr>
        <p:pic>
          <p:nvPicPr>
            <p:cNvPr id="119813" name="Picture 5" descr="4210030172_c26752d13c">
              <a:extLst>
                <a:ext uri="{FF2B5EF4-FFF2-40B4-BE49-F238E27FC236}">
                  <a16:creationId xmlns:a16="http://schemas.microsoft.com/office/drawing/2014/main" id="{D733ABD3-6386-D846-D66A-BC7255452262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0"/>
              <a:ext cx="4800600" cy="35718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19815" name="Picture 7" descr="Liver003">
              <a:extLst>
                <a:ext uri="{FF2B5EF4-FFF2-40B4-BE49-F238E27FC236}">
                  <a16:creationId xmlns:a16="http://schemas.microsoft.com/office/drawing/2014/main" id="{66293057-47D7-C1F0-9C93-05C76B1A4832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876800" y="0"/>
              <a:ext cx="4267200" cy="35814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19817" name="Picture 9" descr="liver transplant PLD">
              <a:extLst>
                <a:ext uri="{FF2B5EF4-FFF2-40B4-BE49-F238E27FC236}">
                  <a16:creationId xmlns:a16="http://schemas.microsoft.com/office/drawing/2014/main" id="{7408E115-69C8-D6C3-FCAD-02EC83AE923C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3657600"/>
              <a:ext cx="4800600" cy="32004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19819" name="Picture 11" descr="A clear view of the liver and gallbladder">
              <a:extLst>
                <a:ext uri="{FF2B5EF4-FFF2-40B4-BE49-F238E27FC236}">
                  <a16:creationId xmlns:a16="http://schemas.microsoft.com/office/drawing/2014/main" id="{AE963A8D-C53B-E861-5385-2BB94A33132B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876800" y="3657600"/>
              <a:ext cx="4267200" cy="32004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166874869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4462921F-1F07-C688-67FB-3001061DC65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l-GR" dirty="0"/>
              <a:t>Λεμφική αποχέτευση ήπατος</a:t>
            </a:r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A6A5436B-17F2-9B52-A283-FB0C7A13196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15685" y="1890939"/>
            <a:ext cx="7293429" cy="4673147"/>
          </a:xfrm>
        </p:spPr>
        <p:txBody>
          <a:bodyPr>
            <a:normAutofit fontScale="92500"/>
          </a:bodyPr>
          <a:lstStyle/>
          <a:p>
            <a:r>
              <a:rPr lang="el-GR" dirty="0"/>
              <a:t>Τα λεμφαγγεία του ήπατος εκβάλλουν στους:</a:t>
            </a:r>
          </a:p>
          <a:p>
            <a:pPr lvl="1"/>
            <a:r>
              <a:rPr lang="el-GR" dirty="0"/>
              <a:t>Λεμφαδένες της πύλης του ήπατος</a:t>
            </a:r>
          </a:p>
          <a:p>
            <a:pPr lvl="1"/>
            <a:r>
              <a:rPr lang="el-GR" dirty="0"/>
              <a:t>Λεμφαδένες του </a:t>
            </a:r>
            <a:r>
              <a:rPr lang="el-GR" dirty="0" err="1"/>
              <a:t>ηπατοδωδεκαδακτυλικού</a:t>
            </a:r>
            <a:r>
              <a:rPr lang="el-GR" dirty="0"/>
              <a:t> συνδέσμου, αυτοί οδηγούν στους κοιλιακούς λεμφαδένες (στην περιοχή της κοιλιακής αρτηρίας)</a:t>
            </a:r>
          </a:p>
          <a:p>
            <a:pPr lvl="1"/>
            <a:r>
              <a:rPr lang="el-GR" dirty="0"/>
              <a:t>Λεμφαδένες φρενικοί (ιδιαίτερα του τμήματος της κάτω κοίλης φλέβας) και οδηγούν στους </a:t>
            </a:r>
            <a:r>
              <a:rPr lang="el-GR" dirty="0" err="1"/>
              <a:t>παραστερνικούς</a:t>
            </a:r>
            <a:r>
              <a:rPr lang="el-GR" dirty="0"/>
              <a:t> λεμφαδένες</a:t>
            </a:r>
          </a:p>
          <a:p>
            <a:endParaRPr lang="el-GR" dirty="0"/>
          </a:p>
        </p:txBody>
      </p:sp>
      <p:pic>
        <p:nvPicPr>
          <p:cNvPr id="22531" name="Picture 8" descr="307">
            <a:extLst>
              <a:ext uri="{FF2B5EF4-FFF2-40B4-BE49-F238E27FC236}">
                <a16:creationId xmlns:a16="http://schemas.microsoft.com/office/drawing/2014/main" id="{A150D886-33AC-1791-3E09-B561CA658F6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9449"/>
          <a:stretch>
            <a:fillRect/>
          </a:stretch>
        </p:blipFill>
        <p:spPr>
          <a:xfrm>
            <a:off x="7609114" y="1890938"/>
            <a:ext cx="4191769" cy="4673147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415520012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07B609A3-81DC-1048-891C-6458899DE21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l-GR" dirty="0"/>
              <a:t>Νεύρωση</a:t>
            </a:r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B29AE9DD-F09B-7EC7-44AA-F43EE2C5DF7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4"/>
            <a:ext cx="6558643" cy="4754789"/>
          </a:xfrm>
        </p:spPr>
        <p:txBody>
          <a:bodyPr/>
          <a:lstStyle/>
          <a:p>
            <a:r>
              <a:rPr lang="el-GR" dirty="0"/>
              <a:t>Ηπατικό νευρικό πλέγμα</a:t>
            </a:r>
          </a:p>
          <a:p>
            <a:r>
              <a:rPr lang="el-GR" dirty="0"/>
              <a:t>Συμπαθητικές νευρικές ίνες και κλάδοι του δεξιού </a:t>
            </a:r>
            <a:r>
              <a:rPr lang="el-GR" dirty="0" err="1"/>
              <a:t>πνευμονογαστρικού</a:t>
            </a:r>
            <a:r>
              <a:rPr lang="el-GR" dirty="0"/>
              <a:t> νεύρου</a:t>
            </a:r>
          </a:p>
          <a:p>
            <a:endParaRPr lang="el-GR" dirty="0"/>
          </a:p>
        </p:txBody>
      </p:sp>
      <p:pic>
        <p:nvPicPr>
          <p:cNvPr id="23554" name="Picture 8" descr="312">
            <a:extLst>
              <a:ext uri="{FF2B5EF4-FFF2-40B4-BE49-F238E27FC236}">
                <a16:creationId xmlns:a16="http://schemas.microsoft.com/office/drawing/2014/main" id="{44576F82-3480-E6FA-6F63-8A44C32B5F3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28858" y="1534613"/>
            <a:ext cx="4044043" cy="5045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77238987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EA87659D-E211-0E13-C71A-E05F15022B6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l-GR" dirty="0"/>
              <a:t>Λοβοί του ήπατος</a:t>
            </a:r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AE710326-3012-4E56-AFFD-8F69D36E28B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4"/>
            <a:ext cx="6738257" cy="4689475"/>
          </a:xfrm>
        </p:spPr>
        <p:txBody>
          <a:bodyPr>
            <a:normAutofit fontScale="85000" lnSpcReduction="10000"/>
          </a:bodyPr>
          <a:lstStyle/>
          <a:p>
            <a:r>
              <a:rPr lang="el-GR" dirty="0"/>
              <a:t>Μορφολογική διαίρεση:</a:t>
            </a:r>
          </a:p>
          <a:p>
            <a:pPr lvl="1"/>
            <a:r>
              <a:rPr lang="el-GR" dirty="0"/>
              <a:t>Δεξιός λοβός</a:t>
            </a:r>
          </a:p>
          <a:p>
            <a:pPr lvl="1"/>
            <a:r>
              <a:rPr lang="el-GR" dirty="0"/>
              <a:t>Αριστερός λοβός</a:t>
            </a:r>
          </a:p>
          <a:p>
            <a:pPr lvl="1"/>
            <a:r>
              <a:rPr lang="el-GR" dirty="0"/>
              <a:t>Τετράπλευρος λοβός</a:t>
            </a:r>
          </a:p>
          <a:p>
            <a:pPr lvl="1"/>
            <a:r>
              <a:rPr lang="el-GR" dirty="0"/>
              <a:t>Κερκοφόρος λοβός</a:t>
            </a:r>
          </a:p>
          <a:p>
            <a:r>
              <a:rPr lang="el-GR" dirty="0"/>
              <a:t>Λειτουργική διαίρεση:</a:t>
            </a:r>
          </a:p>
          <a:p>
            <a:pPr lvl="1"/>
            <a:r>
              <a:rPr lang="el-GR" dirty="0"/>
              <a:t>Αριστερός λοβός περιλαμβάνει 4 τμήματα {I (κερκοφόρος), II, III, IV (τετράπλευρος)}</a:t>
            </a:r>
          </a:p>
          <a:p>
            <a:pPr lvl="1"/>
            <a:r>
              <a:rPr lang="el-GR" dirty="0"/>
              <a:t>Δεξιός λοβός περιλαμβάνει 4 τμήματα {V, VI, VII, VIII}</a:t>
            </a:r>
          </a:p>
          <a:p>
            <a:endParaRPr lang="el-GR" dirty="0"/>
          </a:p>
        </p:txBody>
      </p:sp>
      <p:pic>
        <p:nvPicPr>
          <p:cNvPr id="25602" name="Picture 4" descr="279">
            <a:extLst>
              <a:ext uri="{FF2B5EF4-FFF2-40B4-BE49-F238E27FC236}">
                <a16:creationId xmlns:a16="http://schemas.microsoft.com/office/drawing/2014/main" id="{45FE2571-FD63-F6BC-A919-7065CEB2D77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24800" y="1825624"/>
            <a:ext cx="3946071" cy="48401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81598488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275B1EB4-D6DD-001B-3CC7-6474DDDCE9F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" y="992187"/>
            <a:ext cx="12192000" cy="833438"/>
          </a:xfrm>
        </p:spPr>
        <p:txBody>
          <a:bodyPr>
            <a:normAutofit fontScale="90000"/>
          </a:bodyPr>
          <a:lstStyle/>
          <a:p>
            <a:r>
              <a:rPr lang="el-GR" dirty="0"/>
              <a:t>Η λειτουργική διαίρεση (αγγειακή διαίρεση) του ήπατος</a:t>
            </a:r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7226A9C0-8334-6776-0EF2-C21591F740E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el-GR" dirty="0"/>
              <a:t>Βασίζεται στην αυτονομία της αιμάτωσης και της αποχέτευσης των χοληφόρων αγγείων που έχουν οι δύο λοβοί και τα 8 τμήματα</a:t>
            </a:r>
          </a:p>
          <a:p>
            <a:r>
              <a:rPr lang="el-GR" dirty="0"/>
              <a:t>Δεξιός λοβός: </a:t>
            </a:r>
            <a:r>
              <a:rPr lang="el-GR" dirty="0" err="1"/>
              <a:t>αιματώνεται</a:t>
            </a:r>
            <a:r>
              <a:rPr lang="el-GR" dirty="0"/>
              <a:t> από το δεξιό κλάδο της πυλαίας φλέβας, από το δεξιό κλάδο της ηπατικής αρτηρίας και η χολή αποχετεύεται από το δεξιό ηπατικό πόρο</a:t>
            </a:r>
          </a:p>
          <a:p>
            <a:r>
              <a:rPr lang="el-GR" dirty="0"/>
              <a:t>Αριστερός λοβός: </a:t>
            </a:r>
            <a:r>
              <a:rPr lang="el-GR" dirty="0" err="1"/>
              <a:t>αιματώνεται</a:t>
            </a:r>
            <a:r>
              <a:rPr lang="el-GR" dirty="0"/>
              <a:t> από τον αριστερό κλάδο της πυλαίας φλέβας, από τον αριστερό κλάδο της ηπατικής αρτηρίας και η χολή αποχετεύεται από τον αριστερό ηπατικό πόρο</a:t>
            </a:r>
          </a:p>
          <a:p>
            <a:r>
              <a:rPr lang="el-GR" dirty="0"/>
              <a:t>Ηπατικό τμήμα: </a:t>
            </a:r>
            <a:r>
              <a:rPr lang="el-GR" dirty="0" err="1"/>
              <a:t>αιματώνεται</a:t>
            </a:r>
            <a:r>
              <a:rPr lang="el-GR" dirty="0"/>
              <a:t> από τμηματικό κλάδο της πυλαίας φλέβας, από τμηματικό κλάδο της ηπατικής αρτηρίας και η χολή αποχετεύεται από τμηματικό κλάδο του ηπατικού πόρου</a:t>
            </a:r>
          </a:p>
          <a:p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327662108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E8A9CCC6-DB0C-CF4E-EFBC-E594E9545C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endParaRPr lang="el-GR"/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21C073AD-584E-D796-8CEA-0280194E2BB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l-GR"/>
          </a:p>
        </p:txBody>
      </p:sp>
      <p:pic>
        <p:nvPicPr>
          <p:cNvPr id="27650" name="Picture 5" descr="HepaticVeins-Liver">
            <a:extLst>
              <a:ext uri="{FF2B5EF4-FFF2-40B4-BE49-F238E27FC236}">
                <a16:creationId xmlns:a16="http://schemas.microsoft.com/office/drawing/2014/main" id="{875EA39C-4355-62A5-39F5-F4B64A18A1E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2271" y="1041173"/>
            <a:ext cx="7021286" cy="52659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1381" name="Picture 5" descr="281">
            <a:extLst>
              <a:ext uri="{FF2B5EF4-FFF2-40B4-BE49-F238E27FC236}">
                <a16:creationId xmlns:a16="http://schemas.microsoft.com/office/drawing/2014/main" id="{C7967602-8771-4F84-8C88-FF89B9AB3C9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50215" y="1061358"/>
            <a:ext cx="4729514" cy="52659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5080334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3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0138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138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0138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3699725B-04D9-6D8A-2972-77E19536416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l-GR" dirty="0"/>
              <a:t>Χοληφόροι πόροι</a:t>
            </a:r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52AEF5C0-FCD0-53DB-4A74-8357FDCC55D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1" y="1825624"/>
            <a:ext cx="6068786" cy="5032375"/>
          </a:xfrm>
        </p:spPr>
        <p:txBody>
          <a:bodyPr>
            <a:normAutofit fontScale="62500" lnSpcReduction="20000"/>
          </a:bodyPr>
          <a:lstStyle/>
          <a:p>
            <a:r>
              <a:rPr lang="el-GR" dirty="0"/>
              <a:t>Ενδοηπατικά </a:t>
            </a:r>
            <a:r>
              <a:rPr lang="el-GR" dirty="0" err="1"/>
              <a:t>χολαγγεία</a:t>
            </a:r>
            <a:endParaRPr lang="el-GR" dirty="0"/>
          </a:p>
          <a:p>
            <a:r>
              <a:rPr lang="el-GR" dirty="0"/>
              <a:t>Τμηματικοί πόροι</a:t>
            </a:r>
          </a:p>
          <a:p>
            <a:r>
              <a:rPr lang="el-GR" dirty="0"/>
              <a:t>Δεξιός - αριστερός Ηπατικός Πόρος</a:t>
            </a:r>
          </a:p>
          <a:p>
            <a:r>
              <a:rPr lang="el-GR" dirty="0"/>
              <a:t>Κοινός Ηπατικός Πόρος</a:t>
            </a:r>
          </a:p>
          <a:p>
            <a:pPr lvl="1"/>
            <a:r>
              <a:rPr lang="el-GR" dirty="0"/>
              <a:t>(συμβάλλει με τον κυστικό πόρο της χοληδόχου </a:t>
            </a:r>
            <a:r>
              <a:rPr lang="el-GR" dirty="0" err="1"/>
              <a:t>κύστεως</a:t>
            </a:r>
            <a:r>
              <a:rPr lang="el-GR" dirty="0"/>
              <a:t>)</a:t>
            </a:r>
          </a:p>
          <a:p>
            <a:r>
              <a:rPr lang="el-GR" dirty="0"/>
              <a:t>Χοληδόχος Πόρος</a:t>
            </a:r>
          </a:p>
          <a:p>
            <a:pPr lvl="1"/>
            <a:r>
              <a:rPr lang="el-GR" dirty="0"/>
              <a:t>Κατέρχεται πίσω από την άνω μοίρα του 12δακτύλου και βρίσκεται μέσα σε μια αύλακα πάνω στην οπίσθια επιφάνεια της κεφαλής του παγκρέατος, εκβάλλει στην </a:t>
            </a:r>
            <a:r>
              <a:rPr lang="el-GR" dirty="0" err="1"/>
              <a:t>ηπατοπαγκρεατική</a:t>
            </a:r>
            <a:r>
              <a:rPr lang="el-GR" dirty="0"/>
              <a:t> </a:t>
            </a:r>
            <a:r>
              <a:rPr lang="el-GR" dirty="0" err="1"/>
              <a:t>λυκηθό</a:t>
            </a:r>
            <a:r>
              <a:rPr lang="el-GR" dirty="0"/>
              <a:t> στη 2η μοίρα του 12δακτύλου, η οποία περιβάλλεται από τον σφιγκτήρα του χοληδόχου πόρου και τον παγκρεατικό σφιγκτήρα</a:t>
            </a:r>
          </a:p>
          <a:p>
            <a:endParaRPr lang="el-GR" dirty="0"/>
          </a:p>
        </p:txBody>
      </p:sp>
      <p:pic>
        <p:nvPicPr>
          <p:cNvPr id="31747" name="Picture 9" descr="285">
            <a:extLst>
              <a:ext uri="{FF2B5EF4-FFF2-40B4-BE49-F238E27FC236}">
                <a16:creationId xmlns:a16="http://schemas.microsoft.com/office/drawing/2014/main" id="{6606FEAA-F148-1B7E-0258-F1A917383ED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32185" y="1825624"/>
            <a:ext cx="4393962" cy="45883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851936210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8E205F6B-4712-D3B9-034C-7AE76E3FF44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endParaRPr lang="el-GR" dirty="0"/>
          </a:p>
        </p:txBody>
      </p:sp>
      <p:pic>
        <p:nvPicPr>
          <p:cNvPr id="4" name="videoplayback (16)">
            <a:hlinkClick r:id="" action="ppaction://media"/>
            <a:extLst>
              <a:ext uri="{FF2B5EF4-FFF2-40B4-BE49-F238E27FC236}">
                <a16:creationId xmlns:a16="http://schemas.microsoft.com/office/drawing/2014/main" id="{1E45239D-4F6E-37E1-000E-7E69710AB052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rcRect t="30913" b="28196"/>
          <a:stretch>
            <a:fillRect/>
          </a:stretch>
        </p:blipFill>
        <p:spPr>
          <a:xfrm>
            <a:off x="2472237" y="1341437"/>
            <a:ext cx="6552020" cy="4763030"/>
          </a:xfrm>
          <a:prstGeom prst="rect">
            <a:avLst/>
          </a:prstGeom>
        </p:spPr>
      </p:pic>
      <p:sp>
        <p:nvSpPr>
          <p:cNvPr id="7" name="Θέση περιεχομένου 6">
            <a:extLst>
              <a:ext uri="{FF2B5EF4-FFF2-40B4-BE49-F238E27FC236}">
                <a16:creationId xmlns:a16="http://schemas.microsoft.com/office/drawing/2014/main" id="{287CC4BB-7680-42AD-778E-E64BC2A3041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7387852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8107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video>
              <p:cMediaNode vol="80000" mute="1">
                <p:cTn id="12" repeatCount="indefinite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B5292B8A-EA79-FC08-BB35-FDAA15D64A4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l-GR" dirty="0"/>
              <a:t>Αιμάτωση και αποχέτευση χοληδόχου πόρου</a:t>
            </a:r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FC1166A4-45F8-4146-3BA0-7A9145D9360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l-GR" dirty="0"/>
              <a:t>Η αιμάτωση χοληδόχου πόρου είναι από: την οπίσθια άνω </a:t>
            </a:r>
            <a:r>
              <a:rPr lang="el-GR" dirty="0" err="1"/>
              <a:t>παγκρεατοδωδεκαδακτυλική</a:t>
            </a:r>
            <a:r>
              <a:rPr lang="el-GR" dirty="0"/>
              <a:t>, τη δεξιά ηπατική, την κυστική, τη </a:t>
            </a:r>
            <a:r>
              <a:rPr lang="el-GR" dirty="0" err="1"/>
              <a:t>γαστροδωδεκαδακτυλική</a:t>
            </a:r>
            <a:r>
              <a:rPr lang="el-GR" dirty="0"/>
              <a:t> αρτηρία</a:t>
            </a:r>
          </a:p>
          <a:p>
            <a:r>
              <a:rPr lang="el-GR" dirty="0"/>
              <a:t>Φλεβική αποχέτευση: οι φλέβες αποχετεύουν τις ενδοηπατικές φλέβες και στην οπίσθια άνω </a:t>
            </a:r>
            <a:r>
              <a:rPr lang="el-GR" dirty="0" err="1"/>
              <a:t>παγκρεατοδωδεκαδακτυλική</a:t>
            </a:r>
            <a:r>
              <a:rPr lang="el-GR" dirty="0"/>
              <a:t> φλέβα</a:t>
            </a:r>
          </a:p>
          <a:p>
            <a:r>
              <a:rPr lang="el-GR" dirty="0"/>
              <a:t>Λεμφική αποχέτευση: τα λεμφαγγεία των χοληφόρων πόρων εκβάλλουν στους κυστικούς λεμφαδένες, στους </a:t>
            </a:r>
            <a:r>
              <a:rPr lang="el-GR" dirty="0" err="1"/>
              <a:t>παγκρεατοδωδεκαδακτυλικούς</a:t>
            </a:r>
            <a:r>
              <a:rPr lang="el-GR" dirty="0"/>
              <a:t> λεμφαδένες, στους κοιλιακούς λεμφαδένες</a:t>
            </a:r>
          </a:p>
          <a:p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3642469791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08605C6E-F888-2799-5024-B51C40105E4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l-GR" dirty="0"/>
              <a:t>Χοληδόχος κύστη</a:t>
            </a:r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06E60C04-7F8E-2B5B-4F84-DCABA7C7D4E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83029" y="1690688"/>
            <a:ext cx="7979229" cy="5032375"/>
          </a:xfrm>
        </p:spPr>
        <p:txBody>
          <a:bodyPr>
            <a:normAutofit fontScale="70000" lnSpcReduction="20000"/>
          </a:bodyPr>
          <a:lstStyle/>
          <a:p>
            <a:r>
              <a:rPr lang="el-GR" dirty="0" err="1"/>
              <a:t>Σακκοειδές</a:t>
            </a:r>
            <a:r>
              <a:rPr lang="el-GR" dirty="0"/>
              <a:t> όργανο</a:t>
            </a:r>
          </a:p>
          <a:p>
            <a:r>
              <a:rPr lang="el-GR" dirty="0"/>
              <a:t>Σχήμα: απιοειδές</a:t>
            </a:r>
          </a:p>
          <a:p>
            <a:r>
              <a:rPr lang="el-GR" dirty="0"/>
              <a:t>Θέση: στη σπλαχνική επιφάνεια, κατά μήκος του δεξιού χείλους του τετράπλευρου λοβού του ήπατος μέσα σε αβαθή βόθρο τον κυστικό βόθρο</a:t>
            </a:r>
          </a:p>
          <a:p>
            <a:r>
              <a:rPr lang="el-GR" dirty="0"/>
              <a:t>Μέρη της χοληδόχου κύστης: πυθμένας, σώμα, αυχένας. Μετά ενώνεται με τον κυστικό πόρο</a:t>
            </a:r>
          </a:p>
          <a:p>
            <a:r>
              <a:rPr lang="el-GR" dirty="0"/>
              <a:t>Στο εσωτερικό του αυχένα ο βλεννογόνος διπλώνεται στην ελικοειδή πτυχή (βαλβίδα </a:t>
            </a:r>
            <a:r>
              <a:rPr lang="el-GR" dirty="0" err="1"/>
              <a:t>Heister</a:t>
            </a:r>
            <a:r>
              <a:rPr lang="el-GR" dirty="0"/>
              <a:t>), αυτή η πτυχή συνεχίζεται στον κυστικό πόρο. Έχει αυτή τη δομή για να παραμένει ανοικτός ο αυλός του κυστικού πόρου και του αυχένα της χοληδόχου </a:t>
            </a:r>
            <a:r>
              <a:rPr lang="el-GR" dirty="0" err="1"/>
              <a:t>κύστεως</a:t>
            </a:r>
            <a:endParaRPr lang="el-GR" dirty="0"/>
          </a:p>
          <a:p>
            <a:endParaRPr lang="el-GR" dirty="0"/>
          </a:p>
        </p:txBody>
      </p:sp>
      <p:pic>
        <p:nvPicPr>
          <p:cNvPr id="35842" name="Picture 4" descr="307">
            <a:extLst>
              <a:ext uri="{FF2B5EF4-FFF2-40B4-BE49-F238E27FC236}">
                <a16:creationId xmlns:a16="http://schemas.microsoft.com/office/drawing/2014/main" id="{EB7D54D7-E2C8-BA2C-5138-9DE0CFA2F7B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21696" y="2040392"/>
            <a:ext cx="3587275" cy="43329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314343586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8B04D638-2D34-A705-5762-59A33A624C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l-GR" dirty="0"/>
              <a:t>Χοληδόχος κύστη</a:t>
            </a:r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7FB2F71B-9357-1CA8-9F34-501403BE693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32014" y="1825625"/>
            <a:ext cx="7717971" cy="5032375"/>
          </a:xfrm>
        </p:spPr>
        <p:txBody>
          <a:bodyPr>
            <a:normAutofit fontScale="70000" lnSpcReduction="20000"/>
          </a:bodyPr>
          <a:lstStyle/>
          <a:p>
            <a:r>
              <a:rPr lang="el-GR" dirty="0"/>
              <a:t>Αιμάτωση χοληδόχου </a:t>
            </a:r>
            <a:r>
              <a:rPr lang="el-GR" dirty="0" err="1"/>
              <a:t>κύστεως</a:t>
            </a:r>
            <a:r>
              <a:rPr lang="el-GR" dirty="0"/>
              <a:t>: από την κυστική αρτηρία (κλάδος δεξιάς ηπατικής αρτηρίας)</a:t>
            </a:r>
          </a:p>
          <a:p>
            <a:r>
              <a:rPr lang="el-GR" dirty="0"/>
              <a:t>Φλεβική αποχέτευση: οι φλέβες εκβάλλουν στις κυστικές φλέβες (και μετά απευθείας στην πυλαία φλέβα), από φλέβες από τον πυθμένα και το σώμα αποχετεύονται κατευθείαν στο ήπαρ</a:t>
            </a:r>
          </a:p>
          <a:p>
            <a:r>
              <a:rPr lang="el-GR" dirty="0"/>
              <a:t>Λεμφική αποχέτευση: τα λεμφαγγεία της εκβάλλουν στον κυστικό λεμφαδένα, μετά στους λεμφαδένες του </a:t>
            </a:r>
            <a:r>
              <a:rPr lang="el-GR" dirty="0" err="1"/>
              <a:t>παγκρεατοδωδεκαδακτυλικού</a:t>
            </a:r>
            <a:r>
              <a:rPr lang="el-GR" dirty="0"/>
              <a:t> συνδέσμου, και τελικά στους κοιλιακούς λεμφαδένες</a:t>
            </a:r>
          </a:p>
          <a:p>
            <a:r>
              <a:rPr lang="el-GR" dirty="0"/>
              <a:t>Νεύρωση: συμπαθητικό, παρασυμπαθητικό (ίνες από το </a:t>
            </a:r>
            <a:r>
              <a:rPr lang="el-GR" dirty="0" err="1"/>
              <a:t>πνευμονογαστρικό</a:t>
            </a:r>
            <a:r>
              <a:rPr lang="el-GR" dirty="0"/>
              <a:t> νεύρο) σύστημα</a:t>
            </a:r>
          </a:p>
          <a:p>
            <a:endParaRPr lang="el-GR" dirty="0"/>
          </a:p>
        </p:txBody>
      </p:sp>
      <p:pic>
        <p:nvPicPr>
          <p:cNvPr id="35843" name="Picture 6" descr="loadBinary">
            <a:extLst>
              <a:ext uri="{FF2B5EF4-FFF2-40B4-BE49-F238E27FC236}">
                <a16:creationId xmlns:a16="http://schemas.microsoft.com/office/drawing/2014/main" id="{72A1EB86-01BF-3106-029E-966AC021B4E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49985" y="2665412"/>
            <a:ext cx="3581400" cy="3352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85979285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5804AF8A-C985-174F-282E-74E293C8AB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l-GR" dirty="0"/>
              <a:t>Παθολογικές καταστάσεις</a:t>
            </a:r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6241297B-EE5A-F322-B05A-A464E3FA604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62500" lnSpcReduction="20000"/>
          </a:bodyPr>
          <a:lstStyle/>
          <a:p>
            <a:r>
              <a:rPr lang="el-GR" dirty="0"/>
              <a:t>Ίκτερος: ίκτερος αποκαλείται η κίτρινη απόχρωση του δέρματος, του σκληρού χιτώνα των ματιών και άλλων βλεννογόνων μεμβρανών που προκαλείται από </a:t>
            </a:r>
            <a:r>
              <a:rPr lang="el-GR" dirty="0" err="1"/>
              <a:t>υπερχολερυθριναιμία</a:t>
            </a:r>
            <a:endParaRPr lang="el-GR" dirty="0"/>
          </a:p>
          <a:p>
            <a:r>
              <a:rPr lang="el-GR" dirty="0"/>
              <a:t>Χολολιθίαση: χολολιθίαση είναι η παρουσία λίθων στον αυλό της χοληδόχου κύστης ή των </a:t>
            </a:r>
            <a:r>
              <a:rPr lang="el-GR" dirty="0" err="1"/>
              <a:t>εξωηπατικών</a:t>
            </a:r>
            <a:r>
              <a:rPr lang="el-GR" dirty="0"/>
              <a:t> χοληφόρων</a:t>
            </a:r>
          </a:p>
          <a:p>
            <a:r>
              <a:rPr lang="el-GR" dirty="0"/>
              <a:t>Χολοκυστίτιδα: είναι η βαρεία οξεία μικροβιακή φλεγμονή της χοληδόχου κύστης. Οφείλεται σε παρατεταμένη απόφραξη του κυστικού πόρου από λίθο (πέτρα) που βρίσκεται μέσα στη χοληδόχο κύστη</a:t>
            </a:r>
          </a:p>
          <a:p>
            <a:r>
              <a:rPr lang="el-GR" dirty="0"/>
              <a:t>Κίρρωση: η κίρρωση του ήπατος είναι συνέπεια της χρόνιας ηπατικής νόσου. Στην κίρρωση τα κύτταρα του ήπατος παθαίνουν βλάβες, καταστρέφονται και δεν μπορούν να αποκατασταθούν</a:t>
            </a:r>
          </a:p>
          <a:p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3891526080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B663C06A-8DA2-0D14-63E7-8FF7C087DA2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endParaRPr lang="el-GR"/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D2D6FE29-79D9-F5EB-1031-83E9765C75C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l-GR"/>
          </a:p>
        </p:txBody>
      </p:sp>
      <p:grpSp>
        <p:nvGrpSpPr>
          <p:cNvPr id="6" name="Ομάδα 5">
            <a:extLst>
              <a:ext uri="{FF2B5EF4-FFF2-40B4-BE49-F238E27FC236}">
                <a16:creationId xmlns:a16="http://schemas.microsoft.com/office/drawing/2014/main" id="{979F39DE-6FF9-3809-7FA3-7DAC44F500FC}"/>
              </a:ext>
            </a:extLst>
          </p:cNvPr>
          <p:cNvGrpSpPr/>
          <p:nvPr/>
        </p:nvGrpSpPr>
        <p:grpSpPr>
          <a:xfrm>
            <a:off x="2351315" y="1009651"/>
            <a:ext cx="7135585" cy="5538106"/>
            <a:chOff x="0" y="0"/>
            <a:chExt cx="9144000" cy="6858000"/>
          </a:xfrm>
        </p:grpSpPr>
        <p:pic>
          <p:nvPicPr>
            <p:cNvPr id="120837" name="Picture 5" descr="Cholelithiasis%20&amp;%20Chronic%20Cholecystitis">
              <a:extLst>
                <a:ext uri="{FF2B5EF4-FFF2-40B4-BE49-F238E27FC236}">
                  <a16:creationId xmlns:a16="http://schemas.microsoft.com/office/drawing/2014/main" id="{00AA8D61-CE93-45BE-D1F6-286EFCF71D1E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0"/>
              <a:ext cx="4114800" cy="30480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36867" name="Picture 7" descr="Watch on Videosurf: Acute Cholecystitis Morbid Obese Patient">
              <a:hlinkClick r:id="rId3" tooltip="Watch on Videosurf: Acute Cholecystitis Morbid Obese Patient"/>
              <a:extLst>
                <a:ext uri="{FF2B5EF4-FFF2-40B4-BE49-F238E27FC236}">
                  <a16:creationId xmlns:a16="http://schemas.microsoft.com/office/drawing/2014/main" id="{F3988CC4-2804-0343-D7E1-7FF82D5A19AB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3124200"/>
              <a:ext cx="4038600" cy="37338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20841" name="Picture 9" descr="ANd9GcS4AGjjtCpaSrWKuDVeCKhON3gfzbpqXfi2RgMsUdee45HAdwKL">
              <a:extLst>
                <a:ext uri="{FF2B5EF4-FFF2-40B4-BE49-F238E27FC236}">
                  <a16:creationId xmlns:a16="http://schemas.microsoft.com/office/drawing/2014/main" id="{9FF0824F-A742-F99E-32AC-348AE64FC019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495800" y="381000"/>
              <a:ext cx="4648200" cy="23622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36869" name="Picture 11" descr="Choledocholithiasis">
              <a:extLst>
                <a:ext uri="{FF2B5EF4-FFF2-40B4-BE49-F238E27FC236}">
                  <a16:creationId xmlns:a16="http://schemas.microsoft.com/office/drawing/2014/main" id="{FBF6BA28-95FF-3EF2-F0FD-DD3D4E076131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267200" y="3048000"/>
              <a:ext cx="4876800" cy="38100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3661998296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52504501-846F-5C93-271D-F9B25AB0475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endParaRPr lang="el-GR"/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6AB35184-A90F-D05D-11FF-E90324E1A11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l-GR"/>
          </a:p>
        </p:txBody>
      </p:sp>
      <p:grpSp>
        <p:nvGrpSpPr>
          <p:cNvPr id="5" name="Ομάδα 4">
            <a:extLst>
              <a:ext uri="{FF2B5EF4-FFF2-40B4-BE49-F238E27FC236}">
                <a16:creationId xmlns:a16="http://schemas.microsoft.com/office/drawing/2014/main" id="{F9DAD9B7-AFAF-0C12-211F-2A35735F24D5}"/>
              </a:ext>
            </a:extLst>
          </p:cNvPr>
          <p:cNvGrpSpPr/>
          <p:nvPr/>
        </p:nvGrpSpPr>
        <p:grpSpPr>
          <a:xfrm>
            <a:off x="1861457" y="992187"/>
            <a:ext cx="8507186" cy="5604556"/>
            <a:chOff x="0" y="0"/>
            <a:chExt cx="9144000" cy="6858000"/>
          </a:xfrm>
        </p:grpSpPr>
        <p:pic>
          <p:nvPicPr>
            <p:cNvPr id="38914" name="Picture 5" descr="ANd9GcTA5gcNpRhK7TVKOvpnD7UKsqy5gGbXcDQH3ZQBTslp9ZXFaIfd">
              <a:extLst>
                <a:ext uri="{FF2B5EF4-FFF2-40B4-BE49-F238E27FC236}">
                  <a16:creationId xmlns:a16="http://schemas.microsoft.com/office/drawing/2014/main" id="{5ABDCA5A-57AD-427A-368D-D31F2473E2F0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0"/>
              <a:ext cx="3962400" cy="35052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grpSp>
          <p:nvGrpSpPr>
            <p:cNvPr id="6" name="Ομάδα 5">
              <a:extLst>
                <a:ext uri="{FF2B5EF4-FFF2-40B4-BE49-F238E27FC236}">
                  <a16:creationId xmlns:a16="http://schemas.microsoft.com/office/drawing/2014/main" id="{09A290FA-FE8D-D4F7-4C83-F380480CD519}"/>
                </a:ext>
              </a:extLst>
            </p:cNvPr>
            <p:cNvGrpSpPr/>
            <p:nvPr/>
          </p:nvGrpSpPr>
          <p:grpSpPr>
            <a:xfrm>
              <a:off x="0" y="0"/>
              <a:ext cx="9144000" cy="6858000"/>
              <a:chOff x="0" y="0"/>
              <a:chExt cx="9144000" cy="6858000"/>
            </a:xfrm>
          </p:grpSpPr>
          <p:pic>
            <p:nvPicPr>
              <p:cNvPr id="7" name="Picture 6" descr="Figure1">
                <a:extLst>
                  <a:ext uri="{FF2B5EF4-FFF2-40B4-BE49-F238E27FC236}">
                    <a16:creationId xmlns:a16="http://schemas.microsoft.com/office/drawing/2014/main" id="{A09DE1A8-7B12-D36B-367D-74F106AA7071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038600" y="0"/>
                <a:ext cx="5105400" cy="35814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8" name="Picture 7" descr="Figure2">
                <a:extLst>
                  <a:ext uri="{FF2B5EF4-FFF2-40B4-BE49-F238E27FC236}">
                    <a16:creationId xmlns:a16="http://schemas.microsoft.com/office/drawing/2014/main" id="{60198EAB-9551-76FA-72EA-A9E8D5B9695B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038600" y="3657600"/>
                <a:ext cx="5105400" cy="32004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9" name="Picture 9" descr="For more endoscopic details download the video clip">
                <a:hlinkClick r:id="rId5"/>
                <a:extLst>
                  <a:ext uri="{FF2B5EF4-FFF2-40B4-BE49-F238E27FC236}">
                    <a16:creationId xmlns:a16="http://schemas.microsoft.com/office/drawing/2014/main" id="{CEE2611A-C9C1-634C-1F19-FA9C7C9E6561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0" y="3733800"/>
                <a:ext cx="3962400" cy="31242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</p:spTree>
    <p:extLst>
      <p:ext uri="{BB962C8B-B14F-4D97-AF65-F5344CB8AC3E}">
        <p14:creationId xmlns:p14="http://schemas.microsoft.com/office/powerpoint/2010/main" val="775005290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3451A3B8-6608-53D3-4D75-BEFE0C26CF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l-GR" dirty="0"/>
              <a:t>Πάγκρεας</a:t>
            </a:r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944615E1-6B0E-B0BC-6B17-0DAD5A2F8BB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68729" y="1690688"/>
            <a:ext cx="7102928" cy="4820104"/>
          </a:xfrm>
        </p:spPr>
        <p:txBody>
          <a:bodyPr>
            <a:normAutofit fontScale="77500" lnSpcReduction="20000"/>
          </a:bodyPr>
          <a:lstStyle/>
          <a:p>
            <a:r>
              <a:rPr lang="el-GR" dirty="0"/>
              <a:t>Εξωκρινής και ενδοκρινής αδένας</a:t>
            </a:r>
          </a:p>
          <a:p>
            <a:r>
              <a:rPr lang="el-GR" dirty="0"/>
              <a:t>Θέση: βρίσκεται στην </a:t>
            </a:r>
            <a:r>
              <a:rPr lang="el-GR" dirty="0" err="1"/>
              <a:t>επιγάστρια</a:t>
            </a:r>
            <a:r>
              <a:rPr lang="el-GR" dirty="0"/>
              <a:t> χώρα και στο αριστερό υποχόνδριο στο ύψος του οσφυϊκού σπονδύλου 1ου – 3ου (</a:t>
            </a:r>
            <a:r>
              <a:rPr lang="el-GR" dirty="0" err="1"/>
              <a:t>διαπυλωρικό</a:t>
            </a:r>
            <a:r>
              <a:rPr lang="el-GR" dirty="0"/>
              <a:t> επίπεδο)</a:t>
            </a:r>
          </a:p>
          <a:p>
            <a:r>
              <a:rPr lang="el-GR" dirty="0"/>
              <a:t>Τμήματα του παγκρέατος:</a:t>
            </a:r>
          </a:p>
          <a:p>
            <a:pPr lvl="1"/>
            <a:r>
              <a:rPr lang="el-GR" dirty="0"/>
              <a:t>κεφαλή (έχει μια </a:t>
            </a:r>
            <a:r>
              <a:rPr lang="el-GR" dirty="0" err="1"/>
              <a:t>προσεκβολή</a:t>
            </a:r>
            <a:r>
              <a:rPr lang="el-GR" dirty="0"/>
              <a:t> την αγκιστροειδή απόφυση)</a:t>
            </a:r>
          </a:p>
          <a:p>
            <a:pPr lvl="1"/>
            <a:r>
              <a:rPr lang="el-GR" dirty="0"/>
              <a:t>αυχένας</a:t>
            </a:r>
          </a:p>
          <a:p>
            <a:pPr lvl="1"/>
            <a:r>
              <a:rPr lang="el-GR" dirty="0"/>
              <a:t>σώμα</a:t>
            </a:r>
          </a:p>
          <a:p>
            <a:pPr lvl="1"/>
            <a:r>
              <a:rPr lang="el-GR" dirty="0"/>
              <a:t>ουρά</a:t>
            </a:r>
          </a:p>
          <a:p>
            <a:endParaRPr lang="el-GR" dirty="0"/>
          </a:p>
        </p:txBody>
      </p:sp>
      <p:pic>
        <p:nvPicPr>
          <p:cNvPr id="4" name="videoplayback (17)">
            <a:hlinkClick r:id="" action="ppaction://media"/>
            <a:extLst>
              <a:ext uri="{FF2B5EF4-FFF2-40B4-BE49-F238E27FC236}">
                <a16:creationId xmlns:a16="http://schemas.microsoft.com/office/drawing/2014/main" id="{D0825F68-32A3-1872-C293-B8C7E875615D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7957457" y="1690688"/>
            <a:ext cx="2710543" cy="48187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500329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2120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 mute="1">
                <p:cTn id="7" repeatCount="indefinite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FE5E2F67-02DE-073E-4760-04A1C9C324B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endParaRPr lang="el-GR"/>
          </a:p>
        </p:txBody>
      </p:sp>
      <p:sp>
        <p:nvSpPr>
          <p:cNvPr id="6" name="Θέση περιεχομένου 5">
            <a:extLst>
              <a:ext uri="{FF2B5EF4-FFF2-40B4-BE49-F238E27FC236}">
                <a16:creationId xmlns:a16="http://schemas.microsoft.com/office/drawing/2014/main" id="{2D333EEF-9A02-4255-DFB8-14F1D8A94E8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l-GR"/>
          </a:p>
        </p:txBody>
      </p:sp>
      <p:pic>
        <p:nvPicPr>
          <p:cNvPr id="56326" name="Picture 6" descr="307">
            <a:extLst>
              <a:ext uri="{FF2B5EF4-FFF2-40B4-BE49-F238E27FC236}">
                <a16:creationId xmlns:a16="http://schemas.microsoft.com/office/drawing/2014/main" id="{736D819D-EBBC-A0FC-01E1-B9DB26757A8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01331" y="872443"/>
            <a:ext cx="5189338" cy="55818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5216846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3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63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63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63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43866D2E-CD30-F2D7-A1E1-078446231A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6957" y="992187"/>
            <a:ext cx="11821886" cy="698501"/>
          </a:xfrm>
        </p:spPr>
        <p:txBody>
          <a:bodyPr>
            <a:normAutofit fontScale="90000"/>
          </a:bodyPr>
          <a:lstStyle/>
          <a:p>
            <a:r>
              <a:rPr lang="el-GR" dirty="0"/>
              <a:t>Ανατομικές σχέσεις παγκρέατος (κεφαλή – σώμα)</a:t>
            </a:r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3BCB8DF8-C6F9-6D89-894A-8D453DAD818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97329" y="2037896"/>
            <a:ext cx="7326086" cy="4351338"/>
          </a:xfrm>
        </p:spPr>
        <p:txBody>
          <a:bodyPr>
            <a:normAutofit fontScale="70000" lnSpcReduction="20000"/>
          </a:bodyPr>
          <a:lstStyle/>
          <a:p>
            <a:r>
              <a:rPr lang="el-GR" dirty="0"/>
              <a:t>Η πρόσθια επιφάνεια του παγκρέατος καλύπτεται από περιτόναιο και έχει σχέση με την οπίσθια επιφάνεια του στομάχου</a:t>
            </a:r>
          </a:p>
          <a:p>
            <a:r>
              <a:rPr lang="el-GR" dirty="0"/>
              <a:t>Πίσω από την κεφαλή βρίσκεται ο χοληδόχος πόρος</a:t>
            </a:r>
          </a:p>
          <a:p>
            <a:r>
              <a:rPr lang="el-GR" dirty="0"/>
              <a:t>Στην οπίσθια επιφάνεια της κεφαλής διέρχεται η πυλαία φλέβα</a:t>
            </a:r>
          </a:p>
          <a:p>
            <a:r>
              <a:rPr lang="el-GR" dirty="0"/>
              <a:t>Πίσω από τον αυχένα βρίσκονται η άνω </a:t>
            </a:r>
            <a:r>
              <a:rPr lang="el-GR" dirty="0" err="1"/>
              <a:t>μεσεντέρια</a:t>
            </a:r>
            <a:r>
              <a:rPr lang="el-GR" dirty="0"/>
              <a:t> φλέβα και αρτηρία</a:t>
            </a:r>
          </a:p>
          <a:p>
            <a:r>
              <a:rPr lang="el-GR" dirty="0"/>
              <a:t>Μπροστά από την αγκιστροειδή απόφυση βρίσκονται τα ανώτερα αγγεία και πίσω της η αορτή</a:t>
            </a:r>
          </a:p>
          <a:p>
            <a:endParaRPr lang="el-GR" dirty="0"/>
          </a:p>
        </p:txBody>
      </p:sp>
      <p:pic>
        <p:nvPicPr>
          <p:cNvPr id="106500" name="Picture 4" descr="290">
            <a:extLst>
              <a:ext uri="{FF2B5EF4-FFF2-40B4-BE49-F238E27FC236}">
                <a16:creationId xmlns:a16="http://schemas.microsoft.com/office/drawing/2014/main" id="{5CEC6E4B-4914-8F74-08D6-1405E353B63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79871" y="2037896"/>
            <a:ext cx="3652158" cy="446374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939421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xit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arn(inVertical)">
                                      <p:cBhvr>
                                        <p:cTn id="6" dur="500"/>
                                        <p:tgtEl>
                                          <p:spTgt spid="10650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65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93688E50-5EB1-C90A-2B59-35B4268A11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5943" y="992187"/>
            <a:ext cx="11478986" cy="698501"/>
          </a:xfrm>
        </p:spPr>
        <p:txBody>
          <a:bodyPr>
            <a:normAutofit fontScale="90000"/>
          </a:bodyPr>
          <a:lstStyle/>
          <a:p>
            <a:r>
              <a:rPr lang="el-GR" dirty="0"/>
              <a:t>Ανατομικές σχέσεις παγκρέατος (αυχένας – ουρά)</a:t>
            </a:r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54A8A248-CE93-72F9-448E-F21584E14F9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95943" y="2054224"/>
            <a:ext cx="7946571" cy="5032375"/>
          </a:xfrm>
        </p:spPr>
        <p:txBody>
          <a:bodyPr>
            <a:normAutofit fontScale="62500" lnSpcReduction="20000"/>
          </a:bodyPr>
          <a:lstStyle/>
          <a:p>
            <a:r>
              <a:rPr lang="el-GR" dirty="0"/>
              <a:t>Στην οπίσθια επιφάνεια του αυχένα βρίσκεται η άνω </a:t>
            </a:r>
            <a:r>
              <a:rPr lang="el-GR" dirty="0" err="1"/>
              <a:t>μεσεντέρια</a:t>
            </a:r>
            <a:r>
              <a:rPr lang="el-GR" dirty="0"/>
              <a:t> αρτηρία και η άνω </a:t>
            </a:r>
            <a:r>
              <a:rPr lang="el-GR" dirty="0" err="1"/>
              <a:t>μεσεντέρια</a:t>
            </a:r>
            <a:r>
              <a:rPr lang="el-GR" dirty="0"/>
              <a:t> φλέβα οι οποίες ενώνονται με τη σπληνική φλέβα και σχηματίζεται η πυλαία φλέβα</a:t>
            </a:r>
          </a:p>
          <a:p>
            <a:r>
              <a:rPr lang="el-GR" dirty="0"/>
              <a:t>Η οπίσθια επιφάνεια του σώματος είναι μπροστά από τους ανώτερους οσφυϊκούς σπονδύλους και έχει σχέση με την αορτή, την άνω </a:t>
            </a:r>
            <a:r>
              <a:rPr lang="el-GR" dirty="0" err="1"/>
              <a:t>μεσεντέρια</a:t>
            </a:r>
            <a:r>
              <a:rPr lang="el-GR" dirty="0"/>
              <a:t> αρτηρία, το αριστερό επινεφρίδιο, το αριστερό νεφρό και τα αγγεία του</a:t>
            </a:r>
          </a:p>
          <a:p>
            <a:r>
              <a:rPr lang="el-GR" dirty="0"/>
              <a:t>Η σπληνική φλέβα είναι σε άμεση επαφή με την οπίσθια επιφάνεια του σώματος</a:t>
            </a:r>
          </a:p>
          <a:p>
            <a:r>
              <a:rPr lang="el-GR" dirty="0"/>
              <a:t>Η ουρά του παγκρέατος είναι το αριστερό άκρο του οργάνου, στη σπληνική πύλη σε επαφή με τη σπληνική αρτηρία και τη σπληνική φλέβα, αριστερά της ουράς του παγκρέατος βρίσκεται ο σπλήνας</a:t>
            </a:r>
          </a:p>
          <a:p>
            <a:endParaRPr lang="el-GR" dirty="0"/>
          </a:p>
        </p:txBody>
      </p:sp>
      <p:pic>
        <p:nvPicPr>
          <p:cNvPr id="9" name="Picture 6" descr="294">
            <a:extLst>
              <a:ext uri="{FF2B5EF4-FFF2-40B4-BE49-F238E27FC236}">
                <a16:creationId xmlns:a16="http://schemas.microsoft.com/office/drawing/2014/main" id="{16F32226-A292-A29E-9E08-C8320016CE9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8142514" y="2054224"/>
            <a:ext cx="3939631" cy="4474029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945968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4C0C7D43-A408-975D-CE65-FD7E74CDA65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endParaRPr lang="el-GR"/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4393C5AE-7E5F-0A93-54D8-6B680130742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l-GR"/>
          </a:p>
        </p:txBody>
      </p:sp>
      <p:grpSp>
        <p:nvGrpSpPr>
          <p:cNvPr id="4" name="Ομάδα 3">
            <a:extLst>
              <a:ext uri="{FF2B5EF4-FFF2-40B4-BE49-F238E27FC236}">
                <a16:creationId xmlns:a16="http://schemas.microsoft.com/office/drawing/2014/main" id="{EAF03BB5-CBD6-72F3-0217-810EB15E1E1C}"/>
              </a:ext>
            </a:extLst>
          </p:cNvPr>
          <p:cNvGrpSpPr/>
          <p:nvPr/>
        </p:nvGrpSpPr>
        <p:grpSpPr>
          <a:xfrm>
            <a:off x="1179285" y="992187"/>
            <a:ext cx="9532258" cy="5718856"/>
            <a:chOff x="-584200" y="0"/>
            <a:chExt cx="9728200" cy="6896100"/>
          </a:xfrm>
        </p:grpSpPr>
        <p:pic>
          <p:nvPicPr>
            <p:cNvPr id="45058" name="Picture 4" descr="319">
              <a:extLst>
                <a:ext uri="{FF2B5EF4-FFF2-40B4-BE49-F238E27FC236}">
                  <a16:creationId xmlns:a16="http://schemas.microsoft.com/office/drawing/2014/main" id="{1B623011-7DB0-A82B-2D45-5557B2DE1531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-584200" y="0"/>
              <a:ext cx="5384800" cy="68961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08549" name="Picture 5" descr="335">
              <a:extLst>
                <a:ext uri="{FF2B5EF4-FFF2-40B4-BE49-F238E27FC236}">
                  <a16:creationId xmlns:a16="http://schemas.microsoft.com/office/drawing/2014/main" id="{7307FB75-56D4-E6DE-FB4E-1E4041325EBD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8614"/>
            <a:stretch>
              <a:fillRect/>
            </a:stretch>
          </p:blipFill>
          <p:spPr bwMode="auto">
            <a:xfrm>
              <a:off x="4800600" y="0"/>
              <a:ext cx="4343400" cy="68675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3560564750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60250EC6-6628-0CE6-259F-2901C3510F4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l-GR" dirty="0"/>
              <a:t>Παγκρεατικοί πόροι: κύριος και επικουρικός</a:t>
            </a:r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4076FE9E-8802-1D99-9068-0A31CC8F5E8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60614" y="2037896"/>
            <a:ext cx="8387443" cy="4351338"/>
          </a:xfrm>
        </p:spPr>
        <p:txBody>
          <a:bodyPr>
            <a:normAutofit fontScale="70000" lnSpcReduction="20000"/>
          </a:bodyPr>
          <a:lstStyle/>
          <a:p>
            <a:r>
              <a:rPr lang="el-GR" dirty="0"/>
              <a:t>Ο κύριος παγκρεατικός πόρος έχει πορεία από την ουρά μέχρι την κεφαλή όπου συνενώνεται με τον χοληδόχο πόρο και σχηματίζουν βαρεία </a:t>
            </a:r>
            <a:r>
              <a:rPr lang="el-GR" dirty="0" err="1"/>
              <a:t>ηπατοπαγκρεατική</a:t>
            </a:r>
            <a:r>
              <a:rPr lang="el-GR" dirty="0"/>
              <a:t> </a:t>
            </a:r>
            <a:r>
              <a:rPr lang="el-GR" dirty="0" err="1"/>
              <a:t>λυκηθό</a:t>
            </a:r>
            <a:r>
              <a:rPr lang="el-GR" dirty="0"/>
              <a:t> ο οποίος με κοινό πόρο εκβάλλει στη μείζονα 12δακτυλική θηλή στη 2η μοίρα του 12δακτύλου. </a:t>
            </a:r>
            <a:endParaRPr lang="en-US" dirty="0"/>
          </a:p>
          <a:p>
            <a:r>
              <a:rPr lang="el-GR" dirty="0"/>
              <a:t>Στο τελικό τμήμα του παγκρεατικού πόρου υπάρχει σφιγκτήρας που λέγεται σφιγκτήρας του παγκρεατικού πόρου. </a:t>
            </a:r>
            <a:endParaRPr lang="en-US" dirty="0"/>
          </a:p>
          <a:p>
            <a:r>
              <a:rPr lang="el-GR" dirty="0"/>
              <a:t>Επίσης υπάρχει σφιγκτήρας στο τελικό τμήμα της </a:t>
            </a:r>
            <a:r>
              <a:rPr lang="el-GR" dirty="0" err="1"/>
              <a:t>ηπατοπαγκρεατικής</a:t>
            </a:r>
            <a:r>
              <a:rPr lang="el-GR" dirty="0"/>
              <a:t> </a:t>
            </a:r>
            <a:r>
              <a:rPr lang="el-GR" dirty="0" err="1"/>
              <a:t>λυκηθού</a:t>
            </a:r>
            <a:r>
              <a:rPr lang="el-GR" dirty="0"/>
              <a:t> που λέγεται σφιγκτήρας της </a:t>
            </a:r>
            <a:r>
              <a:rPr lang="el-GR" dirty="0" err="1"/>
              <a:t>παγκρεατοχολικής</a:t>
            </a:r>
            <a:r>
              <a:rPr lang="el-GR" dirty="0"/>
              <a:t> συμβολής</a:t>
            </a:r>
          </a:p>
        </p:txBody>
      </p:sp>
    </p:spTree>
    <p:extLst>
      <p:ext uri="{BB962C8B-B14F-4D97-AF65-F5344CB8AC3E}">
        <p14:creationId xmlns:p14="http://schemas.microsoft.com/office/powerpoint/2010/main" val="815145088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D0BD90F2-51DD-31FE-6BF1-82D2F7F9955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endParaRPr lang="el-GR"/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2C0CC6AF-81CF-5653-2117-473380C8AAE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l-GR"/>
          </a:p>
        </p:txBody>
      </p:sp>
      <p:pic>
        <p:nvPicPr>
          <p:cNvPr id="47106" name="Picture 5" descr="Pancreas">
            <a:extLst>
              <a:ext uri="{FF2B5EF4-FFF2-40B4-BE49-F238E27FC236}">
                <a16:creationId xmlns:a16="http://schemas.microsoft.com/office/drawing/2014/main" id="{10F07FF2-A078-E7E2-3C04-1BF7317B7C3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67857" y="992187"/>
            <a:ext cx="7656286" cy="57422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5451861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CFE6C1DA-5AFA-A19F-D946-6112E99784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l-GR" dirty="0"/>
              <a:t>Παγκρεατικοί πόροι: κύριος και επικουρικός</a:t>
            </a:r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CA9D79BA-D5FF-6BB2-AC9D-052F212474C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4"/>
            <a:ext cx="6558643" cy="4509861"/>
          </a:xfrm>
        </p:spPr>
        <p:txBody>
          <a:bodyPr>
            <a:normAutofit lnSpcReduction="10000"/>
          </a:bodyPr>
          <a:lstStyle/>
          <a:p>
            <a:r>
              <a:rPr lang="el-GR" dirty="0"/>
              <a:t>Επικουρικός παγκρεατικός πόρος: πορεύεται μέσω της κεφαλής του παγκρέατος. Συνήθως συνδέεται με τον κύριο παγκρεατικό πόρο αλλά στο 9% αποτελεί ανεξάρτητο πόρο ο οποίος εκβάλλει στο 12δάκτυλο στη ελάσσονα 12δακτυλική θηλή</a:t>
            </a:r>
          </a:p>
          <a:p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4034585629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8F62C059-4FE4-F09E-C213-1EA0020910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l-GR" dirty="0" err="1"/>
              <a:t>Ηπατοπαγκρεατική</a:t>
            </a:r>
            <a:r>
              <a:rPr lang="el-GR" dirty="0"/>
              <a:t> </a:t>
            </a:r>
            <a:r>
              <a:rPr lang="el-GR" dirty="0" err="1"/>
              <a:t>λυκηθός</a:t>
            </a:r>
            <a:endParaRPr lang="el-GR" dirty="0"/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30FFAF3C-37C6-F25E-C5DB-139C83F2D9B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69251" y="1960561"/>
            <a:ext cx="6770914" cy="4493532"/>
          </a:xfrm>
        </p:spPr>
        <p:txBody>
          <a:bodyPr>
            <a:normAutofit fontScale="92500" lnSpcReduction="10000"/>
          </a:bodyPr>
          <a:lstStyle/>
          <a:p>
            <a:r>
              <a:rPr lang="el-GR" dirty="0"/>
              <a:t>Η </a:t>
            </a:r>
            <a:r>
              <a:rPr lang="el-GR" dirty="0" err="1"/>
              <a:t>ηπατοπαγκρεατική</a:t>
            </a:r>
            <a:r>
              <a:rPr lang="el-GR" dirty="0"/>
              <a:t> </a:t>
            </a:r>
            <a:r>
              <a:rPr lang="el-GR" dirty="0" err="1"/>
              <a:t>λυκηθός</a:t>
            </a:r>
            <a:r>
              <a:rPr lang="el-GR" dirty="0"/>
              <a:t> βρίσκεται στη 2η μοίρα του 12δακτύλου</a:t>
            </a:r>
          </a:p>
          <a:p>
            <a:r>
              <a:rPr lang="el-GR" dirty="0"/>
              <a:t>Σε αυτήν εκβάλλει η συμβολή του κοινού χοληδόχου πόρου με τον κύριο παγκρεατικό πόρο</a:t>
            </a:r>
          </a:p>
          <a:p>
            <a:r>
              <a:rPr lang="el-GR" dirty="0"/>
              <a:t>Γύρω από την </a:t>
            </a:r>
            <a:r>
              <a:rPr lang="el-GR" dirty="0" err="1"/>
              <a:t>ηπατοπαγκρεατική</a:t>
            </a:r>
            <a:r>
              <a:rPr lang="el-GR" dirty="0"/>
              <a:t> </a:t>
            </a:r>
            <a:r>
              <a:rPr lang="el-GR" dirty="0" err="1"/>
              <a:t>λυκηθό</a:t>
            </a:r>
            <a:r>
              <a:rPr lang="el-GR" dirty="0"/>
              <a:t> υπάρχει ο σφιγκτήρας του </a:t>
            </a:r>
            <a:r>
              <a:rPr lang="el-GR" dirty="0" err="1"/>
              <a:t>Oddi</a:t>
            </a:r>
            <a:endParaRPr lang="el-GR" dirty="0"/>
          </a:p>
          <a:p>
            <a:endParaRPr lang="el-GR" dirty="0"/>
          </a:p>
        </p:txBody>
      </p:sp>
      <p:pic>
        <p:nvPicPr>
          <p:cNvPr id="48130" name="Picture 5" descr="19261">
            <a:extLst>
              <a:ext uri="{FF2B5EF4-FFF2-40B4-BE49-F238E27FC236}">
                <a16:creationId xmlns:a16="http://schemas.microsoft.com/office/drawing/2014/main" id="{C85F8F39-0624-E79D-00BD-770F4C1D58A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59909" y="1960560"/>
            <a:ext cx="4093891" cy="44935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270257714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1AA026B6-7A7D-AC18-DEE1-9721F5214F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l-GR" dirty="0"/>
              <a:t>Αρτηριακή παροχή παγκρέατος</a:t>
            </a:r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F921887F-57B2-0ACE-0AA2-BB4D6963D95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83029" y="1809297"/>
            <a:ext cx="7309757" cy="4591504"/>
          </a:xfrm>
        </p:spPr>
        <p:txBody>
          <a:bodyPr>
            <a:normAutofit lnSpcReduction="10000"/>
          </a:bodyPr>
          <a:lstStyle/>
          <a:p>
            <a:r>
              <a:rPr lang="el-GR" sz="1800" dirty="0"/>
              <a:t>Οι αρτηρίες που </a:t>
            </a:r>
            <a:r>
              <a:rPr lang="el-GR" sz="1800" dirty="0" err="1"/>
              <a:t>αιματώνουν</a:t>
            </a:r>
            <a:r>
              <a:rPr lang="el-GR" sz="1800" dirty="0"/>
              <a:t> το πάγκρεας είναι κλάδοι της σπληνικής αρτηρίας</a:t>
            </a:r>
          </a:p>
          <a:p>
            <a:r>
              <a:rPr lang="el-GR" sz="1800" dirty="0"/>
              <a:t>Κλάδοι της πρόσθιας άνω </a:t>
            </a:r>
            <a:r>
              <a:rPr lang="el-GR" sz="1800" dirty="0" err="1"/>
              <a:t>παγκρεατοδωδεκαδακτυλικής</a:t>
            </a:r>
            <a:r>
              <a:rPr lang="el-GR" sz="1800" dirty="0"/>
              <a:t> αρτηρίας</a:t>
            </a:r>
          </a:p>
          <a:p>
            <a:pPr lvl="1"/>
            <a:r>
              <a:rPr lang="el-GR" sz="1600" dirty="0"/>
              <a:t>(κλάδος της </a:t>
            </a:r>
            <a:r>
              <a:rPr lang="el-GR" sz="1600" dirty="0" err="1"/>
              <a:t>γαστροδωδεκαδακτυλικής</a:t>
            </a:r>
            <a:r>
              <a:rPr lang="el-GR" sz="1600" dirty="0"/>
              <a:t> αρτηρίας)</a:t>
            </a:r>
          </a:p>
          <a:p>
            <a:r>
              <a:rPr lang="el-GR" sz="1800" dirty="0"/>
              <a:t>Κλάδοι της πρόσθιας κάτω </a:t>
            </a:r>
            <a:r>
              <a:rPr lang="el-GR" sz="1800" dirty="0" err="1"/>
              <a:t>παγκρεατοδωδεκαδακτυλικής</a:t>
            </a:r>
            <a:r>
              <a:rPr lang="el-GR" sz="1800" dirty="0"/>
              <a:t> αρτηρίας</a:t>
            </a:r>
          </a:p>
          <a:p>
            <a:pPr lvl="1"/>
            <a:r>
              <a:rPr lang="el-GR" sz="1600" dirty="0"/>
              <a:t>(κλάδος της άνω </a:t>
            </a:r>
            <a:r>
              <a:rPr lang="el-GR" sz="1600" dirty="0" err="1"/>
              <a:t>μεσεντέριας</a:t>
            </a:r>
            <a:r>
              <a:rPr lang="el-GR" sz="1600" dirty="0"/>
              <a:t> αρτηρίας)</a:t>
            </a:r>
          </a:p>
          <a:p>
            <a:r>
              <a:rPr lang="el-GR" sz="1800" dirty="0"/>
              <a:t>Οι </a:t>
            </a:r>
            <a:r>
              <a:rPr lang="el-GR" sz="1800" dirty="0" err="1"/>
              <a:t>παγκρεατοδωδεκαδακτυλικές</a:t>
            </a:r>
            <a:r>
              <a:rPr lang="el-GR" sz="1800" dirty="0"/>
              <a:t> αρτηρίες αναστομώνονται μεταξύ τους</a:t>
            </a:r>
          </a:p>
          <a:p>
            <a:r>
              <a:rPr lang="el-GR" sz="1800" dirty="0"/>
              <a:t>Σχηματίζεται το πρόσθιο και το οπίσθιο </a:t>
            </a:r>
            <a:r>
              <a:rPr lang="el-GR" sz="1800" dirty="0" err="1"/>
              <a:t>παγκρεατοδωδεκαδακτυλικό</a:t>
            </a:r>
            <a:r>
              <a:rPr lang="el-GR" sz="1800" dirty="0"/>
              <a:t> τόξο</a:t>
            </a:r>
          </a:p>
        </p:txBody>
      </p:sp>
      <p:pic>
        <p:nvPicPr>
          <p:cNvPr id="49155" name="Picture 5" descr="291">
            <a:extLst>
              <a:ext uri="{FF2B5EF4-FFF2-40B4-BE49-F238E27FC236}">
                <a16:creationId xmlns:a16="http://schemas.microsoft.com/office/drawing/2014/main" id="{3238A08C-AF04-7725-459D-A185F247364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462157" y="1809296"/>
            <a:ext cx="4446814" cy="4990173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571712254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1410EB3B-1ADF-94D4-A1CD-2FF889B9DC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l-GR" dirty="0"/>
              <a:t>Φλεβική αποχέτευση παγκρέατος</a:t>
            </a:r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6E4EBB62-CF6D-41A5-9059-F03D88B1526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5448300" cy="4351338"/>
          </a:xfrm>
        </p:spPr>
        <p:txBody>
          <a:bodyPr/>
          <a:lstStyle/>
          <a:p>
            <a:r>
              <a:rPr lang="el-GR" dirty="0"/>
              <a:t>Οι φλέβες του παγκρέατος εκβάλλουν:</a:t>
            </a:r>
          </a:p>
          <a:p>
            <a:pPr lvl="1"/>
            <a:r>
              <a:rPr lang="el-GR" dirty="0"/>
              <a:t>στη σπληνική φλέβα</a:t>
            </a:r>
          </a:p>
          <a:p>
            <a:pPr lvl="1"/>
            <a:r>
              <a:rPr lang="el-GR" dirty="0"/>
              <a:t>στην άνω </a:t>
            </a:r>
            <a:r>
              <a:rPr lang="el-GR" dirty="0" err="1"/>
              <a:t>μεσεντέρια</a:t>
            </a:r>
            <a:r>
              <a:rPr lang="el-GR" dirty="0"/>
              <a:t> φλέβα</a:t>
            </a:r>
          </a:p>
          <a:p>
            <a:pPr lvl="1"/>
            <a:r>
              <a:rPr lang="el-GR" dirty="0"/>
              <a:t>στην πυλαία φλέβα</a:t>
            </a:r>
          </a:p>
          <a:p>
            <a:endParaRPr lang="el-GR" dirty="0"/>
          </a:p>
        </p:txBody>
      </p:sp>
      <p:pic>
        <p:nvPicPr>
          <p:cNvPr id="50178" name="Picture 5" descr="303">
            <a:extLst>
              <a:ext uri="{FF2B5EF4-FFF2-40B4-BE49-F238E27FC236}">
                <a16:creationId xmlns:a16="http://schemas.microsoft.com/office/drawing/2014/main" id="{02F24547-B7A9-BB99-4C87-31FD4EEDE21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40741" y="1825625"/>
            <a:ext cx="4558450" cy="48527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232655639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E5DC0FA2-C428-FF7B-D92D-9CA088C9DA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l-GR" dirty="0"/>
              <a:t>Λεμφική αποχέτευση του παγκρέατος</a:t>
            </a:r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80A082B6-53E4-7064-F145-94DB42EA14B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64671" y="1956252"/>
            <a:ext cx="7489371" cy="4509861"/>
          </a:xfrm>
        </p:spPr>
        <p:txBody>
          <a:bodyPr>
            <a:normAutofit fontScale="92500" lnSpcReduction="20000"/>
          </a:bodyPr>
          <a:lstStyle/>
          <a:p>
            <a:r>
              <a:rPr lang="el-GR" dirty="0"/>
              <a:t>Τα λεμφαγγεία του παγκρέατος εκβάλλουν στους:</a:t>
            </a:r>
          </a:p>
          <a:p>
            <a:pPr lvl="1"/>
            <a:r>
              <a:rPr lang="el-GR" dirty="0" err="1"/>
              <a:t>παγκρεατοσπληνικούς</a:t>
            </a:r>
            <a:r>
              <a:rPr lang="el-GR" dirty="0"/>
              <a:t> λεμφαδένες</a:t>
            </a:r>
          </a:p>
          <a:p>
            <a:pPr lvl="1"/>
            <a:r>
              <a:rPr lang="el-GR" dirty="0"/>
              <a:t>μερικά στους πυλωρικούς λεμφαδένες</a:t>
            </a:r>
          </a:p>
          <a:p>
            <a:r>
              <a:rPr lang="el-GR" dirty="0" err="1"/>
              <a:t>Απαγωγά</a:t>
            </a:r>
            <a:r>
              <a:rPr lang="el-GR" dirty="0"/>
              <a:t> λεμφαγγεία από αυτούς τους λεμφαδένες εκβάλλουν:</a:t>
            </a:r>
          </a:p>
          <a:p>
            <a:pPr lvl="1"/>
            <a:r>
              <a:rPr lang="el-GR" dirty="0"/>
              <a:t>στους κοιλιακούς</a:t>
            </a:r>
          </a:p>
          <a:p>
            <a:pPr lvl="1"/>
            <a:r>
              <a:rPr lang="el-GR" dirty="0"/>
              <a:t>στους άνω </a:t>
            </a:r>
            <a:r>
              <a:rPr lang="el-GR" dirty="0" err="1"/>
              <a:t>μεσεντέρικους</a:t>
            </a:r>
            <a:endParaRPr lang="el-GR" dirty="0"/>
          </a:p>
          <a:p>
            <a:pPr lvl="1"/>
            <a:r>
              <a:rPr lang="el-GR" dirty="0"/>
              <a:t>στους ηπατικούς λεμφαδένες</a:t>
            </a:r>
          </a:p>
          <a:p>
            <a:endParaRPr lang="el-GR" dirty="0"/>
          </a:p>
        </p:txBody>
      </p:sp>
      <p:pic>
        <p:nvPicPr>
          <p:cNvPr id="51202" name="Picture 5" descr="307">
            <a:extLst>
              <a:ext uri="{FF2B5EF4-FFF2-40B4-BE49-F238E27FC236}">
                <a16:creationId xmlns:a16="http://schemas.microsoft.com/office/drawing/2014/main" id="{A2543D73-AE2E-25B2-E0B8-D3D09E395D8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54042" y="1956252"/>
            <a:ext cx="4207268" cy="47679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215784709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6A9AAE35-3011-2DA7-DE17-4D686B48788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l-GR" dirty="0"/>
              <a:t>Νεύρωση του παγκρέατος</a:t>
            </a:r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15DE39AE-E555-F430-0E92-98DF49A8631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5905500" cy="4351338"/>
          </a:xfrm>
        </p:spPr>
        <p:txBody>
          <a:bodyPr/>
          <a:lstStyle/>
          <a:p>
            <a:r>
              <a:rPr lang="el-GR" dirty="0"/>
              <a:t>Συμπαθητικό</a:t>
            </a:r>
          </a:p>
          <a:p>
            <a:r>
              <a:rPr lang="el-GR" dirty="0"/>
              <a:t>Παρασυμπαθητικό</a:t>
            </a:r>
          </a:p>
          <a:p>
            <a:r>
              <a:rPr lang="el-GR" dirty="0"/>
              <a:t>Κοιλιακό και άνω </a:t>
            </a:r>
            <a:r>
              <a:rPr lang="el-GR" dirty="0" err="1"/>
              <a:t>μεσεντέριο</a:t>
            </a:r>
            <a:r>
              <a:rPr lang="el-GR" dirty="0"/>
              <a:t> νευρικό πλέγμα</a:t>
            </a:r>
          </a:p>
          <a:p>
            <a:endParaRPr lang="el-GR" dirty="0"/>
          </a:p>
        </p:txBody>
      </p:sp>
      <p:pic>
        <p:nvPicPr>
          <p:cNvPr id="52226" name="Picture 5" descr="318">
            <a:extLst>
              <a:ext uri="{FF2B5EF4-FFF2-40B4-BE49-F238E27FC236}">
                <a16:creationId xmlns:a16="http://schemas.microsoft.com/office/drawing/2014/main" id="{1CBD1D6E-E7CE-1C63-B809-B16B42A0AE0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45729" y="1617830"/>
            <a:ext cx="4108652" cy="49299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542858760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F400EBA5-150A-9A0B-0F2A-E9766A4F1D0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l-GR" dirty="0"/>
              <a:t>Οξεία παγκρεατίτιδα</a:t>
            </a:r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4A3B9907-B512-A2AB-D46B-5113F1EAE12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el-GR" dirty="0"/>
              <a:t>Παγκρεατίτιδα είναι η νόσος του παγκρέατος</a:t>
            </a:r>
          </a:p>
          <a:p>
            <a:r>
              <a:rPr lang="el-GR" dirty="0"/>
              <a:t>Χαρακτηρίζεται από:</a:t>
            </a:r>
          </a:p>
          <a:p>
            <a:pPr lvl="1"/>
            <a:r>
              <a:rPr lang="el-GR" dirty="0"/>
              <a:t>οξεία φλεγμονή του οργάνου</a:t>
            </a:r>
          </a:p>
          <a:p>
            <a:r>
              <a:rPr lang="el-GR" dirty="0"/>
              <a:t>Η εμφάνιση της παγκρεατίτιδας οφείλεται:</a:t>
            </a:r>
          </a:p>
          <a:p>
            <a:pPr lvl="1"/>
            <a:r>
              <a:rPr lang="el-GR" dirty="0"/>
              <a:t>σε αιφνίδια ενεργοποίηση παγκρεατικών ενζύμων</a:t>
            </a:r>
          </a:p>
          <a:p>
            <a:pPr lvl="1"/>
            <a:r>
              <a:rPr lang="el-GR" dirty="0"/>
              <a:t>από τα παγκρεατικά κύτταρα</a:t>
            </a:r>
          </a:p>
          <a:p>
            <a:r>
              <a:rPr lang="el-GR" dirty="0"/>
              <a:t>Τα ένζυμα προκαλούν:</a:t>
            </a:r>
          </a:p>
          <a:p>
            <a:pPr lvl="1"/>
            <a:r>
              <a:rPr lang="el-GR" dirty="0" err="1"/>
              <a:t>αυτολύση</a:t>
            </a:r>
            <a:r>
              <a:rPr lang="el-GR" dirty="0"/>
              <a:t> του οργάνου</a:t>
            </a:r>
          </a:p>
          <a:p>
            <a:pPr lvl="1"/>
            <a:r>
              <a:rPr lang="el-GR" dirty="0"/>
              <a:t>ενεργοποίηση ανενεργών ενζύμων εντός του παγκρεατικού ιστού</a:t>
            </a:r>
          </a:p>
          <a:p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515639191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1DCCAD68-9A04-8BC0-157B-76B399832D1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l-GR" dirty="0"/>
              <a:t>Σπλήνας</a:t>
            </a:r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DC3CF71E-8944-79BE-B37B-08137DFED99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4"/>
            <a:ext cx="6705600" cy="4910591"/>
          </a:xfrm>
        </p:spPr>
        <p:txBody>
          <a:bodyPr>
            <a:normAutofit fontScale="92500"/>
          </a:bodyPr>
          <a:lstStyle/>
          <a:p>
            <a:r>
              <a:rPr lang="el-GR" sz="1800" dirty="0"/>
              <a:t>Αντιπροσωπεύει τη μεγαλύτερη μάζα λεμφικού ιστού του σώματος</a:t>
            </a:r>
          </a:p>
          <a:p>
            <a:r>
              <a:rPr lang="el-GR" sz="1800" dirty="0"/>
              <a:t>Καλύπτεται από περιτόναιο</a:t>
            </a:r>
          </a:p>
          <a:p>
            <a:r>
              <a:rPr lang="el-GR" sz="1800" dirty="0"/>
              <a:t>Έχει μήκος:</a:t>
            </a:r>
          </a:p>
          <a:p>
            <a:pPr lvl="1"/>
            <a:r>
              <a:rPr lang="el-GR" sz="1600" dirty="0"/>
              <a:t>12 εκατοστά</a:t>
            </a:r>
          </a:p>
          <a:p>
            <a:r>
              <a:rPr lang="el-GR" sz="1800" dirty="0"/>
              <a:t>Έχει πλάτος:</a:t>
            </a:r>
          </a:p>
          <a:p>
            <a:pPr lvl="1"/>
            <a:r>
              <a:rPr lang="el-GR" sz="1600" dirty="0"/>
              <a:t>7 εκατοστά περίπου</a:t>
            </a:r>
          </a:p>
          <a:p>
            <a:r>
              <a:rPr lang="el-GR" sz="1800" dirty="0"/>
              <a:t>Περιβάλλεται από κάψα</a:t>
            </a:r>
          </a:p>
          <a:p>
            <a:r>
              <a:rPr lang="el-GR" sz="1800" dirty="0"/>
              <a:t>Η κάψα έχει:</a:t>
            </a:r>
          </a:p>
          <a:p>
            <a:pPr lvl="1"/>
            <a:r>
              <a:rPr lang="el-GR" sz="1600" dirty="0"/>
              <a:t>ινώδεις </a:t>
            </a:r>
            <a:r>
              <a:rPr lang="el-GR" sz="1600" dirty="0" err="1"/>
              <a:t>δοκίδες</a:t>
            </a:r>
            <a:endParaRPr lang="el-GR" sz="1600" dirty="0"/>
          </a:p>
          <a:p>
            <a:pPr lvl="1"/>
            <a:r>
              <a:rPr lang="el-GR" sz="1600" dirty="0"/>
              <a:t>λίγες λείες μυϊκές ίνες</a:t>
            </a:r>
          </a:p>
          <a:p>
            <a:endParaRPr lang="el-GR" sz="1800" dirty="0"/>
          </a:p>
        </p:txBody>
      </p:sp>
      <p:pic>
        <p:nvPicPr>
          <p:cNvPr id="55298" name="Picture 4" descr="292">
            <a:extLst>
              <a:ext uri="{FF2B5EF4-FFF2-40B4-BE49-F238E27FC236}">
                <a16:creationId xmlns:a16="http://schemas.microsoft.com/office/drawing/2014/main" id="{B868F0EF-5D83-71D6-09E6-10A84EE044E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39743" y="1758155"/>
            <a:ext cx="3735363" cy="50455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288183228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81B61FE2-A42E-32F1-EF50-6EB87A1FD2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l-GR" dirty="0"/>
              <a:t>Θέση και ανατομικές σχέσεις σπλήνα</a:t>
            </a:r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4D6A8AAA-47DE-2485-AF32-B43C3B9FF05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l-GR" dirty="0"/>
              <a:t>Θέση:</a:t>
            </a:r>
          </a:p>
          <a:p>
            <a:pPr lvl="1"/>
            <a:r>
              <a:rPr lang="el-GR" dirty="0"/>
              <a:t>αριστερό υποχόνδριο</a:t>
            </a:r>
          </a:p>
          <a:p>
            <a:r>
              <a:rPr lang="el-GR" dirty="0"/>
              <a:t>Ανατομικές σχέσεις:</a:t>
            </a:r>
          </a:p>
          <a:p>
            <a:pPr lvl="1"/>
            <a:r>
              <a:rPr lang="el-GR" dirty="0"/>
              <a:t>μπροστά και δεξιά βρίσκεται ο στόμαχος</a:t>
            </a:r>
          </a:p>
          <a:p>
            <a:pPr lvl="1"/>
            <a:r>
              <a:rPr lang="el-GR" dirty="0"/>
              <a:t>δεξιά του είναι και ο ουρά του παγκρέατος</a:t>
            </a:r>
          </a:p>
          <a:p>
            <a:pPr lvl="1"/>
            <a:r>
              <a:rPr lang="el-GR" dirty="0"/>
              <a:t>πίσω του είναι ο αριστερός </a:t>
            </a:r>
            <a:r>
              <a:rPr lang="el-GR" dirty="0" err="1"/>
              <a:t>νεφρός</a:t>
            </a:r>
            <a:endParaRPr lang="el-GR" dirty="0"/>
          </a:p>
          <a:p>
            <a:pPr lvl="1"/>
            <a:r>
              <a:rPr lang="el-GR" dirty="0"/>
              <a:t>πάνω του είναι το διάφραγμα</a:t>
            </a:r>
          </a:p>
          <a:p>
            <a:pPr lvl="1"/>
            <a:r>
              <a:rPr lang="el-GR" dirty="0"/>
              <a:t>προς τα αριστερά είναι οι 9η, 10η, 11η πλευρά</a:t>
            </a:r>
          </a:p>
          <a:p>
            <a:endParaRPr lang="el-GR" dirty="0"/>
          </a:p>
        </p:txBody>
      </p:sp>
      <p:pic>
        <p:nvPicPr>
          <p:cNvPr id="4" name="videoplayback (18)">
            <a:hlinkClick r:id="" action="ppaction://media"/>
            <a:extLst>
              <a:ext uri="{FF2B5EF4-FFF2-40B4-BE49-F238E27FC236}">
                <a16:creationId xmlns:a16="http://schemas.microsoft.com/office/drawing/2014/main" id="{27E113E2-DDEF-CCBB-0306-055DD9FC9828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7887381" y="1777774"/>
            <a:ext cx="2447925" cy="43513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822732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7259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 mute="1">
                <p:cTn id="7" repeatCount="indefinite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73FD96AB-C62C-44E6-4D68-1F327668D3E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l-GR" dirty="0"/>
              <a:t>Σύνδεσμοι του σπλήνα</a:t>
            </a:r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7CE2F522-BCFC-DA93-E028-491B1D08882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l-GR" dirty="0" err="1"/>
              <a:t>Σπληνογαστρικός</a:t>
            </a:r>
            <a:endParaRPr lang="el-GR" dirty="0"/>
          </a:p>
          <a:p>
            <a:pPr lvl="1"/>
            <a:r>
              <a:rPr lang="el-GR" dirty="0"/>
              <a:t>(περιέχει τη σπληνική αρτηρία και φλέβα)</a:t>
            </a:r>
          </a:p>
          <a:p>
            <a:r>
              <a:rPr lang="el-GR" dirty="0" err="1"/>
              <a:t>Σπληνονεφρικός</a:t>
            </a:r>
            <a:endParaRPr lang="el-GR" dirty="0"/>
          </a:p>
          <a:p>
            <a:r>
              <a:rPr lang="el-GR" dirty="0" err="1"/>
              <a:t>Φρενοσπληνικός</a:t>
            </a:r>
            <a:endParaRPr lang="el-GR" dirty="0"/>
          </a:p>
          <a:p>
            <a:r>
              <a:rPr lang="el-GR" dirty="0" err="1"/>
              <a:t>Σπληνοκολικός</a:t>
            </a:r>
            <a:endParaRPr lang="el-GR" dirty="0"/>
          </a:p>
          <a:p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611018371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962BCD43-24EA-108A-1B1C-B0066798AB3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l-GR" dirty="0" err="1"/>
              <a:t>Αγγείωση</a:t>
            </a:r>
            <a:r>
              <a:rPr lang="el-GR" dirty="0"/>
              <a:t> και νεύρωση σπλήνα</a:t>
            </a:r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CF86B2D6-E3AB-8C12-9D73-D18224F0E7D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690688"/>
            <a:ext cx="10515600" cy="5167311"/>
          </a:xfrm>
        </p:spPr>
        <p:txBody>
          <a:bodyPr>
            <a:normAutofit lnSpcReduction="10000"/>
          </a:bodyPr>
          <a:lstStyle/>
          <a:p>
            <a:r>
              <a:rPr lang="el-GR" sz="1600" dirty="0"/>
              <a:t>Αρτηριακή παροχή:</a:t>
            </a:r>
          </a:p>
          <a:p>
            <a:pPr lvl="1"/>
            <a:r>
              <a:rPr lang="el-GR" sz="1400" dirty="0"/>
              <a:t>ο σπλήνας </a:t>
            </a:r>
            <a:r>
              <a:rPr lang="el-GR" sz="1400" dirty="0" err="1"/>
              <a:t>αιματώνεται</a:t>
            </a:r>
            <a:r>
              <a:rPr lang="el-GR" sz="1400" dirty="0"/>
              <a:t> από τη σπληνική αρτηρία</a:t>
            </a:r>
          </a:p>
          <a:p>
            <a:pPr lvl="1"/>
            <a:r>
              <a:rPr lang="el-GR" sz="1400" dirty="0"/>
              <a:t>ο μεγαλύτερος κλάδος της κοιλιακής αρτηρίας</a:t>
            </a:r>
          </a:p>
          <a:p>
            <a:pPr lvl="1"/>
            <a:r>
              <a:rPr lang="el-GR" sz="1400" dirty="0"/>
              <a:t>πορεύεται στο άνω χείλος του παγκρέατος</a:t>
            </a:r>
          </a:p>
          <a:p>
            <a:r>
              <a:rPr lang="el-GR" sz="1600" dirty="0"/>
              <a:t>Φλεβική αποχέτευση:</a:t>
            </a:r>
          </a:p>
          <a:p>
            <a:pPr lvl="1"/>
            <a:r>
              <a:rPr lang="el-GR" sz="1400" dirty="0"/>
              <a:t>οι φλέβες αποχετεύουν στη σπληνική φλέβα</a:t>
            </a:r>
          </a:p>
          <a:p>
            <a:pPr lvl="1"/>
            <a:r>
              <a:rPr lang="el-GR" sz="1400" dirty="0"/>
              <a:t>πορεύεται στην οπίσθια επιφάνεια του παγκρέατος</a:t>
            </a:r>
          </a:p>
          <a:p>
            <a:pPr lvl="1"/>
            <a:r>
              <a:rPr lang="el-GR" sz="1400" dirty="0"/>
              <a:t>συμβάλλει με την άνω </a:t>
            </a:r>
            <a:r>
              <a:rPr lang="el-GR" sz="1400" dirty="0" err="1"/>
              <a:t>μεσεντέρια</a:t>
            </a:r>
            <a:r>
              <a:rPr lang="el-GR" sz="1400" dirty="0"/>
              <a:t> φλέβα</a:t>
            </a:r>
          </a:p>
          <a:p>
            <a:pPr lvl="1"/>
            <a:r>
              <a:rPr lang="el-GR" sz="1400" dirty="0"/>
              <a:t>σχηματισμός της πυλαίας φλέβας</a:t>
            </a:r>
          </a:p>
          <a:p>
            <a:r>
              <a:rPr lang="el-GR" sz="1600" dirty="0"/>
              <a:t>Λεμφική αποχέτευση:</a:t>
            </a:r>
          </a:p>
          <a:p>
            <a:pPr lvl="1"/>
            <a:r>
              <a:rPr lang="el-GR" sz="1400" dirty="0"/>
              <a:t>τα λεμφαγγεία του </a:t>
            </a:r>
            <a:r>
              <a:rPr lang="el-GR" sz="1400" dirty="0" err="1"/>
              <a:t>σπλήνος</a:t>
            </a:r>
            <a:r>
              <a:rPr lang="el-GR" sz="1400" dirty="0"/>
              <a:t> εκβάλλουν στους </a:t>
            </a:r>
            <a:r>
              <a:rPr lang="el-GR" sz="1400" dirty="0" err="1"/>
              <a:t>παγκρεατοσπληνικούς</a:t>
            </a:r>
            <a:r>
              <a:rPr lang="el-GR" sz="1400" dirty="0"/>
              <a:t> λεμφαδένες</a:t>
            </a:r>
          </a:p>
          <a:p>
            <a:r>
              <a:rPr lang="el-GR" sz="1600" dirty="0"/>
              <a:t>Νεύρωση:</a:t>
            </a:r>
          </a:p>
          <a:p>
            <a:pPr lvl="1"/>
            <a:r>
              <a:rPr lang="el-GR" sz="1400" dirty="0"/>
              <a:t>κλάδοι του κοιλιακού πλέγματος</a:t>
            </a:r>
          </a:p>
          <a:p>
            <a:endParaRPr lang="el-GR" sz="1600" dirty="0"/>
          </a:p>
        </p:txBody>
      </p:sp>
      <p:pic>
        <p:nvPicPr>
          <p:cNvPr id="113669" name="Picture 5" descr="303">
            <a:extLst>
              <a:ext uri="{FF2B5EF4-FFF2-40B4-BE49-F238E27FC236}">
                <a16:creationId xmlns:a16="http://schemas.microsoft.com/office/drawing/2014/main" id="{166A17DF-6CBB-380B-73B8-93549A58356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49986" y="1825625"/>
            <a:ext cx="3303814" cy="45427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2692845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6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1366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1366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1366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C2D2DF83-9A32-6018-45B6-4497E53681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l-GR" dirty="0"/>
              <a:t>Πύλη </a:t>
            </a:r>
            <a:r>
              <a:rPr lang="el-GR" dirty="0" err="1"/>
              <a:t>σπληνός</a:t>
            </a:r>
            <a:endParaRPr lang="el-GR" dirty="0"/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B919FDF1-BBF5-44DB-63C2-5FFDF762C09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l-GR" dirty="0"/>
              <a:t>Σπληνική αρτηρία</a:t>
            </a:r>
          </a:p>
          <a:p>
            <a:r>
              <a:rPr lang="el-GR" dirty="0"/>
              <a:t>Σπληνική φλέβα</a:t>
            </a:r>
          </a:p>
          <a:p>
            <a:r>
              <a:rPr lang="el-GR" dirty="0"/>
              <a:t>Λεμφαγγεία</a:t>
            </a:r>
          </a:p>
          <a:p>
            <a:r>
              <a:rPr lang="el-GR" dirty="0"/>
              <a:t>Νεύρα</a:t>
            </a:r>
          </a:p>
          <a:p>
            <a:endParaRPr lang="el-GR" dirty="0"/>
          </a:p>
        </p:txBody>
      </p:sp>
      <p:pic>
        <p:nvPicPr>
          <p:cNvPr id="57347" name="Picture 7" descr="289">
            <a:extLst>
              <a:ext uri="{FF2B5EF4-FFF2-40B4-BE49-F238E27FC236}">
                <a16:creationId xmlns:a16="http://schemas.microsoft.com/office/drawing/2014/main" id="{45ECEC1F-E9DC-50EF-6BFF-C8BB8BBD6BC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44343" y="1825625"/>
            <a:ext cx="3761014" cy="47684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917388642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C7183E63-11AD-3F23-CDF9-D3AE4DA4BDF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l-GR" dirty="0" err="1"/>
              <a:t>Σπληνεκτομή</a:t>
            </a:r>
            <a:r>
              <a:rPr lang="el-GR" dirty="0"/>
              <a:t> και επικουρικοί σπλήνες</a:t>
            </a:r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4AF29580-EC7E-8CBD-0B4A-B11F115EBD4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62500" lnSpcReduction="20000"/>
          </a:bodyPr>
          <a:lstStyle/>
          <a:p>
            <a:pPr marL="0" indent="0">
              <a:buNone/>
            </a:pPr>
            <a:r>
              <a:rPr lang="el-GR" b="1" dirty="0" err="1"/>
              <a:t>Σπληνεκτομή</a:t>
            </a:r>
            <a:r>
              <a:rPr lang="el-GR" dirty="0"/>
              <a:t>:</a:t>
            </a:r>
          </a:p>
          <a:p>
            <a:pPr lvl="1"/>
            <a:r>
              <a:rPr lang="el-GR" dirty="0"/>
              <a:t>Χειρουργική αφαίρεση του σπλήνα</a:t>
            </a:r>
          </a:p>
          <a:p>
            <a:pPr lvl="1"/>
            <a:r>
              <a:rPr lang="el-GR" dirty="0"/>
              <a:t>Καταστροφή του σπλήνα από τραύμα ή ασθένεια (π.χ. από έμφραξη, ως το αποτέλεσμα δρεπανοκυτταρικής αναιμίας)</a:t>
            </a:r>
          </a:p>
          <a:p>
            <a:pPr marL="0" indent="0">
              <a:buNone/>
            </a:pPr>
            <a:r>
              <a:rPr lang="el-GR" b="1" dirty="0"/>
              <a:t>Επικουρικοί σπλήνες</a:t>
            </a:r>
            <a:r>
              <a:rPr lang="el-GR" dirty="0"/>
              <a:t>:</a:t>
            </a:r>
          </a:p>
          <a:p>
            <a:pPr lvl="1"/>
            <a:r>
              <a:rPr lang="el-GR" dirty="0"/>
              <a:t>Η συγγενής έλλειψη του σπλήνα είναι δυνατόν να αντικαθίσταται από πολλούς μικρούς σπλήνες</a:t>
            </a:r>
          </a:p>
          <a:p>
            <a:pPr lvl="1"/>
            <a:r>
              <a:rPr lang="el-GR" dirty="0"/>
              <a:t>Οι οποίοι ανευρίσκονται σε διάφορες θέσεις τις περιοχές κοιλιακές και </a:t>
            </a:r>
            <a:r>
              <a:rPr lang="el-GR" dirty="0" err="1"/>
              <a:t>εξωπεριτοναϊκά</a:t>
            </a:r>
            <a:endParaRPr lang="el-GR" dirty="0"/>
          </a:p>
          <a:p>
            <a:pPr lvl="1"/>
            <a:r>
              <a:rPr lang="el-GR" dirty="0"/>
              <a:t>Και ονομάζονται </a:t>
            </a:r>
            <a:r>
              <a:rPr lang="el-GR" dirty="0" err="1"/>
              <a:t>παρασπληνία</a:t>
            </a:r>
            <a:r>
              <a:rPr lang="el-GR" dirty="0"/>
              <a:t> ή επικουρικοί σπλήνες</a:t>
            </a:r>
          </a:p>
          <a:p>
            <a:pPr lvl="1"/>
            <a:r>
              <a:rPr lang="el-GR" dirty="0"/>
              <a:t>Ανευρίσκονται όμως και σε φυσιολογικά άτομα και σε ποσοστά ως 30%</a:t>
            </a:r>
          </a:p>
          <a:p>
            <a:pPr lvl="1"/>
            <a:r>
              <a:rPr lang="el-GR" dirty="0"/>
              <a:t>Στα παιδιά με προοδευτική μείωση του ποσοστού έως φθάσει η ηλικία</a:t>
            </a:r>
          </a:p>
          <a:p>
            <a:pPr lvl="1"/>
            <a:r>
              <a:rPr lang="el-GR" dirty="0"/>
              <a:t>Εντοπίζονται συνήθως στις πύλες του σπλήνα (60%) και στην ουρά του παγκρέατος (30%) ενώ το υπόλοιπο ποσοστό ανευρίσκεται σε άλλα όργανα όπως στο </a:t>
            </a:r>
            <a:r>
              <a:rPr lang="el-GR" dirty="0" err="1"/>
              <a:t>επιπλούν</a:t>
            </a:r>
            <a:r>
              <a:rPr lang="el-GR" dirty="0"/>
              <a:t>, στο </a:t>
            </a:r>
            <a:r>
              <a:rPr lang="el-GR" dirty="0" err="1"/>
              <a:t>μεσεντέριο</a:t>
            </a:r>
            <a:r>
              <a:rPr lang="el-GR" dirty="0"/>
              <a:t>, η αριστερή ωοθήκη ο αριστερός </a:t>
            </a:r>
            <a:r>
              <a:rPr lang="el-GR" dirty="0" err="1"/>
              <a:t>όρχις</a:t>
            </a:r>
            <a:r>
              <a:rPr lang="el-GR" dirty="0"/>
              <a:t> κ.α.</a:t>
            </a:r>
          </a:p>
          <a:p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3209329598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6A0D06F2-A58B-E616-E922-46FC8DA3FD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l-GR" dirty="0"/>
              <a:t>Ερωτήσεις </a:t>
            </a:r>
          </a:p>
        </p:txBody>
      </p:sp>
      <p:sp>
        <p:nvSpPr>
          <p:cNvPr id="7" name="Rectangle 4">
            <a:extLst>
              <a:ext uri="{FF2B5EF4-FFF2-40B4-BE49-F238E27FC236}">
                <a16:creationId xmlns:a16="http://schemas.microsoft.com/office/drawing/2014/main" id="{C435CA88-FD8D-4CC9-8998-9E1C3B3A1DAB}"/>
              </a:ext>
            </a:extLst>
          </p:cNvPr>
          <p:cNvSpPr>
            <a:spLocks noGrp="1" noChangeArrowheads="1"/>
          </p:cNvSpPr>
          <p:nvPr>
            <p:ph idx="1"/>
          </p:nvPr>
        </p:nvSpPr>
        <p:spPr bwMode="auto">
          <a:xfrm>
            <a:off x="838200" y="1548791"/>
            <a:ext cx="9996326" cy="502701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342900" marR="0" lvl="0" indent="-3429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/>
              <a:tabLst/>
            </a:pPr>
            <a:r>
              <a:rPr kumimoji="0" lang="el-GR" altLang="el-GR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Ποια η ανατομική θέση και οι ανατομικές σχέσεις του ήπατος;</a:t>
            </a:r>
          </a:p>
          <a:p>
            <a:pPr marL="342900" marR="0" lvl="0" indent="-3429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/>
              <a:tabLst/>
            </a:pPr>
            <a:r>
              <a:rPr kumimoji="0" lang="el-GR" altLang="el-GR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Ποιες οι επιφάνειες του ήπατος;</a:t>
            </a:r>
          </a:p>
          <a:p>
            <a:pPr marL="342900" marR="0" lvl="0" indent="-3429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/>
              <a:tabLst/>
            </a:pPr>
            <a:r>
              <a:rPr kumimoji="0" lang="el-GR" altLang="el-GR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Περιγράψτε τους συνδέσμους του ήπατος.</a:t>
            </a:r>
          </a:p>
          <a:p>
            <a:pPr marL="342900" marR="0" lvl="0" indent="-3429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/>
              <a:tabLst/>
            </a:pPr>
            <a:r>
              <a:rPr kumimoji="0" lang="el-GR" altLang="el-GR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Ποιοι οι λοβοί και τα τμήματα του ήπατος;</a:t>
            </a:r>
          </a:p>
          <a:p>
            <a:pPr marL="342900" marR="0" lvl="0" indent="-3429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/>
              <a:tabLst/>
            </a:pPr>
            <a:r>
              <a:rPr kumimoji="0" lang="el-GR" altLang="el-GR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Ποιες ανατομικές δομές βρίσκονται στον </a:t>
            </a:r>
            <a:r>
              <a:rPr kumimoji="0" lang="el-GR" altLang="el-GR" sz="18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ηπατοδωδεκαδακτυλικό</a:t>
            </a:r>
            <a:r>
              <a:rPr kumimoji="0" lang="el-GR" altLang="el-GR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σύνδεσμο;</a:t>
            </a:r>
          </a:p>
          <a:p>
            <a:pPr marL="342900" marR="0" lvl="0" indent="-3429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/>
              <a:tabLst/>
            </a:pPr>
            <a:r>
              <a:rPr kumimoji="0" lang="el-GR" altLang="el-GR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Ποιες φλέβες σχηματίζουν την πυλαία φλέβα;</a:t>
            </a:r>
          </a:p>
          <a:p>
            <a:pPr marL="342900" marR="0" lvl="0" indent="-3429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/>
              <a:tabLst/>
            </a:pPr>
            <a:r>
              <a:rPr kumimoji="0" lang="el-GR" altLang="el-GR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Από πού εκφύεται η κοινή ηπατική αρτηρία και ποιους κλάδους χορηγεί στην πορεία της;</a:t>
            </a:r>
          </a:p>
          <a:p>
            <a:pPr marL="342900" marR="0" lvl="0" indent="-3429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/>
              <a:tabLst/>
            </a:pPr>
            <a:r>
              <a:rPr kumimoji="0" lang="el-GR" altLang="el-GR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Ποια η δομή και η πορεία των χοληφόρων πόρων;</a:t>
            </a:r>
          </a:p>
          <a:p>
            <a:pPr marL="342900" marR="0" lvl="0" indent="-3429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/>
              <a:tabLst/>
            </a:pPr>
            <a:r>
              <a:rPr kumimoji="0" lang="el-GR" altLang="el-GR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Σε ποιους κλάδους διαιρείται από την πύλη μέχρι τα ηπατικά τμήματα η ιδία ηπατική αρτηρία;</a:t>
            </a:r>
          </a:p>
          <a:p>
            <a:pPr marL="342900" marR="0" lvl="0" indent="-3429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/>
              <a:tabLst/>
            </a:pPr>
            <a:r>
              <a:rPr kumimoji="0" lang="el-GR" altLang="el-GR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Ποια η δομή και η πορεία του κοινού ηπατικού πόρου;</a:t>
            </a:r>
          </a:p>
          <a:p>
            <a:pPr marL="342900" marR="0" lvl="0" indent="-3429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/>
              <a:tabLst/>
            </a:pPr>
            <a:r>
              <a:rPr kumimoji="0" lang="el-GR" altLang="el-GR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Ποια η νεύρωση του ήπατος;</a:t>
            </a:r>
          </a:p>
          <a:p>
            <a:pPr marL="342900" indent="-342900" eaLnBrk="0" fontAlgn="base" hangingPunct="0">
              <a:spcBef>
                <a:spcPct val="0"/>
              </a:spcBef>
              <a:spcAft>
                <a:spcPct val="0"/>
              </a:spcAft>
              <a:buFont typeface="+mj-lt"/>
              <a:buAutoNum type="arabicPeriod"/>
            </a:pPr>
            <a:r>
              <a:rPr lang="el-GR" altLang="el-GR" sz="1800" dirty="0">
                <a:latin typeface="Arial" panose="020B0604020202020204" pitchFamily="34" charset="0"/>
              </a:rPr>
              <a:t>Περιγράψτε τη λεμφική αποχέτευση του ήπατος.</a:t>
            </a:r>
          </a:p>
        </p:txBody>
      </p:sp>
    </p:spTree>
    <p:extLst>
      <p:ext uri="{BB962C8B-B14F-4D97-AF65-F5344CB8AC3E}">
        <p14:creationId xmlns:p14="http://schemas.microsoft.com/office/powerpoint/2010/main" val="803673254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3329B86-1CFF-3A46-6683-CB59CD8FBB2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884EDBD5-C4F0-8E5C-BF34-551718F42CE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l-GR" dirty="0"/>
              <a:t>Ερωτήσεις </a:t>
            </a:r>
          </a:p>
        </p:txBody>
      </p:sp>
      <p:sp>
        <p:nvSpPr>
          <p:cNvPr id="3" name="Rectangle 1">
            <a:extLst>
              <a:ext uri="{FF2B5EF4-FFF2-40B4-BE49-F238E27FC236}">
                <a16:creationId xmlns:a16="http://schemas.microsoft.com/office/drawing/2014/main" id="{0B2BDB66-FBCE-E7D2-B9C0-45338F0B72D8}"/>
              </a:ext>
            </a:extLst>
          </p:cNvPr>
          <p:cNvSpPr>
            <a:spLocks noGrp="1" noChangeArrowheads="1"/>
          </p:cNvSpPr>
          <p:nvPr>
            <p:ph idx="1"/>
          </p:nvPr>
        </p:nvSpPr>
        <p:spPr bwMode="auto">
          <a:xfrm>
            <a:off x="478972" y="1690688"/>
            <a:ext cx="11582400" cy="502701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342900" marR="0" lvl="0" indent="-3429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 startAt="12"/>
              <a:tabLst/>
            </a:pPr>
            <a:r>
              <a:rPr kumimoji="0" lang="el-GR" altLang="el-GR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Περιγράψτε την ανατομική θέση και τις ανατομικές σχέσεις της χοληδόχου κύστης.</a:t>
            </a:r>
          </a:p>
          <a:p>
            <a:pPr marL="342900" marR="0" lvl="0" indent="-3429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 startAt="12"/>
              <a:tabLst/>
            </a:pPr>
            <a:r>
              <a:rPr kumimoji="0" lang="el-GR" altLang="el-GR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Περιγράψτε τα ανατομικά τμήματα της χοληδόχου κύστης.</a:t>
            </a:r>
          </a:p>
          <a:p>
            <a:pPr marL="342900" marR="0" lvl="0" indent="-3429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 startAt="12"/>
              <a:tabLst/>
            </a:pPr>
            <a:r>
              <a:rPr kumimoji="0" lang="el-GR" altLang="el-GR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Περιγράψτε την αρτηριακή παροχή, τη φλεβική αποχέτευση, τη νεύρωση και τη λεμφική αποχέτευση της χοληδόχου κύστης.</a:t>
            </a:r>
          </a:p>
          <a:p>
            <a:pPr marL="342900" marR="0" lvl="0" indent="-3429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 startAt="12"/>
              <a:tabLst/>
            </a:pPr>
            <a:r>
              <a:rPr kumimoji="0" lang="el-GR" altLang="el-GR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Περιγράψτε την ανατομική θέση και τις ανατομικές σχέσεις του παγκρέατος.</a:t>
            </a:r>
          </a:p>
          <a:p>
            <a:pPr marL="342900" marR="0" lvl="0" indent="-3429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 startAt="12"/>
              <a:tabLst/>
            </a:pPr>
            <a:r>
              <a:rPr kumimoji="0" lang="el-GR" altLang="el-GR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Περιγράψτε την αρτηριακή παροχή, τη φλεβική αποχέτευση, τη νεύρωση και τη λεμφική αποχέτευση των χοληφόρων πόρων.</a:t>
            </a:r>
          </a:p>
          <a:p>
            <a:pPr marL="342900" marR="0" lvl="0" indent="-3429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 startAt="12"/>
              <a:tabLst/>
            </a:pPr>
            <a:r>
              <a:rPr kumimoji="0" lang="el-GR" altLang="el-GR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Ποιες ανατομικές δομές βρίσκονται στην πύλη του ήπατος;</a:t>
            </a:r>
          </a:p>
          <a:p>
            <a:pPr marL="342900" marR="0" lvl="0" indent="-3429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 startAt="12"/>
              <a:tabLst/>
            </a:pPr>
            <a:r>
              <a:rPr kumimoji="0" lang="el-GR" altLang="el-GR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Τι είναι ίκτερος, κίρρωση ήπατος και χολολιθίαση;</a:t>
            </a:r>
          </a:p>
          <a:p>
            <a:pPr marL="342900" marR="0" lvl="0" indent="-3429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 startAt="12"/>
              <a:tabLst/>
            </a:pPr>
            <a:r>
              <a:rPr kumimoji="0" lang="el-GR" altLang="el-GR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Περιγράψτε την ανατομική θέση του παγκρέατος.</a:t>
            </a:r>
          </a:p>
          <a:p>
            <a:pPr marL="342900" marR="0" lvl="0" indent="-3429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 startAt="12"/>
              <a:tabLst/>
            </a:pPr>
            <a:r>
              <a:rPr kumimoji="0" lang="el-GR" altLang="el-GR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Ποιες οι ανατομικές σχέσεις του παγκρέατος;</a:t>
            </a:r>
          </a:p>
          <a:p>
            <a:pPr marL="342900" marR="0" lvl="0" indent="-3429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 startAt="12"/>
              <a:tabLst/>
            </a:pPr>
            <a:r>
              <a:rPr kumimoji="0" lang="el-GR" altLang="el-GR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Από ποια ανατομικά τμήματα αποτελείται το πάγκρεας;</a:t>
            </a:r>
          </a:p>
        </p:txBody>
      </p:sp>
    </p:spTree>
    <p:extLst>
      <p:ext uri="{BB962C8B-B14F-4D97-AF65-F5344CB8AC3E}">
        <p14:creationId xmlns:p14="http://schemas.microsoft.com/office/powerpoint/2010/main" val="3682156058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97866B96-0FEE-B20A-6295-0AF44E75A76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l-GR" dirty="0"/>
              <a:t>Ερωτήσεις</a:t>
            </a:r>
          </a:p>
        </p:txBody>
      </p:sp>
      <p:sp>
        <p:nvSpPr>
          <p:cNvPr id="4" name="Rectangle 1">
            <a:extLst>
              <a:ext uri="{FF2B5EF4-FFF2-40B4-BE49-F238E27FC236}">
                <a16:creationId xmlns:a16="http://schemas.microsoft.com/office/drawing/2014/main" id="{42047757-41D1-9871-DE91-08B1EC89AF55}"/>
              </a:ext>
            </a:extLst>
          </p:cNvPr>
          <p:cNvSpPr>
            <a:spLocks noGrp="1" noChangeArrowheads="1"/>
          </p:cNvSpPr>
          <p:nvPr>
            <p:ph idx="1"/>
          </p:nvPr>
        </p:nvSpPr>
        <p:spPr bwMode="auto">
          <a:xfrm>
            <a:off x="838200" y="1695534"/>
            <a:ext cx="10646229" cy="46115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342900" marR="0" lvl="0" indent="-3429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 startAt="23"/>
              <a:tabLst/>
            </a:pPr>
            <a:r>
              <a:rPr kumimoji="0" lang="el-GR" altLang="el-GR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Ποια η αρτηριακή παροχή και η φλεβική αποχέτευση του παγκρέατος;</a:t>
            </a:r>
          </a:p>
          <a:p>
            <a:pPr marL="342900" marR="0" lvl="0" indent="-3429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 startAt="23"/>
              <a:tabLst/>
            </a:pPr>
            <a:r>
              <a:rPr kumimoji="0" lang="el-GR" altLang="el-GR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Περιγράψτε τη λεμφική αποχέτευση και τη νεύρωση του παγκρέατος.</a:t>
            </a:r>
          </a:p>
          <a:p>
            <a:pPr marL="342900" marR="0" lvl="0" indent="-3429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 startAt="23"/>
              <a:tabLst/>
            </a:pPr>
            <a:r>
              <a:rPr kumimoji="0" lang="el-GR" altLang="el-GR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Περιγράψτε τη πορεία του μείζονα παγκρεατικού πόρου.</a:t>
            </a:r>
          </a:p>
          <a:p>
            <a:pPr marL="342900" marR="0" lvl="0" indent="-3429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 startAt="23"/>
              <a:tabLst/>
            </a:pPr>
            <a:r>
              <a:rPr kumimoji="0" lang="el-GR" altLang="el-GR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Περιγράψτε τη δομή και τη θέση της </a:t>
            </a:r>
            <a:r>
              <a:rPr kumimoji="0" lang="el-GR" altLang="el-GR" sz="18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ηπατοπαγκρεατικής</a:t>
            </a:r>
            <a:r>
              <a:rPr kumimoji="0" lang="el-GR" altLang="el-GR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el-GR" altLang="el-GR" sz="18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λυκηθού</a:t>
            </a:r>
            <a:r>
              <a:rPr kumimoji="0" lang="el-GR" altLang="el-GR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.</a:t>
            </a:r>
          </a:p>
          <a:p>
            <a:pPr marL="342900" marR="0" lvl="0" indent="-3429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 startAt="23"/>
              <a:tabLst/>
            </a:pPr>
            <a:r>
              <a:rPr kumimoji="0" lang="el-GR" altLang="el-GR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Τι είναι η οξεία παγκρεατίτιδα;</a:t>
            </a:r>
          </a:p>
          <a:p>
            <a:pPr marL="342900" marR="0" lvl="0" indent="-3429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 startAt="23"/>
              <a:tabLst/>
            </a:pPr>
            <a:r>
              <a:rPr kumimoji="0" lang="el-GR" altLang="el-GR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Περιγράψτε την ανατομική θέση του σπλήνα.</a:t>
            </a:r>
          </a:p>
          <a:p>
            <a:pPr marL="342900" marR="0" lvl="0" indent="-3429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 startAt="23"/>
              <a:tabLst/>
            </a:pPr>
            <a:r>
              <a:rPr kumimoji="0" lang="el-GR" altLang="el-GR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Ποιες οι ανατομικές σχέσεις του σπλήνα;</a:t>
            </a:r>
          </a:p>
          <a:p>
            <a:pPr marL="342900" marR="0" lvl="0" indent="-3429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 startAt="23"/>
              <a:tabLst/>
            </a:pPr>
            <a:r>
              <a:rPr kumimoji="0" lang="el-GR" altLang="el-GR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Ποια η αρτηριακή παροχή και η φλεβική αποχέτευση του σπλήνα;</a:t>
            </a:r>
          </a:p>
          <a:p>
            <a:pPr marL="342900" marR="0" lvl="0" indent="-3429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 startAt="23"/>
              <a:tabLst/>
            </a:pPr>
            <a:r>
              <a:rPr kumimoji="0" lang="el-GR" altLang="el-GR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Περιγράψτε τη λεμφική αποχέτευση και τη νεύρωση του σπλήνα.</a:t>
            </a:r>
          </a:p>
          <a:p>
            <a:pPr marL="342900" marR="0" lvl="0" indent="-3429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 startAt="23"/>
              <a:tabLst/>
            </a:pPr>
            <a:r>
              <a:rPr kumimoji="0" lang="el-GR" altLang="el-GR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Ποιες ανατομικές δομές είναι στην πύλη του σπλήνα;</a:t>
            </a:r>
          </a:p>
          <a:p>
            <a:pPr marL="342900" marR="0" lvl="0" indent="-3429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 startAt="23"/>
              <a:tabLst/>
            </a:pPr>
            <a:r>
              <a:rPr kumimoji="0" lang="el-GR" altLang="el-GR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Τι είναι η </a:t>
            </a:r>
            <a:r>
              <a:rPr kumimoji="0" lang="el-GR" altLang="el-GR" sz="18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σπληνεκτομή</a:t>
            </a:r>
            <a:r>
              <a:rPr kumimoji="0" lang="el-GR" altLang="el-GR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και τι οι επικουρικοί σπλήνες;</a:t>
            </a:r>
          </a:p>
        </p:txBody>
      </p:sp>
    </p:spTree>
    <p:extLst>
      <p:ext uri="{BB962C8B-B14F-4D97-AF65-F5344CB8AC3E}">
        <p14:creationId xmlns:p14="http://schemas.microsoft.com/office/powerpoint/2010/main" val="2560896042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B0B5E634-1C6B-6777-FD44-40B69E7D5F9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Video credits</a:t>
            </a:r>
            <a:endParaRPr lang="el-GR" dirty="0"/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39AB18F6-6944-0AD4-64B9-BB884F4743B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61257" y="1825624"/>
            <a:ext cx="11625943" cy="4738461"/>
          </a:xfrm>
        </p:spPr>
        <p:txBody>
          <a:bodyPr>
            <a:normAutofit/>
          </a:bodyPr>
          <a:lstStyle/>
          <a:p>
            <a:r>
              <a:rPr lang="en-US" sz="2400" dirty="0"/>
              <a:t>Visual material: Complete Anatomy, © 3D4Medical by Elsevier.</a:t>
            </a:r>
            <a:br>
              <a:rPr lang="en-US" sz="2400" dirty="0"/>
            </a:br>
            <a:r>
              <a:rPr lang="en-US" sz="2400" dirty="0"/>
              <a:t>Used for educational presentation purposes.</a:t>
            </a:r>
            <a:endParaRPr lang="de-DE" sz="2400" dirty="0">
              <a:hlinkClick r:id="rId2"/>
            </a:endParaRPr>
          </a:p>
          <a:p>
            <a:pPr marL="0" indent="0">
              <a:buNone/>
            </a:pPr>
            <a:endParaRPr lang="de-DE" sz="2400" dirty="0"/>
          </a:p>
          <a:p>
            <a:endParaRPr lang="el-GR" sz="2400" dirty="0"/>
          </a:p>
        </p:txBody>
      </p:sp>
    </p:spTree>
    <p:extLst>
      <p:ext uri="{BB962C8B-B14F-4D97-AF65-F5344CB8AC3E}">
        <p14:creationId xmlns:p14="http://schemas.microsoft.com/office/powerpoint/2010/main" val="880498414"/>
      </p:ext>
    </p:extLst>
  </p:cSld>
  <p:clrMapOvr>
    <a:masterClrMapping/>
  </p:clrMapOvr>
</p:sld>
</file>

<file path=ppt/theme/theme1.xml><?xml version="1.0" encoding="utf-8"?>
<a:theme xmlns:a="http://schemas.openxmlformats.org/drawingml/2006/main" name="Θέμα του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1_Θέμα του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3.xml><?xml version="1.0" encoding="utf-8"?>
<a:theme xmlns:a="http://schemas.openxmlformats.org/drawingml/2006/main" name="Θέμα του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20551</TotalTime>
  <Words>2200</Words>
  <Application>Microsoft Office PowerPoint</Application>
  <PresentationFormat>Ευρεία οθόνη</PresentationFormat>
  <Paragraphs>271</Paragraphs>
  <Slides>52</Slides>
  <Notes>0</Notes>
  <HiddenSlides>0</HiddenSlides>
  <MMClips>4</MMClips>
  <ScaleCrop>false</ScaleCrop>
  <HeadingPairs>
    <vt:vector size="6" baseType="variant">
      <vt:variant>
        <vt:lpstr>Γραμματοσειρές που χρησιμοποιούνται</vt:lpstr>
      </vt:variant>
      <vt:variant>
        <vt:i4>3</vt:i4>
      </vt:variant>
      <vt:variant>
        <vt:lpstr>Θέμα</vt:lpstr>
      </vt:variant>
      <vt:variant>
        <vt:i4>2</vt:i4>
      </vt:variant>
      <vt:variant>
        <vt:lpstr>Τίτλοι διαφανειών</vt:lpstr>
      </vt:variant>
      <vt:variant>
        <vt:i4>52</vt:i4>
      </vt:variant>
    </vt:vector>
  </HeadingPairs>
  <TitlesOfParts>
    <vt:vector size="57" baseType="lpstr">
      <vt:lpstr>Aptos</vt:lpstr>
      <vt:lpstr>Aptos Display</vt:lpstr>
      <vt:lpstr>Arial</vt:lpstr>
      <vt:lpstr>Θέμα του Office</vt:lpstr>
      <vt:lpstr>1_Θέμα του Office</vt:lpstr>
      <vt:lpstr>Template?</vt:lpstr>
      <vt:lpstr>Παρουσίαση του PowerPoint</vt:lpstr>
      <vt:lpstr>Ήπαρ</vt:lpstr>
      <vt:lpstr>Επιφάνειες του ήπατος</vt:lpstr>
      <vt:lpstr>Σύνδεσμοι</vt:lpstr>
      <vt:lpstr>Παρουσίαση του PowerPoint</vt:lpstr>
      <vt:lpstr>Ανατομικές σχέσεις</vt:lpstr>
      <vt:lpstr>Πύλη του ήπατος</vt:lpstr>
      <vt:lpstr>Περιεχόμενα ηπατοδωδεκαδακτυλικού συνδέσμου</vt:lpstr>
      <vt:lpstr>Πυλαία φλέβα</vt:lpstr>
      <vt:lpstr> Κοινή ηπατική αρτηρία</vt:lpstr>
      <vt:lpstr>Φλεβική αποχέτευση ήπατος</vt:lpstr>
      <vt:lpstr>Χοληφόροι πόροι</vt:lpstr>
      <vt:lpstr>Παρουσίαση του PowerPoint</vt:lpstr>
      <vt:lpstr>Παρουσίαση του PowerPoint</vt:lpstr>
      <vt:lpstr>Λεμφική αποχέτευση ήπατος</vt:lpstr>
      <vt:lpstr>Νεύρωση</vt:lpstr>
      <vt:lpstr>Λοβοί του ήπατος</vt:lpstr>
      <vt:lpstr>Η λειτουργική διαίρεση (αγγειακή διαίρεση) του ήπατος</vt:lpstr>
      <vt:lpstr>Παρουσίαση του PowerPoint</vt:lpstr>
      <vt:lpstr>Χοληφόροι πόροι</vt:lpstr>
      <vt:lpstr>Παρουσίαση του PowerPoint</vt:lpstr>
      <vt:lpstr>Αιμάτωση και αποχέτευση χοληδόχου πόρου</vt:lpstr>
      <vt:lpstr>Χοληδόχος κύστη</vt:lpstr>
      <vt:lpstr>Χοληδόχος κύστη</vt:lpstr>
      <vt:lpstr>Παθολογικές καταστάσεις</vt:lpstr>
      <vt:lpstr>Παρουσίαση του PowerPoint</vt:lpstr>
      <vt:lpstr>Παρουσίαση του PowerPoint</vt:lpstr>
      <vt:lpstr>Πάγκρεας</vt:lpstr>
      <vt:lpstr>Παρουσίαση του PowerPoint</vt:lpstr>
      <vt:lpstr>Ανατομικές σχέσεις παγκρέατος (κεφαλή – σώμα)</vt:lpstr>
      <vt:lpstr>Ανατομικές σχέσεις παγκρέατος (αυχένας – ουρά)</vt:lpstr>
      <vt:lpstr>Παρουσίαση του PowerPoint</vt:lpstr>
      <vt:lpstr>Παγκρεατικοί πόροι: κύριος και επικουρικός</vt:lpstr>
      <vt:lpstr>Παρουσίαση του PowerPoint</vt:lpstr>
      <vt:lpstr>Παγκρεατικοί πόροι: κύριος και επικουρικός</vt:lpstr>
      <vt:lpstr>Ηπατοπαγκρεατική λυκηθός</vt:lpstr>
      <vt:lpstr>Αρτηριακή παροχή παγκρέατος</vt:lpstr>
      <vt:lpstr>Φλεβική αποχέτευση παγκρέατος</vt:lpstr>
      <vt:lpstr>Λεμφική αποχέτευση του παγκρέατος</vt:lpstr>
      <vt:lpstr>Νεύρωση του παγκρέατος</vt:lpstr>
      <vt:lpstr>Οξεία παγκρεατίτιδα</vt:lpstr>
      <vt:lpstr>Σπλήνας</vt:lpstr>
      <vt:lpstr>Θέση και ανατομικές σχέσεις σπλήνα</vt:lpstr>
      <vt:lpstr>Σύνδεσμοι του σπλήνα</vt:lpstr>
      <vt:lpstr>Αγγείωση και νεύρωση σπλήνα</vt:lpstr>
      <vt:lpstr>Πύλη σπληνός</vt:lpstr>
      <vt:lpstr>Σπληνεκτομή και επικουρικοί σπλήνες</vt:lpstr>
      <vt:lpstr>Ερωτήσεις </vt:lpstr>
      <vt:lpstr>Ερωτήσεις </vt:lpstr>
      <vt:lpstr>Ερωτήσεις</vt:lpstr>
      <vt:lpstr>Video credits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Evangelia-Marouso Kaplani</dc:creator>
  <cp:lastModifiedBy>Evangelia-Marouso Kaplani</cp:lastModifiedBy>
  <cp:revision>48</cp:revision>
  <dcterms:created xsi:type="dcterms:W3CDTF">2025-08-26T11:05:02Z</dcterms:created>
  <dcterms:modified xsi:type="dcterms:W3CDTF">2026-03-31T08:59:11Z</dcterms:modified>
</cp:coreProperties>
</file>