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sldIdLst>
    <p:sldId id="295" r:id="rId2"/>
    <p:sldId id="308" r:id="rId3"/>
    <p:sldId id="329" r:id="rId4"/>
    <p:sldId id="320" r:id="rId5"/>
    <p:sldId id="262" r:id="rId6"/>
    <p:sldId id="263" r:id="rId7"/>
    <p:sldId id="286" r:id="rId8"/>
    <p:sldId id="313" r:id="rId9"/>
    <p:sldId id="330" r:id="rId10"/>
    <p:sldId id="291" r:id="rId11"/>
    <p:sldId id="344" r:id="rId12"/>
    <p:sldId id="296" r:id="rId13"/>
    <p:sldId id="349" r:id="rId14"/>
    <p:sldId id="257" r:id="rId15"/>
    <p:sldId id="266" r:id="rId16"/>
    <p:sldId id="306" r:id="rId17"/>
    <p:sldId id="322" r:id="rId18"/>
    <p:sldId id="323" r:id="rId19"/>
    <p:sldId id="336" r:id="rId20"/>
    <p:sldId id="340" r:id="rId21"/>
    <p:sldId id="351" r:id="rId22"/>
    <p:sldId id="350" r:id="rId23"/>
    <p:sldId id="354" r:id="rId24"/>
    <p:sldId id="294" r:id="rId25"/>
    <p:sldId id="353" r:id="rId26"/>
    <p:sldId id="355" r:id="rId27"/>
    <p:sldId id="260" r:id="rId28"/>
    <p:sldId id="356" r:id="rId29"/>
    <p:sldId id="267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83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3735E7-7A15-4710-9180-4A270671D400}" type="datetimeFigureOut">
              <a:rPr lang="el-GR" smtClean="0"/>
              <a:t>4/11/2025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E6FC68-F322-4310-B6CE-600CFBA43A3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795154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EF183FE-EA97-4C13-B1E7-41387CF7788F}" type="slidenum">
              <a:rPr lang="el-GR" smtClean="0"/>
              <a:pPr/>
              <a:t>8</a:t>
            </a:fld>
            <a:endParaRPr lang="el-G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961DF75-D661-4CF8-AC93-DBF794853E83}" type="slidenum">
              <a:rPr lang="el-GR" smtClean="0"/>
              <a:pPr/>
              <a:t>25</a:t>
            </a:fld>
            <a:endParaRPr lang="el-G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12BE214-D235-402F-969A-26384EF6111C}" type="slidenum">
              <a:rPr lang="el-GR" smtClean="0"/>
              <a:pPr/>
              <a:t>26</a:t>
            </a:fld>
            <a:endParaRPr lang="el-G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DCA812-AE64-4792-A1E7-E696243EF382}" type="slidenum">
              <a:rPr lang="el-GR" smtClean="0"/>
              <a:pPr/>
              <a:t>27</a:t>
            </a:fld>
            <a:endParaRPr lang="el-G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601A98-9D96-46C0-BA92-2EF4DC6DDC8E}" type="slidenum">
              <a:rPr lang="el-GR" smtClean="0"/>
              <a:pPr/>
              <a:t>28</a:t>
            </a:fld>
            <a:endParaRPr lang="el-G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ED02318-A5A0-48C6-9AF9-F74298A8BC64}" type="slidenum">
              <a:rPr lang="el-GR" smtClean="0"/>
              <a:pPr/>
              <a:t>29</a:t>
            </a:fld>
            <a:endParaRPr lang="el-G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73B92E8-A6C1-4F7F-8B88-A7310017FA60}" type="slidenum">
              <a:rPr lang="el-GR" smtClean="0"/>
              <a:pPr/>
              <a:t>10</a:t>
            </a:fld>
            <a:endParaRPr lang="el-G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54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054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E443D16-DAF9-4BD5-A6DB-1E256C79B17E}" type="slidenum">
              <a:rPr lang="el-GR" smtClean="0"/>
              <a:pPr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502014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FF79AA4-9B09-4091-AB16-32CEECC6F4A6}" type="slidenum">
              <a:rPr lang="el-GR" smtClean="0"/>
              <a:pPr/>
              <a:t>12</a:t>
            </a:fld>
            <a:endParaRPr lang="el-G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05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105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D5D1645-5509-4FEC-84B1-4E6A3B5A9F6A}" type="slidenum">
              <a:rPr lang="el-GR" smtClean="0"/>
              <a:pPr/>
              <a:t>13</a:t>
            </a:fld>
            <a:endParaRPr lang="el-G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622D26-0F66-41A7-8721-1E5D4FBCE948}" type="slidenum">
              <a:rPr lang="el-GR" smtClean="0"/>
              <a:pPr/>
              <a:t>18</a:t>
            </a:fld>
            <a:endParaRPr lang="el-GR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l-GR" b="1"/>
              <a:t>Figure 1</a:t>
            </a:r>
            <a:r>
              <a:rPr lang="el-GR"/>
              <a:t> Comparison of a simple eukaryotic promoter and extensively diversified metazoan regulatory modules. </a:t>
            </a:r>
            <a:r>
              <a:rPr lang="el-GR" b="1"/>
              <a:t>a</a:t>
            </a:r>
            <a:r>
              <a:rPr lang="el-GR"/>
              <a:t>, Simple eukaryotic transcriptional unit. A simple core promoter (TATA), upstream activator sequence (UAS) and silencer element spaced within 100–200 bp of the TATA box that is typically found in unicellular eukaryotes. </a:t>
            </a:r>
            <a:r>
              <a:rPr lang="el-GR" b="1"/>
              <a:t>b</a:t>
            </a:r>
            <a:r>
              <a:rPr lang="el-GR"/>
              <a:t>, Complex metazoan transcriptional control modules. A complex arrangement of multiple clustered enhancer modules interspersed with silencer and insulator elements which can be located 10–50 kb either upstream or downstream of a composite core promoter containing TATA box (TATA), Initiator sequences (INR), and downstream promoter elements (DPE). 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008E4F8-431E-4835-B8BE-FD805295806F}" type="slidenum">
              <a:rPr lang="el-GR" smtClean="0"/>
              <a:pPr/>
              <a:t>20</a:t>
            </a:fld>
            <a:endParaRPr lang="el-GR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l-GR" b="1" dirty="0"/>
              <a:t>Figure 10-16. Negative and positive transcriptional control of the</a:t>
            </a:r>
            <a:r>
              <a:rPr lang="el-GR" b="1" i="1" dirty="0"/>
              <a:t> lac</a:t>
            </a:r>
            <a:r>
              <a:rPr lang="el-GR" b="1" dirty="0"/>
              <a:t> operon by the</a:t>
            </a:r>
            <a:r>
              <a:rPr lang="el-GR" b="1" i="1" dirty="0"/>
              <a:t> lac</a:t>
            </a:r>
            <a:r>
              <a:rPr lang="el-GR" b="1" dirty="0"/>
              <a:t> repressor and cAMP-CAP, respectively.</a:t>
            </a:r>
            <a:r>
              <a:rPr lang="el-GR" dirty="0"/>
              <a:t> (a) In the absence of lactose, no </a:t>
            </a:r>
            <a:r>
              <a:rPr lang="el-GR" i="1" dirty="0"/>
              <a:t>lac</a:t>
            </a:r>
            <a:r>
              <a:rPr lang="el-GR" dirty="0"/>
              <a:t> mRNA is formed because repressor bound to the </a:t>
            </a:r>
            <a:r>
              <a:rPr lang="el-GR" i="1" dirty="0"/>
              <a:t>lac</a:t>
            </a:r>
            <a:r>
              <a:rPr lang="el-GR" dirty="0"/>
              <a:t> operator prevents transcription. (b) In the presence of glucose and lactose, the </a:t>
            </a:r>
            <a:r>
              <a:rPr lang="el-GR" i="1" dirty="0"/>
              <a:t>lac</a:t>
            </a:r>
            <a:r>
              <a:rPr lang="el-GR" dirty="0"/>
              <a:t> repressor binds lactose and undergoes a conformational change, so that it does not bind to the </a:t>
            </a:r>
            <a:r>
              <a:rPr lang="el-GR" i="1" dirty="0"/>
              <a:t>lac</a:t>
            </a:r>
            <a:r>
              <a:rPr lang="el-GR" dirty="0"/>
              <a:t> operator. However, cAMP is low, because glucose is present, and thus cAMP-CAP does not bind to the CAP site in the operator. As a result, RNA polymerase does not bind efficiently to the </a:t>
            </a:r>
            <a:r>
              <a:rPr lang="el-GR" i="1" dirty="0"/>
              <a:t>lac</a:t>
            </a:r>
            <a:r>
              <a:rPr lang="el-GR" dirty="0"/>
              <a:t> promoter and only a little </a:t>
            </a:r>
            <a:r>
              <a:rPr lang="el-GR" i="1" dirty="0"/>
              <a:t>lac</a:t>
            </a:r>
            <a:r>
              <a:rPr lang="el-GR" dirty="0"/>
              <a:t> mRNA is synthesized. (c) In the presence of lactose and the absence of glucose, maximal transcription of the </a:t>
            </a:r>
            <a:r>
              <a:rPr lang="el-GR" i="1" dirty="0"/>
              <a:t>lac</a:t>
            </a:r>
            <a:r>
              <a:rPr lang="el-GR" dirty="0"/>
              <a:t> operon occurs. In this situation, the </a:t>
            </a:r>
            <a:r>
              <a:rPr lang="el-GR" i="1" dirty="0"/>
              <a:t>lac</a:t>
            </a:r>
            <a:r>
              <a:rPr lang="el-GR" dirty="0"/>
              <a:t> repressor does not bind to the </a:t>
            </a:r>
            <a:r>
              <a:rPr lang="el-GR" i="1" dirty="0"/>
              <a:t>lac</a:t>
            </a:r>
            <a:r>
              <a:rPr lang="el-GR" dirty="0"/>
              <a:t> operator, the concentration of cAMP increases, and the cAMP-CAP complex that forms binds at the CAP site, stimulating binding and initiation by RNA polymerase. 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FA8CF8-BCBD-432E-A2A0-B391C371F4C5}" type="slidenum">
              <a:rPr lang="el-GR" smtClean="0"/>
              <a:pPr/>
              <a:t>23</a:t>
            </a:fld>
            <a:endParaRPr lang="el-G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961DF75-D661-4CF8-AC93-DBF794853E83}" type="slidenum">
              <a:rPr lang="el-GR" smtClean="0"/>
              <a:pPr/>
              <a:t>24</a:t>
            </a:fld>
            <a:endParaRPr 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944AA-2DC4-4F9C-9FEB-D1B0BE5F2AE7}" type="datetimeFigureOut">
              <a:rPr lang="el-GR" smtClean="0"/>
              <a:t>4/11/2025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C8846-3F96-4CDB-8A93-A223CF79F5D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579255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944AA-2DC4-4F9C-9FEB-D1B0BE5F2AE7}" type="datetimeFigureOut">
              <a:rPr lang="el-GR" smtClean="0"/>
              <a:t>4/11/2025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C8846-3F96-4CDB-8A93-A223CF79F5D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856939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944AA-2DC4-4F9C-9FEB-D1B0BE5F2AE7}" type="datetimeFigureOut">
              <a:rPr lang="el-GR" smtClean="0"/>
              <a:t>4/11/2025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C8846-3F96-4CDB-8A93-A223CF79F5D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459093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Τίτλος, Αντικείμενο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1694B4-8F71-4374-8BF7-B66A4F91FACC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162347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944AA-2DC4-4F9C-9FEB-D1B0BE5F2AE7}" type="datetimeFigureOut">
              <a:rPr lang="el-GR" smtClean="0"/>
              <a:t>4/11/2025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C8846-3F96-4CDB-8A93-A223CF79F5D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71094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944AA-2DC4-4F9C-9FEB-D1B0BE5F2AE7}" type="datetimeFigureOut">
              <a:rPr lang="el-GR" smtClean="0"/>
              <a:t>4/11/2025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C8846-3F96-4CDB-8A93-A223CF79F5D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973311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944AA-2DC4-4F9C-9FEB-D1B0BE5F2AE7}" type="datetimeFigureOut">
              <a:rPr lang="el-GR" smtClean="0"/>
              <a:t>4/11/2025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C8846-3F96-4CDB-8A93-A223CF79F5D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458936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944AA-2DC4-4F9C-9FEB-D1B0BE5F2AE7}" type="datetimeFigureOut">
              <a:rPr lang="el-GR" smtClean="0"/>
              <a:t>4/11/2025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C8846-3F96-4CDB-8A93-A223CF79F5D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573803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944AA-2DC4-4F9C-9FEB-D1B0BE5F2AE7}" type="datetimeFigureOut">
              <a:rPr lang="el-GR" smtClean="0"/>
              <a:t>4/11/2025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C8846-3F96-4CDB-8A93-A223CF79F5D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65259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944AA-2DC4-4F9C-9FEB-D1B0BE5F2AE7}" type="datetimeFigureOut">
              <a:rPr lang="el-GR" smtClean="0"/>
              <a:t>4/11/2025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C8846-3F96-4CDB-8A93-A223CF79F5D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274411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944AA-2DC4-4F9C-9FEB-D1B0BE5F2AE7}" type="datetimeFigureOut">
              <a:rPr lang="el-GR" smtClean="0"/>
              <a:t>4/11/2025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C8846-3F96-4CDB-8A93-A223CF79F5D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090133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944AA-2DC4-4F9C-9FEB-D1B0BE5F2AE7}" type="datetimeFigureOut">
              <a:rPr lang="el-GR" smtClean="0"/>
              <a:t>4/11/2025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C8846-3F96-4CDB-8A93-A223CF79F5D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57415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FE944AA-2DC4-4F9C-9FEB-D1B0BE5F2AE7}" type="datetimeFigureOut">
              <a:rPr lang="el-GR" smtClean="0"/>
              <a:t>4/11/2025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FEC8846-3F96-4CDB-8A93-A223CF79F5D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919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DA022D06-C5CF-EC04-C1C1-EB0DACA5EF3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ΛΙΠΙΔΙΑ ΚΑΙ ΥΔΑΤΑΝΘΡΑΚΕΣ</a:t>
            </a:r>
          </a:p>
        </p:txBody>
      </p:sp>
      <p:pic>
        <p:nvPicPr>
          <p:cNvPr id="3075" name="Picture 4">
            <a:extLst>
              <a:ext uri="{FF2B5EF4-FFF2-40B4-BE49-F238E27FC236}">
                <a16:creationId xmlns:a16="http://schemas.microsoft.com/office/drawing/2014/main" id="{3CFEBCC2-1CE3-1C71-3229-A4154CB13C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75" y="1957389"/>
            <a:ext cx="4286250" cy="3307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5100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Box 3"/>
          <p:cNvSpPr txBox="1">
            <a:spLocks noChangeArrowheads="1"/>
          </p:cNvSpPr>
          <p:nvPr/>
        </p:nvSpPr>
        <p:spPr bwMode="auto">
          <a:xfrm>
            <a:off x="409450" y="2547938"/>
            <a:ext cx="83251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l-GR" sz="3200" b="1" dirty="0">
                <a:solidFill>
                  <a:srgbClr val="C00000"/>
                </a:solidFill>
                <a:latin typeface="Calibri" pitchFamily="34" charset="0"/>
              </a:rPr>
              <a:t>ΕΠΙΔΙΟΡΘΩΣΗ ΛΑΘΩΝ-ΕΝΖΥΜΑ ΕΠΙΔΙΩΡΘΩΣΗΣ</a:t>
            </a:r>
          </a:p>
        </p:txBody>
      </p:sp>
    </p:spTree>
  </p:cSld>
  <p:clrMapOvr>
    <a:masterClrMapping/>
  </p:clrMapOvr>
  <p:transition advTm="6300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ch5f50"/>
          <p:cNvPicPr>
            <a:picLocks noChangeAspect="1" noChangeArrowheads="1"/>
          </p:cNvPicPr>
          <p:nvPr/>
        </p:nvPicPr>
        <p:blipFill>
          <a:blip r:embed="rId3"/>
          <a:srcRect r="57813"/>
          <a:stretch>
            <a:fillRect/>
          </a:stretch>
        </p:blipFill>
        <p:spPr bwMode="auto">
          <a:xfrm>
            <a:off x="4071938" y="114300"/>
            <a:ext cx="3857625" cy="674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3" name="TextBox 3"/>
          <p:cNvSpPr txBox="1">
            <a:spLocks noChangeArrowheads="1"/>
          </p:cNvSpPr>
          <p:nvPr/>
        </p:nvSpPr>
        <p:spPr bwMode="auto">
          <a:xfrm>
            <a:off x="214313" y="357188"/>
            <a:ext cx="3151187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l-GR" sz="2800" b="1">
                <a:latin typeface="Calibri" pitchFamily="34" charset="0"/>
              </a:rPr>
              <a:t>ΕΠΙΔΙΩΡΘΩΣΗ</a:t>
            </a:r>
          </a:p>
          <a:p>
            <a:pPr algn="ctr"/>
            <a:r>
              <a:rPr lang="el-GR" sz="2800" b="1">
                <a:latin typeface="Calibri" pitchFamily="34" charset="0"/>
              </a:rPr>
              <a:t>ΜΕ ΕΚΤΟΜΗ ΒΑΣΗΣ</a:t>
            </a:r>
          </a:p>
        </p:txBody>
      </p:sp>
    </p:spTree>
    <p:extLst>
      <p:ext uri="{BB962C8B-B14F-4D97-AF65-F5344CB8AC3E}">
        <p14:creationId xmlns:p14="http://schemas.microsoft.com/office/powerpoint/2010/main" val="109004194"/>
      </p:ext>
    </p:extLst>
  </p:cSld>
  <p:clrMapOvr>
    <a:masterClrMapping/>
  </p:clrMapOvr>
  <p:transition advTm="10800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ch5f4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94025" y="1285875"/>
            <a:ext cx="3157538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1" name="TextBox 3"/>
          <p:cNvSpPr txBox="1">
            <a:spLocks noChangeArrowheads="1"/>
          </p:cNvSpPr>
          <p:nvPr/>
        </p:nvSpPr>
        <p:spPr bwMode="auto">
          <a:xfrm>
            <a:off x="1957388" y="261938"/>
            <a:ext cx="5383212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l-GR" sz="2800" b="1">
                <a:latin typeface="Calibri" pitchFamily="34" charset="0"/>
              </a:rPr>
              <a:t>ΔΙΜΕΡΗ ΠΥΡΙΜΙΔΙΝΩΝ/ΘΥΜΙΝΗΣ</a:t>
            </a:r>
          </a:p>
          <a:p>
            <a:pPr algn="ctr"/>
            <a:r>
              <a:rPr lang="el-GR" sz="2800" b="1">
                <a:latin typeface="Calibri" pitchFamily="34" charset="0"/>
              </a:rPr>
              <a:t>ΥΠΕΡΙΩΔΗΣ ΑΚΤΙΝΟΒΟΛΙΑ</a:t>
            </a:r>
          </a:p>
        </p:txBody>
      </p:sp>
    </p:spTree>
  </p:cSld>
  <p:clrMapOvr>
    <a:masterClrMapping/>
  </p:clrMapOvr>
  <p:transition advTm="6500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l-GR"/>
              <a:t>B. Μαρμ</a:t>
            </a:r>
            <a:r>
              <a:rPr lang="el-GR" altLang="ja-JP"/>
              <a:t>άρας, Μ. Λαμπροπούλου - Μαρμάρα «Βιολογία Κυττάρου», εκδ. Typorama 2005</a:t>
            </a:r>
            <a:endParaRPr lang="el-GR"/>
          </a:p>
        </p:txBody>
      </p:sp>
      <p:grpSp>
        <p:nvGrpSpPr>
          <p:cNvPr id="56323" name="Group 4"/>
          <p:cNvGrpSpPr>
            <a:grpSpLocks/>
          </p:cNvGrpSpPr>
          <p:nvPr/>
        </p:nvGrpSpPr>
        <p:grpSpPr bwMode="auto">
          <a:xfrm>
            <a:off x="684213" y="1316038"/>
            <a:ext cx="6980237" cy="5541962"/>
            <a:chOff x="431" y="829"/>
            <a:chExt cx="4397" cy="3491"/>
          </a:xfrm>
        </p:grpSpPr>
        <p:pic>
          <p:nvPicPr>
            <p:cNvPr id="56325" name="Picture 2" descr="ch5f2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066" y="829"/>
              <a:ext cx="3762" cy="26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6326" name="Rectangle 3"/>
            <p:cNvSpPr>
              <a:spLocks noChangeArrowheads="1"/>
            </p:cNvSpPr>
            <p:nvPr/>
          </p:nvSpPr>
          <p:spPr bwMode="auto">
            <a:xfrm>
              <a:off x="431" y="4020"/>
              <a:ext cx="3084" cy="3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6324" name="TextBox 3"/>
          <p:cNvSpPr txBox="1">
            <a:spLocks noChangeArrowheads="1"/>
          </p:cNvSpPr>
          <p:nvPr/>
        </p:nvSpPr>
        <p:spPr bwMode="auto">
          <a:xfrm>
            <a:off x="917575" y="261938"/>
            <a:ext cx="73088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l-GR" sz="2800" b="1">
                <a:latin typeface="Calibri" pitchFamily="34" charset="0"/>
              </a:rPr>
              <a:t>ΕΠΙΔΙΟΡΘΩΣΗ ΛΑΘΩΝ-ΕΝΖΥΜΑ ΕΠΙΔΙΩΡΘΩΣΗΣ</a:t>
            </a:r>
          </a:p>
        </p:txBody>
      </p:sp>
    </p:spTree>
  </p:cSld>
  <p:clrMapOvr>
    <a:masterClrMapping/>
  </p:clrMapOvr>
  <p:transition advTm="10000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">
            <a:extLst>
              <a:ext uri="{FF2B5EF4-FFF2-40B4-BE49-F238E27FC236}">
                <a16:creationId xmlns:a16="http://schemas.microsoft.com/office/drawing/2014/main" id="{5E51F6BD-B401-1097-9FF3-AE10DBAAEC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7225" y="280988"/>
            <a:ext cx="55530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b="1">
                <a:solidFill>
                  <a:srgbClr val="0070C0"/>
                </a:solidFill>
                <a:latin typeface="Calibri" panose="020F0502020204030204" pitchFamily="34" charset="0"/>
              </a:rPr>
              <a:t>ΔΟΜΗ ΚΑΙ ΟΡΓΑΝΩΣΗ ΠΥΡΗΝΑ</a:t>
            </a:r>
          </a:p>
        </p:txBody>
      </p:sp>
      <p:pic>
        <p:nvPicPr>
          <p:cNvPr id="2051" name="Picture 6" descr="The Thing Inside Your Cells That Might Determine How Long You Live - The  New York Times">
            <a:extLst>
              <a:ext uri="{FF2B5EF4-FFF2-40B4-BE49-F238E27FC236}">
                <a16:creationId xmlns:a16="http://schemas.microsoft.com/office/drawing/2014/main" id="{F9E1EBC0-9621-2133-37E4-1A0EA7DE5F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6263" y="1357313"/>
            <a:ext cx="5715000" cy="414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1600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1620">
            <a:extLst>
              <a:ext uri="{FF2B5EF4-FFF2-40B4-BE49-F238E27FC236}">
                <a16:creationId xmlns:a16="http://schemas.microsoft.com/office/drawing/2014/main" id="{BD06C038-77E0-F1EE-9651-9D7417F7C6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650" y="714375"/>
            <a:ext cx="7124700" cy="490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Text Box 3">
            <a:extLst>
              <a:ext uri="{FF2B5EF4-FFF2-40B4-BE49-F238E27FC236}">
                <a16:creationId xmlns:a16="http://schemas.microsoft.com/office/drawing/2014/main" id="{213E752E-0E6C-B590-5C0C-A0FA67AA06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93950" y="293688"/>
            <a:ext cx="43561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2600" b="1"/>
              <a:t>ΙΣΤΟΝΕΣ-ΝΟΥΚΛΕΟΣΩΜΑ</a:t>
            </a:r>
          </a:p>
        </p:txBody>
      </p:sp>
      <p:sp>
        <p:nvSpPr>
          <p:cNvPr id="19460" name="5 - Ορθογώνιο">
            <a:extLst>
              <a:ext uri="{FF2B5EF4-FFF2-40B4-BE49-F238E27FC236}">
                <a16:creationId xmlns:a16="http://schemas.microsoft.com/office/drawing/2014/main" id="{E2FE4B8C-39A8-7742-45D7-B4D451F89A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7313" y="5572125"/>
            <a:ext cx="6286500" cy="104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l-GR" altLang="el-GR" sz="2200" b="1">
                <a:solidFill>
                  <a:srgbClr val="C00000"/>
                </a:solidFill>
              </a:rPr>
              <a:t>Πλούσιες σε βασικά αμινοξέα, </a:t>
            </a:r>
            <a:r>
              <a:rPr lang="en-US" altLang="el-GR" sz="2200" b="1">
                <a:solidFill>
                  <a:srgbClr val="C00000"/>
                </a:solidFill>
              </a:rPr>
              <a:t>Arg </a:t>
            </a:r>
            <a:r>
              <a:rPr lang="el-GR" altLang="el-GR" sz="2200" b="1">
                <a:solidFill>
                  <a:srgbClr val="C00000"/>
                </a:solidFill>
              </a:rPr>
              <a:t>και </a:t>
            </a:r>
            <a:r>
              <a:rPr lang="en-US" altLang="el-GR" sz="2200" b="1">
                <a:solidFill>
                  <a:srgbClr val="C00000"/>
                </a:solidFill>
              </a:rPr>
              <a:t>Lys</a:t>
            </a:r>
            <a:endParaRPr lang="el-GR" altLang="el-GR" sz="2200" b="1">
              <a:solidFill>
                <a:srgbClr val="C00000"/>
              </a:solidFill>
            </a:endParaRP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l-GR" altLang="el-GR" sz="2200" b="1">
                <a:solidFill>
                  <a:srgbClr val="C00000"/>
                </a:solidFill>
              </a:rPr>
              <a:t>Πολύ συντηρημένα μόρια</a:t>
            </a:r>
            <a:endParaRPr lang="el-GR" altLang="el-GR" sz="220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advTm="105000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1 - Τίτλος"/>
          <p:cNvSpPr>
            <a:spLocks noGrp="1"/>
          </p:cNvSpPr>
          <p:nvPr>
            <p:ph type="ctrTitle"/>
          </p:nvPr>
        </p:nvSpPr>
        <p:spPr>
          <a:xfrm>
            <a:off x="657225" y="1071563"/>
            <a:ext cx="7772400" cy="1470025"/>
          </a:xfrm>
        </p:spPr>
        <p:txBody>
          <a:bodyPr/>
          <a:lstStyle/>
          <a:p>
            <a:pPr eaLnBrk="1" hangingPunct="1"/>
            <a:r>
              <a:rPr lang="el-GR" sz="6000" b="1">
                <a:solidFill>
                  <a:srgbClr val="0070C0"/>
                </a:solidFill>
                <a:latin typeface="Calibri" pitchFamily="34" charset="0"/>
              </a:rPr>
              <a:t>ΜΕΤΑΓΡΑΦΗ</a:t>
            </a:r>
          </a:p>
        </p:txBody>
      </p:sp>
      <p:pic>
        <p:nvPicPr>
          <p:cNvPr id="4099" name="Picture 4" descr="Αποτέλεσμα εικόνας για transcription cartoon"/>
          <p:cNvPicPr>
            <a:picLocks noChangeAspect="1" noChangeArrowheads="1"/>
          </p:cNvPicPr>
          <p:nvPr/>
        </p:nvPicPr>
        <p:blipFill>
          <a:blip r:embed="rId2"/>
          <a:srcRect l="22336" t="14091" r="22414" b="12317"/>
          <a:stretch>
            <a:fillRect/>
          </a:stretch>
        </p:blipFill>
        <p:spPr bwMode="auto">
          <a:xfrm>
            <a:off x="2865438" y="2428875"/>
            <a:ext cx="3357562" cy="335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7000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TextBox"/>
          <p:cNvSpPr txBox="1"/>
          <p:nvPr/>
        </p:nvSpPr>
        <p:spPr>
          <a:xfrm>
            <a:off x="1884363" y="357188"/>
            <a:ext cx="5375275" cy="8921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l-GR" sz="2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ΕΛΕΓΧΟΣ ΜΕΤΑΓΡΑΦΗΣ</a:t>
            </a:r>
          </a:p>
          <a:p>
            <a:pPr algn="ctr">
              <a:defRPr/>
            </a:pPr>
            <a:r>
              <a:rPr lang="el-GR" sz="2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ΥΠΟΚΙΝΗΤΗΣ ΕΥΚΑΡΥΩΤΙΚΟΥ</a:t>
            </a:r>
          </a:p>
        </p:txBody>
      </p:sp>
      <p:sp>
        <p:nvSpPr>
          <p:cNvPr id="6" name="5 - TextBox"/>
          <p:cNvSpPr txBox="1"/>
          <p:nvPr/>
        </p:nvSpPr>
        <p:spPr>
          <a:xfrm>
            <a:off x="106363" y="4286250"/>
            <a:ext cx="8931275" cy="26114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  <a:buFont typeface="Arial" pitchFamily="34" charset="0"/>
              <a:buChar char="•"/>
              <a:defRPr/>
            </a:pPr>
            <a:r>
              <a:rPr lang="el-GR" sz="2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Συναινετικές Αλληλουχίες (</a:t>
            </a:r>
            <a:r>
              <a:rPr lang="en-US" sz="2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consensus)</a:t>
            </a:r>
          </a:p>
          <a:p>
            <a:pPr>
              <a:lnSpc>
                <a:spcPct val="150000"/>
              </a:lnSpc>
              <a:spcAft>
                <a:spcPts val="1000"/>
              </a:spcAft>
              <a:defRPr/>
            </a:pPr>
            <a:r>
              <a:rPr 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l-GR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ΑΤΑ</a:t>
            </a:r>
            <a:r>
              <a:rPr lang="el-GR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 Δέσμευση Γενικών Μεταγραφικών Παραγόντων</a:t>
            </a:r>
          </a:p>
          <a:p>
            <a:pPr>
              <a:lnSpc>
                <a:spcPct val="150000"/>
              </a:lnSpc>
              <a:spcAft>
                <a:spcPts val="1000"/>
              </a:spcAft>
              <a:defRPr/>
            </a:pPr>
            <a:r>
              <a:rPr 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CAAT </a:t>
            </a:r>
            <a:r>
              <a:rPr lang="el-GR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&amp; </a:t>
            </a:r>
            <a:r>
              <a:rPr 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GC</a:t>
            </a:r>
            <a:r>
              <a:rPr lang="el-GR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 Δέσμευση Ειδικών Μεταγραφικών Παραγόντων  Ρύθμιση Αποδοτικότητας Μεταγραφής</a:t>
            </a:r>
            <a:endParaRPr lang="el-GR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60" name="Picture 2" descr="060002"/>
          <p:cNvPicPr>
            <a:picLocks noChangeAspect="1" noChangeArrowheads="1"/>
          </p:cNvPicPr>
          <p:nvPr/>
        </p:nvPicPr>
        <p:blipFill>
          <a:blip r:embed="rId2"/>
          <a:srcRect t="51207"/>
          <a:stretch>
            <a:fillRect/>
          </a:stretch>
        </p:blipFill>
        <p:spPr bwMode="auto">
          <a:xfrm>
            <a:off x="214313" y="1357313"/>
            <a:ext cx="8694737" cy="278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74000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nature01763-f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33475" y="1143000"/>
            <a:ext cx="6877050" cy="425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2 - TextBox"/>
          <p:cNvSpPr txBox="1">
            <a:spLocks noChangeArrowheads="1"/>
          </p:cNvSpPr>
          <p:nvPr/>
        </p:nvSpPr>
        <p:spPr bwMode="auto">
          <a:xfrm>
            <a:off x="2090738" y="214313"/>
            <a:ext cx="4962525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l-GR" sz="26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ΕΛΕΓΧΟΣ ΜΕΤΑΓΡΑΦΗΣ</a:t>
            </a:r>
          </a:p>
          <a:p>
            <a:pPr algn="ctr"/>
            <a:r>
              <a:rPr lang="el-GR" sz="26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ΕΝΙΣΧΥΤΕΣ </a:t>
            </a:r>
            <a:r>
              <a:rPr lang="en-US" sz="26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&amp;</a:t>
            </a:r>
            <a:r>
              <a:rPr lang="el-GR" sz="26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ΚΑΤΑΣΤΟΛΕΙΣ</a:t>
            </a:r>
          </a:p>
        </p:txBody>
      </p:sp>
      <p:sp>
        <p:nvSpPr>
          <p:cNvPr id="4" name="3 - TextBox"/>
          <p:cNvSpPr txBox="1"/>
          <p:nvPr/>
        </p:nvSpPr>
        <p:spPr>
          <a:xfrm>
            <a:off x="874713" y="5111750"/>
            <a:ext cx="7394575" cy="152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cis</a:t>
            </a:r>
            <a:r>
              <a:rPr lang="en-US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l-GR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δραστικές αλληλουχίες </a:t>
            </a:r>
            <a:r>
              <a:rPr lang="en-US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DNA</a:t>
            </a:r>
            <a:endParaRPr lang="el-GR" sz="2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defRPr/>
            </a:pPr>
            <a:r>
              <a:rPr lang="el-GR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Δέσμευση Ρυθμιστικών Μεταγραφικών Παραγόντων</a:t>
            </a:r>
          </a:p>
          <a:p>
            <a:pPr>
              <a:lnSpc>
                <a:spcPct val="150000"/>
              </a:lnSpc>
              <a:spcAft>
                <a:spcPts val="0"/>
              </a:spcAft>
              <a:defRPr/>
            </a:pPr>
            <a:r>
              <a:rPr lang="el-GR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Όχι συγκεκριμένη θέση-Μακριά από έναρξη μεταγραφής</a:t>
            </a:r>
          </a:p>
        </p:txBody>
      </p:sp>
    </p:spTree>
  </p:cSld>
  <p:clrMapOvr>
    <a:masterClrMapping/>
  </p:clrMapOvr>
  <p:transition advTm="145000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060008"/>
          <p:cNvPicPr>
            <a:picLocks noChangeAspect="1" noChangeArrowheads="1"/>
          </p:cNvPicPr>
          <p:nvPr/>
        </p:nvPicPr>
        <p:blipFill>
          <a:blip r:embed="rId2"/>
          <a:srcRect r="52646" b="15625"/>
          <a:stretch>
            <a:fillRect/>
          </a:stretch>
        </p:blipFill>
        <p:spPr bwMode="auto">
          <a:xfrm>
            <a:off x="2751138" y="0"/>
            <a:ext cx="3641725" cy="686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56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oup 2">
            <a:extLst>
              <a:ext uri="{FF2B5EF4-FFF2-40B4-BE49-F238E27FC236}">
                <a16:creationId xmlns:a16="http://schemas.microsoft.com/office/drawing/2014/main" id="{55AFD9A4-28E1-9446-A125-9B0417B9FED4}"/>
              </a:ext>
            </a:extLst>
          </p:cNvPr>
          <p:cNvGrpSpPr>
            <a:grpSpLocks/>
          </p:cNvGrpSpPr>
          <p:nvPr/>
        </p:nvGrpSpPr>
        <p:grpSpPr bwMode="auto">
          <a:xfrm>
            <a:off x="323850" y="73025"/>
            <a:ext cx="8510588" cy="6669088"/>
            <a:chOff x="204" y="46"/>
            <a:chExt cx="5361" cy="4201"/>
          </a:xfrm>
        </p:grpSpPr>
        <p:pic>
          <p:nvPicPr>
            <p:cNvPr id="10244" name="Picture 3" descr="Steroids">
              <a:extLst>
                <a:ext uri="{FF2B5EF4-FFF2-40B4-BE49-F238E27FC236}">
                  <a16:creationId xmlns:a16="http://schemas.microsoft.com/office/drawing/2014/main" id="{767D3BDA-2691-F58A-BE2D-71E8B64127F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3" y="46"/>
              <a:ext cx="2812" cy="4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45" name="Picture 4" descr="cholesterol">
              <a:extLst>
                <a:ext uri="{FF2B5EF4-FFF2-40B4-BE49-F238E27FC236}">
                  <a16:creationId xmlns:a16="http://schemas.microsoft.com/office/drawing/2014/main" id="{F402CB5B-0BB4-E7DF-2070-AF7B7ADAA78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" y="1692"/>
              <a:ext cx="2520" cy="1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243" name="TextBox 1">
            <a:extLst>
              <a:ext uri="{FF2B5EF4-FFF2-40B4-BE49-F238E27FC236}">
                <a16:creationId xmlns:a16="http://schemas.microsoft.com/office/drawing/2014/main" id="{E3FA3767-9FEB-CCB1-1D2E-919F0B79D9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549275"/>
            <a:ext cx="23574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l-GR" altLang="el-GR" sz="3600" b="1">
                <a:solidFill>
                  <a:srgbClr val="C00000"/>
                </a:solidFill>
              </a:rPr>
              <a:t>Στεροειδή</a:t>
            </a:r>
          </a:p>
        </p:txBody>
      </p:sp>
    </p:spTree>
  </p:cSld>
  <p:clrMapOvr>
    <a:masterClrMapping/>
  </p:clrMapOvr>
  <p:transition advTm="51000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5" descr="ch10f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92263" y="0"/>
            <a:ext cx="59594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32000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>
            <a:extLst>
              <a:ext uri="{FF2B5EF4-FFF2-40B4-BE49-F238E27FC236}">
                <a16:creationId xmlns:a16="http://schemas.microsoft.com/office/drawing/2014/main" id="{DA8FA06F-E384-FECE-FA33-F02FE36F63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614" y="1017270"/>
            <a:ext cx="6834772" cy="561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- Τίτλος">
            <a:extLst>
              <a:ext uri="{FF2B5EF4-FFF2-40B4-BE49-F238E27FC236}">
                <a16:creationId xmlns:a16="http://schemas.microsoft.com/office/drawing/2014/main" id="{6C12EC3C-4DEC-D2AB-9F05-26C20FE2A5A1}"/>
              </a:ext>
            </a:extLst>
          </p:cNvPr>
          <p:cNvSpPr txBox="1">
            <a:spLocks/>
          </p:cNvSpPr>
          <p:nvPr/>
        </p:nvSpPr>
        <p:spPr>
          <a:xfrm>
            <a:off x="685800" y="147320"/>
            <a:ext cx="7772400" cy="86995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l-GR" sz="3600" b="1" kern="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Ωρίμανση μηνύματος </a:t>
            </a:r>
            <a:r>
              <a:rPr lang="en-US" sz="3600" b="1" kern="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RNA</a:t>
            </a:r>
            <a:endParaRPr lang="el-GR" sz="3600" b="1" kern="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93575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5C253773-4701-4A55-71C4-1B114F5D09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001" y="960120"/>
            <a:ext cx="8419997" cy="4481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- Τίτλος">
            <a:extLst>
              <a:ext uri="{FF2B5EF4-FFF2-40B4-BE49-F238E27FC236}">
                <a16:creationId xmlns:a16="http://schemas.microsoft.com/office/drawing/2014/main" id="{9E85F634-E29D-24FB-D49F-C29481CBE7FE}"/>
              </a:ext>
            </a:extLst>
          </p:cNvPr>
          <p:cNvSpPr txBox="1">
            <a:spLocks/>
          </p:cNvSpPr>
          <p:nvPr/>
        </p:nvSpPr>
        <p:spPr>
          <a:xfrm>
            <a:off x="571500" y="192596"/>
            <a:ext cx="7772400" cy="86995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l-GR" sz="3000" b="1" kern="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ΕΝΑΛΛΑΚΤΙΚΟ </a:t>
            </a:r>
            <a:r>
              <a:rPr lang="en-US" sz="3000" b="1" kern="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SPLICING</a:t>
            </a:r>
            <a:endParaRPr lang="el-GR" sz="3000" b="1" kern="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9828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81075"/>
            <a:ext cx="8229600" cy="1143000"/>
          </a:xfrm>
        </p:spPr>
        <p:txBody>
          <a:bodyPr/>
          <a:lstStyle/>
          <a:p>
            <a:pPr algn="ctr"/>
            <a:r>
              <a:rPr lang="el-GR" b="1" dirty="0">
                <a:solidFill>
                  <a:srgbClr val="0070C0"/>
                </a:solidFill>
                <a:latin typeface="Calibri" pitchFamily="34" charset="0"/>
              </a:rPr>
              <a:t>ΜΕΤΑΦΡΑΣΗ</a:t>
            </a:r>
          </a:p>
        </p:txBody>
      </p:sp>
      <p:pic>
        <p:nvPicPr>
          <p:cNvPr id="205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62313" y="2492375"/>
            <a:ext cx="2619375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9000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33375"/>
            <a:ext cx="8229600" cy="1143000"/>
          </a:xfrm>
        </p:spPr>
        <p:txBody>
          <a:bodyPr/>
          <a:lstStyle/>
          <a:p>
            <a:pPr eaLnBrk="1" hangingPunct="1"/>
            <a:r>
              <a:rPr lang="el-GR" sz="3600" b="1" dirty="0">
                <a:solidFill>
                  <a:srgbClr val="003399"/>
                </a:solidFill>
                <a:latin typeface="Times New Roman" pitchFamily="18" charset="0"/>
              </a:rPr>
              <a:t>Υπόθεση Αστάθειας</a:t>
            </a:r>
          </a:p>
        </p:txBody>
      </p:sp>
      <p:sp>
        <p:nvSpPr>
          <p:cNvPr id="5127" name="Text Box 10"/>
          <p:cNvSpPr txBox="1">
            <a:spLocks noChangeArrowheads="1"/>
          </p:cNvSpPr>
          <p:nvPr/>
        </p:nvSpPr>
        <p:spPr bwMode="auto">
          <a:xfrm>
            <a:off x="8601075" y="-26988"/>
            <a:ext cx="579438" cy="396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>
                <a:latin typeface="Times New Roman" pitchFamily="18" charset="0"/>
              </a:rPr>
              <a:t>S3</a:t>
            </a:r>
            <a:endParaRPr lang="el-GR" sz="2000" b="1">
              <a:latin typeface="Times New Roman" pitchFamily="18" charset="0"/>
            </a:endParaRPr>
          </a:p>
        </p:txBody>
      </p:sp>
      <p:pic>
        <p:nvPicPr>
          <p:cNvPr id="10" name="Picture 2" descr="https://www.mun.ca/biology/scarr/MGA2-03-3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4732" y="1270561"/>
            <a:ext cx="7554537" cy="4316878"/>
          </a:xfrm>
          <a:prstGeom prst="rect">
            <a:avLst/>
          </a:prstGeom>
          <a:noFill/>
        </p:spPr>
      </p:pic>
    </p:spTree>
  </p:cSld>
  <p:clrMapOvr>
    <a:masterClrMapping/>
  </p:clrMapOvr>
  <p:transition advTm="127000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33375"/>
            <a:ext cx="8229600" cy="1143000"/>
          </a:xfrm>
        </p:spPr>
        <p:txBody>
          <a:bodyPr/>
          <a:lstStyle/>
          <a:p>
            <a:pPr eaLnBrk="1" hangingPunct="1"/>
            <a:r>
              <a:rPr lang="el-GR" sz="3600" b="1" dirty="0">
                <a:solidFill>
                  <a:srgbClr val="003399"/>
                </a:solidFill>
                <a:latin typeface="Times New Roman" pitchFamily="18" charset="0"/>
              </a:rPr>
              <a:t>Υπόθεση Αστάθειας</a:t>
            </a:r>
          </a:p>
        </p:txBody>
      </p:sp>
      <p:pic>
        <p:nvPicPr>
          <p:cNvPr id="5123" name="Picture 6" descr="060018-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57200" y="2362221"/>
            <a:ext cx="8229600" cy="1612900"/>
          </a:xfrm>
          <a:noFill/>
        </p:spPr>
      </p:pic>
      <p:sp>
        <p:nvSpPr>
          <p:cNvPr id="5124" name="Text Box 7"/>
          <p:cNvSpPr txBox="1">
            <a:spLocks noChangeArrowheads="1"/>
          </p:cNvSpPr>
          <p:nvPr/>
        </p:nvSpPr>
        <p:spPr bwMode="auto">
          <a:xfrm>
            <a:off x="736600" y="4281508"/>
            <a:ext cx="1196975" cy="128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600" b="1">
                <a:solidFill>
                  <a:srgbClr val="990000"/>
                </a:solidFill>
                <a:latin typeface="Times New Roman" pitchFamily="18" charset="0"/>
              </a:rPr>
              <a:t>U </a:t>
            </a:r>
            <a:r>
              <a:rPr lang="en-US" sz="2600" b="1">
                <a:solidFill>
                  <a:srgbClr val="990000"/>
                </a:solidFill>
                <a:latin typeface="Times New Roman" pitchFamily="18" charset="0"/>
                <a:sym typeface="Wingdings" pitchFamily="2" charset="2"/>
              </a:rPr>
              <a:t> A</a:t>
            </a:r>
          </a:p>
          <a:p>
            <a:endParaRPr lang="en-US" sz="2600" b="1">
              <a:solidFill>
                <a:srgbClr val="990000"/>
              </a:solidFill>
              <a:latin typeface="Times New Roman" pitchFamily="18" charset="0"/>
              <a:sym typeface="Wingdings" pitchFamily="2" charset="2"/>
            </a:endParaRPr>
          </a:p>
          <a:p>
            <a:r>
              <a:rPr lang="en-US" sz="2600" b="1">
                <a:solidFill>
                  <a:srgbClr val="990000"/>
                </a:solidFill>
                <a:latin typeface="Times New Roman" pitchFamily="18" charset="0"/>
                <a:sym typeface="Wingdings" pitchFamily="2" charset="2"/>
              </a:rPr>
              <a:t>U  G</a:t>
            </a:r>
            <a:endParaRPr lang="el-GR" sz="2600" b="1">
              <a:solidFill>
                <a:srgbClr val="003399"/>
              </a:solidFill>
              <a:latin typeface="Times New Roman" pitchFamily="18" charset="0"/>
            </a:endParaRPr>
          </a:p>
        </p:txBody>
      </p:sp>
      <p:sp>
        <p:nvSpPr>
          <p:cNvPr id="5125" name="Text Box 8"/>
          <p:cNvSpPr txBox="1">
            <a:spLocks noChangeArrowheads="1"/>
          </p:cNvSpPr>
          <p:nvPr/>
        </p:nvSpPr>
        <p:spPr bwMode="auto">
          <a:xfrm>
            <a:off x="3635375" y="4281508"/>
            <a:ext cx="1196975" cy="128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600" b="1">
                <a:solidFill>
                  <a:srgbClr val="990000"/>
                </a:solidFill>
                <a:latin typeface="Times New Roman" pitchFamily="18" charset="0"/>
              </a:rPr>
              <a:t>G </a:t>
            </a:r>
            <a:r>
              <a:rPr lang="en-US" sz="2600" b="1">
                <a:solidFill>
                  <a:srgbClr val="990000"/>
                </a:solidFill>
                <a:latin typeface="Times New Roman" pitchFamily="18" charset="0"/>
                <a:sym typeface="Wingdings" pitchFamily="2" charset="2"/>
              </a:rPr>
              <a:t> C</a:t>
            </a:r>
          </a:p>
          <a:p>
            <a:endParaRPr lang="en-US" sz="2600" b="1">
              <a:solidFill>
                <a:srgbClr val="990000"/>
              </a:solidFill>
              <a:latin typeface="Times New Roman" pitchFamily="18" charset="0"/>
              <a:sym typeface="Wingdings" pitchFamily="2" charset="2"/>
            </a:endParaRPr>
          </a:p>
          <a:p>
            <a:r>
              <a:rPr lang="en-US" sz="2600" b="1">
                <a:solidFill>
                  <a:srgbClr val="990000"/>
                </a:solidFill>
                <a:latin typeface="Times New Roman" pitchFamily="18" charset="0"/>
                <a:sym typeface="Wingdings" pitchFamily="2" charset="2"/>
              </a:rPr>
              <a:t>G  U</a:t>
            </a:r>
            <a:endParaRPr lang="el-GR" sz="2600" b="1">
              <a:solidFill>
                <a:srgbClr val="003399"/>
              </a:solidFill>
              <a:latin typeface="Times New Roman" pitchFamily="18" charset="0"/>
            </a:endParaRPr>
          </a:p>
        </p:txBody>
      </p:sp>
      <p:sp>
        <p:nvSpPr>
          <p:cNvPr id="5126" name="Text Box 9"/>
          <p:cNvSpPr txBox="1">
            <a:spLocks noChangeArrowheads="1"/>
          </p:cNvSpPr>
          <p:nvPr/>
        </p:nvSpPr>
        <p:spPr bwMode="auto">
          <a:xfrm>
            <a:off x="6527800" y="4281508"/>
            <a:ext cx="1068388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600" b="1">
                <a:solidFill>
                  <a:srgbClr val="990000"/>
                </a:solidFill>
                <a:latin typeface="Times New Roman" pitchFamily="18" charset="0"/>
              </a:rPr>
              <a:t>I </a:t>
            </a:r>
            <a:r>
              <a:rPr lang="en-US" sz="2600" b="1">
                <a:solidFill>
                  <a:srgbClr val="990000"/>
                </a:solidFill>
                <a:latin typeface="Times New Roman" pitchFamily="18" charset="0"/>
                <a:sym typeface="Wingdings" pitchFamily="2" charset="2"/>
              </a:rPr>
              <a:t> U</a:t>
            </a:r>
          </a:p>
          <a:p>
            <a:endParaRPr lang="en-US" sz="2600" b="1">
              <a:solidFill>
                <a:srgbClr val="990000"/>
              </a:solidFill>
              <a:latin typeface="Times New Roman" pitchFamily="18" charset="0"/>
              <a:sym typeface="Wingdings" pitchFamily="2" charset="2"/>
            </a:endParaRPr>
          </a:p>
          <a:p>
            <a:r>
              <a:rPr lang="en-US" sz="2600" b="1">
                <a:solidFill>
                  <a:srgbClr val="990000"/>
                </a:solidFill>
                <a:latin typeface="Times New Roman" pitchFamily="18" charset="0"/>
                <a:sym typeface="Wingdings" pitchFamily="2" charset="2"/>
              </a:rPr>
              <a:t>I  C</a:t>
            </a:r>
          </a:p>
          <a:p>
            <a:endParaRPr lang="en-US" sz="2600" b="1">
              <a:solidFill>
                <a:srgbClr val="990000"/>
              </a:solidFill>
              <a:latin typeface="Times New Roman" pitchFamily="18" charset="0"/>
              <a:sym typeface="Wingdings" pitchFamily="2" charset="2"/>
            </a:endParaRPr>
          </a:p>
          <a:p>
            <a:r>
              <a:rPr lang="en-US" sz="2600" b="1">
                <a:solidFill>
                  <a:srgbClr val="990000"/>
                </a:solidFill>
                <a:latin typeface="Times New Roman" pitchFamily="18" charset="0"/>
                <a:sym typeface="Wingdings" pitchFamily="2" charset="2"/>
              </a:rPr>
              <a:t>I  A</a:t>
            </a:r>
            <a:endParaRPr lang="el-GR" sz="2600" b="1">
              <a:solidFill>
                <a:srgbClr val="003399"/>
              </a:solidFill>
              <a:latin typeface="Times New Roman" pitchFamily="18" charset="0"/>
            </a:endParaRPr>
          </a:p>
        </p:txBody>
      </p:sp>
      <p:sp>
        <p:nvSpPr>
          <p:cNvPr id="5127" name="Text Box 10"/>
          <p:cNvSpPr txBox="1">
            <a:spLocks noChangeArrowheads="1"/>
          </p:cNvSpPr>
          <p:nvPr/>
        </p:nvSpPr>
        <p:spPr bwMode="auto">
          <a:xfrm>
            <a:off x="8601075" y="-26988"/>
            <a:ext cx="579438" cy="396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>
                <a:latin typeface="Times New Roman" pitchFamily="18" charset="0"/>
              </a:rPr>
              <a:t>S3</a:t>
            </a:r>
            <a:endParaRPr lang="el-GR" sz="2000" b="1">
              <a:latin typeface="Times New Roman" pitchFamily="18" charset="0"/>
            </a:endParaRPr>
          </a:p>
        </p:txBody>
      </p:sp>
    </p:spTree>
  </p:cSld>
  <p:clrMapOvr>
    <a:masterClrMapping/>
  </p:clrMapOvr>
  <p:transition advTm="81000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1143000"/>
          </a:xfrm>
        </p:spPr>
        <p:txBody>
          <a:bodyPr/>
          <a:lstStyle/>
          <a:p>
            <a:pPr algn="ctr" eaLnBrk="1" hangingPunct="1"/>
            <a:r>
              <a:rPr lang="el-GR" sz="3600" b="1" dirty="0">
                <a:solidFill>
                  <a:srgbClr val="990000"/>
                </a:solidFill>
                <a:latin typeface="Times New Roman" pitchFamily="18" charset="0"/>
              </a:rPr>
              <a:t>ΔΟΜΗ ΡΙΒΟΣΩΜΑΤΟΣ</a:t>
            </a:r>
          </a:p>
        </p:txBody>
      </p:sp>
      <p:pic>
        <p:nvPicPr>
          <p:cNvPr id="12291" name="Picture 7" descr="new0601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t="16982"/>
          <a:stretch>
            <a:fillRect/>
          </a:stretch>
        </p:blipFill>
        <p:spPr>
          <a:xfrm>
            <a:off x="2276475" y="1125538"/>
            <a:ext cx="4600575" cy="5543550"/>
          </a:xfrm>
        </p:spPr>
      </p:pic>
    </p:spTree>
  </p:cSld>
  <p:clrMapOvr>
    <a:masterClrMapping/>
  </p:clrMapOvr>
  <p:transition advTm="109000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algn="ctr" eaLnBrk="1" hangingPunct="1"/>
            <a:r>
              <a:rPr lang="el-GR" sz="3600" b="1" dirty="0">
                <a:solidFill>
                  <a:srgbClr val="990000"/>
                </a:solidFill>
                <a:latin typeface="Times New Roman" pitchFamily="18" charset="0"/>
              </a:rPr>
              <a:t>Ενεργοποίηση αμινοξέων</a:t>
            </a:r>
            <a:br>
              <a:rPr lang="el-GR" sz="3600" b="1" dirty="0">
                <a:solidFill>
                  <a:srgbClr val="990000"/>
                </a:solidFill>
                <a:latin typeface="Times New Roman" pitchFamily="18" charset="0"/>
              </a:rPr>
            </a:br>
            <a:r>
              <a:rPr lang="el-GR" sz="3000" b="1" dirty="0" err="1">
                <a:solidFill>
                  <a:srgbClr val="336600"/>
                </a:solidFill>
                <a:latin typeface="Times New Roman" pitchFamily="18" charset="0"/>
              </a:rPr>
              <a:t>Αμινο</a:t>
            </a:r>
            <a:r>
              <a:rPr lang="el-GR" sz="3000" b="1" dirty="0">
                <a:solidFill>
                  <a:srgbClr val="336600"/>
                </a:solidFill>
                <a:latin typeface="Times New Roman" pitchFamily="18" charset="0"/>
              </a:rPr>
              <a:t>-</a:t>
            </a:r>
            <a:r>
              <a:rPr lang="el-GR" sz="3000" b="1" dirty="0" err="1">
                <a:solidFill>
                  <a:srgbClr val="336600"/>
                </a:solidFill>
                <a:latin typeface="Times New Roman" pitchFamily="18" charset="0"/>
              </a:rPr>
              <a:t>ακυλο</a:t>
            </a:r>
            <a:r>
              <a:rPr lang="el-GR" sz="3000" b="1" dirty="0">
                <a:solidFill>
                  <a:srgbClr val="336600"/>
                </a:solidFill>
                <a:latin typeface="Times New Roman" pitchFamily="18" charset="0"/>
              </a:rPr>
              <a:t>-</a:t>
            </a:r>
            <a:r>
              <a:rPr lang="en-US" sz="3000" b="1" dirty="0" err="1">
                <a:solidFill>
                  <a:srgbClr val="336600"/>
                </a:solidFill>
                <a:latin typeface="Times New Roman" pitchFamily="18" charset="0"/>
              </a:rPr>
              <a:t>tRNA</a:t>
            </a:r>
            <a:r>
              <a:rPr lang="el-GR" sz="3000" b="1" dirty="0">
                <a:solidFill>
                  <a:srgbClr val="336600"/>
                </a:solidFill>
                <a:latin typeface="Times New Roman" pitchFamily="18" charset="0"/>
              </a:rPr>
              <a:t> </a:t>
            </a:r>
            <a:r>
              <a:rPr lang="el-GR" sz="3000" b="1" dirty="0" err="1">
                <a:solidFill>
                  <a:srgbClr val="336600"/>
                </a:solidFill>
                <a:latin typeface="Times New Roman" pitchFamily="18" charset="0"/>
              </a:rPr>
              <a:t>συνθετάση</a:t>
            </a:r>
            <a:endParaRPr lang="el-GR" sz="3600" b="1" dirty="0">
              <a:solidFill>
                <a:srgbClr val="336600"/>
              </a:solidFill>
              <a:latin typeface="Times New Roman" pitchFamily="18" charset="0"/>
            </a:endParaRPr>
          </a:p>
        </p:txBody>
      </p:sp>
      <p:pic>
        <p:nvPicPr>
          <p:cNvPr id="16387" name="Picture 8" descr="FG27_15"/>
          <p:cNvPicPr>
            <a:picLocks noChangeAspect="1" noChangeArrowheads="1"/>
          </p:cNvPicPr>
          <p:nvPr/>
        </p:nvPicPr>
        <p:blipFill>
          <a:blip r:embed="rId3"/>
          <a:srcRect t="17050" b="18732"/>
          <a:stretch>
            <a:fillRect/>
          </a:stretch>
        </p:blipFill>
        <p:spPr bwMode="auto">
          <a:xfrm>
            <a:off x="985838" y="1758950"/>
            <a:ext cx="7172325" cy="345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79000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4450"/>
            <a:ext cx="8229600" cy="1143000"/>
          </a:xfrm>
        </p:spPr>
        <p:txBody>
          <a:bodyPr/>
          <a:lstStyle/>
          <a:p>
            <a:pPr algn="ctr" eaLnBrk="1" hangingPunct="1"/>
            <a:r>
              <a:rPr lang="el-GR" sz="3600" b="1" dirty="0">
                <a:solidFill>
                  <a:srgbClr val="990000"/>
                </a:solidFill>
                <a:latin typeface="Times New Roman" pitchFamily="18" charset="0"/>
              </a:rPr>
              <a:t>Έναρξη </a:t>
            </a:r>
            <a:r>
              <a:rPr lang="el-GR" sz="3600" b="1" dirty="0" err="1">
                <a:solidFill>
                  <a:srgbClr val="990000"/>
                </a:solidFill>
                <a:latin typeface="Times New Roman" pitchFamily="18" charset="0"/>
              </a:rPr>
              <a:t>Πρωτεϊνοσύνθεσης</a:t>
            </a:r>
            <a:br>
              <a:rPr lang="en-US" sz="3600" b="1" dirty="0">
                <a:solidFill>
                  <a:srgbClr val="990000"/>
                </a:solidFill>
                <a:latin typeface="Times New Roman" pitchFamily="18" charset="0"/>
              </a:rPr>
            </a:br>
            <a:r>
              <a:rPr lang="el-GR" sz="3000" b="1" dirty="0">
                <a:solidFill>
                  <a:srgbClr val="003399"/>
                </a:solidFill>
                <a:latin typeface="Times New Roman" pitchFamily="18" charset="0"/>
              </a:rPr>
              <a:t>Σύνδεση </a:t>
            </a:r>
            <a:r>
              <a:rPr lang="en-US" sz="3000" b="1" dirty="0">
                <a:solidFill>
                  <a:srgbClr val="003399"/>
                </a:solidFill>
                <a:latin typeface="Times New Roman" pitchFamily="18" charset="0"/>
              </a:rPr>
              <a:t>mRNA-</a:t>
            </a:r>
            <a:r>
              <a:rPr lang="el-GR" sz="3000" b="1" dirty="0">
                <a:solidFill>
                  <a:srgbClr val="003399"/>
                </a:solidFill>
                <a:latin typeface="Times New Roman" pitchFamily="18" charset="0"/>
              </a:rPr>
              <a:t>Μικρής </a:t>
            </a:r>
            <a:r>
              <a:rPr lang="el-GR" sz="3000" b="1" dirty="0" err="1">
                <a:solidFill>
                  <a:srgbClr val="003399"/>
                </a:solidFill>
                <a:latin typeface="Times New Roman" pitchFamily="18" charset="0"/>
              </a:rPr>
              <a:t>Υπομονάδας</a:t>
            </a:r>
            <a:endParaRPr lang="el-GR" sz="3600" b="1" dirty="0">
              <a:solidFill>
                <a:srgbClr val="003399"/>
              </a:solidFill>
              <a:latin typeface="Times New Roman" pitchFamily="18" charset="0"/>
            </a:endParaRPr>
          </a:p>
        </p:txBody>
      </p:sp>
      <p:grpSp>
        <p:nvGrpSpPr>
          <p:cNvPr id="21508" name="Group 11"/>
          <p:cNvGrpSpPr>
            <a:grpSpLocks/>
          </p:cNvGrpSpPr>
          <p:nvPr/>
        </p:nvGrpSpPr>
        <p:grpSpPr bwMode="auto">
          <a:xfrm>
            <a:off x="2281238" y="1554163"/>
            <a:ext cx="3816350" cy="4970462"/>
            <a:chOff x="1746" y="753"/>
            <a:chExt cx="2404" cy="3131"/>
          </a:xfrm>
        </p:grpSpPr>
        <p:pic>
          <p:nvPicPr>
            <p:cNvPr id="21511" name="Picture 5" descr="new0608"/>
            <p:cNvPicPr>
              <a:picLocks noChangeAspect="1" noChangeArrowheads="1"/>
            </p:cNvPicPr>
            <p:nvPr/>
          </p:nvPicPr>
          <p:blipFill>
            <a:blip r:embed="rId3">
              <a:lum bright="-6000" contrast="6000"/>
            </a:blip>
            <a:srcRect t="10963"/>
            <a:stretch>
              <a:fillRect/>
            </a:stretch>
          </p:blipFill>
          <p:spPr bwMode="auto">
            <a:xfrm>
              <a:off x="1825" y="753"/>
              <a:ext cx="2110" cy="31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512" name="Rectangle 9"/>
            <p:cNvSpPr>
              <a:spLocks noChangeArrowheads="1"/>
            </p:cNvSpPr>
            <p:nvPr/>
          </p:nvSpPr>
          <p:spPr bwMode="auto">
            <a:xfrm>
              <a:off x="1746" y="3159"/>
              <a:ext cx="2404" cy="72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13" name="Rectangle 10"/>
            <p:cNvSpPr>
              <a:spLocks noChangeArrowheads="1"/>
            </p:cNvSpPr>
            <p:nvPr/>
          </p:nvSpPr>
          <p:spPr bwMode="auto">
            <a:xfrm>
              <a:off x="2381" y="2931"/>
              <a:ext cx="1315" cy="227"/>
            </a:xfrm>
            <a:prstGeom prst="rect">
              <a:avLst/>
            </a:prstGeom>
            <a:solidFill>
              <a:srgbClr val="DDF0F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1509" name="Rectangle 7"/>
          <p:cNvSpPr>
            <a:spLocks noGrp="1" noChangeArrowheads="1"/>
          </p:cNvSpPr>
          <p:nvPr>
            <p:ph type="body" sz="half" idx="2"/>
          </p:nvPr>
        </p:nvSpPr>
        <p:spPr>
          <a:xfrm>
            <a:off x="1401763" y="5589588"/>
            <a:ext cx="6340475" cy="56515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l-GR" sz="2600" b="1" dirty="0">
                <a:latin typeface="Times New Roman" pitchFamily="18" charset="0"/>
              </a:rPr>
              <a:t>Αλληλουχία </a:t>
            </a:r>
            <a:r>
              <a:rPr lang="en-US" sz="2600" b="1" dirty="0">
                <a:latin typeface="Times New Roman" pitchFamily="18" charset="0"/>
              </a:rPr>
              <a:t>Shine – </a:t>
            </a:r>
            <a:r>
              <a:rPr lang="en-US" sz="2600" b="1" dirty="0" err="1">
                <a:latin typeface="Times New Roman" pitchFamily="18" charset="0"/>
              </a:rPr>
              <a:t>Dalgarno</a:t>
            </a:r>
            <a:r>
              <a:rPr lang="en-US" sz="2600" b="1" dirty="0">
                <a:latin typeface="Times New Roman" pitchFamily="18" charset="0"/>
              </a:rPr>
              <a:t> </a:t>
            </a:r>
            <a:r>
              <a:rPr lang="el-GR" sz="2600" b="1" dirty="0">
                <a:latin typeface="Times New Roman" pitchFamily="18" charset="0"/>
              </a:rPr>
              <a:t>στο </a:t>
            </a:r>
            <a:r>
              <a:rPr lang="en-US" sz="2600" b="1" dirty="0">
                <a:latin typeface="Times New Roman" pitchFamily="18" charset="0"/>
              </a:rPr>
              <a:t>mRNA</a:t>
            </a:r>
            <a:endParaRPr lang="el-GR" sz="2600" b="1" dirty="0">
              <a:latin typeface="Times New Roman" pitchFamily="18" charset="0"/>
            </a:endParaRPr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5786438" y="2192338"/>
            <a:ext cx="2786062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l-GR" sz="2400" b="1">
                <a:solidFill>
                  <a:srgbClr val="002060"/>
                </a:solidFill>
                <a:latin typeface="Times New Roman" pitchFamily="18" charset="0"/>
              </a:rPr>
              <a:t>Μικρή υπομονάδα</a:t>
            </a:r>
          </a:p>
          <a:p>
            <a:pPr>
              <a:lnSpc>
                <a:spcPct val="150000"/>
              </a:lnSpc>
            </a:pPr>
            <a:r>
              <a:rPr lang="en-US" sz="2400" b="1">
                <a:solidFill>
                  <a:srgbClr val="002060"/>
                </a:solidFill>
                <a:latin typeface="Times New Roman" pitchFamily="18" charset="0"/>
              </a:rPr>
              <a:t>IF-3</a:t>
            </a:r>
            <a:endParaRPr lang="el-GR" sz="2400" b="1">
              <a:solidFill>
                <a:srgbClr val="002060"/>
              </a:solidFill>
              <a:latin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b="1">
                <a:solidFill>
                  <a:srgbClr val="002060"/>
                </a:solidFill>
                <a:latin typeface="Times New Roman" pitchFamily="18" charset="0"/>
              </a:rPr>
              <a:t>mRNA </a:t>
            </a:r>
            <a:endParaRPr lang="el-GR" sz="2400" b="1">
              <a:solidFill>
                <a:srgbClr val="00206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 advTm="26000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4450"/>
            <a:ext cx="8229600" cy="1143000"/>
          </a:xfrm>
        </p:spPr>
        <p:txBody>
          <a:bodyPr/>
          <a:lstStyle/>
          <a:p>
            <a:pPr algn="ctr" eaLnBrk="1" hangingPunct="1"/>
            <a:r>
              <a:rPr lang="el-GR" sz="3600" b="1" dirty="0">
                <a:solidFill>
                  <a:srgbClr val="990000"/>
                </a:solidFill>
                <a:latin typeface="Times New Roman" pitchFamily="18" charset="0"/>
              </a:rPr>
              <a:t>Έναρξη </a:t>
            </a:r>
            <a:r>
              <a:rPr lang="el-GR" sz="3600" b="1" dirty="0" err="1">
                <a:solidFill>
                  <a:srgbClr val="990000"/>
                </a:solidFill>
                <a:latin typeface="Times New Roman" pitchFamily="18" charset="0"/>
              </a:rPr>
              <a:t>Πρωτεϊνοσύνθεσης</a:t>
            </a:r>
            <a:br>
              <a:rPr lang="en-US" sz="3600" b="1" dirty="0">
                <a:solidFill>
                  <a:srgbClr val="990000"/>
                </a:solidFill>
                <a:latin typeface="Times New Roman" pitchFamily="18" charset="0"/>
              </a:rPr>
            </a:br>
            <a:r>
              <a:rPr lang="el-GR" sz="3000" b="1" dirty="0">
                <a:solidFill>
                  <a:srgbClr val="003399"/>
                </a:solidFill>
                <a:latin typeface="Times New Roman" pitchFamily="18" charset="0"/>
              </a:rPr>
              <a:t>Σύνδεση </a:t>
            </a:r>
            <a:r>
              <a:rPr lang="en-US" sz="3000" b="1" dirty="0">
                <a:solidFill>
                  <a:srgbClr val="003399"/>
                </a:solidFill>
                <a:latin typeface="Times New Roman" pitchFamily="18" charset="0"/>
              </a:rPr>
              <a:t>1</a:t>
            </a:r>
            <a:r>
              <a:rPr lang="el-GR" sz="3000" b="1" dirty="0">
                <a:solidFill>
                  <a:srgbClr val="003399"/>
                </a:solidFill>
                <a:latin typeface="Times New Roman" pitchFamily="18" charset="0"/>
              </a:rPr>
              <a:t>ου </a:t>
            </a:r>
            <a:r>
              <a:rPr lang="el-GR" sz="3000" b="1" dirty="0" err="1">
                <a:solidFill>
                  <a:srgbClr val="003399"/>
                </a:solidFill>
                <a:latin typeface="Times New Roman" pitchFamily="18" charset="0"/>
              </a:rPr>
              <a:t>αμινοάκυλο</a:t>
            </a:r>
            <a:r>
              <a:rPr lang="el-GR" sz="3000" b="1" dirty="0">
                <a:solidFill>
                  <a:srgbClr val="003399"/>
                </a:solidFill>
                <a:latin typeface="Times New Roman" pitchFamily="18" charset="0"/>
              </a:rPr>
              <a:t>-</a:t>
            </a:r>
            <a:r>
              <a:rPr lang="en-US" sz="3000" b="1" dirty="0">
                <a:solidFill>
                  <a:srgbClr val="003399"/>
                </a:solidFill>
                <a:latin typeface="Times New Roman" pitchFamily="18" charset="0"/>
              </a:rPr>
              <a:t>tRNA</a:t>
            </a:r>
            <a:endParaRPr lang="el-GR" sz="3600" b="1" dirty="0">
              <a:solidFill>
                <a:srgbClr val="003399"/>
              </a:solidFill>
              <a:latin typeface="Times New Roman" pitchFamily="18" charset="0"/>
            </a:endParaRPr>
          </a:p>
        </p:txBody>
      </p:sp>
      <p:pic>
        <p:nvPicPr>
          <p:cNvPr id="23555" name="Picture 6" descr="new061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 t="10172" b="28316"/>
          <a:stretch>
            <a:fillRect/>
          </a:stretch>
        </p:blipFill>
        <p:spPr>
          <a:xfrm>
            <a:off x="900113" y="1339850"/>
            <a:ext cx="3481387" cy="4968875"/>
          </a:xfrm>
        </p:spPr>
      </p:pic>
      <p:pic>
        <p:nvPicPr>
          <p:cNvPr id="23556" name="Picture 8" descr="new0610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 t="13364" b="46349"/>
          <a:stretch>
            <a:fillRect/>
          </a:stretch>
        </p:blipFill>
        <p:spPr>
          <a:xfrm>
            <a:off x="4954588" y="1268413"/>
            <a:ext cx="3289300" cy="2374900"/>
          </a:xfrm>
          <a:noFill/>
        </p:spPr>
      </p:pic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5143500" y="4071938"/>
            <a:ext cx="3357563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>
                <a:solidFill>
                  <a:srgbClr val="002060"/>
                </a:solidFill>
                <a:latin typeface="Times New Roman" pitchFamily="18" charset="0"/>
              </a:rPr>
              <a:t>IF-1</a:t>
            </a:r>
          </a:p>
          <a:p>
            <a:pPr>
              <a:lnSpc>
                <a:spcPct val="150000"/>
              </a:lnSpc>
            </a:pPr>
            <a:r>
              <a:rPr lang="en-US" sz="2400" b="1">
                <a:solidFill>
                  <a:srgbClr val="002060"/>
                </a:solidFill>
                <a:latin typeface="Times New Roman" pitchFamily="18" charset="0"/>
              </a:rPr>
              <a:t>IF-2 </a:t>
            </a:r>
            <a:r>
              <a:rPr lang="el-GR" sz="2400" b="1">
                <a:solidFill>
                  <a:srgbClr val="002060"/>
                </a:solidFill>
                <a:latin typeface="Times New Roman" pitchFamily="18" charset="0"/>
              </a:rPr>
              <a:t>με </a:t>
            </a:r>
            <a:r>
              <a:rPr lang="en-US" sz="2400" b="1">
                <a:solidFill>
                  <a:srgbClr val="002060"/>
                </a:solidFill>
                <a:latin typeface="Times New Roman" pitchFamily="18" charset="0"/>
              </a:rPr>
              <a:t>GTP</a:t>
            </a:r>
            <a:endParaRPr lang="el-GR" sz="2400" b="1">
              <a:solidFill>
                <a:srgbClr val="002060"/>
              </a:solidFill>
              <a:latin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b="1">
                <a:solidFill>
                  <a:srgbClr val="002060"/>
                </a:solidFill>
                <a:latin typeface="Times New Roman" pitchFamily="18" charset="0"/>
              </a:rPr>
              <a:t>N-</a:t>
            </a:r>
            <a:r>
              <a:rPr lang="el-GR" sz="2400" b="1">
                <a:solidFill>
                  <a:srgbClr val="002060"/>
                </a:solidFill>
                <a:latin typeface="Times New Roman" pitchFamily="18" charset="0"/>
              </a:rPr>
              <a:t>φορμυλο-μεθειονίνη</a:t>
            </a:r>
          </a:p>
        </p:txBody>
      </p:sp>
    </p:spTree>
  </p:cSld>
  <p:clrMapOvr>
    <a:masterClrMapping/>
  </p:clrMapOvr>
  <p:transition advTm="89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l637-35y">
            <a:extLst>
              <a:ext uri="{FF2B5EF4-FFF2-40B4-BE49-F238E27FC236}">
                <a16:creationId xmlns:a16="http://schemas.microsoft.com/office/drawing/2014/main" id="{D30F3D42-7444-799A-2FCF-10CEC7B97C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333375"/>
            <a:ext cx="5043487" cy="627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130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454179BE-8962-A947-4C9B-A3CA82789D7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ΥΔΑΤΑΝΘΡΑΚΕΣ</a:t>
            </a:r>
          </a:p>
        </p:txBody>
      </p:sp>
      <p:pic>
        <p:nvPicPr>
          <p:cNvPr id="13315" name="Picture 4">
            <a:extLst>
              <a:ext uri="{FF2B5EF4-FFF2-40B4-BE49-F238E27FC236}">
                <a16:creationId xmlns:a16="http://schemas.microsoft.com/office/drawing/2014/main" id="{6A3C8057-B960-1ABD-E6A7-84D2DC8FED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1466850"/>
            <a:ext cx="5715000" cy="441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10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Group 2">
            <a:extLst>
              <a:ext uri="{FF2B5EF4-FFF2-40B4-BE49-F238E27FC236}">
                <a16:creationId xmlns:a16="http://schemas.microsoft.com/office/drawing/2014/main" id="{287E04D0-DC11-BCFE-B67C-7B2CA499BBFC}"/>
              </a:ext>
            </a:extLst>
          </p:cNvPr>
          <p:cNvGrpSpPr>
            <a:grpSpLocks/>
          </p:cNvGrpSpPr>
          <p:nvPr/>
        </p:nvGrpSpPr>
        <p:grpSpPr bwMode="auto">
          <a:xfrm>
            <a:off x="34925" y="0"/>
            <a:ext cx="8929688" cy="6858000"/>
            <a:chOff x="22" y="0"/>
            <a:chExt cx="5625" cy="4320"/>
          </a:xfrm>
        </p:grpSpPr>
        <p:pic>
          <p:nvPicPr>
            <p:cNvPr id="16388" name="Picture 3" descr="fi9p23">
              <a:extLst>
                <a:ext uri="{FF2B5EF4-FFF2-40B4-BE49-F238E27FC236}">
                  <a16:creationId xmlns:a16="http://schemas.microsoft.com/office/drawing/2014/main" id="{61AE2008-5B66-2374-A240-9F212E6B9D3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" y="0"/>
              <a:ext cx="3171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89" name="Picture 4" descr="sp3062">
              <a:extLst>
                <a:ext uri="{FF2B5EF4-FFF2-40B4-BE49-F238E27FC236}">
                  <a16:creationId xmlns:a16="http://schemas.microsoft.com/office/drawing/2014/main" id="{9A793B33-5C1D-FE4C-9489-2EC2158452C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53" y="1570"/>
              <a:ext cx="2394" cy="1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387" name="Text Box 5">
            <a:extLst>
              <a:ext uri="{FF2B5EF4-FFF2-40B4-BE49-F238E27FC236}">
                <a16:creationId xmlns:a16="http://schemas.microsoft.com/office/drawing/2014/main" id="{D2BD9284-7BD2-4B34-5CB9-ADE0053CE2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99000" y="15875"/>
            <a:ext cx="4246563" cy="663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l-GR" altLang="el-GR" sz="2500" b="1">
                <a:solidFill>
                  <a:srgbClr val="C00000"/>
                </a:solidFill>
              </a:rPr>
              <a:t>Γλυκοζαμινογλυκάνες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l-GR" sz="2500" b="1">
                <a:solidFill>
                  <a:srgbClr val="C00000"/>
                </a:solidFill>
              </a:rPr>
              <a:t> </a:t>
            </a:r>
            <a:r>
              <a:rPr lang="el-GR" altLang="el-GR" sz="1800" b="1">
                <a:solidFill>
                  <a:srgbClr val="002060"/>
                </a:solidFill>
              </a:rPr>
              <a:t>μακριοί, γραμμικοί πολυσακχαρίτες,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l-GR" altLang="el-GR" sz="1800" b="1">
                <a:solidFill>
                  <a:srgbClr val="002060"/>
                </a:solidFill>
              </a:rPr>
              <a:t>αποτελούμενοι από 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l-GR" altLang="el-GR" sz="1800" b="1">
                <a:solidFill>
                  <a:srgbClr val="002060"/>
                </a:solidFill>
              </a:rPr>
              <a:t>δισακχαριτικές υπομονάδες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el-GR" altLang="el-GR" sz="2000" b="1">
              <a:solidFill>
                <a:srgbClr val="002060"/>
              </a:solidFill>
            </a:endParaRP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el-GR" altLang="el-GR" sz="2000" b="1">
              <a:solidFill>
                <a:srgbClr val="002060"/>
              </a:solidFill>
            </a:endParaRP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el-GR" altLang="el-GR" sz="2000" b="1">
              <a:solidFill>
                <a:srgbClr val="002060"/>
              </a:solidFill>
            </a:endParaRP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el-GR" altLang="el-GR" sz="2000" b="1">
              <a:solidFill>
                <a:srgbClr val="002060"/>
              </a:solidFill>
            </a:endParaRP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el-GR" altLang="el-GR" sz="2000" b="1">
              <a:solidFill>
                <a:srgbClr val="002060"/>
              </a:solidFill>
            </a:endParaRP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el-GR" altLang="el-GR" sz="2000" b="1">
              <a:solidFill>
                <a:srgbClr val="002060"/>
              </a:solidFill>
            </a:endParaRP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l-GR" altLang="el-GR" sz="2000" b="1">
                <a:solidFill>
                  <a:srgbClr val="008000"/>
                </a:solidFill>
              </a:rPr>
              <a:t>Χονδροϊτίνη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l-GR" altLang="el-GR" sz="2000" b="1">
                <a:solidFill>
                  <a:srgbClr val="008000"/>
                </a:solidFill>
              </a:rPr>
              <a:t>Κερατάνη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l-GR" altLang="el-GR" sz="2000" b="1">
                <a:solidFill>
                  <a:srgbClr val="008000"/>
                </a:solidFill>
              </a:rPr>
              <a:t>Ηπαρίνη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l-GR" altLang="el-GR" sz="2000" b="1">
                <a:solidFill>
                  <a:srgbClr val="008000"/>
                </a:solidFill>
              </a:rPr>
              <a:t>Υαλουρονικό Οξύ</a:t>
            </a:r>
          </a:p>
        </p:txBody>
      </p:sp>
    </p:spTree>
  </p:cSld>
  <p:clrMapOvr>
    <a:masterClrMapping/>
  </p:clrMapOvr>
  <p:transition advTm="165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fi9p24b">
            <a:extLst>
              <a:ext uri="{FF2B5EF4-FFF2-40B4-BE49-F238E27FC236}">
                <a16:creationId xmlns:a16="http://schemas.microsoft.com/office/drawing/2014/main" id="{D99D220B-EB1D-B57D-861E-E9D1EE1003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2363" y="620713"/>
            <a:ext cx="2971800" cy="507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ext Box 3">
            <a:extLst>
              <a:ext uri="{FF2B5EF4-FFF2-40B4-BE49-F238E27FC236}">
                <a16:creationId xmlns:a16="http://schemas.microsoft.com/office/drawing/2014/main" id="{1B23C05A-DE25-3438-BC17-51D70EF025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81625" y="614363"/>
            <a:ext cx="34194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b="1">
                <a:solidFill>
                  <a:srgbClr val="C00000"/>
                </a:solidFill>
              </a:rPr>
              <a:t>Πεπτιδογλυκάνη</a:t>
            </a:r>
          </a:p>
        </p:txBody>
      </p:sp>
    </p:spTree>
  </p:cSld>
  <p:clrMapOvr>
    <a:masterClrMapping/>
  </p:clrMapOvr>
  <p:transition advTm="780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F03-33">
            <a:extLst>
              <a:ext uri="{FF2B5EF4-FFF2-40B4-BE49-F238E27FC236}">
                <a16:creationId xmlns:a16="http://schemas.microsoft.com/office/drawing/2014/main" id="{09C3D548-5FD1-70FC-C98F-4ABE1F1132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3" y="285750"/>
            <a:ext cx="4694237" cy="628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ext Box 3">
            <a:extLst>
              <a:ext uri="{FF2B5EF4-FFF2-40B4-BE49-F238E27FC236}">
                <a16:creationId xmlns:a16="http://schemas.microsoft.com/office/drawing/2014/main" id="{F151A8DD-D8B4-DD43-F5DD-B522507B66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65800" y="614363"/>
            <a:ext cx="29527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800" b="1">
                <a:solidFill>
                  <a:srgbClr val="C00000"/>
                </a:solidFill>
              </a:rPr>
              <a:t>Γλυκοπρωτεΐνη</a:t>
            </a:r>
          </a:p>
        </p:txBody>
      </p:sp>
    </p:spTree>
  </p:cSld>
  <p:clrMapOvr>
    <a:masterClrMapping/>
  </p:clrMapOvr>
  <p:transition advTm="860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Box 1"/>
          <p:cNvSpPr txBox="1">
            <a:spLocks noChangeArrowheads="1"/>
          </p:cNvSpPr>
          <p:nvPr/>
        </p:nvSpPr>
        <p:spPr bwMode="auto">
          <a:xfrm>
            <a:off x="2092325" y="333375"/>
            <a:ext cx="4957763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l-GR" sz="4800" b="1">
                <a:latin typeface="Calibri" pitchFamily="34" charset="0"/>
              </a:rPr>
              <a:t>ΑΝΤΙΓΡΑΦΗ </a:t>
            </a:r>
            <a:r>
              <a:rPr lang="en-US" sz="4800" b="1">
                <a:latin typeface="Calibri" pitchFamily="34" charset="0"/>
              </a:rPr>
              <a:t>DNA</a:t>
            </a:r>
          </a:p>
        </p:txBody>
      </p:sp>
      <p:pic>
        <p:nvPicPr>
          <p:cNvPr id="2051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43150" y="1268413"/>
            <a:ext cx="4457700" cy="511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3600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F0B53B8A-3F82-F2F5-F6C3-23A49FC5BB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636" y="1588904"/>
            <a:ext cx="8110728" cy="3022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692524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Θέμα του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Θέμα του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Θέμα του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111</TotalTime>
  <Words>508</Words>
  <Application>Microsoft Office PowerPoint</Application>
  <PresentationFormat>Προβολή στην οθόνη (4:3)</PresentationFormat>
  <Paragraphs>87</Paragraphs>
  <Slides>29</Slides>
  <Notes>14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29</vt:i4>
      </vt:variant>
    </vt:vector>
  </HeadingPairs>
  <TitlesOfParts>
    <vt:vector size="35" baseType="lpstr">
      <vt:lpstr>Aptos</vt:lpstr>
      <vt:lpstr>Aptos Display</vt:lpstr>
      <vt:lpstr>Arial</vt:lpstr>
      <vt:lpstr>Calibri</vt:lpstr>
      <vt:lpstr>Times New Roman</vt:lpstr>
      <vt:lpstr>Θέμα του Office</vt:lpstr>
      <vt:lpstr>ΛΙΠΙΔΙΑ ΚΑΙ ΥΔΑΤΑΝΘΡΑΚΕΣ</vt:lpstr>
      <vt:lpstr>Παρουσίαση του PowerPoint</vt:lpstr>
      <vt:lpstr>Παρουσίαση του PowerPoint</vt:lpstr>
      <vt:lpstr>ΥΔΑΤΑΝΘΡΑΚΕΣ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ΜΕΤΑΓΡΑΦΗ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ΜΕΤΑΦΡΑΣΗ</vt:lpstr>
      <vt:lpstr>Υπόθεση Αστάθειας</vt:lpstr>
      <vt:lpstr>Υπόθεση Αστάθειας</vt:lpstr>
      <vt:lpstr>ΔΟΜΗ ΡΙΒΟΣΩΜΑΤΟΣ</vt:lpstr>
      <vt:lpstr>Ενεργοποίηση αμινοξέων Αμινο-ακυλο-tRNA συνθετάση</vt:lpstr>
      <vt:lpstr>Έναρξη Πρωτεϊνοσύνθεσης Σύνδεση mRNA-Μικρής Υπομονάδας</vt:lpstr>
      <vt:lpstr>Έναρξη Πρωτεϊνοσύνθεσης Σύνδεση 1ου αμινοάκυλο-tRNA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Antonis Stamatakis</dc:creator>
  <cp:lastModifiedBy>Antonis Stamatakis</cp:lastModifiedBy>
  <cp:revision>8</cp:revision>
  <dcterms:created xsi:type="dcterms:W3CDTF">2025-11-04T08:14:07Z</dcterms:created>
  <dcterms:modified xsi:type="dcterms:W3CDTF">2025-11-04T10:05:42Z</dcterms:modified>
</cp:coreProperties>
</file>