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313" r:id="rId2"/>
    <p:sldId id="314" r:id="rId3"/>
    <p:sldId id="318" r:id="rId4"/>
    <p:sldId id="320" r:id="rId5"/>
    <p:sldId id="321" r:id="rId6"/>
    <p:sldId id="353" r:id="rId7"/>
    <p:sldId id="354" r:id="rId8"/>
    <p:sldId id="355" r:id="rId9"/>
    <p:sldId id="356" r:id="rId10"/>
    <p:sldId id="357" r:id="rId11"/>
    <p:sldId id="270" r:id="rId12"/>
    <p:sldId id="367" r:id="rId13"/>
    <p:sldId id="368" r:id="rId14"/>
    <p:sldId id="366" r:id="rId15"/>
    <p:sldId id="328" r:id="rId16"/>
    <p:sldId id="332" r:id="rId17"/>
    <p:sldId id="369" r:id="rId18"/>
    <p:sldId id="333" r:id="rId19"/>
    <p:sldId id="334" r:id="rId20"/>
    <p:sldId id="335" r:id="rId21"/>
    <p:sldId id="359" r:id="rId22"/>
    <p:sldId id="342" r:id="rId23"/>
    <p:sldId id="348" r:id="rId24"/>
    <p:sldId id="287" r:id="rId25"/>
    <p:sldId id="370" r:id="rId26"/>
    <p:sldId id="371" r:id="rId27"/>
    <p:sldId id="351" r:id="rId28"/>
    <p:sldId id="373" r:id="rId29"/>
    <p:sldId id="372" r:id="rId30"/>
    <p:sldId id="352" r:id="rId31"/>
    <p:sldId id="346" r:id="rId32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24" autoAdjust="0"/>
    <p:restoredTop sz="83714" autoAdjust="0"/>
  </p:normalViewPr>
  <p:slideViewPr>
    <p:cSldViewPr>
      <p:cViewPr>
        <p:scale>
          <a:sx n="40" d="100"/>
          <a:sy n="40" d="100"/>
        </p:scale>
        <p:origin x="-1314" y="-78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2582E3-CBC9-41F7-9AEC-8EFB745504D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F183FE-EA97-4C13-B1E7-41387CF7788F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8C059-56C4-4CF0-9DDB-BB9706C5BA76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72FBD-801D-44EA-8299-E623C258ACC8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72FBD-801D-44EA-8299-E623C258ACC8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72FBD-801D-44EA-8299-E623C258ACC8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C1ABA-7CB0-4E45-96EE-D3CEF43F1169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5DF0C-BE5A-42CD-94A8-183D71572570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8FF06-8DE8-40C4-96AD-79A9A8FA8655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8FF06-8DE8-40C4-96AD-79A9A8FA8655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CC653-D9B9-4E6D-B32A-1454D84579F5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14018-E6B9-4F81-8565-E8517276A1E5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0CBD9-3865-4D32-B2AA-A8C57EF0289C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69F0B1E-2DAE-4657-B99F-3E608C4FE563}" type="slidenum">
              <a:rPr lang="el-GR" sz="1200"/>
              <a:pPr algn="r"/>
              <a:t>20</a:t>
            </a:fld>
            <a:endParaRPr lang="el-GR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2BE8A2-9B35-4239-B97C-52C806AAFB9F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716A33-F833-42EC-9C07-29EECD79422E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A7E7E2-C892-4899-B7BC-3CF3C1F2F4EC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1E93DC-77E8-419E-AD81-3CEC18A10533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1E93DC-77E8-419E-AD81-3CEC18A10533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533CB3-270A-4218-BEB1-E4625FE5DE10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D17B8-2332-4538-98DB-6FD4DAA89E49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2D6E1-D7DB-4DEC-B499-4AC30FBF3C6F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A73B8-92DD-40FA-8A2B-3063DBB25244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2B8CB9-271E-4EF8-B932-D9A61A98CB90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108893-0E70-415B-A96F-5458F190615B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b="1" dirty="0"/>
              <a:t>The structure of a DNA helicase.</a:t>
            </a:r>
            <a:r>
              <a:rPr lang="el-GR" dirty="0"/>
              <a:t> (A) A schematic diagram of the protein as a hexameric ring. (B) Schematic diagram showing a DNA replication fork and helicase to scale. (C) Detailed structure of the bacteriophage T7 replicative helicase, as determined by x-ray diffraction. Six identical subunits bind and hydrolyze ATP in an ordered fashion to propel this molecule along a DNA single strand that passes through the central hole. </a:t>
            </a:r>
            <a:r>
              <a:rPr lang="el-GR" i="1" dirty="0"/>
              <a:t>Red</a:t>
            </a:r>
            <a:r>
              <a:rPr lang="el-GR" dirty="0"/>
              <a:t> indicates bound ATP molecules in the structure. (B, courtesy of Edward H. Egelman; C, from M.R. Singleton et al., </a:t>
            </a:r>
            <a:r>
              <a:rPr lang="el-GR" i="1" dirty="0"/>
              <a:t>Cell</a:t>
            </a:r>
            <a:r>
              <a:rPr lang="el-GR" dirty="0"/>
              <a:t> 101:589–600, 2000. © Elsevier.) </a:t>
            </a:r>
          </a:p>
          <a:p>
            <a:pPr eaLnBrk="1" hangingPunct="1"/>
            <a:endParaRPr lang="el-G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C72A98-749D-4CDC-BDA5-AFF97143502F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72224F-B642-4A1D-8CBD-FBD314CBB54B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b="1"/>
              <a:t>The structure of the single-strand binding protein from humans bound to DNA.</a:t>
            </a:r>
            <a:r>
              <a:rPr lang="el-GR"/>
              <a:t> (A) A front view of the two DNA binding domains of RPA protein, which cover a total of eight nucleotides. Note that the DNA bases remain exposed in this protein–DNA complex. (B) A diagram showing the three-dimensional structure, with the DNA strand </a:t>
            </a:r>
            <a:r>
              <a:rPr lang="el-GR" i="1"/>
              <a:t>(red)</a:t>
            </a:r>
            <a:r>
              <a:rPr lang="el-GR"/>
              <a:t> viewed end-on. (B, from A. Bochkarev et al., </a:t>
            </a:r>
            <a:r>
              <a:rPr lang="el-GR" i="1"/>
              <a:t>Nature</a:t>
            </a:r>
            <a:r>
              <a:rPr lang="el-GR"/>
              <a:t> 385:176–181, 1997. © Macmillan Magazines Ltd.) </a:t>
            </a:r>
          </a:p>
          <a:p>
            <a:pPr eaLnBrk="1" hangingPunct="1"/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7086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7.wav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8.wav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9.wav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0.wa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2092325" y="333375"/>
            <a:ext cx="49577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4800" b="1">
                <a:latin typeface="Calibri" pitchFamily="34" charset="0"/>
              </a:rPr>
              <a:t>ΑΝΤΙΓΡΑΦΗ </a:t>
            </a:r>
            <a:r>
              <a:rPr lang="en-US" sz="4800" b="1">
                <a:latin typeface="Calibri" pitchFamily="34" charset="0"/>
              </a:rPr>
              <a:t>DNA</a:t>
            </a:r>
          </a:p>
        </p:txBody>
      </p:sp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3150" y="1268413"/>
            <a:ext cx="445770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552.WAV">
            <a:hlinkClick r:id="" action="ppaction://media"/>
          </p:cNvPr>
          <p:cNvPicPr>
            <a:picLocks noRot="1" noChangeAspect="1"/>
          </p:cNvPicPr>
          <p:nvPr>
            <a:wavAudioFile r:embed="rId1" name="~PP55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5099050" y="2714625"/>
            <a:ext cx="2946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ΠΡΙΜΟΣΩΜΑ</a:t>
            </a:r>
            <a:r>
              <a:rPr lang="en-US" sz="2800" b="1">
                <a:latin typeface="Calibri" pitchFamily="34" charset="0"/>
              </a:rPr>
              <a:t>=</a:t>
            </a:r>
            <a:endParaRPr lang="el-GR" sz="2800" b="1">
              <a:latin typeface="Calibri" pitchFamily="34" charset="0"/>
            </a:endParaRPr>
          </a:p>
          <a:p>
            <a:pPr algn="ctr"/>
            <a:r>
              <a:rPr lang="el-GR" sz="2800" b="1">
                <a:latin typeface="Calibri" pitchFamily="34" charset="0"/>
              </a:rPr>
              <a:t>ΕΝΑΡΚΤΗΡΙΑ </a:t>
            </a:r>
            <a:endParaRPr lang="en-US" sz="2800" b="1">
              <a:latin typeface="Calibri" pitchFamily="34" charset="0"/>
            </a:endParaRPr>
          </a:p>
          <a:p>
            <a:pPr algn="ctr"/>
            <a:r>
              <a:rPr lang="el-GR" sz="2800" b="1">
                <a:latin typeface="Calibri" pitchFamily="34" charset="0"/>
              </a:rPr>
              <a:t>ΑΛΛΗΛΟΥΧΙΑ </a:t>
            </a:r>
            <a:r>
              <a:rPr lang="en-US" sz="2800" b="1">
                <a:latin typeface="Calibri" pitchFamily="34" charset="0"/>
              </a:rPr>
              <a:t>RNA</a:t>
            </a:r>
          </a:p>
          <a:p>
            <a:pPr algn="ctr"/>
            <a:r>
              <a:rPr lang="el-GR" sz="2800" b="1">
                <a:latin typeface="Calibri" pitchFamily="34" charset="0"/>
              </a:rPr>
              <a:t>ΠΡΙΜΑΣΗ</a:t>
            </a:r>
          </a:p>
        </p:txBody>
      </p:sp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4">
            <a:lum bright="-6000" contrast="6000"/>
          </a:blip>
          <a:srcRect/>
          <a:stretch>
            <a:fillRect/>
          </a:stretch>
        </p:blipFill>
        <p:spPr bwMode="auto">
          <a:xfrm>
            <a:off x="250825" y="549275"/>
            <a:ext cx="4532313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118.WAV">
            <a:hlinkClick r:id="" action="ppaction://media"/>
          </p:cNvPr>
          <p:cNvPicPr>
            <a:picLocks noRot="1" noChangeAspect="1"/>
          </p:cNvPicPr>
          <p:nvPr>
            <a:wavAudioFile r:embed="rId1" name="~PP2118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323850" y="1900238"/>
            <a:ext cx="8329613" cy="4841875"/>
            <a:chOff x="204" y="1197"/>
            <a:chExt cx="5247" cy="3050"/>
          </a:xfrm>
        </p:grpSpPr>
        <p:pic>
          <p:nvPicPr>
            <p:cNvPr id="17413" name="Picture 2" descr="ch5f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" y="1197"/>
              <a:ext cx="5247" cy="2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476" y="4020"/>
              <a:ext cx="2631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344738" y="322263"/>
            <a:ext cx="41560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800" b="1">
                <a:latin typeface="Calibri" pitchFamily="34" charset="0"/>
              </a:rPr>
              <a:t>DNA</a:t>
            </a:r>
            <a:r>
              <a:rPr lang="el-GR" sz="3800" b="1">
                <a:latin typeface="Calibri" pitchFamily="34" charset="0"/>
              </a:rPr>
              <a:t> ΠΟΛΥΜΕΡΑΣΗ</a:t>
            </a:r>
            <a:endParaRPr lang="en-US" sz="3800" b="1">
              <a:latin typeface="Calibri" pitchFamily="34" charset="0"/>
            </a:endParaRPr>
          </a:p>
          <a:p>
            <a:pPr algn="ctr"/>
            <a:r>
              <a:rPr lang="en-US" sz="3000" b="1">
                <a:latin typeface="Calibri" pitchFamily="34" charset="0"/>
              </a:rPr>
              <a:t>DNA pol III (I, II) </a:t>
            </a:r>
          </a:p>
        </p:txBody>
      </p:sp>
      <p:pic>
        <p:nvPicPr>
          <p:cNvPr id="7" name="~PP1619.WAV">
            <a:hlinkClick r:id="" action="ppaction://media"/>
          </p:cNvPr>
          <p:cNvPicPr>
            <a:picLocks noRot="1" noChangeAspect="1"/>
          </p:cNvPicPr>
          <p:nvPr>
            <a:wavAudioFile r:embed="rId1" name="~PP1619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3850" y="1900238"/>
            <a:ext cx="8329613" cy="4841875"/>
            <a:chOff x="204" y="1197"/>
            <a:chExt cx="5247" cy="3050"/>
          </a:xfrm>
        </p:grpSpPr>
        <p:pic>
          <p:nvPicPr>
            <p:cNvPr id="17413" name="Picture 2" descr="ch5f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" y="1197"/>
              <a:ext cx="5247" cy="2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476" y="4020"/>
              <a:ext cx="2631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344738" y="322263"/>
            <a:ext cx="41560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800" b="1">
                <a:latin typeface="Calibri" pitchFamily="34" charset="0"/>
              </a:rPr>
              <a:t>DNA</a:t>
            </a:r>
            <a:r>
              <a:rPr lang="el-GR" sz="3800" b="1">
                <a:latin typeface="Calibri" pitchFamily="34" charset="0"/>
              </a:rPr>
              <a:t> ΠΟΛΥΜΕΡΑΣΗ</a:t>
            </a:r>
            <a:endParaRPr lang="en-US" sz="3800" b="1">
              <a:latin typeface="Calibri" pitchFamily="34" charset="0"/>
            </a:endParaRPr>
          </a:p>
          <a:p>
            <a:pPr algn="ctr"/>
            <a:r>
              <a:rPr lang="en-US" sz="3000" b="1">
                <a:latin typeface="Calibri" pitchFamily="34" charset="0"/>
              </a:rPr>
              <a:t>DNA pol III (I, II) </a:t>
            </a:r>
          </a:p>
        </p:txBody>
      </p:sp>
      <p:pic>
        <p:nvPicPr>
          <p:cNvPr id="8" name="~PP2828.WAV">
            <a:hlinkClick r:id="" action="ppaction://media"/>
          </p:cNvPr>
          <p:cNvPicPr>
            <a:picLocks noRot="1" noChangeAspect="1"/>
          </p:cNvPicPr>
          <p:nvPr>
            <a:wavAudioFile r:embed="rId1" name="~PP2828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3850" y="1900238"/>
            <a:ext cx="8329613" cy="4841875"/>
            <a:chOff x="204" y="1197"/>
            <a:chExt cx="5247" cy="3050"/>
          </a:xfrm>
        </p:grpSpPr>
        <p:pic>
          <p:nvPicPr>
            <p:cNvPr id="17413" name="Picture 2" descr="ch5f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" y="1197"/>
              <a:ext cx="5247" cy="2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476" y="4020"/>
              <a:ext cx="2631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344738" y="322263"/>
            <a:ext cx="41560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800" b="1">
                <a:latin typeface="Calibri" pitchFamily="34" charset="0"/>
              </a:rPr>
              <a:t>DNA</a:t>
            </a:r>
            <a:r>
              <a:rPr lang="el-GR" sz="3800" b="1">
                <a:latin typeface="Calibri" pitchFamily="34" charset="0"/>
              </a:rPr>
              <a:t> ΠΟΛΥΜΕΡΑΣΗ</a:t>
            </a:r>
            <a:endParaRPr lang="en-US" sz="3800" b="1">
              <a:latin typeface="Calibri" pitchFamily="34" charset="0"/>
            </a:endParaRPr>
          </a:p>
          <a:p>
            <a:pPr algn="ctr"/>
            <a:r>
              <a:rPr lang="en-US" sz="3000" b="1">
                <a:latin typeface="Calibri" pitchFamily="34" charset="0"/>
              </a:rPr>
              <a:t>DNA pol III (I, II) </a:t>
            </a:r>
          </a:p>
        </p:txBody>
      </p:sp>
      <p:pic>
        <p:nvPicPr>
          <p:cNvPr id="9" name="~PP3682.WAV">
            <a:hlinkClick r:id="" action="ppaction://media"/>
          </p:cNvPr>
          <p:cNvPicPr>
            <a:picLocks noRot="1" noChangeAspect="1"/>
          </p:cNvPicPr>
          <p:nvPr>
            <a:wavAudioFile r:embed="rId1" name="~PP368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5813" y="525463"/>
            <a:ext cx="6985000" cy="5689600"/>
            <a:chOff x="476" y="663"/>
            <a:chExt cx="4400" cy="3584"/>
          </a:xfrm>
        </p:grpSpPr>
        <p:pic>
          <p:nvPicPr>
            <p:cNvPr id="35843" name="Picture 2" descr="ch5f2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9" y="663"/>
              <a:ext cx="4077" cy="3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4" name="Rectangle 3"/>
            <p:cNvSpPr>
              <a:spLocks noChangeArrowheads="1"/>
            </p:cNvSpPr>
            <p:nvPr/>
          </p:nvSpPr>
          <p:spPr bwMode="auto">
            <a:xfrm>
              <a:off x="476" y="4065"/>
              <a:ext cx="267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~PP3529.WAV">
            <a:hlinkClick r:id="" action="ppaction://media"/>
          </p:cNvPr>
          <p:cNvPicPr>
            <a:picLocks noRot="1" noChangeAspect="1"/>
          </p:cNvPicPr>
          <p:nvPr>
            <a:wavAudioFile r:embed="rId1" name="~PP3529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4"/>
          <p:cNvGrpSpPr>
            <a:grpSpLocks/>
          </p:cNvGrpSpPr>
          <p:nvPr/>
        </p:nvGrpSpPr>
        <p:grpSpPr bwMode="auto">
          <a:xfrm>
            <a:off x="0" y="1785938"/>
            <a:ext cx="4176713" cy="4741862"/>
            <a:chOff x="476" y="1260"/>
            <a:chExt cx="2631" cy="2987"/>
          </a:xfrm>
        </p:grpSpPr>
        <p:pic>
          <p:nvPicPr>
            <p:cNvPr id="18437" name="Picture 2" descr="ch5f4"/>
            <p:cNvPicPr>
              <a:picLocks noChangeAspect="1" noChangeArrowheads="1"/>
            </p:cNvPicPr>
            <p:nvPr/>
          </p:nvPicPr>
          <p:blipFill>
            <a:blip r:embed="rId4"/>
            <a:srcRect l="52716"/>
            <a:stretch>
              <a:fillRect/>
            </a:stretch>
          </p:blipFill>
          <p:spPr bwMode="auto">
            <a:xfrm>
              <a:off x="540" y="1260"/>
              <a:ext cx="2481" cy="2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476" y="4020"/>
              <a:ext cx="2631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2344738" y="322263"/>
            <a:ext cx="41560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800" b="1">
                <a:latin typeface="Calibri" pitchFamily="34" charset="0"/>
              </a:rPr>
              <a:t>DNA</a:t>
            </a:r>
            <a:r>
              <a:rPr lang="el-GR" sz="3800" b="1">
                <a:latin typeface="Calibri" pitchFamily="34" charset="0"/>
              </a:rPr>
              <a:t> ΠΟΛΥΜΕΡΑΣΗ</a:t>
            </a:r>
            <a:endParaRPr lang="en-US" sz="3800" b="1">
              <a:latin typeface="Calibri" pitchFamily="34" charset="0"/>
            </a:endParaRPr>
          </a:p>
          <a:p>
            <a:pPr algn="ctr"/>
            <a:r>
              <a:rPr lang="en-US" sz="3000" b="1">
                <a:latin typeface="Calibri" pitchFamily="34" charset="0"/>
              </a:rPr>
              <a:t>DNA pol III</a:t>
            </a:r>
            <a:endParaRPr lang="el-GR" sz="3000" b="1">
              <a:latin typeface="Calibri" pitchFamily="34" charset="0"/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3924300" y="2214563"/>
            <a:ext cx="5283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l-GR" sz="2200" b="1">
                <a:latin typeface="Calibri" pitchFamily="34" charset="0"/>
              </a:rPr>
              <a:t> ΠΟΛΥΜΕΡΙΣΜΟΣ </a:t>
            </a:r>
            <a:r>
              <a:rPr lang="en-US" sz="2200" b="1">
                <a:latin typeface="Calibri" pitchFamily="34" charset="0"/>
              </a:rPr>
              <a:t>DNA</a:t>
            </a:r>
            <a:endParaRPr lang="el-GR" sz="2200" b="1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l-GR" sz="2200" b="1">
                <a:latin typeface="Calibri" pitchFamily="34" charset="0"/>
              </a:rPr>
              <a:t> ΔΙΟΡΘΩΣΗ ΛΑΘΩΝ-ΕΞΩΝΟΥΚΛΕΑΣΗ</a:t>
            </a:r>
          </a:p>
          <a:p>
            <a:r>
              <a:rPr lang="el-GR" sz="2000" b="1">
                <a:latin typeface="Calibri" pitchFamily="34" charset="0"/>
              </a:rPr>
              <a:t>  πριν προστεθεί το επόμενο νουκλεοτίδιο</a:t>
            </a:r>
            <a:endParaRPr lang="en-US" sz="2000" b="1">
              <a:latin typeface="Calibri" pitchFamily="34" charset="0"/>
            </a:endParaRPr>
          </a:p>
        </p:txBody>
      </p:sp>
      <p:pic>
        <p:nvPicPr>
          <p:cNvPr id="7" name="~PP4087.WAV">
            <a:hlinkClick r:id="" action="ppaction://media"/>
          </p:cNvPr>
          <p:cNvPicPr>
            <a:picLocks noRot="1" noChangeAspect="1"/>
          </p:cNvPicPr>
          <p:nvPr>
            <a:wavAudioFile r:embed="rId1" name="~PP4087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19459" name="Group 4"/>
          <p:cNvGrpSpPr>
            <a:grpSpLocks/>
          </p:cNvGrpSpPr>
          <p:nvPr/>
        </p:nvGrpSpPr>
        <p:grpSpPr bwMode="auto">
          <a:xfrm>
            <a:off x="179388" y="333375"/>
            <a:ext cx="8572500" cy="6408738"/>
            <a:chOff x="113" y="210"/>
            <a:chExt cx="5400" cy="4037"/>
          </a:xfrm>
        </p:grpSpPr>
        <p:pic>
          <p:nvPicPr>
            <p:cNvPr id="19460" name="Picture 2" descr="Fg14_07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" y="210"/>
              <a:ext cx="5400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476" y="4110"/>
              <a:ext cx="2676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~PP1071.WAV">
            <a:hlinkClick r:id="" action="ppaction://media"/>
          </p:cNvPr>
          <p:cNvPicPr>
            <a:picLocks noRot="1" noChangeAspect="1"/>
          </p:cNvPicPr>
          <p:nvPr>
            <a:wavAudioFile r:embed="rId1" name="~PP107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9388" y="333375"/>
            <a:ext cx="8572500" cy="6408738"/>
            <a:chOff x="113" y="210"/>
            <a:chExt cx="5400" cy="4037"/>
          </a:xfrm>
        </p:grpSpPr>
        <p:pic>
          <p:nvPicPr>
            <p:cNvPr id="19460" name="Picture 2" descr="Fg14_07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" y="210"/>
              <a:ext cx="5400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476" y="4110"/>
              <a:ext cx="2676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" name="~PP682.WAV">
            <a:hlinkClick r:id="" action="ppaction://media"/>
          </p:cNvPr>
          <p:cNvPicPr>
            <a:picLocks noRot="1" noChangeAspect="1"/>
          </p:cNvPicPr>
          <p:nvPr>
            <a:wavAudioFile r:embed="rId1" name="~PP68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20483" name="Group 4"/>
          <p:cNvGrpSpPr>
            <a:grpSpLocks/>
          </p:cNvGrpSpPr>
          <p:nvPr/>
        </p:nvGrpSpPr>
        <p:grpSpPr bwMode="auto">
          <a:xfrm>
            <a:off x="34925" y="1125538"/>
            <a:ext cx="9029700" cy="5616575"/>
            <a:chOff x="22" y="709"/>
            <a:chExt cx="5688" cy="3538"/>
          </a:xfrm>
        </p:grpSpPr>
        <p:pic>
          <p:nvPicPr>
            <p:cNvPr id="20484" name="Picture 2" descr="tautomer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" y="709"/>
              <a:ext cx="5688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Rectangle 3"/>
            <p:cNvSpPr>
              <a:spLocks noChangeArrowheads="1"/>
            </p:cNvSpPr>
            <p:nvPr/>
          </p:nvSpPr>
          <p:spPr bwMode="auto">
            <a:xfrm>
              <a:off x="476" y="4065"/>
              <a:ext cx="267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~PP884.WAV">
            <a:hlinkClick r:id="" action="ppaction://media"/>
          </p:cNvPr>
          <p:cNvPicPr>
            <a:picLocks noRot="1" noChangeAspect="1"/>
          </p:cNvPicPr>
          <p:nvPr>
            <a:wavAudioFile r:embed="rId1" name="~PP884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21507" name="Group 6"/>
          <p:cNvGrpSpPr>
            <a:grpSpLocks/>
          </p:cNvGrpSpPr>
          <p:nvPr/>
        </p:nvGrpSpPr>
        <p:grpSpPr bwMode="auto">
          <a:xfrm>
            <a:off x="755650" y="188913"/>
            <a:ext cx="7908925" cy="6553200"/>
            <a:chOff x="476" y="119"/>
            <a:chExt cx="4982" cy="4128"/>
          </a:xfrm>
        </p:grpSpPr>
        <p:grpSp>
          <p:nvGrpSpPr>
            <p:cNvPr id="21508" name="Group 2"/>
            <p:cNvGrpSpPr>
              <a:grpSpLocks/>
            </p:cNvGrpSpPr>
            <p:nvPr/>
          </p:nvGrpSpPr>
          <p:grpSpPr bwMode="auto">
            <a:xfrm>
              <a:off x="748" y="119"/>
              <a:ext cx="4710" cy="3846"/>
              <a:chOff x="748" y="119"/>
              <a:chExt cx="4710" cy="3846"/>
            </a:xfrm>
          </p:grpSpPr>
          <p:pic>
            <p:nvPicPr>
              <p:cNvPr id="21510" name="Picture 3" descr="ch5f9"/>
              <p:cNvPicPr>
                <a:picLocks noChangeAspect="1" noChangeArrowheads="1"/>
              </p:cNvPicPr>
              <p:nvPr/>
            </p:nvPicPr>
            <p:blipFill>
              <a:blip r:embed="rId4"/>
              <a:srcRect b="51857"/>
              <a:stretch>
                <a:fillRect/>
              </a:stretch>
            </p:blipFill>
            <p:spPr bwMode="auto">
              <a:xfrm>
                <a:off x="748" y="346"/>
                <a:ext cx="2124" cy="35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1" name="Picture 4" descr="ch5f9"/>
              <p:cNvPicPr>
                <a:picLocks noChangeAspect="1" noChangeArrowheads="1"/>
              </p:cNvPicPr>
              <p:nvPr/>
            </p:nvPicPr>
            <p:blipFill>
              <a:blip r:embed="rId4"/>
              <a:srcRect t="47186"/>
              <a:stretch>
                <a:fillRect/>
              </a:stretch>
            </p:blipFill>
            <p:spPr bwMode="auto">
              <a:xfrm>
                <a:off x="3334" y="119"/>
                <a:ext cx="2124" cy="3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476" y="4110"/>
              <a:ext cx="2676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" name="~PP526.WAV">
            <a:hlinkClick r:id="" action="ppaction://media"/>
          </p:cNvPr>
          <p:cNvPicPr>
            <a:picLocks noRot="1" noChangeAspect="1"/>
          </p:cNvPicPr>
          <p:nvPr>
            <a:wavAudioFile r:embed="rId1" name="~PP526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h4f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2060575"/>
            <a:ext cx="66579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2759075" y="357188"/>
            <a:ext cx="362585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800" b="1">
                <a:latin typeface="Calibri" pitchFamily="34" charset="0"/>
              </a:rPr>
              <a:t>ΑΝΤΙΓΡΑΦΗ </a:t>
            </a:r>
            <a:r>
              <a:rPr lang="en-US" sz="3800" b="1">
                <a:latin typeface="Calibri" pitchFamily="34" charset="0"/>
              </a:rPr>
              <a:t>DNA</a:t>
            </a:r>
          </a:p>
        </p:txBody>
      </p:sp>
      <p:pic>
        <p:nvPicPr>
          <p:cNvPr id="4" name="~PP531.WAV">
            <a:hlinkClick r:id="" action="ppaction://media"/>
          </p:cNvPr>
          <p:cNvPicPr>
            <a:picLocks noRot="1" noChangeAspect="1"/>
          </p:cNvPicPr>
          <p:nvPr>
            <a:wavAudioFile r:embed="rId1" name="~PP53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1"/>
          <p:cNvSpPr txBox="1">
            <a:spLocks noGrp="1"/>
          </p:cNvSpPr>
          <p:nvPr/>
        </p:nvSpPr>
        <p:spPr bwMode="auto">
          <a:xfrm>
            <a:off x="685800" y="6553200"/>
            <a:ext cx="7086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l-GR" sz="800"/>
              <a:t>B. Μαρμ</a:t>
            </a:r>
            <a:r>
              <a:rPr lang="el-GR" altLang="ja-JP" sz="800"/>
              <a:t>άρας, Μ. Λαμπροπούλου - Μαρμάρα «Βιολογία Κυττάρου», εκδ. Typorama 2005</a:t>
            </a:r>
            <a:endParaRPr lang="el-GR" sz="800"/>
          </a:p>
        </p:txBody>
      </p:sp>
      <p:grpSp>
        <p:nvGrpSpPr>
          <p:cNvPr id="22531" name="Group 4"/>
          <p:cNvGrpSpPr>
            <a:grpSpLocks/>
          </p:cNvGrpSpPr>
          <p:nvPr/>
        </p:nvGrpSpPr>
        <p:grpSpPr bwMode="auto">
          <a:xfrm>
            <a:off x="684213" y="1844675"/>
            <a:ext cx="6769100" cy="4897438"/>
            <a:chOff x="431" y="1162"/>
            <a:chExt cx="4264" cy="3085"/>
          </a:xfrm>
        </p:grpSpPr>
        <p:pic>
          <p:nvPicPr>
            <p:cNvPr id="22532" name="Picture 2" descr="ch5f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83" y="1162"/>
              <a:ext cx="3312" cy="1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431" y="4110"/>
              <a:ext cx="2676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~PP1898.WAV">
            <a:hlinkClick r:id="" action="ppaction://media"/>
          </p:cNvPr>
          <p:cNvPicPr>
            <a:picLocks noRot="1" noChangeAspect="1"/>
          </p:cNvPicPr>
          <p:nvPr>
            <a:wavAudioFile r:embed="rId1" name="~PP1898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684213" y="6524625"/>
            <a:ext cx="4319587" cy="217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571500" y="1047750"/>
            <a:ext cx="137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ΛΙΓΑΣΕΣ</a:t>
            </a:r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4"/>
          <a:srcRect t="17159"/>
          <a:stretch>
            <a:fillRect/>
          </a:stretch>
        </p:blipFill>
        <p:spPr bwMode="auto">
          <a:xfrm>
            <a:off x="2627313" y="1052513"/>
            <a:ext cx="603885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3199.WAV">
            <a:hlinkClick r:id="" action="ppaction://media"/>
          </p:cNvPr>
          <p:cNvPicPr>
            <a:picLocks noRot="1" noChangeAspect="1"/>
          </p:cNvPicPr>
          <p:nvPr>
            <a:wavAudioFile r:embed="rId1" name="~PP3199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pic>
        <p:nvPicPr>
          <p:cNvPr id="38915" name="Picture 2" descr="ch5f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500063"/>
            <a:ext cx="3214687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684213" y="6524625"/>
            <a:ext cx="4319587" cy="217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TextBox 3"/>
          <p:cNvSpPr txBox="1">
            <a:spLocks noChangeArrowheads="1"/>
          </p:cNvSpPr>
          <p:nvPr/>
        </p:nvSpPr>
        <p:spPr bwMode="auto">
          <a:xfrm>
            <a:off x="571500" y="1047750"/>
            <a:ext cx="2987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ΤΟΠΟΪΣΟΜΕΡΑΣΕΣ</a:t>
            </a:r>
          </a:p>
        </p:txBody>
      </p:sp>
      <p:pic>
        <p:nvPicPr>
          <p:cNvPr id="7" name="~PP1175.WAV">
            <a:hlinkClick r:id="" action="ppaction://media"/>
          </p:cNvPr>
          <p:cNvPicPr>
            <a:picLocks noRot="1" noChangeAspect="1"/>
          </p:cNvPicPr>
          <p:nvPr>
            <a:wavAudioFile r:embed="rId1" name="~PP1175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684213" y="6524625"/>
            <a:ext cx="4319587" cy="217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571500" y="1047750"/>
            <a:ext cx="2987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ΤΟΠΟΪΣΟΜΕΡΑΣΕΣ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286000" y="3013075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https://www.youtube.com/watch?v=EYGrElVyHnU</a:t>
            </a:r>
            <a:endParaRPr lang="el-GR"/>
          </a:p>
        </p:txBody>
      </p:sp>
      <p:pic>
        <p:nvPicPr>
          <p:cNvPr id="6" name="~PP1644.WAV">
            <a:hlinkClick r:id="" action="ppaction://media"/>
          </p:cNvPr>
          <p:cNvPicPr>
            <a:picLocks noRot="1" noChangeAspect="1"/>
          </p:cNvPicPr>
          <p:nvPr>
            <a:wavAudioFile r:embed="rId1" name="~PP1644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6"/>
          <p:cNvGrpSpPr>
            <a:grpSpLocks/>
          </p:cNvGrpSpPr>
          <p:nvPr/>
        </p:nvGrpSpPr>
        <p:grpSpPr bwMode="auto">
          <a:xfrm>
            <a:off x="642938" y="1047750"/>
            <a:ext cx="7750175" cy="5238750"/>
            <a:chOff x="68" y="255"/>
            <a:chExt cx="5638" cy="3992"/>
          </a:xfrm>
        </p:grpSpPr>
        <p:grpSp>
          <p:nvGrpSpPr>
            <p:cNvPr id="40964" name="Group 2"/>
            <p:cNvGrpSpPr>
              <a:grpSpLocks/>
            </p:cNvGrpSpPr>
            <p:nvPr/>
          </p:nvGrpSpPr>
          <p:grpSpPr bwMode="auto">
            <a:xfrm>
              <a:off x="68" y="255"/>
              <a:ext cx="5638" cy="3939"/>
              <a:chOff x="68" y="255"/>
              <a:chExt cx="5638" cy="3939"/>
            </a:xfrm>
          </p:grpSpPr>
          <p:pic>
            <p:nvPicPr>
              <p:cNvPr id="40966" name="Picture 3" descr="ch5f25"/>
              <p:cNvPicPr>
                <a:picLocks noChangeAspect="1" noChangeArrowheads="1"/>
              </p:cNvPicPr>
              <p:nvPr/>
            </p:nvPicPr>
            <p:blipFill>
              <a:blip r:embed="rId4"/>
              <a:srcRect r="9961" b="49599"/>
              <a:stretch>
                <a:fillRect/>
              </a:stretch>
            </p:blipFill>
            <p:spPr bwMode="auto">
              <a:xfrm>
                <a:off x="68" y="255"/>
                <a:ext cx="2585" cy="3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67" name="Picture 4" descr="ch5f25"/>
              <p:cNvPicPr>
                <a:picLocks noChangeAspect="1" noChangeArrowheads="1"/>
              </p:cNvPicPr>
              <p:nvPr/>
            </p:nvPicPr>
            <p:blipFill>
              <a:blip r:embed="rId4"/>
              <a:srcRect t="49995"/>
              <a:stretch>
                <a:fillRect/>
              </a:stretch>
            </p:blipFill>
            <p:spPr bwMode="auto">
              <a:xfrm>
                <a:off x="2835" y="346"/>
                <a:ext cx="2871" cy="38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0965" name="Rectangle 5"/>
            <p:cNvSpPr>
              <a:spLocks noChangeArrowheads="1"/>
            </p:cNvSpPr>
            <p:nvPr/>
          </p:nvSpPr>
          <p:spPr bwMode="auto">
            <a:xfrm>
              <a:off x="431" y="4110"/>
              <a:ext cx="2721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94025" y="261938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ΤΟΠΟΪΣΟΜΕΡΑΣΗ Ι</a:t>
            </a:r>
          </a:p>
        </p:txBody>
      </p:sp>
      <p:pic>
        <p:nvPicPr>
          <p:cNvPr id="11" name="~PP1703.WAV">
            <a:hlinkClick r:id="" action="ppaction://media"/>
          </p:cNvPr>
          <p:cNvPicPr>
            <a:picLocks noRot="1" noChangeAspect="1"/>
          </p:cNvPicPr>
          <p:nvPr>
            <a:wavAudioFile r:embed="rId1" name="~PP1703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2938" y="1047750"/>
            <a:ext cx="7750175" cy="5238750"/>
            <a:chOff x="68" y="255"/>
            <a:chExt cx="5638" cy="3992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68" y="255"/>
              <a:ext cx="5638" cy="3939"/>
              <a:chOff x="68" y="255"/>
              <a:chExt cx="5638" cy="3939"/>
            </a:xfrm>
          </p:grpSpPr>
          <p:pic>
            <p:nvPicPr>
              <p:cNvPr id="40966" name="Picture 3" descr="ch5f25"/>
              <p:cNvPicPr>
                <a:picLocks noChangeAspect="1" noChangeArrowheads="1"/>
              </p:cNvPicPr>
              <p:nvPr/>
            </p:nvPicPr>
            <p:blipFill>
              <a:blip r:embed="rId4"/>
              <a:srcRect r="9961" b="49599"/>
              <a:stretch>
                <a:fillRect/>
              </a:stretch>
            </p:blipFill>
            <p:spPr bwMode="auto">
              <a:xfrm>
                <a:off x="68" y="255"/>
                <a:ext cx="2585" cy="3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67" name="Picture 4" descr="ch5f25"/>
              <p:cNvPicPr>
                <a:picLocks noChangeAspect="1" noChangeArrowheads="1"/>
              </p:cNvPicPr>
              <p:nvPr/>
            </p:nvPicPr>
            <p:blipFill>
              <a:blip r:embed="rId4"/>
              <a:srcRect t="49995"/>
              <a:stretch>
                <a:fillRect/>
              </a:stretch>
            </p:blipFill>
            <p:spPr bwMode="auto">
              <a:xfrm>
                <a:off x="2835" y="346"/>
                <a:ext cx="2871" cy="38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0965" name="Rectangle 5"/>
            <p:cNvSpPr>
              <a:spLocks noChangeArrowheads="1"/>
            </p:cNvSpPr>
            <p:nvPr/>
          </p:nvSpPr>
          <p:spPr bwMode="auto">
            <a:xfrm>
              <a:off x="431" y="4110"/>
              <a:ext cx="2721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94025" y="261938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ΤΟΠΟΪΣΟΜΕΡΑΣΗ Ι</a:t>
            </a:r>
          </a:p>
        </p:txBody>
      </p:sp>
      <p:pic>
        <p:nvPicPr>
          <p:cNvPr id="9" name="~PP2638.WAV">
            <a:hlinkClick r:id="" action="ppaction://media"/>
          </p:cNvPr>
          <p:cNvPicPr>
            <a:picLocks noRot="1" noChangeAspect="1"/>
          </p:cNvPicPr>
          <p:nvPr>
            <a:wavAudioFile r:embed="rId1" name="~PP2638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43000" y="857250"/>
            <a:ext cx="6858000" cy="5572125"/>
            <a:chOff x="249" y="255"/>
            <a:chExt cx="4900" cy="4065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385" y="255"/>
              <a:ext cx="4764" cy="3890"/>
              <a:chOff x="385" y="300"/>
              <a:chExt cx="4764" cy="3890"/>
            </a:xfrm>
          </p:grpSpPr>
          <p:pic>
            <p:nvPicPr>
              <p:cNvPr id="41990" name="Picture 3" descr="ch5f27"/>
              <p:cNvPicPr>
                <a:picLocks noChangeAspect="1" noChangeArrowheads="1"/>
              </p:cNvPicPr>
              <p:nvPr/>
            </p:nvPicPr>
            <p:blipFill>
              <a:blip r:embed="rId4">
                <a:lum bright="-20000" contrast="20000"/>
              </a:blip>
              <a:srcRect b="54800"/>
              <a:stretch>
                <a:fillRect/>
              </a:stretch>
            </p:blipFill>
            <p:spPr bwMode="auto">
              <a:xfrm>
                <a:off x="385" y="482"/>
                <a:ext cx="2088" cy="3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991" name="Picture 4" descr="ch5f27"/>
              <p:cNvPicPr>
                <a:picLocks noChangeAspect="1" noChangeArrowheads="1"/>
              </p:cNvPicPr>
              <p:nvPr/>
            </p:nvPicPr>
            <p:blipFill>
              <a:blip r:embed="rId4">
                <a:lum bright="-20000" contrast="20000"/>
              </a:blip>
              <a:srcRect t="45221"/>
              <a:stretch>
                <a:fillRect/>
              </a:stretch>
            </p:blipFill>
            <p:spPr bwMode="auto">
              <a:xfrm>
                <a:off x="3061" y="300"/>
                <a:ext cx="2088" cy="3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989" name="Rectangle 5"/>
            <p:cNvSpPr>
              <a:spLocks noChangeArrowheads="1"/>
            </p:cNvSpPr>
            <p:nvPr/>
          </p:nvSpPr>
          <p:spPr bwMode="auto">
            <a:xfrm>
              <a:off x="249" y="3929"/>
              <a:ext cx="2949" cy="3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2998788" y="261938"/>
            <a:ext cx="3146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ΤΟΠΟΪΣΟΜΕΡΑΣΗ ΙΙ</a:t>
            </a:r>
          </a:p>
        </p:txBody>
      </p:sp>
      <p:pic>
        <p:nvPicPr>
          <p:cNvPr id="9" name="~PP793.WAV">
            <a:hlinkClick r:id="" action="ppaction://media"/>
          </p:cNvPr>
          <p:cNvPicPr>
            <a:picLocks noRot="1" noChangeAspect="1"/>
          </p:cNvPicPr>
          <p:nvPr>
            <a:wavAudioFile r:embed="rId1" name="~PP793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40012"/>
          <p:cNvPicPr>
            <a:picLocks noChangeAspect="1" noChangeArrowheads="1"/>
          </p:cNvPicPr>
          <p:nvPr/>
        </p:nvPicPr>
        <p:blipFill>
          <a:blip r:embed="rId3"/>
          <a:srcRect r="54146"/>
          <a:stretch>
            <a:fillRect/>
          </a:stretch>
        </p:blipFill>
        <p:spPr bwMode="auto">
          <a:xfrm>
            <a:off x="1125538" y="642938"/>
            <a:ext cx="3160712" cy="5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119188" y="280988"/>
            <a:ext cx="6905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600" b="1"/>
              <a:t>ΑΝΤΙΓΡΑΦΗ ΤΕΛΟΜΕΡΩΝ - ΤΕΛΟΜΕΡΑΣΗ</a:t>
            </a:r>
          </a:p>
        </p:txBody>
      </p:sp>
      <p:pic>
        <p:nvPicPr>
          <p:cNvPr id="44036" name="Picture 5" descr="https://upload.wikimedia.org/wikipedia/commons/thumb/3/3b/Working_principle_of_telomerase.png/800px-Working_principle_of_telomeras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5488" y="1143000"/>
            <a:ext cx="41687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027.WAV">
            <a:hlinkClick r:id="" action="ppaction://media"/>
          </p:cNvPr>
          <p:cNvPicPr>
            <a:picLocks noRot="1" noChangeAspect="1"/>
          </p:cNvPicPr>
          <p:nvPr>
            <a:wavAudioFile r:embed="rId1" name="~PP2027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40012"/>
          <p:cNvPicPr>
            <a:picLocks noChangeAspect="1" noChangeArrowheads="1"/>
          </p:cNvPicPr>
          <p:nvPr/>
        </p:nvPicPr>
        <p:blipFill>
          <a:blip r:embed="rId3"/>
          <a:srcRect r="54146"/>
          <a:stretch>
            <a:fillRect/>
          </a:stretch>
        </p:blipFill>
        <p:spPr bwMode="auto">
          <a:xfrm>
            <a:off x="1125538" y="642938"/>
            <a:ext cx="3160712" cy="5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119188" y="280988"/>
            <a:ext cx="6905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600" b="1"/>
              <a:t>ΑΝΤΙΓΡΑΦΗ ΤΕΛΟΜΕΡΩΝ - ΤΕΛΟΜΕΡΑΣΗ</a:t>
            </a:r>
          </a:p>
        </p:txBody>
      </p:sp>
      <p:pic>
        <p:nvPicPr>
          <p:cNvPr id="44036" name="Picture 5" descr="https://upload.wikimedia.org/wikipedia/commons/thumb/3/3b/Working_principle_of_telomerase.png/800px-Working_principle_of_telomeras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5488" y="1143000"/>
            <a:ext cx="41687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067.WAV">
            <a:hlinkClick r:id="" action="ppaction://media"/>
          </p:cNvPr>
          <p:cNvPicPr>
            <a:picLocks noRot="1" noChangeAspect="1"/>
          </p:cNvPicPr>
          <p:nvPr>
            <a:wavAudioFile r:embed="rId1" name="~PP1067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40012"/>
          <p:cNvPicPr>
            <a:picLocks noChangeAspect="1" noChangeArrowheads="1"/>
          </p:cNvPicPr>
          <p:nvPr/>
        </p:nvPicPr>
        <p:blipFill>
          <a:blip r:embed="rId3"/>
          <a:srcRect r="54146"/>
          <a:stretch>
            <a:fillRect/>
          </a:stretch>
        </p:blipFill>
        <p:spPr bwMode="auto">
          <a:xfrm>
            <a:off x="1125538" y="642938"/>
            <a:ext cx="3160712" cy="5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119188" y="280988"/>
            <a:ext cx="6905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600" b="1"/>
              <a:t>ΑΝΤΙΓΡΑΦΗ ΤΕΛΟΜΕΡΩΝ - ΤΕΛΟΜΕΡΑΣΗ</a:t>
            </a:r>
          </a:p>
        </p:txBody>
      </p:sp>
      <p:pic>
        <p:nvPicPr>
          <p:cNvPr id="44036" name="Picture 5" descr="https://upload.wikimedia.org/wikipedia/commons/thumb/3/3b/Working_principle_of_telomerase.png/800px-Working_principle_of_telomeras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5488" y="1143000"/>
            <a:ext cx="41687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162.WAV">
            <a:hlinkClick r:id="" action="ppaction://media"/>
          </p:cNvPr>
          <p:cNvPicPr>
            <a:picLocks noRot="1" noChangeAspect="1"/>
          </p:cNvPicPr>
          <p:nvPr>
            <a:wavAudioFile r:embed="rId1" name="~PP216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>
            <a:grpSpLocks/>
          </p:cNvGrpSpPr>
          <p:nvPr/>
        </p:nvGrpSpPr>
        <p:grpSpPr bwMode="auto">
          <a:xfrm>
            <a:off x="684213" y="188913"/>
            <a:ext cx="6802437" cy="6669087"/>
            <a:chOff x="431" y="119"/>
            <a:chExt cx="4285" cy="4201"/>
          </a:xfrm>
        </p:grpSpPr>
        <p:pic>
          <p:nvPicPr>
            <p:cNvPr id="7171" name="Picture 2" descr="ch5f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44" y="119"/>
              <a:ext cx="3372" cy="4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2" name="Rectangle 3"/>
            <p:cNvSpPr>
              <a:spLocks noChangeArrowheads="1"/>
            </p:cNvSpPr>
            <p:nvPr/>
          </p:nvSpPr>
          <p:spPr bwMode="auto">
            <a:xfrm>
              <a:off x="431" y="4065"/>
              <a:ext cx="1043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" name="~PP788.WAV">
            <a:hlinkClick r:id="" action="ppaction://media"/>
          </p:cNvPr>
          <p:cNvPicPr>
            <a:picLocks noRot="1" noChangeAspect="1"/>
          </p:cNvPicPr>
          <p:nvPr>
            <a:wavAudioFile r:embed="rId1" name="~PP788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119188" y="280988"/>
            <a:ext cx="6905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600" b="1"/>
              <a:t>ΑΝΤΙΓΡΑΦΗ ΤΕΛΟΜΕΡΩΝ - ΤΕΛΟΜΕΡΑΣΗ</a:t>
            </a: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https://highered.mheducation.com/sites/9834092339/student_view0/chapter14/telomerase_function.html</a:t>
            </a:r>
            <a:endParaRPr lang="el-GR"/>
          </a:p>
        </p:txBody>
      </p:sp>
      <p:pic>
        <p:nvPicPr>
          <p:cNvPr id="7" name="~PP1181.WAV">
            <a:hlinkClick r:id="" action="ppaction://media"/>
          </p:cNvPr>
          <p:cNvPicPr>
            <a:picLocks noRot="1" noChangeAspect="1"/>
          </p:cNvPicPr>
          <p:nvPr>
            <a:wavAudioFile r:embed="rId1" name="~PP1181.WAV"/>
          </p:nvPr>
        </p:nvPicPr>
        <p:blipFill>
          <a:blip r:embed="rId3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313" y="1428750"/>
            <a:ext cx="6400800" cy="300037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l-GR" sz="1800" dirty="0"/>
              <a:t>Γιατί λέμε ότι η αντιγραφή του </a:t>
            </a:r>
            <a:r>
              <a:rPr lang="en-US" sz="1800" dirty="0"/>
              <a:t>DNA </a:t>
            </a:r>
            <a:r>
              <a:rPr lang="el-GR" sz="1800" dirty="0"/>
              <a:t>είναι </a:t>
            </a:r>
            <a:r>
              <a:rPr lang="el-GR" sz="1800" dirty="0" err="1"/>
              <a:t>ημισυντηρητική</a:t>
            </a:r>
            <a:r>
              <a:rPr lang="el-GR" sz="1800" dirty="0"/>
              <a:t>; Δώστε πειραματικά δεδομένα υπέρ αυτής της άποψης.</a:t>
            </a:r>
          </a:p>
          <a:p>
            <a:pPr algn="l">
              <a:defRPr/>
            </a:pPr>
            <a:r>
              <a:rPr lang="el-GR" sz="1800" dirty="0"/>
              <a:t>Ποιες πρωτεΐνες συμμετέχουν στην αντιγραφή του </a:t>
            </a:r>
            <a:r>
              <a:rPr lang="en-US" sz="1800" dirty="0"/>
              <a:t>DNA</a:t>
            </a:r>
            <a:r>
              <a:rPr lang="el-GR" sz="1800" dirty="0"/>
              <a:t>;</a:t>
            </a:r>
            <a:r>
              <a:rPr lang="en-US" sz="1800" dirty="0"/>
              <a:t> </a:t>
            </a:r>
            <a:r>
              <a:rPr lang="el-GR" sz="1800" dirty="0"/>
              <a:t>Ποια η λειτουργία τους;</a:t>
            </a:r>
          </a:p>
          <a:p>
            <a:pPr algn="l">
              <a:defRPr/>
            </a:pPr>
            <a:r>
              <a:rPr lang="el-GR" sz="1800" dirty="0"/>
              <a:t>Τι είναι ο συνεχής και τι ο ασυνεχής κλώνος </a:t>
            </a:r>
            <a:r>
              <a:rPr lang="en-US" sz="1800" dirty="0"/>
              <a:t>DNA; </a:t>
            </a:r>
            <a:r>
              <a:rPr lang="el-GR" sz="1800" dirty="0"/>
              <a:t>Τι τα θραύσματα </a:t>
            </a:r>
            <a:r>
              <a:rPr lang="en-US" sz="1800" dirty="0"/>
              <a:t>Okazaki;</a:t>
            </a:r>
            <a:endParaRPr lang="el-GR" sz="1800" dirty="0"/>
          </a:p>
          <a:p>
            <a:pPr algn="l">
              <a:defRPr/>
            </a:pPr>
            <a:r>
              <a:rPr lang="el-GR" sz="1800" dirty="0"/>
              <a:t>Γιατί λέμε ότι η κατεύθυνση της αντιγραφής είναι πάντα 5’</a:t>
            </a:r>
            <a:r>
              <a:rPr lang="el-GR" sz="1800" dirty="0">
                <a:sym typeface="Wingdings" pitchFamily="2" charset="2"/>
              </a:rPr>
              <a:t>3’;</a:t>
            </a:r>
          </a:p>
          <a:p>
            <a:pPr algn="l">
              <a:defRPr/>
            </a:pPr>
            <a:endParaRPr lang="el-GR" sz="1800" dirty="0">
              <a:sym typeface="Wingdings" pitchFamily="2" charset="2"/>
            </a:endParaRPr>
          </a:p>
          <a:p>
            <a:pPr algn="l">
              <a:defRPr/>
            </a:pPr>
            <a:endParaRPr lang="el-GR" sz="1800" dirty="0">
              <a:sym typeface="Wingdings" pitchFamily="2" charset="2"/>
            </a:endParaRPr>
          </a:p>
          <a:p>
            <a:pPr algn="l">
              <a:defRPr/>
            </a:pPr>
            <a:endParaRPr lang="en-US" sz="1800" dirty="0"/>
          </a:p>
          <a:p>
            <a:pPr algn="l">
              <a:defRPr/>
            </a:pPr>
            <a:endParaRPr lang="el-GR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100002"/>
          <p:cNvPicPr>
            <a:picLocks noChangeAspect="1" noChangeArrowheads="1"/>
          </p:cNvPicPr>
          <p:nvPr/>
        </p:nvPicPr>
        <p:blipFill>
          <a:blip r:embed="rId4"/>
          <a:srcRect t="1443"/>
          <a:stretch>
            <a:fillRect/>
          </a:stretch>
        </p:blipFill>
        <p:spPr bwMode="auto">
          <a:xfrm>
            <a:off x="1857375" y="1428750"/>
            <a:ext cx="509587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2635250" y="142875"/>
            <a:ext cx="38735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800" b="1">
                <a:latin typeface="Calibri" pitchFamily="34" charset="0"/>
              </a:rPr>
              <a:t>ΘΕΣΗ ΕΝΑΡΞΗΣ </a:t>
            </a:r>
          </a:p>
          <a:p>
            <a:pPr algn="ctr"/>
            <a:r>
              <a:rPr lang="el-GR" sz="3800" b="1">
                <a:latin typeface="Calibri" pitchFamily="34" charset="0"/>
              </a:rPr>
              <a:t>ΑΝΤΙΓΡΑΦΗΣ </a:t>
            </a:r>
            <a:r>
              <a:rPr lang="en-US" sz="3800" b="1">
                <a:latin typeface="Calibri" pitchFamily="34" charset="0"/>
              </a:rPr>
              <a:t>DNA</a:t>
            </a:r>
          </a:p>
        </p:txBody>
      </p:sp>
      <p:pic>
        <p:nvPicPr>
          <p:cNvPr id="5" name="~PP452.WAV">
            <a:hlinkClick r:id="" action="ppaction://media"/>
          </p:cNvPr>
          <p:cNvPicPr>
            <a:picLocks noRot="1" noChangeAspect="1"/>
          </p:cNvPicPr>
          <p:nvPr>
            <a:wavAudioFile r:embed="rId1" name="~PP45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8"/>
          <p:cNvGrpSpPr>
            <a:grpSpLocks/>
          </p:cNvGrpSpPr>
          <p:nvPr/>
        </p:nvGrpSpPr>
        <p:grpSpPr bwMode="auto">
          <a:xfrm>
            <a:off x="0" y="1981200"/>
            <a:ext cx="9153525" cy="4760913"/>
            <a:chOff x="0" y="1248"/>
            <a:chExt cx="5766" cy="2999"/>
          </a:xfrm>
        </p:grpSpPr>
        <p:pic>
          <p:nvPicPr>
            <p:cNvPr id="10245" name="Picture 5" descr="1000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248"/>
              <a:ext cx="5766" cy="1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476" y="4110"/>
              <a:ext cx="2676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1752600" y="803275"/>
            <a:ext cx="5638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000" b="1">
                <a:latin typeface="Calibri" pitchFamily="34" charset="0"/>
              </a:rPr>
              <a:t>ΘΕΣΗ ΕΝΑΡΞΗΣ ΑΝΤΙΓΡΑΦΗΣ </a:t>
            </a:r>
            <a:r>
              <a:rPr lang="en-US" sz="3000" b="1">
                <a:latin typeface="Calibri" pitchFamily="34" charset="0"/>
              </a:rPr>
              <a:t>DNA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357188" y="4500563"/>
            <a:ext cx="61674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600" b="1">
                <a:latin typeface="Calibri" pitchFamily="34" charset="0"/>
              </a:rPr>
              <a:t>ΖΕΥΓΗ Α-Τ ΑΠΟΔΙΑΤΑΣΣΟΝΤΑΙ ΠΙΟ ΕΥΚΟΛΑ</a:t>
            </a:r>
            <a:endParaRPr lang="en-US" sz="2600" b="1">
              <a:latin typeface="Calibri" pitchFamily="34" charset="0"/>
            </a:endParaRPr>
          </a:p>
        </p:txBody>
      </p:sp>
      <p:pic>
        <p:nvPicPr>
          <p:cNvPr id="7" name="~PP1050.WAV">
            <a:hlinkClick r:id="" action="ppaction://media"/>
          </p:cNvPr>
          <p:cNvPicPr>
            <a:picLocks noRot="1" noChangeAspect="1"/>
          </p:cNvPicPr>
          <p:nvPr>
            <a:wavAudioFile r:embed="rId1" name="~PP105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213" y="115888"/>
            <a:ext cx="5588000" cy="6700837"/>
            <a:chOff x="431" y="73"/>
            <a:chExt cx="3520" cy="4221"/>
          </a:xfrm>
        </p:grpSpPr>
        <p:pic>
          <p:nvPicPr>
            <p:cNvPr id="28677" name="Picture 2" descr="ch5f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6" y="73"/>
              <a:ext cx="2205" cy="4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431" y="4110"/>
              <a:ext cx="1406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500063" y="571500"/>
            <a:ext cx="19399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800" b="1">
                <a:latin typeface="Calibri" pitchFamily="34" charset="0"/>
              </a:rPr>
              <a:t>ΕΛΙΚΑΣΗ</a:t>
            </a:r>
          </a:p>
        </p:txBody>
      </p:sp>
      <p:pic>
        <p:nvPicPr>
          <p:cNvPr id="8" name="~PP2900.WAV">
            <a:hlinkClick r:id="" action="ppaction://media"/>
          </p:cNvPr>
          <p:cNvPicPr>
            <a:picLocks noRot="1" noChangeAspect="1"/>
          </p:cNvPicPr>
          <p:nvPr>
            <a:wavAudioFile r:embed="rId1" name="~PP290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650" y="1268413"/>
            <a:ext cx="7418388" cy="5473700"/>
            <a:chOff x="476" y="799"/>
            <a:chExt cx="4673" cy="3448"/>
          </a:xfrm>
        </p:grpSpPr>
        <p:pic>
          <p:nvPicPr>
            <p:cNvPr id="29700" name="Picture 2" descr="ch5f1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8" y="799"/>
              <a:ext cx="4401" cy="2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1" name="Rectangle 3"/>
            <p:cNvSpPr>
              <a:spLocks noChangeArrowheads="1"/>
            </p:cNvSpPr>
            <p:nvPr/>
          </p:nvSpPr>
          <p:spPr bwMode="auto">
            <a:xfrm>
              <a:off x="476" y="4110"/>
              <a:ext cx="2676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~PP969.WAV">
            <a:hlinkClick r:id="" action="ppaction://media"/>
          </p:cNvPr>
          <p:cNvPicPr>
            <a:picLocks noRot="1" noChangeAspect="1"/>
          </p:cNvPicPr>
          <p:nvPr>
            <a:wavAudioFile r:embed="rId1" name="~PP969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650" y="1557338"/>
            <a:ext cx="7345363" cy="5184775"/>
            <a:chOff x="476" y="981"/>
            <a:chExt cx="4627" cy="3266"/>
          </a:xfrm>
        </p:grpSpPr>
        <p:pic>
          <p:nvPicPr>
            <p:cNvPr id="30725" name="Picture 2" descr="ch5f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981"/>
              <a:ext cx="4446" cy="2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476" y="4110"/>
              <a:ext cx="2631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1657350" y="260350"/>
            <a:ext cx="58293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ΠΡΩΤΕΪΝΕΣ ΠΟΥ ΔΕΣΜΕΥΟΝΤΑΙ</a:t>
            </a:r>
          </a:p>
          <a:p>
            <a:pPr algn="ctr"/>
            <a:r>
              <a:rPr lang="el-GR" sz="2800" b="1">
                <a:latin typeface="Calibri" pitchFamily="34" charset="0"/>
              </a:rPr>
              <a:t>ΣΕ ΜΟΝΟΚΛΩΝΟ </a:t>
            </a:r>
            <a:r>
              <a:rPr lang="en-US" sz="2800" b="1">
                <a:latin typeface="Calibri" pitchFamily="34" charset="0"/>
              </a:rPr>
              <a:t>DNA, SSB PROTEINS</a:t>
            </a:r>
            <a:endParaRPr lang="el-GR" sz="2800" b="1">
              <a:latin typeface="Calibri" pitchFamily="34" charset="0"/>
            </a:endParaRPr>
          </a:p>
        </p:txBody>
      </p:sp>
      <p:pic>
        <p:nvPicPr>
          <p:cNvPr id="7" name="~PP2658.WAV">
            <a:hlinkClick r:id="" action="ppaction://media"/>
          </p:cNvPr>
          <p:cNvPicPr>
            <a:picLocks noRot="1" noChangeAspect="1"/>
          </p:cNvPicPr>
          <p:nvPr>
            <a:wavAudioFile r:embed="rId1" name="~PP2658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650" y="1700213"/>
            <a:ext cx="7634288" cy="5041900"/>
            <a:chOff x="476" y="1071"/>
            <a:chExt cx="4809" cy="3176"/>
          </a:xfrm>
        </p:grpSpPr>
        <p:pic>
          <p:nvPicPr>
            <p:cNvPr id="31748" name="Picture 2" descr="ch5f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" y="1071"/>
              <a:ext cx="4401" cy="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9" name="Rectangle 3"/>
            <p:cNvSpPr>
              <a:spLocks noChangeArrowheads="1"/>
            </p:cNvSpPr>
            <p:nvPr/>
          </p:nvSpPr>
          <p:spPr bwMode="auto">
            <a:xfrm>
              <a:off x="476" y="4110"/>
              <a:ext cx="2631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~PP3983.WAV">
            <a:hlinkClick r:id="" action="ppaction://media"/>
          </p:cNvPr>
          <p:cNvPicPr>
            <a:picLocks noRot="1" noChangeAspect="1"/>
          </p:cNvPicPr>
          <p:nvPr>
            <a:wavAudioFile r:embed="rId1" name="~PP3983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693</Words>
  <Application>Microsoft Office PowerPoint</Application>
  <PresentationFormat>Προβολή στην οθόνη (4:3)</PresentationFormat>
  <Paragraphs>85</Paragraphs>
  <Slides>31</Slides>
  <Notes>26</Notes>
  <HiddenSlides>0</HiddenSlides>
  <MMClips>30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4" baseType="lpstr">
      <vt:lpstr>Arial</vt:lpstr>
      <vt:lpstr>Calibri</vt:lpstr>
      <vt:lpstr>Blank Presentation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Spiros Agorgianitis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Spiros Agorgianitis</dc:creator>
  <cp:lastModifiedBy>S A</cp:lastModifiedBy>
  <cp:revision>112</cp:revision>
  <dcterms:created xsi:type="dcterms:W3CDTF">2005-10-08T13:29:10Z</dcterms:created>
  <dcterms:modified xsi:type="dcterms:W3CDTF">2021-07-27T13:11:54Z</dcterms:modified>
</cp:coreProperties>
</file>