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4"/>
  </p:notesMasterIdLst>
  <p:sldIdLst>
    <p:sldId id="291" r:id="rId2"/>
    <p:sldId id="292" r:id="rId3"/>
    <p:sldId id="293" r:id="rId4"/>
    <p:sldId id="295" r:id="rId5"/>
    <p:sldId id="350" r:id="rId6"/>
    <p:sldId id="296" r:id="rId7"/>
    <p:sldId id="266" r:id="rId8"/>
    <p:sldId id="344" r:id="rId9"/>
    <p:sldId id="343" r:id="rId10"/>
    <p:sldId id="349" r:id="rId11"/>
    <p:sldId id="300" r:id="rId12"/>
    <p:sldId id="346" r:id="rId13"/>
  </p:sldIdLst>
  <p:sldSz cx="9144000" cy="6858000" type="screen4x3"/>
  <p:notesSz cx="6858000" cy="91440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8E8F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411" autoAdjust="0"/>
    <p:restoredTop sz="83714" autoAdjust="0"/>
  </p:normalViewPr>
  <p:slideViewPr>
    <p:cSldViewPr>
      <p:cViewPr varScale="1">
        <p:scale>
          <a:sx n="38" d="100"/>
          <a:sy n="38" d="100"/>
        </p:scale>
        <p:origin x="-1368" y="-96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73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02582E3-CBC9-41F7-9AEC-8EFB745504D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6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3B92E8-A6C1-4F7F-8B88-A7310017FA60}" type="slidenum">
              <a:rPr lang="el-GR" smtClean="0"/>
              <a:pPr/>
              <a:t>1</a:t>
            </a:fld>
            <a:endParaRPr lang="el-G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5D1645-5509-4FEC-84B1-4E6A3B5A9F6A}" type="slidenum">
              <a:rPr lang="el-GR" smtClean="0"/>
              <a:pPr/>
              <a:t>10</a:t>
            </a:fld>
            <a:endParaRPr lang="el-G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532D1F-CB94-47D6-BF57-6E4B49DE3DA9}" type="slidenum">
              <a:rPr lang="el-GR" smtClean="0"/>
              <a:pPr/>
              <a:t>11</a:t>
            </a:fld>
            <a:endParaRPr lang="el-G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7C711F-6C3E-49EA-8D03-9003C2B4C3A3}" type="slidenum">
              <a:rPr lang="el-GR" smtClean="0"/>
              <a:pPr/>
              <a:t>2</a:t>
            </a:fld>
            <a:endParaRPr lang="el-G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43751-D432-4F24-B49C-9131319C35F2}" type="slidenum">
              <a:rPr lang="el-GR" smtClean="0"/>
              <a:pPr/>
              <a:t>3</a:t>
            </a:fld>
            <a:endParaRPr lang="el-G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F39233-DC32-4D75-9630-C8E2A1E813FE}" type="slidenum">
              <a:rPr lang="el-GR" smtClean="0"/>
              <a:pPr/>
              <a:t>4</a:t>
            </a:fld>
            <a:endParaRPr lang="el-G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F39233-DC32-4D75-9630-C8E2A1E813FE}" type="slidenum">
              <a:rPr lang="el-GR" smtClean="0"/>
              <a:pPr/>
              <a:t>5</a:t>
            </a:fld>
            <a:endParaRPr lang="el-G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F79AA4-9B09-4091-AB16-32CEECC6F4A6}" type="slidenum">
              <a:rPr lang="el-GR" smtClean="0"/>
              <a:pPr/>
              <a:t>6</a:t>
            </a:fld>
            <a:endParaRPr lang="el-G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9AEC58-9C97-4E23-9B06-821B813C82AE}" type="slidenum">
              <a:rPr lang="el-GR" smtClean="0"/>
              <a:pPr/>
              <a:t>7</a:t>
            </a:fld>
            <a:endParaRPr lang="el-G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443D16-DAF9-4BD5-A6DB-1E256C79B17E}" type="slidenum">
              <a:rPr lang="el-GR" smtClean="0"/>
              <a:pPr/>
              <a:t>8</a:t>
            </a:fld>
            <a:endParaRPr lang="el-G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E31987-4E7A-4FC7-92AA-9F9145D811D4}" type="slidenum">
              <a:rPr lang="el-GR" smtClean="0"/>
              <a:pPr/>
              <a:t>9</a:t>
            </a:fld>
            <a:endParaRPr lang="el-G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7086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pPr>
              <a:defRPr/>
            </a:pPr>
            <a:r>
              <a:rPr lang="el-GR"/>
              <a:t>B. Μαρμ</a:t>
            </a:r>
            <a:r>
              <a:rPr lang="el-GR" altLang="ja-JP"/>
              <a:t>άρας, Μ. Λαμπροπούλου - Μαρμάρα «Βιολογία Κυττάρου», εκδ. Typorama 2005</a:t>
            </a:r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6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6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6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6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6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6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6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6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7.wav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3"/>
          <p:cNvSpPr txBox="1">
            <a:spLocks noChangeArrowheads="1"/>
          </p:cNvSpPr>
          <p:nvPr/>
        </p:nvSpPr>
        <p:spPr bwMode="auto">
          <a:xfrm>
            <a:off x="917575" y="2547938"/>
            <a:ext cx="7308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800" b="1">
                <a:latin typeface="Calibri" pitchFamily="34" charset="0"/>
              </a:rPr>
              <a:t>ΕΠΙΔΙΟΡΘΩΣΗ ΛΑΘΩΝ-ΕΝΖΥΜΑ ΕΠΙΔΙΩΡΘΩΣΗΣ</a:t>
            </a:r>
          </a:p>
        </p:txBody>
      </p:sp>
      <p:pic>
        <p:nvPicPr>
          <p:cNvPr id="3" name="~PP1739.WAV">
            <a:hlinkClick r:id="" action="ppaction://media"/>
          </p:cNvPr>
          <p:cNvPicPr>
            <a:picLocks noRot="1" noChangeAspect="1"/>
          </p:cNvPicPr>
          <p:nvPr>
            <a:wavAudioFile r:embed="rId1" name="~PP1739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l-GR" smtClean="0"/>
              <a:t>B. Μαρμ</a:t>
            </a:r>
            <a:r>
              <a:rPr lang="el-GR" altLang="ja-JP" smtClean="0"/>
              <a:t>άρας, Μ. Λαμπροπούλου - Μαρμάρα «Βιολογία Κυττάρου», εκδ. Typorama 2005</a:t>
            </a:r>
            <a:endParaRPr lang="el-GR" smtClean="0"/>
          </a:p>
        </p:txBody>
      </p:sp>
      <p:grpSp>
        <p:nvGrpSpPr>
          <p:cNvPr id="56323" name="Group 4"/>
          <p:cNvGrpSpPr>
            <a:grpSpLocks/>
          </p:cNvGrpSpPr>
          <p:nvPr/>
        </p:nvGrpSpPr>
        <p:grpSpPr bwMode="auto">
          <a:xfrm>
            <a:off x="684213" y="1316038"/>
            <a:ext cx="6980237" cy="5541962"/>
            <a:chOff x="431" y="829"/>
            <a:chExt cx="4397" cy="3491"/>
          </a:xfrm>
        </p:grpSpPr>
        <p:pic>
          <p:nvPicPr>
            <p:cNvPr id="56325" name="Picture 2" descr="ch5f2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66" y="829"/>
              <a:ext cx="3762" cy="2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326" name="Rectangle 3"/>
            <p:cNvSpPr>
              <a:spLocks noChangeArrowheads="1"/>
            </p:cNvSpPr>
            <p:nvPr/>
          </p:nvSpPr>
          <p:spPr bwMode="auto">
            <a:xfrm>
              <a:off x="431" y="4020"/>
              <a:ext cx="3084" cy="3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324" name="TextBox 3"/>
          <p:cNvSpPr txBox="1">
            <a:spLocks noChangeArrowheads="1"/>
          </p:cNvSpPr>
          <p:nvPr/>
        </p:nvSpPr>
        <p:spPr bwMode="auto">
          <a:xfrm>
            <a:off x="917575" y="261938"/>
            <a:ext cx="7308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800" b="1">
                <a:latin typeface="Calibri" pitchFamily="34" charset="0"/>
              </a:rPr>
              <a:t>ΕΠΙΔΙΟΡΘΩΣΗ ΛΑΘΩΝ-ΕΝΖΥΜΑ ΕΠΙΔΙΩΡΘΩΣΗΣ</a:t>
            </a:r>
          </a:p>
        </p:txBody>
      </p:sp>
      <p:pic>
        <p:nvPicPr>
          <p:cNvPr id="7" name="~PP3110.WAV">
            <a:hlinkClick r:id="" action="ppaction://media"/>
          </p:cNvPr>
          <p:cNvPicPr>
            <a:picLocks noRot="1" noChangeAspect="1"/>
          </p:cNvPicPr>
          <p:nvPr>
            <a:wavAudioFile r:embed="rId1" name="~PP3110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115888"/>
            <a:ext cx="9144000" cy="1746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0" y="115888"/>
            <a:ext cx="9144000" cy="952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57348" name="Picture 4" descr=" --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0675" y="4322763"/>
            <a:ext cx="85725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5" descr=" --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0575" y="5602288"/>
            <a:ext cx="85725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6" descr="[prime prime or minute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70775" y="7156450"/>
            <a:ext cx="285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7" descr=" --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975" y="9259888"/>
            <a:ext cx="85725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1463675" y="155575"/>
            <a:ext cx="62166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l-GR" sz="2000" b="1">
                <a:solidFill>
                  <a:srgbClr val="A9194C"/>
                </a:solidFill>
                <a:latin typeface="Times New Roman" pitchFamily="18" charset="0"/>
                <a:cs typeface="Arial" charset="0"/>
              </a:rPr>
              <a:t>Inherited Syndromes with Defects in DNA Repair</a:t>
            </a:r>
            <a:r>
              <a:rPr lang="el-GR" sz="2000" b="1">
                <a:latin typeface="Times New Roman" pitchFamily="18" charset="0"/>
                <a:cs typeface="Arial" charset="0"/>
              </a:rPr>
              <a:t/>
            </a:r>
            <a:br>
              <a:rPr lang="el-GR" sz="2000" b="1">
                <a:latin typeface="Times New Roman" pitchFamily="18" charset="0"/>
                <a:cs typeface="Arial" charset="0"/>
              </a:rPr>
            </a:br>
            <a:r>
              <a:rPr lang="el-GR" sz="2000" b="1">
                <a:latin typeface="Times New Roman" pitchFamily="18" charset="0"/>
                <a:cs typeface="Arial" charset="0"/>
              </a:rPr>
              <a:t/>
            </a:r>
            <a:br>
              <a:rPr lang="el-GR" sz="2000" b="1">
                <a:latin typeface="Times New Roman" pitchFamily="18" charset="0"/>
                <a:cs typeface="Arial" charset="0"/>
              </a:rPr>
            </a:br>
            <a:endParaRPr lang="el-GR" sz="2000" b="1">
              <a:latin typeface="Times New Roman" pitchFamily="18" charset="0"/>
              <a:cs typeface="Arial" charset="0"/>
            </a:endParaRP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0" y="115888"/>
            <a:ext cx="9144000" cy="1746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-100013"/>
            <a:ext cx="9144000" cy="952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65547" name="Group 11"/>
          <p:cNvGraphicFramePr>
            <a:graphicFrameLocks noGrp="1"/>
          </p:cNvGraphicFramePr>
          <p:nvPr/>
        </p:nvGraphicFramePr>
        <p:xfrm>
          <a:off x="0" y="285750"/>
          <a:ext cx="9144000" cy="6085206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  <a:gridCol w="3048000"/>
              </a:tblGrid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ヒラギノ角ゴ Pro W3" pitchFamily="-64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ヒラギノ角ゴ Pro W3" pitchFamily="-64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NAME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PHENOTYPE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ENZYME OR PROCESS AFFECTED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ヒラギノ角ゴ Pro W3" pitchFamily="-64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ヒラギノ角ゴ Pro W3" pitchFamily="-64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MSH2, 3, 6, MLH1, PMS2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colon cancer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mismatch repair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Xeroderma pigmentosum (XP) groups A  </a:t>
                      </a: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 W3" pitchFamily="-64" charset="-128"/>
                        </a:rPr>
                        <a:t> </a:t>
                      </a: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G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skin cancer, cellular UV sensitivity, neurological abnormalities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nucleotide excision-repair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XP variant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cellular</a:t>
                      </a:r>
                      <a:r>
                        <a:rPr kumimoji="0" 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 UV </a:t>
                      </a:r>
                      <a:r>
                        <a:rPr kumimoji="0" lang="el-G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sensitivity</a:t>
                      </a:r>
                      <a:endParaRPr kumimoji="0" lang="el-G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ヒラギノ角ゴ Pro W3" pitchFamily="-6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translesion synthesis by DNA polymerase d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Ataxia  </a:t>
                      </a: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 W3" pitchFamily="-64" charset="-128"/>
                        </a:rPr>
                        <a:t> </a:t>
                      </a: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telangiectasia (AT)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leukemia, lymphoma, cellular g-ray sensitivity, genome instability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ATM protein, a protein kinase activated by double-strand breaks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BRCA-2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breast and ovarian cancer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repair by homologous recombination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Werner syndrome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premature aging, cancer at several sites, genome instability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accessory 3  -exonuclease and DNA helicase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Bloom syndrome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cancer at several sites, stunted growth, genome instability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accessory DNA helicase for replication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Fanconi anemia groups A  </a:t>
                      </a: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 W3" pitchFamily="-64" charset="-128"/>
                        </a:rPr>
                        <a:t> </a:t>
                      </a: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G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congenital abnormalities, leukemia, genome instability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DNA interstrand cross-link repair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46 BR </a:t>
                      </a:r>
                      <a:r>
                        <a:rPr kumimoji="0" lang="el-G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patient</a:t>
                      </a:r>
                      <a:endParaRPr kumimoji="0" lang="el-G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ヒラギノ角ゴ Pro W3" pitchFamily="-64" charset="-128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hypersensitivity</a:t>
                      </a:r>
                      <a:r>
                        <a:rPr kumimoji="0" 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 </a:t>
                      </a:r>
                      <a:r>
                        <a:rPr kumimoji="0" lang="el-G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to</a:t>
                      </a:r>
                      <a:r>
                        <a:rPr kumimoji="0" 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 DNA-</a:t>
                      </a:r>
                      <a:r>
                        <a:rPr kumimoji="0" lang="el-G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damaging agents</a:t>
                      </a:r>
                      <a:r>
                        <a:rPr kumimoji="0" 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, </a:t>
                      </a:r>
                      <a:r>
                        <a:rPr kumimoji="0" lang="el-G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genome</a:t>
                      </a:r>
                      <a:r>
                        <a:rPr kumimoji="0" 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 </a:t>
                      </a:r>
                      <a:r>
                        <a:rPr kumimoji="0" lang="el-G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instability</a:t>
                      </a:r>
                      <a:endParaRPr kumimoji="0" lang="el-G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ヒラギノ角ゴ Pro W3" pitchFamily="-6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DNA </a:t>
                      </a:r>
                      <a:r>
                        <a:rPr kumimoji="0" lang="el-G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ligase</a:t>
                      </a:r>
                      <a:r>
                        <a:rPr kumimoji="0" 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pitchFamily="-64" charset="-128"/>
                        </a:rPr>
                        <a:t> I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7390" name="Picture 50" descr=" --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0675" y="4322763"/>
            <a:ext cx="85725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91" name="Picture 51" descr=" --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0575" y="5602288"/>
            <a:ext cx="85725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92" name="Picture 52" descr="[prime prime or minute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70775" y="7156450"/>
            <a:ext cx="285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93" name="Picture 53" descr=" --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975" y="9259888"/>
            <a:ext cx="85725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~PP3786.WAV">
            <a:hlinkClick r:id="" action="ppaction://media"/>
          </p:cNvPr>
          <p:cNvPicPr>
            <a:picLocks noRot="1" noChangeAspect="1"/>
          </p:cNvPicPr>
          <p:nvPr>
            <a:wavAudioFile r:embed="rId1" name="~PP3786.WAV"/>
          </p:nvPr>
        </p:nvPicPr>
        <p:blipFill>
          <a:blip r:embed="rId6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313" y="1428750"/>
            <a:ext cx="6400800" cy="3000375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l-GR" sz="1800" dirty="0" smtClean="0">
                <a:sym typeface="Wingdings" pitchFamily="2" charset="2"/>
              </a:rPr>
              <a:t>Πώς </a:t>
            </a:r>
            <a:r>
              <a:rPr lang="el-GR" sz="1800" dirty="0" smtClean="0">
                <a:sym typeface="Wingdings" pitchFamily="2" charset="2"/>
              </a:rPr>
              <a:t>(με βάση ποιες χημικές δομές) μπορούν να συμβούν λάθη κατά της αντιγραφή;</a:t>
            </a:r>
          </a:p>
          <a:p>
            <a:pPr algn="l">
              <a:defRPr/>
            </a:pPr>
            <a:r>
              <a:rPr lang="el-GR" sz="1800" dirty="0" smtClean="0">
                <a:sym typeface="Wingdings" pitchFamily="2" charset="2"/>
              </a:rPr>
              <a:t>Πώς γίνεται η διόρθωση λαθών κατά την αντιγραφή;</a:t>
            </a:r>
          </a:p>
          <a:p>
            <a:pPr algn="l">
              <a:defRPr/>
            </a:pPr>
            <a:endParaRPr lang="el-GR" sz="1800" dirty="0" smtClean="0">
              <a:sym typeface="Wingdings" pitchFamily="2" charset="2"/>
            </a:endParaRPr>
          </a:p>
          <a:p>
            <a:pPr algn="l">
              <a:defRPr/>
            </a:pPr>
            <a:endParaRPr lang="el-GR" sz="1800" dirty="0" smtClean="0">
              <a:sym typeface="Wingdings" pitchFamily="2" charset="2"/>
            </a:endParaRPr>
          </a:p>
          <a:p>
            <a:pPr algn="l">
              <a:defRPr/>
            </a:pPr>
            <a:endParaRPr lang="en-US" sz="1800" dirty="0" smtClean="0"/>
          </a:p>
          <a:p>
            <a:pPr algn="l">
              <a:defRPr/>
            </a:pPr>
            <a:endParaRPr lang="el-G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l-GR" smtClean="0"/>
              <a:t>B. Μαρμ</a:t>
            </a:r>
            <a:r>
              <a:rPr lang="el-GR" altLang="ja-JP" smtClean="0"/>
              <a:t>άρας, Μ. Λαμπροπούλου - Μαρμάρα «Βιολογία Κυττάρου», εκδ. Typorama 2005</a:t>
            </a:r>
            <a:endParaRPr lang="el-GR" smtClean="0"/>
          </a:p>
        </p:txBody>
      </p:sp>
      <p:sp>
        <p:nvSpPr>
          <p:cNvPr id="47107" name="Line 3"/>
          <p:cNvSpPr>
            <a:spLocks noChangeShapeType="1"/>
          </p:cNvSpPr>
          <p:nvPr/>
        </p:nvSpPr>
        <p:spPr bwMode="auto">
          <a:xfrm>
            <a:off x="971550" y="5300663"/>
            <a:ext cx="360363" cy="0"/>
          </a:xfrm>
          <a:prstGeom prst="line">
            <a:avLst/>
          </a:prstGeom>
          <a:noFill/>
          <a:ln w="9525">
            <a:solidFill>
              <a:srgbClr val="D6009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108" name="Line 4"/>
          <p:cNvSpPr>
            <a:spLocks noChangeShapeType="1"/>
          </p:cNvSpPr>
          <p:nvPr/>
        </p:nvSpPr>
        <p:spPr bwMode="auto">
          <a:xfrm>
            <a:off x="971550" y="5516563"/>
            <a:ext cx="360363" cy="0"/>
          </a:xfrm>
          <a:prstGeom prst="line">
            <a:avLst/>
          </a:prstGeom>
          <a:noFill/>
          <a:ln w="9525">
            <a:solidFill>
              <a:srgbClr val="66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>
            <a:off x="971550" y="5732463"/>
            <a:ext cx="360363" cy="0"/>
          </a:xfrm>
          <a:prstGeom prst="line">
            <a:avLst/>
          </a:prstGeom>
          <a:noFill/>
          <a:ln w="9525">
            <a:solidFill>
              <a:srgbClr val="33CC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1384300" y="5084763"/>
            <a:ext cx="1023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l-GR" sz="1400" b="1">
                <a:cs typeface="Arial" charset="0"/>
              </a:rPr>
              <a:t>Οξείδωση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1455738" y="5372100"/>
            <a:ext cx="1060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l-GR" sz="1400" b="1">
                <a:cs typeface="Arial" charset="0"/>
              </a:rPr>
              <a:t>Υδρόλυση</a:t>
            </a: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1455738" y="5645150"/>
            <a:ext cx="1144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l-GR" sz="1400" b="1">
                <a:cs typeface="Arial" charset="0"/>
              </a:rPr>
              <a:t>Μεθυλίωση</a:t>
            </a:r>
          </a:p>
        </p:txBody>
      </p:sp>
      <p:grpSp>
        <p:nvGrpSpPr>
          <p:cNvPr id="47113" name="Group 10"/>
          <p:cNvGrpSpPr>
            <a:grpSpLocks/>
          </p:cNvGrpSpPr>
          <p:nvPr/>
        </p:nvGrpSpPr>
        <p:grpSpPr bwMode="auto">
          <a:xfrm>
            <a:off x="107950" y="1958975"/>
            <a:ext cx="8964613" cy="4899025"/>
            <a:chOff x="68" y="1234"/>
            <a:chExt cx="5647" cy="3086"/>
          </a:xfrm>
        </p:grpSpPr>
        <p:pic>
          <p:nvPicPr>
            <p:cNvPr id="47114" name="Picture 2" descr="ch5f46"/>
            <p:cNvPicPr>
              <a:picLocks noChangeAspect="1" noChangeArrowheads="1"/>
            </p:cNvPicPr>
            <p:nvPr/>
          </p:nvPicPr>
          <p:blipFill>
            <a:blip r:embed="rId4"/>
            <a:srcRect l="1553"/>
            <a:stretch>
              <a:fillRect/>
            </a:stretch>
          </p:blipFill>
          <p:spPr bwMode="auto">
            <a:xfrm>
              <a:off x="68" y="1234"/>
              <a:ext cx="5647" cy="1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5" name="Rectangle 9"/>
            <p:cNvSpPr>
              <a:spLocks noChangeArrowheads="1"/>
            </p:cNvSpPr>
            <p:nvPr/>
          </p:nvSpPr>
          <p:spPr bwMode="auto">
            <a:xfrm>
              <a:off x="385" y="4065"/>
              <a:ext cx="3039" cy="2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2" name="~PP3156.WAV">
            <a:hlinkClick r:id="" action="ppaction://media"/>
          </p:cNvPr>
          <p:cNvPicPr>
            <a:picLocks noRot="1" noChangeAspect="1"/>
          </p:cNvPicPr>
          <p:nvPr>
            <a:wavAudioFile r:embed="rId1" name="~PP3156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l-GR" smtClean="0"/>
              <a:t>B. Μαρμ</a:t>
            </a:r>
            <a:r>
              <a:rPr lang="el-GR" altLang="ja-JP" smtClean="0"/>
              <a:t>άρας, Μ. Λαμπροπούλου - Μαρμάρα «Βιολογία Κυττάρου», εκδ. Typorama 2005</a:t>
            </a:r>
            <a:endParaRPr lang="el-GR" smtClean="0"/>
          </a:p>
        </p:txBody>
      </p:sp>
      <p:grpSp>
        <p:nvGrpSpPr>
          <p:cNvPr id="49155" name="Group 4"/>
          <p:cNvGrpSpPr>
            <a:grpSpLocks/>
          </p:cNvGrpSpPr>
          <p:nvPr/>
        </p:nvGrpSpPr>
        <p:grpSpPr bwMode="auto">
          <a:xfrm>
            <a:off x="34925" y="842963"/>
            <a:ext cx="8999538" cy="6015037"/>
            <a:chOff x="22" y="531"/>
            <a:chExt cx="5669" cy="3789"/>
          </a:xfrm>
        </p:grpSpPr>
        <p:pic>
          <p:nvPicPr>
            <p:cNvPr id="49156" name="Picture 2" descr="ch5f47"/>
            <p:cNvPicPr>
              <a:picLocks noChangeAspect="1" noChangeArrowheads="1"/>
            </p:cNvPicPr>
            <p:nvPr/>
          </p:nvPicPr>
          <p:blipFill>
            <a:blip r:embed="rId4"/>
            <a:srcRect l="516" b="1819"/>
            <a:stretch>
              <a:fillRect/>
            </a:stretch>
          </p:blipFill>
          <p:spPr bwMode="auto">
            <a:xfrm>
              <a:off x="22" y="531"/>
              <a:ext cx="5669" cy="3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57" name="Rectangle 3"/>
            <p:cNvSpPr>
              <a:spLocks noChangeArrowheads="1"/>
            </p:cNvSpPr>
            <p:nvPr/>
          </p:nvSpPr>
          <p:spPr bwMode="auto">
            <a:xfrm>
              <a:off x="385" y="3974"/>
              <a:ext cx="2858" cy="3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" name="~PP3675.WAV">
            <a:hlinkClick r:id="" action="ppaction://media"/>
          </p:cNvPr>
          <p:cNvPicPr>
            <a:picLocks noRot="1" noChangeAspect="1"/>
          </p:cNvPicPr>
          <p:nvPr>
            <a:wavAudioFile r:embed="rId1" name="~PP3675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l-GR" smtClean="0"/>
              <a:t>B. Μαρμ</a:t>
            </a:r>
            <a:r>
              <a:rPr lang="el-GR" altLang="ja-JP" smtClean="0"/>
              <a:t>άρας, Μ. Λαμπροπούλου - Μαρμάρα «Βιολογία Κυττάρου», εκδ. Typorama 2005</a:t>
            </a:r>
            <a:endParaRPr lang="el-GR" smtClean="0"/>
          </a:p>
        </p:txBody>
      </p:sp>
      <p:grpSp>
        <p:nvGrpSpPr>
          <p:cNvPr id="50179" name="Group 4"/>
          <p:cNvGrpSpPr>
            <a:grpSpLocks/>
          </p:cNvGrpSpPr>
          <p:nvPr/>
        </p:nvGrpSpPr>
        <p:grpSpPr bwMode="auto">
          <a:xfrm>
            <a:off x="0" y="1579563"/>
            <a:ext cx="9144000" cy="5278437"/>
            <a:chOff x="0" y="995"/>
            <a:chExt cx="5760" cy="3325"/>
          </a:xfrm>
        </p:grpSpPr>
        <p:pic>
          <p:nvPicPr>
            <p:cNvPr id="50180" name="Picture 2" descr="ch5f4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95"/>
              <a:ext cx="5760" cy="2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81" name="Rectangle 3"/>
            <p:cNvSpPr>
              <a:spLocks noChangeArrowheads="1"/>
            </p:cNvSpPr>
            <p:nvPr/>
          </p:nvSpPr>
          <p:spPr bwMode="auto">
            <a:xfrm>
              <a:off x="385" y="3974"/>
              <a:ext cx="2858" cy="3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" name="~PP2291.WAV">
            <a:hlinkClick r:id="" action="ppaction://media"/>
          </p:cNvPr>
          <p:cNvPicPr>
            <a:picLocks noRot="1" noChangeAspect="1"/>
          </p:cNvPicPr>
          <p:nvPr>
            <a:wavAudioFile r:embed="rId1" name="~PP2291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l-GR" smtClean="0"/>
              <a:t>B. Μαρμ</a:t>
            </a:r>
            <a:r>
              <a:rPr lang="el-GR" altLang="ja-JP" smtClean="0"/>
              <a:t>άρας, Μ. Λαμπροπούλου - Μαρμάρα «Βιολογία Κυττάρου», εκδ. Typorama 2005</a:t>
            </a:r>
            <a:endParaRPr lang="el-GR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1579563"/>
            <a:ext cx="9144000" cy="5278437"/>
            <a:chOff x="0" y="995"/>
            <a:chExt cx="5760" cy="3325"/>
          </a:xfrm>
        </p:grpSpPr>
        <p:pic>
          <p:nvPicPr>
            <p:cNvPr id="50180" name="Picture 2" descr="ch5f4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95"/>
              <a:ext cx="5760" cy="2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81" name="Rectangle 3"/>
            <p:cNvSpPr>
              <a:spLocks noChangeArrowheads="1"/>
            </p:cNvSpPr>
            <p:nvPr/>
          </p:nvSpPr>
          <p:spPr bwMode="auto">
            <a:xfrm>
              <a:off x="385" y="3974"/>
              <a:ext cx="2858" cy="3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" name="~PP599.WAV">
            <a:hlinkClick r:id="" action="ppaction://media"/>
          </p:cNvPr>
          <p:cNvPicPr>
            <a:picLocks noRot="1" noChangeAspect="1"/>
          </p:cNvPicPr>
          <p:nvPr>
            <a:wavAudioFile r:embed="rId1" name="~PP599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h5f4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4025" y="1285875"/>
            <a:ext cx="3157538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Box 3"/>
          <p:cNvSpPr txBox="1">
            <a:spLocks noChangeArrowheads="1"/>
          </p:cNvSpPr>
          <p:nvPr/>
        </p:nvSpPr>
        <p:spPr bwMode="auto">
          <a:xfrm>
            <a:off x="1957388" y="261938"/>
            <a:ext cx="53832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800" b="1">
                <a:latin typeface="Calibri" pitchFamily="34" charset="0"/>
              </a:rPr>
              <a:t>ΔΙΜΕΡΗ ΠΥΡΙΜΙΔΙΝΩΝ/ΘΥΜΙΝΗΣ</a:t>
            </a:r>
          </a:p>
          <a:p>
            <a:pPr algn="ctr"/>
            <a:r>
              <a:rPr lang="el-GR" sz="2800" b="1">
                <a:latin typeface="Calibri" pitchFamily="34" charset="0"/>
              </a:rPr>
              <a:t>ΥΠΕΡΙΩΔΗΣ ΑΚΤΙΝΟΒΟΛΙΑ</a:t>
            </a:r>
          </a:p>
        </p:txBody>
      </p:sp>
      <p:pic>
        <p:nvPicPr>
          <p:cNvPr id="4" name="~PP2627.WAV">
            <a:hlinkClick r:id="" action="ppaction://media"/>
          </p:cNvPr>
          <p:cNvPicPr>
            <a:picLocks noRot="1" noChangeAspect="1"/>
          </p:cNvPicPr>
          <p:nvPr>
            <a:wavAudioFile r:embed="rId1" name="~PP2627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4"/>
          <p:cNvGrpSpPr>
            <a:grpSpLocks/>
          </p:cNvGrpSpPr>
          <p:nvPr/>
        </p:nvGrpSpPr>
        <p:grpSpPr bwMode="auto">
          <a:xfrm>
            <a:off x="571500" y="1143000"/>
            <a:ext cx="7000875" cy="5286375"/>
            <a:chOff x="431" y="990"/>
            <a:chExt cx="4410" cy="3330"/>
          </a:xfrm>
        </p:grpSpPr>
        <p:pic>
          <p:nvPicPr>
            <p:cNvPr id="54275" name="Picture 2" descr="050009"/>
            <p:cNvPicPr>
              <a:picLocks noChangeAspect="1" noChangeArrowheads="1"/>
            </p:cNvPicPr>
            <p:nvPr/>
          </p:nvPicPr>
          <p:blipFill>
            <a:blip r:embed="rId4"/>
            <a:srcRect b="51852"/>
            <a:stretch>
              <a:fillRect/>
            </a:stretch>
          </p:blipFill>
          <p:spPr bwMode="auto">
            <a:xfrm>
              <a:off x="1062" y="990"/>
              <a:ext cx="3779" cy="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76" name="Rectangle 3"/>
            <p:cNvSpPr>
              <a:spLocks noChangeArrowheads="1"/>
            </p:cNvSpPr>
            <p:nvPr/>
          </p:nvSpPr>
          <p:spPr bwMode="auto">
            <a:xfrm>
              <a:off x="431" y="4065"/>
              <a:ext cx="816" cy="2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" name="~PP2835.WAV">
            <a:hlinkClick r:id="" action="ppaction://media"/>
          </p:cNvPr>
          <p:cNvPicPr>
            <a:picLocks noRot="1" noChangeAspect="1"/>
          </p:cNvPicPr>
          <p:nvPr>
            <a:wavAudioFile r:embed="rId1" name="~PP2835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h5f50"/>
          <p:cNvPicPr>
            <a:picLocks noChangeAspect="1" noChangeArrowheads="1"/>
          </p:cNvPicPr>
          <p:nvPr/>
        </p:nvPicPr>
        <p:blipFill>
          <a:blip r:embed="rId4"/>
          <a:srcRect r="57813"/>
          <a:stretch>
            <a:fillRect/>
          </a:stretch>
        </p:blipFill>
        <p:spPr bwMode="auto">
          <a:xfrm>
            <a:off x="4071938" y="114300"/>
            <a:ext cx="3857625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Box 3"/>
          <p:cNvSpPr txBox="1">
            <a:spLocks noChangeArrowheads="1"/>
          </p:cNvSpPr>
          <p:nvPr/>
        </p:nvSpPr>
        <p:spPr bwMode="auto">
          <a:xfrm>
            <a:off x="214313" y="357188"/>
            <a:ext cx="315118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800" b="1">
                <a:latin typeface="Calibri" pitchFamily="34" charset="0"/>
              </a:rPr>
              <a:t>ΕΠΙΔΙΩΡΘΩΣΗ</a:t>
            </a:r>
          </a:p>
          <a:p>
            <a:pPr algn="ctr"/>
            <a:r>
              <a:rPr lang="el-GR" sz="2800" b="1">
                <a:latin typeface="Calibri" pitchFamily="34" charset="0"/>
              </a:rPr>
              <a:t>ΜΕ ΕΚΤΟΜΗ ΒΑΣΗΣ</a:t>
            </a:r>
          </a:p>
        </p:txBody>
      </p:sp>
      <p:pic>
        <p:nvPicPr>
          <p:cNvPr id="5" name="~PP3278.WAV">
            <a:hlinkClick r:id="" action="ppaction://media"/>
          </p:cNvPr>
          <p:cNvPicPr>
            <a:picLocks noRot="1" noChangeAspect="1"/>
          </p:cNvPicPr>
          <p:nvPr>
            <a:wavAudioFile r:embed="rId1" name="~PP3278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h5f50"/>
          <p:cNvPicPr>
            <a:picLocks noChangeAspect="1" noChangeArrowheads="1"/>
          </p:cNvPicPr>
          <p:nvPr/>
        </p:nvPicPr>
        <p:blipFill>
          <a:blip r:embed="rId4"/>
          <a:srcRect l="46094"/>
          <a:stretch>
            <a:fillRect/>
          </a:stretch>
        </p:blipFill>
        <p:spPr bwMode="auto">
          <a:xfrm>
            <a:off x="4545013" y="285750"/>
            <a:ext cx="4598987" cy="629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Box 3"/>
          <p:cNvSpPr txBox="1">
            <a:spLocks noChangeArrowheads="1"/>
          </p:cNvSpPr>
          <p:nvPr/>
        </p:nvSpPr>
        <p:spPr bwMode="auto">
          <a:xfrm>
            <a:off x="71438" y="214313"/>
            <a:ext cx="46672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800" b="1">
                <a:latin typeface="Calibri" pitchFamily="34" charset="0"/>
              </a:rPr>
              <a:t>ΕΠΙΔΙΩΡΘΩΣΗ</a:t>
            </a:r>
          </a:p>
          <a:p>
            <a:pPr algn="ctr"/>
            <a:r>
              <a:rPr lang="el-GR" sz="2800" b="1">
                <a:latin typeface="Calibri" pitchFamily="34" charset="0"/>
              </a:rPr>
              <a:t>ΜΕ ΕΚΤΟΜΗ ΝΟΥΚΛΕΟΤΙΔΙΟΥ</a:t>
            </a:r>
          </a:p>
        </p:txBody>
      </p:sp>
      <p:pic>
        <p:nvPicPr>
          <p:cNvPr id="4" name="~PP193.WAV">
            <a:hlinkClick r:id="" action="ppaction://media"/>
          </p:cNvPr>
          <p:cNvPicPr>
            <a:picLocks noRot="1" noChangeAspect="1"/>
          </p:cNvPicPr>
          <p:nvPr>
            <a:wavAudioFile r:embed="rId1" name="~PP193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6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291</Words>
  <Application>Microsoft PowerPoint</Application>
  <PresentationFormat>On-screen Show (4:3)</PresentationFormat>
  <Paragraphs>62</Paragraphs>
  <Slides>12</Slides>
  <Notes>11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Spiros Agorgianitis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Spiros Agorgianitis</dc:creator>
  <cp:lastModifiedBy>Valued Acer Customer</cp:lastModifiedBy>
  <cp:revision>92</cp:revision>
  <dcterms:created xsi:type="dcterms:W3CDTF">2005-10-08T13:29:10Z</dcterms:created>
  <dcterms:modified xsi:type="dcterms:W3CDTF">2020-08-28T09:49:28Z</dcterms:modified>
</cp:coreProperties>
</file>