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305" r:id="rId3"/>
    <p:sldId id="256" r:id="rId4"/>
    <p:sldId id="370" r:id="rId5"/>
    <p:sldId id="307" r:id="rId6"/>
    <p:sldId id="317" r:id="rId7"/>
    <p:sldId id="319" r:id="rId8"/>
    <p:sldId id="318" r:id="rId9"/>
    <p:sldId id="371" r:id="rId10"/>
    <p:sldId id="308" r:id="rId11"/>
    <p:sldId id="310" r:id="rId12"/>
    <p:sldId id="311" r:id="rId13"/>
    <p:sldId id="316" r:id="rId14"/>
    <p:sldId id="354" r:id="rId15"/>
    <p:sldId id="372" r:id="rId16"/>
    <p:sldId id="315" r:id="rId17"/>
    <p:sldId id="257" r:id="rId18"/>
    <p:sldId id="322" r:id="rId19"/>
    <p:sldId id="323" r:id="rId20"/>
    <p:sldId id="324" r:id="rId21"/>
    <p:sldId id="286" r:id="rId22"/>
    <p:sldId id="332" r:id="rId23"/>
    <p:sldId id="333" r:id="rId24"/>
    <p:sldId id="373" r:id="rId25"/>
    <p:sldId id="374" r:id="rId26"/>
    <p:sldId id="360" r:id="rId27"/>
    <p:sldId id="375" r:id="rId28"/>
    <p:sldId id="355" r:id="rId29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78" autoAdjust="0"/>
  </p:normalViewPr>
  <p:slideViewPr>
    <p:cSldViewPr>
      <p:cViewPr varScale="1">
        <p:scale>
          <a:sx n="101" d="100"/>
          <a:sy n="101" d="100"/>
        </p:scale>
        <p:origin x="195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102D9-639E-4091-9CCC-A718D0B7BDC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2102D9-639E-4091-9CCC-A718D0B7BDC6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634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22D26-0F66-41A7-8721-1E5D4FBCE948}" type="slidenum">
              <a:rPr lang="el-GR" smtClean="0"/>
              <a:pPr/>
              <a:t>19</a:t>
            </a:fld>
            <a:endParaRPr lang="el-GR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/>
              <a:t>Figure 1</a:t>
            </a:r>
            <a:r>
              <a:rPr lang="el-GR"/>
              <a:t> Comparison of a simple eukaryotic promoter and extensively diversified metazoan regulatory modules. </a:t>
            </a:r>
            <a:r>
              <a:rPr lang="el-GR" b="1"/>
              <a:t>a</a:t>
            </a:r>
            <a:r>
              <a:rPr lang="el-GR"/>
              <a:t>, Simple eukaryotic transcriptional unit. A simple core promoter (TATA), upstream activator sequence (UAS) and silencer element spaced within 100–200 bp of the TATA box that is typically found in unicellular eukaryotes. </a:t>
            </a:r>
            <a:r>
              <a:rPr lang="el-GR" b="1"/>
              <a:t>b</a:t>
            </a:r>
            <a:r>
              <a:rPr lang="el-GR"/>
              <a:t>, Complex metazoan transcriptional control modules. A complex arrangement of multiple clustered enhancer modules interspersed with silencer and insulator elements which can be located 10–50 kb either upstream or downstream of a composite core promoter containing TATA box (TATA), Initiator sequences (INR), and downstream promoter elements (DPE).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58C00-87B4-4ACA-A90D-76E29853865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BD269-9297-49DB-9867-8CC317830A7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FC0B1-C317-4524-A6F3-38FC504571A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B806C-90E2-4A95-AFD5-3FEFF96120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A94B8-ED02-4C72-A1B2-51496820BD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709A-CCC3-4A8B-AC7B-2E30AF2722F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5EDAB-7DEE-486C-8338-CBDE65F42AA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38839-F2C8-4F93-AB2C-A8EBB64169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5184-9073-43DA-9DF9-AA6ACD56990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93285-85A4-409C-B708-44DC8E226F9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16F7D-59E1-4C36-8FDF-83AB9B12AE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419978A-8824-453A-9F74-1543D70AA7F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7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7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3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Τίτλος"/>
          <p:cNvSpPr>
            <a:spLocks noGrp="1"/>
          </p:cNvSpPr>
          <p:nvPr>
            <p:ph type="ctrTitle"/>
          </p:nvPr>
        </p:nvSpPr>
        <p:spPr>
          <a:xfrm>
            <a:off x="657225" y="1071563"/>
            <a:ext cx="7772400" cy="1470025"/>
          </a:xfrm>
        </p:spPr>
        <p:txBody>
          <a:bodyPr/>
          <a:lstStyle/>
          <a:p>
            <a:pPr eaLnBrk="1" hangingPunct="1"/>
            <a:r>
              <a:rPr lang="el-GR" sz="6000" b="1">
                <a:solidFill>
                  <a:srgbClr val="0070C0"/>
                </a:solidFill>
                <a:latin typeface="Calibri" pitchFamily="34" charset="0"/>
              </a:rPr>
              <a:t>ΜΕΤΑΓΡΑΦΗ</a:t>
            </a:r>
          </a:p>
        </p:txBody>
      </p:sp>
      <p:pic>
        <p:nvPicPr>
          <p:cNvPr id="4099" name="Picture 4" descr="Αποτέλεσμα εικόνας για transcription cartoon"/>
          <p:cNvPicPr>
            <a:picLocks noChangeAspect="1" noChangeArrowheads="1"/>
          </p:cNvPicPr>
          <p:nvPr/>
        </p:nvPicPr>
        <p:blipFill>
          <a:blip r:embed="rId4"/>
          <a:srcRect l="22336" t="14091" r="22414" b="12317"/>
          <a:stretch>
            <a:fillRect/>
          </a:stretch>
        </p:blipFill>
        <p:spPr bwMode="auto">
          <a:xfrm>
            <a:off x="2865438" y="2428875"/>
            <a:ext cx="33575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8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6f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8413" y="928688"/>
            <a:ext cx="6607175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381250" y="222250"/>
            <a:ext cx="4381500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ΔΟΜΙΚΕΣ ΜΟΝΑΔΕΣ 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RNA</a:t>
            </a: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17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h6f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6888" y="1125538"/>
            <a:ext cx="3071812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862138" y="222250"/>
            <a:ext cx="5419725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ΖΕΥΓΑΡΩΜΑ ΒΑΣΕΩΝ 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RNA-DNA</a:t>
            </a: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5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5143500" y="214313"/>
            <a:ext cx="3313113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RNA </a:t>
            </a: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ΠΟΛΥΜΕΡΑΣΗ</a:t>
            </a: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4 - TextBox"/>
          <p:cNvSpPr txBox="1">
            <a:spLocks noChangeArrowheads="1"/>
          </p:cNvSpPr>
          <p:nvPr/>
        </p:nvSpPr>
        <p:spPr bwMode="auto">
          <a:xfrm>
            <a:off x="5364088" y="785813"/>
            <a:ext cx="3565600" cy="49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Μήτρα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DNA- template strand</a:t>
            </a:r>
            <a:endParaRPr lang="el-GR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Πολυμερισμός </a:t>
            </a:r>
            <a:r>
              <a:rPr lang="el-GR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ριβονουκλεοτιδίων</a:t>
            </a:r>
            <a:endParaRPr lang="el-GR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Πολυμερισμός 5΄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3΄</a:t>
            </a:r>
            <a:endParaRPr lang="el-GR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Ζεύγη βάσεων </a:t>
            </a:r>
            <a:r>
              <a:rPr lang="en-US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RNA-DNA</a:t>
            </a:r>
            <a:endParaRPr lang="el-GR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Δεν απαιτείται εναρκτήριο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RNA</a:t>
            </a:r>
            <a:endParaRPr lang="el-GR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ΌΧΙ επιδιόρθωση λαθών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Απαιτούνται βοηθητικοί παράγοντες μεταγραφής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l-GR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l-GR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Γενικοί και Ειδικοί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F30307-EDF6-459D-B6E8-08E47DC8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785813"/>
            <a:ext cx="4357688" cy="310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Ήχος 7">
            <a:hlinkClick r:id="" action="ppaction://media"/>
            <a:extLst>
              <a:ext uri="{FF2B5EF4-FFF2-40B4-BE49-F238E27FC236}">
                <a16:creationId xmlns:a16="http://schemas.microsoft.com/office/drawing/2014/main" id="{24CB436C-9273-4BD4-84B9-3FA3B3BE9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4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2833730" y="235727"/>
            <a:ext cx="3494088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RNA </a:t>
            </a: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ΠΟΛΥΜΕΡΑΣΕΣ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ΕΥΚΑΡΥΩΤΙΚΩΝ</a:t>
            </a: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435684" y="3689094"/>
            <a:ext cx="6840760" cy="1678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RNA-</a:t>
            </a:r>
            <a:r>
              <a:rPr lang="el-GR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πολυμεράση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Ι 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rRNA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RNA-</a:t>
            </a:r>
            <a:r>
              <a:rPr lang="el-GR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πολυμεράση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Ι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mRNA,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snRNAs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microRNA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RNA-</a:t>
            </a:r>
            <a:r>
              <a:rPr lang="el-GR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πολυμεράση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Ι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tRNA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snRNAs</a:t>
            </a:r>
            <a:endParaRPr lang="el-G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5520655" y="5715000"/>
            <a:ext cx="4857750" cy="1143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RNA-</a:t>
            </a:r>
            <a:r>
              <a:rPr lang="el-GR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πολυμεράση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1000"/>
              </a:spcAft>
              <a:defRPr/>
            </a:pP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l-GR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Ριφαμπικίνη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~PP1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677C906-2DE4-41D5-927B-A0153657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89" y="1332173"/>
            <a:ext cx="72961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6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352550"/>
            <a:ext cx="4572000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236871" y="214313"/>
            <a:ext cx="4549707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  <a:endParaRPr lang="en-US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ΕΝΑΡΞΗ 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ΤΕΡΜΑΤΙΣΜΟΣ</a:t>
            </a:r>
            <a:endParaRPr lang="el-GR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15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6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352550"/>
            <a:ext cx="4572000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4 - TextBox"/>
          <p:cNvSpPr txBox="1"/>
          <p:nvPr/>
        </p:nvSpPr>
        <p:spPr>
          <a:xfrm>
            <a:off x="2236871" y="214313"/>
            <a:ext cx="4549707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  <a:endParaRPr lang="en-US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ΕΝΑΡΞΗ 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ΤΕΡΜΑΤΙΣΜΟΣ</a:t>
            </a:r>
            <a:endParaRPr lang="el-GR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2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2479675" y="357188"/>
            <a:ext cx="4184650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ΥΠΟΚΙΝΗΤΗΣ</a:t>
            </a:r>
          </a:p>
        </p:txBody>
      </p:sp>
      <p:grpSp>
        <p:nvGrpSpPr>
          <p:cNvPr id="16387" name="6 - Ομάδα"/>
          <p:cNvGrpSpPr>
            <a:grpSpLocks/>
          </p:cNvGrpSpPr>
          <p:nvPr/>
        </p:nvGrpSpPr>
        <p:grpSpPr bwMode="auto">
          <a:xfrm>
            <a:off x="714375" y="1557338"/>
            <a:ext cx="4286250" cy="3543300"/>
            <a:chOff x="714348" y="1557338"/>
            <a:chExt cx="4286250" cy="3543300"/>
          </a:xfrm>
        </p:grpSpPr>
        <p:pic>
          <p:nvPicPr>
            <p:cNvPr id="16389" name="Picture 2" descr="devbi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4348" y="1557338"/>
              <a:ext cx="4286250" cy="354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- Ορθογώνιο"/>
            <p:cNvSpPr/>
            <p:nvPr/>
          </p:nvSpPr>
          <p:spPr>
            <a:xfrm>
              <a:off x="785786" y="3071813"/>
              <a:ext cx="3286125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sp>
        <p:nvSpPr>
          <p:cNvPr id="4" name="3 - TextBox"/>
          <p:cNvSpPr txBox="1"/>
          <p:nvPr/>
        </p:nvSpPr>
        <p:spPr>
          <a:xfrm>
            <a:off x="4429125" y="3214688"/>
            <a:ext cx="4500563" cy="96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Αριστερά (5΄) από την έναρξη της μεταγραφής</a:t>
            </a:r>
          </a:p>
        </p:txBody>
      </p:sp>
      <p:pic>
        <p:nvPicPr>
          <p:cNvPr id="7" name="~PP11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60002"/>
          <p:cNvPicPr>
            <a:picLocks noChangeAspect="1" noChangeArrowheads="1"/>
          </p:cNvPicPr>
          <p:nvPr/>
        </p:nvPicPr>
        <p:blipFill>
          <a:blip r:embed="rId4"/>
          <a:srcRect b="50697"/>
          <a:stretch>
            <a:fillRect/>
          </a:stretch>
        </p:blipFill>
        <p:spPr bwMode="auto">
          <a:xfrm>
            <a:off x="214313" y="1290638"/>
            <a:ext cx="88106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755775" y="357188"/>
            <a:ext cx="5632450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ΥΠΟΚΙΝΗΤΗΣ ΠΡΟΚΑΡΥΩΤΙΚΟΥ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106488" y="4286250"/>
            <a:ext cx="6931025" cy="2057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Συναινετικές Αλληλουχίες (</a:t>
            </a:r>
            <a:r>
              <a:rPr 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consensus)</a:t>
            </a:r>
          </a:p>
          <a:p>
            <a:pPr>
              <a:lnSpc>
                <a:spcPct val="150000"/>
              </a:lnSpc>
              <a:spcAft>
                <a:spcPts val="10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TTGACA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Δέσμευση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RNA </a:t>
            </a:r>
            <a:r>
              <a:rPr lang="el-G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πολυμεράσης</a:t>
            </a:r>
            <a:endParaRPr lang="el-G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defRPr/>
            </a:pP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ΤΑΤΤΑΑΤ  Από πού θα αρχίσει η μεταγραφή</a:t>
            </a:r>
            <a:endParaRPr lang="el-G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37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1884363" y="357188"/>
            <a:ext cx="5375275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ΥΠΟΚΙΝΗΤΗΣ ΕΥΚΑΡΥΩΤΙΚΟΥ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06363" y="4286250"/>
            <a:ext cx="8931275" cy="2611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l-GR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Συναινετικές Αλληλουχίες (</a:t>
            </a:r>
            <a:r>
              <a:rPr 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consensus)</a:t>
            </a:r>
          </a:p>
          <a:p>
            <a:pPr>
              <a:lnSpc>
                <a:spcPct val="150000"/>
              </a:lnSpc>
              <a:spcAft>
                <a:spcPts val="10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ΑΤΑ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Δέσμευση Γενικών Μεταγραφικών Παραγόντων</a:t>
            </a:r>
          </a:p>
          <a:p>
            <a:pPr>
              <a:lnSpc>
                <a:spcPct val="150000"/>
              </a:lnSpc>
              <a:spcAft>
                <a:spcPts val="10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CAAT 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&amp;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GC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 Δέσμευση Ειδικών Μεταγραφικών Παραγόντων </a:t>
            </a:r>
            <a:r>
              <a:rPr lang="el-GR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Ρύθμιση Αποδοτικότητας Μεταγραφής</a:t>
            </a:r>
            <a:endParaRPr lang="el-GR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2" descr="060002"/>
          <p:cNvPicPr>
            <a:picLocks noChangeAspect="1" noChangeArrowheads="1"/>
          </p:cNvPicPr>
          <p:nvPr/>
        </p:nvPicPr>
        <p:blipFill>
          <a:blip r:embed="rId4"/>
          <a:srcRect t="51207"/>
          <a:stretch>
            <a:fillRect/>
          </a:stretch>
        </p:blipFill>
        <p:spPr bwMode="auto">
          <a:xfrm>
            <a:off x="214313" y="1357313"/>
            <a:ext cx="86947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3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ature01763-f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3475" y="1143000"/>
            <a:ext cx="6877050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2 - TextBox"/>
          <p:cNvSpPr txBox="1">
            <a:spLocks noChangeArrowheads="1"/>
          </p:cNvSpPr>
          <p:nvPr/>
        </p:nvSpPr>
        <p:spPr bwMode="auto">
          <a:xfrm>
            <a:off x="2090738" y="214313"/>
            <a:ext cx="49625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ΕΛΕΓΧΟΣ ΜΕΤΑΓΡΑΦΗΣ</a:t>
            </a:r>
          </a:p>
          <a:p>
            <a:pPr algn="ctr"/>
            <a:r>
              <a:rPr lang="el-GR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ΕΝΙΣΧΥΤΕΣ </a:t>
            </a:r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l-GR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ΚΑΤΑΣΤΟΛΕΙΣ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874713" y="5111750"/>
            <a:ext cx="7394575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cis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δραστικές αλληλουχίες 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DNA</a:t>
            </a:r>
            <a:endParaRPr lang="el-GR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Δέσμευση Ρυθμιστικών Μεταγραφικών Παραγόντων</a:t>
            </a: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Όχι συγκεκριμένη θέση-Μακριά από έναρξη μεταγραφής</a:t>
            </a:r>
            <a:endParaRPr lang="el-GR" sz="2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~PP12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oy-gir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1484313"/>
            <a:ext cx="2271712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na_pro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4925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06375" y="409575"/>
          <a:ext cx="8732838" cy="604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4" imgW="8733333" imgH="6039693" progId="">
                  <p:embed/>
                </p:oleObj>
              </mc:Choice>
              <mc:Fallback>
                <p:oleObj name="Φωτογραφία του Photo Editor" r:id="rId4" imgW="8733333" imgH="603969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409575"/>
                        <a:ext cx="8732838" cy="604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~PP18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6f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1125538"/>
            <a:ext cx="7015162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40022-2"/>
          <p:cNvPicPr>
            <a:picLocks noChangeAspect="1" noChangeArrowheads="1"/>
          </p:cNvPicPr>
          <p:nvPr/>
        </p:nvPicPr>
        <p:blipFill>
          <a:blip r:embed="rId4"/>
          <a:srcRect t="34659"/>
          <a:stretch>
            <a:fillRect/>
          </a:stretch>
        </p:blipFill>
        <p:spPr bwMode="auto">
          <a:xfrm>
            <a:off x="250825" y="1196975"/>
            <a:ext cx="8713788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15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38100" y="44450"/>
            <a:ext cx="9017000" cy="6697663"/>
            <a:chOff x="24" y="28"/>
            <a:chExt cx="5680" cy="4219"/>
          </a:xfrm>
        </p:grpSpPr>
        <p:pic>
          <p:nvPicPr>
            <p:cNvPr id="23555" name="Picture 2" descr="040023"/>
            <p:cNvPicPr>
              <a:picLocks noChangeAspect="1" noChangeArrowheads="1"/>
            </p:cNvPicPr>
            <p:nvPr/>
          </p:nvPicPr>
          <p:blipFill>
            <a:blip r:embed="rId4"/>
            <a:srcRect l="684" r="2826" b="42639"/>
            <a:stretch>
              <a:fillRect/>
            </a:stretch>
          </p:blipFill>
          <p:spPr bwMode="auto">
            <a:xfrm>
              <a:off x="24" y="28"/>
              <a:ext cx="2813" cy="2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6" name="Picture 3" descr="040023"/>
            <p:cNvPicPr>
              <a:picLocks noChangeAspect="1" noChangeArrowheads="1"/>
            </p:cNvPicPr>
            <p:nvPr/>
          </p:nvPicPr>
          <p:blipFill>
            <a:blip r:embed="rId4"/>
            <a:srcRect t="39491"/>
            <a:stretch>
              <a:fillRect/>
            </a:stretch>
          </p:blipFill>
          <p:spPr bwMode="auto">
            <a:xfrm>
              <a:off x="2880" y="1299"/>
              <a:ext cx="2824" cy="2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~PP33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" y="44450"/>
            <a:ext cx="9017000" cy="6697663"/>
            <a:chOff x="24" y="28"/>
            <a:chExt cx="5680" cy="4219"/>
          </a:xfrm>
        </p:grpSpPr>
        <p:pic>
          <p:nvPicPr>
            <p:cNvPr id="23555" name="Picture 2" descr="040023"/>
            <p:cNvPicPr>
              <a:picLocks noChangeAspect="1" noChangeArrowheads="1"/>
            </p:cNvPicPr>
            <p:nvPr/>
          </p:nvPicPr>
          <p:blipFill>
            <a:blip r:embed="rId4"/>
            <a:srcRect l="684" r="2826" b="42639"/>
            <a:stretch>
              <a:fillRect/>
            </a:stretch>
          </p:blipFill>
          <p:spPr bwMode="auto">
            <a:xfrm>
              <a:off x="24" y="28"/>
              <a:ext cx="2813" cy="2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6" name="Picture 3" descr="040023"/>
            <p:cNvPicPr>
              <a:picLocks noChangeAspect="1" noChangeArrowheads="1"/>
            </p:cNvPicPr>
            <p:nvPr/>
          </p:nvPicPr>
          <p:blipFill>
            <a:blip r:embed="rId4"/>
            <a:srcRect t="39491"/>
            <a:stretch>
              <a:fillRect/>
            </a:stretch>
          </p:blipFill>
          <p:spPr bwMode="auto">
            <a:xfrm>
              <a:off x="2880" y="1299"/>
              <a:ext cx="2824" cy="2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~PP22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" y="44450"/>
            <a:ext cx="9017000" cy="6697663"/>
            <a:chOff x="24" y="28"/>
            <a:chExt cx="5680" cy="4219"/>
          </a:xfrm>
        </p:grpSpPr>
        <p:pic>
          <p:nvPicPr>
            <p:cNvPr id="23555" name="Picture 2" descr="040023"/>
            <p:cNvPicPr>
              <a:picLocks noChangeAspect="1" noChangeArrowheads="1"/>
            </p:cNvPicPr>
            <p:nvPr/>
          </p:nvPicPr>
          <p:blipFill>
            <a:blip r:embed="rId4"/>
            <a:srcRect l="684" r="2826" b="42639"/>
            <a:stretch>
              <a:fillRect/>
            </a:stretch>
          </p:blipFill>
          <p:spPr bwMode="auto">
            <a:xfrm>
              <a:off x="24" y="28"/>
              <a:ext cx="2813" cy="2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6" name="Picture 3" descr="040023"/>
            <p:cNvPicPr>
              <a:picLocks noChangeAspect="1" noChangeArrowheads="1"/>
            </p:cNvPicPr>
            <p:nvPr/>
          </p:nvPicPr>
          <p:blipFill>
            <a:blip r:embed="rId4"/>
            <a:srcRect t="39491"/>
            <a:stretch>
              <a:fillRect/>
            </a:stretch>
          </p:blipFill>
          <p:spPr bwMode="auto">
            <a:xfrm>
              <a:off x="2880" y="1299"/>
              <a:ext cx="2824" cy="2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~PP2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60002"/>
          <p:cNvPicPr>
            <a:picLocks noChangeAspect="1" noChangeArrowheads="1"/>
          </p:cNvPicPr>
          <p:nvPr/>
        </p:nvPicPr>
        <p:blipFill>
          <a:blip r:embed="rId4"/>
          <a:srcRect t="51207"/>
          <a:stretch>
            <a:fillRect/>
          </a:stretch>
        </p:blipFill>
        <p:spPr bwMode="auto">
          <a:xfrm>
            <a:off x="214313" y="1357313"/>
            <a:ext cx="86947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479675" y="214313"/>
            <a:ext cx="4184650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ΜΕΘΥΛΙΩΣΗ 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DNA</a:t>
            </a: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2124075" y="1844675"/>
            <a:ext cx="719138" cy="1368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7" name="~PP22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60002"/>
          <p:cNvPicPr>
            <a:picLocks noChangeAspect="1" noChangeArrowheads="1"/>
          </p:cNvPicPr>
          <p:nvPr/>
        </p:nvPicPr>
        <p:blipFill>
          <a:blip r:embed="rId4"/>
          <a:srcRect t="51207"/>
          <a:stretch>
            <a:fillRect/>
          </a:stretch>
        </p:blipFill>
        <p:spPr bwMode="auto">
          <a:xfrm>
            <a:off x="214313" y="1357313"/>
            <a:ext cx="86947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479675" y="214313"/>
            <a:ext cx="4184650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ΜΕΘΥΛΙΩΣΗ 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DNA</a:t>
            </a: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2124075" y="1844675"/>
            <a:ext cx="719138" cy="1368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8" name="~PP25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285750" y="92868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l-GR" sz="2000" dirty="0">
                <a:latin typeface="Calibri" pitchFamily="34" charset="0"/>
              </a:rPr>
              <a:t>Ποια είναι τα χαρακτηριστικά της </a:t>
            </a:r>
            <a:r>
              <a:rPr lang="en-US" sz="2000" dirty="0">
                <a:latin typeface="Calibri" pitchFamily="34" charset="0"/>
              </a:rPr>
              <a:t>RNA</a:t>
            </a:r>
            <a:r>
              <a:rPr lang="el-GR" sz="2000" dirty="0">
                <a:latin typeface="Calibri" pitchFamily="34" charset="0"/>
              </a:rPr>
              <a:t> πολυμεράσης;</a:t>
            </a:r>
          </a:p>
          <a:p>
            <a:pPr eaLnBrk="0" hangingPunct="0"/>
            <a:r>
              <a:rPr lang="el-GR" sz="2000" dirty="0">
                <a:latin typeface="Calibri" pitchFamily="34" charset="0"/>
              </a:rPr>
              <a:t>Τι είναι ο υποκινητής και τι ο ενισχυτής ενός γονιδίου;</a:t>
            </a:r>
          </a:p>
          <a:p>
            <a:pPr eaLnBrk="0" hangingPunct="0"/>
            <a:r>
              <a:rPr lang="el-GR" sz="2000" dirty="0">
                <a:latin typeface="Calibri" pitchFamily="34" charset="0"/>
              </a:rPr>
              <a:t>Πώς η συσπείρωση της χρωματίνης επηρεάζει τη γονιδιακή έκφραση;</a:t>
            </a:r>
          </a:p>
          <a:p>
            <a:pPr eaLnBrk="0" hangingPunct="0"/>
            <a:endParaRPr lang="el-GR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06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26988"/>
            <a:ext cx="3103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621088" y="1714500"/>
            <a:ext cx="5430837" cy="2154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Πρωτεΐνες Κυτταρικής Οικονομίας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 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Μοναδικές Πρωτεΐνες</a:t>
            </a: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Διαφορική Γονιδιακή Έκφραση</a:t>
            </a:r>
          </a:p>
        </p:txBody>
      </p:sp>
      <p:pic>
        <p:nvPicPr>
          <p:cNvPr id="4" name="~PP21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06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26988"/>
            <a:ext cx="3103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621088" y="1714500"/>
            <a:ext cx="5430837" cy="2154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Πρωτεΐνες Κυτταρικής Οικονομίας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 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Μοναδικές Πρωτεΐνες</a:t>
            </a: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Διαφορική Γονιδιακή Έκφραση</a:t>
            </a:r>
          </a:p>
        </p:txBody>
      </p:sp>
      <p:pic>
        <p:nvPicPr>
          <p:cNvPr id="6" name="~PP17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6f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8313" y="1643063"/>
            <a:ext cx="31273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2055813" y="650875"/>
            <a:ext cx="5032375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ΜΕΤΑΓΡΑΦΗ </a:t>
            </a:r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DNA </a:t>
            </a:r>
            <a:r>
              <a:rPr lang="el-GR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ΣΕ </a:t>
            </a:r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RNA</a:t>
            </a:r>
            <a:endParaRPr lang="el-GR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760538" y="4286250"/>
            <a:ext cx="5622925" cy="2252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l-G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Ακρίβεια του σημείου έναρξης και λήξης 	Πολλά σημεία έναρξης/λήξης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l-G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Μη Πιστότητα </a:t>
            </a:r>
            <a:r>
              <a:rPr lang="el-GR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μεταγράφου</a:t>
            </a:r>
            <a:r>
              <a:rPr lang="el-G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Απουσία μηχανισμών επιδιόρθωσης</a:t>
            </a:r>
          </a:p>
        </p:txBody>
      </p:sp>
      <p:pic>
        <p:nvPicPr>
          <p:cNvPr id="5" name="~PP17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187450" y="2708275"/>
            <a:ext cx="7100888" cy="1657350"/>
            <a:chOff x="748" y="1706"/>
            <a:chExt cx="4473" cy="1044"/>
          </a:xfrm>
        </p:grpSpPr>
        <p:pic>
          <p:nvPicPr>
            <p:cNvPr id="8196" name="Picture 3" descr="ch6f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8" y="1706"/>
              <a:ext cx="4473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7" name="Rectangle 4"/>
            <p:cNvSpPr>
              <a:spLocks noChangeArrowheads="1"/>
            </p:cNvSpPr>
            <p:nvPr/>
          </p:nvSpPr>
          <p:spPr bwMode="auto">
            <a:xfrm>
              <a:off x="1565" y="1706"/>
              <a:ext cx="1270" cy="4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6 - TextBox"/>
          <p:cNvSpPr txBox="1"/>
          <p:nvPr/>
        </p:nvSpPr>
        <p:spPr>
          <a:xfrm>
            <a:off x="2112963" y="579438"/>
            <a:ext cx="4918075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ΓΟΝΙΔΙΑ ΣΕ ΧΡΩΜΟΣΩΜΑΤΑ</a:t>
            </a:r>
            <a:endParaRPr lang="el-GR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37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6f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6763" y="1771650"/>
            <a:ext cx="5072062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1779588" y="579438"/>
            <a:ext cx="5584825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ΔΙΑΦΟΡΙΚΗ ΕΚΦΡΑΣΗ ΓΟΝΙΔΙΩΝ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ΠΟΣΟΤΙΚΕΣ ΔΙΑΦΟΡΕΣ</a:t>
            </a:r>
          </a:p>
        </p:txBody>
      </p:sp>
      <p:pic>
        <p:nvPicPr>
          <p:cNvPr id="4" name="~PP37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4f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0225" y="2349500"/>
            <a:ext cx="3086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1779588" y="579438"/>
            <a:ext cx="5584825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ΔΙΑΦΟΡΙΚΗ ΕΚΦΡΑΣΗ ΓΟΝΙΔΙΩΝ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ΠΟΙΟΤΙΚΕΣ ΔΙΑΦΟΡΕΣ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193800" y="5000625"/>
            <a:ext cx="6756400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ΔΟΓΜΑ «ΜΙΑ ΠΡΩΤΕΪΝΗ, ΕΝΑ ΓΟΝΙΔΙΟ»</a:t>
            </a:r>
          </a:p>
        </p:txBody>
      </p:sp>
      <p:pic>
        <p:nvPicPr>
          <p:cNvPr id="5" name="~PP36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4f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0225" y="2349500"/>
            <a:ext cx="3086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1779588" y="579438"/>
            <a:ext cx="5584825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ΔΙΑΦΟΡΙΚΗ ΕΚΦΡΑΣΗ ΓΟΝΙΔΙΩΝ</a:t>
            </a: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ΠΟΙΟΤΙΚΕΣ ΔΙΑΦΟΡΕΣ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193800" y="5000625"/>
            <a:ext cx="6756400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ΔΟΓΜΑ «ΜΙΑ ΠΡΩΤΕΪΝΗ, ΕΝΑ ΓΟΝΙΔΙΟ»</a:t>
            </a:r>
          </a:p>
        </p:txBody>
      </p:sp>
      <p:pic>
        <p:nvPicPr>
          <p:cNvPr id="10" name="~PP10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404</Words>
  <Application>Microsoft Office PowerPoint</Application>
  <PresentationFormat>Προβολή στην οθόνη (4:3)</PresentationFormat>
  <Paragraphs>73</Paragraphs>
  <Slides>28</Slides>
  <Notes>2</Notes>
  <HiddenSlides>0</HiddenSlides>
  <MMClips>27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Προεπιλεγμένη σχεδίαση</vt:lpstr>
      <vt:lpstr>Φωτογραφία του Photo Editor</vt:lpstr>
      <vt:lpstr>ΜΕΤΑΓΡΑΦΗ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a</dc:creator>
  <cp:lastModifiedBy>Antonis Stamatakis</cp:lastModifiedBy>
  <cp:revision>137</cp:revision>
  <dcterms:created xsi:type="dcterms:W3CDTF">2005-10-27T12:07:44Z</dcterms:created>
  <dcterms:modified xsi:type="dcterms:W3CDTF">2021-09-17T11:30:03Z</dcterms:modified>
</cp:coreProperties>
</file>