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35" r:id="rId2"/>
    <p:sldId id="274" r:id="rId3"/>
    <p:sldId id="356" r:id="rId4"/>
    <p:sldId id="336" r:id="rId5"/>
    <p:sldId id="357" r:id="rId6"/>
    <p:sldId id="340" r:id="rId7"/>
    <p:sldId id="358" r:id="rId8"/>
    <p:sldId id="359" r:id="rId9"/>
    <p:sldId id="341" r:id="rId10"/>
    <p:sldId id="331" r:id="rId11"/>
    <p:sldId id="343" r:id="rId12"/>
    <p:sldId id="344" r:id="rId13"/>
    <p:sldId id="362" r:id="rId14"/>
    <p:sldId id="345" r:id="rId15"/>
    <p:sldId id="363" r:id="rId16"/>
    <p:sldId id="347" r:id="rId17"/>
    <p:sldId id="348" r:id="rId18"/>
    <p:sldId id="364" r:id="rId19"/>
    <p:sldId id="349" r:id="rId20"/>
    <p:sldId id="272" r:id="rId21"/>
    <p:sldId id="270" r:id="rId22"/>
    <p:sldId id="351" r:id="rId23"/>
    <p:sldId id="353" r:id="rId24"/>
    <p:sldId id="355" r:id="rId25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0886" autoAdjust="0"/>
  </p:normalViewPr>
  <p:slideViewPr>
    <p:cSldViewPr>
      <p:cViewPr>
        <p:scale>
          <a:sx n="30" d="100"/>
          <a:sy n="30" d="100"/>
        </p:scale>
        <p:origin x="-1590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2102D9-639E-4091-9CCC-A718D0B7BDC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books/bv.fcgi?rid=mcb.figgrp.2885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books/bv.fcgi?rid=mcb.figgrp.2885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8E4F8-431E-4835-B8BE-FD805295806F}" type="slidenum">
              <a:rPr lang="el-GR" smtClean="0"/>
              <a:pPr/>
              <a:t>6</a:t>
            </a:fld>
            <a:endParaRPr lang="el-GR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l-GR" b="1" dirty="0"/>
              <a:t>Figure 10-16. Negative and positive transcriptional control of the</a:t>
            </a:r>
            <a:r>
              <a:rPr lang="el-GR" b="1" i="1" dirty="0"/>
              <a:t> lac</a:t>
            </a:r>
            <a:r>
              <a:rPr lang="el-GR" b="1" dirty="0"/>
              <a:t> operon by the</a:t>
            </a:r>
            <a:r>
              <a:rPr lang="el-GR" b="1" i="1" dirty="0"/>
              <a:t> lac</a:t>
            </a:r>
            <a:r>
              <a:rPr lang="el-GR" b="1" dirty="0"/>
              <a:t> repressor and cAMP-CAP, respectively.</a:t>
            </a:r>
            <a:r>
              <a:rPr lang="el-GR" dirty="0"/>
              <a:t> (a) In the absence of lactose, no </a:t>
            </a:r>
            <a:r>
              <a:rPr lang="el-GR" i="1" dirty="0"/>
              <a:t>lac</a:t>
            </a:r>
            <a:r>
              <a:rPr lang="el-GR" dirty="0"/>
              <a:t> mRNA is formed because repressor bound to the </a:t>
            </a:r>
            <a:r>
              <a:rPr lang="el-GR" i="1" dirty="0"/>
              <a:t>lac</a:t>
            </a:r>
            <a:r>
              <a:rPr lang="el-GR" dirty="0"/>
              <a:t> operator prevents transcription. (b) In the presence of glucose and lactose, the </a:t>
            </a:r>
            <a:r>
              <a:rPr lang="el-GR" i="1" dirty="0"/>
              <a:t>lac</a:t>
            </a:r>
            <a:r>
              <a:rPr lang="el-GR" dirty="0"/>
              <a:t> repressor binds lactose and undergoes a conformational change, so that it does not bind to the </a:t>
            </a:r>
            <a:r>
              <a:rPr lang="el-GR" i="1" dirty="0"/>
              <a:t>lac</a:t>
            </a:r>
            <a:r>
              <a:rPr lang="el-GR" dirty="0"/>
              <a:t> operator. However, cAMP is low, because glucose is present, and thus cAMP-CAP does not bind to the CAP site in the operator. As a result, RNA polymerase does not bind efficiently to the </a:t>
            </a:r>
            <a:r>
              <a:rPr lang="el-GR" i="1" dirty="0"/>
              <a:t>lac</a:t>
            </a:r>
            <a:r>
              <a:rPr lang="el-GR" dirty="0"/>
              <a:t> promoter and only a little </a:t>
            </a:r>
            <a:r>
              <a:rPr lang="el-GR" i="1" dirty="0"/>
              <a:t>lac</a:t>
            </a:r>
            <a:r>
              <a:rPr lang="el-GR" dirty="0"/>
              <a:t> mRNA is synthesized. (c) In the presence of lactose and the absence of glucose, maximal transcription of the </a:t>
            </a:r>
            <a:r>
              <a:rPr lang="el-GR" i="1" dirty="0"/>
              <a:t>lac</a:t>
            </a:r>
            <a:r>
              <a:rPr lang="el-GR" dirty="0"/>
              <a:t> operon occurs. In this situation, the </a:t>
            </a:r>
            <a:r>
              <a:rPr lang="el-GR" i="1" dirty="0"/>
              <a:t>lac</a:t>
            </a:r>
            <a:r>
              <a:rPr lang="el-GR" dirty="0"/>
              <a:t> repressor does not bind to the </a:t>
            </a:r>
            <a:r>
              <a:rPr lang="el-GR" i="1" dirty="0"/>
              <a:t>lac</a:t>
            </a:r>
            <a:r>
              <a:rPr lang="el-GR" dirty="0"/>
              <a:t> operator, the concentration of cAMP increases, and the cAMP-CAP complex that forms binds at the CAP site, stimulating binding and initiation by RNA polymerase.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24862D-BD7E-4CEB-89BB-25627A601EDA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079714-EBF2-4C72-B9D8-8186EF4CCEA1}" type="slidenum">
              <a:rPr lang="el-GR" smtClean="0"/>
              <a:pPr/>
              <a:t>19</a:t>
            </a:fld>
            <a:endParaRPr lang="el-GR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l-GR" b="1" dirty="0"/>
              <a:t>Figure 11-39. RNA editing of </a:t>
            </a:r>
            <a:r>
              <a:rPr lang="el-GR" b="1" i="1" dirty="0"/>
              <a:t>apo-B</a:t>
            </a:r>
            <a:r>
              <a:rPr lang="el-GR" b="1" dirty="0"/>
              <a:t> pre-mRNA.</a:t>
            </a:r>
            <a:r>
              <a:rPr lang="el-GR" dirty="0"/>
              <a:t> The </a:t>
            </a:r>
            <a:r>
              <a:rPr lang="el-GR" i="1" dirty="0"/>
              <a:t>apo-B</a:t>
            </a:r>
            <a:r>
              <a:rPr lang="el-GR" dirty="0"/>
              <a:t> mRNA produced in the liver has the same sequence as the exons in the primary transcript. This mRNA is translated into Apo-B100, which has two functional domains: a N-terminal domain (green) that associates with lipids and a C-terminal domain (orange) that binds to LDL receptors on cell membranes. In the </a:t>
            </a:r>
            <a:r>
              <a:rPr lang="el-GR" i="1" dirty="0"/>
              <a:t>apo-B</a:t>
            </a:r>
            <a:r>
              <a:rPr lang="el-GR" dirty="0"/>
              <a:t> mRNA produced in the intestine, the CAA codon in exon 26 is edited to a UAA stop codon. As a result, intestinal cells produce Apo-B48, which corresponds to the N-terminal domain of Apo-B100. [Adapted from P. Hodges and J. Scott, 1992, </a:t>
            </a:r>
            <a:r>
              <a:rPr lang="el-GR" i="1" dirty="0"/>
              <a:t>Trends Biochem. Sci.</a:t>
            </a:r>
            <a:r>
              <a:rPr lang="el-GR" dirty="0"/>
              <a:t> </a:t>
            </a:r>
            <a:r>
              <a:rPr lang="el-GR" b="1" dirty="0"/>
              <a:t>17:</a:t>
            </a:r>
            <a:r>
              <a:rPr lang="el-GR" dirty="0"/>
              <a:t>77 </a:t>
            </a:r>
            <a:r>
              <a:rPr lang="en-US" dirty="0"/>
              <a:t>. (Molecular Cell Biology, </a:t>
            </a:r>
            <a:r>
              <a:rPr lang="en-US" dirty="0" err="1"/>
              <a:t>Lodish</a:t>
            </a:r>
            <a:r>
              <a:rPr lang="en-US" dirty="0"/>
              <a:t> et al.)</a:t>
            </a:r>
            <a:endParaRPr lang="el-G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dirty="0"/>
          </a:p>
        </p:txBody>
      </p:sp>
      <p:sp>
        <p:nvSpPr>
          <p:cNvPr id="8090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EA7EA4-99FB-4E02-A7EA-6F3F4D29D979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/>
              <a:t>Overview of miRNA processing.</a:t>
            </a:r>
            <a:r>
              <a:rPr lang="en-US"/>
              <a:t> MicroRNAs (miRNAs) comprise a growing class of endogenous molecules that regulate gene expression post-transcriptionally. By binding to partially complementary regions at the 3' end of messenger RNAs, these approximately 22-nucleotide single-stranded molecules direct target site recognition by the macromolecular RNA-induced silencing complex (RISC). RISC induces cleavage or translational repression of targeted transcripts. Mammalian miRNA biosynthesis begins with RNA polymerase II-dependent transcription, which yields long primary miRNA (pri-miRNA) transcripts. The pri-miRNA is processed in the nucleus to a pre-miRNA by the Microprocesser complex, which consists of Drosha, a member of ribonuclease III family (RNaseIII), and DGCR8 (also known as Pasha), which contains two double-stranded RNA binding domains and is responsible for pri-miRNA recognition. The pre-miRNA is then exported to the cytoplasm by Exportin-5 and further processed into a miRNA duplex by Dicer, another RNase III. One strand of the miRNA duplex is then incorporated into the RISC.</a:t>
            </a:r>
          </a:p>
          <a:p>
            <a:pPr eaLnBrk="1" hangingPunct="1"/>
            <a:endParaRPr lang="el-GR"/>
          </a:p>
        </p:txBody>
      </p:sp>
      <p:sp>
        <p:nvSpPr>
          <p:cNvPr id="8294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1E5556-1056-4F6E-803C-332CB151F3DA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8E4F8-431E-4835-B8BE-FD805295806F}" type="slidenum">
              <a:rPr lang="el-GR" smtClean="0"/>
              <a:pPr/>
              <a:t>7</a:t>
            </a:fld>
            <a:endParaRPr lang="el-GR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l-GR" b="1" dirty="0"/>
              <a:t>Figure 10-16. Negative and positive transcriptional control of the</a:t>
            </a:r>
            <a:r>
              <a:rPr lang="el-GR" b="1" i="1" dirty="0"/>
              <a:t> lac</a:t>
            </a:r>
            <a:r>
              <a:rPr lang="el-GR" b="1" dirty="0"/>
              <a:t> operon by the</a:t>
            </a:r>
            <a:r>
              <a:rPr lang="el-GR" b="1" i="1" dirty="0"/>
              <a:t> lac</a:t>
            </a:r>
            <a:r>
              <a:rPr lang="el-GR" b="1" dirty="0"/>
              <a:t> repressor and cAMP-CAP, respectively.</a:t>
            </a:r>
            <a:r>
              <a:rPr lang="el-GR" dirty="0"/>
              <a:t> (a) In the absence of lactose, no </a:t>
            </a:r>
            <a:r>
              <a:rPr lang="el-GR" i="1" dirty="0"/>
              <a:t>lac</a:t>
            </a:r>
            <a:r>
              <a:rPr lang="el-GR" dirty="0"/>
              <a:t> mRNA is formed because repressor bound to the </a:t>
            </a:r>
            <a:r>
              <a:rPr lang="el-GR" i="1" dirty="0"/>
              <a:t>lac</a:t>
            </a:r>
            <a:r>
              <a:rPr lang="el-GR" dirty="0"/>
              <a:t> operator prevents transcription. (b) In the presence of glucose and lactose, the </a:t>
            </a:r>
            <a:r>
              <a:rPr lang="el-GR" i="1" dirty="0"/>
              <a:t>lac</a:t>
            </a:r>
            <a:r>
              <a:rPr lang="el-GR" dirty="0"/>
              <a:t> repressor binds lactose and undergoes a conformational change, so that it does not bind to the </a:t>
            </a:r>
            <a:r>
              <a:rPr lang="el-GR" i="1" dirty="0"/>
              <a:t>lac</a:t>
            </a:r>
            <a:r>
              <a:rPr lang="el-GR" dirty="0"/>
              <a:t> operator. However, cAMP is low, because glucose is present, and thus cAMP-CAP does not bind to the CAP site in the operator. As a result, RNA polymerase does not bind efficiently to the </a:t>
            </a:r>
            <a:r>
              <a:rPr lang="el-GR" i="1" dirty="0"/>
              <a:t>lac</a:t>
            </a:r>
            <a:r>
              <a:rPr lang="el-GR" dirty="0"/>
              <a:t> promoter and only a little </a:t>
            </a:r>
            <a:r>
              <a:rPr lang="el-GR" i="1" dirty="0"/>
              <a:t>lac</a:t>
            </a:r>
            <a:r>
              <a:rPr lang="el-GR" dirty="0"/>
              <a:t> mRNA is synthesized. (c) In the presence of lactose and the absence of glucose, maximal transcription of the </a:t>
            </a:r>
            <a:r>
              <a:rPr lang="el-GR" i="1" dirty="0"/>
              <a:t>lac</a:t>
            </a:r>
            <a:r>
              <a:rPr lang="el-GR" dirty="0"/>
              <a:t> operon occurs. In this situation, the </a:t>
            </a:r>
            <a:r>
              <a:rPr lang="el-GR" i="1" dirty="0"/>
              <a:t>lac</a:t>
            </a:r>
            <a:r>
              <a:rPr lang="el-GR" dirty="0"/>
              <a:t> repressor does not bind to the </a:t>
            </a:r>
            <a:r>
              <a:rPr lang="el-GR" i="1" dirty="0"/>
              <a:t>lac</a:t>
            </a:r>
            <a:r>
              <a:rPr lang="el-GR" dirty="0"/>
              <a:t> operator, the concentration of cAMP increases, and the cAMP-CAP complex that forms binds at the CAP site, stimulating binding and initiation by RNA polymerase.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8E4F8-431E-4835-B8BE-FD805295806F}" type="slidenum">
              <a:rPr lang="el-GR" smtClean="0"/>
              <a:pPr/>
              <a:t>8</a:t>
            </a:fld>
            <a:endParaRPr lang="el-GR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l-GR" b="1" dirty="0"/>
              <a:t>Figure 10-16. Negative and positive transcriptional control of the</a:t>
            </a:r>
            <a:r>
              <a:rPr lang="el-GR" b="1" i="1" dirty="0"/>
              <a:t> lac</a:t>
            </a:r>
            <a:r>
              <a:rPr lang="el-GR" b="1" dirty="0"/>
              <a:t> operon by the</a:t>
            </a:r>
            <a:r>
              <a:rPr lang="el-GR" b="1" i="1" dirty="0"/>
              <a:t> lac</a:t>
            </a:r>
            <a:r>
              <a:rPr lang="el-GR" b="1" dirty="0"/>
              <a:t> repressor and cAMP-CAP, respectively.</a:t>
            </a:r>
            <a:r>
              <a:rPr lang="el-GR" dirty="0"/>
              <a:t> (a) In the absence of lactose, no </a:t>
            </a:r>
            <a:r>
              <a:rPr lang="el-GR" i="1" dirty="0"/>
              <a:t>lac</a:t>
            </a:r>
            <a:r>
              <a:rPr lang="el-GR" dirty="0"/>
              <a:t> mRNA is formed because repressor bound to the </a:t>
            </a:r>
            <a:r>
              <a:rPr lang="el-GR" i="1" dirty="0"/>
              <a:t>lac</a:t>
            </a:r>
            <a:r>
              <a:rPr lang="el-GR" dirty="0"/>
              <a:t> operator prevents transcription. (b) In the presence of glucose and lactose, the </a:t>
            </a:r>
            <a:r>
              <a:rPr lang="el-GR" i="1" dirty="0"/>
              <a:t>lac</a:t>
            </a:r>
            <a:r>
              <a:rPr lang="el-GR" dirty="0"/>
              <a:t> repressor binds lactose and undergoes a conformational change, so that it does not bind to the </a:t>
            </a:r>
            <a:r>
              <a:rPr lang="el-GR" i="1" dirty="0"/>
              <a:t>lac</a:t>
            </a:r>
            <a:r>
              <a:rPr lang="el-GR" dirty="0"/>
              <a:t> operator. However, cAMP is low, because glucose is present, and thus cAMP-CAP does not bind to the CAP site in the operator. As a result, RNA polymerase does not bind efficiently to the </a:t>
            </a:r>
            <a:r>
              <a:rPr lang="el-GR" i="1" dirty="0"/>
              <a:t>lac</a:t>
            </a:r>
            <a:r>
              <a:rPr lang="el-GR" dirty="0"/>
              <a:t> promoter and only a little </a:t>
            </a:r>
            <a:r>
              <a:rPr lang="el-GR" i="1" dirty="0"/>
              <a:t>lac</a:t>
            </a:r>
            <a:r>
              <a:rPr lang="el-GR" dirty="0"/>
              <a:t> mRNA is synthesized. (c) In the presence of lactose and the absence of glucose, maximal transcription of the </a:t>
            </a:r>
            <a:r>
              <a:rPr lang="el-GR" i="1" dirty="0"/>
              <a:t>lac</a:t>
            </a:r>
            <a:r>
              <a:rPr lang="el-GR" dirty="0"/>
              <a:t> operon occurs. In this situation, the </a:t>
            </a:r>
            <a:r>
              <a:rPr lang="el-GR" i="1" dirty="0"/>
              <a:t>lac</a:t>
            </a:r>
            <a:r>
              <a:rPr lang="el-GR" dirty="0"/>
              <a:t> repressor does not bind to the </a:t>
            </a:r>
            <a:r>
              <a:rPr lang="el-GR" i="1" dirty="0"/>
              <a:t>lac</a:t>
            </a:r>
            <a:r>
              <a:rPr lang="el-GR" dirty="0"/>
              <a:t> operator, the concentration of cAMP increases, and the cAMP-CAP complex that forms binds at the CAP site, stimulating binding and initiation by RNA polymerase.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31E50A-FAE5-43BE-AFF6-77D00E019A0B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16FBB5-2D39-4679-A179-96F6F6079987}" type="slidenum">
              <a:rPr lang="el-GR" smtClean="0"/>
              <a:pPr/>
              <a:t>12</a:t>
            </a:fld>
            <a:endParaRPr lang="el-GR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l-GR" b="1"/>
              <a:t>Figure 6-38. Some of the major steps in generating the 3  end of a eucaryotic mRNA.</a:t>
            </a:r>
            <a:r>
              <a:rPr lang="el-GR"/>
              <a:t> This process is much more complicated than the analogous process in bacteria, where the RNA polymerase simply stops at a termination signal and releases both the 3  end of its transcript and the DNA template.</a:t>
            </a:r>
            <a:endParaRPr lang="en-US"/>
          </a:p>
          <a:p>
            <a:pPr eaLnBrk="1" hangingPunct="1"/>
            <a:r>
              <a:rPr lang="en-US"/>
              <a:t>CstF=cleavage stimulation factor</a:t>
            </a:r>
            <a:endParaRPr lang="el-GR"/>
          </a:p>
          <a:p>
            <a:pPr eaLnBrk="1" hangingPunct="1"/>
            <a:r>
              <a:rPr lang="el-GR"/>
              <a:t>© 2002 by Bruce Alberts, Alexander Johnson, Julian Lewis, Martin Raff, Keith Roberts, and Peter Walter.</a:t>
            </a:r>
          </a:p>
          <a:p>
            <a:pPr eaLnBrk="1" hangingPunct="1"/>
            <a:br>
              <a:rPr lang="el-GR"/>
            </a:br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51F939-7477-4B8D-BCB5-D8127B2BF804}" type="slidenum">
              <a:rPr lang="el-GR" smtClean="0"/>
              <a:pPr/>
              <a:t>14</a:t>
            </a:fld>
            <a:endParaRPr lang="el-GR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l-GR" b="1"/>
              <a:t>Figure 11-51. Splicing mechanisms in group I and group II self-splicing introns and spliceosome-catalyzed splicing of pre-mRNA.</a:t>
            </a:r>
            <a:r>
              <a:rPr lang="el-GR"/>
              <a:t> The intron is shown in blue; the exons to be joined in red. In group I introns, a guanosine cofactor (G) that is not part of the RNA chain associates with the active site. The 3 -hydroxyl group of this guanosine participates in a transesterification reaction with the phosphate at the 5  end of the intron; this reaction is analogous to that involving the 2 -hydroxyl groups of the branch-site A in group II introns and pre-mRNA introns spliced in spliceosomes (see </a:t>
            </a:r>
            <a:r>
              <a:rPr lang="el-GR" u="sng">
                <a:hlinkClick r:id="rId3"/>
              </a:rPr>
              <a:t>Figure 11-16</a:t>
            </a:r>
            <a:r>
              <a:rPr lang="el-GR"/>
              <a:t>). The subsequent transesterification that links the 5  and 3  exons is similar in all three splicing mechanisms. Note that spliced-out group I introns are linear structures, unlike the branched intron products in the other two cases. [Adapted from P. A. Sharp, 1987, </a:t>
            </a:r>
            <a:r>
              <a:rPr lang="el-GR" i="1"/>
              <a:t>Science</a:t>
            </a:r>
            <a:r>
              <a:rPr lang="el-GR"/>
              <a:t> </a:t>
            </a:r>
            <a:r>
              <a:rPr lang="el-GR" b="1"/>
              <a:t>235:</a:t>
            </a:r>
            <a:r>
              <a:rPr lang="el-GR"/>
              <a:t>769.] </a:t>
            </a:r>
            <a:r>
              <a:rPr lang="en-US"/>
              <a:t>(Molecular Cell Biology, Lodish et al.)</a:t>
            </a:r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51F939-7477-4B8D-BCB5-D8127B2BF804}" type="slidenum">
              <a:rPr lang="el-GR" smtClean="0"/>
              <a:pPr/>
              <a:t>15</a:t>
            </a:fld>
            <a:endParaRPr lang="el-GR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l-GR" b="1"/>
              <a:t>Figure 11-51. Splicing mechanisms in group I and group II self-splicing introns and spliceosome-catalyzed splicing of pre-mRNA.</a:t>
            </a:r>
            <a:r>
              <a:rPr lang="el-GR"/>
              <a:t> The intron is shown in blue; the exons to be joined in red. In group I introns, a guanosine cofactor (G) that is not part of the RNA chain associates with the active site. The 3 -hydroxyl group of this guanosine participates in a transesterification reaction with the phosphate at the 5  end of the intron; this reaction is analogous to that involving the 2 -hydroxyl groups of the branch-site A in group II introns and pre-mRNA introns spliced in spliceosomes (see </a:t>
            </a:r>
            <a:r>
              <a:rPr lang="el-GR" u="sng">
                <a:hlinkClick r:id="rId3"/>
              </a:rPr>
              <a:t>Figure 11-16</a:t>
            </a:r>
            <a:r>
              <a:rPr lang="el-GR"/>
              <a:t>). The subsequent transesterification that links the 5  and 3  exons is similar in all three splicing mechanisms. Note that spliced-out group I introns are linear structures, unlike the branched intron products in the other two cases. [Adapted from P. A. Sharp, 1987, </a:t>
            </a:r>
            <a:r>
              <a:rPr lang="el-GR" i="1"/>
              <a:t>Science</a:t>
            </a:r>
            <a:r>
              <a:rPr lang="el-GR"/>
              <a:t> </a:t>
            </a:r>
            <a:r>
              <a:rPr lang="el-GR" b="1"/>
              <a:t>235:</a:t>
            </a:r>
            <a:r>
              <a:rPr lang="el-GR"/>
              <a:t>769.] </a:t>
            </a:r>
            <a:r>
              <a:rPr lang="en-US"/>
              <a:t>(Molecular Cell Biology, Lodish et al.)</a:t>
            </a:r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24862D-BD7E-4CEB-89BB-25627A601EDA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FFCB4D-8DF5-470A-84E8-D1B76DBDB6F6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58C00-87B4-4ACA-A90D-76E29853865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BD269-9297-49DB-9867-8CC317830A7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FC0B1-C317-4524-A6F3-38FC504571A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B806C-90E2-4A95-AFD5-3FEFF961205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A94B8-ED02-4C72-A1B2-51496820BD4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1709A-CCC3-4A8B-AC7B-2E30AF2722F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5EDAB-7DEE-486C-8338-CBDE65F42AA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38839-F2C8-4F93-AB2C-A8EBB64169B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25184-9073-43DA-9DF9-AA6ACD56990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93285-85A4-409C-B708-44DC8E226F9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16F7D-59E1-4C36-8FDF-83AB9B12AE7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επεξεργασία του τίτλου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419978A-8824-453A-9F74-1543D70AA7F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5" Type="http://schemas.openxmlformats.org/officeDocument/2006/relationships/image" Target="../media/image15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060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87338"/>
            <a:ext cx="8821737" cy="587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4457700" y="322263"/>
            <a:ext cx="4186238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ΕΛΕΓΧΟΣ ΜΕΤΑΓΡΑΦΗΣ</a:t>
            </a:r>
            <a:endParaRPr lang="en-US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Trans-</a:t>
            </a:r>
            <a:r>
              <a:rPr lang="el-GR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Ρύθμιση</a:t>
            </a:r>
            <a:endParaRPr lang="el-GR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~PP837.WAV">
            <a:hlinkClick r:id="" action="ppaction://media"/>
          </p:cNvPr>
          <p:cNvPicPr>
            <a:picLocks noRot="1" noChangeAspect="1"/>
          </p:cNvPicPr>
          <p:nvPr>
            <a:wavAudioFile r:embed="rId1" name="~PP837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571500" y="1701800"/>
            <a:ext cx="7772400" cy="8699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l-GR" sz="3600" b="1" kern="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Ωρίμανση μηνύματος </a:t>
            </a:r>
            <a:r>
              <a:rPr lang="en-US" sz="3600" b="1" kern="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RNA</a:t>
            </a:r>
            <a:endParaRPr lang="el-GR" sz="3600" b="1" kern="0" dirty="0">
              <a:solidFill>
                <a:srgbClr val="0070C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4" name="~PP3201.WAV">
            <a:hlinkClick r:id="" action="ppaction://media"/>
          </p:cNvPr>
          <p:cNvPicPr>
            <a:picLocks noRot="1" noChangeAspect="1"/>
          </p:cNvPicPr>
          <p:nvPr>
            <a:wavAudioFile r:embed="rId1" name="~PP3201.WAV"/>
          </p:nvPr>
        </p:nvPicPr>
        <p:blipFill>
          <a:blip r:embed="rId3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h6f22"/>
          <p:cNvPicPr>
            <a:picLocks noChangeAspect="1" noChangeArrowheads="1"/>
          </p:cNvPicPr>
          <p:nvPr/>
        </p:nvPicPr>
        <p:blipFill>
          <a:blip r:embed="rId4"/>
          <a:srcRect r="1074"/>
          <a:stretch>
            <a:fillRect/>
          </a:stretch>
        </p:blipFill>
        <p:spPr bwMode="auto">
          <a:xfrm>
            <a:off x="34925" y="620713"/>
            <a:ext cx="9109075" cy="530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- Τίτλος"/>
          <p:cNvSpPr txBox="1">
            <a:spLocks/>
          </p:cNvSpPr>
          <p:nvPr/>
        </p:nvSpPr>
        <p:spPr>
          <a:xfrm>
            <a:off x="571500" y="0"/>
            <a:ext cx="7772400" cy="8699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l-GR" sz="3000" b="1" kern="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ΠΡΟΣΘΗΚΗ </a:t>
            </a:r>
            <a:r>
              <a:rPr lang="en-US" sz="3000" b="1" kern="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5’</a:t>
            </a:r>
            <a:r>
              <a:rPr lang="el-GR" sz="3000" b="1" kern="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 ΚΑΛΥΜΜΑΤΟΣ</a:t>
            </a:r>
          </a:p>
        </p:txBody>
      </p:sp>
      <p:pic>
        <p:nvPicPr>
          <p:cNvPr id="5" name="~PP993.WAV">
            <a:hlinkClick r:id="" action="ppaction://media"/>
          </p:cNvPr>
          <p:cNvPicPr>
            <a:picLocks noRot="1" noChangeAspect="1"/>
          </p:cNvPicPr>
          <p:nvPr>
            <a:wavAudioFile r:embed="rId1" name="~PP993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ch6f38"/>
          <p:cNvPicPr>
            <a:picLocks noChangeAspect="1" noChangeArrowheads="1"/>
          </p:cNvPicPr>
          <p:nvPr/>
        </p:nvPicPr>
        <p:blipFill>
          <a:blip r:embed="rId4"/>
          <a:srcRect b="50018"/>
          <a:stretch>
            <a:fillRect/>
          </a:stretch>
        </p:blipFill>
        <p:spPr bwMode="auto">
          <a:xfrm>
            <a:off x="852488" y="1316038"/>
            <a:ext cx="3214687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6" descr="ch6f38"/>
          <p:cNvPicPr>
            <a:picLocks noChangeAspect="1" noChangeArrowheads="1"/>
          </p:cNvPicPr>
          <p:nvPr/>
        </p:nvPicPr>
        <p:blipFill>
          <a:blip r:embed="rId4"/>
          <a:srcRect t="48946"/>
          <a:stretch>
            <a:fillRect/>
          </a:stretch>
        </p:blipFill>
        <p:spPr bwMode="auto">
          <a:xfrm>
            <a:off x="5245100" y="1285875"/>
            <a:ext cx="32146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1 - Τίτλος"/>
          <p:cNvSpPr txBox="1">
            <a:spLocks/>
          </p:cNvSpPr>
          <p:nvPr/>
        </p:nvSpPr>
        <p:spPr>
          <a:xfrm>
            <a:off x="571500" y="357188"/>
            <a:ext cx="7772400" cy="8699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l-GR" sz="3000" b="1" kern="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ΠΡΟΣΘΗΚΗ ΠΟΛΥ</a:t>
            </a:r>
            <a:r>
              <a:rPr lang="en-US" sz="3000" b="1" kern="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-A </a:t>
            </a:r>
            <a:r>
              <a:rPr lang="el-GR" sz="3000" b="1" kern="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ΟΥΡΑΣ</a:t>
            </a:r>
          </a:p>
        </p:txBody>
      </p:sp>
      <p:pic>
        <p:nvPicPr>
          <p:cNvPr id="5" name="~PP2401.WAV">
            <a:hlinkClick r:id="" action="ppaction://media"/>
          </p:cNvPr>
          <p:cNvPicPr>
            <a:picLocks noRot="1" noChangeAspect="1"/>
          </p:cNvPicPr>
          <p:nvPr>
            <a:wavAudioFile r:embed="rId1" name="~PP2401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060010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1196975"/>
            <a:ext cx="6586538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2677.WAV">
            <a:hlinkClick r:id="" action="ppaction://media"/>
          </p:cNvPr>
          <p:cNvPicPr>
            <a:picLocks noRot="1" noChangeAspect="1"/>
          </p:cNvPicPr>
          <p:nvPr>
            <a:wavAudioFile r:embed="rId1" name="~PP2677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ch11f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28713"/>
            <a:ext cx="8964613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- Τίτλος"/>
          <p:cNvSpPr txBox="1">
            <a:spLocks/>
          </p:cNvSpPr>
          <p:nvPr/>
        </p:nvSpPr>
        <p:spPr>
          <a:xfrm>
            <a:off x="571500" y="357188"/>
            <a:ext cx="7772400" cy="8699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000" b="1" kern="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SPLICING / </a:t>
            </a:r>
            <a:r>
              <a:rPr lang="el-GR" sz="3000" b="1" kern="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ΜΑΤΙΣΜΑ</a:t>
            </a:r>
          </a:p>
        </p:txBody>
      </p:sp>
      <p:pic>
        <p:nvPicPr>
          <p:cNvPr id="4" name="~PP1400.WAV">
            <a:hlinkClick r:id="" action="ppaction://media"/>
          </p:cNvPr>
          <p:cNvPicPr>
            <a:picLocks noRot="1" noChangeAspect="1"/>
          </p:cNvPicPr>
          <p:nvPr>
            <a:wavAudioFile r:embed="rId1" name="~PP1400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ch11f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28713"/>
            <a:ext cx="8964613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- Τίτλος"/>
          <p:cNvSpPr txBox="1">
            <a:spLocks/>
          </p:cNvSpPr>
          <p:nvPr/>
        </p:nvSpPr>
        <p:spPr>
          <a:xfrm>
            <a:off x="571500" y="357188"/>
            <a:ext cx="7772400" cy="8699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000" b="1" kern="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SPLICING / </a:t>
            </a:r>
            <a:r>
              <a:rPr lang="el-GR" sz="3000" b="1" kern="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ΜΑΤΙΣΜΑ</a:t>
            </a:r>
          </a:p>
        </p:txBody>
      </p:sp>
      <p:pic>
        <p:nvPicPr>
          <p:cNvPr id="5" name="~PP2572.WAV">
            <a:hlinkClick r:id="" action="ppaction://media"/>
          </p:cNvPr>
          <p:cNvPicPr>
            <a:picLocks noRot="1" noChangeAspect="1"/>
          </p:cNvPicPr>
          <p:nvPr>
            <a:wavAudioFile r:embed="rId1" name="~PP2572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0600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39863"/>
            <a:ext cx="903605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- Τίτλος"/>
          <p:cNvSpPr txBox="1">
            <a:spLocks/>
          </p:cNvSpPr>
          <p:nvPr/>
        </p:nvSpPr>
        <p:spPr>
          <a:xfrm>
            <a:off x="571500" y="357188"/>
            <a:ext cx="7772400" cy="8699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l-GR" sz="3000" b="1" kern="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ΔΙΑΦΟΡΙΚΗ ΓΟΝΙΔΙΑΚΗ ΕΚΦΡΑΣΗ</a:t>
            </a:r>
          </a:p>
        </p:txBody>
      </p:sp>
      <p:pic>
        <p:nvPicPr>
          <p:cNvPr id="4" name="~PP3734.WAV">
            <a:hlinkClick r:id="" action="ppaction://media"/>
          </p:cNvPr>
          <p:cNvPicPr>
            <a:picLocks noRot="1" noChangeAspect="1"/>
          </p:cNvPicPr>
          <p:nvPr>
            <a:wavAudioFile r:embed="rId1" name="~PP3734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h6f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" y="1357313"/>
            <a:ext cx="808672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- Τίτλος"/>
          <p:cNvSpPr txBox="1">
            <a:spLocks/>
          </p:cNvSpPr>
          <p:nvPr/>
        </p:nvSpPr>
        <p:spPr>
          <a:xfrm>
            <a:off x="571500" y="357188"/>
            <a:ext cx="7772400" cy="8699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l-GR" sz="3000" b="1" kern="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ΕΝΑΛΛΑΚΤΙΚΟ </a:t>
            </a:r>
            <a:r>
              <a:rPr lang="en-US" sz="3000" b="1" kern="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SPLICING</a:t>
            </a:r>
            <a:endParaRPr lang="el-GR" sz="3000" b="1" kern="0" dirty="0">
              <a:solidFill>
                <a:srgbClr val="0070C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4" name="~PP1620.WAV">
            <a:hlinkClick r:id="" action="ppaction://media"/>
          </p:cNvPr>
          <p:cNvPicPr>
            <a:picLocks noRot="1" noChangeAspect="1"/>
          </p:cNvPicPr>
          <p:nvPr>
            <a:wavAudioFile r:embed="rId1" name="~PP1620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0600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39863"/>
            <a:ext cx="903605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- Τίτλος"/>
          <p:cNvSpPr txBox="1">
            <a:spLocks/>
          </p:cNvSpPr>
          <p:nvPr/>
        </p:nvSpPr>
        <p:spPr>
          <a:xfrm>
            <a:off x="571500" y="357188"/>
            <a:ext cx="7772400" cy="8699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l-GR" sz="3000" b="1" kern="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ΔΙΑΦΟΡΙΚΗ ΓΟΝΙΔΙΑΚΗ ΕΚΦΡΑΣΗ</a:t>
            </a:r>
          </a:p>
        </p:txBody>
      </p:sp>
      <p:pic>
        <p:nvPicPr>
          <p:cNvPr id="5" name="~PP3289.WAV">
            <a:hlinkClick r:id="" action="ppaction://media"/>
          </p:cNvPr>
          <p:cNvPicPr>
            <a:picLocks noRot="1" noChangeAspect="1"/>
          </p:cNvPicPr>
          <p:nvPr>
            <a:wavAudioFile r:embed="rId1" name="~PP3289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ch11f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77938"/>
            <a:ext cx="914400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- Τίτλος"/>
          <p:cNvSpPr txBox="1">
            <a:spLocks/>
          </p:cNvSpPr>
          <p:nvPr/>
        </p:nvSpPr>
        <p:spPr>
          <a:xfrm>
            <a:off x="571500" y="357188"/>
            <a:ext cx="7772400" cy="8699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000" b="1" kern="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EDITING</a:t>
            </a:r>
            <a:endParaRPr lang="el-GR" sz="3000" b="1" kern="0" dirty="0">
              <a:solidFill>
                <a:srgbClr val="0070C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5" name="~PP3366.WAV">
            <a:hlinkClick r:id="" action="ppaction://media"/>
          </p:cNvPr>
          <p:cNvPicPr>
            <a:picLocks noRot="1" noChangeAspect="1"/>
          </p:cNvPicPr>
          <p:nvPr>
            <a:wavAudioFile r:embed="rId1" name="~PP3366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040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1374775"/>
            <a:ext cx="6172200" cy="541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2008188" y="214313"/>
            <a:ext cx="5127625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ΕΛΕΓΧΟΣ ΜΕΤΑΓΡΑΦΗΣ</a:t>
            </a:r>
            <a:endParaRPr lang="en-US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l-GR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ΜΕΤΑΓΡΑΦΙΚΟΙ ΠΑΡΑΓΟΝΤΕΣ</a:t>
            </a:r>
            <a:endParaRPr lang="el-GR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~PP234.WAV">
            <a:hlinkClick r:id="" action="ppaction://media"/>
          </p:cNvPr>
          <p:cNvPicPr>
            <a:picLocks noRot="1" noChangeAspect="1"/>
          </p:cNvPicPr>
          <p:nvPr>
            <a:wavAudioFile r:embed="rId1" name="~PP234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060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88"/>
            <a:ext cx="9144000" cy="609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990.WAV">
            <a:hlinkClick r:id="" action="ppaction://media"/>
          </p:cNvPr>
          <p:cNvPicPr>
            <a:picLocks noRot="1" noChangeAspect="1"/>
          </p:cNvPicPr>
          <p:nvPr>
            <a:wavAudioFile r:embed="rId1" name="~PP990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060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5300"/>
            <a:ext cx="91440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3495.WAV">
            <a:hlinkClick r:id="" action="ppaction://media"/>
          </p:cNvPr>
          <p:cNvPicPr>
            <a:picLocks noRot="1" noChangeAspect="1"/>
          </p:cNvPicPr>
          <p:nvPr>
            <a:wavAudioFile r:embed="rId1" name="~PP3495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cancer.gov/PublishedContent/Images/images/cancertopics/geneticbackground/microrn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60" y="428604"/>
            <a:ext cx="657225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1850.WAV">
            <a:hlinkClick r:id="" action="ppaction://media"/>
          </p:cNvPr>
          <p:cNvPicPr>
            <a:picLocks noRot="1" noChangeAspect="1"/>
          </p:cNvPicPr>
          <p:nvPr>
            <a:wavAudioFile r:embed="rId1" name="~PP1850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n external file that holds a picture, illustration, etc.&#10;Object name is fgene-03-00291-g0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138" y="1125538"/>
            <a:ext cx="83058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4 - TextBox"/>
          <p:cNvSpPr txBox="1">
            <a:spLocks noChangeArrowheads="1"/>
          </p:cNvSpPr>
          <p:nvPr/>
        </p:nvSpPr>
        <p:spPr bwMode="auto">
          <a:xfrm>
            <a:off x="642938" y="714375"/>
            <a:ext cx="3484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/>
              <a:t>Επεξεργασία των μικρο</a:t>
            </a:r>
            <a:r>
              <a:rPr lang="en-US" b="1"/>
              <a:t>-RNAs</a:t>
            </a:r>
            <a:endParaRPr lang="el-GR" b="1"/>
          </a:p>
        </p:txBody>
      </p:sp>
      <p:pic>
        <p:nvPicPr>
          <p:cNvPr id="4" name="~PP3769.WAV">
            <a:hlinkClick r:id="" action="ppaction://media"/>
          </p:cNvPr>
          <p:cNvPicPr>
            <a:picLocks noRot="1" noChangeAspect="1"/>
          </p:cNvPicPr>
          <p:nvPr>
            <a:wavAudioFile r:embed="rId1" name="~PP3769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ChangeArrowheads="1"/>
          </p:cNvSpPr>
          <p:nvPr/>
        </p:nvSpPr>
        <p:spPr bwMode="auto">
          <a:xfrm>
            <a:off x="285750" y="928688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l-GR" sz="2000" dirty="0">
                <a:latin typeface="Calibri" pitchFamily="34" charset="0"/>
              </a:rPr>
              <a:t>Πώς ρυθμίζονται τα οπερόνια της λακτόζης ή της τρυπτοφάνης;</a:t>
            </a:r>
          </a:p>
          <a:p>
            <a:pPr eaLnBrk="0" hangingPunct="0"/>
            <a:r>
              <a:rPr lang="el-GR" sz="2000" dirty="0">
                <a:latin typeface="Calibri" pitchFamily="34" charset="0"/>
              </a:rPr>
              <a:t>Ποιες είναι οι μετα-μεταγραφικές τροποποιήσεις του </a:t>
            </a:r>
            <a:r>
              <a:rPr lang="en-US" sz="2000" dirty="0">
                <a:latin typeface="Calibri" pitchFamily="34" charset="0"/>
              </a:rPr>
              <a:t>mRNA</a:t>
            </a:r>
            <a:r>
              <a:rPr lang="el-GR" sz="2000" dirty="0">
                <a:latin typeface="Calibri" pitchFamily="34" charset="0"/>
              </a:rPr>
              <a:t>;</a:t>
            </a:r>
          </a:p>
          <a:p>
            <a:pPr eaLnBrk="0" hangingPunct="0"/>
            <a:r>
              <a:rPr lang="el-GR" sz="2000" dirty="0">
                <a:latin typeface="Calibri" pitchFamily="34" charset="0"/>
              </a:rPr>
              <a:t>Τι είναι το εναλλακτικό </a:t>
            </a:r>
            <a:r>
              <a:rPr lang="en-US" sz="2000" dirty="0">
                <a:latin typeface="Calibri" pitchFamily="34" charset="0"/>
              </a:rPr>
              <a:t>splicing</a:t>
            </a:r>
            <a:r>
              <a:rPr lang="el-GR" sz="2000" dirty="0">
                <a:latin typeface="Calibri" pitchFamily="34" charset="0"/>
              </a:rPr>
              <a:t>;</a:t>
            </a:r>
          </a:p>
          <a:p>
            <a:pPr eaLnBrk="0" hangingPunct="0"/>
            <a:r>
              <a:rPr lang="el-GR" sz="2000" dirty="0">
                <a:latin typeface="Calibri" pitchFamily="34" charset="0"/>
              </a:rPr>
              <a:t>Τι είναι τα </a:t>
            </a:r>
            <a:r>
              <a:rPr lang="en-US" sz="2000" dirty="0" err="1">
                <a:latin typeface="Calibri" pitchFamily="34" charset="0"/>
              </a:rPr>
              <a:t>microRNAs</a:t>
            </a:r>
            <a:r>
              <a:rPr lang="el-GR" sz="2000" dirty="0">
                <a:latin typeface="Calibri" pitchFamily="34" charset="0"/>
              </a:rPr>
              <a:t>;</a:t>
            </a:r>
          </a:p>
          <a:p>
            <a:pPr eaLnBrk="0" hangingPunct="0"/>
            <a:endParaRPr lang="el-GR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060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87338"/>
            <a:ext cx="8821737" cy="587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4457700" y="322263"/>
            <a:ext cx="4186238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ΕΛΕΓΧΟΣ ΜΕΤΑΓΡΑΦΗΣ</a:t>
            </a:r>
            <a:endParaRPr lang="en-US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Trans-</a:t>
            </a:r>
            <a:r>
              <a:rPr lang="el-GR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Ρύθμιση</a:t>
            </a:r>
            <a:endParaRPr lang="el-GR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~PP1955.WAV">
            <a:hlinkClick r:id="" action="ppaction://media"/>
          </p:cNvPr>
          <p:cNvPicPr>
            <a:picLocks noRot="1" noChangeAspect="1"/>
          </p:cNvPicPr>
          <p:nvPr>
            <a:wavAudioFile r:embed="rId1" name="~PP1955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060008"/>
          <p:cNvPicPr>
            <a:picLocks noChangeAspect="1" noChangeArrowheads="1"/>
          </p:cNvPicPr>
          <p:nvPr/>
        </p:nvPicPr>
        <p:blipFill>
          <a:blip r:embed="rId3"/>
          <a:srcRect r="52646" b="15625"/>
          <a:stretch>
            <a:fillRect/>
          </a:stretch>
        </p:blipFill>
        <p:spPr bwMode="auto">
          <a:xfrm>
            <a:off x="2751138" y="0"/>
            <a:ext cx="3641725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2794.WAV">
            <a:hlinkClick r:id="" action="ppaction://media"/>
          </p:cNvPr>
          <p:cNvPicPr>
            <a:picLocks noRot="1" noChangeAspect="1"/>
          </p:cNvPicPr>
          <p:nvPr>
            <a:wavAudioFile r:embed="rId1" name="~PP2794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060008"/>
          <p:cNvPicPr>
            <a:picLocks noChangeAspect="1" noChangeArrowheads="1"/>
          </p:cNvPicPr>
          <p:nvPr/>
        </p:nvPicPr>
        <p:blipFill>
          <a:blip r:embed="rId3"/>
          <a:srcRect r="52646" b="15625"/>
          <a:stretch>
            <a:fillRect/>
          </a:stretch>
        </p:blipFill>
        <p:spPr bwMode="auto">
          <a:xfrm>
            <a:off x="2751138" y="0"/>
            <a:ext cx="3641725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2631.WAV">
            <a:hlinkClick r:id="" action="ppaction://media"/>
          </p:cNvPr>
          <p:cNvPicPr>
            <a:picLocks noRot="1" noChangeAspect="1"/>
          </p:cNvPicPr>
          <p:nvPr>
            <a:wavAudioFile r:embed="rId1" name="~PP2631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ch10f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2263" y="0"/>
            <a:ext cx="595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2906.WAV">
            <a:hlinkClick r:id="" action="ppaction://media"/>
          </p:cNvPr>
          <p:cNvPicPr>
            <a:picLocks noRot="1" noChangeAspect="1"/>
          </p:cNvPicPr>
          <p:nvPr>
            <a:wavAudioFile r:embed="rId1" name="~PP2906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ch10f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2263" y="0"/>
            <a:ext cx="595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1002.WAV">
            <a:hlinkClick r:id="" action="ppaction://media"/>
          </p:cNvPr>
          <p:cNvPicPr>
            <a:picLocks noRot="1" noChangeAspect="1"/>
          </p:cNvPicPr>
          <p:nvPr>
            <a:wavAudioFile r:embed="rId1" name="~PP1002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ch10f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2263" y="0"/>
            <a:ext cx="595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2243.WAV">
            <a:hlinkClick r:id="" action="ppaction://media"/>
          </p:cNvPr>
          <p:cNvPicPr>
            <a:picLocks noRot="1" noChangeAspect="1"/>
          </p:cNvPicPr>
          <p:nvPr>
            <a:wavAudioFile r:embed="rId1" name="~PP2243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60008"/>
          <p:cNvPicPr>
            <a:picLocks noChangeAspect="1" noChangeArrowheads="1"/>
          </p:cNvPicPr>
          <p:nvPr/>
        </p:nvPicPr>
        <p:blipFill>
          <a:blip r:embed="rId3"/>
          <a:srcRect l="52866"/>
          <a:stretch>
            <a:fillRect/>
          </a:stretch>
        </p:blipFill>
        <p:spPr bwMode="auto">
          <a:xfrm>
            <a:off x="3044825" y="0"/>
            <a:ext cx="3054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3347.WAV">
            <a:hlinkClick r:id="" action="ppaction://media"/>
          </p:cNvPr>
          <p:cNvPicPr>
            <a:picLocks noRot="1" noChangeAspect="1"/>
          </p:cNvPicPr>
          <p:nvPr>
            <a:wavAudioFile r:embed="rId1" name="~PP3347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1396</Words>
  <Application>Microsoft Office PowerPoint</Application>
  <PresentationFormat>Προβολή στην οθόνη (4:3)</PresentationFormat>
  <Paragraphs>44</Paragraphs>
  <Slides>24</Slides>
  <Notes>13</Notes>
  <HiddenSlides>0</HiddenSlides>
  <MMClips>23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29" baseType="lpstr">
      <vt:lpstr>Arial</vt:lpstr>
      <vt:lpstr>Calibri</vt:lpstr>
      <vt:lpstr>Comic Sans MS</vt:lpstr>
      <vt:lpstr>Times New Roman</vt:lpstr>
      <vt:lpstr>Προεπιλεγμένη σχεδίαση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 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a</dc:creator>
  <cp:lastModifiedBy>Antonis Stamatakis</cp:lastModifiedBy>
  <cp:revision>152</cp:revision>
  <dcterms:created xsi:type="dcterms:W3CDTF">2005-10-27T12:07:44Z</dcterms:created>
  <dcterms:modified xsi:type="dcterms:W3CDTF">2021-09-17T11:29:57Z</dcterms:modified>
</cp:coreProperties>
</file>