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50" r:id="rId2"/>
    <p:sldId id="256" r:id="rId3"/>
    <p:sldId id="355" r:id="rId4"/>
    <p:sldId id="293" r:id="rId5"/>
    <p:sldId id="288" r:id="rId6"/>
    <p:sldId id="354" r:id="rId7"/>
    <p:sldId id="356" r:id="rId8"/>
    <p:sldId id="294" r:id="rId9"/>
    <p:sldId id="353" r:id="rId10"/>
    <p:sldId id="295" r:id="rId11"/>
    <p:sldId id="291" r:id="rId12"/>
    <p:sldId id="289" r:id="rId13"/>
    <p:sldId id="290" r:id="rId14"/>
    <p:sldId id="292" r:id="rId15"/>
    <p:sldId id="257" r:id="rId16"/>
    <p:sldId id="261" r:id="rId17"/>
    <p:sldId id="258" r:id="rId18"/>
    <p:sldId id="259" r:id="rId19"/>
    <p:sldId id="260" r:id="rId20"/>
    <p:sldId id="262" r:id="rId21"/>
    <p:sldId id="357" r:id="rId22"/>
    <p:sldId id="352" r:id="rId23"/>
  </p:sldIdLst>
  <p:sldSz cx="9144000" cy="6858000" type="screen4x3"/>
  <p:notesSz cx="6858000" cy="97155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90000"/>
    <a:srgbClr val="003399"/>
    <a:srgbClr val="336600"/>
    <a:srgbClr val="333399"/>
    <a:srgbClr val="DDF0F6"/>
    <a:srgbClr val="CDE9EB"/>
    <a:srgbClr val="E0F1F2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4995" autoAdjust="0"/>
    <p:restoredTop sz="92293" autoAdjust="0"/>
  </p:normalViewPr>
  <p:slideViewPr>
    <p:cSldViewPr>
      <p:cViewPr varScale="1">
        <p:scale>
          <a:sx n="42" d="100"/>
          <a:sy n="42" d="100"/>
        </p:scale>
        <p:origin x="-126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1DE20FE-9DE8-44A6-B343-C866F28F19B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6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3E2580-535D-4476-9E59-06AB324B6D4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A8CF8-BCBD-432E-A2A0-B391C371F4C5}" type="slidenum">
              <a:rPr lang="el-GR" smtClean="0"/>
              <a:pPr/>
              <a:t>1</a:t>
            </a:fld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D0BEF-7F44-45A8-B1E3-37B525A1A563}" type="slidenum">
              <a:rPr lang="el-GR" smtClean="0"/>
              <a:pPr/>
              <a:t>10</a:t>
            </a:fld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5B6D4E-8B36-4FE4-895F-DE83A58A3D7F}" type="slidenum">
              <a:rPr lang="el-GR" smtClean="0"/>
              <a:pPr/>
              <a:t>11</a:t>
            </a:fld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5C682-6B27-4ADA-82E1-F4FE44807822}" type="slidenum">
              <a:rPr lang="el-GR" smtClean="0"/>
              <a:pPr/>
              <a:t>12</a:t>
            </a:fld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459A5-A161-498B-BF79-9449DE0F809D}" type="slidenum">
              <a:rPr lang="el-GR" smtClean="0"/>
              <a:pPr/>
              <a:t>13</a:t>
            </a:fld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D832F-6255-4B40-AEF3-2EEBF42B0B4B}" type="slidenum">
              <a:rPr lang="el-GR" smtClean="0"/>
              <a:pPr/>
              <a:t>14</a:t>
            </a:fld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BE214-D235-402F-969A-26384EF6111C}" type="slidenum">
              <a:rPr lang="el-GR" smtClean="0"/>
              <a:pPr/>
              <a:t>15</a:t>
            </a:fld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5F48C0-4CE1-41EE-B844-BC9BABB80D23}" type="slidenum">
              <a:rPr lang="el-GR" smtClean="0"/>
              <a:pPr/>
              <a:t>16</a:t>
            </a:fld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15890E-D1AF-48FC-B22D-B04B3E763620}" type="slidenum">
              <a:rPr lang="el-GR" smtClean="0"/>
              <a:pPr/>
              <a:t>17</a:t>
            </a:fld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5D094-B778-464A-BFE5-DDDE3F513FA1}" type="slidenum">
              <a:rPr lang="el-GR" smtClean="0"/>
              <a:pPr/>
              <a:t>18</a:t>
            </a:fld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DCA812-AE64-4792-A1E7-E696243EF382}" type="slidenum">
              <a:rPr lang="el-GR" smtClean="0"/>
              <a:pPr/>
              <a:t>19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4C78C-39E7-49D3-9A46-838620D23350}" type="slidenum">
              <a:rPr lang="el-GR" smtClean="0"/>
              <a:pPr/>
              <a:t>2</a:t>
            </a:fld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DC718F-FC3E-495C-8E54-6608D975ADB0}" type="slidenum">
              <a:rPr lang="el-GR" smtClean="0"/>
              <a:pPr/>
              <a:t>20</a:t>
            </a:fld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DCA812-AE64-4792-A1E7-E696243EF382}" type="slidenum">
              <a:rPr lang="el-GR" smtClean="0"/>
              <a:pPr/>
              <a:t>21</a:t>
            </a:fld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4C78C-39E7-49D3-9A46-838620D23350}" type="slidenum">
              <a:rPr lang="el-GR" smtClean="0"/>
              <a:pPr/>
              <a:t>3</a:t>
            </a:fld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7E0AF-21E1-4242-ABBA-BD844DC9673F}" type="slidenum">
              <a:rPr lang="el-GR" smtClean="0"/>
              <a:pPr/>
              <a:t>4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041A73-AD1D-4681-9E95-BFC5FB861F72}" type="slidenum">
              <a:rPr lang="el-GR" smtClean="0"/>
              <a:pPr/>
              <a:t>5</a:t>
            </a:fld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7E0AF-21E1-4242-ABBA-BD844DC9673F}" type="slidenum">
              <a:rPr lang="el-GR" smtClean="0"/>
              <a:pPr/>
              <a:t>6</a:t>
            </a:fld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7E0AF-21E1-4242-ABBA-BD844DC9673F}" type="slidenum">
              <a:rPr lang="el-GR" smtClean="0"/>
              <a:pPr/>
              <a:t>7</a:t>
            </a:fld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1DF75-D661-4CF8-AC93-DBF794853E83}" type="slidenum">
              <a:rPr lang="el-GR" smtClean="0"/>
              <a:pPr/>
              <a:t>8</a:t>
            </a:fld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1DF75-D661-4CF8-AC93-DBF794853E83}" type="slidenum">
              <a:rPr lang="el-GR" smtClean="0"/>
              <a:pPr/>
              <a:t>9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8B1DC-C6AA-46C4-ADBD-708AD05A94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C7563-6CD0-410B-BD55-D0B24A292B0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0B1AB-BC54-4456-8CA9-A57AA69E5B3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0EBA5-33D3-483D-BEB1-593275F8F8F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694B4-8F71-4374-8BF7-B66A4F91FA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FDBB-2589-4660-A701-A87DCD9B137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9773-0C33-4FF3-83A2-CEDE32C8428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C71FD-DFFF-4DAB-80CE-978D315E196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D0737-46EB-4C1D-A3EA-863124BD4BF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88887-BFB3-446C-8E54-F90B3F0D51C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D170A-93E0-48B8-83FB-7BA0918CC7B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65AF2-5F63-418A-BA0F-49A91B58CA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A021-E1BA-45AD-AA18-A5638146667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7FA0C-EF80-4776-9911-33496A3E0C8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1FD36F-C84B-436C-99F9-7E690FBC941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0070C0"/>
                </a:solidFill>
                <a:latin typeface="Calibri" pitchFamily="34" charset="0"/>
              </a:rPr>
              <a:t>ΜΕΤΑΦΡΑΣΗ</a:t>
            </a:r>
          </a:p>
        </p:txBody>
      </p:sp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2313" y="2492375"/>
            <a:ext cx="2619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501.WAV">
            <a:hlinkClick r:id="" action="ppaction://media"/>
          </p:cNvPr>
          <p:cNvPicPr>
            <a:picLocks noRot="1" noChangeAspect="1"/>
          </p:cNvPicPr>
          <p:nvPr>
            <a:wavAudioFile r:embed="rId1" name="~PP50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new0706"/>
          <p:cNvPicPr>
            <a:picLocks noChangeAspect="1" noChangeArrowheads="1"/>
          </p:cNvPicPr>
          <p:nvPr/>
        </p:nvPicPr>
        <p:blipFill>
          <a:blip r:embed="rId4"/>
          <a:srcRect t="13135"/>
          <a:stretch>
            <a:fillRect/>
          </a:stretch>
        </p:blipFill>
        <p:spPr bwMode="auto">
          <a:xfrm>
            <a:off x="1692275" y="765175"/>
            <a:ext cx="5805488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57200" y="-2428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003399"/>
                </a:solidFill>
                <a:latin typeface="Times New Roman" pitchFamily="18" charset="0"/>
              </a:rPr>
              <a:t>Υπόθεση Αστάθειας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S4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5" name="~PP501.WAV">
            <a:hlinkClick r:id="" action="ppaction://media"/>
          </p:cNvPr>
          <p:cNvPicPr>
            <a:picLocks noRot="1" noChangeAspect="1"/>
          </p:cNvPicPr>
          <p:nvPr>
            <a:wavAudioFile r:embed="rId1" name="~PP50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8"/>
          <p:cNvGrpSpPr>
            <a:grpSpLocks/>
          </p:cNvGrpSpPr>
          <p:nvPr/>
        </p:nvGrpSpPr>
        <p:grpSpPr bwMode="auto">
          <a:xfrm>
            <a:off x="457200" y="-17463"/>
            <a:ext cx="8229600" cy="3590926"/>
            <a:chOff x="288" y="-11"/>
            <a:chExt cx="5184" cy="2262"/>
          </a:xfrm>
        </p:grpSpPr>
        <p:pic>
          <p:nvPicPr>
            <p:cNvPr id="8197" name="Picture 4" descr="060019"/>
            <p:cNvPicPr>
              <a:picLocks noChangeAspect="1" noChangeArrowheads="1"/>
            </p:cNvPicPr>
            <p:nvPr/>
          </p:nvPicPr>
          <p:blipFill>
            <a:blip r:embed="rId4"/>
            <a:srcRect b="86360"/>
            <a:stretch>
              <a:fillRect/>
            </a:stretch>
          </p:blipFill>
          <p:spPr bwMode="auto">
            <a:xfrm>
              <a:off x="611" y="1500"/>
              <a:ext cx="4446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Rectangle 5"/>
            <p:cNvSpPr>
              <a:spLocks noChangeArrowheads="1"/>
            </p:cNvSpPr>
            <p:nvPr/>
          </p:nvSpPr>
          <p:spPr bwMode="auto">
            <a:xfrm>
              <a:off x="288" y="-11"/>
              <a:ext cx="5184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l-GR" sz="3400" b="1">
                  <a:solidFill>
                    <a:srgbClr val="003399"/>
                  </a:solidFill>
                  <a:latin typeface="Times New Roman" pitchFamily="18" charset="0"/>
                  <a:sym typeface="Wingdings" pitchFamily="2" charset="2"/>
                </a:rPr>
                <a:t>Ανάγνωση Πλαισίου</a:t>
              </a:r>
            </a:p>
          </p:txBody>
        </p:sp>
        <p:sp>
          <p:nvSpPr>
            <p:cNvPr id="8199" name="Line 7"/>
            <p:cNvSpPr>
              <a:spLocks noChangeShapeType="1"/>
            </p:cNvSpPr>
            <p:nvPr/>
          </p:nvSpPr>
          <p:spPr bwMode="auto">
            <a:xfrm>
              <a:off x="1020" y="202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0" name="Line 8"/>
            <p:cNvSpPr>
              <a:spLocks noChangeShapeType="1"/>
            </p:cNvSpPr>
            <p:nvPr/>
          </p:nvSpPr>
          <p:spPr bwMode="auto">
            <a:xfrm>
              <a:off x="1973" y="202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1" name="Line 9"/>
            <p:cNvSpPr>
              <a:spLocks noChangeShapeType="1"/>
            </p:cNvSpPr>
            <p:nvPr/>
          </p:nvSpPr>
          <p:spPr bwMode="auto">
            <a:xfrm>
              <a:off x="2426" y="202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2" name="Line 10"/>
            <p:cNvSpPr>
              <a:spLocks noChangeShapeType="1"/>
            </p:cNvSpPr>
            <p:nvPr/>
          </p:nvSpPr>
          <p:spPr bwMode="auto">
            <a:xfrm>
              <a:off x="1519" y="202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2880" y="202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>
              <a:off x="3833" y="202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>
              <a:off x="4286" y="202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>
              <a:off x="3379" y="202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1020" y="1525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8" name="Line 16"/>
            <p:cNvSpPr>
              <a:spLocks noChangeShapeType="1"/>
            </p:cNvSpPr>
            <p:nvPr/>
          </p:nvSpPr>
          <p:spPr bwMode="auto">
            <a:xfrm>
              <a:off x="1156" y="1434"/>
              <a:ext cx="40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auto">
            <a:xfrm>
              <a:off x="1292" y="1344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195" name="Text Box 19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S7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630363" y="4214813"/>
            <a:ext cx="5883275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>
                <a:solidFill>
                  <a:srgbClr val="990000"/>
                </a:solidFill>
                <a:latin typeface="Times New Roman" pitchFamily="18" charset="0"/>
              </a:rPr>
              <a:t>Ο Γενετικός Κώδικας διαβάζεται 5’ προς 3’</a:t>
            </a:r>
          </a:p>
          <a:p>
            <a:pPr>
              <a:lnSpc>
                <a:spcPct val="150000"/>
              </a:lnSpc>
            </a:pPr>
            <a:r>
              <a:rPr lang="el-GR" sz="2400" b="1" dirty="0">
                <a:solidFill>
                  <a:srgbClr val="990000"/>
                </a:solidFill>
                <a:latin typeface="Times New Roman" pitchFamily="18" charset="0"/>
              </a:rPr>
              <a:t>Δεν υπάρχουν κενά μεταξύ των </a:t>
            </a:r>
            <a:r>
              <a:rPr lang="el-GR" sz="2400" b="1" dirty="0" err="1">
                <a:solidFill>
                  <a:srgbClr val="990000"/>
                </a:solidFill>
                <a:latin typeface="Times New Roman" pitchFamily="18" charset="0"/>
              </a:rPr>
              <a:t>τριπλετών</a:t>
            </a:r>
            <a:endParaRPr lang="el-GR" sz="2400" b="1" dirty="0">
              <a:solidFill>
                <a:srgbClr val="990000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2400" b="1" dirty="0">
                <a:solidFill>
                  <a:srgbClr val="990000"/>
                </a:solidFill>
                <a:latin typeface="Times New Roman" pitchFamily="18" charset="0"/>
              </a:rPr>
              <a:t>Δεν υπάρχουν επικαλυπτόμενες </a:t>
            </a:r>
            <a:r>
              <a:rPr lang="el-GR" sz="2400" b="1" dirty="0" err="1" smtClean="0">
                <a:solidFill>
                  <a:srgbClr val="990000"/>
                </a:solidFill>
                <a:latin typeface="Times New Roman" pitchFamily="18" charset="0"/>
              </a:rPr>
              <a:t>τριπλέτες</a:t>
            </a:r>
            <a:endParaRPr lang="el-GR" sz="2400" b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19" name="~PP1458.WAV">
            <a:hlinkClick r:id="" action="ppaction://media"/>
          </p:cNvPr>
          <p:cNvPicPr>
            <a:picLocks noRot="1" noChangeAspect="1"/>
          </p:cNvPicPr>
          <p:nvPr>
            <a:wavAudioFile r:embed="rId1" name="~PP145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57200" y="333375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Μεταλλαγή</a:t>
            </a:r>
            <a:br>
              <a:rPr lang="el-GR" sz="3000" b="1">
                <a:solidFill>
                  <a:srgbClr val="003399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/>
            </a:r>
            <a:br>
              <a:rPr lang="el-GR" sz="3000" b="1">
                <a:solidFill>
                  <a:srgbClr val="003399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	</a:t>
            </a:r>
            <a:r>
              <a:rPr lang="el-GR" sz="3000" b="1">
                <a:solidFill>
                  <a:srgbClr val="990000"/>
                </a:solidFill>
                <a:latin typeface="Times New Roman" pitchFamily="18" charset="0"/>
              </a:rPr>
              <a:t>Μεταλλαγή Σημείου</a:t>
            </a:r>
            <a:r>
              <a:rPr lang="en-US" sz="30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/>
            </a:r>
            <a:br>
              <a:rPr lang="en-US" sz="30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	</a:t>
            </a:r>
            <a:br>
              <a:rPr lang="el-GR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	</a:t>
            </a:r>
            <a:r>
              <a:rPr lang="el-GR" sz="3000" b="1">
                <a:solidFill>
                  <a:srgbClr val="336600"/>
                </a:solidFill>
                <a:latin typeface="Times New Roman" pitchFamily="18" charset="0"/>
                <a:sym typeface="Wingdings" pitchFamily="2" charset="2"/>
              </a:rPr>
              <a:t>Μεταλλαγή Ανάγνωσης Πλαισίου</a:t>
            </a:r>
            <a:br>
              <a:rPr lang="el-GR" sz="3000" b="1">
                <a:solidFill>
                  <a:srgbClr val="336600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	</a:t>
            </a:r>
            <a:br>
              <a:rPr lang="el-GR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	</a:t>
            </a:r>
            <a:endParaRPr lang="en-US" sz="3000" b="1">
              <a:solidFill>
                <a:srgbClr val="FF9900"/>
              </a:solidFill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S61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4" name="~PP334.WAV">
            <a:hlinkClick r:id="" action="ppaction://media"/>
          </p:cNvPr>
          <p:cNvPicPr>
            <a:picLocks noRot="1" noChangeAspect="1"/>
          </p:cNvPicPr>
          <p:nvPr>
            <a:wavAudioFile r:embed="rId1" name="~PP33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060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8238" y="1412875"/>
            <a:ext cx="41084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457200" y="-1746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4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Μεταλλαγή Ανάγνωσης Πλαισίου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S8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5" name="~PP2479.WAV">
            <a:hlinkClick r:id="" action="ppaction://media"/>
          </p:cNvPr>
          <p:cNvPicPr>
            <a:picLocks noRot="1" noChangeAspect="1"/>
          </p:cNvPicPr>
          <p:nvPr>
            <a:wavAudioFile r:embed="rId1" name="~PP247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smtClean="0">
                <a:solidFill>
                  <a:srgbClr val="003399"/>
                </a:solidFill>
                <a:latin typeface="Times New Roman" pitchFamily="18" charset="0"/>
              </a:rPr>
              <a:t>ΡΙΒΟΣΩΜΑ</a:t>
            </a:r>
          </a:p>
        </p:txBody>
      </p:sp>
      <p:pic>
        <p:nvPicPr>
          <p:cNvPr id="11267" name="Picture 3" descr="17-00-Ribosome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41475" y="1600200"/>
            <a:ext cx="5861050" cy="4525963"/>
          </a:xfrm>
          <a:noFill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S9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5" name="~PP2213.WAV">
            <a:hlinkClick r:id="" action="ppaction://media"/>
          </p:cNvPr>
          <p:cNvPicPr>
            <a:picLocks noRot="1" noChangeAspect="1"/>
          </p:cNvPicPr>
          <p:nvPr>
            <a:wavAudioFile r:embed="rId1" name="~PP221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 smtClean="0">
                <a:solidFill>
                  <a:srgbClr val="990000"/>
                </a:solidFill>
                <a:latin typeface="Times New Roman" pitchFamily="18" charset="0"/>
              </a:rPr>
              <a:t>ΔΟΜΗ ΡΙΒΟΣΩΜΑΤΟΣ</a:t>
            </a:r>
          </a:p>
        </p:txBody>
      </p:sp>
      <p:pic>
        <p:nvPicPr>
          <p:cNvPr id="12291" name="Picture 7" descr="new060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6982"/>
          <a:stretch>
            <a:fillRect/>
          </a:stretch>
        </p:blipFill>
        <p:spPr>
          <a:xfrm>
            <a:off x="2276475" y="1125538"/>
            <a:ext cx="4600575" cy="5543550"/>
          </a:xfrm>
        </p:spPr>
      </p:pic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S10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5" name="~PP1402.WAV">
            <a:hlinkClick r:id="" action="ppaction://media"/>
          </p:cNvPr>
          <p:cNvPicPr>
            <a:picLocks noRot="1" noChangeAspect="1"/>
          </p:cNvPicPr>
          <p:nvPr>
            <a:wavAudioFile r:embed="rId1" name="~PP140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dirty="0" smtClean="0">
                <a:solidFill>
                  <a:srgbClr val="990000"/>
                </a:solidFill>
                <a:latin typeface="Times New Roman" pitchFamily="18" charset="0"/>
              </a:rPr>
              <a:t>ΑΥΤΟΣΥΓΚΡΟΤΗΣΗ ΡΙΒΟΣΩΜΑΤΟΣ</a:t>
            </a:r>
            <a:br>
              <a:rPr lang="el-GR" sz="3200" b="1" dirty="0" smtClean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26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Σύμπλοκα</a:t>
            </a:r>
            <a:r>
              <a:rPr lang="el-GR" sz="26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rRNAs</a:t>
            </a:r>
            <a:r>
              <a:rPr lang="el-GR" sz="26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και πρωτεϊνών</a:t>
            </a:r>
            <a:endParaRPr lang="el-GR" sz="3200" b="1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3315" name="Picture 5" descr="06002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71563" y="1600200"/>
            <a:ext cx="3597275" cy="4525963"/>
          </a:xfrm>
          <a:noFill/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S11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5072063" y="1857375"/>
            <a:ext cx="36433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Στον Πυρηνίσκο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rRNA</a:t>
            </a:r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 δρα ως υπόβαθρο</a:t>
            </a:r>
          </a:p>
          <a:p>
            <a:pPr>
              <a:lnSpc>
                <a:spcPct val="150000"/>
              </a:lnSpc>
            </a:pPr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Συνεργατική προσθήκη συστατικών</a:t>
            </a:r>
          </a:p>
        </p:txBody>
      </p:sp>
      <p:pic>
        <p:nvPicPr>
          <p:cNvPr id="6" name="~PP335.WAV">
            <a:hlinkClick r:id="" action="ppaction://media"/>
          </p:cNvPr>
          <p:cNvPicPr>
            <a:picLocks noRot="1" noChangeAspect="1"/>
          </p:cNvPicPr>
          <p:nvPr>
            <a:wavAudioFile r:embed="rId1" name="~PP335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b="1" smtClean="0">
                <a:solidFill>
                  <a:srgbClr val="990000"/>
                </a:solidFill>
                <a:latin typeface="Times New Roman" pitchFamily="18" charset="0"/>
              </a:rPr>
              <a:t>ΜΕΤΑΦΡΑΣΗ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mtClean="0">
                <a:latin typeface="Times New Roman" pitchFamily="18" charset="0"/>
              </a:rPr>
              <a:t>Ριβοσώματα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mRNA</a:t>
            </a:r>
            <a:endParaRPr lang="el-GR" smtClean="0">
              <a:latin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</a:rPr>
              <a:t>tRNAs</a:t>
            </a:r>
            <a:endParaRPr lang="el-GR" smtClean="0">
              <a:latin typeface="Times New Roman" pitchFamily="18" charset="0"/>
            </a:endParaRPr>
          </a:p>
          <a:p>
            <a:pPr eaLnBrk="1" hangingPunct="1"/>
            <a:r>
              <a:rPr lang="el-GR" smtClean="0">
                <a:latin typeface="Times New Roman" pitchFamily="18" charset="0"/>
              </a:rPr>
              <a:t>Αμινοάκυλο-</a:t>
            </a:r>
            <a:r>
              <a:rPr lang="en-US" smtClean="0">
                <a:latin typeface="Times New Roman" pitchFamily="18" charset="0"/>
              </a:rPr>
              <a:t>tRNA</a:t>
            </a:r>
            <a:r>
              <a:rPr lang="el-GR" smtClean="0">
                <a:latin typeface="Times New Roman" pitchFamily="18" charset="0"/>
              </a:rPr>
              <a:t>-συνθετάσες</a:t>
            </a:r>
          </a:p>
          <a:p>
            <a:pPr eaLnBrk="1" hangingPunct="1"/>
            <a:r>
              <a:rPr lang="el-GR" smtClean="0">
                <a:latin typeface="Times New Roman" pitchFamily="18" charset="0"/>
              </a:rPr>
              <a:t>Πρωτεϊνικοί παράγοντες</a:t>
            </a:r>
          </a:p>
          <a:p>
            <a:pPr eaLnBrk="1" hangingPunct="1"/>
            <a:r>
              <a:rPr lang="el-GR" smtClean="0">
                <a:latin typeface="Times New Roman" pitchFamily="18" charset="0"/>
              </a:rPr>
              <a:t>Ενέργεια </a:t>
            </a:r>
            <a:r>
              <a:rPr lang="en-US" smtClean="0">
                <a:latin typeface="Times New Roman" pitchFamily="18" charset="0"/>
                <a:sym typeface="Wingdings" pitchFamily="2" charset="2"/>
              </a:rPr>
              <a:t> ATP, GTP</a:t>
            </a:r>
            <a:endParaRPr lang="el-GR" smtClean="0">
              <a:latin typeface="Times New Roman" pitchFamily="18" charset="0"/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S12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6" name="~PP353.WAV">
            <a:hlinkClick r:id="" action="ppaction://media"/>
          </p:cNvPr>
          <p:cNvPicPr>
            <a:picLocks noRot="1" noChangeAspect="1"/>
          </p:cNvPicPr>
          <p:nvPr>
            <a:wavAudioFile r:embed="rId1" name="~PP353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rgbClr val="990000"/>
                </a:solidFill>
                <a:latin typeface="Times New Roman" pitchFamily="18" charset="0"/>
              </a:rPr>
              <a:t>tRNAs</a:t>
            </a:r>
            <a:endParaRPr lang="el-GR" sz="3600" b="1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15363" name="Picture 5" descr="020009-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270000" y="1600200"/>
            <a:ext cx="6602413" cy="4525963"/>
          </a:xfrm>
          <a:noFill/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S13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9" name="~PP1372.WAV">
            <a:hlinkClick r:id="" action="ppaction://media"/>
          </p:cNvPr>
          <p:cNvPicPr>
            <a:picLocks noRot="1" noChangeAspect="1"/>
          </p:cNvPicPr>
          <p:nvPr>
            <a:wavAudioFile r:embed="rId1" name="~PP137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 dirty="0" smtClean="0">
                <a:solidFill>
                  <a:srgbClr val="990000"/>
                </a:solidFill>
                <a:latin typeface="Times New Roman" pitchFamily="18" charset="0"/>
              </a:rPr>
              <a:t>Ενεργοποίηση αμινοξέων</a:t>
            </a:r>
            <a:br>
              <a:rPr lang="el-GR" sz="3600" b="1" dirty="0" smtClean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3000" b="1" dirty="0" err="1" smtClean="0">
                <a:solidFill>
                  <a:srgbClr val="336600"/>
                </a:solidFill>
                <a:latin typeface="Times New Roman" pitchFamily="18" charset="0"/>
              </a:rPr>
              <a:t>Αμινο</a:t>
            </a:r>
            <a:r>
              <a:rPr lang="el-GR" sz="3000" b="1" dirty="0" smtClean="0">
                <a:solidFill>
                  <a:srgbClr val="336600"/>
                </a:solidFill>
                <a:latin typeface="Times New Roman" pitchFamily="18" charset="0"/>
              </a:rPr>
              <a:t>-</a:t>
            </a:r>
            <a:r>
              <a:rPr lang="el-GR" sz="3000" b="1" dirty="0" err="1" smtClean="0">
                <a:solidFill>
                  <a:srgbClr val="336600"/>
                </a:solidFill>
                <a:latin typeface="Times New Roman" pitchFamily="18" charset="0"/>
              </a:rPr>
              <a:t>ακυλο</a:t>
            </a:r>
            <a:r>
              <a:rPr lang="el-GR" sz="3000" b="1" dirty="0" smtClean="0">
                <a:solidFill>
                  <a:srgbClr val="336600"/>
                </a:solidFill>
                <a:latin typeface="Times New Roman" pitchFamily="18" charset="0"/>
              </a:rPr>
              <a:t>-</a:t>
            </a:r>
            <a:r>
              <a:rPr lang="en-US" sz="3000" b="1" dirty="0" err="1" smtClean="0">
                <a:solidFill>
                  <a:srgbClr val="336600"/>
                </a:solidFill>
                <a:latin typeface="Times New Roman" pitchFamily="18" charset="0"/>
              </a:rPr>
              <a:t>tRNA</a:t>
            </a:r>
            <a:r>
              <a:rPr lang="el-GR" sz="3000" b="1" dirty="0" smtClean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l-GR" sz="3000" b="1" dirty="0" err="1" smtClean="0">
                <a:solidFill>
                  <a:srgbClr val="336600"/>
                </a:solidFill>
                <a:latin typeface="Times New Roman" pitchFamily="18" charset="0"/>
              </a:rPr>
              <a:t>συνθετάση</a:t>
            </a:r>
            <a:endParaRPr lang="el-GR" sz="3600" b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16387" name="Picture 8" descr="FG27_15"/>
          <p:cNvPicPr>
            <a:picLocks noChangeAspect="1" noChangeArrowheads="1"/>
          </p:cNvPicPr>
          <p:nvPr/>
        </p:nvPicPr>
        <p:blipFill>
          <a:blip r:embed="rId4"/>
          <a:srcRect t="17050" b="18732"/>
          <a:stretch>
            <a:fillRect/>
          </a:stretch>
        </p:blipFill>
        <p:spPr bwMode="auto">
          <a:xfrm>
            <a:off x="985838" y="1758950"/>
            <a:ext cx="71723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1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S14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5" name="~PP1164.WAV">
            <a:hlinkClick r:id="" action="ppaction://media"/>
          </p:cNvPr>
          <p:cNvPicPr>
            <a:picLocks noRot="1" noChangeAspect="1"/>
          </p:cNvPicPr>
          <p:nvPr>
            <a:wavAudioFile r:embed="rId1" name="~PP1164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b="1" smtClean="0">
                <a:solidFill>
                  <a:srgbClr val="003399"/>
                </a:solidFill>
                <a:latin typeface="Times New Roman" pitchFamily="18" charset="0"/>
              </a:rPr>
              <a:t>ΚΩΔΙΚΟΠΟΙΗΣΗ ΓΕΝΕΤΙΚΗΣ ΠΛΗΡΟΦΟΡΙΑΣ</a:t>
            </a:r>
          </a:p>
        </p:txBody>
      </p:sp>
      <p:sp>
        <p:nvSpPr>
          <p:cNvPr id="3076" name="Text Box 1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78850" name="Picture 2" descr="http://upload.wikimedia.org/wikipedia/en/d/d3/Mature_mRN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22" y="2000240"/>
            <a:ext cx="9150244" cy="3143272"/>
          </a:xfrm>
          <a:prstGeom prst="rect">
            <a:avLst/>
          </a:prstGeom>
          <a:noFill/>
        </p:spPr>
      </p:pic>
      <p:pic>
        <p:nvPicPr>
          <p:cNvPr id="5" name="~PP3882.WAV">
            <a:hlinkClick r:id="" action="ppaction://media"/>
          </p:cNvPr>
          <p:cNvPicPr>
            <a:picLocks noRot="1" noChangeAspect="1"/>
          </p:cNvPicPr>
          <p:nvPr>
            <a:wavAudioFile r:embed="rId1" name="~PP388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5913"/>
            <a:ext cx="8229600" cy="1143001"/>
          </a:xfrm>
        </p:spPr>
        <p:txBody>
          <a:bodyPr/>
          <a:lstStyle/>
          <a:p>
            <a:pPr eaLnBrk="1" hangingPunct="1"/>
            <a:r>
              <a:rPr lang="el-GR" sz="3600" b="1" smtClean="0">
                <a:solidFill>
                  <a:srgbClr val="990000"/>
                </a:solidFill>
                <a:latin typeface="Times New Roman" pitchFamily="18" charset="0"/>
              </a:rPr>
              <a:t>Ενεργοποίηση αμινοξέων</a:t>
            </a:r>
          </a:p>
        </p:txBody>
      </p:sp>
      <p:pic>
        <p:nvPicPr>
          <p:cNvPr id="17411" name="Picture 5" descr="2005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28750" y="765175"/>
            <a:ext cx="3317875" cy="5949950"/>
          </a:xfrm>
          <a:noFill/>
        </p:spPr>
      </p:pic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S15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072063" y="1857375"/>
            <a:ext cx="3643312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</a:rPr>
              <a:t>Ένα ένζυμο για κάθε αα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</a:rPr>
              <a:t>Δαπάνη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ATP</a:t>
            </a:r>
            <a:endParaRPr lang="el-GR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6" name="~PP1960.WAV">
            <a:hlinkClick r:id="" action="ppaction://media"/>
          </p:cNvPr>
          <p:cNvPicPr>
            <a:picLocks noRot="1" noChangeAspect="1"/>
          </p:cNvPicPr>
          <p:nvPr>
            <a:wavAudioFile r:embed="rId1" name="~PP196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 dirty="0" smtClean="0">
                <a:solidFill>
                  <a:srgbClr val="990000"/>
                </a:solidFill>
                <a:latin typeface="Times New Roman" pitchFamily="18" charset="0"/>
              </a:rPr>
              <a:t>Ενεργοποίηση αμινοξέων</a:t>
            </a:r>
            <a:br>
              <a:rPr lang="el-GR" sz="3600" b="1" dirty="0" smtClean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3000" b="1" dirty="0" err="1" smtClean="0">
                <a:solidFill>
                  <a:srgbClr val="336600"/>
                </a:solidFill>
                <a:latin typeface="Times New Roman" pitchFamily="18" charset="0"/>
              </a:rPr>
              <a:t>Αμινο</a:t>
            </a:r>
            <a:r>
              <a:rPr lang="el-GR" sz="3000" b="1" dirty="0" smtClean="0">
                <a:solidFill>
                  <a:srgbClr val="336600"/>
                </a:solidFill>
                <a:latin typeface="Times New Roman" pitchFamily="18" charset="0"/>
              </a:rPr>
              <a:t>-</a:t>
            </a:r>
            <a:r>
              <a:rPr lang="el-GR" sz="3000" b="1" dirty="0" err="1" smtClean="0">
                <a:solidFill>
                  <a:srgbClr val="336600"/>
                </a:solidFill>
                <a:latin typeface="Times New Roman" pitchFamily="18" charset="0"/>
              </a:rPr>
              <a:t>ακυλο</a:t>
            </a:r>
            <a:r>
              <a:rPr lang="el-GR" sz="3000" b="1" dirty="0" smtClean="0">
                <a:solidFill>
                  <a:srgbClr val="336600"/>
                </a:solidFill>
                <a:latin typeface="Times New Roman" pitchFamily="18" charset="0"/>
              </a:rPr>
              <a:t>-</a:t>
            </a:r>
            <a:r>
              <a:rPr lang="en-US" sz="3000" b="1" dirty="0" err="1" smtClean="0">
                <a:solidFill>
                  <a:srgbClr val="336600"/>
                </a:solidFill>
                <a:latin typeface="Times New Roman" pitchFamily="18" charset="0"/>
              </a:rPr>
              <a:t>tRNA</a:t>
            </a:r>
            <a:r>
              <a:rPr lang="el-GR" sz="3000" b="1" dirty="0" smtClean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l-GR" sz="3000" b="1" dirty="0" err="1" smtClean="0">
                <a:solidFill>
                  <a:srgbClr val="336600"/>
                </a:solidFill>
                <a:latin typeface="Times New Roman" pitchFamily="18" charset="0"/>
              </a:rPr>
              <a:t>συνθετάση</a:t>
            </a:r>
            <a:endParaRPr lang="el-GR" sz="3600" b="1" dirty="0" smtClean="0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16387" name="Picture 8" descr="FG27_15"/>
          <p:cNvPicPr>
            <a:picLocks noChangeAspect="1" noChangeArrowheads="1"/>
          </p:cNvPicPr>
          <p:nvPr/>
        </p:nvPicPr>
        <p:blipFill>
          <a:blip r:embed="rId4"/>
          <a:srcRect t="17050" b="18732"/>
          <a:stretch>
            <a:fillRect/>
          </a:stretch>
        </p:blipFill>
        <p:spPr bwMode="auto">
          <a:xfrm>
            <a:off x="985838" y="1758950"/>
            <a:ext cx="71723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1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S14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7422" y="1214422"/>
            <a:ext cx="2463880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latin typeface="Calibri" pitchFamily="34" charset="0"/>
              </a:rPr>
              <a:t>Εστερικός Δεσμός</a:t>
            </a:r>
            <a:endParaRPr lang="el-GR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~PP3984.WAV">
            <a:hlinkClick r:id="" action="ppaction://media"/>
          </p:cNvPr>
          <p:cNvPicPr>
            <a:picLocks noRot="1" noChangeAspect="1"/>
          </p:cNvPicPr>
          <p:nvPr>
            <a:wavAudioFile r:embed="rId1" name="~PP3984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013087"/>
          </a:xfrm>
        </p:spPr>
        <p:txBody>
          <a:bodyPr>
            <a:normAutofit fontScale="90000"/>
          </a:bodyPr>
          <a:lstStyle/>
          <a:p>
            <a:pPr algn="l"/>
            <a:r>
              <a:rPr lang="el-GR" sz="2500" dirty="0" smtClean="0"/>
              <a:t>Γιατί λέμε ότι ο γενετικός κώδικας είναι εκφυλισμένος;</a:t>
            </a:r>
            <a:br>
              <a:rPr lang="el-GR" sz="2500" dirty="0" smtClean="0"/>
            </a:br>
            <a:r>
              <a:rPr lang="el-GR" sz="2500" dirty="0" smtClean="0"/>
              <a:t>Ποια είναι η μοριακή βάση της υπόθεσης της αστάθειας;</a:t>
            </a:r>
            <a:br>
              <a:rPr lang="el-GR" sz="2500" dirty="0" smtClean="0"/>
            </a:br>
            <a:r>
              <a:rPr lang="el-GR" sz="2500" dirty="0" smtClean="0"/>
              <a:t>Ποιοι κανόνες διέπουν τον γενετικό κώδικα</a:t>
            </a:r>
            <a:r>
              <a:rPr lang="el-GR" sz="2500" dirty="0" smtClean="0"/>
              <a:t>;</a:t>
            </a:r>
            <a:r>
              <a:rPr lang="el-GR" sz="2500" dirty="0" smtClean="0"/>
              <a:t/>
            </a:r>
            <a:br>
              <a:rPr lang="el-GR" sz="2500" dirty="0" smtClean="0"/>
            </a:br>
            <a:r>
              <a:rPr lang="el-GR" sz="2500" dirty="0" smtClean="0"/>
              <a:t>Ποια είναι η λειτουργία της Αμινο-ακυλο-</a:t>
            </a:r>
            <a:r>
              <a:rPr lang="en-US" sz="2500" dirty="0" err="1" smtClean="0"/>
              <a:t>tRNA</a:t>
            </a:r>
            <a:r>
              <a:rPr lang="en-US" sz="2500" dirty="0" smtClean="0"/>
              <a:t> </a:t>
            </a:r>
            <a:r>
              <a:rPr lang="el-GR" sz="2500" dirty="0" smtClean="0"/>
              <a:t>συνθετάσης</a:t>
            </a:r>
            <a:br>
              <a:rPr lang="el-GR" sz="2500" dirty="0" smtClean="0"/>
            </a:br>
            <a:r>
              <a:rPr lang="el-GR" sz="2500" dirty="0" smtClean="0"/>
              <a:t/>
            </a:r>
            <a:br>
              <a:rPr lang="el-GR" sz="2500" dirty="0" smtClean="0"/>
            </a:br>
            <a:endParaRPr lang="el-GR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b="1" smtClean="0">
                <a:solidFill>
                  <a:srgbClr val="003399"/>
                </a:solidFill>
                <a:latin typeface="Times New Roman" pitchFamily="18" charset="0"/>
              </a:rPr>
              <a:t>ΚΩΔΙΚΟΠΟΙΗΣΗ ΓΕΝΕΤΙΚΗΣ ΠΛΗΡΟΦΟΡΙΑΣ</a:t>
            </a:r>
          </a:p>
        </p:txBody>
      </p:sp>
      <p:sp>
        <p:nvSpPr>
          <p:cNvPr id="3076" name="Text Box 1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78850" name="Picture 2" descr="http://upload.wikimedia.org/wikipedia/en/d/d3/Mature_mRN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22" y="2000240"/>
            <a:ext cx="9150244" cy="3143272"/>
          </a:xfrm>
          <a:prstGeom prst="rect">
            <a:avLst/>
          </a:prstGeom>
          <a:noFill/>
        </p:spPr>
      </p:pic>
      <p:pic>
        <p:nvPicPr>
          <p:cNvPr id="6" name="~PP2690.WAV">
            <a:hlinkClick r:id="" action="ppaction://media"/>
          </p:cNvPr>
          <p:cNvPicPr>
            <a:picLocks noRot="1" noChangeAspect="1"/>
          </p:cNvPicPr>
          <p:nvPr>
            <a:wavAudioFile r:embed="rId1" name="~PP269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 smtClean="0">
                <a:solidFill>
                  <a:srgbClr val="003399"/>
                </a:solidFill>
                <a:latin typeface="Times New Roman" pitchFamily="18" charset="0"/>
              </a:rPr>
              <a:t>Γενετικός Κώδικας</a:t>
            </a:r>
          </a:p>
        </p:txBody>
      </p:sp>
      <p:pic>
        <p:nvPicPr>
          <p:cNvPr id="4099" name="Picture 5" descr="060018-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92275" y="836613"/>
            <a:ext cx="5043488" cy="5876925"/>
          </a:xfrm>
          <a:noFill/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7164388" y="2133600"/>
            <a:ext cx="17478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600" b="1">
                <a:solidFill>
                  <a:srgbClr val="990000"/>
                </a:solidFill>
                <a:latin typeface="Times New Roman" pitchFamily="18" charset="0"/>
              </a:rPr>
              <a:t>Τριπλέτες</a:t>
            </a:r>
          </a:p>
          <a:p>
            <a:endParaRPr lang="el-GR" sz="2600" b="1">
              <a:solidFill>
                <a:srgbClr val="990000"/>
              </a:solidFill>
              <a:latin typeface="Times New Roman" pitchFamily="18" charset="0"/>
            </a:endParaRPr>
          </a:p>
          <a:p>
            <a:r>
              <a:rPr lang="el-GR" sz="2600" b="1">
                <a:solidFill>
                  <a:srgbClr val="003399"/>
                </a:solidFill>
                <a:latin typeface="Times New Roman" pitchFamily="18" charset="0"/>
              </a:rPr>
              <a:t>Συνώνυμες</a:t>
            </a:r>
          </a:p>
          <a:p>
            <a:r>
              <a:rPr lang="el-GR" sz="2600" b="1">
                <a:solidFill>
                  <a:srgbClr val="003399"/>
                </a:solidFill>
                <a:latin typeface="Times New Roman" pitchFamily="18" charset="0"/>
              </a:rPr>
              <a:t>Τριπλέτες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6" name="~PP852.WAV">
            <a:hlinkClick r:id="" action="ppaction://media"/>
          </p:cNvPr>
          <p:cNvPicPr>
            <a:picLocks noRot="1" noChangeAspect="1"/>
          </p:cNvPicPr>
          <p:nvPr>
            <a:wavAudioFile r:embed="rId1" name="~PP85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457200" y="333375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Κωδικώνιο Έναρξης Μετάφρασης</a:t>
            </a:r>
            <a:r>
              <a:rPr lang="en-US" sz="3000" b="1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 AUG</a:t>
            </a:r>
            <a:br>
              <a:rPr lang="en-US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n-US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/>
            </a:r>
            <a:br>
              <a:rPr lang="en-US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n-US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/>
            </a:r>
            <a:br>
              <a:rPr lang="en-US" sz="30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30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Κωδικώνια Λήξης Μετάφρασης </a:t>
            </a:r>
            <a:r>
              <a:rPr lang="en-US" sz="30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 	UAA</a:t>
            </a:r>
            <a:br>
              <a:rPr lang="en-US" sz="30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n-US" sz="30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							UGA</a:t>
            </a:r>
            <a:br>
              <a:rPr lang="en-US" sz="30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n-US" sz="30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							UAG</a:t>
            </a:r>
            <a:endParaRPr lang="el-GR" sz="3000" b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S5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4" name="~PP1461.WAV">
            <a:hlinkClick r:id="" action="ppaction://media"/>
          </p:cNvPr>
          <p:cNvPicPr>
            <a:picLocks noRot="1" noChangeAspect="1"/>
          </p:cNvPicPr>
          <p:nvPr>
            <a:wavAudioFile r:embed="rId1" name="~PP1461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 dirty="0" smtClean="0">
                <a:solidFill>
                  <a:srgbClr val="003399"/>
                </a:solidFill>
                <a:latin typeface="Times New Roman" pitchFamily="18" charset="0"/>
              </a:rPr>
              <a:t>Γενετικός Κώδικας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99330" name="Picture 2" descr="http://mol-biol4masters.masters.grkraj.org/html/Ribose_Nucleic_Acid3A-Transfer_RNA_files/image02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2281" y="1678769"/>
            <a:ext cx="5099439" cy="3500462"/>
          </a:xfrm>
          <a:prstGeom prst="rect">
            <a:avLst/>
          </a:prstGeom>
          <a:noFill/>
        </p:spPr>
      </p:pic>
      <p:pic>
        <p:nvPicPr>
          <p:cNvPr id="5" name="~PP3905.WAV">
            <a:hlinkClick r:id="" action="ppaction://media"/>
          </p:cNvPr>
          <p:cNvPicPr>
            <a:picLocks noRot="1" noChangeAspect="1"/>
          </p:cNvPicPr>
          <p:nvPr>
            <a:wavAudioFile r:embed="rId1" name="~PP3905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 smtClean="0">
                <a:solidFill>
                  <a:srgbClr val="003399"/>
                </a:solidFill>
                <a:latin typeface="Times New Roman" pitchFamily="18" charset="0"/>
              </a:rPr>
              <a:t>Γενετικός Κώδικας</a:t>
            </a:r>
          </a:p>
        </p:txBody>
      </p:sp>
      <p:pic>
        <p:nvPicPr>
          <p:cNvPr id="4099" name="Picture 5" descr="060018-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92275" y="836613"/>
            <a:ext cx="5043488" cy="5876925"/>
          </a:xfrm>
          <a:noFill/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7164388" y="2133600"/>
            <a:ext cx="17478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600" b="1">
                <a:solidFill>
                  <a:srgbClr val="990000"/>
                </a:solidFill>
                <a:latin typeface="Times New Roman" pitchFamily="18" charset="0"/>
              </a:rPr>
              <a:t>Τριπλέτες</a:t>
            </a:r>
          </a:p>
          <a:p>
            <a:endParaRPr lang="el-GR" sz="2600" b="1">
              <a:solidFill>
                <a:srgbClr val="990000"/>
              </a:solidFill>
              <a:latin typeface="Times New Roman" pitchFamily="18" charset="0"/>
            </a:endParaRPr>
          </a:p>
          <a:p>
            <a:r>
              <a:rPr lang="el-GR" sz="2600" b="1">
                <a:solidFill>
                  <a:srgbClr val="003399"/>
                </a:solidFill>
                <a:latin typeface="Times New Roman" pitchFamily="18" charset="0"/>
              </a:rPr>
              <a:t>Συνώνυμες</a:t>
            </a:r>
          </a:p>
          <a:p>
            <a:r>
              <a:rPr lang="el-GR" sz="2600" b="1">
                <a:solidFill>
                  <a:srgbClr val="003399"/>
                </a:solidFill>
                <a:latin typeface="Times New Roman" pitchFamily="18" charset="0"/>
              </a:rPr>
              <a:t>Τριπλέτες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7" name="~PP2777.WAV">
            <a:hlinkClick r:id="" action="ppaction://media"/>
          </p:cNvPr>
          <p:cNvPicPr>
            <a:picLocks noRot="1" noChangeAspect="1"/>
          </p:cNvPicPr>
          <p:nvPr>
            <a:wavAudioFile r:embed="rId1" name="~PP2777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 dirty="0" smtClean="0">
                <a:solidFill>
                  <a:srgbClr val="003399"/>
                </a:solidFill>
                <a:latin typeface="Times New Roman" pitchFamily="18" charset="0"/>
              </a:rPr>
              <a:t>Υπόθεση Αστάθειας</a:t>
            </a: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S3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10" name="Picture 2" descr="https://www.mun.ca/biology/scarr/MGA2-03-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732" y="1270561"/>
            <a:ext cx="7554537" cy="4316878"/>
          </a:xfrm>
          <a:prstGeom prst="rect">
            <a:avLst/>
          </a:prstGeom>
          <a:noFill/>
        </p:spPr>
      </p:pic>
      <p:pic>
        <p:nvPicPr>
          <p:cNvPr id="5" name="~PP1922.WAV">
            <a:hlinkClick r:id="" action="ppaction://media"/>
          </p:cNvPr>
          <p:cNvPicPr>
            <a:picLocks noRot="1" noChangeAspect="1"/>
          </p:cNvPicPr>
          <p:nvPr>
            <a:wavAudioFile r:embed="rId1" name="~PP192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 dirty="0" smtClean="0">
                <a:solidFill>
                  <a:srgbClr val="003399"/>
                </a:solidFill>
                <a:latin typeface="Times New Roman" pitchFamily="18" charset="0"/>
              </a:rPr>
              <a:t>Υπόθεση Αστάθειας</a:t>
            </a:r>
          </a:p>
        </p:txBody>
      </p:sp>
      <p:pic>
        <p:nvPicPr>
          <p:cNvPr id="5123" name="Picture 6" descr="060018-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2362221"/>
            <a:ext cx="8229600" cy="1612900"/>
          </a:xfrm>
          <a:noFill/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736600" y="4281508"/>
            <a:ext cx="11969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990000"/>
                </a:solidFill>
                <a:latin typeface="Times New Roman" pitchFamily="18" charset="0"/>
              </a:rPr>
              <a:t>U </a:t>
            </a:r>
            <a:r>
              <a:rPr lang="en-US" sz="26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 A</a:t>
            </a:r>
          </a:p>
          <a:p>
            <a:endParaRPr lang="en-US" sz="2600" b="1">
              <a:solidFill>
                <a:srgbClr val="990000"/>
              </a:solidFill>
              <a:latin typeface="Times New Roman" pitchFamily="18" charset="0"/>
              <a:sym typeface="Wingdings" pitchFamily="2" charset="2"/>
            </a:endParaRPr>
          </a:p>
          <a:p>
            <a:r>
              <a:rPr lang="en-US" sz="26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U  G</a:t>
            </a:r>
            <a:endParaRPr lang="el-GR" sz="26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3635375" y="4281508"/>
            <a:ext cx="11969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990000"/>
                </a:solidFill>
                <a:latin typeface="Times New Roman" pitchFamily="18" charset="0"/>
              </a:rPr>
              <a:t>G </a:t>
            </a:r>
            <a:r>
              <a:rPr lang="en-US" sz="26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 C</a:t>
            </a:r>
          </a:p>
          <a:p>
            <a:endParaRPr lang="en-US" sz="2600" b="1">
              <a:solidFill>
                <a:srgbClr val="990000"/>
              </a:solidFill>
              <a:latin typeface="Times New Roman" pitchFamily="18" charset="0"/>
              <a:sym typeface="Wingdings" pitchFamily="2" charset="2"/>
            </a:endParaRPr>
          </a:p>
          <a:p>
            <a:r>
              <a:rPr lang="en-US" sz="26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G  U</a:t>
            </a:r>
            <a:endParaRPr lang="el-GR" sz="26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6527800" y="4281508"/>
            <a:ext cx="106838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990000"/>
                </a:solidFill>
                <a:latin typeface="Times New Roman" pitchFamily="18" charset="0"/>
              </a:rPr>
              <a:t>I </a:t>
            </a:r>
            <a:r>
              <a:rPr lang="en-US" sz="26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 U</a:t>
            </a:r>
          </a:p>
          <a:p>
            <a:endParaRPr lang="en-US" sz="2600" b="1">
              <a:solidFill>
                <a:srgbClr val="990000"/>
              </a:solidFill>
              <a:latin typeface="Times New Roman" pitchFamily="18" charset="0"/>
              <a:sym typeface="Wingdings" pitchFamily="2" charset="2"/>
            </a:endParaRPr>
          </a:p>
          <a:p>
            <a:r>
              <a:rPr lang="en-US" sz="26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I  C</a:t>
            </a:r>
          </a:p>
          <a:p>
            <a:endParaRPr lang="en-US" sz="2600" b="1">
              <a:solidFill>
                <a:srgbClr val="990000"/>
              </a:solidFill>
              <a:latin typeface="Times New Roman" pitchFamily="18" charset="0"/>
              <a:sym typeface="Wingdings" pitchFamily="2" charset="2"/>
            </a:endParaRPr>
          </a:p>
          <a:p>
            <a:r>
              <a:rPr lang="en-US" sz="2600" b="1">
                <a:solidFill>
                  <a:srgbClr val="990000"/>
                </a:solidFill>
                <a:latin typeface="Times New Roman" pitchFamily="18" charset="0"/>
                <a:sym typeface="Wingdings" pitchFamily="2" charset="2"/>
              </a:rPr>
              <a:t>I  A</a:t>
            </a:r>
            <a:endParaRPr lang="el-GR" sz="26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S3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8" name="~PP3807.WAV">
            <a:hlinkClick r:id="" action="ppaction://media"/>
          </p:cNvPr>
          <p:cNvPicPr>
            <a:picLocks noRot="1" noChangeAspect="1"/>
          </p:cNvPicPr>
          <p:nvPr>
            <a:wavAudioFile r:embed="rId1" name="~PP3807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170</Words>
  <Application>Microsoft PowerPoint</Application>
  <PresentationFormat>On-screen Show (4:3)</PresentationFormat>
  <Paragraphs>97</Paragraphs>
  <Slides>22</Slides>
  <Notes>21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Προεπιλεγμένη σχεδίαση</vt:lpstr>
      <vt:lpstr>ΜΕΤΑΦΡΑΣΗ</vt:lpstr>
      <vt:lpstr>ΚΩΔΙΚΟΠΟΙΗΣΗ ΓΕΝΕΤΙΚΗΣ ΠΛΗΡΟΦΟΡΙΑΣ</vt:lpstr>
      <vt:lpstr>ΚΩΔΙΚΟΠΟΙΗΣΗ ΓΕΝΕΤΙΚΗΣ ΠΛΗΡΟΦΟΡΙΑΣ</vt:lpstr>
      <vt:lpstr>Γενετικός Κώδικας</vt:lpstr>
      <vt:lpstr>Slide 5</vt:lpstr>
      <vt:lpstr>Γενετικός Κώδικας</vt:lpstr>
      <vt:lpstr>Γενετικός Κώδικας</vt:lpstr>
      <vt:lpstr>Υπόθεση Αστάθειας</vt:lpstr>
      <vt:lpstr>Υπόθεση Αστάθειας</vt:lpstr>
      <vt:lpstr>Slide 10</vt:lpstr>
      <vt:lpstr>Slide 11</vt:lpstr>
      <vt:lpstr>Slide 12</vt:lpstr>
      <vt:lpstr>Slide 13</vt:lpstr>
      <vt:lpstr>ΡΙΒΟΣΩΜΑ</vt:lpstr>
      <vt:lpstr>ΔΟΜΗ ΡΙΒΟΣΩΜΑΤΟΣ</vt:lpstr>
      <vt:lpstr>ΑΥΤΟΣΥΓΚΡΟΤΗΣΗ ΡΙΒΟΣΩΜΑΤΟΣ Σύμπλοκα rRNAs και πρωτεϊνών</vt:lpstr>
      <vt:lpstr>ΜΕΤΑΦΡΑΣΗ</vt:lpstr>
      <vt:lpstr>tRNAs</vt:lpstr>
      <vt:lpstr>Ενεργοποίηση αμινοξέων Αμινο-ακυλο-tRNA συνθετάση</vt:lpstr>
      <vt:lpstr>Ενεργοποίηση αμινοξέων</vt:lpstr>
      <vt:lpstr>Ενεργοποίηση αμινοξέων Αμινο-ακυλο-tRNA συνθετάση</vt:lpstr>
      <vt:lpstr>Γιατί λέμε ότι ο γενετικός κώδικας είναι εκφυλισμένος; Ποια είναι η μοριακή βάση της υπόθεσης της αστάθειας; Ποιοι κανόνες διέπουν τον γενετικό κώδικα; Ποια είναι η λειτουργία της Αμινο-ακυλο-tRNA συνθετάσης  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Kapodistrian University of Athens</dc:creator>
  <cp:lastModifiedBy>Valued Acer Customer</cp:lastModifiedBy>
  <cp:revision>259</cp:revision>
  <dcterms:created xsi:type="dcterms:W3CDTF">2005-11-14T05:44:45Z</dcterms:created>
  <dcterms:modified xsi:type="dcterms:W3CDTF">2020-08-31T09:12:48Z</dcterms:modified>
</cp:coreProperties>
</file>