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4" r:id="rId2"/>
    <p:sldId id="263" r:id="rId3"/>
    <p:sldId id="265" r:id="rId4"/>
    <p:sldId id="266" r:id="rId5"/>
    <p:sldId id="268" r:id="rId6"/>
    <p:sldId id="267" r:id="rId7"/>
    <p:sldId id="269" r:id="rId8"/>
    <p:sldId id="270" r:id="rId9"/>
    <p:sldId id="353" r:id="rId10"/>
    <p:sldId id="272" r:id="rId11"/>
    <p:sldId id="274" r:id="rId12"/>
    <p:sldId id="276" r:id="rId13"/>
    <p:sldId id="354" r:id="rId14"/>
    <p:sldId id="277" r:id="rId15"/>
    <p:sldId id="279" r:id="rId16"/>
    <p:sldId id="278" r:id="rId17"/>
    <p:sldId id="280" r:id="rId18"/>
    <p:sldId id="351" r:id="rId19"/>
    <p:sldId id="352" r:id="rId20"/>
  </p:sldIdLst>
  <p:sldSz cx="9144000" cy="6858000" type="screen4x3"/>
  <p:notesSz cx="6858000" cy="97155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3399"/>
    <a:srgbClr val="336600"/>
    <a:srgbClr val="333399"/>
    <a:srgbClr val="DDF0F6"/>
    <a:srgbClr val="CDE9EB"/>
    <a:srgbClr val="E0F1F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2293" autoAdjust="0"/>
  </p:normalViewPr>
  <p:slideViewPr>
    <p:cSldViewPr>
      <p:cViewPr varScale="1">
        <p:scale>
          <a:sx n="105" d="100"/>
          <a:sy n="105" d="100"/>
        </p:scale>
        <p:origin x="183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1DE20FE-9DE8-44A6-B343-C866F28F19B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6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3E2580-535D-4476-9E59-06AB324B6D4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3AB157-2236-47A7-8C4E-22C30DEDF36E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8E38FA-3032-4237-AF7D-013A419DDB66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4CA0B-75CA-46BE-B9F7-F0308216ECCD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0B4853-6167-4EBE-92AE-5A9C1DD51E6A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0B4853-6167-4EBE-92AE-5A9C1DD51E6A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01CE74-14DB-4730-A43E-D036AAA54B2F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70B6D-B182-439E-9370-0927EA53F9FE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1EE38-9503-42B2-AA02-A382F3A78E55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CA3F7-0435-4FD6-995F-EB93ABC26575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50428-6476-4A7E-A214-0C8948832879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FFBE4-3CBB-4C43-8FCE-FAC8FBFEB673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1A98-9D96-46C0-BA92-2EF4DC6DDC8E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FD3AD-2813-445C-A04E-03F20DADB326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02318-A5A0-48C6-9AF9-F74298A8BC64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7AE7E-303F-44A5-BBEF-923AA45844EC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A6F83-2EF5-43CF-AC9A-8C673E7BE62B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A6F83-2EF5-43CF-AC9A-8C673E7BE62B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8B1DC-C6AA-46C4-ADBD-708AD05A94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C7563-6CD0-410B-BD55-D0B24A292B0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0B1AB-BC54-4456-8CA9-A57AA69E5B3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0EBA5-33D3-483D-BEB1-593275F8F8F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694B4-8F71-4374-8BF7-B66A4F91FA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FDBB-2589-4660-A701-A87DCD9B137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9773-0C33-4FF3-83A2-CEDE32C8428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C71FD-DFFF-4DAB-80CE-978D315E196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D0737-46EB-4C1D-A3EA-863124BD4BF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88887-BFB3-446C-8E54-F90B3F0D51C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D170A-93E0-48B8-83FB-7BA0918CC7B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65AF2-5F63-418A-BA0F-49A91B58CA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A021-E1BA-45AD-AA18-A5638146667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7FA0C-EF80-4776-9911-33496A3E0C8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1FD36F-C84B-436C-99F9-7E690FBC941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17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Θέσεις Δέσμευσης στο Ριβόσωμα</a:t>
            </a:r>
          </a:p>
        </p:txBody>
      </p:sp>
      <p:pic>
        <p:nvPicPr>
          <p:cNvPr id="19460" name="Picture 7" descr="new06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t="15085"/>
          <a:stretch>
            <a:fillRect/>
          </a:stretch>
        </p:blipFill>
        <p:spPr>
          <a:xfrm>
            <a:off x="2376500" y="1700213"/>
            <a:ext cx="3981450" cy="3252787"/>
          </a:xfrm>
          <a:noFill/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S17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500313" y="5127625"/>
            <a:ext cx="4214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>
                <a:solidFill>
                  <a:srgbClr val="002060"/>
                </a:solidFill>
                <a:latin typeface="Times New Roman" pitchFamily="18" charset="0"/>
              </a:rPr>
              <a:t>Για 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</a:rPr>
              <a:t>mRNA </a:t>
            </a:r>
            <a:r>
              <a:rPr lang="el-GR" sz="2000" b="1">
                <a:solidFill>
                  <a:srgbClr val="002060"/>
                </a:solidFill>
                <a:latin typeface="Times New Roman" pitchFamily="18" charset="0"/>
              </a:rPr>
              <a:t>στη μικρή υπομονάδα</a:t>
            </a:r>
          </a:p>
          <a:p>
            <a:pPr>
              <a:lnSpc>
                <a:spcPct val="150000"/>
              </a:lnSpc>
            </a:pPr>
            <a:r>
              <a:rPr lang="el-GR" sz="2000" b="1">
                <a:solidFill>
                  <a:srgbClr val="002060"/>
                </a:solidFill>
                <a:latin typeface="Times New Roman" pitchFamily="18" charset="0"/>
              </a:rPr>
              <a:t>Τρεις θέσεις για 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</a:rPr>
              <a:t>tRNA</a:t>
            </a:r>
            <a:endParaRPr lang="el-GR" sz="20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8" name="~PP1985.WAV">
            <a:hlinkClick r:id="" action="ppaction://media"/>
          </p:cNvPr>
          <p:cNvPicPr>
            <a:picLocks noRot="1" noChangeAspect="1"/>
          </p:cNvPicPr>
          <p:nvPr>
            <a:wavAudioFile r:embed="rId1" name="~PP1985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Επιμήκυνση</a:t>
            </a:r>
            <a:br>
              <a:rPr lang="el-GR" sz="3600" b="1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2400" b="1">
                <a:solidFill>
                  <a:srgbClr val="003399"/>
                </a:solidFill>
                <a:latin typeface="Times New Roman" pitchFamily="18" charset="0"/>
              </a:rPr>
              <a:t>Δημιουργία Συμπλόκου αμινοάκυλο-</a:t>
            </a:r>
            <a:r>
              <a:rPr lang="en-US" sz="2400" b="1">
                <a:solidFill>
                  <a:srgbClr val="003399"/>
                </a:solidFill>
                <a:latin typeface="Times New Roman" pitchFamily="18" charset="0"/>
              </a:rPr>
              <a:t>tRNA </a:t>
            </a:r>
            <a:r>
              <a:rPr lang="el-GR" sz="2400" b="1">
                <a:solidFill>
                  <a:srgbClr val="003399"/>
                </a:solidFill>
                <a:latin typeface="Times New Roman" pitchFamily="18" charset="0"/>
              </a:rPr>
              <a:t>Παράγοντα Επιμήκυνσης</a:t>
            </a:r>
          </a:p>
        </p:txBody>
      </p:sp>
      <p:pic>
        <p:nvPicPr>
          <p:cNvPr id="27651" name="Picture 7" descr="new0619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6288" r="32980" b="40512"/>
          <a:stretch>
            <a:fillRect/>
          </a:stretch>
        </p:blipFill>
        <p:spPr>
          <a:xfrm>
            <a:off x="2305050" y="1341438"/>
            <a:ext cx="4532313" cy="5257800"/>
          </a:xfrm>
          <a:noFill/>
        </p:spPr>
      </p:pic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S25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7308850" y="2708275"/>
            <a:ext cx="12239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336600"/>
                </a:solidFill>
                <a:latin typeface="Times New Roman" pitchFamily="18" charset="0"/>
              </a:rPr>
              <a:t>Tu</a:t>
            </a:r>
          </a:p>
          <a:p>
            <a:pPr algn="ctr"/>
            <a:endParaRPr lang="en-US" sz="2000" b="1">
              <a:solidFill>
                <a:srgbClr val="336600"/>
              </a:solidFill>
              <a:latin typeface="Times New Roman" pitchFamily="18" charset="0"/>
            </a:endParaRPr>
          </a:p>
          <a:p>
            <a:pPr algn="ctr"/>
            <a:r>
              <a:rPr lang="en-US" sz="2000" b="1">
                <a:solidFill>
                  <a:srgbClr val="336600"/>
                </a:solidFill>
                <a:latin typeface="Times New Roman" pitchFamily="18" charset="0"/>
              </a:rPr>
              <a:t>eEF1</a:t>
            </a:r>
          </a:p>
          <a:p>
            <a:pPr algn="ctr"/>
            <a:endParaRPr lang="en-US" sz="2000" b="1">
              <a:solidFill>
                <a:srgbClr val="336600"/>
              </a:solidFill>
              <a:latin typeface="Times New Roman" pitchFamily="18" charset="0"/>
            </a:endParaRPr>
          </a:p>
          <a:p>
            <a:pPr algn="ctr"/>
            <a:r>
              <a:rPr lang="en-US" sz="2000" b="1">
                <a:solidFill>
                  <a:srgbClr val="336600"/>
                </a:solidFill>
                <a:latin typeface="Times New Roman" pitchFamily="18" charset="0"/>
              </a:rPr>
              <a:t>GTP</a:t>
            </a:r>
            <a:endParaRPr lang="el-GR" sz="2000" b="1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6" name="~PP3710.WAV">
            <a:hlinkClick r:id="" action="ppaction://media"/>
          </p:cNvPr>
          <p:cNvPicPr>
            <a:picLocks noRot="1" noChangeAspect="1"/>
          </p:cNvPicPr>
          <p:nvPr>
            <a:wavAudioFile r:embed="rId1" name="~PP371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new0619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45454" t="56700" r="2296"/>
          <a:stretch>
            <a:fillRect/>
          </a:stretch>
        </p:blipFill>
        <p:spPr>
          <a:xfrm>
            <a:off x="1647825" y="1508138"/>
            <a:ext cx="5849938" cy="3849688"/>
          </a:xfrm>
          <a:noFill/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1143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 dirty="0">
                <a:solidFill>
                  <a:srgbClr val="990000"/>
                </a:solidFill>
                <a:latin typeface="Times New Roman" pitchFamily="18" charset="0"/>
              </a:rPr>
              <a:t>Επιμήκυνση</a:t>
            </a:r>
            <a:br>
              <a:rPr lang="el-GR" sz="3600" b="1" dirty="0">
                <a:solidFill>
                  <a:srgbClr val="990000"/>
                </a:solidFill>
                <a:latin typeface="Times New Roman" pitchFamily="18" charset="0"/>
              </a:rPr>
            </a:br>
            <a:endParaRPr lang="el-GR" sz="2800" b="1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S26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8" name="~PP671.WAV">
            <a:hlinkClick r:id="" action="ppaction://media"/>
          </p:cNvPr>
          <p:cNvPicPr>
            <a:picLocks noRot="1" noChangeAspect="1"/>
          </p:cNvPicPr>
          <p:nvPr>
            <a:wavAudioFile r:embed="rId1" name="~PP67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71406" y="7141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Υδρόλυση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GTP – 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Απελευθέρωση συμπλόκου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Tu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-GDP</a:t>
            </a:r>
            <a:endParaRPr kumimoji="0" lang="el-GR" sz="28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320925" y="5786438"/>
            <a:ext cx="4502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Αργό στάδιο</a:t>
            </a:r>
          </a:p>
          <a:p>
            <a:pPr algn="ctr"/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Έλεγχος ορθότητας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tRNA</a:t>
            </a:r>
            <a:endParaRPr lang="el-GR" sz="24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320925" y="4929188"/>
            <a:ext cx="4502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</a:rPr>
              <a:t>Δεσμοί </a:t>
            </a:r>
          </a:p>
          <a:p>
            <a:pPr algn="ctr"/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</a:rPr>
              <a:t>κωδικονίου-αντικωδικονίου</a:t>
            </a:r>
          </a:p>
        </p:txBody>
      </p:sp>
    </p:spTree>
  </p:cSld>
  <p:clrMapOvr>
    <a:masterClrMapping/>
  </p:clrMapOvr>
  <p:transition advTm="10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 dirty="0">
                <a:solidFill>
                  <a:srgbClr val="990000"/>
                </a:solidFill>
                <a:latin typeface="Times New Roman" pitchFamily="18" charset="0"/>
              </a:rPr>
              <a:t>Επιμήκυνση</a:t>
            </a:r>
            <a:br>
              <a:rPr lang="el-GR" sz="3600" b="1" dirty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2800" b="1" dirty="0">
                <a:solidFill>
                  <a:srgbClr val="003399"/>
                </a:solidFill>
                <a:latin typeface="Times New Roman" pitchFamily="18" charset="0"/>
              </a:rPr>
              <a:t>Δημιουργία Πεπτιδικού Δεσμού</a:t>
            </a:r>
          </a:p>
        </p:txBody>
      </p:sp>
      <p:pic>
        <p:nvPicPr>
          <p:cNvPr id="30723" name="Picture 5" descr="new0620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4941"/>
          <a:stretch>
            <a:fillRect/>
          </a:stretch>
        </p:blipFill>
        <p:spPr>
          <a:xfrm>
            <a:off x="1071563" y="1187450"/>
            <a:ext cx="3565525" cy="4968875"/>
          </a:xfrm>
          <a:noFill/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214438" y="6113463"/>
            <a:ext cx="3341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6600"/>
                </a:solidFill>
                <a:latin typeface="Times New Roman" pitchFamily="18" charset="0"/>
              </a:rPr>
              <a:t>Πεπτιδυλοτρανσφεράση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S28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786313" y="2286000"/>
            <a:ext cx="421481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Υδρόλυση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</a:rPr>
              <a:t>GTP</a:t>
            </a:r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 –απομάκρυνση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</a:rPr>
              <a:t>Tu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</a:rPr>
              <a:t>-GDP</a:t>
            </a:r>
            <a:endParaRPr lang="el-GR" sz="2200" b="1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l-GR" sz="2200" b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Καρβοξυλομάδα αα σε θέση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</a:rPr>
              <a:t>P</a:t>
            </a:r>
          </a:p>
          <a:p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με Αμινομάδα αα σε θέση Α</a:t>
            </a:r>
          </a:p>
          <a:p>
            <a:endParaRPr lang="el-GR" sz="2200" b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Ενέργεια από την προηγούμενη υδρόλυση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</a:rPr>
              <a:t>GTP</a:t>
            </a:r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9674" y="4500570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</a:t>
            </a:r>
            <a:endParaRPr lang="el-GR" sz="1000" b="1" dirty="0"/>
          </a:p>
        </p:txBody>
      </p:sp>
      <p:pic>
        <p:nvPicPr>
          <p:cNvPr id="9" name="~PP3492.WAV">
            <a:hlinkClick r:id="" action="ppaction://media"/>
          </p:cNvPr>
          <p:cNvPicPr>
            <a:picLocks noRot="1" noChangeAspect="1"/>
          </p:cNvPicPr>
          <p:nvPr>
            <a:wavAudioFile r:embed="rId1" name="~PP349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 dirty="0">
                <a:solidFill>
                  <a:srgbClr val="990000"/>
                </a:solidFill>
                <a:latin typeface="Times New Roman" pitchFamily="18" charset="0"/>
              </a:rPr>
              <a:t>Επιμήκυνση</a:t>
            </a:r>
            <a:br>
              <a:rPr lang="el-GR" sz="3600" b="1" dirty="0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2800" b="1" dirty="0">
                <a:solidFill>
                  <a:srgbClr val="003399"/>
                </a:solidFill>
                <a:latin typeface="Times New Roman" pitchFamily="18" charset="0"/>
              </a:rPr>
              <a:t>Δημιουργία Πεπτιδικού Δεσμού</a:t>
            </a:r>
          </a:p>
        </p:txBody>
      </p:sp>
      <p:pic>
        <p:nvPicPr>
          <p:cNvPr id="30723" name="Picture 5" descr="new0620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4941"/>
          <a:stretch>
            <a:fillRect/>
          </a:stretch>
        </p:blipFill>
        <p:spPr>
          <a:xfrm>
            <a:off x="1071563" y="1187450"/>
            <a:ext cx="3565525" cy="4968875"/>
          </a:xfrm>
          <a:noFill/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214438" y="6113463"/>
            <a:ext cx="3341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6600"/>
                </a:solidFill>
                <a:latin typeface="Times New Roman" pitchFamily="18" charset="0"/>
              </a:rPr>
              <a:t>Πεπτιδυλοτρανσφεράση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S28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786313" y="2286000"/>
            <a:ext cx="421481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Υδρόλυση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</a:rPr>
              <a:t>GTP</a:t>
            </a:r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endParaRPr lang="el-GR" sz="2200" b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Καρβοξυλομάδα αα σε θέση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</a:rPr>
              <a:t>P</a:t>
            </a:r>
          </a:p>
          <a:p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με Αμινομάδα αα σε θέση Α</a:t>
            </a:r>
          </a:p>
          <a:p>
            <a:endParaRPr lang="el-GR" sz="2200" b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Ενέργεια από την προηγούμενη υδρόλυση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</a:rPr>
              <a:t>GTP</a:t>
            </a:r>
            <a:r>
              <a:rPr lang="el-GR" sz="2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9674" y="4500570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H</a:t>
            </a:r>
            <a:endParaRPr lang="el-GR" sz="1000" b="1" dirty="0"/>
          </a:p>
        </p:txBody>
      </p:sp>
      <p:pic>
        <p:nvPicPr>
          <p:cNvPr id="10" name="~PP2818.WAV">
            <a:hlinkClick r:id="" action="ppaction://media"/>
          </p:cNvPr>
          <p:cNvPicPr>
            <a:picLocks noRot="1" noChangeAspect="1"/>
          </p:cNvPicPr>
          <p:nvPr>
            <a:wavAudioFile r:embed="rId1" name="~PP281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Επιμήκυνση</a:t>
            </a:r>
            <a:br>
              <a:rPr lang="el-GR" sz="3600" b="1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3399"/>
                </a:solidFill>
                <a:latin typeface="Times New Roman" pitchFamily="18" charset="0"/>
              </a:rPr>
              <a:t>Μετατόπιση ριβοσώματος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&amp;</a:t>
            </a:r>
            <a:r>
              <a:rPr lang="el-GR" sz="2800" b="1">
                <a:solidFill>
                  <a:srgbClr val="003399"/>
                </a:solidFill>
                <a:latin typeface="Times New Roman" pitchFamily="18" charset="0"/>
              </a:rPr>
              <a:t> Απελευθέρωση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tRNA</a:t>
            </a:r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31747" name="Picture 6" descr="new062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7169"/>
          <a:stretch>
            <a:fillRect/>
          </a:stretch>
        </p:blipFill>
        <p:spPr>
          <a:xfrm>
            <a:off x="1214438" y="1225550"/>
            <a:ext cx="3449637" cy="5372100"/>
          </a:xfrm>
          <a:noFill/>
        </p:spPr>
      </p:pic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S29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5286375" y="3643313"/>
            <a:ext cx="22145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336600"/>
                </a:solidFill>
                <a:latin typeface="Times New Roman" pitchFamily="18" charset="0"/>
              </a:rPr>
              <a:t>EF-G</a:t>
            </a:r>
          </a:p>
          <a:p>
            <a:pPr algn="ctr"/>
            <a:endParaRPr lang="en-US" sz="2000" b="1">
              <a:solidFill>
                <a:srgbClr val="336600"/>
              </a:solidFill>
              <a:latin typeface="Times New Roman" pitchFamily="18" charset="0"/>
            </a:endParaRPr>
          </a:p>
          <a:p>
            <a:pPr algn="ctr"/>
            <a:r>
              <a:rPr lang="en-US" sz="2000" b="1">
                <a:solidFill>
                  <a:srgbClr val="336600"/>
                </a:solidFill>
                <a:latin typeface="Times New Roman" pitchFamily="18" charset="0"/>
              </a:rPr>
              <a:t>eEF2</a:t>
            </a:r>
          </a:p>
          <a:p>
            <a:pPr algn="ctr"/>
            <a:endParaRPr lang="en-US" sz="2000" b="1">
              <a:solidFill>
                <a:srgbClr val="336600"/>
              </a:solidFill>
              <a:latin typeface="Times New Roman" pitchFamily="18" charset="0"/>
            </a:endParaRPr>
          </a:p>
          <a:p>
            <a:pPr algn="ctr"/>
            <a:endParaRPr lang="en-US" sz="2000" b="1">
              <a:solidFill>
                <a:srgbClr val="336600"/>
              </a:solidFill>
              <a:latin typeface="Times New Roman" pitchFamily="18" charset="0"/>
            </a:endParaRPr>
          </a:p>
          <a:p>
            <a:pPr algn="ctr"/>
            <a:r>
              <a:rPr lang="el-GR" sz="2000" b="1">
                <a:solidFill>
                  <a:srgbClr val="003399"/>
                </a:solidFill>
                <a:latin typeface="Times New Roman" pitchFamily="18" charset="0"/>
              </a:rPr>
              <a:t>Ενέργεια από υδρόλυση επιπλέον </a:t>
            </a:r>
            <a:r>
              <a:rPr lang="en-US" sz="2000" b="1">
                <a:solidFill>
                  <a:srgbClr val="003399"/>
                </a:solidFill>
                <a:latin typeface="Times New Roman" pitchFamily="18" charset="0"/>
              </a:rPr>
              <a:t>GTP</a:t>
            </a:r>
            <a:endParaRPr lang="el-GR" sz="20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31750" name="Picture 5" descr="new0625"/>
          <p:cNvPicPr>
            <a:picLocks noChangeAspect="1" noChangeArrowheads="1"/>
          </p:cNvPicPr>
          <p:nvPr/>
        </p:nvPicPr>
        <p:blipFill>
          <a:blip r:embed="rId5"/>
          <a:srcRect l="66788" t="19528" b="31860"/>
          <a:stretch>
            <a:fillRect/>
          </a:stretch>
        </p:blipFill>
        <p:spPr bwMode="auto">
          <a:xfrm>
            <a:off x="5786438" y="1357313"/>
            <a:ext cx="89693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397.WAV">
            <a:hlinkClick r:id="" action="ppaction://media"/>
          </p:cNvPr>
          <p:cNvPicPr>
            <a:picLocks noRot="1" noChangeAspect="1"/>
          </p:cNvPicPr>
          <p:nvPr>
            <a:wavAudioFile r:embed="rId1" name="~PP2397.WAV"/>
          </p:nvPr>
        </p:nvPicPr>
        <p:blipFill>
          <a:blip r:embed="rId6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5913"/>
            <a:ext cx="9144000" cy="1143001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Επιμήκυνση</a:t>
            </a:r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32771" name="Picture 6" descr="06002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6000" contrast="6000"/>
          </a:blip>
          <a:srcRect/>
          <a:stretch>
            <a:fillRect/>
          </a:stretch>
        </p:blipFill>
        <p:spPr>
          <a:xfrm>
            <a:off x="3265488" y="692150"/>
            <a:ext cx="2566987" cy="6092825"/>
          </a:xfrm>
          <a:noFill/>
        </p:spPr>
      </p:pic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S30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6" name="~PP1816.WAV">
            <a:hlinkClick r:id="" action="ppaction://media"/>
          </p:cNvPr>
          <p:cNvPicPr>
            <a:picLocks noRot="1" noChangeAspect="1"/>
          </p:cNvPicPr>
          <p:nvPr>
            <a:wavAudioFile r:embed="rId1" name="~PP181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064500" cy="9810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Τερματισμός Πρωτεϊνοσύνθεσης</a:t>
            </a:r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33795" name="Picture 5" descr="new0625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9528"/>
          <a:stretch>
            <a:fillRect/>
          </a:stretch>
        </p:blipFill>
        <p:spPr>
          <a:xfrm>
            <a:off x="1331913" y="981075"/>
            <a:ext cx="4851400" cy="5589588"/>
          </a:xfrm>
          <a:noFill/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S31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6732588" y="2708275"/>
            <a:ext cx="21605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336600"/>
                </a:solidFill>
                <a:latin typeface="Times New Roman" pitchFamily="18" charset="0"/>
              </a:rPr>
              <a:t>Παράγοντες Απελευθέρωσης</a:t>
            </a:r>
          </a:p>
          <a:p>
            <a:pPr algn="ctr"/>
            <a:endParaRPr lang="el-GR" sz="2000" b="1">
              <a:solidFill>
                <a:srgbClr val="336600"/>
              </a:solidFill>
              <a:latin typeface="Times New Roman" pitchFamily="18" charset="0"/>
            </a:endParaRPr>
          </a:p>
          <a:p>
            <a:pPr algn="ctr"/>
            <a:r>
              <a:rPr lang="en-US" sz="2000" b="1">
                <a:solidFill>
                  <a:srgbClr val="336600"/>
                </a:solidFill>
                <a:latin typeface="Times New Roman" pitchFamily="18" charset="0"/>
              </a:rPr>
              <a:t>RF1-3</a:t>
            </a:r>
          </a:p>
          <a:p>
            <a:pPr algn="ctr"/>
            <a:r>
              <a:rPr lang="en-US" sz="2000" b="1">
                <a:solidFill>
                  <a:srgbClr val="336600"/>
                </a:solidFill>
                <a:latin typeface="Times New Roman" pitchFamily="18" charset="0"/>
              </a:rPr>
              <a:t>eRF1-2</a:t>
            </a:r>
            <a:endParaRPr lang="el-GR" sz="2000" b="1">
              <a:solidFill>
                <a:srgbClr val="336600"/>
              </a:solidFill>
              <a:latin typeface="Times New Roman" pitchFamily="18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4371975" y="4500563"/>
            <a:ext cx="1857375" cy="2071687"/>
          </a:xfrm>
          <a:prstGeom prst="ellipse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7" name="~PP3264.WAV">
            <a:hlinkClick r:id="" action="ppaction://media"/>
          </p:cNvPr>
          <p:cNvPicPr>
            <a:picLocks noRot="1" noChangeAspect="1"/>
          </p:cNvPicPr>
          <p:nvPr>
            <a:wavAudioFile r:embed="rId1" name="~PP3264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Τερματισμός Πρωτεϊνοσύνθεσης</a:t>
            </a:r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34819" name="Picture 6" descr="terminatio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7950" y="2100263"/>
            <a:ext cx="2514600" cy="1905000"/>
          </a:xfrm>
          <a:noFill/>
        </p:spPr>
      </p:pic>
      <p:pic>
        <p:nvPicPr>
          <p:cNvPr id="34820" name="Picture 9" descr="termination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3059113" y="1944688"/>
            <a:ext cx="2584450" cy="2017712"/>
          </a:xfrm>
          <a:noFill/>
        </p:spPr>
      </p:pic>
      <p:pic>
        <p:nvPicPr>
          <p:cNvPr id="34821" name="Picture 15" descr="termination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6372225" y="2160588"/>
            <a:ext cx="2541588" cy="1916112"/>
          </a:xfrm>
          <a:noFill/>
        </p:spPr>
      </p:pic>
      <p:sp>
        <p:nvSpPr>
          <p:cNvPr id="34822" name="AutoShape 17"/>
          <p:cNvSpPr>
            <a:spLocks noChangeArrowheads="1"/>
          </p:cNvSpPr>
          <p:nvPr/>
        </p:nvSpPr>
        <p:spPr bwMode="auto">
          <a:xfrm>
            <a:off x="2627313" y="2852738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4823" name="AutoShape 18"/>
          <p:cNvSpPr>
            <a:spLocks noChangeArrowheads="1"/>
          </p:cNvSpPr>
          <p:nvPr/>
        </p:nvSpPr>
        <p:spPr bwMode="auto">
          <a:xfrm>
            <a:off x="5795963" y="2708275"/>
            <a:ext cx="431800" cy="288925"/>
          </a:xfrm>
          <a:prstGeom prst="rightArrow">
            <a:avLst>
              <a:gd name="adj1" fmla="val 50000"/>
              <a:gd name="adj2" fmla="val 3736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4824" name="Text Box 19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S32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463925" y="4276725"/>
            <a:ext cx="22161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336600"/>
                </a:solidFill>
                <a:latin typeface="Times New Roman" pitchFamily="18" charset="0"/>
              </a:rPr>
              <a:t>Προσθήκη ενός μορίου νερού αντί αμινομάδας</a:t>
            </a:r>
            <a:endParaRPr lang="en-US" sz="2000" b="1">
              <a:solidFill>
                <a:srgbClr val="336600"/>
              </a:solidFill>
              <a:latin typeface="Times New Roman" pitchFamily="18" charset="0"/>
            </a:endParaRPr>
          </a:p>
          <a:p>
            <a:pPr algn="ctr"/>
            <a:endParaRPr lang="en-US" sz="2000" b="1">
              <a:solidFill>
                <a:srgbClr val="336600"/>
              </a:solidFill>
              <a:latin typeface="Times New Roman" pitchFamily="18" charset="0"/>
            </a:endParaRPr>
          </a:p>
          <a:p>
            <a:pPr algn="ctr"/>
            <a:r>
              <a:rPr lang="el-GR" sz="2000" b="1">
                <a:solidFill>
                  <a:srgbClr val="003399"/>
                </a:solidFill>
                <a:latin typeface="Times New Roman" pitchFamily="18" charset="0"/>
              </a:rPr>
              <a:t>Ενέργεια από υδρόλυση </a:t>
            </a:r>
            <a:r>
              <a:rPr lang="en-US" sz="2000" b="1">
                <a:solidFill>
                  <a:srgbClr val="003399"/>
                </a:solidFill>
                <a:latin typeface="Times New Roman" pitchFamily="18" charset="0"/>
              </a:rPr>
              <a:t>GTP</a:t>
            </a:r>
            <a:endParaRPr lang="el-GR" sz="20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10" name="~PP896.WAV">
            <a:hlinkClick r:id="" action="ppaction://media"/>
          </p:cNvPr>
          <p:cNvPicPr>
            <a:picLocks noRot="1" noChangeAspect="1"/>
          </p:cNvPicPr>
          <p:nvPr>
            <a:wavAudioFile r:embed="rId1" name="~PP896.WAV"/>
          </p:nvPr>
        </p:nvPicPr>
        <p:blipFill>
          <a:blip r:embed="rId7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1908175" y="3573463"/>
            <a:ext cx="512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http://pubs.acs.org/cen/science/87/8751sci1.html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051050" y="908050"/>
            <a:ext cx="451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http://wn.com/The_wonders_of_a_tiny_cell</a:t>
            </a:r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1331913" y="2276475"/>
            <a:ext cx="662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http://www.youtube.com/watch?v=Ikq9AcBcohA&amp;feature=fvwrel</a:t>
            </a:r>
          </a:p>
        </p:txBody>
      </p:sp>
      <p:pic>
        <p:nvPicPr>
          <p:cNvPr id="5" name="~PP806.WAV">
            <a:hlinkClick r:id="" action="ppaction://media"/>
          </p:cNvPr>
          <p:cNvPicPr>
            <a:picLocks noRot="1" noChangeAspect="1"/>
          </p:cNvPicPr>
          <p:nvPr>
            <a:wavAudioFile r:embed="rId1" name="~PP806.WAV"/>
          </p:nvPr>
        </p:nvPicPr>
        <p:blipFill>
          <a:blip r:embed="rId3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013087"/>
          </a:xfrm>
        </p:spPr>
        <p:txBody>
          <a:bodyPr>
            <a:normAutofit/>
          </a:bodyPr>
          <a:lstStyle/>
          <a:p>
            <a:pPr algn="l"/>
            <a:br>
              <a:rPr lang="el-GR" sz="2500" dirty="0"/>
            </a:br>
            <a:r>
              <a:rPr lang="el-GR" sz="2500" dirty="0"/>
              <a:t>Ποιες είναι οι φάσεις της μετάφρασης και ποιοι παρόντες συμμετέχουν σε καθεμία από αυτές;</a:t>
            </a:r>
            <a:br>
              <a:rPr lang="el-GR" sz="2500" dirty="0"/>
            </a:br>
            <a:r>
              <a:rPr lang="el-GR" sz="2500" dirty="0"/>
              <a:t>Τι είναι η αλληλουχία </a:t>
            </a:r>
            <a:r>
              <a:rPr lang="en-US" sz="2500" dirty="0"/>
              <a:t>Shine – </a:t>
            </a:r>
            <a:r>
              <a:rPr lang="en-US" sz="2500" dirty="0" err="1"/>
              <a:t>Dalgarno</a:t>
            </a:r>
            <a:r>
              <a:rPr lang="el-GR" sz="2500" dirty="0"/>
              <a:t>; </a:t>
            </a:r>
            <a:br>
              <a:rPr lang="el-GR" sz="2500" dirty="0"/>
            </a:br>
            <a:endParaRPr lang="el-GR" sz="2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Στάδια Πρωτεϊνοσύνθεσης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20738" y="1639888"/>
            <a:ext cx="4038600" cy="4525962"/>
          </a:xfrm>
        </p:spPr>
        <p:txBody>
          <a:bodyPr/>
          <a:lstStyle/>
          <a:p>
            <a:pPr eaLnBrk="1" hangingPunct="1"/>
            <a:r>
              <a:rPr lang="el-GR" sz="2800" b="1">
                <a:solidFill>
                  <a:srgbClr val="003399"/>
                </a:solidFill>
                <a:latin typeface="Times New Roman" pitchFamily="18" charset="0"/>
              </a:rPr>
              <a:t>Έναρξη</a:t>
            </a:r>
            <a:endParaRPr lang="en-US" sz="2800" b="1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/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/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/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Επιμήκυνση</a:t>
            </a:r>
            <a:endParaRPr lang="en-US" sz="2800" b="1">
              <a:solidFill>
                <a:srgbClr val="336600"/>
              </a:solidFill>
              <a:latin typeface="Times New Roman" pitchFamily="18" charset="0"/>
            </a:endParaRPr>
          </a:p>
          <a:p>
            <a:pPr eaLnBrk="1" hangingPunct="1"/>
            <a:endParaRPr lang="el-GR" sz="2800" b="1">
              <a:solidFill>
                <a:srgbClr val="336600"/>
              </a:solidFill>
              <a:latin typeface="Times New Roman" pitchFamily="18" charset="0"/>
            </a:endParaRPr>
          </a:p>
          <a:p>
            <a:pPr eaLnBrk="1" hangingPunct="1"/>
            <a:endParaRPr lang="el-GR" sz="2800" b="1">
              <a:solidFill>
                <a:srgbClr val="336600"/>
              </a:solidFill>
              <a:latin typeface="Times New Roman" pitchFamily="18" charset="0"/>
            </a:endParaRPr>
          </a:p>
          <a:p>
            <a:pPr eaLnBrk="1" hangingPunct="1"/>
            <a:r>
              <a:rPr lang="el-GR" sz="2800" b="1">
                <a:solidFill>
                  <a:srgbClr val="FF9900"/>
                </a:solidFill>
                <a:latin typeface="Times New Roman" pitchFamily="18" charset="0"/>
              </a:rPr>
              <a:t>Τερματισμός</a:t>
            </a:r>
          </a:p>
        </p:txBody>
      </p:sp>
      <p:pic>
        <p:nvPicPr>
          <p:cNvPr id="18436" name="Picture 6" descr="new06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t="8594"/>
          <a:stretch>
            <a:fillRect/>
          </a:stretch>
        </p:blipFill>
        <p:spPr>
          <a:xfrm>
            <a:off x="4859338" y="981075"/>
            <a:ext cx="2944812" cy="5472113"/>
          </a:xfrm>
          <a:noFill/>
        </p:spPr>
      </p:pic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S16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7" name="~PP3498.WAV">
            <a:hlinkClick r:id="" action="ppaction://media"/>
          </p:cNvPr>
          <p:cNvPicPr>
            <a:picLocks noRot="1" noChangeAspect="1"/>
          </p:cNvPicPr>
          <p:nvPr>
            <a:wavAudioFile r:embed="rId1" name="~PP349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Έναρξη Πρωτεϊνοσύνθεσης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3000" b="1">
                <a:latin typeface="Times New Roman" pitchFamily="18" charset="0"/>
              </a:rPr>
              <a:t>Μικρή ριβοσωμική υπομονάδα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b="1">
                <a:latin typeface="Times New Roman" pitchFamily="18" charset="0"/>
              </a:rPr>
              <a:t>mRNA (</a:t>
            </a:r>
            <a:r>
              <a:rPr lang="el-GR" sz="3000" b="1">
                <a:latin typeface="Times New Roman" pitchFamily="18" charset="0"/>
              </a:rPr>
              <a:t>κωδικώνιο </a:t>
            </a:r>
            <a:r>
              <a:rPr lang="en-US" sz="3000" b="1">
                <a:latin typeface="Times New Roman" pitchFamily="18" charset="0"/>
              </a:rPr>
              <a:t>AUG)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b="1">
                <a:latin typeface="Times New Roman" pitchFamily="18" charset="0"/>
              </a:rPr>
              <a:t>tRNA</a:t>
            </a:r>
            <a:r>
              <a:rPr lang="el-GR" sz="3000" b="1">
                <a:latin typeface="Times New Roman" pitchFamily="18" charset="0"/>
              </a:rPr>
              <a:t> έναρξης (φορμυλομεθειονίνης)</a:t>
            </a:r>
          </a:p>
          <a:p>
            <a:pPr eaLnBrk="1" hangingPunct="1">
              <a:spcBef>
                <a:spcPct val="50000"/>
              </a:spcBef>
            </a:pPr>
            <a:r>
              <a:rPr lang="el-GR" sz="3000" b="1">
                <a:latin typeface="Times New Roman" pitchFamily="18" charset="0"/>
              </a:rPr>
              <a:t>Παράγοντες Έναρξης (πρωτεΐνες </a:t>
            </a:r>
            <a:r>
              <a:rPr lang="en-US" sz="3000" b="1">
                <a:latin typeface="Times New Roman" pitchFamily="18" charset="0"/>
              </a:rPr>
              <a:t>IFs &amp; eIFs</a:t>
            </a:r>
            <a:r>
              <a:rPr lang="el-GR" sz="3000" b="1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el-GR" sz="3000" b="1">
              <a:latin typeface="Times New Roman" pitchFamily="18" charset="0"/>
            </a:endParaRP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S18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6" name="~PP3201.WAV">
            <a:hlinkClick r:id="" action="ppaction://media"/>
          </p:cNvPr>
          <p:cNvPicPr>
            <a:picLocks noRot="1" noChangeAspect="1"/>
          </p:cNvPicPr>
          <p:nvPr>
            <a:wavAudioFile r:embed="rId1" name="~PP3201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Έναρξη Πρωτεϊνοσύνθεσης</a:t>
            </a:r>
            <a:br>
              <a:rPr lang="en-US" sz="3600" b="1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Σύνδεση </a:t>
            </a:r>
            <a:r>
              <a:rPr lang="en-US" sz="3000" b="1">
                <a:solidFill>
                  <a:srgbClr val="003399"/>
                </a:solidFill>
                <a:latin typeface="Times New Roman" pitchFamily="18" charset="0"/>
              </a:rPr>
              <a:t>mRNA-</a:t>
            </a:r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Μικρής Υπομονάδας</a:t>
            </a:r>
            <a:endParaRPr lang="el-GR" sz="36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S19</a:t>
            </a:r>
            <a:endParaRPr lang="el-GR" sz="2000" b="1">
              <a:latin typeface="Times New Roman" pitchFamily="18" charset="0"/>
            </a:endParaRPr>
          </a:p>
        </p:txBody>
      </p:sp>
      <p:grpSp>
        <p:nvGrpSpPr>
          <p:cNvPr id="21508" name="Group 11"/>
          <p:cNvGrpSpPr>
            <a:grpSpLocks/>
          </p:cNvGrpSpPr>
          <p:nvPr/>
        </p:nvGrpSpPr>
        <p:grpSpPr bwMode="auto">
          <a:xfrm>
            <a:off x="2281238" y="1554163"/>
            <a:ext cx="3816350" cy="4970462"/>
            <a:chOff x="1746" y="753"/>
            <a:chExt cx="2404" cy="3131"/>
          </a:xfrm>
        </p:grpSpPr>
        <p:pic>
          <p:nvPicPr>
            <p:cNvPr id="21511" name="Picture 5" descr="new0608"/>
            <p:cNvPicPr>
              <a:picLocks noChangeAspect="1" noChangeArrowheads="1"/>
            </p:cNvPicPr>
            <p:nvPr/>
          </p:nvPicPr>
          <p:blipFill>
            <a:blip r:embed="rId4">
              <a:lum bright="-6000" contrast="6000"/>
            </a:blip>
            <a:srcRect t="10963"/>
            <a:stretch>
              <a:fillRect/>
            </a:stretch>
          </p:blipFill>
          <p:spPr bwMode="auto">
            <a:xfrm>
              <a:off x="1825" y="753"/>
              <a:ext cx="2110" cy="3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2" name="Rectangle 9"/>
            <p:cNvSpPr>
              <a:spLocks noChangeArrowheads="1"/>
            </p:cNvSpPr>
            <p:nvPr/>
          </p:nvSpPr>
          <p:spPr bwMode="auto">
            <a:xfrm>
              <a:off x="1746" y="3159"/>
              <a:ext cx="2404" cy="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3" name="Rectangle 10"/>
            <p:cNvSpPr>
              <a:spLocks noChangeArrowheads="1"/>
            </p:cNvSpPr>
            <p:nvPr/>
          </p:nvSpPr>
          <p:spPr bwMode="auto">
            <a:xfrm>
              <a:off x="2381" y="2931"/>
              <a:ext cx="1315" cy="227"/>
            </a:xfrm>
            <a:prstGeom prst="rect">
              <a:avLst/>
            </a:prstGeom>
            <a:solidFill>
              <a:srgbClr val="DDF0F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9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1401763" y="5589588"/>
            <a:ext cx="6340475" cy="5651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z="2600" b="1" dirty="0">
                <a:latin typeface="Times New Roman" pitchFamily="18" charset="0"/>
              </a:rPr>
              <a:t>Αλληλουχία </a:t>
            </a:r>
            <a:r>
              <a:rPr lang="en-US" sz="2600" b="1" dirty="0">
                <a:latin typeface="Times New Roman" pitchFamily="18" charset="0"/>
              </a:rPr>
              <a:t>Shine – </a:t>
            </a:r>
            <a:r>
              <a:rPr lang="en-US" sz="2600" b="1" dirty="0" err="1">
                <a:latin typeface="Times New Roman" pitchFamily="18" charset="0"/>
              </a:rPr>
              <a:t>Dalgarno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l-GR" sz="2600" b="1" dirty="0">
                <a:latin typeface="Times New Roman" pitchFamily="18" charset="0"/>
              </a:rPr>
              <a:t>στο </a:t>
            </a:r>
            <a:r>
              <a:rPr lang="en-US" sz="2600" b="1" dirty="0">
                <a:latin typeface="Times New Roman" pitchFamily="18" charset="0"/>
              </a:rPr>
              <a:t>mRNA</a:t>
            </a:r>
            <a:endParaRPr lang="el-GR" sz="2600" b="1" dirty="0">
              <a:latin typeface="Times New Roman" pitchFamily="18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786438" y="2192338"/>
            <a:ext cx="27860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Μικρή υπομονάδα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IF-3</a:t>
            </a:r>
            <a:endParaRPr lang="el-GR" sz="2400" b="1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mRNA </a:t>
            </a:r>
            <a:endParaRPr lang="el-GR" sz="24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" name="~PP2960.WAV">
            <a:hlinkClick r:id="" action="ppaction://media"/>
          </p:cNvPr>
          <p:cNvPicPr>
            <a:picLocks noRot="1" noChangeAspect="1"/>
          </p:cNvPicPr>
          <p:nvPr>
            <a:wavAudioFile r:embed="rId1" name="~PP296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Έναρξη Πρωτεϊνοσύνθεσης</a:t>
            </a:r>
            <a:br>
              <a:rPr lang="en-US" sz="3600" b="1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Σύνδεση </a:t>
            </a:r>
            <a:r>
              <a:rPr lang="en-US" sz="3000" b="1">
                <a:solidFill>
                  <a:srgbClr val="003399"/>
                </a:solidFill>
                <a:latin typeface="Times New Roman" pitchFamily="18" charset="0"/>
              </a:rPr>
              <a:t>mRNA-</a:t>
            </a:r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Μικρής Υπομονάδας</a:t>
            </a:r>
            <a:endParaRPr lang="el-GR" sz="36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722438" y="1052513"/>
            <a:ext cx="5697537" cy="5651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z="2600" b="1">
                <a:latin typeface="Times New Roman" pitchFamily="18" charset="0"/>
              </a:rPr>
              <a:t>Αλληλουχία </a:t>
            </a:r>
            <a:r>
              <a:rPr lang="en-US" sz="2600" b="1">
                <a:latin typeface="Times New Roman" pitchFamily="18" charset="0"/>
              </a:rPr>
              <a:t>Shine - Dalgarno</a:t>
            </a:r>
            <a:endParaRPr lang="el-GR" sz="2600" b="1">
              <a:latin typeface="Times New Roman" pitchFamily="18" charset="0"/>
            </a:endParaRPr>
          </a:p>
        </p:txBody>
      </p:sp>
      <p:grpSp>
        <p:nvGrpSpPr>
          <p:cNvPr id="22532" name="Group 9"/>
          <p:cNvGrpSpPr>
            <a:grpSpLocks/>
          </p:cNvGrpSpPr>
          <p:nvPr/>
        </p:nvGrpSpPr>
        <p:grpSpPr bwMode="auto">
          <a:xfrm>
            <a:off x="1763713" y="1628775"/>
            <a:ext cx="5761037" cy="4824413"/>
            <a:chOff x="2880" y="2251"/>
            <a:chExt cx="1674" cy="1653"/>
          </a:xfrm>
        </p:grpSpPr>
        <p:pic>
          <p:nvPicPr>
            <p:cNvPr id="22534" name="Picture 6" descr="new0614"/>
            <p:cNvPicPr>
              <a:picLocks noChangeAspect="1" noChangeArrowheads="1"/>
            </p:cNvPicPr>
            <p:nvPr/>
          </p:nvPicPr>
          <p:blipFill>
            <a:blip r:embed="rId4"/>
            <a:srcRect t="13364" b="69133"/>
            <a:stretch>
              <a:fillRect/>
            </a:stretch>
          </p:blipFill>
          <p:spPr bwMode="auto">
            <a:xfrm>
              <a:off x="2880" y="2251"/>
              <a:ext cx="1674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8" descr="new0614"/>
            <p:cNvPicPr>
              <a:picLocks noChangeAspect="1" noChangeArrowheads="1"/>
            </p:cNvPicPr>
            <p:nvPr/>
          </p:nvPicPr>
          <p:blipFill>
            <a:blip r:embed="rId4"/>
            <a:srcRect t="59523"/>
            <a:stretch>
              <a:fillRect/>
            </a:stretch>
          </p:blipFill>
          <p:spPr bwMode="auto">
            <a:xfrm>
              <a:off x="2880" y="2750"/>
              <a:ext cx="1674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S20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8" name="~PP3152.WAV">
            <a:hlinkClick r:id="" action="ppaction://media"/>
          </p:cNvPr>
          <p:cNvPicPr>
            <a:picLocks noRot="1" noChangeAspect="1"/>
          </p:cNvPicPr>
          <p:nvPr>
            <a:wavAudioFile r:embed="rId1" name="~PP3152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Έναρξη Πρωτεϊνοσύνθεσης</a:t>
            </a:r>
            <a:br>
              <a:rPr lang="en-US" sz="3600" b="1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Σύνδεση </a:t>
            </a:r>
            <a:r>
              <a:rPr lang="en-US" sz="3000" b="1">
                <a:solidFill>
                  <a:srgbClr val="003399"/>
                </a:solidFill>
                <a:latin typeface="Times New Roman" pitchFamily="18" charset="0"/>
              </a:rPr>
              <a:t>1</a:t>
            </a:r>
            <a:r>
              <a:rPr lang="el-GR" sz="3000" b="1">
                <a:solidFill>
                  <a:srgbClr val="003399"/>
                </a:solidFill>
                <a:latin typeface="Times New Roman" pitchFamily="18" charset="0"/>
              </a:rPr>
              <a:t>ου αμινοάκυλο-</a:t>
            </a:r>
            <a:r>
              <a:rPr lang="en-US" sz="3000" b="1">
                <a:solidFill>
                  <a:srgbClr val="003399"/>
                </a:solidFill>
                <a:latin typeface="Times New Roman" pitchFamily="18" charset="0"/>
              </a:rPr>
              <a:t>tRNA</a:t>
            </a:r>
            <a:endParaRPr lang="el-GR" sz="36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23555" name="Picture 6" descr="new06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t="10172" b="28316"/>
          <a:stretch>
            <a:fillRect/>
          </a:stretch>
        </p:blipFill>
        <p:spPr>
          <a:xfrm>
            <a:off x="900113" y="1339850"/>
            <a:ext cx="3481387" cy="4968875"/>
          </a:xfrm>
        </p:spPr>
      </p:pic>
      <p:pic>
        <p:nvPicPr>
          <p:cNvPr id="23556" name="Picture 8" descr="new06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 t="13364" b="46349"/>
          <a:stretch>
            <a:fillRect/>
          </a:stretch>
        </p:blipFill>
        <p:spPr>
          <a:xfrm>
            <a:off x="4954588" y="1268413"/>
            <a:ext cx="3289300" cy="2374900"/>
          </a:xfrm>
          <a:noFill/>
        </p:spPr>
      </p:pic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S21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143500" y="4071938"/>
            <a:ext cx="335756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IF-1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IF-2 </a:t>
            </a:r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με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GTP</a:t>
            </a:r>
            <a:endParaRPr lang="el-GR" sz="2400" b="1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N-</a:t>
            </a:r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φορμυλο-μεθειονίνη</a:t>
            </a:r>
          </a:p>
        </p:txBody>
      </p:sp>
      <p:pic>
        <p:nvPicPr>
          <p:cNvPr id="8" name="~PP613.WAV">
            <a:hlinkClick r:id="" action="ppaction://media"/>
          </p:cNvPr>
          <p:cNvPicPr>
            <a:picLocks noRot="1" noChangeAspect="1"/>
          </p:cNvPicPr>
          <p:nvPr>
            <a:wavAudioFile r:embed="rId1" name="~PP613.WAV"/>
          </p:nvPr>
        </p:nvPicPr>
        <p:blipFill>
          <a:blip r:embed="rId6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Έναρξη Πρωτεϊνοσύνθεσης</a:t>
            </a:r>
            <a:br>
              <a:rPr lang="en-US" sz="3600" b="1">
                <a:solidFill>
                  <a:srgbClr val="9900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3399"/>
                </a:solidFill>
                <a:latin typeface="Times New Roman" pitchFamily="18" charset="0"/>
              </a:rPr>
              <a:t>Απελευθέρωση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</a:rPr>
              <a:t>IFs</a:t>
            </a:r>
            <a:r>
              <a:rPr lang="el-GR" sz="2800" b="1">
                <a:solidFill>
                  <a:srgbClr val="003399"/>
                </a:solidFill>
                <a:latin typeface="Times New Roman" pitchFamily="18" charset="0"/>
              </a:rPr>
              <a:t> και πρόσδεση Μεγάλης Υπομονάδας</a:t>
            </a:r>
          </a:p>
        </p:txBody>
      </p:sp>
      <p:pic>
        <p:nvPicPr>
          <p:cNvPr id="24579" name="Picture 7" descr="new061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71379"/>
          <a:stretch>
            <a:fillRect/>
          </a:stretch>
        </p:blipFill>
        <p:spPr>
          <a:xfrm>
            <a:off x="1901825" y="1989138"/>
            <a:ext cx="5118100" cy="3052762"/>
          </a:xfrm>
          <a:noFill/>
        </p:spPr>
      </p:pic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S22</a:t>
            </a:r>
            <a:endParaRPr lang="el-GR" sz="2000" b="1">
              <a:latin typeface="Times New Roman" pitchFamily="18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2782888" y="5135563"/>
            <a:ext cx="33575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Διάσπαση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GTP</a:t>
            </a:r>
            <a:r>
              <a:rPr lang="el-GR" sz="2400" b="1">
                <a:solidFill>
                  <a:srgbClr val="002060"/>
                </a:solidFill>
                <a:latin typeface="Times New Roman" pitchFamily="18" charset="0"/>
              </a:rPr>
              <a:t> σε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GDP</a:t>
            </a:r>
            <a:endParaRPr lang="el-GR" sz="24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6" name="~PP2444.WAV">
            <a:hlinkClick r:id="" action="ppaction://media"/>
          </p:cNvPr>
          <p:cNvPicPr>
            <a:picLocks noRot="1" noChangeAspect="1"/>
          </p:cNvPicPr>
          <p:nvPr>
            <a:wavAudioFile r:embed="rId1" name="~PP2444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143001"/>
          </a:xfrm>
        </p:spPr>
        <p:txBody>
          <a:bodyPr/>
          <a:lstStyle/>
          <a:p>
            <a:pPr eaLnBrk="1" hangingPunct="1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Έναρξη Πρωτεϊνοσύνθεσης</a:t>
            </a:r>
            <a:endParaRPr lang="el-GR" sz="36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25603" name="Picture 7" descr="06002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614738" y="692150"/>
            <a:ext cx="1860550" cy="6165850"/>
          </a:xfrm>
          <a:noFill/>
        </p:spPr>
      </p:pic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S23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5" name="~PP2280.WAV">
            <a:hlinkClick r:id="" action="ppaction://media"/>
          </p:cNvPr>
          <p:cNvPicPr>
            <a:picLocks noRot="1" noChangeAspect="1"/>
          </p:cNvPicPr>
          <p:nvPr>
            <a:wavAudioFile r:embed="rId1" name="~PP228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143001"/>
          </a:xfrm>
        </p:spPr>
        <p:txBody>
          <a:bodyPr/>
          <a:lstStyle/>
          <a:p>
            <a:pPr eaLnBrk="1" hangingPunct="1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Έναρξη Πρωτεϊνοσύνθεσης</a:t>
            </a:r>
            <a:endParaRPr lang="el-GR" sz="3600" b="1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25603" name="Picture 7" descr="06002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614738" y="692150"/>
            <a:ext cx="1860550" cy="6165850"/>
          </a:xfrm>
          <a:noFill/>
        </p:spPr>
      </p:pic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S23</a:t>
            </a:r>
            <a:endParaRPr lang="el-GR" sz="2000" b="1">
              <a:latin typeface="Times New Roman" pitchFamily="18" charset="0"/>
            </a:endParaRPr>
          </a:p>
        </p:txBody>
      </p:sp>
      <p:pic>
        <p:nvPicPr>
          <p:cNvPr id="6" name="~PP2309.WAV">
            <a:hlinkClick r:id="" action="ppaction://media"/>
          </p:cNvPr>
          <p:cNvPicPr>
            <a:picLocks noRot="1" noChangeAspect="1"/>
          </p:cNvPicPr>
          <p:nvPr>
            <a:wavAudioFile r:embed="rId1" name="~PP230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324</Words>
  <Application>Microsoft Office PowerPoint</Application>
  <PresentationFormat>Προβολή στην οθόνη (4:3)</PresentationFormat>
  <Paragraphs>116</Paragraphs>
  <Slides>19</Slides>
  <Notes>17</Notes>
  <HiddenSlides>0</HiddenSlides>
  <MMClips>18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Προεπιλεγμένη σχεδίαση</vt:lpstr>
      <vt:lpstr>Θέσεις Δέσμευσης στο Ριβόσωμα</vt:lpstr>
      <vt:lpstr>Στάδια Πρωτεϊνοσύνθεσης</vt:lpstr>
      <vt:lpstr>Έναρξη Πρωτεϊνοσύνθεσης</vt:lpstr>
      <vt:lpstr>Έναρξη Πρωτεϊνοσύνθεσης Σύνδεση mRNA-Μικρής Υπομονάδας</vt:lpstr>
      <vt:lpstr>Έναρξη Πρωτεϊνοσύνθεσης Σύνδεση mRNA-Μικρής Υπομονάδας</vt:lpstr>
      <vt:lpstr>Έναρξη Πρωτεϊνοσύνθεσης Σύνδεση 1ου αμινοάκυλο-tRNA</vt:lpstr>
      <vt:lpstr>Έναρξη Πρωτεϊνοσύνθεσης Απελευθέρωση IFs και πρόσδεση Μεγάλης Υπομονάδας</vt:lpstr>
      <vt:lpstr>Έναρξη Πρωτεϊνοσύνθεσης</vt:lpstr>
      <vt:lpstr>Έναρξη Πρωτεϊνοσύνθεσης</vt:lpstr>
      <vt:lpstr>Επιμήκυνση Δημιουργία Συμπλόκου αμινοάκυλο-tRNA Παράγοντα Επιμήκυνσης</vt:lpstr>
      <vt:lpstr>Επιμήκυνση </vt:lpstr>
      <vt:lpstr>Επιμήκυνση Δημιουργία Πεπτιδικού Δεσμού</vt:lpstr>
      <vt:lpstr>Επιμήκυνση Δημιουργία Πεπτιδικού Δεσμού</vt:lpstr>
      <vt:lpstr>Επιμήκυνση Μετατόπιση ριβοσώματος &amp; Απελευθέρωση tRNA</vt:lpstr>
      <vt:lpstr>Επιμήκυνση</vt:lpstr>
      <vt:lpstr>Τερματισμός Πρωτεϊνοσύνθεσης</vt:lpstr>
      <vt:lpstr>Τερματισμός Πρωτεϊνοσύνθεσης</vt:lpstr>
      <vt:lpstr>Παρουσίαση του PowerPoint</vt:lpstr>
      <vt:lpstr> Ποιες είναι οι φάσεις της μετάφρασης και ποιοι παρόντες συμμετέχουν σε καθεμία από αυτές; Τι είναι η αλληλουχία Shine – Dalgarno;  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Kapodistrian University of Athens</dc:creator>
  <cp:lastModifiedBy>Antonis Stamatakis</cp:lastModifiedBy>
  <cp:revision>273</cp:revision>
  <dcterms:created xsi:type="dcterms:W3CDTF">2005-11-14T05:44:45Z</dcterms:created>
  <dcterms:modified xsi:type="dcterms:W3CDTF">2021-09-17T11:30:33Z</dcterms:modified>
</cp:coreProperties>
</file>