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2" r:id="rId2"/>
    <p:sldId id="303" r:id="rId3"/>
    <p:sldId id="304" r:id="rId4"/>
    <p:sldId id="341" r:id="rId5"/>
    <p:sldId id="342" r:id="rId6"/>
    <p:sldId id="307" r:id="rId7"/>
    <p:sldId id="343" r:id="rId8"/>
    <p:sldId id="344" r:id="rId9"/>
    <p:sldId id="308" r:id="rId10"/>
    <p:sldId id="345" r:id="rId11"/>
    <p:sldId id="346" r:id="rId12"/>
    <p:sldId id="340" r:id="rId13"/>
    <p:sldId id="309" r:id="rId14"/>
    <p:sldId id="347" r:id="rId15"/>
    <p:sldId id="348" r:id="rId16"/>
    <p:sldId id="349" r:id="rId17"/>
    <p:sldId id="350" r:id="rId18"/>
    <p:sldId id="310" r:id="rId19"/>
    <p:sldId id="312" r:id="rId20"/>
    <p:sldId id="335" r:id="rId21"/>
  </p:sldIdLst>
  <p:sldSz cx="9144000" cy="6858000" type="screen4x3"/>
  <p:notesSz cx="6858000" cy="97155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00"/>
    <a:srgbClr val="336600"/>
    <a:srgbClr val="333399"/>
    <a:srgbClr val="A5002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64" d="100"/>
          <a:sy n="64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07EFFEF-2254-405D-AB2D-46D98DF38A2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7750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6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4CF8CDC-F299-48A9-8344-976414D7D0B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0136C-3009-43F5-8D0A-9E1703EBA97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34E8F-0943-423B-A963-1CEBAA12321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561A0-404C-47FE-AFA7-A7C09178D01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50C34-F6D6-4C8B-A357-2F14D6C6E4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44B0A-B43E-4FDF-83E9-A2599461389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53514-122A-499D-830E-6CF1E2B5FF4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9C04E-29B5-4483-8687-94B8665913C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DAF4B-D779-4C3C-B630-E8A4CE1C36F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AD851-9CE2-4DEF-AB2F-13A9226856C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2486E-C2A4-43E6-98CA-82B1635F2FB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26F55-8264-4801-90AB-06E6AB3F406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90208-5EBD-447E-A451-7CC2D64C6D0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E5E0C2-90AD-4183-9011-618C3109A88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944563" y="17463"/>
            <a:ext cx="7254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4000" b="1">
                <a:solidFill>
                  <a:srgbClr val="990000"/>
                </a:solidFill>
                <a:latin typeface="Times New Roman" pitchFamily="18" charset="0"/>
              </a:rPr>
              <a:t>ΕΝΔΟΚΥΤΤΑΡΙΑ ΟΡΓΑΝΙΔΙΑ</a:t>
            </a:r>
            <a:endParaRPr lang="el-GR" sz="4000" b="1">
              <a:solidFill>
                <a:srgbClr val="990000"/>
              </a:solidFill>
            </a:endParaRPr>
          </a:p>
        </p:txBody>
      </p:sp>
      <p:pic>
        <p:nvPicPr>
          <p:cNvPr id="2051" name="Picture 3" descr="070001-1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017588"/>
            <a:ext cx="8229600" cy="4859337"/>
          </a:xfrm>
          <a:noFill/>
        </p:spPr>
      </p:pic>
      <p:pic>
        <p:nvPicPr>
          <p:cNvPr id="5" name="~PP2964.WAV">
            <a:hlinkClick r:id="" action="ppaction://media"/>
          </p:cNvPr>
          <p:cNvPicPr>
            <a:picLocks noRot="1" noChangeAspect="1"/>
          </p:cNvPicPr>
          <p:nvPr>
            <a:wavAudioFile r:embed="rId1" name="~PP2964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12f8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1798638" y="836613"/>
            <a:ext cx="4408487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14-6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 t="12558" b="5771"/>
          <a:stretch>
            <a:fillRect/>
          </a:stretch>
        </p:blipFill>
        <p:spPr bwMode="auto">
          <a:xfrm>
            <a:off x="1547813" y="3233738"/>
            <a:ext cx="4826000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79450" y="141288"/>
            <a:ext cx="79168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000" b="1">
                <a:solidFill>
                  <a:srgbClr val="990000"/>
                </a:solidFill>
                <a:latin typeface="Times New Roman" pitchFamily="18" charset="0"/>
              </a:rPr>
              <a:t>Σήματα Διαλογής: Σηματοδοτικές Αλληλουχίες</a:t>
            </a:r>
            <a:endParaRPr lang="el-GR" sz="3000" b="1">
              <a:solidFill>
                <a:srgbClr val="990000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516688" y="2547938"/>
            <a:ext cx="2627312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2200" b="1">
                <a:solidFill>
                  <a:srgbClr val="006600"/>
                </a:solidFill>
                <a:latin typeface="Times New Roman" pitchFamily="18" charset="0"/>
              </a:rPr>
              <a:t> Υδροφοβικότητα</a:t>
            </a:r>
          </a:p>
          <a:p>
            <a:pPr>
              <a:buFont typeface="Wingdings" pitchFamily="2" charset="2"/>
              <a:buChar char="§"/>
            </a:pPr>
            <a:endParaRPr lang="el-GR" sz="2200" b="1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sz="2200" b="1">
                <a:solidFill>
                  <a:srgbClr val="006600"/>
                </a:solidFill>
                <a:latin typeface="Times New Roman" pitchFamily="18" charset="0"/>
              </a:rPr>
              <a:t> Φορτίο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49</a:t>
            </a:r>
          </a:p>
        </p:txBody>
      </p:sp>
      <p:pic>
        <p:nvPicPr>
          <p:cNvPr id="10" name="~PP199.WAV">
            <a:hlinkClick r:id="" action="ppaction://media"/>
          </p:cNvPr>
          <p:cNvPicPr>
            <a:picLocks noRot="1" noChangeAspect="1"/>
          </p:cNvPicPr>
          <p:nvPr>
            <a:wavAudioFile r:embed="rId1" name="~PP199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12f8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1798638" y="836613"/>
            <a:ext cx="4408487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14-6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 t="12558" b="5771"/>
          <a:stretch>
            <a:fillRect/>
          </a:stretch>
        </p:blipFill>
        <p:spPr bwMode="auto">
          <a:xfrm>
            <a:off x="1547813" y="3233738"/>
            <a:ext cx="4826000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79450" y="141288"/>
            <a:ext cx="79168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000" b="1">
                <a:solidFill>
                  <a:srgbClr val="990000"/>
                </a:solidFill>
                <a:latin typeface="Times New Roman" pitchFamily="18" charset="0"/>
              </a:rPr>
              <a:t>Σήματα Διαλογής: Σηματοδοτικές Αλληλουχίες</a:t>
            </a:r>
            <a:endParaRPr lang="el-GR" sz="3000" b="1">
              <a:solidFill>
                <a:srgbClr val="990000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516688" y="2547938"/>
            <a:ext cx="2627312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2200" b="1">
                <a:solidFill>
                  <a:srgbClr val="006600"/>
                </a:solidFill>
                <a:latin typeface="Times New Roman" pitchFamily="18" charset="0"/>
              </a:rPr>
              <a:t> Υδροφοβικότητα</a:t>
            </a:r>
          </a:p>
          <a:p>
            <a:pPr>
              <a:buFont typeface="Wingdings" pitchFamily="2" charset="2"/>
              <a:buChar char="§"/>
            </a:pPr>
            <a:endParaRPr lang="el-GR" sz="2200" b="1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sz="2200" b="1">
                <a:solidFill>
                  <a:srgbClr val="006600"/>
                </a:solidFill>
                <a:latin typeface="Times New Roman" pitchFamily="18" charset="0"/>
              </a:rPr>
              <a:t> Φορτίο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49</a:t>
            </a:r>
          </a:p>
        </p:txBody>
      </p:sp>
      <p:pic>
        <p:nvPicPr>
          <p:cNvPr id="9" name="~PP516.WAV">
            <a:hlinkClick r:id="" action="ppaction://media"/>
          </p:cNvPr>
          <p:cNvPicPr>
            <a:picLocks noRot="1" noChangeAspect="1"/>
          </p:cNvPicPr>
          <p:nvPr>
            <a:wavAudioFile r:embed="rId1" name="~PP516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000250" y="26431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https://www.youtube.com/watch?v=nr_aL_GV_bU</a:t>
            </a:r>
            <a:endParaRPr lang="el-GR" dirty="0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071688" y="107156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https://www.youtube.com/watch?v=XCLfdGbySAA</a:t>
            </a:r>
            <a:endParaRPr lang="el-G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2428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3400" b="1" dirty="0">
                <a:solidFill>
                  <a:srgbClr val="990000"/>
                </a:solidFill>
                <a:latin typeface="Times New Roman" pitchFamily="18" charset="0"/>
              </a:rPr>
              <a:t>Βήματα Μεταφοράς στο ΕΔ</a:t>
            </a:r>
          </a:p>
        </p:txBody>
      </p:sp>
      <p:pic>
        <p:nvPicPr>
          <p:cNvPr id="5" name="~PP3027.WAV">
            <a:hlinkClick r:id="" action="ppaction://media"/>
          </p:cNvPr>
          <p:cNvPicPr>
            <a:picLocks noRot="1" noChangeAspect="1"/>
          </p:cNvPicPr>
          <p:nvPr>
            <a:wavAudioFile r:embed="rId1" name="~PP3027.WAV"/>
          </p:nvPr>
        </p:nvPicPr>
        <p:blipFill>
          <a:blip r:embed="rId3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-2428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3400" b="1" dirty="0">
                <a:solidFill>
                  <a:srgbClr val="990000"/>
                </a:solidFill>
                <a:latin typeface="Times New Roman" pitchFamily="18" charset="0"/>
              </a:rPr>
              <a:t>Βήματα Μεταφοράς στο ΕΔ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50</a:t>
            </a:r>
          </a:p>
        </p:txBody>
      </p:sp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755650" y="908050"/>
            <a:ext cx="7775575" cy="5041900"/>
            <a:chOff x="476" y="572"/>
            <a:chExt cx="4898" cy="3176"/>
          </a:xfrm>
        </p:grpSpPr>
        <p:pic>
          <p:nvPicPr>
            <p:cNvPr id="8197" name="Picture 5" descr="0700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" y="616"/>
              <a:ext cx="4536" cy="3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3787" y="572"/>
              <a:ext cx="1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2000" b="1">
                  <a:solidFill>
                    <a:srgbClr val="336600"/>
                  </a:solidFill>
                  <a:latin typeface="Times New Roman" pitchFamily="18" charset="0"/>
                </a:rPr>
                <a:t>Μοριακός Συνοδός</a:t>
              </a:r>
            </a:p>
          </p:txBody>
        </p:sp>
      </p:grpSp>
      <p:pic>
        <p:nvPicPr>
          <p:cNvPr id="7" name="~PP564.WAV">
            <a:hlinkClick r:id="" action="ppaction://media"/>
          </p:cNvPr>
          <p:cNvPicPr>
            <a:picLocks noRot="1" noChangeAspect="1"/>
          </p:cNvPicPr>
          <p:nvPr>
            <a:wavAudioFile r:embed="rId1" name="~PP564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-2428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3400" b="1" dirty="0">
                <a:solidFill>
                  <a:srgbClr val="990000"/>
                </a:solidFill>
                <a:latin typeface="Times New Roman" pitchFamily="18" charset="0"/>
              </a:rPr>
              <a:t>Βήματα Μεταφοράς στο ΕΔ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50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650" y="908050"/>
            <a:ext cx="7775575" cy="5041900"/>
            <a:chOff x="476" y="572"/>
            <a:chExt cx="4898" cy="3176"/>
          </a:xfrm>
        </p:grpSpPr>
        <p:pic>
          <p:nvPicPr>
            <p:cNvPr id="8197" name="Picture 5" descr="0700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" y="616"/>
              <a:ext cx="4536" cy="3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3787" y="572"/>
              <a:ext cx="1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2000" b="1">
                  <a:solidFill>
                    <a:srgbClr val="336600"/>
                  </a:solidFill>
                  <a:latin typeface="Times New Roman" pitchFamily="18" charset="0"/>
                </a:rPr>
                <a:t>Μοριακός Συνοδός</a:t>
              </a:r>
            </a:p>
          </p:txBody>
        </p:sp>
      </p:grpSp>
      <p:pic>
        <p:nvPicPr>
          <p:cNvPr id="8" name="~PP1325.WAV">
            <a:hlinkClick r:id="" action="ppaction://media"/>
          </p:cNvPr>
          <p:cNvPicPr>
            <a:picLocks noRot="1" noChangeAspect="1"/>
          </p:cNvPicPr>
          <p:nvPr>
            <a:wavAudioFile r:embed="rId1" name="~PP1325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-2428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3400" b="1" dirty="0">
                <a:solidFill>
                  <a:srgbClr val="990000"/>
                </a:solidFill>
                <a:latin typeface="Times New Roman" pitchFamily="18" charset="0"/>
              </a:rPr>
              <a:t>Βήματα Μεταφοράς στο ΕΔ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50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650" y="908050"/>
            <a:ext cx="7775575" cy="5041900"/>
            <a:chOff x="476" y="572"/>
            <a:chExt cx="4898" cy="3176"/>
          </a:xfrm>
        </p:grpSpPr>
        <p:pic>
          <p:nvPicPr>
            <p:cNvPr id="8197" name="Picture 5" descr="0700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" y="616"/>
              <a:ext cx="4536" cy="3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3787" y="572"/>
              <a:ext cx="1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2000" b="1">
                  <a:solidFill>
                    <a:srgbClr val="336600"/>
                  </a:solidFill>
                  <a:latin typeface="Times New Roman" pitchFamily="18" charset="0"/>
                </a:rPr>
                <a:t>Μοριακός Συνοδός</a:t>
              </a:r>
            </a:p>
          </p:txBody>
        </p:sp>
      </p:grpSp>
      <p:pic>
        <p:nvPicPr>
          <p:cNvPr id="10" name="~PP237.WAV">
            <a:hlinkClick r:id="" action="ppaction://media"/>
          </p:cNvPr>
          <p:cNvPicPr>
            <a:picLocks noRot="1" noChangeAspect="1"/>
          </p:cNvPicPr>
          <p:nvPr>
            <a:wavAudioFile r:embed="rId1" name="~PP237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-2428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3400" b="1" dirty="0">
                <a:solidFill>
                  <a:srgbClr val="990000"/>
                </a:solidFill>
                <a:latin typeface="Times New Roman" pitchFamily="18" charset="0"/>
              </a:rPr>
              <a:t>Βήματα Μεταφοράς στο ΕΔ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50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650" y="908050"/>
            <a:ext cx="7775575" cy="5041900"/>
            <a:chOff x="476" y="572"/>
            <a:chExt cx="4898" cy="3176"/>
          </a:xfrm>
        </p:grpSpPr>
        <p:pic>
          <p:nvPicPr>
            <p:cNvPr id="8197" name="Picture 5" descr="0700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" y="616"/>
              <a:ext cx="4536" cy="3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3787" y="572"/>
              <a:ext cx="1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2000" b="1">
                  <a:solidFill>
                    <a:srgbClr val="336600"/>
                  </a:solidFill>
                  <a:latin typeface="Times New Roman" pitchFamily="18" charset="0"/>
                </a:rPr>
                <a:t>Μοριακός Συνοδός</a:t>
              </a:r>
            </a:p>
          </p:txBody>
        </p:sp>
      </p:grpSp>
      <p:pic>
        <p:nvPicPr>
          <p:cNvPr id="8" name="~PP370.WAV">
            <a:hlinkClick r:id="" action="ppaction://media"/>
          </p:cNvPr>
          <p:cNvPicPr>
            <a:picLocks noRot="1" noChangeAspect="1"/>
          </p:cNvPicPr>
          <p:nvPr>
            <a:wavAudioFile r:embed="rId1" name="~PP370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-2428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3400" b="1" dirty="0">
                <a:solidFill>
                  <a:srgbClr val="990000"/>
                </a:solidFill>
                <a:latin typeface="Times New Roman" pitchFamily="18" charset="0"/>
              </a:rPr>
              <a:t>Βήματα Μεταφοράς στο ΕΔ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50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5650" y="908050"/>
            <a:ext cx="7775575" cy="5041900"/>
            <a:chOff x="476" y="572"/>
            <a:chExt cx="4898" cy="3176"/>
          </a:xfrm>
        </p:grpSpPr>
        <p:pic>
          <p:nvPicPr>
            <p:cNvPr id="8197" name="Picture 5" descr="0700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" y="616"/>
              <a:ext cx="4536" cy="3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Text Box 6"/>
            <p:cNvSpPr txBox="1">
              <a:spLocks noChangeArrowheads="1"/>
            </p:cNvSpPr>
            <p:nvPr/>
          </p:nvSpPr>
          <p:spPr bwMode="auto">
            <a:xfrm>
              <a:off x="3787" y="572"/>
              <a:ext cx="1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l-GR" sz="2000" b="1">
                  <a:solidFill>
                    <a:srgbClr val="336600"/>
                  </a:solidFill>
                  <a:latin typeface="Times New Roman" pitchFamily="18" charset="0"/>
                </a:rPr>
                <a:t>Μοριακός Συνοδός</a:t>
              </a:r>
            </a:p>
          </p:txBody>
        </p:sp>
      </p:grpSp>
      <p:pic>
        <p:nvPicPr>
          <p:cNvPr id="10" name="~PP2925.WAV">
            <a:hlinkClick r:id="" action="ppaction://media"/>
          </p:cNvPr>
          <p:cNvPicPr>
            <a:picLocks noRot="1" noChangeAspect="1"/>
          </p:cNvPicPr>
          <p:nvPr>
            <a:wavAudioFile r:embed="rId1" name="~PP2925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-242888"/>
            <a:ext cx="9144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3400" b="1">
                <a:solidFill>
                  <a:srgbClr val="990000"/>
                </a:solidFill>
                <a:latin typeface="Times New Roman" pitchFamily="18" charset="0"/>
              </a:rPr>
              <a:t>Βήματα Μεταφοράς στο ΕΔ</a:t>
            </a:r>
          </a:p>
        </p:txBody>
      </p:sp>
      <p:pic>
        <p:nvPicPr>
          <p:cNvPr id="9219" name="Picture 3" descr="070007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130300"/>
            <a:ext cx="741680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51</a:t>
            </a:r>
          </a:p>
        </p:txBody>
      </p:sp>
      <p:pic>
        <p:nvPicPr>
          <p:cNvPr id="5" name="~PP4025.WAV">
            <a:hlinkClick r:id="" action="ppaction://media"/>
          </p:cNvPr>
          <p:cNvPicPr>
            <a:picLocks noRot="1" noChangeAspect="1"/>
          </p:cNvPicPr>
          <p:nvPr>
            <a:wavAudioFile r:embed="rId1" name="~PP4025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4-14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1236663" y="1196975"/>
            <a:ext cx="6672262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8488" y="214313"/>
            <a:ext cx="81581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000" b="1">
                <a:solidFill>
                  <a:srgbClr val="990000"/>
                </a:solidFill>
                <a:latin typeface="Times New Roman" pitchFamily="18" charset="0"/>
              </a:rPr>
              <a:t>Μηχανισμός Απελευθέρωσης Πρωτεϊνών σε </a:t>
            </a:r>
            <a:r>
              <a:rPr lang="en-US" sz="3000" b="1">
                <a:solidFill>
                  <a:srgbClr val="990000"/>
                </a:solidFill>
                <a:latin typeface="Times New Roman" pitchFamily="18" charset="0"/>
              </a:rPr>
              <a:t>ER</a:t>
            </a:r>
            <a:r>
              <a:rPr lang="el-GR" sz="3000" b="1">
                <a:solidFill>
                  <a:srgbClr val="990000"/>
                </a:solidFill>
                <a:latin typeface="Times New Roman" pitchFamily="18" charset="0"/>
              </a:rPr>
              <a:t>  </a:t>
            </a:r>
            <a:endParaRPr lang="el-GR" sz="3000" b="1">
              <a:solidFill>
                <a:srgbClr val="990000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476375" y="5500688"/>
            <a:ext cx="55435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2400" b="1">
                <a:solidFill>
                  <a:srgbClr val="006600"/>
                </a:solidFill>
                <a:latin typeface="Times New Roman" pitchFamily="18" charset="0"/>
              </a:rPr>
              <a:t> Δίαυλος Μετατόπισης</a:t>
            </a:r>
          </a:p>
          <a:p>
            <a:pPr>
              <a:buFont typeface="Wingdings" pitchFamily="2" charset="2"/>
              <a:buChar char="§"/>
            </a:pPr>
            <a:endParaRPr lang="el-GR" sz="2400" b="1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sz="2400" b="1">
                <a:solidFill>
                  <a:srgbClr val="006600"/>
                </a:solidFill>
                <a:latin typeface="Times New Roman" pitchFamily="18" charset="0"/>
              </a:rPr>
              <a:t>Πεπτιδάση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53</a:t>
            </a:r>
          </a:p>
        </p:txBody>
      </p:sp>
      <p:pic>
        <p:nvPicPr>
          <p:cNvPr id="6" name="~PP2460.WAV">
            <a:hlinkClick r:id="" action="ppaction://media"/>
          </p:cNvPr>
          <p:cNvPicPr>
            <a:picLocks noRot="1" noChangeAspect="1"/>
          </p:cNvPicPr>
          <p:nvPr>
            <a:wavAudioFile r:embed="rId1" name="~PP2460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el-GR" sz="4000" b="1">
                <a:solidFill>
                  <a:srgbClr val="990000"/>
                </a:solidFill>
                <a:latin typeface="Times New Roman" pitchFamily="18" charset="0"/>
              </a:rPr>
              <a:t>ΕΝΔΟΠΛΑΣΜΑΤΙΚΟ ΔΙΚΤΥΟ</a:t>
            </a:r>
          </a:p>
        </p:txBody>
      </p:sp>
      <p:pic>
        <p:nvPicPr>
          <p:cNvPr id="3075" name="Picture 3" descr="07000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42988" y="928688"/>
            <a:ext cx="6840537" cy="5807075"/>
          </a:xfrm>
          <a:noFill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775325" y="839788"/>
            <a:ext cx="2255838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600" b="1">
                <a:solidFill>
                  <a:srgbClr val="003399"/>
                </a:solidFill>
                <a:latin typeface="Times New Roman" pitchFamily="18" charset="0"/>
              </a:rPr>
              <a:t>Αυλός</a:t>
            </a:r>
          </a:p>
          <a:p>
            <a:pPr>
              <a:lnSpc>
                <a:spcPct val="120000"/>
              </a:lnSpc>
            </a:pPr>
            <a:r>
              <a:rPr lang="el-GR" sz="2600" b="1">
                <a:solidFill>
                  <a:srgbClr val="990000"/>
                </a:solidFill>
                <a:latin typeface="Times New Roman" pitchFamily="18" charset="0"/>
              </a:rPr>
              <a:t>Διαλυτή Φάση</a:t>
            </a:r>
          </a:p>
          <a:p>
            <a:pPr>
              <a:lnSpc>
                <a:spcPct val="120000"/>
              </a:lnSpc>
            </a:pPr>
            <a:r>
              <a:rPr lang="el-GR" sz="2600" b="1">
                <a:solidFill>
                  <a:srgbClr val="336600"/>
                </a:solidFill>
                <a:latin typeface="Times New Roman" pitchFamily="18" charset="0"/>
              </a:rPr>
              <a:t>Αδρό </a:t>
            </a:r>
            <a:r>
              <a:rPr lang="en-US" sz="2600" b="1">
                <a:solidFill>
                  <a:srgbClr val="336600"/>
                </a:solidFill>
                <a:latin typeface="Times New Roman" pitchFamily="18" charset="0"/>
              </a:rPr>
              <a:t>ER</a:t>
            </a:r>
          </a:p>
          <a:p>
            <a:pPr>
              <a:lnSpc>
                <a:spcPct val="120000"/>
              </a:lnSpc>
            </a:pPr>
            <a:r>
              <a:rPr lang="el-GR" sz="2600" b="1">
                <a:solidFill>
                  <a:srgbClr val="336600"/>
                </a:solidFill>
                <a:latin typeface="Times New Roman" pitchFamily="18" charset="0"/>
              </a:rPr>
              <a:t>Λείο </a:t>
            </a:r>
            <a:r>
              <a:rPr lang="en-US" sz="2600" b="1">
                <a:solidFill>
                  <a:srgbClr val="336600"/>
                </a:solidFill>
                <a:latin typeface="Times New Roman" pitchFamily="18" charset="0"/>
              </a:rPr>
              <a:t>ER</a:t>
            </a:r>
            <a:endParaRPr lang="el-GR" sz="2600" b="1">
              <a:solidFill>
                <a:srgbClr val="336600"/>
              </a:solidFill>
              <a:latin typeface="Times New Roman" pitchFamily="18" charset="0"/>
            </a:endParaRPr>
          </a:p>
        </p:txBody>
      </p:sp>
      <p:pic>
        <p:nvPicPr>
          <p:cNvPr id="5" name="~PP2503.WAV">
            <a:hlinkClick r:id="" action="ppaction://media"/>
          </p:cNvPr>
          <p:cNvPicPr>
            <a:picLocks noRot="1" noChangeAspect="1"/>
          </p:cNvPicPr>
          <p:nvPr>
            <a:wavAudioFile r:embed="rId1" name="~PP2503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000250" y="26431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https://www.youtube.com/watch?v=nr_aL_GV_bU</a:t>
            </a:r>
            <a:endParaRPr lang="el-GR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071688" y="107156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https://www.youtube.com/watch?v=XCLfdGbySAA</a:t>
            </a:r>
            <a:endParaRPr lang="el-GR" dirty="0"/>
          </a:p>
        </p:txBody>
      </p:sp>
      <p:pic>
        <p:nvPicPr>
          <p:cNvPr id="4" name="~PP379.WAV">
            <a:hlinkClick r:id="" action="ppaction://media"/>
          </p:cNvPr>
          <p:cNvPicPr>
            <a:picLocks noRot="1" noChangeAspect="1"/>
          </p:cNvPicPr>
          <p:nvPr>
            <a:wavAudioFile r:embed="rId1" name="~PP379.WAV"/>
          </p:nvPr>
        </p:nvPicPr>
        <p:blipFill>
          <a:blip r:embed="rId3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Λειτουργίες Λείου ΕΔ</a:t>
            </a:r>
            <a:endParaRPr lang="el-GR" sz="2800" b="1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116013" y="1670050"/>
            <a:ext cx="7000875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Αποτοξίνωση υδρόφοβων μορίων</a:t>
            </a:r>
          </a:p>
          <a:p>
            <a:pPr>
              <a:lnSpc>
                <a:spcPct val="120000"/>
              </a:lnSpc>
            </a:pPr>
            <a:endParaRPr lang="el-GR" sz="2800" b="1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Απελευθέρωση γλυκόζης από το ήπαρ</a:t>
            </a:r>
          </a:p>
          <a:p>
            <a:pPr>
              <a:lnSpc>
                <a:spcPct val="120000"/>
              </a:lnSpc>
            </a:pPr>
            <a:endParaRPr lang="el-GR" sz="2800" b="1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Ρύθμιση απελευθέρωσης </a:t>
            </a:r>
            <a:r>
              <a:rPr lang="en-US" sz="2800" b="1">
                <a:solidFill>
                  <a:srgbClr val="336600"/>
                </a:solidFill>
                <a:latin typeface="Times New Roman" pitchFamily="18" charset="0"/>
              </a:rPr>
              <a:t>Ca</a:t>
            </a:r>
            <a:r>
              <a:rPr lang="en-US" sz="2800" b="1" baseline="30000">
                <a:solidFill>
                  <a:srgbClr val="336600"/>
                </a:solidFill>
                <a:latin typeface="Times New Roman" pitchFamily="18" charset="0"/>
              </a:rPr>
              <a:t>2+</a:t>
            </a:r>
            <a:endParaRPr lang="el-GR" sz="2800" b="1" baseline="30000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l-GR" sz="2800" b="1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Βιοσύνθεση λιπιδίων </a:t>
            </a:r>
            <a:r>
              <a:rPr lang="en-US" sz="2800" b="1">
                <a:solidFill>
                  <a:srgbClr val="336600"/>
                </a:solidFill>
                <a:latin typeface="Times New Roman" pitchFamily="18" charset="0"/>
              </a:rPr>
              <a:t>&amp;</a:t>
            </a:r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 στεροειδών ορμονών</a:t>
            </a:r>
          </a:p>
        </p:txBody>
      </p:sp>
      <p:pic>
        <p:nvPicPr>
          <p:cNvPr id="6" name="~PP2458.WAV">
            <a:hlinkClick r:id="" action="ppaction://media"/>
          </p:cNvPr>
          <p:cNvPicPr>
            <a:picLocks noRot="1" noChangeAspect="1"/>
          </p:cNvPicPr>
          <p:nvPr>
            <a:wavAudioFile r:embed="rId1" name="~PP2458.WAV"/>
          </p:nvPr>
        </p:nvPicPr>
        <p:blipFill>
          <a:blip r:embed="rId3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Λειτουργίες Λείου ΕΔ</a:t>
            </a:r>
            <a:endParaRPr lang="el-GR" sz="2800" b="1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116013" y="1670050"/>
            <a:ext cx="7000875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Αποτοξίνωση υδρόφοβων μορίων</a:t>
            </a:r>
          </a:p>
          <a:p>
            <a:pPr>
              <a:lnSpc>
                <a:spcPct val="120000"/>
              </a:lnSpc>
            </a:pPr>
            <a:endParaRPr lang="el-GR" sz="2800" b="1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Απελευθέρωση γλυκόζης από το ήπαρ</a:t>
            </a:r>
          </a:p>
          <a:p>
            <a:pPr>
              <a:lnSpc>
                <a:spcPct val="120000"/>
              </a:lnSpc>
            </a:pPr>
            <a:endParaRPr lang="el-GR" sz="2800" b="1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Ρύθμιση απελευθέρωσης </a:t>
            </a:r>
            <a:r>
              <a:rPr lang="en-US" sz="2800" b="1">
                <a:solidFill>
                  <a:srgbClr val="336600"/>
                </a:solidFill>
                <a:latin typeface="Times New Roman" pitchFamily="18" charset="0"/>
              </a:rPr>
              <a:t>Ca</a:t>
            </a:r>
            <a:r>
              <a:rPr lang="en-US" sz="2800" b="1" baseline="30000">
                <a:solidFill>
                  <a:srgbClr val="336600"/>
                </a:solidFill>
                <a:latin typeface="Times New Roman" pitchFamily="18" charset="0"/>
              </a:rPr>
              <a:t>2+</a:t>
            </a:r>
            <a:endParaRPr lang="el-GR" sz="2800" b="1" baseline="30000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l-GR" sz="2800" b="1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Βιοσύνθεση λιπιδίων </a:t>
            </a:r>
            <a:r>
              <a:rPr lang="en-US" sz="2800" b="1">
                <a:solidFill>
                  <a:srgbClr val="336600"/>
                </a:solidFill>
                <a:latin typeface="Times New Roman" pitchFamily="18" charset="0"/>
              </a:rPr>
              <a:t>&amp;</a:t>
            </a:r>
            <a:r>
              <a:rPr lang="el-GR" sz="2800" b="1">
                <a:solidFill>
                  <a:srgbClr val="336600"/>
                </a:solidFill>
                <a:latin typeface="Times New Roman" pitchFamily="18" charset="0"/>
              </a:rPr>
              <a:t> στεροειδών ορμονών</a:t>
            </a:r>
          </a:p>
        </p:txBody>
      </p:sp>
      <p:pic>
        <p:nvPicPr>
          <p:cNvPr id="5" name="~PP1083.WAV">
            <a:hlinkClick r:id="" action="ppaction://media"/>
          </p:cNvPr>
          <p:cNvPicPr>
            <a:picLocks noRot="1" noChangeAspect="1"/>
          </p:cNvPicPr>
          <p:nvPr>
            <a:wavAudioFile r:embed="rId1" name="~PP1083.WAV"/>
          </p:nvPr>
        </p:nvPicPr>
        <p:blipFill>
          <a:blip r:embed="rId3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r>
              <a:rPr lang="el-GR" sz="3600" b="1">
                <a:solidFill>
                  <a:srgbClr val="990000"/>
                </a:solidFill>
                <a:latin typeface="Times New Roman" pitchFamily="18" charset="0"/>
              </a:rPr>
              <a:t>Λειτουργίες Λείου ΕΔ</a:t>
            </a:r>
            <a:endParaRPr lang="el-GR" sz="2800" b="1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27849" y="1670050"/>
            <a:ext cx="7067961" cy="371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b="1" dirty="0">
                <a:solidFill>
                  <a:srgbClr val="336600"/>
                </a:solidFill>
                <a:latin typeface="Times New Roman" pitchFamily="18" charset="0"/>
              </a:rPr>
              <a:t>Αποτοξίνωση υδρόφοβων μορίων</a:t>
            </a:r>
          </a:p>
          <a:p>
            <a:pPr>
              <a:lnSpc>
                <a:spcPct val="120000"/>
              </a:lnSpc>
            </a:pPr>
            <a:endParaRPr lang="el-GR" sz="2800" b="1" dirty="0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2800" b="1" dirty="0">
                <a:solidFill>
                  <a:srgbClr val="336600"/>
                </a:solidFill>
                <a:latin typeface="Times New Roman" pitchFamily="18" charset="0"/>
              </a:rPr>
              <a:t>Απελευθέρωση γλυκόζης από το ήπαρ</a:t>
            </a:r>
          </a:p>
          <a:p>
            <a:pPr>
              <a:lnSpc>
                <a:spcPct val="120000"/>
              </a:lnSpc>
            </a:pPr>
            <a:endParaRPr lang="el-GR" sz="2800" b="1" dirty="0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2800" b="1" dirty="0">
                <a:solidFill>
                  <a:srgbClr val="336600"/>
                </a:solidFill>
                <a:latin typeface="Times New Roman" pitchFamily="18" charset="0"/>
              </a:rPr>
              <a:t>Ρύθμιση απελευθέρωσης 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</a:rPr>
              <a:t>Ca</a:t>
            </a:r>
            <a:r>
              <a:rPr lang="en-US" sz="2800" b="1" baseline="30000" dirty="0">
                <a:solidFill>
                  <a:srgbClr val="336600"/>
                </a:solidFill>
                <a:latin typeface="Times New Roman" pitchFamily="18" charset="0"/>
              </a:rPr>
              <a:t>2+</a:t>
            </a:r>
            <a:endParaRPr lang="el-GR" sz="2800" b="1" baseline="30000" dirty="0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l-GR" sz="2800" b="1" dirty="0">
              <a:solidFill>
                <a:srgbClr val="336600"/>
              </a:solidFill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l-GR" sz="2800" b="1" dirty="0">
                <a:solidFill>
                  <a:srgbClr val="336600"/>
                </a:solidFill>
                <a:latin typeface="Times New Roman" pitchFamily="18" charset="0"/>
              </a:rPr>
              <a:t>Βιοσύνθεση λιπιδίων </a:t>
            </a:r>
            <a:r>
              <a:rPr lang="en-US" sz="2800" b="1" dirty="0">
                <a:solidFill>
                  <a:srgbClr val="336600"/>
                </a:solidFill>
                <a:latin typeface="Times New Roman" pitchFamily="18" charset="0"/>
              </a:rPr>
              <a:t>&amp;</a:t>
            </a:r>
            <a:r>
              <a:rPr lang="el-GR" sz="2800" b="1" dirty="0">
                <a:solidFill>
                  <a:srgbClr val="336600"/>
                </a:solidFill>
                <a:latin typeface="Times New Roman" pitchFamily="18" charset="0"/>
              </a:rPr>
              <a:t> στεροειδών ορμονών</a:t>
            </a:r>
          </a:p>
        </p:txBody>
      </p:sp>
      <p:pic>
        <p:nvPicPr>
          <p:cNvPr id="8" name="~PP3836.WAV">
            <a:hlinkClick r:id="" action="ppaction://media"/>
          </p:cNvPr>
          <p:cNvPicPr>
            <a:picLocks noRot="1" noChangeAspect="1"/>
          </p:cNvPicPr>
          <p:nvPr>
            <a:wavAudioFile r:embed="rId1" name="~PP3836.WAV"/>
          </p:nvPr>
        </p:nvPicPr>
        <p:blipFill>
          <a:blip r:embed="rId3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4-12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1603375" y="1185863"/>
            <a:ext cx="57054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163638" y="188913"/>
            <a:ext cx="6999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990000"/>
                </a:solidFill>
                <a:latin typeface="Times New Roman" pitchFamily="18" charset="0"/>
              </a:rPr>
              <a:t>Ελεύθερα </a:t>
            </a:r>
            <a:r>
              <a:rPr lang="en-US" sz="3200" b="1">
                <a:solidFill>
                  <a:srgbClr val="990000"/>
                </a:solidFill>
                <a:latin typeface="Times New Roman" pitchFamily="18" charset="0"/>
              </a:rPr>
              <a:t>&amp;</a:t>
            </a:r>
            <a:r>
              <a:rPr lang="el-GR" sz="3200" b="1">
                <a:solidFill>
                  <a:srgbClr val="990000"/>
                </a:solidFill>
                <a:latin typeface="Times New Roman" pitchFamily="18" charset="0"/>
              </a:rPr>
              <a:t> Μεμβρανικά Ριβοσώματα </a:t>
            </a:r>
            <a:endParaRPr lang="el-GR" sz="2400" b="1">
              <a:solidFill>
                <a:srgbClr val="990000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48</a:t>
            </a:r>
          </a:p>
        </p:txBody>
      </p:sp>
      <p:pic>
        <p:nvPicPr>
          <p:cNvPr id="7" name="~PP4048.WAV">
            <a:hlinkClick r:id="" action="ppaction://media"/>
          </p:cNvPr>
          <p:cNvPicPr>
            <a:picLocks noRot="1" noChangeAspect="1"/>
          </p:cNvPicPr>
          <p:nvPr>
            <a:wavAudioFile r:embed="rId1" name="~PP4048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4-12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1603375" y="1185863"/>
            <a:ext cx="57054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163638" y="188913"/>
            <a:ext cx="6999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990000"/>
                </a:solidFill>
                <a:latin typeface="Times New Roman" pitchFamily="18" charset="0"/>
              </a:rPr>
              <a:t>Ελεύθερα </a:t>
            </a:r>
            <a:r>
              <a:rPr lang="en-US" sz="3200" b="1">
                <a:solidFill>
                  <a:srgbClr val="990000"/>
                </a:solidFill>
                <a:latin typeface="Times New Roman" pitchFamily="18" charset="0"/>
              </a:rPr>
              <a:t>&amp;</a:t>
            </a:r>
            <a:r>
              <a:rPr lang="el-GR" sz="3200" b="1">
                <a:solidFill>
                  <a:srgbClr val="990000"/>
                </a:solidFill>
                <a:latin typeface="Times New Roman" pitchFamily="18" charset="0"/>
              </a:rPr>
              <a:t> Μεμβρανικά Ριβοσώματα </a:t>
            </a:r>
            <a:endParaRPr lang="el-GR" sz="2400" b="1">
              <a:solidFill>
                <a:srgbClr val="990000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48</a:t>
            </a:r>
          </a:p>
        </p:txBody>
      </p:sp>
      <p:pic>
        <p:nvPicPr>
          <p:cNvPr id="6" name="~PP1270.WAV">
            <a:hlinkClick r:id="" action="ppaction://media"/>
          </p:cNvPr>
          <p:cNvPicPr>
            <a:picLocks noRot="1" noChangeAspect="1"/>
          </p:cNvPicPr>
          <p:nvPr>
            <a:wavAudioFile r:embed="rId1" name="~PP1270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4-12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1603375" y="1185863"/>
            <a:ext cx="57054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163638" y="188913"/>
            <a:ext cx="69992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200" b="1">
                <a:solidFill>
                  <a:srgbClr val="990000"/>
                </a:solidFill>
                <a:latin typeface="Times New Roman" pitchFamily="18" charset="0"/>
              </a:rPr>
              <a:t>Ελεύθερα </a:t>
            </a:r>
            <a:r>
              <a:rPr lang="en-US" sz="3200" b="1">
                <a:solidFill>
                  <a:srgbClr val="990000"/>
                </a:solidFill>
                <a:latin typeface="Times New Roman" pitchFamily="18" charset="0"/>
              </a:rPr>
              <a:t>&amp;</a:t>
            </a:r>
            <a:r>
              <a:rPr lang="el-GR" sz="3200" b="1">
                <a:solidFill>
                  <a:srgbClr val="990000"/>
                </a:solidFill>
                <a:latin typeface="Times New Roman" pitchFamily="18" charset="0"/>
              </a:rPr>
              <a:t> Μεμβρανικά Ριβοσώματα </a:t>
            </a:r>
            <a:endParaRPr lang="el-GR" sz="2400" b="1">
              <a:solidFill>
                <a:srgbClr val="990000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48</a:t>
            </a:r>
          </a:p>
        </p:txBody>
      </p:sp>
      <p:pic>
        <p:nvPicPr>
          <p:cNvPr id="7" name="~PP1823.WAV">
            <a:hlinkClick r:id="" action="ppaction://media"/>
          </p:cNvPr>
          <p:cNvPicPr>
            <a:picLocks noRot="1" noChangeAspect="1"/>
          </p:cNvPicPr>
          <p:nvPr>
            <a:wavAudioFile r:embed="rId1" name="~PP1823.WAV"/>
          </p:nvPr>
        </p:nvPicPr>
        <p:blipFill>
          <a:blip r:embed="rId4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12f8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1798638" y="836613"/>
            <a:ext cx="4408487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14-6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 t="12558" b="5771"/>
          <a:stretch>
            <a:fillRect/>
          </a:stretch>
        </p:blipFill>
        <p:spPr bwMode="auto">
          <a:xfrm>
            <a:off x="1547813" y="3233738"/>
            <a:ext cx="4826000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679450" y="141288"/>
            <a:ext cx="79168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3000" b="1">
                <a:solidFill>
                  <a:srgbClr val="990000"/>
                </a:solidFill>
                <a:latin typeface="Times New Roman" pitchFamily="18" charset="0"/>
              </a:rPr>
              <a:t>Σήματα Διαλογής: Σηματοδοτικές Αλληλουχίες</a:t>
            </a:r>
            <a:endParaRPr lang="el-GR" sz="3000" b="1">
              <a:solidFill>
                <a:srgbClr val="990000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516688" y="2547938"/>
            <a:ext cx="2627312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l-GR" sz="2200" b="1">
                <a:solidFill>
                  <a:srgbClr val="006600"/>
                </a:solidFill>
                <a:latin typeface="Times New Roman" pitchFamily="18" charset="0"/>
              </a:rPr>
              <a:t> Υδροφοβικότητα</a:t>
            </a:r>
          </a:p>
          <a:p>
            <a:pPr>
              <a:buFont typeface="Wingdings" pitchFamily="2" charset="2"/>
              <a:buChar char="§"/>
            </a:pPr>
            <a:endParaRPr lang="el-GR" sz="2200" b="1">
              <a:solidFill>
                <a:srgbClr val="006600"/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l-GR" sz="2200" b="1">
                <a:solidFill>
                  <a:srgbClr val="006600"/>
                </a:solidFill>
                <a:latin typeface="Times New Roman" pitchFamily="18" charset="0"/>
              </a:rPr>
              <a:t> Φορτίο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8601075" y="-26988"/>
            <a:ext cx="579438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S</a:t>
            </a:r>
            <a:r>
              <a:rPr lang="el-GR" sz="2000" b="1">
                <a:latin typeface="Times New Roman" pitchFamily="18" charset="0"/>
              </a:rPr>
              <a:t>49</a:t>
            </a:r>
          </a:p>
        </p:txBody>
      </p:sp>
      <p:pic>
        <p:nvPicPr>
          <p:cNvPr id="7" name="~PP3057.WAV">
            <a:hlinkClick r:id="" action="ppaction://media"/>
          </p:cNvPr>
          <p:cNvPicPr>
            <a:picLocks noRot="1" noChangeAspect="1"/>
          </p:cNvPicPr>
          <p:nvPr>
            <a:wavAudioFile r:embed="rId1" name="~PP3057.WAV"/>
          </p:nvPr>
        </p:nvPicPr>
        <p:blipFill>
          <a:blip r:embed="rId5"/>
          <a:stretch>
            <a:fillRect/>
          </a:stretch>
        </p:blipFill>
        <p:spPr>
          <a:xfrm>
            <a:off x="8593138" y="63071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247</Words>
  <Application>Microsoft Office PowerPoint</Application>
  <PresentationFormat>Προβολή στην οθόνη (4:3)</PresentationFormat>
  <Paragraphs>78</Paragraphs>
  <Slides>20</Slides>
  <Notes>0</Notes>
  <HiddenSlides>0</HiddenSlides>
  <MMClips>20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Wingdings</vt:lpstr>
      <vt:lpstr>Προεπιλεγμένη σχεδίαση</vt:lpstr>
      <vt:lpstr>Παρουσίαση του PowerPoint</vt:lpstr>
      <vt:lpstr>ΕΝΔΟΠΛΑΣΜΑΤΙΚΟ ΔΙΚΤΥΟ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Kapodistrian University of Athens</dc:creator>
  <cp:lastModifiedBy>Antonis Stamatakis</cp:lastModifiedBy>
  <cp:revision>199</cp:revision>
  <dcterms:created xsi:type="dcterms:W3CDTF">2005-11-27T12:45:52Z</dcterms:created>
  <dcterms:modified xsi:type="dcterms:W3CDTF">2025-10-30T11:49:25Z</dcterms:modified>
</cp:coreProperties>
</file>