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2" r:id="rId2"/>
    <p:sldId id="338" r:id="rId3"/>
    <p:sldId id="330" r:id="rId4"/>
    <p:sldId id="339" r:id="rId5"/>
    <p:sldId id="340" r:id="rId6"/>
    <p:sldId id="341" r:id="rId7"/>
    <p:sldId id="331" r:id="rId8"/>
    <p:sldId id="332" r:id="rId9"/>
    <p:sldId id="342" r:id="rId10"/>
    <p:sldId id="343" r:id="rId11"/>
    <p:sldId id="333" r:id="rId12"/>
  </p:sldIdLst>
  <p:sldSz cx="9144000" cy="6858000" type="screen4x3"/>
  <p:notesSz cx="6858000" cy="97155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00"/>
    <a:srgbClr val="336600"/>
    <a:srgbClr val="333399"/>
    <a:srgbClr val="A5002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8" d="100"/>
          <a:sy n="108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7EFFEF-2254-405D-AB2D-46D98DF38A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CF8CDC-F299-48A9-8344-976414D7D0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136C-3009-43F5-8D0A-9E1703EBA9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4E8F-0943-423B-A963-1CEBAA1232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61A0-404C-47FE-AFA7-A7C09178D0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0C34-F6D6-4C8B-A357-2F14D6C6E4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4B0A-B43E-4FDF-83E9-A259946138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3514-122A-499D-830E-6CF1E2B5FF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9C04E-29B5-4483-8687-94B8665913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AF4B-D779-4C3C-B630-E8A4CE1C36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AD851-9CE2-4DEF-AB2F-13A9226856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486E-C2A4-43E6-98CA-82B1635F2F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6F55-8264-4801-90AB-06E6AB3F40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90208-5EBD-447E-A451-7CC2D64C6D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E5E0C2-90AD-4183-9011-618C3109A8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39913" y="17463"/>
            <a:ext cx="5478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4000" b="1">
                <a:solidFill>
                  <a:srgbClr val="990000"/>
                </a:solidFill>
                <a:latin typeface="Times New Roman" pitchFamily="18" charset="0"/>
              </a:rPr>
              <a:t>ΣΥΜΠΛΕΓΜΑ </a:t>
            </a: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GOLGI</a:t>
            </a:r>
            <a:endParaRPr lang="el-GR" sz="4000" b="1">
              <a:solidFill>
                <a:srgbClr val="990000"/>
              </a:solidFill>
            </a:endParaRPr>
          </a:p>
        </p:txBody>
      </p:sp>
      <p:pic>
        <p:nvPicPr>
          <p:cNvPr id="18435" name="Picture 3" descr="070004-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581025"/>
            <a:ext cx="8229600" cy="5237163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S4</a:t>
            </a:r>
            <a:r>
              <a:rPr lang="el-GR" sz="2000" b="1">
                <a:latin typeface="Times New Roman" pitchFamily="18" charset="0"/>
              </a:rPr>
              <a:t>6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43563" y="3571875"/>
            <a:ext cx="335756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Διαμετακομιστικό κέντρο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Μεταμεταφραστικές τροποποιήσεις πρωτεϊνών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Τροποποιήσεις λιπιδίων </a:t>
            </a:r>
            <a:r>
              <a:rPr lang="el-GR" sz="2000" b="1">
                <a:solidFill>
                  <a:srgbClr val="003399"/>
                </a:solidFill>
                <a:latin typeface="Times New Roman" pitchFamily="18" charset="0"/>
              </a:rPr>
              <a:t>π.χ. σφιγγομυελίνη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Σύνθεση πολυσακχαριτών </a:t>
            </a:r>
            <a:r>
              <a:rPr lang="el-GR" sz="2000" b="1">
                <a:solidFill>
                  <a:srgbClr val="003399"/>
                </a:solidFill>
                <a:latin typeface="Times New Roman" pitchFamily="18" charset="0"/>
              </a:rPr>
              <a:t>π.χ. εξωκυττάρια ουσία</a:t>
            </a:r>
          </a:p>
        </p:txBody>
      </p:sp>
      <p:pic>
        <p:nvPicPr>
          <p:cNvPr id="7" name="~PP59.WAV">
            <a:hlinkClick r:id="" action="ppaction://media"/>
          </p:cNvPr>
          <p:cNvPicPr>
            <a:picLocks noRot="1" noChangeAspect="1"/>
          </p:cNvPicPr>
          <p:nvPr>
            <a:wavAudioFile r:embed="rId1" name="~PP59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4788" y="908050"/>
            <a:ext cx="4491037" cy="5616575"/>
            <a:chOff x="1729" y="572"/>
            <a:chExt cx="2829" cy="353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729" y="572"/>
              <a:ext cx="2829" cy="3538"/>
              <a:chOff x="1729" y="572"/>
              <a:chExt cx="2829" cy="3538"/>
            </a:xfrm>
          </p:grpSpPr>
          <p:pic>
            <p:nvPicPr>
              <p:cNvPr id="21516" name="Picture 4" descr="070009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1729" y="572"/>
                <a:ext cx="2784" cy="3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7" name="Rectangle 10"/>
              <p:cNvSpPr>
                <a:spLocks noChangeArrowheads="1"/>
              </p:cNvSpPr>
              <p:nvPr/>
            </p:nvSpPr>
            <p:spPr bwMode="auto">
              <a:xfrm>
                <a:off x="3424" y="3430"/>
                <a:ext cx="1134" cy="6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1515" name="Picture 12" descr="070009"/>
            <p:cNvPicPr>
              <a:picLocks noChangeAspect="1" noChangeArrowheads="1"/>
            </p:cNvPicPr>
            <p:nvPr/>
          </p:nvPicPr>
          <p:blipFill>
            <a:blip r:embed="rId3"/>
            <a:srcRect l="60884" t="80763"/>
            <a:stretch>
              <a:fillRect/>
            </a:stretch>
          </p:blipFill>
          <p:spPr bwMode="auto">
            <a:xfrm>
              <a:off x="2835" y="3395"/>
              <a:ext cx="108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00288" y="328613"/>
            <a:ext cx="4811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Γλυκοζυλίωση Πρωτεϊνών</a:t>
            </a:r>
            <a:endParaRPr lang="el-GR" sz="2400" b="1">
              <a:solidFill>
                <a:srgbClr val="990000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62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981075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Ν-γλυκοζιτικός</a:t>
            </a:r>
          </a:p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δεσμός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175" y="4570413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Ο-γλυκοζιτικός</a:t>
            </a:r>
          </a:p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δεσμός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380288" y="2782888"/>
            <a:ext cx="157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Asn-X-Ser</a:t>
            </a:r>
            <a:endParaRPr lang="el-GR" sz="20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000" b="1">
                <a:solidFill>
                  <a:srgbClr val="006600"/>
                </a:solidFill>
                <a:latin typeface="Times New Roman" pitchFamily="18" charset="0"/>
              </a:rPr>
              <a:t>ή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Asn-X-Thr</a:t>
            </a:r>
            <a:endParaRPr lang="el-GR" sz="2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143625" y="836613"/>
            <a:ext cx="2901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Asn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ER, Golgi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Πεντασακχαρίτης-πυρήνας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Προσκόλληση </a:t>
            </a: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en block</a:t>
            </a:r>
            <a:endParaRPr lang="el-GR" b="1">
              <a:solidFill>
                <a:srgbClr val="333399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Σε όλους τους οργανισμούς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03950" y="4775200"/>
            <a:ext cx="26304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Ser, Thr, Lys-OH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Golgi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Σταδιακή προσκόλληση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Μόνο σε ζωικά κύτταρα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Ομάδες αίματος</a:t>
            </a:r>
          </a:p>
        </p:txBody>
      </p:sp>
      <p:pic>
        <p:nvPicPr>
          <p:cNvPr id="17" name="~PP3187.WAV">
            <a:hlinkClick r:id="" action="ppaction://media"/>
          </p:cNvPr>
          <p:cNvPicPr>
            <a:picLocks noRot="1" noChangeAspect="1"/>
          </p:cNvPicPr>
          <p:nvPr>
            <a:wavAudioFile r:embed="rId1" name="~PP3187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51000" y="328613"/>
            <a:ext cx="6110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Ρόλος Γλυκοζυλίωσης Πρωτεϊνών</a:t>
            </a:r>
            <a:endParaRPr lang="el-GR" sz="2400" b="1">
              <a:solidFill>
                <a:srgbClr val="990000"/>
              </a:solidFill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63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7704137" cy="31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Στεραιοδιαμόρφωση πρωτεϊνών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Προστασία από πρωτεόλυση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Κυτταρική αναγνώριση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Δέσμευση τοξινών, ιών κλπ</a:t>
            </a:r>
            <a:endParaRPr lang="en-US" sz="2600" b="1" dirty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Επιλογή ενδοκυττάριου προορισμού πρωτεϊνών</a:t>
            </a:r>
          </a:p>
          <a:p>
            <a:pPr lvl="1">
              <a:lnSpc>
                <a:spcPct val="130000"/>
              </a:lnSpc>
            </a:pPr>
            <a:endParaRPr lang="el-GR" sz="26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8" name="~PP2139.WAV">
            <a:hlinkClick r:id="" action="ppaction://media"/>
          </p:cNvPr>
          <p:cNvPicPr>
            <a:picLocks noRot="1" noChangeAspect="1"/>
          </p:cNvPicPr>
          <p:nvPr>
            <a:wavAudioFile r:embed="rId1" name="~PP2139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39913" y="17463"/>
            <a:ext cx="5478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4000" b="1">
                <a:solidFill>
                  <a:srgbClr val="990000"/>
                </a:solidFill>
                <a:latin typeface="Times New Roman" pitchFamily="18" charset="0"/>
              </a:rPr>
              <a:t>ΣΥΜΠΛΕΓΜΑ </a:t>
            </a:r>
            <a:r>
              <a:rPr lang="en-US" sz="4000" b="1">
                <a:solidFill>
                  <a:srgbClr val="990000"/>
                </a:solidFill>
                <a:latin typeface="Times New Roman" pitchFamily="18" charset="0"/>
              </a:rPr>
              <a:t>GOLGI</a:t>
            </a:r>
            <a:endParaRPr lang="el-GR" sz="4000" b="1">
              <a:solidFill>
                <a:srgbClr val="990000"/>
              </a:solidFill>
            </a:endParaRPr>
          </a:p>
        </p:txBody>
      </p:sp>
      <p:pic>
        <p:nvPicPr>
          <p:cNvPr id="18435" name="Picture 3" descr="070004-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581025"/>
            <a:ext cx="8229600" cy="5237163"/>
          </a:xfr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601075" y="-26988"/>
            <a:ext cx="579438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S4</a:t>
            </a:r>
            <a:r>
              <a:rPr lang="el-GR" sz="2000" b="1">
                <a:latin typeface="Times New Roman" pitchFamily="18" charset="0"/>
              </a:rPr>
              <a:t>6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643563" y="3571875"/>
            <a:ext cx="3357562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Διαμετακομιστικό κέντρο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Μεταμεταφραστικές τροποποιήσεις πρωτεϊνών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Τροποποιήσεις λιπιδίων </a:t>
            </a:r>
            <a:r>
              <a:rPr lang="el-GR" sz="2000" b="1">
                <a:solidFill>
                  <a:srgbClr val="003399"/>
                </a:solidFill>
                <a:latin typeface="Times New Roman" pitchFamily="18" charset="0"/>
              </a:rPr>
              <a:t>π.χ. σφιγγομυελίνη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200" b="1">
                <a:solidFill>
                  <a:srgbClr val="003399"/>
                </a:solidFill>
                <a:latin typeface="Times New Roman" pitchFamily="18" charset="0"/>
              </a:rPr>
              <a:t>Σύνθεση πολυσακχαριτών </a:t>
            </a:r>
            <a:r>
              <a:rPr lang="el-GR" sz="2000" b="1">
                <a:solidFill>
                  <a:srgbClr val="003399"/>
                </a:solidFill>
                <a:latin typeface="Times New Roman" pitchFamily="18" charset="0"/>
              </a:rPr>
              <a:t>π.χ. εξωκυττάρια ουσία</a:t>
            </a:r>
          </a:p>
        </p:txBody>
      </p:sp>
      <p:pic>
        <p:nvPicPr>
          <p:cNvPr id="8" name="~PP914.WAV">
            <a:hlinkClick r:id="" action="ppaction://media"/>
          </p:cNvPr>
          <p:cNvPicPr>
            <a:picLocks noRot="1" noChangeAspect="1"/>
          </p:cNvPicPr>
          <p:nvPr>
            <a:wavAudioFile r:embed="rId1" name="~PP914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90500"/>
            <a:ext cx="8353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Μετα-μεταφραστικές Τροποποιήσεις </a:t>
            </a:r>
            <a:endParaRPr lang="en-US" sz="32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Ομοιοπολική Τροποποίηση</a:t>
            </a: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Πρωτεϊνών</a:t>
            </a: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59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3025" y="1831975"/>
            <a:ext cx="882015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Σχηματισμός Δισουλφιδικών Δεσμών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Φωσφορυλίωση (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Ser, </a:t>
            </a:r>
            <a:r>
              <a:rPr lang="en-US" sz="2600" b="1" dirty="0" err="1">
                <a:solidFill>
                  <a:srgbClr val="003399"/>
                </a:solidFill>
                <a:latin typeface="Times New Roman" pitchFamily="18" charset="0"/>
              </a:rPr>
              <a:t>Thr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, Tyr</a:t>
            </a:r>
            <a:r>
              <a:rPr lang="el-GR" sz="2600" b="1" dirty="0">
                <a:solidFill>
                  <a:srgbClr val="333399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Υδροξυλίωση (</a:t>
            </a:r>
            <a:r>
              <a:rPr lang="en-US" sz="2600" b="1" dirty="0">
                <a:solidFill>
                  <a:srgbClr val="006600"/>
                </a:solidFill>
                <a:latin typeface="Times New Roman" pitchFamily="18" charset="0"/>
              </a:rPr>
              <a:t>Pro, Lys </a:t>
            </a: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σε κολλαγόνο, ελαστίνη)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Καρβοξυλίωση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 (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γ-καρβοξυγλουταμινική ομάδα)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Ειδική Πρωτεόλυση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Γλυκοζυλίωση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endParaRPr lang="el-GR" sz="26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461" name="Picture 6" descr="ch3f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412875"/>
            <a:ext cx="25923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2808.WAV">
            <a:hlinkClick r:id="" action="ppaction://media"/>
          </p:cNvPr>
          <p:cNvPicPr>
            <a:picLocks noRot="1" noChangeAspect="1"/>
          </p:cNvPicPr>
          <p:nvPr>
            <a:wavAudioFile r:embed="rId1" name="~PP2808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90500"/>
            <a:ext cx="8353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Μετα-μεταφραστικές Τροποποιήσεις </a:t>
            </a:r>
            <a:endParaRPr lang="en-US" sz="32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Ομοιοπολική Τροποποίηση</a:t>
            </a: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Πρωτεϊνών</a:t>
            </a: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59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3025" y="1831975"/>
            <a:ext cx="882015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Σχηματισμός Δισουλφιδικών Δεσμών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Φωσφορυλίωση (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Ser, </a:t>
            </a:r>
            <a:r>
              <a:rPr lang="en-US" sz="2600" b="1" dirty="0" err="1">
                <a:solidFill>
                  <a:srgbClr val="003399"/>
                </a:solidFill>
                <a:latin typeface="Times New Roman" pitchFamily="18" charset="0"/>
              </a:rPr>
              <a:t>Thr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, Tyr</a:t>
            </a:r>
            <a:r>
              <a:rPr lang="el-GR" sz="2600" b="1" dirty="0">
                <a:solidFill>
                  <a:srgbClr val="333399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Υδροξυλίωση (</a:t>
            </a:r>
            <a:r>
              <a:rPr lang="en-US" sz="2600" b="1" dirty="0">
                <a:solidFill>
                  <a:srgbClr val="006600"/>
                </a:solidFill>
                <a:latin typeface="Times New Roman" pitchFamily="18" charset="0"/>
              </a:rPr>
              <a:t>Pro, Lys </a:t>
            </a: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σε κολλαγόνο, ελαστίνη)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Καρβοξυλίωση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 (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γ-καρβοξυγλουταμινική ομάδα)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Ειδική Πρωτεόλυση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Γλυκοζυλίωση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endParaRPr lang="el-GR" sz="26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461" name="Picture 6" descr="ch3f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412875"/>
            <a:ext cx="25923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524.WAV">
            <a:hlinkClick r:id="" action="ppaction://media"/>
          </p:cNvPr>
          <p:cNvPicPr>
            <a:picLocks noRot="1" noChangeAspect="1"/>
          </p:cNvPicPr>
          <p:nvPr>
            <a:wavAudioFile r:embed="rId1" name="~PP1524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90500"/>
            <a:ext cx="8353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Μετα-μεταφραστικές Τροποποιήσεις </a:t>
            </a:r>
            <a:endParaRPr lang="en-US" sz="32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Ομοιοπολική Τροποποίηση</a:t>
            </a: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Πρωτεϊνών</a:t>
            </a: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59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3025" y="1831975"/>
            <a:ext cx="8820150" cy="49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Σχηματισμός Δισουλφιδικών Δεσμών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Φωσφορυλίωση (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Ser, </a:t>
            </a:r>
            <a:r>
              <a:rPr lang="en-US" sz="2600" b="1" dirty="0" err="1">
                <a:solidFill>
                  <a:srgbClr val="003399"/>
                </a:solidFill>
                <a:latin typeface="Times New Roman" pitchFamily="18" charset="0"/>
              </a:rPr>
              <a:t>Thr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, Tyr</a:t>
            </a:r>
            <a:r>
              <a:rPr lang="el-GR" sz="2600" b="1" dirty="0">
                <a:solidFill>
                  <a:srgbClr val="333399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Υδροξυλίωση (</a:t>
            </a:r>
            <a:r>
              <a:rPr lang="en-US" sz="2600" b="1" dirty="0">
                <a:solidFill>
                  <a:srgbClr val="006600"/>
                </a:solidFill>
                <a:latin typeface="Times New Roman" pitchFamily="18" charset="0"/>
              </a:rPr>
              <a:t>Pro, Lys </a:t>
            </a: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σε κολλαγόνο, ελαστίνη)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Καρβοξυλίωση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 (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γ-καρβοξυγλουταμινική ομάδα)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Ειδική Πρωτεόλυση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Γλυκοζυλίωση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endParaRPr lang="el-GR" sz="2600" b="1" dirty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l-GR" sz="26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461" name="Picture 6" descr="ch3f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412875"/>
            <a:ext cx="25923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2751.WAV">
            <a:hlinkClick r:id="" action="ppaction://media"/>
          </p:cNvPr>
          <p:cNvPicPr>
            <a:picLocks noRot="1" noChangeAspect="1"/>
          </p:cNvPicPr>
          <p:nvPr>
            <a:wavAudioFile r:embed="rId1" name="~PP2751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190500"/>
            <a:ext cx="8353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Μετα-μεταφραστικές Τροποποιήσεις </a:t>
            </a:r>
            <a:endParaRPr lang="en-US" sz="3200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Ομοιοπολική Τροποποίηση</a:t>
            </a:r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Πρωτεϊνών</a:t>
            </a:r>
            <a:endParaRPr lang="en-US" sz="28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59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3025" y="1831975"/>
            <a:ext cx="8820150" cy="49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Σχηματισμός Δισουλφιδικών Δεσμών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Φωσφορυλίωση (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Ser, </a:t>
            </a:r>
            <a:r>
              <a:rPr lang="en-US" sz="2600" b="1" dirty="0" err="1">
                <a:solidFill>
                  <a:srgbClr val="003399"/>
                </a:solidFill>
                <a:latin typeface="Times New Roman" pitchFamily="18" charset="0"/>
              </a:rPr>
              <a:t>Thr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, Tyr</a:t>
            </a:r>
            <a:r>
              <a:rPr lang="el-GR" sz="2600" b="1" dirty="0">
                <a:solidFill>
                  <a:srgbClr val="333399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Υδροξυλίωση (</a:t>
            </a:r>
            <a:r>
              <a:rPr lang="en-US" sz="2600" b="1" dirty="0">
                <a:solidFill>
                  <a:srgbClr val="006600"/>
                </a:solidFill>
                <a:latin typeface="Times New Roman" pitchFamily="18" charset="0"/>
              </a:rPr>
              <a:t>Pro, Lys </a:t>
            </a: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σε κολλαγόνο, ελαστίνη)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Καρβοξυλίωση</a:t>
            </a:r>
            <a:r>
              <a:rPr lang="en-US" sz="2600" b="1" dirty="0">
                <a:solidFill>
                  <a:srgbClr val="003399"/>
                </a:solidFill>
                <a:latin typeface="Times New Roman" pitchFamily="18" charset="0"/>
              </a:rPr>
              <a:t> (</a:t>
            </a: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γ-καρβοξυγλουταμινική ομάδα)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Ειδική Πρωτεόλυση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r>
              <a:rPr lang="el-GR" sz="2600" b="1" dirty="0">
                <a:solidFill>
                  <a:srgbClr val="003399"/>
                </a:solidFill>
                <a:latin typeface="Times New Roman" pitchFamily="18" charset="0"/>
              </a:rPr>
              <a:t>Γλυκοζυλίωση</a:t>
            </a:r>
          </a:p>
          <a:p>
            <a:pPr>
              <a:lnSpc>
                <a:spcPct val="135000"/>
              </a:lnSpc>
              <a:buFont typeface="Wingdings" pitchFamily="2" charset="2"/>
              <a:buChar char="§"/>
            </a:pPr>
            <a:endParaRPr lang="el-GR" sz="2600" b="1" dirty="0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endParaRPr lang="el-GR" sz="2600" b="1" dirty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lnSpc>
                <a:spcPct val="135000"/>
              </a:lnSpc>
            </a:pPr>
            <a:r>
              <a:rPr lang="el-GR" sz="2600" b="1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461" name="Picture 6" descr="ch3f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1412875"/>
            <a:ext cx="259238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1148.WAV">
            <a:hlinkClick r:id="" action="ppaction://media"/>
          </p:cNvPr>
          <p:cNvPicPr>
            <a:picLocks noRot="1" noChangeAspect="1"/>
          </p:cNvPicPr>
          <p:nvPr>
            <a:wavAudioFile r:embed="rId1" name="~PP1148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32100" y="328613"/>
            <a:ext cx="3730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Ειδική Πρωτεόλυση</a:t>
            </a:r>
            <a:endParaRPr lang="el-GR" sz="2400" b="1">
              <a:solidFill>
                <a:srgbClr val="99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50938" y="1196975"/>
            <a:ext cx="6840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Προ-Πρωτεΐνες (π.χ. Ινσουλίνη)</a:t>
            </a:r>
          </a:p>
          <a:p>
            <a:pPr>
              <a:buFont typeface="Wingdings" pitchFamily="2" charset="2"/>
              <a:buChar char="§"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Ζυμογόνα (π.χ. παράγοντες πήξης αίματος)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61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11188" y="2349500"/>
            <a:ext cx="770413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600" b="1">
                <a:solidFill>
                  <a:srgbClr val="003399"/>
                </a:solidFill>
                <a:latin typeface="Times New Roman" pitchFamily="18" charset="0"/>
              </a:rPr>
              <a:t>Λειτουργίες Πρωτεόλυσης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Προφύλαξη κυττάρου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Πολλαπλά αντίγραφα ώριμης πρωτεΐνης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000" b="1">
                <a:solidFill>
                  <a:srgbClr val="006600"/>
                </a:solidFill>
                <a:latin typeface="Times New Roman" pitchFamily="18" charset="0"/>
              </a:rPr>
              <a:t>π.χ. εγκεφαλίνες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Διαφορετικές ώριμες πρωτεΐνες 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000" b="1">
                <a:solidFill>
                  <a:srgbClr val="006600"/>
                </a:solidFill>
                <a:latin typeface="Times New Roman" pitchFamily="18" charset="0"/>
              </a:rPr>
              <a:t>π.χ. προοπιομελανοκορτίνη: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ACTH &amp;</a:t>
            </a:r>
            <a:r>
              <a:rPr lang="el-GR" sz="2000" b="1">
                <a:solidFill>
                  <a:srgbClr val="006600"/>
                </a:solidFill>
                <a:latin typeface="Times New Roman" pitchFamily="18" charset="0"/>
              </a:rPr>
              <a:t> ενδορφίνες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l-GR" sz="2400" b="1">
                <a:solidFill>
                  <a:srgbClr val="006600"/>
                </a:solidFill>
                <a:latin typeface="Times New Roman" pitchFamily="18" charset="0"/>
              </a:rPr>
              <a:t>Ρύθμιση Ενεργότητας / Ποσότητας</a:t>
            </a:r>
          </a:p>
        </p:txBody>
      </p:sp>
      <p:pic>
        <p:nvPicPr>
          <p:cNvPr id="10" name="~PP203.WAV">
            <a:hlinkClick r:id="" action="ppaction://media"/>
          </p:cNvPr>
          <p:cNvPicPr>
            <a:picLocks noRot="1" noChangeAspect="1"/>
          </p:cNvPicPr>
          <p:nvPr>
            <a:wavAudioFile r:embed="rId1" name="~PP203.WAV"/>
          </p:nvPr>
        </p:nvPicPr>
        <p:blipFill>
          <a:blip r:embed="rId3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3"/>
          <p:cNvGrpSpPr>
            <a:grpSpLocks/>
          </p:cNvGrpSpPr>
          <p:nvPr/>
        </p:nvGrpSpPr>
        <p:grpSpPr bwMode="auto">
          <a:xfrm>
            <a:off x="2744788" y="908050"/>
            <a:ext cx="4491037" cy="5616575"/>
            <a:chOff x="1729" y="572"/>
            <a:chExt cx="2829" cy="3538"/>
          </a:xfrm>
        </p:grpSpPr>
        <p:grpSp>
          <p:nvGrpSpPr>
            <p:cNvPr id="21514" name="Group 11"/>
            <p:cNvGrpSpPr>
              <a:grpSpLocks/>
            </p:cNvGrpSpPr>
            <p:nvPr/>
          </p:nvGrpSpPr>
          <p:grpSpPr bwMode="auto">
            <a:xfrm>
              <a:off x="1729" y="572"/>
              <a:ext cx="2829" cy="3538"/>
              <a:chOff x="1729" y="572"/>
              <a:chExt cx="2829" cy="3538"/>
            </a:xfrm>
          </p:grpSpPr>
          <p:pic>
            <p:nvPicPr>
              <p:cNvPr id="21516" name="Picture 4" descr="070009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1729" y="572"/>
                <a:ext cx="2784" cy="3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7" name="Rectangle 10"/>
              <p:cNvSpPr>
                <a:spLocks noChangeArrowheads="1"/>
              </p:cNvSpPr>
              <p:nvPr/>
            </p:nvSpPr>
            <p:spPr bwMode="auto">
              <a:xfrm>
                <a:off x="3424" y="3430"/>
                <a:ext cx="1134" cy="6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1515" name="Picture 12" descr="070009"/>
            <p:cNvPicPr>
              <a:picLocks noChangeAspect="1" noChangeArrowheads="1"/>
            </p:cNvPicPr>
            <p:nvPr/>
          </p:nvPicPr>
          <p:blipFill>
            <a:blip r:embed="rId3"/>
            <a:srcRect l="60884" t="80763"/>
            <a:stretch>
              <a:fillRect/>
            </a:stretch>
          </p:blipFill>
          <p:spPr bwMode="auto">
            <a:xfrm>
              <a:off x="2835" y="3395"/>
              <a:ext cx="108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00288" y="328613"/>
            <a:ext cx="4811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Γλυκοζυλίωση Πρωτεϊνών</a:t>
            </a:r>
            <a:endParaRPr lang="el-GR" sz="2400" b="1">
              <a:solidFill>
                <a:srgbClr val="990000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62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981075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Ν-γλυκοζιτικός</a:t>
            </a:r>
          </a:p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δεσμός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175" y="4570413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Ο-γλυκοζιτικός</a:t>
            </a:r>
          </a:p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δεσμός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380288" y="2782888"/>
            <a:ext cx="157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Asn-X-Ser</a:t>
            </a:r>
            <a:endParaRPr lang="el-GR" sz="20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000" b="1">
                <a:solidFill>
                  <a:srgbClr val="006600"/>
                </a:solidFill>
                <a:latin typeface="Times New Roman" pitchFamily="18" charset="0"/>
              </a:rPr>
              <a:t>ή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Asn-X-Thr</a:t>
            </a:r>
            <a:endParaRPr lang="el-GR" sz="2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143625" y="836613"/>
            <a:ext cx="2901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Asn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ER, Golgi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Πεντασακχαρίτης-πυρήνας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Προσκόλληση </a:t>
            </a: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en block</a:t>
            </a:r>
            <a:endParaRPr lang="el-GR" b="1">
              <a:solidFill>
                <a:srgbClr val="333399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Σε όλους τους οργανισμούς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03950" y="4775200"/>
            <a:ext cx="26304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Ser, Thr, Lys-OH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Golgi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Σταδιακή προσκόλληση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Μόνο σε ζωικά κύτταρα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Ομάδες αίματος</a:t>
            </a:r>
          </a:p>
        </p:txBody>
      </p:sp>
      <p:pic>
        <p:nvPicPr>
          <p:cNvPr id="17" name="~PP1730.WAV">
            <a:hlinkClick r:id="" action="ppaction://media"/>
          </p:cNvPr>
          <p:cNvPicPr>
            <a:picLocks noRot="1" noChangeAspect="1"/>
          </p:cNvPicPr>
          <p:nvPr>
            <a:wavAudioFile r:embed="rId1" name="~PP1730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4788" y="908050"/>
            <a:ext cx="4491037" cy="5616575"/>
            <a:chOff x="1729" y="572"/>
            <a:chExt cx="2829" cy="3538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729" y="572"/>
              <a:ext cx="2829" cy="3538"/>
              <a:chOff x="1729" y="572"/>
              <a:chExt cx="2829" cy="3538"/>
            </a:xfrm>
          </p:grpSpPr>
          <p:pic>
            <p:nvPicPr>
              <p:cNvPr id="21516" name="Picture 4" descr="070009"/>
              <p:cNvPicPr>
                <a:picLocks noChangeAspect="1" noChangeArrowheads="1"/>
              </p:cNvPicPr>
              <p:nvPr/>
            </p:nvPicPr>
            <p:blipFill>
              <a:blip r:embed="rId3">
                <a:lum bright="-6000" contrast="6000"/>
              </a:blip>
              <a:srcRect/>
              <a:stretch>
                <a:fillRect/>
              </a:stretch>
            </p:blipFill>
            <p:spPr bwMode="auto">
              <a:xfrm>
                <a:off x="1729" y="572"/>
                <a:ext cx="2784" cy="3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7" name="Rectangle 10"/>
              <p:cNvSpPr>
                <a:spLocks noChangeArrowheads="1"/>
              </p:cNvSpPr>
              <p:nvPr/>
            </p:nvSpPr>
            <p:spPr bwMode="auto">
              <a:xfrm>
                <a:off x="3424" y="3430"/>
                <a:ext cx="1134" cy="6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1515" name="Picture 12" descr="070009"/>
            <p:cNvPicPr>
              <a:picLocks noChangeAspect="1" noChangeArrowheads="1"/>
            </p:cNvPicPr>
            <p:nvPr/>
          </p:nvPicPr>
          <p:blipFill>
            <a:blip r:embed="rId3"/>
            <a:srcRect l="60884" t="80763"/>
            <a:stretch>
              <a:fillRect/>
            </a:stretch>
          </p:blipFill>
          <p:spPr bwMode="auto">
            <a:xfrm>
              <a:off x="2835" y="3395"/>
              <a:ext cx="1089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300288" y="328613"/>
            <a:ext cx="4811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 b="1">
                <a:solidFill>
                  <a:srgbClr val="990000"/>
                </a:solidFill>
                <a:latin typeface="Times New Roman" pitchFamily="18" charset="0"/>
              </a:rPr>
              <a:t>Γλυκοζυλίωση Πρωτεϊνών</a:t>
            </a:r>
            <a:endParaRPr lang="el-GR" sz="2400" b="1">
              <a:solidFill>
                <a:srgbClr val="990000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8532813" y="79375"/>
            <a:ext cx="579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S</a:t>
            </a:r>
            <a:r>
              <a:rPr lang="el-GR" sz="2000" b="1">
                <a:latin typeface="Times New Roman" pitchFamily="18" charset="0"/>
              </a:rPr>
              <a:t>62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981075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Ν-γλυκοζιτικός</a:t>
            </a:r>
          </a:p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δεσμός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175" y="4570413"/>
            <a:ext cx="3311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Ο-γλυκοζιτικός</a:t>
            </a:r>
          </a:p>
          <a:p>
            <a:pPr algn="ctr">
              <a:buFont typeface="Wingdings" pitchFamily="2" charset="2"/>
              <a:buNone/>
            </a:pPr>
            <a:r>
              <a:rPr lang="el-GR" sz="2800" b="1">
                <a:solidFill>
                  <a:srgbClr val="990000"/>
                </a:solidFill>
                <a:latin typeface="Times New Roman" pitchFamily="18" charset="0"/>
              </a:rPr>
              <a:t>δεσμός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7380288" y="2782888"/>
            <a:ext cx="157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Asn-X-Ser</a:t>
            </a:r>
            <a:endParaRPr lang="el-GR" sz="2000" b="1">
              <a:solidFill>
                <a:srgbClr val="006600"/>
              </a:solidFill>
              <a:latin typeface="Times New Roman" pitchFamily="18" charset="0"/>
            </a:endParaRPr>
          </a:p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l-GR" sz="2000" b="1">
                <a:solidFill>
                  <a:srgbClr val="006600"/>
                </a:solidFill>
                <a:latin typeface="Times New Roman" pitchFamily="18" charset="0"/>
              </a:rPr>
              <a:t>ή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Asn-X-Thr</a:t>
            </a:r>
            <a:endParaRPr lang="el-GR" sz="2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6143625" y="836613"/>
            <a:ext cx="2901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Asn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ER, Golgi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Πεντασακχαρίτης-πυρήνας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Προσκόλληση </a:t>
            </a: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en block</a:t>
            </a:r>
            <a:endParaRPr lang="el-GR" b="1">
              <a:solidFill>
                <a:srgbClr val="333399"/>
              </a:solidFill>
              <a:latin typeface="Times New Roman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Σε όλους τους οργανισμούς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03950" y="4775200"/>
            <a:ext cx="2630488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Ser, Thr, Lys-OH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b="1">
                <a:solidFill>
                  <a:srgbClr val="333399"/>
                </a:solidFill>
                <a:latin typeface="Times New Roman" pitchFamily="18" charset="0"/>
              </a:rPr>
              <a:t>Golgi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Σταδιακή προσκόλληση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Μόνο σε ζωικά κύτταρα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l-GR" b="1">
                <a:solidFill>
                  <a:srgbClr val="333399"/>
                </a:solidFill>
                <a:latin typeface="Times New Roman" pitchFamily="18" charset="0"/>
              </a:rPr>
              <a:t>Ομάδες αίματος</a:t>
            </a:r>
          </a:p>
        </p:txBody>
      </p:sp>
      <p:pic>
        <p:nvPicPr>
          <p:cNvPr id="15" name="~PP1257.WAV">
            <a:hlinkClick r:id="" action="ppaction://media"/>
          </p:cNvPr>
          <p:cNvPicPr>
            <a:picLocks noRot="1" noChangeAspect="1"/>
          </p:cNvPicPr>
          <p:nvPr>
            <a:wavAudioFile r:embed="rId1" name="~PP1257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393</Words>
  <Application>Microsoft Office PowerPoint</Application>
  <PresentationFormat>Προβολή στην οθόνη (4:3)</PresentationFormat>
  <Paragraphs>133</Paragraphs>
  <Slides>11</Slides>
  <Notes>0</Notes>
  <HiddenSlides>0</HiddenSlides>
  <MMClips>11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Προεπιλεγμένη σχεδίαση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Kapodistrian University of Athens</dc:creator>
  <cp:lastModifiedBy>Antonis Stamatakis</cp:lastModifiedBy>
  <cp:revision>208</cp:revision>
  <dcterms:created xsi:type="dcterms:W3CDTF">2005-11-27T12:45:52Z</dcterms:created>
  <dcterms:modified xsi:type="dcterms:W3CDTF">2021-12-20T15:01:56Z</dcterms:modified>
</cp:coreProperties>
</file>