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2" r:id="rId2"/>
    <p:sldId id="328" r:id="rId3"/>
    <p:sldId id="264" r:id="rId4"/>
    <p:sldId id="265" r:id="rId5"/>
    <p:sldId id="327" r:id="rId6"/>
    <p:sldId id="266" r:id="rId7"/>
    <p:sldId id="270" r:id="rId8"/>
    <p:sldId id="344" r:id="rId9"/>
    <p:sldId id="269" r:id="rId10"/>
    <p:sldId id="34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CC7-83F0-4F3A-8A38-77E55059BBD0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4EE3-D515-4548-82CF-8A1AD77CDE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2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CC7-83F0-4F3A-8A38-77E55059BBD0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4EE3-D515-4548-82CF-8A1AD77CDE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95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CC7-83F0-4F3A-8A38-77E55059BBD0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4EE3-D515-4548-82CF-8A1AD77CDE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98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CC7-83F0-4F3A-8A38-77E55059BBD0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4EE3-D515-4548-82CF-8A1AD77CDE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19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CC7-83F0-4F3A-8A38-77E55059BBD0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4EE3-D515-4548-82CF-8A1AD77CDE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29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CC7-83F0-4F3A-8A38-77E55059BBD0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4EE3-D515-4548-82CF-8A1AD77CDE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55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CC7-83F0-4F3A-8A38-77E55059BBD0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4EE3-D515-4548-82CF-8A1AD77CDE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7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CC7-83F0-4F3A-8A38-77E55059BBD0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4EE3-D515-4548-82CF-8A1AD77CDE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048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CC7-83F0-4F3A-8A38-77E55059BBD0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4EE3-D515-4548-82CF-8A1AD77CDE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942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CC7-83F0-4F3A-8A38-77E55059BBD0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4EE3-D515-4548-82CF-8A1AD77CDE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54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CC7-83F0-4F3A-8A38-77E55059BBD0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4EE3-D515-4548-82CF-8A1AD77CDE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44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56ACC7-83F0-4F3A-8A38-77E55059BBD0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424EE3-D515-4548-82CF-8A1AD77CDE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04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91E7C8C-F6B1-D5DC-C0C8-CA1E5093F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72" y="764704"/>
            <a:ext cx="573325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F423D2B4-72AB-2F66-4166-8CA27C073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288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l-GR" sz="38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Ενδοκυττάρια Οργανίδια</a:t>
            </a:r>
          </a:p>
        </p:txBody>
      </p:sp>
    </p:spTree>
    <p:extLst>
      <p:ext uri="{BB962C8B-B14F-4D97-AF65-F5344CB8AC3E}">
        <p14:creationId xmlns:p14="http://schemas.microsoft.com/office/powerpoint/2010/main" val="150598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4-19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179388" y="1196975"/>
            <a:ext cx="8748712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49425" y="328613"/>
            <a:ext cx="5861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rgbClr val="990000"/>
                </a:solidFill>
                <a:latin typeface="Times New Roman" pitchFamily="18" charset="0"/>
              </a:rPr>
              <a:t>Στάδια Σχηματισμού Κυστιδίου </a:t>
            </a:r>
            <a:endParaRPr lang="el-GR" sz="3200" b="1" dirty="0">
              <a:solidFill>
                <a:srgbClr val="99000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979613" y="5646738"/>
            <a:ext cx="5834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800" b="1" dirty="0">
                <a:solidFill>
                  <a:srgbClr val="006600"/>
                </a:solidFill>
                <a:latin typeface="Times New Roman" pitchFamily="18" charset="0"/>
              </a:rPr>
              <a:t> Δημιουργία «γυμνού» κυστιδίου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601075" y="-26988"/>
            <a:ext cx="5794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7</a:t>
            </a:r>
          </a:p>
        </p:txBody>
      </p:sp>
      <p:pic>
        <p:nvPicPr>
          <p:cNvPr id="8" name="~PP1647.WAV">
            <a:hlinkClick r:id="" action="ppaction://media"/>
          </p:cNvPr>
          <p:cNvPicPr>
            <a:picLocks noRot="1" noChangeAspect="1"/>
          </p:cNvPicPr>
          <p:nvPr>
            <a:wavAudioFile r:embed="rId1" name="~PP1647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335088" y="328613"/>
            <a:ext cx="676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>
                <a:solidFill>
                  <a:srgbClr val="990000"/>
                </a:solidFill>
                <a:latin typeface="Times New Roman" pitchFamily="18" charset="0"/>
              </a:rPr>
              <a:t>Διαλογή πρωτεϊνών για Λυσοσώματα </a:t>
            </a:r>
            <a:endParaRPr lang="el-GR" sz="3200" b="1">
              <a:solidFill>
                <a:srgbClr val="990000"/>
              </a:solidFill>
            </a:endParaRPr>
          </a:p>
        </p:txBody>
      </p:sp>
      <p:pic>
        <p:nvPicPr>
          <p:cNvPr id="23555" name="Picture 5" descr="07001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069975"/>
            <a:ext cx="5381625" cy="5238750"/>
          </a:xfrm>
          <a:noFill/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5651500" y="2827338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b="1">
                <a:solidFill>
                  <a:srgbClr val="006600"/>
                </a:solidFill>
                <a:latin typeface="Times New Roman" pitchFamily="18" charset="0"/>
              </a:rPr>
              <a:t>  6-φωσφορική μαννόζη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8601075" y="-26988"/>
            <a:ext cx="5794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16</a:t>
            </a:r>
          </a:p>
        </p:txBody>
      </p:sp>
      <p:pic>
        <p:nvPicPr>
          <p:cNvPr id="6" name="~PP4027.WAV">
            <a:hlinkClick r:id="" action="ppaction://media"/>
          </p:cNvPr>
          <p:cNvPicPr>
            <a:picLocks noRot="1" noChangeAspect="1"/>
          </p:cNvPicPr>
          <p:nvPr>
            <a:wavAudioFile r:embed="rId1" name="~PP4027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-24288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l-GR" sz="3400" b="1">
                <a:solidFill>
                  <a:srgbClr val="990000"/>
                </a:solidFill>
                <a:latin typeface="Times New Roman" pitchFamily="18" charset="0"/>
              </a:rPr>
              <a:t>Κυκλοφορία Πρωτεϊνών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601075" y="-26988"/>
            <a:ext cx="5794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5</a:t>
            </a:r>
          </a:p>
        </p:txBody>
      </p:sp>
      <p:pic>
        <p:nvPicPr>
          <p:cNvPr id="25604" name="Picture 6" descr="070012"/>
          <p:cNvPicPr>
            <a:picLocks noChangeAspect="1" noChangeArrowheads="1"/>
          </p:cNvPicPr>
          <p:nvPr/>
        </p:nvPicPr>
        <p:blipFill>
          <a:blip r:embed="rId3"/>
          <a:srcRect r="45093"/>
          <a:stretch>
            <a:fillRect/>
          </a:stretch>
        </p:blipFill>
        <p:spPr bwMode="auto">
          <a:xfrm>
            <a:off x="1116013" y="812800"/>
            <a:ext cx="403225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5424488" y="1412875"/>
            <a:ext cx="33115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l-GR" sz="2400" b="1">
                <a:solidFill>
                  <a:srgbClr val="006600"/>
                </a:solidFill>
                <a:latin typeface="Times New Roman" pitchFamily="18" charset="0"/>
              </a:rPr>
              <a:t> Καλυμμένα κυστίδια</a:t>
            </a:r>
            <a:endParaRPr lang="en-US" sz="2400" b="1">
              <a:solidFill>
                <a:srgbClr val="0066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l-GR" sz="2400" b="1">
              <a:solidFill>
                <a:srgbClr val="006600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l-GR" sz="2400" b="1">
                <a:solidFill>
                  <a:schemeClr val="accent2"/>
                </a:solidFill>
                <a:latin typeface="Times New Roman" pitchFamily="18" charset="0"/>
              </a:rPr>
              <a:t>Κλαθρίνη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COPI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COPII</a:t>
            </a:r>
            <a:endParaRPr lang="el-GR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5606" name="Picture 7" descr="14-18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5143500" y="3714750"/>
            <a:ext cx="3871913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23.WAV">
            <a:hlinkClick r:id="" action="ppaction://media"/>
          </p:cNvPr>
          <p:cNvPicPr>
            <a:picLocks noRot="1" noChangeAspect="1"/>
          </p:cNvPicPr>
          <p:nvPr>
            <a:wavAudioFile r:embed="rId1" name="~PP23.WAV"/>
          </p:nvPr>
        </p:nvPicPr>
        <p:blipFill>
          <a:blip r:embed="rId5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24288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l-GR" sz="3400" b="1">
                <a:solidFill>
                  <a:srgbClr val="990000"/>
                </a:solidFill>
                <a:latin typeface="Times New Roman" pitchFamily="18" charset="0"/>
              </a:rPr>
              <a:t>Κυστίδια με Κλαθρίνη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601075" y="-26988"/>
            <a:ext cx="5794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6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124075" y="1125538"/>
            <a:ext cx="45005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TGN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 </a:t>
            </a:r>
            <a:r>
              <a:rPr lang="el-GR" sz="2400" b="1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	Πλασματική 			μεμβράνη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400" b="1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TGN 	</a:t>
            </a:r>
            <a:r>
              <a:rPr lang="el-GR" sz="2400" b="1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Λυσοσώματα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400" b="1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 Κυτ. Μεμβ.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</a:t>
            </a:r>
            <a:r>
              <a:rPr lang="el-GR" sz="2400" b="1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 Ενδοσώματα</a:t>
            </a:r>
          </a:p>
          <a:p>
            <a:pPr>
              <a:buFont typeface="Wingdings" pitchFamily="2" charset="2"/>
              <a:buChar char="§"/>
            </a:pPr>
            <a:endParaRPr lang="el-GR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6629" name="Picture 7" descr="14-18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r="66830" b="11292"/>
          <a:stretch>
            <a:fillRect/>
          </a:stretch>
        </p:blipFill>
        <p:spPr bwMode="auto">
          <a:xfrm>
            <a:off x="195263" y="923925"/>
            <a:ext cx="185578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ch13f7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250825" y="3722688"/>
            <a:ext cx="5775325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070012"/>
          <p:cNvPicPr>
            <a:picLocks noChangeAspect="1" noChangeArrowheads="1"/>
          </p:cNvPicPr>
          <p:nvPr/>
        </p:nvPicPr>
        <p:blipFill>
          <a:blip r:embed="rId5">
            <a:lum bright="-6000" contrast="12000"/>
          </a:blip>
          <a:srcRect r="45093"/>
          <a:stretch>
            <a:fillRect/>
          </a:stretch>
        </p:blipFill>
        <p:spPr bwMode="auto">
          <a:xfrm>
            <a:off x="6435725" y="692150"/>
            <a:ext cx="2708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3518.WAV">
            <a:hlinkClick r:id="" action="ppaction://media"/>
          </p:cNvPr>
          <p:cNvPicPr>
            <a:picLocks noRot="1" noChangeAspect="1"/>
          </p:cNvPicPr>
          <p:nvPr>
            <a:wavAudioFile r:embed="rId1" name="~PP3518.WAV"/>
          </p:nvPr>
        </p:nvPicPr>
        <p:blipFill>
          <a:blip r:embed="rId6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357438" y="14287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http://www.youtube.com/watch?v=o_EUHu4OJus</a:t>
            </a:r>
            <a:endParaRPr lang="el-GR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49425" y="328613"/>
            <a:ext cx="5861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rgbClr val="990000"/>
                </a:solidFill>
                <a:latin typeface="Times New Roman" pitchFamily="18" charset="0"/>
              </a:rPr>
              <a:t>Στάδια Σχηματισμού Κυστιδίου </a:t>
            </a:r>
            <a:endParaRPr lang="el-GR" sz="3200" b="1" dirty="0">
              <a:solidFill>
                <a:srgbClr val="990000"/>
              </a:solidFill>
            </a:endParaRPr>
          </a:p>
        </p:txBody>
      </p:sp>
      <p:pic>
        <p:nvPicPr>
          <p:cNvPr id="4" name="~PP1203.WAV">
            <a:hlinkClick r:id="" action="ppaction://media"/>
          </p:cNvPr>
          <p:cNvPicPr>
            <a:picLocks noRot="1" noChangeAspect="1"/>
          </p:cNvPicPr>
          <p:nvPr>
            <a:wavAudioFile r:embed="rId1" name="~PP1203.WAV"/>
          </p:nvPr>
        </p:nvPicPr>
        <p:blipFill>
          <a:blip r:embed="rId3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4-19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179388" y="1196975"/>
            <a:ext cx="8748712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49425" y="328613"/>
            <a:ext cx="5861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rgbClr val="990000"/>
                </a:solidFill>
                <a:latin typeface="Times New Roman" pitchFamily="18" charset="0"/>
              </a:rPr>
              <a:t>Στάδια Σχηματισμού Κυστιδίου </a:t>
            </a:r>
            <a:endParaRPr lang="el-GR" sz="3200" b="1" dirty="0">
              <a:solidFill>
                <a:srgbClr val="99000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979613" y="5646738"/>
            <a:ext cx="5834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800" b="1">
                <a:solidFill>
                  <a:srgbClr val="006600"/>
                </a:solidFill>
                <a:latin typeface="Times New Roman" pitchFamily="18" charset="0"/>
              </a:rPr>
              <a:t> Καλυμμένη Εσοχή </a:t>
            </a:r>
            <a:r>
              <a:rPr lang="el-GR" sz="2800" b="1">
                <a:latin typeface="Times New Roman" pitchFamily="18" charset="0"/>
              </a:rPr>
              <a:t>με </a:t>
            </a:r>
            <a:r>
              <a:rPr lang="el-GR" sz="2800" b="1">
                <a:solidFill>
                  <a:srgbClr val="006600"/>
                </a:solidFill>
                <a:latin typeface="Times New Roman" pitchFamily="18" charset="0"/>
              </a:rPr>
              <a:t>Υποδοχείς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601075" y="-26988"/>
            <a:ext cx="5794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7</a:t>
            </a:r>
          </a:p>
        </p:txBody>
      </p:sp>
      <p:pic>
        <p:nvPicPr>
          <p:cNvPr id="6" name="~PP2778.WAV">
            <a:hlinkClick r:id="" action="ppaction://media"/>
          </p:cNvPr>
          <p:cNvPicPr>
            <a:picLocks noRot="1" noChangeAspect="1"/>
          </p:cNvPicPr>
          <p:nvPr>
            <a:wavAudioFile r:embed="rId1" name="~PP2778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4-19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r="35202"/>
          <a:stretch>
            <a:fillRect/>
          </a:stretch>
        </p:blipFill>
        <p:spPr bwMode="auto">
          <a:xfrm>
            <a:off x="1782763" y="1266825"/>
            <a:ext cx="5668962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814513" y="328613"/>
            <a:ext cx="5748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>
                <a:solidFill>
                  <a:srgbClr val="990000"/>
                </a:solidFill>
                <a:latin typeface="Times New Roman" pitchFamily="18" charset="0"/>
              </a:rPr>
              <a:t>Μηχανισμός Επιλογής Φορτίου </a:t>
            </a:r>
            <a:endParaRPr lang="el-GR" sz="3200" b="1">
              <a:solidFill>
                <a:srgbClr val="990000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698750" y="5414963"/>
            <a:ext cx="424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b="1">
                <a:solidFill>
                  <a:srgbClr val="006600"/>
                </a:solidFill>
                <a:latin typeface="Times New Roman" pitchFamily="18" charset="0"/>
              </a:rPr>
              <a:t> Υποδοχείς Μεταφοράς</a:t>
            </a:r>
          </a:p>
          <a:p>
            <a:pPr>
              <a:buFont typeface="Wingdings" pitchFamily="2" charset="2"/>
              <a:buChar char="§"/>
            </a:pPr>
            <a:r>
              <a:rPr lang="en-US" sz="24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l-GR" sz="2400" b="1">
                <a:solidFill>
                  <a:srgbClr val="006600"/>
                </a:solidFill>
                <a:latin typeface="Times New Roman" pitchFamily="18" charset="0"/>
              </a:rPr>
              <a:t>Ανταπτίνες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601075" y="-26988"/>
            <a:ext cx="5794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8</a:t>
            </a:r>
          </a:p>
        </p:txBody>
      </p:sp>
      <p:pic>
        <p:nvPicPr>
          <p:cNvPr id="6" name="~PP604.WAV">
            <a:hlinkClick r:id="" action="ppaction://media"/>
          </p:cNvPr>
          <p:cNvPicPr>
            <a:picLocks noRot="1" noChangeAspect="1"/>
          </p:cNvPicPr>
          <p:nvPr>
            <a:wavAudioFile r:embed="rId1" name="~PP604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4-19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r="35202"/>
          <a:stretch>
            <a:fillRect/>
          </a:stretch>
        </p:blipFill>
        <p:spPr bwMode="auto">
          <a:xfrm>
            <a:off x="1782763" y="1266825"/>
            <a:ext cx="5668962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814513" y="328613"/>
            <a:ext cx="5748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>
                <a:solidFill>
                  <a:srgbClr val="990000"/>
                </a:solidFill>
                <a:latin typeface="Times New Roman" pitchFamily="18" charset="0"/>
              </a:rPr>
              <a:t>Μηχανισμός Επιλογής Φορτίου </a:t>
            </a:r>
            <a:endParaRPr lang="el-GR" sz="3200" b="1">
              <a:solidFill>
                <a:srgbClr val="990000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698750" y="5414963"/>
            <a:ext cx="424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b="1">
                <a:solidFill>
                  <a:srgbClr val="006600"/>
                </a:solidFill>
                <a:latin typeface="Times New Roman" pitchFamily="18" charset="0"/>
              </a:rPr>
              <a:t> Υποδοχείς Μεταφοράς</a:t>
            </a:r>
          </a:p>
          <a:p>
            <a:pPr>
              <a:buFont typeface="Wingdings" pitchFamily="2" charset="2"/>
              <a:buChar char="§"/>
            </a:pPr>
            <a:r>
              <a:rPr lang="en-US" sz="24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l-GR" sz="2400" b="1">
                <a:solidFill>
                  <a:srgbClr val="006600"/>
                </a:solidFill>
                <a:latin typeface="Times New Roman" pitchFamily="18" charset="0"/>
              </a:rPr>
              <a:t>Ανταπτίνες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601075" y="-26988"/>
            <a:ext cx="5794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8</a:t>
            </a:r>
          </a:p>
        </p:txBody>
      </p:sp>
      <p:pic>
        <p:nvPicPr>
          <p:cNvPr id="9" name="~PP3367.WAV">
            <a:hlinkClick r:id="" action="ppaction://media"/>
          </p:cNvPr>
          <p:cNvPicPr>
            <a:picLocks noRot="1" noChangeAspect="1"/>
          </p:cNvPicPr>
          <p:nvPr>
            <a:wavAudioFile r:embed="rId1" name="~PP3367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h13f9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1036638" y="404813"/>
            <a:ext cx="7072312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01075" y="-26988"/>
            <a:ext cx="5794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9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051050" y="5876925"/>
            <a:ext cx="4956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600" b="1">
                <a:solidFill>
                  <a:srgbClr val="006600"/>
                </a:solidFill>
                <a:latin typeface="Times New Roman" pitchFamily="18" charset="0"/>
              </a:rPr>
              <a:t>Δυναμίνη – </a:t>
            </a:r>
            <a:r>
              <a:rPr lang="en-US" sz="2600" b="1">
                <a:solidFill>
                  <a:srgbClr val="006600"/>
                </a:solidFill>
                <a:latin typeface="Times New Roman" pitchFamily="18" charset="0"/>
              </a:rPr>
              <a:t>GTP binding protein</a:t>
            </a:r>
            <a:endParaRPr lang="el-GR" sz="2600" b="1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5" name="~PP3628.WAV">
            <a:hlinkClick r:id="" action="ppaction://media"/>
          </p:cNvPr>
          <p:cNvPicPr>
            <a:picLocks noRot="1" noChangeAspect="1"/>
          </p:cNvPicPr>
          <p:nvPr>
            <a:wavAudioFile r:embed="rId1" name="~PP3628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Θέμα του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113</Words>
  <Application>Microsoft Office PowerPoint</Application>
  <PresentationFormat>Προβολή στην οθόνη (4:3)</PresentationFormat>
  <Paragraphs>34</Paragraphs>
  <Slides>10</Slides>
  <Notes>0</Notes>
  <HiddenSlides>0</HiddenSlides>
  <MMClips>9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Antonis Stamatakis</dc:creator>
  <cp:lastModifiedBy>Antonis Stamatakis</cp:lastModifiedBy>
  <cp:revision>1</cp:revision>
  <dcterms:created xsi:type="dcterms:W3CDTF">2025-11-14T19:28:11Z</dcterms:created>
  <dcterms:modified xsi:type="dcterms:W3CDTF">2025-11-14T19:29:28Z</dcterms:modified>
</cp:coreProperties>
</file>