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30" r:id="rId3"/>
    <p:sldId id="331" r:id="rId4"/>
    <p:sldId id="332" r:id="rId5"/>
    <p:sldId id="333" r:id="rId6"/>
    <p:sldId id="303" r:id="rId7"/>
    <p:sldId id="304" r:id="rId8"/>
    <p:sldId id="305" r:id="rId9"/>
    <p:sldId id="334" r:id="rId10"/>
    <p:sldId id="335" r:id="rId11"/>
    <p:sldId id="307" r:id="rId12"/>
    <p:sldId id="309" r:id="rId13"/>
    <p:sldId id="311" r:id="rId14"/>
    <p:sldId id="336" r:id="rId15"/>
    <p:sldId id="320" r:id="rId16"/>
    <p:sldId id="321" r:id="rId17"/>
    <p:sldId id="337" r:id="rId18"/>
    <p:sldId id="326" r:id="rId19"/>
    <p:sldId id="338" r:id="rId20"/>
    <p:sldId id="319" r:id="rId21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6600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27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5FD5-5F14-446E-89BB-3AED73345F6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3D918-6522-46C1-912A-4D9E2678037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FF9B-EB55-4283-939D-DFDCB17FB23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FB423-3758-4BBC-8D34-2BBA50513F7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87469-728E-4E48-8CEA-E67B653C2CA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65ABE-E9AA-4724-BA49-58665A8913B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1CD4-AAB5-4DD4-9544-A240950C290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141C0-B179-4F33-8E70-6AEA2FB032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E4487-DB88-486D-8CC5-DC1A0BD935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6675-D513-49AB-92D0-449CFB5F4A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718EB-C94A-4F9C-933B-968050681EB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B5F90A3-B319-4579-A551-F6F19A8C7DD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ΕΠΙΛΕΚΤΙΚΗ ΔΙΑΠΕΡΑΤΟΤΗΤΑ ΜΕΜΒΡΑΝΩΝ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719932" y="4941888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Βαθμίδωση Συγκέντρωσης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Ηλεκτρική Βαθμίδωση (Δυναμικό Μεμβράνης)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chemeClr val="accent2"/>
                </a:solidFill>
                <a:latin typeface="Times New Roman" pitchFamily="18" charset="0"/>
              </a:rPr>
              <a:t>ΗΛΕΚΤΡΟΧΗΜΙΚΗ ΒΑΘΜΙΔΩΣΗ</a:t>
            </a:r>
            <a:endParaRPr lang="el-GR" sz="28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3558" name="Picture 9" descr="AfterDiffusion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444" y="1484313"/>
            <a:ext cx="3313113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818.WAV">
            <a:hlinkClick r:id="" action="ppaction://media"/>
          </p:cNvPr>
          <p:cNvPicPr>
            <a:picLocks noRot="1" noChangeAspect="1"/>
          </p:cNvPicPr>
          <p:nvPr>
            <a:wavAudioFile r:embed="rId1" name="~PP1818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ΤΡΟΠΟΙ ΜΕΤΑΚΙΝΗΣΗΣ ΜΟΡΙΩΝ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17500" y="404813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ΥΠΟΒΟΗΘΟΥΜΕΝΗ ΔΙΑΧΥΣΗ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6628" name="Picture 13" descr="facdif"/>
          <p:cNvPicPr>
            <a:picLocks noChangeAspect="1" noChangeArrowheads="1"/>
          </p:cNvPicPr>
          <p:nvPr/>
        </p:nvPicPr>
        <p:blipFill>
          <a:blip r:embed="rId3"/>
          <a:srcRect l="3377" t="10130" r="6718" b="10130"/>
          <a:stretch>
            <a:fillRect/>
          </a:stretch>
        </p:blipFill>
        <p:spPr bwMode="auto">
          <a:xfrm>
            <a:off x="250825" y="1412875"/>
            <a:ext cx="38877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14"/>
          <p:cNvSpPr>
            <a:spLocks noChangeArrowheads="1"/>
          </p:cNvSpPr>
          <p:nvPr/>
        </p:nvSpPr>
        <p:spPr bwMode="auto">
          <a:xfrm>
            <a:off x="719138" y="5373688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Πρωτεϊνικός Μεταφορέας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Στεραιοχημική αλλαγή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Κατά την Ηλεκτροχημική Βαθμίδωση</a:t>
            </a:r>
          </a:p>
        </p:txBody>
      </p:sp>
      <p:pic>
        <p:nvPicPr>
          <p:cNvPr id="26630" name="Picture 15" descr="ch11f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844675"/>
            <a:ext cx="39592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896.WAV">
            <a:hlinkClick r:id="" action="ppaction://media"/>
          </p:cNvPr>
          <p:cNvPicPr>
            <a:picLocks noRot="1" noChangeAspect="1"/>
          </p:cNvPicPr>
          <p:nvPr>
            <a:wavAudioFile r:embed="rId1" name="~PP389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ΤΡΟΠΟΙ ΜΕΤΑΚΙΝΗΣΗΣ ΜΟΡΙΩΝ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317500" y="485775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ΕΝΕΡΓΟΣ ΜΕΤΑΦΟΡΑ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7652" name="Picture 8" descr="image03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2324100" y="1412875"/>
            <a:ext cx="4494213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719138" y="5084763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Πρωτεϊνικός Μεταφορέας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chemeClr val="accent2"/>
                </a:solidFill>
                <a:latin typeface="Times New Roman" pitchFamily="18" charset="0"/>
              </a:rPr>
              <a:t>Αντίθετα </a:t>
            </a: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από την Ηλεκτροχημική Βαθμίδωση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Ενέργεια με τη μορφή ΑΤΡ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Μονόδρομος Μεταφορά</a:t>
            </a:r>
          </a:p>
        </p:txBody>
      </p:sp>
      <p:pic>
        <p:nvPicPr>
          <p:cNvPr id="6" name="~PP3429.WAV">
            <a:hlinkClick r:id="" action="ppaction://media"/>
          </p:cNvPr>
          <p:cNvPicPr>
            <a:picLocks noRot="1" noChangeAspect="1"/>
          </p:cNvPicPr>
          <p:nvPr>
            <a:wavAudioFile r:embed="rId1" name="~PP3429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28600" y="53975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ΣΥΣΤΗΜΑΤΑ ΕΝΕΡΓΟΥ ΜΕΤΑΦΟΡΑΣ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8675" name="Picture 6" descr="030010-1"/>
          <p:cNvPicPr>
            <a:picLocks noChangeAspect="1" noChangeArrowheads="1"/>
          </p:cNvPicPr>
          <p:nvPr/>
        </p:nvPicPr>
        <p:blipFill>
          <a:blip r:embed="rId3"/>
          <a:srcRect r="40993"/>
          <a:stretch>
            <a:fillRect/>
          </a:stretch>
        </p:blipFill>
        <p:spPr bwMode="auto">
          <a:xfrm>
            <a:off x="1431925" y="1597025"/>
            <a:ext cx="6280150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899.WAV">
            <a:hlinkClick r:id="" action="ppaction://media"/>
          </p:cNvPr>
          <p:cNvPicPr>
            <a:picLocks noRot="1" noChangeAspect="1"/>
          </p:cNvPicPr>
          <p:nvPr>
            <a:wavAudioFile r:embed="rId1" name="~PP899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28600" y="-100013"/>
            <a:ext cx="86868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ΣΥΣΤΗΜΑΤΑ ΕΝΕΡΓΟΥ ΜΕΤΑΦΟΡΑΣ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17500" y="557213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ΣΥΖΕΥΓΜΕΝΗ ΜΕΤΑΦΟΡΑ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31748" name="Picture 5" descr="030011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2051050" y="1655763"/>
            <a:ext cx="5040313" cy="385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972.WAV">
            <a:hlinkClick r:id="" action="ppaction://media"/>
          </p:cNvPr>
          <p:cNvPicPr>
            <a:picLocks noRot="1" noChangeAspect="1"/>
          </p:cNvPicPr>
          <p:nvPr>
            <a:wavAudioFile r:embed="rId1" name="~PP1972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28600" y="-100013"/>
            <a:ext cx="86868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ΣΥΣΤΗΜΑΤΑ ΕΝΕΡΓΟΥ ΜΕΤΑΦΟΡΑΣ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17500" y="557213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ΣΥΖΕΥΓΜΕΝΗ ΜΕΤΑΦΟΡΑ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31748" name="Picture 5" descr="030011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2051050" y="1655763"/>
            <a:ext cx="5040313" cy="385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4.WAV">
            <a:hlinkClick r:id="" action="ppaction://media"/>
          </p:cNvPr>
          <p:cNvPicPr>
            <a:picLocks noRot="1" noChangeAspect="1"/>
          </p:cNvPicPr>
          <p:nvPr>
            <a:wavAudioFile r:embed="rId1" name="~PP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28600" y="-242888"/>
            <a:ext cx="86868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ΣΥΣΤΗΜΑΤΑ ΕΝΕΡΓΟΥ ΜΕΤΑΦΟΡΑΣ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317500" y="476250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ΑΝΤΛΙΑ ΚΑΛΙΟΥ-ΝΑΤΡΙΟΥ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9700" name="Picture 6" descr="ch11f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1568450"/>
            <a:ext cx="8158162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512.WAV">
            <a:hlinkClick r:id="" action="ppaction://media"/>
          </p:cNvPr>
          <p:cNvPicPr>
            <a:picLocks noRot="1" noChangeAspect="1"/>
          </p:cNvPicPr>
          <p:nvPr>
            <a:wavAudioFile r:embed="rId1" name="~PP512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h11f1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1008063" y="1008063"/>
            <a:ext cx="7127875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17500" y="-100013"/>
            <a:ext cx="85074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ΑΝΤΛΙΑ ΚΑΛΙΟΥ-ΝΑΤΡΙΟΥ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5" name="~PP1455.WAV">
            <a:hlinkClick r:id="" action="ppaction://media"/>
          </p:cNvPr>
          <p:cNvPicPr>
            <a:picLocks noRot="1" noChangeAspect="1"/>
          </p:cNvPicPr>
          <p:nvPr>
            <a:wavAudioFile r:embed="rId1" name="~PP1455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h11f1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1008063" y="1008063"/>
            <a:ext cx="7127875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17500" y="-100013"/>
            <a:ext cx="85074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ΑΝΤΛΙΑ ΚΑΛΙΟΥ-ΝΑΤΡΙΟΥ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4" name="~PP84.WAV">
            <a:hlinkClick r:id="" action="ppaction://media"/>
          </p:cNvPr>
          <p:cNvPicPr>
            <a:picLocks noRot="1" noChangeAspect="1"/>
          </p:cNvPicPr>
          <p:nvPr>
            <a:wavAudioFile r:embed="rId1" name="~PP8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457200" y="1557338"/>
            <a:ext cx="82296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000" b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ΛΕΙΤΟΥΡΓΙΕΣ ΚΥΤΤΑΡΙΚΩΝ ΜΕΜΒΡΑΝΩΝ</a:t>
            </a: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4284663" y="2132013"/>
            <a:ext cx="485933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30000"/>
              </a:lnSpc>
              <a:buFontTx/>
              <a:buAutoNum type="arabicPeriod"/>
            </a:pP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 Διαμερισματοποίηση κυττάρου</a:t>
            </a:r>
            <a:b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2. Μεταφορά Βιομορίων</a:t>
            </a:r>
            <a:b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3. Υποδοχή και Μεταφορά Σημάτων</a:t>
            </a:r>
            <a:b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4. Διακυτταρική Επικοινωνία</a:t>
            </a:r>
            <a:b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5. Βιοχημικές Αντιδράσεις</a:t>
            </a:r>
            <a:endParaRPr lang="en-US" sz="2300" b="1">
              <a:solidFill>
                <a:schemeClr val="accent2"/>
              </a:solidFill>
              <a:latin typeface="Times New Roman" pitchFamily="18" charset="0"/>
              <a:sym typeface="Wingdings" pitchFamily="2" charset="2"/>
            </a:endParaRPr>
          </a:p>
        </p:txBody>
      </p:sp>
      <p:pic>
        <p:nvPicPr>
          <p:cNvPr id="33797" name="Picture 6" descr="03000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34925" y="1587500"/>
            <a:ext cx="42037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200.WAV">
            <a:hlinkClick r:id="" action="ppaction://media"/>
          </p:cNvPr>
          <p:cNvPicPr>
            <a:picLocks noRot="1" noChangeAspect="1"/>
          </p:cNvPicPr>
          <p:nvPr>
            <a:wavAudioFile r:embed="rId1" name="~PP3200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457200" y="1557338"/>
            <a:ext cx="82296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000" b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ΛΕΙΤΟΥΡΓΙΕΣ ΚΥΤΤΑΡΙΚΩΝ ΜΕΜΒΡΑΝΩΝ</a:t>
            </a: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4284663" y="2132013"/>
            <a:ext cx="485933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30000"/>
              </a:lnSpc>
              <a:buFontTx/>
              <a:buAutoNum type="arabicPeriod"/>
            </a:pP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 Διαμερισματοποίηση κυττάρου</a:t>
            </a:r>
            <a:b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2. Μεταφορά Βιομορίων</a:t>
            </a:r>
            <a:b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3. Υποδοχή και Μεταφορά Σημάτων</a:t>
            </a:r>
            <a:b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4. Διακυτταρική Επικοινωνία</a:t>
            </a:r>
            <a:b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</a:br>
            <a:r>
              <a:rPr lang="el-GR" sz="2300" b="1">
                <a:solidFill>
                  <a:schemeClr val="accent2"/>
                </a:solidFill>
                <a:latin typeface="Times New Roman" pitchFamily="18" charset="0"/>
                <a:sym typeface="Wingdings" pitchFamily="2" charset="2"/>
              </a:rPr>
              <a:t>5. Βιοχημικές Αντιδράσεις</a:t>
            </a:r>
            <a:endParaRPr lang="en-US" sz="2300" b="1">
              <a:solidFill>
                <a:schemeClr val="accent2"/>
              </a:solidFill>
              <a:latin typeface="Times New Roman" pitchFamily="18" charset="0"/>
              <a:sym typeface="Wingdings" pitchFamily="2" charset="2"/>
            </a:endParaRPr>
          </a:p>
        </p:txBody>
      </p:sp>
      <p:pic>
        <p:nvPicPr>
          <p:cNvPr id="33797" name="Picture 6" descr="03000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34925" y="1587500"/>
            <a:ext cx="42037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643.WAV">
            <a:hlinkClick r:id="" action="ppaction://media"/>
          </p:cNvPr>
          <p:cNvPicPr>
            <a:picLocks noRot="1" noChangeAspect="1"/>
          </p:cNvPicPr>
          <p:nvPr>
            <a:wavAudioFile r:embed="rId1" name="~PP2643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ΕΠΙΛΕΚΤΙΚΗ ΔΙΑΠΕΡΑΤΟΤΗΤΑ ΜΕΜΒΡΑΝΩΝ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719138" y="4941888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Βαθμίδωση Συγκέντρωσης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Ηλεκτρική Βαθμίδωση (Δυναμικό Μεμβράνης)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chemeClr val="accent2"/>
                </a:solidFill>
                <a:latin typeface="Times New Roman" pitchFamily="18" charset="0"/>
              </a:rPr>
              <a:t>ΗΛΕΚΤΡΟΧΗΜΙΚΗ ΒΑΘΜΙΔΩΣΗ</a:t>
            </a:r>
            <a:endParaRPr lang="el-GR" sz="2800" b="1">
              <a:solidFill>
                <a:srgbClr val="006600"/>
              </a:solidFill>
              <a:latin typeface="Times New Roman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22375" y="1484313"/>
            <a:ext cx="6697663" cy="3324225"/>
            <a:chOff x="748" y="935"/>
            <a:chExt cx="4219" cy="2094"/>
          </a:xfrm>
        </p:grpSpPr>
        <p:pic>
          <p:nvPicPr>
            <p:cNvPr id="23557" name="Picture 7" descr="BeforeDiffusion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" y="942"/>
              <a:ext cx="2087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8" name="Picture 9" descr="AfterDiffusion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935"/>
              <a:ext cx="2087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~PP1531.WAV">
            <a:hlinkClick r:id="" action="ppaction://media"/>
          </p:cNvPr>
          <p:cNvPicPr>
            <a:picLocks noRot="1" noChangeAspect="1"/>
          </p:cNvPicPr>
          <p:nvPr>
            <a:wavAudioFile r:embed="rId1" name="~PP153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 bwMode="auto">
          <a:xfrm>
            <a:off x="685800" y="1643063"/>
            <a:ext cx="77724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l-GR" sz="2500" smtClean="0"/>
              <a:t> </a:t>
            </a:r>
            <a:endParaRPr lang="el-GR" sz="2500" dirty="0" smtClean="0"/>
          </a:p>
          <a:p>
            <a:pPr algn="l" eaLnBrk="1" hangingPunct="1">
              <a:defRPr/>
            </a:pPr>
            <a:r>
              <a:rPr lang="el-GR" sz="2500" dirty="0" smtClean="0"/>
              <a:t>Με ποιους τρόπους μετακινούνται μόρια διαμέσου της κυτταρικής μεμβράνης;</a:t>
            </a:r>
          </a:p>
          <a:p>
            <a:pPr algn="l" eaLnBrk="1" hangingPunct="1">
              <a:defRPr/>
            </a:pPr>
            <a:r>
              <a:rPr lang="el-GR" sz="2500" dirty="0" smtClean="0"/>
              <a:t>Σε τι διαφέρει η απλή από την υποβοηθούμενη διάχυση;</a:t>
            </a:r>
          </a:p>
          <a:p>
            <a:pPr algn="l" eaLnBrk="1" hangingPunct="1">
              <a:defRPr/>
            </a:pPr>
            <a:r>
              <a:rPr lang="el-GR" sz="2500" dirty="0" smtClean="0"/>
              <a:t>Σε τι διαφέρει η διάχυση από την ενεργητική μεταφορά;</a:t>
            </a:r>
          </a:p>
          <a:p>
            <a:pPr algn="l" eaLnBrk="1" hangingPunct="1">
              <a:defRPr/>
            </a:pPr>
            <a:r>
              <a:rPr lang="el-GR" sz="2500" dirty="0" smtClean="0"/>
              <a:t>Πώς λειτουργεί η αντλία </a:t>
            </a:r>
            <a:r>
              <a:rPr lang="en-US" sz="2500" dirty="0" smtClean="0"/>
              <a:t>K</a:t>
            </a:r>
            <a:r>
              <a:rPr lang="en-US" sz="2500" baseline="30000" dirty="0" smtClean="0"/>
              <a:t>+</a:t>
            </a:r>
            <a:r>
              <a:rPr lang="en-US" sz="2500" dirty="0" smtClean="0"/>
              <a:t>-Na</a:t>
            </a:r>
            <a:r>
              <a:rPr lang="en-US" sz="2500" baseline="30000" dirty="0" smtClean="0"/>
              <a:t>+</a:t>
            </a:r>
            <a:r>
              <a:rPr lang="el-GR" sz="2500" dirty="0" smtClean="0"/>
              <a:t>;</a:t>
            </a:r>
            <a:br>
              <a:rPr lang="el-GR" sz="2500" dirty="0" smtClean="0"/>
            </a:br>
            <a:r>
              <a:rPr lang="el-GR" sz="2500" dirty="0" smtClean="0"/>
              <a:t/>
            </a:r>
            <a:br>
              <a:rPr lang="el-GR" sz="2500" dirty="0" smtClean="0"/>
            </a:br>
            <a:endParaRPr lang="el-GR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ΕΠΙΛΕΚΤΙΚΗ ΔΙΑΠΕΡΑΤΟΤΗΤΑ ΜΕΜΒΡΑΝΩΝ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719138" y="4941888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Βαθμίδωση Συγκέντρωσης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Ηλεκτρική Βαθμίδωση (Δυναμικό Μεμβράνης)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chemeClr val="accent2"/>
                </a:solidFill>
                <a:latin typeface="Times New Roman" pitchFamily="18" charset="0"/>
              </a:rPr>
              <a:t>ΗΛΕΚΤΡΟΧΗΜΙΚΗ ΒΑΘΜΙΔΩΣΗ</a:t>
            </a:r>
            <a:endParaRPr lang="el-GR" sz="2800" b="1">
              <a:solidFill>
                <a:srgbClr val="006600"/>
              </a:solidFill>
              <a:latin typeface="Times New Roman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22375" y="1484313"/>
            <a:ext cx="6697663" cy="3324225"/>
            <a:chOff x="748" y="935"/>
            <a:chExt cx="4219" cy="2094"/>
          </a:xfrm>
        </p:grpSpPr>
        <p:pic>
          <p:nvPicPr>
            <p:cNvPr id="23557" name="Picture 7" descr="BeforeDiffusion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" y="942"/>
              <a:ext cx="2087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8" name="Picture 9" descr="AfterDiffusion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935"/>
              <a:ext cx="2087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~PP2316.WAV">
            <a:hlinkClick r:id="" action="ppaction://media"/>
          </p:cNvPr>
          <p:cNvPicPr>
            <a:picLocks noRot="1" noChangeAspect="1"/>
          </p:cNvPicPr>
          <p:nvPr>
            <a:wavAudioFile r:embed="rId1" name="~PP231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ΕΠΙΛΕΚΤΙΚΗ ΔΙΑΠΕΡΑΤΟΤΗΤΑ ΜΕΜΒΡΑΝΩΝ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719138" y="4941888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Βαθμίδωση Συγκέντρωσης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Ηλεκτρική Βαθμίδωση (Δυναμικό Μεμβράνης)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chemeClr val="accent2"/>
                </a:solidFill>
                <a:latin typeface="Times New Roman" pitchFamily="18" charset="0"/>
              </a:rPr>
              <a:t>ΗΛΕΚΤΡΟΧΗΜΙΚΗ ΒΑΘΜΙΔΩΣΗ</a:t>
            </a:r>
            <a:endParaRPr lang="el-GR" sz="2800" b="1">
              <a:solidFill>
                <a:srgbClr val="006600"/>
              </a:solidFill>
              <a:latin typeface="Times New Roman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22375" y="1484313"/>
            <a:ext cx="6697663" cy="3324225"/>
            <a:chOff x="748" y="935"/>
            <a:chExt cx="4219" cy="2094"/>
          </a:xfrm>
        </p:grpSpPr>
        <p:pic>
          <p:nvPicPr>
            <p:cNvPr id="23557" name="Picture 7" descr="BeforeDiffusion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" y="942"/>
              <a:ext cx="2087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8" name="Picture 9" descr="AfterDiffusion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935"/>
              <a:ext cx="2087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~PP1155.WAV">
            <a:hlinkClick r:id="" action="ppaction://media"/>
          </p:cNvPr>
          <p:cNvPicPr>
            <a:picLocks noRot="1" noChangeAspect="1"/>
          </p:cNvPicPr>
          <p:nvPr>
            <a:wavAudioFile r:embed="rId1" name="~PP1155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ΕΠΙΛΕΚΤΙΚΗ ΔΙΑΠΕΡΑΤΟΤΗΤΑ ΜΕΜΒΡΑΝΩΝ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719138" y="4941888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Βαθμίδωση Συγκέντρωσης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Ηλεκτρική Βαθμίδωση (Δυναμικό Μεμβράνης)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3000" b="1">
                <a:solidFill>
                  <a:schemeClr val="accent2"/>
                </a:solidFill>
                <a:latin typeface="Times New Roman" pitchFamily="18" charset="0"/>
              </a:rPr>
              <a:t>ΗΛΕΚΤΡΟΧΗΜΙΚΗ ΒΑΘΜΙΔΩΣΗ</a:t>
            </a:r>
            <a:endParaRPr lang="el-GR" sz="2800" b="1">
              <a:solidFill>
                <a:srgbClr val="006600"/>
              </a:solidFill>
              <a:latin typeface="Times New Roman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22375" y="1484313"/>
            <a:ext cx="6697663" cy="3324225"/>
            <a:chOff x="748" y="935"/>
            <a:chExt cx="4219" cy="2094"/>
          </a:xfrm>
        </p:grpSpPr>
        <p:pic>
          <p:nvPicPr>
            <p:cNvPr id="23557" name="Picture 7" descr="BeforeDiffusion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" y="942"/>
              <a:ext cx="2087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8" name="Picture 9" descr="AfterDiffusion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935"/>
              <a:ext cx="2087" cy="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~PP1784.WAV">
            <a:hlinkClick r:id="" action="ppaction://media"/>
          </p:cNvPr>
          <p:cNvPicPr>
            <a:picLocks noRot="1" noChangeAspect="1"/>
          </p:cNvPicPr>
          <p:nvPr>
            <a:wavAudioFile r:embed="rId1" name="~PP1784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ΤΡΟΠΟΙ ΜΕΤΑΚΙΝΗΣΗΣ ΜΟΡΙΩΝ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4579" name="Picture 7" descr="030009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792163" y="773113"/>
            <a:ext cx="7559675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8.WAV">
            <a:hlinkClick r:id="" action="ppaction://media"/>
          </p:cNvPr>
          <p:cNvPicPr>
            <a:picLocks noRot="1" noChangeAspect="1"/>
          </p:cNvPicPr>
          <p:nvPr>
            <a:wavAudioFile r:embed="rId1" name="~PP8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ΤΡΟΠΟΙ ΜΕΤΑΚΙΝΗΣΗΣ ΜΟΡΙΩΝ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17500" y="620713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ΑΠΛΗ ΔΙΑΧΥΣΗ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5604" name="Picture 6" descr="5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 r="72278" b="7375"/>
          <a:stretch>
            <a:fillRect/>
          </a:stretch>
        </p:blipFill>
        <p:spPr bwMode="auto">
          <a:xfrm>
            <a:off x="323850" y="1484313"/>
            <a:ext cx="226218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2627313" y="3068638"/>
            <a:ext cx="6227762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Διάμέσου λιπιδίων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Διαμέσου πρωτεϊνικών πόρων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/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chemeClr val="accent2"/>
                </a:solidFill>
                <a:latin typeface="Times New Roman" pitchFamily="18" charset="0"/>
              </a:rPr>
              <a:t>Κατά την Ηλεκτροχημική Βαθμίδωση</a:t>
            </a:r>
          </a:p>
        </p:txBody>
      </p:sp>
      <p:pic>
        <p:nvPicPr>
          <p:cNvPr id="25606" name="Picture 10" descr="FBM_DiffusionSimple"/>
          <p:cNvPicPr>
            <a:picLocks noChangeAspect="1" noChangeArrowheads="1"/>
          </p:cNvPicPr>
          <p:nvPr/>
        </p:nvPicPr>
        <p:blipFill>
          <a:blip r:embed="rId4"/>
          <a:srcRect b="53432"/>
          <a:stretch>
            <a:fillRect/>
          </a:stretch>
        </p:blipFill>
        <p:spPr bwMode="auto">
          <a:xfrm>
            <a:off x="5740400" y="1916113"/>
            <a:ext cx="32956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441.WAV">
            <a:hlinkClick r:id="" action="ppaction://media"/>
          </p:cNvPr>
          <p:cNvPicPr>
            <a:picLocks noRot="1" noChangeAspect="1"/>
          </p:cNvPicPr>
          <p:nvPr>
            <a:wavAudioFile r:embed="rId1" name="~PP144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ΤΡΟΠΟΙ ΜΕΤΑΚΙΝΗΣΗΣ ΜΟΡΙΩΝ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17500" y="404813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ΥΠΟΒΟΗΘΟΥΜΕΝΗ ΔΙΑΧΥΣΗ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6628" name="Picture 13" descr="facdif"/>
          <p:cNvPicPr>
            <a:picLocks noChangeAspect="1" noChangeArrowheads="1"/>
          </p:cNvPicPr>
          <p:nvPr/>
        </p:nvPicPr>
        <p:blipFill>
          <a:blip r:embed="rId3"/>
          <a:srcRect l="3377" t="10130" r="6718" b="10130"/>
          <a:stretch>
            <a:fillRect/>
          </a:stretch>
        </p:blipFill>
        <p:spPr bwMode="auto">
          <a:xfrm>
            <a:off x="250825" y="1412875"/>
            <a:ext cx="38877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14"/>
          <p:cNvSpPr>
            <a:spLocks noChangeArrowheads="1"/>
          </p:cNvSpPr>
          <p:nvPr/>
        </p:nvSpPr>
        <p:spPr bwMode="auto">
          <a:xfrm>
            <a:off x="719138" y="5373688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Πρωτεϊνικός Μεταφορέας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Στεραιοχημική αλλαγή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Κατά την Ηλεκτροχημική Βαθμίδωση</a:t>
            </a:r>
          </a:p>
        </p:txBody>
      </p:sp>
      <p:pic>
        <p:nvPicPr>
          <p:cNvPr id="26630" name="Picture 15" descr="ch11f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844675"/>
            <a:ext cx="39592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3663.WAV">
            <a:hlinkClick r:id="" action="ppaction://media"/>
          </p:cNvPr>
          <p:cNvPicPr>
            <a:picLocks noRot="1" noChangeAspect="1"/>
          </p:cNvPicPr>
          <p:nvPr>
            <a:wavAudioFile r:embed="rId1" name="~PP366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ΤΡΟΠΟΙ ΜΕΤΑΚΙΝΗΣΗΣ ΜΟΡΙΩΝ</a:t>
            </a:r>
            <a:endParaRPr lang="el-GR" sz="3200" b="1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17500" y="404813"/>
            <a:ext cx="8507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2900" b="1">
                <a:solidFill>
                  <a:srgbClr val="990000"/>
                </a:solidFill>
                <a:latin typeface="Times New Roman" pitchFamily="18" charset="0"/>
              </a:rPr>
              <a:t>ΥΠΟΒΟΗΘΟΥΜΕΝΗ ΔΙΑΧΥΣΗ</a:t>
            </a:r>
            <a:endParaRPr lang="el-GR" sz="2900" b="1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6628" name="Picture 13" descr="facdif"/>
          <p:cNvPicPr>
            <a:picLocks noChangeAspect="1" noChangeArrowheads="1"/>
          </p:cNvPicPr>
          <p:nvPr/>
        </p:nvPicPr>
        <p:blipFill>
          <a:blip r:embed="rId3"/>
          <a:srcRect l="3377" t="10130" r="6718" b="10130"/>
          <a:stretch>
            <a:fillRect/>
          </a:stretch>
        </p:blipFill>
        <p:spPr bwMode="auto">
          <a:xfrm>
            <a:off x="250825" y="1412875"/>
            <a:ext cx="38877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14"/>
          <p:cNvSpPr>
            <a:spLocks noChangeArrowheads="1"/>
          </p:cNvSpPr>
          <p:nvPr/>
        </p:nvSpPr>
        <p:spPr bwMode="auto">
          <a:xfrm>
            <a:off x="719138" y="5373688"/>
            <a:ext cx="77041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buFont typeface="Wingdings" pitchFamily="2" charset="2"/>
              <a:buNone/>
            </a:pP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Πρωτεϊνικός Μεταφορέας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Στεραιοχημική αλλαγή</a:t>
            </a:r>
            <a:br>
              <a:rPr lang="el-GR" sz="2800" b="1">
                <a:solidFill>
                  <a:srgbClr val="006600"/>
                </a:solidFill>
                <a:latin typeface="Times New Roman" pitchFamily="18" charset="0"/>
              </a:rPr>
            </a:br>
            <a:r>
              <a:rPr lang="el-GR" sz="2800" b="1">
                <a:solidFill>
                  <a:srgbClr val="006600"/>
                </a:solidFill>
                <a:latin typeface="Times New Roman" pitchFamily="18" charset="0"/>
              </a:rPr>
              <a:t>Κατά την Ηλεκτροχημική Βαθμίδωση</a:t>
            </a:r>
          </a:p>
        </p:txBody>
      </p:sp>
      <p:pic>
        <p:nvPicPr>
          <p:cNvPr id="26630" name="Picture 15" descr="ch11f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844675"/>
            <a:ext cx="39592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1801.WAV">
            <a:hlinkClick r:id="" action="ppaction://media"/>
          </p:cNvPr>
          <p:cNvPicPr>
            <a:picLocks noRot="1" noChangeAspect="1"/>
          </p:cNvPicPr>
          <p:nvPr>
            <a:wavAudioFile r:embed="rId1" name="~PP180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137</Words>
  <Application>Microsoft Office PowerPoint</Application>
  <PresentationFormat>On-screen Show (4:3)</PresentationFormat>
  <Paragraphs>44</Paragraphs>
  <Slides>20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Προεπιλεγμένη σχεδίαση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Kapodistrian University of Athens</dc:creator>
  <cp:lastModifiedBy>Valued Acer Customer</cp:lastModifiedBy>
  <cp:revision>163</cp:revision>
  <dcterms:created xsi:type="dcterms:W3CDTF">2006-11-05T16:12:57Z</dcterms:created>
  <dcterms:modified xsi:type="dcterms:W3CDTF">2020-09-13T17:25:58Z</dcterms:modified>
</cp:coreProperties>
</file>