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274" r:id="rId3"/>
    <p:sldId id="346" r:id="rId4"/>
    <p:sldId id="275" r:id="rId5"/>
    <p:sldId id="347" r:id="rId6"/>
    <p:sldId id="319" r:id="rId7"/>
    <p:sldId id="348" r:id="rId8"/>
    <p:sldId id="349" r:id="rId9"/>
    <p:sldId id="258" r:id="rId10"/>
    <p:sldId id="299" r:id="rId11"/>
    <p:sldId id="351" r:id="rId12"/>
    <p:sldId id="295" r:id="rId13"/>
    <p:sldId id="352" r:id="rId14"/>
    <p:sldId id="311" r:id="rId15"/>
    <p:sldId id="312" r:id="rId16"/>
    <p:sldId id="322" r:id="rId17"/>
    <p:sldId id="323" r:id="rId18"/>
    <p:sldId id="324" r:id="rId19"/>
    <p:sldId id="325" r:id="rId20"/>
    <p:sldId id="291" r:id="rId21"/>
    <p:sldId id="292" r:id="rId22"/>
    <p:sldId id="326" r:id="rId23"/>
    <p:sldId id="327" r:id="rId24"/>
    <p:sldId id="267" r:id="rId25"/>
    <p:sldId id="288" r:id="rId2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9" autoAdjust="0"/>
    <p:restoredTop sz="94660"/>
  </p:normalViewPr>
  <p:slideViewPr>
    <p:cSldViewPr>
      <p:cViewPr>
        <p:scale>
          <a:sx n="40" d="100"/>
          <a:sy n="40" d="100"/>
        </p:scale>
        <p:origin x="-132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513152-0593-404A-8D17-5B218EC83A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B06F7-6ED9-4BFB-9907-3F620B77CF1E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B06F7-6ED9-4BFB-9907-3F620B77CF1E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ECCFF-ED3D-4AD9-A7EC-4CD6A43C70B7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ECCFF-ED3D-4AD9-A7EC-4CD6A43C70B7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E5617-06D5-4D00-9571-15F5CC1C716E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0A29D-97E2-4EB0-B98D-D079E97A0B9B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40C29-78AE-4BD7-862C-EAFAA58B422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B3525-531D-4B20-936B-889546EEF9A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8A9B1-CDB3-4D8C-8C18-9A23EE483B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9E92-3FBA-48AE-A1A7-7382E8F529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A7B3A-41BF-429B-9CCA-05130046C28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BDEDE-A92D-4EE1-8073-1CEF37E9D42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41C51-0085-42CB-B7CB-1C8D2432340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112EF-8599-4164-8DB4-507C3B0B4A0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C06F8-0A0C-4547-A447-5FE4AC7472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8A9C9-1DE5-4324-842E-BE2B6C827B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AF38-364C-4272-9D5E-7D37F9B8CD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0E8EBB1-8844-48E5-8BFB-DE78EB2D75D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100" b="1" dirty="0">
                <a:solidFill>
                  <a:schemeClr val="accent2"/>
                </a:solidFill>
              </a:rPr>
              <a:t>ΔΙΑΚΥΤΤΑΡΙΚΗ ΕΠΙΚΟΙΝΩΝΙΑ &amp; ΜΕΤΑΓΩΓΗ ΣΗΜΑΤΟΣ</a:t>
            </a:r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890713"/>
            <a:ext cx="6192838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836.WAV">
            <a:hlinkClick r:id="" action="ppaction://media"/>
          </p:cNvPr>
          <p:cNvPicPr>
            <a:picLocks noRot="1" noChangeAspect="1"/>
          </p:cNvPicPr>
          <p:nvPr>
            <a:wavAudioFile r:embed="rId1" name="~PP2836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321703" y="1214422"/>
            <a:ext cx="4500594" cy="4929222"/>
            <a:chOff x="3012" y="890"/>
            <a:chExt cx="1951" cy="2520"/>
          </a:xfrm>
        </p:grpSpPr>
        <p:pic>
          <p:nvPicPr>
            <p:cNvPr id="11268" name="Picture 3" descr="ch15f17"/>
            <p:cNvPicPr>
              <a:picLocks noChangeAspect="1" noChangeArrowheads="1"/>
            </p:cNvPicPr>
            <p:nvPr/>
          </p:nvPicPr>
          <p:blipFill>
            <a:blip r:embed="rId3"/>
            <a:srcRect l="49351"/>
            <a:stretch>
              <a:fillRect/>
            </a:stretch>
          </p:blipFill>
          <p:spPr bwMode="auto">
            <a:xfrm>
              <a:off x="3012" y="890"/>
              <a:ext cx="1951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Text Box 5"/>
            <p:cNvSpPr txBox="1">
              <a:spLocks noChangeArrowheads="1"/>
            </p:cNvSpPr>
            <p:nvPr/>
          </p:nvSpPr>
          <p:spPr bwMode="auto">
            <a:xfrm>
              <a:off x="3230" y="1525"/>
              <a:ext cx="3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0000"/>
                  </a:solidFill>
                </a:rPr>
                <a:t>(GDP)</a:t>
              </a:r>
              <a:endParaRPr lang="el-GR" sz="1000" b="1">
                <a:solidFill>
                  <a:srgbClr val="FF0000"/>
                </a:solidFill>
              </a:endParaRPr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3185" y="2160"/>
              <a:ext cx="33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0000"/>
                  </a:solidFill>
                </a:rPr>
                <a:t>(GTP)</a:t>
              </a:r>
              <a:endParaRPr lang="el-GR" sz="1000" b="1">
                <a:solidFill>
                  <a:srgbClr val="FF0000"/>
                </a:solidFill>
              </a:endParaRPr>
            </a:p>
          </p:txBody>
        </p:sp>
      </p:grp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682875" y="201613"/>
            <a:ext cx="377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Μοριακοί Διακόπτες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10" name="~PP347.WAV">
            <a:hlinkClick r:id="" action="ppaction://media"/>
          </p:cNvPr>
          <p:cNvPicPr>
            <a:picLocks noRot="1" noChangeAspect="1"/>
          </p:cNvPicPr>
          <p:nvPr>
            <a:wavAudioFile r:embed="rId1" name="~PP34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21703" y="1214422"/>
            <a:ext cx="4500594" cy="4929222"/>
            <a:chOff x="3012" y="890"/>
            <a:chExt cx="1951" cy="2520"/>
          </a:xfrm>
        </p:grpSpPr>
        <p:pic>
          <p:nvPicPr>
            <p:cNvPr id="11268" name="Picture 3" descr="ch15f17"/>
            <p:cNvPicPr>
              <a:picLocks noChangeAspect="1" noChangeArrowheads="1"/>
            </p:cNvPicPr>
            <p:nvPr/>
          </p:nvPicPr>
          <p:blipFill>
            <a:blip r:embed="rId3"/>
            <a:srcRect l="49351"/>
            <a:stretch>
              <a:fillRect/>
            </a:stretch>
          </p:blipFill>
          <p:spPr bwMode="auto">
            <a:xfrm>
              <a:off x="3012" y="890"/>
              <a:ext cx="1951" cy="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Text Box 5"/>
            <p:cNvSpPr txBox="1">
              <a:spLocks noChangeArrowheads="1"/>
            </p:cNvSpPr>
            <p:nvPr/>
          </p:nvSpPr>
          <p:spPr bwMode="auto">
            <a:xfrm>
              <a:off x="3230" y="1525"/>
              <a:ext cx="3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0000"/>
                  </a:solidFill>
                </a:rPr>
                <a:t>(GDP)</a:t>
              </a:r>
              <a:endParaRPr lang="el-GR" sz="1000" b="1">
                <a:solidFill>
                  <a:srgbClr val="FF0000"/>
                </a:solidFill>
              </a:endParaRPr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3185" y="2160"/>
              <a:ext cx="33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0000"/>
                  </a:solidFill>
                </a:rPr>
                <a:t>(GTP)</a:t>
              </a:r>
              <a:endParaRPr lang="el-GR" sz="1000" b="1">
                <a:solidFill>
                  <a:srgbClr val="FF0000"/>
                </a:solidFill>
              </a:endParaRPr>
            </a:p>
          </p:txBody>
        </p:sp>
      </p:grp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682875" y="201613"/>
            <a:ext cx="377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Μοριακοί Διακόπτες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8" name="~PP3284.WAV">
            <a:hlinkClick r:id="" action="ppaction://media"/>
          </p:cNvPr>
          <p:cNvPicPr>
            <a:picLocks noRot="1" noChangeAspect="1"/>
          </p:cNvPicPr>
          <p:nvPr>
            <a:wavAudioFile r:embed="rId1" name="~PP328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3f63"/>
          <p:cNvPicPr>
            <a:picLocks noChangeAspect="1" noChangeArrowheads="1"/>
          </p:cNvPicPr>
          <p:nvPr/>
        </p:nvPicPr>
        <p:blipFill>
          <a:blip r:embed="rId3"/>
          <a:srcRect b="41984"/>
          <a:stretch>
            <a:fillRect/>
          </a:stretch>
        </p:blipFill>
        <p:spPr bwMode="auto">
          <a:xfrm>
            <a:off x="1464447" y="981074"/>
            <a:ext cx="6215106" cy="55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682875" y="201613"/>
            <a:ext cx="377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Μοριακοί Διακόπτες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5" name="~PP2733.WAV">
            <a:hlinkClick r:id="" action="ppaction://media"/>
          </p:cNvPr>
          <p:cNvPicPr>
            <a:picLocks noRot="1" noChangeAspect="1"/>
          </p:cNvPicPr>
          <p:nvPr>
            <a:wavAudioFile r:embed="rId1" name="~PP273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3f63"/>
          <p:cNvPicPr>
            <a:picLocks noChangeAspect="1" noChangeArrowheads="1"/>
          </p:cNvPicPr>
          <p:nvPr/>
        </p:nvPicPr>
        <p:blipFill>
          <a:blip r:embed="rId3"/>
          <a:srcRect t="55334"/>
          <a:stretch>
            <a:fillRect/>
          </a:stretch>
        </p:blipFill>
        <p:spPr bwMode="auto">
          <a:xfrm>
            <a:off x="1089161" y="1071546"/>
            <a:ext cx="6965679" cy="475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682875" y="201613"/>
            <a:ext cx="3778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Μοριακοί Διακόπτες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4" name="~PP1243.WAV">
            <a:hlinkClick r:id="" action="ppaction://media"/>
          </p:cNvPr>
          <p:cNvPicPr>
            <a:picLocks noRot="1" noChangeAspect="1"/>
          </p:cNvPicPr>
          <p:nvPr>
            <a:wavAudioFile r:embed="rId1" name="~PP124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e/G_protein.jpg/550px-G_prote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1143000"/>
            <a:ext cx="70643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000125" y="415925"/>
            <a:ext cx="7134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Υποδοχείς συζευγμένοι με </a:t>
            </a:r>
            <a:r>
              <a:rPr lang="en-US" sz="3200" b="1">
                <a:solidFill>
                  <a:srgbClr val="006600"/>
                </a:solidFill>
                <a:latin typeface="Times New Roman" pitchFamily="18" charset="0"/>
              </a:rPr>
              <a:t>G-</a:t>
            </a:r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πρωτεΐνες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5" name="~PP2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nature.com/scitable/content/ne0000/ne0000/ne0000/ne0000/14707107/U4CP2-2_ActivatedGPCR_ksm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b="65157"/>
          <a:stretch>
            <a:fillRect/>
          </a:stretch>
        </p:blipFill>
        <p:spPr bwMode="auto">
          <a:xfrm>
            <a:off x="857250" y="1357313"/>
            <a:ext cx="7500938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124200" y="415925"/>
            <a:ext cx="2967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Times New Roman" pitchFamily="18" charset="0"/>
              </a:rPr>
              <a:t>G-</a:t>
            </a:r>
            <a:r>
              <a:rPr lang="el-GR" sz="4000" b="1">
                <a:solidFill>
                  <a:srgbClr val="006600"/>
                </a:solidFill>
                <a:latin typeface="Times New Roman" pitchFamily="18" charset="0"/>
              </a:rPr>
              <a:t>πρωτεΐνες</a:t>
            </a:r>
            <a:endParaRPr lang="el-GR" sz="4000" b="1">
              <a:solidFill>
                <a:srgbClr val="006600"/>
              </a:solidFill>
            </a:endParaRPr>
          </a:p>
        </p:txBody>
      </p:sp>
      <p:pic>
        <p:nvPicPr>
          <p:cNvPr id="4" name="~PP35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8350" y="333375"/>
            <a:ext cx="5065713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30463" y="-60325"/>
            <a:ext cx="42814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latin typeface="Garamond" pitchFamily="18" charset="0"/>
              </a:rPr>
              <a:t>Signaling through G-proteins</a:t>
            </a:r>
            <a:endParaRPr lang="el-GR" sz="2600" b="1">
              <a:latin typeface="Garamond" pitchFamily="18" charset="0"/>
            </a:endParaRPr>
          </a:p>
        </p:txBody>
      </p:sp>
      <p:pic>
        <p:nvPicPr>
          <p:cNvPr id="5" name="~PP14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ntitled-Scanned-08"/>
          <p:cNvPicPr>
            <a:picLocks noChangeAspect="1" noChangeArrowheads="1"/>
          </p:cNvPicPr>
          <p:nvPr/>
        </p:nvPicPr>
        <p:blipFill>
          <a:blip r:embed="rId4"/>
          <a:srcRect l="17215" t="2966" r="13889" b="7457"/>
          <a:stretch>
            <a:fillRect/>
          </a:stretch>
        </p:blipFill>
        <p:spPr bwMode="auto">
          <a:xfrm>
            <a:off x="3117850" y="547688"/>
            <a:ext cx="2906713" cy="626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430463" y="66675"/>
            <a:ext cx="42814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latin typeface="Garamond" pitchFamily="18" charset="0"/>
              </a:rPr>
              <a:t>Signaling through G-proteins</a:t>
            </a:r>
            <a:endParaRPr lang="el-GR" sz="2600" b="1">
              <a:latin typeface="Garamond" pitchFamily="18" charset="0"/>
            </a:endParaRPr>
          </a:p>
        </p:txBody>
      </p:sp>
      <p:pic>
        <p:nvPicPr>
          <p:cNvPr id="4" name="~PP34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7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Untitled-Scanned-09"/>
          <p:cNvPicPr>
            <a:picLocks noChangeAspect="1" noChangeArrowheads="1"/>
          </p:cNvPicPr>
          <p:nvPr/>
        </p:nvPicPr>
        <p:blipFill>
          <a:blip r:embed="rId4"/>
          <a:srcRect l="3920" r="5183" b="2454"/>
          <a:stretch>
            <a:fillRect/>
          </a:stretch>
        </p:blipFill>
        <p:spPr bwMode="auto">
          <a:xfrm>
            <a:off x="2498725" y="200025"/>
            <a:ext cx="4144963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7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ntitled-Scanned-09"/>
          <p:cNvPicPr>
            <a:picLocks noChangeAspect="1" noChangeArrowheads="1"/>
          </p:cNvPicPr>
          <p:nvPr/>
        </p:nvPicPr>
        <p:blipFill>
          <a:blip r:embed="rId4"/>
          <a:srcRect l="3920" r="5183" b="2454"/>
          <a:stretch>
            <a:fillRect/>
          </a:stretch>
        </p:blipFill>
        <p:spPr bwMode="auto">
          <a:xfrm>
            <a:off x="2498725" y="200025"/>
            <a:ext cx="4144963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3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10006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400" y="785813"/>
            <a:ext cx="5808663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662238" y="0"/>
            <a:ext cx="3582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Χασματοσύνδεσμοι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4" name="~PP916.WAV">
            <a:hlinkClick r:id="" action="ppaction://media"/>
          </p:cNvPr>
          <p:cNvPicPr>
            <a:picLocks noRot="1" noChangeAspect="1"/>
          </p:cNvPicPr>
          <p:nvPr>
            <a:wavAudioFile r:embed="rId1" name="~PP91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h15f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60350"/>
            <a:ext cx="327183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4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15f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844675"/>
            <a:ext cx="6700837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14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titled-Scanned-10"/>
          <p:cNvPicPr>
            <a:picLocks noChangeAspect="1" noChangeArrowheads="1"/>
          </p:cNvPicPr>
          <p:nvPr/>
        </p:nvPicPr>
        <p:blipFill>
          <a:blip r:embed="rId4"/>
          <a:srcRect l="3468" t="2132" r="1840" b="14273"/>
          <a:stretch>
            <a:fillRect/>
          </a:stretch>
        </p:blipFill>
        <p:spPr bwMode="auto">
          <a:xfrm>
            <a:off x="666750" y="908050"/>
            <a:ext cx="781208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62225" y="173038"/>
            <a:ext cx="4019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Garamond" pitchFamily="18" charset="0"/>
              </a:rPr>
              <a:t>Activation of IP</a:t>
            </a:r>
            <a:r>
              <a:rPr lang="en-US" sz="2800" b="1" baseline="-25000">
                <a:latin typeface="Garamond" pitchFamily="18" charset="0"/>
              </a:rPr>
              <a:t>3</a:t>
            </a:r>
            <a:r>
              <a:rPr lang="en-US" sz="2800" b="1">
                <a:latin typeface="Garamond" pitchFamily="18" charset="0"/>
              </a:rPr>
              <a:t> pathway</a:t>
            </a:r>
            <a:endParaRPr lang="el-GR" sz="2800" b="1">
              <a:latin typeface="Garamond" pitchFamily="18" charset="0"/>
            </a:endParaRPr>
          </a:p>
        </p:txBody>
      </p:sp>
      <p:pic>
        <p:nvPicPr>
          <p:cNvPr id="4" name="~PP3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Scanned-10"/>
          <p:cNvPicPr>
            <a:picLocks noChangeAspect="1" noChangeArrowheads="1"/>
          </p:cNvPicPr>
          <p:nvPr/>
        </p:nvPicPr>
        <p:blipFill>
          <a:blip r:embed="rId4"/>
          <a:srcRect l="3468" t="2132" r="1840" b="14273"/>
          <a:stretch>
            <a:fillRect/>
          </a:stretch>
        </p:blipFill>
        <p:spPr bwMode="auto">
          <a:xfrm>
            <a:off x="666750" y="908050"/>
            <a:ext cx="781208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62225" y="173038"/>
            <a:ext cx="4019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Garamond" pitchFamily="18" charset="0"/>
              </a:rPr>
              <a:t>Activation of IP</a:t>
            </a:r>
            <a:r>
              <a:rPr lang="en-US" sz="2800" b="1" baseline="-25000">
                <a:latin typeface="Garamond" pitchFamily="18" charset="0"/>
              </a:rPr>
              <a:t>3</a:t>
            </a:r>
            <a:r>
              <a:rPr lang="en-US" sz="2800" b="1">
                <a:latin typeface="Garamond" pitchFamily="18" charset="0"/>
              </a:rPr>
              <a:t> pathway</a:t>
            </a:r>
            <a:endParaRPr lang="el-GR" sz="2800" b="1">
              <a:latin typeface="Garamond" pitchFamily="18" charset="0"/>
            </a:endParaRPr>
          </a:p>
        </p:txBody>
      </p:sp>
      <p:pic>
        <p:nvPicPr>
          <p:cNvPr id="5" name="~PP24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10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74675"/>
            <a:ext cx="8713788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860.WAV">
            <a:hlinkClick r:id="" action="ppaction://media"/>
          </p:cNvPr>
          <p:cNvPicPr>
            <a:picLocks noRot="1" noChangeAspect="1"/>
          </p:cNvPicPr>
          <p:nvPr>
            <a:wavAudioFile r:embed="rId1" name="~PP386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h15f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557338"/>
            <a:ext cx="9036050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513.WAV">
            <a:hlinkClick r:id="" action="ppaction://media"/>
          </p:cNvPr>
          <p:cNvPicPr>
            <a:picLocks noRot="1" noChangeAspect="1"/>
          </p:cNvPicPr>
          <p:nvPr>
            <a:wavAudioFile r:embed="rId1" name="~PP51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10006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400" y="785813"/>
            <a:ext cx="5808663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662238" y="0"/>
            <a:ext cx="3582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Χασματοσύνδεσμοι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5" name="~PP554.WAV">
            <a:hlinkClick r:id="" action="ppaction://media"/>
          </p:cNvPr>
          <p:cNvPicPr>
            <a:picLocks noRot="1" noChangeAspect="1"/>
          </p:cNvPicPr>
          <p:nvPr>
            <a:wavAudioFile r:embed="rId1" name="~PP55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1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888" y="785813"/>
            <a:ext cx="7388225" cy="60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811463" y="-26988"/>
            <a:ext cx="3521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Διαμεσολαβούμενη</a:t>
            </a:r>
          </a:p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από Επαφή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4" name="~PP821.WAV">
            <a:hlinkClick r:id="" action="ppaction://media"/>
          </p:cNvPr>
          <p:cNvPicPr>
            <a:picLocks noRot="1" noChangeAspect="1"/>
          </p:cNvPicPr>
          <p:nvPr>
            <a:wavAudioFile r:embed="rId1" name="~PP82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1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888" y="785813"/>
            <a:ext cx="7388225" cy="60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811463" y="-26988"/>
            <a:ext cx="3521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Διαμεσολαβούμενη</a:t>
            </a:r>
          </a:p>
          <a:p>
            <a:pPr algn="ctr"/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από Επαφή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5" name="~PP490.WAV">
            <a:hlinkClick r:id="" action="ppaction://media"/>
          </p:cNvPr>
          <p:cNvPicPr>
            <a:picLocks noRot="1" noChangeAspect="1"/>
          </p:cNvPicPr>
          <p:nvPr>
            <a:wavAudioFile r:embed="rId1" name="~PP49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assconnection.s3.amazonaws.com/350/flashcards/1946350/jpg/picture61359257183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5" y="271463"/>
            <a:ext cx="40957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787.WAV">
            <a:hlinkClick r:id="" action="ppaction://media"/>
          </p:cNvPr>
          <p:cNvPicPr>
            <a:picLocks noRot="1" noChangeAspect="1"/>
          </p:cNvPicPr>
          <p:nvPr>
            <a:wavAudioFile r:embed="rId1" name="~PP78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assconnection.s3.amazonaws.com/350/flashcards/1946350/jpg/picture61359257183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5" y="271463"/>
            <a:ext cx="40957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556.WAV">
            <a:hlinkClick r:id="" action="ppaction://media"/>
          </p:cNvPr>
          <p:cNvPicPr>
            <a:picLocks noRot="1" noChangeAspect="1"/>
          </p:cNvPicPr>
          <p:nvPr>
            <a:wavAudioFile r:embed="rId1" name="~PP1556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assconnection.s3.amazonaws.com/350/flashcards/1946350/jpg/picture61359257183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5" y="271463"/>
            <a:ext cx="40957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067.WAV">
            <a:hlinkClick r:id="" action="ppaction://media"/>
          </p:cNvPr>
          <p:cNvPicPr>
            <a:picLocks noRot="1" noChangeAspect="1"/>
          </p:cNvPicPr>
          <p:nvPr>
            <a:wavAudioFile r:embed="rId1" name="~PP306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1071563" y="785813"/>
            <a:ext cx="5929312" cy="5429250"/>
            <a:chOff x="657" y="185"/>
            <a:chExt cx="4083" cy="4071"/>
          </a:xfrm>
        </p:grpSpPr>
        <p:pic>
          <p:nvPicPr>
            <p:cNvPr id="7172" name="Picture 2" descr="110017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" y="185"/>
              <a:ext cx="4083" cy="4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3" name="Rectangle 3"/>
            <p:cNvSpPr>
              <a:spLocks noChangeArrowheads="1"/>
            </p:cNvSpPr>
            <p:nvPr/>
          </p:nvSpPr>
          <p:spPr bwMode="auto">
            <a:xfrm>
              <a:off x="930" y="3475"/>
              <a:ext cx="45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Rectangle 4"/>
            <p:cNvSpPr>
              <a:spLocks noChangeArrowheads="1"/>
            </p:cNvSpPr>
            <p:nvPr/>
          </p:nvSpPr>
          <p:spPr bwMode="auto">
            <a:xfrm>
              <a:off x="930" y="2069"/>
              <a:ext cx="45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Rectangle 5"/>
            <p:cNvSpPr>
              <a:spLocks noChangeArrowheads="1"/>
            </p:cNvSpPr>
            <p:nvPr/>
          </p:nvSpPr>
          <p:spPr bwMode="auto">
            <a:xfrm>
              <a:off x="930" y="836"/>
              <a:ext cx="45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632075" y="-26988"/>
            <a:ext cx="3879850" cy="63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3200" b="1">
                <a:solidFill>
                  <a:srgbClr val="006600"/>
                </a:solidFill>
                <a:latin typeface="Times New Roman" pitchFamily="18" charset="0"/>
              </a:rPr>
              <a:t>Πλειοτροπική Δράση</a:t>
            </a:r>
            <a:endParaRPr lang="el-GR" sz="2400" b="1">
              <a:solidFill>
                <a:srgbClr val="006600"/>
              </a:solidFill>
            </a:endParaRPr>
          </a:p>
        </p:txBody>
      </p:sp>
      <p:pic>
        <p:nvPicPr>
          <p:cNvPr id="9" name="~PP2383.WAV">
            <a:hlinkClick r:id="" action="ppaction://media"/>
          </p:cNvPr>
          <p:cNvPicPr>
            <a:picLocks noRot="1" noChangeAspect="1"/>
          </p:cNvPicPr>
          <p:nvPr>
            <a:wavAudioFile r:embed="rId1" name="~PP238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62</Words>
  <Application>Microsoft Office PowerPoint</Application>
  <PresentationFormat>Προβολή στην οθόνη (4:3)</PresentationFormat>
  <Paragraphs>28</Paragraphs>
  <Slides>25</Slides>
  <Notes>6</Notes>
  <HiddenSlides>0</HiddenSlides>
  <MMClips>25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9" baseType="lpstr">
      <vt:lpstr>Arial</vt:lpstr>
      <vt:lpstr>Garamond</vt:lpstr>
      <vt:lpstr>Times New Roman</vt:lpstr>
      <vt:lpstr>Προεπιλεγμένη σχεδίαση</vt:lpstr>
      <vt:lpstr>ΔΙΑΚΥΤΤΑΡΙΚΗ ΕΠΙΚΟΙΝΩΝΙΑ &amp; ΜΕΤΑΓΩΓΗ ΣΗΜΑΤΟΣ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</dc:creator>
  <cp:lastModifiedBy>Antonis Stamatakis</cp:lastModifiedBy>
  <cp:revision>90</cp:revision>
  <dcterms:created xsi:type="dcterms:W3CDTF">2005-12-14T16:52:06Z</dcterms:created>
  <dcterms:modified xsi:type="dcterms:W3CDTF">2025-12-08T10:40:19Z</dcterms:modified>
</cp:coreProperties>
</file>