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7" r:id="rId2"/>
    <p:sldId id="352" r:id="rId3"/>
    <p:sldId id="349" r:id="rId4"/>
    <p:sldId id="350" r:id="rId5"/>
    <p:sldId id="348" r:id="rId6"/>
    <p:sldId id="311" r:id="rId7"/>
    <p:sldId id="351" r:id="rId8"/>
    <p:sldId id="288" r:id="rId9"/>
    <p:sldId id="353" r:id="rId10"/>
    <p:sldId id="354" r:id="rId11"/>
    <p:sldId id="314" r:id="rId12"/>
    <p:sldId id="313" r:id="rId13"/>
    <p:sldId id="326" r:id="rId14"/>
    <p:sldId id="318" r:id="rId15"/>
    <p:sldId id="321" r:id="rId16"/>
    <p:sldId id="333" r:id="rId17"/>
    <p:sldId id="324" r:id="rId18"/>
    <p:sldId id="325" r:id="rId19"/>
    <p:sldId id="331" r:id="rId20"/>
    <p:sldId id="334" r:id="rId21"/>
    <p:sldId id="336" r:id="rId22"/>
    <p:sldId id="337" r:id="rId23"/>
    <p:sldId id="343" r:id="rId24"/>
    <p:sldId id="344" r:id="rId25"/>
    <p:sldId id="345" r:id="rId26"/>
    <p:sldId id="346" r:id="rId27"/>
    <p:sldId id="339" r:id="rId28"/>
    <p:sldId id="340" r:id="rId29"/>
    <p:sldId id="370" r:id="rId30"/>
    <p:sldId id="273" r:id="rId31"/>
    <p:sldId id="369" r:id="rId32"/>
    <p:sldId id="268" r:id="rId3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9" autoAdjust="0"/>
    <p:restoredTop sz="94660"/>
  </p:normalViewPr>
  <p:slideViewPr>
    <p:cSldViewPr>
      <p:cViewPr varScale="1">
        <p:scale>
          <a:sx n="64" d="100"/>
          <a:sy n="64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B4C66C7-81BE-ED2E-F6DB-ED65263477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22A0178-9D29-A890-EA6F-2CBBFE41CC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D2BC9E4C-1CA6-18AD-896F-C0F7BA8387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CFD98960-177B-5858-F229-4CCCD91D28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7C7A1333-1EC7-7C6C-2F5D-BE1A772B294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7B7EBFBF-C42D-9657-5517-07D4241B2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6F10A7-7CFC-4ABC-9988-0F9CF34BDD5F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8933544-312C-01E7-A536-3D5811436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7B8C74-CD54-466C-95B2-51F334A1758E}" type="slidenum">
              <a:rPr lang="el-GR" altLang="el-GR"/>
              <a:pPr eaLnBrk="1" hangingPunct="1"/>
              <a:t>6</a:t>
            </a:fld>
            <a:endParaRPr lang="el-GR" altLang="el-GR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085E7AF-1759-2543-9BB5-D43D09F80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3C21976-032C-DF88-6316-9CC649895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57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3EA353D6-06B0-45F0-0035-ED622374C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0613BC-1867-444E-B4ED-DF28FEC477CD}" type="slidenum">
              <a:rPr lang="el-GR" altLang="el-GR"/>
              <a:pPr eaLnBrk="1" hangingPunct="1"/>
              <a:t>28</a:t>
            </a:fld>
            <a:endParaRPr lang="el-GR" altLang="el-GR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25AEAAB-C2B3-D319-9B2D-F830D01AB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FB7C99E-6603-6A4B-55B5-045566754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1A3F024D-9533-E486-B6E7-41AAD43A67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763D8375-E483-F477-B5DB-B1B8E4B2E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2E450B83-E537-08E8-0A50-D4853D43E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1F7BBE-F8D6-4777-B5AE-9B9E8BECE728}" type="slidenum">
              <a:rPr lang="el-GR" altLang="el-GR"/>
              <a:pPr eaLnBrk="1" hangingPunct="1"/>
              <a:t>8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0908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1BFB3AC-2E1A-D27F-D5D9-85220DCB64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56C2B5-9AFE-4247-8A3F-53A17B0D0890}" type="slidenum">
              <a:rPr lang="el-GR" altLang="el-GR"/>
              <a:pPr eaLnBrk="1" hangingPunct="1"/>
              <a:t>11</a:t>
            </a:fld>
            <a:endParaRPr lang="el-GR" altLang="el-GR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A38A22F6-01F2-CFF7-0B1A-879468DD6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FC8C8AB-45A9-9022-E9DF-8901165C3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B7EB1AF-C2A1-575A-094F-C9FF1C0331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8D8900CE-2A46-BD93-A172-6E1EAFBF9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39891480-D6BA-7886-4674-1EAECC915F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FB9842-37A5-4075-AD44-3A1BD6EF73F7}" type="slidenum">
              <a:rPr lang="el-GR" altLang="el-GR"/>
              <a:pPr eaLnBrk="1" hangingPunct="1"/>
              <a:t>16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AD9CD2C4-DC3E-C7A3-B509-7A5C87F4EF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E78977B0-81AA-8284-8626-9E026E46F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F51300FB-2697-0BA4-0638-3B9DED337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E12918-0E37-48D4-A325-C5A7DE5B7C69}" type="slidenum">
              <a:rPr lang="el-GR" altLang="el-GR"/>
              <a:pPr eaLnBrk="1" hangingPunct="1"/>
              <a:t>23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8F0B9921-21B6-0FA9-8135-5D685F5A9C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CE92CF4A-1F53-FA8E-5BE7-58A728694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B0762D8C-C2D6-8398-7135-429601DE0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37EF5B-93FE-47A9-A0E2-ABF3BD0D7689}" type="slidenum">
              <a:rPr lang="el-GR" altLang="el-GR"/>
              <a:pPr eaLnBrk="1" hangingPunct="1"/>
              <a:t>24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D3BB0A77-19E7-144E-81EF-F0A5A35F8D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A37EC927-F945-C2A8-8D1D-C142DF420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A3AC78CD-D9B4-C70C-D952-E0A8AC0F1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C4AAF1-B1DF-4E36-8791-E3E43E85FBB5}" type="slidenum">
              <a:rPr lang="el-GR" altLang="el-GR"/>
              <a:pPr eaLnBrk="1" hangingPunct="1"/>
              <a:t>25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07DBFCDB-3E75-6258-B71B-1C1BA61A8F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88622D8C-A4F3-F050-C71D-D929F41E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A4F5ADEB-CB2F-F501-3CDA-5BE7E1719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4E3FEA-5034-4039-BC94-983600AF07F4}" type="slidenum">
              <a:rPr lang="el-GR" altLang="el-GR"/>
              <a:pPr eaLnBrk="1" hangingPunct="1"/>
              <a:t>26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8D7680C-3592-6DA4-C348-D3396EB64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61BEA0-C649-4670-B888-7F8471AA0CC4}" type="slidenum">
              <a:rPr lang="el-GR" altLang="el-GR"/>
              <a:pPr eaLnBrk="1" hangingPunct="1"/>
              <a:t>27</a:t>
            </a:fld>
            <a:endParaRPr lang="el-GR" altLang="el-G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8D11EA20-3FE8-3717-AB3D-6078EB828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DC5FFD1-4A35-1247-BB53-5F1F49EC7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5EF888-0C67-3D59-A4E2-B138A8F03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D4CF2A-5A12-02F7-149D-FD95517374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015DDF-9A22-A114-1B1D-A4299A4A8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73920-A076-4807-9E3F-A00D9976FE1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3675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9577F2-31FD-4D1A-6421-674FF8E4F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1887ED-4A48-ED66-66B6-C5DA7160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12DCB0-506F-8847-3A2E-02C2B5A99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DFFB3-E373-4919-AE0F-B6B7B4B777B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8977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844DDB-DACD-29A8-768F-DAFFEAAAB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B04009-9057-1B7F-C35C-790EBCDEDB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D94552-B0FF-3C89-6674-3E4B85ACA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42B7E-8CD1-41DA-AA63-E05FA22E7AE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196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B61942-87A2-F3FB-011B-F971539465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AD3EA5-6ED0-AF87-6FF9-AD1B194B9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10D372-C908-7DAF-9A2C-D73159409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74851-330E-4F5D-B383-3DFE30004D0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5392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915CB-BAB5-7B3C-1755-CA4CC21BD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220402-9114-CDCC-39DE-62CDF3C06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260B2C-4A56-A501-4FCD-0CA819508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5339F-35D5-4FD3-A858-626F766D6B1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153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AC0712-A701-F48B-2600-788EFDA74B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A6667B-59ED-5BF1-A5D1-2CBFBF558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BD556-2B39-020E-2012-458770743A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0DD3C-BBDB-4FD2-AA82-75B30BEDDC3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6567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8A77B4-EFDC-2030-5B47-38B5988A5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DD8C6E-D261-F0C7-727F-992E0DBFC2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047E33-6464-72BD-787C-EE24F9A74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BF2D8-4AFA-47CF-BAB5-A882CE3D564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6335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EDCA73-2210-DF0B-3B57-6C4E2E6A2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BE8C8F-9107-4BF1-0342-18B0E3D4D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26612B-71EC-9C0A-B3E1-19A681D8D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B6950-6B01-48A6-931D-B34E24094DC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1911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8E242A-42CC-32E6-AB8D-4BBAFD646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085535-DBE2-6151-D7B5-642D45810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5A410E-4C2E-6385-A2EF-CDC730E59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7370B-50AB-4EE8-8411-99D620572DD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4856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5F648-79EC-10A9-6047-ECD96696F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183487-BF3A-2B7D-AF95-0CF724132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70CDB1-19F2-537A-E69D-B383D94F0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F302D-1F9C-4057-9C2B-0FEDC867D17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9623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7F783-DDE1-0142-3908-16177AF27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29D04-A563-FE38-497D-96FE1C098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6948B-578A-2251-E4D0-4D0E919BA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9422D-6A4A-49E1-A136-CE02B45675B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1998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8ED74A5-A056-C38B-C638-2CCE85F8B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DDDE58-25D5-1496-D5D1-E644CF7D5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EB9562-3C95-5A4F-6710-BB0D8DBFA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CF75BC-188A-97B5-0043-B333C97CE4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9A6A32-2702-7AA5-33F5-0A5F4E3A57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869B6A-C53C-43F7-A1A6-48681F6AC1BB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79C001-B5C4-CEE1-9723-5C74F841B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el-G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Ογκογονίδια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l-G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Ογκοκατασταλτικά</a:t>
            </a:r>
            <a:endParaRPr lang="el-GR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5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FEC45-2D3C-2A26-41EA-36069BDC8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4E191E55-812F-E2C2-6388-AC35299D8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/>
          <a:stretch/>
        </p:blipFill>
        <p:spPr bwMode="auto">
          <a:xfrm>
            <a:off x="936712" y="1490648"/>
            <a:ext cx="7270576" cy="42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3B6A3E1F-7167-CDE7-B1C1-05624CB4345E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l-GR" sz="3600" b="1" kern="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Ογκοκατασταλτικά</a:t>
            </a:r>
            <a:r>
              <a:rPr lang="el-GR" sz="3600" b="1" kern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στον Καρκίνο</a:t>
            </a:r>
          </a:p>
        </p:txBody>
      </p:sp>
    </p:spTree>
    <p:extLst>
      <p:ext uri="{BB962C8B-B14F-4D97-AF65-F5344CB8AC3E}">
        <p14:creationId xmlns:p14="http://schemas.microsoft.com/office/powerpoint/2010/main" val="243933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20006">
            <a:extLst>
              <a:ext uri="{FF2B5EF4-FFF2-40B4-BE49-F238E27FC236}">
                <a16:creationId xmlns:a16="http://schemas.microsoft.com/office/drawing/2014/main" id="{689FCC27-9097-BED7-DE15-9DEC56D9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utation">
            <a:extLst>
              <a:ext uri="{FF2B5EF4-FFF2-40B4-BE49-F238E27FC236}">
                <a16:creationId xmlns:a16="http://schemas.microsoft.com/office/drawing/2014/main" id="{C15F5725-77BC-6E33-4E10-76170BBA5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6048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utation">
            <a:extLst>
              <a:ext uri="{FF2B5EF4-FFF2-40B4-BE49-F238E27FC236}">
                <a16:creationId xmlns:a16="http://schemas.microsoft.com/office/drawing/2014/main" id="{BC9F423E-1FBA-328D-01D9-3648140F4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75"/>
          <a:stretch>
            <a:fillRect/>
          </a:stretch>
        </p:blipFill>
        <p:spPr bwMode="auto">
          <a:xfrm>
            <a:off x="251669" y="1521545"/>
            <a:ext cx="60483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Proto-oncogenes">
            <a:extLst>
              <a:ext uri="{FF2B5EF4-FFF2-40B4-BE49-F238E27FC236}">
                <a16:creationId xmlns:a16="http://schemas.microsoft.com/office/drawing/2014/main" id="{0C62C691-0EF6-22D2-3041-BE0A95533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5159" b="952"/>
          <a:stretch>
            <a:fillRect/>
          </a:stretch>
        </p:blipFill>
        <p:spPr bwMode="auto">
          <a:xfrm>
            <a:off x="5868144" y="1928813"/>
            <a:ext cx="3122612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>
            <a:extLst>
              <a:ext uri="{FF2B5EF4-FFF2-40B4-BE49-F238E27FC236}">
                <a16:creationId xmlns:a16="http://schemas.microsoft.com/office/drawing/2014/main" id="{72C47F65-FB15-29B8-DF6A-C54DF2A88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1988840"/>
            <a:ext cx="6810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200" b="1" i="1" dirty="0"/>
              <a:t>HER2</a:t>
            </a:r>
            <a:r>
              <a:rPr lang="el-GR" altLang="el-GR" sz="1200" b="1" dirty="0"/>
              <a:t> /</a:t>
            </a:r>
            <a:endParaRPr lang="el-GR" altLang="el-GR" sz="1200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CD7F6E4-5501-A9E9-D3D9-5FD543F58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443" y="425232"/>
            <a:ext cx="44151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Γονιδιακή Μετάλλαξη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modified%20receptor">
            <a:extLst>
              <a:ext uri="{FF2B5EF4-FFF2-40B4-BE49-F238E27FC236}">
                <a16:creationId xmlns:a16="http://schemas.microsoft.com/office/drawing/2014/main" id="{11BD0B1E-45C1-1622-5CE6-C28EF4B1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55788"/>
            <a:ext cx="7158038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7">
            <a:extLst>
              <a:ext uri="{FF2B5EF4-FFF2-40B4-BE49-F238E27FC236}">
                <a16:creationId xmlns:a16="http://schemas.microsoft.com/office/drawing/2014/main" id="{2989ECCA-B102-10FA-9C75-82BB24DD7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/>
          <a:stretch>
            <a:fillRect/>
          </a:stretch>
        </p:blipFill>
        <p:spPr bwMode="auto">
          <a:xfrm>
            <a:off x="0" y="765175"/>
            <a:ext cx="8766175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mutation">
            <a:extLst>
              <a:ext uri="{FF2B5EF4-FFF2-40B4-BE49-F238E27FC236}">
                <a16:creationId xmlns:a16="http://schemas.microsoft.com/office/drawing/2014/main" id="{1764FAC1-2C9E-B1BA-832F-11C3AF8D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 b="55208"/>
          <a:stretch>
            <a:fillRect/>
          </a:stretch>
        </p:blipFill>
        <p:spPr bwMode="auto">
          <a:xfrm>
            <a:off x="0" y="1643063"/>
            <a:ext cx="90725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40A0D89C-A2B2-0FD4-ACF3-F72301BE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28" y="620688"/>
            <a:ext cx="8117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 Amplification</a:t>
            </a:r>
            <a:r>
              <a:rPr lang="el-GR" altLang="el-GR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Γονιδιακή Ενίσχυση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erc2">
            <a:extLst>
              <a:ext uri="{FF2B5EF4-FFF2-40B4-BE49-F238E27FC236}">
                <a16:creationId xmlns:a16="http://schemas.microsoft.com/office/drawing/2014/main" id="{C5F9A875-441D-DA52-10D2-6465A5C81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57250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erc1">
            <a:extLst>
              <a:ext uri="{FF2B5EF4-FFF2-40B4-BE49-F238E27FC236}">
                <a16:creationId xmlns:a16="http://schemas.microsoft.com/office/drawing/2014/main" id="{7E787B25-C0A2-6E10-63E1-F1BD44AAD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5725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utation">
            <a:extLst>
              <a:ext uri="{FF2B5EF4-FFF2-40B4-BE49-F238E27FC236}">
                <a16:creationId xmlns:a16="http://schemas.microsoft.com/office/drawing/2014/main" id="{8FDAE090-C72E-13C5-D62D-6628A42B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92"/>
          <a:stretch>
            <a:fillRect/>
          </a:stretch>
        </p:blipFill>
        <p:spPr bwMode="auto">
          <a:xfrm>
            <a:off x="848509" y="1340768"/>
            <a:ext cx="7446982" cy="466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A0EACCF4-51C9-50EF-309C-482BB3D7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092" y="425232"/>
            <a:ext cx="5367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Χρωμοσωμική</a:t>
            </a:r>
            <a:r>
              <a:rPr lang="el-GR" altLang="el-GR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Αναδιάταξη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An editable high resolution scientific image depicting Tumor Suppressor Genes and Proto-oncogenes">
            <a:extLst>
              <a:ext uri="{FF2B5EF4-FFF2-40B4-BE49-F238E27FC236}">
                <a16:creationId xmlns:a16="http://schemas.microsoft.com/office/drawing/2014/main" id="{6F24F547-DF2D-7E5E-52D1-22202EABF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781050"/>
            <a:ext cx="72580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32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hQSEBUUExQVFRUVGBwYGRcXGBgaHRwcHR0cGhoYFxwYHCceGBojHB0YHy8gIycpLCwsGh4xNTAqNSYrLCkBCQoKDgwOGg8PGiwlHyQsLCwpKikvLCwsLCksLC8vLCwsLCwsLCwsLCwsLCwsLCwsLCwvLCwsLCwsLCwsLCwsLP/AABEIAM0A9gMBIgACEQEDEQH/xAAcAAAABwEBAAAAAAAAAAAAAAAAAQIDBQYHBAj/xABAEAACAQIEBAMECAYCAQMFAAABAhEAAwQSITEFBkFREyJhB3GBsSMyQpGhwdHwFBUzU3KSUuEWQ2LxJDRzgrL/xAAaAQACAwEBAAAAAAAAAAAAAAAAAgEDBAUG/8QAMBEAAgIBBAEBBwMEAwEAAAAAAAECEQMEEiExQRMFIlFhcYHwFKGxMpHB0SPh8RX/2gAMAwEAAhEDEQA/AM30q38g8vWsQzm4C2QAhRPWdSR2jaqiRpV19mbuLrhTClRmHcZhB94ri6jcsMtrp12Xx7JvnHk3D2sI1y3aa2yxqJAImDIJ10NZ5wzgty++S2uY/h7yegrXPaFcLYO55hpl3BE6iQPee+lRXs9sZcKScoDuSO+kCD921YdFnmtK8k3b3cX9i6UU1Yzw32bWVUeKS5IEgaa/+2DOncz+NUTj/DFs4h7atIB0J7ETB7MOtXfnLmtrM2LbZX+043AIkKOxIOsVm7OWPvrTpY6hpzyO76X+RZqMey0cC5dtPbztJJ+7eNKdxnJykfRkj0O36/fNRfBbl5TltBt9do+PQVbsNduEAXAug3Q/gep99PmeSErTVfA7mmx4MuPY4c/nkomL4O9ow4j8fxq18J4HaNlSVVmYTJkR6DUV2cx4WcO5BkLBOh019ac4Thy2GRkGkRHz099RLNuxblxyPi0uHDma7VcWUbi2EVLzKNgTH4f/ABVq4FwHDmyHuAvmAPXc9oiO1VXi5+ncxrmPzq6csYpXtLtoMpB76/8AVdrSpSfvnk/aWR4lKUP2K1zBwRVxnhWVIViuQMZ1bpOxAOk1a8LyRYChbinNEHzRJiSR6elR/F7Kri7DHU5xsdwCD8PfVwxd4FCwYAnUEfl++lWQxW2o0+O/mY9RqWowadN9/Yx/iWGFu66gzlcrI6wSJ+MVyxXVjIzv1GZo+81z5e01lljdnRsAj9iijX9/fR5aMVKxthYRFE7TQ9KPJNLKLdgh3BYUu6qolmICj1Onzq73uQAtgkN9IvmOumk+WI/GqlwlovWp0AYa66eYVrvEbZGHuBZBKn6sTr2n0rm67LLBOEYcX/sui2lwZ7ybyt/FXWLLNpB5iDGp+qJ/H3CunnPk23hVz2icpfIQTPQkEHqDBqwch2suEJXQs5k9DGggegoc6cIvYo21TYZpJOkmNffpFU/qpfqnFySiuK+gzklxRlagT3FSXBOD+PdW2CJPXt+/zpfE+W72HIzqQDMN0Mfv8ad5fxXh37bbw2oOk9CK6cOVujXyJwxi5Lci5XPZeDZaHPiicoIEMR9n02qiWuHHxckENMQdwes+tbsjM9tSsLPmjca7z2rMrXBWXinhSSc+rDsddZGp91V48zuSl+V2apwW9NryWHBezjDG15i5fqwO3/6xFZtxfh4tXXSZykj9/CtwvK1oO3mYBCdY3A6id4FYbxG6XZmbdmJPxM1OnnOU5c+EJqIwSdItPsr0vXoP2B86FD2Xn6a9/gPnQroKCSo5hRQp+6rTyLjHt4iFGYshBHfb5b1WEOlXD2c3oxqgDRlZSPcM2n3Vj1EIxwT48FuN+8W7mNr9zCXFNsGU0MRABzfgBv7qr3JPC2e2SC0ZyCBoNhv30NX7iuL/APp2yrJW24g7HQ/jH5VlvKfMYwt0h58NtwNTPQxXI0e+ennHHFJp3X59C9NRfZ0e0LgPg3FuKQRcEnUkhx9aZ6HQ/fVOaf1/6raruIXEKGBW4HUwAABDCJ6idSI71knGsB4N5kkNEEEevQ9iOtb9FleSOyfa/P2Ey92iY4Rxq2loIxMyTt+Yrt/8ntRuf9apgNCa2S00JNtl8faGWKSVFh4pzA10ZE0Q79C0bA/pVw4fhiloAHKAo1DAAmNRWZWX1rSLOKzWQ5jUCNp07j41j1eJKCjE6fs/M80pSk+f8GecQU+M3oTOvqavvLnDx/DqF3yz8SP1qhYtxnJGxJ/Wr9ydik8ISfMAU09+nuO1drSVHn5f6PKe1Nzi6fn/AGcHNGFnE2UGhYyCOgJ6esg1OYnhc2jqdREe8d/SuPmTBhcThrg+35TqCQVMjTceVvvFWC4CVA29+nY61biUJbn8znajJkxwxbX4v7mOYq0VYjsYpiD3rrx7zcY9ST8ya5orG4J9naAoo5oiKBpkqCwiNaPLQowajaiB2xIbX9+6tw4DeF7CWmP1iIY6dNDE9429azHka1Ya/lvKrEjyliYBG8jYyO/atE45x5MLZlmUGDktjcnaQoGg130rzntZPLOOCEXu7v6m7HJRhbKfy/zWti49pxFsuSpGsEnr3HrV5wnE7JGfOrKZ6jf99qxC7d13NEuLYbMfvrXqfZUMz3JtPyJHLBPk0jn3jll7HhKVZgyxHSNz7zqKoGEJDiOmulcpcmurhjKLih5iRMbx8a26XSrT49kXYeqpSXg3PhF0NYRlkZkDQ24kaD3VRvBb+aSXyeYGdeoG4PrVgs86YNAoVwJABjp6HpptVY47xqz/AB6vbbMIGY76/rpWaMXLI+PidCVWr+KNB4rbLWHAnVDqD6fiDWE4lTJnfrW4fzW01g6wCpEHXSOtYljXXM2XaTHTSdPwq7TRcWyjUR2r3i0ey8fTXtfsD50KP2YH6a9/gPnQrfRyyjVK8vca/hrwfUiCCBEkHeJ0B21qLFAtrSzhGSafklOjRLftQUFps9Po/MDBj7YOh1jas/v3pYsdydfjrTc1I3+GZcOl3MDnZ1y9RlCmfWc34VTjwYsDuKqx23ILA8evWVK23KhtSBGp2nXr61HlpMmjFILVftSdpCWBTSgaQg0py2JoXHkBKHX41eeHcQTwbclQYjWOm81UuIcN8KATqQDGoj0P/Vci3iARVE8fqpcm/BmlpJtSXaH8Ww8QxqJMfjRWMY6TlLCdNDHypkGjWtCVGKUrdnXhsaUuK+8EGJ93Wra/Pq+GYRi5BBGkazBn07VV8Jw0PbZ5jL07/HpXC1Om49eSiePHl/qV7f2CZpoqJaOKUsBQ60KHWgAiKFGaBoAVbulTI0pV7FMxliSepJ/WmiKMCopXZO51QS0TaVLYDgD3LF28CuW0ATJ1OoBgek7nSox1ioU1JtJ9EuLXYU0atrQFACmFHM3rSZM0LetSOI4KUtLdzAhtIEyNWiffBOlQ6Q6jKS48HM+MciCxI95pkmiopoqiHJvtl09mA+mvf4D50KHsv/rXv8B86FSKUZdpoE60YG1WDlHAJcvENqwEqDtvBJ91LOW1WwK+aAuEjWr3zLwm2LbFkCFV0Kjr6xoZp3lXl22bC3HtqzPJEnaNBA2iqXqIqG9iPIkrZnY7+lGdRt1qz89cOS3fGRMoZZMbEyZjt0pHLHBVvFiwJyxoJ+JNWwlvipLyX4sbyyUY+SsxvTqaGrtx/gtvwzACeGNIjXTqfX86d4NwOyUDBZzKCc3m98aaCmXJs/QT3bbRRHuEjWdNp/LtQUSNvSp/mvAojKVAGYagARpFFyphUuXMrpmkdyNtenpRL3UU+g3m9NvkgTbbf8qNVNadjeEWfDb6Nfq6QBp2/Gqry9hLWdmuFRH1QxET6/D51Usvu7mbJezZ+pHHF22V4MwEaxSIq/XeEYd1YqFJI3U7H74FVC1ZXxAG2kAkdp1ipjkUlZVqtBPTySk+zhy+lEZ2rauEcr4YLKWkYNJBYZjB0iT0rP8AinLyjiLYYeRTcCiTMAwfkax4PaGPNOUUqpWUz0socWVUKaAFavjOUcJatMANxqxIMR1BI8vuHes0NgFzG0nfTSr9PqoZ03Hx8RcunljSbOWD2pMGty4VyBhUw1vMguXGylmmZkagdAorLuNcFAxj2rQzQ5CgDU9gP30rTZnrmiv5TQAit25Y9mWHtWB46LcdgM0jb0XtVF9pPKdrCXVNqQryQp1iOxOsVCdhRRxeYCATBEGm2NWXk7gS373m1CDNETm12PzqT5w5ZS0hZLeUggmJ2IjbaP1otXRLTpNlJy6Ug1e+TuB2souXba3M31QZIHSGG1QfNHCRZxDKsBTqoBJgHYGdQR61G7mhnD3VIg1NONiWICknKNhOg91XX2fcGtXRda6ivlgAN65tR66Cj5k5Vt2mt3FbKt14yz9XbUdY30rP+qh6jxvv8f8AAt06KNFJNbC/JmGyZBbUkjfUnbQ+/Y9qyfGWMjMu8Ej4gxU6fVQz3t8EVRbPZf8A1rv+A+dCh7Mf613/AAHzoVqIKGpqU5fvEYhI66EGNjv7v+qjgu9WLk+0CzmAWAEekzNVtNJ2RJpIk+asQwtQHOpAPqvb36TXZylfuLhwSdNcs9B/8zUXzWR4azM5tI221/CpzgjhrCAkKMi9N4GsxWaarGk0VWtitFT52xRfFt6Ko2jpP5138kz58xIQwOm/u92nxqP5sSMSTBhgsT7oqwcmOnhMD9YNoB0zD6077jatOJe6q+B0NGv+RfJeBvmtQLWmaMwj8pjSuvl9AbC+f7MzqdZ2pvmePBYMYymR6nai5VctZUrEiZiNNeo91WdOjq8evw/BBc4WiLoJnVR07af90/yRa+mJ2hT+OlPc5sMqiQTm6dfUek1H8scYW0xz7MPuPeOtV5P6XtM62Q1icnwW3mDGZbULJZtB6dSe+1RfLHD1IY3PrTGXt76Xxfi9olGVpytqBvBA219KreG47dt5sjQGMnb86ohG7tcnY1Orhi2O/dad19fP2/OSy8yYNVt57QykaHXcbRNU8DzU/jeM3LsBmJHQfnpXJ4nnPpApoQcHRzNXqY54OS6i1Tfxd2vp5+3z52jl/A3EwqKb2YwIIEhR2B9PyqlcU4Yz8TVPE8U3HWXECJO2mgIjSOwqw8vc54cYZQx8PIApBIOvdQNSDVUu8RXE8RBQZULgE6zG0mCCO9cfAssMmS14fgPTjNbnLjj538kvj+MuvOPC7Ywlw5iSACSWEzmG8HU+nrtWW4VJcDuRPurQuO8tWFw7eG4W5lnfQxqRpv8AGaz7CmWHTWDrt2PaOtafZsmsbUm3z5+hXqMG73oN8eGqf1XLuvP8VyekMLgwLaDL9UAASemlZ5b4ULXHRP2iXXSdT79tZrROHY1HQZXDDKII1kAan3etZlzpzBbtcVR1JbJlDwR31APTSuoqcbRy4/1UzWV66V5+5+xTvjL2dixVyB7htA6Ctosc14QqCMRag7SwnXuCZrDOc+MLfxl24n1WYx7hoD8d6IyTFpj/ACPeYYpcvYg6dI1Py++rPzzhGXDFs7ZTkhZ/5akR2mor2bXVW7cJnPlAEf8AEkZievQbdql/aJiglmDu7r16KCZ02nTeq3fqWkanO8Si38xfK2H8OwhBIZVzRqdT07d/dVL5uTLi3OYvmhtek/Z+FWDh/Odq3a1LZojJHboT2Pp61SsfxA3brXDu7Sf0poXubaFzqMKUHwXv2b2z4d49Cya/BtK7uchnewuXe5v06CPQ1x+zzHW1sMmcZ2cEqYGmgG++o6fnSec+YguS0pBYNnMEaEHQadf0rkuEnq3S/KM8pF6uZdCp1jWfTSNPhWLcyIoxNwDbMf399aRh+dcP4K3WuCYkpPmkD6oH51luOxYuOzHqSfvM1Z7OwzxuW79wl8i0+zD+td/wHzoqHswP013/AAHzoV2BSjVJ8D4qLDMSC0iABprM6+lR5FIioatUyGrLHxjmK1dsZfDcNodSIB6kfCa5+E8zNZXKVzATHQ67g+lRmAwoe4qs2UH7Rjt60zftwxEgwYkH8aRQjW0XZGtp08S4m19szACBAA7TOveue1jHt/VYr8TTOb76Mb69qevA646Du33bUmZ/fehaxDINCR00P4U7g7QYhToCY3A+dOY6yiuQpkAwDpr6/OposqVb7OZ8QzGWJJ9TNED+5o8sUSrQI3fLHBc/faj8fuJ9VMfhSLe8V38SwC2wpVgcwBO2h7aUkoJmrBkyRjJxprynTX9n/PZwm6SdBlP/ACJk/wDRpIECBQJiiB/f79KmMVHoqy555a3dLpJJL+yHrdyDr3/CrV7O8Kj4vLcBbRttD7weveqiPnUxaQ27S3kuEMDl8ujD3a6jKRr61Xk4add8GjT+/jcFLbJcp+PzqvvZqXHOG2ksXCC0hGiSuhg6wD+FY5dMCe5H4a/KunE8w3HEPduMD01APv6VHMxJEwI2Hb1qEk+Ir+427JjuWealKmkk0+1Xa4/zdceTvw/FrqA5XdQRBysR98Gua9eLGSSSdZJpFWHgnL1u8is1wITc8OIG2RnzCTrtljaSKvOeQH8QY3PakMakOPcPWzee2rBgpIzDrUcetAD1i8RsY9x/ShdvknUk/uKaURUnw7ha3Ld5y4U21DAf8vOqwOxEz8KAI2jyztUhxvhosX2tqwfKfrd5AP51HjagBSNRz86QKlOHcH8UKcwGa54cRrqpbNuO1Q2lywIzNNERpXRirAS4yg5spImCJj0OopipAunsu/rXf8B86FH7L/613/AfOhQBRnNJWdNKcA3FWvkLhyPdZ3QMEXQHbMdjvrEGlk6ViykoLdLoqbWyBqD9340PDJEgbdhWoc54RbmGJiDbgqY1jYg+kUrk7BIuBYXFDG5LRuIOgB+HSqnkko3XPwK458cob74Mnbf9++lIpOtS/MPDPBvssQCZA9DqPu2+FW72W8speuNduKGW3sP/AHaa/Aa/GjPnjhxvJLpF0PfqvJQfCI3BHWkZDGxNbZ7Q+W7RwhuKg8S3ADazlmCD3Gs+m9Ocqcp2RgLedQ3iKWfQGZMjfsIFc9e1cfpLLXbqi3030jDJo1n8zUtxvhi28Tctr9VXZRPYHStV5J5MRsDbZjDXJYx1ExGnSK35M8YRUn5F2PmzFI1039KGc+/9/v76uvGeSwnEf4dD5SQQT0U7z3j86tvMXs/V8OcjKiW/MNB0Gv31D1ONVz2T6cqsx2dP30oAU46RSGFaSsImjzmgaJaAAWmjNHSgKAEqD2pcsK1H2UcNsOlx3C51YfXiMpU6CdjMmh7R+FYa3bDWUAbNqy7dBHvqpZFdFihfRlxzHWklTW0cqYTBNhUZbCSV1zbyNCZO+tZ1zlw5LWKdUGUQDAMgT29KZSsXaV63ZJ0AmjZWA61f/Z3wuQ9wCSIA7x1K+tdfPXCFORgpBzENpHlaIJ7kGfvpPV9/aao6W8e9MzQKd9aEVrmH5VtJYWERjAObSfUa9Naz/mDALbxBVVgCNNfjrUxyJuicujeOG7cu6IZbZNJKkfdWo8ocHtNhlZUUvLZixkyOgBG0QfjUFzby/lvh0jLc0Ef8gYM9idDVMdSpTcKJlpKxqafPwKbkO9FEGti4Zy/bt2EDWR9Xznykk9ZnpWY8dtJ47+GCFk5QabFn9STVdCZdN6cVKye9mB+mu/4D50KV7MP617/AfOhWkyFIXerXyHjALzITGYae8H/uqgTSlcgiND32qGrEnBTi4vya5x3EouGeTMqdNe33b1wcqY5ThkTNqsyO2s/nVEs+JeDBrjQizBYnQdB99DEs+GMJcYEgGQSN+lDi6sx/p47PSvnslueLqnEiNwon79Pwq7+yDFp4V22CM8honcHSY9IA+6shv3ixkkknWdyfXWujAcWu2TmtuyGIkGDHasur036jC8V0bsKWNJfA3vnnE5MDdMxOVfeCRIHwmpDhV4HDWmEQbaxHuGgrE0/isXaRmvllN3IFdoAOXNmJOkRPr99Kx/NOLwYbCC75bbMugHcyRIkCdROtcT/5V41iUluTbf06NW+ufBHcZ4gLuKuP/wAnJ+E6fhW18o8XtHCWodfqKsSAM22XXYk15za4Sa6LOKbaT/8AFdvNplkio9UVxmldmqcX41aPGrZ8vkhCQwgsZ3Ox3j4+lXXjvGrFqwS5RQdCGMdNvX3VjWC5Te4qt4gl7JugQxJAdky7RMqTJIGo61X8djXf6zs0f8mJ7bT7opHpIylF31wNLJ7tAxl8FyVECTA7CdPwpjNTe9OLarcUdhg0DRTRkUAHSi3rSI1oyNNKANB9m/FEAeyzKknP5o82kRr2jp3qR57xCHDESB5hC6DWdR8zWXo5HWpfA8LfEC6+fW2uY5iZILKunrLDeqvTW7cTbNK5ZxuHuWbMsshQCCwEQI2qne0J7X8T9EwMrrlMgaxvULx7gr4S6bbnzdxsemh6wQR8KiiO9NGG3yS5F85C4uihrbEAkgiTH3evpUpzfzBZYC2jBjnBJnsVk/cOlZghiu7CYBriu+YAJlBmftGAdAeu9I8SctxsjqZOCglybDe4zhEQrbuJJGmvr0npWZ85cTS7inKZSNB5diYj4/8AVRXE8K1lyhYErppPaY11ETqIrhaox4VF3diZtRKXDXX3LZy/zd4C5GUFZnTQ/jodq6OLczpda3lmAcxDDY9tCapgFSOC4K9xQQVALZdT1jNO20A1LxQvd5HxanK4+muTYMNjlKAqJRgCJ3j19ayzmq8jYq4V0BY6fOuG/fuWmKZiMpgwSB+FcNy4SSSZOtU4NN6cnK7sbUalTjtqnfJc/Zj/AFrv+A+dCk+y8/TXf8B86OthzyimY6UoUoCrz7MOX7WIxJ8VVdUWQrCQTI3Hu+dJOahFyfglKyjSfWiIJ13rdebeR8McI5S0ls20ZgVUA6a79q5uSuTMHcwaO1pbjOPMzCdewnasn66GzdXyLPT+ZiDSBTYNX/2pcuph8QvhJkVkB0iJGmnbSKgeWODi/iEU7akxrHw98VqxT9WKkvJCxtypEIl51EAn96UlszAzrWpce5dwow7sihGUdAdD60vlLki22HF5lDFtszaAAxoI360/Rf8ApmmtzoyIodaCNp7qtXPvC0s4t0VcoWBHrAJP41W8oAoTszTjtk0nYtMS/Q9IpkH50uBO3aiKfOpFCC6/90tl29KID5/90rLQAZo2NIC/v4U6yUAN5T0pbL0q/wDJPLVh7QvXBnMmE+yCDpm7z2OlcfMXKCpfXwtEuEAZo8rH7JPbt6VSs0XNw+BG6PxKZkp21iWGinfQ6/PvrWqpyjh/ACG2kj7euYt/ykGfhWYYrCZLhTqpj7t6nHlU7S8ERkpdDV+89wyxZj3JJMdNTSfB010ArS+UeSrBseJe8zPETsB0+JPWq9x3l1LV47rbF5rfeNjOp/4mdaly52/n2L8Lg7k+a/n5+a/8KqI7/EiPzinP4hlBAMAxIHXqJrROMcv4EYQBblpWUMQ0gsxAnXv2rN7yDTSNPzpMc93X7lzcckJNR2tc8XTXXlv4/EJ7pYmTJk6miNGBU5yxw63ddvEBIVZA17gTprpNaErdIy9kERT1rGMogEgTO/Xaff0q5ce5btWrOiw24InUb69Kpq2daacHHhgm07QVy4WMnUnrTbCta4byVhVsqt1AXKglsxmSJ6GBuBWd8e4YLN9010Ok9txNVRmpdCbk3XknvZf/AFr3+A+dCj9mH9a7/gPnRUwxSA+9WzkXnMYK6xKlkeAY3010/SqWSdttaUj0s4qa2slOnZrnMXtZtXcM9u0jh3UqS0QAd9iZp3kf2g4azhBausyshO4mQWnSO07elY/dNELkCsy0eLa412PvZdOfudRjbi5FK27YOUHcydWPadNPSuPlLmZcO7MdCRAO8eo13qruaaP3VpxxWNVEIZHGW41Di3Odm5YuCSCwgADcnqT2ro5d5yw6Ya2lxypXSAO2zE9yBWTBu9KDH9mrLNE9ZOTvgs3PPGLV/ElrUkQPMZliOpnbt8Krmf30yCZpQNKZZScnbHc3WjUzSQTSgkUCilFHQFA0AFPzpzP0olSaJ9P36UASHDeO3bE+G5Wd+oPwOnxpzHcw37pUvcJy6jpB9I6+tReagTUUiKV2Ta84YkLHimCI2E/fvNRLXiWmZM79/fTJFGKEkiFFR6RY+G89YizbFtSCo2lQYHb3Vx8Y5iuYi4XuAagSFkbCJMnUxpURRVDimW4p+lK4/f5r5j/8UP8A3H4R99NZjrO5/D0ogNKS1CjRZPM5Lakkvgv+7f7jgarx7MbDNfcCACsMTsNZHxqjKa0H2VX/AKW4mkskxHVT+U067KV2WLnnCOuGMqJ38sbbH9ayQOQda3DnH/7O6AMxKAxO2o1+EGsPvb00pOXYP6F+wntEtZAHR84EGI1IG/pVN4xxc37z3CACxmB0HQVHE0VVKKXQiik7RdfZgfprv+A+dCi9l/8AWu//AI1+dHTDGfsaCCaSX7UjPrQBM8K4V4wfzBcltrmo3yx5RHeae5h4AMM6qLguZkV5WR9baQdR0OvQ7CoS3iiOtHcvzqT+/wA6ACNFuaQXog1AE7wbl8Xw5nLkXNqpIPYabfvsSE8f4J/DOFzBpE7epGx90+41GWsYy7GP2aO5fLbzU8UPcdtVz8TmIgkU50+NS/C+XLl9HddAiySdJ6BVH2mJI0qQx/Jb2L9uy7oGfqQwAO0MSAIkRI037Gk3K6ForczSgdvhVjTku6xKjL4qgFrWzKGMef7IjyltfKGk7GGsPyo9zOUKOqOEzzAMgnMs65Qqlieg1qbRBB5/SgjTVixfJtxEtvmVvE+qBIJBEgjMADI7ExIB1osXyjctOql7ZDGM+aFUhijAlgPqsImIqNyJpkDmikvVifk9hn+ltkoucfWlkyhywBWVABH1okmBrTF7k++CyxJV2SB1yxmYT9gSokxqwG9G5BTING/OpXBcF8RUOYDO+QAz98xHv99dNvlN8pJe2pVgrqxgpLFQXkQvmB03gTEUMVyzfW54YBaACMsxqAwJDQVMMsggQTHWptENMhmEHvSJqbblO6LbOYlWyMmucEkqARETI+rOaNYjWm8RyteW54eXMw1OWDEqHIJ20BE9BRaAiKm15aJQMWAlDcMhtB6+XrsD1pv/AMYvKjMy5QjKhDGGzNsAp19ddKXj+D37Ktmf+mUVgrlozqWA00IgEH1osCHZYps0bfCm2ImpAWhru4XxZ7Dh7Zhh19+h+BEio9TS1NAJ0XHEcxYm9h3drgy/VIg9YGnSNf3pNUZqBxJCxJjt+/3oKak1Ldktt9khhOHF7Vy5mUC3EgnXXQR8dK5KC3SBEkelJzVBBdPZa3017/AfOjovZaPpr3+A/wD6oUAUluDXgSDaug9ijA9N9KbbhN3+3c/1b9K9ZPgbZMlFJPUik/y61/bX7hQB5PHCruX+nc/0b9KDcKu/27n+h/SvWH8ut/21+4UP5da/tr9woA8nnhV0j+lc/wBW/Sh/LLsf0n/1P6V6w/l1v+2v3Ch/Lrf9tfuFAHk9eG3dforn+rfpS/5bd/tXP9W/SvVv8utf21+4VFcby2goVba5ifMwECCNJIIG5YmDCo2nUAGB8N41jLFprdtboQmSMp0Mq0jTQkqs+6K6b/MF9mDfwwDrOUi20LOZmKqZBYu5eTOoEaACtmuYmbVoAW1a5d8I3sgKjyFswDQCxIFsSIzHb7NDEYwWfJls32VXdnJFoZbeTMDlVgbvmHlhR6rUUibMPfiuJLu/hvmuWzbY+G0kEAMf8yBq3WT3rrwXGriAp/DsEIYaK+aWteEWzHofrER1Mb1rtvmFSpf+FTIWuogDkvNrxM3iJ4Q8OUtsd2Msq9QaYxvNVsEFLCG3mtEPIl0u3LttGAKQEPhF8+b6pB70OKYWZTjOPX7qw+HmIIhG+sMozmZ1yLljQakxOtLxPMOIuXUuXMOXa2RlzLcKgDN5YJkyzZiSSZA7RWpYnjrriRZGGw8ome4BdzAqQ7CG8IFWAT6pUTmGoGp6MHxLxLWKuOLFlLdxBbcjNlttZs3JYFBNz6SQuvmYLrEtG1BbMmt8cunMHw0q753gXQxiNMxY6SPtZoljvFdNvma6WQ3MO1wAnxAytDA3fGER9UgyO0b1e8Zx29bt3LpS3NrTwmtKC4Nq5dR3jzK0KkqpgHMKkBeuB3tBrVx7d3w0HhIDe+is3JeBlt218RgWUA6JuTBNqC2ZZiOPXnyg4YEKxaClzzFpkuA0FtfrAAiFgiIpWG43c8XO+GLBsouLlfzKrKygGZEBFWSTOszW2YwomKsoVti29u6xJUfWRrOUZjt5WuGOsT0qt8P5nLWLTXMPbVnaxazAiWuMLLXZtm3FtYdgPMTI6bidq6CzNX5gxIkraKMXzs6o0sfNqQZUHzMCQoJ67UbcduPcZ7mHLG55boyPDKSpCqFjLlCgDXWTMitK/wDKYuS2GtLbFolkBZ3Fw3LSIDktfVi6hJXNoSRmAGZ5OYBct4l1tIng4V7gBRv6il9ZuIjMsBd1GuYdKNqIsyTiXEr11rv0LAXbvinyNOzBVmIgBj0o8fjrt1GHhMDccO5CtByjKiqIkKoLHXv6Vqd3mfI1rNaSLauuJAt6m6EZlW3ElR5fEOh8l22e9PtzMHs3Dbw1sXbaXGbxDcRAEVGlDcsKznzroyING12JKAw7+XXD/wCm/wDq36U2/CrhP9N/9W/St84NxrxUH0FpiGYXCzLb08a5aHhjJDfU2JXcCSZpv+fZr2FUWLSJiTnU5sz+H5RDoba+E/nGxaMpHeJAwe3wu5/buf6n9KWeG3J/pv8A6n9K9BWOIL4Zm1adzibthAYRQEe5lzsFYr5UicpJYqOtR3CuZPFuXSbFnw7bKpCupYTeu2JWE+kBa3m1ygAkCYNAGG/yy5/bf/U/pR/y+5/bf/Vv0rel5gUmzGGt/wD1GU2/OZCGJ8UeF5HE6JrJDCRlNcmL5if6MW8NYHi/w7qTck+Hdv27UOvg+S5DxuQNYJywQDEf5bc/tv8A6n9KI8NuH/03/wBT+lb4vH0Itn+GSLzW/D8+uV7i2yboyTacZpC+aYYSCDUbguc0a3bjC+I7W7fRlm41tbhE+D4QTXcNmJ0CHQEAo3syw7Leu5lZZQfWBH2vWira+HW7Vy0lwIgzKDpqPUAwCfiB7hQoAkaFChQAKFChQAKFChQAKavYdXEMAw7EAj4g07QoAZfCIUyFVKRGWBljtG0elMvwm0URDat5LZBRcikKRsVEQpHcV2UKAI7D8Bs285RArXM+Z10c+IzO3nHm+sxI100iIpx+EWimTw1yhQgAABCqCFAI1EAmI2kxXbQoAi+F8tWMOCLdsa7lvMSNdJPTU6ep7mum7wu0yFGt22RoJUopUwABIIgwFUDtA7CuuhQBxWOD2UKlLVtSgKqVRRlUmSqwPKCdYGlQnEBhEbwmwtphaOHyxbtwP4q+1mUEeUhlzGInTrVoqMxvAbdy8txi0jJmUEZX8JzctZ5E+RyWGUiSdZGlAEVf5gwTWbYYK1mRAuWnAAW3cdXRXt+cRbIBUe4zoXU5hwzXLqm0823TX+HukszIHzqBbLSBEt00mJEmeT7EWoNweEnhoQw0AS6gJlSCYuvuIOkgiQWbvIOFdQCrHKFALZXIC20tx51I1VEkkTKzIoAescSseCWt2VOa69hEUIM5znMR0yNBuE9gTqd04PjGHW0Bct27QYmzCZLiEZXuFZtCAmRbhIYKBB7gnts8u2ks+CoZVzm4pBgo2bMCh6AHSDII0MgkHmtcl4eBmzM2fOznIpY+HctAHwlVQFW40ZQIOu+tAD+H4nhrj5ABnh3yvaZGyrlRmIdAYIdVn7QOkgGOfAYzA4hVtoiMgJKBrBVJiTkL2wmaCSQNd/WlvyqhOc3r3jQUN6bYc2yQTa0t5QkgHQAzrM60jl7ldbAA8R3VHcohgKskgEACS2QxJMasQBNADFjjuEe6qm3bU2v4lpItk2/BvLacwNVNxmDCNT11o/5vg0vAi0A7i45YWG8TMjWgQbYt+MXPiK31ZgTtBrq/8Rw+YnKZbxpOknxrq3mJMSSrquXsB1pNzlW2WW74l3xlDgXpTP5/DzGMmT6ttFAyxE6SZoAjMNzBgXe7msIC5ZXPgFmcLcuIxuBbZIUG0WOfbrEV3XuLYC04JVFZc2V1sMVlQzuEuLbKlgA8qrTMiJMUqxyXYR3fNdZnW4rFmBnxGuOx23m40dtO1cCcqfTZPGcWred0tqF0a4jozSZk/SO2oiSdIJBAO3i3FMPhUN1bAdmS5iTlVFJFpMzXHLAGfMqgnWbg21rgwXMmFF7I2GW273GDulsXEzL4VwM122kEE3EOZoyspmIBqSx3KyNbS2GYKLVyw06lrd4AOAdAjZlVgQIEQABpXVxTgNt00GQrbuouUAKPEAzHKI1kAjUUAJwuKsNfa2ttQzTcD5FAuNbfw3OwYtbfLqf+SkEzUZh+NYRvAzYcKMRgzdk2gVFqLf0TMEKnRwMoPQCPMsyuA4Itu4rA+WzaFm2sbA5GdmM+Ytkt+7Ke5rlwPKFq2qKbl24LVs2recoCiTaIylEUyptWyGMkEHWgDp5fx1q4Ly2bZtrau5CChSSbdu4TkYBl0uBYIG3aKFP8K4WLHiQ7u1187s5WS2RLf2VAAyougHehQB//2Q==">
            <a:extLst>
              <a:ext uri="{FF2B5EF4-FFF2-40B4-BE49-F238E27FC236}">
                <a16:creationId xmlns:a16="http://schemas.microsoft.com/office/drawing/2014/main" id="{A7C23F70-CBC0-7855-5EE7-E4668DB51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6627" name="AutoShape 4" descr="data:image/jpeg;base64,/9j/4AAQSkZJRgABAQAAAQABAAD/2wCEAAkGBhQSEBUUExQVFRUVGBwYGRcXGBgaHRwcHR0cGhoYFxwYHCceGBojHB0YHy8gIycpLCwsGh4xNTAqNSYrLCkBCQoKDgwOGg8PGiwlHyQsLCwpKikvLCwsLCksLC8vLCwsLCwsLCwsLCwsLCwsLCwsLCwvLCwsLCwsLCwsLCwsLP/AABEIAM0A9gMBIgACEQEDEQH/xAAcAAAABwEBAAAAAAAAAAAAAAAAAQIDBQYHBAj/xABAEAACAQIEBAMECAYCAQMFAAABAhEAAwQSITEFBkFREyJhB3GBsSMyQpGhwdHwFBUzU3KSUuEWQ2LxJDRzgrL/xAAaAQACAwEBAAAAAAAAAAAAAAAAAgEDBAUG/8QAMBEAAgIBBAEBBwMEAwEAAAAAAAECEQMEEiExQRMFIlFhcYHwFKGxMpHB0SPh8RX/2gAMAwEAAhEDEQA/AM30q38g8vWsQzm4C2QAhRPWdSR2jaqiRpV19mbuLrhTClRmHcZhB94ri6jcsMtrp12Xx7JvnHk3D2sI1y3aa2yxqJAImDIJ10NZ5wzgty++S2uY/h7yegrXPaFcLYO55hpl3BE6iQPee+lRXs9sZcKScoDuSO+kCD921YdFnmtK8k3b3cX9i6UU1Yzw32bWVUeKS5IEgaa/+2DOncz+NUTj/DFs4h7atIB0J7ETB7MOtXfnLmtrM2LbZX+043AIkKOxIOsVm7OWPvrTpY6hpzyO76X+RZqMey0cC5dtPbztJJ+7eNKdxnJykfRkj0O36/fNRfBbl5TltBt9do+PQVbsNduEAXAug3Q/gep99PmeSErTVfA7mmx4MuPY4c/nkomL4O9ow4j8fxq18J4HaNlSVVmYTJkR6DUV2cx4WcO5BkLBOh019ac4Thy2GRkGkRHz099RLNuxblxyPi0uHDma7VcWUbi2EVLzKNgTH4f/ABVq4FwHDmyHuAvmAPXc9oiO1VXi5+ncxrmPzq6csYpXtLtoMpB76/8AVdrSpSfvnk/aWR4lKUP2K1zBwRVxnhWVIViuQMZ1bpOxAOk1a8LyRYChbinNEHzRJiSR6elR/F7Kri7DHU5xsdwCD8PfVwxd4FCwYAnUEfl++lWQxW2o0+O/mY9RqWowadN9/Yx/iWGFu66gzlcrI6wSJ+MVyxXVjIzv1GZo+81z5e01lljdnRsAj9iijX9/fR5aMVKxthYRFE7TQ9KPJNLKLdgh3BYUu6qolmICj1Onzq73uQAtgkN9IvmOumk+WI/GqlwlovWp0AYa66eYVrvEbZGHuBZBKn6sTr2n0rm67LLBOEYcX/sui2lwZ7ybyt/FXWLLNpB5iDGp+qJ/H3CunnPk23hVz2icpfIQTPQkEHqDBqwch2suEJXQs5k9DGggegoc6cIvYo21TYZpJOkmNffpFU/qpfqnFySiuK+gzklxRlagT3FSXBOD+PdW2CJPXt+/zpfE+W72HIzqQDMN0Mfv8ad5fxXh37bbw2oOk9CK6cOVujXyJwxi5Lci5XPZeDZaHPiicoIEMR9n02qiWuHHxckENMQdwes+tbsjM9tSsLPmjca7z2rMrXBWXinhSSc+rDsddZGp91V48zuSl+V2apwW9NryWHBezjDG15i5fqwO3/6xFZtxfh4tXXSZykj9/CtwvK1oO3mYBCdY3A6id4FYbxG6XZmbdmJPxM1OnnOU5c+EJqIwSdItPsr0vXoP2B86FD2Xn6a9/gPnQroKCSo5hRQp+6rTyLjHt4iFGYshBHfb5b1WEOlXD2c3oxqgDRlZSPcM2n3Vj1EIxwT48FuN+8W7mNr9zCXFNsGU0MRABzfgBv7qr3JPC2e2SC0ZyCBoNhv30NX7iuL/APp2yrJW24g7HQ/jH5VlvKfMYwt0h58NtwNTPQxXI0e+ennHHFJp3X59C9NRfZ0e0LgPg3FuKQRcEnUkhx9aZ6HQ/fVOaf1/6raruIXEKGBW4HUwAABDCJ6idSI71knGsB4N5kkNEEEevQ9iOtb9FleSOyfa/P2Ey92iY4Rxq2loIxMyTt+Yrt/8ntRuf9apgNCa2S00JNtl8faGWKSVFh4pzA10ZE0Q79C0bA/pVw4fhiloAHKAo1DAAmNRWZWX1rSLOKzWQ5jUCNp07j41j1eJKCjE6fs/M80pSk+f8GecQU+M3oTOvqavvLnDx/DqF3yz8SP1qhYtxnJGxJ/Wr9ydik8ISfMAU09+nuO1drSVHn5f6PKe1Nzi6fn/AGcHNGFnE2UGhYyCOgJ6esg1OYnhc2jqdREe8d/SuPmTBhcThrg+35TqCQVMjTceVvvFWC4CVA29+nY61biUJbn8znajJkxwxbX4v7mOYq0VYjsYpiD3rrx7zcY9ST8ya5orG4J9naAoo5oiKBpkqCwiNaPLQowajaiB2xIbX9+6tw4DeF7CWmP1iIY6dNDE9429azHka1Ya/lvKrEjyliYBG8jYyO/atE45x5MLZlmUGDktjcnaQoGg130rzntZPLOOCEXu7v6m7HJRhbKfy/zWti49pxFsuSpGsEnr3HrV5wnE7JGfOrKZ6jf99qxC7d13NEuLYbMfvrXqfZUMz3JtPyJHLBPk0jn3jll7HhKVZgyxHSNz7zqKoGEJDiOmulcpcmurhjKLih5iRMbx8a26XSrT49kXYeqpSXg3PhF0NYRlkZkDQ24kaD3VRvBb+aSXyeYGdeoG4PrVgs86YNAoVwJABjp6HpptVY47xqz/AB6vbbMIGY76/rpWaMXLI+PidCVWr+KNB4rbLWHAnVDqD6fiDWE4lTJnfrW4fzW01g6wCpEHXSOtYljXXM2XaTHTSdPwq7TRcWyjUR2r3i0ey8fTXtfsD50KP2YH6a9/gPnQrfRyyjVK8vca/hrwfUiCCBEkHeJ0B21qLFAtrSzhGSafklOjRLftQUFps9Po/MDBj7YOh1jas/v3pYsdydfjrTc1I3+GZcOl3MDnZ1y9RlCmfWc34VTjwYsDuKqx23ILA8evWVK23KhtSBGp2nXr61HlpMmjFILVftSdpCWBTSgaQg0py2JoXHkBKHX41eeHcQTwbclQYjWOm81UuIcN8KATqQDGoj0P/Vci3iARVE8fqpcm/BmlpJtSXaH8Ww8QxqJMfjRWMY6TlLCdNDHypkGjWtCVGKUrdnXhsaUuK+8EGJ93Wra/Pq+GYRi5BBGkazBn07VV8Jw0PbZ5jL07/HpXC1Om49eSiePHl/qV7f2CZpoqJaOKUsBQ60KHWgAiKFGaBoAVbulTI0pV7FMxliSepJ/WmiKMCopXZO51QS0TaVLYDgD3LF28CuW0ATJ1OoBgek7nSox1ioU1JtJ9EuLXYU0atrQFACmFHM3rSZM0LetSOI4KUtLdzAhtIEyNWiffBOlQ6Q6jKS48HM+MciCxI95pkmiopoqiHJvtl09mA+mvf4D50KHsv/rXv8B86FSKUZdpoE60YG1WDlHAJcvENqwEqDtvBJ91LOW1WwK+aAuEjWr3zLwm2LbFkCFV0Kjr6xoZp3lXl22bC3HtqzPJEnaNBA2iqXqIqG9iPIkrZnY7+lGdRt1qz89cOS3fGRMoZZMbEyZjt0pHLHBVvFiwJyxoJ+JNWwlvipLyX4sbyyUY+SsxvTqaGrtx/gtvwzACeGNIjXTqfX86d4NwOyUDBZzKCc3m98aaCmXJs/QT3bbRRHuEjWdNp/LtQUSNvSp/mvAojKVAGYagARpFFyphUuXMrpmkdyNtenpRL3UU+g3m9NvkgTbbf8qNVNadjeEWfDb6Nfq6QBp2/Gqry9hLWdmuFRH1QxET6/D51Usvu7mbJezZ+pHHF22V4MwEaxSIq/XeEYd1YqFJI3U7H74FVC1ZXxAG2kAkdp1ipjkUlZVqtBPTySk+zhy+lEZ2rauEcr4YLKWkYNJBYZjB0iT0rP8AinLyjiLYYeRTcCiTMAwfkax4PaGPNOUUqpWUz0socWVUKaAFavjOUcJatMANxqxIMR1BI8vuHes0NgFzG0nfTSr9PqoZ03Hx8RcunljSbOWD2pMGty4VyBhUw1vMguXGylmmZkagdAorLuNcFAxj2rQzQ5CgDU9gP30rTZnrmiv5TQAit25Y9mWHtWB46LcdgM0jb0XtVF9pPKdrCXVNqQryQp1iOxOsVCdhRRxeYCATBEGm2NWXk7gS373m1CDNETm12PzqT5w5ZS0hZLeUggmJ2IjbaP1otXRLTpNlJy6Ug1e+TuB2souXba3M31QZIHSGG1QfNHCRZxDKsBTqoBJgHYGdQR61G7mhnD3VIg1NONiWICknKNhOg91XX2fcGtXRda6ivlgAN65tR66Cj5k5Vt2mt3FbKt14yz9XbUdY30rP+qh6jxvv8f8AAt06KNFJNbC/JmGyZBbUkjfUnbQ+/Y9qyfGWMjMu8Ej4gxU6fVQz3t8EVRbPZf8A1rv+A+dCh7Mf613/AAHzoVqIKGpqU5fvEYhI66EGNjv7v+qjgu9WLk+0CzmAWAEekzNVtNJ2RJpIk+asQwtQHOpAPqvb36TXZylfuLhwSdNcs9B/8zUXzWR4azM5tI221/CpzgjhrCAkKMi9N4GsxWaarGk0VWtitFT52xRfFt6Ko2jpP5138kz58xIQwOm/u92nxqP5sSMSTBhgsT7oqwcmOnhMD9YNoB0zD6077jatOJe6q+B0NGv+RfJeBvmtQLWmaMwj8pjSuvl9AbC+f7MzqdZ2pvmePBYMYymR6nai5VctZUrEiZiNNeo91WdOjq8evw/BBc4WiLoJnVR07af90/yRa+mJ2hT+OlPc5sMqiQTm6dfUek1H8scYW0xz7MPuPeOtV5P6XtM62Q1icnwW3mDGZbULJZtB6dSe+1RfLHD1IY3PrTGXt76Xxfi9olGVpytqBvBA219KreG47dt5sjQGMnb86ohG7tcnY1Orhi2O/dad19fP2/OSy8yYNVt57QykaHXcbRNU8DzU/jeM3LsBmJHQfnpXJ4nnPpApoQcHRzNXqY54OS6i1Tfxd2vp5+3z52jl/A3EwqKb2YwIIEhR2B9PyqlcU4Yz8TVPE8U3HWXECJO2mgIjSOwqw8vc54cYZQx8PIApBIOvdQNSDVUu8RXE8RBQZULgE6zG0mCCO9cfAssMmS14fgPTjNbnLjj538kvj+MuvOPC7Ywlw5iSACSWEzmG8HU+nrtWW4VJcDuRPurQuO8tWFw7eG4W5lnfQxqRpv8AGaz7CmWHTWDrt2PaOtafZsmsbUm3z5+hXqMG73oN8eGqf1XLuvP8VyekMLgwLaDL9UAASemlZ5b4ULXHRP2iXXSdT79tZrROHY1HQZXDDKII1kAan3etZlzpzBbtcVR1JbJlDwR31APTSuoqcbRy4/1UzWV66V5+5+xTvjL2dixVyB7htA6Ctosc14QqCMRag7SwnXuCZrDOc+MLfxl24n1WYx7hoD8d6IyTFpj/ACPeYYpcvYg6dI1Py++rPzzhGXDFs7ZTkhZ/5akR2mor2bXVW7cJnPlAEf8AEkZievQbdql/aJiglmDu7r16KCZ02nTeq3fqWkanO8Si38xfK2H8OwhBIZVzRqdT07d/dVL5uTLi3OYvmhtek/Z+FWDh/Odq3a1LZojJHboT2Pp61SsfxA3brXDu7Sf0poXubaFzqMKUHwXv2b2z4d49Cya/BtK7uchnewuXe5v06CPQ1x+zzHW1sMmcZ2cEqYGmgG++o6fnSec+YguS0pBYNnMEaEHQadf0rkuEnq3S/KM8pF6uZdCp1jWfTSNPhWLcyIoxNwDbMf399aRh+dcP4K3WuCYkpPmkD6oH51luOxYuOzHqSfvM1Z7OwzxuW79wl8i0+zD+td/wHzoqHswP013/AAHzoV2BSjVJ8D4qLDMSC0iABprM6+lR5FIioatUyGrLHxjmK1dsZfDcNodSIB6kfCa5+E8zNZXKVzATHQ67g+lRmAwoe4qs2UH7Rjt60zftwxEgwYkH8aRQjW0XZGtp08S4m19szACBAA7TOveue1jHt/VYr8TTOb76Mb69qevA646Du33bUmZ/fehaxDINCR00P4U7g7QYhToCY3A+dOY6yiuQpkAwDpr6/OposqVb7OZ8QzGWJJ9TNED+5o8sUSrQI3fLHBc/faj8fuJ9VMfhSLe8V38SwC2wpVgcwBO2h7aUkoJmrBkyRjJxprynTX9n/PZwm6SdBlP/ACJk/wDRpIECBQJiiB/f79KmMVHoqy555a3dLpJJL+yHrdyDr3/CrV7O8Kj4vLcBbRttD7weveqiPnUxaQ27S3kuEMDl8ujD3a6jKRr61Xk4add8GjT+/jcFLbJcp+PzqvvZqXHOG2ksXCC0hGiSuhg6wD+FY5dMCe5H4a/KunE8w3HEPduMD01APv6VHMxJEwI2Hb1qEk+Ir+427JjuWealKmkk0+1Xa4/zdceTvw/FrqA5XdQRBysR98Gua9eLGSSSdZJpFWHgnL1u8is1wITc8OIG2RnzCTrtljaSKvOeQH8QY3PakMakOPcPWzee2rBgpIzDrUcetAD1i8RsY9x/ShdvknUk/uKaURUnw7ha3Ld5y4U21DAf8vOqwOxEz8KAI2jyztUhxvhosX2tqwfKfrd5AP51HjagBSNRz86QKlOHcH8UKcwGa54cRrqpbNuO1Q2lywIzNNERpXRirAS4yg5spImCJj0OopipAunsu/rXf8B86FH7L/613/AfOhQBRnNJWdNKcA3FWvkLhyPdZ3QMEXQHbMdjvrEGlk6ViykoLdLoqbWyBqD9340PDJEgbdhWoc54RbmGJiDbgqY1jYg+kUrk7BIuBYXFDG5LRuIOgB+HSqnkko3XPwK458cob74Mnbf9++lIpOtS/MPDPBvssQCZA9DqPu2+FW72W8speuNduKGW3sP/AHaa/Aa/GjPnjhxvJLpF0PfqvJQfCI3BHWkZDGxNbZ7Q+W7RwhuKg8S3ADazlmCD3Gs+m9Ocqcp2RgLedQ3iKWfQGZMjfsIFc9e1cfpLLXbqi3030jDJo1n8zUtxvhi28Tctr9VXZRPYHStV5J5MRsDbZjDXJYx1ExGnSK35M8YRUn5F2PmzFI1039KGc+/9/v76uvGeSwnEf4dD5SQQT0U7z3j86tvMXs/V8OcjKiW/MNB0Gv31D1ONVz2T6cqsx2dP30oAU46RSGFaSsImjzmgaJaAAWmjNHSgKAEqD2pcsK1H2UcNsOlx3C51YfXiMpU6CdjMmh7R+FYa3bDWUAbNqy7dBHvqpZFdFihfRlxzHWklTW0cqYTBNhUZbCSV1zbyNCZO+tZ1zlw5LWKdUGUQDAMgT29KZSsXaV63ZJ0AmjZWA61f/Z3wuQ9wCSIA7x1K+tdfPXCFORgpBzENpHlaIJ7kGfvpPV9/aao6W8e9MzQKd9aEVrmH5VtJYWERjAObSfUa9Naz/mDALbxBVVgCNNfjrUxyJuicujeOG7cu6IZbZNJKkfdWo8ocHtNhlZUUvLZixkyOgBG0QfjUFzby/lvh0jLc0Ef8gYM9idDVMdSpTcKJlpKxqafPwKbkO9FEGti4Zy/bt2EDWR9Xznykk9ZnpWY8dtJ47+GCFk5QabFn9STVdCZdN6cVKye9mB+mu/4D50KV7MP617/AfOhWkyFIXerXyHjALzITGYae8H/uqgTSlcgiND32qGrEnBTi4vya5x3EouGeTMqdNe33b1wcqY5ThkTNqsyO2s/nVEs+JeDBrjQizBYnQdB99DEs+GMJcYEgGQSN+lDi6sx/p47PSvnslueLqnEiNwon79Pwq7+yDFp4V22CM8honcHSY9IA+6shv3ixkkknWdyfXWujAcWu2TmtuyGIkGDHasur036jC8V0bsKWNJfA3vnnE5MDdMxOVfeCRIHwmpDhV4HDWmEQbaxHuGgrE0/isXaRmvllN3IFdoAOXNmJOkRPr99Kx/NOLwYbCC75bbMugHcyRIkCdROtcT/5V41iUluTbf06NW+ufBHcZ4gLuKuP/wAnJ+E6fhW18o8XtHCWodfqKsSAM22XXYk15za4Sa6LOKbaT/8AFdvNplkio9UVxmldmqcX41aPGrZ8vkhCQwgsZ3Ox3j4+lXXjvGrFqwS5RQdCGMdNvX3VjWC5Te4qt4gl7JugQxJAdky7RMqTJIGo61X8djXf6zs0f8mJ7bT7opHpIylF31wNLJ7tAxl8FyVECTA7CdPwpjNTe9OLarcUdhg0DRTRkUAHSi3rSI1oyNNKANB9m/FEAeyzKknP5o82kRr2jp3qR57xCHDESB5hC6DWdR8zWXo5HWpfA8LfEC6+fW2uY5iZILKunrLDeqvTW7cTbNK5ZxuHuWbMsshQCCwEQI2qne0J7X8T9EwMrrlMgaxvULx7gr4S6bbnzdxsemh6wQR8KiiO9NGG3yS5F85C4uihrbEAkgiTH3evpUpzfzBZYC2jBjnBJnsVk/cOlZghiu7CYBriu+YAJlBmftGAdAeu9I8SctxsjqZOCglybDe4zhEQrbuJJGmvr0npWZ85cTS7inKZSNB5diYj4/8AVRXE8K1lyhYErppPaY11ETqIrhaox4VF3diZtRKXDXX3LZy/zd4C5GUFZnTQ/jodq6OLczpda3lmAcxDDY9tCapgFSOC4K9xQQVALZdT1jNO20A1LxQvd5HxanK4+muTYMNjlKAqJRgCJ3j19ayzmq8jYq4V0BY6fOuG/fuWmKZiMpgwSB+FcNy4SSSZOtU4NN6cnK7sbUalTjtqnfJc/Zj/AFrv+A+dCk+y8/TXf8B86OthzyimY6UoUoCrz7MOX7WIxJ8VVdUWQrCQTI3Hu+dJOahFyfglKyjSfWiIJ13rdebeR8McI5S0ls20ZgVUA6a79q5uSuTMHcwaO1pbjOPMzCdewnasn66GzdXyLPT+ZiDSBTYNX/2pcuph8QvhJkVkB0iJGmnbSKgeWODi/iEU7akxrHw98VqxT9WKkvJCxtypEIl51EAn96UlszAzrWpce5dwow7sihGUdAdD60vlLki22HF5lDFtszaAAxoI360/Rf8ApmmtzoyIodaCNp7qtXPvC0s4t0VcoWBHrAJP41W8oAoTszTjtk0nYtMS/Q9IpkH50uBO3aiKfOpFCC6/90tl29KID5/90rLQAZo2NIC/v4U6yUAN5T0pbL0q/wDJPLVh7QvXBnMmE+yCDpm7z2OlcfMXKCpfXwtEuEAZo8rH7JPbt6VSs0XNw+BG6PxKZkp21iWGinfQ6/PvrWqpyjh/ACG2kj7euYt/ykGfhWYYrCZLhTqpj7t6nHlU7S8ERkpdDV+89wyxZj3JJMdNTSfB010ArS+UeSrBseJe8zPETsB0+JPWq9x3l1LV47rbF5rfeNjOp/4mdaly52/n2L8Lg7k+a/n5+a/8KqI7/EiPzinP4hlBAMAxIHXqJrROMcv4EYQBblpWUMQ0gsxAnXv2rN7yDTSNPzpMc93X7lzcckJNR2tc8XTXXlv4/EJ7pYmTJk6miNGBU5yxw63ddvEBIVZA17gTprpNaErdIy9kERT1rGMogEgTO/Xaff0q5ce5btWrOiw24InUb69Kpq2daacHHhgm07QVy4WMnUnrTbCta4byVhVsqt1AXKglsxmSJ6GBuBWd8e4YLN9010Ok9txNVRmpdCbk3XknvZf/AFr3+A+dCj9mH9a7/gPnRUwxSA+9WzkXnMYK6xKlkeAY3010/SqWSdttaUj0s4qa2slOnZrnMXtZtXcM9u0jh3UqS0QAd9iZp3kf2g4azhBausyshO4mQWnSO07elY/dNELkCsy0eLa412PvZdOfudRjbi5FK27YOUHcydWPadNPSuPlLmZcO7MdCRAO8eo13qruaaP3VpxxWNVEIZHGW41Di3Odm5YuCSCwgADcnqT2ro5d5yw6Ya2lxypXSAO2zE9yBWTBu9KDH9mrLNE9ZOTvgs3PPGLV/ElrUkQPMZliOpnbt8Krmf30yCZpQNKZZScnbHc3WjUzSQTSgkUCilFHQFA0AFPzpzP0olSaJ9P36UASHDeO3bE+G5Wd+oPwOnxpzHcw37pUvcJy6jpB9I6+tReagTUUiKV2Ta84YkLHimCI2E/fvNRLXiWmZM79/fTJFGKEkiFFR6RY+G89YizbFtSCo2lQYHb3Vx8Y5iuYi4XuAagSFkbCJMnUxpURRVDimW4p+lK4/f5r5j/8UP8A3H4R99NZjrO5/D0ogNKS1CjRZPM5Lakkvgv+7f7jgarx7MbDNfcCACsMTsNZHxqjKa0H2VX/AKW4mkskxHVT+U067KV2WLnnCOuGMqJ38sbbH9ayQOQda3DnH/7O6AMxKAxO2o1+EGsPvb00pOXYP6F+wntEtZAHR84EGI1IG/pVN4xxc37z3CACxmB0HQVHE0VVKKXQiik7RdfZgfprv+A+dCi9l/8AWu//AI1+dHTDGfsaCCaSX7UjPrQBM8K4V4wfzBcltrmo3yx5RHeae5h4AMM6qLguZkV5WR9baQdR0OvQ7CoS3iiOtHcvzqT+/wA6ACNFuaQXog1AE7wbl8Xw5nLkXNqpIPYabfvsSE8f4J/DOFzBpE7epGx90+41GWsYy7GP2aO5fLbzU8UPcdtVz8TmIgkU50+NS/C+XLl9HddAiySdJ6BVH2mJI0qQx/Jb2L9uy7oGfqQwAO0MSAIkRI037Gk3K6ForczSgdvhVjTku6xKjL4qgFrWzKGMef7IjyltfKGk7GGsPyo9zOUKOqOEzzAMgnMs65Qqlieg1qbRBB5/SgjTVixfJtxEtvmVvE+qBIJBEgjMADI7ExIB1osXyjctOql7ZDGM+aFUhijAlgPqsImIqNyJpkDmikvVifk9hn+ltkoucfWlkyhywBWVABH1okmBrTF7k++CyxJV2SB1yxmYT9gSokxqwG9G5BTING/OpXBcF8RUOYDO+QAz98xHv99dNvlN8pJe2pVgrqxgpLFQXkQvmB03gTEUMVyzfW54YBaACMsxqAwJDQVMMsggQTHWptENMhmEHvSJqbblO6LbOYlWyMmucEkqARETI+rOaNYjWm8RyteW54eXMw1OWDEqHIJ20BE9BRaAiKm15aJQMWAlDcMhtB6+XrsD1pv/AMYvKjMy5QjKhDGGzNsAp19ddKXj+D37Ktmf+mUVgrlozqWA00IgEH1osCHZYps0bfCm2ImpAWhru4XxZ7Dh7Zhh19+h+BEio9TS1NAJ0XHEcxYm9h3drgy/VIg9YGnSNf3pNUZqBxJCxJjt+/3oKak1Ldktt9khhOHF7Vy5mUC3EgnXXQR8dK5KC3SBEkelJzVBBdPZa3017/AfOjovZaPpr3+A/wD6oUAUluDXgSDaug9ijA9N9KbbhN3+3c/1b9K9ZPgbZMlFJPUik/y61/bX7hQB5PHCruX+nc/0b9KDcKu/27n+h/SvWH8ut/21+4UP5da/tr9woA8nnhV0j+lc/wBW/Sh/LLsf0n/1P6V6w/l1v+2v3Ch/Lrf9tfuFAHk9eG3dforn+rfpS/5bd/tXP9W/SvVv8utf21+4VFcby2goVba5ifMwECCNJIIG5YmDCo2nUAGB8N41jLFprdtboQmSMp0Mq0jTQkqs+6K6b/MF9mDfwwDrOUi20LOZmKqZBYu5eTOoEaACtmuYmbVoAW1a5d8I3sgKjyFswDQCxIFsSIzHb7NDEYwWfJls32VXdnJFoZbeTMDlVgbvmHlhR6rUUibMPfiuJLu/hvmuWzbY+G0kEAMf8yBq3WT3rrwXGriAp/DsEIYaK+aWteEWzHofrER1Mb1rtvmFSpf+FTIWuogDkvNrxM3iJ4Q8OUtsd2Msq9QaYxvNVsEFLCG3mtEPIl0u3LttGAKQEPhF8+b6pB70OKYWZTjOPX7qw+HmIIhG+sMozmZ1yLljQakxOtLxPMOIuXUuXMOXa2RlzLcKgDN5YJkyzZiSSZA7RWpYnjrriRZGGw8ome4BdzAqQ7CG8IFWAT6pUTmGoGp6MHxLxLWKuOLFlLdxBbcjNlttZs3JYFBNz6SQuvmYLrEtG1BbMmt8cunMHw0q753gXQxiNMxY6SPtZoljvFdNvma6WQ3MO1wAnxAytDA3fGER9UgyO0b1e8Zx29bt3LpS3NrTwmtKC4Nq5dR3jzK0KkqpgHMKkBeuB3tBrVx7d3w0HhIDe+is3JeBlt218RgWUA6JuTBNqC2ZZiOPXnyg4YEKxaClzzFpkuA0FtfrAAiFgiIpWG43c8XO+GLBsouLlfzKrKygGZEBFWSTOszW2YwomKsoVti29u6xJUfWRrOUZjt5WuGOsT0qt8P5nLWLTXMPbVnaxazAiWuMLLXZtm3FtYdgPMTI6bidq6CzNX5gxIkraKMXzs6o0sfNqQZUHzMCQoJ67UbcduPcZ7mHLG55boyPDKSpCqFjLlCgDXWTMitK/wDKYuS2GtLbFolkBZ3Fw3LSIDktfVi6hJXNoSRmAGZ5OYBct4l1tIng4V7gBRv6il9ZuIjMsBd1GuYdKNqIsyTiXEr11rv0LAXbvinyNOzBVmIgBj0o8fjrt1GHhMDccO5CtByjKiqIkKoLHXv6Vqd3mfI1rNaSLauuJAt6m6EZlW3ElR5fEOh8l22e9PtzMHs3Dbw1sXbaXGbxDcRAEVGlDcsKznzroyING12JKAw7+XXD/wCm/wDq36U2/CrhP9N/9W/St84NxrxUH0FpiGYXCzLb08a5aHhjJDfU2JXcCSZpv+fZr2FUWLSJiTnU5sz+H5RDoba+E/nGxaMpHeJAwe3wu5/buf6n9KWeG3J/pv8A6n9K9BWOIL4Zm1adzibthAYRQEe5lzsFYr5UicpJYqOtR3CuZPFuXSbFnw7bKpCupYTeu2JWE+kBa3m1ygAkCYNAGG/yy5/bf/U/pR/y+5/bf/Vv0rel5gUmzGGt/wD1GU2/OZCGJ8UeF5HE6JrJDCRlNcmL5if6MW8NYHi/w7qTck+Hdv27UOvg+S5DxuQNYJywQDEf5bc/tv8A6n9KI8NuH/03/wBT+lb4vH0Itn+GSLzW/D8+uV7i2yboyTacZpC+aYYSCDUbguc0a3bjC+I7W7fRlm41tbhE+D4QTXcNmJ0CHQEAo3syw7Leu5lZZQfWBH2vWira+HW7Vy0lwIgzKDpqPUAwCfiB7hQoAkaFChQAKFChQAKFChQAKavYdXEMAw7EAj4g07QoAZfCIUyFVKRGWBljtG0elMvwm0URDat5LZBRcikKRsVEQpHcV2UKAI7D8Bs285RArXM+Z10c+IzO3nHm+sxI100iIpx+EWimTw1yhQgAABCqCFAI1EAmI2kxXbQoAi+F8tWMOCLdsa7lvMSNdJPTU6ep7mum7wu0yFGt22RoJUopUwABIIgwFUDtA7CuuhQBxWOD2UKlLVtSgKqVRRlUmSqwPKCdYGlQnEBhEbwmwtphaOHyxbtwP4q+1mUEeUhlzGInTrVoqMxvAbdy8txi0jJmUEZX8JzctZ5E+RyWGUiSdZGlAEVf5gwTWbYYK1mRAuWnAAW3cdXRXt+cRbIBUe4zoXU5hwzXLqm0823TX+HukszIHzqBbLSBEt00mJEmeT7EWoNweEnhoQw0AS6gJlSCYuvuIOkgiQWbvIOFdQCrHKFALZXIC20tx51I1VEkkTKzIoAescSseCWt2VOa69hEUIM5znMR0yNBuE9gTqd04PjGHW0Bct27QYmzCZLiEZXuFZtCAmRbhIYKBB7gnts8u2ks+CoZVzm4pBgo2bMCh6AHSDII0MgkHmtcl4eBmzM2fOznIpY+HctAHwlVQFW40ZQIOu+tAD+H4nhrj5ABnh3yvaZGyrlRmIdAYIdVn7QOkgGOfAYzA4hVtoiMgJKBrBVJiTkL2wmaCSQNd/WlvyqhOc3r3jQUN6bYc2yQTa0t5QkgHQAzrM60jl7ldbAA8R3VHcohgKskgEACS2QxJMasQBNADFjjuEe6qm3bU2v4lpItk2/BvLacwNVNxmDCNT11o/5vg0vAi0A7i45YWG8TMjWgQbYt+MXPiK31ZgTtBrq/8Rw+YnKZbxpOknxrq3mJMSSrquXsB1pNzlW2WW74l3xlDgXpTP5/DzGMmT6ttFAyxE6SZoAjMNzBgXe7msIC5ZXPgFmcLcuIxuBbZIUG0WOfbrEV3XuLYC04JVFZc2V1sMVlQzuEuLbKlgA8qrTMiJMUqxyXYR3fNdZnW4rFmBnxGuOx23m40dtO1cCcqfTZPGcWred0tqF0a4jozSZk/SO2oiSdIJBAO3i3FMPhUN1bAdmS5iTlVFJFpMzXHLAGfMqgnWbg21rgwXMmFF7I2GW273GDulsXEzL4VwM122kEE3EOZoyspmIBqSx3KyNbS2GYKLVyw06lrd4AOAdAjZlVgQIEQABpXVxTgNt00GQrbuouUAKPEAzHKI1kAjUUAJwuKsNfa2ttQzTcD5FAuNbfw3OwYtbfLqf+SkEzUZh+NYRvAzYcKMRgzdk2gVFqLf0TMEKnRwMoPQCPMsyuA4Itu4rA+WzaFm2sbA5GdmM+Ytkt+7Ke5rlwPKFq2qKbl24LVs2recoCiTaIylEUyptWyGMkEHWgDp5fx1q4Ly2bZtrau5CChSSbdu4TkYBl0uBYIG3aKFP8K4WLHiQ7u1187s5WS2RLf2VAAyougHehQB//2Q==">
            <a:extLst>
              <a:ext uri="{FF2B5EF4-FFF2-40B4-BE49-F238E27FC236}">
                <a16:creationId xmlns:a16="http://schemas.microsoft.com/office/drawing/2014/main" id="{6215A13E-7D26-D7E0-EAFA-52BC0855C2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3A8BCE20-2AC7-E946-B6D3-4E8442911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 b="1">
                <a:solidFill>
                  <a:srgbClr val="990000"/>
                </a:solidFill>
                <a:latin typeface="Calibri" panose="020F0502020204030204" pitchFamily="34" charset="0"/>
              </a:rPr>
              <a:t>Χρωμόσωμα Φιλαδέλφειας</a:t>
            </a:r>
          </a:p>
        </p:txBody>
      </p:sp>
      <p:pic>
        <p:nvPicPr>
          <p:cNvPr id="26629" name="Picture 2" descr="http://users.rcn.com/jkimball.ma.ultranet/BiologyPages/T/Trans_9_22.gif">
            <a:extLst>
              <a:ext uri="{FF2B5EF4-FFF2-40B4-BE49-F238E27FC236}">
                <a16:creationId xmlns:a16="http://schemas.microsoft.com/office/drawing/2014/main" id="{53BBCCAA-7179-079C-9DCE-F117CE6F4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00188"/>
            <a:ext cx="36290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5">
            <a:extLst>
              <a:ext uri="{FF2B5EF4-FFF2-40B4-BE49-F238E27FC236}">
                <a16:creationId xmlns:a16="http://schemas.microsoft.com/office/drawing/2014/main" id="{ED300A12-AE25-9BC6-A374-E29AB2674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6072188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200" b="1"/>
              <a:t>ABL: Abelson murine leukemia viral oncogene homolog </a:t>
            </a:r>
            <a:endParaRPr lang="el-GR" altLang="el-GR" sz="1200"/>
          </a:p>
        </p:txBody>
      </p:sp>
      <p:sp>
        <p:nvSpPr>
          <p:cNvPr id="26631" name="Rectangle 6">
            <a:extLst>
              <a:ext uri="{FF2B5EF4-FFF2-40B4-BE49-F238E27FC236}">
                <a16:creationId xmlns:a16="http://schemas.microsoft.com/office/drawing/2014/main" id="{45B0CF68-D5CB-8225-4AC2-79AD516D8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6072188"/>
            <a:ext cx="2459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200" b="1"/>
              <a:t>BCR: breakpoint cluster region</a:t>
            </a:r>
            <a:endParaRPr lang="el-GR" altLang="el-GR" sz="12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crabl">
            <a:extLst>
              <a:ext uri="{FF2B5EF4-FFF2-40B4-BE49-F238E27FC236}">
                <a16:creationId xmlns:a16="http://schemas.microsoft.com/office/drawing/2014/main" id="{159A74F8-4018-EB09-E4C3-7ECF285F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25538"/>
            <a:ext cx="642937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34414atw">
            <a:extLst>
              <a:ext uri="{FF2B5EF4-FFF2-40B4-BE49-F238E27FC236}">
                <a16:creationId xmlns:a16="http://schemas.microsoft.com/office/drawing/2014/main" id="{9F3F68CF-1A08-A682-BB27-1DC6B7D9B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450"/>
            <a:ext cx="276225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EDDCB248-6E91-53E9-09F9-AF6522CB4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398463"/>
            <a:ext cx="18565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3400" b="1" dirty="0">
                <a:solidFill>
                  <a:schemeClr val="accent2"/>
                </a:solidFill>
              </a:rPr>
              <a:t>Gleevec</a:t>
            </a:r>
            <a:endParaRPr lang="el-GR" altLang="el-GR" sz="3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sabado6">
            <a:extLst>
              <a:ext uri="{FF2B5EF4-FFF2-40B4-BE49-F238E27FC236}">
                <a16:creationId xmlns:a16="http://schemas.microsoft.com/office/drawing/2014/main" id="{F0B9C1EB-D847-35F7-044C-3C1D47153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47775"/>
            <a:ext cx="62865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Burkitt_translocation">
            <a:extLst>
              <a:ext uri="{FF2B5EF4-FFF2-40B4-BE49-F238E27FC236}">
                <a16:creationId xmlns:a16="http://schemas.microsoft.com/office/drawing/2014/main" id="{AB303B85-1B88-8E3D-8379-60072EDF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80" b="14273"/>
          <a:stretch>
            <a:fillRect/>
          </a:stretch>
        </p:blipFill>
        <p:spPr bwMode="auto">
          <a:xfrm>
            <a:off x="107950" y="1989138"/>
            <a:ext cx="903605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eo0101">
            <a:extLst>
              <a:ext uri="{FF2B5EF4-FFF2-40B4-BE49-F238E27FC236}">
                <a16:creationId xmlns:a16="http://schemas.microsoft.com/office/drawing/2014/main" id="{5200D302-84AB-2453-5E1C-C22FDB1E1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9275"/>
            <a:ext cx="28289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6">
            <a:extLst>
              <a:ext uri="{FF2B5EF4-FFF2-40B4-BE49-F238E27FC236}">
                <a16:creationId xmlns:a16="http://schemas.microsoft.com/office/drawing/2014/main" id="{F3FEF251-9764-FFEC-AD4B-560094400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243513"/>
            <a:ext cx="89296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/>
              <a:t>The classical picture of a Burkitt’s lymphoma of the left parotid in a 10 year old boy in Uganda. </a:t>
            </a:r>
            <a:endParaRPr lang="en-US" altLang="el-GR"/>
          </a:p>
          <a:p>
            <a:pPr eaLnBrk="1" hangingPunct="1"/>
            <a:r>
              <a:rPr lang="el-GR" altLang="el-GR"/>
              <a:t>This boy was treated by Dr Dennis Burkitt in 1964 with methotrexate.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img005">
            <a:extLst>
              <a:ext uri="{FF2B5EF4-FFF2-40B4-BE49-F238E27FC236}">
                <a16:creationId xmlns:a16="http://schemas.microsoft.com/office/drawing/2014/main" id="{D48D4124-2C62-F640-231D-28CC5DC0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t="2803" r="13074" b="10596"/>
          <a:stretch>
            <a:fillRect/>
          </a:stretch>
        </p:blipFill>
        <p:spPr bwMode="auto">
          <a:xfrm>
            <a:off x="900113" y="73025"/>
            <a:ext cx="7488237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20003">
            <a:extLst>
              <a:ext uri="{FF2B5EF4-FFF2-40B4-BE49-F238E27FC236}">
                <a16:creationId xmlns:a16="http://schemas.microsoft.com/office/drawing/2014/main" id="{7F03E796-81EB-0E55-B698-5BD036B06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"/>
            <a:ext cx="9144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20004">
            <a:extLst>
              <a:ext uri="{FF2B5EF4-FFF2-40B4-BE49-F238E27FC236}">
                <a16:creationId xmlns:a16="http://schemas.microsoft.com/office/drawing/2014/main" id="{184D9456-8628-2F3D-5DA5-24E255EF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"/>
            <a:ext cx="91440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1-19">
            <a:extLst>
              <a:ext uri="{FF2B5EF4-FFF2-40B4-BE49-F238E27FC236}">
                <a16:creationId xmlns:a16="http://schemas.microsoft.com/office/drawing/2014/main" id="{6D2872BE-7C7B-857F-7641-04AADBA5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205038"/>
            <a:ext cx="84248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9E29FD69-CCD2-606D-2AA3-0B7939FE4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725" y="425232"/>
            <a:ext cx="7106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Θεωρία Πολλαπλών «Χτυπημάτων»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798C4-33E9-8ACA-D4AC-87F15B1CF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E57D7C2-B6B0-8B55-8B72-E9F45B69C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0148"/>
            <a:ext cx="9144000" cy="2577703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D40FADFA-1F1E-0A27-723C-721A1868FE46}"/>
              </a:ext>
            </a:extLst>
          </p:cNvPr>
          <p:cNvSpPr txBox="1">
            <a:spLocks/>
          </p:cNvSpPr>
          <p:nvPr/>
        </p:nvSpPr>
        <p:spPr bwMode="auto">
          <a:xfrm>
            <a:off x="685800" y="33265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l-GR" sz="3600" b="1" kern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Μονό «χτύπημα» σε </a:t>
            </a:r>
            <a:r>
              <a:rPr lang="el-GR" sz="3600" b="1" kern="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Ογκογονίδιο</a:t>
            </a:r>
            <a:endParaRPr lang="el-GR" sz="3600" b="1" kern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82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ampbell_19">
            <a:extLst>
              <a:ext uri="{FF2B5EF4-FFF2-40B4-BE49-F238E27FC236}">
                <a16:creationId xmlns:a16="http://schemas.microsoft.com/office/drawing/2014/main" id="{47839868-5891-A7EA-3011-722343BD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" b="3796"/>
          <a:stretch>
            <a:fillRect/>
          </a:stretch>
        </p:blipFill>
        <p:spPr bwMode="auto">
          <a:xfrm>
            <a:off x="1795463" y="-15875"/>
            <a:ext cx="6254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E330C8C-AA21-E8D5-3AF5-760827CC6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2800" b="1"/>
              <a:t>Γονίδια που κωδικοποιούν Ένζυμα Επιδιόρθωσης του </a:t>
            </a:r>
            <a:r>
              <a:rPr lang="en-US" altLang="el-GR" sz="2800" b="1"/>
              <a:t>DNA</a:t>
            </a:r>
            <a:r>
              <a:rPr lang="el-GR" altLang="el-GR" sz="2800" b="1"/>
              <a:t> στον Καρκίνο του Παχέος Εντέρου</a:t>
            </a:r>
            <a:endParaRPr lang="en-US" altLang="el-GR" sz="2800" b="1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F5B5BFD-DF50-0DCD-E295-39D368564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590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l-GR" sz="2000" b="1"/>
              <a:t>MSH2          2p15-p22           50-60%</a:t>
            </a:r>
          </a:p>
          <a:p>
            <a:pPr eaLnBrk="1" hangingPunct="1"/>
            <a:r>
              <a:rPr lang="en-US" altLang="el-GR" sz="2000" b="1"/>
              <a:t>MLH1           3p21.3               30-40%</a:t>
            </a:r>
          </a:p>
          <a:p>
            <a:pPr eaLnBrk="1" hangingPunct="1"/>
            <a:r>
              <a:rPr lang="en-US" altLang="el-GR" sz="2000" b="1"/>
              <a:t>PMS1           2q31-q33           5%</a:t>
            </a:r>
          </a:p>
          <a:p>
            <a:pPr eaLnBrk="1" hangingPunct="1"/>
            <a:r>
              <a:rPr lang="en-US" altLang="el-GR" sz="2000" b="1"/>
              <a:t>PMS2           7p22                  5%</a:t>
            </a:r>
          </a:p>
          <a:p>
            <a:pPr eaLnBrk="1" hangingPunct="1"/>
            <a:endParaRPr lang="en-US" altLang="el-GR" sz="2000" b="1"/>
          </a:p>
          <a:p>
            <a:pPr eaLnBrk="1" hangingPunct="1"/>
            <a:endParaRPr lang="en-US" altLang="el-GR" sz="2000" b="1"/>
          </a:p>
          <a:p>
            <a:pPr eaLnBrk="1" hangingPunct="1">
              <a:buFontTx/>
              <a:buNone/>
            </a:pPr>
            <a:endParaRPr lang="en-US" altLang="el-GR" sz="200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ancer">
            <a:extLst>
              <a:ext uri="{FF2B5EF4-FFF2-40B4-BE49-F238E27FC236}">
                <a16:creationId xmlns:a16="http://schemas.microsoft.com/office/drawing/2014/main" id="{996074D5-6B85-3EB6-62E3-62E2E7C73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601503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CC656-4485-A8F1-81EB-2E5568C4A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E1019C40-F69D-3C04-E43E-C4CAE2741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" y="2060848"/>
            <a:ext cx="68484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4AEAD85A-5D2C-0DCD-5A87-F744310B2C57}"/>
              </a:ext>
            </a:extLst>
          </p:cNvPr>
          <p:cNvSpPr txBox="1">
            <a:spLocks/>
          </p:cNvSpPr>
          <p:nvPr/>
        </p:nvSpPr>
        <p:spPr bwMode="auto">
          <a:xfrm>
            <a:off x="685800" y="33265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l-GR" sz="3600" b="1" kern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Διπλό «χτύπημα» σε </a:t>
            </a:r>
            <a:r>
              <a:rPr lang="el-GR" sz="3600" b="1" kern="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Ογκοκατασταλτικό</a:t>
            </a:r>
            <a:r>
              <a:rPr lang="el-GR" sz="3600" b="1" kern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γονίδιο</a:t>
            </a:r>
          </a:p>
        </p:txBody>
      </p:sp>
    </p:spTree>
    <p:extLst>
      <p:ext uri="{BB962C8B-B14F-4D97-AF65-F5344CB8AC3E}">
        <p14:creationId xmlns:p14="http://schemas.microsoft.com/office/powerpoint/2010/main" val="145337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>
            <a:extLst>
              <a:ext uri="{FF2B5EF4-FFF2-40B4-BE49-F238E27FC236}">
                <a16:creationId xmlns:a16="http://schemas.microsoft.com/office/drawing/2014/main" id="{D3D11AFE-872A-21B4-2371-27663E9DB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1052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>
            <a:extLst>
              <a:ext uri="{FF2B5EF4-FFF2-40B4-BE49-F238E27FC236}">
                <a16:creationId xmlns:a16="http://schemas.microsoft.com/office/drawing/2014/main" id="{4DDC3B01-B546-EA3A-A20F-A9B27A90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064271"/>
            <a:ext cx="37623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CFBF4EEE-D523-4033-204E-16F367823447}"/>
              </a:ext>
            </a:extLst>
          </p:cNvPr>
          <p:cNvSpPr txBox="1">
            <a:spLocks/>
          </p:cNvSpPr>
          <p:nvPr/>
        </p:nvSpPr>
        <p:spPr bwMode="auto">
          <a:xfrm>
            <a:off x="685800" y="33265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l-GR" sz="3600" b="1" kern="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Ογκογονίδια</a:t>
            </a:r>
            <a:r>
              <a:rPr lang="el-GR" sz="3600" b="1" kern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l-GR" sz="3600" b="1" kern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600" b="1" kern="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Ογκοκατασταλτικά</a:t>
            </a:r>
            <a:endParaRPr lang="el-GR" sz="3600" b="1" kern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1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0005-1">
            <a:extLst>
              <a:ext uri="{FF2B5EF4-FFF2-40B4-BE49-F238E27FC236}">
                <a16:creationId xmlns:a16="http://schemas.microsoft.com/office/drawing/2014/main" id="{B66A4D1D-B86B-3D19-645E-BB0ACB3B6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img020">
            <a:extLst>
              <a:ext uri="{FF2B5EF4-FFF2-40B4-BE49-F238E27FC236}">
                <a16:creationId xmlns:a16="http://schemas.microsoft.com/office/drawing/2014/main" id="{88A40C50-5744-4B3B-1892-AC9FCF38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16"/>
          <a:stretch>
            <a:fillRect/>
          </a:stretch>
        </p:blipFill>
        <p:spPr bwMode="auto">
          <a:xfrm>
            <a:off x="-973138" y="-214313"/>
            <a:ext cx="11430001" cy="12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55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93B40-1815-A28A-5C8D-4324CF258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extLst>
              <a:ext uri="{FF2B5EF4-FFF2-40B4-BE49-F238E27FC236}">
                <a16:creationId xmlns:a16="http://schemas.microsoft.com/office/drawing/2014/main" id="{DC1DC6D3-246F-59C3-E55A-3295331A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6" y="1404510"/>
            <a:ext cx="7524328" cy="5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339BFEDC-20CC-5C64-5C65-E0A10FE4EFF6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l-GR" sz="3600" b="1" kern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Μηχανισμοί Δράσης</a:t>
            </a:r>
          </a:p>
        </p:txBody>
      </p:sp>
    </p:spTree>
    <p:extLst>
      <p:ext uri="{BB962C8B-B14F-4D97-AF65-F5344CB8AC3E}">
        <p14:creationId xmlns:p14="http://schemas.microsoft.com/office/powerpoint/2010/main" val="75558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mpbell_19">
            <a:extLst>
              <a:ext uri="{FF2B5EF4-FFF2-40B4-BE49-F238E27FC236}">
                <a16:creationId xmlns:a16="http://schemas.microsoft.com/office/drawing/2014/main" id="{6301C653-5069-2347-0998-7D5918CB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571500"/>
            <a:ext cx="65341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78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DFF94-BECA-170E-B94C-D29E8FC21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>
            <a:extLst>
              <a:ext uri="{FF2B5EF4-FFF2-40B4-BE49-F238E27FC236}">
                <a16:creationId xmlns:a16="http://schemas.microsoft.com/office/drawing/2014/main" id="{3F38DAC3-0E83-2653-3A5A-CAFB51641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41" y="1470025"/>
            <a:ext cx="6147517" cy="50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4D9E3348-8197-5326-A854-8D23DC773BCA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l-GR" sz="3600" b="1" kern="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Ογκοκατασταλτικό</a:t>
            </a:r>
            <a:r>
              <a:rPr lang="el-GR" sz="3600" b="1" kern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p53</a:t>
            </a:r>
            <a:endParaRPr lang="el-GR" sz="3600" b="1" kern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34699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130</Words>
  <Application>Microsoft Office PowerPoint</Application>
  <PresentationFormat>Προβολή στην οθόνη (4:3)</PresentationFormat>
  <Paragraphs>34</Paragraphs>
  <Slides>32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5" baseType="lpstr">
      <vt:lpstr>Arial</vt:lpstr>
      <vt:lpstr>Calibri</vt:lpstr>
      <vt:lpstr>Προεπιλεγμένη σχεδίαση</vt:lpstr>
      <vt:lpstr>Ογκογονίδια &amp; Ογκοκατασταλτικά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Γονίδια που κωδικοποιούν Ένζυμα Επιδιόρθωσης του DNA στον Καρκίνο του Παχέος Εντέρου</vt:lpstr>
      <vt:lpstr>Παρουσίαση του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Kapodistrian University of Athens</dc:creator>
  <cp:lastModifiedBy>Antonis Stamatakis</cp:lastModifiedBy>
  <cp:revision>53</cp:revision>
  <dcterms:created xsi:type="dcterms:W3CDTF">2004-03-21T09:06:33Z</dcterms:created>
  <dcterms:modified xsi:type="dcterms:W3CDTF">2025-05-16T14:46:05Z</dcterms:modified>
</cp:coreProperties>
</file>