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x-msvide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5" r:id="rId1"/>
    <p:sldMasterId id="2147484288" r:id="rId2"/>
  </p:sldMasterIdLst>
  <p:notesMasterIdLst>
    <p:notesMasterId r:id="rId58"/>
  </p:notesMasterIdLst>
  <p:handoutMasterIdLst>
    <p:handoutMasterId r:id="rId59"/>
  </p:handoutMasterIdLst>
  <p:sldIdLst>
    <p:sldId id="330" r:id="rId3"/>
    <p:sldId id="821" r:id="rId4"/>
    <p:sldId id="760" r:id="rId5"/>
    <p:sldId id="763" r:id="rId6"/>
    <p:sldId id="817" r:id="rId7"/>
    <p:sldId id="791" r:id="rId8"/>
    <p:sldId id="827" r:id="rId9"/>
    <p:sldId id="828" r:id="rId10"/>
    <p:sldId id="758" r:id="rId11"/>
    <p:sldId id="507" r:id="rId12"/>
    <p:sldId id="792" r:id="rId13"/>
    <p:sldId id="793" r:id="rId14"/>
    <p:sldId id="804" r:id="rId15"/>
    <p:sldId id="805" r:id="rId16"/>
    <p:sldId id="816" r:id="rId17"/>
    <p:sldId id="806" r:id="rId18"/>
    <p:sldId id="807" r:id="rId19"/>
    <p:sldId id="808" r:id="rId20"/>
    <p:sldId id="809" r:id="rId21"/>
    <p:sldId id="810" r:id="rId22"/>
    <p:sldId id="811" r:id="rId23"/>
    <p:sldId id="812" r:id="rId24"/>
    <p:sldId id="818" r:id="rId25"/>
    <p:sldId id="819" r:id="rId26"/>
    <p:sldId id="820" r:id="rId27"/>
    <p:sldId id="348" r:id="rId28"/>
    <p:sldId id="350" r:id="rId29"/>
    <p:sldId id="558" r:id="rId30"/>
    <p:sldId id="517" r:id="rId31"/>
    <p:sldId id="559" r:id="rId32"/>
    <p:sldId id="353" r:id="rId33"/>
    <p:sldId id="355" r:id="rId34"/>
    <p:sldId id="527" r:id="rId35"/>
    <p:sldId id="529" r:id="rId36"/>
    <p:sldId id="566" r:id="rId37"/>
    <p:sldId id="673" r:id="rId38"/>
    <p:sldId id="764" r:id="rId39"/>
    <p:sldId id="765" r:id="rId40"/>
    <p:sldId id="795" r:id="rId41"/>
    <p:sldId id="796" r:id="rId42"/>
    <p:sldId id="798" r:id="rId43"/>
    <p:sldId id="702" r:id="rId44"/>
    <p:sldId id="777" r:id="rId45"/>
    <p:sldId id="780" r:id="rId46"/>
    <p:sldId id="790" r:id="rId47"/>
    <p:sldId id="789" r:id="rId48"/>
    <p:sldId id="787" r:id="rId49"/>
    <p:sldId id="822" r:id="rId50"/>
    <p:sldId id="823" r:id="rId51"/>
    <p:sldId id="825" r:id="rId52"/>
    <p:sldId id="824" r:id="rId53"/>
    <p:sldId id="799" r:id="rId54"/>
    <p:sldId id="800" r:id="rId55"/>
    <p:sldId id="801" r:id="rId56"/>
    <p:sldId id="802" r:id="rId57"/>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Στυλ με θέμα 1 - Έμφαση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p:cViewPr varScale="1">
        <p:scale>
          <a:sx n="87" d="100"/>
          <a:sy n="87" d="100"/>
        </p:scale>
        <p:origin x="1286"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600"/>
    </p:cViewPr>
  </p:sorterViewPr>
  <p:notesViewPr>
    <p:cSldViewPr>
      <p:cViewPr varScale="1">
        <p:scale>
          <a:sx n="54" d="100"/>
          <a:sy n="54" d="100"/>
        </p:scale>
        <p:origin x="-2928" y="-10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defRPr>
            </a:lvl1pPr>
          </a:lstStyle>
          <a:p>
            <a:pPr>
              <a:defRPr/>
            </a:pPr>
            <a:endParaRPr lang="en-US"/>
          </a:p>
        </p:txBody>
      </p:sp>
      <p:sp>
        <p:nvSpPr>
          <p:cNvPr id="21507" name="Rectangle 3"/>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defRPr>
            </a:lvl1pPr>
          </a:lstStyle>
          <a:p>
            <a:pPr>
              <a:defRPr/>
            </a:pPr>
            <a:endParaRPr lang="en-US"/>
          </a:p>
        </p:txBody>
      </p:sp>
      <p:sp>
        <p:nvSpPr>
          <p:cNvPr id="21508" name="Rectangle 4"/>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defRPr>
            </a:lvl1pPr>
          </a:lstStyle>
          <a:p>
            <a:pPr>
              <a:defRPr/>
            </a:pPr>
            <a:endParaRPr lang="en-US"/>
          </a:p>
        </p:txBody>
      </p:sp>
      <p:sp>
        <p:nvSpPr>
          <p:cNvPr id="21509" name="Rectangle 5"/>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itchFamily="34" charset="0"/>
              </a:defRPr>
            </a:lvl1pPr>
          </a:lstStyle>
          <a:p>
            <a:pPr>
              <a:defRPr/>
            </a:pPr>
            <a:fld id="{4A9BB015-AC6C-43CF-BF93-193E15114A9F}" type="slidenum">
              <a:rPr lang="en-US"/>
              <a:pPr>
                <a:defRPr/>
              </a:pPr>
              <a:t>‹#›</a:t>
            </a:fld>
            <a:endParaRPr lang="en-US"/>
          </a:p>
        </p:txBody>
      </p:sp>
    </p:spTree>
    <p:extLst>
      <p:ext uri="{BB962C8B-B14F-4D97-AF65-F5344CB8AC3E}">
        <p14:creationId xmlns:p14="http://schemas.microsoft.com/office/powerpoint/2010/main" val="4262003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ahoma" pitchFamily="34" charset="0"/>
              </a:defRPr>
            </a:lvl1pPr>
          </a:lstStyle>
          <a:p>
            <a:pPr>
              <a:defRPr/>
            </a:pPr>
            <a:endParaRPr lang="en-US"/>
          </a:p>
        </p:txBody>
      </p:sp>
      <p:sp>
        <p:nvSpPr>
          <p:cNvPr id="11267"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defRPr>
            </a:lvl1pPr>
          </a:lstStyle>
          <a:p>
            <a:pPr>
              <a:defRPr/>
            </a:pPr>
            <a:endParaRPr lang="en-US"/>
          </a:p>
        </p:txBody>
      </p:sp>
      <p:sp>
        <p:nvSpPr>
          <p:cNvPr id="80900"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1270"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defRPr>
            </a:lvl1pPr>
          </a:lstStyle>
          <a:p>
            <a:pPr>
              <a:defRPr/>
            </a:pPr>
            <a:endParaRPr lang="en-US"/>
          </a:p>
        </p:txBody>
      </p:sp>
      <p:sp>
        <p:nvSpPr>
          <p:cNvPr id="11271"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pitchFamily="34" charset="0"/>
              </a:defRPr>
            </a:lvl1pPr>
          </a:lstStyle>
          <a:p>
            <a:pPr>
              <a:defRPr/>
            </a:pPr>
            <a:fld id="{F74BF5AB-AE02-4E13-A716-8FFF5F6C5726}" type="slidenum">
              <a:rPr lang="en-US"/>
              <a:pPr>
                <a:defRPr/>
              </a:pPr>
              <a:t>‹#›</a:t>
            </a:fld>
            <a:endParaRPr lang="en-US"/>
          </a:p>
        </p:txBody>
      </p:sp>
    </p:spTree>
    <p:extLst>
      <p:ext uri="{BB962C8B-B14F-4D97-AF65-F5344CB8AC3E}">
        <p14:creationId xmlns:p14="http://schemas.microsoft.com/office/powerpoint/2010/main" val="3107969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77D7A42B-D20F-411E-863D-9DDFA72D3A0F}" type="slidenum">
              <a:rPr lang="el-GR" smtClean="0">
                <a:solidFill>
                  <a:prstClr val="black"/>
                </a:solidFill>
              </a:rPr>
              <a:pPr/>
              <a:t>7</a:t>
            </a:fld>
            <a:endParaRPr lang="el-GR" smtClean="0">
              <a:solidFill>
                <a:prstClr val="black"/>
              </a:solidFill>
            </a:endParaRPr>
          </a:p>
        </p:txBody>
      </p:sp>
      <p:sp>
        <p:nvSpPr>
          <p:cNvPr id="140291" name="Rectangle 2"/>
          <p:cNvSpPr>
            <a:spLocks noGrp="1" noRot="1" noChangeAspect="1" noChangeArrowheads="1" noTextEdit="1"/>
          </p:cNvSpPr>
          <p:nvPr>
            <p:ph type="sldImg"/>
          </p:nvPr>
        </p:nvSpPr>
        <p:spPr>
          <a:xfrm>
            <a:off x="1652588" y="695325"/>
            <a:ext cx="3608387" cy="2706688"/>
          </a:xfrm>
          <a:ln/>
        </p:spPr>
      </p:sp>
      <p:sp>
        <p:nvSpPr>
          <p:cNvPr id="140292" name="Rectangle 3"/>
          <p:cNvSpPr>
            <a:spLocks noGrp="1" noChangeArrowheads="1"/>
          </p:cNvSpPr>
          <p:nvPr>
            <p:ph type="body" idx="1"/>
          </p:nvPr>
        </p:nvSpPr>
        <p:spPr>
          <a:xfrm>
            <a:off x="686118" y="3623454"/>
            <a:ext cx="5695412" cy="5124490"/>
          </a:xfrm>
          <a:noFill/>
          <a:ln/>
        </p:spPr>
        <p:txBody>
          <a:bodyPr/>
          <a:lstStyle/>
          <a:p>
            <a:pPr eaLnBrk="1" hangingPunct="1"/>
            <a:r>
              <a:rPr lang="el-GR" smtClean="0">
                <a:latin typeface="Arial" charset="0"/>
              </a:rPr>
              <a:t>Επομένως το αναπνευστικό σύστημα του παιδιού παρουσιάζει σημαντικές διαφορές σε σχέση με αυτό του ενήλικα. Children represent a special challenge for emergency and trauma care</a:t>
            </a:r>
          </a:p>
          <a:p>
            <a:pPr eaLnBrk="1" hangingPunct="1"/>
            <a:r>
              <a:rPr lang="el-GR" smtClean="0">
                <a:latin typeface="Arial" charset="0"/>
              </a:rPr>
              <a:t>providers, in large part because they have unique medical needs in comparison</a:t>
            </a:r>
          </a:p>
          <a:p>
            <a:pPr eaLnBrk="1" hangingPunct="1"/>
            <a:r>
              <a:rPr lang="el-GR" smtClean="0">
                <a:latin typeface="Arial" charset="0"/>
              </a:rPr>
              <a:t>with adults. Respiratory rates, heart rates, and blood pressure levels all</a:t>
            </a:r>
          </a:p>
          <a:p>
            <a:pPr eaLnBrk="1" hangingPunct="1"/>
            <a:r>
              <a:rPr lang="el-GR" smtClean="0">
                <a:latin typeface="Arial" charset="0"/>
              </a:rPr>
              <a:t>change as children grow, so vital signs that would be normal for an adult</a:t>
            </a:r>
          </a:p>
          <a:p>
            <a:pPr eaLnBrk="1" hangingPunct="1"/>
            <a:r>
              <a:rPr lang="el-GR" smtClean="0">
                <a:latin typeface="Arial" charset="0"/>
              </a:rPr>
              <a:t>patient may signal distress in a child. Special care is necessary when providers</a:t>
            </a:r>
          </a:p>
          <a:p>
            <a:pPr eaLnBrk="1" hangingPunct="1"/>
            <a:r>
              <a:rPr lang="el-GR" smtClean="0">
                <a:latin typeface="Arial" charset="0"/>
              </a:rPr>
              <a:t>intubate a child to accommodate a shorter trachea and higher larynx.</a:t>
            </a:r>
          </a:p>
          <a:p>
            <a:pPr eaLnBrk="1" hangingPunct="1"/>
            <a:r>
              <a:rPr lang="el-GR" smtClean="0">
                <a:latin typeface="Arial" charset="0"/>
              </a:rPr>
              <a:t>Medication doses must be carefully calculated specifically for each pediatric</a:t>
            </a:r>
          </a:p>
          <a:p>
            <a:pPr eaLnBrk="1" hangingPunct="1"/>
            <a:r>
              <a:rPr lang="el-GR" smtClean="0">
                <a:latin typeface="Arial" charset="0"/>
              </a:rPr>
              <a:t>patient based on his or her weight. Providers must also know how to handle</a:t>
            </a:r>
          </a:p>
          <a:p>
            <a:pPr eaLnBrk="1" hangingPunct="1"/>
            <a:r>
              <a:rPr lang="el-GR" smtClean="0">
                <a:latin typeface="Arial" charset="0"/>
              </a:rPr>
              <a:t>children’s emotional reactions to illness and injury, which vary by age. Children</a:t>
            </a:r>
          </a:p>
          <a:p>
            <a:pPr eaLnBrk="1" hangingPunct="1"/>
            <a:r>
              <a:rPr lang="el-GR" smtClean="0">
                <a:latin typeface="Arial" charset="0"/>
              </a:rPr>
              <a:t>may not be old enough to communicate what is wrong with them or</a:t>
            </a:r>
          </a:p>
          <a:p>
            <a:pPr eaLnBrk="1" hangingPunct="1"/>
            <a:r>
              <a:rPr lang="el-GR" smtClean="0">
                <a:latin typeface="Arial" charset="0"/>
              </a:rPr>
              <a:t>how they became injured, making triage more difficult. It is not surprising,</a:t>
            </a:r>
          </a:p>
          <a:p>
            <a:pPr eaLnBrk="1" hangingPunct="1"/>
            <a:r>
              <a:rPr lang="el-GR" smtClean="0">
                <a:latin typeface="Arial" charset="0"/>
              </a:rPr>
              <a:t>then, that many emergency providers feel stress and anxiety when caring</a:t>
            </a:r>
          </a:p>
          <a:p>
            <a:pPr eaLnBrk="1" hangingPunct="1"/>
            <a:r>
              <a:rPr lang="el-GR" smtClean="0">
                <a:latin typeface="Arial" charset="0"/>
              </a:rPr>
              <a:t>for pediatric patients.</a:t>
            </a:r>
          </a:p>
          <a:p>
            <a:pPr eaLnBrk="1" hangingPunct="1"/>
            <a:r>
              <a:rPr lang="el-GR" smtClean="0">
                <a:latin typeface="Arial" charset="0"/>
              </a:rPr>
              <a:t>For decades, policy makers and providers have recognized the special</a:t>
            </a:r>
          </a:p>
          <a:p>
            <a:pPr eaLnBrk="1" hangingPunct="1"/>
            <a:r>
              <a:rPr lang="el-GR" smtClean="0">
                <a:latin typeface="Arial" charset="0"/>
              </a:rPr>
              <a:t>needs of children, but the emergency and trauma care system has been slow</a:t>
            </a:r>
          </a:p>
          <a:p>
            <a:pPr eaLnBrk="1" hangingPunct="1"/>
            <a:r>
              <a:rPr lang="el-GR" smtClean="0">
                <a:latin typeface="Arial" charset="0"/>
              </a:rPr>
              <a:t>to develop an adequate response to those needs.</a:t>
            </a:r>
          </a:p>
          <a:p>
            <a:pPr eaLnBrk="1" hangingPunct="1"/>
            <a:endParaRPr lang="el-GR" smtClean="0">
              <a:latin typeface="Arial" charset="0"/>
            </a:endParaRPr>
          </a:p>
          <a:p>
            <a:pPr eaLnBrk="1" hangingPunct="1"/>
            <a:endParaRPr lang="el-GR" smtClean="0">
              <a:latin typeface="Arial" charset="0"/>
            </a:endParaRPr>
          </a:p>
        </p:txBody>
      </p:sp>
    </p:spTree>
    <p:extLst>
      <p:ext uri="{BB962C8B-B14F-4D97-AF65-F5344CB8AC3E}">
        <p14:creationId xmlns:p14="http://schemas.microsoft.com/office/powerpoint/2010/main" val="203640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FA7F847-7AB8-41BA-A314-1EF0F2459BE0}" type="slidenum">
              <a:rPr lang="el-GR" smtClean="0"/>
              <a:pPr/>
              <a:t>34</a:t>
            </a:fld>
            <a:endParaRPr lang="el-GR" smtClean="0"/>
          </a:p>
        </p:txBody>
      </p:sp>
      <p:sp>
        <p:nvSpPr>
          <p:cNvPr id="76803" name="Rectangle 2"/>
          <p:cNvSpPr>
            <a:spLocks noGrp="1" noRot="1" noChangeAspect="1" noChangeArrowheads="1" noTextEdit="1"/>
          </p:cNvSpPr>
          <p:nvPr>
            <p:ph type="sldImg"/>
          </p:nvPr>
        </p:nvSpPr>
        <p:spPr>
          <a:xfrm>
            <a:off x="1652588" y="695325"/>
            <a:ext cx="3608387" cy="2706688"/>
          </a:xfrm>
          <a:ln/>
        </p:spPr>
      </p:sp>
      <p:sp>
        <p:nvSpPr>
          <p:cNvPr id="76804" name="Rectangle 3"/>
          <p:cNvSpPr>
            <a:spLocks noGrp="1" noChangeArrowheads="1"/>
          </p:cNvSpPr>
          <p:nvPr>
            <p:ph type="body" idx="1"/>
          </p:nvPr>
        </p:nvSpPr>
        <p:spPr>
          <a:xfrm>
            <a:off x="685800" y="3622675"/>
            <a:ext cx="5695950" cy="5126038"/>
          </a:xfrm>
          <a:noFill/>
          <a:ln/>
        </p:spPr>
        <p:txBody>
          <a:bodyPr/>
          <a:lstStyle/>
          <a:p>
            <a:pPr eaLnBrk="1" hangingPunct="1"/>
            <a:r>
              <a:rPr lang="el-GR" sz="1000" smtClean="0"/>
              <a:t>Η ρινική κάνουλα, ο ρινικός και ο ενδοτραχειακός καθετήρας χρησιμοποιούνται όταν υπάρχει ανάγκη για:</a:t>
            </a:r>
          </a:p>
          <a:p>
            <a:pPr eaLnBrk="1" hangingPunct="1"/>
            <a:r>
              <a:rPr lang="el-GR" sz="1000" smtClean="0"/>
              <a:t>α) παροχή μικρής κλασματική συγκέντρωσης  Ο2 και σε χαμηλή ροή στο βρέφος ή στο παιδί.</a:t>
            </a:r>
          </a:p>
          <a:p>
            <a:pPr eaLnBrk="1" hangingPunct="1"/>
            <a:r>
              <a:rPr lang="el-GR" sz="1000" smtClean="0"/>
              <a:t>β) σίτιση του βρέφους χωρίς διακοπή της χορήγησης Ο2.</a:t>
            </a:r>
          </a:p>
          <a:p>
            <a:pPr eaLnBrk="1" hangingPunct="1"/>
            <a:r>
              <a:rPr lang="el-GR" sz="1000" smtClean="0"/>
              <a:t>γ) αύξηση της κινητικότητας.</a:t>
            </a:r>
          </a:p>
          <a:p>
            <a:pPr eaLnBrk="1" hangingPunct="1"/>
            <a:r>
              <a:rPr lang="el-GR" sz="1000" smtClean="0"/>
              <a:t>Απλές μάσκες οξυγόνου χρησιμοποιούνται για την παροχή Ο2 σε μεσαίες κλασματικές συγκεντρώσεις και  για σύντομες χρονικές περιόδους</a:t>
            </a:r>
          </a:p>
          <a:p>
            <a:pPr eaLnBrk="1" hangingPunct="1"/>
            <a:r>
              <a:rPr lang="el-GR" sz="1000" smtClean="0"/>
              <a:t>Μάσκες με ασκό μερικής επανεισπνοής χρησιμοποιούνται όταν είναι επιθυμητές υψηλότερες κλασματικές συγκεντρώσεις Ο2 (</a:t>
            </a:r>
            <a:r>
              <a:rPr lang="en-GB" sz="1000" smtClean="0"/>
              <a:t>FiO</a:t>
            </a:r>
            <a:r>
              <a:rPr lang="el-GR" sz="1000" smtClean="0"/>
              <a:t>2 &gt; 0.4 , &lt;0.6).</a:t>
            </a:r>
          </a:p>
          <a:p>
            <a:pPr eaLnBrk="1" hangingPunct="1"/>
            <a:r>
              <a:rPr lang="el-GR" sz="1000" smtClean="0"/>
              <a:t>Μη επανεισπνοής μάσκες με ασκό χρησιμοποιούνται για την παροχή συγκεντρώσεων ≥ 0.60 ή συγκεκριμένες συγκεντρώσεις (όπως από έναν αναμικτήρα).</a:t>
            </a:r>
            <a:endParaRPr lang="en-GB" sz="1000" smtClean="0"/>
          </a:p>
          <a:p>
            <a:pPr eaLnBrk="1" hangingPunct="1"/>
            <a:r>
              <a:rPr lang="en-GB" sz="1000" smtClean="0"/>
              <a:t>Hoods </a:t>
            </a:r>
            <a:r>
              <a:rPr lang="el-GR" sz="1000" smtClean="0"/>
              <a:t>χρησιμοποιούνται για την παροχή:</a:t>
            </a:r>
          </a:p>
          <a:p>
            <a:pPr eaLnBrk="1" hangingPunct="1"/>
            <a:r>
              <a:rPr lang="el-GR" sz="1000" smtClean="0"/>
              <a:t>      α) ελεγχόμενης </a:t>
            </a:r>
            <a:r>
              <a:rPr lang="en-GB" sz="1000" smtClean="0"/>
              <a:t>FiO</a:t>
            </a:r>
            <a:r>
              <a:rPr lang="el-GR" sz="1000" smtClean="0"/>
              <a:t>2 σε βρέφη και μικρούς ασθενείς</a:t>
            </a:r>
          </a:p>
          <a:p>
            <a:pPr eaLnBrk="1" hangingPunct="1"/>
            <a:r>
              <a:rPr lang="el-GR" sz="1000" smtClean="0"/>
              <a:t> β) ελεγχόμενης </a:t>
            </a:r>
            <a:r>
              <a:rPr lang="en-GB" sz="1000" smtClean="0"/>
              <a:t>FiO</a:t>
            </a:r>
            <a:r>
              <a:rPr lang="el-GR" sz="1000" smtClean="0"/>
              <a:t>2 και/ ή σε σύνδεση με θερμαινόμενο υγραντήρα σε    ασθενείς που    δεν μπορούν να ανεχθούν άλλες συσκευές</a:t>
            </a:r>
          </a:p>
          <a:p>
            <a:pPr eaLnBrk="1" hangingPunct="1"/>
            <a:r>
              <a:rPr lang="el-GR" sz="1000" smtClean="0"/>
              <a:t>  γ) ελεγχόμενη </a:t>
            </a:r>
            <a:r>
              <a:rPr lang="en-GB" sz="1000" smtClean="0"/>
              <a:t>FiO</a:t>
            </a:r>
            <a:r>
              <a:rPr lang="el-GR" sz="1000" smtClean="0"/>
              <a:t>2 σε καταστάσεις όπου το στήθος, η κοιλιά και τα άκρα πρέπει να είναι προσβάσιμα στα μέλη της θεραπευτικής ομάδας</a:t>
            </a:r>
          </a:p>
          <a:p>
            <a:pPr eaLnBrk="1" hangingPunct="1"/>
            <a:r>
              <a:rPr lang="el-GR" sz="1000" smtClean="0"/>
              <a:t>Μάσκες τραχειοστομίας, οι οποίες μπορεί να συνδέονται με θερμαινόμενους υγραντήρες, χρησιμοποιούνται για την παροχή Ο2  μέσω τραχειοστομίας.</a:t>
            </a:r>
          </a:p>
          <a:p>
            <a:pPr eaLnBrk="1" hangingPunct="1"/>
            <a:endParaRPr lang="el-GR" sz="1000" smtClean="0"/>
          </a:p>
        </p:txBody>
      </p:sp>
    </p:spTree>
    <p:extLst>
      <p:ext uri="{BB962C8B-B14F-4D97-AF65-F5344CB8AC3E}">
        <p14:creationId xmlns:p14="http://schemas.microsoft.com/office/powerpoint/2010/main" val="2678455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CF8A20-593B-4CF1-BC11-106AFF3C7008}" type="slidenum">
              <a:rPr lang="en-US" smtClean="0"/>
              <a:pPr/>
              <a:t>39</a:t>
            </a:fld>
            <a:endParaRPr lang="en-US"/>
          </a:p>
        </p:txBody>
      </p:sp>
    </p:spTree>
    <p:extLst>
      <p:ext uri="{BB962C8B-B14F-4D97-AF65-F5344CB8AC3E}">
        <p14:creationId xmlns:p14="http://schemas.microsoft.com/office/powerpoint/2010/main" val="2989870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CF8A20-593B-4CF1-BC11-106AFF3C7008}" type="slidenum">
              <a:rPr lang="en-US" smtClean="0"/>
              <a:pPr/>
              <a:t>40</a:t>
            </a:fld>
            <a:endParaRPr lang="en-US"/>
          </a:p>
        </p:txBody>
      </p:sp>
    </p:spTree>
    <p:extLst>
      <p:ext uri="{BB962C8B-B14F-4D97-AF65-F5344CB8AC3E}">
        <p14:creationId xmlns:p14="http://schemas.microsoft.com/office/powerpoint/2010/main" val="5473984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CF8A20-593B-4CF1-BC11-106AFF3C7008}" type="slidenum">
              <a:rPr lang="en-US" smtClean="0"/>
              <a:pPr/>
              <a:t>41</a:t>
            </a:fld>
            <a:endParaRPr lang="en-US"/>
          </a:p>
        </p:txBody>
      </p:sp>
    </p:spTree>
    <p:extLst>
      <p:ext uri="{BB962C8B-B14F-4D97-AF65-F5344CB8AC3E}">
        <p14:creationId xmlns:p14="http://schemas.microsoft.com/office/powerpoint/2010/main" val="3276729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a:lstStyle/>
          <a:p>
            <a:r>
              <a:rPr lang="en-US" smtClean="0"/>
              <a:t>This is a trash bag with gas inflow.  It was closed loosely about the neck and pressure could be maintained easily and constantly.  This was about the 5</a:t>
            </a:r>
            <a:r>
              <a:rPr lang="en-US" baseline="30000" smtClean="0"/>
              <a:t>th</a:t>
            </a:r>
            <a:r>
              <a:rPr lang="en-US" smtClean="0"/>
              <a:t> or 6</a:t>
            </a:r>
            <a:r>
              <a:rPr lang="en-US" baseline="30000" smtClean="0"/>
              <a:t>th</a:t>
            </a:r>
            <a:r>
              <a:rPr lang="en-US" smtClean="0"/>
              <a:t> patient we treated.</a:t>
            </a:r>
          </a:p>
        </p:txBody>
      </p:sp>
      <p:sp>
        <p:nvSpPr>
          <p:cNvPr id="4" name="Slide Number Placeholder 3"/>
          <p:cNvSpPr>
            <a:spLocks noGrp="1"/>
          </p:cNvSpPr>
          <p:nvPr>
            <p:ph type="sldNum" sz="quarter" idx="5"/>
          </p:nvPr>
        </p:nvSpPr>
        <p:spPr/>
        <p:txBody>
          <a:bodyPr/>
          <a:lstStyle/>
          <a:p>
            <a:fld id="{6E0070CC-1E96-49D0-8127-1DADABD27BD4}" type="slidenum">
              <a:rPr lang="en-US"/>
              <a:pPr/>
              <a:t>42</a:t>
            </a:fld>
            <a:endParaRPr lang="en-US"/>
          </a:p>
        </p:txBody>
      </p:sp>
    </p:spTree>
    <p:extLst>
      <p:ext uri="{BB962C8B-B14F-4D97-AF65-F5344CB8AC3E}">
        <p14:creationId xmlns:p14="http://schemas.microsoft.com/office/powerpoint/2010/main" val="1789720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0443B44-F075-457F-A074-FDD5CA012083}" type="slidenum">
              <a:rPr lang="el-GR" smtClean="0"/>
              <a:pPr/>
              <a:t>46</a:t>
            </a:fld>
            <a:endParaRPr lang="el-GR"/>
          </a:p>
        </p:txBody>
      </p:sp>
    </p:spTree>
    <p:extLst>
      <p:ext uri="{BB962C8B-B14F-4D97-AF65-F5344CB8AC3E}">
        <p14:creationId xmlns:p14="http://schemas.microsoft.com/office/powerpoint/2010/main" val="3142669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6C4553-0039-42F8-B39D-FFE8EFAE5CAF}" type="slidenum">
              <a:rPr lang="en-US"/>
              <a:pPr/>
              <a:t>47</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el-GR" dirty="0"/>
              <a:t>Και αυτό γιατί αν και το οξυγόνο είναι το πιο κοινό φάρμακο που χρησιμοποιείται στις ΜΕΝΝ μπορεί να προκαλέσει προβλήματα αν δεν χορηγηθεί σωστά. Σκοπός πάντα της χορήγησης είναι η επαρκής χορήγηση οξυγόνου χωρίς να φτάσουμε στα όρια τοξικότητασ του οξυγόνου. Απο τη μία λοιπόν το οξυγόνο είναι πηγή ενέργειας  για τη ζωή των κυττάρων , από την άλλη όμως υπάρχει κίνδυνος τοξικότητας από την παρουσία ελεύθερων ριζών. Στα πρόωρα νεογνά οι επιπλοκές από τη χορήγηση Ο2 συνδέεται κυρίως με την αμφιβληστροειδοπάθεια της προωρότητας και την βρογχοπνευμονική δυσπλασία. Η </a:t>
            </a:r>
            <a:r>
              <a:rPr lang="en-US" dirty="0"/>
              <a:t>ROP</a:t>
            </a:r>
            <a:r>
              <a:rPr lang="el-GR" dirty="0"/>
              <a:t> είναι η αλλαγή της αγγειακής ανάπτυξης του αμφιβληστροειδούσ που επηρεάζει κυρίωσ τα πρόωρα νεογνά (&lt;32 και &lt;1250) και μπορεί να οδηγήσει σε οπτική ανεπάρκεια και τύφλωση. Μπορεί να εμφανιστεί σε νεογνά που έλαβαν οξυγόνο σε οποιαδήποτε συγκέντρωση &gt;21%. </a:t>
            </a:r>
            <a:r>
              <a:rPr lang="en-US" dirty="0"/>
              <a:t>BPD</a:t>
            </a:r>
            <a:r>
              <a:rPr lang="el-GR" dirty="0"/>
              <a:t> είναι χρόνια ασθένεια των πνευμόνων που επηρεάζει κυρίως τα πρόωρα νεογνά και αναπτύσσεται μετά από οξυγονοθεραπεία και μηχανική υποστήριξη της αναπνοής. Χαρακτηρίζεται από μείωση του αριθμού των κυψελίδων και εμφάνιση κυστικών αλλαγών στους πνεύμονες και παρατεταμένη ανάγκη Ο2 μετά το πέρας των 36εβδομάδω. Προκειμένου λοιπόν να περιοριστούν όσο είναι δυνατό οι επιπλοκές συστήνεται η διατήρηση του κορεσμού του οξυγόνου στα πρόωρα νεογνά μεταξύ 85-92 και για τα πρόωρα &gt;29 εβδομάδων μεταξύ 85-95%. Αυτό απαιτεί από τη μεριά του νοσηλευτή διαρκής παρακολούθηση φυσικά και συνεχής αξιολόγηση της αναπνευστικής κατάστασης του νεογνού.</a:t>
            </a:r>
            <a:endParaRPr lang="en-US" dirty="0"/>
          </a:p>
        </p:txBody>
      </p:sp>
    </p:spTree>
    <p:extLst>
      <p:ext uri="{BB962C8B-B14F-4D97-AF65-F5344CB8AC3E}">
        <p14:creationId xmlns:p14="http://schemas.microsoft.com/office/powerpoint/2010/main" val="3206348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CF8A20-593B-4CF1-BC11-106AFF3C7008}" type="slidenum">
              <a:rPr lang="en-US" smtClean="0"/>
              <a:pPr/>
              <a:t>52</a:t>
            </a:fld>
            <a:endParaRPr lang="en-US"/>
          </a:p>
        </p:txBody>
      </p:sp>
    </p:spTree>
    <p:extLst>
      <p:ext uri="{BB962C8B-B14F-4D97-AF65-F5344CB8AC3E}">
        <p14:creationId xmlns:p14="http://schemas.microsoft.com/office/powerpoint/2010/main" val="3724939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9CF8A20-593B-4CF1-BC11-106AFF3C7008}" type="slidenum">
              <a:rPr lang="en-US" smtClean="0"/>
              <a:pPr/>
              <a:t>53</a:t>
            </a:fld>
            <a:endParaRPr lang="en-US"/>
          </a:p>
        </p:txBody>
      </p:sp>
    </p:spTree>
    <p:extLst>
      <p:ext uri="{BB962C8B-B14F-4D97-AF65-F5344CB8AC3E}">
        <p14:creationId xmlns:p14="http://schemas.microsoft.com/office/powerpoint/2010/main" val="225383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0108F82-2D15-4D9F-8102-A173546FCD72}" type="slidenum">
              <a:rPr lang="el-GR">
                <a:latin typeface="Arial" pitchFamily="34" charset="0"/>
              </a:rPr>
              <a:pPr/>
              <a:t>54</a:t>
            </a:fld>
            <a:endParaRPr lang="el-GR">
              <a:latin typeface="Arial" pitchFamily="34" charset="0"/>
            </a:endParaRPr>
          </a:p>
        </p:txBody>
      </p:sp>
      <p:sp>
        <p:nvSpPr>
          <p:cNvPr id="110595" name="Rectangle 2"/>
          <p:cNvSpPr>
            <a:spLocks noGrp="1" noRot="1" noChangeAspect="1" noChangeArrowheads="1" noTextEdit="1"/>
          </p:cNvSpPr>
          <p:nvPr>
            <p:ph type="sldImg"/>
          </p:nvPr>
        </p:nvSpPr>
        <p:spPr>
          <a:xfrm>
            <a:off x="1652588" y="695325"/>
            <a:ext cx="3608387" cy="2706688"/>
          </a:xfrm>
          <a:ln/>
        </p:spPr>
      </p:sp>
      <p:sp>
        <p:nvSpPr>
          <p:cNvPr id="110596" name="Rectangle 3"/>
          <p:cNvSpPr>
            <a:spLocks noGrp="1" noChangeArrowheads="1"/>
          </p:cNvSpPr>
          <p:nvPr>
            <p:ph type="body" idx="1"/>
          </p:nvPr>
        </p:nvSpPr>
        <p:spPr>
          <a:xfrm>
            <a:off x="686118" y="3623454"/>
            <a:ext cx="5695412" cy="5124490"/>
          </a:xfrm>
          <a:noFill/>
          <a:ln/>
        </p:spPr>
        <p:txBody>
          <a:bodyPr/>
          <a:lstStyle/>
          <a:p>
            <a:pPr eaLnBrk="1" hangingPunct="1">
              <a:lnSpc>
                <a:spcPct val="90000"/>
              </a:lnSpc>
            </a:pPr>
            <a:r>
              <a:rPr lang="el-GR" smtClean="0">
                <a:latin typeface="Arial" pitchFamily="34" charset="0"/>
              </a:rPr>
              <a:t>Από τη μελέτη της βιβλιογραφίας οι κυριότερες αιτίες λαθών και παραλείψεων κατά τη χορήγηση οξυγόνου στα παιδιά από το νοσηλευτικό προσωπικό περιλαμβάνουν (Φιλαδιτάκη, 1988 - </a:t>
            </a:r>
            <a:r>
              <a:rPr lang="en-GB" smtClean="0">
                <a:latin typeface="Arial" pitchFamily="34" charset="0"/>
              </a:rPr>
              <a:t>Small et al</a:t>
            </a:r>
            <a:r>
              <a:rPr lang="el-GR" smtClean="0">
                <a:latin typeface="Arial" pitchFamily="34" charset="0"/>
              </a:rPr>
              <a:t>, 1992- </a:t>
            </a:r>
            <a:r>
              <a:rPr lang="en-GB" smtClean="0">
                <a:latin typeface="Arial" pitchFamily="34" charset="0"/>
              </a:rPr>
              <a:t>Petty</a:t>
            </a:r>
            <a:r>
              <a:rPr lang="el-GR" smtClean="0">
                <a:latin typeface="Arial" pitchFamily="34" charset="0"/>
              </a:rPr>
              <a:t>, 1993) :</a:t>
            </a:r>
          </a:p>
          <a:p>
            <a:pPr eaLnBrk="1" hangingPunct="1">
              <a:lnSpc>
                <a:spcPct val="90000"/>
              </a:lnSpc>
            </a:pPr>
            <a:r>
              <a:rPr lang="el-GR" smtClean="0">
                <a:latin typeface="Arial" pitchFamily="34" charset="0"/>
              </a:rPr>
              <a:t>έλλειψη οδηγιών (</a:t>
            </a:r>
            <a:r>
              <a:rPr lang="en-US" smtClean="0">
                <a:latin typeface="Arial" pitchFamily="34" charset="0"/>
              </a:rPr>
              <a:t>guidelines</a:t>
            </a:r>
            <a:r>
              <a:rPr lang="el-GR" smtClean="0">
                <a:latin typeface="Arial" pitchFamily="34" charset="0"/>
              </a:rPr>
              <a:t>) για την οξυγονοθεραπεία</a:t>
            </a:r>
          </a:p>
          <a:p>
            <a:pPr eaLnBrk="1" hangingPunct="1">
              <a:lnSpc>
                <a:spcPct val="90000"/>
              </a:lnSpc>
            </a:pPr>
            <a:r>
              <a:rPr lang="el-GR" smtClean="0">
                <a:latin typeface="Arial" pitchFamily="34" charset="0"/>
              </a:rPr>
              <a:t>η χρονική έναρξη της οξυγονοθεραπείας. Πολλές φορές καθυστερεί η χορήγηση οξυγόνου σε κρίσιμες καταστάσεις.</a:t>
            </a:r>
          </a:p>
          <a:p>
            <a:pPr eaLnBrk="1" hangingPunct="1">
              <a:lnSpc>
                <a:spcPct val="90000"/>
              </a:lnSpc>
            </a:pPr>
            <a:r>
              <a:rPr lang="el-GR" smtClean="0">
                <a:latin typeface="Arial" pitchFamily="34" charset="0"/>
              </a:rPr>
              <a:t>Έλλειψη γνώσεως  και χρήσης του οξυγόνου ως φάρμακο με ενδείξεις, αντενδείξεις και παρενέργειες.</a:t>
            </a:r>
            <a:endParaRPr lang="en-GB" smtClean="0">
              <a:latin typeface="Arial" pitchFamily="34" charset="0"/>
            </a:endParaRPr>
          </a:p>
          <a:p>
            <a:pPr eaLnBrk="1" hangingPunct="1">
              <a:lnSpc>
                <a:spcPct val="90000"/>
              </a:lnSpc>
            </a:pPr>
            <a:r>
              <a:rPr lang="en-GB" smtClean="0">
                <a:latin typeface="Arial" pitchFamily="34" charset="0"/>
              </a:rPr>
              <a:t>Έλλειψη του απαραίτητου εξοπλισμού</a:t>
            </a:r>
            <a:endParaRPr lang="el-GR" smtClean="0">
              <a:latin typeface="Arial" pitchFamily="34" charset="0"/>
            </a:endParaRPr>
          </a:p>
          <a:p>
            <a:pPr eaLnBrk="1" hangingPunct="1">
              <a:lnSpc>
                <a:spcPct val="90000"/>
              </a:lnSpc>
            </a:pPr>
            <a:r>
              <a:rPr lang="el-GR" smtClean="0">
                <a:latin typeface="Arial" pitchFamily="34" charset="0"/>
              </a:rPr>
              <a:t>Έλλειψη συντονισμού και συνεργασίας μεταξύ των μελών της διεπιστημονικής ομάδας. </a:t>
            </a:r>
          </a:p>
          <a:p>
            <a:pPr eaLnBrk="1" hangingPunct="1">
              <a:lnSpc>
                <a:spcPct val="90000"/>
              </a:lnSpc>
            </a:pPr>
            <a:r>
              <a:rPr lang="el-GR" smtClean="0">
                <a:latin typeface="Arial" pitchFamily="34" charset="0"/>
              </a:rPr>
              <a:t>Για την αντιμετώπιση των παραπάνω λαθών και παραλείψεων προτείνονται τα εξής:</a:t>
            </a:r>
          </a:p>
          <a:p>
            <a:pPr eaLnBrk="1" hangingPunct="1">
              <a:lnSpc>
                <a:spcPct val="90000"/>
              </a:lnSpc>
            </a:pPr>
            <a:r>
              <a:rPr lang="el-GR" smtClean="0">
                <a:latin typeface="Arial" pitchFamily="34" charset="0"/>
              </a:rPr>
              <a:t>Ανάπτυξη σε κάθε παιδιατρικό νοσοκομείο πρωτοκόλλων χορήγησης οξυγόνου</a:t>
            </a:r>
            <a:endParaRPr lang="en-GB" smtClean="0">
              <a:latin typeface="Arial" pitchFamily="34" charset="0"/>
            </a:endParaRPr>
          </a:p>
          <a:p>
            <a:pPr eaLnBrk="1" hangingPunct="1">
              <a:lnSpc>
                <a:spcPct val="90000"/>
              </a:lnSpc>
            </a:pPr>
            <a:r>
              <a:rPr lang="el-GR" smtClean="0">
                <a:latin typeface="Arial" pitchFamily="34" charset="0"/>
              </a:rPr>
              <a:t>Εκπαίδευση όλου του προσωπικού του νοσοκομείου, που εμπλέκεται στην αντιμετώπιση παιδιών με αναπνευστικά προβλήματα, στις τεχνικές χορήγησης του οξυγόνου</a:t>
            </a:r>
            <a:endParaRPr lang="en-GB" smtClean="0">
              <a:latin typeface="Arial" pitchFamily="34" charset="0"/>
            </a:endParaRPr>
          </a:p>
          <a:p>
            <a:pPr eaLnBrk="1" hangingPunct="1">
              <a:lnSpc>
                <a:spcPct val="90000"/>
              </a:lnSpc>
            </a:pPr>
            <a:r>
              <a:rPr lang="el-GR" smtClean="0">
                <a:latin typeface="Arial" pitchFamily="34" charset="0"/>
              </a:rPr>
              <a:t>Προμήθεια όλου του αναγκαίου και σύγχρονου εξοπλισμού για τη χορήγηση του οξυγόνου και τον έλεγχο της οξυγόνωσης (</a:t>
            </a:r>
            <a:r>
              <a:rPr lang="en-GB" smtClean="0">
                <a:latin typeface="Arial" pitchFamily="34" charset="0"/>
              </a:rPr>
              <a:t>Oxygen Therapy Improvement Team</a:t>
            </a:r>
            <a:r>
              <a:rPr lang="el-GR" smtClean="0">
                <a:latin typeface="Arial" pitchFamily="34" charset="0"/>
              </a:rPr>
              <a:t>, 1996).</a:t>
            </a:r>
          </a:p>
          <a:p>
            <a:pPr eaLnBrk="1" hangingPunct="1">
              <a:lnSpc>
                <a:spcPct val="90000"/>
              </a:lnSpc>
            </a:pPr>
            <a:endParaRPr lang="el-GR" smtClean="0">
              <a:latin typeface="Arial" pitchFamily="34" charset="0"/>
            </a:endParaRPr>
          </a:p>
        </p:txBody>
      </p:sp>
    </p:spTree>
    <p:extLst>
      <p:ext uri="{BB962C8B-B14F-4D97-AF65-F5344CB8AC3E}">
        <p14:creationId xmlns:p14="http://schemas.microsoft.com/office/powerpoint/2010/main" val="799457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7BB8536F-ADA4-492B-8B11-C94F6B4F9096}" type="slidenum">
              <a:rPr lang="el-GR" smtClean="0">
                <a:solidFill>
                  <a:prstClr val="black"/>
                </a:solidFill>
              </a:rPr>
              <a:pPr/>
              <a:t>9</a:t>
            </a:fld>
            <a:endParaRPr lang="el-GR" smtClean="0">
              <a:solidFill>
                <a:prstClr val="black"/>
              </a:solidFill>
            </a:endParaRPr>
          </a:p>
        </p:txBody>
      </p:sp>
      <p:sp>
        <p:nvSpPr>
          <p:cNvPr id="132099" name="Rectangle 2"/>
          <p:cNvSpPr>
            <a:spLocks noGrp="1" noRot="1" noChangeAspect="1" noChangeArrowheads="1" noTextEdit="1"/>
          </p:cNvSpPr>
          <p:nvPr>
            <p:ph type="sldImg"/>
          </p:nvPr>
        </p:nvSpPr>
        <p:spPr>
          <a:xfrm>
            <a:off x="1652588" y="695325"/>
            <a:ext cx="3608387" cy="2706688"/>
          </a:xfrm>
          <a:ln/>
        </p:spPr>
      </p:sp>
      <p:sp>
        <p:nvSpPr>
          <p:cNvPr id="132100" name="Rectangle 3"/>
          <p:cNvSpPr>
            <a:spLocks noGrp="1" noChangeArrowheads="1"/>
          </p:cNvSpPr>
          <p:nvPr>
            <p:ph type="body" idx="1"/>
          </p:nvPr>
        </p:nvSpPr>
        <p:spPr>
          <a:xfrm>
            <a:off x="686118" y="3623454"/>
            <a:ext cx="5695412" cy="5124490"/>
          </a:xfrm>
          <a:noFill/>
          <a:ln/>
        </p:spPr>
        <p:txBody>
          <a:bodyPr/>
          <a:lstStyle/>
          <a:p>
            <a:pPr eaLnBrk="1" hangingPunct="1"/>
            <a:r>
              <a:rPr lang="el-GR" smtClean="0">
                <a:latin typeface="Arial" charset="0"/>
              </a:rPr>
              <a:t>Αναπνευστική δυσχέρεια ονομάζεται κάθε κατάσταση κατά την οποία εμποδίζεται η ομαλή αναπνευστική λειτουργία. Διακρίνεται σε ήπια, μέτρια και σοβαρή. Η πολύ σοβαρή αναπνευστική δυσχέρεια μπορεί δυνητικά να οδηγήσει σε αναπνευστική ανεπάρκεια ή ανακοπή. Αναπνευστική ανεπάρκεια είναι η κατάσταση εκείνη στην οποία το αναπνευστικό σύστημα αποτυγχάνει να εκπληρώσει τις  βασικές του λειτουργίες, δηλαδή να οξυγονώνει το αίμα και να αποβάλλει το παραγόμενο με το μεταβολισμό διοξείδιο του άνθρακα (</a:t>
            </a:r>
            <a:r>
              <a:rPr lang="en-US" smtClean="0">
                <a:latin typeface="Arial" charset="0"/>
              </a:rPr>
              <a:t>CO</a:t>
            </a:r>
            <a:r>
              <a:rPr lang="el-GR" smtClean="0">
                <a:latin typeface="Arial" charset="0"/>
              </a:rPr>
              <a:t>2). Ορίζεται συμβατικά με βάση τα αέρια αίματος ως το σύνδρομο που χαρακτηρίζεται είτε από μερική πίεση οξυγόνου (</a:t>
            </a:r>
            <a:r>
              <a:rPr lang="en-US" smtClean="0">
                <a:latin typeface="Arial" charset="0"/>
              </a:rPr>
              <a:t>pO</a:t>
            </a:r>
            <a:r>
              <a:rPr lang="el-GR" smtClean="0">
                <a:latin typeface="Arial" charset="0"/>
              </a:rPr>
              <a:t>2) μικρότερη από 60 </a:t>
            </a:r>
            <a:r>
              <a:rPr lang="en-US" smtClean="0">
                <a:latin typeface="Arial" charset="0"/>
              </a:rPr>
              <a:t>mmHg</a:t>
            </a:r>
            <a:r>
              <a:rPr lang="el-GR" smtClean="0">
                <a:latin typeface="Arial" charset="0"/>
              </a:rPr>
              <a:t> (υποξαιμική ή τύπου Ι αναπνευστική ανεπάρκεια) είτε από μερική πίεση διοξειδίου του άνθρακα (</a:t>
            </a:r>
            <a:r>
              <a:rPr lang="en-US" smtClean="0">
                <a:latin typeface="Arial" charset="0"/>
              </a:rPr>
              <a:t>pCO</a:t>
            </a:r>
            <a:r>
              <a:rPr lang="el-GR" smtClean="0">
                <a:latin typeface="Arial" charset="0"/>
              </a:rPr>
              <a:t>2) μεγαλύτερη από 45 </a:t>
            </a:r>
            <a:r>
              <a:rPr lang="en-US" smtClean="0">
                <a:latin typeface="Arial" charset="0"/>
              </a:rPr>
              <a:t>mmHg</a:t>
            </a:r>
            <a:r>
              <a:rPr lang="el-GR" smtClean="0">
                <a:latin typeface="Arial" charset="0"/>
              </a:rPr>
              <a:t> (υπερκαπνική ή τύπου ΙΙ αναπνευστική ανεπάρκεια). Αρκετά συχνά οι δύο τύποι αναπνευστικής ανεπάρκειας συνυπάρχουν (μεικτή αναπνευστική ανεπάρκεια). Η αναπνευστική ανεπάρκεια διακρίνεται επίσης σε οξεία ή χρόνια με βάση το ιστορικό της εγκατάστασής της.</a:t>
            </a:r>
          </a:p>
        </p:txBody>
      </p:sp>
    </p:spTree>
    <p:extLst>
      <p:ext uri="{BB962C8B-B14F-4D97-AF65-F5344CB8AC3E}">
        <p14:creationId xmlns:p14="http://schemas.microsoft.com/office/powerpoint/2010/main" val="3574868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smtClean="0"/>
          </a:p>
        </p:txBody>
      </p:sp>
      <p:sp>
        <p:nvSpPr>
          <p:cNvPr id="81924" name="Slide Number Placeholder 3"/>
          <p:cNvSpPr>
            <a:spLocks noGrp="1"/>
          </p:cNvSpPr>
          <p:nvPr>
            <p:ph type="sldNum" sz="quarter" idx="5"/>
          </p:nvPr>
        </p:nvSpPr>
        <p:spPr>
          <a:noFill/>
        </p:spPr>
        <p:txBody>
          <a:bodyPr/>
          <a:lstStyle/>
          <a:p>
            <a:fld id="{B0A68F13-4EC0-4BC0-AF7D-4C75F77B468E}" type="slidenum">
              <a:rPr lang="en-US" smtClean="0"/>
              <a:pPr/>
              <a:t>16</a:t>
            </a:fld>
            <a:endParaRPr lang="en-US" smtClean="0"/>
          </a:p>
        </p:txBody>
      </p:sp>
    </p:spTree>
    <p:extLst>
      <p:ext uri="{BB962C8B-B14F-4D97-AF65-F5344CB8AC3E}">
        <p14:creationId xmlns:p14="http://schemas.microsoft.com/office/powerpoint/2010/main" val="329359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smtClean="0"/>
          </a:p>
        </p:txBody>
      </p:sp>
      <p:sp>
        <p:nvSpPr>
          <p:cNvPr id="81924" name="Slide Number Placeholder 3"/>
          <p:cNvSpPr>
            <a:spLocks noGrp="1"/>
          </p:cNvSpPr>
          <p:nvPr>
            <p:ph type="sldNum" sz="quarter" idx="5"/>
          </p:nvPr>
        </p:nvSpPr>
        <p:spPr>
          <a:noFill/>
        </p:spPr>
        <p:txBody>
          <a:bodyPr/>
          <a:lstStyle/>
          <a:p>
            <a:fld id="{B0A68F13-4EC0-4BC0-AF7D-4C75F77B468E}" type="slidenum">
              <a:rPr lang="en-US" smtClean="0"/>
              <a:pPr/>
              <a:t>17</a:t>
            </a:fld>
            <a:endParaRPr lang="en-US" smtClean="0"/>
          </a:p>
        </p:txBody>
      </p:sp>
    </p:spTree>
    <p:extLst>
      <p:ext uri="{BB962C8B-B14F-4D97-AF65-F5344CB8AC3E}">
        <p14:creationId xmlns:p14="http://schemas.microsoft.com/office/powerpoint/2010/main" val="38895812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en-US" dirty="0" smtClean="0"/>
          </a:p>
        </p:txBody>
      </p:sp>
      <p:sp>
        <p:nvSpPr>
          <p:cNvPr id="81924" name="Slide Number Placeholder 3"/>
          <p:cNvSpPr>
            <a:spLocks noGrp="1"/>
          </p:cNvSpPr>
          <p:nvPr>
            <p:ph type="sldNum" sz="quarter" idx="5"/>
          </p:nvPr>
        </p:nvSpPr>
        <p:spPr>
          <a:noFill/>
        </p:spPr>
        <p:txBody>
          <a:bodyPr/>
          <a:lstStyle/>
          <a:p>
            <a:fld id="{B0A68F13-4EC0-4BC0-AF7D-4C75F77B468E}" type="slidenum">
              <a:rPr lang="en-US" smtClean="0"/>
              <a:pPr/>
              <a:t>18</a:t>
            </a:fld>
            <a:endParaRPr lang="en-US" smtClean="0"/>
          </a:p>
        </p:txBody>
      </p:sp>
    </p:spTree>
    <p:extLst>
      <p:ext uri="{BB962C8B-B14F-4D97-AF65-F5344CB8AC3E}">
        <p14:creationId xmlns:p14="http://schemas.microsoft.com/office/powerpoint/2010/main" val="199792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pPr>
              <a:defRPr/>
            </a:pPr>
            <a:fld id="{E90153D5-1759-4789-92D9-05A3C32813B9}" type="slidenum">
              <a:rPr lang="el-GR" smtClean="0"/>
              <a:pPr>
                <a:defRPr/>
              </a:pPr>
              <a:t>20</a:t>
            </a:fld>
            <a:endParaRPr lang="el-GR"/>
          </a:p>
        </p:txBody>
      </p:sp>
    </p:spTree>
    <p:extLst>
      <p:ext uri="{BB962C8B-B14F-4D97-AF65-F5344CB8AC3E}">
        <p14:creationId xmlns:p14="http://schemas.microsoft.com/office/powerpoint/2010/main" val="51363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90464DC-9A80-4C16-8775-250243E0E050}" type="slidenum">
              <a:rPr lang="en-US" smtClean="0"/>
              <a:pPr/>
              <a:t>21</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98838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2460D52E-6DBB-451F-84B1-56E102672E02}" type="slidenum">
              <a:rPr lang="el-GR" smtClean="0"/>
              <a:pPr/>
              <a:t>26</a:t>
            </a:fld>
            <a:endParaRPr lang="el-GR" smtClean="0"/>
          </a:p>
        </p:txBody>
      </p:sp>
      <p:sp>
        <p:nvSpPr>
          <p:cNvPr id="86019" name="Rectangle 2"/>
          <p:cNvSpPr>
            <a:spLocks noGrp="1" noRot="1" noChangeAspect="1" noChangeArrowheads="1" noTextEdit="1"/>
          </p:cNvSpPr>
          <p:nvPr>
            <p:ph type="sldImg"/>
          </p:nvPr>
        </p:nvSpPr>
        <p:spPr>
          <a:xfrm>
            <a:off x="1652588" y="695325"/>
            <a:ext cx="3608387" cy="2706688"/>
          </a:xfrm>
          <a:ln/>
        </p:spPr>
      </p:sp>
      <p:sp>
        <p:nvSpPr>
          <p:cNvPr id="86020" name="Rectangle 3"/>
          <p:cNvSpPr>
            <a:spLocks noGrp="1" noChangeArrowheads="1"/>
          </p:cNvSpPr>
          <p:nvPr>
            <p:ph type="body" idx="1"/>
          </p:nvPr>
        </p:nvSpPr>
        <p:spPr>
          <a:xfrm>
            <a:off x="685800" y="3622675"/>
            <a:ext cx="5695950" cy="5126038"/>
          </a:xfrm>
          <a:noFill/>
          <a:ln/>
        </p:spPr>
        <p:txBody>
          <a:bodyPr/>
          <a:lstStyle/>
          <a:p>
            <a:pPr eaLnBrk="1" hangingPunct="1"/>
            <a:r>
              <a:rPr lang="el-GR" smtClean="0"/>
              <a:t>Η χορήγηση οξυγόνου στους παιδιατρικούς ασθενείς απαιτεί την επιλογή ενός συστήματος παροχής που να ανταποκρίνεται στην ηλικία και τα σωματομετρικά χαρακτηριστικά του μικρού ασθενή, στις ανάγκες του, στην ανάγκη για έλεγχο της </a:t>
            </a:r>
            <a:r>
              <a:rPr lang="en-US" smtClean="0"/>
              <a:t>FiO</a:t>
            </a:r>
            <a:r>
              <a:rPr lang="el-GR" smtClean="0"/>
              <a:t>2 και  εφύγρανσης του παρεχόμενου οξυγόνου αλλά και την άνεση, την ανοχή και στους στόχους της θεραπείας του.</a:t>
            </a:r>
          </a:p>
          <a:p>
            <a:pPr eaLnBrk="1" hangingPunct="1"/>
            <a:endParaRPr lang="el-GR" smtClean="0"/>
          </a:p>
          <a:p>
            <a:pPr eaLnBrk="1" hangingPunct="1"/>
            <a:r>
              <a:rPr lang="el-GR" smtClean="0"/>
              <a:t>Διακρίνονται σε συστήματα χαμηλής και υψηλής ροής</a:t>
            </a:r>
          </a:p>
          <a:p>
            <a:pPr eaLnBrk="1" hangingPunct="1"/>
            <a:endParaRPr lang="el-GR" smtClean="0"/>
          </a:p>
        </p:txBody>
      </p:sp>
    </p:spTree>
    <p:extLst>
      <p:ext uri="{BB962C8B-B14F-4D97-AF65-F5344CB8AC3E}">
        <p14:creationId xmlns:p14="http://schemas.microsoft.com/office/powerpoint/2010/main" val="237568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9B57B08-7BC0-44C5-8906-0F90910E7B99}" type="slidenum">
              <a:rPr lang="el-GR" smtClean="0"/>
              <a:pPr/>
              <a:t>27</a:t>
            </a:fld>
            <a:endParaRPr lang="el-GR" smtClean="0"/>
          </a:p>
        </p:txBody>
      </p:sp>
      <p:sp>
        <p:nvSpPr>
          <p:cNvPr id="87043" name="Rectangle 2"/>
          <p:cNvSpPr>
            <a:spLocks noGrp="1" noRot="1" noChangeAspect="1" noChangeArrowheads="1" noTextEdit="1"/>
          </p:cNvSpPr>
          <p:nvPr>
            <p:ph type="sldImg"/>
          </p:nvPr>
        </p:nvSpPr>
        <p:spPr>
          <a:xfrm>
            <a:off x="1652588" y="695325"/>
            <a:ext cx="3608387" cy="2706688"/>
          </a:xfrm>
          <a:ln/>
        </p:spPr>
      </p:sp>
      <p:sp>
        <p:nvSpPr>
          <p:cNvPr id="87044" name="Rectangle 3"/>
          <p:cNvSpPr>
            <a:spLocks noGrp="1" noChangeArrowheads="1"/>
          </p:cNvSpPr>
          <p:nvPr>
            <p:ph type="body" idx="1"/>
          </p:nvPr>
        </p:nvSpPr>
        <p:spPr>
          <a:xfrm>
            <a:off x="685800" y="3622675"/>
            <a:ext cx="5695950" cy="5126038"/>
          </a:xfrm>
          <a:noFill/>
          <a:ln/>
        </p:spPr>
        <p:txBody>
          <a:bodyPr/>
          <a:lstStyle/>
          <a:p>
            <a:pPr eaLnBrk="1" hangingPunct="1">
              <a:lnSpc>
                <a:spcPct val="140000"/>
              </a:lnSpc>
              <a:spcBef>
                <a:spcPct val="0"/>
              </a:spcBef>
              <a:buClr>
                <a:srgbClr val="FF3300"/>
              </a:buClr>
              <a:buFont typeface="Wingdings" pitchFamily="2" charset="2"/>
              <a:buNone/>
            </a:pPr>
            <a:r>
              <a:rPr lang="el-GR" smtClean="0">
                <a:solidFill>
                  <a:srgbClr val="FFFF00"/>
                </a:solidFill>
              </a:rPr>
              <a:t>Τα πιο συχνά χρησιμοποιούμενα συστήματα χαμηλής ροής στην παιδιατρική πρακτική είναι:</a:t>
            </a:r>
          </a:p>
          <a:p>
            <a:pPr eaLnBrk="1" hangingPunct="1">
              <a:lnSpc>
                <a:spcPct val="140000"/>
              </a:lnSpc>
              <a:spcBef>
                <a:spcPct val="0"/>
              </a:spcBef>
              <a:buClr>
                <a:srgbClr val="FF3300"/>
              </a:buClr>
              <a:buFont typeface="Wingdings" pitchFamily="2" charset="2"/>
              <a:buNone/>
            </a:pPr>
            <a:r>
              <a:rPr lang="el-GR" smtClean="0">
                <a:solidFill>
                  <a:srgbClr val="FFFF00"/>
                </a:solidFill>
              </a:rPr>
              <a:t>Ρινική κάνουλα</a:t>
            </a:r>
          </a:p>
          <a:p>
            <a:pPr eaLnBrk="1" hangingPunct="1">
              <a:lnSpc>
                <a:spcPct val="140000"/>
              </a:lnSpc>
              <a:spcBef>
                <a:spcPct val="0"/>
              </a:spcBef>
              <a:buClr>
                <a:srgbClr val="FF3300"/>
              </a:buClr>
              <a:buFont typeface="Wingdings" pitchFamily="2" charset="2"/>
              <a:buNone/>
            </a:pPr>
            <a:r>
              <a:rPr lang="el-GR" smtClean="0">
                <a:solidFill>
                  <a:srgbClr val="FFFF00"/>
                </a:solidFill>
              </a:rPr>
              <a:t>Ρινικός καθετήρας</a:t>
            </a:r>
          </a:p>
          <a:p>
            <a:pPr eaLnBrk="1" hangingPunct="1">
              <a:lnSpc>
                <a:spcPct val="140000"/>
              </a:lnSpc>
              <a:spcBef>
                <a:spcPct val="0"/>
              </a:spcBef>
              <a:buClr>
                <a:srgbClr val="FF3300"/>
              </a:buClr>
              <a:buFont typeface="Wingdings" pitchFamily="2" charset="2"/>
              <a:buNone/>
            </a:pPr>
            <a:r>
              <a:rPr lang="el-GR" smtClean="0">
                <a:solidFill>
                  <a:srgbClr val="FFFF00"/>
                </a:solidFill>
              </a:rPr>
              <a:t> Απλή μάσκα</a:t>
            </a:r>
          </a:p>
          <a:p>
            <a:pPr eaLnBrk="1" hangingPunct="1">
              <a:lnSpc>
                <a:spcPct val="140000"/>
              </a:lnSpc>
              <a:spcBef>
                <a:spcPct val="0"/>
              </a:spcBef>
              <a:buClr>
                <a:srgbClr val="FF3300"/>
              </a:buClr>
              <a:buFont typeface="Wingdings" pitchFamily="2" charset="2"/>
              <a:buNone/>
            </a:pPr>
            <a:r>
              <a:rPr lang="el-GR" smtClean="0">
                <a:solidFill>
                  <a:srgbClr val="FFFF00"/>
                </a:solidFill>
              </a:rPr>
              <a:t> Μάσκα με ασκό μερικής επανεισπνοής</a:t>
            </a:r>
          </a:p>
          <a:p>
            <a:pPr eaLnBrk="1" hangingPunct="1">
              <a:lnSpc>
                <a:spcPct val="140000"/>
              </a:lnSpc>
              <a:spcBef>
                <a:spcPct val="0"/>
              </a:spcBef>
              <a:buClr>
                <a:srgbClr val="FF3300"/>
              </a:buClr>
              <a:buFont typeface="Wingdings" pitchFamily="2" charset="2"/>
              <a:buNone/>
            </a:pPr>
            <a:r>
              <a:rPr lang="el-GR" smtClean="0">
                <a:solidFill>
                  <a:srgbClr val="FFFF00"/>
                </a:solidFill>
              </a:rPr>
              <a:t> Μάσκα με ασκό χωρίς επανεισπνοή</a:t>
            </a:r>
          </a:p>
          <a:p>
            <a:pPr eaLnBrk="1" hangingPunct="1">
              <a:lnSpc>
                <a:spcPct val="140000"/>
              </a:lnSpc>
              <a:spcBef>
                <a:spcPct val="0"/>
              </a:spcBef>
              <a:buClr>
                <a:srgbClr val="FF3300"/>
              </a:buClr>
              <a:buFont typeface="Wingdings" pitchFamily="2" charset="2"/>
              <a:buNone/>
            </a:pPr>
            <a:r>
              <a:rPr lang="el-GR" smtClean="0">
                <a:solidFill>
                  <a:srgbClr val="FFFF00"/>
                </a:solidFill>
              </a:rPr>
              <a:t> Μάσκα τραχειοστομίας</a:t>
            </a:r>
            <a:endParaRPr lang="en-GB" smtClean="0">
              <a:solidFill>
                <a:srgbClr val="FFFF00"/>
              </a:solidFill>
            </a:endParaRPr>
          </a:p>
          <a:p>
            <a:pPr eaLnBrk="1" hangingPunct="1"/>
            <a:endParaRPr lang="el-GR" smtClean="0"/>
          </a:p>
        </p:txBody>
      </p:sp>
    </p:spTree>
    <p:extLst>
      <p:ext uri="{BB962C8B-B14F-4D97-AF65-F5344CB8AC3E}">
        <p14:creationId xmlns:p14="http://schemas.microsoft.com/office/powerpoint/2010/main" val="4226499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2701925" y="2130425"/>
            <a:ext cx="4800600" cy="1470025"/>
          </a:xfrm>
        </p:spPr>
        <p:txBody>
          <a:bodyPr/>
          <a:lstStyle>
            <a:lvl1pPr>
              <a:buClr>
                <a:srgbClr val="FFFFFF"/>
              </a:buClr>
              <a:defRPr/>
            </a:lvl1pPr>
          </a:lstStyle>
          <a:p>
            <a:r>
              <a:rPr lang="el-GR" smtClean="0"/>
              <a:t>Kλικ για επεξεργασία του τίτλου</a:t>
            </a:r>
            <a:endParaRPr lang="en-US"/>
          </a:p>
        </p:txBody>
      </p:sp>
      <p:sp>
        <p:nvSpPr>
          <p:cNvPr id="22531" name="Rectangle 3"/>
          <p:cNvSpPr>
            <a:spLocks noGrp="1" noChangeArrowheads="1"/>
          </p:cNvSpPr>
          <p:nvPr>
            <p:ph type="subTitle" idx="1"/>
          </p:nvPr>
        </p:nvSpPr>
        <p:spPr>
          <a:xfrm>
            <a:off x="2701925" y="3886200"/>
            <a:ext cx="4114800" cy="1752600"/>
          </a:xfrm>
        </p:spPr>
        <p:txBody>
          <a:bodyPr/>
          <a:lstStyle>
            <a:lvl1pPr marL="0" indent="0">
              <a:buClr>
                <a:srgbClr val="FFFFFF"/>
              </a:buClr>
              <a:buFontTx/>
              <a:buNone/>
              <a:defRPr/>
            </a:lvl1pPr>
          </a:lstStyle>
          <a:p>
            <a:r>
              <a:rPr lang="el-GR" smtClean="0"/>
              <a:t>Κάντε κλικ για να επεξεργαστείτε τον υπότιτλο του υποδείγματος</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D64E83BF-A398-4E61-9353-41DD095D879B}"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57C41E76-99E6-4BE2-8A53-144A03723FBD}"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7439025" y="274638"/>
            <a:ext cx="158115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2693988" y="274638"/>
            <a:ext cx="4592637"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22652676-2115-441C-9AC1-A92CECA04DF0}"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D71065-8E0B-4BFD-8363-0B210540A73B}"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156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3210192-19A3-4ED8-980D-FEE256AECD79}" type="slidenum">
              <a:rPr lang="en-US" smtClean="0"/>
              <a:pPr>
                <a:defRPr/>
              </a:pPr>
              <a:t>‹#›</a:t>
            </a:fld>
            <a:endParaRPr lang="en-US"/>
          </a:p>
        </p:txBody>
      </p:sp>
    </p:spTree>
    <p:extLst>
      <p:ext uri="{BB962C8B-B14F-4D97-AF65-F5344CB8AC3E}">
        <p14:creationId xmlns:p14="http://schemas.microsoft.com/office/powerpoint/2010/main" val="630650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A96E8A-769D-47FC-AC30-F1426FD90A15}" type="slidenum">
              <a:rPr lang="en-US" smtClean="0"/>
              <a:pPr>
                <a:defRPr/>
              </a:pPr>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9857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CFB50C3-1E37-4ABF-B81E-A2BE05A17C0A}" type="slidenum">
              <a:rPr lang="en-US" smtClean="0"/>
              <a:pPr>
                <a:defRPr/>
              </a:pPr>
              <a:t>‹#›</a:t>
            </a:fld>
            <a:endParaRPr lang="en-US"/>
          </a:p>
        </p:txBody>
      </p:sp>
    </p:spTree>
    <p:extLst>
      <p:ext uri="{BB962C8B-B14F-4D97-AF65-F5344CB8AC3E}">
        <p14:creationId xmlns:p14="http://schemas.microsoft.com/office/powerpoint/2010/main" val="3650514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3722084-06FC-438F-8647-A8AB1536DB66}" type="slidenum">
              <a:rPr lang="en-US" smtClean="0"/>
              <a:pPr>
                <a:defRPr/>
              </a:pPr>
              <a:t>‹#›</a:t>
            </a:fld>
            <a:endParaRPr lang="en-US"/>
          </a:p>
        </p:txBody>
      </p:sp>
    </p:spTree>
    <p:extLst>
      <p:ext uri="{BB962C8B-B14F-4D97-AF65-F5344CB8AC3E}">
        <p14:creationId xmlns:p14="http://schemas.microsoft.com/office/powerpoint/2010/main" val="46509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B67183A-ECC3-4BE4-AD67-66AADAEEAFDD}" type="slidenum">
              <a:rPr lang="en-US" smtClean="0"/>
              <a:pPr>
                <a:defRPr/>
              </a:pPr>
              <a:t>‹#›</a:t>
            </a:fld>
            <a:endParaRPr lang="en-US"/>
          </a:p>
        </p:txBody>
      </p:sp>
    </p:spTree>
    <p:extLst>
      <p:ext uri="{BB962C8B-B14F-4D97-AF65-F5344CB8AC3E}">
        <p14:creationId xmlns:p14="http://schemas.microsoft.com/office/powerpoint/2010/main" val="25956070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2A4C35EA-6331-4C96-91F4-A8FDFEC25BEF}" type="slidenum">
              <a:rPr lang="en-US" smtClean="0"/>
              <a:pPr>
                <a:defRPr/>
              </a:pPr>
              <a:t>‹#›</a:t>
            </a:fld>
            <a:endParaRPr lang="en-US"/>
          </a:p>
        </p:txBody>
      </p:sp>
    </p:spTree>
    <p:extLst>
      <p:ext uri="{BB962C8B-B14F-4D97-AF65-F5344CB8AC3E}">
        <p14:creationId xmlns:p14="http://schemas.microsoft.com/office/powerpoint/2010/main" val="38618991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FCC75F0C-D76C-4B4A-B28D-6B83A171C2FF}" type="slidenum">
              <a:rPr lang="en-US" smtClean="0"/>
              <a:pPr>
                <a:defRPr/>
              </a:pPr>
              <a:t>‹#›</a:t>
            </a:fld>
            <a:endParaRPr lang="en-US"/>
          </a:p>
        </p:txBody>
      </p:sp>
    </p:spTree>
    <p:extLst>
      <p:ext uri="{BB962C8B-B14F-4D97-AF65-F5344CB8AC3E}">
        <p14:creationId xmlns:p14="http://schemas.microsoft.com/office/powerpoint/2010/main" val="2804975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574EED5C-8317-42C0-95E5-9359ADCB242A}"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65502A4-1C03-4096-9B5F-A9A7407B1467}" type="slidenum">
              <a:rPr lang="en-US" smtClean="0"/>
              <a:pPr>
                <a:defRPr/>
              </a:pPr>
              <a:t>‹#›</a:t>
            </a:fld>
            <a:endParaRPr lang="en-US"/>
          </a:p>
        </p:txBody>
      </p:sp>
    </p:spTree>
    <p:extLst>
      <p:ext uri="{BB962C8B-B14F-4D97-AF65-F5344CB8AC3E}">
        <p14:creationId xmlns:p14="http://schemas.microsoft.com/office/powerpoint/2010/main" val="2527907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F6DB9D0-9512-4707-98D1-143F700014A4}" type="slidenum">
              <a:rPr lang="en-US" smtClean="0"/>
              <a:pPr>
                <a:defRPr/>
              </a:pPr>
              <a:t>‹#›</a:t>
            </a:fld>
            <a:endParaRPr lang="en-US"/>
          </a:p>
        </p:txBody>
      </p:sp>
    </p:spTree>
    <p:extLst>
      <p:ext uri="{BB962C8B-B14F-4D97-AF65-F5344CB8AC3E}">
        <p14:creationId xmlns:p14="http://schemas.microsoft.com/office/powerpoint/2010/main" val="3331788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2FC0E3-CD50-4019-9069-CEABA77E8AA0}" type="slidenum">
              <a:rPr lang="en-US" smtClean="0"/>
              <a:pPr>
                <a:defRPr/>
              </a:pPr>
              <a:t>‹#›</a:t>
            </a:fld>
            <a:endParaRPr lang="en-US"/>
          </a:p>
        </p:txBody>
      </p:sp>
    </p:spTree>
    <p:extLst>
      <p:ext uri="{BB962C8B-B14F-4D97-AF65-F5344CB8AC3E}">
        <p14:creationId xmlns:p14="http://schemas.microsoft.com/office/powerpoint/2010/main" val="361595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4"/>
          <p:cNvSpPr>
            <a:spLocks noGrp="1" noChangeArrowheads="1"/>
          </p:cNvSpPr>
          <p:nvPr>
            <p:ph type="dt" sz="half" idx="10"/>
          </p:nvPr>
        </p:nvSpPr>
        <p:spPr/>
        <p:txBody>
          <a:bodyPr/>
          <a:lstStyle>
            <a:lvl1pPr>
              <a:defRPr/>
            </a:lvl1pPr>
          </a:lstStyle>
          <a:p>
            <a:pPr>
              <a:defRPr/>
            </a:pPr>
            <a:endParaRPr lang="el-GR"/>
          </a:p>
        </p:txBody>
      </p:sp>
      <p:sp>
        <p:nvSpPr>
          <p:cNvPr id="6" name="Rectangle 45"/>
          <p:cNvSpPr>
            <a:spLocks noGrp="1" noChangeArrowheads="1"/>
          </p:cNvSpPr>
          <p:nvPr>
            <p:ph type="ftr" sz="quarter" idx="11"/>
          </p:nvPr>
        </p:nvSpPr>
        <p:spPr/>
        <p:txBody>
          <a:bodyPr/>
          <a:lstStyle>
            <a:lvl1pPr>
              <a:defRPr/>
            </a:lvl1pPr>
          </a:lstStyle>
          <a:p>
            <a:pPr>
              <a:defRPr/>
            </a:pPr>
            <a:endParaRPr lang="el-GR"/>
          </a:p>
        </p:txBody>
      </p:sp>
      <p:sp>
        <p:nvSpPr>
          <p:cNvPr id="7" name="Rectangle 46"/>
          <p:cNvSpPr>
            <a:spLocks noGrp="1" noChangeArrowheads="1"/>
          </p:cNvSpPr>
          <p:nvPr>
            <p:ph type="sldNum" sz="quarter" idx="12"/>
          </p:nvPr>
        </p:nvSpPr>
        <p:spPr/>
        <p:txBody>
          <a:bodyPr/>
          <a:lstStyle>
            <a:lvl1pPr>
              <a:defRPr/>
            </a:lvl1pPr>
          </a:lstStyle>
          <a:p>
            <a:pPr>
              <a:defRPr/>
            </a:pPr>
            <a:fld id="{169786F9-8C69-4820-A078-AC4A76282E90}" type="slidenum">
              <a:rPr lang="el-GR"/>
              <a:pPr>
                <a:defRPr/>
              </a:pPr>
              <a:t>‹#›</a:t>
            </a:fld>
            <a:endParaRPr lang="el-GR"/>
          </a:p>
        </p:txBody>
      </p:sp>
    </p:spTree>
    <p:extLst>
      <p:ext uri="{BB962C8B-B14F-4D97-AF65-F5344CB8AC3E}">
        <p14:creationId xmlns:p14="http://schemas.microsoft.com/office/powerpoint/2010/main" val="469854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41763"/>
            <a:ext cx="40386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4"/>
          <p:cNvSpPr>
            <a:spLocks noGrp="1" noChangeArrowheads="1"/>
          </p:cNvSpPr>
          <p:nvPr>
            <p:ph type="dt" sz="half" idx="10"/>
          </p:nvPr>
        </p:nvSpPr>
        <p:spPr/>
        <p:txBody>
          <a:bodyPr/>
          <a:lstStyle>
            <a:lvl1pPr>
              <a:defRPr/>
            </a:lvl1pPr>
          </a:lstStyle>
          <a:p>
            <a:pPr>
              <a:defRPr/>
            </a:pPr>
            <a:endParaRPr lang="el-GR"/>
          </a:p>
        </p:txBody>
      </p:sp>
      <p:sp>
        <p:nvSpPr>
          <p:cNvPr id="7" name="Rectangle 45"/>
          <p:cNvSpPr>
            <a:spLocks noGrp="1" noChangeArrowheads="1"/>
          </p:cNvSpPr>
          <p:nvPr>
            <p:ph type="ftr" sz="quarter" idx="11"/>
          </p:nvPr>
        </p:nvSpPr>
        <p:spPr/>
        <p:txBody>
          <a:bodyPr/>
          <a:lstStyle>
            <a:lvl1pPr>
              <a:defRPr/>
            </a:lvl1pPr>
          </a:lstStyle>
          <a:p>
            <a:pPr>
              <a:defRPr/>
            </a:pPr>
            <a:endParaRPr lang="el-GR"/>
          </a:p>
        </p:txBody>
      </p:sp>
      <p:sp>
        <p:nvSpPr>
          <p:cNvPr id="8" name="Rectangle 46"/>
          <p:cNvSpPr>
            <a:spLocks noGrp="1" noChangeArrowheads="1"/>
          </p:cNvSpPr>
          <p:nvPr>
            <p:ph type="sldNum" sz="quarter" idx="12"/>
          </p:nvPr>
        </p:nvSpPr>
        <p:spPr/>
        <p:txBody>
          <a:bodyPr/>
          <a:lstStyle>
            <a:lvl1pPr>
              <a:defRPr/>
            </a:lvl1pPr>
          </a:lstStyle>
          <a:p>
            <a:pPr>
              <a:defRPr/>
            </a:pPr>
            <a:fld id="{1F8FCCCC-5B1C-4BE6-9E22-47A592906450}" type="slidenum">
              <a:rPr lang="el-GR"/>
              <a:pPr>
                <a:defRPr/>
              </a:pPr>
              <a:t>‹#›</a:t>
            </a:fld>
            <a:endParaRPr lang="el-GR"/>
          </a:p>
        </p:txBody>
      </p:sp>
    </p:spTree>
    <p:extLst>
      <p:ext uri="{BB962C8B-B14F-4D97-AF65-F5344CB8AC3E}">
        <p14:creationId xmlns:p14="http://schemas.microsoft.com/office/powerpoint/2010/main" val="4207039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5A56232D-40A0-48A3-9CE3-46E3816CFD73}"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393DDB09-340F-4C65-B4A2-A7EDD6916E93}"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1C7B0218-C64A-4151-B0ED-1EBBA144162A}"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6F105792-4787-4032-BFEC-9D0932E8BF8F}"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3BB9C46C-69B7-4CC1-A3D7-16428D2CA511}"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F49575B6-9837-4991-8924-99B6D794916D}"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l-GR" noProof="0" smtClean="0"/>
              <a:t>Κάντε κλικ στο εικονίδιο για να προσθέσετε μια εικόνα</a:t>
            </a:r>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p:txBody>
          <a:bodyPr/>
          <a:lstStyle>
            <a:lvl1pPr eaLnBrk="0" hangingPunct="0">
              <a:defRPr>
                <a:latin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defRPr>
            </a:lvl1pPr>
          </a:lstStyle>
          <a:p>
            <a:pPr>
              <a:defRPr/>
            </a:pPr>
            <a:fld id="{DB62C375-7BEE-4A53-B1FD-7BFD161A6133}"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3"/>
            </p:custDataLst>
          </p:nvPr>
        </p:nvSpPr>
        <p:spPr bwMode="auto">
          <a:xfrm>
            <a:off x="2703513" y="274638"/>
            <a:ext cx="631666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l-GR" smtClean="0"/>
              <a:t>Kλικ για επεξεργασία του τίτλου</a:t>
            </a:r>
            <a:endParaRPr lang="en-US" smtClean="0"/>
          </a:p>
        </p:txBody>
      </p:sp>
      <p:sp>
        <p:nvSpPr>
          <p:cNvPr id="11267" name="Rectangle 3"/>
          <p:cNvSpPr>
            <a:spLocks noGrp="1" noChangeArrowheads="1"/>
          </p:cNvSpPr>
          <p:nvPr>
            <p:ph type="body" idx="1"/>
            <p:custDataLst>
              <p:tags r:id="rId14"/>
            </p:custDataLst>
          </p:nvPr>
        </p:nvSpPr>
        <p:spPr bwMode="auto">
          <a:xfrm>
            <a:off x="2693988" y="1600200"/>
            <a:ext cx="6326187"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590B71C-A796-4FB0-B345-BDD0B5F747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ransition/>
  <p:hf hdr="0" ftr="0" dt="0"/>
  <p:txStyles>
    <p:titleStyle>
      <a:lvl1pPr algn="l" rtl="0" eaLnBrk="0" fontAlgn="base" hangingPunct="0">
        <a:spcBef>
          <a:spcPct val="0"/>
        </a:spcBef>
        <a:spcAft>
          <a:spcPct val="0"/>
        </a:spcAft>
        <a:buClr>
          <a:schemeClr val="tx1"/>
        </a:buClr>
        <a:defRPr sz="3200">
          <a:solidFill>
            <a:schemeClr val="tx1"/>
          </a:solidFill>
          <a:latin typeface="+mj-lt"/>
          <a:ea typeface="+mj-ea"/>
          <a:cs typeface="+mj-cs"/>
        </a:defRPr>
      </a:lvl1pPr>
      <a:lvl2pPr algn="l" rtl="0" eaLnBrk="0" fontAlgn="base" hangingPunct="0">
        <a:spcBef>
          <a:spcPct val="0"/>
        </a:spcBef>
        <a:spcAft>
          <a:spcPct val="0"/>
        </a:spcAft>
        <a:buClr>
          <a:schemeClr val="tx1"/>
        </a:buClr>
        <a:defRPr sz="3200">
          <a:solidFill>
            <a:schemeClr val="tx1"/>
          </a:solidFill>
          <a:latin typeface="Arial" charset="0"/>
          <a:cs typeface="Arial" charset="0"/>
        </a:defRPr>
      </a:lvl2pPr>
      <a:lvl3pPr algn="l" rtl="0" eaLnBrk="0" fontAlgn="base" hangingPunct="0">
        <a:spcBef>
          <a:spcPct val="0"/>
        </a:spcBef>
        <a:spcAft>
          <a:spcPct val="0"/>
        </a:spcAft>
        <a:buClr>
          <a:schemeClr val="tx1"/>
        </a:buClr>
        <a:defRPr sz="3200">
          <a:solidFill>
            <a:schemeClr val="tx1"/>
          </a:solidFill>
          <a:latin typeface="Arial" charset="0"/>
          <a:cs typeface="Arial" charset="0"/>
        </a:defRPr>
      </a:lvl3pPr>
      <a:lvl4pPr algn="l" rtl="0" eaLnBrk="0" fontAlgn="base" hangingPunct="0">
        <a:spcBef>
          <a:spcPct val="0"/>
        </a:spcBef>
        <a:spcAft>
          <a:spcPct val="0"/>
        </a:spcAft>
        <a:buClr>
          <a:schemeClr val="tx1"/>
        </a:buClr>
        <a:defRPr sz="3200">
          <a:solidFill>
            <a:schemeClr val="tx1"/>
          </a:solidFill>
          <a:latin typeface="Arial" charset="0"/>
          <a:cs typeface="Arial" charset="0"/>
        </a:defRPr>
      </a:lvl4pPr>
      <a:lvl5pPr algn="l" rtl="0" eaLnBrk="0" fontAlgn="base" hangingPunct="0">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cs typeface="+mn-cs"/>
        </a:defRPr>
      </a:lvl2pPr>
      <a:lvl3pPr marL="1143000" indent="-228600" algn="l" rtl="0" eaLnBrk="0" fontAlgn="base" hangingPunct="0">
        <a:spcBef>
          <a:spcPct val="20000"/>
        </a:spcBef>
        <a:spcAft>
          <a:spcPct val="0"/>
        </a:spcAft>
        <a:buClr>
          <a:schemeClr val="tx1"/>
        </a:buClr>
        <a:buChar char="•"/>
        <a:defRPr sz="2400">
          <a:solidFill>
            <a:schemeClr val="tx1"/>
          </a:solidFill>
          <a:latin typeface="+mn-lt"/>
          <a:cs typeface="+mn-cs"/>
        </a:defRPr>
      </a:lvl3pPr>
      <a:lvl4pPr marL="1600200" indent="-228600" algn="l" rtl="0" eaLnBrk="0" fontAlgn="base" hangingPunct="0">
        <a:spcBef>
          <a:spcPct val="20000"/>
        </a:spcBef>
        <a:spcAft>
          <a:spcPct val="0"/>
        </a:spcAft>
        <a:buClr>
          <a:schemeClr val="tx1"/>
        </a:buClr>
        <a:buChar char="•"/>
        <a:defRPr sz="2400">
          <a:solidFill>
            <a:schemeClr val="tx1"/>
          </a:solidFill>
          <a:latin typeface="+mn-lt"/>
          <a:cs typeface="+mn-cs"/>
        </a:defRPr>
      </a:lvl4pPr>
      <a:lvl5pPr marL="2057400" indent="-228600" algn="l" rtl="0" eaLnBrk="0" fontAlgn="base" hangingPunct="0">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11FB6FA1-6A0A-4A7B-AE26-24C5F7E357AF}" type="slidenum">
              <a:rPr lang="en-US" smtClean="0"/>
              <a:pPr>
                <a:defRPr/>
              </a:pPr>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3863409"/>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 id="2147484301"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hyperlink" Target="http://www.emedicine.com/cgi-bin/foxweb.exe/makezoom@/em/makezoom?picture=\websites\emedicine\ped\images\Large\1809pectus1.jpg&amp;template=izoom2" TargetMode="External"/><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media" Target="../media/media3.avi"/><Relationship Id="rId7"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avi"/><Relationship Id="rId5" Type="http://schemas.microsoft.com/office/2007/relationships/media" Target="../media/media4.avi"/><Relationship Id="rId10" Type="http://schemas.openxmlformats.org/officeDocument/2006/relationships/image" Target="../media/image37.png"/><Relationship Id="rId4" Type="http://schemas.openxmlformats.org/officeDocument/2006/relationships/video" Target="../media/media3.avi"/><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2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41.xml.rels><?xml version="1.0" encoding="UTF-8" standalone="yes"?>
<Relationships xmlns="http://schemas.openxmlformats.org/package/2006/relationships"><Relationship Id="rId3" Type="http://schemas.openxmlformats.org/officeDocument/2006/relationships/hyperlink" Target="http://www.fagundo2010.politicalgateway.com/elections/images/2010/12/3/0/0/1307/1307_400_090222164511.jpg"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Image:Neonatal_Jacoplane.jpg"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91.jpeg"/><Relationship Id="rId5" Type="http://schemas.openxmlformats.org/officeDocument/2006/relationships/hyperlink" Target="http://www.bll.n-i.nhs.uk/assets/images/labpics/Blood%20Gas%20Analysis.jpg" TargetMode="External"/><Relationship Id="rId4" Type="http://schemas.openxmlformats.org/officeDocument/2006/relationships/image" Target="../media/image90.jpeg"/></Relationships>
</file>

<file path=ppt/slides/_rels/slide5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3.jpeg"/><Relationship Id="rId4" Type="http://schemas.openxmlformats.org/officeDocument/2006/relationships/hyperlink" Target="http://www.netterimages.com/image/69.htm"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3 - Τίτλος"/>
          <p:cNvSpPr>
            <a:spLocks noGrp="1"/>
          </p:cNvSpPr>
          <p:nvPr>
            <p:ph type="ctrTitle"/>
          </p:nvPr>
        </p:nvSpPr>
        <p:spPr>
          <a:xfrm>
            <a:off x="228600" y="2465769"/>
            <a:ext cx="8839200" cy="1905000"/>
          </a:xfrm>
        </p:spPr>
        <p:txBody>
          <a:bodyPr anchor="ctr" anchorCtr="0"/>
          <a:lstStyle/>
          <a:p>
            <a:pPr algn="ctr"/>
            <a:r>
              <a:rPr lang="el-GR" sz="3200" b="1" dirty="0"/>
              <a:t>ΜΕΘΟΔΟΙ-ΤΕΧΝΙΚΕΣ ΧΟΡΗΓΗΣΗΣ ΟΞΥΓΟΝΟΥ ΣΕ ΑΝΑΠΝΕΥΣΤΙΚΕΣ ΠΑΘΗΣΕΙΣ</a:t>
            </a:r>
            <a:endParaRPr lang="el-GR" sz="3200" dirty="0" smtClean="0"/>
          </a:p>
        </p:txBody>
      </p:sp>
      <p:sp>
        <p:nvSpPr>
          <p:cNvPr id="10" name="9 - Θέση αριθμού διαφάνειας"/>
          <p:cNvSpPr>
            <a:spLocks noGrp="1"/>
          </p:cNvSpPr>
          <p:nvPr>
            <p:ph type="sldNum" sz="quarter" idx="12"/>
          </p:nvPr>
        </p:nvSpPr>
        <p:spPr/>
        <p:txBody>
          <a:bodyPr/>
          <a:lstStyle/>
          <a:p>
            <a:pPr>
              <a:defRPr/>
            </a:pPr>
            <a:fld id="{B9D71065-8E0B-4BFD-8363-0B210540A73B}" type="slidenum">
              <a:rPr lang="en-US" smtClean="0"/>
              <a:pPr>
                <a:defRPr/>
              </a:pPr>
              <a:t>1</a:t>
            </a:fld>
            <a:endParaRPr lang="en-US"/>
          </a:p>
        </p:txBody>
      </p:sp>
      <p:sp>
        <p:nvSpPr>
          <p:cNvPr id="12" name="Rectangle 3"/>
          <p:cNvSpPr txBox="1">
            <a:spLocks noChangeArrowheads="1"/>
          </p:cNvSpPr>
          <p:nvPr/>
        </p:nvSpPr>
        <p:spPr>
          <a:xfrm>
            <a:off x="1600200" y="5353056"/>
            <a:ext cx="6286544" cy="1504944"/>
          </a:xfrm>
          <a:prstGeom prst="rect">
            <a:avLst/>
          </a:prstGeom>
        </p:spPr>
        <p:txBody>
          <a:bodyPr vert="horz" lIns="45720" rIns="45720">
            <a:noAutofit/>
          </a:bodyPr>
          <a:lstStyle/>
          <a:p>
            <a:pPr marL="0" marR="64008" lvl="0" indent="0" algn="ctr" defTabSz="914400" rtl="0" eaLnBrk="1" fontAlgn="auto" latinLnBrk="0" hangingPunct="1">
              <a:spcBef>
                <a:spcPts val="400"/>
              </a:spcBef>
              <a:spcAft>
                <a:spcPts val="0"/>
              </a:spcAft>
              <a:buClr>
                <a:srgbClr val="2DA2BF"/>
              </a:buClr>
              <a:buSzPct val="68000"/>
              <a:buFont typeface="Wingdings 3"/>
              <a:buNone/>
              <a:tabLst/>
              <a:defRPr/>
            </a:pPr>
            <a:endParaRPr kumimoji="0" lang="el-GR" sz="1400" b="1" i="0"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2" name="Rectangle 1"/>
          <p:cNvSpPr/>
          <p:nvPr/>
        </p:nvSpPr>
        <p:spPr>
          <a:xfrm>
            <a:off x="838200" y="5437784"/>
            <a:ext cx="7418763" cy="861774"/>
          </a:xfrm>
          <a:prstGeom prst="rect">
            <a:avLst/>
          </a:prstGeom>
        </p:spPr>
        <p:txBody>
          <a:bodyPr wrap="square">
            <a:spAutoFit/>
          </a:bodyPr>
          <a:lstStyle/>
          <a:p>
            <a:r>
              <a:rPr lang="el-GR" b="1" dirty="0">
                <a:effectLst>
                  <a:outerShdw blurRad="38100" dist="38100" dir="2700000" algn="tl">
                    <a:srgbClr val="000000">
                      <a:alpha val="43137"/>
                    </a:srgbClr>
                  </a:outerShdw>
                </a:effectLst>
              </a:rPr>
              <a:t>Μπουτοπούλου Βαρβάρα</a:t>
            </a:r>
          </a:p>
          <a:p>
            <a:r>
              <a:rPr lang="el-GR" sz="1600" i="1" dirty="0"/>
              <a:t>Νοσηλεύτρια ΠΕ, </a:t>
            </a:r>
            <a:r>
              <a:rPr lang="el-GR" sz="1600" i="1" dirty="0" err="1"/>
              <a:t>MSc</a:t>
            </a:r>
            <a:r>
              <a:rPr lang="el-GR" sz="1600" i="1" dirty="0"/>
              <a:t>, </a:t>
            </a:r>
            <a:r>
              <a:rPr lang="el-GR" sz="1600" i="1" dirty="0" err="1" smtClean="0"/>
              <a:t>PhD</a:t>
            </a:r>
            <a:r>
              <a:rPr lang="el-GR" sz="1600" i="1" dirty="0" smtClean="0"/>
              <a:t>,</a:t>
            </a:r>
            <a:r>
              <a:rPr lang="en-US" sz="1600" i="1" dirty="0" smtClean="0"/>
              <a:t>RN,</a:t>
            </a:r>
            <a:r>
              <a:rPr lang="el-GR" sz="1600" i="1" dirty="0" smtClean="0"/>
              <a:t> </a:t>
            </a:r>
            <a:r>
              <a:rPr lang="el-GR" sz="1600" i="1" dirty="0" err="1"/>
              <a:t>Παιδοπνευμονολογική</a:t>
            </a:r>
            <a:r>
              <a:rPr lang="el-GR" sz="1600" i="1" dirty="0"/>
              <a:t> και </a:t>
            </a:r>
            <a:r>
              <a:rPr lang="el-GR" sz="1600" i="1" dirty="0" err="1"/>
              <a:t>Π</a:t>
            </a:r>
            <a:r>
              <a:rPr lang="el-GR" sz="1600" i="1" dirty="0" err="1" smtClean="0"/>
              <a:t>αιδοαλλεργιολογική</a:t>
            </a:r>
            <a:r>
              <a:rPr lang="el-GR" sz="1600" i="1" dirty="0" smtClean="0"/>
              <a:t> </a:t>
            </a:r>
            <a:r>
              <a:rPr lang="el-GR" sz="1600" i="1" dirty="0"/>
              <a:t>Μονάδα </a:t>
            </a:r>
            <a:r>
              <a:rPr lang="el-GR" sz="1600" i="1" dirty="0" smtClean="0"/>
              <a:t>Γ</a:t>
            </a:r>
            <a:r>
              <a:rPr lang="el-GR" sz="1600" i="1" dirty="0"/>
              <a:t>΄ Παιδιατρικής Κλινικής Π.Γ.Ν. </a:t>
            </a:r>
            <a:r>
              <a:rPr lang="el-GR" sz="1600" i="1" dirty="0" err="1"/>
              <a:t>Αττικόν</a:t>
            </a:r>
            <a:endParaRPr lang="el-GR" sz="1600" i="1" dirty="0"/>
          </a:p>
        </p:txBody>
      </p:sp>
      <p:pic>
        <p:nvPicPr>
          <p:cNvPr id="3" name="Picture 2"/>
          <p:cNvPicPr>
            <a:picLocks noChangeAspect="1"/>
          </p:cNvPicPr>
          <p:nvPr/>
        </p:nvPicPr>
        <p:blipFill>
          <a:blip r:embed="rId2"/>
          <a:stretch>
            <a:fillRect/>
          </a:stretch>
        </p:blipFill>
        <p:spPr>
          <a:xfrm>
            <a:off x="123825" y="68749"/>
            <a:ext cx="9048750" cy="13335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2" cstate="print"/>
          <a:srcRect/>
          <a:stretch>
            <a:fillRect/>
          </a:stretch>
        </p:blipFill>
        <p:spPr bwMode="auto">
          <a:xfrm>
            <a:off x="1143000" y="1419692"/>
            <a:ext cx="6705600" cy="5147077"/>
          </a:xfrm>
          <a:prstGeom prst="wedgeRectCallout">
            <a:avLst>
              <a:gd name="adj1" fmla="val -11064"/>
              <a:gd name="adj2" fmla="val 54439"/>
            </a:avLst>
          </a:prstGeom>
          <a:noFill/>
          <a:ln w="9525">
            <a:noFill/>
            <a:miter lim="800000"/>
            <a:headEnd/>
            <a:tailEnd/>
          </a:ln>
        </p:spPr>
      </p:pic>
      <p:sp>
        <p:nvSpPr>
          <p:cNvPr id="2" name="1 - Τίτλος"/>
          <p:cNvSpPr>
            <a:spLocks noGrp="1"/>
          </p:cNvSpPr>
          <p:nvPr>
            <p:ph type="title"/>
          </p:nvPr>
        </p:nvSpPr>
        <p:spPr>
          <a:xfrm>
            <a:off x="2590800" y="228600"/>
            <a:ext cx="6324600" cy="758825"/>
          </a:xfrm>
        </p:spPr>
        <p:txBody>
          <a:bodyPr>
            <a:normAutofit/>
          </a:bodyPr>
          <a:lstStyle/>
          <a:p>
            <a:pPr>
              <a:defRPr/>
            </a:pPr>
            <a:r>
              <a:rPr lang="el-GR" sz="3200" b="1" dirty="0" smtClean="0">
                <a:solidFill>
                  <a:schemeClr val="tx2"/>
                </a:solidFill>
                <a:latin typeface="+mn-lt"/>
                <a:cs typeface="Arial" panose="020B0604020202020204" pitchFamily="34" charset="0"/>
              </a:rPr>
              <a:t>Ενδείξεις</a:t>
            </a:r>
            <a:r>
              <a:rPr lang="en-US" sz="3200" b="1" dirty="0" smtClean="0">
                <a:solidFill>
                  <a:schemeClr val="tx2"/>
                </a:solidFill>
                <a:latin typeface="+mn-lt"/>
                <a:cs typeface="Arial" panose="020B0604020202020204" pitchFamily="34" charset="0"/>
              </a:rPr>
              <a:t> </a:t>
            </a:r>
            <a:r>
              <a:rPr lang="el-GR" sz="3200" b="1" dirty="0" smtClean="0">
                <a:solidFill>
                  <a:schemeClr val="tx2"/>
                </a:solidFill>
                <a:latin typeface="+mn-lt"/>
                <a:cs typeface="Arial" panose="020B0604020202020204" pitchFamily="34" charset="0"/>
              </a:rPr>
              <a:t>οξυγονοθεραπείας</a:t>
            </a:r>
            <a:endParaRPr lang="el-GR" sz="3200" b="1" dirty="0">
              <a:solidFill>
                <a:schemeClr val="tx2"/>
              </a:solidFill>
              <a:latin typeface="+mn-lt"/>
              <a:cs typeface="Arial" panose="020B0604020202020204" pitchFamily="34" charset="0"/>
            </a:endParaRPr>
          </a:p>
        </p:txBody>
      </p:sp>
      <p:sp>
        <p:nvSpPr>
          <p:cNvPr id="6" name="5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10</a:t>
            </a:fld>
            <a:endParaRPr lang="en-US"/>
          </a:p>
        </p:txBody>
      </p:sp>
      <p:pic>
        <p:nvPicPr>
          <p:cNvPr id="43012" name="Picture 5"/>
          <p:cNvPicPr>
            <a:picLocks noChangeAspect="1" noChangeArrowheads="1"/>
          </p:cNvPicPr>
          <p:nvPr/>
        </p:nvPicPr>
        <p:blipFill>
          <a:blip r:embed="rId3" cstate="print"/>
          <a:srcRect/>
          <a:stretch>
            <a:fillRect/>
          </a:stretch>
        </p:blipFill>
        <p:spPr bwMode="auto">
          <a:xfrm>
            <a:off x="609600" y="114300"/>
            <a:ext cx="1676400" cy="1257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11</a:t>
            </a:fld>
            <a:endParaRPr lang="en-US"/>
          </a:p>
        </p:txBody>
      </p:sp>
      <p:pic>
        <p:nvPicPr>
          <p:cNvPr id="5" name="Picture 4"/>
          <p:cNvPicPr>
            <a:picLocks noChangeAspect="1"/>
          </p:cNvPicPr>
          <p:nvPr/>
        </p:nvPicPr>
        <p:blipFill>
          <a:blip r:embed="rId2"/>
          <a:stretch>
            <a:fillRect/>
          </a:stretch>
        </p:blipFill>
        <p:spPr>
          <a:xfrm>
            <a:off x="2095500" y="48126"/>
            <a:ext cx="5067300" cy="6612591"/>
          </a:xfrm>
          <a:prstGeom prst="rect">
            <a:avLst/>
          </a:prstGeom>
        </p:spPr>
      </p:pic>
    </p:spTree>
    <p:extLst>
      <p:ext uri="{BB962C8B-B14F-4D97-AF65-F5344CB8AC3E}">
        <p14:creationId xmlns:p14="http://schemas.microsoft.com/office/powerpoint/2010/main" val="1560117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12</a:t>
            </a:fld>
            <a:endParaRPr lang="en-US"/>
          </a:p>
        </p:txBody>
      </p:sp>
      <p:pic>
        <p:nvPicPr>
          <p:cNvPr id="5" name="Picture 4"/>
          <p:cNvPicPr>
            <a:picLocks noChangeAspect="1"/>
          </p:cNvPicPr>
          <p:nvPr/>
        </p:nvPicPr>
        <p:blipFill>
          <a:blip r:embed="rId2"/>
          <a:stretch>
            <a:fillRect/>
          </a:stretch>
        </p:blipFill>
        <p:spPr>
          <a:xfrm>
            <a:off x="480059" y="152400"/>
            <a:ext cx="8229600" cy="6172201"/>
          </a:xfrm>
          <a:prstGeom prst="rect">
            <a:avLst/>
          </a:prstGeom>
        </p:spPr>
      </p:pic>
    </p:spTree>
    <p:extLst>
      <p:ext uri="{BB962C8B-B14F-4D97-AF65-F5344CB8AC3E}">
        <p14:creationId xmlns:p14="http://schemas.microsoft.com/office/powerpoint/2010/main" val="1514657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p:cNvSpPr>
            <a:spLocks noGrp="1" noRot="1" noChangeArrowheads="1"/>
          </p:cNvSpPr>
          <p:nvPr>
            <p:ph type="title"/>
          </p:nvPr>
        </p:nvSpPr>
        <p:spPr>
          <a:xfrm>
            <a:off x="440873" y="86960"/>
            <a:ext cx="8229600" cy="853168"/>
          </a:xfrm>
        </p:spPr>
        <p:txBody>
          <a:bodyPr>
            <a:normAutofit/>
          </a:bodyPr>
          <a:lstStyle/>
          <a:p>
            <a:pPr eaLnBrk="1" hangingPunct="1">
              <a:lnSpc>
                <a:spcPct val="95000"/>
              </a:lnSpc>
              <a:defRPr/>
            </a:pPr>
            <a:r>
              <a:rPr lang="el-GR" sz="3200" b="1" dirty="0" smtClean="0">
                <a:solidFill>
                  <a:schemeClr val="tx1"/>
                </a:solidFill>
                <a:latin typeface="+mn-lt"/>
              </a:rPr>
              <a:t>Εκτίμηση αναπνευστικού συστήματος</a:t>
            </a:r>
            <a:endParaRPr lang="en-GB" sz="3200" b="1" dirty="0" smtClean="0">
              <a:solidFill>
                <a:schemeClr val="tx1"/>
              </a:solidFill>
              <a:latin typeface="+mn-lt"/>
            </a:endParaRPr>
          </a:p>
        </p:txBody>
      </p:sp>
      <p:sp>
        <p:nvSpPr>
          <p:cNvPr id="432131" name="Rectangle 3"/>
          <p:cNvSpPr>
            <a:spLocks noGrp="1" noChangeArrowheads="1"/>
          </p:cNvSpPr>
          <p:nvPr>
            <p:ph type="body" sz="half" idx="1"/>
          </p:nvPr>
        </p:nvSpPr>
        <p:spPr>
          <a:xfrm>
            <a:off x="429150" y="940128"/>
            <a:ext cx="5414282" cy="5617029"/>
          </a:xfrm>
        </p:spPr>
        <p:txBody>
          <a:bodyPr>
            <a:normAutofit fontScale="92500" lnSpcReduction="10000"/>
          </a:bodyPr>
          <a:lstStyle/>
          <a:p>
            <a:pPr eaLnBrk="1" hangingPunct="1">
              <a:spcBef>
                <a:spcPct val="40000"/>
              </a:spcBef>
              <a:defRPr/>
            </a:pPr>
            <a:r>
              <a:rPr lang="el-GR" sz="2800" dirty="0" smtClean="0">
                <a:solidFill>
                  <a:schemeClr val="accent1"/>
                </a:solidFill>
              </a:rPr>
              <a:t>Ιστορικό</a:t>
            </a:r>
          </a:p>
          <a:p>
            <a:pPr lvl="1">
              <a:spcBef>
                <a:spcPct val="40000"/>
              </a:spcBef>
              <a:defRPr/>
            </a:pPr>
            <a:r>
              <a:rPr lang="el-GR" sz="2400" dirty="0" smtClean="0"/>
              <a:t>Ατομικό</a:t>
            </a:r>
          </a:p>
          <a:p>
            <a:pPr lvl="1">
              <a:spcBef>
                <a:spcPct val="40000"/>
              </a:spcBef>
              <a:defRPr/>
            </a:pPr>
            <a:r>
              <a:rPr lang="el-GR" sz="2400" dirty="0" smtClean="0"/>
              <a:t>Οικογενειακό</a:t>
            </a:r>
          </a:p>
          <a:p>
            <a:pPr lvl="1">
              <a:spcBef>
                <a:spcPct val="40000"/>
              </a:spcBef>
              <a:defRPr/>
            </a:pPr>
            <a:endParaRPr lang="el-GR" sz="2400" dirty="0" smtClean="0"/>
          </a:p>
          <a:p>
            <a:pPr eaLnBrk="1" hangingPunct="1">
              <a:spcBef>
                <a:spcPct val="40000"/>
              </a:spcBef>
              <a:defRPr/>
            </a:pPr>
            <a:r>
              <a:rPr lang="el-GR" sz="2800" dirty="0" smtClean="0">
                <a:solidFill>
                  <a:schemeClr val="accent1"/>
                </a:solidFill>
              </a:rPr>
              <a:t>Φυσική εξέταση</a:t>
            </a:r>
          </a:p>
          <a:p>
            <a:pPr lvl="1"/>
            <a:r>
              <a:rPr lang="el-GR" sz="2400" dirty="0" smtClean="0"/>
              <a:t>Επισκόπηση</a:t>
            </a:r>
          </a:p>
          <a:p>
            <a:pPr lvl="1"/>
            <a:r>
              <a:rPr lang="el-GR" sz="2400" dirty="0" smtClean="0"/>
              <a:t>Ψηλάφηση</a:t>
            </a:r>
          </a:p>
          <a:p>
            <a:pPr lvl="1"/>
            <a:r>
              <a:rPr lang="el-GR" sz="2400" dirty="0" smtClean="0"/>
              <a:t>Ακρόαση</a:t>
            </a:r>
          </a:p>
          <a:p>
            <a:pPr lvl="1"/>
            <a:r>
              <a:rPr lang="el-GR" sz="2400" dirty="0" smtClean="0"/>
              <a:t>Επίκρουση</a:t>
            </a:r>
          </a:p>
          <a:p>
            <a:pPr lvl="1"/>
            <a:endParaRPr lang="el-GR" sz="2800" dirty="0" smtClean="0"/>
          </a:p>
          <a:p>
            <a:pPr eaLnBrk="1" hangingPunct="1">
              <a:spcBef>
                <a:spcPct val="40000"/>
              </a:spcBef>
              <a:defRPr/>
            </a:pPr>
            <a:r>
              <a:rPr lang="el-GR" sz="2800" dirty="0" smtClean="0"/>
              <a:t>Διαγνωστικές μέθοδοι - αξιολόγηση</a:t>
            </a:r>
          </a:p>
          <a:p>
            <a:pPr lvl="1" eaLnBrk="1" hangingPunct="1">
              <a:spcBef>
                <a:spcPct val="40000"/>
              </a:spcBef>
              <a:defRPr/>
            </a:pPr>
            <a:r>
              <a:rPr lang="el-GR" sz="2400" dirty="0" smtClean="0"/>
              <a:t>Μη επεμβατικές</a:t>
            </a:r>
          </a:p>
          <a:p>
            <a:pPr lvl="1" eaLnBrk="1" hangingPunct="1">
              <a:spcBef>
                <a:spcPct val="40000"/>
              </a:spcBef>
              <a:defRPr/>
            </a:pPr>
            <a:r>
              <a:rPr lang="el-GR" sz="2400" dirty="0" smtClean="0"/>
              <a:t>Επεμβατικές</a:t>
            </a:r>
          </a:p>
        </p:txBody>
      </p:sp>
      <p:pic>
        <p:nvPicPr>
          <p:cNvPr id="6" name="Picture 4" descr="Pulse check"/>
          <p:cNvPicPr>
            <a:picLocks noChangeAspect="1" noChangeArrowheads="1"/>
          </p:cNvPicPr>
          <p:nvPr/>
        </p:nvPicPr>
        <p:blipFill>
          <a:blip r:embed="rId2" cstate="print"/>
          <a:srcRect/>
          <a:stretch>
            <a:fillRect/>
          </a:stretch>
        </p:blipFill>
        <p:spPr>
          <a:xfrm>
            <a:off x="4555673" y="1698853"/>
            <a:ext cx="3314698" cy="2200249"/>
          </a:xfrm>
          <a:prstGeom prst="rect">
            <a:avLst/>
          </a:prstGeom>
          <a:ln w="38100">
            <a:solidFill>
              <a:schemeClr val="accent2"/>
            </a:solidFill>
          </a:ln>
        </p:spPr>
      </p:pic>
      <p:pic>
        <p:nvPicPr>
          <p:cNvPr id="5" name="Picture 2" descr="https://encrypted-tbn2.gstatic.com/images?q=tbn:ANd9GcT9kWQ2hKgww7lQCEKWr_eiDKi1zy5Vkj0DweCYCRLPuy1WjFg1"/>
          <p:cNvPicPr>
            <a:picLocks noChangeAspect="1" noChangeArrowheads="1"/>
          </p:cNvPicPr>
          <p:nvPr/>
        </p:nvPicPr>
        <p:blipFill>
          <a:blip r:embed="rId3" cstate="print"/>
          <a:srcRect/>
          <a:stretch>
            <a:fillRect/>
          </a:stretch>
        </p:blipFill>
        <p:spPr bwMode="auto">
          <a:xfrm>
            <a:off x="5760561" y="4500788"/>
            <a:ext cx="3122182" cy="2014311"/>
          </a:xfrm>
          <a:prstGeom prst="rect">
            <a:avLst/>
          </a:prstGeom>
          <a:noFill/>
        </p:spPr>
      </p:pic>
    </p:spTree>
    <p:extLst>
      <p:ext uri="{BB962C8B-B14F-4D97-AF65-F5344CB8AC3E}">
        <p14:creationId xmlns:p14="http://schemas.microsoft.com/office/powerpoint/2010/main" val="1741011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1"/>
          </p:nvPr>
        </p:nvSpPr>
        <p:spPr>
          <a:xfrm>
            <a:off x="2081893" y="914400"/>
            <a:ext cx="4980214" cy="5448300"/>
          </a:xfrm>
        </p:spPr>
        <p:txBody>
          <a:bodyPr>
            <a:normAutofit lnSpcReduction="10000"/>
          </a:bodyPr>
          <a:lstStyle/>
          <a:p>
            <a:pPr algn="l" rtl="0" eaLnBrk="1" hangingPunct="1">
              <a:lnSpc>
                <a:spcPct val="90000"/>
              </a:lnSpc>
            </a:pPr>
            <a:r>
              <a:rPr lang="el-GR" sz="2700" b="1" dirty="0" smtClean="0">
                <a:solidFill>
                  <a:srgbClr val="C00000"/>
                </a:solidFill>
              </a:rPr>
              <a:t>Ατομικό ιστορικό </a:t>
            </a:r>
          </a:p>
          <a:p>
            <a:pPr lvl="1">
              <a:lnSpc>
                <a:spcPct val="90000"/>
              </a:lnSpc>
            </a:pPr>
            <a:r>
              <a:rPr lang="el-GR" sz="2300" b="1" dirty="0" smtClean="0"/>
              <a:t>Σύγχρονο ιστορικό</a:t>
            </a:r>
          </a:p>
          <a:p>
            <a:pPr lvl="2">
              <a:lnSpc>
                <a:spcPct val="90000"/>
              </a:lnSpc>
            </a:pPr>
            <a:r>
              <a:rPr lang="el-GR" sz="1900" dirty="0" smtClean="0"/>
              <a:t>Περιγραφή </a:t>
            </a:r>
            <a:r>
              <a:rPr lang="el-GR" sz="1900" dirty="0" err="1" smtClean="0"/>
              <a:t>συμβάματος</a:t>
            </a:r>
            <a:endParaRPr lang="el-GR" sz="1900" dirty="0" smtClean="0"/>
          </a:p>
          <a:p>
            <a:pPr lvl="2">
              <a:lnSpc>
                <a:spcPct val="90000"/>
              </a:lnSpc>
            </a:pPr>
            <a:r>
              <a:rPr lang="el-GR" sz="1900" dirty="0" smtClean="0"/>
              <a:t>Χρόνος, διάρκεια, αιτία</a:t>
            </a:r>
          </a:p>
          <a:p>
            <a:pPr lvl="1">
              <a:lnSpc>
                <a:spcPct val="90000"/>
              </a:lnSpc>
            </a:pPr>
            <a:r>
              <a:rPr lang="el-GR" sz="2300" dirty="0" smtClean="0"/>
              <a:t> </a:t>
            </a:r>
            <a:r>
              <a:rPr lang="el-GR" sz="2300" b="1" dirty="0" smtClean="0"/>
              <a:t>Αναδρομικό ιστορικό</a:t>
            </a:r>
          </a:p>
          <a:p>
            <a:pPr lvl="2">
              <a:lnSpc>
                <a:spcPct val="90000"/>
              </a:lnSpc>
            </a:pPr>
            <a:r>
              <a:rPr lang="el-GR" sz="1900" dirty="0" smtClean="0"/>
              <a:t>Αναπνευστικές λοιμώξεις ή ασθένειες</a:t>
            </a:r>
          </a:p>
          <a:p>
            <a:pPr lvl="2">
              <a:lnSpc>
                <a:spcPct val="90000"/>
              </a:lnSpc>
            </a:pPr>
            <a:r>
              <a:rPr lang="el-GR" sz="1900" dirty="0" smtClean="0"/>
              <a:t>Τραύμα ή Χειρουργική επέμβαση</a:t>
            </a:r>
          </a:p>
          <a:p>
            <a:pPr lvl="2">
              <a:lnSpc>
                <a:spcPct val="90000"/>
              </a:lnSpc>
            </a:pPr>
            <a:r>
              <a:rPr lang="el-GR" sz="1900" dirty="0" smtClean="0"/>
              <a:t>Χρόνια μη αναπνευστική νόσος</a:t>
            </a:r>
          </a:p>
          <a:p>
            <a:pPr algn="l" rtl="0" eaLnBrk="1" hangingPunct="1">
              <a:lnSpc>
                <a:spcPct val="90000"/>
              </a:lnSpc>
            </a:pPr>
            <a:endParaRPr lang="el-GR" sz="1800" b="1" u="sng" dirty="0" smtClean="0"/>
          </a:p>
          <a:p>
            <a:pPr algn="l" rtl="0" eaLnBrk="1" hangingPunct="1">
              <a:lnSpc>
                <a:spcPct val="90000"/>
              </a:lnSpc>
            </a:pPr>
            <a:r>
              <a:rPr lang="el-GR" sz="2700" b="1" dirty="0" smtClean="0">
                <a:solidFill>
                  <a:srgbClr val="C00000"/>
                </a:solidFill>
              </a:rPr>
              <a:t>Οικογενειακό ιστορικό</a:t>
            </a:r>
            <a:endParaRPr lang="en-US" sz="2700" b="1" dirty="0" smtClean="0">
              <a:solidFill>
                <a:srgbClr val="C00000"/>
              </a:solidFill>
            </a:endParaRPr>
          </a:p>
          <a:p>
            <a:pPr lvl="1">
              <a:lnSpc>
                <a:spcPct val="90000"/>
              </a:lnSpc>
            </a:pPr>
            <a:r>
              <a:rPr lang="el-GR" sz="2000" dirty="0" smtClean="0"/>
              <a:t>Κυστική </a:t>
            </a:r>
            <a:r>
              <a:rPr lang="el-GR" sz="2000" dirty="0" err="1" smtClean="0"/>
              <a:t>ίνωση</a:t>
            </a:r>
            <a:endParaRPr lang="el-GR" sz="2000" dirty="0" smtClean="0"/>
          </a:p>
          <a:p>
            <a:pPr lvl="1">
              <a:lnSpc>
                <a:spcPct val="90000"/>
              </a:lnSpc>
            </a:pPr>
            <a:r>
              <a:rPr lang="el-GR" sz="2000" dirty="0" smtClean="0"/>
              <a:t>Εμφύσημα</a:t>
            </a:r>
          </a:p>
          <a:p>
            <a:pPr lvl="1">
              <a:lnSpc>
                <a:spcPct val="90000"/>
              </a:lnSpc>
            </a:pPr>
            <a:r>
              <a:rPr lang="el-GR" sz="2000" dirty="0" smtClean="0"/>
              <a:t>Καρκίνος πνεύμονα</a:t>
            </a:r>
          </a:p>
          <a:p>
            <a:pPr lvl="1">
              <a:lnSpc>
                <a:spcPct val="90000"/>
              </a:lnSpc>
            </a:pPr>
            <a:r>
              <a:rPr lang="el-GR" sz="2000" dirty="0" smtClean="0"/>
              <a:t>Αλλεργίες</a:t>
            </a:r>
          </a:p>
          <a:p>
            <a:pPr lvl="1">
              <a:lnSpc>
                <a:spcPct val="90000"/>
              </a:lnSpc>
            </a:pPr>
            <a:r>
              <a:rPr lang="el-GR" sz="2000" dirty="0" smtClean="0"/>
              <a:t>Άσθμα</a:t>
            </a:r>
          </a:p>
          <a:p>
            <a:pPr algn="l" rtl="0" eaLnBrk="1" hangingPunct="1">
              <a:lnSpc>
                <a:spcPct val="90000"/>
              </a:lnSpc>
            </a:pPr>
            <a:endParaRPr lang="en-US" sz="2700" dirty="0" smtClean="0"/>
          </a:p>
        </p:txBody>
      </p:sp>
      <p:sp>
        <p:nvSpPr>
          <p:cNvPr id="22531" name="Rectangle 4"/>
          <p:cNvSpPr>
            <a:spLocks noChangeArrowheads="1"/>
          </p:cNvSpPr>
          <p:nvPr/>
        </p:nvSpPr>
        <p:spPr bwMode="auto">
          <a:xfrm>
            <a:off x="489857" y="263752"/>
            <a:ext cx="2754085" cy="523220"/>
          </a:xfrm>
          <a:prstGeom prst="rect">
            <a:avLst/>
          </a:prstGeom>
          <a:noFill/>
          <a:ln w="9525">
            <a:noFill/>
            <a:miter lim="800000"/>
            <a:headEnd/>
            <a:tailEnd/>
          </a:ln>
        </p:spPr>
        <p:txBody>
          <a:bodyPr wrap="square">
            <a:spAutoFit/>
          </a:bodyPr>
          <a:lstStyle/>
          <a:p>
            <a:pPr algn="l"/>
            <a:r>
              <a:rPr lang="el-GR" sz="2800" b="1" dirty="0" smtClean="0">
                <a:latin typeface="+mn-lt"/>
              </a:rPr>
              <a:t>Ιστορικό</a:t>
            </a:r>
            <a:r>
              <a:rPr lang="el-GR" sz="2800" b="1" dirty="0" smtClean="0"/>
              <a:t>…</a:t>
            </a:r>
            <a:endParaRPr lang="en-US" sz="2800" b="1" dirty="0"/>
          </a:p>
        </p:txBody>
      </p:sp>
    </p:spTree>
    <p:extLst>
      <p:ext uri="{BB962C8B-B14F-4D97-AF65-F5344CB8AC3E}">
        <p14:creationId xmlns:p14="http://schemas.microsoft.com/office/powerpoint/2010/main" val="1968824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15</a:t>
            </a:fld>
            <a:endParaRPr lang="en-US"/>
          </a:p>
        </p:txBody>
      </p:sp>
      <p:pic>
        <p:nvPicPr>
          <p:cNvPr id="5" name="Picture 4"/>
          <p:cNvPicPr>
            <a:picLocks noChangeAspect="1"/>
          </p:cNvPicPr>
          <p:nvPr/>
        </p:nvPicPr>
        <p:blipFill>
          <a:blip r:embed="rId2"/>
          <a:stretch>
            <a:fillRect/>
          </a:stretch>
        </p:blipFill>
        <p:spPr>
          <a:xfrm>
            <a:off x="914400" y="61049"/>
            <a:ext cx="7315200" cy="6796951"/>
          </a:xfrm>
          <a:prstGeom prst="rect">
            <a:avLst/>
          </a:prstGeom>
        </p:spPr>
      </p:pic>
    </p:spTree>
    <p:extLst>
      <p:ext uri="{BB962C8B-B14F-4D97-AF65-F5344CB8AC3E}">
        <p14:creationId xmlns:p14="http://schemas.microsoft.com/office/powerpoint/2010/main" val="3072965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otw9_temp0"/>
          <p:cNvPicPr>
            <a:picLocks noChangeAspect="1" noChangeArrowheads="1"/>
          </p:cNvPicPr>
          <p:nvPr/>
        </p:nvPicPr>
        <p:blipFill>
          <a:blip r:embed="rId3" cstate="print"/>
          <a:srcRect/>
          <a:stretch>
            <a:fillRect/>
          </a:stretch>
        </p:blipFill>
        <p:spPr bwMode="auto">
          <a:xfrm>
            <a:off x="5654076" y="4180114"/>
            <a:ext cx="3489923" cy="2677886"/>
          </a:xfrm>
          <a:prstGeom prst="rect">
            <a:avLst/>
          </a:prstGeom>
          <a:noFill/>
          <a:ln w="9525">
            <a:noFill/>
            <a:miter lim="800000"/>
            <a:headEnd/>
            <a:tailEnd/>
          </a:ln>
        </p:spPr>
      </p:pic>
      <p:sp>
        <p:nvSpPr>
          <p:cNvPr id="7170" name="Title 1"/>
          <p:cNvSpPr>
            <a:spLocks noGrp="1"/>
          </p:cNvSpPr>
          <p:nvPr>
            <p:ph type="title"/>
          </p:nvPr>
        </p:nvSpPr>
        <p:spPr>
          <a:xfrm>
            <a:off x="129372" y="76200"/>
            <a:ext cx="8654143" cy="750887"/>
          </a:xfrm>
        </p:spPr>
        <p:txBody>
          <a:bodyPr>
            <a:normAutofit/>
          </a:bodyPr>
          <a:lstStyle/>
          <a:p>
            <a:pPr eaLnBrk="1" hangingPunct="1"/>
            <a:r>
              <a:rPr lang="el-GR" sz="3200" b="1" dirty="0" smtClean="0"/>
              <a:t>Νοσηλευτική Εκτίμηση Αναπνευστικού Ι</a:t>
            </a:r>
            <a:endParaRPr lang="en-US" sz="3200" b="1" dirty="0" smtClean="0"/>
          </a:p>
        </p:txBody>
      </p:sp>
      <p:sp>
        <p:nvSpPr>
          <p:cNvPr id="7171" name="Text Placeholder 2"/>
          <p:cNvSpPr>
            <a:spLocks noGrp="1"/>
          </p:cNvSpPr>
          <p:nvPr>
            <p:ph type="body" sz="half" idx="1"/>
          </p:nvPr>
        </p:nvSpPr>
        <p:spPr>
          <a:xfrm>
            <a:off x="0" y="925285"/>
            <a:ext cx="8763000" cy="5829301"/>
          </a:xfrm>
        </p:spPr>
        <p:txBody>
          <a:bodyPr>
            <a:normAutofit fontScale="85000" lnSpcReduction="20000"/>
          </a:bodyPr>
          <a:lstStyle/>
          <a:p>
            <a:r>
              <a:rPr lang="el-GR" b="1" dirty="0" smtClean="0">
                <a:solidFill>
                  <a:schemeClr val="accent2"/>
                </a:solidFill>
              </a:rPr>
              <a:t>Αναζήτηση κλινικών ενδείξεων αναπνευστικής δυσχέρειας</a:t>
            </a:r>
          </a:p>
          <a:p>
            <a:pPr lvl="1"/>
            <a:r>
              <a:rPr lang="el-GR" dirty="0" smtClean="0"/>
              <a:t>Δύσπνοια </a:t>
            </a:r>
          </a:p>
          <a:p>
            <a:pPr lvl="2"/>
            <a:r>
              <a:rPr lang="el-GR" dirty="0" smtClean="0"/>
              <a:t>Αίσθημα δυσάρεστης αναπνοής και ανάγκης για αύξηση της αναπνευστικής προσπάθειας </a:t>
            </a:r>
          </a:p>
          <a:p>
            <a:pPr lvl="1"/>
            <a:r>
              <a:rPr lang="el-GR" dirty="0" err="1" smtClean="0"/>
              <a:t>Συσφιγγτικό</a:t>
            </a:r>
            <a:r>
              <a:rPr lang="el-GR" dirty="0" smtClean="0"/>
              <a:t> άλγος στο στήθος </a:t>
            </a:r>
          </a:p>
          <a:p>
            <a:pPr lvl="1"/>
            <a:r>
              <a:rPr lang="el-GR" dirty="0" smtClean="0"/>
              <a:t>Αίσθημα εργώδους ή βαριάς αναπνοής </a:t>
            </a:r>
          </a:p>
          <a:p>
            <a:pPr lvl="1"/>
            <a:r>
              <a:rPr lang="el-GR" dirty="0" smtClean="0"/>
              <a:t>Αίσθημα ανεπαρκούς εισπνοής </a:t>
            </a:r>
          </a:p>
          <a:p>
            <a:pPr lvl="1"/>
            <a:r>
              <a:rPr lang="el-GR" dirty="0" smtClean="0"/>
              <a:t>Αίσθημα της δίψας για αέρα (ασφυξίας) </a:t>
            </a:r>
          </a:p>
          <a:p>
            <a:pPr lvl="1"/>
            <a:r>
              <a:rPr lang="el-GR" dirty="0" smtClean="0"/>
              <a:t>Ταχύπνοια/</a:t>
            </a:r>
            <a:r>
              <a:rPr lang="el-GR" dirty="0" err="1" smtClean="0"/>
              <a:t>βραδύπνοια</a:t>
            </a:r>
            <a:endParaRPr lang="el-GR" dirty="0" smtClean="0"/>
          </a:p>
          <a:p>
            <a:pPr lvl="1"/>
            <a:r>
              <a:rPr lang="el-GR" dirty="0" smtClean="0"/>
              <a:t>Ρινικό πετάρισμα</a:t>
            </a:r>
          </a:p>
          <a:p>
            <a:pPr lvl="1"/>
            <a:r>
              <a:rPr lang="el-GR" dirty="0" err="1" smtClean="0"/>
              <a:t>Εισολκές</a:t>
            </a:r>
            <a:endParaRPr lang="el-GR" dirty="0" smtClean="0"/>
          </a:p>
          <a:p>
            <a:pPr lvl="1"/>
            <a:r>
              <a:rPr lang="el-GR" dirty="0" smtClean="0"/>
              <a:t>Αδυναμία ομιλίας</a:t>
            </a:r>
          </a:p>
          <a:p>
            <a:pPr lvl="1"/>
            <a:r>
              <a:rPr lang="el-GR" dirty="0" smtClean="0"/>
              <a:t>Εργώδης αναπνοή</a:t>
            </a:r>
          </a:p>
          <a:p>
            <a:pPr lvl="1"/>
            <a:r>
              <a:rPr lang="el-GR" dirty="0" smtClean="0"/>
              <a:t>Όψη αγωνίας</a:t>
            </a:r>
          </a:p>
          <a:p>
            <a:pPr lvl="1"/>
            <a:r>
              <a:rPr lang="el-GR" dirty="0" smtClean="0"/>
              <a:t>Προπέτεια κεφαλής (βρέφη)</a:t>
            </a:r>
          </a:p>
          <a:p>
            <a:pPr lvl="1"/>
            <a:r>
              <a:rPr lang="el-GR" dirty="0" smtClean="0"/>
              <a:t>Παράδοξη αναπνοή προς τα έσω κίνηση Υπερέκταση κεφαλής και αυχένα</a:t>
            </a:r>
          </a:p>
          <a:p>
            <a:pPr lvl="1"/>
            <a:r>
              <a:rPr lang="el-GR" dirty="0" smtClean="0"/>
              <a:t>Αλλαγή χροιάς δέρματος με το κλάμα (βελτίωση ή επιδείνωση)</a:t>
            </a:r>
          </a:p>
          <a:p>
            <a:pPr lvl="1"/>
            <a:r>
              <a:rPr lang="el-GR" dirty="0" smtClean="0"/>
              <a:t>Παρατεταμένος χρόνος τριχοειδικής </a:t>
            </a:r>
            <a:r>
              <a:rPr lang="el-GR" dirty="0" err="1" smtClean="0"/>
              <a:t>επαναπλήρωσης</a:t>
            </a:r>
            <a:endParaRPr lang="en-US" dirty="0" smtClean="0"/>
          </a:p>
          <a:p>
            <a:pPr lvl="1"/>
            <a:r>
              <a:rPr lang="el-GR" b="1" dirty="0" smtClean="0">
                <a:solidFill>
                  <a:schemeClr val="accent2"/>
                </a:solidFill>
              </a:rPr>
              <a:t>Ποιότητα αναπνοών</a:t>
            </a:r>
          </a:p>
          <a:p>
            <a:pPr lvl="1"/>
            <a:r>
              <a:rPr lang="el-GR" dirty="0" smtClean="0"/>
              <a:t>Βάθος αναπνοών</a:t>
            </a:r>
          </a:p>
          <a:p>
            <a:pPr lvl="1"/>
            <a:r>
              <a:rPr lang="el-GR" dirty="0" smtClean="0"/>
              <a:t>Παρουσία και ποιότητα αναπνευστικών ήχων</a:t>
            </a:r>
          </a:p>
          <a:p>
            <a:pPr lvl="1"/>
            <a:r>
              <a:rPr lang="el-GR" dirty="0" smtClean="0"/>
              <a:t>Επώδυνη αναπνοή – δύσπνοια</a:t>
            </a:r>
          </a:p>
          <a:p>
            <a:pPr lvl="1"/>
            <a:r>
              <a:rPr lang="el-GR" dirty="0" smtClean="0"/>
              <a:t>Χρήση επικουρικών μυών</a:t>
            </a:r>
          </a:p>
          <a:p>
            <a:pPr lvl="1"/>
            <a:r>
              <a:rPr lang="el-GR" dirty="0" smtClean="0"/>
              <a:t>Εμφάνιση </a:t>
            </a:r>
            <a:r>
              <a:rPr lang="el-GR" dirty="0" err="1" smtClean="0"/>
              <a:t>εισολκών</a:t>
            </a:r>
            <a:endParaRPr lang="en-US" dirty="0" smtClean="0"/>
          </a:p>
        </p:txBody>
      </p:sp>
      <p:pic>
        <p:nvPicPr>
          <p:cNvPr id="4" name="Picture 4"/>
          <p:cNvPicPr>
            <a:picLocks noGrp="1" noChangeAspect="1" noChangeArrowheads="1"/>
          </p:cNvPicPr>
          <p:nvPr>
            <p:ph sz="quarter" idx="2"/>
          </p:nvPr>
        </p:nvPicPr>
        <p:blipFill>
          <a:blip r:embed="rId4" cstate="print"/>
          <a:srcRect/>
          <a:stretch>
            <a:fillRect/>
          </a:stretch>
        </p:blipFill>
        <p:spPr>
          <a:xfrm>
            <a:off x="5576118" y="1856935"/>
            <a:ext cx="1370984" cy="1648684"/>
          </a:xfrm>
          <a:noFill/>
        </p:spPr>
      </p:pic>
      <p:pic>
        <p:nvPicPr>
          <p:cNvPr id="5" name="Picture 6"/>
          <p:cNvPicPr>
            <a:picLocks noGrp="1" noChangeAspect="1" noChangeArrowheads="1"/>
          </p:cNvPicPr>
          <p:nvPr>
            <p:ph sz="quarter" idx="3"/>
          </p:nvPr>
        </p:nvPicPr>
        <p:blipFill>
          <a:blip r:embed="rId5" cstate="print"/>
          <a:srcRect/>
          <a:stretch>
            <a:fillRect/>
          </a:stretch>
        </p:blipFill>
        <p:spPr>
          <a:xfrm>
            <a:off x="6850965" y="1828800"/>
            <a:ext cx="1294229" cy="1693148"/>
          </a:xfrm>
          <a:noFill/>
        </p:spPr>
      </p:pic>
    </p:spTree>
    <p:extLst>
      <p:ext uri="{BB962C8B-B14F-4D97-AF65-F5344CB8AC3E}">
        <p14:creationId xmlns:p14="http://schemas.microsoft.com/office/powerpoint/2010/main" val="2267711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61257" y="277813"/>
            <a:ext cx="8654143" cy="1143000"/>
          </a:xfrm>
        </p:spPr>
        <p:txBody>
          <a:bodyPr>
            <a:normAutofit fontScale="90000"/>
          </a:bodyPr>
          <a:lstStyle/>
          <a:p>
            <a:pPr eaLnBrk="1" hangingPunct="1"/>
            <a:r>
              <a:rPr lang="el-GR" dirty="0" smtClean="0"/>
              <a:t>Νοσηλευτική Εκτίμηση Αναπνευστικού ΙΙ</a:t>
            </a:r>
            <a:endParaRPr lang="en-US" dirty="0" smtClean="0"/>
          </a:p>
        </p:txBody>
      </p:sp>
      <p:sp>
        <p:nvSpPr>
          <p:cNvPr id="7171" name="Text Placeholder 2"/>
          <p:cNvSpPr>
            <a:spLocks noGrp="1"/>
          </p:cNvSpPr>
          <p:nvPr>
            <p:ph type="body" sz="half" idx="1"/>
          </p:nvPr>
        </p:nvSpPr>
        <p:spPr>
          <a:xfrm>
            <a:off x="228600" y="1338944"/>
            <a:ext cx="8534400" cy="5159828"/>
          </a:xfrm>
        </p:spPr>
        <p:txBody>
          <a:bodyPr>
            <a:normAutofit fontScale="92500" lnSpcReduction="10000"/>
          </a:bodyPr>
          <a:lstStyle/>
          <a:p>
            <a:pPr eaLnBrk="1" hangingPunct="1"/>
            <a:r>
              <a:rPr lang="el-GR" b="1" dirty="0" smtClean="0">
                <a:solidFill>
                  <a:schemeClr val="accent2"/>
                </a:solidFill>
              </a:rPr>
              <a:t>Καρδιακή συχνότητα</a:t>
            </a:r>
          </a:p>
          <a:p>
            <a:pPr lvl="1"/>
            <a:r>
              <a:rPr lang="el-GR" dirty="0" smtClean="0"/>
              <a:t>Ταχυκαρδία/βραδυκαρδία</a:t>
            </a:r>
          </a:p>
          <a:p>
            <a:pPr lvl="1"/>
            <a:r>
              <a:rPr lang="el-GR" dirty="0" smtClean="0"/>
              <a:t>Ποιότητα σφυγμών</a:t>
            </a:r>
          </a:p>
          <a:p>
            <a:pPr lvl="1"/>
            <a:endParaRPr lang="el-GR" dirty="0" smtClean="0"/>
          </a:p>
          <a:p>
            <a:pPr eaLnBrk="1" hangingPunct="1"/>
            <a:r>
              <a:rPr lang="el-GR" b="1" dirty="0" smtClean="0">
                <a:solidFill>
                  <a:schemeClr val="accent2"/>
                </a:solidFill>
              </a:rPr>
              <a:t>Χροιά δέρματος</a:t>
            </a:r>
          </a:p>
          <a:p>
            <a:pPr lvl="1"/>
            <a:r>
              <a:rPr lang="el-GR" dirty="0" smtClean="0"/>
              <a:t>Ωχρότητα</a:t>
            </a:r>
          </a:p>
          <a:p>
            <a:pPr lvl="1"/>
            <a:r>
              <a:rPr lang="el-GR" dirty="0" smtClean="0"/>
              <a:t>Κυάνωση (σημείο ανεπαρκούς οξυγόνωσης)</a:t>
            </a:r>
          </a:p>
          <a:p>
            <a:pPr lvl="2"/>
            <a:r>
              <a:rPr lang="el-GR" dirty="0" smtClean="0"/>
              <a:t>Κεντρική/Περιφερική</a:t>
            </a:r>
          </a:p>
          <a:p>
            <a:pPr lvl="1"/>
            <a:r>
              <a:rPr lang="el-GR" dirty="0" smtClean="0"/>
              <a:t>Έλεγχος βλεννογόνων</a:t>
            </a:r>
          </a:p>
          <a:p>
            <a:pPr lvl="1"/>
            <a:endParaRPr lang="el-GR" dirty="0" smtClean="0"/>
          </a:p>
          <a:p>
            <a:pPr eaLnBrk="1" hangingPunct="1"/>
            <a:r>
              <a:rPr lang="el-GR" b="1" dirty="0" smtClean="0">
                <a:solidFill>
                  <a:schemeClr val="accent2"/>
                </a:solidFill>
              </a:rPr>
              <a:t>Αναπνευστικοί ήχοι</a:t>
            </a:r>
          </a:p>
          <a:p>
            <a:pPr lvl="1"/>
            <a:r>
              <a:rPr lang="el-GR" dirty="0" smtClean="0"/>
              <a:t>Σιγμός (</a:t>
            </a:r>
            <a:r>
              <a:rPr lang="en-US" dirty="0" err="1" smtClean="0"/>
              <a:t>stridor</a:t>
            </a:r>
            <a:r>
              <a:rPr lang="en-US" dirty="0" smtClean="0"/>
              <a:t>)  </a:t>
            </a:r>
          </a:p>
          <a:p>
            <a:pPr lvl="1"/>
            <a:r>
              <a:rPr lang="el-GR" dirty="0" smtClean="0"/>
              <a:t>Συριγμός (</a:t>
            </a:r>
            <a:r>
              <a:rPr lang="en-US" dirty="0" smtClean="0"/>
              <a:t>wheezing)</a:t>
            </a:r>
          </a:p>
          <a:p>
            <a:pPr lvl="1"/>
            <a:r>
              <a:rPr lang="el-GR" dirty="0" smtClean="0"/>
              <a:t>Γογγυσμός (</a:t>
            </a:r>
            <a:r>
              <a:rPr lang="en-US" dirty="0" smtClean="0"/>
              <a:t>grunting) </a:t>
            </a:r>
          </a:p>
          <a:p>
            <a:pPr lvl="1"/>
            <a:r>
              <a:rPr lang="el-GR" dirty="0" smtClean="0"/>
              <a:t>Ρεγχασμός (</a:t>
            </a:r>
            <a:r>
              <a:rPr lang="en-US" dirty="0" smtClean="0"/>
              <a:t>snoring)</a:t>
            </a:r>
          </a:p>
          <a:p>
            <a:pPr lvl="1"/>
            <a:r>
              <a:rPr lang="el-GR" dirty="0" smtClean="0"/>
              <a:t>Κροταλισμός (</a:t>
            </a:r>
            <a:r>
              <a:rPr lang="en-US" dirty="0" smtClean="0"/>
              <a:t>rattling) </a:t>
            </a:r>
          </a:p>
        </p:txBody>
      </p:sp>
      <p:pic>
        <p:nvPicPr>
          <p:cNvPr id="560130" name="Picture 2" descr="https://encrypted-tbn2.gstatic.com/images?q=tbn:ANd9GcT9kWQ2hKgww7lQCEKWr_eiDKi1zy5Vkj0DweCYCRLPuy1WjFg1"/>
          <p:cNvPicPr>
            <a:picLocks noChangeAspect="1" noChangeArrowheads="1"/>
          </p:cNvPicPr>
          <p:nvPr/>
        </p:nvPicPr>
        <p:blipFill>
          <a:blip r:embed="rId3" cstate="print"/>
          <a:srcRect/>
          <a:stretch>
            <a:fillRect/>
          </a:stretch>
        </p:blipFill>
        <p:spPr bwMode="auto">
          <a:xfrm>
            <a:off x="5154159" y="1349375"/>
            <a:ext cx="2657475" cy="1714500"/>
          </a:xfrm>
          <a:prstGeom prst="rect">
            <a:avLst/>
          </a:prstGeom>
          <a:noFill/>
        </p:spPr>
      </p:pic>
      <p:pic>
        <p:nvPicPr>
          <p:cNvPr id="560132" name="Picture 4" descr="https://encrypted-tbn2.gstatic.com/images?q=tbn:ANd9GcQ8R6e0Dxj98eohC1G7Wbqucy3Lybput23jDrZ8mxRs8f019UmV"/>
          <p:cNvPicPr>
            <a:picLocks noChangeAspect="1" noChangeArrowheads="1"/>
          </p:cNvPicPr>
          <p:nvPr/>
        </p:nvPicPr>
        <p:blipFill>
          <a:blip r:embed="rId4" cstate="print"/>
          <a:srcRect/>
          <a:stretch>
            <a:fillRect/>
          </a:stretch>
        </p:blipFill>
        <p:spPr bwMode="auto">
          <a:xfrm>
            <a:off x="5121502" y="4054476"/>
            <a:ext cx="3497745" cy="2232024"/>
          </a:xfrm>
          <a:prstGeom prst="rect">
            <a:avLst/>
          </a:prstGeom>
          <a:noFill/>
        </p:spPr>
      </p:pic>
    </p:spTree>
    <p:extLst>
      <p:ext uri="{BB962C8B-B14F-4D97-AF65-F5344CB8AC3E}">
        <p14:creationId xmlns:p14="http://schemas.microsoft.com/office/powerpoint/2010/main" val="27914517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7967" y="114523"/>
            <a:ext cx="8882743" cy="1143000"/>
          </a:xfrm>
        </p:spPr>
        <p:txBody>
          <a:bodyPr>
            <a:normAutofit fontScale="90000"/>
          </a:bodyPr>
          <a:lstStyle/>
          <a:p>
            <a:pPr eaLnBrk="1" hangingPunct="1"/>
            <a:r>
              <a:rPr lang="el-GR" dirty="0" smtClean="0"/>
              <a:t>Νοσηλευτική Εκτίμηση Αναπνευστικού ΙΙΙ</a:t>
            </a:r>
            <a:endParaRPr lang="en-US" dirty="0" smtClean="0"/>
          </a:p>
        </p:txBody>
      </p:sp>
      <p:sp>
        <p:nvSpPr>
          <p:cNvPr id="7171" name="Text Placeholder 2"/>
          <p:cNvSpPr>
            <a:spLocks noGrp="1"/>
          </p:cNvSpPr>
          <p:nvPr>
            <p:ph type="body" sz="half" idx="1"/>
          </p:nvPr>
        </p:nvSpPr>
        <p:spPr>
          <a:xfrm>
            <a:off x="228600" y="1338943"/>
            <a:ext cx="8534400" cy="5012871"/>
          </a:xfrm>
        </p:spPr>
        <p:txBody>
          <a:bodyPr>
            <a:normAutofit lnSpcReduction="10000"/>
          </a:bodyPr>
          <a:lstStyle/>
          <a:p>
            <a:pPr eaLnBrk="1" hangingPunct="1">
              <a:lnSpc>
                <a:spcPct val="120000"/>
              </a:lnSpc>
            </a:pPr>
            <a:r>
              <a:rPr lang="el-GR" b="1" dirty="0" smtClean="0">
                <a:solidFill>
                  <a:schemeClr val="accent2"/>
                </a:solidFill>
              </a:rPr>
              <a:t>Βήχας - Απόχρεμψη</a:t>
            </a:r>
            <a:endParaRPr lang="el-GR" dirty="0" smtClean="0"/>
          </a:p>
          <a:p>
            <a:pPr lvl="1">
              <a:lnSpc>
                <a:spcPct val="120000"/>
              </a:lnSpc>
            </a:pPr>
            <a:r>
              <a:rPr lang="el-GR" dirty="0" smtClean="0"/>
              <a:t>Αριθμός </a:t>
            </a:r>
            <a:r>
              <a:rPr lang="el-GR" dirty="0" err="1" smtClean="0"/>
              <a:t>βηχικών</a:t>
            </a:r>
            <a:r>
              <a:rPr lang="el-GR" dirty="0" smtClean="0"/>
              <a:t> ώσεων και διάρκεια (μονήρης, μικρή σειρά ώσεων, </a:t>
            </a:r>
            <a:r>
              <a:rPr lang="el-GR" dirty="0" err="1" smtClean="0"/>
              <a:t>παροξυσμικός</a:t>
            </a:r>
            <a:r>
              <a:rPr lang="el-GR" dirty="0" smtClean="0"/>
              <a:t>)</a:t>
            </a:r>
          </a:p>
          <a:p>
            <a:pPr lvl="1">
              <a:lnSpc>
                <a:spcPct val="120000"/>
              </a:lnSpc>
            </a:pPr>
            <a:r>
              <a:rPr lang="el-GR" dirty="0" smtClean="0"/>
              <a:t>Ακουστικά χαρακτηριστικά (ξηρός, υγρός μεταλλικός)</a:t>
            </a:r>
          </a:p>
          <a:p>
            <a:pPr lvl="1">
              <a:lnSpc>
                <a:spcPct val="120000"/>
              </a:lnSpc>
            </a:pPr>
            <a:r>
              <a:rPr lang="el-GR" dirty="0" smtClean="0"/>
              <a:t>Συχνότητα εμφάνισης (συνεχής, νυκτερινός, πρωινός)</a:t>
            </a:r>
          </a:p>
          <a:p>
            <a:pPr lvl="1">
              <a:lnSpc>
                <a:spcPct val="120000"/>
              </a:lnSpc>
            </a:pPr>
            <a:r>
              <a:rPr lang="el-GR" dirty="0" smtClean="0"/>
              <a:t>Συνθήκες έκλυσης (σίτιση, άσκηση, γέλιο) </a:t>
            </a:r>
          </a:p>
          <a:p>
            <a:pPr lvl="1">
              <a:lnSpc>
                <a:spcPct val="120000"/>
              </a:lnSpc>
            </a:pPr>
            <a:r>
              <a:rPr lang="el-GR" dirty="0" smtClean="0"/>
              <a:t>Αιμόπτυση (υποκρύπτει σοβαρή υποκείμενη νόσο)</a:t>
            </a:r>
          </a:p>
          <a:p>
            <a:pPr lvl="2">
              <a:lnSpc>
                <a:spcPct val="120000"/>
              </a:lnSpc>
            </a:pPr>
            <a:r>
              <a:rPr lang="el-GR" dirty="0" smtClean="0"/>
              <a:t>Σπάνια σε παιδιά &lt;6 ετών .		</a:t>
            </a:r>
          </a:p>
          <a:p>
            <a:pPr eaLnBrk="1" hangingPunct="1">
              <a:lnSpc>
                <a:spcPct val="120000"/>
              </a:lnSpc>
            </a:pPr>
            <a:endParaRPr lang="el-GR" dirty="0" smtClean="0"/>
          </a:p>
          <a:p>
            <a:pPr eaLnBrk="1" hangingPunct="1">
              <a:lnSpc>
                <a:spcPct val="120000"/>
              </a:lnSpc>
            </a:pPr>
            <a:r>
              <a:rPr lang="el-GR" b="1" dirty="0" smtClean="0">
                <a:solidFill>
                  <a:schemeClr val="accent2"/>
                </a:solidFill>
              </a:rPr>
              <a:t>Αλλαγή συμπεριφοράς</a:t>
            </a:r>
          </a:p>
          <a:p>
            <a:pPr lvl="1">
              <a:lnSpc>
                <a:spcPct val="120000"/>
              </a:lnSpc>
            </a:pPr>
            <a:r>
              <a:rPr lang="el-GR" dirty="0" smtClean="0"/>
              <a:t>Διαταραχή επιπέδου συνείδησης</a:t>
            </a:r>
          </a:p>
          <a:p>
            <a:pPr lvl="1">
              <a:lnSpc>
                <a:spcPct val="120000"/>
              </a:lnSpc>
            </a:pPr>
            <a:r>
              <a:rPr lang="el-GR" dirty="0" smtClean="0"/>
              <a:t>Λήθαργος</a:t>
            </a:r>
          </a:p>
          <a:p>
            <a:pPr lvl="1">
              <a:lnSpc>
                <a:spcPct val="120000"/>
              </a:lnSpc>
            </a:pPr>
            <a:r>
              <a:rPr lang="el-GR" dirty="0" smtClean="0"/>
              <a:t>Απώλεια </a:t>
            </a:r>
            <a:r>
              <a:rPr lang="el-GR" dirty="0" err="1" smtClean="0"/>
              <a:t>μυικού</a:t>
            </a:r>
            <a:r>
              <a:rPr lang="el-GR" dirty="0" smtClean="0"/>
              <a:t> τόνου</a:t>
            </a:r>
            <a:endParaRPr lang="en-US" dirty="0" smtClean="0"/>
          </a:p>
        </p:txBody>
      </p:sp>
      <p:pic>
        <p:nvPicPr>
          <p:cNvPr id="558082" name="Picture 2" descr="https://encrypted-tbn3.gstatic.com/images?q=tbn:ANd9GcQYw17YkNGk0xhUnYTGOG7n1IwlZRCTaMfo0XOSpiS6WZZWBF5jWA"/>
          <p:cNvPicPr>
            <a:picLocks noChangeAspect="1" noChangeArrowheads="1"/>
          </p:cNvPicPr>
          <p:nvPr/>
        </p:nvPicPr>
        <p:blipFill>
          <a:blip r:embed="rId3" cstate="print"/>
          <a:srcRect/>
          <a:stretch>
            <a:fillRect/>
          </a:stretch>
        </p:blipFill>
        <p:spPr bwMode="auto">
          <a:xfrm>
            <a:off x="5497059" y="4345894"/>
            <a:ext cx="3333347" cy="2218192"/>
          </a:xfrm>
          <a:prstGeom prst="rect">
            <a:avLst/>
          </a:prstGeom>
          <a:noFill/>
        </p:spPr>
      </p:pic>
    </p:spTree>
    <p:extLst>
      <p:ext uri="{BB962C8B-B14F-4D97-AF65-F5344CB8AC3E}">
        <p14:creationId xmlns:p14="http://schemas.microsoft.com/office/powerpoint/2010/main" val="28035690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ctus%20excavatum"/>
          <p:cNvPicPr>
            <a:picLocks noChangeAspect="1" noChangeArrowheads="1"/>
          </p:cNvPicPr>
          <p:nvPr/>
        </p:nvPicPr>
        <p:blipFill>
          <a:blip r:embed="rId2" cstate="print"/>
          <a:srcRect/>
          <a:stretch>
            <a:fillRect/>
          </a:stretch>
        </p:blipFill>
        <p:spPr bwMode="auto">
          <a:xfrm>
            <a:off x="6237513" y="656317"/>
            <a:ext cx="1457098" cy="1666144"/>
          </a:xfrm>
          <a:prstGeom prst="rect">
            <a:avLst/>
          </a:prstGeom>
          <a:noFill/>
          <a:ln w="28575">
            <a:solidFill>
              <a:srgbClr val="3366FF"/>
            </a:solidFill>
            <a:miter lim="800000"/>
            <a:headEnd/>
            <a:tailEnd/>
          </a:ln>
        </p:spPr>
      </p:pic>
      <p:sp>
        <p:nvSpPr>
          <p:cNvPr id="2" name="1 - Τίτλος"/>
          <p:cNvSpPr>
            <a:spLocks noGrp="1"/>
          </p:cNvSpPr>
          <p:nvPr>
            <p:ph type="title"/>
          </p:nvPr>
        </p:nvSpPr>
        <p:spPr>
          <a:xfrm>
            <a:off x="457200" y="274638"/>
            <a:ext cx="8229600" cy="721405"/>
          </a:xfrm>
        </p:spPr>
        <p:txBody>
          <a:bodyPr>
            <a:normAutofit/>
          </a:bodyPr>
          <a:lstStyle/>
          <a:p>
            <a:r>
              <a:rPr lang="el-GR" dirty="0" smtClean="0"/>
              <a:t>Επισκόπηση</a:t>
            </a:r>
            <a:endParaRPr lang="el-GR" dirty="0"/>
          </a:p>
        </p:txBody>
      </p:sp>
      <p:sp>
        <p:nvSpPr>
          <p:cNvPr id="3" name="2 - Θέση περιεχομένου"/>
          <p:cNvSpPr>
            <a:spLocks noGrp="1"/>
          </p:cNvSpPr>
          <p:nvPr>
            <p:ph idx="1"/>
          </p:nvPr>
        </p:nvSpPr>
        <p:spPr>
          <a:xfrm>
            <a:off x="228599" y="1094014"/>
            <a:ext cx="8719457" cy="5551715"/>
          </a:xfrm>
        </p:spPr>
        <p:txBody>
          <a:bodyPr>
            <a:normAutofit fontScale="92500" lnSpcReduction="20000"/>
          </a:bodyPr>
          <a:lstStyle/>
          <a:p>
            <a:pPr>
              <a:spcBef>
                <a:spcPct val="40000"/>
              </a:spcBef>
              <a:defRPr/>
            </a:pPr>
            <a:r>
              <a:rPr lang="el-GR" b="1" dirty="0" smtClean="0"/>
              <a:t>Σχήμα - διαστάσεις θώρακα</a:t>
            </a:r>
          </a:p>
          <a:p>
            <a:pPr lvl="1">
              <a:spcBef>
                <a:spcPct val="40000"/>
              </a:spcBef>
              <a:defRPr/>
            </a:pPr>
            <a:r>
              <a:rPr lang="el-GR" dirty="0" smtClean="0"/>
              <a:t>Δυσπλασία θώρακα (Σύνδρομα)</a:t>
            </a:r>
          </a:p>
          <a:p>
            <a:pPr lvl="1">
              <a:spcBef>
                <a:spcPct val="40000"/>
              </a:spcBef>
              <a:defRPr/>
            </a:pPr>
            <a:r>
              <a:rPr lang="el-GR" dirty="0" smtClean="0"/>
              <a:t>Δυσπλασία ΘΜ σπονδυλικής στήλης</a:t>
            </a:r>
          </a:p>
          <a:p>
            <a:pPr lvl="2">
              <a:spcBef>
                <a:spcPct val="40000"/>
              </a:spcBef>
              <a:defRPr/>
            </a:pPr>
            <a:r>
              <a:rPr lang="el-GR" dirty="0" smtClean="0"/>
              <a:t>Σκολίωση, κύφωση, λόρδωση</a:t>
            </a:r>
          </a:p>
          <a:p>
            <a:pPr>
              <a:spcBef>
                <a:spcPct val="40000"/>
              </a:spcBef>
              <a:defRPr/>
            </a:pPr>
            <a:endParaRPr lang="el-GR" sz="1600" dirty="0" smtClean="0"/>
          </a:p>
          <a:p>
            <a:pPr>
              <a:spcBef>
                <a:spcPct val="40000"/>
              </a:spcBef>
              <a:defRPr/>
            </a:pPr>
            <a:r>
              <a:rPr lang="el-GR" b="1" dirty="0" smtClean="0"/>
              <a:t>Τύποι αναπνοής</a:t>
            </a:r>
          </a:p>
          <a:p>
            <a:pPr lvl="1">
              <a:spcBef>
                <a:spcPct val="40000"/>
              </a:spcBef>
              <a:defRPr/>
            </a:pPr>
            <a:r>
              <a:rPr lang="el-GR" dirty="0" smtClean="0"/>
              <a:t>Συχνότητα (</a:t>
            </a:r>
            <a:r>
              <a:rPr lang="el-GR" dirty="0" err="1" smtClean="0"/>
              <a:t>rate</a:t>
            </a:r>
            <a:r>
              <a:rPr lang="el-GR" dirty="0" smtClean="0"/>
              <a:t>)</a:t>
            </a:r>
          </a:p>
          <a:p>
            <a:pPr lvl="1">
              <a:spcBef>
                <a:spcPct val="40000"/>
              </a:spcBef>
              <a:defRPr/>
            </a:pPr>
            <a:r>
              <a:rPr lang="el-GR" dirty="0" smtClean="0"/>
              <a:t>Βάθος (</a:t>
            </a:r>
            <a:r>
              <a:rPr lang="el-GR" dirty="0" err="1" smtClean="0"/>
              <a:t>depth</a:t>
            </a:r>
            <a:r>
              <a:rPr lang="el-GR" dirty="0" smtClean="0"/>
              <a:t>)</a:t>
            </a:r>
          </a:p>
          <a:p>
            <a:pPr lvl="1">
              <a:spcBef>
                <a:spcPct val="40000"/>
              </a:spcBef>
              <a:defRPr/>
            </a:pPr>
            <a:r>
              <a:rPr lang="el-GR" dirty="0" smtClean="0"/>
              <a:t>Ρυθμός (</a:t>
            </a:r>
            <a:r>
              <a:rPr lang="el-GR" dirty="0" err="1" smtClean="0"/>
              <a:t>rhythm</a:t>
            </a:r>
            <a:r>
              <a:rPr lang="el-GR" dirty="0" smtClean="0"/>
              <a:t>)</a:t>
            </a:r>
          </a:p>
          <a:p>
            <a:pPr lvl="1">
              <a:spcBef>
                <a:spcPct val="40000"/>
              </a:spcBef>
              <a:defRPr/>
            </a:pPr>
            <a:r>
              <a:rPr lang="el-GR" dirty="0" smtClean="0"/>
              <a:t>Αναπνευστική προσπάθεια (</a:t>
            </a:r>
            <a:r>
              <a:rPr lang="el-GR" dirty="0" err="1" smtClean="0"/>
              <a:t>effort</a:t>
            </a:r>
            <a:r>
              <a:rPr lang="el-GR" dirty="0" smtClean="0"/>
              <a:t>)</a:t>
            </a:r>
          </a:p>
          <a:p>
            <a:pPr>
              <a:spcBef>
                <a:spcPct val="40000"/>
              </a:spcBef>
              <a:defRPr/>
            </a:pPr>
            <a:endParaRPr lang="en-US" sz="1800" dirty="0" smtClean="0"/>
          </a:p>
          <a:p>
            <a:pPr>
              <a:spcBef>
                <a:spcPct val="40000"/>
              </a:spcBef>
              <a:defRPr/>
            </a:pPr>
            <a:r>
              <a:rPr lang="el-GR" b="1" dirty="0" smtClean="0"/>
              <a:t>Χροιά δέρματος</a:t>
            </a:r>
          </a:p>
          <a:p>
            <a:pPr>
              <a:spcBef>
                <a:spcPct val="40000"/>
              </a:spcBef>
              <a:defRPr/>
            </a:pPr>
            <a:endParaRPr lang="el-GR" sz="1800" dirty="0" smtClean="0"/>
          </a:p>
          <a:p>
            <a:pPr>
              <a:spcBef>
                <a:spcPct val="40000"/>
              </a:spcBef>
              <a:defRPr/>
            </a:pPr>
            <a:r>
              <a:rPr lang="el-GR" b="1" dirty="0" err="1" smtClean="0"/>
              <a:t>Πληκτροδακτυλία</a:t>
            </a:r>
            <a:endParaRPr lang="el-GR" b="1" dirty="0" smtClean="0"/>
          </a:p>
          <a:p>
            <a:pPr lvl="1">
              <a:spcBef>
                <a:spcPct val="40000"/>
              </a:spcBef>
              <a:defRPr/>
            </a:pPr>
            <a:r>
              <a:rPr lang="el-GR" dirty="0" smtClean="0"/>
              <a:t>Διεύρυνση και πάχυνση  της τελικής φάλαγγας των δακτύλων λόγω </a:t>
            </a:r>
            <a:r>
              <a:rPr lang="el-GR" dirty="0" smtClean="0">
                <a:solidFill>
                  <a:schemeClr val="hlink"/>
                </a:solidFill>
              </a:rPr>
              <a:t>υπερτροφίας και υπερπλασίας συνδετικού ιστού</a:t>
            </a:r>
            <a:r>
              <a:rPr lang="el-GR" dirty="0" smtClean="0"/>
              <a:t> αλλά και </a:t>
            </a:r>
            <a:r>
              <a:rPr lang="el-GR" dirty="0" smtClean="0">
                <a:solidFill>
                  <a:schemeClr val="hlink"/>
                </a:solidFill>
              </a:rPr>
              <a:t>αυξημένης αγγειοβρίθειας</a:t>
            </a:r>
            <a:r>
              <a:rPr lang="el-GR" dirty="0" smtClean="0"/>
              <a:t> στην περιοχή.</a:t>
            </a:r>
          </a:p>
          <a:p>
            <a:pPr lvl="1">
              <a:spcBef>
                <a:spcPct val="40000"/>
              </a:spcBef>
              <a:defRPr/>
            </a:pPr>
            <a:r>
              <a:rPr lang="el-GR" dirty="0" smtClean="0"/>
              <a:t>Σύμπτωμα καρδιοπαθειών ή πνευμονοπαθειών με χρόνια </a:t>
            </a:r>
            <a:r>
              <a:rPr lang="el-GR" dirty="0" err="1" smtClean="0"/>
              <a:t>υποξαιμία</a:t>
            </a:r>
            <a:endParaRPr lang="el-GR" dirty="0" smtClean="0"/>
          </a:p>
          <a:p>
            <a:pPr lvl="1">
              <a:spcBef>
                <a:spcPct val="40000"/>
              </a:spcBef>
              <a:defRPr/>
            </a:pPr>
            <a:endParaRPr lang="el-GR" dirty="0"/>
          </a:p>
        </p:txBody>
      </p:sp>
      <p:sp>
        <p:nvSpPr>
          <p:cNvPr id="4" name="3 - Θέση αριθμού διαφάνειας"/>
          <p:cNvSpPr>
            <a:spLocks noGrp="1"/>
          </p:cNvSpPr>
          <p:nvPr>
            <p:ph type="sldNum" sz="quarter" idx="12"/>
          </p:nvPr>
        </p:nvSpPr>
        <p:spPr/>
        <p:txBody>
          <a:bodyPr/>
          <a:lstStyle/>
          <a:p>
            <a:pPr>
              <a:defRPr/>
            </a:pPr>
            <a:fld id="{8982BAF9-D131-44ED-AD15-BC033088CF98}" type="slidenum">
              <a:rPr lang="el-GR" smtClean="0">
                <a:solidFill>
                  <a:prstClr val="black">
                    <a:tint val="75000"/>
                  </a:prstClr>
                </a:solidFill>
              </a:rPr>
              <a:pPr>
                <a:defRPr/>
              </a:pPr>
              <a:t>19</a:t>
            </a:fld>
            <a:endParaRPr lang="el-GR">
              <a:solidFill>
                <a:prstClr val="black">
                  <a:tint val="75000"/>
                </a:prstClr>
              </a:solidFill>
            </a:endParaRPr>
          </a:p>
        </p:txBody>
      </p:sp>
      <p:pic>
        <p:nvPicPr>
          <p:cNvPr id="5" name="Picture 4" descr="Click to see larger picture">
            <a:hlinkClick r:id="rId3"/>
          </p:cNvPr>
          <p:cNvPicPr>
            <a:picLocks noChangeAspect="1" noChangeArrowheads="1"/>
          </p:cNvPicPr>
          <p:nvPr/>
        </p:nvPicPr>
        <p:blipFill>
          <a:blip r:embed="rId4" cstate="print"/>
          <a:srcRect/>
          <a:stretch>
            <a:fillRect/>
          </a:stretch>
        </p:blipFill>
        <p:spPr bwMode="auto">
          <a:xfrm>
            <a:off x="7665455" y="0"/>
            <a:ext cx="1478545" cy="1908175"/>
          </a:xfrm>
          <a:prstGeom prst="rect">
            <a:avLst/>
          </a:prstGeom>
          <a:noFill/>
          <a:ln w="28575">
            <a:solidFill>
              <a:srgbClr val="3366FF"/>
            </a:solidFill>
            <a:miter lim="800000"/>
            <a:headEnd/>
            <a:tailEnd/>
          </a:ln>
        </p:spPr>
      </p:pic>
      <p:pic>
        <p:nvPicPr>
          <p:cNvPr id="7" name="Picture 4"/>
          <p:cNvPicPr>
            <a:picLocks noChangeAspect="1" noChangeArrowheads="1"/>
          </p:cNvPicPr>
          <p:nvPr/>
        </p:nvPicPr>
        <p:blipFill>
          <a:blip r:embed="rId5" cstate="print"/>
          <a:srcRect/>
          <a:stretch>
            <a:fillRect/>
          </a:stretch>
        </p:blipFill>
        <p:spPr bwMode="auto">
          <a:xfrm>
            <a:off x="7346496" y="2610077"/>
            <a:ext cx="1485900" cy="2876550"/>
          </a:xfrm>
          <a:prstGeom prst="rect">
            <a:avLst/>
          </a:prstGeom>
          <a:noFill/>
          <a:ln w="9525">
            <a:noFill/>
            <a:miter lim="800000"/>
            <a:headEnd/>
            <a:tailEnd/>
          </a:ln>
        </p:spPr>
      </p:pic>
      <p:pic>
        <p:nvPicPr>
          <p:cNvPr id="8" name="Picture 9" descr="fingerclubbing"/>
          <p:cNvPicPr>
            <a:picLocks noChangeAspect="1" noChangeArrowheads="1"/>
          </p:cNvPicPr>
          <p:nvPr/>
        </p:nvPicPr>
        <p:blipFill>
          <a:blip r:embed="rId6" cstate="print"/>
          <a:srcRect/>
          <a:stretch>
            <a:fillRect/>
          </a:stretch>
        </p:blipFill>
        <p:spPr bwMode="auto">
          <a:xfrm rot="17425883">
            <a:off x="4969329" y="3080656"/>
            <a:ext cx="2857500" cy="1524000"/>
          </a:xfrm>
          <a:prstGeom prst="ellipse">
            <a:avLst/>
          </a:prstGeom>
          <a:ln>
            <a:noFill/>
          </a:ln>
          <a:effectLst>
            <a:softEdge rad="112500"/>
          </a:effectLst>
        </p:spPr>
      </p:pic>
    </p:spTree>
    <p:extLst>
      <p:ext uri="{BB962C8B-B14F-4D97-AF65-F5344CB8AC3E}">
        <p14:creationId xmlns:p14="http://schemas.microsoft.com/office/powerpoint/2010/main" val="14614897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978243"/>
            <a:ext cx="7543800" cy="1450757"/>
          </a:xfrm>
        </p:spPr>
        <p:txBody>
          <a:bodyPr/>
          <a:lstStyle/>
          <a:p>
            <a:pPr algn="ctr"/>
            <a:r>
              <a:rPr lang="el-GR" b="1" dirty="0" smtClean="0">
                <a:effectLst>
                  <a:outerShdw blurRad="38100" dist="38100" dir="2700000" algn="tl">
                    <a:srgbClr val="000000">
                      <a:alpha val="43137"/>
                    </a:srgbClr>
                  </a:outerShdw>
                </a:effectLst>
              </a:rPr>
              <a:t>Εισαγωγή</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2</a:t>
            </a:fld>
            <a:endParaRPr lang="en-US"/>
          </a:p>
        </p:txBody>
      </p:sp>
    </p:spTree>
    <p:extLst>
      <p:ext uri="{BB962C8B-B14F-4D97-AF65-F5344CB8AC3E}">
        <p14:creationId xmlns:p14="http://schemas.microsoft.com/office/powerpoint/2010/main" val="37037611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86719"/>
          </a:xfrm>
        </p:spPr>
        <p:txBody>
          <a:bodyPr/>
          <a:lstStyle/>
          <a:p>
            <a:r>
              <a:rPr lang="el-GR" dirty="0" smtClean="0"/>
              <a:t>Ψηλάφηση</a:t>
            </a:r>
            <a:endParaRPr lang="el-GR" dirty="0"/>
          </a:p>
        </p:txBody>
      </p:sp>
      <p:sp>
        <p:nvSpPr>
          <p:cNvPr id="3" name="2 - Θέση περιεχομένου"/>
          <p:cNvSpPr>
            <a:spLocks noGrp="1"/>
          </p:cNvSpPr>
          <p:nvPr>
            <p:ph idx="1"/>
          </p:nvPr>
        </p:nvSpPr>
        <p:spPr>
          <a:xfrm>
            <a:off x="261257" y="1208315"/>
            <a:ext cx="5404757" cy="5290456"/>
          </a:xfrm>
        </p:spPr>
        <p:txBody>
          <a:bodyPr>
            <a:normAutofit/>
          </a:bodyPr>
          <a:lstStyle/>
          <a:p>
            <a:r>
              <a:rPr lang="el-GR" b="1" dirty="0" smtClean="0"/>
              <a:t>Ψηλάφηση δέρματος για επιβεβαίωση ευρημάτων επισκόπησης:</a:t>
            </a:r>
          </a:p>
          <a:p>
            <a:pPr lvl="1"/>
            <a:r>
              <a:rPr lang="el-GR" dirty="0" smtClean="0"/>
              <a:t>Οίδημα</a:t>
            </a:r>
          </a:p>
          <a:p>
            <a:pPr lvl="1"/>
            <a:r>
              <a:rPr lang="el-GR" dirty="0" smtClean="0"/>
              <a:t>Υποδόριο εμφύσημα</a:t>
            </a:r>
          </a:p>
          <a:p>
            <a:pPr lvl="1"/>
            <a:r>
              <a:rPr lang="el-GR" dirty="0" smtClean="0"/>
              <a:t>Χρόνος τριχοειδικής επαναπλήρωσης</a:t>
            </a:r>
          </a:p>
          <a:p>
            <a:pPr lvl="1"/>
            <a:r>
              <a:rPr lang="el-GR" dirty="0" smtClean="0"/>
              <a:t>Επιβεβαίωση δυσπλασιών ή/και θέσης τραχείας</a:t>
            </a:r>
          </a:p>
          <a:p>
            <a:pPr lvl="1"/>
            <a:endParaRPr lang="el-GR" b="1" dirty="0" smtClean="0"/>
          </a:p>
          <a:p>
            <a:r>
              <a:rPr lang="el-GR" b="1" dirty="0" smtClean="0"/>
              <a:t>Εκτίμηση αναπνευστικής συχνότητας</a:t>
            </a:r>
          </a:p>
          <a:p>
            <a:pPr lvl="1"/>
            <a:r>
              <a:rPr lang="el-GR" dirty="0" smtClean="0"/>
              <a:t>Βάθους &amp; έργου αναπνοής</a:t>
            </a:r>
          </a:p>
          <a:p>
            <a:endParaRPr lang="el-GR" b="1" dirty="0" smtClean="0"/>
          </a:p>
          <a:p>
            <a:r>
              <a:rPr lang="el-GR" b="1" dirty="0" smtClean="0"/>
              <a:t>Εκτίμηση καρδιακής συχνότητας</a:t>
            </a:r>
          </a:p>
          <a:p>
            <a:endParaRPr lang="el-GR" dirty="0" smtClean="0"/>
          </a:p>
          <a:p>
            <a:r>
              <a:rPr lang="el-GR" b="1" dirty="0" smtClean="0"/>
              <a:t>Εκτίμηση θερμοκρασίας δέρματος</a:t>
            </a:r>
          </a:p>
          <a:p>
            <a:endParaRPr lang="el-GR" dirty="0"/>
          </a:p>
        </p:txBody>
      </p:sp>
      <p:sp>
        <p:nvSpPr>
          <p:cNvPr id="4" name="3 - Θέση αριθμού διαφάνειας"/>
          <p:cNvSpPr>
            <a:spLocks noGrp="1"/>
          </p:cNvSpPr>
          <p:nvPr>
            <p:ph type="sldNum" sz="quarter" idx="12"/>
          </p:nvPr>
        </p:nvSpPr>
        <p:spPr/>
        <p:txBody>
          <a:bodyPr/>
          <a:lstStyle/>
          <a:p>
            <a:pPr>
              <a:defRPr/>
            </a:pPr>
            <a:fld id="{8982BAF9-D131-44ED-AD15-BC033088CF98}" type="slidenum">
              <a:rPr lang="el-GR" smtClean="0">
                <a:solidFill>
                  <a:prstClr val="black">
                    <a:tint val="75000"/>
                  </a:prstClr>
                </a:solidFill>
              </a:rPr>
              <a:pPr>
                <a:defRPr/>
              </a:pPr>
              <a:t>20</a:t>
            </a:fld>
            <a:endParaRPr lang="el-GR">
              <a:solidFill>
                <a:prstClr val="black">
                  <a:tint val="75000"/>
                </a:prstClr>
              </a:solidFill>
            </a:endParaRPr>
          </a:p>
        </p:txBody>
      </p:sp>
      <p:pic>
        <p:nvPicPr>
          <p:cNvPr id="5" name="Picture 4"/>
          <p:cNvPicPr>
            <a:picLocks noChangeAspect="1" noChangeArrowheads="1"/>
          </p:cNvPicPr>
          <p:nvPr/>
        </p:nvPicPr>
        <p:blipFill>
          <a:blip r:embed="rId3" cstate="print"/>
          <a:srcRect/>
          <a:stretch>
            <a:fillRect/>
          </a:stretch>
        </p:blipFill>
        <p:spPr>
          <a:xfrm>
            <a:off x="6204857" y="1534884"/>
            <a:ext cx="2939143" cy="1730829"/>
          </a:xfrm>
          <a:prstGeom prst="rect">
            <a:avLst/>
          </a:prstGeom>
          <a:noFill/>
        </p:spPr>
      </p:pic>
      <p:pic>
        <p:nvPicPr>
          <p:cNvPr id="6" name="Picture 6"/>
          <p:cNvPicPr>
            <a:picLocks noChangeAspect="1" noChangeArrowheads="1"/>
          </p:cNvPicPr>
          <p:nvPr/>
        </p:nvPicPr>
        <p:blipFill>
          <a:blip r:embed="rId3" cstate="print"/>
          <a:srcRect/>
          <a:stretch>
            <a:fillRect/>
          </a:stretch>
        </p:blipFill>
        <p:spPr bwMode="auto">
          <a:xfrm>
            <a:off x="6214905" y="4261756"/>
            <a:ext cx="2929095" cy="1730829"/>
          </a:xfrm>
          <a:prstGeom prst="rect">
            <a:avLst/>
          </a:prstGeom>
          <a:noFill/>
          <a:ln w="9525">
            <a:noFill/>
            <a:miter lim="800000"/>
            <a:headEnd/>
            <a:tailEnd/>
          </a:ln>
        </p:spPr>
      </p:pic>
    </p:spTree>
    <p:extLst>
      <p:ext uri="{BB962C8B-B14F-4D97-AF65-F5344CB8AC3E}">
        <p14:creationId xmlns:p14="http://schemas.microsoft.com/office/powerpoint/2010/main" val="7534366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7"/>
          <p:cNvSpPr>
            <a:spLocks noGrp="1" noChangeArrowheads="1"/>
          </p:cNvSpPr>
          <p:nvPr>
            <p:ph type="title"/>
          </p:nvPr>
        </p:nvSpPr>
        <p:spPr>
          <a:xfrm>
            <a:off x="457200" y="274638"/>
            <a:ext cx="8229600" cy="639762"/>
          </a:xfrm>
        </p:spPr>
        <p:txBody>
          <a:bodyPr>
            <a:normAutofit fontScale="90000"/>
          </a:bodyPr>
          <a:lstStyle/>
          <a:p>
            <a:pPr eaLnBrk="1" hangingPunct="1"/>
            <a:r>
              <a:rPr lang="el-GR" dirty="0" smtClean="0"/>
              <a:t>Ακρόαση - Αναπνευστικοί ήχοι</a:t>
            </a:r>
            <a:endParaRPr lang="en-US" dirty="0" smtClean="0"/>
          </a:p>
        </p:txBody>
      </p:sp>
      <p:sp>
        <p:nvSpPr>
          <p:cNvPr id="11" name="10 - Θέση περιεχομένου"/>
          <p:cNvSpPr>
            <a:spLocks noGrp="1"/>
          </p:cNvSpPr>
          <p:nvPr>
            <p:ph idx="1"/>
          </p:nvPr>
        </p:nvSpPr>
        <p:spPr>
          <a:xfrm>
            <a:off x="0" y="979714"/>
            <a:ext cx="8948057" cy="5878286"/>
          </a:xfrm>
        </p:spPr>
        <p:txBody>
          <a:bodyPr>
            <a:normAutofit fontScale="85000" lnSpcReduction="20000"/>
          </a:bodyPr>
          <a:lstStyle/>
          <a:p>
            <a:r>
              <a:rPr lang="el-GR" b="1" dirty="0" smtClean="0">
                <a:solidFill>
                  <a:schemeClr val="accent2"/>
                </a:solidFill>
              </a:rPr>
              <a:t>Σιγμός (σφύριγμα) </a:t>
            </a:r>
            <a:r>
              <a:rPr lang="en-US" b="1" dirty="0" err="1" smtClean="0">
                <a:solidFill>
                  <a:schemeClr val="accent2"/>
                </a:solidFill>
              </a:rPr>
              <a:t>stridor</a:t>
            </a:r>
            <a:endParaRPr lang="el-GR" b="1" dirty="0" smtClean="0">
              <a:solidFill>
                <a:schemeClr val="accent2"/>
              </a:solidFill>
            </a:endParaRPr>
          </a:p>
          <a:p>
            <a:pPr lvl="1"/>
            <a:r>
              <a:rPr lang="el-GR" dirty="0" smtClean="0"/>
              <a:t>Συνεχής, τραχύς, μουσικός, συνήθως </a:t>
            </a:r>
            <a:r>
              <a:rPr lang="el-GR" dirty="0" err="1" smtClean="0"/>
              <a:t>υψίσυχνος</a:t>
            </a:r>
            <a:r>
              <a:rPr lang="el-GR" dirty="0" smtClean="0"/>
              <a:t>, μονοτονικός, εισπνευστικός, σε βαρύτερες περιπτώσεις και </a:t>
            </a:r>
            <a:r>
              <a:rPr lang="el-GR" dirty="0" err="1" smtClean="0"/>
              <a:t>εκπνευστικός</a:t>
            </a:r>
            <a:r>
              <a:rPr lang="el-GR" dirty="0" smtClean="0"/>
              <a:t> (διφασικός)  </a:t>
            </a:r>
          </a:p>
          <a:p>
            <a:endParaRPr lang="el-GR" sz="1800" dirty="0" smtClean="0"/>
          </a:p>
          <a:p>
            <a:r>
              <a:rPr lang="el-GR" b="1" dirty="0" smtClean="0">
                <a:solidFill>
                  <a:schemeClr val="accent2"/>
                </a:solidFill>
              </a:rPr>
              <a:t>Συριγμός (σφύριγμα) (βράσιμο, γατάκια) </a:t>
            </a:r>
            <a:r>
              <a:rPr lang="en-US" b="1" dirty="0" smtClean="0">
                <a:solidFill>
                  <a:schemeClr val="accent2"/>
                </a:solidFill>
              </a:rPr>
              <a:t> </a:t>
            </a:r>
            <a:r>
              <a:rPr lang="en-US" b="1" dirty="0" err="1" smtClean="0">
                <a:solidFill>
                  <a:schemeClr val="accent2"/>
                </a:solidFill>
              </a:rPr>
              <a:t>wheesing</a:t>
            </a:r>
            <a:endParaRPr lang="el-GR" b="1" dirty="0" smtClean="0">
              <a:solidFill>
                <a:schemeClr val="accent2"/>
              </a:solidFill>
            </a:endParaRPr>
          </a:p>
          <a:p>
            <a:pPr lvl="1"/>
            <a:r>
              <a:rPr lang="el-GR" dirty="0" smtClean="0"/>
              <a:t>Συνεχής, μουσικός, συνήθως πολυτονικός, κυρίως </a:t>
            </a:r>
            <a:r>
              <a:rPr lang="el-GR" dirty="0" err="1" smtClean="0"/>
              <a:t>εκπνευστικός</a:t>
            </a:r>
            <a:endParaRPr lang="el-GR" dirty="0" smtClean="0"/>
          </a:p>
          <a:p>
            <a:endParaRPr lang="el-GR" sz="1800" dirty="0" smtClean="0"/>
          </a:p>
          <a:p>
            <a:r>
              <a:rPr lang="el-GR" b="1" dirty="0" smtClean="0">
                <a:solidFill>
                  <a:schemeClr val="accent2"/>
                </a:solidFill>
              </a:rPr>
              <a:t>Γογγυσμός (βογκητό)</a:t>
            </a:r>
            <a:r>
              <a:rPr lang="en-US" b="1" dirty="0" smtClean="0">
                <a:solidFill>
                  <a:schemeClr val="accent2"/>
                </a:solidFill>
              </a:rPr>
              <a:t> grunting</a:t>
            </a:r>
            <a:endParaRPr lang="el-GR" b="1" dirty="0" smtClean="0">
              <a:solidFill>
                <a:schemeClr val="accent2"/>
              </a:solidFill>
            </a:endParaRPr>
          </a:p>
          <a:p>
            <a:pPr lvl="1"/>
            <a:r>
              <a:rPr lang="el-GR" dirty="0" smtClean="0"/>
              <a:t>Συνεχής, μουσικός, συνήθως χαμηλής συχνότητας, </a:t>
            </a:r>
            <a:r>
              <a:rPr lang="el-GR" dirty="0" err="1" smtClean="0"/>
              <a:t>εικπνευστικός</a:t>
            </a:r>
            <a:r>
              <a:rPr lang="el-GR" dirty="0" smtClean="0"/>
              <a:t>   </a:t>
            </a:r>
          </a:p>
          <a:p>
            <a:pPr lvl="1"/>
            <a:r>
              <a:rPr lang="el-GR" dirty="0" smtClean="0"/>
              <a:t>Προκαλείται από μερική σύγκλιση της γλωττίδας κατά την εκπνοή</a:t>
            </a:r>
          </a:p>
          <a:p>
            <a:pPr lvl="1"/>
            <a:r>
              <a:rPr lang="el-GR" dirty="0" smtClean="0"/>
              <a:t>Κατά την προσπάθεια παράτασης της εκπνοής και διατήρησης υψηλής </a:t>
            </a:r>
            <a:r>
              <a:rPr lang="el-GR" dirty="0" err="1" smtClean="0"/>
              <a:t>τελοεκπνευστικής</a:t>
            </a:r>
            <a:r>
              <a:rPr lang="el-GR" dirty="0" smtClean="0"/>
              <a:t> κυψελιδικής πίεσης </a:t>
            </a:r>
          </a:p>
          <a:p>
            <a:endParaRPr lang="el-GR" sz="1800" dirty="0" smtClean="0"/>
          </a:p>
          <a:p>
            <a:r>
              <a:rPr lang="el-GR" b="1" dirty="0" smtClean="0">
                <a:solidFill>
                  <a:schemeClr val="accent2"/>
                </a:solidFill>
              </a:rPr>
              <a:t>Ρεγχασμός (ροχαλητό)</a:t>
            </a:r>
            <a:r>
              <a:rPr lang="en-US" b="1" dirty="0" smtClean="0">
                <a:solidFill>
                  <a:schemeClr val="accent2"/>
                </a:solidFill>
              </a:rPr>
              <a:t> snoring</a:t>
            </a:r>
            <a:endParaRPr lang="el-GR" b="1" dirty="0" smtClean="0">
              <a:solidFill>
                <a:schemeClr val="accent2"/>
              </a:solidFill>
            </a:endParaRPr>
          </a:p>
          <a:p>
            <a:pPr lvl="1"/>
            <a:r>
              <a:rPr lang="el-GR" dirty="0" smtClean="0"/>
              <a:t>Συνεχής, εισπνευστικός ή και </a:t>
            </a:r>
            <a:r>
              <a:rPr lang="el-GR" dirty="0" err="1" smtClean="0"/>
              <a:t>εκπνευστικός</a:t>
            </a:r>
            <a:r>
              <a:rPr lang="el-GR" dirty="0" smtClean="0"/>
              <a:t>, ανώμαλης ποιότητας  </a:t>
            </a:r>
          </a:p>
          <a:p>
            <a:pPr lvl="1"/>
            <a:r>
              <a:rPr lang="el-GR" dirty="0" smtClean="0"/>
              <a:t>Προκαλείται από μερική απόφραξη του ανώτερου αναπνευστικού (συνήθως περιοχή ρινοφάρυγγα) </a:t>
            </a:r>
          </a:p>
          <a:p>
            <a:endParaRPr lang="el-GR" sz="1400" dirty="0" smtClean="0"/>
          </a:p>
          <a:p>
            <a:r>
              <a:rPr lang="el-GR" b="1" dirty="0" smtClean="0">
                <a:solidFill>
                  <a:schemeClr val="accent2"/>
                </a:solidFill>
              </a:rPr>
              <a:t>Κροταλισμός </a:t>
            </a:r>
            <a:r>
              <a:rPr lang="en-US" b="1" dirty="0" smtClean="0">
                <a:solidFill>
                  <a:schemeClr val="accent2"/>
                </a:solidFill>
              </a:rPr>
              <a:t> </a:t>
            </a:r>
            <a:r>
              <a:rPr lang="en-US" b="1" dirty="0" err="1" smtClean="0">
                <a:solidFill>
                  <a:schemeClr val="accent2"/>
                </a:solidFill>
              </a:rPr>
              <a:t>ratling</a:t>
            </a:r>
            <a:endParaRPr lang="el-GR" b="1" dirty="0" smtClean="0">
              <a:solidFill>
                <a:schemeClr val="accent2"/>
              </a:solidFill>
            </a:endParaRPr>
          </a:p>
          <a:p>
            <a:pPr lvl="1"/>
            <a:r>
              <a:rPr lang="el-GR" dirty="0" smtClean="0"/>
              <a:t>Ασυνεχής, τραχύς, ακανόνιστος, κυρίως εισπνευστικός </a:t>
            </a:r>
          </a:p>
          <a:p>
            <a:pPr lvl="1"/>
            <a:r>
              <a:rPr lang="el-GR" dirty="0" smtClean="0"/>
              <a:t>Προκαλείται πιθανά από μετακίνηση </a:t>
            </a:r>
            <a:r>
              <a:rPr lang="el-GR" dirty="0" err="1" smtClean="0"/>
              <a:t>υπερπαραγόμενων</a:t>
            </a:r>
            <a:r>
              <a:rPr lang="el-GR" dirty="0" smtClean="0"/>
              <a:t> βλεννών σε ρινοφάρυγγα, τραχεία ή μεγάλους βρόγχους </a:t>
            </a:r>
          </a:p>
          <a:p>
            <a:pPr lvl="1"/>
            <a:r>
              <a:rPr lang="el-GR" dirty="0" smtClean="0"/>
              <a:t>Συνήθης σε βρέφη με υποτροπιάζουσες λοιμώξεις αναπνευστικού</a:t>
            </a:r>
          </a:p>
          <a:p>
            <a:endParaRPr lang="el-GR" dirty="0" smtClean="0"/>
          </a:p>
          <a:p>
            <a:endParaRPr lang="el-GR" dirty="0" smtClean="0"/>
          </a:p>
          <a:p>
            <a:endParaRPr lang="el-GR" dirty="0" smtClean="0"/>
          </a:p>
          <a:p>
            <a:endParaRPr lang="el-GR" dirty="0" smtClean="0"/>
          </a:p>
          <a:p>
            <a:endParaRPr lang="el-GR" dirty="0" smtClean="0"/>
          </a:p>
          <a:p>
            <a:endParaRPr lang="el-GR" dirty="0"/>
          </a:p>
        </p:txBody>
      </p:sp>
    </p:spTree>
    <p:extLst>
      <p:ext uri="{BB962C8B-B14F-4D97-AF65-F5344CB8AC3E}">
        <p14:creationId xmlns:p14="http://schemas.microsoft.com/office/powerpoint/2010/main" val="16707199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pPr>
              <a:defRPr/>
            </a:pPr>
            <a:fld id="{8982BAF9-D131-44ED-AD15-BC033088CF98}" type="slidenum">
              <a:rPr lang="el-GR" smtClean="0">
                <a:solidFill>
                  <a:prstClr val="black">
                    <a:tint val="75000"/>
                  </a:prstClr>
                </a:solidFill>
              </a:rPr>
              <a:pPr>
                <a:defRPr/>
              </a:pPr>
              <a:t>22</a:t>
            </a:fld>
            <a:endParaRPr lang="el-GR">
              <a:solidFill>
                <a:prstClr val="black">
                  <a:tint val="75000"/>
                </a:prstClr>
              </a:solidFill>
            </a:endParaRPr>
          </a:p>
        </p:txBody>
      </p:sp>
      <p:pic>
        <p:nvPicPr>
          <p:cNvPr id="5" name="Picture 5" descr="auscultfront"/>
          <p:cNvPicPr>
            <a:picLocks noChangeAspect="1" noChangeArrowheads="1"/>
          </p:cNvPicPr>
          <p:nvPr/>
        </p:nvPicPr>
        <p:blipFill>
          <a:blip r:embed="rId2" cstate="print"/>
          <a:srcRect/>
          <a:stretch>
            <a:fillRect/>
          </a:stretch>
        </p:blipFill>
        <p:spPr bwMode="auto">
          <a:xfrm>
            <a:off x="0" y="182880"/>
            <a:ext cx="4572000" cy="6499274"/>
          </a:xfrm>
          <a:prstGeom prst="rect">
            <a:avLst/>
          </a:prstGeom>
          <a:noFill/>
          <a:ln w="9525">
            <a:noFill/>
            <a:miter lim="800000"/>
            <a:headEnd/>
            <a:tailEnd/>
          </a:ln>
        </p:spPr>
      </p:pic>
      <p:pic>
        <p:nvPicPr>
          <p:cNvPr id="6" name="Picture 7" descr="auscultback"/>
          <p:cNvPicPr>
            <a:picLocks noChangeAspect="1" noChangeArrowheads="1"/>
          </p:cNvPicPr>
          <p:nvPr/>
        </p:nvPicPr>
        <p:blipFill>
          <a:blip r:embed="rId3" cstate="print"/>
          <a:srcRect/>
          <a:stretch>
            <a:fillRect/>
          </a:stretch>
        </p:blipFill>
        <p:spPr bwMode="auto">
          <a:xfrm>
            <a:off x="4603507" y="168812"/>
            <a:ext cx="4540493" cy="6513342"/>
          </a:xfrm>
          <a:prstGeom prst="rect">
            <a:avLst/>
          </a:prstGeom>
          <a:noFill/>
          <a:ln w="9525">
            <a:noFill/>
            <a:miter lim="800000"/>
            <a:headEnd/>
            <a:tailEnd/>
          </a:ln>
        </p:spPr>
      </p:pic>
    </p:spTree>
    <p:extLst>
      <p:ext uri="{BB962C8B-B14F-4D97-AF65-F5344CB8AC3E}">
        <p14:creationId xmlns:p14="http://schemas.microsoft.com/office/powerpoint/2010/main" val="1484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Γογγυσμός">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8"/>
          <a:stretch>
            <a:fillRect/>
          </a:stretch>
        </p:blipFill>
        <p:spPr>
          <a:xfrm>
            <a:off x="228600" y="286604"/>
            <a:ext cx="3505200" cy="2628641"/>
          </a:xfrm>
        </p:spPr>
      </p:pic>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23</a:t>
            </a:fld>
            <a:endParaRPr lang="en-US"/>
          </a:p>
        </p:txBody>
      </p:sp>
      <p:sp>
        <p:nvSpPr>
          <p:cNvPr id="6" name="Rectangle 5"/>
          <p:cNvSpPr/>
          <p:nvPr/>
        </p:nvSpPr>
        <p:spPr>
          <a:xfrm>
            <a:off x="457200" y="3048000"/>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ΓΟΓΓΥΣΜΟΣ</a:t>
            </a:r>
            <a:endParaRPr lang="en-US" dirty="0"/>
          </a:p>
        </p:txBody>
      </p:sp>
      <p:pic>
        <p:nvPicPr>
          <p:cNvPr id="7" name="Σιγμός">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4412153" y="286345"/>
            <a:ext cx="3505200" cy="2628900"/>
          </a:xfrm>
          <a:prstGeom prst="rect">
            <a:avLst/>
          </a:prstGeom>
        </p:spPr>
      </p:pic>
      <p:sp>
        <p:nvSpPr>
          <p:cNvPr id="8" name="Rectangle 7"/>
          <p:cNvSpPr/>
          <p:nvPr/>
        </p:nvSpPr>
        <p:spPr>
          <a:xfrm>
            <a:off x="4564553" y="3048000"/>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ΣΙΓΜΟΣ</a:t>
            </a:r>
            <a:endParaRPr lang="en-US" dirty="0"/>
          </a:p>
        </p:txBody>
      </p:sp>
      <p:pic>
        <p:nvPicPr>
          <p:cNvPr id="9" name="Συριγμός">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811953" y="3820443"/>
            <a:ext cx="3200400" cy="2400300"/>
          </a:xfrm>
          <a:prstGeom prst="rect">
            <a:avLst/>
          </a:prstGeom>
        </p:spPr>
      </p:pic>
      <p:sp>
        <p:nvSpPr>
          <p:cNvPr id="10" name="Rectangle 9"/>
          <p:cNvSpPr/>
          <p:nvPr/>
        </p:nvSpPr>
        <p:spPr>
          <a:xfrm>
            <a:off x="2743200" y="6291511"/>
            <a:ext cx="32004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ΣΥΡΙΓΜΟΣ</a:t>
            </a:r>
            <a:endParaRPr lang="en-US" dirty="0"/>
          </a:p>
        </p:txBody>
      </p:sp>
    </p:spTree>
    <p:extLst>
      <p:ext uri="{BB962C8B-B14F-4D97-AF65-F5344CB8AC3E}">
        <p14:creationId xmlns:p14="http://schemas.microsoft.com/office/powerpoint/2010/main" val="3961593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p:cMediaNode vol="80000">
                <p:cTn id="19" fill="hold" display="0">
                  <p:stCondLst>
                    <p:cond delay="indefinite"/>
                  </p:stCondLst>
                </p:cTn>
                <p:tgtEl>
                  <p:spTgt spid="9"/>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24</a:t>
            </a:fld>
            <a:endParaRPr lang="en-US"/>
          </a:p>
        </p:txBody>
      </p:sp>
      <p:pic>
        <p:nvPicPr>
          <p:cNvPr id="7" name="Breath Sound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87199" y="533400"/>
            <a:ext cx="6969602" cy="5226686"/>
          </a:xfrm>
        </p:spPr>
      </p:pic>
    </p:spTree>
    <p:extLst>
      <p:ext uri="{BB962C8B-B14F-4D97-AF65-F5344CB8AC3E}">
        <p14:creationId xmlns:p14="http://schemas.microsoft.com/office/powerpoint/2010/main" val="29421871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801" y="1972381"/>
            <a:ext cx="7543800" cy="1450757"/>
          </a:xfrm>
        </p:spPr>
        <p:txBody>
          <a:bodyPr/>
          <a:lstStyle/>
          <a:p>
            <a:pPr algn="ctr"/>
            <a:r>
              <a:rPr lang="el-GR" b="1" dirty="0" smtClean="0">
                <a:effectLst>
                  <a:outerShdw blurRad="38100" dist="38100" dir="2700000" algn="tl">
                    <a:srgbClr val="000000">
                      <a:alpha val="43137"/>
                    </a:srgbClr>
                  </a:outerShdw>
                </a:effectLst>
              </a:rPr>
              <a:t>Συστήματα Χορήγησης Ο</a:t>
            </a:r>
            <a:r>
              <a:rPr lang="el-GR" b="1" baseline="-25000" dirty="0" smtClean="0">
                <a:effectLst>
                  <a:outerShdw blurRad="38100" dist="38100" dir="2700000" algn="tl">
                    <a:srgbClr val="000000">
                      <a:alpha val="43137"/>
                    </a:srgbClr>
                  </a:outerShdw>
                </a:effectLst>
              </a:rPr>
              <a:t>2</a:t>
            </a:r>
            <a:endParaRPr lang="en-US" b="1" baseline="-25000"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25</a:t>
            </a:fld>
            <a:endParaRPr lang="en-US"/>
          </a:p>
        </p:txBody>
      </p:sp>
    </p:spTree>
    <p:extLst>
      <p:ext uri="{BB962C8B-B14F-4D97-AF65-F5344CB8AC3E}">
        <p14:creationId xmlns:p14="http://schemas.microsoft.com/office/powerpoint/2010/main" val="3914128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7813"/>
            <a:ext cx="8229600" cy="788987"/>
          </a:xfrm>
        </p:spPr>
        <p:txBody>
          <a:bodyPr anchor="ctr">
            <a:normAutofit/>
          </a:bodyPr>
          <a:lstStyle/>
          <a:p>
            <a:pPr eaLnBrk="1" hangingPunct="1"/>
            <a:r>
              <a:rPr lang="el-GR" sz="3200" b="1" dirty="0" smtClean="0">
                <a:solidFill>
                  <a:schemeClr val="tx2"/>
                </a:solidFill>
                <a:latin typeface="Arial" panose="020B0604020202020204" pitchFamily="34" charset="0"/>
                <a:cs typeface="Arial" panose="020B0604020202020204" pitchFamily="34" charset="0"/>
              </a:rPr>
              <a:t>Συστήματα Χορήγησης Ο</a:t>
            </a:r>
            <a:r>
              <a:rPr lang="el-GR" sz="3200" b="1" baseline="-25000" dirty="0" smtClean="0">
                <a:solidFill>
                  <a:schemeClr val="tx2"/>
                </a:solidFill>
                <a:latin typeface="Arial" panose="020B0604020202020204" pitchFamily="34" charset="0"/>
                <a:cs typeface="Arial" panose="020B0604020202020204" pitchFamily="34" charset="0"/>
              </a:rPr>
              <a:t>2</a:t>
            </a:r>
            <a:endParaRPr lang="en-GB" sz="3200" b="1" baseline="-25000" dirty="0" smtClean="0">
              <a:solidFill>
                <a:schemeClr val="tx2"/>
              </a:solidFill>
              <a:latin typeface="Arial" panose="020B0604020202020204" pitchFamily="34" charset="0"/>
              <a:cs typeface="Arial" panose="020B0604020202020204" pitchFamily="34" charset="0"/>
            </a:endParaRPr>
          </a:p>
        </p:txBody>
      </p:sp>
      <p:sp>
        <p:nvSpPr>
          <p:cNvPr id="371715" name="Rectangle 3"/>
          <p:cNvSpPr>
            <a:spLocks noGrp="1" noChangeArrowheads="1"/>
          </p:cNvSpPr>
          <p:nvPr>
            <p:ph type="body" sz="half" idx="1"/>
          </p:nvPr>
        </p:nvSpPr>
        <p:spPr>
          <a:xfrm>
            <a:off x="152400" y="1201986"/>
            <a:ext cx="8740775" cy="4800600"/>
          </a:xfrm>
          <a:solidFill>
            <a:schemeClr val="bg1"/>
          </a:solidFill>
        </p:spPr>
        <p:txBody>
          <a:bodyPr>
            <a:normAutofit/>
          </a:bodyPr>
          <a:lstStyle/>
          <a:p>
            <a:pPr eaLnBrk="1" hangingPunct="1">
              <a:lnSpc>
                <a:spcPct val="90000"/>
              </a:lnSpc>
              <a:spcBef>
                <a:spcPct val="50000"/>
              </a:spcBef>
              <a:defRPr/>
            </a:pPr>
            <a:r>
              <a:rPr lang="el-GR" sz="2400" dirty="0" smtClean="0">
                <a:latin typeface="Arial" pitchFamily="34" charset="0"/>
                <a:cs typeface="Arial" pitchFamily="34" charset="0"/>
              </a:rPr>
              <a:t>Η επιλογή του συστήματος χορήγησης Ο</a:t>
            </a:r>
            <a:r>
              <a:rPr lang="el-GR" sz="1400" dirty="0" smtClean="0">
                <a:latin typeface="Arial" pitchFamily="34" charset="0"/>
                <a:cs typeface="Arial" pitchFamily="34" charset="0"/>
              </a:rPr>
              <a:t>2  </a:t>
            </a:r>
            <a:r>
              <a:rPr lang="el-GR" sz="2400" dirty="0" smtClean="0">
                <a:latin typeface="Arial" pitchFamily="34" charset="0"/>
                <a:cs typeface="Arial" pitchFamily="34" charset="0"/>
              </a:rPr>
              <a:t>εξαρτάται από:</a:t>
            </a:r>
            <a:endParaRPr lang="en-US" sz="2400" dirty="0" smtClean="0">
              <a:latin typeface="Arial" pitchFamily="34" charset="0"/>
              <a:cs typeface="Arial" pitchFamily="34" charset="0"/>
            </a:endParaRPr>
          </a:p>
          <a:p>
            <a:pPr lvl="2" eaLnBrk="1" hangingPunct="1">
              <a:lnSpc>
                <a:spcPct val="150000"/>
              </a:lnSpc>
              <a:spcBef>
                <a:spcPct val="50000"/>
              </a:spcBef>
              <a:buClr>
                <a:schemeClr val="tx1"/>
              </a:buClr>
              <a:defRPr/>
            </a:pPr>
            <a:r>
              <a:rPr lang="el-GR" sz="1800" dirty="0" smtClean="0">
                <a:solidFill>
                  <a:srgbClr val="002060"/>
                </a:solidFill>
                <a:latin typeface="Arial" pitchFamily="34" charset="0"/>
                <a:cs typeface="Arial" pitchFamily="34" charset="0"/>
              </a:rPr>
              <a:t>Τα σωματομετρικά χαρακτηριστικά του μικρού ασθενή</a:t>
            </a:r>
          </a:p>
          <a:p>
            <a:pPr lvl="2" eaLnBrk="1" hangingPunct="1">
              <a:lnSpc>
                <a:spcPct val="150000"/>
              </a:lnSpc>
              <a:spcBef>
                <a:spcPct val="50000"/>
              </a:spcBef>
              <a:buClr>
                <a:schemeClr val="tx1"/>
              </a:buClr>
              <a:defRPr/>
            </a:pPr>
            <a:r>
              <a:rPr lang="el-GR" sz="1800" dirty="0" smtClean="0">
                <a:solidFill>
                  <a:srgbClr val="002060"/>
                </a:solidFill>
                <a:latin typeface="Arial" pitchFamily="34" charset="0"/>
                <a:cs typeface="Arial" pitchFamily="34" charset="0"/>
              </a:rPr>
              <a:t>Την επιθυμητή συγκέντρωση Ο</a:t>
            </a:r>
            <a:r>
              <a:rPr lang="el-GR" sz="1800" baseline="-25000" dirty="0" smtClean="0">
                <a:solidFill>
                  <a:srgbClr val="002060"/>
                </a:solidFill>
                <a:latin typeface="Arial" pitchFamily="34" charset="0"/>
                <a:cs typeface="Arial" pitchFamily="34" charset="0"/>
              </a:rPr>
              <a:t>2</a:t>
            </a:r>
            <a:r>
              <a:rPr lang="el-GR" sz="1800" dirty="0" smtClean="0">
                <a:solidFill>
                  <a:srgbClr val="002060"/>
                </a:solidFill>
                <a:latin typeface="Arial" pitchFamily="34" charset="0"/>
                <a:cs typeface="Arial" pitchFamily="34" charset="0"/>
              </a:rPr>
              <a:t> στο εισπνεόμενο μίγμα</a:t>
            </a:r>
          </a:p>
          <a:p>
            <a:pPr lvl="2" eaLnBrk="1" hangingPunct="1">
              <a:lnSpc>
                <a:spcPct val="150000"/>
              </a:lnSpc>
              <a:spcBef>
                <a:spcPct val="50000"/>
              </a:spcBef>
              <a:buClr>
                <a:schemeClr val="tx1"/>
              </a:buClr>
              <a:defRPr/>
            </a:pPr>
            <a:r>
              <a:rPr lang="el-GR" sz="1800" dirty="0" smtClean="0">
                <a:solidFill>
                  <a:srgbClr val="002060"/>
                </a:solidFill>
                <a:latin typeface="Arial" pitchFamily="34" charset="0"/>
                <a:cs typeface="Arial" pitchFamily="34" charset="0"/>
              </a:rPr>
              <a:t>Την ανάγκη για έλεγχο της </a:t>
            </a:r>
            <a:r>
              <a:rPr lang="en-US" sz="1800" dirty="0" smtClean="0">
                <a:solidFill>
                  <a:srgbClr val="002060"/>
                </a:solidFill>
                <a:latin typeface="Arial" pitchFamily="34" charset="0"/>
                <a:cs typeface="Arial" pitchFamily="34" charset="0"/>
              </a:rPr>
              <a:t>FiO</a:t>
            </a:r>
            <a:r>
              <a:rPr lang="en-US" sz="1800" baseline="-25000" dirty="0" smtClean="0">
                <a:solidFill>
                  <a:srgbClr val="002060"/>
                </a:solidFill>
                <a:latin typeface="Arial" pitchFamily="34" charset="0"/>
                <a:cs typeface="Arial" pitchFamily="34" charset="0"/>
              </a:rPr>
              <a:t>2</a:t>
            </a:r>
            <a:endParaRPr lang="el-GR" sz="1800" baseline="-25000" dirty="0" smtClean="0">
              <a:solidFill>
                <a:srgbClr val="002060"/>
              </a:solidFill>
              <a:latin typeface="Arial" pitchFamily="34" charset="0"/>
              <a:cs typeface="Arial" pitchFamily="34" charset="0"/>
            </a:endParaRPr>
          </a:p>
          <a:p>
            <a:pPr lvl="2" eaLnBrk="1" hangingPunct="1">
              <a:lnSpc>
                <a:spcPct val="150000"/>
              </a:lnSpc>
              <a:spcBef>
                <a:spcPct val="50000"/>
              </a:spcBef>
              <a:buClr>
                <a:schemeClr val="tx1"/>
              </a:buClr>
              <a:defRPr/>
            </a:pPr>
            <a:r>
              <a:rPr lang="el-GR" sz="1800" dirty="0" smtClean="0">
                <a:solidFill>
                  <a:srgbClr val="002060"/>
                </a:solidFill>
                <a:latin typeface="Arial" pitchFamily="34" charset="0"/>
                <a:cs typeface="Arial" pitchFamily="34" charset="0"/>
              </a:rPr>
              <a:t>Την ανάγκη για ύγρανση</a:t>
            </a:r>
          </a:p>
          <a:p>
            <a:pPr lvl="2" eaLnBrk="1" hangingPunct="1">
              <a:lnSpc>
                <a:spcPct val="150000"/>
              </a:lnSpc>
              <a:spcBef>
                <a:spcPct val="50000"/>
              </a:spcBef>
              <a:buClr>
                <a:schemeClr val="tx1"/>
              </a:buClr>
              <a:defRPr/>
            </a:pPr>
            <a:r>
              <a:rPr lang="el-GR" sz="1800" dirty="0" smtClean="0">
                <a:solidFill>
                  <a:srgbClr val="002060"/>
                </a:solidFill>
                <a:latin typeface="Arial" pitchFamily="34" charset="0"/>
                <a:cs typeface="Arial" pitchFamily="34" charset="0"/>
              </a:rPr>
              <a:t>Την άνεση, την ανοχή του ασθενή</a:t>
            </a:r>
            <a:endParaRPr lang="en-US" sz="1800" dirty="0" smtClean="0">
              <a:solidFill>
                <a:srgbClr val="002060"/>
              </a:solidFill>
              <a:latin typeface="Arial" pitchFamily="34" charset="0"/>
              <a:cs typeface="Arial" pitchFamily="34" charset="0"/>
            </a:endParaRPr>
          </a:p>
          <a:p>
            <a:pPr eaLnBrk="1" hangingPunct="1">
              <a:lnSpc>
                <a:spcPct val="90000"/>
              </a:lnSpc>
              <a:defRPr/>
            </a:pPr>
            <a:endParaRPr lang="en-GB" sz="2800" b="1" dirty="0" smtClean="0">
              <a:latin typeface="Arial" pitchFamily="34" charset="0"/>
              <a:cs typeface="Arial" pitchFamily="34" charset="0"/>
            </a:endParaRPr>
          </a:p>
        </p:txBody>
      </p:sp>
      <p:sp>
        <p:nvSpPr>
          <p:cNvPr id="7" name="6 - Θέση αριθμού διαφάνειας"/>
          <p:cNvSpPr>
            <a:spLocks noGrp="1"/>
          </p:cNvSpPr>
          <p:nvPr>
            <p:ph type="sldNum" sz="quarter" idx="12"/>
          </p:nvPr>
        </p:nvSpPr>
        <p:spPr/>
        <p:txBody>
          <a:bodyPr/>
          <a:lstStyle/>
          <a:p>
            <a:pPr>
              <a:defRPr/>
            </a:pPr>
            <a:fld id="{169786F9-8C69-4820-A078-AC4A76282E90}" type="slidenum">
              <a:rPr lang="el-GR" smtClean="0"/>
              <a:pPr>
                <a:defRPr/>
              </a:pPr>
              <a:t>26</a:t>
            </a:fld>
            <a:endParaRPr lang="el-GR"/>
          </a:p>
        </p:txBody>
      </p:sp>
      <p:pic>
        <p:nvPicPr>
          <p:cNvPr id="8" name="Picture 3"/>
          <p:cNvPicPr>
            <a:picLocks noChangeAspect="1" noChangeArrowheads="1"/>
          </p:cNvPicPr>
          <p:nvPr/>
        </p:nvPicPr>
        <p:blipFill>
          <a:blip r:embed="rId3" cstate="print"/>
          <a:srcRect/>
          <a:stretch>
            <a:fillRect/>
          </a:stretch>
        </p:blipFill>
        <p:spPr bwMode="auto">
          <a:xfrm>
            <a:off x="5628999" y="3253012"/>
            <a:ext cx="3515001" cy="2978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sz="half" idx="1"/>
          </p:nvPr>
        </p:nvSpPr>
        <p:spPr>
          <a:xfrm>
            <a:off x="340453" y="1001919"/>
            <a:ext cx="8496300" cy="4724400"/>
          </a:xfrm>
          <a:solidFill>
            <a:schemeClr val="bg1"/>
          </a:solidFill>
        </p:spPr>
        <p:txBody>
          <a:bodyPr/>
          <a:lstStyle/>
          <a:p>
            <a:pPr eaLnBrk="1" hangingPunct="1">
              <a:lnSpc>
                <a:spcPct val="200000"/>
              </a:lnSpc>
              <a:spcBef>
                <a:spcPct val="0"/>
              </a:spcBef>
              <a:buClr>
                <a:srgbClr val="FF3300"/>
              </a:buClr>
              <a:buFont typeface="Wingdings" pitchFamily="2" charset="2"/>
              <a:buChar char="Ü"/>
            </a:pPr>
            <a:r>
              <a:rPr lang="el-GR" sz="2000" dirty="0" smtClean="0"/>
              <a:t>Ρινική κάνουλα</a:t>
            </a:r>
          </a:p>
          <a:p>
            <a:pPr eaLnBrk="1" hangingPunct="1">
              <a:lnSpc>
                <a:spcPct val="200000"/>
              </a:lnSpc>
              <a:spcBef>
                <a:spcPct val="0"/>
              </a:spcBef>
              <a:buClr>
                <a:srgbClr val="FF3300"/>
              </a:buClr>
              <a:buFont typeface="Wingdings" pitchFamily="2" charset="2"/>
              <a:buChar char="Ü"/>
            </a:pPr>
            <a:r>
              <a:rPr lang="el-GR" sz="2000" dirty="0" smtClean="0"/>
              <a:t>Ρινικός καθετήρας</a:t>
            </a:r>
          </a:p>
          <a:p>
            <a:pPr eaLnBrk="1" hangingPunct="1">
              <a:lnSpc>
                <a:spcPct val="200000"/>
              </a:lnSpc>
              <a:spcBef>
                <a:spcPct val="0"/>
              </a:spcBef>
              <a:buClr>
                <a:srgbClr val="FF3300"/>
              </a:buClr>
              <a:buFont typeface="Wingdings" pitchFamily="2" charset="2"/>
              <a:buChar char="Ü"/>
            </a:pPr>
            <a:r>
              <a:rPr lang="el-GR" sz="2000" dirty="0" smtClean="0"/>
              <a:t>Απλή μάσκα</a:t>
            </a:r>
          </a:p>
          <a:p>
            <a:pPr eaLnBrk="1" hangingPunct="1">
              <a:lnSpc>
                <a:spcPct val="200000"/>
              </a:lnSpc>
              <a:spcBef>
                <a:spcPct val="0"/>
              </a:spcBef>
              <a:buClr>
                <a:srgbClr val="FF3300"/>
              </a:buClr>
              <a:buFont typeface="Wingdings" pitchFamily="2" charset="2"/>
              <a:buChar char="Ü"/>
            </a:pPr>
            <a:r>
              <a:rPr lang="el-GR" sz="2000" dirty="0" smtClean="0"/>
              <a:t>Μάσκα με ασκό μερικής </a:t>
            </a:r>
            <a:r>
              <a:rPr lang="el-GR" sz="2000" dirty="0" err="1" smtClean="0"/>
              <a:t>επανεισπνοής</a:t>
            </a:r>
            <a:endParaRPr lang="el-GR" sz="2000" dirty="0" smtClean="0"/>
          </a:p>
          <a:p>
            <a:pPr eaLnBrk="1" hangingPunct="1">
              <a:lnSpc>
                <a:spcPct val="200000"/>
              </a:lnSpc>
              <a:spcBef>
                <a:spcPct val="0"/>
              </a:spcBef>
              <a:buClr>
                <a:srgbClr val="FF3300"/>
              </a:buClr>
              <a:buFont typeface="Wingdings" pitchFamily="2" charset="2"/>
              <a:buChar char="Ü"/>
            </a:pPr>
            <a:r>
              <a:rPr lang="el-GR" sz="2000" dirty="0" smtClean="0"/>
              <a:t>Μάσκα με ασκό χωρίς </a:t>
            </a:r>
            <a:r>
              <a:rPr lang="el-GR" sz="2000" dirty="0" err="1" smtClean="0"/>
              <a:t>επανεισπνοή</a:t>
            </a:r>
            <a:endParaRPr lang="el-GR" sz="2000" dirty="0" smtClean="0"/>
          </a:p>
          <a:p>
            <a:pPr eaLnBrk="1" hangingPunct="1">
              <a:lnSpc>
                <a:spcPct val="200000"/>
              </a:lnSpc>
              <a:spcBef>
                <a:spcPct val="0"/>
              </a:spcBef>
              <a:buClr>
                <a:srgbClr val="FF3300"/>
              </a:buClr>
              <a:buFont typeface="Wingdings" pitchFamily="2" charset="2"/>
              <a:buChar char="Ü"/>
            </a:pPr>
            <a:r>
              <a:rPr lang="el-GR" sz="2000" dirty="0" smtClean="0"/>
              <a:t>Μάσκα τραχειοτομίας</a:t>
            </a:r>
            <a:endParaRPr lang="en-GB" sz="2000" dirty="0" smtClean="0"/>
          </a:p>
          <a:p>
            <a:pPr eaLnBrk="1" hangingPunct="1">
              <a:lnSpc>
                <a:spcPct val="200000"/>
              </a:lnSpc>
              <a:spcBef>
                <a:spcPct val="0"/>
              </a:spcBef>
              <a:buClr>
                <a:srgbClr val="FF3300"/>
              </a:buClr>
              <a:buFont typeface="Wingdings" pitchFamily="2" charset="2"/>
              <a:buNone/>
            </a:pPr>
            <a:endParaRPr lang="en-GB" sz="2000" dirty="0" smtClean="0"/>
          </a:p>
        </p:txBody>
      </p:sp>
      <p:sp>
        <p:nvSpPr>
          <p:cNvPr id="53250" name="Rectangle 2"/>
          <p:cNvSpPr>
            <a:spLocks noGrp="1" noChangeArrowheads="1"/>
          </p:cNvSpPr>
          <p:nvPr>
            <p:ph type="title"/>
          </p:nvPr>
        </p:nvSpPr>
        <p:spPr>
          <a:xfrm>
            <a:off x="685800" y="130175"/>
            <a:ext cx="7772400" cy="777875"/>
          </a:xfrm>
        </p:spPr>
        <p:txBody>
          <a:bodyPr anchor="ctr">
            <a:normAutofit/>
          </a:bodyPr>
          <a:lstStyle/>
          <a:p>
            <a:pPr eaLnBrk="1" hangingPunct="1"/>
            <a:r>
              <a:rPr lang="el-GR" sz="3200" b="1" dirty="0" smtClean="0">
                <a:solidFill>
                  <a:schemeClr val="tx2"/>
                </a:solidFill>
                <a:latin typeface="Arial" panose="020B0604020202020204" pitchFamily="34" charset="0"/>
                <a:cs typeface="Arial" panose="020B0604020202020204" pitchFamily="34" charset="0"/>
              </a:rPr>
              <a:t>Συστήματα χαμηλής ροής</a:t>
            </a:r>
            <a:endParaRPr lang="en-GB" sz="3200" b="1" dirty="0" smtClean="0">
              <a:solidFill>
                <a:schemeClr val="tx2"/>
              </a:solidFill>
              <a:latin typeface="Arial" panose="020B0604020202020204" pitchFamily="34" charset="0"/>
              <a:cs typeface="Arial" panose="020B0604020202020204" pitchFamily="34" charset="0"/>
            </a:endParaRPr>
          </a:p>
        </p:txBody>
      </p:sp>
      <p:pic>
        <p:nvPicPr>
          <p:cNvPr id="6" name="Picture 3" descr="F:\1085_Blender_easy_200x.jpg"/>
          <p:cNvPicPr>
            <a:picLocks noGrp="1" noChangeAspect="1" noChangeArrowheads="1"/>
          </p:cNvPicPr>
          <p:nvPr>
            <p:ph sz="quarter" idx="2"/>
          </p:nvPr>
        </p:nvPicPr>
        <p:blipFill>
          <a:blip r:embed="rId3" cstate="print"/>
          <a:stretch>
            <a:fillRect/>
          </a:stretch>
        </p:blipFill>
        <p:spPr>
          <a:xfrm>
            <a:off x="7126293" y="116965"/>
            <a:ext cx="1860788" cy="2189163"/>
          </a:xfrm>
          <a:prstGeom prst="rect">
            <a:avLst/>
          </a:prstGeom>
          <a:ln>
            <a:noFill/>
          </a:ln>
          <a:effectLst>
            <a:softEdge rad="112500"/>
          </a:effectLst>
        </p:spPr>
      </p:pic>
      <p:sp>
        <p:nvSpPr>
          <p:cNvPr id="5" name="4 - Θέση αριθμού διαφάνειας"/>
          <p:cNvSpPr>
            <a:spLocks noGrp="1"/>
          </p:cNvSpPr>
          <p:nvPr>
            <p:ph type="sldNum" sz="quarter" idx="12"/>
          </p:nvPr>
        </p:nvSpPr>
        <p:spPr/>
        <p:txBody>
          <a:bodyPr/>
          <a:lstStyle/>
          <a:p>
            <a:pPr>
              <a:defRPr/>
            </a:pPr>
            <a:fld id="{1F8FCCCC-5B1C-4BE6-9E22-47A592906450}" type="slidenum">
              <a:rPr lang="el-GR" smtClean="0"/>
              <a:pPr>
                <a:defRPr/>
              </a:pPr>
              <a:t>27</a:t>
            </a:fld>
            <a:endParaRPr lang="el-GR"/>
          </a:p>
        </p:txBody>
      </p:sp>
      <p:sp>
        <p:nvSpPr>
          <p:cNvPr id="7" name="6 - Ορθογώνιο"/>
          <p:cNvSpPr/>
          <p:nvPr/>
        </p:nvSpPr>
        <p:spPr>
          <a:xfrm>
            <a:off x="178242" y="5029200"/>
            <a:ext cx="6553200" cy="1277273"/>
          </a:xfrm>
          <a:prstGeom prst="rect">
            <a:avLst/>
          </a:prstGeom>
          <a:solidFill>
            <a:schemeClr val="bg1">
              <a:lumMod val="20000"/>
              <a:lumOff val="80000"/>
            </a:schemeClr>
          </a:solidFill>
        </p:spPr>
        <p:txBody>
          <a:bodyPr wrap="square">
            <a:spAutoFit/>
          </a:bodyPr>
          <a:lstStyle/>
          <a:p>
            <a:pPr eaLnBrk="1" hangingPunct="1"/>
            <a:r>
              <a:rPr lang="el-GR" sz="2000" dirty="0" smtClean="0"/>
              <a:t>Η </a:t>
            </a:r>
            <a:r>
              <a:rPr lang="en-US" sz="2000" dirty="0" err="1" smtClean="0"/>
              <a:t>FiO</a:t>
            </a:r>
            <a:r>
              <a:rPr lang="el-GR" sz="2000" baseline="-25000" dirty="0" smtClean="0"/>
              <a:t>2</a:t>
            </a:r>
            <a:r>
              <a:rPr lang="el-GR" sz="2000" dirty="0" smtClean="0"/>
              <a:t> των συστημάτων αυτών εξαρτάται από:</a:t>
            </a:r>
            <a:endParaRPr lang="el-GR" sz="2300" dirty="0" smtClean="0"/>
          </a:p>
          <a:p>
            <a:pPr lvl="1" eaLnBrk="1" hangingPunct="1">
              <a:buFont typeface="Arial" pitchFamily="34" charset="0"/>
              <a:buChar char="•"/>
            </a:pPr>
            <a:r>
              <a:rPr lang="el-GR" dirty="0" smtClean="0"/>
              <a:t>Τον τύπο αναπνοής του ασθενή (βάθος και συχνότητα)</a:t>
            </a:r>
          </a:p>
          <a:p>
            <a:pPr lvl="1" eaLnBrk="1" hangingPunct="1">
              <a:buFont typeface="Arial" pitchFamily="34" charset="0"/>
              <a:buChar char="•"/>
            </a:pPr>
            <a:r>
              <a:rPr lang="el-GR" dirty="0" smtClean="0"/>
              <a:t>Τη ροή του παρεχόμενου οξυγόνου</a:t>
            </a:r>
          </a:p>
          <a:p>
            <a:pPr lvl="1" eaLnBrk="1" hangingPunct="1">
              <a:buFont typeface="Arial" pitchFamily="34" charset="0"/>
              <a:buChar char="•"/>
            </a:pPr>
            <a:r>
              <a:rPr lang="el-GR" dirty="0" smtClean="0"/>
              <a:t>Την ύπαρξη και το μέγεθος της «αποθήκης» οξυγόνου</a:t>
            </a:r>
          </a:p>
        </p:txBody>
      </p:sp>
      <p:pic>
        <p:nvPicPr>
          <p:cNvPr id="8" name="Picture 4"/>
          <p:cNvPicPr>
            <a:picLocks noChangeAspect="1" noChangeArrowheads="1"/>
          </p:cNvPicPr>
          <p:nvPr/>
        </p:nvPicPr>
        <p:blipFill>
          <a:blip r:embed="rId4" cstate="print"/>
          <a:srcRect/>
          <a:stretch>
            <a:fillRect/>
          </a:stretch>
        </p:blipFill>
        <p:spPr bwMode="auto">
          <a:xfrm rot="5400000">
            <a:off x="6146514" y="2381240"/>
            <a:ext cx="3197318" cy="279765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68671"/>
            <a:ext cx="7543800" cy="1450757"/>
          </a:xfrm>
        </p:spPr>
        <p:txBody>
          <a:bodyPr anchor="ctr">
            <a:normAutofit/>
          </a:bodyPr>
          <a:lstStyle/>
          <a:p>
            <a:r>
              <a:rPr lang="el-GR" sz="3200" b="1" dirty="0" smtClean="0">
                <a:latin typeface="Arial" panose="020B0604020202020204" pitchFamily="34" charset="0"/>
                <a:cs typeface="Arial" panose="020B0604020202020204" pitchFamily="34" charset="0"/>
              </a:rPr>
              <a:t>Ρινική Κάνουλα</a:t>
            </a:r>
            <a:endParaRPr lang="el-GR" sz="3200" b="1" dirty="0">
              <a:latin typeface="Arial" panose="020B0604020202020204" pitchFamily="34" charset="0"/>
              <a:cs typeface="Arial" panose="020B0604020202020204" pitchFamily="34" charset="0"/>
            </a:endParaRPr>
          </a:p>
        </p:txBody>
      </p:sp>
      <p:sp>
        <p:nvSpPr>
          <p:cNvPr id="7" name="6 - Θέση περιεχομένου"/>
          <p:cNvSpPr>
            <a:spLocks noGrp="1"/>
          </p:cNvSpPr>
          <p:nvPr>
            <p:ph idx="1"/>
          </p:nvPr>
        </p:nvSpPr>
        <p:spPr>
          <a:xfrm>
            <a:off x="155575" y="1281187"/>
            <a:ext cx="8503920" cy="2114059"/>
          </a:xfrm>
          <a:solidFill>
            <a:schemeClr val="bg1"/>
          </a:solidFill>
        </p:spPr>
        <p:txBody>
          <a:bodyPr>
            <a:normAutofit fontScale="40000" lnSpcReduction="20000"/>
          </a:bodyPr>
          <a:lstStyle/>
          <a:p>
            <a:pPr eaLnBrk="1" hangingPunct="1"/>
            <a:r>
              <a:rPr lang="el-GR" sz="3500" dirty="0" smtClean="0">
                <a:solidFill>
                  <a:schemeClr val="bg1">
                    <a:lumMod val="50000"/>
                  </a:schemeClr>
                </a:solidFill>
              </a:rPr>
              <a:t>Εύκολη &amp; οικονομική μέθοδος</a:t>
            </a:r>
          </a:p>
          <a:p>
            <a:pPr eaLnBrk="1" hangingPunct="1"/>
            <a:r>
              <a:rPr lang="el-GR" sz="3500" dirty="0" smtClean="0">
                <a:solidFill>
                  <a:schemeClr val="bg1">
                    <a:lumMod val="50000"/>
                  </a:schemeClr>
                </a:solidFill>
              </a:rPr>
              <a:t>Δεν είναι εφικτός ακριβής προσδιορισμός του χορηγούμενου μίγματος οξυγόνου (</a:t>
            </a:r>
            <a:r>
              <a:rPr lang="en-US" sz="3500" dirty="0" smtClean="0">
                <a:solidFill>
                  <a:schemeClr val="bg1">
                    <a:lumMod val="50000"/>
                  </a:schemeClr>
                </a:solidFill>
              </a:rPr>
              <a:t>FiO</a:t>
            </a:r>
            <a:r>
              <a:rPr lang="en-US" sz="3500" baseline="-25000" dirty="0" smtClean="0">
                <a:solidFill>
                  <a:schemeClr val="bg1">
                    <a:lumMod val="50000"/>
                  </a:schemeClr>
                </a:solidFill>
              </a:rPr>
              <a:t>2</a:t>
            </a:r>
            <a:r>
              <a:rPr lang="en-US" sz="3500" dirty="0" smtClean="0">
                <a:solidFill>
                  <a:schemeClr val="bg1">
                    <a:lumMod val="50000"/>
                  </a:schemeClr>
                </a:solidFill>
              </a:rPr>
              <a:t>)</a:t>
            </a:r>
            <a:r>
              <a:rPr lang="el-GR" sz="3500" dirty="0" smtClean="0">
                <a:solidFill>
                  <a:schemeClr val="bg1">
                    <a:lumMod val="50000"/>
                  </a:schemeClr>
                </a:solidFill>
              </a:rPr>
              <a:t> </a:t>
            </a:r>
          </a:p>
          <a:p>
            <a:pPr eaLnBrk="1" hangingPunct="1"/>
            <a:r>
              <a:rPr lang="el-GR" sz="3500" dirty="0" smtClean="0">
                <a:solidFill>
                  <a:schemeClr val="bg1">
                    <a:lumMod val="50000"/>
                  </a:schemeClr>
                </a:solidFill>
              </a:rPr>
              <a:t>Η ρινική κάνουλα χρησιμοποιείται όταν υπάρχει ανάγκη για:</a:t>
            </a:r>
          </a:p>
          <a:p>
            <a:pPr eaLnBrk="1" hangingPunct="1">
              <a:lnSpc>
                <a:spcPct val="120000"/>
              </a:lnSpc>
              <a:buFont typeface="Wingdings" pitchFamily="2" charset="2"/>
              <a:buNone/>
            </a:pPr>
            <a:r>
              <a:rPr lang="en-GB" sz="3500" dirty="0" smtClean="0">
                <a:solidFill>
                  <a:schemeClr val="bg1">
                    <a:lumMod val="50000"/>
                  </a:schemeClr>
                </a:solidFill>
              </a:rPr>
              <a:t>	</a:t>
            </a:r>
            <a:r>
              <a:rPr lang="el-GR" sz="3500" dirty="0" smtClean="0">
                <a:solidFill>
                  <a:schemeClr val="bg1">
                    <a:lumMod val="50000"/>
                  </a:schemeClr>
                </a:solidFill>
              </a:rPr>
              <a:t>α) παροχή μικρής κλασματική συγκέντρωσης  Ο</a:t>
            </a:r>
            <a:r>
              <a:rPr lang="el-GR" sz="3500" baseline="-25000" dirty="0" smtClean="0">
                <a:solidFill>
                  <a:schemeClr val="bg1">
                    <a:lumMod val="50000"/>
                  </a:schemeClr>
                </a:solidFill>
              </a:rPr>
              <a:t>2</a:t>
            </a:r>
            <a:r>
              <a:rPr lang="el-GR" sz="3500" dirty="0" smtClean="0">
                <a:solidFill>
                  <a:schemeClr val="bg1">
                    <a:lumMod val="50000"/>
                  </a:schemeClr>
                </a:solidFill>
              </a:rPr>
              <a:t> και σε χαμηλή ροή στο βρέφος ή στο παιδί</a:t>
            </a:r>
          </a:p>
          <a:p>
            <a:pPr eaLnBrk="1" hangingPunct="1">
              <a:lnSpc>
                <a:spcPct val="120000"/>
              </a:lnSpc>
              <a:buFont typeface="Wingdings" pitchFamily="2" charset="2"/>
              <a:buNone/>
            </a:pPr>
            <a:r>
              <a:rPr lang="en-GB" sz="3500" dirty="0" smtClean="0">
                <a:solidFill>
                  <a:schemeClr val="bg1">
                    <a:lumMod val="50000"/>
                  </a:schemeClr>
                </a:solidFill>
              </a:rPr>
              <a:t>	</a:t>
            </a:r>
            <a:r>
              <a:rPr lang="el-GR" sz="3500" dirty="0" smtClean="0">
                <a:solidFill>
                  <a:schemeClr val="bg1">
                    <a:lumMod val="50000"/>
                  </a:schemeClr>
                </a:solidFill>
              </a:rPr>
              <a:t>β) σίτιση του βρέφους χωρίς διακοπή της χορήγησης Ο</a:t>
            </a:r>
            <a:r>
              <a:rPr lang="el-GR" sz="3500" baseline="-25000" dirty="0" smtClean="0">
                <a:solidFill>
                  <a:schemeClr val="bg1">
                    <a:lumMod val="50000"/>
                  </a:schemeClr>
                </a:solidFill>
              </a:rPr>
              <a:t>2</a:t>
            </a:r>
          </a:p>
          <a:p>
            <a:pPr eaLnBrk="1" hangingPunct="1">
              <a:lnSpc>
                <a:spcPct val="120000"/>
              </a:lnSpc>
              <a:buFont typeface="Wingdings" pitchFamily="2" charset="2"/>
              <a:buNone/>
            </a:pPr>
            <a:r>
              <a:rPr lang="en-GB" sz="3500" dirty="0" smtClean="0">
                <a:solidFill>
                  <a:schemeClr val="bg1">
                    <a:lumMod val="50000"/>
                  </a:schemeClr>
                </a:solidFill>
              </a:rPr>
              <a:t>	</a:t>
            </a:r>
            <a:r>
              <a:rPr lang="el-GR" sz="3500" dirty="0" smtClean="0">
                <a:solidFill>
                  <a:schemeClr val="bg1">
                    <a:lumMod val="50000"/>
                  </a:schemeClr>
                </a:solidFill>
              </a:rPr>
              <a:t>γ) αύξηση της κινητικότητας</a:t>
            </a:r>
          </a:p>
          <a:p>
            <a:endParaRPr lang="el-GR" dirty="0"/>
          </a:p>
        </p:txBody>
      </p:sp>
      <p:sp>
        <p:nvSpPr>
          <p:cNvPr id="6" name="5 - Θέση αριθμού διαφάνειας"/>
          <p:cNvSpPr>
            <a:spLocks noGrp="1"/>
          </p:cNvSpPr>
          <p:nvPr>
            <p:ph type="sldNum" sz="quarter" idx="12"/>
          </p:nvPr>
        </p:nvSpPr>
        <p:spPr/>
        <p:txBody>
          <a:bodyPr/>
          <a:lstStyle/>
          <a:p>
            <a:pPr>
              <a:defRPr/>
            </a:pPr>
            <a:fld id="{1F8FCCCC-5B1C-4BE6-9E22-47A592906450}" type="slidenum">
              <a:rPr lang="el-GR" smtClean="0"/>
              <a:pPr>
                <a:defRPr/>
              </a:pPr>
              <a:t>28</a:t>
            </a:fld>
            <a:endParaRPr lang="el-GR"/>
          </a:p>
        </p:txBody>
      </p:sp>
      <p:sp>
        <p:nvSpPr>
          <p:cNvPr id="136194" name="AutoShape 2" descr="data:image/jpeg;base64,/9j/4AAQSkZJRgABAQAAAQABAAD/2wCEAAkGBxQTEhUUExQUFRQUFBQXGBcVFBQXFxQVFBUWFxQUFxQYHCggGBolHBUUITEhJSkrLi4uFx8zODMsNygtLisBCgoKDg0OGhAQGiwcICQsLCwsLCwsLCwsLCwsLCwsLCwsLCwsLCwsLCwsLCwsLCwsLCwsLCwsLCwsLCwsLCwsLP/AABEIAMMAyAMBIgACEQEDEQH/xAAbAAABBQEBAAAAAAAAAAAAAAAEAAIDBQYBB//EADcQAAEDAgQEBAQFBAIDAAAAAAEAAgMEEQUhMUESUWFxBiKBkRMyodFCUrHB8GJy4fEUgiMzov/EABkBAAMBAQEAAAAAAAAAAAAAAAABAgMEBf/EACIRAAICAgMBAAIDAAAAAAAAAAABAhEDMRIhQVEEEyJSYf/aAAwDAQACEQMRAD8AioZbtHMZfZWbMwqCgerynct2qJTOOaucKneFGgAOqYqSpbmrzEKhsbSXuAA3JWFxPxAZHcMDSf6j9kWBdTYlHCLvdbpufRVE+NVFV5IWljDlfcg8z9lzCvDvE7imNyVqmmKFuzbIoLBcC8LtYx/E4/Ee0ji3BK0NJkxg5NA9lja/xQ55+HTtLnHK4WnoInsiYJTd/DmeqQItGvXY5PMUAZ9ei7h8l8zul4UQeLMQMMQcBck8IA5lU+AeHjI4TVJudQzYLQVjA4C4vZ1wjKUZIWheh8LQBbYJ7dUyNJ8nCCUUMjqHXcGhSXs70XKGMgF51dp2Xbec9lMlfQRfoS0p4KgaVMF504cWd8J8kPBTguNapWxpJDONUjQnNiUjWKgGcCSmDUlVCs8pgyKuaZyqZrNzJAA3Kq6rxeyPyxD4jvZvvv6L05M85G0nma1pc4gAblZLEvGAJ4KZhkdzOg+6FpaSqrHAzHhj/IMgtNSYVDTtyAHUpJA2ZaDw9NUHjqXn+3YI6agigbkALKTGfFTWeSIcb+ioXYRU1B4pjwNO2/snoWxVXiOx4YgXO6KSjwCoqfNO8safwjU+itMJwuOL5RnzOq0dPok7GgbC8KjgFo2gczue5VjUAFvZcsnEeUjopGU2ISgWaDm4/RTSVjIYy55sFUwEvkJOxsrV1GyWwfm1udtrqmhEOGYsag3DC1g0J1d1Wkp9FU3ZxAMtYDZWUMoCGCLCNQAfEfw/hbqh5MSa1KnxtnRZ860VxsuA256DRNiorEm9yV2lr2OR8djos3Jl0gQ0nVOZCQjgEi1RJctlRfHQOxqJjYorKRriFn+v4arL9CA1cIUXxTyXDKpaaLUkwhqSjiekrSE2eBMwWpqCDM425fzIK+w3Aoos7C/M/dPxXxLDHcA8R5BZ51XV1R/8bC1p3OQzHNd/SODZsZ8dhhGbh2VF8CbEHFzX/DhvbqeafhHg5l+KdxkdyGQ9TqVtaaFrWhrQGgaACymx0VWE4BDTjyNu78xzPup62NWBCgqG5JoCj4bFWNKUJKzNEUxTYIOSZqutUc0gaLkqCjEVeLiCSSNrHOe1x7e6jw+CsqM+L4bCb33t0Vhj9uInhsZLG/RW9OeCL0T7JB6JvAOEG9sr80Y6oNlTGrANtyVLVVY4eEHPmlkdIqCtlVi2KvLuGPM7nYKubDOc/iOurqClAzsiGwLklkO2OL6VtFjE8Rz849itvgHidsm+e4Oo9FmzTg7ISow4jzMPC4aEJLL9CeD4ev01UHBFBed+GPEBd5H5PbqOY5hbmkqLha7OZ2umFFq6AldNJTFZ0pxChc5OY7JAI48W0SSe5JTSKUmeX4Z4RgizI+I7m79grh8QAFhbsi7Jr2LqMAeNHRFBWRULkmNEzlDIFOVBPIALkoQMrKhma5Eba6KGpqS42jaT1TY8Occ5XW6DVXVbIv4GGu2YOJykjos+KU8Ttm7Dup6RjW5Mbbruo6yrDMh5n8th3UX4iq9ZT+JoOKSI98umyhxGR3AGsFyVNWAnzOPE+/t0CAfXfDJL7jh1G4Wc58F9NcWP9jrQMzDnjzOBvzsm08BLiTewWticHMDtQ4IGqAAPJccs8pPs7YYFDRVSyWT4rlQfGsbuaS3YjP8A0rSjIcLg3Chs0VihbzUj2KYtspA1ZlGfxOnIIezJzcwtX4WxsSNGx0I5HkqyqiWfZIaabjHynJw/f0XRinXRz5YWrR7JBLcKRyocFxAOANwb2V611wug5BhSZknWSIQA1y6uEpJDMuk4LpXQF0mIK8J8JTKmVrdSgW1zibMaSnTYm0i2nm4RzJ0Chbh9/NKbn8o27p9FTub5pPm2HJT1U7WC5zcdG/dTfiH/AKweRptZosOmX1VfLUMZq655BKpbLJ8x4W8go4aRrdrnqqUa2K34d/573izBwN57oOonEYNtdyjZn2CzWIy3dZRJ1opIKhqQ7of5op/ggtc0AebU283usu7Fg11jpf6K+hnNss1xZGehjjRaUDiyMMOjRYLo8wzULaxrgAcj9T90QwLnZ0RdgcNE4E8OYH6IyCnBzA4Xcxv3G6immdG++fCRa426HkrOFwdm0oBqiF0NlLGMk90d+hC5EOf+0EjXRqrxGlBBCtZBY7qCRt00FFX4VxAxvMTts29twvSqKfiC8lxiEtIe35mm63HhfExIxpB1HsuvHK0ceaNOzWXXHFNCSsxOApLh1SQMy89Q1up9EK2aSQ2jbYcyiIcNY3N543fT/KMAJyAsOQyAXTaWjCmwBmGMGbyXu5be6maTo0AdguVFdGzIed3Iae6Bmlnf/Q3pklTewtLRYyyhgzIL9m6+pTKen/E7Nx+iHoaMNzJueZR5RrQ97B6gIC6OnKrJnWKaBg9fJYFZxj7vceStMVnyQGExZXO5usM0qRvhjykRPoo5fmFjzC7RxPjcGOzbs79ij5YLG4Ub1xuR3UTmMXRlO4t005HQoNkmScJ1i2bItZIBOwtYSHEZs37tP4u2qrqJ74iA4g7ZX25pNn62I0PJcnq/iA8X/sFjf8w3PdVH4S+i+jlBsQpS1V+Hy5I9yTIZFUm2aFOammOxQYNskDT6BMQZcZoLwzWGGYxnION299wrSYBZnFQWEPGrTda45UzPJG0eyYfUcTUUsp4ZxIPY0jQgFalr7hdRwjrpJhSTAzdRWxsNvndyGnuhHfFl+Y8LeQU9PRtZ1PMogLo6WjGm9kNPStZoPUp8rVIuO0QPRFEpCo4mEnIeqIkIZbe6luhoDlYToCqmtieM+E+yvw8lMS5UFHnGO1oa03KnoZ8m9QP0RfjCiiJu5ovzVFhtU0+S+bfqFjl/kjfBLjI0JddROcFA2ZM4jfouKjuuyR0iiNQk9Dv1RQWTCqXDLmD1QT2LrbppDcrNZh0uSuGuuFlKKZaGhfdE0SSyhQNA3Rz41UVtO8u8pGm5tmoXegVehL2NOVwFV1eBh4sJMzsbIluESyQ8TXEu3AFsuQO6o8Ro+Bo5891XGUS1xkui28JsfAXRP1BuDsWnkvQaOW4XmuD17j8Pj1Di0HmLXW+oH5Lrxu12cGaPGRa3STGlJUZlKU1IlcAJ0/0ukyO3Tw0D5j6IaoqgzIC5VLXVTw7N1iR8vIdVMpUrKjG3SL6pxJrMt+QVbiGKOIuABb1KqsnnK9+ahgm8xByI1BXFPK3ro7sf48VvsOixd5y4slaQ4gOGxHm2tusxidMWkSMyv8w/QrmH4hcgFSskl2av8eElQRXYBLUEukfwNubNbmfUoWPwOxtnCVwcOy1VBXt0dtodj3WQ8SY3K97o4xwBpIJ1J/t5Lf8AYmrOJ4ZRlTQPPUNjk+GXNcbaj9+qeJLhZYYa9p4he/XdWVNK+2iwlFbR0QbqmW3CmvbdDNnf+UqVkMztGH1yHuoqzRuhFi5bsi4sHkPzuAHTMoyOhjZ+EuPM5/4VrEzN5UivhdyWlwx3qgMVpuCOM2ALnaDLK2Smw56nJGioT5F8SgKkFz2taQC7LPRTGaw6qzwqlLbudkdxe46KcUW2LLJRQbQUojYGtFun7rPeL8F4h8Vm1+Jvf8QWlDknuyz3/Rdcopqjlx5HB2jyOZ/BJCL/ACOz7u1XpmHPyC8/8Y4YYH8VvITdh7Z27hbvBDxRtPMBKCpUVmlydlywpJNSVmZQVM3C267FU8LPN6oKok4ntb/2I6bZIatl4jwDTc9FuzJBr8RAaXAZaX3JVPVwXaXXzOd+qDxWss8MB8rQMupRMNTxtLei5M0uzv8AxcaabAKCr2ORBVjiNPxNEjfmb/8AQ5KjmaWvNhYhWuHVw0J7rCS9OqLWkT0lQJGW5qqp8DkLiGDIOydt2Rz6YscXs0LtP3CvKDLc21PdVjVumTlk4RckV1LhkzdbC2pvdAupgXuOtzrzstNiEpDPKCSdLKpipHEZDRPJBLqJjDM5q5lZLThOo8JLjkLdwr6DDgLOJN+SNcz/AF904YvpnPP/AFKeDDA0Zi55ol7QAPp17BGiO/3OQH+U4QsGZNz0WtJaMHJvZXf8YnMkDpr7qNrbOF98vdHuYx17A5D6qpklvI0fzRNKxNlnXUIqAwtNgzYjXK3oqiGmka7h4DfXnlzujqF5BI2/mSt2SgG/Pa2SmeNSLhlcTmE0VhxPsQbbaEd1ZGQnIaIaOW+QyG6Ia4WyyHPmqjFJUiJScnbJR9P1TbXP89kzivkP9dSprWCpEgeM4a2phdG7K4yP5TsVBgMBjYGO1bkfRHwu1XY7Xv7oaC/AoNSUUtSBkMykkM848IwScUr5iS93DrsM8grN5AcVBQVILnludjb6JX4ibc1t6QtGZrpB8aSwI8w13y17J9JiBYVDjslqgjLJrf3QL5fquWSt0dmKXFWgyrxQkucbZ8gjMNpnOHFb5rei5hGDEOLpLHIWC09NS26D6lWoddmcsrbtEtJESADsr+liFtEJSQW6fqrOMgalNRSVIic3J2wyfDm2u0bX7qvfENRYItlTkQHem49FALHQH1Fv1SV+kugNzLae6Y2O51sPqUQ9meZ9BmfUqQBgHykobGkQNawHdyZUztA+VFMeRo1BV9Q78v0UjBqWYkP4W6rLU1TecDob9LLV0Dn8JsLG6y2GQWnnJ1GQ9cyriTIu4Boj4mqsgaWtFu9iiI6g6WH1ToRax2ClYS7T329OaHii3cb9NAjWlAiQADIJ0h8qhLlLJ8qYEMTs1JnfoomhSMlA1QBLSRAkgahJFYTGBd53yHZdUNlpdHk+A03wOKMnizvfurenIzPc2VTWycLg73R9DUjIixC3aMkzClzp53/DDncTiRzDeZ5BXuD4U4OcJWi9xbcWGtvoraKGGnc58bTxO+be9zckX/RPopuNziRpYD91mo92Xy6os6eHp/OasoIs+ZPL+aIenGlhcn+XKt6CnN9QCiTBIIpqYfiuP0VgGW8pzB0KcCQLOFxzCY6UWtcEbZ2IUWUIWGp4XDfmo5LnVod2SdMT172Kgd2t6OSGMcLG4Z7qazzsEziP9X1XGkfmKQHJRJ0VZXtktqFYS5/jVbXMbbNxQA3DQ4tLQe5Wba0sqJWn8X2yWhw07NuBdA41QtZK11/msPXZXElljHCCAopae2YSjmsi+O4VEjIX5IkOQwapo0ATMRbzkoIWp8j0AMc4Bdo6PjPE75f1UUQDnWJyVgWm+RIAta319VLY0iaOV2gsSNh9ikpfhB173F8vZcU9F9nlNbFcKiM74ieHTkdFpJwqPEGBdhzkLsXDmkOs0/qrvAh5eYusXJEXXtkOa3vhml8jANmgrNlI0VLA62wKKoo883KGSEgZu+qko4mjUrE0LqFvJ/1UhjdzaUHEI+ZRHAzZxUjHGJ27WlMMf9Lh2Ke2IbPUrY37OugYNZvN4TXAfm9wiXOf+UFML3fkCABjATpwntkhpoDplf8AqH7qxIG7COyjkI53HJwugRQta5pPM8kZNSMewh2btexGhRQprnyt9QPumV9bHTxuLm+a2Q3JTBmCj8QFs5hlGYOThv3C0dNPfQrzSWnnmndIG2cXXvsO3Na3CY6ltrx37fYqyDUtKnaUJSl51jePRHthedGH/tkgDnxCojNc2ve2ttkXHhrz8xt0b90bTYc1g8oF/wCbqWxpAtKW/wACto4Qg44XAm41R1NISMxYqS0O+FySUhkASSKPJnrN1ziXWOiSS7jkYPWNsbDRbbA/lH9o/RJJZPRoi0lN7K1o4hySSWLLQc2Ick4xDkkkpGMe0Bca4hJJUiR/xncyonzu5lJJKiiVkzua5LIUkkASU8p5rz3xVUOfVcLiSAbW6JJJrYnou8Lp25eULSU8Y5BJJJggyMKcJJJFDHpMSSSA64KINSSSGShoSSSQM//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6196" name="AutoShape 4" descr="data:image/jpeg;base64,/9j/4AAQSkZJRgABAQAAAQABAAD/2wCEAAkGBxQTEhUUExQUFRQUFBQXGBcVFBQXFxQVFBUWFxQUFxQYHCggGBolHBUUITEhJSkrLi4uFx8zODMsNygtLisBCgoKDg0OGhAQGiwcICQsLCwsLCwsLCwsLCwsLCwsLCwsLCwsLCwsLCwsLCwsLCwsLCwsLCwsLCwsLCwsLCwsLP/AABEIAMMAyAMBIgACEQEDEQH/xAAbAAABBQEBAAAAAAAAAAAAAAAEAAIDBQYBB//EADcQAAEDAgQEBAQFBAIDAAAAAAEAAgMEEQUhMUESUWFxBiKBkRMyodFCUrHB8GJy4fEUgiMzov/EABkBAAMBAQEAAAAAAAAAAAAAAAABAgMEBf/EACIRAAICAgMBAAIDAAAAAAAAAAABAhEDMRIhQVEEEyJSYf/aAAwDAQACEQMRAD8AioZbtHMZfZWbMwqCgerynct2qJTOOaucKneFGgAOqYqSpbmrzEKhsbSXuAA3JWFxPxAZHcMDSf6j9kWBdTYlHCLvdbpufRVE+NVFV5IWljDlfcg8z9lzCvDvE7imNyVqmmKFuzbIoLBcC8LtYx/E4/Ee0ji3BK0NJkxg5NA9lja/xQ55+HTtLnHK4WnoInsiYJTd/DmeqQItGvXY5PMUAZ9ei7h8l8zul4UQeLMQMMQcBck8IA5lU+AeHjI4TVJudQzYLQVjA4C4vZ1wjKUZIWheh8LQBbYJ7dUyNJ8nCCUUMjqHXcGhSXs70XKGMgF51dp2Xbec9lMlfQRfoS0p4KgaVMF504cWd8J8kPBTguNapWxpJDONUjQnNiUjWKgGcCSmDUlVCs8pgyKuaZyqZrNzJAA3Kq6rxeyPyxD4jvZvvv6L05M85G0nma1pc4gAblZLEvGAJ4KZhkdzOg+6FpaSqrHAzHhj/IMgtNSYVDTtyAHUpJA2ZaDw9NUHjqXn+3YI6agigbkALKTGfFTWeSIcb+ioXYRU1B4pjwNO2/snoWxVXiOx4YgXO6KSjwCoqfNO8safwjU+itMJwuOL5RnzOq0dPok7GgbC8KjgFo2gczue5VjUAFvZcsnEeUjopGU2ISgWaDm4/RTSVjIYy55sFUwEvkJOxsrV1GyWwfm1udtrqmhEOGYsag3DC1g0J1d1Wkp9FU3ZxAMtYDZWUMoCGCLCNQAfEfw/hbqh5MSa1KnxtnRZ860VxsuA256DRNiorEm9yV2lr2OR8djos3Jl0gQ0nVOZCQjgEi1RJctlRfHQOxqJjYorKRriFn+v4arL9CA1cIUXxTyXDKpaaLUkwhqSjiekrSE2eBMwWpqCDM425fzIK+w3Aoos7C/M/dPxXxLDHcA8R5BZ51XV1R/8bC1p3OQzHNd/SODZsZ8dhhGbh2VF8CbEHFzX/DhvbqeafhHg5l+KdxkdyGQ9TqVtaaFrWhrQGgaACymx0VWE4BDTjyNu78xzPup62NWBCgqG5JoCj4bFWNKUJKzNEUxTYIOSZqutUc0gaLkqCjEVeLiCSSNrHOe1x7e6jw+CsqM+L4bCb33t0Vhj9uInhsZLG/RW9OeCL0T7JB6JvAOEG9sr80Y6oNlTGrANtyVLVVY4eEHPmlkdIqCtlVi2KvLuGPM7nYKubDOc/iOurqClAzsiGwLklkO2OL6VtFjE8Rz849itvgHidsm+e4Oo9FmzTg7ISow4jzMPC4aEJLL9CeD4ev01UHBFBed+GPEBd5H5PbqOY5hbmkqLha7OZ2umFFq6AldNJTFZ0pxChc5OY7JAI48W0SSe5JTSKUmeX4Z4RgizI+I7m79grh8QAFhbsi7Jr2LqMAeNHRFBWRULkmNEzlDIFOVBPIALkoQMrKhma5Eba6KGpqS42jaT1TY8Occ5XW6DVXVbIv4GGu2YOJykjos+KU8Ttm7Dup6RjW5Mbbruo6yrDMh5n8th3UX4iq9ZT+JoOKSI98umyhxGR3AGsFyVNWAnzOPE+/t0CAfXfDJL7jh1G4Wc58F9NcWP9jrQMzDnjzOBvzsm08BLiTewWticHMDtQ4IGqAAPJccs8pPs7YYFDRVSyWT4rlQfGsbuaS3YjP8A0rSjIcLg3Chs0VihbzUj2KYtspA1ZlGfxOnIIezJzcwtX4WxsSNGx0I5HkqyqiWfZIaabjHynJw/f0XRinXRz5YWrR7JBLcKRyocFxAOANwb2V611wug5BhSZknWSIQA1y6uEpJDMuk4LpXQF0mIK8J8JTKmVrdSgW1zibMaSnTYm0i2nm4RzJ0Chbh9/NKbn8o27p9FTub5pPm2HJT1U7WC5zcdG/dTfiH/AKweRptZosOmX1VfLUMZq655BKpbLJ8x4W8go4aRrdrnqqUa2K34d/573izBwN57oOonEYNtdyjZn2CzWIy3dZRJ1opIKhqQ7of5op/ggtc0AebU283usu7Fg11jpf6K+hnNss1xZGehjjRaUDiyMMOjRYLo8wzULaxrgAcj9T90QwLnZ0RdgcNE4E8OYH6IyCnBzA4Xcxv3G6immdG++fCRa426HkrOFwdm0oBqiF0NlLGMk90d+hC5EOf+0EjXRqrxGlBBCtZBY7qCRt00FFX4VxAxvMTts29twvSqKfiC8lxiEtIe35mm63HhfExIxpB1HsuvHK0ceaNOzWXXHFNCSsxOApLh1SQMy89Q1up9EK2aSQ2jbYcyiIcNY3N543fT/KMAJyAsOQyAXTaWjCmwBmGMGbyXu5be6maTo0AdguVFdGzIed3Iae6Bmlnf/Q3pklTewtLRYyyhgzIL9m6+pTKen/E7Nx+iHoaMNzJueZR5RrQ97B6gIC6OnKrJnWKaBg9fJYFZxj7vceStMVnyQGExZXO5usM0qRvhjykRPoo5fmFjzC7RxPjcGOzbs79ij5YLG4Ub1xuR3UTmMXRlO4t005HQoNkmScJ1i2bItZIBOwtYSHEZs37tP4u2qrqJ74iA4g7ZX25pNn62I0PJcnq/iA8X/sFjf8w3PdVH4S+i+jlBsQpS1V+Hy5I9yTIZFUm2aFOammOxQYNskDT6BMQZcZoLwzWGGYxnION299wrSYBZnFQWEPGrTda45UzPJG0eyYfUcTUUsp4ZxIPY0jQgFalr7hdRwjrpJhSTAzdRWxsNvndyGnuhHfFl+Y8LeQU9PRtZ1PMogLo6WjGm9kNPStZoPUp8rVIuO0QPRFEpCo4mEnIeqIkIZbe6luhoDlYToCqmtieM+E+yvw8lMS5UFHnGO1oa03KnoZ8m9QP0RfjCiiJu5ovzVFhtU0+S+bfqFjl/kjfBLjI0JddROcFA2ZM4jfouKjuuyR0iiNQk9Dv1RQWTCqXDLmD1QT2LrbppDcrNZh0uSuGuuFlKKZaGhfdE0SSyhQNA3Rz41UVtO8u8pGm5tmoXegVehL2NOVwFV1eBh4sJMzsbIluESyQ8TXEu3AFsuQO6o8Ro+Bo5891XGUS1xkui28JsfAXRP1BuDsWnkvQaOW4XmuD17j8Pj1Di0HmLXW+oH5Lrxu12cGaPGRa3STGlJUZlKU1IlcAJ0/0ukyO3Tw0D5j6IaoqgzIC5VLXVTw7N1iR8vIdVMpUrKjG3SL6pxJrMt+QVbiGKOIuABb1KqsnnK9+ahgm8xByI1BXFPK3ro7sf48VvsOixd5y4slaQ4gOGxHm2tusxidMWkSMyv8w/QrmH4hcgFSskl2av8eElQRXYBLUEukfwNubNbmfUoWPwOxtnCVwcOy1VBXt0dtodj3WQ8SY3K97o4xwBpIJ1J/t5Lf8AYmrOJ4ZRlTQPPUNjk+GXNcbaj9+qeJLhZYYa9p4he/XdWVNK+2iwlFbR0QbqmW3CmvbdDNnf+UqVkMztGH1yHuoqzRuhFi5bsi4sHkPzuAHTMoyOhjZ+EuPM5/4VrEzN5UivhdyWlwx3qgMVpuCOM2ALnaDLK2Smw56nJGioT5F8SgKkFz2taQC7LPRTGaw6qzwqlLbudkdxe46KcUW2LLJRQbQUojYGtFun7rPeL8F4h8Vm1+Jvf8QWlDknuyz3/Rdcopqjlx5HB2jyOZ/BJCL/ACOz7u1XpmHPyC8/8Y4YYH8VvITdh7Z27hbvBDxRtPMBKCpUVmlydlywpJNSVmZQVM3C267FU8LPN6oKok4ntb/2I6bZIatl4jwDTc9FuzJBr8RAaXAZaX3JVPVwXaXXzOd+qDxWss8MB8rQMupRMNTxtLei5M0uzv8AxcaabAKCr2ORBVjiNPxNEjfmb/8AQ5KjmaWvNhYhWuHVw0J7rCS9OqLWkT0lQJGW5qqp8DkLiGDIOydt2Rz6YscXs0LtP3CvKDLc21PdVjVumTlk4RckV1LhkzdbC2pvdAupgXuOtzrzstNiEpDPKCSdLKpipHEZDRPJBLqJjDM5q5lZLThOo8JLjkLdwr6DDgLOJN+SNcz/AF904YvpnPP/AFKeDDA0Zi55ol7QAPp17BGiO/3OQH+U4QsGZNz0WtJaMHJvZXf8YnMkDpr7qNrbOF98vdHuYx17A5D6qpklvI0fzRNKxNlnXUIqAwtNgzYjXK3oqiGmka7h4DfXnlzujqF5BI2/mSt2SgG/Pa2SmeNSLhlcTmE0VhxPsQbbaEd1ZGQnIaIaOW+QyG6Ia4WyyHPmqjFJUiJScnbJR9P1TbXP89kzivkP9dSprWCpEgeM4a2phdG7K4yP5TsVBgMBjYGO1bkfRHwu1XY7Xv7oaC/AoNSUUtSBkMykkM848IwScUr5iS93DrsM8grN5AcVBQVILnludjb6JX4ibc1t6QtGZrpB8aSwI8w13y17J9JiBYVDjslqgjLJrf3QL5fquWSt0dmKXFWgyrxQkucbZ8gjMNpnOHFb5rei5hGDEOLpLHIWC09NS26D6lWoddmcsrbtEtJESADsr+liFtEJSQW6fqrOMgalNRSVIic3J2wyfDm2u0bX7qvfENRYItlTkQHem49FALHQH1Fv1SV+kugNzLae6Y2O51sPqUQ9meZ9BmfUqQBgHykobGkQNawHdyZUztA+VFMeRo1BV9Q78v0UjBqWYkP4W6rLU1TecDob9LLV0Dn8JsLG6y2GQWnnJ1GQ9cyriTIu4Boj4mqsgaWtFu9iiI6g6WH1ToRax2ClYS7T329OaHii3cb9NAjWlAiQADIJ0h8qhLlLJ8qYEMTs1JnfoomhSMlA1QBLSRAkgahJFYTGBd53yHZdUNlpdHk+A03wOKMnizvfurenIzPc2VTWycLg73R9DUjIixC3aMkzClzp53/DDncTiRzDeZ5BXuD4U4OcJWi9xbcWGtvoraKGGnc58bTxO+be9zckX/RPopuNziRpYD91mo92Xy6os6eHp/OasoIs+ZPL+aIenGlhcn+XKt6CnN9QCiTBIIpqYfiuP0VgGW8pzB0KcCQLOFxzCY6UWtcEbZ2IUWUIWGp4XDfmo5LnVod2SdMT172Kgd2t6OSGMcLG4Z7qazzsEziP9X1XGkfmKQHJRJ0VZXtktqFYS5/jVbXMbbNxQA3DQ4tLQe5Wba0sqJWn8X2yWhw07NuBdA41QtZK11/msPXZXElljHCCAopae2YSjmsi+O4VEjIX5IkOQwapo0ATMRbzkoIWp8j0AMc4Bdo6PjPE75f1UUQDnWJyVgWm+RIAta319VLY0iaOV2gsSNh9ikpfhB173F8vZcU9F9nlNbFcKiM74ieHTkdFpJwqPEGBdhzkLsXDmkOs0/qrvAh5eYusXJEXXtkOa3vhml8jANmgrNlI0VLA62wKKoo883KGSEgZu+qko4mjUrE0LqFvJ/1UhjdzaUHEI+ZRHAzZxUjHGJ27WlMMf9Lh2Ke2IbPUrY37OugYNZvN4TXAfm9wiXOf+UFML3fkCABjATpwntkhpoDplf8AqH7qxIG7COyjkI53HJwugRQta5pPM8kZNSMewh2btexGhRQprnyt9QPumV9bHTxuLm+a2Q3JTBmCj8QFs5hlGYOThv3C0dNPfQrzSWnnmndIG2cXXvsO3Na3CY6ltrx37fYqyDUtKnaUJSl51jePRHthedGH/tkgDnxCojNc2ve2ttkXHhrz8xt0b90bTYc1g8oF/wCbqWxpAtKW/wACto4Qg44XAm41R1NISMxYqS0O+FySUhkASSKPJnrN1ziXWOiSS7jkYPWNsbDRbbA/lH9o/RJJZPRoi0lN7K1o4hySSWLLQc2Ick4xDkkkpGMe0Bca4hJJUiR/xncyonzu5lJJKiiVkzua5LIUkkASU8p5rz3xVUOfVcLiSAbW6JJJrYnou8Lp25eULSU8Y5BJJJggyMKcJJJFDHpMSSSA64KINSSSGShoSSSQM//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36198" name="AutoShape 6" descr="data:image/jpeg;base64,/9j/4AAQSkZJRgABAQAAAQABAAD/2wCEAAkGBxQTEhUUExQUFRQUFBQXGBcVFBQXFxQVFBUWFxQUFxQYHCggGBolHBUUITEhJSkrLi4uFx8zODMsNygtLisBCgoKDg0OGhAQGiwcICQsLCwsLCwsLCwsLCwsLCwsLCwsLCwsLCwsLCwsLCwsLCwsLCwsLCwsLCwsLCwsLCwsLP/AABEIAMMAyAMBIgACEQEDEQH/xAAbAAABBQEBAAAAAAAAAAAAAAAEAAIDBQYBB//EADcQAAEDAgQEBAQFBAIDAAAAAAEAAgMEEQUhMUESUWFxBiKBkRMyodFCUrHB8GJy4fEUgiMzov/EABkBAAMBAQEAAAAAAAAAAAAAAAABAgMEBf/EACIRAAICAgMBAAIDAAAAAAAAAAABAhEDMRIhQVEEEyJSYf/aAAwDAQACEQMRAD8AioZbtHMZfZWbMwqCgerynct2qJTOOaucKneFGgAOqYqSpbmrzEKhsbSXuAA3JWFxPxAZHcMDSf6j9kWBdTYlHCLvdbpufRVE+NVFV5IWljDlfcg8z9lzCvDvE7imNyVqmmKFuzbIoLBcC8LtYx/E4/Ee0ji3BK0NJkxg5NA9lja/xQ55+HTtLnHK4WnoInsiYJTd/DmeqQItGvXY5PMUAZ9ei7h8l8zul4UQeLMQMMQcBck8IA5lU+AeHjI4TVJudQzYLQVjA4C4vZ1wjKUZIWheh8LQBbYJ7dUyNJ8nCCUUMjqHXcGhSXs70XKGMgF51dp2Xbec9lMlfQRfoS0p4KgaVMF504cWd8J8kPBTguNapWxpJDONUjQnNiUjWKgGcCSmDUlVCs8pgyKuaZyqZrNzJAA3Kq6rxeyPyxD4jvZvvv6L05M85G0nma1pc4gAblZLEvGAJ4KZhkdzOg+6FpaSqrHAzHhj/IMgtNSYVDTtyAHUpJA2ZaDw9NUHjqXn+3YI6agigbkALKTGfFTWeSIcb+ioXYRU1B4pjwNO2/snoWxVXiOx4YgXO6KSjwCoqfNO8safwjU+itMJwuOL5RnzOq0dPok7GgbC8KjgFo2gczue5VjUAFvZcsnEeUjopGU2ISgWaDm4/RTSVjIYy55sFUwEvkJOxsrV1GyWwfm1udtrqmhEOGYsag3DC1g0J1d1Wkp9FU3ZxAMtYDZWUMoCGCLCNQAfEfw/hbqh5MSa1KnxtnRZ860VxsuA256DRNiorEm9yV2lr2OR8djos3Jl0gQ0nVOZCQjgEi1RJctlRfHQOxqJjYorKRriFn+v4arL9CA1cIUXxTyXDKpaaLUkwhqSjiekrSE2eBMwWpqCDM425fzIK+w3Aoos7C/M/dPxXxLDHcA8R5BZ51XV1R/8bC1p3OQzHNd/SODZsZ8dhhGbh2VF8CbEHFzX/DhvbqeafhHg5l+KdxkdyGQ9TqVtaaFrWhrQGgaACymx0VWE4BDTjyNu78xzPup62NWBCgqG5JoCj4bFWNKUJKzNEUxTYIOSZqutUc0gaLkqCjEVeLiCSSNrHOe1x7e6jw+CsqM+L4bCb33t0Vhj9uInhsZLG/RW9OeCL0T7JB6JvAOEG9sr80Y6oNlTGrANtyVLVVY4eEHPmlkdIqCtlVi2KvLuGPM7nYKubDOc/iOurqClAzsiGwLklkO2OL6VtFjE8Rz849itvgHidsm+e4Oo9FmzTg7ISow4jzMPC4aEJLL9CeD4ev01UHBFBed+GPEBd5H5PbqOY5hbmkqLha7OZ2umFFq6AldNJTFZ0pxChc5OY7JAI48W0SSe5JTSKUmeX4Z4RgizI+I7m79grh8QAFhbsi7Jr2LqMAeNHRFBWRULkmNEzlDIFOVBPIALkoQMrKhma5Eba6KGpqS42jaT1TY8Occ5XW6DVXVbIv4GGu2YOJykjos+KU8Ttm7Dup6RjW5Mbbruo6yrDMh5n8th3UX4iq9ZT+JoOKSI98umyhxGR3AGsFyVNWAnzOPE+/t0CAfXfDJL7jh1G4Wc58F9NcWP9jrQMzDnjzOBvzsm08BLiTewWticHMDtQ4IGqAAPJccs8pPs7YYFDRVSyWT4rlQfGsbuaS3YjP8A0rSjIcLg3Chs0VihbzUj2KYtspA1ZlGfxOnIIezJzcwtX4WxsSNGx0I5HkqyqiWfZIaabjHynJw/f0XRinXRz5YWrR7JBLcKRyocFxAOANwb2V611wug5BhSZknWSIQA1y6uEpJDMuk4LpXQF0mIK8J8JTKmVrdSgW1zibMaSnTYm0i2nm4RzJ0Chbh9/NKbn8o27p9FTub5pPm2HJT1U7WC5zcdG/dTfiH/AKweRptZosOmX1VfLUMZq655BKpbLJ8x4W8go4aRrdrnqqUa2K34d/573izBwN57oOonEYNtdyjZn2CzWIy3dZRJ1opIKhqQ7of5op/ggtc0AebU283usu7Fg11jpf6K+hnNss1xZGehjjRaUDiyMMOjRYLo8wzULaxrgAcj9T90QwLnZ0RdgcNE4E8OYH6IyCnBzA4Xcxv3G6immdG++fCRa426HkrOFwdm0oBqiF0NlLGMk90d+hC5EOf+0EjXRqrxGlBBCtZBY7qCRt00FFX4VxAxvMTts29twvSqKfiC8lxiEtIe35mm63HhfExIxpB1HsuvHK0ceaNOzWXXHFNCSsxOApLh1SQMy89Q1up9EK2aSQ2jbYcyiIcNY3N543fT/KMAJyAsOQyAXTaWjCmwBmGMGbyXu5be6maTo0AdguVFdGzIed3Iae6Bmlnf/Q3pklTewtLRYyyhgzIL9m6+pTKen/E7Nx+iHoaMNzJueZR5RrQ97B6gIC6OnKrJnWKaBg9fJYFZxj7vceStMVnyQGExZXO5usM0qRvhjykRPoo5fmFjzC7RxPjcGOzbs79ij5YLG4Ub1xuR3UTmMXRlO4t005HQoNkmScJ1i2bItZIBOwtYSHEZs37tP4u2qrqJ74iA4g7ZX25pNn62I0PJcnq/iA8X/sFjf8w3PdVH4S+i+jlBsQpS1V+Hy5I9yTIZFUm2aFOammOxQYNskDT6BMQZcZoLwzWGGYxnION299wrSYBZnFQWEPGrTda45UzPJG0eyYfUcTUUsp4ZxIPY0jQgFalr7hdRwjrpJhSTAzdRWxsNvndyGnuhHfFl+Y8LeQU9PRtZ1PMogLo6WjGm9kNPStZoPUp8rVIuO0QPRFEpCo4mEnIeqIkIZbe6luhoDlYToCqmtieM+E+yvw8lMS5UFHnGO1oa03KnoZ8m9QP0RfjCiiJu5ovzVFhtU0+S+bfqFjl/kjfBLjI0JddROcFA2ZM4jfouKjuuyR0iiNQk9Dv1RQWTCqXDLmD1QT2LrbppDcrNZh0uSuGuuFlKKZaGhfdE0SSyhQNA3Rz41UVtO8u8pGm5tmoXegVehL2NOVwFV1eBh4sJMzsbIluESyQ8TXEu3AFsuQO6o8Ro+Bo5891XGUS1xkui28JsfAXRP1BuDsWnkvQaOW4XmuD17j8Pj1Di0HmLXW+oH5Lrxu12cGaPGRa3STGlJUZlKU1IlcAJ0/0ukyO3Tw0D5j6IaoqgzIC5VLXVTw7N1iR8vIdVMpUrKjG3SL6pxJrMt+QVbiGKOIuABb1KqsnnK9+ahgm8xByI1BXFPK3ro7sf48VvsOixd5y4slaQ4gOGxHm2tusxidMWkSMyv8w/QrmH4hcgFSskl2av8eElQRXYBLUEukfwNubNbmfUoWPwOxtnCVwcOy1VBXt0dtodj3WQ8SY3K97o4xwBpIJ1J/t5Lf8AYmrOJ4ZRlTQPPUNjk+GXNcbaj9+qeJLhZYYa9p4he/XdWVNK+2iwlFbR0QbqmW3CmvbdDNnf+UqVkMztGH1yHuoqzRuhFi5bsi4sHkPzuAHTMoyOhjZ+EuPM5/4VrEzN5UivhdyWlwx3qgMVpuCOM2ALnaDLK2Smw56nJGioT5F8SgKkFz2taQC7LPRTGaw6qzwqlLbudkdxe46KcUW2LLJRQbQUojYGtFun7rPeL8F4h8Vm1+Jvf8QWlDknuyz3/Rdcopqjlx5HB2jyOZ/BJCL/ACOz7u1XpmHPyC8/8Y4YYH8VvITdh7Z27hbvBDxRtPMBKCpUVmlydlywpJNSVmZQVM3C267FU8LPN6oKok4ntb/2I6bZIatl4jwDTc9FuzJBr8RAaXAZaX3JVPVwXaXXzOd+qDxWss8MB8rQMupRMNTxtLei5M0uzv8AxcaabAKCr2ORBVjiNPxNEjfmb/8AQ5KjmaWvNhYhWuHVw0J7rCS9OqLWkT0lQJGW5qqp8DkLiGDIOydt2Rz6YscXs0LtP3CvKDLc21PdVjVumTlk4RckV1LhkzdbC2pvdAupgXuOtzrzstNiEpDPKCSdLKpipHEZDRPJBLqJjDM5q5lZLThOo8JLjkLdwr6DDgLOJN+SNcz/AF904YvpnPP/AFKeDDA0Zi55ol7QAPp17BGiO/3OQH+U4QsGZNz0WtJaMHJvZXf8YnMkDpr7qNrbOF98vdHuYx17A5D6qpklvI0fzRNKxNlnXUIqAwtNgzYjXK3oqiGmka7h4DfXnlzujqF5BI2/mSt2SgG/Pa2SmeNSLhlcTmE0VhxPsQbbaEd1ZGQnIaIaOW+QyG6Ia4WyyHPmqjFJUiJScnbJR9P1TbXP89kzivkP9dSprWCpEgeM4a2phdG7K4yP5TsVBgMBjYGO1bkfRHwu1XY7Xv7oaC/AoNSUUtSBkMykkM848IwScUr5iS93DrsM8grN5AcVBQVILnludjb6JX4ibc1t6QtGZrpB8aSwI8w13y17J9JiBYVDjslqgjLJrf3QL5fquWSt0dmKXFWgyrxQkucbZ8gjMNpnOHFb5rei5hGDEOLpLHIWC09NS26D6lWoddmcsrbtEtJESADsr+liFtEJSQW6fqrOMgalNRSVIic3J2wyfDm2u0bX7qvfENRYItlTkQHem49FALHQH1Fv1SV+kugNzLae6Y2O51sPqUQ9meZ9BmfUqQBgHykobGkQNawHdyZUztA+VFMeRo1BV9Q78v0UjBqWYkP4W6rLU1TecDob9LLV0Dn8JsLG6y2GQWnnJ1GQ9cyriTIu4Boj4mqsgaWtFu9iiI6g6WH1ToRax2ClYS7T329OaHii3cb9NAjWlAiQADIJ0h8qhLlLJ8qYEMTs1JnfoomhSMlA1QBLSRAkgahJFYTGBd53yHZdUNlpdHk+A03wOKMnizvfurenIzPc2VTWycLg73R9DUjIixC3aMkzClzp53/DDncTiRzDeZ5BXuD4U4OcJWi9xbcWGtvoraKGGnc58bTxO+be9zckX/RPopuNziRpYD91mo92Xy6os6eHp/OasoIs+ZPL+aIenGlhcn+XKt6CnN9QCiTBIIpqYfiuP0VgGW8pzB0KcCQLOFxzCY6UWtcEbZ2IUWUIWGp4XDfmo5LnVod2SdMT172Kgd2t6OSGMcLG4Z7qazzsEziP9X1XGkfmKQHJRJ0VZXtktqFYS5/jVbXMbbNxQA3DQ4tLQe5Wba0sqJWn8X2yWhw07NuBdA41QtZK11/msPXZXElljHCCAopae2YSjmsi+O4VEjIX5IkOQwapo0ATMRbzkoIWp8j0AMc4Bdo6PjPE75f1UUQDnWJyVgWm+RIAta319VLY0iaOV2gsSNh9ikpfhB173F8vZcU9F9nlNbFcKiM74ieHTkdFpJwqPEGBdhzkLsXDmkOs0/qrvAh5eYusXJEXXtkOa3vhml8jANmgrNlI0VLA62wKKoo883KGSEgZu+qko4mjUrE0LqFvJ/1UhjdzaUHEI+ZRHAzZxUjHGJ27WlMMf9Lh2Ke2IbPUrY37OugYNZvN4TXAfm9wiXOf+UFML3fkCABjATpwntkhpoDplf8AqH7qxIG7COyjkI53HJwugRQta5pPM8kZNSMewh2btexGhRQprnyt9QPumV9bHTxuLm+a2Q3JTBmCj8QFs5hlGYOThv3C0dNPfQrzSWnnmndIG2cXXvsO3Na3CY6ltrx37fYqyDUtKnaUJSl51jePRHthedGH/tkgDnxCojNc2ve2ttkXHhrz8xt0b90bTYc1g8oF/wCbqWxpAtKW/wACto4Qg44XAm41R1NISMxYqS0O+FySUhkASSKPJnrN1ziXWOiSS7jkYPWNsbDRbbA/lH9o/RJJZPRoi0lN7K1o4hySSWLLQc2Ick4xDkkkpGMe0Bca4hJJUiR/xncyonzu5lJJKiiVkzua5LIUkkASU8p5rz3xVUOfVcLiSAbW6JJJrYnou8Lp25eULSU8Y5BJJJggyMKcJJJFDHpMSSSA64KINSSSGShoSSSQM//Z"/>
          <p:cNvSpPr>
            <a:spLocks noChangeAspect="1" noChangeArrowheads="1"/>
          </p:cNvSpPr>
          <p:nvPr/>
        </p:nvSpPr>
        <p:spPr bwMode="auto">
          <a:xfrm>
            <a:off x="155575" y="-1112838"/>
            <a:ext cx="2381250" cy="23241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6201" name="Picture 9" descr="http://www.qmed.com/sites/default/files/imagecache/node-gallery-display/101712/024OptiFlowJuniorImage06User.jpg"/>
          <p:cNvPicPr>
            <a:picLocks noChangeAspect="1" noChangeArrowheads="1"/>
          </p:cNvPicPr>
          <p:nvPr/>
        </p:nvPicPr>
        <p:blipFill>
          <a:blip r:embed="rId2" cstate="print"/>
          <a:srcRect/>
          <a:stretch>
            <a:fillRect/>
          </a:stretch>
        </p:blipFill>
        <p:spPr bwMode="auto">
          <a:xfrm>
            <a:off x="6781800" y="-48894"/>
            <a:ext cx="2358777" cy="1774347"/>
          </a:xfrm>
          <a:prstGeom prst="rect">
            <a:avLst/>
          </a:prstGeom>
          <a:noFill/>
        </p:spPr>
      </p:pic>
      <p:pic>
        <p:nvPicPr>
          <p:cNvPr id="136199" name="Picture 7"/>
          <p:cNvPicPr>
            <a:picLocks noChangeAspect="1" noChangeArrowheads="1"/>
          </p:cNvPicPr>
          <p:nvPr/>
        </p:nvPicPr>
        <p:blipFill>
          <a:blip r:embed="rId3" cstate="print"/>
          <a:srcRect/>
          <a:stretch>
            <a:fillRect/>
          </a:stretch>
        </p:blipFill>
        <p:spPr bwMode="auto">
          <a:xfrm>
            <a:off x="6781799" y="1710786"/>
            <a:ext cx="2379371" cy="2557824"/>
          </a:xfrm>
          <a:prstGeom prst="rect">
            <a:avLst/>
          </a:prstGeom>
          <a:noFill/>
          <a:ln w="9525">
            <a:noFill/>
            <a:miter lim="800000"/>
            <a:headEnd/>
            <a:tailEnd/>
          </a:ln>
        </p:spPr>
      </p:pic>
      <p:graphicFrame>
        <p:nvGraphicFramePr>
          <p:cNvPr id="8" name="7 - Πίνακας"/>
          <p:cNvGraphicFramePr>
            <a:graphicFrameLocks noGrp="1"/>
          </p:cNvGraphicFramePr>
          <p:nvPr>
            <p:extLst>
              <p:ext uri="{D42A27DB-BD31-4B8C-83A1-F6EECF244321}">
                <p14:modId xmlns:p14="http://schemas.microsoft.com/office/powerpoint/2010/main" val="263947781"/>
              </p:ext>
            </p:extLst>
          </p:nvPr>
        </p:nvGraphicFramePr>
        <p:xfrm>
          <a:off x="64135" y="3384242"/>
          <a:ext cx="8686800" cy="2944368"/>
        </p:xfrm>
        <a:graphic>
          <a:graphicData uri="http://schemas.openxmlformats.org/drawingml/2006/table">
            <a:tbl>
              <a:tblPr/>
              <a:tblGrid>
                <a:gridCol w="1362634"/>
                <a:gridCol w="1316431"/>
                <a:gridCol w="1359535"/>
                <a:gridCol w="2667000"/>
                <a:gridCol w="1981200"/>
              </a:tblGrid>
              <a:tr h="457200">
                <a:tc>
                  <a:txBody>
                    <a:bodyPr/>
                    <a:lstStyle/>
                    <a:p>
                      <a:pPr>
                        <a:lnSpc>
                          <a:spcPct val="115000"/>
                        </a:lnSpc>
                        <a:spcAft>
                          <a:spcPts val="0"/>
                        </a:spcAft>
                      </a:pPr>
                      <a:r>
                        <a:rPr lang="el-GR" sz="1400" b="1" dirty="0">
                          <a:latin typeface="Calibri"/>
                          <a:ea typeface="Calibri"/>
                          <a:cs typeface="Times New Roman"/>
                        </a:rPr>
                        <a:t>Ηλικία παιδιού/ οδηγίες</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Ένδειξη</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Ροή / Εφύγρανση</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a:ea typeface="Calibri"/>
                          <a:cs typeface="Times New Roman"/>
                        </a:rPr>
                        <a:t>Παρατηρήσεις</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Εξοπλισμός</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59999">
                <a:tc>
                  <a:txBody>
                    <a:bodyPr/>
                    <a:lstStyle/>
                    <a:p>
                      <a:pPr>
                        <a:lnSpc>
                          <a:spcPct val="115000"/>
                        </a:lnSpc>
                        <a:spcAft>
                          <a:spcPts val="0"/>
                        </a:spcAft>
                      </a:pPr>
                      <a:r>
                        <a:rPr lang="el-GR" sz="1400" dirty="0">
                          <a:latin typeface="Calibri"/>
                          <a:ea typeface="Calibri"/>
                          <a:cs typeface="Times New Roman"/>
                        </a:rPr>
                        <a:t>Διαθέσιμες για όλες τις </a:t>
                      </a:r>
                      <a:r>
                        <a:rPr lang="el-GR" sz="1400" dirty="0" smtClean="0">
                          <a:latin typeface="Calibri"/>
                          <a:ea typeface="Calibri"/>
                          <a:cs typeface="Times New Roman"/>
                        </a:rPr>
                        <a:t>ηλικίες</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Για διατήρηση ικανοποιητικού </a:t>
                      </a:r>
                      <a:r>
                        <a:rPr lang="en-US" sz="1400" dirty="0" err="1">
                          <a:latin typeface="Calibri"/>
                          <a:ea typeface="Calibri"/>
                          <a:cs typeface="Times New Roman"/>
                        </a:rPr>
                        <a:t>SaO</a:t>
                      </a:r>
                      <a:r>
                        <a:rPr lang="el-GR" sz="1400" baseline="-25000" dirty="0">
                          <a:latin typeface="Calibri"/>
                          <a:ea typeface="Calibri"/>
                          <a:cs typeface="Times New Roman"/>
                        </a:rPr>
                        <a:t>2</a:t>
                      </a:r>
                      <a:r>
                        <a:rPr lang="el-GR" sz="1400" dirty="0">
                          <a:latin typeface="Calibri"/>
                          <a:ea typeface="Calibri"/>
                          <a:cs typeface="Times New Roman"/>
                        </a:rPr>
                        <a:t> με χαμηλές ροές (0.1 – 6 </a:t>
                      </a:r>
                      <a:r>
                        <a:rPr lang="en-US" sz="1400" dirty="0" err="1">
                          <a:latin typeface="Calibri"/>
                          <a:ea typeface="Calibri"/>
                          <a:cs typeface="Times New Roman"/>
                        </a:rPr>
                        <a:t>lt</a:t>
                      </a:r>
                      <a:r>
                        <a:rPr lang="el-GR" sz="1400" dirty="0">
                          <a:latin typeface="Calibri"/>
                          <a:ea typeface="Calibri"/>
                          <a:cs typeface="Times New Roman"/>
                        </a:rPr>
                        <a:t>/</a:t>
                      </a:r>
                      <a:r>
                        <a:rPr lang="en-US" sz="1400" dirty="0">
                          <a:latin typeface="Calibri"/>
                          <a:ea typeface="Calibri"/>
                          <a:cs typeface="Times New Roman"/>
                        </a:rPr>
                        <a:t>min</a:t>
                      </a:r>
                      <a:r>
                        <a:rPr lang="el-GR" sz="1400" dirty="0" smtClean="0">
                          <a:latin typeface="Calibri"/>
                          <a:ea typeface="Calibri"/>
                          <a:cs typeface="Times New Roman"/>
                        </a:rPr>
                        <a:t>)</a:t>
                      </a: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Ασθενείς χωρίς ή με ήπια αναπνευστική δυσχέρεια</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smtClean="0">
                          <a:latin typeface="Calibri"/>
                          <a:ea typeface="Calibri"/>
                          <a:cs typeface="Times New Roman"/>
                        </a:rPr>
                        <a:t>1 </a:t>
                      </a:r>
                      <a:r>
                        <a:rPr lang="el-GR" sz="1400" dirty="0">
                          <a:latin typeface="Calibri"/>
                          <a:ea typeface="Calibri"/>
                          <a:cs typeface="Times New Roman"/>
                        </a:rPr>
                        <a:t>– 6 </a:t>
                      </a:r>
                      <a:r>
                        <a:rPr lang="en-US" sz="1400" dirty="0" err="1">
                          <a:latin typeface="Calibri"/>
                          <a:ea typeface="Calibri"/>
                          <a:cs typeface="Times New Roman"/>
                        </a:rPr>
                        <a:t>lt</a:t>
                      </a:r>
                      <a:r>
                        <a:rPr lang="el-GR" sz="1400" dirty="0">
                          <a:latin typeface="Calibri"/>
                          <a:ea typeface="Calibri"/>
                          <a:cs typeface="Times New Roman"/>
                        </a:rPr>
                        <a:t>/</a:t>
                      </a:r>
                      <a:r>
                        <a:rPr lang="en-US" sz="1400" dirty="0">
                          <a:latin typeface="Calibri"/>
                          <a:ea typeface="Calibri"/>
                          <a:cs typeface="Times New Roman"/>
                        </a:rPr>
                        <a:t>min</a:t>
                      </a:r>
                      <a:endParaRPr lang="el-GR" sz="1400" dirty="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a:t>
                      </a:r>
                      <a:r>
                        <a:rPr lang="el-GR" sz="1400" dirty="0" err="1" smtClean="0">
                          <a:latin typeface="Calibri"/>
                          <a:ea typeface="Calibri"/>
                          <a:cs typeface="Times New Roman"/>
                        </a:rPr>
                        <a:t>Εφύγρανση</a:t>
                      </a:r>
                      <a:r>
                        <a:rPr lang="el-GR" sz="1400" dirty="0" smtClean="0">
                          <a:latin typeface="Calibri"/>
                          <a:ea typeface="Calibri"/>
                          <a:cs typeface="Times New Roman"/>
                        </a:rPr>
                        <a:t> για ροές &gt;4</a:t>
                      </a:r>
                      <a:r>
                        <a:rPr lang="en-US" sz="1400" dirty="0" err="1" smtClean="0">
                          <a:latin typeface="Calibri"/>
                          <a:ea typeface="Calibri"/>
                          <a:cs typeface="Times New Roman"/>
                        </a:rPr>
                        <a:t>lt</a:t>
                      </a:r>
                      <a:r>
                        <a:rPr lang="en-US" sz="1400" dirty="0" smtClean="0">
                          <a:latin typeface="Calibri"/>
                          <a:ea typeface="Calibri"/>
                          <a:cs typeface="Times New Roman"/>
                        </a:rPr>
                        <a:t>/min)</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Έλεγχος ρινικής περιοχής για εμφάνιση </a:t>
                      </a:r>
                      <a:r>
                        <a:rPr lang="el-GR" sz="1400" dirty="0" smtClean="0">
                          <a:latin typeface="Calibri"/>
                          <a:ea typeface="Calibri"/>
                          <a:cs typeface="Times New Roman"/>
                        </a:rPr>
                        <a:t>ερεθισμού, ξηρότητας και ρινορραγίας</a:t>
                      </a:r>
                    </a:p>
                    <a:p>
                      <a:pPr>
                        <a:lnSpc>
                          <a:spcPct val="115000"/>
                        </a:lnSpc>
                        <a:spcAft>
                          <a:spcPts val="0"/>
                        </a:spcAft>
                      </a:pPr>
                      <a:endParaRPr lang="el-GR" sz="1400" dirty="0">
                        <a:latin typeface="Calibri"/>
                        <a:ea typeface="Calibri"/>
                        <a:cs typeface="Times New Roman"/>
                      </a:endParaRPr>
                    </a:p>
                    <a:p>
                      <a:pPr>
                        <a:lnSpc>
                          <a:spcPct val="115000"/>
                        </a:lnSpc>
                        <a:spcAft>
                          <a:spcPts val="0"/>
                        </a:spcAft>
                      </a:pPr>
                      <a:r>
                        <a:rPr lang="el-GR" sz="1400" dirty="0">
                          <a:latin typeface="Calibri"/>
                          <a:ea typeface="Calibri"/>
                          <a:cs typeface="Times New Roman"/>
                        </a:rPr>
                        <a:t>Σταθεροποίηση της Ρ.Κ.</a:t>
                      </a: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Τα </a:t>
                      </a:r>
                      <a:r>
                        <a:rPr lang="el-GR" sz="1400" dirty="0">
                          <a:latin typeface="Calibri"/>
                          <a:ea typeface="Calibri"/>
                          <a:cs typeface="Times New Roman"/>
                        </a:rPr>
                        <a:t>ρινικά άκρα δεν θα πρέπει να εισέρχονται στους ρώθωνες στα νεογνά και νήπια περισσότερα από 0.75 </a:t>
                      </a:r>
                      <a:r>
                        <a:rPr lang="en-US" sz="1400" dirty="0" smtClean="0">
                          <a:latin typeface="Calibri"/>
                          <a:ea typeface="Calibri"/>
                          <a:cs typeface="Times New Roman"/>
                        </a:rPr>
                        <a:t>cm</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Παροχή οξυγόνου.</a:t>
                      </a: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Σωστό </a:t>
                      </a:r>
                      <a:r>
                        <a:rPr lang="el-GR" sz="1400" dirty="0">
                          <a:latin typeface="Calibri"/>
                          <a:ea typeface="Calibri"/>
                          <a:cs typeface="Times New Roman"/>
                        </a:rPr>
                        <a:t>μέγεθος Ρ.Κ.</a:t>
                      </a: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Ταινία σταθεροποίησης</a:t>
                      </a:r>
                      <a:endParaRPr lang="el-GR" sz="1400" dirty="0">
                        <a:latin typeface="Calibri"/>
                        <a:ea typeface="Calibri"/>
                        <a:cs typeface="Times New Roman"/>
                      </a:endParaRP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Προστατευτική κρέμα</a:t>
                      </a:r>
                      <a:endParaRPr lang="el-GR" sz="1400" dirty="0">
                        <a:latin typeface="Calibri"/>
                        <a:ea typeface="Calibri"/>
                        <a:cs typeface="Times New Roman"/>
                      </a:endParaRP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Παλμικό οξύμετρο</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6201"/>
                                        </p:tgtEl>
                                        <p:attrNameLst>
                                          <p:attrName>style.visibility</p:attrName>
                                        </p:attrNameLst>
                                      </p:cBhvr>
                                      <p:to>
                                        <p:strVal val="visible"/>
                                      </p:to>
                                    </p:set>
                                    <p:animEffect transition="in" filter="dissolve">
                                      <p:cBhvr>
                                        <p:cTn id="7" dur="500"/>
                                        <p:tgtEl>
                                          <p:spTgt spid="1362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6199"/>
                                        </p:tgtEl>
                                        <p:attrNameLst>
                                          <p:attrName>style.visibility</p:attrName>
                                        </p:attrNameLst>
                                      </p:cBhvr>
                                      <p:to>
                                        <p:strVal val="visible"/>
                                      </p:to>
                                    </p:set>
                                    <p:animEffect transition="in" filter="dissolve">
                                      <p:cBhvr>
                                        <p:cTn id="12" dur="500"/>
                                        <p:tgtEl>
                                          <p:spTgt spid="136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1999" y="124125"/>
            <a:ext cx="7543800" cy="990600"/>
          </a:xfrm>
        </p:spPr>
        <p:txBody>
          <a:bodyPr anchor="ctr">
            <a:normAutofit/>
          </a:bodyPr>
          <a:lstStyle/>
          <a:p>
            <a:pPr eaLnBrk="1" fontAlgn="auto" hangingPunct="1">
              <a:spcAft>
                <a:spcPts val="0"/>
              </a:spcAft>
              <a:defRPr/>
            </a:pPr>
            <a:r>
              <a:rPr lang="el-GR" sz="3200" b="1" dirty="0" smtClean="0">
                <a:solidFill>
                  <a:schemeClr val="bg1">
                    <a:lumMod val="50000"/>
                  </a:schemeClr>
                </a:solidFill>
                <a:latin typeface="Arial" panose="020B0604020202020204" pitchFamily="34" charset="0"/>
                <a:cs typeface="Arial" panose="020B0604020202020204" pitchFamily="34" charset="0"/>
              </a:rPr>
              <a:t>Απλές Μάσκες</a:t>
            </a:r>
            <a:endParaRPr lang="el-GR" sz="3200" b="1" dirty="0">
              <a:solidFill>
                <a:schemeClr val="bg1">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250825" y="1371601"/>
            <a:ext cx="8229600" cy="2590800"/>
          </a:xfrm>
        </p:spPr>
        <p:txBody>
          <a:bodyPr>
            <a:noAutofit/>
          </a:bodyPr>
          <a:lstStyle/>
          <a:p>
            <a:pPr marL="457200" lvl="1" indent="0" eaLnBrk="1" fontAlgn="auto" hangingPunct="1">
              <a:lnSpc>
                <a:spcPct val="150000"/>
              </a:lnSpc>
              <a:spcAft>
                <a:spcPts val="0"/>
              </a:spcAft>
              <a:buNone/>
              <a:defRPr/>
            </a:pPr>
            <a:r>
              <a:rPr lang="el-GR" sz="1600" dirty="0" smtClean="0">
                <a:solidFill>
                  <a:schemeClr val="tx1"/>
                </a:solidFill>
              </a:rPr>
              <a:t>Εύκολη &amp; γρήγορη εφαρμογή</a:t>
            </a:r>
          </a:p>
          <a:p>
            <a:pPr marL="457200" lvl="1" indent="0" eaLnBrk="1" fontAlgn="auto" hangingPunct="1">
              <a:lnSpc>
                <a:spcPct val="150000"/>
              </a:lnSpc>
              <a:spcAft>
                <a:spcPts val="0"/>
              </a:spcAft>
              <a:buNone/>
              <a:defRPr/>
            </a:pPr>
            <a:r>
              <a:rPr lang="el-GR" sz="1600" dirty="0" smtClean="0">
                <a:solidFill>
                  <a:schemeClr val="tx1"/>
                </a:solidFill>
              </a:rPr>
              <a:t>Παρέχουν 35% με 60% οξυγόνο με ροή 6-10 </a:t>
            </a:r>
            <a:r>
              <a:rPr lang="en-US" sz="1600" dirty="0" smtClean="0">
                <a:solidFill>
                  <a:schemeClr val="tx1"/>
                </a:solidFill>
              </a:rPr>
              <a:t>L/min</a:t>
            </a:r>
            <a:endParaRPr lang="el-GR" sz="1600" dirty="0" smtClean="0">
              <a:solidFill>
                <a:schemeClr val="tx1"/>
              </a:solidFill>
            </a:endParaRPr>
          </a:p>
          <a:p>
            <a:pPr marL="201168" lvl="1" indent="0" eaLnBrk="1" fontAlgn="auto" hangingPunct="1">
              <a:lnSpc>
                <a:spcPct val="150000"/>
              </a:lnSpc>
              <a:spcAft>
                <a:spcPts val="0"/>
              </a:spcAft>
              <a:buNone/>
              <a:defRPr/>
            </a:pPr>
            <a:r>
              <a:rPr lang="el-GR" sz="1600" dirty="0">
                <a:solidFill>
                  <a:schemeClr val="tx1"/>
                </a:solidFill>
              </a:rPr>
              <a:t> </a:t>
            </a:r>
            <a:r>
              <a:rPr lang="el-GR" sz="1600" dirty="0" smtClean="0">
                <a:solidFill>
                  <a:schemeClr val="tx1"/>
                </a:solidFill>
              </a:rPr>
              <a:t>     Η ροή του Ο</a:t>
            </a:r>
            <a:r>
              <a:rPr lang="el-GR" sz="1600" baseline="-25000" dirty="0" smtClean="0">
                <a:solidFill>
                  <a:schemeClr val="tx1"/>
                </a:solidFill>
              </a:rPr>
              <a:t>2</a:t>
            </a:r>
            <a:r>
              <a:rPr lang="el-GR" sz="1600" dirty="0" smtClean="0">
                <a:solidFill>
                  <a:schemeClr val="tx1"/>
                </a:solidFill>
              </a:rPr>
              <a:t> πρέπει να είναι τουλάχιστον στα 6 </a:t>
            </a:r>
            <a:r>
              <a:rPr lang="en-US" sz="1600" dirty="0" smtClean="0">
                <a:solidFill>
                  <a:schemeClr val="tx1"/>
                </a:solidFill>
              </a:rPr>
              <a:t>L/min</a:t>
            </a:r>
            <a:r>
              <a:rPr lang="el-GR" sz="1600" dirty="0" smtClean="0">
                <a:solidFill>
                  <a:schemeClr val="tx1"/>
                </a:solidFill>
              </a:rPr>
              <a:t> για να </a:t>
            </a:r>
          </a:p>
          <a:p>
            <a:pPr marL="201168" lvl="1" indent="0" eaLnBrk="1" fontAlgn="auto" hangingPunct="1">
              <a:lnSpc>
                <a:spcPct val="150000"/>
              </a:lnSpc>
              <a:spcAft>
                <a:spcPts val="0"/>
              </a:spcAft>
              <a:buNone/>
              <a:defRPr/>
            </a:pPr>
            <a:r>
              <a:rPr lang="el-GR" sz="1600" dirty="0">
                <a:solidFill>
                  <a:schemeClr val="tx1"/>
                </a:solidFill>
              </a:rPr>
              <a:t> </a:t>
            </a:r>
            <a:r>
              <a:rPr lang="el-GR" sz="1600" dirty="0" smtClean="0">
                <a:solidFill>
                  <a:schemeClr val="tx1"/>
                </a:solidFill>
              </a:rPr>
              <a:t>      αποφεύγεται η </a:t>
            </a:r>
            <a:r>
              <a:rPr lang="el-GR" sz="1600" dirty="0" err="1" smtClean="0">
                <a:solidFill>
                  <a:schemeClr val="tx1"/>
                </a:solidFill>
              </a:rPr>
              <a:t>επανεισπνοή</a:t>
            </a:r>
            <a:r>
              <a:rPr lang="el-GR" sz="1600" dirty="0" smtClean="0">
                <a:solidFill>
                  <a:schemeClr val="tx1"/>
                </a:solidFill>
              </a:rPr>
              <a:t> του </a:t>
            </a:r>
            <a:r>
              <a:rPr lang="en-US" sz="1600" dirty="0" smtClean="0">
                <a:solidFill>
                  <a:schemeClr val="tx1"/>
                </a:solidFill>
              </a:rPr>
              <a:t>CO</a:t>
            </a:r>
            <a:r>
              <a:rPr lang="en-US" sz="1600" baseline="-25000" dirty="0" smtClean="0">
                <a:solidFill>
                  <a:schemeClr val="tx1"/>
                </a:solidFill>
              </a:rPr>
              <a:t>2</a:t>
            </a:r>
          </a:p>
          <a:p>
            <a:pPr marL="201168" lvl="1" indent="0" eaLnBrk="1" fontAlgn="auto" hangingPunct="1">
              <a:lnSpc>
                <a:spcPct val="150000"/>
              </a:lnSpc>
              <a:spcAft>
                <a:spcPts val="0"/>
              </a:spcAft>
              <a:buNone/>
              <a:defRPr/>
            </a:pPr>
            <a:r>
              <a:rPr lang="el-GR" sz="1600" dirty="0" smtClean="0">
                <a:solidFill>
                  <a:schemeClr val="tx1"/>
                </a:solidFill>
              </a:rPr>
              <a:t>      Η μάσκα πρέπει να εφαρμόζεται στον ασθενή χωρίς να είναι </a:t>
            </a:r>
          </a:p>
          <a:p>
            <a:pPr marL="201168" lvl="1" indent="0" eaLnBrk="1" fontAlgn="auto" hangingPunct="1">
              <a:lnSpc>
                <a:spcPct val="150000"/>
              </a:lnSpc>
              <a:spcAft>
                <a:spcPts val="0"/>
              </a:spcAft>
              <a:buNone/>
              <a:defRPr/>
            </a:pPr>
            <a:r>
              <a:rPr lang="el-GR" sz="1600" dirty="0">
                <a:solidFill>
                  <a:schemeClr val="tx1"/>
                </a:solidFill>
              </a:rPr>
              <a:t> </a:t>
            </a:r>
            <a:r>
              <a:rPr lang="el-GR" sz="1600" dirty="0" smtClean="0">
                <a:solidFill>
                  <a:schemeClr val="tx1"/>
                </a:solidFill>
              </a:rPr>
              <a:t>     σφικτή και να ερεθίζει το   πρόσωπο</a:t>
            </a:r>
          </a:p>
          <a:p>
            <a:pPr marL="971550" lvl="1" indent="-514350" eaLnBrk="1" fontAlgn="auto" hangingPunct="1">
              <a:spcAft>
                <a:spcPts val="0"/>
              </a:spcAft>
              <a:buFont typeface="Wingdings 2"/>
              <a:buChar char=""/>
              <a:defRPr/>
            </a:pPr>
            <a:endParaRPr lang="en-US" sz="1600" dirty="0" smtClean="0">
              <a:solidFill>
                <a:srgbClr val="FF0000"/>
              </a:solidFill>
            </a:endParaRPr>
          </a:p>
          <a:p>
            <a:pPr marL="971550" lvl="1" indent="-514350" eaLnBrk="1" fontAlgn="auto" hangingPunct="1">
              <a:spcAft>
                <a:spcPts val="0"/>
              </a:spcAft>
              <a:buFont typeface="Wingdings 2"/>
              <a:buChar char=""/>
              <a:defRPr/>
            </a:pPr>
            <a:endParaRPr lang="el-GR" sz="1600" dirty="0">
              <a:solidFill>
                <a:srgbClr val="FF0000"/>
              </a:solidFill>
            </a:endParaRPr>
          </a:p>
        </p:txBody>
      </p:sp>
      <p:sp>
        <p:nvSpPr>
          <p:cNvPr id="12" name="11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29</a:t>
            </a:fld>
            <a:endParaRPr lang="en-US"/>
          </a:p>
        </p:txBody>
      </p:sp>
      <p:pic>
        <p:nvPicPr>
          <p:cNvPr id="36888" name="Picture 11" descr="ANd9GcTrmRkQvbTIrDjjkk-yFBTNAAaBy1Aq7O9H9jLTUU6kRB0WpXS9"/>
          <p:cNvPicPr>
            <a:picLocks noChangeAspect="1" noChangeArrowheads="1"/>
          </p:cNvPicPr>
          <p:nvPr/>
        </p:nvPicPr>
        <p:blipFill>
          <a:blip r:embed="rId2" cstate="print"/>
          <a:srcRect/>
          <a:stretch>
            <a:fillRect/>
          </a:stretch>
        </p:blipFill>
        <p:spPr bwMode="auto">
          <a:xfrm>
            <a:off x="6947188" y="2032051"/>
            <a:ext cx="2139660" cy="1697828"/>
          </a:xfrm>
          <a:prstGeom prst="rect">
            <a:avLst/>
          </a:prstGeom>
          <a:ln>
            <a:noFill/>
          </a:ln>
          <a:effectLst>
            <a:softEdge rad="112500"/>
          </a:effectLst>
        </p:spPr>
      </p:pic>
      <p:graphicFrame>
        <p:nvGraphicFramePr>
          <p:cNvPr id="15" name="14 - Πίνακας"/>
          <p:cNvGraphicFramePr>
            <a:graphicFrameLocks noGrp="1"/>
          </p:cNvGraphicFramePr>
          <p:nvPr>
            <p:extLst>
              <p:ext uri="{D42A27DB-BD31-4B8C-83A1-F6EECF244321}">
                <p14:modId xmlns:p14="http://schemas.microsoft.com/office/powerpoint/2010/main" val="1369992521"/>
              </p:ext>
            </p:extLst>
          </p:nvPr>
        </p:nvGraphicFramePr>
        <p:xfrm>
          <a:off x="152400" y="3962400"/>
          <a:ext cx="8762999" cy="2453640"/>
        </p:xfrm>
        <a:graphic>
          <a:graphicData uri="http://schemas.openxmlformats.org/drawingml/2006/table">
            <a:tbl>
              <a:tblPr/>
              <a:tblGrid>
                <a:gridCol w="1383631"/>
                <a:gridCol w="2306052"/>
                <a:gridCol w="1152346"/>
                <a:gridCol w="2421696"/>
                <a:gridCol w="1499274"/>
              </a:tblGrid>
              <a:tr h="337458">
                <a:tc>
                  <a:txBody>
                    <a:bodyPr/>
                    <a:lstStyle/>
                    <a:p>
                      <a:pPr>
                        <a:lnSpc>
                          <a:spcPct val="115000"/>
                        </a:lnSpc>
                        <a:spcAft>
                          <a:spcPts val="0"/>
                        </a:spcAft>
                      </a:pPr>
                      <a:r>
                        <a:rPr lang="el-GR" sz="1400" b="1" dirty="0">
                          <a:latin typeface="Calibri"/>
                          <a:ea typeface="Calibri"/>
                          <a:cs typeface="Times New Roman"/>
                        </a:rPr>
                        <a:t>Ηλικία παιδιού/ οδηγίες</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Ένδειξη</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Ροή / Εφύγρανση</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Παρατηρήσεις</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Εξοπλισμός</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3642">
                <a:tc>
                  <a:txBody>
                    <a:bodyPr/>
                    <a:lstStyle/>
                    <a:p>
                      <a:pPr>
                        <a:lnSpc>
                          <a:spcPct val="115000"/>
                        </a:lnSpc>
                        <a:spcAft>
                          <a:spcPts val="0"/>
                        </a:spcAft>
                      </a:pPr>
                      <a:r>
                        <a:rPr lang="el-GR" sz="1400" dirty="0">
                          <a:latin typeface="Calibri"/>
                          <a:ea typeface="Calibri"/>
                          <a:cs typeface="Times New Roman"/>
                        </a:rPr>
                        <a:t>Διαθέσιμες μάσκες σε όλα τα μεγέθη (Παιδιά/ Νεογνά)</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Για χορήγηση χαμηλών συγκεντρώσεων οξυγόνου.</a:t>
                      </a: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Όταν </a:t>
                      </a:r>
                      <a:r>
                        <a:rPr lang="el-GR" sz="1400" dirty="0">
                          <a:latin typeface="Calibri"/>
                          <a:ea typeface="Calibri"/>
                          <a:cs typeface="Times New Roman"/>
                        </a:rPr>
                        <a:t>δεν είναι ανεκτή η Ρ.Κ.</a:t>
                      </a: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Όταν </a:t>
                      </a:r>
                      <a:r>
                        <a:rPr lang="el-GR" sz="1400" dirty="0">
                          <a:latin typeface="Calibri"/>
                          <a:ea typeface="Calibri"/>
                          <a:cs typeface="Times New Roman"/>
                        </a:rPr>
                        <a:t>απαιτείται χορήγηση οξυγόνου με ροή μεγαλύτερη από 5 </a:t>
                      </a:r>
                      <a:r>
                        <a:rPr lang="en-US" sz="1400" dirty="0" err="1">
                          <a:latin typeface="Calibri"/>
                          <a:ea typeface="Calibri"/>
                          <a:cs typeface="Times New Roman"/>
                        </a:rPr>
                        <a:t>lt</a:t>
                      </a:r>
                      <a:r>
                        <a:rPr lang="el-GR" sz="1400" dirty="0">
                          <a:latin typeface="Calibri"/>
                          <a:ea typeface="Calibri"/>
                          <a:cs typeface="Times New Roman"/>
                        </a:rPr>
                        <a:t>/</a:t>
                      </a:r>
                      <a:r>
                        <a:rPr lang="en-US" sz="1400" dirty="0" smtClean="0">
                          <a:latin typeface="Calibri"/>
                          <a:ea typeface="Calibri"/>
                          <a:cs typeface="Times New Roman"/>
                        </a:rPr>
                        <a:t>min</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latin typeface="Calibri"/>
                          <a:ea typeface="Calibri"/>
                          <a:cs typeface="Times New Roman"/>
                        </a:rPr>
                        <a:t>5-12 </a:t>
                      </a:r>
                      <a:r>
                        <a:rPr lang="en-US" sz="1400" dirty="0" err="1">
                          <a:latin typeface="Calibri"/>
                          <a:ea typeface="Calibri"/>
                          <a:cs typeface="Times New Roman"/>
                        </a:rPr>
                        <a:t>lt</a:t>
                      </a:r>
                      <a:r>
                        <a:rPr lang="en-US" sz="1400" dirty="0">
                          <a:latin typeface="Calibri"/>
                          <a:ea typeface="Calibri"/>
                          <a:cs typeface="Times New Roman"/>
                        </a:rPr>
                        <a:t>/min</a:t>
                      </a:r>
                      <a:endParaRPr lang="el-GR" sz="1400" dirty="0">
                        <a:latin typeface="Calibri"/>
                        <a:ea typeface="Calibri"/>
                        <a:cs typeface="Times New Roman"/>
                      </a:endParaRPr>
                    </a:p>
                    <a:p>
                      <a:pPr>
                        <a:lnSpc>
                          <a:spcPct val="115000"/>
                        </a:lnSpc>
                        <a:spcAft>
                          <a:spcPts val="0"/>
                        </a:spcAft>
                      </a:pPr>
                      <a:r>
                        <a:rPr lang="el-GR" sz="1400" dirty="0" err="1" smtClean="0">
                          <a:latin typeface="Calibri"/>
                          <a:ea typeface="Calibri"/>
                          <a:cs typeface="Times New Roman"/>
                        </a:rPr>
                        <a:t>Εφύγρανση</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Συστηματικός έλεγχος εφαρμογής της </a:t>
                      </a:r>
                      <a:r>
                        <a:rPr lang="el-GR" sz="1400" dirty="0" smtClean="0">
                          <a:latin typeface="Calibri"/>
                          <a:ea typeface="Calibri"/>
                          <a:cs typeface="Times New Roman"/>
                        </a:rPr>
                        <a:t>μάσκας</a:t>
                      </a:r>
                      <a:endParaRPr lang="el-GR" sz="1400" dirty="0">
                        <a:latin typeface="Calibri"/>
                        <a:ea typeface="Calibri"/>
                        <a:cs typeface="Times New Roman"/>
                      </a:endParaRP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Περιοδικός </a:t>
                      </a:r>
                      <a:r>
                        <a:rPr lang="el-GR" sz="1400" dirty="0">
                          <a:latin typeface="Calibri"/>
                          <a:ea typeface="Calibri"/>
                          <a:cs typeface="Times New Roman"/>
                        </a:rPr>
                        <a:t>έλεγχος για τραυματισμό/ερεθισμό στα σημεία επαφής (έλκη πίεσης</a:t>
                      </a:r>
                      <a:r>
                        <a:rPr lang="el-GR" sz="1400" dirty="0" smtClean="0">
                          <a:latin typeface="Calibri"/>
                          <a:ea typeface="Calibri"/>
                          <a:cs typeface="Times New Roman"/>
                        </a:rPr>
                        <a:t>)</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Παροχή </a:t>
                      </a:r>
                      <a:r>
                        <a:rPr lang="el-GR" sz="1400" dirty="0" smtClean="0">
                          <a:latin typeface="Calibri"/>
                          <a:ea typeface="Calibri"/>
                          <a:cs typeface="Times New Roman"/>
                        </a:rPr>
                        <a:t>οξυγόνου</a:t>
                      </a:r>
                      <a:endParaRPr lang="el-GR" sz="1400" dirty="0">
                        <a:latin typeface="Calibri"/>
                        <a:ea typeface="Calibri"/>
                        <a:cs typeface="Times New Roman"/>
                      </a:endParaRP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Κατάλληλο </a:t>
                      </a:r>
                      <a:r>
                        <a:rPr lang="el-GR" sz="1400" dirty="0">
                          <a:latin typeface="Calibri"/>
                          <a:ea typeface="Calibri"/>
                          <a:cs typeface="Times New Roman"/>
                        </a:rPr>
                        <a:t>μέγεθος </a:t>
                      </a:r>
                      <a:r>
                        <a:rPr lang="el-GR" sz="1400" dirty="0" smtClean="0">
                          <a:latin typeface="Calibri"/>
                          <a:ea typeface="Calibri"/>
                          <a:cs typeface="Times New Roman"/>
                        </a:rPr>
                        <a:t>μάσκας</a:t>
                      </a:r>
                      <a:endParaRPr lang="el-GR" sz="1400" dirty="0">
                        <a:latin typeface="Calibri"/>
                        <a:ea typeface="Calibri"/>
                        <a:cs typeface="Times New Roman"/>
                      </a:endParaRP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Παλμικό οξύμετρο</a:t>
                      </a:r>
                      <a:endParaRPr lang="el-GR" sz="1400" dirty="0">
                        <a:latin typeface="Calibri"/>
                        <a:ea typeface="Calibri"/>
                        <a:cs typeface="Times New Roman"/>
                      </a:endParaRP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Υγραντήρας</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5170" name="AutoShape 2" descr="data:image/jpeg;base64,/9j/4AAQSkZJRgABAQAAAQABAAD/2wCEAAkGBhQSERQTExQVFRUVFxgaFxgXGBwXGBcYGxgWGBgaFhsXHCYeGBojGRgUHy8gIycpLCwsFx4xNTAqNSYrLCkBCQoKDgwOGg8PGiwkHyQsKSkpKSkpKSwpKSkpKSwpKSkpKSkpLCkpLCkpKSwsKSwpKSwsLCkpKSwsLCksLCopKf/AABEIAMUBAAMBIgACEQEDEQH/xAAcAAACAwEBAQEAAAAAAAAAAAAEBQADBgIBBwj/xAA+EAABAgQDBAkCBQIGAgMAAAABAhEAAwQhEjFBBVFhcQYTIjKBkaGx8MHRQlJi4fEHchQVI4KSoiTCM1PS/8QAGQEAAwEBAQAAAAAAAAAAAAAAAgMEAQAF/8QAKhEAAgICAgIBAwMFAQAAAAAAAAECEQMhEjEEQRMiUWEycaEUQlKR8AX/2gAMAwEAAhEDEQA/AEUh1HEchlzv7XjszSpTk6/x4CK6qYEpCR4nhYludvAiKJU2zxGVDuTVcTbTj8+sVVVQVEYi4dyN+4fN8L5NQwfyi+XMbtHTLn8fygKDsc0bgl88zfXRPLTwJ1glM7EXewcZm/7a8gIR/wCJLM/A/wDt7gQTJqmDDPL54t5QtoNDhRtiJ4+A+jt5mAZcrGrC9h2ll/L6wJV7U00fzAsB4mOpNXgSXzPaXz0T84xnE2w2uOIte+moSLAN8zgKbTuOf3+X1tFsqbicks9zwDMBxLN68IJspkjX0F7eWI8xA9GitGzCbgZ5cf2i9GwyM8/YRopEgAuNLDcAPnnBUmhxFzlu384FzYSgIZOww2L1OvLdDbZewr4lfzDyRswZqvZhwEGdVutG7GKKAZUsi7nVrxdIqVJW7ncb5jQ8xaLiiA5yWMMhKmZkhyRr6WoxJB8+cXYoS7Fq7AHI+8OY9OLtWeRJU6PcUTFHkSCBPcUTFHkSOOPcUTFHkSOOPcUTFHkSOOPcUTFHkSOOPcUTFHkSOOPcUeYokeRxx+aalZUpvE+ZH09I5K3sMhHQFn1V7AkD6ecVDPCM7Pzyb5uiMrCpZ9Pp8MdTJ7m1gPn2HhA82YyfT6mBess3z5n5RlG2MjU7vnz6x3/jG1+awvxe8VTpunGM4m8g6nqMSnPzdBJqXIHF/H9gAPKFFOtn4t7/ADyg2jkFZYa+g+e0dJJHRtjORPKhb58+0NNkzMSiRrlva1/SK5ezcMvLOwHGNJ0a2JhYqHH7RK3fRWoDLZ2zywJHG+Q+WhzKpQI6lhotBgoxRrZ4RFZEWxwRBtGJlSoFqEWg1oqmotC6Dsq2YrMRo6OfiTfMZ/eMxQVKBNCXHaceOkN5ajLV78o9DA7ieX5CqY4iRyhYIcZGOoeIJEiRI44kSJEjjiRIkSOOJEiQv2jthMqzYjuGnOMbo1KxhEjKVXSlRIYsC+V3HA6FoJk9JibkWDvws4839IX8sQ/jkaKPIW022UnvFvpz3PDFKwcoNNPoBprs/N1UALDQN4C3rfzimUgh1H4T+3vBJTiUTufyAP1MWTadsKeGJXjf5yiRMrYtqfbPmfggYm/z5vgqqT2efwRWmQ6vnCNTMo5CmHzwjyXKs50glNGVQ2TsMlA3/DGOSGKDYlpKcrNhmY3Gwdi4Q+pijZOxghn0jRUoaETk5FGOCiFyNmg4bWTDiShoBkzQBBIrEjOAQ1hoEdiFkzbSRkH9oidrucoLkjOLY1jhcDyqp4veCUrB40QraFNdUKmdlJbiIMrpjJjK1HSaWkkJmJtmQFLPjgBA8SIGmzrS7DV7AGZWonm3tGzpUPKQ5c4Rc5nnHzyg6RImKKRNQrwUgjmFR9CoA8pDflHtD8Gm0S+TTSZfSTMJwnI5c4OhcsRbS1F8J8PtFqZAGRIkSNOJEiRI44kSJEjjjiaThLZtuf01j5x0h28srZWFwWdKSktkygY3u2Kvq5KlAsbMdxfjpHzXbgM44ytzvY5c4TleqH4luwc7TSbkkEZlLeZT/EM5SyA6e0CxSQCcQ4HfnY7oy8qSywS6hq2fK7Q8oKlKkp6tbKvi/CeRGoyyyziRlKQ+oJ+IWL5EE7ssuD5Qz2JtgBZQTqQTfNO75rGdSrEFDuzEAOHzcYQeR1iymISygXfvaXe/zhGRm4uzpQTR88lyvUt4Pf2juclzMVuBHsPv5wbtPZSpXaS60b/xJ/ubMfqHjAiC4VuP3JP084J2gVTAp1P2RyEeyZF77v4ghQNt1/pHqJcZYdBlBJvlD6XlC2il2hjLECNQRKFo6NUE/bWPJKHi6TTB3IvxjGEi6llrWXNhwhlK2ahNySTxMUJnhKXjI9KOnqZBKQy1sSUlTJSP1FxiP6R6xkYOT0FOairZsamukJspSRweKZdTLXdCgeRhD0Y2UupM7rKglUspY06wJSgX7hSGUHBhgukMmalCnWFFgtIBUMu8Bc5i7Qc8fFWLx5lkdIaUtXdobILiM3VyTLWC8OqOc6bkJ53bh+pXAQCjsZKVCD+oUueulMunbEtQClFaUYUMp2UogXOEciYT9DqNcuZimS0ykdWykhfWpcBABx3xKUrGtrsFERrdp0gWL3a7HXwEC0Ut1MAH0ADPy48Iqg0o0iXJj5SuT0LzseXNm9ZgIANtPKN1sdQ6sJH4fb48JUI4CCqOfgWDpryhUJ1LY3Li5Q0O1peK8MGiWDeOF0+6LDzGi2WtwDHUD0tnB5iCIYCSJEiRxxIkSJHHCrpKgmnWxyueT/ePktbVMSBY8LPz1N+MfZdqS8UmYMON0nsjWPiVbL7ZfQl/CJ83opw+y6mJUL2O998P6fZqQAoMpiX3kBiSDv1/iM9QntAM97DN/qY0VOrqSFhIw4nKRchKnCm4AsRqzxLIoiFbQqgiaiYnurBlkneB2X8HgYzHcb1EjkbxbW1AKQAHDjxY9k8Le8L5VUEqBWCUg3bMMW1haGUUUWyaiXkUTEflcpUn+0m3gSPCCJuwZczIdVM5dkn9SRkeI9YH/wARUyUhaVYxmQoOPRiILk7bRUy3AMuYm7ZtyOqTBRm/Y3JgjX06Zm9oUEySoJWhn7p7yVcUnL6jUCK5KI1lLtpKgZU9KSDYuHQrdn3T8Bimt6Lt2qc4h/8AWo9r/Yo97kb8TDXG1okTp1IBo02EMJaIX0jhwXBBYg2IO4g5QwlqhY8MkSni6ZIjykXDGxEC2HFC6fTKUjCns8dfDdzjNVX9M5c1isZEl8V7l2LBz4xuZUqL8MdGTj0HLGpdijYmyDTJKZZwJLWA0AYBzoOAg1IYnDnqcz4mCDKfMxdKlgDhHNuXZqjGC0hMqQScRfs93nv8PdokuYA28QbtFTIbf894WlCgl7F4LpA9sJTPeKzLv8d4pkFwSHtmN37Ri/6gdKZiMNNTYjOm27DlQB7LJAviJsGvnwhkNvRmVqMbZ9TkTetS/wCMDtfqH5hxGsUzk7o+F9HJG09n1UiW02m6+ahAE5KhKUVKA7QII107Qj71OkLABWlKSrMIViQ+uEsC2ocA6aPB5IUrEePmTfEbbEq8aGOabeGkMYSbA7y+Q94dwzG7iTeRFRyNIqqJThxmMo4pqnFY2PvF5gCcGVDUydoYRI4lrcPHsyYEhzYQQJ1EgabtGWnNYEA1HSaUkWJd2YhveBc4r2GoSfobx8q6cbMMuoWpiyrjQF89AH5Rp6/pQpQKAAApwSc2c5X3EDw4wor6jrh1cztBSiQ5yLWYnK1vCEZM0XofjxSWxBsCkSoKVmb9lvwhi6TqrlDOa6ThHacApObjnv8AsYGkyRJukkMSUOMTWDhR1Bv8vB8lJmpUU9iajRyUrGbJOtx8ziSbsrgimSQSMgD6ZRX/AJe77755sMzHdWss6cIX+JL2tqCd/wBoso5Ki2bAlt3GF2MGOykjqE4hYgRidt16ZdT/AKKGSO8Tkp80p3DjGv2PN6ylCfxI7KhqGt7MYW7U2DjDpTlcmGQ/JVKNiWasKIb8QccoKodorlWBdP5T9N3tGfm1KkzEgfgLD7cdYerSHtkcuRg1okyR+4/kVcmqHa741yWn/wDSX5jlA1Vs9Uu/eR+Yaf3D8J9OJhPISyn10IsQeEPqDbJTZbkfmGf+4DPw8oO1LsRUodFEifDORURzN2ZLmDFLISTqLoPgO74eUArSuUWWCNxzB5HKAlBodDImPpVQIt67dCKRVXhpJmwBXFWHyw8WJLwMmbaC6RYABOpfwBYfWDFTTQs24ggBg5GfzwgWjqEsUqIZNidLZ+rw6lgKJPGBKjZKASpAwnhl5QLTrRkXXZjq/pVKC1CVjIIIJwKw33Pc+UYXYm3RRbclVNTeW/eZ8KFy1SwoDPsu5a9lRrttyCJheMX012djkiaBeWf+qix/7YfMxRiaTJ/JTlH9j7ltKrlzlFdPUmdjRL7KZiVyJWBWJK04QSiYshnBdgohiHgOv2tLo6eWhYSlC55CVA4WVMK1d05krN2yxEtYx+dujtTUialFKuahcxSUf6a1Ick2xFOmZvuMfW6z+lCVYFVdRUT5qkvj6yw4ICwo4banyyifJgzvyFP5Kh/jXf8A33JYSSjSW/ufUthN295b0d4bPGD6H1EyWk061lcyT2RMNitB7UlZG9sSTxlqjZ1c5hFsdKgcj5Stls2baFs2f2hANVtYDWE1VtxiLE3zjXKuwFG+jTzNtIlHtHPQXvAFZtjrHYKwaFJy5/DGZrq9a1WlYx5P4wIqoYpSuQlKjbMEJ1csOERzyylpdFkMSjv2MdrLVkVEDfhV9A3kWimVPSEsuYTydy2ThQ9mhdNZN0qucjiUQS2oc+AHlHa6vEzKOeZAG584SOLp8zEeySQMiQz+Hj5RVNnsg5jDvzyDHjnnHU6uYsU3yDNFM2rUuxFrtqQ3O8dRpXT1pU5fLOL6GsOMZm9yC3lAUmS5DKwlScSjawJYqY5ta0FqmdWDgD4Q7nNsybb841As7qqlQOIDEcja93eGFFVqlgElDMzPe4zLeEAUlQ61uCCCQXsQQ1vA5wXLqE4XJGTO2bsG5WjWkYmxf0YrFTEBaFATUgBaTksNYnjxhzU7TBSUspBNlJP0jDVZmUcwTZeQZxkCkjI+kaLZ3SSVVMxD6g2UOY+sa01tFOPIpKn2e1/RATZeOQQF5kE2V46GE1LSzJZKZiSlmZ2O92bTKNRtXbKpSUplpsc1M7ctN+cL9qMJXXLJciwPeO7LWGcZcFL1dfkTLNF5Hip2lfWv9i52LwTJmQJJmhQeO0FjAmDilmsbFjw15jIw6k1jjCsAg52dJ5jT5eMxJmMYb0lTGqTR3xqQZO2AlXalKwk/hN0nkcx6xSJUyUQJiSOOYPIi0FyFapOHhp4j4YYStrFIIWjEnXUHwP7xr4y/ASeTH+UBSl2gypOFLbgB6B/V4oRNkrUVSiQB+EhmVfJ84lcrsgDfA1SGOfJhVIbR1OmAC5aElVtCYhLIlqUbi2QZmd+cZyuqKpfeZI3XP2EDYyGHltnPSapQZnZOI8PvGb20cUiYlgAUKz/tJgqpozi7SyeVvaF3SZaKalWc1zBgQ+894+CSfEiDjfJJBzhGMJN/YA/pFVgVZlkAhSFL4hSELAI3d8+UfbTVGcjEzdUyS13Sw7TaMSH/ALuEfE/6VUJTMm1JFgnqkfqWsgnwSkX/ALhvEfZ9jqEpbE5JILt2nd9eLvz3xZJ70eJFfTbKtnSkpr5RbviZLO49kzpav+swN+qH3SGtwJJhDRoH+JkrxAYVOSbAjAtNnzupoB6c7WzQ7RnQL2xYiqXNWW7ub6cYLppTB1lV8rPd/wCfSAtkp6qViLkm7gsQNwYu8METCe3NaSm2EqLqIO4Z+XmIjyTtleOKSO+sxKV2zLsbJJKlK0BIIKi34RlvheaYHJISBqWGLfc3JhknZti7Bh2ALKUVPmGtZgN1yYDlSUykTCtONSFNgLlIPB80gkAWz3PZQ0GRTOoEBLCwKczpxzsI8mSg+E9lKc2aw19YP64dVjS4Uo4QpmCEscS0j8xDgHQKAGr5+o2ogTeoCmyfgz2ds4OKbBboLn7BExYShJOtjYbgVD8XM66ZQHNXMlqZIxEqAwjMbrm2Wp1F40B2gESzgAdmdLB9XtreESEKxhZLhRuXtwZr833wbVGWM5ezmQsKBsjEMjiAdgDpqA0eImpKcTZ3IbPNIHJmMdS6okocOkEptolz2T6xMLzgH7KdTre3oYXYVFqpSU4lhnOLIbw/nbxfhACJnawXZOu8gF/W8E1tW2dgPX4wjOz9r41BCDd/nhGqLZzaRttobHTOl4SM0j2v7Ax8w2j0bWkEpcKS5BFi6SQWbWxj7GLAcCPIgv6H0hDtGUlKnIyueR73pCseVx0ZKFnzKk6YVcgEdZjAY9tLlnF3sTnDeVtpdUypin3AWA5CFHSuh6mcpIFvwnQoVcDiAXHKF+x6rq1AO6VXSfcHiIvcU42ieOSSdNm6kWyy+GLiqAKSpcQaDE5SWonXhhTVEJyYslVDRwcWaynqIMMy0Z6lq7QyRUwDHpo9pJZSok905/xDWpYAEXDjwuC4+awtVOGEweZgMoch9oxN9G5EnTCMMBbRACcoLNQALxntr7QJPCO4sBTozvSHbMqlT1kzMvgQO8sjduA1UbDnaPlO19rTaycFLzJCUJHdSCbJT4nPMx9rpejNLUhE2bLTMnIIJJUqzKJSnC+HBlYhj4mHFVsSmmLE2ZJlKWgFlKSLDNzoW3nLhHnv/wBnFgm48G2rT6/j9xWXDkyrvRmNm7ITTypUgF8DBR4k9o+b+UaSaxL6k6G2/MWjGVXTVC5ipdJJXOUVtLbJQsH1LEuzgWaJXbM2tNSt1SpASl8CVgKuzJxJxMSTliGRyj2sdtKUtX6fZJOS6RtpK2VYBTg5+8Z7pXSH/TOhAvpm0NqOQcKAc+rS778Ie+sOdt7Nx7PSWcpS/HvE+0Ol0K9mcM9IlgBRV1bDmTk7nM7hC+jlLxGapTcXdWHXDqHumza3FotoGWCgZJGKws5sfEWHiYolVCl9aw7AASL5m4JfcADblENFZo11MsqQpJAKQ7JIusg4cRHewpsALBzndgzJK5LBrpS4e1kl/wDuoFt8AbSk4KaVMayZqT4IS3/sfKGX+LBAIZji8OHqfSBoL0JNo1kxCShQzADjgwB4Wfm0ZyXKGJyA+pzvvjWbWWkpz8POMxXAC7WitLQlsKoiQ6XsTvy5buUP6CkBStJyObG+XHz+NCGgQCBcCD9n1akTAkgguxGl8iOEKkHEZSqbAEDFiBWxOhLFiOBF4rE/soGagkpPMNn/AMh5QRVThLBe6VXa1sjbiFdoHmN0LEK/1VE5Z8iRfzYeIhI0F6WqUZUsJcDtFZ1AToBqTC7oPslQUqdMZIUykjFknSxF+bw22tMsRoUtfiwyOfdMOdjy0iSBuSkAa5BucUQlUaJskd2aKoUyCc+75YL+hMLNrIdIPBvNyPqPKC0TP/GB1CZPiQgPAeMLklIzT7Zj5+qPO6ZUjE9K6UTadK9ZSsC/7DZB8CCnx4RiKeQUqINw/wDBjfVMzCtSFdyakpL+DfQ+EZGokmUogh8JI5j7i3nHo4ZfTRHkjTsabPmENnDqTUBoSUFOFgFBt8tDSTIVk19RC5dj4PQZiB1jgxWS2YI+bxFsqaOcYmGX085oZyKmFyZYzH8c4ulraOYVjCoqrMIMpqp5bflLeBH3B84SLWILo6ps8jYjhw45HwjFSYTbaDaiqJtC5ctzc/WC58k5u4zBGojpDHvDyhnQvsoloCbosr82o+/LLnnBG1FmdJXKWMAmDCopVcpPeZx2XFtbE846MxAyKhwwj3xR4lBW5S5LWJvf0ET5fHxZZqcltdMJS4qgTZuzEyUhEiWEAXUrLLepVz/cot9GO0KhEpKUrW6i8yab9lN+0XbtFJASn9X6mhFVT5rEzDgQk3UshMtJ4aFXJ1Rlttbex9lBJQ7qUqypitCQbhIuwO9zewt+OtsjlNvS6N5QbW65JWl0uSCMRtlbyIjU0/SGUZQQpRBw4SkgnINmMxyuNxEfMehtfiExA0CVDwOE+6I627WzJM9091aQpsw/dPsD4wQLpj6n2QtM1ZQoCWp3fO+WT2ucv4NqthqQmYpISU4GQlwhmSQ5KiL3L/3GM7s3pSCQ7pPHTld2840tLt7rAE4mOgUBd/7hezZsbwSxwZrlNL6RPUyZiKaYJqVAYQWvhxDCTh4G2W+KJlQEIvlqOYB+g9Y002bMKUMrum4/CUhrKB0OTaRRt/ZaJ8s4EiXMaxAYEDQgO4z9Yx+PQDztakjA1O1MVn4Pw+WgJa3OEmwz+0W7R2VNkd8ApaxS5HiWs9oXyJSphZsrkXFncjgTDONI7lbNPRDEAAO8lw9gpiR2XzMWy56SGIUVBwxF+Ay0PlBVHVLTL6pCQqWzgOLO1gXsecLgtRmsXAPeLh8Ors4Noik9laWhjLGMBT6kPpvPDd4xzPpUJmIJJALMHbczPmq8dsxGHJSg4Gj5W0ZtIoVUqUvsJClB2xZBsybi8KGUE7a2elQSUMcGju1nuRrDHYSlMlKgkFrBt+TtqIXVUsinW5JdrFIF7B2GjB2O6O/8wRKwrAxKwpvdyLYrCwzGekFFgTiPJSv/ABlHL/47buyAfUekKZVThWRoXHgfnoIMTWgySnUvzsP5hDOn+Y9vjRI9jUU9JJGbcxzEZ+uR10sTE94BlNq2SuYjS1C+sltqIyvXdTMP5VZxVhf8CMqEEvasymXiRdJ00323fSNNszpkiYzkJUMn3/TnCbbey74kXQq/I524Qu2Ns4Y1BYNxYs2uYi7hHIrJVKUHR9Kp9ppWbgQwlbPlLzA8LRltkbCUWCJuWi/uLiNTT0M2WBjFt6TiT5jLxaJp4ZR2VwmmFyejiD3VqHi/vFqeja9Jg8U/vyiykmtd4c0k1zEzdFKM7M6OTRqg+BH1jhGyJg/L6xtAh48NGDA2zbRk5XWS7HCpOqb+hexglEtCvzp4EP6iND/lyd0VqpEp0g4ykgWosVSqFL2BPOGUujt8aIZyRHn+ZiOcpMykj5P/AFD2VMl1ONSlrQu8sqUVBJ/FLuS28AaHhCBUvEMV9OPCPsm1aZNQgoWkKSd/oQ1wRvjG1H9OVJUVSZrD8qw/qG9oqhlVUyWeJ3aEXRGcUVSNEqdChwXZLngrCfCNZ032eRSy5wtgUUqtkCQk+pleZjObR2JNkjtDDuKS4fgd/lH0rZmGuoFBWc2WSW0mJBTMbj3iOSYbGSkKlFxR8okqcdoC40GnH7RZL2nNlHsnGBmg6jg+R4QNUyVS1FB7yVFKhxBby18RDGkqE4QlSM9f4SYHlTNSs2/RnbAnIA1IBG/Xz0h+JbjCRZ9MxuYi7R8xRUqkrRMTkk6XcHMW4R9OpKkTJaVBu0kHwIcel/GLcM+SpgzVFM3ZKQkpPaszkafXnGCqKYInqS1tCMxx4x9L60KDagN5fvGC6SbOUmYVNbMQzJC4gx0wmhWkJd+0bEj8RFst2QaBFbPWcSsZdz2SzsDqdE2yHKOtm7Q/00qVfCS4tiTuUbCxtf1iyZPwuQgXdgQ3O3Js9/GPGkmmWx6O5hUyHwYjmQGIGrcWv9IBnpUgpKhdyQvWxNl2ZTDUwTQTSSsqAdIxKJJJGWFOTC+YAdj52rVjCgrNCmxaYsP0s8AGgWbWnAGAV/aXcPq7tZ8oKBTMFjbCEs25jzuw8hFSpbKNmfNrAgvhUCO6d/7xXQU2DLtBiA/eTuHG9uBffGBB20ZJlqLZPCWpU5cfOEbTpBRhi2Xtw55xhK2xLGA47F8tHiZxSbZQJtOkCw4/cGOcbi4aOEVRFrN784ZGLTtANpoAp5+H/TX4bolRKIuHI53H3i6so0ruBeKJClCygSPURUn7Qhr0wmk2upIAKXAy7TeukMJHSeanIq/5MYpkoKQ4YjO44ekE0tTLJIVLT4P9D8aDWRP2bxaDJPSp++F/8hDig6SjRZ5Eh/VIhcUU57yPJXOBaiRIHcBB5vASxqStDYzcezb0+2lZ/wDqD7NByNtHUE/7T9Hj59s/aapau0HTlkLRr9h9XUTAgEgYVKJGbAeIzbzhS8e+mG81K2Nf88BySfT6tFa9pFVmI8CfaCqro8UpxAhaWe9j6kj1hKnrCsJlA3Nzcjyzy5RjwTMWeDCVynu9+P2gaZTEcY0tHPEtsWE9lLpAchTB30d31gesnBayoBn374cvEnQC8lN9GfRMIhhIWFReaNKjcfSPJuxwoMkMeD/tBrw5e2c86KKmkSoEEAg5iKujtGaZagg9gkLSD+FQsocQQB/xioJmSFsoApOr39ocS1BQcQ+HiqLuxUsvJUZHph0LUupMyS2GYkKLlhuB8uz/ALOMBUfQqaCMRlsOKnHpG/X2kYfxIcp3lJ7yfqOIgWzYs76Qf9PGXYtTaEauimJOFSgAf0387Xjuh6KmWnAmfMYFwCEqCTvSCLa2EOkKexj1EsJ1Z95zg44ox6RkpN9lcmhmJviSSzPhIfiQSb+MdTNmFQKpiUqSO9hcsP1W7O/MxepJHz7R1JqFJViBY6buRvcG1uEGxfXR8x2rKNNUGWpIwqcoOdibBgCTf1gaZtmYFMUqQGOFxccTezMbb7xqP6hylLnyJqZfYwKxh2wrcEgKAIfMgcDyjIKqsYUAoAB3StyNR2VOTkWu0QZY7K8crQ4FQrAwZ154dAL2/UXzO6LcAxORZVixzcHNJPesFFuB1hMa4KYDsrISAzM4PLI3htJWVYXBxJUknQggJCmaxBB+NEclRTFly5+FIVo4SSLgsMLciQPSOpUvLUpN2GYIsYr2nLwggEgBZUGy7wf0WP8AhBUoHCm7OBhNjq7eBDeULYaDukfSVJSUIDk7rknhaMxLoO0VL1yAILHjDTZmzCCbYlHn2eDu198XbRoiLlQN8mctd2JDxfDA6tnnvKukIayjGnzygT/JpqrhB5s0bGn2WSEvwYfeGNXQHDaGLx7ZvyaPmytnTEm6T4RYJA1Dc2eNerZxVAk7o+SC4jX4zOWRGbri6ewctHEJP8QsKyyjU1XRRQIKXF9LvwvpFSei0yYpkoJN3tYNmSTC1hcDpZV7dChO0HRq43CLKau3F2zeHNL0AVMyUBlcAnwv/ENab+luEv1gfWze3hnGrE/QXOxfQS1zRzybN+MG0VOuTMC5ZV1gzwjMWdJcMxbIjda0aSj6KIlhgs8na/hDDqkILZq3ZqPhn4lhFEMNdgylejul2xUTQMQUgjeEH1H2EFqmqUe0tRYZO2/vMwgRK1EWASPX7D1gqXKGZ09IcoRiIUUjhRbIgcvlo4Qg94XS195+Zbosq0WYJJfQDne5Fm1gLZ05TA5gkuSwYXCQAPPONcvQxRbXIYVCQR2RlpviiXUEH43y3rFpMcTE6xoBKmmE0Mo33wqZdOoYrpOStPHdDaXFkwpV2FCynA5gO3NnP+0x10cUJqMTKTmI4s7aKuOB1HjdvEQBPpV05dPaR7ZR1Jqwu2/0O8RtfYwIUgpPzL57xcntBuHuPWPaeZiGE5j14iOuoIy/iOs57VMXyxMTMSlalJluzgi/5bl7WAbiYaTEFBZdwSyVZX3KGh5WPDKKqqkCk9rTXd+0DUe2AXlzLoLsrIADIvoLC+loCTaI5J45WmEVEhK0lCrgi4jF7Y2d1Ez/AFS6T3FKTjHJKe6kswyjbyNnPNUpbEYAEkZm5OIEZbv5ECbfoBMlLkEuopJQdQod3Ly8TCssVNUirD5G6Z8+mSEzVuGICXLAJ8Dx8Lbo92bUXUkYkqCiph3UjxyZ45VOSlBupIlhmFsSydOAIc8W8PNkoXLHWD8Sgm4fvEub5gdk+Mec1rZ6SY1RMCgEkNiKgCL5jPxDxzRgKKXzbCociGUPP2jiYAEdi4SosRdj2SljwYiDaZQNzYKI5hR9ru3hCWhiY4kDCixJxXu3owGgEJ6xZ69KXsznebZcIkSPcZ5C6NBs8OQ/D6mHMxAKXiRIxDvQnmSwFtv/AGionsE8H9/tEiQ8AYhI6tJYd4DwYn6Qur60mYZQ7KclN+LnEiQsZFJxbYag4AABnhv/AHKI9GhhMkCwc2GYJD+AYCJEgX+o7+0ErEYWDqJUWuokDwe8EU1ImWgkC976k8YkSDYAn2fVYlrDMxb2P1Ih3LrTLYAXWpKXewxE5jWJEgcnQcIqTpncoAqWg5DdxdxcFg75b4CljDLb8JUCE2YXA3bo9iQheyLyNwLZyDiUkkMnJgBpw5xz8+eUeRIdHoZg/QehOcWT6YLSUuQXDEZpUC6VDiCAYkSCHHOzp3WykqUB2hcabi3Bw8JNpUQlTBhLOfKJEjYGF0uYbEWIy+bodU8x0hTZh48iR0jUStS6Fjekj0MIpRCklRHdSlVrP2EEjlcxIkBLoxJN0xjsR7y3LZpOqbJduHay4cY4lMlRlsHDurVTanNz4x5EgY9sgf0yVHzzppL6qoBSxBSFgEWClG545We1492TV9ZNXJWMXYScT3spGja3849iRJlSPUxt0FbBR1kpAP55YDZ/l9hF0iWJ1MpSrLBmJChul4sOX9oiRIlkio//2Q=="/>
          <p:cNvSpPr>
            <a:spLocks noChangeAspect="1" noChangeArrowheads="1"/>
          </p:cNvSpPr>
          <p:nvPr/>
        </p:nvSpPr>
        <p:spPr bwMode="auto">
          <a:xfrm>
            <a:off x="155575" y="-1668463"/>
            <a:ext cx="4524375" cy="3476626"/>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35171" name="Picture 3"/>
          <p:cNvPicPr>
            <a:picLocks noChangeAspect="1" noChangeArrowheads="1"/>
          </p:cNvPicPr>
          <p:nvPr/>
        </p:nvPicPr>
        <p:blipFill>
          <a:blip r:embed="rId3" cstate="print"/>
          <a:srcRect/>
          <a:stretch>
            <a:fillRect/>
          </a:stretch>
        </p:blipFill>
        <p:spPr bwMode="auto">
          <a:xfrm>
            <a:off x="6476999" y="23690"/>
            <a:ext cx="2609849" cy="20083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Stages of lung development"/>
          <p:cNvPicPr>
            <a:picLocks noChangeAspect="1" noChangeArrowheads="1"/>
          </p:cNvPicPr>
          <p:nvPr/>
        </p:nvPicPr>
        <p:blipFill>
          <a:blip r:embed="rId2" cstate="print"/>
          <a:srcRect/>
          <a:stretch>
            <a:fillRect/>
          </a:stretch>
        </p:blipFill>
        <p:spPr bwMode="auto">
          <a:xfrm>
            <a:off x="1763713" y="2420938"/>
            <a:ext cx="6985000" cy="2754312"/>
          </a:xfrm>
          <a:prstGeom prst="rect">
            <a:avLst/>
          </a:prstGeom>
          <a:noFill/>
          <a:ln w="9525">
            <a:noFill/>
            <a:miter lim="800000"/>
            <a:headEnd/>
            <a:tailEnd/>
          </a:ln>
        </p:spPr>
      </p:pic>
      <p:sp>
        <p:nvSpPr>
          <p:cNvPr id="18435" name="Line 8"/>
          <p:cNvSpPr>
            <a:spLocks noChangeShapeType="1"/>
          </p:cNvSpPr>
          <p:nvPr/>
        </p:nvSpPr>
        <p:spPr bwMode="auto">
          <a:xfrm>
            <a:off x="2484438" y="1484313"/>
            <a:ext cx="0" cy="1296987"/>
          </a:xfrm>
          <a:prstGeom prst="line">
            <a:avLst/>
          </a:prstGeom>
          <a:noFill/>
          <a:ln w="38100" cap="rnd" cmpd="dbl">
            <a:solidFill>
              <a:srgbClr val="003366"/>
            </a:solidFill>
            <a:prstDash val="sysDot"/>
            <a:round/>
            <a:headEnd/>
            <a:tailEnd type="triangle" w="med" len="med"/>
          </a:ln>
        </p:spPr>
        <p:txBody>
          <a:bodyPr/>
          <a:lstStyle/>
          <a:p>
            <a:pPr eaLnBrk="1" hangingPunct="1"/>
            <a:endParaRPr lang="el-GR" sz="1400">
              <a:solidFill>
                <a:prstClr val="black"/>
              </a:solidFill>
              <a:latin typeface="Arial" charset="0"/>
            </a:endParaRPr>
          </a:p>
        </p:txBody>
      </p:sp>
      <p:sp>
        <p:nvSpPr>
          <p:cNvPr id="18436" name="Text Box 9"/>
          <p:cNvSpPr txBox="1">
            <a:spLocks noChangeArrowheads="1"/>
          </p:cNvSpPr>
          <p:nvPr/>
        </p:nvSpPr>
        <p:spPr bwMode="auto">
          <a:xfrm>
            <a:off x="2463800" y="1239838"/>
            <a:ext cx="2544763" cy="336550"/>
          </a:xfrm>
          <a:prstGeom prst="rect">
            <a:avLst/>
          </a:prstGeom>
          <a:noFill/>
          <a:ln w="38100" cap="rnd" cmpd="dbl" algn="ctr">
            <a:noFill/>
            <a:prstDash val="sysDot"/>
            <a:miter lim="800000"/>
            <a:headEnd/>
            <a:tailEnd/>
          </a:ln>
        </p:spPr>
        <p:txBody>
          <a:bodyPr wrap="none">
            <a:spAutoFit/>
          </a:bodyPr>
          <a:lstStyle/>
          <a:p>
            <a:pPr marL="342900" indent="-342900" eaLnBrk="1" hangingPunct="1"/>
            <a:r>
              <a:rPr lang="el-GR" sz="1400" dirty="0">
                <a:solidFill>
                  <a:prstClr val="black"/>
                </a:solidFill>
                <a:latin typeface="Arial" charset="0"/>
              </a:rPr>
              <a:t>Διάκριση κυρίων βρόγχων</a:t>
            </a:r>
            <a:endParaRPr lang="en-US" sz="1400" dirty="0">
              <a:solidFill>
                <a:prstClr val="black"/>
              </a:solidFill>
              <a:latin typeface="Arial" charset="0"/>
            </a:endParaRPr>
          </a:p>
        </p:txBody>
      </p:sp>
      <p:sp>
        <p:nvSpPr>
          <p:cNvPr id="18437" name="Line 10"/>
          <p:cNvSpPr>
            <a:spLocks noChangeShapeType="1"/>
          </p:cNvSpPr>
          <p:nvPr/>
        </p:nvSpPr>
        <p:spPr bwMode="auto">
          <a:xfrm flipV="1">
            <a:off x="4356100" y="4221163"/>
            <a:ext cx="0" cy="936625"/>
          </a:xfrm>
          <a:prstGeom prst="line">
            <a:avLst/>
          </a:prstGeom>
          <a:noFill/>
          <a:ln w="38100" cap="rnd" cmpd="dbl">
            <a:solidFill>
              <a:srgbClr val="003366"/>
            </a:solidFill>
            <a:prstDash val="sysDot"/>
            <a:round/>
            <a:headEnd/>
            <a:tailEnd type="triangle" w="med" len="med"/>
          </a:ln>
        </p:spPr>
        <p:txBody>
          <a:bodyPr/>
          <a:lstStyle/>
          <a:p>
            <a:pPr eaLnBrk="1" hangingPunct="1"/>
            <a:endParaRPr lang="el-GR" sz="1400">
              <a:solidFill>
                <a:prstClr val="black"/>
              </a:solidFill>
              <a:latin typeface="Arial" charset="0"/>
            </a:endParaRPr>
          </a:p>
        </p:txBody>
      </p:sp>
      <p:sp>
        <p:nvSpPr>
          <p:cNvPr id="18438" name="Text Box 11"/>
          <p:cNvSpPr txBox="1">
            <a:spLocks noChangeArrowheads="1"/>
          </p:cNvSpPr>
          <p:nvPr/>
        </p:nvSpPr>
        <p:spPr bwMode="auto">
          <a:xfrm>
            <a:off x="3975100" y="5129213"/>
            <a:ext cx="1427163" cy="336550"/>
          </a:xfrm>
          <a:prstGeom prst="rect">
            <a:avLst/>
          </a:prstGeom>
          <a:noFill/>
          <a:ln w="38100" cap="rnd" cmpd="dbl" algn="ctr">
            <a:noFill/>
            <a:prstDash val="sysDot"/>
            <a:miter lim="800000"/>
            <a:headEnd/>
            <a:tailEnd/>
          </a:ln>
        </p:spPr>
        <p:txBody>
          <a:bodyPr wrap="none">
            <a:spAutoFit/>
          </a:bodyPr>
          <a:lstStyle/>
          <a:p>
            <a:pPr marL="342900" indent="-342900" eaLnBrk="1" hangingPunct="1"/>
            <a:r>
              <a:rPr lang="el-GR" sz="1400">
                <a:solidFill>
                  <a:prstClr val="black"/>
                </a:solidFill>
                <a:latin typeface="Arial" charset="0"/>
              </a:rPr>
              <a:t>Αδενική φάση</a:t>
            </a:r>
            <a:endParaRPr lang="en-US" sz="1400">
              <a:solidFill>
                <a:prstClr val="black"/>
              </a:solidFill>
              <a:latin typeface="Arial" charset="0"/>
            </a:endParaRPr>
          </a:p>
        </p:txBody>
      </p:sp>
      <p:sp>
        <p:nvSpPr>
          <p:cNvPr id="18439" name="Line 12"/>
          <p:cNvSpPr>
            <a:spLocks noChangeShapeType="1"/>
          </p:cNvSpPr>
          <p:nvPr/>
        </p:nvSpPr>
        <p:spPr bwMode="auto">
          <a:xfrm>
            <a:off x="5076825" y="1989138"/>
            <a:ext cx="0" cy="1079500"/>
          </a:xfrm>
          <a:prstGeom prst="line">
            <a:avLst/>
          </a:prstGeom>
          <a:noFill/>
          <a:ln w="38100" cap="rnd" cmpd="dbl">
            <a:solidFill>
              <a:srgbClr val="003366"/>
            </a:solidFill>
            <a:prstDash val="sysDot"/>
            <a:round/>
            <a:headEnd/>
            <a:tailEnd type="triangle" w="med" len="med"/>
          </a:ln>
        </p:spPr>
        <p:txBody>
          <a:bodyPr/>
          <a:lstStyle/>
          <a:p>
            <a:pPr eaLnBrk="1" hangingPunct="1"/>
            <a:endParaRPr lang="el-GR" sz="1400">
              <a:solidFill>
                <a:prstClr val="black"/>
              </a:solidFill>
              <a:latin typeface="Arial" charset="0"/>
            </a:endParaRPr>
          </a:p>
        </p:txBody>
      </p:sp>
      <p:sp>
        <p:nvSpPr>
          <p:cNvPr id="18440" name="Text Box 13"/>
          <p:cNvSpPr txBox="1">
            <a:spLocks noChangeArrowheads="1"/>
          </p:cNvSpPr>
          <p:nvPr/>
        </p:nvSpPr>
        <p:spPr bwMode="auto">
          <a:xfrm>
            <a:off x="4984750" y="1671638"/>
            <a:ext cx="1938338" cy="336550"/>
          </a:xfrm>
          <a:prstGeom prst="rect">
            <a:avLst/>
          </a:prstGeom>
          <a:noFill/>
          <a:ln w="38100" cap="rnd" cmpd="dbl" algn="ctr">
            <a:noFill/>
            <a:prstDash val="sysDot"/>
            <a:miter lim="800000"/>
            <a:headEnd/>
            <a:tailEnd/>
          </a:ln>
        </p:spPr>
        <p:txBody>
          <a:bodyPr wrap="none">
            <a:spAutoFit/>
          </a:bodyPr>
          <a:lstStyle/>
          <a:p>
            <a:pPr marL="342900" indent="-342900" eaLnBrk="1" hangingPunct="1"/>
            <a:r>
              <a:rPr lang="el-GR" sz="1400">
                <a:solidFill>
                  <a:prstClr val="black"/>
                </a:solidFill>
                <a:latin typeface="Arial" charset="0"/>
              </a:rPr>
              <a:t>Σωληναριακή φάση</a:t>
            </a:r>
            <a:endParaRPr lang="en-US" sz="1400">
              <a:solidFill>
                <a:prstClr val="black"/>
              </a:solidFill>
              <a:latin typeface="Arial" charset="0"/>
            </a:endParaRPr>
          </a:p>
        </p:txBody>
      </p:sp>
      <p:sp>
        <p:nvSpPr>
          <p:cNvPr id="18441" name="Line 14"/>
          <p:cNvSpPr>
            <a:spLocks noChangeShapeType="1"/>
          </p:cNvSpPr>
          <p:nvPr/>
        </p:nvSpPr>
        <p:spPr bwMode="auto">
          <a:xfrm flipV="1">
            <a:off x="6156325" y="3644900"/>
            <a:ext cx="0" cy="2089150"/>
          </a:xfrm>
          <a:prstGeom prst="line">
            <a:avLst/>
          </a:prstGeom>
          <a:noFill/>
          <a:ln w="38100" cap="rnd" cmpd="dbl">
            <a:solidFill>
              <a:srgbClr val="003366"/>
            </a:solidFill>
            <a:prstDash val="sysDot"/>
            <a:round/>
            <a:headEnd/>
            <a:tailEnd type="triangle" w="med" len="med"/>
          </a:ln>
        </p:spPr>
        <p:txBody>
          <a:bodyPr/>
          <a:lstStyle/>
          <a:p>
            <a:pPr eaLnBrk="1" hangingPunct="1"/>
            <a:endParaRPr lang="el-GR" sz="1400">
              <a:solidFill>
                <a:prstClr val="black"/>
              </a:solidFill>
              <a:latin typeface="Arial" charset="0"/>
            </a:endParaRPr>
          </a:p>
        </p:txBody>
      </p:sp>
      <p:sp>
        <p:nvSpPr>
          <p:cNvPr id="18442" name="Text Box 15"/>
          <p:cNvSpPr txBox="1">
            <a:spLocks noChangeArrowheads="1"/>
          </p:cNvSpPr>
          <p:nvPr/>
        </p:nvSpPr>
        <p:spPr bwMode="auto">
          <a:xfrm>
            <a:off x="5703888" y="5776913"/>
            <a:ext cx="1727200" cy="336550"/>
          </a:xfrm>
          <a:prstGeom prst="rect">
            <a:avLst/>
          </a:prstGeom>
          <a:noFill/>
          <a:ln w="38100" cap="rnd" cmpd="dbl" algn="ctr">
            <a:noFill/>
            <a:prstDash val="sysDot"/>
            <a:miter lim="800000"/>
            <a:headEnd/>
            <a:tailEnd/>
          </a:ln>
        </p:spPr>
        <p:txBody>
          <a:bodyPr wrap="none">
            <a:spAutoFit/>
          </a:bodyPr>
          <a:lstStyle/>
          <a:p>
            <a:pPr marL="342900" indent="-342900" eaLnBrk="1" hangingPunct="1"/>
            <a:r>
              <a:rPr lang="el-GR" sz="1400">
                <a:solidFill>
                  <a:prstClr val="black"/>
                </a:solidFill>
                <a:latin typeface="Arial" charset="0"/>
              </a:rPr>
              <a:t>Κυψελιδική φάση</a:t>
            </a:r>
            <a:endParaRPr lang="en-US" sz="1400">
              <a:solidFill>
                <a:prstClr val="black"/>
              </a:solidFill>
              <a:latin typeface="Arial" charset="0"/>
            </a:endParaRPr>
          </a:p>
        </p:txBody>
      </p:sp>
      <p:sp>
        <p:nvSpPr>
          <p:cNvPr id="18443" name="Line 16"/>
          <p:cNvSpPr>
            <a:spLocks noChangeShapeType="1"/>
          </p:cNvSpPr>
          <p:nvPr/>
        </p:nvSpPr>
        <p:spPr bwMode="auto">
          <a:xfrm>
            <a:off x="7451725" y="1341438"/>
            <a:ext cx="0" cy="1511300"/>
          </a:xfrm>
          <a:prstGeom prst="line">
            <a:avLst/>
          </a:prstGeom>
          <a:noFill/>
          <a:ln w="38100" cap="rnd" cmpd="dbl">
            <a:solidFill>
              <a:srgbClr val="FF0000"/>
            </a:solidFill>
            <a:prstDash val="sysDot"/>
            <a:round/>
            <a:headEnd/>
            <a:tailEnd type="triangle" w="med" len="med"/>
          </a:ln>
        </p:spPr>
        <p:txBody>
          <a:bodyPr/>
          <a:lstStyle/>
          <a:p>
            <a:pPr eaLnBrk="1" hangingPunct="1"/>
            <a:endParaRPr lang="el-GR" sz="1400">
              <a:solidFill>
                <a:prstClr val="black"/>
              </a:solidFill>
              <a:latin typeface="Arial" charset="0"/>
            </a:endParaRPr>
          </a:p>
        </p:txBody>
      </p:sp>
      <p:sp>
        <p:nvSpPr>
          <p:cNvPr id="18444" name="Text Box 17"/>
          <p:cNvSpPr txBox="1">
            <a:spLocks noChangeArrowheads="1"/>
          </p:cNvSpPr>
          <p:nvPr/>
        </p:nvSpPr>
        <p:spPr bwMode="auto">
          <a:xfrm>
            <a:off x="7288213" y="1023938"/>
            <a:ext cx="1593850" cy="630237"/>
          </a:xfrm>
          <a:prstGeom prst="rect">
            <a:avLst/>
          </a:prstGeom>
          <a:noFill/>
          <a:ln w="38100" cap="rnd" cmpd="dbl" algn="ctr">
            <a:noFill/>
            <a:prstDash val="sysDot"/>
            <a:miter lim="800000"/>
            <a:headEnd/>
            <a:tailEnd/>
          </a:ln>
        </p:spPr>
        <p:txBody>
          <a:bodyPr wrap="none">
            <a:spAutoFit/>
          </a:bodyPr>
          <a:lstStyle/>
          <a:p>
            <a:pPr marL="342900" indent="-342900" eaLnBrk="1" hangingPunct="1"/>
            <a:r>
              <a:rPr lang="el-GR" sz="1400">
                <a:solidFill>
                  <a:prstClr val="black"/>
                </a:solidFill>
                <a:latin typeface="Arial" charset="0"/>
              </a:rPr>
              <a:t>25 εκατομμύρια</a:t>
            </a:r>
          </a:p>
          <a:p>
            <a:pPr marL="342900" indent="-342900" eaLnBrk="1" hangingPunct="1"/>
            <a:r>
              <a:rPr lang="el-GR" sz="1400">
                <a:solidFill>
                  <a:prstClr val="black"/>
                </a:solidFill>
                <a:latin typeface="Arial" charset="0"/>
              </a:rPr>
              <a:t> κυψελίδες</a:t>
            </a:r>
            <a:endParaRPr lang="en-US" sz="1400">
              <a:solidFill>
                <a:prstClr val="black"/>
              </a:solidFill>
              <a:latin typeface="Arial" charset="0"/>
            </a:endParaRPr>
          </a:p>
        </p:txBody>
      </p:sp>
      <p:sp>
        <p:nvSpPr>
          <p:cNvPr id="16" name="Rectangle 2"/>
          <p:cNvSpPr>
            <a:spLocks noGrp="1" noChangeArrowheads="1"/>
          </p:cNvSpPr>
          <p:nvPr>
            <p:ph type="title"/>
          </p:nvPr>
        </p:nvSpPr>
        <p:spPr>
          <a:xfrm>
            <a:off x="130175" y="56357"/>
            <a:ext cx="8807450" cy="1143000"/>
          </a:xfrm>
        </p:spPr>
        <p:txBody>
          <a:bodyPr anchor="ctr">
            <a:normAutofit/>
          </a:bodyPr>
          <a:lstStyle/>
          <a:p>
            <a:pPr eaLnBrk="1" hangingPunct="1">
              <a:defRPr/>
            </a:pPr>
            <a:r>
              <a:rPr lang="el-GR" sz="3200" b="1" dirty="0" smtClean="0">
                <a:solidFill>
                  <a:schemeClr val="tx2"/>
                </a:solidFill>
                <a:latin typeface="+mn-lt"/>
                <a:cs typeface="Arial" panose="020B0604020202020204" pitchFamily="34" charset="0"/>
              </a:rPr>
              <a:t>Ανάπτυξη Αναπνευστικού</a:t>
            </a:r>
          </a:p>
        </p:txBody>
      </p:sp>
      <p:pic>
        <p:nvPicPr>
          <p:cNvPr id="18" name="Picture 5" descr="14798_wallpaper280"/>
          <p:cNvPicPr>
            <a:picLocks noGrp="1" noChangeAspect="1" noChangeArrowheads="1"/>
          </p:cNvPicPr>
          <p:nvPr>
            <p:ph idx="1"/>
          </p:nvPr>
        </p:nvPicPr>
        <p:blipFill>
          <a:blip r:embed="rId3" cstate="print"/>
          <a:srcRect/>
          <a:stretch>
            <a:fillRect/>
          </a:stretch>
        </p:blipFill>
        <p:spPr>
          <a:xfrm>
            <a:off x="323850" y="2715904"/>
            <a:ext cx="1423063" cy="1716893"/>
          </a:xfrm>
          <a:prstGeom prst="rect">
            <a:avLst/>
          </a:prstGeo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5" name="14 - Θέση αριθμού διαφάνειας"/>
          <p:cNvSpPr>
            <a:spLocks noGrp="1"/>
          </p:cNvSpPr>
          <p:nvPr>
            <p:ph type="sldNum" sz="quarter" idx="12"/>
          </p:nvPr>
        </p:nvSpPr>
        <p:spPr/>
        <p:txBody>
          <a:bodyPr/>
          <a:lstStyle/>
          <a:p>
            <a:pPr>
              <a:defRPr/>
            </a:pPr>
            <a:fld id="{6679C0C8-1948-49B3-A4AA-9DC205389DD1}" type="slidenum">
              <a:rPr lang="el-GR">
                <a:solidFill>
                  <a:prstClr val="black">
                    <a:tint val="75000"/>
                  </a:prstClr>
                </a:solidFill>
              </a:rPr>
              <a:pPr>
                <a:defRPr/>
              </a:pPr>
              <a:t>3</a:t>
            </a:fld>
            <a:endParaRPr lang="el-GR">
              <a:solidFill>
                <a:prstClr val="black">
                  <a:tint val="75000"/>
                </a:prstClr>
              </a:solidFill>
            </a:endParaRPr>
          </a:p>
        </p:txBody>
      </p:sp>
      <p:sp>
        <p:nvSpPr>
          <p:cNvPr id="17" name="Rectangle 3"/>
          <p:cNvSpPr txBox="1">
            <a:spLocks noChangeArrowheads="1"/>
          </p:cNvSpPr>
          <p:nvPr/>
        </p:nvSpPr>
        <p:spPr>
          <a:xfrm>
            <a:off x="130175" y="1843088"/>
            <a:ext cx="4148138" cy="4251325"/>
          </a:xfrm>
          <a:prstGeom prst="rect">
            <a:avLst/>
          </a:prstGeom>
        </p:spPr>
        <p:txBody>
          <a:bodyPr vert="horz" lIns="91440" tIns="45720" rIns="91440" bIns="45720" rtlCol="0">
            <a:normAutofit/>
          </a:bodyPr>
          <a:lstStyle/>
          <a:p>
            <a:pPr marL="342900" indent="-342900" eaLnBrk="1" fontAlgn="auto" hangingPunct="1">
              <a:spcBef>
                <a:spcPct val="20000"/>
              </a:spcBef>
              <a:spcAft>
                <a:spcPts val="0"/>
              </a:spcAft>
              <a:buFont typeface="Arial" pitchFamily="34" charset="0"/>
              <a:buChar char="•"/>
              <a:defRPr/>
            </a:pPr>
            <a:r>
              <a:rPr lang="el-GR" sz="2400" b="1" dirty="0" smtClean="0">
                <a:solidFill>
                  <a:srgbClr val="002060"/>
                </a:solidFill>
                <a:latin typeface="Calibri"/>
              </a:rPr>
              <a:t>Προγεννητική</a:t>
            </a: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endParaRPr lang="el-GR" sz="2400" b="1" dirty="0" smtClean="0">
              <a:solidFill>
                <a:srgbClr val="002060"/>
              </a:solidFill>
              <a:latin typeface="Calibri"/>
            </a:endParaRPr>
          </a:p>
          <a:p>
            <a:pPr marL="342900" indent="-342900" eaLnBrk="1" fontAlgn="auto" hangingPunct="1">
              <a:spcBef>
                <a:spcPct val="20000"/>
              </a:spcBef>
              <a:spcAft>
                <a:spcPts val="0"/>
              </a:spcAft>
              <a:buFont typeface="Arial" pitchFamily="34" charset="0"/>
              <a:buChar char="•"/>
              <a:defRPr/>
            </a:pPr>
            <a:r>
              <a:rPr lang="el-GR" sz="2400" b="1" dirty="0" smtClean="0">
                <a:solidFill>
                  <a:srgbClr val="002060"/>
                </a:solidFill>
                <a:latin typeface="Calibri"/>
              </a:rPr>
              <a:t>Μεταγεννητική</a:t>
            </a:r>
          </a:p>
        </p:txBody>
      </p:sp>
    </p:spTree>
    <p:extLst>
      <p:ext uri="{BB962C8B-B14F-4D97-AF65-F5344CB8AC3E}">
        <p14:creationId xmlns:p14="http://schemas.microsoft.com/office/powerpoint/2010/main" val="38642618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descr="https://www.shevet.org/sites/default/files/children/rand/12march.JPG"/>
          <p:cNvPicPr>
            <a:picLocks noChangeAspect="1" noChangeArrowheads="1"/>
          </p:cNvPicPr>
          <p:nvPr/>
        </p:nvPicPr>
        <p:blipFill>
          <a:blip r:embed="rId2" cstate="print"/>
          <a:srcRect/>
          <a:stretch>
            <a:fillRect/>
          </a:stretch>
        </p:blipFill>
        <p:spPr bwMode="auto">
          <a:xfrm>
            <a:off x="6733935" y="2186295"/>
            <a:ext cx="2418454" cy="2007773"/>
          </a:xfrm>
          <a:prstGeom prst="rect">
            <a:avLst/>
          </a:prstGeom>
          <a:noFill/>
        </p:spPr>
      </p:pic>
      <p:sp>
        <p:nvSpPr>
          <p:cNvPr id="2" name="1 - Τίτλος"/>
          <p:cNvSpPr>
            <a:spLocks noGrp="1"/>
          </p:cNvSpPr>
          <p:nvPr>
            <p:ph type="title"/>
          </p:nvPr>
        </p:nvSpPr>
        <p:spPr>
          <a:xfrm>
            <a:off x="221153" y="189478"/>
            <a:ext cx="7696200" cy="758825"/>
          </a:xfrm>
        </p:spPr>
        <p:txBody>
          <a:bodyPr anchor="ctr">
            <a:noAutofit/>
          </a:bodyPr>
          <a:lstStyle/>
          <a:p>
            <a:r>
              <a:rPr lang="el-GR" sz="3200" b="1" dirty="0" smtClean="0">
                <a:solidFill>
                  <a:schemeClr val="bg1">
                    <a:lumMod val="50000"/>
                  </a:schemeClr>
                </a:solidFill>
                <a:latin typeface="Arial" panose="020B0604020202020204" pitchFamily="34" charset="0"/>
                <a:cs typeface="Arial" panose="020B0604020202020204" pitchFamily="34" charset="0"/>
              </a:rPr>
              <a:t>Μάσκα</a:t>
            </a:r>
            <a:r>
              <a:rPr lang="en-US" sz="3200" b="1" dirty="0" smtClean="0">
                <a:solidFill>
                  <a:schemeClr val="bg1">
                    <a:lumMod val="50000"/>
                  </a:schemeClr>
                </a:solidFill>
                <a:latin typeface="Arial" panose="020B0604020202020204" pitchFamily="34" charset="0"/>
                <a:cs typeface="Arial" panose="020B0604020202020204" pitchFamily="34" charset="0"/>
              </a:rPr>
              <a:t> </a:t>
            </a:r>
            <a:r>
              <a:rPr lang="el-GR" sz="3200" b="1" dirty="0" smtClean="0">
                <a:solidFill>
                  <a:schemeClr val="bg1">
                    <a:lumMod val="50000"/>
                  </a:schemeClr>
                </a:solidFill>
                <a:latin typeface="Arial" panose="020B0604020202020204" pitchFamily="34" charset="0"/>
                <a:cs typeface="Arial" panose="020B0604020202020204" pitchFamily="34" charset="0"/>
              </a:rPr>
              <a:t>με ασκό μερικής </a:t>
            </a:r>
            <a:r>
              <a:rPr lang="el-GR" sz="3200" b="1" dirty="0" err="1" smtClean="0">
                <a:solidFill>
                  <a:schemeClr val="bg1">
                    <a:lumMod val="50000"/>
                  </a:schemeClr>
                </a:solidFill>
                <a:latin typeface="Arial" panose="020B0604020202020204" pitchFamily="34" charset="0"/>
                <a:cs typeface="Arial" panose="020B0604020202020204" pitchFamily="34" charset="0"/>
              </a:rPr>
              <a:t>επανεισπνοής</a:t>
            </a:r>
            <a:endParaRPr lang="el-GR" sz="3200" b="1" dirty="0">
              <a:solidFill>
                <a:schemeClr val="bg1">
                  <a:lumMod val="50000"/>
                </a:schemeClr>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246078" y="971152"/>
            <a:ext cx="6553200" cy="2219029"/>
          </a:xfrm>
          <a:solidFill>
            <a:schemeClr val="bg1"/>
          </a:solidFill>
        </p:spPr>
        <p:txBody>
          <a:bodyPr>
            <a:normAutofit fontScale="47500" lnSpcReduction="20000"/>
          </a:bodyPr>
          <a:lstStyle/>
          <a:p>
            <a:r>
              <a:rPr lang="el-GR" sz="2900" dirty="0" smtClean="0">
                <a:latin typeface="Arial" panose="020B0604020202020204" pitchFamily="34" charset="0"/>
                <a:cs typeface="Arial" panose="020B0604020202020204" pitchFamily="34" charset="0"/>
              </a:rPr>
              <a:t>Απλή μάσκα με προσθήκη αποθηκευτικού ασκού στη βάση της (Χωρητικότητα ασκού 500-1000ml)</a:t>
            </a:r>
          </a:p>
          <a:p>
            <a:endParaRPr lang="el-GR" sz="2900" dirty="0" smtClean="0">
              <a:latin typeface="Arial" panose="020B0604020202020204" pitchFamily="34" charset="0"/>
              <a:cs typeface="Arial" panose="020B0604020202020204" pitchFamily="34" charset="0"/>
            </a:endParaRPr>
          </a:p>
          <a:p>
            <a:r>
              <a:rPr lang="el-GR" sz="2900" dirty="0" smtClean="0">
                <a:latin typeface="Arial" panose="020B0604020202020204" pitchFamily="34" charset="0"/>
                <a:cs typeface="Arial" panose="020B0604020202020204" pitchFamily="34" charset="0"/>
              </a:rPr>
              <a:t>Η FiO</a:t>
            </a:r>
            <a:r>
              <a:rPr lang="el-GR" sz="2900" baseline="-25000" dirty="0" smtClean="0">
                <a:latin typeface="Arial" panose="020B0604020202020204" pitchFamily="34" charset="0"/>
                <a:cs typeface="Arial" panose="020B0604020202020204" pitchFamily="34" charset="0"/>
              </a:rPr>
              <a:t>2</a:t>
            </a:r>
            <a:r>
              <a:rPr lang="el-GR" sz="2900" dirty="0" smtClean="0">
                <a:latin typeface="Arial" panose="020B0604020202020204" pitchFamily="34" charset="0"/>
                <a:cs typeface="Arial" panose="020B0604020202020204" pitchFamily="34" charset="0"/>
              </a:rPr>
              <a:t> στον ασκό είναι υψηλή, διότι ο εισερχόμενος αέρας προέρχεται από τον ανατομικό νεκρό χώρο και είναι πλούσιος σε Ο</a:t>
            </a:r>
            <a:r>
              <a:rPr lang="el-GR" sz="2900" baseline="-25000" dirty="0" smtClean="0">
                <a:latin typeface="Arial" panose="020B0604020202020204" pitchFamily="34" charset="0"/>
                <a:cs typeface="Arial" panose="020B0604020202020204" pitchFamily="34" charset="0"/>
              </a:rPr>
              <a:t>2</a:t>
            </a:r>
            <a:r>
              <a:rPr lang="el-GR" sz="2900" dirty="0" smtClean="0">
                <a:latin typeface="Arial" panose="020B0604020202020204" pitchFamily="34" charset="0"/>
                <a:cs typeface="Arial" panose="020B0604020202020204" pitchFamily="34" charset="0"/>
              </a:rPr>
              <a:t>, ενώ περιέχει και λίγο CO</a:t>
            </a:r>
            <a:r>
              <a:rPr lang="el-GR" sz="2900" baseline="-25000" dirty="0" smtClean="0">
                <a:latin typeface="Arial" panose="020B0604020202020204" pitchFamily="34" charset="0"/>
                <a:cs typeface="Arial" panose="020B0604020202020204" pitchFamily="34" charset="0"/>
              </a:rPr>
              <a:t>2</a:t>
            </a:r>
          </a:p>
          <a:p>
            <a:endParaRPr lang="el-GR" sz="2900" dirty="0" smtClean="0">
              <a:latin typeface="Arial" panose="020B0604020202020204" pitchFamily="34" charset="0"/>
              <a:cs typeface="Arial" panose="020B0604020202020204" pitchFamily="34" charset="0"/>
            </a:endParaRPr>
          </a:p>
          <a:p>
            <a:r>
              <a:rPr lang="el-GR" sz="2900" dirty="0" smtClean="0">
                <a:latin typeface="Arial" panose="020B0604020202020204" pitchFamily="34" charset="0"/>
                <a:cs typeface="Arial" panose="020B0604020202020204" pitchFamily="34" charset="0"/>
              </a:rPr>
              <a:t> Η συγκέντρωση του εισπνεόμενου Ο</a:t>
            </a:r>
            <a:r>
              <a:rPr lang="el-GR" sz="2900" baseline="-25000" dirty="0" smtClean="0">
                <a:latin typeface="Arial" panose="020B0604020202020204" pitchFamily="34" charset="0"/>
                <a:cs typeface="Arial" panose="020B0604020202020204" pitchFamily="34" charset="0"/>
              </a:rPr>
              <a:t>2</a:t>
            </a:r>
            <a:r>
              <a:rPr lang="el-GR" sz="2900" dirty="0" smtClean="0">
                <a:latin typeface="Arial" panose="020B0604020202020204" pitchFamily="34" charset="0"/>
                <a:cs typeface="Arial" panose="020B0604020202020204" pitchFamily="34" charset="0"/>
              </a:rPr>
              <a:t> δεν είναι σταθερή και επηρεάζεται από </a:t>
            </a:r>
          </a:p>
          <a:p>
            <a:r>
              <a:rPr lang="el-GR" sz="2900" dirty="0" smtClean="0">
                <a:latin typeface="Arial" panose="020B0604020202020204" pitchFamily="34" charset="0"/>
                <a:cs typeface="Arial" panose="020B0604020202020204" pitchFamily="34" charset="0"/>
              </a:rPr>
              <a:t>τον τύπο της αναπνοής, αλλά όχι σημαντικά</a:t>
            </a:r>
          </a:p>
          <a:p>
            <a:endParaRPr lang="el-GR" dirty="0"/>
          </a:p>
        </p:txBody>
      </p:sp>
      <p:sp>
        <p:nvSpPr>
          <p:cNvPr id="4" name="3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30</a:t>
            </a:fld>
            <a:endParaRPr lang="en-US"/>
          </a:p>
        </p:txBody>
      </p:sp>
      <p:graphicFrame>
        <p:nvGraphicFramePr>
          <p:cNvPr id="5" name="4 - Πίνακας"/>
          <p:cNvGraphicFramePr>
            <a:graphicFrameLocks noGrp="1"/>
          </p:cNvGraphicFramePr>
          <p:nvPr>
            <p:extLst>
              <p:ext uri="{D42A27DB-BD31-4B8C-83A1-F6EECF244321}">
                <p14:modId xmlns:p14="http://schemas.microsoft.com/office/powerpoint/2010/main" val="2681425878"/>
              </p:ext>
            </p:extLst>
          </p:nvPr>
        </p:nvGraphicFramePr>
        <p:xfrm>
          <a:off x="228601" y="3352800"/>
          <a:ext cx="8686800" cy="2944368"/>
        </p:xfrm>
        <a:graphic>
          <a:graphicData uri="http://schemas.openxmlformats.org/drawingml/2006/table">
            <a:tbl>
              <a:tblPr/>
              <a:tblGrid>
                <a:gridCol w="1371600"/>
                <a:gridCol w="1295399"/>
                <a:gridCol w="990600"/>
                <a:gridCol w="3542965"/>
                <a:gridCol w="1486236"/>
              </a:tblGrid>
              <a:tr h="345163">
                <a:tc>
                  <a:txBody>
                    <a:bodyPr/>
                    <a:lstStyle/>
                    <a:p>
                      <a:pPr>
                        <a:lnSpc>
                          <a:spcPct val="115000"/>
                        </a:lnSpc>
                        <a:spcAft>
                          <a:spcPts val="0"/>
                        </a:spcAft>
                      </a:pPr>
                      <a:r>
                        <a:rPr lang="el-GR" sz="1400" b="1" dirty="0">
                          <a:latin typeface="Calibri"/>
                          <a:ea typeface="Calibri"/>
                          <a:cs typeface="Times New Roman"/>
                        </a:rPr>
                        <a:t>Ηλικία παιδιού/ οδηγίες</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a:ea typeface="Calibri"/>
                          <a:cs typeface="Times New Roman"/>
                        </a:rPr>
                        <a:t>Ένδειξη</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Ροή / Εφύγρανση</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Παρατηρήσεις</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Εξοπλισμός</a:t>
                      </a:r>
                      <a:endParaRPr lang="el-GR" sz="140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6037">
                <a:tc>
                  <a:txBody>
                    <a:bodyPr/>
                    <a:lstStyle/>
                    <a:p>
                      <a:pPr>
                        <a:lnSpc>
                          <a:spcPct val="115000"/>
                        </a:lnSpc>
                        <a:spcAft>
                          <a:spcPts val="0"/>
                        </a:spcAft>
                      </a:pPr>
                      <a:r>
                        <a:rPr lang="el-GR" sz="1400" dirty="0">
                          <a:latin typeface="Calibri"/>
                          <a:ea typeface="Calibri"/>
                          <a:cs typeface="Times New Roman"/>
                        </a:rPr>
                        <a:t>Διαθέσιμες μάσκες σε όλα τα μεγέθη (Παιδιά/ Νεογνά)</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pitchFamily="34" charset="0"/>
                          <a:ea typeface="Calibri"/>
                          <a:cs typeface="Times New Roman"/>
                        </a:rPr>
                        <a:t>Για τη χορήγηση υψηλών συγκεντρώσεων </a:t>
                      </a:r>
                      <a:r>
                        <a:rPr lang="el-GR" sz="1400" dirty="0" smtClean="0">
                          <a:latin typeface="Calibri" pitchFamily="34" charset="0"/>
                          <a:ea typeface="Calibri"/>
                          <a:cs typeface="Times New Roman"/>
                        </a:rPr>
                        <a:t>οξυγόνου </a:t>
                      </a:r>
                      <a:r>
                        <a:rPr lang="el-GR" sz="1400" dirty="0" smtClean="0">
                          <a:latin typeface="Calibri" pitchFamily="34" charset="0"/>
                        </a:rPr>
                        <a:t>(</a:t>
                      </a:r>
                      <a:r>
                        <a:rPr lang="el-GR" sz="1400" dirty="0" err="1" smtClean="0">
                          <a:latin typeface="Calibri" pitchFamily="34" charset="0"/>
                        </a:rPr>
                        <a:t>FiO</a:t>
                      </a:r>
                      <a:r>
                        <a:rPr lang="el-GR" sz="1400" baseline="-25000" dirty="0" err="1" smtClean="0">
                          <a:latin typeface="Calibri" pitchFamily="34" charset="0"/>
                        </a:rPr>
                        <a:t>2</a:t>
                      </a:r>
                      <a:r>
                        <a:rPr lang="el-GR" sz="1400" dirty="0" smtClean="0">
                          <a:latin typeface="Calibri" pitchFamily="34" charset="0"/>
                        </a:rPr>
                        <a:t> έως 80%)</a:t>
                      </a:r>
                      <a:endParaRPr lang="el-GR" sz="140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smtClean="0">
                          <a:latin typeface="Calibri"/>
                          <a:ea typeface="Calibri"/>
                          <a:cs typeface="Times New Roman"/>
                        </a:rPr>
                        <a:t>12-15 </a:t>
                      </a:r>
                      <a:r>
                        <a:rPr lang="en-US" sz="1400" dirty="0" err="1">
                          <a:latin typeface="Calibri"/>
                          <a:ea typeface="Calibri"/>
                          <a:cs typeface="Times New Roman"/>
                        </a:rPr>
                        <a:t>lt</a:t>
                      </a:r>
                      <a:r>
                        <a:rPr lang="en-US" sz="1400" dirty="0">
                          <a:latin typeface="Calibri"/>
                          <a:ea typeface="Calibri"/>
                          <a:cs typeface="Times New Roman"/>
                        </a:rPr>
                        <a:t>/min</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Πλήρωση του ασκού πριν την εφαρμογή της </a:t>
                      </a:r>
                      <a:r>
                        <a:rPr lang="el-GR" sz="1400" dirty="0" smtClean="0">
                          <a:latin typeface="Calibri"/>
                          <a:ea typeface="Calibri"/>
                          <a:cs typeface="Times New Roman"/>
                        </a:rPr>
                        <a:t>μάσκας </a:t>
                      </a:r>
                      <a:r>
                        <a:rPr lang="en-US" sz="1400" dirty="0" smtClean="0">
                          <a:latin typeface="Calibri"/>
                          <a:ea typeface="Calibri"/>
                          <a:cs typeface="Times New Roman"/>
                        </a:rPr>
                        <a:t> </a:t>
                      </a:r>
                      <a:r>
                        <a:rPr lang="el-GR" sz="1400" dirty="0" smtClean="0">
                          <a:latin typeface="Calibri"/>
                          <a:ea typeface="Calibri"/>
                          <a:cs typeface="Times New Roman"/>
                        </a:rPr>
                        <a:t>και</a:t>
                      </a:r>
                      <a:r>
                        <a:rPr lang="el-GR" sz="1400" baseline="0" dirty="0" smtClean="0">
                          <a:latin typeface="Calibri"/>
                          <a:ea typeface="Calibri"/>
                          <a:cs typeface="Times New Roman"/>
                        </a:rPr>
                        <a:t> ρ</a:t>
                      </a:r>
                      <a:r>
                        <a:rPr lang="el-GR" sz="1400" dirty="0" smtClean="0">
                          <a:latin typeface="Calibri"/>
                          <a:ea typeface="Calibri"/>
                          <a:cs typeface="Times New Roman"/>
                        </a:rPr>
                        <a:t>οές &gt;6 </a:t>
                      </a:r>
                      <a:r>
                        <a:rPr lang="en-US" sz="1400" dirty="0" err="1" smtClean="0">
                          <a:latin typeface="Calibri"/>
                          <a:ea typeface="Calibri"/>
                          <a:cs typeface="Times New Roman"/>
                        </a:rPr>
                        <a:t>lt</a:t>
                      </a:r>
                      <a:r>
                        <a:rPr lang="en-US" sz="1400" dirty="0" smtClean="0">
                          <a:latin typeface="Calibri"/>
                          <a:ea typeface="Calibri"/>
                          <a:cs typeface="Times New Roman"/>
                        </a:rPr>
                        <a:t>/min</a:t>
                      </a:r>
                      <a:r>
                        <a:rPr lang="el-GR" sz="1400" dirty="0" smtClean="0">
                          <a:latin typeface="Calibri"/>
                          <a:ea typeface="Calibri"/>
                          <a:cs typeface="Times New Roman"/>
                        </a:rPr>
                        <a:t> για να μην συμπίπτουν τα τοιχώματα του ασκού κατά την εισπνοή</a:t>
                      </a: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Απαιτεί </a:t>
                      </a:r>
                      <a:r>
                        <a:rPr lang="el-GR" sz="1400" dirty="0">
                          <a:latin typeface="Calibri"/>
                          <a:ea typeface="Calibri"/>
                          <a:cs typeface="Times New Roman"/>
                        </a:rPr>
                        <a:t>πιεστική εφαρμογή της </a:t>
                      </a:r>
                      <a:r>
                        <a:rPr lang="el-GR" sz="1400" dirty="0" smtClean="0">
                          <a:latin typeface="Calibri"/>
                          <a:ea typeface="Calibri"/>
                          <a:cs typeface="Times New Roman"/>
                        </a:rPr>
                        <a:t>μάσκας</a:t>
                      </a:r>
                      <a:endParaRPr lang="el-GR" sz="1400" dirty="0">
                        <a:latin typeface="Calibri"/>
                        <a:ea typeface="Calibri"/>
                        <a:cs typeface="Times New Roman"/>
                      </a:endParaRP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Περιοδικός </a:t>
                      </a:r>
                      <a:r>
                        <a:rPr lang="el-GR" sz="1400" dirty="0">
                          <a:latin typeface="Calibri"/>
                          <a:ea typeface="Calibri"/>
                          <a:cs typeface="Times New Roman"/>
                        </a:rPr>
                        <a:t>έλεγχος για τραυματισμό/ερεθισμό στα σημεία επαφής (έλκη πίεσης).</a:t>
                      </a:r>
                    </a:p>
                    <a:p>
                      <a:pPr>
                        <a:lnSpc>
                          <a:spcPct val="115000"/>
                        </a:lnSpc>
                        <a:spcAft>
                          <a:spcPts val="0"/>
                        </a:spcAft>
                      </a:pPr>
                      <a:r>
                        <a:rPr lang="el-GR" sz="1400" dirty="0">
                          <a:latin typeface="Calibri"/>
                          <a:ea typeface="Calibri"/>
                          <a:cs typeface="Times New Roman"/>
                        </a:rPr>
                        <a:t>Συνεχής μέτρηση </a:t>
                      </a:r>
                      <a:r>
                        <a:rPr lang="en-US" sz="1400" dirty="0" err="1">
                          <a:latin typeface="Calibri"/>
                          <a:ea typeface="Calibri"/>
                          <a:cs typeface="Times New Roman"/>
                        </a:rPr>
                        <a:t>SaO</a:t>
                      </a:r>
                      <a:r>
                        <a:rPr lang="el-GR" sz="1400" baseline="-25000" dirty="0">
                          <a:latin typeface="Calibri"/>
                          <a:ea typeface="Calibri"/>
                          <a:cs typeface="Times New Roman"/>
                        </a:rPr>
                        <a:t>2</a:t>
                      </a:r>
                      <a:r>
                        <a:rPr lang="el-GR" sz="1400" dirty="0">
                          <a:latin typeface="Calibri"/>
                          <a:ea typeface="Calibri"/>
                          <a:cs typeface="Times New Roman"/>
                        </a:rPr>
                        <a:t> και </a:t>
                      </a:r>
                      <a:r>
                        <a:rPr lang="en-US" sz="1400" dirty="0" smtClean="0">
                          <a:latin typeface="Calibri"/>
                          <a:ea typeface="Calibri"/>
                          <a:cs typeface="Times New Roman"/>
                        </a:rPr>
                        <a:t>HR</a:t>
                      </a:r>
                      <a:endParaRPr lang="el-GR" sz="1400" dirty="0">
                        <a:latin typeface="Calibri"/>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Παροχή </a:t>
                      </a:r>
                      <a:r>
                        <a:rPr lang="el-GR" sz="1400" dirty="0" smtClean="0">
                          <a:latin typeface="Calibri"/>
                          <a:ea typeface="Calibri"/>
                          <a:cs typeface="Times New Roman"/>
                        </a:rPr>
                        <a:t>οξυγόνου</a:t>
                      </a:r>
                      <a:endParaRPr lang="el-GR" sz="1400" dirty="0">
                        <a:latin typeface="Calibri"/>
                        <a:ea typeface="Calibri"/>
                        <a:cs typeface="Times New Roman"/>
                      </a:endParaRP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Κατάλληλο </a:t>
                      </a:r>
                      <a:r>
                        <a:rPr lang="el-GR" sz="1400" dirty="0">
                          <a:latin typeface="Calibri"/>
                          <a:ea typeface="Calibri"/>
                          <a:cs typeface="Times New Roman"/>
                        </a:rPr>
                        <a:t>μέγεθος </a:t>
                      </a:r>
                      <a:r>
                        <a:rPr lang="el-GR" sz="1400" dirty="0" smtClean="0">
                          <a:latin typeface="Calibri"/>
                          <a:ea typeface="Calibri"/>
                          <a:cs typeface="Times New Roman"/>
                        </a:rPr>
                        <a:t>μάσκας</a:t>
                      </a:r>
                      <a:endParaRPr lang="el-GR" sz="1400" dirty="0">
                        <a:latin typeface="Calibri"/>
                        <a:ea typeface="Calibri"/>
                        <a:cs typeface="Times New Roman"/>
                      </a:endParaRPr>
                    </a:p>
                    <a:p>
                      <a:pPr>
                        <a:lnSpc>
                          <a:spcPct val="115000"/>
                        </a:lnSpc>
                        <a:spcAft>
                          <a:spcPts val="0"/>
                        </a:spcAft>
                      </a:pPr>
                      <a:endParaRPr lang="el-GR"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Παλμικό </a:t>
                      </a:r>
                      <a:r>
                        <a:rPr lang="el-GR" sz="1400" dirty="0">
                          <a:latin typeface="Calibri"/>
                          <a:ea typeface="Calibri"/>
                          <a:cs typeface="Times New Roman"/>
                        </a:rPr>
                        <a:t>οξύμετρο</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6" name="Picture 3" descr="oxygen_2d"/>
          <p:cNvPicPr>
            <a:picLocks noChangeAspect="1" noChangeArrowheads="1"/>
          </p:cNvPicPr>
          <p:nvPr/>
        </p:nvPicPr>
        <p:blipFill>
          <a:blip r:embed="rId3" cstate="print">
            <a:lum bright="-18000"/>
          </a:blip>
          <a:srcRect/>
          <a:stretch>
            <a:fillRect/>
          </a:stretch>
        </p:blipFill>
        <p:spPr bwMode="auto">
          <a:xfrm>
            <a:off x="7660241" y="32772"/>
            <a:ext cx="1483759" cy="221410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4148"/>
                                        </p:tgtEl>
                                        <p:attrNameLst>
                                          <p:attrName>style.visibility</p:attrName>
                                        </p:attrNameLst>
                                      </p:cBhvr>
                                      <p:to>
                                        <p:strVal val="visible"/>
                                      </p:to>
                                    </p:set>
                                    <p:animEffect transition="in" filter="dissolve">
                                      <p:cBhvr>
                                        <p:cTn id="7"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encrypted-tbn0.gstatic.com/images?q=tbn:ANd9GcRhOl3q5PDjKITtJvqVXTOgsT7RbJbHHmZSfy5l9LTsoEC6EHjV"/>
          <p:cNvPicPr>
            <a:picLocks noChangeAspect="1" noChangeArrowheads="1"/>
          </p:cNvPicPr>
          <p:nvPr/>
        </p:nvPicPr>
        <p:blipFill>
          <a:blip r:embed="rId2" cstate="print"/>
          <a:srcRect/>
          <a:stretch>
            <a:fillRect/>
          </a:stretch>
        </p:blipFill>
        <p:spPr bwMode="auto">
          <a:xfrm>
            <a:off x="7772399" y="2084833"/>
            <a:ext cx="1391873" cy="2262434"/>
          </a:xfrm>
          <a:prstGeom prst="rect">
            <a:avLst/>
          </a:prstGeom>
          <a:noFill/>
        </p:spPr>
      </p:pic>
      <p:sp>
        <p:nvSpPr>
          <p:cNvPr id="56322" name="Rectangle 2"/>
          <p:cNvSpPr>
            <a:spLocks noGrp="1" noChangeArrowheads="1"/>
          </p:cNvSpPr>
          <p:nvPr>
            <p:ph type="title"/>
          </p:nvPr>
        </p:nvSpPr>
        <p:spPr>
          <a:xfrm>
            <a:off x="0" y="0"/>
            <a:ext cx="7239000" cy="990600"/>
          </a:xfrm>
        </p:spPr>
        <p:txBody>
          <a:bodyPr anchor="ctr">
            <a:normAutofit/>
          </a:bodyPr>
          <a:lstStyle/>
          <a:p>
            <a:pPr eaLnBrk="1" hangingPunct="1"/>
            <a:r>
              <a:rPr lang="el-GR" sz="3200" b="1" dirty="0" smtClean="0">
                <a:solidFill>
                  <a:schemeClr val="bg1">
                    <a:lumMod val="50000"/>
                  </a:schemeClr>
                </a:solidFill>
                <a:latin typeface="Arial" panose="020B0604020202020204" pitchFamily="34" charset="0"/>
                <a:cs typeface="Arial" panose="020B0604020202020204" pitchFamily="34" charset="0"/>
              </a:rPr>
              <a:t>Μάσκα με ασκό δίχως </a:t>
            </a:r>
            <a:r>
              <a:rPr lang="el-GR" sz="3200" b="1" dirty="0" err="1" smtClean="0">
                <a:solidFill>
                  <a:schemeClr val="bg1">
                    <a:lumMod val="50000"/>
                  </a:schemeClr>
                </a:solidFill>
                <a:latin typeface="Arial" panose="020B0604020202020204" pitchFamily="34" charset="0"/>
                <a:cs typeface="Arial" panose="020B0604020202020204" pitchFamily="34" charset="0"/>
              </a:rPr>
              <a:t>επανεισπνοή</a:t>
            </a:r>
            <a:endParaRPr lang="en-GB" sz="3200" b="1" dirty="0" smtClean="0">
              <a:solidFill>
                <a:schemeClr val="bg1">
                  <a:lumMod val="50000"/>
                </a:schemeClr>
              </a:solidFill>
              <a:latin typeface="Arial" panose="020B0604020202020204" pitchFamily="34" charset="0"/>
              <a:cs typeface="Arial" panose="020B0604020202020204" pitchFamily="34" charset="0"/>
            </a:endParaRPr>
          </a:p>
        </p:txBody>
      </p:sp>
      <p:sp>
        <p:nvSpPr>
          <p:cNvPr id="444419" name="Rectangle 3"/>
          <p:cNvSpPr>
            <a:spLocks noGrp="1" noChangeArrowheads="1"/>
          </p:cNvSpPr>
          <p:nvPr>
            <p:ph idx="1"/>
          </p:nvPr>
        </p:nvSpPr>
        <p:spPr>
          <a:xfrm>
            <a:off x="0" y="1042416"/>
            <a:ext cx="7315200" cy="1524000"/>
          </a:xfrm>
          <a:solidFill>
            <a:schemeClr val="bg1">
              <a:alpha val="57000"/>
            </a:schemeClr>
          </a:solidFill>
        </p:spPr>
        <p:txBody>
          <a:bodyPr>
            <a:normAutofit fontScale="92500" lnSpcReduction="10000"/>
          </a:bodyPr>
          <a:lstStyle/>
          <a:p>
            <a:pPr eaLnBrk="1" hangingPunct="1">
              <a:spcBef>
                <a:spcPct val="50000"/>
              </a:spcBef>
              <a:buClr>
                <a:schemeClr val="tx1"/>
              </a:buClr>
              <a:defRPr/>
            </a:pPr>
            <a:r>
              <a:rPr lang="el-GR" sz="1800" dirty="0" smtClean="0"/>
              <a:t>Η μάσκα αυτή διαφέρει από την απλή μάσκα με ασκό σε δύο σημεία: </a:t>
            </a:r>
          </a:p>
          <a:p>
            <a:pPr lvl="1" eaLnBrk="1" hangingPunct="1">
              <a:spcBef>
                <a:spcPct val="50000"/>
              </a:spcBef>
              <a:buClr>
                <a:schemeClr val="tx1"/>
              </a:buClr>
              <a:defRPr/>
            </a:pPr>
            <a:r>
              <a:rPr lang="el-GR" sz="1600" dirty="0" smtClean="0">
                <a:solidFill>
                  <a:schemeClr val="tx1"/>
                </a:solidFill>
              </a:rPr>
              <a:t>Φέρει </a:t>
            </a:r>
            <a:r>
              <a:rPr lang="el-GR" sz="1600" b="1" dirty="0" smtClean="0">
                <a:solidFill>
                  <a:schemeClr val="tx1"/>
                </a:solidFill>
              </a:rPr>
              <a:t>βαλβίδα μίας κατεύθυνσης μεταξύ μάσκας και ασκού</a:t>
            </a:r>
            <a:r>
              <a:rPr lang="el-GR" sz="1600" dirty="0" smtClean="0">
                <a:solidFill>
                  <a:schemeClr val="tx1"/>
                </a:solidFill>
              </a:rPr>
              <a:t>, που κλείνει κατά την εκπνοή και δεν επιτρέπει την επιστροφή του </a:t>
            </a:r>
            <a:r>
              <a:rPr lang="el-GR" sz="1600" dirty="0" err="1" smtClean="0">
                <a:solidFill>
                  <a:schemeClr val="tx1"/>
                </a:solidFill>
              </a:rPr>
              <a:t>εκπνεόμενου</a:t>
            </a:r>
            <a:r>
              <a:rPr lang="el-GR" sz="1600" dirty="0" smtClean="0">
                <a:solidFill>
                  <a:schemeClr val="tx1"/>
                </a:solidFill>
              </a:rPr>
              <a:t> αέρα στον ασκό</a:t>
            </a:r>
          </a:p>
          <a:p>
            <a:pPr lvl="1" eaLnBrk="1" hangingPunct="1">
              <a:spcBef>
                <a:spcPct val="50000"/>
              </a:spcBef>
              <a:buClr>
                <a:schemeClr val="tx1"/>
              </a:buClr>
              <a:defRPr/>
            </a:pPr>
            <a:r>
              <a:rPr lang="el-GR" sz="1600" dirty="0" smtClean="0">
                <a:solidFill>
                  <a:schemeClr val="tx1"/>
                </a:solidFill>
              </a:rPr>
              <a:t>Ο </a:t>
            </a:r>
            <a:r>
              <a:rPr lang="el-GR" sz="1600" dirty="0" err="1" smtClean="0">
                <a:solidFill>
                  <a:schemeClr val="tx1"/>
                </a:solidFill>
              </a:rPr>
              <a:t>εκπνεόμενος</a:t>
            </a:r>
            <a:r>
              <a:rPr lang="el-GR" sz="1600" dirty="0" smtClean="0">
                <a:solidFill>
                  <a:schemeClr val="tx1"/>
                </a:solidFill>
              </a:rPr>
              <a:t> αέρας εξέρχεται από </a:t>
            </a:r>
            <a:r>
              <a:rPr lang="el-GR" sz="1600" b="1" dirty="0" smtClean="0">
                <a:solidFill>
                  <a:schemeClr val="tx1"/>
                </a:solidFill>
              </a:rPr>
              <a:t>δύο βαλβίδες</a:t>
            </a:r>
            <a:r>
              <a:rPr lang="el-GR" sz="1600" dirty="0" smtClean="0">
                <a:solidFill>
                  <a:schemeClr val="tx1"/>
                </a:solidFill>
              </a:rPr>
              <a:t> </a:t>
            </a:r>
            <a:r>
              <a:rPr lang="el-GR" sz="1600" b="1" dirty="0" smtClean="0">
                <a:solidFill>
                  <a:schemeClr val="tx1"/>
                </a:solidFill>
              </a:rPr>
              <a:t>στα πλάγια της μάσκας</a:t>
            </a:r>
            <a:r>
              <a:rPr lang="el-GR" sz="1600" dirty="0" smtClean="0">
                <a:solidFill>
                  <a:schemeClr val="tx1"/>
                </a:solidFill>
              </a:rPr>
              <a:t>, που είναι επίσης μίας κατεύθυνσης, μη επιτρέποντας την είσοδο αέρα στη μάσκα κατά την εισπνοή.</a:t>
            </a:r>
            <a:endParaRPr lang="en-US" sz="1600" dirty="0" smtClean="0">
              <a:solidFill>
                <a:schemeClr val="tx1"/>
              </a:solidFill>
            </a:endParaRPr>
          </a:p>
        </p:txBody>
      </p:sp>
      <p:sp>
        <p:nvSpPr>
          <p:cNvPr id="5" name="4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31</a:t>
            </a:fld>
            <a:endParaRPr lang="en-US"/>
          </a:p>
        </p:txBody>
      </p:sp>
      <p:pic>
        <p:nvPicPr>
          <p:cNvPr id="56324" name="Picture 4" descr="oxyzen_2e"/>
          <p:cNvPicPr>
            <a:picLocks noChangeAspect="1" noChangeArrowheads="1"/>
          </p:cNvPicPr>
          <p:nvPr/>
        </p:nvPicPr>
        <p:blipFill>
          <a:blip r:embed="rId3" cstate="print">
            <a:lum bright="-12000"/>
          </a:blip>
          <a:srcRect/>
          <a:stretch>
            <a:fillRect/>
          </a:stretch>
        </p:blipFill>
        <p:spPr bwMode="auto">
          <a:xfrm>
            <a:off x="7772400" y="0"/>
            <a:ext cx="1371600" cy="2084832"/>
          </a:xfrm>
          <a:prstGeom prst="rect">
            <a:avLst/>
          </a:prstGeom>
          <a:noFill/>
          <a:ln w="9525">
            <a:solidFill>
              <a:srgbClr val="FF0000"/>
            </a:solidFill>
            <a:miter lim="800000"/>
            <a:headEnd/>
            <a:tailEnd/>
          </a:ln>
        </p:spPr>
      </p:pic>
      <p:graphicFrame>
        <p:nvGraphicFramePr>
          <p:cNvPr id="6" name="5 - Πίνακας"/>
          <p:cNvGraphicFramePr>
            <a:graphicFrameLocks noGrp="1"/>
          </p:cNvGraphicFramePr>
          <p:nvPr>
            <p:extLst>
              <p:ext uri="{D42A27DB-BD31-4B8C-83A1-F6EECF244321}">
                <p14:modId xmlns:p14="http://schemas.microsoft.com/office/powerpoint/2010/main" val="1309077083"/>
              </p:ext>
            </p:extLst>
          </p:nvPr>
        </p:nvGraphicFramePr>
        <p:xfrm>
          <a:off x="228600" y="2895600"/>
          <a:ext cx="8686800" cy="3750564"/>
        </p:xfrm>
        <a:graphic>
          <a:graphicData uri="http://schemas.openxmlformats.org/drawingml/2006/table">
            <a:tbl>
              <a:tblPr/>
              <a:tblGrid>
                <a:gridCol w="1371600"/>
                <a:gridCol w="1295399"/>
                <a:gridCol w="990600"/>
                <a:gridCol w="3810001"/>
                <a:gridCol w="1219200"/>
              </a:tblGrid>
              <a:tr h="345163">
                <a:tc>
                  <a:txBody>
                    <a:bodyPr/>
                    <a:lstStyle/>
                    <a:p>
                      <a:pPr>
                        <a:lnSpc>
                          <a:spcPct val="115000"/>
                        </a:lnSpc>
                        <a:spcAft>
                          <a:spcPts val="0"/>
                        </a:spcAft>
                      </a:pPr>
                      <a:r>
                        <a:rPr lang="el-GR" sz="1400" b="1" dirty="0">
                          <a:latin typeface="Calibri" pitchFamily="34" charset="0"/>
                          <a:ea typeface="Calibri"/>
                          <a:cs typeface="Times New Roman"/>
                        </a:rPr>
                        <a:t>Ηλικία παιδιού/ οδηγίες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pitchFamily="34" charset="0"/>
                          <a:ea typeface="Calibri"/>
                          <a:cs typeface="Times New Roman"/>
                        </a:rPr>
                        <a:t>Ένδειξη</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pitchFamily="34" charset="0"/>
                          <a:ea typeface="Calibri"/>
                          <a:cs typeface="Times New Roman"/>
                        </a:rPr>
                        <a:t>Ροή / Εφύγρανση</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pitchFamily="34" charset="0"/>
                          <a:ea typeface="Calibri"/>
                          <a:cs typeface="Times New Roman"/>
                        </a:rPr>
                        <a:t>Παρατηρήσεις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pitchFamily="34" charset="0"/>
                          <a:ea typeface="Calibri"/>
                          <a:cs typeface="Times New Roman"/>
                        </a:rPr>
                        <a:t>Εξοπλισμός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36037">
                <a:tc>
                  <a:txBody>
                    <a:bodyPr/>
                    <a:lstStyle/>
                    <a:p>
                      <a:pPr>
                        <a:lnSpc>
                          <a:spcPct val="115000"/>
                        </a:lnSpc>
                        <a:spcAft>
                          <a:spcPts val="0"/>
                        </a:spcAft>
                      </a:pPr>
                      <a:r>
                        <a:rPr lang="el-GR" sz="1400" b="0" dirty="0">
                          <a:latin typeface="Calibri" pitchFamily="34" charset="0"/>
                          <a:ea typeface="Calibri"/>
                          <a:cs typeface="Times New Roman"/>
                        </a:rPr>
                        <a:t>Διαθέσιμες μάσκες σε όλα τα μεγέθη (Παιδιά/ Νεογνά)</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l-GR" sz="1400" b="0" dirty="0">
                          <a:latin typeface="Calibri" pitchFamily="34" charset="0"/>
                          <a:ea typeface="Calibri"/>
                          <a:cs typeface="Times New Roman"/>
                        </a:rPr>
                        <a:t>Για τη χορήγηση υψηλών συγκεντρώσεων </a:t>
                      </a:r>
                      <a:r>
                        <a:rPr lang="el-GR" sz="1400" b="0" dirty="0" smtClean="0">
                          <a:latin typeface="Calibri" pitchFamily="34" charset="0"/>
                          <a:ea typeface="Calibri"/>
                          <a:cs typeface="Times New Roman"/>
                        </a:rPr>
                        <a:t>οξυγόνου </a:t>
                      </a:r>
                      <a:r>
                        <a:rPr lang="el-GR" sz="1400" b="0" dirty="0" smtClean="0">
                          <a:latin typeface="Calibri" pitchFamily="34" charset="0"/>
                        </a:rPr>
                        <a:t>(</a:t>
                      </a:r>
                      <a:r>
                        <a:rPr lang="el-GR" sz="1400" b="0" dirty="0" err="1" smtClean="0">
                          <a:latin typeface="Calibri" pitchFamily="34" charset="0"/>
                        </a:rPr>
                        <a:t>FiO</a:t>
                      </a:r>
                      <a:r>
                        <a:rPr lang="el-GR" sz="1400" b="0" baseline="-25000" dirty="0" err="1" smtClean="0">
                          <a:latin typeface="Calibri" pitchFamily="34" charset="0"/>
                        </a:rPr>
                        <a:t>2</a:t>
                      </a:r>
                      <a:r>
                        <a:rPr lang="el-GR" sz="1400" b="0" dirty="0" smtClean="0">
                          <a:latin typeface="Calibri" pitchFamily="34" charset="0"/>
                        </a:rPr>
                        <a:t> έως 100%) </a:t>
                      </a:r>
                    </a:p>
                    <a:p>
                      <a:pPr marL="0" marR="0" indent="0" algn="l" defTabSz="914400" rtl="0" eaLnBrk="1" fontAlgn="auto" latinLnBrk="0" hangingPunct="1">
                        <a:lnSpc>
                          <a:spcPct val="115000"/>
                        </a:lnSpc>
                        <a:spcBef>
                          <a:spcPts val="0"/>
                        </a:spcBef>
                        <a:spcAft>
                          <a:spcPts val="0"/>
                        </a:spcAft>
                        <a:buClrTx/>
                        <a:buSzTx/>
                        <a:buFontTx/>
                        <a:buNone/>
                        <a:tabLst/>
                        <a:defRPr/>
                      </a:pPr>
                      <a:endParaRPr lang="el-GR" sz="1400" b="0" dirty="0" smtClean="0">
                        <a:latin typeface="Calibri" pitchFamily="34"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el-GR" sz="1400" b="0" dirty="0" smtClean="0">
                          <a:latin typeface="Calibri" pitchFamily="34" charset="0"/>
                        </a:rPr>
                        <a:t>Οι μάσκες αυτές ενδείκνυνται όταν απαιτείται εισπνεόμενη συγκέντρωση Ο</a:t>
                      </a:r>
                      <a:r>
                        <a:rPr lang="el-GR" sz="1400" b="0" baseline="-25000" dirty="0" smtClean="0">
                          <a:latin typeface="Calibri" pitchFamily="34" charset="0"/>
                        </a:rPr>
                        <a:t>2</a:t>
                      </a:r>
                      <a:r>
                        <a:rPr lang="el-GR" sz="1400" b="0" dirty="0" smtClean="0">
                          <a:latin typeface="Calibri" pitchFamily="34" charset="0"/>
                        </a:rPr>
                        <a:t> </a:t>
                      </a:r>
                      <a:r>
                        <a:rPr lang="en-US" sz="1400" b="0" dirty="0" smtClean="0">
                          <a:latin typeface="Calibri" pitchFamily="34" charset="0"/>
                        </a:rPr>
                        <a:t>FiO</a:t>
                      </a:r>
                      <a:r>
                        <a:rPr lang="en-US" sz="1400" b="0" baseline="-25000" dirty="0" smtClean="0">
                          <a:latin typeface="Calibri" pitchFamily="34" charset="0"/>
                        </a:rPr>
                        <a:t>2</a:t>
                      </a:r>
                      <a:r>
                        <a:rPr lang="el-GR" sz="1400" b="0" dirty="0" smtClean="0">
                          <a:latin typeface="Calibri" pitchFamily="34" charset="0"/>
                        </a:rPr>
                        <a:t>&gt;80%</a:t>
                      </a:r>
                      <a:endParaRPr lang="en-US" sz="1400" b="0" dirty="0" smtClean="0">
                        <a:latin typeface="Calibri" pitchFamily="34" charset="0"/>
                      </a:endParaRPr>
                    </a:p>
                    <a:p>
                      <a:pPr>
                        <a:lnSpc>
                          <a:spcPct val="115000"/>
                        </a:lnSpc>
                        <a:spcAft>
                          <a:spcPts val="0"/>
                        </a:spcAft>
                      </a:pP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0" dirty="0" smtClean="0">
                          <a:latin typeface="Calibri" pitchFamily="34" charset="0"/>
                          <a:ea typeface="Calibri"/>
                          <a:cs typeface="Times New Roman"/>
                        </a:rPr>
                        <a:t>12-15 </a:t>
                      </a:r>
                      <a:r>
                        <a:rPr lang="en-US" sz="1400" b="0" dirty="0" err="1">
                          <a:latin typeface="Calibri" pitchFamily="34" charset="0"/>
                          <a:ea typeface="Calibri"/>
                          <a:cs typeface="Times New Roman"/>
                        </a:rPr>
                        <a:t>lt</a:t>
                      </a:r>
                      <a:r>
                        <a:rPr lang="en-US" sz="1400" b="0" dirty="0">
                          <a:latin typeface="Calibri" pitchFamily="34" charset="0"/>
                          <a:ea typeface="Calibri"/>
                          <a:cs typeface="Times New Roman"/>
                        </a:rPr>
                        <a:t>/min</a:t>
                      </a: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0" dirty="0">
                          <a:latin typeface="Calibri" pitchFamily="34" charset="0"/>
                          <a:ea typeface="Calibri"/>
                          <a:cs typeface="Times New Roman"/>
                        </a:rPr>
                        <a:t>Πλήρωση του ασκού πριν την εφαρμογή της </a:t>
                      </a:r>
                      <a:r>
                        <a:rPr lang="el-GR" sz="1400" b="0" dirty="0" smtClean="0">
                          <a:latin typeface="Calibri" pitchFamily="34" charset="0"/>
                          <a:ea typeface="Calibri"/>
                          <a:cs typeface="Times New Roman"/>
                        </a:rPr>
                        <a:t>μάσκας </a:t>
                      </a:r>
                      <a:r>
                        <a:rPr lang="en-US" sz="1400" b="0" dirty="0" smtClean="0">
                          <a:latin typeface="Calibri" pitchFamily="34" charset="0"/>
                          <a:ea typeface="Calibri"/>
                          <a:cs typeface="Times New Roman"/>
                        </a:rPr>
                        <a:t> </a:t>
                      </a:r>
                      <a:r>
                        <a:rPr lang="el-GR" sz="1400" b="0" dirty="0" smtClean="0">
                          <a:latin typeface="Calibri" pitchFamily="34" charset="0"/>
                          <a:ea typeface="Calibri"/>
                          <a:cs typeface="Times New Roman"/>
                        </a:rPr>
                        <a:t>και</a:t>
                      </a:r>
                      <a:r>
                        <a:rPr lang="el-GR" sz="1400" b="0" baseline="0" dirty="0" smtClean="0">
                          <a:latin typeface="Calibri" pitchFamily="34" charset="0"/>
                          <a:ea typeface="Calibri"/>
                          <a:cs typeface="Times New Roman"/>
                        </a:rPr>
                        <a:t> ρ</a:t>
                      </a:r>
                      <a:r>
                        <a:rPr lang="el-GR" sz="1400" b="0" dirty="0" smtClean="0">
                          <a:latin typeface="Calibri" pitchFamily="34" charset="0"/>
                          <a:ea typeface="Calibri"/>
                          <a:cs typeface="Times New Roman"/>
                        </a:rPr>
                        <a:t>οές &gt;6 </a:t>
                      </a:r>
                      <a:r>
                        <a:rPr lang="en-US" sz="1400" b="0" dirty="0" err="1" smtClean="0">
                          <a:latin typeface="Calibri" pitchFamily="34" charset="0"/>
                          <a:ea typeface="Calibri"/>
                          <a:cs typeface="Times New Roman"/>
                        </a:rPr>
                        <a:t>lt</a:t>
                      </a:r>
                      <a:r>
                        <a:rPr lang="en-US" sz="1400" b="0" dirty="0" smtClean="0">
                          <a:latin typeface="Calibri" pitchFamily="34" charset="0"/>
                          <a:ea typeface="Calibri"/>
                          <a:cs typeface="Times New Roman"/>
                        </a:rPr>
                        <a:t>/min</a:t>
                      </a:r>
                      <a:r>
                        <a:rPr lang="el-GR" sz="1400" b="0" dirty="0" smtClean="0">
                          <a:latin typeface="Calibri" pitchFamily="34" charset="0"/>
                          <a:ea typeface="Calibri"/>
                          <a:cs typeface="Times New Roman"/>
                        </a:rPr>
                        <a:t> για να μην συμπίπτουν τα τοιχώματα του ασκού κατά την εισπνοή</a:t>
                      </a:r>
                    </a:p>
                    <a:p>
                      <a:pPr>
                        <a:lnSpc>
                          <a:spcPct val="115000"/>
                        </a:lnSpc>
                        <a:spcAft>
                          <a:spcPts val="0"/>
                        </a:spcAft>
                      </a:pPr>
                      <a:endParaRPr lang="el-GR" sz="800" b="0" dirty="0" smtClean="0">
                        <a:latin typeface="Calibri" pitchFamily="34" charset="0"/>
                        <a:ea typeface="Calibri"/>
                        <a:cs typeface="Times New Roman"/>
                      </a:endParaRPr>
                    </a:p>
                    <a:p>
                      <a:pPr marL="0" marR="0" lvl="1" indent="0" algn="l" defTabSz="914400" rtl="0" eaLnBrk="1" fontAlgn="auto" latinLnBrk="0" hangingPunct="1">
                        <a:lnSpc>
                          <a:spcPct val="115000"/>
                        </a:lnSpc>
                        <a:spcBef>
                          <a:spcPts val="0"/>
                        </a:spcBef>
                        <a:spcAft>
                          <a:spcPts val="0"/>
                        </a:spcAft>
                        <a:buClrTx/>
                        <a:buSzTx/>
                        <a:buFontTx/>
                        <a:buNone/>
                        <a:tabLst/>
                        <a:defRPr/>
                      </a:pPr>
                      <a:r>
                        <a:rPr lang="el-GR" sz="1400" b="0" dirty="0" smtClean="0">
                          <a:latin typeface="Calibri" pitchFamily="34" charset="0"/>
                          <a:ea typeface="Calibri"/>
                          <a:cs typeface="Times New Roman"/>
                        </a:rPr>
                        <a:t>Απαιτεί </a:t>
                      </a:r>
                      <a:r>
                        <a:rPr lang="el-GR" sz="1400" b="0" dirty="0">
                          <a:latin typeface="Calibri" pitchFamily="34" charset="0"/>
                          <a:ea typeface="Calibri"/>
                          <a:cs typeface="Times New Roman"/>
                        </a:rPr>
                        <a:t>πιεστική εφαρμογή της </a:t>
                      </a:r>
                      <a:r>
                        <a:rPr lang="el-GR" sz="1400" b="0" dirty="0" smtClean="0">
                          <a:latin typeface="Calibri" pitchFamily="34" charset="0"/>
                          <a:ea typeface="Calibri"/>
                          <a:cs typeface="Times New Roman"/>
                        </a:rPr>
                        <a:t>μάσκας και δεν επιτυγχάνεται </a:t>
                      </a:r>
                      <a:r>
                        <a:rPr lang="el-GR" sz="1400" b="0" dirty="0" smtClean="0">
                          <a:solidFill>
                            <a:schemeClr val="tx1"/>
                          </a:solidFill>
                          <a:latin typeface="Calibri" pitchFamily="34" charset="0"/>
                        </a:rPr>
                        <a:t>καλή εφαρμογή με συνύπαρξη </a:t>
                      </a:r>
                      <a:r>
                        <a:rPr lang="el-GR" sz="1400" b="0" dirty="0" err="1" smtClean="0">
                          <a:solidFill>
                            <a:schemeClr val="tx1"/>
                          </a:solidFill>
                          <a:latin typeface="Calibri" pitchFamily="34" charset="0"/>
                        </a:rPr>
                        <a:t>ρινογαστρικού</a:t>
                      </a:r>
                      <a:r>
                        <a:rPr lang="el-GR" sz="1400" b="0" dirty="0" smtClean="0">
                          <a:solidFill>
                            <a:schemeClr val="tx1"/>
                          </a:solidFill>
                          <a:latin typeface="Calibri" pitchFamily="34" charset="0"/>
                        </a:rPr>
                        <a:t> καθετήρα</a:t>
                      </a:r>
                    </a:p>
                    <a:p>
                      <a:pPr marL="0" marR="0" lvl="1" indent="0" algn="l" defTabSz="914400" rtl="0" eaLnBrk="1" fontAlgn="auto" latinLnBrk="0" hangingPunct="1">
                        <a:lnSpc>
                          <a:spcPct val="115000"/>
                        </a:lnSpc>
                        <a:spcBef>
                          <a:spcPts val="0"/>
                        </a:spcBef>
                        <a:spcAft>
                          <a:spcPts val="0"/>
                        </a:spcAft>
                        <a:buClrTx/>
                        <a:buSzTx/>
                        <a:buFontTx/>
                        <a:buNone/>
                        <a:tabLst/>
                        <a:defRPr/>
                      </a:pPr>
                      <a:endParaRPr lang="el-GR" sz="800" b="0" dirty="0" smtClean="0">
                        <a:solidFill>
                          <a:schemeClr val="tx1"/>
                        </a:solidFill>
                        <a:latin typeface="Calibri" pitchFamily="34" charset="0"/>
                      </a:endParaRPr>
                    </a:p>
                    <a:p>
                      <a:pPr marL="0" marR="0" lvl="1" indent="0" algn="l" defTabSz="914400" rtl="0" eaLnBrk="1" fontAlgn="auto" latinLnBrk="0" hangingPunct="1">
                        <a:lnSpc>
                          <a:spcPct val="115000"/>
                        </a:lnSpc>
                        <a:spcBef>
                          <a:spcPts val="0"/>
                        </a:spcBef>
                        <a:spcAft>
                          <a:spcPts val="0"/>
                        </a:spcAft>
                        <a:buClrTx/>
                        <a:buSzTx/>
                        <a:buFontTx/>
                        <a:buNone/>
                        <a:tabLst/>
                        <a:defRPr/>
                      </a:pPr>
                      <a:r>
                        <a:rPr lang="el-GR" sz="1400" b="0" dirty="0" smtClean="0">
                          <a:solidFill>
                            <a:schemeClr val="tx1"/>
                          </a:solidFill>
                          <a:latin typeface="Calibri" pitchFamily="34" charset="0"/>
                        </a:rPr>
                        <a:t>Αυξημένος</a:t>
                      </a:r>
                      <a:r>
                        <a:rPr lang="el-GR" sz="1400" b="0" baseline="0" dirty="0" smtClean="0">
                          <a:solidFill>
                            <a:schemeClr val="tx1"/>
                          </a:solidFill>
                          <a:latin typeface="Calibri" pitchFamily="34" charset="0"/>
                        </a:rPr>
                        <a:t> κ</a:t>
                      </a:r>
                      <a:r>
                        <a:rPr lang="el-GR" sz="1400" b="0" dirty="0" smtClean="0">
                          <a:solidFill>
                            <a:schemeClr val="tx1"/>
                          </a:solidFill>
                          <a:latin typeface="Calibri" pitchFamily="34" charset="0"/>
                        </a:rPr>
                        <a:t>ίνδυνος ασφυξίας σε περίπτωση κακής λειτουργίας των βαλβίδων</a:t>
                      </a:r>
                    </a:p>
                    <a:p>
                      <a:pPr marL="0" marR="0" lvl="1" indent="0" algn="l" defTabSz="914400" rtl="0" eaLnBrk="1" fontAlgn="auto" latinLnBrk="0" hangingPunct="1">
                        <a:lnSpc>
                          <a:spcPct val="115000"/>
                        </a:lnSpc>
                        <a:spcBef>
                          <a:spcPts val="0"/>
                        </a:spcBef>
                        <a:spcAft>
                          <a:spcPts val="0"/>
                        </a:spcAft>
                        <a:buClrTx/>
                        <a:buSzTx/>
                        <a:buFontTx/>
                        <a:buNone/>
                        <a:tabLst/>
                        <a:defRPr/>
                      </a:pPr>
                      <a:endParaRPr lang="el-GR" sz="800" b="0" dirty="0" smtClean="0">
                        <a:solidFill>
                          <a:schemeClr val="tx1"/>
                        </a:solidFill>
                        <a:latin typeface="Calibri" pitchFamily="34" charset="0"/>
                      </a:endParaRPr>
                    </a:p>
                    <a:p>
                      <a:pPr>
                        <a:lnSpc>
                          <a:spcPct val="115000"/>
                        </a:lnSpc>
                        <a:spcAft>
                          <a:spcPts val="0"/>
                        </a:spcAft>
                      </a:pPr>
                      <a:r>
                        <a:rPr lang="el-GR" sz="1400" b="0" dirty="0" smtClean="0">
                          <a:latin typeface="Calibri" pitchFamily="34" charset="0"/>
                          <a:ea typeface="Calibri"/>
                          <a:cs typeface="Times New Roman"/>
                        </a:rPr>
                        <a:t>Περιοδικός </a:t>
                      </a:r>
                      <a:r>
                        <a:rPr lang="el-GR" sz="1400" b="0" dirty="0">
                          <a:latin typeface="Calibri" pitchFamily="34" charset="0"/>
                          <a:ea typeface="Calibri"/>
                          <a:cs typeface="Times New Roman"/>
                        </a:rPr>
                        <a:t>έλεγχος για τραυματισμό/ερεθισμό στα σημεία επαφής (έλκη πίεσης</a:t>
                      </a:r>
                      <a:r>
                        <a:rPr lang="el-GR" sz="1400" b="0" dirty="0" smtClean="0">
                          <a:latin typeface="Calibri" pitchFamily="34" charset="0"/>
                          <a:ea typeface="Calibri"/>
                          <a:cs typeface="Times New Roman"/>
                        </a:rPr>
                        <a:t>)</a:t>
                      </a:r>
                    </a:p>
                    <a:p>
                      <a:pPr>
                        <a:lnSpc>
                          <a:spcPct val="115000"/>
                        </a:lnSpc>
                        <a:spcAft>
                          <a:spcPts val="0"/>
                        </a:spcAft>
                      </a:pPr>
                      <a:endParaRPr lang="el-GR" sz="800" b="0" dirty="0">
                        <a:latin typeface="Calibri" pitchFamily="34" charset="0"/>
                        <a:ea typeface="Calibri"/>
                        <a:cs typeface="Times New Roman"/>
                      </a:endParaRPr>
                    </a:p>
                    <a:p>
                      <a:pPr>
                        <a:lnSpc>
                          <a:spcPct val="115000"/>
                        </a:lnSpc>
                        <a:spcAft>
                          <a:spcPts val="0"/>
                        </a:spcAft>
                      </a:pPr>
                      <a:r>
                        <a:rPr lang="el-GR" sz="1400" b="0" dirty="0">
                          <a:latin typeface="Calibri" pitchFamily="34" charset="0"/>
                          <a:ea typeface="Calibri"/>
                          <a:cs typeface="Times New Roman"/>
                        </a:rPr>
                        <a:t>Συνεχής μέτρηση </a:t>
                      </a:r>
                      <a:r>
                        <a:rPr lang="en-US" sz="1400" b="0" dirty="0" err="1">
                          <a:latin typeface="Calibri" pitchFamily="34" charset="0"/>
                          <a:ea typeface="Calibri"/>
                          <a:cs typeface="Times New Roman"/>
                        </a:rPr>
                        <a:t>SaO</a:t>
                      </a:r>
                      <a:r>
                        <a:rPr lang="el-GR" sz="1400" b="0" baseline="-25000" dirty="0">
                          <a:latin typeface="Calibri" pitchFamily="34" charset="0"/>
                          <a:ea typeface="Calibri"/>
                          <a:cs typeface="Times New Roman"/>
                        </a:rPr>
                        <a:t>2</a:t>
                      </a:r>
                      <a:r>
                        <a:rPr lang="el-GR" sz="1400" b="0" dirty="0">
                          <a:latin typeface="Calibri" pitchFamily="34" charset="0"/>
                          <a:ea typeface="Calibri"/>
                          <a:cs typeface="Times New Roman"/>
                        </a:rPr>
                        <a:t> και </a:t>
                      </a:r>
                      <a:r>
                        <a:rPr lang="en-US" sz="1400" b="0" dirty="0" smtClean="0">
                          <a:latin typeface="Calibri" pitchFamily="34" charset="0"/>
                          <a:ea typeface="Calibri"/>
                          <a:cs typeface="Times New Roman"/>
                        </a:rPr>
                        <a:t>HR</a:t>
                      </a: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0" dirty="0">
                          <a:latin typeface="Calibri" pitchFamily="34" charset="0"/>
                          <a:ea typeface="Calibri"/>
                          <a:cs typeface="Times New Roman"/>
                        </a:rPr>
                        <a:t>Παροχή </a:t>
                      </a:r>
                      <a:r>
                        <a:rPr lang="el-GR" sz="1400" b="0" dirty="0" smtClean="0">
                          <a:latin typeface="Calibri" pitchFamily="34" charset="0"/>
                          <a:ea typeface="Calibri"/>
                          <a:cs typeface="Times New Roman"/>
                        </a:rPr>
                        <a:t>οξυγόνου</a:t>
                      </a:r>
                      <a:endParaRPr lang="el-GR" sz="1400" b="0" dirty="0">
                        <a:latin typeface="Calibri" pitchFamily="34" charset="0"/>
                        <a:ea typeface="Calibri"/>
                        <a:cs typeface="Times New Roman"/>
                      </a:endParaRPr>
                    </a:p>
                    <a:p>
                      <a:pPr>
                        <a:lnSpc>
                          <a:spcPct val="115000"/>
                        </a:lnSpc>
                        <a:spcAft>
                          <a:spcPts val="0"/>
                        </a:spcAft>
                      </a:pPr>
                      <a:endParaRPr lang="el-GR" sz="14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Κατάλληλο </a:t>
                      </a:r>
                      <a:r>
                        <a:rPr lang="el-GR" sz="1400" b="0" dirty="0">
                          <a:latin typeface="Calibri" pitchFamily="34" charset="0"/>
                          <a:ea typeface="Calibri"/>
                          <a:cs typeface="Times New Roman"/>
                        </a:rPr>
                        <a:t>μέγεθος </a:t>
                      </a:r>
                      <a:r>
                        <a:rPr lang="el-GR" sz="1400" b="0" dirty="0" smtClean="0">
                          <a:latin typeface="Calibri" pitchFamily="34" charset="0"/>
                          <a:ea typeface="Calibri"/>
                          <a:cs typeface="Times New Roman"/>
                        </a:rPr>
                        <a:t>μάσκας</a:t>
                      </a:r>
                      <a:endParaRPr lang="el-GR" sz="1400" b="0" dirty="0">
                        <a:latin typeface="Calibri" pitchFamily="34" charset="0"/>
                        <a:ea typeface="Calibri"/>
                        <a:cs typeface="Times New Roman"/>
                      </a:endParaRPr>
                    </a:p>
                    <a:p>
                      <a:pPr>
                        <a:lnSpc>
                          <a:spcPct val="115000"/>
                        </a:lnSpc>
                        <a:spcAft>
                          <a:spcPts val="0"/>
                        </a:spcAft>
                      </a:pPr>
                      <a:endParaRPr lang="el-GR" sz="14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Παλμικό </a:t>
                      </a:r>
                      <a:r>
                        <a:rPr lang="el-GR" sz="1400" b="0" dirty="0">
                          <a:latin typeface="Calibri" pitchFamily="34" charset="0"/>
                          <a:ea typeface="Calibri"/>
                          <a:cs typeface="Times New Roman"/>
                        </a:rPr>
                        <a:t>οξύμετρο</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ssolve">
                                      <p:cBhvr>
                                        <p:cTn id="7" dur="5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2" cstate="print"/>
          <a:srcRect/>
          <a:stretch>
            <a:fillRect/>
          </a:stretch>
        </p:blipFill>
        <p:spPr bwMode="auto">
          <a:xfrm>
            <a:off x="6321425" y="2108550"/>
            <a:ext cx="2667000" cy="1739900"/>
          </a:xfrm>
          <a:prstGeom prst="rect">
            <a:avLst/>
          </a:prstGeom>
          <a:ln>
            <a:noFill/>
          </a:ln>
          <a:effectLst>
            <a:softEdge rad="112500"/>
          </a:effectLst>
        </p:spPr>
      </p:pic>
      <p:sp>
        <p:nvSpPr>
          <p:cNvPr id="6148" name="Rectangle 3"/>
          <p:cNvSpPr>
            <a:spLocks noGrp="1" noChangeArrowheads="1"/>
          </p:cNvSpPr>
          <p:nvPr>
            <p:ph type="title"/>
          </p:nvPr>
        </p:nvSpPr>
        <p:spPr>
          <a:xfrm>
            <a:off x="838200" y="228600"/>
            <a:ext cx="5586412" cy="838200"/>
          </a:xfrm>
        </p:spPr>
        <p:txBody>
          <a:bodyPr anchor="ctr">
            <a:normAutofit/>
          </a:bodyPr>
          <a:lstStyle/>
          <a:p>
            <a:pPr eaLnBrk="1" hangingPunct="1"/>
            <a:r>
              <a:rPr lang="el-GR" sz="3200" b="1" dirty="0" smtClean="0">
                <a:solidFill>
                  <a:schemeClr val="bg1">
                    <a:lumMod val="50000"/>
                  </a:schemeClr>
                </a:solidFill>
                <a:latin typeface="Arial" panose="020B0604020202020204" pitchFamily="34" charset="0"/>
                <a:cs typeface="Arial" panose="020B0604020202020204" pitchFamily="34" charset="0"/>
              </a:rPr>
              <a:t>Συστήματα υψηλής ροής</a:t>
            </a:r>
          </a:p>
        </p:txBody>
      </p:sp>
      <p:sp>
        <p:nvSpPr>
          <p:cNvPr id="6149" name="Rectangle 4"/>
          <p:cNvSpPr>
            <a:spLocks noGrp="1" noChangeArrowheads="1"/>
          </p:cNvSpPr>
          <p:nvPr>
            <p:ph idx="1"/>
          </p:nvPr>
        </p:nvSpPr>
        <p:spPr>
          <a:xfrm>
            <a:off x="228600" y="1905000"/>
            <a:ext cx="7837487" cy="3962400"/>
          </a:xfrm>
        </p:spPr>
        <p:txBody>
          <a:bodyPr>
            <a:normAutofit lnSpcReduction="10000"/>
          </a:bodyPr>
          <a:lstStyle/>
          <a:p>
            <a:pPr eaLnBrk="1" hangingPunct="1">
              <a:lnSpc>
                <a:spcPct val="190000"/>
              </a:lnSpc>
            </a:pPr>
            <a:r>
              <a:rPr lang="el-GR" sz="2300" dirty="0" smtClean="0"/>
              <a:t>Μάσκες με είσοδο αέρα (</a:t>
            </a:r>
            <a:r>
              <a:rPr lang="en-US" sz="2300" dirty="0" err="1" smtClean="0"/>
              <a:t>Venturi</a:t>
            </a:r>
            <a:r>
              <a:rPr lang="en-US" sz="2300" dirty="0" smtClean="0"/>
              <a:t>)</a:t>
            </a:r>
            <a:endParaRPr lang="el-GR" sz="2300" dirty="0" smtClean="0"/>
          </a:p>
          <a:p>
            <a:pPr eaLnBrk="1" hangingPunct="1">
              <a:lnSpc>
                <a:spcPct val="190000"/>
              </a:lnSpc>
            </a:pPr>
            <a:r>
              <a:rPr lang="el-GR" sz="2300" dirty="0" smtClean="0"/>
              <a:t>Θερμοκοιτίδες</a:t>
            </a:r>
          </a:p>
          <a:p>
            <a:pPr eaLnBrk="1" hangingPunct="1">
              <a:lnSpc>
                <a:spcPct val="190000"/>
              </a:lnSpc>
            </a:pPr>
            <a:r>
              <a:rPr lang="el-GR" sz="2300" dirty="0" smtClean="0"/>
              <a:t>Ο</a:t>
            </a:r>
            <a:r>
              <a:rPr lang="el-GR" sz="2300" baseline="-25000" dirty="0" smtClean="0"/>
              <a:t>2</a:t>
            </a:r>
            <a:r>
              <a:rPr lang="en-US" sz="2300" dirty="0" smtClean="0"/>
              <a:t> hoods</a:t>
            </a:r>
            <a:r>
              <a:rPr lang="el-GR" sz="2300" dirty="0" smtClean="0"/>
              <a:t> </a:t>
            </a:r>
          </a:p>
          <a:p>
            <a:pPr eaLnBrk="1" hangingPunct="1">
              <a:lnSpc>
                <a:spcPct val="190000"/>
              </a:lnSpc>
            </a:pPr>
            <a:r>
              <a:rPr lang="el-GR" sz="2300" dirty="0" smtClean="0"/>
              <a:t>Συστήματα ύγρανσης &amp; </a:t>
            </a:r>
            <a:r>
              <a:rPr lang="el-GR" sz="2300" dirty="0" err="1" smtClean="0"/>
              <a:t>νεφελοποίησης</a:t>
            </a:r>
            <a:endParaRPr lang="el-GR" sz="2300" dirty="0" smtClean="0"/>
          </a:p>
          <a:p>
            <a:pPr eaLnBrk="1" hangingPunct="1">
              <a:lnSpc>
                <a:spcPct val="190000"/>
              </a:lnSpc>
            </a:pPr>
            <a:r>
              <a:rPr lang="el-GR" sz="2300" dirty="0" smtClean="0"/>
              <a:t>Αναπνευστήρες </a:t>
            </a:r>
          </a:p>
        </p:txBody>
      </p:sp>
      <p:sp>
        <p:nvSpPr>
          <p:cNvPr id="8" name="7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32</a:t>
            </a:fld>
            <a:endParaRPr lang="en-US"/>
          </a:p>
        </p:txBody>
      </p:sp>
      <p:pic>
        <p:nvPicPr>
          <p:cNvPr id="6151" name="Picture 7" descr="kimox"/>
          <p:cNvPicPr>
            <a:picLocks noChangeAspect="1" noChangeArrowheads="1"/>
          </p:cNvPicPr>
          <p:nvPr/>
        </p:nvPicPr>
        <p:blipFill>
          <a:blip r:embed="rId3" cstate="print"/>
          <a:srcRect/>
          <a:stretch>
            <a:fillRect/>
          </a:stretch>
        </p:blipFill>
        <p:spPr bwMode="auto">
          <a:xfrm>
            <a:off x="6324600" y="137763"/>
            <a:ext cx="2663825" cy="1955800"/>
          </a:xfrm>
          <a:prstGeom prst="rect">
            <a:avLst/>
          </a:prstGeom>
          <a:ln>
            <a:noFill/>
          </a:ln>
          <a:effectLst>
            <a:softEdge rad="112500"/>
          </a:effectLst>
        </p:spPr>
      </p:pic>
      <p:sp>
        <p:nvSpPr>
          <p:cNvPr id="9" name="8 - Ορθογώνιο"/>
          <p:cNvSpPr/>
          <p:nvPr/>
        </p:nvSpPr>
        <p:spPr>
          <a:xfrm>
            <a:off x="3048000" y="5240263"/>
            <a:ext cx="6096000" cy="923330"/>
          </a:xfrm>
          <a:prstGeom prst="rect">
            <a:avLst/>
          </a:prstGeom>
          <a:solidFill>
            <a:srgbClr val="FFC000"/>
          </a:solidFill>
        </p:spPr>
        <p:txBody>
          <a:bodyPr wrap="square">
            <a:spAutoFit/>
          </a:bodyPr>
          <a:lstStyle/>
          <a:p>
            <a:pPr algn="ctr" eaLnBrk="1" hangingPunct="1">
              <a:spcBef>
                <a:spcPct val="50000"/>
              </a:spcBef>
              <a:buClr>
                <a:schemeClr val="tx1"/>
              </a:buClr>
              <a:defRPr/>
            </a:pPr>
            <a:r>
              <a:rPr lang="el-GR" dirty="0" smtClean="0"/>
              <a:t>Η αρχή της μεθόδου είναι η χορήγηση του προκαθορισμένου μίγματος Ο</a:t>
            </a:r>
            <a:r>
              <a:rPr lang="el-GR" baseline="-25000" dirty="0" smtClean="0"/>
              <a:t>2</a:t>
            </a:r>
            <a:r>
              <a:rPr lang="el-GR" dirty="0" smtClean="0"/>
              <a:t> με ροή μεγαλύτερη από τη μέγιστη εισπνευστική ροή του ασθενούς</a:t>
            </a:r>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62" name="Picture 6" descr="http://www.pfmmedical.com/fileadmin/redaktion/produktkatalog/sauerstoff_und_aerosoltherapie/sauerstofftherapie/04_Illustrationen/P3_Sauerstofftherapie_Vennturimasken_Durchflussraten.jpg"/>
          <p:cNvPicPr>
            <a:picLocks noChangeAspect="1" noChangeArrowheads="1"/>
          </p:cNvPicPr>
          <p:nvPr/>
        </p:nvPicPr>
        <p:blipFill>
          <a:blip r:embed="rId2" cstate="print"/>
          <a:srcRect/>
          <a:stretch>
            <a:fillRect/>
          </a:stretch>
        </p:blipFill>
        <p:spPr bwMode="auto">
          <a:xfrm>
            <a:off x="6882468" y="-122907"/>
            <a:ext cx="2286000" cy="3352800"/>
          </a:xfrm>
          <a:prstGeom prst="rect">
            <a:avLst/>
          </a:prstGeom>
          <a:noFill/>
        </p:spPr>
      </p:pic>
      <p:pic>
        <p:nvPicPr>
          <p:cNvPr id="96260" name="Picture 4" descr="http://www.myrespiratorysupply.com/images/Venturi%20mask%20with%206%20diluters-1.jpg"/>
          <p:cNvPicPr>
            <a:picLocks noChangeAspect="1" noChangeArrowheads="1"/>
          </p:cNvPicPr>
          <p:nvPr/>
        </p:nvPicPr>
        <p:blipFill>
          <a:blip r:embed="rId3" cstate="print"/>
          <a:srcRect/>
          <a:stretch>
            <a:fillRect/>
          </a:stretch>
        </p:blipFill>
        <p:spPr bwMode="auto">
          <a:xfrm>
            <a:off x="6681650" y="2895600"/>
            <a:ext cx="2462350" cy="1769814"/>
          </a:xfrm>
          <a:prstGeom prst="rect">
            <a:avLst/>
          </a:prstGeom>
          <a:noFill/>
        </p:spPr>
      </p:pic>
      <p:sp>
        <p:nvSpPr>
          <p:cNvPr id="6147" name="Rectangle 2"/>
          <p:cNvSpPr>
            <a:spLocks noGrp="1" noChangeArrowheads="1"/>
          </p:cNvSpPr>
          <p:nvPr>
            <p:ph type="title"/>
          </p:nvPr>
        </p:nvSpPr>
        <p:spPr>
          <a:xfrm>
            <a:off x="457200" y="277813"/>
            <a:ext cx="8229600" cy="788987"/>
          </a:xfrm>
        </p:spPr>
        <p:txBody>
          <a:bodyPr anchor="ctr">
            <a:normAutofit/>
          </a:bodyPr>
          <a:lstStyle/>
          <a:p>
            <a:pPr eaLnBrk="1" hangingPunct="1"/>
            <a:r>
              <a:rPr lang="el-GR" sz="3200" b="1" dirty="0" smtClean="0">
                <a:solidFill>
                  <a:schemeClr val="bg1">
                    <a:lumMod val="50000"/>
                  </a:schemeClr>
                </a:solidFill>
                <a:latin typeface="Arial" panose="020B0604020202020204" pitchFamily="34" charset="0"/>
                <a:cs typeface="Arial" panose="020B0604020202020204" pitchFamily="34" charset="0"/>
              </a:rPr>
              <a:t>Μάσκα </a:t>
            </a:r>
            <a:r>
              <a:rPr lang="en-US" sz="3200" b="1" dirty="0" err="1" smtClean="0">
                <a:solidFill>
                  <a:schemeClr val="bg1">
                    <a:lumMod val="50000"/>
                  </a:schemeClr>
                </a:solidFill>
                <a:latin typeface="Arial" panose="020B0604020202020204" pitchFamily="34" charset="0"/>
                <a:cs typeface="Arial" panose="020B0604020202020204" pitchFamily="34" charset="0"/>
              </a:rPr>
              <a:t>Venturi</a:t>
            </a:r>
            <a:endParaRPr lang="en-GB" sz="3200" b="1" dirty="0" smtClean="0">
              <a:solidFill>
                <a:schemeClr val="bg1">
                  <a:lumMod val="50000"/>
                </a:schemeClr>
              </a:solidFill>
              <a:latin typeface="Arial" panose="020B0604020202020204" pitchFamily="34" charset="0"/>
              <a:cs typeface="Arial" panose="020B0604020202020204" pitchFamily="34" charset="0"/>
            </a:endParaRPr>
          </a:p>
        </p:txBody>
      </p:sp>
      <p:sp>
        <p:nvSpPr>
          <p:cNvPr id="6148" name="Rectangle 3"/>
          <p:cNvSpPr>
            <a:spLocks noGrp="1" noChangeArrowheads="1"/>
          </p:cNvSpPr>
          <p:nvPr>
            <p:ph type="body" sz="half" idx="1"/>
          </p:nvPr>
        </p:nvSpPr>
        <p:spPr>
          <a:xfrm>
            <a:off x="152400" y="1219201"/>
            <a:ext cx="7010400" cy="2057399"/>
          </a:xfrm>
          <a:solidFill>
            <a:schemeClr val="bg1"/>
          </a:solidFill>
        </p:spPr>
        <p:txBody>
          <a:bodyPr>
            <a:normAutofit fontScale="62500" lnSpcReduction="20000"/>
          </a:bodyPr>
          <a:lstStyle/>
          <a:p>
            <a:pPr eaLnBrk="1" hangingPunct="1">
              <a:lnSpc>
                <a:spcPct val="160000"/>
              </a:lnSpc>
              <a:spcBef>
                <a:spcPct val="50000"/>
              </a:spcBef>
              <a:buFontTx/>
              <a:buNone/>
            </a:pPr>
            <a:r>
              <a:rPr lang="el-GR" sz="2100" dirty="0" smtClean="0"/>
              <a:t>	Πρόκειται για μία απλή μάσκα προσώπου με δύο τρύπες στα πλάγια τοιχώματά της, ενώ στη βάση της συνδέεται με ένα σπειροειδή σωλήνα 15</a:t>
            </a:r>
            <a:r>
              <a:rPr lang="en-US" sz="2100" dirty="0" smtClean="0"/>
              <a:t>cm</a:t>
            </a:r>
            <a:r>
              <a:rPr lang="el-GR" sz="2100" dirty="0" smtClean="0"/>
              <a:t>, στο άκρο του οποίου προσαρμόζονται οι ειδικές βαλβίδες που δημιουργούν το </a:t>
            </a:r>
            <a:r>
              <a:rPr lang="el-GR" sz="2100" i="1" dirty="0" smtClean="0">
                <a:solidFill>
                  <a:schemeClr val="tx1">
                    <a:lumMod val="65000"/>
                    <a:lumOff val="35000"/>
                  </a:schemeClr>
                </a:solidFill>
              </a:rPr>
              <a:t>φαινόμενο </a:t>
            </a:r>
            <a:r>
              <a:rPr lang="en-US" sz="2100" i="1" dirty="0" smtClean="0">
                <a:solidFill>
                  <a:schemeClr val="tx1">
                    <a:lumMod val="65000"/>
                    <a:lumOff val="35000"/>
                  </a:schemeClr>
                </a:solidFill>
              </a:rPr>
              <a:t>Bernoulli</a:t>
            </a:r>
            <a:r>
              <a:rPr lang="el-GR" sz="2100" dirty="0" smtClean="0">
                <a:solidFill>
                  <a:schemeClr val="tx1">
                    <a:lumMod val="65000"/>
                    <a:lumOff val="35000"/>
                  </a:schemeClr>
                </a:solidFill>
              </a:rPr>
              <a:t>.</a:t>
            </a:r>
          </a:p>
          <a:p>
            <a:pPr eaLnBrk="1" hangingPunct="1">
              <a:lnSpc>
                <a:spcPct val="160000"/>
              </a:lnSpc>
              <a:spcBef>
                <a:spcPct val="50000"/>
              </a:spcBef>
              <a:buFontTx/>
              <a:buNone/>
            </a:pPr>
            <a:endParaRPr lang="el-GR" sz="700" dirty="0" smtClean="0">
              <a:solidFill>
                <a:schemeClr val="hlink"/>
              </a:solidFill>
            </a:endParaRPr>
          </a:p>
          <a:p>
            <a:pPr eaLnBrk="1" hangingPunct="1">
              <a:lnSpc>
                <a:spcPct val="160000"/>
              </a:lnSpc>
              <a:spcBef>
                <a:spcPct val="50000"/>
              </a:spcBef>
              <a:buNone/>
            </a:pPr>
            <a:r>
              <a:rPr lang="el-GR" sz="2000" dirty="0" smtClean="0"/>
              <a:t>	Ο πιο κατάλληλος τρόπος ελεγχόμενης οξυγονοθεραπείας. </a:t>
            </a:r>
            <a:r>
              <a:rPr lang="el-GR" sz="2100" dirty="0" smtClean="0"/>
              <a:t>Με τη ρύθμιση της </a:t>
            </a:r>
            <a:r>
              <a:rPr lang="el-GR" sz="2100" dirty="0" err="1" smtClean="0"/>
              <a:t>επιτοίχιας</a:t>
            </a:r>
            <a:r>
              <a:rPr lang="el-GR" sz="2100" dirty="0" smtClean="0"/>
              <a:t> ροής και με εναλλαγή των </a:t>
            </a:r>
            <a:r>
              <a:rPr lang="el-GR" sz="2100" dirty="0" err="1" smtClean="0"/>
              <a:t>ακροφυσίων</a:t>
            </a:r>
            <a:r>
              <a:rPr lang="el-GR" sz="2100" dirty="0" smtClean="0"/>
              <a:t> διαφόρων διαμέτρων, εξασφαλίζονται συγκεκριμένες και σταθερές συγκεντρώσεις εισπνεόμενου Ο</a:t>
            </a:r>
            <a:r>
              <a:rPr lang="el-GR" sz="2100" baseline="-25000" dirty="0" smtClean="0"/>
              <a:t>2</a:t>
            </a:r>
            <a:r>
              <a:rPr lang="el-GR" sz="2100" dirty="0" smtClean="0"/>
              <a:t>. </a:t>
            </a:r>
            <a:endParaRPr lang="en-GB" sz="2100" dirty="0" smtClean="0">
              <a:solidFill>
                <a:srgbClr val="FF0000"/>
              </a:solidFill>
            </a:endParaRPr>
          </a:p>
        </p:txBody>
      </p:sp>
      <p:sp>
        <p:nvSpPr>
          <p:cNvPr id="6" name="5 - Θέση αριθμού διαφάνειας"/>
          <p:cNvSpPr>
            <a:spLocks noGrp="1"/>
          </p:cNvSpPr>
          <p:nvPr>
            <p:ph type="sldNum" sz="quarter" idx="12"/>
          </p:nvPr>
        </p:nvSpPr>
        <p:spPr/>
        <p:txBody>
          <a:bodyPr/>
          <a:lstStyle/>
          <a:p>
            <a:pPr>
              <a:defRPr/>
            </a:pPr>
            <a:fld id="{169786F9-8C69-4820-A078-AC4A76282E90}" type="slidenum">
              <a:rPr lang="el-GR" smtClean="0"/>
              <a:pPr>
                <a:defRPr/>
              </a:pPr>
              <a:t>33</a:t>
            </a:fld>
            <a:endParaRPr lang="el-GR"/>
          </a:p>
        </p:txBody>
      </p:sp>
      <p:graphicFrame>
        <p:nvGraphicFramePr>
          <p:cNvPr id="7" name="6 - Πίνακας"/>
          <p:cNvGraphicFramePr>
            <a:graphicFrameLocks noGrp="1"/>
          </p:cNvGraphicFramePr>
          <p:nvPr>
            <p:extLst>
              <p:ext uri="{D42A27DB-BD31-4B8C-83A1-F6EECF244321}">
                <p14:modId xmlns:p14="http://schemas.microsoft.com/office/powerpoint/2010/main" val="340156791"/>
              </p:ext>
            </p:extLst>
          </p:nvPr>
        </p:nvGraphicFramePr>
        <p:xfrm>
          <a:off x="152400" y="3352800"/>
          <a:ext cx="8915400" cy="3429000"/>
        </p:xfrm>
        <a:graphic>
          <a:graphicData uri="http://schemas.openxmlformats.org/drawingml/2006/table">
            <a:tbl>
              <a:tblPr/>
              <a:tblGrid>
                <a:gridCol w="1407695"/>
                <a:gridCol w="1094874"/>
                <a:gridCol w="1016668"/>
                <a:gridCol w="4301289"/>
                <a:gridCol w="1094874"/>
              </a:tblGrid>
              <a:tr h="412369">
                <a:tc>
                  <a:txBody>
                    <a:bodyPr/>
                    <a:lstStyle/>
                    <a:p>
                      <a:pPr>
                        <a:lnSpc>
                          <a:spcPct val="115000"/>
                        </a:lnSpc>
                        <a:spcAft>
                          <a:spcPts val="0"/>
                        </a:spcAft>
                      </a:pPr>
                      <a:r>
                        <a:rPr lang="el-GR" sz="1400" b="1" dirty="0">
                          <a:latin typeface="Calibri" pitchFamily="34" charset="0"/>
                          <a:ea typeface="Calibri"/>
                          <a:cs typeface="Times New Roman"/>
                        </a:rPr>
                        <a:t>Ηλικία παιδιού/ οδηγίες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pitchFamily="34" charset="0"/>
                          <a:ea typeface="Calibri"/>
                          <a:cs typeface="Times New Roman"/>
                        </a:rPr>
                        <a:t>Ένδειξη</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pitchFamily="34" charset="0"/>
                          <a:ea typeface="Calibri"/>
                          <a:cs typeface="Times New Roman"/>
                        </a:rPr>
                        <a:t>Ροή / Εφύγρανση</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pitchFamily="34" charset="0"/>
                          <a:ea typeface="Calibri"/>
                          <a:cs typeface="Times New Roman"/>
                        </a:rPr>
                        <a:t>Παρατηρήσεις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dirty="0">
                          <a:latin typeface="Calibri" pitchFamily="34" charset="0"/>
                          <a:ea typeface="Calibri"/>
                          <a:cs typeface="Times New Roman"/>
                        </a:rPr>
                        <a:t>Εξοπλισμός</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21815">
                <a:tc>
                  <a:txBody>
                    <a:bodyPr/>
                    <a:lstStyle/>
                    <a:p>
                      <a:pPr>
                        <a:lnSpc>
                          <a:spcPct val="115000"/>
                        </a:lnSpc>
                        <a:spcAft>
                          <a:spcPts val="0"/>
                        </a:spcAft>
                      </a:pPr>
                      <a:r>
                        <a:rPr lang="el-GR" sz="1400" b="0" dirty="0">
                          <a:latin typeface="Calibri" pitchFamily="34" charset="0"/>
                          <a:ea typeface="Calibri"/>
                          <a:cs typeface="Times New Roman"/>
                        </a:rPr>
                        <a:t>Διαθέσιμες μάσκες σε όλα τα μεγέθη (Παιδιά/ Νεογνά)</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l-GR" sz="1400" b="0" dirty="0">
                          <a:latin typeface="Calibri" pitchFamily="34" charset="0"/>
                          <a:ea typeface="Calibri"/>
                          <a:cs typeface="Times New Roman"/>
                        </a:rPr>
                        <a:t>Για τη χορήγηση </a:t>
                      </a:r>
                      <a:r>
                        <a:rPr lang="el-GR" sz="1400" b="0" dirty="0" smtClean="0">
                          <a:latin typeface="Calibri" pitchFamily="34" charset="0"/>
                          <a:ea typeface="Calibri"/>
                          <a:cs typeface="Times New Roman"/>
                        </a:rPr>
                        <a:t>μέσων</a:t>
                      </a:r>
                      <a:r>
                        <a:rPr lang="el-GR" sz="1400" b="0" baseline="0" dirty="0" smtClean="0">
                          <a:latin typeface="Calibri" pitchFamily="34" charset="0"/>
                          <a:ea typeface="Calibri"/>
                          <a:cs typeface="Times New Roman"/>
                        </a:rPr>
                        <a:t> αλλά σταθερών </a:t>
                      </a:r>
                      <a:r>
                        <a:rPr lang="el-GR" sz="1400" b="0" dirty="0" smtClean="0">
                          <a:latin typeface="Calibri" pitchFamily="34" charset="0"/>
                          <a:ea typeface="Calibri"/>
                          <a:cs typeface="Times New Roman"/>
                        </a:rPr>
                        <a:t>συγκεντρώσεων οξυγόνου </a:t>
                      </a:r>
                      <a:r>
                        <a:rPr lang="el-GR" sz="1400" b="0" dirty="0" smtClean="0">
                          <a:latin typeface="Calibri" pitchFamily="34" charset="0"/>
                        </a:rPr>
                        <a:t>(</a:t>
                      </a:r>
                      <a:r>
                        <a:rPr lang="el-GR" sz="1400" b="0" dirty="0" err="1" smtClean="0">
                          <a:latin typeface="Calibri" pitchFamily="34" charset="0"/>
                        </a:rPr>
                        <a:t>FiO</a:t>
                      </a:r>
                      <a:r>
                        <a:rPr lang="el-GR" sz="1400" b="0" baseline="-25000" dirty="0" err="1" smtClean="0">
                          <a:latin typeface="Calibri" pitchFamily="34" charset="0"/>
                        </a:rPr>
                        <a:t>2</a:t>
                      </a:r>
                      <a:r>
                        <a:rPr lang="el-GR" sz="1400" b="0" dirty="0" smtClean="0">
                          <a:latin typeface="Calibri" pitchFamily="34" charset="0"/>
                        </a:rPr>
                        <a:t> 24-60%) </a:t>
                      </a:r>
                    </a:p>
                    <a:p>
                      <a:pPr>
                        <a:lnSpc>
                          <a:spcPct val="115000"/>
                        </a:lnSpc>
                        <a:spcAft>
                          <a:spcPts val="0"/>
                        </a:spcAft>
                      </a:pP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0" dirty="0" smtClean="0">
                          <a:latin typeface="Calibri" pitchFamily="34" charset="0"/>
                          <a:ea typeface="Calibri"/>
                          <a:cs typeface="Times New Roman"/>
                        </a:rPr>
                        <a:t>12- 15 </a:t>
                      </a:r>
                      <a:r>
                        <a:rPr lang="en-US" sz="1400" b="0" dirty="0" err="1">
                          <a:latin typeface="Calibri" pitchFamily="34" charset="0"/>
                          <a:ea typeface="Calibri"/>
                          <a:cs typeface="Times New Roman"/>
                        </a:rPr>
                        <a:t>lt</a:t>
                      </a:r>
                      <a:r>
                        <a:rPr lang="en-US" sz="1400" b="0" dirty="0">
                          <a:latin typeface="Calibri" pitchFamily="34" charset="0"/>
                          <a:ea typeface="Calibri"/>
                          <a:cs typeface="Times New Roman"/>
                        </a:rPr>
                        <a:t>/min</a:t>
                      </a: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smtClean="0">
                          <a:latin typeface="Calibri" pitchFamily="34" charset="0"/>
                        </a:rPr>
                        <a:t>Δεν χρειάζεται σφιχτή τοποθέτηση στο πρόσωπο.</a:t>
                      </a:r>
                    </a:p>
                    <a:p>
                      <a:pPr>
                        <a:lnSpc>
                          <a:spcPct val="115000"/>
                        </a:lnSpc>
                        <a:spcAft>
                          <a:spcPts val="0"/>
                        </a:spcAft>
                      </a:pPr>
                      <a:endParaRPr lang="en-US" sz="8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Επιλογή κατάλληλου </a:t>
                      </a:r>
                      <a:r>
                        <a:rPr lang="el-GR" sz="1400" b="0" dirty="0" err="1" smtClean="0">
                          <a:latin typeface="Calibri" pitchFamily="34" charset="0"/>
                          <a:ea typeface="Calibri"/>
                          <a:cs typeface="Times New Roman"/>
                        </a:rPr>
                        <a:t>ακροφυσίου</a:t>
                      </a:r>
                      <a:r>
                        <a:rPr lang="el-GR" sz="1400" b="0" dirty="0" smtClean="0">
                          <a:latin typeface="Calibri" pitchFamily="34" charset="0"/>
                          <a:ea typeface="Calibri"/>
                          <a:cs typeface="Times New Roman"/>
                        </a:rPr>
                        <a:t> ή ρύθμιση σε επιθυμητό </a:t>
                      </a:r>
                      <a:r>
                        <a:rPr lang="en-US" sz="1400" b="0" dirty="0" smtClean="0">
                          <a:latin typeface="Calibri" pitchFamily="34" charset="0"/>
                          <a:ea typeface="Calibri"/>
                          <a:cs typeface="Times New Roman"/>
                        </a:rPr>
                        <a:t>FiO</a:t>
                      </a:r>
                      <a:r>
                        <a:rPr lang="en-US" sz="1400" b="0" baseline="-25000" dirty="0" smtClean="0">
                          <a:latin typeface="Calibri" pitchFamily="34" charset="0"/>
                          <a:ea typeface="Calibri"/>
                          <a:cs typeface="Times New Roman"/>
                        </a:rPr>
                        <a:t>2</a:t>
                      </a:r>
                      <a:endParaRPr lang="el-GR" sz="1400" b="0" dirty="0" smtClean="0">
                        <a:latin typeface="Calibri" pitchFamily="34" charset="0"/>
                        <a:ea typeface="Calibri"/>
                        <a:cs typeface="Times New Roman"/>
                      </a:endParaRPr>
                    </a:p>
                    <a:p>
                      <a:pPr>
                        <a:lnSpc>
                          <a:spcPct val="115000"/>
                        </a:lnSpc>
                        <a:spcAft>
                          <a:spcPts val="0"/>
                        </a:spcAft>
                      </a:pPr>
                      <a:endParaRPr lang="el-GR" sz="8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Περιοδικός </a:t>
                      </a:r>
                      <a:r>
                        <a:rPr lang="el-GR" sz="1400" b="0" dirty="0">
                          <a:latin typeface="Calibri" pitchFamily="34" charset="0"/>
                          <a:ea typeface="Calibri"/>
                          <a:cs typeface="Times New Roman"/>
                        </a:rPr>
                        <a:t>έλεγχος για τραυματισμό/ερεθισμό στα σημεία επαφής (έλκη πίεσης</a:t>
                      </a:r>
                      <a:r>
                        <a:rPr lang="el-GR" sz="1400" b="0" dirty="0" smtClean="0">
                          <a:latin typeface="Calibri" pitchFamily="34" charset="0"/>
                          <a:ea typeface="Calibri"/>
                          <a:cs typeface="Times New Roman"/>
                        </a:rPr>
                        <a:t>)</a:t>
                      </a:r>
                    </a:p>
                    <a:p>
                      <a:pPr>
                        <a:lnSpc>
                          <a:spcPct val="115000"/>
                        </a:lnSpc>
                        <a:spcAft>
                          <a:spcPts val="0"/>
                        </a:spcAft>
                      </a:pPr>
                      <a:endParaRPr lang="el-GR" sz="800" b="0" dirty="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Συνεχής </a:t>
                      </a:r>
                      <a:r>
                        <a:rPr lang="el-GR" sz="1400" b="0" dirty="0">
                          <a:latin typeface="Calibri" pitchFamily="34" charset="0"/>
                          <a:ea typeface="Calibri"/>
                          <a:cs typeface="Times New Roman"/>
                        </a:rPr>
                        <a:t>μέτρηση </a:t>
                      </a:r>
                      <a:r>
                        <a:rPr lang="en-US" sz="1400" b="0" dirty="0" err="1">
                          <a:latin typeface="Calibri" pitchFamily="34" charset="0"/>
                          <a:ea typeface="Calibri"/>
                          <a:cs typeface="Times New Roman"/>
                        </a:rPr>
                        <a:t>SaO</a:t>
                      </a:r>
                      <a:r>
                        <a:rPr lang="el-GR" sz="1400" b="0" baseline="-25000" dirty="0">
                          <a:latin typeface="Calibri" pitchFamily="34" charset="0"/>
                          <a:ea typeface="Calibri"/>
                          <a:cs typeface="Times New Roman"/>
                        </a:rPr>
                        <a:t>2</a:t>
                      </a:r>
                      <a:r>
                        <a:rPr lang="el-GR" sz="1400" b="0" dirty="0">
                          <a:latin typeface="Calibri" pitchFamily="34" charset="0"/>
                          <a:ea typeface="Calibri"/>
                          <a:cs typeface="Times New Roman"/>
                        </a:rPr>
                        <a:t> και </a:t>
                      </a:r>
                      <a:r>
                        <a:rPr lang="en-US" sz="1400" b="0" dirty="0">
                          <a:latin typeface="Calibri" pitchFamily="34" charset="0"/>
                          <a:ea typeface="Calibri"/>
                          <a:cs typeface="Times New Roman"/>
                        </a:rPr>
                        <a:t>HR</a:t>
                      </a:r>
                      <a:r>
                        <a:rPr lang="el-GR" sz="1400" b="0" dirty="0" smtClean="0">
                          <a:latin typeface="Calibri" pitchFamily="34" charset="0"/>
                          <a:ea typeface="Calibri"/>
                          <a:cs typeface="Times New Roman"/>
                        </a:rPr>
                        <a:t>.</a:t>
                      </a:r>
                    </a:p>
                    <a:p>
                      <a:pPr eaLnBrk="1" hangingPunct="1">
                        <a:lnSpc>
                          <a:spcPct val="110000"/>
                        </a:lnSpc>
                        <a:spcBef>
                          <a:spcPct val="50000"/>
                        </a:spcBef>
                        <a:buClr>
                          <a:srgbClr val="66FF33"/>
                        </a:buClr>
                        <a:buFontTx/>
                        <a:buNone/>
                      </a:pPr>
                      <a:r>
                        <a:rPr lang="el-GR" sz="1400" dirty="0" smtClean="0">
                          <a:latin typeface="Calibri" pitchFamily="34" charset="0"/>
                        </a:rPr>
                        <a:t>Ακόμα και σε έντονη δύσπνοια (αυξημένη εισπνευστική ροή ), η αύξηση της </a:t>
                      </a:r>
                      <a:r>
                        <a:rPr lang="el-GR" sz="1400" dirty="0" err="1" smtClean="0">
                          <a:latin typeface="Calibri" pitchFamily="34" charset="0"/>
                        </a:rPr>
                        <a:t>επιτοίχιας</a:t>
                      </a:r>
                      <a:r>
                        <a:rPr lang="el-GR" sz="1400" dirty="0" smtClean="0">
                          <a:latin typeface="Calibri" pitchFamily="34" charset="0"/>
                        </a:rPr>
                        <a:t> ροής Ο</a:t>
                      </a:r>
                      <a:r>
                        <a:rPr lang="el-GR" sz="1400" baseline="-25000" dirty="0" smtClean="0">
                          <a:latin typeface="Calibri" pitchFamily="34" charset="0"/>
                        </a:rPr>
                        <a:t>2</a:t>
                      </a:r>
                      <a:r>
                        <a:rPr lang="el-GR" sz="1400" dirty="0" smtClean="0">
                          <a:latin typeface="Calibri" pitchFamily="34" charset="0"/>
                        </a:rPr>
                        <a:t> στα 12-14</a:t>
                      </a:r>
                      <a:r>
                        <a:rPr lang="en-US" sz="1400" dirty="0" smtClean="0">
                          <a:latin typeface="Calibri" pitchFamily="34" charset="0"/>
                        </a:rPr>
                        <a:t> </a:t>
                      </a:r>
                      <a:r>
                        <a:rPr lang="en-US" sz="1400" dirty="0" err="1" smtClean="0">
                          <a:latin typeface="Calibri" pitchFamily="34" charset="0"/>
                        </a:rPr>
                        <a:t>lt</a:t>
                      </a:r>
                      <a:r>
                        <a:rPr lang="en-US" sz="1400" dirty="0" smtClean="0">
                          <a:latin typeface="Calibri" pitchFamily="34" charset="0"/>
                        </a:rPr>
                        <a:t>/min</a:t>
                      </a:r>
                      <a:r>
                        <a:rPr lang="el-GR" sz="1400" dirty="0" smtClean="0">
                          <a:latin typeface="Calibri" pitchFamily="34" charset="0"/>
                        </a:rPr>
                        <a:t> εξασφαλίζει ροή μίγματος &gt;60</a:t>
                      </a:r>
                      <a:r>
                        <a:rPr lang="en-US" sz="1400" dirty="0" smtClean="0">
                          <a:latin typeface="Calibri" pitchFamily="34" charset="0"/>
                        </a:rPr>
                        <a:t> </a:t>
                      </a:r>
                      <a:r>
                        <a:rPr lang="en-US" sz="1400" dirty="0" err="1" smtClean="0">
                          <a:latin typeface="Calibri" pitchFamily="34" charset="0"/>
                        </a:rPr>
                        <a:t>lt</a:t>
                      </a:r>
                      <a:r>
                        <a:rPr lang="en-US" sz="1400" dirty="0" smtClean="0">
                          <a:latin typeface="Calibri" pitchFamily="34" charset="0"/>
                        </a:rPr>
                        <a:t>/min</a:t>
                      </a:r>
                      <a:r>
                        <a:rPr lang="el-GR" sz="1400" dirty="0" smtClean="0">
                          <a:latin typeface="Calibri" pitchFamily="34" charset="0"/>
                        </a:rPr>
                        <a:t> και διατηρεί την  ελεγχόμενη συγκέντρωση Ο</a:t>
                      </a:r>
                      <a:r>
                        <a:rPr lang="el-GR" sz="1400" baseline="-25000" dirty="0" smtClean="0">
                          <a:latin typeface="Calibri" pitchFamily="34" charset="0"/>
                        </a:rPr>
                        <a:t>2</a:t>
                      </a:r>
                      <a:endParaRPr lang="el-GR" sz="1400" b="0" dirty="0">
                        <a:latin typeface="Calibri" pitchFamily="34" charset="0"/>
                        <a:ea typeface="Calibri"/>
                        <a:cs typeface="Times New Roman"/>
                      </a:endParaRP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0" dirty="0">
                          <a:latin typeface="Calibri" pitchFamily="34" charset="0"/>
                          <a:ea typeface="Calibri"/>
                          <a:cs typeface="Times New Roman"/>
                        </a:rPr>
                        <a:t>Παροχή </a:t>
                      </a:r>
                      <a:r>
                        <a:rPr lang="el-GR" sz="1400" b="0" dirty="0" smtClean="0">
                          <a:latin typeface="Calibri" pitchFamily="34" charset="0"/>
                          <a:ea typeface="Calibri"/>
                          <a:cs typeface="Times New Roman"/>
                        </a:rPr>
                        <a:t>οξυγόνου</a:t>
                      </a:r>
                      <a:endParaRPr lang="el-GR" sz="1400" b="0" dirty="0">
                        <a:latin typeface="Calibri" pitchFamily="34" charset="0"/>
                        <a:ea typeface="Calibri"/>
                        <a:cs typeface="Times New Roman"/>
                      </a:endParaRPr>
                    </a:p>
                    <a:p>
                      <a:pPr>
                        <a:lnSpc>
                          <a:spcPct val="115000"/>
                        </a:lnSpc>
                        <a:spcAft>
                          <a:spcPts val="0"/>
                        </a:spcAft>
                      </a:pPr>
                      <a:endParaRPr lang="el-GR" sz="14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Κατάλληλο </a:t>
                      </a:r>
                      <a:r>
                        <a:rPr lang="el-GR" sz="1400" b="0" dirty="0">
                          <a:latin typeface="Calibri" pitchFamily="34" charset="0"/>
                          <a:ea typeface="Calibri"/>
                          <a:cs typeface="Times New Roman"/>
                        </a:rPr>
                        <a:t>μέγεθος </a:t>
                      </a:r>
                      <a:r>
                        <a:rPr lang="el-GR" sz="1400" b="0" dirty="0" smtClean="0">
                          <a:latin typeface="Calibri" pitchFamily="34" charset="0"/>
                          <a:ea typeface="Calibri"/>
                          <a:cs typeface="Times New Roman"/>
                        </a:rPr>
                        <a:t>μάσκας</a:t>
                      </a:r>
                      <a:endParaRPr lang="el-GR" sz="1400" b="0" dirty="0">
                        <a:latin typeface="Calibri" pitchFamily="34" charset="0"/>
                        <a:ea typeface="Calibri"/>
                        <a:cs typeface="Times New Roman"/>
                      </a:endParaRPr>
                    </a:p>
                    <a:p>
                      <a:pPr>
                        <a:lnSpc>
                          <a:spcPct val="115000"/>
                        </a:lnSpc>
                        <a:spcAft>
                          <a:spcPts val="0"/>
                        </a:spcAft>
                      </a:pPr>
                      <a:endParaRPr lang="el-GR" sz="1400" b="0" dirty="0" smtClean="0">
                        <a:latin typeface="Calibri" pitchFamily="34" charset="0"/>
                        <a:ea typeface="Calibri"/>
                        <a:cs typeface="Times New Roman"/>
                      </a:endParaRPr>
                    </a:p>
                    <a:p>
                      <a:pPr>
                        <a:lnSpc>
                          <a:spcPct val="115000"/>
                        </a:lnSpc>
                        <a:spcAft>
                          <a:spcPts val="0"/>
                        </a:spcAft>
                      </a:pPr>
                      <a:r>
                        <a:rPr lang="el-GR" sz="1400" b="0" dirty="0" smtClean="0">
                          <a:latin typeface="Calibri" pitchFamily="34" charset="0"/>
                          <a:ea typeface="Calibri"/>
                          <a:cs typeface="Times New Roman"/>
                        </a:rPr>
                        <a:t>Παλμικό </a:t>
                      </a:r>
                      <a:r>
                        <a:rPr lang="el-GR" sz="1400" b="0" dirty="0">
                          <a:latin typeface="Calibri" pitchFamily="34" charset="0"/>
                          <a:ea typeface="Calibri"/>
                          <a:cs typeface="Times New Roman"/>
                        </a:rPr>
                        <a:t>οξύμετρο</a:t>
                      </a:r>
                    </a:p>
                  </a:txBody>
                  <a:tcPr marL="44650" marR="446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6260"/>
                                        </p:tgtEl>
                                        <p:attrNameLst>
                                          <p:attrName>style.visibility</p:attrName>
                                        </p:attrNameLst>
                                      </p:cBhvr>
                                      <p:to>
                                        <p:strVal val="visible"/>
                                      </p:to>
                                    </p:set>
                                    <p:animEffect transition="in" filter="dissolve">
                                      <p:cBhvr>
                                        <p:cTn id="7" dur="500"/>
                                        <p:tgtEl>
                                          <p:spTgt spid="96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4"/>
          <p:cNvSpPr>
            <a:spLocks noGrp="1" noChangeArrowheads="1"/>
          </p:cNvSpPr>
          <p:nvPr>
            <p:ph type="title"/>
          </p:nvPr>
        </p:nvSpPr>
        <p:spPr>
          <a:xfrm>
            <a:off x="371456" y="32317"/>
            <a:ext cx="7543800" cy="1450757"/>
          </a:xfrm>
        </p:spPr>
        <p:txBody>
          <a:bodyPr anchor="ctr"/>
          <a:lstStyle/>
          <a:p>
            <a:pPr eaLnBrk="1" hangingPunct="1"/>
            <a:r>
              <a:rPr lang="en-GB" sz="3200" b="1" dirty="0" smtClean="0">
                <a:solidFill>
                  <a:schemeClr val="tx2"/>
                </a:solidFill>
                <a:latin typeface="Arial" panose="020B0604020202020204" pitchFamily="34" charset="0"/>
                <a:cs typeface="Arial" panose="020B0604020202020204" pitchFamily="34" charset="0"/>
              </a:rPr>
              <a:t>Hoods</a:t>
            </a:r>
            <a:endParaRPr lang="el-GR" sz="3200" b="1" dirty="0" smtClean="0">
              <a:solidFill>
                <a:schemeClr val="tx2"/>
              </a:solidFill>
              <a:latin typeface="Arial" panose="020B0604020202020204" pitchFamily="34" charset="0"/>
              <a:cs typeface="Arial" panose="020B0604020202020204" pitchFamily="34" charset="0"/>
            </a:endParaRPr>
          </a:p>
        </p:txBody>
      </p:sp>
      <p:sp>
        <p:nvSpPr>
          <p:cNvPr id="7172" name="Rectangle 3"/>
          <p:cNvSpPr>
            <a:spLocks noGrp="1" noChangeArrowheads="1"/>
          </p:cNvSpPr>
          <p:nvPr>
            <p:ph idx="1"/>
          </p:nvPr>
        </p:nvSpPr>
        <p:spPr>
          <a:xfrm>
            <a:off x="209550" y="990600"/>
            <a:ext cx="8724900" cy="2514600"/>
          </a:xfrm>
          <a:solidFill>
            <a:schemeClr val="bg1"/>
          </a:solidFill>
        </p:spPr>
        <p:txBody>
          <a:bodyPr>
            <a:normAutofit fontScale="70000" lnSpcReduction="20000"/>
          </a:bodyPr>
          <a:lstStyle/>
          <a:p>
            <a:pPr eaLnBrk="1" hangingPunct="1"/>
            <a:r>
              <a:rPr lang="el-GR" sz="2400" dirty="0" smtClean="0">
                <a:solidFill>
                  <a:srgbClr val="FF3300"/>
                </a:solidFill>
              </a:rPr>
              <a:t>Χρησιμοποιούνται για την παροχή:</a:t>
            </a:r>
            <a:r>
              <a:rPr lang="en-GB" sz="3600" dirty="0" smtClean="0">
                <a:solidFill>
                  <a:schemeClr val="bg1"/>
                </a:solidFill>
              </a:rPr>
              <a:t> </a:t>
            </a:r>
            <a:endParaRPr lang="el-GR" sz="1200" dirty="0" smtClean="0">
              <a:solidFill>
                <a:schemeClr val="bg1"/>
              </a:solidFill>
            </a:endParaRPr>
          </a:p>
          <a:p>
            <a:pPr eaLnBrk="1" hangingPunct="1">
              <a:lnSpc>
                <a:spcPct val="120000"/>
              </a:lnSpc>
              <a:buFont typeface="Wingdings" pitchFamily="2" charset="2"/>
              <a:buNone/>
            </a:pPr>
            <a:r>
              <a:rPr lang="el-GR" sz="2200" dirty="0" smtClean="0"/>
              <a:t>α) ελεγχόμενης </a:t>
            </a:r>
            <a:r>
              <a:rPr lang="en-GB" sz="2200" dirty="0" err="1" smtClean="0"/>
              <a:t>FiO</a:t>
            </a:r>
            <a:r>
              <a:rPr lang="el-GR" sz="2200" baseline="-25000" dirty="0" smtClean="0"/>
              <a:t>2</a:t>
            </a:r>
            <a:r>
              <a:rPr lang="el-GR" sz="2200" dirty="0" smtClean="0"/>
              <a:t> σε βρέφη και μικρούς ασθενείς</a:t>
            </a:r>
            <a:endParaRPr lang="el-GR" sz="1500" dirty="0" smtClean="0"/>
          </a:p>
          <a:p>
            <a:pPr eaLnBrk="1" hangingPunct="1">
              <a:lnSpc>
                <a:spcPct val="120000"/>
              </a:lnSpc>
              <a:buFont typeface="Wingdings" pitchFamily="2" charset="2"/>
              <a:buNone/>
            </a:pPr>
            <a:r>
              <a:rPr lang="el-GR" sz="2200" dirty="0" smtClean="0"/>
              <a:t>β) ελεγχόμενης </a:t>
            </a:r>
            <a:r>
              <a:rPr lang="en-GB" sz="2200" dirty="0" err="1" smtClean="0"/>
              <a:t>FiO</a:t>
            </a:r>
            <a:r>
              <a:rPr lang="el-GR" sz="2200" baseline="-25000" dirty="0" smtClean="0"/>
              <a:t>2</a:t>
            </a:r>
            <a:r>
              <a:rPr lang="el-GR" sz="2200" dirty="0" smtClean="0"/>
              <a:t> και/ ή σε σύνδεση με θερμαινόμενο υγραντήρα σε    ασθενείς που    δεν μπορούν να </a:t>
            </a:r>
          </a:p>
          <a:p>
            <a:pPr eaLnBrk="1" hangingPunct="1">
              <a:lnSpc>
                <a:spcPct val="120000"/>
              </a:lnSpc>
              <a:buFont typeface="Wingdings" pitchFamily="2" charset="2"/>
              <a:buNone/>
            </a:pPr>
            <a:r>
              <a:rPr lang="el-GR" sz="2200" dirty="0" smtClean="0"/>
              <a:t>ανεχθούν άλλες συσκευές</a:t>
            </a:r>
            <a:endParaRPr lang="el-GR" sz="1600" dirty="0" smtClean="0"/>
          </a:p>
          <a:p>
            <a:pPr eaLnBrk="1" hangingPunct="1">
              <a:lnSpc>
                <a:spcPct val="120000"/>
              </a:lnSpc>
              <a:buFont typeface="Wingdings" pitchFamily="2" charset="2"/>
              <a:buNone/>
            </a:pPr>
            <a:r>
              <a:rPr lang="el-GR" sz="2200" dirty="0" smtClean="0"/>
              <a:t>γ) ελεγχόμενη </a:t>
            </a:r>
            <a:r>
              <a:rPr lang="en-GB" sz="2200" dirty="0" err="1" smtClean="0"/>
              <a:t>FiO</a:t>
            </a:r>
            <a:r>
              <a:rPr lang="el-GR" sz="2200" baseline="-25000" dirty="0" smtClean="0"/>
              <a:t>2</a:t>
            </a:r>
            <a:r>
              <a:rPr lang="el-GR" sz="2200" dirty="0" smtClean="0"/>
              <a:t> σε καταστάσεις όπου το στήθος, η κοιλιά και τα άκρα πρέπει να είναι </a:t>
            </a:r>
            <a:r>
              <a:rPr lang="el-GR" sz="2200" dirty="0" err="1" smtClean="0"/>
              <a:t>προσβάσιμα</a:t>
            </a:r>
            <a:r>
              <a:rPr lang="el-GR" sz="2200" dirty="0" smtClean="0"/>
              <a:t> στα μέλη της θεραπευτικής ομάδας</a:t>
            </a:r>
            <a:endParaRPr lang="en-GB" sz="2200" dirty="0" smtClean="0"/>
          </a:p>
          <a:p>
            <a:pPr eaLnBrk="1" hangingPunct="1">
              <a:lnSpc>
                <a:spcPct val="120000"/>
              </a:lnSpc>
              <a:buFont typeface="Wingdings" pitchFamily="2" charset="2"/>
              <a:buNone/>
            </a:pPr>
            <a:endParaRPr lang="el-GR" sz="2200" dirty="0" smtClean="0"/>
          </a:p>
        </p:txBody>
      </p:sp>
      <p:sp>
        <p:nvSpPr>
          <p:cNvPr id="5" name="4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34</a:t>
            </a:fld>
            <a:endParaRPr lang="en-US"/>
          </a:p>
        </p:txBody>
      </p:sp>
      <p:graphicFrame>
        <p:nvGraphicFramePr>
          <p:cNvPr id="6" name="5 - Πίνακας"/>
          <p:cNvGraphicFramePr>
            <a:graphicFrameLocks noGrp="1"/>
          </p:cNvGraphicFramePr>
          <p:nvPr>
            <p:extLst>
              <p:ext uri="{D42A27DB-BD31-4B8C-83A1-F6EECF244321}">
                <p14:modId xmlns:p14="http://schemas.microsoft.com/office/powerpoint/2010/main" val="3971402101"/>
              </p:ext>
            </p:extLst>
          </p:nvPr>
        </p:nvGraphicFramePr>
        <p:xfrm>
          <a:off x="152400" y="3456432"/>
          <a:ext cx="8839200" cy="2979420"/>
        </p:xfrm>
        <a:graphic>
          <a:graphicData uri="http://schemas.openxmlformats.org/drawingml/2006/table">
            <a:tbl>
              <a:tblPr/>
              <a:tblGrid>
                <a:gridCol w="1104231"/>
                <a:gridCol w="1431862"/>
                <a:gridCol w="816707"/>
                <a:gridCol w="990600"/>
                <a:gridCol w="2971800"/>
                <a:gridCol w="1524000"/>
              </a:tblGrid>
              <a:tr h="213895">
                <a:tc>
                  <a:txBody>
                    <a:bodyPr/>
                    <a:lstStyle/>
                    <a:p>
                      <a:pPr>
                        <a:lnSpc>
                          <a:spcPct val="115000"/>
                        </a:lnSpc>
                        <a:spcAft>
                          <a:spcPts val="0"/>
                        </a:spcAft>
                      </a:pPr>
                      <a:r>
                        <a:rPr lang="el-GR" sz="1400" b="1" dirty="0">
                          <a:latin typeface="Calibri"/>
                          <a:ea typeface="Calibri"/>
                          <a:cs typeface="Times New Roman"/>
                        </a:rPr>
                        <a:t>Μέθοδος Χορήγησης</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Ηλικία παιδιού/ οδηγίες</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Ένδειξη</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Ροή / Εφύγρανση</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Παρατηρήσεις</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b="1">
                          <a:latin typeface="Calibri"/>
                          <a:ea typeface="Calibri"/>
                          <a:cs typeface="Times New Roman"/>
                        </a:rPr>
                        <a:t>Εξοπλισμός</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62526">
                <a:tc>
                  <a:txBody>
                    <a:bodyPr/>
                    <a:lstStyle/>
                    <a:p>
                      <a:pPr>
                        <a:lnSpc>
                          <a:spcPct val="115000"/>
                        </a:lnSpc>
                        <a:spcAft>
                          <a:spcPts val="0"/>
                        </a:spcAft>
                      </a:pPr>
                      <a:r>
                        <a:rPr lang="en-US" sz="1400" dirty="0">
                          <a:latin typeface="Calibri"/>
                          <a:ea typeface="Calibri"/>
                          <a:cs typeface="Times New Roman"/>
                        </a:rPr>
                        <a:t>Hood</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Κατάλληλο μέγεθος </a:t>
                      </a:r>
                      <a:r>
                        <a:rPr lang="en-US" sz="1400" dirty="0" smtClean="0">
                          <a:latin typeface="Calibri"/>
                          <a:ea typeface="Calibri"/>
                          <a:cs typeface="Times New Roman"/>
                        </a:rPr>
                        <a:t>Hood</a:t>
                      </a:r>
                      <a:endParaRPr lang="el-GR" sz="1400" dirty="0">
                        <a:latin typeface="Calibri"/>
                        <a:ea typeface="Calibri"/>
                        <a:cs typeface="Times New Roman"/>
                      </a:endParaRPr>
                    </a:p>
                    <a:p>
                      <a:pPr>
                        <a:lnSpc>
                          <a:spcPct val="115000"/>
                        </a:lnSpc>
                        <a:spcAft>
                          <a:spcPts val="0"/>
                        </a:spcAft>
                      </a:pPr>
                      <a:endParaRPr lang="el-GR" sz="8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Επαρκής </a:t>
                      </a:r>
                      <a:r>
                        <a:rPr lang="el-GR" sz="1400" dirty="0">
                          <a:latin typeface="Calibri"/>
                          <a:ea typeface="Calibri"/>
                          <a:cs typeface="Times New Roman"/>
                        </a:rPr>
                        <a:t>χώρος γύρω από την περιοχή του </a:t>
                      </a:r>
                      <a:r>
                        <a:rPr lang="el-GR" sz="1400" dirty="0" smtClean="0">
                          <a:latin typeface="Calibri"/>
                          <a:ea typeface="Calibri"/>
                          <a:cs typeface="Times New Roman"/>
                        </a:rPr>
                        <a:t>αυχένα</a:t>
                      </a:r>
                      <a:endParaRPr lang="el-GR" sz="1400" dirty="0">
                        <a:latin typeface="Calibri"/>
                        <a:ea typeface="Calibri"/>
                        <a:cs typeface="Times New Roman"/>
                      </a:endParaRPr>
                    </a:p>
                    <a:p>
                      <a:pPr>
                        <a:lnSpc>
                          <a:spcPct val="115000"/>
                        </a:lnSpc>
                        <a:spcAft>
                          <a:spcPts val="0"/>
                        </a:spcAft>
                      </a:pPr>
                      <a:endParaRPr lang="el-GR" sz="8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Δυνατότητα </a:t>
                      </a:r>
                      <a:r>
                        <a:rPr lang="el-GR" sz="1400" dirty="0">
                          <a:latin typeface="Calibri"/>
                          <a:ea typeface="Calibri"/>
                          <a:cs typeface="Times New Roman"/>
                        </a:rPr>
                        <a:t>κίνησης κεφαλή εντός του </a:t>
                      </a:r>
                      <a:r>
                        <a:rPr lang="en-US" sz="1400" dirty="0">
                          <a:latin typeface="Calibri"/>
                          <a:ea typeface="Calibri"/>
                          <a:cs typeface="Times New Roman"/>
                        </a:rPr>
                        <a:t>Hood</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Για χορήγηση υψηλών ροών </a:t>
                      </a:r>
                      <a:r>
                        <a:rPr lang="el-GR" sz="1400" dirty="0" smtClean="0">
                          <a:latin typeface="Calibri"/>
                          <a:ea typeface="Calibri"/>
                          <a:cs typeface="Times New Roman"/>
                        </a:rPr>
                        <a:t>οξυγόνου</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latin typeface="Calibri"/>
                          <a:ea typeface="Calibri"/>
                          <a:cs typeface="Times New Roman"/>
                        </a:rPr>
                        <a:t>&gt;</a:t>
                      </a:r>
                      <a:r>
                        <a:rPr lang="el-GR" sz="1400">
                          <a:latin typeface="Calibri"/>
                          <a:ea typeface="Calibri"/>
                          <a:cs typeface="Times New Roman"/>
                        </a:rPr>
                        <a:t>3 </a:t>
                      </a:r>
                      <a:r>
                        <a:rPr lang="en-US" sz="1400">
                          <a:latin typeface="Calibri"/>
                          <a:ea typeface="Calibri"/>
                          <a:cs typeface="Times New Roman"/>
                        </a:rPr>
                        <a:t>lt/min</a:t>
                      </a:r>
                      <a:endParaRPr lang="el-GR" sz="140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Απαιτείται διακοπή της μεθόδου κατά την σίτιση, την υγιεινή του στόματος </a:t>
                      </a:r>
                      <a:r>
                        <a:rPr lang="el-GR" sz="1400" dirty="0" err="1">
                          <a:latin typeface="Calibri"/>
                          <a:ea typeface="Calibri"/>
                          <a:cs typeface="Times New Roman"/>
                        </a:rPr>
                        <a:t>κ.ο.κ</a:t>
                      </a:r>
                      <a:r>
                        <a:rPr lang="el-GR" sz="1400" dirty="0">
                          <a:latin typeface="Calibri"/>
                          <a:ea typeface="Calibri"/>
                          <a:cs typeface="Times New Roman"/>
                        </a:rPr>
                        <a:t>. </a:t>
                      </a: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Απαιτείται </a:t>
                      </a:r>
                      <a:r>
                        <a:rPr lang="el-GR" sz="1400" dirty="0">
                          <a:latin typeface="Calibri"/>
                          <a:ea typeface="Calibri"/>
                          <a:cs typeface="Times New Roman"/>
                        </a:rPr>
                        <a:t>θέρμανση και </a:t>
                      </a:r>
                      <a:r>
                        <a:rPr lang="el-GR" sz="1400" dirty="0" err="1">
                          <a:latin typeface="Calibri"/>
                          <a:ea typeface="Calibri"/>
                          <a:cs typeface="Times New Roman"/>
                        </a:rPr>
                        <a:t>εφύγρανση</a:t>
                      </a:r>
                      <a:r>
                        <a:rPr lang="el-GR" sz="1400" dirty="0">
                          <a:latin typeface="Calibri"/>
                          <a:ea typeface="Calibri"/>
                          <a:cs typeface="Times New Roman"/>
                        </a:rPr>
                        <a:t> του χορηγούμενου </a:t>
                      </a:r>
                      <a:r>
                        <a:rPr lang="el-GR" sz="1400" dirty="0" smtClean="0">
                          <a:latin typeface="Calibri"/>
                          <a:ea typeface="Calibri"/>
                          <a:cs typeface="Times New Roman"/>
                        </a:rPr>
                        <a:t>οξυγόνου</a:t>
                      </a:r>
                      <a:endParaRPr lang="el-GR" sz="1400" dirty="0">
                        <a:latin typeface="Calibri"/>
                        <a:ea typeface="Calibri"/>
                        <a:cs typeface="Times New Roman"/>
                      </a:endParaRPr>
                    </a:p>
                    <a:p>
                      <a:pPr>
                        <a:lnSpc>
                          <a:spcPct val="115000"/>
                        </a:lnSpc>
                        <a:spcAft>
                          <a:spcPts val="0"/>
                        </a:spcAft>
                      </a:pPr>
                      <a:endParaRPr lang="en-US" sz="1400" dirty="0" smtClean="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Περιοδικός </a:t>
                      </a:r>
                      <a:r>
                        <a:rPr lang="el-GR" sz="1400" dirty="0">
                          <a:latin typeface="Calibri"/>
                          <a:ea typeface="Calibri"/>
                          <a:cs typeface="Times New Roman"/>
                        </a:rPr>
                        <a:t>έλεγχος για τραυματισμό/ερεθισμό (έλκη πιέσεως) στον αυχένα και την ινιακή </a:t>
                      </a:r>
                      <a:r>
                        <a:rPr lang="el-GR" sz="1400" dirty="0" smtClean="0">
                          <a:latin typeface="Calibri"/>
                          <a:ea typeface="Calibri"/>
                          <a:cs typeface="Times New Roman"/>
                        </a:rPr>
                        <a:t>χώρα</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l-GR" sz="1400" dirty="0">
                          <a:latin typeface="Calibri"/>
                          <a:ea typeface="Calibri"/>
                          <a:cs typeface="Times New Roman"/>
                        </a:rPr>
                        <a:t>Παροχή </a:t>
                      </a:r>
                      <a:r>
                        <a:rPr lang="el-GR" sz="1400" dirty="0" smtClean="0">
                          <a:latin typeface="Calibri"/>
                          <a:ea typeface="Calibri"/>
                          <a:cs typeface="Times New Roman"/>
                        </a:rPr>
                        <a:t>οξυγόνου</a:t>
                      </a:r>
                      <a:endParaRPr lang="el-GR" sz="1400" dirty="0">
                        <a:latin typeface="Calibri"/>
                        <a:ea typeface="Calibri"/>
                        <a:cs typeface="Times New Roman"/>
                      </a:endParaRPr>
                    </a:p>
                    <a:p>
                      <a:pPr>
                        <a:lnSpc>
                          <a:spcPct val="115000"/>
                        </a:lnSpc>
                        <a:spcAft>
                          <a:spcPts val="0"/>
                        </a:spcAft>
                      </a:pPr>
                      <a:r>
                        <a:rPr lang="el-GR" sz="1400" dirty="0">
                          <a:latin typeface="Calibri"/>
                          <a:ea typeface="Calibri"/>
                          <a:cs typeface="Times New Roman"/>
                        </a:rPr>
                        <a:t>Σωλήνα παροχής </a:t>
                      </a:r>
                      <a:r>
                        <a:rPr lang="el-GR" sz="1400" dirty="0" smtClean="0">
                          <a:latin typeface="Calibri"/>
                          <a:ea typeface="Calibri"/>
                          <a:cs typeface="Times New Roman"/>
                        </a:rPr>
                        <a:t>οξυγόνου</a:t>
                      </a:r>
                      <a:endParaRPr lang="el-GR" sz="1400" dirty="0">
                        <a:latin typeface="Calibri"/>
                        <a:ea typeface="Calibri"/>
                        <a:cs typeface="Times New Roman"/>
                      </a:endParaRPr>
                    </a:p>
                    <a:p>
                      <a:pPr>
                        <a:lnSpc>
                          <a:spcPct val="115000"/>
                        </a:lnSpc>
                        <a:spcAft>
                          <a:spcPts val="0"/>
                        </a:spcAft>
                      </a:pPr>
                      <a:r>
                        <a:rPr lang="en-US" sz="1400" dirty="0">
                          <a:latin typeface="Calibri"/>
                          <a:ea typeface="Calibri"/>
                          <a:cs typeface="Times New Roman"/>
                        </a:rPr>
                        <a:t>Hood </a:t>
                      </a:r>
                      <a:r>
                        <a:rPr lang="el-GR" sz="1400" dirty="0">
                          <a:latin typeface="Calibri"/>
                          <a:ea typeface="Calibri"/>
                          <a:cs typeface="Times New Roman"/>
                        </a:rPr>
                        <a:t>σε κατάλληλο </a:t>
                      </a:r>
                      <a:r>
                        <a:rPr lang="el-GR" sz="1400" dirty="0" smtClean="0">
                          <a:latin typeface="Calibri"/>
                          <a:ea typeface="Calibri"/>
                          <a:cs typeface="Times New Roman"/>
                        </a:rPr>
                        <a:t>μέγεθος</a:t>
                      </a:r>
                      <a:endParaRPr lang="el-GR" sz="1400" dirty="0">
                        <a:latin typeface="Calibri"/>
                        <a:ea typeface="Calibri"/>
                        <a:cs typeface="Times New Roman"/>
                      </a:endParaRPr>
                    </a:p>
                    <a:p>
                      <a:pPr>
                        <a:lnSpc>
                          <a:spcPct val="115000"/>
                        </a:lnSpc>
                        <a:spcAft>
                          <a:spcPts val="0"/>
                        </a:spcAft>
                      </a:pPr>
                      <a:r>
                        <a:rPr lang="el-GR" sz="1400" dirty="0" smtClean="0">
                          <a:latin typeface="Calibri"/>
                          <a:ea typeface="Calibri"/>
                          <a:cs typeface="Times New Roman"/>
                        </a:rPr>
                        <a:t>Θερμόμετρο</a:t>
                      </a:r>
                      <a:endParaRPr lang="el-GR" sz="1400" dirty="0">
                        <a:latin typeface="Calibri"/>
                        <a:ea typeface="Calibri"/>
                        <a:cs typeface="Times New Roman"/>
                      </a:endParaRPr>
                    </a:p>
                    <a:p>
                      <a:pPr>
                        <a:lnSpc>
                          <a:spcPct val="115000"/>
                        </a:lnSpc>
                        <a:spcAft>
                          <a:spcPts val="0"/>
                        </a:spcAft>
                      </a:pPr>
                      <a:r>
                        <a:rPr lang="el-GR" sz="1400" dirty="0">
                          <a:latin typeface="Calibri"/>
                          <a:ea typeface="Calibri"/>
                          <a:cs typeface="Times New Roman"/>
                        </a:rPr>
                        <a:t>Παλμικό </a:t>
                      </a:r>
                      <a:r>
                        <a:rPr lang="el-GR" sz="1400" dirty="0" smtClean="0">
                          <a:latin typeface="Calibri"/>
                          <a:ea typeface="Calibri"/>
                          <a:cs typeface="Times New Roman"/>
                        </a:rPr>
                        <a:t>οξύμετρο</a:t>
                      </a:r>
                      <a:endParaRPr lang="el-GR" sz="1400" dirty="0">
                        <a:latin typeface="Calibri"/>
                        <a:ea typeface="Calibri"/>
                        <a:cs typeface="Times New Roman"/>
                      </a:endParaRPr>
                    </a:p>
                  </a:txBody>
                  <a:tcPr marL="38045" marR="380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7" name="Picture 2" descr="F:\disposahoodbaby.jpg"/>
          <p:cNvPicPr>
            <a:picLocks noChangeAspect="1" noChangeArrowheads="1"/>
          </p:cNvPicPr>
          <p:nvPr/>
        </p:nvPicPr>
        <p:blipFill>
          <a:blip r:embed="rId3" cstate="print"/>
          <a:srcRect/>
          <a:stretch>
            <a:fillRect/>
          </a:stretch>
        </p:blipFill>
        <p:spPr bwMode="auto">
          <a:xfrm>
            <a:off x="6901531" y="17219"/>
            <a:ext cx="2242469" cy="1295400"/>
          </a:xfrm>
          <a:prstGeom prst="rect">
            <a:avLst/>
          </a:prstGeom>
          <a:ln>
            <a:noFill/>
          </a:ln>
          <a:effectLst>
            <a:softEdge rad="112500"/>
          </a:effectLst>
        </p:spPr>
      </p:pic>
      <p:pic>
        <p:nvPicPr>
          <p:cNvPr id="97288" name="Picture 8" descr="http://prodimages.vertmarkets.com/image/d5dc19d2/d5dc19d2-63b1-11d4-8c56-009027de0829/original/nascor1.jpg"/>
          <p:cNvPicPr>
            <a:picLocks noChangeAspect="1" noChangeArrowheads="1"/>
          </p:cNvPicPr>
          <p:nvPr/>
        </p:nvPicPr>
        <p:blipFill>
          <a:blip r:embed="rId4" cstate="print"/>
          <a:srcRect/>
          <a:stretch>
            <a:fillRect/>
          </a:stretch>
        </p:blipFill>
        <p:spPr bwMode="auto">
          <a:xfrm>
            <a:off x="6901530" y="1289239"/>
            <a:ext cx="2242469" cy="165195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97288"/>
                                        </p:tgtEl>
                                        <p:attrNameLst>
                                          <p:attrName>style.visibility</p:attrName>
                                        </p:attrNameLst>
                                      </p:cBhvr>
                                      <p:to>
                                        <p:strVal val="visible"/>
                                      </p:to>
                                    </p:set>
                                    <p:animEffect transition="in" filter="dissolve">
                                      <p:cBhvr>
                                        <p:cTn id="7" dur="5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08507" y="137906"/>
            <a:ext cx="7543800" cy="1450757"/>
          </a:xfrm>
        </p:spPr>
        <p:txBody>
          <a:bodyPr anchor="ctr">
            <a:normAutofit/>
          </a:bodyPr>
          <a:lstStyle/>
          <a:p>
            <a:r>
              <a:rPr lang="el-GR" sz="3200" b="1" dirty="0" smtClean="0">
                <a:solidFill>
                  <a:schemeClr val="tx2"/>
                </a:solidFill>
                <a:latin typeface="Arial" panose="020B0604020202020204" pitchFamily="34" charset="0"/>
                <a:cs typeface="Arial" panose="020B0604020202020204" pitchFamily="34" charset="0"/>
              </a:rPr>
              <a:t>Σύστημα </a:t>
            </a:r>
            <a:r>
              <a:rPr lang="el-GR" sz="3200" b="1" dirty="0" err="1" smtClean="0">
                <a:solidFill>
                  <a:schemeClr val="tx2"/>
                </a:solidFill>
                <a:latin typeface="Arial" panose="020B0604020202020204" pitchFamily="34" charset="0"/>
                <a:cs typeface="Arial" panose="020B0604020202020204" pitchFamily="34" charset="0"/>
              </a:rPr>
              <a:t>Νεφελοποίησης</a:t>
            </a:r>
            <a:endParaRPr lang="el-GR" sz="3200" b="1" dirty="0">
              <a:solidFill>
                <a:schemeClr val="tx2"/>
              </a:solidFill>
              <a:latin typeface="Arial" panose="020B0604020202020204" pitchFamily="34" charset="0"/>
              <a:cs typeface="Arial" panose="020B0604020202020204" pitchFamily="34" charset="0"/>
            </a:endParaRPr>
          </a:p>
        </p:txBody>
      </p:sp>
      <p:sp>
        <p:nvSpPr>
          <p:cNvPr id="3" name="2 - Θέση περιεχομένου"/>
          <p:cNvSpPr>
            <a:spLocks noGrp="1"/>
          </p:cNvSpPr>
          <p:nvPr>
            <p:ph idx="1"/>
          </p:nvPr>
        </p:nvSpPr>
        <p:spPr>
          <a:xfrm>
            <a:off x="533400" y="1371600"/>
            <a:ext cx="7543801" cy="4023360"/>
          </a:xfrm>
          <a:solidFill>
            <a:schemeClr val="bg1"/>
          </a:solidFill>
        </p:spPr>
        <p:txBody>
          <a:bodyPr/>
          <a:lstStyle/>
          <a:p>
            <a:r>
              <a:rPr lang="el-GR" dirty="0" smtClean="0"/>
              <a:t>Χρησιμοποιούνται για συνδυασμό χορήγησης οξυγόνου με εισπνεόμενα φάρμακα</a:t>
            </a:r>
            <a:endParaRPr lang="el-GR" dirty="0"/>
          </a:p>
        </p:txBody>
      </p:sp>
      <p:sp>
        <p:nvSpPr>
          <p:cNvPr id="4" name="3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35</a:t>
            </a:fld>
            <a:endParaRPr lang="en-US"/>
          </a:p>
        </p:txBody>
      </p:sp>
      <p:pic>
        <p:nvPicPr>
          <p:cNvPr id="211974" name="Picture 6" descr="http://www.buzzle.com/img/articleImages/435080-24217-26.jpg"/>
          <p:cNvPicPr>
            <a:picLocks noChangeAspect="1" noChangeArrowheads="1"/>
          </p:cNvPicPr>
          <p:nvPr/>
        </p:nvPicPr>
        <p:blipFill>
          <a:blip r:embed="rId2" cstate="print"/>
          <a:srcRect/>
          <a:stretch>
            <a:fillRect/>
          </a:stretch>
        </p:blipFill>
        <p:spPr bwMode="auto">
          <a:xfrm>
            <a:off x="6147852" y="3124200"/>
            <a:ext cx="2790826" cy="3657600"/>
          </a:xfrm>
          <a:prstGeom prst="rect">
            <a:avLst/>
          </a:prstGeom>
          <a:ln>
            <a:noFill/>
          </a:ln>
          <a:effectLst>
            <a:softEdge rad="112500"/>
          </a:effectLst>
        </p:spPr>
      </p:pic>
      <p:pic>
        <p:nvPicPr>
          <p:cNvPr id="211972" name="Picture 4" descr="https://encrypted-tbn2.gstatic.com/images?q=tbn:ANd9GcQLh6uSP-bv2ZCcvg9n1gWl5CelgZWBm8VyXKir733D1cwzFBwQHg"/>
          <p:cNvPicPr>
            <a:picLocks noChangeAspect="1" noChangeArrowheads="1"/>
          </p:cNvPicPr>
          <p:nvPr/>
        </p:nvPicPr>
        <p:blipFill>
          <a:blip r:embed="rId3" cstate="print"/>
          <a:srcRect/>
          <a:stretch>
            <a:fillRect/>
          </a:stretch>
        </p:blipFill>
        <p:spPr bwMode="auto">
          <a:xfrm>
            <a:off x="76200" y="3124200"/>
            <a:ext cx="4978400" cy="3657600"/>
          </a:xfrm>
          <a:prstGeom prst="rect">
            <a:avLst/>
          </a:prstGeom>
          <a:ln>
            <a:noFill/>
          </a:ln>
          <a:effectLst>
            <a:softEdge rad="112500"/>
          </a:effectLst>
        </p:spPr>
      </p:pic>
      <p:pic>
        <p:nvPicPr>
          <p:cNvPr id="211976" name="Picture 8" descr="https://encrypted-tbn2.gstatic.com/images?q=tbn:ANd9GcRoD_EBkdEoAcjFzCBZ9fmasY8bBM-Gw7JxQeMiFRshbym4EL-M"/>
          <p:cNvPicPr>
            <a:picLocks noChangeAspect="1" noChangeArrowheads="1"/>
          </p:cNvPicPr>
          <p:nvPr/>
        </p:nvPicPr>
        <p:blipFill>
          <a:blip r:embed="rId4" cstate="print"/>
          <a:srcRect/>
          <a:stretch>
            <a:fillRect/>
          </a:stretch>
        </p:blipFill>
        <p:spPr bwMode="auto">
          <a:xfrm>
            <a:off x="3623727" y="3124200"/>
            <a:ext cx="2524125" cy="36576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1" name="Rectangle 3"/>
          <p:cNvSpPr>
            <a:spLocks noGrp="1" noChangeArrowheads="1"/>
          </p:cNvSpPr>
          <p:nvPr>
            <p:ph type="title"/>
          </p:nvPr>
        </p:nvSpPr>
        <p:spPr>
          <a:xfrm>
            <a:off x="381000" y="228600"/>
            <a:ext cx="8132763" cy="989012"/>
          </a:xfrm>
        </p:spPr>
        <p:txBody>
          <a:bodyPr anchor="ctr">
            <a:normAutofit/>
          </a:bodyPr>
          <a:lstStyle/>
          <a:p>
            <a:pPr eaLnBrk="1" hangingPunct="1">
              <a:defRPr/>
            </a:pPr>
            <a:r>
              <a:rPr lang="el-GR" sz="3200" b="1" dirty="0" smtClean="0">
                <a:solidFill>
                  <a:schemeClr val="tx2"/>
                </a:solidFill>
                <a:latin typeface="Arial" panose="020B0604020202020204" pitchFamily="34" charset="0"/>
                <a:ea typeface="Arial Unicode MS" pitchFamily="34" charset="-128"/>
                <a:cs typeface="Arial" panose="020B0604020202020204" pitchFamily="34" charset="0"/>
              </a:rPr>
              <a:t>Μηχανικός αερισμός</a:t>
            </a:r>
          </a:p>
        </p:txBody>
      </p:sp>
      <p:sp>
        <p:nvSpPr>
          <p:cNvPr id="421893" name="Rectangle 5"/>
          <p:cNvSpPr>
            <a:spLocks noChangeArrowheads="1"/>
          </p:cNvSpPr>
          <p:nvPr/>
        </p:nvSpPr>
        <p:spPr bwMode="auto">
          <a:xfrm>
            <a:off x="309563" y="2133601"/>
            <a:ext cx="4033837" cy="3323987"/>
          </a:xfrm>
          <a:prstGeom prst="rect">
            <a:avLst/>
          </a:prstGeom>
          <a:noFill/>
          <a:ln w="9525">
            <a:noFill/>
            <a:miter lim="800000"/>
            <a:headEnd/>
            <a:tailEnd/>
          </a:ln>
          <a:effectLst/>
        </p:spPr>
        <p:txBody>
          <a:bodyPr wrap="square">
            <a:spAutoFit/>
          </a:bodyPr>
          <a:lstStyle/>
          <a:p>
            <a:pPr>
              <a:lnSpc>
                <a:spcPct val="150000"/>
              </a:lnSpc>
              <a:buFont typeface="Wingdings" pitchFamily="2" charset="2"/>
              <a:buChar char="q"/>
              <a:defRPr/>
            </a:pPr>
            <a:r>
              <a:rPr lang="el-GR" sz="2000" dirty="0">
                <a:effectLst>
                  <a:outerShdw blurRad="38100" dist="38100" dir="2700000" algn="tl">
                    <a:srgbClr val="000000"/>
                  </a:outerShdw>
                </a:effectLst>
                <a:latin typeface="Arial" pitchFamily="34" charset="0"/>
              </a:rPr>
              <a:t>Μέθοδος που αφορά στη χρήση μηχανικής συσκευής προς ενίσχυση ή ολική αντικατάσταση του αερισμού του ασθενούς</a:t>
            </a:r>
          </a:p>
          <a:p>
            <a:pPr>
              <a:lnSpc>
                <a:spcPct val="150000"/>
              </a:lnSpc>
              <a:buFont typeface="Wingdings" pitchFamily="2" charset="2"/>
              <a:buChar char="q"/>
              <a:defRPr/>
            </a:pPr>
            <a:endParaRPr lang="el-GR" sz="2000" dirty="0">
              <a:effectLst>
                <a:outerShdw blurRad="38100" dist="38100" dir="2700000" algn="tl">
                  <a:srgbClr val="000000"/>
                </a:outerShdw>
              </a:effectLst>
              <a:latin typeface="Arial" pitchFamily="34" charset="0"/>
            </a:endParaRPr>
          </a:p>
          <a:p>
            <a:pPr>
              <a:lnSpc>
                <a:spcPct val="150000"/>
              </a:lnSpc>
              <a:buFont typeface="Wingdings" pitchFamily="2" charset="2"/>
              <a:buChar char="q"/>
              <a:defRPr/>
            </a:pPr>
            <a:r>
              <a:rPr lang="el-GR" sz="2000" dirty="0">
                <a:effectLst>
                  <a:outerShdw blurRad="38100" dist="38100" dir="2700000" algn="tl">
                    <a:srgbClr val="000000"/>
                  </a:outerShdw>
                </a:effectLst>
                <a:latin typeface="Arial" pitchFamily="34" charset="0"/>
              </a:rPr>
              <a:t>Επεμβατικός και μη επεμβατικός μηχανικός αερισμός</a:t>
            </a:r>
            <a:endParaRPr lang="en-GB" sz="2000" dirty="0">
              <a:effectLst>
                <a:outerShdw blurRad="38100" dist="38100" dir="2700000" algn="tl">
                  <a:srgbClr val="000000"/>
                </a:outerShdw>
              </a:effectLst>
              <a:latin typeface="Arial" pitchFamily="34" charset="0"/>
            </a:endParaRPr>
          </a:p>
        </p:txBody>
      </p:sp>
      <p:pic>
        <p:nvPicPr>
          <p:cNvPr id="167938" name="Picture 2" descr="http://www.carefusion.com/Images/Respiratory/Ventilation/NIV-Pediatric-Webinar-header-082013.jpg"/>
          <p:cNvPicPr>
            <a:picLocks noChangeAspect="1" noChangeArrowheads="1"/>
          </p:cNvPicPr>
          <p:nvPr/>
        </p:nvPicPr>
        <p:blipFill>
          <a:blip r:embed="rId2" cstate="print"/>
          <a:srcRect/>
          <a:stretch>
            <a:fillRect/>
          </a:stretch>
        </p:blipFill>
        <p:spPr bwMode="auto">
          <a:xfrm>
            <a:off x="4763436" y="2894234"/>
            <a:ext cx="4373880" cy="2523392"/>
          </a:xfrm>
          <a:prstGeom prst="rect">
            <a:avLst/>
          </a:prstGeom>
          <a:ln>
            <a:noFill/>
          </a:ln>
          <a:effectLst>
            <a:softEdge rad="112500"/>
          </a:effectLst>
        </p:spPr>
      </p:pic>
      <p:pic>
        <p:nvPicPr>
          <p:cNvPr id="167940" name="Picture 4" descr="http://4.bp.blogspot.com/-tzgQB9-SSB8/T61vTVcFpYI/AAAAAAAACuA/wqh0Fv3LfWk/s1600/IMG_5263.JPG"/>
          <p:cNvPicPr>
            <a:picLocks noChangeAspect="1" noChangeArrowheads="1"/>
          </p:cNvPicPr>
          <p:nvPr/>
        </p:nvPicPr>
        <p:blipFill>
          <a:blip r:embed="rId3" cstate="print"/>
          <a:srcRect/>
          <a:stretch>
            <a:fillRect/>
          </a:stretch>
        </p:blipFill>
        <p:spPr bwMode="auto">
          <a:xfrm>
            <a:off x="6830104" y="0"/>
            <a:ext cx="2161496" cy="2879553"/>
          </a:xfrm>
          <a:prstGeom prst="rect">
            <a:avLst/>
          </a:prstGeom>
          <a:ln>
            <a:noFill/>
          </a:ln>
          <a:effectLst>
            <a:softEdge rad="112500"/>
          </a:effectLst>
        </p:spPr>
      </p:pic>
      <p:pic>
        <p:nvPicPr>
          <p:cNvPr id="167942" name="Picture 6" descr="http://d1l9wtg77iuzz5.cloudfront.net/assets/1433/46340/original_Baby_on_ventilator.jpg?1360252186"/>
          <p:cNvPicPr>
            <a:picLocks noChangeAspect="1" noChangeArrowheads="1"/>
          </p:cNvPicPr>
          <p:nvPr/>
        </p:nvPicPr>
        <p:blipFill>
          <a:blip r:embed="rId4" cstate="print"/>
          <a:srcRect/>
          <a:stretch>
            <a:fillRect/>
          </a:stretch>
        </p:blipFill>
        <p:spPr bwMode="auto">
          <a:xfrm>
            <a:off x="4763436" y="86740"/>
            <a:ext cx="2057400" cy="280749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normAutofit/>
          </a:bodyPr>
          <a:lstStyle/>
          <a:p>
            <a:r>
              <a:rPr lang="el-GR" altLang="el-GR" sz="3200" b="1" dirty="0">
                <a:solidFill>
                  <a:schemeClr val="tx2"/>
                </a:solidFill>
                <a:latin typeface="Arial" panose="020B0604020202020204" pitchFamily="34" charset="0"/>
                <a:cs typeface="Arial" panose="020B0604020202020204" pitchFamily="34" charset="0"/>
              </a:rPr>
              <a:t>Μέγεθος </a:t>
            </a:r>
            <a:r>
              <a:rPr lang="el-GR" altLang="el-GR" sz="3200" b="1" dirty="0" err="1" smtClean="0">
                <a:solidFill>
                  <a:schemeClr val="tx2"/>
                </a:solidFill>
                <a:latin typeface="Arial" panose="020B0604020202020204" pitchFamily="34" charset="0"/>
                <a:cs typeface="Arial" panose="020B0604020202020204" pitchFamily="34" charset="0"/>
              </a:rPr>
              <a:t>ενδοτραχειακού</a:t>
            </a:r>
            <a:r>
              <a:rPr lang="el-GR" altLang="el-GR" sz="3200" b="1" dirty="0" smtClean="0">
                <a:solidFill>
                  <a:schemeClr val="tx2"/>
                </a:solidFill>
                <a:latin typeface="Arial" panose="020B0604020202020204" pitchFamily="34" charset="0"/>
                <a:cs typeface="Arial" panose="020B0604020202020204" pitchFamily="34" charset="0"/>
              </a:rPr>
              <a:t> σωλήνα</a:t>
            </a:r>
            <a:endParaRPr lang="el-GR" sz="3200" b="1" dirty="0">
              <a:solidFill>
                <a:schemeClr val="tx2"/>
              </a:solidFill>
              <a:latin typeface="Arial" panose="020B0604020202020204" pitchFamily="34" charset="0"/>
              <a:cs typeface="Arial" panose="020B0604020202020204" pitchFamily="34" charset="0"/>
            </a:endParaRPr>
          </a:p>
        </p:txBody>
      </p:sp>
      <p:sp>
        <p:nvSpPr>
          <p:cNvPr id="3" name="Θέση περιεχομένου 2"/>
          <p:cNvSpPr>
            <a:spLocks noGrp="1"/>
          </p:cNvSpPr>
          <p:nvPr>
            <p:ph idx="1"/>
          </p:nvPr>
        </p:nvSpPr>
        <p:spPr>
          <a:xfrm>
            <a:off x="457200" y="1752741"/>
            <a:ext cx="7543800" cy="3017520"/>
          </a:xfrm>
        </p:spPr>
        <p:txBody>
          <a:bodyPr>
            <a:normAutofit fontScale="92500" lnSpcReduction="20000"/>
          </a:bodyPr>
          <a:lstStyle/>
          <a:p>
            <a:r>
              <a:rPr lang="el-GR" dirty="0" smtClean="0"/>
              <a:t>Η εκτίμηση του σωστού μεγέθους του </a:t>
            </a:r>
            <a:r>
              <a:rPr lang="el-GR" dirty="0" err="1" smtClean="0"/>
              <a:t>ενδοτραχειακού</a:t>
            </a:r>
            <a:r>
              <a:rPr lang="el-GR" dirty="0" smtClean="0"/>
              <a:t> σωλήνα γίνεται με τους παρακάτω τύπους:</a:t>
            </a:r>
          </a:p>
          <a:p>
            <a:endParaRPr lang="el-GR" dirty="0"/>
          </a:p>
          <a:p>
            <a:r>
              <a:rPr lang="el-GR" b="1" dirty="0" smtClean="0">
                <a:solidFill>
                  <a:srgbClr val="00B050"/>
                </a:solidFill>
              </a:rPr>
              <a:t>Εσωτερική διάμετρος (</a:t>
            </a:r>
            <a:r>
              <a:rPr lang="en-US" b="1" dirty="0" smtClean="0">
                <a:solidFill>
                  <a:srgbClr val="00B050"/>
                </a:solidFill>
              </a:rPr>
              <a:t>mm)= (</a:t>
            </a:r>
            <a:r>
              <a:rPr lang="el-GR" b="1" dirty="0" smtClean="0">
                <a:solidFill>
                  <a:srgbClr val="00B050"/>
                </a:solidFill>
              </a:rPr>
              <a:t>ηλικία/4)+4</a:t>
            </a:r>
          </a:p>
          <a:p>
            <a:r>
              <a:rPr lang="el-GR" b="1" dirty="0" smtClean="0">
                <a:solidFill>
                  <a:srgbClr val="00B050"/>
                </a:solidFill>
              </a:rPr>
              <a:t>Μήκος (</a:t>
            </a:r>
            <a:r>
              <a:rPr lang="en-US" b="1" dirty="0" smtClean="0">
                <a:solidFill>
                  <a:srgbClr val="00B050"/>
                </a:solidFill>
              </a:rPr>
              <a:t>cm)= (</a:t>
            </a:r>
            <a:r>
              <a:rPr lang="el-GR" b="1" dirty="0" smtClean="0">
                <a:solidFill>
                  <a:srgbClr val="00B050"/>
                </a:solidFill>
              </a:rPr>
              <a:t>ηλικία/2)+ 12 για στοματική διασωλήνωση</a:t>
            </a:r>
          </a:p>
          <a:p>
            <a:r>
              <a:rPr lang="el-GR" b="1" dirty="0">
                <a:solidFill>
                  <a:srgbClr val="00B050"/>
                </a:solidFill>
              </a:rPr>
              <a:t>Μήκος (</a:t>
            </a:r>
            <a:r>
              <a:rPr lang="el-GR" b="1" dirty="0" err="1">
                <a:solidFill>
                  <a:srgbClr val="00B050"/>
                </a:solidFill>
              </a:rPr>
              <a:t>cm</a:t>
            </a:r>
            <a:r>
              <a:rPr lang="el-GR" b="1" dirty="0">
                <a:solidFill>
                  <a:srgbClr val="00B050"/>
                </a:solidFill>
              </a:rPr>
              <a:t>)= (ηλικία/2)+ </a:t>
            </a:r>
            <a:r>
              <a:rPr lang="el-GR" b="1" dirty="0" smtClean="0">
                <a:solidFill>
                  <a:srgbClr val="00B050"/>
                </a:solidFill>
              </a:rPr>
              <a:t>15 για ρινική διασωλήνωση</a:t>
            </a:r>
          </a:p>
          <a:p>
            <a:endParaRPr lang="el-GR" dirty="0"/>
          </a:p>
          <a:p>
            <a:r>
              <a:rPr lang="el-GR" sz="1200" dirty="0"/>
              <a:t>*Νεογνά: 3-3,5 </a:t>
            </a:r>
            <a:r>
              <a:rPr lang="en-US" sz="1200" dirty="0"/>
              <a:t>mm</a:t>
            </a:r>
            <a:endParaRPr lang="el-GR" sz="1200" dirty="0"/>
          </a:p>
          <a:p>
            <a:r>
              <a:rPr lang="el-GR" sz="1200" dirty="0"/>
              <a:t>Πρόωρα νεογνά: 2,5 </a:t>
            </a:r>
            <a:r>
              <a:rPr lang="en-US" sz="1200" dirty="0"/>
              <a:t>mm</a:t>
            </a:r>
          </a:p>
          <a:p>
            <a:endParaRPr lang="el-GR" dirty="0"/>
          </a:p>
          <a:p>
            <a:endParaRPr lang="el-GR" dirty="0"/>
          </a:p>
        </p:txBody>
      </p:sp>
      <p:pic>
        <p:nvPicPr>
          <p:cNvPr id="10242" name="Picture 2" descr="http://www.alderhey.nhs.uk/wp-content/uploads/pic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2268" y="4038600"/>
            <a:ext cx="4016167" cy="22937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7521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chor="ctr"/>
          <a:lstStyle/>
          <a:p>
            <a:r>
              <a:rPr lang="el-GR" sz="3200" b="1" dirty="0" smtClean="0">
                <a:solidFill>
                  <a:schemeClr val="tx2"/>
                </a:solidFill>
                <a:latin typeface="Arial" panose="020B0604020202020204" pitchFamily="34" charset="0"/>
                <a:cs typeface="Arial" panose="020B0604020202020204" pitchFamily="34" charset="0"/>
              </a:rPr>
              <a:t>Λαρυγγοσκόπια</a:t>
            </a:r>
            <a:endParaRPr lang="el-GR" sz="3200" b="1" dirty="0">
              <a:solidFill>
                <a:schemeClr val="tx2"/>
              </a:solidFill>
              <a:latin typeface="Arial" panose="020B0604020202020204" pitchFamily="34" charset="0"/>
              <a:cs typeface="Arial" panose="020B0604020202020204" pitchFamily="34" charset="0"/>
            </a:endParaRPr>
          </a:p>
        </p:txBody>
      </p:sp>
      <p:sp>
        <p:nvSpPr>
          <p:cNvPr id="3" name="Θέση περιεχομένου 2"/>
          <p:cNvSpPr>
            <a:spLocks noGrp="1"/>
          </p:cNvSpPr>
          <p:nvPr>
            <p:ph idx="1"/>
          </p:nvPr>
        </p:nvSpPr>
        <p:spPr>
          <a:xfrm>
            <a:off x="152400" y="1777110"/>
            <a:ext cx="7543800" cy="3017520"/>
          </a:xfrm>
        </p:spPr>
        <p:txBody>
          <a:bodyPr/>
          <a:lstStyle/>
          <a:p>
            <a:pPr marL="342900" indent="-342900">
              <a:buFont typeface="+mj-lt"/>
              <a:buAutoNum type="arabicPeriod"/>
            </a:pPr>
            <a:r>
              <a:rPr lang="el-GR" dirty="0" smtClean="0"/>
              <a:t>Ευθύ </a:t>
            </a:r>
            <a:r>
              <a:rPr lang="el-GR" dirty="0" err="1" smtClean="0"/>
              <a:t>γλωσσοπίεστρο</a:t>
            </a:r>
            <a:r>
              <a:rPr lang="el-GR" dirty="0" smtClean="0"/>
              <a:t> (ευθεία λάμα)</a:t>
            </a:r>
          </a:p>
          <a:p>
            <a:pPr marL="219456" lvl="1" indent="0">
              <a:buNone/>
            </a:pPr>
            <a:r>
              <a:rPr lang="el-GR" dirty="0" smtClean="0"/>
              <a:t>+Ανασηκώνουν άμεσα την επιγλωττίδα και παρέχουν άμεση θέα των φωνητικών χορδών</a:t>
            </a:r>
          </a:p>
          <a:p>
            <a:pPr marL="219456" lvl="1" indent="0">
              <a:buNone/>
            </a:pPr>
            <a:r>
              <a:rPr lang="el-GR" dirty="0" smtClean="0"/>
              <a:t> -Κίνδυνος ερεθισμού του </a:t>
            </a:r>
            <a:r>
              <a:rPr lang="el-GR" dirty="0" err="1" smtClean="0"/>
              <a:t>πνευμονογαστρικού</a:t>
            </a:r>
            <a:r>
              <a:rPr lang="el-GR" dirty="0" smtClean="0"/>
              <a:t> προκαλώντας </a:t>
            </a:r>
            <a:r>
              <a:rPr lang="el-GR" dirty="0" err="1" smtClean="0"/>
              <a:t>λαρυγγόσπασμο</a:t>
            </a:r>
            <a:r>
              <a:rPr lang="el-GR" dirty="0" smtClean="0"/>
              <a:t> ή βραδυκαρδία</a:t>
            </a:r>
            <a:endParaRPr lang="el-GR" dirty="0"/>
          </a:p>
          <a:p>
            <a:pPr marL="342900" indent="-342900">
              <a:buFont typeface="+mj-lt"/>
              <a:buAutoNum type="arabicPeriod"/>
            </a:pPr>
            <a:r>
              <a:rPr lang="el-GR" dirty="0" smtClean="0"/>
              <a:t>Κυρτό </a:t>
            </a:r>
            <a:r>
              <a:rPr lang="el-GR" dirty="0" err="1" smtClean="0"/>
              <a:t>γλωσσοπίεστρο</a:t>
            </a:r>
            <a:endParaRPr lang="el-GR" dirty="0" smtClean="0"/>
          </a:p>
          <a:p>
            <a:pPr marL="219456" lvl="1" indent="0">
              <a:buNone/>
            </a:pPr>
            <a:r>
              <a:rPr lang="el-GR" dirty="0" smtClean="0"/>
              <a:t>+</a:t>
            </a:r>
            <a:r>
              <a:rPr lang="el-GR" dirty="0"/>
              <a:t>Μικρότερος </a:t>
            </a:r>
            <a:r>
              <a:rPr lang="el-GR" dirty="0" smtClean="0"/>
              <a:t>κίνδυνο </a:t>
            </a:r>
            <a:r>
              <a:rPr lang="el-GR" dirty="0"/>
              <a:t>ερεθισμού του </a:t>
            </a:r>
            <a:r>
              <a:rPr lang="el-GR" dirty="0" err="1" smtClean="0"/>
              <a:t>πνευμονογαστρικού</a:t>
            </a:r>
            <a:endParaRPr lang="el-GR" dirty="0" smtClean="0"/>
          </a:p>
          <a:p>
            <a:pPr marL="219456" lvl="1" indent="0">
              <a:buNone/>
            </a:pPr>
            <a:r>
              <a:rPr lang="el-GR" dirty="0" smtClean="0"/>
              <a:t>-Μετακινούν την επιγλωττίδα μπροστά ανασηκώνοντάς την από την </a:t>
            </a:r>
          </a:p>
          <a:p>
            <a:pPr marL="219456" lvl="1" indent="0">
              <a:buNone/>
            </a:pPr>
            <a:r>
              <a:rPr lang="el-GR" dirty="0"/>
              <a:t> </a:t>
            </a:r>
            <a:r>
              <a:rPr lang="el-GR" dirty="0" smtClean="0"/>
              <a:t> πρόσθια επιφάνειά της </a:t>
            </a:r>
          </a:p>
          <a:p>
            <a:pPr marL="219456" lvl="1" indent="0">
              <a:buNone/>
            </a:pPr>
            <a:endParaRPr lang="el-GR" dirty="0"/>
          </a:p>
          <a:p>
            <a:pPr marL="219456" lvl="1" indent="0">
              <a:buNone/>
            </a:pPr>
            <a:endParaRPr lang="el-GR" dirty="0" smtClean="0"/>
          </a:p>
          <a:p>
            <a:pPr marL="219456" lvl="1" indent="0">
              <a:buNone/>
            </a:pPr>
            <a:endParaRPr lang="el-GR" dirty="0"/>
          </a:p>
        </p:txBody>
      </p:sp>
      <p:pic>
        <p:nvPicPr>
          <p:cNvPr id="9218" name="Picture 2" descr="http://assets.medi-shop.gr/635-medium/heine-mac-modular-liion-s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4644" y="2206925"/>
            <a:ext cx="2259356" cy="225935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pstatic.gr/bp/4611686018431391098/9al9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4644" y="0"/>
            <a:ext cx="2227897" cy="222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28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35719"/>
            <a:ext cx="7010400" cy="1527175"/>
          </a:xfrm>
        </p:spPr>
        <p:txBody>
          <a:bodyPr anchor="ctr"/>
          <a:lstStyle/>
          <a:p>
            <a:r>
              <a:rPr lang="el-GR" sz="3200" dirty="0"/>
              <a:t>Κατά το μηχανικό αερισμό</a:t>
            </a:r>
            <a:endParaRPr lang="en-US" sz="3200" dirty="0"/>
          </a:p>
        </p:txBody>
      </p:sp>
      <p:sp>
        <p:nvSpPr>
          <p:cNvPr id="47107" name="Rectangle 3"/>
          <p:cNvSpPr>
            <a:spLocks noGrp="1" noChangeArrowheads="1"/>
          </p:cNvSpPr>
          <p:nvPr>
            <p:ph type="body" sz="half" idx="1"/>
          </p:nvPr>
        </p:nvSpPr>
        <p:spPr>
          <a:xfrm>
            <a:off x="3936023" y="1219200"/>
            <a:ext cx="5219700" cy="4260850"/>
          </a:xfrm>
        </p:spPr>
        <p:txBody>
          <a:bodyPr/>
          <a:lstStyle/>
          <a:p>
            <a:pPr>
              <a:lnSpc>
                <a:spcPct val="90000"/>
              </a:lnSpc>
              <a:buFont typeface="Wingdings" pitchFamily="2" charset="2"/>
              <a:buNone/>
            </a:pPr>
            <a:r>
              <a:rPr lang="el-GR" sz="2200" b="1" u="sng" dirty="0"/>
              <a:t>Γενικά μέτρα</a:t>
            </a:r>
          </a:p>
          <a:p>
            <a:pPr>
              <a:lnSpc>
                <a:spcPct val="90000"/>
              </a:lnSpc>
              <a:buFontTx/>
              <a:buChar char="o"/>
            </a:pPr>
            <a:r>
              <a:rPr lang="el-GR" sz="2200" dirty="0"/>
              <a:t>Χορήγηση υγρών και θερμιδική κάλυψη για μη καταβολισμό</a:t>
            </a:r>
          </a:p>
          <a:p>
            <a:pPr>
              <a:lnSpc>
                <a:spcPct val="90000"/>
              </a:lnSpc>
              <a:buFontTx/>
              <a:buChar char="o"/>
            </a:pPr>
            <a:r>
              <a:rPr lang="el-GR" sz="2200" dirty="0"/>
              <a:t>Ρύθμιση θερμοκρασίας ή και υγρασίας</a:t>
            </a:r>
          </a:p>
          <a:p>
            <a:pPr>
              <a:lnSpc>
                <a:spcPct val="90000"/>
              </a:lnSpc>
              <a:buFontTx/>
              <a:buChar char="o"/>
            </a:pPr>
            <a:r>
              <a:rPr lang="el-GR" sz="2200" dirty="0"/>
              <a:t>Κατάλληλη θέση νεογνού</a:t>
            </a:r>
          </a:p>
          <a:p>
            <a:pPr>
              <a:lnSpc>
                <a:spcPct val="90000"/>
              </a:lnSpc>
              <a:buFontTx/>
              <a:buChar char="o"/>
            </a:pPr>
            <a:r>
              <a:rPr lang="el-GR" sz="2200" dirty="0"/>
              <a:t>Αναρροφήσεις (επί εκκρίσεων) με ανάλογα μεσοδιαστήματα</a:t>
            </a:r>
          </a:p>
          <a:p>
            <a:pPr>
              <a:lnSpc>
                <a:spcPct val="90000"/>
              </a:lnSpc>
              <a:buFontTx/>
              <a:buChar char="o"/>
            </a:pPr>
            <a:r>
              <a:rPr lang="el-GR" sz="2200" dirty="0"/>
              <a:t>Τοποθέτηση </a:t>
            </a:r>
            <a:r>
              <a:rPr lang="el-GR" sz="2200" dirty="0" err="1"/>
              <a:t>ρινογαστρικού</a:t>
            </a:r>
            <a:r>
              <a:rPr lang="el-GR" sz="2200" dirty="0"/>
              <a:t> καθετήρα</a:t>
            </a:r>
          </a:p>
          <a:p>
            <a:pPr>
              <a:lnSpc>
                <a:spcPct val="90000"/>
              </a:lnSpc>
              <a:buFontTx/>
              <a:buChar char="o"/>
            </a:pPr>
            <a:r>
              <a:rPr lang="el-GR" sz="2200" dirty="0"/>
              <a:t>Φυσικοθεραπεία αναπνευστικού</a:t>
            </a:r>
          </a:p>
          <a:p>
            <a:pPr>
              <a:lnSpc>
                <a:spcPct val="90000"/>
              </a:lnSpc>
              <a:buFontTx/>
              <a:buChar char="o"/>
            </a:pPr>
            <a:endParaRPr lang="en-US" sz="2200" dirty="0"/>
          </a:p>
        </p:txBody>
      </p:sp>
      <p:pic>
        <p:nvPicPr>
          <p:cNvPr id="47133" name="Picture 29" descr="neonate"/>
          <p:cNvPicPr>
            <a:picLocks noChangeAspect="1" noChangeArrowheads="1"/>
          </p:cNvPicPr>
          <p:nvPr/>
        </p:nvPicPr>
        <p:blipFill>
          <a:blip r:embed="rId3" cstate="print"/>
          <a:srcRect/>
          <a:stretch>
            <a:fillRect/>
          </a:stretch>
        </p:blipFill>
        <p:spPr bwMode="auto">
          <a:xfrm>
            <a:off x="35169" y="1744662"/>
            <a:ext cx="3851275" cy="3209925"/>
          </a:xfrm>
          <a:prstGeom prst="rect">
            <a:avLst/>
          </a:prstGeom>
          <a:noFill/>
        </p:spPr>
      </p:pic>
    </p:spTree>
    <p:extLst>
      <p:ext uri="{BB962C8B-B14F-4D97-AF65-F5344CB8AC3E}">
        <p14:creationId xmlns:p14="http://schemas.microsoft.com/office/powerpoint/2010/main" val="6438031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8705"/>
            <a:ext cx="7543800" cy="1450757"/>
          </a:xfrm>
        </p:spPr>
        <p:txBody>
          <a:bodyPr anchor="ctr">
            <a:normAutofit/>
          </a:bodyPr>
          <a:lstStyle/>
          <a:p>
            <a:r>
              <a:rPr lang="el-GR" sz="3200" b="1" dirty="0" smtClean="0">
                <a:latin typeface="+mn-lt"/>
                <a:cs typeface="Arial" panose="020B0604020202020204" pitchFamily="34" charset="0"/>
              </a:rPr>
              <a:t>Μηχανισμός αναπνοής</a:t>
            </a:r>
            <a:endParaRPr lang="en-US" sz="3200" b="1" dirty="0">
              <a:latin typeface="+mn-lt"/>
              <a:cs typeface="Arial" panose="020B0604020202020204" pitchFamily="34" charset="0"/>
            </a:endParaRPr>
          </a:p>
        </p:txBody>
      </p:sp>
      <p:sp>
        <p:nvSpPr>
          <p:cNvPr id="3" name="Content Placeholder 2"/>
          <p:cNvSpPr>
            <a:spLocks noGrp="1"/>
          </p:cNvSpPr>
          <p:nvPr>
            <p:ph idx="1"/>
          </p:nvPr>
        </p:nvSpPr>
        <p:spPr>
          <a:xfrm>
            <a:off x="5489253" y="941107"/>
            <a:ext cx="3312368" cy="5069160"/>
          </a:xfrm>
        </p:spPr>
        <p:style>
          <a:lnRef idx="1">
            <a:schemeClr val="accent4"/>
          </a:lnRef>
          <a:fillRef idx="2">
            <a:schemeClr val="accent4"/>
          </a:fillRef>
          <a:effectRef idx="1">
            <a:schemeClr val="accent4"/>
          </a:effectRef>
          <a:fontRef idx="minor">
            <a:schemeClr val="dk1"/>
          </a:fontRef>
        </p:style>
        <p:txBody>
          <a:bodyPr>
            <a:noAutofit/>
          </a:bodyPr>
          <a:lstStyle/>
          <a:p>
            <a:pPr lvl="0" fontAlgn="base">
              <a:spcBef>
                <a:spcPct val="0"/>
              </a:spcBef>
              <a:spcAft>
                <a:spcPct val="0"/>
              </a:spcAft>
              <a:buFont typeface="Wingdings" panose="05000000000000000000" pitchFamily="2" charset="2"/>
              <a:buChar char="Ø"/>
            </a:pPr>
            <a:r>
              <a:rPr lang="en-US" altLang="en-US" sz="1600" dirty="0" err="1">
                <a:solidFill>
                  <a:schemeClr val="tx1"/>
                </a:solidFill>
                <a:latin typeface="Calibri" panose="020F0502020204030204" pitchFamily="34" charset="0"/>
              </a:rPr>
              <a:t>Ρυθμίζετ</a:t>
            </a:r>
            <a:r>
              <a:rPr lang="en-US" altLang="en-US" sz="1600" dirty="0">
                <a:solidFill>
                  <a:schemeClr val="tx1"/>
                </a:solidFill>
                <a:latin typeface="Calibri" panose="020F0502020204030204" pitchFamily="34" charset="0"/>
              </a:rPr>
              <a:t>αι από το αναπνευστικό κέντρο που βρίσκεται στον προμήκη </a:t>
            </a:r>
            <a:r>
              <a:rPr lang="en-US" altLang="en-US" sz="1600" dirty="0" smtClean="0">
                <a:solidFill>
                  <a:schemeClr val="tx1"/>
                </a:solidFill>
                <a:latin typeface="Calibri" panose="020F0502020204030204" pitchFamily="34" charset="0"/>
              </a:rPr>
              <a:t>μυελό </a:t>
            </a:r>
            <a:endParaRPr lang="en-US" altLang="en-US" sz="1600" dirty="0">
              <a:solidFill>
                <a:schemeClr val="tx1"/>
              </a:solidFill>
              <a:latin typeface="Calibri" panose="020F0502020204030204" pitchFamily="34" charset="0"/>
            </a:endParaRPr>
          </a:p>
          <a:p>
            <a:pPr>
              <a:buFont typeface="Wingdings" panose="05000000000000000000" pitchFamily="2" charset="2"/>
              <a:buChar char="Ø"/>
            </a:pPr>
            <a:endParaRPr lang="el-GR" sz="1600" dirty="0" smtClean="0">
              <a:latin typeface="Calibri" panose="020F0502020204030204" pitchFamily="34" charset="0"/>
            </a:endParaRPr>
          </a:p>
          <a:p>
            <a:pPr>
              <a:buFont typeface="Wingdings" panose="05000000000000000000" pitchFamily="2" charset="2"/>
              <a:buChar char="Ø"/>
            </a:pPr>
            <a:r>
              <a:rPr lang="el-GR" sz="1600" dirty="0" smtClean="0">
                <a:latin typeface="Calibri" panose="020F0502020204030204" pitchFamily="34" charset="0"/>
              </a:rPr>
              <a:t>Οι κινήσεις του πνεύμονα επιτελούνται μέσω των κινήσεων του θώρακα και του διαφράγματος</a:t>
            </a:r>
          </a:p>
          <a:p>
            <a:pPr marL="0" indent="0">
              <a:buNone/>
            </a:pPr>
            <a:endParaRPr lang="el-GR" sz="1600" dirty="0" smtClean="0">
              <a:latin typeface="Calibri" panose="020F0502020204030204" pitchFamily="34" charset="0"/>
            </a:endParaRPr>
          </a:p>
          <a:p>
            <a:pPr>
              <a:buFont typeface="Wingdings" panose="05000000000000000000" pitchFamily="2" charset="2"/>
              <a:buChar char="Ø"/>
            </a:pPr>
            <a:r>
              <a:rPr lang="el-GR" sz="1600" dirty="0" smtClean="0">
                <a:latin typeface="Calibri" panose="020F0502020204030204" pitchFamily="34" charset="0"/>
              </a:rPr>
              <a:t>Η εισπνοή είναι ενεργητική διαδικασία και η εκπνοή παθητική</a:t>
            </a:r>
          </a:p>
          <a:p>
            <a:pPr marL="0" indent="0">
              <a:buNone/>
            </a:pPr>
            <a:endParaRPr lang="el-GR" sz="1600" dirty="0" smtClean="0">
              <a:latin typeface="Calibri" panose="020F0502020204030204" pitchFamily="34" charset="0"/>
            </a:endParaRPr>
          </a:p>
          <a:p>
            <a:pPr>
              <a:buFont typeface="Wingdings" panose="05000000000000000000" pitchFamily="2" charset="2"/>
              <a:buChar char="Ø"/>
            </a:pPr>
            <a:r>
              <a:rPr lang="el-GR" altLang="en-US" sz="1600" b="1" u="sng" dirty="0" smtClean="0">
                <a:solidFill>
                  <a:schemeClr val="tx1"/>
                </a:solidFill>
                <a:latin typeface="Calibri" panose="020F0502020204030204" pitchFamily="34" charset="0"/>
              </a:rPr>
              <a:t>Ενδοτικότητα</a:t>
            </a:r>
            <a:r>
              <a:rPr lang="el-GR" altLang="en-US" sz="1600" b="1" i="1" u="sng" dirty="0">
                <a:solidFill>
                  <a:schemeClr val="tx1"/>
                </a:solidFill>
                <a:latin typeface="Calibri" panose="020F0502020204030204" pitchFamily="34" charset="0"/>
              </a:rPr>
              <a:t>:</a:t>
            </a:r>
            <a:r>
              <a:rPr lang="el-GR" altLang="en-US" sz="1600" dirty="0">
                <a:solidFill>
                  <a:schemeClr val="tx1"/>
                </a:solidFill>
                <a:latin typeface="Calibri" panose="020F0502020204030204" pitchFamily="34" charset="0"/>
              </a:rPr>
              <a:t> η ικανότητα έκπτυξης του πνεύμονα και του θώρακα (αύξηση του πνευμονικού όγκου ανά μονάδα αύξησης της ενδοθωρακικής πίεσης</a:t>
            </a:r>
            <a:r>
              <a:rPr lang="el-GR" altLang="en-US" sz="1600" dirty="0" smtClean="0">
                <a:solidFill>
                  <a:schemeClr val="tx1"/>
                </a:solidFill>
                <a:latin typeface="Calibri" panose="020F0502020204030204" pitchFamily="34" charset="0"/>
              </a:rPr>
              <a:t>)</a:t>
            </a:r>
            <a:endParaRPr lang="el-GR" altLang="en-US" sz="1600" dirty="0">
              <a:solidFill>
                <a:schemeClr val="tx1"/>
              </a:solidFill>
              <a:latin typeface="Calibri" panose="020F0502020204030204" pitchFamily="34" charset="0"/>
            </a:endParaRPr>
          </a:p>
          <a:p>
            <a:pPr>
              <a:buFont typeface="Wingdings" panose="05000000000000000000" pitchFamily="2" charset="2"/>
              <a:buChar char="Ø"/>
            </a:pPr>
            <a:endParaRPr lang="en-US" sz="1400" dirty="0">
              <a:solidFill>
                <a:schemeClr val="tx1"/>
              </a:solidFill>
              <a:latin typeface="Calibri" panose="020F0502020204030204" pitchFamily="34" charset="0"/>
            </a:endParaRPr>
          </a:p>
        </p:txBody>
      </p:sp>
      <p:pic>
        <p:nvPicPr>
          <p:cNvPr id="4100" name="Picture 4" descr="http://i.ytimg.com/vi/zNHxXSKm1gU/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38" y="2113231"/>
            <a:ext cx="5256584" cy="394243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31840" y="1916832"/>
            <a:ext cx="64807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004048" y="2113231"/>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23728" y="2113231"/>
            <a:ext cx="734602"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5001" y="2798548"/>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91029" y="3302604"/>
            <a:ext cx="367301" cy="414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91029" y="3789040"/>
            <a:ext cx="568803"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30138" y="4947786"/>
            <a:ext cx="1728192" cy="661079"/>
          </a:xfrm>
          <a:prstGeom prst="rect">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tx1"/>
                </a:solidFill>
              </a:rPr>
              <a:t>Εισπνοή</a:t>
            </a:r>
          </a:p>
          <a:p>
            <a:pPr algn="ctr"/>
            <a:r>
              <a:rPr lang="el-GR" sz="1000" dirty="0" smtClean="0">
                <a:solidFill>
                  <a:schemeClr val="tx1"/>
                </a:solidFill>
              </a:rPr>
              <a:t>Σύσπαση διαφράγματος</a:t>
            </a:r>
          </a:p>
          <a:p>
            <a:pPr algn="ctr"/>
            <a:r>
              <a:rPr lang="el-GR" sz="1000" dirty="0" smtClean="0">
                <a:solidFill>
                  <a:schemeClr val="tx1"/>
                </a:solidFill>
              </a:rPr>
              <a:t>(μετακίνηση προς τα κάτω)</a:t>
            </a:r>
            <a:endParaRPr lang="en-US" sz="1000" dirty="0">
              <a:solidFill>
                <a:schemeClr val="tx1"/>
              </a:solidFill>
            </a:endParaRPr>
          </a:p>
        </p:txBody>
      </p:sp>
      <p:sp>
        <p:nvSpPr>
          <p:cNvPr id="15" name="Rectangle 14"/>
          <p:cNvSpPr/>
          <p:nvPr/>
        </p:nvSpPr>
        <p:spPr>
          <a:xfrm>
            <a:off x="3747538" y="4929404"/>
            <a:ext cx="1656184" cy="720080"/>
          </a:xfrm>
          <a:prstGeom prst="rect">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tx1"/>
                </a:solidFill>
              </a:rPr>
              <a:t>Εκπνοή</a:t>
            </a:r>
          </a:p>
          <a:p>
            <a:pPr algn="ctr"/>
            <a:r>
              <a:rPr lang="el-GR" sz="1000" dirty="0" smtClean="0">
                <a:solidFill>
                  <a:schemeClr val="tx1"/>
                </a:solidFill>
              </a:rPr>
              <a:t>Χαλάρωση διαφράγματος</a:t>
            </a:r>
          </a:p>
          <a:p>
            <a:pPr algn="ctr"/>
            <a:r>
              <a:rPr lang="el-GR" sz="1000" dirty="0" smtClean="0">
                <a:solidFill>
                  <a:schemeClr val="tx1"/>
                </a:solidFill>
              </a:rPr>
              <a:t>(μετακίνηση προς τα πάνω)</a:t>
            </a:r>
            <a:endParaRPr lang="en-US" sz="1000" dirty="0">
              <a:solidFill>
                <a:schemeClr val="tx1"/>
              </a:solidFill>
            </a:endParaRPr>
          </a:p>
        </p:txBody>
      </p:sp>
      <p:sp>
        <p:nvSpPr>
          <p:cNvPr id="13" name="Rectangle 12"/>
          <p:cNvSpPr/>
          <p:nvPr/>
        </p:nvSpPr>
        <p:spPr>
          <a:xfrm>
            <a:off x="2079489" y="2884469"/>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036902" y="2684267"/>
            <a:ext cx="674142" cy="618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801390" y="2877024"/>
            <a:ext cx="57606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53955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906462" y="-22452"/>
            <a:ext cx="7543800" cy="1450757"/>
          </a:xfrm>
        </p:spPr>
        <p:txBody>
          <a:bodyPr anchor="ctr"/>
          <a:lstStyle/>
          <a:p>
            <a:r>
              <a:rPr lang="el-GR" sz="3200" dirty="0"/>
              <a:t>Παρακολούθηση κατά το μηχανικό αερισμό</a:t>
            </a:r>
            <a:endParaRPr lang="en-US" sz="3200" dirty="0"/>
          </a:p>
        </p:txBody>
      </p:sp>
      <p:sp>
        <p:nvSpPr>
          <p:cNvPr id="46083" name="Rectangle 3"/>
          <p:cNvSpPr>
            <a:spLocks noGrp="1" noChangeArrowheads="1"/>
          </p:cNvSpPr>
          <p:nvPr>
            <p:ph type="body" idx="1"/>
          </p:nvPr>
        </p:nvSpPr>
        <p:spPr>
          <a:xfrm>
            <a:off x="106362" y="1269206"/>
            <a:ext cx="4465638" cy="4319588"/>
          </a:xfrm>
        </p:spPr>
        <p:txBody>
          <a:bodyPr/>
          <a:lstStyle/>
          <a:p>
            <a:pPr>
              <a:lnSpc>
                <a:spcPct val="90000"/>
              </a:lnSpc>
              <a:buFontTx/>
              <a:buChar char="o"/>
            </a:pPr>
            <a:r>
              <a:rPr lang="el-GR" sz="2000" dirty="0"/>
              <a:t>Εάν χορηγείται η επιθυμητή συγκέντρωση Ο2</a:t>
            </a:r>
          </a:p>
          <a:p>
            <a:pPr>
              <a:lnSpc>
                <a:spcPct val="90000"/>
              </a:lnSpc>
              <a:buFontTx/>
              <a:buChar char="o"/>
            </a:pPr>
            <a:r>
              <a:rPr lang="el-GR" sz="2000" dirty="0"/>
              <a:t>Εάν είναι συνδεδεμένο με τον υγραντήρα</a:t>
            </a:r>
          </a:p>
          <a:p>
            <a:pPr>
              <a:lnSpc>
                <a:spcPct val="90000"/>
              </a:lnSpc>
              <a:buFontTx/>
              <a:buChar char="o"/>
            </a:pPr>
            <a:r>
              <a:rPr lang="el-GR" sz="2000" dirty="0"/>
              <a:t>Εάν ισχύουν οι προκαθορισμένες ρυθμίσεις του αναπνευστήρα</a:t>
            </a:r>
          </a:p>
          <a:p>
            <a:pPr>
              <a:lnSpc>
                <a:spcPct val="90000"/>
              </a:lnSpc>
              <a:buFontTx/>
              <a:buChar char="o"/>
            </a:pPr>
            <a:r>
              <a:rPr lang="el-GR" sz="2000" dirty="0"/>
              <a:t>Προσοχή στα όρια των ρυθμίσεων</a:t>
            </a:r>
          </a:p>
          <a:p>
            <a:pPr>
              <a:lnSpc>
                <a:spcPct val="90000"/>
              </a:lnSpc>
              <a:buFontTx/>
              <a:buChar char="o"/>
            </a:pPr>
            <a:r>
              <a:rPr lang="el-GR" sz="2000" dirty="0"/>
              <a:t>Έλεγχος θέσης </a:t>
            </a:r>
            <a:r>
              <a:rPr lang="el-GR" sz="2000" dirty="0" err="1"/>
              <a:t>τραχειοσωλήνα</a:t>
            </a:r>
            <a:r>
              <a:rPr lang="el-GR" sz="2000" dirty="0"/>
              <a:t> (ακρόαση, α/α θώρακος)</a:t>
            </a:r>
          </a:p>
          <a:p>
            <a:pPr>
              <a:lnSpc>
                <a:spcPct val="90000"/>
              </a:lnSpc>
              <a:buFontTx/>
              <a:buChar char="o"/>
            </a:pPr>
            <a:r>
              <a:rPr lang="el-GR" sz="2000" dirty="0" err="1"/>
              <a:t>Έκπτυξη</a:t>
            </a:r>
            <a:r>
              <a:rPr lang="el-GR" sz="2000" dirty="0"/>
              <a:t> θώρακα</a:t>
            </a:r>
          </a:p>
          <a:p>
            <a:pPr>
              <a:lnSpc>
                <a:spcPct val="90000"/>
              </a:lnSpc>
              <a:buFontTx/>
              <a:buChar char="o"/>
            </a:pPr>
            <a:r>
              <a:rPr lang="el-GR" sz="2000" dirty="0"/>
              <a:t>Χρώμα δέρματος</a:t>
            </a:r>
          </a:p>
          <a:p>
            <a:pPr>
              <a:lnSpc>
                <a:spcPct val="90000"/>
              </a:lnSpc>
              <a:buFontTx/>
              <a:buChar char="o"/>
            </a:pPr>
            <a:endParaRPr lang="en-US" sz="2000" dirty="0"/>
          </a:p>
        </p:txBody>
      </p:sp>
      <p:sp>
        <p:nvSpPr>
          <p:cNvPr id="46084" name="Text Box 4"/>
          <p:cNvSpPr txBox="1">
            <a:spLocks noChangeArrowheads="1"/>
          </p:cNvSpPr>
          <p:nvPr/>
        </p:nvSpPr>
        <p:spPr bwMode="auto">
          <a:xfrm>
            <a:off x="4789244" y="1269206"/>
            <a:ext cx="4083050" cy="2835275"/>
          </a:xfrm>
          <a:prstGeom prst="rect">
            <a:avLst/>
          </a:prstGeom>
          <a:noFill/>
          <a:ln w="9525">
            <a:noFill/>
            <a:miter lim="800000"/>
            <a:headEnd/>
            <a:tailEnd/>
          </a:ln>
          <a:effectLst/>
        </p:spPr>
        <p:txBody>
          <a:bodyPr>
            <a:spAutoFit/>
          </a:bodyPr>
          <a:lstStyle/>
          <a:p>
            <a:pPr algn="l" eaLnBrk="0" hangingPunct="0">
              <a:spcBef>
                <a:spcPct val="0"/>
              </a:spcBef>
              <a:buSzTx/>
              <a:buFont typeface="Wingdings" pitchFamily="2" charset="2"/>
              <a:buChar char="Ø"/>
            </a:pPr>
            <a:r>
              <a:rPr lang="en-US" sz="2000" dirty="0"/>
              <a:t>Pulse Oximeter (Sat O</a:t>
            </a:r>
            <a:r>
              <a:rPr lang="en-US" sz="2000" baseline="-25000" dirty="0"/>
              <a:t>2</a:t>
            </a:r>
            <a:r>
              <a:rPr lang="en-US" sz="2000" dirty="0"/>
              <a:t>)</a:t>
            </a:r>
            <a:endParaRPr lang="el-GR" sz="2000" dirty="0"/>
          </a:p>
          <a:p>
            <a:pPr algn="l" eaLnBrk="0" hangingPunct="0">
              <a:spcBef>
                <a:spcPct val="0"/>
              </a:spcBef>
              <a:buSzTx/>
              <a:buFont typeface="Wingdings" pitchFamily="2" charset="2"/>
              <a:buChar char="Ø"/>
            </a:pPr>
            <a:r>
              <a:rPr lang="en-US" sz="2000" dirty="0"/>
              <a:t>Monitor </a:t>
            </a:r>
            <a:r>
              <a:rPr lang="el-GR" sz="2000" dirty="0" err="1"/>
              <a:t>καρδιοαναπνευστικού</a:t>
            </a:r>
            <a:endParaRPr lang="el-GR" sz="2000" dirty="0"/>
          </a:p>
          <a:p>
            <a:pPr algn="l" eaLnBrk="0" hangingPunct="0">
              <a:spcBef>
                <a:spcPct val="0"/>
              </a:spcBef>
              <a:buSzTx/>
              <a:buFont typeface="Wingdings" pitchFamily="2" charset="2"/>
              <a:buChar char="Ø"/>
            </a:pPr>
            <a:r>
              <a:rPr lang="el-GR" sz="2000" dirty="0"/>
              <a:t>Μέτρηση ΑΠ</a:t>
            </a:r>
          </a:p>
          <a:p>
            <a:pPr algn="l" eaLnBrk="0" hangingPunct="0">
              <a:spcBef>
                <a:spcPct val="0"/>
              </a:spcBef>
              <a:buSzTx/>
              <a:buFont typeface="Wingdings" pitchFamily="2" charset="2"/>
              <a:buChar char="Ø"/>
            </a:pPr>
            <a:r>
              <a:rPr lang="el-GR" sz="2000" dirty="0"/>
              <a:t>Μέτρηση κεντρικής φλεβικής πίεσης</a:t>
            </a:r>
          </a:p>
          <a:p>
            <a:pPr algn="l" eaLnBrk="0" hangingPunct="0">
              <a:spcBef>
                <a:spcPct val="0"/>
              </a:spcBef>
              <a:buSzTx/>
              <a:buFont typeface="Wingdings" pitchFamily="2" charset="2"/>
              <a:buChar char="Ø"/>
            </a:pPr>
            <a:r>
              <a:rPr lang="el-GR" sz="2000" dirty="0"/>
              <a:t>Καταγραφή διούρησης</a:t>
            </a:r>
          </a:p>
          <a:p>
            <a:pPr algn="l" eaLnBrk="0" hangingPunct="0">
              <a:spcBef>
                <a:spcPct val="0"/>
              </a:spcBef>
              <a:buSzTx/>
              <a:buFont typeface="Wingdings" pitchFamily="2" charset="2"/>
              <a:buChar char="Ø"/>
            </a:pPr>
            <a:r>
              <a:rPr lang="el-GR" sz="2000" dirty="0"/>
              <a:t>Τακτικό έλεγχο αερίων αίματος</a:t>
            </a:r>
          </a:p>
          <a:p>
            <a:pPr algn="l" eaLnBrk="0" hangingPunct="0">
              <a:spcBef>
                <a:spcPct val="0"/>
              </a:spcBef>
              <a:buClrTx/>
              <a:buSzTx/>
              <a:buFontTx/>
              <a:buChar char="o"/>
            </a:pPr>
            <a:endParaRPr lang="el-GR" sz="2000" dirty="0"/>
          </a:p>
          <a:p>
            <a:pPr algn="l" eaLnBrk="0" hangingPunct="0">
              <a:spcBef>
                <a:spcPct val="0"/>
              </a:spcBef>
              <a:buClrTx/>
              <a:buSzTx/>
              <a:buFontTx/>
              <a:buNone/>
            </a:pPr>
            <a:endParaRPr lang="en-US" sz="2000" dirty="0">
              <a:solidFill>
                <a:schemeClr val="tx1"/>
              </a:solidFill>
            </a:endParaRPr>
          </a:p>
        </p:txBody>
      </p:sp>
      <p:pic>
        <p:nvPicPr>
          <p:cNvPr id="46086" name="Picture 6" descr="MULTIPARA%20MONITOR_MAX"/>
          <p:cNvPicPr>
            <a:picLocks noChangeAspect="1" noChangeArrowheads="1"/>
          </p:cNvPicPr>
          <p:nvPr/>
        </p:nvPicPr>
        <p:blipFill>
          <a:blip r:embed="rId3" cstate="print"/>
          <a:srcRect/>
          <a:stretch>
            <a:fillRect/>
          </a:stretch>
        </p:blipFill>
        <p:spPr bwMode="auto">
          <a:xfrm>
            <a:off x="6073165" y="4771903"/>
            <a:ext cx="3059112" cy="2068512"/>
          </a:xfrm>
          <a:prstGeom prst="rect">
            <a:avLst/>
          </a:prstGeom>
          <a:noFill/>
        </p:spPr>
      </p:pic>
      <p:pic>
        <p:nvPicPr>
          <p:cNvPr id="46088" name="Picture 8" descr="hand-held-pulse-oximeters------e07-02001"/>
          <p:cNvPicPr>
            <a:picLocks noChangeAspect="1" noChangeArrowheads="1"/>
          </p:cNvPicPr>
          <p:nvPr/>
        </p:nvPicPr>
        <p:blipFill>
          <a:blip r:embed="rId4" cstate="print"/>
          <a:srcRect/>
          <a:stretch>
            <a:fillRect/>
          </a:stretch>
        </p:blipFill>
        <p:spPr bwMode="auto">
          <a:xfrm>
            <a:off x="3528769" y="4779840"/>
            <a:ext cx="2520950" cy="2060575"/>
          </a:xfrm>
          <a:prstGeom prst="rect">
            <a:avLst/>
          </a:prstGeom>
          <a:noFill/>
        </p:spPr>
      </p:pic>
      <p:pic>
        <p:nvPicPr>
          <p:cNvPr id="46090" name="Picture 10" descr="Neonatal Intensive Care Unit (NICU) of the Future"/>
          <p:cNvPicPr>
            <a:picLocks noChangeAspect="1" noChangeArrowheads="1"/>
          </p:cNvPicPr>
          <p:nvPr/>
        </p:nvPicPr>
        <p:blipFill>
          <a:blip r:embed="rId5" cstate="print"/>
          <a:srcRect/>
          <a:stretch>
            <a:fillRect/>
          </a:stretch>
        </p:blipFill>
        <p:spPr bwMode="auto">
          <a:xfrm>
            <a:off x="0" y="4772269"/>
            <a:ext cx="3563938" cy="2082800"/>
          </a:xfrm>
          <a:prstGeom prst="rect">
            <a:avLst/>
          </a:prstGeom>
          <a:noFill/>
        </p:spPr>
      </p:pic>
    </p:spTree>
    <p:extLst>
      <p:ext uri="{BB962C8B-B14F-4D97-AF65-F5344CB8AC3E}">
        <p14:creationId xmlns:p14="http://schemas.microsoft.com/office/powerpoint/2010/main" val="42754799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04800" y="100807"/>
            <a:ext cx="7369175" cy="1527175"/>
          </a:xfrm>
        </p:spPr>
        <p:txBody>
          <a:bodyPr/>
          <a:lstStyle/>
          <a:p>
            <a:r>
              <a:rPr lang="el-GR" sz="3200" dirty="0"/>
              <a:t>Αιφνίδια επιδείνωση </a:t>
            </a:r>
            <a:br>
              <a:rPr lang="el-GR" sz="3200" dirty="0"/>
            </a:br>
            <a:r>
              <a:rPr lang="el-GR" sz="3200" dirty="0"/>
              <a:t>νεογνού σε αναπνευστήρα</a:t>
            </a:r>
            <a:endParaRPr lang="en-US" sz="3200" dirty="0"/>
          </a:p>
        </p:txBody>
      </p:sp>
      <p:sp>
        <p:nvSpPr>
          <p:cNvPr id="48131" name="Rectangle 3"/>
          <p:cNvSpPr>
            <a:spLocks noGrp="1" noChangeArrowheads="1"/>
          </p:cNvSpPr>
          <p:nvPr>
            <p:ph type="body" idx="1"/>
          </p:nvPr>
        </p:nvSpPr>
        <p:spPr>
          <a:xfrm>
            <a:off x="2555875" y="1916113"/>
            <a:ext cx="4056063" cy="4114800"/>
          </a:xfrm>
        </p:spPr>
        <p:txBody>
          <a:bodyPr>
            <a:normAutofit fontScale="92500" lnSpcReduction="20000"/>
          </a:bodyPr>
          <a:lstStyle/>
          <a:p>
            <a:pPr>
              <a:lnSpc>
                <a:spcPct val="80000"/>
              </a:lnSpc>
              <a:buFont typeface="Wingdings" pitchFamily="2" charset="2"/>
              <a:buNone/>
            </a:pPr>
            <a:r>
              <a:rPr lang="el-GR" sz="2100" dirty="0"/>
              <a:t>Απόφραξη </a:t>
            </a:r>
            <a:r>
              <a:rPr lang="el-GR" sz="2100" dirty="0" err="1"/>
              <a:t>τραχειοσωλήνα</a:t>
            </a:r>
            <a:endParaRPr lang="el-GR" sz="2100" dirty="0"/>
          </a:p>
          <a:p>
            <a:pPr>
              <a:lnSpc>
                <a:spcPct val="80000"/>
              </a:lnSpc>
              <a:buFont typeface="Wingdings" pitchFamily="2" charset="2"/>
              <a:buNone/>
            </a:pPr>
            <a:endParaRPr lang="el-GR" sz="2100" dirty="0"/>
          </a:p>
          <a:p>
            <a:pPr>
              <a:lnSpc>
                <a:spcPct val="80000"/>
              </a:lnSpc>
              <a:buFont typeface="Wingdings" pitchFamily="2" charset="2"/>
              <a:buNone/>
            </a:pPr>
            <a:r>
              <a:rPr lang="el-GR" sz="2100" dirty="0" err="1"/>
              <a:t>Αποσωλήνωση</a:t>
            </a:r>
            <a:endParaRPr lang="el-GR" sz="2100" dirty="0"/>
          </a:p>
          <a:p>
            <a:pPr>
              <a:lnSpc>
                <a:spcPct val="80000"/>
              </a:lnSpc>
              <a:buFont typeface="Wingdings" pitchFamily="2" charset="2"/>
              <a:buNone/>
            </a:pPr>
            <a:endParaRPr lang="el-GR" sz="2100" dirty="0"/>
          </a:p>
          <a:p>
            <a:pPr>
              <a:lnSpc>
                <a:spcPct val="80000"/>
              </a:lnSpc>
              <a:buFont typeface="Wingdings" pitchFamily="2" charset="2"/>
              <a:buNone/>
            </a:pPr>
            <a:r>
              <a:rPr lang="el-GR" sz="2100" dirty="0"/>
              <a:t>Πνευμοθώρακας</a:t>
            </a:r>
          </a:p>
          <a:p>
            <a:pPr>
              <a:lnSpc>
                <a:spcPct val="80000"/>
              </a:lnSpc>
              <a:buFont typeface="Wingdings" pitchFamily="2" charset="2"/>
              <a:buNone/>
            </a:pPr>
            <a:endParaRPr lang="el-GR" sz="2100" dirty="0"/>
          </a:p>
          <a:p>
            <a:pPr>
              <a:lnSpc>
                <a:spcPct val="80000"/>
              </a:lnSpc>
              <a:buFont typeface="Wingdings" pitchFamily="2" charset="2"/>
              <a:buNone/>
            </a:pPr>
            <a:r>
              <a:rPr lang="el-GR" sz="2100" dirty="0"/>
              <a:t>Πνευμονική αιμορραγία</a:t>
            </a:r>
          </a:p>
          <a:p>
            <a:pPr>
              <a:lnSpc>
                <a:spcPct val="80000"/>
              </a:lnSpc>
              <a:buFont typeface="Wingdings" pitchFamily="2" charset="2"/>
              <a:buNone/>
            </a:pPr>
            <a:endParaRPr lang="el-GR" sz="2100" dirty="0"/>
          </a:p>
          <a:p>
            <a:pPr>
              <a:lnSpc>
                <a:spcPct val="80000"/>
              </a:lnSpc>
              <a:buFont typeface="Wingdings" pitchFamily="2" charset="2"/>
              <a:buNone/>
            </a:pPr>
            <a:r>
              <a:rPr lang="el-GR" sz="2100" dirty="0" err="1"/>
              <a:t>Ατελεκτασία</a:t>
            </a:r>
            <a:endParaRPr lang="el-GR" sz="2100" dirty="0"/>
          </a:p>
          <a:p>
            <a:pPr>
              <a:lnSpc>
                <a:spcPct val="80000"/>
              </a:lnSpc>
              <a:buFont typeface="Wingdings" pitchFamily="2" charset="2"/>
              <a:buNone/>
            </a:pPr>
            <a:endParaRPr lang="el-GR" sz="2100" dirty="0"/>
          </a:p>
          <a:p>
            <a:pPr>
              <a:lnSpc>
                <a:spcPct val="80000"/>
              </a:lnSpc>
              <a:buFont typeface="Wingdings" pitchFamily="2" charset="2"/>
              <a:buNone/>
            </a:pPr>
            <a:r>
              <a:rPr lang="el-GR" sz="2100" dirty="0"/>
              <a:t>Κακή λειτουργία αναπνευστήρα ή αποσύνδεση από τον αναπνευστήρα</a:t>
            </a:r>
            <a:endParaRPr lang="en-US" sz="2100" dirty="0"/>
          </a:p>
        </p:txBody>
      </p:sp>
      <p:pic>
        <p:nvPicPr>
          <p:cNvPr id="48133" name="Picture 5" descr="Προβολή εικόνας πλήρους μεγέθους">
            <a:hlinkClick r:id="rId3"/>
          </p:cNvPr>
          <p:cNvPicPr>
            <a:picLocks noChangeAspect="1" noChangeArrowheads="1"/>
          </p:cNvPicPr>
          <p:nvPr/>
        </p:nvPicPr>
        <p:blipFill>
          <a:blip r:embed="rId4" cstate="print"/>
          <a:srcRect/>
          <a:stretch>
            <a:fillRect/>
          </a:stretch>
        </p:blipFill>
        <p:spPr bwMode="auto">
          <a:xfrm>
            <a:off x="5638800" y="235657"/>
            <a:ext cx="3419475" cy="2278943"/>
          </a:xfrm>
          <a:prstGeom prst="rect">
            <a:avLst/>
          </a:prstGeom>
          <a:noFill/>
        </p:spPr>
      </p:pic>
      <p:pic>
        <p:nvPicPr>
          <p:cNvPr id="48135" name="Picture 7" descr="respiratory therapists at work"/>
          <p:cNvPicPr>
            <a:picLocks noChangeAspect="1" noChangeArrowheads="1"/>
          </p:cNvPicPr>
          <p:nvPr/>
        </p:nvPicPr>
        <p:blipFill>
          <a:blip r:embed="rId5" cstate="print"/>
          <a:srcRect/>
          <a:stretch>
            <a:fillRect/>
          </a:stretch>
        </p:blipFill>
        <p:spPr bwMode="auto">
          <a:xfrm>
            <a:off x="269631" y="2294732"/>
            <a:ext cx="2092325" cy="3357562"/>
          </a:xfrm>
          <a:prstGeom prst="rect">
            <a:avLst/>
          </a:prstGeom>
          <a:noFill/>
        </p:spPr>
      </p:pic>
      <p:pic>
        <p:nvPicPr>
          <p:cNvPr id="48137" name="Picture 9" descr="babyvdr"/>
          <p:cNvPicPr>
            <a:picLocks noChangeAspect="1" noChangeArrowheads="1"/>
          </p:cNvPicPr>
          <p:nvPr/>
        </p:nvPicPr>
        <p:blipFill>
          <a:blip r:embed="rId6" cstate="print"/>
          <a:srcRect/>
          <a:stretch>
            <a:fillRect/>
          </a:stretch>
        </p:blipFill>
        <p:spPr bwMode="auto">
          <a:xfrm>
            <a:off x="5638800" y="2514600"/>
            <a:ext cx="3419475" cy="2297113"/>
          </a:xfrm>
          <a:prstGeom prst="rect">
            <a:avLst/>
          </a:prstGeom>
          <a:noFill/>
        </p:spPr>
      </p:pic>
    </p:spTree>
    <p:extLst>
      <p:ext uri="{BB962C8B-B14F-4D97-AF65-F5344CB8AC3E}">
        <p14:creationId xmlns:p14="http://schemas.microsoft.com/office/powerpoint/2010/main" val="35562120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252369" y="213919"/>
            <a:ext cx="8229600" cy="1143000"/>
          </a:xfrm>
        </p:spPr>
        <p:txBody>
          <a:bodyPr anchor="ctr"/>
          <a:lstStyle/>
          <a:p>
            <a:pPr>
              <a:defRPr/>
            </a:pPr>
            <a:r>
              <a:rPr lang="el-GR" sz="3200" b="1" dirty="0" smtClean="0">
                <a:ln>
                  <a:solidFill>
                    <a:srgbClr val="000000"/>
                  </a:solidFill>
                </a:ln>
                <a:solidFill>
                  <a:schemeClr val="tx2"/>
                </a:solidFill>
                <a:latin typeface="Arial" panose="020B0604020202020204" pitchFamily="34" charset="0"/>
                <a:ea typeface="ＭＳ Ｐゴシック" pitchFamily="-65" charset="-128"/>
                <a:cs typeface="Arial" panose="020B0604020202020204" pitchFamily="34" charset="0"/>
              </a:rPr>
              <a:t>Μη επεμβατικός αερισμός, </a:t>
            </a:r>
            <a:r>
              <a:rPr lang="en-US" sz="3200" b="1" dirty="0" smtClean="0">
                <a:ln>
                  <a:solidFill>
                    <a:srgbClr val="000000"/>
                  </a:solidFill>
                </a:ln>
                <a:solidFill>
                  <a:schemeClr val="tx2"/>
                </a:solidFill>
                <a:latin typeface="Arial" panose="020B0604020202020204" pitchFamily="34" charset="0"/>
                <a:ea typeface="ＭＳ Ｐゴシック" pitchFamily="-65" charset="-128"/>
                <a:cs typeface="Arial" panose="020B0604020202020204" pitchFamily="34" charset="0"/>
              </a:rPr>
              <a:t>CPAP</a:t>
            </a:r>
            <a:endParaRPr lang="en-US" sz="3200" b="1" dirty="0">
              <a:ln>
                <a:solidFill>
                  <a:srgbClr val="000000"/>
                </a:solidFill>
              </a:ln>
              <a:solidFill>
                <a:schemeClr val="tx2"/>
              </a:solidFill>
              <a:latin typeface="Arial" panose="020B0604020202020204" pitchFamily="34" charset="0"/>
              <a:ea typeface="ＭＳ Ｐゴシック" pitchFamily="-65" charset="-128"/>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352550" y="1524000"/>
            <a:ext cx="6438900" cy="4829175"/>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543800" cy="1450757"/>
          </a:xfrm>
        </p:spPr>
        <p:txBody>
          <a:bodyPr anchor="ctr">
            <a:normAutofit/>
          </a:bodyPr>
          <a:lstStyle/>
          <a:p>
            <a:pPr>
              <a:defRPr/>
            </a:pPr>
            <a:r>
              <a:rPr lang="el-GR" sz="3200" b="1" dirty="0" smtClean="0">
                <a:solidFill>
                  <a:schemeClr val="tx2"/>
                </a:solidFill>
                <a:latin typeface="Arial" panose="020B0604020202020204" pitchFamily="34" charset="0"/>
                <a:cs typeface="Arial" panose="020B0604020202020204" pitchFamily="34" charset="0"/>
              </a:rPr>
              <a:t>Τρόποι λειτουργίας</a:t>
            </a:r>
            <a:endParaRPr lang="en-US" sz="3200" b="1"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22959" y="1845734"/>
            <a:ext cx="7863841" cy="4023360"/>
          </a:xfrm>
        </p:spPr>
        <p:txBody>
          <a:bodyPr/>
          <a:lstStyle/>
          <a:p>
            <a:pPr>
              <a:buFont typeface="Wingdings" panose="05000000000000000000" pitchFamily="2" charset="2"/>
              <a:buChar char="Ø"/>
              <a:defRPr/>
            </a:pPr>
            <a:r>
              <a:rPr lang="el-GR" dirty="0" smtClean="0"/>
              <a:t>Αρνητική πίεση: μειώνει τις πιέσεις γύρω από το θωρακικό τοίχωμα, αυξάνει το </a:t>
            </a:r>
            <a:r>
              <a:rPr lang="en-US" dirty="0" smtClean="0"/>
              <a:t>TV</a:t>
            </a:r>
            <a:r>
              <a:rPr lang="el-GR" dirty="0" smtClean="0"/>
              <a:t>.</a:t>
            </a:r>
            <a:endParaRPr lang="en-US" dirty="0" smtClean="0"/>
          </a:p>
          <a:p>
            <a:pPr>
              <a:buFont typeface="Wingdings" panose="05000000000000000000" pitchFamily="2" charset="2"/>
              <a:buChar char="Ø"/>
              <a:defRPr/>
            </a:pPr>
            <a:r>
              <a:rPr lang="el-GR" dirty="0" smtClean="0"/>
              <a:t>Θετική πίεση: παράγει ροή θετικής πίεσης για να καλύψει τις ανάγκες του ασθενή που αναπνέει αυτόματα</a:t>
            </a:r>
            <a:r>
              <a:rPr lang="el-GR" dirty="0"/>
              <a:t> (</a:t>
            </a:r>
            <a:r>
              <a:rPr lang="el-GR" sz="1400" i="1" dirty="0"/>
              <a:t>Είναι το πρότυπο που χρησιμοποιείται </a:t>
            </a:r>
            <a:r>
              <a:rPr lang="el-GR" sz="1400" i="1" dirty="0" smtClean="0"/>
              <a:t>σήμερα</a:t>
            </a:r>
            <a:r>
              <a:rPr lang="el-GR" dirty="0" smtClean="0"/>
              <a:t>)</a:t>
            </a:r>
            <a:endParaRPr lang="el-GR" dirty="0"/>
          </a:p>
          <a:p>
            <a:pPr>
              <a:buFont typeface="Wingdings" panose="05000000000000000000" pitchFamily="2" charset="2"/>
              <a:buChar char="Ø"/>
              <a:defRPr/>
            </a:pPr>
            <a:endParaRPr lang="el-GR" dirty="0" smtClean="0"/>
          </a:p>
        </p:txBody>
      </p:sp>
      <p:pic>
        <p:nvPicPr>
          <p:cNvPr id="4" name="Picture 3"/>
          <p:cNvPicPr>
            <a:picLocks noChangeAspect="1"/>
          </p:cNvPicPr>
          <p:nvPr/>
        </p:nvPicPr>
        <p:blipFill>
          <a:blip r:embed="rId2"/>
          <a:stretch>
            <a:fillRect/>
          </a:stretch>
        </p:blipFill>
        <p:spPr>
          <a:xfrm>
            <a:off x="244007" y="3733800"/>
            <a:ext cx="4490357" cy="25146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3810000" y="4758242"/>
            <a:ext cx="2121592" cy="1353429"/>
          </a:xfrm>
          <a:prstGeom prst="rect">
            <a:avLst/>
          </a:prstGeom>
        </p:spPr>
      </p:pic>
      <p:pic>
        <p:nvPicPr>
          <p:cNvPr id="6" name="Picture 5"/>
          <p:cNvPicPr>
            <a:picLocks noChangeAspect="1"/>
          </p:cNvPicPr>
          <p:nvPr/>
        </p:nvPicPr>
        <p:blipFill>
          <a:blip r:embed="rId4"/>
          <a:stretch>
            <a:fillRect/>
          </a:stretch>
        </p:blipFill>
        <p:spPr>
          <a:xfrm>
            <a:off x="5313316" y="4243727"/>
            <a:ext cx="1828959" cy="1164437"/>
          </a:xfrm>
          <a:prstGeom prst="rect">
            <a:avLst/>
          </a:prstGeom>
        </p:spPr>
      </p:pic>
      <p:pic>
        <p:nvPicPr>
          <p:cNvPr id="7" name="Picture 6"/>
          <p:cNvPicPr>
            <a:picLocks noChangeAspect="1"/>
          </p:cNvPicPr>
          <p:nvPr/>
        </p:nvPicPr>
        <p:blipFill>
          <a:blip r:embed="rId5"/>
          <a:stretch>
            <a:fillRect/>
          </a:stretch>
        </p:blipFill>
        <p:spPr>
          <a:xfrm>
            <a:off x="6541873" y="3529057"/>
            <a:ext cx="1944793" cy="1170533"/>
          </a:xfrm>
          <a:prstGeom prst="rect">
            <a:avLst/>
          </a:prstGeom>
        </p:spPr>
      </p:pic>
    </p:spTree>
    <p:extLst>
      <p:ext uri="{BB962C8B-B14F-4D97-AF65-F5344CB8AC3E}">
        <p14:creationId xmlns:p14="http://schemas.microsoft.com/office/powerpoint/2010/main" val="3530930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blip>
          <a:stretch>
            <a:fillRect/>
          </a:stretch>
        </p:blipFill>
        <p:spPr>
          <a:xfrm>
            <a:off x="2362200" y="3559627"/>
            <a:ext cx="4397830" cy="3298373"/>
          </a:xfrm>
          <a:prstGeom prst="rect">
            <a:avLst/>
          </a:prstGeom>
        </p:spPr>
      </p:pic>
      <p:sp>
        <p:nvSpPr>
          <p:cNvPr id="2" name="Title 1"/>
          <p:cNvSpPr>
            <a:spLocks noGrp="1"/>
          </p:cNvSpPr>
          <p:nvPr>
            <p:ph type="title"/>
          </p:nvPr>
        </p:nvSpPr>
        <p:spPr>
          <a:xfrm>
            <a:off x="457200" y="149443"/>
            <a:ext cx="7543800" cy="1450757"/>
          </a:xfrm>
        </p:spPr>
        <p:txBody>
          <a:bodyPr anchor="ctr">
            <a:normAutofit/>
          </a:bodyPr>
          <a:lstStyle/>
          <a:p>
            <a:pPr>
              <a:defRPr/>
            </a:pPr>
            <a:r>
              <a:rPr lang="el-GR" sz="3200" b="1" dirty="0" smtClean="0">
                <a:solidFill>
                  <a:schemeClr val="tx2"/>
                </a:solidFill>
                <a:latin typeface="Arial" panose="020B0604020202020204" pitchFamily="34" charset="0"/>
                <a:cs typeface="Arial" panose="020B0604020202020204" pitchFamily="34" charset="0"/>
              </a:rPr>
              <a:t>Πιθανά οφέλη του </a:t>
            </a:r>
            <a:r>
              <a:rPr lang="en-US" sz="3200" b="1" dirty="0" smtClean="0">
                <a:solidFill>
                  <a:schemeClr val="tx2"/>
                </a:solidFill>
                <a:latin typeface="Arial" panose="020B0604020202020204" pitchFamily="34" charset="0"/>
                <a:cs typeface="Arial" panose="020B0604020202020204" pitchFamily="34" charset="0"/>
              </a:rPr>
              <a:t>NIPPV</a:t>
            </a:r>
            <a:endParaRPr lang="en-US" sz="3200" b="1" dirty="0">
              <a:solidFill>
                <a:schemeClr val="tx2"/>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57200" y="1828800"/>
            <a:ext cx="3686175" cy="4525963"/>
          </a:xfrm>
        </p:spPr>
        <p:txBody>
          <a:bodyPr/>
          <a:lstStyle/>
          <a:p>
            <a:pPr>
              <a:defRPr/>
            </a:pPr>
            <a:r>
              <a:rPr lang="el-GR" dirty="0" smtClean="0"/>
              <a:t>Αποφυγή των κινδύνων διασωλήνωσης</a:t>
            </a:r>
          </a:p>
          <a:p>
            <a:pPr>
              <a:defRPr/>
            </a:pPr>
            <a:r>
              <a:rPr lang="el-GR" dirty="0" smtClean="0"/>
              <a:t>Μείωσει της νοσοκομειακής πνευμονίας</a:t>
            </a:r>
          </a:p>
          <a:p>
            <a:pPr>
              <a:defRPr/>
            </a:pPr>
            <a:r>
              <a:rPr lang="el-GR" dirty="0" smtClean="0"/>
              <a:t>Μείωση των λοιμώξεων</a:t>
            </a:r>
          </a:p>
          <a:p>
            <a:pPr>
              <a:defRPr/>
            </a:pPr>
            <a:r>
              <a:rPr lang="el-GR" dirty="0" smtClean="0"/>
              <a:t>Μείωση του κόστους</a:t>
            </a:r>
            <a:endParaRPr lang="en-US" dirty="0"/>
          </a:p>
        </p:txBody>
      </p:sp>
      <p:sp>
        <p:nvSpPr>
          <p:cNvPr id="4" name="Content Placeholder 3"/>
          <p:cNvSpPr>
            <a:spLocks noGrp="1"/>
          </p:cNvSpPr>
          <p:nvPr>
            <p:ph sz="half" idx="2"/>
          </p:nvPr>
        </p:nvSpPr>
        <p:spPr>
          <a:xfrm>
            <a:off x="5638800" y="1828799"/>
            <a:ext cx="3043237" cy="4525963"/>
          </a:xfrm>
        </p:spPr>
        <p:txBody>
          <a:bodyPr/>
          <a:lstStyle/>
          <a:p>
            <a:pPr>
              <a:defRPr/>
            </a:pPr>
            <a:r>
              <a:rPr lang="el-GR" dirty="0" smtClean="0"/>
              <a:t>Πιθανή μειωμένη διάρκεια παραμονής στη ΜΕΘ και θνησιμότητας</a:t>
            </a:r>
          </a:p>
          <a:p>
            <a:pPr>
              <a:buFont typeface="Wingdings" panose="05000000000000000000" pitchFamily="2" charset="2"/>
              <a:buNone/>
              <a:defRPr/>
            </a:pPr>
            <a:endParaRPr lang="el-GR" dirty="0" smtClean="0"/>
          </a:p>
          <a:p>
            <a:pPr>
              <a:defRPr/>
            </a:pPr>
            <a:r>
              <a:rPr lang="el-GR" dirty="0" smtClean="0"/>
              <a:t>Μείωση του χρόνου φροντίδας</a:t>
            </a:r>
            <a:endParaRPr lang="en-US" dirty="0"/>
          </a:p>
        </p:txBody>
      </p:sp>
      <p:sp>
        <p:nvSpPr>
          <p:cNvPr id="6" name="Right Arrow 5"/>
          <p:cNvSpPr/>
          <p:nvPr/>
        </p:nvSpPr>
        <p:spPr>
          <a:xfrm>
            <a:off x="3886200" y="2438400"/>
            <a:ext cx="1500187" cy="7143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9298055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92088" y="356109"/>
            <a:ext cx="8515350" cy="762000"/>
          </a:xfrm>
        </p:spPr>
        <p:txBody>
          <a:bodyPr anchor="ctr">
            <a:normAutofit/>
          </a:bodyPr>
          <a:lstStyle/>
          <a:p>
            <a:pPr eaLnBrk="1" hangingPunct="1"/>
            <a:r>
              <a:rPr lang="el-GR" sz="3200" b="1" dirty="0" smtClean="0">
                <a:solidFill>
                  <a:schemeClr val="tx2"/>
                </a:solidFill>
                <a:latin typeface="Arial" panose="020B0604020202020204" pitchFamily="34" charset="0"/>
                <a:cs typeface="Arial" panose="020B0604020202020204" pitchFamily="34" charset="0"/>
              </a:rPr>
              <a:t>Επιπλοκές τεχνικών χορήγησης Ο</a:t>
            </a:r>
            <a:r>
              <a:rPr lang="el-GR" sz="3200" b="1" baseline="-25000" dirty="0" smtClean="0">
                <a:solidFill>
                  <a:schemeClr val="tx2"/>
                </a:solidFill>
                <a:latin typeface="Arial" panose="020B0604020202020204" pitchFamily="34" charset="0"/>
                <a:cs typeface="Arial" panose="020B0604020202020204" pitchFamily="34" charset="0"/>
              </a:rPr>
              <a:t>2</a:t>
            </a:r>
          </a:p>
        </p:txBody>
      </p:sp>
      <p:sp>
        <p:nvSpPr>
          <p:cNvPr id="78851" name="Rectangle 3"/>
          <p:cNvSpPr>
            <a:spLocks noGrp="1" noChangeArrowheads="1"/>
          </p:cNvSpPr>
          <p:nvPr>
            <p:ph idx="1"/>
          </p:nvPr>
        </p:nvSpPr>
        <p:spPr>
          <a:xfrm>
            <a:off x="0" y="1339850"/>
            <a:ext cx="9144000" cy="4465638"/>
          </a:xfrm>
          <a:solidFill>
            <a:schemeClr val="accent1">
              <a:alpha val="29019"/>
            </a:schemeClr>
          </a:solidFill>
        </p:spPr>
        <p:txBody>
          <a:bodyPr>
            <a:normAutofit fontScale="92500"/>
          </a:bodyPr>
          <a:lstStyle/>
          <a:p>
            <a:pPr eaLnBrk="1" hangingPunct="1">
              <a:lnSpc>
                <a:spcPct val="190000"/>
              </a:lnSpc>
            </a:pPr>
            <a:r>
              <a:rPr lang="el-GR" sz="2200" smtClean="0"/>
              <a:t>Ξηρότητα ρινικού βλεννογόνου</a:t>
            </a:r>
          </a:p>
          <a:p>
            <a:pPr eaLnBrk="1" hangingPunct="1">
              <a:lnSpc>
                <a:spcPct val="190000"/>
              </a:lnSpc>
            </a:pPr>
            <a:r>
              <a:rPr lang="el-GR" sz="2200" smtClean="0"/>
              <a:t>Μετακίνηση των καθετήρων ή μασκών</a:t>
            </a:r>
          </a:p>
          <a:p>
            <a:pPr eaLnBrk="1" hangingPunct="1">
              <a:lnSpc>
                <a:spcPct val="190000"/>
              </a:lnSpc>
            </a:pPr>
            <a:r>
              <a:rPr lang="el-GR" sz="2200" smtClean="0"/>
              <a:t>Κακή εφαρμογή καθετήρων ή μασκών</a:t>
            </a:r>
          </a:p>
          <a:p>
            <a:pPr eaLnBrk="1" hangingPunct="1">
              <a:lnSpc>
                <a:spcPct val="190000"/>
              </a:lnSpc>
            </a:pPr>
            <a:r>
              <a:rPr lang="el-GR" sz="2200" smtClean="0"/>
              <a:t>Ερεθισμός του δέρματος από το πλαστικό</a:t>
            </a:r>
          </a:p>
          <a:p>
            <a:pPr eaLnBrk="1" hangingPunct="1">
              <a:lnSpc>
                <a:spcPct val="190000"/>
              </a:lnSpc>
            </a:pPr>
            <a:r>
              <a:rPr lang="el-GR" sz="2200" smtClean="0"/>
              <a:t>Δυσφορία του ασθενούς</a:t>
            </a:r>
          </a:p>
          <a:p>
            <a:pPr eaLnBrk="1" hangingPunct="1">
              <a:lnSpc>
                <a:spcPct val="190000"/>
              </a:lnSpc>
            </a:pPr>
            <a:r>
              <a:rPr lang="el-GR" sz="2200" smtClean="0"/>
              <a:t>Υποξυγοναιμία στη σίτιση από αφαίρεση της μάσκας</a:t>
            </a:r>
          </a:p>
        </p:txBody>
      </p:sp>
      <p:sp>
        <p:nvSpPr>
          <p:cNvPr id="8" name="7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45</a:t>
            </a:fld>
            <a:endParaRPr lang="en-US"/>
          </a:p>
        </p:txBody>
      </p:sp>
      <p:pic>
        <p:nvPicPr>
          <p:cNvPr id="78852" name="Picture 4" descr="j0178845"/>
          <p:cNvPicPr>
            <a:picLocks noChangeAspect="1" noChangeArrowheads="1"/>
          </p:cNvPicPr>
          <p:nvPr/>
        </p:nvPicPr>
        <p:blipFill>
          <a:blip r:embed="rId2" cstate="print"/>
          <a:srcRect/>
          <a:stretch>
            <a:fillRect/>
          </a:stretch>
        </p:blipFill>
        <p:spPr bwMode="auto">
          <a:xfrm>
            <a:off x="7276708" y="3661052"/>
            <a:ext cx="1764105" cy="1291947"/>
          </a:xfrm>
          <a:prstGeom prst="rect">
            <a:avLst/>
          </a:prstGeom>
          <a:noFill/>
          <a:ln w="9525">
            <a:noFill/>
            <a:miter lim="800000"/>
            <a:headEnd/>
            <a:tailEnd/>
          </a:ln>
        </p:spPr>
      </p:pic>
      <p:pic>
        <p:nvPicPr>
          <p:cNvPr id="78853" name="Picture 5" descr="j0178833"/>
          <p:cNvPicPr>
            <a:picLocks noChangeAspect="1" noChangeArrowheads="1"/>
          </p:cNvPicPr>
          <p:nvPr/>
        </p:nvPicPr>
        <p:blipFill>
          <a:blip r:embed="rId3" cstate="print"/>
          <a:srcRect/>
          <a:stretch>
            <a:fillRect/>
          </a:stretch>
        </p:blipFill>
        <p:spPr bwMode="auto">
          <a:xfrm>
            <a:off x="7277101" y="2323591"/>
            <a:ext cx="1763712" cy="1176337"/>
          </a:xfrm>
          <a:prstGeom prst="rect">
            <a:avLst/>
          </a:prstGeom>
          <a:noFill/>
          <a:ln w="9525">
            <a:noFill/>
            <a:miter lim="800000"/>
            <a:headEnd/>
            <a:tailEnd/>
          </a:ln>
        </p:spPr>
      </p:pic>
      <p:pic>
        <p:nvPicPr>
          <p:cNvPr id="78855" name="Picture 7"/>
          <p:cNvPicPr>
            <a:picLocks noChangeAspect="1" noChangeArrowheads="1"/>
          </p:cNvPicPr>
          <p:nvPr/>
        </p:nvPicPr>
        <p:blipFill>
          <a:blip r:embed="rId4" cstate="print"/>
          <a:srcRect/>
          <a:stretch>
            <a:fillRect/>
          </a:stretch>
        </p:blipFill>
        <p:spPr bwMode="auto">
          <a:xfrm>
            <a:off x="7315200" y="485775"/>
            <a:ext cx="1725613" cy="1708150"/>
          </a:xfrm>
          <a:prstGeom prst="rect">
            <a:avLst/>
          </a:prstGeom>
          <a:noFill/>
          <a:ln w="9525">
            <a:noFill/>
            <a:miter lim="800000"/>
            <a:headEnd/>
            <a:tailEnd/>
          </a:ln>
        </p:spPr>
      </p:pic>
    </p:spTree>
    <p:extLst>
      <p:ext uri="{BB962C8B-B14F-4D97-AF65-F5344CB8AC3E}">
        <p14:creationId xmlns:p14="http://schemas.microsoft.com/office/powerpoint/2010/main" val="3557167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47335"/>
            <a:ext cx="7772400" cy="1371600"/>
          </a:xfrm>
        </p:spPr>
        <p:txBody>
          <a:bodyPr/>
          <a:lstStyle/>
          <a:p>
            <a:pPr algn="ctr"/>
            <a:r>
              <a:rPr lang="el-GR" sz="3600" b="1" dirty="0" smtClean="0">
                <a:effectLst>
                  <a:outerShdw blurRad="38100" dist="38100" dir="2700000" algn="tl">
                    <a:srgbClr val="000000">
                      <a:alpha val="43137"/>
                    </a:srgbClr>
                  </a:outerShdw>
                </a:effectLst>
              </a:rPr>
              <a:t>ΜΕΘΟΔΟΙ ΧΟΡΗΓΗΣΗΣ ΟΞΥΓΟΝΟΥ ΣΕ ΝΕΟΓΝΑ</a:t>
            </a:r>
            <a:endParaRPr lang="el-GR" sz="3600" b="1" dirty="0">
              <a:effectLst>
                <a:outerShdw blurRad="38100" dist="38100" dir="2700000" algn="tl">
                  <a:srgbClr val="000000">
                    <a:alpha val="43137"/>
                  </a:srgbClr>
                </a:outerShdw>
              </a:effectLst>
            </a:endParaRPr>
          </a:p>
        </p:txBody>
      </p:sp>
      <p:pic>
        <p:nvPicPr>
          <p:cNvPr id="2053" name="Picture 5" descr="An infant in a neonatal intensive care unit">
            <a:hlinkClick r:id="rId3" tooltip="An infant in a neonatal intensive care unit"/>
          </p:cNvPr>
          <p:cNvPicPr>
            <a:picLocks noChangeAspect="1" noChangeArrowheads="1"/>
          </p:cNvPicPr>
          <p:nvPr/>
        </p:nvPicPr>
        <p:blipFill>
          <a:blip r:embed="rId4" cstate="print"/>
          <a:srcRect/>
          <a:stretch>
            <a:fillRect/>
          </a:stretch>
        </p:blipFill>
        <p:spPr bwMode="auto">
          <a:xfrm>
            <a:off x="1285613" y="2235200"/>
            <a:ext cx="3276600" cy="2290763"/>
          </a:xfrm>
          <a:prstGeom prst="rect">
            <a:avLst/>
          </a:prstGeom>
          <a:ln>
            <a:noFill/>
          </a:ln>
          <a:effectLst>
            <a:softEdge rad="112500"/>
          </a:effectLst>
        </p:spPr>
      </p:pic>
      <p:pic>
        <p:nvPicPr>
          <p:cNvPr id="2055" name="Picture 7" descr="139BABYHAND"/>
          <p:cNvPicPr>
            <a:picLocks noChangeAspect="1" noChangeArrowheads="1"/>
          </p:cNvPicPr>
          <p:nvPr/>
        </p:nvPicPr>
        <p:blipFill>
          <a:blip r:embed="rId5" cstate="print"/>
          <a:srcRect/>
          <a:stretch>
            <a:fillRect/>
          </a:stretch>
        </p:blipFill>
        <p:spPr bwMode="auto">
          <a:xfrm>
            <a:off x="4713288" y="2091062"/>
            <a:ext cx="2743200" cy="2434901"/>
          </a:xfrm>
          <a:prstGeom prst="rect">
            <a:avLst/>
          </a:prstGeom>
          <a:noFill/>
        </p:spPr>
      </p:pic>
    </p:spTree>
    <p:extLst>
      <p:ext uri="{BB962C8B-B14F-4D97-AF65-F5344CB8AC3E}">
        <p14:creationId xmlns:p14="http://schemas.microsoft.com/office/powerpoint/2010/main" val="12250972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79388" y="620713"/>
            <a:ext cx="6264275" cy="914400"/>
          </a:xfrm>
        </p:spPr>
        <p:txBody>
          <a:bodyPr/>
          <a:lstStyle/>
          <a:p>
            <a:r>
              <a:rPr lang="el-GR" sz="3200"/>
              <a:t>Οξυγονοθεραπεία</a:t>
            </a:r>
            <a:endParaRPr lang="en-US" sz="3200"/>
          </a:p>
        </p:txBody>
      </p:sp>
      <p:sp>
        <p:nvSpPr>
          <p:cNvPr id="113668" name="Rectangle 4"/>
          <p:cNvSpPr>
            <a:spLocks noChangeArrowheads="1"/>
          </p:cNvSpPr>
          <p:nvPr/>
        </p:nvSpPr>
        <p:spPr bwMode="auto">
          <a:xfrm>
            <a:off x="228600" y="4252913"/>
            <a:ext cx="4495800" cy="1739900"/>
          </a:xfrm>
          <a:prstGeom prst="rect">
            <a:avLst/>
          </a:prstGeom>
          <a:noFill/>
          <a:ln w="9525">
            <a:noFill/>
            <a:miter lim="800000"/>
            <a:headEnd/>
            <a:tailEnd/>
          </a:ln>
          <a:effectLst/>
        </p:spPr>
        <p:txBody>
          <a:bodyPr wrap="none" anchor="ctr">
            <a:spAutoFit/>
          </a:bodyPr>
          <a:lstStyle/>
          <a:p>
            <a:pPr eaLnBrk="1" hangingPunct="1"/>
            <a:r>
              <a:rPr lang="el-GR" b="1" dirty="0">
                <a:solidFill>
                  <a:srgbClr val="FF9D00"/>
                </a:solidFill>
                <a:effectLst>
                  <a:outerShdw blurRad="38100" dist="38100" dir="2700000" algn="tl">
                    <a:srgbClr val="000000"/>
                  </a:outerShdw>
                </a:effectLst>
              </a:rPr>
              <a:t>Επιπλοκές από χορήγηση οξυγόνου:</a:t>
            </a:r>
            <a:r>
              <a:rPr lang="el-GR" dirty="0">
                <a:solidFill>
                  <a:srgbClr val="FF9D00"/>
                </a:solidFill>
              </a:rPr>
              <a:t/>
            </a:r>
            <a:br>
              <a:rPr lang="el-GR" dirty="0">
                <a:solidFill>
                  <a:srgbClr val="FF9D00"/>
                </a:solidFill>
              </a:rPr>
            </a:br>
            <a:r>
              <a:rPr lang="el-GR" dirty="0">
                <a:solidFill>
                  <a:srgbClr val="1A0220"/>
                </a:solidFill>
              </a:rPr>
              <a:t> </a:t>
            </a:r>
            <a:r>
              <a:rPr lang="el-GR" dirty="0" err="1">
                <a:solidFill>
                  <a:srgbClr val="1A0220"/>
                </a:solidFill>
              </a:rPr>
              <a:t>Βρογχοπνευμονική</a:t>
            </a:r>
            <a:r>
              <a:rPr lang="el-GR" dirty="0">
                <a:solidFill>
                  <a:srgbClr val="1A0220"/>
                </a:solidFill>
              </a:rPr>
              <a:t> Δυσπλασία </a:t>
            </a:r>
          </a:p>
          <a:p>
            <a:pPr eaLnBrk="1" hangingPunct="1"/>
            <a:r>
              <a:rPr lang="el-GR" dirty="0" err="1">
                <a:solidFill>
                  <a:srgbClr val="1A0220"/>
                </a:solidFill>
              </a:rPr>
              <a:t>Αμφιβληστροειδοπάθεια</a:t>
            </a:r>
            <a:r>
              <a:rPr lang="el-GR" dirty="0">
                <a:solidFill>
                  <a:srgbClr val="1A0220"/>
                </a:solidFill>
              </a:rPr>
              <a:t> της </a:t>
            </a:r>
            <a:r>
              <a:rPr lang="el-GR" dirty="0" err="1">
                <a:solidFill>
                  <a:srgbClr val="1A0220"/>
                </a:solidFill>
              </a:rPr>
              <a:t>Προωρότητας</a:t>
            </a:r>
            <a:r>
              <a:rPr lang="el-GR" dirty="0">
                <a:solidFill>
                  <a:srgbClr val="1A0220"/>
                </a:solidFill>
              </a:rPr>
              <a:t/>
            </a:r>
            <a:br>
              <a:rPr lang="el-GR" dirty="0">
                <a:solidFill>
                  <a:srgbClr val="1A0220"/>
                </a:solidFill>
              </a:rPr>
            </a:br>
            <a:r>
              <a:rPr lang="el-GR" dirty="0" err="1">
                <a:solidFill>
                  <a:srgbClr val="1A0220"/>
                </a:solidFill>
              </a:rPr>
              <a:t>Ενδοκοιλιακή</a:t>
            </a:r>
            <a:r>
              <a:rPr lang="el-GR" dirty="0">
                <a:solidFill>
                  <a:srgbClr val="1A0220"/>
                </a:solidFill>
              </a:rPr>
              <a:t> Αιμορραγία</a:t>
            </a:r>
            <a:br>
              <a:rPr lang="el-GR" dirty="0">
                <a:solidFill>
                  <a:srgbClr val="1A0220"/>
                </a:solidFill>
              </a:rPr>
            </a:br>
            <a:r>
              <a:rPr lang="el-GR" dirty="0">
                <a:solidFill>
                  <a:srgbClr val="1A0220"/>
                </a:solidFill>
              </a:rPr>
              <a:t>Νεκρωτική Εντεροκολίτιδα</a:t>
            </a:r>
            <a:br>
              <a:rPr lang="el-GR" dirty="0">
                <a:solidFill>
                  <a:srgbClr val="1A0220"/>
                </a:solidFill>
              </a:rPr>
            </a:br>
            <a:r>
              <a:rPr lang="el-GR" dirty="0">
                <a:solidFill>
                  <a:srgbClr val="1A0220"/>
                </a:solidFill>
              </a:rPr>
              <a:t>Οξεία </a:t>
            </a:r>
            <a:r>
              <a:rPr lang="el-GR" dirty="0" err="1">
                <a:solidFill>
                  <a:srgbClr val="1A0220"/>
                </a:solidFill>
              </a:rPr>
              <a:t>Σωληναριακή</a:t>
            </a:r>
            <a:r>
              <a:rPr lang="el-GR" dirty="0">
                <a:solidFill>
                  <a:srgbClr val="1A0220"/>
                </a:solidFill>
              </a:rPr>
              <a:t> Νέκρωση</a:t>
            </a:r>
          </a:p>
        </p:txBody>
      </p:sp>
      <p:pic>
        <p:nvPicPr>
          <p:cNvPr id="113669" name="Picture 5"/>
          <p:cNvPicPr>
            <a:picLocks noChangeAspect="1" noChangeArrowheads="1"/>
          </p:cNvPicPr>
          <p:nvPr/>
        </p:nvPicPr>
        <p:blipFill>
          <a:blip r:embed="rId3" cstate="print"/>
          <a:srcRect/>
          <a:stretch>
            <a:fillRect/>
          </a:stretch>
        </p:blipFill>
        <p:spPr bwMode="auto">
          <a:xfrm>
            <a:off x="6516688" y="0"/>
            <a:ext cx="2627312" cy="1982788"/>
          </a:xfrm>
          <a:prstGeom prst="rect">
            <a:avLst/>
          </a:prstGeom>
          <a:noFill/>
          <a:ln w="9525">
            <a:noFill/>
            <a:miter lim="800000"/>
            <a:headEnd/>
            <a:tailEnd/>
          </a:ln>
          <a:effectLst/>
        </p:spPr>
      </p:pic>
      <p:pic>
        <p:nvPicPr>
          <p:cNvPr id="113670" name="Picture 6"/>
          <p:cNvPicPr>
            <a:picLocks noChangeAspect="1" noChangeArrowheads="1"/>
          </p:cNvPicPr>
          <p:nvPr/>
        </p:nvPicPr>
        <p:blipFill>
          <a:blip r:embed="rId4" cstate="print"/>
          <a:srcRect/>
          <a:stretch>
            <a:fillRect/>
          </a:stretch>
        </p:blipFill>
        <p:spPr bwMode="auto">
          <a:xfrm>
            <a:off x="6516688" y="1989138"/>
            <a:ext cx="2627312" cy="1574800"/>
          </a:xfrm>
          <a:prstGeom prst="rect">
            <a:avLst/>
          </a:prstGeom>
          <a:noFill/>
          <a:ln w="9525">
            <a:noFill/>
            <a:miter lim="800000"/>
            <a:headEnd/>
            <a:tailEnd/>
          </a:ln>
          <a:effectLst/>
        </p:spPr>
      </p:pic>
      <p:pic>
        <p:nvPicPr>
          <p:cNvPr id="113671" name="Picture 7" descr="Junior2"/>
          <p:cNvPicPr>
            <a:picLocks noChangeAspect="1" noChangeArrowheads="1"/>
          </p:cNvPicPr>
          <p:nvPr/>
        </p:nvPicPr>
        <p:blipFill>
          <a:blip r:embed="rId5" cstate="print"/>
          <a:srcRect/>
          <a:stretch>
            <a:fillRect/>
          </a:stretch>
        </p:blipFill>
        <p:spPr bwMode="auto">
          <a:xfrm>
            <a:off x="6516688" y="3573463"/>
            <a:ext cx="2627312" cy="1971675"/>
          </a:xfrm>
          <a:prstGeom prst="rect">
            <a:avLst/>
          </a:prstGeom>
          <a:noFill/>
        </p:spPr>
      </p:pic>
      <p:pic>
        <p:nvPicPr>
          <p:cNvPr id="113672" name="Picture 8" descr="DocumentDownload"/>
          <p:cNvPicPr>
            <a:picLocks noChangeAspect="1" noChangeArrowheads="1"/>
          </p:cNvPicPr>
          <p:nvPr/>
        </p:nvPicPr>
        <p:blipFill>
          <a:blip r:embed="rId6" cstate="print"/>
          <a:srcRect/>
          <a:stretch>
            <a:fillRect/>
          </a:stretch>
        </p:blipFill>
        <p:spPr bwMode="auto">
          <a:xfrm>
            <a:off x="6516688" y="5222875"/>
            <a:ext cx="2627312" cy="1635125"/>
          </a:xfrm>
          <a:prstGeom prst="rect">
            <a:avLst/>
          </a:prstGeom>
          <a:noFill/>
        </p:spPr>
      </p:pic>
      <p:sp>
        <p:nvSpPr>
          <p:cNvPr id="113673" name="Text Box 9"/>
          <p:cNvSpPr txBox="1">
            <a:spLocks noChangeArrowheads="1"/>
          </p:cNvSpPr>
          <p:nvPr/>
        </p:nvSpPr>
        <p:spPr bwMode="auto">
          <a:xfrm>
            <a:off x="1600200" y="1792288"/>
            <a:ext cx="4216400" cy="1616075"/>
          </a:xfrm>
          <a:prstGeom prst="rect">
            <a:avLst/>
          </a:prstGeom>
          <a:noFill/>
          <a:ln w="9525">
            <a:noFill/>
            <a:miter lim="800000"/>
            <a:headEnd/>
            <a:tailEnd/>
          </a:ln>
          <a:effectLst/>
        </p:spPr>
        <p:txBody>
          <a:bodyPr wrap="none">
            <a:spAutoFit/>
          </a:bodyPr>
          <a:lstStyle/>
          <a:p>
            <a:r>
              <a:rPr lang="el-GR" sz="2400" b="1"/>
              <a:t>Τόσο  όσο….</a:t>
            </a:r>
          </a:p>
          <a:p>
            <a:endParaRPr lang="en-US"/>
          </a:p>
          <a:p>
            <a:r>
              <a:rPr lang="el-GR" sz="2000"/>
              <a:t>&lt;29</a:t>
            </a:r>
            <a:r>
              <a:rPr lang="en-US" sz="2000"/>
              <a:t>w </a:t>
            </a:r>
            <a:r>
              <a:rPr lang="el-GR" sz="2000"/>
              <a:t>και &lt;1250</a:t>
            </a:r>
            <a:r>
              <a:rPr lang="en-US" sz="2000"/>
              <a:t>gr             85%-92%</a:t>
            </a:r>
          </a:p>
          <a:p>
            <a:endParaRPr lang="en-US"/>
          </a:p>
          <a:p>
            <a:r>
              <a:rPr lang="en-US" sz="2000"/>
              <a:t>&gt;29w                                 85%-95%</a:t>
            </a:r>
          </a:p>
        </p:txBody>
      </p:sp>
      <p:sp>
        <p:nvSpPr>
          <p:cNvPr id="113674" name="Line 10"/>
          <p:cNvSpPr>
            <a:spLocks noChangeShapeType="1"/>
          </p:cNvSpPr>
          <p:nvPr/>
        </p:nvSpPr>
        <p:spPr bwMode="auto">
          <a:xfrm>
            <a:off x="3851275" y="2636838"/>
            <a:ext cx="720725" cy="0"/>
          </a:xfrm>
          <a:prstGeom prst="line">
            <a:avLst/>
          </a:prstGeom>
          <a:noFill/>
          <a:ln w="9525">
            <a:solidFill>
              <a:srgbClr val="FF3305"/>
            </a:solidFill>
            <a:round/>
            <a:headEnd/>
            <a:tailEnd type="triangle" w="med" len="med"/>
          </a:ln>
          <a:effectLst/>
        </p:spPr>
        <p:txBody>
          <a:bodyPr/>
          <a:lstStyle/>
          <a:p>
            <a:endParaRPr lang="en-US"/>
          </a:p>
        </p:txBody>
      </p:sp>
      <p:sp>
        <p:nvSpPr>
          <p:cNvPr id="113675" name="Line 11"/>
          <p:cNvSpPr>
            <a:spLocks noChangeShapeType="1"/>
          </p:cNvSpPr>
          <p:nvPr/>
        </p:nvSpPr>
        <p:spPr bwMode="auto">
          <a:xfrm>
            <a:off x="2627313" y="3213100"/>
            <a:ext cx="1800225" cy="0"/>
          </a:xfrm>
          <a:prstGeom prst="line">
            <a:avLst/>
          </a:prstGeom>
          <a:noFill/>
          <a:ln w="9525">
            <a:solidFill>
              <a:srgbClr val="FF3305"/>
            </a:solidFill>
            <a:round/>
            <a:headEnd/>
            <a:tailEnd type="triangle" w="med" len="med"/>
          </a:ln>
          <a:effectLst/>
        </p:spPr>
        <p:txBody>
          <a:bodyPr/>
          <a:lstStyle/>
          <a:p>
            <a:endParaRPr lang="en-US"/>
          </a:p>
        </p:txBody>
      </p:sp>
    </p:spTree>
    <p:extLst>
      <p:ext uri="{BB962C8B-B14F-4D97-AF65-F5344CB8AC3E}">
        <p14:creationId xmlns:p14="http://schemas.microsoft.com/office/powerpoint/2010/main" val="35737125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563" y="304800"/>
            <a:ext cx="7543800" cy="1450757"/>
          </a:xfrm>
        </p:spPr>
        <p:txBody>
          <a:bodyPr>
            <a:normAutofit/>
          </a:bodyPr>
          <a:lstStyle/>
          <a:p>
            <a:pPr algn="ctr"/>
            <a:r>
              <a:rPr lang="el-GR" b="1" dirty="0" smtClean="0">
                <a:effectLst>
                  <a:outerShdw blurRad="38100" dist="38100" dir="2700000" algn="tl">
                    <a:srgbClr val="000000">
                      <a:alpha val="43137"/>
                    </a:srgbClr>
                  </a:outerShdw>
                </a:effectLst>
              </a:rPr>
              <a:t>Οδηγίες διαχείρισης συσκευών χορήγησης Ο2 σε παιδιά</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48</a:t>
            </a:fld>
            <a:endParaRPr lang="en-US"/>
          </a:p>
        </p:txBody>
      </p:sp>
      <p:sp>
        <p:nvSpPr>
          <p:cNvPr id="5" name="Rectangle 4"/>
          <p:cNvSpPr/>
          <p:nvPr/>
        </p:nvSpPr>
        <p:spPr>
          <a:xfrm>
            <a:off x="990600" y="4114800"/>
            <a:ext cx="8915400" cy="646331"/>
          </a:xfrm>
          <a:prstGeom prst="rect">
            <a:avLst/>
          </a:prstGeom>
        </p:spPr>
        <p:txBody>
          <a:bodyPr wrap="square">
            <a:spAutoFit/>
          </a:bodyPr>
          <a:lstStyle/>
          <a:p>
            <a:r>
              <a:rPr lang="en-US" dirty="0"/>
              <a:t>http://www.clinicalguidelines.scot.nhs.uk/Respiratory/YOR-RESP-002%20Final%20version%20Feb%202014.pdf_final.pdf</a:t>
            </a:r>
          </a:p>
        </p:txBody>
      </p:sp>
    </p:spTree>
    <p:extLst>
      <p:ext uri="{BB962C8B-B14F-4D97-AF65-F5344CB8AC3E}">
        <p14:creationId xmlns:p14="http://schemas.microsoft.com/office/powerpoint/2010/main" val="28621950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057400"/>
            <a:ext cx="7543800" cy="1450757"/>
          </a:xfrm>
        </p:spPr>
        <p:txBody>
          <a:bodyPr/>
          <a:lstStyle/>
          <a:p>
            <a:pPr algn="ctr"/>
            <a:r>
              <a:rPr lang="el-GR" b="1" dirty="0" smtClean="0">
                <a:effectLst>
                  <a:outerShdw blurRad="38100" dist="38100" dir="2700000" algn="tl">
                    <a:srgbClr val="000000">
                      <a:alpha val="43137"/>
                    </a:srgbClr>
                  </a:outerShdw>
                </a:effectLst>
              </a:rPr>
              <a:t>Μέτρηση παλμικής οξυμετρίας</a:t>
            </a:r>
            <a:endParaRPr lang="en-US" b="1" dirty="0">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49</a:t>
            </a:fld>
            <a:endParaRPr lang="en-US"/>
          </a:p>
        </p:txBody>
      </p:sp>
    </p:spTree>
    <p:extLst>
      <p:ext uri="{BB962C8B-B14F-4D97-AF65-F5344CB8AC3E}">
        <p14:creationId xmlns:p14="http://schemas.microsoft.com/office/powerpoint/2010/main" val="346910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24100" y="286604"/>
            <a:ext cx="4495800" cy="5992823"/>
          </a:xfrm>
        </p:spPr>
      </p:pic>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5</a:t>
            </a:fld>
            <a:endParaRPr lang="en-US"/>
          </a:p>
        </p:txBody>
      </p:sp>
    </p:spTree>
    <p:extLst>
      <p:ext uri="{BB962C8B-B14F-4D97-AF65-F5344CB8AC3E}">
        <p14:creationId xmlns:p14="http://schemas.microsoft.com/office/powerpoint/2010/main" val="6288886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eaLnBrk="1" hangingPunct="1">
              <a:defRPr/>
            </a:pPr>
            <a:r>
              <a:rPr lang="el-GR" smtClean="0">
                <a:solidFill>
                  <a:schemeClr val="hlink"/>
                </a:solidFill>
              </a:rPr>
              <a:t>Ορισμοί</a:t>
            </a:r>
          </a:p>
        </p:txBody>
      </p:sp>
      <p:sp>
        <p:nvSpPr>
          <p:cNvPr id="12291" name="Rectangle 3"/>
          <p:cNvSpPr>
            <a:spLocks noGrp="1" noChangeArrowheads="1"/>
          </p:cNvSpPr>
          <p:nvPr>
            <p:ph type="body" idx="1"/>
          </p:nvPr>
        </p:nvSpPr>
        <p:spPr/>
        <p:txBody>
          <a:bodyPr>
            <a:normAutofit/>
          </a:bodyPr>
          <a:lstStyle/>
          <a:p>
            <a:pPr eaLnBrk="1" hangingPunct="1">
              <a:lnSpc>
                <a:spcPct val="90000"/>
              </a:lnSpc>
              <a:defRPr/>
            </a:pPr>
            <a:r>
              <a:rPr lang="en-US" dirty="0" smtClean="0">
                <a:solidFill>
                  <a:schemeClr val="accent2"/>
                </a:solidFill>
              </a:rPr>
              <a:t>SaO2:</a:t>
            </a:r>
            <a:r>
              <a:rPr lang="en-US" dirty="0" smtClean="0"/>
              <a:t> </a:t>
            </a:r>
            <a:r>
              <a:rPr lang="el-GR" dirty="0" smtClean="0"/>
              <a:t>Κορεσμός </a:t>
            </a:r>
            <a:r>
              <a:rPr lang="el-GR" dirty="0" err="1" smtClean="0"/>
              <a:t>οξυαιμοσφαιρίνης</a:t>
            </a:r>
            <a:r>
              <a:rPr lang="el-GR" dirty="0" smtClean="0"/>
              <a:t> αρτηριακού αίματος, μετρούμενος με ανάλυση αερίων αίματος</a:t>
            </a:r>
          </a:p>
          <a:p>
            <a:pPr eaLnBrk="1" hangingPunct="1">
              <a:lnSpc>
                <a:spcPct val="90000"/>
              </a:lnSpc>
              <a:defRPr/>
            </a:pPr>
            <a:endParaRPr lang="el-GR" dirty="0" smtClean="0">
              <a:solidFill>
                <a:schemeClr val="accent2"/>
              </a:solidFill>
            </a:endParaRPr>
          </a:p>
          <a:p>
            <a:pPr eaLnBrk="1" hangingPunct="1">
              <a:lnSpc>
                <a:spcPct val="90000"/>
              </a:lnSpc>
              <a:defRPr/>
            </a:pPr>
            <a:r>
              <a:rPr lang="en-US" dirty="0" smtClean="0">
                <a:solidFill>
                  <a:schemeClr val="accent2"/>
                </a:solidFill>
              </a:rPr>
              <a:t>SpO2:</a:t>
            </a:r>
            <a:r>
              <a:rPr lang="en-US" dirty="0" smtClean="0"/>
              <a:t> </a:t>
            </a:r>
            <a:r>
              <a:rPr lang="el-GR" dirty="0" smtClean="0"/>
              <a:t>Κορεσμός </a:t>
            </a:r>
            <a:r>
              <a:rPr lang="el-GR" dirty="0" err="1" smtClean="0"/>
              <a:t>οξυαιμοσφαιρίνης</a:t>
            </a:r>
            <a:r>
              <a:rPr lang="el-GR" dirty="0" smtClean="0"/>
              <a:t> αρτηριακού αίματος, μετρούμενος μη επεμβατικά με παλμική οξυμετρία</a:t>
            </a:r>
          </a:p>
          <a:p>
            <a:pPr eaLnBrk="1" hangingPunct="1">
              <a:lnSpc>
                <a:spcPct val="90000"/>
              </a:lnSpc>
              <a:defRPr/>
            </a:pPr>
            <a:endParaRPr lang="el-GR" dirty="0" smtClean="0">
              <a:solidFill>
                <a:schemeClr val="accent2"/>
              </a:solidFill>
            </a:endParaRPr>
          </a:p>
          <a:p>
            <a:pPr eaLnBrk="1" hangingPunct="1">
              <a:lnSpc>
                <a:spcPct val="90000"/>
              </a:lnSpc>
              <a:defRPr/>
            </a:pPr>
            <a:r>
              <a:rPr lang="en-US" dirty="0" smtClean="0">
                <a:solidFill>
                  <a:schemeClr val="accent2"/>
                </a:solidFill>
              </a:rPr>
              <a:t>PaO2:</a:t>
            </a:r>
            <a:r>
              <a:rPr lang="en-US" dirty="0" smtClean="0"/>
              <a:t> </a:t>
            </a:r>
            <a:r>
              <a:rPr lang="el-GR" dirty="0" smtClean="0"/>
              <a:t>Αρτηριακή μερική τάση οξυγόνου</a:t>
            </a:r>
          </a:p>
          <a:p>
            <a:pPr eaLnBrk="1" hangingPunct="1">
              <a:lnSpc>
                <a:spcPct val="90000"/>
              </a:lnSpc>
              <a:defRPr/>
            </a:pPr>
            <a:endParaRPr lang="el-GR" dirty="0" smtClean="0">
              <a:solidFill>
                <a:schemeClr val="accent2"/>
              </a:solidFill>
            </a:endParaRPr>
          </a:p>
          <a:p>
            <a:pPr eaLnBrk="1" hangingPunct="1">
              <a:lnSpc>
                <a:spcPct val="90000"/>
              </a:lnSpc>
              <a:defRPr/>
            </a:pPr>
            <a:r>
              <a:rPr lang="en-US" dirty="0" smtClean="0">
                <a:solidFill>
                  <a:schemeClr val="accent2"/>
                </a:solidFill>
              </a:rPr>
              <a:t>TcPO2:</a:t>
            </a:r>
            <a:r>
              <a:rPr lang="en-US" dirty="0" smtClean="0"/>
              <a:t> </a:t>
            </a:r>
            <a:r>
              <a:rPr lang="el-GR" dirty="0" err="1" smtClean="0"/>
              <a:t>Διαδερμική</a:t>
            </a:r>
            <a:r>
              <a:rPr lang="el-GR" dirty="0" smtClean="0"/>
              <a:t> μερική τάση οξυγόνου </a:t>
            </a:r>
          </a:p>
        </p:txBody>
      </p:sp>
    </p:spTree>
    <p:extLst>
      <p:ext uri="{BB962C8B-B14F-4D97-AF65-F5344CB8AC3E}">
        <p14:creationId xmlns:p14="http://schemas.microsoft.com/office/powerpoint/2010/main" val="378615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3210192-19A3-4ED8-980D-FEE256AECD79}" type="slidenum">
              <a:rPr lang="en-US" smtClean="0"/>
              <a:pPr>
                <a:defRPr/>
              </a:pPr>
              <a:t>51</a:t>
            </a:fld>
            <a:endParaRPr lang="en-US"/>
          </a:p>
        </p:txBody>
      </p:sp>
      <p:pic>
        <p:nvPicPr>
          <p:cNvPr id="5" name="Picture 4"/>
          <p:cNvPicPr>
            <a:picLocks noChangeAspect="1"/>
          </p:cNvPicPr>
          <p:nvPr/>
        </p:nvPicPr>
        <p:blipFill>
          <a:blip r:embed="rId2"/>
          <a:stretch>
            <a:fillRect/>
          </a:stretch>
        </p:blipFill>
        <p:spPr>
          <a:xfrm>
            <a:off x="76200" y="76200"/>
            <a:ext cx="3505200" cy="3956957"/>
          </a:xfrm>
          <a:prstGeom prst="rect">
            <a:avLst/>
          </a:prstGeom>
        </p:spPr>
      </p:pic>
      <p:pic>
        <p:nvPicPr>
          <p:cNvPr id="6" name="Picture 5"/>
          <p:cNvPicPr>
            <a:picLocks noChangeAspect="1"/>
          </p:cNvPicPr>
          <p:nvPr/>
        </p:nvPicPr>
        <p:blipFill>
          <a:blip r:embed="rId3"/>
          <a:stretch>
            <a:fillRect/>
          </a:stretch>
        </p:blipFill>
        <p:spPr>
          <a:xfrm>
            <a:off x="5562600" y="98480"/>
            <a:ext cx="3238500" cy="4476750"/>
          </a:xfrm>
          <a:prstGeom prst="rect">
            <a:avLst/>
          </a:prstGeom>
        </p:spPr>
      </p:pic>
    </p:spTree>
    <p:extLst>
      <p:ext uri="{BB962C8B-B14F-4D97-AF65-F5344CB8AC3E}">
        <p14:creationId xmlns:p14="http://schemas.microsoft.com/office/powerpoint/2010/main" val="3703969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0" y="260350"/>
            <a:ext cx="6372225" cy="1143000"/>
          </a:xfrm>
        </p:spPr>
        <p:txBody>
          <a:bodyPr/>
          <a:lstStyle/>
          <a:p>
            <a:r>
              <a:rPr lang="el-GR"/>
              <a:t>Λήψη αερίων αίματος </a:t>
            </a:r>
            <a:endParaRPr lang="en-US"/>
          </a:p>
        </p:txBody>
      </p:sp>
      <p:sp>
        <p:nvSpPr>
          <p:cNvPr id="93187" name="Rectangle 3"/>
          <p:cNvSpPr>
            <a:spLocks noGrp="1" noChangeArrowheads="1"/>
          </p:cNvSpPr>
          <p:nvPr>
            <p:ph type="body" idx="1"/>
          </p:nvPr>
        </p:nvSpPr>
        <p:spPr/>
        <p:txBody>
          <a:bodyPr/>
          <a:lstStyle/>
          <a:p>
            <a:r>
              <a:rPr lang="el-GR"/>
              <a:t>Είδος ηπαρίνης </a:t>
            </a:r>
          </a:p>
          <a:p>
            <a:endParaRPr lang="el-GR"/>
          </a:p>
          <a:p>
            <a:r>
              <a:rPr lang="el-GR"/>
              <a:t>Ποσότητα ηπαρίνης</a:t>
            </a:r>
          </a:p>
          <a:p>
            <a:endParaRPr lang="el-GR"/>
          </a:p>
          <a:p>
            <a:r>
              <a:rPr lang="el-GR"/>
              <a:t>Ποσότητα αίματος</a:t>
            </a:r>
          </a:p>
          <a:p>
            <a:endParaRPr lang="el-GR"/>
          </a:p>
          <a:p>
            <a:r>
              <a:rPr lang="el-GR"/>
              <a:t>Συντήρηση δείγματος</a:t>
            </a:r>
            <a:endParaRPr lang="en-US"/>
          </a:p>
        </p:txBody>
      </p:sp>
      <p:pic>
        <p:nvPicPr>
          <p:cNvPr id="93188" name="Picture 4" descr="abl700"/>
          <p:cNvPicPr>
            <a:picLocks noChangeAspect="1" noChangeArrowheads="1"/>
          </p:cNvPicPr>
          <p:nvPr/>
        </p:nvPicPr>
        <p:blipFill>
          <a:blip r:embed="rId3" cstate="print"/>
          <a:srcRect/>
          <a:stretch>
            <a:fillRect/>
          </a:stretch>
        </p:blipFill>
        <p:spPr bwMode="auto">
          <a:xfrm>
            <a:off x="6372225" y="0"/>
            <a:ext cx="2771775" cy="1847850"/>
          </a:xfrm>
          <a:prstGeom prst="rect">
            <a:avLst/>
          </a:prstGeom>
          <a:noFill/>
          <a:ln w="9525">
            <a:noFill/>
            <a:miter lim="800000"/>
            <a:headEnd/>
            <a:tailEnd/>
          </a:ln>
        </p:spPr>
      </p:pic>
      <p:pic>
        <p:nvPicPr>
          <p:cNvPr id="93189" name="Picture 5" descr="Pulmonary Laboratory"/>
          <p:cNvPicPr>
            <a:picLocks noChangeAspect="1" noChangeArrowheads="1"/>
          </p:cNvPicPr>
          <p:nvPr/>
        </p:nvPicPr>
        <p:blipFill>
          <a:blip r:embed="rId4" cstate="print"/>
          <a:srcRect/>
          <a:stretch>
            <a:fillRect/>
          </a:stretch>
        </p:blipFill>
        <p:spPr bwMode="auto">
          <a:xfrm>
            <a:off x="6372225" y="1844675"/>
            <a:ext cx="2771775" cy="2160588"/>
          </a:xfrm>
          <a:prstGeom prst="rect">
            <a:avLst/>
          </a:prstGeom>
          <a:noFill/>
        </p:spPr>
      </p:pic>
      <p:pic>
        <p:nvPicPr>
          <p:cNvPr id="93190" name="Picture 6" descr="Προβολή εικόνας πλήρους μεγέθους">
            <a:hlinkClick r:id="rId5"/>
          </p:cNvPr>
          <p:cNvPicPr>
            <a:picLocks noChangeAspect="1" noChangeArrowheads="1"/>
          </p:cNvPicPr>
          <p:nvPr/>
        </p:nvPicPr>
        <p:blipFill>
          <a:blip r:embed="rId6" cstate="print"/>
          <a:srcRect/>
          <a:stretch>
            <a:fillRect/>
          </a:stretch>
        </p:blipFill>
        <p:spPr bwMode="auto">
          <a:xfrm>
            <a:off x="6372225" y="4049713"/>
            <a:ext cx="2771775" cy="2808287"/>
          </a:xfrm>
          <a:prstGeom prst="rect">
            <a:avLst/>
          </a:prstGeom>
          <a:noFill/>
        </p:spPr>
      </p:pic>
    </p:spTree>
    <p:extLst>
      <p:ext uri="{BB962C8B-B14F-4D97-AF65-F5344CB8AC3E}">
        <p14:creationId xmlns:p14="http://schemas.microsoft.com/office/powerpoint/2010/main" val="241470589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187450" y="404813"/>
            <a:ext cx="6300788" cy="1143000"/>
          </a:xfrm>
        </p:spPr>
        <p:txBody>
          <a:bodyPr/>
          <a:lstStyle/>
          <a:p>
            <a:r>
              <a:rPr lang="el-GR"/>
              <a:t>Λήψη αερίων αίματος</a:t>
            </a:r>
            <a:endParaRPr lang="en-US"/>
          </a:p>
        </p:txBody>
      </p:sp>
      <p:pic>
        <p:nvPicPr>
          <p:cNvPr id="94211" name="Picture 3" descr="Blood gases test"/>
          <p:cNvPicPr>
            <a:picLocks noChangeAspect="1" noChangeArrowheads="1"/>
          </p:cNvPicPr>
          <p:nvPr/>
        </p:nvPicPr>
        <p:blipFill>
          <a:blip r:embed="rId3" cstate="print"/>
          <a:srcRect/>
          <a:stretch>
            <a:fillRect/>
          </a:stretch>
        </p:blipFill>
        <p:spPr bwMode="auto">
          <a:xfrm>
            <a:off x="0" y="1989138"/>
            <a:ext cx="3203575" cy="2330450"/>
          </a:xfrm>
          <a:prstGeom prst="rect">
            <a:avLst/>
          </a:prstGeom>
          <a:noFill/>
          <a:ln w="9525">
            <a:noFill/>
            <a:miter lim="800000"/>
            <a:headEnd/>
            <a:tailEnd/>
          </a:ln>
        </p:spPr>
      </p:pic>
      <p:sp>
        <p:nvSpPr>
          <p:cNvPr id="94212" name="Text Box 4"/>
          <p:cNvSpPr txBox="1">
            <a:spLocks noChangeArrowheads="1"/>
          </p:cNvSpPr>
          <p:nvPr/>
        </p:nvSpPr>
        <p:spPr bwMode="auto">
          <a:xfrm>
            <a:off x="468313" y="1412875"/>
            <a:ext cx="2120900" cy="366713"/>
          </a:xfrm>
          <a:prstGeom prst="rect">
            <a:avLst/>
          </a:prstGeom>
          <a:solidFill>
            <a:schemeClr val="bg2"/>
          </a:solidFill>
          <a:ln w="9525">
            <a:noFill/>
            <a:miter lim="800000"/>
            <a:headEnd/>
            <a:tailEnd/>
          </a:ln>
          <a:effectLst/>
        </p:spPr>
        <p:txBody>
          <a:bodyPr wrap="none">
            <a:spAutoFit/>
          </a:bodyPr>
          <a:lstStyle/>
          <a:p>
            <a:pPr algn="l">
              <a:spcBef>
                <a:spcPct val="0"/>
              </a:spcBef>
              <a:buClrTx/>
              <a:buSzTx/>
              <a:buFontTx/>
              <a:buNone/>
            </a:pPr>
            <a:r>
              <a:rPr lang="el-GR" sz="1800" b="1">
                <a:solidFill>
                  <a:schemeClr val="tx1"/>
                </a:solidFill>
                <a:latin typeface="Tahoma" pitchFamily="34" charset="0"/>
              </a:rPr>
              <a:t>Αρτηριοκέντηση </a:t>
            </a:r>
            <a:endParaRPr lang="en-US" sz="1800" b="1">
              <a:solidFill>
                <a:schemeClr val="tx1"/>
              </a:solidFill>
              <a:latin typeface="Tahoma" pitchFamily="34" charset="0"/>
            </a:endParaRPr>
          </a:p>
        </p:txBody>
      </p:sp>
      <p:sp>
        <p:nvSpPr>
          <p:cNvPr id="94213" name="Text Box 5"/>
          <p:cNvSpPr txBox="1">
            <a:spLocks noChangeArrowheads="1"/>
          </p:cNvSpPr>
          <p:nvPr/>
        </p:nvSpPr>
        <p:spPr bwMode="auto">
          <a:xfrm>
            <a:off x="3563938" y="1989138"/>
            <a:ext cx="5041900" cy="1955800"/>
          </a:xfrm>
          <a:prstGeom prst="rect">
            <a:avLst/>
          </a:prstGeom>
          <a:noFill/>
          <a:ln w="38100" cmpd="dbl">
            <a:solidFill>
              <a:srgbClr val="FF3300"/>
            </a:solidFill>
            <a:prstDash val="dash"/>
            <a:miter lim="800000"/>
            <a:headEnd/>
            <a:tailEnd/>
          </a:ln>
          <a:effectLst/>
        </p:spPr>
        <p:txBody>
          <a:bodyPr>
            <a:spAutoFit/>
          </a:bodyPr>
          <a:lstStyle/>
          <a:p>
            <a:pPr algn="l">
              <a:spcBef>
                <a:spcPct val="0"/>
              </a:spcBef>
              <a:buClr>
                <a:srgbClr val="FF3300"/>
              </a:buClr>
              <a:buSzTx/>
            </a:pPr>
            <a:r>
              <a:rPr lang="el-GR" sz="2400" u="sng">
                <a:solidFill>
                  <a:schemeClr val="tx1"/>
                </a:solidFill>
                <a:effectLst>
                  <a:outerShdw blurRad="38100" dist="38100" dir="2700000" algn="tl">
                    <a:srgbClr val="000000"/>
                  </a:outerShdw>
                </a:effectLst>
                <a:latin typeface="Tahoma" pitchFamily="34" charset="0"/>
              </a:rPr>
              <a:t>Σφάλματα κατά τη λήψη αερίων</a:t>
            </a:r>
            <a:r>
              <a:rPr lang="el-GR" sz="2400">
                <a:solidFill>
                  <a:schemeClr val="tx1"/>
                </a:solidFill>
                <a:effectLst>
                  <a:outerShdw blurRad="38100" dist="38100" dir="2700000" algn="tl">
                    <a:srgbClr val="000000"/>
                  </a:outerShdw>
                </a:effectLst>
                <a:latin typeface="Tahoma" pitchFamily="34" charset="0"/>
              </a:rPr>
              <a:t> </a:t>
            </a:r>
          </a:p>
          <a:p>
            <a:pPr algn="l">
              <a:spcBef>
                <a:spcPct val="0"/>
              </a:spcBef>
              <a:buClr>
                <a:srgbClr val="FF3300"/>
              </a:buClr>
              <a:buSzTx/>
            </a:pPr>
            <a:endParaRPr lang="el-GR" sz="2400">
              <a:solidFill>
                <a:schemeClr val="tx1"/>
              </a:solidFill>
              <a:effectLst>
                <a:outerShdw blurRad="38100" dist="38100" dir="2700000" algn="tl">
                  <a:srgbClr val="000000"/>
                </a:outerShdw>
              </a:effectLst>
              <a:latin typeface="Tahoma" pitchFamily="34" charset="0"/>
            </a:endParaRPr>
          </a:p>
          <a:p>
            <a:pPr algn="l">
              <a:spcBef>
                <a:spcPct val="0"/>
              </a:spcBef>
              <a:buClr>
                <a:srgbClr val="FF3300"/>
              </a:buClr>
              <a:buSzTx/>
              <a:buFont typeface="Wingdings" pitchFamily="2" charset="2"/>
              <a:buChar char="Ø"/>
            </a:pPr>
            <a:r>
              <a:rPr lang="el-GR" sz="2400" b="1">
                <a:solidFill>
                  <a:schemeClr val="tx1"/>
                </a:solidFill>
                <a:effectLst>
                  <a:outerShdw blurRad="38100" dist="38100" dir="2700000" algn="tl">
                    <a:srgbClr val="000000"/>
                  </a:outerShdw>
                </a:effectLst>
                <a:latin typeface="Tahoma" pitchFamily="34" charset="0"/>
              </a:rPr>
              <a:t>Αέρας στην σύριγγα- πήγματα</a:t>
            </a:r>
          </a:p>
          <a:p>
            <a:pPr algn="l">
              <a:spcBef>
                <a:spcPct val="0"/>
              </a:spcBef>
              <a:buClr>
                <a:srgbClr val="FF3300"/>
              </a:buClr>
              <a:buSzTx/>
              <a:buFont typeface="Wingdings" pitchFamily="2" charset="2"/>
              <a:buChar char="Ø"/>
            </a:pPr>
            <a:r>
              <a:rPr lang="el-GR" sz="2400" b="1">
                <a:solidFill>
                  <a:schemeClr val="tx1"/>
                </a:solidFill>
                <a:effectLst>
                  <a:outerShdw blurRad="38100" dist="38100" dir="2700000" algn="tl">
                    <a:srgbClr val="000000"/>
                  </a:outerShdw>
                </a:effectLst>
                <a:latin typeface="Tahoma" pitchFamily="34" charset="0"/>
              </a:rPr>
              <a:t>Χαμηλή αιμοσφαιρίνη  </a:t>
            </a:r>
          </a:p>
          <a:p>
            <a:pPr algn="l">
              <a:spcBef>
                <a:spcPct val="0"/>
              </a:spcBef>
              <a:buClr>
                <a:srgbClr val="FF3300"/>
              </a:buClr>
              <a:buSzTx/>
              <a:buFont typeface="Wingdings" pitchFamily="2" charset="2"/>
              <a:buChar char="Ø"/>
            </a:pPr>
            <a:r>
              <a:rPr lang="el-GR" sz="2400" b="1">
                <a:solidFill>
                  <a:schemeClr val="tx1"/>
                </a:solidFill>
                <a:effectLst>
                  <a:outerShdw blurRad="38100" dist="38100" dir="2700000" algn="tl">
                    <a:srgbClr val="000000"/>
                  </a:outerShdw>
                </a:effectLst>
                <a:latin typeface="Tahoma" pitchFamily="34" charset="0"/>
              </a:rPr>
              <a:t>Αιμόλυση</a:t>
            </a:r>
            <a:endParaRPr lang="en-US" sz="2400" b="1">
              <a:solidFill>
                <a:schemeClr val="tx1"/>
              </a:solidFill>
              <a:effectLst>
                <a:outerShdw blurRad="38100" dist="38100" dir="2700000" algn="tl">
                  <a:srgbClr val="000000"/>
                </a:outerShdw>
              </a:effectLst>
              <a:latin typeface="Tahoma" pitchFamily="34" charset="0"/>
            </a:endParaRPr>
          </a:p>
        </p:txBody>
      </p:sp>
      <p:sp>
        <p:nvSpPr>
          <p:cNvPr id="94214" name="Text Box 6"/>
          <p:cNvSpPr txBox="1">
            <a:spLocks noChangeArrowheads="1"/>
          </p:cNvSpPr>
          <p:nvPr/>
        </p:nvSpPr>
        <p:spPr bwMode="auto">
          <a:xfrm>
            <a:off x="3635375" y="4221163"/>
            <a:ext cx="5040313" cy="2320925"/>
          </a:xfrm>
          <a:prstGeom prst="rect">
            <a:avLst/>
          </a:prstGeom>
          <a:noFill/>
          <a:ln w="38100" cmpd="dbl">
            <a:solidFill>
              <a:srgbClr val="FF3300"/>
            </a:solidFill>
            <a:prstDash val="dashDot"/>
            <a:miter lim="800000"/>
            <a:headEnd/>
            <a:tailEnd/>
          </a:ln>
          <a:effectLst/>
        </p:spPr>
        <p:txBody>
          <a:bodyPr>
            <a:spAutoFit/>
          </a:bodyPr>
          <a:lstStyle/>
          <a:p>
            <a:pPr algn="l">
              <a:spcBef>
                <a:spcPct val="0"/>
              </a:spcBef>
              <a:buClrTx/>
              <a:buSzTx/>
              <a:buFontTx/>
              <a:buNone/>
            </a:pPr>
            <a:r>
              <a:rPr lang="el-GR" sz="2400" u="sng">
                <a:solidFill>
                  <a:schemeClr val="tx1"/>
                </a:solidFill>
                <a:effectLst>
                  <a:outerShdw blurRad="38100" dist="38100" dir="2700000" algn="tl">
                    <a:srgbClr val="000000"/>
                  </a:outerShdw>
                </a:effectLst>
                <a:latin typeface="Tahoma" pitchFamily="34" charset="0"/>
              </a:rPr>
              <a:t>Μεταφορά του δείγματος </a:t>
            </a:r>
          </a:p>
          <a:p>
            <a:pPr algn="l">
              <a:spcBef>
                <a:spcPct val="0"/>
              </a:spcBef>
              <a:buClrTx/>
              <a:buSzTx/>
              <a:buFontTx/>
              <a:buNone/>
            </a:pPr>
            <a:endParaRPr lang="el-GR" sz="2400" u="sng">
              <a:solidFill>
                <a:schemeClr val="tx1"/>
              </a:solidFill>
              <a:effectLst>
                <a:outerShdw blurRad="38100" dist="38100" dir="2700000" algn="tl">
                  <a:srgbClr val="000000"/>
                </a:outerShdw>
              </a:effectLst>
              <a:latin typeface="Tahoma" pitchFamily="34" charset="0"/>
            </a:endParaRPr>
          </a:p>
          <a:p>
            <a:pPr algn="l">
              <a:spcBef>
                <a:spcPct val="0"/>
              </a:spcBef>
              <a:buClr>
                <a:srgbClr val="FF3300"/>
              </a:buClr>
              <a:buSzTx/>
              <a:buFont typeface="Wingdings" pitchFamily="2" charset="2"/>
              <a:buChar char="Ø"/>
            </a:pPr>
            <a:r>
              <a:rPr lang="el-GR" sz="2400">
                <a:solidFill>
                  <a:schemeClr val="tx1"/>
                </a:solidFill>
                <a:effectLst>
                  <a:outerShdw blurRad="38100" dist="38100" dir="2700000" algn="tl">
                    <a:srgbClr val="000000"/>
                  </a:outerShdw>
                </a:effectLst>
                <a:latin typeface="Tahoma" pitchFamily="34" charset="0"/>
              </a:rPr>
              <a:t>Σωστή ανάδευση</a:t>
            </a:r>
          </a:p>
          <a:p>
            <a:pPr algn="l">
              <a:spcBef>
                <a:spcPct val="0"/>
              </a:spcBef>
              <a:buClr>
                <a:srgbClr val="FF3300"/>
              </a:buClr>
              <a:buSzTx/>
              <a:buFont typeface="Wingdings" pitchFamily="2" charset="2"/>
              <a:buChar char="Ø"/>
            </a:pPr>
            <a:r>
              <a:rPr lang="el-GR" sz="2400">
                <a:solidFill>
                  <a:schemeClr val="tx1"/>
                </a:solidFill>
                <a:effectLst>
                  <a:outerShdw blurRad="38100" dist="38100" dir="2700000" algn="tl">
                    <a:srgbClr val="000000"/>
                  </a:outerShdw>
                </a:effectLst>
                <a:latin typeface="Tahoma" pitchFamily="34" charset="0"/>
              </a:rPr>
              <a:t>Έγκαιρη μεταφορά</a:t>
            </a:r>
          </a:p>
          <a:p>
            <a:pPr algn="l">
              <a:spcBef>
                <a:spcPct val="0"/>
              </a:spcBef>
              <a:buClr>
                <a:srgbClr val="FF3300"/>
              </a:buClr>
              <a:buSzTx/>
              <a:buFont typeface="Wingdings" pitchFamily="2" charset="2"/>
              <a:buChar char="Ø"/>
            </a:pPr>
            <a:r>
              <a:rPr lang="el-GR" sz="2400">
                <a:solidFill>
                  <a:schemeClr val="tx1"/>
                </a:solidFill>
                <a:effectLst>
                  <a:outerShdw blurRad="38100" dist="38100" dir="2700000" algn="tl">
                    <a:srgbClr val="000000"/>
                  </a:outerShdw>
                </a:effectLst>
                <a:latin typeface="Tahoma" pitchFamily="34" charset="0"/>
              </a:rPr>
              <a:t>Τοποθέτηση σε πάγο</a:t>
            </a:r>
          </a:p>
          <a:p>
            <a:pPr algn="l">
              <a:spcBef>
                <a:spcPct val="0"/>
              </a:spcBef>
              <a:buClrTx/>
              <a:buSzTx/>
              <a:buFontTx/>
              <a:buNone/>
            </a:pPr>
            <a:endParaRPr lang="en-US" sz="2400">
              <a:solidFill>
                <a:schemeClr val="tx1"/>
              </a:solidFill>
              <a:latin typeface="Tahoma" pitchFamily="34" charset="0"/>
            </a:endParaRPr>
          </a:p>
        </p:txBody>
      </p:sp>
      <p:pic>
        <p:nvPicPr>
          <p:cNvPr id="94215" name="Picture 7" descr="Arterial Puncture for Blood Gas Analysis">
            <a:hlinkClick r:id="rId4"/>
          </p:cNvPr>
          <p:cNvPicPr>
            <a:picLocks noChangeAspect="1" noChangeArrowheads="1"/>
          </p:cNvPicPr>
          <p:nvPr/>
        </p:nvPicPr>
        <p:blipFill>
          <a:blip r:embed="rId5" cstate="print"/>
          <a:srcRect/>
          <a:stretch>
            <a:fillRect/>
          </a:stretch>
        </p:blipFill>
        <p:spPr bwMode="auto">
          <a:xfrm>
            <a:off x="0" y="4354513"/>
            <a:ext cx="3203575" cy="2520950"/>
          </a:xfrm>
          <a:prstGeom prst="rect">
            <a:avLst/>
          </a:prstGeom>
          <a:noFill/>
        </p:spPr>
      </p:pic>
    </p:spTree>
    <p:extLst>
      <p:ext uri="{BB962C8B-B14F-4D97-AF65-F5344CB8AC3E}">
        <p14:creationId xmlns:p14="http://schemas.microsoft.com/office/powerpoint/2010/main" val="36369373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title"/>
          </p:nvPr>
        </p:nvSpPr>
        <p:spPr>
          <a:xfrm>
            <a:off x="228600" y="211138"/>
            <a:ext cx="7772400" cy="1066800"/>
          </a:xfrm>
        </p:spPr>
        <p:txBody>
          <a:bodyPr anchor="ctr">
            <a:normAutofit/>
          </a:bodyPr>
          <a:lstStyle/>
          <a:p>
            <a:pPr eaLnBrk="1" hangingPunct="1">
              <a:defRPr/>
            </a:pPr>
            <a:r>
              <a:rPr lang="el-GR" sz="3200" b="1" dirty="0" smtClean="0">
                <a:solidFill>
                  <a:schemeClr val="tx2"/>
                </a:solidFill>
                <a:latin typeface="Arial" panose="020B0604020202020204" pitchFamily="34" charset="0"/>
                <a:cs typeface="Arial" panose="020B0604020202020204" pitchFamily="34" charset="0"/>
              </a:rPr>
              <a:t>Συνήθη λάθη και παραλείψεις κατά την οξυγονοθεραπεία </a:t>
            </a:r>
          </a:p>
        </p:txBody>
      </p:sp>
      <p:sp>
        <p:nvSpPr>
          <p:cNvPr id="462851" name="Rectangle 3"/>
          <p:cNvSpPr>
            <a:spLocks noGrp="1" noChangeArrowheads="1"/>
          </p:cNvSpPr>
          <p:nvPr>
            <p:ph idx="1"/>
          </p:nvPr>
        </p:nvSpPr>
        <p:spPr>
          <a:xfrm>
            <a:off x="228600" y="1412875"/>
            <a:ext cx="8915400" cy="4987925"/>
          </a:xfrm>
          <a:solidFill>
            <a:schemeClr val="accent1">
              <a:alpha val="46001"/>
            </a:schemeClr>
          </a:solidFill>
          <a:ln>
            <a:solidFill>
              <a:srgbClr val="FF6600"/>
            </a:solidFill>
          </a:ln>
        </p:spPr>
        <p:txBody>
          <a:bodyPr>
            <a:normAutofit fontScale="92500" lnSpcReduction="10000"/>
          </a:bodyPr>
          <a:lstStyle/>
          <a:p>
            <a:pPr eaLnBrk="1" hangingPunct="1">
              <a:lnSpc>
                <a:spcPct val="110000"/>
              </a:lnSpc>
              <a:defRPr/>
            </a:pPr>
            <a:r>
              <a:rPr lang="el-GR" sz="2300" dirty="0" smtClean="0"/>
              <a:t>Έλλειψη οδηγιών (</a:t>
            </a:r>
            <a:r>
              <a:rPr lang="en-US" sz="2300" dirty="0" smtClean="0"/>
              <a:t>guidelines</a:t>
            </a:r>
            <a:r>
              <a:rPr lang="el-GR" sz="2300" dirty="0" smtClean="0"/>
              <a:t>) για την οξυγονοθεραπεία</a:t>
            </a:r>
          </a:p>
          <a:p>
            <a:pPr eaLnBrk="1" hangingPunct="1">
              <a:lnSpc>
                <a:spcPct val="110000"/>
              </a:lnSpc>
              <a:defRPr/>
            </a:pPr>
            <a:r>
              <a:rPr lang="el-GR" sz="2300" dirty="0" smtClean="0"/>
              <a:t>Καθυστέρηση έναρξης της οξυγονοθεραπείας  </a:t>
            </a:r>
          </a:p>
          <a:p>
            <a:pPr eaLnBrk="1" hangingPunct="1">
              <a:lnSpc>
                <a:spcPct val="110000"/>
              </a:lnSpc>
              <a:defRPr/>
            </a:pPr>
            <a:r>
              <a:rPr lang="el-GR" sz="2300" dirty="0" smtClean="0"/>
              <a:t>Έλλειψη γνώσεως  και χρήσης του οξυγόνου </a:t>
            </a:r>
          </a:p>
          <a:p>
            <a:pPr eaLnBrk="1" hangingPunct="1">
              <a:lnSpc>
                <a:spcPct val="110000"/>
              </a:lnSpc>
              <a:defRPr/>
            </a:pPr>
            <a:r>
              <a:rPr lang="en-GB" sz="2300" dirty="0" err="1" smtClean="0"/>
              <a:t>Έλλειψη</a:t>
            </a:r>
            <a:r>
              <a:rPr lang="en-GB" sz="2300" dirty="0" smtClean="0"/>
              <a:t> </a:t>
            </a:r>
            <a:r>
              <a:rPr lang="en-GB" sz="2300" dirty="0" err="1" smtClean="0"/>
              <a:t>του</a:t>
            </a:r>
            <a:r>
              <a:rPr lang="en-GB" sz="2300" dirty="0" smtClean="0"/>
              <a:t> </a:t>
            </a:r>
            <a:r>
              <a:rPr lang="en-GB" sz="2300" dirty="0" err="1" smtClean="0"/>
              <a:t>απαραίτητου</a:t>
            </a:r>
            <a:r>
              <a:rPr lang="en-GB" sz="2300" dirty="0" smtClean="0"/>
              <a:t> </a:t>
            </a:r>
            <a:r>
              <a:rPr lang="en-GB" sz="2300" dirty="0" err="1" smtClean="0"/>
              <a:t>εξοπλισμού</a:t>
            </a:r>
            <a:endParaRPr lang="el-GR" sz="2300" dirty="0" smtClean="0"/>
          </a:p>
          <a:p>
            <a:pPr eaLnBrk="1" hangingPunct="1">
              <a:lnSpc>
                <a:spcPct val="110000"/>
              </a:lnSpc>
              <a:defRPr/>
            </a:pPr>
            <a:r>
              <a:rPr lang="el-GR" sz="2300" dirty="0" smtClean="0"/>
              <a:t>Έλλειψη συντονισμού και συνεργασίας</a:t>
            </a:r>
          </a:p>
          <a:p>
            <a:pPr eaLnBrk="1" hangingPunct="1">
              <a:lnSpc>
                <a:spcPct val="110000"/>
              </a:lnSpc>
              <a:buFont typeface="Wingdings" pitchFamily="2" charset="2"/>
              <a:buNone/>
              <a:defRPr/>
            </a:pPr>
            <a:r>
              <a:rPr lang="el-GR" sz="2300" b="1" dirty="0" smtClean="0">
                <a:solidFill>
                  <a:srgbClr val="FF0000"/>
                </a:solidFill>
              </a:rPr>
              <a:t>Μέτρα αντιμετώπισης:</a:t>
            </a:r>
          </a:p>
          <a:p>
            <a:pPr eaLnBrk="1" hangingPunct="1">
              <a:lnSpc>
                <a:spcPct val="110000"/>
              </a:lnSpc>
              <a:defRPr/>
            </a:pPr>
            <a:r>
              <a:rPr lang="el-GR" sz="2300" dirty="0" smtClean="0"/>
              <a:t>Ανάπτυξη σε κάθε παιδιατρικό νοσοκομείο πρωτοκόλλων χορήγησης οξυγόνου</a:t>
            </a:r>
            <a:endParaRPr lang="en-GB" sz="2300" dirty="0" smtClean="0"/>
          </a:p>
          <a:p>
            <a:pPr eaLnBrk="1" hangingPunct="1">
              <a:lnSpc>
                <a:spcPct val="110000"/>
              </a:lnSpc>
              <a:defRPr/>
            </a:pPr>
            <a:r>
              <a:rPr lang="el-GR" sz="2300" dirty="0" smtClean="0"/>
              <a:t>Εκπαίδευση του προσωπικού στις τεχνικές χορήγησης του οξυγόνου</a:t>
            </a:r>
            <a:endParaRPr lang="en-GB" sz="2300" dirty="0" smtClean="0"/>
          </a:p>
          <a:p>
            <a:pPr eaLnBrk="1" hangingPunct="1">
              <a:lnSpc>
                <a:spcPct val="110000"/>
              </a:lnSpc>
              <a:defRPr/>
            </a:pPr>
            <a:r>
              <a:rPr lang="el-GR" sz="2300" dirty="0" smtClean="0"/>
              <a:t>Προμήθεια όλου του αναγκαίου και σύγχρονου εξοπλισμού για τη χορήγηση του οξυγόνου και τον έλεγχο της οξυγόνωσης</a:t>
            </a:r>
          </a:p>
        </p:txBody>
      </p:sp>
      <p:pic>
        <p:nvPicPr>
          <p:cNvPr id="69636" name="Picture 4" descr="j0235241"/>
          <p:cNvPicPr>
            <a:picLocks noChangeAspect="1" noChangeArrowheads="1"/>
          </p:cNvPicPr>
          <p:nvPr/>
        </p:nvPicPr>
        <p:blipFill>
          <a:blip r:embed="rId3" cstate="print"/>
          <a:srcRect/>
          <a:stretch>
            <a:fillRect/>
          </a:stretch>
        </p:blipFill>
        <p:spPr bwMode="auto">
          <a:xfrm>
            <a:off x="6324599" y="2209800"/>
            <a:ext cx="2466791" cy="18811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1079776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nchor="ctr">
            <a:normAutofit/>
          </a:bodyPr>
          <a:lstStyle/>
          <a:p>
            <a:pPr eaLnBrk="1" hangingPunct="1"/>
            <a:r>
              <a:rPr lang="el-GR" sz="3200" b="1" dirty="0" smtClean="0">
                <a:solidFill>
                  <a:schemeClr val="tx2"/>
                </a:solidFill>
                <a:latin typeface="Arial" panose="020B0604020202020204" pitchFamily="34" charset="0"/>
                <a:cs typeface="Arial" panose="020B0604020202020204" pitchFamily="34" charset="0"/>
              </a:rPr>
              <a:t>Ρόλος Νοσηλευτή</a:t>
            </a:r>
          </a:p>
        </p:txBody>
      </p:sp>
      <p:pic>
        <p:nvPicPr>
          <p:cNvPr id="79875" name="Picture 3" descr="24277_wallpaper280"/>
          <p:cNvPicPr>
            <a:picLocks noGrp="1" noChangeAspect="1" noChangeArrowheads="1"/>
          </p:cNvPicPr>
          <p:nvPr>
            <p:ph idx="1"/>
          </p:nvPr>
        </p:nvPicPr>
        <p:blipFill>
          <a:blip r:embed="rId2" cstate="print"/>
          <a:srcRect/>
          <a:stretch>
            <a:fillRect/>
          </a:stretch>
        </p:blipFill>
        <p:spPr>
          <a:xfrm>
            <a:off x="7019925" y="106363"/>
            <a:ext cx="2089150" cy="1568450"/>
          </a:xfrm>
        </p:spPr>
      </p:pic>
      <p:sp>
        <p:nvSpPr>
          <p:cNvPr id="5" name="4 - Θέση αριθμού διαφάνειας"/>
          <p:cNvSpPr>
            <a:spLocks noGrp="1"/>
          </p:cNvSpPr>
          <p:nvPr>
            <p:ph type="sldNum" sz="quarter" idx="12"/>
          </p:nvPr>
        </p:nvSpPr>
        <p:spPr/>
        <p:txBody>
          <a:bodyPr/>
          <a:lstStyle/>
          <a:p>
            <a:pPr>
              <a:defRPr/>
            </a:pPr>
            <a:fld id="{33210192-19A3-4ED8-980D-FEE256AECD79}" type="slidenum">
              <a:rPr lang="en-US" smtClean="0"/>
              <a:pPr>
                <a:defRPr/>
              </a:pPr>
              <a:t>55</a:t>
            </a:fld>
            <a:endParaRPr lang="en-US"/>
          </a:p>
        </p:txBody>
      </p:sp>
      <p:sp>
        <p:nvSpPr>
          <p:cNvPr id="79876" name="Rectangle 4"/>
          <p:cNvSpPr>
            <a:spLocks noChangeArrowheads="1"/>
          </p:cNvSpPr>
          <p:nvPr/>
        </p:nvSpPr>
        <p:spPr bwMode="auto">
          <a:xfrm>
            <a:off x="304800" y="1341438"/>
            <a:ext cx="8839200" cy="5516562"/>
          </a:xfrm>
          <a:prstGeom prst="rect">
            <a:avLst/>
          </a:prstGeom>
          <a:noFill/>
          <a:ln w="9525">
            <a:noFill/>
            <a:miter lim="800000"/>
            <a:headEnd/>
            <a:tailEnd/>
          </a:ln>
        </p:spPr>
        <p:txBody>
          <a:bodyPr/>
          <a:lstStyle/>
          <a:p>
            <a:pPr marL="342900" indent="-342900">
              <a:lnSpc>
                <a:spcPct val="150000"/>
              </a:lnSpc>
              <a:spcBef>
                <a:spcPct val="20000"/>
              </a:spcBef>
              <a:buClr>
                <a:srgbClr val="FF3300"/>
              </a:buClr>
              <a:buSzPct val="90000"/>
              <a:buFont typeface="Wingdings" pitchFamily="2" charset="2"/>
              <a:buChar char="%"/>
            </a:pPr>
            <a:r>
              <a:rPr lang="el-GR" sz="2100" dirty="0"/>
              <a:t>Εκτίμηση της ανάγκης σε Ο</a:t>
            </a:r>
            <a:r>
              <a:rPr lang="el-GR" sz="1400" dirty="0"/>
              <a:t>2 </a:t>
            </a:r>
            <a:endParaRPr lang="en-GB" sz="1400" dirty="0"/>
          </a:p>
          <a:p>
            <a:pPr marL="342900" indent="-342900">
              <a:lnSpc>
                <a:spcPct val="150000"/>
              </a:lnSpc>
              <a:spcBef>
                <a:spcPct val="20000"/>
              </a:spcBef>
              <a:buClr>
                <a:srgbClr val="FF3300"/>
              </a:buClr>
              <a:buSzPct val="90000"/>
              <a:buFont typeface="Wingdings" pitchFamily="2" charset="2"/>
              <a:buChar char="%"/>
            </a:pPr>
            <a:r>
              <a:rPr lang="el-GR" sz="2100" dirty="0"/>
              <a:t>Επιλογή της κατάλληλης μεθόδου (περιορισμοί – ενδείξεις)</a:t>
            </a:r>
          </a:p>
          <a:p>
            <a:pPr marL="342900" indent="-342900">
              <a:lnSpc>
                <a:spcPct val="150000"/>
              </a:lnSpc>
              <a:spcBef>
                <a:spcPct val="20000"/>
              </a:spcBef>
              <a:buClr>
                <a:srgbClr val="FF3300"/>
              </a:buClr>
              <a:buSzPct val="90000"/>
              <a:buFont typeface="Wingdings" pitchFamily="2" charset="2"/>
              <a:buChar char="%"/>
            </a:pPr>
            <a:r>
              <a:rPr lang="el-GR" sz="2100" dirty="0"/>
              <a:t>Εκτίμηση της αποτελεσματικότητας της θεραπείας</a:t>
            </a:r>
          </a:p>
          <a:p>
            <a:pPr marL="342900" indent="-342900">
              <a:lnSpc>
                <a:spcPct val="150000"/>
              </a:lnSpc>
              <a:spcBef>
                <a:spcPct val="20000"/>
              </a:spcBef>
              <a:buClr>
                <a:srgbClr val="FF3300"/>
              </a:buClr>
              <a:buSzPct val="90000"/>
              <a:buFont typeface="Wingdings" pitchFamily="2" charset="2"/>
              <a:buChar char="%"/>
            </a:pPr>
            <a:r>
              <a:rPr lang="el-GR" sz="2100" dirty="0"/>
              <a:t>Αναγνώριση της εμφάνισης σημείων-συμπτωμάτων τοξικότητας </a:t>
            </a:r>
          </a:p>
          <a:p>
            <a:pPr marL="342900" indent="-342900">
              <a:lnSpc>
                <a:spcPct val="150000"/>
              </a:lnSpc>
              <a:spcBef>
                <a:spcPct val="20000"/>
              </a:spcBef>
              <a:buClr>
                <a:srgbClr val="FF3300"/>
              </a:buClr>
              <a:buSzPct val="90000"/>
              <a:buFont typeface="Wingdings" pitchFamily="2" charset="2"/>
              <a:buChar char="%"/>
            </a:pPr>
            <a:r>
              <a:rPr lang="el-GR" sz="2100" dirty="0"/>
              <a:t>Εξασφάλιση άνετου περιβάλλοντος και ατομικής υγιεινής του παιδιού </a:t>
            </a:r>
          </a:p>
          <a:p>
            <a:pPr marL="342900" indent="-342900">
              <a:lnSpc>
                <a:spcPct val="150000"/>
              </a:lnSpc>
              <a:spcBef>
                <a:spcPct val="20000"/>
              </a:spcBef>
              <a:buClr>
                <a:srgbClr val="FF3300"/>
              </a:buClr>
              <a:buSzPct val="90000"/>
              <a:buFont typeface="Wingdings" pitchFamily="2" charset="2"/>
              <a:buChar char="%"/>
            </a:pPr>
            <a:r>
              <a:rPr lang="el-GR" sz="2100" dirty="0"/>
              <a:t>Λήψη μέτρων ασφαλείας για την πρόληψη ατυχημάτων</a:t>
            </a:r>
          </a:p>
          <a:p>
            <a:pPr marL="342900" indent="-342900">
              <a:lnSpc>
                <a:spcPct val="150000"/>
              </a:lnSpc>
              <a:spcBef>
                <a:spcPct val="20000"/>
              </a:spcBef>
              <a:buClr>
                <a:srgbClr val="FF3300"/>
              </a:buClr>
              <a:buSzPct val="90000"/>
              <a:buFont typeface="Wingdings" pitchFamily="2" charset="2"/>
              <a:buChar char="%"/>
            </a:pPr>
            <a:r>
              <a:rPr lang="el-GR" sz="2100" dirty="0"/>
              <a:t>Προμήθεια εξοπλισμού </a:t>
            </a:r>
          </a:p>
          <a:p>
            <a:pPr marL="342900" indent="-342900">
              <a:lnSpc>
                <a:spcPct val="150000"/>
              </a:lnSpc>
              <a:spcBef>
                <a:spcPct val="20000"/>
              </a:spcBef>
              <a:buClr>
                <a:srgbClr val="FF3300"/>
              </a:buClr>
              <a:buSzPct val="90000"/>
              <a:buFont typeface="Wingdings" pitchFamily="2" charset="2"/>
              <a:buChar char="%"/>
            </a:pPr>
            <a:r>
              <a:rPr lang="el-GR" sz="2100" dirty="0"/>
              <a:t>Αποφυγή λαθών &amp; παραλείψεων</a:t>
            </a:r>
          </a:p>
          <a:p>
            <a:pPr marL="342900" indent="-342900">
              <a:lnSpc>
                <a:spcPct val="150000"/>
              </a:lnSpc>
              <a:spcBef>
                <a:spcPct val="20000"/>
              </a:spcBef>
              <a:buClr>
                <a:srgbClr val="FF3300"/>
              </a:buClr>
              <a:buSzPct val="90000"/>
              <a:buFont typeface="Wingdings" pitchFamily="2" charset="2"/>
              <a:buChar char="%"/>
            </a:pPr>
            <a:r>
              <a:rPr lang="el-GR" sz="2100" dirty="0"/>
              <a:t>Ανάπτυξη και χρήση αλγόριθμων και πρωτοκόλλων χορήγησης Ο</a:t>
            </a:r>
            <a:r>
              <a:rPr lang="el-GR" sz="2100" baseline="-25000" dirty="0"/>
              <a:t>2</a:t>
            </a:r>
            <a:r>
              <a:rPr lang="el-GR" sz="1500" dirty="0"/>
              <a:t> </a:t>
            </a:r>
          </a:p>
        </p:txBody>
      </p:sp>
    </p:spTree>
    <p:extLst>
      <p:ext uri="{BB962C8B-B14F-4D97-AF65-F5344CB8AC3E}">
        <p14:creationId xmlns:p14="http://schemas.microsoft.com/office/powerpoint/2010/main" val="1721999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792" y="24882"/>
            <a:ext cx="7543800" cy="1450757"/>
          </a:xfrm>
        </p:spPr>
        <p:txBody>
          <a:bodyPr anchor="ctr">
            <a:normAutofit/>
          </a:bodyPr>
          <a:lstStyle/>
          <a:p>
            <a:r>
              <a:rPr lang="el-GR" sz="3200" b="1" dirty="0" smtClean="0">
                <a:latin typeface="+mn-lt"/>
                <a:cs typeface="Arial" panose="020B0604020202020204" pitchFamily="34" charset="0"/>
              </a:rPr>
              <a:t>Ανταλλαγή αερίων</a:t>
            </a:r>
            <a:endParaRPr lang="en-US" sz="3200" b="1" dirty="0">
              <a:latin typeface="+mn-lt"/>
              <a:cs typeface="Arial" panose="020B0604020202020204" pitchFamily="34" charset="0"/>
            </a:endParaRPr>
          </a:p>
        </p:txBody>
      </p:sp>
      <p:pic>
        <p:nvPicPr>
          <p:cNvPr id="4098" name="Picture 2" descr="http://sphweb.bumc.bu.edu/otlt/MPH-Modules/PH/Ph709_RespiratoryHealth/GasExchange-Alveolu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94668"/>
            <a:ext cx="4790914" cy="386866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353653">
            <a:off x="2672502" y="1699116"/>
            <a:ext cx="1468410" cy="278148"/>
          </a:xfrm>
          <a:prstGeom prst="rect">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800" b="1" dirty="0" smtClean="0">
                <a:solidFill>
                  <a:schemeClr val="tx1">
                    <a:lumMod val="65000"/>
                    <a:lumOff val="35000"/>
                  </a:schemeClr>
                </a:solidFill>
                <a:latin typeface="Calibri" panose="020F0502020204030204" pitchFamily="34" charset="0"/>
              </a:rPr>
              <a:t>Τριχοειδικό ενδοθήλιο</a:t>
            </a:r>
            <a:endParaRPr lang="en-US" sz="800" b="1" dirty="0">
              <a:solidFill>
                <a:schemeClr val="tx1">
                  <a:lumMod val="65000"/>
                  <a:lumOff val="35000"/>
                </a:schemeClr>
              </a:solidFill>
              <a:latin typeface="Calibri" panose="020F0502020204030204" pitchFamily="34" charset="0"/>
            </a:endParaRPr>
          </a:p>
        </p:txBody>
      </p:sp>
      <p:sp>
        <p:nvSpPr>
          <p:cNvPr id="5" name="Rectangle 4"/>
          <p:cNvSpPr/>
          <p:nvPr/>
        </p:nvSpPr>
        <p:spPr>
          <a:xfrm>
            <a:off x="1128963" y="2050135"/>
            <a:ext cx="1368152" cy="18746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900" b="1" dirty="0" smtClean="0">
                <a:solidFill>
                  <a:schemeClr val="tx1">
                    <a:lumMod val="65000"/>
                    <a:lumOff val="35000"/>
                  </a:schemeClr>
                </a:solidFill>
              </a:rPr>
              <a:t>Ερυθρά αιμοσφαιρία</a:t>
            </a:r>
            <a:endParaRPr lang="en-US" sz="900" b="1" dirty="0">
              <a:solidFill>
                <a:schemeClr val="tx1">
                  <a:lumMod val="65000"/>
                  <a:lumOff val="35000"/>
                </a:schemeClr>
              </a:solidFill>
            </a:endParaRPr>
          </a:p>
        </p:txBody>
      </p:sp>
      <p:sp>
        <p:nvSpPr>
          <p:cNvPr id="7" name="Rectangle 6"/>
          <p:cNvSpPr/>
          <p:nvPr/>
        </p:nvSpPr>
        <p:spPr>
          <a:xfrm>
            <a:off x="2195736" y="3212976"/>
            <a:ext cx="1138963"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rPr>
              <a:t>Εισπνεόμενος αέρας στην κυψελίδα</a:t>
            </a:r>
            <a:endParaRPr lang="en-US" sz="12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ndParaRPr>
          </a:p>
        </p:txBody>
      </p:sp>
      <p:sp>
        <p:nvSpPr>
          <p:cNvPr id="8" name="Up-Down Arrow 7"/>
          <p:cNvSpPr/>
          <p:nvPr/>
        </p:nvSpPr>
        <p:spPr>
          <a:xfrm rot="20997865">
            <a:off x="2776394" y="4262144"/>
            <a:ext cx="671232" cy="1218853"/>
          </a:xfrm>
          <a:prstGeom prst="upDownArrow">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l-GR" sz="1400" dirty="0" smtClean="0">
                <a:solidFill>
                  <a:schemeClr val="tx1">
                    <a:lumMod val="65000"/>
                    <a:lumOff val="35000"/>
                  </a:schemeClr>
                </a:solidFill>
                <a:latin typeface="Calibri" panose="020F0502020204030204" pitchFamily="34" charset="0"/>
              </a:rPr>
              <a:t>Ροή αέρα</a:t>
            </a:r>
            <a:endParaRPr lang="en-US" sz="1400" dirty="0">
              <a:solidFill>
                <a:schemeClr val="tx1">
                  <a:lumMod val="65000"/>
                  <a:lumOff val="35000"/>
                </a:schemeClr>
              </a:solidFill>
              <a:latin typeface="Calibri" panose="020F0502020204030204" pitchFamily="34" charset="0"/>
            </a:endParaRPr>
          </a:p>
        </p:txBody>
      </p:sp>
      <p:sp>
        <p:nvSpPr>
          <p:cNvPr id="9" name="Rectangle 8"/>
          <p:cNvSpPr/>
          <p:nvPr/>
        </p:nvSpPr>
        <p:spPr>
          <a:xfrm>
            <a:off x="683568" y="5013176"/>
            <a:ext cx="9361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rPr>
              <a:t>Τριχοειδές</a:t>
            </a:r>
            <a:endParaRPr lang="en-US" sz="12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ndParaRPr>
          </a:p>
        </p:txBody>
      </p:sp>
      <p:sp>
        <p:nvSpPr>
          <p:cNvPr id="11" name="Rectangle 10"/>
          <p:cNvSpPr/>
          <p:nvPr/>
        </p:nvSpPr>
        <p:spPr>
          <a:xfrm>
            <a:off x="1619672" y="3897544"/>
            <a:ext cx="792089" cy="324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dirty="0" smtClean="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rPr>
              <a:t>Κυψελιδικά κύτταρα</a:t>
            </a:r>
            <a:endParaRPr lang="en-US" sz="1000" dirty="0">
              <a:solidFill>
                <a:schemeClr val="tx1">
                  <a:lumMod val="65000"/>
                  <a:lumOff val="35000"/>
                </a:schemeClr>
              </a:solidFill>
              <a:effectLst>
                <a:outerShdw blurRad="38100" dist="38100" dir="2700000" algn="tl">
                  <a:srgbClr val="000000">
                    <a:alpha val="43137"/>
                  </a:srgbClr>
                </a:outerShdw>
              </a:effectLst>
              <a:latin typeface="Calibri" panose="020F0502020204030204" pitchFamily="34" charset="0"/>
            </a:endParaRPr>
          </a:p>
        </p:txBody>
      </p:sp>
      <p:sp>
        <p:nvSpPr>
          <p:cNvPr id="3" name="Rectangle 2"/>
          <p:cNvSpPr/>
          <p:nvPr/>
        </p:nvSpPr>
        <p:spPr>
          <a:xfrm>
            <a:off x="5186450" y="3180318"/>
            <a:ext cx="3779912" cy="3107057"/>
          </a:xfrm>
          <a:prstGeom prst="rect">
            <a:avLst/>
          </a:prstGeom>
          <a:ln w="28575">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285750" indent="-285750">
              <a:buFont typeface="Wingdings" panose="05000000000000000000" pitchFamily="2" charset="2"/>
              <a:buChar char="ü"/>
            </a:pPr>
            <a:r>
              <a:rPr lang="el-GR" dirty="0" smtClean="0"/>
              <a:t>Είσοδος Ο</a:t>
            </a:r>
            <a:r>
              <a:rPr lang="el-GR" baseline="-25000" dirty="0" smtClean="0"/>
              <a:t>2</a:t>
            </a:r>
            <a:r>
              <a:rPr lang="el-GR" dirty="0" smtClean="0"/>
              <a:t> στο κύτταρο, έξοδος </a:t>
            </a:r>
            <a:r>
              <a:rPr lang="en-US" dirty="0" smtClean="0"/>
              <a:t>CO</a:t>
            </a:r>
            <a:r>
              <a:rPr lang="en-US" baseline="-25000" dirty="0" smtClean="0"/>
              <a:t>2</a:t>
            </a:r>
            <a:r>
              <a:rPr lang="en-US" dirty="0" smtClean="0"/>
              <a:t> </a:t>
            </a:r>
            <a:r>
              <a:rPr lang="el-GR" dirty="0" smtClean="0"/>
              <a:t>από τον οργανισμό</a:t>
            </a:r>
          </a:p>
          <a:p>
            <a:pPr marL="285750" indent="-285750">
              <a:buFont typeface="Wingdings" panose="05000000000000000000" pitchFamily="2" charset="2"/>
              <a:buChar char="ü"/>
            </a:pPr>
            <a:r>
              <a:rPr lang="el-GR" b="1" dirty="0" smtClean="0"/>
              <a:t>Αποτέλεσμα διάχυσης</a:t>
            </a:r>
            <a:r>
              <a:rPr lang="el-GR" dirty="0" smtClean="0"/>
              <a:t>: μεταφορά μορίων από μία περιοχή υψηλής συγκέντρωσης σε μία περιοχή χαμηλής συγκέντρωσης</a:t>
            </a:r>
          </a:p>
          <a:p>
            <a:pPr marL="285750" indent="-285750">
              <a:buFont typeface="Wingdings" panose="05000000000000000000" pitchFamily="2" charset="2"/>
              <a:buChar char="ü"/>
            </a:pPr>
            <a:r>
              <a:rPr lang="el-GR" dirty="0" smtClean="0"/>
              <a:t>Νόμος </a:t>
            </a:r>
            <a:r>
              <a:rPr lang="en-US" dirty="0" smtClean="0"/>
              <a:t>Fick</a:t>
            </a:r>
            <a:endParaRPr lang="el-GR" dirty="0" smtClean="0"/>
          </a:p>
          <a:p>
            <a:pPr marL="285750" indent="-285750" algn="ctr">
              <a:buFont typeface="Wingdings" panose="05000000000000000000" pitchFamily="2" charset="2"/>
              <a:buChar char="ü"/>
            </a:pPr>
            <a:endParaRPr lang="en-US" dirty="0"/>
          </a:p>
        </p:txBody>
      </p:sp>
    </p:spTree>
    <p:extLst>
      <p:ext uri="{BB962C8B-B14F-4D97-AF65-F5344CB8AC3E}">
        <p14:creationId xmlns:p14="http://schemas.microsoft.com/office/powerpoint/2010/main" val="27781657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3635375" y="0"/>
          <a:ext cx="5508625" cy="6858000"/>
        </p:xfrm>
        <a:graphic>
          <a:graphicData uri="http://schemas.openxmlformats.org/presentationml/2006/ole">
            <mc:AlternateContent xmlns:mc="http://schemas.openxmlformats.org/markup-compatibility/2006">
              <mc:Choice xmlns:v="urn:schemas-microsoft-com:vml" Requires="v">
                <p:oleObj spid="_x0000_s156675" name="Εικόνα bitmap" r:id="rId4" imgW="7734970" imgH="6165114" progId="PBrush">
                  <p:embed/>
                </p:oleObj>
              </mc:Choice>
              <mc:Fallback>
                <p:oleObj name="Εικόνα bitmap" r:id="rId4" imgW="7734970" imgH="6165114"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0"/>
                        <a:ext cx="5508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9" name="Picture 3" descr="tube4"/>
          <p:cNvPicPr>
            <a:picLocks noChangeAspect="1" noChangeArrowheads="1"/>
          </p:cNvPicPr>
          <p:nvPr/>
        </p:nvPicPr>
        <p:blipFill>
          <a:blip r:embed="rId6" cstate="print"/>
          <a:srcRect/>
          <a:stretch>
            <a:fillRect/>
          </a:stretch>
        </p:blipFill>
        <p:spPr bwMode="auto">
          <a:xfrm>
            <a:off x="7235825" y="5927725"/>
            <a:ext cx="1908175" cy="930275"/>
          </a:xfrm>
          <a:prstGeom prst="rect">
            <a:avLst/>
          </a:prstGeom>
          <a:noFill/>
          <a:ln w="12700">
            <a:solidFill>
              <a:srgbClr val="FF3300"/>
            </a:solidFill>
            <a:miter lim="800000"/>
            <a:headEnd/>
            <a:tailEnd/>
          </a:ln>
        </p:spPr>
      </p:pic>
      <p:sp>
        <p:nvSpPr>
          <p:cNvPr id="4100" name="Rectangle 4"/>
          <p:cNvSpPr>
            <a:spLocks noChangeArrowheads="1"/>
          </p:cNvSpPr>
          <p:nvPr/>
        </p:nvSpPr>
        <p:spPr bwMode="auto">
          <a:xfrm>
            <a:off x="4787900" y="1844675"/>
            <a:ext cx="2016125" cy="288925"/>
          </a:xfrm>
          <a:prstGeom prst="rect">
            <a:avLst/>
          </a:prstGeom>
          <a:solidFill>
            <a:srgbClr val="FFFFFF"/>
          </a:solidFill>
          <a:ln w="9525">
            <a:noFill/>
            <a:miter lim="800000"/>
            <a:headEnd/>
            <a:tailEnd/>
          </a:ln>
        </p:spPr>
        <p:txBody>
          <a:bodyPr wrap="none" anchor="ctr"/>
          <a:lstStyle/>
          <a:p>
            <a:pPr eaLnBrk="1" hangingPunct="1"/>
            <a:endParaRPr lang="el-GR" sz="1400">
              <a:solidFill>
                <a:prstClr val="black"/>
              </a:solidFill>
              <a:latin typeface="Arial" charset="0"/>
            </a:endParaRPr>
          </a:p>
        </p:txBody>
      </p:sp>
      <p:sp useBgFill="1">
        <p:nvSpPr>
          <p:cNvPr id="106501" name="Rectangle 5"/>
          <p:cNvSpPr>
            <a:spLocks noChangeArrowheads="1"/>
          </p:cNvSpPr>
          <p:nvPr/>
        </p:nvSpPr>
        <p:spPr bwMode="auto">
          <a:xfrm>
            <a:off x="0" y="0"/>
            <a:ext cx="3635375" cy="6858000"/>
          </a:xfrm>
          <a:prstGeom prst="rect">
            <a:avLst/>
          </a:prstGeom>
          <a:ln w="9525">
            <a:solidFill>
              <a:schemeClr val="tx1"/>
            </a:solidFill>
            <a:miter lim="800000"/>
            <a:headEnd/>
            <a:tailEnd/>
          </a:ln>
          <a:effectLst/>
        </p:spPr>
        <p:txBody>
          <a:bodyPr>
            <a:normAutofit fontScale="85000" lnSpcReduction="20000"/>
          </a:bodyPr>
          <a:lstStyle/>
          <a:p>
            <a:pPr marL="342900" indent="-342900" algn="ctr" eaLnBrk="1" hangingPunct="1">
              <a:defRPr/>
            </a:pPr>
            <a:endParaRPr lang="el-GR" sz="1000" b="1" dirty="0" smtClean="0">
              <a:solidFill>
                <a:prstClr val="black"/>
              </a:solidFill>
              <a:effectLst>
                <a:outerShdw blurRad="38100" dist="38100" dir="2700000" algn="tl">
                  <a:srgbClr val="000000"/>
                </a:outerShdw>
              </a:effectLst>
            </a:endParaRPr>
          </a:p>
          <a:p>
            <a:pPr marL="342900" indent="-342900" algn="ctr" eaLnBrk="1" hangingPunct="1">
              <a:defRPr/>
            </a:pPr>
            <a:r>
              <a:rPr lang="el-GR" sz="2400" b="1" dirty="0" smtClean="0">
                <a:solidFill>
                  <a:prstClr val="black"/>
                </a:solidFill>
                <a:effectLst>
                  <a:outerShdw blurRad="38100" dist="38100" dir="2700000" algn="tl">
                    <a:srgbClr val="000000"/>
                  </a:outerShdw>
                </a:effectLst>
              </a:rPr>
              <a:t>Ανατομικές </a:t>
            </a:r>
            <a:r>
              <a:rPr lang="el-GR" sz="2400" b="1" dirty="0">
                <a:solidFill>
                  <a:prstClr val="black"/>
                </a:solidFill>
                <a:effectLst>
                  <a:outerShdw blurRad="38100" dist="38100" dir="2700000" algn="tl">
                    <a:srgbClr val="000000"/>
                  </a:outerShdw>
                </a:effectLst>
              </a:rPr>
              <a:t>Διαφορές</a:t>
            </a:r>
          </a:p>
          <a:p>
            <a:pPr marL="342900" indent="-342900" eaLnBrk="1" hangingPunct="1">
              <a:defRPr/>
            </a:pPr>
            <a:endParaRPr lang="el-GR" sz="1000" b="1" dirty="0">
              <a:solidFill>
                <a:prstClr val="black"/>
              </a:solidFill>
              <a:effectLst>
                <a:outerShdw blurRad="38100" dist="38100" dir="2700000" algn="tl">
                  <a:srgbClr val="000000"/>
                </a:outerShdw>
              </a:effectLst>
            </a:endParaRPr>
          </a:p>
          <a:p>
            <a:pPr marL="342900" indent="-342900" eaLnBrk="1" hangingPunct="1">
              <a:lnSpc>
                <a:spcPct val="120000"/>
              </a:lnSpc>
              <a:buFontTx/>
              <a:buChar char="•"/>
              <a:defRPr/>
            </a:pPr>
            <a:r>
              <a:rPr lang="el-GR" sz="2000" dirty="0" smtClean="0">
                <a:solidFill>
                  <a:prstClr val="black"/>
                </a:solidFill>
              </a:rPr>
              <a:t>Συμπιεστό έδαφος στόματος</a:t>
            </a:r>
          </a:p>
          <a:p>
            <a:pPr marL="342900" indent="-342900" eaLnBrk="1" hangingPunct="1">
              <a:lnSpc>
                <a:spcPct val="120000"/>
              </a:lnSpc>
              <a:buFontTx/>
              <a:buChar char="•"/>
              <a:defRPr/>
            </a:pPr>
            <a:endParaRPr lang="el-GR" sz="2000" dirty="0" smtClean="0">
              <a:solidFill>
                <a:prstClr val="black"/>
              </a:solidFill>
            </a:endParaRPr>
          </a:p>
          <a:p>
            <a:pPr marL="342900" indent="-342900" eaLnBrk="1" hangingPunct="1">
              <a:lnSpc>
                <a:spcPct val="120000"/>
              </a:lnSpc>
              <a:buFontTx/>
              <a:buChar char="•"/>
              <a:defRPr/>
            </a:pPr>
            <a:r>
              <a:rPr lang="el-GR" sz="2000" dirty="0" smtClean="0">
                <a:solidFill>
                  <a:prstClr val="black"/>
                </a:solidFill>
              </a:rPr>
              <a:t>Μακριά </a:t>
            </a:r>
            <a:r>
              <a:rPr lang="el-GR" sz="2000" dirty="0">
                <a:solidFill>
                  <a:prstClr val="black"/>
                </a:solidFill>
              </a:rPr>
              <a:t>επιγλωττίδα, άκαμπτη, σχήμα U </a:t>
            </a:r>
          </a:p>
          <a:p>
            <a:pPr marL="342900" indent="-342900" eaLnBrk="1" hangingPunct="1">
              <a:lnSpc>
                <a:spcPct val="120000"/>
              </a:lnSpc>
              <a:buFontTx/>
              <a:buChar char="•"/>
              <a:defRPr/>
            </a:pPr>
            <a:endParaRPr lang="el-GR" sz="2000" dirty="0">
              <a:solidFill>
                <a:prstClr val="black"/>
              </a:solidFill>
            </a:endParaRPr>
          </a:p>
          <a:p>
            <a:pPr marL="342900" indent="-342900" eaLnBrk="1" hangingPunct="1">
              <a:lnSpc>
                <a:spcPct val="120000"/>
              </a:lnSpc>
              <a:buFontTx/>
              <a:buChar char="•"/>
              <a:defRPr/>
            </a:pPr>
            <a:r>
              <a:rPr lang="el-GR" sz="2000" dirty="0">
                <a:solidFill>
                  <a:prstClr val="black"/>
                </a:solidFill>
              </a:rPr>
              <a:t>Μεγαλύτερη </a:t>
            </a:r>
            <a:r>
              <a:rPr lang="el-GR" sz="2000" dirty="0" err="1">
                <a:solidFill>
                  <a:prstClr val="black"/>
                </a:solidFill>
              </a:rPr>
              <a:t>ευενδοτότητα</a:t>
            </a:r>
            <a:r>
              <a:rPr lang="el-GR" sz="2000" dirty="0">
                <a:solidFill>
                  <a:prstClr val="black"/>
                </a:solidFill>
              </a:rPr>
              <a:t> θωρακικού τοιχώματος</a:t>
            </a:r>
          </a:p>
          <a:p>
            <a:pPr marL="342900" indent="-342900" eaLnBrk="1" hangingPunct="1">
              <a:lnSpc>
                <a:spcPct val="120000"/>
              </a:lnSpc>
              <a:buFontTx/>
              <a:buChar char="•"/>
              <a:defRPr/>
            </a:pPr>
            <a:endParaRPr lang="el-GR" sz="2000" dirty="0">
              <a:solidFill>
                <a:prstClr val="black"/>
              </a:solidFill>
            </a:endParaRPr>
          </a:p>
          <a:p>
            <a:pPr marL="342900" indent="-342900" eaLnBrk="1" hangingPunct="1">
              <a:lnSpc>
                <a:spcPct val="120000"/>
              </a:lnSpc>
              <a:buFontTx/>
              <a:buChar char="•"/>
              <a:defRPr/>
            </a:pPr>
            <a:r>
              <a:rPr lang="el-GR" sz="2000" dirty="0">
                <a:solidFill>
                  <a:prstClr val="black"/>
                </a:solidFill>
              </a:rPr>
              <a:t>Σχεδόν οριζόντια θέση των πλευρών &amp; ελαττωμένη κυρτότητα διαφράγματος</a:t>
            </a:r>
          </a:p>
          <a:p>
            <a:pPr marL="342900" indent="-342900" eaLnBrk="1" hangingPunct="1">
              <a:lnSpc>
                <a:spcPct val="120000"/>
              </a:lnSpc>
              <a:buFontTx/>
              <a:buChar char="•"/>
              <a:defRPr/>
            </a:pPr>
            <a:endParaRPr lang="el-GR" sz="2000" dirty="0">
              <a:solidFill>
                <a:prstClr val="black"/>
              </a:solidFill>
            </a:endParaRPr>
          </a:p>
          <a:p>
            <a:pPr marL="342900" indent="-342900" eaLnBrk="1" hangingPunct="1">
              <a:lnSpc>
                <a:spcPct val="120000"/>
              </a:lnSpc>
              <a:buFontTx/>
              <a:buChar char="•"/>
              <a:defRPr/>
            </a:pPr>
            <a:r>
              <a:rPr lang="el-GR" sz="2000" dirty="0">
                <a:solidFill>
                  <a:prstClr val="black"/>
                </a:solidFill>
              </a:rPr>
              <a:t>Μικρή διάμετρος </a:t>
            </a:r>
            <a:r>
              <a:rPr lang="el-GR" sz="2000" dirty="0" smtClean="0">
                <a:solidFill>
                  <a:prstClr val="black"/>
                </a:solidFill>
              </a:rPr>
              <a:t>αεραγωγών</a:t>
            </a:r>
          </a:p>
          <a:p>
            <a:pPr marL="342900" indent="-342900" eaLnBrk="1" hangingPunct="1">
              <a:lnSpc>
                <a:spcPct val="120000"/>
              </a:lnSpc>
              <a:buFontTx/>
              <a:buChar char="•"/>
              <a:defRPr/>
            </a:pPr>
            <a:endParaRPr lang="el-GR" sz="2000" dirty="0" smtClean="0">
              <a:solidFill>
                <a:prstClr val="black"/>
              </a:solidFill>
            </a:endParaRPr>
          </a:p>
          <a:p>
            <a:pPr marL="342900" indent="-342900" eaLnBrk="1" hangingPunct="1">
              <a:lnSpc>
                <a:spcPct val="120000"/>
              </a:lnSpc>
              <a:buFontTx/>
              <a:buChar char="•"/>
              <a:defRPr/>
            </a:pPr>
            <a:r>
              <a:rPr lang="el-GR" sz="2000" dirty="0" smtClean="0">
                <a:solidFill>
                  <a:prstClr val="black"/>
                </a:solidFill>
              </a:rPr>
              <a:t>Κωνοειδής τραχεία</a:t>
            </a:r>
          </a:p>
          <a:p>
            <a:pPr marL="342900" indent="-342900" eaLnBrk="1" hangingPunct="1">
              <a:lnSpc>
                <a:spcPct val="120000"/>
              </a:lnSpc>
              <a:buFontTx/>
              <a:buChar char="•"/>
              <a:defRPr/>
            </a:pPr>
            <a:endParaRPr lang="el-GR" sz="2000" dirty="0" smtClean="0">
              <a:solidFill>
                <a:prstClr val="black"/>
              </a:solidFill>
            </a:endParaRPr>
          </a:p>
          <a:p>
            <a:pPr marL="342900" indent="-342900" eaLnBrk="1" hangingPunct="1">
              <a:lnSpc>
                <a:spcPct val="120000"/>
              </a:lnSpc>
              <a:buFontTx/>
              <a:buChar char="•"/>
              <a:defRPr/>
            </a:pPr>
            <a:r>
              <a:rPr lang="el-GR" sz="2000" dirty="0" smtClean="0">
                <a:solidFill>
                  <a:prstClr val="black"/>
                </a:solidFill>
              </a:rPr>
              <a:t>Μικρότερος αριθμός κυψελίδων στους πνεύμονες (έως την ηλικία των 7χρονών)</a:t>
            </a:r>
          </a:p>
          <a:p>
            <a:pPr marL="342900" indent="-342900" eaLnBrk="1" hangingPunct="1">
              <a:lnSpc>
                <a:spcPct val="120000"/>
              </a:lnSpc>
              <a:buFontTx/>
              <a:buChar char="•"/>
              <a:defRPr/>
            </a:pPr>
            <a:endParaRPr lang="el-GR" sz="2000" dirty="0" smtClean="0">
              <a:solidFill>
                <a:prstClr val="black"/>
              </a:solidFill>
            </a:endParaRPr>
          </a:p>
          <a:p>
            <a:pPr marL="342900" indent="-342900" eaLnBrk="1" hangingPunct="1">
              <a:lnSpc>
                <a:spcPct val="120000"/>
              </a:lnSpc>
              <a:buFontTx/>
              <a:buChar char="•"/>
              <a:defRPr/>
            </a:pPr>
            <a:r>
              <a:rPr lang="el-GR" sz="2000" dirty="0" smtClean="0">
                <a:solidFill>
                  <a:prstClr val="black"/>
                </a:solidFill>
              </a:rPr>
              <a:t>Σχεδόν αποκλειστική διαφραγματική αναπνοή στα βρέφη και νήπια</a:t>
            </a:r>
          </a:p>
          <a:p>
            <a:pPr marL="342900" indent="-342900" eaLnBrk="1" hangingPunct="1">
              <a:lnSpc>
                <a:spcPct val="120000"/>
              </a:lnSpc>
              <a:buFontTx/>
              <a:buChar char="•"/>
              <a:defRPr/>
            </a:pPr>
            <a:endParaRPr lang="el-GR" sz="2000" dirty="0">
              <a:solidFill>
                <a:prstClr val="black"/>
              </a:solidFill>
            </a:endParaRPr>
          </a:p>
        </p:txBody>
      </p:sp>
      <p:pic>
        <p:nvPicPr>
          <p:cNvPr id="4102" name="Picture 6" descr="epiglotte photo"/>
          <p:cNvPicPr>
            <a:picLocks noChangeAspect="1" noChangeArrowheads="1"/>
          </p:cNvPicPr>
          <p:nvPr/>
        </p:nvPicPr>
        <p:blipFill>
          <a:blip r:embed="rId7" cstate="print">
            <a:lum bright="-12000" contrast="6000"/>
          </a:blip>
          <a:srcRect l="11929" t="7693" r="9064"/>
          <a:stretch>
            <a:fillRect/>
          </a:stretch>
        </p:blipFill>
        <p:spPr bwMode="auto">
          <a:xfrm>
            <a:off x="3327897" y="5837902"/>
            <a:ext cx="1280607" cy="1020098"/>
          </a:xfrm>
          <a:prstGeom prst="rect">
            <a:avLst/>
          </a:prstGeom>
          <a:noFill/>
          <a:ln w="19050">
            <a:solidFill>
              <a:srgbClr val="FF0000"/>
            </a:solidFill>
            <a:miter lim="800000"/>
            <a:headEnd/>
            <a:tailEnd/>
          </a:ln>
        </p:spPr>
      </p:pic>
      <p:grpSp>
        <p:nvGrpSpPr>
          <p:cNvPr id="2" name="Group 7"/>
          <p:cNvGrpSpPr>
            <a:grpSpLocks/>
          </p:cNvGrpSpPr>
          <p:nvPr/>
        </p:nvGrpSpPr>
        <p:grpSpPr bwMode="auto">
          <a:xfrm>
            <a:off x="4019550" y="0"/>
            <a:ext cx="4846638" cy="639763"/>
            <a:chOff x="816" y="2832"/>
            <a:chExt cx="4176" cy="1009"/>
          </a:xfrm>
        </p:grpSpPr>
        <p:pic>
          <p:nvPicPr>
            <p:cNvPr id="4105" name="Picture 8"/>
            <p:cNvPicPr>
              <a:picLocks noChangeArrowheads="1"/>
            </p:cNvPicPr>
            <p:nvPr/>
          </p:nvPicPr>
          <p:blipFill>
            <a:blip r:embed="rId8" cstate="print"/>
            <a:srcRect/>
            <a:stretch>
              <a:fillRect/>
            </a:stretch>
          </p:blipFill>
          <p:spPr bwMode="auto">
            <a:xfrm>
              <a:off x="816" y="2832"/>
              <a:ext cx="4176" cy="1009"/>
            </a:xfrm>
            <a:prstGeom prst="rect">
              <a:avLst/>
            </a:prstGeom>
            <a:noFill/>
            <a:ln w="9525">
              <a:noFill/>
              <a:miter lim="800000"/>
              <a:headEnd/>
              <a:tailEnd/>
            </a:ln>
          </p:spPr>
        </p:pic>
        <p:sp>
          <p:nvSpPr>
            <p:cNvPr id="4106" name="Rectangle 9"/>
            <p:cNvSpPr>
              <a:spLocks noChangeArrowheads="1"/>
            </p:cNvSpPr>
            <p:nvPr/>
          </p:nvSpPr>
          <p:spPr bwMode="auto">
            <a:xfrm>
              <a:off x="1609" y="2977"/>
              <a:ext cx="2575" cy="722"/>
            </a:xfrm>
            <a:prstGeom prst="rect">
              <a:avLst/>
            </a:prstGeom>
            <a:noFill/>
            <a:ln w="9525">
              <a:noFill/>
              <a:miter lim="800000"/>
              <a:headEnd/>
              <a:tailEnd/>
            </a:ln>
          </p:spPr>
          <p:txBody>
            <a:bodyPr lIns="92075" tIns="46038" rIns="92075" bIns="46038">
              <a:spAutoFit/>
            </a:bodyPr>
            <a:lstStyle/>
            <a:p>
              <a:pPr algn="ctr" defTabSz="762000"/>
              <a:r>
                <a:rPr lang="el-GR" sz="1200">
                  <a:solidFill>
                    <a:prstClr val="black"/>
                  </a:solidFill>
                  <a:latin typeface="Arial" charset="0"/>
                </a:rPr>
                <a:t>Νεογέννητα</a:t>
              </a:r>
              <a:r>
                <a:rPr lang="fr-FR" sz="1200">
                  <a:solidFill>
                    <a:prstClr val="black"/>
                  </a:solidFill>
                  <a:latin typeface="Arial" charset="0"/>
                </a:rPr>
                <a:t> &amp; </a:t>
              </a:r>
              <a:r>
                <a:rPr lang="el-GR" sz="1200">
                  <a:solidFill>
                    <a:prstClr val="black"/>
                  </a:solidFill>
                  <a:latin typeface="Arial" charset="0"/>
                </a:rPr>
                <a:t>Βρέφη</a:t>
              </a:r>
              <a:r>
                <a:rPr lang="fr-FR" sz="1200">
                  <a:solidFill>
                    <a:prstClr val="black"/>
                  </a:solidFill>
                  <a:latin typeface="Arial" charset="0"/>
                </a:rPr>
                <a:t> (6 </a:t>
              </a:r>
              <a:r>
                <a:rPr lang="el-GR" sz="1200">
                  <a:solidFill>
                    <a:prstClr val="black"/>
                  </a:solidFill>
                  <a:latin typeface="Arial" charset="0"/>
                </a:rPr>
                <a:t>εβδ</a:t>
              </a:r>
              <a:r>
                <a:rPr lang="fr-FR" sz="1200">
                  <a:solidFill>
                    <a:prstClr val="black"/>
                  </a:solidFill>
                  <a:latin typeface="Arial" charset="0"/>
                </a:rPr>
                <a:t> </a:t>
              </a:r>
              <a:r>
                <a:rPr lang="el-GR" sz="1200">
                  <a:solidFill>
                    <a:prstClr val="black"/>
                  </a:solidFill>
                  <a:latin typeface="Arial" charset="0"/>
                </a:rPr>
                <a:t>ως</a:t>
              </a:r>
              <a:r>
                <a:rPr lang="fr-FR" sz="1200">
                  <a:solidFill>
                    <a:prstClr val="black"/>
                  </a:solidFill>
                  <a:latin typeface="Arial" charset="0"/>
                </a:rPr>
                <a:t> 4 </a:t>
              </a:r>
              <a:r>
                <a:rPr lang="el-GR" sz="1200">
                  <a:solidFill>
                    <a:prstClr val="black"/>
                  </a:solidFill>
                  <a:latin typeface="Arial" charset="0"/>
                </a:rPr>
                <a:t>μην</a:t>
              </a:r>
              <a:r>
                <a:rPr lang="fr-FR" sz="1200">
                  <a:solidFill>
                    <a:prstClr val="black"/>
                  </a:solidFill>
                  <a:latin typeface="Arial" charset="0"/>
                </a:rPr>
                <a:t>)</a:t>
              </a:r>
            </a:p>
            <a:p>
              <a:pPr algn="ctr" defTabSz="762000"/>
              <a:r>
                <a:rPr lang="el-GR" sz="1200">
                  <a:solidFill>
                    <a:prstClr val="black"/>
                  </a:solidFill>
                  <a:latin typeface="Arial" charset="0"/>
                </a:rPr>
                <a:t>ΥΠΟΧΡΕΩΤΙΚΗ ΡΙΝΙΚΗ ΑΝΑΠΝΟΗ</a:t>
              </a:r>
              <a:endParaRPr lang="fr-FR" sz="1200">
                <a:solidFill>
                  <a:prstClr val="black"/>
                </a:solidFill>
                <a:latin typeface="Arial" charset="0"/>
              </a:endParaRPr>
            </a:p>
          </p:txBody>
        </p:sp>
      </p:grpSp>
      <p:sp>
        <p:nvSpPr>
          <p:cNvPr id="12" name="11 - Θέση αριθμού διαφάνειας"/>
          <p:cNvSpPr>
            <a:spLocks noGrp="1"/>
          </p:cNvSpPr>
          <p:nvPr>
            <p:ph type="sldNum" sz="quarter" idx="12"/>
          </p:nvPr>
        </p:nvSpPr>
        <p:spPr/>
        <p:txBody>
          <a:bodyPr/>
          <a:lstStyle/>
          <a:p>
            <a:pPr>
              <a:defRPr/>
            </a:pPr>
            <a:fld id="{68B37CBA-F2E7-4A51-8463-E9BCA83F1986}" type="slidenum">
              <a:rPr lang="el-GR">
                <a:solidFill>
                  <a:prstClr val="black">
                    <a:tint val="75000"/>
                  </a:prstClr>
                </a:solidFill>
              </a:rPr>
              <a:pPr>
                <a:defRPr/>
              </a:pPr>
              <a:t>7</a:t>
            </a:fld>
            <a:endParaRPr lang="el-GR">
              <a:solidFill>
                <a:prstClr val="black">
                  <a:tint val="75000"/>
                </a:prstClr>
              </a:solidFill>
            </a:endParaRPr>
          </a:p>
        </p:txBody>
      </p:sp>
    </p:spTree>
    <p:extLst>
      <p:ext uri="{BB962C8B-B14F-4D97-AF65-F5344CB8AC3E}">
        <p14:creationId xmlns:p14="http://schemas.microsoft.com/office/powerpoint/2010/main" val="10872899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274638"/>
            <a:ext cx="8229600" cy="544228"/>
          </a:xfrm>
        </p:spPr>
        <p:txBody>
          <a:bodyPr>
            <a:noAutofit/>
          </a:bodyPr>
          <a:lstStyle/>
          <a:p>
            <a:r>
              <a:rPr lang="el-GR" sz="3600" dirty="0" smtClean="0"/>
              <a:t>Ανατομικές διαφορές νεογνών-βρεφών</a:t>
            </a:r>
            <a:endParaRPr lang="el-GR" sz="3600" dirty="0"/>
          </a:p>
        </p:txBody>
      </p:sp>
      <p:sp>
        <p:nvSpPr>
          <p:cNvPr id="4" name="3 - Θέση περιεχομένου"/>
          <p:cNvSpPr>
            <a:spLocks noGrp="1"/>
          </p:cNvSpPr>
          <p:nvPr>
            <p:ph idx="1"/>
          </p:nvPr>
        </p:nvSpPr>
        <p:spPr>
          <a:xfrm>
            <a:off x="163774" y="996288"/>
            <a:ext cx="6277970" cy="5636524"/>
          </a:xfrm>
        </p:spPr>
        <p:txBody>
          <a:bodyPr>
            <a:normAutofit fontScale="92500" lnSpcReduction="10000"/>
          </a:bodyPr>
          <a:lstStyle/>
          <a:p>
            <a:r>
              <a:rPr lang="el-GR" dirty="0" smtClean="0"/>
              <a:t>Χόνδρινη υφή πλευρών → μικρή αντίσταση του θωρακικού τοιχώματος στις ελαστικές δυνάμεις επαναφοράς του πνεύμονα  → εύκολα προκαλείται ελάττωση της FRC</a:t>
            </a:r>
          </a:p>
          <a:p>
            <a:endParaRPr lang="el-GR" dirty="0" smtClean="0"/>
          </a:p>
          <a:p>
            <a:r>
              <a:rPr lang="el-GR" dirty="0" smtClean="0"/>
              <a:t>Στα βρέφη οι πλευρές φέρονται ευθεία και περιορίζουν την </a:t>
            </a:r>
            <a:r>
              <a:rPr lang="el-GR" dirty="0" err="1" smtClean="0"/>
              <a:t>έκπτυξη</a:t>
            </a:r>
            <a:r>
              <a:rPr lang="el-GR" dirty="0" smtClean="0"/>
              <a:t> των πνευμόνων κατά την εισπνοή. Η παράδοξη αναπνευστική κίνηση κατά την εισπνοή ελαττώνει περισσότερο τον όγκο των πνευμόνων.</a:t>
            </a:r>
          </a:p>
          <a:p>
            <a:endParaRPr lang="el-GR" dirty="0" smtClean="0"/>
          </a:p>
          <a:p>
            <a:r>
              <a:rPr lang="el-GR" dirty="0" smtClean="0"/>
              <a:t>Στο διάφραγμα (75%)  και στους μεσοπλεύριους μύες (54%) επικρατούν οι ίνες τύπου ΙΙ (ταχεία σύσπαση, ↓ οξειδωτικός μεταβολισμός, ↓ απόδοση ενέργειας)   =&gt; ικανότητα για διατήρηση ↑ RR αλλά  εύκολη πρόκληση αναπνευστικού κάματου.</a:t>
            </a:r>
          </a:p>
          <a:p>
            <a:endParaRPr lang="el-GR" dirty="0" smtClean="0"/>
          </a:p>
          <a:p>
            <a:r>
              <a:rPr lang="el-GR" dirty="0" smtClean="0"/>
              <a:t>Το διάφραγμα συμμετέχει κατά 30%. Η </a:t>
            </a:r>
            <a:r>
              <a:rPr lang="el-GR" dirty="0" err="1" smtClean="0"/>
              <a:t>έκπτυξη</a:t>
            </a:r>
            <a:r>
              <a:rPr lang="el-GR" dirty="0" smtClean="0"/>
              <a:t> του θώρακα περιορίζεται από τη συμπίεση από τα υπερμεγέθη </a:t>
            </a:r>
            <a:r>
              <a:rPr lang="el-GR" dirty="0" err="1" smtClean="0"/>
              <a:t>ενδοκοιλιακά</a:t>
            </a:r>
            <a:r>
              <a:rPr lang="el-GR" dirty="0" smtClean="0"/>
              <a:t> όργανα.</a:t>
            </a:r>
            <a:endParaRPr lang="el-GR" dirty="0"/>
          </a:p>
        </p:txBody>
      </p:sp>
      <p:sp>
        <p:nvSpPr>
          <p:cNvPr id="2" name="1 - Θέση αριθμού διαφάνειας"/>
          <p:cNvSpPr>
            <a:spLocks noGrp="1"/>
          </p:cNvSpPr>
          <p:nvPr>
            <p:ph type="sldNum" sz="quarter" idx="12"/>
          </p:nvPr>
        </p:nvSpPr>
        <p:spPr/>
        <p:txBody>
          <a:bodyPr/>
          <a:lstStyle/>
          <a:p>
            <a:pPr>
              <a:defRPr/>
            </a:pPr>
            <a:fld id="{0E24850C-FF16-4C8B-BF0D-D7AF54BCFA0B}" type="slidenum">
              <a:rPr lang="el-GR" smtClean="0">
                <a:solidFill>
                  <a:prstClr val="black">
                    <a:tint val="75000"/>
                  </a:prstClr>
                </a:solidFill>
              </a:rPr>
              <a:pPr>
                <a:defRPr/>
              </a:pPr>
              <a:t>8</a:t>
            </a:fld>
            <a:endParaRPr lang="el-GR">
              <a:solidFill>
                <a:prstClr val="black">
                  <a:tint val="75000"/>
                </a:prstClr>
              </a:solidFill>
            </a:endParaRPr>
          </a:p>
        </p:txBody>
      </p:sp>
      <p:pic>
        <p:nvPicPr>
          <p:cNvPr id="5" name="Picture 4" descr="detr resp1"/>
          <p:cNvPicPr>
            <a:picLocks noChangeAspect="1" noChangeArrowheads="1"/>
          </p:cNvPicPr>
          <p:nvPr/>
        </p:nvPicPr>
        <p:blipFill>
          <a:blip r:embed="rId2" cstate="print"/>
          <a:srcRect l="7059" r="16470"/>
          <a:stretch>
            <a:fillRect/>
          </a:stretch>
        </p:blipFill>
        <p:spPr>
          <a:xfrm>
            <a:off x="6848516" y="914022"/>
            <a:ext cx="2029968" cy="1638110"/>
          </a:xfrm>
          <a:prstGeom prst="rect">
            <a:avLst/>
          </a:prstGeom>
          <a:ln w="28575">
            <a:solidFill>
              <a:srgbClr val="33CCFF"/>
            </a:solidFill>
          </a:ln>
        </p:spPr>
      </p:pic>
      <p:pic>
        <p:nvPicPr>
          <p:cNvPr id="6" name="Picture 4" descr="diaphragme"/>
          <p:cNvPicPr>
            <a:picLocks noChangeAspect="1" noChangeArrowheads="1"/>
          </p:cNvPicPr>
          <p:nvPr/>
        </p:nvPicPr>
        <p:blipFill>
          <a:blip r:embed="rId3" cstate="print">
            <a:lum bright="-48000"/>
          </a:blip>
          <a:srcRect/>
          <a:stretch>
            <a:fillRect/>
          </a:stretch>
        </p:blipFill>
        <p:spPr>
          <a:xfrm>
            <a:off x="6839872" y="3220872"/>
            <a:ext cx="2044819" cy="1364302"/>
          </a:xfrm>
          <a:prstGeom prst="rect">
            <a:avLst/>
          </a:prstGeom>
          <a:ln w="38100">
            <a:solidFill>
              <a:srgbClr val="33CCFF"/>
            </a:solidFill>
          </a:ln>
        </p:spPr>
      </p:pic>
    </p:spTree>
    <p:extLst>
      <p:ext uri="{BB962C8B-B14F-4D97-AF65-F5344CB8AC3E}">
        <p14:creationId xmlns:p14="http://schemas.microsoft.com/office/powerpoint/2010/main" val="20755558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304800" y="87520"/>
            <a:ext cx="8229600" cy="887413"/>
          </a:xfrm>
        </p:spPr>
        <p:txBody>
          <a:bodyPr anchor="ctr"/>
          <a:lstStyle/>
          <a:p>
            <a:pPr eaLnBrk="1" hangingPunct="1">
              <a:defRPr/>
            </a:pPr>
            <a:r>
              <a:rPr lang="el-GR" sz="3200" b="1" dirty="0" smtClean="0">
                <a:solidFill>
                  <a:schemeClr val="tx2"/>
                </a:solidFill>
                <a:latin typeface="+mn-lt"/>
                <a:cs typeface="Arial" panose="020B0604020202020204" pitchFamily="34" charset="0"/>
              </a:rPr>
              <a:t>Ορισμοί</a:t>
            </a:r>
          </a:p>
        </p:txBody>
      </p:sp>
      <p:sp>
        <p:nvSpPr>
          <p:cNvPr id="102403" name="Rectangle 3"/>
          <p:cNvSpPr>
            <a:spLocks noGrp="1" noChangeArrowheads="1"/>
          </p:cNvSpPr>
          <p:nvPr>
            <p:ph idx="1"/>
          </p:nvPr>
        </p:nvSpPr>
        <p:spPr>
          <a:xfrm>
            <a:off x="304800" y="987807"/>
            <a:ext cx="8715754" cy="5679032"/>
          </a:xfrm>
        </p:spPr>
        <p:txBody>
          <a:bodyPr>
            <a:normAutofit fontScale="92500" lnSpcReduction="10000"/>
          </a:bodyPr>
          <a:lstStyle/>
          <a:p>
            <a:pPr eaLnBrk="1" hangingPunct="1">
              <a:defRPr/>
            </a:pPr>
            <a:r>
              <a:rPr lang="el-GR" sz="2800" b="1" dirty="0" smtClean="0">
                <a:solidFill>
                  <a:srgbClr val="FF6600"/>
                </a:solidFill>
              </a:rPr>
              <a:t>Αναπνευστική δυσχέρεια</a:t>
            </a:r>
          </a:p>
          <a:p>
            <a:pPr eaLnBrk="1" hangingPunct="1">
              <a:buFont typeface="Wingdings" pitchFamily="2" charset="2"/>
              <a:buNone/>
              <a:defRPr/>
            </a:pPr>
            <a:r>
              <a:rPr lang="el-GR" sz="2000" dirty="0" smtClean="0">
                <a:solidFill>
                  <a:srgbClr val="C00000"/>
                </a:solidFill>
              </a:rPr>
              <a:t>(Παρεμπόδιση ομαλής αναπνευστικής λειτουργίας)</a:t>
            </a:r>
          </a:p>
          <a:p>
            <a:pPr lvl="2" eaLnBrk="1" hangingPunct="1">
              <a:defRPr/>
            </a:pPr>
            <a:r>
              <a:rPr lang="el-GR" sz="2000" b="1" dirty="0" smtClean="0"/>
              <a:t>Ήπια</a:t>
            </a:r>
          </a:p>
          <a:p>
            <a:pPr lvl="2" eaLnBrk="1" hangingPunct="1">
              <a:defRPr/>
            </a:pPr>
            <a:r>
              <a:rPr lang="el-GR" sz="2000" b="1" dirty="0" smtClean="0"/>
              <a:t>Μέτρια</a:t>
            </a:r>
          </a:p>
          <a:p>
            <a:pPr lvl="2" eaLnBrk="1" hangingPunct="1">
              <a:defRPr/>
            </a:pPr>
            <a:r>
              <a:rPr lang="el-GR" sz="2000" b="1" dirty="0" smtClean="0"/>
              <a:t>Σοβαρή</a:t>
            </a:r>
          </a:p>
          <a:p>
            <a:pPr lvl="2" eaLnBrk="1" hangingPunct="1">
              <a:buFont typeface="Wingdings" pitchFamily="2" charset="2"/>
              <a:buNone/>
              <a:defRPr/>
            </a:pPr>
            <a:endParaRPr lang="el-GR" sz="700" b="1" dirty="0" smtClean="0"/>
          </a:p>
          <a:p>
            <a:pPr eaLnBrk="1" hangingPunct="1">
              <a:defRPr/>
            </a:pPr>
            <a:r>
              <a:rPr lang="el-GR" sz="2800" b="1" dirty="0" smtClean="0">
                <a:solidFill>
                  <a:srgbClr val="FF6600"/>
                </a:solidFill>
              </a:rPr>
              <a:t>Αναπνευστική ανεπάρκεια</a:t>
            </a:r>
          </a:p>
          <a:p>
            <a:pPr eaLnBrk="1" hangingPunct="1">
              <a:buFont typeface="Wingdings" pitchFamily="2" charset="2"/>
              <a:buNone/>
              <a:defRPr/>
            </a:pPr>
            <a:r>
              <a:rPr lang="el-GR" sz="2000" dirty="0" smtClean="0">
                <a:solidFill>
                  <a:srgbClr val="C00000"/>
                </a:solidFill>
              </a:rPr>
              <a:t>(Αποτυχία εκπλήρωσης βασικών αναπνευστικών λειτουργιών)</a:t>
            </a:r>
            <a:r>
              <a:rPr lang="el-GR" sz="2800" dirty="0" smtClean="0">
                <a:solidFill>
                  <a:srgbClr val="C00000"/>
                </a:solidFill>
              </a:rPr>
              <a:t> </a:t>
            </a:r>
          </a:p>
          <a:p>
            <a:pPr lvl="1">
              <a:defRPr/>
            </a:pPr>
            <a:r>
              <a:rPr lang="el-GR" sz="1700" dirty="0" smtClean="0"/>
              <a:t>Εκφράζει την αδυναμία του αναπνευστικού συστήματος να διατηρήσει:</a:t>
            </a:r>
          </a:p>
          <a:p>
            <a:pPr lvl="2">
              <a:defRPr/>
            </a:pPr>
            <a:r>
              <a:rPr lang="el-GR" sz="1700" dirty="0" smtClean="0"/>
              <a:t>Ικανοποιητική πρόσληψη οξυγόνου και αποβολή διοξειδίου του άνθρακα ή/και</a:t>
            </a:r>
          </a:p>
          <a:p>
            <a:pPr lvl="2">
              <a:defRPr/>
            </a:pPr>
            <a:r>
              <a:rPr lang="el-GR" sz="1700" dirty="0" smtClean="0"/>
              <a:t>Φυσιολογική ανταλλαγή αερίων  ή/και</a:t>
            </a:r>
          </a:p>
          <a:p>
            <a:pPr lvl="2">
              <a:defRPr/>
            </a:pPr>
            <a:r>
              <a:rPr lang="el-GR" sz="1700" dirty="0" smtClean="0"/>
              <a:t>Επαρκή ιστική οξυγόνωση ανάλογη των μεταβολικών αναγκών του οργανισμού</a:t>
            </a:r>
            <a:endParaRPr lang="el-GR" sz="1300" dirty="0" smtClean="0"/>
          </a:p>
          <a:p>
            <a:pPr lvl="3">
              <a:defRPr/>
            </a:pPr>
            <a:r>
              <a:rPr lang="el-GR" sz="1600" b="1" dirty="0" err="1" smtClean="0"/>
              <a:t>Υποξαιμία</a:t>
            </a:r>
            <a:r>
              <a:rPr lang="el-GR" sz="1600" b="1" dirty="0" smtClean="0"/>
              <a:t> (</a:t>
            </a:r>
            <a:r>
              <a:rPr lang="en-US" sz="1600" b="1" dirty="0" err="1" smtClean="0"/>
              <a:t>pO</a:t>
            </a:r>
            <a:r>
              <a:rPr lang="el-GR" sz="1000" b="1" dirty="0" smtClean="0"/>
              <a:t>2</a:t>
            </a:r>
            <a:r>
              <a:rPr lang="el-GR" sz="1600" b="1" dirty="0" smtClean="0"/>
              <a:t> &lt; 60 </a:t>
            </a:r>
            <a:r>
              <a:rPr lang="en-US" sz="1600" b="1" dirty="0" smtClean="0"/>
              <a:t>mmHg</a:t>
            </a:r>
            <a:r>
              <a:rPr lang="el-GR" sz="1600" b="1" dirty="0" smtClean="0"/>
              <a:t>)</a:t>
            </a:r>
            <a:r>
              <a:rPr lang="el-GR" sz="1600" b="1" dirty="0" smtClean="0">
                <a:solidFill>
                  <a:srgbClr val="7030A0"/>
                </a:solidFill>
              </a:rPr>
              <a:t>*</a:t>
            </a:r>
          </a:p>
          <a:p>
            <a:pPr lvl="3">
              <a:defRPr/>
            </a:pPr>
            <a:r>
              <a:rPr lang="el-GR" sz="1600" b="1" dirty="0" err="1" smtClean="0"/>
              <a:t>Υπερκαπνία</a:t>
            </a:r>
            <a:r>
              <a:rPr lang="el-GR" sz="1600" b="1" dirty="0" smtClean="0"/>
              <a:t> (</a:t>
            </a:r>
            <a:r>
              <a:rPr lang="en-US" sz="1600" b="1" dirty="0" err="1" smtClean="0"/>
              <a:t>pCO</a:t>
            </a:r>
            <a:r>
              <a:rPr lang="el-GR" sz="1200" b="1" dirty="0" smtClean="0"/>
              <a:t>2</a:t>
            </a:r>
            <a:r>
              <a:rPr lang="el-GR" sz="1600" b="1" dirty="0" smtClean="0"/>
              <a:t>&gt; 45-50 </a:t>
            </a:r>
            <a:r>
              <a:rPr lang="en-US" sz="1600" b="1" dirty="0" smtClean="0"/>
              <a:t>mmHg</a:t>
            </a:r>
            <a:r>
              <a:rPr lang="el-GR" sz="1600" b="1" dirty="0" smtClean="0"/>
              <a:t>)</a:t>
            </a:r>
            <a:r>
              <a:rPr lang="el-GR" sz="1600" b="1" dirty="0" smtClean="0">
                <a:solidFill>
                  <a:srgbClr val="7030A0"/>
                </a:solidFill>
              </a:rPr>
              <a:t>*</a:t>
            </a:r>
            <a:r>
              <a:rPr lang="el-GR" sz="1600" b="1" dirty="0" smtClean="0">
                <a:solidFill>
                  <a:srgbClr val="66FFFF"/>
                </a:solidFill>
              </a:rPr>
              <a:t>      </a:t>
            </a:r>
            <a:r>
              <a:rPr lang="el-GR" sz="1200" dirty="0" smtClean="0">
                <a:solidFill>
                  <a:srgbClr val="7030A0"/>
                </a:solidFill>
              </a:rPr>
              <a:t>*</a:t>
            </a:r>
            <a:r>
              <a:rPr lang="el-GR" sz="1200" b="1" dirty="0" smtClean="0">
                <a:solidFill>
                  <a:srgbClr val="7030A0"/>
                </a:solidFill>
              </a:rPr>
              <a:t>τιμές αερίων αίματος</a:t>
            </a:r>
          </a:p>
          <a:p>
            <a:pPr eaLnBrk="1" hangingPunct="1">
              <a:defRPr/>
            </a:pPr>
            <a:r>
              <a:rPr lang="el-GR" sz="2800" b="1" dirty="0" smtClean="0">
                <a:solidFill>
                  <a:srgbClr val="FF6600"/>
                </a:solidFill>
              </a:rPr>
              <a:t>Αναπνευστική ανακοπή</a:t>
            </a:r>
          </a:p>
          <a:p>
            <a:pPr eaLnBrk="1" hangingPunct="1">
              <a:buFont typeface="Wingdings" pitchFamily="2" charset="2"/>
              <a:buNone/>
              <a:defRPr/>
            </a:pPr>
            <a:r>
              <a:rPr lang="el-GR" sz="2000" dirty="0" smtClean="0">
                <a:solidFill>
                  <a:srgbClr val="C00000"/>
                </a:solidFill>
              </a:rPr>
              <a:t>(Διακοπή αναπνευστικής λειτουργίας)</a:t>
            </a:r>
          </a:p>
        </p:txBody>
      </p:sp>
      <p:sp>
        <p:nvSpPr>
          <p:cNvPr id="8" name="7 - Θέση αριθμού διαφάνειας"/>
          <p:cNvSpPr>
            <a:spLocks noGrp="1"/>
          </p:cNvSpPr>
          <p:nvPr>
            <p:ph type="sldNum" sz="quarter" idx="12"/>
          </p:nvPr>
        </p:nvSpPr>
        <p:spPr/>
        <p:txBody>
          <a:bodyPr/>
          <a:lstStyle/>
          <a:p>
            <a:pPr>
              <a:defRPr/>
            </a:pPr>
            <a:fld id="{FFF10725-9397-47E3-BD78-15A3EDC512E7}" type="slidenum">
              <a:rPr lang="el-GR">
                <a:solidFill>
                  <a:prstClr val="black">
                    <a:tint val="75000"/>
                  </a:prstClr>
                </a:solidFill>
              </a:rPr>
              <a:pPr>
                <a:defRPr/>
              </a:pPr>
              <a:t>9</a:t>
            </a:fld>
            <a:endParaRPr lang="el-GR">
              <a:solidFill>
                <a:prstClr val="black">
                  <a:tint val="75000"/>
                </a:prstClr>
              </a:solidFill>
            </a:endParaRPr>
          </a:p>
        </p:txBody>
      </p:sp>
    </p:spTree>
    <p:extLst>
      <p:ext uri="{BB962C8B-B14F-4D97-AF65-F5344CB8AC3E}">
        <p14:creationId xmlns:p14="http://schemas.microsoft.com/office/powerpoint/2010/main" val="4882403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heme/theme1.xml><?xml version="1.0" encoding="utf-8"?>
<a:theme xmlns:a="http://schemas.openxmlformats.org/drawingml/2006/main" name="med_0021_slide">
  <a:themeElements>
    <a:clrScheme name="Θέμα του Offic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fontScheme name="Θέμα του Offic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Θέμα του Office 1">
        <a:dk1>
          <a:srgbClr val="000000"/>
        </a:dk1>
        <a:lt1>
          <a:srgbClr val="FFFF99"/>
        </a:lt1>
        <a:dk2>
          <a:srgbClr val="000000"/>
        </a:dk2>
        <a:lt2>
          <a:srgbClr val="CCCCCC"/>
        </a:lt2>
        <a:accent1>
          <a:srgbClr val="999900"/>
        </a:accent1>
        <a:accent2>
          <a:srgbClr val="8C8300"/>
        </a:accent2>
        <a:accent3>
          <a:srgbClr val="FFFFCA"/>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Θέμα του Office 2">
        <a:dk1>
          <a:srgbClr val="000000"/>
        </a:dk1>
        <a:lt1>
          <a:srgbClr val="FFFF99"/>
        </a:lt1>
        <a:dk2>
          <a:srgbClr val="000000"/>
        </a:dk2>
        <a:lt2>
          <a:srgbClr val="CCCCCC"/>
        </a:lt2>
        <a:accent1>
          <a:srgbClr val="698C00"/>
        </a:accent1>
        <a:accent2>
          <a:srgbClr val="8C7000"/>
        </a:accent2>
        <a:accent3>
          <a:srgbClr val="FFFFCA"/>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Θέμα του Office 3">
        <a:dk1>
          <a:srgbClr val="000000"/>
        </a:dk1>
        <a:lt1>
          <a:srgbClr val="FFFF99"/>
        </a:lt1>
        <a:dk2>
          <a:srgbClr val="000000"/>
        </a:dk2>
        <a:lt2>
          <a:srgbClr val="CCCCCC"/>
        </a:lt2>
        <a:accent1>
          <a:srgbClr val="A65353"/>
        </a:accent1>
        <a:accent2>
          <a:srgbClr val="737300"/>
        </a:accent2>
        <a:accent3>
          <a:srgbClr val="FFFFCA"/>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Θέμα του Office 4">
        <a:dk1>
          <a:srgbClr val="000000"/>
        </a:dk1>
        <a:lt1>
          <a:srgbClr val="FFFF99"/>
        </a:lt1>
        <a:dk2>
          <a:srgbClr val="000000"/>
        </a:dk2>
        <a:lt2>
          <a:srgbClr val="CCCCCC"/>
        </a:lt2>
        <a:accent1>
          <a:srgbClr val="38778C"/>
        </a:accent1>
        <a:accent2>
          <a:srgbClr val="995D36"/>
        </a:accent2>
        <a:accent3>
          <a:srgbClr val="FFFFCA"/>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
      <a:clrScheme name="Θέμα του Office 5">
        <a:dk1>
          <a:srgbClr val="000000"/>
        </a:dk1>
        <a:lt1>
          <a:srgbClr val="FFFFFF"/>
        </a:lt1>
        <a:dk2>
          <a:srgbClr val="000000"/>
        </a:dk2>
        <a:lt2>
          <a:srgbClr val="CCCCCC"/>
        </a:lt2>
        <a:accent1>
          <a:srgbClr val="999900"/>
        </a:accent1>
        <a:accent2>
          <a:srgbClr val="8C8300"/>
        </a:accent2>
        <a:accent3>
          <a:srgbClr val="FFFFFF"/>
        </a:accent3>
        <a:accent4>
          <a:srgbClr val="000000"/>
        </a:accent4>
        <a:accent5>
          <a:srgbClr val="CACAAA"/>
        </a:accent5>
        <a:accent6>
          <a:srgbClr val="7E7600"/>
        </a:accent6>
        <a:hlink>
          <a:srgbClr val="737300"/>
        </a:hlink>
        <a:folHlink>
          <a:srgbClr val="6B6400"/>
        </a:folHlink>
      </a:clrScheme>
      <a:clrMap bg1="lt1" tx1="dk1" bg2="lt2" tx2="dk2" accent1="accent1" accent2="accent2" accent3="accent3" accent4="accent4" accent5="accent5" accent6="accent6" hlink="hlink" folHlink="folHlink"/>
    </a:extraClrScheme>
    <a:extraClrScheme>
      <a:clrScheme name="Θέμα του Office 6">
        <a:dk1>
          <a:srgbClr val="000000"/>
        </a:dk1>
        <a:lt1>
          <a:srgbClr val="FFFFFF"/>
        </a:lt1>
        <a:dk2>
          <a:srgbClr val="000000"/>
        </a:dk2>
        <a:lt2>
          <a:srgbClr val="CCCCCC"/>
        </a:lt2>
        <a:accent1>
          <a:srgbClr val="698C00"/>
        </a:accent1>
        <a:accent2>
          <a:srgbClr val="8C7000"/>
        </a:accent2>
        <a:accent3>
          <a:srgbClr val="FFFFFF"/>
        </a:accent3>
        <a:accent4>
          <a:srgbClr val="000000"/>
        </a:accent4>
        <a:accent5>
          <a:srgbClr val="B9C5AA"/>
        </a:accent5>
        <a:accent6>
          <a:srgbClr val="7E6500"/>
        </a:accent6>
        <a:hlink>
          <a:srgbClr val="666600"/>
        </a:hlink>
        <a:folHlink>
          <a:srgbClr val="805413"/>
        </a:folHlink>
      </a:clrScheme>
      <a:clrMap bg1="lt1" tx1="dk1" bg2="lt2" tx2="dk2" accent1="accent1" accent2="accent2" accent3="accent3" accent4="accent4" accent5="accent5" accent6="accent6" hlink="hlink" folHlink="folHlink"/>
    </a:extraClrScheme>
    <a:extraClrScheme>
      <a:clrScheme name="Θέμα του Office 7">
        <a:dk1>
          <a:srgbClr val="000000"/>
        </a:dk1>
        <a:lt1>
          <a:srgbClr val="FFFFFF"/>
        </a:lt1>
        <a:dk2>
          <a:srgbClr val="000000"/>
        </a:dk2>
        <a:lt2>
          <a:srgbClr val="CCCCCC"/>
        </a:lt2>
        <a:accent1>
          <a:srgbClr val="A65353"/>
        </a:accent1>
        <a:accent2>
          <a:srgbClr val="737300"/>
        </a:accent2>
        <a:accent3>
          <a:srgbClr val="FFFFFF"/>
        </a:accent3>
        <a:accent4>
          <a:srgbClr val="000000"/>
        </a:accent4>
        <a:accent5>
          <a:srgbClr val="D0B3B3"/>
        </a:accent5>
        <a:accent6>
          <a:srgbClr val="686800"/>
        </a:accent6>
        <a:hlink>
          <a:srgbClr val="873D68"/>
        </a:hlink>
        <a:folHlink>
          <a:srgbClr val="584D8C"/>
        </a:folHlink>
      </a:clrScheme>
      <a:clrMap bg1="lt1" tx1="dk1" bg2="lt2" tx2="dk2" accent1="accent1" accent2="accent2" accent3="accent3" accent4="accent4" accent5="accent5" accent6="accent6" hlink="hlink" folHlink="folHlink"/>
    </a:extraClrScheme>
    <a:extraClrScheme>
      <a:clrScheme name="Θέμα του Office 8">
        <a:dk1>
          <a:srgbClr val="000000"/>
        </a:dk1>
        <a:lt1>
          <a:srgbClr val="FFFFFF"/>
        </a:lt1>
        <a:dk2>
          <a:srgbClr val="000000"/>
        </a:dk2>
        <a:lt2>
          <a:srgbClr val="CCCCCC"/>
        </a:lt2>
        <a:accent1>
          <a:srgbClr val="38778C"/>
        </a:accent1>
        <a:accent2>
          <a:srgbClr val="995D36"/>
        </a:accent2>
        <a:accent3>
          <a:srgbClr val="FFFFFF"/>
        </a:accent3>
        <a:accent4>
          <a:srgbClr val="000000"/>
        </a:accent4>
        <a:accent5>
          <a:srgbClr val="AEBDC5"/>
        </a:accent5>
        <a:accent6>
          <a:srgbClr val="8A5330"/>
        </a:accent6>
        <a:hlink>
          <a:srgbClr val="6F4C8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13930</TotalTime>
  <Words>3666</Words>
  <Application>Microsoft Office PowerPoint</Application>
  <PresentationFormat>On-screen Show (4:3)</PresentationFormat>
  <Paragraphs>667</Paragraphs>
  <Slides>55</Slides>
  <Notes>19</Notes>
  <HiddenSlides>0</HiddenSlides>
  <MMClips>5</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55</vt:i4>
      </vt:variant>
    </vt:vector>
  </HeadingPairs>
  <TitlesOfParts>
    <vt:vector size="68" baseType="lpstr">
      <vt:lpstr>Arial Unicode MS</vt:lpstr>
      <vt:lpstr>ＭＳ Ｐゴシック</vt:lpstr>
      <vt:lpstr>Arial</vt:lpstr>
      <vt:lpstr>Calibri</vt:lpstr>
      <vt:lpstr>Calibri Light</vt:lpstr>
      <vt:lpstr>Tahoma</vt:lpstr>
      <vt:lpstr>Times New Roman</vt:lpstr>
      <vt:lpstr>Wingdings</vt:lpstr>
      <vt:lpstr>Wingdings 2</vt:lpstr>
      <vt:lpstr>Wingdings 3</vt:lpstr>
      <vt:lpstr>med_0021_slide</vt:lpstr>
      <vt:lpstr>Retrospect</vt:lpstr>
      <vt:lpstr>Εικόνα bitmap</vt:lpstr>
      <vt:lpstr>ΜΕΘΟΔΟΙ-ΤΕΧΝΙΚΕΣ ΧΟΡΗΓΗΣΗΣ ΟΞΥΓΟΝΟΥ ΣΕ ΑΝΑΠΝΕΥΣΤΙΚΕΣ ΠΑΘΗΣΕΙΣ</vt:lpstr>
      <vt:lpstr>Εισαγωγή</vt:lpstr>
      <vt:lpstr>Ανάπτυξη Αναπνευστικού</vt:lpstr>
      <vt:lpstr>Μηχανισμός αναπνοής</vt:lpstr>
      <vt:lpstr>PowerPoint Presentation</vt:lpstr>
      <vt:lpstr>Ανταλλαγή αερίων</vt:lpstr>
      <vt:lpstr>PowerPoint Presentation</vt:lpstr>
      <vt:lpstr>Ανατομικές διαφορές νεογνών-βρεφών</vt:lpstr>
      <vt:lpstr>Ορισμοί</vt:lpstr>
      <vt:lpstr>Ενδείξεις οξυγονοθεραπείας</vt:lpstr>
      <vt:lpstr>PowerPoint Presentation</vt:lpstr>
      <vt:lpstr>PowerPoint Presentation</vt:lpstr>
      <vt:lpstr>Εκτίμηση αναπνευστικού συστήματος</vt:lpstr>
      <vt:lpstr>PowerPoint Presentation</vt:lpstr>
      <vt:lpstr>PowerPoint Presentation</vt:lpstr>
      <vt:lpstr>Νοσηλευτική Εκτίμηση Αναπνευστικού Ι</vt:lpstr>
      <vt:lpstr>Νοσηλευτική Εκτίμηση Αναπνευστικού ΙΙ</vt:lpstr>
      <vt:lpstr>Νοσηλευτική Εκτίμηση Αναπνευστικού ΙΙΙ</vt:lpstr>
      <vt:lpstr>Επισκόπηση</vt:lpstr>
      <vt:lpstr>Ψηλάφηση</vt:lpstr>
      <vt:lpstr>Ακρόαση - Αναπνευστικοί ήχοι</vt:lpstr>
      <vt:lpstr>PowerPoint Presentation</vt:lpstr>
      <vt:lpstr>PowerPoint Presentation</vt:lpstr>
      <vt:lpstr>PowerPoint Presentation</vt:lpstr>
      <vt:lpstr>Συστήματα Χορήγησης Ο2</vt:lpstr>
      <vt:lpstr>Συστήματα Χορήγησης Ο2</vt:lpstr>
      <vt:lpstr>Συστήματα χαμηλής ροής</vt:lpstr>
      <vt:lpstr>Ρινική Κάνουλα</vt:lpstr>
      <vt:lpstr>Απλές Μάσκες</vt:lpstr>
      <vt:lpstr>Μάσκα με ασκό μερικής επανεισπνοής</vt:lpstr>
      <vt:lpstr>Μάσκα με ασκό δίχως επανεισπνοή</vt:lpstr>
      <vt:lpstr>Συστήματα υψηλής ροής</vt:lpstr>
      <vt:lpstr>Μάσκα Venturi</vt:lpstr>
      <vt:lpstr>Hoods</vt:lpstr>
      <vt:lpstr>Σύστημα Νεφελοποίησης</vt:lpstr>
      <vt:lpstr>Μηχανικός αερισμός</vt:lpstr>
      <vt:lpstr>Μέγεθος ενδοτραχειακού σωλήνα</vt:lpstr>
      <vt:lpstr>Λαρυγγοσκόπια</vt:lpstr>
      <vt:lpstr>Κατά το μηχανικό αερισμό</vt:lpstr>
      <vt:lpstr>Παρακολούθηση κατά το μηχανικό αερισμό</vt:lpstr>
      <vt:lpstr>Αιφνίδια επιδείνωση  νεογνού σε αναπνευστήρα</vt:lpstr>
      <vt:lpstr>Μη επεμβατικός αερισμός, CPAP</vt:lpstr>
      <vt:lpstr>Τρόποι λειτουργίας</vt:lpstr>
      <vt:lpstr>Πιθανά οφέλη του NIPPV</vt:lpstr>
      <vt:lpstr>Επιπλοκές τεχνικών χορήγησης Ο2</vt:lpstr>
      <vt:lpstr>ΜΕΘΟΔΟΙ ΧΟΡΗΓΗΣΗΣ ΟΞΥΓΟΝΟΥ ΣΕ ΝΕΟΓΝΑ</vt:lpstr>
      <vt:lpstr>Οξυγονοθεραπεία</vt:lpstr>
      <vt:lpstr>Οδηγίες διαχείρισης συσκευών χορήγησης Ο2 σε παιδιά</vt:lpstr>
      <vt:lpstr>Μέτρηση παλμικής οξυμετρίας</vt:lpstr>
      <vt:lpstr>Ορισμοί</vt:lpstr>
      <vt:lpstr>PowerPoint Presentation</vt:lpstr>
      <vt:lpstr>Λήψη αερίων αίματος </vt:lpstr>
      <vt:lpstr>Λήψη αερίων αίματος</vt:lpstr>
      <vt:lpstr>Συνήθη λάθη και παραλείψεις κατά την οξυγονοθεραπεία </vt:lpstr>
      <vt:lpstr>Ρόλος Νοσηλευτή</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and Development</dc:title>
  <dc:creator>Jan Chandler</dc:creator>
  <cp:lastModifiedBy>bmpoutopoulou</cp:lastModifiedBy>
  <cp:revision>245</cp:revision>
  <dcterms:modified xsi:type="dcterms:W3CDTF">2015-11-19T06:37:31Z</dcterms:modified>
</cp:coreProperties>
</file>