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image15.jpg" ContentType="image/jpg"/>
  <Override PartName="/ppt/notesSlides/notesSlide18.xml" ContentType="application/vnd.openxmlformats-officedocument.presentationml.notesSlide+xml"/>
  <Override PartName="/ppt/media/image17.jpg" ContentType="image/jpg"/>
  <Override PartName="/ppt/media/image18.jpg" ContentType="image/jpg"/>
  <Override PartName="/ppt/media/image19.jpg" ContentType="image/jpg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media/image27.jpg" ContentType="image/jpg"/>
  <Override PartName="/ppt/media/image28.jpg" ContentType="image/jpg"/>
  <Override PartName="/ppt/media/image29.jpg" ContentType="image/jpg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3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media/image34.jpg" ContentType="image/jpg"/>
  <Override PartName="/ppt/media/image35.jpg" ContentType="image/jpg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4.xml" ContentType="application/vnd.openxmlformats-officedocument.presentationml.tags+xml"/>
  <Override PartName="/ppt/notesSlides/notesSlide32.xml" ContentType="application/vnd.openxmlformats-officedocument.presentationml.notesSlide+xml"/>
  <Override PartName="/ppt/tags/tag5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7"/>
  </p:notesMasterIdLst>
  <p:sldIdLst>
    <p:sldId id="256" r:id="rId3"/>
    <p:sldId id="362" r:id="rId4"/>
    <p:sldId id="363" r:id="rId5"/>
    <p:sldId id="310" r:id="rId6"/>
    <p:sldId id="366" r:id="rId7"/>
    <p:sldId id="383" r:id="rId8"/>
    <p:sldId id="364" r:id="rId9"/>
    <p:sldId id="257" r:id="rId10"/>
    <p:sldId id="369" r:id="rId11"/>
    <p:sldId id="367" r:id="rId12"/>
    <p:sldId id="368" r:id="rId13"/>
    <p:sldId id="264" r:id="rId14"/>
    <p:sldId id="370" r:id="rId15"/>
    <p:sldId id="365" r:id="rId16"/>
    <p:sldId id="313" r:id="rId17"/>
    <p:sldId id="373" r:id="rId18"/>
    <p:sldId id="375" r:id="rId19"/>
    <p:sldId id="270" r:id="rId20"/>
    <p:sldId id="374" r:id="rId21"/>
    <p:sldId id="377" r:id="rId22"/>
    <p:sldId id="379" r:id="rId23"/>
    <p:sldId id="372" r:id="rId24"/>
    <p:sldId id="380" r:id="rId25"/>
    <p:sldId id="381" r:id="rId26"/>
    <p:sldId id="382" r:id="rId27"/>
    <p:sldId id="387" r:id="rId28"/>
    <p:sldId id="386" r:id="rId29"/>
    <p:sldId id="385" r:id="rId30"/>
    <p:sldId id="384" r:id="rId31"/>
    <p:sldId id="390" r:id="rId32"/>
    <p:sldId id="389" r:id="rId33"/>
    <p:sldId id="391" r:id="rId34"/>
    <p:sldId id="388" r:id="rId35"/>
    <p:sldId id="39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1CFAD27-5740-4E0C-8309-3997DF3F0C87}">
          <p14:sldIdLst>
            <p14:sldId id="256"/>
            <p14:sldId id="362"/>
            <p14:sldId id="363"/>
            <p14:sldId id="310"/>
            <p14:sldId id="366"/>
            <p14:sldId id="383"/>
            <p14:sldId id="364"/>
            <p14:sldId id="257"/>
            <p14:sldId id="369"/>
            <p14:sldId id="367"/>
            <p14:sldId id="368"/>
            <p14:sldId id="264"/>
            <p14:sldId id="370"/>
            <p14:sldId id="365"/>
            <p14:sldId id="313"/>
            <p14:sldId id="373"/>
            <p14:sldId id="375"/>
            <p14:sldId id="270"/>
            <p14:sldId id="374"/>
            <p14:sldId id="377"/>
            <p14:sldId id="379"/>
            <p14:sldId id="372"/>
            <p14:sldId id="380"/>
            <p14:sldId id="381"/>
            <p14:sldId id="382"/>
            <p14:sldId id="387"/>
            <p14:sldId id="386"/>
            <p14:sldId id="385"/>
            <p14:sldId id="384"/>
            <p14:sldId id="390"/>
            <p14:sldId id="389"/>
            <p14:sldId id="391"/>
            <p14:sldId id="388"/>
            <p14:sldId id="392"/>
          </p14:sldIdLst>
        </p14:section>
        <p14:section name="Untitled Section" id="{B3A478A1-27CA-471B-AB70-7DEBE3B65D26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A6CF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41" autoAdjust="0"/>
    <p:restoredTop sz="85099" autoAdjust="0"/>
  </p:normalViewPr>
  <p:slideViewPr>
    <p:cSldViewPr snapToGrid="0">
      <p:cViewPr varScale="1">
        <p:scale>
          <a:sx n="62" d="100"/>
          <a:sy n="62" d="100"/>
        </p:scale>
        <p:origin x="9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D5BAF6-564B-4963-ADEA-D67437A46DDD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BE6E13-D976-4572-A3F1-994F0C09F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34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E6E13-D976-4572-A3F1-994F0C09FB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789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C1040AA-122F-499C-B366-B0C4319C0905}" type="slidenum">
              <a:rPr lang="en-US" altLang="en-US" smtClean="0">
                <a:solidFill>
                  <a:prstClr val="black"/>
                </a:solidFill>
              </a:rPr>
              <a:pPr/>
              <a:t>10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326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C1040AA-122F-499C-B366-B0C4319C0905}" type="slidenum">
              <a:rPr lang="en-US" altLang="en-US" smtClean="0">
                <a:solidFill>
                  <a:prstClr val="black"/>
                </a:solidFill>
              </a:rPr>
              <a:pPr/>
              <a:t>11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9199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-384048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C1040AA-122F-499C-B366-B0C4319C0905}" type="slidenum">
              <a:rPr lang="en-US" altLang="en-US" smtClean="0">
                <a:solidFill>
                  <a:prstClr val="black"/>
                </a:solidFill>
              </a:rPr>
              <a:pPr/>
              <a:t>12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9285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-384048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l-GR" sz="1200" baseline="0" dirty="0"/>
          </a:p>
          <a:p>
            <a:pPr marL="0" indent="-384048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l-GR" sz="1200" baseline="0" dirty="0"/>
              <a:t>, </a:t>
            </a:r>
            <a:r>
              <a:rPr lang="el-GR" sz="1200" dirty="0"/>
              <a:t>Το </a:t>
            </a:r>
            <a:r>
              <a:rPr lang="el-GR" sz="1200" b="1" dirty="0"/>
              <a:t>οικογενειακό ιστορικό </a:t>
            </a:r>
            <a:r>
              <a:rPr lang="el-GR" sz="1200" dirty="0"/>
              <a:t>της νεφρικής νόσου μπορεί να προβλέψει με σχετική ασφάλεια το </a:t>
            </a:r>
            <a:r>
              <a:rPr lang="el-GR" sz="1200" b="1" dirty="0"/>
              <a:t>γονότυπο</a:t>
            </a:r>
            <a:r>
              <a:rPr lang="el-GR" sz="1200" dirty="0"/>
              <a:t> 1 μέλος της οικογένειας με ΤΣΧΝΝ σε ηλικία ≤ 55 </a:t>
            </a:r>
            <a:r>
              <a:rPr lang="el-GR" sz="1200" dirty="0">
                <a:sym typeface="Symbol" pitchFamily="18" charset="2"/>
              </a:rPr>
              <a:t> </a:t>
            </a:r>
            <a:r>
              <a:rPr lang="en-US" sz="1200" b="1" dirty="0"/>
              <a:t>PKD1</a:t>
            </a:r>
            <a:endParaRPr lang="el-GR" sz="1200" dirty="0"/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C1040AA-122F-499C-B366-B0C4319C0905}" type="slidenum">
              <a:rPr lang="en-US" altLang="en-US" smtClean="0">
                <a:solidFill>
                  <a:prstClr val="black"/>
                </a:solidFill>
              </a:rPr>
              <a:pPr/>
              <a:t>13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5277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C1040AA-122F-499C-B366-B0C4319C0905}" type="slidenum">
              <a:rPr lang="en-US" altLang="en-US" smtClean="0">
                <a:solidFill>
                  <a:prstClr val="black"/>
                </a:solidFill>
              </a:rPr>
              <a:pPr/>
              <a:t>14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2761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C1040AA-122F-499C-B366-B0C4319C0905}" type="slidenum">
              <a:rPr lang="en-US" altLang="en-US" smtClean="0">
                <a:solidFill>
                  <a:prstClr val="black"/>
                </a:solidFill>
              </a:rPr>
              <a:pPr/>
              <a:t>15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2238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C1040AA-122F-499C-B366-B0C4319C0905}" type="slidenum">
              <a:rPr lang="en-US" altLang="en-US" smtClean="0">
                <a:solidFill>
                  <a:prstClr val="black"/>
                </a:solidFill>
              </a:rPr>
              <a:pPr/>
              <a:t>16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4847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C1040AA-122F-499C-B366-B0C4319C0905}" type="slidenum">
              <a:rPr lang="en-US" altLang="en-US" smtClean="0">
                <a:solidFill>
                  <a:prstClr val="black"/>
                </a:solidFill>
              </a:rPr>
              <a:pPr/>
              <a:t>17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1002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C1040AA-122F-499C-B366-B0C4319C0905}" type="slidenum">
              <a:rPr lang="en-US" altLang="en-US" smtClean="0">
                <a:solidFill>
                  <a:prstClr val="black"/>
                </a:solidFill>
              </a:rPr>
              <a:pPr/>
              <a:t>18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2096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C1040AA-122F-499C-B366-B0C4319C0905}" type="slidenum">
              <a:rPr lang="en-US" altLang="en-US" smtClean="0">
                <a:solidFill>
                  <a:prstClr val="black"/>
                </a:solidFill>
              </a:rPr>
              <a:pPr/>
              <a:t>19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548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C1040AA-122F-499C-B366-B0C4319C0905}" type="slidenum">
              <a:rPr lang="en-US" altLang="en-US" smtClean="0">
                <a:solidFill>
                  <a:prstClr val="black"/>
                </a:solidFill>
              </a:rPr>
              <a:pPr/>
              <a:t>2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5728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C1040AA-122F-499C-B366-B0C4319C0905}" type="slidenum">
              <a:rPr lang="en-US" altLang="en-US" smtClean="0">
                <a:solidFill>
                  <a:prstClr val="black"/>
                </a:solidFill>
              </a:rPr>
              <a:pPr/>
              <a:t>20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5655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z="12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C1040AA-122F-499C-B366-B0C4319C0905}" type="slidenum">
              <a:rPr lang="en-US" altLang="en-US" smtClean="0">
                <a:solidFill>
                  <a:prstClr val="black"/>
                </a:solidFill>
              </a:rPr>
              <a:pPr/>
              <a:t>21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0268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C1040AA-122F-499C-B366-B0C4319C0905}" type="slidenum">
              <a:rPr lang="en-US" altLang="en-US" smtClean="0">
                <a:solidFill>
                  <a:prstClr val="black"/>
                </a:solidFill>
              </a:rPr>
              <a:pPr/>
              <a:t>22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2436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C1040AA-122F-499C-B366-B0C4319C0905}" type="slidenum">
              <a:rPr lang="en-US" altLang="en-US" smtClean="0">
                <a:solidFill>
                  <a:prstClr val="black"/>
                </a:solidFill>
              </a:rPr>
              <a:pPr/>
              <a:t>23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9870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C1040AA-122F-499C-B366-B0C4319C0905}" type="slidenum">
              <a:rPr lang="en-US" altLang="en-US" smtClean="0">
                <a:solidFill>
                  <a:prstClr val="black"/>
                </a:solidFill>
              </a:rPr>
              <a:pPr/>
              <a:t>24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0966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C1040AA-122F-499C-B366-B0C4319C0905}" type="slidenum">
              <a:rPr lang="en-US" altLang="en-US" smtClean="0">
                <a:solidFill>
                  <a:prstClr val="black"/>
                </a:solidFill>
              </a:rPr>
              <a:pPr/>
              <a:t>25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9946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C1040AA-122F-499C-B366-B0C4319C0905}" type="slidenum">
              <a:rPr lang="en-US" altLang="en-US" smtClean="0">
                <a:solidFill>
                  <a:prstClr val="black"/>
                </a:solidFill>
              </a:rPr>
              <a:pPr/>
              <a:t>26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709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C1040AA-122F-499C-B366-B0C4319C0905}" type="slidenum">
              <a:rPr lang="en-US" altLang="en-US" smtClean="0">
                <a:solidFill>
                  <a:prstClr val="black"/>
                </a:solidFill>
              </a:rPr>
              <a:pPr/>
              <a:t>27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5605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C1040AA-122F-499C-B366-B0C4319C0905}" type="slidenum">
              <a:rPr lang="en-US" altLang="en-US" smtClean="0">
                <a:solidFill>
                  <a:prstClr val="black"/>
                </a:solidFill>
              </a:rPr>
              <a:pPr/>
              <a:t>28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8780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C1040AA-122F-499C-B366-B0C4319C0905}" type="slidenum">
              <a:rPr lang="en-US" altLang="en-US" smtClean="0">
                <a:solidFill>
                  <a:prstClr val="black"/>
                </a:solidFill>
              </a:rPr>
              <a:pPr/>
              <a:t>29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721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C1040AA-122F-499C-B366-B0C4319C0905}" type="slidenum">
              <a:rPr lang="en-US" altLang="en-US" smtClean="0">
                <a:solidFill>
                  <a:prstClr val="black"/>
                </a:solidFill>
              </a:rPr>
              <a:pPr/>
              <a:t>3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1154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C1040AA-122F-499C-B366-B0C4319C0905}" type="slidenum">
              <a:rPr lang="en-US" altLang="en-US" smtClean="0">
                <a:solidFill>
                  <a:prstClr val="black"/>
                </a:solidFill>
              </a:rPr>
              <a:pPr/>
              <a:t>30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2158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C1040AA-122F-499C-B366-B0C4319C0905}" type="slidenum">
              <a:rPr lang="en-US" altLang="en-US" smtClean="0">
                <a:solidFill>
                  <a:prstClr val="black"/>
                </a:solidFill>
              </a:rPr>
              <a:pPr/>
              <a:t>31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0511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C1040AA-122F-499C-B366-B0C4319C0905}" type="slidenum">
              <a:rPr lang="en-US" altLang="en-US" smtClean="0">
                <a:solidFill>
                  <a:prstClr val="black"/>
                </a:solidFill>
              </a:rPr>
              <a:pPr/>
              <a:t>32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5439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C1040AA-122F-499C-B366-B0C4319C0905}" type="slidenum">
              <a:rPr lang="en-US" altLang="en-US" smtClean="0">
                <a:solidFill>
                  <a:prstClr val="black"/>
                </a:solidFill>
              </a:rPr>
              <a:pPr/>
              <a:t>33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9439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C1040AA-122F-499C-B366-B0C4319C0905}" type="slidenum">
              <a:rPr lang="en-US" altLang="en-US" smtClean="0">
                <a:solidFill>
                  <a:prstClr val="black"/>
                </a:solidFill>
              </a:rPr>
              <a:pPr/>
              <a:t>34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236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C1040AA-122F-499C-B366-B0C4319C0905}" type="slidenum">
              <a:rPr lang="en-US" altLang="en-US" smtClean="0">
                <a:solidFill>
                  <a:prstClr val="black"/>
                </a:solidFill>
              </a:rPr>
              <a:pPr/>
              <a:t>4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739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C1040AA-122F-499C-B366-B0C4319C0905}" type="slidenum">
              <a:rPr lang="en-US" altLang="en-US" smtClean="0">
                <a:solidFill>
                  <a:prstClr val="black"/>
                </a:solidFill>
              </a:rPr>
              <a:pPr/>
              <a:t>5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883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C1040AA-122F-499C-B366-B0C4319C0905}" type="slidenum">
              <a:rPr lang="en-US" altLang="en-US" smtClean="0">
                <a:solidFill>
                  <a:prstClr val="black"/>
                </a:solidFill>
              </a:rPr>
              <a:pPr/>
              <a:t>6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6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l-GR" altLang="en-US" baseline="0" dirty="0"/>
              <a:t> </a:t>
            </a:r>
            <a:endParaRPr lang="en-US" altLang="en-US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C1040AA-122F-499C-B366-B0C4319C0905}" type="slidenum">
              <a:rPr lang="en-US" altLang="en-US" smtClean="0">
                <a:solidFill>
                  <a:prstClr val="black"/>
                </a:solidFill>
              </a:rPr>
              <a:pPr/>
              <a:t>7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6502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C1040AA-122F-499C-B366-B0C4319C0905}" type="slidenum">
              <a:rPr lang="en-US" altLang="en-US" smtClean="0">
                <a:solidFill>
                  <a:prstClr val="black"/>
                </a:solidFill>
              </a:rPr>
              <a:pPr/>
              <a:t>8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9676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C1040AA-122F-499C-B366-B0C4319C0905}" type="slidenum">
              <a:rPr lang="en-US" altLang="en-US" smtClean="0">
                <a:solidFill>
                  <a:prstClr val="black"/>
                </a:solidFill>
              </a:rPr>
              <a:pPr/>
              <a:t>9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156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82081-07B4-4EE2-A4A6-5C62F40BA67A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75944-A36A-4E83-9F7D-561E5799E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007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82081-07B4-4EE2-A4A6-5C62F40BA67A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75944-A36A-4E83-9F7D-561E5799E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834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82081-07B4-4EE2-A4A6-5C62F40BA67A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75944-A36A-4E83-9F7D-561E5799E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6661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7CCB1-5CED-448C-8D24-3F4A419A0298}" type="datetimeFigureOut">
              <a:rPr lang="en-US"/>
              <a:pPr>
                <a:defRPr/>
              </a:pPr>
              <a:t>4/23/2020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0BEF1-D8BB-4FF7-AA27-13512603FF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003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613C8-3366-4050-A037-DA5770EF0C29}" type="datetimeFigureOut">
              <a:rPr lang="en-US"/>
              <a:pPr>
                <a:defRPr/>
              </a:pPr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34B8B-B368-4C63-8D49-3937B27090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7603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54359-90CC-408F-B539-BB9A891710E4}" type="datetimeFigureOut">
              <a:rPr lang="en-US"/>
              <a:pPr>
                <a:defRPr/>
              </a:pPr>
              <a:t>4/23/2020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73968-A436-4817-A47C-DC939AC756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026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59AAB-DACF-4DC1-94F0-6A80B1E54A70}" type="datetimeFigureOut">
              <a:rPr lang="en-US"/>
              <a:pPr>
                <a:defRPr/>
              </a:pPr>
              <a:t>4/23/2020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D6098-4A25-4339-B316-B4347D1305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37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F7621-C6BF-4072-A057-A263605DC3FD}" type="datetimeFigureOut">
              <a:rPr lang="en-US"/>
              <a:pPr>
                <a:defRPr/>
              </a:pPr>
              <a:t>4/23/2020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9988D-5ED0-47F1-A629-54A6570DBE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4569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A5C89-5DC0-4351-9555-055D8A1F08A8}" type="datetimeFigureOut">
              <a:rPr lang="en-US"/>
              <a:pPr>
                <a:defRPr/>
              </a:pPr>
              <a:t>4/23/2020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1C9D3-5419-4195-812E-C3FF069D9A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202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2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542C1-8ACD-493B-86E6-0D214EFC4FB2}" type="datetimeFigureOut">
              <a:rPr lang="en-US"/>
              <a:pPr>
                <a:defRPr/>
              </a:pPr>
              <a:t>4/23/2020</a:t>
            </a:fld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000AF-0D7A-44A2-811A-0217A34355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8201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4051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4040188" y="0"/>
            <a:ext cx="63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465138" y="6459538"/>
            <a:ext cx="2619375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A4BA0898-285F-43E2-B1CC-9CBECA2D742C}" type="datetimeFigureOut">
              <a:rPr lang="en-US"/>
              <a:pPr>
                <a:defRPr/>
              </a:pPr>
              <a:t>4/23/2020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538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632E62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8B8396B-6C76-4423-83B0-E3688989CFE9}" type="slidenum">
              <a:rPr lang="en-US">
                <a:solidFill>
                  <a:srgbClr val="632E62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632E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143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82081-07B4-4EE2-A4A6-5C62F40BA67A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75944-A36A-4E83-9F7D-561E5799E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5120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0" y="4914900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3CE70-A261-4707-9157-8CF4C5F14B6A}" type="datetimeFigureOut">
              <a:rPr lang="en-US"/>
              <a:pPr>
                <a:defRPr/>
              </a:pPr>
              <a:t>4/23/2020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DC880-7483-427B-8278-827D53E63B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613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B0F996-292F-491F-8675-F6A6C1978AC7}" type="datetimeFigureOut">
              <a:rPr lang="en-US"/>
              <a:pPr>
                <a:defRPr/>
              </a:pPr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A672D-82E6-489E-A1E3-786DB02F3A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8980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B0EE1-0B60-4AA9-AD51-FD552D16996A}" type="datetimeFigureOut">
              <a:rPr lang="en-US"/>
              <a:pPr>
                <a:defRPr/>
              </a:pPr>
              <a:t>4/23/2020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37215-8BAC-4600-8D5A-E066E7F5F7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19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82081-07B4-4EE2-A4A6-5C62F40BA67A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75944-A36A-4E83-9F7D-561E5799E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63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82081-07B4-4EE2-A4A6-5C62F40BA67A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75944-A36A-4E83-9F7D-561E5799E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015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82081-07B4-4EE2-A4A6-5C62F40BA67A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75944-A36A-4E83-9F7D-561E5799E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335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82081-07B4-4EE2-A4A6-5C62F40BA67A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75944-A36A-4E83-9F7D-561E5799E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634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82081-07B4-4EE2-A4A6-5C62F40BA67A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75944-A36A-4E83-9F7D-561E5799E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137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82081-07B4-4EE2-A4A6-5C62F40BA67A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75944-A36A-4E83-9F7D-561E5799E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345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82081-07B4-4EE2-A4A6-5C62F40BA67A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75944-A36A-4E83-9F7D-561E5799E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424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82081-07B4-4EE2-A4A6-5C62F40BA67A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775944-A36A-4E83-9F7D-561E5799E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72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5"/>
            <a:ext cx="12192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96963" y="1846263"/>
            <a:ext cx="100584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6963" y="6459538"/>
            <a:ext cx="247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75" y="6459538"/>
            <a:ext cx="482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1238" y="6459538"/>
            <a:ext cx="1311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366CB19-57E8-4E12-9449-3F94A4F3D57A}" type="slidenum">
              <a:rPr lang="es-ES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800" y="1738313"/>
            <a:ext cx="996632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0154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3.png"/><Relationship Id="rId2" Type="http://schemas.microsoft.com/office/2007/relationships/media" Target="../media/media15.m4a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8.jpg"/><Relationship Id="rId12" Type="http://schemas.openxmlformats.org/officeDocument/2006/relationships/image" Target="../media/image3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7.jp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6.png"/><Relationship Id="rId12" Type="http://schemas.openxmlformats.org/officeDocument/2006/relationships/image" Target="../media/image3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jp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m4a"/><Relationship Id="rId2" Type="http://schemas.microsoft.com/office/2007/relationships/media" Target="../media/media32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2" Type="http://schemas.microsoft.com/office/2007/relationships/media" Target="../media/media33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p9bxf2pat5uz.cloudfront.net/wp-content/uploads/pkd-kidney-375x22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61" t="8557" r="8712" b="-1431"/>
          <a:stretch/>
        </p:blipFill>
        <p:spPr bwMode="auto">
          <a:xfrm>
            <a:off x="193230" y="580083"/>
            <a:ext cx="4727450" cy="560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045258" y="2134095"/>
            <a:ext cx="79877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3600" b="1" dirty="0">
                <a:solidFill>
                  <a:srgbClr val="990000"/>
                </a:solidFill>
              </a:rPr>
              <a:t>«Κληρονομικές παθήσεις των νεφρών»</a:t>
            </a:r>
            <a:endParaRPr lang="en-US" sz="3600" b="1" dirty="0">
              <a:solidFill>
                <a:srgbClr val="990000"/>
              </a:solidFill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762539" y="3938428"/>
            <a:ext cx="6553200" cy="1392238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l-GR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Μελεξοπούλου Χριστίνα</a:t>
            </a:r>
          </a:p>
          <a:p>
            <a:pPr eaLnBrk="1" hangingPunct="1"/>
            <a:endParaRPr lang="el-GR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l-GR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Κλινική Νεφρολογίας και Μεταμόσχευσης Νεφρού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l-GR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Ιατρική Σχολή, ΕΚΠΑ, Γ.Ν.Α. «Λαϊκό»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5600" y="6391528"/>
            <a:ext cx="5655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ΠΜΣ «Εφαρμοσμένη Νοσηλευτική Επιστήμη» 17/03/2020</a:t>
            </a: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2DEF908-895C-4084-9015-2434DA5F23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248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16"/>
    </mc:Choice>
    <mc:Fallback>
      <p:transition spd="slow" advTm="7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ctors at Delhi's Sir Ganga Ram Hospital have removed a kidney ..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8"/>
          <a:stretch/>
        </p:blipFill>
        <p:spPr bwMode="auto">
          <a:xfrm>
            <a:off x="1252855" y="1493520"/>
            <a:ext cx="9334500" cy="421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07777" y="450321"/>
            <a:ext cx="58336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b="1" kern="0" dirty="0">
                <a:solidFill>
                  <a:srgbClr val="990000"/>
                </a:solidFill>
              </a:rPr>
              <a:t>Εξελικτική πορεία της ADPKD</a:t>
            </a:r>
            <a:endParaRPr lang="en-US" sz="3600" b="1" kern="0" dirty="0">
              <a:solidFill>
                <a:srgbClr val="99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6EBA53B-A406-4EA3-BE5E-8655CADB5F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165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83"/>
    </mc:Choice>
    <mc:Fallback>
      <p:transition spd="slow" advTm="23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2320" y="2051970"/>
            <a:ext cx="5211127" cy="34677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90657" y="541761"/>
            <a:ext cx="44101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b="1" kern="0" dirty="0" err="1">
                <a:solidFill>
                  <a:srgbClr val="990000"/>
                </a:solidFill>
              </a:rPr>
              <a:t>Πολυκυστικοί</a:t>
            </a:r>
            <a:r>
              <a:rPr lang="el-GR" sz="3600" b="1" kern="0" dirty="0">
                <a:solidFill>
                  <a:srgbClr val="990000"/>
                </a:solidFill>
              </a:rPr>
              <a:t> </a:t>
            </a:r>
            <a:r>
              <a:rPr lang="el-GR" sz="3600" b="1" kern="0" dirty="0" err="1">
                <a:solidFill>
                  <a:srgbClr val="990000"/>
                </a:solidFill>
              </a:rPr>
              <a:t>Νεφροί</a:t>
            </a:r>
            <a:endParaRPr lang="en-US" sz="3600" b="1" kern="0" dirty="0">
              <a:solidFill>
                <a:srgbClr val="99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1DAD8BE-1634-4D25-8B08-F6EAF53AF8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73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16"/>
    </mc:Choice>
    <mc:Fallback>
      <p:transition spd="slow" advTm="11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标题 1"/>
          <p:cNvSpPr>
            <a:spLocks noChangeArrowheads="1"/>
          </p:cNvSpPr>
          <p:nvPr/>
        </p:nvSpPr>
        <p:spPr bwMode="auto">
          <a:xfrm>
            <a:off x="2738438" y="2232025"/>
            <a:ext cx="3786187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07777" y="450321"/>
            <a:ext cx="39917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b="1" kern="0" dirty="0">
                <a:solidFill>
                  <a:srgbClr val="990000"/>
                </a:solidFill>
              </a:rPr>
              <a:t>Γενετική της ADPKD</a:t>
            </a:r>
            <a:endParaRPr lang="en-US" sz="3600" b="1" kern="0" dirty="0">
              <a:solidFill>
                <a:srgbClr val="990000"/>
              </a:solidFill>
            </a:endParaRPr>
          </a:p>
        </p:txBody>
      </p:sp>
      <p:sp>
        <p:nvSpPr>
          <p:cNvPr id="7" name="2 - Θέση περιεχομένου"/>
          <p:cNvSpPr txBox="1">
            <a:spLocks/>
          </p:cNvSpPr>
          <p:nvPr/>
        </p:nvSpPr>
        <p:spPr>
          <a:xfrm>
            <a:off x="1479043" y="1378219"/>
            <a:ext cx="8229600" cy="643449"/>
          </a:xfrm>
          <a:prstGeom prst="rect">
            <a:avLst/>
          </a:prstGeom>
        </p:spPr>
        <p:txBody>
          <a:bodyPr/>
          <a:lstStyle>
            <a:lvl1pPr marL="90488" indent="-90488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382588" indent="-182563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566738" indent="-182563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749300" indent="-182563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931863" indent="-182563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Tx/>
              <a:buNone/>
            </a:pPr>
            <a:r>
              <a:rPr lang="el-GR" altLang="el-GR" sz="2400" b="1" dirty="0">
                <a:solidFill>
                  <a:schemeClr val="tx1"/>
                </a:solidFill>
              </a:rPr>
              <a:t>Γενετική ετερογένεια</a:t>
            </a:r>
            <a:r>
              <a:rPr lang="el-GR" altLang="el-GR" sz="2400" dirty="0">
                <a:solidFill>
                  <a:schemeClr val="tx1"/>
                </a:solidFill>
              </a:rPr>
              <a:t>: Δύο κυρίως γονίδια ευθύνονται  </a:t>
            </a:r>
            <a:endParaRPr lang="en-US" altLang="el-GR" sz="24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46994" y="1090351"/>
            <a:ext cx="961649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el-GR" sz="2400" dirty="0"/>
              <a:t>PKD</a:t>
            </a:r>
            <a:r>
              <a:rPr lang="el-GR" altLang="el-GR" sz="2400" dirty="0"/>
              <a:t>1</a:t>
            </a:r>
          </a:p>
        </p:txBody>
      </p:sp>
      <p:sp>
        <p:nvSpPr>
          <p:cNvPr id="9" name="Rectangle 8"/>
          <p:cNvSpPr/>
          <p:nvPr/>
        </p:nvSpPr>
        <p:spPr>
          <a:xfrm>
            <a:off x="8746994" y="1739765"/>
            <a:ext cx="84830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el-GR" sz="2400" dirty="0"/>
              <a:t>PKD</a:t>
            </a:r>
            <a:r>
              <a:rPr lang="el-GR" altLang="el-GR" sz="2400" dirty="0"/>
              <a:t>2</a:t>
            </a:r>
          </a:p>
        </p:txBody>
      </p:sp>
      <p:pic>
        <p:nvPicPr>
          <p:cNvPr id="4098" name="Picture 2" descr="Domain structure of polycystin-1 and polycystin-2. The protein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411" y="2152382"/>
            <a:ext cx="5390200" cy="407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8481848" y="1378219"/>
            <a:ext cx="265146" cy="1737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8466083" y="1609051"/>
            <a:ext cx="280911" cy="2245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36080" y="6488668"/>
            <a:ext cx="5212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Grantham J. Am J Kidney Dis. 1996 Dec;28(6):788-803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E23AA75-7B26-4221-B287-293DCCB364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263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46"/>
    </mc:Choice>
    <mc:Fallback>
      <p:transition spd="slow" advTm="19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标题 1"/>
          <p:cNvSpPr>
            <a:spLocks noChangeArrowheads="1"/>
          </p:cNvSpPr>
          <p:nvPr/>
        </p:nvSpPr>
        <p:spPr bwMode="auto">
          <a:xfrm>
            <a:off x="2784158" y="1597881"/>
            <a:ext cx="3786187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07777" y="450321"/>
            <a:ext cx="39917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b="1" kern="0" dirty="0">
                <a:solidFill>
                  <a:srgbClr val="990000"/>
                </a:solidFill>
              </a:rPr>
              <a:t>Γενετική της ADPKD</a:t>
            </a:r>
            <a:endParaRPr lang="en-US" sz="3600" b="1" kern="0" dirty="0">
              <a:solidFill>
                <a:srgbClr val="99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64332" y="2361934"/>
            <a:ext cx="512720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altLang="el-GR" sz="2000" dirty="0"/>
              <a:t>80-</a:t>
            </a:r>
            <a:r>
              <a:rPr lang="en-US" altLang="el-GR" sz="2000" dirty="0"/>
              <a:t>85% </a:t>
            </a:r>
            <a:r>
              <a:rPr lang="el-GR" altLang="el-GR" sz="2000" dirty="0"/>
              <a:t>των περιπτώσεων (στην Ευρώπη)</a:t>
            </a:r>
            <a:endParaRPr lang="en-US" altLang="el-G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altLang="el-GR" sz="2000" dirty="0" err="1"/>
              <a:t>κλωνοποιήθηκε</a:t>
            </a:r>
            <a:r>
              <a:rPr lang="el-GR" altLang="el-GR" sz="2000" dirty="0"/>
              <a:t> το</a:t>
            </a:r>
            <a:r>
              <a:rPr lang="en-US" altLang="el-GR" sz="2000" dirty="0"/>
              <a:t> 1994 </a:t>
            </a:r>
            <a:endParaRPr lang="el-GR" altLang="el-G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altLang="el-GR" sz="2000" dirty="0"/>
              <a:t>&gt;1500 διαφορετικές μεταλλάξεις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altLang="el-GR" sz="2000" dirty="0"/>
              <a:t>κωδικοποιεί την</a:t>
            </a:r>
            <a:r>
              <a:rPr lang="en-US" altLang="el-GR" sz="2000" dirty="0"/>
              <a:t> </a:t>
            </a:r>
            <a:r>
              <a:rPr lang="el-GR" altLang="el-GR" sz="2000" dirty="0" err="1"/>
              <a:t>πολυκυστίνη</a:t>
            </a:r>
            <a:r>
              <a:rPr lang="el-GR" altLang="el-GR" sz="2000" dirty="0"/>
              <a:t>-</a:t>
            </a:r>
            <a:r>
              <a:rPr lang="en-US" altLang="el-GR" sz="2000" dirty="0"/>
              <a:t>1</a:t>
            </a:r>
            <a:endParaRPr lang="el-GR" altLang="el-G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/>
              <a:t>Βαρύτερη η νεφρική νόσος και </a:t>
            </a:r>
            <a:r>
              <a:rPr lang="el-GR" sz="2000" dirty="0" err="1"/>
              <a:t>πρωιμότερη</a:t>
            </a:r>
            <a:r>
              <a:rPr lang="el-GR" sz="2000" dirty="0"/>
              <a:t> η εμφάνιση συμπτωμάτων της νόσου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2000" dirty="0"/>
          </a:p>
        </p:txBody>
      </p:sp>
      <p:sp>
        <p:nvSpPr>
          <p:cNvPr id="5" name="Rectangle 4"/>
          <p:cNvSpPr/>
          <p:nvPr/>
        </p:nvSpPr>
        <p:spPr>
          <a:xfrm>
            <a:off x="6787322" y="2408692"/>
            <a:ext cx="42723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altLang="el-GR" sz="2000" dirty="0"/>
              <a:t>15-20% των περιπτώσεων</a:t>
            </a:r>
            <a:endParaRPr lang="en-US" altLang="el-G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altLang="el-GR" sz="2000" dirty="0" err="1"/>
              <a:t>Κλωνοποιήθηκε</a:t>
            </a:r>
            <a:r>
              <a:rPr lang="el-GR" altLang="el-GR" sz="2000" dirty="0"/>
              <a:t> το</a:t>
            </a:r>
            <a:r>
              <a:rPr lang="en-US" altLang="el-GR" sz="2000" dirty="0"/>
              <a:t> 1996 </a:t>
            </a:r>
            <a:endParaRPr lang="el-GR" altLang="el-G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altLang="el-GR" sz="2000" dirty="0"/>
              <a:t>&gt;250 μεταλλάξεις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altLang="el-GR" sz="2000" dirty="0"/>
              <a:t>κωδικοποιεί την</a:t>
            </a:r>
            <a:r>
              <a:rPr lang="en-US" altLang="el-GR" sz="2000" dirty="0"/>
              <a:t> </a:t>
            </a:r>
            <a:r>
              <a:rPr lang="el-GR" altLang="el-GR" sz="2000" dirty="0"/>
              <a:t>πολυκυστίνη-2</a:t>
            </a:r>
          </a:p>
        </p:txBody>
      </p:sp>
      <p:sp>
        <p:nvSpPr>
          <p:cNvPr id="8" name="Rectangle 7"/>
          <p:cNvSpPr/>
          <p:nvPr/>
        </p:nvSpPr>
        <p:spPr>
          <a:xfrm>
            <a:off x="2505188" y="1749075"/>
            <a:ext cx="848309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el-GR" sz="2400" dirty="0"/>
              <a:t>PKD</a:t>
            </a:r>
            <a:r>
              <a:rPr lang="el-GR" altLang="el-GR" sz="2400" dirty="0"/>
              <a:t>1</a:t>
            </a:r>
          </a:p>
        </p:txBody>
      </p:sp>
      <p:sp>
        <p:nvSpPr>
          <p:cNvPr id="9" name="Rectangle 8"/>
          <p:cNvSpPr/>
          <p:nvPr/>
        </p:nvSpPr>
        <p:spPr>
          <a:xfrm>
            <a:off x="7122973" y="1696469"/>
            <a:ext cx="84830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el-GR" sz="2400" dirty="0"/>
              <a:t>PKD</a:t>
            </a:r>
            <a:r>
              <a:rPr lang="el-GR" altLang="el-GR" sz="2400" dirty="0"/>
              <a:t>2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75859" y="5109932"/>
            <a:ext cx="8166442" cy="400110"/>
          </a:xfrm>
          <a:prstGeom prst="rect">
            <a:avLst/>
          </a:prstGeom>
          <a:ln>
            <a:solidFill>
              <a:srgbClr val="990000"/>
            </a:solidFill>
          </a:ln>
        </p:spPr>
        <p:txBody>
          <a:bodyPr wrap="square">
            <a:spAutoFit/>
          </a:bodyPr>
          <a:lstStyle/>
          <a:p>
            <a:r>
              <a:rPr lang="el-GR" sz="2000" dirty="0"/>
              <a:t>Το 2016 εντοπίστηκε και 3</a:t>
            </a:r>
            <a:r>
              <a:rPr lang="el-GR" sz="2000" baseline="30000" dirty="0"/>
              <a:t>ο</a:t>
            </a:r>
            <a:r>
              <a:rPr lang="el-GR" sz="2000" dirty="0"/>
              <a:t> γονίδιο </a:t>
            </a:r>
            <a:r>
              <a:rPr lang="en-US" sz="2000" b="1" dirty="0">
                <a:solidFill>
                  <a:srgbClr val="FF0000"/>
                </a:solidFill>
              </a:rPr>
              <a:t>G</a:t>
            </a:r>
            <a:r>
              <a:rPr lang="el-GR" sz="2000" b="1" dirty="0">
                <a:solidFill>
                  <a:srgbClr val="FF0000"/>
                </a:solidFill>
              </a:rPr>
              <a:t>ANAB </a:t>
            </a:r>
            <a:r>
              <a:rPr lang="el-GR" sz="2000" dirty="0"/>
              <a:t>στο χρωμόσωμα 11 (&lt;1%)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23651" y="5686433"/>
            <a:ext cx="5354134" cy="400110"/>
          </a:xfrm>
          <a:prstGeom prst="rect">
            <a:avLst/>
          </a:prstGeom>
          <a:ln>
            <a:solidFill>
              <a:srgbClr val="990000"/>
            </a:solidFill>
          </a:ln>
        </p:spPr>
        <p:txBody>
          <a:bodyPr wrap="square">
            <a:spAutoFit/>
          </a:bodyPr>
          <a:lstStyle/>
          <a:p>
            <a:r>
              <a:rPr lang="el-GR" sz="2000" dirty="0"/>
              <a:t>Το 2018 εντοπίστηκε και 4</a:t>
            </a:r>
            <a:r>
              <a:rPr lang="el-GR" sz="2000" baseline="30000" dirty="0"/>
              <a:t>ο</a:t>
            </a:r>
            <a:r>
              <a:rPr lang="el-GR" sz="2000" dirty="0"/>
              <a:t> γονίδιο </a:t>
            </a:r>
            <a:r>
              <a:rPr lang="en-US" sz="2000" b="1" dirty="0">
                <a:solidFill>
                  <a:srgbClr val="FF0000"/>
                </a:solidFill>
              </a:rPr>
              <a:t>DNAJB11</a:t>
            </a:r>
            <a:endParaRPr lang="el-GR" sz="20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ED70A83-210B-4A64-A25B-9A1382C117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5990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967"/>
    </mc:Choice>
    <mc:Fallback>
      <p:transition spd="slow" advTm="39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8200" y="1280160"/>
            <a:ext cx="6310402" cy="4669477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3292437" y="244040"/>
            <a:ext cx="47019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b="1" kern="0" dirty="0">
                <a:solidFill>
                  <a:srgbClr val="990000"/>
                </a:solidFill>
              </a:rPr>
              <a:t>Παθογένεια της ADPKD</a:t>
            </a:r>
            <a:endParaRPr lang="en-US" sz="3600" b="1" kern="0" dirty="0">
              <a:solidFill>
                <a:srgbClr val="99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36080" y="6488668"/>
            <a:ext cx="5212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Grantham J. Am J Kidney Dis. 1996 Dec;28(6):788-803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4B337A7-CBB6-4B4F-A26D-838F8C42FC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97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08"/>
    </mc:Choice>
    <mc:Fallback>
      <p:transition spd="slow" advTm="8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14920" y="289760"/>
            <a:ext cx="47019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b="1" kern="0" dirty="0">
                <a:solidFill>
                  <a:srgbClr val="990000"/>
                </a:solidFill>
              </a:rPr>
              <a:t>Παθογένεια της ADPKD</a:t>
            </a:r>
            <a:endParaRPr lang="en-US" sz="3600" b="1" kern="0" dirty="0">
              <a:solidFill>
                <a:srgbClr val="99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66629" y="6383338"/>
            <a:ext cx="34253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J Am </a:t>
            </a:r>
            <a:r>
              <a:rPr lang="en-US" sz="1600" i="1" dirty="0" err="1"/>
              <a:t>Soc</a:t>
            </a:r>
            <a:r>
              <a:rPr lang="en-US" sz="1600" i="1" dirty="0"/>
              <a:t> </a:t>
            </a:r>
            <a:r>
              <a:rPr lang="en-US" sz="1600" i="1" dirty="0" err="1"/>
              <a:t>Nephrol</a:t>
            </a:r>
            <a:r>
              <a:rPr lang="en-US" sz="1600" i="1" dirty="0"/>
              <a:t> 25:18-32, 2014</a:t>
            </a:r>
          </a:p>
        </p:txBody>
      </p:sp>
      <p:sp>
        <p:nvSpPr>
          <p:cNvPr id="34819" name="标题 1"/>
          <p:cNvSpPr>
            <a:spLocks noChangeArrowheads="1"/>
          </p:cNvSpPr>
          <p:nvPr/>
        </p:nvSpPr>
        <p:spPr bwMode="auto">
          <a:xfrm>
            <a:off x="2080716" y="2501848"/>
            <a:ext cx="3786187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0950" y="1093309"/>
            <a:ext cx="7562850" cy="49815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5956844" y="3671924"/>
            <a:ext cx="655664" cy="6570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278660" y="2477082"/>
            <a:ext cx="2588953" cy="1569660"/>
          </a:xfrm>
          <a:prstGeom prst="rect">
            <a:avLst/>
          </a:prstGeom>
          <a:noFill/>
          <a:ln>
            <a:solidFill>
              <a:srgbClr val="990000"/>
            </a:solidFill>
          </a:ln>
        </p:spPr>
        <p:txBody>
          <a:bodyPr wrap="square" rtlCol="0">
            <a:spAutoFit/>
          </a:bodyPr>
          <a:lstStyle/>
          <a:p>
            <a:r>
              <a:rPr lang="el-GR" sz="2400" b="1" dirty="0"/>
              <a:t>Το </a:t>
            </a:r>
            <a:r>
              <a:rPr lang="en-US" sz="2400" b="1" dirty="0" err="1"/>
              <a:t>cAMP</a:t>
            </a:r>
            <a:r>
              <a:rPr lang="en-US" sz="2400" b="1" dirty="0"/>
              <a:t> </a:t>
            </a:r>
            <a:r>
              <a:rPr lang="el-GR" sz="2400" b="1" dirty="0"/>
              <a:t>φαίνεται ότι διαδραματίζει τον κεντρικό ρόλο στη </a:t>
            </a:r>
            <a:r>
              <a:rPr lang="el-GR" sz="2400" b="1" dirty="0" err="1"/>
              <a:t>κυστογένεση</a:t>
            </a:r>
            <a:endParaRPr lang="en-US" sz="2400" b="1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B8D2FE9-A0FC-47B8-AB31-A62CB36E57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3696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97"/>
    </mc:Choice>
    <mc:Fallback>
      <p:transition spd="slow" advTm="15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标题 1"/>
          <p:cNvSpPr>
            <a:spLocks noChangeArrowheads="1"/>
          </p:cNvSpPr>
          <p:nvPr/>
        </p:nvSpPr>
        <p:spPr bwMode="auto">
          <a:xfrm>
            <a:off x="2738438" y="2232025"/>
            <a:ext cx="3786187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1 - TextBox"/>
          <p:cNvSpPr txBox="1"/>
          <p:nvPr/>
        </p:nvSpPr>
        <p:spPr>
          <a:xfrm>
            <a:off x="2145632" y="2061410"/>
            <a:ext cx="7772400" cy="13849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 όγκος των νεφρών και των κύστεων είναι ο ισχυρότερος προγνωστικός παράγοντας  εξέλιξης της νεφρικής λειτουργίας</a:t>
            </a:r>
          </a:p>
        </p:txBody>
      </p:sp>
      <p:pic>
        <p:nvPicPr>
          <p:cNvPr id="4" name="Picture 2" descr="https://dp9bxf2pat5uz.cloudfront.net/wp-content/uploads/pkd-kidney-375x22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61" t="8557" r="8712" b="-1431"/>
          <a:stretch/>
        </p:blipFill>
        <p:spPr bwMode="auto">
          <a:xfrm>
            <a:off x="10929871" y="4763352"/>
            <a:ext cx="1262129" cy="149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C60B089-ED5E-4390-B845-455DFEFF91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63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85"/>
    </mc:Choice>
    <mc:Fallback>
      <p:transition spd="slow" advTm="9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标题 1"/>
          <p:cNvSpPr>
            <a:spLocks noChangeArrowheads="1"/>
          </p:cNvSpPr>
          <p:nvPr/>
        </p:nvSpPr>
        <p:spPr bwMode="auto">
          <a:xfrm>
            <a:off x="2738438" y="2232025"/>
            <a:ext cx="3786187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object 6"/>
          <p:cNvSpPr txBox="1">
            <a:spLocks/>
          </p:cNvSpPr>
          <p:nvPr/>
        </p:nvSpPr>
        <p:spPr>
          <a:xfrm>
            <a:off x="3901771" y="363596"/>
            <a:ext cx="453103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Noto Sans CJK JP Regular"/>
                <a:ea typeface="+mj-ea"/>
                <a:cs typeface="Noto Sans CJK JP Regular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43965" algn="l"/>
              </a:tabLst>
              <a:defRPr/>
            </a:pPr>
            <a:r>
              <a:rPr kumimoji="0" lang="en-US" sz="3600" b="1" i="0" u="none" strike="noStrike" kern="0" cap="none" spc="1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Mayo	</a:t>
            </a:r>
            <a:r>
              <a:rPr kumimoji="0" lang="en-US" sz="3600" b="1" i="0" u="none" strike="noStrike" kern="0" cap="none" spc="9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Classification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bject 4"/>
          <p:cNvSpPr/>
          <p:nvPr/>
        </p:nvSpPr>
        <p:spPr>
          <a:xfrm>
            <a:off x="947083" y="1359666"/>
            <a:ext cx="5577542" cy="36908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6937830" y="2467273"/>
            <a:ext cx="44994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Στις τάξεις </a:t>
            </a:r>
            <a:r>
              <a:rPr lang="el-GR" sz="24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l-GR" sz="24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</a:t>
            </a:r>
            <a:r>
              <a:rPr lang="en-US" sz="24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l-GR" sz="24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και 1Ε </a:t>
            </a:r>
            <a:r>
              <a:rPr lang="el-GR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κατά </a:t>
            </a: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Mayo Clinic</a:t>
            </a:r>
            <a:r>
              <a:rPr lang="el-GR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είναι πιθανότερη η ταχέως εξελισσόμενη πορεία</a:t>
            </a:r>
            <a:r>
              <a:rPr lang="el-GR" sz="24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της νόσου</a:t>
            </a:r>
            <a:r>
              <a:rPr lang="el-GR" sz="24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355800" y="5203614"/>
            <a:ext cx="9622971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2400" dirty="0"/>
              <a:t>Η πιθανότητα να φτάσει ένας ασθενής της τάξης </a:t>
            </a:r>
            <a:r>
              <a:rPr lang="el-GR" sz="2400" b="1" dirty="0"/>
              <a:t>1Α</a:t>
            </a:r>
            <a:r>
              <a:rPr lang="el-GR" sz="2400" dirty="0"/>
              <a:t> σε ΧΝΝΤΣ σε 10 έτη είναι 2,4%, ενώ αν ανήκει σε τάξη </a:t>
            </a:r>
            <a:r>
              <a:rPr lang="el-GR" sz="2400" b="1" dirty="0"/>
              <a:t>1Ε</a:t>
            </a:r>
            <a:r>
              <a:rPr lang="el-GR" sz="2400" dirty="0"/>
              <a:t> η πιθανότητα γίνεται 66,9%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8911771" y="6415315"/>
            <a:ext cx="35414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J Am </a:t>
            </a:r>
            <a:r>
              <a:rPr lang="en-US" sz="1600" i="1" dirty="0" err="1"/>
              <a:t>Soc</a:t>
            </a:r>
            <a:r>
              <a:rPr lang="en-US" sz="1600" i="1" dirty="0"/>
              <a:t> </a:t>
            </a:r>
            <a:r>
              <a:rPr lang="en-US" sz="1600" i="1" dirty="0" err="1"/>
              <a:t>Nephrol</a:t>
            </a:r>
            <a:r>
              <a:rPr lang="en-US" sz="1600" i="1" dirty="0"/>
              <a:t> 26,160-170, 2015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5C2F9BA-6E54-4E89-9242-118BD15401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68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820"/>
    </mc:Choice>
    <mc:Fallback>
      <p:transition spd="slow" advTm="36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标题 1"/>
          <p:cNvSpPr>
            <a:spLocks noChangeArrowheads="1"/>
          </p:cNvSpPr>
          <p:nvPr/>
        </p:nvSpPr>
        <p:spPr bwMode="auto">
          <a:xfrm>
            <a:off x="2738438" y="2232025"/>
            <a:ext cx="3786187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58506" y="346190"/>
            <a:ext cx="82269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b="1" kern="0" dirty="0">
                <a:solidFill>
                  <a:srgbClr val="990000"/>
                </a:solidFill>
              </a:rPr>
              <a:t>Μέτρηση συνολικού όγκου νεφρών (</a:t>
            </a:r>
            <a:r>
              <a:rPr lang="en-US" sz="3600" b="1" kern="0" dirty="0">
                <a:solidFill>
                  <a:srgbClr val="990000"/>
                </a:solidFill>
              </a:rPr>
              <a:t>TKV)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/>
          <a:srcRect b="16227"/>
          <a:stretch/>
        </p:blipFill>
        <p:spPr bwMode="auto">
          <a:xfrm>
            <a:off x="2072738" y="2683458"/>
            <a:ext cx="3469538" cy="1439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object 26"/>
          <p:cNvSpPr/>
          <p:nvPr/>
        </p:nvSpPr>
        <p:spPr>
          <a:xfrm>
            <a:off x="6640687" y="2310681"/>
            <a:ext cx="1462317" cy="14029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7"/>
          <p:cNvSpPr/>
          <p:nvPr/>
        </p:nvSpPr>
        <p:spPr>
          <a:xfrm>
            <a:off x="6417834" y="2319672"/>
            <a:ext cx="1893570" cy="5080"/>
          </a:xfrm>
          <a:custGeom>
            <a:avLst/>
            <a:gdLst/>
            <a:ahLst/>
            <a:cxnLst/>
            <a:rect l="l" t="t" r="r" b="b"/>
            <a:pathLst>
              <a:path w="1893570" h="5080">
                <a:moveTo>
                  <a:pt x="0" y="0"/>
                </a:moveTo>
                <a:lnTo>
                  <a:pt x="1892960" y="4508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8"/>
          <p:cNvSpPr/>
          <p:nvPr/>
        </p:nvSpPr>
        <p:spPr>
          <a:xfrm>
            <a:off x="6417834" y="2418732"/>
            <a:ext cx="1893570" cy="5080"/>
          </a:xfrm>
          <a:custGeom>
            <a:avLst/>
            <a:gdLst/>
            <a:ahLst/>
            <a:cxnLst/>
            <a:rect l="l" t="t" r="r" b="b"/>
            <a:pathLst>
              <a:path w="1893570" h="5080">
                <a:moveTo>
                  <a:pt x="0" y="0"/>
                </a:moveTo>
                <a:lnTo>
                  <a:pt x="1892960" y="4508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9"/>
          <p:cNvSpPr/>
          <p:nvPr/>
        </p:nvSpPr>
        <p:spPr>
          <a:xfrm>
            <a:off x="6417834" y="2517791"/>
            <a:ext cx="1893570" cy="5080"/>
          </a:xfrm>
          <a:custGeom>
            <a:avLst/>
            <a:gdLst/>
            <a:ahLst/>
            <a:cxnLst/>
            <a:rect l="l" t="t" r="r" b="b"/>
            <a:pathLst>
              <a:path w="1893570" h="5080">
                <a:moveTo>
                  <a:pt x="0" y="0"/>
                </a:moveTo>
                <a:lnTo>
                  <a:pt x="1892960" y="4508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0"/>
          <p:cNvSpPr/>
          <p:nvPr/>
        </p:nvSpPr>
        <p:spPr>
          <a:xfrm>
            <a:off x="6417834" y="2616851"/>
            <a:ext cx="1893570" cy="5080"/>
          </a:xfrm>
          <a:custGeom>
            <a:avLst/>
            <a:gdLst/>
            <a:ahLst/>
            <a:cxnLst/>
            <a:rect l="l" t="t" r="r" b="b"/>
            <a:pathLst>
              <a:path w="1893570" h="5080">
                <a:moveTo>
                  <a:pt x="0" y="0"/>
                </a:moveTo>
                <a:lnTo>
                  <a:pt x="1892960" y="4508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31"/>
          <p:cNvSpPr/>
          <p:nvPr/>
        </p:nvSpPr>
        <p:spPr>
          <a:xfrm>
            <a:off x="6417834" y="2715911"/>
            <a:ext cx="1893570" cy="5080"/>
          </a:xfrm>
          <a:custGeom>
            <a:avLst/>
            <a:gdLst/>
            <a:ahLst/>
            <a:cxnLst/>
            <a:rect l="l" t="t" r="r" b="b"/>
            <a:pathLst>
              <a:path w="1893570" h="5080">
                <a:moveTo>
                  <a:pt x="0" y="0"/>
                </a:moveTo>
                <a:lnTo>
                  <a:pt x="1892960" y="4508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32"/>
          <p:cNvSpPr/>
          <p:nvPr/>
        </p:nvSpPr>
        <p:spPr>
          <a:xfrm>
            <a:off x="6417834" y="2814972"/>
            <a:ext cx="1893570" cy="5080"/>
          </a:xfrm>
          <a:custGeom>
            <a:avLst/>
            <a:gdLst/>
            <a:ahLst/>
            <a:cxnLst/>
            <a:rect l="l" t="t" r="r" b="b"/>
            <a:pathLst>
              <a:path w="1893570" h="5080">
                <a:moveTo>
                  <a:pt x="0" y="0"/>
                </a:moveTo>
                <a:lnTo>
                  <a:pt x="1892960" y="4508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3"/>
          <p:cNvSpPr/>
          <p:nvPr/>
        </p:nvSpPr>
        <p:spPr>
          <a:xfrm>
            <a:off x="6417834" y="2915556"/>
            <a:ext cx="1893570" cy="5080"/>
          </a:xfrm>
          <a:custGeom>
            <a:avLst/>
            <a:gdLst/>
            <a:ahLst/>
            <a:cxnLst/>
            <a:rect l="l" t="t" r="r" b="b"/>
            <a:pathLst>
              <a:path w="1893570" h="5080">
                <a:moveTo>
                  <a:pt x="0" y="0"/>
                </a:moveTo>
                <a:lnTo>
                  <a:pt x="1892960" y="4508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4"/>
          <p:cNvSpPr/>
          <p:nvPr/>
        </p:nvSpPr>
        <p:spPr>
          <a:xfrm>
            <a:off x="6417834" y="3014616"/>
            <a:ext cx="1893570" cy="5080"/>
          </a:xfrm>
          <a:custGeom>
            <a:avLst/>
            <a:gdLst/>
            <a:ahLst/>
            <a:cxnLst/>
            <a:rect l="l" t="t" r="r" b="b"/>
            <a:pathLst>
              <a:path w="1893570" h="5080">
                <a:moveTo>
                  <a:pt x="0" y="0"/>
                </a:moveTo>
                <a:lnTo>
                  <a:pt x="1892960" y="4508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5"/>
          <p:cNvSpPr/>
          <p:nvPr/>
        </p:nvSpPr>
        <p:spPr>
          <a:xfrm>
            <a:off x="6417834" y="3113676"/>
            <a:ext cx="1893570" cy="5080"/>
          </a:xfrm>
          <a:custGeom>
            <a:avLst/>
            <a:gdLst/>
            <a:ahLst/>
            <a:cxnLst/>
            <a:rect l="l" t="t" r="r" b="b"/>
            <a:pathLst>
              <a:path w="1893570" h="5080">
                <a:moveTo>
                  <a:pt x="0" y="0"/>
                </a:moveTo>
                <a:lnTo>
                  <a:pt x="1892960" y="4508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6"/>
          <p:cNvSpPr/>
          <p:nvPr/>
        </p:nvSpPr>
        <p:spPr>
          <a:xfrm>
            <a:off x="6417834" y="3212735"/>
            <a:ext cx="1893570" cy="5080"/>
          </a:xfrm>
          <a:custGeom>
            <a:avLst/>
            <a:gdLst/>
            <a:ahLst/>
            <a:cxnLst/>
            <a:rect l="l" t="t" r="r" b="b"/>
            <a:pathLst>
              <a:path w="1893570" h="5080">
                <a:moveTo>
                  <a:pt x="0" y="0"/>
                </a:moveTo>
                <a:lnTo>
                  <a:pt x="1892960" y="4508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7"/>
          <p:cNvSpPr/>
          <p:nvPr/>
        </p:nvSpPr>
        <p:spPr>
          <a:xfrm>
            <a:off x="6417834" y="3311796"/>
            <a:ext cx="1893570" cy="5080"/>
          </a:xfrm>
          <a:custGeom>
            <a:avLst/>
            <a:gdLst/>
            <a:ahLst/>
            <a:cxnLst/>
            <a:rect l="l" t="t" r="r" b="b"/>
            <a:pathLst>
              <a:path w="1893570" h="5079">
                <a:moveTo>
                  <a:pt x="0" y="0"/>
                </a:moveTo>
                <a:lnTo>
                  <a:pt x="1892960" y="4508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8"/>
          <p:cNvSpPr/>
          <p:nvPr/>
        </p:nvSpPr>
        <p:spPr>
          <a:xfrm>
            <a:off x="6417834" y="3410856"/>
            <a:ext cx="1893570" cy="5080"/>
          </a:xfrm>
          <a:custGeom>
            <a:avLst/>
            <a:gdLst/>
            <a:ahLst/>
            <a:cxnLst/>
            <a:rect l="l" t="t" r="r" b="b"/>
            <a:pathLst>
              <a:path w="1893570" h="5079">
                <a:moveTo>
                  <a:pt x="0" y="0"/>
                </a:moveTo>
                <a:lnTo>
                  <a:pt x="1892960" y="4508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9"/>
          <p:cNvSpPr/>
          <p:nvPr/>
        </p:nvSpPr>
        <p:spPr>
          <a:xfrm>
            <a:off x="6417834" y="3509915"/>
            <a:ext cx="1893570" cy="5080"/>
          </a:xfrm>
          <a:custGeom>
            <a:avLst/>
            <a:gdLst/>
            <a:ahLst/>
            <a:cxnLst/>
            <a:rect l="l" t="t" r="r" b="b"/>
            <a:pathLst>
              <a:path w="1893570" h="5079">
                <a:moveTo>
                  <a:pt x="0" y="0"/>
                </a:moveTo>
                <a:lnTo>
                  <a:pt x="1892960" y="4508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40"/>
          <p:cNvSpPr/>
          <p:nvPr/>
        </p:nvSpPr>
        <p:spPr>
          <a:xfrm>
            <a:off x="6417834" y="3608976"/>
            <a:ext cx="1893570" cy="5080"/>
          </a:xfrm>
          <a:custGeom>
            <a:avLst/>
            <a:gdLst/>
            <a:ahLst/>
            <a:cxnLst/>
            <a:rect l="l" t="t" r="r" b="b"/>
            <a:pathLst>
              <a:path w="1893570" h="5079">
                <a:moveTo>
                  <a:pt x="0" y="0"/>
                </a:moveTo>
                <a:lnTo>
                  <a:pt x="1892960" y="4508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41"/>
          <p:cNvSpPr/>
          <p:nvPr/>
        </p:nvSpPr>
        <p:spPr>
          <a:xfrm>
            <a:off x="8557529" y="2860691"/>
            <a:ext cx="147955" cy="3175"/>
          </a:xfrm>
          <a:custGeom>
            <a:avLst/>
            <a:gdLst/>
            <a:ahLst/>
            <a:cxnLst/>
            <a:rect l="l" t="t" r="r" b="b"/>
            <a:pathLst>
              <a:path w="147954" h="3175">
                <a:moveTo>
                  <a:pt x="0" y="0"/>
                </a:moveTo>
                <a:lnTo>
                  <a:pt x="147891" y="2565"/>
                </a:lnTo>
              </a:path>
            </a:pathLst>
          </a:custGeom>
          <a:ln w="579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42"/>
          <p:cNvSpPr/>
          <p:nvPr/>
        </p:nvSpPr>
        <p:spPr>
          <a:xfrm>
            <a:off x="8674954" y="2775894"/>
            <a:ext cx="175260" cy="173990"/>
          </a:xfrm>
          <a:custGeom>
            <a:avLst/>
            <a:gdLst/>
            <a:ahLst/>
            <a:cxnLst/>
            <a:rect l="l" t="t" r="r" b="b"/>
            <a:pathLst>
              <a:path w="175259" h="173989">
                <a:moveTo>
                  <a:pt x="3022" y="0"/>
                </a:moveTo>
                <a:lnTo>
                  <a:pt x="0" y="173710"/>
                </a:lnTo>
                <a:lnTo>
                  <a:pt x="175221" y="89877"/>
                </a:lnTo>
                <a:lnTo>
                  <a:pt x="30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43"/>
          <p:cNvSpPr/>
          <p:nvPr/>
        </p:nvSpPr>
        <p:spPr>
          <a:xfrm>
            <a:off x="9237996" y="2591706"/>
            <a:ext cx="1283335" cy="1144905"/>
          </a:xfrm>
          <a:custGeom>
            <a:avLst/>
            <a:gdLst/>
            <a:ahLst/>
            <a:cxnLst/>
            <a:rect l="l" t="t" r="r" b="b"/>
            <a:pathLst>
              <a:path w="1283334" h="1144904">
                <a:moveTo>
                  <a:pt x="0" y="0"/>
                </a:moveTo>
                <a:lnTo>
                  <a:pt x="1283207" y="0"/>
                </a:lnTo>
                <a:lnTo>
                  <a:pt x="1283207" y="1144524"/>
                </a:lnTo>
                <a:lnTo>
                  <a:pt x="0" y="11445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4"/>
          <p:cNvSpPr/>
          <p:nvPr/>
        </p:nvSpPr>
        <p:spPr>
          <a:xfrm>
            <a:off x="9237996" y="2591706"/>
            <a:ext cx="1283335" cy="1144905"/>
          </a:xfrm>
          <a:custGeom>
            <a:avLst/>
            <a:gdLst/>
            <a:ahLst/>
            <a:cxnLst/>
            <a:rect l="l" t="t" r="r" b="b"/>
            <a:pathLst>
              <a:path w="1283334" h="1144904">
                <a:moveTo>
                  <a:pt x="0" y="0"/>
                </a:moveTo>
                <a:lnTo>
                  <a:pt x="1283207" y="0"/>
                </a:lnTo>
                <a:lnTo>
                  <a:pt x="1283207" y="1144524"/>
                </a:lnTo>
                <a:lnTo>
                  <a:pt x="0" y="1144524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5"/>
          <p:cNvSpPr/>
          <p:nvPr/>
        </p:nvSpPr>
        <p:spPr>
          <a:xfrm>
            <a:off x="9178560" y="2530745"/>
            <a:ext cx="1285240" cy="1144905"/>
          </a:xfrm>
          <a:custGeom>
            <a:avLst/>
            <a:gdLst/>
            <a:ahLst/>
            <a:cxnLst/>
            <a:rect l="l" t="t" r="r" b="b"/>
            <a:pathLst>
              <a:path w="1285240" h="1144904">
                <a:moveTo>
                  <a:pt x="0" y="0"/>
                </a:moveTo>
                <a:lnTo>
                  <a:pt x="1284731" y="0"/>
                </a:lnTo>
                <a:lnTo>
                  <a:pt x="1284731" y="1144524"/>
                </a:lnTo>
                <a:lnTo>
                  <a:pt x="0" y="11445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6"/>
          <p:cNvSpPr/>
          <p:nvPr/>
        </p:nvSpPr>
        <p:spPr>
          <a:xfrm>
            <a:off x="9178560" y="2530745"/>
            <a:ext cx="1285240" cy="1144905"/>
          </a:xfrm>
          <a:custGeom>
            <a:avLst/>
            <a:gdLst/>
            <a:ahLst/>
            <a:cxnLst/>
            <a:rect l="l" t="t" r="r" b="b"/>
            <a:pathLst>
              <a:path w="1285240" h="1144904">
                <a:moveTo>
                  <a:pt x="0" y="0"/>
                </a:moveTo>
                <a:lnTo>
                  <a:pt x="1284731" y="0"/>
                </a:lnTo>
                <a:lnTo>
                  <a:pt x="1284731" y="1144524"/>
                </a:lnTo>
                <a:lnTo>
                  <a:pt x="0" y="1144524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7"/>
          <p:cNvSpPr/>
          <p:nvPr/>
        </p:nvSpPr>
        <p:spPr>
          <a:xfrm>
            <a:off x="9106932" y="2449973"/>
            <a:ext cx="1283335" cy="1144905"/>
          </a:xfrm>
          <a:custGeom>
            <a:avLst/>
            <a:gdLst/>
            <a:ahLst/>
            <a:cxnLst/>
            <a:rect l="l" t="t" r="r" b="b"/>
            <a:pathLst>
              <a:path w="1283334" h="1144904">
                <a:moveTo>
                  <a:pt x="0" y="0"/>
                </a:moveTo>
                <a:lnTo>
                  <a:pt x="1283207" y="0"/>
                </a:lnTo>
                <a:lnTo>
                  <a:pt x="1283207" y="1144524"/>
                </a:lnTo>
                <a:lnTo>
                  <a:pt x="0" y="11445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8"/>
          <p:cNvSpPr/>
          <p:nvPr/>
        </p:nvSpPr>
        <p:spPr>
          <a:xfrm>
            <a:off x="9106932" y="2449973"/>
            <a:ext cx="1283335" cy="1144905"/>
          </a:xfrm>
          <a:custGeom>
            <a:avLst/>
            <a:gdLst/>
            <a:ahLst/>
            <a:cxnLst/>
            <a:rect l="l" t="t" r="r" b="b"/>
            <a:pathLst>
              <a:path w="1283334" h="1144904">
                <a:moveTo>
                  <a:pt x="0" y="0"/>
                </a:moveTo>
                <a:lnTo>
                  <a:pt x="1283207" y="0"/>
                </a:lnTo>
                <a:lnTo>
                  <a:pt x="1283207" y="1144524"/>
                </a:lnTo>
                <a:lnTo>
                  <a:pt x="0" y="1144524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9"/>
          <p:cNvSpPr/>
          <p:nvPr/>
        </p:nvSpPr>
        <p:spPr>
          <a:xfrm>
            <a:off x="9029208" y="2367678"/>
            <a:ext cx="1285240" cy="1146175"/>
          </a:xfrm>
          <a:custGeom>
            <a:avLst/>
            <a:gdLst/>
            <a:ahLst/>
            <a:cxnLst/>
            <a:rect l="l" t="t" r="r" b="b"/>
            <a:pathLst>
              <a:path w="1285240" h="1146175">
                <a:moveTo>
                  <a:pt x="0" y="0"/>
                </a:moveTo>
                <a:lnTo>
                  <a:pt x="1284731" y="0"/>
                </a:lnTo>
                <a:lnTo>
                  <a:pt x="1284731" y="1146048"/>
                </a:lnTo>
                <a:lnTo>
                  <a:pt x="0" y="114604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50"/>
          <p:cNvSpPr/>
          <p:nvPr/>
        </p:nvSpPr>
        <p:spPr>
          <a:xfrm>
            <a:off x="9029208" y="2367678"/>
            <a:ext cx="1285240" cy="1146175"/>
          </a:xfrm>
          <a:custGeom>
            <a:avLst/>
            <a:gdLst/>
            <a:ahLst/>
            <a:cxnLst/>
            <a:rect l="l" t="t" r="r" b="b"/>
            <a:pathLst>
              <a:path w="1285240" h="1146175">
                <a:moveTo>
                  <a:pt x="0" y="0"/>
                </a:moveTo>
                <a:lnTo>
                  <a:pt x="1284731" y="0"/>
                </a:lnTo>
                <a:lnTo>
                  <a:pt x="1284731" y="1146048"/>
                </a:lnTo>
                <a:lnTo>
                  <a:pt x="0" y="1146048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51"/>
          <p:cNvSpPr/>
          <p:nvPr/>
        </p:nvSpPr>
        <p:spPr>
          <a:xfrm>
            <a:off x="8961389" y="2295289"/>
            <a:ext cx="1282306" cy="114696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52"/>
          <p:cNvSpPr/>
          <p:nvPr/>
        </p:nvSpPr>
        <p:spPr>
          <a:xfrm>
            <a:off x="8956817" y="2290716"/>
            <a:ext cx="1292860" cy="1155700"/>
          </a:xfrm>
          <a:custGeom>
            <a:avLst/>
            <a:gdLst/>
            <a:ahLst/>
            <a:cxnLst/>
            <a:rect l="l" t="t" r="r" b="b"/>
            <a:pathLst>
              <a:path w="1292859" h="1155700">
                <a:moveTo>
                  <a:pt x="0" y="0"/>
                </a:moveTo>
                <a:lnTo>
                  <a:pt x="1292352" y="0"/>
                </a:lnTo>
                <a:lnTo>
                  <a:pt x="1292352" y="1155191"/>
                </a:lnTo>
                <a:lnTo>
                  <a:pt x="0" y="1155191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53"/>
          <p:cNvSpPr/>
          <p:nvPr/>
        </p:nvSpPr>
        <p:spPr>
          <a:xfrm>
            <a:off x="7545594" y="3947303"/>
            <a:ext cx="1952244" cy="16794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6"/>
          <p:cNvSpPr/>
          <p:nvPr/>
        </p:nvSpPr>
        <p:spPr>
          <a:xfrm>
            <a:off x="7768097" y="1407285"/>
            <a:ext cx="1869948" cy="46177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el-GR" sz="2400" b="1" dirty="0"/>
              <a:t> </a:t>
            </a:r>
            <a:r>
              <a:rPr lang="el-GR" sz="2400" b="1" dirty="0" err="1"/>
              <a:t>Ογκομέτρηση</a:t>
            </a:r>
            <a:endParaRPr sz="2400" b="1" dirty="0"/>
          </a:p>
        </p:txBody>
      </p:sp>
      <p:sp>
        <p:nvSpPr>
          <p:cNvPr id="56" name="object 60"/>
          <p:cNvSpPr/>
          <p:nvPr/>
        </p:nvSpPr>
        <p:spPr>
          <a:xfrm>
            <a:off x="1640101" y="1454309"/>
            <a:ext cx="2892551" cy="46177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el-GR" sz="2400" b="1" dirty="0"/>
              <a:t>Ελλειψοειδής εξίσωση </a:t>
            </a:r>
            <a:endParaRPr sz="2400" b="1" dirty="0"/>
          </a:p>
        </p:txBody>
      </p:sp>
      <p:sp>
        <p:nvSpPr>
          <p:cNvPr id="58" name="object 62"/>
          <p:cNvSpPr txBox="1"/>
          <p:nvPr/>
        </p:nvSpPr>
        <p:spPr>
          <a:xfrm>
            <a:off x="2350956" y="4787027"/>
            <a:ext cx="270700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365" dirty="0">
                <a:latin typeface="Noto Sans CJK JP Regular"/>
                <a:cs typeface="Noto Sans CJK JP Regular"/>
              </a:rPr>
              <a:t>TK</a:t>
            </a:r>
            <a:r>
              <a:rPr sz="2000" spc="345" dirty="0">
                <a:latin typeface="Noto Sans CJK JP Regular"/>
                <a:cs typeface="Noto Sans CJK JP Regular"/>
              </a:rPr>
              <a:t>V</a:t>
            </a:r>
            <a:r>
              <a:rPr sz="2000" spc="-105" dirty="0">
                <a:latin typeface="Noto Sans CJK JP Regular"/>
                <a:cs typeface="Noto Sans CJK JP Regular"/>
              </a:rPr>
              <a:t>=</a:t>
            </a:r>
            <a:r>
              <a:rPr sz="2000" spc="695" dirty="0">
                <a:latin typeface="Noto Sans CJK JP Regular"/>
                <a:cs typeface="Noto Sans CJK JP Regular"/>
              </a:rPr>
              <a:t>π</a:t>
            </a:r>
            <a:r>
              <a:rPr sz="2000" spc="220" dirty="0">
                <a:latin typeface="Noto Sans CJK JP Regular"/>
                <a:cs typeface="Noto Sans CJK JP Regular"/>
              </a:rPr>
              <a:t>/</a:t>
            </a:r>
            <a:r>
              <a:rPr sz="2000" spc="370" dirty="0">
                <a:latin typeface="Noto Sans CJK JP Regular"/>
                <a:cs typeface="Noto Sans CJK JP Regular"/>
              </a:rPr>
              <a:t>6</a:t>
            </a:r>
            <a:r>
              <a:rPr sz="2000" dirty="0">
                <a:latin typeface="Noto Sans CJK JP Regular"/>
                <a:cs typeface="Noto Sans CJK JP Regular"/>
              </a:rPr>
              <a:t>×</a:t>
            </a:r>
            <a:r>
              <a:rPr sz="2000" spc="220" dirty="0">
                <a:latin typeface="Noto Sans CJK JP Regular"/>
                <a:cs typeface="Noto Sans CJK JP Regular"/>
              </a:rPr>
              <a:t>L</a:t>
            </a:r>
            <a:r>
              <a:rPr sz="2000" dirty="0">
                <a:latin typeface="Noto Sans CJK JP Regular"/>
                <a:cs typeface="Noto Sans CJK JP Regular"/>
              </a:rPr>
              <a:t>×</a:t>
            </a:r>
            <a:r>
              <a:rPr sz="2000" spc="180" dirty="0">
                <a:latin typeface="Noto Sans CJK JP Regular"/>
                <a:cs typeface="Noto Sans CJK JP Regular"/>
              </a:rPr>
              <a:t>W</a:t>
            </a:r>
            <a:r>
              <a:rPr sz="2000" dirty="0">
                <a:latin typeface="Noto Sans CJK JP Regular"/>
                <a:cs typeface="Noto Sans CJK JP Regular"/>
              </a:rPr>
              <a:t>×</a:t>
            </a:r>
            <a:r>
              <a:rPr sz="2000" spc="235" dirty="0">
                <a:latin typeface="Noto Sans CJK JP Regular"/>
                <a:cs typeface="Noto Sans CJK JP Regular"/>
              </a:rPr>
              <a:t>D</a:t>
            </a:r>
            <a:endParaRPr sz="2000" dirty="0">
              <a:latin typeface="Noto Sans CJK JP Regular"/>
              <a:cs typeface="Noto Sans CJK JP Regular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29105" y="2508934"/>
            <a:ext cx="1671584" cy="1975980"/>
            <a:chOff x="55948" y="2420267"/>
            <a:chExt cx="2060092" cy="2334002"/>
          </a:xfrm>
        </p:grpSpPr>
        <p:sp>
          <p:nvSpPr>
            <p:cNvPr id="62" name="object 2"/>
            <p:cNvSpPr/>
            <p:nvPr/>
          </p:nvSpPr>
          <p:spPr>
            <a:xfrm>
              <a:off x="55948" y="2420267"/>
              <a:ext cx="2060092" cy="233400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3"/>
            <p:cNvSpPr/>
            <p:nvPr/>
          </p:nvSpPr>
          <p:spPr>
            <a:xfrm>
              <a:off x="616859" y="2853171"/>
              <a:ext cx="829310" cy="1435735"/>
            </a:xfrm>
            <a:custGeom>
              <a:avLst/>
              <a:gdLst/>
              <a:ahLst/>
              <a:cxnLst/>
              <a:rect l="l" t="t" r="r" b="b"/>
              <a:pathLst>
                <a:path w="829310" h="1435735">
                  <a:moveTo>
                    <a:pt x="829106" y="0"/>
                  </a:moveTo>
                  <a:lnTo>
                    <a:pt x="0" y="1435595"/>
                  </a:lnTo>
                </a:path>
              </a:pathLst>
            </a:custGeom>
            <a:ln w="571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4"/>
            <p:cNvSpPr/>
            <p:nvPr/>
          </p:nvSpPr>
          <p:spPr>
            <a:xfrm>
              <a:off x="507434" y="4192564"/>
              <a:ext cx="247650" cy="220345"/>
            </a:xfrm>
            <a:custGeom>
              <a:avLst/>
              <a:gdLst/>
              <a:ahLst/>
              <a:cxnLst/>
              <a:rect l="l" t="t" r="r" b="b"/>
              <a:pathLst>
                <a:path w="247650" h="220345">
                  <a:moveTo>
                    <a:pt x="0" y="0"/>
                  </a:moveTo>
                  <a:lnTo>
                    <a:pt x="37973" y="219925"/>
                  </a:lnTo>
                  <a:lnTo>
                    <a:pt x="247446" y="1429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5"/>
            <p:cNvSpPr/>
            <p:nvPr/>
          </p:nvSpPr>
          <p:spPr>
            <a:xfrm>
              <a:off x="1307955" y="2729447"/>
              <a:ext cx="247650" cy="220345"/>
            </a:xfrm>
            <a:custGeom>
              <a:avLst/>
              <a:gdLst/>
              <a:ahLst/>
              <a:cxnLst/>
              <a:rect l="l" t="t" r="r" b="b"/>
              <a:pathLst>
                <a:path w="247650" h="220344">
                  <a:moveTo>
                    <a:pt x="209461" y="0"/>
                  </a:moveTo>
                  <a:lnTo>
                    <a:pt x="0" y="77025"/>
                  </a:lnTo>
                  <a:lnTo>
                    <a:pt x="247459" y="219925"/>
                  </a:lnTo>
                  <a:lnTo>
                    <a:pt x="2094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6"/>
            <p:cNvSpPr/>
            <p:nvPr/>
          </p:nvSpPr>
          <p:spPr>
            <a:xfrm>
              <a:off x="693823" y="3333015"/>
              <a:ext cx="758190" cy="444500"/>
            </a:xfrm>
            <a:custGeom>
              <a:avLst/>
              <a:gdLst/>
              <a:ahLst/>
              <a:cxnLst/>
              <a:rect l="l" t="t" r="r" b="b"/>
              <a:pathLst>
                <a:path w="758190" h="444500">
                  <a:moveTo>
                    <a:pt x="0" y="0"/>
                  </a:moveTo>
                  <a:lnTo>
                    <a:pt x="757910" y="444220"/>
                  </a:lnTo>
                </a:path>
              </a:pathLst>
            </a:custGeom>
            <a:ln w="571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7"/>
            <p:cNvSpPr/>
            <p:nvPr/>
          </p:nvSpPr>
          <p:spPr>
            <a:xfrm>
              <a:off x="1354844" y="3639517"/>
              <a:ext cx="220345" cy="247015"/>
            </a:xfrm>
            <a:custGeom>
              <a:avLst/>
              <a:gdLst/>
              <a:ahLst/>
              <a:cxnLst/>
              <a:rect l="l" t="t" r="r" b="b"/>
              <a:pathLst>
                <a:path w="220344" h="247014">
                  <a:moveTo>
                    <a:pt x="144500" y="0"/>
                  </a:moveTo>
                  <a:lnTo>
                    <a:pt x="0" y="246519"/>
                  </a:lnTo>
                  <a:lnTo>
                    <a:pt x="220167" y="209956"/>
                  </a:lnTo>
                  <a:lnTo>
                    <a:pt x="1445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8"/>
            <p:cNvSpPr/>
            <p:nvPr/>
          </p:nvSpPr>
          <p:spPr>
            <a:xfrm>
              <a:off x="570560" y="3224201"/>
              <a:ext cx="220345" cy="247015"/>
            </a:xfrm>
            <a:custGeom>
              <a:avLst/>
              <a:gdLst/>
              <a:ahLst/>
              <a:cxnLst/>
              <a:rect l="l" t="t" r="r" b="b"/>
              <a:pathLst>
                <a:path w="220345" h="247014">
                  <a:moveTo>
                    <a:pt x="220154" y="0"/>
                  </a:moveTo>
                  <a:lnTo>
                    <a:pt x="0" y="36575"/>
                  </a:lnTo>
                  <a:lnTo>
                    <a:pt x="75679" y="246532"/>
                  </a:lnTo>
                  <a:lnTo>
                    <a:pt x="2201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9"/>
            <p:cNvSpPr/>
            <p:nvPr/>
          </p:nvSpPr>
          <p:spPr>
            <a:xfrm>
              <a:off x="555736" y="3423845"/>
              <a:ext cx="1017905" cy="232410"/>
            </a:xfrm>
            <a:custGeom>
              <a:avLst/>
              <a:gdLst/>
              <a:ahLst/>
              <a:cxnLst/>
              <a:rect l="l" t="t" r="r" b="b"/>
              <a:pathLst>
                <a:path w="1017905" h="232410">
                  <a:moveTo>
                    <a:pt x="0" y="232346"/>
                  </a:moveTo>
                  <a:lnTo>
                    <a:pt x="1017816" y="0"/>
                  </a:lnTo>
                </a:path>
              </a:pathLst>
            </a:custGeom>
            <a:ln w="579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0"/>
            <p:cNvSpPr/>
            <p:nvPr/>
          </p:nvSpPr>
          <p:spPr>
            <a:xfrm>
              <a:off x="1513098" y="3289149"/>
              <a:ext cx="201930" cy="282575"/>
            </a:xfrm>
            <a:custGeom>
              <a:avLst/>
              <a:gdLst/>
              <a:ahLst/>
              <a:cxnLst/>
              <a:rect l="l" t="t" r="r" b="b"/>
              <a:pathLst>
                <a:path w="201930" h="282575">
                  <a:moveTo>
                    <a:pt x="0" y="0"/>
                  </a:moveTo>
                  <a:lnTo>
                    <a:pt x="64452" y="282295"/>
                  </a:lnTo>
                  <a:lnTo>
                    <a:pt x="201599" y="1024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1"/>
            <p:cNvSpPr/>
            <p:nvPr/>
          </p:nvSpPr>
          <p:spPr>
            <a:xfrm>
              <a:off x="414593" y="3508605"/>
              <a:ext cx="201930" cy="282575"/>
            </a:xfrm>
            <a:custGeom>
              <a:avLst/>
              <a:gdLst/>
              <a:ahLst/>
              <a:cxnLst/>
              <a:rect l="l" t="t" r="r" b="b"/>
              <a:pathLst>
                <a:path w="201929" h="282575">
                  <a:moveTo>
                    <a:pt x="137160" y="0"/>
                  </a:moveTo>
                  <a:lnTo>
                    <a:pt x="0" y="179806"/>
                  </a:lnTo>
                  <a:lnTo>
                    <a:pt x="201587" y="282295"/>
                  </a:lnTo>
                  <a:lnTo>
                    <a:pt x="1371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4"/>
            <p:cNvSpPr txBox="1"/>
            <p:nvPr/>
          </p:nvSpPr>
          <p:spPr>
            <a:xfrm>
              <a:off x="227706" y="2480477"/>
              <a:ext cx="1567180" cy="87121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R="5080" algn="r">
                <a:lnSpc>
                  <a:spcPct val="100000"/>
                </a:lnSpc>
                <a:spcBef>
                  <a:spcPts val="100"/>
                </a:spcBef>
              </a:pPr>
              <a:r>
                <a:rPr sz="1800" spc="195" dirty="0">
                  <a:latin typeface="Noto Sans CJK JP Regular"/>
                  <a:cs typeface="Noto Sans CJK JP Regular"/>
                </a:rPr>
                <a:t>L</a:t>
              </a:r>
              <a:endParaRPr sz="1800" dirty="0">
                <a:latin typeface="Noto Sans CJK JP Regular"/>
                <a:cs typeface="Noto Sans CJK JP Regular"/>
              </a:endParaRPr>
            </a:p>
            <a:p>
              <a:pPr>
                <a:lnSpc>
                  <a:spcPct val="100000"/>
                </a:lnSpc>
                <a:spcBef>
                  <a:spcPts val="40"/>
                </a:spcBef>
              </a:pPr>
              <a:endParaRPr sz="2000" dirty="0">
                <a:latin typeface="Times New Roman"/>
                <a:cs typeface="Times New Roman"/>
              </a:endParaRPr>
            </a:p>
            <a:p>
              <a:pPr marL="12700">
                <a:lnSpc>
                  <a:spcPct val="100000"/>
                </a:lnSpc>
              </a:pPr>
              <a:r>
                <a:rPr sz="1800" spc="170" dirty="0">
                  <a:latin typeface="Noto Sans CJK JP Regular"/>
                  <a:cs typeface="Noto Sans CJK JP Regular"/>
                </a:rPr>
                <a:t>W</a:t>
              </a:r>
              <a:endParaRPr sz="1800" dirty="0">
                <a:latin typeface="Noto Sans CJK JP Regular"/>
                <a:cs typeface="Noto Sans CJK JP Regular"/>
              </a:endParaRPr>
            </a:p>
          </p:txBody>
        </p:sp>
        <p:sp>
          <p:nvSpPr>
            <p:cNvPr id="63" name="object 25"/>
            <p:cNvSpPr txBox="1"/>
            <p:nvPr/>
          </p:nvSpPr>
          <p:spPr>
            <a:xfrm>
              <a:off x="108771" y="3515996"/>
              <a:ext cx="209550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spc="210" dirty="0">
                  <a:latin typeface="Noto Sans CJK JP Regular"/>
                  <a:cs typeface="Noto Sans CJK JP Regular"/>
                </a:rPr>
                <a:t>D</a:t>
              </a:r>
              <a:endParaRPr sz="1800" dirty="0">
                <a:latin typeface="Noto Sans CJK JP Regular"/>
                <a:cs typeface="Noto Sans CJK JP Regular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799710" y="4168442"/>
            <a:ext cx="162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Με </a:t>
            </a:r>
            <a:r>
              <a:rPr lang="en-US" dirty="0"/>
              <a:t>MRI </a:t>
            </a:r>
            <a:r>
              <a:rPr lang="el-GR" dirty="0"/>
              <a:t>ή </a:t>
            </a:r>
            <a:r>
              <a:rPr lang="en-US" dirty="0"/>
              <a:t>CT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7E03DC6-EA3D-4358-B38D-A6C8F57F5B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76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86"/>
    </mc:Choice>
    <mc:Fallback>
      <p:transition spd="slow" advTm="17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标题 1"/>
          <p:cNvSpPr>
            <a:spLocks noChangeArrowheads="1"/>
          </p:cNvSpPr>
          <p:nvPr/>
        </p:nvSpPr>
        <p:spPr bwMode="auto">
          <a:xfrm>
            <a:off x="2738438" y="2232025"/>
            <a:ext cx="3786187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512" y="1033462"/>
            <a:ext cx="10086975" cy="47910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066984" y="6372545"/>
            <a:ext cx="3373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ADPKD Classification - Mayo Clinic</a:t>
            </a:r>
          </a:p>
        </p:txBody>
      </p:sp>
      <p:sp>
        <p:nvSpPr>
          <p:cNvPr id="5" name="Rectangle 4"/>
          <p:cNvSpPr/>
          <p:nvPr/>
        </p:nvSpPr>
        <p:spPr>
          <a:xfrm>
            <a:off x="3648574" y="297793"/>
            <a:ext cx="45424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ADPKD Classification - Mayo Clinic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BF8790E-EF85-4891-8360-18365833BE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738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24"/>
    </mc:Choice>
    <mc:Fallback>
      <p:transition spd="slow" advTm="9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4920" y="1296079"/>
            <a:ext cx="7697153" cy="48553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502920"/>
            <a:ext cx="10317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err="1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Επιπολασμός</a:t>
            </a:r>
            <a:r>
              <a:rPr lang="el-GR" sz="2400" b="1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ΧΝΝΤΣ ανάλογα με την πρωτοπαθή αιτία 1996-2014</a:t>
            </a:r>
            <a:endParaRPr lang="en-US" sz="2400" b="1" dirty="0">
              <a:solidFill>
                <a:srgbClr val="99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89720" y="2252194"/>
            <a:ext cx="277368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/>
              <a:t>10% των ενηλίκων που καταλήγουν σε ΧΝΝΤΣ πάσχουν από κληρονομική νόσο των νεφρών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110096" y="6488668"/>
            <a:ext cx="42915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Lancet. 2014 May 24; 383(9931): 1844–1859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F24324D-57E8-44AF-B389-6AA1C438AD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665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13"/>
    </mc:Choice>
    <mc:Fallback>
      <p:transition spd="slow" advTm="13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2484337" y="1728788"/>
            <a:ext cx="7299959" cy="40324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9"/>
          <p:cNvSpPr/>
          <p:nvPr/>
        </p:nvSpPr>
        <p:spPr>
          <a:xfrm>
            <a:off x="9239975" y="6083478"/>
            <a:ext cx="236220" cy="259968"/>
          </a:xfrm>
          <a:custGeom>
            <a:avLst/>
            <a:gdLst/>
            <a:ahLst/>
            <a:cxnLst/>
            <a:rect l="l" t="t" r="r" b="b"/>
            <a:pathLst>
              <a:path w="236220" h="216534">
                <a:moveTo>
                  <a:pt x="0" y="0"/>
                </a:moveTo>
                <a:lnTo>
                  <a:pt x="236220" y="0"/>
                </a:lnTo>
                <a:lnTo>
                  <a:pt x="236220" y="216408"/>
                </a:lnTo>
                <a:lnTo>
                  <a:pt x="0" y="216408"/>
                </a:lnTo>
                <a:lnTo>
                  <a:pt x="0" y="0"/>
                </a:lnTo>
                <a:close/>
              </a:path>
            </a:pathLst>
          </a:custGeom>
          <a:solidFill>
            <a:srgbClr val="0070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0"/>
          <p:cNvSpPr/>
          <p:nvPr/>
        </p:nvSpPr>
        <p:spPr>
          <a:xfrm>
            <a:off x="9239975" y="6083478"/>
            <a:ext cx="236220" cy="216535"/>
          </a:xfrm>
          <a:custGeom>
            <a:avLst/>
            <a:gdLst/>
            <a:ahLst/>
            <a:cxnLst/>
            <a:rect l="l" t="t" r="r" b="b"/>
            <a:pathLst>
              <a:path w="236220" h="216534">
                <a:moveTo>
                  <a:pt x="0" y="0"/>
                </a:moveTo>
                <a:lnTo>
                  <a:pt x="236220" y="0"/>
                </a:lnTo>
                <a:lnTo>
                  <a:pt x="236220" y="216408"/>
                </a:lnTo>
                <a:lnTo>
                  <a:pt x="0" y="216408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1"/>
          <p:cNvSpPr txBox="1"/>
          <p:nvPr/>
        </p:nvSpPr>
        <p:spPr>
          <a:xfrm>
            <a:off x="9476195" y="6000293"/>
            <a:ext cx="24358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50" dirty="0">
                <a:latin typeface="Noto Sans CJK JP Regular"/>
                <a:cs typeface="Noto Sans CJK JP Regular"/>
              </a:rPr>
              <a:t>：TEMPO </a:t>
            </a:r>
            <a:r>
              <a:rPr sz="1800" spc="55" dirty="0">
                <a:latin typeface="Noto Sans CJK JP Regular"/>
                <a:cs typeface="Noto Sans CJK JP Regular"/>
              </a:rPr>
              <a:t>study</a:t>
            </a:r>
            <a:r>
              <a:rPr sz="1800" spc="175" dirty="0">
                <a:latin typeface="Noto Sans CJK JP Regular"/>
                <a:cs typeface="Noto Sans CJK JP Regular"/>
              </a:rPr>
              <a:t> </a:t>
            </a:r>
            <a:r>
              <a:rPr sz="1800" spc="30" dirty="0">
                <a:latin typeface="Noto Sans CJK JP Regular"/>
                <a:cs typeface="Noto Sans CJK JP Regular"/>
              </a:rPr>
              <a:t>sites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18" name="object 16"/>
          <p:cNvSpPr txBox="1">
            <a:spLocks/>
          </p:cNvSpPr>
          <p:nvPr/>
        </p:nvSpPr>
        <p:spPr>
          <a:xfrm>
            <a:off x="2531581" y="363857"/>
            <a:ext cx="7252715" cy="610424"/>
          </a:xfrm>
          <a:prstGeom prst="rect">
            <a:avLst/>
          </a:prstGeom>
          <a:ln w="9144">
            <a:solidFill>
              <a:schemeClr val="tx1"/>
            </a:solidFill>
          </a:ln>
        </p:spPr>
        <p:txBody>
          <a:bodyPr vert="horz" wrap="square" lIns="0" tIns="55880" rIns="0" bIns="0" rtlCol="0">
            <a:spAutoFit/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 kern="1200" spc="-50">
                <a:solidFill>
                  <a:srgbClr val="40404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9pPr>
          </a:lstStyle>
          <a:p>
            <a:pPr marL="3568065" marR="222250" indent="-3337560">
              <a:lnSpc>
                <a:spcPct val="100000"/>
              </a:lnSpc>
              <a:spcBef>
                <a:spcPts val="440"/>
              </a:spcBef>
            </a:pPr>
            <a:r>
              <a:rPr lang="el-GR" sz="3600" b="1" spc="195" dirty="0">
                <a:solidFill>
                  <a:srgbClr val="990000"/>
                </a:solidFill>
                <a:latin typeface="+mn-lt"/>
              </a:rPr>
              <a:t>Έγκριση </a:t>
            </a:r>
            <a:r>
              <a:rPr lang="en-US" sz="3600" b="1" spc="95" dirty="0" err="1">
                <a:solidFill>
                  <a:srgbClr val="990000"/>
                </a:solidFill>
                <a:latin typeface="+mn-lt"/>
              </a:rPr>
              <a:t>tolvaptan</a:t>
            </a:r>
            <a:r>
              <a:rPr lang="en-US" sz="3600" b="1" spc="95" dirty="0">
                <a:solidFill>
                  <a:srgbClr val="990000"/>
                </a:solidFill>
                <a:latin typeface="+mn-lt"/>
              </a:rPr>
              <a:t> </a:t>
            </a:r>
            <a:r>
              <a:rPr lang="el-GR" sz="3600" b="1" spc="15" dirty="0">
                <a:solidFill>
                  <a:srgbClr val="990000"/>
                </a:solidFill>
                <a:latin typeface="+mn-lt"/>
              </a:rPr>
              <a:t>ανά τον κόσμο</a:t>
            </a:r>
            <a:endParaRPr lang="en-US" sz="3600" b="1" dirty="0">
              <a:solidFill>
                <a:srgbClr val="990000"/>
              </a:solidFill>
              <a:latin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024063" y="1681531"/>
            <a:ext cx="8170189" cy="3712464"/>
            <a:chOff x="2024063" y="1681531"/>
            <a:chExt cx="8170189" cy="3712464"/>
          </a:xfrm>
        </p:grpSpPr>
        <p:sp>
          <p:nvSpPr>
            <p:cNvPr id="34818" name="标题 1"/>
            <p:cNvSpPr>
              <a:spLocks noChangeArrowheads="1"/>
            </p:cNvSpPr>
            <p:nvPr/>
          </p:nvSpPr>
          <p:spPr bwMode="auto">
            <a:xfrm>
              <a:off x="2024063" y="1728788"/>
              <a:ext cx="4500562" cy="696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4819" name="标题 1"/>
            <p:cNvSpPr>
              <a:spLocks noChangeArrowheads="1"/>
            </p:cNvSpPr>
            <p:nvPr/>
          </p:nvSpPr>
          <p:spPr bwMode="auto">
            <a:xfrm>
              <a:off x="2738438" y="2232025"/>
              <a:ext cx="3786187" cy="696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6" name="object 3"/>
            <p:cNvSpPr/>
            <p:nvPr/>
          </p:nvSpPr>
          <p:spPr>
            <a:xfrm>
              <a:off x="9324049" y="2841296"/>
              <a:ext cx="870203" cy="57759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4"/>
            <p:cNvSpPr/>
            <p:nvPr/>
          </p:nvSpPr>
          <p:spPr>
            <a:xfrm>
              <a:off x="2627593" y="1712012"/>
              <a:ext cx="870204" cy="5715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5"/>
            <p:cNvSpPr/>
            <p:nvPr/>
          </p:nvSpPr>
          <p:spPr>
            <a:xfrm>
              <a:off x="5511000" y="1681531"/>
              <a:ext cx="870203" cy="57912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6"/>
            <p:cNvSpPr txBox="1"/>
            <p:nvPr/>
          </p:nvSpPr>
          <p:spPr>
            <a:xfrm>
              <a:off x="9373146" y="3515742"/>
              <a:ext cx="761365" cy="574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42545" marR="5080" indent="-30480">
                <a:lnSpc>
                  <a:spcPct val="100000"/>
                </a:lnSpc>
                <a:spcBef>
                  <a:spcPts val="100"/>
                </a:spcBef>
              </a:pPr>
              <a:r>
                <a:rPr sz="1800" spc="130" dirty="0">
                  <a:latin typeface="Noto Sans CJK JP Regular"/>
                  <a:cs typeface="Noto Sans CJK JP Regular"/>
                </a:rPr>
                <a:t>Ma</a:t>
              </a:r>
              <a:r>
                <a:rPr sz="1800" spc="80" dirty="0">
                  <a:latin typeface="Noto Sans CJK JP Regular"/>
                  <a:cs typeface="Noto Sans CJK JP Regular"/>
                </a:rPr>
                <a:t>r</a:t>
              </a:r>
              <a:r>
                <a:rPr sz="1800" spc="85" dirty="0">
                  <a:latin typeface="Noto Sans CJK JP Regular"/>
                  <a:cs typeface="Noto Sans CJK JP Regular"/>
                </a:rPr>
                <a:t>ch  </a:t>
              </a:r>
              <a:r>
                <a:rPr sz="1800" spc="330" dirty="0">
                  <a:latin typeface="Noto Sans CJK JP Regular"/>
                  <a:cs typeface="Noto Sans CJK JP Regular"/>
                </a:rPr>
                <a:t>2014</a:t>
              </a:r>
              <a:endParaRPr sz="1800">
                <a:latin typeface="Noto Sans CJK JP Regular"/>
                <a:cs typeface="Noto Sans CJK JP Regular"/>
              </a:endParaRPr>
            </a:p>
          </p:txBody>
        </p:sp>
        <p:sp>
          <p:nvSpPr>
            <p:cNvPr id="10" name="object 7"/>
            <p:cNvSpPr txBox="1"/>
            <p:nvPr/>
          </p:nvSpPr>
          <p:spPr>
            <a:xfrm>
              <a:off x="5335740" y="2286559"/>
              <a:ext cx="1191895" cy="285115"/>
            </a:xfrm>
            <a:prstGeom prst="rect">
              <a:avLst/>
            </a:prstGeom>
            <a:solidFill>
              <a:srgbClr val="FFFFFF"/>
            </a:solidFill>
          </p:spPr>
          <p:txBody>
            <a:bodyPr vert="horz" wrap="square" lIns="0" tIns="40005" rIns="0" bIns="0" rtlCol="0">
              <a:spAutoFit/>
            </a:bodyPr>
            <a:lstStyle/>
            <a:p>
              <a:pPr marL="318770">
                <a:lnSpc>
                  <a:spcPts val="1925"/>
                </a:lnSpc>
                <a:spcBef>
                  <a:spcPts val="315"/>
                </a:spcBef>
              </a:pPr>
              <a:r>
                <a:rPr sz="1800" spc="330" dirty="0">
                  <a:latin typeface="Noto Sans CJK JP Regular"/>
                  <a:cs typeface="Noto Sans CJK JP Regular"/>
                </a:rPr>
                <a:t>2015</a:t>
              </a:r>
              <a:endParaRPr sz="1800">
                <a:latin typeface="Noto Sans CJK JP Regular"/>
                <a:cs typeface="Noto Sans CJK JP Regular"/>
              </a:endParaRPr>
            </a:p>
          </p:txBody>
        </p:sp>
        <p:sp>
          <p:nvSpPr>
            <p:cNvPr id="11" name="object 8"/>
            <p:cNvSpPr txBox="1"/>
            <p:nvPr/>
          </p:nvSpPr>
          <p:spPr>
            <a:xfrm>
              <a:off x="2498052" y="2274368"/>
              <a:ext cx="1099185" cy="276225"/>
            </a:xfrm>
            <a:prstGeom prst="rect">
              <a:avLst/>
            </a:prstGeom>
            <a:solidFill>
              <a:srgbClr val="FFFFFF"/>
            </a:solidFill>
          </p:spPr>
          <p:txBody>
            <a:bodyPr vert="horz" wrap="square" lIns="0" tIns="38735" rIns="0" bIns="0" rtlCol="0">
              <a:spAutoFit/>
            </a:bodyPr>
            <a:lstStyle/>
            <a:p>
              <a:pPr marL="208915">
                <a:lnSpc>
                  <a:spcPts val="1864"/>
                </a:lnSpc>
                <a:spcBef>
                  <a:spcPts val="305"/>
                </a:spcBef>
              </a:pPr>
              <a:r>
                <a:rPr sz="1800" spc="330" dirty="0">
                  <a:latin typeface="Noto Sans CJK JP Regular"/>
                  <a:cs typeface="Noto Sans CJK JP Regular"/>
                </a:rPr>
                <a:t>2015</a:t>
              </a:r>
              <a:endParaRPr sz="1800">
                <a:latin typeface="Noto Sans CJK JP Regular"/>
                <a:cs typeface="Noto Sans CJK JP Regular"/>
              </a:endParaRPr>
            </a:p>
          </p:txBody>
        </p:sp>
        <p:sp>
          <p:nvSpPr>
            <p:cNvPr id="15" name="object 12"/>
            <p:cNvSpPr/>
            <p:nvPr/>
          </p:nvSpPr>
          <p:spPr>
            <a:xfrm>
              <a:off x="7662888" y="2914447"/>
              <a:ext cx="861059" cy="57150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7"/>
            <p:cNvSpPr txBox="1"/>
            <p:nvPr/>
          </p:nvSpPr>
          <p:spPr>
            <a:xfrm>
              <a:off x="2661310" y="3750450"/>
              <a:ext cx="702310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spc="330" dirty="0">
                  <a:latin typeface="Noto Sans CJK JP Regular"/>
                  <a:cs typeface="Noto Sans CJK JP Regular"/>
                </a:rPr>
                <a:t>2018</a:t>
              </a:r>
              <a:endParaRPr sz="1800">
                <a:latin typeface="Noto Sans CJK JP Regular"/>
                <a:cs typeface="Noto Sans CJK JP Regular"/>
              </a:endParaRPr>
            </a:p>
          </p:txBody>
        </p:sp>
        <p:sp>
          <p:nvSpPr>
            <p:cNvPr id="20" name="object 18"/>
            <p:cNvSpPr/>
            <p:nvPr/>
          </p:nvSpPr>
          <p:spPr>
            <a:xfrm>
              <a:off x="9199080" y="4571036"/>
              <a:ext cx="822959" cy="82295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9"/>
            <p:cNvSpPr/>
            <p:nvPr/>
          </p:nvSpPr>
          <p:spPr>
            <a:xfrm>
              <a:off x="2531581" y="2995219"/>
              <a:ext cx="888491" cy="71170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0"/>
            <p:cNvSpPr txBox="1"/>
            <p:nvPr/>
          </p:nvSpPr>
          <p:spPr>
            <a:xfrm>
              <a:off x="7476961" y="3409748"/>
              <a:ext cx="1336675" cy="646430"/>
            </a:xfrm>
            <a:prstGeom prst="rect">
              <a:avLst/>
            </a:prstGeom>
            <a:solidFill>
              <a:srgbClr val="FFFFFF"/>
            </a:solidFill>
          </p:spPr>
          <p:txBody>
            <a:bodyPr vert="horz" wrap="square" lIns="0" tIns="53340" rIns="0" bIns="0" rtlCol="0">
              <a:spAutoFit/>
            </a:bodyPr>
            <a:lstStyle/>
            <a:p>
              <a:pPr marL="90805" marR="560705">
                <a:lnSpc>
                  <a:spcPct val="100000"/>
                </a:lnSpc>
                <a:spcBef>
                  <a:spcPts val="420"/>
                </a:spcBef>
              </a:pPr>
              <a:r>
                <a:rPr sz="1800" spc="60" dirty="0">
                  <a:latin typeface="Noto Sans CJK JP Regular"/>
                  <a:cs typeface="Noto Sans CJK JP Regular"/>
                </a:rPr>
                <a:t>Dec.  </a:t>
              </a:r>
              <a:r>
                <a:rPr sz="1800" spc="330" dirty="0">
                  <a:latin typeface="Noto Sans CJK JP Regular"/>
                  <a:cs typeface="Noto Sans CJK JP Regular"/>
                </a:rPr>
                <a:t>2015</a:t>
              </a:r>
              <a:endParaRPr sz="1800">
                <a:latin typeface="Noto Sans CJK JP Regular"/>
                <a:cs typeface="Noto Sans CJK JP Regular"/>
              </a:endParaRP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32AB086-50F9-40E1-83C4-8999169B7D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15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88"/>
    </mc:Choice>
    <mc:Fallback>
      <p:transition spd="slow" advTm="23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jinar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711" y="2283478"/>
            <a:ext cx="5425825" cy="383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44686" y="2021868"/>
            <a:ext cx="106198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dirty="0">
                <a:latin typeface="Calibri" panose="020F0502020204030204" pitchFamily="34" charset="0"/>
                <a:cs typeface="Calibri" panose="020F0502020204030204" pitchFamily="34" charset="0"/>
              </a:rPr>
              <a:t>Είναι επιλεκτικός ανταγωνιστής των υποδοχέων-V2 της </a:t>
            </a:r>
            <a:r>
              <a:rPr lang="el-G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αντιδιουρητικής</a:t>
            </a:r>
            <a:r>
              <a:rPr lang="el-GR" sz="2800" dirty="0">
                <a:latin typeface="Calibri" panose="020F0502020204030204" pitchFamily="34" charset="0"/>
                <a:cs typeface="Calibri" panose="020F0502020204030204" pitchFamily="34" charset="0"/>
              </a:rPr>
              <a:t> ορμόνης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87922" y="777310"/>
            <a:ext cx="7603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990000"/>
                </a:solidFill>
              </a:rPr>
              <a:t>Tolvaptan</a:t>
            </a:r>
            <a:r>
              <a:rPr lang="en-US" sz="3600" b="1" dirty="0">
                <a:solidFill>
                  <a:srgbClr val="990000"/>
                </a:solidFill>
              </a:rPr>
              <a:t> (</a:t>
            </a:r>
            <a:r>
              <a:rPr lang="en-US" sz="3600" b="1" dirty="0" err="1">
                <a:solidFill>
                  <a:srgbClr val="990000"/>
                </a:solidFill>
              </a:rPr>
              <a:t>Jinarc</a:t>
            </a:r>
            <a:r>
              <a:rPr lang="en-US" sz="3600" b="1" dirty="0">
                <a:solidFill>
                  <a:srgbClr val="990000"/>
                </a:solidFill>
              </a:rPr>
              <a:t>, </a:t>
            </a:r>
            <a:r>
              <a:rPr lang="en-US" sz="3600" b="1" dirty="0" err="1">
                <a:solidFill>
                  <a:srgbClr val="990000"/>
                </a:solidFill>
              </a:rPr>
              <a:t>Jynarque</a:t>
            </a:r>
            <a:r>
              <a:rPr lang="en-US" sz="3600" b="1" dirty="0">
                <a:solidFill>
                  <a:srgbClr val="990000"/>
                </a:solidFill>
              </a:rPr>
              <a:t>)</a:t>
            </a:r>
          </a:p>
        </p:txBody>
      </p:sp>
      <p:sp>
        <p:nvSpPr>
          <p:cNvPr id="4" name="Rectangle 3"/>
          <p:cNvSpPr/>
          <p:nvPr/>
        </p:nvSpPr>
        <p:spPr>
          <a:xfrm>
            <a:off x="1682623" y="5341981"/>
            <a:ext cx="9881937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sz="2400" dirty="0">
                <a:ea typeface="Calibri" panose="020F0502020204030204" pitchFamily="34" charset="0"/>
                <a:cs typeface="Arial" panose="020B0604020202020204" pitchFamily="34" charset="0"/>
              </a:rPr>
              <a:t>Δεδομένα από κλινικές δοκιμές καταδεικνύουν ότι το </a:t>
            </a:r>
            <a:r>
              <a:rPr lang="el-GR" sz="2400" dirty="0" err="1">
                <a:ea typeface="Calibri" panose="020F0502020204030204" pitchFamily="34" charset="0"/>
                <a:cs typeface="Arial" panose="020B0604020202020204" pitchFamily="34" charset="0"/>
              </a:rPr>
              <a:t>Jinarc</a:t>
            </a:r>
            <a:r>
              <a:rPr lang="el-GR" sz="2400" baseline="30000" dirty="0">
                <a:ea typeface="Calibri" panose="020F0502020204030204" pitchFamily="34" charset="0"/>
                <a:cs typeface="Arial" panose="020B0604020202020204" pitchFamily="34" charset="0"/>
              </a:rPr>
              <a:t>®</a:t>
            </a:r>
            <a:r>
              <a:rPr lang="el-GR" sz="2400" dirty="0">
                <a:ea typeface="Calibri" panose="020F0502020204030204" pitchFamily="34" charset="0"/>
                <a:cs typeface="Arial" panose="020B0604020202020204" pitchFamily="34" charset="0"/>
              </a:rPr>
              <a:t> επιβραδύνει την ανάπτυξη κύστεων και την επιδείνωση της νεφρικής λειτουργίας.</a:t>
            </a:r>
            <a:endParaRPr lang="en-US" sz="24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4A59DBF-D5AD-4BF3-861E-D5578B1E77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385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85"/>
    </mc:Choice>
    <mc:Fallback>
      <p:transition spd="slow" advTm="23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3438" y="742405"/>
            <a:ext cx="384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>
                <a:solidFill>
                  <a:srgbClr val="990000"/>
                </a:solidFill>
              </a:rPr>
              <a:t>Σύνδρομο </a:t>
            </a:r>
            <a:r>
              <a:rPr lang="en-US" sz="3600" b="1" dirty="0" err="1">
                <a:solidFill>
                  <a:srgbClr val="990000"/>
                </a:solidFill>
              </a:rPr>
              <a:t>Alport</a:t>
            </a:r>
            <a:endParaRPr lang="en-US" sz="3600" b="1" dirty="0">
              <a:solidFill>
                <a:srgbClr val="99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97480" y="4950400"/>
            <a:ext cx="6842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3600" b="1" dirty="0"/>
              <a:t>Νόσος του κολλαγόνου τύπου </a:t>
            </a:r>
            <a:r>
              <a:rPr lang="en-US" sz="3600" b="1" dirty="0"/>
              <a:t>IV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249" y="2000161"/>
            <a:ext cx="7926859" cy="261755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97EF228-F0D4-41A1-931E-CBD456BB45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35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75"/>
    </mc:Choice>
    <mc:Fallback>
      <p:transition spd="slow" advTm="6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87495" y="251056"/>
            <a:ext cx="384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>
                <a:solidFill>
                  <a:srgbClr val="990000"/>
                </a:solidFill>
              </a:rPr>
              <a:t>Σύνδρομο </a:t>
            </a:r>
            <a:r>
              <a:rPr lang="en-US" sz="3600" b="1" dirty="0" err="1">
                <a:solidFill>
                  <a:srgbClr val="990000"/>
                </a:solidFill>
              </a:rPr>
              <a:t>Alport</a:t>
            </a:r>
            <a:endParaRPr lang="en-US" sz="3600" b="1" dirty="0">
              <a:solidFill>
                <a:srgbClr val="990000"/>
              </a:solidFill>
            </a:endParaRPr>
          </a:p>
        </p:txBody>
      </p:sp>
      <p:sp>
        <p:nvSpPr>
          <p:cNvPr id="25" name="object 24"/>
          <p:cNvSpPr txBox="1"/>
          <p:nvPr/>
        </p:nvSpPr>
        <p:spPr>
          <a:xfrm>
            <a:off x="1316887" y="1135456"/>
            <a:ext cx="5688965" cy="369570"/>
          </a:xfrm>
          <a:prstGeom prst="rect">
            <a:avLst/>
          </a:prstGeom>
          <a:solidFill>
            <a:srgbClr val="DBEDF4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ts val="2360"/>
              </a:lnSpc>
            </a:pPr>
            <a:r>
              <a:rPr sz="2000" spc="-45" dirty="0">
                <a:latin typeface="Georgia"/>
                <a:cs typeface="Georgia"/>
              </a:rPr>
              <a:t>Περιγράφτηκε</a:t>
            </a:r>
            <a:r>
              <a:rPr sz="2000" spc="-45" dirty="0">
                <a:latin typeface="Times New Roman"/>
                <a:cs typeface="Times New Roman"/>
              </a:rPr>
              <a:t>: </a:t>
            </a:r>
            <a:r>
              <a:rPr sz="2000" spc="70" dirty="0">
                <a:latin typeface="Georgia"/>
                <a:cs typeface="Georgia"/>
              </a:rPr>
              <a:t>1927 </a:t>
            </a:r>
            <a:r>
              <a:rPr sz="2000" spc="-50" dirty="0">
                <a:latin typeface="Georgia"/>
                <a:cs typeface="Georgia"/>
              </a:rPr>
              <a:t>Cecil</a:t>
            </a:r>
            <a:r>
              <a:rPr sz="2000" spc="-325" dirty="0">
                <a:latin typeface="Georgia"/>
                <a:cs typeface="Georgia"/>
              </a:rPr>
              <a:t> </a:t>
            </a:r>
            <a:r>
              <a:rPr sz="2000" spc="-35" dirty="0">
                <a:latin typeface="Georgia"/>
                <a:cs typeface="Georgia"/>
              </a:rPr>
              <a:t>Alport</a:t>
            </a:r>
            <a:endParaRPr sz="2000" dirty="0">
              <a:latin typeface="Georgia"/>
              <a:cs typeface="Georgia"/>
            </a:endParaRPr>
          </a:p>
        </p:txBody>
      </p:sp>
      <p:sp>
        <p:nvSpPr>
          <p:cNvPr id="26" name="object 25"/>
          <p:cNvSpPr txBox="1"/>
          <p:nvPr/>
        </p:nvSpPr>
        <p:spPr>
          <a:xfrm>
            <a:off x="1598230" y="5427778"/>
            <a:ext cx="346458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803275" algn="l"/>
              </a:tabLst>
            </a:pPr>
            <a:r>
              <a:rPr sz="2400" b="1" spc="-90" dirty="0">
                <a:latin typeface="Calibri" panose="020F0502020204030204" pitchFamily="34" charset="0"/>
                <a:cs typeface="Calibri" panose="020F0502020204030204" pitchFamily="34" charset="0"/>
              </a:rPr>
              <a:t>κα</a:t>
            </a:r>
            <a:r>
              <a:rPr sz="2400" b="1" spc="-90" dirty="0" err="1">
                <a:latin typeface="Calibri" panose="020F0502020204030204" pitchFamily="34" charset="0"/>
                <a:cs typeface="Calibri" panose="020F0502020204030204" pitchFamily="34" charset="0"/>
              </a:rPr>
              <a:t>ινούριες</a:t>
            </a:r>
            <a:r>
              <a:rPr sz="2400" b="1" spc="-11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b="1" spc="-80" dirty="0" err="1"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sz="2400" b="1" spc="-80" dirty="0">
                <a:latin typeface="Calibri" panose="020F0502020204030204" pitchFamily="34" charset="0"/>
                <a:cs typeface="Calibri" panose="020F0502020204030204" pitchFamily="34" charset="0"/>
              </a:rPr>
              <a:t>αλλάξεις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450591" y="6454837"/>
            <a:ext cx="96611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68680">
              <a:lnSpc>
                <a:spcPct val="100000"/>
              </a:lnSpc>
              <a:spcBef>
                <a:spcPts val="2265"/>
              </a:spcBef>
            </a:pPr>
            <a:r>
              <a:rPr lang="en-US" sz="1600" i="1" spc="-35" dirty="0" err="1">
                <a:latin typeface="Arial" panose="020B0604020202020204" pitchFamily="34" charset="0"/>
                <a:cs typeface="Arial" panose="020B0604020202020204" pitchFamily="34" charset="0"/>
              </a:rPr>
              <a:t>Gubler</a:t>
            </a:r>
            <a:r>
              <a:rPr lang="en-US" sz="1600" i="1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spc="-105" dirty="0">
                <a:latin typeface="Arial" panose="020B0604020202020204" pitchFamily="34" charset="0"/>
                <a:cs typeface="Arial" panose="020B0604020202020204" pitchFamily="34" charset="0"/>
              </a:rPr>
              <a:t>MC. </a:t>
            </a:r>
            <a:r>
              <a:rPr lang="en-US" sz="1600" i="1" spc="-30" dirty="0">
                <a:latin typeface="Arial" panose="020B0604020202020204" pitchFamily="34" charset="0"/>
                <a:cs typeface="Arial" panose="020B0604020202020204" pitchFamily="34" charset="0"/>
              </a:rPr>
              <a:t>Inherited </a:t>
            </a:r>
            <a:r>
              <a:rPr lang="en-US" sz="1600" i="1" spc="-10" dirty="0">
                <a:latin typeface="Arial" panose="020B0604020202020204" pitchFamily="34" charset="0"/>
                <a:cs typeface="Arial" panose="020B0604020202020204" pitchFamily="34" charset="0"/>
              </a:rPr>
              <a:t>diseases </a:t>
            </a:r>
            <a:r>
              <a:rPr lang="en-US" sz="1600" i="1" spc="-20" dirty="0">
                <a:latin typeface="Arial" panose="020B0604020202020204" pitchFamily="34" charset="0"/>
                <a:cs typeface="Arial" panose="020B0604020202020204" pitchFamily="34" charset="0"/>
              </a:rPr>
              <a:t>of the </a:t>
            </a:r>
            <a:r>
              <a:rPr lang="en-US" sz="1600" i="1" spc="-25" dirty="0">
                <a:latin typeface="Arial" panose="020B0604020202020204" pitchFamily="34" charset="0"/>
                <a:cs typeface="Arial" panose="020B0604020202020204" pitchFamily="34" charset="0"/>
              </a:rPr>
              <a:t>glomerular </a:t>
            </a:r>
            <a:r>
              <a:rPr lang="en-US" sz="1600" i="1" spc="-20" dirty="0">
                <a:latin typeface="Arial" panose="020B0604020202020204" pitchFamily="34" charset="0"/>
                <a:cs typeface="Arial" panose="020B0604020202020204" pitchFamily="34" charset="0"/>
              </a:rPr>
              <a:t>basement </a:t>
            </a:r>
            <a:r>
              <a:rPr lang="en-US" sz="1600" i="1" spc="-35" dirty="0">
                <a:latin typeface="Arial" panose="020B0604020202020204" pitchFamily="34" charset="0"/>
                <a:cs typeface="Arial" panose="020B0604020202020204" pitchFamily="34" charset="0"/>
              </a:rPr>
              <a:t>membrane. </a:t>
            </a:r>
            <a:r>
              <a:rPr lang="en-US" sz="1600" i="1" spc="-45" dirty="0">
                <a:latin typeface="Arial" panose="020B0604020202020204" pitchFamily="34" charset="0"/>
                <a:cs typeface="Arial" panose="020B0604020202020204" pitchFamily="34" charset="0"/>
              </a:rPr>
              <a:t>Nat </a:t>
            </a:r>
            <a:r>
              <a:rPr lang="en-US" sz="1600" i="1" spc="-50" dirty="0" err="1"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en-US" sz="1600" i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spc="-30" dirty="0" err="1">
                <a:latin typeface="Arial" panose="020B0604020202020204" pitchFamily="34" charset="0"/>
                <a:cs typeface="Arial" panose="020B0604020202020204" pitchFamily="34" charset="0"/>
              </a:rPr>
              <a:t>Pract</a:t>
            </a:r>
            <a:r>
              <a:rPr lang="en-US" sz="1600" i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spc="-30" dirty="0" err="1">
                <a:latin typeface="Arial" panose="020B0604020202020204" pitchFamily="34" charset="0"/>
                <a:cs typeface="Arial" panose="020B0604020202020204" pitchFamily="34" charset="0"/>
              </a:rPr>
              <a:t>Nephrol</a:t>
            </a:r>
            <a:r>
              <a:rPr lang="en-US" sz="1600" i="1" spc="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spc="-60" dirty="0"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  <a:endParaRPr 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461070" y="2005518"/>
            <a:ext cx="62554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4490" indent="-342900"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l-GR" sz="2400" b="1" spc="-100" dirty="0">
                <a:latin typeface="Calibri" panose="020F0502020204030204" pitchFamily="34" charset="0"/>
                <a:cs typeface="Calibri" panose="020F0502020204030204" pitchFamily="34" charset="0"/>
              </a:rPr>
              <a:t>80-85% </a:t>
            </a:r>
            <a:r>
              <a:rPr lang="el-GR" sz="2400" b="1" spc="-90" dirty="0">
                <a:latin typeface="Calibri" panose="020F0502020204030204" pitchFamily="34" charset="0"/>
                <a:cs typeface="Calibri" panose="020F0502020204030204" pitchFamily="34" charset="0"/>
              </a:rPr>
              <a:t>φυλοσύνδετος </a:t>
            </a:r>
            <a:r>
              <a:rPr lang="el-GR" sz="2400" b="1" spc="-50" dirty="0">
                <a:latin typeface="Calibri" panose="020F0502020204030204" pitchFamily="34" charset="0"/>
                <a:cs typeface="Calibri" panose="020F0502020204030204" pitchFamily="34" charset="0"/>
              </a:rPr>
              <a:t>τύπος</a:t>
            </a:r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400" b="1" spc="-90" dirty="0">
                <a:latin typeface="Calibri" panose="020F0502020204030204" pitchFamily="34" charset="0"/>
                <a:cs typeface="Calibri" panose="020F0502020204030204" pitchFamily="34" charset="0"/>
              </a:rPr>
              <a:t>κληρονομικότητας</a:t>
            </a:r>
            <a:endParaRPr lang="el-G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461070" y="3565087"/>
            <a:ext cx="65551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Arial" panose="020B0604020202020204" pitchFamily="34" charset="0"/>
              <a:buChar char="•"/>
              <a:tabLst>
                <a:tab pos="1088390" algn="l"/>
                <a:tab pos="3479800" algn="l"/>
                <a:tab pos="5749925" algn="l"/>
              </a:tabLst>
            </a:pPr>
            <a:r>
              <a:rPr lang="el-GR" sz="2400" b="1" spc="10" dirty="0">
                <a:latin typeface="Calibri" panose="020F0502020204030204" pitchFamily="34" charset="0"/>
                <a:cs typeface="Calibri" panose="020F0502020204030204" pitchFamily="34" charset="0"/>
              </a:rPr>
              <a:t>5-10% </a:t>
            </a:r>
            <a:r>
              <a:rPr lang="el-GR" sz="2400" b="1" spc="-85" dirty="0" err="1">
                <a:latin typeface="Calibri" panose="020F0502020204030204" pitchFamily="34" charset="0"/>
                <a:cs typeface="Calibri" panose="020F0502020204030204" pitchFamily="34" charset="0"/>
              </a:rPr>
              <a:t>αυτοσωματικός</a:t>
            </a:r>
            <a:r>
              <a:rPr lang="el-GR" sz="2400" b="1" spc="-8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400" b="1" spc="-95" dirty="0">
                <a:latin typeface="Calibri" panose="020F0502020204030204" pitchFamily="34" charset="0"/>
                <a:cs typeface="Calibri" panose="020F0502020204030204" pitchFamily="34" charset="0"/>
              </a:rPr>
              <a:t>υπολειπόμενος </a:t>
            </a:r>
            <a:r>
              <a:rPr lang="el-GR" sz="2400" b="1" spc="-50" dirty="0">
                <a:latin typeface="Calibri" panose="020F0502020204030204" pitchFamily="34" charset="0"/>
                <a:cs typeface="Calibri" panose="020F0502020204030204" pitchFamily="34" charset="0"/>
              </a:rPr>
              <a:t>τύπος</a:t>
            </a:r>
            <a:endParaRPr lang="el-G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113369" y="2445812"/>
            <a:ext cx="6096000" cy="8566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344930">
              <a:lnSpc>
                <a:spcPct val="100000"/>
              </a:lnSpc>
              <a:spcBef>
                <a:spcPts val="509"/>
              </a:spcBef>
            </a:pPr>
            <a:r>
              <a:rPr lang="en-US" sz="2400" spc="-125">
                <a:latin typeface="Calibri" panose="020F0502020204030204" pitchFamily="34" charset="0"/>
                <a:cs typeface="Calibri" panose="020F0502020204030204" pitchFamily="34" charset="0"/>
              </a:rPr>
              <a:t>COL4</a:t>
            </a:r>
            <a:r>
              <a:rPr lang="en-US" sz="2400" b="1" spc="-125">
                <a:latin typeface="Calibri" panose="020F0502020204030204" pitchFamily="34" charset="0"/>
                <a:cs typeface="Calibri" panose="020F0502020204030204" pitchFamily="34" charset="0"/>
              </a:rPr>
              <a:t>A5</a:t>
            </a:r>
            <a:r>
              <a:rPr lang="en-US" sz="2400" b="1" spc="-7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spc="-120">
                <a:latin typeface="Calibri" panose="020F0502020204030204" pitchFamily="34" charset="0"/>
                <a:cs typeface="Calibri" panose="020F0502020204030204" pitchFamily="34" charset="0"/>
              </a:rPr>
              <a:t>-COL4</a:t>
            </a:r>
            <a:r>
              <a:rPr lang="en-US" sz="2400" b="1" spc="-120">
                <a:latin typeface="Calibri" panose="020F0502020204030204" pitchFamily="34" charset="0"/>
                <a:cs typeface="Calibri" panose="020F0502020204030204" pitchFamily="34" charset="0"/>
              </a:rPr>
              <a:t>A5</a:t>
            </a:r>
            <a:endParaRPr 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77950">
              <a:lnSpc>
                <a:spcPct val="100000"/>
              </a:lnSpc>
              <a:spcBef>
                <a:spcPts val="204"/>
              </a:spcBef>
            </a:pPr>
            <a:r>
              <a:rPr lang="el-GR" sz="2400" spc="-85"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lang="en-US" sz="2400" spc="-85">
                <a:latin typeface="Calibri" panose="020F0502020204030204" pitchFamily="34" charset="0"/>
                <a:cs typeface="Calibri" panose="020F0502020204030204" pitchFamily="34" charset="0"/>
              </a:rPr>
              <a:t>q22</a:t>
            </a:r>
            <a:r>
              <a:rPr lang="en-US" sz="2400" spc="-3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400" spc="-20">
                <a:latin typeface="Calibri" panose="020F0502020204030204" pitchFamily="34" charset="0"/>
                <a:cs typeface="Calibri" panose="020F0502020204030204" pitchFamily="34" charset="0"/>
              </a:rPr>
              <a:t>χρωμόσωμα</a:t>
            </a:r>
            <a:endParaRPr lang="el-G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461070" y="4503468"/>
            <a:ext cx="52884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2405380" algn="l"/>
              </a:tabLst>
            </a:pPr>
            <a:r>
              <a:rPr lang="el-GR" sz="2400" b="1" spc="-85" dirty="0">
                <a:latin typeface="Calibri" panose="020F0502020204030204" pitchFamily="34" charset="0"/>
                <a:cs typeface="Calibri" panose="020F0502020204030204" pitchFamily="34" charset="0"/>
              </a:rPr>
              <a:t>3-5% </a:t>
            </a:r>
            <a:r>
              <a:rPr lang="el-GR" sz="2400" b="1" spc="-85" dirty="0" err="1">
                <a:latin typeface="Calibri" panose="020F0502020204030204" pitchFamily="34" charset="0"/>
                <a:cs typeface="Calibri" panose="020F0502020204030204" pitchFamily="34" charset="0"/>
              </a:rPr>
              <a:t>αυτοσωματικός</a:t>
            </a:r>
            <a:r>
              <a:rPr lang="el-GR" sz="2400" b="1" spc="-8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400" b="1" spc="-75" dirty="0">
                <a:latin typeface="Calibri" panose="020F0502020204030204" pitchFamily="34" charset="0"/>
                <a:cs typeface="Calibri" panose="020F0502020204030204" pitchFamily="34" charset="0"/>
              </a:rPr>
              <a:t>επικρατούν</a:t>
            </a:r>
            <a:r>
              <a:rPr lang="el-GR" sz="2400" b="1" spc="-14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400" b="1" spc="-50" dirty="0">
                <a:latin typeface="Calibri" panose="020F0502020204030204" pitchFamily="34" charset="0"/>
                <a:cs typeface="Calibri" panose="020F0502020204030204" pitchFamily="34" charset="0"/>
              </a:rPr>
              <a:t>τύπος</a:t>
            </a:r>
            <a:endParaRPr lang="el-G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316480" y="2467183"/>
            <a:ext cx="2407920" cy="397937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29506AF-8F1E-4EF2-9137-5D407BEFE1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0282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47"/>
    </mc:Choice>
    <mc:Fallback>
      <p:transition spd="slow" advTm="28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85770" y="599840"/>
            <a:ext cx="7032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>
                <a:solidFill>
                  <a:srgbClr val="990000"/>
                </a:solidFill>
              </a:rPr>
              <a:t>Κλινική εικόνα συνδρόμου </a:t>
            </a:r>
            <a:r>
              <a:rPr lang="en-US" sz="3600" b="1" dirty="0" err="1">
                <a:solidFill>
                  <a:srgbClr val="990000"/>
                </a:solidFill>
              </a:rPr>
              <a:t>Alport</a:t>
            </a:r>
            <a:endParaRPr lang="en-US" sz="3600" b="1" dirty="0">
              <a:solidFill>
                <a:srgbClr val="990000"/>
              </a:solidFill>
            </a:endParaRPr>
          </a:p>
        </p:txBody>
      </p:sp>
      <p:sp>
        <p:nvSpPr>
          <p:cNvPr id="4" name="object 3"/>
          <p:cNvSpPr txBox="1"/>
          <p:nvPr/>
        </p:nvSpPr>
        <p:spPr>
          <a:xfrm>
            <a:off x="2180742" y="1788185"/>
            <a:ext cx="5439258" cy="340157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4965" indent="-342900">
              <a:lnSpc>
                <a:spcPct val="150000"/>
              </a:lnSpc>
              <a:spcBef>
                <a:spcPts val="105"/>
              </a:spcBef>
              <a:buClr>
                <a:srgbClr val="4F81BC"/>
              </a:buClr>
              <a:buSzPct val="84615"/>
              <a:buFont typeface="Wingdings" panose="05000000000000000000" pitchFamily="2" charset="2"/>
              <a:buChar char="§"/>
              <a:tabLst>
                <a:tab pos="287020" algn="l"/>
              </a:tabLst>
            </a:pPr>
            <a:r>
              <a:rPr lang="el-GR" sz="2400" spc="-45" dirty="0" err="1">
                <a:latin typeface="Calibri" panose="020F0502020204030204" pitchFamily="34" charset="0"/>
                <a:cs typeface="Calibri" panose="020F0502020204030204" pitchFamily="34" charset="0"/>
              </a:rPr>
              <a:t>Σπειραματική</a:t>
            </a:r>
            <a:r>
              <a:rPr lang="el-GR" sz="2400" spc="-45" dirty="0"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sz="2400" spc="-45" dirty="0" err="1">
                <a:latin typeface="Calibri" panose="020F0502020204030204" pitchFamily="34" charset="0"/>
                <a:cs typeface="Calibri" panose="020F0502020204030204" pitchFamily="34" charset="0"/>
              </a:rPr>
              <a:t>ιμ</a:t>
            </a:r>
            <a:r>
              <a:rPr sz="2400" spc="-45" dirty="0">
                <a:latin typeface="Calibri" panose="020F0502020204030204" pitchFamily="34" charset="0"/>
                <a:cs typeface="Calibri" panose="020F0502020204030204" pitchFamily="34" charset="0"/>
              </a:rPr>
              <a:t>ατουρία</a:t>
            </a:r>
            <a:r>
              <a:rPr sz="2400" spc="-9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sz="2400" spc="-9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4965" indent="-342900">
              <a:lnSpc>
                <a:spcPct val="150000"/>
              </a:lnSpc>
              <a:spcBef>
                <a:spcPts val="105"/>
              </a:spcBef>
              <a:buClr>
                <a:srgbClr val="4F81BC"/>
              </a:buClr>
              <a:buSzPct val="84615"/>
              <a:buFont typeface="Wingdings" panose="05000000000000000000" pitchFamily="2" charset="2"/>
              <a:buChar char="§"/>
              <a:tabLst>
                <a:tab pos="287020" algn="l"/>
              </a:tabLst>
            </a:pPr>
            <a:r>
              <a:rPr sz="2400" spc="-30" dirty="0" err="1">
                <a:latin typeface="Calibri" panose="020F0502020204030204" pitchFamily="34" charset="0"/>
                <a:cs typeface="Calibri" panose="020F0502020204030204" pitchFamily="34" charset="0"/>
              </a:rPr>
              <a:t>Λευκωμ</a:t>
            </a:r>
            <a:r>
              <a:rPr sz="2400" spc="-30" dirty="0">
                <a:latin typeface="Calibri" panose="020F0502020204030204" pitchFamily="34" charset="0"/>
                <a:cs typeface="Calibri" panose="020F0502020204030204" pitchFamily="34" charset="0"/>
              </a:rPr>
              <a:t>ατουρία</a:t>
            </a:r>
            <a:endParaRPr lang="el-GR" sz="2400" spc="-3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4965" indent="-342900">
              <a:lnSpc>
                <a:spcPct val="150000"/>
              </a:lnSpc>
              <a:spcBef>
                <a:spcPts val="105"/>
              </a:spcBef>
              <a:buClr>
                <a:srgbClr val="4F81BC"/>
              </a:buClr>
              <a:buSzPct val="84615"/>
              <a:buFont typeface="Wingdings" panose="05000000000000000000" pitchFamily="2" charset="2"/>
              <a:buChar char="§"/>
              <a:tabLst>
                <a:tab pos="287020" algn="l"/>
              </a:tabLst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50" dirty="0" err="1">
                <a:latin typeface="Calibri" panose="020F0502020204030204" pitchFamily="34" charset="0"/>
                <a:cs typeface="Calibri" panose="020F0502020204030204" pitchFamily="34" charset="0"/>
              </a:rPr>
              <a:t>Νευρο</a:t>
            </a:r>
            <a:r>
              <a:rPr sz="2400" spc="-50" dirty="0">
                <a:latin typeface="Calibri" panose="020F0502020204030204" pitchFamily="34" charset="0"/>
                <a:cs typeface="Calibri" panose="020F0502020204030204" pitchFamily="34" charset="0"/>
              </a:rPr>
              <a:t>αισθητηριακή</a:t>
            </a:r>
            <a:r>
              <a:rPr sz="2400" spc="-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40" dirty="0">
                <a:latin typeface="Calibri" panose="020F0502020204030204" pitchFamily="34" charset="0"/>
                <a:cs typeface="Calibri" panose="020F0502020204030204" pitchFamily="34" charset="0"/>
              </a:rPr>
              <a:t>βαρηκοϊα</a:t>
            </a:r>
            <a:endParaRPr lang="el-GR" sz="2400" spc="-4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4965" indent="-342900">
              <a:lnSpc>
                <a:spcPct val="150000"/>
              </a:lnSpc>
              <a:spcBef>
                <a:spcPts val="105"/>
              </a:spcBef>
              <a:buClr>
                <a:srgbClr val="4F81BC"/>
              </a:buClr>
              <a:buSzPct val="84615"/>
              <a:buFont typeface="Wingdings" panose="05000000000000000000" pitchFamily="2" charset="2"/>
              <a:buChar char="§"/>
              <a:tabLst>
                <a:tab pos="287020" algn="l"/>
              </a:tabLst>
            </a:pPr>
            <a:r>
              <a:rPr sz="2400" spc="-50">
                <a:latin typeface="Calibri" panose="020F0502020204030204" pitchFamily="34" charset="0"/>
                <a:cs typeface="Calibri" panose="020F0502020204030204" pitchFamily="34" charset="0"/>
              </a:rPr>
              <a:t>Οφθαλμολογικές </a:t>
            </a:r>
            <a:r>
              <a:rPr sz="2400" spc="-45">
                <a:latin typeface="Calibri" panose="020F0502020204030204" pitchFamily="34" charset="0"/>
                <a:cs typeface="Calibri" panose="020F0502020204030204" pitchFamily="34" charset="0"/>
              </a:rPr>
              <a:t>διαταραχές  </a:t>
            </a:r>
            <a:endParaRPr lang="el-GR" sz="2400" spc="-45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4965" indent="-342900">
              <a:lnSpc>
                <a:spcPct val="150000"/>
              </a:lnSpc>
              <a:spcBef>
                <a:spcPts val="105"/>
              </a:spcBef>
              <a:buClr>
                <a:srgbClr val="4F81BC"/>
              </a:buClr>
              <a:buSzPct val="84615"/>
              <a:buFont typeface="Wingdings" panose="05000000000000000000" pitchFamily="2" charset="2"/>
              <a:buChar char="§"/>
              <a:tabLst>
                <a:tab pos="287020" algn="l"/>
              </a:tabLst>
            </a:pPr>
            <a:r>
              <a:rPr sz="2400" spc="-45">
                <a:latin typeface="Calibri" panose="020F0502020204030204" pitchFamily="34" charset="0"/>
                <a:cs typeface="Calibri" panose="020F0502020204030204" pitchFamily="34" charset="0"/>
              </a:rPr>
              <a:t>Υπέρταση</a:t>
            </a:r>
            <a:endParaRPr lang="el-GR" sz="2400" spc="-45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4965" indent="-342900">
              <a:lnSpc>
                <a:spcPct val="150000"/>
              </a:lnSpc>
              <a:spcBef>
                <a:spcPts val="105"/>
              </a:spcBef>
              <a:buClr>
                <a:srgbClr val="4F81BC"/>
              </a:buClr>
              <a:buSzPct val="84615"/>
              <a:buFont typeface="Wingdings" panose="05000000000000000000" pitchFamily="2" charset="2"/>
              <a:buChar char="§"/>
              <a:tabLst>
                <a:tab pos="287020" algn="l"/>
              </a:tabLst>
            </a:pPr>
            <a:r>
              <a:rPr sz="2400" spc="-65">
                <a:latin typeface="Calibri" panose="020F0502020204030204" pitchFamily="34" charset="0"/>
                <a:cs typeface="Calibri" panose="020F0502020204030204" pitchFamily="34" charset="0"/>
              </a:rPr>
              <a:t>Νεφρική</a:t>
            </a:r>
            <a:r>
              <a:rPr sz="2400" spc="-8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50" dirty="0">
                <a:latin typeface="Calibri" panose="020F0502020204030204" pitchFamily="34" charset="0"/>
                <a:cs typeface="Calibri" panose="020F0502020204030204" pitchFamily="34" charset="0"/>
              </a:rPr>
              <a:t>ανεπάρκεια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bject 4"/>
          <p:cNvSpPr txBox="1"/>
          <p:nvPr/>
        </p:nvSpPr>
        <p:spPr>
          <a:xfrm>
            <a:off x="8095233" y="6461252"/>
            <a:ext cx="3517648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i="1" spc="-25" dirty="0">
                <a:latin typeface="Calibri" panose="020F0502020204030204" pitchFamily="34" charset="0"/>
                <a:cs typeface="Calibri" panose="020F0502020204030204" pitchFamily="34" charset="0"/>
              </a:rPr>
              <a:t>Savige </a:t>
            </a:r>
            <a:r>
              <a:rPr sz="1600" i="1" spc="-254" dirty="0">
                <a:latin typeface="Calibri" panose="020F0502020204030204" pitchFamily="34" charset="0"/>
                <a:cs typeface="Calibri" panose="020F0502020204030204" pitchFamily="34" charset="0"/>
              </a:rPr>
              <a:t>J </a:t>
            </a:r>
            <a:r>
              <a:rPr sz="1600" i="1" spc="-5" dirty="0">
                <a:latin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sz="1600" i="1" spc="-45" dirty="0">
                <a:latin typeface="Calibri" panose="020F0502020204030204" pitchFamily="34" charset="0"/>
                <a:cs typeface="Calibri" panose="020F0502020204030204" pitchFamily="34" charset="0"/>
              </a:rPr>
              <a:t>al. </a:t>
            </a:r>
            <a:r>
              <a:rPr sz="1600" i="1" spc="-254" dirty="0">
                <a:latin typeface="Calibri" panose="020F0502020204030204" pitchFamily="34" charset="0"/>
                <a:cs typeface="Calibri" panose="020F0502020204030204" pitchFamily="34" charset="0"/>
              </a:rPr>
              <a:t>J </a:t>
            </a:r>
            <a:r>
              <a:rPr sz="1600" i="1" spc="-65" dirty="0">
                <a:latin typeface="Calibri" panose="020F0502020204030204" pitchFamily="34" charset="0"/>
                <a:cs typeface="Calibri" panose="020F0502020204030204" pitchFamily="34" charset="0"/>
              </a:rPr>
              <a:t>Am </a:t>
            </a:r>
            <a:r>
              <a:rPr sz="1600" i="1" spc="-35" dirty="0">
                <a:latin typeface="Calibri" panose="020F0502020204030204" pitchFamily="34" charset="0"/>
                <a:cs typeface="Calibri" panose="020F0502020204030204" pitchFamily="34" charset="0"/>
              </a:rPr>
              <a:t>Soc </a:t>
            </a:r>
            <a:r>
              <a:rPr sz="1600" i="1" spc="-30" dirty="0">
                <a:latin typeface="Calibri" panose="020F0502020204030204" pitchFamily="34" charset="0"/>
                <a:cs typeface="Calibri" panose="020F0502020204030204" pitchFamily="34" charset="0"/>
              </a:rPr>
              <a:t>Nephrol</a:t>
            </a:r>
            <a:r>
              <a:rPr sz="1600" i="1" spc="-1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i="1" spc="10" dirty="0">
                <a:latin typeface="Calibri" panose="020F0502020204030204" pitchFamily="34" charset="0"/>
                <a:cs typeface="Calibri" panose="020F0502020204030204" pitchFamily="34" charset="0"/>
              </a:rPr>
              <a:t>2013</a:t>
            </a:r>
            <a:endParaRPr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D07AF7A-69F9-4039-A3FB-94EFEBA65F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400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86"/>
    </mc:Choice>
    <mc:Fallback>
      <p:transition spd="slow" advTm="11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6713" y="758236"/>
            <a:ext cx="8427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>
                <a:solidFill>
                  <a:srgbClr val="990000"/>
                </a:solidFill>
              </a:rPr>
              <a:t>Σύνδρομο </a:t>
            </a:r>
            <a:r>
              <a:rPr lang="en-US" sz="3600" b="1">
                <a:solidFill>
                  <a:srgbClr val="990000"/>
                </a:solidFill>
              </a:rPr>
              <a:t>Alport</a:t>
            </a:r>
            <a:r>
              <a:rPr lang="el-GR" sz="3600" b="1">
                <a:solidFill>
                  <a:srgbClr val="990000"/>
                </a:solidFill>
              </a:rPr>
              <a:t>-νεφρικές εκδηλώσεις</a:t>
            </a:r>
            <a:endParaRPr lang="en-US" sz="3600" b="1" dirty="0">
              <a:solidFill>
                <a:srgbClr val="99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5153" y="1661160"/>
            <a:ext cx="1053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err="1"/>
              <a:t>Σπειραματική</a:t>
            </a:r>
            <a:r>
              <a:rPr lang="el-GR" sz="2400"/>
              <a:t> αιματουρία, επίμονη, συνήθως μικροσκοπική± μακροσκοπική</a:t>
            </a:r>
            <a:endParaRPr lang="en-US" sz="2400"/>
          </a:p>
        </p:txBody>
      </p:sp>
      <p:pic>
        <p:nvPicPr>
          <p:cNvPr id="3074" name="Picture 2" descr="About the correct definition of acanthocytes for their use as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160" y="2592778"/>
            <a:ext cx="3806825" cy="284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943600" y="2592778"/>
            <a:ext cx="5455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XNN </a:t>
            </a:r>
            <a:r>
              <a:rPr lang="el-GR" sz="2400" dirty="0"/>
              <a:t>τελικού σταδίου σε </a:t>
            </a:r>
            <a:r>
              <a:rPr lang="el-GR" sz="2400"/>
              <a:t>διαφορετικές ηλικίες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/>
              <a:t>Διάγνωση με βιοψία νεφρού</a:t>
            </a:r>
            <a:endParaRPr lang="en-US" sz="240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827EF9E-D68B-4B93-AD1D-D1B2B23EA0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57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431"/>
    </mc:Choice>
    <mc:Fallback>
      <p:transition spd="slow" advTm="50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6713" y="758236"/>
            <a:ext cx="8427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>
                <a:solidFill>
                  <a:srgbClr val="990000"/>
                </a:solidFill>
              </a:rPr>
              <a:t>Σύνδρομο </a:t>
            </a:r>
            <a:r>
              <a:rPr lang="en-US" sz="3600" b="1">
                <a:solidFill>
                  <a:srgbClr val="990000"/>
                </a:solidFill>
              </a:rPr>
              <a:t>Alport</a:t>
            </a:r>
            <a:r>
              <a:rPr lang="el-GR" sz="3600" b="1">
                <a:solidFill>
                  <a:srgbClr val="990000"/>
                </a:solidFill>
              </a:rPr>
              <a:t>-οφθαλμικές διαταραχές</a:t>
            </a:r>
            <a:endParaRPr lang="en-US" sz="3600" b="1" dirty="0">
              <a:solidFill>
                <a:srgbClr val="990000"/>
              </a:solidFill>
            </a:endParaRPr>
          </a:p>
        </p:txBody>
      </p:sp>
      <p:sp>
        <p:nvSpPr>
          <p:cNvPr id="3" name="object 4"/>
          <p:cNvSpPr txBox="1"/>
          <p:nvPr/>
        </p:nvSpPr>
        <p:spPr>
          <a:xfrm>
            <a:off x="2103424" y="2423120"/>
            <a:ext cx="5538470" cy="17297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995"/>
              </a:lnSpc>
            </a:pPr>
            <a:r>
              <a:rPr sz="2600" spc="-75" dirty="0">
                <a:latin typeface="Georgia"/>
                <a:cs typeface="Georgia"/>
              </a:rPr>
              <a:t>Πρόσθιος </a:t>
            </a:r>
            <a:r>
              <a:rPr sz="2600" spc="-15" dirty="0">
                <a:latin typeface="Georgia"/>
                <a:cs typeface="Georgia"/>
              </a:rPr>
              <a:t>φακόκωνος, </a:t>
            </a:r>
            <a:r>
              <a:rPr sz="2600" spc="-35" dirty="0">
                <a:latin typeface="Georgia"/>
                <a:cs typeface="Georgia"/>
              </a:rPr>
              <a:t>ωχρικές</a:t>
            </a:r>
            <a:r>
              <a:rPr sz="2600" spc="-110" dirty="0">
                <a:latin typeface="Georgia"/>
                <a:cs typeface="Georgia"/>
              </a:rPr>
              <a:t> </a:t>
            </a:r>
            <a:r>
              <a:rPr sz="2600" spc="-40" dirty="0">
                <a:latin typeface="Georgia"/>
                <a:cs typeface="Georgia"/>
              </a:rPr>
              <a:t>κηλίδες</a:t>
            </a:r>
            <a:endParaRPr sz="26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2160"/>
              </a:spcBef>
            </a:pPr>
            <a:r>
              <a:rPr sz="2200" spc="-570" dirty="0">
                <a:solidFill>
                  <a:srgbClr val="4F81BC"/>
                </a:solidFill>
                <a:latin typeface="Arial"/>
                <a:cs typeface="Arial"/>
              </a:rPr>
              <a:t></a:t>
            </a:r>
            <a:r>
              <a:rPr sz="2200" spc="-550" dirty="0">
                <a:solidFill>
                  <a:srgbClr val="4F81BC"/>
                </a:solidFill>
                <a:latin typeface="Arial"/>
                <a:cs typeface="Arial"/>
              </a:rPr>
              <a:t> </a:t>
            </a:r>
            <a:r>
              <a:rPr sz="2600" spc="-45" dirty="0">
                <a:latin typeface="Georgia"/>
                <a:cs typeface="Georgia"/>
              </a:rPr>
              <a:t>Υπέρταση</a:t>
            </a:r>
            <a:endParaRPr sz="26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2160"/>
              </a:spcBef>
            </a:pPr>
            <a:r>
              <a:rPr sz="2200" spc="-570" dirty="0">
                <a:solidFill>
                  <a:srgbClr val="4F81BC"/>
                </a:solidFill>
                <a:latin typeface="Arial"/>
                <a:cs typeface="Arial"/>
              </a:rPr>
              <a:t></a:t>
            </a:r>
            <a:r>
              <a:rPr sz="2200" spc="-530" dirty="0">
                <a:solidFill>
                  <a:srgbClr val="4F81BC"/>
                </a:solidFill>
                <a:latin typeface="Arial"/>
                <a:cs typeface="Arial"/>
              </a:rPr>
              <a:t> </a:t>
            </a:r>
            <a:r>
              <a:rPr sz="2600" spc="-65" dirty="0">
                <a:latin typeface="Georgia"/>
                <a:cs typeface="Georgia"/>
              </a:rPr>
              <a:t>Νεφρική</a:t>
            </a:r>
            <a:r>
              <a:rPr sz="2600" spc="-95" dirty="0">
                <a:latin typeface="Georgia"/>
                <a:cs typeface="Georgia"/>
              </a:rPr>
              <a:t> </a:t>
            </a:r>
            <a:r>
              <a:rPr sz="2600" spc="-50" dirty="0">
                <a:latin typeface="Georgia"/>
                <a:cs typeface="Georgia"/>
              </a:rPr>
              <a:t>ανεπάρκεια</a:t>
            </a:r>
            <a:endParaRPr sz="2600">
              <a:latin typeface="Georgia"/>
              <a:cs typeface="Georgia"/>
            </a:endParaRPr>
          </a:p>
        </p:txBody>
      </p:sp>
      <p:sp>
        <p:nvSpPr>
          <p:cNvPr id="4" name="object 5"/>
          <p:cNvSpPr txBox="1"/>
          <p:nvPr/>
        </p:nvSpPr>
        <p:spPr>
          <a:xfrm>
            <a:off x="7665720" y="6474421"/>
            <a:ext cx="4032503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i="1" spc="-25" dirty="0">
                <a:latin typeface="Calibri" panose="020F0502020204030204" pitchFamily="34" charset="0"/>
                <a:cs typeface="Calibri" panose="020F0502020204030204" pitchFamily="34" charset="0"/>
              </a:rPr>
              <a:t>Savige </a:t>
            </a:r>
            <a:r>
              <a:rPr sz="1600" i="1" spc="-254" dirty="0">
                <a:latin typeface="Calibri" panose="020F0502020204030204" pitchFamily="34" charset="0"/>
                <a:cs typeface="Calibri" panose="020F0502020204030204" pitchFamily="34" charset="0"/>
              </a:rPr>
              <a:t>J </a:t>
            </a:r>
            <a:r>
              <a:rPr sz="1600" i="1" spc="-5" dirty="0">
                <a:latin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sz="1600" i="1" spc="-45" dirty="0">
                <a:latin typeface="Calibri" panose="020F0502020204030204" pitchFamily="34" charset="0"/>
                <a:cs typeface="Calibri" panose="020F0502020204030204" pitchFamily="34" charset="0"/>
              </a:rPr>
              <a:t>al. </a:t>
            </a:r>
            <a:r>
              <a:rPr sz="1600" i="1" spc="-254" dirty="0">
                <a:latin typeface="Calibri" panose="020F0502020204030204" pitchFamily="34" charset="0"/>
                <a:cs typeface="Calibri" panose="020F0502020204030204" pitchFamily="34" charset="0"/>
              </a:rPr>
              <a:t>J </a:t>
            </a:r>
            <a:r>
              <a:rPr sz="1600" i="1" spc="-65" dirty="0">
                <a:latin typeface="Calibri" panose="020F0502020204030204" pitchFamily="34" charset="0"/>
                <a:cs typeface="Calibri" panose="020F0502020204030204" pitchFamily="34" charset="0"/>
              </a:rPr>
              <a:t>Am </a:t>
            </a:r>
            <a:r>
              <a:rPr sz="1600" i="1" spc="-35" dirty="0">
                <a:latin typeface="Calibri" panose="020F0502020204030204" pitchFamily="34" charset="0"/>
                <a:cs typeface="Calibri" panose="020F0502020204030204" pitchFamily="34" charset="0"/>
              </a:rPr>
              <a:t>Soc </a:t>
            </a:r>
            <a:r>
              <a:rPr sz="1600" i="1" spc="-30" dirty="0">
                <a:latin typeface="Calibri" panose="020F0502020204030204" pitchFamily="34" charset="0"/>
                <a:cs typeface="Calibri" panose="020F0502020204030204" pitchFamily="34" charset="0"/>
              </a:rPr>
              <a:t>Nephrol</a:t>
            </a:r>
            <a:r>
              <a:rPr sz="1600" i="1" spc="-1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i="1" spc="10" dirty="0">
                <a:latin typeface="Calibri" panose="020F0502020204030204" pitchFamily="34" charset="0"/>
                <a:cs typeface="Calibri" panose="020F0502020204030204" pitchFamily="34" charset="0"/>
              </a:rPr>
              <a:t>2013</a:t>
            </a:r>
            <a:endParaRPr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object 6"/>
          <p:cNvGrpSpPr/>
          <p:nvPr/>
        </p:nvGrpSpPr>
        <p:grpSpPr>
          <a:xfrm>
            <a:off x="1852852" y="2226145"/>
            <a:ext cx="8418907" cy="2308860"/>
            <a:chOff x="755573" y="3933025"/>
            <a:chExt cx="7993380" cy="2308860"/>
          </a:xfrm>
        </p:grpSpPr>
        <p:sp>
          <p:nvSpPr>
            <p:cNvPr id="6" name="object 7"/>
            <p:cNvSpPr/>
            <p:nvPr/>
          </p:nvSpPr>
          <p:spPr>
            <a:xfrm>
              <a:off x="755573" y="3933025"/>
              <a:ext cx="7993380" cy="2308860"/>
            </a:xfrm>
            <a:custGeom>
              <a:avLst/>
              <a:gdLst/>
              <a:ahLst/>
              <a:cxnLst/>
              <a:rect l="l" t="t" r="r" b="b"/>
              <a:pathLst>
                <a:path w="7993380" h="2308860">
                  <a:moveTo>
                    <a:pt x="7992872" y="0"/>
                  </a:moveTo>
                  <a:lnTo>
                    <a:pt x="0" y="0"/>
                  </a:lnTo>
                  <a:lnTo>
                    <a:pt x="0" y="2308352"/>
                  </a:lnTo>
                  <a:lnTo>
                    <a:pt x="7992872" y="2308352"/>
                  </a:lnTo>
                  <a:lnTo>
                    <a:pt x="7992872" y="0"/>
                  </a:lnTo>
                  <a:close/>
                </a:path>
              </a:pathLst>
            </a:custGeom>
            <a:solidFill>
              <a:srgbClr val="DBED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8"/>
            <p:cNvSpPr/>
            <p:nvPr/>
          </p:nvSpPr>
          <p:spPr>
            <a:xfrm>
              <a:off x="827582" y="4221137"/>
              <a:ext cx="2160270" cy="148501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9"/>
            <p:cNvSpPr/>
            <p:nvPr/>
          </p:nvSpPr>
          <p:spPr>
            <a:xfrm>
              <a:off x="3923918" y="4221061"/>
              <a:ext cx="2088261" cy="151218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10"/>
          <p:cNvSpPr txBox="1"/>
          <p:nvPr/>
        </p:nvSpPr>
        <p:spPr>
          <a:xfrm>
            <a:off x="1852853" y="2226145"/>
            <a:ext cx="7993380" cy="2308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950">
              <a:latin typeface="Times New Roman"/>
              <a:cs typeface="Times New Roman"/>
            </a:endParaRPr>
          </a:p>
          <a:p>
            <a:pPr marL="163195">
              <a:lnSpc>
                <a:spcPct val="100000"/>
              </a:lnSpc>
              <a:spcBef>
                <a:spcPts val="5"/>
              </a:spcBef>
              <a:tabLst>
                <a:tab pos="3260090" algn="l"/>
              </a:tabLst>
            </a:pPr>
            <a:r>
              <a:rPr sz="1800" b="1" spc="-135" dirty="0">
                <a:latin typeface="Georgia"/>
                <a:cs typeface="Georgia"/>
              </a:rPr>
              <a:t>Πρόσθιος</a:t>
            </a:r>
            <a:r>
              <a:rPr sz="1800" b="1" spc="-50" dirty="0">
                <a:latin typeface="Georgia"/>
                <a:cs typeface="Georgia"/>
              </a:rPr>
              <a:t> </a:t>
            </a:r>
            <a:r>
              <a:rPr sz="1800" b="1" spc="-85" dirty="0">
                <a:latin typeface="Georgia"/>
                <a:cs typeface="Georgia"/>
              </a:rPr>
              <a:t>φακόκωνος	</a:t>
            </a:r>
            <a:r>
              <a:rPr sz="1800" b="1" spc="-90" dirty="0">
                <a:latin typeface="Georgia"/>
                <a:cs typeface="Georgia"/>
              </a:rPr>
              <a:t>Ωχρικές</a:t>
            </a:r>
            <a:r>
              <a:rPr sz="1800" b="1" spc="-95" dirty="0">
                <a:latin typeface="Georgia"/>
                <a:cs typeface="Georgia"/>
              </a:rPr>
              <a:t> </a:t>
            </a:r>
            <a:r>
              <a:rPr sz="1800" b="1" spc="-65" dirty="0">
                <a:latin typeface="Georgia"/>
                <a:cs typeface="Georgia"/>
              </a:rPr>
              <a:t>κηλίδες</a:t>
            </a:r>
            <a:endParaRPr sz="1800">
              <a:latin typeface="Georgia"/>
              <a:cs typeface="Georgia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4177FD7-B7C9-42C2-8894-5DE3B8DC93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287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49"/>
    </mc:Choice>
    <mc:Fallback>
      <p:transition spd="slow" advTm="8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91513" y="803956"/>
            <a:ext cx="6700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>
                <a:solidFill>
                  <a:srgbClr val="990000"/>
                </a:solidFill>
              </a:rPr>
              <a:t>Σύνδρομο </a:t>
            </a:r>
            <a:r>
              <a:rPr lang="en-US" sz="3600" b="1" err="1">
                <a:solidFill>
                  <a:srgbClr val="990000"/>
                </a:solidFill>
              </a:rPr>
              <a:t>Alport</a:t>
            </a:r>
            <a:r>
              <a:rPr lang="el-GR" sz="3600" b="1">
                <a:solidFill>
                  <a:srgbClr val="990000"/>
                </a:solidFill>
              </a:rPr>
              <a:t>-απώλεια ακοής</a:t>
            </a:r>
            <a:endParaRPr lang="en-US" sz="3600" b="1" dirty="0">
              <a:solidFill>
                <a:srgbClr val="990000"/>
              </a:solidFill>
            </a:endParaRPr>
          </a:p>
        </p:txBody>
      </p:sp>
      <p:sp>
        <p:nvSpPr>
          <p:cNvPr id="4" name="object 5"/>
          <p:cNvSpPr txBox="1"/>
          <p:nvPr/>
        </p:nvSpPr>
        <p:spPr>
          <a:xfrm>
            <a:off x="7665720" y="6474421"/>
            <a:ext cx="4032503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i="1" spc="-25" dirty="0">
                <a:latin typeface="Calibri" panose="020F0502020204030204" pitchFamily="34" charset="0"/>
                <a:cs typeface="Calibri" panose="020F0502020204030204" pitchFamily="34" charset="0"/>
              </a:rPr>
              <a:t>Savige </a:t>
            </a:r>
            <a:r>
              <a:rPr sz="1600" i="1" spc="-254" dirty="0">
                <a:latin typeface="Calibri" panose="020F0502020204030204" pitchFamily="34" charset="0"/>
                <a:cs typeface="Calibri" panose="020F0502020204030204" pitchFamily="34" charset="0"/>
              </a:rPr>
              <a:t>J </a:t>
            </a:r>
            <a:r>
              <a:rPr sz="1600" i="1" spc="-5" dirty="0">
                <a:latin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sz="1600" i="1" spc="-45" dirty="0">
                <a:latin typeface="Calibri" panose="020F0502020204030204" pitchFamily="34" charset="0"/>
                <a:cs typeface="Calibri" panose="020F0502020204030204" pitchFamily="34" charset="0"/>
              </a:rPr>
              <a:t>al. </a:t>
            </a:r>
            <a:r>
              <a:rPr sz="1600" i="1" spc="-254" dirty="0">
                <a:latin typeface="Calibri" panose="020F0502020204030204" pitchFamily="34" charset="0"/>
                <a:cs typeface="Calibri" panose="020F0502020204030204" pitchFamily="34" charset="0"/>
              </a:rPr>
              <a:t>J </a:t>
            </a:r>
            <a:r>
              <a:rPr sz="1600" i="1" spc="-65" dirty="0">
                <a:latin typeface="Calibri" panose="020F0502020204030204" pitchFamily="34" charset="0"/>
                <a:cs typeface="Calibri" panose="020F0502020204030204" pitchFamily="34" charset="0"/>
              </a:rPr>
              <a:t>Am </a:t>
            </a:r>
            <a:r>
              <a:rPr sz="1600" i="1" spc="-35" dirty="0">
                <a:latin typeface="Calibri" panose="020F0502020204030204" pitchFamily="34" charset="0"/>
                <a:cs typeface="Calibri" panose="020F0502020204030204" pitchFamily="34" charset="0"/>
              </a:rPr>
              <a:t>Soc </a:t>
            </a:r>
            <a:r>
              <a:rPr sz="1600" i="1" spc="-30" dirty="0">
                <a:latin typeface="Calibri" panose="020F0502020204030204" pitchFamily="34" charset="0"/>
                <a:cs typeface="Calibri" panose="020F0502020204030204" pitchFamily="34" charset="0"/>
              </a:rPr>
              <a:t>Nephrol</a:t>
            </a:r>
            <a:r>
              <a:rPr sz="1600" i="1" spc="-1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i="1" spc="10" dirty="0">
                <a:latin typeface="Calibri" panose="020F0502020204030204" pitchFamily="34" charset="0"/>
                <a:cs typeface="Calibri" panose="020F0502020204030204" pitchFamily="34" charset="0"/>
              </a:rPr>
              <a:t>2013</a:t>
            </a:r>
            <a:endParaRPr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06880" y="2209151"/>
            <a:ext cx="5699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err="1"/>
              <a:t>Αμφοτερόπλευρη</a:t>
            </a:r>
            <a:r>
              <a:rPr lang="el-GR" sz="2400" dirty="0"/>
              <a:t> απώλεια ακοής στις υψηλές συχνότητες, κοχλιακής αιτιολογίας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8172" y="1742539"/>
            <a:ext cx="3567597" cy="23831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4313" y="3276600"/>
            <a:ext cx="4698100" cy="283464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6BC486B-BF79-4A68-A1DB-775E4A3E20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280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03"/>
    </mc:Choice>
    <mc:Fallback>
      <p:transition spd="slow" advTm="23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1171" y="667372"/>
            <a:ext cx="5965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>
                <a:solidFill>
                  <a:srgbClr val="990000"/>
                </a:solidFill>
              </a:rPr>
              <a:t>Σύνδρομο </a:t>
            </a:r>
            <a:r>
              <a:rPr lang="en-US" sz="3600" b="1">
                <a:solidFill>
                  <a:srgbClr val="990000"/>
                </a:solidFill>
              </a:rPr>
              <a:t>Alport</a:t>
            </a:r>
            <a:r>
              <a:rPr lang="el-GR" sz="3600" b="1">
                <a:solidFill>
                  <a:srgbClr val="990000"/>
                </a:solidFill>
              </a:rPr>
              <a:t>-πρόγνωση</a:t>
            </a:r>
            <a:endParaRPr lang="en-US" sz="3600" b="1" dirty="0">
              <a:solidFill>
                <a:srgbClr val="990000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39797" y="3157804"/>
            <a:ext cx="206248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75" dirty="0">
                <a:latin typeface="Georgia"/>
                <a:cs typeface="Georgia"/>
              </a:rPr>
              <a:t>ΦΥΛΟΣΥΝΔΕΤΟ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39797" y="3520820"/>
            <a:ext cx="285940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12800" indent="-800100">
              <a:lnSpc>
                <a:spcPct val="100000"/>
              </a:lnSpc>
              <a:spcBef>
                <a:spcPts val="100"/>
              </a:spcBef>
              <a:buChar char="•"/>
              <a:tabLst>
                <a:tab pos="812165" algn="l"/>
                <a:tab pos="812800" algn="l"/>
              </a:tabLst>
            </a:pPr>
            <a:r>
              <a:rPr sz="2400" spc="40" dirty="0">
                <a:latin typeface="Georgia"/>
                <a:cs typeface="Georgia"/>
              </a:rPr>
              <a:t>100%</a:t>
            </a:r>
            <a:endParaRPr sz="2400" dirty="0">
              <a:latin typeface="Georgia"/>
              <a:cs typeface="Georgi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800217" y="2304795"/>
            <a:ext cx="2885440" cy="2051685"/>
            <a:chOff x="4062857" y="369315"/>
            <a:chExt cx="2885440" cy="2051685"/>
          </a:xfrm>
        </p:grpSpPr>
        <p:sp>
          <p:nvSpPr>
            <p:cNvPr id="11" name="object 11"/>
            <p:cNvSpPr/>
            <p:nvPr/>
          </p:nvSpPr>
          <p:spPr>
            <a:xfrm>
              <a:off x="4067937" y="369315"/>
              <a:ext cx="2880360" cy="2051685"/>
            </a:xfrm>
            <a:custGeom>
              <a:avLst/>
              <a:gdLst/>
              <a:ahLst/>
              <a:cxnLst/>
              <a:rect l="l" t="t" r="r" b="b"/>
              <a:pathLst>
                <a:path w="2880359" h="2051685">
                  <a:moveTo>
                    <a:pt x="0" y="2051558"/>
                  </a:moveTo>
                  <a:lnTo>
                    <a:pt x="2880360" y="2051558"/>
                  </a:lnTo>
                  <a:lnTo>
                    <a:pt x="2880360" y="0"/>
                  </a:lnTo>
                  <a:lnTo>
                    <a:pt x="0" y="0"/>
                  </a:lnTo>
                  <a:lnTo>
                    <a:pt x="0" y="2051558"/>
                  </a:lnTo>
                  <a:close/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069207" y="433831"/>
              <a:ext cx="1910080" cy="553085"/>
            </a:xfrm>
            <a:custGeom>
              <a:avLst/>
              <a:gdLst/>
              <a:ahLst/>
              <a:cxnLst/>
              <a:rect l="l" t="t" r="r" b="b"/>
              <a:pathLst>
                <a:path w="1910079" h="553085">
                  <a:moveTo>
                    <a:pt x="1633473" y="0"/>
                  </a:moveTo>
                  <a:lnTo>
                    <a:pt x="0" y="0"/>
                  </a:lnTo>
                  <a:lnTo>
                    <a:pt x="276478" y="276478"/>
                  </a:lnTo>
                  <a:lnTo>
                    <a:pt x="0" y="552957"/>
                  </a:lnTo>
                  <a:lnTo>
                    <a:pt x="1633473" y="552957"/>
                  </a:lnTo>
                  <a:lnTo>
                    <a:pt x="1910079" y="276478"/>
                  </a:lnTo>
                  <a:lnTo>
                    <a:pt x="1633473" y="0"/>
                  </a:lnTo>
                  <a:close/>
                </a:path>
              </a:pathLst>
            </a:custGeom>
            <a:solidFill>
              <a:srgbClr val="DBED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069207" y="433831"/>
              <a:ext cx="1910080" cy="553085"/>
            </a:xfrm>
            <a:custGeom>
              <a:avLst/>
              <a:gdLst/>
              <a:ahLst/>
              <a:cxnLst/>
              <a:rect l="l" t="t" r="r" b="b"/>
              <a:pathLst>
                <a:path w="1910079" h="553085">
                  <a:moveTo>
                    <a:pt x="0" y="0"/>
                  </a:moveTo>
                  <a:lnTo>
                    <a:pt x="1633473" y="0"/>
                  </a:lnTo>
                  <a:lnTo>
                    <a:pt x="1910079" y="276478"/>
                  </a:lnTo>
                  <a:lnTo>
                    <a:pt x="1633473" y="552957"/>
                  </a:lnTo>
                  <a:lnTo>
                    <a:pt x="0" y="552957"/>
                  </a:lnTo>
                  <a:lnTo>
                    <a:pt x="276478" y="276478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6133592" y="2474468"/>
            <a:ext cx="12788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35" dirty="0">
                <a:latin typeface="Georgia"/>
                <a:cs typeface="Georgia"/>
              </a:rPr>
              <a:t>Έως </a:t>
            </a:r>
            <a:r>
              <a:rPr sz="1800" b="1" spc="-40" dirty="0">
                <a:latin typeface="Georgia"/>
                <a:cs typeface="Georgia"/>
              </a:rPr>
              <a:t>25</a:t>
            </a:r>
            <a:r>
              <a:rPr sz="1800" b="1" spc="-10" dirty="0">
                <a:latin typeface="Georgia"/>
                <a:cs typeface="Georgia"/>
              </a:rPr>
              <a:t> </a:t>
            </a:r>
            <a:r>
              <a:rPr sz="1800" b="1" spc="-20" dirty="0">
                <a:latin typeface="Georgia"/>
                <a:cs typeface="Georgia"/>
              </a:rPr>
              <a:t>έτη</a:t>
            </a:r>
            <a:endParaRPr sz="1800">
              <a:latin typeface="Georgia"/>
              <a:cs typeface="Georgi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7530464" y="2409952"/>
            <a:ext cx="1160780" cy="471805"/>
            <a:chOff x="5793104" y="474472"/>
            <a:chExt cx="1160780" cy="471805"/>
          </a:xfrm>
        </p:grpSpPr>
        <p:sp>
          <p:nvSpPr>
            <p:cNvPr id="16" name="object 16"/>
            <p:cNvSpPr/>
            <p:nvPr/>
          </p:nvSpPr>
          <p:spPr>
            <a:xfrm>
              <a:off x="5799454" y="480822"/>
              <a:ext cx="1148080" cy="459105"/>
            </a:xfrm>
            <a:custGeom>
              <a:avLst/>
              <a:gdLst/>
              <a:ahLst/>
              <a:cxnLst/>
              <a:rect l="l" t="t" r="r" b="b"/>
              <a:pathLst>
                <a:path w="1148079" h="459105">
                  <a:moveTo>
                    <a:pt x="918083" y="0"/>
                  </a:moveTo>
                  <a:lnTo>
                    <a:pt x="0" y="0"/>
                  </a:lnTo>
                  <a:lnTo>
                    <a:pt x="229489" y="229488"/>
                  </a:lnTo>
                  <a:lnTo>
                    <a:pt x="0" y="458977"/>
                  </a:lnTo>
                  <a:lnTo>
                    <a:pt x="918083" y="458977"/>
                  </a:lnTo>
                  <a:lnTo>
                    <a:pt x="1147572" y="229488"/>
                  </a:lnTo>
                  <a:lnTo>
                    <a:pt x="918083" y="0"/>
                  </a:lnTo>
                  <a:close/>
                </a:path>
              </a:pathLst>
            </a:custGeom>
            <a:solidFill>
              <a:srgbClr val="D0D7E8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799454" y="480822"/>
              <a:ext cx="1148080" cy="459105"/>
            </a:xfrm>
            <a:custGeom>
              <a:avLst/>
              <a:gdLst/>
              <a:ahLst/>
              <a:cxnLst/>
              <a:rect l="l" t="t" r="r" b="b"/>
              <a:pathLst>
                <a:path w="1148079" h="459105">
                  <a:moveTo>
                    <a:pt x="0" y="0"/>
                  </a:moveTo>
                  <a:lnTo>
                    <a:pt x="918083" y="0"/>
                  </a:lnTo>
                  <a:lnTo>
                    <a:pt x="1147572" y="229488"/>
                  </a:lnTo>
                  <a:lnTo>
                    <a:pt x="918083" y="458977"/>
                  </a:lnTo>
                  <a:lnTo>
                    <a:pt x="0" y="458977"/>
                  </a:lnTo>
                  <a:lnTo>
                    <a:pt x="229489" y="229488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D0D7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7857870" y="2456129"/>
            <a:ext cx="53213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15" dirty="0">
                <a:latin typeface="Georgia"/>
                <a:cs typeface="Georgia"/>
              </a:rPr>
              <a:t>50%</a:t>
            </a:r>
            <a:endParaRPr sz="2000">
              <a:latin typeface="Georgia"/>
              <a:cs typeface="Georgi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800217" y="2993390"/>
            <a:ext cx="2864485" cy="565785"/>
            <a:chOff x="4062857" y="1057910"/>
            <a:chExt cx="2864485" cy="565785"/>
          </a:xfrm>
        </p:grpSpPr>
        <p:sp>
          <p:nvSpPr>
            <p:cNvPr id="20" name="object 20"/>
            <p:cNvSpPr/>
            <p:nvPr/>
          </p:nvSpPr>
          <p:spPr>
            <a:xfrm>
              <a:off x="4069207" y="1064260"/>
              <a:ext cx="1884045" cy="553085"/>
            </a:xfrm>
            <a:custGeom>
              <a:avLst/>
              <a:gdLst/>
              <a:ahLst/>
              <a:cxnLst/>
              <a:rect l="l" t="t" r="r" b="b"/>
              <a:pathLst>
                <a:path w="1884045" h="553085">
                  <a:moveTo>
                    <a:pt x="1607439" y="0"/>
                  </a:moveTo>
                  <a:lnTo>
                    <a:pt x="0" y="0"/>
                  </a:lnTo>
                  <a:lnTo>
                    <a:pt x="276478" y="276478"/>
                  </a:lnTo>
                  <a:lnTo>
                    <a:pt x="0" y="552957"/>
                  </a:lnTo>
                  <a:lnTo>
                    <a:pt x="1607439" y="552957"/>
                  </a:lnTo>
                  <a:lnTo>
                    <a:pt x="1883917" y="276478"/>
                  </a:lnTo>
                  <a:lnTo>
                    <a:pt x="1607439" y="0"/>
                  </a:lnTo>
                  <a:close/>
                </a:path>
              </a:pathLst>
            </a:custGeom>
            <a:solidFill>
              <a:srgbClr val="DBED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069207" y="1064260"/>
              <a:ext cx="1884045" cy="553085"/>
            </a:xfrm>
            <a:custGeom>
              <a:avLst/>
              <a:gdLst/>
              <a:ahLst/>
              <a:cxnLst/>
              <a:rect l="l" t="t" r="r" b="b"/>
              <a:pathLst>
                <a:path w="1884045" h="553085">
                  <a:moveTo>
                    <a:pt x="0" y="0"/>
                  </a:moveTo>
                  <a:lnTo>
                    <a:pt x="1607439" y="0"/>
                  </a:lnTo>
                  <a:lnTo>
                    <a:pt x="1883917" y="276478"/>
                  </a:lnTo>
                  <a:lnTo>
                    <a:pt x="1607439" y="552957"/>
                  </a:lnTo>
                  <a:lnTo>
                    <a:pt x="0" y="552957"/>
                  </a:lnTo>
                  <a:lnTo>
                    <a:pt x="276478" y="276478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773420" y="1111250"/>
              <a:ext cx="1147445" cy="459105"/>
            </a:xfrm>
            <a:custGeom>
              <a:avLst/>
              <a:gdLst/>
              <a:ahLst/>
              <a:cxnLst/>
              <a:rect l="l" t="t" r="r" b="b"/>
              <a:pathLst>
                <a:path w="1147445" h="459105">
                  <a:moveTo>
                    <a:pt x="917955" y="0"/>
                  </a:moveTo>
                  <a:lnTo>
                    <a:pt x="0" y="0"/>
                  </a:lnTo>
                  <a:lnTo>
                    <a:pt x="229488" y="229488"/>
                  </a:lnTo>
                  <a:lnTo>
                    <a:pt x="0" y="458977"/>
                  </a:lnTo>
                  <a:lnTo>
                    <a:pt x="917955" y="458977"/>
                  </a:lnTo>
                  <a:lnTo>
                    <a:pt x="1147445" y="229488"/>
                  </a:lnTo>
                  <a:lnTo>
                    <a:pt x="917955" y="0"/>
                  </a:lnTo>
                  <a:close/>
                </a:path>
              </a:pathLst>
            </a:custGeom>
            <a:solidFill>
              <a:srgbClr val="D0D7E8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773420" y="1111250"/>
              <a:ext cx="1147445" cy="459105"/>
            </a:xfrm>
            <a:custGeom>
              <a:avLst/>
              <a:gdLst/>
              <a:ahLst/>
              <a:cxnLst/>
              <a:rect l="l" t="t" r="r" b="b"/>
              <a:pathLst>
                <a:path w="1147445" h="459105">
                  <a:moveTo>
                    <a:pt x="0" y="0"/>
                  </a:moveTo>
                  <a:lnTo>
                    <a:pt x="917955" y="0"/>
                  </a:lnTo>
                  <a:lnTo>
                    <a:pt x="1147445" y="229488"/>
                  </a:lnTo>
                  <a:lnTo>
                    <a:pt x="917955" y="458977"/>
                  </a:lnTo>
                  <a:lnTo>
                    <a:pt x="0" y="458977"/>
                  </a:lnTo>
                  <a:lnTo>
                    <a:pt x="229488" y="229488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D0D7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6119875" y="3087116"/>
            <a:ext cx="224345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724025" algn="l"/>
              </a:tabLst>
            </a:pPr>
            <a:r>
              <a:rPr sz="2700" b="1" spc="-232" baseline="1543" dirty="0">
                <a:latin typeface="Georgia"/>
                <a:cs typeface="Georgia"/>
              </a:rPr>
              <a:t>Έω</a:t>
            </a:r>
            <a:r>
              <a:rPr sz="2700" b="1" spc="-135" baseline="1543" dirty="0">
                <a:latin typeface="Georgia"/>
                <a:cs typeface="Georgia"/>
              </a:rPr>
              <a:t>ς</a:t>
            </a:r>
            <a:r>
              <a:rPr sz="2700" b="1" baseline="1543" dirty="0">
                <a:latin typeface="Georgia"/>
                <a:cs typeface="Georgia"/>
              </a:rPr>
              <a:t> </a:t>
            </a:r>
            <a:r>
              <a:rPr sz="2700" b="1" spc="-202" baseline="1543" dirty="0">
                <a:latin typeface="Georgia"/>
                <a:cs typeface="Georgia"/>
              </a:rPr>
              <a:t> </a:t>
            </a:r>
            <a:r>
              <a:rPr sz="2700" b="1" spc="-225" baseline="1543" dirty="0">
                <a:latin typeface="Georgia"/>
                <a:cs typeface="Georgia"/>
              </a:rPr>
              <a:t>4</a:t>
            </a:r>
            <a:r>
              <a:rPr sz="2700" b="1" spc="-240" baseline="1543" dirty="0">
                <a:latin typeface="Georgia"/>
                <a:cs typeface="Georgia"/>
              </a:rPr>
              <a:t>0</a:t>
            </a:r>
            <a:r>
              <a:rPr sz="2700" b="1" spc="-97" baseline="1543" dirty="0">
                <a:latin typeface="Georgia"/>
                <a:cs typeface="Georgia"/>
              </a:rPr>
              <a:t> </a:t>
            </a:r>
            <a:r>
              <a:rPr sz="2700" b="1" spc="37" baseline="1543" dirty="0">
                <a:latin typeface="Georgia"/>
                <a:cs typeface="Georgia"/>
              </a:rPr>
              <a:t>έτ</a:t>
            </a:r>
            <a:r>
              <a:rPr sz="2700" b="1" spc="-172" baseline="1543" dirty="0">
                <a:latin typeface="Georgia"/>
                <a:cs typeface="Georgia"/>
              </a:rPr>
              <a:t>η</a:t>
            </a:r>
            <a:r>
              <a:rPr sz="2700" b="1" baseline="1543" dirty="0">
                <a:latin typeface="Georgia"/>
                <a:cs typeface="Georgia"/>
              </a:rPr>
              <a:t>	</a:t>
            </a:r>
            <a:r>
              <a:rPr sz="2000" spc="-10" dirty="0">
                <a:latin typeface="Georgia"/>
                <a:cs typeface="Georgia"/>
              </a:rPr>
              <a:t>90%</a:t>
            </a:r>
            <a:endParaRPr sz="2000">
              <a:latin typeface="Georgia"/>
              <a:cs typeface="Georgia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5800217" y="3623818"/>
            <a:ext cx="1910080" cy="565785"/>
            <a:chOff x="4062857" y="1688338"/>
            <a:chExt cx="1910080" cy="565785"/>
          </a:xfrm>
        </p:grpSpPr>
        <p:sp>
          <p:nvSpPr>
            <p:cNvPr id="26" name="object 26"/>
            <p:cNvSpPr/>
            <p:nvPr/>
          </p:nvSpPr>
          <p:spPr>
            <a:xfrm>
              <a:off x="4069207" y="1694688"/>
              <a:ext cx="1897380" cy="553085"/>
            </a:xfrm>
            <a:custGeom>
              <a:avLst/>
              <a:gdLst/>
              <a:ahLst/>
              <a:cxnLst/>
              <a:rect l="l" t="t" r="r" b="b"/>
              <a:pathLst>
                <a:path w="1897379" h="553085">
                  <a:moveTo>
                    <a:pt x="1620773" y="0"/>
                  </a:moveTo>
                  <a:lnTo>
                    <a:pt x="0" y="0"/>
                  </a:lnTo>
                  <a:lnTo>
                    <a:pt x="276478" y="276478"/>
                  </a:lnTo>
                  <a:lnTo>
                    <a:pt x="0" y="552958"/>
                  </a:lnTo>
                  <a:lnTo>
                    <a:pt x="1620773" y="552958"/>
                  </a:lnTo>
                  <a:lnTo>
                    <a:pt x="1897252" y="276478"/>
                  </a:lnTo>
                  <a:lnTo>
                    <a:pt x="1620773" y="0"/>
                  </a:lnTo>
                  <a:close/>
                </a:path>
              </a:pathLst>
            </a:custGeom>
            <a:solidFill>
              <a:srgbClr val="DBED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069207" y="1694688"/>
              <a:ext cx="1897380" cy="553085"/>
            </a:xfrm>
            <a:custGeom>
              <a:avLst/>
              <a:gdLst/>
              <a:ahLst/>
              <a:cxnLst/>
              <a:rect l="l" t="t" r="r" b="b"/>
              <a:pathLst>
                <a:path w="1897379" h="553085">
                  <a:moveTo>
                    <a:pt x="0" y="0"/>
                  </a:moveTo>
                  <a:lnTo>
                    <a:pt x="1620773" y="0"/>
                  </a:lnTo>
                  <a:lnTo>
                    <a:pt x="1897252" y="276478"/>
                  </a:lnTo>
                  <a:lnTo>
                    <a:pt x="1620773" y="552958"/>
                  </a:lnTo>
                  <a:lnTo>
                    <a:pt x="0" y="552958"/>
                  </a:lnTo>
                  <a:lnTo>
                    <a:pt x="276478" y="276478"/>
                  </a:lnTo>
                  <a:lnTo>
                    <a:pt x="0" y="0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6127495" y="3735705"/>
            <a:ext cx="12788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35" dirty="0">
                <a:latin typeface="Georgia"/>
                <a:cs typeface="Georgia"/>
              </a:rPr>
              <a:t>Έως </a:t>
            </a:r>
            <a:r>
              <a:rPr sz="1800" b="1" spc="-155" dirty="0">
                <a:latin typeface="Georgia"/>
                <a:cs typeface="Georgia"/>
              </a:rPr>
              <a:t>60</a:t>
            </a:r>
            <a:r>
              <a:rPr sz="1800" b="1" dirty="0">
                <a:latin typeface="Georgia"/>
                <a:cs typeface="Georgia"/>
              </a:rPr>
              <a:t> </a:t>
            </a:r>
            <a:r>
              <a:rPr sz="1800" b="1" spc="-20" dirty="0">
                <a:latin typeface="Georgia"/>
                <a:cs typeface="Georgia"/>
              </a:rPr>
              <a:t>έτη</a:t>
            </a:r>
            <a:endParaRPr sz="1800">
              <a:latin typeface="Georgia"/>
              <a:cs typeface="Georgia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7517764" y="3670807"/>
            <a:ext cx="1160145" cy="471805"/>
            <a:chOff x="5780404" y="1735327"/>
            <a:chExt cx="1160145" cy="471805"/>
          </a:xfrm>
        </p:grpSpPr>
        <p:sp>
          <p:nvSpPr>
            <p:cNvPr id="30" name="object 30"/>
            <p:cNvSpPr/>
            <p:nvPr/>
          </p:nvSpPr>
          <p:spPr>
            <a:xfrm>
              <a:off x="5786754" y="1741677"/>
              <a:ext cx="1147445" cy="459105"/>
            </a:xfrm>
            <a:custGeom>
              <a:avLst/>
              <a:gdLst/>
              <a:ahLst/>
              <a:cxnLst/>
              <a:rect l="l" t="t" r="r" b="b"/>
              <a:pathLst>
                <a:path w="1147445" h="459105">
                  <a:moveTo>
                    <a:pt x="917955" y="0"/>
                  </a:moveTo>
                  <a:lnTo>
                    <a:pt x="0" y="0"/>
                  </a:lnTo>
                  <a:lnTo>
                    <a:pt x="229489" y="229488"/>
                  </a:lnTo>
                  <a:lnTo>
                    <a:pt x="0" y="458977"/>
                  </a:lnTo>
                  <a:lnTo>
                    <a:pt x="917955" y="458977"/>
                  </a:lnTo>
                  <a:lnTo>
                    <a:pt x="1147445" y="229488"/>
                  </a:lnTo>
                  <a:lnTo>
                    <a:pt x="917955" y="0"/>
                  </a:lnTo>
                  <a:close/>
                </a:path>
              </a:pathLst>
            </a:custGeom>
            <a:solidFill>
              <a:srgbClr val="D0D7E8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786754" y="1741677"/>
              <a:ext cx="1147445" cy="459105"/>
            </a:xfrm>
            <a:custGeom>
              <a:avLst/>
              <a:gdLst/>
              <a:ahLst/>
              <a:cxnLst/>
              <a:rect l="l" t="t" r="r" b="b"/>
              <a:pathLst>
                <a:path w="1147445" h="459105">
                  <a:moveTo>
                    <a:pt x="0" y="0"/>
                  </a:moveTo>
                  <a:lnTo>
                    <a:pt x="917955" y="0"/>
                  </a:lnTo>
                  <a:lnTo>
                    <a:pt x="1147445" y="229488"/>
                  </a:lnTo>
                  <a:lnTo>
                    <a:pt x="917955" y="458977"/>
                  </a:lnTo>
                  <a:lnTo>
                    <a:pt x="0" y="458977"/>
                  </a:lnTo>
                  <a:lnTo>
                    <a:pt x="229489" y="229488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D0D7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7774939" y="3717798"/>
            <a:ext cx="67183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30" dirty="0">
                <a:latin typeface="Georgia"/>
                <a:cs typeface="Georgia"/>
              </a:rPr>
              <a:t>100%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33" name="object 35"/>
          <p:cNvSpPr/>
          <p:nvPr/>
        </p:nvSpPr>
        <p:spPr>
          <a:xfrm>
            <a:off x="3789045" y="3003861"/>
            <a:ext cx="2016760" cy="805180"/>
          </a:xfrm>
          <a:custGeom>
            <a:avLst/>
            <a:gdLst/>
            <a:ahLst/>
            <a:cxnLst/>
            <a:rect l="l" t="t" r="r" b="b"/>
            <a:pathLst>
              <a:path w="2016760" h="805180">
                <a:moveTo>
                  <a:pt x="979551" y="747845"/>
                </a:moveTo>
                <a:lnTo>
                  <a:pt x="0" y="747845"/>
                </a:lnTo>
                <a:lnTo>
                  <a:pt x="0" y="804995"/>
                </a:lnTo>
                <a:lnTo>
                  <a:pt x="1008126" y="804995"/>
                </a:lnTo>
                <a:lnTo>
                  <a:pt x="1019234" y="802745"/>
                </a:lnTo>
                <a:lnTo>
                  <a:pt x="1028319" y="796613"/>
                </a:lnTo>
                <a:lnTo>
                  <a:pt x="1034450" y="787528"/>
                </a:lnTo>
                <a:lnTo>
                  <a:pt x="1036701" y="776420"/>
                </a:lnTo>
                <a:lnTo>
                  <a:pt x="979551" y="776420"/>
                </a:lnTo>
                <a:lnTo>
                  <a:pt x="979551" y="747845"/>
                </a:lnTo>
                <a:close/>
              </a:path>
              <a:path w="2016760" h="805180">
                <a:moveTo>
                  <a:pt x="1853877" y="99764"/>
                </a:moveTo>
                <a:lnTo>
                  <a:pt x="1008126" y="99764"/>
                </a:lnTo>
                <a:lnTo>
                  <a:pt x="997017" y="102014"/>
                </a:lnTo>
                <a:lnTo>
                  <a:pt x="987932" y="108146"/>
                </a:lnTo>
                <a:lnTo>
                  <a:pt x="981801" y="117230"/>
                </a:lnTo>
                <a:lnTo>
                  <a:pt x="979551" y="128339"/>
                </a:lnTo>
                <a:lnTo>
                  <a:pt x="979551" y="776420"/>
                </a:lnTo>
                <a:lnTo>
                  <a:pt x="1008126" y="747845"/>
                </a:lnTo>
                <a:lnTo>
                  <a:pt x="1036701" y="747845"/>
                </a:lnTo>
                <a:lnTo>
                  <a:pt x="1036701" y="156914"/>
                </a:lnTo>
                <a:lnTo>
                  <a:pt x="1008126" y="156914"/>
                </a:lnTo>
                <a:lnTo>
                  <a:pt x="1036701" y="128339"/>
                </a:lnTo>
                <a:lnTo>
                  <a:pt x="1902831" y="128339"/>
                </a:lnTo>
                <a:lnTo>
                  <a:pt x="1853877" y="99764"/>
                </a:lnTo>
                <a:close/>
              </a:path>
              <a:path w="2016760" h="805180">
                <a:moveTo>
                  <a:pt x="1036701" y="747845"/>
                </a:moveTo>
                <a:lnTo>
                  <a:pt x="1008126" y="747845"/>
                </a:lnTo>
                <a:lnTo>
                  <a:pt x="979551" y="776420"/>
                </a:lnTo>
                <a:lnTo>
                  <a:pt x="1036701" y="776420"/>
                </a:lnTo>
                <a:lnTo>
                  <a:pt x="1036701" y="747845"/>
                </a:lnTo>
                <a:close/>
              </a:path>
              <a:path w="2016760" h="805180">
                <a:moveTo>
                  <a:pt x="1902913" y="128387"/>
                </a:moveTo>
                <a:lnTo>
                  <a:pt x="1773809" y="203650"/>
                </a:lnTo>
                <a:lnTo>
                  <a:pt x="1765361" y="211226"/>
                </a:lnTo>
                <a:lnTo>
                  <a:pt x="1760616" y="221112"/>
                </a:lnTo>
                <a:lnTo>
                  <a:pt x="1759896" y="232046"/>
                </a:lnTo>
                <a:lnTo>
                  <a:pt x="1763522" y="242766"/>
                </a:lnTo>
                <a:lnTo>
                  <a:pt x="1771098" y="251231"/>
                </a:lnTo>
                <a:lnTo>
                  <a:pt x="1780984" y="256006"/>
                </a:lnTo>
                <a:lnTo>
                  <a:pt x="1791918" y="256732"/>
                </a:lnTo>
                <a:lnTo>
                  <a:pt x="1802638" y="253053"/>
                </a:lnTo>
                <a:lnTo>
                  <a:pt x="1967405" y="156914"/>
                </a:lnTo>
                <a:lnTo>
                  <a:pt x="1959737" y="156914"/>
                </a:lnTo>
                <a:lnTo>
                  <a:pt x="1959737" y="153104"/>
                </a:lnTo>
                <a:lnTo>
                  <a:pt x="1945259" y="153104"/>
                </a:lnTo>
                <a:lnTo>
                  <a:pt x="1902913" y="128387"/>
                </a:lnTo>
                <a:close/>
              </a:path>
              <a:path w="2016760" h="805180">
                <a:moveTo>
                  <a:pt x="1036701" y="128339"/>
                </a:moveTo>
                <a:lnTo>
                  <a:pt x="1008126" y="156914"/>
                </a:lnTo>
                <a:lnTo>
                  <a:pt x="1036701" y="156914"/>
                </a:lnTo>
                <a:lnTo>
                  <a:pt x="1036701" y="128339"/>
                </a:lnTo>
                <a:close/>
              </a:path>
              <a:path w="2016760" h="805180">
                <a:moveTo>
                  <a:pt x="1902831" y="128339"/>
                </a:moveTo>
                <a:lnTo>
                  <a:pt x="1036701" y="128339"/>
                </a:lnTo>
                <a:lnTo>
                  <a:pt x="1036701" y="156914"/>
                </a:lnTo>
                <a:lnTo>
                  <a:pt x="1853978" y="156914"/>
                </a:lnTo>
                <a:lnTo>
                  <a:pt x="1902913" y="128387"/>
                </a:lnTo>
                <a:close/>
              </a:path>
              <a:path w="2016760" h="805180">
                <a:moveTo>
                  <a:pt x="1967405" y="99764"/>
                </a:moveTo>
                <a:lnTo>
                  <a:pt x="1959737" y="99764"/>
                </a:lnTo>
                <a:lnTo>
                  <a:pt x="1959737" y="156914"/>
                </a:lnTo>
                <a:lnTo>
                  <a:pt x="1967405" y="156914"/>
                </a:lnTo>
                <a:lnTo>
                  <a:pt x="2016378" y="128339"/>
                </a:lnTo>
                <a:lnTo>
                  <a:pt x="1967405" y="99764"/>
                </a:lnTo>
                <a:close/>
              </a:path>
              <a:path w="2016760" h="805180">
                <a:moveTo>
                  <a:pt x="1945259" y="103701"/>
                </a:moveTo>
                <a:lnTo>
                  <a:pt x="1902913" y="128387"/>
                </a:lnTo>
                <a:lnTo>
                  <a:pt x="1945259" y="153104"/>
                </a:lnTo>
                <a:lnTo>
                  <a:pt x="1945259" y="103701"/>
                </a:lnTo>
                <a:close/>
              </a:path>
              <a:path w="2016760" h="805180">
                <a:moveTo>
                  <a:pt x="1959737" y="103701"/>
                </a:moveTo>
                <a:lnTo>
                  <a:pt x="1945259" y="103701"/>
                </a:lnTo>
                <a:lnTo>
                  <a:pt x="1945259" y="153104"/>
                </a:lnTo>
                <a:lnTo>
                  <a:pt x="1959737" y="153104"/>
                </a:lnTo>
                <a:lnTo>
                  <a:pt x="1959737" y="103701"/>
                </a:lnTo>
                <a:close/>
              </a:path>
              <a:path w="2016760" h="805180">
                <a:moveTo>
                  <a:pt x="1791918" y="0"/>
                </a:moveTo>
                <a:lnTo>
                  <a:pt x="1780984" y="720"/>
                </a:lnTo>
                <a:lnTo>
                  <a:pt x="1771098" y="5464"/>
                </a:lnTo>
                <a:lnTo>
                  <a:pt x="1763522" y="13912"/>
                </a:lnTo>
                <a:lnTo>
                  <a:pt x="1759896" y="24685"/>
                </a:lnTo>
                <a:lnTo>
                  <a:pt x="1760616" y="35613"/>
                </a:lnTo>
                <a:lnTo>
                  <a:pt x="1765361" y="45469"/>
                </a:lnTo>
                <a:lnTo>
                  <a:pt x="1773809" y="53028"/>
                </a:lnTo>
                <a:lnTo>
                  <a:pt x="1902913" y="128387"/>
                </a:lnTo>
                <a:lnTo>
                  <a:pt x="1945259" y="103701"/>
                </a:lnTo>
                <a:lnTo>
                  <a:pt x="1959737" y="103701"/>
                </a:lnTo>
                <a:lnTo>
                  <a:pt x="1959737" y="99764"/>
                </a:lnTo>
                <a:lnTo>
                  <a:pt x="1967405" y="99764"/>
                </a:lnTo>
                <a:lnTo>
                  <a:pt x="1802638" y="3625"/>
                </a:lnTo>
                <a:lnTo>
                  <a:pt x="1791918" y="0"/>
                </a:lnTo>
                <a:close/>
              </a:path>
            </a:pathLst>
          </a:custGeom>
          <a:solidFill>
            <a:srgbClr val="3964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TextBox 33"/>
          <p:cNvSpPr txBox="1"/>
          <p:nvPr/>
        </p:nvSpPr>
        <p:spPr>
          <a:xfrm>
            <a:off x="4999202" y="1753970"/>
            <a:ext cx="4664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/>
              <a:t>Τελικό Στάδιο Χρόνιας Νεφρικής Νόσου</a:t>
            </a:r>
            <a:endParaRPr lang="en-US" sz="2000" b="1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711EBA2-C3E6-4E3D-9685-4E039A4F41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22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23"/>
    </mc:Choice>
    <mc:Fallback>
      <p:transition spd="slow" advTm="10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579190"/>
            <a:ext cx="7193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>
                <a:solidFill>
                  <a:srgbClr val="990000"/>
                </a:solidFill>
              </a:rPr>
              <a:t>Νόσος Λεπτής Βασικής Μεμβράνης</a:t>
            </a:r>
            <a:endParaRPr lang="en-US" sz="3600" b="1" dirty="0">
              <a:solidFill>
                <a:srgbClr val="990000"/>
              </a:solidFill>
            </a:endParaRPr>
          </a:p>
        </p:txBody>
      </p:sp>
      <p:sp>
        <p:nvSpPr>
          <p:cNvPr id="3" name="object 6"/>
          <p:cNvSpPr/>
          <p:nvPr/>
        </p:nvSpPr>
        <p:spPr>
          <a:xfrm>
            <a:off x="3383280" y="1781936"/>
            <a:ext cx="4800600" cy="34758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8B7AB86-14EF-4F2C-9D00-A8A220940A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6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54"/>
    </mc:Choice>
    <mc:Fallback>
      <p:transition spd="slow" advTm="6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28760" y="2313355"/>
            <a:ext cx="2331720" cy="14773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dirty="0"/>
              <a:t>Σχεδόν όλα τα παιδιά που καταλήγουν σε ΧΝΝΤΣ πάσχουν από κληρονομική νόσο των νεφρών</a:t>
            </a:r>
            <a:endParaRPr lang="en-US" dirty="0"/>
          </a:p>
        </p:txBody>
      </p:sp>
      <p:sp>
        <p:nvSpPr>
          <p:cNvPr id="4" name="Footer Placeholder 4"/>
          <p:cNvSpPr txBox="1">
            <a:spLocks/>
          </p:cNvSpPr>
          <p:nvPr/>
        </p:nvSpPr>
        <p:spPr>
          <a:xfrm>
            <a:off x="6316980" y="6410325"/>
            <a:ext cx="5623560" cy="4476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/>
                </a:solidFill>
              </a:rPr>
              <a:t>2018 Annual Data Report  Volume 2 ESRD, Chapter 7</a:t>
            </a:r>
          </a:p>
        </p:txBody>
      </p:sp>
      <p:sp>
        <p:nvSpPr>
          <p:cNvPr id="5" name="Rectangle 4"/>
          <p:cNvSpPr/>
          <p:nvPr/>
        </p:nvSpPr>
        <p:spPr>
          <a:xfrm>
            <a:off x="990600" y="5716658"/>
            <a:ext cx="7909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tabLst>
                <a:tab pos="5943600" algn="l"/>
              </a:tabLst>
            </a:pPr>
            <a:r>
              <a:rPr lang="en-US" sz="1200" i="1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Data Source: Special analyses, USRDS ESRD Database. Abbreviations: CAKUT, congenital anomalies of the kidney and urinary tract; C/H/C, cystic/hereditary/congenital diseases; ESRD, end-stage renal disease; GN, glomerulonephritis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5" y="1446048"/>
            <a:ext cx="7153671" cy="40386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0600" y="502920"/>
            <a:ext cx="10317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err="1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Επιπολασμός</a:t>
            </a:r>
            <a:r>
              <a:rPr lang="el-GR" sz="2400" b="1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ΧΝΝΤΣ σε παιδιατρικούς ασθενείς ανάλογα με την πρωτοπαθή αιτία και την ηλικία 2007-2011 &amp; 2012-2016</a:t>
            </a:r>
            <a:endParaRPr lang="en-US" sz="2400" b="1" dirty="0">
              <a:solidFill>
                <a:srgbClr val="99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0B5E505-67FD-4E2E-B00D-7D0D2433FF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891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74"/>
    </mc:Choice>
    <mc:Fallback>
      <p:transition spd="slow" advTm="8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4600" y="579190"/>
            <a:ext cx="7193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>
                <a:solidFill>
                  <a:srgbClr val="990000"/>
                </a:solidFill>
              </a:rPr>
              <a:t>Νόσος Λεπτής Βασικής Μεμβράνης</a:t>
            </a:r>
            <a:endParaRPr lang="en-US" sz="3600" b="1" dirty="0">
              <a:solidFill>
                <a:srgbClr val="99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45920" y="1493520"/>
            <a:ext cx="91287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/>
              <a:t>Η πιο συχνή αιτία επίμονης, </a:t>
            </a:r>
            <a:r>
              <a:rPr lang="el-GR" sz="2400" dirty="0" err="1"/>
              <a:t>σπειραματικής</a:t>
            </a:r>
            <a:r>
              <a:rPr lang="el-GR" sz="2400" dirty="0"/>
              <a:t>, μικροσκοπικής αιματουρίας στα παιδιά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/>
              <a:t>«Καλοήθης </a:t>
            </a:r>
            <a:r>
              <a:rPr lang="el-GR" sz="2400" dirty="0" err="1"/>
              <a:t>οικογενής</a:t>
            </a:r>
            <a:r>
              <a:rPr lang="el-GR" sz="2400" dirty="0"/>
              <a:t> αιματουρία»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/>
              <a:t>Το μόνο παθολογικό εύρημα σε βιοψία νεφρού είναι η ύπαρξη λεπτών </a:t>
            </a:r>
            <a:r>
              <a:rPr lang="el-GR" sz="2400" dirty="0" err="1"/>
              <a:t>σπειραματικών</a:t>
            </a:r>
            <a:r>
              <a:rPr lang="el-GR" sz="2400" dirty="0"/>
              <a:t> μεμβρανών στο ηλεκτρονικό μικροσκόπιο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/>
              <a:t>Νεφρική ανεπάρκεια σπάνια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5-9</a:t>
            </a:r>
            <a:r>
              <a:rPr lang="en-US" sz="2400"/>
              <a:t>% </a:t>
            </a:r>
            <a:r>
              <a:rPr lang="el-GR" sz="2400"/>
              <a:t>συχνότητα στο γενικό πληθυσμό</a:t>
            </a:r>
            <a:endParaRPr lang="en-US"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835A601-ED4B-43D7-A3F1-F815A94866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198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97"/>
    </mc:Choice>
    <mc:Fallback>
      <p:transition spd="slow" advTm="28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4600" y="579190"/>
            <a:ext cx="7193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>
                <a:solidFill>
                  <a:srgbClr val="990000"/>
                </a:solidFill>
              </a:rPr>
              <a:t>Νόσος Λεπτής Βασικής Μεμβράνης</a:t>
            </a:r>
            <a:endParaRPr lang="en-US" sz="3600" b="1" dirty="0">
              <a:solidFill>
                <a:srgbClr val="99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1640" y="1476471"/>
            <a:ext cx="9128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/>
              <a:t>Κληρονομείται κατά τον </a:t>
            </a:r>
            <a:r>
              <a:rPr lang="el-GR" sz="2400" dirty="0" err="1"/>
              <a:t>αυτοσωματικό</a:t>
            </a:r>
            <a:r>
              <a:rPr lang="el-GR" sz="2400" dirty="0"/>
              <a:t> επικρατούντα χαρακτήρα </a:t>
            </a:r>
            <a:endParaRPr lang="en-US" sz="2400" dirty="0"/>
          </a:p>
        </p:txBody>
      </p:sp>
      <p:grpSp>
        <p:nvGrpSpPr>
          <p:cNvPr id="86" name="Group 85"/>
          <p:cNvGrpSpPr/>
          <p:nvPr/>
        </p:nvGrpSpPr>
        <p:grpSpPr>
          <a:xfrm>
            <a:off x="2062150" y="2327291"/>
            <a:ext cx="7645730" cy="2893631"/>
            <a:chOff x="2206612" y="2464816"/>
            <a:chExt cx="7645730" cy="2893631"/>
          </a:xfrm>
        </p:grpSpPr>
        <p:grpSp>
          <p:nvGrpSpPr>
            <p:cNvPr id="5" name="object 2"/>
            <p:cNvGrpSpPr/>
            <p:nvPr/>
          </p:nvGrpSpPr>
          <p:grpSpPr>
            <a:xfrm>
              <a:off x="2500998" y="4338637"/>
              <a:ext cx="2088514" cy="1019810"/>
              <a:chOff x="1259636" y="3424237"/>
              <a:chExt cx="2088514" cy="1019810"/>
            </a:xfrm>
          </p:grpSpPr>
          <p:sp>
            <p:nvSpPr>
              <p:cNvPr id="6" name="object 3"/>
              <p:cNvSpPr/>
              <p:nvPr/>
            </p:nvSpPr>
            <p:spPr>
              <a:xfrm>
                <a:off x="1259636" y="3429000"/>
                <a:ext cx="2088514" cy="720090"/>
              </a:xfrm>
              <a:custGeom>
                <a:avLst/>
                <a:gdLst/>
                <a:ahLst/>
                <a:cxnLst/>
                <a:rect l="l" t="t" r="r" b="b"/>
                <a:pathLst>
                  <a:path w="2088514" h="720089">
                    <a:moveTo>
                      <a:pt x="0" y="0"/>
                    </a:moveTo>
                    <a:lnTo>
                      <a:pt x="2088210" y="0"/>
                    </a:lnTo>
                  </a:path>
                  <a:path w="2088514" h="720089">
                    <a:moveTo>
                      <a:pt x="720039" y="0"/>
                    </a:moveTo>
                    <a:lnTo>
                      <a:pt x="720039" y="720089"/>
                    </a:lnTo>
                  </a:path>
                  <a:path w="2088514" h="720089">
                    <a:moveTo>
                      <a:pt x="1512138" y="0"/>
                    </a:moveTo>
                    <a:lnTo>
                      <a:pt x="1512138" y="720089"/>
                    </a:lnTo>
                  </a:path>
                </a:pathLst>
              </a:custGeom>
              <a:ln w="9525">
                <a:solidFill>
                  <a:srgbClr val="39649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" name="object 4"/>
              <p:cNvSpPr/>
              <p:nvPr/>
            </p:nvSpPr>
            <p:spPr>
              <a:xfrm>
                <a:off x="1835657" y="4149090"/>
                <a:ext cx="288290" cy="288290"/>
              </a:xfrm>
              <a:custGeom>
                <a:avLst/>
                <a:gdLst/>
                <a:ahLst/>
                <a:cxnLst/>
                <a:rect l="l" t="t" r="r" b="b"/>
                <a:pathLst>
                  <a:path w="288289" h="288289">
                    <a:moveTo>
                      <a:pt x="144018" y="0"/>
                    </a:moveTo>
                    <a:lnTo>
                      <a:pt x="98511" y="7345"/>
                    </a:lnTo>
                    <a:lnTo>
                      <a:pt x="58978" y="27797"/>
                    </a:lnTo>
                    <a:lnTo>
                      <a:pt x="27797" y="58978"/>
                    </a:lnTo>
                    <a:lnTo>
                      <a:pt x="7345" y="98511"/>
                    </a:lnTo>
                    <a:lnTo>
                      <a:pt x="0" y="144018"/>
                    </a:lnTo>
                    <a:lnTo>
                      <a:pt x="7345" y="189524"/>
                    </a:lnTo>
                    <a:lnTo>
                      <a:pt x="27797" y="229057"/>
                    </a:lnTo>
                    <a:lnTo>
                      <a:pt x="58978" y="260238"/>
                    </a:lnTo>
                    <a:lnTo>
                      <a:pt x="98511" y="280690"/>
                    </a:lnTo>
                    <a:lnTo>
                      <a:pt x="144018" y="288036"/>
                    </a:lnTo>
                    <a:lnTo>
                      <a:pt x="189573" y="280690"/>
                    </a:lnTo>
                    <a:lnTo>
                      <a:pt x="229112" y="260238"/>
                    </a:lnTo>
                    <a:lnTo>
                      <a:pt x="260274" y="229057"/>
                    </a:lnTo>
                    <a:lnTo>
                      <a:pt x="280702" y="189524"/>
                    </a:lnTo>
                    <a:lnTo>
                      <a:pt x="288036" y="144018"/>
                    </a:lnTo>
                    <a:lnTo>
                      <a:pt x="280702" y="98511"/>
                    </a:lnTo>
                    <a:lnTo>
                      <a:pt x="260274" y="58978"/>
                    </a:lnTo>
                    <a:lnTo>
                      <a:pt x="229112" y="27797"/>
                    </a:lnTo>
                    <a:lnTo>
                      <a:pt x="189573" y="7345"/>
                    </a:lnTo>
                    <a:lnTo>
                      <a:pt x="144018" y="0"/>
                    </a:lnTo>
                    <a:close/>
                  </a:path>
                </a:pathLst>
              </a:custGeom>
              <a:solidFill>
                <a:srgbClr val="4F81B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" name="object 5"/>
              <p:cNvSpPr/>
              <p:nvPr/>
            </p:nvSpPr>
            <p:spPr>
              <a:xfrm>
                <a:off x="1835657" y="4149090"/>
                <a:ext cx="288290" cy="288290"/>
              </a:xfrm>
              <a:custGeom>
                <a:avLst/>
                <a:gdLst/>
                <a:ahLst/>
                <a:cxnLst/>
                <a:rect l="l" t="t" r="r" b="b"/>
                <a:pathLst>
                  <a:path w="288289" h="288289">
                    <a:moveTo>
                      <a:pt x="0" y="144018"/>
                    </a:moveTo>
                    <a:lnTo>
                      <a:pt x="7345" y="98511"/>
                    </a:lnTo>
                    <a:lnTo>
                      <a:pt x="27797" y="58978"/>
                    </a:lnTo>
                    <a:lnTo>
                      <a:pt x="58978" y="27797"/>
                    </a:lnTo>
                    <a:lnTo>
                      <a:pt x="98511" y="7345"/>
                    </a:lnTo>
                    <a:lnTo>
                      <a:pt x="144018" y="0"/>
                    </a:lnTo>
                    <a:lnTo>
                      <a:pt x="189573" y="7345"/>
                    </a:lnTo>
                    <a:lnTo>
                      <a:pt x="229112" y="27797"/>
                    </a:lnTo>
                    <a:lnTo>
                      <a:pt x="260274" y="58978"/>
                    </a:lnTo>
                    <a:lnTo>
                      <a:pt x="280702" y="98511"/>
                    </a:lnTo>
                    <a:lnTo>
                      <a:pt x="288036" y="144018"/>
                    </a:lnTo>
                    <a:lnTo>
                      <a:pt x="280702" y="189524"/>
                    </a:lnTo>
                    <a:lnTo>
                      <a:pt x="260274" y="229057"/>
                    </a:lnTo>
                    <a:lnTo>
                      <a:pt x="229112" y="260238"/>
                    </a:lnTo>
                    <a:lnTo>
                      <a:pt x="189573" y="280690"/>
                    </a:lnTo>
                    <a:lnTo>
                      <a:pt x="144018" y="288036"/>
                    </a:lnTo>
                    <a:lnTo>
                      <a:pt x="98511" y="280690"/>
                    </a:lnTo>
                    <a:lnTo>
                      <a:pt x="58978" y="260238"/>
                    </a:lnTo>
                    <a:lnTo>
                      <a:pt x="27797" y="229057"/>
                    </a:lnTo>
                    <a:lnTo>
                      <a:pt x="7345" y="189524"/>
                    </a:lnTo>
                    <a:lnTo>
                      <a:pt x="0" y="144018"/>
                    </a:lnTo>
                    <a:close/>
                  </a:path>
                </a:pathLst>
              </a:custGeom>
              <a:ln w="12700">
                <a:solidFill>
                  <a:srgbClr val="385D8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9" name="object 6"/>
            <p:cNvGrpSpPr/>
            <p:nvPr/>
          </p:nvGrpSpPr>
          <p:grpSpPr>
            <a:xfrm>
              <a:off x="3934778" y="3328923"/>
              <a:ext cx="300990" cy="300990"/>
              <a:chOff x="2693416" y="2414523"/>
              <a:chExt cx="300990" cy="300990"/>
            </a:xfrm>
          </p:grpSpPr>
          <p:sp>
            <p:nvSpPr>
              <p:cNvPr id="10" name="object 7"/>
              <p:cNvSpPr/>
              <p:nvPr/>
            </p:nvSpPr>
            <p:spPr>
              <a:xfrm>
                <a:off x="2699766" y="2420873"/>
                <a:ext cx="288290" cy="288290"/>
              </a:xfrm>
              <a:custGeom>
                <a:avLst/>
                <a:gdLst/>
                <a:ahLst/>
                <a:cxnLst/>
                <a:rect l="l" t="t" r="r" b="b"/>
                <a:pathLst>
                  <a:path w="288289" h="288289">
                    <a:moveTo>
                      <a:pt x="288036" y="0"/>
                    </a:moveTo>
                    <a:lnTo>
                      <a:pt x="0" y="0"/>
                    </a:lnTo>
                    <a:lnTo>
                      <a:pt x="0" y="288036"/>
                    </a:lnTo>
                    <a:lnTo>
                      <a:pt x="288036" y="288036"/>
                    </a:lnTo>
                    <a:lnTo>
                      <a:pt x="288036" y="0"/>
                    </a:lnTo>
                    <a:close/>
                  </a:path>
                </a:pathLst>
              </a:custGeom>
              <a:solidFill>
                <a:srgbClr val="4F81B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" name="object 8"/>
              <p:cNvSpPr/>
              <p:nvPr/>
            </p:nvSpPr>
            <p:spPr>
              <a:xfrm>
                <a:off x="2699766" y="2420873"/>
                <a:ext cx="288290" cy="288290"/>
              </a:xfrm>
              <a:custGeom>
                <a:avLst/>
                <a:gdLst/>
                <a:ahLst/>
                <a:cxnLst/>
                <a:rect l="l" t="t" r="r" b="b"/>
                <a:pathLst>
                  <a:path w="288289" h="288289">
                    <a:moveTo>
                      <a:pt x="0" y="288036"/>
                    </a:moveTo>
                    <a:lnTo>
                      <a:pt x="288036" y="288036"/>
                    </a:lnTo>
                    <a:lnTo>
                      <a:pt x="288036" y="0"/>
                    </a:lnTo>
                    <a:lnTo>
                      <a:pt x="0" y="0"/>
                    </a:lnTo>
                    <a:lnTo>
                      <a:pt x="0" y="288036"/>
                    </a:lnTo>
                    <a:close/>
                  </a:path>
                </a:pathLst>
              </a:custGeom>
              <a:ln w="12700">
                <a:solidFill>
                  <a:srgbClr val="385D8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2" name="object 9"/>
            <p:cNvGrpSpPr/>
            <p:nvPr/>
          </p:nvGrpSpPr>
          <p:grpSpPr>
            <a:xfrm>
              <a:off x="4229163" y="3328923"/>
              <a:ext cx="2814955" cy="870585"/>
              <a:chOff x="2987801" y="2414523"/>
              <a:chExt cx="2814955" cy="870585"/>
            </a:xfrm>
          </p:grpSpPr>
          <p:sp>
            <p:nvSpPr>
              <p:cNvPr id="13" name="object 10"/>
              <p:cNvSpPr/>
              <p:nvPr/>
            </p:nvSpPr>
            <p:spPr>
              <a:xfrm>
                <a:off x="5508116" y="2420873"/>
                <a:ext cx="288290" cy="288290"/>
              </a:xfrm>
              <a:custGeom>
                <a:avLst/>
                <a:gdLst/>
                <a:ahLst/>
                <a:cxnLst/>
                <a:rect l="l" t="t" r="r" b="b"/>
                <a:pathLst>
                  <a:path w="288289" h="288289">
                    <a:moveTo>
                      <a:pt x="144018" y="0"/>
                    </a:moveTo>
                    <a:lnTo>
                      <a:pt x="98511" y="7345"/>
                    </a:lnTo>
                    <a:lnTo>
                      <a:pt x="58978" y="27797"/>
                    </a:lnTo>
                    <a:lnTo>
                      <a:pt x="27797" y="58978"/>
                    </a:lnTo>
                    <a:lnTo>
                      <a:pt x="7345" y="98511"/>
                    </a:lnTo>
                    <a:lnTo>
                      <a:pt x="0" y="144017"/>
                    </a:lnTo>
                    <a:lnTo>
                      <a:pt x="7345" y="189524"/>
                    </a:lnTo>
                    <a:lnTo>
                      <a:pt x="27797" y="229057"/>
                    </a:lnTo>
                    <a:lnTo>
                      <a:pt x="58978" y="260238"/>
                    </a:lnTo>
                    <a:lnTo>
                      <a:pt x="98511" y="280690"/>
                    </a:lnTo>
                    <a:lnTo>
                      <a:pt x="144018" y="288036"/>
                    </a:lnTo>
                    <a:lnTo>
                      <a:pt x="189524" y="280690"/>
                    </a:lnTo>
                    <a:lnTo>
                      <a:pt x="229057" y="260238"/>
                    </a:lnTo>
                    <a:lnTo>
                      <a:pt x="260238" y="229057"/>
                    </a:lnTo>
                    <a:lnTo>
                      <a:pt x="280690" y="189524"/>
                    </a:lnTo>
                    <a:lnTo>
                      <a:pt x="288036" y="144017"/>
                    </a:lnTo>
                    <a:lnTo>
                      <a:pt x="280690" y="98511"/>
                    </a:lnTo>
                    <a:lnTo>
                      <a:pt x="260238" y="58978"/>
                    </a:lnTo>
                    <a:lnTo>
                      <a:pt x="229057" y="27797"/>
                    </a:lnTo>
                    <a:lnTo>
                      <a:pt x="189524" y="7345"/>
                    </a:lnTo>
                    <a:lnTo>
                      <a:pt x="144018" y="0"/>
                    </a:lnTo>
                    <a:close/>
                  </a:path>
                </a:pathLst>
              </a:custGeom>
              <a:solidFill>
                <a:srgbClr val="4F81B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11"/>
              <p:cNvSpPr/>
              <p:nvPr/>
            </p:nvSpPr>
            <p:spPr>
              <a:xfrm>
                <a:off x="5508116" y="2420873"/>
                <a:ext cx="288290" cy="288290"/>
              </a:xfrm>
              <a:custGeom>
                <a:avLst/>
                <a:gdLst/>
                <a:ahLst/>
                <a:cxnLst/>
                <a:rect l="l" t="t" r="r" b="b"/>
                <a:pathLst>
                  <a:path w="288289" h="288289">
                    <a:moveTo>
                      <a:pt x="0" y="144017"/>
                    </a:moveTo>
                    <a:lnTo>
                      <a:pt x="7345" y="98511"/>
                    </a:lnTo>
                    <a:lnTo>
                      <a:pt x="27797" y="58978"/>
                    </a:lnTo>
                    <a:lnTo>
                      <a:pt x="58978" y="27797"/>
                    </a:lnTo>
                    <a:lnTo>
                      <a:pt x="98511" y="7345"/>
                    </a:lnTo>
                    <a:lnTo>
                      <a:pt x="144018" y="0"/>
                    </a:lnTo>
                    <a:lnTo>
                      <a:pt x="189524" y="7345"/>
                    </a:lnTo>
                    <a:lnTo>
                      <a:pt x="229057" y="27797"/>
                    </a:lnTo>
                    <a:lnTo>
                      <a:pt x="260238" y="58978"/>
                    </a:lnTo>
                    <a:lnTo>
                      <a:pt x="280690" y="98511"/>
                    </a:lnTo>
                    <a:lnTo>
                      <a:pt x="288036" y="144017"/>
                    </a:lnTo>
                    <a:lnTo>
                      <a:pt x="280690" y="189524"/>
                    </a:lnTo>
                    <a:lnTo>
                      <a:pt x="260238" y="229057"/>
                    </a:lnTo>
                    <a:lnTo>
                      <a:pt x="229057" y="260238"/>
                    </a:lnTo>
                    <a:lnTo>
                      <a:pt x="189524" y="280690"/>
                    </a:lnTo>
                    <a:lnTo>
                      <a:pt x="144018" y="288036"/>
                    </a:lnTo>
                    <a:lnTo>
                      <a:pt x="98511" y="280690"/>
                    </a:lnTo>
                    <a:lnTo>
                      <a:pt x="58978" y="260238"/>
                    </a:lnTo>
                    <a:lnTo>
                      <a:pt x="27797" y="229057"/>
                    </a:lnTo>
                    <a:lnTo>
                      <a:pt x="7345" y="189524"/>
                    </a:lnTo>
                    <a:lnTo>
                      <a:pt x="0" y="144017"/>
                    </a:lnTo>
                    <a:close/>
                  </a:path>
                </a:pathLst>
              </a:custGeom>
              <a:ln w="12700">
                <a:solidFill>
                  <a:srgbClr val="385D8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12"/>
              <p:cNvSpPr/>
              <p:nvPr/>
            </p:nvSpPr>
            <p:spPr>
              <a:xfrm>
                <a:off x="2987801" y="2564891"/>
                <a:ext cx="2592705" cy="720090"/>
              </a:xfrm>
              <a:custGeom>
                <a:avLst/>
                <a:gdLst/>
                <a:ahLst/>
                <a:cxnLst/>
                <a:rect l="l" t="t" r="r" b="b"/>
                <a:pathLst>
                  <a:path w="2592704" h="720089">
                    <a:moveTo>
                      <a:pt x="0" y="0"/>
                    </a:moveTo>
                    <a:lnTo>
                      <a:pt x="2592324" y="0"/>
                    </a:lnTo>
                  </a:path>
                  <a:path w="2592704" h="720089">
                    <a:moveTo>
                      <a:pt x="504063" y="0"/>
                    </a:moveTo>
                    <a:lnTo>
                      <a:pt x="504063" y="720090"/>
                    </a:lnTo>
                  </a:path>
                </a:pathLst>
              </a:custGeom>
              <a:ln w="9525">
                <a:solidFill>
                  <a:srgbClr val="39649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23" name="object 20"/>
            <p:cNvGrpSpPr/>
            <p:nvPr/>
          </p:nvGrpSpPr>
          <p:grpSpPr>
            <a:xfrm>
              <a:off x="3214688" y="5057140"/>
              <a:ext cx="156845" cy="156845"/>
              <a:chOff x="1973326" y="4142740"/>
              <a:chExt cx="156845" cy="156845"/>
            </a:xfrm>
          </p:grpSpPr>
          <p:sp>
            <p:nvSpPr>
              <p:cNvPr id="24" name="object 21"/>
              <p:cNvSpPr/>
              <p:nvPr/>
            </p:nvSpPr>
            <p:spPr>
              <a:xfrm>
                <a:off x="1979676" y="4149090"/>
                <a:ext cx="144145" cy="144145"/>
              </a:xfrm>
              <a:custGeom>
                <a:avLst/>
                <a:gdLst/>
                <a:ahLst/>
                <a:cxnLst/>
                <a:rect l="l" t="t" r="r" b="b"/>
                <a:pathLst>
                  <a:path w="144144" h="144145">
                    <a:moveTo>
                      <a:pt x="144018" y="0"/>
                    </a:moveTo>
                    <a:lnTo>
                      <a:pt x="0" y="0"/>
                    </a:lnTo>
                    <a:lnTo>
                      <a:pt x="0" y="144018"/>
                    </a:lnTo>
                    <a:lnTo>
                      <a:pt x="144018" y="144018"/>
                    </a:lnTo>
                    <a:lnTo>
                      <a:pt x="144018" y="0"/>
                    </a:lnTo>
                    <a:close/>
                  </a:path>
                </a:pathLst>
              </a:custGeom>
              <a:solidFill>
                <a:srgbClr val="F616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" name="object 22"/>
              <p:cNvSpPr/>
              <p:nvPr/>
            </p:nvSpPr>
            <p:spPr>
              <a:xfrm>
                <a:off x="1979676" y="4149090"/>
                <a:ext cx="144145" cy="144145"/>
              </a:xfrm>
              <a:custGeom>
                <a:avLst/>
                <a:gdLst/>
                <a:ahLst/>
                <a:cxnLst/>
                <a:rect l="l" t="t" r="r" b="b"/>
                <a:pathLst>
                  <a:path w="144144" h="144145">
                    <a:moveTo>
                      <a:pt x="0" y="144018"/>
                    </a:moveTo>
                    <a:lnTo>
                      <a:pt x="144018" y="144018"/>
                    </a:lnTo>
                    <a:lnTo>
                      <a:pt x="144018" y="0"/>
                    </a:lnTo>
                    <a:lnTo>
                      <a:pt x="0" y="0"/>
                    </a:lnTo>
                    <a:lnTo>
                      <a:pt x="0" y="144018"/>
                    </a:lnTo>
                    <a:close/>
                  </a:path>
                </a:pathLst>
              </a:custGeom>
              <a:ln w="12700">
                <a:solidFill>
                  <a:srgbClr val="385D8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26" name="object 25"/>
            <p:cNvGrpSpPr/>
            <p:nvPr/>
          </p:nvGrpSpPr>
          <p:grpSpPr>
            <a:xfrm>
              <a:off x="3862769" y="5057140"/>
              <a:ext cx="300990" cy="300990"/>
              <a:chOff x="2621407" y="4142740"/>
              <a:chExt cx="300990" cy="300990"/>
            </a:xfrm>
          </p:grpSpPr>
          <p:sp>
            <p:nvSpPr>
              <p:cNvPr id="27" name="object 26"/>
              <p:cNvSpPr/>
              <p:nvPr/>
            </p:nvSpPr>
            <p:spPr>
              <a:xfrm>
                <a:off x="2627757" y="4149090"/>
                <a:ext cx="288290" cy="288290"/>
              </a:xfrm>
              <a:custGeom>
                <a:avLst/>
                <a:gdLst/>
                <a:ahLst/>
                <a:cxnLst/>
                <a:rect l="l" t="t" r="r" b="b"/>
                <a:pathLst>
                  <a:path w="288289" h="288289">
                    <a:moveTo>
                      <a:pt x="144018" y="0"/>
                    </a:moveTo>
                    <a:lnTo>
                      <a:pt x="98511" y="7345"/>
                    </a:lnTo>
                    <a:lnTo>
                      <a:pt x="58978" y="27797"/>
                    </a:lnTo>
                    <a:lnTo>
                      <a:pt x="27797" y="58978"/>
                    </a:lnTo>
                    <a:lnTo>
                      <a:pt x="7345" y="98511"/>
                    </a:lnTo>
                    <a:lnTo>
                      <a:pt x="0" y="144018"/>
                    </a:lnTo>
                    <a:lnTo>
                      <a:pt x="7345" y="189524"/>
                    </a:lnTo>
                    <a:lnTo>
                      <a:pt x="27797" y="229057"/>
                    </a:lnTo>
                    <a:lnTo>
                      <a:pt x="58978" y="260238"/>
                    </a:lnTo>
                    <a:lnTo>
                      <a:pt x="98511" y="280690"/>
                    </a:lnTo>
                    <a:lnTo>
                      <a:pt x="144018" y="288036"/>
                    </a:lnTo>
                    <a:lnTo>
                      <a:pt x="189524" y="280690"/>
                    </a:lnTo>
                    <a:lnTo>
                      <a:pt x="229057" y="260238"/>
                    </a:lnTo>
                    <a:lnTo>
                      <a:pt x="260238" y="229057"/>
                    </a:lnTo>
                    <a:lnTo>
                      <a:pt x="280690" y="189524"/>
                    </a:lnTo>
                    <a:lnTo>
                      <a:pt x="288036" y="144018"/>
                    </a:lnTo>
                    <a:lnTo>
                      <a:pt x="280690" y="98511"/>
                    </a:lnTo>
                    <a:lnTo>
                      <a:pt x="260238" y="58978"/>
                    </a:lnTo>
                    <a:lnTo>
                      <a:pt x="229057" y="27797"/>
                    </a:lnTo>
                    <a:lnTo>
                      <a:pt x="189524" y="7345"/>
                    </a:lnTo>
                    <a:lnTo>
                      <a:pt x="144018" y="0"/>
                    </a:lnTo>
                    <a:close/>
                  </a:path>
                </a:pathLst>
              </a:custGeom>
              <a:solidFill>
                <a:srgbClr val="4F81B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" name="object 27"/>
              <p:cNvSpPr/>
              <p:nvPr/>
            </p:nvSpPr>
            <p:spPr>
              <a:xfrm>
                <a:off x="2627757" y="4149090"/>
                <a:ext cx="288290" cy="288290"/>
              </a:xfrm>
              <a:custGeom>
                <a:avLst/>
                <a:gdLst/>
                <a:ahLst/>
                <a:cxnLst/>
                <a:rect l="l" t="t" r="r" b="b"/>
                <a:pathLst>
                  <a:path w="288289" h="288289">
                    <a:moveTo>
                      <a:pt x="0" y="144018"/>
                    </a:moveTo>
                    <a:lnTo>
                      <a:pt x="7345" y="98511"/>
                    </a:lnTo>
                    <a:lnTo>
                      <a:pt x="27797" y="58978"/>
                    </a:lnTo>
                    <a:lnTo>
                      <a:pt x="58978" y="27797"/>
                    </a:lnTo>
                    <a:lnTo>
                      <a:pt x="98511" y="7345"/>
                    </a:lnTo>
                    <a:lnTo>
                      <a:pt x="144018" y="0"/>
                    </a:lnTo>
                    <a:lnTo>
                      <a:pt x="189524" y="7345"/>
                    </a:lnTo>
                    <a:lnTo>
                      <a:pt x="229057" y="27797"/>
                    </a:lnTo>
                    <a:lnTo>
                      <a:pt x="260238" y="58978"/>
                    </a:lnTo>
                    <a:lnTo>
                      <a:pt x="280690" y="98511"/>
                    </a:lnTo>
                    <a:lnTo>
                      <a:pt x="288036" y="144018"/>
                    </a:lnTo>
                    <a:lnTo>
                      <a:pt x="280690" y="189524"/>
                    </a:lnTo>
                    <a:lnTo>
                      <a:pt x="260238" y="229057"/>
                    </a:lnTo>
                    <a:lnTo>
                      <a:pt x="229057" y="260238"/>
                    </a:lnTo>
                    <a:lnTo>
                      <a:pt x="189524" y="280690"/>
                    </a:lnTo>
                    <a:lnTo>
                      <a:pt x="144018" y="288036"/>
                    </a:lnTo>
                    <a:lnTo>
                      <a:pt x="98511" y="280690"/>
                    </a:lnTo>
                    <a:lnTo>
                      <a:pt x="58978" y="260238"/>
                    </a:lnTo>
                    <a:lnTo>
                      <a:pt x="27797" y="229057"/>
                    </a:lnTo>
                    <a:lnTo>
                      <a:pt x="7345" y="189524"/>
                    </a:lnTo>
                    <a:lnTo>
                      <a:pt x="0" y="144018"/>
                    </a:lnTo>
                    <a:close/>
                  </a:path>
                </a:pathLst>
              </a:custGeom>
              <a:ln w="12700">
                <a:solidFill>
                  <a:srgbClr val="385D8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" name="object 28"/>
              <p:cNvSpPr/>
              <p:nvPr/>
            </p:nvSpPr>
            <p:spPr>
              <a:xfrm>
                <a:off x="2771775" y="4149090"/>
                <a:ext cx="144145" cy="144145"/>
              </a:xfrm>
              <a:custGeom>
                <a:avLst/>
                <a:gdLst/>
                <a:ahLst/>
                <a:cxnLst/>
                <a:rect l="l" t="t" r="r" b="b"/>
                <a:pathLst>
                  <a:path w="144144" h="144145">
                    <a:moveTo>
                      <a:pt x="144018" y="0"/>
                    </a:moveTo>
                    <a:lnTo>
                      <a:pt x="0" y="0"/>
                    </a:lnTo>
                    <a:lnTo>
                      <a:pt x="0" y="144018"/>
                    </a:lnTo>
                    <a:lnTo>
                      <a:pt x="144018" y="144018"/>
                    </a:lnTo>
                    <a:lnTo>
                      <a:pt x="144018" y="0"/>
                    </a:lnTo>
                    <a:close/>
                  </a:path>
                </a:pathLst>
              </a:custGeom>
              <a:solidFill>
                <a:srgbClr val="F616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" name="object 29"/>
              <p:cNvSpPr/>
              <p:nvPr/>
            </p:nvSpPr>
            <p:spPr>
              <a:xfrm>
                <a:off x="2771775" y="4149090"/>
                <a:ext cx="144145" cy="144145"/>
              </a:xfrm>
              <a:custGeom>
                <a:avLst/>
                <a:gdLst/>
                <a:ahLst/>
                <a:cxnLst/>
                <a:rect l="l" t="t" r="r" b="b"/>
                <a:pathLst>
                  <a:path w="144144" h="144145">
                    <a:moveTo>
                      <a:pt x="0" y="144018"/>
                    </a:moveTo>
                    <a:lnTo>
                      <a:pt x="144018" y="144018"/>
                    </a:lnTo>
                    <a:lnTo>
                      <a:pt x="144018" y="0"/>
                    </a:lnTo>
                    <a:lnTo>
                      <a:pt x="0" y="0"/>
                    </a:lnTo>
                    <a:lnTo>
                      <a:pt x="0" y="144018"/>
                    </a:lnTo>
                    <a:close/>
                  </a:path>
                </a:pathLst>
              </a:custGeom>
              <a:ln w="12700">
                <a:solidFill>
                  <a:srgbClr val="385D8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31" name="object 30"/>
            <p:cNvGrpSpPr/>
            <p:nvPr/>
          </p:nvGrpSpPr>
          <p:grpSpPr>
            <a:xfrm>
              <a:off x="2206612" y="4193032"/>
              <a:ext cx="300990" cy="300990"/>
              <a:chOff x="965250" y="3278632"/>
              <a:chExt cx="300990" cy="300990"/>
            </a:xfrm>
          </p:grpSpPr>
          <p:sp>
            <p:nvSpPr>
              <p:cNvPr id="32" name="object 31"/>
              <p:cNvSpPr/>
              <p:nvPr/>
            </p:nvSpPr>
            <p:spPr>
              <a:xfrm>
                <a:off x="971600" y="3284982"/>
                <a:ext cx="288290" cy="288290"/>
              </a:xfrm>
              <a:custGeom>
                <a:avLst/>
                <a:gdLst/>
                <a:ahLst/>
                <a:cxnLst/>
                <a:rect l="l" t="t" r="r" b="b"/>
                <a:pathLst>
                  <a:path w="288290" h="288289">
                    <a:moveTo>
                      <a:pt x="144017" y="0"/>
                    </a:moveTo>
                    <a:lnTo>
                      <a:pt x="98496" y="7345"/>
                    </a:lnTo>
                    <a:lnTo>
                      <a:pt x="58962" y="27797"/>
                    </a:lnTo>
                    <a:lnTo>
                      <a:pt x="27786" y="58978"/>
                    </a:lnTo>
                    <a:lnTo>
                      <a:pt x="7342" y="98511"/>
                    </a:lnTo>
                    <a:lnTo>
                      <a:pt x="0" y="144017"/>
                    </a:lnTo>
                    <a:lnTo>
                      <a:pt x="7342" y="189524"/>
                    </a:lnTo>
                    <a:lnTo>
                      <a:pt x="27786" y="229057"/>
                    </a:lnTo>
                    <a:lnTo>
                      <a:pt x="58962" y="260238"/>
                    </a:lnTo>
                    <a:lnTo>
                      <a:pt x="98496" y="280690"/>
                    </a:lnTo>
                    <a:lnTo>
                      <a:pt x="144017" y="288035"/>
                    </a:lnTo>
                    <a:lnTo>
                      <a:pt x="189539" y="280690"/>
                    </a:lnTo>
                    <a:lnTo>
                      <a:pt x="229073" y="260238"/>
                    </a:lnTo>
                    <a:lnTo>
                      <a:pt x="260249" y="229057"/>
                    </a:lnTo>
                    <a:lnTo>
                      <a:pt x="280693" y="189524"/>
                    </a:lnTo>
                    <a:lnTo>
                      <a:pt x="288035" y="144017"/>
                    </a:lnTo>
                    <a:lnTo>
                      <a:pt x="280693" y="98511"/>
                    </a:lnTo>
                    <a:lnTo>
                      <a:pt x="260249" y="58978"/>
                    </a:lnTo>
                    <a:lnTo>
                      <a:pt x="229073" y="27797"/>
                    </a:lnTo>
                    <a:lnTo>
                      <a:pt x="189539" y="7345"/>
                    </a:lnTo>
                    <a:lnTo>
                      <a:pt x="144017" y="0"/>
                    </a:lnTo>
                    <a:close/>
                  </a:path>
                </a:pathLst>
              </a:custGeom>
              <a:solidFill>
                <a:srgbClr val="4F81B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" name="object 32"/>
              <p:cNvSpPr/>
              <p:nvPr/>
            </p:nvSpPr>
            <p:spPr>
              <a:xfrm>
                <a:off x="971600" y="3284982"/>
                <a:ext cx="288290" cy="288290"/>
              </a:xfrm>
              <a:custGeom>
                <a:avLst/>
                <a:gdLst/>
                <a:ahLst/>
                <a:cxnLst/>
                <a:rect l="l" t="t" r="r" b="b"/>
                <a:pathLst>
                  <a:path w="288290" h="288289">
                    <a:moveTo>
                      <a:pt x="0" y="144017"/>
                    </a:moveTo>
                    <a:lnTo>
                      <a:pt x="7342" y="98511"/>
                    </a:lnTo>
                    <a:lnTo>
                      <a:pt x="27786" y="58978"/>
                    </a:lnTo>
                    <a:lnTo>
                      <a:pt x="58962" y="27797"/>
                    </a:lnTo>
                    <a:lnTo>
                      <a:pt x="98496" y="7345"/>
                    </a:lnTo>
                    <a:lnTo>
                      <a:pt x="144017" y="0"/>
                    </a:lnTo>
                    <a:lnTo>
                      <a:pt x="189539" y="7345"/>
                    </a:lnTo>
                    <a:lnTo>
                      <a:pt x="229073" y="27797"/>
                    </a:lnTo>
                    <a:lnTo>
                      <a:pt x="260249" y="58978"/>
                    </a:lnTo>
                    <a:lnTo>
                      <a:pt x="280693" y="98511"/>
                    </a:lnTo>
                    <a:lnTo>
                      <a:pt x="288035" y="144017"/>
                    </a:lnTo>
                    <a:lnTo>
                      <a:pt x="280693" y="189524"/>
                    </a:lnTo>
                    <a:lnTo>
                      <a:pt x="260249" y="229057"/>
                    </a:lnTo>
                    <a:lnTo>
                      <a:pt x="229073" y="260238"/>
                    </a:lnTo>
                    <a:lnTo>
                      <a:pt x="189539" y="280690"/>
                    </a:lnTo>
                    <a:lnTo>
                      <a:pt x="144017" y="288035"/>
                    </a:lnTo>
                    <a:lnTo>
                      <a:pt x="98496" y="280690"/>
                    </a:lnTo>
                    <a:lnTo>
                      <a:pt x="58962" y="260238"/>
                    </a:lnTo>
                    <a:lnTo>
                      <a:pt x="27786" y="229057"/>
                    </a:lnTo>
                    <a:lnTo>
                      <a:pt x="7342" y="189524"/>
                    </a:lnTo>
                    <a:lnTo>
                      <a:pt x="0" y="144017"/>
                    </a:lnTo>
                    <a:close/>
                  </a:path>
                </a:pathLst>
              </a:custGeom>
              <a:ln w="12700">
                <a:solidFill>
                  <a:srgbClr val="385D8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34" name="object 33"/>
            <p:cNvGrpSpPr/>
            <p:nvPr/>
          </p:nvGrpSpPr>
          <p:grpSpPr>
            <a:xfrm>
              <a:off x="4582858" y="4193032"/>
              <a:ext cx="300990" cy="300990"/>
              <a:chOff x="3341496" y="3278632"/>
              <a:chExt cx="300990" cy="300990"/>
            </a:xfrm>
          </p:grpSpPr>
          <p:sp>
            <p:nvSpPr>
              <p:cNvPr id="35" name="object 34"/>
              <p:cNvSpPr/>
              <p:nvPr/>
            </p:nvSpPr>
            <p:spPr>
              <a:xfrm>
                <a:off x="3347846" y="3284982"/>
                <a:ext cx="288290" cy="288290"/>
              </a:xfrm>
              <a:custGeom>
                <a:avLst/>
                <a:gdLst/>
                <a:ahLst/>
                <a:cxnLst/>
                <a:rect l="l" t="t" r="r" b="b"/>
                <a:pathLst>
                  <a:path w="288289" h="288289">
                    <a:moveTo>
                      <a:pt x="288036" y="0"/>
                    </a:moveTo>
                    <a:lnTo>
                      <a:pt x="0" y="0"/>
                    </a:lnTo>
                    <a:lnTo>
                      <a:pt x="0" y="288036"/>
                    </a:lnTo>
                    <a:lnTo>
                      <a:pt x="288036" y="288036"/>
                    </a:lnTo>
                    <a:lnTo>
                      <a:pt x="288036" y="0"/>
                    </a:lnTo>
                    <a:close/>
                  </a:path>
                </a:pathLst>
              </a:custGeom>
              <a:solidFill>
                <a:srgbClr val="4F81B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" name="object 35"/>
              <p:cNvSpPr/>
              <p:nvPr/>
            </p:nvSpPr>
            <p:spPr>
              <a:xfrm>
                <a:off x="3347846" y="3284982"/>
                <a:ext cx="288290" cy="288290"/>
              </a:xfrm>
              <a:custGeom>
                <a:avLst/>
                <a:gdLst/>
                <a:ahLst/>
                <a:cxnLst/>
                <a:rect l="l" t="t" r="r" b="b"/>
                <a:pathLst>
                  <a:path w="288289" h="288289">
                    <a:moveTo>
                      <a:pt x="0" y="288036"/>
                    </a:moveTo>
                    <a:lnTo>
                      <a:pt x="288036" y="288036"/>
                    </a:lnTo>
                    <a:lnTo>
                      <a:pt x="288036" y="0"/>
                    </a:lnTo>
                    <a:lnTo>
                      <a:pt x="0" y="0"/>
                    </a:lnTo>
                    <a:lnTo>
                      <a:pt x="0" y="288036"/>
                    </a:lnTo>
                    <a:close/>
                  </a:path>
                </a:pathLst>
              </a:custGeom>
              <a:ln w="12700">
                <a:solidFill>
                  <a:srgbClr val="385D8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" name="object 36"/>
              <p:cNvSpPr/>
              <p:nvPr/>
            </p:nvSpPr>
            <p:spPr>
              <a:xfrm>
                <a:off x="3491864" y="3284982"/>
                <a:ext cx="144145" cy="144145"/>
              </a:xfrm>
              <a:custGeom>
                <a:avLst/>
                <a:gdLst/>
                <a:ahLst/>
                <a:cxnLst/>
                <a:rect l="l" t="t" r="r" b="b"/>
                <a:pathLst>
                  <a:path w="144145" h="144145">
                    <a:moveTo>
                      <a:pt x="144017" y="0"/>
                    </a:moveTo>
                    <a:lnTo>
                      <a:pt x="0" y="0"/>
                    </a:lnTo>
                    <a:lnTo>
                      <a:pt x="0" y="144017"/>
                    </a:lnTo>
                    <a:lnTo>
                      <a:pt x="144017" y="144017"/>
                    </a:lnTo>
                    <a:lnTo>
                      <a:pt x="144017" y="0"/>
                    </a:lnTo>
                    <a:close/>
                  </a:path>
                </a:pathLst>
              </a:custGeom>
              <a:solidFill>
                <a:srgbClr val="F616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" name="object 37"/>
              <p:cNvSpPr/>
              <p:nvPr/>
            </p:nvSpPr>
            <p:spPr>
              <a:xfrm>
                <a:off x="3491864" y="3284982"/>
                <a:ext cx="144145" cy="144145"/>
              </a:xfrm>
              <a:custGeom>
                <a:avLst/>
                <a:gdLst/>
                <a:ahLst/>
                <a:cxnLst/>
                <a:rect l="l" t="t" r="r" b="b"/>
                <a:pathLst>
                  <a:path w="144145" h="144145">
                    <a:moveTo>
                      <a:pt x="0" y="144017"/>
                    </a:moveTo>
                    <a:lnTo>
                      <a:pt x="144017" y="144017"/>
                    </a:lnTo>
                    <a:lnTo>
                      <a:pt x="144017" y="0"/>
                    </a:lnTo>
                    <a:lnTo>
                      <a:pt x="0" y="0"/>
                    </a:lnTo>
                    <a:lnTo>
                      <a:pt x="0" y="144017"/>
                    </a:lnTo>
                    <a:close/>
                  </a:path>
                </a:pathLst>
              </a:custGeom>
              <a:ln w="12700">
                <a:solidFill>
                  <a:srgbClr val="385D8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39" name="object 38"/>
            <p:cNvGrpSpPr/>
            <p:nvPr/>
          </p:nvGrpSpPr>
          <p:grpSpPr>
            <a:xfrm>
              <a:off x="5374958" y="3479292"/>
              <a:ext cx="300990" cy="1014730"/>
              <a:chOff x="4133596" y="2564892"/>
              <a:chExt cx="300990" cy="1014730"/>
            </a:xfrm>
          </p:grpSpPr>
          <p:sp>
            <p:nvSpPr>
              <p:cNvPr id="40" name="object 39"/>
              <p:cNvSpPr/>
              <p:nvPr/>
            </p:nvSpPr>
            <p:spPr>
              <a:xfrm>
                <a:off x="4139946" y="3284982"/>
                <a:ext cx="288290" cy="288290"/>
              </a:xfrm>
              <a:custGeom>
                <a:avLst/>
                <a:gdLst/>
                <a:ahLst/>
                <a:cxnLst/>
                <a:rect l="l" t="t" r="r" b="b"/>
                <a:pathLst>
                  <a:path w="288289" h="288289">
                    <a:moveTo>
                      <a:pt x="288036" y="0"/>
                    </a:moveTo>
                    <a:lnTo>
                      <a:pt x="0" y="0"/>
                    </a:lnTo>
                    <a:lnTo>
                      <a:pt x="0" y="288036"/>
                    </a:lnTo>
                    <a:lnTo>
                      <a:pt x="288036" y="288036"/>
                    </a:lnTo>
                    <a:lnTo>
                      <a:pt x="288036" y="0"/>
                    </a:lnTo>
                    <a:close/>
                  </a:path>
                </a:pathLst>
              </a:custGeom>
              <a:solidFill>
                <a:srgbClr val="4F81B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" name="object 40"/>
              <p:cNvSpPr/>
              <p:nvPr/>
            </p:nvSpPr>
            <p:spPr>
              <a:xfrm>
                <a:off x="4139946" y="3284982"/>
                <a:ext cx="288290" cy="288290"/>
              </a:xfrm>
              <a:custGeom>
                <a:avLst/>
                <a:gdLst/>
                <a:ahLst/>
                <a:cxnLst/>
                <a:rect l="l" t="t" r="r" b="b"/>
                <a:pathLst>
                  <a:path w="288289" h="288289">
                    <a:moveTo>
                      <a:pt x="0" y="288036"/>
                    </a:moveTo>
                    <a:lnTo>
                      <a:pt x="288036" y="288036"/>
                    </a:lnTo>
                    <a:lnTo>
                      <a:pt x="288036" y="0"/>
                    </a:lnTo>
                    <a:lnTo>
                      <a:pt x="0" y="0"/>
                    </a:lnTo>
                    <a:lnTo>
                      <a:pt x="0" y="288036"/>
                    </a:lnTo>
                    <a:close/>
                  </a:path>
                </a:pathLst>
              </a:custGeom>
              <a:ln w="12700">
                <a:solidFill>
                  <a:srgbClr val="385D8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" name="object 41"/>
              <p:cNvSpPr/>
              <p:nvPr/>
            </p:nvSpPr>
            <p:spPr>
              <a:xfrm>
                <a:off x="4211955" y="2564892"/>
                <a:ext cx="0" cy="720090"/>
              </a:xfrm>
              <a:custGeom>
                <a:avLst/>
                <a:gdLst/>
                <a:ahLst/>
                <a:cxnLst/>
                <a:rect l="l" t="t" r="r" b="b"/>
                <a:pathLst>
                  <a:path h="720089">
                    <a:moveTo>
                      <a:pt x="0" y="0"/>
                    </a:moveTo>
                    <a:lnTo>
                      <a:pt x="0" y="720090"/>
                    </a:lnTo>
                  </a:path>
                </a:pathLst>
              </a:custGeom>
              <a:ln w="9525">
                <a:solidFill>
                  <a:srgbClr val="39649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43" name="object 42"/>
            <p:cNvGrpSpPr/>
            <p:nvPr/>
          </p:nvGrpSpPr>
          <p:grpSpPr>
            <a:xfrm>
              <a:off x="6095047" y="2464816"/>
              <a:ext cx="3757295" cy="2893060"/>
              <a:chOff x="4853685" y="1550416"/>
              <a:chExt cx="3757295" cy="2893060"/>
            </a:xfrm>
          </p:grpSpPr>
          <p:sp>
            <p:nvSpPr>
              <p:cNvPr id="44" name="object 43"/>
              <p:cNvSpPr/>
              <p:nvPr/>
            </p:nvSpPr>
            <p:spPr>
              <a:xfrm>
                <a:off x="5652134" y="2420874"/>
                <a:ext cx="144145" cy="144145"/>
              </a:xfrm>
              <a:custGeom>
                <a:avLst/>
                <a:gdLst/>
                <a:ahLst/>
                <a:cxnLst/>
                <a:rect l="l" t="t" r="r" b="b"/>
                <a:pathLst>
                  <a:path w="144145" h="144144">
                    <a:moveTo>
                      <a:pt x="144017" y="0"/>
                    </a:moveTo>
                    <a:lnTo>
                      <a:pt x="0" y="0"/>
                    </a:lnTo>
                    <a:lnTo>
                      <a:pt x="0" y="144017"/>
                    </a:lnTo>
                    <a:lnTo>
                      <a:pt x="144017" y="144017"/>
                    </a:lnTo>
                    <a:lnTo>
                      <a:pt x="144017" y="0"/>
                    </a:lnTo>
                    <a:close/>
                  </a:path>
                </a:pathLst>
              </a:custGeom>
              <a:solidFill>
                <a:srgbClr val="F616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" name="object 44"/>
              <p:cNvSpPr/>
              <p:nvPr/>
            </p:nvSpPr>
            <p:spPr>
              <a:xfrm>
                <a:off x="5652134" y="2420874"/>
                <a:ext cx="144145" cy="144145"/>
              </a:xfrm>
              <a:custGeom>
                <a:avLst/>
                <a:gdLst/>
                <a:ahLst/>
                <a:cxnLst/>
                <a:rect l="l" t="t" r="r" b="b"/>
                <a:pathLst>
                  <a:path w="144145" h="144144">
                    <a:moveTo>
                      <a:pt x="0" y="144017"/>
                    </a:moveTo>
                    <a:lnTo>
                      <a:pt x="144017" y="144017"/>
                    </a:lnTo>
                    <a:lnTo>
                      <a:pt x="144017" y="0"/>
                    </a:lnTo>
                    <a:lnTo>
                      <a:pt x="0" y="0"/>
                    </a:lnTo>
                    <a:lnTo>
                      <a:pt x="0" y="144017"/>
                    </a:lnTo>
                    <a:close/>
                  </a:path>
                </a:pathLst>
              </a:custGeom>
              <a:ln w="12700">
                <a:solidFill>
                  <a:srgbClr val="385D8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6" name="object 45"/>
              <p:cNvSpPr/>
              <p:nvPr/>
            </p:nvSpPr>
            <p:spPr>
              <a:xfrm>
                <a:off x="4860035" y="3284982"/>
                <a:ext cx="288290" cy="288290"/>
              </a:xfrm>
              <a:custGeom>
                <a:avLst/>
                <a:gdLst/>
                <a:ahLst/>
                <a:cxnLst/>
                <a:rect l="l" t="t" r="r" b="b"/>
                <a:pathLst>
                  <a:path w="288289" h="288289">
                    <a:moveTo>
                      <a:pt x="144017" y="0"/>
                    </a:moveTo>
                    <a:lnTo>
                      <a:pt x="98511" y="7345"/>
                    </a:lnTo>
                    <a:lnTo>
                      <a:pt x="58978" y="27797"/>
                    </a:lnTo>
                    <a:lnTo>
                      <a:pt x="27797" y="58978"/>
                    </a:lnTo>
                    <a:lnTo>
                      <a:pt x="7345" y="98511"/>
                    </a:lnTo>
                    <a:lnTo>
                      <a:pt x="0" y="144017"/>
                    </a:lnTo>
                    <a:lnTo>
                      <a:pt x="7345" y="189524"/>
                    </a:lnTo>
                    <a:lnTo>
                      <a:pt x="27797" y="229057"/>
                    </a:lnTo>
                    <a:lnTo>
                      <a:pt x="58978" y="260238"/>
                    </a:lnTo>
                    <a:lnTo>
                      <a:pt x="98511" y="280690"/>
                    </a:lnTo>
                    <a:lnTo>
                      <a:pt x="144017" y="288035"/>
                    </a:lnTo>
                    <a:lnTo>
                      <a:pt x="189524" y="280690"/>
                    </a:lnTo>
                    <a:lnTo>
                      <a:pt x="229057" y="260238"/>
                    </a:lnTo>
                    <a:lnTo>
                      <a:pt x="260238" y="229057"/>
                    </a:lnTo>
                    <a:lnTo>
                      <a:pt x="280690" y="189524"/>
                    </a:lnTo>
                    <a:lnTo>
                      <a:pt x="288036" y="144017"/>
                    </a:lnTo>
                    <a:lnTo>
                      <a:pt x="280690" y="98511"/>
                    </a:lnTo>
                    <a:lnTo>
                      <a:pt x="260238" y="58978"/>
                    </a:lnTo>
                    <a:lnTo>
                      <a:pt x="229057" y="27797"/>
                    </a:lnTo>
                    <a:lnTo>
                      <a:pt x="189524" y="7345"/>
                    </a:lnTo>
                    <a:lnTo>
                      <a:pt x="144017" y="0"/>
                    </a:lnTo>
                    <a:close/>
                  </a:path>
                </a:pathLst>
              </a:custGeom>
              <a:solidFill>
                <a:srgbClr val="4F81B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" name="object 46"/>
              <p:cNvSpPr/>
              <p:nvPr/>
            </p:nvSpPr>
            <p:spPr>
              <a:xfrm>
                <a:off x="4860035" y="3284982"/>
                <a:ext cx="288290" cy="288290"/>
              </a:xfrm>
              <a:custGeom>
                <a:avLst/>
                <a:gdLst/>
                <a:ahLst/>
                <a:cxnLst/>
                <a:rect l="l" t="t" r="r" b="b"/>
                <a:pathLst>
                  <a:path w="288289" h="288289">
                    <a:moveTo>
                      <a:pt x="0" y="144017"/>
                    </a:moveTo>
                    <a:lnTo>
                      <a:pt x="7345" y="98511"/>
                    </a:lnTo>
                    <a:lnTo>
                      <a:pt x="27797" y="58978"/>
                    </a:lnTo>
                    <a:lnTo>
                      <a:pt x="58978" y="27797"/>
                    </a:lnTo>
                    <a:lnTo>
                      <a:pt x="98511" y="7345"/>
                    </a:lnTo>
                    <a:lnTo>
                      <a:pt x="144017" y="0"/>
                    </a:lnTo>
                    <a:lnTo>
                      <a:pt x="189524" y="7345"/>
                    </a:lnTo>
                    <a:lnTo>
                      <a:pt x="229057" y="27797"/>
                    </a:lnTo>
                    <a:lnTo>
                      <a:pt x="260238" y="58978"/>
                    </a:lnTo>
                    <a:lnTo>
                      <a:pt x="280690" y="98511"/>
                    </a:lnTo>
                    <a:lnTo>
                      <a:pt x="288036" y="144017"/>
                    </a:lnTo>
                    <a:lnTo>
                      <a:pt x="280690" y="189524"/>
                    </a:lnTo>
                    <a:lnTo>
                      <a:pt x="260238" y="229057"/>
                    </a:lnTo>
                    <a:lnTo>
                      <a:pt x="229057" y="260238"/>
                    </a:lnTo>
                    <a:lnTo>
                      <a:pt x="189524" y="280690"/>
                    </a:lnTo>
                    <a:lnTo>
                      <a:pt x="144017" y="288035"/>
                    </a:lnTo>
                    <a:lnTo>
                      <a:pt x="98511" y="280690"/>
                    </a:lnTo>
                    <a:lnTo>
                      <a:pt x="58978" y="260238"/>
                    </a:lnTo>
                    <a:lnTo>
                      <a:pt x="27797" y="229057"/>
                    </a:lnTo>
                    <a:lnTo>
                      <a:pt x="7345" y="189524"/>
                    </a:lnTo>
                    <a:lnTo>
                      <a:pt x="0" y="144017"/>
                    </a:lnTo>
                    <a:close/>
                  </a:path>
                </a:pathLst>
              </a:custGeom>
              <a:ln w="12699">
                <a:solidFill>
                  <a:srgbClr val="385D8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47"/>
              <p:cNvSpPr/>
              <p:nvPr/>
            </p:nvSpPr>
            <p:spPr>
              <a:xfrm>
                <a:off x="5004053" y="3284982"/>
                <a:ext cx="144145" cy="144145"/>
              </a:xfrm>
              <a:custGeom>
                <a:avLst/>
                <a:gdLst/>
                <a:ahLst/>
                <a:cxnLst/>
                <a:rect l="l" t="t" r="r" b="b"/>
                <a:pathLst>
                  <a:path w="144145" h="144145">
                    <a:moveTo>
                      <a:pt x="144017" y="0"/>
                    </a:moveTo>
                    <a:lnTo>
                      <a:pt x="0" y="0"/>
                    </a:lnTo>
                    <a:lnTo>
                      <a:pt x="0" y="144017"/>
                    </a:lnTo>
                    <a:lnTo>
                      <a:pt x="144017" y="144017"/>
                    </a:lnTo>
                    <a:lnTo>
                      <a:pt x="144017" y="0"/>
                    </a:lnTo>
                    <a:close/>
                  </a:path>
                </a:pathLst>
              </a:custGeom>
              <a:solidFill>
                <a:srgbClr val="F616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48"/>
              <p:cNvSpPr/>
              <p:nvPr/>
            </p:nvSpPr>
            <p:spPr>
              <a:xfrm>
                <a:off x="5004053" y="3284982"/>
                <a:ext cx="144145" cy="144145"/>
              </a:xfrm>
              <a:custGeom>
                <a:avLst/>
                <a:gdLst/>
                <a:ahLst/>
                <a:cxnLst/>
                <a:rect l="l" t="t" r="r" b="b"/>
                <a:pathLst>
                  <a:path w="144145" h="144145">
                    <a:moveTo>
                      <a:pt x="0" y="144017"/>
                    </a:moveTo>
                    <a:lnTo>
                      <a:pt x="144017" y="144017"/>
                    </a:lnTo>
                    <a:lnTo>
                      <a:pt x="144017" y="0"/>
                    </a:lnTo>
                    <a:lnTo>
                      <a:pt x="0" y="0"/>
                    </a:lnTo>
                    <a:lnTo>
                      <a:pt x="0" y="144017"/>
                    </a:lnTo>
                    <a:close/>
                  </a:path>
                </a:pathLst>
              </a:custGeom>
              <a:ln w="12700">
                <a:solidFill>
                  <a:srgbClr val="385D8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49"/>
              <p:cNvSpPr/>
              <p:nvPr/>
            </p:nvSpPr>
            <p:spPr>
              <a:xfrm>
                <a:off x="5004053" y="2564891"/>
                <a:ext cx="2232660" cy="864235"/>
              </a:xfrm>
              <a:custGeom>
                <a:avLst/>
                <a:gdLst/>
                <a:ahLst/>
                <a:cxnLst/>
                <a:rect l="l" t="t" r="r" b="b"/>
                <a:pathLst>
                  <a:path w="2232659" h="864235">
                    <a:moveTo>
                      <a:pt x="0" y="0"/>
                    </a:moveTo>
                    <a:lnTo>
                      <a:pt x="0" y="720090"/>
                    </a:lnTo>
                  </a:path>
                  <a:path w="2232659" h="864235">
                    <a:moveTo>
                      <a:pt x="144018" y="864108"/>
                    </a:moveTo>
                    <a:lnTo>
                      <a:pt x="2232279" y="864108"/>
                    </a:lnTo>
                  </a:path>
                </a:pathLst>
              </a:custGeom>
              <a:ln w="9525">
                <a:solidFill>
                  <a:srgbClr val="39649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1" name="object 50"/>
              <p:cNvSpPr/>
              <p:nvPr/>
            </p:nvSpPr>
            <p:spPr>
              <a:xfrm>
                <a:off x="7236332" y="3284982"/>
                <a:ext cx="288290" cy="288290"/>
              </a:xfrm>
              <a:custGeom>
                <a:avLst/>
                <a:gdLst/>
                <a:ahLst/>
                <a:cxnLst/>
                <a:rect l="l" t="t" r="r" b="b"/>
                <a:pathLst>
                  <a:path w="288290" h="288289">
                    <a:moveTo>
                      <a:pt x="288035" y="0"/>
                    </a:moveTo>
                    <a:lnTo>
                      <a:pt x="0" y="0"/>
                    </a:lnTo>
                    <a:lnTo>
                      <a:pt x="0" y="288036"/>
                    </a:lnTo>
                    <a:lnTo>
                      <a:pt x="288035" y="288036"/>
                    </a:lnTo>
                    <a:lnTo>
                      <a:pt x="288035" y="0"/>
                    </a:lnTo>
                    <a:close/>
                  </a:path>
                </a:pathLst>
              </a:custGeom>
              <a:solidFill>
                <a:srgbClr val="4F81B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" name="object 51"/>
              <p:cNvSpPr/>
              <p:nvPr/>
            </p:nvSpPr>
            <p:spPr>
              <a:xfrm>
                <a:off x="7236332" y="3284982"/>
                <a:ext cx="288290" cy="288290"/>
              </a:xfrm>
              <a:custGeom>
                <a:avLst/>
                <a:gdLst/>
                <a:ahLst/>
                <a:cxnLst/>
                <a:rect l="l" t="t" r="r" b="b"/>
                <a:pathLst>
                  <a:path w="288290" h="288289">
                    <a:moveTo>
                      <a:pt x="0" y="288036"/>
                    </a:moveTo>
                    <a:lnTo>
                      <a:pt x="288035" y="288036"/>
                    </a:lnTo>
                    <a:lnTo>
                      <a:pt x="288035" y="0"/>
                    </a:lnTo>
                    <a:lnTo>
                      <a:pt x="0" y="0"/>
                    </a:lnTo>
                    <a:lnTo>
                      <a:pt x="0" y="288036"/>
                    </a:lnTo>
                    <a:close/>
                  </a:path>
                </a:pathLst>
              </a:custGeom>
              <a:ln w="12699">
                <a:solidFill>
                  <a:srgbClr val="385D8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52"/>
              <p:cNvSpPr/>
              <p:nvPr/>
            </p:nvSpPr>
            <p:spPr>
              <a:xfrm>
                <a:off x="6012179" y="4149089"/>
                <a:ext cx="288290" cy="288290"/>
              </a:xfrm>
              <a:custGeom>
                <a:avLst/>
                <a:gdLst/>
                <a:ahLst/>
                <a:cxnLst/>
                <a:rect l="l" t="t" r="r" b="b"/>
                <a:pathLst>
                  <a:path w="288289" h="288289">
                    <a:moveTo>
                      <a:pt x="288036" y="0"/>
                    </a:moveTo>
                    <a:lnTo>
                      <a:pt x="0" y="0"/>
                    </a:lnTo>
                    <a:lnTo>
                      <a:pt x="0" y="288036"/>
                    </a:lnTo>
                    <a:lnTo>
                      <a:pt x="288036" y="288036"/>
                    </a:lnTo>
                    <a:lnTo>
                      <a:pt x="288036" y="0"/>
                    </a:lnTo>
                    <a:close/>
                  </a:path>
                </a:pathLst>
              </a:custGeom>
              <a:solidFill>
                <a:srgbClr val="4F81B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53"/>
              <p:cNvSpPr/>
              <p:nvPr/>
            </p:nvSpPr>
            <p:spPr>
              <a:xfrm>
                <a:off x="6012179" y="4149089"/>
                <a:ext cx="288290" cy="288290"/>
              </a:xfrm>
              <a:custGeom>
                <a:avLst/>
                <a:gdLst/>
                <a:ahLst/>
                <a:cxnLst/>
                <a:rect l="l" t="t" r="r" b="b"/>
                <a:pathLst>
                  <a:path w="288289" h="288289">
                    <a:moveTo>
                      <a:pt x="0" y="288036"/>
                    </a:moveTo>
                    <a:lnTo>
                      <a:pt x="288036" y="288036"/>
                    </a:lnTo>
                    <a:lnTo>
                      <a:pt x="288036" y="0"/>
                    </a:lnTo>
                    <a:lnTo>
                      <a:pt x="0" y="0"/>
                    </a:lnTo>
                    <a:lnTo>
                      <a:pt x="0" y="288036"/>
                    </a:lnTo>
                    <a:close/>
                  </a:path>
                </a:pathLst>
              </a:custGeom>
              <a:ln w="12700">
                <a:solidFill>
                  <a:srgbClr val="385D8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5" name="object 54"/>
              <p:cNvSpPr/>
              <p:nvPr/>
            </p:nvSpPr>
            <p:spPr>
              <a:xfrm>
                <a:off x="6156197" y="4149089"/>
                <a:ext cx="144145" cy="144145"/>
              </a:xfrm>
              <a:custGeom>
                <a:avLst/>
                <a:gdLst/>
                <a:ahLst/>
                <a:cxnLst/>
                <a:rect l="l" t="t" r="r" b="b"/>
                <a:pathLst>
                  <a:path w="144145" h="144145">
                    <a:moveTo>
                      <a:pt x="144017" y="0"/>
                    </a:moveTo>
                    <a:lnTo>
                      <a:pt x="0" y="0"/>
                    </a:lnTo>
                    <a:lnTo>
                      <a:pt x="0" y="144018"/>
                    </a:lnTo>
                    <a:lnTo>
                      <a:pt x="144017" y="144018"/>
                    </a:lnTo>
                    <a:lnTo>
                      <a:pt x="144017" y="0"/>
                    </a:lnTo>
                    <a:close/>
                  </a:path>
                </a:pathLst>
              </a:custGeom>
              <a:solidFill>
                <a:srgbClr val="F616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" name="object 55"/>
              <p:cNvSpPr/>
              <p:nvPr/>
            </p:nvSpPr>
            <p:spPr>
              <a:xfrm>
                <a:off x="6156197" y="4149089"/>
                <a:ext cx="144145" cy="144145"/>
              </a:xfrm>
              <a:custGeom>
                <a:avLst/>
                <a:gdLst/>
                <a:ahLst/>
                <a:cxnLst/>
                <a:rect l="l" t="t" r="r" b="b"/>
                <a:pathLst>
                  <a:path w="144145" h="144145">
                    <a:moveTo>
                      <a:pt x="0" y="144018"/>
                    </a:moveTo>
                    <a:lnTo>
                      <a:pt x="144017" y="144018"/>
                    </a:lnTo>
                    <a:lnTo>
                      <a:pt x="144017" y="0"/>
                    </a:lnTo>
                    <a:lnTo>
                      <a:pt x="0" y="0"/>
                    </a:lnTo>
                    <a:lnTo>
                      <a:pt x="0" y="144018"/>
                    </a:lnTo>
                    <a:close/>
                  </a:path>
                </a:pathLst>
              </a:custGeom>
              <a:ln w="12699">
                <a:solidFill>
                  <a:srgbClr val="385D8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7" name="object 56"/>
              <p:cNvSpPr/>
              <p:nvPr/>
            </p:nvSpPr>
            <p:spPr>
              <a:xfrm>
                <a:off x="6156197" y="1700784"/>
                <a:ext cx="1080135" cy="2448560"/>
              </a:xfrm>
              <a:custGeom>
                <a:avLst/>
                <a:gdLst/>
                <a:ahLst/>
                <a:cxnLst/>
                <a:rect l="l" t="t" r="r" b="b"/>
                <a:pathLst>
                  <a:path w="1080134" h="2448560">
                    <a:moveTo>
                      <a:pt x="0" y="1728215"/>
                    </a:moveTo>
                    <a:lnTo>
                      <a:pt x="0" y="2448305"/>
                    </a:lnTo>
                  </a:path>
                  <a:path w="1080134" h="2448560">
                    <a:moveTo>
                      <a:pt x="1080134" y="0"/>
                    </a:moveTo>
                    <a:lnTo>
                      <a:pt x="1080134" y="720089"/>
                    </a:lnTo>
                  </a:path>
                </a:pathLst>
              </a:custGeom>
              <a:ln w="9525">
                <a:solidFill>
                  <a:srgbClr val="39649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8" name="object 57"/>
              <p:cNvSpPr/>
              <p:nvPr/>
            </p:nvSpPr>
            <p:spPr>
              <a:xfrm>
                <a:off x="7164323" y="2420874"/>
                <a:ext cx="288290" cy="288290"/>
              </a:xfrm>
              <a:custGeom>
                <a:avLst/>
                <a:gdLst/>
                <a:ahLst/>
                <a:cxnLst/>
                <a:rect l="l" t="t" r="r" b="b"/>
                <a:pathLst>
                  <a:path w="288290" h="288289">
                    <a:moveTo>
                      <a:pt x="288035" y="0"/>
                    </a:moveTo>
                    <a:lnTo>
                      <a:pt x="0" y="0"/>
                    </a:lnTo>
                    <a:lnTo>
                      <a:pt x="0" y="288036"/>
                    </a:lnTo>
                    <a:lnTo>
                      <a:pt x="288035" y="288036"/>
                    </a:lnTo>
                    <a:lnTo>
                      <a:pt x="288035" y="0"/>
                    </a:lnTo>
                    <a:close/>
                  </a:path>
                </a:pathLst>
              </a:custGeom>
              <a:solidFill>
                <a:srgbClr val="4F81B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" name="object 58"/>
              <p:cNvSpPr/>
              <p:nvPr/>
            </p:nvSpPr>
            <p:spPr>
              <a:xfrm>
                <a:off x="7164323" y="2420874"/>
                <a:ext cx="288290" cy="288290"/>
              </a:xfrm>
              <a:custGeom>
                <a:avLst/>
                <a:gdLst/>
                <a:ahLst/>
                <a:cxnLst/>
                <a:rect l="l" t="t" r="r" b="b"/>
                <a:pathLst>
                  <a:path w="288290" h="288289">
                    <a:moveTo>
                      <a:pt x="0" y="288036"/>
                    </a:moveTo>
                    <a:lnTo>
                      <a:pt x="288035" y="288036"/>
                    </a:lnTo>
                    <a:lnTo>
                      <a:pt x="288035" y="0"/>
                    </a:lnTo>
                    <a:lnTo>
                      <a:pt x="0" y="0"/>
                    </a:lnTo>
                    <a:lnTo>
                      <a:pt x="0" y="288036"/>
                    </a:lnTo>
                    <a:close/>
                  </a:path>
                </a:pathLst>
              </a:custGeom>
              <a:ln w="12699">
                <a:solidFill>
                  <a:srgbClr val="385D8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59"/>
              <p:cNvSpPr/>
              <p:nvPr/>
            </p:nvSpPr>
            <p:spPr>
              <a:xfrm>
                <a:off x="5652134" y="1700784"/>
                <a:ext cx="0" cy="720090"/>
              </a:xfrm>
              <a:custGeom>
                <a:avLst/>
                <a:gdLst/>
                <a:ahLst/>
                <a:cxnLst/>
                <a:rect l="l" t="t" r="r" b="b"/>
                <a:pathLst>
                  <a:path h="720089">
                    <a:moveTo>
                      <a:pt x="0" y="0"/>
                    </a:moveTo>
                    <a:lnTo>
                      <a:pt x="0" y="720089"/>
                    </a:lnTo>
                  </a:path>
                </a:pathLst>
              </a:custGeom>
              <a:ln w="9525">
                <a:solidFill>
                  <a:srgbClr val="39649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60"/>
              <p:cNvSpPr/>
              <p:nvPr/>
            </p:nvSpPr>
            <p:spPr>
              <a:xfrm>
                <a:off x="5220080" y="1556766"/>
                <a:ext cx="288290" cy="288290"/>
              </a:xfrm>
              <a:custGeom>
                <a:avLst/>
                <a:gdLst/>
                <a:ahLst/>
                <a:cxnLst/>
                <a:rect l="l" t="t" r="r" b="b"/>
                <a:pathLst>
                  <a:path w="288289" h="288289">
                    <a:moveTo>
                      <a:pt x="288036" y="0"/>
                    </a:moveTo>
                    <a:lnTo>
                      <a:pt x="0" y="0"/>
                    </a:lnTo>
                    <a:lnTo>
                      <a:pt x="0" y="288036"/>
                    </a:lnTo>
                    <a:lnTo>
                      <a:pt x="288036" y="288036"/>
                    </a:lnTo>
                    <a:lnTo>
                      <a:pt x="288036" y="0"/>
                    </a:lnTo>
                    <a:close/>
                  </a:path>
                </a:pathLst>
              </a:custGeom>
              <a:solidFill>
                <a:srgbClr val="4F81B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61"/>
              <p:cNvSpPr/>
              <p:nvPr/>
            </p:nvSpPr>
            <p:spPr>
              <a:xfrm>
                <a:off x="5220080" y="1556766"/>
                <a:ext cx="288290" cy="288290"/>
              </a:xfrm>
              <a:custGeom>
                <a:avLst/>
                <a:gdLst/>
                <a:ahLst/>
                <a:cxnLst/>
                <a:rect l="l" t="t" r="r" b="b"/>
                <a:pathLst>
                  <a:path w="288289" h="288289">
                    <a:moveTo>
                      <a:pt x="0" y="288036"/>
                    </a:moveTo>
                    <a:lnTo>
                      <a:pt x="288036" y="288036"/>
                    </a:lnTo>
                    <a:lnTo>
                      <a:pt x="288036" y="0"/>
                    </a:lnTo>
                    <a:lnTo>
                      <a:pt x="0" y="0"/>
                    </a:lnTo>
                    <a:lnTo>
                      <a:pt x="0" y="288036"/>
                    </a:lnTo>
                    <a:close/>
                  </a:path>
                </a:pathLst>
              </a:custGeom>
              <a:ln w="12700">
                <a:solidFill>
                  <a:srgbClr val="385D8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3" name="object 62"/>
              <p:cNvSpPr/>
              <p:nvPr/>
            </p:nvSpPr>
            <p:spPr>
              <a:xfrm>
                <a:off x="7524368" y="1556766"/>
                <a:ext cx="288290" cy="288290"/>
              </a:xfrm>
              <a:custGeom>
                <a:avLst/>
                <a:gdLst/>
                <a:ahLst/>
                <a:cxnLst/>
                <a:rect l="l" t="t" r="r" b="b"/>
                <a:pathLst>
                  <a:path w="288290" h="288289">
                    <a:moveTo>
                      <a:pt x="144017" y="0"/>
                    </a:moveTo>
                    <a:lnTo>
                      <a:pt x="98462" y="7345"/>
                    </a:lnTo>
                    <a:lnTo>
                      <a:pt x="58923" y="27797"/>
                    </a:lnTo>
                    <a:lnTo>
                      <a:pt x="27761" y="58978"/>
                    </a:lnTo>
                    <a:lnTo>
                      <a:pt x="7333" y="98511"/>
                    </a:lnTo>
                    <a:lnTo>
                      <a:pt x="0" y="144018"/>
                    </a:lnTo>
                    <a:lnTo>
                      <a:pt x="7333" y="189524"/>
                    </a:lnTo>
                    <a:lnTo>
                      <a:pt x="27761" y="229057"/>
                    </a:lnTo>
                    <a:lnTo>
                      <a:pt x="58923" y="260238"/>
                    </a:lnTo>
                    <a:lnTo>
                      <a:pt x="98462" y="280690"/>
                    </a:lnTo>
                    <a:lnTo>
                      <a:pt x="144017" y="288036"/>
                    </a:lnTo>
                    <a:lnTo>
                      <a:pt x="189524" y="280690"/>
                    </a:lnTo>
                    <a:lnTo>
                      <a:pt x="229057" y="260238"/>
                    </a:lnTo>
                    <a:lnTo>
                      <a:pt x="260238" y="229057"/>
                    </a:lnTo>
                    <a:lnTo>
                      <a:pt x="280690" y="189524"/>
                    </a:lnTo>
                    <a:lnTo>
                      <a:pt x="288035" y="144018"/>
                    </a:lnTo>
                    <a:lnTo>
                      <a:pt x="280690" y="98511"/>
                    </a:lnTo>
                    <a:lnTo>
                      <a:pt x="260238" y="58978"/>
                    </a:lnTo>
                    <a:lnTo>
                      <a:pt x="229057" y="27797"/>
                    </a:lnTo>
                    <a:lnTo>
                      <a:pt x="189524" y="7345"/>
                    </a:lnTo>
                    <a:lnTo>
                      <a:pt x="144017" y="0"/>
                    </a:lnTo>
                    <a:close/>
                  </a:path>
                </a:pathLst>
              </a:custGeom>
              <a:solidFill>
                <a:srgbClr val="4F81B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" name="object 63"/>
              <p:cNvSpPr/>
              <p:nvPr/>
            </p:nvSpPr>
            <p:spPr>
              <a:xfrm>
                <a:off x="7524368" y="1556766"/>
                <a:ext cx="288290" cy="288290"/>
              </a:xfrm>
              <a:custGeom>
                <a:avLst/>
                <a:gdLst/>
                <a:ahLst/>
                <a:cxnLst/>
                <a:rect l="l" t="t" r="r" b="b"/>
                <a:pathLst>
                  <a:path w="288290" h="288289">
                    <a:moveTo>
                      <a:pt x="0" y="144018"/>
                    </a:moveTo>
                    <a:lnTo>
                      <a:pt x="7333" y="98511"/>
                    </a:lnTo>
                    <a:lnTo>
                      <a:pt x="27761" y="58978"/>
                    </a:lnTo>
                    <a:lnTo>
                      <a:pt x="58923" y="27797"/>
                    </a:lnTo>
                    <a:lnTo>
                      <a:pt x="98462" y="7345"/>
                    </a:lnTo>
                    <a:lnTo>
                      <a:pt x="144017" y="0"/>
                    </a:lnTo>
                    <a:lnTo>
                      <a:pt x="189524" y="7345"/>
                    </a:lnTo>
                    <a:lnTo>
                      <a:pt x="229057" y="27797"/>
                    </a:lnTo>
                    <a:lnTo>
                      <a:pt x="260238" y="58978"/>
                    </a:lnTo>
                    <a:lnTo>
                      <a:pt x="280690" y="98511"/>
                    </a:lnTo>
                    <a:lnTo>
                      <a:pt x="288035" y="144018"/>
                    </a:lnTo>
                    <a:lnTo>
                      <a:pt x="280690" y="189524"/>
                    </a:lnTo>
                    <a:lnTo>
                      <a:pt x="260238" y="229057"/>
                    </a:lnTo>
                    <a:lnTo>
                      <a:pt x="229057" y="260238"/>
                    </a:lnTo>
                    <a:lnTo>
                      <a:pt x="189524" y="280690"/>
                    </a:lnTo>
                    <a:lnTo>
                      <a:pt x="144017" y="288036"/>
                    </a:lnTo>
                    <a:lnTo>
                      <a:pt x="98462" y="280690"/>
                    </a:lnTo>
                    <a:lnTo>
                      <a:pt x="58923" y="260238"/>
                    </a:lnTo>
                    <a:lnTo>
                      <a:pt x="27761" y="229057"/>
                    </a:lnTo>
                    <a:lnTo>
                      <a:pt x="7333" y="189524"/>
                    </a:lnTo>
                    <a:lnTo>
                      <a:pt x="0" y="144018"/>
                    </a:lnTo>
                    <a:close/>
                  </a:path>
                </a:pathLst>
              </a:custGeom>
              <a:ln w="12699">
                <a:solidFill>
                  <a:srgbClr val="385D8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5" name="object 64"/>
              <p:cNvSpPr/>
              <p:nvPr/>
            </p:nvSpPr>
            <p:spPr>
              <a:xfrm>
                <a:off x="5508116" y="1700784"/>
                <a:ext cx="2016760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16759">
                    <a:moveTo>
                      <a:pt x="0" y="0"/>
                    </a:moveTo>
                    <a:lnTo>
                      <a:pt x="2016252" y="0"/>
                    </a:lnTo>
                  </a:path>
                </a:pathLst>
              </a:custGeom>
              <a:ln w="9525">
                <a:solidFill>
                  <a:srgbClr val="39649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6" name="object 65"/>
              <p:cNvSpPr/>
              <p:nvPr/>
            </p:nvSpPr>
            <p:spPr>
              <a:xfrm>
                <a:off x="6444233" y="2420874"/>
                <a:ext cx="288290" cy="288290"/>
              </a:xfrm>
              <a:custGeom>
                <a:avLst/>
                <a:gdLst/>
                <a:ahLst/>
                <a:cxnLst/>
                <a:rect l="l" t="t" r="r" b="b"/>
                <a:pathLst>
                  <a:path w="288290" h="288289">
                    <a:moveTo>
                      <a:pt x="288036" y="0"/>
                    </a:moveTo>
                    <a:lnTo>
                      <a:pt x="0" y="0"/>
                    </a:lnTo>
                    <a:lnTo>
                      <a:pt x="0" y="288036"/>
                    </a:lnTo>
                    <a:lnTo>
                      <a:pt x="288036" y="288036"/>
                    </a:lnTo>
                    <a:lnTo>
                      <a:pt x="288036" y="0"/>
                    </a:lnTo>
                    <a:close/>
                  </a:path>
                </a:pathLst>
              </a:custGeom>
              <a:solidFill>
                <a:srgbClr val="4F81B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" name="object 66"/>
              <p:cNvSpPr/>
              <p:nvPr/>
            </p:nvSpPr>
            <p:spPr>
              <a:xfrm>
                <a:off x="6444233" y="2420874"/>
                <a:ext cx="288290" cy="288290"/>
              </a:xfrm>
              <a:custGeom>
                <a:avLst/>
                <a:gdLst/>
                <a:ahLst/>
                <a:cxnLst/>
                <a:rect l="l" t="t" r="r" b="b"/>
                <a:pathLst>
                  <a:path w="288290" h="288289">
                    <a:moveTo>
                      <a:pt x="0" y="288036"/>
                    </a:moveTo>
                    <a:lnTo>
                      <a:pt x="288036" y="288036"/>
                    </a:lnTo>
                    <a:lnTo>
                      <a:pt x="288036" y="0"/>
                    </a:lnTo>
                    <a:lnTo>
                      <a:pt x="0" y="0"/>
                    </a:lnTo>
                    <a:lnTo>
                      <a:pt x="0" y="288036"/>
                    </a:lnTo>
                    <a:close/>
                  </a:path>
                </a:pathLst>
              </a:custGeom>
              <a:ln w="12700">
                <a:solidFill>
                  <a:srgbClr val="385D8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67"/>
              <p:cNvSpPr/>
              <p:nvPr/>
            </p:nvSpPr>
            <p:spPr>
              <a:xfrm>
                <a:off x="6516242" y="1700784"/>
                <a:ext cx="0" cy="720090"/>
              </a:xfrm>
              <a:custGeom>
                <a:avLst/>
                <a:gdLst/>
                <a:ahLst/>
                <a:cxnLst/>
                <a:rect l="l" t="t" r="r" b="b"/>
                <a:pathLst>
                  <a:path h="720089">
                    <a:moveTo>
                      <a:pt x="0" y="0"/>
                    </a:moveTo>
                    <a:lnTo>
                      <a:pt x="0" y="720089"/>
                    </a:lnTo>
                  </a:path>
                </a:pathLst>
              </a:custGeom>
              <a:ln w="9525">
                <a:solidFill>
                  <a:srgbClr val="39649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68"/>
              <p:cNvSpPr/>
              <p:nvPr/>
            </p:nvSpPr>
            <p:spPr>
              <a:xfrm>
                <a:off x="8316467" y="2420874"/>
                <a:ext cx="288290" cy="288290"/>
              </a:xfrm>
              <a:custGeom>
                <a:avLst/>
                <a:gdLst/>
                <a:ahLst/>
                <a:cxnLst/>
                <a:rect l="l" t="t" r="r" b="b"/>
                <a:pathLst>
                  <a:path w="288290" h="288289">
                    <a:moveTo>
                      <a:pt x="144017" y="0"/>
                    </a:moveTo>
                    <a:lnTo>
                      <a:pt x="98462" y="7345"/>
                    </a:lnTo>
                    <a:lnTo>
                      <a:pt x="58923" y="27797"/>
                    </a:lnTo>
                    <a:lnTo>
                      <a:pt x="27761" y="58978"/>
                    </a:lnTo>
                    <a:lnTo>
                      <a:pt x="7333" y="98511"/>
                    </a:lnTo>
                    <a:lnTo>
                      <a:pt x="0" y="144017"/>
                    </a:lnTo>
                    <a:lnTo>
                      <a:pt x="7333" y="189524"/>
                    </a:lnTo>
                    <a:lnTo>
                      <a:pt x="27761" y="229057"/>
                    </a:lnTo>
                    <a:lnTo>
                      <a:pt x="58923" y="260238"/>
                    </a:lnTo>
                    <a:lnTo>
                      <a:pt x="98462" y="280690"/>
                    </a:lnTo>
                    <a:lnTo>
                      <a:pt x="144017" y="288036"/>
                    </a:lnTo>
                    <a:lnTo>
                      <a:pt x="189524" y="280690"/>
                    </a:lnTo>
                    <a:lnTo>
                      <a:pt x="229057" y="260238"/>
                    </a:lnTo>
                    <a:lnTo>
                      <a:pt x="260238" y="229057"/>
                    </a:lnTo>
                    <a:lnTo>
                      <a:pt x="280690" y="189524"/>
                    </a:lnTo>
                    <a:lnTo>
                      <a:pt x="288035" y="144017"/>
                    </a:lnTo>
                    <a:lnTo>
                      <a:pt x="280690" y="98511"/>
                    </a:lnTo>
                    <a:lnTo>
                      <a:pt x="260238" y="58978"/>
                    </a:lnTo>
                    <a:lnTo>
                      <a:pt x="229057" y="27797"/>
                    </a:lnTo>
                    <a:lnTo>
                      <a:pt x="189524" y="7345"/>
                    </a:lnTo>
                    <a:lnTo>
                      <a:pt x="144017" y="0"/>
                    </a:lnTo>
                    <a:close/>
                  </a:path>
                </a:pathLst>
              </a:custGeom>
              <a:solidFill>
                <a:srgbClr val="4F81B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69"/>
              <p:cNvSpPr/>
              <p:nvPr/>
            </p:nvSpPr>
            <p:spPr>
              <a:xfrm>
                <a:off x="8316467" y="2420874"/>
                <a:ext cx="288290" cy="288290"/>
              </a:xfrm>
              <a:custGeom>
                <a:avLst/>
                <a:gdLst/>
                <a:ahLst/>
                <a:cxnLst/>
                <a:rect l="l" t="t" r="r" b="b"/>
                <a:pathLst>
                  <a:path w="288290" h="288289">
                    <a:moveTo>
                      <a:pt x="0" y="144017"/>
                    </a:moveTo>
                    <a:lnTo>
                      <a:pt x="7333" y="98511"/>
                    </a:lnTo>
                    <a:lnTo>
                      <a:pt x="27761" y="58978"/>
                    </a:lnTo>
                    <a:lnTo>
                      <a:pt x="58923" y="27797"/>
                    </a:lnTo>
                    <a:lnTo>
                      <a:pt x="98462" y="7345"/>
                    </a:lnTo>
                    <a:lnTo>
                      <a:pt x="144017" y="0"/>
                    </a:lnTo>
                    <a:lnTo>
                      <a:pt x="189524" y="7345"/>
                    </a:lnTo>
                    <a:lnTo>
                      <a:pt x="229057" y="27797"/>
                    </a:lnTo>
                    <a:lnTo>
                      <a:pt x="260238" y="58978"/>
                    </a:lnTo>
                    <a:lnTo>
                      <a:pt x="280690" y="98511"/>
                    </a:lnTo>
                    <a:lnTo>
                      <a:pt x="288035" y="144017"/>
                    </a:lnTo>
                    <a:lnTo>
                      <a:pt x="280690" y="189524"/>
                    </a:lnTo>
                    <a:lnTo>
                      <a:pt x="260238" y="229057"/>
                    </a:lnTo>
                    <a:lnTo>
                      <a:pt x="229057" y="260238"/>
                    </a:lnTo>
                    <a:lnTo>
                      <a:pt x="189524" y="280690"/>
                    </a:lnTo>
                    <a:lnTo>
                      <a:pt x="144017" y="288036"/>
                    </a:lnTo>
                    <a:lnTo>
                      <a:pt x="98462" y="280690"/>
                    </a:lnTo>
                    <a:lnTo>
                      <a:pt x="58923" y="260238"/>
                    </a:lnTo>
                    <a:lnTo>
                      <a:pt x="27761" y="229057"/>
                    </a:lnTo>
                    <a:lnTo>
                      <a:pt x="7333" y="189524"/>
                    </a:lnTo>
                    <a:lnTo>
                      <a:pt x="0" y="144017"/>
                    </a:lnTo>
                    <a:close/>
                  </a:path>
                </a:pathLst>
              </a:custGeom>
              <a:ln w="12699">
                <a:solidFill>
                  <a:srgbClr val="385D8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" name="object 70"/>
              <p:cNvSpPr/>
              <p:nvPr/>
            </p:nvSpPr>
            <p:spPr>
              <a:xfrm>
                <a:off x="7452359" y="2564891"/>
                <a:ext cx="8642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864234">
                    <a:moveTo>
                      <a:pt x="0" y="0"/>
                    </a:moveTo>
                    <a:lnTo>
                      <a:pt x="864108" y="0"/>
                    </a:lnTo>
                  </a:path>
                </a:pathLst>
              </a:custGeom>
              <a:ln w="9525">
                <a:solidFill>
                  <a:srgbClr val="39649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" name="object 71"/>
              <p:cNvSpPr/>
              <p:nvPr/>
            </p:nvSpPr>
            <p:spPr>
              <a:xfrm>
                <a:off x="7740395" y="3284982"/>
                <a:ext cx="288290" cy="288290"/>
              </a:xfrm>
              <a:custGeom>
                <a:avLst/>
                <a:gdLst/>
                <a:ahLst/>
                <a:cxnLst/>
                <a:rect l="l" t="t" r="r" b="b"/>
                <a:pathLst>
                  <a:path w="288290" h="288289">
                    <a:moveTo>
                      <a:pt x="288035" y="0"/>
                    </a:moveTo>
                    <a:lnTo>
                      <a:pt x="0" y="0"/>
                    </a:lnTo>
                    <a:lnTo>
                      <a:pt x="0" y="288036"/>
                    </a:lnTo>
                    <a:lnTo>
                      <a:pt x="288035" y="288036"/>
                    </a:lnTo>
                    <a:lnTo>
                      <a:pt x="288035" y="0"/>
                    </a:lnTo>
                    <a:close/>
                  </a:path>
                </a:pathLst>
              </a:custGeom>
              <a:solidFill>
                <a:srgbClr val="4F81B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" name="object 72"/>
              <p:cNvSpPr/>
              <p:nvPr/>
            </p:nvSpPr>
            <p:spPr>
              <a:xfrm>
                <a:off x="7740395" y="3284982"/>
                <a:ext cx="288290" cy="288290"/>
              </a:xfrm>
              <a:custGeom>
                <a:avLst/>
                <a:gdLst/>
                <a:ahLst/>
                <a:cxnLst/>
                <a:rect l="l" t="t" r="r" b="b"/>
                <a:pathLst>
                  <a:path w="288290" h="288289">
                    <a:moveTo>
                      <a:pt x="0" y="288036"/>
                    </a:moveTo>
                    <a:lnTo>
                      <a:pt x="288035" y="288036"/>
                    </a:lnTo>
                    <a:lnTo>
                      <a:pt x="288035" y="0"/>
                    </a:lnTo>
                    <a:lnTo>
                      <a:pt x="0" y="0"/>
                    </a:lnTo>
                    <a:lnTo>
                      <a:pt x="0" y="288036"/>
                    </a:lnTo>
                    <a:close/>
                  </a:path>
                </a:pathLst>
              </a:custGeom>
              <a:ln w="12699">
                <a:solidFill>
                  <a:srgbClr val="385D8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" name="object 73"/>
              <p:cNvSpPr/>
              <p:nvPr/>
            </p:nvSpPr>
            <p:spPr>
              <a:xfrm>
                <a:off x="7884413" y="3284982"/>
                <a:ext cx="144145" cy="144145"/>
              </a:xfrm>
              <a:custGeom>
                <a:avLst/>
                <a:gdLst/>
                <a:ahLst/>
                <a:cxnLst/>
                <a:rect l="l" t="t" r="r" b="b"/>
                <a:pathLst>
                  <a:path w="144145" h="144145">
                    <a:moveTo>
                      <a:pt x="144018" y="0"/>
                    </a:moveTo>
                    <a:lnTo>
                      <a:pt x="0" y="0"/>
                    </a:lnTo>
                    <a:lnTo>
                      <a:pt x="0" y="144017"/>
                    </a:lnTo>
                    <a:lnTo>
                      <a:pt x="144018" y="144017"/>
                    </a:lnTo>
                    <a:lnTo>
                      <a:pt x="144018" y="0"/>
                    </a:lnTo>
                    <a:close/>
                  </a:path>
                </a:pathLst>
              </a:custGeom>
              <a:solidFill>
                <a:srgbClr val="F616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5" name="object 74"/>
              <p:cNvSpPr/>
              <p:nvPr/>
            </p:nvSpPr>
            <p:spPr>
              <a:xfrm>
                <a:off x="7884413" y="3284982"/>
                <a:ext cx="144145" cy="144145"/>
              </a:xfrm>
              <a:custGeom>
                <a:avLst/>
                <a:gdLst/>
                <a:ahLst/>
                <a:cxnLst/>
                <a:rect l="l" t="t" r="r" b="b"/>
                <a:pathLst>
                  <a:path w="144145" h="144145">
                    <a:moveTo>
                      <a:pt x="0" y="144017"/>
                    </a:moveTo>
                    <a:lnTo>
                      <a:pt x="144018" y="144017"/>
                    </a:lnTo>
                    <a:lnTo>
                      <a:pt x="144018" y="0"/>
                    </a:lnTo>
                    <a:lnTo>
                      <a:pt x="0" y="0"/>
                    </a:lnTo>
                    <a:lnTo>
                      <a:pt x="0" y="144017"/>
                    </a:lnTo>
                    <a:close/>
                  </a:path>
                </a:pathLst>
              </a:custGeom>
              <a:ln w="12700">
                <a:solidFill>
                  <a:srgbClr val="385D8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" name="object 75"/>
              <p:cNvSpPr/>
              <p:nvPr/>
            </p:nvSpPr>
            <p:spPr>
              <a:xfrm>
                <a:off x="7884413" y="2564891"/>
                <a:ext cx="0" cy="720090"/>
              </a:xfrm>
              <a:custGeom>
                <a:avLst/>
                <a:gdLst/>
                <a:ahLst/>
                <a:cxnLst/>
                <a:rect l="l" t="t" r="r" b="b"/>
                <a:pathLst>
                  <a:path h="720089">
                    <a:moveTo>
                      <a:pt x="0" y="0"/>
                    </a:moveTo>
                    <a:lnTo>
                      <a:pt x="0" y="720090"/>
                    </a:lnTo>
                  </a:path>
                </a:pathLst>
              </a:custGeom>
              <a:ln w="9525">
                <a:solidFill>
                  <a:srgbClr val="39649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" name="object 76"/>
              <p:cNvSpPr/>
              <p:nvPr/>
            </p:nvSpPr>
            <p:spPr>
              <a:xfrm>
                <a:off x="7308341" y="2420874"/>
                <a:ext cx="144145" cy="144145"/>
              </a:xfrm>
              <a:custGeom>
                <a:avLst/>
                <a:gdLst/>
                <a:ahLst/>
                <a:cxnLst/>
                <a:rect l="l" t="t" r="r" b="b"/>
                <a:pathLst>
                  <a:path w="144145" h="144144">
                    <a:moveTo>
                      <a:pt x="144018" y="0"/>
                    </a:moveTo>
                    <a:lnTo>
                      <a:pt x="0" y="0"/>
                    </a:lnTo>
                    <a:lnTo>
                      <a:pt x="0" y="144017"/>
                    </a:lnTo>
                    <a:lnTo>
                      <a:pt x="144018" y="144017"/>
                    </a:lnTo>
                    <a:lnTo>
                      <a:pt x="144018" y="0"/>
                    </a:lnTo>
                    <a:close/>
                  </a:path>
                </a:pathLst>
              </a:custGeom>
              <a:solidFill>
                <a:srgbClr val="F616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" name="object 77"/>
              <p:cNvSpPr/>
              <p:nvPr/>
            </p:nvSpPr>
            <p:spPr>
              <a:xfrm>
                <a:off x="7308341" y="2420874"/>
                <a:ext cx="144145" cy="144145"/>
              </a:xfrm>
              <a:custGeom>
                <a:avLst/>
                <a:gdLst/>
                <a:ahLst/>
                <a:cxnLst/>
                <a:rect l="l" t="t" r="r" b="b"/>
                <a:pathLst>
                  <a:path w="144145" h="144144">
                    <a:moveTo>
                      <a:pt x="0" y="144017"/>
                    </a:moveTo>
                    <a:lnTo>
                      <a:pt x="144018" y="144017"/>
                    </a:lnTo>
                    <a:lnTo>
                      <a:pt x="144018" y="0"/>
                    </a:lnTo>
                    <a:lnTo>
                      <a:pt x="0" y="0"/>
                    </a:lnTo>
                    <a:lnTo>
                      <a:pt x="0" y="144017"/>
                    </a:lnTo>
                    <a:close/>
                  </a:path>
                </a:pathLst>
              </a:custGeom>
              <a:ln w="12700">
                <a:solidFill>
                  <a:srgbClr val="385D8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85" name="TextBox 84"/>
          <p:cNvSpPr txBox="1"/>
          <p:nvPr/>
        </p:nvSpPr>
        <p:spPr>
          <a:xfrm>
            <a:off x="1441640" y="5610077"/>
            <a:ext cx="9128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/>
              <a:t>Πολλές περιπτώσεις οφείλονται σε </a:t>
            </a:r>
            <a:r>
              <a:rPr lang="el-GR" sz="2400" dirty="0" err="1"/>
              <a:t>ετερόζυγες</a:t>
            </a:r>
            <a:r>
              <a:rPr lang="el-GR" sz="2400" dirty="0"/>
              <a:t> μεταλλάξεις των γονιδίων </a:t>
            </a:r>
            <a:r>
              <a:rPr lang="en-US" sz="2400" dirty="0"/>
              <a:t>COL4A3 </a:t>
            </a:r>
            <a:r>
              <a:rPr lang="el-GR" sz="2400"/>
              <a:t>και </a:t>
            </a:r>
            <a:r>
              <a:rPr lang="en-US" sz="2400"/>
              <a:t>COL4A4</a:t>
            </a:r>
            <a:endParaRPr lang="en-US" sz="24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9D6D566-F223-415B-887F-F07F9DCC42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176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06"/>
    </mc:Choice>
    <mc:Fallback>
      <p:transition spd="slow" advTm="14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88720" y="807790"/>
            <a:ext cx="10012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>
                <a:solidFill>
                  <a:srgbClr val="990000"/>
                </a:solidFill>
              </a:rPr>
              <a:t>Νόσος Λεπτής Βασικής Μεμβράνης-Κλινική Εικόνα</a:t>
            </a:r>
            <a:endParaRPr lang="en-US" sz="3600" b="1" dirty="0">
              <a:solidFill>
                <a:srgbClr val="99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17320" y="4273391"/>
            <a:ext cx="9128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/>
              <a:t>Η μέση διάρκεια ζωής δεν επηρεάζεται από αυτή την πάθηση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417320" y="2057400"/>
            <a:ext cx="91287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/>
              <a:t>Μικροσκοπική </a:t>
            </a:r>
            <a:r>
              <a:rPr lang="el-GR" sz="2400" dirty="0" err="1"/>
              <a:t>σπειραματική</a:t>
            </a:r>
            <a:r>
              <a:rPr lang="el-GR" sz="2400" dirty="0"/>
              <a:t> αιματουρία-σπάνια μακροσκοπική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/>
              <a:t>Αρτηριακή υπέρταση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/>
              <a:t>Λευκωματουρία &lt;1.5</a:t>
            </a:r>
            <a:r>
              <a:rPr lang="en-US" sz="2400" dirty="0"/>
              <a:t>g</a:t>
            </a:r>
            <a:endParaRPr lang="el-G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6" name="Right Brace 5"/>
          <p:cNvSpPr/>
          <p:nvPr/>
        </p:nvSpPr>
        <p:spPr>
          <a:xfrm>
            <a:off x="4815840" y="2987040"/>
            <a:ext cx="274320" cy="88392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49240" y="3165395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15-30</a:t>
            </a:r>
            <a:r>
              <a:rPr lang="en-US" sz="2400"/>
              <a:t>% </a:t>
            </a:r>
            <a:r>
              <a:rPr lang="el-GR" sz="2400"/>
              <a:t>ενηλίκων, 0% στα παιδιά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863340" y="5329528"/>
            <a:ext cx="38481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2400" dirty="0"/>
              <a:t>Παρακολούθηση ανά 1-2 έτη</a:t>
            </a:r>
            <a:endParaRPr lang="en-US" sz="2400" dirty="0"/>
          </a:p>
        </p:txBody>
      </p:sp>
      <p:sp>
        <p:nvSpPr>
          <p:cNvPr id="9" name="object 9"/>
          <p:cNvSpPr txBox="1"/>
          <p:nvPr/>
        </p:nvSpPr>
        <p:spPr>
          <a:xfrm>
            <a:off x="7255510" y="6424457"/>
            <a:ext cx="4936490" cy="3939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604">
              <a:lnSpc>
                <a:spcPts val="1365"/>
              </a:lnSpc>
              <a:spcBef>
                <a:spcPts val="100"/>
              </a:spcBef>
            </a:pPr>
            <a:r>
              <a:rPr sz="1600" i="1" spc="-50" dirty="0">
                <a:cs typeface="Georgia"/>
              </a:rPr>
              <a:t>Tonna </a:t>
            </a:r>
            <a:r>
              <a:rPr sz="1600" i="1" spc="-80" dirty="0">
                <a:cs typeface="Georgia"/>
              </a:rPr>
              <a:t>S. </a:t>
            </a:r>
            <a:r>
              <a:rPr sz="1600" i="1" spc="-30" dirty="0">
                <a:cs typeface="Georgia"/>
              </a:rPr>
              <a:t>Seminars in </a:t>
            </a:r>
            <a:r>
              <a:rPr sz="1600" i="1" spc="-25" dirty="0">
                <a:cs typeface="Georgia"/>
              </a:rPr>
              <a:t>Nephrology</a:t>
            </a:r>
            <a:r>
              <a:rPr sz="1600" i="1" spc="40" dirty="0">
                <a:cs typeface="Georgia"/>
              </a:rPr>
              <a:t> </a:t>
            </a:r>
            <a:r>
              <a:rPr sz="1600" i="1" spc="-35" dirty="0">
                <a:cs typeface="Georgia"/>
              </a:rPr>
              <a:t>2005</a:t>
            </a:r>
            <a:endParaRPr lang="el-GR" sz="1600" i="1" spc="-35" dirty="0">
              <a:cs typeface="Georgia"/>
            </a:endParaRPr>
          </a:p>
          <a:p>
            <a:pPr marL="14604">
              <a:lnSpc>
                <a:spcPts val="1365"/>
              </a:lnSpc>
              <a:spcBef>
                <a:spcPts val="100"/>
              </a:spcBef>
            </a:pPr>
            <a:r>
              <a:rPr lang="el-GR" sz="1600" i="1" dirty="0">
                <a:cs typeface="Georgia"/>
              </a:rPr>
              <a:t> </a:t>
            </a:r>
            <a:r>
              <a:rPr sz="1600" i="1" spc="-30" dirty="0" err="1">
                <a:cs typeface="Georgia"/>
              </a:rPr>
              <a:t>Savige</a:t>
            </a:r>
            <a:r>
              <a:rPr sz="1600" i="1" spc="-30" dirty="0">
                <a:cs typeface="Georgia"/>
              </a:rPr>
              <a:t> </a:t>
            </a:r>
            <a:r>
              <a:rPr sz="1600" i="1" spc="-165" dirty="0">
                <a:cs typeface="Georgia"/>
              </a:rPr>
              <a:t>J. </a:t>
            </a:r>
            <a:r>
              <a:rPr sz="1600" i="1" spc="-30" dirty="0">
                <a:cs typeface="Georgia"/>
              </a:rPr>
              <a:t>Kidney </a:t>
            </a:r>
            <a:r>
              <a:rPr sz="1600" i="1" spc="-50" dirty="0">
                <a:cs typeface="Georgia"/>
              </a:rPr>
              <a:t>Int</a:t>
            </a:r>
            <a:r>
              <a:rPr sz="1600" i="1" spc="-25" dirty="0">
                <a:cs typeface="Georgia"/>
              </a:rPr>
              <a:t> </a:t>
            </a:r>
            <a:r>
              <a:rPr sz="1600" i="1" spc="-50" dirty="0">
                <a:cs typeface="Georgia"/>
              </a:rPr>
              <a:t>2003</a:t>
            </a:r>
            <a:endParaRPr sz="1600" i="1" dirty="0">
              <a:cs typeface="Georgia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DCF2A2A-F4C2-4D6C-9D17-4B1449E877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1920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58"/>
    </mc:Choice>
    <mc:Fallback>
      <p:transition spd="slow" advTm="28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42360" y="792550"/>
            <a:ext cx="384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>
                <a:solidFill>
                  <a:srgbClr val="990000"/>
                </a:solidFill>
              </a:rPr>
              <a:t>Συμπεράσματα</a:t>
            </a:r>
            <a:endParaRPr lang="en-US" sz="3600" b="1" dirty="0">
              <a:solidFill>
                <a:srgbClr val="99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7320" y="2057400"/>
            <a:ext cx="91287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/>
              <a:t>Πολλά τα κληρονομικά νοσήματα των νεφρών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/>
              <a:t>Τα υποψιαζόμαστε όταν υπάρχει θετικό οικογενειακό ιστορικό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/>
              <a:t>Για τη διάγνωση: κλινική εξέταση και εργαστηριακές εξετάσεις</a:t>
            </a:r>
          </a:p>
          <a:p>
            <a:r>
              <a:rPr lang="el-GR" sz="2400" dirty="0"/>
              <a:t>                             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grpSp>
        <p:nvGrpSpPr>
          <p:cNvPr id="8" name="Group 7"/>
          <p:cNvGrpSpPr/>
          <p:nvPr/>
        </p:nvGrpSpPr>
        <p:grpSpPr>
          <a:xfrm>
            <a:off x="3550920" y="4600248"/>
            <a:ext cx="3427805" cy="489912"/>
            <a:chOff x="3550920" y="4600248"/>
            <a:chExt cx="3427805" cy="489912"/>
          </a:xfrm>
        </p:grpSpPr>
        <p:sp>
          <p:nvSpPr>
            <p:cNvPr id="6" name="Rectangle 5"/>
            <p:cNvSpPr/>
            <p:nvPr/>
          </p:nvSpPr>
          <p:spPr>
            <a:xfrm>
              <a:off x="4573195" y="4600248"/>
              <a:ext cx="240553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2400">
                  <a:solidFill>
                    <a:prstClr val="black"/>
                  </a:solidFill>
                </a:rPr>
                <a:t>γενετικός έλεγχος</a:t>
              </a:r>
              <a:endParaRPr lang="en-US"/>
            </a:p>
          </p:txBody>
        </p:sp>
        <p:sp>
          <p:nvSpPr>
            <p:cNvPr id="7" name="Right Arrow 6"/>
            <p:cNvSpPr/>
            <p:nvPr/>
          </p:nvSpPr>
          <p:spPr>
            <a:xfrm>
              <a:off x="3550920" y="4709160"/>
              <a:ext cx="822960" cy="381000"/>
            </a:xfrm>
            <a:prstGeom prst="rightArrow">
              <a:avLst>
                <a:gd name="adj1" fmla="val 50000"/>
                <a:gd name="adj2" fmla="val 38000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4AD0A53-2B94-472D-944B-C9D834306A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5681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52"/>
    </mc:Choice>
    <mc:Fallback>
      <p:transition spd="slow" advTm="23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01440" y="2118430"/>
            <a:ext cx="384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>
                <a:solidFill>
                  <a:srgbClr val="990000"/>
                </a:solidFill>
              </a:rPr>
              <a:t>Σας ευχαριστώ!</a:t>
            </a:r>
            <a:endParaRPr lang="en-US" sz="3600" b="1" dirty="0">
              <a:solidFill>
                <a:srgbClr val="990000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FFAF469-5735-4D35-962B-3EFAF632B1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67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7"/>
    </mc:Choice>
    <mc:Fallback>
      <p:transition spd="slow" advTm="2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2119" y="706301"/>
            <a:ext cx="9076055" cy="553839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91889" y="59970"/>
            <a:ext cx="69365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600" b="1" i="0" u="none" strike="noStrike" kern="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</a:rPr>
              <a:t>Κληρονομικά Νεφρικά Νοσήματα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EFF94B2-809E-43CF-878C-2B2A040CCC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9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84"/>
    </mc:Choice>
    <mc:Fallback>
      <p:transition spd="slow" advTm="14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8262" y="852487"/>
            <a:ext cx="9515475" cy="51530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27742" y="206156"/>
            <a:ext cx="69365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600" b="1" i="0" u="none" strike="noStrike" kern="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</a:rPr>
              <a:t>Κληρονομικά Νεφρικά Νοσήματα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3B16609-5609-46CD-9279-EE6C219FA0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90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71"/>
    </mc:Choice>
    <mc:Fallback>
      <p:transition spd="slow" advTm="13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/>
        </p:nvSpPr>
        <p:spPr>
          <a:xfrm>
            <a:off x="899160" y="594360"/>
            <a:ext cx="3078480" cy="2300479"/>
          </a:xfrm>
          <a:custGeom>
            <a:avLst/>
            <a:gdLst/>
            <a:ahLst/>
            <a:cxnLst/>
            <a:rect l="l" t="t" r="r" b="b"/>
            <a:pathLst>
              <a:path w="2045335" h="1816735">
                <a:moveTo>
                  <a:pt x="1022476" y="0"/>
                </a:moveTo>
                <a:lnTo>
                  <a:pt x="971439" y="1111"/>
                </a:lnTo>
                <a:lnTo>
                  <a:pt x="921049" y="4411"/>
                </a:lnTo>
                <a:lnTo>
                  <a:pt x="871366" y="9848"/>
                </a:lnTo>
                <a:lnTo>
                  <a:pt x="822449" y="17369"/>
                </a:lnTo>
                <a:lnTo>
                  <a:pt x="774356" y="26922"/>
                </a:lnTo>
                <a:lnTo>
                  <a:pt x="727146" y="38456"/>
                </a:lnTo>
                <a:lnTo>
                  <a:pt x="680877" y="51918"/>
                </a:lnTo>
                <a:lnTo>
                  <a:pt x="635607" y="67256"/>
                </a:lnTo>
                <a:lnTo>
                  <a:pt x="591395" y="84418"/>
                </a:lnTo>
                <a:lnTo>
                  <a:pt x="548301" y="103353"/>
                </a:lnTo>
                <a:lnTo>
                  <a:pt x="506381" y="124008"/>
                </a:lnTo>
                <a:lnTo>
                  <a:pt x="465696" y="146331"/>
                </a:lnTo>
                <a:lnTo>
                  <a:pt x="426303" y="170270"/>
                </a:lnTo>
                <a:lnTo>
                  <a:pt x="388261" y="195773"/>
                </a:lnTo>
                <a:lnTo>
                  <a:pt x="351628" y="222789"/>
                </a:lnTo>
                <a:lnTo>
                  <a:pt x="316463" y="251264"/>
                </a:lnTo>
                <a:lnTo>
                  <a:pt x="282825" y="281147"/>
                </a:lnTo>
                <a:lnTo>
                  <a:pt x="250772" y="312386"/>
                </a:lnTo>
                <a:lnTo>
                  <a:pt x="220363" y="344929"/>
                </a:lnTo>
                <a:lnTo>
                  <a:pt x="191655" y="378724"/>
                </a:lnTo>
                <a:lnTo>
                  <a:pt x="164709" y="413719"/>
                </a:lnTo>
                <a:lnTo>
                  <a:pt x="139582" y="449862"/>
                </a:lnTo>
                <a:lnTo>
                  <a:pt x="116333" y="487100"/>
                </a:lnTo>
                <a:lnTo>
                  <a:pt x="95020" y="525382"/>
                </a:lnTo>
                <a:lnTo>
                  <a:pt x="75702" y="564656"/>
                </a:lnTo>
                <a:lnTo>
                  <a:pt x="58437" y="604869"/>
                </a:lnTo>
                <a:lnTo>
                  <a:pt x="43284" y="645971"/>
                </a:lnTo>
                <a:lnTo>
                  <a:pt x="30302" y="687907"/>
                </a:lnTo>
                <a:lnTo>
                  <a:pt x="19549" y="730627"/>
                </a:lnTo>
                <a:lnTo>
                  <a:pt x="11084" y="774079"/>
                </a:lnTo>
                <a:lnTo>
                  <a:pt x="4965" y="818211"/>
                </a:lnTo>
                <a:lnTo>
                  <a:pt x="1251" y="862969"/>
                </a:lnTo>
                <a:lnTo>
                  <a:pt x="0" y="908303"/>
                </a:lnTo>
                <a:lnTo>
                  <a:pt x="1251" y="953638"/>
                </a:lnTo>
                <a:lnTo>
                  <a:pt x="4965" y="998396"/>
                </a:lnTo>
                <a:lnTo>
                  <a:pt x="11084" y="1042528"/>
                </a:lnTo>
                <a:lnTo>
                  <a:pt x="19549" y="1085980"/>
                </a:lnTo>
                <a:lnTo>
                  <a:pt x="30302" y="1128700"/>
                </a:lnTo>
                <a:lnTo>
                  <a:pt x="43284" y="1170636"/>
                </a:lnTo>
                <a:lnTo>
                  <a:pt x="58437" y="1211738"/>
                </a:lnTo>
                <a:lnTo>
                  <a:pt x="75702" y="1251951"/>
                </a:lnTo>
                <a:lnTo>
                  <a:pt x="95020" y="1291225"/>
                </a:lnTo>
                <a:lnTo>
                  <a:pt x="116333" y="1329507"/>
                </a:lnTo>
                <a:lnTo>
                  <a:pt x="139582" y="1366745"/>
                </a:lnTo>
                <a:lnTo>
                  <a:pt x="164709" y="1402888"/>
                </a:lnTo>
                <a:lnTo>
                  <a:pt x="191655" y="1437883"/>
                </a:lnTo>
                <a:lnTo>
                  <a:pt x="220363" y="1471678"/>
                </a:lnTo>
                <a:lnTo>
                  <a:pt x="250772" y="1504221"/>
                </a:lnTo>
                <a:lnTo>
                  <a:pt x="282825" y="1535460"/>
                </a:lnTo>
                <a:lnTo>
                  <a:pt x="316463" y="1565343"/>
                </a:lnTo>
                <a:lnTo>
                  <a:pt x="351628" y="1593818"/>
                </a:lnTo>
                <a:lnTo>
                  <a:pt x="388261" y="1620834"/>
                </a:lnTo>
                <a:lnTo>
                  <a:pt x="426303" y="1646337"/>
                </a:lnTo>
                <a:lnTo>
                  <a:pt x="465696" y="1670276"/>
                </a:lnTo>
                <a:lnTo>
                  <a:pt x="506381" y="1692599"/>
                </a:lnTo>
                <a:lnTo>
                  <a:pt x="548301" y="1713254"/>
                </a:lnTo>
                <a:lnTo>
                  <a:pt x="591395" y="1732189"/>
                </a:lnTo>
                <a:lnTo>
                  <a:pt x="635607" y="1749351"/>
                </a:lnTo>
                <a:lnTo>
                  <a:pt x="680877" y="1764689"/>
                </a:lnTo>
                <a:lnTo>
                  <a:pt x="727146" y="1778151"/>
                </a:lnTo>
                <a:lnTo>
                  <a:pt x="774356" y="1789685"/>
                </a:lnTo>
                <a:lnTo>
                  <a:pt x="822449" y="1799238"/>
                </a:lnTo>
                <a:lnTo>
                  <a:pt x="871366" y="1806759"/>
                </a:lnTo>
                <a:lnTo>
                  <a:pt x="921049" y="1812196"/>
                </a:lnTo>
                <a:lnTo>
                  <a:pt x="971439" y="1815496"/>
                </a:lnTo>
                <a:lnTo>
                  <a:pt x="1022476" y="1816608"/>
                </a:lnTo>
                <a:lnTo>
                  <a:pt x="1073503" y="1815496"/>
                </a:lnTo>
                <a:lnTo>
                  <a:pt x="1123882" y="1812196"/>
                </a:lnTo>
                <a:lnTo>
                  <a:pt x="1173555" y="1806759"/>
                </a:lnTo>
                <a:lnTo>
                  <a:pt x="1222463" y="1799238"/>
                </a:lnTo>
                <a:lnTo>
                  <a:pt x="1270547" y="1789685"/>
                </a:lnTo>
                <a:lnTo>
                  <a:pt x="1317750" y="1778151"/>
                </a:lnTo>
                <a:lnTo>
                  <a:pt x="1364012" y="1764689"/>
                </a:lnTo>
                <a:lnTo>
                  <a:pt x="1409274" y="1749351"/>
                </a:lnTo>
                <a:lnTo>
                  <a:pt x="1453479" y="1732189"/>
                </a:lnTo>
                <a:lnTo>
                  <a:pt x="1496568" y="1713254"/>
                </a:lnTo>
                <a:lnTo>
                  <a:pt x="1538482" y="1692599"/>
                </a:lnTo>
                <a:lnTo>
                  <a:pt x="1579163" y="1670276"/>
                </a:lnTo>
                <a:lnTo>
                  <a:pt x="1618551" y="1646337"/>
                </a:lnTo>
                <a:lnTo>
                  <a:pt x="1656590" y="1620834"/>
                </a:lnTo>
                <a:lnTo>
                  <a:pt x="1693219" y="1593818"/>
                </a:lnTo>
                <a:lnTo>
                  <a:pt x="1728380" y="1565343"/>
                </a:lnTo>
                <a:lnTo>
                  <a:pt x="1762015" y="1535460"/>
                </a:lnTo>
                <a:lnTo>
                  <a:pt x="1794066" y="1504221"/>
                </a:lnTo>
                <a:lnTo>
                  <a:pt x="1824473" y="1471678"/>
                </a:lnTo>
                <a:lnTo>
                  <a:pt x="1853178" y="1437883"/>
                </a:lnTo>
                <a:lnTo>
                  <a:pt x="1880123" y="1402888"/>
                </a:lnTo>
                <a:lnTo>
                  <a:pt x="1905249" y="1366745"/>
                </a:lnTo>
                <a:lnTo>
                  <a:pt x="1928497" y="1329507"/>
                </a:lnTo>
                <a:lnTo>
                  <a:pt x="1949809" y="1291225"/>
                </a:lnTo>
                <a:lnTo>
                  <a:pt x="1969126" y="1251951"/>
                </a:lnTo>
                <a:lnTo>
                  <a:pt x="1986390" y="1211738"/>
                </a:lnTo>
                <a:lnTo>
                  <a:pt x="2001542" y="1170636"/>
                </a:lnTo>
                <a:lnTo>
                  <a:pt x="2014524" y="1128700"/>
                </a:lnTo>
                <a:lnTo>
                  <a:pt x="2025277" y="1085980"/>
                </a:lnTo>
                <a:lnTo>
                  <a:pt x="2033742" y="1042528"/>
                </a:lnTo>
                <a:lnTo>
                  <a:pt x="2039861" y="998396"/>
                </a:lnTo>
                <a:lnTo>
                  <a:pt x="2043575" y="953638"/>
                </a:lnTo>
                <a:lnTo>
                  <a:pt x="2044827" y="908303"/>
                </a:lnTo>
                <a:lnTo>
                  <a:pt x="2043575" y="862969"/>
                </a:lnTo>
                <a:lnTo>
                  <a:pt x="2039861" y="818211"/>
                </a:lnTo>
                <a:lnTo>
                  <a:pt x="2033742" y="774079"/>
                </a:lnTo>
                <a:lnTo>
                  <a:pt x="2025277" y="730627"/>
                </a:lnTo>
                <a:lnTo>
                  <a:pt x="2014524" y="687907"/>
                </a:lnTo>
                <a:lnTo>
                  <a:pt x="2001542" y="645971"/>
                </a:lnTo>
                <a:lnTo>
                  <a:pt x="1986390" y="604869"/>
                </a:lnTo>
                <a:lnTo>
                  <a:pt x="1969126" y="564656"/>
                </a:lnTo>
                <a:lnTo>
                  <a:pt x="1949809" y="525382"/>
                </a:lnTo>
                <a:lnTo>
                  <a:pt x="1928497" y="487100"/>
                </a:lnTo>
                <a:lnTo>
                  <a:pt x="1905249" y="449862"/>
                </a:lnTo>
                <a:lnTo>
                  <a:pt x="1880123" y="413719"/>
                </a:lnTo>
                <a:lnTo>
                  <a:pt x="1853178" y="378724"/>
                </a:lnTo>
                <a:lnTo>
                  <a:pt x="1824473" y="344929"/>
                </a:lnTo>
                <a:lnTo>
                  <a:pt x="1794066" y="312386"/>
                </a:lnTo>
                <a:lnTo>
                  <a:pt x="1762015" y="281147"/>
                </a:lnTo>
                <a:lnTo>
                  <a:pt x="1728380" y="251264"/>
                </a:lnTo>
                <a:lnTo>
                  <a:pt x="1693219" y="222789"/>
                </a:lnTo>
                <a:lnTo>
                  <a:pt x="1656590" y="195773"/>
                </a:lnTo>
                <a:lnTo>
                  <a:pt x="1618551" y="170270"/>
                </a:lnTo>
                <a:lnTo>
                  <a:pt x="1579163" y="146331"/>
                </a:lnTo>
                <a:lnTo>
                  <a:pt x="1538482" y="124008"/>
                </a:lnTo>
                <a:lnTo>
                  <a:pt x="1496568" y="103353"/>
                </a:lnTo>
                <a:lnTo>
                  <a:pt x="1453479" y="84418"/>
                </a:lnTo>
                <a:lnTo>
                  <a:pt x="1409274" y="67256"/>
                </a:lnTo>
                <a:lnTo>
                  <a:pt x="1364012" y="51918"/>
                </a:lnTo>
                <a:lnTo>
                  <a:pt x="1317750" y="38456"/>
                </a:lnTo>
                <a:lnTo>
                  <a:pt x="1270547" y="26922"/>
                </a:lnTo>
                <a:lnTo>
                  <a:pt x="1222463" y="17369"/>
                </a:lnTo>
                <a:lnTo>
                  <a:pt x="1173555" y="9848"/>
                </a:lnTo>
                <a:lnTo>
                  <a:pt x="1123882" y="4411"/>
                </a:lnTo>
                <a:lnTo>
                  <a:pt x="1073503" y="1111"/>
                </a:lnTo>
                <a:lnTo>
                  <a:pt x="1022476" y="0"/>
                </a:lnTo>
                <a:close/>
              </a:path>
            </a:pathLst>
          </a:custGeom>
          <a:solidFill>
            <a:srgbClr val="DBEDF4"/>
          </a:solidFill>
        </p:spPr>
        <p:txBody>
          <a:bodyPr wrap="square" lIns="0" tIns="0" rIns="0" bIns="0" rtlCol="0"/>
          <a:lstStyle/>
          <a:p>
            <a:endParaRPr sz="2400" b="1" dirty="0"/>
          </a:p>
        </p:txBody>
      </p:sp>
      <p:sp>
        <p:nvSpPr>
          <p:cNvPr id="4" name="object 3"/>
          <p:cNvSpPr txBox="1"/>
          <p:nvPr/>
        </p:nvSpPr>
        <p:spPr>
          <a:xfrm>
            <a:off x="1516176" y="1109072"/>
            <a:ext cx="1857629" cy="1041119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indent="66675">
              <a:lnSpc>
                <a:spcPct val="100000"/>
              </a:lnSpc>
              <a:spcBef>
                <a:spcPts val="580"/>
              </a:spcBef>
            </a:pPr>
            <a:r>
              <a:rPr sz="2400" b="1" spc="-35" dirty="0">
                <a:cs typeface="Georgia"/>
              </a:rPr>
              <a:t>Ατομικό</a:t>
            </a:r>
            <a:r>
              <a:rPr sz="2400" b="1" spc="-75" dirty="0">
                <a:cs typeface="Georgia"/>
              </a:rPr>
              <a:t> </a:t>
            </a:r>
            <a:r>
              <a:rPr sz="2400" b="1" spc="-30" dirty="0">
                <a:cs typeface="Georgia"/>
              </a:rPr>
              <a:t>και</a:t>
            </a:r>
            <a:endParaRPr sz="2400" b="1" dirty="0">
              <a:cs typeface="Georgia"/>
            </a:endParaRPr>
          </a:p>
          <a:p>
            <a:pPr marL="231775" marR="5080" indent="-219710">
              <a:lnSpc>
                <a:spcPts val="1930"/>
              </a:lnSpc>
              <a:spcBef>
                <a:spcPts val="735"/>
              </a:spcBef>
            </a:pPr>
            <a:r>
              <a:rPr sz="2400" b="1" spc="-25" dirty="0">
                <a:cs typeface="Georgia"/>
              </a:rPr>
              <a:t>ο</a:t>
            </a:r>
            <a:r>
              <a:rPr sz="2400" b="1" spc="-10" dirty="0">
                <a:cs typeface="Georgia"/>
              </a:rPr>
              <a:t>ι</a:t>
            </a:r>
            <a:r>
              <a:rPr sz="2400" b="1" spc="10" dirty="0">
                <a:cs typeface="Georgia"/>
              </a:rPr>
              <a:t>κ</a:t>
            </a:r>
            <a:r>
              <a:rPr sz="2400" b="1" spc="-50" dirty="0">
                <a:cs typeface="Georgia"/>
              </a:rPr>
              <a:t>ο</a:t>
            </a:r>
            <a:r>
              <a:rPr sz="2400" b="1" spc="-35" dirty="0">
                <a:cs typeface="Georgia"/>
              </a:rPr>
              <a:t>γενε</a:t>
            </a:r>
            <a:r>
              <a:rPr sz="2400" b="1" spc="-30" dirty="0">
                <a:cs typeface="Georgia"/>
              </a:rPr>
              <a:t>ια</a:t>
            </a:r>
            <a:r>
              <a:rPr sz="2400" b="1" spc="5" dirty="0">
                <a:cs typeface="Georgia"/>
              </a:rPr>
              <a:t>κ</a:t>
            </a:r>
            <a:r>
              <a:rPr sz="2400" b="1" spc="-10" dirty="0">
                <a:cs typeface="Georgia"/>
              </a:rPr>
              <a:t>ό  ιστορικό</a:t>
            </a:r>
            <a:endParaRPr sz="2400" b="1" dirty="0">
              <a:cs typeface="Georgia"/>
            </a:endParaRPr>
          </a:p>
        </p:txBody>
      </p:sp>
      <p:sp>
        <p:nvSpPr>
          <p:cNvPr id="5" name="object 4"/>
          <p:cNvSpPr/>
          <p:nvPr/>
        </p:nvSpPr>
        <p:spPr>
          <a:xfrm>
            <a:off x="2160510" y="2970276"/>
            <a:ext cx="568960" cy="568960"/>
          </a:xfrm>
          <a:custGeom>
            <a:avLst/>
            <a:gdLst/>
            <a:ahLst/>
            <a:cxnLst/>
            <a:rect l="l" t="t" r="r" b="b"/>
            <a:pathLst>
              <a:path w="568960" h="568960">
                <a:moveTo>
                  <a:pt x="568579" y="193040"/>
                </a:moveTo>
                <a:lnTo>
                  <a:pt x="375285" y="193040"/>
                </a:lnTo>
                <a:lnTo>
                  <a:pt x="375285" y="0"/>
                </a:lnTo>
                <a:lnTo>
                  <a:pt x="193294" y="0"/>
                </a:lnTo>
                <a:lnTo>
                  <a:pt x="193294" y="193040"/>
                </a:lnTo>
                <a:lnTo>
                  <a:pt x="0" y="193040"/>
                </a:lnTo>
                <a:lnTo>
                  <a:pt x="0" y="374650"/>
                </a:lnTo>
                <a:lnTo>
                  <a:pt x="193294" y="374650"/>
                </a:lnTo>
                <a:lnTo>
                  <a:pt x="193294" y="568960"/>
                </a:lnTo>
                <a:lnTo>
                  <a:pt x="375285" y="568960"/>
                </a:lnTo>
                <a:lnTo>
                  <a:pt x="375285" y="374650"/>
                </a:lnTo>
                <a:lnTo>
                  <a:pt x="568579" y="374650"/>
                </a:lnTo>
                <a:lnTo>
                  <a:pt x="568579" y="193040"/>
                </a:lnTo>
                <a:close/>
              </a:path>
            </a:pathLst>
          </a:custGeom>
          <a:solidFill>
            <a:srgbClr val="17375E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" name="object 5"/>
          <p:cNvSpPr/>
          <p:nvPr/>
        </p:nvSpPr>
        <p:spPr>
          <a:xfrm>
            <a:off x="1032408" y="3782314"/>
            <a:ext cx="3108960" cy="2222246"/>
          </a:xfrm>
          <a:custGeom>
            <a:avLst/>
            <a:gdLst/>
            <a:ahLst/>
            <a:cxnLst/>
            <a:rect l="l" t="t" r="r" b="b"/>
            <a:pathLst>
              <a:path w="2216150" h="1764664">
                <a:moveTo>
                  <a:pt x="1107820" y="0"/>
                </a:moveTo>
                <a:lnTo>
                  <a:pt x="1054152" y="1017"/>
                </a:lnTo>
                <a:lnTo>
                  <a:pt x="1001141" y="4038"/>
                </a:lnTo>
                <a:lnTo>
                  <a:pt x="948848" y="9017"/>
                </a:lnTo>
                <a:lnTo>
                  <a:pt x="897329" y="15907"/>
                </a:lnTo>
                <a:lnTo>
                  <a:pt x="846643" y="24662"/>
                </a:lnTo>
                <a:lnTo>
                  <a:pt x="796847" y="35237"/>
                </a:lnTo>
                <a:lnTo>
                  <a:pt x="748001" y="47584"/>
                </a:lnTo>
                <a:lnTo>
                  <a:pt x="700162" y="61658"/>
                </a:lnTo>
                <a:lnTo>
                  <a:pt x="653387" y="77412"/>
                </a:lnTo>
                <a:lnTo>
                  <a:pt x="607736" y="94800"/>
                </a:lnTo>
                <a:lnTo>
                  <a:pt x="563266" y="113777"/>
                </a:lnTo>
                <a:lnTo>
                  <a:pt x="520035" y="134295"/>
                </a:lnTo>
                <a:lnTo>
                  <a:pt x="478101" y="156309"/>
                </a:lnTo>
                <a:lnTo>
                  <a:pt x="437523" y="179772"/>
                </a:lnTo>
                <a:lnTo>
                  <a:pt x="398358" y="204639"/>
                </a:lnTo>
                <a:lnTo>
                  <a:pt x="360664" y="230862"/>
                </a:lnTo>
                <a:lnTo>
                  <a:pt x="324500" y="258397"/>
                </a:lnTo>
                <a:lnTo>
                  <a:pt x="289924" y="287196"/>
                </a:lnTo>
                <a:lnTo>
                  <a:pt x="256993" y="317213"/>
                </a:lnTo>
                <a:lnTo>
                  <a:pt x="225767" y="348403"/>
                </a:lnTo>
                <a:lnTo>
                  <a:pt x="196302" y="380719"/>
                </a:lnTo>
                <a:lnTo>
                  <a:pt x="168656" y="414114"/>
                </a:lnTo>
                <a:lnTo>
                  <a:pt x="142889" y="448543"/>
                </a:lnTo>
                <a:lnTo>
                  <a:pt x="119058" y="483960"/>
                </a:lnTo>
                <a:lnTo>
                  <a:pt x="97221" y="520317"/>
                </a:lnTo>
                <a:lnTo>
                  <a:pt x="77436" y="557570"/>
                </a:lnTo>
                <a:lnTo>
                  <a:pt x="59761" y="595672"/>
                </a:lnTo>
                <a:lnTo>
                  <a:pt x="44254" y="634576"/>
                </a:lnTo>
                <a:lnTo>
                  <a:pt x="30974" y="674236"/>
                </a:lnTo>
                <a:lnTo>
                  <a:pt x="19978" y="714607"/>
                </a:lnTo>
                <a:lnTo>
                  <a:pt x="11324" y="755642"/>
                </a:lnTo>
                <a:lnTo>
                  <a:pt x="5072" y="797295"/>
                </a:lnTo>
                <a:lnTo>
                  <a:pt x="1277" y="839519"/>
                </a:lnTo>
                <a:lnTo>
                  <a:pt x="0" y="882269"/>
                </a:lnTo>
                <a:lnTo>
                  <a:pt x="1277" y="925016"/>
                </a:lnTo>
                <a:lnTo>
                  <a:pt x="5072" y="967238"/>
                </a:lnTo>
                <a:lnTo>
                  <a:pt x="11324" y="1008889"/>
                </a:lnTo>
                <a:lnTo>
                  <a:pt x="19978" y="1049923"/>
                </a:lnTo>
                <a:lnTo>
                  <a:pt x="30974" y="1090292"/>
                </a:lnTo>
                <a:lnTo>
                  <a:pt x="44254" y="1129952"/>
                </a:lnTo>
                <a:lnTo>
                  <a:pt x="59761" y="1168856"/>
                </a:lnTo>
                <a:lnTo>
                  <a:pt x="77436" y="1206956"/>
                </a:lnTo>
                <a:lnTo>
                  <a:pt x="97221" y="1244209"/>
                </a:lnTo>
                <a:lnTo>
                  <a:pt x="119058" y="1280566"/>
                </a:lnTo>
                <a:lnTo>
                  <a:pt x="142889" y="1315983"/>
                </a:lnTo>
                <a:lnTo>
                  <a:pt x="168656" y="1350412"/>
                </a:lnTo>
                <a:lnTo>
                  <a:pt x="196302" y="1383807"/>
                </a:lnTo>
                <a:lnTo>
                  <a:pt x="225767" y="1416123"/>
                </a:lnTo>
                <a:lnTo>
                  <a:pt x="256993" y="1447313"/>
                </a:lnTo>
                <a:lnTo>
                  <a:pt x="289924" y="1477331"/>
                </a:lnTo>
                <a:lnTo>
                  <a:pt x="324500" y="1506131"/>
                </a:lnTo>
                <a:lnTo>
                  <a:pt x="360664" y="1533666"/>
                </a:lnTo>
                <a:lnTo>
                  <a:pt x="398358" y="1559890"/>
                </a:lnTo>
                <a:lnTo>
                  <a:pt x="437523" y="1584757"/>
                </a:lnTo>
                <a:lnTo>
                  <a:pt x="478101" y="1608221"/>
                </a:lnTo>
                <a:lnTo>
                  <a:pt x="520035" y="1630236"/>
                </a:lnTo>
                <a:lnTo>
                  <a:pt x="563266" y="1650755"/>
                </a:lnTo>
                <a:lnTo>
                  <a:pt x="607736" y="1669732"/>
                </a:lnTo>
                <a:lnTo>
                  <a:pt x="653387" y="1687121"/>
                </a:lnTo>
                <a:lnTo>
                  <a:pt x="700162" y="1702876"/>
                </a:lnTo>
                <a:lnTo>
                  <a:pt x="748001" y="1716951"/>
                </a:lnTo>
                <a:lnTo>
                  <a:pt x="796847" y="1729298"/>
                </a:lnTo>
                <a:lnTo>
                  <a:pt x="846643" y="1739873"/>
                </a:lnTo>
                <a:lnTo>
                  <a:pt x="897329" y="1748629"/>
                </a:lnTo>
                <a:lnTo>
                  <a:pt x="948848" y="1755520"/>
                </a:lnTo>
                <a:lnTo>
                  <a:pt x="1001141" y="1760499"/>
                </a:lnTo>
                <a:lnTo>
                  <a:pt x="1054152" y="1763520"/>
                </a:lnTo>
                <a:lnTo>
                  <a:pt x="1107820" y="1764538"/>
                </a:lnTo>
                <a:lnTo>
                  <a:pt x="1161500" y="1763520"/>
                </a:lnTo>
                <a:lnTo>
                  <a:pt x="1214519" y="1760499"/>
                </a:lnTo>
                <a:lnTo>
                  <a:pt x="1266821" y="1755520"/>
                </a:lnTo>
                <a:lnTo>
                  <a:pt x="1318347" y="1748629"/>
                </a:lnTo>
                <a:lnTo>
                  <a:pt x="1369039" y="1739873"/>
                </a:lnTo>
                <a:lnTo>
                  <a:pt x="1418839" y="1729298"/>
                </a:lnTo>
                <a:lnTo>
                  <a:pt x="1467689" y="1716951"/>
                </a:lnTo>
                <a:lnTo>
                  <a:pt x="1515532" y="1702876"/>
                </a:lnTo>
                <a:lnTo>
                  <a:pt x="1562308" y="1687121"/>
                </a:lnTo>
                <a:lnTo>
                  <a:pt x="1607961" y="1669732"/>
                </a:lnTo>
                <a:lnTo>
                  <a:pt x="1652432" y="1650755"/>
                </a:lnTo>
                <a:lnTo>
                  <a:pt x="1695663" y="1630236"/>
                </a:lnTo>
                <a:lnTo>
                  <a:pt x="1737596" y="1608221"/>
                </a:lnTo>
                <a:lnTo>
                  <a:pt x="1778173" y="1584757"/>
                </a:lnTo>
                <a:lnTo>
                  <a:pt x="1817336" y="1559890"/>
                </a:lnTo>
                <a:lnTo>
                  <a:pt x="1855027" y="1533666"/>
                </a:lnTo>
                <a:lnTo>
                  <a:pt x="1891188" y="1506131"/>
                </a:lnTo>
                <a:lnTo>
                  <a:pt x="1925762" y="1477331"/>
                </a:lnTo>
                <a:lnTo>
                  <a:pt x="1958689" y="1447313"/>
                </a:lnTo>
                <a:lnTo>
                  <a:pt x="1989912" y="1416123"/>
                </a:lnTo>
                <a:lnTo>
                  <a:pt x="2019374" y="1383807"/>
                </a:lnTo>
                <a:lnTo>
                  <a:pt x="2047015" y="1350412"/>
                </a:lnTo>
                <a:lnTo>
                  <a:pt x="2072779" y="1315983"/>
                </a:lnTo>
                <a:lnTo>
                  <a:pt x="2096606" y="1280566"/>
                </a:lnTo>
                <a:lnTo>
                  <a:pt x="2118440" y="1244209"/>
                </a:lnTo>
                <a:lnTo>
                  <a:pt x="2138222" y="1206956"/>
                </a:lnTo>
                <a:lnTo>
                  <a:pt x="2155893" y="1168856"/>
                </a:lnTo>
                <a:lnTo>
                  <a:pt x="2171397" y="1129952"/>
                </a:lnTo>
                <a:lnTo>
                  <a:pt x="2184674" y="1090292"/>
                </a:lnTo>
                <a:lnTo>
                  <a:pt x="2195668" y="1049923"/>
                </a:lnTo>
                <a:lnTo>
                  <a:pt x="2204319" y="1008889"/>
                </a:lnTo>
                <a:lnTo>
                  <a:pt x="2210571" y="967238"/>
                </a:lnTo>
                <a:lnTo>
                  <a:pt x="2214364" y="925016"/>
                </a:lnTo>
                <a:lnTo>
                  <a:pt x="2215642" y="882269"/>
                </a:lnTo>
                <a:lnTo>
                  <a:pt x="2214364" y="839519"/>
                </a:lnTo>
                <a:lnTo>
                  <a:pt x="2210571" y="797295"/>
                </a:lnTo>
                <a:lnTo>
                  <a:pt x="2204319" y="755642"/>
                </a:lnTo>
                <a:lnTo>
                  <a:pt x="2195668" y="714607"/>
                </a:lnTo>
                <a:lnTo>
                  <a:pt x="2184674" y="674236"/>
                </a:lnTo>
                <a:lnTo>
                  <a:pt x="2171397" y="634576"/>
                </a:lnTo>
                <a:lnTo>
                  <a:pt x="2155893" y="595672"/>
                </a:lnTo>
                <a:lnTo>
                  <a:pt x="2138222" y="557570"/>
                </a:lnTo>
                <a:lnTo>
                  <a:pt x="2118440" y="520317"/>
                </a:lnTo>
                <a:lnTo>
                  <a:pt x="2096606" y="483960"/>
                </a:lnTo>
                <a:lnTo>
                  <a:pt x="2072779" y="448543"/>
                </a:lnTo>
                <a:lnTo>
                  <a:pt x="2047015" y="414114"/>
                </a:lnTo>
                <a:lnTo>
                  <a:pt x="2019374" y="380719"/>
                </a:lnTo>
                <a:lnTo>
                  <a:pt x="1989912" y="348403"/>
                </a:lnTo>
                <a:lnTo>
                  <a:pt x="1958689" y="317213"/>
                </a:lnTo>
                <a:lnTo>
                  <a:pt x="1925762" y="287196"/>
                </a:lnTo>
                <a:lnTo>
                  <a:pt x="1891188" y="258397"/>
                </a:lnTo>
                <a:lnTo>
                  <a:pt x="1855027" y="230862"/>
                </a:lnTo>
                <a:lnTo>
                  <a:pt x="1817336" y="204639"/>
                </a:lnTo>
                <a:lnTo>
                  <a:pt x="1778173" y="179772"/>
                </a:lnTo>
                <a:lnTo>
                  <a:pt x="1737596" y="156309"/>
                </a:lnTo>
                <a:lnTo>
                  <a:pt x="1695663" y="134295"/>
                </a:lnTo>
                <a:lnTo>
                  <a:pt x="1652432" y="113777"/>
                </a:lnTo>
                <a:lnTo>
                  <a:pt x="1607961" y="94800"/>
                </a:lnTo>
                <a:lnTo>
                  <a:pt x="1562308" y="77412"/>
                </a:lnTo>
                <a:lnTo>
                  <a:pt x="1515532" y="61658"/>
                </a:lnTo>
                <a:lnTo>
                  <a:pt x="1467689" y="47584"/>
                </a:lnTo>
                <a:lnTo>
                  <a:pt x="1418839" y="35237"/>
                </a:lnTo>
                <a:lnTo>
                  <a:pt x="1369039" y="24662"/>
                </a:lnTo>
                <a:lnTo>
                  <a:pt x="1318347" y="15907"/>
                </a:lnTo>
                <a:lnTo>
                  <a:pt x="1266821" y="9017"/>
                </a:lnTo>
                <a:lnTo>
                  <a:pt x="1214519" y="4038"/>
                </a:lnTo>
                <a:lnTo>
                  <a:pt x="1161500" y="1017"/>
                </a:lnTo>
                <a:lnTo>
                  <a:pt x="110782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" name="object 6"/>
          <p:cNvSpPr txBox="1"/>
          <p:nvPr/>
        </p:nvSpPr>
        <p:spPr>
          <a:xfrm>
            <a:off x="1516176" y="4317093"/>
            <a:ext cx="2141424" cy="1152688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368935" marR="360045" indent="-1270" algn="ctr">
              <a:lnSpc>
                <a:spcPts val="1900"/>
              </a:lnSpc>
              <a:spcBef>
                <a:spcPts val="380"/>
              </a:spcBef>
            </a:pPr>
            <a:r>
              <a:rPr sz="2400" b="1" spc="-35" dirty="0">
                <a:cs typeface="Georgia"/>
              </a:rPr>
              <a:t>Κλινική  </a:t>
            </a:r>
            <a:r>
              <a:rPr sz="2400" b="1" spc="-60" dirty="0">
                <a:cs typeface="Georgia"/>
              </a:rPr>
              <a:t>ε</a:t>
            </a:r>
            <a:r>
              <a:rPr sz="2400" b="1" spc="-50" dirty="0">
                <a:cs typeface="Georgia"/>
              </a:rPr>
              <a:t>ξ</a:t>
            </a:r>
            <a:r>
              <a:rPr sz="2400" b="1" dirty="0">
                <a:cs typeface="Georgia"/>
              </a:rPr>
              <a:t>έ</a:t>
            </a:r>
            <a:r>
              <a:rPr sz="2400" b="1" spc="5" dirty="0">
                <a:cs typeface="Georgia"/>
              </a:rPr>
              <a:t>τ</a:t>
            </a:r>
            <a:r>
              <a:rPr sz="2400" b="1" spc="-40" dirty="0">
                <a:cs typeface="Georgia"/>
              </a:rPr>
              <a:t>αση</a:t>
            </a:r>
            <a:endParaRPr sz="2400" b="1" dirty="0">
              <a:cs typeface="Georgia"/>
            </a:endParaRPr>
          </a:p>
          <a:p>
            <a:pPr algn="ctr">
              <a:lnSpc>
                <a:spcPts val="2050"/>
              </a:lnSpc>
              <a:spcBef>
                <a:spcPts val="455"/>
              </a:spcBef>
            </a:pPr>
            <a:r>
              <a:rPr sz="2400" b="1" spc="-65" dirty="0">
                <a:cs typeface="Georgia"/>
              </a:rPr>
              <a:t>Εργ</a:t>
            </a:r>
            <a:r>
              <a:rPr sz="2400" b="1" spc="-75" dirty="0">
                <a:cs typeface="Georgia"/>
              </a:rPr>
              <a:t>α</a:t>
            </a:r>
            <a:r>
              <a:rPr sz="2400" b="1" spc="-25" dirty="0">
                <a:cs typeface="Georgia"/>
              </a:rPr>
              <a:t>στηριακές</a:t>
            </a:r>
            <a:endParaRPr sz="2400" b="1" dirty="0">
              <a:cs typeface="Georgia"/>
            </a:endParaRPr>
          </a:p>
          <a:p>
            <a:pPr algn="ctr">
              <a:lnSpc>
                <a:spcPts val="2050"/>
              </a:lnSpc>
            </a:pPr>
            <a:r>
              <a:rPr sz="2400" b="1" spc="-30" dirty="0">
                <a:cs typeface="Georgia"/>
              </a:rPr>
              <a:t>εξετάσεις</a:t>
            </a:r>
            <a:endParaRPr sz="2400" b="1" dirty="0">
              <a:cs typeface="Georgia"/>
            </a:endParaRPr>
          </a:p>
        </p:txBody>
      </p:sp>
      <p:sp>
        <p:nvSpPr>
          <p:cNvPr id="10" name="object 9"/>
          <p:cNvSpPr/>
          <p:nvPr/>
        </p:nvSpPr>
        <p:spPr>
          <a:xfrm>
            <a:off x="6361341" y="1072836"/>
            <a:ext cx="3580004" cy="3359021"/>
          </a:xfrm>
          <a:custGeom>
            <a:avLst/>
            <a:gdLst/>
            <a:ahLst/>
            <a:cxnLst/>
            <a:rect l="l" t="t" r="r" b="b"/>
            <a:pathLst>
              <a:path w="3004185" h="2990850">
                <a:moveTo>
                  <a:pt x="1502028" y="0"/>
                </a:moveTo>
                <a:lnTo>
                  <a:pt x="1453416" y="768"/>
                </a:lnTo>
                <a:lnTo>
                  <a:pt x="1405189" y="3058"/>
                </a:lnTo>
                <a:lnTo>
                  <a:pt x="1357371" y="6845"/>
                </a:lnTo>
                <a:lnTo>
                  <a:pt x="1309985" y="12108"/>
                </a:lnTo>
                <a:lnTo>
                  <a:pt x="1263055" y="18822"/>
                </a:lnTo>
                <a:lnTo>
                  <a:pt x="1216604" y="26965"/>
                </a:lnTo>
                <a:lnTo>
                  <a:pt x="1170655" y="36513"/>
                </a:lnTo>
                <a:lnTo>
                  <a:pt x="1125231" y="47443"/>
                </a:lnTo>
                <a:lnTo>
                  <a:pt x="1080357" y="59732"/>
                </a:lnTo>
                <a:lnTo>
                  <a:pt x="1036055" y="73356"/>
                </a:lnTo>
                <a:lnTo>
                  <a:pt x="992348" y="88293"/>
                </a:lnTo>
                <a:lnTo>
                  <a:pt x="949260" y="104519"/>
                </a:lnTo>
                <a:lnTo>
                  <a:pt x="906814" y="122011"/>
                </a:lnTo>
                <a:lnTo>
                  <a:pt x="865034" y="140745"/>
                </a:lnTo>
                <a:lnTo>
                  <a:pt x="823942" y="160699"/>
                </a:lnTo>
                <a:lnTo>
                  <a:pt x="783563" y="181850"/>
                </a:lnTo>
                <a:lnTo>
                  <a:pt x="743918" y="204173"/>
                </a:lnTo>
                <a:lnTo>
                  <a:pt x="705033" y="227647"/>
                </a:lnTo>
                <a:lnTo>
                  <a:pt x="666929" y="252247"/>
                </a:lnTo>
                <a:lnTo>
                  <a:pt x="629631" y="277950"/>
                </a:lnTo>
                <a:lnTo>
                  <a:pt x="593162" y="304734"/>
                </a:lnTo>
                <a:lnTo>
                  <a:pt x="557544" y="332575"/>
                </a:lnTo>
                <a:lnTo>
                  <a:pt x="522801" y="361449"/>
                </a:lnTo>
                <a:lnTo>
                  <a:pt x="488958" y="391335"/>
                </a:lnTo>
                <a:lnTo>
                  <a:pt x="456036" y="422207"/>
                </a:lnTo>
                <a:lnTo>
                  <a:pt x="424059" y="454044"/>
                </a:lnTo>
                <a:lnTo>
                  <a:pt x="393050" y="486822"/>
                </a:lnTo>
                <a:lnTo>
                  <a:pt x="363034" y="520517"/>
                </a:lnTo>
                <a:lnTo>
                  <a:pt x="334032" y="555107"/>
                </a:lnTo>
                <a:lnTo>
                  <a:pt x="306069" y="590569"/>
                </a:lnTo>
                <a:lnTo>
                  <a:pt x="279168" y="626878"/>
                </a:lnTo>
                <a:lnTo>
                  <a:pt x="253351" y="664013"/>
                </a:lnTo>
                <a:lnTo>
                  <a:pt x="228643" y="701949"/>
                </a:lnTo>
                <a:lnTo>
                  <a:pt x="205067" y="740664"/>
                </a:lnTo>
                <a:lnTo>
                  <a:pt x="182645" y="780133"/>
                </a:lnTo>
                <a:lnTo>
                  <a:pt x="161402" y="820335"/>
                </a:lnTo>
                <a:lnTo>
                  <a:pt x="141361" y="861246"/>
                </a:lnTo>
                <a:lnTo>
                  <a:pt x="122544" y="902842"/>
                </a:lnTo>
                <a:lnTo>
                  <a:pt x="104976" y="945101"/>
                </a:lnTo>
                <a:lnTo>
                  <a:pt x="88679" y="987999"/>
                </a:lnTo>
                <a:lnTo>
                  <a:pt x="73677" y="1031513"/>
                </a:lnTo>
                <a:lnTo>
                  <a:pt x="59993" y="1075620"/>
                </a:lnTo>
                <a:lnTo>
                  <a:pt x="47650" y="1120296"/>
                </a:lnTo>
                <a:lnTo>
                  <a:pt x="36672" y="1165519"/>
                </a:lnTo>
                <a:lnTo>
                  <a:pt x="27083" y="1211264"/>
                </a:lnTo>
                <a:lnTo>
                  <a:pt x="18904" y="1257510"/>
                </a:lnTo>
                <a:lnTo>
                  <a:pt x="12161" y="1304232"/>
                </a:lnTo>
                <a:lnTo>
                  <a:pt x="6875" y="1351408"/>
                </a:lnTo>
                <a:lnTo>
                  <a:pt x="3071" y="1399014"/>
                </a:lnTo>
                <a:lnTo>
                  <a:pt x="771" y="1447027"/>
                </a:lnTo>
                <a:lnTo>
                  <a:pt x="0" y="1495425"/>
                </a:lnTo>
                <a:lnTo>
                  <a:pt x="771" y="1543822"/>
                </a:lnTo>
                <a:lnTo>
                  <a:pt x="3071" y="1591835"/>
                </a:lnTo>
                <a:lnTo>
                  <a:pt x="6875" y="1639441"/>
                </a:lnTo>
                <a:lnTo>
                  <a:pt x="12161" y="1686617"/>
                </a:lnTo>
                <a:lnTo>
                  <a:pt x="18904" y="1733339"/>
                </a:lnTo>
                <a:lnTo>
                  <a:pt x="27083" y="1779585"/>
                </a:lnTo>
                <a:lnTo>
                  <a:pt x="36672" y="1825330"/>
                </a:lnTo>
                <a:lnTo>
                  <a:pt x="47650" y="1870553"/>
                </a:lnTo>
                <a:lnTo>
                  <a:pt x="59993" y="1915229"/>
                </a:lnTo>
                <a:lnTo>
                  <a:pt x="73677" y="1959336"/>
                </a:lnTo>
                <a:lnTo>
                  <a:pt x="88679" y="2002850"/>
                </a:lnTo>
                <a:lnTo>
                  <a:pt x="104976" y="2045748"/>
                </a:lnTo>
                <a:lnTo>
                  <a:pt x="122544" y="2088007"/>
                </a:lnTo>
                <a:lnTo>
                  <a:pt x="141361" y="2129603"/>
                </a:lnTo>
                <a:lnTo>
                  <a:pt x="161402" y="2170514"/>
                </a:lnTo>
                <a:lnTo>
                  <a:pt x="182645" y="2210716"/>
                </a:lnTo>
                <a:lnTo>
                  <a:pt x="205067" y="2250186"/>
                </a:lnTo>
                <a:lnTo>
                  <a:pt x="228643" y="2288900"/>
                </a:lnTo>
                <a:lnTo>
                  <a:pt x="253351" y="2326836"/>
                </a:lnTo>
                <a:lnTo>
                  <a:pt x="279168" y="2363971"/>
                </a:lnTo>
                <a:lnTo>
                  <a:pt x="306069" y="2400280"/>
                </a:lnTo>
                <a:lnTo>
                  <a:pt x="334032" y="2435742"/>
                </a:lnTo>
                <a:lnTo>
                  <a:pt x="363034" y="2470332"/>
                </a:lnTo>
                <a:lnTo>
                  <a:pt x="393050" y="2504027"/>
                </a:lnTo>
                <a:lnTo>
                  <a:pt x="424059" y="2536805"/>
                </a:lnTo>
                <a:lnTo>
                  <a:pt x="456036" y="2568642"/>
                </a:lnTo>
                <a:lnTo>
                  <a:pt x="488958" y="2599514"/>
                </a:lnTo>
                <a:lnTo>
                  <a:pt x="522801" y="2629400"/>
                </a:lnTo>
                <a:lnTo>
                  <a:pt x="557544" y="2658274"/>
                </a:lnTo>
                <a:lnTo>
                  <a:pt x="593162" y="2686115"/>
                </a:lnTo>
                <a:lnTo>
                  <a:pt x="629631" y="2712899"/>
                </a:lnTo>
                <a:lnTo>
                  <a:pt x="666929" y="2738602"/>
                </a:lnTo>
                <a:lnTo>
                  <a:pt x="705033" y="2763202"/>
                </a:lnTo>
                <a:lnTo>
                  <a:pt x="743918" y="2786676"/>
                </a:lnTo>
                <a:lnTo>
                  <a:pt x="783563" y="2808999"/>
                </a:lnTo>
                <a:lnTo>
                  <a:pt x="823942" y="2830150"/>
                </a:lnTo>
                <a:lnTo>
                  <a:pt x="865034" y="2850104"/>
                </a:lnTo>
                <a:lnTo>
                  <a:pt x="906814" y="2868838"/>
                </a:lnTo>
                <a:lnTo>
                  <a:pt x="949260" y="2886330"/>
                </a:lnTo>
                <a:lnTo>
                  <a:pt x="992348" y="2902556"/>
                </a:lnTo>
                <a:lnTo>
                  <a:pt x="1036055" y="2917493"/>
                </a:lnTo>
                <a:lnTo>
                  <a:pt x="1080357" y="2931117"/>
                </a:lnTo>
                <a:lnTo>
                  <a:pt x="1125231" y="2943406"/>
                </a:lnTo>
                <a:lnTo>
                  <a:pt x="1170655" y="2954336"/>
                </a:lnTo>
                <a:lnTo>
                  <a:pt x="1216604" y="2963884"/>
                </a:lnTo>
                <a:lnTo>
                  <a:pt x="1263055" y="2972027"/>
                </a:lnTo>
                <a:lnTo>
                  <a:pt x="1309985" y="2978741"/>
                </a:lnTo>
                <a:lnTo>
                  <a:pt x="1357371" y="2984004"/>
                </a:lnTo>
                <a:lnTo>
                  <a:pt x="1405189" y="2987791"/>
                </a:lnTo>
                <a:lnTo>
                  <a:pt x="1453416" y="2990081"/>
                </a:lnTo>
                <a:lnTo>
                  <a:pt x="1502028" y="2990850"/>
                </a:lnTo>
                <a:lnTo>
                  <a:pt x="1550634" y="2990081"/>
                </a:lnTo>
                <a:lnTo>
                  <a:pt x="1598854" y="2987791"/>
                </a:lnTo>
                <a:lnTo>
                  <a:pt x="1646665" y="2984004"/>
                </a:lnTo>
                <a:lnTo>
                  <a:pt x="1694045" y="2978741"/>
                </a:lnTo>
                <a:lnTo>
                  <a:pt x="1740969" y="2972027"/>
                </a:lnTo>
                <a:lnTo>
                  <a:pt x="1787414" y="2963884"/>
                </a:lnTo>
                <a:lnTo>
                  <a:pt x="1833357" y="2954336"/>
                </a:lnTo>
                <a:lnTo>
                  <a:pt x="1878775" y="2943406"/>
                </a:lnTo>
                <a:lnTo>
                  <a:pt x="1923644" y="2931117"/>
                </a:lnTo>
                <a:lnTo>
                  <a:pt x="1967941" y="2917493"/>
                </a:lnTo>
                <a:lnTo>
                  <a:pt x="2011643" y="2902556"/>
                </a:lnTo>
                <a:lnTo>
                  <a:pt x="2054727" y="2886330"/>
                </a:lnTo>
                <a:lnTo>
                  <a:pt x="2097168" y="2868838"/>
                </a:lnTo>
                <a:lnTo>
                  <a:pt x="2138945" y="2850104"/>
                </a:lnTo>
                <a:lnTo>
                  <a:pt x="2180032" y="2830150"/>
                </a:lnTo>
                <a:lnTo>
                  <a:pt x="2220408" y="2808999"/>
                </a:lnTo>
                <a:lnTo>
                  <a:pt x="2260049" y="2786676"/>
                </a:lnTo>
                <a:lnTo>
                  <a:pt x="2298931" y="2763202"/>
                </a:lnTo>
                <a:lnTo>
                  <a:pt x="2337032" y="2738602"/>
                </a:lnTo>
                <a:lnTo>
                  <a:pt x="2374327" y="2712899"/>
                </a:lnTo>
                <a:lnTo>
                  <a:pt x="2410794" y="2686115"/>
                </a:lnTo>
                <a:lnTo>
                  <a:pt x="2446409" y="2658274"/>
                </a:lnTo>
                <a:lnTo>
                  <a:pt x="2481150" y="2629400"/>
                </a:lnTo>
                <a:lnTo>
                  <a:pt x="2514991" y="2599514"/>
                </a:lnTo>
                <a:lnTo>
                  <a:pt x="2547911" y="2568642"/>
                </a:lnTo>
                <a:lnTo>
                  <a:pt x="2579886" y="2536805"/>
                </a:lnTo>
                <a:lnTo>
                  <a:pt x="2610893" y="2504027"/>
                </a:lnTo>
                <a:lnTo>
                  <a:pt x="2640908" y="2470332"/>
                </a:lnTo>
                <a:lnTo>
                  <a:pt x="2669908" y="2435742"/>
                </a:lnTo>
                <a:lnTo>
                  <a:pt x="2697870" y="2400280"/>
                </a:lnTo>
                <a:lnTo>
                  <a:pt x="2724770" y="2363971"/>
                </a:lnTo>
                <a:lnTo>
                  <a:pt x="2750585" y="2326836"/>
                </a:lnTo>
                <a:lnTo>
                  <a:pt x="2775292" y="2288900"/>
                </a:lnTo>
                <a:lnTo>
                  <a:pt x="2798868" y="2250186"/>
                </a:lnTo>
                <a:lnTo>
                  <a:pt x="2821288" y="2210716"/>
                </a:lnTo>
                <a:lnTo>
                  <a:pt x="2842531" y="2170514"/>
                </a:lnTo>
                <a:lnTo>
                  <a:pt x="2862572" y="2129603"/>
                </a:lnTo>
                <a:lnTo>
                  <a:pt x="2881388" y="2088007"/>
                </a:lnTo>
                <a:lnTo>
                  <a:pt x="2898956" y="2045748"/>
                </a:lnTo>
                <a:lnTo>
                  <a:pt x="2915253" y="2002850"/>
                </a:lnTo>
                <a:lnTo>
                  <a:pt x="2930254" y="1959336"/>
                </a:lnTo>
                <a:lnTo>
                  <a:pt x="2943938" y="1915229"/>
                </a:lnTo>
                <a:lnTo>
                  <a:pt x="2956280" y="1870553"/>
                </a:lnTo>
                <a:lnTo>
                  <a:pt x="2967258" y="1825330"/>
                </a:lnTo>
                <a:lnTo>
                  <a:pt x="2976847" y="1779585"/>
                </a:lnTo>
                <a:lnTo>
                  <a:pt x="2985026" y="1733339"/>
                </a:lnTo>
                <a:lnTo>
                  <a:pt x="2991769" y="1686617"/>
                </a:lnTo>
                <a:lnTo>
                  <a:pt x="2997055" y="1639441"/>
                </a:lnTo>
                <a:lnTo>
                  <a:pt x="3000859" y="1591835"/>
                </a:lnTo>
                <a:lnTo>
                  <a:pt x="3003159" y="1543822"/>
                </a:lnTo>
                <a:lnTo>
                  <a:pt x="3003930" y="1495425"/>
                </a:lnTo>
                <a:lnTo>
                  <a:pt x="3003159" y="1447027"/>
                </a:lnTo>
                <a:lnTo>
                  <a:pt x="3000859" y="1399014"/>
                </a:lnTo>
                <a:lnTo>
                  <a:pt x="2997055" y="1351408"/>
                </a:lnTo>
                <a:lnTo>
                  <a:pt x="2991769" y="1304232"/>
                </a:lnTo>
                <a:lnTo>
                  <a:pt x="2985026" y="1257510"/>
                </a:lnTo>
                <a:lnTo>
                  <a:pt x="2976847" y="1211264"/>
                </a:lnTo>
                <a:lnTo>
                  <a:pt x="2967258" y="1165519"/>
                </a:lnTo>
                <a:lnTo>
                  <a:pt x="2956280" y="1120296"/>
                </a:lnTo>
                <a:lnTo>
                  <a:pt x="2943938" y="1075620"/>
                </a:lnTo>
                <a:lnTo>
                  <a:pt x="2930254" y="1031513"/>
                </a:lnTo>
                <a:lnTo>
                  <a:pt x="2915253" y="987999"/>
                </a:lnTo>
                <a:lnTo>
                  <a:pt x="2898956" y="945101"/>
                </a:lnTo>
                <a:lnTo>
                  <a:pt x="2881388" y="902842"/>
                </a:lnTo>
                <a:lnTo>
                  <a:pt x="2862572" y="861246"/>
                </a:lnTo>
                <a:lnTo>
                  <a:pt x="2842531" y="820335"/>
                </a:lnTo>
                <a:lnTo>
                  <a:pt x="2821288" y="780133"/>
                </a:lnTo>
                <a:lnTo>
                  <a:pt x="2798868" y="740664"/>
                </a:lnTo>
                <a:lnTo>
                  <a:pt x="2775292" y="701949"/>
                </a:lnTo>
                <a:lnTo>
                  <a:pt x="2750585" y="664013"/>
                </a:lnTo>
                <a:lnTo>
                  <a:pt x="2724770" y="626878"/>
                </a:lnTo>
                <a:lnTo>
                  <a:pt x="2697870" y="590569"/>
                </a:lnTo>
                <a:lnTo>
                  <a:pt x="2669908" y="555107"/>
                </a:lnTo>
                <a:lnTo>
                  <a:pt x="2640908" y="520517"/>
                </a:lnTo>
                <a:lnTo>
                  <a:pt x="2610893" y="486822"/>
                </a:lnTo>
                <a:lnTo>
                  <a:pt x="2579886" y="454044"/>
                </a:lnTo>
                <a:lnTo>
                  <a:pt x="2547911" y="422207"/>
                </a:lnTo>
                <a:lnTo>
                  <a:pt x="2514991" y="391335"/>
                </a:lnTo>
                <a:lnTo>
                  <a:pt x="2481150" y="361449"/>
                </a:lnTo>
                <a:lnTo>
                  <a:pt x="2446409" y="332575"/>
                </a:lnTo>
                <a:lnTo>
                  <a:pt x="2410794" y="304734"/>
                </a:lnTo>
                <a:lnTo>
                  <a:pt x="2374327" y="277950"/>
                </a:lnTo>
                <a:lnTo>
                  <a:pt x="2337032" y="252247"/>
                </a:lnTo>
                <a:lnTo>
                  <a:pt x="2298931" y="227647"/>
                </a:lnTo>
                <a:lnTo>
                  <a:pt x="2260049" y="204173"/>
                </a:lnTo>
                <a:lnTo>
                  <a:pt x="2220408" y="181850"/>
                </a:lnTo>
                <a:lnTo>
                  <a:pt x="2180032" y="160699"/>
                </a:lnTo>
                <a:lnTo>
                  <a:pt x="2138945" y="140745"/>
                </a:lnTo>
                <a:lnTo>
                  <a:pt x="2097168" y="122011"/>
                </a:lnTo>
                <a:lnTo>
                  <a:pt x="2054727" y="104519"/>
                </a:lnTo>
                <a:lnTo>
                  <a:pt x="2011643" y="88293"/>
                </a:lnTo>
                <a:lnTo>
                  <a:pt x="1967941" y="73356"/>
                </a:lnTo>
                <a:lnTo>
                  <a:pt x="1923644" y="59732"/>
                </a:lnTo>
                <a:lnTo>
                  <a:pt x="1878775" y="47443"/>
                </a:lnTo>
                <a:lnTo>
                  <a:pt x="1833357" y="36513"/>
                </a:lnTo>
                <a:lnTo>
                  <a:pt x="1787414" y="26965"/>
                </a:lnTo>
                <a:lnTo>
                  <a:pt x="1740969" y="18822"/>
                </a:lnTo>
                <a:lnTo>
                  <a:pt x="1694045" y="12108"/>
                </a:lnTo>
                <a:lnTo>
                  <a:pt x="1646665" y="6845"/>
                </a:lnTo>
                <a:lnTo>
                  <a:pt x="1598854" y="3058"/>
                </a:lnTo>
                <a:lnTo>
                  <a:pt x="1550634" y="768"/>
                </a:lnTo>
                <a:lnTo>
                  <a:pt x="1502028" y="0"/>
                </a:lnTo>
                <a:close/>
              </a:path>
            </a:pathLst>
          </a:custGeom>
          <a:solidFill>
            <a:srgbClr val="DEA6C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" name="TextBox 14"/>
          <p:cNvSpPr txBox="1"/>
          <p:nvPr/>
        </p:nvSpPr>
        <p:spPr>
          <a:xfrm>
            <a:off x="6841400" y="2129864"/>
            <a:ext cx="2788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/>
              <a:t>Διάγνωση Κληρονομικών Νεφροπαθειών</a:t>
            </a:r>
            <a:endParaRPr lang="en-US" sz="2400" b="1"/>
          </a:p>
        </p:txBody>
      </p:sp>
      <p:sp>
        <p:nvSpPr>
          <p:cNvPr id="16" name="Right Arrow 15"/>
          <p:cNvSpPr/>
          <p:nvPr/>
        </p:nvSpPr>
        <p:spPr>
          <a:xfrm>
            <a:off x="4328160" y="2894839"/>
            <a:ext cx="1127760" cy="4353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B664E17-10E6-4E2A-B9CA-24EC447592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989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65"/>
    </mc:Choice>
    <mc:Fallback>
      <p:transition spd="slow" advTm="15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52849" y="471450"/>
            <a:ext cx="69365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600" b="1" i="0" u="none" strike="noStrike" kern="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</a:rPr>
              <a:t>Κληρονομικά Νεφρικά Νοσήματα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35479" y="1965960"/>
            <a:ext cx="82501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l-GR" sz="2400" dirty="0" err="1"/>
              <a:t>Αυτοσωματική</a:t>
            </a:r>
            <a:r>
              <a:rPr lang="el-GR" sz="2400" dirty="0"/>
              <a:t> Επικρατούσα </a:t>
            </a:r>
            <a:r>
              <a:rPr lang="el-GR" sz="2400" dirty="0" err="1"/>
              <a:t>Πολυκυστική</a:t>
            </a:r>
            <a:r>
              <a:rPr lang="el-GR" sz="2400" dirty="0"/>
              <a:t> Νόσος Νεφρών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l-GR" sz="24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l-GR" sz="2400" dirty="0"/>
              <a:t>Σύνδρομο </a:t>
            </a:r>
            <a:r>
              <a:rPr lang="en-US" sz="2400" dirty="0" err="1"/>
              <a:t>Alport</a:t>
            </a: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l-GR" sz="2400" dirty="0"/>
              <a:t>Νόσος Λεπτής Βασικής Μεμβράνης</a:t>
            </a:r>
            <a:endParaRPr lang="en-US" sz="24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98B3E0A-9129-4460-9042-75B64271A9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955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33"/>
    </mc:Choice>
    <mc:Fallback>
      <p:transition spd="slow" advTm="15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标题 1"/>
          <p:cNvSpPr>
            <a:spLocks noChangeArrowheads="1"/>
          </p:cNvSpPr>
          <p:nvPr/>
        </p:nvSpPr>
        <p:spPr bwMode="auto">
          <a:xfrm>
            <a:off x="2024063" y="1728788"/>
            <a:ext cx="4500562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4819" name="标题 1"/>
          <p:cNvSpPr>
            <a:spLocks noChangeArrowheads="1"/>
          </p:cNvSpPr>
          <p:nvPr/>
        </p:nvSpPr>
        <p:spPr bwMode="auto">
          <a:xfrm>
            <a:off x="2738438" y="2232025"/>
            <a:ext cx="3786187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4822" name="7 - TextBox"/>
          <p:cNvSpPr txBox="1">
            <a:spLocks noChangeArrowheads="1"/>
          </p:cNvSpPr>
          <p:nvPr/>
        </p:nvSpPr>
        <p:spPr bwMode="auto">
          <a:xfrm>
            <a:off x="8112125" y="6345572"/>
            <a:ext cx="36369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en-US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Bergmann C et al. Lancet 2007</a:t>
            </a:r>
            <a:endParaRPr lang="el-GR" altLang="en-US" sz="16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en-US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Grantham JJ. N Engl J Med. 2008</a:t>
            </a:r>
            <a:endParaRPr lang="el-GR" altLang="en-US" sz="16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8393" y="518593"/>
            <a:ext cx="1143935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600" b="1" i="0" u="none" strike="noStrike" kern="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</a:rPr>
              <a:t>Αυτοσωματική Επικρατούσα Πολυκυστική Νόσος Νεφρών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600" b="1" kern="0" dirty="0">
                <a:solidFill>
                  <a:srgbClr val="990000"/>
                </a:solidFill>
              </a:rPr>
              <a:t>(</a:t>
            </a:r>
            <a:r>
              <a:rPr lang="en-US" sz="3600" b="1" kern="0" dirty="0">
                <a:solidFill>
                  <a:srgbClr val="990000"/>
                </a:solidFill>
              </a:rPr>
              <a:t>ADPKD)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900488" y="2232025"/>
            <a:ext cx="8045768" cy="33368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761365" indent="-342900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355600" algn="l"/>
              </a:tabLst>
            </a:pPr>
            <a:r>
              <a:rPr lang="el-GR" sz="2400" spc="180" dirty="0">
                <a:cs typeface="Noto Sans CJK JP Regular"/>
              </a:rPr>
              <a:t>Η πιο συχνή κληρονομική πάθηση των νεφρών</a:t>
            </a:r>
          </a:p>
          <a:p>
            <a:pPr>
              <a:lnSpc>
                <a:spcPct val="100000"/>
              </a:lnSpc>
              <a:spcBef>
                <a:spcPts val="5"/>
              </a:spcBef>
              <a:buFont typeface="Wingdings"/>
              <a:buChar char=""/>
            </a:pPr>
            <a:endParaRPr sz="2400" dirty="0">
              <a:cs typeface="Times New Roman"/>
            </a:endParaRPr>
          </a:p>
          <a:p>
            <a:pPr marL="355600" marR="5080" indent="-342900">
              <a:lnSpc>
                <a:spcPct val="100000"/>
              </a:lnSpc>
              <a:buFont typeface="Wingdings"/>
              <a:buChar char=""/>
              <a:tabLst>
                <a:tab pos="457200" algn="l"/>
                <a:tab pos="457834" algn="l"/>
              </a:tabLst>
            </a:pPr>
            <a:r>
              <a:rPr lang="el-GR" sz="2400" spc="85" dirty="0">
                <a:cs typeface="Noto Sans CJK JP Regular"/>
              </a:rPr>
              <a:t>Χαρακτηρίζεται από δημιουργία </a:t>
            </a:r>
            <a:r>
              <a:rPr lang="el-GR" sz="2400" spc="85" dirty="0" err="1">
                <a:cs typeface="Noto Sans CJK JP Regular"/>
              </a:rPr>
              <a:t>κύστεων</a:t>
            </a:r>
            <a:r>
              <a:rPr lang="el-GR" sz="2400" spc="85" dirty="0">
                <a:cs typeface="Noto Sans CJK JP Regular"/>
              </a:rPr>
              <a:t> σε τμήματα του </a:t>
            </a:r>
            <a:r>
              <a:rPr lang="el-GR" sz="2400" spc="85" dirty="0" err="1">
                <a:cs typeface="Noto Sans CJK JP Regular"/>
              </a:rPr>
              <a:t>νεφρώνα</a:t>
            </a:r>
            <a:r>
              <a:rPr lang="el-GR" sz="2400" spc="85" dirty="0">
                <a:cs typeface="Noto Sans CJK JP Regular"/>
              </a:rPr>
              <a:t>-κυρίως άπω </a:t>
            </a:r>
            <a:r>
              <a:rPr lang="el-GR" sz="2400" spc="85" dirty="0" err="1">
                <a:cs typeface="Noto Sans CJK JP Regular"/>
              </a:rPr>
              <a:t>νεφρώνα</a:t>
            </a:r>
            <a:r>
              <a:rPr lang="el-GR" sz="2400" spc="85" dirty="0">
                <a:cs typeface="Noto Sans CJK JP Regular"/>
              </a:rPr>
              <a:t> και αθροιστικά σωληνάρια </a:t>
            </a:r>
          </a:p>
          <a:p>
            <a:pPr marL="355600" marR="5080" indent="-342900">
              <a:lnSpc>
                <a:spcPct val="100000"/>
              </a:lnSpc>
              <a:buFont typeface="Wingdings"/>
              <a:buChar char=""/>
              <a:tabLst>
                <a:tab pos="457200" algn="l"/>
                <a:tab pos="457834" algn="l"/>
              </a:tabLst>
            </a:pPr>
            <a:endParaRPr lang="el-GR" sz="2400" spc="85" dirty="0">
              <a:cs typeface="Noto Sans CJK JP Regular"/>
            </a:endParaRPr>
          </a:p>
          <a:p>
            <a:pPr marL="355600" marR="5080" indent="-342900">
              <a:lnSpc>
                <a:spcPct val="100000"/>
              </a:lnSpc>
              <a:buFont typeface="Wingdings"/>
              <a:buChar char=""/>
              <a:tabLst>
                <a:tab pos="457200" algn="l"/>
                <a:tab pos="457834" algn="l"/>
              </a:tabLst>
            </a:pPr>
            <a:r>
              <a:rPr lang="el-GR" sz="2400" dirty="0"/>
              <a:t> Συχνότητα </a:t>
            </a:r>
            <a:r>
              <a:rPr lang="en-US" sz="2400" dirty="0"/>
              <a:t>1:</a:t>
            </a:r>
            <a:r>
              <a:rPr lang="el-GR" sz="2400" dirty="0"/>
              <a:t>400-</a:t>
            </a:r>
            <a:r>
              <a:rPr lang="en-US" sz="2400" dirty="0"/>
              <a:t>1000</a:t>
            </a:r>
            <a:r>
              <a:rPr lang="el-GR" sz="2400" dirty="0"/>
              <a:t> γεννήσεις</a:t>
            </a:r>
          </a:p>
          <a:p>
            <a:pPr marL="355600" marR="5080" indent="-342900">
              <a:lnSpc>
                <a:spcPct val="100000"/>
              </a:lnSpc>
              <a:buFont typeface="Wingdings"/>
              <a:buChar char=""/>
              <a:tabLst>
                <a:tab pos="457200" algn="l"/>
                <a:tab pos="457834" algn="l"/>
              </a:tabLst>
            </a:pPr>
            <a:endParaRPr lang="el-GR" sz="2400" dirty="0">
              <a:cs typeface="Times New Roman"/>
            </a:endParaRPr>
          </a:p>
          <a:p>
            <a:pPr marL="355600" marR="5080" indent="-342900">
              <a:lnSpc>
                <a:spcPct val="100000"/>
              </a:lnSpc>
              <a:buFont typeface="Wingdings"/>
              <a:buChar char=""/>
              <a:tabLst>
                <a:tab pos="457200" algn="l"/>
                <a:tab pos="457834" algn="l"/>
              </a:tabLst>
            </a:pPr>
            <a:endParaRPr sz="2400" dirty="0">
              <a:cs typeface="Times New Roman"/>
            </a:endParaRPr>
          </a:p>
        </p:txBody>
      </p:sp>
      <p:pic>
        <p:nvPicPr>
          <p:cNvPr id="3074" name="Picture 2" descr="Polycystic kidne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3" y="2232025"/>
            <a:ext cx="3038475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F8F8540-1992-425A-96CA-03218B5585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63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84"/>
    </mc:Choice>
    <mc:Fallback>
      <p:transition spd="slow" advTm="18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hat causes ADPKD? | PKD Found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560" y="1935851"/>
            <a:ext cx="5897879" cy="3975127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428393" y="549073"/>
            <a:ext cx="114393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600" b="1" i="0" u="none" strike="noStrike" kern="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</a:rPr>
              <a:t>Αυτοσωματική Επικρατούσα Πολυκυστική Νόσος Νεφρών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29FCAD5-899F-4EBF-87D2-A7CF513970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228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40"/>
    </mc:Choice>
    <mc:Fallback>
      <p:transition spd="slow" advTm="11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2|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trospect">
  <a:themeElements>
    <a:clrScheme name="Custom 1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8432C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5578</TotalTime>
  <Words>937</Words>
  <Application>Microsoft Office PowerPoint</Application>
  <PresentationFormat>Widescreen</PresentationFormat>
  <Paragraphs>209</Paragraphs>
  <Slides>34</Slides>
  <Notes>34</Notes>
  <HiddenSlides>0</HiddenSlides>
  <MMClips>34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Calibri</vt:lpstr>
      <vt:lpstr>Calibri Light</vt:lpstr>
      <vt:lpstr>Georgia</vt:lpstr>
      <vt:lpstr>Noto Sans CJK JP Regular</vt:lpstr>
      <vt:lpstr>Times New Roman</vt:lpstr>
      <vt:lpstr>Wingdings</vt:lpstr>
      <vt:lpstr>Office Theme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christina melexopoulou</dc:creator>
  <cp:lastModifiedBy>christina melexopoulou</cp:lastModifiedBy>
  <cp:revision>305</cp:revision>
  <dcterms:created xsi:type="dcterms:W3CDTF">2019-11-10T10:05:47Z</dcterms:created>
  <dcterms:modified xsi:type="dcterms:W3CDTF">2020-04-23T18:49:18Z</dcterms:modified>
</cp:coreProperties>
</file>