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95" r:id="rId2"/>
    <p:sldMasterId id="2147483707" r:id="rId3"/>
  </p:sldMasterIdLst>
  <p:notesMasterIdLst>
    <p:notesMasterId r:id="rId49"/>
  </p:notesMasterIdLst>
  <p:sldIdLst>
    <p:sldId id="264" r:id="rId4"/>
    <p:sldId id="265" r:id="rId5"/>
    <p:sldId id="301" r:id="rId6"/>
    <p:sldId id="300" r:id="rId7"/>
    <p:sldId id="302" r:id="rId8"/>
    <p:sldId id="303" r:id="rId9"/>
    <p:sldId id="304" r:id="rId10"/>
    <p:sldId id="305" r:id="rId11"/>
    <p:sldId id="306" r:id="rId12"/>
    <p:sldId id="307" r:id="rId13"/>
    <p:sldId id="321" r:id="rId14"/>
    <p:sldId id="308" r:id="rId15"/>
    <p:sldId id="309" r:id="rId16"/>
    <p:sldId id="320" r:id="rId17"/>
    <p:sldId id="299" r:id="rId18"/>
    <p:sldId id="310" r:id="rId19"/>
    <p:sldId id="311" r:id="rId20"/>
    <p:sldId id="266" r:id="rId21"/>
    <p:sldId id="267" r:id="rId22"/>
    <p:sldId id="268" r:id="rId23"/>
    <p:sldId id="269" r:id="rId24"/>
    <p:sldId id="270" r:id="rId25"/>
    <p:sldId id="271" r:id="rId26"/>
    <p:sldId id="272" r:id="rId27"/>
    <p:sldId id="312" r:id="rId28"/>
    <p:sldId id="313" r:id="rId29"/>
    <p:sldId id="314" r:id="rId30"/>
    <p:sldId id="315" r:id="rId31"/>
    <p:sldId id="273" r:id="rId32"/>
    <p:sldId id="274" r:id="rId33"/>
    <p:sldId id="275" r:id="rId34"/>
    <p:sldId id="279" r:id="rId35"/>
    <p:sldId id="280" r:id="rId36"/>
    <p:sldId id="281" r:id="rId37"/>
    <p:sldId id="282" r:id="rId38"/>
    <p:sldId id="283" r:id="rId39"/>
    <p:sldId id="287" r:id="rId40"/>
    <p:sldId id="289" r:id="rId41"/>
    <p:sldId id="290" r:id="rId42"/>
    <p:sldId id="316" r:id="rId43"/>
    <p:sldId id="291" r:id="rId44"/>
    <p:sldId id="292" r:id="rId45"/>
    <p:sldId id="288" r:id="rId46"/>
    <p:sldId id="317" r:id="rId47"/>
    <p:sldId id="318"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74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2098AD-3EF6-485C-87F8-32A9404E8A59}" type="datetimeFigureOut">
              <a:rPr lang="el-GR" smtClean="0"/>
              <a:t>4/6/2024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2B7FFB-57CB-4F2A-A3C8-57BE2E0FBF6D}" type="slidenum">
              <a:rPr lang="el-GR" smtClean="0"/>
              <a:t>‹#›</a:t>
            </a:fld>
            <a:endParaRPr lang="el-GR"/>
          </a:p>
        </p:txBody>
      </p:sp>
    </p:spTree>
    <p:extLst>
      <p:ext uri="{BB962C8B-B14F-4D97-AF65-F5344CB8AC3E}">
        <p14:creationId xmlns:p14="http://schemas.microsoft.com/office/powerpoint/2010/main" val="1089315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39C9BC91-385F-40D1-A0F9-D5BFA29C870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F857382-D89F-4172-8491-126D464C5F09}" type="slidenum">
              <a:rPr lang="en-US" altLang="el-GR">
                <a:latin typeface="PA-SansSerif" pitchFamily="34" charset="0"/>
              </a:rPr>
              <a:pPr/>
              <a:t>1</a:t>
            </a:fld>
            <a:endParaRPr lang="en-US" altLang="el-GR">
              <a:latin typeface="PA-SansSerif" pitchFamily="34" charset="0"/>
            </a:endParaRPr>
          </a:p>
        </p:txBody>
      </p:sp>
      <p:sp>
        <p:nvSpPr>
          <p:cNvPr id="11267" name="Rectangle 2">
            <a:extLst>
              <a:ext uri="{FF2B5EF4-FFF2-40B4-BE49-F238E27FC236}">
                <a16:creationId xmlns:a16="http://schemas.microsoft.com/office/drawing/2014/main" id="{D7676D86-497F-4EDE-8B23-F315A8B4F78D}"/>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EDE7DEF8-36DF-44C6-8A60-B40149DC1F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910209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BA3BA19C-7494-44CD-8A05-B8B472EC98A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70C9B4F-0DD8-4CAD-BAB6-3024AA812A57}" type="slidenum">
              <a:rPr lang="en-US" altLang="el-GR">
                <a:latin typeface="PA-SansSerif" pitchFamily="34" charset="0"/>
              </a:rPr>
              <a:pPr/>
              <a:t>18</a:t>
            </a:fld>
            <a:endParaRPr lang="en-US" altLang="el-GR">
              <a:latin typeface="PA-SansSerif" pitchFamily="34" charset="0"/>
            </a:endParaRPr>
          </a:p>
        </p:txBody>
      </p:sp>
      <p:sp>
        <p:nvSpPr>
          <p:cNvPr id="35843" name="Rectangle 2">
            <a:extLst>
              <a:ext uri="{FF2B5EF4-FFF2-40B4-BE49-F238E27FC236}">
                <a16:creationId xmlns:a16="http://schemas.microsoft.com/office/drawing/2014/main" id="{BE384825-00F2-46B5-9AA6-2B5379DCAAD9}"/>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a:extLst>
              <a:ext uri="{FF2B5EF4-FFF2-40B4-BE49-F238E27FC236}">
                <a16:creationId xmlns:a16="http://schemas.microsoft.com/office/drawing/2014/main" id="{F7E2D7DB-E50A-4F9F-92CD-4796465A909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142178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87B8D91C-0F43-4241-9068-7383BCBB24F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14A889-9C98-4E49-B8D8-59EB8F53B7B2}" type="slidenum">
              <a:rPr lang="en-US" altLang="el-GR">
                <a:latin typeface="PA-SansSerif" pitchFamily="34" charset="0"/>
              </a:rPr>
              <a:pPr/>
              <a:t>19</a:t>
            </a:fld>
            <a:endParaRPr lang="en-US" altLang="el-GR">
              <a:latin typeface="PA-SansSerif" pitchFamily="34" charset="0"/>
            </a:endParaRPr>
          </a:p>
        </p:txBody>
      </p:sp>
      <p:sp>
        <p:nvSpPr>
          <p:cNvPr id="37891" name="Rectangle 2">
            <a:extLst>
              <a:ext uri="{FF2B5EF4-FFF2-40B4-BE49-F238E27FC236}">
                <a16:creationId xmlns:a16="http://schemas.microsoft.com/office/drawing/2014/main" id="{5838FE29-F7DA-429F-A464-C6742006BC72}"/>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a:extLst>
              <a:ext uri="{FF2B5EF4-FFF2-40B4-BE49-F238E27FC236}">
                <a16:creationId xmlns:a16="http://schemas.microsoft.com/office/drawing/2014/main" id="{5DA44B03-7348-46B5-8E73-88639CC80BC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59395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86BB2A1D-29FF-4121-84BB-9040CC8A51F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8781FD-0EB3-495A-8CAA-E05DE58A8CC1}" type="slidenum">
              <a:rPr lang="en-US" altLang="el-GR">
                <a:latin typeface="PA-SansSerif" pitchFamily="34" charset="0"/>
              </a:rPr>
              <a:pPr/>
              <a:t>20</a:t>
            </a:fld>
            <a:endParaRPr lang="en-US" altLang="el-GR">
              <a:latin typeface="PA-SansSerif" pitchFamily="34" charset="0"/>
            </a:endParaRPr>
          </a:p>
        </p:txBody>
      </p:sp>
      <p:sp>
        <p:nvSpPr>
          <p:cNvPr id="39939" name="Rectangle 2">
            <a:extLst>
              <a:ext uri="{FF2B5EF4-FFF2-40B4-BE49-F238E27FC236}">
                <a16:creationId xmlns:a16="http://schemas.microsoft.com/office/drawing/2014/main" id="{CD97763F-3C5F-4E7D-9762-F1C404EE07BA}"/>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a:extLst>
              <a:ext uri="{FF2B5EF4-FFF2-40B4-BE49-F238E27FC236}">
                <a16:creationId xmlns:a16="http://schemas.microsoft.com/office/drawing/2014/main" id="{56FA8AE5-87AC-43B8-B4B5-833B4144314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70319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6732BD2B-C1C4-4782-B363-352A399760B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D544BB4-3608-4403-A105-2E4AA9AB4CAC}" type="slidenum">
              <a:rPr lang="en-US" altLang="el-GR">
                <a:latin typeface="PA-SansSerif" pitchFamily="34" charset="0"/>
              </a:rPr>
              <a:pPr/>
              <a:t>21</a:t>
            </a:fld>
            <a:endParaRPr lang="en-US" altLang="el-GR">
              <a:latin typeface="PA-SansSerif" pitchFamily="34" charset="0"/>
            </a:endParaRPr>
          </a:p>
        </p:txBody>
      </p:sp>
      <p:sp>
        <p:nvSpPr>
          <p:cNvPr id="41987" name="Rectangle 2">
            <a:extLst>
              <a:ext uri="{FF2B5EF4-FFF2-40B4-BE49-F238E27FC236}">
                <a16:creationId xmlns:a16="http://schemas.microsoft.com/office/drawing/2014/main" id="{1AC19566-9ABB-413B-AF7E-2E292795854D}"/>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57CE4B12-35A5-4F43-8013-F90E819E554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938938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691F34DC-7609-4B9F-8DF8-73473CADD8F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ECC95F2-83F7-4564-846D-9F14AF429454}" type="slidenum">
              <a:rPr lang="en-US" altLang="el-GR">
                <a:latin typeface="PA-SansSerif" pitchFamily="34" charset="0"/>
              </a:rPr>
              <a:pPr/>
              <a:t>22</a:t>
            </a:fld>
            <a:endParaRPr lang="en-US" altLang="el-GR">
              <a:latin typeface="PA-SansSerif" pitchFamily="34" charset="0"/>
            </a:endParaRPr>
          </a:p>
        </p:txBody>
      </p:sp>
      <p:sp>
        <p:nvSpPr>
          <p:cNvPr id="44035" name="Rectangle 2">
            <a:extLst>
              <a:ext uri="{FF2B5EF4-FFF2-40B4-BE49-F238E27FC236}">
                <a16:creationId xmlns:a16="http://schemas.microsoft.com/office/drawing/2014/main" id="{7AE1EFF2-1709-46F3-90FB-5AFCBE6C385B}"/>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a:extLst>
              <a:ext uri="{FF2B5EF4-FFF2-40B4-BE49-F238E27FC236}">
                <a16:creationId xmlns:a16="http://schemas.microsoft.com/office/drawing/2014/main" id="{1090B922-ED89-4419-8452-5B7AEC7C4E8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1070981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2D47FE31-6B9E-443B-8C1C-7653A41D166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AA78A69-D599-4F20-8CF8-EC8581A2F981}" type="slidenum">
              <a:rPr lang="en-US" altLang="el-GR">
                <a:latin typeface="PA-SansSerif" pitchFamily="34" charset="0"/>
              </a:rPr>
              <a:pPr/>
              <a:t>23</a:t>
            </a:fld>
            <a:endParaRPr lang="en-US" altLang="el-GR">
              <a:latin typeface="PA-SansSerif" pitchFamily="34" charset="0"/>
            </a:endParaRPr>
          </a:p>
        </p:txBody>
      </p:sp>
      <p:sp>
        <p:nvSpPr>
          <p:cNvPr id="46083" name="Rectangle 2">
            <a:extLst>
              <a:ext uri="{FF2B5EF4-FFF2-40B4-BE49-F238E27FC236}">
                <a16:creationId xmlns:a16="http://schemas.microsoft.com/office/drawing/2014/main" id="{49744304-95E0-42B4-A940-57B579AC58E4}"/>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a:extLst>
              <a:ext uri="{FF2B5EF4-FFF2-40B4-BE49-F238E27FC236}">
                <a16:creationId xmlns:a16="http://schemas.microsoft.com/office/drawing/2014/main" id="{CB528535-6B2E-438A-BDAB-9CD41FB81CF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942504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30326DA0-D0BB-421F-A861-E3D56DFEE9D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9420A01-4CAA-4156-A561-43700FE4DEDE}" type="slidenum">
              <a:rPr lang="en-US" altLang="el-GR">
                <a:latin typeface="PA-SansSerif" pitchFamily="34" charset="0"/>
              </a:rPr>
              <a:pPr/>
              <a:t>24</a:t>
            </a:fld>
            <a:endParaRPr lang="en-US" altLang="el-GR">
              <a:latin typeface="PA-SansSerif" pitchFamily="34" charset="0"/>
            </a:endParaRPr>
          </a:p>
        </p:txBody>
      </p:sp>
      <p:sp>
        <p:nvSpPr>
          <p:cNvPr id="48131" name="Rectangle 2">
            <a:extLst>
              <a:ext uri="{FF2B5EF4-FFF2-40B4-BE49-F238E27FC236}">
                <a16:creationId xmlns:a16="http://schemas.microsoft.com/office/drawing/2014/main" id="{CE3D9B5C-5C27-4FB1-8A31-0ABC9EC1F8FB}"/>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a:extLst>
              <a:ext uri="{FF2B5EF4-FFF2-40B4-BE49-F238E27FC236}">
                <a16:creationId xmlns:a16="http://schemas.microsoft.com/office/drawing/2014/main" id="{62927DF0-1F80-4720-94E7-1E591F4F28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143142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C00954EB-5DC2-4166-AE6F-0BA085A82E9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61CADBE-EF42-404E-A51F-B7EC4AFF723D}" type="slidenum">
              <a:rPr lang="el-GR" altLang="el-GR"/>
              <a:pPr/>
              <a:t>27</a:t>
            </a:fld>
            <a:endParaRPr lang="el-GR" altLang="el-GR"/>
          </a:p>
        </p:txBody>
      </p:sp>
      <p:sp>
        <p:nvSpPr>
          <p:cNvPr id="52227" name="Rectangle 7">
            <a:extLst>
              <a:ext uri="{FF2B5EF4-FFF2-40B4-BE49-F238E27FC236}">
                <a16:creationId xmlns:a16="http://schemas.microsoft.com/office/drawing/2014/main" id="{115065D8-80F5-4521-B9E4-BA76641ED144}"/>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6EE22808-0E61-44C3-9133-55BE0B5CF850}" type="slidenum">
              <a:rPr lang="el-GR" altLang="el-GR" sz="1200"/>
              <a:pPr algn="r" eaLnBrk="1" hangingPunct="1"/>
              <a:t>27</a:t>
            </a:fld>
            <a:endParaRPr lang="el-GR" altLang="el-GR" sz="1200"/>
          </a:p>
        </p:txBody>
      </p:sp>
      <p:sp>
        <p:nvSpPr>
          <p:cNvPr id="52228" name="Rectangle 7">
            <a:extLst>
              <a:ext uri="{FF2B5EF4-FFF2-40B4-BE49-F238E27FC236}">
                <a16:creationId xmlns:a16="http://schemas.microsoft.com/office/drawing/2014/main" id="{E3B5ECCE-28EF-447D-8CFF-8DAD3F693B1B}"/>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nchor="b"/>
          <a:lstStyle>
            <a:lvl1pPr defTabSz="896938">
              <a:defRPr>
                <a:solidFill>
                  <a:schemeClr val="tx1"/>
                </a:solidFill>
                <a:latin typeface="Arial" panose="020B0604020202020204" pitchFamily="34" charset="0"/>
                <a:cs typeface="Arial" panose="020B0604020202020204" pitchFamily="34" charset="0"/>
              </a:defRPr>
            </a:lvl1pPr>
            <a:lvl2pPr marL="742950" indent="-285750" defTabSz="896938">
              <a:defRPr>
                <a:solidFill>
                  <a:schemeClr val="tx1"/>
                </a:solidFill>
                <a:latin typeface="Arial" panose="020B0604020202020204" pitchFamily="34" charset="0"/>
                <a:cs typeface="Arial" panose="020B0604020202020204" pitchFamily="34" charset="0"/>
              </a:defRPr>
            </a:lvl2pPr>
            <a:lvl3pPr marL="1143000" indent="-228600" defTabSz="896938">
              <a:defRPr>
                <a:solidFill>
                  <a:schemeClr val="tx1"/>
                </a:solidFill>
                <a:latin typeface="Arial" panose="020B0604020202020204" pitchFamily="34" charset="0"/>
                <a:cs typeface="Arial" panose="020B0604020202020204" pitchFamily="34" charset="0"/>
              </a:defRPr>
            </a:lvl3pPr>
            <a:lvl4pPr marL="1600200" indent="-228600" defTabSz="896938">
              <a:defRPr>
                <a:solidFill>
                  <a:schemeClr val="tx1"/>
                </a:solidFill>
                <a:latin typeface="Arial" panose="020B0604020202020204" pitchFamily="34" charset="0"/>
                <a:cs typeface="Arial" panose="020B0604020202020204" pitchFamily="34" charset="0"/>
              </a:defRPr>
            </a:lvl4pPr>
            <a:lvl5pPr marL="2057400" indent="-228600" defTabSz="896938">
              <a:defRPr>
                <a:solidFill>
                  <a:schemeClr val="tx1"/>
                </a:solidFill>
                <a:latin typeface="Arial" panose="020B0604020202020204" pitchFamily="34" charset="0"/>
                <a:cs typeface="Arial" panose="020B0604020202020204" pitchFamily="34" charset="0"/>
              </a:defRPr>
            </a:lvl5pPr>
            <a:lvl6pPr marL="2514600" indent="-228600" defTabSz="8969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969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969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969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AECB5976-3414-498B-A33A-F80575955D88}" type="slidenum">
              <a:rPr lang="en-US" altLang="el-GR" sz="1200">
                <a:latin typeface="Times New Roman" panose="02020603050405020304" pitchFamily="18" charset="0"/>
              </a:rPr>
              <a:pPr algn="r" eaLnBrk="1" hangingPunct="1"/>
              <a:t>27</a:t>
            </a:fld>
            <a:endParaRPr lang="en-US" altLang="el-GR" sz="1200">
              <a:latin typeface="Times New Roman" panose="02020603050405020304" pitchFamily="18" charset="0"/>
            </a:endParaRPr>
          </a:p>
        </p:txBody>
      </p:sp>
      <p:sp>
        <p:nvSpPr>
          <p:cNvPr id="52229" name="Rectangle 2">
            <a:extLst>
              <a:ext uri="{FF2B5EF4-FFF2-40B4-BE49-F238E27FC236}">
                <a16:creationId xmlns:a16="http://schemas.microsoft.com/office/drawing/2014/main" id="{44E1CEDC-883A-452C-9111-1FA3BFDDECB1}"/>
              </a:ext>
            </a:extLst>
          </p:cNvPr>
          <p:cNvSpPr>
            <a:spLocks noGrp="1" noChangeArrowheads="1"/>
          </p:cNvSpPr>
          <p:nvPr>
            <p:ph type="body" idx="1"/>
          </p:nvPr>
        </p:nvSpPr>
        <p:spPr bwMode="auto">
          <a:xfrm>
            <a:off x="862013" y="4489450"/>
            <a:ext cx="5046662" cy="3813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647" tIns="43079" rIns="93647" bIns="43079" numCol="1" anchor="t" anchorCtr="0" compatLnSpc="1">
            <a:prstTxWarp prst="textNoShape">
              <a:avLst/>
            </a:prstTxWarp>
          </a:bodyPr>
          <a:lstStyle/>
          <a:p>
            <a:pPr marL="104775" indent="-104775" defTabSz="819150" eaLnBrk="1" hangingPunct="1">
              <a:spcBef>
                <a:spcPct val="0"/>
              </a:spcBef>
              <a:buFontTx/>
              <a:buChar char="•"/>
            </a:pPr>
            <a:r>
              <a:rPr lang="en-US" altLang="el-GR" sz="1000">
                <a:latin typeface="Arial" panose="020B0604020202020204" pitchFamily="34" charset="0"/>
              </a:rPr>
              <a:t>Before reviewing the ICD incremental cost effectiveness results, it is helpful to understand the results of other common therapies used to treat heart disease and learn more about the range of incremental cost effectiveness results.  As stated earlier, most medical interventions result in increased costs.  </a:t>
            </a:r>
          </a:p>
          <a:p>
            <a:pPr marL="104775" indent="-104775" defTabSz="819150" eaLnBrk="1" hangingPunct="1">
              <a:spcBef>
                <a:spcPct val="0"/>
              </a:spcBef>
              <a:buFontTx/>
              <a:buChar char="•"/>
            </a:pPr>
            <a:r>
              <a:rPr lang="en-US" altLang="el-GR" sz="1000">
                <a:latin typeface="Arial" panose="020B0604020202020204" pitchFamily="34" charset="0"/>
              </a:rPr>
              <a:t>These overheads identify the “acceptability” of these additional costs, as well as examples of therapies that fit into each acceptability category.  These categories were developed based on the results of thousands of incremental cost effectiveness studies done over the last 20 years.</a:t>
            </a:r>
          </a:p>
        </p:txBody>
      </p:sp>
      <p:sp>
        <p:nvSpPr>
          <p:cNvPr id="52230" name="Rectangle 3">
            <a:extLst>
              <a:ext uri="{FF2B5EF4-FFF2-40B4-BE49-F238E27FC236}">
                <a16:creationId xmlns:a16="http://schemas.microsoft.com/office/drawing/2014/main" id="{5E7E2D5E-07DF-4E67-933D-2082A9605D6A}"/>
              </a:ext>
            </a:extLst>
          </p:cNvPr>
          <p:cNvSpPr>
            <a:spLocks noGrp="1" noRot="1" noChangeAspect="1" noChangeArrowheads="1" noTextEdit="1"/>
          </p:cNvSpPr>
          <p:nvPr>
            <p:ph type="sldImg"/>
          </p:nvPr>
        </p:nvSpPr>
        <p:spPr bwMode="auto">
          <a:xfrm>
            <a:off x="55563" y="503238"/>
            <a:ext cx="6746875" cy="37957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9156462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8ABBA237-45A6-452D-9EAB-AC6A1F59B18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C2DA7B-0FE3-410D-A7E8-9572D0B2D51C}" type="slidenum">
              <a:rPr lang="en-US" altLang="el-GR">
                <a:latin typeface="PA-SansSerif" pitchFamily="34" charset="0"/>
              </a:rPr>
              <a:pPr/>
              <a:t>29</a:t>
            </a:fld>
            <a:endParaRPr lang="en-US" altLang="el-GR">
              <a:latin typeface="PA-SansSerif" pitchFamily="34" charset="0"/>
            </a:endParaRPr>
          </a:p>
        </p:txBody>
      </p:sp>
      <p:sp>
        <p:nvSpPr>
          <p:cNvPr id="55299" name="Rectangle 2">
            <a:extLst>
              <a:ext uri="{FF2B5EF4-FFF2-40B4-BE49-F238E27FC236}">
                <a16:creationId xmlns:a16="http://schemas.microsoft.com/office/drawing/2014/main" id="{76A82618-8CF0-45E8-AA69-29E5D09851EC}"/>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a:extLst>
              <a:ext uri="{FF2B5EF4-FFF2-40B4-BE49-F238E27FC236}">
                <a16:creationId xmlns:a16="http://schemas.microsoft.com/office/drawing/2014/main" id="{9336F39A-45F8-4426-98FD-2BF909407CD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6627539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4BEFBD05-3D8E-42CC-9B43-FFBD9124973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184F183-E6D1-4325-B7CB-A9F1ABF316C8}" type="slidenum">
              <a:rPr lang="en-US" altLang="el-GR">
                <a:latin typeface="PA-SansSerif" pitchFamily="34" charset="0"/>
              </a:rPr>
              <a:pPr/>
              <a:t>30</a:t>
            </a:fld>
            <a:endParaRPr lang="en-US" altLang="el-GR">
              <a:latin typeface="PA-SansSerif" pitchFamily="34" charset="0"/>
            </a:endParaRPr>
          </a:p>
        </p:txBody>
      </p:sp>
      <p:sp>
        <p:nvSpPr>
          <p:cNvPr id="57347" name="Rectangle 2">
            <a:extLst>
              <a:ext uri="{FF2B5EF4-FFF2-40B4-BE49-F238E27FC236}">
                <a16:creationId xmlns:a16="http://schemas.microsoft.com/office/drawing/2014/main" id="{4CED66F8-EAE8-40D5-AC4A-EC0652C2FC6C}"/>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8" name="Rectangle 3">
            <a:extLst>
              <a:ext uri="{FF2B5EF4-FFF2-40B4-BE49-F238E27FC236}">
                <a16:creationId xmlns:a16="http://schemas.microsoft.com/office/drawing/2014/main" id="{EEAC234B-ADB9-4A90-B543-644B93E80AA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28118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79EDB26E-46C0-4241-A856-6F642FB42A1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76E612A-EA11-4CDC-8FE2-E52BA17808CC}" type="slidenum">
              <a:rPr lang="en-US" altLang="el-GR">
                <a:latin typeface="PA-SansSerif" pitchFamily="34" charset="0"/>
              </a:rPr>
              <a:pPr/>
              <a:t>2</a:t>
            </a:fld>
            <a:endParaRPr lang="en-US" altLang="el-GR">
              <a:latin typeface="PA-SansSerif" pitchFamily="34" charset="0"/>
            </a:endParaRPr>
          </a:p>
        </p:txBody>
      </p:sp>
      <p:sp>
        <p:nvSpPr>
          <p:cNvPr id="13315" name="Rectangle 2">
            <a:extLst>
              <a:ext uri="{FF2B5EF4-FFF2-40B4-BE49-F238E27FC236}">
                <a16:creationId xmlns:a16="http://schemas.microsoft.com/office/drawing/2014/main" id="{1826D068-F208-49D7-87F0-60B3F0353684}"/>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6" name="Rectangle 3">
            <a:extLst>
              <a:ext uri="{FF2B5EF4-FFF2-40B4-BE49-F238E27FC236}">
                <a16:creationId xmlns:a16="http://schemas.microsoft.com/office/drawing/2014/main" id="{FDB78DC1-F966-402E-A187-FFEFE6F99BE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182677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C40F8D6F-548C-41F8-A6FF-F3B60F0E6A3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2CA30E2-26F3-4E4E-9130-11032386F6CF}" type="slidenum">
              <a:rPr lang="en-US" altLang="el-GR">
                <a:latin typeface="PA-SansSerif" pitchFamily="34" charset="0"/>
              </a:rPr>
              <a:pPr/>
              <a:t>31</a:t>
            </a:fld>
            <a:endParaRPr lang="en-US" altLang="el-GR">
              <a:latin typeface="PA-SansSerif" pitchFamily="34" charset="0"/>
            </a:endParaRPr>
          </a:p>
        </p:txBody>
      </p:sp>
      <p:sp>
        <p:nvSpPr>
          <p:cNvPr id="59395" name="Rectangle 2">
            <a:extLst>
              <a:ext uri="{FF2B5EF4-FFF2-40B4-BE49-F238E27FC236}">
                <a16:creationId xmlns:a16="http://schemas.microsoft.com/office/drawing/2014/main" id="{B4C38173-F696-465C-A887-8A6AF0CF59DE}"/>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6" name="Rectangle 3">
            <a:extLst>
              <a:ext uri="{FF2B5EF4-FFF2-40B4-BE49-F238E27FC236}">
                <a16:creationId xmlns:a16="http://schemas.microsoft.com/office/drawing/2014/main" id="{8C3BEE8F-A1EB-4103-B84F-F0AAA4FAD4F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1147554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93CE00BD-F9AA-4047-B9DC-2156B64F0B5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59A7CCA-66B9-4498-A2ED-26303A17F208}" type="slidenum">
              <a:rPr lang="en-US" altLang="el-GR">
                <a:latin typeface="PA-SansSerif" pitchFamily="34" charset="0"/>
              </a:rPr>
              <a:pPr/>
              <a:t>32</a:t>
            </a:fld>
            <a:endParaRPr lang="en-US" altLang="el-GR">
              <a:latin typeface="PA-SansSerif" pitchFamily="34" charset="0"/>
            </a:endParaRPr>
          </a:p>
        </p:txBody>
      </p:sp>
      <p:sp>
        <p:nvSpPr>
          <p:cNvPr id="61443" name="Rectangle 2">
            <a:extLst>
              <a:ext uri="{FF2B5EF4-FFF2-40B4-BE49-F238E27FC236}">
                <a16:creationId xmlns:a16="http://schemas.microsoft.com/office/drawing/2014/main" id="{1EF0BD36-C16F-4D11-97F7-992ABF948876}"/>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Rectangle 3">
            <a:extLst>
              <a:ext uri="{FF2B5EF4-FFF2-40B4-BE49-F238E27FC236}">
                <a16:creationId xmlns:a16="http://schemas.microsoft.com/office/drawing/2014/main" id="{FD3250E5-85BF-4512-AEFB-D7CB2379E4C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293385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27BDE1B3-7957-48F5-AAD7-BF02CE66B68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9ED1011-229F-4436-BB12-2A39EC7E4723}" type="slidenum">
              <a:rPr lang="en-US" altLang="el-GR">
                <a:latin typeface="PA-SansSerif" pitchFamily="34" charset="0"/>
              </a:rPr>
              <a:pPr/>
              <a:t>33</a:t>
            </a:fld>
            <a:endParaRPr lang="en-US" altLang="el-GR">
              <a:latin typeface="PA-SansSerif" pitchFamily="34" charset="0"/>
            </a:endParaRPr>
          </a:p>
        </p:txBody>
      </p:sp>
      <p:sp>
        <p:nvSpPr>
          <p:cNvPr id="63491" name="Rectangle 2">
            <a:extLst>
              <a:ext uri="{FF2B5EF4-FFF2-40B4-BE49-F238E27FC236}">
                <a16:creationId xmlns:a16="http://schemas.microsoft.com/office/drawing/2014/main" id="{6BE7CC10-6C10-4598-B8EE-7E5F06BBDF5D}"/>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2" name="Rectangle 3">
            <a:extLst>
              <a:ext uri="{FF2B5EF4-FFF2-40B4-BE49-F238E27FC236}">
                <a16:creationId xmlns:a16="http://schemas.microsoft.com/office/drawing/2014/main" id="{07C31481-9C25-4B79-9CF9-C51765A6CB8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9570301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3B62645C-A091-493D-A881-6DDC80E34BA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5726500-72D1-4105-B9EC-51A809271B81}" type="slidenum">
              <a:rPr lang="en-US" altLang="el-GR">
                <a:latin typeface="PA-SansSerif" pitchFamily="34" charset="0"/>
              </a:rPr>
              <a:pPr/>
              <a:t>34</a:t>
            </a:fld>
            <a:endParaRPr lang="en-US" altLang="el-GR">
              <a:latin typeface="PA-SansSerif" pitchFamily="34" charset="0"/>
            </a:endParaRPr>
          </a:p>
        </p:txBody>
      </p:sp>
      <p:sp>
        <p:nvSpPr>
          <p:cNvPr id="65539" name="Rectangle 2">
            <a:extLst>
              <a:ext uri="{FF2B5EF4-FFF2-40B4-BE49-F238E27FC236}">
                <a16:creationId xmlns:a16="http://schemas.microsoft.com/office/drawing/2014/main" id="{4D749303-E331-4513-A7E5-AA88354EE0A5}"/>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40" name="Rectangle 3">
            <a:extLst>
              <a:ext uri="{FF2B5EF4-FFF2-40B4-BE49-F238E27FC236}">
                <a16:creationId xmlns:a16="http://schemas.microsoft.com/office/drawing/2014/main" id="{E1E093B5-9B80-47F6-A9C6-6E28B35A1B1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505397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7E6AB21C-D33D-4F22-ACE3-8CA3CAB8F0F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01B0F64-A854-49C3-B11F-A02EFBC4B29D}" type="slidenum">
              <a:rPr lang="en-US" altLang="el-GR">
                <a:latin typeface="PA-SansSerif" pitchFamily="34" charset="0"/>
              </a:rPr>
              <a:pPr/>
              <a:t>35</a:t>
            </a:fld>
            <a:endParaRPr lang="en-US" altLang="el-GR">
              <a:latin typeface="PA-SansSerif" pitchFamily="34" charset="0"/>
            </a:endParaRPr>
          </a:p>
        </p:txBody>
      </p:sp>
      <p:sp>
        <p:nvSpPr>
          <p:cNvPr id="67587" name="Rectangle 2">
            <a:extLst>
              <a:ext uri="{FF2B5EF4-FFF2-40B4-BE49-F238E27FC236}">
                <a16:creationId xmlns:a16="http://schemas.microsoft.com/office/drawing/2014/main" id="{877EC7A1-10CC-49A0-B827-60FE10334456}"/>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8" name="Rectangle 3">
            <a:extLst>
              <a:ext uri="{FF2B5EF4-FFF2-40B4-BE49-F238E27FC236}">
                <a16:creationId xmlns:a16="http://schemas.microsoft.com/office/drawing/2014/main" id="{71ECFE08-BF80-4FA8-A567-F11BFB5CFF7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532365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BEA39382-60E9-45E2-AE2B-213CC7F3A6F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6AF6CDA-27C2-48AF-8E8A-7B19C7FF4936}" type="slidenum">
              <a:rPr lang="en-US" altLang="el-GR">
                <a:latin typeface="PA-SansSerif" pitchFamily="34" charset="0"/>
              </a:rPr>
              <a:pPr/>
              <a:t>36</a:t>
            </a:fld>
            <a:endParaRPr lang="en-US" altLang="el-GR">
              <a:latin typeface="PA-SansSerif" pitchFamily="34" charset="0"/>
            </a:endParaRPr>
          </a:p>
        </p:txBody>
      </p:sp>
      <p:sp>
        <p:nvSpPr>
          <p:cNvPr id="69635" name="Rectangle 2">
            <a:extLst>
              <a:ext uri="{FF2B5EF4-FFF2-40B4-BE49-F238E27FC236}">
                <a16:creationId xmlns:a16="http://schemas.microsoft.com/office/drawing/2014/main" id="{3CB05B0F-297F-4727-88CB-BB7520501136}"/>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6" name="Rectangle 3">
            <a:extLst>
              <a:ext uri="{FF2B5EF4-FFF2-40B4-BE49-F238E27FC236}">
                <a16:creationId xmlns:a16="http://schemas.microsoft.com/office/drawing/2014/main" id="{1F9D75E8-ABA0-4C64-9C47-D1D3A51054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1455961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2C932CFF-0FD4-49FB-8D93-66E1659DD21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A4E78F9-BD2A-4A5C-8516-616D21CAEFC1}" type="slidenum">
              <a:rPr lang="en-US" altLang="el-GR">
                <a:latin typeface="PA-SansSerif" pitchFamily="34" charset="0"/>
              </a:rPr>
              <a:pPr/>
              <a:t>37</a:t>
            </a:fld>
            <a:endParaRPr lang="en-US" altLang="el-GR">
              <a:latin typeface="PA-SansSerif" pitchFamily="34" charset="0"/>
            </a:endParaRPr>
          </a:p>
        </p:txBody>
      </p:sp>
      <p:sp>
        <p:nvSpPr>
          <p:cNvPr id="71683" name="Rectangle 2">
            <a:extLst>
              <a:ext uri="{FF2B5EF4-FFF2-40B4-BE49-F238E27FC236}">
                <a16:creationId xmlns:a16="http://schemas.microsoft.com/office/drawing/2014/main" id="{A1AE9284-E1AA-41DB-81BE-7ECF06E01AB4}"/>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4" name="Rectangle 3">
            <a:extLst>
              <a:ext uri="{FF2B5EF4-FFF2-40B4-BE49-F238E27FC236}">
                <a16:creationId xmlns:a16="http://schemas.microsoft.com/office/drawing/2014/main" id="{98AE16F4-4452-49F8-ABC2-2B3C0B9551C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40008585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846C67F1-804C-4380-ABAE-21C1E7DCD5E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53E6946-D5AA-45EE-A177-95D0AFCF1EB2}" type="slidenum">
              <a:rPr lang="en-US" altLang="el-GR">
                <a:latin typeface="PA-SansSerif" pitchFamily="34" charset="0"/>
              </a:rPr>
              <a:pPr/>
              <a:t>38</a:t>
            </a:fld>
            <a:endParaRPr lang="en-US" altLang="el-GR">
              <a:latin typeface="PA-SansSerif" pitchFamily="34" charset="0"/>
            </a:endParaRPr>
          </a:p>
        </p:txBody>
      </p:sp>
      <p:sp>
        <p:nvSpPr>
          <p:cNvPr id="73731" name="Rectangle 2">
            <a:extLst>
              <a:ext uri="{FF2B5EF4-FFF2-40B4-BE49-F238E27FC236}">
                <a16:creationId xmlns:a16="http://schemas.microsoft.com/office/drawing/2014/main" id="{C1E4491E-C9F2-44C3-A441-7CBAF5A331C9}"/>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2" name="Rectangle 3">
            <a:extLst>
              <a:ext uri="{FF2B5EF4-FFF2-40B4-BE49-F238E27FC236}">
                <a16:creationId xmlns:a16="http://schemas.microsoft.com/office/drawing/2014/main" id="{3E5BD7B3-8812-4E04-99EE-FED343FFDCC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38103788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701B68FF-29C3-4FDB-A245-82631729D98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4AFFD59-4CAC-4AF8-8EF2-D394C8247DFB}" type="slidenum">
              <a:rPr lang="en-US" altLang="el-GR">
                <a:latin typeface="PA-SansSerif" pitchFamily="34" charset="0"/>
              </a:rPr>
              <a:pPr/>
              <a:t>39</a:t>
            </a:fld>
            <a:endParaRPr lang="en-US" altLang="el-GR">
              <a:latin typeface="PA-SansSerif" pitchFamily="34" charset="0"/>
            </a:endParaRPr>
          </a:p>
        </p:txBody>
      </p:sp>
      <p:sp>
        <p:nvSpPr>
          <p:cNvPr id="75779" name="Rectangle 2">
            <a:extLst>
              <a:ext uri="{FF2B5EF4-FFF2-40B4-BE49-F238E27FC236}">
                <a16:creationId xmlns:a16="http://schemas.microsoft.com/office/drawing/2014/main" id="{C6E2F31D-FB96-4D97-957F-5162606520B0}"/>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a:extLst>
              <a:ext uri="{FF2B5EF4-FFF2-40B4-BE49-F238E27FC236}">
                <a16:creationId xmlns:a16="http://schemas.microsoft.com/office/drawing/2014/main" id="{4118AC70-1C02-4236-8AEE-893BF0AE13F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1530078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74309CF1-94C1-45FE-A288-B104DBBFD01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A8C2D8D-9E73-459E-BB37-B3E79C108E97}" type="slidenum">
              <a:rPr lang="en-US" altLang="el-GR">
                <a:latin typeface="PA-SansSerif" pitchFamily="34" charset="0"/>
              </a:rPr>
              <a:pPr/>
              <a:t>41</a:t>
            </a:fld>
            <a:endParaRPr lang="en-US" altLang="el-GR">
              <a:latin typeface="PA-SansSerif" pitchFamily="34" charset="0"/>
            </a:endParaRPr>
          </a:p>
        </p:txBody>
      </p:sp>
      <p:sp>
        <p:nvSpPr>
          <p:cNvPr id="78851" name="Rectangle 2">
            <a:extLst>
              <a:ext uri="{FF2B5EF4-FFF2-40B4-BE49-F238E27FC236}">
                <a16:creationId xmlns:a16="http://schemas.microsoft.com/office/drawing/2014/main" id="{4CE78210-4BB9-47BB-84CE-EDB2373904CC}"/>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a:extLst>
              <a:ext uri="{FF2B5EF4-FFF2-40B4-BE49-F238E27FC236}">
                <a16:creationId xmlns:a16="http://schemas.microsoft.com/office/drawing/2014/main" id="{2AC4ABAA-0E16-43E4-A5FD-5813EB4B179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1914268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4B6B45EC-49ED-4DB2-978B-5B47564B638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FA8CEFE-16F9-4319-8DB1-C39706A69DC9}" type="slidenum">
              <a:rPr lang="en-US" altLang="el-GR">
                <a:latin typeface="PA-SansSerif" pitchFamily="34" charset="0"/>
              </a:rPr>
              <a:pPr/>
              <a:t>9</a:t>
            </a:fld>
            <a:endParaRPr lang="en-US" altLang="el-GR">
              <a:latin typeface="PA-SansSerif" pitchFamily="34" charset="0"/>
            </a:endParaRPr>
          </a:p>
        </p:txBody>
      </p:sp>
      <p:sp>
        <p:nvSpPr>
          <p:cNvPr id="21507" name="Rectangle 2">
            <a:extLst>
              <a:ext uri="{FF2B5EF4-FFF2-40B4-BE49-F238E27FC236}">
                <a16:creationId xmlns:a16="http://schemas.microsoft.com/office/drawing/2014/main" id="{EA9460EE-5580-40E7-850B-74645AC97CCC}"/>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8" name="Rectangle 3">
            <a:extLst>
              <a:ext uri="{FF2B5EF4-FFF2-40B4-BE49-F238E27FC236}">
                <a16:creationId xmlns:a16="http://schemas.microsoft.com/office/drawing/2014/main" id="{72231C8D-C753-4DB6-8B7B-8610C7083D6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14788332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F2685EE8-EAB3-440A-9891-628BA128DFE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1EBEA81-913B-4F65-9E48-E35183C6B880}" type="slidenum">
              <a:rPr lang="en-US" altLang="el-GR">
                <a:latin typeface="PA-SansSerif" pitchFamily="34" charset="0"/>
              </a:rPr>
              <a:pPr/>
              <a:t>42</a:t>
            </a:fld>
            <a:endParaRPr lang="en-US" altLang="el-GR">
              <a:latin typeface="PA-SansSerif" pitchFamily="34" charset="0"/>
            </a:endParaRPr>
          </a:p>
        </p:txBody>
      </p:sp>
      <p:sp>
        <p:nvSpPr>
          <p:cNvPr id="80899" name="Rectangle 2">
            <a:extLst>
              <a:ext uri="{FF2B5EF4-FFF2-40B4-BE49-F238E27FC236}">
                <a16:creationId xmlns:a16="http://schemas.microsoft.com/office/drawing/2014/main" id="{44E7C7E0-252C-4DAF-8CBC-B39433A424D2}"/>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0" name="Rectangle 3">
            <a:extLst>
              <a:ext uri="{FF2B5EF4-FFF2-40B4-BE49-F238E27FC236}">
                <a16:creationId xmlns:a16="http://schemas.microsoft.com/office/drawing/2014/main" id="{D7E4BEBD-CAC8-42A5-8EC3-4A4F6B4FBF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1158323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F5151AEA-93D7-4D39-80B6-FE491A04C80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D8F64B0-72EF-4052-8B0C-DBFDA8A40B67}" type="slidenum">
              <a:rPr lang="en-US" altLang="el-GR">
                <a:latin typeface="PA-SansSerif" pitchFamily="34" charset="0"/>
              </a:rPr>
              <a:pPr/>
              <a:t>43</a:t>
            </a:fld>
            <a:endParaRPr lang="en-US" altLang="el-GR">
              <a:latin typeface="PA-SansSerif" pitchFamily="34" charset="0"/>
            </a:endParaRPr>
          </a:p>
        </p:txBody>
      </p:sp>
      <p:sp>
        <p:nvSpPr>
          <p:cNvPr id="82947" name="Rectangle 2">
            <a:extLst>
              <a:ext uri="{FF2B5EF4-FFF2-40B4-BE49-F238E27FC236}">
                <a16:creationId xmlns:a16="http://schemas.microsoft.com/office/drawing/2014/main" id="{EBB58452-3C1D-4B9D-978A-5F471A518246}"/>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8" name="Rectangle 3">
            <a:extLst>
              <a:ext uri="{FF2B5EF4-FFF2-40B4-BE49-F238E27FC236}">
                <a16:creationId xmlns:a16="http://schemas.microsoft.com/office/drawing/2014/main" id="{7235A2DD-5264-4AEA-9633-C1F766353F6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635617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BE6E3004-6E4B-4054-AA1A-7E2364AB9F2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715EEC6-F2EC-41C9-AAD2-D8DFBF590190}" type="slidenum">
              <a:rPr lang="en-US" altLang="el-GR">
                <a:latin typeface="PA-SansSerif" pitchFamily="34" charset="0"/>
              </a:rPr>
              <a:pPr/>
              <a:t>10</a:t>
            </a:fld>
            <a:endParaRPr lang="en-US" altLang="el-GR">
              <a:latin typeface="PA-SansSerif" pitchFamily="34" charset="0"/>
            </a:endParaRPr>
          </a:p>
        </p:txBody>
      </p:sp>
      <p:sp>
        <p:nvSpPr>
          <p:cNvPr id="23555" name="Rectangle 2">
            <a:extLst>
              <a:ext uri="{FF2B5EF4-FFF2-40B4-BE49-F238E27FC236}">
                <a16:creationId xmlns:a16="http://schemas.microsoft.com/office/drawing/2014/main" id="{2898DFE4-2850-4440-8DB2-1450EF178480}"/>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6" name="Rectangle 3">
            <a:extLst>
              <a:ext uri="{FF2B5EF4-FFF2-40B4-BE49-F238E27FC236}">
                <a16:creationId xmlns:a16="http://schemas.microsoft.com/office/drawing/2014/main" id="{331A5EC7-C331-4B4D-A9F7-F9CB98CFF36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242352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7A732950-2723-486F-8056-8AE6529B0A0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EE70603-D3AA-49E6-B0EB-8F9504604413}" type="slidenum">
              <a:rPr lang="en-US" altLang="el-GR">
                <a:latin typeface="PA-SansSerif" pitchFamily="34" charset="0"/>
              </a:rPr>
              <a:pPr/>
              <a:t>12</a:t>
            </a:fld>
            <a:endParaRPr lang="en-US" altLang="el-GR">
              <a:latin typeface="PA-SansSerif" pitchFamily="34" charset="0"/>
            </a:endParaRPr>
          </a:p>
        </p:txBody>
      </p:sp>
      <p:sp>
        <p:nvSpPr>
          <p:cNvPr id="25603" name="Rectangle 2">
            <a:extLst>
              <a:ext uri="{FF2B5EF4-FFF2-40B4-BE49-F238E27FC236}">
                <a16:creationId xmlns:a16="http://schemas.microsoft.com/office/drawing/2014/main" id="{E1F583C6-08D8-450E-B92A-D4A2E130FDE8}"/>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a:extLst>
              <a:ext uri="{FF2B5EF4-FFF2-40B4-BE49-F238E27FC236}">
                <a16:creationId xmlns:a16="http://schemas.microsoft.com/office/drawing/2014/main" id="{BC673005-38AC-43B6-823A-6F2247136A6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568569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E7F595FD-63D9-418E-805F-E427E1724A1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ED4A129-EF2A-4BF7-BFB8-47DA28B52EF9}" type="slidenum">
              <a:rPr lang="en-US" altLang="el-GR">
                <a:latin typeface="PA-SansSerif" pitchFamily="34" charset="0"/>
              </a:rPr>
              <a:pPr/>
              <a:t>13</a:t>
            </a:fld>
            <a:endParaRPr lang="en-US" altLang="el-GR">
              <a:latin typeface="PA-SansSerif" pitchFamily="34" charset="0"/>
            </a:endParaRPr>
          </a:p>
        </p:txBody>
      </p:sp>
      <p:sp>
        <p:nvSpPr>
          <p:cNvPr id="27651" name="Rectangle 2">
            <a:extLst>
              <a:ext uri="{FF2B5EF4-FFF2-40B4-BE49-F238E27FC236}">
                <a16:creationId xmlns:a16="http://schemas.microsoft.com/office/drawing/2014/main" id="{D39CBAC5-AE06-49FF-BFEC-0878C1BBB989}"/>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a:extLst>
              <a:ext uri="{FF2B5EF4-FFF2-40B4-BE49-F238E27FC236}">
                <a16:creationId xmlns:a16="http://schemas.microsoft.com/office/drawing/2014/main" id="{8FD89D41-C6E0-4162-A044-B84642EC31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140965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706817D2-E7AC-4309-87A2-897DD46A1E7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14F750-9B03-4EE9-A914-7C449275C112}" type="slidenum">
              <a:rPr lang="en-US" altLang="el-GR">
                <a:latin typeface="PA-SansSerif" pitchFamily="34" charset="0"/>
              </a:rPr>
              <a:pPr/>
              <a:t>15</a:t>
            </a:fld>
            <a:endParaRPr lang="en-US" altLang="el-GR">
              <a:latin typeface="PA-SansSerif" pitchFamily="34" charset="0"/>
            </a:endParaRPr>
          </a:p>
        </p:txBody>
      </p:sp>
      <p:sp>
        <p:nvSpPr>
          <p:cNvPr id="29699" name="Rectangle 2">
            <a:extLst>
              <a:ext uri="{FF2B5EF4-FFF2-40B4-BE49-F238E27FC236}">
                <a16:creationId xmlns:a16="http://schemas.microsoft.com/office/drawing/2014/main" id="{44D749B1-C755-41F4-9498-5AA777671824}"/>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a:extLst>
              <a:ext uri="{FF2B5EF4-FFF2-40B4-BE49-F238E27FC236}">
                <a16:creationId xmlns:a16="http://schemas.microsoft.com/office/drawing/2014/main" id="{050F5E4D-BFFA-4E16-8163-FA8A5BA33CC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2181010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7955B30E-263E-4266-AFCE-217DC149E6B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49565CB-B364-4D89-AD24-62CF29C53FA4}" type="slidenum">
              <a:rPr lang="en-US" altLang="el-GR">
                <a:latin typeface="PA-SansSerif" pitchFamily="34" charset="0"/>
              </a:rPr>
              <a:pPr/>
              <a:t>16</a:t>
            </a:fld>
            <a:endParaRPr lang="en-US" altLang="el-GR">
              <a:latin typeface="PA-SansSerif" pitchFamily="34" charset="0"/>
            </a:endParaRPr>
          </a:p>
        </p:txBody>
      </p:sp>
      <p:sp>
        <p:nvSpPr>
          <p:cNvPr id="31747" name="Rectangle 2">
            <a:extLst>
              <a:ext uri="{FF2B5EF4-FFF2-40B4-BE49-F238E27FC236}">
                <a16:creationId xmlns:a16="http://schemas.microsoft.com/office/drawing/2014/main" id="{09418A73-D8D1-4FA9-B1D1-500E5E1153B6}"/>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a:extLst>
              <a:ext uri="{FF2B5EF4-FFF2-40B4-BE49-F238E27FC236}">
                <a16:creationId xmlns:a16="http://schemas.microsoft.com/office/drawing/2014/main" id="{EB162813-534A-4558-8CBA-0511FC2E5FC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2351304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3D17D98D-10AF-4D8A-B560-D1B24F2119C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7AD71ED-AF27-43EF-A826-FE549DDB4ED3}" type="slidenum">
              <a:rPr lang="en-US" altLang="el-GR">
                <a:latin typeface="PA-SansSerif" pitchFamily="34" charset="0"/>
              </a:rPr>
              <a:pPr/>
              <a:t>17</a:t>
            </a:fld>
            <a:endParaRPr lang="en-US" altLang="el-GR">
              <a:latin typeface="PA-SansSerif" pitchFamily="34" charset="0"/>
            </a:endParaRPr>
          </a:p>
        </p:txBody>
      </p:sp>
      <p:sp>
        <p:nvSpPr>
          <p:cNvPr id="33795" name="Rectangle 2">
            <a:extLst>
              <a:ext uri="{FF2B5EF4-FFF2-40B4-BE49-F238E27FC236}">
                <a16:creationId xmlns:a16="http://schemas.microsoft.com/office/drawing/2014/main" id="{E2B18FD1-7C85-4B9F-A596-7F24F0D86BDC}"/>
              </a:ext>
            </a:extLst>
          </p:cNvPr>
          <p:cNvSpPr>
            <a:spLocks noGrp="1" noRot="1" noChangeAspect="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a:extLst>
              <a:ext uri="{FF2B5EF4-FFF2-40B4-BE49-F238E27FC236}">
                <a16:creationId xmlns:a16="http://schemas.microsoft.com/office/drawing/2014/main" id="{FD3AEEF8-3870-41DD-9B3A-EB1E7D7968D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4156261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A89C27F5-BE0F-438D-AA1D-18505D4804BE}" type="datetimeFigureOut">
              <a:rPr lang="el-GR" smtClean="0"/>
              <a:t>4/6/2024</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1440816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89C27F5-BE0F-438D-AA1D-18505D4804BE}" type="datetimeFigureOut">
              <a:rPr lang="el-GR" smtClean="0"/>
              <a:t>4/6/2024</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2611806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89C27F5-BE0F-438D-AA1D-18505D4804BE}" type="datetimeFigureOut">
              <a:rPr lang="el-GR" smtClean="0"/>
              <a:t>4/6/2024</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9662B49-C282-4E84-8A5A-D2EB3BA36D8A}"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60234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A89C27F5-BE0F-438D-AA1D-18505D4804BE}" type="datetimeFigureOut">
              <a:rPr lang="el-GR" smtClean="0"/>
              <a:t>4/6/2024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3108600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A89C27F5-BE0F-438D-AA1D-18505D4804BE}" type="datetimeFigureOut">
              <a:rPr lang="el-GR" smtClean="0"/>
              <a:t>4/6/2024</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62B49-C282-4E84-8A5A-D2EB3BA36D8A}"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9941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A89C27F5-BE0F-438D-AA1D-18505D4804BE}" type="datetimeFigureOut">
              <a:rPr lang="el-GR" smtClean="0"/>
              <a:t>4/6/2024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1819449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89C27F5-BE0F-438D-AA1D-18505D4804BE}" type="datetimeFigureOut">
              <a:rPr lang="el-GR" smtClean="0"/>
              <a:t>4/6/2024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3836614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89C27F5-BE0F-438D-AA1D-18505D4804BE}" type="datetimeFigureOut">
              <a:rPr lang="el-GR" smtClean="0"/>
              <a:t>4/6/2024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3070942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dgm">
  <p:cSld name="Τίτλος και Διάγραμμα ή Οργανόγραμμ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609600"/>
            <a:ext cx="10363200" cy="1143000"/>
          </a:xfrm>
        </p:spPr>
        <p:txBody>
          <a:bodyPr/>
          <a:lstStyle/>
          <a:p>
            <a:r>
              <a:rPr lang="el-GR"/>
              <a:t>Kλικ για επεξεργασία του τίτλου</a:t>
            </a:r>
          </a:p>
        </p:txBody>
      </p:sp>
      <p:sp>
        <p:nvSpPr>
          <p:cNvPr id="3" name="2 - Θέση SmartArt"/>
          <p:cNvSpPr>
            <a:spLocks noGrp="1"/>
          </p:cNvSpPr>
          <p:nvPr>
            <p:ph type="dgm" idx="1"/>
          </p:nvPr>
        </p:nvSpPr>
        <p:spPr>
          <a:xfrm>
            <a:off x="914400" y="1981200"/>
            <a:ext cx="10363200" cy="4114800"/>
          </a:xfrm>
        </p:spPr>
        <p:txBody>
          <a:bodyPr/>
          <a:lstStyle/>
          <a:p>
            <a:pPr lvl="0"/>
            <a:endParaRPr lang="el-GR" noProof="0"/>
          </a:p>
        </p:txBody>
      </p:sp>
      <p:sp>
        <p:nvSpPr>
          <p:cNvPr id="4" name="Rectangle 4">
            <a:extLst>
              <a:ext uri="{FF2B5EF4-FFF2-40B4-BE49-F238E27FC236}">
                <a16:creationId xmlns:a16="http://schemas.microsoft.com/office/drawing/2014/main" id="{7ECCA490-7ED6-4EAA-9CF3-DA7D1F5D9215}"/>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3147BFE-53DB-414B-8FED-796F1C92AFBC}"/>
              </a:ext>
            </a:extLst>
          </p:cNvPr>
          <p:cNvSpPr>
            <a:spLocks noGrp="1" noChangeArrowheads="1"/>
          </p:cNvSpPr>
          <p:nvPr>
            <p:ph type="ftr" sz="quarter" idx="11"/>
          </p:nvPr>
        </p:nvSpPr>
        <p:spPr>
          <a:xfrm>
            <a:off x="0" y="0"/>
            <a:ext cx="0" cy="0"/>
          </a:xfrm>
        </p:spPr>
        <p:txBody>
          <a:bodyPr/>
          <a:lstStyle>
            <a:lvl1pPr eaLnBrk="1" hangingPunct="1">
              <a:defRPr>
                <a:latin typeface="Arial" panose="020B0604020202020204" pitchFamily="34" charset="0"/>
                <a:cs typeface="Arial" panose="020B0604020202020204" pitchFamily="34" charset="0"/>
              </a:defRPr>
            </a:lvl1pPr>
          </a:lstStyle>
          <a:p>
            <a:pPr>
              <a:defRPr/>
            </a:pPr>
            <a:endParaRPr lang="en-US"/>
          </a:p>
        </p:txBody>
      </p:sp>
      <p:sp>
        <p:nvSpPr>
          <p:cNvPr id="6" name="Rectangle 6">
            <a:extLst>
              <a:ext uri="{FF2B5EF4-FFF2-40B4-BE49-F238E27FC236}">
                <a16:creationId xmlns:a16="http://schemas.microsoft.com/office/drawing/2014/main" id="{81FA1C22-CD2B-4EBC-8DA3-8EB7946541BD}"/>
              </a:ext>
            </a:extLst>
          </p:cNvPr>
          <p:cNvSpPr>
            <a:spLocks noGrp="1" noChangeArrowheads="1"/>
          </p:cNvSpPr>
          <p:nvPr>
            <p:ph type="sldNum" sz="quarter" idx="12"/>
          </p:nvPr>
        </p:nvSpPr>
        <p:spPr/>
        <p:txBody>
          <a:bodyPr/>
          <a:lstStyle>
            <a:lvl1pPr>
              <a:defRPr/>
            </a:lvl1pPr>
          </a:lstStyle>
          <a:p>
            <a:fld id="{CAC4D396-B02E-4BA4-B668-E34A3EDE511F}" type="slidenum">
              <a:rPr lang="en-US" altLang="el-GR"/>
              <a:pPr/>
              <a:t>‹#›</a:t>
            </a:fld>
            <a:endParaRPr lang="en-US" altLang="el-GR"/>
          </a:p>
        </p:txBody>
      </p:sp>
    </p:spTree>
    <p:extLst>
      <p:ext uri="{BB962C8B-B14F-4D97-AF65-F5344CB8AC3E}">
        <p14:creationId xmlns:p14="http://schemas.microsoft.com/office/powerpoint/2010/main" val="27843503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4234" y="4267200"/>
            <a:ext cx="12187767" cy="2590800"/>
            <a:chOff x="2" y="2688"/>
            <a:chExt cx="5758" cy="1632"/>
          </a:xfrm>
        </p:grpSpPr>
        <p:sp>
          <p:nvSpPr>
            <p:cNvPr id="5" name="Freeform 3"/>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2"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3"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4"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5"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6"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7"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8"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9"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0"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53"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4"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5"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3"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4"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5"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6"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7"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8"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30"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1"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2"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grpSp>
      <p:sp>
        <p:nvSpPr>
          <p:cNvPr id="90178"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l-GR" altLang="el-GR" noProof="0" smtClean="0"/>
              <a:t>Κάντε κλικ για επεξεργασία του τίτλου</a:t>
            </a:r>
          </a:p>
        </p:txBody>
      </p:sp>
      <p:sp>
        <p:nvSpPr>
          <p:cNvPr id="90179"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l-GR" altLang="el-GR" noProof="0" smtClean="0"/>
              <a:t>Κάντε κλικ για να επεξεργαστείτε τον υπότιτλο του υποδείγματος</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0" name="Rectangle 70"/>
          <p:cNvSpPr>
            <a:spLocks noGrp="1" noChangeArrowheads="1"/>
          </p:cNvSpPr>
          <p:nvPr>
            <p:ph type="sldNum" sz="quarter" idx="12"/>
          </p:nvPr>
        </p:nvSpPr>
        <p:spPr>
          <a:xfrm>
            <a:off x="8737600" y="6248400"/>
            <a:ext cx="2844800" cy="457200"/>
          </a:xfrm>
        </p:spPr>
        <p:txBody>
          <a:bodyPr/>
          <a:lstStyle>
            <a:lvl1pPr>
              <a:defRPr smtClean="0"/>
            </a:lvl1pPr>
          </a:lstStyle>
          <a:p>
            <a:pPr defTabSz="914400" fontAlgn="base">
              <a:spcBef>
                <a:spcPct val="0"/>
              </a:spcBef>
              <a:spcAft>
                <a:spcPct val="0"/>
              </a:spcAft>
              <a:defRPr/>
            </a:pPr>
            <a:fld id="{FAFF6B92-6E1D-47F1-AFED-44A8179D5661}"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6818185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F5062261-B1AE-48D7-91D4-0431818F4B97}"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40282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89C27F5-BE0F-438D-AA1D-18505D4804BE}" type="datetimeFigureOut">
              <a:rPr lang="el-GR" smtClean="0"/>
              <a:t>4/6/2024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42567111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1" y="1709739"/>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4BBFEEC2-B3EE-452E-89E5-E0A0A81D7B52}"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381226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09600" y="1600201"/>
            <a:ext cx="53848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97600" y="1600201"/>
            <a:ext cx="53848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B7312A18-10A5-4DDB-AD84-C9ABC4475ED8}"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3346232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7" y="365126"/>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40318" y="2505075"/>
            <a:ext cx="5158316"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71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8"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9"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0F3FD2F2-FE43-4893-918C-FA6AEBBE366D}"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704352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4"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AD71E050-4EFE-413B-A22A-281080AF9898}"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9886486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3"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4"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D4F0459B-19D2-4390-973F-90ECABD6A455}"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25502055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BB960495-F2C0-47E2-BE26-4603705A7FD1}"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7888476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AF8902C6-EA22-4591-867F-3CEE9413CA38}"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3450824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F509A7AE-09AF-4CC3-9CE1-32AD0EE5B161}"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7121033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7813"/>
            <a:ext cx="2743200" cy="584835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09600" y="277813"/>
            <a:ext cx="8026400" cy="584835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7C4DD799-AB98-4782-B157-D228E8F8CE87}"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426042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4234" y="4267200"/>
            <a:ext cx="12187767" cy="2590800"/>
            <a:chOff x="2" y="2688"/>
            <a:chExt cx="5758" cy="1632"/>
          </a:xfrm>
        </p:grpSpPr>
        <p:sp>
          <p:nvSpPr>
            <p:cNvPr id="5" name="Freeform 3"/>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2"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3"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4"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5"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6"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7"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8"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49"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0"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53"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4"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5"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3"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4"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5"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6"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7"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8"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30"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1"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2"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grpSp>
      <p:sp>
        <p:nvSpPr>
          <p:cNvPr id="90178"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l-GR" altLang="el-GR" noProof="0" smtClean="0"/>
              <a:t>Κάντε κλικ για επεξεργασία του τίτλου</a:t>
            </a:r>
          </a:p>
        </p:txBody>
      </p:sp>
      <p:sp>
        <p:nvSpPr>
          <p:cNvPr id="90179"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l-GR" altLang="el-GR" noProof="0" smtClean="0"/>
              <a:t>Κάντε κλικ για να επεξεργαστείτε τον υπότιτλο του υποδείγματος</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0" name="Rectangle 70"/>
          <p:cNvSpPr>
            <a:spLocks noGrp="1" noChangeArrowheads="1"/>
          </p:cNvSpPr>
          <p:nvPr>
            <p:ph type="sldNum" sz="quarter" idx="12"/>
          </p:nvPr>
        </p:nvSpPr>
        <p:spPr>
          <a:xfrm>
            <a:off x="8737600" y="6248400"/>
            <a:ext cx="2844800" cy="457200"/>
          </a:xfrm>
        </p:spPr>
        <p:txBody>
          <a:bodyPr/>
          <a:lstStyle>
            <a:lvl1pPr>
              <a:defRPr smtClean="0"/>
            </a:lvl1pPr>
          </a:lstStyle>
          <a:p>
            <a:pPr defTabSz="914400" fontAlgn="base">
              <a:spcBef>
                <a:spcPct val="0"/>
              </a:spcBef>
              <a:spcAft>
                <a:spcPct val="0"/>
              </a:spcAft>
              <a:defRPr/>
            </a:pPr>
            <a:fld id="{FAFF6B92-6E1D-47F1-AFED-44A8179D5661}"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727570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89C27F5-BE0F-438D-AA1D-18505D4804BE}" type="datetimeFigureOut">
              <a:rPr lang="el-GR" smtClean="0"/>
              <a:t>4/6/2024</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23402632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F5062261-B1AE-48D7-91D4-0431818F4B97}"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41029351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1" y="1709739"/>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4BBFEEC2-B3EE-452E-89E5-E0A0A81D7B52}"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4464978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09600" y="1600201"/>
            <a:ext cx="53848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97600" y="1600201"/>
            <a:ext cx="53848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B7312A18-10A5-4DDB-AD84-C9ABC4475ED8}"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8847616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7" y="365126"/>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40318" y="2505075"/>
            <a:ext cx="5158316"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71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8"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9"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0F3FD2F2-FE43-4893-918C-FA6AEBBE366D}"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26849844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4"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AD71E050-4EFE-413B-A22A-281080AF9898}"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8053230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3"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4"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D4F0459B-19D2-4390-973F-90ECABD6A455}"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2078910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BB960495-F2C0-47E2-BE26-4603705A7FD1}"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118273283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AF8902C6-EA22-4591-867F-3CEE9413CA38}"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5299042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F509A7AE-09AF-4CC3-9CE1-32AD0EE5B161}"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3572516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7813"/>
            <a:ext cx="2743200" cy="584835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09600" y="277813"/>
            <a:ext cx="8026400" cy="584835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9"/>
          <p:cNvSpPr>
            <a:spLocks noGrp="1" noChangeArrowheads="1"/>
          </p:cNvSpPr>
          <p:nvPr>
            <p:ph type="dt" sz="half" idx="10"/>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defTabSz="914400" fontAlgn="base">
              <a:spcBef>
                <a:spcPct val="0"/>
              </a:spcBef>
              <a:spcAft>
                <a:spcPct val="0"/>
              </a:spcAft>
              <a:defRPr/>
            </a:pPr>
            <a:endParaRPr lang="el-GR" altLang="el-G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defTabSz="914400" fontAlgn="base">
              <a:spcBef>
                <a:spcPct val="0"/>
              </a:spcBef>
              <a:spcAft>
                <a:spcPct val="0"/>
              </a:spcAft>
              <a:defRPr/>
            </a:pPr>
            <a:fld id="{7C4DD799-AB98-4782-B157-D228E8F8CE87}"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905786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A89C27F5-BE0F-438D-AA1D-18505D4804BE}" type="datetimeFigureOut">
              <a:rPr lang="el-GR" smtClean="0"/>
              <a:t>4/6/2024</a:t>
            </a:fld>
            <a:endParaRPr lang="el-GR"/>
          </a:p>
        </p:txBody>
      </p:sp>
      <p:sp>
        <p:nvSpPr>
          <p:cNvPr id="6" name="Footer Placeholder 5"/>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141706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A89C27F5-BE0F-438D-AA1D-18505D4804BE}" type="datetimeFigureOut">
              <a:rPr lang="el-GR" smtClean="0"/>
              <a:t>4/6/2024</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3798006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89C27F5-BE0F-438D-AA1D-18505D4804BE}" type="datetimeFigureOut">
              <a:rPr lang="el-GR" smtClean="0"/>
              <a:t>4/6/2024</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2705405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9C27F5-BE0F-438D-AA1D-18505D4804BE}" type="datetimeFigureOut">
              <a:rPr lang="el-GR" smtClean="0"/>
              <a:t>4/6/2024</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1599642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89C27F5-BE0F-438D-AA1D-18505D4804BE}" type="datetimeFigureOut">
              <a:rPr lang="el-GR" smtClean="0"/>
              <a:t>4/6/2024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75347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89C27F5-BE0F-438D-AA1D-18505D4804BE}" type="datetimeFigureOut">
              <a:rPr lang="el-GR" smtClean="0"/>
              <a:t>4/6/2024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62B49-C282-4E84-8A5A-D2EB3BA36D8A}" type="slidenum">
              <a:rPr lang="el-GR" smtClean="0"/>
              <a:t>‹#›</a:t>
            </a:fld>
            <a:endParaRPr lang="el-GR"/>
          </a:p>
        </p:txBody>
      </p:sp>
    </p:spTree>
    <p:extLst>
      <p:ext uri="{BB962C8B-B14F-4D97-AF65-F5344CB8AC3E}">
        <p14:creationId xmlns:p14="http://schemas.microsoft.com/office/powerpoint/2010/main" val="1786628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89C27F5-BE0F-438D-AA1D-18505D4804BE}" type="datetimeFigureOut">
              <a:rPr lang="el-GR" smtClean="0"/>
              <a:t>4/6/2024</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9662B49-C282-4E84-8A5A-D2EB3BA36D8A}" type="slidenum">
              <a:rPr lang="el-GR" smtClean="0"/>
              <a:t>‹#›</a:t>
            </a:fld>
            <a:endParaRPr lang="el-GR"/>
          </a:p>
        </p:txBody>
      </p:sp>
    </p:spTree>
    <p:extLst>
      <p:ext uri="{BB962C8B-B14F-4D97-AF65-F5344CB8AC3E}">
        <p14:creationId xmlns:p14="http://schemas.microsoft.com/office/powerpoint/2010/main" val="70992803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Freeform 2"/>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nvGrpSpPr>
          <p:cNvPr id="2051" name="Group 3"/>
          <p:cNvGrpSpPr>
            <a:grpSpLocks/>
          </p:cNvGrpSpPr>
          <p:nvPr/>
        </p:nvGrpSpPr>
        <p:grpSpPr bwMode="auto">
          <a:xfrm>
            <a:off x="4234" y="4267200"/>
            <a:ext cx="12187767" cy="2590800"/>
            <a:chOff x="2" y="2688"/>
            <a:chExt cx="5758" cy="1632"/>
          </a:xfrm>
        </p:grpSpPr>
        <p:sp>
          <p:nvSpPr>
            <p:cNvPr id="2057" name="Freeform 4"/>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2058" name="Group 5"/>
            <p:cNvGrpSpPr>
              <a:grpSpLocks/>
            </p:cNvGrpSpPr>
            <p:nvPr userDrawn="1"/>
          </p:nvGrpSpPr>
          <p:grpSpPr bwMode="auto">
            <a:xfrm>
              <a:off x="3528" y="3715"/>
              <a:ext cx="792" cy="521"/>
              <a:chOff x="3527" y="3715"/>
              <a:chExt cx="792" cy="521"/>
            </a:xfrm>
          </p:grpSpPr>
          <p:sp>
            <p:nvSpPr>
              <p:cNvPr id="8909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9"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0"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1"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2"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3"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2059" name="Group 17"/>
            <p:cNvGrpSpPr>
              <a:grpSpLocks/>
            </p:cNvGrpSpPr>
            <p:nvPr userDrawn="1"/>
          </p:nvGrpSpPr>
          <p:grpSpPr bwMode="auto">
            <a:xfrm>
              <a:off x="1776" y="3631"/>
              <a:ext cx="1626" cy="683"/>
              <a:chOff x="1776" y="3631"/>
              <a:chExt cx="1626" cy="683"/>
            </a:xfrm>
          </p:grpSpPr>
          <p:sp>
            <p:nvSpPr>
              <p:cNvPr id="8910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4"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5"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6"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7"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103"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104"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89120"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1"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2"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108"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nvGrpSpPr>
            <p:cNvPr id="2060" name="Group 36"/>
            <p:cNvGrpSpPr>
              <a:grpSpLocks/>
            </p:cNvGrpSpPr>
            <p:nvPr userDrawn="1"/>
          </p:nvGrpSpPr>
          <p:grpSpPr bwMode="auto">
            <a:xfrm>
              <a:off x="4128" y="3360"/>
              <a:ext cx="1351" cy="821"/>
              <a:chOff x="4128" y="3360"/>
              <a:chExt cx="1351" cy="821"/>
            </a:xfrm>
          </p:grpSpPr>
          <p:sp>
            <p:nvSpPr>
              <p:cNvPr id="89125"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6"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7"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8"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9"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0"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1"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081"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89133"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4"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5"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4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4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2061" name="Group 54"/>
            <p:cNvGrpSpPr>
              <a:grpSpLocks/>
            </p:cNvGrpSpPr>
            <p:nvPr userDrawn="1"/>
          </p:nvGrpSpPr>
          <p:grpSpPr bwMode="auto">
            <a:xfrm>
              <a:off x="5280" y="3024"/>
              <a:ext cx="425" cy="258"/>
              <a:chOff x="5280" y="3024"/>
              <a:chExt cx="425" cy="258"/>
            </a:xfrm>
          </p:grpSpPr>
          <p:sp>
            <p:nvSpPr>
              <p:cNvPr id="2062" name="Freeform 55"/>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3"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4"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5"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6"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7" name="Freeform 60"/>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8"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2069" name="Group 62"/>
              <p:cNvGrpSpPr>
                <a:grpSpLocks/>
              </p:cNvGrpSpPr>
              <p:nvPr/>
            </p:nvGrpSpPr>
            <p:grpSpPr bwMode="auto">
              <a:xfrm>
                <a:off x="5381" y="3085"/>
                <a:ext cx="227" cy="132"/>
                <a:chOff x="5381" y="3085"/>
                <a:chExt cx="227" cy="132"/>
              </a:xfrm>
            </p:grpSpPr>
            <p:sp>
              <p:nvSpPr>
                <p:cNvPr id="2070"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71"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72"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73"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grpSp>
      <p:sp>
        <p:nvSpPr>
          <p:cNvPr id="89155" name="Rectangle 67"/>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l-GR" altLang="el-GR" smtClean="0"/>
              <a:t>Κάντε κλικ για επεξεργασία του τίτλου</a:t>
            </a:r>
          </a:p>
        </p:txBody>
      </p:sp>
      <p:sp>
        <p:nvSpPr>
          <p:cNvPr id="89156" name="Rectangle 68"/>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89157" name="Rectangle 69"/>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pitchFamily="34" charset="0"/>
              </a:defRPr>
            </a:lvl1pPr>
          </a:lstStyle>
          <a:p>
            <a:pPr defTabSz="914400" fontAlgn="base">
              <a:spcBef>
                <a:spcPct val="0"/>
              </a:spcBef>
              <a:spcAft>
                <a:spcPct val="0"/>
              </a:spcAft>
              <a:defRPr/>
            </a:pPr>
            <a:endParaRPr lang="el-GR" altLang="el-GR">
              <a:solidFill>
                <a:srgbClr val="FFFFFF"/>
              </a:solidFill>
            </a:endParaRPr>
          </a:p>
        </p:txBody>
      </p:sp>
      <p:sp>
        <p:nvSpPr>
          <p:cNvPr id="89158" name="Rectangle 70"/>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pitchFamily="34" charset="0"/>
              </a:defRPr>
            </a:lvl1pPr>
          </a:lstStyle>
          <a:p>
            <a:pPr defTabSz="914400" fontAlgn="base">
              <a:spcBef>
                <a:spcPct val="0"/>
              </a:spcBef>
              <a:spcAft>
                <a:spcPct val="0"/>
              </a:spcAft>
              <a:defRPr/>
            </a:pPr>
            <a:endParaRPr lang="el-GR" altLang="el-GR">
              <a:solidFill>
                <a:srgbClr val="FFFFFF"/>
              </a:solidFill>
            </a:endParaRPr>
          </a:p>
        </p:txBody>
      </p:sp>
      <p:sp>
        <p:nvSpPr>
          <p:cNvPr id="89159" name="Rectangle 71"/>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defTabSz="914400" fontAlgn="base">
              <a:spcBef>
                <a:spcPct val="0"/>
              </a:spcBef>
              <a:spcAft>
                <a:spcPct val="0"/>
              </a:spcAft>
              <a:defRPr/>
            </a:pPr>
            <a:fld id="{D9E78622-2688-49C2-A7C9-84C2424C9F0C}"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2896073904"/>
      </p:ext>
    </p:extLst>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Freeform 2"/>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nvGrpSpPr>
          <p:cNvPr id="2051" name="Group 3"/>
          <p:cNvGrpSpPr>
            <a:grpSpLocks/>
          </p:cNvGrpSpPr>
          <p:nvPr/>
        </p:nvGrpSpPr>
        <p:grpSpPr bwMode="auto">
          <a:xfrm>
            <a:off x="4234" y="4267200"/>
            <a:ext cx="12187767" cy="2590800"/>
            <a:chOff x="2" y="2688"/>
            <a:chExt cx="5758" cy="1632"/>
          </a:xfrm>
        </p:grpSpPr>
        <p:sp>
          <p:nvSpPr>
            <p:cNvPr id="2057" name="Freeform 4"/>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2058" name="Group 5"/>
            <p:cNvGrpSpPr>
              <a:grpSpLocks/>
            </p:cNvGrpSpPr>
            <p:nvPr userDrawn="1"/>
          </p:nvGrpSpPr>
          <p:grpSpPr bwMode="auto">
            <a:xfrm>
              <a:off x="3528" y="3715"/>
              <a:ext cx="792" cy="521"/>
              <a:chOff x="3527" y="3715"/>
              <a:chExt cx="792" cy="521"/>
            </a:xfrm>
          </p:grpSpPr>
          <p:sp>
            <p:nvSpPr>
              <p:cNvPr id="8909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099"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0"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1"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2"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3"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2059" name="Group 17"/>
            <p:cNvGrpSpPr>
              <a:grpSpLocks/>
            </p:cNvGrpSpPr>
            <p:nvPr userDrawn="1"/>
          </p:nvGrpSpPr>
          <p:grpSpPr bwMode="auto">
            <a:xfrm>
              <a:off x="1776" y="3631"/>
              <a:ext cx="1626" cy="683"/>
              <a:chOff x="1776" y="3631"/>
              <a:chExt cx="1626" cy="683"/>
            </a:xfrm>
          </p:grpSpPr>
          <p:sp>
            <p:nvSpPr>
              <p:cNvPr id="8910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0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4"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5"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6"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17"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103"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104"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89120"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1"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2"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108"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nvGrpSpPr>
            <p:cNvPr id="2060" name="Group 36"/>
            <p:cNvGrpSpPr>
              <a:grpSpLocks/>
            </p:cNvGrpSpPr>
            <p:nvPr userDrawn="1"/>
          </p:nvGrpSpPr>
          <p:grpSpPr bwMode="auto">
            <a:xfrm>
              <a:off x="4128" y="3360"/>
              <a:ext cx="1351" cy="821"/>
              <a:chOff x="4128" y="3360"/>
              <a:chExt cx="1351" cy="821"/>
            </a:xfrm>
          </p:grpSpPr>
          <p:sp>
            <p:nvSpPr>
              <p:cNvPr id="89125"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6"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7"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8"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29"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0"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1"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2081"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89133"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4"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5"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3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4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8914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grpSp>
          <p:nvGrpSpPr>
            <p:cNvPr id="2061" name="Group 54"/>
            <p:cNvGrpSpPr>
              <a:grpSpLocks/>
            </p:cNvGrpSpPr>
            <p:nvPr userDrawn="1"/>
          </p:nvGrpSpPr>
          <p:grpSpPr bwMode="auto">
            <a:xfrm>
              <a:off x="5280" y="3024"/>
              <a:ext cx="425" cy="258"/>
              <a:chOff x="5280" y="3024"/>
              <a:chExt cx="425" cy="258"/>
            </a:xfrm>
          </p:grpSpPr>
          <p:sp>
            <p:nvSpPr>
              <p:cNvPr id="2062" name="Freeform 55"/>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3"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4"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5"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6"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7" name="Freeform 60"/>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68"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nvGrpSpPr>
              <p:cNvPr id="2069" name="Group 62"/>
              <p:cNvGrpSpPr>
                <a:grpSpLocks/>
              </p:cNvGrpSpPr>
              <p:nvPr/>
            </p:nvGrpSpPr>
            <p:grpSpPr bwMode="auto">
              <a:xfrm>
                <a:off x="5381" y="3085"/>
                <a:ext cx="227" cy="132"/>
                <a:chOff x="5381" y="3085"/>
                <a:chExt cx="227" cy="132"/>
              </a:xfrm>
            </p:grpSpPr>
            <p:sp>
              <p:nvSpPr>
                <p:cNvPr id="2070"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71"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72"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sp>
              <p:nvSpPr>
                <p:cNvPr id="2073"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altLang="el-GR"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endParaRPr>
                </a:p>
              </p:txBody>
            </p:sp>
          </p:grpSp>
        </p:grpSp>
      </p:grpSp>
      <p:sp>
        <p:nvSpPr>
          <p:cNvPr id="89155" name="Rectangle 67"/>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l-GR" altLang="el-GR" smtClean="0"/>
              <a:t>Κάντε κλικ για επεξεργασία του τίτλου</a:t>
            </a:r>
          </a:p>
        </p:txBody>
      </p:sp>
      <p:sp>
        <p:nvSpPr>
          <p:cNvPr id="89156" name="Rectangle 68"/>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89157" name="Rectangle 69"/>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pitchFamily="34" charset="0"/>
              </a:defRPr>
            </a:lvl1pPr>
          </a:lstStyle>
          <a:p>
            <a:pPr defTabSz="914400" fontAlgn="base">
              <a:spcBef>
                <a:spcPct val="0"/>
              </a:spcBef>
              <a:spcAft>
                <a:spcPct val="0"/>
              </a:spcAft>
              <a:defRPr/>
            </a:pPr>
            <a:endParaRPr lang="el-GR" altLang="el-GR">
              <a:solidFill>
                <a:srgbClr val="FFFFFF"/>
              </a:solidFill>
            </a:endParaRPr>
          </a:p>
        </p:txBody>
      </p:sp>
      <p:sp>
        <p:nvSpPr>
          <p:cNvPr id="89158" name="Rectangle 70"/>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pitchFamily="34" charset="0"/>
              </a:defRPr>
            </a:lvl1pPr>
          </a:lstStyle>
          <a:p>
            <a:pPr defTabSz="914400" fontAlgn="base">
              <a:spcBef>
                <a:spcPct val="0"/>
              </a:spcBef>
              <a:spcAft>
                <a:spcPct val="0"/>
              </a:spcAft>
              <a:defRPr/>
            </a:pPr>
            <a:endParaRPr lang="el-GR" altLang="el-GR">
              <a:solidFill>
                <a:srgbClr val="FFFFFF"/>
              </a:solidFill>
            </a:endParaRPr>
          </a:p>
        </p:txBody>
      </p:sp>
      <p:sp>
        <p:nvSpPr>
          <p:cNvPr id="89159" name="Rectangle 71"/>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defTabSz="914400" fontAlgn="base">
              <a:spcBef>
                <a:spcPct val="0"/>
              </a:spcBef>
              <a:spcAft>
                <a:spcPct val="0"/>
              </a:spcAft>
              <a:defRPr/>
            </a:pPr>
            <a:fld id="{D9E78622-2688-49C2-A7C9-84C2424C9F0C}" type="slidenum">
              <a:rPr lang="el-GR" altLang="el-GR" smtClean="0">
                <a:solidFill>
                  <a:srgbClr val="FFFFFF"/>
                </a:solidFill>
              </a:rPr>
              <a:pPr defTabSz="914400" fontAlgn="base">
                <a:spcBef>
                  <a:spcPct val="0"/>
                </a:spcBef>
                <a:spcAft>
                  <a:spcPct val="0"/>
                </a:spcAft>
                <a:defRPr/>
              </a:pPr>
              <a:t>‹#›</a:t>
            </a:fld>
            <a:endParaRPr lang="el-GR" altLang="el-GR">
              <a:solidFill>
                <a:srgbClr val="FFFFFF"/>
              </a:solidFill>
            </a:endParaRPr>
          </a:p>
        </p:txBody>
      </p:sp>
    </p:spTree>
    <p:extLst>
      <p:ext uri="{BB962C8B-B14F-4D97-AF65-F5344CB8AC3E}">
        <p14:creationId xmlns:p14="http://schemas.microsoft.com/office/powerpoint/2010/main" val="3895196566"/>
      </p:ext>
    </p:extLst>
  </p:cSld>
  <p:clrMap bg1="dk2" tx1="lt1" bg2="dk1"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png"/><Relationship Id="rId5" Type="http://schemas.openxmlformats.org/officeDocument/2006/relationships/image" Target="../media/image2.wmf"/><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7.xml"/><Relationship Id="rId1" Type="http://schemas.openxmlformats.org/officeDocument/2006/relationships/vmlDrawing" Target="../drawings/vmlDrawing2.vml"/><Relationship Id="rId6" Type="http://schemas.openxmlformats.org/officeDocument/2006/relationships/image" Target="../media/image1.png"/><Relationship Id="rId5" Type="http://schemas.openxmlformats.org/officeDocument/2006/relationships/image" Target="../media/image3.wmf"/><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1.png"/><Relationship Id="rId5" Type="http://schemas.openxmlformats.org/officeDocument/2006/relationships/image" Target="../media/image4.wmf"/><Relationship Id="rId4" Type="http://schemas.openxmlformats.org/officeDocument/2006/relationships/oleObject" Target="../embeddings/oleObject3.bin"/></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434A834-95DC-4E01-BB43-2135FCFABC0E}"/>
              </a:ext>
            </a:extLst>
          </p:cNvPr>
          <p:cNvSpPr>
            <a:spLocks noGrp="1" noChangeArrowheads="1"/>
          </p:cNvSpPr>
          <p:nvPr>
            <p:ph type="ctrTitle"/>
          </p:nvPr>
        </p:nvSpPr>
        <p:spPr>
          <a:xfrm>
            <a:off x="2012430" y="2381249"/>
            <a:ext cx="7924800" cy="1228725"/>
          </a:xfrm>
        </p:spPr>
        <p:txBody>
          <a:bodyPr>
            <a:normAutofit/>
          </a:bodyPr>
          <a:lstStyle/>
          <a:p>
            <a:pPr algn="ctr">
              <a:defRPr/>
            </a:pPr>
            <a:r>
              <a:rPr lang="el-GR" sz="3600" b="1" i="0" dirty="0">
                <a:solidFill>
                  <a:srgbClr val="1D2228"/>
                </a:solidFill>
                <a:effectLst/>
                <a:latin typeface="New serif"/>
              </a:rPr>
              <a:t>Φαρμακευτική Πολιτική και </a:t>
            </a:r>
            <a:r>
              <a:rPr lang="el-GR" sz="3600" b="1" i="0" dirty="0" err="1">
                <a:solidFill>
                  <a:srgbClr val="1D2228"/>
                </a:solidFill>
                <a:effectLst/>
                <a:latin typeface="New serif"/>
              </a:rPr>
              <a:t>Φαρμακοοικονομία</a:t>
            </a:r>
            <a:endParaRPr lang="en-US" sz="6600" b="1" dirty="0">
              <a:effectLst>
                <a:outerShdw blurRad="38100" dist="38100" dir="2700000" algn="tl">
                  <a:srgbClr val="000000"/>
                </a:outerShdw>
              </a:effectLst>
            </a:endParaRPr>
          </a:p>
        </p:txBody>
      </p:sp>
      <p:sp>
        <p:nvSpPr>
          <p:cNvPr id="10243" name="Rectangle 3">
            <a:extLst>
              <a:ext uri="{FF2B5EF4-FFF2-40B4-BE49-F238E27FC236}">
                <a16:creationId xmlns:a16="http://schemas.microsoft.com/office/drawing/2014/main" id="{8405C48A-76B2-4CB5-961C-B158084AB42F}"/>
              </a:ext>
            </a:extLst>
          </p:cNvPr>
          <p:cNvSpPr>
            <a:spLocks noGrp="1"/>
          </p:cNvSpPr>
          <p:nvPr>
            <p:ph type="subTitle" idx="1"/>
          </p:nvPr>
        </p:nvSpPr>
        <p:spPr>
          <a:xfrm>
            <a:off x="1432810" y="5252179"/>
            <a:ext cx="6400800" cy="1605821"/>
          </a:xfrm>
        </p:spPr>
        <p:txBody>
          <a:bodyPr>
            <a:normAutofit/>
          </a:bodyPr>
          <a:lstStyle/>
          <a:p>
            <a:pPr algn="just">
              <a:lnSpc>
                <a:spcPct val="80000"/>
              </a:lnSpc>
            </a:pPr>
            <a:r>
              <a:rPr lang="en-US" altLang="el-GR" sz="1400" b="1" dirty="0">
                <a:solidFill>
                  <a:schemeClr val="tx1"/>
                </a:solidFill>
              </a:rPr>
              <a:t>Μα</a:t>
            </a:r>
            <a:r>
              <a:rPr lang="en-US" altLang="el-GR" sz="1400" b="1" dirty="0" err="1">
                <a:solidFill>
                  <a:schemeClr val="tx1"/>
                </a:solidFill>
              </a:rPr>
              <a:t>ίρη</a:t>
            </a:r>
            <a:r>
              <a:rPr lang="en-US" altLang="el-GR" sz="1400" b="1" dirty="0">
                <a:solidFill>
                  <a:schemeClr val="tx1"/>
                </a:solidFill>
              </a:rPr>
              <a:t> </a:t>
            </a:r>
            <a:r>
              <a:rPr lang="en-US" altLang="el-GR" sz="1400" b="1" dirty="0" err="1">
                <a:solidFill>
                  <a:schemeClr val="tx1"/>
                </a:solidFill>
              </a:rPr>
              <a:t>Γείτον</a:t>
            </a:r>
            <a:r>
              <a:rPr lang="en-US" altLang="el-GR" sz="1400" b="1" dirty="0">
                <a:solidFill>
                  <a:schemeClr val="tx1"/>
                </a:solidFill>
              </a:rPr>
              <a:t>α </a:t>
            </a:r>
          </a:p>
          <a:p>
            <a:pPr algn="l">
              <a:lnSpc>
                <a:spcPct val="80000"/>
              </a:lnSpc>
            </a:pPr>
            <a:r>
              <a:rPr lang="el-GR" altLang="el-GR" sz="1400" b="1" dirty="0">
                <a:solidFill>
                  <a:schemeClr val="tx1"/>
                </a:solidFill>
              </a:rPr>
              <a:t> Καθηγήτρια</a:t>
            </a:r>
          </a:p>
          <a:p>
            <a:pPr algn="l">
              <a:lnSpc>
                <a:spcPct val="80000"/>
              </a:lnSpc>
            </a:pPr>
            <a:r>
              <a:rPr lang="el-GR" altLang="el-GR" sz="1400" b="1" dirty="0">
                <a:solidFill>
                  <a:schemeClr val="tx1"/>
                </a:solidFill>
              </a:rPr>
              <a:t>Τμήμα Κοινωνικής &amp; Εκπαιδευτικής  Πολιτικής</a:t>
            </a:r>
          </a:p>
          <a:p>
            <a:pPr algn="l">
              <a:lnSpc>
                <a:spcPct val="80000"/>
              </a:lnSpc>
            </a:pPr>
            <a:r>
              <a:rPr lang="el-GR" altLang="el-GR" sz="1400" b="1" dirty="0">
                <a:solidFill>
                  <a:schemeClr val="tx1"/>
                </a:solidFill>
              </a:rPr>
              <a:t>Πανεπιστήμιο Πελοποννήσου </a:t>
            </a:r>
            <a:endParaRPr lang="en-US" altLang="el-GR" sz="1400" b="1" dirty="0">
              <a:solidFill>
                <a:schemeClr val="tx1"/>
              </a:solidFill>
            </a:endParaRPr>
          </a:p>
        </p:txBody>
      </p:sp>
      <p:sp>
        <p:nvSpPr>
          <p:cNvPr id="6" name="TextBox 5">
            <a:extLst>
              <a:ext uri="{FF2B5EF4-FFF2-40B4-BE49-F238E27FC236}">
                <a16:creationId xmlns:a16="http://schemas.microsoft.com/office/drawing/2014/main" id="{4F82E187-98AB-48E6-8038-EB685C3F1365}"/>
              </a:ext>
            </a:extLst>
          </p:cNvPr>
          <p:cNvSpPr txBox="1"/>
          <p:nvPr/>
        </p:nvSpPr>
        <p:spPr>
          <a:xfrm>
            <a:off x="5072922" y="169932"/>
            <a:ext cx="6093500" cy="1200329"/>
          </a:xfrm>
          <a:prstGeom prst="rect">
            <a:avLst/>
          </a:prstGeom>
          <a:noFill/>
        </p:spPr>
        <p:txBody>
          <a:bodyPr wrap="square">
            <a:spAutoFit/>
          </a:bodyPr>
          <a:lstStyle/>
          <a:p>
            <a:pPr algn="ctr"/>
            <a:r>
              <a:rPr lang="el-GR" sz="2400" b="1" i="0" dirty="0">
                <a:effectLst/>
                <a:latin typeface="New serif"/>
              </a:rPr>
              <a:t>ΠΡΟΓΡΑΜΜΑ ΜΕΤΑΠΤΥΧΙΑΚΩΝ ΣΠΟΥΔΩΝ </a:t>
            </a:r>
          </a:p>
          <a:p>
            <a:pPr algn="ctr"/>
            <a:r>
              <a:rPr lang="el-GR" sz="2400" b="1" i="0" dirty="0">
                <a:effectLst/>
                <a:latin typeface="New serif"/>
              </a:rPr>
              <a:t> </a:t>
            </a:r>
            <a:r>
              <a:rPr lang="el-GR" sz="2400" b="0" i="0" dirty="0">
                <a:effectLst/>
                <a:latin typeface="New serif"/>
              </a:rPr>
              <a:t>ΕΙΔΙΚΕΥΣΗ: ΟΡΓΑΝΩΣΗ ΚΑΙ ΔΙΟΙΚΗΣΗ ΥΠΗΡΕΣΙΩΝ ΥΓΕΙΑΣ</a:t>
            </a:r>
            <a:endParaRPr lang="el-GR" sz="2400" dirty="0"/>
          </a:p>
        </p:txBody>
      </p:sp>
      <p:pic>
        <p:nvPicPr>
          <p:cNvPr id="74758" name="Picture 6" descr="Operational Excellence - ΕΚΠΑ">
            <a:extLst>
              <a:ext uri="{FF2B5EF4-FFF2-40B4-BE49-F238E27FC236}">
                <a16:creationId xmlns:a16="http://schemas.microsoft.com/office/drawing/2014/main" id="{AB255306-7831-4B41-A4E0-CDCC5F75A9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7" y="0"/>
            <a:ext cx="4352925"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F8B2D410-90C6-41F2-A85E-9F3518AFFB7D}"/>
              </a:ext>
            </a:extLst>
          </p:cNvPr>
          <p:cNvSpPr>
            <a:spLocks noGrp="1" noChangeArrowheads="1"/>
          </p:cNvSpPr>
          <p:nvPr>
            <p:ph type="title"/>
          </p:nvPr>
        </p:nvSpPr>
        <p:spPr>
          <a:xfrm>
            <a:off x="1211263" y="320675"/>
            <a:ext cx="10515600" cy="1325563"/>
          </a:xfrm>
        </p:spPr>
        <p:txBody>
          <a:bodyPr/>
          <a:lstStyle/>
          <a:p>
            <a:pPr algn="ctr">
              <a:defRPr/>
            </a:pPr>
            <a:r>
              <a:rPr lang="en-US" sz="4000" b="1" dirty="0">
                <a:effectLst>
                  <a:outerShdw blurRad="38100" dist="38100" dir="2700000" algn="tl">
                    <a:srgbClr val="000000"/>
                  </a:outerShdw>
                </a:effectLst>
                <a:latin typeface="PA-SansSerif" pitchFamily="34" charset="0"/>
              </a:rPr>
              <a:t>Φα</a:t>
            </a:r>
            <a:r>
              <a:rPr lang="en-US" sz="4000" b="1" dirty="0" err="1">
                <a:effectLst>
                  <a:outerShdw blurRad="38100" dist="38100" dir="2700000" algn="tl">
                    <a:srgbClr val="000000"/>
                  </a:outerShdw>
                </a:effectLst>
                <a:latin typeface="PA-SansSerif" pitchFamily="34" charset="0"/>
              </a:rPr>
              <a:t>ρμ</a:t>
            </a:r>
            <a:r>
              <a:rPr lang="en-US" sz="4000" b="1" dirty="0">
                <a:effectLst>
                  <a:outerShdw blurRad="38100" dist="38100" dir="2700000" algn="tl">
                    <a:srgbClr val="000000"/>
                  </a:outerShdw>
                </a:effectLst>
                <a:latin typeface="PA-SansSerif" pitchFamily="34" charset="0"/>
              </a:rPr>
              <a:t>ακοοικονομία</a:t>
            </a:r>
          </a:p>
        </p:txBody>
      </p:sp>
      <p:sp>
        <p:nvSpPr>
          <p:cNvPr id="22531" name="Rectangle 3">
            <a:extLst>
              <a:ext uri="{FF2B5EF4-FFF2-40B4-BE49-F238E27FC236}">
                <a16:creationId xmlns:a16="http://schemas.microsoft.com/office/drawing/2014/main" id="{63BE2799-03C2-4332-A26B-C332E4E6FFE4}"/>
              </a:ext>
            </a:extLst>
          </p:cNvPr>
          <p:cNvSpPr>
            <a:spLocks noGrp="1"/>
          </p:cNvSpPr>
          <p:nvPr>
            <p:ph type="body" idx="1"/>
          </p:nvPr>
        </p:nvSpPr>
        <p:spPr>
          <a:xfrm>
            <a:off x="1570121" y="1646238"/>
            <a:ext cx="9051758" cy="4343400"/>
          </a:xfrm>
          <a:noFill/>
        </p:spPr>
        <p:txBody>
          <a:bodyPr/>
          <a:lstStyle/>
          <a:p>
            <a:pPr algn="just">
              <a:buFontTx/>
              <a:buNone/>
            </a:pPr>
            <a:endParaRPr lang="en-US" altLang="el-GR" sz="2400" b="1" dirty="0">
              <a:solidFill>
                <a:schemeClr val="tx1"/>
              </a:solidFill>
              <a:latin typeface="PA-SansSerif" pitchFamily="34" charset="0"/>
            </a:endParaRPr>
          </a:p>
          <a:p>
            <a:pPr algn="just">
              <a:buClr>
                <a:schemeClr val="tx2"/>
              </a:buClr>
              <a:buSzPct val="150000"/>
              <a:buFont typeface="Wingdings" panose="05000000000000000000" pitchFamily="2" charset="2"/>
              <a:buChar char="ü"/>
            </a:pPr>
            <a:r>
              <a:rPr lang="en-US" altLang="el-GR" sz="2400" b="1" dirty="0">
                <a:solidFill>
                  <a:schemeClr val="tx1"/>
                </a:solidFill>
                <a:latin typeface="PA-SansSerif" pitchFamily="34" charset="0"/>
              </a:rPr>
              <a:t>Επ</a:t>
            </a:r>
            <a:r>
              <a:rPr lang="en-US" altLang="el-GR" sz="2400" b="1" dirty="0" err="1">
                <a:solidFill>
                  <a:schemeClr val="tx1"/>
                </a:solidFill>
                <a:latin typeface="PA-SansSerif" pitchFamily="34" charset="0"/>
              </a:rPr>
              <a:t>ιστημονικό</a:t>
            </a:r>
            <a:r>
              <a:rPr lang="en-US" altLang="el-GR" sz="2400" b="1" dirty="0">
                <a:solidFill>
                  <a:schemeClr val="tx1"/>
                </a:solidFill>
                <a:latin typeface="PA-SansSerif" pitchFamily="34" charset="0"/>
              </a:rPr>
              <a:t> π</a:t>
            </a:r>
            <a:r>
              <a:rPr lang="en-US" altLang="el-GR" sz="2400" b="1" dirty="0" err="1">
                <a:solidFill>
                  <a:schemeClr val="tx1"/>
                </a:solidFill>
                <a:latin typeface="PA-SansSerif" pitchFamily="34" charset="0"/>
              </a:rPr>
              <a:t>εδίο</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στο</a:t>
            </a:r>
            <a:r>
              <a:rPr lang="en-US" altLang="el-GR" sz="2400" b="1" dirty="0">
                <a:solidFill>
                  <a:schemeClr val="tx1"/>
                </a:solidFill>
                <a:latin typeface="PA-SansSerif" pitchFamily="34" charset="0"/>
              </a:rPr>
              <a:t> οπ</a:t>
            </a:r>
            <a:r>
              <a:rPr lang="en-US" altLang="el-GR" sz="2400" b="1" dirty="0" err="1">
                <a:solidFill>
                  <a:schemeClr val="tx1"/>
                </a:solidFill>
                <a:latin typeface="PA-SansSerif" pitchFamily="34" charset="0"/>
              </a:rPr>
              <a:t>οίο</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χρησιμο</a:t>
            </a:r>
            <a:r>
              <a:rPr lang="en-US" altLang="el-GR" sz="2400" b="1" dirty="0">
                <a:solidFill>
                  <a:schemeClr val="tx1"/>
                </a:solidFill>
                <a:latin typeface="PA-SansSerif" pitchFamily="34" charset="0"/>
              </a:rPr>
              <a:t>ποιούνται και αξιοποιούνται οι μέθοδοι και τεχνικές της οικονομικής επιστήμης στον τομέα της φαρμακευτικής περίθαλψης.</a:t>
            </a:r>
          </a:p>
          <a:p>
            <a:pPr algn="just">
              <a:buFontTx/>
              <a:buNone/>
            </a:pPr>
            <a:endParaRPr lang="en-US" altLang="el-GR" sz="1400" b="1" dirty="0">
              <a:solidFill>
                <a:schemeClr val="tx1"/>
              </a:solidFill>
              <a:latin typeface="PA-SansSerif" pitchFamily="34" charset="0"/>
            </a:endParaRPr>
          </a:p>
          <a:p>
            <a:pPr algn="just">
              <a:buClr>
                <a:schemeClr val="tx2"/>
              </a:buClr>
              <a:buSzPct val="150000"/>
              <a:buFont typeface="Wingdings" panose="05000000000000000000" pitchFamily="2" charset="2"/>
              <a:buChar char="ü"/>
            </a:pPr>
            <a:r>
              <a:rPr lang="en-US" altLang="el-GR" sz="2400" b="1" dirty="0">
                <a:solidFill>
                  <a:schemeClr val="tx1"/>
                </a:solidFill>
                <a:latin typeface="PA-SansSerif" pitchFamily="34" charset="0"/>
              </a:rPr>
              <a:t>Απ</a:t>
            </a:r>
            <a:r>
              <a:rPr lang="en-US" altLang="el-GR" sz="2400" b="1" dirty="0" err="1">
                <a:solidFill>
                  <a:schemeClr val="tx1"/>
                </a:solidFill>
                <a:latin typeface="PA-SansSerif" pitchFamily="34" charset="0"/>
              </a:rPr>
              <a:t>οτελεί</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σημ</a:t>
            </a:r>
            <a:r>
              <a:rPr lang="en-US" altLang="el-GR" sz="2400" b="1" dirty="0">
                <a:solidFill>
                  <a:schemeClr val="tx1"/>
                </a:solidFill>
                <a:latin typeface="PA-SansSerif" pitchFamily="34" charset="0"/>
              </a:rPr>
              <a:t>αντικό τμήμα του γνωστικού πεδίου της κοινωνικοοικονομικής αξιολόγησης και κατ΄επέκταση των οικονομικών της υγείας, και αφορά τη συστηματική θεώρηση του κόστους και του οφέλους από τη χρησιμοποίηση των φαρμάκων στην κλινική πρακτική.</a:t>
            </a:r>
            <a:r>
              <a:rPr lang="en-US" altLang="el-GR" dirty="0">
                <a:solidFill>
                  <a:schemeClr val="tx1"/>
                </a:solidFill>
                <a:latin typeface="PA-SansSerif" pitchFamily="34" charset="0"/>
              </a:rPr>
              <a:t> </a:t>
            </a:r>
          </a:p>
          <a:p>
            <a:pPr algn="just">
              <a:buClr>
                <a:schemeClr val="tx2"/>
              </a:buClr>
              <a:buSzPct val="150000"/>
              <a:buFont typeface="Wingdings" panose="05000000000000000000" pitchFamily="2" charset="2"/>
              <a:buChar char="ü"/>
            </a:pPr>
            <a:endParaRPr lang="en-US" altLang="el-GR"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3F061842-E51D-4E65-A3E9-579DAFD995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703A2B9-E8CE-4970-8014-2D872E671420}"/>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l-GR" altLang="el-GR" sz="3600" b="1">
                <a:cs typeface="Times New Roman" panose="02020603050405020304" pitchFamily="18" charset="0"/>
              </a:rPr>
              <a:t>Κοινωνική Ανάλυση Κόστους-Οφέλους</a:t>
            </a:r>
          </a:p>
        </p:txBody>
      </p:sp>
      <p:sp>
        <p:nvSpPr>
          <p:cNvPr id="7171" name="Rectangle 3"/>
          <p:cNvSpPr>
            <a:spLocks noGrp="1" noChangeArrowheads="1"/>
          </p:cNvSpPr>
          <p:nvPr>
            <p:ph type="body" idx="1"/>
          </p:nvPr>
        </p:nvSpPr>
        <p:spPr>
          <a:xfrm>
            <a:off x="1992313" y="1341438"/>
            <a:ext cx="8229600" cy="4525962"/>
          </a:xfrm>
        </p:spPr>
        <p:txBody>
          <a:bodyPr/>
          <a:lstStyle/>
          <a:p>
            <a:pPr eaLnBrk="1" hangingPunct="1">
              <a:lnSpc>
                <a:spcPct val="90000"/>
              </a:lnSpc>
              <a:buFont typeface="Wingdings" panose="05000000000000000000" pitchFamily="2" charset="2"/>
              <a:buNone/>
              <a:defRPr/>
            </a:pPr>
            <a:endParaRPr lang="en-US" altLang="el-GR" sz="2800">
              <a:cs typeface="Times New Roman" panose="02020603050405020304" pitchFamily="18" charset="0"/>
            </a:endParaRPr>
          </a:p>
          <a:p>
            <a:pPr eaLnBrk="1" hangingPunct="1">
              <a:lnSpc>
                <a:spcPct val="90000"/>
              </a:lnSpc>
              <a:defRPr/>
            </a:pPr>
            <a:r>
              <a:rPr lang="el-GR" altLang="el-GR" sz="2800">
                <a:cs typeface="Times New Roman" panose="02020603050405020304" pitchFamily="18" charset="0"/>
              </a:rPr>
              <a:t>Αποτελεί μέθοδο αξιολόγησης μέτρων δημόσιας πολιτικής. </a:t>
            </a:r>
          </a:p>
          <a:p>
            <a:pPr eaLnBrk="1" hangingPunct="1">
              <a:lnSpc>
                <a:spcPct val="90000"/>
              </a:lnSpc>
              <a:defRPr/>
            </a:pPr>
            <a:r>
              <a:rPr lang="el-GR" altLang="el-GR" sz="2800">
                <a:cs typeface="Times New Roman" panose="02020603050405020304" pitchFamily="18" charset="0"/>
              </a:rPr>
              <a:t>Στοχεύει κυρίως στην αξιολόγησης δημοσίων προγραμμάτων υγείας, παιδείας, κοινωνικής πολιτικής, ασφάλειας, δημόσια έργα. </a:t>
            </a:r>
            <a:r>
              <a:rPr lang="el-GR" altLang="el-GR" sz="2800" b="1">
                <a:cs typeface="Times New Roman" panose="02020603050405020304" pitchFamily="18" charset="0"/>
              </a:rPr>
              <a:t>(κοινωνική ευημερία).</a:t>
            </a:r>
            <a:r>
              <a:rPr lang="el-GR" altLang="el-GR" sz="2800">
                <a:cs typeface="Times New Roman" panose="02020603050405020304" pitchFamily="18" charset="0"/>
              </a:rPr>
              <a:t/>
            </a:r>
            <a:br>
              <a:rPr lang="el-GR" altLang="el-GR" sz="2800">
                <a:cs typeface="Times New Roman" panose="02020603050405020304" pitchFamily="18" charset="0"/>
              </a:rPr>
            </a:br>
            <a:endParaRPr lang="el-GR" altLang="el-GR" sz="2800">
              <a:cs typeface="Times New Roman" panose="02020603050405020304" pitchFamily="18" charset="0"/>
            </a:endParaRPr>
          </a:p>
          <a:p>
            <a:pPr eaLnBrk="1" hangingPunct="1">
              <a:lnSpc>
                <a:spcPct val="90000"/>
              </a:lnSpc>
              <a:defRPr/>
            </a:pPr>
            <a:r>
              <a:rPr lang="el-GR" altLang="el-GR" sz="2800">
                <a:cs typeface="Times New Roman" panose="02020603050405020304" pitchFamily="18" charset="0"/>
              </a:rPr>
              <a:t>Επικεντρώνεται στις επιπτώσεις μιας παρέμβασης ή πολιτικής στην κοινωνία.</a:t>
            </a:r>
          </a:p>
          <a:p>
            <a:pPr eaLnBrk="1" hangingPunct="1">
              <a:lnSpc>
                <a:spcPct val="90000"/>
              </a:lnSpc>
              <a:defRPr/>
            </a:pPr>
            <a:endParaRPr lang="el-GR" altLang="el-GR" sz="2800"/>
          </a:p>
        </p:txBody>
      </p:sp>
    </p:spTree>
    <p:extLst>
      <p:ext uri="{BB962C8B-B14F-4D97-AF65-F5344CB8AC3E}">
        <p14:creationId xmlns:p14="http://schemas.microsoft.com/office/powerpoint/2010/main" val="4148510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CD11119-CD15-4503-BDB5-FD0D2C56BE9A}"/>
              </a:ext>
            </a:extLst>
          </p:cNvPr>
          <p:cNvSpPr>
            <a:spLocks noGrp="1" noChangeArrowheads="1"/>
          </p:cNvSpPr>
          <p:nvPr>
            <p:ph type="title"/>
          </p:nvPr>
        </p:nvSpPr>
        <p:spPr>
          <a:xfrm>
            <a:off x="1928813" y="298450"/>
            <a:ext cx="7772400" cy="1143000"/>
          </a:xfrm>
        </p:spPr>
        <p:txBody>
          <a:bodyPr>
            <a:normAutofit fontScale="90000"/>
          </a:bodyPr>
          <a:lstStyle/>
          <a:p>
            <a:pPr algn="ctr">
              <a:defRPr/>
            </a:pPr>
            <a:r>
              <a:rPr lang="en-US" sz="4000" b="1" dirty="0" err="1">
                <a:effectLst>
                  <a:outerShdw blurRad="38100" dist="38100" dir="2700000" algn="tl">
                    <a:srgbClr val="000000"/>
                  </a:outerShdw>
                </a:effectLst>
                <a:latin typeface="PA-SansSerif" pitchFamily="34" charset="0"/>
              </a:rPr>
              <a:t>Κριτήρι</a:t>
            </a:r>
            <a:r>
              <a:rPr lang="en-US" sz="4000" b="1" dirty="0">
                <a:effectLst>
                  <a:outerShdw blurRad="38100" dist="38100" dir="2700000" algn="tl">
                    <a:srgbClr val="000000"/>
                  </a:outerShdw>
                </a:effectLst>
                <a:latin typeface="PA-SansSerif" pitchFamily="34" charset="0"/>
              </a:rPr>
              <a:t>α αξιολόγησης  των νέων θεραπειών</a:t>
            </a:r>
          </a:p>
        </p:txBody>
      </p:sp>
      <p:sp>
        <p:nvSpPr>
          <p:cNvPr id="12291" name="Rectangle 3">
            <a:extLst>
              <a:ext uri="{FF2B5EF4-FFF2-40B4-BE49-F238E27FC236}">
                <a16:creationId xmlns:a16="http://schemas.microsoft.com/office/drawing/2014/main" id="{33F3EA0B-5799-4AD0-9BFB-06C0BC374503}"/>
              </a:ext>
            </a:extLst>
          </p:cNvPr>
          <p:cNvSpPr>
            <a:spLocks noGrp="1" noChangeArrowheads="1"/>
          </p:cNvSpPr>
          <p:nvPr>
            <p:ph type="body" idx="1"/>
          </p:nvPr>
        </p:nvSpPr>
        <p:spPr>
          <a:xfrm>
            <a:off x="1000376" y="1712495"/>
            <a:ext cx="9629274" cy="4572000"/>
          </a:xfrm>
        </p:spPr>
        <p:txBody>
          <a:bodyPr>
            <a:normAutofit lnSpcReduction="10000"/>
          </a:bodyPr>
          <a:lstStyle/>
          <a:p>
            <a:pPr algn="just">
              <a:buClr>
                <a:schemeClr val="tx2"/>
              </a:buClr>
              <a:buSzPct val="150000"/>
              <a:buFont typeface="Wingdings" pitchFamily="2" charset="2"/>
              <a:buChar char="ü"/>
              <a:defRPr/>
            </a:pPr>
            <a:r>
              <a:rPr lang="en-US" sz="2200" b="1" dirty="0" err="1">
                <a:solidFill>
                  <a:schemeClr val="tx1"/>
                </a:solidFill>
                <a:effectLst>
                  <a:outerShdw blurRad="38100" dist="38100" dir="2700000" algn="tl">
                    <a:srgbClr val="000000"/>
                  </a:outerShdw>
                </a:effectLst>
                <a:latin typeface="PA-SansSerif" pitchFamily="34" charset="0"/>
              </a:rPr>
              <a:t>Δρ</a:t>
            </a:r>
            <a:r>
              <a:rPr lang="en-US" sz="2200" b="1" dirty="0">
                <a:solidFill>
                  <a:schemeClr val="tx1"/>
                </a:solidFill>
                <a:effectLst>
                  <a:outerShdw blurRad="38100" dist="38100" dir="2700000" algn="tl">
                    <a:srgbClr val="000000"/>
                  </a:outerShdw>
                </a:effectLst>
                <a:latin typeface="PA-SansSerif" pitchFamily="34" charset="0"/>
              </a:rPr>
              <a:t>αστικότητα (efficacy):</a:t>
            </a:r>
            <a:r>
              <a:rPr lang="en-US" sz="2200" dirty="0">
                <a:solidFill>
                  <a:schemeClr val="tx1"/>
                </a:solidFill>
                <a:latin typeface="PA-SansSerif" pitchFamily="34" charset="0"/>
              </a:rPr>
              <a:t> εξετάζει τις επιπτώσεις μίας θεραπείας σε ελεγχόμενο  κλινικό περιβάλλον </a:t>
            </a:r>
          </a:p>
          <a:p>
            <a:pPr algn="just">
              <a:buFontTx/>
              <a:buNone/>
              <a:defRPr/>
            </a:pPr>
            <a:endParaRPr lang="en-US" sz="2200" dirty="0">
              <a:solidFill>
                <a:schemeClr val="tx1"/>
              </a:solidFill>
              <a:latin typeface="PA-SansSerif" pitchFamily="34" charset="0"/>
            </a:endParaRPr>
          </a:p>
          <a:p>
            <a:pPr algn="just">
              <a:buClr>
                <a:schemeClr val="tx2"/>
              </a:buClr>
              <a:buSzPct val="150000"/>
              <a:buFont typeface="Wingdings" pitchFamily="2" charset="2"/>
              <a:buChar char="ü"/>
              <a:defRPr/>
            </a:pPr>
            <a:r>
              <a:rPr lang="en-US" sz="2200" b="1" dirty="0" err="1">
                <a:solidFill>
                  <a:schemeClr val="tx1"/>
                </a:solidFill>
                <a:effectLst>
                  <a:outerShdw blurRad="38100" dist="38100" dir="2700000" algn="tl">
                    <a:srgbClr val="000000"/>
                  </a:outerShdw>
                </a:effectLst>
                <a:latin typeface="PA-SansSerif" pitchFamily="34" charset="0"/>
              </a:rPr>
              <a:t>Ασφάλει</a:t>
            </a:r>
            <a:r>
              <a:rPr lang="en-US" sz="2200" b="1" dirty="0">
                <a:solidFill>
                  <a:schemeClr val="tx1"/>
                </a:solidFill>
                <a:effectLst>
                  <a:outerShdw blurRad="38100" dist="38100" dir="2700000" algn="tl">
                    <a:srgbClr val="000000"/>
                  </a:outerShdw>
                </a:effectLst>
                <a:latin typeface="PA-SansSerif" pitchFamily="34" charset="0"/>
              </a:rPr>
              <a:t>α (safety):</a:t>
            </a:r>
            <a:r>
              <a:rPr lang="en-US" sz="2200" dirty="0">
                <a:solidFill>
                  <a:schemeClr val="tx1"/>
                </a:solidFill>
                <a:latin typeface="PA-SansSerif" pitchFamily="34" charset="0"/>
              </a:rPr>
              <a:t> ο βαθμός  στον οποίο μια παρέμβαση δεν επιφέρει βλαβερές επιπτώσεις στην υγεία</a:t>
            </a:r>
          </a:p>
          <a:p>
            <a:pPr algn="just">
              <a:buFontTx/>
              <a:buNone/>
              <a:defRPr/>
            </a:pPr>
            <a:endParaRPr lang="en-US" sz="2200" dirty="0">
              <a:solidFill>
                <a:schemeClr val="tx1"/>
              </a:solidFill>
              <a:latin typeface="PA-SansSerif" pitchFamily="34" charset="0"/>
            </a:endParaRPr>
          </a:p>
          <a:p>
            <a:pPr algn="just">
              <a:buClr>
                <a:schemeClr val="tx2"/>
              </a:buClr>
              <a:buSzPct val="150000"/>
              <a:buFont typeface="Wingdings" pitchFamily="2" charset="2"/>
              <a:buChar char="ü"/>
              <a:defRPr/>
            </a:pPr>
            <a:r>
              <a:rPr lang="en-US" sz="2200" b="1" dirty="0">
                <a:solidFill>
                  <a:schemeClr val="tx1"/>
                </a:solidFill>
                <a:effectLst>
                  <a:outerShdw blurRad="38100" dist="38100" dir="2700000" algn="tl">
                    <a:srgbClr val="000000"/>
                  </a:outerShdw>
                </a:effectLst>
                <a:latin typeface="PA-SansSerif" pitchFamily="34" charset="0"/>
              </a:rPr>
              <a:t>Απ</a:t>
            </a:r>
            <a:r>
              <a:rPr lang="en-US" sz="2200" b="1" dirty="0" err="1">
                <a:solidFill>
                  <a:schemeClr val="tx1"/>
                </a:solidFill>
                <a:effectLst>
                  <a:outerShdw blurRad="38100" dist="38100" dir="2700000" algn="tl">
                    <a:srgbClr val="000000"/>
                  </a:outerShdw>
                </a:effectLst>
                <a:latin typeface="PA-SansSerif" pitchFamily="34" charset="0"/>
              </a:rPr>
              <a:t>οτελεσμ</a:t>
            </a:r>
            <a:r>
              <a:rPr lang="en-US" sz="2200" b="1" dirty="0">
                <a:solidFill>
                  <a:schemeClr val="tx1"/>
                </a:solidFill>
                <a:effectLst>
                  <a:outerShdw blurRad="38100" dist="38100" dir="2700000" algn="tl">
                    <a:srgbClr val="000000"/>
                  </a:outerShdw>
                </a:effectLst>
                <a:latin typeface="PA-SansSerif" pitchFamily="34" charset="0"/>
              </a:rPr>
              <a:t>ατικότητα</a:t>
            </a:r>
            <a:r>
              <a:rPr lang="en-US" sz="2200" dirty="0">
                <a:solidFill>
                  <a:schemeClr val="tx1"/>
                </a:solidFill>
                <a:effectLst>
                  <a:outerShdw blurRad="38100" dist="38100" dir="2700000" algn="tl">
                    <a:srgbClr val="000000"/>
                  </a:outerShdw>
                </a:effectLst>
                <a:latin typeface="PA-SansSerif" pitchFamily="34" charset="0"/>
              </a:rPr>
              <a:t> </a:t>
            </a:r>
            <a:r>
              <a:rPr lang="en-US" sz="2200" b="1" dirty="0">
                <a:solidFill>
                  <a:schemeClr val="tx1"/>
                </a:solidFill>
                <a:effectLst>
                  <a:outerShdw blurRad="38100" dist="38100" dir="2700000" algn="tl">
                    <a:srgbClr val="000000"/>
                  </a:outerShdw>
                </a:effectLst>
                <a:latin typeface="PA-SansSerif" pitchFamily="34" charset="0"/>
              </a:rPr>
              <a:t>(effectiveness)</a:t>
            </a:r>
            <a:r>
              <a:rPr lang="en-US" sz="2200" dirty="0">
                <a:solidFill>
                  <a:schemeClr val="tx1"/>
                </a:solidFill>
                <a:effectLst>
                  <a:outerShdw blurRad="38100" dist="38100" dir="2700000" algn="tl">
                    <a:srgbClr val="000000"/>
                  </a:outerShdw>
                </a:effectLst>
                <a:latin typeface="PA-SansSerif" pitchFamily="34" charset="0"/>
              </a:rPr>
              <a:t>:</a:t>
            </a:r>
            <a:r>
              <a:rPr lang="en-US" sz="2200" dirty="0">
                <a:solidFill>
                  <a:schemeClr val="tx1"/>
                </a:solidFill>
                <a:latin typeface="PA-SansSerif" pitchFamily="34" charset="0"/>
              </a:rPr>
              <a:t> σταθμίζει τις επιπτώσεις μιας θεραπείας  στην καθημερινή πράξη </a:t>
            </a:r>
          </a:p>
          <a:p>
            <a:pPr algn="just">
              <a:buFontTx/>
              <a:buNone/>
              <a:defRPr/>
            </a:pPr>
            <a:endParaRPr lang="en-US" sz="2200" dirty="0">
              <a:solidFill>
                <a:schemeClr val="tx1"/>
              </a:solidFill>
              <a:latin typeface="PA-SansSerif" pitchFamily="34" charset="0"/>
            </a:endParaRPr>
          </a:p>
          <a:p>
            <a:pPr algn="just">
              <a:buClr>
                <a:schemeClr val="tx2"/>
              </a:buClr>
              <a:buSzPct val="150000"/>
              <a:buFont typeface="Wingdings" pitchFamily="2" charset="2"/>
              <a:buChar char="ü"/>
              <a:defRPr/>
            </a:pPr>
            <a:r>
              <a:rPr lang="en-US" sz="2200" b="1" dirty="0">
                <a:solidFill>
                  <a:schemeClr val="tx1"/>
                </a:solidFill>
                <a:effectLst>
                  <a:outerShdw blurRad="38100" dist="38100" dir="2700000" algn="tl">
                    <a:srgbClr val="000000"/>
                  </a:outerShdw>
                </a:effectLst>
                <a:latin typeface="PA-SansSerif" pitchFamily="34" charset="0"/>
              </a:rPr>
              <a:t>Απ</a:t>
            </a:r>
            <a:r>
              <a:rPr lang="en-US" sz="2200" b="1" dirty="0" err="1">
                <a:solidFill>
                  <a:schemeClr val="tx1"/>
                </a:solidFill>
                <a:effectLst>
                  <a:outerShdw blurRad="38100" dist="38100" dir="2700000" algn="tl">
                    <a:srgbClr val="000000"/>
                  </a:outerShdw>
                </a:effectLst>
                <a:latin typeface="PA-SansSerif" pitchFamily="34" charset="0"/>
              </a:rPr>
              <a:t>οδοτικότητ</a:t>
            </a:r>
            <a:r>
              <a:rPr lang="en-US" sz="2200" b="1" dirty="0">
                <a:solidFill>
                  <a:schemeClr val="tx1"/>
                </a:solidFill>
                <a:effectLst>
                  <a:outerShdw blurRad="38100" dist="38100" dir="2700000" algn="tl">
                    <a:srgbClr val="000000"/>
                  </a:outerShdw>
                </a:effectLst>
                <a:latin typeface="PA-SansSerif" pitchFamily="34" charset="0"/>
              </a:rPr>
              <a:t>α (efficiency)</a:t>
            </a:r>
            <a:r>
              <a:rPr lang="en-US" sz="2200" dirty="0">
                <a:solidFill>
                  <a:schemeClr val="tx1"/>
                </a:solidFill>
                <a:effectLst>
                  <a:outerShdw blurRad="38100" dist="38100" dir="2700000" algn="tl">
                    <a:srgbClr val="000000"/>
                  </a:outerShdw>
                </a:effectLst>
                <a:latin typeface="PA-SansSerif" pitchFamily="34" charset="0"/>
              </a:rPr>
              <a:t> :</a:t>
            </a:r>
            <a:r>
              <a:rPr lang="en-US" sz="2200" dirty="0">
                <a:solidFill>
                  <a:schemeClr val="tx1"/>
                </a:solidFill>
                <a:latin typeface="PA-SansSerif" pitchFamily="34" charset="0"/>
              </a:rPr>
              <a:t> εξετάζει  τον τρόπο επίτευξης του μεγαλύτερου κοινωνικού και οικονομικού οφέλους με το χαμηλότερο δυνατό κόστος.  </a:t>
            </a:r>
          </a:p>
          <a:p>
            <a:pPr algn="just">
              <a:buClr>
                <a:schemeClr val="tx2"/>
              </a:buClr>
              <a:buSzPct val="150000"/>
              <a:buFont typeface="Wingdings" pitchFamily="2" charset="2"/>
              <a:buChar char="ü"/>
              <a:defRPr/>
            </a:pPr>
            <a:endParaRPr lang="en-US" sz="2200"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17D8AF96-0128-497E-B054-BE72EFB116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EA02831-5778-43DA-9C5C-D8F8804AF5D0}"/>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2D38569-8AA1-48C9-BB11-1123689B4806}"/>
              </a:ext>
            </a:extLst>
          </p:cNvPr>
          <p:cNvSpPr>
            <a:spLocks noGrp="1" noChangeArrowheads="1"/>
          </p:cNvSpPr>
          <p:nvPr>
            <p:ph type="title"/>
          </p:nvPr>
        </p:nvSpPr>
        <p:spPr>
          <a:xfrm>
            <a:off x="2133600" y="457200"/>
            <a:ext cx="7772400" cy="1143000"/>
          </a:xfrm>
        </p:spPr>
        <p:txBody>
          <a:bodyPr>
            <a:normAutofit fontScale="90000"/>
          </a:bodyPr>
          <a:lstStyle/>
          <a:p>
            <a:pPr algn="ctr">
              <a:defRPr/>
            </a:pPr>
            <a:r>
              <a:rPr lang="en-US" sz="4000" b="1" dirty="0" err="1">
                <a:effectLst>
                  <a:outerShdw blurRad="38100" dist="38100" dir="2700000" algn="tl">
                    <a:srgbClr val="000000"/>
                  </a:outerShdw>
                </a:effectLst>
                <a:latin typeface="PA-SansSerif" pitchFamily="34" charset="0"/>
              </a:rPr>
              <a:t>Μέθοδοι</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Οικονομικής</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Αξιολόγησης</a:t>
            </a:r>
            <a:endParaRPr lang="en-US" sz="4000" b="1" dirty="0">
              <a:effectLst>
                <a:outerShdw blurRad="38100" dist="38100" dir="2700000" algn="tl">
                  <a:srgbClr val="000000"/>
                </a:outerShdw>
              </a:effectLst>
              <a:latin typeface="PA-SansSerif" pitchFamily="34" charset="0"/>
            </a:endParaRPr>
          </a:p>
        </p:txBody>
      </p:sp>
      <p:sp>
        <p:nvSpPr>
          <p:cNvPr id="26627" name="Rectangle 3">
            <a:extLst>
              <a:ext uri="{FF2B5EF4-FFF2-40B4-BE49-F238E27FC236}">
                <a16:creationId xmlns:a16="http://schemas.microsoft.com/office/drawing/2014/main" id="{EB6F3958-F53E-478D-AE41-109E7BB2B061}"/>
              </a:ext>
            </a:extLst>
          </p:cNvPr>
          <p:cNvSpPr>
            <a:spLocks noGrp="1"/>
          </p:cNvSpPr>
          <p:nvPr>
            <p:ph type="body" idx="1"/>
          </p:nvPr>
        </p:nvSpPr>
        <p:spPr>
          <a:xfrm>
            <a:off x="1066800" y="1900989"/>
            <a:ext cx="10058400" cy="4343400"/>
          </a:xfrm>
          <a:noFill/>
        </p:spPr>
        <p:txBody>
          <a:bodyPr>
            <a:normAutofit fontScale="92500" lnSpcReduction="10000"/>
          </a:bodyPr>
          <a:lstStyle/>
          <a:p>
            <a:pPr algn="just">
              <a:buClr>
                <a:schemeClr val="tx2"/>
              </a:buClr>
              <a:buFontTx/>
              <a:buChar char="o"/>
            </a:pPr>
            <a:r>
              <a:rPr lang="en-US" altLang="el-GR" sz="2400" b="1" dirty="0" err="1">
                <a:solidFill>
                  <a:schemeClr val="tx1"/>
                </a:solidFill>
                <a:latin typeface="PA-SansSerif" pitchFamily="34" charset="0"/>
              </a:rPr>
              <a:t>Ανάλυση</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ελ</a:t>
            </a:r>
            <a:r>
              <a:rPr lang="en-US" altLang="el-GR" sz="2400" b="1" dirty="0">
                <a:solidFill>
                  <a:schemeClr val="tx1"/>
                </a:solidFill>
                <a:latin typeface="PA-SansSerif" pitchFamily="34" charset="0"/>
              </a:rPr>
              <a:t>αχιστοποίησης του κόστους </a:t>
            </a:r>
          </a:p>
          <a:p>
            <a:pPr algn="just">
              <a:buFontTx/>
              <a:buNone/>
            </a:pPr>
            <a:r>
              <a:rPr lang="en-US" altLang="el-GR" sz="2400" b="1" dirty="0">
                <a:solidFill>
                  <a:schemeClr val="tx1"/>
                </a:solidFill>
                <a:latin typeface="PA-SansSerif" pitchFamily="34" charset="0"/>
              </a:rPr>
              <a:t>	(cost-</a:t>
            </a:r>
            <a:r>
              <a:rPr lang="en-US" altLang="el-GR" sz="2400" b="1" dirty="0" err="1">
                <a:solidFill>
                  <a:schemeClr val="tx1"/>
                </a:solidFill>
                <a:latin typeface="PA-SansSerif" pitchFamily="34" charset="0"/>
              </a:rPr>
              <a:t>minimisation</a:t>
            </a:r>
            <a:r>
              <a:rPr lang="en-US" altLang="el-GR" sz="2400" b="1" dirty="0">
                <a:solidFill>
                  <a:schemeClr val="tx1"/>
                </a:solidFill>
                <a:latin typeface="PA-SansSerif" pitchFamily="34" charset="0"/>
              </a:rPr>
              <a:t> analysis)</a:t>
            </a:r>
          </a:p>
          <a:p>
            <a:pPr algn="just">
              <a:buFontTx/>
              <a:buNone/>
            </a:pPr>
            <a:endParaRPr lang="en-US" altLang="el-GR" sz="1400" b="1" dirty="0">
              <a:solidFill>
                <a:schemeClr val="tx1"/>
              </a:solidFill>
              <a:latin typeface="PA-SansSerif" pitchFamily="34" charset="0"/>
            </a:endParaRPr>
          </a:p>
          <a:p>
            <a:pPr algn="just">
              <a:buClr>
                <a:schemeClr val="tx2"/>
              </a:buClr>
              <a:buFontTx/>
              <a:buChar char="o"/>
            </a:pPr>
            <a:r>
              <a:rPr lang="en-US" altLang="el-GR" sz="2400" b="1" dirty="0" err="1">
                <a:solidFill>
                  <a:schemeClr val="tx1"/>
                </a:solidFill>
                <a:latin typeface="PA-SansSerif" pitchFamily="34" charset="0"/>
              </a:rPr>
              <a:t>Ανάλυση</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κόστους</a:t>
            </a:r>
            <a:r>
              <a:rPr lang="en-US" altLang="el-GR" sz="2400" b="1" dirty="0">
                <a:solidFill>
                  <a:schemeClr val="tx1"/>
                </a:solidFill>
                <a:latin typeface="PA-SansSerif" pitchFamily="34" charset="0"/>
              </a:rPr>
              <a:t>–απ</a:t>
            </a:r>
            <a:r>
              <a:rPr lang="en-US" altLang="el-GR" sz="2400" b="1" dirty="0" err="1">
                <a:solidFill>
                  <a:schemeClr val="tx1"/>
                </a:solidFill>
                <a:latin typeface="PA-SansSerif" pitchFamily="34" charset="0"/>
              </a:rPr>
              <a:t>οτελεσμ</a:t>
            </a:r>
            <a:r>
              <a:rPr lang="en-US" altLang="el-GR" sz="2400" b="1" dirty="0">
                <a:solidFill>
                  <a:schemeClr val="tx1"/>
                </a:solidFill>
                <a:latin typeface="PA-SansSerif" pitchFamily="34" charset="0"/>
              </a:rPr>
              <a:t>ατικότητας </a:t>
            </a:r>
          </a:p>
          <a:p>
            <a:pPr algn="just">
              <a:buFontTx/>
              <a:buNone/>
            </a:pPr>
            <a:r>
              <a:rPr lang="en-US" altLang="el-GR" sz="2400" b="1" dirty="0">
                <a:solidFill>
                  <a:schemeClr val="tx1"/>
                </a:solidFill>
                <a:latin typeface="PA-SansSerif" pitchFamily="34" charset="0"/>
              </a:rPr>
              <a:t>	(cost-effectiveness analysis)</a:t>
            </a:r>
          </a:p>
          <a:p>
            <a:pPr algn="just">
              <a:buFontTx/>
              <a:buNone/>
            </a:pPr>
            <a:endParaRPr lang="en-US" altLang="el-GR" sz="1400" b="1" dirty="0">
              <a:solidFill>
                <a:schemeClr val="tx1"/>
              </a:solidFill>
              <a:latin typeface="PA-SansSerif" pitchFamily="34" charset="0"/>
            </a:endParaRPr>
          </a:p>
          <a:p>
            <a:pPr algn="just">
              <a:buClr>
                <a:schemeClr val="tx2"/>
              </a:buClr>
              <a:buFontTx/>
              <a:buChar char="o"/>
            </a:pPr>
            <a:r>
              <a:rPr lang="en-US" altLang="el-GR" sz="2400" b="1" dirty="0" err="1">
                <a:solidFill>
                  <a:schemeClr val="tx1"/>
                </a:solidFill>
                <a:latin typeface="PA-SansSerif" pitchFamily="34" charset="0"/>
              </a:rPr>
              <a:t>Ανάλυση</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κόστους</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χρησιμότητ</a:t>
            </a:r>
            <a:r>
              <a:rPr lang="en-US" altLang="el-GR" sz="2400" b="1" dirty="0">
                <a:solidFill>
                  <a:schemeClr val="tx1"/>
                </a:solidFill>
                <a:latin typeface="PA-SansSerif" pitchFamily="34" charset="0"/>
              </a:rPr>
              <a:t>ας (cost-utility analysis)</a:t>
            </a:r>
          </a:p>
          <a:p>
            <a:pPr algn="just">
              <a:buFontTx/>
              <a:buNone/>
            </a:pPr>
            <a:endParaRPr lang="en-US" altLang="el-GR" sz="1400" b="1" dirty="0">
              <a:solidFill>
                <a:schemeClr val="tx1"/>
              </a:solidFill>
              <a:latin typeface="PA-SansSerif" pitchFamily="34" charset="0"/>
            </a:endParaRPr>
          </a:p>
          <a:p>
            <a:pPr algn="just">
              <a:buClr>
                <a:schemeClr val="tx2"/>
              </a:buClr>
              <a:buFontTx/>
              <a:buChar char="o"/>
            </a:pPr>
            <a:r>
              <a:rPr lang="en-US" altLang="el-GR" sz="2400" b="1" dirty="0" err="1">
                <a:solidFill>
                  <a:schemeClr val="tx1"/>
                </a:solidFill>
                <a:latin typeface="PA-SansSerif" pitchFamily="34" charset="0"/>
              </a:rPr>
              <a:t>Ανάλυση</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κόστους-οφέλους</a:t>
            </a:r>
            <a:r>
              <a:rPr lang="en-US" altLang="el-GR" sz="2400" b="1" dirty="0">
                <a:solidFill>
                  <a:schemeClr val="tx1"/>
                </a:solidFill>
                <a:latin typeface="PA-SansSerif" pitchFamily="34" charset="0"/>
              </a:rPr>
              <a:t> (cost- benefit analysis)</a:t>
            </a:r>
          </a:p>
          <a:p>
            <a:pPr algn="just">
              <a:buFontTx/>
              <a:buNone/>
            </a:pPr>
            <a:endParaRPr lang="en-US" altLang="el-GR" sz="1400" b="1" dirty="0">
              <a:solidFill>
                <a:schemeClr val="tx1"/>
              </a:solidFill>
              <a:latin typeface="PA-SansSerif" pitchFamily="34" charset="0"/>
            </a:endParaRPr>
          </a:p>
          <a:p>
            <a:pPr algn="just">
              <a:buClr>
                <a:schemeClr val="tx2"/>
              </a:buClr>
              <a:buFontTx/>
              <a:buChar char="o"/>
            </a:pPr>
            <a:r>
              <a:rPr lang="en-US" altLang="el-GR" sz="2400" b="1" dirty="0" err="1">
                <a:solidFill>
                  <a:schemeClr val="tx1"/>
                </a:solidFill>
                <a:latin typeface="PA-SansSerif" pitchFamily="34" charset="0"/>
              </a:rPr>
              <a:t>Αν</a:t>
            </a:r>
            <a:r>
              <a:rPr lang="en-US" altLang="el-GR" sz="2400" b="1" dirty="0">
                <a:solidFill>
                  <a:schemeClr val="tx1"/>
                </a:solidFill>
                <a:latin typeface="PA-SansSerif" pitchFamily="34" charset="0"/>
              </a:rPr>
              <a:t>αλύσεις κόστους ασθένειας (cost of illness studies)</a:t>
            </a:r>
            <a:r>
              <a:rPr lang="en-US" altLang="el-GR" sz="2400" b="1" i="1" dirty="0">
                <a:solidFill>
                  <a:schemeClr val="tx1"/>
                </a:solidFill>
                <a:latin typeface="PA-SansSerif" pitchFamily="34" charset="0"/>
              </a:rPr>
              <a:t> </a:t>
            </a:r>
            <a:endParaRPr lang="en-US" altLang="el-GR" sz="2400" dirty="0">
              <a:solidFill>
                <a:schemeClr val="tx1"/>
              </a:solidFill>
              <a:latin typeface="PA-SansSerif" pitchFamily="34" charset="0"/>
            </a:endParaRPr>
          </a:p>
          <a:p>
            <a:pPr algn="just">
              <a:buClr>
                <a:schemeClr val="tx2"/>
              </a:buClr>
              <a:buFontTx/>
              <a:buChar char="o"/>
            </a:pPr>
            <a:endParaRPr lang="en-US" altLang="el-GR" sz="2400"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B1A3E035-2CCD-4DA4-A21A-DD448EFA4F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7EA23FB-2DD9-4200-9839-D2DE1270712D}"/>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idx="4294967295"/>
          </p:nvPr>
        </p:nvSpPr>
        <p:spPr>
          <a:xfrm>
            <a:off x="1919288" y="0"/>
            <a:ext cx="8229600" cy="1066800"/>
          </a:xfrm>
        </p:spPr>
        <p:txBody>
          <a:bodyPr anchorCtr="0">
            <a:normAutofit/>
          </a:bodyPr>
          <a:lstStyle/>
          <a:p>
            <a:pPr eaLnBrk="1" hangingPunct="1">
              <a:defRPr/>
            </a:pPr>
            <a:r>
              <a:rPr lang="el-GR" altLang="el-GR" sz="2900"/>
              <a:t>ΕΚΤΙΜΗΣΗ ΤΟΥ ΚΟΙΝΩΝΙΚΟΥ ΚΟΣΤΟΥΣ ΤΗΣ ΑΣΘΕΝΕΙΑΣ</a:t>
            </a:r>
            <a:endParaRPr lang="en-US" altLang="el-GR" sz="2900"/>
          </a:p>
        </p:txBody>
      </p:sp>
      <p:graphicFrame>
        <p:nvGraphicFramePr>
          <p:cNvPr id="12345" name="Group 57"/>
          <p:cNvGraphicFramePr>
            <a:graphicFrameLocks noGrp="1"/>
          </p:cNvGraphicFramePr>
          <p:nvPr/>
        </p:nvGraphicFramePr>
        <p:xfrm>
          <a:off x="1752600" y="2205039"/>
          <a:ext cx="8915400" cy="4659459"/>
        </p:xfrm>
        <a:graphic>
          <a:graphicData uri="http://schemas.openxmlformats.org/drawingml/2006/table">
            <a:tbl>
              <a:tblPr/>
              <a:tblGrid>
                <a:gridCol w="2103438">
                  <a:extLst>
                    <a:ext uri="{9D8B030D-6E8A-4147-A177-3AD203B41FA5}">
                      <a16:colId xmlns:a16="http://schemas.microsoft.com/office/drawing/2014/main" val="20000"/>
                    </a:ext>
                  </a:extLst>
                </a:gridCol>
                <a:gridCol w="2476500">
                  <a:extLst>
                    <a:ext uri="{9D8B030D-6E8A-4147-A177-3AD203B41FA5}">
                      <a16:colId xmlns:a16="http://schemas.microsoft.com/office/drawing/2014/main" val="20001"/>
                    </a:ext>
                  </a:extLst>
                </a:gridCol>
                <a:gridCol w="2565400">
                  <a:extLst>
                    <a:ext uri="{9D8B030D-6E8A-4147-A177-3AD203B41FA5}">
                      <a16:colId xmlns:a16="http://schemas.microsoft.com/office/drawing/2014/main" val="20002"/>
                    </a:ext>
                  </a:extLst>
                </a:gridCol>
                <a:gridCol w="1770062">
                  <a:extLst>
                    <a:ext uri="{9D8B030D-6E8A-4147-A177-3AD203B41FA5}">
                      <a16:colId xmlns:a16="http://schemas.microsoft.com/office/drawing/2014/main" val="20003"/>
                    </a:ext>
                  </a:extLst>
                </a:gridCol>
              </a:tblGrid>
              <a:tr h="914365">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Θεραπευτικές παρεμβάσεις          </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Μετακίνηση του ασθενούς από και προς </a:t>
                      </a: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νοσοκομεία, κλινικές και ιατρεία </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Απώλεια ή μείωση εισοδήματος οφειλόμενη σε πρόσκαιρη, μερική ή μόνιμη </a:t>
                      </a: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Αναπηρία</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Υποβάθμιση ποιότητας ζωής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4365">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Εργαστηριακές εξετάσεις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Μετακίνηση και διαμονή μελών της οικογένειας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Απώλεια εισοδήματος και μείωση παραγωγικότητας μελών της οικογένειας για τη φροντίδα κατ’ οίκον του ασθενούς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Κοινωνικά και επαγγελματικά προβλήματα</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365">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Ιατρικά αγαθά</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Οικιακή βοήθεια και νοσηλευτική φροντίδα</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Απώλεια και μείωση της παραγωγικότητας εργαζομένων και της παραγωγής των εργοδοτών και της κοινωνίας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Δυσχερείς ψυχοκοινωνικές συνθήκες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48619">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Χρήση διαγνωστικής τεχνολογίας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Ίδιες πληρωμές από τον ασθενή</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l-GR" altLang="el-GR" sz="11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Διαταραχή οικογενειακής συνοχής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8619">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Χρόνος ιατρικού προσωπικού και </a:t>
                      </a:r>
                      <a:endParaRPr kumimoji="0" lang="en-US"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άλλων επαγγελματιών υγείας</a:t>
                      </a:r>
                      <a:endParaRPr kumimoji="0" lang="en-US" altLang="el-G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l-GR" altLang="el-GR" sz="11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l-GR" altLang="el-GR" sz="11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l-GR" altLang="el-GR" sz="11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18979">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9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Διαμονή και εξυπηρέτηση (προμήθειες, εξοπλισμός, προσωπικό βοήθειας και εξυπηρέτησης, διατροφή, </a:t>
                      </a:r>
                      <a:endParaRPr kumimoji="0" lang="en-US" altLang="el-GR" sz="9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r>
                        <a:rPr kumimoji="0" lang="el-GR" altLang="el-GR" sz="9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καθαριότητα</a:t>
                      </a:r>
                      <a:endParaRPr kumimoji="0" lang="en-US" altLang="el-GR" sz="9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l-GR" altLang="el-GR" sz="11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l-GR" altLang="el-GR" sz="11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anose="05000000000000000000" pitchFamily="2" charset="2"/>
                        <a:buNone/>
                        <a:tabLst/>
                      </a:pPr>
                      <a:endParaRPr kumimoji="0" lang="el-GR" altLang="el-GR" sz="1100" b="0"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L="46095" marR="4609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2568" name="Rectangle 14"/>
          <p:cNvSpPr>
            <a:spLocks noChangeArrowheads="1"/>
          </p:cNvSpPr>
          <p:nvPr/>
        </p:nvSpPr>
        <p:spPr bwMode="auto">
          <a:xfrm>
            <a:off x="4008438" y="1125538"/>
            <a:ext cx="4133850" cy="3619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lgn="ctr" defTabSz="914400" fontAlgn="base">
              <a:spcBef>
                <a:spcPct val="0"/>
              </a:spcBef>
              <a:spcAft>
                <a:spcPct val="0"/>
              </a:spcAft>
              <a:buClrTx/>
              <a:buSzTx/>
              <a:buNone/>
            </a:pPr>
            <a:r>
              <a:rPr lang="el-GR" altLang="el-GR" sz="1600" b="1">
                <a:solidFill>
                  <a:srgbClr val="FFFFFF"/>
                </a:solidFill>
                <a:cs typeface="Times New Roman" panose="02020603050405020304" pitchFamily="18" charset="0"/>
              </a:rPr>
              <a:t>Κοινωνικό Κόστος της Ασθένειας</a:t>
            </a:r>
          </a:p>
          <a:p>
            <a:pPr algn="ctr" defTabSz="914400" eaLnBrk="0" fontAlgn="base" hangingPunct="0">
              <a:spcBef>
                <a:spcPct val="0"/>
              </a:spcBef>
              <a:spcAft>
                <a:spcPct val="0"/>
              </a:spcAft>
              <a:buClrTx/>
              <a:buSzTx/>
              <a:buNone/>
            </a:pPr>
            <a:endParaRPr lang="el-GR" altLang="el-GR" sz="1800">
              <a:solidFill>
                <a:srgbClr val="FFFFFF"/>
              </a:solidFill>
            </a:endParaRPr>
          </a:p>
        </p:txBody>
      </p:sp>
      <p:sp>
        <p:nvSpPr>
          <p:cNvPr id="22569" name="Rectangle 13"/>
          <p:cNvSpPr>
            <a:spLocks noChangeArrowheads="1"/>
          </p:cNvSpPr>
          <p:nvPr/>
        </p:nvSpPr>
        <p:spPr bwMode="auto">
          <a:xfrm>
            <a:off x="1524000" y="1628776"/>
            <a:ext cx="2076450" cy="3714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lgn="ctr" defTabSz="914400" fontAlgn="base">
              <a:spcBef>
                <a:spcPct val="0"/>
              </a:spcBef>
              <a:spcAft>
                <a:spcPct val="0"/>
              </a:spcAft>
              <a:buClrTx/>
              <a:buSzTx/>
              <a:buNone/>
            </a:pPr>
            <a:r>
              <a:rPr lang="el-GR" altLang="el-GR" sz="1200">
                <a:solidFill>
                  <a:srgbClr val="FFFFFF"/>
                </a:solidFill>
                <a:cs typeface="Times New Roman" panose="02020603050405020304" pitchFamily="18" charset="0"/>
              </a:rPr>
              <a:t>Άμεσο Ιατρικό Κόστος</a:t>
            </a:r>
            <a:endParaRPr lang="en-US" altLang="el-GR" sz="1200">
              <a:solidFill>
                <a:srgbClr val="FFFFFF"/>
              </a:solidFill>
              <a:cs typeface="Times New Roman" panose="02020603050405020304" pitchFamily="18" charset="0"/>
            </a:endParaRPr>
          </a:p>
          <a:p>
            <a:pPr algn="ctr" defTabSz="914400" fontAlgn="base">
              <a:spcBef>
                <a:spcPct val="0"/>
              </a:spcBef>
              <a:spcAft>
                <a:spcPct val="0"/>
              </a:spcAft>
              <a:buClrTx/>
              <a:buSzTx/>
              <a:buNone/>
            </a:pPr>
            <a:endParaRPr lang="el-GR" altLang="el-GR" sz="1800">
              <a:solidFill>
                <a:srgbClr val="FFFFFF"/>
              </a:solidFill>
            </a:endParaRPr>
          </a:p>
        </p:txBody>
      </p:sp>
      <p:sp>
        <p:nvSpPr>
          <p:cNvPr id="22570" name="Rectangle 12"/>
          <p:cNvSpPr>
            <a:spLocks noChangeArrowheads="1"/>
          </p:cNvSpPr>
          <p:nvPr/>
        </p:nvSpPr>
        <p:spPr bwMode="auto">
          <a:xfrm>
            <a:off x="3792538" y="1700213"/>
            <a:ext cx="2266950" cy="3429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lgn="ctr" defTabSz="914400" fontAlgn="base">
              <a:spcBef>
                <a:spcPct val="0"/>
              </a:spcBef>
              <a:spcAft>
                <a:spcPct val="0"/>
              </a:spcAft>
              <a:buClrTx/>
              <a:buSzTx/>
              <a:buNone/>
            </a:pPr>
            <a:r>
              <a:rPr lang="el-GR" altLang="el-GR" sz="1200">
                <a:solidFill>
                  <a:srgbClr val="FFFFFF"/>
                </a:solidFill>
                <a:cs typeface="Times New Roman" panose="02020603050405020304" pitchFamily="18" charset="0"/>
              </a:rPr>
              <a:t>Άμεσο Μη Ιατρικό Κόστος</a:t>
            </a:r>
            <a:endParaRPr lang="en-US" altLang="el-GR" sz="1200">
              <a:solidFill>
                <a:srgbClr val="FFFFFF"/>
              </a:solidFill>
              <a:cs typeface="Times New Roman" panose="02020603050405020304" pitchFamily="18" charset="0"/>
            </a:endParaRPr>
          </a:p>
          <a:p>
            <a:pPr algn="ctr" defTabSz="914400" fontAlgn="base">
              <a:spcBef>
                <a:spcPct val="0"/>
              </a:spcBef>
              <a:spcAft>
                <a:spcPct val="0"/>
              </a:spcAft>
              <a:buClrTx/>
              <a:buSzTx/>
              <a:buNone/>
            </a:pPr>
            <a:endParaRPr lang="el-GR" altLang="el-GR" sz="1800">
              <a:solidFill>
                <a:srgbClr val="FFFFFF"/>
              </a:solidFill>
            </a:endParaRPr>
          </a:p>
        </p:txBody>
      </p:sp>
      <p:sp>
        <p:nvSpPr>
          <p:cNvPr id="22571" name="Rectangle 11"/>
          <p:cNvSpPr>
            <a:spLocks noChangeArrowheads="1"/>
          </p:cNvSpPr>
          <p:nvPr/>
        </p:nvSpPr>
        <p:spPr bwMode="auto">
          <a:xfrm>
            <a:off x="6167439" y="1700213"/>
            <a:ext cx="2085975" cy="3429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lgn="ctr" defTabSz="914400" fontAlgn="base">
              <a:spcBef>
                <a:spcPct val="0"/>
              </a:spcBef>
              <a:spcAft>
                <a:spcPct val="0"/>
              </a:spcAft>
              <a:buClrTx/>
              <a:buSzTx/>
              <a:buNone/>
            </a:pPr>
            <a:r>
              <a:rPr lang="el-GR" altLang="el-GR" sz="1200">
                <a:solidFill>
                  <a:srgbClr val="FFFFFF"/>
                </a:solidFill>
                <a:cs typeface="Times New Roman" panose="02020603050405020304" pitchFamily="18" charset="0"/>
              </a:rPr>
              <a:t>Έμμεσο Κόστος</a:t>
            </a:r>
            <a:endParaRPr lang="en-US" altLang="el-GR" sz="1200">
              <a:solidFill>
                <a:srgbClr val="FFFFFF"/>
              </a:solidFill>
              <a:cs typeface="Times New Roman" panose="02020603050405020304" pitchFamily="18" charset="0"/>
            </a:endParaRPr>
          </a:p>
          <a:p>
            <a:pPr algn="ctr" defTabSz="914400" fontAlgn="base">
              <a:spcBef>
                <a:spcPct val="0"/>
              </a:spcBef>
              <a:spcAft>
                <a:spcPct val="0"/>
              </a:spcAft>
              <a:buClrTx/>
              <a:buSzTx/>
              <a:buNone/>
            </a:pPr>
            <a:endParaRPr lang="el-GR" altLang="el-GR" sz="1800">
              <a:solidFill>
                <a:srgbClr val="FFFFFF"/>
              </a:solidFill>
            </a:endParaRPr>
          </a:p>
        </p:txBody>
      </p:sp>
      <p:sp>
        <p:nvSpPr>
          <p:cNvPr id="22572" name="Rectangle 10"/>
          <p:cNvSpPr>
            <a:spLocks noChangeArrowheads="1"/>
          </p:cNvSpPr>
          <p:nvPr/>
        </p:nvSpPr>
        <p:spPr bwMode="auto">
          <a:xfrm>
            <a:off x="8401050" y="1700213"/>
            <a:ext cx="1733550" cy="3619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lgn="ctr" defTabSz="914400" fontAlgn="base">
              <a:spcBef>
                <a:spcPct val="0"/>
              </a:spcBef>
              <a:spcAft>
                <a:spcPct val="0"/>
              </a:spcAft>
              <a:buClrTx/>
              <a:buSzTx/>
              <a:buNone/>
            </a:pPr>
            <a:r>
              <a:rPr lang="el-GR" altLang="el-GR" sz="1200">
                <a:solidFill>
                  <a:srgbClr val="FFFFFF"/>
                </a:solidFill>
                <a:cs typeface="Times New Roman" panose="02020603050405020304" pitchFamily="18" charset="0"/>
              </a:rPr>
              <a:t>Αόρατο Κόστος</a:t>
            </a:r>
            <a:endParaRPr lang="el-GR" altLang="el-GR" sz="1800">
              <a:solidFill>
                <a:srgbClr val="FFFFFF"/>
              </a:solidFill>
            </a:endParaRPr>
          </a:p>
          <a:p>
            <a:pPr algn="ctr" defTabSz="914400" fontAlgn="base">
              <a:spcBef>
                <a:spcPct val="0"/>
              </a:spcBef>
              <a:spcAft>
                <a:spcPct val="0"/>
              </a:spcAft>
              <a:buClrTx/>
              <a:buSzTx/>
              <a:buNone/>
            </a:pPr>
            <a:endParaRPr lang="en-US" altLang="el-GR" sz="1200">
              <a:solidFill>
                <a:srgbClr val="FFFFFF"/>
              </a:solidFill>
              <a:cs typeface="Times New Roman" panose="02020603050405020304" pitchFamily="18" charset="0"/>
            </a:endParaRPr>
          </a:p>
        </p:txBody>
      </p:sp>
      <p:sp>
        <p:nvSpPr>
          <p:cNvPr id="22573" name="Line 9"/>
          <p:cNvSpPr>
            <a:spLocks noChangeShapeType="1"/>
          </p:cNvSpPr>
          <p:nvPr/>
        </p:nvSpPr>
        <p:spPr bwMode="auto">
          <a:xfrm>
            <a:off x="2640013" y="1916113"/>
            <a:ext cx="0" cy="342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74" name="Line 8"/>
          <p:cNvSpPr>
            <a:spLocks noChangeShapeType="1"/>
          </p:cNvSpPr>
          <p:nvPr/>
        </p:nvSpPr>
        <p:spPr bwMode="auto">
          <a:xfrm>
            <a:off x="4872038" y="2060576"/>
            <a:ext cx="0" cy="3524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75" name="Line 7"/>
          <p:cNvSpPr>
            <a:spLocks noChangeShapeType="1"/>
          </p:cNvSpPr>
          <p:nvPr/>
        </p:nvSpPr>
        <p:spPr bwMode="auto">
          <a:xfrm flipH="1">
            <a:off x="7175500" y="2060575"/>
            <a:ext cx="0" cy="3238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76" name="Line 6"/>
          <p:cNvSpPr>
            <a:spLocks noChangeShapeType="1"/>
          </p:cNvSpPr>
          <p:nvPr/>
        </p:nvSpPr>
        <p:spPr bwMode="auto">
          <a:xfrm flipH="1">
            <a:off x="9264650" y="2060576"/>
            <a:ext cx="0" cy="3143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77" name="Line 5"/>
          <p:cNvSpPr>
            <a:spLocks noChangeShapeType="1"/>
          </p:cNvSpPr>
          <p:nvPr/>
        </p:nvSpPr>
        <p:spPr bwMode="auto">
          <a:xfrm>
            <a:off x="2640013" y="1484313"/>
            <a:ext cx="721995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78" name="Line 4"/>
          <p:cNvSpPr>
            <a:spLocks noChangeShapeType="1"/>
          </p:cNvSpPr>
          <p:nvPr/>
        </p:nvSpPr>
        <p:spPr bwMode="auto">
          <a:xfrm flipH="1">
            <a:off x="2711451" y="1412876"/>
            <a:ext cx="9525" cy="2397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79" name="Line 3"/>
          <p:cNvSpPr>
            <a:spLocks noChangeShapeType="1"/>
          </p:cNvSpPr>
          <p:nvPr/>
        </p:nvSpPr>
        <p:spPr bwMode="auto">
          <a:xfrm>
            <a:off x="4872038" y="1484313"/>
            <a:ext cx="0" cy="228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80" name="Line 2"/>
          <p:cNvSpPr>
            <a:spLocks noChangeShapeType="1"/>
          </p:cNvSpPr>
          <p:nvPr/>
        </p:nvSpPr>
        <p:spPr bwMode="auto">
          <a:xfrm>
            <a:off x="7175501" y="1484314"/>
            <a:ext cx="9525" cy="2381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81" name="Line 1"/>
          <p:cNvSpPr>
            <a:spLocks noChangeShapeType="1"/>
          </p:cNvSpPr>
          <p:nvPr/>
        </p:nvSpPr>
        <p:spPr bwMode="auto">
          <a:xfrm flipH="1">
            <a:off x="9191626" y="1484313"/>
            <a:ext cx="9525" cy="2095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914400" eaLnBrk="0" fontAlgn="base" hangingPunct="0">
              <a:spcBef>
                <a:spcPct val="0"/>
              </a:spcBef>
              <a:spcAft>
                <a:spcPct val="0"/>
              </a:spcAft>
            </a:pPr>
            <a:endParaRPr lang="el-GR">
              <a:solidFill>
                <a:srgbClr val="FFFFFF"/>
              </a:solidFill>
              <a:latin typeface="Arial" panose="020B0604020202020204" pitchFamily="34" charset="0"/>
            </a:endParaRPr>
          </a:p>
        </p:txBody>
      </p:sp>
      <p:sp>
        <p:nvSpPr>
          <p:cNvPr id="22582" name="Rectangle 15"/>
          <p:cNvSpPr>
            <a:spLocks noChangeArrowheads="1"/>
          </p:cNvSpPr>
          <p:nvPr/>
        </p:nvSpPr>
        <p:spPr bwMode="auto">
          <a:xfrm>
            <a:off x="1524001" y="-16828"/>
            <a:ext cx="6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defTabSz="914400" fontAlgn="base">
              <a:spcBef>
                <a:spcPct val="0"/>
              </a:spcBef>
              <a:spcAft>
                <a:spcPct val="0"/>
              </a:spcAft>
              <a:buClrTx/>
              <a:buSzTx/>
              <a:buNone/>
            </a:pPr>
            <a:endParaRPr lang="el-GR" altLang="el-GR" sz="1400" b="1">
              <a:solidFill>
                <a:srgbClr val="FFFFFF"/>
              </a:solidFill>
              <a:latin typeface="Times New Roman" panose="02020603050405020304" pitchFamily="18" charset="0"/>
              <a:cs typeface="Times New Roman" panose="02020603050405020304" pitchFamily="18" charset="0"/>
            </a:endParaRPr>
          </a:p>
          <a:p>
            <a:pPr defTabSz="914400" eaLnBrk="0" fontAlgn="base" hangingPunct="0">
              <a:spcBef>
                <a:spcPct val="0"/>
              </a:spcBef>
              <a:spcAft>
                <a:spcPct val="0"/>
              </a:spcAft>
              <a:buClrTx/>
              <a:buSzTx/>
              <a:buNone/>
            </a:pPr>
            <a:endParaRPr lang="el-GR" altLang="el-GR" sz="1800">
              <a:solidFill>
                <a:srgbClr val="FFFFFF"/>
              </a:solidFill>
            </a:endParaRPr>
          </a:p>
        </p:txBody>
      </p:sp>
      <p:sp>
        <p:nvSpPr>
          <p:cNvPr id="22583" name="Rectangle 20"/>
          <p:cNvSpPr>
            <a:spLocks noChangeArrowheads="1"/>
          </p:cNvSpPr>
          <p:nvPr/>
        </p:nvSpPr>
        <p:spPr bwMode="auto">
          <a:xfrm>
            <a:off x="1524001" y="-27548"/>
            <a:ext cx="184731" cy="96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defTabSz="914400" fontAlgn="base">
              <a:spcBef>
                <a:spcPct val="0"/>
              </a:spcBef>
              <a:spcAft>
                <a:spcPct val="0"/>
              </a:spcAft>
              <a:buClrTx/>
              <a:buSzTx/>
              <a:buNone/>
            </a:pPr>
            <a:r>
              <a:rPr lang="en-US" altLang="el-GR" sz="1100">
                <a:solidFill>
                  <a:srgbClr val="FFFFFF"/>
                </a:solidFill>
              </a:rPr>
              <a:t/>
            </a:r>
            <a:br>
              <a:rPr lang="en-US" altLang="el-GR" sz="1100">
                <a:solidFill>
                  <a:srgbClr val="FFFFFF"/>
                </a:solidFill>
              </a:rPr>
            </a:br>
            <a:endParaRPr lang="el-GR" altLang="el-GR" sz="1400">
              <a:solidFill>
                <a:srgbClr val="FFFFFF"/>
              </a:solidFill>
              <a:cs typeface="Times New Roman" panose="02020603050405020304" pitchFamily="18" charset="0"/>
            </a:endParaRPr>
          </a:p>
          <a:p>
            <a:pPr defTabSz="914400" eaLnBrk="0" fontAlgn="base" hangingPunct="0">
              <a:spcBef>
                <a:spcPct val="0"/>
              </a:spcBef>
              <a:spcAft>
                <a:spcPct val="0"/>
              </a:spcAft>
              <a:buClrTx/>
              <a:buSzTx/>
              <a:buNone/>
            </a:pPr>
            <a:r>
              <a:rPr lang="el-GR" altLang="el-GR" sz="1400">
                <a:solidFill>
                  <a:srgbClr val="FFFFFF"/>
                </a:solidFill>
                <a:cs typeface="Times New Roman" panose="02020603050405020304" pitchFamily="18" charset="0"/>
              </a:rPr>
              <a:t/>
            </a:r>
            <a:br>
              <a:rPr lang="el-GR" altLang="el-GR" sz="1400">
                <a:solidFill>
                  <a:srgbClr val="FFFFFF"/>
                </a:solidFill>
                <a:cs typeface="Times New Roman" panose="02020603050405020304" pitchFamily="18" charset="0"/>
              </a:rPr>
            </a:br>
            <a:endParaRPr lang="el-GR" altLang="el-GR" sz="1800">
              <a:solidFill>
                <a:srgbClr val="FFFFFF"/>
              </a:solidFill>
            </a:endParaRPr>
          </a:p>
        </p:txBody>
      </p:sp>
    </p:spTree>
    <p:extLst>
      <p:ext uri="{BB962C8B-B14F-4D97-AF65-F5344CB8AC3E}">
        <p14:creationId xmlns:p14="http://schemas.microsoft.com/office/powerpoint/2010/main" val="24047446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FD3BC5B3-9E18-4EAB-8B7E-725B8AB64225}"/>
              </a:ext>
            </a:extLst>
          </p:cNvPr>
          <p:cNvSpPr>
            <a:spLocks noChangeArrowheads="1"/>
          </p:cNvSpPr>
          <p:nvPr/>
        </p:nvSpPr>
        <p:spPr bwMode="auto">
          <a:xfrm>
            <a:off x="15240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l-GR" sz="4400">
                <a:latin typeface="PA-SansSerif" pitchFamily="34" charset="0"/>
              </a:rPr>
              <a:t/>
            </a:r>
            <a:br>
              <a:rPr lang="en-US" altLang="el-GR" sz="4400">
                <a:latin typeface="PA-SansSerif" pitchFamily="34" charset="0"/>
              </a:rPr>
            </a:br>
            <a:endParaRPr lang="en-US" altLang="el-GR" sz="4400">
              <a:latin typeface="PA-SansSerif" pitchFamily="34" charset="0"/>
            </a:endParaRPr>
          </a:p>
        </p:txBody>
      </p:sp>
      <p:graphicFrame>
        <p:nvGraphicFramePr>
          <p:cNvPr id="28675" name="Object 3">
            <a:extLst>
              <a:ext uri="{FF2B5EF4-FFF2-40B4-BE49-F238E27FC236}">
                <a16:creationId xmlns:a16="http://schemas.microsoft.com/office/drawing/2014/main" id="{E644313A-2886-4C0E-96E5-72D96F0E80E5}"/>
              </a:ext>
            </a:extLst>
          </p:cNvPr>
          <p:cNvGraphicFramePr>
            <a:graphicFrameLocks/>
          </p:cNvGraphicFramePr>
          <p:nvPr>
            <p:extLst>
              <p:ext uri="{D42A27DB-BD31-4B8C-83A1-F6EECF244321}">
                <p14:modId xmlns:p14="http://schemas.microsoft.com/office/powerpoint/2010/main" val="1021204392"/>
              </p:ext>
            </p:extLst>
          </p:nvPr>
        </p:nvGraphicFramePr>
        <p:xfrm>
          <a:off x="1509713" y="1371600"/>
          <a:ext cx="9158287" cy="5133975"/>
        </p:xfrm>
        <a:graphic>
          <a:graphicData uri="http://schemas.openxmlformats.org/presentationml/2006/ole">
            <mc:AlternateContent xmlns:mc="http://schemas.openxmlformats.org/markup-compatibility/2006">
              <mc:Choice xmlns:v="urn:schemas-microsoft-com:vml" Requires="v">
                <p:oleObj spid="_x0000_s1034" name="Document" r:id="rId4" imgW="7802563" imgH="4489450" progId="Word.Document.8">
                  <p:embed/>
                </p:oleObj>
              </mc:Choice>
              <mc:Fallback>
                <p:oleObj name="Document" r:id="rId4" imgW="7802563" imgH="4489450" progId="Word.Document.8">
                  <p:embed/>
                  <p:pic>
                    <p:nvPicPr>
                      <p:cNvPr id="28675" name="Object 3">
                        <a:extLst>
                          <a:ext uri="{FF2B5EF4-FFF2-40B4-BE49-F238E27FC236}">
                            <a16:creationId xmlns:a16="http://schemas.microsoft.com/office/drawing/2014/main" id="{E644313A-2886-4C0E-96E5-72D96F0E80E5}"/>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9713" y="1371600"/>
                        <a:ext cx="9158287" cy="513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88" name="Rectangle 4">
            <a:extLst>
              <a:ext uri="{FF2B5EF4-FFF2-40B4-BE49-F238E27FC236}">
                <a16:creationId xmlns:a16="http://schemas.microsoft.com/office/drawing/2014/main" id="{65F7E4C4-30EC-46FE-8C0A-8ED288C459C5}"/>
              </a:ext>
            </a:extLst>
          </p:cNvPr>
          <p:cNvSpPr>
            <a:spLocks noChangeArrowheads="1"/>
          </p:cNvSpPr>
          <p:nvPr/>
        </p:nvSpPr>
        <p:spPr bwMode="auto">
          <a:xfrm>
            <a:off x="2133600" y="228600"/>
            <a:ext cx="7772400" cy="1143000"/>
          </a:xfrm>
          <a:prstGeom prst="rect">
            <a:avLst/>
          </a:prstGeom>
          <a:noFill/>
          <a:ln w="9525">
            <a:noFill/>
            <a:miter lim="800000"/>
            <a:headEnd/>
            <a:tailEnd/>
          </a:ln>
          <a:effectLst/>
        </p:spPr>
        <p:txBody>
          <a:bodyPr lIns="92075" tIns="46038" rIns="92075" bIns="46038" anchor="ctr"/>
          <a:lstStyle/>
          <a:p>
            <a:pPr algn="ctr" eaLnBrk="1" hangingPunct="1">
              <a:defRPr/>
            </a:pPr>
            <a:r>
              <a:rPr lang="en-US" sz="4000" b="1" dirty="0" err="1">
                <a:solidFill>
                  <a:schemeClr val="tx2"/>
                </a:solidFill>
                <a:effectLst>
                  <a:outerShdw blurRad="38100" dist="38100" dir="2700000" algn="tl">
                    <a:srgbClr val="000000"/>
                  </a:outerShdw>
                </a:effectLst>
              </a:rPr>
              <a:t>Κριτήρι</a:t>
            </a:r>
            <a:r>
              <a:rPr lang="en-US" sz="4000" b="1" dirty="0">
                <a:solidFill>
                  <a:schemeClr val="tx2"/>
                </a:solidFill>
                <a:effectLst>
                  <a:outerShdw blurRad="38100" dist="38100" dir="2700000" algn="tl">
                    <a:srgbClr val="000000"/>
                  </a:outerShdw>
                </a:effectLst>
              </a:rPr>
              <a:t>α Αξιολόγησης</a:t>
            </a:r>
          </a:p>
        </p:txBody>
      </p:sp>
      <p:pic>
        <p:nvPicPr>
          <p:cNvPr id="5" name="Picture 6" descr="Operational Excellence - ΕΚΠΑ">
            <a:extLst>
              <a:ext uri="{FF2B5EF4-FFF2-40B4-BE49-F238E27FC236}">
                <a16:creationId xmlns:a16="http://schemas.microsoft.com/office/drawing/2014/main" id="{26F31E09-F62C-4AB0-ABFC-49EDEC65D67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922AB07-603B-42DB-9F22-EA8AAC3267B2}"/>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570EA83-166B-4F83-9C63-5FD91179CA19}"/>
              </a:ext>
            </a:extLst>
          </p:cNvPr>
          <p:cNvSpPr>
            <a:spLocks noGrp="1" noChangeArrowheads="1"/>
          </p:cNvSpPr>
          <p:nvPr>
            <p:ph type="title"/>
          </p:nvPr>
        </p:nvSpPr>
        <p:spPr>
          <a:xfrm>
            <a:off x="1905000" y="228600"/>
            <a:ext cx="8077200" cy="1600200"/>
          </a:xfrm>
        </p:spPr>
        <p:txBody>
          <a:bodyPr/>
          <a:lstStyle/>
          <a:p>
            <a:pPr algn="ctr">
              <a:defRPr/>
            </a:pPr>
            <a:r>
              <a:rPr lang="en-US" sz="3600" b="1" dirty="0" err="1">
                <a:effectLst>
                  <a:outerShdw blurRad="38100" dist="38100" dir="2700000" algn="tl">
                    <a:srgbClr val="000000"/>
                  </a:outerShdw>
                </a:effectLst>
                <a:latin typeface="PA-SansSerif" pitchFamily="34" charset="0"/>
              </a:rPr>
              <a:t>Ανάλυση</a:t>
            </a:r>
            <a:r>
              <a:rPr lang="en-US" sz="3600" b="1" dirty="0">
                <a:effectLst>
                  <a:outerShdw blurRad="38100" dist="38100" dir="2700000" algn="tl">
                    <a:srgbClr val="000000"/>
                  </a:outerShdw>
                </a:effectLst>
                <a:latin typeface="PA-SansSerif" pitchFamily="34" charset="0"/>
              </a:rPr>
              <a:t> </a:t>
            </a:r>
            <a:r>
              <a:rPr lang="en-US" sz="3600" b="1" dirty="0" err="1">
                <a:effectLst>
                  <a:outerShdw blurRad="38100" dist="38100" dir="2700000" algn="tl">
                    <a:srgbClr val="000000"/>
                  </a:outerShdw>
                </a:effectLst>
                <a:latin typeface="PA-SansSerif" pitchFamily="34" charset="0"/>
              </a:rPr>
              <a:t>Κόστους</a:t>
            </a:r>
            <a:r>
              <a:rPr lang="en-US" sz="3600" b="1" dirty="0">
                <a:effectLst>
                  <a:outerShdw blurRad="38100" dist="38100" dir="2700000" algn="tl">
                    <a:srgbClr val="000000"/>
                  </a:outerShdw>
                </a:effectLst>
                <a:latin typeface="PA-SansSerif" pitchFamily="34" charset="0"/>
              </a:rPr>
              <a:t> Απ</a:t>
            </a:r>
            <a:r>
              <a:rPr lang="en-US" sz="3600" b="1" dirty="0" err="1">
                <a:effectLst>
                  <a:outerShdw blurRad="38100" dist="38100" dir="2700000" algn="tl">
                    <a:srgbClr val="000000"/>
                  </a:outerShdw>
                </a:effectLst>
                <a:latin typeface="PA-SansSerif" pitchFamily="34" charset="0"/>
              </a:rPr>
              <a:t>οτελεσμ</a:t>
            </a:r>
            <a:r>
              <a:rPr lang="en-US" sz="3600" b="1" dirty="0">
                <a:effectLst>
                  <a:outerShdw blurRad="38100" dist="38100" dir="2700000" algn="tl">
                    <a:srgbClr val="000000"/>
                  </a:outerShdw>
                </a:effectLst>
                <a:latin typeface="PA-SansSerif" pitchFamily="34" charset="0"/>
              </a:rPr>
              <a:t>ατικότητας</a:t>
            </a:r>
            <a:r>
              <a:rPr lang="en-US" sz="4000" b="1" dirty="0">
                <a:effectLst>
                  <a:outerShdw blurRad="38100" dist="38100" dir="2700000" algn="tl">
                    <a:srgbClr val="000000"/>
                  </a:outerShdw>
                </a:effectLst>
                <a:latin typeface="PA-SansSerif" pitchFamily="34" charset="0"/>
              </a:rPr>
              <a:t/>
            </a:r>
            <a:br>
              <a:rPr lang="en-US" sz="4000" b="1" dirty="0">
                <a:effectLst>
                  <a:outerShdw blurRad="38100" dist="38100" dir="2700000" algn="tl">
                    <a:srgbClr val="000000"/>
                  </a:outerShdw>
                </a:effectLst>
                <a:latin typeface="PA-SansSerif" pitchFamily="34" charset="0"/>
              </a:rPr>
            </a:br>
            <a:r>
              <a:rPr lang="en-US" sz="2400" b="1" dirty="0">
                <a:solidFill>
                  <a:srgbClr val="FF9933"/>
                </a:solidFill>
                <a:effectLst>
                  <a:outerShdw blurRad="38100" dist="38100" dir="2700000" algn="tl">
                    <a:srgbClr val="000000"/>
                  </a:outerShdw>
                </a:effectLst>
                <a:latin typeface="PA-SansSerif" pitchFamily="34" charset="0"/>
              </a:rPr>
              <a:t>Υπολογισμός Δείκτη Κόστους Αποτελεσματικότητας</a:t>
            </a:r>
          </a:p>
        </p:txBody>
      </p:sp>
      <p:sp>
        <p:nvSpPr>
          <p:cNvPr id="18435" name="Rectangle 3">
            <a:extLst>
              <a:ext uri="{FF2B5EF4-FFF2-40B4-BE49-F238E27FC236}">
                <a16:creationId xmlns:a16="http://schemas.microsoft.com/office/drawing/2014/main" id="{14C947C0-EC15-48D4-9FC1-A29DC0BD01A8}"/>
              </a:ext>
            </a:extLst>
          </p:cNvPr>
          <p:cNvSpPr>
            <a:spLocks noGrp="1" noChangeArrowheads="1"/>
          </p:cNvSpPr>
          <p:nvPr>
            <p:ph type="body" idx="1"/>
          </p:nvPr>
        </p:nvSpPr>
        <p:spPr>
          <a:xfrm>
            <a:off x="1068805" y="1600199"/>
            <a:ext cx="10192753" cy="4487779"/>
          </a:xfrm>
        </p:spPr>
        <p:txBody>
          <a:bodyPr>
            <a:normAutofit/>
          </a:bodyPr>
          <a:lstStyle/>
          <a:p>
            <a:pPr algn="just">
              <a:buClr>
                <a:schemeClr val="tx2"/>
              </a:buClr>
              <a:buSzPct val="150000"/>
              <a:defRPr/>
            </a:pPr>
            <a:r>
              <a:rPr lang="en-US" sz="2400" dirty="0">
                <a:solidFill>
                  <a:schemeClr val="tx1"/>
                </a:solidFill>
                <a:latin typeface="PA-SansSerif" pitchFamily="34" charset="0"/>
              </a:rPr>
              <a:t>Ο </a:t>
            </a:r>
            <a:r>
              <a:rPr lang="en-US" sz="2400" dirty="0" err="1">
                <a:solidFill>
                  <a:schemeClr val="tx1"/>
                </a:solidFill>
                <a:latin typeface="PA-SansSerif" pitchFamily="34" charset="0"/>
              </a:rPr>
              <a:t>δείκτης</a:t>
            </a:r>
            <a:r>
              <a:rPr lang="en-US" sz="2400" dirty="0">
                <a:solidFill>
                  <a:schemeClr val="tx1"/>
                </a:solidFill>
                <a:latin typeface="PA-SansSerif" pitchFamily="34" charset="0"/>
              </a:rPr>
              <a:t> </a:t>
            </a:r>
            <a:r>
              <a:rPr lang="en-US" sz="2400" dirty="0" err="1">
                <a:solidFill>
                  <a:schemeClr val="tx1"/>
                </a:solidFill>
                <a:latin typeface="PA-SansSerif" pitchFamily="34" charset="0"/>
              </a:rPr>
              <a:t>κόστους</a:t>
            </a:r>
            <a:r>
              <a:rPr lang="en-US" sz="2400" dirty="0">
                <a:solidFill>
                  <a:schemeClr val="tx1"/>
                </a:solidFill>
                <a:latin typeface="PA-SansSerif" pitchFamily="34" charset="0"/>
              </a:rPr>
              <a:t> απ</a:t>
            </a:r>
            <a:r>
              <a:rPr lang="en-US" sz="2400" dirty="0" err="1">
                <a:solidFill>
                  <a:schemeClr val="tx1"/>
                </a:solidFill>
                <a:latin typeface="PA-SansSerif" pitchFamily="34" charset="0"/>
              </a:rPr>
              <a:t>οτελεσμ</a:t>
            </a:r>
            <a:r>
              <a:rPr lang="en-US" sz="2400" dirty="0">
                <a:solidFill>
                  <a:schemeClr val="tx1"/>
                </a:solidFill>
                <a:latin typeface="PA-SansSerif" pitchFamily="34" charset="0"/>
              </a:rPr>
              <a:t>ατικότητας (incremental cost effectiveness  ratio - </a:t>
            </a:r>
            <a:r>
              <a:rPr lang="en-US" sz="2400" dirty="0" smtClean="0">
                <a:solidFill>
                  <a:schemeClr val="tx1"/>
                </a:solidFill>
                <a:latin typeface="PA-SansSerif" pitchFamily="34" charset="0"/>
              </a:rPr>
              <a:t>ICER</a:t>
            </a:r>
            <a:r>
              <a:rPr lang="en-US" sz="2400" dirty="0">
                <a:solidFill>
                  <a:schemeClr val="tx1"/>
                </a:solidFill>
                <a:latin typeface="PA-SansSerif" pitchFamily="34" charset="0"/>
              </a:rPr>
              <a:t>)  μετρά  το  επιπλέον κόστος που απαιτείται για μία επιπλέον φυσική μονάδα αποτελέσματος μετά από σύγκριση δύο θεραπευτικών παρεμβάσεων (θεραπεία Α, θεραπεία Β). </a:t>
            </a:r>
          </a:p>
          <a:p>
            <a:pPr algn="just">
              <a:buFontTx/>
              <a:buNone/>
              <a:defRPr/>
            </a:pPr>
            <a:endParaRPr lang="en-US" sz="1000" dirty="0">
              <a:solidFill>
                <a:schemeClr val="tx1"/>
              </a:solidFill>
              <a:latin typeface="PA-SansSerif" pitchFamily="34" charset="0"/>
            </a:endParaRPr>
          </a:p>
          <a:p>
            <a:pPr algn="just">
              <a:buClr>
                <a:schemeClr val="tx2"/>
              </a:buClr>
              <a:buSzPct val="150000"/>
              <a:defRPr/>
            </a:pPr>
            <a:r>
              <a:rPr lang="en-US" sz="2400" b="1" dirty="0">
                <a:solidFill>
                  <a:schemeClr val="tx1"/>
                </a:solidFill>
                <a:effectLst>
                  <a:outerShdw blurRad="38100" dist="38100" dir="2700000" algn="tl">
                    <a:srgbClr val="000000"/>
                  </a:outerShdw>
                </a:effectLst>
                <a:latin typeface="PA-SansSerif" pitchFamily="34" charset="0"/>
              </a:rPr>
              <a:t>Υπ</a:t>
            </a:r>
            <a:r>
              <a:rPr lang="en-US" sz="2400" b="1" dirty="0" err="1">
                <a:solidFill>
                  <a:schemeClr val="tx1"/>
                </a:solidFill>
                <a:effectLst>
                  <a:outerShdw blurRad="38100" dist="38100" dir="2700000" algn="tl">
                    <a:srgbClr val="000000"/>
                  </a:outerShdw>
                </a:effectLst>
                <a:latin typeface="PA-SansSerif" pitchFamily="34" charset="0"/>
              </a:rPr>
              <a:t>ολογίζετ</a:t>
            </a:r>
            <a:r>
              <a:rPr lang="en-US" sz="2400" b="1" dirty="0">
                <a:solidFill>
                  <a:schemeClr val="tx1"/>
                </a:solidFill>
                <a:effectLst>
                  <a:outerShdw blurRad="38100" dist="38100" dir="2700000" algn="tl">
                    <a:srgbClr val="000000"/>
                  </a:outerShdw>
                </a:effectLst>
                <a:latin typeface="PA-SansSerif" pitchFamily="34" charset="0"/>
              </a:rPr>
              <a:t>αι με τον τύπο: </a:t>
            </a:r>
            <a:r>
              <a:rPr lang="en-US" sz="2400" b="1" dirty="0" smtClean="0">
                <a:solidFill>
                  <a:schemeClr val="tx1"/>
                </a:solidFill>
                <a:effectLst>
                  <a:outerShdw blurRad="38100" dist="38100" dir="2700000" algn="tl">
                    <a:srgbClr val="000000"/>
                  </a:outerShdw>
                </a:effectLst>
                <a:latin typeface="PA-SansSerif" pitchFamily="34" charset="0"/>
              </a:rPr>
              <a:t>ICER </a:t>
            </a:r>
            <a:r>
              <a:rPr lang="en-US" sz="2400" b="1" dirty="0">
                <a:solidFill>
                  <a:schemeClr val="tx1"/>
                </a:solidFill>
                <a:effectLst>
                  <a:outerShdw blurRad="38100" dist="38100" dir="2700000" algn="tl">
                    <a:srgbClr val="000000"/>
                  </a:outerShdw>
                </a:effectLst>
                <a:latin typeface="PA-SansSerif" pitchFamily="34" charset="0"/>
              </a:rPr>
              <a:t>= Ca-Cb / Ea-Eb</a:t>
            </a:r>
          </a:p>
          <a:p>
            <a:pPr algn="just">
              <a:buFontTx/>
              <a:buNone/>
              <a:defRPr/>
            </a:pPr>
            <a:endParaRPr lang="en-US" sz="1000" b="1" dirty="0">
              <a:solidFill>
                <a:schemeClr val="tx1"/>
              </a:solidFill>
              <a:latin typeface="PA-SansSerif" pitchFamily="34" charset="0"/>
            </a:endParaRPr>
          </a:p>
          <a:p>
            <a:pPr algn="just">
              <a:buClr>
                <a:schemeClr val="tx2"/>
              </a:buClr>
              <a:buSzPct val="150000"/>
              <a:defRPr/>
            </a:pPr>
            <a:r>
              <a:rPr lang="en-US" sz="2400" dirty="0">
                <a:solidFill>
                  <a:schemeClr val="tx1"/>
                </a:solidFill>
                <a:latin typeface="PA-SansSerif" pitchFamily="34" charset="0"/>
              </a:rPr>
              <a:t>Η </a:t>
            </a:r>
            <a:r>
              <a:rPr lang="en-US" sz="2400" dirty="0" err="1">
                <a:solidFill>
                  <a:schemeClr val="tx1"/>
                </a:solidFill>
                <a:latin typeface="PA-SansSerif" pitchFamily="34" charset="0"/>
              </a:rPr>
              <a:t>φυσική</a:t>
            </a:r>
            <a:r>
              <a:rPr lang="en-US" sz="2400" dirty="0">
                <a:solidFill>
                  <a:schemeClr val="tx1"/>
                </a:solidFill>
                <a:latin typeface="PA-SansSerif" pitchFamily="34" charset="0"/>
              </a:rPr>
              <a:t> </a:t>
            </a:r>
            <a:r>
              <a:rPr lang="en-US" sz="2400" dirty="0" err="1">
                <a:solidFill>
                  <a:schemeClr val="tx1"/>
                </a:solidFill>
                <a:latin typeface="PA-SansSerif" pitchFamily="34" charset="0"/>
              </a:rPr>
              <a:t>μονάδ</a:t>
            </a:r>
            <a:r>
              <a:rPr lang="en-US" sz="2400" dirty="0">
                <a:solidFill>
                  <a:schemeClr val="tx1"/>
                </a:solidFill>
                <a:latin typeface="PA-SansSerif" pitchFamily="34" charset="0"/>
              </a:rPr>
              <a:t>α αποτελέσματος μπορεί να είναι θάνατοι που απεφεύχθησαν ή νοσούντες που απεφεύχθησαν, μείωση της διάρκειας νοσηλείας, παράταση της ζωής κλπ……..</a:t>
            </a:r>
          </a:p>
          <a:p>
            <a:pPr algn="just">
              <a:buClr>
                <a:schemeClr val="tx2"/>
              </a:buClr>
              <a:buSzPct val="150000"/>
              <a:defRPr/>
            </a:pPr>
            <a:endParaRPr lang="en-US" sz="2400"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A2B33285-8C84-4017-98A5-DF6B680175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41DFE15-B251-4EC8-A355-E37344762802}"/>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FA08B0BD-9C2D-4E9E-B941-A34B395A443F}"/>
              </a:ext>
            </a:extLst>
          </p:cNvPr>
          <p:cNvSpPr>
            <a:spLocks noGrp="1" noChangeArrowheads="1"/>
          </p:cNvSpPr>
          <p:nvPr>
            <p:ph type="title"/>
          </p:nvPr>
        </p:nvSpPr>
        <p:spPr>
          <a:xfrm>
            <a:off x="1211263" y="320675"/>
            <a:ext cx="10515600" cy="1325563"/>
          </a:xfrm>
        </p:spPr>
        <p:txBody>
          <a:bodyPr/>
          <a:lstStyle/>
          <a:p>
            <a:pPr algn="ctr">
              <a:defRPr/>
            </a:pPr>
            <a:r>
              <a:rPr lang="en-US" sz="4000" b="1" dirty="0" err="1">
                <a:effectLst>
                  <a:outerShdw blurRad="38100" dist="38100" dir="2700000" algn="tl">
                    <a:srgbClr val="000000"/>
                  </a:outerShdw>
                </a:effectLst>
                <a:latin typeface="PA-SansSerif" pitchFamily="34" charset="0"/>
              </a:rPr>
              <a:t>Ανάλυση</a:t>
            </a:r>
            <a:r>
              <a:rPr lang="en-US" sz="4000" b="1" dirty="0">
                <a:effectLst>
                  <a:outerShdw blurRad="38100" dist="38100" dir="2700000" algn="tl">
                    <a:srgbClr val="000000"/>
                  </a:outerShdw>
                </a:effectLst>
                <a:latin typeface="PA-SansSerif" pitchFamily="34" charset="0"/>
              </a:rPr>
              <a:t/>
            </a:r>
            <a:br>
              <a:rPr lang="en-US" sz="4000" b="1" dirty="0">
                <a:effectLst>
                  <a:outerShdw blurRad="38100" dist="38100" dir="2700000" algn="tl">
                    <a:srgbClr val="000000"/>
                  </a:outerShdw>
                </a:effectLst>
                <a:latin typeface="PA-SansSerif" pitchFamily="34" charset="0"/>
              </a:rPr>
            </a:b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κόστους</a:t>
            </a:r>
            <a:r>
              <a:rPr lang="en-US" sz="4000" b="1" dirty="0">
                <a:effectLst>
                  <a:outerShdw blurRad="38100" dist="38100" dir="2700000" algn="tl">
                    <a:srgbClr val="000000"/>
                  </a:outerShdw>
                </a:effectLst>
                <a:latin typeface="PA-SansSerif" pitchFamily="34" charset="0"/>
              </a:rPr>
              <a:t> - </a:t>
            </a:r>
            <a:r>
              <a:rPr lang="en-US" sz="4000" b="1" dirty="0" err="1">
                <a:effectLst>
                  <a:outerShdw blurRad="38100" dist="38100" dir="2700000" algn="tl">
                    <a:srgbClr val="000000"/>
                  </a:outerShdw>
                </a:effectLst>
                <a:latin typeface="PA-SansSerif" pitchFamily="34" charset="0"/>
              </a:rPr>
              <a:t>χρησιμότητ</a:t>
            </a:r>
            <a:r>
              <a:rPr lang="en-US" sz="4000" b="1" dirty="0">
                <a:effectLst>
                  <a:outerShdw blurRad="38100" dist="38100" dir="2700000" algn="tl">
                    <a:srgbClr val="000000"/>
                  </a:outerShdw>
                </a:effectLst>
                <a:latin typeface="PA-SansSerif" pitchFamily="34" charset="0"/>
              </a:rPr>
              <a:t>ας</a:t>
            </a:r>
            <a:r>
              <a:rPr lang="en-US" b="1" dirty="0">
                <a:latin typeface="PA-SansSerif" pitchFamily="34" charset="0"/>
              </a:rPr>
              <a:t>  </a:t>
            </a:r>
          </a:p>
        </p:txBody>
      </p:sp>
      <p:sp>
        <p:nvSpPr>
          <p:cNvPr id="32771" name="Rectangle 3">
            <a:extLst>
              <a:ext uri="{FF2B5EF4-FFF2-40B4-BE49-F238E27FC236}">
                <a16:creationId xmlns:a16="http://schemas.microsoft.com/office/drawing/2014/main" id="{503D3650-AB28-49A8-853C-C58072397365}"/>
              </a:ext>
            </a:extLst>
          </p:cNvPr>
          <p:cNvSpPr>
            <a:spLocks noGrp="1"/>
          </p:cNvSpPr>
          <p:nvPr>
            <p:ph type="body" idx="1"/>
          </p:nvPr>
        </p:nvSpPr>
        <p:spPr>
          <a:xfrm>
            <a:off x="1506997" y="2109537"/>
            <a:ext cx="9178005" cy="3777622"/>
          </a:xfrm>
          <a:noFill/>
        </p:spPr>
        <p:txBody>
          <a:bodyPr/>
          <a:lstStyle/>
          <a:p>
            <a:pPr algn="just">
              <a:buFontTx/>
              <a:buNone/>
            </a:pPr>
            <a:endParaRPr lang="en-US" altLang="el-GR" dirty="0">
              <a:solidFill>
                <a:schemeClr val="tx1"/>
              </a:solidFill>
              <a:latin typeface="PA-SansSerif" pitchFamily="34" charset="0"/>
            </a:endParaRPr>
          </a:p>
          <a:p>
            <a:pPr>
              <a:buClr>
                <a:schemeClr val="tx2"/>
              </a:buClr>
              <a:buFont typeface="Wingdings" panose="05000000000000000000" pitchFamily="2" charset="2"/>
              <a:buChar char="ü"/>
            </a:pPr>
            <a:r>
              <a:rPr lang="en-US" altLang="el-GR" sz="2400" dirty="0">
                <a:solidFill>
                  <a:schemeClr val="tx1"/>
                </a:solidFill>
                <a:latin typeface="PA-SansSerif" pitchFamily="34" charset="0"/>
              </a:rPr>
              <a:t>Πα</a:t>
            </a:r>
            <a:r>
              <a:rPr lang="en-US" altLang="el-GR" sz="2400" dirty="0" err="1">
                <a:solidFill>
                  <a:schemeClr val="tx1"/>
                </a:solidFill>
                <a:latin typeface="PA-SansSerif" pitchFamily="34" charset="0"/>
              </a:rPr>
              <a:t>ρεμφερής</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με</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την</a:t>
            </a:r>
            <a:r>
              <a:rPr lang="en-US" altLang="el-GR" sz="2400" dirty="0">
                <a:solidFill>
                  <a:schemeClr val="tx1"/>
                </a:solidFill>
                <a:latin typeface="PA-SansSerif" pitchFamily="34" charset="0"/>
              </a:rPr>
              <a:t> α</a:t>
            </a:r>
            <a:r>
              <a:rPr lang="en-US" altLang="el-GR" sz="2400" dirty="0" err="1">
                <a:solidFill>
                  <a:schemeClr val="tx1"/>
                </a:solidFill>
                <a:latin typeface="PA-SansSerif" pitchFamily="34" charset="0"/>
              </a:rPr>
              <a:t>νάλυση</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κόστους</a:t>
            </a:r>
            <a:r>
              <a:rPr lang="en-US" altLang="el-GR" sz="2400" dirty="0">
                <a:solidFill>
                  <a:schemeClr val="tx1"/>
                </a:solidFill>
                <a:latin typeface="PA-SansSerif" pitchFamily="34" charset="0"/>
              </a:rPr>
              <a:t> απ</a:t>
            </a:r>
            <a:r>
              <a:rPr lang="en-US" altLang="el-GR" sz="2400" dirty="0" err="1">
                <a:solidFill>
                  <a:schemeClr val="tx1"/>
                </a:solidFill>
                <a:latin typeface="PA-SansSerif" pitchFamily="34" charset="0"/>
              </a:rPr>
              <a:t>οτελεσμ</a:t>
            </a:r>
            <a:r>
              <a:rPr lang="en-US" altLang="el-GR" sz="2400" dirty="0">
                <a:solidFill>
                  <a:schemeClr val="tx1"/>
                </a:solidFill>
                <a:latin typeface="PA-SansSerif" pitchFamily="34" charset="0"/>
              </a:rPr>
              <a:t>ατικότητας </a:t>
            </a:r>
          </a:p>
          <a:p>
            <a:pPr>
              <a:buFontTx/>
              <a:buNone/>
            </a:pPr>
            <a:endParaRPr lang="en-US" altLang="el-GR" sz="2400" dirty="0">
              <a:solidFill>
                <a:schemeClr val="tx1"/>
              </a:solidFill>
              <a:latin typeface="PA-SansSerif" pitchFamily="34" charset="0"/>
            </a:endParaRPr>
          </a:p>
          <a:p>
            <a:pPr algn="just">
              <a:buClr>
                <a:schemeClr val="tx2"/>
              </a:buClr>
              <a:buFont typeface="Wingdings" panose="05000000000000000000" pitchFamily="2" charset="2"/>
              <a:buChar char="ü"/>
            </a:pPr>
            <a:r>
              <a:rPr lang="en-US" altLang="el-GR" sz="2400" dirty="0" err="1">
                <a:solidFill>
                  <a:schemeClr val="tx1"/>
                </a:solidFill>
                <a:latin typeface="PA-SansSerif" pitchFamily="34" charset="0"/>
              </a:rPr>
              <a:t>Δι</a:t>
            </a:r>
            <a:r>
              <a:rPr lang="en-US" altLang="el-GR" sz="2400" dirty="0">
                <a:solidFill>
                  <a:schemeClr val="tx1"/>
                </a:solidFill>
                <a:latin typeface="PA-SansSerif" pitchFamily="34" charset="0"/>
              </a:rPr>
              <a:t>αφοροποίηση στη μέτρηση των αποτελεσμάτων</a:t>
            </a:r>
          </a:p>
          <a:p>
            <a:pPr algn="just">
              <a:buFontTx/>
              <a:buNone/>
            </a:pPr>
            <a:endParaRPr lang="en-US" altLang="el-GR" sz="1400" dirty="0">
              <a:solidFill>
                <a:schemeClr val="tx1"/>
              </a:solidFill>
              <a:latin typeface="PA-SansSerif" pitchFamily="34" charset="0"/>
            </a:endParaRPr>
          </a:p>
          <a:p>
            <a:pPr algn="just">
              <a:buClr>
                <a:schemeClr val="tx2"/>
              </a:buClr>
              <a:buFont typeface="Wingdings" panose="05000000000000000000" pitchFamily="2" charset="2"/>
              <a:buChar char="ü"/>
            </a:pPr>
            <a:r>
              <a:rPr lang="en-US" altLang="el-GR" sz="2400" dirty="0" err="1">
                <a:solidFill>
                  <a:schemeClr val="tx1"/>
                </a:solidFill>
                <a:latin typeface="PA-SansSerif" pitchFamily="34" charset="0"/>
              </a:rPr>
              <a:t>Το</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κόστος</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μετράτ</a:t>
            </a:r>
            <a:r>
              <a:rPr lang="en-US" altLang="el-GR" sz="2400" dirty="0">
                <a:solidFill>
                  <a:schemeClr val="tx1"/>
                </a:solidFill>
                <a:latin typeface="PA-SansSerif" pitchFamily="34" charset="0"/>
              </a:rPr>
              <a:t>αι χρηματικά ενώ η αποτελεσματικότητα μετράται με δείκτες</a:t>
            </a:r>
          </a:p>
          <a:p>
            <a:pPr algn="just">
              <a:buClr>
                <a:schemeClr val="tx2"/>
              </a:buClr>
              <a:buFont typeface="Wingdings" panose="05000000000000000000" pitchFamily="2" charset="2"/>
              <a:buChar char="ü"/>
            </a:pPr>
            <a:endParaRPr lang="en-US" altLang="el-GR" sz="2400"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E07FC516-8BF3-4C83-BDAA-4FE7724977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BD28268-F718-47E4-BD5C-F959F3D79BDE}"/>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D817447-D906-45FF-A522-D6BC2A2780B0}"/>
              </a:ext>
            </a:extLst>
          </p:cNvPr>
          <p:cNvSpPr>
            <a:spLocks noGrp="1" noChangeArrowheads="1"/>
          </p:cNvSpPr>
          <p:nvPr>
            <p:ph type="title"/>
          </p:nvPr>
        </p:nvSpPr>
        <p:spPr>
          <a:xfrm>
            <a:off x="1211263" y="320675"/>
            <a:ext cx="10515600" cy="1325563"/>
          </a:xfrm>
        </p:spPr>
        <p:txBody>
          <a:bodyPr/>
          <a:lstStyle/>
          <a:p>
            <a:pPr algn="ctr">
              <a:defRPr/>
            </a:pPr>
            <a:r>
              <a:rPr lang="en-US" sz="4000" b="1" dirty="0" err="1">
                <a:effectLst>
                  <a:outerShdw blurRad="38100" dist="38100" dir="2700000" algn="tl">
                    <a:srgbClr val="000000"/>
                  </a:outerShdw>
                </a:effectLst>
                <a:latin typeface="PA-SansSerif" pitchFamily="34" charset="0"/>
              </a:rPr>
              <a:t>Δείκτες</a:t>
            </a:r>
            <a:r>
              <a:rPr lang="en-US" sz="4000" b="1" dirty="0">
                <a:effectLst>
                  <a:outerShdw blurRad="38100" dist="38100" dir="2700000" algn="tl">
                    <a:srgbClr val="000000"/>
                  </a:outerShdw>
                </a:effectLst>
                <a:latin typeface="PA-SansSerif" pitchFamily="34" charset="0"/>
              </a:rPr>
              <a:t> </a:t>
            </a:r>
            <a:br>
              <a:rPr lang="en-US" sz="4000" b="1" dirty="0">
                <a:effectLst>
                  <a:outerShdw blurRad="38100" dist="38100" dir="2700000" algn="tl">
                    <a:srgbClr val="000000"/>
                  </a:outerShdw>
                </a:effectLst>
                <a:latin typeface="PA-SansSerif" pitchFamily="34" charset="0"/>
              </a:rPr>
            </a:br>
            <a:r>
              <a:rPr lang="en-US" sz="4000" b="1" dirty="0" err="1">
                <a:effectLst>
                  <a:outerShdw blurRad="38100" dist="38100" dir="2700000" algn="tl">
                    <a:srgbClr val="000000"/>
                  </a:outerShdw>
                </a:effectLst>
                <a:latin typeface="PA-SansSerif" pitchFamily="34" charset="0"/>
              </a:rPr>
              <a:t>κόστους</a:t>
            </a:r>
            <a:r>
              <a:rPr lang="en-US" sz="4000" b="1" dirty="0">
                <a:effectLst>
                  <a:outerShdw blurRad="38100" dist="38100" dir="2700000" algn="tl">
                    <a:srgbClr val="000000"/>
                  </a:outerShdw>
                </a:effectLst>
                <a:latin typeface="PA-SansSerif" pitchFamily="34" charset="0"/>
              </a:rPr>
              <a:t> - </a:t>
            </a:r>
            <a:r>
              <a:rPr lang="en-US" sz="4000" b="1" dirty="0" err="1">
                <a:effectLst>
                  <a:outerShdw blurRad="38100" dist="38100" dir="2700000" algn="tl">
                    <a:srgbClr val="000000"/>
                  </a:outerShdw>
                </a:effectLst>
                <a:latin typeface="PA-SansSerif" pitchFamily="34" charset="0"/>
              </a:rPr>
              <a:t>χρησιμότητ</a:t>
            </a:r>
            <a:r>
              <a:rPr lang="en-US" sz="4000" b="1" dirty="0">
                <a:effectLst>
                  <a:outerShdw blurRad="38100" dist="38100" dir="2700000" algn="tl">
                    <a:srgbClr val="000000"/>
                  </a:outerShdw>
                </a:effectLst>
                <a:latin typeface="PA-SansSerif" pitchFamily="34" charset="0"/>
              </a:rPr>
              <a:t>ας</a:t>
            </a:r>
            <a:r>
              <a:rPr lang="en-US" sz="4000" b="1" dirty="0">
                <a:latin typeface="PA-SansSerif" pitchFamily="34" charset="0"/>
              </a:rPr>
              <a:t>  </a:t>
            </a:r>
          </a:p>
        </p:txBody>
      </p:sp>
      <p:sp>
        <p:nvSpPr>
          <p:cNvPr id="34819" name="Rectangle 3">
            <a:extLst>
              <a:ext uri="{FF2B5EF4-FFF2-40B4-BE49-F238E27FC236}">
                <a16:creationId xmlns:a16="http://schemas.microsoft.com/office/drawing/2014/main" id="{5AA97406-EAD4-4EC8-936E-1FDCC4E4B224}"/>
              </a:ext>
            </a:extLst>
          </p:cNvPr>
          <p:cNvSpPr>
            <a:spLocks noGrp="1"/>
          </p:cNvSpPr>
          <p:nvPr>
            <p:ph type="body" idx="1"/>
          </p:nvPr>
        </p:nvSpPr>
        <p:spPr>
          <a:xfrm>
            <a:off x="1977231" y="1961148"/>
            <a:ext cx="8983663" cy="4114800"/>
          </a:xfrm>
          <a:noFill/>
        </p:spPr>
        <p:txBody>
          <a:bodyPr/>
          <a:lstStyle/>
          <a:p>
            <a:pPr algn="just">
              <a:buClr>
                <a:schemeClr val="tx2"/>
              </a:buClr>
              <a:buFont typeface="Wingdings" panose="05000000000000000000" pitchFamily="2" charset="2"/>
              <a:buChar char="ü"/>
            </a:pPr>
            <a:r>
              <a:rPr lang="en-US" altLang="el-GR" sz="2400" b="1" dirty="0">
                <a:solidFill>
                  <a:schemeClr val="tx1"/>
                </a:solidFill>
                <a:latin typeface="PA-SansSerif" pitchFamily="34" charset="0"/>
              </a:rPr>
              <a:t>Τα </a:t>
            </a:r>
            <a:r>
              <a:rPr lang="en-US" altLang="el-GR" sz="2400" b="1" dirty="0" err="1">
                <a:solidFill>
                  <a:schemeClr val="tx1"/>
                </a:solidFill>
                <a:latin typeface="PA-SansSerif" pitchFamily="34" charset="0"/>
              </a:rPr>
              <a:t>Ποιοτικά</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Προσ</a:t>
            </a:r>
            <a:r>
              <a:rPr lang="en-US" altLang="el-GR" sz="2400" b="1" dirty="0">
                <a:solidFill>
                  <a:schemeClr val="tx1"/>
                </a:solidFill>
                <a:latin typeface="PA-SansSerif" pitchFamily="34" charset="0"/>
              </a:rPr>
              <a:t>αρμοσμένα Ετη Ζωής</a:t>
            </a:r>
            <a:r>
              <a:rPr lang="en-US" altLang="el-GR" sz="2400" dirty="0">
                <a:solidFill>
                  <a:schemeClr val="tx1"/>
                </a:solidFill>
                <a:latin typeface="PA-SansSerif" pitchFamily="34" charset="0"/>
              </a:rPr>
              <a:t> </a:t>
            </a:r>
          </a:p>
          <a:p>
            <a:pPr algn="just">
              <a:buFontTx/>
              <a:buNone/>
            </a:pPr>
            <a:r>
              <a:rPr lang="en-US" altLang="el-GR" sz="2400" dirty="0">
                <a:solidFill>
                  <a:schemeClr val="tx1"/>
                </a:solidFill>
                <a:latin typeface="PA-SansSerif" pitchFamily="34" charset="0"/>
              </a:rPr>
              <a:t>	(Quality Adjusted Life Years -QALYs)</a:t>
            </a:r>
          </a:p>
          <a:p>
            <a:pPr algn="just">
              <a:buFontTx/>
              <a:buNone/>
            </a:pPr>
            <a:r>
              <a:rPr lang="en-US" altLang="el-GR" sz="1400" dirty="0">
                <a:solidFill>
                  <a:schemeClr val="tx1"/>
                </a:solidFill>
                <a:latin typeface="PA-SansSerif" pitchFamily="34" charset="0"/>
              </a:rPr>
              <a:t> </a:t>
            </a:r>
          </a:p>
          <a:p>
            <a:pPr>
              <a:buClr>
                <a:schemeClr val="tx2"/>
              </a:buClr>
              <a:buFont typeface="Wingdings" panose="05000000000000000000" pitchFamily="2" charset="2"/>
              <a:buChar char="ü"/>
            </a:pPr>
            <a:r>
              <a:rPr lang="en-US" altLang="el-GR" sz="2400" b="1" dirty="0">
                <a:solidFill>
                  <a:schemeClr val="tx1"/>
                </a:solidFill>
                <a:latin typeface="PA-SansSerif" pitchFamily="34" charset="0"/>
              </a:rPr>
              <a:t>Τα </a:t>
            </a:r>
            <a:r>
              <a:rPr lang="en-US" altLang="el-GR" sz="2400" b="1" dirty="0" err="1">
                <a:solidFill>
                  <a:schemeClr val="tx1"/>
                </a:solidFill>
                <a:latin typeface="PA-SansSerif" pitchFamily="34" charset="0"/>
              </a:rPr>
              <a:t>Ισοδύν</a:t>
            </a:r>
            <a:r>
              <a:rPr lang="en-US" altLang="el-GR" sz="2400" b="1" dirty="0">
                <a:solidFill>
                  <a:schemeClr val="tx1"/>
                </a:solidFill>
                <a:latin typeface="PA-SansSerif" pitchFamily="34" charset="0"/>
              </a:rPr>
              <a:t>αμα Υγιή Ετη</a:t>
            </a:r>
          </a:p>
          <a:p>
            <a:pPr>
              <a:buFontTx/>
              <a:buNone/>
            </a:pPr>
            <a:r>
              <a:rPr lang="en-US" altLang="el-GR" sz="2400" dirty="0">
                <a:solidFill>
                  <a:schemeClr val="tx1"/>
                </a:solidFill>
                <a:latin typeface="PA-SansSerif" pitchFamily="34" charset="0"/>
              </a:rPr>
              <a:t>	(Healthy Year </a:t>
            </a:r>
            <a:r>
              <a:rPr lang="en-US" altLang="el-GR" sz="2400" dirty="0" err="1">
                <a:solidFill>
                  <a:schemeClr val="tx1"/>
                </a:solidFill>
                <a:latin typeface="PA-SansSerif" pitchFamily="34" charset="0"/>
              </a:rPr>
              <a:t>Εquivalents</a:t>
            </a:r>
            <a:r>
              <a:rPr lang="en-US" altLang="el-GR" sz="2400" dirty="0">
                <a:solidFill>
                  <a:schemeClr val="tx1"/>
                </a:solidFill>
                <a:latin typeface="PA-SansSerif" pitchFamily="34" charset="0"/>
              </a:rPr>
              <a:t> -HYE’s)</a:t>
            </a:r>
          </a:p>
          <a:p>
            <a:pPr>
              <a:buFontTx/>
              <a:buNone/>
            </a:pPr>
            <a:endParaRPr lang="en-US" altLang="el-GR" sz="1400" dirty="0">
              <a:solidFill>
                <a:schemeClr val="tx1"/>
              </a:solidFill>
              <a:latin typeface="PA-SansSerif" pitchFamily="34" charset="0"/>
            </a:endParaRPr>
          </a:p>
          <a:p>
            <a:pPr>
              <a:buClr>
                <a:schemeClr val="tx2"/>
              </a:buClr>
              <a:buFont typeface="Wingdings" panose="05000000000000000000" pitchFamily="2" charset="2"/>
              <a:buChar char="ü"/>
            </a:pPr>
            <a:r>
              <a:rPr lang="en-US" altLang="el-GR" sz="2400" b="1" dirty="0">
                <a:solidFill>
                  <a:schemeClr val="tx1"/>
                </a:solidFill>
                <a:latin typeface="PA-SansSerif" pitchFamily="34" charset="0"/>
              </a:rPr>
              <a:t>Τα </a:t>
            </a:r>
            <a:r>
              <a:rPr lang="en-US" altLang="el-GR" sz="2400" b="1" dirty="0" err="1">
                <a:solidFill>
                  <a:schemeClr val="tx1"/>
                </a:solidFill>
                <a:latin typeface="PA-SansSerif" pitchFamily="34" charset="0"/>
              </a:rPr>
              <a:t>σε</a:t>
            </a:r>
            <a:r>
              <a:rPr lang="en-US" altLang="el-GR" sz="2400" b="1" dirty="0">
                <a:solidFill>
                  <a:schemeClr val="tx1"/>
                </a:solidFill>
                <a:latin typeface="PA-SansSerif" pitchFamily="34" charset="0"/>
              </a:rPr>
              <a:t> </a:t>
            </a:r>
            <a:r>
              <a:rPr lang="en-US" altLang="el-GR" sz="2400" b="1" dirty="0" err="1">
                <a:solidFill>
                  <a:schemeClr val="tx1"/>
                </a:solidFill>
                <a:latin typeface="PA-SansSerif" pitchFamily="34" charset="0"/>
              </a:rPr>
              <a:t>Αν</a:t>
            </a:r>
            <a:r>
              <a:rPr lang="en-US" altLang="el-GR" sz="2400" b="1" dirty="0">
                <a:solidFill>
                  <a:schemeClr val="tx1"/>
                </a:solidFill>
                <a:latin typeface="PA-SansSerif" pitchFamily="34" charset="0"/>
              </a:rPr>
              <a:t>απηρία Προσαρμοσμένα Ετη Ζωής</a:t>
            </a:r>
            <a:r>
              <a:rPr lang="en-US" altLang="el-GR" sz="2400" dirty="0">
                <a:solidFill>
                  <a:schemeClr val="tx1"/>
                </a:solidFill>
                <a:latin typeface="PA-SansSerif" pitchFamily="34" charset="0"/>
              </a:rPr>
              <a:t> </a:t>
            </a:r>
          </a:p>
          <a:p>
            <a:pPr>
              <a:buFontTx/>
              <a:buNone/>
            </a:pPr>
            <a:r>
              <a:rPr lang="en-US" altLang="el-GR" sz="2400" dirty="0">
                <a:solidFill>
                  <a:schemeClr val="tx1"/>
                </a:solidFill>
                <a:latin typeface="PA-SansSerif" pitchFamily="34" charset="0"/>
              </a:rPr>
              <a:t>	(Disability Adjusted Life years -DALY’s) </a:t>
            </a:r>
            <a:r>
              <a:rPr lang="en-US" altLang="el-GR" sz="2400" dirty="0" err="1">
                <a:solidFill>
                  <a:schemeClr val="tx1"/>
                </a:solidFill>
                <a:latin typeface="PA-SansSerif" pitchFamily="34" charset="0"/>
              </a:rPr>
              <a:t>κλ</a:t>
            </a:r>
            <a:r>
              <a:rPr lang="en-US" altLang="el-GR" sz="2400" dirty="0">
                <a:solidFill>
                  <a:schemeClr val="tx1"/>
                </a:solidFill>
                <a:latin typeface="PA-SansSerif" pitchFamily="34" charset="0"/>
              </a:rPr>
              <a:t>π. </a:t>
            </a:r>
          </a:p>
          <a:p>
            <a:pPr>
              <a:buFontTx/>
              <a:buNone/>
            </a:pPr>
            <a:endParaRPr lang="en-US" altLang="el-GR" sz="2400"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5217FAAE-6188-47DC-901D-F860844F4A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10B10DC-231B-408F-9017-19237BBBD81F}"/>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59F3DC68-38BC-47C6-AEF9-037929B0A24C}"/>
              </a:ext>
            </a:extLst>
          </p:cNvPr>
          <p:cNvSpPr>
            <a:spLocks noGrp="1" noChangeArrowheads="1"/>
          </p:cNvSpPr>
          <p:nvPr>
            <p:ph type="body" idx="1"/>
          </p:nvPr>
        </p:nvSpPr>
        <p:spPr>
          <a:xfrm>
            <a:off x="1419727" y="762000"/>
            <a:ext cx="10323094" cy="5486400"/>
          </a:xfrm>
        </p:spPr>
        <p:txBody>
          <a:bodyPr/>
          <a:lstStyle/>
          <a:p>
            <a:pPr algn="just">
              <a:buFontTx/>
              <a:buNone/>
              <a:defRPr/>
            </a:pPr>
            <a:r>
              <a:rPr lang="en-US" sz="4000" b="1" dirty="0" err="1">
                <a:solidFill>
                  <a:schemeClr val="tx1"/>
                </a:solidFill>
                <a:effectLst>
                  <a:outerShdw blurRad="38100" dist="38100" dir="2700000" algn="tl">
                    <a:srgbClr val="000000"/>
                  </a:outerShdw>
                </a:effectLst>
                <a:latin typeface="PA-SansSerif" pitchFamily="34" charset="0"/>
              </a:rPr>
              <a:t>Oι</a:t>
            </a:r>
            <a:r>
              <a:rPr lang="en-US" sz="4000" b="1" dirty="0">
                <a:solidFill>
                  <a:schemeClr val="tx1"/>
                </a:solidFill>
                <a:effectLst>
                  <a:outerShdw blurRad="38100" dist="38100" dir="2700000" algn="tl">
                    <a:srgbClr val="000000"/>
                  </a:outerShdw>
                </a:effectLst>
                <a:latin typeface="PA-SansSerif" pitchFamily="34" charset="0"/>
              </a:rPr>
              <a:t> </a:t>
            </a:r>
            <a:r>
              <a:rPr lang="en-US" sz="4000" b="1" dirty="0" err="1">
                <a:solidFill>
                  <a:schemeClr val="tx1"/>
                </a:solidFill>
                <a:effectLst>
                  <a:outerShdw blurRad="38100" dist="38100" dir="2700000" algn="tl">
                    <a:srgbClr val="000000"/>
                  </a:outerShdw>
                </a:effectLst>
                <a:latin typeface="PA-SansSerif" pitchFamily="34" charset="0"/>
              </a:rPr>
              <a:t>δείκτες</a:t>
            </a:r>
            <a:r>
              <a:rPr lang="en-US" sz="4000" b="1" dirty="0">
                <a:solidFill>
                  <a:schemeClr val="tx1"/>
                </a:solidFill>
                <a:effectLst>
                  <a:outerShdw blurRad="38100" dist="38100" dir="2700000" algn="tl">
                    <a:srgbClr val="000000"/>
                  </a:outerShdw>
                </a:effectLst>
                <a:latin typeface="PA-SansSerif" pitchFamily="34" charset="0"/>
              </a:rPr>
              <a:t> α</a:t>
            </a:r>
            <a:r>
              <a:rPr lang="en-US" sz="4000" b="1" dirty="0" err="1">
                <a:solidFill>
                  <a:schemeClr val="tx1"/>
                </a:solidFill>
                <a:effectLst>
                  <a:outerShdw blurRad="38100" dist="38100" dir="2700000" algn="tl">
                    <a:srgbClr val="000000"/>
                  </a:outerShdw>
                </a:effectLst>
                <a:latin typeface="PA-SansSerif" pitchFamily="34" charset="0"/>
              </a:rPr>
              <a:t>υτοί</a:t>
            </a:r>
            <a:r>
              <a:rPr lang="en-US" dirty="0">
                <a:solidFill>
                  <a:schemeClr val="tx1"/>
                </a:solidFill>
                <a:latin typeface="PA-SansSerif" pitchFamily="34" charset="0"/>
              </a:rPr>
              <a:t> </a:t>
            </a:r>
          </a:p>
          <a:p>
            <a:pPr algn="just">
              <a:buFontTx/>
              <a:buNone/>
              <a:defRPr/>
            </a:pPr>
            <a:endParaRPr lang="en-US" dirty="0">
              <a:solidFill>
                <a:schemeClr val="tx1"/>
              </a:solidFill>
              <a:latin typeface="PA-SansSerif" pitchFamily="34" charset="0"/>
            </a:endParaRPr>
          </a:p>
          <a:p>
            <a:pPr algn="just">
              <a:buClr>
                <a:schemeClr val="tx2"/>
              </a:buClr>
              <a:buFont typeface="Wingdings" pitchFamily="2" charset="2"/>
              <a:buChar char="ü"/>
              <a:defRPr/>
            </a:pPr>
            <a:r>
              <a:rPr lang="en-US" sz="2400" b="1" dirty="0" err="1">
                <a:solidFill>
                  <a:schemeClr val="tx1"/>
                </a:solidFill>
                <a:latin typeface="PA-SansSerif" pitchFamily="34" charset="0"/>
              </a:rPr>
              <a:t>Στ</a:t>
            </a:r>
            <a:r>
              <a:rPr lang="en-US" sz="2400" b="1" dirty="0">
                <a:solidFill>
                  <a:schemeClr val="tx1"/>
                </a:solidFill>
                <a:latin typeface="PA-SansSerif" pitchFamily="34" charset="0"/>
              </a:rPr>
              <a:t>αθμίζουν την παράταση της διάρκειας ζωής ή την κατάσταση υγείας των ασθενών σε σχέση με την ποιότητα ζωής τους</a:t>
            </a:r>
            <a:endParaRPr lang="en-US" sz="2400" dirty="0">
              <a:solidFill>
                <a:schemeClr val="tx1"/>
              </a:solidFill>
              <a:latin typeface="PA-SansSerif" pitchFamily="34" charset="0"/>
            </a:endParaRPr>
          </a:p>
          <a:p>
            <a:pPr algn="just">
              <a:buFontTx/>
              <a:buNone/>
              <a:defRPr/>
            </a:pPr>
            <a:endParaRPr lang="en-US" sz="2400" dirty="0">
              <a:solidFill>
                <a:schemeClr val="tx1"/>
              </a:solidFill>
              <a:latin typeface="PA-SansSerif" pitchFamily="34" charset="0"/>
            </a:endParaRPr>
          </a:p>
          <a:p>
            <a:pPr algn="just">
              <a:buClr>
                <a:schemeClr val="tx2"/>
              </a:buClr>
              <a:buFont typeface="Wingdings" pitchFamily="2" charset="2"/>
              <a:buChar char="ü"/>
              <a:defRPr/>
            </a:pPr>
            <a:r>
              <a:rPr lang="en-US" sz="2400" b="1" dirty="0" err="1">
                <a:solidFill>
                  <a:schemeClr val="tx1"/>
                </a:solidFill>
                <a:latin typeface="PA-SansSerif" pitchFamily="34" charset="0"/>
              </a:rPr>
              <a:t>Συνδυάζουν</a:t>
            </a:r>
            <a:r>
              <a:rPr lang="en-US" sz="2400" b="1" dirty="0">
                <a:solidFill>
                  <a:schemeClr val="tx1"/>
                </a:solidFill>
                <a:latin typeface="PA-SansSerif" pitchFamily="34" charset="0"/>
              </a:rPr>
              <a:t> </a:t>
            </a:r>
            <a:r>
              <a:rPr lang="en-US" sz="2400" b="1" dirty="0" err="1">
                <a:solidFill>
                  <a:schemeClr val="tx1"/>
                </a:solidFill>
                <a:latin typeface="PA-SansSerif" pitchFamily="34" charset="0"/>
              </a:rPr>
              <a:t>τη</a:t>
            </a:r>
            <a:r>
              <a:rPr lang="en-US" sz="2400" b="1" dirty="0">
                <a:solidFill>
                  <a:schemeClr val="tx1"/>
                </a:solidFill>
                <a:latin typeface="PA-SansSerif" pitchFamily="34" charset="0"/>
              </a:rPr>
              <a:t> </a:t>
            </a:r>
            <a:r>
              <a:rPr lang="en-US" sz="2400" b="1" dirty="0" err="1">
                <a:solidFill>
                  <a:schemeClr val="tx1"/>
                </a:solidFill>
                <a:latin typeface="PA-SansSerif" pitchFamily="34" charset="0"/>
              </a:rPr>
              <a:t>θνησιμότητ</a:t>
            </a:r>
            <a:r>
              <a:rPr lang="en-US" sz="2400" b="1" dirty="0">
                <a:solidFill>
                  <a:schemeClr val="tx1"/>
                </a:solidFill>
                <a:latin typeface="PA-SansSerif" pitchFamily="34" charset="0"/>
              </a:rPr>
              <a:t>α με τη νοσηρότητα σε μία μονάδα μέτρησης και εμπεριέχει παραμέτρους ποσοτικής όσο και ποιοτικής εκτίμησης της υγείας.</a:t>
            </a:r>
            <a:r>
              <a:rPr lang="en-US" sz="2400" dirty="0">
                <a:solidFill>
                  <a:schemeClr val="tx1"/>
                </a:solidFill>
                <a:latin typeface="PA-SansSerif" pitchFamily="34" charset="0"/>
              </a:rPr>
              <a:t> </a:t>
            </a:r>
          </a:p>
          <a:p>
            <a:pPr algn="just">
              <a:buClr>
                <a:schemeClr val="tx2"/>
              </a:buClr>
              <a:buFont typeface="Wingdings" pitchFamily="2" charset="2"/>
              <a:buChar char="ü"/>
              <a:defRPr/>
            </a:pPr>
            <a:endParaRPr lang="en-US" sz="2400" dirty="0">
              <a:solidFill>
                <a:schemeClr val="tx1"/>
              </a:solidFill>
              <a:latin typeface="PA-SansSerif" pitchFamily="34" charset="0"/>
            </a:endParaRPr>
          </a:p>
        </p:txBody>
      </p:sp>
      <p:pic>
        <p:nvPicPr>
          <p:cNvPr id="3" name="Picture 6" descr="Operational Excellence - ΕΚΠΑ">
            <a:extLst>
              <a:ext uri="{FF2B5EF4-FFF2-40B4-BE49-F238E27FC236}">
                <a16:creationId xmlns:a16="http://schemas.microsoft.com/office/drawing/2014/main" id="{4CEA0960-DADB-4882-9E31-53349DC2B2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CF861F3-E0E1-4C37-965B-ABEF80ABA8A5}"/>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CD9A5B3-F226-41FB-93DF-5BD35C102EFF}"/>
              </a:ext>
            </a:extLst>
          </p:cNvPr>
          <p:cNvSpPr>
            <a:spLocks noGrp="1" noChangeArrowheads="1"/>
          </p:cNvSpPr>
          <p:nvPr>
            <p:ph type="title"/>
          </p:nvPr>
        </p:nvSpPr>
        <p:spPr>
          <a:xfrm>
            <a:off x="2209800" y="381000"/>
            <a:ext cx="7772400" cy="1143000"/>
          </a:xfrm>
        </p:spPr>
        <p:txBody>
          <a:bodyPr/>
          <a:lstStyle/>
          <a:p>
            <a:pPr>
              <a:defRPr/>
            </a:pPr>
            <a:r>
              <a:rPr lang="en-US" sz="4000" b="1">
                <a:effectLst>
                  <a:outerShdw blurRad="38100" dist="38100" dir="2700000" algn="tl">
                    <a:srgbClr val="000000"/>
                  </a:outerShdw>
                </a:effectLst>
                <a:latin typeface="PA-SansSerif" pitchFamily="34" charset="0"/>
              </a:rPr>
              <a:t>Οικονομικά</a:t>
            </a:r>
            <a:r>
              <a:rPr lang="en-US" b="1">
                <a:effectLst>
                  <a:outerShdw blurRad="38100" dist="38100" dir="2700000" algn="tl">
                    <a:srgbClr val="000000"/>
                  </a:outerShdw>
                </a:effectLst>
                <a:latin typeface="PA-SansSerif" pitchFamily="34" charset="0"/>
              </a:rPr>
              <a:t> της υγείας</a:t>
            </a:r>
          </a:p>
        </p:txBody>
      </p:sp>
      <p:sp>
        <p:nvSpPr>
          <p:cNvPr id="12291" name="Rectangle 3">
            <a:extLst>
              <a:ext uri="{FF2B5EF4-FFF2-40B4-BE49-F238E27FC236}">
                <a16:creationId xmlns:a16="http://schemas.microsoft.com/office/drawing/2014/main" id="{260FA446-FF14-4B44-B66D-693620F27F74}"/>
              </a:ext>
            </a:extLst>
          </p:cNvPr>
          <p:cNvSpPr>
            <a:spLocks noGrp="1"/>
          </p:cNvSpPr>
          <p:nvPr>
            <p:ph type="body" idx="1"/>
          </p:nvPr>
        </p:nvSpPr>
        <p:spPr>
          <a:xfrm>
            <a:off x="2209800" y="1981200"/>
            <a:ext cx="8642684" cy="2895600"/>
          </a:xfrm>
          <a:noFill/>
        </p:spPr>
        <p:txBody>
          <a:bodyPr/>
          <a:lstStyle/>
          <a:p>
            <a:pPr algn="just">
              <a:buFontTx/>
              <a:buNone/>
            </a:pPr>
            <a:endParaRPr lang="en-US" altLang="el-GR" b="1" dirty="0">
              <a:solidFill>
                <a:schemeClr val="tx1"/>
              </a:solidFill>
              <a:latin typeface="PA-SansSerif" pitchFamily="34" charset="0"/>
            </a:endParaRPr>
          </a:p>
          <a:p>
            <a:pPr algn="just">
              <a:buClr>
                <a:schemeClr val="tx2"/>
              </a:buClr>
              <a:buSzPct val="150000"/>
              <a:buFont typeface="Wingdings" panose="05000000000000000000" pitchFamily="2" charset="2"/>
              <a:buChar char="ü"/>
            </a:pPr>
            <a:r>
              <a:rPr lang="en-US" altLang="el-GR" sz="3600" b="1" dirty="0">
                <a:solidFill>
                  <a:schemeClr val="tx1"/>
                </a:solidFill>
                <a:latin typeface="PA-SansSerif" pitchFamily="34" charset="0"/>
              </a:rPr>
              <a:t>Η επ</a:t>
            </a:r>
            <a:r>
              <a:rPr lang="en-US" altLang="el-GR" sz="3600" b="1" dirty="0" err="1">
                <a:solidFill>
                  <a:schemeClr val="tx1"/>
                </a:solidFill>
                <a:latin typeface="PA-SansSerif" pitchFamily="34" charset="0"/>
              </a:rPr>
              <a:t>ιστήμη</a:t>
            </a:r>
            <a:r>
              <a:rPr lang="en-US" altLang="el-GR" sz="3600" b="1" dirty="0">
                <a:solidFill>
                  <a:schemeClr val="tx1"/>
                </a:solidFill>
                <a:latin typeface="PA-SansSerif" pitchFamily="34" charset="0"/>
              </a:rPr>
              <a:t> η οπ</a:t>
            </a:r>
            <a:r>
              <a:rPr lang="en-US" altLang="el-GR" sz="3600" b="1" dirty="0" err="1">
                <a:solidFill>
                  <a:schemeClr val="tx1"/>
                </a:solidFill>
                <a:latin typeface="PA-SansSerif" pitchFamily="34" charset="0"/>
              </a:rPr>
              <a:t>οί</a:t>
            </a:r>
            <a:r>
              <a:rPr lang="en-US" altLang="el-GR" sz="3600" b="1" dirty="0">
                <a:solidFill>
                  <a:schemeClr val="tx1"/>
                </a:solidFill>
                <a:latin typeface="PA-SansSerif" pitchFamily="34" charset="0"/>
              </a:rPr>
              <a:t>α μελετά και υποδεικνύει τους «άριστους» τρόπους κατανομής και αξιοποίησης των σπάνιων πόρων στην υγεία. </a:t>
            </a:r>
          </a:p>
        </p:txBody>
      </p:sp>
      <p:pic>
        <p:nvPicPr>
          <p:cNvPr id="4" name="Picture 6" descr="Operational Excellence - ΕΚΠΑ">
            <a:extLst>
              <a:ext uri="{FF2B5EF4-FFF2-40B4-BE49-F238E27FC236}">
                <a16:creationId xmlns:a16="http://schemas.microsoft.com/office/drawing/2014/main" id="{668F514F-AFFC-4921-92C1-D78835A365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6361FD7-312C-4C98-A455-BE469FD23554}"/>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622101E5-372F-4CB5-B951-C09482B0F61E}"/>
              </a:ext>
            </a:extLst>
          </p:cNvPr>
          <p:cNvSpPr>
            <a:spLocks noGrp="1" noChangeArrowheads="1"/>
          </p:cNvSpPr>
          <p:nvPr>
            <p:ph type="title"/>
          </p:nvPr>
        </p:nvSpPr>
        <p:spPr>
          <a:xfrm>
            <a:off x="2209800" y="304800"/>
            <a:ext cx="7772400" cy="1676400"/>
          </a:xfrm>
        </p:spPr>
        <p:txBody>
          <a:bodyPr>
            <a:normAutofit fontScale="90000"/>
          </a:bodyPr>
          <a:lstStyle/>
          <a:p>
            <a:pPr algn="ctr">
              <a:defRPr/>
            </a:pPr>
            <a:r>
              <a:rPr lang="en-US" sz="4000" b="1" dirty="0" err="1">
                <a:effectLst>
                  <a:outerShdw blurRad="38100" dist="38100" dir="2700000" algn="tl">
                    <a:srgbClr val="000000"/>
                  </a:outerShdw>
                </a:effectLst>
                <a:latin typeface="PA-SansSerif" pitchFamily="34" charset="0"/>
              </a:rPr>
              <a:t>Διάγρ</a:t>
            </a:r>
            <a:r>
              <a:rPr lang="en-US" sz="4000" b="1" dirty="0">
                <a:effectLst>
                  <a:outerShdw blurRad="38100" dist="38100" dir="2700000" algn="tl">
                    <a:srgbClr val="000000"/>
                  </a:outerShdw>
                </a:effectLst>
                <a:latin typeface="PA-SansSerif" pitchFamily="34" charset="0"/>
              </a:rPr>
              <a:t>αμμα 1: </a:t>
            </a:r>
            <a:br>
              <a:rPr lang="en-US" sz="4000" b="1" dirty="0">
                <a:effectLst>
                  <a:outerShdw blurRad="38100" dist="38100" dir="2700000" algn="tl">
                    <a:srgbClr val="000000"/>
                  </a:outerShdw>
                </a:effectLst>
                <a:latin typeface="PA-SansSerif" pitchFamily="34" charset="0"/>
              </a:rPr>
            </a:br>
            <a:r>
              <a:rPr lang="en-US" sz="3200" b="1" dirty="0">
                <a:effectLst>
                  <a:outerShdw blurRad="38100" dist="38100" dir="2700000" algn="tl">
                    <a:srgbClr val="000000"/>
                  </a:outerShdw>
                </a:effectLst>
                <a:latin typeface="PA-SansSerif" pitchFamily="34" charset="0"/>
              </a:rPr>
              <a:t>Υπολογισμός Ποιοτικά Προσαρμοσμένων Ετών Ζωής</a:t>
            </a:r>
            <a:r>
              <a:rPr lang="en-US" sz="4000" b="1" dirty="0">
                <a:effectLst>
                  <a:outerShdw blurRad="38100" dist="38100" dir="2700000" algn="tl">
                    <a:srgbClr val="000000"/>
                  </a:outerShdw>
                </a:effectLst>
                <a:latin typeface="PA-SansSerif" pitchFamily="34" charset="0"/>
              </a:rPr>
              <a:t> </a:t>
            </a:r>
            <a:r>
              <a:rPr lang="en-US" sz="3200" b="1" dirty="0">
                <a:effectLst>
                  <a:outerShdw blurRad="38100" dist="38100" dir="2700000" algn="tl">
                    <a:srgbClr val="000000"/>
                  </a:outerShdw>
                </a:effectLst>
                <a:latin typeface="PA-SansSerif" pitchFamily="34" charset="0"/>
              </a:rPr>
              <a:t>(</a:t>
            </a:r>
            <a:r>
              <a:rPr lang="en-US" sz="3200" dirty="0">
                <a:effectLst>
                  <a:outerShdw blurRad="38100" dist="38100" dir="2700000" algn="tl">
                    <a:srgbClr val="000000"/>
                  </a:outerShdw>
                </a:effectLst>
                <a:latin typeface="PA-SansSerif" pitchFamily="34" charset="0"/>
              </a:rPr>
              <a:t>QALYs)</a:t>
            </a:r>
          </a:p>
        </p:txBody>
      </p:sp>
      <p:graphicFrame>
        <p:nvGraphicFramePr>
          <p:cNvPr id="38915" name="Object 3">
            <a:extLst>
              <a:ext uri="{FF2B5EF4-FFF2-40B4-BE49-F238E27FC236}">
                <a16:creationId xmlns:a16="http://schemas.microsoft.com/office/drawing/2014/main" id="{8DF81B3C-0622-4ABC-9458-FF9327BC4A94}"/>
              </a:ext>
            </a:extLst>
          </p:cNvPr>
          <p:cNvGraphicFramePr>
            <a:graphicFrameLocks/>
          </p:cNvGraphicFramePr>
          <p:nvPr>
            <p:extLst>
              <p:ext uri="{D42A27DB-BD31-4B8C-83A1-F6EECF244321}">
                <p14:modId xmlns:p14="http://schemas.microsoft.com/office/powerpoint/2010/main" val="1095606610"/>
              </p:ext>
            </p:extLst>
          </p:nvPr>
        </p:nvGraphicFramePr>
        <p:xfrm>
          <a:off x="1299411" y="1981200"/>
          <a:ext cx="9938083" cy="4572000"/>
        </p:xfrm>
        <a:graphic>
          <a:graphicData uri="http://schemas.openxmlformats.org/presentationml/2006/ole">
            <mc:AlternateContent xmlns:mc="http://schemas.openxmlformats.org/markup-compatibility/2006">
              <mc:Choice xmlns:v="urn:schemas-microsoft-com:vml" Requires="v">
                <p:oleObj spid="_x0000_s2058" name="Document" r:id="rId4" imgW="5362575" imgH="3276600" progId="Word.Document.8">
                  <p:embed/>
                </p:oleObj>
              </mc:Choice>
              <mc:Fallback>
                <p:oleObj name="Document" r:id="rId4" imgW="5362575" imgH="3276600" progId="Word.Document.8">
                  <p:embed/>
                  <p:pic>
                    <p:nvPicPr>
                      <p:cNvPr id="38915" name="Object 3">
                        <a:extLst>
                          <a:ext uri="{FF2B5EF4-FFF2-40B4-BE49-F238E27FC236}">
                            <a16:creationId xmlns:a16="http://schemas.microsoft.com/office/drawing/2014/main" id="{8DF81B3C-0622-4ABC-9458-FF9327BC4A94}"/>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9411" y="1981200"/>
                        <a:ext cx="9938083" cy="4572000"/>
                      </a:xfrm>
                      <a:prstGeom prst="rect">
                        <a:avLst/>
                      </a:prstGeom>
                      <a:noFill/>
                      <a:ln>
                        <a:noFill/>
                      </a:ln>
                    </p:spPr>
                  </p:pic>
                </p:oleObj>
              </mc:Fallback>
            </mc:AlternateContent>
          </a:graphicData>
        </a:graphic>
      </p:graphicFrame>
      <p:pic>
        <p:nvPicPr>
          <p:cNvPr id="4" name="Picture 6" descr="Operational Excellence - ΕΚΠΑ">
            <a:extLst>
              <a:ext uri="{FF2B5EF4-FFF2-40B4-BE49-F238E27FC236}">
                <a16:creationId xmlns:a16="http://schemas.microsoft.com/office/drawing/2014/main" id="{C6455B77-E75E-4596-8B93-D94C5EBFBCB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988D668-4645-404E-988A-A31B487905C8}"/>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15BB20B0-85F6-4969-99AE-3818E156B4C6}"/>
              </a:ext>
            </a:extLst>
          </p:cNvPr>
          <p:cNvSpPr>
            <a:spLocks noGrp="1"/>
          </p:cNvSpPr>
          <p:nvPr>
            <p:ph type="body" idx="1"/>
          </p:nvPr>
        </p:nvSpPr>
        <p:spPr>
          <a:xfrm>
            <a:off x="1680410" y="1189121"/>
            <a:ext cx="9749589" cy="5105400"/>
          </a:xfrm>
          <a:noFill/>
        </p:spPr>
        <p:txBody>
          <a:bodyPr/>
          <a:lstStyle/>
          <a:p>
            <a:pPr algn="just">
              <a:buClr>
                <a:schemeClr val="tx2"/>
              </a:buClr>
              <a:buFont typeface="Wingdings" panose="05000000000000000000" pitchFamily="2" charset="2"/>
              <a:buChar char="ü"/>
            </a:pPr>
            <a:r>
              <a:rPr lang="en-US" altLang="el-GR" sz="2400" dirty="0" err="1">
                <a:solidFill>
                  <a:schemeClr val="tx1"/>
                </a:solidFill>
                <a:latin typeface="PA-SansSerif" pitchFamily="34" charset="0"/>
              </a:rPr>
              <a:t>Στο</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Διάγρ</a:t>
            </a:r>
            <a:r>
              <a:rPr lang="en-US" altLang="el-GR" sz="2400" dirty="0">
                <a:solidFill>
                  <a:schemeClr val="tx1"/>
                </a:solidFill>
                <a:latin typeface="PA-SansSerif" pitchFamily="34" charset="0"/>
              </a:rPr>
              <a:t>αμμα  παρουσιάζεται η πορεία εξέλιξης της νόσου δύο υποθετικών ασθενών με διαφορετικές θεραπευτικές αγωγές. Ο π</a:t>
            </a:r>
            <a:r>
              <a:rPr lang="en-US" altLang="el-GR" sz="2400" dirty="0" err="1">
                <a:solidFill>
                  <a:schemeClr val="tx1"/>
                </a:solidFill>
                <a:latin typeface="PA-SansSerif" pitchFamily="34" charset="0"/>
              </a:rPr>
              <a:t>ρώτος</a:t>
            </a:r>
            <a:r>
              <a:rPr lang="en-US" altLang="el-GR" sz="2400" dirty="0">
                <a:solidFill>
                  <a:schemeClr val="tx1"/>
                </a:solidFill>
                <a:latin typeface="PA-SansSerif" pitchFamily="34" charset="0"/>
              </a:rPr>
              <a:t> α</a:t>
            </a:r>
            <a:r>
              <a:rPr lang="en-US" altLang="el-GR" sz="2400" dirty="0" err="1">
                <a:solidFill>
                  <a:schemeClr val="tx1"/>
                </a:solidFill>
                <a:latin typeface="PA-SansSerif" pitchFamily="34" charset="0"/>
              </a:rPr>
              <a:t>σθενής</a:t>
            </a:r>
            <a:r>
              <a:rPr lang="en-US" altLang="el-GR" sz="2400" dirty="0">
                <a:solidFill>
                  <a:schemeClr val="tx1"/>
                </a:solidFill>
                <a:latin typeface="PA-SansSerif" pitchFamily="34" charset="0"/>
              </a:rPr>
              <a:t> επιβ</a:t>
            </a:r>
            <a:r>
              <a:rPr lang="en-US" altLang="el-GR" sz="2400" dirty="0" err="1">
                <a:solidFill>
                  <a:schemeClr val="tx1"/>
                </a:solidFill>
                <a:latin typeface="PA-SansSerif" pitchFamily="34" charset="0"/>
              </a:rPr>
              <a:t>ιώνει</a:t>
            </a:r>
            <a:r>
              <a:rPr lang="en-US" altLang="el-GR" sz="2400" dirty="0">
                <a:solidFill>
                  <a:schemeClr val="tx1"/>
                </a:solidFill>
                <a:latin typeface="PA-SansSerif" pitchFamily="34" charset="0"/>
              </a:rPr>
              <a:t> 5 </a:t>
            </a:r>
            <a:r>
              <a:rPr lang="en-US" altLang="el-GR" sz="2400" dirty="0" err="1">
                <a:solidFill>
                  <a:schemeClr val="tx1"/>
                </a:solidFill>
                <a:latin typeface="PA-SansSerif" pitchFamily="34" charset="0"/>
              </a:rPr>
              <a:t>έτη</a:t>
            </a:r>
            <a:r>
              <a:rPr lang="en-US" altLang="el-GR" sz="2400" dirty="0">
                <a:solidFill>
                  <a:schemeClr val="tx1"/>
                </a:solidFill>
                <a:latin typeface="PA-SansSerif" pitchFamily="34" charset="0"/>
              </a:rPr>
              <a:t> τα οπ</a:t>
            </a:r>
            <a:r>
              <a:rPr lang="en-US" altLang="el-GR" sz="2400" dirty="0" err="1">
                <a:solidFill>
                  <a:schemeClr val="tx1"/>
                </a:solidFill>
                <a:latin typeface="PA-SansSerif" pitchFamily="34" charset="0"/>
              </a:rPr>
              <a:t>οί</a:t>
            </a:r>
            <a:r>
              <a:rPr lang="en-US" altLang="el-GR" sz="2400" dirty="0">
                <a:solidFill>
                  <a:schemeClr val="tx1"/>
                </a:solidFill>
                <a:latin typeface="PA-SansSerif" pitchFamily="34" charset="0"/>
              </a:rPr>
              <a:t>α αντιστοιχούν στον άξονα ποιότητας ζωής στο 0,8, δηλαδή ο ασθενής έχει κατά 80% άριστη υγεία. Ο </a:t>
            </a:r>
            <a:r>
              <a:rPr lang="en-US" altLang="el-GR" sz="2400" dirty="0" err="1">
                <a:solidFill>
                  <a:schemeClr val="tx1"/>
                </a:solidFill>
                <a:latin typeface="PA-SansSerif" pitchFamily="34" charset="0"/>
              </a:rPr>
              <a:t>δεύτερος</a:t>
            </a:r>
            <a:r>
              <a:rPr lang="en-US" altLang="el-GR" sz="2400" dirty="0">
                <a:solidFill>
                  <a:schemeClr val="tx1"/>
                </a:solidFill>
                <a:latin typeface="PA-SansSerif" pitchFamily="34" charset="0"/>
              </a:rPr>
              <a:t> α</a:t>
            </a:r>
            <a:r>
              <a:rPr lang="en-US" altLang="el-GR" sz="2400" dirty="0" err="1">
                <a:solidFill>
                  <a:schemeClr val="tx1"/>
                </a:solidFill>
                <a:latin typeface="PA-SansSerif" pitchFamily="34" charset="0"/>
              </a:rPr>
              <a:t>σθενής</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γι</a:t>
            </a:r>
            <a:r>
              <a:rPr lang="en-US" altLang="el-GR" sz="2400" dirty="0">
                <a:solidFill>
                  <a:schemeClr val="tx1"/>
                </a:solidFill>
                <a:latin typeface="PA-SansSerif" pitchFamily="34" charset="0"/>
              </a:rPr>
              <a:t>α το ίδιο νόσημα αλλά με άλλη αγωγή, επιβιώνει 10 έτη με χαμηλότερη ποιότητα ζωής στο 0,5. </a:t>
            </a:r>
            <a:r>
              <a:rPr lang="en-US" altLang="el-GR" sz="2400" dirty="0" err="1">
                <a:solidFill>
                  <a:schemeClr val="tx1"/>
                </a:solidFill>
                <a:latin typeface="PA-SansSerif" pitchFamily="34" charset="0"/>
              </a:rPr>
              <a:t>Στον</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κάθετο</a:t>
            </a:r>
            <a:r>
              <a:rPr lang="en-US" altLang="el-GR" sz="2400" dirty="0">
                <a:solidFill>
                  <a:schemeClr val="tx1"/>
                </a:solidFill>
                <a:latin typeface="PA-SansSerif" pitchFamily="34" charset="0"/>
              </a:rPr>
              <a:t> </a:t>
            </a:r>
            <a:r>
              <a:rPr lang="en-US" altLang="el-GR" sz="2400" dirty="0" err="1">
                <a:solidFill>
                  <a:schemeClr val="tx1"/>
                </a:solidFill>
                <a:latin typeface="PA-SansSerif" pitchFamily="34" charset="0"/>
              </a:rPr>
              <a:t>άξον</a:t>
            </a:r>
            <a:r>
              <a:rPr lang="en-US" altLang="el-GR" sz="2400" dirty="0">
                <a:solidFill>
                  <a:schemeClr val="tx1"/>
                </a:solidFill>
                <a:latin typeface="PA-SansSerif" pitchFamily="34" charset="0"/>
              </a:rPr>
              <a:t>α το 0 αντιστοιχεί στο θάνατο και το 1 στην άριστη υγεία, οπότε 1 QALY σημαίνει 1 έτος πλήρους υγείας.</a:t>
            </a:r>
          </a:p>
          <a:p>
            <a:pPr algn="just">
              <a:buFontTx/>
              <a:buNone/>
            </a:pPr>
            <a:endParaRPr lang="en-US" altLang="el-GR" sz="2400" dirty="0">
              <a:solidFill>
                <a:schemeClr val="tx1"/>
              </a:solidFill>
              <a:latin typeface="PA-SansSerif" pitchFamily="34" charset="0"/>
            </a:endParaRPr>
          </a:p>
          <a:p>
            <a:pPr algn="just">
              <a:buClr>
                <a:schemeClr val="tx2"/>
              </a:buClr>
              <a:buFont typeface="Wingdings" panose="05000000000000000000" pitchFamily="2" charset="2"/>
              <a:buChar char="ü"/>
            </a:pPr>
            <a:r>
              <a:rPr lang="en-US" altLang="el-GR" sz="2400" dirty="0" err="1">
                <a:solidFill>
                  <a:schemeClr val="tx1"/>
                </a:solidFill>
                <a:latin typeface="PA-SansSerif" pitchFamily="34" charset="0"/>
              </a:rPr>
              <a:t>Σύμφων</a:t>
            </a:r>
            <a:r>
              <a:rPr lang="en-US" altLang="el-GR" sz="2400" dirty="0">
                <a:solidFill>
                  <a:schemeClr val="tx1"/>
                </a:solidFill>
                <a:latin typeface="PA-SansSerif" pitchFamily="34" charset="0"/>
              </a:rPr>
              <a:t>α με το διάγραμμα, ο πρώτος ασθενής έχει  4(5x0,8) QALY’s, ενώ ο δεύτερος  5(10x0,5) QALY’s.</a:t>
            </a:r>
            <a:endParaRPr lang="en-US" altLang="el-GR" sz="2400" b="1" u="sng" dirty="0">
              <a:solidFill>
                <a:schemeClr val="tx1"/>
              </a:solidFill>
              <a:latin typeface="PA-SansSerif" pitchFamily="34" charset="0"/>
            </a:endParaRPr>
          </a:p>
          <a:p>
            <a:pPr algn="just">
              <a:buClr>
                <a:schemeClr val="tx2"/>
              </a:buClr>
              <a:buFont typeface="Wingdings" panose="05000000000000000000" pitchFamily="2" charset="2"/>
              <a:buChar char="ü"/>
            </a:pPr>
            <a:endParaRPr lang="en-US" altLang="el-GR" sz="2400" b="1" u="sng" dirty="0">
              <a:solidFill>
                <a:schemeClr val="tx1"/>
              </a:solidFill>
              <a:latin typeface="PA-SansSerif" pitchFamily="34" charset="0"/>
            </a:endParaRPr>
          </a:p>
        </p:txBody>
      </p:sp>
      <p:pic>
        <p:nvPicPr>
          <p:cNvPr id="3" name="Picture 6" descr="Operational Excellence - ΕΚΠΑ">
            <a:extLst>
              <a:ext uri="{FF2B5EF4-FFF2-40B4-BE49-F238E27FC236}">
                <a16:creationId xmlns:a16="http://schemas.microsoft.com/office/drawing/2014/main" id="{72ABC61F-AA2D-49FB-8735-D7765FE2A8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B84274-FAF3-4D8A-B7DD-57A5C56E2B0C}"/>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5AE0EA07-4278-4CB8-98C9-1D7F851BC478}"/>
              </a:ext>
            </a:extLst>
          </p:cNvPr>
          <p:cNvSpPr>
            <a:spLocks noGrp="1" noChangeArrowheads="1"/>
          </p:cNvSpPr>
          <p:nvPr>
            <p:ph type="title"/>
          </p:nvPr>
        </p:nvSpPr>
        <p:spPr>
          <a:xfrm>
            <a:off x="944120" y="542019"/>
            <a:ext cx="10515600" cy="869950"/>
          </a:xfrm>
        </p:spPr>
        <p:txBody>
          <a:bodyPr/>
          <a:lstStyle/>
          <a:p>
            <a:pPr algn="ctr">
              <a:defRPr/>
            </a:pPr>
            <a:r>
              <a:rPr lang="en-US" sz="4000" b="1" dirty="0" err="1">
                <a:effectLst>
                  <a:outerShdw blurRad="38100" dist="38100" dir="2700000" algn="tl">
                    <a:srgbClr val="000000"/>
                  </a:outerShdw>
                </a:effectLst>
                <a:latin typeface="PA-SansSerif" pitchFamily="34" charset="0"/>
              </a:rPr>
              <a:t>Μέθοδοι</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Αξιολόγησης</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της</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Χρησιμότητ</a:t>
            </a:r>
            <a:r>
              <a:rPr lang="en-US" sz="4000" b="1" dirty="0">
                <a:effectLst>
                  <a:outerShdw blurRad="38100" dist="38100" dir="2700000" algn="tl">
                    <a:srgbClr val="000000"/>
                  </a:outerShdw>
                </a:effectLst>
                <a:latin typeface="PA-SansSerif" pitchFamily="34" charset="0"/>
              </a:rPr>
              <a:t>ας</a:t>
            </a:r>
            <a:endParaRPr lang="en-US" b="1" dirty="0">
              <a:latin typeface="PA-SansSerif" pitchFamily="34" charset="0"/>
            </a:endParaRPr>
          </a:p>
        </p:txBody>
      </p:sp>
      <p:graphicFrame>
        <p:nvGraphicFramePr>
          <p:cNvPr id="43011" name="Object 3">
            <a:extLst>
              <a:ext uri="{FF2B5EF4-FFF2-40B4-BE49-F238E27FC236}">
                <a16:creationId xmlns:a16="http://schemas.microsoft.com/office/drawing/2014/main" id="{80B595D2-1957-476B-929A-EE676238A8C2}"/>
              </a:ext>
            </a:extLst>
          </p:cNvPr>
          <p:cNvGraphicFramePr>
            <a:graphicFrameLocks/>
          </p:cNvGraphicFramePr>
          <p:nvPr/>
        </p:nvGraphicFramePr>
        <p:xfrm>
          <a:off x="2667000" y="3886200"/>
          <a:ext cx="9461500" cy="3898900"/>
        </p:xfrm>
        <a:graphic>
          <a:graphicData uri="http://schemas.openxmlformats.org/presentationml/2006/ole">
            <mc:AlternateContent xmlns:mc="http://schemas.openxmlformats.org/markup-compatibility/2006">
              <mc:Choice xmlns:v="urn:schemas-microsoft-com:vml" Requires="v">
                <p:oleObj spid="_x0000_s3082" name="Picture" r:id="rId4" imgW="9461500" imgH="3898900" progId="Word.Picture.8">
                  <p:embed/>
                </p:oleObj>
              </mc:Choice>
              <mc:Fallback>
                <p:oleObj name="Picture" r:id="rId4" imgW="9461500" imgH="3898900" progId="Word.Picture.8">
                  <p:embed/>
                  <p:pic>
                    <p:nvPicPr>
                      <p:cNvPr id="43011" name="Object 3">
                        <a:extLst>
                          <a:ext uri="{FF2B5EF4-FFF2-40B4-BE49-F238E27FC236}">
                            <a16:creationId xmlns:a16="http://schemas.microsoft.com/office/drawing/2014/main" id="{80B595D2-1957-476B-929A-EE676238A8C2}"/>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3886200"/>
                        <a:ext cx="9461500" cy="38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Ορθογώνιο 2">
            <a:extLst>
              <a:ext uri="{FF2B5EF4-FFF2-40B4-BE49-F238E27FC236}">
                <a16:creationId xmlns:a16="http://schemas.microsoft.com/office/drawing/2014/main" id="{609C8015-044E-4562-BA57-7851194F81F2}"/>
              </a:ext>
            </a:extLst>
          </p:cNvPr>
          <p:cNvSpPr/>
          <p:nvPr/>
        </p:nvSpPr>
        <p:spPr>
          <a:xfrm>
            <a:off x="3048000" y="1941513"/>
            <a:ext cx="6096000" cy="1200150"/>
          </a:xfrm>
          <a:prstGeom prst="rect">
            <a:avLst/>
          </a:prstGeom>
        </p:spPr>
        <p:txBody>
          <a:bodyPr>
            <a:spAutoFit/>
          </a:bodyPr>
          <a:lstStyle/>
          <a:p>
            <a:pPr algn="ctr" eaLnBrk="1" hangingPunct="1">
              <a:defRPr/>
            </a:pPr>
            <a:r>
              <a:rPr lang="el-GR" sz="2400" b="1" dirty="0">
                <a:solidFill>
                  <a:schemeClr val="accent2">
                    <a:lumMod val="75000"/>
                  </a:schemeClr>
                </a:solidFill>
              </a:rPr>
              <a:t>Οπτική αναλογική κλίμακα  </a:t>
            </a:r>
            <a:br>
              <a:rPr lang="el-GR" sz="2400" b="1" dirty="0">
                <a:solidFill>
                  <a:schemeClr val="accent2">
                    <a:lumMod val="75000"/>
                  </a:schemeClr>
                </a:solidFill>
              </a:rPr>
            </a:br>
            <a:r>
              <a:rPr lang="el-GR" sz="2400" b="1" dirty="0">
                <a:solidFill>
                  <a:schemeClr val="accent2">
                    <a:lumMod val="75000"/>
                  </a:schemeClr>
                </a:solidFill>
              </a:rPr>
              <a:t>(</a:t>
            </a:r>
            <a:r>
              <a:rPr lang="el-GR" sz="2400" b="1" dirty="0" err="1">
                <a:solidFill>
                  <a:schemeClr val="accent2">
                    <a:lumMod val="75000"/>
                  </a:schemeClr>
                </a:solidFill>
              </a:rPr>
              <a:t>visual</a:t>
            </a:r>
            <a:r>
              <a:rPr lang="el-GR" sz="2400" b="1" dirty="0">
                <a:solidFill>
                  <a:schemeClr val="accent2">
                    <a:lumMod val="75000"/>
                  </a:schemeClr>
                </a:solidFill>
              </a:rPr>
              <a:t> </a:t>
            </a:r>
            <a:r>
              <a:rPr lang="el-GR" sz="2400" b="1" dirty="0" err="1">
                <a:solidFill>
                  <a:schemeClr val="accent2">
                    <a:lumMod val="75000"/>
                  </a:schemeClr>
                </a:solidFill>
              </a:rPr>
              <a:t>analogue</a:t>
            </a:r>
            <a:r>
              <a:rPr lang="el-GR" sz="2400" b="1" dirty="0">
                <a:solidFill>
                  <a:schemeClr val="accent2">
                    <a:lumMod val="75000"/>
                  </a:schemeClr>
                </a:solidFill>
              </a:rPr>
              <a:t> </a:t>
            </a:r>
            <a:r>
              <a:rPr lang="el-GR" sz="2400" b="1" dirty="0" err="1">
                <a:solidFill>
                  <a:schemeClr val="accent2">
                    <a:lumMod val="75000"/>
                  </a:schemeClr>
                </a:solidFill>
              </a:rPr>
              <a:t>scale</a:t>
            </a:r>
            <a:r>
              <a:rPr lang="el-GR" sz="2400" b="1" dirty="0">
                <a:solidFill>
                  <a:schemeClr val="accent2">
                    <a:lumMod val="75000"/>
                  </a:schemeClr>
                </a:solidFill>
              </a:rPr>
              <a:t>)</a:t>
            </a:r>
            <a:br>
              <a:rPr lang="el-GR" sz="2400" b="1" dirty="0">
                <a:solidFill>
                  <a:schemeClr val="accent2">
                    <a:lumMod val="75000"/>
                  </a:schemeClr>
                </a:solidFill>
              </a:rPr>
            </a:br>
            <a:endParaRPr lang="el-GR" sz="2400" b="1" dirty="0">
              <a:solidFill>
                <a:schemeClr val="accent2">
                  <a:lumMod val="75000"/>
                </a:schemeClr>
              </a:solidFill>
            </a:endParaRPr>
          </a:p>
        </p:txBody>
      </p:sp>
      <p:pic>
        <p:nvPicPr>
          <p:cNvPr id="5" name="Picture 6" descr="Operational Excellence - ΕΚΠΑ">
            <a:extLst>
              <a:ext uri="{FF2B5EF4-FFF2-40B4-BE49-F238E27FC236}">
                <a16:creationId xmlns:a16="http://schemas.microsoft.com/office/drawing/2014/main" id="{DD793B58-1C02-4D0A-AA8E-30041B98520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E2A2BED-DDD2-48E6-89CD-24A8686C53FC}"/>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633E506-34E6-4457-9504-BCFDB9E2A09C}"/>
              </a:ext>
            </a:extLst>
          </p:cNvPr>
          <p:cNvSpPr>
            <a:spLocks noGrp="1" noChangeArrowheads="1"/>
          </p:cNvSpPr>
          <p:nvPr>
            <p:ph type="title"/>
          </p:nvPr>
        </p:nvSpPr>
        <p:spPr>
          <a:xfrm>
            <a:off x="1956068" y="309939"/>
            <a:ext cx="8911687" cy="1280890"/>
          </a:xfrm>
        </p:spPr>
        <p:txBody>
          <a:bodyPr>
            <a:normAutofit fontScale="90000"/>
          </a:bodyPr>
          <a:lstStyle/>
          <a:p>
            <a:pPr algn="ctr">
              <a:defRPr/>
            </a:pPr>
            <a:r>
              <a:rPr lang="en-US" sz="4000" b="1" dirty="0" err="1">
                <a:effectLst>
                  <a:outerShdw blurRad="38100" dist="38100" dir="2700000" algn="tl">
                    <a:srgbClr val="000000"/>
                  </a:outerShdw>
                </a:effectLst>
                <a:latin typeface="PA-SansSerif" pitchFamily="34" charset="0"/>
              </a:rPr>
              <a:t>Τυ</a:t>
            </a:r>
            <a:r>
              <a:rPr lang="en-US" sz="4000" b="1" dirty="0">
                <a:effectLst>
                  <a:outerShdw blurRad="38100" dist="38100" dir="2700000" algn="tl">
                    <a:srgbClr val="000000"/>
                  </a:outerShdw>
                </a:effectLst>
                <a:latin typeface="PA-SansSerif" pitchFamily="34" charset="0"/>
              </a:rPr>
              <a:t>πικό παίγνιο </a:t>
            </a:r>
            <a:br>
              <a:rPr lang="en-US" sz="4000" b="1" dirty="0">
                <a:effectLst>
                  <a:outerShdw blurRad="38100" dist="38100" dir="2700000" algn="tl">
                    <a:srgbClr val="000000"/>
                  </a:outerShdw>
                </a:effectLst>
                <a:latin typeface="PA-SansSerif" pitchFamily="34" charset="0"/>
              </a:rPr>
            </a:br>
            <a:r>
              <a:rPr lang="en-US" sz="4000" b="1" dirty="0">
                <a:effectLst>
                  <a:outerShdw blurRad="38100" dist="38100" dir="2700000" algn="tl">
                    <a:srgbClr val="000000"/>
                  </a:outerShdw>
                </a:effectLst>
                <a:latin typeface="PA-SansSerif" pitchFamily="34" charset="0"/>
              </a:rPr>
              <a:t>(standard gamble)</a:t>
            </a:r>
          </a:p>
        </p:txBody>
      </p:sp>
      <p:sp>
        <p:nvSpPr>
          <p:cNvPr id="45059" name="Rectangle 3">
            <a:extLst>
              <a:ext uri="{FF2B5EF4-FFF2-40B4-BE49-F238E27FC236}">
                <a16:creationId xmlns:a16="http://schemas.microsoft.com/office/drawing/2014/main" id="{838FE3BB-A306-4EBA-8BA8-49EF73EEDCBD}"/>
              </a:ext>
            </a:extLst>
          </p:cNvPr>
          <p:cNvSpPr>
            <a:spLocks noChangeArrowheads="1"/>
          </p:cNvSpPr>
          <p:nvPr/>
        </p:nvSpPr>
        <p:spPr bwMode="auto">
          <a:xfrm>
            <a:off x="2667000" y="1146175"/>
            <a:ext cx="6032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sp>
        <p:nvSpPr>
          <p:cNvPr id="45060" name="Rectangle 4">
            <a:extLst>
              <a:ext uri="{FF2B5EF4-FFF2-40B4-BE49-F238E27FC236}">
                <a16:creationId xmlns:a16="http://schemas.microsoft.com/office/drawing/2014/main" id="{CC5BE041-DEE3-4EC8-9FD7-69A73431FB82}"/>
              </a:ext>
            </a:extLst>
          </p:cNvPr>
          <p:cNvSpPr>
            <a:spLocks noChangeArrowheads="1"/>
          </p:cNvSpPr>
          <p:nvPr/>
        </p:nvSpPr>
        <p:spPr bwMode="auto">
          <a:xfrm>
            <a:off x="2732088" y="1149350"/>
            <a:ext cx="6550025" cy="214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61" name="Rectangle 5">
            <a:extLst>
              <a:ext uri="{FF2B5EF4-FFF2-40B4-BE49-F238E27FC236}">
                <a16:creationId xmlns:a16="http://schemas.microsoft.com/office/drawing/2014/main" id="{3B48E451-E8C3-41AB-A079-B10E63C8D510}"/>
              </a:ext>
            </a:extLst>
          </p:cNvPr>
          <p:cNvSpPr>
            <a:spLocks noChangeArrowheads="1"/>
          </p:cNvSpPr>
          <p:nvPr/>
        </p:nvSpPr>
        <p:spPr bwMode="auto">
          <a:xfrm>
            <a:off x="3070225" y="2044700"/>
            <a:ext cx="2901950"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62" name="Rectangle 6">
            <a:extLst>
              <a:ext uri="{FF2B5EF4-FFF2-40B4-BE49-F238E27FC236}">
                <a16:creationId xmlns:a16="http://schemas.microsoft.com/office/drawing/2014/main" id="{6E694A88-CF2F-40B9-AC44-F17816993D5B}"/>
              </a:ext>
            </a:extLst>
          </p:cNvPr>
          <p:cNvSpPr>
            <a:spLocks noChangeArrowheads="1"/>
          </p:cNvSpPr>
          <p:nvPr/>
        </p:nvSpPr>
        <p:spPr bwMode="auto">
          <a:xfrm>
            <a:off x="2971800" y="2225675"/>
            <a:ext cx="7097713"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b="1" dirty="0">
                <a:latin typeface="Times New Roman" panose="02020603050405020304" pitchFamily="18" charset="0"/>
              </a:rPr>
              <a:t>  </a:t>
            </a:r>
            <a:r>
              <a:rPr lang="en-US" altLang="el-GR" sz="1600" b="1" dirty="0">
                <a:latin typeface="Times New Roman" panose="02020603050405020304" pitchFamily="18" charset="0"/>
              </a:rPr>
              <a:t>A. </a:t>
            </a:r>
            <a:r>
              <a:rPr lang="en-US" altLang="el-GR" sz="1600" b="1" dirty="0" err="1">
                <a:latin typeface="Times New Roman" panose="02020603050405020304" pitchFamily="18" charset="0"/>
              </a:rPr>
              <a:t>Θερ</a:t>
            </a:r>
            <a:r>
              <a:rPr lang="en-US" altLang="el-GR" sz="1600" b="1" dirty="0">
                <a:latin typeface="Times New Roman" panose="02020603050405020304" pitchFamily="18" charset="0"/>
              </a:rPr>
              <a:t>απεία της νόσου με πιθανότητα p είτε άμεσος θάνατος με πιθανότητα 1-p</a:t>
            </a:r>
          </a:p>
        </p:txBody>
      </p:sp>
      <p:sp>
        <p:nvSpPr>
          <p:cNvPr id="45063" name="Rectangle 7">
            <a:extLst>
              <a:ext uri="{FF2B5EF4-FFF2-40B4-BE49-F238E27FC236}">
                <a16:creationId xmlns:a16="http://schemas.microsoft.com/office/drawing/2014/main" id="{7798FD61-8798-47FF-9296-DFB7DF1D416D}"/>
              </a:ext>
            </a:extLst>
          </p:cNvPr>
          <p:cNvSpPr>
            <a:spLocks noChangeArrowheads="1"/>
          </p:cNvSpPr>
          <p:nvPr/>
        </p:nvSpPr>
        <p:spPr bwMode="auto">
          <a:xfrm>
            <a:off x="5876925" y="2054225"/>
            <a:ext cx="6032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b="1">
                <a:solidFill>
                  <a:srgbClr val="FFFFFF"/>
                </a:solidFill>
                <a:latin typeface="Times New Roman" panose="02020603050405020304" pitchFamily="18" charset="0"/>
              </a:rPr>
              <a:t> </a:t>
            </a:r>
          </a:p>
        </p:txBody>
      </p:sp>
      <p:sp>
        <p:nvSpPr>
          <p:cNvPr id="45064" name="Rectangle 8">
            <a:extLst>
              <a:ext uri="{FF2B5EF4-FFF2-40B4-BE49-F238E27FC236}">
                <a16:creationId xmlns:a16="http://schemas.microsoft.com/office/drawing/2014/main" id="{BD69D15E-E07B-4DA9-AB04-313D6DF8352B}"/>
              </a:ext>
            </a:extLst>
          </p:cNvPr>
          <p:cNvSpPr>
            <a:spLocks noChangeArrowheads="1"/>
          </p:cNvSpPr>
          <p:nvPr/>
        </p:nvSpPr>
        <p:spPr bwMode="auto">
          <a:xfrm>
            <a:off x="5915025" y="2047875"/>
            <a:ext cx="4540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65" name="Rectangle 9">
            <a:extLst>
              <a:ext uri="{FF2B5EF4-FFF2-40B4-BE49-F238E27FC236}">
                <a16:creationId xmlns:a16="http://schemas.microsoft.com/office/drawing/2014/main" id="{7B830462-AC46-4278-AFFE-D09DA438D4F5}"/>
              </a:ext>
            </a:extLst>
          </p:cNvPr>
          <p:cNvSpPr>
            <a:spLocks noChangeArrowheads="1"/>
          </p:cNvSpPr>
          <p:nvPr/>
        </p:nvSpPr>
        <p:spPr bwMode="auto">
          <a:xfrm>
            <a:off x="5915025" y="2055813"/>
            <a:ext cx="6032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b="1">
                <a:solidFill>
                  <a:srgbClr val="0000FF"/>
                </a:solidFill>
                <a:latin typeface="Times New Roman" panose="02020603050405020304" pitchFamily="18" charset="0"/>
              </a:rPr>
              <a:t> </a:t>
            </a:r>
          </a:p>
        </p:txBody>
      </p:sp>
      <p:sp>
        <p:nvSpPr>
          <p:cNvPr id="45066" name="Rectangle 10">
            <a:extLst>
              <a:ext uri="{FF2B5EF4-FFF2-40B4-BE49-F238E27FC236}">
                <a16:creationId xmlns:a16="http://schemas.microsoft.com/office/drawing/2014/main" id="{B848E3EF-EC50-474B-9B63-CC3E9B43AA2B}"/>
              </a:ext>
            </a:extLst>
          </p:cNvPr>
          <p:cNvSpPr>
            <a:spLocks noChangeArrowheads="1"/>
          </p:cNvSpPr>
          <p:nvPr/>
        </p:nvSpPr>
        <p:spPr bwMode="auto">
          <a:xfrm>
            <a:off x="6381750" y="2058988"/>
            <a:ext cx="6032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FFFFFF"/>
                </a:solidFill>
                <a:latin typeface="Times New Roman" panose="02020603050405020304" pitchFamily="18" charset="0"/>
              </a:rPr>
              <a:t> </a:t>
            </a:r>
          </a:p>
        </p:txBody>
      </p:sp>
      <p:sp>
        <p:nvSpPr>
          <p:cNvPr id="45067" name="Rectangle 11">
            <a:extLst>
              <a:ext uri="{FF2B5EF4-FFF2-40B4-BE49-F238E27FC236}">
                <a16:creationId xmlns:a16="http://schemas.microsoft.com/office/drawing/2014/main" id="{DA1A6E9F-0CF0-4B50-80DF-898551500F68}"/>
              </a:ext>
            </a:extLst>
          </p:cNvPr>
          <p:cNvSpPr>
            <a:spLocks noChangeArrowheads="1"/>
          </p:cNvSpPr>
          <p:nvPr/>
        </p:nvSpPr>
        <p:spPr bwMode="auto">
          <a:xfrm>
            <a:off x="6176963" y="2047875"/>
            <a:ext cx="361950"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68" name="Rectangle 12">
            <a:extLst>
              <a:ext uri="{FF2B5EF4-FFF2-40B4-BE49-F238E27FC236}">
                <a16:creationId xmlns:a16="http://schemas.microsoft.com/office/drawing/2014/main" id="{1F6CC8F1-1716-42A2-96A6-8F63B8B5FE6C}"/>
              </a:ext>
            </a:extLst>
          </p:cNvPr>
          <p:cNvSpPr>
            <a:spLocks noChangeArrowheads="1"/>
          </p:cNvSpPr>
          <p:nvPr/>
        </p:nvSpPr>
        <p:spPr bwMode="auto">
          <a:xfrm>
            <a:off x="3011488" y="2605088"/>
            <a:ext cx="36798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69" name="Rectangle 13">
            <a:extLst>
              <a:ext uri="{FF2B5EF4-FFF2-40B4-BE49-F238E27FC236}">
                <a16:creationId xmlns:a16="http://schemas.microsoft.com/office/drawing/2014/main" id="{E03C7B0F-8499-4F6F-B13E-70A12462CDFD}"/>
              </a:ext>
            </a:extLst>
          </p:cNvPr>
          <p:cNvSpPr>
            <a:spLocks noChangeArrowheads="1"/>
          </p:cNvSpPr>
          <p:nvPr/>
        </p:nvSpPr>
        <p:spPr bwMode="auto">
          <a:xfrm>
            <a:off x="3059113" y="2613025"/>
            <a:ext cx="43068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600" b="1">
                <a:latin typeface="Times New Roman" panose="02020603050405020304" pitchFamily="18" charset="0"/>
              </a:rPr>
              <a:t> B. Παραμονή στην υπάρχουσα κατάσταση υγείας</a:t>
            </a:r>
          </a:p>
        </p:txBody>
      </p:sp>
      <p:sp>
        <p:nvSpPr>
          <p:cNvPr id="45070" name="Rectangle 14">
            <a:extLst>
              <a:ext uri="{FF2B5EF4-FFF2-40B4-BE49-F238E27FC236}">
                <a16:creationId xmlns:a16="http://schemas.microsoft.com/office/drawing/2014/main" id="{4C93FF4C-42AF-4384-BA29-5FE259D0B301}"/>
              </a:ext>
            </a:extLst>
          </p:cNvPr>
          <p:cNvSpPr>
            <a:spLocks noChangeArrowheads="1"/>
          </p:cNvSpPr>
          <p:nvPr/>
        </p:nvSpPr>
        <p:spPr bwMode="auto">
          <a:xfrm>
            <a:off x="6627813" y="2616200"/>
            <a:ext cx="6032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FFFFFF"/>
                </a:solidFill>
                <a:latin typeface="Times New Roman" panose="02020603050405020304" pitchFamily="18" charset="0"/>
              </a:rPr>
              <a:t> </a:t>
            </a:r>
          </a:p>
        </p:txBody>
      </p:sp>
      <p:grpSp>
        <p:nvGrpSpPr>
          <p:cNvPr id="45071" name="Group 56">
            <a:extLst>
              <a:ext uri="{FF2B5EF4-FFF2-40B4-BE49-F238E27FC236}">
                <a16:creationId xmlns:a16="http://schemas.microsoft.com/office/drawing/2014/main" id="{F947D38C-6D76-4398-9168-68DED33E7CDC}"/>
              </a:ext>
            </a:extLst>
          </p:cNvPr>
          <p:cNvGrpSpPr>
            <a:grpSpLocks/>
          </p:cNvGrpSpPr>
          <p:nvPr/>
        </p:nvGrpSpPr>
        <p:grpSpPr bwMode="auto">
          <a:xfrm>
            <a:off x="2289175" y="3133725"/>
            <a:ext cx="6699250" cy="3054350"/>
            <a:chOff x="482" y="1974"/>
            <a:chExt cx="4220" cy="1924"/>
          </a:xfrm>
        </p:grpSpPr>
        <p:sp>
          <p:nvSpPr>
            <p:cNvPr id="45073" name="Rectangle 15">
              <a:extLst>
                <a:ext uri="{FF2B5EF4-FFF2-40B4-BE49-F238E27FC236}">
                  <a16:creationId xmlns:a16="http://schemas.microsoft.com/office/drawing/2014/main" id="{87FEF693-74ED-4CA9-8B13-6AD92CEC2198}"/>
                </a:ext>
              </a:extLst>
            </p:cNvPr>
            <p:cNvSpPr>
              <a:spLocks noChangeArrowheads="1"/>
            </p:cNvSpPr>
            <p:nvPr/>
          </p:nvSpPr>
          <p:spPr bwMode="auto">
            <a:xfrm>
              <a:off x="482" y="2642"/>
              <a:ext cx="783" cy="524"/>
            </a:xfrm>
            <a:prstGeom prst="rect">
              <a:avLst/>
            </a:prstGeom>
            <a:solidFill>
              <a:srgbClr val="00CC99"/>
            </a:solidFill>
            <a:ln w="12700">
              <a:solidFill>
                <a:srgbClr val="000000"/>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74" name="Rectangle 16">
              <a:extLst>
                <a:ext uri="{FF2B5EF4-FFF2-40B4-BE49-F238E27FC236}">
                  <a16:creationId xmlns:a16="http://schemas.microsoft.com/office/drawing/2014/main" id="{57815626-5C27-4E58-B7E8-BED1B97A2F5A}"/>
                </a:ext>
              </a:extLst>
            </p:cNvPr>
            <p:cNvSpPr>
              <a:spLocks noChangeArrowheads="1"/>
            </p:cNvSpPr>
            <p:nvPr/>
          </p:nvSpPr>
          <p:spPr bwMode="auto">
            <a:xfrm>
              <a:off x="528" y="2688"/>
              <a:ext cx="689"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100" b="1">
                  <a:solidFill>
                    <a:srgbClr val="000000"/>
                  </a:solidFill>
                  <a:latin typeface="Times New Roman" panose="02020603050405020304" pitchFamily="18" charset="0"/>
                </a:rPr>
                <a:t>Επιλογή</a:t>
              </a:r>
            </a:p>
            <a:p>
              <a:pPr eaLnBrk="1" hangingPunct="1">
                <a:lnSpc>
                  <a:spcPct val="100000"/>
                </a:lnSpc>
                <a:spcBef>
                  <a:spcPct val="0"/>
                </a:spcBef>
                <a:buFontTx/>
                <a:buNone/>
              </a:pPr>
              <a:r>
                <a:rPr lang="en-US" altLang="el-GR" sz="2100" b="1">
                  <a:solidFill>
                    <a:srgbClr val="000000"/>
                  </a:solidFill>
                  <a:latin typeface="Times New Roman" panose="02020603050405020304" pitchFamily="18" charset="0"/>
                </a:rPr>
                <a:t>Ασθενούς</a:t>
              </a:r>
            </a:p>
          </p:txBody>
        </p:sp>
        <p:sp>
          <p:nvSpPr>
            <p:cNvPr id="45075" name="Rectangle 17">
              <a:extLst>
                <a:ext uri="{FF2B5EF4-FFF2-40B4-BE49-F238E27FC236}">
                  <a16:creationId xmlns:a16="http://schemas.microsoft.com/office/drawing/2014/main" id="{3E91E4FB-4210-4375-AFB4-FD6AE68EE406}"/>
                </a:ext>
              </a:extLst>
            </p:cNvPr>
            <p:cNvSpPr>
              <a:spLocks noChangeArrowheads="1"/>
            </p:cNvSpPr>
            <p:nvPr/>
          </p:nvSpPr>
          <p:spPr bwMode="auto">
            <a:xfrm>
              <a:off x="1230" y="2839"/>
              <a:ext cx="42"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100" b="1">
                  <a:solidFill>
                    <a:srgbClr val="000000"/>
                  </a:solidFill>
                  <a:latin typeface="Times New Roman" panose="02020603050405020304" pitchFamily="18" charset="0"/>
                </a:rPr>
                <a:t> </a:t>
              </a:r>
            </a:p>
          </p:txBody>
        </p:sp>
        <p:sp>
          <p:nvSpPr>
            <p:cNvPr id="45076" name="Line 18">
              <a:extLst>
                <a:ext uri="{FF2B5EF4-FFF2-40B4-BE49-F238E27FC236}">
                  <a16:creationId xmlns:a16="http://schemas.microsoft.com/office/drawing/2014/main" id="{47D6AB75-49D1-4CD1-9EE7-BE8BD63EB8E2}"/>
                </a:ext>
              </a:extLst>
            </p:cNvPr>
            <p:cNvSpPr>
              <a:spLocks noChangeShapeType="1"/>
            </p:cNvSpPr>
            <p:nvPr/>
          </p:nvSpPr>
          <p:spPr bwMode="auto">
            <a:xfrm flipV="1">
              <a:off x="1281" y="2484"/>
              <a:ext cx="557" cy="44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45077" name="Line 19">
              <a:extLst>
                <a:ext uri="{FF2B5EF4-FFF2-40B4-BE49-F238E27FC236}">
                  <a16:creationId xmlns:a16="http://schemas.microsoft.com/office/drawing/2014/main" id="{BFA4C35D-70E9-4C10-B69E-F0B0B7FD3494}"/>
                </a:ext>
              </a:extLst>
            </p:cNvPr>
            <p:cNvSpPr>
              <a:spLocks noChangeShapeType="1"/>
            </p:cNvSpPr>
            <p:nvPr/>
          </p:nvSpPr>
          <p:spPr bwMode="auto">
            <a:xfrm>
              <a:off x="1282" y="2926"/>
              <a:ext cx="557" cy="488"/>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45078" name="Oval 20">
              <a:extLst>
                <a:ext uri="{FF2B5EF4-FFF2-40B4-BE49-F238E27FC236}">
                  <a16:creationId xmlns:a16="http://schemas.microsoft.com/office/drawing/2014/main" id="{EFE82402-EF1E-4A0D-A7B2-5BDDAD9934E7}"/>
                </a:ext>
              </a:extLst>
            </p:cNvPr>
            <p:cNvSpPr>
              <a:spLocks noChangeArrowheads="1"/>
            </p:cNvSpPr>
            <p:nvPr/>
          </p:nvSpPr>
          <p:spPr bwMode="auto">
            <a:xfrm>
              <a:off x="1841" y="2437"/>
              <a:ext cx="73" cy="98"/>
            </a:xfrm>
            <a:prstGeom prst="ellipse">
              <a:avLst/>
            </a:prstGeom>
            <a:solidFill>
              <a:srgbClr val="00CC99"/>
            </a:solidFill>
            <a:ln w="12700">
              <a:solidFill>
                <a:srgbClr val="000000"/>
              </a:solidFill>
              <a:round/>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79" name="Oval 21">
              <a:extLst>
                <a:ext uri="{FF2B5EF4-FFF2-40B4-BE49-F238E27FC236}">
                  <a16:creationId xmlns:a16="http://schemas.microsoft.com/office/drawing/2014/main" id="{AE4ADD22-2FBB-422B-A685-E23C24A8FC73}"/>
                </a:ext>
              </a:extLst>
            </p:cNvPr>
            <p:cNvSpPr>
              <a:spLocks noChangeArrowheads="1"/>
            </p:cNvSpPr>
            <p:nvPr/>
          </p:nvSpPr>
          <p:spPr bwMode="auto">
            <a:xfrm>
              <a:off x="1841" y="3368"/>
              <a:ext cx="73" cy="97"/>
            </a:xfrm>
            <a:prstGeom prst="ellipse">
              <a:avLst/>
            </a:prstGeom>
            <a:solidFill>
              <a:srgbClr val="00CC99"/>
            </a:solidFill>
            <a:ln w="12700">
              <a:solidFill>
                <a:srgbClr val="000000"/>
              </a:solidFill>
              <a:round/>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80" name="Rectangle 22">
              <a:extLst>
                <a:ext uri="{FF2B5EF4-FFF2-40B4-BE49-F238E27FC236}">
                  <a16:creationId xmlns:a16="http://schemas.microsoft.com/office/drawing/2014/main" id="{C0FCDBF8-B627-4374-8C50-CEF85DF6E890}"/>
                </a:ext>
              </a:extLst>
            </p:cNvPr>
            <p:cNvSpPr>
              <a:spLocks noChangeArrowheads="1"/>
            </p:cNvSpPr>
            <p:nvPr/>
          </p:nvSpPr>
          <p:spPr bwMode="auto">
            <a:xfrm>
              <a:off x="1460" y="2445"/>
              <a:ext cx="18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81" name="Rectangle 23">
              <a:extLst>
                <a:ext uri="{FF2B5EF4-FFF2-40B4-BE49-F238E27FC236}">
                  <a16:creationId xmlns:a16="http://schemas.microsoft.com/office/drawing/2014/main" id="{BB6BD6D9-897A-4567-A438-E970E4F25C1F}"/>
                </a:ext>
              </a:extLst>
            </p:cNvPr>
            <p:cNvSpPr>
              <a:spLocks noChangeArrowheads="1"/>
            </p:cNvSpPr>
            <p:nvPr/>
          </p:nvSpPr>
          <p:spPr bwMode="auto">
            <a:xfrm>
              <a:off x="1504" y="2484"/>
              <a:ext cx="147"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82" name="Rectangle 24">
              <a:extLst>
                <a:ext uri="{FF2B5EF4-FFF2-40B4-BE49-F238E27FC236}">
                  <a16:creationId xmlns:a16="http://schemas.microsoft.com/office/drawing/2014/main" id="{0305FF60-2129-438D-B5BE-03A67FADC4D1}"/>
                </a:ext>
              </a:extLst>
            </p:cNvPr>
            <p:cNvSpPr>
              <a:spLocks noChangeArrowheads="1"/>
            </p:cNvSpPr>
            <p:nvPr/>
          </p:nvSpPr>
          <p:spPr bwMode="auto">
            <a:xfrm>
              <a:off x="1504" y="2490"/>
              <a:ext cx="122"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100" b="1">
                  <a:solidFill>
                    <a:srgbClr val="FF0000"/>
                  </a:solidFill>
                  <a:latin typeface="Times New Roman" panose="02020603050405020304" pitchFamily="18" charset="0"/>
                </a:rPr>
                <a:t>Α</a:t>
              </a:r>
            </a:p>
          </p:txBody>
        </p:sp>
        <p:sp>
          <p:nvSpPr>
            <p:cNvPr id="45083" name="Rectangle 25">
              <a:extLst>
                <a:ext uri="{FF2B5EF4-FFF2-40B4-BE49-F238E27FC236}">
                  <a16:creationId xmlns:a16="http://schemas.microsoft.com/office/drawing/2014/main" id="{7A7609FE-386C-4937-A263-4C6B6CCA41D8}"/>
                </a:ext>
              </a:extLst>
            </p:cNvPr>
            <p:cNvSpPr>
              <a:spLocks noChangeArrowheads="1"/>
            </p:cNvSpPr>
            <p:nvPr/>
          </p:nvSpPr>
          <p:spPr bwMode="auto">
            <a:xfrm>
              <a:off x="1595" y="2508"/>
              <a:ext cx="3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sp>
          <p:nvSpPr>
            <p:cNvPr id="45084" name="Rectangle 26">
              <a:extLst>
                <a:ext uri="{FF2B5EF4-FFF2-40B4-BE49-F238E27FC236}">
                  <a16:creationId xmlns:a16="http://schemas.microsoft.com/office/drawing/2014/main" id="{5C49849A-FD68-49ED-907F-198E9DDBFA3E}"/>
                </a:ext>
              </a:extLst>
            </p:cNvPr>
            <p:cNvSpPr>
              <a:spLocks noChangeArrowheads="1"/>
            </p:cNvSpPr>
            <p:nvPr/>
          </p:nvSpPr>
          <p:spPr bwMode="auto">
            <a:xfrm>
              <a:off x="1467" y="3268"/>
              <a:ext cx="175" cy="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85" name="Rectangle 27">
              <a:extLst>
                <a:ext uri="{FF2B5EF4-FFF2-40B4-BE49-F238E27FC236}">
                  <a16:creationId xmlns:a16="http://schemas.microsoft.com/office/drawing/2014/main" id="{8F9574E3-B560-42E5-91DD-BF435FF00EF0}"/>
                </a:ext>
              </a:extLst>
            </p:cNvPr>
            <p:cNvSpPr>
              <a:spLocks noChangeArrowheads="1"/>
            </p:cNvSpPr>
            <p:nvPr/>
          </p:nvSpPr>
          <p:spPr bwMode="auto">
            <a:xfrm>
              <a:off x="1512" y="3306"/>
              <a:ext cx="141"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86" name="Rectangle 28">
              <a:extLst>
                <a:ext uri="{FF2B5EF4-FFF2-40B4-BE49-F238E27FC236}">
                  <a16:creationId xmlns:a16="http://schemas.microsoft.com/office/drawing/2014/main" id="{804CA401-3879-43E8-842B-572646AEDE3F}"/>
                </a:ext>
              </a:extLst>
            </p:cNvPr>
            <p:cNvSpPr>
              <a:spLocks noChangeArrowheads="1"/>
            </p:cNvSpPr>
            <p:nvPr/>
          </p:nvSpPr>
          <p:spPr bwMode="auto">
            <a:xfrm>
              <a:off x="1512" y="3311"/>
              <a:ext cx="113"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100" b="1">
                  <a:solidFill>
                    <a:srgbClr val="FF0000"/>
                  </a:solidFill>
                  <a:latin typeface="Times New Roman" panose="02020603050405020304" pitchFamily="18" charset="0"/>
                </a:rPr>
                <a:t>Β</a:t>
              </a:r>
            </a:p>
          </p:txBody>
        </p:sp>
        <p:sp>
          <p:nvSpPr>
            <p:cNvPr id="45087" name="Rectangle 29">
              <a:extLst>
                <a:ext uri="{FF2B5EF4-FFF2-40B4-BE49-F238E27FC236}">
                  <a16:creationId xmlns:a16="http://schemas.microsoft.com/office/drawing/2014/main" id="{B2B8F26C-F096-431C-87E7-F3B3F25675F6}"/>
                </a:ext>
              </a:extLst>
            </p:cNvPr>
            <p:cNvSpPr>
              <a:spLocks noChangeArrowheads="1"/>
            </p:cNvSpPr>
            <p:nvPr/>
          </p:nvSpPr>
          <p:spPr bwMode="auto">
            <a:xfrm>
              <a:off x="1598" y="3329"/>
              <a:ext cx="3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sp>
          <p:nvSpPr>
            <p:cNvPr id="45088" name="Line 30">
              <a:extLst>
                <a:ext uri="{FF2B5EF4-FFF2-40B4-BE49-F238E27FC236}">
                  <a16:creationId xmlns:a16="http://schemas.microsoft.com/office/drawing/2014/main" id="{73AAA04D-BE63-4CAF-A53B-BC05EB099D9C}"/>
                </a:ext>
              </a:extLst>
            </p:cNvPr>
            <p:cNvSpPr>
              <a:spLocks noChangeShapeType="1"/>
            </p:cNvSpPr>
            <p:nvPr/>
          </p:nvSpPr>
          <p:spPr bwMode="auto">
            <a:xfrm flipV="1">
              <a:off x="1912" y="2141"/>
              <a:ext cx="1375" cy="29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45089" name="Line 31">
              <a:extLst>
                <a:ext uri="{FF2B5EF4-FFF2-40B4-BE49-F238E27FC236}">
                  <a16:creationId xmlns:a16="http://schemas.microsoft.com/office/drawing/2014/main" id="{5CE7DBDE-0315-4077-93B9-48D703CFCBBF}"/>
                </a:ext>
              </a:extLst>
            </p:cNvPr>
            <p:cNvSpPr>
              <a:spLocks noChangeShapeType="1"/>
            </p:cNvSpPr>
            <p:nvPr/>
          </p:nvSpPr>
          <p:spPr bwMode="auto">
            <a:xfrm>
              <a:off x="1913" y="2484"/>
              <a:ext cx="1375" cy="491"/>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45090" name="Line 32">
              <a:extLst>
                <a:ext uri="{FF2B5EF4-FFF2-40B4-BE49-F238E27FC236}">
                  <a16:creationId xmlns:a16="http://schemas.microsoft.com/office/drawing/2014/main" id="{93D0A52F-D592-4151-A98C-AFD58146FA1F}"/>
                </a:ext>
              </a:extLst>
            </p:cNvPr>
            <p:cNvSpPr>
              <a:spLocks noChangeShapeType="1"/>
            </p:cNvSpPr>
            <p:nvPr/>
          </p:nvSpPr>
          <p:spPr bwMode="auto">
            <a:xfrm>
              <a:off x="1913" y="3414"/>
              <a:ext cx="1337" cy="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45091" name="Rectangle 33">
              <a:extLst>
                <a:ext uri="{FF2B5EF4-FFF2-40B4-BE49-F238E27FC236}">
                  <a16:creationId xmlns:a16="http://schemas.microsoft.com/office/drawing/2014/main" id="{2545A2B0-F58D-49EC-AB04-EDAD6D115A71}"/>
                </a:ext>
              </a:extLst>
            </p:cNvPr>
            <p:cNvSpPr>
              <a:spLocks noChangeArrowheads="1"/>
            </p:cNvSpPr>
            <p:nvPr/>
          </p:nvSpPr>
          <p:spPr bwMode="auto">
            <a:xfrm>
              <a:off x="3253" y="2047"/>
              <a:ext cx="1257" cy="292"/>
            </a:xfrm>
            <a:prstGeom prst="rect">
              <a:avLst/>
            </a:prstGeom>
            <a:solidFill>
              <a:srgbClr val="00CC99"/>
            </a:solidFill>
            <a:ln w="12700">
              <a:solidFill>
                <a:srgbClr val="000000"/>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92" name="Rectangle 34">
              <a:extLst>
                <a:ext uri="{FF2B5EF4-FFF2-40B4-BE49-F238E27FC236}">
                  <a16:creationId xmlns:a16="http://schemas.microsoft.com/office/drawing/2014/main" id="{B1D318D2-8D83-45CE-979E-91DDC3C99A45}"/>
                </a:ext>
              </a:extLst>
            </p:cNvPr>
            <p:cNvSpPr>
              <a:spLocks noChangeArrowheads="1"/>
            </p:cNvSpPr>
            <p:nvPr/>
          </p:nvSpPr>
          <p:spPr bwMode="auto">
            <a:xfrm>
              <a:off x="3439" y="2103"/>
              <a:ext cx="882"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93" name="Rectangle 35">
              <a:extLst>
                <a:ext uri="{FF2B5EF4-FFF2-40B4-BE49-F238E27FC236}">
                  <a16:creationId xmlns:a16="http://schemas.microsoft.com/office/drawing/2014/main" id="{AF201E80-B5B1-459E-BECB-B889B8A83049}"/>
                </a:ext>
              </a:extLst>
            </p:cNvPr>
            <p:cNvSpPr>
              <a:spLocks noChangeArrowheads="1"/>
            </p:cNvSpPr>
            <p:nvPr/>
          </p:nvSpPr>
          <p:spPr bwMode="auto">
            <a:xfrm>
              <a:off x="3312" y="2064"/>
              <a:ext cx="109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100" b="1">
                  <a:solidFill>
                    <a:srgbClr val="000000"/>
                  </a:solidFill>
                  <a:latin typeface="Times New Roman" panose="02020603050405020304" pitchFamily="18" charset="0"/>
                </a:rPr>
                <a:t>Απόλυτη Υγεία</a:t>
              </a:r>
            </a:p>
          </p:txBody>
        </p:sp>
        <p:sp>
          <p:nvSpPr>
            <p:cNvPr id="45094" name="Rectangle 36">
              <a:extLst>
                <a:ext uri="{FF2B5EF4-FFF2-40B4-BE49-F238E27FC236}">
                  <a16:creationId xmlns:a16="http://schemas.microsoft.com/office/drawing/2014/main" id="{671B7BB4-9697-4785-82D5-715E974720C8}"/>
                </a:ext>
              </a:extLst>
            </p:cNvPr>
            <p:cNvSpPr>
              <a:spLocks noChangeArrowheads="1"/>
            </p:cNvSpPr>
            <p:nvPr/>
          </p:nvSpPr>
          <p:spPr bwMode="auto">
            <a:xfrm>
              <a:off x="4265" y="2126"/>
              <a:ext cx="3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sp>
          <p:nvSpPr>
            <p:cNvPr id="45095" name="Rectangle 37">
              <a:extLst>
                <a:ext uri="{FF2B5EF4-FFF2-40B4-BE49-F238E27FC236}">
                  <a16:creationId xmlns:a16="http://schemas.microsoft.com/office/drawing/2014/main" id="{DCA96CA7-00B1-4EA9-AA91-45AA949F5140}"/>
                </a:ext>
              </a:extLst>
            </p:cNvPr>
            <p:cNvSpPr>
              <a:spLocks noChangeArrowheads="1"/>
            </p:cNvSpPr>
            <p:nvPr/>
          </p:nvSpPr>
          <p:spPr bwMode="auto">
            <a:xfrm>
              <a:off x="3253" y="2830"/>
              <a:ext cx="777" cy="293"/>
            </a:xfrm>
            <a:prstGeom prst="rect">
              <a:avLst/>
            </a:prstGeom>
            <a:solidFill>
              <a:srgbClr val="00CC99"/>
            </a:solidFill>
            <a:ln w="12700">
              <a:solidFill>
                <a:srgbClr val="000000"/>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96" name="Rectangle 38">
              <a:extLst>
                <a:ext uri="{FF2B5EF4-FFF2-40B4-BE49-F238E27FC236}">
                  <a16:creationId xmlns:a16="http://schemas.microsoft.com/office/drawing/2014/main" id="{4E867421-F0EC-41D2-B663-9E7C162C0FC0}"/>
                </a:ext>
              </a:extLst>
            </p:cNvPr>
            <p:cNvSpPr>
              <a:spLocks noChangeArrowheads="1"/>
            </p:cNvSpPr>
            <p:nvPr/>
          </p:nvSpPr>
          <p:spPr bwMode="auto">
            <a:xfrm>
              <a:off x="3615" y="2884"/>
              <a:ext cx="526"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097" name="Rectangle 39">
              <a:extLst>
                <a:ext uri="{FF2B5EF4-FFF2-40B4-BE49-F238E27FC236}">
                  <a16:creationId xmlns:a16="http://schemas.microsoft.com/office/drawing/2014/main" id="{40657B02-015A-4C95-B79B-66CC1988308E}"/>
                </a:ext>
              </a:extLst>
            </p:cNvPr>
            <p:cNvSpPr>
              <a:spLocks noChangeArrowheads="1"/>
            </p:cNvSpPr>
            <p:nvPr/>
          </p:nvSpPr>
          <p:spPr bwMode="auto">
            <a:xfrm>
              <a:off x="3312" y="2880"/>
              <a:ext cx="626"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100" b="1">
                  <a:solidFill>
                    <a:srgbClr val="000000"/>
                  </a:solidFill>
                  <a:latin typeface="Times New Roman" panose="02020603050405020304" pitchFamily="18" charset="0"/>
                </a:rPr>
                <a:t>Θάνατος</a:t>
              </a:r>
            </a:p>
          </p:txBody>
        </p:sp>
        <p:sp>
          <p:nvSpPr>
            <p:cNvPr id="45098" name="Rectangle 40">
              <a:extLst>
                <a:ext uri="{FF2B5EF4-FFF2-40B4-BE49-F238E27FC236}">
                  <a16:creationId xmlns:a16="http://schemas.microsoft.com/office/drawing/2014/main" id="{26288276-0C94-49E7-8CE0-CCC962C0980F}"/>
                </a:ext>
              </a:extLst>
            </p:cNvPr>
            <p:cNvSpPr>
              <a:spLocks noChangeArrowheads="1"/>
            </p:cNvSpPr>
            <p:nvPr/>
          </p:nvSpPr>
          <p:spPr bwMode="auto">
            <a:xfrm>
              <a:off x="4085" y="2908"/>
              <a:ext cx="3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sp>
          <p:nvSpPr>
            <p:cNvPr id="45099" name="Rectangle 41">
              <a:extLst>
                <a:ext uri="{FF2B5EF4-FFF2-40B4-BE49-F238E27FC236}">
                  <a16:creationId xmlns:a16="http://schemas.microsoft.com/office/drawing/2014/main" id="{B4EB0F44-312A-48D0-AB80-05E3B42AC184}"/>
                </a:ext>
              </a:extLst>
            </p:cNvPr>
            <p:cNvSpPr>
              <a:spLocks noChangeArrowheads="1"/>
            </p:cNvSpPr>
            <p:nvPr/>
          </p:nvSpPr>
          <p:spPr bwMode="auto">
            <a:xfrm>
              <a:off x="3218" y="3410"/>
              <a:ext cx="1484" cy="488"/>
            </a:xfrm>
            <a:prstGeom prst="rect">
              <a:avLst/>
            </a:prstGeom>
            <a:solidFill>
              <a:srgbClr val="00CC99"/>
            </a:solidFill>
            <a:ln w="12700">
              <a:solidFill>
                <a:srgbClr val="000000"/>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100" name="Rectangle 42">
              <a:extLst>
                <a:ext uri="{FF2B5EF4-FFF2-40B4-BE49-F238E27FC236}">
                  <a16:creationId xmlns:a16="http://schemas.microsoft.com/office/drawing/2014/main" id="{524FF3E4-D871-4F0A-A969-5BB260629775}"/>
                </a:ext>
              </a:extLst>
            </p:cNvPr>
            <p:cNvSpPr>
              <a:spLocks noChangeArrowheads="1"/>
            </p:cNvSpPr>
            <p:nvPr/>
          </p:nvSpPr>
          <p:spPr bwMode="auto">
            <a:xfrm>
              <a:off x="3299" y="3423"/>
              <a:ext cx="1320"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101" name="Rectangle 43">
              <a:extLst>
                <a:ext uri="{FF2B5EF4-FFF2-40B4-BE49-F238E27FC236}">
                  <a16:creationId xmlns:a16="http://schemas.microsoft.com/office/drawing/2014/main" id="{19800BE7-8329-469A-A210-2C8B2DA65BAC}"/>
                </a:ext>
              </a:extLst>
            </p:cNvPr>
            <p:cNvSpPr>
              <a:spLocks noChangeArrowheads="1"/>
            </p:cNvSpPr>
            <p:nvPr/>
          </p:nvSpPr>
          <p:spPr bwMode="auto">
            <a:xfrm>
              <a:off x="3264" y="3436"/>
              <a:ext cx="139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100" b="1">
                  <a:solidFill>
                    <a:srgbClr val="000000"/>
                  </a:solidFill>
                  <a:latin typeface="Times New Roman" panose="02020603050405020304" pitchFamily="18" charset="0"/>
                </a:rPr>
                <a:t>Υπάρχουσα</a:t>
              </a:r>
            </a:p>
            <a:p>
              <a:pPr eaLnBrk="1" hangingPunct="1">
                <a:lnSpc>
                  <a:spcPct val="100000"/>
                </a:lnSpc>
                <a:spcBef>
                  <a:spcPct val="0"/>
                </a:spcBef>
                <a:buFontTx/>
                <a:buNone/>
              </a:pPr>
              <a:r>
                <a:rPr lang="en-US" altLang="el-GR" sz="2100" b="1">
                  <a:solidFill>
                    <a:srgbClr val="000000"/>
                  </a:solidFill>
                  <a:latin typeface="Times New Roman" panose="02020603050405020304" pitchFamily="18" charset="0"/>
                </a:rPr>
                <a:t> κατάσταση υγείας</a:t>
              </a:r>
            </a:p>
          </p:txBody>
        </p:sp>
        <p:sp>
          <p:nvSpPr>
            <p:cNvPr id="45102" name="Rectangle 44">
              <a:extLst>
                <a:ext uri="{FF2B5EF4-FFF2-40B4-BE49-F238E27FC236}">
                  <a16:creationId xmlns:a16="http://schemas.microsoft.com/office/drawing/2014/main" id="{A7B77DE2-F728-4DD5-BC71-C5F6B08A7B65}"/>
                </a:ext>
              </a:extLst>
            </p:cNvPr>
            <p:cNvSpPr>
              <a:spLocks noChangeArrowheads="1"/>
            </p:cNvSpPr>
            <p:nvPr/>
          </p:nvSpPr>
          <p:spPr bwMode="auto">
            <a:xfrm>
              <a:off x="4560" y="3447"/>
              <a:ext cx="3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sp>
          <p:nvSpPr>
            <p:cNvPr id="45103" name="Rectangle 45">
              <a:extLst>
                <a:ext uri="{FF2B5EF4-FFF2-40B4-BE49-F238E27FC236}">
                  <a16:creationId xmlns:a16="http://schemas.microsoft.com/office/drawing/2014/main" id="{9E9C6E3C-18D4-4F47-9F76-6F05DA871967}"/>
                </a:ext>
              </a:extLst>
            </p:cNvPr>
            <p:cNvSpPr>
              <a:spLocks noChangeArrowheads="1"/>
            </p:cNvSpPr>
            <p:nvPr/>
          </p:nvSpPr>
          <p:spPr bwMode="auto">
            <a:xfrm>
              <a:off x="3751" y="3619"/>
              <a:ext cx="39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104" name="Rectangle 46">
              <a:extLst>
                <a:ext uri="{FF2B5EF4-FFF2-40B4-BE49-F238E27FC236}">
                  <a16:creationId xmlns:a16="http://schemas.microsoft.com/office/drawing/2014/main" id="{8E821ECC-C447-44D3-A55B-B35C2A3E4292}"/>
                </a:ext>
              </a:extLst>
            </p:cNvPr>
            <p:cNvSpPr>
              <a:spLocks noChangeArrowheads="1"/>
            </p:cNvSpPr>
            <p:nvPr/>
          </p:nvSpPr>
          <p:spPr bwMode="auto">
            <a:xfrm>
              <a:off x="2315" y="1974"/>
              <a:ext cx="166"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105" name="Rectangle 47">
              <a:extLst>
                <a:ext uri="{FF2B5EF4-FFF2-40B4-BE49-F238E27FC236}">
                  <a16:creationId xmlns:a16="http://schemas.microsoft.com/office/drawing/2014/main" id="{F9317A80-870D-4524-8F6C-2665263902E0}"/>
                </a:ext>
              </a:extLst>
            </p:cNvPr>
            <p:cNvSpPr>
              <a:spLocks noChangeArrowheads="1"/>
            </p:cNvSpPr>
            <p:nvPr/>
          </p:nvSpPr>
          <p:spPr bwMode="auto">
            <a:xfrm>
              <a:off x="2358" y="2016"/>
              <a:ext cx="136"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106" name="Rectangle 48">
              <a:extLst>
                <a:ext uri="{FF2B5EF4-FFF2-40B4-BE49-F238E27FC236}">
                  <a16:creationId xmlns:a16="http://schemas.microsoft.com/office/drawing/2014/main" id="{20E9E85E-F447-4039-8249-6135FCE7E530}"/>
                </a:ext>
              </a:extLst>
            </p:cNvPr>
            <p:cNvSpPr>
              <a:spLocks noChangeArrowheads="1"/>
            </p:cNvSpPr>
            <p:nvPr/>
          </p:nvSpPr>
          <p:spPr bwMode="auto">
            <a:xfrm>
              <a:off x="2358" y="2023"/>
              <a:ext cx="9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400">
                  <a:solidFill>
                    <a:srgbClr val="000000"/>
                  </a:solidFill>
                  <a:latin typeface="Times New Roman" panose="02020603050405020304" pitchFamily="18" charset="0"/>
                </a:rPr>
                <a:t>p</a:t>
              </a:r>
            </a:p>
          </p:txBody>
        </p:sp>
        <p:sp>
          <p:nvSpPr>
            <p:cNvPr id="45107" name="Rectangle 49">
              <a:extLst>
                <a:ext uri="{FF2B5EF4-FFF2-40B4-BE49-F238E27FC236}">
                  <a16:creationId xmlns:a16="http://schemas.microsoft.com/office/drawing/2014/main" id="{4AF3854C-09E9-4BC7-810A-F1DB67017FB0}"/>
                </a:ext>
              </a:extLst>
            </p:cNvPr>
            <p:cNvSpPr>
              <a:spLocks noChangeArrowheads="1"/>
            </p:cNvSpPr>
            <p:nvPr/>
          </p:nvSpPr>
          <p:spPr bwMode="auto">
            <a:xfrm>
              <a:off x="2433" y="2065"/>
              <a:ext cx="3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sp>
          <p:nvSpPr>
            <p:cNvPr id="45108" name="Rectangle 50">
              <a:extLst>
                <a:ext uri="{FF2B5EF4-FFF2-40B4-BE49-F238E27FC236}">
                  <a16:creationId xmlns:a16="http://schemas.microsoft.com/office/drawing/2014/main" id="{751A4F0C-1DB3-4019-9CB9-36E2FC9F4B16}"/>
                </a:ext>
              </a:extLst>
            </p:cNvPr>
            <p:cNvSpPr>
              <a:spLocks noChangeArrowheads="1"/>
            </p:cNvSpPr>
            <p:nvPr/>
          </p:nvSpPr>
          <p:spPr bwMode="auto">
            <a:xfrm>
              <a:off x="2240" y="2609"/>
              <a:ext cx="290" cy="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109" name="Rectangle 51">
              <a:extLst>
                <a:ext uri="{FF2B5EF4-FFF2-40B4-BE49-F238E27FC236}">
                  <a16:creationId xmlns:a16="http://schemas.microsoft.com/office/drawing/2014/main" id="{E8C732DD-A81F-4D80-9525-780315718F3A}"/>
                </a:ext>
              </a:extLst>
            </p:cNvPr>
            <p:cNvSpPr>
              <a:spLocks noChangeArrowheads="1"/>
            </p:cNvSpPr>
            <p:nvPr/>
          </p:nvSpPr>
          <p:spPr bwMode="auto">
            <a:xfrm>
              <a:off x="2284" y="2653"/>
              <a:ext cx="260"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sp>
          <p:nvSpPr>
            <p:cNvPr id="45110" name="Rectangle 52">
              <a:extLst>
                <a:ext uri="{FF2B5EF4-FFF2-40B4-BE49-F238E27FC236}">
                  <a16:creationId xmlns:a16="http://schemas.microsoft.com/office/drawing/2014/main" id="{95023760-1C3A-4739-9D9D-3181F74014EA}"/>
                </a:ext>
              </a:extLst>
            </p:cNvPr>
            <p:cNvSpPr>
              <a:spLocks noChangeArrowheads="1"/>
            </p:cNvSpPr>
            <p:nvPr/>
          </p:nvSpPr>
          <p:spPr bwMode="auto">
            <a:xfrm>
              <a:off x="2284" y="2658"/>
              <a:ext cx="9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400">
                  <a:solidFill>
                    <a:srgbClr val="000000"/>
                  </a:solidFill>
                  <a:latin typeface="Times New Roman" panose="02020603050405020304" pitchFamily="18" charset="0"/>
                </a:rPr>
                <a:t>1</a:t>
              </a:r>
            </a:p>
          </p:txBody>
        </p:sp>
        <p:sp>
          <p:nvSpPr>
            <p:cNvPr id="45111" name="Rectangle 53">
              <a:extLst>
                <a:ext uri="{FF2B5EF4-FFF2-40B4-BE49-F238E27FC236}">
                  <a16:creationId xmlns:a16="http://schemas.microsoft.com/office/drawing/2014/main" id="{7B1AF77B-529D-49A0-A036-4F9D7D2D0E25}"/>
                </a:ext>
              </a:extLst>
            </p:cNvPr>
            <p:cNvSpPr>
              <a:spLocks noChangeArrowheads="1"/>
            </p:cNvSpPr>
            <p:nvPr/>
          </p:nvSpPr>
          <p:spPr bwMode="auto">
            <a:xfrm>
              <a:off x="2358" y="2658"/>
              <a:ext cx="6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400">
                  <a:solidFill>
                    <a:srgbClr val="000000"/>
                  </a:solidFill>
                  <a:latin typeface="Times New Roman" panose="02020603050405020304" pitchFamily="18" charset="0"/>
                </a:rPr>
                <a:t>-</a:t>
              </a:r>
            </a:p>
          </p:txBody>
        </p:sp>
        <p:sp>
          <p:nvSpPr>
            <p:cNvPr id="45112" name="Rectangle 54">
              <a:extLst>
                <a:ext uri="{FF2B5EF4-FFF2-40B4-BE49-F238E27FC236}">
                  <a16:creationId xmlns:a16="http://schemas.microsoft.com/office/drawing/2014/main" id="{02F14E74-51C9-4155-879D-A5BBC6517850}"/>
                </a:ext>
              </a:extLst>
            </p:cNvPr>
            <p:cNvSpPr>
              <a:spLocks noChangeArrowheads="1"/>
            </p:cNvSpPr>
            <p:nvPr/>
          </p:nvSpPr>
          <p:spPr bwMode="auto">
            <a:xfrm>
              <a:off x="2408" y="2658"/>
              <a:ext cx="9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2400">
                  <a:solidFill>
                    <a:srgbClr val="000000"/>
                  </a:solidFill>
                  <a:latin typeface="Times New Roman" panose="02020603050405020304" pitchFamily="18" charset="0"/>
                </a:rPr>
                <a:t>p</a:t>
              </a:r>
            </a:p>
          </p:txBody>
        </p:sp>
        <p:sp>
          <p:nvSpPr>
            <p:cNvPr id="45113" name="Rectangle 55">
              <a:extLst>
                <a:ext uri="{FF2B5EF4-FFF2-40B4-BE49-F238E27FC236}">
                  <a16:creationId xmlns:a16="http://schemas.microsoft.com/office/drawing/2014/main" id="{ABB8B655-4CBB-489B-8B8B-3383CFFCC5C1}"/>
                </a:ext>
              </a:extLst>
            </p:cNvPr>
            <p:cNvSpPr>
              <a:spLocks noChangeArrowheads="1"/>
            </p:cNvSpPr>
            <p:nvPr/>
          </p:nvSpPr>
          <p:spPr bwMode="auto">
            <a:xfrm>
              <a:off x="2482" y="2700"/>
              <a:ext cx="3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a:solidFill>
                    <a:srgbClr val="000000"/>
                  </a:solidFill>
                  <a:latin typeface="Times New Roman" panose="02020603050405020304" pitchFamily="18" charset="0"/>
                </a:rPr>
                <a:t> </a:t>
              </a:r>
            </a:p>
          </p:txBody>
        </p:sp>
      </p:grpSp>
      <p:sp>
        <p:nvSpPr>
          <p:cNvPr id="45072" name="Rectangle 57">
            <a:extLst>
              <a:ext uri="{FF2B5EF4-FFF2-40B4-BE49-F238E27FC236}">
                <a16:creationId xmlns:a16="http://schemas.microsoft.com/office/drawing/2014/main" id="{D81C06CC-0A57-442D-BB92-28708DFDF8A4}"/>
              </a:ext>
            </a:extLst>
          </p:cNvPr>
          <p:cNvSpPr>
            <a:spLocks noChangeArrowheads="1"/>
          </p:cNvSpPr>
          <p:nvPr/>
        </p:nvSpPr>
        <p:spPr bwMode="auto">
          <a:xfrm>
            <a:off x="3133725" y="6369050"/>
            <a:ext cx="53213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l-GR" altLang="el-GR" sz="2400">
              <a:latin typeface="PA-SansSerif" pitchFamily="34" charset="0"/>
            </a:endParaRPr>
          </a:p>
        </p:txBody>
      </p:sp>
      <p:pic>
        <p:nvPicPr>
          <p:cNvPr id="58" name="Picture 6" descr="Operational Excellence - ΕΚΠΑ">
            <a:extLst>
              <a:ext uri="{FF2B5EF4-FFF2-40B4-BE49-F238E27FC236}">
                <a16:creationId xmlns:a16="http://schemas.microsoft.com/office/drawing/2014/main" id="{9EEAFC3D-6377-4C70-AF52-52EAA9E4BB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9" name="TextBox 58">
            <a:extLst>
              <a:ext uri="{FF2B5EF4-FFF2-40B4-BE49-F238E27FC236}">
                <a16:creationId xmlns:a16="http://schemas.microsoft.com/office/drawing/2014/main" id="{1E93ECB7-3F60-4353-851C-7B36ED86F0E4}"/>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B6872484-3800-4639-88BB-BB343B90781A}"/>
              </a:ext>
            </a:extLst>
          </p:cNvPr>
          <p:cNvSpPr>
            <a:spLocks noGrp="1" noChangeArrowheads="1"/>
          </p:cNvSpPr>
          <p:nvPr>
            <p:ph type="title"/>
          </p:nvPr>
        </p:nvSpPr>
        <p:spPr>
          <a:xfrm>
            <a:off x="2087597" y="229505"/>
            <a:ext cx="9847729" cy="1280890"/>
          </a:xfrm>
        </p:spPr>
        <p:txBody>
          <a:bodyPr>
            <a:normAutofit fontScale="90000"/>
          </a:bodyPr>
          <a:lstStyle/>
          <a:p>
            <a:pPr algn="ctr">
              <a:defRPr/>
            </a:pPr>
            <a:r>
              <a:rPr lang="en-US" sz="4000" b="1" dirty="0" err="1">
                <a:effectLst>
                  <a:outerShdw blurRad="38100" dist="38100" dir="2700000" algn="tl">
                    <a:srgbClr val="000000"/>
                  </a:outerShdw>
                </a:effectLst>
                <a:latin typeface="PA-SansSerif" pitchFamily="34" charset="0"/>
              </a:rPr>
              <a:t>Αντίρρο</a:t>
            </a:r>
            <a:r>
              <a:rPr lang="en-US" sz="4000" b="1" dirty="0">
                <a:effectLst>
                  <a:outerShdw blurRad="38100" dist="38100" dir="2700000" algn="tl">
                    <a:srgbClr val="000000"/>
                  </a:outerShdw>
                </a:effectLst>
                <a:latin typeface="PA-SansSerif" pitchFamily="34" charset="0"/>
              </a:rPr>
              <a:t>πο χρόνου </a:t>
            </a:r>
            <a:br>
              <a:rPr lang="en-US" sz="4000" b="1" dirty="0">
                <a:effectLst>
                  <a:outerShdw blurRad="38100" dist="38100" dir="2700000" algn="tl">
                    <a:srgbClr val="000000"/>
                  </a:outerShdw>
                </a:effectLst>
                <a:latin typeface="PA-SansSerif" pitchFamily="34" charset="0"/>
              </a:rPr>
            </a:br>
            <a:r>
              <a:rPr lang="en-US" sz="4000" b="1" dirty="0">
                <a:effectLst>
                  <a:outerShdw blurRad="38100" dist="38100" dir="2700000" algn="tl">
                    <a:srgbClr val="000000"/>
                  </a:outerShdw>
                </a:effectLst>
                <a:latin typeface="PA-SansSerif" pitchFamily="34" charset="0"/>
              </a:rPr>
              <a:t>(time trade - off)</a:t>
            </a:r>
          </a:p>
        </p:txBody>
      </p:sp>
      <p:sp>
        <p:nvSpPr>
          <p:cNvPr id="47107" name="Rectangle 6">
            <a:extLst>
              <a:ext uri="{FF2B5EF4-FFF2-40B4-BE49-F238E27FC236}">
                <a16:creationId xmlns:a16="http://schemas.microsoft.com/office/drawing/2014/main" id="{0EE3B454-09D5-4964-ABFF-FEF0542C873E}"/>
              </a:ext>
            </a:extLst>
          </p:cNvPr>
          <p:cNvSpPr>
            <a:spLocks noChangeArrowheads="1"/>
          </p:cNvSpPr>
          <p:nvPr/>
        </p:nvSpPr>
        <p:spPr bwMode="auto">
          <a:xfrm>
            <a:off x="2971800" y="2225675"/>
            <a:ext cx="5310188"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900" b="1">
                <a:latin typeface="Times New Roman" panose="02020603050405020304" pitchFamily="18" charset="0"/>
              </a:rPr>
              <a:t>  </a:t>
            </a:r>
            <a:r>
              <a:rPr lang="en-US" altLang="el-GR" sz="1600" b="1">
                <a:latin typeface="Times New Roman" panose="02020603050405020304" pitchFamily="18" charset="0"/>
              </a:rPr>
              <a:t>A. </a:t>
            </a:r>
            <a:r>
              <a:rPr lang="el-GR" altLang="el-GR" sz="1600" b="1">
                <a:latin typeface="Times New Roman" panose="02020603050405020304" pitchFamily="18" charset="0"/>
              </a:rPr>
              <a:t>Η υπάρχουσα πάθηση για Χ έτη και ακολουθεί θάνατος</a:t>
            </a:r>
            <a:endParaRPr lang="en-US" altLang="el-GR" sz="1600" b="1">
              <a:latin typeface="Times New Roman" panose="02020603050405020304" pitchFamily="18" charset="0"/>
            </a:endParaRPr>
          </a:p>
        </p:txBody>
      </p:sp>
      <p:sp>
        <p:nvSpPr>
          <p:cNvPr id="47108" name="Rectangle 13">
            <a:extLst>
              <a:ext uri="{FF2B5EF4-FFF2-40B4-BE49-F238E27FC236}">
                <a16:creationId xmlns:a16="http://schemas.microsoft.com/office/drawing/2014/main" id="{08CE57C2-3D1C-485E-BCDE-44521FFF0E8F}"/>
              </a:ext>
            </a:extLst>
          </p:cNvPr>
          <p:cNvSpPr>
            <a:spLocks noChangeArrowheads="1"/>
          </p:cNvSpPr>
          <p:nvPr/>
        </p:nvSpPr>
        <p:spPr bwMode="auto">
          <a:xfrm>
            <a:off x="3059113" y="2613025"/>
            <a:ext cx="435451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l-GR" sz="1600" b="1">
                <a:latin typeface="Times New Roman" panose="02020603050405020304" pitchFamily="18" charset="0"/>
              </a:rPr>
              <a:t> B. </a:t>
            </a:r>
            <a:r>
              <a:rPr lang="el-GR" altLang="el-GR" sz="1600" b="1">
                <a:latin typeface="Times New Roman" panose="02020603050405020304" pitchFamily="18" charset="0"/>
              </a:rPr>
              <a:t>Άριστη υγεία για Υ έτη και ακολουθεί θάνατος</a:t>
            </a:r>
            <a:endParaRPr lang="en-US" altLang="el-GR" sz="1600" b="1">
              <a:latin typeface="Times New Roman" panose="02020603050405020304" pitchFamily="18" charset="0"/>
            </a:endParaRPr>
          </a:p>
        </p:txBody>
      </p:sp>
      <p:pic>
        <p:nvPicPr>
          <p:cNvPr id="47109" name="Εικόνα 1">
            <a:extLst>
              <a:ext uri="{FF2B5EF4-FFF2-40B4-BE49-F238E27FC236}">
                <a16:creationId xmlns:a16="http://schemas.microsoft.com/office/drawing/2014/main" id="{EFC6EDE3-BED0-4C98-ABAD-96CC7102F3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125" y="3205163"/>
            <a:ext cx="6945313" cy="278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Operational Excellence - ΕΚΠΑ">
            <a:extLst>
              <a:ext uri="{FF2B5EF4-FFF2-40B4-BE49-F238E27FC236}">
                <a16:creationId xmlns:a16="http://schemas.microsoft.com/office/drawing/2014/main" id="{F6F64D34-3E0E-4796-948F-F03907B1FA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3E78355-0D97-4255-94C4-B80405912D96}"/>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6754" name="Rectangle 2">
            <a:extLst>
              <a:ext uri="{FF2B5EF4-FFF2-40B4-BE49-F238E27FC236}">
                <a16:creationId xmlns:a16="http://schemas.microsoft.com/office/drawing/2014/main" id="{7D08AE27-153C-481B-B26E-65AA5AB255BE}"/>
              </a:ext>
            </a:extLst>
          </p:cNvPr>
          <p:cNvSpPr>
            <a:spLocks noGrp="1" noChangeArrowheads="1"/>
          </p:cNvSpPr>
          <p:nvPr>
            <p:ph type="title" sz="quarter" idx="4294967295"/>
          </p:nvPr>
        </p:nvSpPr>
        <p:spPr>
          <a:xfrm>
            <a:off x="1619250" y="614363"/>
            <a:ext cx="8289925" cy="498475"/>
          </a:xfrm>
        </p:spPr>
        <p:txBody>
          <a:bodyPr>
            <a:normAutofit fontScale="90000"/>
          </a:bodyPr>
          <a:lstStyle/>
          <a:p>
            <a:pPr eaLnBrk="1" hangingPunct="1">
              <a:defRPr/>
            </a:pPr>
            <a:r>
              <a:rPr lang="en-GB" altLang="el-GR" sz="4000" b="1" dirty="0"/>
              <a:t>Cost-effectiveness plane:</a:t>
            </a:r>
          </a:p>
        </p:txBody>
      </p:sp>
      <p:sp>
        <p:nvSpPr>
          <p:cNvPr id="49155" name="Line 6">
            <a:extLst>
              <a:ext uri="{FF2B5EF4-FFF2-40B4-BE49-F238E27FC236}">
                <a16:creationId xmlns:a16="http://schemas.microsoft.com/office/drawing/2014/main" id="{0271185B-1C88-478B-9A49-29631BF6EB2F}"/>
              </a:ext>
            </a:extLst>
          </p:cNvPr>
          <p:cNvSpPr>
            <a:spLocks noChangeShapeType="1"/>
          </p:cNvSpPr>
          <p:nvPr/>
        </p:nvSpPr>
        <p:spPr bwMode="auto">
          <a:xfrm>
            <a:off x="5951538" y="2060575"/>
            <a:ext cx="0" cy="396081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9156" name="Line 7">
            <a:extLst>
              <a:ext uri="{FF2B5EF4-FFF2-40B4-BE49-F238E27FC236}">
                <a16:creationId xmlns:a16="http://schemas.microsoft.com/office/drawing/2014/main" id="{908997A5-4876-4DA4-BDF1-26680D9806F9}"/>
              </a:ext>
            </a:extLst>
          </p:cNvPr>
          <p:cNvSpPr>
            <a:spLocks noChangeShapeType="1"/>
          </p:cNvSpPr>
          <p:nvPr/>
        </p:nvSpPr>
        <p:spPr bwMode="auto">
          <a:xfrm>
            <a:off x="2927350" y="3860800"/>
            <a:ext cx="6408738"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9157" name="Text Box 8">
            <a:extLst>
              <a:ext uri="{FF2B5EF4-FFF2-40B4-BE49-F238E27FC236}">
                <a16:creationId xmlns:a16="http://schemas.microsoft.com/office/drawing/2014/main" id="{2B503DA2-1F78-48C4-93C8-5AF7AF2E9D9F}"/>
              </a:ext>
            </a:extLst>
          </p:cNvPr>
          <p:cNvSpPr txBox="1">
            <a:spLocks noChangeArrowheads="1"/>
          </p:cNvSpPr>
          <p:nvPr/>
        </p:nvSpPr>
        <p:spPr bwMode="auto">
          <a:xfrm>
            <a:off x="4995863" y="1730375"/>
            <a:ext cx="1177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l-GR" sz="2400">
                <a:latin typeface="Garamond" panose="02020404030301010803" pitchFamily="18" charset="0"/>
              </a:rPr>
              <a:t>COST €</a:t>
            </a:r>
          </a:p>
        </p:txBody>
      </p:sp>
      <p:sp>
        <p:nvSpPr>
          <p:cNvPr id="49158" name="Text Box 9">
            <a:extLst>
              <a:ext uri="{FF2B5EF4-FFF2-40B4-BE49-F238E27FC236}">
                <a16:creationId xmlns:a16="http://schemas.microsoft.com/office/drawing/2014/main" id="{15ED11D9-8126-45E7-A82E-C668086C0558}"/>
              </a:ext>
            </a:extLst>
          </p:cNvPr>
          <p:cNvSpPr txBox="1">
            <a:spLocks noChangeArrowheads="1"/>
          </p:cNvSpPr>
          <p:nvPr/>
        </p:nvSpPr>
        <p:spPr bwMode="auto">
          <a:xfrm>
            <a:off x="9028113" y="3962400"/>
            <a:ext cx="13192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l-GR" sz="2400">
                <a:latin typeface="Garamond" panose="02020404030301010803" pitchFamily="18" charset="0"/>
              </a:rPr>
              <a:t>EFFECT</a:t>
            </a:r>
          </a:p>
        </p:txBody>
      </p:sp>
      <p:sp>
        <p:nvSpPr>
          <p:cNvPr id="1226764" name="Freeform 12">
            <a:extLst>
              <a:ext uri="{FF2B5EF4-FFF2-40B4-BE49-F238E27FC236}">
                <a16:creationId xmlns:a16="http://schemas.microsoft.com/office/drawing/2014/main" id="{DB69C73E-F19F-413F-B268-5F2A7CA0F428}"/>
              </a:ext>
            </a:extLst>
          </p:cNvPr>
          <p:cNvSpPr>
            <a:spLocks/>
          </p:cNvSpPr>
          <p:nvPr/>
        </p:nvSpPr>
        <p:spPr bwMode="auto">
          <a:xfrm>
            <a:off x="8112125" y="4292600"/>
            <a:ext cx="863600" cy="1608138"/>
          </a:xfrm>
          <a:custGeom>
            <a:avLst/>
            <a:gdLst>
              <a:gd name="T0" fmla="*/ 0 w 544"/>
              <a:gd name="T1" fmla="*/ 2147483646 h 1013"/>
              <a:gd name="T2" fmla="*/ 2147483646 w 544"/>
              <a:gd name="T3" fmla="*/ 2147483646 h 1013"/>
              <a:gd name="T4" fmla="*/ 2147483646 w 544"/>
              <a:gd name="T5" fmla="*/ 0 h 1013"/>
              <a:gd name="T6" fmla="*/ 0 60000 65536"/>
              <a:gd name="T7" fmla="*/ 0 60000 65536"/>
              <a:gd name="T8" fmla="*/ 0 60000 65536"/>
              <a:gd name="T9" fmla="*/ 0 w 544"/>
              <a:gd name="T10" fmla="*/ 0 h 1013"/>
              <a:gd name="T11" fmla="*/ 544 w 544"/>
              <a:gd name="T12" fmla="*/ 1013 h 1013"/>
            </a:gdLst>
            <a:ahLst/>
            <a:cxnLst>
              <a:cxn ang="T6">
                <a:pos x="T0" y="T1"/>
              </a:cxn>
              <a:cxn ang="T7">
                <a:pos x="T2" y="T3"/>
              </a:cxn>
              <a:cxn ang="T8">
                <a:pos x="T4" y="T5"/>
              </a:cxn>
            </a:cxnLst>
            <a:rect l="T9" t="T10" r="T11" b="T12"/>
            <a:pathLst>
              <a:path w="544" h="1013">
                <a:moveTo>
                  <a:pt x="0" y="635"/>
                </a:moveTo>
                <a:cubicBezTo>
                  <a:pt x="22" y="824"/>
                  <a:pt x="45" y="1013"/>
                  <a:pt x="136" y="907"/>
                </a:cubicBezTo>
                <a:cubicBezTo>
                  <a:pt x="227" y="801"/>
                  <a:pt x="476" y="151"/>
                  <a:pt x="544" y="0"/>
                </a:cubicBezTo>
              </a:path>
            </a:pathLst>
          </a:custGeom>
          <a:noFill/>
          <a:ln w="25400">
            <a:solidFill>
              <a:srgbClr val="008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grpSp>
        <p:nvGrpSpPr>
          <p:cNvPr id="2" name="Group 13">
            <a:extLst>
              <a:ext uri="{FF2B5EF4-FFF2-40B4-BE49-F238E27FC236}">
                <a16:creationId xmlns:a16="http://schemas.microsoft.com/office/drawing/2014/main" id="{BA7223BD-80E3-4A9C-8F22-4CEDCA9EA350}"/>
              </a:ext>
            </a:extLst>
          </p:cNvPr>
          <p:cNvGrpSpPr>
            <a:grpSpLocks/>
          </p:cNvGrpSpPr>
          <p:nvPr/>
        </p:nvGrpSpPr>
        <p:grpSpPr bwMode="auto">
          <a:xfrm>
            <a:off x="2640013" y="2492375"/>
            <a:ext cx="1152525" cy="1223963"/>
            <a:chOff x="703" y="1570"/>
            <a:chExt cx="726" cy="771"/>
          </a:xfrm>
        </p:grpSpPr>
        <p:sp>
          <p:nvSpPr>
            <p:cNvPr id="49164" name="Line 14">
              <a:extLst>
                <a:ext uri="{FF2B5EF4-FFF2-40B4-BE49-F238E27FC236}">
                  <a16:creationId xmlns:a16="http://schemas.microsoft.com/office/drawing/2014/main" id="{37B91DD3-8BB6-4A29-997D-CC04305CA548}"/>
                </a:ext>
              </a:extLst>
            </p:cNvPr>
            <p:cNvSpPr>
              <a:spLocks noChangeShapeType="1"/>
            </p:cNvSpPr>
            <p:nvPr/>
          </p:nvSpPr>
          <p:spPr bwMode="auto">
            <a:xfrm>
              <a:off x="703" y="1661"/>
              <a:ext cx="726" cy="68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9165" name="Line 15">
              <a:extLst>
                <a:ext uri="{FF2B5EF4-FFF2-40B4-BE49-F238E27FC236}">
                  <a16:creationId xmlns:a16="http://schemas.microsoft.com/office/drawing/2014/main" id="{CDFF3860-631C-4ED3-9606-1EBE8985AEC6}"/>
                </a:ext>
              </a:extLst>
            </p:cNvPr>
            <p:cNvSpPr>
              <a:spLocks noChangeShapeType="1"/>
            </p:cNvSpPr>
            <p:nvPr/>
          </p:nvSpPr>
          <p:spPr bwMode="auto">
            <a:xfrm flipH="1">
              <a:off x="793" y="1570"/>
              <a:ext cx="454" cy="771"/>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1226768" name="Text Box 16">
            <a:extLst>
              <a:ext uri="{FF2B5EF4-FFF2-40B4-BE49-F238E27FC236}">
                <a16:creationId xmlns:a16="http://schemas.microsoft.com/office/drawing/2014/main" id="{C95C4E35-B253-4BD0-A92C-3F89BAFF6F9B}"/>
              </a:ext>
            </a:extLst>
          </p:cNvPr>
          <p:cNvSpPr txBox="1">
            <a:spLocks noChangeArrowheads="1"/>
          </p:cNvSpPr>
          <p:nvPr/>
        </p:nvSpPr>
        <p:spPr bwMode="auto">
          <a:xfrm>
            <a:off x="2711450" y="4437063"/>
            <a:ext cx="709613"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GB" altLang="el-GR" sz="7200">
                <a:solidFill>
                  <a:schemeClr val="accent1"/>
                </a:solidFill>
                <a:latin typeface="Garamond" panose="02020404030301010803" pitchFamily="18" charset="0"/>
              </a:rPr>
              <a:t>?</a:t>
            </a:r>
          </a:p>
        </p:txBody>
      </p:sp>
      <p:sp>
        <p:nvSpPr>
          <p:cNvPr id="1226769" name="Text Box 17">
            <a:extLst>
              <a:ext uri="{FF2B5EF4-FFF2-40B4-BE49-F238E27FC236}">
                <a16:creationId xmlns:a16="http://schemas.microsoft.com/office/drawing/2014/main" id="{028FB8A0-41B6-49DB-9102-41779DCF625B}"/>
              </a:ext>
            </a:extLst>
          </p:cNvPr>
          <p:cNvSpPr txBox="1">
            <a:spLocks noChangeArrowheads="1"/>
          </p:cNvSpPr>
          <p:nvPr/>
        </p:nvSpPr>
        <p:spPr bwMode="auto">
          <a:xfrm>
            <a:off x="7967663" y="2060575"/>
            <a:ext cx="709612"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GB" altLang="el-GR" sz="7200">
                <a:solidFill>
                  <a:schemeClr val="accent1"/>
                </a:solidFill>
                <a:latin typeface="Garamond" panose="02020404030301010803" pitchFamily="18" charset="0"/>
              </a:rPr>
              <a:t>?</a:t>
            </a:r>
          </a:p>
        </p:txBody>
      </p:sp>
      <p:sp>
        <p:nvSpPr>
          <p:cNvPr id="49163" name="Text Box 19">
            <a:extLst>
              <a:ext uri="{FF2B5EF4-FFF2-40B4-BE49-F238E27FC236}">
                <a16:creationId xmlns:a16="http://schemas.microsoft.com/office/drawing/2014/main" id="{E419B792-EC53-4D58-8240-C27A0F51F9C1}"/>
              </a:ext>
            </a:extLst>
          </p:cNvPr>
          <p:cNvSpPr txBox="1">
            <a:spLocks noChangeArrowheads="1"/>
          </p:cNvSpPr>
          <p:nvPr/>
        </p:nvSpPr>
        <p:spPr bwMode="auto">
          <a:xfrm>
            <a:off x="5878513" y="3933825"/>
            <a:ext cx="3286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GB" altLang="el-GR" sz="2400">
                <a:latin typeface="Garamond" panose="02020404030301010803" pitchFamily="18" charset="0"/>
              </a:rPr>
              <a:t>S</a:t>
            </a:r>
          </a:p>
        </p:txBody>
      </p:sp>
      <p:pic>
        <p:nvPicPr>
          <p:cNvPr id="14" name="Picture 6" descr="Operational Excellence - ΕΚΠΑ">
            <a:extLst>
              <a:ext uri="{FF2B5EF4-FFF2-40B4-BE49-F238E27FC236}">
                <a16:creationId xmlns:a16="http://schemas.microsoft.com/office/drawing/2014/main" id="{E2324C05-36EC-4A34-AA25-1BC33CA2F0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66D3E4D7-97F3-46C0-81D8-A20839A96A6D}"/>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1226764"/>
                                        </p:tgtEl>
                                        <p:attrNameLst>
                                          <p:attrName>style.visibility</p:attrName>
                                        </p:attrNameLst>
                                      </p:cBhvr>
                                      <p:to>
                                        <p:strVal val="visible"/>
                                      </p:to>
                                    </p:set>
                                    <p:anim calcmode="lin" valueType="num">
                                      <p:cBhvr additive="base">
                                        <p:cTn id="13" dur="500" fill="hold"/>
                                        <p:tgtEl>
                                          <p:spTgt spid="1226764"/>
                                        </p:tgtEl>
                                        <p:attrNameLst>
                                          <p:attrName>ppt_x</p:attrName>
                                        </p:attrNameLst>
                                      </p:cBhvr>
                                      <p:tavLst>
                                        <p:tav tm="0">
                                          <p:val>
                                            <p:strVal val="1+#ppt_w/2"/>
                                          </p:val>
                                        </p:tav>
                                        <p:tav tm="100000">
                                          <p:val>
                                            <p:strVal val="#ppt_x"/>
                                          </p:val>
                                        </p:tav>
                                      </p:tavLst>
                                    </p:anim>
                                    <p:anim calcmode="lin" valueType="num">
                                      <p:cBhvr additive="base">
                                        <p:cTn id="14" dur="500" fill="hold"/>
                                        <p:tgtEl>
                                          <p:spTgt spid="122676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26768"/>
                                        </p:tgtEl>
                                        <p:attrNameLst>
                                          <p:attrName>style.visibility</p:attrName>
                                        </p:attrNameLst>
                                      </p:cBhvr>
                                      <p:to>
                                        <p:strVal val="visible"/>
                                      </p:to>
                                    </p:set>
                                    <p:anim calcmode="lin" valueType="num">
                                      <p:cBhvr additive="base">
                                        <p:cTn id="19" dur="500" fill="hold"/>
                                        <p:tgtEl>
                                          <p:spTgt spid="1226768"/>
                                        </p:tgtEl>
                                        <p:attrNameLst>
                                          <p:attrName>ppt_x</p:attrName>
                                        </p:attrNameLst>
                                      </p:cBhvr>
                                      <p:tavLst>
                                        <p:tav tm="0">
                                          <p:val>
                                            <p:strVal val="0-#ppt_w/2"/>
                                          </p:val>
                                        </p:tav>
                                        <p:tav tm="100000">
                                          <p:val>
                                            <p:strVal val="#ppt_x"/>
                                          </p:val>
                                        </p:tav>
                                      </p:tavLst>
                                    </p:anim>
                                    <p:anim calcmode="lin" valueType="num">
                                      <p:cBhvr additive="base">
                                        <p:cTn id="20" dur="500" fill="hold"/>
                                        <p:tgtEl>
                                          <p:spTgt spid="122676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1226769">
                                            <p:txEl>
                                              <p:pRg st="0" end="0"/>
                                            </p:txEl>
                                          </p:spTgt>
                                        </p:tgtEl>
                                        <p:attrNameLst>
                                          <p:attrName>style.visibility</p:attrName>
                                        </p:attrNameLst>
                                      </p:cBhvr>
                                      <p:to>
                                        <p:strVal val="visible"/>
                                      </p:to>
                                    </p:set>
                                    <p:anim calcmode="lin" valueType="num">
                                      <p:cBhvr additive="base">
                                        <p:cTn id="25" dur="500" fill="hold"/>
                                        <p:tgtEl>
                                          <p:spTgt spid="1226769">
                                            <p:txEl>
                                              <p:pRg st="0" end="0"/>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22676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676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a:extLst>
              <a:ext uri="{FF2B5EF4-FFF2-40B4-BE49-F238E27FC236}">
                <a16:creationId xmlns:a16="http://schemas.microsoft.com/office/drawing/2014/main" id="{50B06F60-3D64-4FD4-8841-2BE51DD35CCC}"/>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919288" y="260350"/>
            <a:ext cx="8424862" cy="6050509"/>
          </a:xfrm>
        </p:spPr>
      </p:pic>
      <p:pic>
        <p:nvPicPr>
          <p:cNvPr id="3" name="Picture 6" descr="Operational Excellence - ΕΚΠΑ">
            <a:extLst>
              <a:ext uri="{FF2B5EF4-FFF2-40B4-BE49-F238E27FC236}">
                <a16:creationId xmlns:a16="http://schemas.microsoft.com/office/drawing/2014/main" id="{A85F8315-98C4-467E-82C4-2054902B56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EA3D3E4-408D-400B-B09B-75339996BC16}"/>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Line 9">
            <a:extLst>
              <a:ext uri="{FF2B5EF4-FFF2-40B4-BE49-F238E27FC236}">
                <a16:creationId xmlns:a16="http://schemas.microsoft.com/office/drawing/2014/main" id="{0D262C55-209E-4894-B5E9-FC57C311E94F}"/>
              </a:ext>
            </a:extLst>
          </p:cNvPr>
          <p:cNvSpPr>
            <a:spLocks noChangeShapeType="1"/>
          </p:cNvSpPr>
          <p:nvPr/>
        </p:nvSpPr>
        <p:spPr bwMode="auto">
          <a:xfrm>
            <a:off x="3143250" y="4005263"/>
            <a:ext cx="5988050" cy="0"/>
          </a:xfrm>
          <a:prstGeom prst="line">
            <a:avLst/>
          </a:prstGeom>
          <a:noFill/>
          <a:ln w="12700">
            <a:solidFill>
              <a:srgbClr val="3333CC"/>
            </a:solidFill>
            <a:round/>
            <a:headEnd/>
            <a:tailEnd/>
          </a:ln>
          <a:extLst>
            <a:ext uri="{909E8E84-426E-40DD-AFC4-6F175D3DCCD1}">
              <a14:hiddenFill xmlns:a14="http://schemas.microsoft.com/office/drawing/2010/main">
                <a:noFill/>
              </a14:hiddenFill>
            </a:ext>
          </a:extLst>
        </p:spPr>
        <p:txBody>
          <a:bodyPr/>
          <a:lstStyle/>
          <a:p>
            <a:endParaRPr lang="el-GR"/>
          </a:p>
        </p:txBody>
      </p:sp>
      <p:graphicFrame>
        <p:nvGraphicFramePr>
          <p:cNvPr id="7" name="Group 94">
            <a:extLst>
              <a:ext uri="{FF2B5EF4-FFF2-40B4-BE49-F238E27FC236}">
                <a16:creationId xmlns:a16="http://schemas.microsoft.com/office/drawing/2014/main" id="{10E0A3BA-F015-42B9-888B-18FFDC7F797F}"/>
              </a:ext>
            </a:extLst>
          </p:cNvPr>
          <p:cNvGraphicFramePr>
            <a:graphicFrameLocks/>
          </p:cNvGraphicFramePr>
          <p:nvPr/>
        </p:nvGraphicFramePr>
        <p:xfrm>
          <a:off x="2048942" y="1487116"/>
          <a:ext cx="8291513" cy="4852482"/>
        </p:xfrm>
        <a:graphic>
          <a:graphicData uri="http://schemas.openxmlformats.org/drawingml/2006/table">
            <a:tbl>
              <a:tblPr>
                <a:tableStyleId>{D113A9D2-9D6B-4929-AA2D-F23B5EE8CBE7}</a:tableStyleId>
              </a:tblPr>
              <a:tblGrid>
                <a:gridCol w="3609975">
                  <a:extLst>
                    <a:ext uri="{9D8B030D-6E8A-4147-A177-3AD203B41FA5}">
                      <a16:colId xmlns:a16="http://schemas.microsoft.com/office/drawing/2014/main" val="20000"/>
                    </a:ext>
                  </a:extLst>
                </a:gridCol>
                <a:gridCol w="4681538">
                  <a:extLst>
                    <a:ext uri="{9D8B030D-6E8A-4147-A177-3AD203B41FA5}">
                      <a16:colId xmlns:a16="http://schemas.microsoft.com/office/drawing/2014/main" val="20001"/>
                    </a:ext>
                  </a:extLst>
                </a:gridCol>
              </a:tblGrid>
              <a:tr h="738315">
                <a:tc gridSpan="2">
                  <a:txBody>
                    <a:bodyPr/>
                    <a:lstStyle/>
                    <a:p>
                      <a:pPr marL="0" marR="0" lvl="0" indent="0" algn="l" defTabSz="449263" rtl="0" eaLnBrk="1" fontAlgn="base" latinLnBrk="0" hangingPunct="1">
                        <a:lnSpc>
                          <a:spcPct val="100000"/>
                        </a:lnSpc>
                        <a:spcBef>
                          <a:spcPct val="20000"/>
                        </a:spcBef>
                        <a:spcAft>
                          <a:spcPct val="0"/>
                        </a:spcAft>
                        <a:buClr>
                          <a:srgbClr val="EEFDC7"/>
                        </a:buClr>
                        <a:buSzTx/>
                        <a:buFont typeface="Wingdings" pitchFamily="2" charset="2"/>
                        <a:buNone/>
                        <a:tabLst/>
                      </a:pPr>
                      <a:endParaRPr kumimoji="0" lang="el-GR" sz="2800" b="1" i="0" u="none" strike="noStrike" cap="none" normalizeH="0" baseline="0" dirty="0">
                        <a:ln>
                          <a:noFill/>
                        </a:ln>
                        <a:solidFill>
                          <a:srgbClr val="EEFDC7"/>
                        </a:solidFill>
                        <a:effectLst>
                          <a:outerShdw blurRad="38100" dist="38100" dir="2700000" algn="tl">
                            <a:srgbClr val="000000"/>
                          </a:outerShdw>
                        </a:effectLst>
                        <a:latin typeface="Verdana" pitchFamily="34" charset="0"/>
                      </a:endParaRPr>
                    </a:p>
                  </a:txBody>
                  <a:tcPr horzOverflow="overflow"/>
                </a:tc>
                <a:tc hMerge="1">
                  <a:txBody>
                    <a:bodyPr/>
                    <a:lstStyle/>
                    <a:p>
                      <a:endParaRPr lang="el-GR"/>
                    </a:p>
                  </a:txBody>
                  <a:tcPr/>
                </a:tc>
                <a:extLst>
                  <a:ext uri="{0D108BD9-81ED-4DB2-BD59-A6C34878D82A}">
                    <a16:rowId xmlns:a16="http://schemas.microsoft.com/office/drawing/2014/main" val="10000"/>
                  </a:ext>
                </a:extLst>
              </a:tr>
              <a:tr h="651455">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n-GB" sz="2400" u="none" strike="noStrike" cap="none" normalizeH="0" baseline="0" dirty="0">
                          <a:ln>
                            <a:noFill/>
                          </a:ln>
                          <a:effectLst>
                            <a:outerShdw blurRad="38100" dist="38100" dir="2700000" algn="tl">
                              <a:srgbClr val="000000">
                                <a:alpha val="43137"/>
                              </a:srgbClr>
                            </a:outerShdw>
                          </a:effectLst>
                        </a:rPr>
                        <a:t>0 or Less</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l-GR" sz="2400" u="none" strike="noStrike" cap="none" normalizeH="0" baseline="0" dirty="0">
                          <a:ln>
                            <a:noFill/>
                          </a:ln>
                          <a:effectLst>
                            <a:outerShdw blurRad="38100" dist="38100" dir="2700000" algn="tl">
                              <a:srgbClr val="000000">
                                <a:alpha val="43137"/>
                              </a:srgbClr>
                            </a:outerShdw>
                          </a:effectLst>
                        </a:rPr>
                        <a:t>Εξοικονόμηση </a:t>
                      </a:r>
                      <a:r>
                        <a:rPr kumimoji="0" lang="en-GB" sz="2400" u="none" strike="noStrike" cap="none" normalizeH="0" baseline="0" dirty="0">
                          <a:ln>
                            <a:noFill/>
                          </a:ln>
                          <a:effectLst>
                            <a:outerShdw blurRad="38100" dist="38100" dir="2700000" algn="tl">
                              <a:srgbClr val="000000">
                                <a:alpha val="43137"/>
                              </a:srgbClr>
                            </a:outerShdw>
                          </a:effectLst>
                        </a:rPr>
                        <a:t>– </a:t>
                      </a:r>
                      <a:r>
                        <a:rPr kumimoji="0" lang="el-GR" sz="2400" u="none" strike="noStrike" cap="none" normalizeH="0" baseline="0" dirty="0">
                          <a:ln>
                            <a:noFill/>
                          </a:ln>
                          <a:effectLst>
                            <a:outerShdw blurRad="38100" dist="38100" dir="2700000" algn="tl">
                              <a:srgbClr val="000000">
                                <a:alpha val="43137"/>
                              </a:srgbClr>
                            </a:outerShdw>
                          </a:effectLst>
                        </a:rPr>
                        <a:t>Κυρίαρχη</a:t>
                      </a:r>
                      <a:r>
                        <a:rPr kumimoji="0" lang="en-GB" sz="2400" u="none" strike="noStrike" cap="none" normalizeH="0" baseline="0" dirty="0">
                          <a:ln>
                            <a:noFill/>
                          </a:ln>
                          <a:effectLst>
                            <a:outerShdw blurRad="38100" dist="38100" dir="2700000" algn="tl">
                              <a:srgbClr val="000000">
                                <a:alpha val="43137"/>
                              </a:srgbClr>
                            </a:outerShdw>
                          </a:effectLst>
                        </a:rPr>
                        <a:t> </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extLst>
                  <a:ext uri="{0D108BD9-81ED-4DB2-BD59-A6C34878D82A}">
                    <a16:rowId xmlns:a16="http://schemas.microsoft.com/office/drawing/2014/main" val="10001"/>
                  </a:ext>
                </a:extLst>
              </a:tr>
              <a:tr h="651455">
                <a:tc>
                  <a:txBody>
                    <a:bodyPr/>
                    <a:lstStyle/>
                    <a:p>
                      <a:pPr marL="0" marR="0" lvl="0" indent="0" algn="l" defTabSz="449263" rtl="0" eaLnBrk="1" fontAlgn="base" latinLnBrk="0" hangingPunct="1">
                        <a:lnSpc>
                          <a:spcPct val="100000"/>
                        </a:lnSpc>
                        <a:spcBef>
                          <a:spcPct val="20000"/>
                        </a:spcBef>
                        <a:spcAft>
                          <a:spcPct val="0"/>
                        </a:spcAft>
                        <a:buClr>
                          <a:srgbClr val="EEFDC7"/>
                        </a:buClr>
                        <a:buSzTx/>
                        <a:buFont typeface="Wingdings" pitchFamily="2" charset="2"/>
                        <a:buNone/>
                        <a:tabLst/>
                      </a:pPr>
                      <a:r>
                        <a:rPr kumimoji="0" lang="en-GB" sz="2400" u="none" strike="noStrike" cap="none" normalizeH="0" baseline="0" dirty="0">
                          <a:ln>
                            <a:noFill/>
                          </a:ln>
                          <a:effectLst>
                            <a:outerShdw blurRad="38100" dist="38100" dir="2700000" algn="tl">
                              <a:srgbClr val="000000">
                                <a:alpha val="43137"/>
                              </a:srgbClr>
                            </a:outerShdw>
                          </a:effectLst>
                        </a:rPr>
                        <a:t>1 - 20,000</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l-GR" sz="2400" u="none" strike="noStrike" cap="none" normalizeH="0" baseline="0" dirty="0">
                          <a:ln>
                            <a:noFill/>
                          </a:ln>
                          <a:effectLst>
                            <a:outerShdw blurRad="38100" dist="38100" dir="2700000" algn="tl">
                              <a:srgbClr val="000000">
                                <a:alpha val="43137"/>
                              </a:srgbClr>
                            </a:outerShdw>
                          </a:effectLst>
                        </a:rPr>
                        <a:t>Εξαιρετικά ελκυστική </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extLst>
                  <a:ext uri="{0D108BD9-81ED-4DB2-BD59-A6C34878D82A}">
                    <a16:rowId xmlns:a16="http://schemas.microsoft.com/office/drawing/2014/main" val="10002"/>
                  </a:ext>
                </a:extLst>
              </a:tr>
              <a:tr h="651455">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n-GB" sz="2400" u="none" strike="noStrike" cap="none" normalizeH="0" baseline="0" dirty="0">
                          <a:ln>
                            <a:noFill/>
                          </a:ln>
                          <a:effectLst>
                            <a:outerShdw blurRad="38100" dist="38100" dir="2700000" algn="tl">
                              <a:srgbClr val="000000">
                                <a:alpha val="43137"/>
                              </a:srgbClr>
                            </a:outerShdw>
                          </a:effectLst>
                        </a:rPr>
                        <a:t>20,001 - 40,000</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l-GR" sz="2400" u="none" strike="noStrike" cap="none" normalizeH="0" baseline="0" dirty="0">
                          <a:ln>
                            <a:noFill/>
                          </a:ln>
                          <a:effectLst>
                            <a:outerShdw blurRad="38100" dist="38100" dir="2700000" algn="tl">
                              <a:srgbClr val="000000">
                                <a:alpha val="43137"/>
                              </a:srgbClr>
                            </a:outerShdw>
                          </a:effectLst>
                        </a:rPr>
                        <a:t>Ελκυστική </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extLst>
                  <a:ext uri="{0D108BD9-81ED-4DB2-BD59-A6C34878D82A}">
                    <a16:rowId xmlns:a16="http://schemas.microsoft.com/office/drawing/2014/main" val="10003"/>
                  </a:ext>
                </a:extLst>
              </a:tr>
              <a:tr h="685387">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n-GB" sz="2400" u="none" strike="noStrike" cap="none" normalizeH="0" baseline="0" dirty="0">
                          <a:ln>
                            <a:noFill/>
                          </a:ln>
                          <a:effectLst>
                            <a:outerShdw blurRad="38100" dist="38100" dir="2700000" algn="tl">
                              <a:srgbClr val="000000">
                                <a:alpha val="43137"/>
                              </a:srgbClr>
                            </a:outerShdw>
                          </a:effectLst>
                        </a:rPr>
                        <a:t>40,001 - 60,000</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l-GR" sz="2400" u="none" strike="noStrike" cap="none" normalizeH="0" baseline="0" dirty="0">
                          <a:ln>
                            <a:noFill/>
                          </a:ln>
                          <a:effectLst>
                            <a:outerShdw blurRad="38100" dist="38100" dir="2700000" algn="tl">
                              <a:srgbClr val="000000">
                                <a:alpha val="43137"/>
                              </a:srgbClr>
                            </a:outerShdw>
                          </a:effectLst>
                        </a:rPr>
                        <a:t>Οριακά </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extLst>
                  <a:ext uri="{0D108BD9-81ED-4DB2-BD59-A6C34878D82A}">
                    <a16:rowId xmlns:a16="http://schemas.microsoft.com/office/drawing/2014/main" val="10004"/>
                  </a:ext>
                </a:extLst>
              </a:tr>
              <a:tr h="685387">
                <a:tc>
                  <a:txBody>
                    <a:bodyPr/>
                    <a:lstStyle/>
                    <a:p>
                      <a:pPr marL="0" marR="0" lvl="0" indent="0" algn="l" defTabSz="449263" rtl="0" eaLnBrk="1" fontAlgn="base" latinLnBrk="0" hangingPunct="1">
                        <a:lnSpc>
                          <a:spcPct val="100000"/>
                        </a:lnSpc>
                        <a:spcBef>
                          <a:spcPct val="20000"/>
                        </a:spcBef>
                        <a:spcAft>
                          <a:spcPct val="0"/>
                        </a:spcAft>
                        <a:buClr>
                          <a:srgbClr val="EEFDC7"/>
                        </a:buClr>
                        <a:buSzTx/>
                        <a:buFont typeface="Wingdings" pitchFamily="2" charset="2"/>
                        <a:buNone/>
                        <a:tabLst/>
                      </a:pPr>
                      <a:r>
                        <a:rPr kumimoji="0" lang="en-GB" sz="2400" u="none" strike="noStrike" cap="none" normalizeH="0" baseline="0">
                          <a:ln>
                            <a:noFill/>
                          </a:ln>
                          <a:effectLst>
                            <a:outerShdw blurRad="38100" dist="38100" dir="2700000" algn="tl">
                              <a:srgbClr val="000000">
                                <a:alpha val="43137"/>
                              </a:srgbClr>
                            </a:outerShdw>
                          </a:effectLst>
                        </a:rPr>
                        <a:t>60,001 - 100,000</a:t>
                      </a:r>
                      <a:endParaRPr kumimoji="0" lang="el-GR" sz="2400" b="1" i="0" u="none" strike="noStrike" cap="none" normalizeH="0" baseline="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tc>
                  <a:txBody>
                    <a:bodyPr/>
                    <a:lstStyle/>
                    <a:p>
                      <a:pPr marL="0" marR="0" lvl="0" indent="0" algn="l" defTabSz="449263" rtl="0" eaLnBrk="1" fontAlgn="base" latinLnBrk="0" hangingPunct="1">
                        <a:lnSpc>
                          <a:spcPct val="100000"/>
                        </a:lnSpc>
                        <a:spcBef>
                          <a:spcPct val="0"/>
                        </a:spcBef>
                        <a:spcAft>
                          <a:spcPts val="1425"/>
                        </a:spcAft>
                        <a:buClr>
                          <a:srgbClr val="FFCC00"/>
                        </a:buClr>
                        <a:buSzTx/>
                        <a:buFont typeface="Garamond" pitchFamily="18" charset="0"/>
                        <a:buNone/>
                        <a:tabLst/>
                      </a:pPr>
                      <a:r>
                        <a:rPr kumimoji="0" lang="el-GR" sz="2400" u="none" strike="noStrike" cap="none" normalizeH="0" baseline="0" dirty="0">
                          <a:ln>
                            <a:noFill/>
                          </a:ln>
                          <a:effectLst>
                            <a:outerShdw blurRad="38100" dist="38100" dir="2700000" algn="tl">
                              <a:srgbClr val="000000">
                                <a:alpha val="43137"/>
                              </a:srgbClr>
                            </a:outerShdw>
                          </a:effectLst>
                        </a:rPr>
                        <a:t>Ακριβή Εκτός κι αν πρόκειται για ογκολογική θεραπεία</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extLst>
                  <a:ext uri="{0D108BD9-81ED-4DB2-BD59-A6C34878D82A}">
                    <a16:rowId xmlns:a16="http://schemas.microsoft.com/office/drawing/2014/main" val="10005"/>
                  </a:ext>
                </a:extLst>
              </a:tr>
              <a:tr h="651455">
                <a:tc>
                  <a:txBody>
                    <a:bodyPr/>
                    <a:lstStyle/>
                    <a:p>
                      <a:pPr marL="0" marR="0" lvl="0" indent="0" algn="l" defTabSz="449263" rtl="0" eaLnBrk="1" fontAlgn="base" latinLnBrk="0" hangingPunct="1">
                        <a:lnSpc>
                          <a:spcPct val="100000"/>
                        </a:lnSpc>
                        <a:spcBef>
                          <a:spcPct val="20000"/>
                        </a:spcBef>
                        <a:spcAft>
                          <a:spcPct val="0"/>
                        </a:spcAft>
                        <a:buClr>
                          <a:srgbClr val="EEFDC7"/>
                        </a:buClr>
                        <a:buSzTx/>
                        <a:buFont typeface="Wingdings" pitchFamily="2" charset="2"/>
                        <a:buNone/>
                        <a:tabLst/>
                      </a:pPr>
                      <a:r>
                        <a:rPr kumimoji="0" lang="en-GB" sz="2400" u="none" strike="noStrike" cap="none" normalizeH="0" baseline="0" dirty="0">
                          <a:ln>
                            <a:noFill/>
                          </a:ln>
                          <a:effectLst>
                            <a:outerShdw blurRad="38100" dist="38100" dir="2700000" algn="tl">
                              <a:srgbClr val="000000">
                                <a:alpha val="43137"/>
                              </a:srgbClr>
                            </a:outerShdw>
                          </a:effectLst>
                        </a:rPr>
                        <a:t>&gt; 100,000</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tc>
                  <a:txBody>
                    <a:bodyPr/>
                    <a:lstStyle/>
                    <a:p>
                      <a:pPr marL="0" marR="0" lvl="0" indent="0" algn="l" defTabSz="449263" rtl="0" eaLnBrk="1" fontAlgn="base" latinLnBrk="0" hangingPunct="1">
                        <a:lnSpc>
                          <a:spcPct val="100000"/>
                        </a:lnSpc>
                        <a:spcBef>
                          <a:spcPct val="20000"/>
                        </a:spcBef>
                        <a:spcAft>
                          <a:spcPct val="0"/>
                        </a:spcAft>
                        <a:buClr>
                          <a:srgbClr val="EEFDC7"/>
                        </a:buClr>
                        <a:buSzTx/>
                        <a:buFont typeface="Wingdings" pitchFamily="2" charset="2"/>
                        <a:buNone/>
                        <a:tabLst/>
                      </a:pPr>
                      <a:r>
                        <a:rPr kumimoji="0" lang="el-GR" sz="2400" u="none" strike="noStrike" cap="none" normalizeH="0" baseline="0" dirty="0">
                          <a:ln>
                            <a:noFill/>
                          </a:ln>
                          <a:effectLst>
                            <a:outerShdw blurRad="38100" dist="38100" dir="2700000" algn="tl">
                              <a:srgbClr val="000000">
                                <a:alpha val="43137"/>
                              </a:srgbClr>
                            </a:outerShdw>
                          </a:effectLst>
                        </a:rPr>
                        <a:t>Απαγορευτική </a:t>
                      </a:r>
                      <a:endParaRPr kumimoji="0" lang="el-GR" sz="2400" b="1" i="0" u="none" strike="noStrike" cap="none" normalizeH="0" baseline="0" dirty="0">
                        <a:ln>
                          <a:noFill/>
                        </a:ln>
                        <a:solidFill>
                          <a:schemeClr val="tx1"/>
                        </a:solidFill>
                        <a:effectLst>
                          <a:outerShdw blurRad="38100" dist="38100" dir="2700000" algn="tl">
                            <a:srgbClr val="000000">
                              <a:alpha val="43137"/>
                            </a:srgbClr>
                          </a:outerShdw>
                        </a:effectLst>
                        <a:latin typeface="Verdana" pitchFamily="34" charset="0"/>
                      </a:endParaRPr>
                    </a:p>
                  </a:txBody>
                  <a:tcPr horzOverflow="overflow"/>
                </a:tc>
                <a:extLst>
                  <a:ext uri="{0D108BD9-81ED-4DB2-BD59-A6C34878D82A}">
                    <a16:rowId xmlns:a16="http://schemas.microsoft.com/office/drawing/2014/main" val="10006"/>
                  </a:ext>
                </a:extLst>
              </a:tr>
            </a:tbl>
          </a:graphicData>
        </a:graphic>
      </p:graphicFrame>
      <p:sp>
        <p:nvSpPr>
          <p:cNvPr id="51204" name="Rectangle 5">
            <a:extLst>
              <a:ext uri="{FF2B5EF4-FFF2-40B4-BE49-F238E27FC236}">
                <a16:creationId xmlns:a16="http://schemas.microsoft.com/office/drawing/2014/main" id="{308AFA60-516E-4540-9AF9-3455F03933AE}"/>
              </a:ext>
            </a:extLst>
          </p:cNvPr>
          <p:cNvSpPr>
            <a:spLocks noChangeArrowheads="1"/>
          </p:cNvSpPr>
          <p:nvPr/>
        </p:nvSpPr>
        <p:spPr bwMode="auto">
          <a:xfrm>
            <a:off x="1774825" y="188913"/>
            <a:ext cx="871378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l-GR" altLang="el-GR" sz="3000" b="1"/>
              <a:t>Αδρό κριτήριο κατάταξης του λόγου </a:t>
            </a:r>
            <a:br>
              <a:rPr lang="el-GR" altLang="el-GR" sz="3000" b="1"/>
            </a:br>
            <a:r>
              <a:rPr lang="el-GR" altLang="el-GR" sz="3000" b="1"/>
              <a:t>κόστους-αποτελεσματικότητας ανά </a:t>
            </a:r>
            <a:r>
              <a:rPr lang="en-US" altLang="el-GR" sz="3000" b="1"/>
              <a:t>QALY</a:t>
            </a:r>
            <a:endParaRPr lang="el-GR" altLang="el-GR" sz="3000" b="1"/>
          </a:p>
        </p:txBody>
      </p:sp>
      <p:pic>
        <p:nvPicPr>
          <p:cNvPr id="5" name="Picture 6" descr="Operational Excellence - ΕΚΠΑ">
            <a:extLst>
              <a:ext uri="{FF2B5EF4-FFF2-40B4-BE49-F238E27FC236}">
                <a16:creationId xmlns:a16="http://schemas.microsoft.com/office/drawing/2014/main" id="{A5747FCB-FE20-4168-BDC2-64182FD252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0B034CA-F1DA-4AF9-AE0C-8A068935B01F}"/>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3BF1B22E-6844-4929-B4C6-DCB8D94FD54C}"/>
              </a:ext>
            </a:extLst>
          </p:cNvPr>
          <p:cNvSpPr>
            <a:spLocks noGrp="1"/>
          </p:cNvSpPr>
          <p:nvPr>
            <p:ph type="title" idx="4294967295"/>
          </p:nvPr>
        </p:nvSpPr>
        <p:spPr>
          <a:xfrm>
            <a:off x="1905000" y="304800"/>
            <a:ext cx="8763000" cy="604838"/>
          </a:xfrm>
        </p:spPr>
        <p:txBody>
          <a:bodyPr lIns="0" rIns="0" bIns="0" anchor="b"/>
          <a:lstStyle/>
          <a:p>
            <a:pPr eaLnBrk="1" hangingPunct="1"/>
            <a:r>
              <a:rPr lang="el-GR" altLang="el-GR" sz="2700" b="1"/>
              <a:t>Αξιολόγηση της Τεχνολογίας Υγείας</a:t>
            </a:r>
          </a:p>
        </p:txBody>
      </p:sp>
      <p:sp>
        <p:nvSpPr>
          <p:cNvPr id="169986" name="Text Box 3">
            <a:extLst>
              <a:ext uri="{FF2B5EF4-FFF2-40B4-BE49-F238E27FC236}">
                <a16:creationId xmlns:a16="http://schemas.microsoft.com/office/drawing/2014/main" id="{A6AA8FE3-875E-46E7-9C4A-FA970CC9D937}"/>
              </a:ext>
            </a:extLst>
          </p:cNvPr>
          <p:cNvSpPr txBox="1">
            <a:spLocks noChangeArrowheads="1"/>
          </p:cNvSpPr>
          <p:nvPr/>
        </p:nvSpPr>
        <p:spPr bwMode="auto">
          <a:xfrm>
            <a:off x="1676400" y="5178425"/>
            <a:ext cx="8991600" cy="646113"/>
          </a:xfrm>
          <a:prstGeom prst="rect">
            <a:avLst/>
          </a:prstGeom>
          <a:noFill/>
          <a:ln w="9525">
            <a:noFill/>
            <a:miter lim="800000"/>
            <a:headEnd/>
            <a:tailEnd/>
          </a:ln>
        </p:spPr>
        <p:txBody>
          <a:bodyPr lIns="91436" tIns="45718" rIns="91436" bIns="45718">
            <a:spAutoFit/>
          </a:bodyPr>
          <a:lstStyle/>
          <a:p>
            <a:pPr eaLnBrk="1" hangingPunct="1">
              <a:defRPr/>
            </a:pPr>
            <a:r>
              <a:rPr lang="el-GR" b="1" dirty="0">
                <a:solidFill>
                  <a:schemeClr val="tx2"/>
                </a:solidFill>
                <a:latin typeface="+mj-lt"/>
                <a:ea typeface="+mj-ea"/>
                <a:cs typeface="+mj-cs"/>
              </a:rPr>
              <a:t>Υπεροχή της αποτελεσματικότητας μιας τεχνολογίας/φαρμάκου μπορεί να οδηγήσει σε αύξηση ή μείωση του συνολικού κόστους θεραπείας</a:t>
            </a:r>
          </a:p>
        </p:txBody>
      </p:sp>
      <p:sp>
        <p:nvSpPr>
          <p:cNvPr id="53252" name="Text Box 4">
            <a:extLst>
              <a:ext uri="{FF2B5EF4-FFF2-40B4-BE49-F238E27FC236}">
                <a16:creationId xmlns:a16="http://schemas.microsoft.com/office/drawing/2014/main" id="{3880F177-29B8-47CB-BDB8-35AC46CF067F}"/>
              </a:ext>
            </a:extLst>
          </p:cNvPr>
          <p:cNvSpPr txBox="1">
            <a:spLocks noChangeArrowheads="1"/>
          </p:cNvSpPr>
          <p:nvPr/>
        </p:nvSpPr>
        <p:spPr bwMode="auto">
          <a:xfrm>
            <a:off x="1524000" y="1204913"/>
            <a:ext cx="31083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400">
                <a:latin typeface="Verdana" panose="020B0604030504040204" pitchFamily="34" charset="0"/>
              </a:rPr>
              <a:t>Αύξηση παραγωγικότητας</a:t>
            </a:r>
          </a:p>
        </p:txBody>
      </p:sp>
      <p:sp>
        <p:nvSpPr>
          <p:cNvPr id="53253" name="Text Box 5">
            <a:extLst>
              <a:ext uri="{FF2B5EF4-FFF2-40B4-BE49-F238E27FC236}">
                <a16:creationId xmlns:a16="http://schemas.microsoft.com/office/drawing/2014/main" id="{50C4C107-27DC-4768-8E57-1EF225890895}"/>
              </a:ext>
            </a:extLst>
          </p:cNvPr>
          <p:cNvSpPr txBox="1">
            <a:spLocks noChangeArrowheads="1"/>
          </p:cNvSpPr>
          <p:nvPr/>
        </p:nvSpPr>
        <p:spPr bwMode="auto">
          <a:xfrm>
            <a:off x="6672263" y="1341438"/>
            <a:ext cx="46942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400">
                <a:latin typeface="Verdana" panose="020B0604030504040204" pitchFamily="34" charset="0"/>
              </a:rPr>
              <a:t>Βελτίωση της ποιότητας ζωής</a:t>
            </a:r>
          </a:p>
        </p:txBody>
      </p:sp>
      <p:sp>
        <p:nvSpPr>
          <p:cNvPr id="53254" name="Text Box 6">
            <a:extLst>
              <a:ext uri="{FF2B5EF4-FFF2-40B4-BE49-F238E27FC236}">
                <a16:creationId xmlns:a16="http://schemas.microsoft.com/office/drawing/2014/main" id="{D83D5B75-404E-403A-AB80-72E87422FB96}"/>
              </a:ext>
            </a:extLst>
          </p:cNvPr>
          <p:cNvSpPr txBox="1">
            <a:spLocks noChangeArrowheads="1"/>
          </p:cNvSpPr>
          <p:nvPr/>
        </p:nvSpPr>
        <p:spPr bwMode="auto">
          <a:xfrm>
            <a:off x="6553200" y="2997200"/>
            <a:ext cx="38385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400">
                <a:latin typeface="Arial" panose="020B0604020202020204" pitchFamily="34" charset="0"/>
              </a:rPr>
              <a:t>Συμμόρφωση </a:t>
            </a:r>
            <a:r>
              <a:rPr lang="el-GR" altLang="el-GR" sz="2400">
                <a:latin typeface="Verdana" panose="020B0604030504040204" pitchFamily="34" charset="0"/>
              </a:rPr>
              <a:t>&amp;</a:t>
            </a:r>
            <a:r>
              <a:rPr lang="el-GR" altLang="el-GR" sz="2400">
                <a:latin typeface="Arial" panose="020B0604020202020204" pitchFamily="34" charset="0"/>
              </a:rPr>
              <a:t> </a:t>
            </a:r>
            <a:r>
              <a:rPr lang="el-GR" altLang="el-GR" sz="2400">
                <a:latin typeface="Verdana" panose="020B0604030504040204" pitchFamily="34" charset="0"/>
              </a:rPr>
              <a:t>Ικανοποίηση</a:t>
            </a:r>
          </a:p>
          <a:p>
            <a:pPr eaLnBrk="1" hangingPunct="1">
              <a:lnSpc>
                <a:spcPct val="100000"/>
              </a:lnSpc>
              <a:spcBef>
                <a:spcPct val="0"/>
              </a:spcBef>
              <a:buFontTx/>
              <a:buNone/>
            </a:pPr>
            <a:r>
              <a:rPr lang="el-GR" altLang="el-GR" sz="2400">
                <a:latin typeface="Verdana" panose="020B0604030504040204" pitchFamily="34" charset="0"/>
              </a:rPr>
              <a:t>των ασθενών</a:t>
            </a:r>
          </a:p>
        </p:txBody>
      </p:sp>
      <p:sp>
        <p:nvSpPr>
          <p:cNvPr id="53255" name="Text Box 7">
            <a:extLst>
              <a:ext uri="{FF2B5EF4-FFF2-40B4-BE49-F238E27FC236}">
                <a16:creationId xmlns:a16="http://schemas.microsoft.com/office/drawing/2014/main" id="{EAEBCF12-DCD2-40D1-8D27-BBB6C2ED9575}"/>
              </a:ext>
            </a:extLst>
          </p:cNvPr>
          <p:cNvSpPr txBox="1">
            <a:spLocks noChangeArrowheads="1"/>
          </p:cNvSpPr>
          <p:nvPr/>
        </p:nvSpPr>
        <p:spPr bwMode="auto">
          <a:xfrm>
            <a:off x="7464425" y="1989138"/>
            <a:ext cx="31115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400">
                <a:latin typeface="Verdana" panose="020B0604030504040204" pitchFamily="34" charset="0"/>
              </a:rPr>
              <a:t>Ταχύτερη θεραπεία</a:t>
            </a:r>
          </a:p>
        </p:txBody>
      </p:sp>
      <p:sp>
        <p:nvSpPr>
          <p:cNvPr id="53256" name="Text Box 8">
            <a:extLst>
              <a:ext uri="{FF2B5EF4-FFF2-40B4-BE49-F238E27FC236}">
                <a16:creationId xmlns:a16="http://schemas.microsoft.com/office/drawing/2014/main" id="{7B626662-6EFF-40A0-8255-8B24A95DBC75}"/>
              </a:ext>
            </a:extLst>
          </p:cNvPr>
          <p:cNvSpPr txBox="1">
            <a:spLocks noChangeArrowheads="1"/>
          </p:cNvSpPr>
          <p:nvPr/>
        </p:nvSpPr>
        <p:spPr bwMode="auto">
          <a:xfrm>
            <a:off x="1774825" y="3068638"/>
            <a:ext cx="42433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400">
                <a:latin typeface="Verdana" panose="020B0604030504040204" pitchFamily="34" charset="0"/>
              </a:rPr>
              <a:t>Θεραπεία συγκεκριμένων </a:t>
            </a:r>
          </a:p>
          <a:p>
            <a:pPr eaLnBrk="1" hangingPunct="1">
              <a:lnSpc>
                <a:spcPct val="100000"/>
              </a:lnSpc>
              <a:spcBef>
                <a:spcPct val="0"/>
              </a:spcBef>
              <a:buFontTx/>
              <a:buNone/>
            </a:pPr>
            <a:r>
              <a:rPr lang="el-GR" altLang="el-GR" sz="2400">
                <a:latin typeface="Verdana" panose="020B0604030504040204" pitchFamily="34" charset="0"/>
              </a:rPr>
              <a:t>υποκατηγοριών ασθενών  </a:t>
            </a:r>
          </a:p>
        </p:txBody>
      </p:sp>
      <p:sp>
        <p:nvSpPr>
          <p:cNvPr id="53257" name="Text Box 9">
            <a:extLst>
              <a:ext uri="{FF2B5EF4-FFF2-40B4-BE49-F238E27FC236}">
                <a16:creationId xmlns:a16="http://schemas.microsoft.com/office/drawing/2014/main" id="{7E77A1AB-07DF-4B31-9AAF-2C1FB53FDF7C}"/>
              </a:ext>
            </a:extLst>
          </p:cNvPr>
          <p:cNvSpPr txBox="1">
            <a:spLocks noChangeArrowheads="1"/>
          </p:cNvSpPr>
          <p:nvPr/>
        </p:nvSpPr>
        <p:spPr bwMode="auto">
          <a:xfrm>
            <a:off x="1992313" y="4292600"/>
            <a:ext cx="43322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400">
                <a:latin typeface="Verdana" panose="020B0604030504040204" pitchFamily="34" charset="0"/>
              </a:rPr>
              <a:t>Αντιμετώπιση νέων </a:t>
            </a:r>
          </a:p>
          <a:p>
            <a:pPr eaLnBrk="1" hangingPunct="1">
              <a:lnSpc>
                <a:spcPct val="100000"/>
              </a:lnSpc>
              <a:spcBef>
                <a:spcPct val="0"/>
              </a:spcBef>
              <a:buFontTx/>
              <a:buNone/>
            </a:pPr>
            <a:r>
              <a:rPr lang="el-GR" altLang="el-GR" sz="2400">
                <a:latin typeface="Verdana" panose="020B0604030504040204" pitchFamily="34" charset="0"/>
              </a:rPr>
              <a:t>ασθενειών/νέες ενδείξεις   </a:t>
            </a:r>
          </a:p>
        </p:txBody>
      </p:sp>
      <p:sp>
        <p:nvSpPr>
          <p:cNvPr id="53258" name="Text Box 10">
            <a:extLst>
              <a:ext uri="{FF2B5EF4-FFF2-40B4-BE49-F238E27FC236}">
                <a16:creationId xmlns:a16="http://schemas.microsoft.com/office/drawing/2014/main" id="{68F264CC-610E-4DD7-9F82-7E0F2E8BA3B5}"/>
              </a:ext>
            </a:extLst>
          </p:cNvPr>
          <p:cNvSpPr txBox="1">
            <a:spLocks noChangeArrowheads="1"/>
          </p:cNvSpPr>
          <p:nvPr/>
        </p:nvSpPr>
        <p:spPr bwMode="auto">
          <a:xfrm>
            <a:off x="6167438" y="4292600"/>
            <a:ext cx="35623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400">
                <a:latin typeface="Verdana" panose="020B0604030504040204" pitchFamily="34" charset="0"/>
              </a:rPr>
              <a:t>Ασφάλεια / λιγότερες </a:t>
            </a:r>
          </a:p>
          <a:p>
            <a:pPr eaLnBrk="1" hangingPunct="1">
              <a:lnSpc>
                <a:spcPct val="100000"/>
              </a:lnSpc>
              <a:spcBef>
                <a:spcPct val="0"/>
              </a:spcBef>
              <a:buFontTx/>
              <a:buNone/>
            </a:pPr>
            <a:r>
              <a:rPr lang="el-GR" altLang="el-GR" sz="2400">
                <a:latin typeface="Verdana" panose="020B0604030504040204" pitchFamily="34" charset="0"/>
              </a:rPr>
              <a:t>παρενέργειες   </a:t>
            </a:r>
          </a:p>
        </p:txBody>
      </p:sp>
      <p:sp>
        <p:nvSpPr>
          <p:cNvPr id="53259" name="Text Box 11">
            <a:extLst>
              <a:ext uri="{FF2B5EF4-FFF2-40B4-BE49-F238E27FC236}">
                <a16:creationId xmlns:a16="http://schemas.microsoft.com/office/drawing/2014/main" id="{9D06AFD2-DFA8-4500-86D9-3AC7AE7220C0}"/>
              </a:ext>
            </a:extLst>
          </p:cNvPr>
          <p:cNvSpPr txBox="1">
            <a:spLocks noChangeArrowheads="1"/>
          </p:cNvSpPr>
          <p:nvPr/>
        </p:nvSpPr>
        <p:spPr bwMode="auto">
          <a:xfrm>
            <a:off x="1477963" y="2027238"/>
            <a:ext cx="32416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6" tIns="45718" rIns="91436" bIns="45718">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l-GR" altLang="el-GR" sz="2000">
                <a:latin typeface="Verdana" panose="020B0604030504040204" pitchFamily="34" charset="0"/>
              </a:rPr>
              <a:t>Μείωση νοσηρότητας &amp; </a:t>
            </a:r>
          </a:p>
          <a:p>
            <a:pPr eaLnBrk="1" hangingPunct="1">
              <a:lnSpc>
                <a:spcPct val="100000"/>
              </a:lnSpc>
              <a:spcBef>
                <a:spcPct val="0"/>
              </a:spcBef>
              <a:buFontTx/>
              <a:buNone/>
            </a:pPr>
            <a:r>
              <a:rPr lang="el-GR" altLang="el-GR" sz="2000">
                <a:latin typeface="Verdana" panose="020B0604030504040204" pitchFamily="34" charset="0"/>
              </a:rPr>
              <a:t>θνησιμότητας</a:t>
            </a:r>
          </a:p>
        </p:txBody>
      </p:sp>
      <p:sp>
        <p:nvSpPr>
          <p:cNvPr id="53260" name="AutoShape 12">
            <a:extLst>
              <a:ext uri="{FF2B5EF4-FFF2-40B4-BE49-F238E27FC236}">
                <a16:creationId xmlns:a16="http://schemas.microsoft.com/office/drawing/2014/main" id="{B99A6F0B-D0A7-4C8E-B858-C34F401D0B11}"/>
              </a:ext>
            </a:extLst>
          </p:cNvPr>
          <p:cNvSpPr>
            <a:spLocks noChangeArrowheads="1"/>
          </p:cNvSpPr>
          <p:nvPr/>
        </p:nvSpPr>
        <p:spPr bwMode="auto">
          <a:xfrm>
            <a:off x="4656138" y="1268413"/>
            <a:ext cx="2547937" cy="1989137"/>
          </a:xfrm>
          <a:custGeom>
            <a:avLst/>
            <a:gdLst>
              <a:gd name="T0" fmla="*/ 2147483646 w 21600"/>
              <a:gd name="T1" fmla="*/ 2147483646 h 21600"/>
              <a:gd name="T2" fmla="*/ 2147483646 w 21600"/>
              <a:gd name="T3" fmla="*/ 2147483646 h 21600"/>
              <a:gd name="T4" fmla="*/ 0 w 21600"/>
              <a:gd name="T5" fmla="*/ 2147483646 h 21600"/>
              <a:gd name="T6" fmla="*/ 2147483646 w 21600"/>
              <a:gd name="T7" fmla="*/ 0 h 21600"/>
              <a:gd name="T8" fmla="*/ 0 60000 65536"/>
              <a:gd name="T9" fmla="*/ 5898240 60000 65536"/>
              <a:gd name="T10" fmla="*/ 11796480 60000 65536"/>
              <a:gd name="T11" fmla="*/ 17694720 60000 65536"/>
              <a:gd name="T12" fmla="*/ 5400 w 21600"/>
              <a:gd name="T13" fmla="*/ 5400 h 21600"/>
              <a:gd name="T14" fmla="*/ 16200 w 21600"/>
              <a:gd name="T15" fmla="*/ 16200 h 21600"/>
            </a:gdLst>
            <a:ahLst/>
            <a:cxnLst>
              <a:cxn ang="T8">
                <a:pos x="T0" y="T1"/>
              </a:cxn>
              <a:cxn ang="T9">
                <a:pos x="T2" y="T3"/>
              </a:cxn>
              <a:cxn ang="T10">
                <a:pos x="T4" y="T5"/>
              </a:cxn>
              <a:cxn ang="T11">
                <a:pos x="T6" y="T7"/>
              </a:cxn>
            </a:cxnLst>
            <a:rect l="T12" t="T13" r="T14" b="T15"/>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lnTo>
                  <a:pt x="5400" y="5400"/>
                </a:lnTo>
                <a:close/>
              </a:path>
            </a:pathLst>
          </a:custGeom>
          <a:solidFill>
            <a:schemeClr val="accent1"/>
          </a:solidFill>
          <a:ln w="9525">
            <a:solidFill>
              <a:schemeClr val="tx2"/>
            </a:solidFill>
            <a:miter lim="800000"/>
            <a:headEnd/>
            <a:tailEnd/>
          </a:ln>
        </p:spPr>
        <p:txBody>
          <a:bodyPr wrap="none" lIns="91436" tIns="45718" rIns="91436" bIns="45718"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l-GR" altLang="el-GR" sz="2400">
                <a:latin typeface="Verdana" panose="020B0604030504040204" pitchFamily="34" charset="0"/>
              </a:rPr>
              <a:t>Αξία</a:t>
            </a:r>
          </a:p>
        </p:txBody>
      </p:sp>
      <p:sp>
        <p:nvSpPr>
          <p:cNvPr id="169996" name="Rectangle 13">
            <a:extLst>
              <a:ext uri="{FF2B5EF4-FFF2-40B4-BE49-F238E27FC236}">
                <a16:creationId xmlns:a16="http://schemas.microsoft.com/office/drawing/2014/main" id="{8E2A96DA-EA8A-4F5D-B5FD-259142EF1DC7}"/>
              </a:ext>
            </a:extLst>
          </p:cNvPr>
          <p:cNvSpPr>
            <a:spLocks noChangeArrowheads="1"/>
          </p:cNvSpPr>
          <p:nvPr/>
        </p:nvSpPr>
        <p:spPr bwMode="auto">
          <a:xfrm>
            <a:off x="1685925" y="5753100"/>
            <a:ext cx="8286750" cy="646113"/>
          </a:xfrm>
          <a:prstGeom prst="rect">
            <a:avLst/>
          </a:prstGeom>
          <a:noFill/>
          <a:ln w="9525">
            <a:noFill/>
            <a:miter lim="800000"/>
            <a:headEnd/>
            <a:tailEnd/>
          </a:ln>
        </p:spPr>
        <p:txBody>
          <a:bodyPr>
            <a:spAutoFit/>
          </a:bodyPr>
          <a:lstStyle/>
          <a:p>
            <a:pPr eaLnBrk="1" hangingPunct="1">
              <a:defRPr/>
            </a:pPr>
            <a:r>
              <a:rPr lang="el-GR" b="1" dirty="0">
                <a:solidFill>
                  <a:schemeClr val="tx2"/>
                </a:solidFill>
                <a:latin typeface="+mj-lt"/>
                <a:ea typeface="+mj-ea"/>
                <a:cs typeface="+mj-cs"/>
              </a:rPr>
              <a:t>Υπεροχή της αποδοτικότητας ενός φαρμάκου σημαίνει μείωση του συνολικού κόστους θεραπείας</a:t>
            </a:r>
          </a:p>
        </p:txBody>
      </p:sp>
      <p:pic>
        <p:nvPicPr>
          <p:cNvPr id="14" name="Picture 6" descr="Operational Excellence - ΕΚΠΑ">
            <a:extLst>
              <a:ext uri="{FF2B5EF4-FFF2-40B4-BE49-F238E27FC236}">
                <a16:creationId xmlns:a16="http://schemas.microsoft.com/office/drawing/2014/main" id="{A4AFD338-2A29-48D4-B85D-25A335002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A26F6743-8E05-4F4B-A6CA-CD7B20B15013}"/>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4DFAABF5-6718-4A9A-8DDD-2F94B0994460}"/>
              </a:ext>
            </a:extLst>
          </p:cNvPr>
          <p:cNvSpPr>
            <a:spLocks noGrp="1" noChangeArrowheads="1"/>
          </p:cNvSpPr>
          <p:nvPr>
            <p:ph type="title"/>
          </p:nvPr>
        </p:nvSpPr>
        <p:spPr>
          <a:xfrm>
            <a:off x="1211263" y="320675"/>
            <a:ext cx="10515600" cy="1325563"/>
          </a:xfrm>
        </p:spPr>
        <p:txBody>
          <a:bodyPr/>
          <a:lstStyle/>
          <a:p>
            <a:pPr algn="ctr">
              <a:defRPr/>
            </a:pPr>
            <a:r>
              <a:rPr lang="en-US" sz="4000" b="1" dirty="0" err="1">
                <a:effectLst>
                  <a:outerShdw blurRad="38100" dist="38100" dir="2700000" algn="tl">
                    <a:srgbClr val="000000"/>
                  </a:outerShdw>
                </a:effectLst>
              </a:rPr>
              <a:t>Μεθοδολογί</a:t>
            </a:r>
            <a:r>
              <a:rPr lang="en-US" sz="4000" b="1" dirty="0">
                <a:effectLst>
                  <a:outerShdw blurRad="38100" dist="38100" dir="2700000" algn="tl">
                    <a:srgbClr val="000000"/>
                  </a:outerShdw>
                </a:effectLst>
              </a:rPr>
              <a:t>α Υπολογισμού </a:t>
            </a:r>
            <a:br>
              <a:rPr lang="en-US" sz="4000" b="1" dirty="0">
                <a:effectLst>
                  <a:outerShdw blurRad="38100" dist="38100" dir="2700000" algn="tl">
                    <a:srgbClr val="000000"/>
                  </a:outerShdw>
                </a:effectLst>
              </a:rPr>
            </a:br>
            <a:r>
              <a:rPr lang="en-US" sz="4000" b="1" dirty="0">
                <a:effectLst>
                  <a:outerShdw blurRad="38100" dist="38100" dir="2700000" algn="tl">
                    <a:srgbClr val="000000"/>
                  </a:outerShdw>
                </a:effectLst>
              </a:rPr>
              <a:t>του Κόστους</a:t>
            </a:r>
            <a:r>
              <a:rPr lang="en-US" b="1" dirty="0"/>
              <a:t> </a:t>
            </a:r>
          </a:p>
        </p:txBody>
      </p:sp>
      <p:sp>
        <p:nvSpPr>
          <p:cNvPr id="36867" name="Rectangle 3">
            <a:extLst>
              <a:ext uri="{FF2B5EF4-FFF2-40B4-BE49-F238E27FC236}">
                <a16:creationId xmlns:a16="http://schemas.microsoft.com/office/drawing/2014/main" id="{52927CF3-0FA0-4BFE-B386-EBFCD25569DE}"/>
              </a:ext>
            </a:extLst>
          </p:cNvPr>
          <p:cNvSpPr>
            <a:spLocks noGrp="1" noChangeArrowheads="1"/>
          </p:cNvSpPr>
          <p:nvPr>
            <p:ph type="body" idx="1"/>
          </p:nvPr>
        </p:nvSpPr>
        <p:spPr>
          <a:xfrm>
            <a:off x="1410117" y="2061411"/>
            <a:ext cx="8915400" cy="3777622"/>
          </a:xfrm>
        </p:spPr>
        <p:txBody>
          <a:bodyPr>
            <a:normAutofit lnSpcReduction="10000"/>
          </a:bodyPr>
          <a:lstStyle/>
          <a:p>
            <a:pPr algn="just">
              <a:buClr>
                <a:schemeClr val="tx2"/>
              </a:buClr>
              <a:buFont typeface="Symbol" pitchFamily="18" charset="2"/>
              <a:buChar char="·"/>
              <a:defRPr/>
            </a:pPr>
            <a:r>
              <a:rPr lang="en-US" sz="2800" dirty="0">
                <a:solidFill>
                  <a:schemeClr val="tx1"/>
                </a:solidFill>
                <a:latin typeface="PA-SansSerif" pitchFamily="34" charset="0"/>
              </a:rPr>
              <a:t>To</a:t>
            </a:r>
            <a:r>
              <a:rPr lang="en-US" sz="2800" dirty="0">
                <a:latin typeface="PA-SansSerif" pitchFamily="34" charset="0"/>
              </a:rPr>
              <a:t> </a:t>
            </a:r>
            <a:r>
              <a:rPr lang="en-US" sz="2800" b="1" dirty="0" err="1">
                <a:solidFill>
                  <a:srgbClr val="FF9933"/>
                </a:solidFill>
                <a:effectLst>
                  <a:outerShdw blurRad="38100" dist="38100" dir="2700000" algn="tl">
                    <a:srgbClr val="000000"/>
                  </a:outerShdw>
                </a:effectLst>
                <a:latin typeface="PA-SansSerif" pitchFamily="34" charset="0"/>
              </a:rPr>
              <a:t>άμεσο</a:t>
            </a:r>
            <a:r>
              <a:rPr lang="en-US" sz="2800" b="1" dirty="0">
                <a:solidFill>
                  <a:srgbClr val="FF9933"/>
                </a:solidFill>
                <a:effectLst>
                  <a:outerShdw blurRad="38100" dist="38100" dir="2700000" algn="tl">
                    <a:srgbClr val="000000"/>
                  </a:outerShdw>
                </a:effectLst>
                <a:latin typeface="PA-SansSerif" pitchFamily="34" charset="0"/>
              </a:rPr>
              <a:t> </a:t>
            </a:r>
            <a:r>
              <a:rPr lang="en-US" sz="2800" b="1" dirty="0" err="1">
                <a:solidFill>
                  <a:srgbClr val="FF9933"/>
                </a:solidFill>
                <a:effectLst>
                  <a:outerShdw blurRad="38100" dist="38100" dir="2700000" algn="tl">
                    <a:srgbClr val="000000"/>
                  </a:outerShdw>
                </a:effectLst>
                <a:latin typeface="PA-SansSerif" pitchFamily="34" charset="0"/>
              </a:rPr>
              <a:t>κόστος</a:t>
            </a:r>
            <a:r>
              <a:rPr lang="en-US" sz="2800" dirty="0">
                <a:latin typeface="PA-SansSerif" pitchFamily="34" charset="0"/>
              </a:rPr>
              <a:t> </a:t>
            </a:r>
            <a:r>
              <a:rPr lang="en-US" sz="2800" dirty="0">
                <a:solidFill>
                  <a:schemeClr val="tx1"/>
                </a:solidFill>
                <a:latin typeface="PA-SansSerif" pitchFamily="34" charset="0"/>
              </a:rPr>
              <a:t>α</a:t>
            </a:r>
            <a:r>
              <a:rPr lang="en-US" sz="2800" dirty="0" err="1">
                <a:solidFill>
                  <a:schemeClr val="tx1"/>
                </a:solidFill>
                <a:latin typeface="PA-SansSerif" pitchFamily="34" charset="0"/>
              </a:rPr>
              <a:t>φορά</a:t>
            </a:r>
            <a:r>
              <a:rPr lang="en-US" sz="2800" dirty="0">
                <a:solidFill>
                  <a:schemeClr val="tx1"/>
                </a:solidFill>
                <a:latin typeface="PA-SansSerif" pitchFamily="34" charset="0"/>
              </a:rPr>
              <a:t> </a:t>
            </a:r>
            <a:r>
              <a:rPr lang="en-US" sz="2800" dirty="0" err="1">
                <a:solidFill>
                  <a:schemeClr val="tx1"/>
                </a:solidFill>
                <a:latin typeface="PA-SansSerif" pitchFamily="34" charset="0"/>
              </a:rPr>
              <a:t>το</a:t>
            </a:r>
            <a:r>
              <a:rPr lang="en-US" sz="2800" dirty="0">
                <a:solidFill>
                  <a:schemeClr val="tx1"/>
                </a:solidFill>
                <a:latin typeface="PA-SansSerif" pitchFamily="34" charset="0"/>
              </a:rPr>
              <a:t> </a:t>
            </a:r>
            <a:r>
              <a:rPr lang="en-US" sz="2800" dirty="0" err="1">
                <a:solidFill>
                  <a:schemeClr val="tx1"/>
                </a:solidFill>
                <a:latin typeface="PA-SansSerif" pitchFamily="34" charset="0"/>
              </a:rPr>
              <a:t>συνολικό</a:t>
            </a:r>
            <a:r>
              <a:rPr lang="en-US" sz="2800" dirty="0">
                <a:solidFill>
                  <a:schemeClr val="tx1"/>
                </a:solidFill>
                <a:latin typeface="PA-SansSerif" pitchFamily="34" charset="0"/>
              </a:rPr>
              <a:t> ια</a:t>
            </a:r>
            <a:r>
              <a:rPr lang="en-US" sz="2800" dirty="0" err="1">
                <a:solidFill>
                  <a:schemeClr val="tx1"/>
                </a:solidFill>
                <a:latin typeface="PA-SansSerif" pitchFamily="34" charset="0"/>
              </a:rPr>
              <a:t>τρικό</a:t>
            </a:r>
            <a:r>
              <a:rPr lang="en-US" sz="2800" dirty="0">
                <a:solidFill>
                  <a:schemeClr val="tx1"/>
                </a:solidFill>
                <a:latin typeface="PA-SansSerif" pitchFamily="34" charset="0"/>
              </a:rPr>
              <a:t> και </a:t>
            </a:r>
            <a:r>
              <a:rPr lang="en-US" sz="2800" dirty="0" err="1">
                <a:solidFill>
                  <a:schemeClr val="tx1"/>
                </a:solidFill>
                <a:latin typeface="PA-SansSerif" pitchFamily="34" charset="0"/>
              </a:rPr>
              <a:t>μη</a:t>
            </a:r>
            <a:r>
              <a:rPr lang="en-US" sz="2800" dirty="0">
                <a:solidFill>
                  <a:schemeClr val="tx1"/>
                </a:solidFill>
                <a:latin typeface="PA-SansSerif" pitchFamily="34" charset="0"/>
              </a:rPr>
              <a:t> ια</a:t>
            </a:r>
            <a:r>
              <a:rPr lang="en-US" sz="2800" dirty="0" err="1">
                <a:solidFill>
                  <a:schemeClr val="tx1"/>
                </a:solidFill>
                <a:latin typeface="PA-SansSerif" pitchFamily="34" charset="0"/>
              </a:rPr>
              <a:t>τρικό</a:t>
            </a:r>
            <a:r>
              <a:rPr lang="en-US" sz="2800" dirty="0">
                <a:solidFill>
                  <a:schemeClr val="tx1"/>
                </a:solidFill>
                <a:latin typeface="PA-SansSerif" pitchFamily="34" charset="0"/>
              </a:rPr>
              <a:t> </a:t>
            </a:r>
            <a:r>
              <a:rPr lang="en-US" sz="2800" dirty="0" err="1">
                <a:solidFill>
                  <a:schemeClr val="tx1"/>
                </a:solidFill>
                <a:latin typeface="PA-SansSerif" pitchFamily="34" charset="0"/>
              </a:rPr>
              <a:t>κόστος</a:t>
            </a:r>
            <a:r>
              <a:rPr lang="en-US" sz="2800" dirty="0">
                <a:solidFill>
                  <a:schemeClr val="tx1"/>
                </a:solidFill>
                <a:latin typeface="PA-SansSerif" pitchFamily="34" charset="0"/>
              </a:rPr>
              <a:t>.</a:t>
            </a:r>
          </a:p>
          <a:p>
            <a:pPr lvl="1" algn="just">
              <a:buClr>
                <a:schemeClr val="tx2"/>
              </a:buClr>
              <a:buSzPct val="75000"/>
              <a:buFont typeface="Symbol" pitchFamily="18" charset="2"/>
              <a:buChar char="¨"/>
              <a:defRPr/>
            </a:pPr>
            <a:r>
              <a:rPr lang="en-US" sz="2400" dirty="0">
                <a:solidFill>
                  <a:schemeClr val="tx1"/>
                </a:solidFill>
                <a:latin typeface="PA-SansSerif" pitchFamily="34" charset="0"/>
              </a:rPr>
              <a:t>To</a:t>
            </a:r>
            <a:r>
              <a:rPr lang="en-US" sz="2400" b="1" dirty="0">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άμεσο</a:t>
            </a:r>
            <a:r>
              <a:rPr lang="en-US" sz="2400" b="1" dirty="0">
                <a:solidFill>
                  <a:srgbClr val="FF9933"/>
                </a:solidFill>
                <a:effectLst>
                  <a:outerShdw blurRad="38100" dist="38100" dir="2700000" algn="tl">
                    <a:srgbClr val="000000"/>
                  </a:outerShdw>
                </a:effectLst>
                <a:latin typeface="PA-SansSerif" pitchFamily="34" charset="0"/>
              </a:rPr>
              <a:t> ια</a:t>
            </a:r>
            <a:r>
              <a:rPr lang="en-US" sz="2400" b="1" dirty="0" err="1">
                <a:solidFill>
                  <a:srgbClr val="FF9933"/>
                </a:solidFill>
                <a:effectLst>
                  <a:outerShdw blurRad="38100" dist="38100" dir="2700000" algn="tl">
                    <a:srgbClr val="000000"/>
                  </a:outerShdw>
                </a:effectLst>
                <a:latin typeface="PA-SansSerif" pitchFamily="34" charset="0"/>
              </a:rPr>
              <a:t>τρικό</a:t>
            </a:r>
            <a:r>
              <a:rPr lang="en-US" sz="2400" b="1" dirty="0">
                <a:solidFill>
                  <a:srgbClr val="FF9933"/>
                </a:solidFill>
                <a:effectLst>
                  <a:outerShdw blurRad="38100" dist="38100" dir="2700000" algn="tl">
                    <a:srgbClr val="000000"/>
                  </a:outerShdw>
                </a:effectLst>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κόστος</a:t>
            </a:r>
            <a:r>
              <a:rPr lang="en-US" sz="2400" b="1" dirty="0">
                <a:solidFill>
                  <a:schemeClr val="tx1"/>
                </a:solidFill>
                <a:latin typeface="PA-SansSerif" pitchFamily="34" charset="0"/>
              </a:rPr>
              <a:t>:</a:t>
            </a:r>
            <a:r>
              <a:rPr lang="en-US" sz="2400" dirty="0">
                <a:solidFill>
                  <a:schemeClr val="tx1"/>
                </a:solidFill>
                <a:latin typeface="PA-SansSerif" pitchFamily="34" charset="0"/>
              </a:rPr>
              <a:t> Δαπ</a:t>
            </a:r>
            <a:r>
              <a:rPr lang="en-US" sz="2400" dirty="0" err="1">
                <a:solidFill>
                  <a:schemeClr val="tx1"/>
                </a:solidFill>
                <a:latin typeface="PA-SansSerif" pitchFamily="34" charset="0"/>
              </a:rPr>
              <a:t>άνες</a:t>
            </a:r>
            <a:r>
              <a:rPr lang="en-US" sz="2400" dirty="0">
                <a:solidFill>
                  <a:schemeClr val="tx1"/>
                </a:solidFill>
                <a:latin typeface="PA-SansSerif" pitchFamily="34" charset="0"/>
              </a:rPr>
              <a:t> </a:t>
            </a:r>
            <a:r>
              <a:rPr lang="en-US" sz="2400" dirty="0" err="1">
                <a:solidFill>
                  <a:schemeClr val="tx1"/>
                </a:solidFill>
                <a:latin typeface="PA-SansSerif" pitchFamily="34" charset="0"/>
              </a:rPr>
              <a:t>γι</a:t>
            </a:r>
            <a:r>
              <a:rPr lang="en-US" sz="2400" dirty="0">
                <a:solidFill>
                  <a:schemeClr val="tx1"/>
                </a:solidFill>
                <a:latin typeface="PA-SansSerif" pitchFamily="34" charset="0"/>
              </a:rPr>
              <a:t>α την πρόληψη, τη διάγνωση, τη θεραπεία, την αποκατάσταση, την έρευνα, την εκπαίδευση και την επένδυση κεφαλαίων</a:t>
            </a:r>
          </a:p>
          <a:p>
            <a:pPr lvl="1" algn="just">
              <a:buFontTx/>
              <a:buNone/>
              <a:defRPr/>
            </a:pPr>
            <a:endParaRPr lang="en-US" sz="2000" dirty="0">
              <a:latin typeface="PA-SansSerif" pitchFamily="34" charset="0"/>
            </a:endParaRPr>
          </a:p>
          <a:p>
            <a:pPr lvl="1" algn="just">
              <a:buClr>
                <a:schemeClr val="tx2"/>
              </a:buClr>
              <a:buSzPct val="75000"/>
              <a:buFont typeface="Symbol" pitchFamily="18" charset="2"/>
              <a:buChar char="¨"/>
              <a:defRPr/>
            </a:pPr>
            <a:r>
              <a:rPr lang="en-US" sz="2400" dirty="0" err="1">
                <a:solidFill>
                  <a:schemeClr val="tx1"/>
                </a:solidFill>
                <a:latin typeface="PA-SansSerif" pitchFamily="34" charset="0"/>
              </a:rPr>
              <a:t>Το</a:t>
            </a:r>
            <a:r>
              <a:rPr lang="en-US" sz="2400" b="1" dirty="0">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άμεσο</a:t>
            </a:r>
            <a:r>
              <a:rPr lang="en-US" sz="2400" b="1" dirty="0">
                <a:solidFill>
                  <a:srgbClr val="FF9933"/>
                </a:solidFill>
                <a:effectLst>
                  <a:outerShdw blurRad="38100" dist="38100" dir="2700000" algn="tl">
                    <a:srgbClr val="000000"/>
                  </a:outerShdw>
                </a:effectLst>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μη</a:t>
            </a:r>
            <a:r>
              <a:rPr lang="en-US" sz="2400" b="1" dirty="0">
                <a:solidFill>
                  <a:srgbClr val="FF9933"/>
                </a:solidFill>
                <a:effectLst>
                  <a:outerShdw blurRad="38100" dist="38100" dir="2700000" algn="tl">
                    <a:srgbClr val="000000"/>
                  </a:outerShdw>
                </a:effectLst>
                <a:latin typeface="PA-SansSerif" pitchFamily="34" charset="0"/>
              </a:rPr>
              <a:t> ια</a:t>
            </a:r>
            <a:r>
              <a:rPr lang="en-US" sz="2400" b="1" dirty="0" err="1">
                <a:solidFill>
                  <a:srgbClr val="FF9933"/>
                </a:solidFill>
                <a:effectLst>
                  <a:outerShdw blurRad="38100" dist="38100" dir="2700000" algn="tl">
                    <a:srgbClr val="000000"/>
                  </a:outerShdw>
                </a:effectLst>
                <a:latin typeface="PA-SansSerif" pitchFamily="34" charset="0"/>
              </a:rPr>
              <a:t>τρικό</a:t>
            </a:r>
            <a:r>
              <a:rPr lang="en-US" sz="2400" b="1" dirty="0">
                <a:solidFill>
                  <a:srgbClr val="FF9933"/>
                </a:solidFill>
                <a:effectLst>
                  <a:outerShdw blurRad="38100" dist="38100" dir="2700000" algn="tl">
                    <a:srgbClr val="000000"/>
                  </a:outerShdw>
                </a:effectLst>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κόστος</a:t>
            </a:r>
            <a:r>
              <a:rPr lang="en-US" sz="2400" b="1" dirty="0">
                <a:latin typeface="PA-SansSerif" pitchFamily="34" charset="0"/>
              </a:rPr>
              <a:t>:</a:t>
            </a:r>
            <a:r>
              <a:rPr lang="en-US" sz="2400" dirty="0">
                <a:latin typeface="PA-SansSerif" pitchFamily="34" charset="0"/>
              </a:rPr>
              <a:t> </a:t>
            </a:r>
            <a:r>
              <a:rPr lang="en-US" sz="2400" dirty="0">
                <a:solidFill>
                  <a:schemeClr val="tx1"/>
                </a:solidFill>
                <a:latin typeface="PA-SansSerif" pitchFamily="34" charset="0"/>
              </a:rPr>
              <a:t>Δαπ</a:t>
            </a:r>
            <a:r>
              <a:rPr lang="en-US" sz="2400" dirty="0" err="1">
                <a:solidFill>
                  <a:schemeClr val="tx1"/>
                </a:solidFill>
                <a:latin typeface="PA-SansSerif" pitchFamily="34" charset="0"/>
              </a:rPr>
              <a:t>άνες</a:t>
            </a:r>
            <a:r>
              <a:rPr lang="en-US" sz="2400" dirty="0">
                <a:solidFill>
                  <a:schemeClr val="tx1"/>
                </a:solidFill>
                <a:latin typeface="PA-SansSerif" pitchFamily="34" charset="0"/>
              </a:rPr>
              <a:t> α</a:t>
            </a:r>
            <a:r>
              <a:rPr lang="en-US" sz="2400" dirty="0" err="1">
                <a:solidFill>
                  <a:schemeClr val="tx1"/>
                </a:solidFill>
                <a:latin typeface="PA-SansSerif" pitchFamily="34" charset="0"/>
              </a:rPr>
              <a:t>σθενούς</a:t>
            </a:r>
            <a:r>
              <a:rPr lang="en-US" sz="2400" dirty="0">
                <a:solidFill>
                  <a:schemeClr val="tx1"/>
                </a:solidFill>
                <a:latin typeface="PA-SansSerif" pitchFamily="34" charset="0"/>
              </a:rPr>
              <a:t> </a:t>
            </a:r>
            <a:r>
              <a:rPr lang="en-US" sz="2400" dirty="0" err="1">
                <a:solidFill>
                  <a:schemeClr val="tx1"/>
                </a:solidFill>
                <a:latin typeface="PA-SansSerif" pitchFamily="34" charset="0"/>
              </a:rPr>
              <a:t>σχετικά</a:t>
            </a:r>
            <a:r>
              <a:rPr lang="en-US" sz="2400" dirty="0">
                <a:solidFill>
                  <a:schemeClr val="tx1"/>
                </a:solidFill>
                <a:latin typeface="PA-SansSerif" pitchFamily="34" charset="0"/>
              </a:rPr>
              <a:t> </a:t>
            </a:r>
            <a:r>
              <a:rPr lang="en-US" sz="2400" dirty="0" err="1">
                <a:solidFill>
                  <a:schemeClr val="tx1"/>
                </a:solidFill>
                <a:latin typeface="PA-SansSerif" pitchFamily="34" charset="0"/>
              </a:rPr>
              <a:t>με</a:t>
            </a:r>
            <a:r>
              <a:rPr lang="en-US" sz="2400" dirty="0">
                <a:solidFill>
                  <a:schemeClr val="tx1"/>
                </a:solidFill>
                <a:latin typeface="PA-SansSerif" pitchFamily="34" charset="0"/>
              </a:rPr>
              <a:t> </a:t>
            </a:r>
            <a:r>
              <a:rPr lang="en-US" sz="2400" dirty="0" err="1">
                <a:solidFill>
                  <a:schemeClr val="tx1"/>
                </a:solidFill>
                <a:latin typeface="PA-SansSerif" pitchFamily="34" charset="0"/>
              </a:rPr>
              <a:t>το</a:t>
            </a:r>
            <a:r>
              <a:rPr lang="en-US" sz="2400" dirty="0">
                <a:solidFill>
                  <a:schemeClr val="tx1"/>
                </a:solidFill>
                <a:latin typeface="PA-SansSerif" pitchFamily="34" charset="0"/>
              </a:rPr>
              <a:t> </a:t>
            </a:r>
            <a:r>
              <a:rPr lang="en-US" sz="2400" dirty="0" err="1">
                <a:solidFill>
                  <a:schemeClr val="tx1"/>
                </a:solidFill>
                <a:latin typeface="PA-SansSerif" pitchFamily="34" charset="0"/>
              </a:rPr>
              <a:t>κόστος</a:t>
            </a:r>
            <a:r>
              <a:rPr lang="en-US" sz="2400" dirty="0">
                <a:solidFill>
                  <a:schemeClr val="tx1"/>
                </a:solidFill>
                <a:latin typeface="PA-SansSerif" pitchFamily="34" charset="0"/>
              </a:rPr>
              <a:t> </a:t>
            </a:r>
            <a:r>
              <a:rPr lang="en-US" sz="2400" dirty="0" err="1">
                <a:solidFill>
                  <a:schemeClr val="tx1"/>
                </a:solidFill>
                <a:latin typeface="PA-SansSerif" pitchFamily="34" charset="0"/>
              </a:rPr>
              <a:t>μετ</a:t>
            </a:r>
            <a:r>
              <a:rPr lang="en-US" sz="2400" dirty="0">
                <a:solidFill>
                  <a:schemeClr val="tx1"/>
                </a:solidFill>
                <a:latin typeface="PA-SansSerif" pitchFamily="34" charset="0"/>
              </a:rPr>
              <a:t>ακίνησής του, το κόστος οικιακής βοήθειας και άλλα που οφείλονται στο νόσημά του.</a:t>
            </a:r>
          </a:p>
          <a:p>
            <a:pPr algn="just">
              <a:buClr>
                <a:schemeClr val="tx2"/>
              </a:buClr>
              <a:buSzPct val="75000"/>
              <a:buFont typeface="Symbol" pitchFamily="18" charset="2"/>
              <a:buChar char="¨"/>
              <a:defRPr/>
            </a:pPr>
            <a:endParaRPr lang="en-US" sz="3600" dirty="0">
              <a:latin typeface="PA-SansSerif" pitchFamily="34" charset="0"/>
            </a:endParaRPr>
          </a:p>
        </p:txBody>
      </p:sp>
      <p:pic>
        <p:nvPicPr>
          <p:cNvPr id="4" name="Picture 6" descr="Operational Excellence - ΕΚΠΑ">
            <a:extLst>
              <a:ext uri="{FF2B5EF4-FFF2-40B4-BE49-F238E27FC236}">
                <a16:creationId xmlns:a16="http://schemas.microsoft.com/office/drawing/2014/main" id="{D0B4E3C8-BBF3-4B54-9671-4034586CC9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7CBB601-1579-45DD-82B9-C329367AFE17}"/>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79005206-7208-417C-88C8-AA702B98D3DF}"/>
              </a:ext>
            </a:extLst>
          </p:cNvPr>
          <p:cNvSpPr>
            <a:spLocks noGrp="1"/>
          </p:cNvSpPr>
          <p:nvPr>
            <p:ph type="ctrTitle"/>
          </p:nvPr>
        </p:nvSpPr>
        <p:spPr>
          <a:xfrm>
            <a:off x="2208213" y="1125538"/>
            <a:ext cx="7773987" cy="1943100"/>
          </a:xfrm>
        </p:spPr>
        <p:txBody>
          <a:bodyPr/>
          <a:lstStyle/>
          <a:p>
            <a:pPr eaLnBrk="1" hangingPunct="1"/>
            <a:r>
              <a:rPr lang="el-GR" altLang="el-GR" sz="4000" b="1" dirty="0"/>
              <a:t>Η  οικονομία της υγείας παρέχει στους σχεδιαστές πολιτικής υγείας απαντήσεις:</a:t>
            </a:r>
            <a:endParaRPr lang="en-US" altLang="el-GR" sz="4000" b="1" dirty="0"/>
          </a:p>
        </p:txBody>
      </p:sp>
      <p:sp>
        <p:nvSpPr>
          <p:cNvPr id="14339" name="Rectangle 5">
            <a:extLst>
              <a:ext uri="{FF2B5EF4-FFF2-40B4-BE49-F238E27FC236}">
                <a16:creationId xmlns:a16="http://schemas.microsoft.com/office/drawing/2014/main" id="{CCC08D5D-BD80-4BAF-B46E-9167A12AFD33}"/>
              </a:ext>
            </a:extLst>
          </p:cNvPr>
          <p:cNvSpPr>
            <a:spLocks noGrp="1"/>
          </p:cNvSpPr>
          <p:nvPr>
            <p:ph type="subTitle" idx="1"/>
          </p:nvPr>
        </p:nvSpPr>
        <p:spPr>
          <a:xfrm>
            <a:off x="1524000" y="3644900"/>
            <a:ext cx="9144000" cy="1311275"/>
          </a:xfrm>
        </p:spPr>
        <p:txBody>
          <a:bodyPr>
            <a:normAutofit/>
          </a:bodyPr>
          <a:lstStyle/>
          <a:p>
            <a:pPr eaLnBrk="1" hangingPunct="1"/>
            <a:r>
              <a:rPr lang="el-GR" altLang="el-GR" sz="2400" b="1">
                <a:solidFill>
                  <a:schemeClr val="tx1"/>
                </a:solidFill>
              </a:rPr>
              <a:t>Τι;  Ποιος;  Πόσο;  Γιατί;  Πού;</a:t>
            </a:r>
            <a:endParaRPr lang="en-US" altLang="el-GR" sz="2400" b="1">
              <a:solidFill>
                <a:schemeClr val="tx1"/>
              </a:solidFill>
            </a:endParaRPr>
          </a:p>
        </p:txBody>
      </p:sp>
      <p:pic>
        <p:nvPicPr>
          <p:cNvPr id="4" name="Picture 6" descr="Operational Excellence - ΕΚΠΑ">
            <a:extLst>
              <a:ext uri="{FF2B5EF4-FFF2-40B4-BE49-F238E27FC236}">
                <a16:creationId xmlns:a16="http://schemas.microsoft.com/office/drawing/2014/main" id="{BF4817C7-3249-4EAB-8FEA-2FAC196AE7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0F52FC8-3EA2-4164-AA99-E6217E6B2E49}"/>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394295F7-3738-4961-867E-AB392E67EF5F}"/>
              </a:ext>
            </a:extLst>
          </p:cNvPr>
          <p:cNvSpPr>
            <a:spLocks noGrp="1" noChangeArrowheads="1"/>
          </p:cNvSpPr>
          <p:nvPr>
            <p:ph type="title"/>
          </p:nvPr>
        </p:nvSpPr>
        <p:spPr>
          <a:xfrm>
            <a:off x="2209800" y="381000"/>
            <a:ext cx="7772400" cy="1143000"/>
          </a:xfrm>
        </p:spPr>
        <p:txBody>
          <a:bodyPr>
            <a:normAutofit fontScale="90000"/>
          </a:bodyPr>
          <a:lstStyle/>
          <a:p>
            <a:pPr algn="ctr">
              <a:defRPr/>
            </a:pPr>
            <a:r>
              <a:rPr lang="en-US" sz="4000" b="1" dirty="0" err="1">
                <a:effectLst>
                  <a:outerShdw blurRad="38100" dist="38100" dir="2700000" algn="tl">
                    <a:srgbClr val="000000"/>
                  </a:outerShdw>
                </a:effectLst>
              </a:rPr>
              <a:t>Μεθοδολογί</a:t>
            </a:r>
            <a:r>
              <a:rPr lang="en-US" sz="4000" b="1" dirty="0">
                <a:effectLst>
                  <a:outerShdw blurRad="38100" dist="38100" dir="2700000" algn="tl">
                    <a:srgbClr val="000000"/>
                  </a:outerShdw>
                </a:effectLst>
              </a:rPr>
              <a:t>α Υπολογισμού </a:t>
            </a:r>
            <a:br>
              <a:rPr lang="en-US" sz="4000" b="1" dirty="0">
                <a:effectLst>
                  <a:outerShdw blurRad="38100" dist="38100" dir="2700000" algn="tl">
                    <a:srgbClr val="000000"/>
                  </a:outerShdw>
                </a:effectLst>
              </a:rPr>
            </a:br>
            <a:r>
              <a:rPr lang="en-US" sz="4000" b="1" dirty="0">
                <a:effectLst>
                  <a:outerShdw blurRad="38100" dist="38100" dir="2700000" algn="tl">
                    <a:srgbClr val="000000"/>
                  </a:outerShdw>
                </a:effectLst>
              </a:rPr>
              <a:t>του Κόστους</a:t>
            </a:r>
            <a:r>
              <a:rPr lang="en-US" b="1" dirty="0"/>
              <a:t> </a:t>
            </a:r>
          </a:p>
        </p:txBody>
      </p:sp>
      <p:sp>
        <p:nvSpPr>
          <p:cNvPr id="38915" name="Rectangle 3">
            <a:extLst>
              <a:ext uri="{FF2B5EF4-FFF2-40B4-BE49-F238E27FC236}">
                <a16:creationId xmlns:a16="http://schemas.microsoft.com/office/drawing/2014/main" id="{B345FCA9-C888-485F-ACAB-553E76EAE18A}"/>
              </a:ext>
            </a:extLst>
          </p:cNvPr>
          <p:cNvSpPr>
            <a:spLocks noGrp="1" noChangeArrowheads="1"/>
          </p:cNvSpPr>
          <p:nvPr>
            <p:ph type="body" idx="1"/>
          </p:nvPr>
        </p:nvSpPr>
        <p:spPr>
          <a:xfrm>
            <a:off x="1106905" y="1756611"/>
            <a:ext cx="10250906" cy="4491789"/>
          </a:xfrm>
        </p:spPr>
        <p:txBody>
          <a:bodyPr>
            <a:normAutofit/>
          </a:bodyPr>
          <a:lstStyle/>
          <a:p>
            <a:pPr algn="just">
              <a:buFont typeface="Symbol" pitchFamily="18" charset="2"/>
              <a:buChar char="·"/>
              <a:defRPr/>
            </a:pPr>
            <a:r>
              <a:rPr lang="en-US" sz="2400" dirty="0" err="1">
                <a:solidFill>
                  <a:srgbClr val="FF9933"/>
                </a:solidFill>
                <a:effectLst>
                  <a:outerShdw blurRad="38100" dist="38100" dir="2700000" algn="tl">
                    <a:srgbClr val="000000"/>
                  </a:outerShdw>
                </a:effectLst>
                <a:latin typeface="PA-SansSerif" pitchFamily="34" charset="0"/>
              </a:rPr>
              <a:t>Το</a:t>
            </a:r>
            <a:r>
              <a:rPr lang="en-US" sz="2400" b="1" dirty="0">
                <a:solidFill>
                  <a:srgbClr val="FF9933"/>
                </a:solidFill>
                <a:effectLst>
                  <a:outerShdw blurRad="38100" dist="38100" dir="2700000" algn="tl">
                    <a:srgbClr val="000000"/>
                  </a:outerShdw>
                </a:effectLst>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έμμεσο</a:t>
            </a:r>
            <a:r>
              <a:rPr lang="en-US" sz="2400" b="1" dirty="0">
                <a:solidFill>
                  <a:srgbClr val="FF9933"/>
                </a:solidFill>
                <a:effectLst>
                  <a:outerShdw blurRad="38100" dist="38100" dir="2700000" algn="tl">
                    <a:srgbClr val="000000"/>
                  </a:outerShdw>
                </a:effectLst>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κόστος</a:t>
            </a:r>
            <a:r>
              <a:rPr lang="en-US" sz="2400" b="1" dirty="0">
                <a:solidFill>
                  <a:srgbClr val="FF9933"/>
                </a:solidFill>
                <a:effectLst>
                  <a:outerShdw blurRad="38100" dist="38100" dir="2700000" algn="tl">
                    <a:srgbClr val="000000"/>
                  </a:outerShdw>
                </a:effectLst>
                <a:latin typeface="PA-SansSerif" pitchFamily="34" charset="0"/>
              </a:rPr>
              <a:t>:</a:t>
            </a:r>
            <a:r>
              <a:rPr lang="en-US" sz="2400" dirty="0">
                <a:latin typeface="PA-SansSerif" pitchFamily="34" charset="0"/>
              </a:rPr>
              <a:t> </a:t>
            </a:r>
            <a:r>
              <a:rPr lang="en-US" sz="2400" dirty="0">
                <a:solidFill>
                  <a:schemeClr val="tx1"/>
                </a:solidFill>
                <a:latin typeface="PA-SansSerif" pitchFamily="34" charset="0"/>
              </a:rPr>
              <a:t>Απ</a:t>
            </a:r>
            <a:r>
              <a:rPr lang="en-US" sz="2400" dirty="0" err="1">
                <a:solidFill>
                  <a:schemeClr val="tx1"/>
                </a:solidFill>
                <a:latin typeface="PA-SansSerif" pitchFamily="34" charset="0"/>
              </a:rPr>
              <a:t>ώλει</a:t>
            </a:r>
            <a:r>
              <a:rPr lang="en-US" sz="2400" dirty="0">
                <a:solidFill>
                  <a:schemeClr val="tx1"/>
                </a:solidFill>
                <a:latin typeface="PA-SansSerif" pitchFamily="34" charset="0"/>
              </a:rPr>
              <a:t>α παραγωγής την προερχόμενη από την ασθένεια,    την ανικανότητα για εργασία ή τον πρόωρο θάνατο. </a:t>
            </a:r>
            <a:r>
              <a:rPr lang="en-US" sz="2400" dirty="0" err="1">
                <a:solidFill>
                  <a:schemeClr val="tx1"/>
                </a:solidFill>
                <a:latin typeface="PA-SansSerif" pitchFamily="34" charset="0"/>
              </a:rPr>
              <a:t>Στην</a:t>
            </a:r>
            <a:r>
              <a:rPr lang="en-US" sz="2400" dirty="0">
                <a:solidFill>
                  <a:schemeClr val="tx1"/>
                </a:solidFill>
                <a:latin typeface="PA-SansSerif" pitchFamily="34" charset="0"/>
              </a:rPr>
              <a:t> </a:t>
            </a:r>
            <a:r>
              <a:rPr lang="en-US" sz="2400" dirty="0" err="1">
                <a:solidFill>
                  <a:schemeClr val="tx1"/>
                </a:solidFill>
                <a:latin typeface="PA-SansSerif" pitchFamily="34" charset="0"/>
              </a:rPr>
              <a:t>ευρεί</a:t>
            </a:r>
            <a:r>
              <a:rPr lang="en-US" sz="2400" dirty="0">
                <a:solidFill>
                  <a:schemeClr val="tx1"/>
                </a:solidFill>
                <a:latin typeface="PA-SansSerif" pitchFamily="34" charset="0"/>
              </a:rPr>
              <a:t>α έννοια του έμμεσου κόστους εμπίπτει και το </a:t>
            </a:r>
            <a:r>
              <a:rPr lang="en-US" sz="2400" b="1" dirty="0">
                <a:solidFill>
                  <a:schemeClr val="tx1"/>
                </a:solidFill>
                <a:latin typeface="PA-SansSerif" pitchFamily="34" charset="0"/>
              </a:rPr>
              <a:t>κοινωνικό κόστος</a:t>
            </a:r>
            <a:r>
              <a:rPr lang="en-US" sz="2400" dirty="0">
                <a:solidFill>
                  <a:schemeClr val="tx1"/>
                </a:solidFill>
                <a:latin typeface="PA-SansSerif" pitchFamily="34" charset="0"/>
              </a:rPr>
              <a:t> το οποίο αφορά κυρίως την απώλεια χρόνου και εισοδήματος των συγγενών και φίλων του ασθενούς.</a:t>
            </a:r>
          </a:p>
          <a:p>
            <a:pPr algn="just">
              <a:buFontTx/>
              <a:buNone/>
              <a:defRPr/>
            </a:pPr>
            <a:endParaRPr lang="en-US" sz="1000" dirty="0">
              <a:latin typeface="PA-SansSerif" pitchFamily="34" charset="0"/>
            </a:endParaRPr>
          </a:p>
          <a:p>
            <a:pPr algn="just">
              <a:buFont typeface="Symbol" pitchFamily="18" charset="2"/>
              <a:buChar char="·"/>
              <a:defRPr/>
            </a:pPr>
            <a:r>
              <a:rPr lang="en-US" sz="2400" dirty="0" err="1">
                <a:solidFill>
                  <a:srgbClr val="FF9933"/>
                </a:solidFill>
                <a:effectLst>
                  <a:outerShdw blurRad="38100" dist="38100" dir="2700000" algn="tl">
                    <a:srgbClr val="000000"/>
                  </a:outerShdw>
                </a:effectLst>
                <a:latin typeface="PA-SansSerif" pitchFamily="34" charset="0"/>
              </a:rPr>
              <a:t>Το</a:t>
            </a:r>
            <a:r>
              <a:rPr lang="en-US" sz="2400" dirty="0">
                <a:solidFill>
                  <a:srgbClr val="FF9933"/>
                </a:solidFill>
                <a:effectLst>
                  <a:outerShdw blurRad="38100" dist="38100" dir="2700000" algn="tl">
                    <a:srgbClr val="000000"/>
                  </a:outerShdw>
                </a:effectLst>
                <a:latin typeface="PA-SansSerif" pitchFamily="34" charset="0"/>
              </a:rPr>
              <a:t> </a:t>
            </a:r>
            <a:r>
              <a:rPr lang="en-US" sz="2400" b="1" dirty="0" err="1">
                <a:solidFill>
                  <a:srgbClr val="FF9933"/>
                </a:solidFill>
                <a:effectLst>
                  <a:outerShdw blurRad="38100" dist="38100" dir="2700000" algn="tl">
                    <a:srgbClr val="000000"/>
                  </a:outerShdw>
                </a:effectLst>
                <a:latin typeface="PA-SansSerif" pitchFamily="34" charset="0"/>
              </a:rPr>
              <a:t>κρυφό</a:t>
            </a:r>
            <a:r>
              <a:rPr lang="en-US" sz="2400" b="1" dirty="0">
                <a:solidFill>
                  <a:srgbClr val="FF9933"/>
                </a:solidFill>
                <a:effectLst>
                  <a:outerShdw blurRad="38100" dist="38100" dir="2700000" algn="tl">
                    <a:srgbClr val="000000"/>
                  </a:outerShdw>
                </a:effectLst>
                <a:latin typeface="PA-SansSerif" pitchFamily="34" charset="0"/>
              </a:rPr>
              <a:t> (ή α</a:t>
            </a:r>
            <a:r>
              <a:rPr lang="en-US" sz="2400" b="1" dirty="0" err="1">
                <a:solidFill>
                  <a:srgbClr val="FF9933"/>
                </a:solidFill>
                <a:effectLst>
                  <a:outerShdw blurRad="38100" dist="38100" dir="2700000" algn="tl">
                    <a:srgbClr val="000000"/>
                  </a:outerShdw>
                </a:effectLst>
                <a:latin typeface="PA-SansSerif" pitchFamily="34" charset="0"/>
              </a:rPr>
              <a:t>όρ</a:t>
            </a:r>
            <a:r>
              <a:rPr lang="en-US" sz="2400" b="1" dirty="0">
                <a:solidFill>
                  <a:srgbClr val="FF9933"/>
                </a:solidFill>
                <a:effectLst>
                  <a:outerShdw blurRad="38100" dist="38100" dir="2700000" algn="tl">
                    <a:srgbClr val="000000"/>
                  </a:outerShdw>
                </a:effectLst>
                <a:latin typeface="PA-SansSerif" pitchFamily="34" charset="0"/>
              </a:rPr>
              <a:t>ατο) κόστος:</a:t>
            </a:r>
            <a:r>
              <a:rPr lang="en-US" sz="2400" dirty="0">
                <a:latin typeface="PA-SansSerif" pitchFamily="34" charset="0"/>
              </a:rPr>
              <a:t> </a:t>
            </a:r>
            <a:r>
              <a:rPr lang="en-US" sz="2400" dirty="0">
                <a:solidFill>
                  <a:schemeClr val="tx1"/>
                </a:solidFill>
                <a:latin typeface="PA-SansSerif" pitchFamily="34" charset="0"/>
              </a:rPr>
              <a:t>Τον προκαλούμενο από την αρρώστια πόνο και τη δυσανεξία, την υποβάθμιση της ποιότητας ζωής καθώς επίσης και τις κοινωνικές και ηθικές επιπτώσεις της αρρώστιας στους ίδιους τους ασθενείς αλλά και στο οικογενειακό και κοινωνικό τους περίγυρο.</a:t>
            </a:r>
          </a:p>
        </p:txBody>
      </p:sp>
      <p:pic>
        <p:nvPicPr>
          <p:cNvPr id="4" name="Picture 6" descr="Operational Excellence - ΕΚΠΑ">
            <a:extLst>
              <a:ext uri="{FF2B5EF4-FFF2-40B4-BE49-F238E27FC236}">
                <a16:creationId xmlns:a16="http://schemas.microsoft.com/office/drawing/2014/main" id="{DA05FAB3-A968-4076-80C0-12C1D3877B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544E222-0B72-4A79-BC50-FA7F69DBA195}"/>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A9EE4EB7-3715-48F1-B117-0C7C757963A9}"/>
              </a:ext>
            </a:extLst>
          </p:cNvPr>
          <p:cNvSpPr>
            <a:spLocks noGrp="1" noChangeArrowheads="1"/>
          </p:cNvSpPr>
          <p:nvPr>
            <p:ph type="title"/>
          </p:nvPr>
        </p:nvSpPr>
        <p:spPr>
          <a:xfrm>
            <a:off x="1211263" y="320675"/>
            <a:ext cx="10515600" cy="1325563"/>
          </a:xfrm>
        </p:spPr>
        <p:txBody>
          <a:bodyPr/>
          <a:lstStyle/>
          <a:p>
            <a:pPr algn="ctr">
              <a:defRPr/>
            </a:pPr>
            <a:r>
              <a:rPr lang="el-GR" sz="4000" b="1" dirty="0">
                <a:effectLst>
                  <a:outerShdw blurRad="38100" dist="38100" dir="2700000" algn="tl">
                    <a:srgbClr val="000000"/>
                  </a:outerShdw>
                </a:effectLst>
                <a:latin typeface="PA-SansSerif" pitchFamily="34" charset="0"/>
              </a:rPr>
              <a:t>Ο</a:t>
            </a:r>
            <a:r>
              <a:rPr lang="en-US" sz="4000" b="1" dirty="0">
                <a:effectLst>
                  <a:outerShdw blurRad="38100" dist="38100" dir="2700000" algn="tl">
                    <a:srgbClr val="000000"/>
                  </a:outerShdw>
                </a:effectLst>
                <a:latin typeface="PA-SansSerif" pitchFamily="34" charset="0"/>
              </a:rPr>
              <a:t>π</a:t>
            </a:r>
            <a:r>
              <a:rPr lang="en-US" sz="4000" b="1" dirty="0" err="1">
                <a:effectLst>
                  <a:outerShdw blurRad="38100" dist="38100" dir="2700000" algn="tl">
                    <a:srgbClr val="000000"/>
                  </a:outerShdw>
                </a:effectLst>
                <a:latin typeface="PA-SansSerif" pitchFamily="34" charset="0"/>
              </a:rPr>
              <a:t>τική</a:t>
            </a:r>
            <a:r>
              <a:rPr lang="en-US" sz="4000" b="1" dirty="0">
                <a:effectLst>
                  <a:outerShdw blurRad="38100" dist="38100" dir="2700000" algn="tl">
                    <a:srgbClr val="000000"/>
                  </a:outerShdw>
                </a:effectLst>
                <a:latin typeface="PA-SansSerif" pitchFamily="34" charset="0"/>
              </a:rPr>
              <a:t>  της  Ανάλυσης</a:t>
            </a:r>
            <a:br>
              <a:rPr lang="en-US" sz="4000" b="1" dirty="0">
                <a:effectLst>
                  <a:outerShdw blurRad="38100" dist="38100" dir="2700000" algn="tl">
                    <a:srgbClr val="000000"/>
                  </a:outerShdw>
                </a:effectLst>
                <a:latin typeface="PA-SansSerif" pitchFamily="34" charset="0"/>
              </a:rPr>
            </a:br>
            <a:endParaRPr lang="en-US" sz="4000" b="1" dirty="0">
              <a:effectLst>
                <a:outerShdw blurRad="38100" dist="38100" dir="2700000" algn="tl">
                  <a:srgbClr val="000000"/>
                </a:outerShdw>
              </a:effectLst>
              <a:latin typeface="PA-SansSerif" pitchFamily="34" charset="0"/>
            </a:endParaRPr>
          </a:p>
        </p:txBody>
      </p:sp>
      <p:sp>
        <p:nvSpPr>
          <p:cNvPr id="40963" name="Rectangle 3">
            <a:extLst>
              <a:ext uri="{FF2B5EF4-FFF2-40B4-BE49-F238E27FC236}">
                <a16:creationId xmlns:a16="http://schemas.microsoft.com/office/drawing/2014/main" id="{BB49DA83-2DEA-4B06-B6CC-74268188B559}"/>
              </a:ext>
            </a:extLst>
          </p:cNvPr>
          <p:cNvSpPr>
            <a:spLocks noGrp="1" noChangeArrowheads="1"/>
          </p:cNvSpPr>
          <p:nvPr>
            <p:ph type="body" idx="1"/>
          </p:nvPr>
        </p:nvSpPr>
        <p:spPr>
          <a:xfrm>
            <a:off x="2209800" y="1981200"/>
            <a:ext cx="7772400" cy="4267200"/>
          </a:xfrm>
        </p:spPr>
        <p:txBody>
          <a:bodyPr>
            <a:normAutofit fontScale="92500" lnSpcReduction="10000"/>
          </a:bodyPr>
          <a:lstStyle/>
          <a:p>
            <a:pPr algn="just">
              <a:buClr>
                <a:schemeClr val="tx2"/>
              </a:buClr>
              <a:defRPr/>
            </a:pPr>
            <a:r>
              <a:rPr lang="en-US" sz="2400" b="1" dirty="0" err="1">
                <a:solidFill>
                  <a:schemeClr val="tx1"/>
                </a:solidFill>
              </a:rPr>
              <a:t>Κοινωνί</a:t>
            </a:r>
            <a:r>
              <a:rPr lang="en-US" sz="2400" b="1" dirty="0">
                <a:solidFill>
                  <a:schemeClr val="tx1"/>
                </a:solidFill>
              </a:rPr>
              <a:t>α</a:t>
            </a:r>
          </a:p>
          <a:p>
            <a:pPr algn="just">
              <a:buClr>
                <a:schemeClr val="tx2"/>
              </a:buClr>
              <a:defRPr/>
            </a:pPr>
            <a:r>
              <a:rPr lang="en-US" sz="2400" b="1" dirty="0" err="1">
                <a:solidFill>
                  <a:schemeClr val="tx1"/>
                </a:solidFill>
              </a:rPr>
              <a:t>Κυ</a:t>
            </a:r>
            <a:r>
              <a:rPr lang="en-US" sz="2400" b="1" dirty="0">
                <a:solidFill>
                  <a:schemeClr val="tx1"/>
                </a:solidFill>
              </a:rPr>
              <a:t>βέρνηση</a:t>
            </a:r>
          </a:p>
          <a:p>
            <a:pPr algn="just">
              <a:buClr>
                <a:schemeClr val="tx2"/>
              </a:buClr>
              <a:defRPr/>
            </a:pPr>
            <a:r>
              <a:rPr lang="en-US" sz="2400" b="1" dirty="0" err="1">
                <a:solidFill>
                  <a:schemeClr val="tx1"/>
                </a:solidFill>
              </a:rPr>
              <a:t>Κοινωνική</a:t>
            </a:r>
            <a:r>
              <a:rPr lang="en-US" sz="2400" b="1" dirty="0">
                <a:solidFill>
                  <a:schemeClr val="tx1"/>
                </a:solidFill>
              </a:rPr>
              <a:t> </a:t>
            </a:r>
            <a:r>
              <a:rPr lang="en-US" sz="2400" b="1" dirty="0" err="1">
                <a:solidFill>
                  <a:schemeClr val="tx1"/>
                </a:solidFill>
              </a:rPr>
              <a:t>Ασφάλιση</a:t>
            </a:r>
            <a:endParaRPr lang="en-US" sz="2400" b="1" dirty="0">
              <a:solidFill>
                <a:schemeClr val="tx1"/>
              </a:solidFill>
            </a:endParaRPr>
          </a:p>
          <a:p>
            <a:pPr algn="just">
              <a:buClr>
                <a:schemeClr val="tx2"/>
              </a:buClr>
              <a:defRPr/>
            </a:pPr>
            <a:r>
              <a:rPr lang="en-US" sz="2400" b="1" dirty="0" err="1">
                <a:solidFill>
                  <a:schemeClr val="tx1"/>
                </a:solidFill>
              </a:rPr>
              <a:t>Ιδιωτική</a:t>
            </a:r>
            <a:r>
              <a:rPr lang="en-US" sz="2400" b="1" dirty="0">
                <a:solidFill>
                  <a:schemeClr val="tx1"/>
                </a:solidFill>
              </a:rPr>
              <a:t> </a:t>
            </a:r>
            <a:r>
              <a:rPr lang="en-US" sz="2400" b="1" dirty="0" err="1">
                <a:solidFill>
                  <a:schemeClr val="tx1"/>
                </a:solidFill>
              </a:rPr>
              <a:t>Ασφάλιση</a:t>
            </a:r>
            <a:endParaRPr lang="en-US" sz="2400" b="1" u="sng" dirty="0">
              <a:solidFill>
                <a:schemeClr val="tx1"/>
              </a:solidFill>
              <a:latin typeface="PA-SansSerif" pitchFamily="34" charset="0"/>
            </a:endParaRPr>
          </a:p>
          <a:p>
            <a:pPr algn="just">
              <a:buClr>
                <a:schemeClr val="tx2"/>
              </a:buClr>
              <a:defRPr/>
            </a:pPr>
            <a:r>
              <a:rPr lang="en-US" sz="2400" b="1" dirty="0" err="1">
                <a:solidFill>
                  <a:schemeClr val="tx1"/>
                </a:solidFill>
              </a:rPr>
              <a:t>Νοσοκομείο</a:t>
            </a:r>
            <a:endParaRPr lang="en-US" sz="2400" b="1" dirty="0">
              <a:solidFill>
                <a:schemeClr val="tx1"/>
              </a:solidFill>
            </a:endParaRPr>
          </a:p>
          <a:p>
            <a:pPr algn="just">
              <a:buClr>
                <a:schemeClr val="tx2"/>
              </a:buClr>
              <a:defRPr/>
            </a:pPr>
            <a:r>
              <a:rPr lang="en-US" sz="2400" b="1" dirty="0">
                <a:solidFill>
                  <a:schemeClr val="tx1"/>
                </a:solidFill>
              </a:rPr>
              <a:t>Επα</a:t>
            </a:r>
            <a:r>
              <a:rPr lang="en-US" sz="2400" b="1" dirty="0" err="1">
                <a:solidFill>
                  <a:schemeClr val="tx1"/>
                </a:solidFill>
              </a:rPr>
              <a:t>γγελμ</a:t>
            </a:r>
            <a:r>
              <a:rPr lang="en-US" sz="2400" b="1" dirty="0">
                <a:solidFill>
                  <a:schemeClr val="tx1"/>
                </a:solidFill>
              </a:rPr>
              <a:t>ατίες Υγείας</a:t>
            </a:r>
          </a:p>
          <a:p>
            <a:pPr algn="just">
              <a:buClr>
                <a:schemeClr val="tx2"/>
              </a:buClr>
              <a:defRPr/>
            </a:pPr>
            <a:r>
              <a:rPr lang="el-GR" sz="2400" b="1" dirty="0">
                <a:solidFill>
                  <a:schemeClr val="tx1"/>
                </a:solidFill>
              </a:rPr>
              <a:t>Φαρμακοβιομηχανία</a:t>
            </a:r>
            <a:endParaRPr lang="en-US" sz="2400" b="1" dirty="0">
              <a:solidFill>
                <a:schemeClr val="tx1"/>
              </a:solidFill>
            </a:endParaRPr>
          </a:p>
          <a:p>
            <a:pPr algn="just">
              <a:buFontTx/>
              <a:buNone/>
              <a:defRPr/>
            </a:pPr>
            <a:endParaRPr lang="en-US" dirty="0">
              <a:latin typeface="PA-SansSerif" pitchFamily="34" charset="0"/>
            </a:endParaRPr>
          </a:p>
          <a:p>
            <a:pPr algn="just">
              <a:buFontTx/>
              <a:buNone/>
              <a:defRPr/>
            </a:pPr>
            <a:r>
              <a:rPr lang="en-US" dirty="0">
                <a:latin typeface="PA-SansSerif" pitchFamily="34" charset="0"/>
              </a:rPr>
              <a:t>  	</a:t>
            </a:r>
            <a:r>
              <a:rPr lang="en-US" sz="2400" dirty="0" err="1">
                <a:solidFill>
                  <a:schemeClr val="tx1"/>
                </a:solidFill>
                <a:latin typeface="PA-SansSerif" pitchFamily="34" charset="0"/>
              </a:rPr>
              <a:t>Είθιστ</a:t>
            </a:r>
            <a:r>
              <a:rPr lang="en-US" sz="2400" dirty="0">
                <a:solidFill>
                  <a:schemeClr val="tx1"/>
                </a:solidFill>
                <a:latin typeface="PA-SansSerif" pitchFamily="34" charset="0"/>
              </a:rPr>
              <a:t>αι η εκπόνηση των μελετών να λαμβάνει υπόψη κατά προτεραιότητα το πρίσμα της </a:t>
            </a:r>
            <a:r>
              <a:rPr lang="en-US" sz="2400" b="1" dirty="0">
                <a:solidFill>
                  <a:srgbClr val="FF9933"/>
                </a:solidFill>
                <a:effectLst>
                  <a:outerShdw blurRad="38100" dist="38100" dir="2700000" algn="tl">
                    <a:srgbClr val="000000"/>
                  </a:outerShdw>
                </a:effectLst>
                <a:latin typeface="PA-SansSerif" pitchFamily="34" charset="0"/>
              </a:rPr>
              <a:t>κοινωνικής σκοπιάς</a:t>
            </a:r>
            <a:endParaRPr lang="en-US" sz="2400" dirty="0">
              <a:effectLst>
                <a:outerShdw blurRad="38100" dist="38100" dir="2700000" algn="tl">
                  <a:srgbClr val="000000"/>
                </a:outerShdw>
              </a:effectLst>
              <a:latin typeface="PA-SansSerif" pitchFamily="34" charset="0"/>
            </a:endParaRPr>
          </a:p>
          <a:p>
            <a:pPr algn="just">
              <a:buFontTx/>
              <a:buNone/>
              <a:defRPr/>
            </a:pPr>
            <a:endParaRPr lang="en-US" sz="2400" dirty="0">
              <a:effectLst>
                <a:outerShdw blurRad="38100" dist="38100" dir="2700000" algn="tl">
                  <a:srgbClr val="000000"/>
                </a:outerShdw>
              </a:effectLst>
              <a:latin typeface="PA-SansSerif" pitchFamily="34" charset="0"/>
            </a:endParaRPr>
          </a:p>
        </p:txBody>
      </p:sp>
      <p:pic>
        <p:nvPicPr>
          <p:cNvPr id="4" name="Picture 6" descr="Operational Excellence - ΕΚΠΑ">
            <a:extLst>
              <a:ext uri="{FF2B5EF4-FFF2-40B4-BE49-F238E27FC236}">
                <a16:creationId xmlns:a16="http://schemas.microsoft.com/office/drawing/2014/main" id="{C4C51B23-E8FB-4922-BF78-AC68240ACE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E557360-1141-42C7-8E75-41F95947BEA9}"/>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C3BECCE6-35B1-4A0F-9A55-C0F97BC932A9}"/>
              </a:ext>
            </a:extLst>
          </p:cNvPr>
          <p:cNvSpPr>
            <a:spLocks noGrp="1" noChangeArrowheads="1"/>
          </p:cNvSpPr>
          <p:nvPr>
            <p:ph type="title"/>
          </p:nvPr>
        </p:nvSpPr>
        <p:spPr>
          <a:xfrm>
            <a:off x="1211263" y="320675"/>
            <a:ext cx="10515600" cy="1325563"/>
          </a:xfrm>
        </p:spPr>
        <p:txBody>
          <a:bodyPr/>
          <a:lstStyle/>
          <a:p>
            <a:pPr algn="ctr">
              <a:defRPr/>
            </a:pPr>
            <a:r>
              <a:rPr lang="en-US" sz="4000" b="1" dirty="0">
                <a:effectLst>
                  <a:outerShdw blurRad="38100" dist="38100" dir="2700000" algn="tl">
                    <a:srgbClr val="000000"/>
                  </a:outerShdw>
                </a:effectLst>
                <a:latin typeface="PA-SansSerif" pitchFamily="34" charset="0"/>
              </a:rPr>
              <a:t>Επ</a:t>
            </a:r>
            <a:r>
              <a:rPr lang="en-US" sz="4000" b="1" dirty="0" err="1">
                <a:effectLst>
                  <a:outerShdw blurRad="38100" dist="38100" dir="2700000" algn="tl">
                    <a:srgbClr val="000000"/>
                  </a:outerShdw>
                </a:effectLst>
                <a:latin typeface="PA-SansSerif" pitchFamily="34" charset="0"/>
              </a:rPr>
              <a:t>ιλογή</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των</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Πηγών</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των</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Δεδομένων</a:t>
            </a:r>
            <a:endParaRPr lang="en-US" sz="4000" b="1" dirty="0">
              <a:effectLst>
                <a:outerShdw blurRad="38100" dist="38100" dir="2700000" algn="tl">
                  <a:srgbClr val="000000"/>
                </a:outerShdw>
              </a:effectLst>
              <a:latin typeface="PA-SansSerif" pitchFamily="34" charset="0"/>
            </a:endParaRPr>
          </a:p>
        </p:txBody>
      </p:sp>
      <p:sp>
        <p:nvSpPr>
          <p:cNvPr id="60419" name="Rectangle 3">
            <a:extLst>
              <a:ext uri="{FF2B5EF4-FFF2-40B4-BE49-F238E27FC236}">
                <a16:creationId xmlns:a16="http://schemas.microsoft.com/office/drawing/2014/main" id="{3FBAAA74-452C-43FC-9A28-A563F791E53C}"/>
              </a:ext>
            </a:extLst>
          </p:cNvPr>
          <p:cNvSpPr>
            <a:spLocks noGrp="1"/>
          </p:cNvSpPr>
          <p:nvPr>
            <p:ph type="body" idx="1"/>
          </p:nvPr>
        </p:nvSpPr>
        <p:spPr>
          <a:xfrm>
            <a:off x="1570205" y="1638300"/>
            <a:ext cx="9797716" cy="4899025"/>
          </a:xfrm>
          <a:noFill/>
        </p:spPr>
        <p:txBody>
          <a:bodyPr>
            <a:normAutofit/>
          </a:bodyPr>
          <a:lstStyle/>
          <a:p>
            <a:pPr>
              <a:buClr>
                <a:schemeClr val="accent1"/>
              </a:buClr>
              <a:buSzPct val="150000"/>
              <a:buFont typeface="Wingdings" panose="05000000000000000000" pitchFamily="2" charset="2"/>
              <a:buChar char="ü"/>
            </a:pPr>
            <a:r>
              <a:rPr lang="en-US" altLang="el-GR" sz="2000" b="1" dirty="0" err="1">
                <a:solidFill>
                  <a:schemeClr val="tx1"/>
                </a:solidFill>
                <a:latin typeface="PA-SansSerif" pitchFamily="34" charset="0"/>
              </a:rPr>
              <a:t>Βι</a:t>
            </a:r>
            <a:r>
              <a:rPr lang="en-US" altLang="el-GR" sz="2000" b="1" dirty="0">
                <a:solidFill>
                  <a:schemeClr val="tx1"/>
                </a:solidFill>
                <a:latin typeface="PA-SansSerif" pitchFamily="34" charset="0"/>
              </a:rPr>
              <a:t>βλιογραφία</a:t>
            </a:r>
          </a:p>
          <a:p>
            <a:pPr>
              <a:buFontTx/>
              <a:buNone/>
            </a:pPr>
            <a:endParaRPr lang="en-US" altLang="el-GR" sz="900" b="1" dirty="0">
              <a:solidFill>
                <a:schemeClr val="tx1"/>
              </a:solidFill>
              <a:latin typeface="PA-SansSerif" pitchFamily="34" charset="0"/>
            </a:endParaRPr>
          </a:p>
          <a:p>
            <a:pPr>
              <a:buClr>
                <a:schemeClr val="accent1"/>
              </a:buClr>
              <a:buSzPct val="150000"/>
              <a:buFont typeface="Wingdings" panose="05000000000000000000" pitchFamily="2" charset="2"/>
              <a:buChar char="ü"/>
            </a:pPr>
            <a:r>
              <a:rPr lang="en-US" altLang="el-GR" sz="2000" b="1" dirty="0">
                <a:solidFill>
                  <a:schemeClr val="tx1"/>
                </a:solidFill>
                <a:latin typeface="PA-SansSerif" pitchFamily="34" charset="0"/>
              </a:rPr>
              <a:t>Απ</a:t>
            </a:r>
            <a:r>
              <a:rPr lang="en-US" altLang="el-GR" sz="2000" b="1" dirty="0" err="1">
                <a:solidFill>
                  <a:schemeClr val="tx1"/>
                </a:solidFill>
                <a:latin typeface="PA-SansSerif" pitchFamily="34" charset="0"/>
              </a:rPr>
              <a:t>οτελέσμ</a:t>
            </a:r>
            <a:r>
              <a:rPr lang="en-US" altLang="el-GR" sz="2000" b="1" dirty="0">
                <a:solidFill>
                  <a:schemeClr val="tx1"/>
                </a:solidFill>
                <a:latin typeface="PA-SansSerif" pitchFamily="34" charset="0"/>
              </a:rPr>
              <a:t>ατα κλινικών, επιδημιολογικών, οικονομικών ερευνών</a:t>
            </a:r>
          </a:p>
          <a:p>
            <a:pPr>
              <a:buFontTx/>
              <a:buNone/>
            </a:pPr>
            <a:endParaRPr lang="en-US" altLang="el-GR" sz="1000" b="1" dirty="0">
              <a:solidFill>
                <a:schemeClr val="tx1"/>
              </a:solidFill>
              <a:latin typeface="PA-SansSerif" pitchFamily="34" charset="0"/>
            </a:endParaRPr>
          </a:p>
          <a:p>
            <a:pPr>
              <a:buClr>
                <a:schemeClr val="accent1"/>
              </a:buClr>
              <a:buSzPct val="150000"/>
              <a:buFont typeface="Wingdings" panose="05000000000000000000" pitchFamily="2" charset="2"/>
              <a:buChar char="ü"/>
            </a:pPr>
            <a:r>
              <a:rPr lang="en-US" altLang="el-GR" sz="2000" b="1" dirty="0">
                <a:solidFill>
                  <a:schemeClr val="tx1"/>
                </a:solidFill>
                <a:latin typeface="PA-SansSerif" pitchFamily="34" charset="0"/>
              </a:rPr>
              <a:t>Απ</a:t>
            </a:r>
            <a:r>
              <a:rPr lang="en-US" altLang="el-GR" sz="2000" b="1" dirty="0" err="1">
                <a:solidFill>
                  <a:schemeClr val="tx1"/>
                </a:solidFill>
                <a:latin typeface="PA-SansSerif" pitchFamily="34" charset="0"/>
              </a:rPr>
              <a:t>οτελέσμ</a:t>
            </a:r>
            <a:r>
              <a:rPr lang="en-US" altLang="el-GR" sz="2000" b="1" dirty="0">
                <a:solidFill>
                  <a:schemeClr val="tx1"/>
                </a:solidFill>
                <a:latin typeface="PA-SansSerif" pitchFamily="34" charset="0"/>
              </a:rPr>
              <a:t>ατα άλλων φαρμακοοικονομικών  μελετών</a:t>
            </a:r>
          </a:p>
          <a:p>
            <a:pPr>
              <a:buFontTx/>
              <a:buNone/>
            </a:pPr>
            <a:endParaRPr lang="en-US" altLang="el-GR" sz="1400" b="1" dirty="0">
              <a:solidFill>
                <a:schemeClr val="tx1"/>
              </a:solidFill>
              <a:latin typeface="PA-SansSerif" pitchFamily="34" charset="0"/>
            </a:endParaRPr>
          </a:p>
          <a:p>
            <a:pPr>
              <a:buClr>
                <a:schemeClr val="accent1"/>
              </a:buClr>
              <a:buSzPct val="150000"/>
              <a:buFont typeface="Wingdings" panose="05000000000000000000" pitchFamily="2" charset="2"/>
              <a:buChar char="ü"/>
            </a:pPr>
            <a:r>
              <a:rPr lang="en-US" altLang="el-GR" sz="2000" b="1" dirty="0" err="1">
                <a:solidFill>
                  <a:schemeClr val="tx1"/>
                </a:solidFill>
                <a:latin typeface="PA-SansSerif" pitchFamily="34" charset="0"/>
              </a:rPr>
              <a:t>Βάσεις</a:t>
            </a:r>
            <a:r>
              <a:rPr lang="en-US" altLang="el-GR" sz="2000" b="1" dirty="0">
                <a:solidFill>
                  <a:schemeClr val="tx1"/>
                </a:solidFill>
                <a:latin typeface="PA-SansSerif" pitchFamily="34" charset="0"/>
              </a:rPr>
              <a:t> </a:t>
            </a:r>
            <a:r>
              <a:rPr lang="en-US" altLang="el-GR" sz="2000" b="1" dirty="0" err="1">
                <a:solidFill>
                  <a:schemeClr val="tx1"/>
                </a:solidFill>
                <a:latin typeface="PA-SansSerif" pitchFamily="34" charset="0"/>
              </a:rPr>
              <a:t>δεδομένων</a:t>
            </a:r>
            <a:endParaRPr lang="en-US" altLang="el-GR" sz="2000" b="1" dirty="0">
              <a:solidFill>
                <a:schemeClr val="tx1"/>
              </a:solidFill>
              <a:latin typeface="PA-SansSerif" pitchFamily="34" charset="0"/>
            </a:endParaRPr>
          </a:p>
          <a:p>
            <a:pPr>
              <a:buFontTx/>
              <a:buNone/>
            </a:pPr>
            <a:endParaRPr lang="en-US" altLang="el-GR" sz="1000" b="1" dirty="0">
              <a:solidFill>
                <a:schemeClr val="tx1"/>
              </a:solidFill>
              <a:latin typeface="PA-SansSerif" pitchFamily="34" charset="0"/>
            </a:endParaRPr>
          </a:p>
          <a:p>
            <a:pPr>
              <a:buClr>
                <a:schemeClr val="accent1"/>
              </a:buClr>
              <a:buSzPct val="150000"/>
              <a:buFont typeface="Wingdings" panose="05000000000000000000" pitchFamily="2" charset="2"/>
              <a:buChar char="ü"/>
            </a:pPr>
            <a:r>
              <a:rPr lang="en-US" altLang="el-GR" sz="2000" b="1" dirty="0" err="1">
                <a:solidFill>
                  <a:schemeClr val="tx1"/>
                </a:solidFill>
                <a:latin typeface="PA-SansSerif" pitchFamily="34" charset="0"/>
              </a:rPr>
              <a:t>Αν</a:t>
            </a:r>
            <a:r>
              <a:rPr lang="en-US" altLang="el-GR" sz="2000" b="1" dirty="0">
                <a:solidFill>
                  <a:schemeClr val="tx1"/>
                </a:solidFill>
                <a:latin typeface="PA-SansSerif" pitchFamily="34" charset="0"/>
              </a:rPr>
              <a:t>αδρομικά ερωτηματολόγια / Αρχεία ασθενών</a:t>
            </a:r>
          </a:p>
          <a:p>
            <a:pPr>
              <a:buFontTx/>
              <a:buNone/>
            </a:pPr>
            <a:endParaRPr lang="en-US" altLang="el-GR" sz="1000" b="1" dirty="0">
              <a:solidFill>
                <a:schemeClr val="tx1"/>
              </a:solidFill>
              <a:latin typeface="PA-SansSerif" pitchFamily="34" charset="0"/>
            </a:endParaRPr>
          </a:p>
          <a:p>
            <a:pPr>
              <a:buClr>
                <a:schemeClr val="accent1"/>
              </a:buClr>
              <a:buSzPct val="150000"/>
              <a:buFont typeface="Wingdings" panose="05000000000000000000" pitchFamily="2" charset="2"/>
              <a:buChar char="ü"/>
            </a:pPr>
            <a:r>
              <a:rPr lang="en-US" altLang="el-GR" sz="2000" b="1" dirty="0" err="1">
                <a:solidFill>
                  <a:schemeClr val="tx1"/>
                </a:solidFill>
                <a:latin typeface="PA-SansSerif" pitchFamily="34" charset="0"/>
              </a:rPr>
              <a:t>Εμ</a:t>
            </a:r>
            <a:r>
              <a:rPr lang="en-US" altLang="el-GR" sz="2000" b="1" dirty="0">
                <a:solidFill>
                  <a:schemeClr val="tx1"/>
                </a:solidFill>
                <a:latin typeface="PA-SansSerif" pitchFamily="34" charset="0"/>
              </a:rPr>
              <a:t>πειρικά δεδομένα  προερχόμενα από επιτροπές ειδικών/εμπειρογνωμόνων  ( Delphi panels)</a:t>
            </a:r>
            <a:r>
              <a:rPr lang="en-US" altLang="el-GR" sz="2400" b="1" dirty="0">
                <a:solidFill>
                  <a:schemeClr val="tx1"/>
                </a:solidFill>
                <a:latin typeface="PA-SansSerif" pitchFamily="34" charset="0"/>
              </a:rPr>
              <a:t>            </a:t>
            </a:r>
          </a:p>
          <a:p>
            <a:pPr>
              <a:buClr>
                <a:schemeClr val="accent1"/>
              </a:buClr>
              <a:buSzPct val="150000"/>
              <a:buFont typeface="Wingdings" panose="05000000000000000000" pitchFamily="2" charset="2"/>
              <a:buChar char="ü"/>
            </a:pPr>
            <a:endParaRPr lang="en-US" altLang="el-GR" sz="2400" b="1"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1249F88A-CDA2-424F-AF6F-78CEE99EEC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AB6E6BE-A0C8-4456-A50D-99D8C28DFB80}"/>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68605FA-F79B-4EA9-AF28-06392542C77F}"/>
              </a:ext>
            </a:extLst>
          </p:cNvPr>
          <p:cNvSpPr>
            <a:spLocks noGrp="1" noChangeArrowheads="1"/>
          </p:cNvSpPr>
          <p:nvPr>
            <p:ph type="title"/>
          </p:nvPr>
        </p:nvSpPr>
        <p:spPr>
          <a:xfrm>
            <a:off x="2209800" y="304800"/>
            <a:ext cx="7772400" cy="1143000"/>
          </a:xfrm>
        </p:spPr>
        <p:txBody>
          <a:bodyPr>
            <a:normAutofit fontScale="90000"/>
          </a:bodyPr>
          <a:lstStyle/>
          <a:p>
            <a:pPr algn="ctr">
              <a:defRPr/>
            </a:pPr>
            <a:r>
              <a:rPr lang="en-US" sz="3600" b="1" dirty="0">
                <a:effectLst>
                  <a:outerShdw blurRad="38100" dist="38100" dir="2700000" algn="tl">
                    <a:srgbClr val="000000"/>
                  </a:outerShdw>
                </a:effectLst>
                <a:latin typeface="PA-SansSerif" pitchFamily="34" charset="0"/>
              </a:rPr>
              <a:t>Η </a:t>
            </a:r>
            <a:r>
              <a:rPr lang="en-US" sz="3600" b="1" dirty="0" err="1">
                <a:effectLst>
                  <a:outerShdw blurRad="38100" dist="38100" dir="2700000" algn="tl">
                    <a:srgbClr val="000000"/>
                  </a:outerShdw>
                </a:effectLst>
                <a:latin typeface="PA-SansSerif" pitchFamily="34" charset="0"/>
              </a:rPr>
              <a:t>θέση</a:t>
            </a:r>
            <a:r>
              <a:rPr lang="en-US" sz="3600" b="1" dirty="0">
                <a:effectLst>
                  <a:outerShdw blurRad="38100" dist="38100" dir="2700000" algn="tl">
                    <a:srgbClr val="000000"/>
                  </a:outerShdw>
                </a:effectLst>
                <a:latin typeface="PA-SansSerif" pitchFamily="34" charset="0"/>
              </a:rPr>
              <a:t> </a:t>
            </a:r>
            <a:r>
              <a:rPr lang="en-US" sz="3600" b="1" dirty="0" err="1">
                <a:effectLst>
                  <a:outerShdw blurRad="38100" dist="38100" dir="2700000" algn="tl">
                    <a:srgbClr val="000000"/>
                  </a:outerShdw>
                </a:effectLst>
                <a:latin typeface="PA-SansSerif" pitchFamily="34" charset="0"/>
              </a:rPr>
              <a:t>της</a:t>
            </a:r>
            <a:r>
              <a:rPr lang="en-US" sz="3600" b="1" dirty="0">
                <a:effectLst>
                  <a:outerShdw blurRad="38100" dist="38100" dir="2700000" algn="tl">
                    <a:srgbClr val="000000"/>
                  </a:outerShdw>
                </a:effectLst>
                <a:latin typeface="PA-SansSerif" pitchFamily="34" charset="0"/>
              </a:rPr>
              <a:t> </a:t>
            </a:r>
            <a:r>
              <a:rPr lang="en-US" sz="3600" b="1" dirty="0" err="1">
                <a:effectLst>
                  <a:outerShdw blurRad="38100" dist="38100" dir="2700000" algn="tl">
                    <a:srgbClr val="000000"/>
                  </a:outerShdw>
                </a:effectLst>
                <a:latin typeface="PA-SansSerif" pitchFamily="34" charset="0"/>
              </a:rPr>
              <a:t>Οικονομικής</a:t>
            </a:r>
            <a:r>
              <a:rPr lang="en-US" sz="3600" b="1" dirty="0">
                <a:effectLst>
                  <a:outerShdw blurRad="38100" dist="38100" dir="2700000" algn="tl">
                    <a:srgbClr val="000000"/>
                  </a:outerShdw>
                </a:effectLst>
                <a:latin typeface="PA-SansSerif" pitchFamily="34" charset="0"/>
              </a:rPr>
              <a:t> </a:t>
            </a:r>
            <a:r>
              <a:rPr lang="en-US" sz="3600" b="1" dirty="0" err="1">
                <a:effectLst>
                  <a:outerShdw blurRad="38100" dist="38100" dir="2700000" algn="tl">
                    <a:srgbClr val="000000"/>
                  </a:outerShdw>
                </a:effectLst>
                <a:latin typeface="PA-SansSerif" pitchFamily="34" charset="0"/>
              </a:rPr>
              <a:t>Αξιολόγησης</a:t>
            </a:r>
            <a:r>
              <a:rPr lang="en-US" sz="3600" b="1" dirty="0">
                <a:effectLst>
                  <a:outerShdw blurRad="38100" dist="38100" dir="2700000" algn="tl">
                    <a:srgbClr val="000000"/>
                  </a:outerShdw>
                </a:effectLst>
                <a:latin typeface="PA-SansSerif" pitchFamily="34" charset="0"/>
              </a:rPr>
              <a:t> </a:t>
            </a:r>
            <a:r>
              <a:rPr lang="en-US" sz="3600" b="1" dirty="0" err="1">
                <a:effectLst>
                  <a:outerShdw blurRad="38100" dist="38100" dir="2700000" algn="tl">
                    <a:srgbClr val="000000"/>
                  </a:outerShdw>
                </a:effectLst>
                <a:latin typeface="PA-SansSerif" pitchFamily="34" charset="0"/>
              </a:rPr>
              <a:t>στη</a:t>
            </a:r>
            <a:r>
              <a:rPr lang="en-US" sz="3600" b="1" dirty="0">
                <a:effectLst>
                  <a:outerShdw blurRad="38100" dist="38100" dir="2700000" algn="tl">
                    <a:srgbClr val="000000"/>
                  </a:outerShdw>
                </a:effectLst>
                <a:latin typeface="PA-SansSerif" pitchFamily="34" charset="0"/>
              </a:rPr>
              <a:t> </a:t>
            </a:r>
            <a:r>
              <a:rPr lang="en-US" sz="3600" b="1" dirty="0" err="1">
                <a:effectLst>
                  <a:outerShdw blurRad="38100" dist="38100" dir="2700000" algn="tl">
                    <a:srgbClr val="000000"/>
                  </a:outerShdw>
                </a:effectLst>
                <a:latin typeface="PA-SansSerif" pitchFamily="34" charset="0"/>
              </a:rPr>
              <a:t>λήψη</a:t>
            </a:r>
            <a:r>
              <a:rPr lang="en-US" sz="3600" b="1" dirty="0">
                <a:effectLst>
                  <a:outerShdw blurRad="38100" dist="38100" dir="2700000" algn="tl">
                    <a:srgbClr val="000000"/>
                  </a:outerShdw>
                </a:effectLst>
                <a:latin typeface="PA-SansSerif" pitchFamily="34" charset="0"/>
              </a:rPr>
              <a:t> απ</a:t>
            </a:r>
            <a:r>
              <a:rPr lang="en-US" sz="3600" b="1" dirty="0" err="1">
                <a:effectLst>
                  <a:outerShdw blurRad="38100" dist="38100" dir="2700000" algn="tl">
                    <a:srgbClr val="000000"/>
                  </a:outerShdw>
                </a:effectLst>
                <a:latin typeface="PA-SansSerif" pitchFamily="34" charset="0"/>
              </a:rPr>
              <a:t>οφάσεων</a:t>
            </a:r>
            <a:endParaRPr lang="en-US" sz="3600" b="1" dirty="0">
              <a:effectLst>
                <a:outerShdw blurRad="38100" dist="38100" dir="2700000" algn="tl">
                  <a:srgbClr val="000000"/>
                </a:outerShdw>
              </a:effectLst>
              <a:latin typeface="PA-SansSerif" pitchFamily="34" charset="0"/>
            </a:endParaRPr>
          </a:p>
        </p:txBody>
      </p:sp>
      <p:sp>
        <p:nvSpPr>
          <p:cNvPr id="62467" name="Rectangle 3">
            <a:extLst>
              <a:ext uri="{FF2B5EF4-FFF2-40B4-BE49-F238E27FC236}">
                <a16:creationId xmlns:a16="http://schemas.microsoft.com/office/drawing/2014/main" id="{7D7D6DF4-A4F1-4AA7-9F65-76CC2A0FB1F2}"/>
              </a:ext>
            </a:extLst>
          </p:cNvPr>
          <p:cNvSpPr>
            <a:spLocks noGrp="1"/>
          </p:cNvSpPr>
          <p:nvPr>
            <p:ph type="body" idx="1"/>
          </p:nvPr>
        </p:nvSpPr>
        <p:spPr>
          <a:xfrm>
            <a:off x="1560095" y="1447800"/>
            <a:ext cx="9725526" cy="4953000"/>
          </a:xfrm>
          <a:noFill/>
        </p:spPr>
        <p:txBody>
          <a:bodyPr>
            <a:normAutofit/>
          </a:bodyPr>
          <a:lstStyle/>
          <a:p>
            <a:pPr>
              <a:spcBef>
                <a:spcPts val="600"/>
              </a:spcBef>
              <a:buFontTx/>
              <a:buNone/>
            </a:pPr>
            <a:endParaRPr lang="en-US" altLang="el-GR" sz="800" b="1" dirty="0">
              <a:solidFill>
                <a:srgbClr val="66FF33"/>
              </a:solidFill>
              <a:latin typeface="PA-SansSerif" pitchFamily="34" charset="0"/>
            </a:endParaRPr>
          </a:p>
          <a:p>
            <a:pPr>
              <a:spcBef>
                <a:spcPts val="600"/>
              </a:spcBef>
            </a:pPr>
            <a:r>
              <a:rPr lang="en-US" altLang="el-GR" sz="2400" b="1" dirty="0" err="1">
                <a:solidFill>
                  <a:srgbClr val="0070C0"/>
                </a:solidFill>
                <a:latin typeface="PA-SansSerif" pitchFamily="34" charset="0"/>
              </a:rPr>
              <a:t>Υφιστάμενη</a:t>
            </a:r>
            <a:r>
              <a:rPr lang="en-US" altLang="el-GR" sz="2400" b="1" dirty="0">
                <a:solidFill>
                  <a:srgbClr val="0070C0"/>
                </a:solidFill>
                <a:latin typeface="PA-SansSerif" pitchFamily="34" charset="0"/>
              </a:rPr>
              <a:t> Κα</a:t>
            </a:r>
            <a:r>
              <a:rPr lang="en-US" altLang="el-GR" sz="2400" b="1" dirty="0" err="1">
                <a:solidFill>
                  <a:srgbClr val="0070C0"/>
                </a:solidFill>
                <a:latin typeface="PA-SansSerif" pitchFamily="34" charset="0"/>
              </a:rPr>
              <a:t>τάστ</a:t>
            </a:r>
            <a:r>
              <a:rPr lang="en-US" altLang="el-GR" sz="2400" b="1" dirty="0">
                <a:solidFill>
                  <a:srgbClr val="0070C0"/>
                </a:solidFill>
                <a:latin typeface="PA-SansSerif" pitchFamily="34" charset="0"/>
              </a:rPr>
              <a:t>αση: </a:t>
            </a:r>
            <a:r>
              <a:rPr lang="en-US" altLang="el-GR" sz="2400" dirty="0">
                <a:solidFill>
                  <a:schemeClr val="tx1"/>
                </a:solidFill>
                <a:latin typeface="PA-SansSerif" pitchFamily="34" charset="0"/>
              </a:rPr>
              <a:t>Δημογραφικές, επιδημιολογικές αλλαγές, δυσχερής οικονομική συγκυρία, υψηλό κόστος υγείας, νεότερα και ακριβότερα τεχνολογικά επιτεύγματα, προσδοκίες ασθενών  και επαγγελματιών υγείας.</a:t>
            </a:r>
          </a:p>
          <a:p>
            <a:pPr>
              <a:spcBef>
                <a:spcPts val="600"/>
              </a:spcBef>
              <a:buFontTx/>
              <a:buNone/>
            </a:pPr>
            <a:endParaRPr lang="en-US" altLang="el-GR" sz="800" dirty="0">
              <a:latin typeface="PA-SansSerif" pitchFamily="34" charset="0"/>
            </a:endParaRPr>
          </a:p>
          <a:p>
            <a:pPr>
              <a:spcBef>
                <a:spcPts val="600"/>
              </a:spcBef>
            </a:pPr>
            <a:r>
              <a:rPr lang="en-US" altLang="el-GR" sz="2400" b="1" dirty="0" err="1">
                <a:solidFill>
                  <a:srgbClr val="0070C0"/>
                </a:solidFill>
                <a:latin typeface="PA-SansSerif" pitchFamily="34" charset="0"/>
              </a:rPr>
              <a:t>Προσδοκίες</a:t>
            </a:r>
            <a:r>
              <a:rPr lang="en-US" altLang="el-GR" sz="2400" b="1" dirty="0">
                <a:solidFill>
                  <a:srgbClr val="0070C0"/>
                </a:solidFill>
                <a:latin typeface="PA-SansSerif" pitchFamily="34" charset="0"/>
              </a:rPr>
              <a:t> </a:t>
            </a:r>
            <a:r>
              <a:rPr lang="en-US" altLang="el-GR" sz="2400" b="1" dirty="0" err="1">
                <a:solidFill>
                  <a:srgbClr val="0070C0"/>
                </a:solidFill>
                <a:latin typeface="PA-SansSerif" pitchFamily="34" charset="0"/>
              </a:rPr>
              <a:t>Ασθενών</a:t>
            </a:r>
            <a:r>
              <a:rPr lang="en-US" altLang="el-GR" sz="2400" b="1" dirty="0">
                <a:solidFill>
                  <a:srgbClr val="0070C0"/>
                </a:solidFill>
                <a:latin typeface="PA-SansSerif" pitchFamily="34" charset="0"/>
              </a:rPr>
              <a:t>:</a:t>
            </a:r>
            <a:r>
              <a:rPr lang="en-US" altLang="el-GR" sz="2400" dirty="0">
                <a:solidFill>
                  <a:srgbClr val="0070C0"/>
                </a:solidFill>
                <a:latin typeface="PA-SansSerif" pitchFamily="34" charset="0"/>
              </a:rPr>
              <a:t> </a:t>
            </a:r>
            <a:r>
              <a:rPr lang="en-US" altLang="el-GR" sz="2400" dirty="0" err="1">
                <a:solidFill>
                  <a:schemeClr val="tx1"/>
                </a:solidFill>
                <a:latin typeface="PA-SansSerif" pitchFamily="34" charset="0"/>
              </a:rPr>
              <a:t>Πέρ</a:t>
            </a:r>
            <a:r>
              <a:rPr lang="en-US" altLang="el-GR" sz="2400" dirty="0">
                <a:solidFill>
                  <a:schemeClr val="tx1"/>
                </a:solidFill>
                <a:latin typeface="PA-SansSerif" pitchFamily="34" charset="0"/>
              </a:rPr>
              <a:t>α από την θεραπεία προστίθενται: η γνώμη, ικανοποίηση, επιλογές, προθυμία του να πληρώσει (WTP), ποιότητα ζωής σχετιζόμενη με την υγεία του (ΗRQL).</a:t>
            </a:r>
          </a:p>
          <a:p>
            <a:pPr>
              <a:spcBef>
                <a:spcPts val="600"/>
              </a:spcBef>
              <a:buFontTx/>
              <a:buNone/>
            </a:pPr>
            <a:endParaRPr lang="en-US" altLang="el-GR" sz="800" dirty="0">
              <a:latin typeface="PA-SansSerif" pitchFamily="34" charset="0"/>
            </a:endParaRPr>
          </a:p>
          <a:p>
            <a:pPr>
              <a:spcBef>
                <a:spcPts val="600"/>
              </a:spcBef>
            </a:pPr>
            <a:r>
              <a:rPr lang="en-US" altLang="el-GR" sz="2400" b="1" dirty="0" err="1">
                <a:solidFill>
                  <a:srgbClr val="0070C0"/>
                </a:solidFill>
                <a:latin typeface="PA-SansSerif" pitchFamily="34" charset="0"/>
              </a:rPr>
              <a:t>Προσδοκίες</a:t>
            </a:r>
            <a:r>
              <a:rPr lang="en-US" altLang="el-GR" sz="2400" b="1" dirty="0">
                <a:solidFill>
                  <a:srgbClr val="0070C0"/>
                </a:solidFill>
                <a:latin typeface="PA-SansSerif" pitchFamily="34" charset="0"/>
              </a:rPr>
              <a:t> Επα</a:t>
            </a:r>
            <a:r>
              <a:rPr lang="en-US" altLang="el-GR" sz="2400" b="1" dirty="0" err="1">
                <a:solidFill>
                  <a:srgbClr val="0070C0"/>
                </a:solidFill>
                <a:latin typeface="PA-SansSerif" pitchFamily="34" charset="0"/>
              </a:rPr>
              <a:t>γγελμ</a:t>
            </a:r>
            <a:r>
              <a:rPr lang="en-US" altLang="el-GR" sz="2400" b="1" dirty="0">
                <a:solidFill>
                  <a:srgbClr val="0070C0"/>
                </a:solidFill>
                <a:latin typeface="PA-SansSerif" pitchFamily="34" charset="0"/>
              </a:rPr>
              <a:t>ατιών Υγείας:</a:t>
            </a:r>
            <a:r>
              <a:rPr lang="en-US" altLang="el-GR" sz="2400" dirty="0">
                <a:latin typeface="PA-SansSerif" pitchFamily="34" charset="0"/>
              </a:rPr>
              <a:t> </a:t>
            </a:r>
            <a:r>
              <a:rPr lang="en-US" altLang="el-GR" sz="2400" dirty="0">
                <a:solidFill>
                  <a:schemeClr val="tx1"/>
                </a:solidFill>
                <a:latin typeface="PA-SansSerif" pitchFamily="34" charset="0"/>
              </a:rPr>
              <a:t>Πλέον εξειδικευμένοι επαγγελματίες υγείας επιχειρούν να καλύψουν τη ζήτηση ασθενών, να θεραπεύσουν με σύγχρονες και ακριβότερες αγωγές. </a:t>
            </a:r>
          </a:p>
        </p:txBody>
      </p:sp>
      <p:pic>
        <p:nvPicPr>
          <p:cNvPr id="4" name="Picture 6" descr="Operational Excellence - ΕΚΠΑ">
            <a:extLst>
              <a:ext uri="{FF2B5EF4-FFF2-40B4-BE49-F238E27FC236}">
                <a16:creationId xmlns:a16="http://schemas.microsoft.com/office/drawing/2014/main" id="{EE23DEC6-11DA-4E15-B20A-D556F517CB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D79DDAF-3059-47B1-80DE-FC3280C4E7D5}"/>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06173242-5BD9-4B6B-92E7-876668651EF8}"/>
              </a:ext>
            </a:extLst>
          </p:cNvPr>
          <p:cNvSpPr>
            <a:spLocks noGrp="1" noChangeArrowheads="1"/>
          </p:cNvSpPr>
          <p:nvPr>
            <p:ph type="title"/>
          </p:nvPr>
        </p:nvSpPr>
        <p:spPr>
          <a:xfrm>
            <a:off x="1211263" y="320675"/>
            <a:ext cx="10515600" cy="1325563"/>
          </a:xfrm>
        </p:spPr>
        <p:txBody>
          <a:bodyPr/>
          <a:lstStyle/>
          <a:p>
            <a:pPr algn="ctr">
              <a:defRPr/>
            </a:pPr>
            <a:r>
              <a:rPr lang="en-US" sz="3200" b="1" dirty="0">
                <a:effectLst>
                  <a:outerShdw blurRad="38100" dist="38100" dir="2700000" algn="tl">
                    <a:srgbClr val="000000"/>
                  </a:outerShdw>
                </a:effectLst>
                <a:latin typeface="PA-SansSerif" pitchFamily="34" charset="0"/>
              </a:rPr>
              <a:t>ΧΡΗΣΙΜΟΤΗΤΑ - ΣΚΟΠΙΜΟΤΗΤΑ</a:t>
            </a:r>
            <a:r>
              <a:rPr lang="en-US" sz="4000" b="1" dirty="0">
                <a:latin typeface="PA-SansSerif" pitchFamily="34" charset="0"/>
              </a:rPr>
              <a:t/>
            </a:r>
            <a:br>
              <a:rPr lang="en-US" sz="4000" b="1" dirty="0">
                <a:latin typeface="PA-SansSerif" pitchFamily="34" charset="0"/>
              </a:rPr>
            </a:br>
            <a:r>
              <a:rPr lang="en-US" sz="2800" dirty="0">
                <a:effectLst>
                  <a:outerShdw blurRad="38100" dist="38100" dir="2700000" algn="tl">
                    <a:srgbClr val="000000"/>
                  </a:outerShdw>
                </a:effectLst>
                <a:latin typeface="PA-SansSerif" pitchFamily="34" charset="0"/>
              </a:rPr>
              <a:t>ΟΙΚΟΝΟΜΙΚΗΣ ΑΞΙΟΛΟΓΗΣΗΣ</a:t>
            </a:r>
          </a:p>
        </p:txBody>
      </p:sp>
      <p:sp>
        <p:nvSpPr>
          <p:cNvPr id="53251" name="Rectangle 3">
            <a:extLst>
              <a:ext uri="{FF2B5EF4-FFF2-40B4-BE49-F238E27FC236}">
                <a16:creationId xmlns:a16="http://schemas.microsoft.com/office/drawing/2014/main" id="{75F485F0-14E1-448E-95DF-EE7828C48F49}"/>
              </a:ext>
            </a:extLst>
          </p:cNvPr>
          <p:cNvSpPr>
            <a:spLocks noGrp="1" noChangeArrowheads="1"/>
          </p:cNvSpPr>
          <p:nvPr>
            <p:ph type="body" idx="1"/>
          </p:nvPr>
        </p:nvSpPr>
        <p:spPr>
          <a:xfrm>
            <a:off x="1511967" y="2009273"/>
            <a:ext cx="9517063" cy="3886200"/>
          </a:xfrm>
        </p:spPr>
        <p:txBody>
          <a:bodyPr>
            <a:normAutofit/>
          </a:bodyPr>
          <a:lstStyle/>
          <a:p>
            <a:pPr marL="381000" lvl="1" indent="0">
              <a:buFont typeface="Arial" panose="020B0604020202020204" pitchFamily="34" charset="0"/>
              <a:buNone/>
              <a:defRPr/>
            </a:pPr>
            <a:r>
              <a:rPr lang="en-US" sz="2400" b="1" dirty="0" err="1">
                <a:solidFill>
                  <a:schemeClr val="tx1"/>
                </a:solidFill>
                <a:effectLst>
                  <a:outerShdw blurRad="38100" dist="38100" dir="2700000" algn="tl">
                    <a:srgbClr val="000000"/>
                  </a:outerShdw>
                </a:effectLst>
                <a:latin typeface="PA-SansSerif" pitchFamily="34" charset="0"/>
              </a:rPr>
              <a:t>Αρχές</a:t>
            </a:r>
            <a:endParaRPr lang="en-US" sz="2400" b="1" dirty="0">
              <a:solidFill>
                <a:schemeClr val="tx1"/>
              </a:solidFill>
              <a:effectLst>
                <a:outerShdw blurRad="38100" dist="38100" dir="2700000" algn="tl">
                  <a:srgbClr val="000000"/>
                </a:outerShdw>
              </a:effectLst>
              <a:latin typeface="PA-SansSerif" pitchFamily="34" charset="0"/>
            </a:endParaRPr>
          </a:p>
          <a:p>
            <a:pPr marL="381000" lvl="1" indent="0">
              <a:buFont typeface="Arial" panose="020B0604020202020204" pitchFamily="34" charset="0"/>
              <a:buNone/>
              <a:defRPr/>
            </a:pPr>
            <a:endParaRPr lang="en-US" sz="1200" b="1" u="sng" dirty="0">
              <a:solidFill>
                <a:schemeClr val="tx1"/>
              </a:solidFill>
              <a:effectLst>
                <a:outerShdw blurRad="38100" dist="38100" dir="2700000" algn="tl">
                  <a:srgbClr val="000000"/>
                </a:outerShdw>
              </a:effectLst>
              <a:latin typeface="PA-SansSerif" pitchFamily="34" charset="0"/>
            </a:endParaRPr>
          </a:p>
          <a:p>
            <a:pPr marL="381000" lvl="1" indent="0" algn="just">
              <a:buClr>
                <a:schemeClr val="accent1"/>
              </a:buClr>
              <a:buFont typeface="Wingdings" pitchFamily="2" charset="2"/>
              <a:buChar char="ü"/>
              <a:defRPr/>
            </a:pPr>
            <a:r>
              <a:rPr lang="en-US" sz="2400" dirty="0">
                <a:solidFill>
                  <a:schemeClr val="tx1"/>
                </a:solidFill>
                <a:latin typeface="PA-SansSerif" pitchFamily="34" charset="0"/>
              </a:rPr>
              <a:t> Πα</a:t>
            </a:r>
            <a:r>
              <a:rPr lang="en-US" sz="2400" dirty="0" err="1">
                <a:solidFill>
                  <a:schemeClr val="tx1"/>
                </a:solidFill>
                <a:latin typeface="PA-SansSerif" pitchFamily="34" charset="0"/>
              </a:rPr>
              <a:t>ροχή</a:t>
            </a:r>
            <a:r>
              <a:rPr lang="en-US" sz="2400" dirty="0">
                <a:solidFill>
                  <a:schemeClr val="tx1"/>
                </a:solidFill>
                <a:latin typeface="PA-SansSerif" pitchFamily="34" charset="0"/>
              </a:rPr>
              <a:t> π</a:t>
            </a:r>
            <a:r>
              <a:rPr lang="en-US" sz="2400" dirty="0" err="1">
                <a:solidFill>
                  <a:schemeClr val="tx1"/>
                </a:solidFill>
                <a:latin typeface="PA-SansSerif" pitchFamily="34" charset="0"/>
              </a:rPr>
              <a:t>οιοτικής</a:t>
            </a:r>
            <a:r>
              <a:rPr lang="en-US" sz="2400" dirty="0">
                <a:solidFill>
                  <a:schemeClr val="tx1"/>
                </a:solidFill>
                <a:latin typeface="PA-SansSerif" pitchFamily="34" charset="0"/>
              </a:rPr>
              <a:t> </a:t>
            </a:r>
            <a:r>
              <a:rPr lang="en-US" sz="2400" dirty="0" err="1">
                <a:solidFill>
                  <a:schemeClr val="tx1"/>
                </a:solidFill>
                <a:latin typeface="PA-SansSerif" pitchFamily="34" charset="0"/>
              </a:rPr>
              <a:t>φροντίδ</a:t>
            </a:r>
            <a:r>
              <a:rPr lang="en-US" sz="2400" dirty="0">
                <a:solidFill>
                  <a:schemeClr val="tx1"/>
                </a:solidFill>
                <a:latin typeface="PA-SansSerif" pitchFamily="34" charset="0"/>
              </a:rPr>
              <a:t>ας υγείας με το δυνατό χαμηλότερο κόστος και υπόδειξη εναλλακτικών λύσεων. </a:t>
            </a:r>
          </a:p>
          <a:p>
            <a:pPr marL="381000" lvl="1" indent="0" algn="just">
              <a:buFont typeface="Arial" panose="020B0604020202020204" pitchFamily="34" charset="0"/>
              <a:buNone/>
              <a:defRPr/>
            </a:pPr>
            <a:endParaRPr lang="en-US" sz="1200" dirty="0">
              <a:solidFill>
                <a:schemeClr val="tx1"/>
              </a:solidFill>
              <a:latin typeface="PA-SansSerif" pitchFamily="34" charset="0"/>
            </a:endParaRPr>
          </a:p>
          <a:p>
            <a:pPr marL="381000" lvl="1" indent="0">
              <a:buClr>
                <a:schemeClr val="accent1"/>
              </a:buClr>
              <a:buFont typeface="Wingdings" pitchFamily="2" charset="2"/>
              <a:buChar char="ü"/>
              <a:defRPr/>
            </a:pPr>
            <a:r>
              <a:rPr lang="en-US" sz="2400" dirty="0">
                <a:solidFill>
                  <a:schemeClr val="tx1"/>
                </a:solidFill>
                <a:latin typeface="PA-SansSerif" pitchFamily="34" charset="0"/>
              </a:rPr>
              <a:t> </a:t>
            </a:r>
            <a:r>
              <a:rPr lang="en-US" sz="2400" dirty="0" err="1">
                <a:solidFill>
                  <a:schemeClr val="tx1"/>
                </a:solidFill>
                <a:latin typeface="PA-SansSerif" pitchFamily="34" charset="0"/>
              </a:rPr>
              <a:t>Ισότητ</a:t>
            </a:r>
            <a:r>
              <a:rPr lang="en-US" sz="2400" dirty="0">
                <a:solidFill>
                  <a:schemeClr val="tx1"/>
                </a:solidFill>
                <a:latin typeface="PA-SansSerif" pitchFamily="34" charset="0"/>
              </a:rPr>
              <a:t>α στην πρόσβαση, αποτελεσματικότητα, αποδοτικότητα, επικοινωνία, πληροφόρηση, υιοθέτηση πολιτικών ποιοτικού  ελέγχου και διασφάλισης της ποιότητας.</a:t>
            </a:r>
          </a:p>
        </p:txBody>
      </p:sp>
      <p:pic>
        <p:nvPicPr>
          <p:cNvPr id="4" name="Picture 6" descr="Operational Excellence - ΕΚΠΑ">
            <a:extLst>
              <a:ext uri="{FF2B5EF4-FFF2-40B4-BE49-F238E27FC236}">
                <a16:creationId xmlns:a16="http://schemas.microsoft.com/office/drawing/2014/main" id="{1D21FE1C-FB61-4E5B-82FE-F7403EC45A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58B0700-1E9C-4445-9FC2-CAC46C613A01}"/>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CC5B3525-DC7D-473B-BC8B-6C222415B2B9}"/>
              </a:ext>
            </a:extLst>
          </p:cNvPr>
          <p:cNvSpPr>
            <a:spLocks noGrp="1" noChangeArrowheads="1"/>
          </p:cNvSpPr>
          <p:nvPr>
            <p:ph type="title"/>
          </p:nvPr>
        </p:nvSpPr>
        <p:spPr>
          <a:xfrm>
            <a:off x="2133600" y="381000"/>
            <a:ext cx="7772400" cy="1143000"/>
          </a:xfrm>
        </p:spPr>
        <p:txBody>
          <a:bodyPr/>
          <a:lstStyle/>
          <a:p>
            <a:pPr algn="ctr">
              <a:defRPr/>
            </a:pPr>
            <a:r>
              <a:rPr lang="en-US" sz="3200" b="1" dirty="0">
                <a:effectLst>
                  <a:outerShdw blurRad="38100" dist="38100" dir="2700000" algn="tl">
                    <a:srgbClr val="000000"/>
                  </a:outerShdw>
                </a:effectLst>
                <a:latin typeface="PA-SansSerif" pitchFamily="34" charset="0"/>
              </a:rPr>
              <a:t>ΧΡΗΣΙΜΟΤΗΤΑ - ΣΚΟΠΙΜΟΤΗΤΑ</a:t>
            </a:r>
            <a:r>
              <a:rPr lang="en-US" sz="4000" b="1" dirty="0">
                <a:latin typeface="PA-SansSerif" pitchFamily="34" charset="0"/>
              </a:rPr>
              <a:t/>
            </a:r>
            <a:br>
              <a:rPr lang="en-US" sz="4000" b="1" dirty="0">
                <a:latin typeface="PA-SansSerif" pitchFamily="34" charset="0"/>
              </a:rPr>
            </a:br>
            <a:r>
              <a:rPr lang="en-US" sz="2800" dirty="0">
                <a:effectLst>
                  <a:outerShdw blurRad="38100" dist="38100" dir="2700000" algn="tl">
                    <a:srgbClr val="000000"/>
                  </a:outerShdw>
                </a:effectLst>
                <a:latin typeface="PA-SansSerif" pitchFamily="34" charset="0"/>
              </a:rPr>
              <a:t>ΟΙΚΟΝΟΜΙΚΗΣ ΑΞΙΟΛΟΓΗΣΗΣ</a:t>
            </a:r>
          </a:p>
        </p:txBody>
      </p:sp>
      <p:sp>
        <p:nvSpPr>
          <p:cNvPr id="55299" name="Rectangle 3">
            <a:extLst>
              <a:ext uri="{FF2B5EF4-FFF2-40B4-BE49-F238E27FC236}">
                <a16:creationId xmlns:a16="http://schemas.microsoft.com/office/drawing/2014/main" id="{D69DBCCD-C3DA-4C07-A265-954CBC956249}"/>
              </a:ext>
            </a:extLst>
          </p:cNvPr>
          <p:cNvSpPr>
            <a:spLocks noGrp="1" noChangeArrowheads="1"/>
          </p:cNvSpPr>
          <p:nvPr>
            <p:ph type="body" idx="1"/>
          </p:nvPr>
        </p:nvSpPr>
        <p:spPr>
          <a:xfrm>
            <a:off x="1293394" y="1788695"/>
            <a:ext cx="9605211" cy="4495800"/>
          </a:xfrm>
        </p:spPr>
        <p:txBody>
          <a:bodyPr>
            <a:normAutofit lnSpcReduction="10000"/>
          </a:bodyPr>
          <a:lstStyle/>
          <a:p>
            <a:pPr algn="just">
              <a:buFontTx/>
              <a:buNone/>
              <a:defRPr/>
            </a:pPr>
            <a:r>
              <a:rPr lang="en-US" b="1" dirty="0" err="1">
                <a:solidFill>
                  <a:schemeClr val="tx1"/>
                </a:solidFill>
                <a:effectLst>
                  <a:outerShdw blurRad="38100" dist="38100" dir="2700000" algn="tl">
                    <a:srgbClr val="000000"/>
                  </a:outerShdw>
                </a:effectLst>
                <a:latin typeface="PA-SansSerif" pitchFamily="34" charset="0"/>
              </a:rPr>
              <a:t>Κριτήρι</a:t>
            </a:r>
            <a:r>
              <a:rPr lang="en-US" b="1" dirty="0">
                <a:solidFill>
                  <a:schemeClr val="tx1"/>
                </a:solidFill>
                <a:effectLst>
                  <a:outerShdw blurRad="38100" dist="38100" dir="2700000" algn="tl">
                    <a:srgbClr val="000000"/>
                  </a:outerShdw>
                </a:effectLst>
                <a:latin typeface="PA-SansSerif" pitchFamily="34" charset="0"/>
              </a:rPr>
              <a:t>α</a:t>
            </a:r>
            <a:endParaRPr lang="en-US" sz="1000" b="1" dirty="0">
              <a:solidFill>
                <a:schemeClr val="tx1"/>
              </a:solidFill>
              <a:effectLst>
                <a:outerShdw blurRad="38100" dist="38100" dir="2700000" algn="tl">
                  <a:srgbClr val="000000"/>
                </a:outerShdw>
              </a:effectLst>
              <a:latin typeface="PA-SansSerif" pitchFamily="34" charset="0"/>
            </a:endParaRPr>
          </a:p>
          <a:p>
            <a:pPr algn="just">
              <a:buClr>
                <a:schemeClr val="accent1"/>
              </a:buClr>
              <a:buFont typeface="Wingdings" pitchFamily="2" charset="2"/>
              <a:buChar char="ü"/>
              <a:defRPr/>
            </a:pPr>
            <a:r>
              <a:rPr lang="en-US" sz="2400" dirty="0" err="1">
                <a:solidFill>
                  <a:schemeClr val="tx1"/>
                </a:solidFill>
                <a:latin typeface="PA-SansSerif" pitchFamily="34" charset="0"/>
              </a:rPr>
              <a:t>Μέτρηση</a:t>
            </a:r>
            <a:r>
              <a:rPr lang="en-US" sz="2400" dirty="0">
                <a:solidFill>
                  <a:schemeClr val="tx1"/>
                </a:solidFill>
                <a:latin typeface="PA-SansSerif" pitchFamily="34" charset="0"/>
              </a:rPr>
              <a:t> /α</a:t>
            </a:r>
            <a:r>
              <a:rPr lang="en-US" sz="2400" dirty="0" err="1">
                <a:solidFill>
                  <a:schemeClr val="tx1"/>
                </a:solidFill>
                <a:latin typeface="PA-SansSerif" pitchFamily="34" charset="0"/>
              </a:rPr>
              <a:t>ξιολόγηση</a:t>
            </a:r>
            <a:r>
              <a:rPr lang="en-US" sz="2400" dirty="0">
                <a:solidFill>
                  <a:schemeClr val="tx1"/>
                </a:solidFill>
                <a:latin typeface="PA-SansSerif" pitchFamily="34" charset="0"/>
              </a:rPr>
              <a:t> </a:t>
            </a:r>
            <a:r>
              <a:rPr lang="en-US" sz="2400" dirty="0" err="1">
                <a:solidFill>
                  <a:schemeClr val="tx1"/>
                </a:solidFill>
                <a:latin typeface="PA-SansSerif" pitchFamily="34" charset="0"/>
              </a:rPr>
              <a:t>των</a:t>
            </a:r>
            <a:r>
              <a:rPr lang="en-US" sz="2400" dirty="0">
                <a:solidFill>
                  <a:schemeClr val="tx1"/>
                </a:solidFill>
                <a:latin typeface="PA-SansSerif" pitchFamily="34" charset="0"/>
              </a:rPr>
              <a:t> απ</a:t>
            </a:r>
            <a:r>
              <a:rPr lang="en-US" sz="2400" dirty="0" err="1">
                <a:solidFill>
                  <a:schemeClr val="tx1"/>
                </a:solidFill>
                <a:latin typeface="PA-SansSerif" pitchFamily="34" charset="0"/>
              </a:rPr>
              <a:t>οτελεσμάτων</a:t>
            </a:r>
            <a:r>
              <a:rPr lang="en-US" sz="2400" dirty="0">
                <a:solidFill>
                  <a:schemeClr val="tx1"/>
                </a:solidFill>
                <a:latin typeface="PA-SansSerif" pitchFamily="34" charset="0"/>
              </a:rPr>
              <a:t> </a:t>
            </a:r>
          </a:p>
          <a:p>
            <a:pPr algn="just">
              <a:buFontTx/>
              <a:buNone/>
              <a:defRPr/>
            </a:pPr>
            <a:r>
              <a:rPr lang="en-US" sz="2400" dirty="0">
                <a:solidFill>
                  <a:schemeClr val="tx1"/>
                </a:solidFill>
                <a:latin typeface="PA-SansSerif" pitchFamily="34" charset="0"/>
              </a:rPr>
              <a:t>	</a:t>
            </a:r>
            <a:r>
              <a:rPr lang="en-US" sz="2400" dirty="0" err="1">
                <a:solidFill>
                  <a:schemeClr val="tx1"/>
                </a:solidFill>
                <a:latin typeface="PA-SansSerif" pitchFamily="34" charset="0"/>
              </a:rPr>
              <a:t>στην</a:t>
            </a:r>
            <a:r>
              <a:rPr lang="en-US" sz="2400" dirty="0">
                <a:solidFill>
                  <a:schemeClr val="tx1"/>
                </a:solidFill>
                <a:latin typeface="PA-SansSerif" pitchFamily="34" charset="0"/>
              </a:rPr>
              <a:t> </a:t>
            </a:r>
            <a:r>
              <a:rPr lang="en-US" sz="2400" dirty="0" err="1">
                <a:solidFill>
                  <a:schemeClr val="tx1"/>
                </a:solidFill>
                <a:latin typeface="PA-SansSerif" pitchFamily="34" charset="0"/>
              </a:rPr>
              <a:t>Υγεί</a:t>
            </a:r>
            <a:r>
              <a:rPr lang="en-US" sz="2400" dirty="0">
                <a:solidFill>
                  <a:schemeClr val="tx1"/>
                </a:solidFill>
                <a:latin typeface="PA-SansSerif" pitchFamily="34" charset="0"/>
              </a:rPr>
              <a:t>α (outcomes)</a:t>
            </a:r>
          </a:p>
          <a:p>
            <a:pPr algn="just">
              <a:buClr>
                <a:schemeClr val="accent1"/>
              </a:buClr>
              <a:buFont typeface="Wingdings" pitchFamily="2" charset="2"/>
              <a:buChar char="ü"/>
              <a:defRPr/>
            </a:pPr>
            <a:r>
              <a:rPr lang="en-US" sz="2400" dirty="0" err="1">
                <a:solidFill>
                  <a:schemeClr val="tx1"/>
                </a:solidFill>
                <a:latin typeface="PA-SansSerif" pitchFamily="34" charset="0"/>
              </a:rPr>
              <a:t>κλινικά</a:t>
            </a:r>
            <a:endParaRPr lang="en-US" sz="2400" dirty="0">
              <a:solidFill>
                <a:schemeClr val="tx1"/>
              </a:solidFill>
              <a:latin typeface="PA-SansSerif" pitchFamily="34" charset="0"/>
            </a:endParaRPr>
          </a:p>
          <a:p>
            <a:pPr algn="just">
              <a:buClr>
                <a:schemeClr val="accent1"/>
              </a:buClr>
              <a:buFont typeface="Wingdings" pitchFamily="2" charset="2"/>
              <a:buChar char="ü"/>
              <a:defRPr/>
            </a:pPr>
            <a:r>
              <a:rPr lang="en-US" sz="2400" dirty="0" err="1">
                <a:solidFill>
                  <a:schemeClr val="tx1"/>
                </a:solidFill>
                <a:latin typeface="PA-SansSerif" pitchFamily="34" charset="0"/>
              </a:rPr>
              <a:t>οικονομικά</a:t>
            </a:r>
            <a:endParaRPr lang="en-US" sz="2400" dirty="0">
              <a:solidFill>
                <a:schemeClr val="tx1"/>
              </a:solidFill>
              <a:latin typeface="PA-SansSerif" pitchFamily="34" charset="0"/>
            </a:endParaRPr>
          </a:p>
          <a:p>
            <a:pPr>
              <a:buClr>
                <a:schemeClr val="accent1"/>
              </a:buClr>
              <a:buFont typeface="Wingdings" pitchFamily="2" charset="2"/>
              <a:buChar char="ü"/>
              <a:defRPr/>
            </a:pPr>
            <a:r>
              <a:rPr lang="en-US" sz="2400" dirty="0">
                <a:solidFill>
                  <a:schemeClr val="tx1"/>
                </a:solidFill>
                <a:latin typeface="PA-SansSerif" pitchFamily="34" charset="0"/>
              </a:rPr>
              <a:t>α</a:t>
            </a:r>
            <a:r>
              <a:rPr lang="en-US" sz="2400" dirty="0" err="1">
                <a:solidFill>
                  <a:schemeClr val="tx1"/>
                </a:solidFill>
                <a:latin typeface="PA-SansSerif" pitchFamily="34" charset="0"/>
              </a:rPr>
              <a:t>νθρω</a:t>
            </a:r>
            <a:r>
              <a:rPr lang="en-US" sz="2400" dirty="0">
                <a:solidFill>
                  <a:schemeClr val="tx1"/>
                </a:solidFill>
                <a:latin typeface="PA-SansSerif" pitchFamily="34" charset="0"/>
              </a:rPr>
              <a:t>πιστικά (externalities)</a:t>
            </a:r>
          </a:p>
          <a:p>
            <a:pPr>
              <a:buFontTx/>
              <a:buNone/>
              <a:defRPr/>
            </a:pPr>
            <a:r>
              <a:rPr lang="en-US" b="1" dirty="0" err="1">
                <a:solidFill>
                  <a:schemeClr val="tx1"/>
                </a:solidFill>
                <a:effectLst>
                  <a:outerShdw blurRad="38100" dist="38100" dir="2700000" algn="tl">
                    <a:srgbClr val="000000"/>
                  </a:outerShdw>
                </a:effectLst>
                <a:latin typeface="PA-SansSerif" pitchFamily="34" charset="0"/>
              </a:rPr>
              <a:t>Μέσ</a:t>
            </a:r>
            <a:r>
              <a:rPr lang="en-US" b="1" dirty="0">
                <a:solidFill>
                  <a:schemeClr val="tx1"/>
                </a:solidFill>
                <a:effectLst>
                  <a:outerShdw blurRad="38100" dist="38100" dir="2700000" algn="tl">
                    <a:srgbClr val="000000"/>
                  </a:outerShdw>
                </a:effectLst>
                <a:latin typeface="PA-SansSerif" pitchFamily="34" charset="0"/>
              </a:rPr>
              <a:t>α –Τεχνικές</a:t>
            </a:r>
            <a:r>
              <a:rPr lang="en-US" sz="1000" b="1" u="sng" dirty="0">
                <a:solidFill>
                  <a:schemeClr val="tx1"/>
                </a:solidFill>
                <a:latin typeface="PA-SansSerif" pitchFamily="34" charset="0"/>
              </a:rPr>
              <a:t> </a:t>
            </a:r>
          </a:p>
          <a:p>
            <a:pPr>
              <a:buClr>
                <a:schemeClr val="accent1"/>
              </a:buClr>
              <a:buFont typeface="Wingdings" pitchFamily="2" charset="2"/>
              <a:buChar char="ü"/>
              <a:defRPr/>
            </a:pPr>
            <a:r>
              <a:rPr lang="en-US" sz="2400" dirty="0" err="1">
                <a:solidFill>
                  <a:schemeClr val="tx1"/>
                </a:solidFill>
                <a:latin typeface="PA-SansSerif" pitchFamily="34" charset="0"/>
              </a:rPr>
              <a:t>Γνώση</a:t>
            </a:r>
            <a:r>
              <a:rPr lang="en-US" sz="2400" dirty="0">
                <a:solidFill>
                  <a:schemeClr val="tx1"/>
                </a:solidFill>
                <a:latin typeface="PA-SansSerif" pitchFamily="34" charset="0"/>
              </a:rPr>
              <a:t> βα</a:t>
            </a:r>
            <a:r>
              <a:rPr lang="en-US" sz="2400" dirty="0" err="1">
                <a:solidFill>
                  <a:schemeClr val="tx1"/>
                </a:solidFill>
                <a:latin typeface="PA-SansSerif" pitchFamily="34" charset="0"/>
              </a:rPr>
              <a:t>σισμένη</a:t>
            </a:r>
            <a:r>
              <a:rPr lang="en-US" sz="2400" dirty="0">
                <a:solidFill>
                  <a:schemeClr val="tx1"/>
                </a:solidFill>
                <a:latin typeface="PA-SansSerif" pitchFamily="34" charset="0"/>
              </a:rPr>
              <a:t> </a:t>
            </a:r>
            <a:r>
              <a:rPr lang="en-US" sz="2400" dirty="0" err="1">
                <a:solidFill>
                  <a:schemeClr val="tx1"/>
                </a:solidFill>
                <a:latin typeface="PA-SansSerif" pitchFamily="34" charset="0"/>
              </a:rPr>
              <a:t>στην</a:t>
            </a:r>
            <a:r>
              <a:rPr lang="en-US" sz="2400" dirty="0">
                <a:solidFill>
                  <a:schemeClr val="tx1"/>
                </a:solidFill>
                <a:latin typeface="PA-SansSerif" pitchFamily="34" charset="0"/>
              </a:rPr>
              <a:t> </a:t>
            </a:r>
            <a:r>
              <a:rPr lang="en-US" sz="2400" dirty="0" err="1">
                <a:solidFill>
                  <a:schemeClr val="tx1"/>
                </a:solidFill>
                <a:latin typeface="PA-SansSerif" pitchFamily="34" charset="0"/>
              </a:rPr>
              <a:t>Έρευν</a:t>
            </a:r>
            <a:r>
              <a:rPr lang="en-US" sz="2400" dirty="0">
                <a:solidFill>
                  <a:schemeClr val="tx1"/>
                </a:solidFill>
                <a:latin typeface="PA-SansSerif" pitchFamily="34" charset="0"/>
              </a:rPr>
              <a:t>α και </a:t>
            </a:r>
          </a:p>
          <a:p>
            <a:pPr>
              <a:buFontTx/>
              <a:buNone/>
              <a:defRPr/>
            </a:pPr>
            <a:r>
              <a:rPr lang="en-US" sz="2400" dirty="0">
                <a:solidFill>
                  <a:schemeClr val="tx1"/>
                </a:solidFill>
                <a:latin typeface="PA-SansSerif" pitchFamily="34" charset="0"/>
              </a:rPr>
              <a:t>	</a:t>
            </a:r>
            <a:r>
              <a:rPr lang="en-US" sz="2400" dirty="0" err="1">
                <a:solidFill>
                  <a:schemeClr val="tx1"/>
                </a:solidFill>
                <a:latin typeface="PA-SansSerif" pitchFamily="34" charset="0"/>
              </a:rPr>
              <a:t>την</a:t>
            </a:r>
            <a:r>
              <a:rPr lang="en-US" sz="2400" dirty="0">
                <a:solidFill>
                  <a:schemeClr val="tx1"/>
                </a:solidFill>
                <a:latin typeface="PA-SansSerif" pitchFamily="34" charset="0"/>
              </a:rPr>
              <a:t> </a:t>
            </a:r>
            <a:r>
              <a:rPr lang="en-US" sz="2400" dirty="0" err="1">
                <a:solidFill>
                  <a:schemeClr val="tx1"/>
                </a:solidFill>
                <a:latin typeface="PA-SansSerif" pitchFamily="34" charset="0"/>
              </a:rPr>
              <a:t>Τεκμηρίωση</a:t>
            </a:r>
            <a:r>
              <a:rPr lang="en-US" sz="2400" dirty="0">
                <a:solidFill>
                  <a:schemeClr val="tx1"/>
                </a:solidFill>
                <a:latin typeface="PA-SansSerif" pitchFamily="34" charset="0"/>
              </a:rPr>
              <a:t> </a:t>
            </a:r>
          </a:p>
          <a:p>
            <a:pPr>
              <a:buClr>
                <a:schemeClr val="accent1"/>
              </a:buClr>
              <a:buFont typeface="Wingdings" pitchFamily="2" charset="2"/>
              <a:buChar char="ü"/>
              <a:defRPr/>
            </a:pPr>
            <a:r>
              <a:rPr lang="en-US" sz="2400" dirty="0" err="1">
                <a:solidFill>
                  <a:schemeClr val="tx1"/>
                </a:solidFill>
                <a:latin typeface="PA-SansSerif" pitchFamily="34" charset="0"/>
              </a:rPr>
              <a:t>Έλεγχος</a:t>
            </a:r>
            <a:r>
              <a:rPr lang="en-US" sz="2400" dirty="0">
                <a:solidFill>
                  <a:schemeClr val="tx1"/>
                </a:solidFill>
                <a:latin typeface="PA-SansSerif" pitchFamily="34" charset="0"/>
              </a:rPr>
              <a:t> - </a:t>
            </a:r>
            <a:r>
              <a:rPr lang="en-US" sz="2400" dirty="0" err="1">
                <a:solidFill>
                  <a:schemeClr val="tx1"/>
                </a:solidFill>
                <a:latin typeface="PA-SansSerif" pitchFamily="34" charset="0"/>
              </a:rPr>
              <a:t>συγκράτηση</a:t>
            </a:r>
            <a:r>
              <a:rPr lang="en-US" sz="2400" dirty="0">
                <a:solidFill>
                  <a:schemeClr val="tx1"/>
                </a:solidFill>
                <a:latin typeface="PA-SansSerif" pitchFamily="34" charset="0"/>
              </a:rPr>
              <a:t> </a:t>
            </a:r>
            <a:r>
              <a:rPr lang="en-US" sz="2400" dirty="0" err="1">
                <a:solidFill>
                  <a:schemeClr val="tx1"/>
                </a:solidFill>
                <a:latin typeface="PA-SansSerif" pitchFamily="34" charset="0"/>
              </a:rPr>
              <a:t>του</a:t>
            </a:r>
            <a:r>
              <a:rPr lang="en-US" sz="2400" dirty="0">
                <a:solidFill>
                  <a:schemeClr val="tx1"/>
                </a:solidFill>
                <a:latin typeface="PA-SansSerif" pitchFamily="34" charset="0"/>
              </a:rPr>
              <a:t> </a:t>
            </a:r>
            <a:r>
              <a:rPr lang="en-US" sz="2400" dirty="0" err="1">
                <a:solidFill>
                  <a:schemeClr val="tx1"/>
                </a:solidFill>
                <a:latin typeface="PA-SansSerif" pitchFamily="34" charset="0"/>
              </a:rPr>
              <a:t>κόστους</a:t>
            </a:r>
            <a:endParaRPr lang="en-US" sz="2400" dirty="0">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7AF3430C-F6F1-43F7-B267-DA71D0C02E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97F8695-E856-40DF-BEF4-088EA50E942B}"/>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59FBCFC8-C0C7-46AC-A88E-B1450615E825}"/>
              </a:ext>
            </a:extLst>
          </p:cNvPr>
          <p:cNvSpPr>
            <a:spLocks noGrp="1" noChangeArrowheads="1"/>
          </p:cNvSpPr>
          <p:nvPr>
            <p:ph type="title"/>
          </p:nvPr>
        </p:nvSpPr>
        <p:spPr>
          <a:xfrm>
            <a:off x="1211263" y="320675"/>
            <a:ext cx="10515600" cy="1325563"/>
          </a:xfrm>
        </p:spPr>
        <p:txBody>
          <a:bodyPr/>
          <a:lstStyle/>
          <a:p>
            <a:pPr algn="ctr">
              <a:defRPr/>
            </a:pPr>
            <a:r>
              <a:rPr lang="en-US" sz="4000" b="1" dirty="0">
                <a:effectLst>
                  <a:outerShdw blurRad="38100" dist="38100" dir="2700000" algn="tl">
                    <a:srgbClr val="000000"/>
                  </a:outerShdw>
                </a:effectLst>
              </a:rPr>
              <a:t>ΤΕΚΜΗΡΙΩΣΗ </a:t>
            </a:r>
            <a:r>
              <a:rPr lang="en-US" sz="4000" b="1" dirty="0">
                <a:effectLst>
                  <a:outerShdw blurRad="38100" dist="38100" dir="2700000" algn="tl">
                    <a:srgbClr val="000000"/>
                  </a:outerShdw>
                </a:effectLst>
                <a:latin typeface="Arial" charset="0"/>
              </a:rPr>
              <a:t>(Evidence)</a:t>
            </a:r>
          </a:p>
        </p:txBody>
      </p:sp>
      <p:sp>
        <p:nvSpPr>
          <p:cNvPr id="57347" name="Rectangle 3">
            <a:extLst>
              <a:ext uri="{FF2B5EF4-FFF2-40B4-BE49-F238E27FC236}">
                <a16:creationId xmlns:a16="http://schemas.microsoft.com/office/drawing/2014/main" id="{8A463477-B5E4-4360-B73F-B605A6550840}"/>
              </a:ext>
            </a:extLst>
          </p:cNvPr>
          <p:cNvSpPr>
            <a:spLocks noGrp="1" noChangeArrowheads="1"/>
          </p:cNvSpPr>
          <p:nvPr>
            <p:ph type="body" idx="1"/>
          </p:nvPr>
        </p:nvSpPr>
        <p:spPr>
          <a:xfrm>
            <a:off x="2209800" y="2667000"/>
            <a:ext cx="7772400" cy="3429000"/>
          </a:xfrm>
        </p:spPr>
        <p:txBody>
          <a:bodyPr/>
          <a:lstStyle/>
          <a:p>
            <a:pPr lvl="2">
              <a:buClr>
                <a:schemeClr val="tx2"/>
              </a:buClr>
              <a:buSzPct val="150000"/>
              <a:buFont typeface="Wingdings" pitchFamily="2" charset="2"/>
              <a:buChar char="Ø"/>
              <a:defRPr/>
            </a:pPr>
            <a:r>
              <a:rPr lang="en-US" sz="2800">
                <a:solidFill>
                  <a:schemeClr val="tx1"/>
                </a:solidFill>
              </a:rPr>
              <a:t> </a:t>
            </a:r>
            <a:r>
              <a:rPr lang="en-US" sz="2800" b="1">
                <a:solidFill>
                  <a:schemeClr val="tx1"/>
                </a:solidFill>
                <a:effectLst>
                  <a:outerShdw blurRad="38100" dist="38100" dir="2700000" algn="tl">
                    <a:srgbClr val="000000"/>
                  </a:outerShdw>
                </a:effectLst>
                <a:latin typeface="PA-SansSerif" pitchFamily="34" charset="0"/>
              </a:rPr>
              <a:t>Ατομικό επίπεδο – κλινική πρακτική</a:t>
            </a:r>
          </a:p>
          <a:p>
            <a:pPr lvl="2">
              <a:buFontTx/>
              <a:buNone/>
              <a:defRPr/>
            </a:pPr>
            <a:endParaRPr lang="en-US" sz="2800">
              <a:solidFill>
                <a:schemeClr val="tx1"/>
              </a:solidFill>
              <a:latin typeface="PA-SansSerif" pitchFamily="34" charset="0"/>
            </a:endParaRPr>
          </a:p>
          <a:p>
            <a:pPr lvl="2">
              <a:buClr>
                <a:schemeClr val="tx2"/>
              </a:buClr>
              <a:buSzPct val="150000"/>
              <a:buFont typeface="Wingdings" pitchFamily="2" charset="2"/>
              <a:buChar char="Ø"/>
              <a:defRPr/>
            </a:pPr>
            <a:r>
              <a:rPr lang="en-US" sz="2800">
                <a:solidFill>
                  <a:schemeClr val="tx1"/>
                </a:solidFill>
                <a:latin typeface="PA-SansSerif" pitchFamily="34" charset="0"/>
              </a:rPr>
              <a:t> </a:t>
            </a:r>
            <a:r>
              <a:rPr lang="en-US" sz="2800" b="1">
                <a:solidFill>
                  <a:schemeClr val="tx1"/>
                </a:solidFill>
                <a:effectLst>
                  <a:outerShdw blurRad="38100" dist="38100" dir="2700000" algn="tl">
                    <a:srgbClr val="000000"/>
                  </a:outerShdw>
                </a:effectLst>
                <a:latin typeface="PA-SansSerif" pitchFamily="34" charset="0"/>
              </a:rPr>
              <a:t>Συλλογικό επίπεδο – Δημόσια Υγεία</a:t>
            </a:r>
          </a:p>
        </p:txBody>
      </p:sp>
      <p:pic>
        <p:nvPicPr>
          <p:cNvPr id="4" name="Picture 6" descr="Operational Excellence - ΕΚΠΑ">
            <a:extLst>
              <a:ext uri="{FF2B5EF4-FFF2-40B4-BE49-F238E27FC236}">
                <a16:creationId xmlns:a16="http://schemas.microsoft.com/office/drawing/2014/main" id="{9ACFE60E-B731-4FAC-832E-021897C818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4FACFEB-036A-40F5-A2EE-2521E5CDF714}"/>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A28B14FE-8C25-4B95-AA88-2FDCCBDA863D}"/>
              </a:ext>
            </a:extLst>
          </p:cNvPr>
          <p:cNvSpPr>
            <a:spLocks noGrp="1" noChangeArrowheads="1"/>
          </p:cNvSpPr>
          <p:nvPr>
            <p:ph type="title"/>
          </p:nvPr>
        </p:nvSpPr>
        <p:spPr>
          <a:xfrm>
            <a:off x="2209800" y="533400"/>
            <a:ext cx="7772400" cy="1143000"/>
          </a:xfrm>
        </p:spPr>
        <p:txBody>
          <a:bodyPr>
            <a:normAutofit fontScale="90000"/>
          </a:bodyPr>
          <a:lstStyle/>
          <a:p>
            <a:pPr algn="ctr">
              <a:defRPr/>
            </a:pPr>
            <a:r>
              <a:rPr lang="en-US" sz="3600" b="1" dirty="0">
                <a:effectLst>
                  <a:outerShdw blurRad="38100" dist="38100" dir="2700000" algn="tl">
                    <a:srgbClr val="000000"/>
                  </a:outerShdw>
                </a:effectLst>
                <a:latin typeface="PA-SansSerif" pitchFamily="34" charset="0"/>
              </a:rPr>
              <a:t>ΣΥΜΒΟΛΗ  ΣΤΗ  ΛΗΨΗ  ΑΠΟΦΑΣΕΩΝ</a:t>
            </a:r>
          </a:p>
        </p:txBody>
      </p:sp>
      <p:sp>
        <p:nvSpPr>
          <p:cNvPr id="63491" name="Rectangle 3">
            <a:extLst>
              <a:ext uri="{FF2B5EF4-FFF2-40B4-BE49-F238E27FC236}">
                <a16:creationId xmlns:a16="http://schemas.microsoft.com/office/drawing/2014/main" id="{DD103352-1FCB-4A4E-B1D6-0D9252D81F2E}"/>
              </a:ext>
            </a:extLst>
          </p:cNvPr>
          <p:cNvSpPr>
            <a:spLocks noGrp="1" noChangeArrowheads="1"/>
          </p:cNvSpPr>
          <p:nvPr>
            <p:ph type="body" idx="1"/>
          </p:nvPr>
        </p:nvSpPr>
        <p:spPr>
          <a:xfrm>
            <a:off x="1638299" y="1676399"/>
            <a:ext cx="10176711" cy="4122821"/>
          </a:xfrm>
        </p:spPr>
        <p:txBody>
          <a:bodyPr>
            <a:normAutofit/>
          </a:bodyPr>
          <a:lstStyle/>
          <a:p>
            <a:pPr marL="857250" lvl="4" indent="0">
              <a:buClr>
                <a:schemeClr val="tx2"/>
              </a:buClr>
              <a:buFont typeface="Wingdings" pitchFamily="2" charset="2"/>
              <a:buChar char="Ø"/>
              <a:defRPr/>
            </a:pPr>
            <a:r>
              <a:rPr lang="en-US" sz="2800" b="1" dirty="0" err="1">
                <a:solidFill>
                  <a:schemeClr val="tx1"/>
                </a:solidFill>
                <a:effectLst>
                  <a:outerShdw blurRad="38100" dist="38100" dir="2700000" algn="tl">
                    <a:srgbClr val="000000"/>
                  </a:outerShdw>
                </a:effectLst>
                <a:latin typeface="PA-SansSerif" pitchFamily="34" charset="0"/>
              </a:rPr>
              <a:t>Ιεράρχηση</a:t>
            </a:r>
            <a:r>
              <a:rPr lang="en-US" sz="2800" b="1" dirty="0">
                <a:solidFill>
                  <a:schemeClr val="tx1"/>
                </a:solidFill>
                <a:effectLst>
                  <a:outerShdw blurRad="38100" dist="38100" dir="2700000" algn="tl">
                    <a:srgbClr val="000000"/>
                  </a:outerShdw>
                </a:effectLst>
                <a:latin typeface="PA-SansSerif" pitchFamily="34" charset="0"/>
              </a:rPr>
              <a:t> </a:t>
            </a:r>
            <a:r>
              <a:rPr lang="en-US" sz="2800" b="1" dirty="0" err="1">
                <a:solidFill>
                  <a:schemeClr val="tx1"/>
                </a:solidFill>
                <a:effectLst>
                  <a:outerShdw blurRad="38100" dist="38100" dir="2700000" algn="tl">
                    <a:srgbClr val="000000"/>
                  </a:outerShdw>
                </a:effectLst>
                <a:latin typeface="PA-SansSerif" pitchFamily="34" charset="0"/>
              </a:rPr>
              <a:t>Προτερ</a:t>
            </a:r>
            <a:r>
              <a:rPr lang="en-US" sz="2800" b="1" dirty="0">
                <a:solidFill>
                  <a:schemeClr val="tx1"/>
                </a:solidFill>
                <a:effectLst>
                  <a:outerShdw blurRad="38100" dist="38100" dir="2700000" algn="tl">
                    <a:srgbClr val="000000"/>
                  </a:outerShdw>
                </a:effectLst>
                <a:latin typeface="PA-SansSerif" pitchFamily="34" charset="0"/>
              </a:rPr>
              <a:t>αιοτήτων στις</a:t>
            </a:r>
            <a:r>
              <a:rPr lang="el-GR" sz="2800" b="1" dirty="0">
                <a:solidFill>
                  <a:schemeClr val="tx1"/>
                </a:solidFill>
                <a:effectLst>
                  <a:outerShdw blurRad="38100" dist="38100" dir="2700000" algn="tl">
                    <a:srgbClr val="000000"/>
                  </a:outerShdw>
                </a:effectLst>
                <a:latin typeface="PA-SansSerif" pitchFamily="34" charset="0"/>
              </a:rPr>
              <a:t> </a:t>
            </a:r>
            <a:r>
              <a:rPr lang="en-US" sz="2800" b="1" dirty="0">
                <a:solidFill>
                  <a:schemeClr val="tx1"/>
                </a:solidFill>
                <a:effectLst>
                  <a:outerShdw blurRad="38100" dist="38100" dir="2700000" algn="tl">
                    <a:srgbClr val="000000"/>
                  </a:outerShdw>
                </a:effectLst>
                <a:latin typeface="PA-SansSerif" pitchFamily="34" charset="0"/>
              </a:rPr>
              <a:t>Επ</a:t>
            </a:r>
            <a:r>
              <a:rPr lang="en-US" sz="2800" b="1" dirty="0" err="1">
                <a:solidFill>
                  <a:schemeClr val="tx1"/>
                </a:solidFill>
                <a:effectLst>
                  <a:outerShdw blurRad="38100" dist="38100" dir="2700000" algn="tl">
                    <a:srgbClr val="000000"/>
                  </a:outerShdw>
                </a:effectLst>
                <a:latin typeface="PA-SansSerif" pitchFamily="34" charset="0"/>
              </a:rPr>
              <a:t>ιλογές</a:t>
            </a:r>
            <a:endParaRPr lang="en-US" sz="2800" b="1" dirty="0">
              <a:solidFill>
                <a:schemeClr val="tx1"/>
              </a:solidFill>
              <a:effectLst>
                <a:outerShdw blurRad="38100" dist="38100" dir="2700000" algn="tl">
                  <a:srgbClr val="000000"/>
                </a:outerShdw>
              </a:effectLst>
              <a:latin typeface="PA-SansSerif" pitchFamily="34" charset="0"/>
            </a:endParaRPr>
          </a:p>
          <a:p>
            <a:pPr marL="857250" lvl="4" indent="0">
              <a:buFont typeface="Arial" panose="020B0604020202020204" pitchFamily="34" charset="0"/>
              <a:buNone/>
              <a:defRPr/>
            </a:pPr>
            <a:endParaRPr lang="en-US" sz="1200" b="1" dirty="0">
              <a:solidFill>
                <a:schemeClr val="tx1"/>
              </a:solidFill>
              <a:effectLst>
                <a:outerShdw blurRad="38100" dist="38100" dir="2700000" algn="tl">
                  <a:srgbClr val="000000"/>
                </a:outerShdw>
              </a:effectLst>
              <a:latin typeface="PA-SansSerif" pitchFamily="34" charset="0"/>
            </a:endParaRPr>
          </a:p>
          <a:p>
            <a:pPr marL="857250" lvl="4" indent="0">
              <a:buClr>
                <a:schemeClr val="tx2"/>
              </a:buClr>
              <a:buFont typeface="Wingdings" pitchFamily="2" charset="2"/>
              <a:buChar char="Ø"/>
              <a:defRPr/>
            </a:pPr>
            <a:r>
              <a:rPr lang="en-US" sz="2800" b="1" dirty="0" err="1">
                <a:solidFill>
                  <a:schemeClr val="tx1"/>
                </a:solidFill>
                <a:effectLst>
                  <a:outerShdw blurRad="38100" dist="38100" dir="2700000" algn="tl">
                    <a:srgbClr val="000000"/>
                  </a:outerShdw>
                </a:effectLst>
                <a:latin typeface="PA-SansSerif" pitchFamily="34" charset="0"/>
              </a:rPr>
              <a:t>Αξιολόγηση</a:t>
            </a:r>
            <a:r>
              <a:rPr lang="en-US" sz="2800" b="1" dirty="0">
                <a:solidFill>
                  <a:schemeClr val="tx1"/>
                </a:solidFill>
                <a:effectLst>
                  <a:outerShdw blurRad="38100" dist="38100" dir="2700000" algn="tl">
                    <a:srgbClr val="000000"/>
                  </a:outerShdw>
                </a:effectLst>
                <a:latin typeface="PA-SansSerif" pitchFamily="34" charset="0"/>
              </a:rPr>
              <a:t> </a:t>
            </a:r>
            <a:r>
              <a:rPr lang="en-US" sz="2800" b="1" dirty="0" err="1">
                <a:solidFill>
                  <a:schemeClr val="tx1"/>
                </a:solidFill>
                <a:effectLst>
                  <a:outerShdw blurRad="38100" dist="38100" dir="2700000" algn="tl">
                    <a:srgbClr val="000000"/>
                  </a:outerShdw>
                </a:effectLst>
                <a:latin typeface="PA-SansSerif" pitchFamily="34" charset="0"/>
              </a:rPr>
              <a:t>των</a:t>
            </a:r>
            <a:r>
              <a:rPr lang="en-US" sz="2800" b="1" dirty="0">
                <a:solidFill>
                  <a:schemeClr val="tx1"/>
                </a:solidFill>
                <a:effectLst>
                  <a:outerShdw blurRad="38100" dist="38100" dir="2700000" algn="tl">
                    <a:srgbClr val="000000"/>
                  </a:outerShdw>
                </a:effectLst>
                <a:latin typeface="PA-SansSerif" pitchFamily="34" charset="0"/>
              </a:rPr>
              <a:t> </a:t>
            </a:r>
            <a:r>
              <a:rPr lang="en-US" sz="2800" b="1" dirty="0" err="1">
                <a:solidFill>
                  <a:schemeClr val="tx1"/>
                </a:solidFill>
                <a:effectLst>
                  <a:outerShdw blurRad="38100" dist="38100" dir="2700000" algn="tl">
                    <a:srgbClr val="000000"/>
                  </a:outerShdw>
                </a:effectLst>
                <a:latin typeface="PA-SansSerif" pitchFamily="34" charset="0"/>
              </a:rPr>
              <a:t>υφιστάμενων</a:t>
            </a:r>
            <a:r>
              <a:rPr lang="en-US" sz="2800" b="1" dirty="0">
                <a:solidFill>
                  <a:schemeClr val="tx1"/>
                </a:solidFill>
                <a:effectLst>
                  <a:outerShdw blurRad="38100" dist="38100" dir="2700000" algn="tl">
                    <a:srgbClr val="000000"/>
                  </a:outerShdw>
                </a:effectLst>
                <a:latin typeface="PA-SansSerif" pitchFamily="34" charset="0"/>
              </a:rPr>
              <a:t> </a:t>
            </a:r>
            <a:r>
              <a:rPr lang="en-US" sz="2800" b="1" dirty="0" err="1">
                <a:solidFill>
                  <a:schemeClr val="tx1"/>
                </a:solidFill>
                <a:effectLst>
                  <a:outerShdw blurRad="38100" dist="38100" dir="2700000" algn="tl">
                    <a:srgbClr val="000000"/>
                  </a:outerShdw>
                </a:effectLst>
                <a:latin typeface="PA-SansSerif" pitchFamily="34" charset="0"/>
              </a:rPr>
              <a:t>κλινικών</a:t>
            </a:r>
            <a:r>
              <a:rPr lang="el-GR" sz="2800" b="1" dirty="0">
                <a:solidFill>
                  <a:schemeClr val="tx1"/>
                </a:solidFill>
                <a:effectLst>
                  <a:outerShdw blurRad="38100" dist="38100" dir="2700000" algn="tl">
                    <a:srgbClr val="000000"/>
                  </a:outerShdw>
                </a:effectLst>
                <a:latin typeface="PA-SansSerif" pitchFamily="34" charset="0"/>
              </a:rPr>
              <a:t> </a:t>
            </a:r>
            <a:r>
              <a:rPr lang="en-US" sz="2800" b="1" dirty="0">
                <a:solidFill>
                  <a:schemeClr val="tx1"/>
                </a:solidFill>
                <a:effectLst>
                  <a:outerShdw blurRad="38100" dist="38100" dir="2700000" algn="tl">
                    <a:srgbClr val="000000"/>
                  </a:outerShdw>
                </a:effectLst>
                <a:latin typeface="PA-SansSerif" pitchFamily="34" charset="0"/>
              </a:rPr>
              <a:t>πρα</a:t>
            </a:r>
            <a:r>
              <a:rPr lang="en-US" sz="2800" b="1" dirty="0" err="1">
                <a:solidFill>
                  <a:schemeClr val="tx1"/>
                </a:solidFill>
                <a:effectLst>
                  <a:outerShdw blurRad="38100" dist="38100" dir="2700000" algn="tl">
                    <a:srgbClr val="000000"/>
                  </a:outerShdw>
                </a:effectLst>
                <a:latin typeface="PA-SansSerif" pitchFamily="34" charset="0"/>
              </a:rPr>
              <a:t>κτικών</a:t>
            </a:r>
            <a:r>
              <a:rPr lang="en-US" sz="2800" b="1" dirty="0">
                <a:solidFill>
                  <a:schemeClr val="tx1"/>
                </a:solidFill>
                <a:effectLst>
                  <a:outerShdw blurRad="38100" dist="38100" dir="2700000" algn="tl">
                    <a:srgbClr val="000000"/>
                  </a:outerShdw>
                </a:effectLst>
                <a:latin typeface="PA-SansSerif" pitchFamily="34" charset="0"/>
              </a:rPr>
              <a:t>, </a:t>
            </a:r>
            <a:r>
              <a:rPr lang="en-US" sz="2800" b="1" dirty="0" err="1">
                <a:solidFill>
                  <a:schemeClr val="tx1"/>
                </a:solidFill>
                <a:effectLst>
                  <a:outerShdw blurRad="38100" dist="38100" dir="2700000" algn="tl">
                    <a:srgbClr val="000000"/>
                  </a:outerShdw>
                </a:effectLst>
                <a:latin typeface="PA-SansSerif" pitchFamily="34" charset="0"/>
              </a:rPr>
              <a:t>τεχνολογιών</a:t>
            </a:r>
            <a:r>
              <a:rPr lang="en-US" sz="2800" b="1" dirty="0">
                <a:solidFill>
                  <a:schemeClr val="tx1"/>
                </a:solidFill>
                <a:effectLst>
                  <a:outerShdw blurRad="38100" dist="38100" dir="2700000" algn="tl">
                    <a:srgbClr val="000000"/>
                  </a:outerShdw>
                </a:effectLst>
                <a:latin typeface="PA-SansSerif" pitchFamily="34" charset="0"/>
              </a:rPr>
              <a:t> και κα</a:t>
            </a:r>
            <a:r>
              <a:rPr lang="en-US" sz="2800" b="1" dirty="0" err="1">
                <a:solidFill>
                  <a:schemeClr val="tx1"/>
                </a:solidFill>
                <a:effectLst>
                  <a:outerShdw blurRad="38100" dist="38100" dir="2700000" algn="tl">
                    <a:srgbClr val="000000"/>
                  </a:outerShdw>
                </a:effectLst>
                <a:latin typeface="PA-SansSerif" pitchFamily="34" charset="0"/>
              </a:rPr>
              <a:t>ινοτομιών</a:t>
            </a:r>
            <a:endParaRPr lang="en-US" sz="2800" b="1" dirty="0">
              <a:solidFill>
                <a:schemeClr val="tx1"/>
              </a:solidFill>
              <a:effectLst>
                <a:outerShdw blurRad="38100" dist="38100" dir="2700000" algn="tl">
                  <a:srgbClr val="000000"/>
                </a:outerShdw>
              </a:effectLst>
              <a:latin typeface="PA-SansSerif" pitchFamily="34" charset="0"/>
            </a:endParaRPr>
          </a:p>
          <a:p>
            <a:pPr marL="857250" lvl="4" indent="0">
              <a:buFont typeface="Arial" panose="020B0604020202020204" pitchFamily="34" charset="0"/>
              <a:buNone/>
              <a:defRPr/>
            </a:pPr>
            <a:endParaRPr lang="en-US" sz="1200" b="1" dirty="0">
              <a:solidFill>
                <a:schemeClr val="tx1"/>
              </a:solidFill>
              <a:effectLst>
                <a:outerShdw blurRad="38100" dist="38100" dir="2700000" algn="tl">
                  <a:srgbClr val="000000"/>
                </a:outerShdw>
              </a:effectLst>
              <a:latin typeface="PA-SansSerif" pitchFamily="34" charset="0"/>
            </a:endParaRPr>
          </a:p>
          <a:p>
            <a:pPr marL="857250" lvl="4" indent="0">
              <a:buClr>
                <a:schemeClr val="tx2"/>
              </a:buClr>
              <a:buFont typeface="Wingdings" pitchFamily="2" charset="2"/>
              <a:buChar char="Ø"/>
              <a:defRPr/>
            </a:pPr>
            <a:r>
              <a:rPr lang="en-US" sz="2800" b="1" dirty="0" err="1">
                <a:solidFill>
                  <a:schemeClr val="tx1"/>
                </a:solidFill>
                <a:effectLst>
                  <a:outerShdw blurRad="38100" dist="38100" dir="2700000" algn="tl">
                    <a:srgbClr val="000000"/>
                  </a:outerShdw>
                </a:effectLst>
                <a:latin typeface="PA-SansSerif" pitchFamily="34" charset="0"/>
              </a:rPr>
              <a:t>Δημιουργί</a:t>
            </a:r>
            <a:r>
              <a:rPr lang="en-US" sz="2800" b="1" dirty="0">
                <a:solidFill>
                  <a:schemeClr val="tx1"/>
                </a:solidFill>
                <a:effectLst>
                  <a:outerShdw blurRad="38100" dist="38100" dir="2700000" algn="tl">
                    <a:srgbClr val="000000"/>
                  </a:outerShdw>
                </a:effectLst>
                <a:latin typeface="PA-SansSerif" pitchFamily="34" charset="0"/>
              </a:rPr>
              <a:t>α Βάσεων Δεδομένων</a:t>
            </a:r>
          </a:p>
          <a:p>
            <a:pPr marL="857250" lvl="4" indent="0">
              <a:buFont typeface="Arial" panose="020B0604020202020204" pitchFamily="34" charset="0"/>
              <a:buNone/>
              <a:defRPr/>
            </a:pPr>
            <a:r>
              <a:rPr lang="en-US" sz="1200" b="1" dirty="0">
                <a:solidFill>
                  <a:schemeClr val="tx1"/>
                </a:solidFill>
                <a:effectLst>
                  <a:outerShdw blurRad="38100" dist="38100" dir="2700000" algn="tl">
                    <a:srgbClr val="000000"/>
                  </a:outerShdw>
                </a:effectLst>
                <a:latin typeface="PA-SansSerif" pitchFamily="34" charset="0"/>
              </a:rPr>
              <a:t> </a:t>
            </a:r>
          </a:p>
          <a:p>
            <a:pPr marL="857250" lvl="4" indent="0">
              <a:buClr>
                <a:schemeClr val="tx2"/>
              </a:buClr>
              <a:buFont typeface="Wingdings" pitchFamily="2" charset="2"/>
              <a:buChar char="Ø"/>
              <a:defRPr/>
            </a:pPr>
            <a:r>
              <a:rPr lang="en-US" sz="2800" b="1" dirty="0" err="1">
                <a:solidFill>
                  <a:schemeClr val="tx1"/>
                </a:solidFill>
                <a:effectLst>
                  <a:outerShdw blurRad="38100" dist="38100" dir="2700000" algn="tl">
                    <a:srgbClr val="000000"/>
                  </a:outerShdw>
                </a:effectLst>
                <a:latin typeface="PA-SansSerif" pitchFamily="34" charset="0"/>
              </a:rPr>
              <a:t>Εφ</a:t>
            </a:r>
            <a:r>
              <a:rPr lang="en-US" sz="2800" b="1" dirty="0">
                <a:solidFill>
                  <a:schemeClr val="tx1"/>
                </a:solidFill>
                <a:effectLst>
                  <a:outerShdw blurRad="38100" dist="38100" dir="2700000" algn="tl">
                    <a:srgbClr val="000000"/>
                  </a:outerShdw>
                </a:effectLst>
                <a:latin typeface="PA-SansSerif" pitchFamily="34" charset="0"/>
              </a:rPr>
              <a:t>αρμογή Τεχνικών Οικονομικής Αξιολόγησης</a:t>
            </a:r>
          </a:p>
        </p:txBody>
      </p:sp>
      <p:pic>
        <p:nvPicPr>
          <p:cNvPr id="4" name="Picture 6" descr="Operational Excellence - ΕΚΠΑ">
            <a:extLst>
              <a:ext uri="{FF2B5EF4-FFF2-40B4-BE49-F238E27FC236}">
                <a16:creationId xmlns:a16="http://schemas.microsoft.com/office/drawing/2014/main" id="{53FE2AA7-3368-45CB-8410-5F78A1A719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F8857ED-DDE3-4BCA-B78D-7FBDB35C213E}"/>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D149F938-CCB7-4F8B-A4DD-0C7F054A45E7}"/>
              </a:ext>
            </a:extLst>
          </p:cNvPr>
          <p:cNvSpPr>
            <a:spLocks noGrp="1" noChangeArrowheads="1"/>
          </p:cNvSpPr>
          <p:nvPr>
            <p:ph type="title"/>
          </p:nvPr>
        </p:nvSpPr>
        <p:spPr>
          <a:xfrm>
            <a:off x="2209800" y="381000"/>
            <a:ext cx="7772400" cy="1143000"/>
          </a:xfrm>
        </p:spPr>
        <p:txBody>
          <a:bodyPr>
            <a:normAutofit fontScale="90000"/>
          </a:bodyPr>
          <a:lstStyle/>
          <a:p>
            <a:pPr algn="ctr">
              <a:defRPr/>
            </a:pPr>
            <a:r>
              <a:rPr lang="en-US" sz="3600" b="1" dirty="0">
                <a:effectLst>
                  <a:outerShdw blurRad="38100" dist="38100" dir="2700000" algn="tl">
                    <a:srgbClr val="000000"/>
                  </a:outerShdw>
                </a:effectLst>
                <a:latin typeface="PA-SansSerif" pitchFamily="34" charset="0"/>
              </a:rPr>
              <a:t>ΣΥΜΒΟΛΗ  ΣΤΗ  ΛΗΨΗ  ΑΠΟΦΑΣΕΩΝ</a:t>
            </a:r>
          </a:p>
        </p:txBody>
      </p:sp>
      <p:sp>
        <p:nvSpPr>
          <p:cNvPr id="65539" name="Rectangle 3">
            <a:extLst>
              <a:ext uri="{FF2B5EF4-FFF2-40B4-BE49-F238E27FC236}">
                <a16:creationId xmlns:a16="http://schemas.microsoft.com/office/drawing/2014/main" id="{843DACFF-3112-4CBA-B91C-71C8D7A74C26}"/>
              </a:ext>
            </a:extLst>
          </p:cNvPr>
          <p:cNvSpPr>
            <a:spLocks noGrp="1" noChangeArrowheads="1"/>
          </p:cNvSpPr>
          <p:nvPr>
            <p:ph type="body" idx="1"/>
          </p:nvPr>
        </p:nvSpPr>
        <p:spPr>
          <a:xfrm>
            <a:off x="818147" y="1524000"/>
            <a:ext cx="10804358" cy="4780547"/>
          </a:xfrm>
        </p:spPr>
        <p:txBody>
          <a:bodyPr>
            <a:normAutofit/>
          </a:bodyPr>
          <a:lstStyle/>
          <a:p>
            <a:pPr>
              <a:buClr>
                <a:schemeClr val="tx2"/>
              </a:buClr>
              <a:buFont typeface="Wingdings" pitchFamily="2" charset="2"/>
              <a:buChar char="Ø"/>
              <a:defRPr/>
            </a:pPr>
            <a:r>
              <a:rPr lang="en-US" sz="2400" b="1" dirty="0" err="1">
                <a:solidFill>
                  <a:schemeClr val="tx1"/>
                </a:solidFill>
                <a:effectLst>
                  <a:outerShdw blurRad="38100" dist="38100" dir="2700000" algn="tl">
                    <a:srgbClr val="000000"/>
                  </a:outerShdw>
                </a:effectLst>
                <a:latin typeface="PA-SansSerif" pitchFamily="34" charset="0"/>
              </a:rPr>
              <a:t>Συντονισμός</a:t>
            </a:r>
            <a:r>
              <a:rPr lang="en-US" sz="2400" b="1" dirty="0">
                <a:solidFill>
                  <a:schemeClr val="tx1"/>
                </a:solidFill>
                <a:effectLst>
                  <a:outerShdw blurRad="38100" dist="38100" dir="2700000" algn="tl">
                    <a:srgbClr val="000000"/>
                  </a:outerShdw>
                </a:effectLst>
                <a:latin typeface="PA-SansSerif" pitchFamily="34" charset="0"/>
              </a:rPr>
              <a:t> </a:t>
            </a:r>
            <a:r>
              <a:rPr lang="en-US" sz="2400" b="1" dirty="0" err="1">
                <a:solidFill>
                  <a:schemeClr val="tx1"/>
                </a:solidFill>
                <a:effectLst>
                  <a:outerShdw blurRad="38100" dist="38100" dir="2700000" algn="tl">
                    <a:srgbClr val="000000"/>
                  </a:outerShdw>
                </a:effectLst>
                <a:latin typeface="PA-SansSerif" pitchFamily="34" charset="0"/>
              </a:rPr>
              <a:t>Δρ</a:t>
            </a:r>
            <a:r>
              <a:rPr lang="en-US" sz="2400" b="1" dirty="0">
                <a:solidFill>
                  <a:schemeClr val="tx1"/>
                </a:solidFill>
                <a:effectLst>
                  <a:outerShdw blurRad="38100" dist="38100" dir="2700000" algn="tl">
                    <a:srgbClr val="000000"/>
                  </a:outerShdw>
                </a:effectLst>
                <a:latin typeface="PA-SansSerif" pitchFamily="34" charset="0"/>
              </a:rPr>
              <a:t>αστηριοτήτων</a:t>
            </a:r>
            <a:r>
              <a:rPr lang="en-US" sz="2400" dirty="0">
                <a:solidFill>
                  <a:schemeClr val="tx1"/>
                </a:solidFill>
                <a:effectLst>
                  <a:outerShdw blurRad="38100" dist="38100" dir="2700000" algn="tl">
                    <a:srgbClr val="000000"/>
                  </a:outerShdw>
                </a:effectLst>
                <a:latin typeface="PA-SansSerif" pitchFamily="34" charset="0"/>
              </a:rPr>
              <a:t>:</a:t>
            </a:r>
            <a:r>
              <a:rPr lang="en-US" sz="2400" dirty="0">
                <a:solidFill>
                  <a:schemeClr val="tx1"/>
                </a:solidFill>
                <a:latin typeface="PA-SansSerif" pitchFamily="34" charset="0"/>
              </a:rPr>
              <a:t> ΕΕ, Κυβερνήσεις, Κοινωνική Ασφάλιση, Επαγγελματίες Υγείας, Βιομηχανίες άλλοι εμπλεκόμενοι  φορείς</a:t>
            </a:r>
          </a:p>
          <a:p>
            <a:pPr>
              <a:buFontTx/>
              <a:buNone/>
              <a:defRPr/>
            </a:pPr>
            <a:endParaRPr lang="en-US" sz="800" dirty="0">
              <a:solidFill>
                <a:schemeClr val="tx1"/>
              </a:solidFill>
              <a:latin typeface="PA-SansSerif" pitchFamily="34" charset="0"/>
            </a:endParaRPr>
          </a:p>
          <a:p>
            <a:pPr>
              <a:buClr>
                <a:schemeClr val="tx2"/>
              </a:buClr>
              <a:buFont typeface="Wingdings" pitchFamily="2" charset="2"/>
              <a:buChar char="Ø"/>
              <a:defRPr/>
            </a:pPr>
            <a:r>
              <a:rPr lang="en-US" sz="2400" dirty="0" err="1">
                <a:solidFill>
                  <a:schemeClr val="tx1"/>
                </a:solidFill>
                <a:latin typeface="PA-SansSerif" pitchFamily="34" charset="0"/>
              </a:rPr>
              <a:t>Προώθηση</a:t>
            </a:r>
            <a:r>
              <a:rPr lang="en-US" sz="2400" dirty="0">
                <a:solidFill>
                  <a:schemeClr val="tx1"/>
                </a:solidFill>
                <a:latin typeface="PA-SansSerif" pitchFamily="34" charset="0"/>
              </a:rPr>
              <a:t> </a:t>
            </a:r>
            <a:r>
              <a:rPr lang="en-US" sz="2400" dirty="0" err="1">
                <a:solidFill>
                  <a:schemeClr val="tx1"/>
                </a:solidFill>
                <a:latin typeface="PA-SansSerif" pitchFamily="34" charset="0"/>
              </a:rPr>
              <a:t>των</a:t>
            </a:r>
            <a:r>
              <a:rPr lang="en-US" sz="2400" dirty="0">
                <a:solidFill>
                  <a:schemeClr val="tx1"/>
                </a:solidFill>
                <a:latin typeface="PA-SansSerif" pitchFamily="34" charset="0"/>
              </a:rPr>
              <a:t> </a:t>
            </a:r>
            <a:r>
              <a:rPr lang="en-US" sz="2400" b="1" dirty="0" err="1">
                <a:solidFill>
                  <a:schemeClr val="tx1"/>
                </a:solidFill>
                <a:effectLst>
                  <a:outerShdw blurRad="38100" dist="38100" dir="2700000" algn="tl">
                    <a:srgbClr val="000000"/>
                  </a:outerShdw>
                </a:effectLst>
                <a:latin typeface="PA-SansSerif" pitchFamily="34" charset="0"/>
              </a:rPr>
              <a:t>τεκμηριωμένων</a:t>
            </a:r>
            <a:r>
              <a:rPr lang="en-US" sz="2400" b="1" dirty="0">
                <a:solidFill>
                  <a:schemeClr val="tx1"/>
                </a:solidFill>
                <a:effectLst>
                  <a:outerShdw blurRad="38100" dist="38100" dir="2700000" algn="tl">
                    <a:srgbClr val="000000"/>
                  </a:outerShdw>
                </a:effectLst>
                <a:latin typeface="PA-SansSerif" pitchFamily="34" charset="0"/>
              </a:rPr>
              <a:t> πρα</a:t>
            </a:r>
            <a:r>
              <a:rPr lang="en-US" sz="2400" b="1" dirty="0" err="1">
                <a:solidFill>
                  <a:schemeClr val="tx1"/>
                </a:solidFill>
                <a:effectLst>
                  <a:outerShdw blurRad="38100" dist="38100" dir="2700000" algn="tl">
                    <a:srgbClr val="000000"/>
                  </a:outerShdw>
                </a:effectLst>
                <a:latin typeface="PA-SansSerif" pitchFamily="34" charset="0"/>
              </a:rPr>
              <a:t>κτικών</a:t>
            </a:r>
            <a:r>
              <a:rPr lang="en-US" sz="2400" b="1" dirty="0">
                <a:solidFill>
                  <a:schemeClr val="tx1"/>
                </a:solidFill>
                <a:effectLst>
                  <a:outerShdw blurRad="38100" dist="38100" dir="2700000" algn="tl">
                    <a:srgbClr val="000000"/>
                  </a:outerShdw>
                </a:effectLst>
                <a:latin typeface="PA-SansSerif" pitchFamily="34" charset="0"/>
              </a:rPr>
              <a:t>/α</a:t>
            </a:r>
            <a:r>
              <a:rPr lang="en-US" sz="2400" b="1" dirty="0" err="1">
                <a:solidFill>
                  <a:schemeClr val="tx1"/>
                </a:solidFill>
                <a:effectLst>
                  <a:outerShdw blurRad="38100" dist="38100" dir="2700000" algn="tl">
                    <a:srgbClr val="000000"/>
                  </a:outerShdw>
                </a:effectLst>
                <a:latin typeface="PA-SansSerif" pitchFamily="34" charset="0"/>
              </a:rPr>
              <a:t>γωγών</a:t>
            </a:r>
            <a:r>
              <a:rPr lang="en-US" sz="2400" dirty="0">
                <a:solidFill>
                  <a:schemeClr val="tx1"/>
                </a:solidFill>
                <a:latin typeface="PA-SansSerif" pitchFamily="34" charset="0"/>
              </a:rPr>
              <a:t> από π</a:t>
            </a:r>
            <a:r>
              <a:rPr lang="en-US" sz="2400" dirty="0" err="1">
                <a:solidFill>
                  <a:schemeClr val="tx1"/>
                </a:solidFill>
                <a:latin typeface="PA-SansSerif" pitchFamily="34" charset="0"/>
              </a:rPr>
              <a:t>λευράς</a:t>
            </a:r>
            <a:r>
              <a:rPr lang="en-US" sz="2400" dirty="0">
                <a:solidFill>
                  <a:schemeClr val="tx1"/>
                </a:solidFill>
                <a:latin typeface="PA-SansSerif" pitchFamily="34" charset="0"/>
              </a:rPr>
              <a:t> </a:t>
            </a:r>
            <a:r>
              <a:rPr lang="en-US" sz="2400" dirty="0" err="1">
                <a:solidFill>
                  <a:schemeClr val="tx1"/>
                </a:solidFill>
                <a:latin typeface="PA-SansSerif" pitchFamily="34" charset="0"/>
              </a:rPr>
              <a:t>κόστους</a:t>
            </a:r>
            <a:r>
              <a:rPr lang="en-US" sz="2400" dirty="0">
                <a:solidFill>
                  <a:schemeClr val="tx1"/>
                </a:solidFill>
                <a:latin typeface="PA-SansSerif" pitchFamily="34" charset="0"/>
              </a:rPr>
              <a:t>- </a:t>
            </a:r>
            <a:r>
              <a:rPr lang="en-US" sz="2400" dirty="0" err="1">
                <a:solidFill>
                  <a:schemeClr val="tx1"/>
                </a:solidFill>
                <a:latin typeface="PA-SansSerif" pitchFamily="34" charset="0"/>
              </a:rPr>
              <a:t>οφέλους</a:t>
            </a:r>
            <a:r>
              <a:rPr lang="en-US" sz="2400" dirty="0">
                <a:solidFill>
                  <a:schemeClr val="tx1"/>
                </a:solidFill>
                <a:latin typeface="PA-SansSerif" pitchFamily="34" charset="0"/>
              </a:rPr>
              <a:t> </a:t>
            </a:r>
            <a:r>
              <a:rPr lang="en-US" sz="2400" dirty="0" err="1">
                <a:solidFill>
                  <a:schemeClr val="tx1"/>
                </a:solidFill>
                <a:latin typeface="PA-SansSerif" pitchFamily="34" charset="0"/>
              </a:rPr>
              <a:t>στη</a:t>
            </a:r>
            <a:r>
              <a:rPr lang="en-US" sz="2400" dirty="0">
                <a:solidFill>
                  <a:schemeClr val="tx1"/>
                </a:solidFill>
                <a:latin typeface="PA-SansSerif" pitchFamily="34" charset="0"/>
              </a:rPr>
              <a:t> </a:t>
            </a:r>
            <a:r>
              <a:rPr lang="en-US" sz="2400" dirty="0" err="1">
                <a:solidFill>
                  <a:schemeClr val="tx1"/>
                </a:solidFill>
                <a:latin typeface="PA-SansSerif" pitchFamily="34" charset="0"/>
              </a:rPr>
              <a:t>λήψη</a:t>
            </a:r>
            <a:r>
              <a:rPr lang="en-US" sz="2400" dirty="0">
                <a:solidFill>
                  <a:schemeClr val="tx1"/>
                </a:solidFill>
                <a:latin typeface="PA-SansSerif" pitchFamily="34" charset="0"/>
              </a:rPr>
              <a:t> απ</a:t>
            </a:r>
            <a:r>
              <a:rPr lang="en-US" sz="2400" dirty="0" err="1">
                <a:solidFill>
                  <a:schemeClr val="tx1"/>
                </a:solidFill>
                <a:latin typeface="PA-SansSerif" pitchFamily="34" charset="0"/>
              </a:rPr>
              <a:t>οφάσεων</a:t>
            </a:r>
            <a:endParaRPr lang="en-US" sz="2400" dirty="0">
              <a:solidFill>
                <a:schemeClr val="tx1"/>
              </a:solidFill>
              <a:latin typeface="PA-SansSerif" pitchFamily="34" charset="0"/>
            </a:endParaRPr>
          </a:p>
          <a:p>
            <a:pPr>
              <a:buFontTx/>
              <a:buNone/>
              <a:defRPr/>
            </a:pPr>
            <a:endParaRPr lang="en-US" sz="800" dirty="0">
              <a:solidFill>
                <a:schemeClr val="tx1"/>
              </a:solidFill>
              <a:latin typeface="PA-SansSerif" pitchFamily="34" charset="0"/>
            </a:endParaRPr>
          </a:p>
          <a:p>
            <a:pPr>
              <a:buClr>
                <a:schemeClr val="tx2"/>
              </a:buClr>
              <a:buFont typeface="Wingdings" pitchFamily="2" charset="2"/>
              <a:buChar char="Ø"/>
              <a:defRPr/>
            </a:pPr>
            <a:r>
              <a:rPr lang="en-US" sz="2400" b="1" dirty="0" err="1">
                <a:solidFill>
                  <a:schemeClr val="tx1"/>
                </a:solidFill>
                <a:effectLst>
                  <a:outerShdw blurRad="38100" dist="38100" dir="2700000" algn="tl">
                    <a:srgbClr val="000000"/>
                  </a:outerShdw>
                </a:effectLst>
                <a:latin typeface="PA-SansSerif" pitchFamily="34" charset="0"/>
              </a:rPr>
              <a:t>Διάχυση</a:t>
            </a:r>
            <a:r>
              <a:rPr lang="en-US" sz="2400" b="1" dirty="0">
                <a:solidFill>
                  <a:schemeClr val="tx1"/>
                </a:solidFill>
                <a:effectLst>
                  <a:outerShdw blurRad="38100" dist="38100" dir="2700000" algn="tl">
                    <a:srgbClr val="000000"/>
                  </a:outerShdw>
                </a:effectLst>
                <a:latin typeface="PA-SansSerif" pitchFamily="34" charset="0"/>
              </a:rPr>
              <a:t> </a:t>
            </a:r>
            <a:r>
              <a:rPr lang="en-US" sz="2400" b="1" dirty="0" err="1">
                <a:solidFill>
                  <a:schemeClr val="tx1"/>
                </a:solidFill>
                <a:effectLst>
                  <a:outerShdw blurRad="38100" dist="38100" dir="2700000" algn="tl">
                    <a:srgbClr val="000000"/>
                  </a:outerShdw>
                </a:effectLst>
                <a:latin typeface="PA-SansSerif" pitchFamily="34" charset="0"/>
              </a:rPr>
              <a:t>των</a:t>
            </a:r>
            <a:r>
              <a:rPr lang="en-US" sz="2400" b="1" dirty="0">
                <a:solidFill>
                  <a:schemeClr val="tx1"/>
                </a:solidFill>
                <a:effectLst>
                  <a:outerShdw blurRad="38100" dist="38100" dir="2700000" algn="tl">
                    <a:srgbClr val="000000"/>
                  </a:outerShdw>
                </a:effectLst>
                <a:latin typeface="PA-SansSerif" pitchFamily="34" charset="0"/>
              </a:rPr>
              <a:t> απ</a:t>
            </a:r>
            <a:r>
              <a:rPr lang="en-US" sz="2400" b="1" dirty="0" err="1">
                <a:solidFill>
                  <a:schemeClr val="tx1"/>
                </a:solidFill>
                <a:effectLst>
                  <a:outerShdw blurRad="38100" dist="38100" dir="2700000" algn="tl">
                    <a:srgbClr val="000000"/>
                  </a:outerShdw>
                </a:effectLst>
                <a:latin typeface="PA-SansSerif" pitchFamily="34" charset="0"/>
              </a:rPr>
              <a:t>οτελεσμάτων</a:t>
            </a:r>
            <a:r>
              <a:rPr lang="en-US" sz="2400" dirty="0">
                <a:solidFill>
                  <a:schemeClr val="tx1"/>
                </a:solidFill>
                <a:latin typeface="PA-SansSerif" pitchFamily="34" charset="0"/>
              </a:rPr>
              <a:t> </a:t>
            </a:r>
            <a:r>
              <a:rPr lang="en-US" sz="2400" dirty="0" err="1">
                <a:solidFill>
                  <a:schemeClr val="tx1"/>
                </a:solidFill>
                <a:latin typeface="PA-SansSerif" pitchFamily="34" charset="0"/>
              </a:rPr>
              <a:t>στους</a:t>
            </a:r>
            <a:r>
              <a:rPr lang="en-US" sz="2400" dirty="0">
                <a:solidFill>
                  <a:schemeClr val="tx1"/>
                </a:solidFill>
                <a:latin typeface="PA-SansSerif" pitchFamily="34" charset="0"/>
              </a:rPr>
              <a:t> </a:t>
            </a:r>
            <a:r>
              <a:rPr lang="en-US" sz="2400" dirty="0" err="1">
                <a:solidFill>
                  <a:schemeClr val="tx1"/>
                </a:solidFill>
                <a:latin typeface="PA-SansSerif" pitchFamily="34" charset="0"/>
              </a:rPr>
              <a:t>έχοντες</a:t>
            </a:r>
            <a:r>
              <a:rPr lang="en-US" sz="2400" dirty="0">
                <a:solidFill>
                  <a:schemeClr val="tx1"/>
                </a:solidFill>
                <a:latin typeface="PA-SansSerif" pitchFamily="34" charset="0"/>
              </a:rPr>
              <a:t> </a:t>
            </a:r>
            <a:r>
              <a:rPr lang="en-US" sz="2400" dirty="0" err="1">
                <a:solidFill>
                  <a:schemeClr val="tx1"/>
                </a:solidFill>
                <a:latin typeface="PA-SansSerif" pitchFamily="34" charset="0"/>
              </a:rPr>
              <a:t>έννομο</a:t>
            </a:r>
            <a:r>
              <a:rPr lang="en-US" sz="2400" dirty="0">
                <a:solidFill>
                  <a:schemeClr val="tx1"/>
                </a:solidFill>
                <a:latin typeface="PA-SansSerif" pitchFamily="34" charset="0"/>
              </a:rPr>
              <a:t> </a:t>
            </a:r>
            <a:r>
              <a:rPr lang="en-US" sz="2400" dirty="0" err="1">
                <a:solidFill>
                  <a:schemeClr val="tx1"/>
                </a:solidFill>
                <a:latin typeface="PA-SansSerif" pitchFamily="34" charset="0"/>
              </a:rPr>
              <a:t>συμφέρον</a:t>
            </a:r>
            <a:endParaRPr lang="en-US" sz="2400" dirty="0">
              <a:solidFill>
                <a:schemeClr val="tx1"/>
              </a:solidFill>
              <a:latin typeface="PA-SansSerif" pitchFamily="34" charset="0"/>
            </a:endParaRPr>
          </a:p>
          <a:p>
            <a:pPr>
              <a:buFontTx/>
              <a:buNone/>
              <a:defRPr/>
            </a:pPr>
            <a:endParaRPr lang="en-US" sz="800" dirty="0">
              <a:solidFill>
                <a:schemeClr val="tx1"/>
              </a:solidFill>
              <a:latin typeface="PA-SansSerif" pitchFamily="34" charset="0"/>
            </a:endParaRPr>
          </a:p>
          <a:p>
            <a:pPr>
              <a:buClr>
                <a:schemeClr val="tx2"/>
              </a:buClr>
              <a:buFont typeface="Wingdings" pitchFamily="2" charset="2"/>
              <a:buChar char="Ø"/>
              <a:defRPr/>
            </a:pPr>
            <a:r>
              <a:rPr lang="en-US" sz="2400" dirty="0">
                <a:solidFill>
                  <a:schemeClr val="tx1"/>
                </a:solidFill>
                <a:latin typeface="PA-SansSerif" pitchFamily="34" charset="0"/>
              </a:rPr>
              <a:t>Πα</a:t>
            </a:r>
            <a:r>
              <a:rPr lang="en-US" sz="2400" dirty="0" err="1">
                <a:solidFill>
                  <a:schemeClr val="tx1"/>
                </a:solidFill>
                <a:latin typeface="PA-SansSerif" pitchFamily="34" charset="0"/>
              </a:rPr>
              <a:t>ρεμ</a:t>
            </a:r>
            <a:r>
              <a:rPr lang="en-US" sz="2400" dirty="0">
                <a:solidFill>
                  <a:schemeClr val="tx1"/>
                </a:solidFill>
                <a:latin typeface="PA-SansSerif" pitchFamily="34" charset="0"/>
              </a:rPr>
              <a:t>βάσεις στην Πολιτική Υγείας με μετάβαση από την </a:t>
            </a:r>
            <a:r>
              <a:rPr lang="en-US" sz="2400" b="1" dirty="0">
                <a:solidFill>
                  <a:schemeClr val="tx1"/>
                </a:solidFill>
                <a:effectLst>
                  <a:outerShdw blurRad="38100" dist="38100" dir="2700000" algn="tl">
                    <a:srgbClr val="000000"/>
                  </a:outerShdw>
                </a:effectLst>
                <a:latin typeface="PA-SansSerif" pitchFamily="34" charset="0"/>
              </a:rPr>
              <a:t>τεκμηριωμένη φροντίδα υγείας</a:t>
            </a:r>
            <a:r>
              <a:rPr lang="en-US" sz="2400" dirty="0">
                <a:solidFill>
                  <a:schemeClr val="tx1"/>
                </a:solidFill>
                <a:latin typeface="PA-SansSerif" pitchFamily="34" charset="0"/>
              </a:rPr>
              <a:t> στην οργανωμένη φροντίδα</a:t>
            </a:r>
            <a:endParaRPr lang="en-US" sz="800" dirty="0">
              <a:solidFill>
                <a:schemeClr val="tx1"/>
              </a:solidFill>
              <a:latin typeface="PA-SansSerif" pitchFamily="34" charset="0"/>
            </a:endParaRPr>
          </a:p>
          <a:p>
            <a:pPr>
              <a:buClr>
                <a:schemeClr val="tx2"/>
              </a:buClr>
              <a:buFont typeface="Wingdings" pitchFamily="2" charset="2"/>
              <a:buChar char="Ø"/>
              <a:defRPr/>
            </a:pPr>
            <a:r>
              <a:rPr lang="en-US" sz="2400" dirty="0" err="1">
                <a:solidFill>
                  <a:schemeClr val="tx1"/>
                </a:solidFill>
                <a:latin typeface="PA-SansSerif" pitchFamily="34" charset="0"/>
              </a:rPr>
              <a:t>Δι</a:t>
            </a:r>
            <a:r>
              <a:rPr lang="en-US" sz="2400" dirty="0">
                <a:solidFill>
                  <a:schemeClr val="tx1"/>
                </a:solidFill>
                <a:latin typeface="PA-SansSerif" pitchFamily="34" charset="0"/>
              </a:rPr>
              <a:t>αμόρφωση </a:t>
            </a:r>
            <a:r>
              <a:rPr lang="en-US" sz="2400" b="1" dirty="0">
                <a:solidFill>
                  <a:schemeClr val="tx1"/>
                </a:solidFill>
                <a:effectLst>
                  <a:outerShdw blurRad="38100" dist="38100" dir="2700000" algn="tl">
                    <a:srgbClr val="000000"/>
                  </a:outerShdw>
                </a:effectLst>
                <a:latin typeface="PA-SansSerif" pitchFamily="34" charset="0"/>
              </a:rPr>
              <a:t>Πολιτικής Δημόσιας Υγείας</a:t>
            </a:r>
            <a:r>
              <a:rPr lang="en-US" dirty="0">
                <a:solidFill>
                  <a:schemeClr val="tx1"/>
                </a:solidFill>
              </a:rPr>
              <a:t> </a:t>
            </a:r>
          </a:p>
        </p:txBody>
      </p:sp>
      <p:pic>
        <p:nvPicPr>
          <p:cNvPr id="4" name="Picture 6" descr="Operational Excellence - ΕΚΠΑ">
            <a:extLst>
              <a:ext uri="{FF2B5EF4-FFF2-40B4-BE49-F238E27FC236}">
                <a16:creationId xmlns:a16="http://schemas.microsoft.com/office/drawing/2014/main" id="{26431B47-5074-4F27-B0F7-FB042BD1A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41E3B51-80FA-4AA2-BC14-B5B2879E3F60}"/>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4B81C8D5-3325-439F-90EC-9AF2F51D6B41}"/>
              </a:ext>
            </a:extLst>
          </p:cNvPr>
          <p:cNvSpPr>
            <a:spLocks noGrp="1" noChangeArrowheads="1"/>
          </p:cNvSpPr>
          <p:nvPr>
            <p:ph type="title"/>
          </p:nvPr>
        </p:nvSpPr>
        <p:spPr>
          <a:xfrm>
            <a:off x="2209800" y="304800"/>
            <a:ext cx="7772400" cy="1143000"/>
          </a:xfrm>
        </p:spPr>
        <p:txBody>
          <a:bodyPr>
            <a:normAutofit fontScale="90000"/>
          </a:bodyPr>
          <a:lstStyle/>
          <a:p>
            <a:pPr algn="ctr">
              <a:defRPr/>
            </a:pPr>
            <a:r>
              <a:rPr lang="en-US" sz="3600" b="1" dirty="0">
                <a:effectLst>
                  <a:outerShdw blurRad="38100" dist="38100" dir="2700000" algn="tl">
                    <a:srgbClr val="000000"/>
                  </a:outerShdw>
                </a:effectLst>
              </a:rPr>
              <a:t>ΕΜΠΛΕΚΟΜΕΝΟΙ  </a:t>
            </a:r>
            <a:br>
              <a:rPr lang="en-US" sz="3600" b="1" dirty="0">
                <a:effectLst>
                  <a:outerShdw blurRad="38100" dist="38100" dir="2700000" algn="tl">
                    <a:srgbClr val="000000"/>
                  </a:outerShdw>
                </a:effectLst>
              </a:rPr>
            </a:br>
            <a:r>
              <a:rPr lang="en-US" sz="3600" b="1" dirty="0">
                <a:effectLst>
                  <a:outerShdw blurRad="38100" dist="38100" dir="2700000" algn="tl">
                    <a:srgbClr val="000000"/>
                  </a:outerShdw>
                </a:effectLst>
              </a:rPr>
              <a:t>ΕΧΟΝΤΕΣ  ΣΥΜΦΕΡΟΝ</a:t>
            </a:r>
          </a:p>
        </p:txBody>
      </p:sp>
      <p:sp>
        <p:nvSpPr>
          <p:cNvPr id="67587" name="Rectangle 3">
            <a:extLst>
              <a:ext uri="{FF2B5EF4-FFF2-40B4-BE49-F238E27FC236}">
                <a16:creationId xmlns:a16="http://schemas.microsoft.com/office/drawing/2014/main" id="{E0796AB0-615D-4CBD-B04C-FF0AB522551C}"/>
              </a:ext>
            </a:extLst>
          </p:cNvPr>
          <p:cNvSpPr>
            <a:spLocks noGrp="1" noChangeArrowheads="1"/>
          </p:cNvSpPr>
          <p:nvPr>
            <p:ph type="body" idx="1"/>
          </p:nvPr>
        </p:nvSpPr>
        <p:spPr>
          <a:xfrm>
            <a:off x="1731962" y="1447800"/>
            <a:ext cx="8250237" cy="5105400"/>
          </a:xfrm>
        </p:spPr>
        <p:txBody>
          <a:bodyPr>
            <a:normAutofit fontScale="92500" lnSpcReduction="10000"/>
          </a:bodyPr>
          <a:lstStyle/>
          <a:p>
            <a:pPr algn="just">
              <a:defRPr/>
            </a:pPr>
            <a:r>
              <a:rPr lang="en-US" b="1" u="sng" dirty="0">
                <a:solidFill>
                  <a:srgbClr val="FF9933"/>
                </a:solidFill>
                <a:effectLst>
                  <a:outerShdw blurRad="38100" dist="38100" dir="2700000" algn="tl">
                    <a:srgbClr val="000000"/>
                  </a:outerShdw>
                </a:effectLst>
                <a:latin typeface="PA-SansSerif" pitchFamily="34" charset="0"/>
              </a:rPr>
              <a:t>Παρα</a:t>
            </a:r>
            <a:r>
              <a:rPr lang="en-US" b="1" u="sng" dirty="0" err="1">
                <a:solidFill>
                  <a:srgbClr val="FF9933"/>
                </a:solidFill>
                <a:effectLst>
                  <a:outerShdw blurRad="38100" dist="38100" dir="2700000" algn="tl">
                    <a:srgbClr val="000000"/>
                  </a:outerShdw>
                </a:effectLst>
                <a:latin typeface="PA-SansSerif" pitchFamily="34" charset="0"/>
              </a:rPr>
              <a:t>γωγοί</a:t>
            </a:r>
            <a:r>
              <a:rPr lang="en-US" b="1" u="sng" dirty="0">
                <a:solidFill>
                  <a:srgbClr val="FF9933"/>
                </a:solidFill>
                <a:effectLst>
                  <a:outerShdw blurRad="38100" dist="38100" dir="2700000" algn="tl">
                    <a:srgbClr val="000000"/>
                  </a:outerShdw>
                </a:effectLst>
                <a:latin typeface="PA-SansSerif" pitchFamily="34" charset="0"/>
              </a:rPr>
              <a:t> / </a:t>
            </a:r>
            <a:r>
              <a:rPr lang="en-US" b="1" u="sng" dirty="0" err="1">
                <a:solidFill>
                  <a:srgbClr val="FF9933"/>
                </a:solidFill>
                <a:effectLst>
                  <a:outerShdw blurRad="38100" dist="38100" dir="2700000" algn="tl">
                    <a:srgbClr val="000000"/>
                  </a:outerShdw>
                </a:effectLst>
                <a:latin typeface="PA-SansSerif" pitchFamily="34" charset="0"/>
              </a:rPr>
              <a:t>Προμηθευτές</a:t>
            </a:r>
            <a:endParaRPr lang="en-US" b="1" u="sng" dirty="0">
              <a:solidFill>
                <a:srgbClr val="FF9933"/>
              </a:solidFill>
              <a:effectLst>
                <a:outerShdw blurRad="38100" dist="38100" dir="2700000" algn="tl">
                  <a:srgbClr val="000000"/>
                </a:outerShdw>
              </a:effectLst>
              <a:latin typeface="PA-SansSerif" pitchFamily="34" charset="0"/>
            </a:endParaRPr>
          </a:p>
          <a:p>
            <a:pPr algn="just">
              <a:buFontTx/>
              <a:buNone/>
              <a:defRPr/>
            </a:pPr>
            <a:endParaRPr lang="en-US" sz="700" b="1" u="sng" dirty="0">
              <a:solidFill>
                <a:srgbClr val="FF9933"/>
              </a:solidFill>
              <a:effectLst>
                <a:outerShdw blurRad="38100" dist="38100" dir="2700000" algn="tl">
                  <a:srgbClr val="000000"/>
                </a:outerShdw>
              </a:effectLst>
              <a:latin typeface="PA-SansSerif" pitchFamily="34" charset="0"/>
            </a:endParaRPr>
          </a:p>
          <a:p>
            <a:pPr lvl="4" algn="just">
              <a:buFont typeface="Wingdings" pitchFamily="2" charset="2"/>
              <a:buChar char="ü"/>
              <a:defRPr/>
            </a:pPr>
            <a:r>
              <a:rPr lang="en-US" sz="1600" dirty="0" err="1">
                <a:solidFill>
                  <a:schemeClr val="tx1"/>
                </a:solidFill>
                <a:latin typeface="PA-SansSerif" pitchFamily="34" charset="0"/>
              </a:rPr>
              <a:t>Βιομηχ</a:t>
            </a:r>
            <a:r>
              <a:rPr lang="en-US" sz="1600" dirty="0">
                <a:solidFill>
                  <a:schemeClr val="tx1"/>
                </a:solidFill>
                <a:latin typeface="PA-SansSerif" pitchFamily="34" charset="0"/>
              </a:rPr>
              <a:t>ανίες</a:t>
            </a:r>
          </a:p>
          <a:p>
            <a:pPr lvl="4">
              <a:buFont typeface="Wingdings" pitchFamily="2" charset="2"/>
              <a:buChar char="ü"/>
              <a:defRPr/>
            </a:pPr>
            <a:r>
              <a:rPr lang="en-US" sz="1600" dirty="0">
                <a:solidFill>
                  <a:schemeClr val="tx1"/>
                </a:solidFill>
                <a:latin typeface="PA-SansSerif" pitchFamily="34" charset="0"/>
              </a:rPr>
              <a:t>Επα</a:t>
            </a:r>
            <a:r>
              <a:rPr lang="en-US" sz="1600" dirty="0" err="1">
                <a:solidFill>
                  <a:schemeClr val="tx1"/>
                </a:solidFill>
                <a:latin typeface="PA-SansSerif" pitchFamily="34" charset="0"/>
              </a:rPr>
              <a:t>γγελμ</a:t>
            </a:r>
            <a:r>
              <a:rPr lang="en-US" sz="1600" dirty="0">
                <a:solidFill>
                  <a:schemeClr val="tx1"/>
                </a:solidFill>
                <a:latin typeface="PA-SansSerif" pitchFamily="34" charset="0"/>
              </a:rPr>
              <a:t>ατίες Υγείας</a:t>
            </a:r>
          </a:p>
          <a:p>
            <a:pPr lvl="4">
              <a:buFont typeface="Wingdings" pitchFamily="2" charset="2"/>
              <a:buChar char="ü"/>
              <a:defRPr/>
            </a:pPr>
            <a:r>
              <a:rPr lang="en-US" sz="1600" dirty="0">
                <a:solidFill>
                  <a:schemeClr val="tx1"/>
                </a:solidFill>
                <a:latin typeface="PA-SansSerif" pitchFamily="34" charset="0"/>
              </a:rPr>
              <a:t>Managers </a:t>
            </a:r>
            <a:r>
              <a:rPr lang="en-US" sz="1600" dirty="0" err="1">
                <a:solidFill>
                  <a:schemeClr val="tx1"/>
                </a:solidFill>
                <a:latin typeface="PA-SansSerif" pitchFamily="34" charset="0"/>
              </a:rPr>
              <a:t>Μονάδων</a:t>
            </a:r>
            <a:r>
              <a:rPr lang="en-US" sz="1600" dirty="0">
                <a:solidFill>
                  <a:schemeClr val="tx1"/>
                </a:solidFill>
                <a:latin typeface="PA-SansSerif" pitchFamily="34" charset="0"/>
              </a:rPr>
              <a:t> </a:t>
            </a:r>
            <a:r>
              <a:rPr lang="en-US" sz="1600" dirty="0" err="1">
                <a:solidFill>
                  <a:schemeClr val="tx1"/>
                </a:solidFill>
                <a:latin typeface="PA-SansSerif" pitchFamily="34" charset="0"/>
              </a:rPr>
              <a:t>Υγεί</a:t>
            </a:r>
            <a:r>
              <a:rPr lang="en-US" sz="1600" dirty="0">
                <a:solidFill>
                  <a:schemeClr val="tx1"/>
                </a:solidFill>
                <a:latin typeface="PA-SansSerif" pitchFamily="34" charset="0"/>
              </a:rPr>
              <a:t>ας (κλινικοί, διοικητικοί)</a:t>
            </a:r>
          </a:p>
          <a:p>
            <a:pPr lvl="4">
              <a:buFont typeface="Wingdings" pitchFamily="2" charset="2"/>
              <a:buChar char="ü"/>
              <a:defRPr/>
            </a:pPr>
            <a:r>
              <a:rPr lang="en-US" sz="1600" dirty="0">
                <a:solidFill>
                  <a:schemeClr val="tx1"/>
                </a:solidFill>
                <a:latin typeface="PA-SansSerif" pitchFamily="34" charset="0"/>
              </a:rPr>
              <a:t>Ια</a:t>
            </a:r>
            <a:r>
              <a:rPr lang="en-US" sz="1600" dirty="0" err="1">
                <a:solidFill>
                  <a:schemeClr val="tx1"/>
                </a:solidFill>
                <a:latin typeface="PA-SansSerif" pitchFamily="34" charset="0"/>
              </a:rPr>
              <a:t>τρικοί</a:t>
            </a:r>
            <a:r>
              <a:rPr lang="en-US" sz="1600" dirty="0">
                <a:solidFill>
                  <a:schemeClr val="tx1"/>
                </a:solidFill>
                <a:latin typeface="PA-SansSerif" pitchFamily="34" charset="0"/>
              </a:rPr>
              <a:t> </a:t>
            </a:r>
            <a:r>
              <a:rPr lang="en-US" sz="1600" dirty="0" err="1">
                <a:solidFill>
                  <a:schemeClr val="tx1"/>
                </a:solidFill>
                <a:latin typeface="PA-SansSerif" pitchFamily="34" charset="0"/>
              </a:rPr>
              <a:t>Σύλλογοι</a:t>
            </a:r>
            <a:r>
              <a:rPr lang="en-US" sz="1600" dirty="0">
                <a:solidFill>
                  <a:schemeClr val="tx1"/>
                </a:solidFill>
                <a:latin typeface="PA-SansSerif" pitchFamily="34" charset="0"/>
              </a:rPr>
              <a:t>, </a:t>
            </a:r>
            <a:r>
              <a:rPr lang="en-US" sz="1600" dirty="0" err="1">
                <a:solidFill>
                  <a:schemeClr val="tx1"/>
                </a:solidFill>
                <a:latin typeface="PA-SansSerif" pitchFamily="34" charset="0"/>
              </a:rPr>
              <a:t>σωμ</a:t>
            </a:r>
            <a:r>
              <a:rPr lang="en-US" sz="1600" dirty="0">
                <a:solidFill>
                  <a:schemeClr val="tx1"/>
                </a:solidFill>
                <a:latin typeface="PA-SansSerif" pitchFamily="34" charset="0"/>
              </a:rPr>
              <a:t>ατεία</a:t>
            </a:r>
          </a:p>
          <a:p>
            <a:pPr>
              <a:defRPr/>
            </a:pPr>
            <a:r>
              <a:rPr lang="en-US" b="1" u="sng" dirty="0">
                <a:solidFill>
                  <a:srgbClr val="FF9933"/>
                </a:solidFill>
                <a:effectLst>
                  <a:outerShdw blurRad="38100" dist="38100" dir="2700000" algn="tl">
                    <a:srgbClr val="000000"/>
                  </a:outerShdw>
                </a:effectLst>
                <a:latin typeface="PA-SansSerif" pitchFamily="34" charset="0"/>
              </a:rPr>
              <a:t>Κατανα</a:t>
            </a:r>
            <a:r>
              <a:rPr lang="en-US" b="1" u="sng" dirty="0" err="1">
                <a:solidFill>
                  <a:srgbClr val="FF9933"/>
                </a:solidFill>
                <a:effectLst>
                  <a:outerShdw blurRad="38100" dist="38100" dir="2700000" algn="tl">
                    <a:srgbClr val="000000"/>
                  </a:outerShdw>
                </a:effectLst>
                <a:latin typeface="PA-SansSerif" pitchFamily="34" charset="0"/>
              </a:rPr>
              <a:t>λωτές</a:t>
            </a:r>
            <a:r>
              <a:rPr lang="en-US" b="1" u="sng" dirty="0">
                <a:solidFill>
                  <a:srgbClr val="FF9933"/>
                </a:solidFill>
                <a:effectLst>
                  <a:outerShdw blurRad="38100" dist="38100" dir="2700000" algn="tl">
                    <a:srgbClr val="000000"/>
                  </a:outerShdw>
                </a:effectLst>
                <a:latin typeface="PA-SansSerif" pitchFamily="34" charset="0"/>
              </a:rPr>
              <a:t> / </a:t>
            </a:r>
            <a:r>
              <a:rPr lang="en-US" b="1" u="sng" dirty="0" err="1">
                <a:solidFill>
                  <a:srgbClr val="FF9933"/>
                </a:solidFill>
                <a:effectLst>
                  <a:outerShdw blurRad="38100" dist="38100" dir="2700000" algn="tl">
                    <a:srgbClr val="000000"/>
                  </a:outerShdw>
                </a:effectLst>
                <a:latin typeface="PA-SansSerif" pitchFamily="34" charset="0"/>
              </a:rPr>
              <a:t>Χρήστες</a:t>
            </a:r>
            <a:endParaRPr lang="en-US" b="1" u="sng" dirty="0">
              <a:solidFill>
                <a:srgbClr val="FF9933"/>
              </a:solidFill>
              <a:effectLst>
                <a:outerShdw blurRad="38100" dist="38100" dir="2700000" algn="tl">
                  <a:srgbClr val="000000"/>
                </a:outerShdw>
              </a:effectLst>
              <a:latin typeface="PA-SansSerif" pitchFamily="34" charset="0"/>
            </a:endParaRPr>
          </a:p>
          <a:p>
            <a:pPr>
              <a:buFontTx/>
              <a:buNone/>
              <a:defRPr/>
            </a:pPr>
            <a:endParaRPr lang="en-US" sz="700" b="1" u="sng" dirty="0">
              <a:solidFill>
                <a:srgbClr val="FF9933"/>
              </a:solidFill>
              <a:effectLst>
                <a:outerShdw blurRad="38100" dist="38100" dir="2700000" algn="tl">
                  <a:srgbClr val="000000"/>
                </a:outerShdw>
              </a:effectLst>
              <a:latin typeface="PA-SansSerif" pitchFamily="34" charset="0"/>
            </a:endParaRPr>
          </a:p>
          <a:p>
            <a:pPr lvl="4" algn="just">
              <a:buFont typeface="Wingdings" pitchFamily="2" charset="2"/>
              <a:buChar char="ü"/>
              <a:defRPr/>
            </a:pPr>
            <a:r>
              <a:rPr lang="en-US" sz="1600" dirty="0" err="1">
                <a:solidFill>
                  <a:schemeClr val="tx1"/>
                </a:solidFill>
                <a:latin typeface="PA-SansSerif" pitchFamily="34" charset="0"/>
              </a:rPr>
              <a:t>Ασθενείς</a:t>
            </a:r>
            <a:endParaRPr lang="en-US" sz="1600" dirty="0">
              <a:solidFill>
                <a:schemeClr val="tx1"/>
              </a:solidFill>
              <a:latin typeface="PA-SansSerif" pitchFamily="34" charset="0"/>
            </a:endParaRPr>
          </a:p>
          <a:p>
            <a:pPr lvl="4">
              <a:buFont typeface="Wingdings" pitchFamily="2" charset="2"/>
              <a:buChar char="ü"/>
              <a:defRPr/>
            </a:pPr>
            <a:r>
              <a:rPr lang="en-US" sz="1600" dirty="0" err="1">
                <a:solidFill>
                  <a:schemeClr val="tx1"/>
                </a:solidFill>
                <a:latin typeface="PA-SansSerif" pitchFamily="34" charset="0"/>
              </a:rPr>
              <a:t>Σωμ</a:t>
            </a:r>
            <a:r>
              <a:rPr lang="en-US" sz="1600" dirty="0">
                <a:solidFill>
                  <a:schemeClr val="tx1"/>
                </a:solidFill>
                <a:latin typeface="PA-SansSerif" pitchFamily="34" charset="0"/>
              </a:rPr>
              <a:t>ατεία ασθενών </a:t>
            </a:r>
          </a:p>
          <a:p>
            <a:pPr lvl="4">
              <a:buFont typeface="Wingdings" pitchFamily="2" charset="2"/>
              <a:buChar char="ü"/>
              <a:defRPr/>
            </a:pPr>
            <a:r>
              <a:rPr lang="en-US" sz="1600" dirty="0" err="1">
                <a:solidFill>
                  <a:schemeClr val="tx1"/>
                </a:solidFill>
                <a:latin typeface="PA-SansSerif" pitchFamily="34" charset="0"/>
              </a:rPr>
              <a:t>Σύνολο</a:t>
            </a:r>
            <a:r>
              <a:rPr lang="en-US" sz="1600" dirty="0">
                <a:solidFill>
                  <a:schemeClr val="tx1"/>
                </a:solidFill>
                <a:latin typeface="PA-SansSerif" pitchFamily="34" charset="0"/>
              </a:rPr>
              <a:t> π</a:t>
            </a:r>
            <a:r>
              <a:rPr lang="en-US" sz="1600" dirty="0" err="1">
                <a:solidFill>
                  <a:schemeClr val="tx1"/>
                </a:solidFill>
                <a:latin typeface="PA-SansSerif" pitchFamily="34" charset="0"/>
              </a:rPr>
              <a:t>ληθυσμού</a:t>
            </a:r>
            <a:r>
              <a:rPr lang="en-US" sz="1400" dirty="0">
                <a:solidFill>
                  <a:schemeClr val="tx1"/>
                </a:solidFill>
                <a:latin typeface="PA-SansSerif" pitchFamily="34" charset="0"/>
              </a:rPr>
              <a:t> </a:t>
            </a:r>
          </a:p>
          <a:p>
            <a:pPr>
              <a:defRPr/>
            </a:pPr>
            <a:r>
              <a:rPr lang="en-US" sz="2400" b="1" u="sng" dirty="0" err="1">
                <a:solidFill>
                  <a:srgbClr val="FF9933"/>
                </a:solidFill>
                <a:effectLst>
                  <a:outerShdw blurRad="38100" dist="38100" dir="2700000" algn="tl">
                    <a:srgbClr val="000000"/>
                  </a:outerShdw>
                </a:effectLst>
                <a:latin typeface="PA-SansSerif" pitchFamily="34" charset="0"/>
              </a:rPr>
              <a:t>Χρημ</a:t>
            </a:r>
            <a:r>
              <a:rPr lang="en-US" sz="2400" b="1" u="sng" dirty="0">
                <a:solidFill>
                  <a:srgbClr val="FF9933"/>
                </a:solidFill>
                <a:effectLst>
                  <a:outerShdw blurRad="38100" dist="38100" dir="2700000" algn="tl">
                    <a:srgbClr val="000000"/>
                  </a:outerShdw>
                </a:effectLst>
                <a:latin typeface="PA-SansSerif" pitchFamily="34" charset="0"/>
              </a:rPr>
              <a:t>ατοδότες</a:t>
            </a:r>
          </a:p>
          <a:p>
            <a:pPr>
              <a:buFontTx/>
              <a:buNone/>
              <a:defRPr/>
            </a:pPr>
            <a:endParaRPr lang="en-US" sz="700" b="1" u="sng" dirty="0">
              <a:solidFill>
                <a:srgbClr val="FF9933"/>
              </a:solidFill>
              <a:effectLst>
                <a:outerShdw blurRad="38100" dist="38100" dir="2700000" algn="tl">
                  <a:srgbClr val="000000"/>
                </a:outerShdw>
              </a:effectLst>
              <a:latin typeface="PA-SansSerif" pitchFamily="34" charset="0"/>
            </a:endParaRPr>
          </a:p>
          <a:p>
            <a:pPr lvl="4" algn="just">
              <a:buFont typeface="Wingdings" pitchFamily="2" charset="2"/>
              <a:buChar char="ü"/>
              <a:defRPr/>
            </a:pPr>
            <a:r>
              <a:rPr lang="en-US" sz="1600" dirty="0" err="1">
                <a:solidFill>
                  <a:schemeClr val="tx1"/>
                </a:solidFill>
                <a:latin typeface="PA-SansSerif" pitchFamily="34" charset="0"/>
              </a:rPr>
              <a:t>Κυ</a:t>
            </a:r>
            <a:r>
              <a:rPr lang="en-US" sz="1600" dirty="0">
                <a:solidFill>
                  <a:schemeClr val="tx1"/>
                </a:solidFill>
                <a:latin typeface="PA-SansSerif" pitchFamily="34" charset="0"/>
              </a:rPr>
              <a:t>βέρνηση</a:t>
            </a:r>
          </a:p>
          <a:p>
            <a:pPr lvl="4">
              <a:buFont typeface="Wingdings" pitchFamily="2" charset="2"/>
              <a:buChar char="ü"/>
              <a:defRPr/>
            </a:pPr>
            <a:r>
              <a:rPr lang="en-US" sz="1600" dirty="0" err="1">
                <a:solidFill>
                  <a:schemeClr val="tx1"/>
                </a:solidFill>
                <a:latin typeface="PA-SansSerif" pitchFamily="34" charset="0"/>
              </a:rPr>
              <a:t>Κοινωνική</a:t>
            </a:r>
            <a:r>
              <a:rPr lang="en-US" sz="1600" dirty="0">
                <a:solidFill>
                  <a:schemeClr val="tx1"/>
                </a:solidFill>
                <a:latin typeface="PA-SansSerif" pitchFamily="34" charset="0"/>
              </a:rPr>
              <a:t> </a:t>
            </a:r>
            <a:r>
              <a:rPr lang="en-US" sz="1600" dirty="0" err="1">
                <a:solidFill>
                  <a:schemeClr val="tx1"/>
                </a:solidFill>
                <a:latin typeface="PA-SansSerif" pitchFamily="34" charset="0"/>
              </a:rPr>
              <a:t>Ασφάλιση</a:t>
            </a:r>
            <a:endParaRPr lang="en-US" sz="1600" dirty="0">
              <a:solidFill>
                <a:schemeClr val="tx1"/>
              </a:solidFill>
              <a:latin typeface="PA-SansSerif" pitchFamily="34" charset="0"/>
            </a:endParaRPr>
          </a:p>
          <a:p>
            <a:pPr lvl="4">
              <a:buFont typeface="Wingdings" pitchFamily="2" charset="2"/>
              <a:buChar char="ü"/>
              <a:defRPr/>
            </a:pPr>
            <a:r>
              <a:rPr lang="en-US" sz="1600" dirty="0" err="1">
                <a:solidFill>
                  <a:schemeClr val="tx1"/>
                </a:solidFill>
                <a:latin typeface="PA-SansSerif" pitchFamily="34" charset="0"/>
              </a:rPr>
              <a:t>Ιδιωτική</a:t>
            </a:r>
            <a:r>
              <a:rPr lang="en-US" sz="1600" dirty="0">
                <a:solidFill>
                  <a:schemeClr val="tx1"/>
                </a:solidFill>
                <a:latin typeface="PA-SansSerif" pitchFamily="34" charset="0"/>
              </a:rPr>
              <a:t> </a:t>
            </a:r>
            <a:r>
              <a:rPr lang="en-US" sz="1600" dirty="0" err="1">
                <a:solidFill>
                  <a:schemeClr val="tx1"/>
                </a:solidFill>
                <a:latin typeface="PA-SansSerif" pitchFamily="34" charset="0"/>
              </a:rPr>
              <a:t>Ασφάλιση</a:t>
            </a:r>
            <a:r>
              <a:rPr lang="en-US" sz="1400" b="1" dirty="0">
                <a:solidFill>
                  <a:schemeClr val="tx1"/>
                </a:solidFill>
                <a:latin typeface="PA-SansSerif" pitchFamily="34" charset="0"/>
              </a:rPr>
              <a:t> </a:t>
            </a:r>
          </a:p>
        </p:txBody>
      </p:sp>
      <p:pic>
        <p:nvPicPr>
          <p:cNvPr id="4" name="Picture 6" descr="Operational Excellence - ΕΚΠΑ">
            <a:extLst>
              <a:ext uri="{FF2B5EF4-FFF2-40B4-BE49-F238E27FC236}">
                <a16:creationId xmlns:a16="http://schemas.microsoft.com/office/drawing/2014/main" id="{4ECED887-1316-4D10-929B-48D58D55F1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72D10D2-6B5B-4AAC-99DE-F969567BC9B3}"/>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a:extLst>
              <a:ext uri="{FF2B5EF4-FFF2-40B4-BE49-F238E27FC236}">
                <a16:creationId xmlns:a16="http://schemas.microsoft.com/office/drawing/2014/main" id="{DD315C6E-C9A6-416B-88AE-5F323CCCD844}"/>
              </a:ext>
            </a:extLst>
          </p:cNvPr>
          <p:cNvSpPr>
            <a:spLocks noGrp="1"/>
          </p:cNvSpPr>
          <p:nvPr>
            <p:ph type="title"/>
          </p:nvPr>
        </p:nvSpPr>
        <p:spPr>
          <a:xfrm>
            <a:off x="1211263" y="320675"/>
            <a:ext cx="10515600" cy="1325563"/>
          </a:xfrm>
        </p:spPr>
        <p:txBody>
          <a:bodyPr/>
          <a:lstStyle/>
          <a:p>
            <a:pPr algn="ctr" eaLnBrk="1" hangingPunct="1"/>
            <a:r>
              <a:rPr lang="el-GR" altLang="el-GR" b="1"/>
              <a:t>Οικονομικά της Υγείας</a:t>
            </a:r>
            <a:endParaRPr lang="en-US" altLang="el-GR" b="1"/>
          </a:p>
        </p:txBody>
      </p:sp>
      <p:sp>
        <p:nvSpPr>
          <p:cNvPr id="15363" name="Rectangle 5">
            <a:extLst>
              <a:ext uri="{FF2B5EF4-FFF2-40B4-BE49-F238E27FC236}">
                <a16:creationId xmlns:a16="http://schemas.microsoft.com/office/drawing/2014/main" id="{FD0D05F5-3BB0-4B89-BE30-CCE8FB3F36E3}"/>
              </a:ext>
            </a:extLst>
          </p:cNvPr>
          <p:cNvSpPr>
            <a:spLocks noGrp="1"/>
          </p:cNvSpPr>
          <p:nvPr>
            <p:ph type="body" idx="1"/>
          </p:nvPr>
        </p:nvSpPr>
        <p:spPr>
          <a:xfrm>
            <a:off x="1524000" y="1600200"/>
            <a:ext cx="8964613" cy="5068888"/>
          </a:xfrm>
        </p:spPr>
        <p:txBody>
          <a:bodyPr/>
          <a:lstStyle/>
          <a:p>
            <a:pPr eaLnBrk="1" hangingPunct="1">
              <a:lnSpc>
                <a:spcPct val="80000"/>
              </a:lnSpc>
            </a:pPr>
            <a:r>
              <a:rPr lang="el-GR" altLang="el-GR" sz="2200" dirty="0">
                <a:solidFill>
                  <a:schemeClr val="tx1"/>
                </a:solidFill>
              </a:rPr>
              <a:t>Διαχείριση των σπάνιων πόρων στον τομέα της υγείας</a:t>
            </a:r>
          </a:p>
          <a:p>
            <a:pPr eaLnBrk="1" hangingPunct="1">
              <a:lnSpc>
                <a:spcPct val="80000"/>
              </a:lnSpc>
            </a:pPr>
            <a:r>
              <a:rPr lang="el-GR" altLang="el-GR" sz="2200" dirty="0">
                <a:solidFill>
                  <a:schemeClr val="tx1"/>
                </a:solidFill>
              </a:rPr>
              <a:t>Παραγωγή, διανομή, κατανάλωση υπηρεσιών υγείας</a:t>
            </a:r>
          </a:p>
          <a:p>
            <a:pPr eaLnBrk="1" hangingPunct="1">
              <a:lnSpc>
                <a:spcPct val="80000"/>
              </a:lnSpc>
            </a:pPr>
            <a:r>
              <a:rPr lang="el-GR" altLang="el-GR" sz="2200" dirty="0">
                <a:solidFill>
                  <a:schemeClr val="tx1"/>
                </a:solidFill>
              </a:rPr>
              <a:t>Εντοπισμό των αιτιολογικών παραγόντων που επηρεάζουν το επίπεδο υγείας ενός πληθυσμού</a:t>
            </a:r>
          </a:p>
          <a:p>
            <a:pPr eaLnBrk="1" hangingPunct="1">
              <a:lnSpc>
                <a:spcPct val="80000"/>
              </a:lnSpc>
            </a:pPr>
            <a:r>
              <a:rPr lang="el-GR" altLang="el-GR" sz="2200" dirty="0">
                <a:solidFill>
                  <a:schemeClr val="tx1"/>
                </a:solidFill>
              </a:rPr>
              <a:t>Διερεύνηση αιτιολογικών παραγόντων που επηρεάζουν τη ζήτηση για υπηρεσίες υγείας</a:t>
            </a:r>
          </a:p>
          <a:p>
            <a:pPr eaLnBrk="1" hangingPunct="1">
              <a:lnSpc>
                <a:spcPct val="80000"/>
              </a:lnSpc>
            </a:pPr>
            <a:r>
              <a:rPr lang="el-GR" altLang="el-GR" sz="2200" dirty="0">
                <a:solidFill>
                  <a:schemeClr val="tx1"/>
                </a:solidFill>
              </a:rPr>
              <a:t>Ανάλυση κοινωνικοοικονομικών επιπτώσεων της ασθένειας</a:t>
            </a:r>
          </a:p>
          <a:p>
            <a:pPr eaLnBrk="1" hangingPunct="1">
              <a:lnSpc>
                <a:spcPct val="80000"/>
              </a:lnSpc>
            </a:pPr>
            <a:r>
              <a:rPr lang="el-GR" altLang="el-GR" sz="2200" dirty="0">
                <a:solidFill>
                  <a:schemeClr val="tx1"/>
                </a:solidFill>
              </a:rPr>
              <a:t>Οργάνωση και χρηματοδότηση των συστημάτων υγείας και των προμηθευτών υπηρεσιών υγείας</a:t>
            </a:r>
          </a:p>
          <a:p>
            <a:pPr eaLnBrk="1" hangingPunct="1">
              <a:lnSpc>
                <a:spcPct val="80000"/>
              </a:lnSpc>
            </a:pPr>
            <a:r>
              <a:rPr lang="el-GR" altLang="el-GR" sz="2200" dirty="0">
                <a:solidFill>
                  <a:schemeClr val="tx1"/>
                </a:solidFill>
              </a:rPr>
              <a:t>Υποδεικνύουν πολιτικές ελέγχου της ζήτησης και προσφοράς</a:t>
            </a:r>
          </a:p>
          <a:p>
            <a:pPr eaLnBrk="1" hangingPunct="1">
              <a:lnSpc>
                <a:spcPct val="80000"/>
              </a:lnSpc>
            </a:pPr>
            <a:r>
              <a:rPr lang="el-GR" altLang="el-GR" sz="2200" dirty="0">
                <a:solidFill>
                  <a:schemeClr val="tx1"/>
                </a:solidFill>
              </a:rPr>
              <a:t>Αξιολογούν τις ισχύουσες πολιτικές υγείας</a:t>
            </a:r>
          </a:p>
          <a:p>
            <a:pPr eaLnBrk="1" hangingPunct="1">
              <a:lnSpc>
                <a:spcPct val="80000"/>
              </a:lnSpc>
            </a:pPr>
            <a:r>
              <a:rPr lang="el-GR" altLang="el-GR" sz="2200" dirty="0">
                <a:solidFill>
                  <a:schemeClr val="tx1"/>
                </a:solidFill>
              </a:rPr>
              <a:t>Αναδεικνύουν τα εργαλεία που παρέχουν τις πλέον αποτελεσματικές και αποδοτικές πολιτικές</a:t>
            </a:r>
            <a:endParaRPr lang="en-US" altLang="el-GR" sz="2200" dirty="0">
              <a:solidFill>
                <a:schemeClr val="tx1"/>
              </a:solidFill>
            </a:endParaRPr>
          </a:p>
        </p:txBody>
      </p:sp>
      <p:pic>
        <p:nvPicPr>
          <p:cNvPr id="4" name="Picture 6" descr="Operational Excellence - ΕΚΠΑ">
            <a:extLst>
              <a:ext uri="{FF2B5EF4-FFF2-40B4-BE49-F238E27FC236}">
                <a16:creationId xmlns:a16="http://schemas.microsoft.com/office/drawing/2014/main" id="{B4F1D9E8-AEE1-47AB-AD94-2C8E3FA2CD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6E1E446-A9BE-4E86-BD63-B02567BC301B}"/>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E2C1E972-BDE8-447F-827B-22CAE39F8A2C}"/>
              </a:ext>
            </a:extLst>
          </p:cNvPr>
          <p:cNvSpPr>
            <a:spLocks noGrp="1"/>
          </p:cNvSpPr>
          <p:nvPr>
            <p:ph type="title"/>
          </p:nvPr>
        </p:nvSpPr>
        <p:spPr>
          <a:xfrm>
            <a:off x="1211263" y="320675"/>
            <a:ext cx="9042009" cy="1325563"/>
          </a:xfrm>
        </p:spPr>
        <p:txBody>
          <a:bodyPr/>
          <a:lstStyle/>
          <a:p>
            <a:pPr algn="ctr" eaLnBrk="1" hangingPunct="1"/>
            <a:r>
              <a:rPr lang="el-GR" altLang="el-GR" sz="3600" b="1" dirty="0"/>
              <a:t>Εφαρμογή της Οικονομικής Αξιολόγησης (ΗΤΑ)</a:t>
            </a:r>
            <a:endParaRPr lang="en-US" altLang="el-GR" sz="3600" b="1" dirty="0"/>
          </a:p>
        </p:txBody>
      </p:sp>
      <p:sp>
        <p:nvSpPr>
          <p:cNvPr id="76803" name="Rectangle 3">
            <a:extLst>
              <a:ext uri="{FF2B5EF4-FFF2-40B4-BE49-F238E27FC236}">
                <a16:creationId xmlns:a16="http://schemas.microsoft.com/office/drawing/2014/main" id="{E22EE962-E7B9-4D47-A353-21BD5E903765}"/>
              </a:ext>
            </a:extLst>
          </p:cNvPr>
          <p:cNvSpPr>
            <a:spLocks noGrp="1"/>
          </p:cNvSpPr>
          <p:nvPr>
            <p:ph type="body" idx="1"/>
          </p:nvPr>
        </p:nvSpPr>
        <p:spPr>
          <a:xfrm>
            <a:off x="1596022" y="1800393"/>
            <a:ext cx="9741401" cy="4891087"/>
          </a:xfrm>
        </p:spPr>
        <p:txBody>
          <a:bodyPr>
            <a:normAutofit lnSpcReduction="10000"/>
          </a:bodyPr>
          <a:lstStyle/>
          <a:p>
            <a:pPr eaLnBrk="1" hangingPunct="1"/>
            <a:r>
              <a:rPr lang="el-GR" altLang="el-GR" sz="2400" dirty="0">
                <a:solidFill>
                  <a:schemeClr val="tx1"/>
                </a:solidFill>
              </a:rPr>
              <a:t>Αρχές της δεκαετίας του 1990</a:t>
            </a:r>
          </a:p>
          <a:p>
            <a:pPr eaLnBrk="1" hangingPunct="1"/>
            <a:r>
              <a:rPr lang="el-GR" altLang="el-GR" sz="2400" dirty="0">
                <a:solidFill>
                  <a:schemeClr val="tx1"/>
                </a:solidFill>
              </a:rPr>
              <a:t>Υποχρεωτικό ή προαιρετικό χαρακτήρα</a:t>
            </a:r>
          </a:p>
          <a:p>
            <a:pPr eaLnBrk="1" hangingPunct="1"/>
            <a:r>
              <a:rPr lang="el-GR" altLang="el-GR" sz="2400" dirty="0">
                <a:solidFill>
                  <a:schemeClr val="tx1"/>
                </a:solidFill>
              </a:rPr>
              <a:t>Κοινό χαρακτηριστικό, η σταδιακή ή  κατά περίπτωση η εφαρμογή της</a:t>
            </a:r>
          </a:p>
          <a:p>
            <a:pPr eaLnBrk="1" hangingPunct="1"/>
            <a:r>
              <a:rPr lang="el-GR" altLang="el-GR" sz="2400" dirty="0">
                <a:solidFill>
                  <a:schemeClr val="tx1"/>
                </a:solidFill>
              </a:rPr>
              <a:t>Σύσταση Εθνικών Οργανισμών και Διεθνών Δικτύων</a:t>
            </a:r>
          </a:p>
          <a:p>
            <a:pPr eaLnBrk="1" hangingPunct="1">
              <a:buFont typeface="Wingdings" panose="05000000000000000000" pitchFamily="2" charset="2"/>
              <a:buNone/>
            </a:pPr>
            <a:endParaRPr lang="el-GR" altLang="el-GR" sz="2400" dirty="0">
              <a:solidFill>
                <a:schemeClr val="tx1"/>
              </a:solidFill>
            </a:endParaRPr>
          </a:p>
          <a:p>
            <a:pPr eaLnBrk="1" hangingPunct="1"/>
            <a:r>
              <a:rPr lang="el-GR" altLang="el-GR" sz="2400" dirty="0">
                <a:solidFill>
                  <a:schemeClr val="tx1"/>
                </a:solidFill>
              </a:rPr>
              <a:t>Χώρες: </a:t>
            </a:r>
          </a:p>
          <a:p>
            <a:pPr eaLnBrk="1" hangingPunct="1">
              <a:buFont typeface="Wingdings" panose="05000000000000000000" pitchFamily="2" charset="2"/>
              <a:buNone/>
            </a:pPr>
            <a:r>
              <a:rPr lang="el-GR" altLang="el-GR" sz="2400" i="1" dirty="0">
                <a:solidFill>
                  <a:schemeClr val="tx1"/>
                </a:solidFill>
              </a:rPr>
              <a:t>    Αυστραλία, Καναδάς, Φινλανδία, Ηνωμένο Βασίλειο, Βέλγιο, Ολλανδία, Νορβηγία, Πορτογαλία, Δανία,  Γερμανία,  Ιρλανδία, Ιταλία, Γαλλία, Σουηδία, </a:t>
            </a:r>
          </a:p>
          <a:p>
            <a:pPr eaLnBrk="1" hangingPunct="1">
              <a:buFont typeface="Wingdings" panose="05000000000000000000" pitchFamily="2" charset="2"/>
              <a:buNone/>
            </a:pPr>
            <a:r>
              <a:rPr lang="el-GR" altLang="el-GR" sz="2400" i="1" dirty="0">
                <a:solidFill>
                  <a:schemeClr val="tx1"/>
                </a:solidFill>
              </a:rPr>
              <a:t>	Νέα Μέλη και  Βουλγαρία</a:t>
            </a:r>
            <a:r>
              <a:rPr lang="en-US" altLang="el-GR" sz="2400" i="1" dirty="0">
                <a:solidFill>
                  <a:schemeClr val="tx1"/>
                </a:solidFill>
              </a:rPr>
              <a:t>, </a:t>
            </a:r>
            <a:r>
              <a:rPr lang="el-GR" altLang="el-GR" sz="2400" i="1" dirty="0">
                <a:solidFill>
                  <a:schemeClr val="tx1"/>
                </a:solidFill>
              </a:rPr>
              <a:t>Τουρκία……..</a:t>
            </a:r>
            <a:endParaRPr lang="en-US" altLang="el-GR" sz="2400" i="1" dirty="0">
              <a:solidFill>
                <a:schemeClr val="tx1"/>
              </a:solidFill>
            </a:endParaRPr>
          </a:p>
        </p:txBody>
      </p:sp>
      <p:sp>
        <p:nvSpPr>
          <p:cNvPr id="76804" name="Rectangle 4">
            <a:extLst>
              <a:ext uri="{FF2B5EF4-FFF2-40B4-BE49-F238E27FC236}">
                <a16:creationId xmlns:a16="http://schemas.microsoft.com/office/drawing/2014/main" id="{D07971C7-17FE-40C7-8871-C0E4337D223A}"/>
              </a:ext>
            </a:extLst>
          </p:cNvPr>
          <p:cNvSpPr>
            <a:spLocks noChangeArrowheads="1"/>
          </p:cNvSpPr>
          <p:nvPr/>
        </p:nvSpPr>
        <p:spPr bwMode="auto">
          <a:xfrm>
            <a:off x="766445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endParaRPr lang="en-US" altLang="el-GR" sz="1400">
              <a:solidFill>
                <a:schemeClr val="bg2"/>
              </a:solidFill>
              <a:latin typeface="Tahoma" panose="020B0604030504040204" pitchFamily="34" charset="0"/>
            </a:endParaRPr>
          </a:p>
        </p:txBody>
      </p:sp>
      <p:pic>
        <p:nvPicPr>
          <p:cNvPr id="5" name="Picture 6" descr="Operational Excellence - ΕΚΠΑ">
            <a:extLst>
              <a:ext uri="{FF2B5EF4-FFF2-40B4-BE49-F238E27FC236}">
                <a16:creationId xmlns:a16="http://schemas.microsoft.com/office/drawing/2014/main" id="{BD5BE200-290D-4191-94F5-BBCEF578BC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437A00A-5680-41A6-8906-2B009500071E}"/>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436467C0-7590-4E5E-A81A-62483DB32FC6}"/>
              </a:ext>
            </a:extLst>
          </p:cNvPr>
          <p:cNvSpPr>
            <a:spLocks noGrp="1" noChangeArrowheads="1"/>
          </p:cNvSpPr>
          <p:nvPr>
            <p:ph type="title"/>
          </p:nvPr>
        </p:nvSpPr>
        <p:spPr>
          <a:xfrm>
            <a:off x="1042988" y="147638"/>
            <a:ext cx="10515600" cy="1493837"/>
          </a:xfrm>
        </p:spPr>
        <p:txBody>
          <a:bodyPr/>
          <a:lstStyle/>
          <a:p>
            <a:pPr algn="ctr">
              <a:defRPr/>
            </a:pPr>
            <a:r>
              <a:rPr lang="en-US" sz="3200" b="1" dirty="0">
                <a:effectLst>
                  <a:outerShdw blurRad="38100" dist="38100" dir="2700000" algn="tl">
                    <a:srgbClr val="000000"/>
                  </a:outerShdw>
                </a:effectLst>
              </a:rPr>
              <a:t>ΟΦΕΛΗ</a:t>
            </a:r>
            <a:br>
              <a:rPr lang="en-US" sz="3200" b="1" dirty="0">
                <a:effectLst>
                  <a:outerShdw blurRad="38100" dist="38100" dir="2700000" algn="tl">
                    <a:srgbClr val="000000"/>
                  </a:outerShdw>
                </a:effectLst>
              </a:rPr>
            </a:br>
            <a:r>
              <a:rPr lang="en-US" sz="3200" b="1" dirty="0">
                <a:effectLst>
                  <a:outerShdw blurRad="38100" dist="38100" dir="2700000" algn="tl">
                    <a:srgbClr val="000000"/>
                  </a:outerShdw>
                </a:effectLst>
              </a:rPr>
              <a:t>ΑΠΟ ΤΗΝ ΥΙΟΘΕΤΗΣΗ</a:t>
            </a:r>
            <a:r>
              <a:rPr lang="en-US" sz="3200" b="1" dirty="0"/>
              <a:t/>
            </a:r>
            <a:br>
              <a:rPr lang="en-US" sz="3200" b="1" dirty="0"/>
            </a:br>
            <a:r>
              <a:rPr lang="en-US" sz="2400" dirty="0">
                <a:effectLst>
                  <a:outerShdw blurRad="38100" dist="38100" dir="2700000" algn="tl">
                    <a:srgbClr val="000000"/>
                  </a:outerShdw>
                </a:effectLst>
              </a:rPr>
              <a:t>ΟΙΚΟΝΟΜΙΚΗΣ ΑΞΙΟΛΟΓΗΣΗΣ</a:t>
            </a:r>
          </a:p>
        </p:txBody>
      </p:sp>
      <p:sp>
        <p:nvSpPr>
          <p:cNvPr id="77827" name="Rectangle 3">
            <a:extLst>
              <a:ext uri="{FF2B5EF4-FFF2-40B4-BE49-F238E27FC236}">
                <a16:creationId xmlns:a16="http://schemas.microsoft.com/office/drawing/2014/main" id="{9B9BB018-EA33-45DA-8620-4072510BB0B3}"/>
              </a:ext>
            </a:extLst>
          </p:cNvPr>
          <p:cNvSpPr>
            <a:spLocks noGrp="1"/>
          </p:cNvSpPr>
          <p:nvPr>
            <p:ph type="body" idx="1"/>
          </p:nvPr>
        </p:nvSpPr>
        <p:spPr>
          <a:xfrm>
            <a:off x="1967414" y="2165684"/>
            <a:ext cx="8666747" cy="4343400"/>
          </a:xfrm>
          <a:noFill/>
        </p:spPr>
        <p:txBody>
          <a:bodyPr>
            <a:normAutofit/>
          </a:bodyPr>
          <a:lstStyle/>
          <a:p>
            <a:pPr lvl="1">
              <a:buClr>
                <a:schemeClr val="tx2"/>
              </a:buClr>
              <a:buFont typeface="Symbol" panose="05050102010706020507" pitchFamily="18" charset="2"/>
              <a:buChar char="·"/>
            </a:pPr>
            <a:r>
              <a:rPr lang="en-US" altLang="el-GR" sz="2000" dirty="0" err="1">
                <a:solidFill>
                  <a:schemeClr val="tx1"/>
                </a:solidFill>
              </a:rPr>
              <a:t>Ιεράρχηση</a:t>
            </a:r>
            <a:r>
              <a:rPr lang="en-US" altLang="el-GR" sz="2000" dirty="0">
                <a:solidFill>
                  <a:schemeClr val="tx1"/>
                </a:solidFill>
              </a:rPr>
              <a:t> π</a:t>
            </a:r>
            <a:r>
              <a:rPr lang="en-US" altLang="el-GR" sz="2000" dirty="0" err="1">
                <a:solidFill>
                  <a:schemeClr val="tx1"/>
                </a:solidFill>
              </a:rPr>
              <a:t>ροτερ</a:t>
            </a:r>
            <a:r>
              <a:rPr lang="en-US" altLang="el-GR" sz="2000" dirty="0">
                <a:solidFill>
                  <a:schemeClr val="tx1"/>
                </a:solidFill>
              </a:rPr>
              <a:t>αιοτήτων με</a:t>
            </a:r>
            <a:r>
              <a:rPr lang="en-US" altLang="el-GR" sz="2000" b="1" dirty="0">
                <a:solidFill>
                  <a:schemeClr val="tx1"/>
                </a:solidFill>
              </a:rPr>
              <a:t> κ</a:t>
            </a:r>
            <a:r>
              <a:rPr lang="en-US" altLang="el-GR" sz="2000" dirty="0">
                <a:solidFill>
                  <a:schemeClr val="tx1"/>
                </a:solidFill>
              </a:rPr>
              <a:t>ριτήρια την τεκμηρίωση και τον έλεγχο του κόστους ή της διαχείρισης</a:t>
            </a:r>
          </a:p>
          <a:p>
            <a:pPr lvl="1">
              <a:buFontTx/>
              <a:buNone/>
            </a:pPr>
            <a:endParaRPr lang="en-US" altLang="el-GR" sz="1100" dirty="0">
              <a:solidFill>
                <a:schemeClr val="tx1"/>
              </a:solidFill>
            </a:endParaRPr>
          </a:p>
          <a:p>
            <a:pPr lvl="1">
              <a:buClr>
                <a:schemeClr val="tx2"/>
              </a:buClr>
              <a:buFont typeface="Symbol" panose="05050102010706020507" pitchFamily="18" charset="2"/>
              <a:buChar char="·"/>
            </a:pPr>
            <a:r>
              <a:rPr lang="en-US" altLang="el-GR" sz="2000" dirty="0" err="1">
                <a:solidFill>
                  <a:schemeClr val="tx1"/>
                </a:solidFill>
              </a:rPr>
              <a:t>Ανάδειξη</a:t>
            </a:r>
            <a:r>
              <a:rPr lang="en-US" altLang="el-GR" sz="2000" dirty="0">
                <a:solidFill>
                  <a:schemeClr val="tx1"/>
                </a:solidFill>
              </a:rPr>
              <a:t> </a:t>
            </a:r>
            <a:r>
              <a:rPr lang="en-US" altLang="el-GR" sz="2000" dirty="0" err="1">
                <a:solidFill>
                  <a:schemeClr val="tx1"/>
                </a:solidFill>
              </a:rPr>
              <a:t>δι</a:t>
            </a:r>
            <a:r>
              <a:rPr lang="en-US" altLang="el-GR" sz="2000" dirty="0">
                <a:solidFill>
                  <a:schemeClr val="tx1"/>
                </a:solidFill>
              </a:rPr>
              <a:t>αφοροποιήσεων στις ισχύουσες πρακτικές και υπόδειξη των πλέον καινοτόμων, αποτελεσματικών και αποδοτικών</a:t>
            </a:r>
          </a:p>
          <a:p>
            <a:pPr lvl="1">
              <a:buFontTx/>
              <a:buNone/>
            </a:pPr>
            <a:endParaRPr lang="en-US" altLang="el-GR" sz="1100" dirty="0">
              <a:solidFill>
                <a:schemeClr val="tx1"/>
              </a:solidFill>
            </a:endParaRPr>
          </a:p>
          <a:p>
            <a:pPr lvl="1">
              <a:buFontTx/>
              <a:buNone/>
            </a:pPr>
            <a:r>
              <a:rPr lang="en-US" altLang="el-GR" sz="2000" dirty="0">
                <a:solidFill>
                  <a:schemeClr val="tx1"/>
                </a:solidFill>
                <a:latin typeface="Symbol" panose="05050102010706020507" pitchFamily="18" charset="2"/>
              </a:rPr>
              <a:t>·	</a:t>
            </a:r>
            <a:r>
              <a:rPr lang="en-US" altLang="el-GR" sz="2000" dirty="0" err="1">
                <a:solidFill>
                  <a:schemeClr val="tx1"/>
                </a:solidFill>
              </a:rPr>
              <a:t>Διάχυση</a:t>
            </a:r>
            <a:r>
              <a:rPr lang="en-US" altLang="el-GR" sz="2000" dirty="0">
                <a:solidFill>
                  <a:schemeClr val="tx1"/>
                </a:solidFill>
              </a:rPr>
              <a:t> </a:t>
            </a:r>
            <a:r>
              <a:rPr lang="en-US" altLang="el-GR" sz="2000" dirty="0" err="1">
                <a:solidFill>
                  <a:schemeClr val="tx1"/>
                </a:solidFill>
              </a:rPr>
              <a:t>τεκμηριωμένων</a:t>
            </a:r>
            <a:r>
              <a:rPr lang="en-US" altLang="el-GR" sz="2000" dirty="0">
                <a:solidFill>
                  <a:schemeClr val="tx1"/>
                </a:solidFill>
              </a:rPr>
              <a:t> πρα</a:t>
            </a:r>
            <a:r>
              <a:rPr lang="en-US" altLang="el-GR" sz="2000" dirty="0" err="1">
                <a:solidFill>
                  <a:schemeClr val="tx1"/>
                </a:solidFill>
              </a:rPr>
              <a:t>κτικών</a:t>
            </a:r>
            <a:r>
              <a:rPr lang="en-US" altLang="el-GR" sz="2000" dirty="0">
                <a:solidFill>
                  <a:schemeClr val="tx1"/>
                </a:solidFill>
              </a:rPr>
              <a:t> </a:t>
            </a:r>
            <a:r>
              <a:rPr lang="en-US" altLang="el-GR" sz="2000" dirty="0" err="1">
                <a:solidFill>
                  <a:schemeClr val="tx1"/>
                </a:solidFill>
              </a:rPr>
              <a:t>στο</a:t>
            </a:r>
            <a:r>
              <a:rPr lang="en-US" altLang="el-GR" sz="2000" dirty="0">
                <a:solidFill>
                  <a:schemeClr val="tx1"/>
                </a:solidFill>
              </a:rPr>
              <a:t> </a:t>
            </a:r>
            <a:r>
              <a:rPr lang="en-US" altLang="el-GR" sz="2000" dirty="0" err="1">
                <a:solidFill>
                  <a:schemeClr val="tx1"/>
                </a:solidFill>
              </a:rPr>
              <a:t>Δημόσιο</a:t>
            </a:r>
            <a:r>
              <a:rPr lang="en-US" altLang="el-GR" sz="2000" dirty="0">
                <a:solidFill>
                  <a:schemeClr val="tx1"/>
                </a:solidFill>
              </a:rPr>
              <a:t> και </a:t>
            </a:r>
            <a:r>
              <a:rPr lang="en-US" altLang="el-GR" sz="2000" dirty="0" err="1">
                <a:solidFill>
                  <a:schemeClr val="tx1"/>
                </a:solidFill>
              </a:rPr>
              <a:t>Ιδιωτικό</a:t>
            </a:r>
            <a:r>
              <a:rPr lang="en-US" altLang="el-GR" sz="2000" dirty="0">
                <a:solidFill>
                  <a:schemeClr val="tx1"/>
                </a:solidFill>
              </a:rPr>
              <a:t> </a:t>
            </a:r>
            <a:r>
              <a:rPr lang="en-US" altLang="el-GR" sz="2000" dirty="0" err="1">
                <a:solidFill>
                  <a:schemeClr val="tx1"/>
                </a:solidFill>
              </a:rPr>
              <a:t>Τομέ</a:t>
            </a:r>
            <a:r>
              <a:rPr lang="en-US" altLang="el-GR" sz="2000" dirty="0">
                <a:solidFill>
                  <a:schemeClr val="tx1"/>
                </a:solidFill>
              </a:rPr>
              <a:t>α Υγείας</a:t>
            </a:r>
          </a:p>
          <a:p>
            <a:pPr>
              <a:buFontTx/>
              <a:buNone/>
            </a:pPr>
            <a:endParaRPr lang="en-US" altLang="el-GR" sz="3200" dirty="0">
              <a:solidFill>
                <a:schemeClr val="tx1"/>
              </a:solidFill>
            </a:endParaRPr>
          </a:p>
        </p:txBody>
      </p:sp>
      <p:pic>
        <p:nvPicPr>
          <p:cNvPr id="4" name="Picture 6" descr="Operational Excellence - ΕΚΠΑ">
            <a:extLst>
              <a:ext uri="{FF2B5EF4-FFF2-40B4-BE49-F238E27FC236}">
                <a16:creationId xmlns:a16="http://schemas.microsoft.com/office/drawing/2014/main" id="{DE56DF87-A122-478A-8F78-883B7B73DF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FC23F88-483F-4336-B592-30DA14EDFB73}"/>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56180CC4-FB23-43E0-ABB6-F2CDE3355843}"/>
              </a:ext>
            </a:extLst>
          </p:cNvPr>
          <p:cNvSpPr>
            <a:spLocks noGrp="1"/>
          </p:cNvSpPr>
          <p:nvPr>
            <p:ph type="body" idx="1"/>
          </p:nvPr>
        </p:nvSpPr>
        <p:spPr>
          <a:xfrm>
            <a:off x="1800727" y="1146426"/>
            <a:ext cx="9982200" cy="5486400"/>
          </a:xfrm>
          <a:noFill/>
        </p:spPr>
        <p:txBody>
          <a:bodyPr>
            <a:normAutofit/>
          </a:bodyPr>
          <a:lstStyle/>
          <a:p>
            <a:pPr>
              <a:spcBef>
                <a:spcPct val="0"/>
              </a:spcBef>
              <a:buClr>
                <a:schemeClr val="tx2"/>
              </a:buClr>
            </a:pPr>
            <a:r>
              <a:rPr lang="en-US" altLang="el-GR" sz="2400" dirty="0" err="1">
                <a:solidFill>
                  <a:schemeClr val="tx1"/>
                </a:solidFill>
              </a:rPr>
              <a:t>Δημιουργί</a:t>
            </a:r>
            <a:r>
              <a:rPr lang="en-US" altLang="el-GR" sz="2400" dirty="0">
                <a:solidFill>
                  <a:schemeClr val="tx1"/>
                </a:solidFill>
              </a:rPr>
              <a:t>α βάσεων δεδομένων και πρόσβαση σε αυτές</a:t>
            </a:r>
          </a:p>
          <a:p>
            <a:pPr>
              <a:spcBef>
                <a:spcPct val="0"/>
              </a:spcBef>
              <a:buFontTx/>
              <a:buNone/>
            </a:pPr>
            <a:endParaRPr lang="en-US" altLang="el-GR" sz="1000" dirty="0">
              <a:solidFill>
                <a:schemeClr val="tx1"/>
              </a:solidFill>
            </a:endParaRPr>
          </a:p>
          <a:p>
            <a:pPr>
              <a:spcBef>
                <a:spcPct val="0"/>
              </a:spcBef>
              <a:buClr>
                <a:schemeClr val="tx2"/>
              </a:buClr>
            </a:pPr>
            <a:r>
              <a:rPr lang="en-US" altLang="el-GR" sz="2400" dirty="0">
                <a:solidFill>
                  <a:schemeClr val="tx1"/>
                </a:solidFill>
              </a:rPr>
              <a:t>Επ</a:t>
            </a:r>
            <a:r>
              <a:rPr lang="en-US" altLang="el-GR" sz="2400" dirty="0" err="1">
                <a:solidFill>
                  <a:schemeClr val="tx1"/>
                </a:solidFill>
              </a:rPr>
              <a:t>ικοινωνί</a:t>
            </a:r>
            <a:r>
              <a:rPr lang="en-US" altLang="el-GR" sz="2400" dirty="0">
                <a:solidFill>
                  <a:schemeClr val="tx1"/>
                </a:solidFill>
              </a:rPr>
              <a:t>α– Πληροφόρηση όλων των εμπλεκομένων φορέων</a:t>
            </a:r>
          </a:p>
          <a:p>
            <a:pPr>
              <a:spcBef>
                <a:spcPct val="0"/>
              </a:spcBef>
              <a:buFontTx/>
              <a:buNone/>
            </a:pPr>
            <a:endParaRPr lang="en-US" altLang="el-GR" sz="1000" dirty="0">
              <a:solidFill>
                <a:schemeClr val="tx1"/>
              </a:solidFill>
            </a:endParaRPr>
          </a:p>
          <a:p>
            <a:pPr>
              <a:spcBef>
                <a:spcPct val="0"/>
              </a:spcBef>
              <a:buClr>
                <a:schemeClr val="tx2"/>
              </a:buClr>
            </a:pPr>
            <a:r>
              <a:rPr lang="en-US" altLang="el-GR" sz="2400" dirty="0" err="1">
                <a:solidFill>
                  <a:schemeClr val="tx1"/>
                </a:solidFill>
              </a:rPr>
              <a:t>Μέσω</a:t>
            </a:r>
            <a:r>
              <a:rPr lang="en-US" altLang="el-GR" sz="2400" dirty="0">
                <a:solidFill>
                  <a:schemeClr val="tx1"/>
                </a:solidFill>
              </a:rPr>
              <a:t> </a:t>
            </a:r>
            <a:r>
              <a:rPr lang="en-US" altLang="el-GR" sz="2400" dirty="0" err="1">
                <a:solidFill>
                  <a:schemeClr val="tx1"/>
                </a:solidFill>
              </a:rPr>
              <a:t>των</a:t>
            </a:r>
            <a:r>
              <a:rPr lang="en-US" altLang="el-GR" sz="2400" dirty="0">
                <a:solidFill>
                  <a:schemeClr val="tx1"/>
                </a:solidFill>
              </a:rPr>
              <a:t> ια</a:t>
            </a:r>
            <a:r>
              <a:rPr lang="en-US" altLang="el-GR" sz="2400" dirty="0" err="1">
                <a:solidFill>
                  <a:schemeClr val="tx1"/>
                </a:solidFill>
              </a:rPr>
              <a:t>τρικών</a:t>
            </a:r>
            <a:r>
              <a:rPr lang="en-US" altLang="el-GR" sz="2400" dirty="0">
                <a:solidFill>
                  <a:schemeClr val="tx1"/>
                </a:solidFill>
              </a:rPr>
              <a:t> </a:t>
            </a:r>
            <a:r>
              <a:rPr lang="en-US" altLang="el-GR" sz="2400" dirty="0" err="1">
                <a:solidFill>
                  <a:schemeClr val="tx1"/>
                </a:solidFill>
              </a:rPr>
              <a:t>ετ</a:t>
            </a:r>
            <a:r>
              <a:rPr lang="en-US" altLang="el-GR" sz="2400" dirty="0">
                <a:solidFill>
                  <a:schemeClr val="tx1"/>
                </a:solidFill>
              </a:rPr>
              <a:t>αιρειών ή σωματείων συντάσσονται κατευθυντήριες οδηγίες (clinical guidelines) και αναπτύσσονται πρωτόκολλα αντιμετώπισης ασθενειών με σκοπό την αναζήτηση των πλέον αποδεκτών και αποτελεσματικών κλινικών πρακτικών. </a:t>
            </a:r>
          </a:p>
          <a:p>
            <a:pPr>
              <a:spcBef>
                <a:spcPct val="0"/>
              </a:spcBef>
              <a:buFontTx/>
              <a:buNone/>
            </a:pPr>
            <a:endParaRPr lang="en-US" altLang="el-GR" sz="1000" dirty="0">
              <a:solidFill>
                <a:schemeClr val="tx1"/>
              </a:solidFill>
            </a:endParaRPr>
          </a:p>
          <a:p>
            <a:pPr>
              <a:spcBef>
                <a:spcPct val="0"/>
              </a:spcBef>
              <a:buClr>
                <a:schemeClr val="tx2"/>
              </a:buClr>
            </a:pPr>
            <a:r>
              <a:rPr lang="en-US" altLang="el-GR" sz="2400" dirty="0" err="1">
                <a:solidFill>
                  <a:schemeClr val="tx1"/>
                </a:solidFill>
              </a:rPr>
              <a:t>Κάθε</a:t>
            </a:r>
            <a:r>
              <a:rPr lang="en-US" altLang="el-GR" sz="2400" dirty="0">
                <a:solidFill>
                  <a:schemeClr val="tx1"/>
                </a:solidFill>
              </a:rPr>
              <a:t> </a:t>
            </a:r>
            <a:r>
              <a:rPr lang="en-US" altLang="el-GR" sz="2400" dirty="0" err="1">
                <a:solidFill>
                  <a:schemeClr val="tx1"/>
                </a:solidFill>
              </a:rPr>
              <a:t>νέ</a:t>
            </a:r>
            <a:r>
              <a:rPr lang="en-US" altLang="el-GR" sz="2400" dirty="0">
                <a:solidFill>
                  <a:schemeClr val="tx1"/>
                </a:solidFill>
              </a:rPr>
              <a:t>α πρακτική, τεχνολογία, ιατρική παρέμβαση τίθεται στην έγκριση της ειδικής Εταιρείας.</a:t>
            </a:r>
          </a:p>
          <a:p>
            <a:pPr>
              <a:spcBef>
                <a:spcPct val="0"/>
              </a:spcBef>
              <a:buFontTx/>
              <a:buNone/>
            </a:pPr>
            <a:endParaRPr lang="en-US" altLang="el-GR" sz="1000" dirty="0">
              <a:solidFill>
                <a:schemeClr val="tx1"/>
              </a:solidFill>
            </a:endParaRPr>
          </a:p>
          <a:p>
            <a:pPr>
              <a:spcBef>
                <a:spcPct val="0"/>
              </a:spcBef>
              <a:buClr>
                <a:schemeClr val="tx2"/>
              </a:buClr>
            </a:pPr>
            <a:r>
              <a:rPr lang="en-US" altLang="el-GR" sz="2400" dirty="0" err="1">
                <a:solidFill>
                  <a:schemeClr val="tx1"/>
                </a:solidFill>
              </a:rPr>
              <a:t>Ευ</a:t>
            </a:r>
            <a:r>
              <a:rPr lang="en-US" altLang="el-GR" sz="2400" dirty="0">
                <a:solidFill>
                  <a:schemeClr val="tx1"/>
                </a:solidFill>
              </a:rPr>
              <a:t>αισθητοποίηση-ενημέρωση γιατρών ως προς το κόστος των προτεινόμενων ιατρικών παραπομπών</a:t>
            </a:r>
          </a:p>
          <a:p>
            <a:pPr>
              <a:spcBef>
                <a:spcPct val="0"/>
              </a:spcBef>
              <a:buFontTx/>
              <a:buNone/>
            </a:pPr>
            <a:endParaRPr lang="en-US" altLang="el-GR" sz="1000" dirty="0">
              <a:solidFill>
                <a:schemeClr val="tx1"/>
              </a:solidFill>
            </a:endParaRPr>
          </a:p>
          <a:p>
            <a:pPr>
              <a:spcBef>
                <a:spcPct val="0"/>
              </a:spcBef>
              <a:buClr>
                <a:schemeClr val="tx2"/>
              </a:buClr>
            </a:pPr>
            <a:r>
              <a:rPr lang="en-US" altLang="el-GR" sz="2400" dirty="0" err="1">
                <a:solidFill>
                  <a:schemeClr val="tx1"/>
                </a:solidFill>
              </a:rPr>
              <a:t>Συνεχής</a:t>
            </a:r>
            <a:r>
              <a:rPr lang="en-US" altLang="el-GR" sz="2400" dirty="0">
                <a:solidFill>
                  <a:schemeClr val="tx1"/>
                </a:solidFill>
              </a:rPr>
              <a:t> επ</a:t>
            </a:r>
            <a:r>
              <a:rPr lang="en-US" altLang="el-GR" sz="2400" dirty="0" err="1">
                <a:solidFill>
                  <a:schemeClr val="tx1"/>
                </a:solidFill>
              </a:rPr>
              <a:t>ιμόρφωση</a:t>
            </a:r>
            <a:r>
              <a:rPr lang="en-US" altLang="el-GR" sz="2400" dirty="0">
                <a:solidFill>
                  <a:schemeClr val="tx1"/>
                </a:solidFill>
              </a:rPr>
              <a:t> επα</a:t>
            </a:r>
            <a:r>
              <a:rPr lang="en-US" altLang="el-GR" sz="2400" dirty="0" err="1">
                <a:solidFill>
                  <a:schemeClr val="tx1"/>
                </a:solidFill>
              </a:rPr>
              <a:t>γγελμ</a:t>
            </a:r>
            <a:r>
              <a:rPr lang="en-US" altLang="el-GR" sz="2400" dirty="0">
                <a:solidFill>
                  <a:schemeClr val="tx1"/>
                </a:solidFill>
              </a:rPr>
              <a:t>ατιών υγείας</a:t>
            </a:r>
          </a:p>
        </p:txBody>
      </p:sp>
      <p:sp>
        <p:nvSpPr>
          <p:cNvPr id="71683" name="Rectangle 3">
            <a:extLst>
              <a:ext uri="{FF2B5EF4-FFF2-40B4-BE49-F238E27FC236}">
                <a16:creationId xmlns:a16="http://schemas.microsoft.com/office/drawing/2014/main" id="{F891D9C8-0F9A-4C3F-8EE8-A9FDDA06529C}"/>
              </a:ext>
            </a:extLst>
          </p:cNvPr>
          <p:cNvSpPr>
            <a:spLocks noGrp="1" noChangeArrowheads="1"/>
          </p:cNvSpPr>
          <p:nvPr>
            <p:ph type="title"/>
          </p:nvPr>
        </p:nvSpPr>
        <p:spPr>
          <a:xfrm>
            <a:off x="1524000" y="0"/>
            <a:ext cx="1828800" cy="685800"/>
          </a:xfrm>
        </p:spPr>
        <p:txBody>
          <a:bodyPr>
            <a:normAutofit fontScale="90000"/>
          </a:bodyPr>
          <a:lstStyle/>
          <a:p>
            <a:pPr>
              <a:defRPr/>
            </a:pPr>
            <a:r>
              <a:rPr lang="en-US" sz="2800" b="1">
                <a:effectLst>
                  <a:outerShdw blurRad="38100" dist="38100" dir="2700000" algn="tl">
                    <a:srgbClr val="000000"/>
                  </a:outerShdw>
                </a:effectLst>
              </a:rPr>
              <a:t>...συνέχεια</a:t>
            </a:r>
          </a:p>
        </p:txBody>
      </p:sp>
      <p:pic>
        <p:nvPicPr>
          <p:cNvPr id="4" name="Picture 6" descr="Operational Excellence - ΕΚΠΑ">
            <a:extLst>
              <a:ext uri="{FF2B5EF4-FFF2-40B4-BE49-F238E27FC236}">
                <a16:creationId xmlns:a16="http://schemas.microsoft.com/office/drawing/2014/main" id="{669E4DC7-1259-41AB-B802-23D475C950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EF85B06-A032-416D-8BF8-3E1E0AC7EF20}"/>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AAE83B53-6B0D-4188-91B8-7DFDBF9BA365}"/>
              </a:ext>
            </a:extLst>
          </p:cNvPr>
          <p:cNvSpPr>
            <a:spLocks noGrp="1" noChangeArrowheads="1"/>
          </p:cNvSpPr>
          <p:nvPr>
            <p:ph type="body" idx="1"/>
          </p:nvPr>
        </p:nvSpPr>
        <p:spPr>
          <a:xfrm>
            <a:off x="2209800" y="493712"/>
            <a:ext cx="8382000" cy="6211887"/>
          </a:xfrm>
        </p:spPr>
        <p:txBody>
          <a:bodyPr>
            <a:normAutofit fontScale="92500" lnSpcReduction="10000"/>
          </a:bodyPr>
          <a:lstStyle/>
          <a:p>
            <a:pPr>
              <a:buFontTx/>
              <a:buNone/>
              <a:defRPr/>
            </a:pPr>
            <a:endParaRPr lang="en-US" sz="3600" dirty="0">
              <a:solidFill>
                <a:schemeClr val="tx2"/>
              </a:solidFill>
              <a:latin typeface="PA-SansSerif" pitchFamily="34" charset="0"/>
            </a:endParaRPr>
          </a:p>
          <a:p>
            <a:pPr>
              <a:buFontTx/>
              <a:buNone/>
              <a:defRPr/>
            </a:pPr>
            <a:endParaRPr lang="en-US" sz="3000" b="1" dirty="0">
              <a:solidFill>
                <a:schemeClr val="tx2"/>
              </a:solidFill>
              <a:effectLst>
                <a:outerShdw blurRad="38100" dist="38100" dir="2700000" algn="tl">
                  <a:srgbClr val="000000"/>
                </a:outerShdw>
              </a:effectLst>
            </a:endParaRPr>
          </a:p>
          <a:p>
            <a:pPr>
              <a:buFontTx/>
              <a:buNone/>
              <a:defRPr/>
            </a:pPr>
            <a:r>
              <a:rPr lang="en-US" sz="3000" dirty="0">
                <a:solidFill>
                  <a:schemeClr val="tx2"/>
                </a:solidFill>
                <a:effectLst>
                  <a:outerShdw blurRad="38100" dist="38100" dir="2700000" algn="tl">
                    <a:srgbClr val="000000"/>
                  </a:outerShdw>
                </a:effectLst>
              </a:rPr>
              <a:t>				</a:t>
            </a:r>
            <a:r>
              <a:rPr lang="en-US" sz="3000" b="1" dirty="0">
                <a:solidFill>
                  <a:schemeClr val="tx2"/>
                </a:solidFill>
                <a:effectLst>
                  <a:outerShdw blurRad="38100" dist="38100" dir="2700000" algn="tl">
                    <a:srgbClr val="000000"/>
                  </a:outerShdw>
                </a:effectLst>
              </a:rPr>
              <a:t>					</a:t>
            </a:r>
          </a:p>
          <a:p>
            <a:pPr algn="ctr">
              <a:buFontTx/>
              <a:buNone/>
              <a:defRPr/>
            </a:pPr>
            <a:endParaRPr lang="en-US" dirty="0">
              <a:effectLst>
                <a:outerShdw blurRad="38100" dist="38100" dir="2700000" algn="tl">
                  <a:srgbClr val="000000"/>
                </a:outerShdw>
              </a:effectLst>
            </a:endParaRPr>
          </a:p>
          <a:p>
            <a:pPr algn="ctr">
              <a:buFontTx/>
              <a:buNone/>
              <a:defRPr/>
            </a:pPr>
            <a:endParaRPr lang="el-GR" sz="2400" dirty="0">
              <a:effectLst>
                <a:outerShdw blurRad="38100" dist="38100" dir="2700000" algn="tl">
                  <a:srgbClr val="000000"/>
                </a:outerShdw>
              </a:effectLst>
            </a:endParaRPr>
          </a:p>
          <a:p>
            <a:pPr algn="ctr">
              <a:buFontTx/>
              <a:buNone/>
              <a:defRPr/>
            </a:pPr>
            <a:r>
              <a:rPr lang="en-US" sz="2400" dirty="0" err="1">
                <a:solidFill>
                  <a:schemeClr val="tx1"/>
                </a:solidFill>
                <a:effectLst>
                  <a:outerShdw blurRad="38100" dist="38100" dir="2700000" algn="tl">
                    <a:srgbClr val="000000"/>
                  </a:outerShdw>
                </a:effectLst>
              </a:rPr>
              <a:t>συμμετέχουν</a:t>
            </a:r>
            <a:r>
              <a:rPr lang="en-US" sz="2400" dirty="0">
                <a:solidFill>
                  <a:schemeClr val="tx1"/>
                </a:solidFill>
                <a:effectLst>
                  <a:outerShdw blurRad="38100" dist="38100" dir="2700000" algn="tl">
                    <a:srgbClr val="000000"/>
                  </a:outerShdw>
                </a:effectLst>
              </a:rPr>
              <a:t> </a:t>
            </a:r>
          </a:p>
          <a:p>
            <a:pPr algn="ctr">
              <a:buFontTx/>
              <a:buNone/>
              <a:defRPr/>
            </a:pPr>
            <a:r>
              <a:rPr lang="en-US" sz="2400" dirty="0" err="1">
                <a:solidFill>
                  <a:schemeClr val="tx1"/>
                </a:solidFill>
                <a:effectLst>
                  <a:outerShdw blurRad="38100" dist="38100" dir="2700000" algn="tl">
                    <a:srgbClr val="000000"/>
                  </a:outerShdw>
                </a:effectLst>
              </a:rPr>
              <a:t>όλο</a:t>
            </a:r>
            <a:r>
              <a:rPr lang="en-US" sz="2400" dirty="0">
                <a:solidFill>
                  <a:schemeClr val="tx1"/>
                </a:solidFill>
                <a:effectLst>
                  <a:outerShdw blurRad="38100" dist="38100" dir="2700000" algn="tl">
                    <a:srgbClr val="000000"/>
                  </a:outerShdw>
                </a:effectLst>
              </a:rPr>
              <a:t> και π</a:t>
            </a:r>
            <a:r>
              <a:rPr lang="en-US" sz="2400" dirty="0" err="1">
                <a:solidFill>
                  <a:schemeClr val="tx1"/>
                </a:solidFill>
                <a:effectLst>
                  <a:outerShdw blurRad="38100" dist="38100" dir="2700000" algn="tl">
                    <a:srgbClr val="000000"/>
                  </a:outerShdw>
                </a:effectLst>
              </a:rPr>
              <a:t>ερισσότερο</a:t>
            </a:r>
            <a:r>
              <a:rPr lang="en-US" sz="2400" dirty="0">
                <a:solidFill>
                  <a:schemeClr val="tx1"/>
                </a:solidFill>
                <a:effectLst>
                  <a:outerShdw blurRad="38100" dist="38100" dir="2700000" algn="tl">
                    <a:srgbClr val="000000"/>
                  </a:outerShdw>
                </a:effectLst>
              </a:rPr>
              <a:t> </a:t>
            </a:r>
            <a:r>
              <a:rPr lang="en-US" sz="2400" dirty="0" err="1">
                <a:solidFill>
                  <a:schemeClr val="tx1"/>
                </a:solidFill>
                <a:effectLst>
                  <a:outerShdw blurRad="38100" dist="38100" dir="2700000" algn="tl">
                    <a:srgbClr val="000000"/>
                  </a:outerShdw>
                </a:effectLst>
              </a:rPr>
              <a:t>στη</a:t>
            </a:r>
            <a:endParaRPr lang="en-US" sz="2400" dirty="0">
              <a:solidFill>
                <a:schemeClr val="tx1"/>
              </a:solidFill>
              <a:effectLst>
                <a:outerShdw blurRad="38100" dist="38100" dir="2700000" algn="tl">
                  <a:srgbClr val="000000"/>
                </a:outerShdw>
              </a:effectLst>
            </a:endParaRPr>
          </a:p>
          <a:p>
            <a:pPr algn="ctr">
              <a:buFontTx/>
              <a:buNone/>
              <a:defRPr/>
            </a:pPr>
            <a:r>
              <a:rPr lang="en-US" sz="2400" dirty="0" err="1">
                <a:solidFill>
                  <a:schemeClr val="tx1"/>
                </a:solidFill>
                <a:effectLst>
                  <a:outerShdw blurRad="38100" dist="38100" dir="2700000" algn="tl">
                    <a:srgbClr val="000000"/>
                  </a:outerShdw>
                </a:effectLst>
              </a:rPr>
              <a:t>δι</a:t>
            </a:r>
            <a:r>
              <a:rPr lang="en-US" sz="2400" dirty="0">
                <a:solidFill>
                  <a:schemeClr val="tx1"/>
                </a:solidFill>
                <a:effectLst>
                  <a:outerShdw blurRad="38100" dist="38100" dir="2700000" algn="tl">
                    <a:srgbClr val="000000"/>
                  </a:outerShdw>
                </a:effectLst>
              </a:rPr>
              <a:t>αδικασία λήψης αποφάσεων,σε διεθνές</a:t>
            </a:r>
          </a:p>
          <a:p>
            <a:pPr algn="ctr">
              <a:buFontTx/>
              <a:buNone/>
              <a:defRPr/>
            </a:pPr>
            <a:r>
              <a:rPr lang="en-US" sz="2400" dirty="0">
                <a:solidFill>
                  <a:schemeClr val="tx1"/>
                </a:solidFill>
                <a:effectLst>
                  <a:outerShdw blurRad="38100" dist="38100" dir="2700000" algn="tl">
                    <a:srgbClr val="000000"/>
                  </a:outerShdw>
                </a:effectLst>
              </a:rPr>
              <a:t>επίπ</a:t>
            </a:r>
            <a:r>
              <a:rPr lang="en-US" sz="2400" dirty="0" err="1">
                <a:solidFill>
                  <a:schemeClr val="tx1"/>
                </a:solidFill>
                <a:effectLst>
                  <a:outerShdw blurRad="38100" dist="38100" dir="2700000" algn="tl">
                    <a:srgbClr val="000000"/>
                  </a:outerShdw>
                </a:effectLst>
              </a:rPr>
              <a:t>εδο</a:t>
            </a:r>
            <a:r>
              <a:rPr lang="en-US" sz="2400" dirty="0">
                <a:solidFill>
                  <a:schemeClr val="tx1"/>
                </a:solidFill>
                <a:effectLst>
                  <a:outerShdw blurRad="38100" dist="38100" dir="2700000" algn="tl">
                    <a:srgbClr val="000000"/>
                  </a:outerShdw>
                </a:effectLst>
              </a:rPr>
              <a:t>, </a:t>
            </a:r>
            <a:r>
              <a:rPr lang="en-US" sz="2400" dirty="0" err="1">
                <a:solidFill>
                  <a:schemeClr val="tx1"/>
                </a:solidFill>
                <a:effectLst>
                  <a:outerShdw blurRad="38100" dist="38100" dir="2700000" algn="tl">
                    <a:srgbClr val="000000"/>
                  </a:outerShdw>
                </a:effectLst>
              </a:rPr>
              <a:t>κυρίως</a:t>
            </a:r>
            <a:r>
              <a:rPr lang="en-US" sz="2400" dirty="0">
                <a:solidFill>
                  <a:schemeClr val="tx1"/>
                </a:solidFill>
                <a:effectLst>
                  <a:outerShdw blurRad="38100" dist="38100" dir="2700000" algn="tl">
                    <a:srgbClr val="000000"/>
                  </a:outerShdw>
                </a:effectLst>
              </a:rPr>
              <a:t> </a:t>
            </a:r>
            <a:r>
              <a:rPr lang="en-US" sz="2400" dirty="0" err="1">
                <a:solidFill>
                  <a:schemeClr val="tx1"/>
                </a:solidFill>
                <a:effectLst>
                  <a:outerShdw blurRad="38100" dist="38100" dir="2700000" algn="tl">
                    <a:srgbClr val="000000"/>
                  </a:outerShdw>
                </a:effectLst>
              </a:rPr>
              <a:t>γι</a:t>
            </a:r>
            <a:r>
              <a:rPr lang="en-US" sz="2400" dirty="0">
                <a:solidFill>
                  <a:schemeClr val="tx1"/>
                </a:solidFill>
                <a:effectLst>
                  <a:outerShdw blurRad="38100" dist="38100" dir="2700000" algn="tl">
                    <a:srgbClr val="000000"/>
                  </a:outerShdw>
                </a:effectLst>
              </a:rPr>
              <a:t>α τεκμηρίωση της κλινικής</a:t>
            </a:r>
          </a:p>
          <a:p>
            <a:pPr algn="ctr">
              <a:buFontTx/>
              <a:buNone/>
              <a:defRPr/>
            </a:pPr>
            <a:r>
              <a:rPr lang="en-US" sz="2400" dirty="0">
                <a:solidFill>
                  <a:schemeClr val="tx1"/>
                </a:solidFill>
                <a:effectLst>
                  <a:outerShdw blurRad="38100" dist="38100" dir="2700000" algn="tl">
                    <a:srgbClr val="000000"/>
                  </a:outerShdw>
                </a:effectLst>
              </a:rPr>
              <a:t>απ</a:t>
            </a:r>
            <a:r>
              <a:rPr lang="en-US" sz="2400" dirty="0" err="1">
                <a:solidFill>
                  <a:schemeClr val="tx1"/>
                </a:solidFill>
                <a:effectLst>
                  <a:outerShdw blurRad="38100" dist="38100" dir="2700000" algn="tl">
                    <a:srgbClr val="000000"/>
                  </a:outerShdw>
                </a:effectLst>
              </a:rPr>
              <a:t>οτελεσμ</a:t>
            </a:r>
            <a:r>
              <a:rPr lang="en-US" sz="2400" dirty="0">
                <a:solidFill>
                  <a:schemeClr val="tx1"/>
                </a:solidFill>
                <a:effectLst>
                  <a:outerShdw blurRad="38100" dist="38100" dir="2700000" algn="tl">
                    <a:srgbClr val="000000"/>
                  </a:outerShdw>
                </a:effectLst>
              </a:rPr>
              <a:t>ατικότητας και οικονομικής</a:t>
            </a:r>
          </a:p>
          <a:p>
            <a:pPr algn="ctr">
              <a:buFontTx/>
              <a:buNone/>
              <a:defRPr/>
            </a:pPr>
            <a:r>
              <a:rPr lang="en-US" sz="2400" dirty="0">
                <a:solidFill>
                  <a:schemeClr val="tx1"/>
                </a:solidFill>
                <a:effectLst>
                  <a:outerShdw blurRad="38100" dist="38100" dir="2700000" algn="tl">
                    <a:srgbClr val="000000"/>
                  </a:outerShdw>
                </a:effectLst>
              </a:rPr>
              <a:t>απ</a:t>
            </a:r>
            <a:r>
              <a:rPr lang="en-US" sz="2400" dirty="0" err="1">
                <a:solidFill>
                  <a:schemeClr val="tx1"/>
                </a:solidFill>
                <a:effectLst>
                  <a:outerShdw blurRad="38100" dist="38100" dir="2700000" algn="tl">
                    <a:srgbClr val="000000"/>
                  </a:outerShdw>
                </a:effectLst>
              </a:rPr>
              <a:t>οδοτικότητ</a:t>
            </a:r>
            <a:r>
              <a:rPr lang="en-US" sz="2400" dirty="0">
                <a:solidFill>
                  <a:schemeClr val="tx1"/>
                </a:solidFill>
                <a:effectLst>
                  <a:outerShdw blurRad="38100" dist="38100" dir="2700000" algn="tl">
                    <a:srgbClr val="000000"/>
                  </a:outerShdw>
                </a:effectLst>
              </a:rPr>
              <a:t>ας με σκοπό την αποζημίωση του</a:t>
            </a:r>
          </a:p>
          <a:p>
            <a:pPr algn="ctr">
              <a:buFontTx/>
              <a:buNone/>
              <a:defRPr/>
            </a:pPr>
            <a:r>
              <a:rPr lang="en-US" sz="2400" dirty="0">
                <a:solidFill>
                  <a:schemeClr val="tx1"/>
                </a:solidFill>
                <a:effectLst>
                  <a:outerShdw blurRad="38100" dist="38100" dir="2700000" algn="tl">
                    <a:srgbClr val="000000"/>
                  </a:outerShdw>
                </a:effectLst>
              </a:rPr>
              <a:t>π</a:t>
            </a:r>
            <a:r>
              <a:rPr lang="en-US" sz="2400" dirty="0" err="1">
                <a:solidFill>
                  <a:schemeClr val="tx1"/>
                </a:solidFill>
                <a:effectLst>
                  <a:outerShdw blurRad="38100" dist="38100" dir="2700000" algn="tl">
                    <a:srgbClr val="000000"/>
                  </a:outerShdw>
                </a:effectLst>
              </a:rPr>
              <a:t>ροϊόντος</a:t>
            </a:r>
            <a:r>
              <a:rPr lang="en-US" sz="2400" dirty="0">
                <a:solidFill>
                  <a:schemeClr val="tx1"/>
                </a:solidFill>
                <a:effectLst>
                  <a:outerShdw blurRad="38100" dist="38100" dir="2700000" algn="tl">
                    <a:srgbClr val="000000"/>
                  </a:outerShdw>
                </a:effectLst>
              </a:rPr>
              <a:t>/</a:t>
            </a:r>
            <a:r>
              <a:rPr lang="en-US" sz="2400" dirty="0" err="1">
                <a:solidFill>
                  <a:schemeClr val="tx1"/>
                </a:solidFill>
                <a:effectLst>
                  <a:outerShdw blurRad="38100" dist="38100" dir="2700000" algn="tl">
                    <a:srgbClr val="000000"/>
                  </a:outerShdw>
                </a:effectLst>
              </a:rPr>
              <a:t>τεχνολογί</a:t>
            </a:r>
            <a:r>
              <a:rPr lang="en-US" sz="2400" dirty="0">
                <a:solidFill>
                  <a:schemeClr val="tx1"/>
                </a:solidFill>
                <a:effectLst>
                  <a:outerShdw blurRad="38100" dist="38100" dir="2700000" algn="tl">
                    <a:srgbClr val="000000"/>
                  </a:outerShdw>
                </a:effectLst>
              </a:rPr>
              <a:t>ας από  δημόσιους ή</a:t>
            </a:r>
          </a:p>
          <a:p>
            <a:pPr algn="ctr">
              <a:buFontTx/>
              <a:buNone/>
              <a:defRPr/>
            </a:pPr>
            <a:r>
              <a:rPr lang="en-US" sz="2400" dirty="0" err="1">
                <a:solidFill>
                  <a:schemeClr val="tx1"/>
                </a:solidFill>
                <a:effectLst>
                  <a:outerShdw blurRad="38100" dist="38100" dir="2700000" algn="tl">
                    <a:srgbClr val="000000"/>
                  </a:outerShdw>
                </a:effectLst>
              </a:rPr>
              <a:t>ιδιωτικούς</a:t>
            </a:r>
            <a:r>
              <a:rPr lang="en-US" sz="2400" dirty="0">
                <a:solidFill>
                  <a:schemeClr val="tx1"/>
                </a:solidFill>
                <a:effectLst>
                  <a:outerShdw blurRad="38100" dist="38100" dir="2700000" algn="tl">
                    <a:srgbClr val="000000"/>
                  </a:outerShdw>
                </a:effectLst>
              </a:rPr>
              <a:t> </a:t>
            </a:r>
            <a:r>
              <a:rPr lang="en-US" sz="2400" dirty="0" err="1">
                <a:solidFill>
                  <a:schemeClr val="tx1"/>
                </a:solidFill>
                <a:effectLst>
                  <a:outerShdw blurRad="38100" dist="38100" dir="2700000" algn="tl">
                    <a:srgbClr val="000000"/>
                  </a:outerShdw>
                </a:effectLst>
              </a:rPr>
              <a:t>φορείς</a:t>
            </a:r>
            <a:r>
              <a:rPr lang="en-US" sz="2400" dirty="0">
                <a:solidFill>
                  <a:schemeClr val="tx1"/>
                </a:solidFill>
                <a:effectLst>
                  <a:outerShdw blurRad="38100" dist="38100" dir="2700000" algn="tl">
                    <a:srgbClr val="000000"/>
                  </a:outerShdw>
                </a:effectLst>
              </a:rPr>
              <a:t> α</a:t>
            </a:r>
            <a:r>
              <a:rPr lang="en-US" sz="2400" dirty="0" err="1">
                <a:solidFill>
                  <a:schemeClr val="tx1"/>
                </a:solidFill>
                <a:effectLst>
                  <a:outerShdw blurRad="38100" dist="38100" dir="2700000" algn="tl">
                    <a:srgbClr val="000000"/>
                  </a:outerShdw>
                </a:effectLst>
              </a:rPr>
              <a:t>σφάλισης</a:t>
            </a:r>
            <a:endParaRPr lang="en-US" sz="2400" dirty="0">
              <a:solidFill>
                <a:schemeClr val="tx1"/>
              </a:solidFill>
              <a:effectLst>
                <a:outerShdw blurRad="38100" dist="38100" dir="2700000" algn="tl">
                  <a:srgbClr val="000000"/>
                </a:outerShdw>
              </a:effectLst>
            </a:endParaRPr>
          </a:p>
        </p:txBody>
      </p:sp>
      <p:sp>
        <p:nvSpPr>
          <p:cNvPr id="83971" name="Rectangle 3">
            <a:extLst>
              <a:ext uri="{FF2B5EF4-FFF2-40B4-BE49-F238E27FC236}">
                <a16:creationId xmlns:a16="http://schemas.microsoft.com/office/drawing/2014/main" id="{314CAD6D-6BD0-46A8-8625-677A46E4B1A4}"/>
              </a:ext>
            </a:extLst>
          </p:cNvPr>
          <p:cNvSpPr>
            <a:spLocks noChangeArrowheads="1"/>
          </p:cNvSpPr>
          <p:nvPr/>
        </p:nvSpPr>
        <p:spPr bwMode="auto">
          <a:xfrm>
            <a:off x="2514600" y="1676400"/>
            <a:ext cx="2286000" cy="914400"/>
          </a:xfrm>
          <a:prstGeom prst="rect">
            <a:avLst/>
          </a:prstGeom>
          <a:solidFill>
            <a:schemeClr val="accent1"/>
          </a:solidFill>
          <a:ln w="12700">
            <a:solidFill>
              <a:schemeClr val="tx1"/>
            </a:solidFill>
            <a:miter lim="800000"/>
            <a:headEnd/>
            <a:tailEnd/>
          </a:ln>
          <a:effectLst/>
        </p:spPr>
        <p:txBody>
          <a:bodyPr wrap="none" lIns="92075" tIns="46038" rIns="92075" bIns="46038" anchor="ctr"/>
          <a:lstStyle/>
          <a:p>
            <a:pPr algn="ctr" eaLnBrk="1" hangingPunct="1">
              <a:defRPr/>
            </a:pPr>
            <a:r>
              <a:rPr lang="en-US" sz="3000" b="1" dirty="0" err="1">
                <a:solidFill>
                  <a:srgbClr val="66FF33"/>
                </a:solidFill>
                <a:effectLst>
                  <a:outerShdw blurRad="38100" dist="38100" dir="2700000" algn="tl">
                    <a:srgbClr val="000000"/>
                  </a:outerShdw>
                </a:effectLst>
                <a:latin typeface="Times New Roman" pitchFamily="18" charset="0"/>
              </a:rPr>
              <a:t>Οικονομική</a:t>
            </a:r>
            <a:r>
              <a:rPr lang="en-US" sz="3000" b="1" dirty="0">
                <a:solidFill>
                  <a:srgbClr val="66FF33"/>
                </a:solidFill>
                <a:effectLst>
                  <a:outerShdw blurRad="38100" dist="38100" dir="2700000" algn="tl">
                    <a:srgbClr val="000000"/>
                  </a:outerShdw>
                </a:effectLst>
                <a:latin typeface="Times New Roman" pitchFamily="18" charset="0"/>
              </a:rPr>
              <a:t> </a:t>
            </a:r>
          </a:p>
          <a:p>
            <a:pPr algn="ctr" eaLnBrk="1" hangingPunct="1">
              <a:defRPr/>
            </a:pPr>
            <a:r>
              <a:rPr lang="en-US" sz="3000" b="1" dirty="0" err="1">
                <a:solidFill>
                  <a:srgbClr val="66FF33"/>
                </a:solidFill>
                <a:effectLst>
                  <a:outerShdw blurRad="38100" dist="38100" dir="2700000" algn="tl">
                    <a:srgbClr val="000000"/>
                  </a:outerShdw>
                </a:effectLst>
                <a:latin typeface="Times New Roman" pitchFamily="18" charset="0"/>
              </a:rPr>
              <a:t>Αξιολόγηση</a:t>
            </a:r>
            <a:endParaRPr lang="en-US" sz="3000" b="1" dirty="0">
              <a:solidFill>
                <a:srgbClr val="66FF33"/>
              </a:solidFill>
              <a:effectLst>
                <a:outerShdw blurRad="38100" dist="38100" dir="2700000" algn="tl">
                  <a:srgbClr val="000000"/>
                </a:outerShdw>
              </a:effectLst>
              <a:latin typeface="Times New Roman" pitchFamily="18" charset="0"/>
            </a:endParaRPr>
          </a:p>
        </p:txBody>
      </p:sp>
      <p:sp>
        <p:nvSpPr>
          <p:cNvPr id="83972" name="Rectangle 4">
            <a:extLst>
              <a:ext uri="{FF2B5EF4-FFF2-40B4-BE49-F238E27FC236}">
                <a16:creationId xmlns:a16="http://schemas.microsoft.com/office/drawing/2014/main" id="{1E14BD24-C37F-49C0-A265-F066E5E702D2}"/>
              </a:ext>
            </a:extLst>
          </p:cNvPr>
          <p:cNvSpPr>
            <a:spLocks noChangeArrowheads="1"/>
          </p:cNvSpPr>
          <p:nvPr/>
        </p:nvSpPr>
        <p:spPr bwMode="auto">
          <a:xfrm>
            <a:off x="6400800" y="1676400"/>
            <a:ext cx="3352800" cy="914400"/>
          </a:xfrm>
          <a:prstGeom prst="rect">
            <a:avLst/>
          </a:prstGeom>
          <a:solidFill>
            <a:schemeClr val="accent1"/>
          </a:solidFill>
          <a:ln w="12700">
            <a:solidFill>
              <a:schemeClr val="tx1"/>
            </a:solidFill>
            <a:miter lim="800000"/>
            <a:headEnd/>
            <a:tailEnd/>
          </a:ln>
          <a:effectLst/>
        </p:spPr>
        <p:txBody>
          <a:bodyPr wrap="none" lIns="92075" tIns="46038" rIns="92075" bIns="46038" anchor="ctr"/>
          <a:lstStyle/>
          <a:p>
            <a:pPr algn="ctr" eaLnBrk="1" hangingPunct="1">
              <a:defRPr/>
            </a:pPr>
            <a:r>
              <a:rPr lang="en-US" sz="3000" b="1">
                <a:solidFill>
                  <a:srgbClr val="66FF33"/>
                </a:solidFill>
                <a:effectLst>
                  <a:outerShdw blurRad="38100" dist="38100" dir="2700000" algn="tl">
                    <a:srgbClr val="000000"/>
                  </a:outerShdw>
                </a:effectLst>
                <a:latin typeface="Times New Roman" pitchFamily="18" charset="0"/>
              </a:rPr>
              <a:t>Φαρμακοοικονομία</a:t>
            </a:r>
          </a:p>
        </p:txBody>
      </p:sp>
      <p:sp>
        <p:nvSpPr>
          <p:cNvPr id="83973" name="Rectangle 5">
            <a:extLst>
              <a:ext uri="{FF2B5EF4-FFF2-40B4-BE49-F238E27FC236}">
                <a16:creationId xmlns:a16="http://schemas.microsoft.com/office/drawing/2014/main" id="{E7C1DF94-17F8-4650-A5C6-C8E7291DF8F5}"/>
              </a:ext>
            </a:extLst>
          </p:cNvPr>
          <p:cNvSpPr>
            <a:spLocks noChangeArrowheads="1"/>
          </p:cNvSpPr>
          <p:nvPr/>
        </p:nvSpPr>
        <p:spPr bwMode="auto">
          <a:xfrm>
            <a:off x="5334000" y="1698625"/>
            <a:ext cx="457200" cy="914400"/>
          </a:xfrm>
          <a:prstGeom prst="rect">
            <a:avLst/>
          </a:prstGeom>
          <a:noFill/>
          <a:ln w="9525">
            <a:noFill/>
            <a:miter lim="800000"/>
            <a:headEnd/>
            <a:tailEnd/>
          </a:ln>
          <a:effectLst/>
        </p:spPr>
        <p:txBody>
          <a:bodyPr wrap="none" lIns="92075" tIns="46038" rIns="92075" bIns="46038" anchor="ctr"/>
          <a:lstStyle/>
          <a:p>
            <a:pPr algn="ctr" eaLnBrk="1" hangingPunct="1">
              <a:defRPr/>
            </a:pPr>
            <a:r>
              <a:rPr lang="en-US" sz="3000" b="1" dirty="0">
                <a:solidFill>
                  <a:srgbClr val="66FF33"/>
                </a:solidFill>
                <a:effectLst>
                  <a:outerShdw blurRad="38100" dist="38100" dir="2700000" algn="tl">
                    <a:srgbClr val="000000"/>
                  </a:outerShdw>
                </a:effectLst>
                <a:latin typeface="Times New Roman" pitchFamily="18" charset="0"/>
              </a:rPr>
              <a:t>&amp;</a:t>
            </a:r>
          </a:p>
        </p:txBody>
      </p:sp>
      <p:sp>
        <p:nvSpPr>
          <p:cNvPr id="83974" name="Rectangle 6">
            <a:extLst>
              <a:ext uri="{FF2B5EF4-FFF2-40B4-BE49-F238E27FC236}">
                <a16:creationId xmlns:a16="http://schemas.microsoft.com/office/drawing/2014/main" id="{1D7EFA13-22A2-4CA3-B01E-0F5197297F6B}"/>
              </a:ext>
            </a:extLst>
          </p:cNvPr>
          <p:cNvSpPr>
            <a:spLocks noChangeArrowheads="1"/>
          </p:cNvSpPr>
          <p:nvPr/>
        </p:nvSpPr>
        <p:spPr bwMode="auto">
          <a:xfrm>
            <a:off x="1981200" y="152400"/>
            <a:ext cx="2286000" cy="914400"/>
          </a:xfrm>
          <a:prstGeom prst="rect">
            <a:avLst/>
          </a:prstGeom>
          <a:noFill/>
          <a:ln w="9525">
            <a:noFill/>
            <a:miter lim="800000"/>
            <a:headEnd/>
            <a:tailEnd/>
          </a:ln>
          <a:effectLst/>
        </p:spPr>
        <p:txBody>
          <a:bodyPr wrap="none" lIns="92075" tIns="46038" rIns="92075" bIns="46038" anchor="ctr"/>
          <a:lstStyle/>
          <a:p>
            <a:pPr algn="ctr" eaLnBrk="1" hangingPunct="1">
              <a:defRPr/>
            </a:pPr>
            <a:r>
              <a:rPr lang="en-US" sz="3600" b="1">
                <a:solidFill>
                  <a:srgbClr val="66FF33"/>
                </a:solidFill>
                <a:effectLst>
                  <a:outerShdw blurRad="38100" dist="38100" dir="2700000" algn="tl">
                    <a:srgbClr val="000000"/>
                  </a:outerShdw>
                </a:effectLst>
              </a:rPr>
              <a:t>Σήμερα,</a:t>
            </a:r>
          </a:p>
        </p:txBody>
      </p:sp>
      <p:pic>
        <p:nvPicPr>
          <p:cNvPr id="7" name="Picture 6" descr="Operational Excellence - ΕΚΠΑ">
            <a:extLst>
              <a:ext uri="{FF2B5EF4-FFF2-40B4-BE49-F238E27FC236}">
                <a16:creationId xmlns:a16="http://schemas.microsoft.com/office/drawing/2014/main" id="{BC00468A-1923-406A-9410-C358327B5B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C62FC91E-4EFB-4496-B050-F0CD0AC786C6}"/>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3974"/>
                                        </p:tgtEl>
                                        <p:attrNameLst>
                                          <p:attrName>style.visibility</p:attrName>
                                        </p:attrNameLst>
                                      </p:cBhvr>
                                      <p:to>
                                        <p:strVal val="visible"/>
                                      </p:to>
                                    </p:set>
                                    <p:anim calcmode="lin" valueType="num">
                                      <p:cBhvr additive="base">
                                        <p:cTn id="7" dur="500" fill="hold"/>
                                        <p:tgtEl>
                                          <p:spTgt spid="83974"/>
                                        </p:tgtEl>
                                        <p:attrNameLst>
                                          <p:attrName>ppt_x</p:attrName>
                                        </p:attrNameLst>
                                      </p:cBhvr>
                                      <p:tavLst>
                                        <p:tav tm="0">
                                          <p:val>
                                            <p:strVal val="0-#ppt_w/2"/>
                                          </p:val>
                                        </p:tav>
                                        <p:tav tm="100000">
                                          <p:val>
                                            <p:strVal val="#ppt_x"/>
                                          </p:val>
                                        </p:tav>
                                      </p:tavLst>
                                    </p:anim>
                                    <p:anim calcmode="lin" valueType="num">
                                      <p:cBhvr additive="base">
                                        <p:cTn id="8" dur="500" fill="hold"/>
                                        <p:tgtEl>
                                          <p:spTgt spid="839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3971"/>
                                        </p:tgtEl>
                                        <p:attrNameLst>
                                          <p:attrName>style.visibility</p:attrName>
                                        </p:attrNameLst>
                                      </p:cBhvr>
                                      <p:to>
                                        <p:strVal val="visible"/>
                                      </p:to>
                                    </p:set>
                                    <p:anim calcmode="lin" valueType="num">
                                      <p:cBhvr additive="base">
                                        <p:cTn id="13" dur="500" fill="hold"/>
                                        <p:tgtEl>
                                          <p:spTgt spid="83971"/>
                                        </p:tgtEl>
                                        <p:attrNameLst>
                                          <p:attrName>ppt_x</p:attrName>
                                        </p:attrNameLst>
                                      </p:cBhvr>
                                      <p:tavLst>
                                        <p:tav tm="0">
                                          <p:val>
                                            <p:strVal val="0-#ppt_w/2"/>
                                          </p:val>
                                        </p:tav>
                                        <p:tav tm="100000">
                                          <p:val>
                                            <p:strVal val="#ppt_x"/>
                                          </p:val>
                                        </p:tav>
                                      </p:tavLst>
                                    </p:anim>
                                    <p:anim calcmode="lin" valueType="num">
                                      <p:cBhvr additive="base">
                                        <p:cTn id="14" dur="500" fill="hold"/>
                                        <p:tgtEl>
                                          <p:spTgt spid="8397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83973"/>
                                        </p:tgtEl>
                                        <p:attrNameLst>
                                          <p:attrName>style.visibility</p:attrName>
                                        </p:attrNameLst>
                                      </p:cBhvr>
                                      <p:to>
                                        <p:strVal val="visible"/>
                                      </p:to>
                                    </p:set>
                                    <p:anim calcmode="lin" valueType="num">
                                      <p:cBhvr additive="base">
                                        <p:cTn id="19" dur="500" fill="hold"/>
                                        <p:tgtEl>
                                          <p:spTgt spid="83973"/>
                                        </p:tgtEl>
                                        <p:attrNameLst>
                                          <p:attrName>ppt_x</p:attrName>
                                        </p:attrNameLst>
                                      </p:cBhvr>
                                      <p:tavLst>
                                        <p:tav tm="0">
                                          <p:val>
                                            <p:strVal val="#ppt_x"/>
                                          </p:val>
                                        </p:tav>
                                        <p:tav tm="100000">
                                          <p:val>
                                            <p:strVal val="#ppt_x"/>
                                          </p:val>
                                        </p:tav>
                                      </p:tavLst>
                                    </p:anim>
                                    <p:anim calcmode="lin" valueType="num">
                                      <p:cBhvr additive="base">
                                        <p:cTn id="20" dur="500" fill="hold"/>
                                        <p:tgtEl>
                                          <p:spTgt spid="83973"/>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3972"/>
                                        </p:tgtEl>
                                        <p:attrNameLst>
                                          <p:attrName>style.visibility</p:attrName>
                                        </p:attrNameLst>
                                      </p:cBhvr>
                                      <p:to>
                                        <p:strVal val="visible"/>
                                      </p:to>
                                    </p:set>
                                    <p:anim calcmode="lin" valueType="num">
                                      <p:cBhvr additive="base">
                                        <p:cTn id="25" dur="500" fill="hold"/>
                                        <p:tgtEl>
                                          <p:spTgt spid="83972"/>
                                        </p:tgtEl>
                                        <p:attrNameLst>
                                          <p:attrName>ppt_x</p:attrName>
                                        </p:attrNameLst>
                                      </p:cBhvr>
                                      <p:tavLst>
                                        <p:tav tm="0">
                                          <p:val>
                                            <p:strVal val="1+#ppt_w/2"/>
                                          </p:val>
                                        </p:tav>
                                        <p:tav tm="100000">
                                          <p:val>
                                            <p:strVal val="#ppt_x"/>
                                          </p:val>
                                        </p:tav>
                                      </p:tavLst>
                                    </p:anim>
                                    <p:anim calcmode="lin" valueType="num">
                                      <p:cBhvr additive="base">
                                        <p:cTn id="26" dur="500" fill="hold"/>
                                        <p:tgtEl>
                                          <p:spTgt spid="83972"/>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500"/>
                            </p:stCondLst>
                            <p:childTnLst>
                              <p:par>
                                <p:cTn id="28" presetID="2" presetClass="entr" presetSubtype="8" fill="hold" grpId="0" nodeType="afterEffect">
                                  <p:stCondLst>
                                    <p:cond delay="0"/>
                                  </p:stCondLst>
                                  <p:childTnLst>
                                    <p:set>
                                      <p:cBhvr>
                                        <p:cTn id="29" dur="1" fill="hold">
                                          <p:stCondLst>
                                            <p:cond delay="0"/>
                                          </p:stCondLst>
                                        </p:cTn>
                                        <p:tgtEl>
                                          <p:spTgt spid="83970">
                                            <p:txEl>
                                              <p:pRg st="2" end="2"/>
                                            </p:txEl>
                                          </p:spTgt>
                                        </p:tgtEl>
                                        <p:attrNameLst>
                                          <p:attrName>style.visibility</p:attrName>
                                        </p:attrNameLst>
                                      </p:cBhvr>
                                      <p:to>
                                        <p:strVal val="visible"/>
                                      </p:to>
                                    </p:set>
                                    <p:anim calcmode="lin" valueType="num">
                                      <p:cBhvr additive="base">
                                        <p:cTn id="30" dur="500" fill="hold"/>
                                        <p:tgtEl>
                                          <p:spTgt spid="83970">
                                            <p:txEl>
                                              <p:pRg st="2" end="2"/>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83970">
                                            <p:txEl>
                                              <p:pRg st="2" end="2"/>
                                            </p:txEl>
                                          </p:spTgt>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2" presetClass="entr" presetSubtype="8" fill="hold" grpId="0" nodeType="afterEffect">
                                  <p:stCondLst>
                                    <p:cond delay="0"/>
                                  </p:stCondLst>
                                  <p:childTnLst>
                                    <p:set>
                                      <p:cBhvr>
                                        <p:cTn id="34" dur="1" fill="hold">
                                          <p:stCondLst>
                                            <p:cond delay="0"/>
                                          </p:stCondLst>
                                        </p:cTn>
                                        <p:tgtEl>
                                          <p:spTgt spid="83970">
                                            <p:txEl>
                                              <p:pRg st="5" end="5"/>
                                            </p:txEl>
                                          </p:spTgt>
                                        </p:tgtEl>
                                        <p:attrNameLst>
                                          <p:attrName>style.visibility</p:attrName>
                                        </p:attrNameLst>
                                      </p:cBhvr>
                                      <p:to>
                                        <p:strVal val="visible"/>
                                      </p:to>
                                    </p:set>
                                    <p:anim calcmode="lin" valueType="num">
                                      <p:cBhvr additive="base">
                                        <p:cTn id="35" dur="500" fill="hold"/>
                                        <p:tgtEl>
                                          <p:spTgt spid="83970">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83970">
                                            <p:txEl>
                                              <p:pRg st="5" end="5"/>
                                            </p:txEl>
                                          </p:spTgt>
                                        </p:tgtEl>
                                        <p:attrNameLst>
                                          <p:attrName>ppt_y</p:attrName>
                                        </p:attrNameLst>
                                      </p:cBhvr>
                                      <p:tavLst>
                                        <p:tav tm="0">
                                          <p:val>
                                            <p:strVal val="#ppt_y"/>
                                          </p:val>
                                        </p:tav>
                                        <p:tav tm="100000">
                                          <p:val>
                                            <p:strVal val="#ppt_y"/>
                                          </p:val>
                                        </p:tav>
                                      </p:tavLst>
                                    </p:anim>
                                  </p:childTnLst>
                                </p:cTn>
                              </p:par>
                            </p:childTnLst>
                          </p:cTn>
                        </p:par>
                        <p:par>
                          <p:cTn id="37" fill="hold" nodeType="afterGroup">
                            <p:stCondLst>
                              <p:cond delay="1500"/>
                            </p:stCondLst>
                            <p:childTnLst>
                              <p:par>
                                <p:cTn id="38" presetID="2" presetClass="entr" presetSubtype="8" fill="hold" grpId="0" nodeType="afterEffect">
                                  <p:stCondLst>
                                    <p:cond delay="0"/>
                                  </p:stCondLst>
                                  <p:childTnLst>
                                    <p:set>
                                      <p:cBhvr>
                                        <p:cTn id="39" dur="1" fill="hold">
                                          <p:stCondLst>
                                            <p:cond delay="0"/>
                                          </p:stCondLst>
                                        </p:cTn>
                                        <p:tgtEl>
                                          <p:spTgt spid="83970">
                                            <p:txEl>
                                              <p:pRg st="6" end="6"/>
                                            </p:txEl>
                                          </p:spTgt>
                                        </p:tgtEl>
                                        <p:attrNameLst>
                                          <p:attrName>style.visibility</p:attrName>
                                        </p:attrNameLst>
                                      </p:cBhvr>
                                      <p:to>
                                        <p:strVal val="visible"/>
                                      </p:to>
                                    </p:set>
                                    <p:anim calcmode="lin" valueType="num">
                                      <p:cBhvr additive="base">
                                        <p:cTn id="40" dur="500" fill="hold"/>
                                        <p:tgtEl>
                                          <p:spTgt spid="83970">
                                            <p:txEl>
                                              <p:pRg st="6" end="6"/>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83970">
                                            <p:txEl>
                                              <p:pRg st="6" end="6"/>
                                            </p:txEl>
                                          </p:spTgt>
                                        </p:tgtEl>
                                        <p:attrNameLst>
                                          <p:attrName>ppt_y</p:attrName>
                                        </p:attrNameLst>
                                      </p:cBhvr>
                                      <p:tavLst>
                                        <p:tav tm="0">
                                          <p:val>
                                            <p:strVal val="#ppt_y"/>
                                          </p:val>
                                        </p:tav>
                                        <p:tav tm="100000">
                                          <p:val>
                                            <p:strVal val="#ppt_y"/>
                                          </p:val>
                                        </p:tav>
                                      </p:tavLst>
                                    </p:anim>
                                  </p:childTnLst>
                                </p:cTn>
                              </p:par>
                            </p:childTnLst>
                          </p:cTn>
                        </p:par>
                        <p:par>
                          <p:cTn id="42" fill="hold" nodeType="afterGroup">
                            <p:stCondLst>
                              <p:cond delay="2000"/>
                            </p:stCondLst>
                            <p:childTnLst>
                              <p:par>
                                <p:cTn id="43" presetID="2" presetClass="entr" presetSubtype="8" fill="hold" grpId="0" nodeType="afterEffect">
                                  <p:stCondLst>
                                    <p:cond delay="0"/>
                                  </p:stCondLst>
                                  <p:childTnLst>
                                    <p:set>
                                      <p:cBhvr>
                                        <p:cTn id="44" dur="1" fill="hold">
                                          <p:stCondLst>
                                            <p:cond delay="0"/>
                                          </p:stCondLst>
                                        </p:cTn>
                                        <p:tgtEl>
                                          <p:spTgt spid="83970">
                                            <p:txEl>
                                              <p:pRg st="7" end="7"/>
                                            </p:txEl>
                                          </p:spTgt>
                                        </p:tgtEl>
                                        <p:attrNameLst>
                                          <p:attrName>style.visibility</p:attrName>
                                        </p:attrNameLst>
                                      </p:cBhvr>
                                      <p:to>
                                        <p:strVal val="visible"/>
                                      </p:to>
                                    </p:set>
                                    <p:anim calcmode="lin" valueType="num">
                                      <p:cBhvr additive="base">
                                        <p:cTn id="45" dur="500" fill="hold"/>
                                        <p:tgtEl>
                                          <p:spTgt spid="83970">
                                            <p:txEl>
                                              <p:pRg st="7" end="7"/>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83970">
                                            <p:txEl>
                                              <p:pRg st="7" end="7"/>
                                            </p:txEl>
                                          </p:spTgt>
                                        </p:tgtEl>
                                        <p:attrNameLst>
                                          <p:attrName>ppt_y</p:attrName>
                                        </p:attrNameLst>
                                      </p:cBhvr>
                                      <p:tavLst>
                                        <p:tav tm="0">
                                          <p:val>
                                            <p:strVal val="#ppt_y"/>
                                          </p:val>
                                        </p:tav>
                                        <p:tav tm="100000">
                                          <p:val>
                                            <p:strVal val="#ppt_y"/>
                                          </p:val>
                                        </p:tav>
                                      </p:tavLst>
                                    </p:anim>
                                  </p:childTnLst>
                                </p:cTn>
                              </p:par>
                            </p:childTnLst>
                          </p:cTn>
                        </p:par>
                        <p:par>
                          <p:cTn id="47" fill="hold" nodeType="afterGroup">
                            <p:stCondLst>
                              <p:cond delay="2500"/>
                            </p:stCondLst>
                            <p:childTnLst>
                              <p:par>
                                <p:cTn id="48" presetID="2" presetClass="entr" presetSubtype="8" fill="hold" grpId="0" nodeType="afterEffect">
                                  <p:stCondLst>
                                    <p:cond delay="0"/>
                                  </p:stCondLst>
                                  <p:childTnLst>
                                    <p:set>
                                      <p:cBhvr>
                                        <p:cTn id="49" dur="1" fill="hold">
                                          <p:stCondLst>
                                            <p:cond delay="0"/>
                                          </p:stCondLst>
                                        </p:cTn>
                                        <p:tgtEl>
                                          <p:spTgt spid="83970">
                                            <p:txEl>
                                              <p:pRg st="8" end="8"/>
                                            </p:txEl>
                                          </p:spTgt>
                                        </p:tgtEl>
                                        <p:attrNameLst>
                                          <p:attrName>style.visibility</p:attrName>
                                        </p:attrNameLst>
                                      </p:cBhvr>
                                      <p:to>
                                        <p:strVal val="visible"/>
                                      </p:to>
                                    </p:set>
                                    <p:anim calcmode="lin" valueType="num">
                                      <p:cBhvr additive="base">
                                        <p:cTn id="50" dur="500" fill="hold"/>
                                        <p:tgtEl>
                                          <p:spTgt spid="83970">
                                            <p:txEl>
                                              <p:pRg st="8" end="8"/>
                                            </p:txEl>
                                          </p:spTgt>
                                        </p:tgtEl>
                                        <p:attrNameLst>
                                          <p:attrName>ppt_x</p:attrName>
                                        </p:attrNameLst>
                                      </p:cBhvr>
                                      <p:tavLst>
                                        <p:tav tm="0">
                                          <p:val>
                                            <p:strVal val="0-#ppt_w/2"/>
                                          </p:val>
                                        </p:tav>
                                        <p:tav tm="100000">
                                          <p:val>
                                            <p:strVal val="#ppt_x"/>
                                          </p:val>
                                        </p:tav>
                                      </p:tavLst>
                                    </p:anim>
                                    <p:anim calcmode="lin" valueType="num">
                                      <p:cBhvr additive="base">
                                        <p:cTn id="51" dur="500" fill="hold"/>
                                        <p:tgtEl>
                                          <p:spTgt spid="83970">
                                            <p:txEl>
                                              <p:pRg st="8" end="8"/>
                                            </p:txEl>
                                          </p:spTgt>
                                        </p:tgtEl>
                                        <p:attrNameLst>
                                          <p:attrName>ppt_y</p:attrName>
                                        </p:attrNameLst>
                                      </p:cBhvr>
                                      <p:tavLst>
                                        <p:tav tm="0">
                                          <p:val>
                                            <p:strVal val="#ppt_y"/>
                                          </p:val>
                                        </p:tav>
                                        <p:tav tm="100000">
                                          <p:val>
                                            <p:strVal val="#ppt_y"/>
                                          </p:val>
                                        </p:tav>
                                      </p:tavLst>
                                    </p:anim>
                                  </p:childTnLst>
                                </p:cTn>
                              </p:par>
                            </p:childTnLst>
                          </p:cTn>
                        </p:par>
                        <p:par>
                          <p:cTn id="52" fill="hold" nodeType="afterGroup">
                            <p:stCondLst>
                              <p:cond delay="3000"/>
                            </p:stCondLst>
                            <p:childTnLst>
                              <p:par>
                                <p:cTn id="53" presetID="2" presetClass="entr" presetSubtype="8" fill="hold" grpId="0" nodeType="afterEffect">
                                  <p:stCondLst>
                                    <p:cond delay="0"/>
                                  </p:stCondLst>
                                  <p:childTnLst>
                                    <p:set>
                                      <p:cBhvr>
                                        <p:cTn id="54" dur="1" fill="hold">
                                          <p:stCondLst>
                                            <p:cond delay="0"/>
                                          </p:stCondLst>
                                        </p:cTn>
                                        <p:tgtEl>
                                          <p:spTgt spid="83970">
                                            <p:txEl>
                                              <p:pRg st="9" end="9"/>
                                            </p:txEl>
                                          </p:spTgt>
                                        </p:tgtEl>
                                        <p:attrNameLst>
                                          <p:attrName>style.visibility</p:attrName>
                                        </p:attrNameLst>
                                      </p:cBhvr>
                                      <p:to>
                                        <p:strVal val="visible"/>
                                      </p:to>
                                    </p:set>
                                    <p:anim calcmode="lin" valueType="num">
                                      <p:cBhvr additive="base">
                                        <p:cTn id="55" dur="500" fill="hold"/>
                                        <p:tgtEl>
                                          <p:spTgt spid="83970">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3970">
                                            <p:txEl>
                                              <p:pRg st="9" end="9"/>
                                            </p:txEl>
                                          </p:spTgt>
                                        </p:tgtEl>
                                        <p:attrNameLst>
                                          <p:attrName>ppt_y</p:attrName>
                                        </p:attrNameLst>
                                      </p:cBhvr>
                                      <p:tavLst>
                                        <p:tav tm="0">
                                          <p:val>
                                            <p:strVal val="#ppt_y"/>
                                          </p:val>
                                        </p:tav>
                                        <p:tav tm="100000">
                                          <p:val>
                                            <p:strVal val="#ppt_y"/>
                                          </p:val>
                                        </p:tav>
                                      </p:tavLst>
                                    </p:anim>
                                  </p:childTnLst>
                                </p:cTn>
                              </p:par>
                            </p:childTnLst>
                          </p:cTn>
                        </p:par>
                        <p:par>
                          <p:cTn id="57" fill="hold" nodeType="afterGroup">
                            <p:stCondLst>
                              <p:cond delay="3500"/>
                            </p:stCondLst>
                            <p:childTnLst>
                              <p:par>
                                <p:cTn id="58" presetID="2" presetClass="entr" presetSubtype="8" fill="hold" grpId="0" nodeType="afterEffect">
                                  <p:stCondLst>
                                    <p:cond delay="0"/>
                                  </p:stCondLst>
                                  <p:childTnLst>
                                    <p:set>
                                      <p:cBhvr>
                                        <p:cTn id="59" dur="1" fill="hold">
                                          <p:stCondLst>
                                            <p:cond delay="0"/>
                                          </p:stCondLst>
                                        </p:cTn>
                                        <p:tgtEl>
                                          <p:spTgt spid="83970">
                                            <p:txEl>
                                              <p:pRg st="10" end="10"/>
                                            </p:txEl>
                                          </p:spTgt>
                                        </p:tgtEl>
                                        <p:attrNameLst>
                                          <p:attrName>style.visibility</p:attrName>
                                        </p:attrNameLst>
                                      </p:cBhvr>
                                      <p:to>
                                        <p:strVal val="visible"/>
                                      </p:to>
                                    </p:set>
                                    <p:anim calcmode="lin" valueType="num">
                                      <p:cBhvr additive="base">
                                        <p:cTn id="60" dur="500" fill="hold"/>
                                        <p:tgtEl>
                                          <p:spTgt spid="83970">
                                            <p:txEl>
                                              <p:pRg st="10" end="10"/>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83970">
                                            <p:txEl>
                                              <p:pRg st="10" end="10"/>
                                            </p:txEl>
                                          </p:spTgt>
                                        </p:tgtEl>
                                        <p:attrNameLst>
                                          <p:attrName>ppt_y</p:attrName>
                                        </p:attrNameLst>
                                      </p:cBhvr>
                                      <p:tavLst>
                                        <p:tav tm="0">
                                          <p:val>
                                            <p:strVal val="#ppt_y"/>
                                          </p:val>
                                        </p:tav>
                                        <p:tav tm="100000">
                                          <p:val>
                                            <p:strVal val="#ppt_y"/>
                                          </p:val>
                                        </p:tav>
                                      </p:tavLst>
                                    </p:anim>
                                  </p:childTnLst>
                                </p:cTn>
                              </p:par>
                            </p:childTnLst>
                          </p:cTn>
                        </p:par>
                        <p:par>
                          <p:cTn id="62" fill="hold" nodeType="afterGroup">
                            <p:stCondLst>
                              <p:cond delay="4000"/>
                            </p:stCondLst>
                            <p:childTnLst>
                              <p:par>
                                <p:cTn id="63" presetID="2" presetClass="entr" presetSubtype="8" fill="hold" grpId="0" nodeType="afterEffect">
                                  <p:stCondLst>
                                    <p:cond delay="0"/>
                                  </p:stCondLst>
                                  <p:childTnLst>
                                    <p:set>
                                      <p:cBhvr>
                                        <p:cTn id="64" dur="1" fill="hold">
                                          <p:stCondLst>
                                            <p:cond delay="0"/>
                                          </p:stCondLst>
                                        </p:cTn>
                                        <p:tgtEl>
                                          <p:spTgt spid="83970">
                                            <p:txEl>
                                              <p:pRg st="11" end="11"/>
                                            </p:txEl>
                                          </p:spTgt>
                                        </p:tgtEl>
                                        <p:attrNameLst>
                                          <p:attrName>style.visibility</p:attrName>
                                        </p:attrNameLst>
                                      </p:cBhvr>
                                      <p:to>
                                        <p:strVal val="visible"/>
                                      </p:to>
                                    </p:set>
                                    <p:anim calcmode="lin" valueType="num">
                                      <p:cBhvr additive="base">
                                        <p:cTn id="65" dur="500" fill="hold"/>
                                        <p:tgtEl>
                                          <p:spTgt spid="83970">
                                            <p:txEl>
                                              <p:pRg st="11" end="11"/>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83970">
                                            <p:txEl>
                                              <p:pRg st="11" end="11"/>
                                            </p:txEl>
                                          </p:spTgt>
                                        </p:tgtEl>
                                        <p:attrNameLst>
                                          <p:attrName>ppt_y</p:attrName>
                                        </p:attrNameLst>
                                      </p:cBhvr>
                                      <p:tavLst>
                                        <p:tav tm="0">
                                          <p:val>
                                            <p:strVal val="#ppt_y"/>
                                          </p:val>
                                        </p:tav>
                                        <p:tav tm="100000">
                                          <p:val>
                                            <p:strVal val="#ppt_y"/>
                                          </p:val>
                                        </p:tav>
                                      </p:tavLst>
                                    </p:anim>
                                  </p:childTnLst>
                                </p:cTn>
                              </p:par>
                            </p:childTnLst>
                          </p:cTn>
                        </p:par>
                        <p:par>
                          <p:cTn id="67" fill="hold" nodeType="afterGroup">
                            <p:stCondLst>
                              <p:cond delay="4500"/>
                            </p:stCondLst>
                            <p:childTnLst>
                              <p:par>
                                <p:cTn id="68" presetID="2" presetClass="entr" presetSubtype="8" fill="hold" grpId="0" nodeType="afterEffect">
                                  <p:stCondLst>
                                    <p:cond delay="0"/>
                                  </p:stCondLst>
                                  <p:childTnLst>
                                    <p:set>
                                      <p:cBhvr>
                                        <p:cTn id="69" dur="1" fill="hold">
                                          <p:stCondLst>
                                            <p:cond delay="0"/>
                                          </p:stCondLst>
                                        </p:cTn>
                                        <p:tgtEl>
                                          <p:spTgt spid="83970">
                                            <p:txEl>
                                              <p:pRg st="12" end="12"/>
                                            </p:txEl>
                                          </p:spTgt>
                                        </p:tgtEl>
                                        <p:attrNameLst>
                                          <p:attrName>style.visibility</p:attrName>
                                        </p:attrNameLst>
                                      </p:cBhvr>
                                      <p:to>
                                        <p:strVal val="visible"/>
                                      </p:to>
                                    </p:set>
                                    <p:anim calcmode="lin" valueType="num">
                                      <p:cBhvr additive="base">
                                        <p:cTn id="70" dur="500" fill="hold"/>
                                        <p:tgtEl>
                                          <p:spTgt spid="83970">
                                            <p:txEl>
                                              <p:pRg st="12" end="12"/>
                                            </p:txEl>
                                          </p:spTgt>
                                        </p:tgtEl>
                                        <p:attrNameLst>
                                          <p:attrName>ppt_x</p:attrName>
                                        </p:attrNameLst>
                                      </p:cBhvr>
                                      <p:tavLst>
                                        <p:tav tm="0">
                                          <p:val>
                                            <p:strVal val="0-#ppt_w/2"/>
                                          </p:val>
                                        </p:tav>
                                        <p:tav tm="100000">
                                          <p:val>
                                            <p:strVal val="#ppt_x"/>
                                          </p:val>
                                        </p:tav>
                                      </p:tavLst>
                                    </p:anim>
                                    <p:anim calcmode="lin" valueType="num">
                                      <p:cBhvr additive="base">
                                        <p:cTn id="71" dur="500" fill="hold"/>
                                        <p:tgtEl>
                                          <p:spTgt spid="83970">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build="p" autoUpdateAnimBg="0" advAuto="0"/>
      <p:bldP spid="83971" grpId="0" animBg="1" autoUpdateAnimBg="0"/>
      <p:bldP spid="83972" grpId="0" animBg="1" autoUpdateAnimBg="0"/>
      <p:bldP spid="83973" grpId="0" autoUpdateAnimBg="0"/>
      <p:bldP spid="83974"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E96EC4EA-35C6-4348-A1D1-3A39273F439D}"/>
              </a:ext>
            </a:extLst>
          </p:cNvPr>
          <p:cNvSpPr>
            <a:spLocks noGrp="1"/>
          </p:cNvSpPr>
          <p:nvPr>
            <p:ph type="title" idx="4294967295"/>
          </p:nvPr>
        </p:nvSpPr>
        <p:spPr>
          <a:xfrm>
            <a:off x="1631950" y="228600"/>
            <a:ext cx="8807450" cy="1524000"/>
          </a:xfrm>
        </p:spPr>
        <p:txBody>
          <a:bodyPr/>
          <a:lstStyle/>
          <a:p>
            <a:pPr algn="ctr" eaLnBrk="1" hangingPunct="1"/>
            <a:r>
              <a:rPr lang="el-GR" altLang="el-GR" sz="3200" b="1"/>
              <a:t>Οικονομική Αξιολόγηση και Λήψη Αποφάσεων</a:t>
            </a:r>
            <a:endParaRPr lang="en-GB" altLang="el-GR" sz="3200" b="1"/>
          </a:p>
        </p:txBody>
      </p:sp>
      <p:sp>
        <p:nvSpPr>
          <p:cNvPr id="83971" name="Rectangle 3">
            <a:extLst>
              <a:ext uri="{FF2B5EF4-FFF2-40B4-BE49-F238E27FC236}">
                <a16:creationId xmlns:a16="http://schemas.microsoft.com/office/drawing/2014/main" id="{93A87582-D542-4EC3-885B-9F315D6530F1}"/>
              </a:ext>
            </a:extLst>
          </p:cNvPr>
          <p:cNvSpPr>
            <a:spLocks noGrp="1"/>
          </p:cNvSpPr>
          <p:nvPr>
            <p:ph type="body" idx="4294967295"/>
          </p:nvPr>
        </p:nvSpPr>
        <p:spPr>
          <a:xfrm>
            <a:off x="2209800" y="1981200"/>
            <a:ext cx="8153400" cy="4419600"/>
          </a:xfrm>
        </p:spPr>
        <p:txBody>
          <a:bodyPr/>
          <a:lstStyle/>
          <a:p>
            <a:pPr eaLnBrk="1" hangingPunct="1">
              <a:lnSpc>
                <a:spcPct val="120000"/>
              </a:lnSpc>
            </a:pPr>
            <a:r>
              <a:rPr lang="el-GR" altLang="el-GR" sz="2000" dirty="0">
                <a:solidFill>
                  <a:schemeClr val="tx1"/>
                </a:solidFill>
              </a:rPr>
              <a:t>Τιμολόγηση </a:t>
            </a:r>
            <a:r>
              <a:rPr lang="en-US" altLang="el-GR" sz="2000" dirty="0">
                <a:solidFill>
                  <a:schemeClr val="tx1"/>
                </a:solidFill>
              </a:rPr>
              <a:t>(pricing)</a:t>
            </a:r>
            <a:r>
              <a:rPr lang="el-GR" altLang="el-GR" sz="2000" dirty="0">
                <a:solidFill>
                  <a:schemeClr val="tx1"/>
                </a:solidFill>
              </a:rPr>
              <a:t> των φαρμάκων</a:t>
            </a:r>
            <a:endParaRPr lang="de-DE" altLang="el-GR" sz="2000" dirty="0">
              <a:solidFill>
                <a:schemeClr val="tx1"/>
              </a:solidFill>
            </a:endParaRPr>
          </a:p>
          <a:p>
            <a:pPr eaLnBrk="1" hangingPunct="1">
              <a:lnSpc>
                <a:spcPct val="120000"/>
              </a:lnSpc>
            </a:pPr>
            <a:r>
              <a:rPr lang="el-GR" altLang="el-GR" sz="2000" dirty="0">
                <a:solidFill>
                  <a:schemeClr val="tx1"/>
                </a:solidFill>
              </a:rPr>
              <a:t>Αποζημίωση από φορείς ασφάλισης  </a:t>
            </a:r>
          </a:p>
          <a:p>
            <a:pPr eaLnBrk="1" hangingPunct="1">
              <a:lnSpc>
                <a:spcPct val="120000"/>
              </a:lnSpc>
            </a:pPr>
            <a:r>
              <a:rPr lang="el-GR" altLang="el-GR" sz="2000" dirty="0">
                <a:solidFill>
                  <a:schemeClr val="tx1"/>
                </a:solidFill>
              </a:rPr>
              <a:t>Κατάρτιση θεραπευτικών κατευθυντηρίων γραμμών</a:t>
            </a:r>
            <a:r>
              <a:rPr lang="en-US" altLang="el-GR" sz="2000" dirty="0">
                <a:solidFill>
                  <a:schemeClr val="tx1"/>
                </a:solidFill>
              </a:rPr>
              <a:t> (clinical guidelines)</a:t>
            </a:r>
            <a:endParaRPr lang="de-DE" altLang="el-GR" sz="2000" dirty="0">
              <a:solidFill>
                <a:schemeClr val="tx1"/>
              </a:solidFill>
            </a:endParaRPr>
          </a:p>
          <a:p>
            <a:pPr eaLnBrk="1" hangingPunct="1">
              <a:lnSpc>
                <a:spcPct val="120000"/>
              </a:lnSpc>
            </a:pPr>
            <a:r>
              <a:rPr lang="el-GR" altLang="el-GR" sz="2000" dirty="0">
                <a:solidFill>
                  <a:schemeClr val="tx1"/>
                </a:solidFill>
              </a:rPr>
              <a:t>Διαδικασία λήψεως αποφάσεων για διάθεση πόρων σε επιλεγμένες ομάδες ασθενών (</a:t>
            </a:r>
            <a:r>
              <a:rPr lang="en-US" altLang="el-GR" sz="2000" dirty="0">
                <a:solidFill>
                  <a:schemeClr val="tx1"/>
                </a:solidFill>
              </a:rPr>
              <a:t>subgroup patients analysis)</a:t>
            </a:r>
          </a:p>
          <a:p>
            <a:pPr eaLnBrk="1" hangingPunct="1">
              <a:lnSpc>
                <a:spcPct val="120000"/>
              </a:lnSpc>
            </a:pPr>
            <a:r>
              <a:rPr lang="el-GR" altLang="el-GR" sz="2000" dirty="0">
                <a:solidFill>
                  <a:schemeClr val="tx1"/>
                </a:solidFill>
              </a:rPr>
              <a:t>Τεκμηρίωση των κοινωνικών και οικονομικών επιπτώσεων νοσημάτων</a:t>
            </a:r>
            <a:r>
              <a:rPr lang="en-US" altLang="el-GR" sz="2000" dirty="0">
                <a:solidFill>
                  <a:schemeClr val="tx1"/>
                </a:solidFill>
              </a:rPr>
              <a:t> </a:t>
            </a:r>
            <a:r>
              <a:rPr lang="el-GR" altLang="el-GR" sz="2000" dirty="0">
                <a:solidFill>
                  <a:schemeClr val="tx1"/>
                </a:solidFill>
              </a:rPr>
              <a:t>(</a:t>
            </a:r>
            <a:r>
              <a:rPr lang="en-US" altLang="el-GR" sz="2000" dirty="0">
                <a:solidFill>
                  <a:schemeClr val="tx1"/>
                </a:solidFill>
              </a:rPr>
              <a:t>budget impact analysis</a:t>
            </a:r>
            <a:r>
              <a:rPr lang="el-GR" altLang="el-GR" sz="2000" dirty="0">
                <a:solidFill>
                  <a:schemeClr val="tx1"/>
                </a:solidFill>
              </a:rPr>
              <a:t>)</a:t>
            </a:r>
            <a:endParaRPr lang="en-US" altLang="el-GR" sz="2000" dirty="0">
              <a:solidFill>
                <a:schemeClr val="tx1"/>
              </a:solidFill>
            </a:endParaRPr>
          </a:p>
          <a:p>
            <a:pPr eaLnBrk="1" hangingPunct="1">
              <a:lnSpc>
                <a:spcPct val="120000"/>
              </a:lnSpc>
            </a:pPr>
            <a:r>
              <a:rPr lang="el-GR" altLang="el-GR" sz="2000" dirty="0">
                <a:solidFill>
                  <a:schemeClr val="tx1"/>
                </a:solidFill>
              </a:rPr>
              <a:t>Κάλυψη των προσδοκιών – επιθυμιών των χρηστών για πρόσβαση σε νέα φάρμακα</a:t>
            </a:r>
            <a:r>
              <a:rPr lang="en-US" altLang="el-GR" sz="2000" dirty="0">
                <a:solidFill>
                  <a:schemeClr val="tx1"/>
                </a:solidFill>
              </a:rPr>
              <a:t>.</a:t>
            </a:r>
            <a:endParaRPr lang="el-GR" altLang="el-GR" sz="2000" dirty="0">
              <a:solidFill>
                <a:schemeClr val="tx1"/>
              </a:solidFill>
            </a:endParaRPr>
          </a:p>
          <a:p>
            <a:pPr eaLnBrk="1" hangingPunct="1">
              <a:lnSpc>
                <a:spcPct val="120000"/>
              </a:lnSpc>
            </a:pPr>
            <a:endParaRPr lang="el-GR" altLang="el-GR" sz="2000" dirty="0"/>
          </a:p>
          <a:p>
            <a:pPr eaLnBrk="1" hangingPunct="1">
              <a:lnSpc>
                <a:spcPct val="120000"/>
              </a:lnSpc>
              <a:buFont typeface="Wingdings" panose="05000000000000000000" pitchFamily="2" charset="2"/>
              <a:buNone/>
            </a:pPr>
            <a:endParaRPr lang="en-GB" altLang="el-GR" sz="2000" dirty="0"/>
          </a:p>
        </p:txBody>
      </p:sp>
      <p:pic>
        <p:nvPicPr>
          <p:cNvPr id="4" name="Picture 6" descr="Operational Excellence - ΕΚΠΑ">
            <a:extLst>
              <a:ext uri="{FF2B5EF4-FFF2-40B4-BE49-F238E27FC236}">
                <a16:creationId xmlns:a16="http://schemas.microsoft.com/office/drawing/2014/main" id="{2F9D3DDA-01BC-43A5-B76C-1BC794E532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7A027F8-7957-46FD-AD2A-98F7B5B186AC}"/>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8725" y="438150"/>
            <a:ext cx="10229850" cy="811213"/>
          </a:xfrm>
          <a:ln w="28575">
            <a:solidFill>
              <a:schemeClr val="accent2">
                <a:lumMod val="75000"/>
              </a:schemeClr>
            </a:solidFill>
          </a:ln>
        </p:spPr>
        <p:txBody>
          <a:bodyPr>
            <a:normAutofit fontScale="90000"/>
          </a:bodyPr>
          <a:lstStyle/>
          <a:p>
            <a:pPr algn="ctr">
              <a:defRPr/>
            </a:pPr>
            <a:r>
              <a:rPr lang="el-GR" sz="2400" b="1" dirty="0">
                <a:solidFill>
                  <a:schemeClr val="accent2">
                    <a:lumMod val="75000"/>
                  </a:schemeClr>
                </a:solidFill>
                <a:effectLst>
                  <a:outerShdw blurRad="38100" dist="38100" dir="2700000" algn="tl">
                    <a:srgbClr val="000000">
                      <a:alpha val="43137"/>
                    </a:srgbClr>
                  </a:outerShdw>
                </a:effectLst>
              </a:rPr>
              <a:t>Λίστα Ελέγχου Οικονομικής Αξιολόγησης </a:t>
            </a:r>
            <a:r>
              <a:rPr lang="en-US" sz="2400" b="1" dirty="0">
                <a:solidFill>
                  <a:schemeClr val="accent2">
                    <a:lumMod val="75000"/>
                  </a:schemeClr>
                </a:solidFill>
                <a:effectLst>
                  <a:outerShdw blurRad="38100" dist="38100" dir="2700000" algn="tl">
                    <a:srgbClr val="000000">
                      <a:alpha val="43137"/>
                    </a:srgbClr>
                  </a:outerShdw>
                </a:effectLst>
              </a:rPr>
              <a:t>Drummond                   </a:t>
            </a:r>
            <a:br>
              <a:rPr lang="en-US" sz="2400" b="1" dirty="0">
                <a:solidFill>
                  <a:schemeClr val="accent2">
                    <a:lumMod val="75000"/>
                  </a:schemeClr>
                </a:solidFill>
                <a:effectLst>
                  <a:outerShdw blurRad="38100" dist="38100" dir="2700000" algn="tl">
                    <a:srgbClr val="000000">
                      <a:alpha val="43137"/>
                    </a:srgbClr>
                  </a:outerShdw>
                </a:effectLst>
              </a:rPr>
            </a:br>
            <a:r>
              <a:rPr lang="en-US" sz="2400" b="1" dirty="0">
                <a:solidFill>
                  <a:schemeClr val="accent2">
                    <a:lumMod val="75000"/>
                  </a:schemeClr>
                </a:solidFill>
                <a:effectLst>
                  <a:outerShdw blurRad="38100" dist="38100" dir="2700000" algn="tl">
                    <a:srgbClr val="000000">
                      <a:alpha val="43137"/>
                    </a:srgbClr>
                  </a:outerShdw>
                </a:effectLst>
              </a:rPr>
              <a:t> (Drummond’s Checklist)</a:t>
            </a:r>
            <a:endParaRPr lang="el-GR" sz="2400" b="1" dirty="0">
              <a:solidFill>
                <a:schemeClr val="accent2">
                  <a:lumMod val="75000"/>
                </a:schemeClr>
              </a:solidFill>
              <a:effectLst>
                <a:outerShdw blurRad="38100" dist="38100" dir="2700000" algn="tl">
                  <a:srgbClr val="000000">
                    <a:alpha val="43137"/>
                  </a:srgbClr>
                </a:outerShdw>
              </a:effectLst>
            </a:endParaRPr>
          </a:p>
        </p:txBody>
      </p:sp>
      <p:sp>
        <p:nvSpPr>
          <p:cNvPr id="7" name="2 - Θέση περιεχομένου"/>
          <p:cNvSpPr>
            <a:spLocks noGrp="1"/>
          </p:cNvSpPr>
          <p:nvPr>
            <p:ph idx="1"/>
          </p:nvPr>
        </p:nvSpPr>
        <p:spPr>
          <a:xfrm>
            <a:off x="862013" y="1214438"/>
            <a:ext cx="10701337" cy="5472112"/>
          </a:xfrm>
        </p:spPr>
        <p:txBody>
          <a:bodyPr rtlCol="0">
            <a:normAutofit fontScale="92500"/>
          </a:bodyPr>
          <a:lstStyle/>
          <a:p>
            <a:pPr marL="449263" indent="-266700" algn="just" eaLnBrk="1" fontAlgn="auto" hangingPunct="1">
              <a:spcAft>
                <a:spcPts val="0"/>
              </a:spcAft>
              <a:buClr>
                <a:schemeClr val="tx1">
                  <a:shade val="95000"/>
                </a:schemeClr>
              </a:buClr>
              <a:buFont typeface="+mj-lt"/>
              <a:buAutoNum type="arabicPeriod"/>
              <a:defRPr/>
            </a:pPr>
            <a:endParaRPr lang="el-GR" sz="2000" i="1"/>
          </a:p>
          <a:p>
            <a:pPr marL="449263" indent="-266700" algn="just" eaLnBrk="1" fontAlgn="auto" hangingPunct="1">
              <a:spcAft>
                <a:spcPts val="0"/>
              </a:spcAft>
              <a:buClr>
                <a:schemeClr val="tx1">
                  <a:shade val="95000"/>
                </a:schemeClr>
              </a:buClr>
              <a:buFont typeface="+mj-lt"/>
              <a:buAutoNum type="arabicPeriod"/>
              <a:defRPr/>
            </a:pPr>
            <a:r>
              <a:rPr lang="el-GR" sz="2000" i="1"/>
              <a:t>Τέθηκε </a:t>
            </a:r>
            <a:r>
              <a:rPr lang="el-GR" sz="2000" i="1" dirty="0"/>
              <a:t>ένα καλά διατυπωμένο ερώτημα σε μορφή που να επιδέχεται απάντηση; </a:t>
            </a:r>
          </a:p>
          <a:p>
            <a:pPr marL="449263" indent="-266700" algn="just" eaLnBrk="1" fontAlgn="auto" hangingPunct="1">
              <a:spcAft>
                <a:spcPts val="0"/>
              </a:spcAft>
              <a:buClr>
                <a:schemeClr val="tx1">
                  <a:shade val="95000"/>
                </a:schemeClr>
              </a:buClr>
              <a:buFont typeface="+mj-lt"/>
              <a:buAutoNum type="arabicPeriod"/>
              <a:defRPr/>
            </a:pPr>
            <a:r>
              <a:rPr lang="el-GR" sz="2000" i="1" dirty="0"/>
              <a:t>Παρατέθηκε εκτενής περιγραφή των ανταγωνιστικών εναλλακτικών λύσεων; </a:t>
            </a:r>
          </a:p>
          <a:p>
            <a:pPr marL="449263" indent="-266700" algn="just" eaLnBrk="1" fontAlgn="auto" hangingPunct="1">
              <a:spcAft>
                <a:spcPts val="0"/>
              </a:spcAft>
              <a:buClr>
                <a:schemeClr val="tx1">
                  <a:shade val="95000"/>
                </a:schemeClr>
              </a:buClr>
              <a:buFont typeface="+mj-lt"/>
              <a:buAutoNum type="arabicPeriod"/>
              <a:defRPr/>
            </a:pPr>
            <a:r>
              <a:rPr lang="el-GR" sz="2000" i="1" dirty="0"/>
              <a:t>Τεκμηριώθηκε η αποτελεσματικότητα του προγράμματος; </a:t>
            </a:r>
          </a:p>
          <a:p>
            <a:pPr marL="449263" indent="-266700" algn="just" eaLnBrk="1" fontAlgn="auto" hangingPunct="1">
              <a:spcAft>
                <a:spcPts val="0"/>
              </a:spcAft>
              <a:buClr>
                <a:schemeClr val="tx1">
                  <a:shade val="95000"/>
                </a:schemeClr>
              </a:buClr>
              <a:buFont typeface="+mj-lt"/>
              <a:buAutoNum type="arabicPeriod"/>
              <a:defRPr/>
            </a:pPr>
            <a:r>
              <a:rPr lang="el-GR" sz="2000" i="1" dirty="0"/>
              <a:t>Εντοπίστηκε κάθε σημαντικό και συναφές κόστος και αποτέλεσμα για κάθε εναλλακτική λύση;</a:t>
            </a:r>
          </a:p>
          <a:p>
            <a:pPr marL="449263" indent="-266700" algn="just" eaLnBrk="1" fontAlgn="auto" hangingPunct="1">
              <a:spcAft>
                <a:spcPts val="0"/>
              </a:spcAft>
              <a:buClr>
                <a:schemeClr val="tx1">
                  <a:shade val="95000"/>
                </a:schemeClr>
              </a:buClr>
              <a:buFont typeface="+mj-lt"/>
              <a:buAutoNum type="arabicPeriod"/>
              <a:defRPr/>
            </a:pPr>
            <a:r>
              <a:rPr lang="el-GR" sz="2000" i="1" dirty="0"/>
              <a:t>Έγινε ακριβής μέτρηση κάθε κόστους και αποτελέσματος, με βάση τις κατάλληλες υλικές μονάδες; </a:t>
            </a:r>
          </a:p>
          <a:p>
            <a:pPr marL="449263" indent="-266700" algn="just" eaLnBrk="1" fontAlgn="auto" hangingPunct="1">
              <a:spcAft>
                <a:spcPts val="0"/>
              </a:spcAft>
              <a:buClr>
                <a:schemeClr val="tx1">
                  <a:shade val="95000"/>
                </a:schemeClr>
              </a:buClr>
              <a:buFont typeface="+mj-lt"/>
              <a:buAutoNum type="arabicPeriod"/>
              <a:defRPr/>
            </a:pPr>
            <a:r>
              <a:rPr lang="el-GR" sz="2000" i="1" dirty="0"/>
              <a:t>Αποτιμήθηκαν αξιόπιστα τα κόστη και τα αποτελέσματα; </a:t>
            </a:r>
          </a:p>
          <a:p>
            <a:pPr marL="449263" indent="-266700" algn="just" eaLnBrk="1" fontAlgn="auto" hangingPunct="1">
              <a:spcAft>
                <a:spcPts val="0"/>
              </a:spcAft>
              <a:buClr>
                <a:schemeClr val="tx1">
                  <a:shade val="95000"/>
                </a:schemeClr>
              </a:buClr>
              <a:buFont typeface="+mj-lt"/>
              <a:buAutoNum type="arabicPeriod"/>
              <a:defRPr/>
            </a:pPr>
            <a:r>
              <a:rPr lang="el-GR" sz="2000" i="1" dirty="0"/>
              <a:t>Έγινε προσαρμογή κόστους και αποτελεσμάτων με βάση τις χρονικές διαφορές; </a:t>
            </a:r>
          </a:p>
          <a:p>
            <a:pPr marL="449263" indent="-266700" algn="just" eaLnBrk="1" fontAlgn="auto" hangingPunct="1">
              <a:spcAft>
                <a:spcPts val="0"/>
              </a:spcAft>
              <a:buClr>
                <a:schemeClr val="tx1">
                  <a:shade val="95000"/>
                </a:schemeClr>
              </a:buClr>
              <a:buFont typeface="+mj-lt"/>
              <a:buAutoNum type="arabicPeriod"/>
              <a:defRPr/>
            </a:pPr>
            <a:r>
              <a:rPr lang="el-GR" sz="2000" i="1" dirty="0"/>
              <a:t>Έγινε ανάλυση του πρόσθετου κόστους και αποτελέσματος κάθε εναλλακτικής λύσης; </a:t>
            </a:r>
          </a:p>
          <a:p>
            <a:pPr marL="449263" indent="-266700" algn="just" eaLnBrk="1" fontAlgn="auto" hangingPunct="1">
              <a:spcAft>
                <a:spcPts val="0"/>
              </a:spcAft>
              <a:buClr>
                <a:schemeClr val="tx1">
                  <a:shade val="95000"/>
                </a:schemeClr>
              </a:buClr>
              <a:buFont typeface="+mj-lt"/>
              <a:buAutoNum type="arabicPeriod"/>
              <a:defRPr/>
            </a:pPr>
            <a:r>
              <a:rPr lang="el-GR" sz="2000" i="1" dirty="0"/>
              <a:t>Υπήρξε πρόβλεψη για αβεβαιότητα στην εκτίμηση κόστους και αποτελεσμάτων; </a:t>
            </a:r>
          </a:p>
          <a:p>
            <a:pPr marL="449263" indent="-266700" algn="just" eaLnBrk="1" fontAlgn="auto" hangingPunct="1">
              <a:spcAft>
                <a:spcPts val="0"/>
              </a:spcAft>
              <a:buClr>
                <a:schemeClr val="tx1">
                  <a:shade val="95000"/>
                </a:schemeClr>
              </a:buClr>
              <a:buFont typeface="+mj-lt"/>
              <a:buAutoNum type="arabicPeriod"/>
              <a:defRPr/>
            </a:pPr>
            <a:r>
              <a:rPr lang="el-GR" sz="2000" i="1" dirty="0"/>
              <a:t>Συμπεριλήφθηκε στην παρουσίαση και την εξέταση των πορισμάτων της μελέτης κάθε ζήτημα που ενδιαφέρει τους χρήστες; </a:t>
            </a:r>
            <a:endParaRPr lang="el-GR" dirty="0"/>
          </a:p>
          <a:p>
            <a:pPr marL="179388" indent="0" eaLnBrk="1" fontAlgn="auto" hangingPunct="1">
              <a:spcAft>
                <a:spcPts val="0"/>
              </a:spcAft>
              <a:buClr>
                <a:schemeClr val="tx1">
                  <a:shade val="95000"/>
                </a:schemeClr>
              </a:buClr>
              <a:buFont typeface="Arial" panose="020B0604020202020204" pitchFamily="34" charset="0"/>
              <a:buNone/>
              <a:defRPr/>
            </a:pPr>
            <a:endParaRPr lang="el-GR" dirty="0"/>
          </a:p>
          <a:p>
            <a:pPr marL="179388" indent="0" eaLnBrk="1" fontAlgn="auto" hangingPunct="1">
              <a:spcAft>
                <a:spcPts val="0"/>
              </a:spcAft>
              <a:buClr>
                <a:schemeClr val="tx1">
                  <a:shade val="95000"/>
                </a:schemeClr>
              </a:buClr>
              <a:defRPr/>
            </a:pPr>
            <a:endParaRPr lang="el-GR" dirty="0"/>
          </a:p>
        </p:txBody>
      </p:sp>
    </p:spTree>
    <p:extLst>
      <p:ext uri="{BB962C8B-B14F-4D97-AF65-F5344CB8AC3E}">
        <p14:creationId xmlns:p14="http://schemas.microsoft.com/office/powerpoint/2010/main" val="1602450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6CC8BFE2-08D7-4BC7-9FD2-1DD493477228}"/>
              </a:ext>
            </a:extLst>
          </p:cNvPr>
          <p:cNvSpPr>
            <a:spLocks noGrp="1"/>
          </p:cNvSpPr>
          <p:nvPr>
            <p:ph type="title"/>
          </p:nvPr>
        </p:nvSpPr>
        <p:spPr>
          <a:xfrm>
            <a:off x="1774825" y="228600"/>
            <a:ext cx="8893175" cy="1328738"/>
          </a:xfrm>
        </p:spPr>
        <p:txBody>
          <a:bodyPr/>
          <a:lstStyle/>
          <a:p>
            <a:pPr algn="ctr" eaLnBrk="1" hangingPunct="1"/>
            <a:r>
              <a:rPr lang="el-GR" altLang="el-GR" sz="4000" b="1"/>
              <a:t>Αγορά Υπηρεσιών Υγείας</a:t>
            </a:r>
            <a:br>
              <a:rPr lang="el-GR" altLang="el-GR" sz="4000" b="1"/>
            </a:br>
            <a:r>
              <a:rPr lang="el-GR" altLang="el-GR" sz="3600" b="1"/>
              <a:t>Ζήτηση Υπηρεσιών Υγείας</a:t>
            </a:r>
            <a:endParaRPr lang="en-US" altLang="el-GR" sz="3600" b="1"/>
          </a:p>
        </p:txBody>
      </p:sp>
      <p:sp>
        <p:nvSpPr>
          <p:cNvPr id="16387" name="Rectangle 3">
            <a:extLst>
              <a:ext uri="{FF2B5EF4-FFF2-40B4-BE49-F238E27FC236}">
                <a16:creationId xmlns:a16="http://schemas.microsoft.com/office/drawing/2014/main" id="{5FDF6AEF-666B-4F3E-875F-C997C3514161}"/>
              </a:ext>
            </a:extLst>
          </p:cNvPr>
          <p:cNvSpPr>
            <a:spLocks noGrp="1"/>
          </p:cNvSpPr>
          <p:nvPr>
            <p:ph type="body" idx="1"/>
          </p:nvPr>
        </p:nvSpPr>
        <p:spPr>
          <a:xfrm>
            <a:off x="1524000" y="1804736"/>
            <a:ext cx="10098505" cy="5053263"/>
          </a:xfrm>
        </p:spPr>
        <p:txBody>
          <a:bodyPr/>
          <a:lstStyle/>
          <a:p>
            <a:pPr eaLnBrk="1" hangingPunct="1">
              <a:lnSpc>
                <a:spcPct val="80000"/>
              </a:lnSpc>
            </a:pPr>
            <a:r>
              <a:rPr lang="el-GR" altLang="el-GR" sz="2400">
                <a:solidFill>
                  <a:schemeClr val="tx1"/>
                </a:solidFill>
              </a:rPr>
              <a:t>Ανάγκες υγείας (κατάσταση της υγείας του ατόμου)</a:t>
            </a:r>
          </a:p>
          <a:p>
            <a:pPr eaLnBrk="1" hangingPunct="1">
              <a:lnSpc>
                <a:spcPct val="80000"/>
              </a:lnSpc>
            </a:pPr>
            <a:r>
              <a:rPr lang="el-GR" altLang="el-GR" sz="2400">
                <a:solidFill>
                  <a:schemeClr val="tx1"/>
                </a:solidFill>
              </a:rPr>
              <a:t>πραγματικές ανάγκες υγείας – πλασματικές-μη εκφρασμένες</a:t>
            </a:r>
          </a:p>
          <a:p>
            <a:pPr eaLnBrk="1" hangingPunct="1">
              <a:lnSpc>
                <a:spcPct val="80000"/>
              </a:lnSpc>
            </a:pPr>
            <a:r>
              <a:rPr lang="el-GR" altLang="el-GR" sz="2400">
                <a:solidFill>
                  <a:schemeClr val="tx1"/>
                </a:solidFill>
              </a:rPr>
              <a:t>το διαθέσιμο εισόδημα </a:t>
            </a:r>
          </a:p>
          <a:p>
            <a:pPr eaLnBrk="1" hangingPunct="1">
              <a:lnSpc>
                <a:spcPct val="80000"/>
              </a:lnSpc>
            </a:pPr>
            <a:r>
              <a:rPr lang="el-GR" altLang="el-GR" sz="2400">
                <a:solidFill>
                  <a:schemeClr val="tx1"/>
                </a:solidFill>
              </a:rPr>
              <a:t>η σοβαρότητα της ασθένειας</a:t>
            </a:r>
            <a:endParaRPr lang="en-GB" altLang="el-GR" sz="2400">
              <a:solidFill>
                <a:schemeClr val="tx1"/>
              </a:solidFill>
            </a:endParaRPr>
          </a:p>
          <a:p>
            <a:pPr eaLnBrk="1" hangingPunct="1">
              <a:lnSpc>
                <a:spcPct val="80000"/>
              </a:lnSpc>
            </a:pPr>
            <a:r>
              <a:rPr lang="en-GB" altLang="el-GR" sz="2400">
                <a:solidFill>
                  <a:schemeClr val="tx1"/>
                </a:solidFill>
              </a:rPr>
              <a:t>επιδημιολογικοί, δημογραφικοί παράγοντες</a:t>
            </a:r>
            <a:endParaRPr lang="el-GR" altLang="el-GR" sz="2400">
              <a:solidFill>
                <a:schemeClr val="tx1"/>
              </a:solidFill>
            </a:endParaRPr>
          </a:p>
          <a:p>
            <a:pPr eaLnBrk="1" hangingPunct="1">
              <a:lnSpc>
                <a:spcPct val="80000"/>
              </a:lnSpc>
            </a:pPr>
            <a:r>
              <a:rPr lang="el-GR" altLang="el-GR" sz="2400">
                <a:solidFill>
                  <a:schemeClr val="tx1"/>
                </a:solidFill>
              </a:rPr>
              <a:t>πολιτιστικοί, κοινωνικοί </a:t>
            </a:r>
            <a:r>
              <a:rPr lang="en-GB" altLang="el-GR" sz="2400">
                <a:solidFill>
                  <a:schemeClr val="tx1"/>
                </a:solidFill>
              </a:rPr>
              <a:t>παράγοντες</a:t>
            </a:r>
            <a:endParaRPr lang="el-GR" altLang="el-GR" sz="2400">
              <a:solidFill>
                <a:schemeClr val="tx1"/>
              </a:solidFill>
            </a:endParaRPr>
          </a:p>
          <a:p>
            <a:pPr eaLnBrk="1" hangingPunct="1">
              <a:lnSpc>
                <a:spcPct val="80000"/>
              </a:lnSpc>
            </a:pPr>
            <a:r>
              <a:rPr lang="el-GR" altLang="el-GR" sz="2400">
                <a:solidFill>
                  <a:schemeClr val="tx1"/>
                </a:solidFill>
              </a:rPr>
              <a:t>τιμή της φροντίδας υγείας</a:t>
            </a:r>
            <a:endParaRPr lang="en-GB" altLang="el-GR" sz="2400">
              <a:solidFill>
                <a:schemeClr val="tx1"/>
              </a:solidFill>
            </a:endParaRPr>
          </a:p>
          <a:p>
            <a:pPr eaLnBrk="1" hangingPunct="1">
              <a:lnSpc>
                <a:spcPct val="80000"/>
              </a:lnSpc>
            </a:pPr>
            <a:r>
              <a:rPr lang="en-GB" altLang="el-GR" sz="2400">
                <a:solidFill>
                  <a:schemeClr val="tx1"/>
                </a:solidFill>
              </a:rPr>
              <a:t>κοινωνική ασφάλιση</a:t>
            </a:r>
            <a:r>
              <a:rPr lang="el-GR" altLang="el-GR" sz="2400">
                <a:solidFill>
                  <a:schemeClr val="tx1"/>
                </a:solidFill>
              </a:rPr>
              <a:t> (μηδενική τιμή)</a:t>
            </a:r>
          </a:p>
          <a:p>
            <a:pPr eaLnBrk="1" hangingPunct="1">
              <a:lnSpc>
                <a:spcPct val="80000"/>
              </a:lnSpc>
            </a:pPr>
            <a:r>
              <a:rPr lang="el-GR" altLang="el-GR" sz="2400">
                <a:solidFill>
                  <a:schemeClr val="tx1"/>
                </a:solidFill>
              </a:rPr>
              <a:t>βιοϊατρική τεχνολογία (ταχύτατη  διάχυση και γήρανση)</a:t>
            </a:r>
          </a:p>
          <a:p>
            <a:pPr eaLnBrk="1" hangingPunct="1">
              <a:lnSpc>
                <a:spcPct val="80000"/>
              </a:lnSpc>
            </a:pPr>
            <a:r>
              <a:rPr lang="el-GR" altLang="el-GR" sz="2400">
                <a:solidFill>
                  <a:schemeClr val="tx1"/>
                </a:solidFill>
              </a:rPr>
              <a:t>μετασχηματισμό του τρόπου παραγωγής και διανομής των φροντίδων υγείας</a:t>
            </a:r>
            <a:endParaRPr lang="en-US" altLang="el-GR" sz="2400">
              <a:solidFill>
                <a:schemeClr val="tx1"/>
              </a:solidFill>
            </a:endParaRPr>
          </a:p>
        </p:txBody>
      </p:sp>
      <p:pic>
        <p:nvPicPr>
          <p:cNvPr id="4" name="Picture 6" descr="Operational Excellence - ΕΚΠΑ">
            <a:extLst>
              <a:ext uri="{FF2B5EF4-FFF2-40B4-BE49-F238E27FC236}">
                <a16:creationId xmlns:a16="http://schemas.microsoft.com/office/drawing/2014/main" id="{F3460467-BB78-4F5C-8748-73BAA89DCB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1952320-AD66-4734-99A9-80D2510C7153}"/>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B53DD62-DA68-4C27-91EF-D2A1E2FB58DB}"/>
              </a:ext>
            </a:extLst>
          </p:cNvPr>
          <p:cNvSpPr>
            <a:spLocks noGrp="1"/>
          </p:cNvSpPr>
          <p:nvPr>
            <p:ph type="title"/>
          </p:nvPr>
        </p:nvSpPr>
        <p:spPr>
          <a:xfrm>
            <a:off x="1211263" y="320675"/>
            <a:ext cx="10515600" cy="1325563"/>
          </a:xfrm>
        </p:spPr>
        <p:txBody>
          <a:bodyPr/>
          <a:lstStyle/>
          <a:p>
            <a:pPr algn="ctr" eaLnBrk="1" hangingPunct="1"/>
            <a:r>
              <a:rPr lang="el-GR" altLang="el-GR" b="1"/>
              <a:t>Κριτήρια κατανομής των πόρων</a:t>
            </a:r>
            <a:endParaRPr lang="en-US" altLang="el-GR" b="1"/>
          </a:p>
        </p:txBody>
      </p:sp>
      <p:sp>
        <p:nvSpPr>
          <p:cNvPr id="17411" name="Rectangle 3">
            <a:extLst>
              <a:ext uri="{FF2B5EF4-FFF2-40B4-BE49-F238E27FC236}">
                <a16:creationId xmlns:a16="http://schemas.microsoft.com/office/drawing/2014/main" id="{108124DD-3FEA-4847-8F70-B5A815FA75EE}"/>
              </a:ext>
            </a:extLst>
          </p:cNvPr>
          <p:cNvSpPr>
            <a:spLocks noGrp="1"/>
          </p:cNvSpPr>
          <p:nvPr>
            <p:ph type="body" idx="1"/>
          </p:nvPr>
        </p:nvSpPr>
        <p:spPr>
          <a:xfrm>
            <a:off x="1981200" y="2205038"/>
            <a:ext cx="8229600" cy="3925887"/>
          </a:xfrm>
        </p:spPr>
        <p:txBody>
          <a:bodyPr/>
          <a:lstStyle/>
          <a:p>
            <a:pPr eaLnBrk="1" hangingPunct="1"/>
            <a:r>
              <a:rPr lang="el-GR" altLang="el-GR" sz="4000" b="1" dirty="0">
                <a:solidFill>
                  <a:schemeClr val="tx1"/>
                </a:solidFill>
              </a:rPr>
              <a:t>Ισότητα</a:t>
            </a:r>
          </a:p>
          <a:p>
            <a:pPr eaLnBrk="1" hangingPunct="1"/>
            <a:r>
              <a:rPr lang="el-GR" altLang="el-GR" sz="4000" b="1" dirty="0">
                <a:solidFill>
                  <a:schemeClr val="tx1"/>
                </a:solidFill>
              </a:rPr>
              <a:t>Αποτελεσματικότητα</a:t>
            </a:r>
          </a:p>
          <a:p>
            <a:pPr eaLnBrk="1" hangingPunct="1"/>
            <a:r>
              <a:rPr lang="el-GR" altLang="el-GR" sz="4000" b="1" dirty="0">
                <a:solidFill>
                  <a:schemeClr val="tx1"/>
                </a:solidFill>
              </a:rPr>
              <a:t>Αποδοτικότητα</a:t>
            </a:r>
          </a:p>
          <a:p>
            <a:pPr eaLnBrk="1" hangingPunct="1"/>
            <a:endParaRPr lang="en-US" altLang="el-GR" sz="4000" b="1" dirty="0">
              <a:solidFill>
                <a:schemeClr val="tx1"/>
              </a:solidFill>
            </a:endParaRPr>
          </a:p>
        </p:txBody>
      </p:sp>
      <p:pic>
        <p:nvPicPr>
          <p:cNvPr id="4" name="Picture 6" descr="Operational Excellence - ΕΚΠΑ">
            <a:extLst>
              <a:ext uri="{FF2B5EF4-FFF2-40B4-BE49-F238E27FC236}">
                <a16:creationId xmlns:a16="http://schemas.microsoft.com/office/drawing/2014/main" id="{2FD5AF70-C142-4163-9727-E1C8762DF0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E3E0CB4-4390-463E-9E8A-4422C4B560C0}"/>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93EBF028-202F-47E8-8017-78A9D85CC394}"/>
              </a:ext>
            </a:extLst>
          </p:cNvPr>
          <p:cNvSpPr>
            <a:spLocks noGrp="1" noRot="1"/>
          </p:cNvSpPr>
          <p:nvPr>
            <p:ph type="title"/>
          </p:nvPr>
        </p:nvSpPr>
        <p:spPr>
          <a:xfrm>
            <a:off x="1981200" y="274638"/>
            <a:ext cx="8435975" cy="993775"/>
          </a:xfrm>
        </p:spPr>
        <p:txBody>
          <a:bodyPr/>
          <a:lstStyle/>
          <a:p>
            <a:pPr algn="ctr" eaLnBrk="1" hangingPunct="1"/>
            <a:r>
              <a:rPr lang="el-GR" altLang="el-GR" b="1"/>
              <a:t>Προσφορά Υπηρεσιών Υγείας </a:t>
            </a:r>
            <a:endParaRPr lang="en-US" altLang="el-GR" b="1"/>
          </a:p>
        </p:txBody>
      </p:sp>
      <p:sp>
        <p:nvSpPr>
          <p:cNvPr id="18435" name="Rectangle 3">
            <a:extLst>
              <a:ext uri="{FF2B5EF4-FFF2-40B4-BE49-F238E27FC236}">
                <a16:creationId xmlns:a16="http://schemas.microsoft.com/office/drawing/2014/main" id="{D6A60E5F-8CD9-4992-AC4D-2D3E9C8AFBE1}"/>
              </a:ext>
            </a:extLst>
          </p:cNvPr>
          <p:cNvSpPr>
            <a:spLocks noGrp="1" noRot="1"/>
          </p:cNvSpPr>
          <p:nvPr>
            <p:ph type="body" idx="1"/>
          </p:nvPr>
        </p:nvSpPr>
        <p:spPr>
          <a:xfrm>
            <a:off x="1524000" y="1484313"/>
            <a:ext cx="10242884" cy="4968875"/>
          </a:xfrm>
        </p:spPr>
        <p:txBody>
          <a:bodyPr>
            <a:normAutofit/>
          </a:bodyPr>
          <a:lstStyle/>
          <a:p>
            <a:pPr eaLnBrk="1" hangingPunct="1">
              <a:lnSpc>
                <a:spcPct val="80000"/>
              </a:lnSpc>
            </a:pPr>
            <a:r>
              <a:rPr lang="el-GR" altLang="el-GR" sz="2400" dirty="0">
                <a:solidFill>
                  <a:schemeClr val="tx1"/>
                </a:solidFill>
              </a:rPr>
              <a:t>Υπεροχή της ιατρικής γνώσης </a:t>
            </a:r>
            <a:r>
              <a:rPr lang="el-GR" altLang="el-GR" sz="2400" b="1" dirty="0">
                <a:solidFill>
                  <a:schemeClr val="tx1"/>
                </a:solidFill>
              </a:rPr>
              <a:t>(ασύμμετρη πληροφόρηση)</a:t>
            </a:r>
            <a:r>
              <a:rPr lang="el-GR" altLang="el-GR" sz="2400" dirty="0">
                <a:solidFill>
                  <a:schemeClr val="tx1"/>
                </a:solidFill>
              </a:rPr>
              <a:t>.</a:t>
            </a:r>
            <a:endParaRPr lang="el-GR" altLang="el-GR" sz="2400" b="1" dirty="0">
              <a:solidFill>
                <a:schemeClr val="tx1"/>
              </a:solidFill>
            </a:endParaRPr>
          </a:p>
          <a:p>
            <a:pPr lvl="1" eaLnBrk="1" hangingPunct="1">
              <a:lnSpc>
                <a:spcPct val="80000"/>
              </a:lnSpc>
            </a:pPr>
            <a:r>
              <a:rPr lang="el-GR" altLang="el-GR" sz="2000" b="1" dirty="0">
                <a:solidFill>
                  <a:schemeClr val="tx1"/>
                </a:solidFill>
              </a:rPr>
              <a:t>Έλλειψη κυριαρχίας του καταναλωτή</a:t>
            </a:r>
          </a:p>
          <a:p>
            <a:pPr lvl="2" eaLnBrk="1" hangingPunct="1">
              <a:lnSpc>
                <a:spcPct val="80000"/>
              </a:lnSpc>
            </a:pPr>
            <a:r>
              <a:rPr lang="el-GR" altLang="el-GR" sz="1800" b="1" dirty="0">
                <a:solidFill>
                  <a:schemeClr val="tx1"/>
                </a:solidFill>
              </a:rPr>
              <a:t>Παρουσία αβεβαιότητας</a:t>
            </a:r>
            <a:endParaRPr lang="el-GR" altLang="el-GR" sz="1800" dirty="0">
              <a:solidFill>
                <a:schemeClr val="tx1"/>
              </a:solidFill>
            </a:endParaRPr>
          </a:p>
          <a:p>
            <a:pPr eaLnBrk="1" hangingPunct="1">
              <a:lnSpc>
                <a:spcPct val="80000"/>
              </a:lnSpc>
            </a:pPr>
            <a:r>
              <a:rPr lang="el-GR" altLang="el-GR" sz="2400" dirty="0">
                <a:solidFill>
                  <a:schemeClr val="tx1"/>
                </a:solidFill>
              </a:rPr>
              <a:t>Ρόλος γιατρού ως κυρίαρχου στη λήψη ιατρικών αποφάσεων και </a:t>
            </a:r>
            <a:r>
              <a:rPr lang="el-GR" altLang="el-GR" sz="2400" dirty="0" err="1">
                <a:solidFill>
                  <a:schemeClr val="tx1"/>
                </a:solidFill>
              </a:rPr>
              <a:t>διαμεσολαβητού</a:t>
            </a:r>
            <a:r>
              <a:rPr lang="el-GR" altLang="el-GR" sz="2400" dirty="0">
                <a:solidFill>
                  <a:schemeClr val="tx1"/>
                </a:solidFill>
              </a:rPr>
              <a:t> μεταξύ ασθενούς και ασφαλιστικού φορέα </a:t>
            </a:r>
          </a:p>
          <a:p>
            <a:pPr lvl="1" eaLnBrk="1" hangingPunct="1">
              <a:lnSpc>
                <a:spcPct val="80000"/>
              </a:lnSpc>
            </a:pPr>
            <a:r>
              <a:rPr lang="el-GR" altLang="el-GR" sz="2000" dirty="0">
                <a:solidFill>
                  <a:schemeClr val="tx1"/>
                </a:solidFill>
              </a:rPr>
              <a:t> </a:t>
            </a:r>
            <a:r>
              <a:rPr lang="el-GR" altLang="el-GR" sz="2000" b="1" dirty="0">
                <a:solidFill>
                  <a:schemeClr val="tx1"/>
                </a:solidFill>
              </a:rPr>
              <a:t>σχέση αντιπροσώπευσης</a:t>
            </a:r>
          </a:p>
          <a:p>
            <a:pPr lvl="2" eaLnBrk="1" hangingPunct="1">
              <a:lnSpc>
                <a:spcPct val="80000"/>
              </a:lnSpc>
            </a:pPr>
            <a:r>
              <a:rPr lang="el-GR" altLang="el-GR" sz="1800" b="1" dirty="0" err="1">
                <a:solidFill>
                  <a:schemeClr val="tx1"/>
                </a:solidFill>
              </a:rPr>
              <a:t>προκλητή</a:t>
            </a:r>
            <a:r>
              <a:rPr lang="el-GR" altLang="el-GR" sz="1800" b="1" dirty="0">
                <a:solidFill>
                  <a:schemeClr val="tx1"/>
                </a:solidFill>
              </a:rPr>
              <a:t> ζήτηση </a:t>
            </a:r>
          </a:p>
          <a:p>
            <a:pPr lvl="3" eaLnBrk="1" hangingPunct="1">
              <a:lnSpc>
                <a:spcPct val="80000"/>
              </a:lnSpc>
            </a:pPr>
            <a:r>
              <a:rPr lang="el-GR" altLang="el-GR" sz="1600" b="1" dirty="0">
                <a:solidFill>
                  <a:schemeClr val="tx1"/>
                </a:solidFill>
              </a:rPr>
              <a:t>ηθική βλάβη  </a:t>
            </a:r>
          </a:p>
          <a:p>
            <a:pPr lvl="4" eaLnBrk="1" hangingPunct="1">
              <a:lnSpc>
                <a:spcPct val="80000"/>
              </a:lnSpc>
            </a:pPr>
            <a:r>
              <a:rPr lang="el-GR" altLang="el-GR" sz="1600" b="1" dirty="0">
                <a:solidFill>
                  <a:schemeClr val="tx1"/>
                </a:solidFill>
              </a:rPr>
              <a:t>αντίστροφη επιλογή</a:t>
            </a:r>
            <a:endParaRPr lang="el-GR" altLang="el-GR" sz="1600" dirty="0">
              <a:solidFill>
                <a:schemeClr val="tx1"/>
              </a:solidFill>
            </a:endParaRPr>
          </a:p>
          <a:p>
            <a:pPr eaLnBrk="1" hangingPunct="1">
              <a:lnSpc>
                <a:spcPct val="80000"/>
              </a:lnSpc>
            </a:pPr>
            <a:r>
              <a:rPr lang="el-GR" altLang="el-GR" sz="2400" dirty="0">
                <a:solidFill>
                  <a:schemeClr val="tx1"/>
                </a:solidFill>
              </a:rPr>
              <a:t>Κρατική παρέμβαση προς αποφυγή </a:t>
            </a:r>
            <a:r>
              <a:rPr lang="el-GR" altLang="el-GR" sz="2400" b="1" dirty="0">
                <a:solidFill>
                  <a:schemeClr val="tx1"/>
                </a:solidFill>
              </a:rPr>
              <a:t>εξωτερικών επιδράσεων</a:t>
            </a:r>
          </a:p>
          <a:p>
            <a:pPr eaLnBrk="1" hangingPunct="1">
              <a:lnSpc>
                <a:spcPct val="80000"/>
              </a:lnSpc>
            </a:pPr>
            <a:r>
              <a:rPr lang="el-GR" altLang="el-GR" sz="2400" b="1" dirty="0">
                <a:solidFill>
                  <a:schemeClr val="tx1"/>
                </a:solidFill>
              </a:rPr>
              <a:t>θετικών </a:t>
            </a:r>
            <a:r>
              <a:rPr lang="el-GR" altLang="el-GR" sz="2400" dirty="0">
                <a:solidFill>
                  <a:schemeClr val="tx1"/>
                </a:solidFill>
              </a:rPr>
              <a:t> ή  </a:t>
            </a:r>
            <a:r>
              <a:rPr lang="el-GR" altLang="el-GR" sz="2400" b="1" dirty="0">
                <a:solidFill>
                  <a:schemeClr val="tx1"/>
                </a:solidFill>
              </a:rPr>
              <a:t>αρνητικών επιδράσεων</a:t>
            </a:r>
            <a:endParaRPr lang="en-US" altLang="el-GR" sz="2400" b="1" dirty="0">
              <a:solidFill>
                <a:schemeClr val="tx1"/>
              </a:solidFill>
            </a:endParaRPr>
          </a:p>
        </p:txBody>
      </p:sp>
      <p:pic>
        <p:nvPicPr>
          <p:cNvPr id="4" name="Picture 6" descr="Operational Excellence - ΕΚΠΑ">
            <a:extLst>
              <a:ext uri="{FF2B5EF4-FFF2-40B4-BE49-F238E27FC236}">
                <a16:creationId xmlns:a16="http://schemas.microsoft.com/office/drawing/2014/main" id="{BBDD07BF-C6A9-4E97-B76F-FEAEFB93A3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5F2FA53-F07C-4C35-81A2-99B556EB986B}"/>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573ACF94-2C3C-4394-9855-29409634E9AC}"/>
              </a:ext>
            </a:extLst>
          </p:cNvPr>
          <p:cNvSpPr>
            <a:spLocks noGrp="1" noRot="1"/>
          </p:cNvSpPr>
          <p:nvPr>
            <p:ph type="title"/>
          </p:nvPr>
        </p:nvSpPr>
        <p:spPr>
          <a:xfrm>
            <a:off x="1211263" y="542019"/>
            <a:ext cx="10515600" cy="1104219"/>
          </a:xfrm>
        </p:spPr>
        <p:txBody>
          <a:bodyPr/>
          <a:lstStyle/>
          <a:p>
            <a:pPr algn="ctr" eaLnBrk="1" hangingPunct="1"/>
            <a:r>
              <a:rPr lang="el-GR" altLang="el-GR" sz="4000" b="1" dirty="0"/>
              <a:t>Η χρηματοδότηση των υπηρεσιών υγείας</a:t>
            </a:r>
            <a:endParaRPr lang="en-US" altLang="el-GR" sz="4000" b="1" dirty="0"/>
          </a:p>
        </p:txBody>
      </p:sp>
      <p:sp>
        <p:nvSpPr>
          <p:cNvPr id="19459" name="Rectangle 3">
            <a:extLst>
              <a:ext uri="{FF2B5EF4-FFF2-40B4-BE49-F238E27FC236}">
                <a16:creationId xmlns:a16="http://schemas.microsoft.com/office/drawing/2014/main" id="{F702585D-4716-40A3-8F8F-ED8966184FE4}"/>
              </a:ext>
            </a:extLst>
          </p:cNvPr>
          <p:cNvSpPr>
            <a:spLocks noGrp="1" noRot="1"/>
          </p:cNvSpPr>
          <p:nvPr>
            <p:ph type="body" idx="1"/>
          </p:nvPr>
        </p:nvSpPr>
        <p:spPr>
          <a:xfrm>
            <a:off x="1524000" y="1676400"/>
            <a:ext cx="9144000" cy="4422775"/>
          </a:xfrm>
        </p:spPr>
        <p:txBody>
          <a:bodyPr/>
          <a:lstStyle/>
          <a:p>
            <a:pPr eaLnBrk="1" hangingPunct="1"/>
            <a:r>
              <a:rPr lang="el-GR" altLang="el-GR">
                <a:solidFill>
                  <a:schemeClr val="tx1"/>
                </a:solidFill>
              </a:rPr>
              <a:t>Πηγές χρηματοδότησης των υγειονομικών συστημάτων</a:t>
            </a:r>
          </a:p>
          <a:p>
            <a:pPr eaLnBrk="1" hangingPunct="1"/>
            <a:r>
              <a:rPr lang="el-GR" altLang="el-GR">
                <a:solidFill>
                  <a:schemeClr val="tx1"/>
                </a:solidFill>
              </a:rPr>
              <a:t>Σύνθεση και κατανομή των υγειονομικών πόρων</a:t>
            </a:r>
          </a:p>
          <a:p>
            <a:pPr eaLnBrk="1" hangingPunct="1"/>
            <a:r>
              <a:rPr lang="el-GR" altLang="el-GR">
                <a:solidFill>
                  <a:schemeClr val="tx1"/>
                </a:solidFill>
              </a:rPr>
              <a:t>Συστήματα αποζημίωσης των παραγωγών-προμηθευτών</a:t>
            </a:r>
          </a:p>
          <a:p>
            <a:pPr lvl="1" eaLnBrk="1" hangingPunct="1"/>
            <a:r>
              <a:rPr lang="el-GR" altLang="el-GR">
                <a:solidFill>
                  <a:schemeClr val="tx1"/>
                </a:solidFill>
              </a:rPr>
              <a:t>Μονάδων Υγείας</a:t>
            </a:r>
          </a:p>
          <a:p>
            <a:pPr lvl="2" eaLnBrk="1" hangingPunct="1"/>
            <a:r>
              <a:rPr lang="el-GR" altLang="el-GR">
                <a:solidFill>
                  <a:schemeClr val="tx1"/>
                </a:solidFill>
              </a:rPr>
              <a:t>Επαγγελματιών υγείας</a:t>
            </a:r>
          </a:p>
          <a:p>
            <a:pPr lvl="3" eaLnBrk="1" hangingPunct="1"/>
            <a:r>
              <a:rPr lang="el-GR" altLang="el-GR">
                <a:solidFill>
                  <a:schemeClr val="tx1"/>
                </a:solidFill>
              </a:rPr>
              <a:t>Παραγωγών τεχνολογίας</a:t>
            </a:r>
          </a:p>
          <a:p>
            <a:pPr eaLnBrk="1" hangingPunct="1"/>
            <a:r>
              <a:rPr lang="el-GR" altLang="el-GR">
                <a:solidFill>
                  <a:schemeClr val="tx1"/>
                </a:solidFill>
              </a:rPr>
              <a:t> Κοστολόγηση των ιατρικών πράξεων </a:t>
            </a:r>
          </a:p>
          <a:p>
            <a:pPr eaLnBrk="1" hangingPunct="1"/>
            <a:r>
              <a:rPr lang="el-GR" altLang="el-GR">
                <a:solidFill>
                  <a:schemeClr val="tx1"/>
                </a:solidFill>
              </a:rPr>
              <a:t>Τιμολόγηση  ιατρικών αγαθών και υπηρεσιών</a:t>
            </a:r>
            <a:endParaRPr lang="en-US" altLang="el-GR">
              <a:solidFill>
                <a:schemeClr val="tx1"/>
              </a:solidFill>
            </a:endParaRPr>
          </a:p>
        </p:txBody>
      </p:sp>
      <p:pic>
        <p:nvPicPr>
          <p:cNvPr id="4" name="Picture 6" descr="Operational Excellence - ΕΚΠΑ">
            <a:extLst>
              <a:ext uri="{FF2B5EF4-FFF2-40B4-BE49-F238E27FC236}">
                <a16:creationId xmlns:a16="http://schemas.microsoft.com/office/drawing/2014/main" id="{4B3D9988-481E-461F-9242-773568CBF0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C8784DE-DBBA-4DDF-99C2-9F2231D544D9}"/>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551B8A4-8923-4D17-9018-A4D510253EA0}"/>
              </a:ext>
            </a:extLst>
          </p:cNvPr>
          <p:cNvSpPr>
            <a:spLocks noGrp="1" noChangeArrowheads="1"/>
          </p:cNvSpPr>
          <p:nvPr>
            <p:ph type="title"/>
          </p:nvPr>
        </p:nvSpPr>
        <p:spPr>
          <a:xfrm>
            <a:off x="2209800" y="304800"/>
            <a:ext cx="7772400" cy="1143000"/>
          </a:xfrm>
        </p:spPr>
        <p:txBody>
          <a:bodyPr>
            <a:normAutofit fontScale="90000"/>
          </a:bodyPr>
          <a:lstStyle/>
          <a:p>
            <a:pPr algn="ctr">
              <a:defRPr/>
            </a:pPr>
            <a:r>
              <a:rPr lang="en-US" sz="4000" b="1" dirty="0" err="1">
                <a:effectLst>
                  <a:outerShdw blurRad="38100" dist="38100" dir="2700000" algn="tl">
                    <a:srgbClr val="000000"/>
                  </a:outerShdw>
                </a:effectLst>
                <a:latin typeface="PA-SansSerif" pitchFamily="34" charset="0"/>
              </a:rPr>
              <a:t>Οικονομική</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Αξιολόγηση</a:t>
            </a:r>
            <a:r>
              <a:rPr lang="en-US" sz="4000" b="1" dirty="0">
                <a:effectLst>
                  <a:outerShdw blurRad="38100" dist="38100" dir="2700000" algn="tl">
                    <a:srgbClr val="000000"/>
                  </a:outerShdw>
                </a:effectLst>
                <a:latin typeface="PA-SansSerif" pitchFamily="34" charset="0"/>
              </a:rPr>
              <a:t> Υπ</a:t>
            </a:r>
            <a:r>
              <a:rPr lang="en-US" sz="4000" b="1" dirty="0" err="1">
                <a:effectLst>
                  <a:outerShdw blurRad="38100" dist="38100" dir="2700000" algn="tl">
                    <a:srgbClr val="000000"/>
                  </a:outerShdw>
                </a:effectLst>
                <a:latin typeface="PA-SansSerif" pitchFamily="34" charset="0"/>
              </a:rPr>
              <a:t>ηρεσιών</a:t>
            </a:r>
            <a:r>
              <a:rPr lang="en-US" sz="4000" b="1" dirty="0">
                <a:effectLst>
                  <a:outerShdw blurRad="38100" dist="38100" dir="2700000" algn="tl">
                    <a:srgbClr val="000000"/>
                  </a:outerShdw>
                </a:effectLst>
                <a:latin typeface="PA-SansSerif" pitchFamily="34" charset="0"/>
              </a:rPr>
              <a:t> </a:t>
            </a:r>
            <a:r>
              <a:rPr lang="en-US" sz="4000" b="1" dirty="0" err="1">
                <a:effectLst>
                  <a:outerShdw blurRad="38100" dist="38100" dir="2700000" algn="tl">
                    <a:srgbClr val="000000"/>
                  </a:outerShdw>
                </a:effectLst>
                <a:latin typeface="PA-SansSerif" pitchFamily="34" charset="0"/>
              </a:rPr>
              <a:t>Υγεί</a:t>
            </a:r>
            <a:r>
              <a:rPr lang="en-US" sz="4000" b="1" dirty="0">
                <a:effectLst>
                  <a:outerShdw blurRad="38100" dist="38100" dir="2700000" algn="tl">
                    <a:srgbClr val="000000"/>
                  </a:outerShdw>
                </a:effectLst>
                <a:latin typeface="PA-SansSerif" pitchFamily="34" charset="0"/>
              </a:rPr>
              <a:t>ας</a:t>
            </a:r>
          </a:p>
        </p:txBody>
      </p:sp>
      <p:sp>
        <p:nvSpPr>
          <p:cNvPr id="20483" name="Rectangle 3">
            <a:extLst>
              <a:ext uri="{FF2B5EF4-FFF2-40B4-BE49-F238E27FC236}">
                <a16:creationId xmlns:a16="http://schemas.microsoft.com/office/drawing/2014/main" id="{3AF23B50-CDCA-4067-B4BD-BD4DBDFD0526}"/>
              </a:ext>
            </a:extLst>
          </p:cNvPr>
          <p:cNvSpPr>
            <a:spLocks noGrp="1"/>
          </p:cNvSpPr>
          <p:nvPr>
            <p:ph type="body" sz="half" idx="1"/>
          </p:nvPr>
        </p:nvSpPr>
        <p:spPr>
          <a:xfrm>
            <a:off x="2362200" y="1752600"/>
            <a:ext cx="7467600" cy="4953000"/>
          </a:xfrm>
          <a:noFill/>
        </p:spPr>
        <p:txBody>
          <a:bodyPr/>
          <a:lstStyle/>
          <a:p>
            <a:pPr algn="just">
              <a:buClr>
                <a:schemeClr val="tx2"/>
              </a:buClr>
              <a:buSzPct val="150000"/>
              <a:buFont typeface="Wingdings" panose="05000000000000000000" pitchFamily="2" charset="2"/>
              <a:buChar char="ü"/>
            </a:pPr>
            <a:r>
              <a:rPr lang="en-US" altLang="el-GR" sz="2200" b="1">
                <a:solidFill>
                  <a:schemeClr val="tx1"/>
                </a:solidFill>
                <a:latin typeface="PA-SansSerif" pitchFamily="34" charset="0"/>
              </a:rPr>
              <a:t>Σημαντική θεματική ενότητα των οικονομικών της υγείας και αναφέρεται ως ο επιστημονικός κλάδος που επιχειρεί την ανάδειξη της ενδεδειγμένης μεθοδολογίας για την επίτευξη της ορθολογικής κατανομής των σπάνιων πόρων στην υγεία.</a:t>
            </a:r>
          </a:p>
          <a:p>
            <a:pPr algn="just">
              <a:buFontTx/>
              <a:buNone/>
            </a:pPr>
            <a:endParaRPr lang="en-US" altLang="el-GR" sz="2200" b="1">
              <a:solidFill>
                <a:schemeClr val="tx1"/>
              </a:solidFill>
              <a:latin typeface="PA-SansSerif" pitchFamily="34" charset="0"/>
            </a:endParaRPr>
          </a:p>
          <a:p>
            <a:pPr algn="just">
              <a:buClr>
                <a:schemeClr val="tx2"/>
              </a:buClr>
              <a:buSzPct val="150000"/>
              <a:buFont typeface="Wingdings" panose="05000000000000000000" pitchFamily="2" charset="2"/>
              <a:buChar char="ü"/>
            </a:pPr>
            <a:r>
              <a:rPr lang="en-US" altLang="el-GR" sz="2200" b="1">
                <a:solidFill>
                  <a:schemeClr val="tx1"/>
                </a:solidFill>
                <a:latin typeface="PA-SansSerif" pitchFamily="34" charset="0"/>
              </a:rPr>
              <a:t>Η κοινωνικο-οικονομική αξιολόγηση συνήθως αφορά τη συγκριτική ανάλυση δύο ή περισσοτέρων ιατρικών παρεμβάσεων, θεραπειών και  ως προς το κόστος αλλά και το αποτέλεσμα. Στοχεύει στην ανάδειξη της θεραπείας που προσφέρει το μεγαλύτερο δυνατό όφελος με το χαμηλότερο δυνατό κόστος.</a:t>
            </a:r>
          </a:p>
          <a:p>
            <a:pPr algn="just">
              <a:buClr>
                <a:schemeClr val="tx2"/>
              </a:buClr>
              <a:buSzPct val="150000"/>
              <a:buFont typeface="Wingdings" panose="05000000000000000000" pitchFamily="2" charset="2"/>
              <a:buChar char="ü"/>
            </a:pPr>
            <a:endParaRPr lang="en-US" altLang="el-GR" sz="2200" b="1">
              <a:solidFill>
                <a:schemeClr val="tx1"/>
              </a:solidFill>
              <a:latin typeface="PA-SansSerif" pitchFamily="34" charset="0"/>
            </a:endParaRPr>
          </a:p>
        </p:txBody>
      </p:sp>
      <p:pic>
        <p:nvPicPr>
          <p:cNvPr id="4" name="Picture 6" descr="Operational Excellence - ΕΚΠΑ">
            <a:extLst>
              <a:ext uri="{FF2B5EF4-FFF2-40B4-BE49-F238E27FC236}">
                <a16:creationId xmlns:a16="http://schemas.microsoft.com/office/drawing/2014/main" id="{219077E3-FBD9-4AD5-8F15-418D072DD5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200" y="10120"/>
            <a:ext cx="2209800" cy="5318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3456ED2-677A-40CD-9854-42BAC947943D}"/>
              </a:ext>
            </a:extLst>
          </p:cNvPr>
          <p:cNvSpPr txBox="1"/>
          <p:nvPr/>
        </p:nvSpPr>
        <p:spPr>
          <a:xfrm>
            <a:off x="2944318" y="6457890"/>
            <a:ext cx="6093500" cy="400110"/>
          </a:xfrm>
          <a:prstGeom prst="rect">
            <a:avLst/>
          </a:prstGeom>
          <a:noFill/>
        </p:spPr>
        <p:txBody>
          <a:bodyPr wrap="square">
            <a:spAutoFit/>
          </a:bodyPr>
          <a:lstStyle/>
          <a:p>
            <a:pPr algn="ctr"/>
            <a:r>
              <a:rPr lang="el-GR" sz="1000" b="1" i="0" dirty="0">
                <a:effectLst/>
                <a:latin typeface="New serif"/>
              </a:rPr>
              <a:t>ΠΡΟΓΡΑΜΜΑ ΜΕΤΑΠΤΥΧΙΑΚΩΝ ΣΠΟΥΔΩΝ </a:t>
            </a:r>
          </a:p>
          <a:p>
            <a:pPr algn="ctr"/>
            <a:r>
              <a:rPr lang="el-GR" sz="1000" b="1" i="0" dirty="0">
                <a:effectLst/>
                <a:latin typeface="New serif"/>
              </a:rPr>
              <a:t> </a:t>
            </a:r>
            <a:r>
              <a:rPr lang="el-GR" sz="1000" b="0" i="0" dirty="0">
                <a:effectLst/>
                <a:latin typeface="New serif"/>
              </a:rPr>
              <a:t>ΕΙΔΙΚΕΥΣΗ: ΟΡΓΑΝΩΣΗ ΚΑΙ ΔΙΟΙΚΗΣΗ ΥΠΗΡΕΣΙΩΝ ΥΓΕΙΑΣ</a:t>
            </a:r>
            <a:endParaRPr lang="el-GR" sz="1000" dirty="0"/>
          </a:p>
        </p:txBody>
      </p:sp>
    </p:spTree>
  </p:cSld>
  <p:clrMapOvr>
    <a:masterClrMapping/>
  </p:clrMapOvr>
  <p:transition spd="med">
    <p:random/>
  </p:transition>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Κυματάκι">
  <a:themeElements>
    <a:clrScheme name="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Κυματάκι">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Κυματάκι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Κυματάκι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Κυματάκι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Κυματάκι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Κυματάκι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Κυματάκι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Κυματάκι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Κυματάκι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Κυματάκι">
  <a:themeElements>
    <a:clrScheme name="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Κυματάκι">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Κυματάκι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Κυματάκι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Κυματάκι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Κυματάκι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Κυματάκι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Κυματάκι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Κυματάκι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Κυματάκι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TotalTime>
  <Words>2219</Words>
  <Application>Microsoft Office PowerPoint</Application>
  <PresentationFormat>Ευρεία οθόνη</PresentationFormat>
  <Paragraphs>510</Paragraphs>
  <Slides>45</Slides>
  <Notes>31</Notes>
  <HiddenSlides>0</HiddenSlides>
  <MMClips>0</MMClips>
  <ScaleCrop>false</ScaleCrop>
  <HeadingPairs>
    <vt:vector size="8" baseType="variant">
      <vt:variant>
        <vt:lpstr>Γραμματοσειρές που χρησιμοποιούνται</vt:lpstr>
      </vt:variant>
      <vt:variant>
        <vt:i4>12</vt:i4>
      </vt:variant>
      <vt:variant>
        <vt:lpstr>Θέμα</vt:lpstr>
      </vt:variant>
      <vt:variant>
        <vt:i4>3</vt:i4>
      </vt:variant>
      <vt:variant>
        <vt:lpstr>Ενσωματωμένοι διακομιστές OLE</vt:lpstr>
      </vt:variant>
      <vt:variant>
        <vt:i4>2</vt:i4>
      </vt:variant>
      <vt:variant>
        <vt:lpstr>Τίτλοι διαφανειών</vt:lpstr>
      </vt:variant>
      <vt:variant>
        <vt:i4>45</vt:i4>
      </vt:variant>
    </vt:vector>
  </HeadingPairs>
  <TitlesOfParts>
    <vt:vector size="62" baseType="lpstr">
      <vt:lpstr>Arial</vt:lpstr>
      <vt:lpstr>Calibri</vt:lpstr>
      <vt:lpstr>Century Gothic</vt:lpstr>
      <vt:lpstr>Garamond</vt:lpstr>
      <vt:lpstr>New serif</vt:lpstr>
      <vt:lpstr>PA-SansSerif</vt:lpstr>
      <vt:lpstr>Symbol</vt:lpstr>
      <vt:lpstr>Tahoma</vt:lpstr>
      <vt:lpstr>Times New Roman</vt:lpstr>
      <vt:lpstr>Verdana</vt:lpstr>
      <vt:lpstr>Wingdings</vt:lpstr>
      <vt:lpstr>Wingdings 3</vt:lpstr>
      <vt:lpstr>Θρόισμα</vt:lpstr>
      <vt:lpstr>Κυματάκι</vt:lpstr>
      <vt:lpstr>1_Κυματάκι</vt:lpstr>
      <vt:lpstr>Document</vt:lpstr>
      <vt:lpstr>Picture</vt:lpstr>
      <vt:lpstr>Φαρμακευτική Πολιτική και Φαρμακοοικονομία</vt:lpstr>
      <vt:lpstr>Οικονομικά της υγείας</vt:lpstr>
      <vt:lpstr>Η  οικονομία της υγείας παρέχει στους σχεδιαστές πολιτικής υγείας απαντήσεις:</vt:lpstr>
      <vt:lpstr>Οικονομικά της Υγείας</vt:lpstr>
      <vt:lpstr>Αγορά Υπηρεσιών Υγείας Ζήτηση Υπηρεσιών Υγείας</vt:lpstr>
      <vt:lpstr>Κριτήρια κατανομής των πόρων</vt:lpstr>
      <vt:lpstr>Προσφορά Υπηρεσιών Υγείας </vt:lpstr>
      <vt:lpstr>Η χρηματοδότηση των υπηρεσιών υγείας</vt:lpstr>
      <vt:lpstr>Οικονομική Αξιολόγηση Υπηρεσιών Υγείας</vt:lpstr>
      <vt:lpstr>Φαρμακοοικονομία</vt:lpstr>
      <vt:lpstr>Κοινωνική Ανάλυση Κόστους-Οφέλους</vt:lpstr>
      <vt:lpstr>Κριτήρια αξιολόγησης  των νέων θεραπειών</vt:lpstr>
      <vt:lpstr>Μέθοδοι Οικονομικής Αξιολόγησης</vt:lpstr>
      <vt:lpstr>ΕΚΤΙΜΗΣΗ ΤΟΥ ΚΟΙΝΩΝΙΚΟΥ ΚΟΣΤΟΥΣ ΤΗΣ ΑΣΘΕΝΕΙΑΣ</vt:lpstr>
      <vt:lpstr>Παρουσίαση του PowerPoint</vt:lpstr>
      <vt:lpstr>Ανάλυση Κόστους Αποτελεσματικότητας Υπολογισμός Δείκτη Κόστους Αποτελεσματικότητας</vt:lpstr>
      <vt:lpstr>Ανάλυση  κόστους - χρησιμότητας  </vt:lpstr>
      <vt:lpstr>Δείκτες  κόστους - χρησιμότητας  </vt:lpstr>
      <vt:lpstr>Παρουσίαση του PowerPoint</vt:lpstr>
      <vt:lpstr>Διάγραμμα 1:  Υπολογισμός Ποιοτικά Προσαρμοσμένων Ετών Ζωής (QALYs)</vt:lpstr>
      <vt:lpstr>Παρουσίαση του PowerPoint</vt:lpstr>
      <vt:lpstr>Μέθοδοι Αξιολόγησης της Χρησιμότητας</vt:lpstr>
      <vt:lpstr>Τυπικό παίγνιο  (standard gamble)</vt:lpstr>
      <vt:lpstr>Αντίρροπο χρόνου  (time trade - off)</vt:lpstr>
      <vt:lpstr>Cost-effectiveness plane:</vt:lpstr>
      <vt:lpstr>Παρουσίαση του PowerPoint</vt:lpstr>
      <vt:lpstr>Παρουσίαση του PowerPoint</vt:lpstr>
      <vt:lpstr>Αξιολόγηση της Τεχνολογίας Υγείας</vt:lpstr>
      <vt:lpstr>Μεθοδολογία Υπολογισμού  του Κόστους </vt:lpstr>
      <vt:lpstr>Μεθοδολογία Υπολογισμού  του Κόστους </vt:lpstr>
      <vt:lpstr>Οπτική  της  Ανάλυσης </vt:lpstr>
      <vt:lpstr>Επιλογή των Πηγών των Δεδομένων</vt:lpstr>
      <vt:lpstr>Η θέση της Οικονομικής Αξιολόγησης στη λήψη αποφάσεων</vt:lpstr>
      <vt:lpstr>ΧΡΗΣΙΜΟΤΗΤΑ - ΣΚΟΠΙΜΟΤΗΤΑ ΟΙΚΟΝΟΜΙΚΗΣ ΑΞΙΟΛΟΓΗΣΗΣ</vt:lpstr>
      <vt:lpstr>ΧΡΗΣΙΜΟΤΗΤΑ - ΣΚΟΠΙΜΟΤΗΤΑ ΟΙΚΟΝΟΜΙΚΗΣ ΑΞΙΟΛΟΓΗΣΗΣ</vt:lpstr>
      <vt:lpstr>ΤΕΚΜΗΡΙΩΣΗ (Evidence)</vt:lpstr>
      <vt:lpstr>ΣΥΜΒΟΛΗ  ΣΤΗ  ΛΗΨΗ  ΑΠΟΦΑΣΕΩΝ</vt:lpstr>
      <vt:lpstr>ΣΥΜΒΟΛΗ  ΣΤΗ  ΛΗΨΗ  ΑΠΟΦΑΣΕΩΝ</vt:lpstr>
      <vt:lpstr>ΕΜΠΛΕΚΟΜΕΝΟΙ   ΕΧΟΝΤΕΣ  ΣΥΜΦΕΡΟΝ</vt:lpstr>
      <vt:lpstr>Εφαρμογή της Οικονομικής Αξιολόγησης (ΗΤΑ)</vt:lpstr>
      <vt:lpstr>ΟΦΕΛΗ ΑΠΟ ΤΗΝ ΥΙΟΘΕΤΗΣΗ ΟΙΚΟΝΟΜΙΚΗΣ ΑΞΙΟΛΟΓΗΣΗΣ</vt:lpstr>
      <vt:lpstr>...συνέχεια</vt:lpstr>
      <vt:lpstr>Παρουσίαση του PowerPoint</vt:lpstr>
      <vt:lpstr>Οικονομική Αξιολόγηση και Λήψη Αποφάσεων</vt:lpstr>
      <vt:lpstr>Λίστα Ελέγχου Οικονομικής Αξιολόγησης Drummond                     (Drummond’s Checklist)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Φαρμακευτική Πολιτική και Φαρμακοοικονομία</dc:title>
  <dc:creator>demi latsou</dc:creator>
  <cp:lastModifiedBy>support@cgs.edu.gr</cp:lastModifiedBy>
  <cp:revision>9</cp:revision>
  <dcterms:created xsi:type="dcterms:W3CDTF">2021-05-26T06:52:09Z</dcterms:created>
  <dcterms:modified xsi:type="dcterms:W3CDTF">2024-06-04T13:51:02Z</dcterms:modified>
</cp:coreProperties>
</file>