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9"/>
  </p:notesMasterIdLst>
  <p:sldIdLst>
    <p:sldId id="363" r:id="rId2"/>
    <p:sldId id="365" r:id="rId3"/>
    <p:sldId id="366" r:id="rId4"/>
    <p:sldId id="368" r:id="rId5"/>
    <p:sldId id="369" r:id="rId6"/>
    <p:sldId id="370" r:id="rId7"/>
    <p:sldId id="371"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83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532C23-390C-422D-8FE1-1854E354BE61}"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l-GR"/>
        </a:p>
      </dgm:t>
    </dgm:pt>
    <dgm:pt modelId="{001194A9-9CB5-4BD1-AC1F-89F4890AF5C6}">
      <dgm:prSet phldrT="[Κείμενο]" custT="1"/>
      <dgm:spPr/>
      <dgm:t>
        <a:bodyPr/>
        <a:lstStyle/>
        <a:p>
          <a:r>
            <a:rPr lang="el-GR" sz="1650" b="1" dirty="0" err="1">
              <a:solidFill>
                <a:schemeClr val="tx1"/>
              </a:solidFill>
            </a:rPr>
            <a:t>Αδειοδότηση</a:t>
          </a:r>
          <a:endParaRPr lang="en-GB" sz="1650" b="1" dirty="0">
            <a:solidFill>
              <a:schemeClr val="tx1"/>
            </a:solidFill>
          </a:endParaRPr>
        </a:p>
      </dgm:t>
    </dgm:pt>
    <dgm:pt modelId="{48662CC7-EF09-4BE4-89BE-9B3860CEF8B6}" type="parTrans" cxnId="{56562A87-10A5-4D5E-A6E4-4947CDC442AB}">
      <dgm:prSet/>
      <dgm:spPr/>
      <dgm:t>
        <a:bodyPr/>
        <a:lstStyle/>
        <a:p>
          <a:endParaRPr lang="el-GR" sz="1650"/>
        </a:p>
      </dgm:t>
    </dgm:pt>
    <dgm:pt modelId="{E6D77428-A3CD-4A1F-8A54-D360AFF9EC46}" type="sibTrans" cxnId="{56562A87-10A5-4D5E-A6E4-4947CDC442AB}">
      <dgm:prSet custT="1"/>
      <dgm:spPr/>
      <dgm:t>
        <a:bodyPr/>
        <a:lstStyle/>
        <a:p>
          <a:endParaRPr lang="el-GR" sz="1650"/>
        </a:p>
      </dgm:t>
    </dgm:pt>
    <dgm:pt modelId="{68674779-1578-4AC2-946D-4893195C224A}">
      <dgm:prSet phldrT="[Κείμενο]" custT="1"/>
      <dgm:spPr/>
      <dgm:t>
        <a:bodyPr/>
        <a:lstStyle/>
        <a:p>
          <a:r>
            <a:rPr lang="el-GR" sz="1650" b="1" dirty="0">
              <a:solidFill>
                <a:schemeClr val="tx1"/>
              </a:solidFill>
            </a:rPr>
            <a:t>Τιμολόγηση</a:t>
          </a:r>
          <a:endParaRPr lang="en-GB" sz="1650" b="1" dirty="0">
            <a:solidFill>
              <a:schemeClr val="tx1"/>
            </a:solidFill>
          </a:endParaRPr>
        </a:p>
        <a:p>
          <a:r>
            <a:rPr lang="el-GR" sz="1650" b="1" dirty="0">
              <a:solidFill>
                <a:schemeClr val="tx1"/>
              </a:solidFill>
            </a:rPr>
            <a:t>(</a:t>
          </a:r>
          <a:r>
            <a:rPr lang="en-GB" sz="1650" b="1" dirty="0">
              <a:solidFill>
                <a:schemeClr val="tx1"/>
              </a:solidFill>
            </a:rPr>
            <a:t>pricing)</a:t>
          </a:r>
          <a:endParaRPr lang="el-GR" sz="1650" b="1" dirty="0">
            <a:solidFill>
              <a:schemeClr val="tx1"/>
            </a:solidFill>
          </a:endParaRPr>
        </a:p>
      </dgm:t>
    </dgm:pt>
    <dgm:pt modelId="{2F0FE165-B96D-41C9-ADAD-8AFF326A3F80}" type="parTrans" cxnId="{733EF6AD-7171-4982-98D4-AF095AAD9F79}">
      <dgm:prSet/>
      <dgm:spPr/>
      <dgm:t>
        <a:bodyPr/>
        <a:lstStyle/>
        <a:p>
          <a:endParaRPr lang="el-GR" sz="1650"/>
        </a:p>
      </dgm:t>
    </dgm:pt>
    <dgm:pt modelId="{2F2883BF-C7F3-44D2-9D34-6692DCA28169}" type="sibTrans" cxnId="{733EF6AD-7171-4982-98D4-AF095AAD9F79}">
      <dgm:prSet custT="1"/>
      <dgm:spPr/>
      <dgm:t>
        <a:bodyPr/>
        <a:lstStyle/>
        <a:p>
          <a:endParaRPr lang="el-GR" sz="1650"/>
        </a:p>
      </dgm:t>
    </dgm:pt>
    <dgm:pt modelId="{84F888EA-20AB-47DF-8460-40314D227F9E}">
      <dgm:prSet phldrT="[Κείμενο]" custT="1"/>
      <dgm:spPr/>
      <dgm:t>
        <a:bodyPr/>
        <a:lstStyle/>
        <a:p>
          <a:r>
            <a:rPr lang="el-GR" sz="1650" b="1" dirty="0">
              <a:solidFill>
                <a:schemeClr val="tx1"/>
              </a:solidFill>
            </a:rPr>
            <a:t>Αποζημίωση</a:t>
          </a:r>
          <a:endParaRPr lang="en-GB" sz="1650" b="1" dirty="0">
            <a:solidFill>
              <a:schemeClr val="tx1"/>
            </a:solidFill>
          </a:endParaRPr>
        </a:p>
        <a:p>
          <a:r>
            <a:rPr lang="en-GB" sz="1650" b="1" dirty="0">
              <a:solidFill>
                <a:schemeClr val="tx1"/>
              </a:solidFill>
            </a:rPr>
            <a:t>(</a:t>
          </a:r>
          <a:r>
            <a:rPr lang="en-US" sz="1650" b="1" dirty="0">
              <a:solidFill>
                <a:schemeClr val="tx1"/>
              </a:solidFill>
            </a:rPr>
            <a:t>reimbursement)</a:t>
          </a:r>
          <a:endParaRPr lang="el-GR" sz="1650" b="1" dirty="0">
            <a:solidFill>
              <a:schemeClr val="tx1"/>
            </a:solidFill>
          </a:endParaRPr>
        </a:p>
      </dgm:t>
    </dgm:pt>
    <dgm:pt modelId="{D44861FE-4258-42EC-B0C9-2319E142F71C}" type="parTrans" cxnId="{E4F3F73F-9091-476B-8059-2128D4A3ED5D}">
      <dgm:prSet/>
      <dgm:spPr/>
      <dgm:t>
        <a:bodyPr/>
        <a:lstStyle/>
        <a:p>
          <a:endParaRPr lang="el-GR" sz="1650"/>
        </a:p>
      </dgm:t>
    </dgm:pt>
    <dgm:pt modelId="{48874280-62BF-4526-8057-EC7871F05520}" type="sibTrans" cxnId="{E4F3F73F-9091-476B-8059-2128D4A3ED5D}">
      <dgm:prSet custT="1"/>
      <dgm:spPr/>
      <dgm:t>
        <a:bodyPr/>
        <a:lstStyle/>
        <a:p>
          <a:endParaRPr lang="el-GR" sz="1650"/>
        </a:p>
      </dgm:t>
    </dgm:pt>
    <dgm:pt modelId="{9C05AC90-9C1D-4DDC-AD61-9CCE89EF8467}">
      <dgm:prSet phldrT="[Κείμενο]" custT="1"/>
      <dgm:spPr/>
      <dgm:t>
        <a:bodyPr/>
        <a:lstStyle/>
        <a:p>
          <a:r>
            <a:rPr lang="el-GR" sz="1650" b="1" dirty="0">
              <a:solidFill>
                <a:schemeClr val="tx1"/>
              </a:solidFill>
            </a:rPr>
            <a:t>Πρόσβαση Ασθενή</a:t>
          </a:r>
          <a:r>
            <a:rPr lang="en-GB" sz="1650" b="1" dirty="0">
              <a:solidFill>
                <a:schemeClr val="tx1"/>
              </a:solidFill>
            </a:rPr>
            <a:t> </a:t>
          </a:r>
        </a:p>
        <a:p>
          <a:r>
            <a:rPr lang="en-GB" sz="1650" b="1" dirty="0">
              <a:solidFill>
                <a:schemeClr val="tx1"/>
              </a:solidFill>
            </a:rPr>
            <a:t>(patient access)</a:t>
          </a:r>
          <a:endParaRPr lang="el-GR" sz="1650" b="1" dirty="0">
            <a:solidFill>
              <a:schemeClr val="tx1"/>
            </a:solidFill>
          </a:endParaRPr>
        </a:p>
      </dgm:t>
    </dgm:pt>
    <dgm:pt modelId="{4DD2BD31-BC8B-4029-81E2-F4CC7063138E}" type="parTrans" cxnId="{E3DA7235-8720-4FE0-8B1B-B99859C45501}">
      <dgm:prSet/>
      <dgm:spPr/>
      <dgm:t>
        <a:bodyPr/>
        <a:lstStyle/>
        <a:p>
          <a:endParaRPr lang="el-GR" sz="1650"/>
        </a:p>
      </dgm:t>
    </dgm:pt>
    <dgm:pt modelId="{A43949D8-5850-4EEA-9148-16BEAA12D0F6}" type="sibTrans" cxnId="{E3DA7235-8720-4FE0-8B1B-B99859C45501}">
      <dgm:prSet/>
      <dgm:spPr/>
      <dgm:t>
        <a:bodyPr/>
        <a:lstStyle/>
        <a:p>
          <a:endParaRPr lang="el-GR" sz="1650"/>
        </a:p>
      </dgm:t>
    </dgm:pt>
    <dgm:pt modelId="{F7687BEA-5F15-4BA3-83B6-FFCD716E88A3}">
      <dgm:prSet phldrT="[Κείμενο]" custT="1"/>
      <dgm:spPr/>
      <dgm:t>
        <a:bodyPr/>
        <a:lstStyle/>
        <a:p>
          <a:r>
            <a:rPr lang="el-GR" sz="1650" b="1" dirty="0">
              <a:solidFill>
                <a:schemeClr val="tx1"/>
              </a:solidFill>
            </a:rPr>
            <a:t>Ανάδειξη αξίας</a:t>
          </a:r>
          <a:r>
            <a:rPr lang="en-GB" sz="1650" b="1" dirty="0">
              <a:solidFill>
                <a:schemeClr val="tx1"/>
              </a:solidFill>
            </a:rPr>
            <a:t> </a:t>
          </a:r>
        </a:p>
        <a:p>
          <a:r>
            <a:rPr lang="en-GB" sz="1650" b="1" dirty="0">
              <a:solidFill>
                <a:schemeClr val="tx1"/>
              </a:solidFill>
            </a:rPr>
            <a:t>(value demonstration)</a:t>
          </a:r>
          <a:endParaRPr lang="el-GR" sz="1650" b="1" dirty="0">
            <a:solidFill>
              <a:schemeClr val="tx1"/>
            </a:solidFill>
          </a:endParaRPr>
        </a:p>
      </dgm:t>
    </dgm:pt>
    <dgm:pt modelId="{AEF1544C-69B6-4E4D-B307-3ECE7F238C27}" type="parTrans" cxnId="{7B48172A-1CC4-47E1-9853-0AE9F232F6CC}">
      <dgm:prSet/>
      <dgm:spPr/>
      <dgm:t>
        <a:bodyPr/>
        <a:lstStyle/>
        <a:p>
          <a:endParaRPr lang="el-GR" sz="1650"/>
        </a:p>
      </dgm:t>
    </dgm:pt>
    <dgm:pt modelId="{6012E43E-D171-4B72-A987-7C990C9DF116}" type="sibTrans" cxnId="{7B48172A-1CC4-47E1-9853-0AE9F232F6CC}">
      <dgm:prSet custT="1"/>
      <dgm:spPr/>
      <dgm:t>
        <a:bodyPr/>
        <a:lstStyle/>
        <a:p>
          <a:endParaRPr lang="el-GR" sz="1650"/>
        </a:p>
      </dgm:t>
    </dgm:pt>
    <dgm:pt modelId="{B35F0184-14F7-4D65-A952-917F03544A93}" type="pres">
      <dgm:prSet presAssocID="{21532C23-390C-422D-8FE1-1854E354BE61}" presName="Name0" presStyleCnt="0">
        <dgm:presLayoutVars>
          <dgm:dir/>
          <dgm:resizeHandles val="exact"/>
        </dgm:presLayoutVars>
      </dgm:prSet>
      <dgm:spPr/>
    </dgm:pt>
    <dgm:pt modelId="{90939D7A-E52E-4527-AFF2-ACB76A60B516}" type="pres">
      <dgm:prSet presAssocID="{001194A9-9CB5-4BD1-AC1F-89F4890AF5C6}" presName="node" presStyleLbl="node1" presStyleIdx="0" presStyleCnt="5">
        <dgm:presLayoutVars>
          <dgm:bulletEnabled val="1"/>
        </dgm:presLayoutVars>
      </dgm:prSet>
      <dgm:spPr/>
    </dgm:pt>
    <dgm:pt modelId="{9DA0CB99-5796-4147-9E36-3C91DC1D4362}" type="pres">
      <dgm:prSet presAssocID="{E6D77428-A3CD-4A1F-8A54-D360AFF9EC46}" presName="sibTrans" presStyleLbl="sibTrans2D1" presStyleIdx="0" presStyleCnt="4" custLinFactNeighborY="4684"/>
      <dgm:spPr/>
    </dgm:pt>
    <dgm:pt modelId="{B8709ECB-AEDA-4F49-9F8E-B341128B44CE}" type="pres">
      <dgm:prSet presAssocID="{E6D77428-A3CD-4A1F-8A54-D360AFF9EC46}" presName="connectorText" presStyleLbl="sibTrans2D1" presStyleIdx="0" presStyleCnt="4"/>
      <dgm:spPr/>
    </dgm:pt>
    <dgm:pt modelId="{290DD1C7-61A2-453C-A2FB-66BA23A2AB9A}" type="pres">
      <dgm:prSet presAssocID="{68674779-1578-4AC2-946D-4893195C224A}" presName="node" presStyleLbl="node1" presStyleIdx="1" presStyleCnt="5">
        <dgm:presLayoutVars>
          <dgm:bulletEnabled val="1"/>
        </dgm:presLayoutVars>
      </dgm:prSet>
      <dgm:spPr/>
    </dgm:pt>
    <dgm:pt modelId="{7D2E1248-0D8E-45EE-8A46-A8EBDB224D56}" type="pres">
      <dgm:prSet presAssocID="{2F2883BF-C7F3-44D2-9D34-6692DCA28169}" presName="sibTrans" presStyleLbl="sibTrans2D1" presStyleIdx="1" presStyleCnt="4"/>
      <dgm:spPr/>
    </dgm:pt>
    <dgm:pt modelId="{0C05AE30-790F-4BAE-8762-5A989B084D04}" type="pres">
      <dgm:prSet presAssocID="{2F2883BF-C7F3-44D2-9D34-6692DCA28169}" presName="connectorText" presStyleLbl="sibTrans2D1" presStyleIdx="1" presStyleCnt="4"/>
      <dgm:spPr/>
    </dgm:pt>
    <dgm:pt modelId="{FD990BBF-5BA4-4AE6-855B-231166C293D7}" type="pres">
      <dgm:prSet presAssocID="{84F888EA-20AB-47DF-8460-40314D227F9E}" presName="node" presStyleLbl="node1" presStyleIdx="2" presStyleCnt="5">
        <dgm:presLayoutVars>
          <dgm:bulletEnabled val="1"/>
        </dgm:presLayoutVars>
      </dgm:prSet>
      <dgm:spPr/>
    </dgm:pt>
    <dgm:pt modelId="{EFE16BF9-1A4B-4FDC-9D70-59CA7AB56648}" type="pres">
      <dgm:prSet presAssocID="{48874280-62BF-4526-8057-EC7871F05520}" presName="sibTrans" presStyleLbl="sibTrans2D1" presStyleIdx="2" presStyleCnt="4"/>
      <dgm:spPr/>
    </dgm:pt>
    <dgm:pt modelId="{26CA59B0-4A5A-47C8-BAAC-5E60F0A609A8}" type="pres">
      <dgm:prSet presAssocID="{48874280-62BF-4526-8057-EC7871F05520}" presName="connectorText" presStyleLbl="sibTrans2D1" presStyleIdx="2" presStyleCnt="4"/>
      <dgm:spPr/>
    </dgm:pt>
    <dgm:pt modelId="{7C840417-2760-4B09-9B85-5DE052BE0F8E}" type="pres">
      <dgm:prSet presAssocID="{F7687BEA-5F15-4BA3-83B6-FFCD716E88A3}" presName="node" presStyleLbl="node1" presStyleIdx="3" presStyleCnt="5">
        <dgm:presLayoutVars>
          <dgm:bulletEnabled val="1"/>
        </dgm:presLayoutVars>
      </dgm:prSet>
      <dgm:spPr/>
    </dgm:pt>
    <dgm:pt modelId="{3E577429-2243-479C-8ABC-88FFC56CBF31}" type="pres">
      <dgm:prSet presAssocID="{6012E43E-D171-4B72-A987-7C990C9DF116}" presName="sibTrans" presStyleLbl="sibTrans2D1" presStyleIdx="3" presStyleCnt="4"/>
      <dgm:spPr/>
    </dgm:pt>
    <dgm:pt modelId="{02E5BFEB-F25C-4B18-9A3D-774605AFF2E9}" type="pres">
      <dgm:prSet presAssocID="{6012E43E-D171-4B72-A987-7C990C9DF116}" presName="connectorText" presStyleLbl="sibTrans2D1" presStyleIdx="3" presStyleCnt="4"/>
      <dgm:spPr/>
    </dgm:pt>
    <dgm:pt modelId="{B42C2C81-9A21-4998-B594-FEE28D7A4A12}" type="pres">
      <dgm:prSet presAssocID="{9C05AC90-9C1D-4DDC-AD61-9CCE89EF8467}" presName="node" presStyleLbl="node1" presStyleIdx="4" presStyleCnt="5">
        <dgm:presLayoutVars>
          <dgm:bulletEnabled val="1"/>
        </dgm:presLayoutVars>
      </dgm:prSet>
      <dgm:spPr/>
    </dgm:pt>
  </dgm:ptLst>
  <dgm:cxnLst>
    <dgm:cxn modelId="{4880F419-38BA-4625-8CE5-B088F2EEB8B9}" type="presOf" srcId="{48874280-62BF-4526-8057-EC7871F05520}" destId="{EFE16BF9-1A4B-4FDC-9D70-59CA7AB56648}" srcOrd="0" destOrd="0" presId="urn:microsoft.com/office/officeart/2005/8/layout/process1"/>
    <dgm:cxn modelId="{7B48172A-1CC4-47E1-9853-0AE9F232F6CC}" srcId="{21532C23-390C-422D-8FE1-1854E354BE61}" destId="{F7687BEA-5F15-4BA3-83B6-FFCD716E88A3}" srcOrd="3" destOrd="0" parTransId="{AEF1544C-69B6-4E4D-B307-3ECE7F238C27}" sibTransId="{6012E43E-D171-4B72-A987-7C990C9DF116}"/>
    <dgm:cxn modelId="{0A735732-463E-439C-9291-BAA01A227930}" type="presOf" srcId="{2F2883BF-C7F3-44D2-9D34-6692DCA28169}" destId="{7D2E1248-0D8E-45EE-8A46-A8EBDB224D56}" srcOrd="0" destOrd="0" presId="urn:microsoft.com/office/officeart/2005/8/layout/process1"/>
    <dgm:cxn modelId="{E3DA7235-8720-4FE0-8B1B-B99859C45501}" srcId="{21532C23-390C-422D-8FE1-1854E354BE61}" destId="{9C05AC90-9C1D-4DDC-AD61-9CCE89EF8467}" srcOrd="4" destOrd="0" parTransId="{4DD2BD31-BC8B-4029-81E2-F4CC7063138E}" sibTransId="{A43949D8-5850-4EEA-9148-16BEAA12D0F6}"/>
    <dgm:cxn modelId="{0C81453D-509F-4F7D-8E18-585692B2A930}" type="presOf" srcId="{2F2883BF-C7F3-44D2-9D34-6692DCA28169}" destId="{0C05AE30-790F-4BAE-8762-5A989B084D04}" srcOrd="1" destOrd="0" presId="urn:microsoft.com/office/officeart/2005/8/layout/process1"/>
    <dgm:cxn modelId="{AFB5693E-6D5A-427A-97AA-F05D729F78BC}" type="presOf" srcId="{48874280-62BF-4526-8057-EC7871F05520}" destId="{26CA59B0-4A5A-47C8-BAAC-5E60F0A609A8}" srcOrd="1" destOrd="0" presId="urn:microsoft.com/office/officeart/2005/8/layout/process1"/>
    <dgm:cxn modelId="{E4F3F73F-9091-476B-8059-2128D4A3ED5D}" srcId="{21532C23-390C-422D-8FE1-1854E354BE61}" destId="{84F888EA-20AB-47DF-8460-40314D227F9E}" srcOrd="2" destOrd="0" parTransId="{D44861FE-4258-42EC-B0C9-2319E142F71C}" sibTransId="{48874280-62BF-4526-8057-EC7871F05520}"/>
    <dgm:cxn modelId="{47121C67-4836-4346-BC52-4924202A7455}" type="presOf" srcId="{E6D77428-A3CD-4A1F-8A54-D360AFF9EC46}" destId="{9DA0CB99-5796-4147-9E36-3C91DC1D4362}" srcOrd="0" destOrd="0" presId="urn:microsoft.com/office/officeart/2005/8/layout/process1"/>
    <dgm:cxn modelId="{C7D28B4C-838E-4FA2-A5B0-6EFADE39ADD5}" type="presOf" srcId="{E6D77428-A3CD-4A1F-8A54-D360AFF9EC46}" destId="{B8709ECB-AEDA-4F49-9F8E-B341128B44CE}" srcOrd="1" destOrd="0" presId="urn:microsoft.com/office/officeart/2005/8/layout/process1"/>
    <dgm:cxn modelId="{83BBB54C-A2E4-432F-B28E-37FF610A76A2}" type="presOf" srcId="{68674779-1578-4AC2-946D-4893195C224A}" destId="{290DD1C7-61A2-453C-A2FB-66BA23A2AB9A}" srcOrd="0" destOrd="0" presId="urn:microsoft.com/office/officeart/2005/8/layout/process1"/>
    <dgm:cxn modelId="{F576A671-20C8-40E5-A5B8-35462CA0DC5F}" type="presOf" srcId="{9C05AC90-9C1D-4DDC-AD61-9CCE89EF8467}" destId="{B42C2C81-9A21-4998-B594-FEE28D7A4A12}" srcOrd="0" destOrd="0" presId="urn:microsoft.com/office/officeart/2005/8/layout/process1"/>
    <dgm:cxn modelId="{B7452056-10D1-4340-9FCD-61EAA509FB5C}" type="presOf" srcId="{F7687BEA-5F15-4BA3-83B6-FFCD716E88A3}" destId="{7C840417-2760-4B09-9B85-5DE052BE0F8E}" srcOrd="0" destOrd="0" presId="urn:microsoft.com/office/officeart/2005/8/layout/process1"/>
    <dgm:cxn modelId="{3494F57E-F4AC-422D-9336-D6B2E5ACB325}" type="presOf" srcId="{001194A9-9CB5-4BD1-AC1F-89F4890AF5C6}" destId="{90939D7A-E52E-4527-AFF2-ACB76A60B516}" srcOrd="0" destOrd="0" presId="urn:microsoft.com/office/officeart/2005/8/layout/process1"/>
    <dgm:cxn modelId="{56562A87-10A5-4D5E-A6E4-4947CDC442AB}" srcId="{21532C23-390C-422D-8FE1-1854E354BE61}" destId="{001194A9-9CB5-4BD1-AC1F-89F4890AF5C6}" srcOrd="0" destOrd="0" parTransId="{48662CC7-EF09-4BE4-89BE-9B3860CEF8B6}" sibTransId="{E6D77428-A3CD-4A1F-8A54-D360AFF9EC46}"/>
    <dgm:cxn modelId="{733EF6AD-7171-4982-98D4-AF095AAD9F79}" srcId="{21532C23-390C-422D-8FE1-1854E354BE61}" destId="{68674779-1578-4AC2-946D-4893195C224A}" srcOrd="1" destOrd="0" parTransId="{2F0FE165-B96D-41C9-ADAD-8AFF326A3F80}" sibTransId="{2F2883BF-C7F3-44D2-9D34-6692DCA28169}"/>
    <dgm:cxn modelId="{85BE1EBB-D244-4C49-A207-51423D7EB971}" type="presOf" srcId="{6012E43E-D171-4B72-A987-7C990C9DF116}" destId="{3E577429-2243-479C-8ABC-88FFC56CBF31}" srcOrd="0" destOrd="0" presId="urn:microsoft.com/office/officeart/2005/8/layout/process1"/>
    <dgm:cxn modelId="{84CEA3DD-8F4E-4D62-8CF9-5A438D3E0DF7}" type="presOf" srcId="{21532C23-390C-422D-8FE1-1854E354BE61}" destId="{B35F0184-14F7-4D65-A952-917F03544A93}" srcOrd="0" destOrd="0" presId="urn:microsoft.com/office/officeart/2005/8/layout/process1"/>
    <dgm:cxn modelId="{90846FE3-3528-4ADB-88D0-C25CE8FA8188}" type="presOf" srcId="{84F888EA-20AB-47DF-8460-40314D227F9E}" destId="{FD990BBF-5BA4-4AE6-855B-231166C293D7}" srcOrd="0" destOrd="0" presId="urn:microsoft.com/office/officeart/2005/8/layout/process1"/>
    <dgm:cxn modelId="{C9E5F7E6-6021-4FBF-B4F9-D119B68ACD37}" type="presOf" srcId="{6012E43E-D171-4B72-A987-7C990C9DF116}" destId="{02E5BFEB-F25C-4B18-9A3D-774605AFF2E9}" srcOrd="1" destOrd="0" presId="urn:microsoft.com/office/officeart/2005/8/layout/process1"/>
    <dgm:cxn modelId="{BFDA71CD-A14F-4409-A463-43E61F383621}" type="presParOf" srcId="{B35F0184-14F7-4D65-A952-917F03544A93}" destId="{90939D7A-E52E-4527-AFF2-ACB76A60B516}" srcOrd="0" destOrd="0" presId="urn:microsoft.com/office/officeart/2005/8/layout/process1"/>
    <dgm:cxn modelId="{8BFCDC49-3539-462C-9C88-CFB27AE5B056}" type="presParOf" srcId="{B35F0184-14F7-4D65-A952-917F03544A93}" destId="{9DA0CB99-5796-4147-9E36-3C91DC1D4362}" srcOrd="1" destOrd="0" presId="urn:microsoft.com/office/officeart/2005/8/layout/process1"/>
    <dgm:cxn modelId="{DC6CB41F-94F3-406F-805C-BC56C6289637}" type="presParOf" srcId="{9DA0CB99-5796-4147-9E36-3C91DC1D4362}" destId="{B8709ECB-AEDA-4F49-9F8E-B341128B44CE}" srcOrd="0" destOrd="0" presId="urn:microsoft.com/office/officeart/2005/8/layout/process1"/>
    <dgm:cxn modelId="{059F5EE1-9FC8-4EDC-9CEE-C8C0E8F2F65E}" type="presParOf" srcId="{B35F0184-14F7-4D65-A952-917F03544A93}" destId="{290DD1C7-61A2-453C-A2FB-66BA23A2AB9A}" srcOrd="2" destOrd="0" presId="urn:microsoft.com/office/officeart/2005/8/layout/process1"/>
    <dgm:cxn modelId="{2A8C9052-5EB8-498F-8E65-B9C0018CFC25}" type="presParOf" srcId="{B35F0184-14F7-4D65-A952-917F03544A93}" destId="{7D2E1248-0D8E-45EE-8A46-A8EBDB224D56}" srcOrd="3" destOrd="0" presId="urn:microsoft.com/office/officeart/2005/8/layout/process1"/>
    <dgm:cxn modelId="{0C8AFD1B-5483-401C-88A8-EDAEE4F3B4B1}" type="presParOf" srcId="{7D2E1248-0D8E-45EE-8A46-A8EBDB224D56}" destId="{0C05AE30-790F-4BAE-8762-5A989B084D04}" srcOrd="0" destOrd="0" presId="urn:microsoft.com/office/officeart/2005/8/layout/process1"/>
    <dgm:cxn modelId="{7F3D78A5-194F-4C01-9FC3-B7EA9D9C0216}" type="presParOf" srcId="{B35F0184-14F7-4D65-A952-917F03544A93}" destId="{FD990BBF-5BA4-4AE6-855B-231166C293D7}" srcOrd="4" destOrd="0" presId="urn:microsoft.com/office/officeart/2005/8/layout/process1"/>
    <dgm:cxn modelId="{9826C14A-4FA6-4F84-B9DA-5E768DD11027}" type="presParOf" srcId="{B35F0184-14F7-4D65-A952-917F03544A93}" destId="{EFE16BF9-1A4B-4FDC-9D70-59CA7AB56648}" srcOrd="5" destOrd="0" presId="urn:microsoft.com/office/officeart/2005/8/layout/process1"/>
    <dgm:cxn modelId="{3E46AD7A-B7CA-431D-B51B-B4B01A1CCA51}" type="presParOf" srcId="{EFE16BF9-1A4B-4FDC-9D70-59CA7AB56648}" destId="{26CA59B0-4A5A-47C8-BAAC-5E60F0A609A8}" srcOrd="0" destOrd="0" presId="urn:microsoft.com/office/officeart/2005/8/layout/process1"/>
    <dgm:cxn modelId="{0B6A38B3-E102-4DE0-A35C-F7C692DCB934}" type="presParOf" srcId="{B35F0184-14F7-4D65-A952-917F03544A93}" destId="{7C840417-2760-4B09-9B85-5DE052BE0F8E}" srcOrd="6" destOrd="0" presId="urn:microsoft.com/office/officeart/2005/8/layout/process1"/>
    <dgm:cxn modelId="{7EE3AE42-FBB6-43FC-BE79-1C2427DBF987}" type="presParOf" srcId="{B35F0184-14F7-4D65-A952-917F03544A93}" destId="{3E577429-2243-479C-8ABC-88FFC56CBF31}" srcOrd="7" destOrd="0" presId="urn:microsoft.com/office/officeart/2005/8/layout/process1"/>
    <dgm:cxn modelId="{6A142D27-F3F9-4C29-B4E8-29E138AD4247}" type="presParOf" srcId="{3E577429-2243-479C-8ABC-88FFC56CBF31}" destId="{02E5BFEB-F25C-4B18-9A3D-774605AFF2E9}" srcOrd="0" destOrd="0" presId="urn:microsoft.com/office/officeart/2005/8/layout/process1"/>
    <dgm:cxn modelId="{DA307836-CCD3-48E9-9829-9EE10ED47E89}" type="presParOf" srcId="{B35F0184-14F7-4D65-A952-917F03544A93}" destId="{B42C2C81-9A21-4998-B594-FEE28D7A4A12}"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532C23-390C-422D-8FE1-1854E354BE61}"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l-GR"/>
        </a:p>
      </dgm:t>
    </dgm:pt>
    <dgm:pt modelId="{001194A9-9CB5-4BD1-AC1F-89F4890AF5C6}">
      <dgm:prSet phldrT="[Κείμενο]" custT="1"/>
      <dgm:spPr/>
      <dgm:t>
        <a:bodyPr/>
        <a:lstStyle/>
        <a:p>
          <a:r>
            <a:rPr lang="el-GR" sz="1650" b="1" dirty="0" err="1">
              <a:solidFill>
                <a:schemeClr val="tx1"/>
              </a:solidFill>
            </a:rPr>
            <a:t>Αδειοδότηση</a:t>
          </a:r>
          <a:endParaRPr lang="en-GB" sz="1650" b="1" dirty="0">
            <a:solidFill>
              <a:schemeClr val="tx1"/>
            </a:solidFill>
          </a:endParaRPr>
        </a:p>
      </dgm:t>
    </dgm:pt>
    <dgm:pt modelId="{48662CC7-EF09-4BE4-89BE-9B3860CEF8B6}" type="parTrans" cxnId="{56562A87-10A5-4D5E-A6E4-4947CDC442AB}">
      <dgm:prSet/>
      <dgm:spPr/>
      <dgm:t>
        <a:bodyPr/>
        <a:lstStyle/>
        <a:p>
          <a:endParaRPr lang="el-GR" sz="1650"/>
        </a:p>
      </dgm:t>
    </dgm:pt>
    <dgm:pt modelId="{E6D77428-A3CD-4A1F-8A54-D360AFF9EC46}" type="sibTrans" cxnId="{56562A87-10A5-4D5E-A6E4-4947CDC442AB}">
      <dgm:prSet custT="1"/>
      <dgm:spPr/>
      <dgm:t>
        <a:bodyPr/>
        <a:lstStyle/>
        <a:p>
          <a:endParaRPr lang="el-GR" sz="1650"/>
        </a:p>
      </dgm:t>
    </dgm:pt>
    <dgm:pt modelId="{68674779-1578-4AC2-946D-4893195C224A}">
      <dgm:prSet phldrT="[Κείμενο]" custT="1"/>
      <dgm:spPr/>
      <dgm:t>
        <a:bodyPr/>
        <a:lstStyle/>
        <a:p>
          <a:r>
            <a:rPr lang="el-GR" sz="1650" b="1" dirty="0">
              <a:solidFill>
                <a:schemeClr val="tx1"/>
              </a:solidFill>
            </a:rPr>
            <a:t>Τιμολόγηση</a:t>
          </a:r>
          <a:endParaRPr lang="en-GB" sz="1650" b="1" dirty="0">
            <a:solidFill>
              <a:schemeClr val="tx1"/>
            </a:solidFill>
          </a:endParaRPr>
        </a:p>
        <a:p>
          <a:r>
            <a:rPr lang="el-GR" sz="1650" b="1" dirty="0">
              <a:solidFill>
                <a:schemeClr val="tx1"/>
              </a:solidFill>
            </a:rPr>
            <a:t>(</a:t>
          </a:r>
          <a:r>
            <a:rPr lang="en-GB" sz="1650" b="1" dirty="0">
              <a:solidFill>
                <a:schemeClr val="tx1"/>
              </a:solidFill>
            </a:rPr>
            <a:t>pricing)</a:t>
          </a:r>
          <a:endParaRPr lang="el-GR" sz="1650" b="1" dirty="0">
            <a:solidFill>
              <a:schemeClr val="tx1"/>
            </a:solidFill>
          </a:endParaRPr>
        </a:p>
      </dgm:t>
    </dgm:pt>
    <dgm:pt modelId="{2F0FE165-B96D-41C9-ADAD-8AFF326A3F80}" type="parTrans" cxnId="{733EF6AD-7171-4982-98D4-AF095AAD9F79}">
      <dgm:prSet/>
      <dgm:spPr/>
      <dgm:t>
        <a:bodyPr/>
        <a:lstStyle/>
        <a:p>
          <a:endParaRPr lang="el-GR" sz="1650"/>
        </a:p>
      </dgm:t>
    </dgm:pt>
    <dgm:pt modelId="{2F2883BF-C7F3-44D2-9D34-6692DCA28169}" type="sibTrans" cxnId="{733EF6AD-7171-4982-98D4-AF095AAD9F79}">
      <dgm:prSet custT="1"/>
      <dgm:spPr/>
      <dgm:t>
        <a:bodyPr/>
        <a:lstStyle/>
        <a:p>
          <a:endParaRPr lang="el-GR" sz="1650"/>
        </a:p>
      </dgm:t>
    </dgm:pt>
    <dgm:pt modelId="{84F888EA-20AB-47DF-8460-40314D227F9E}">
      <dgm:prSet phldrT="[Κείμενο]" custT="1"/>
      <dgm:spPr/>
      <dgm:t>
        <a:bodyPr/>
        <a:lstStyle/>
        <a:p>
          <a:r>
            <a:rPr lang="el-GR" sz="1650" b="1" dirty="0">
              <a:solidFill>
                <a:schemeClr val="tx1"/>
              </a:solidFill>
            </a:rPr>
            <a:t>Αποζημίωση</a:t>
          </a:r>
          <a:endParaRPr lang="en-GB" sz="1650" b="1" dirty="0">
            <a:solidFill>
              <a:schemeClr val="tx1"/>
            </a:solidFill>
          </a:endParaRPr>
        </a:p>
        <a:p>
          <a:r>
            <a:rPr lang="en-GB" sz="1650" b="1" dirty="0">
              <a:solidFill>
                <a:schemeClr val="tx1"/>
              </a:solidFill>
            </a:rPr>
            <a:t>(</a:t>
          </a:r>
          <a:r>
            <a:rPr lang="en-US" sz="1650" b="1" dirty="0">
              <a:solidFill>
                <a:schemeClr val="tx1"/>
              </a:solidFill>
            </a:rPr>
            <a:t>reimbursement)</a:t>
          </a:r>
          <a:endParaRPr lang="el-GR" sz="1650" b="1" dirty="0">
            <a:solidFill>
              <a:schemeClr val="tx1"/>
            </a:solidFill>
          </a:endParaRPr>
        </a:p>
      </dgm:t>
    </dgm:pt>
    <dgm:pt modelId="{D44861FE-4258-42EC-B0C9-2319E142F71C}" type="parTrans" cxnId="{E4F3F73F-9091-476B-8059-2128D4A3ED5D}">
      <dgm:prSet/>
      <dgm:spPr/>
      <dgm:t>
        <a:bodyPr/>
        <a:lstStyle/>
        <a:p>
          <a:endParaRPr lang="el-GR" sz="1650"/>
        </a:p>
      </dgm:t>
    </dgm:pt>
    <dgm:pt modelId="{48874280-62BF-4526-8057-EC7871F05520}" type="sibTrans" cxnId="{E4F3F73F-9091-476B-8059-2128D4A3ED5D}">
      <dgm:prSet custT="1"/>
      <dgm:spPr/>
      <dgm:t>
        <a:bodyPr/>
        <a:lstStyle/>
        <a:p>
          <a:endParaRPr lang="el-GR" sz="1650"/>
        </a:p>
      </dgm:t>
    </dgm:pt>
    <dgm:pt modelId="{9C05AC90-9C1D-4DDC-AD61-9CCE89EF8467}">
      <dgm:prSet phldrT="[Κείμενο]" custT="1"/>
      <dgm:spPr/>
      <dgm:t>
        <a:bodyPr/>
        <a:lstStyle/>
        <a:p>
          <a:r>
            <a:rPr lang="el-GR" sz="1650" b="1" dirty="0">
              <a:solidFill>
                <a:schemeClr val="tx1"/>
              </a:solidFill>
            </a:rPr>
            <a:t>Πρόσβαση Ασθενή</a:t>
          </a:r>
          <a:r>
            <a:rPr lang="en-GB" sz="1650" b="1" dirty="0">
              <a:solidFill>
                <a:schemeClr val="tx1"/>
              </a:solidFill>
            </a:rPr>
            <a:t> </a:t>
          </a:r>
        </a:p>
        <a:p>
          <a:r>
            <a:rPr lang="en-GB" sz="1650" b="1" dirty="0">
              <a:solidFill>
                <a:schemeClr val="tx1"/>
              </a:solidFill>
            </a:rPr>
            <a:t>(patient access)</a:t>
          </a:r>
          <a:endParaRPr lang="el-GR" sz="1650" b="1" dirty="0">
            <a:solidFill>
              <a:schemeClr val="tx1"/>
            </a:solidFill>
          </a:endParaRPr>
        </a:p>
      </dgm:t>
    </dgm:pt>
    <dgm:pt modelId="{4DD2BD31-BC8B-4029-81E2-F4CC7063138E}" type="parTrans" cxnId="{E3DA7235-8720-4FE0-8B1B-B99859C45501}">
      <dgm:prSet/>
      <dgm:spPr/>
      <dgm:t>
        <a:bodyPr/>
        <a:lstStyle/>
        <a:p>
          <a:endParaRPr lang="el-GR" sz="1650"/>
        </a:p>
      </dgm:t>
    </dgm:pt>
    <dgm:pt modelId="{A43949D8-5850-4EEA-9148-16BEAA12D0F6}" type="sibTrans" cxnId="{E3DA7235-8720-4FE0-8B1B-B99859C45501}">
      <dgm:prSet/>
      <dgm:spPr/>
      <dgm:t>
        <a:bodyPr/>
        <a:lstStyle/>
        <a:p>
          <a:endParaRPr lang="el-GR" sz="1650"/>
        </a:p>
      </dgm:t>
    </dgm:pt>
    <dgm:pt modelId="{F7687BEA-5F15-4BA3-83B6-FFCD716E88A3}">
      <dgm:prSet phldrT="[Κείμενο]" custT="1"/>
      <dgm:spPr/>
      <dgm:t>
        <a:bodyPr/>
        <a:lstStyle/>
        <a:p>
          <a:r>
            <a:rPr lang="el-GR" sz="1650" b="1" dirty="0">
              <a:solidFill>
                <a:schemeClr val="tx1"/>
              </a:solidFill>
            </a:rPr>
            <a:t>Ανάδειξη αξίας</a:t>
          </a:r>
          <a:r>
            <a:rPr lang="en-GB" sz="1650" b="1" dirty="0">
              <a:solidFill>
                <a:schemeClr val="tx1"/>
              </a:solidFill>
            </a:rPr>
            <a:t> </a:t>
          </a:r>
        </a:p>
        <a:p>
          <a:r>
            <a:rPr lang="en-GB" sz="1650" b="1" dirty="0">
              <a:solidFill>
                <a:schemeClr val="tx1"/>
              </a:solidFill>
            </a:rPr>
            <a:t>(value demonstration)</a:t>
          </a:r>
          <a:endParaRPr lang="el-GR" sz="1650" b="1" dirty="0">
            <a:solidFill>
              <a:schemeClr val="tx1"/>
            </a:solidFill>
          </a:endParaRPr>
        </a:p>
      </dgm:t>
    </dgm:pt>
    <dgm:pt modelId="{AEF1544C-69B6-4E4D-B307-3ECE7F238C27}" type="parTrans" cxnId="{7B48172A-1CC4-47E1-9853-0AE9F232F6CC}">
      <dgm:prSet/>
      <dgm:spPr/>
      <dgm:t>
        <a:bodyPr/>
        <a:lstStyle/>
        <a:p>
          <a:endParaRPr lang="el-GR" sz="1650"/>
        </a:p>
      </dgm:t>
    </dgm:pt>
    <dgm:pt modelId="{6012E43E-D171-4B72-A987-7C990C9DF116}" type="sibTrans" cxnId="{7B48172A-1CC4-47E1-9853-0AE9F232F6CC}">
      <dgm:prSet custT="1"/>
      <dgm:spPr/>
      <dgm:t>
        <a:bodyPr/>
        <a:lstStyle/>
        <a:p>
          <a:endParaRPr lang="el-GR" sz="1650"/>
        </a:p>
      </dgm:t>
    </dgm:pt>
    <dgm:pt modelId="{B35F0184-14F7-4D65-A952-917F03544A93}" type="pres">
      <dgm:prSet presAssocID="{21532C23-390C-422D-8FE1-1854E354BE61}" presName="Name0" presStyleCnt="0">
        <dgm:presLayoutVars>
          <dgm:dir/>
          <dgm:resizeHandles val="exact"/>
        </dgm:presLayoutVars>
      </dgm:prSet>
      <dgm:spPr/>
    </dgm:pt>
    <dgm:pt modelId="{90939D7A-E52E-4527-AFF2-ACB76A60B516}" type="pres">
      <dgm:prSet presAssocID="{001194A9-9CB5-4BD1-AC1F-89F4890AF5C6}" presName="node" presStyleLbl="node1" presStyleIdx="0" presStyleCnt="5">
        <dgm:presLayoutVars>
          <dgm:bulletEnabled val="1"/>
        </dgm:presLayoutVars>
      </dgm:prSet>
      <dgm:spPr/>
    </dgm:pt>
    <dgm:pt modelId="{9DA0CB99-5796-4147-9E36-3C91DC1D4362}" type="pres">
      <dgm:prSet presAssocID="{E6D77428-A3CD-4A1F-8A54-D360AFF9EC46}" presName="sibTrans" presStyleLbl="sibTrans2D1" presStyleIdx="0" presStyleCnt="4"/>
      <dgm:spPr/>
    </dgm:pt>
    <dgm:pt modelId="{B8709ECB-AEDA-4F49-9F8E-B341128B44CE}" type="pres">
      <dgm:prSet presAssocID="{E6D77428-A3CD-4A1F-8A54-D360AFF9EC46}" presName="connectorText" presStyleLbl="sibTrans2D1" presStyleIdx="0" presStyleCnt="4"/>
      <dgm:spPr/>
    </dgm:pt>
    <dgm:pt modelId="{290DD1C7-61A2-453C-A2FB-66BA23A2AB9A}" type="pres">
      <dgm:prSet presAssocID="{68674779-1578-4AC2-946D-4893195C224A}" presName="node" presStyleLbl="node1" presStyleIdx="1" presStyleCnt="5">
        <dgm:presLayoutVars>
          <dgm:bulletEnabled val="1"/>
        </dgm:presLayoutVars>
      </dgm:prSet>
      <dgm:spPr/>
    </dgm:pt>
    <dgm:pt modelId="{7D2E1248-0D8E-45EE-8A46-A8EBDB224D56}" type="pres">
      <dgm:prSet presAssocID="{2F2883BF-C7F3-44D2-9D34-6692DCA28169}" presName="sibTrans" presStyleLbl="sibTrans2D1" presStyleIdx="1" presStyleCnt="4"/>
      <dgm:spPr/>
    </dgm:pt>
    <dgm:pt modelId="{0C05AE30-790F-4BAE-8762-5A989B084D04}" type="pres">
      <dgm:prSet presAssocID="{2F2883BF-C7F3-44D2-9D34-6692DCA28169}" presName="connectorText" presStyleLbl="sibTrans2D1" presStyleIdx="1" presStyleCnt="4"/>
      <dgm:spPr/>
    </dgm:pt>
    <dgm:pt modelId="{FD990BBF-5BA4-4AE6-855B-231166C293D7}" type="pres">
      <dgm:prSet presAssocID="{84F888EA-20AB-47DF-8460-40314D227F9E}" presName="node" presStyleLbl="node1" presStyleIdx="2" presStyleCnt="5">
        <dgm:presLayoutVars>
          <dgm:bulletEnabled val="1"/>
        </dgm:presLayoutVars>
      </dgm:prSet>
      <dgm:spPr/>
    </dgm:pt>
    <dgm:pt modelId="{EFE16BF9-1A4B-4FDC-9D70-59CA7AB56648}" type="pres">
      <dgm:prSet presAssocID="{48874280-62BF-4526-8057-EC7871F05520}" presName="sibTrans" presStyleLbl="sibTrans2D1" presStyleIdx="2" presStyleCnt="4"/>
      <dgm:spPr/>
    </dgm:pt>
    <dgm:pt modelId="{26CA59B0-4A5A-47C8-BAAC-5E60F0A609A8}" type="pres">
      <dgm:prSet presAssocID="{48874280-62BF-4526-8057-EC7871F05520}" presName="connectorText" presStyleLbl="sibTrans2D1" presStyleIdx="2" presStyleCnt="4"/>
      <dgm:spPr/>
    </dgm:pt>
    <dgm:pt modelId="{7C840417-2760-4B09-9B85-5DE052BE0F8E}" type="pres">
      <dgm:prSet presAssocID="{F7687BEA-5F15-4BA3-83B6-FFCD716E88A3}" presName="node" presStyleLbl="node1" presStyleIdx="3" presStyleCnt="5">
        <dgm:presLayoutVars>
          <dgm:bulletEnabled val="1"/>
        </dgm:presLayoutVars>
      </dgm:prSet>
      <dgm:spPr/>
    </dgm:pt>
    <dgm:pt modelId="{3E577429-2243-479C-8ABC-88FFC56CBF31}" type="pres">
      <dgm:prSet presAssocID="{6012E43E-D171-4B72-A987-7C990C9DF116}" presName="sibTrans" presStyleLbl="sibTrans2D1" presStyleIdx="3" presStyleCnt="4"/>
      <dgm:spPr/>
    </dgm:pt>
    <dgm:pt modelId="{02E5BFEB-F25C-4B18-9A3D-774605AFF2E9}" type="pres">
      <dgm:prSet presAssocID="{6012E43E-D171-4B72-A987-7C990C9DF116}" presName="connectorText" presStyleLbl="sibTrans2D1" presStyleIdx="3" presStyleCnt="4"/>
      <dgm:spPr/>
    </dgm:pt>
    <dgm:pt modelId="{B42C2C81-9A21-4998-B594-FEE28D7A4A12}" type="pres">
      <dgm:prSet presAssocID="{9C05AC90-9C1D-4DDC-AD61-9CCE89EF8467}" presName="node" presStyleLbl="node1" presStyleIdx="4" presStyleCnt="5">
        <dgm:presLayoutVars>
          <dgm:bulletEnabled val="1"/>
        </dgm:presLayoutVars>
      </dgm:prSet>
      <dgm:spPr/>
    </dgm:pt>
  </dgm:ptLst>
  <dgm:cxnLst>
    <dgm:cxn modelId="{4880F419-38BA-4625-8CE5-B088F2EEB8B9}" type="presOf" srcId="{48874280-62BF-4526-8057-EC7871F05520}" destId="{EFE16BF9-1A4B-4FDC-9D70-59CA7AB56648}" srcOrd="0" destOrd="0" presId="urn:microsoft.com/office/officeart/2005/8/layout/process1"/>
    <dgm:cxn modelId="{7B48172A-1CC4-47E1-9853-0AE9F232F6CC}" srcId="{21532C23-390C-422D-8FE1-1854E354BE61}" destId="{F7687BEA-5F15-4BA3-83B6-FFCD716E88A3}" srcOrd="3" destOrd="0" parTransId="{AEF1544C-69B6-4E4D-B307-3ECE7F238C27}" sibTransId="{6012E43E-D171-4B72-A987-7C990C9DF116}"/>
    <dgm:cxn modelId="{0A735732-463E-439C-9291-BAA01A227930}" type="presOf" srcId="{2F2883BF-C7F3-44D2-9D34-6692DCA28169}" destId="{7D2E1248-0D8E-45EE-8A46-A8EBDB224D56}" srcOrd="0" destOrd="0" presId="urn:microsoft.com/office/officeart/2005/8/layout/process1"/>
    <dgm:cxn modelId="{E3DA7235-8720-4FE0-8B1B-B99859C45501}" srcId="{21532C23-390C-422D-8FE1-1854E354BE61}" destId="{9C05AC90-9C1D-4DDC-AD61-9CCE89EF8467}" srcOrd="4" destOrd="0" parTransId="{4DD2BD31-BC8B-4029-81E2-F4CC7063138E}" sibTransId="{A43949D8-5850-4EEA-9148-16BEAA12D0F6}"/>
    <dgm:cxn modelId="{0C81453D-509F-4F7D-8E18-585692B2A930}" type="presOf" srcId="{2F2883BF-C7F3-44D2-9D34-6692DCA28169}" destId="{0C05AE30-790F-4BAE-8762-5A989B084D04}" srcOrd="1" destOrd="0" presId="urn:microsoft.com/office/officeart/2005/8/layout/process1"/>
    <dgm:cxn modelId="{AFB5693E-6D5A-427A-97AA-F05D729F78BC}" type="presOf" srcId="{48874280-62BF-4526-8057-EC7871F05520}" destId="{26CA59B0-4A5A-47C8-BAAC-5E60F0A609A8}" srcOrd="1" destOrd="0" presId="urn:microsoft.com/office/officeart/2005/8/layout/process1"/>
    <dgm:cxn modelId="{E4F3F73F-9091-476B-8059-2128D4A3ED5D}" srcId="{21532C23-390C-422D-8FE1-1854E354BE61}" destId="{84F888EA-20AB-47DF-8460-40314D227F9E}" srcOrd="2" destOrd="0" parTransId="{D44861FE-4258-42EC-B0C9-2319E142F71C}" sibTransId="{48874280-62BF-4526-8057-EC7871F05520}"/>
    <dgm:cxn modelId="{47121C67-4836-4346-BC52-4924202A7455}" type="presOf" srcId="{E6D77428-A3CD-4A1F-8A54-D360AFF9EC46}" destId="{9DA0CB99-5796-4147-9E36-3C91DC1D4362}" srcOrd="0" destOrd="0" presId="urn:microsoft.com/office/officeart/2005/8/layout/process1"/>
    <dgm:cxn modelId="{C7D28B4C-838E-4FA2-A5B0-6EFADE39ADD5}" type="presOf" srcId="{E6D77428-A3CD-4A1F-8A54-D360AFF9EC46}" destId="{B8709ECB-AEDA-4F49-9F8E-B341128B44CE}" srcOrd="1" destOrd="0" presId="urn:microsoft.com/office/officeart/2005/8/layout/process1"/>
    <dgm:cxn modelId="{83BBB54C-A2E4-432F-B28E-37FF610A76A2}" type="presOf" srcId="{68674779-1578-4AC2-946D-4893195C224A}" destId="{290DD1C7-61A2-453C-A2FB-66BA23A2AB9A}" srcOrd="0" destOrd="0" presId="urn:microsoft.com/office/officeart/2005/8/layout/process1"/>
    <dgm:cxn modelId="{F576A671-20C8-40E5-A5B8-35462CA0DC5F}" type="presOf" srcId="{9C05AC90-9C1D-4DDC-AD61-9CCE89EF8467}" destId="{B42C2C81-9A21-4998-B594-FEE28D7A4A12}" srcOrd="0" destOrd="0" presId="urn:microsoft.com/office/officeart/2005/8/layout/process1"/>
    <dgm:cxn modelId="{B7452056-10D1-4340-9FCD-61EAA509FB5C}" type="presOf" srcId="{F7687BEA-5F15-4BA3-83B6-FFCD716E88A3}" destId="{7C840417-2760-4B09-9B85-5DE052BE0F8E}" srcOrd="0" destOrd="0" presId="urn:microsoft.com/office/officeart/2005/8/layout/process1"/>
    <dgm:cxn modelId="{3494F57E-F4AC-422D-9336-D6B2E5ACB325}" type="presOf" srcId="{001194A9-9CB5-4BD1-AC1F-89F4890AF5C6}" destId="{90939D7A-E52E-4527-AFF2-ACB76A60B516}" srcOrd="0" destOrd="0" presId="urn:microsoft.com/office/officeart/2005/8/layout/process1"/>
    <dgm:cxn modelId="{56562A87-10A5-4D5E-A6E4-4947CDC442AB}" srcId="{21532C23-390C-422D-8FE1-1854E354BE61}" destId="{001194A9-9CB5-4BD1-AC1F-89F4890AF5C6}" srcOrd="0" destOrd="0" parTransId="{48662CC7-EF09-4BE4-89BE-9B3860CEF8B6}" sibTransId="{E6D77428-A3CD-4A1F-8A54-D360AFF9EC46}"/>
    <dgm:cxn modelId="{733EF6AD-7171-4982-98D4-AF095AAD9F79}" srcId="{21532C23-390C-422D-8FE1-1854E354BE61}" destId="{68674779-1578-4AC2-946D-4893195C224A}" srcOrd="1" destOrd="0" parTransId="{2F0FE165-B96D-41C9-ADAD-8AFF326A3F80}" sibTransId="{2F2883BF-C7F3-44D2-9D34-6692DCA28169}"/>
    <dgm:cxn modelId="{85BE1EBB-D244-4C49-A207-51423D7EB971}" type="presOf" srcId="{6012E43E-D171-4B72-A987-7C990C9DF116}" destId="{3E577429-2243-479C-8ABC-88FFC56CBF31}" srcOrd="0" destOrd="0" presId="urn:microsoft.com/office/officeart/2005/8/layout/process1"/>
    <dgm:cxn modelId="{84CEA3DD-8F4E-4D62-8CF9-5A438D3E0DF7}" type="presOf" srcId="{21532C23-390C-422D-8FE1-1854E354BE61}" destId="{B35F0184-14F7-4D65-A952-917F03544A93}" srcOrd="0" destOrd="0" presId="urn:microsoft.com/office/officeart/2005/8/layout/process1"/>
    <dgm:cxn modelId="{90846FE3-3528-4ADB-88D0-C25CE8FA8188}" type="presOf" srcId="{84F888EA-20AB-47DF-8460-40314D227F9E}" destId="{FD990BBF-5BA4-4AE6-855B-231166C293D7}" srcOrd="0" destOrd="0" presId="urn:microsoft.com/office/officeart/2005/8/layout/process1"/>
    <dgm:cxn modelId="{C9E5F7E6-6021-4FBF-B4F9-D119B68ACD37}" type="presOf" srcId="{6012E43E-D171-4B72-A987-7C990C9DF116}" destId="{02E5BFEB-F25C-4B18-9A3D-774605AFF2E9}" srcOrd="1" destOrd="0" presId="urn:microsoft.com/office/officeart/2005/8/layout/process1"/>
    <dgm:cxn modelId="{BFDA71CD-A14F-4409-A463-43E61F383621}" type="presParOf" srcId="{B35F0184-14F7-4D65-A952-917F03544A93}" destId="{90939D7A-E52E-4527-AFF2-ACB76A60B516}" srcOrd="0" destOrd="0" presId="urn:microsoft.com/office/officeart/2005/8/layout/process1"/>
    <dgm:cxn modelId="{8BFCDC49-3539-462C-9C88-CFB27AE5B056}" type="presParOf" srcId="{B35F0184-14F7-4D65-A952-917F03544A93}" destId="{9DA0CB99-5796-4147-9E36-3C91DC1D4362}" srcOrd="1" destOrd="0" presId="urn:microsoft.com/office/officeart/2005/8/layout/process1"/>
    <dgm:cxn modelId="{DC6CB41F-94F3-406F-805C-BC56C6289637}" type="presParOf" srcId="{9DA0CB99-5796-4147-9E36-3C91DC1D4362}" destId="{B8709ECB-AEDA-4F49-9F8E-B341128B44CE}" srcOrd="0" destOrd="0" presId="urn:microsoft.com/office/officeart/2005/8/layout/process1"/>
    <dgm:cxn modelId="{059F5EE1-9FC8-4EDC-9CEE-C8C0E8F2F65E}" type="presParOf" srcId="{B35F0184-14F7-4D65-A952-917F03544A93}" destId="{290DD1C7-61A2-453C-A2FB-66BA23A2AB9A}" srcOrd="2" destOrd="0" presId="urn:microsoft.com/office/officeart/2005/8/layout/process1"/>
    <dgm:cxn modelId="{2A8C9052-5EB8-498F-8E65-B9C0018CFC25}" type="presParOf" srcId="{B35F0184-14F7-4D65-A952-917F03544A93}" destId="{7D2E1248-0D8E-45EE-8A46-A8EBDB224D56}" srcOrd="3" destOrd="0" presId="urn:microsoft.com/office/officeart/2005/8/layout/process1"/>
    <dgm:cxn modelId="{0C8AFD1B-5483-401C-88A8-EDAEE4F3B4B1}" type="presParOf" srcId="{7D2E1248-0D8E-45EE-8A46-A8EBDB224D56}" destId="{0C05AE30-790F-4BAE-8762-5A989B084D04}" srcOrd="0" destOrd="0" presId="urn:microsoft.com/office/officeart/2005/8/layout/process1"/>
    <dgm:cxn modelId="{7F3D78A5-194F-4C01-9FC3-B7EA9D9C0216}" type="presParOf" srcId="{B35F0184-14F7-4D65-A952-917F03544A93}" destId="{FD990BBF-5BA4-4AE6-855B-231166C293D7}" srcOrd="4" destOrd="0" presId="urn:microsoft.com/office/officeart/2005/8/layout/process1"/>
    <dgm:cxn modelId="{9826C14A-4FA6-4F84-B9DA-5E768DD11027}" type="presParOf" srcId="{B35F0184-14F7-4D65-A952-917F03544A93}" destId="{EFE16BF9-1A4B-4FDC-9D70-59CA7AB56648}" srcOrd="5" destOrd="0" presId="urn:microsoft.com/office/officeart/2005/8/layout/process1"/>
    <dgm:cxn modelId="{3E46AD7A-B7CA-431D-B51B-B4B01A1CCA51}" type="presParOf" srcId="{EFE16BF9-1A4B-4FDC-9D70-59CA7AB56648}" destId="{26CA59B0-4A5A-47C8-BAAC-5E60F0A609A8}" srcOrd="0" destOrd="0" presId="urn:microsoft.com/office/officeart/2005/8/layout/process1"/>
    <dgm:cxn modelId="{0B6A38B3-E102-4DE0-A35C-F7C692DCB934}" type="presParOf" srcId="{B35F0184-14F7-4D65-A952-917F03544A93}" destId="{7C840417-2760-4B09-9B85-5DE052BE0F8E}" srcOrd="6" destOrd="0" presId="urn:microsoft.com/office/officeart/2005/8/layout/process1"/>
    <dgm:cxn modelId="{7EE3AE42-FBB6-43FC-BE79-1C2427DBF987}" type="presParOf" srcId="{B35F0184-14F7-4D65-A952-917F03544A93}" destId="{3E577429-2243-479C-8ABC-88FFC56CBF31}" srcOrd="7" destOrd="0" presId="urn:microsoft.com/office/officeart/2005/8/layout/process1"/>
    <dgm:cxn modelId="{6A142D27-F3F9-4C29-B4E8-29E138AD4247}" type="presParOf" srcId="{3E577429-2243-479C-8ABC-88FFC56CBF31}" destId="{02E5BFEB-F25C-4B18-9A3D-774605AFF2E9}" srcOrd="0" destOrd="0" presId="urn:microsoft.com/office/officeart/2005/8/layout/process1"/>
    <dgm:cxn modelId="{DA307836-CCD3-48E9-9829-9EE10ED47E89}" type="presParOf" srcId="{B35F0184-14F7-4D65-A952-917F03544A93}" destId="{B42C2C81-9A21-4998-B594-FEE28D7A4A12}"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39D7A-E52E-4527-AFF2-ACB76A60B516}">
      <dsp:nvSpPr>
        <dsp:cNvPr id="0" name=""/>
        <dsp:cNvSpPr/>
      </dsp:nvSpPr>
      <dsp:spPr>
        <a:xfrm>
          <a:off x="5519" y="426991"/>
          <a:ext cx="1711049" cy="102662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33425">
            <a:lnSpc>
              <a:spcPct val="90000"/>
            </a:lnSpc>
            <a:spcBef>
              <a:spcPct val="0"/>
            </a:spcBef>
            <a:spcAft>
              <a:spcPct val="35000"/>
            </a:spcAft>
            <a:buNone/>
          </a:pPr>
          <a:r>
            <a:rPr lang="el-GR" sz="1650" b="1" kern="1200" dirty="0" err="1">
              <a:solidFill>
                <a:schemeClr val="tx1"/>
              </a:solidFill>
            </a:rPr>
            <a:t>Αδειοδότηση</a:t>
          </a:r>
          <a:endParaRPr lang="en-GB" sz="1650" b="1" kern="1200" dirty="0">
            <a:solidFill>
              <a:schemeClr val="tx1"/>
            </a:solidFill>
          </a:endParaRPr>
        </a:p>
      </dsp:txBody>
      <dsp:txXfrm>
        <a:off x="35588" y="457060"/>
        <a:ext cx="1650911" cy="966491"/>
      </dsp:txXfrm>
    </dsp:sp>
    <dsp:sp modelId="{9DA0CB99-5796-4147-9E36-3C91DC1D4362}">
      <dsp:nvSpPr>
        <dsp:cNvPr id="0" name=""/>
        <dsp:cNvSpPr/>
      </dsp:nvSpPr>
      <dsp:spPr>
        <a:xfrm>
          <a:off x="1887673" y="748011"/>
          <a:ext cx="362742" cy="42434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33425">
            <a:lnSpc>
              <a:spcPct val="90000"/>
            </a:lnSpc>
            <a:spcBef>
              <a:spcPct val="0"/>
            </a:spcBef>
            <a:spcAft>
              <a:spcPct val="35000"/>
            </a:spcAft>
            <a:buNone/>
          </a:pPr>
          <a:endParaRPr lang="el-GR" sz="1650" kern="1200"/>
        </a:p>
      </dsp:txBody>
      <dsp:txXfrm>
        <a:off x="1887673" y="832879"/>
        <a:ext cx="253919" cy="254604"/>
      </dsp:txXfrm>
    </dsp:sp>
    <dsp:sp modelId="{290DD1C7-61A2-453C-A2FB-66BA23A2AB9A}">
      <dsp:nvSpPr>
        <dsp:cNvPr id="0" name=""/>
        <dsp:cNvSpPr/>
      </dsp:nvSpPr>
      <dsp:spPr>
        <a:xfrm>
          <a:off x="2400988" y="426991"/>
          <a:ext cx="1711049" cy="102662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33425">
            <a:lnSpc>
              <a:spcPct val="90000"/>
            </a:lnSpc>
            <a:spcBef>
              <a:spcPct val="0"/>
            </a:spcBef>
            <a:spcAft>
              <a:spcPct val="35000"/>
            </a:spcAft>
            <a:buNone/>
          </a:pPr>
          <a:r>
            <a:rPr lang="el-GR" sz="1650" b="1" kern="1200" dirty="0">
              <a:solidFill>
                <a:schemeClr val="tx1"/>
              </a:solidFill>
            </a:rPr>
            <a:t>Τιμολόγηση</a:t>
          </a:r>
          <a:endParaRPr lang="en-GB" sz="1650" b="1" kern="1200" dirty="0">
            <a:solidFill>
              <a:schemeClr val="tx1"/>
            </a:solidFill>
          </a:endParaRPr>
        </a:p>
        <a:p>
          <a:pPr marL="0" lvl="0" indent="0" algn="ctr" defTabSz="733425">
            <a:lnSpc>
              <a:spcPct val="90000"/>
            </a:lnSpc>
            <a:spcBef>
              <a:spcPct val="0"/>
            </a:spcBef>
            <a:spcAft>
              <a:spcPct val="35000"/>
            </a:spcAft>
            <a:buNone/>
          </a:pPr>
          <a:r>
            <a:rPr lang="el-GR" sz="1650" b="1" kern="1200" dirty="0">
              <a:solidFill>
                <a:schemeClr val="tx1"/>
              </a:solidFill>
            </a:rPr>
            <a:t>(</a:t>
          </a:r>
          <a:r>
            <a:rPr lang="en-GB" sz="1650" b="1" kern="1200" dirty="0">
              <a:solidFill>
                <a:schemeClr val="tx1"/>
              </a:solidFill>
            </a:rPr>
            <a:t>pricing)</a:t>
          </a:r>
          <a:endParaRPr lang="el-GR" sz="1650" b="1" kern="1200" dirty="0">
            <a:solidFill>
              <a:schemeClr val="tx1"/>
            </a:solidFill>
          </a:endParaRPr>
        </a:p>
      </dsp:txBody>
      <dsp:txXfrm>
        <a:off x="2431057" y="457060"/>
        <a:ext cx="1650911" cy="966491"/>
      </dsp:txXfrm>
    </dsp:sp>
    <dsp:sp modelId="{7D2E1248-0D8E-45EE-8A46-A8EBDB224D56}">
      <dsp:nvSpPr>
        <dsp:cNvPr id="0" name=""/>
        <dsp:cNvSpPr/>
      </dsp:nvSpPr>
      <dsp:spPr>
        <a:xfrm>
          <a:off x="4283142" y="728135"/>
          <a:ext cx="362742" cy="42434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33425">
            <a:lnSpc>
              <a:spcPct val="90000"/>
            </a:lnSpc>
            <a:spcBef>
              <a:spcPct val="0"/>
            </a:spcBef>
            <a:spcAft>
              <a:spcPct val="35000"/>
            </a:spcAft>
            <a:buNone/>
          </a:pPr>
          <a:endParaRPr lang="el-GR" sz="1650" kern="1200"/>
        </a:p>
      </dsp:txBody>
      <dsp:txXfrm>
        <a:off x="4283142" y="813003"/>
        <a:ext cx="253919" cy="254604"/>
      </dsp:txXfrm>
    </dsp:sp>
    <dsp:sp modelId="{FD990BBF-5BA4-4AE6-855B-231166C293D7}">
      <dsp:nvSpPr>
        <dsp:cNvPr id="0" name=""/>
        <dsp:cNvSpPr/>
      </dsp:nvSpPr>
      <dsp:spPr>
        <a:xfrm>
          <a:off x="4796457" y="426991"/>
          <a:ext cx="1711049" cy="10266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33425">
            <a:lnSpc>
              <a:spcPct val="90000"/>
            </a:lnSpc>
            <a:spcBef>
              <a:spcPct val="0"/>
            </a:spcBef>
            <a:spcAft>
              <a:spcPct val="35000"/>
            </a:spcAft>
            <a:buNone/>
          </a:pPr>
          <a:r>
            <a:rPr lang="el-GR" sz="1650" b="1" kern="1200" dirty="0">
              <a:solidFill>
                <a:schemeClr val="tx1"/>
              </a:solidFill>
            </a:rPr>
            <a:t>Αποζημίωση</a:t>
          </a:r>
          <a:endParaRPr lang="en-GB" sz="1650" b="1" kern="1200" dirty="0">
            <a:solidFill>
              <a:schemeClr val="tx1"/>
            </a:solidFill>
          </a:endParaRPr>
        </a:p>
        <a:p>
          <a:pPr marL="0" lvl="0" indent="0" algn="ctr" defTabSz="733425">
            <a:lnSpc>
              <a:spcPct val="90000"/>
            </a:lnSpc>
            <a:spcBef>
              <a:spcPct val="0"/>
            </a:spcBef>
            <a:spcAft>
              <a:spcPct val="35000"/>
            </a:spcAft>
            <a:buNone/>
          </a:pPr>
          <a:r>
            <a:rPr lang="en-GB" sz="1650" b="1" kern="1200" dirty="0">
              <a:solidFill>
                <a:schemeClr val="tx1"/>
              </a:solidFill>
            </a:rPr>
            <a:t>(</a:t>
          </a:r>
          <a:r>
            <a:rPr lang="en-US" sz="1650" b="1" kern="1200" dirty="0">
              <a:solidFill>
                <a:schemeClr val="tx1"/>
              </a:solidFill>
            </a:rPr>
            <a:t>reimbursement)</a:t>
          </a:r>
          <a:endParaRPr lang="el-GR" sz="1650" b="1" kern="1200" dirty="0">
            <a:solidFill>
              <a:schemeClr val="tx1"/>
            </a:solidFill>
          </a:endParaRPr>
        </a:p>
      </dsp:txBody>
      <dsp:txXfrm>
        <a:off x="4826526" y="457060"/>
        <a:ext cx="1650911" cy="966491"/>
      </dsp:txXfrm>
    </dsp:sp>
    <dsp:sp modelId="{EFE16BF9-1A4B-4FDC-9D70-59CA7AB56648}">
      <dsp:nvSpPr>
        <dsp:cNvPr id="0" name=""/>
        <dsp:cNvSpPr/>
      </dsp:nvSpPr>
      <dsp:spPr>
        <a:xfrm>
          <a:off x="6678611" y="728135"/>
          <a:ext cx="362742" cy="424340"/>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33425">
            <a:lnSpc>
              <a:spcPct val="90000"/>
            </a:lnSpc>
            <a:spcBef>
              <a:spcPct val="0"/>
            </a:spcBef>
            <a:spcAft>
              <a:spcPct val="35000"/>
            </a:spcAft>
            <a:buNone/>
          </a:pPr>
          <a:endParaRPr lang="el-GR" sz="1650" kern="1200"/>
        </a:p>
      </dsp:txBody>
      <dsp:txXfrm>
        <a:off x="6678611" y="813003"/>
        <a:ext cx="253919" cy="254604"/>
      </dsp:txXfrm>
    </dsp:sp>
    <dsp:sp modelId="{7C840417-2760-4B09-9B85-5DE052BE0F8E}">
      <dsp:nvSpPr>
        <dsp:cNvPr id="0" name=""/>
        <dsp:cNvSpPr/>
      </dsp:nvSpPr>
      <dsp:spPr>
        <a:xfrm>
          <a:off x="7191926" y="426991"/>
          <a:ext cx="1711049" cy="102662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33425">
            <a:lnSpc>
              <a:spcPct val="90000"/>
            </a:lnSpc>
            <a:spcBef>
              <a:spcPct val="0"/>
            </a:spcBef>
            <a:spcAft>
              <a:spcPct val="35000"/>
            </a:spcAft>
            <a:buNone/>
          </a:pPr>
          <a:r>
            <a:rPr lang="el-GR" sz="1650" b="1" kern="1200" dirty="0">
              <a:solidFill>
                <a:schemeClr val="tx1"/>
              </a:solidFill>
            </a:rPr>
            <a:t>Ανάδειξη αξίας</a:t>
          </a:r>
          <a:r>
            <a:rPr lang="en-GB" sz="1650" b="1" kern="1200" dirty="0">
              <a:solidFill>
                <a:schemeClr val="tx1"/>
              </a:solidFill>
            </a:rPr>
            <a:t> </a:t>
          </a:r>
        </a:p>
        <a:p>
          <a:pPr marL="0" lvl="0" indent="0" algn="ctr" defTabSz="733425">
            <a:lnSpc>
              <a:spcPct val="90000"/>
            </a:lnSpc>
            <a:spcBef>
              <a:spcPct val="0"/>
            </a:spcBef>
            <a:spcAft>
              <a:spcPct val="35000"/>
            </a:spcAft>
            <a:buNone/>
          </a:pPr>
          <a:r>
            <a:rPr lang="en-GB" sz="1650" b="1" kern="1200" dirty="0">
              <a:solidFill>
                <a:schemeClr val="tx1"/>
              </a:solidFill>
            </a:rPr>
            <a:t>(value demonstration)</a:t>
          </a:r>
          <a:endParaRPr lang="el-GR" sz="1650" b="1" kern="1200" dirty="0">
            <a:solidFill>
              <a:schemeClr val="tx1"/>
            </a:solidFill>
          </a:endParaRPr>
        </a:p>
      </dsp:txBody>
      <dsp:txXfrm>
        <a:off x="7221995" y="457060"/>
        <a:ext cx="1650911" cy="966491"/>
      </dsp:txXfrm>
    </dsp:sp>
    <dsp:sp modelId="{3E577429-2243-479C-8ABC-88FFC56CBF31}">
      <dsp:nvSpPr>
        <dsp:cNvPr id="0" name=""/>
        <dsp:cNvSpPr/>
      </dsp:nvSpPr>
      <dsp:spPr>
        <a:xfrm>
          <a:off x="9074080" y="728135"/>
          <a:ext cx="362742" cy="42434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33425">
            <a:lnSpc>
              <a:spcPct val="90000"/>
            </a:lnSpc>
            <a:spcBef>
              <a:spcPct val="0"/>
            </a:spcBef>
            <a:spcAft>
              <a:spcPct val="35000"/>
            </a:spcAft>
            <a:buNone/>
          </a:pPr>
          <a:endParaRPr lang="el-GR" sz="1650" kern="1200"/>
        </a:p>
      </dsp:txBody>
      <dsp:txXfrm>
        <a:off x="9074080" y="813003"/>
        <a:ext cx="253919" cy="254604"/>
      </dsp:txXfrm>
    </dsp:sp>
    <dsp:sp modelId="{B42C2C81-9A21-4998-B594-FEE28D7A4A12}">
      <dsp:nvSpPr>
        <dsp:cNvPr id="0" name=""/>
        <dsp:cNvSpPr/>
      </dsp:nvSpPr>
      <dsp:spPr>
        <a:xfrm>
          <a:off x="9587395" y="426991"/>
          <a:ext cx="1711049" cy="1026629"/>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33425">
            <a:lnSpc>
              <a:spcPct val="90000"/>
            </a:lnSpc>
            <a:spcBef>
              <a:spcPct val="0"/>
            </a:spcBef>
            <a:spcAft>
              <a:spcPct val="35000"/>
            </a:spcAft>
            <a:buNone/>
          </a:pPr>
          <a:r>
            <a:rPr lang="el-GR" sz="1650" b="1" kern="1200" dirty="0">
              <a:solidFill>
                <a:schemeClr val="tx1"/>
              </a:solidFill>
            </a:rPr>
            <a:t>Πρόσβαση Ασθενή</a:t>
          </a:r>
          <a:r>
            <a:rPr lang="en-GB" sz="1650" b="1" kern="1200" dirty="0">
              <a:solidFill>
                <a:schemeClr val="tx1"/>
              </a:solidFill>
            </a:rPr>
            <a:t> </a:t>
          </a:r>
        </a:p>
        <a:p>
          <a:pPr marL="0" lvl="0" indent="0" algn="ctr" defTabSz="733425">
            <a:lnSpc>
              <a:spcPct val="90000"/>
            </a:lnSpc>
            <a:spcBef>
              <a:spcPct val="0"/>
            </a:spcBef>
            <a:spcAft>
              <a:spcPct val="35000"/>
            </a:spcAft>
            <a:buNone/>
          </a:pPr>
          <a:r>
            <a:rPr lang="en-GB" sz="1650" b="1" kern="1200" dirty="0">
              <a:solidFill>
                <a:schemeClr val="tx1"/>
              </a:solidFill>
            </a:rPr>
            <a:t>(patient access)</a:t>
          </a:r>
          <a:endParaRPr lang="el-GR" sz="1650" b="1" kern="1200" dirty="0">
            <a:solidFill>
              <a:schemeClr val="tx1"/>
            </a:solidFill>
          </a:endParaRPr>
        </a:p>
      </dsp:txBody>
      <dsp:txXfrm>
        <a:off x="9617464" y="457060"/>
        <a:ext cx="1650911" cy="9664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39D7A-E52E-4527-AFF2-ACB76A60B516}">
      <dsp:nvSpPr>
        <dsp:cNvPr id="0" name=""/>
        <dsp:cNvSpPr/>
      </dsp:nvSpPr>
      <dsp:spPr>
        <a:xfrm>
          <a:off x="5519" y="426991"/>
          <a:ext cx="1711049" cy="102662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33425">
            <a:lnSpc>
              <a:spcPct val="90000"/>
            </a:lnSpc>
            <a:spcBef>
              <a:spcPct val="0"/>
            </a:spcBef>
            <a:spcAft>
              <a:spcPct val="35000"/>
            </a:spcAft>
            <a:buNone/>
          </a:pPr>
          <a:r>
            <a:rPr lang="el-GR" sz="1650" b="1" kern="1200" dirty="0" err="1">
              <a:solidFill>
                <a:schemeClr val="tx1"/>
              </a:solidFill>
            </a:rPr>
            <a:t>Αδειοδότηση</a:t>
          </a:r>
          <a:endParaRPr lang="en-GB" sz="1650" b="1" kern="1200" dirty="0">
            <a:solidFill>
              <a:schemeClr val="tx1"/>
            </a:solidFill>
          </a:endParaRPr>
        </a:p>
      </dsp:txBody>
      <dsp:txXfrm>
        <a:off x="35588" y="457060"/>
        <a:ext cx="1650911" cy="966491"/>
      </dsp:txXfrm>
    </dsp:sp>
    <dsp:sp modelId="{9DA0CB99-5796-4147-9E36-3C91DC1D4362}">
      <dsp:nvSpPr>
        <dsp:cNvPr id="0" name=""/>
        <dsp:cNvSpPr/>
      </dsp:nvSpPr>
      <dsp:spPr>
        <a:xfrm>
          <a:off x="1887673" y="728135"/>
          <a:ext cx="362742" cy="42434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33425">
            <a:lnSpc>
              <a:spcPct val="90000"/>
            </a:lnSpc>
            <a:spcBef>
              <a:spcPct val="0"/>
            </a:spcBef>
            <a:spcAft>
              <a:spcPct val="35000"/>
            </a:spcAft>
            <a:buNone/>
          </a:pPr>
          <a:endParaRPr lang="el-GR" sz="1650" kern="1200"/>
        </a:p>
      </dsp:txBody>
      <dsp:txXfrm>
        <a:off x="1887673" y="813003"/>
        <a:ext cx="253919" cy="254604"/>
      </dsp:txXfrm>
    </dsp:sp>
    <dsp:sp modelId="{290DD1C7-61A2-453C-A2FB-66BA23A2AB9A}">
      <dsp:nvSpPr>
        <dsp:cNvPr id="0" name=""/>
        <dsp:cNvSpPr/>
      </dsp:nvSpPr>
      <dsp:spPr>
        <a:xfrm>
          <a:off x="2400988" y="426991"/>
          <a:ext cx="1711049" cy="102662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33425">
            <a:lnSpc>
              <a:spcPct val="90000"/>
            </a:lnSpc>
            <a:spcBef>
              <a:spcPct val="0"/>
            </a:spcBef>
            <a:spcAft>
              <a:spcPct val="35000"/>
            </a:spcAft>
            <a:buNone/>
          </a:pPr>
          <a:r>
            <a:rPr lang="el-GR" sz="1650" b="1" kern="1200" dirty="0">
              <a:solidFill>
                <a:schemeClr val="tx1"/>
              </a:solidFill>
            </a:rPr>
            <a:t>Τιμολόγηση</a:t>
          </a:r>
          <a:endParaRPr lang="en-GB" sz="1650" b="1" kern="1200" dirty="0">
            <a:solidFill>
              <a:schemeClr val="tx1"/>
            </a:solidFill>
          </a:endParaRPr>
        </a:p>
        <a:p>
          <a:pPr marL="0" lvl="0" indent="0" algn="ctr" defTabSz="733425">
            <a:lnSpc>
              <a:spcPct val="90000"/>
            </a:lnSpc>
            <a:spcBef>
              <a:spcPct val="0"/>
            </a:spcBef>
            <a:spcAft>
              <a:spcPct val="35000"/>
            </a:spcAft>
            <a:buNone/>
          </a:pPr>
          <a:r>
            <a:rPr lang="el-GR" sz="1650" b="1" kern="1200" dirty="0">
              <a:solidFill>
                <a:schemeClr val="tx1"/>
              </a:solidFill>
            </a:rPr>
            <a:t>(</a:t>
          </a:r>
          <a:r>
            <a:rPr lang="en-GB" sz="1650" b="1" kern="1200" dirty="0">
              <a:solidFill>
                <a:schemeClr val="tx1"/>
              </a:solidFill>
            </a:rPr>
            <a:t>pricing)</a:t>
          </a:r>
          <a:endParaRPr lang="el-GR" sz="1650" b="1" kern="1200" dirty="0">
            <a:solidFill>
              <a:schemeClr val="tx1"/>
            </a:solidFill>
          </a:endParaRPr>
        </a:p>
      </dsp:txBody>
      <dsp:txXfrm>
        <a:off x="2431057" y="457060"/>
        <a:ext cx="1650911" cy="966491"/>
      </dsp:txXfrm>
    </dsp:sp>
    <dsp:sp modelId="{7D2E1248-0D8E-45EE-8A46-A8EBDB224D56}">
      <dsp:nvSpPr>
        <dsp:cNvPr id="0" name=""/>
        <dsp:cNvSpPr/>
      </dsp:nvSpPr>
      <dsp:spPr>
        <a:xfrm>
          <a:off x="4283142" y="728135"/>
          <a:ext cx="362742" cy="42434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33425">
            <a:lnSpc>
              <a:spcPct val="90000"/>
            </a:lnSpc>
            <a:spcBef>
              <a:spcPct val="0"/>
            </a:spcBef>
            <a:spcAft>
              <a:spcPct val="35000"/>
            </a:spcAft>
            <a:buNone/>
          </a:pPr>
          <a:endParaRPr lang="el-GR" sz="1650" kern="1200"/>
        </a:p>
      </dsp:txBody>
      <dsp:txXfrm>
        <a:off x="4283142" y="813003"/>
        <a:ext cx="253919" cy="254604"/>
      </dsp:txXfrm>
    </dsp:sp>
    <dsp:sp modelId="{FD990BBF-5BA4-4AE6-855B-231166C293D7}">
      <dsp:nvSpPr>
        <dsp:cNvPr id="0" name=""/>
        <dsp:cNvSpPr/>
      </dsp:nvSpPr>
      <dsp:spPr>
        <a:xfrm>
          <a:off x="4796457" y="426991"/>
          <a:ext cx="1711049" cy="10266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33425">
            <a:lnSpc>
              <a:spcPct val="90000"/>
            </a:lnSpc>
            <a:spcBef>
              <a:spcPct val="0"/>
            </a:spcBef>
            <a:spcAft>
              <a:spcPct val="35000"/>
            </a:spcAft>
            <a:buNone/>
          </a:pPr>
          <a:r>
            <a:rPr lang="el-GR" sz="1650" b="1" kern="1200" dirty="0">
              <a:solidFill>
                <a:schemeClr val="tx1"/>
              </a:solidFill>
            </a:rPr>
            <a:t>Αποζημίωση</a:t>
          </a:r>
          <a:endParaRPr lang="en-GB" sz="1650" b="1" kern="1200" dirty="0">
            <a:solidFill>
              <a:schemeClr val="tx1"/>
            </a:solidFill>
          </a:endParaRPr>
        </a:p>
        <a:p>
          <a:pPr marL="0" lvl="0" indent="0" algn="ctr" defTabSz="733425">
            <a:lnSpc>
              <a:spcPct val="90000"/>
            </a:lnSpc>
            <a:spcBef>
              <a:spcPct val="0"/>
            </a:spcBef>
            <a:spcAft>
              <a:spcPct val="35000"/>
            </a:spcAft>
            <a:buNone/>
          </a:pPr>
          <a:r>
            <a:rPr lang="en-GB" sz="1650" b="1" kern="1200" dirty="0">
              <a:solidFill>
                <a:schemeClr val="tx1"/>
              </a:solidFill>
            </a:rPr>
            <a:t>(</a:t>
          </a:r>
          <a:r>
            <a:rPr lang="en-US" sz="1650" b="1" kern="1200" dirty="0">
              <a:solidFill>
                <a:schemeClr val="tx1"/>
              </a:solidFill>
            </a:rPr>
            <a:t>reimbursement)</a:t>
          </a:r>
          <a:endParaRPr lang="el-GR" sz="1650" b="1" kern="1200" dirty="0">
            <a:solidFill>
              <a:schemeClr val="tx1"/>
            </a:solidFill>
          </a:endParaRPr>
        </a:p>
      </dsp:txBody>
      <dsp:txXfrm>
        <a:off x="4826526" y="457060"/>
        <a:ext cx="1650911" cy="966491"/>
      </dsp:txXfrm>
    </dsp:sp>
    <dsp:sp modelId="{EFE16BF9-1A4B-4FDC-9D70-59CA7AB56648}">
      <dsp:nvSpPr>
        <dsp:cNvPr id="0" name=""/>
        <dsp:cNvSpPr/>
      </dsp:nvSpPr>
      <dsp:spPr>
        <a:xfrm>
          <a:off x="6678611" y="728135"/>
          <a:ext cx="362742" cy="424340"/>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33425">
            <a:lnSpc>
              <a:spcPct val="90000"/>
            </a:lnSpc>
            <a:spcBef>
              <a:spcPct val="0"/>
            </a:spcBef>
            <a:spcAft>
              <a:spcPct val="35000"/>
            </a:spcAft>
            <a:buNone/>
          </a:pPr>
          <a:endParaRPr lang="el-GR" sz="1650" kern="1200"/>
        </a:p>
      </dsp:txBody>
      <dsp:txXfrm>
        <a:off x="6678611" y="813003"/>
        <a:ext cx="253919" cy="254604"/>
      </dsp:txXfrm>
    </dsp:sp>
    <dsp:sp modelId="{7C840417-2760-4B09-9B85-5DE052BE0F8E}">
      <dsp:nvSpPr>
        <dsp:cNvPr id="0" name=""/>
        <dsp:cNvSpPr/>
      </dsp:nvSpPr>
      <dsp:spPr>
        <a:xfrm>
          <a:off x="7191926" y="426991"/>
          <a:ext cx="1711049" cy="102662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33425">
            <a:lnSpc>
              <a:spcPct val="90000"/>
            </a:lnSpc>
            <a:spcBef>
              <a:spcPct val="0"/>
            </a:spcBef>
            <a:spcAft>
              <a:spcPct val="35000"/>
            </a:spcAft>
            <a:buNone/>
          </a:pPr>
          <a:r>
            <a:rPr lang="el-GR" sz="1650" b="1" kern="1200" dirty="0">
              <a:solidFill>
                <a:schemeClr val="tx1"/>
              </a:solidFill>
            </a:rPr>
            <a:t>Ανάδειξη αξίας</a:t>
          </a:r>
          <a:r>
            <a:rPr lang="en-GB" sz="1650" b="1" kern="1200" dirty="0">
              <a:solidFill>
                <a:schemeClr val="tx1"/>
              </a:solidFill>
            </a:rPr>
            <a:t> </a:t>
          </a:r>
        </a:p>
        <a:p>
          <a:pPr marL="0" lvl="0" indent="0" algn="ctr" defTabSz="733425">
            <a:lnSpc>
              <a:spcPct val="90000"/>
            </a:lnSpc>
            <a:spcBef>
              <a:spcPct val="0"/>
            </a:spcBef>
            <a:spcAft>
              <a:spcPct val="35000"/>
            </a:spcAft>
            <a:buNone/>
          </a:pPr>
          <a:r>
            <a:rPr lang="en-GB" sz="1650" b="1" kern="1200" dirty="0">
              <a:solidFill>
                <a:schemeClr val="tx1"/>
              </a:solidFill>
            </a:rPr>
            <a:t>(value demonstration)</a:t>
          </a:r>
          <a:endParaRPr lang="el-GR" sz="1650" b="1" kern="1200" dirty="0">
            <a:solidFill>
              <a:schemeClr val="tx1"/>
            </a:solidFill>
          </a:endParaRPr>
        </a:p>
      </dsp:txBody>
      <dsp:txXfrm>
        <a:off x="7221995" y="457060"/>
        <a:ext cx="1650911" cy="966491"/>
      </dsp:txXfrm>
    </dsp:sp>
    <dsp:sp modelId="{3E577429-2243-479C-8ABC-88FFC56CBF31}">
      <dsp:nvSpPr>
        <dsp:cNvPr id="0" name=""/>
        <dsp:cNvSpPr/>
      </dsp:nvSpPr>
      <dsp:spPr>
        <a:xfrm>
          <a:off x="9074080" y="728135"/>
          <a:ext cx="362742" cy="42434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33425">
            <a:lnSpc>
              <a:spcPct val="90000"/>
            </a:lnSpc>
            <a:spcBef>
              <a:spcPct val="0"/>
            </a:spcBef>
            <a:spcAft>
              <a:spcPct val="35000"/>
            </a:spcAft>
            <a:buNone/>
          </a:pPr>
          <a:endParaRPr lang="el-GR" sz="1650" kern="1200"/>
        </a:p>
      </dsp:txBody>
      <dsp:txXfrm>
        <a:off x="9074080" y="813003"/>
        <a:ext cx="253919" cy="254604"/>
      </dsp:txXfrm>
    </dsp:sp>
    <dsp:sp modelId="{B42C2C81-9A21-4998-B594-FEE28D7A4A12}">
      <dsp:nvSpPr>
        <dsp:cNvPr id="0" name=""/>
        <dsp:cNvSpPr/>
      </dsp:nvSpPr>
      <dsp:spPr>
        <a:xfrm>
          <a:off x="9587395" y="426991"/>
          <a:ext cx="1711049" cy="1026629"/>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33425">
            <a:lnSpc>
              <a:spcPct val="90000"/>
            </a:lnSpc>
            <a:spcBef>
              <a:spcPct val="0"/>
            </a:spcBef>
            <a:spcAft>
              <a:spcPct val="35000"/>
            </a:spcAft>
            <a:buNone/>
          </a:pPr>
          <a:r>
            <a:rPr lang="el-GR" sz="1650" b="1" kern="1200" dirty="0">
              <a:solidFill>
                <a:schemeClr val="tx1"/>
              </a:solidFill>
            </a:rPr>
            <a:t>Πρόσβαση Ασθενή</a:t>
          </a:r>
          <a:r>
            <a:rPr lang="en-GB" sz="1650" b="1" kern="1200" dirty="0">
              <a:solidFill>
                <a:schemeClr val="tx1"/>
              </a:solidFill>
            </a:rPr>
            <a:t> </a:t>
          </a:r>
        </a:p>
        <a:p>
          <a:pPr marL="0" lvl="0" indent="0" algn="ctr" defTabSz="733425">
            <a:lnSpc>
              <a:spcPct val="90000"/>
            </a:lnSpc>
            <a:spcBef>
              <a:spcPct val="0"/>
            </a:spcBef>
            <a:spcAft>
              <a:spcPct val="35000"/>
            </a:spcAft>
            <a:buNone/>
          </a:pPr>
          <a:r>
            <a:rPr lang="en-GB" sz="1650" b="1" kern="1200" dirty="0">
              <a:solidFill>
                <a:schemeClr val="tx1"/>
              </a:solidFill>
            </a:rPr>
            <a:t>(patient access)</a:t>
          </a:r>
          <a:endParaRPr lang="el-GR" sz="1650" b="1" kern="1200" dirty="0">
            <a:solidFill>
              <a:schemeClr val="tx1"/>
            </a:solidFill>
          </a:endParaRPr>
        </a:p>
      </dsp:txBody>
      <dsp:txXfrm>
        <a:off x="9617464" y="457060"/>
        <a:ext cx="1650911" cy="96649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5A5C7A-79B8-45C3-91C0-216ED07FACA0}" type="datetimeFigureOut">
              <a:rPr lang="el-GR" smtClean="0"/>
              <a:t>11/6/2025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267162-7F45-481A-86D7-2B5DB7EDAAF9}" type="slidenum">
              <a:rPr lang="el-GR" smtClean="0"/>
              <a:t>‹#›</a:t>
            </a:fld>
            <a:endParaRPr lang="el-GR"/>
          </a:p>
        </p:txBody>
      </p:sp>
    </p:spTree>
    <p:extLst>
      <p:ext uri="{BB962C8B-B14F-4D97-AF65-F5344CB8AC3E}">
        <p14:creationId xmlns:p14="http://schemas.microsoft.com/office/powerpoint/2010/main" val="1128510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Θέση εικόνας διαφάνειας 1">
            <a:extLst>
              <a:ext uri="{FF2B5EF4-FFF2-40B4-BE49-F238E27FC236}">
                <a16:creationId xmlns:a16="http://schemas.microsoft.com/office/drawing/2014/main" id="{BA926AFB-6400-BD42-7B83-097EB908383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Θέση σημειώσεων 2">
            <a:extLst>
              <a:ext uri="{FF2B5EF4-FFF2-40B4-BE49-F238E27FC236}">
                <a16:creationId xmlns:a16="http://schemas.microsoft.com/office/drawing/2014/main" id="{6EFB394B-8B62-4F2C-9373-5E4D86E9DA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ltLang="el-GR"/>
          </a:p>
        </p:txBody>
      </p:sp>
      <p:sp>
        <p:nvSpPr>
          <p:cNvPr id="8196" name="Θέση αριθμού διαφάνειας 3">
            <a:extLst>
              <a:ext uri="{FF2B5EF4-FFF2-40B4-BE49-F238E27FC236}">
                <a16:creationId xmlns:a16="http://schemas.microsoft.com/office/drawing/2014/main" id="{A1BF647C-A9A7-ABAF-EA84-20262A6EAF9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CFA173E8-8B54-48F9-8A68-F9DECBDD543D}" type="slidenum">
              <a:rPr kumimoji="0" lang="el-GR" altLang="el-GR"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l-GR" altLang="el-GR"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15CD37-E2B8-EE87-3CC7-BA50D0E849B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A4480C6-B689-0565-E7F7-77DE764D17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BF9A114-066C-6726-953A-E3CACDF4A5D2}"/>
              </a:ext>
            </a:extLst>
          </p:cNvPr>
          <p:cNvSpPr>
            <a:spLocks noGrp="1"/>
          </p:cNvSpPr>
          <p:nvPr>
            <p:ph type="dt" sz="half" idx="10"/>
          </p:nvPr>
        </p:nvSpPr>
        <p:spPr/>
        <p:txBody>
          <a:bodyPr/>
          <a:lstStyle/>
          <a:p>
            <a:pPr>
              <a:defRPr/>
            </a:pPr>
            <a:fld id="{153A8D98-7267-49A1-857F-0EDBA52C879B}" type="datetimeFigureOut">
              <a:rPr lang="el-GR" smtClean="0"/>
              <a:pPr>
                <a:defRPr/>
              </a:pPr>
              <a:t>11/6/2025</a:t>
            </a:fld>
            <a:endParaRPr lang="el-GR"/>
          </a:p>
        </p:txBody>
      </p:sp>
      <p:sp>
        <p:nvSpPr>
          <p:cNvPr id="5" name="Θέση υποσέλιδου 4">
            <a:extLst>
              <a:ext uri="{FF2B5EF4-FFF2-40B4-BE49-F238E27FC236}">
                <a16:creationId xmlns:a16="http://schemas.microsoft.com/office/drawing/2014/main" id="{AD70FBE4-50FD-27C1-E288-6412F2344773}"/>
              </a:ext>
            </a:extLst>
          </p:cNvPr>
          <p:cNvSpPr>
            <a:spLocks noGrp="1"/>
          </p:cNvSpPr>
          <p:nvPr>
            <p:ph type="ftr" sz="quarter" idx="11"/>
          </p:nvPr>
        </p:nvSpPr>
        <p:spPr/>
        <p:txBody>
          <a:bodyPr/>
          <a:lstStyle/>
          <a:p>
            <a:pPr>
              <a:defRPr/>
            </a:pPr>
            <a:endParaRPr lang="el-GR"/>
          </a:p>
        </p:txBody>
      </p:sp>
      <p:sp>
        <p:nvSpPr>
          <p:cNvPr id="6" name="Θέση αριθμού διαφάνειας 5">
            <a:extLst>
              <a:ext uri="{FF2B5EF4-FFF2-40B4-BE49-F238E27FC236}">
                <a16:creationId xmlns:a16="http://schemas.microsoft.com/office/drawing/2014/main" id="{D996AD4B-2313-7B0D-9953-93D9EF984F4C}"/>
              </a:ext>
            </a:extLst>
          </p:cNvPr>
          <p:cNvSpPr>
            <a:spLocks noGrp="1"/>
          </p:cNvSpPr>
          <p:nvPr>
            <p:ph type="sldNum" sz="quarter" idx="12"/>
          </p:nvPr>
        </p:nvSpPr>
        <p:spPr/>
        <p:txBody>
          <a:bodyPr/>
          <a:lstStyle/>
          <a:p>
            <a:pPr>
              <a:defRPr/>
            </a:pPr>
            <a:fld id="{267DB63C-0004-4EA5-9F42-1712CEE2981E}" type="slidenum">
              <a:rPr lang="el-GR" smtClean="0"/>
              <a:pPr>
                <a:defRPr/>
              </a:pPr>
              <a:t>‹#›</a:t>
            </a:fld>
            <a:endParaRPr lang="el-GR"/>
          </a:p>
        </p:txBody>
      </p:sp>
    </p:spTree>
    <p:extLst>
      <p:ext uri="{BB962C8B-B14F-4D97-AF65-F5344CB8AC3E}">
        <p14:creationId xmlns:p14="http://schemas.microsoft.com/office/powerpoint/2010/main" val="2571419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3E55C3-B03F-5A33-6600-4490C91138A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28A0583-0270-BF2A-9C37-92DD63AB90F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3342C5C-E9DA-8E8E-C3CC-36C5FC191E55}"/>
              </a:ext>
            </a:extLst>
          </p:cNvPr>
          <p:cNvSpPr>
            <a:spLocks noGrp="1"/>
          </p:cNvSpPr>
          <p:nvPr>
            <p:ph type="dt" sz="half" idx="10"/>
          </p:nvPr>
        </p:nvSpPr>
        <p:spPr/>
        <p:txBody>
          <a:bodyPr/>
          <a:lstStyle/>
          <a:p>
            <a:fld id="{1D8BD707-D9CF-40AE-B4C6-C98DA3205C09}" type="datetimeFigureOut">
              <a:rPr lang="en-US" smtClean="0"/>
              <a:pPr/>
              <a:t>6/11/2025</a:t>
            </a:fld>
            <a:endParaRPr lang="en-US"/>
          </a:p>
        </p:txBody>
      </p:sp>
      <p:sp>
        <p:nvSpPr>
          <p:cNvPr id="5" name="Θέση υποσέλιδου 4">
            <a:extLst>
              <a:ext uri="{FF2B5EF4-FFF2-40B4-BE49-F238E27FC236}">
                <a16:creationId xmlns:a16="http://schemas.microsoft.com/office/drawing/2014/main" id="{94604664-5DA4-1D5B-8F20-3DD7CE50726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57608B4-6736-A10F-D694-48A8FADDC6EB}"/>
              </a:ext>
            </a:extLst>
          </p:cNvPr>
          <p:cNvSpPr>
            <a:spLocks noGrp="1"/>
          </p:cNvSpPr>
          <p:nvPr>
            <p:ph type="sldNum" sz="quarter" idx="12"/>
          </p:nvPr>
        </p:nvSpPr>
        <p:spPr/>
        <p:txBody>
          <a:bodyPr/>
          <a:lstStyle/>
          <a:p>
            <a:fld id="{B6F15528-21DE-4FAA-801E-634DDDAF4B2B}" type="slidenum">
              <a:rPr lang="el-GR" smtClean="0"/>
              <a:pPr/>
              <a:t>‹#›</a:t>
            </a:fld>
            <a:endParaRPr lang="el-GR"/>
          </a:p>
        </p:txBody>
      </p:sp>
    </p:spTree>
    <p:extLst>
      <p:ext uri="{BB962C8B-B14F-4D97-AF65-F5344CB8AC3E}">
        <p14:creationId xmlns:p14="http://schemas.microsoft.com/office/powerpoint/2010/main" val="4259576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762B35CA-ABF9-1980-D8F7-5101F466DAE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0BC8C21-AE57-C84A-1880-1B04E640CB4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072D7F0-8740-49F0-C105-9353986A8BAC}"/>
              </a:ext>
            </a:extLst>
          </p:cNvPr>
          <p:cNvSpPr>
            <a:spLocks noGrp="1"/>
          </p:cNvSpPr>
          <p:nvPr>
            <p:ph type="dt" sz="half" idx="10"/>
          </p:nvPr>
        </p:nvSpPr>
        <p:spPr/>
        <p:txBody>
          <a:bodyPr/>
          <a:lstStyle/>
          <a:p>
            <a:fld id="{1D8BD707-D9CF-40AE-B4C6-C98DA3205C09}" type="datetimeFigureOut">
              <a:rPr lang="en-US" smtClean="0"/>
              <a:pPr/>
              <a:t>6/11/2025</a:t>
            </a:fld>
            <a:endParaRPr lang="en-US"/>
          </a:p>
        </p:txBody>
      </p:sp>
      <p:sp>
        <p:nvSpPr>
          <p:cNvPr id="5" name="Θέση υποσέλιδου 4">
            <a:extLst>
              <a:ext uri="{FF2B5EF4-FFF2-40B4-BE49-F238E27FC236}">
                <a16:creationId xmlns:a16="http://schemas.microsoft.com/office/drawing/2014/main" id="{F649A6FC-340A-6D71-FB49-5E8B261D13D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E1B0149-AB4B-5F3D-CDC8-434875CD0FB5}"/>
              </a:ext>
            </a:extLst>
          </p:cNvPr>
          <p:cNvSpPr>
            <a:spLocks noGrp="1"/>
          </p:cNvSpPr>
          <p:nvPr>
            <p:ph type="sldNum" sz="quarter" idx="12"/>
          </p:nvPr>
        </p:nvSpPr>
        <p:spPr/>
        <p:txBody>
          <a:bodyPr/>
          <a:lstStyle/>
          <a:p>
            <a:fld id="{B6F15528-21DE-4FAA-801E-634DDDAF4B2B}" type="slidenum">
              <a:rPr lang="el-GR" smtClean="0"/>
              <a:pPr/>
              <a:t>‹#›</a:t>
            </a:fld>
            <a:endParaRPr lang="el-GR"/>
          </a:p>
        </p:txBody>
      </p:sp>
    </p:spTree>
    <p:extLst>
      <p:ext uri="{BB962C8B-B14F-4D97-AF65-F5344CB8AC3E}">
        <p14:creationId xmlns:p14="http://schemas.microsoft.com/office/powerpoint/2010/main" val="486672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5435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E4293F-E1E8-6B44-6942-1C05D0C9F0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9D695A4-3A7E-4C51-E231-3CFE56F5F06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328C12E-60DE-3D01-9DF1-79C640C8A058}"/>
              </a:ext>
            </a:extLst>
          </p:cNvPr>
          <p:cNvSpPr>
            <a:spLocks noGrp="1"/>
          </p:cNvSpPr>
          <p:nvPr>
            <p:ph type="dt" sz="half" idx="10"/>
          </p:nvPr>
        </p:nvSpPr>
        <p:spPr/>
        <p:txBody>
          <a:bodyPr/>
          <a:lstStyle/>
          <a:p>
            <a:fld id="{1D8BD707-D9CF-40AE-B4C6-C98DA3205C09}" type="datetimeFigureOut">
              <a:rPr lang="en-US" smtClean="0"/>
              <a:pPr/>
              <a:t>6/11/2025</a:t>
            </a:fld>
            <a:endParaRPr lang="en-US"/>
          </a:p>
        </p:txBody>
      </p:sp>
      <p:sp>
        <p:nvSpPr>
          <p:cNvPr id="5" name="Θέση υποσέλιδου 4">
            <a:extLst>
              <a:ext uri="{FF2B5EF4-FFF2-40B4-BE49-F238E27FC236}">
                <a16:creationId xmlns:a16="http://schemas.microsoft.com/office/drawing/2014/main" id="{AEE939AC-EE71-C27F-7803-2B67547037A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BA7F5D5-F9E5-1A33-8399-3E37EB325F57}"/>
              </a:ext>
            </a:extLst>
          </p:cNvPr>
          <p:cNvSpPr>
            <a:spLocks noGrp="1"/>
          </p:cNvSpPr>
          <p:nvPr>
            <p:ph type="sldNum" sz="quarter" idx="12"/>
          </p:nvPr>
        </p:nvSpPr>
        <p:spPr/>
        <p:txBody>
          <a:bodyPr/>
          <a:lstStyle/>
          <a:p>
            <a:fld id="{B6F15528-21DE-4FAA-801E-634DDDAF4B2B}" type="slidenum">
              <a:rPr lang="el-GR" smtClean="0"/>
              <a:pPr/>
              <a:t>‹#›</a:t>
            </a:fld>
            <a:endParaRPr lang="el-GR"/>
          </a:p>
        </p:txBody>
      </p:sp>
    </p:spTree>
    <p:extLst>
      <p:ext uri="{BB962C8B-B14F-4D97-AF65-F5344CB8AC3E}">
        <p14:creationId xmlns:p14="http://schemas.microsoft.com/office/powerpoint/2010/main" val="278479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2DECCD-3607-568B-59B8-FDADBEE3F5E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52317B0-1B1A-DE5E-C439-1AB3C1995E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17498E9-AD30-1C8C-A761-2B6A43702EF8}"/>
              </a:ext>
            </a:extLst>
          </p:cNvPr>
          <p:cNvSpPr>
            <a:spLocks noGrp="1"/>
          </p:cNvSpPr>
          <p:nvPr>
            <p:ph type="dt" sz="half" idx="10"/>
          </p:nvPr>
        </p:nvSpPr>
        <p:spPr/>
        <p:txBody>
          <a:bodyPr/>
          <a:lstStyle/>
          <a:p>
            <a:fld id="{1D8BD707-D9CF-40AE-B4C6-C98DA3205C09}" type="datetimeFigureOut">
              <a:rPr lang="en-US" smtClean="0"/>
              <a:pPr/>
              <a:t>6/11/2025</a:t>
            </a:fld>
            <a:endParaRPr lang="en-US"/>
          </a:p>
        </p:txBody>
      </p:sp>
      <p:sp>
        <p:nvSpPr>
          <p:cNvPr id="5" name="Θέση υποσέλιδου 4">
            <a:extLst>
              <a:ext uri="{FF2B5EF4-FFF2-40B4-BE49-F238E27FC236}">
                <a16:creationId xmlns:a16="http://schemas.microsoft.com/office/drawing/2014/main" id="{BD6A970E-63A2-7237-6BEB-4BA002D332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A0B1133-2AC6-C35E-F1F2-BF0C28C38381}"/>
              </a:ext>
            </a:extLst>
          </p:cNvPr>
          <p:cNvSpPr>
            <a:spLocks noGrp="1"/>
          </p:cNvSpPr>
          <p:nvPr>
            <p:ph type="sldNum" sz="quarter" idx="12"/>
          </p:nvPr>
        </p:nvSpPr>
        <p:spPr/>
        <p:txBody>
          <a:bodyPr/>
          <a:lstStyle/>
          <a:p>
            <a:fld id="{B6F15528-21DE-4FAA-801E-634DDDAF4B2B}" type="slidenum">
              <a:rPr lang="el-GR" smtClean="0"/>
              <a:pPr/>
              <a:t>‹#›</a:t>
            </a:fld>
            <a:endParaRPr lang="el-GR"/>
          </a:p>
        </p:txBody>
      </p:sp>
    </p:spTree>
    <p:extLst>
      <p:ext uri="{BB962C8B-B14F-4D97-AF65-F5344CB8AC3E}">
        <p14:creationId xmlns:p14="http://schemas.microsoft.com/office/powerpoint/2010/main" val="2945175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7E5CA4-B0EC-6D6E-C2D4-E6532E2CCBA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98B91BD-BBE9-CAD2-EC01-38B6031D191C}"/>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B2E0D13E-2A6A-1EC0-8724-5F8E75A66E2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0107E7F-DE40-649F-F85C-1AA017FB0B89}"/>
              </a:ext>
            </a:extLst>
          </p:cNvPr>
          <p:cNvSpPr>
            <a:spLocks noGrp="1"/>
          </p:cNvSpPr>
          <p:nvPr>
            <p:ph type="dt" sz="half" idx="10"/>
          </p:nvPr>
        </p:nvSpPr>
        <p:spPr/>
        <p:txBody>
          <a:bodyPr/>
          <a:lstStyle/>
          <a:p>
            <a:pPr>
              <a:defRPr/>
            </a:pPr>
            <a:fld id="{8BA0DDFB-E0FE-43CF-BDD5-C91B9E920053}" type="datetimeFigureOut">
              <a:rPr lang="el-GR" smtClean="0"/>
              <a:pPr>
                <a:defRPr/>
              </a:pPr>
              <a:t>11/6/2025</a:t>
            </a:fld>
            <a:endParaRPr lang="el-GR"/>
          </a:p>
        </p:txBody>
      </p:sp>
      <p:sp>
        <p:nvSpPr>
          <p:cNvPr id="6" name="Θέση υποσέλιδου 5">
            <a:extLst>
              <a:ext uri="{FF2B5EF4-FFF2-40B4-BE49-F238E27FC236}">
                <a16:creationId xmlns:a16="http://schemas.microsoft.com/office/drawing/2014/main" id="{D41B279F-F110-F479-1D81-E3A2D0098717}"/>
              </a:ext>
            </a:extLst>
          </p:cNvPr>
          <p:cNvSpPr>
            <a:spLocks noGrp="1"/>
          </p:cNvSpPr>
          <p:nvPr>
            <p:ph type="ftr" sz="quarter" idx="11"/>
          </p:nvPr>
        </p:nvSpPr>
        <p:spPr/>
        <p:txBody>
          <a:bodyPr/>
          <a:lstStyle/>
          <a:p>
            <a:pPr>
              <a:defRPr/>
            </a:pPr>
            <a:endParaRPr lang="el-GR"/>
          </a:p>
        </p:txBody>
      </p:sp>
      <p:sp>
        <p:nvSpPr>
          <p:cNvPr id="7" name="Θέση αριθμού διαφάνειας 6">
            <a:extLst>
              <a:ext uri="{FF2B5EF4-FFF2-40B4-BE49-F238E27FC236}">
                <a16:creationId xmlns:a16="http://schemas.microsoft.com/office/drawing/2014/main" id="{0F759A30-A0B5-9399-77CC-C6A1DC4B6180}"/>
              </a:ext>
            </a:extLst>
          </p:cNvPr>
          <p:cNvSpPr>
            <a:spLocks noGrp="1"/>
          </p:cNvSpPr>
          <p:nvPr>
            <p:ph type="sldNum" sz="quarter" idx="12"/>
          </p:nvPr>
        </p:nvSpPr>
        <p:spPr/>
        <p:txBody>
          <a:bodyPr/>
          <a:lstStyle/>
          <a:p>
            <a:pPr>
              <a:defRPr/>
            </a:pPr>
            <a:fld id="{E0684705-6108-4E7D-90B7-28856586AB7D}" type="slidenum">
              <a:rPr lang="el-GR" smtClean="0"/>
              <a:pPr>
                <a:defRPr/>
              </a:pPr>
              <a:t>‹#›</a:t>
            </a:fld>
            <a:endParaRPr lang="el-GR"/>
          </a:p>
        </p:txBody>
      </p:sp>
    </p:spTree>
    <p:extLst>
      <p:ext uri="{BB962C8B-B14F-4D97-AF65-F5344CB8AC3E}">
        <p14:creationId xmlns:p14="http://schemas.microsoft.com/office/powerpoint/2010/main" val="254544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6A79FD-DD38-309D-1BAA-65DB9FE86EA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6012646-3923-DDEE-7823-AF000B338D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00A3DCA-9735-A48F-F12C-ABE12AB6292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E98E95B-CD23-A4D7-F2E8-7A4F4BC4F4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69A937D8-B5E6-FF17-5CAB-1B6AB61F7D3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6BBB4AA-D546-06C0-8E3C-293D8EBC8A5F}"/>
              </a:ext>
            </a:extLst>
          </p:cNvPr>
          <p:cNvSpPr>
            <a:spLocks noGrp="1"/>
          </p:cNvSpPr>
          <p:nvPr>
            <p:ph type="dt" sz="half" idx="10"/>
          </p:nvPr>
        </p:nvSpPr>
        <p:spPr/>
        <p:txBody>
          <a:bodyPr/>
          <a:lstStyle/>
          <a:p>
            <a:fld id="{1D8BD707-D9CF-40AE-B4C6-C98DA3205C09}" type="datetimeFigureOut">
              <a:rPr lang="en-US" smtClean="0"/>
              <a:pPr/>
              <a:t>6/11/2025</a:t>
            </a:fld>
            <a:endParaRPr lang="en-US"/>
          </a:p>
        </p:txBody>
      </p:sp>
      <p:sp>
        <p:nvSpPr>
          <p:cNvPr id="8" name="Θέση υποσέλιδου 7">
            <a:extLst>
              <a:ext uri="{FF2B5EF4-FFF2-40B4-BE49-F238E27FC236}">
                <a16:creationId xmlns:a16="http://schemas.microsoft.com/office/drawing/2014/main" id="{5E557BDC-7114-C297-3889-56670F5A09D0}"/>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7AC6E43-AE91-B05B-1973-A5CA1629A2DE}"/>
              </a:ext>
            </a:extLst>
          </p:cNvPr>
          <p:cNvSpPr>
            <a:spLocks noGrp="1"/>
          </p:cNvSpPr>
          <p:nvPr>
            <p:ph type="sldNum" sz="quarter" idx="12"/>
          </p:nvPr>
        </p:nvSpPr>
        <p:spPr/>
        <p:txBody>
          <a:bodyPr/>
          <a:lstStyle/>
          <a:p>
            <a:fld id="{B6F15528-21DE-4FAA-801E-634DDDAF4B2B}" type="slidenum">
              <a:rPr lang="el-GR" smtClean="0"/>
              <a:pPr/>
              <a:t>‹#›</a:t>
            </a:fld>
            <a:endParaRPr lang="el-GR"/>
          </a:p>
        </p:txBody>
      </p:sp>
    </p:spTree>
    <p:extLst>
      <p:ext uri="{BB962C8B-B14F-4D97-AF65-F5344CB8AC3E}">
        <p14:creationId xmlns:p14="http://schemas.microsoft.com/office/powerpoint/2010/main" val="3187122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939CF3-788A-54B7-9338-F6EE76971F6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BDE0D33-C472-C1C5-5289-DE3803250EE5}"/>
              </a:ext>
            </a:extLst>
          </p:cNvPr>
          <p:cNvSpPr>
            <a:spLocks noGrp="1"/>
          </p:cNvSpPr>
          <p:nvPr>
            <p:ph type="dt" sz="half" idx="10"/>
          </p:nvPr>
        </p:nvSpPr>
        <p:spPr/>
        <p:txBody>
          <a:bodyPr/>
          <a:lstStyle/>
          <a:p>
            <a:fld id="{1D8BD707-D9CF-40AE-B4C6-C98DA3205C09}" type="datetimeFigureOut">
              <a:rPr lang="en-US" smtClean="0"/>
              <a:pPr/>
              <a:t>6/11/2025</a:t>
            </a:fld>
            <a:endParaRPr lang="en-US"/>
          </a:p>
        </p:txBody>
      </p:sp>
      <p:sp>
        <p:nvSpPr>
          <p:cNvPr id="4" name="Θέση υποσέλιδου 3">
            <a:extLst>
              <a:ext uri="{FF2B5EF4-FFF2-40B4-BE49-F238E27FC236}">
                <a16:creationId xmlns:a16="http://schemas.microsoft.com/office/drawing/2014/main" id="{81D64C60-414E-53B8-7EA5-ED1F73B3979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A129B24-66CD-E677-AFB6-F2F403B2E899}"/>
              </a:ext>
            </a:extLst>
          </p:cNvPr>
          <p:cNvSpPr>
            <a:spLocks noGrp="1"/>
          </p:cNvSpPr>
          <p:nvPr>
            <p:ph type="sldNum" sz="quarter" idx="12"/>
          </p:nvPr>
        </p:nvSpPr>
        <p:spPr/>
        <p:txBody>
          <a:bodyPr/>
          <a:lstStyle/>
          <a:p>
            <a:fld id="{B6F15528-21DE-4FAA-801E-634DDDAF4B2B}" type="slidenum">
              <a:rPr lang="el-GR" smtClean="0"/>
              <a:pPr/>
              <a:t>‹#›</a:t>
            </a:fld>
            <a:endParaRPr lang="el-GR"/>
          </a:p>
        </p:txBody>
      </p:sp>
    </p:spTree>
    <p:extLst>
      <p:ext uri="{BB962C8B-B14F-4D97-AF65-F5344CB8AC3E}">
        <p14:creationId xmlns:p14="http://schemas.microsoft.com/office/powerpoint/2010/main" val="3115798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A0FE4D9-8F70-D9FF-6534-B231E5A0B27F}"/>
              </a:ext>
            </a:extLst>
          </p:cNvPr>
          <p:cNvSpPr>
            <a:spLocks noGrp="1"/>
          </p:cNvSpPr>
          <p:nvPr>
            <p:ph type="dt" sz="half" idx="10"/>
          </p:nvPr>
        </p:nvSpPr>
        <p:spPr/>
        <p:txBody>
          <a:bodyPr/>
          <a:lstStyle/>
          <a:p>
            <a:fld id="{1D8BD707-D9CF-40AE-B4C6-C98DA3205C09}" type="datetimeFigureOut">
              <a:rPr lang="en-US" smtClean="0"/>
              <a:pPr/>
              <a:t>6/11/2025</a:t>
            </a:fld>
            <a:endParaRPr lang="en-US"/>
          </a:p>
        </p:txBody>
      </p:sp>
      <p:sp>
        <p:nvSpPr>
          <p:cNvPr id="3" name="Θέση υποσέλιδου 2">
            <a:extLst>
              <a:ext uri="{FF2B5EF4-FFF2-40B4-BE49-F238E27FC236}">
                <a16:creationId xmlns:a16="http://schemas.microsoft.com/office/drawing/2014/main" id="{92A9CF92-E1EB-8889-CFCA-33A51C3BBA9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533DBDB-CD56-DDAE-0BC5-E824890CC155}"/>
              </a:ext>
            </a:extLst>
          </p:cNvPr>
          <p:cNvSpPr>
            <a:spLocks noGrp="1"/>
          </p:cNvSpPr>
          <p:nvPr>
            <p:ph type="sldNum" sz="quarter" idx="12"/>
          </p:nvPr>
        </p:nvSpPr>
        <p:spPr/>
        <p:txBody>
          <a:bodyPr/>
          <a:lstStyle/>
          <a:p>
            <a:fld id="{B6F15528-21DE-4FAA-801E-634DDDAF4B2B}" type="slidenum">
              <a:rPr lang="el-GR" smtClean="0"/>
              <a:pPr/>
              <a:t>‹#›</a:t>
            </a:fld>
            <a:endParaRPr lang="el-GR"/>
          </a:p>
        </p:txBody>
      </p:sp>
    </p:spTree>
    <p:extLst>
      <p:ext uri="{BB962C8B-B14F-4D97-AF65-F5344CB8AC3E}">
        <p14:creationId xmlns:p14="http://schemas.microsoft.com/office/powerpoint/2010/main" val="112974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DD2EED-8369-10AA-DE4D-D4494F6986C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E075B38-EDAD-5D43-B920-E918D034A2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BB9243D-3565-641E-77D7-459D67F5B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28681B8-5F07-59F7-48A3-49B3F77E70F9}"/>
              </a:ext>
            </a:extLst>
          </p:cNvPr>
          <p:cNvSpPr>
            <a:spLocks noGrp="1"/>
          </p:cNvSpPr>
          <p:nvPr>
            <p:ph type="dt" sz="half" idx="10"/>
          </p:nvPr>
        </p:nvSpPr>
        <p:spPr/>
        <p:txBody>
          <a:bodyPr/>
          <a:lstStyle/>
          <a:p>
            <a:fld id="{1D8BD707-D9CF-40AE-B4C6-C98DA3205C09}" type="datetimeFigureOut">
              <a:rPr lang="en-US" smtClean="0"/>
              <a:pPr/>
              <a:t>6/11/2025</a:t>
            </a:fld>
            <a:endParaRPr lang="en-US"/>
          </a:p>
        </p:txBody>
      </p:sp>
      <p:sp>
        <p:nvSpPr>
          <p:cNvPr id="6" name="Θέση υποσέλιδου 5">
            <a:extLst>
              <a:ext uri="{FF2B5EF4-FFF2-40B4-BE49-F238E27FC236}">
                <a16:creationId xmlns:a16="http://schemas.microsoft.com/office/drawing/2014/main" id="{157F0A2D-EF24-8C6B-5D3C-B46D637F2A5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5CBA949-C546-FEBA-1099-AB2FD072DE77}"/>
              </a:ext>
            </a:extLst>
          </p:cNvPr>
          <p:cNvSpPr>
            <a:spLocks noGrp="1"/>
          </p:cNvSpPr>
          <p:nvPr>
            <p:ph type="sldNum" sz="quarter" idx="12"/>
          </p:nvPr>
        </p:nvSpPr>
        <p:spPr/>
        <p:txBody>
          <a:bodyPr/>
          <a:lstStyle/>
          <a:p>
            <a:fld id="{B6F15528-21DE-4FAA-801E-634DDDAF4B2B}" type="slidenum">
              <a:rPr lang="el-GR" smtClean="0"/>
              <a:pPr/>
              <a:t>‹#›</a:t>
            </a:fld>
            <a:endParaRPr lang="el-GR"/>
          </a:p>
        </p:txBody>
      </p:sp>
    </p:spTree>
    <p:extLst>
      <p:ext uri="{BB962C8B-B14F-4D97-AF65-F5344CB8AC3E}">
        <p14:creationId xmlns:p14="http://schemas.microsoft.com/office/powerpoint/2010/main" val="2670962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E87B57-7C06-5C3B-F8A3-DBB7C9D71E5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25FF5A60-40D4-7614-4297-79471647FF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F6D1F40-F643-4590-75A7-C09975EDF7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B76E2D8-8358-506B-789C-314A957B4161}"/>
              </a:ext>
            </a:extLst>
          </p:cNvPr>
          <p:cNvSpPr>
            <a:spLocks noGrp="1"/>
          </p:cNvSpPr>
          <p:nvPr>
            <p:ph type="dt" sz="half" idx="10"/>
          </p:nvPr>
        </p:nvSpPr>
        <p:spPr/>
        <p:txBody>
          <a:bodyPr/>
          <a:lstStyle/>
          <a:p>
            <a:fld id="{1D8BD707-D9CF-40AE-B4C6-C98DA3205C09}" type="datetimeFigureOut">
              <a:rPr lang="en-US" smtClean="0"/>
              <a:pPr/>
              <a:t>6/11/2025</a:t>
            </a:fld>
            <a:endParaRPr lang="en-US"/>
          </a:p>
        </p:txBody>
      </p:sp>
      <p:sp>
        <p:nvSpPr>
          <p:cNvPr id="6" name="Θέση υποσέλιδου 5">
            <a:extLst>
              <a:ext uri="{FF2B5EF4-FFF2-40B4-BE49-F238E27FC236}">
                <a16:creationId xmlns:a16="http://schemas.microsoft.com/office/drawing/2014/main" id="{145ACF98-26D0-BA99-D63D-7B6B03F3907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97082C5-41EC-F502-1211-1AE9C2BBCF85}"/>
              </a:ext>
            </a:extLst>
          </p:cNvPr>
          <p:cNvSpPr>
            <a:spLocks noGrp="1"/>
          </p:cNvSpPr>
          <p:nvPr>
            <p:ph type="sldNum" sz="quarter" idx="12"/>
          </p:nvPr>
        </p:nvSpPr>
        <p:spPr/>
        <p:txBody>
          <a:bodyPr/>
          <a:lstStyle/>
          <a:p>
            <a:fld id="{B6F15528-21DE-4FAA-801E-634DDDAF4B2B}" type="slidenum">
              <a:rPr lang="el-GR" smtClean="0"/>
              <a:pPr/>
              <a:t>‹#›</a:t>
            </a:fld>
            <a:endParaRPr lang="el-GR"/>
          </a:p>
        </p:txBody>
      </p:sp>
    </p:spTree>
    <p:extLst>
      <p:ext uri="{BB962C8B-B14F-4D97-AF65-F5344CB8AC3E}">
        <p14:creationId xmlns:p14="http://schemas.microsoft.com/office/powerpoint/2010/main" val="2513355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D2B671A-3F7C-886B-7088-D2C04E01BC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BCA0265-64C3-4154-F1C9-A5CDDB0D95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5FC1B1C-0071-1F3D-D2E6-9DBE09CC25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6/11/2025</a:t>
            </a:fld>
            <a:endParaRPr lang="en-US"/>
          </a:p>
        </p:txBody>
      </p:sp>
      <p:sp>
        <p:nvSpPr>
          <p:cNvPr id="5" name="Θέση υποσέλιδου 4">
            <a:extLst>
              <a:ext uri="{FF2B5EF4-FFF2-40B4-BE49-F238E27FC236}">
                <a16:creationId xmlns:a16="http://schemas.microsoft.com/office/drawing/2014/main" id="{96E6B7FD-9526-83D3-BEB8-5E018662D3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45FB8CD-3FEF-5359-5943-A466B2A641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l-GR" smtClean="0"/>
              <a:pPr/>
              <a:t>‹#›</a:t>
            </a:fld>
            <a:endParaRPr lang="el-GR"/>
          </a:p>
        </p:txBody>
      </p:sp>
    </p:spTree>
    <p:extLst>
      <p:ext uri="{BB962C8B-B14F-4D97-AF65-F5344CB8AC3E}">
        <p14:creationId xmlns:p14="http://schemas.microsoft.com/office/powerpoint/2010/main" val="146802250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6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katharaki@nurs.uoa.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Τίτλος 1">
            <a:extLst>
              <a:ext uri="{FF2B5EF4-FFF2-40B4-BE49-F238E27FC236}">
                <a16:creationId xmlns:a16="http://schemas.microsoft.com/office/drawing/2014/main" id="{A026CE75-D389-C225-A568-10449EFE963C}"/>
              </a:ext>
            </a:extLst>
          </p:cNvPr>
          <p:cNvSpPr>
            <a:spLocks noGrp="1"/>
          </p:cNvSpPr>
          <p:nvPr>
            <p:ph type="ctrTitle"/>
          </p:nvPr>
        </p:nvSpPr>
        <p:spPr>
          <a:xfrm>
            <a:off x="1226931" y="2261839"/>
            <a:ext cx="10502900" cy="1828800"/>
          </a:xfrm>
        </p:spPr>
        <p:txBody>
          <a:bodyPr rtlCol="0">
            <a:noAutofit/>
          </a:bodyPr>
          <a:lstStyle/>
          <a:p>
            <a:pPr>
              <a:spcBef>
                <a:spcPts val="600"/>
              </a:spcBef>
              <a:defRPr/>
            </a:pPr>
            <a:r>
              <a:rPr lang="el-GR" sz="3467" b="1" dirty="0">
                <a:latin typeface="+mn-lt"/>
              </a:rPr>
              <a:t>Φαρμακευτική Πολιτική και </a:t>
            </a:r>
            <a:r>
              <a:rPr lang="el-GR" sz="3467" b="1" dirty="0" err="1">
                <a:latin typeface="+mn-lt"/>
              </a:rPr>
              <a:t>Φαρμακο</a:t>
            </a:r>
            <a:r>
              <a:rPr lang="el-GR" sz="3467" b="1" dirty="0">
                <a:latin typeface="+mn-lt"/>
              </a:rPr>
              <a:t>-οικονομία</a:t>
            </a:r>
            <a:br>
              <a:rPr lang="el-GR" sz="3467" b="1" dirty="0">
                <a:latin typeface="+mn-lt"/>
              </a:rPr>
            </a:br>
            <a:br>
              <a:rPr lang="el-GR" sz="3467" b="1" dirty="0">
                <a:latin typeface="+mn-lt"/>
              </a:rPr>
            </a:br>
            <a:r>
              <a:rPr lang="en-GB" sz="3467" b="1" dirty="0">
                <a:latin typeface="+mn-lt"/>
              </a:rPr>
              <a:t>Market Access</a:t>
            </a:r>
            <a:r>
              <a:rPr lang="el-GR" sz="3467" b="1" dirty="0">
                <a:latin typeface="+mn-lt"/>
              </a:rPr>
              <a:t> – Πρόσβαση στην Αγορά</a:t>
            </a:r>
          </a:p>
        </p:txBody>
      </p:sp>
      <p:sp>
        <p:nvSpPr>
          <p:cNvPr id="3" name="Υπότιτλος 2">
            <a:extLst>
              <a:ext uri="{FF2B5EF4-FFF2-40B4-BE49-F238E27FC236}">
                <a16:creationId xmlns:a16="http://schemas.microsoft.com/office/drawing/2014/main" id="{47386733-A768-7BB6-8A39-E41CD971AB72}"/>
              </a:ext>
            </a:extLst>
          </p:cNvPr>
          <p:cNvSpPr>
            <a:spLocks noGrp="1"/>
          </p:cNvSpPr>
          <p:nvPr>
            <p:ph type="subTitle" idx="1"/>
          </p:nvPr>
        </p:nvSpPr>
        <p:spPr>
          <a:xfrm>
            <a:off x="6197600" y="4987324"/>
            <a:ext cx="4368800" cy="1009651"/>
          </a:xfrm>
        </p:spPr>
        <p:txBody>
          <a:bodyPr rtlCol="0">
            <a:normAutofit fontScale="92500" lnSpcReduction="20000"/>
          </a:bodyPr>
          <a:lstStyle/>
          <a:p>
            <a:pPr>
              <a:defRPr/>
            </a:pPr>
            <a:r>
              <a:rPr lang="el-GR" sz="2133" dirty="0"/>
              <a:t>Μαρία Καθαράκη</a:t>
            </a:r>
          </a:p>
          <a:p>
            <a:pPr>
              <a:defRPr/>
            </a:pPr>
            <a:r>
              <a:rPr lang="el-GR" sz="2133" dirty="0"/>
              <a:t>Επίκουρη Καθηγήτρια, ΕΚΠΑ</a:t>
            </a:r>
          </a:p>
          <a:p>
            <a:pPr>
              <a:defRPr/>
            </a:pPr>
            <a:r>
              <a:rPr lang="en-GB" sz="2133" dirty="0">
                <a:solidFill>
                  <a:schemeClr val="accent5">
                    <a:lumMod val="50000"/>
                  </a:schemeClr>
                </a:solidFill>
                <a:hlinkClick r:id="rId3">
                  <a:extLst>
                    <a:ext uri="{A12FA001-AC4F-418D-AE19-62706E023703}">
                      <ahyp:hlinkClr xmlns:ahyp="http://schemas.microsoft.com/office/drawing/2018/hyperlinkcolor" val="tx"/>
                    </a:ext>
                  </a:extLst>
                </a:hlinkClick>
              </a:rPr>
              <a:t>mkatharaki@nurs.uoa.gr</a:t>
            </a:r>
            <a:r>
              <a:rPr lang="en-GB" sz="2133" dirty="0">
                <a:solidFill>
                  <a:schemeClr val="accent5">
                    <a:lumMod val="50000"/>
                  </a:schemeClr>
                </a:solidFill>
              </a:rPr>
              <a:t> </a:t>
            </a:r>
            <a:endParaRPr lang="el-GR" sz="2133" dirty="0">
              <a:solidFill>
                <a:schemeClr val="accent5">
                  <a:lumMod val="50000"/>
                </a:schemeClr>
              </a:solidFill>
            </a:endParaRPr>
          </a:p>
        </p:txBody>
      </p:sp>
      <p:sp>
        <p:nvSpPr>
          <p:cNvPr id="7174" name="TextBox 3">
            <a:extLst>
              <a:ext uri="{FF2B5EF4-FFF2-40B4-BE49-F238E27FC236}">
                <a16:creationId xmlns:a16="http://schemas.microsoft.com/office/drawing/2014/main" id="{CB94E783-EF17-E8CA-151D-7B2D89EF3183}"/>
              </a:ext>
            </a:extLst>
          </p:cNvPr>
          <p:cNvSpPr txBox="1">
            <a:spLocks noChangeArrowheads="1"/>
          </p:cNvSpPr>
          <p:nvPr/>
        </p:nvSpPr>
        <p:spPr bwMode="auto">
          <a:xfrm>
            <a:off x="203200" y="1034094"/>
            <a:ext cx="3546475"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defTabSz="1219170">
              <a:lnSpc>
                <a:spcPct val="100000"/>
              </a:lnSpc>
              <a:spcBef>
                <a:spcPct val="0"/>
              </a:spcBef>
              <a:buNone/>
            </a:pPr>
            <a:r>
              <a:rPr lang="el-GR" altLang="el-GR" sz="1300" dirty="0">
                <a:solidFill>
                  <a:prstClr val="black"/>
                </a:solidFill>
                <a:latin typeface="Times New Roman" panose="02020603050405020304" pitchFamily="18" charset="0"/>
                <a:cs typeface="Times New Roman" panose="02020603050405020304" pitchFamily="18" charset="0"/>
              </a:rPr>
              <a:t>Πρόγραμμα Μεταπτυχιακών Σπουδών (ΔΠΜΣ) </a:t>
            </a:r>
          </a:p>
          <a:p>
            <a:pPr algn="ctr" defTabSz="1219170">
              <a:lnSpc>
                <a:spcPct val="100000"/>
              </a:lnSpc>
              <a:spcBef>
                <a:spcPct val="0"/>
              </a:spcBef>
              <a:buNone/>
            </a:pPr>
            <a:r>
              <a:rPr lang="el-GR" altLang="el-GR" sz="1300" dirty="0">
                <a:solidFill>
                  <a:prstClr val="black"/>
                </a:solidFill>
                <a:latin typeface="Times New Roman" panose="02020603050405020304" pitchFamily="18" charset="0"/>
                <a:cs typeface="Times New Roman" panose="02020603050405020304" pitchFamily="18" charset="0"/>
              </a:rPr>
              <a:t>«</a:t>
            </a:r>
            <a:r>
              <a:rPr lang="el-GR" altLang="el-GR" sz="1300" b="1" dirty="0">
                <a:solidFill>
                  <a:prstClr val="black"/>
                </a:solidFill>
                <a:latin typeface="Times New Roman" panose="02020603050405020304" pitchFamily="18" charset="0"/>
                <a:cs typeface="Times New Roman" panose="02020603050405020304" pitchFamily="18" charset="0"/>
              </a:rPr>
              <a:t>Οργάνωση και Διοίκηση Υπηρεσιών Υγείας-Πληροφορική της Υγείας</a:t>
            </a:r>
            <a:r>
              <a:rPr lang="el-GR" altLang="el-GR" sz="1300" dirty="0">
                <a:solidFill>
                  <a:prstClr val="black"/>
                </a:solidFill>
                <a:latin typeface="Times New Roman" panose="02020603050405020304" pitchFamily="18" charset="0"/>
                <a:cs typeface="Times New Roman" panose="02020603050405020304" pitchFamily="18" charset="0"/>
              </a:rPr>
              <a:t>»</a:t>
            </a:r>
          </a:p>
        </p:txBody>
      </p:sp>
      <p:sp>
        <p:nvSpPr>
          <p:cNvPr id="7176" name="TextBox 8">
            <a:extLst>
              <a:ext uri="{FF2B5EF4-FFF2-40B4-BE49-F238E27FC236}">
                <a16:creationId xmlns:a16="http://schemas.microsoft.com/office/drawing/2014/main" id="{1C64EED5-585D-B6B2-EAAA-2CD30249F400}"/>
              </a:ext>
            </a:extLst>
          </p:cNvPr>
          <p:cNvSpPr txBox="1">
            <a:spLocks noChangeArrowheads="1"/>
          </p:cNvSpPr>
          <p:nvPr/>
        </p:nvSpPr>
        <p:spPr bwMode="auto">
          <a:xfrm>
            <a:off x="946769" y="6126203"/>
            <a:ext cx="24756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defTabSz="1219170">
              <a:lnSpc>
                <a:spcPct val="100000"/>
              </a:lnSpc>
              <a:spcBef>
                <a:spcPct val="0"/>
              </a:spcBef>
              <a:buNone/>
            </a:pPr>
            <a:r>
              <a:rPr lang="el-GR" altLang="el-GR" sz="1400" dirty="0">
                <a:solidFill>
                  <a:srgbClr val="000000"/>
                </a:solidFill>
              </a:rPr>
              <a:t>Εργαστήριο Οργάνωσης &amp; </a:t>
            </a:r>
          </a:p>
          <a:p>
            <a:pPr algn="ctr" defTabSz="1219170">
              <a:lnSpc>
                <a:spcPct val="100000"/>
              </a:lnSpc>
              <a:spcBef>
                <a:spcPct val="0"/>
              </a:spcBef>
              <a:buNone/>
            </a:pPr>
            <a:r>
              <a:rPr lang="el-GR" altLang="el-GR" sz="1400" dirty="0">
                <a:solidFill>
                  <a:srgbClr val="000000"/>
                </a:solidFill>
              </a:rPr>
              <a:t>Αξιολόγησης Υπηρεσιών Υγείας</a:t>
            </a:r>
          </a:p>
        </p:txBody>
      </p:sp>
      <p:pic>
        <p:nvPicPr>
          <p:cNvPr id="7177" name="Picture 3">
            <a:extLst>
              <a:ext uri="{FF2B5EF4-FFF2-40B4-BE49-F238E27FC236}">
                <a16:creationId xmlns:a16="http://schemas.microsoft.com/office/drawing/2014/main" id="{13F11A17-8645-E122-96C3-8A3CE6C955A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7557" y="6154779"/>
            <a:ext cx="55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Εικόνα 8">
            <a:extLst>
              <a:ext uri="{FF2B5EF4-FFF2-40B4-BE49-F238E27FC236}">
                <a16:creationId xmlns:a16="http://schemas.microsoft.com/office/drawing/2014/main" id="{CB4C121C-A7C5-36B5-35F1-4DCFC377F826}"/>
              </a:ext>
            </a:extLst>
          </p:cNvPr>
          <p:cNvPicPr>
            <a:picLocks noChangeAspect="1"/>
          </p:cNvPicPr>
          <p:nvPr/>
        </p:nvPicPr>
        <p:blipFill>
          <a:blip r:embed="rId5"/>
          <a:stretch>
            <a:fillRect/>
          </a:stretch>
        </p:blipFill>
        <p:spPr>
          <a:xfrm>
            <a:off x="298453" y="232479"/>
            <a:ext cx="2952748" cy="722189"/>
          </a:xfrm>
          <a:prstGeom prst="rect">
            <a:avLst/>
          </a:prstGeom>
        </p:spPr>
      </p:pic>
      <p:cxnSp>
        <p:nvCxnSpPr>
          <p:cNvPr id="11" name="Ευθεία γραμμή σύνδεσης 10">
            <a:extLst>
              <a:ext uri="{FF2B5EF4-FFF2-40B4-BE49-F238E27FC236}">
                <a16:creationId xmlns:a16="http://schemas.microsoft.com/office/drawing/2014/main" id="{547EBC9F-897F-97B6-67A6-D4EEDCC44E4A}"/>
              </a:ext>
            </a:extLst>
          </p:cNvPr>
          <p:cNvCxnSpPr/>
          <p:nvPr/>
        </p:nvCxnSpPr>
        <p:spPr>
          <a:xfrm>
            <a:off x="2247901" y="3193953"/>
            <a:ext cx="8021639" cy="0"/>
          </a:xfrm>
          <a:prstGeom prst="line">
            <a:avLst/>
          </a:prstGeom>
          <a:ln w="38100"/>
        </p:spPr>
        <p:style>
          <a:lnRef idx="3">
            <a:schemeClr val="dk1"/>
          </a:lnRef>
          <a:fillRef idx="0">
            <a:schemeClr val="dk1"/>
          </a:fillRef>
          <a:effectRef idx="2">
            <a:schemeClr val="dk1"/>
          </a:effectRef>
          <a:fontRef idx="minor">
            <a:schemeClr val="tx1"/>
          </a:fontRef>
        </p:style>
      </p:cxnSp>
      <p:cxnSp>
        <p:nvCxnSpPr>
          <p:cNvPr id="12" name="Ευθεία γραμμή σύνδεσης 11">
            <a:extLst>
              <a:ext uri="{FF2B5EF4-FFF2-40B4-BE49-F238E27FC236}">
                <a16:creationId xmlns:a16="http://schemas.microsoft.com/office/drawing/2014/main" id="{21133361-46CA-D3F3-56B7-40A59A9F0C8E}"/>
              </a:ext>
            </a:extLst>
          </p:cNvPr>
          <p:cNvCxnSpPr/>
          <p:nvPr/>
        </p:nvCxnSpPr>
        <p:spPr>
          <a:xfrm>
            <a:off x="2247901" y="3246341"/>
            <a:ext cx="8021639" cy="0"/>
          </a:xfrm>
          <a:prstGeom prst="line">
            <a:avLst/>
          </a:prstGeom>
          <a:ln w="38100"/>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7FE98-0C13-FDC9-25E8-742AB04D70E2}"/>
              </a:ext>
            </a:extLst>
          </p:cNvPr>
          <p:cNvSpPr>
            <a:spLocks noGrp="1"/>
          </p:cNvSpPr>
          <p:nvPr>
            <p:ph type="title"/>
          </p:nvPr>
        </p:nvSpPr>
        <p:spPr>
          <a:xfrm>
            <a:off x="838200" y="165192"/>
            <a:ext cx="10515600" cy="1058173"/>
          </a:xfrm>
        </p:spPr>
        <p:txBody>
          <a:bodyPr>
            <a:normAutofit/>
          </a:bodyPr>
          <a:lstStyle/>
          <a:p>
            <a:pPr>
              <a:lnSpc>
                <a:spcPct val="100000"/>
              </a:lnSpc>
              <a:spcAft>
                <a:spcPts val="600"/>
              </a:spcAft>
            </a:pPr>
            <a:r>
              <a:rPr lang="el-GR" sz="3000" b="1" dirty="0">
                <a:solidFill>
                  <a:srgbClr val="002060"/>
                </a:solidFill>
                <a:latin typeface="+mn-lt"/>
              </a:rPr>
              <a:t>Η Αγορά του Φαρμάκου είναι πλήρως ρυθμισμένη καθώς ελέγχονται:</a:t>
            </a:r>
          </a:p>
        </p:txBody>
      </p:sp>
      <p:sp>
        <p:nvSpPr>
          <p:cNvPr id="3" name="Θέση περιεχομένου 2">
            <a:extLst>
              <a:ext uri="{FF2B5EF4-FFF2-40B4-BE49-F238E27FC236}">
                <a16:creationId xmlns:a16="http://schemas.microsoft.com/office/drawing/2014/main" id="{2FB0218B-5DDF-3B9E-5B28-EC6C02692366}"/>
              </a:ext>
            </a:extLst>
          </p:cNvPr>
          <p:cNvSpPr>
            <a:spLocks noGrp="1"/>
          </p:cNvSpPr>
          <p:nvPr>
            <p:ph idx="1"/>
          </p:nvPr>
        </p:nvSpPr>
        <p:spPr>
          <a:xfrm>
            <a:off x="899529" y="1642270"/>
            <a:ext cx="4398028" cy="2943633"/>
          </a:xfrm>
        </p:spPr>
        <p:txBody>
          <a:bodyPr>
            <a:normAutofit/>
          </a:bodyPr>
          <a:lstStyle/>
          <a:p>
            <a:r>
              <a:rPr lang="el-GR" sz="2000" b="1" dirty="0"/>
              <a:t>Η Κυκλοφορία</a:t>
            </a:r>
          </a:p>
          <a:p>
            <a:r>
              <a:rPr lang="el-GR" sz="2000" b="1" dirty="0"/>
              <a:t>Η </a:t>
            </a:r>
            <a:r>
              <a:rPr lang="en-GB" sz="2000" b="1" dirty="0"/>
              <a:t>T</a:t>
            </a:r>
            <a:r>
              <a:rPr lang="el-GR" sz="2000" b="1" dirty="0" err="1"/>
              <a:t>ιμή</a:t>
            </a:r>
            <a:r>
              <a:rPr lang="el-GR" sz="2000" b="1" dirty="0"/>
              <a:t> και η τιμολογιακή πολιτική </a:t>
            </a:r>
          </a:p>
          <a:p>
            <a:r>
              <a:rPr lang="el-GR" sz="2000" b="1" dirty="0"/>
              <a:t>Η Διανομή</a:t>
            </a:r>
          </a:p>
          <a:p>
            <a:r>
              <a:rPr lang="el-GR" sz="2000" b="1" dirty="0"/>
              <a:t>Η Αποζημίωση/πρόσβαση</a:t>
            </a:r>
          </a:p>
          <a:p>
            <a:r>
              <a:rPr lang="el-GR" sz="2000" b="1" dirty="0"/>
              <a:t>Η Χρηματοδότηση</a:t>
            </a:r>
          </a:p>
          <a:p>
            <a:r>
              <a:rPr lang="el-GR" sz="2000" b="1" dirty="0"/>
              <a:t>Η Δαπάνη</a:t>
            </a:r>
          </a:p>
          <a:p>
            <a:r>
              <a:rPr lang="el-GR" sz="2000" b="1" dirty="0"/>
              <a:t>Η Ορθή Χρήση</a:t>
            </a:r>
          </a:p>
        </p:txBody>
      </p:sp>
      <p:pic>
        <p:nvPicPr>
          <p:cNvPr id="8" name="Εικόνα 7">
            <a:extLst>
              <a:ext uri="{FF2B5EF4-FFF2-40B4-BE49-F238E27FC236}">
                <a16:creationId xmlns:a16="http://schemas.microsoft.com/office/drawing/2014/main" id="{7000F33D-78CC-D484-3030-BF1561228B78}"/>
              </a:ext>
            </a:extLst>
          </p:cNvPr>
          <p:cNvPicPr>
            <a:picLocks noChangeAspect="1"/>
          </p:cNvPicPr>
          <p:nvPr/>
        </p:nvPicPr>
        <p:blipFill>
          <a:blip r:embed="rId2"/>
          <a:stretch>
            <a:fillRect/>
          </a:stretch>
        </p:blipFill>
        <p:spPr>
          <a:xfrm>
            <a:off x="395289" y="1240811"/>
            <a:ext cx="11524080" cy="201148"/>
          </a:xfrm>
          <a:prstGeom prst="rect">
            <a:avLst/>
          </a:prstGeom>
        </p:spPr>
      </p:pic>
      <p:graphicFrame>
        <p:nvGraphicFramePr>
          <p:cNvPr id="9" name="Διάγραμμα 8">
            <a:extLst>
              <a:ext uri="{FF2B5EF4-FFF2-40B4-BE49-F238E27FC236}">
                <a16:creationId xmlns:a16="http://schemas.microsoft.com/office/drawing/2014/main" id="{3A9AE0ED-2691-DD09-47DB-47F0C551F498}"/>
              </a:ext>
            </a:extLst>
          </p:cNvPr>
          <p:cNvGraphicFramePr/>
          <p:nvPr>
            <p:extLst>
              <p:ext uri="{D42A27DB-BD31-4B8C-83A1-F6EECF244321}">
                <p14:modId xmlns:p14="http://schemas.microsoft.com/office/powerpoint/2010/main" val="2731988905"/>
              </p:ext>
            </p:extLst>
          </p:nvPr>
        </p:nvGraphicFramePr>
        <p:xfrm>
          <a:off x="615405" y="4476573"/>
          <a:ext cx="11303964" cy="1880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6361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7FE98-0C13-FDC9-25E8-742AB04D70E2}"/>
              </a:ext>
            </a:extLst>
          </p:cNvPr>
          <p:cNvSpPr>
            <a:spLocks noGrp="1"/>
          </p:cNvSpPr>
          <p:nvPr>
            <p:ph type="title"/>
          </p:nvPr>
        </p:nvSpPr>
        <p:spPr>
          <a:xfrm>
            <a:off x="838200" y="165193"/>
            <a:ext cx="10515600" cy="909086"/>
          </a:xfrm>
        </p:spPr>
        <p:txBody>
          <a:bodyPr>
            <a:normAutofit/>
          </a:bodyPr>
          <a:lstStyle/>
          <a:p>
            <a:pPr>
              <a:lnSpc>
                <a:spcPct val="100000"/>
              </a:lnSpc>
              <a:spcAft>
                <a:spcPts val="600"/>
              </a:spcAft>
            </a:pPr>
            <a:r>
              <a:rPr lang="el-GR" sz="3400" b="1" dirty="0">
                <a:solidFill>
                  <a:srgbClr val="002060"/>
                </a:solidFill>
                <a:latin typeface="+mn-lt"/>
              </a:rPr>
              <a:t>Market Access – Πρόσβαση στην Αγορά</a:t>
            </a:r>
          </a:p>
        </p:txBody>
      </p:sp>
      <p:sp>
        <p:nvSpPr>
          <p:cNvPr id="3" name="Θέση περιεχομένου 2">
            <a:extLst>
              <a:ext uri="{FF2B5EF4-FFF2-40B4-BE49-F238E27FC236}">
                <a16:creationId xmlns:a16="http://schemas.microsoft.com/office/drawing/2014/main" id="{2FB0218B-5DDF-3B9E-5B28-EC6C02692366}"/>
              </a:ext>
            </a:extLst>
          </p:cNvPr>
          <p:cNvSpPr>
            <a:spLocks noGrp="1"/>
          </p:cNvSpPr>
          <p:nvPr>
            <p:ph idx="1"/>
          </p:nvPr>
        </p:nvSpPr>
        <p:spPr>
          <a:xfrm>
            <a:off x="838200" y="1317727"/>
            <a:ext cx="10515600" cy="3025673"/>
          </a:xfrm>
        </p:spPr>
        <p:txBody>
          <a:bodyPr>
            <a:noAutofit/>
          </a:bodyPr>
          <a:lstStyle/>
          <a:p>
            <a:pPr marL="0" indent="0" algn="just">
              <a:lnSpc>
                <a:spcPct val="100000"/>
              </a:lnSpc>
              <a:spcBef>
                <a:spcPts val="600"/>
              </a:spcBef>
              <a:spcAft>
                <a:spcPts val="600"/>
              </a:spcAft>
              <a:buNone/>
            </a:pPr>
            <a:r>
              <a:rPr lang="el-GR" sz="1800" dirty="0"/>
              <a:t>Η </a:t>
            </a:r>
            <a:r>
              <a:rPr lang="el-GR" sz="1800" b="1" dirty="0"/>
              <a:t>Πρόσβαση στην Αγορά (</a:t>
            </a:r>
            <a:r>
              <a:rPr lang="en-GB" sz="1800" b="1" dirty="0"/>
              <a:t>Market Access)</a:t>
            </a:r>
            <a:r>
              <a:rPr lang="el-GR" sz="1800" b="1" dirty="0"/>
              <a:t> </a:t>
            </a:r>
            <a:r>
              <a:rPr lang="el-GR" sz="1800" dirty="0"/>
              <a:t>αναφέρεται στις διαδικασίες and στρατηγικές που διασφαλίζουν την πρόσβαση των φαρμακευτικών προϊόντων στους ασθενείς μέσω αξιολόγησης, τιμολόγησης και αποζημίωσης (European </a:t>
            </a:r>
            <a:r>
              <a:rPr lang="el-GR" sz="1800" dirty="0" err="1"/>
              <a:t>Directorate</a:t>
            </a:r>
            <a:r>
              <a:rPr lang="el-GR" sz="1800" dirty="0"/>
              <a:t> for the Quality of </a:t>
            </a:r>
            <a:r>
              <a:rPr lang="el-GR" sz="1800" dirty="0" err="1"/>
              <a:t>Medicines</a:t>
            </a:r>
            <a:r>
              <a:rPr lang="el-GR" sz="1800" dirty="0"/>
              <a:t> &amp; </a:t>
            </a:r>
            <a:r>
              <a:rPr lang="el-GR" sz="1800" dirty="0" err="1"/>
              <a:t>HealthCare</a:t>
            </a:r>
            <a:r>
              <a:rPr lang="el-GR" sz="1800" dirty="0"/>
              <a:t>, 2014).</a:t>
            </a:r>
          </a:p>
          <a:p>
            <a:pPr marL="0" indent="0" algn="just">
              <a:lnSpc>
                <a:spcPct val="100000"/>
              </a:lnSpc>
              <a:spcBef>
                <a:spcPts val="600"/>
              </a:spcBef>
              <a:spcAft>
                <a:spcPts val="600"/>
              </a:spcAft>
              <a:buNone/>
            </a:pPr>
            <a:r>
              <a:rPr lang="el-GR" sz="1800" dirty="0"/>
              <a:t>Εξασφαλίζει ότι καινοτόμες θεραπείες και φάρμακα θα φτάσουν στους ασθενείς με βιώσιμο τρόπο, συμβάλλοντας στην αποτελεσματικότητα του συστήματος υγείας και στην οικονομική βιωσιμότητα (</a:t>
            </a:r>
            <a:r>
              <a:rPr lang="el-GR" sz="1800" dirty="0" err="1"/>
              <a:t>Kremer</a:t>
            </a:r>
            <a:r>
              <a:rPr lang="el-GR" sz="1800" dirty="0"/>
              <a:t> </a:t>
            </a:r>
            <a:r>
              <a:rPr lang="el-GR" sz="1800" dirty="0" err="1"/>
              <a:t>et</a:t>
            </a:r>
            <a:r>
              <a:rPr lang="el-GR" sz="1800" dirty="0"/>
              <a:t> </a:t>
            </a:r>
            <a:r>
              <a:rPr lang="el-GR" sz="1800" dirty="0" err="1"/>
              <a:t>al</a:t>
            </a:r>
            <a:r>
              <a:rPr lang="el-GR" sz="1800" dirty="0"/>
              <a:t>., 2017).</a:t>
            </a:r>
            <a:endParaRPr lang="en-GB" sz="1800" dirty="0"/>
          </a:p>
          <a:p>
            <a:pPr lvl="1">
              <a:lnSpc>
                <a:spcPct val="100000"/>
              </a:lnSpc>
              <a:spcBef>
                <a:spcPts val="600"/>
              </a:spcBef>
              <a:spcAft>
                <a:spcPts val="600"/>
              </a:spcAft>
              <a:buFont typeface="Wingdings" panose="05000000000000000000" pitchFamily="2" charset="2"/>
              <a:buChar char="§"/>
            </a:pPr>
            <a:r>
              <a:rPr lang="en-GB" sz="1800" dirty="0"/>
              <a:t>H</a:t>
            </a:r>
            <a:r>
              <a:rPr lang="el-GR" sz="1800" dirty="0"/>
              <a:t> στρατηγική πρόσβασης στην αγορά είναι ένα ολοκληρωμένο σχέδιο που επιτρέπει σε μια φαρμακευτική εταιρεία να διασφαλίσει ότι το προϊόν της είναι διαθέσιμο στους ασθενείς και μπορεί να αποζημιωθεί στο πλαίσιο των συστημάτων υγειονομικής περίθαλψης διαφόρων χωρών. </a:t>
            </a:r>
            <a:endParaRPr lang="en-GB" sz="1800" dirty="0"/>
          </a:p>
        </p:txBody>
      </p:sp>
      <p:pic>
        <p:nvPicPr>
          <p:cNvPr id="8" name="Εικόνα 7">
            <a:extLst>
              <a:ext uri="{FF2B5EF4-FFF2-40B4-BE49-F238E27FC236}">
                <a16:creationId xmlns:a16="http://schemas.microsoft.com/office/drawing/2014/main" id="{7000F33D-78CC-D484-3030-BF1561228B78}"/>
              </a:ext>
            </a:extLst>
          </p:cNvPr>
          <p:cNvPicPr>
            <a:picLocks noChangeAspect="1"/>
          </p:cNvPicPr>
          <p:nvPr/>
        </p:nvPicPr>
        <p:blipFill>
          <a:blip r:embed="rId2"/>
          <a:stretch>
            <a:fillRect/>
          </a:stretch>
        </p:blipFill>
        <p:spPr>
          <a:xfrm>
            <a:off x="641128" y="1074279"/>
            <a:ext cx="10909743" cy="190425"/>
          </a:xfrm>
          <a:prstGeom prst="rect">
            <a:avLst/>
          </a:prstGeom>
        </p:spPr>
      </p:pic>
      <p:graphicFrame>
        <p:nvGraphicFramePr>
          <p:cNvPr id="7" name="Διάγραμμα 6">
            <a:extLst>
              <a:ext uri="{FF2B5EF4-FFF2-40B4-BE49-F238E27FC236}">
                <a16:creationId xmlns:a16="http://schemas.microsoft.com/office/drawing/2014/main" id="{E339D018-CD60-FC89-BC8A-4DC68EFA73D0}"/>
              </a:ext>
            </a:extLst>
          </p:cNvPr>
          <p:cNvGraphicFramePr/>
          <p:nvPr>
            <p:extLst>
              <p:ext uri="{D42A27DB-BD31-4B8C-83A1-F6EECF244321}">
                <p14:modId xmlns:p14="http://schemas.microsoft.com/office/powerpoint/2010/main" val="1518609824"/>
              </p:ext>
            </p:extLst>
          </p:nvPr>
        </p:nvGraphicFramePr>
        <p:xfrm>
          <a:off x="444018" y="4343400"/>
          <a:ext cx="11303964" cy="1880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79348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6BAAEC-7973-CCDE-E510-E71A3E588F93}"/>
              </a:ext>
            </a:extLst>
          </p:cNvPr>
          <p:cNvSpPr>
            <a:spLocks noGrp="1"/>
          </p:cNvSpPr>
          <p:nvPr>
            <p:ph type="title"/>
          </p:nvPr>
        </p:nvSpPr>
        <p:spPr>
          <a:xfrm>
            <a:off x="838200" y="365125"/>
            <a:ext cx="10515600" cy="797753"/>
          </a:xfrm>
        </p:spPr>
        <p:txBody>
          <a:bodyPr>
            <a:normAutofit/>
          </a:bodyPr>
          <a:lstStyle/>
          <a:p>
            <a:r>
              <a:rPr lang="el-GR" sz="3400" b="1" dirty="0">
                <a:solidFill>
                  <a:srgbClr val="002060"/>
                </a:solidFill>
                <a:latin typeface="+mn-lt"/>
              </a:rPr>
              <a:t>Βασικά Συστατικά της Διαδικασίας Market Access</a:t>
            </a:r>
          </a:p>
        </p:txBody>
      </p:sp>
      <p:sp>
        <p:nvSpPr>
          <p:cNvPr id="3" name="Θέση περιεχομένου 2">
            <a:extLst>
              <a:ext uri="{FF2B5EF4-FFF2-40B4-BE49-F238E27FC236}">
                <a16:creationId xmlns:a16="http://schemas.microsoft.com/office/drawing/2014/main" id="{45CB8654-0DE5-18ED-D44F-09AEA46D4CF4}"/>
              </a:ext>
            </a:extLst>
          </p:cNvPr>
          <p:cNvSpPr>
            <a:spLocks noGrp="1"/>
          </p:cNvSpPr>
          <p:nvPr>
            <p:ph idx="1"/>
          </p:nvPr>
        </p:nvSpPr>
        <p:spPr>
          <a:xfrm>
            <a:off x="838200" y="1858617"/>
            <a:ext cx="10515600" cy="2514599"/>
          </a:xfrm>
        </p:spPr>
        <p:txBody>
          <a:bodyPr>
            <a:normAutofit/>
          </a:bodyPr>
          <a:lstStyle/>
          <a:p>
            <a:pPr algn="l">
              <a:buFont typeface="Arial" panose="020B0604020202020204" pitchFamily="34" charset="0"/>
              <a:buChar char="•"/>
            </a:pPr>
            <a:r>
              <a:rPr lang="el-GR" sz="2000" b="1" i="0" dirty="0">
                <a:solidFill>
                  <a:srgbClr val="000000"/>
                </a:solidFill>
                <a:effectLst/>
              </a:rPr>
              <a:t>Αξιολόγηση Τεχνολογιών Υγείας (HTA):</a:t>
            </a:r>
            <a:br>
              <a:rPr lang="el-GR" sz="2000" b="0" i="0" dirty="0">
                <a:solidFill>
                  <a:srgbClr val="000000"/>
                </a:solidFill>
                <a:effectLst/>
              </a:rPr>
            </a:br>
            <a:r>
              <a:rPr lang="el-GR" sz="2000" b="0" i="0" dirty="0">
                <a:solidFill>
                  <a:srgbClr val="000000"/>
                </a:solidFill>
                <a:effectLst/>
              </a:rPr>
              <a:t>Αξιολογεί την αποδοτικότητα και το κόστος-ωφέλεια ενός προϊόντος (</a:t>
            </a:r>
            <a:r>
              <a:rPr lang="el-GR" sz="2000" b="0" i="0" dirty="0" err="1">
                <a:solidFill>
                  <a:srgbClr val="000000"/>
                </a:solidFill>
                <a:effectLst/>
              </a:rPr>
              <a:t>Drummond</a:t>
            </a:r>
            <a:r>
              <a:rPr lang="el-GR" sz="2000" b="0" i="0" dirty="0">
                <a:solidFill>
                  <a:srgbClr val="000000"/>
                </a:solidFill>
                <a:effectLst/>
              </a:rPr>
              <a:t> </a:t>
            </a:r>
            <a:r>
              <a:rPr lang="el-GR" sz="2000" b="0" i="0" dirty="0" err="1">
                <a:solidFill>
                  <a:srgbClr val="000000"/>
                </a:solidFill>
                <a:effectLst/>
              </a:rPr>
              <a:t>et</a:t>
            </a:r>
            <a:r>
              <a:rPr lang="el-GR" sz="2000" b="0" i="0" dirty="0">
                <a:solidFill>
                  <a:srgbClr val="000000"/>
                </a:solidFill>
                <a:effectLst/>
              </a:rPr>
              <a:t> </a:t>
            </a:r>
            <a:r>
              <a:rPr lang="el-GR" sz="2000" b="0" i="0" dirty="0" err="1">
                <a:solidFill>
                  <a:srgbClr val="000000"/>
                </a:solidFill>
                <a:effectLst/>
              </a:rPr>
              <a:t>al</a:t>
            </a:r>
            <a:r>
              <a:rPr lang="el-GR" sz="2000" b="0" i="0" dirty="0">
                <a:solidFill>
                  <a:srgbClr val="000000"/>
                </a:solidFill>
                <a:effectLst/>
              </a:rPr>
              <a:t>., 2015).</a:t>
            </a:r>
          </a:p>
          <a:p>
            <a:pPr algn="l">
              <a:buFont typeface="Arial" panose="020B0604020202020204" pitchFamily="34" charset="0"/>
              <a:buChar char="•"/>
            </a:pPr>
            <a:r>
              <a:rPr lang="el-GR" sz="2000" b="1" i="0" dirty="0">
                <a:solidFill>
                  <a:srgbClr val="000000"/>
                </a:solidFill>
                <a:effectLst/>
              </a:rPr>
              <a:t>Τιμολόγηση και Διαπραγμάτευση:</a:t>
            </a:r>
            <a:br>
              <a:rPr lang="el-GR" sz="2000" b="0" i="0" dirty="0">
                <a:solidFill>
                  <a:srgbClr val="000000"/>
                </a:solidFill>
                <a:effectLst/>
              </a:rPr>
            </a:br>
            <a:r>
              <a:rPr lang="el-GR" sz="2000" b="0" i="0" dirty="0">
                <a:solidFill>
                  <a:srgbClr val="000000"/>
                </a:solidFill>
                <a:effectLst/>
              </a:rPr>
              <a:t>Καθορίζουν την τιμή και την αποζημίωση, επηρεάζοντας την πρόσβαση (OECD, 2018).</a:t>
            </a:r>
          </a:p>
          <a:p>
            <a:pPr algn="l">
              <a:buFont typeface="Arial" panose="020B0604020202020204" pitchFamily="34" charset="0"/>
              <a:buChar char="•"/>
            </a:pPr>
            <a:r>
              <a:rPr lang="el-GR" sz="2000" b="1" i="0" dirty="0">
                <a:solidFill>
                  <a:srgbClr val="000000"/>
                </a:solidFill>
                <a:effectLst/>
              </a:rPr>
              <a:t>Κανονιστική Συμμόρφωση:</a:t>
            </a:r>
            <a:br>
              <a:rPr lang="el-GR" sz="2000" b="0" i="0" dirty="0">
                <a:solidFill>
                  <a:srgbClr val="000000"/>
                </a:solidFill>
                <a:effectLst/>
              </a:rPr>
            </a:br>
            <a:r>
              <a:rPr lang="el-GR" sz="2000" b="0" i="0" dirty="0">
                <a:solidFill>
                  <a:srgbClr val="000000"/>
                </a:solidFill>
                <a:effectLst/>
              </a:rPr>
              <a:t>Προϊόντα πρέπει να πληρούν την εθνική και ευρωπαϊκή νομοθεσία (EMA, 2020).</a:t>
            </a:r>
          </a:p>
          <a:p>
            <a:endParaRPr lang="el-GR" sz="2000" dirty="0"/>
          </a:p>
        </p:txBody>
      </p:sp>
      <p:pic>
        <p:nvPicPr>
          <p:cNvPr id="4" name="Εικόνα 3">
            <a:extLst>
              <a:ext uri="{FF2B5EF4-FFF2-40B4-BE49-F238E27FC236}">
                <a16:creationId xmlns:a16="http://schemas.microsoft.com/office/drawing/2014/main" id="{9296FC78-D319-0BFB-880F-8C02665FC2B8}"/>
              </a:ext>
            </a:extLst>
          </p:cNvPr>
          <p:cNvPicPr>
            <a:picLocks noChangeAspect="1"/>
          </p:cNvPicPr>
          <p:nvPr/>
        </p:nvPicPr>
        <p:blipFill>
          <a:blip r:embed="rId2"/>
          <a:stretch>
            <a:fillRect/>
          </a:stretch>
        </p:blipFill>
        <p:spPr>
          <a:xfrm>
            <a:off x="641128" y="1143852"/>
            <a:ext cx="10909743" cy="190425"/>
          </a:xfrm>
          <a:prstGeom prst="rect">
            <a:avLst/>
          </a:prstGeom>
        </p:spPr>
      </p:pic>
      <p:sp>
        <p:nvSpPr>
          <p:cNvPr id="6" name="TextBox 5">
            <a:extLst>
              <a:ext uri="{FF2B5EF4-FFF2-40B4-BE49-F238E27FC236}">
                <a16:creationId xmlns:a16="http://schemas.microsoft.com/office/drawing/2014/main" id="{D740586E-8939-19A9-3360-777FD4C7BFB7}"/>
              </a:ext>
            </a:extLst>
          </p:cNvPr>
          <p:cNvSpPr txBox="1"/>
          <p:nvPr/>
        </p:nvSpPr>
        <p:spPr>
          <a:xfrm>
            <a:off x="3608732" y="4657636"/>
            <a:ext cx="7745068" cy="1200329"/>
          </a:xfrm>
          <a:prstGeom prst="rect">
            <a:avLst/>
          </a:prstGeom>
          <a:noFill/>
        </p:spPr>
        <p:txBody>
          <a:bodyPr wrap="square">
            <a:spAutoFit/>
          </a:bodyPr>
          <a:lstStyle/>
          <a:p>
            <a:pPr lvl="1">
              <a:lnSpc>
                <a:spcPct val="100000"/>
              </a:lnSpc>
              <a:spcBef>
                <a:spcPts val="600"/>
              </a:spcBef>
              <a:spcAft>
                <a:spcPts val="600"/>
              </a:spcAft>
            </a:pPr>
            <a:r>
              <a:rPr lang="el-GR" sz="1800" i="1" dirty="0"/>
              <a:t>Η στρατηγική πρόσβασης στην αγορά περιλαμβάνει την κατανόηση και την αντιμετώπιση των διαφόρων εμποδίων που ενδέχεται να εμποδίζουν την πρόσβαση ενός φαρμάκου στην αγορά, όπως οι κανονιστικοί περιορισμοί, τα ζητήματα τιμολόγησης και οι αξιολογήσεις της τεχνολογίας υγείας</a:t>
            </a:r>
          </a:p>
        </p:txBody>
      </p:sp>
    </p:spTree>
    <p:extLst>
      <p:ext uri="{BB962C8B-B14F-4D97-AF65-F5344CB8AC3E}">
        <p14:creationId xmlns:p14="http://schemas.microsoft.com/office/powerpoint/2010/main" val="2355440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2A9D8B-968A-E648-0DED-44559D31C0B8}"/>
              </a:ext>
            </a:extLst>
          </p:cNvPr>
          <p:cNvSpPr>
            <a:spLocks noGrp="1"/>
          </p:cNvSpPr>
          <p:nvPr>
            <p:ph type="title"/>
          </p:nvPr>
        </p:nvSpPr>
        <p:spPr>
          <a:xfrm>
            <a:off x="838200" y="255796"/>
            <a:ext cx="10515600" cy="1325563"/>
          </a:xfrm>
        </p:spPr>
        <p:txBody>
          <a:bodyPr>
            <a:normAutofit/>
          </a:bodyPr>
          <a:lstStyle/>
          <a:p>
            <a:r>
              <a:rPr lang="el-GR" sz="3400" b="1" dirty="0">
                <a:solidFill>
                  <a:srgbClr val="002060"/>
                </a:solidFill>
                <a:latin typeface="+mn-lt"/>
              </a:rPr>
              <a:t>Προκλήσεις και Ευκαιρίες στον Τομέα του Market Access</a:t>
            </a:r>
          </a:p>
        </p:txBody>
      </p:sp>
      <p:sp>
        <p:nvSpPr>
          <p:cNvPr id="3" name="Θέση περιεχομένου 2">
            <a:extLst>
              <a:ext uri="{FF2B5EF4-FFF2-40B4-BE49-F238E27FC236}">
                <a16:creationId xmlns:a16="http://schemas.microsoft.com/office/drawing/2014/main" id="{7575A861-DBCF-8F8C-733C-ACDC8396A3FA}"/>
              </a:ext>
            </a:extLst>
          </p:cNvPr>
          <p:cNvSpPr>
            <a:spLocks noGrp="1"/>
          </p:cNvSpPr>
          <p:nvPr>
            <p:ph idx="1"/>
          </p:nvPr>
        </p:nvSpPr>
        <p:spPr>
          <a:xfrm>
            <a:off x="838200" y="1686477"/>
            <a:ext cx="10515600" cy="4351338"/>
          </a:xfrm>
        </p:spPr>
        <p:txBody>
          <a:bodyPr>
            <a:normAutofit/>
          </a:bodyPr>
          <a:lstStyle/>
          <a:p>
            <a:pPr algn="l">
              <a:buFont typeface="Arial" panose="020B0604020202020204" pitchFamily="34" charset="0"/>
              <a:buChar char="•"/>
            </a:pPr>
            <a:r>
              <a:rPr lang="el-GR" sz="2000" b="1" i="0" dirty="0">
                <a:solidFill>
                  <a:srgbClr val="000000"/>
                </a:solidFill>
                <a:effectLst/>
              </a:rPr>
              <a:t>Προκλήσεις:</a:t>
            </a:r>
            <a:endParaRPr lang="el-GR" sz="2000" b="0" i="0" dirty="0">
              <a:solidFill>
                <a:srgbClr val="000000"/>
              </a:solidFill>
              <a:effectLst/>
            </a:endParaRPr>
          </a:p>
          <a:p>
            <a:pPr marL="742950" lvl="1" indent="-285750" algn="l">
              <a:buFont typeface="Arial" panose="020B0604020202020204" pitchFamily="34" charset="0"/>
              <a:buChar char="•"/>
            </a:pPr>
            <a:r>
              <a:rPr lang="el-GR" sz="2000" b="0" i="0" dirty="0">
                <a:solidFill>
                  <a:srgbClr val="000000"/>
                </a:solidFill>
                <a:effectLst/>
              </a:rPr>
              <a:t>Υψηλό κόστος και αβεβαιότητα για καινοτόμα φάρμακα (</a:t>
            </a:r>
            <a:r>
              <a:rPr lang="el-GR" sz="2000" b="0" i="0" dirty="0" err="1">
                <a:solidFill>
                  <a:srgbClr val="000000"/>
                </a:solidFill>
                <a:effectLst/>
              </a:rPr>
              <a:t>Garrison</a:t>
            </a:r>
            <a:r>
              <a:rPr lang="el-GR" sz="2000" b="0" i="0" dirty="0">
                <a:solidFill>
                  <a:srgbClr val="000000"/>
                </a:solidFill>
                <a:effectLst/>
              </a:rPr>
              <a:t> </a:t>
            </a:r>
            <a:r>
              <a:rPr lang="el-GR" sz="2000" b="0" i="0" dirty="0" err="1">
                <a:solidFill>
                  <a:srgbClr val="000000"/>
                </a:solidFill>
                <a:effectLst/>
              </a:rPr>
              <a:t>et</a:t>
            </a:r>
            <a:r>
              <a:rPr lang="el-GR" sz="2000" b="0" i="0" dirty="0">
                <a:solidFill>
                  <a:srgbClr val="000000"/>
                </a:solidFill>
                <a:effectLst/>
              </a:rPr>
              <a:t> </a:t>
            </a:r>
            <a:r>
              <a:rPr lang="el-GR" sz="2000" b="0" i="0" dirty="0" err="1">
                <a:solidFill>
                  <a:srgbClr val="000000"/>
                </a:solidFill>
                <a:effectLst/>
              </a:rPr>
              <a:t>al</a:t>
            </a:r>
            <a:r>
              <a:rPr lang="el-GR" sz="2000" b="0" i="0" dirty="0">
                <a:solidFill>
                  <a:srgbClr val="000000"/>
                </a:solidFill>
                <a:effectLst/>
              </a:rPr>
              <a:t>., 2017).</a:t>
            </a:r>
          </a:p>
          <a:p>
            <a:pPr marL="742950" lvl="1" indent="-285750" algn="l">
              <a:buFont typeface="Arial" panose="020B0604020202020204" pitchFamily="34" charset="0"/>
              <a:buChar char="•"/>
            </a:pPr>
            <a:r>
              <a:rPr lang="el-GR" sz="2000" b="0" i="0" dirty="0">
                <a:solidFill>
                  <a:srgbClr val="000000"/>
                </a:solidFill>
                <a:effectLst/>
              </a:rPr>
              <a:t>Πολυπλοκότητα κανονισμών και διαδικασιών ανά χώρα (</a:t>
            </a:r>
            <a:r>
              <a:rPr lang="el-GR" sz="2000" b="0" i="0" dirty="0" err="1">
                <a:solidFill>
                  <a:srgbClr val="000000"/>
                </a:solidFill>
                <a:effectLst/>
              </a:rPr>
              <a:t>Kaitin</a:t>
            </a:r>
            <a:r>
              <a:rPr lang="el-GR" sz="2000" b="0" i="0" dirty="0">
                <a:solidFill>
                  <a:srgbClr val="000000"/>
                </a:solidFill>
                <a:effectLst/>
              </a:rPr>
              <a:t> &amp; </a:t>
            </a:r>
            <a:r>
              <a:rPr lang="el-GR" sz="2000" b="0" i="0" dirty="0" err="1">
                <a:solidFill>
                  <a:srgbClr val="000000"/>
                </a:solidFill>
                <a:effectLst/>
              </a:rPr>
              <a:t>DiMasi</a:t>
            </a:r>
            <a:r>
              <a:rPr lang="el-GR" sz="2000" b="0" i="0" dirty="0">
                <a:solidFill>
                  <a:srgbClr val="000000"/>
                </a:solidFill>
                <a:effectLst/>
              </a:rPr>
              <a:t>, 2016).</a:t>
            </a:r>
          </a:p>
          <a:p>
            <a:pPr algn="l">
              <a:buFont typeface="Arial" panose="020B0604020202020204" pitchFamily="34" charset="0"/>
              <a:buChar char="•"/>
            </a:pPr>
            <a:r>
              <a:rPr lang="el-GR" sz="2000" b="1" i="0" dirty="0">
                <a:solidFill>
                  <a:srgbClr val="000000"/>
                </a:solidFill>
                <a:effectLst/>
              </a:rPr>
              <a:t>Ευκαιρίες:</a:t>
            </a:r>
            <a:endParaRPr lang="el-GR" sz="2000" b="0" i="0" dirty="0">
              <a:solidFill>
                <a:srgbClr val="000000"/>
              </a:solidFill>
              <a:effectLst/>
            </a:endParaRPr>
          </a:p>
          <a:p>
            <a:pPr marL="742950" lvl="1" indent="-285750" algn="l">
              <a:buFont typeface="Arial" panose="020B0604020202020204" pitchFamily="34" charset="0"/>
              <a:buChar char="•"/>
            </a:pPr>
            <a:r>
              <a:rPr lang="el-GR" sz="2000" b="0" i="0" dirty="0">
                <a:solidFill>
                  <a:srgbClr val="000000"/>
                </a:solidFill>
                <a:effectLst/>
              </a:rPr>
              <a:t>Πρωτοποριακές τεχνολογίες και εξατομικευμένη ιατρική (</a:t>
            </a:r>
            <a:r>
              <a:rPr lang="el-GR" sz="2000" b="0" i="0" dirty="0" err="1">
                <a:solidFill>
                  <a:srgbClr val="000000"/>
                </a:solidFill>
                <a:effectLst/>
              </a:rPr>
              <a:t>Kowalski</a:t>
            </a:r>
            <a:r>
              <a:rPr lang="el-GR" sz="2000" b="0" i="0" dirty="0">
                <a:solidFill>
                  <a:srgbClr val="000000"/>
                </a:solidFill>
                <a:effectLst/>
              </a:rPr>
              <a:t> </a:t>
            </a:r>
            <a:r>
              <a:rPr lang="el-GR" sz="2000" b="0" i="0" dirty="0" err="1">
                <a:solidFill>
                  <a:srgbClr val="000000"/>
                </a:solidFill>
                <a:effectLst/>
              </a:rPr>
              <a:t>et</a:t>
            </a:r>
            <a:r>
              <a:rPr lang="el-GR" sz="2000" b="0" i="0" dirty="0">
                <a:solidFill>
                  <a:srgbClr val="000000"/>
                </a:solidFill>
                <a:effectLst/>
              </a:rPr>
              <a:t> </a:t>
            </a:r>
            <a:r>
              <a:rPr lang="el-GR" sz="2000" b="0" i="0" dirty="0" err="1">
                <a:solidFill>
                  <a:srgbClr val="000000"/>
                </a:solidFill>
                <a:effectLst/>
              </a:rPr>
              <a:t>al</a:t>
            </a:r>
            <a:r>
              <a:rPr lang="el-GR" sz="2000" b="0" i="0" dirty="0">
                <a:solidFill>
                  <a:srgbClr val="000000"/>
                </a:solidFill>
                <a:effectLst/>
              </a:rPr>
              <a:t>., 2018).</a:t>
            </a:r>
          </a:p>
          <a:p>
            <a:pPr marL="742950" lvl="1" indent="-285750" algn="l">
              <a:buFont typeface="Arial" panose="020B0604020202020204" pitchFamily="34" charset="0"/>
              <a:buChar char="•"/>
            </a:pPr>
            <a:r>
              <a:rPr lang="el-GR" sz="2000" b="0" i="0" dirty="0">
                <a:solidFill>
                  <a:srgbClr val="000000"/>
                </a:solidFill>
                <a:effectLst/>
              </a:rPr>
              <a:t>Συνεργασία δημόσιου και ιδιωτικού τομέα για βελτίωση της πρόσβασης (WHO, 2019).</a:t>
            </a:r>
          </a:p>
          <a:p>
            <a:endParaRPr lang="el-GR" sz="2000" dirty="0"/>
          </a:p>
        </p:txBody>
      </p:sp>
      <p:pic>
        <p:nvPicPr>
          <p:cNvPr id="4" name="Εικόνα 3">
            <a:extLst>
              <a:ext uri="{FF2B5EF4-FFF2-40B4-BE49-F238E27FC236}">
                <a16:creationId xmlns:a16="http://schemas.microsoft.com/office/drawing/2014/main" id="{035EFE86-BFFC-F300-7211-6FDC13FFC90E}"/>
              </a:ext>
            </a:extLst>
          </p:cNvPr>
          <p:cNvPicPr>
            <a:picLocks noChangeAspect="1"/>
          </p:cNvPicPr>
          <p:nvPr/>
        </p:nvPicPr>
        <p:blipFill>
          <a:blip r:embed="rId2"/>
          <a:stretch>
            <a:fillRect/>
          </a:stretch>
        </p:blipFill>
        <p:spPr>
          <a:xfrm>
            <a:off x="641128" y="1412206"/>
            <a:ext cx="10909743" cy="190425"/>
          </a:xfrm>
          <a:prstGeom prst="rect">
            <a:avLst/>
          </a:prstGeom>
        </p:spPr>
      </p:pic>
      <p:pic>
        <p:nvPicPr>
          <p:cNvPr id="1026" name="Picture 2" descr="Overcoming Market Access Challenges in Pharma: Strategies&quot;">
            <a:extLst>
              <a:ext uri="{FF2B5EF4-FFF2-40B4-BE49-F238E27FC236}">
                <a16:creationId xmlns:a16="http://schemas.microsoft.com/office/drawing/2014/main" id="{1AF78E6D-1958-1DE7-8C01-D64F97665A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5322" y="4010060"/>
            <a:ext cx="4255549" cy="2652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0477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E0696A-B455-A50D-15E5-CBBEB55A1239}"/>
              </a:ext>
            </a:extLst>
          </p:cNvPr>
          <p:cNvSpPr>
            <a:spLocks noGrp="1"/>
          </p:cNvSpPr>
          <p:nvPr>
            <p:ph type="title"/>
          </p:nvPr>
        </p:nvSpPr>
        <p:spPr/>
        <p:txBody>
          <a:bodyPr>
            <a:normAutofit/>
          </a:bodyPr>
          <a:lstStyle/>
          <a:p>
            <a:r>
              <a:rPr lang="el-GR" sz="3400" b="1" dirty="0">
                <a:solidFill>
                  <a:srgbClr val="002060"/>
                </a:solidFill>
                <a:latin typeface="+mn-lt"/>
              </a:rPr>
              <a:t>Κύριοι Παράγοντες που Επηρεάζουν το Market Access</a:t>
            </a:r>
          </a:p>
        </p:txBody>
      </p:sp>
      <p:sp>
        <p:nvSpPr>
          <p:cNvPr id="3" name="Θέση περιεχομένου 2">
            <a:extLst>
              <a:ext uri="{FF2B5EF4-FFF2-40B4-BE49-F238E27FC236}">
                <a16:creationId xmlns:a16="http://schemas.microsoft.com/office/drawing/2014/main" id="{3A1B87FA-2179-AA40-70FB-9E34663F9427}"/>
              </a:ext>
            </a:extLst>
          </p:cNvPr>
          <p:cNvSpPr>
            <a:spLocks noGrp="1"/>
          </p:cNvSpPr>
          <p:nvPr>
            <p:ph idx="1"/>
          </p:nvPr>
        </p:nvSpPr>
        <p:spPr/>
        <p:txBody>
          <a:bodyPr>
            <a:normAutofit/>
          </a:bodyPr>
          <a:lstStyle/>
          <a:p>
            <a:pPr algn="l">
              <a:buFont typeface="Arial" panose="020B0604020202020204" pitchFamily="34" charset="0"/>
              <a:buChar char="•"/>
            </a:pPr>
            <a:r>
              <a:rPr lang="el-GR" sz="2000" b="1" i="0" dirty="0">
                <a:solidFill>
                  <a:srgbClr val="000000"/>
                </a:solidFill>
                <a:effectLst/>
              </a:rPr>
              <a:t>Κόστος και Προϋπολογισμός:</a:t>
            </a:r>
            <a:br>
              <a:rPr lang="el-GR" sz="2000" b="0" i="0" dirty="0">
                <a:solidFill>
                  <a:srgbClr val="000000"/>
                </a:solidFill>
                <a:effectLst/>
              </a:rPr>
            </a:br>
            <a:r>
              <a:rPr lang="el-GR" sz="2000" b="0" i="0" dirty="0">
                <a:solidFill>
                  <a:srgbClr val="000000"/>
                </a:solidFill>
                <a:effectLst/>
              </a:rPr>
              <a:t>Η διαθεσιμότητα πόρων και το οικονομικό πλαίσιο του συστήματος υγείας (</a:t>
            </a:r>
            <a:r>
              <a:rPr lang="el-GR" sz="2000" b="0" i="0" dirty="0" err="1">
                <a:solidFill>
                  <a:srgbClr val="000000"/>
                </a:solidFill>
                <a:effectLst/>
              </a:rPr>
              <a:t>Munas</a:t>
            </a:r>
            <a:r>
              <a:rPr lang="el-GR" sz="2000" b="0" i="0" dirty="0">
                <a:solidFill>
                  <a:srgbClr val="000000"/>
                </a:solidFill>
                <a:effectLst/>
              </a:rPr>
              <a:t>, 2020).</a:t>
            </a:r>
          </a:p>
          <a:p>
            <a:pPr algn="l">
              <a:buFont typeface="Arial" panose="020B0604020202020204" pitchFamily="34" charset="0"/>
              <a:buChar char="•"/>
            </a:pPr>
            <a:r>
              <a:rPr lang="el-GR" sz="2000" b="1" i="0" dirty="0">
                <a:solidFill>
                  <a:srgbClr val="000000"/>
                </a:solidFill>
                <a:effectLst/>
              </a:rPr>
              <a:t>Αξιολόγηση Τεχνολογιών Υγείας (HTA):</a:t>
            </a:r>
            <a:br>
              <a:rPr lang="el-GR" sz="2000" b="0" i="0" dirty="0">
                <a:solidFill>
                  <a:srgbClr val="000000"/>
                </a:solidFill>
                <a:effectLst/>
              </a:rPr>
            </a:br>
            <a:r>
              <a:rPr lang="el-GR" sz="2000" b="0" i="0" dirty="0">
                <a:solidFill>
                  <a:srgbClr val="000000"/>
                </a:solidFill>
                <a:effectLst/>
              </a:rPr>
              <a:t>Ο ρόλος της HTA στην λήψη αποφάσεων σχετικά με την αποζημίωση (</a:t>
            </a:r>
            <a:r>
              <a:rPr lang="el-GR" sz="2000" b="0" i="0" dirty="0" err="1">
                <a:solidFill>
                  <a:srgbClr val="000000"/>
                </a:solidFill>
                <a:effectLst/>
              </a:rPr>
              <a:t>Levesque</a:t>
            </a:r>
            <a:r>
              <a:rPr lang="el-GR" sz="2000" b="0" i="0" dirty="0">
                <a:solidFill>
                  <a:srgbClr val="000000"/>
                </a:solidFill>
                <a:effectLst/>
              </a:rPr>
              <a:t> </a:t>
            </a:r>
            <a:r>
              <a:rPr lang="el-GR" sz="2000" b="0" i="0" dirty="0" err="1">
                <a:solidFill>
                  <a:srgbClr val="000000"/>
                </a:solidFill>
                <a:effectLst/>
              </a:rPr>
              <a:t>et</a:t>
            </a:r>
            <a:r>
              <a:rPr lang="el-GR" sz="2000" b="0" i="0" dirty="0">
                <a:solidFill>
                  <a:srgbClr val="000000"/>
                </a:solidFill>
                <a:effectLst/>
              </a:rPr>
              <a:t> </a:t>
            </a:r>
            <a:r>
              <a:rPr lang="el-GR" sz="2000" b="0" i="0" dirty="0" err="1">
                <a:solidFill>
                  <a:srgbClr val="000000"/>
                </a:solidFill>
                <a:effectLst/>
              </a:rPr>
              <a:t>al</a:t>
            </a:r>
            <a:r>
              <a:rPr lang="el-GR" sz="2000" b="0" i="0" dirty="0">
                <a:solidFill>
                  <a:srgbClr val="000000"/>
                </a:solidFill>
                <a:effectLst/>
              </a:rPr>
              <a:t>., 2013).</a:t>
            </a:r>
          </a:p>
          <a:p>
            <a:pPr algn="l">
              <a:buFont typeface="Arial" panose="020B0604020202020204" pitchFamily="34" charset="0"/>
              <a:buChar char="•"/>
            </a:pPr>
            <a:r>
              <a:rPr lang="el-GR" sz="2000" b="1" i="0" dirty="0">
                <a:solidFill>
                  <a:srgbClr val="000000"/>
                </a:solidFill>
                <a:effectLst/>
              </a:rPr>
              <a:t>Ανάγκες των Ασθενών:</a:t>
            </a:r>
            <a:br>
              <a:rPr lang="el-GR" sz="2000" b="0" i="0" dirty="0">
                <a:solidFill>
                  <a:srgbClr val="000000"/>
                </a:solidFill>
                <a:effectLst/>
              </a:rPr>
            </a:br>
            <a:r>
              <a:rPr lang="el-GR" sz="2000" b="0" i="0" dirty="0">
                <a:solidFill>
                  <a:srgbClr val="000000"/>
                </a:solidFill>
                <a:effectLst/>
              </a:rPr>
              <a:t>Προτεραιότητες και προτιμήσεις, ειδικά για χρόνιες ή σπάνιες ασθένειες (WHO, 2021).</a:t>
            </a:r>
          </a:p>
          <a:p>
            <a:pPr algn="l">
              <a:buFont typeface="Arial" panose="020B0604020202020204" pitchFamily="34" charset="0"/>
              <a:buChar char="•"/>
            </a:pPr>
            <a:r>
              <a:rPr lang="el-GR" sz="2000" b="1" i="0" dirty="0">
                <a:solidFill>
                  <a:srgbClr val="000000"/>
                </a:solidFill>
                <a:effectLst/>
              </a:rPr>
              <a:t>Νομοθεσία και Πολιτικές:</a:t>
            </a:r>
            <a:br>
              <a:rPr lang="el-GR" sz="2000" b="0" i="0" dirty="0">
                <a:solidFill>
                  <a:srgbClr val="000000"/>
                </a:solidFill>
                <a:effectLst/>
              </a:rPr>
            </a:br>
            <a:r>
              <a:rPr lang="el-GR" sz="2000" b="0" i="0" dirty="0">
                <a:solidFill>
                  <a:srgbClr val="000000"/>
                </a:solidFill>
                <a:effectLst/>
              </a:rPr>
              <a:t>Η νομοθετική πλατφόρμα που καθοδηγεί τη διαδικασία πρόσβασης (EU, 2022).</a:t>
            </a:r>
          </a:p>
        </p:txBody>
      </p:sp>
      <p:pic>
        <p:nvPicPr>
          <p:cNvPr id="4" name="Εικόνα 3">
            <a:extLst>
              <a:ext uri="{FF2B5EF4-FFF2-40B4-BE49-F238E27FC236}">
                <a16:creationId xmlns:a16="http://schemas.microsoft.com/office/drawing/2014/main" id="{FEBFE003-3350-C0DF-0108-26F3D56718C8}"/>
              </a:ext>
            </a:extLst>
          </p:cNvPr>
          <p:cNvPicPr>
            <a:picLocks noChangeAspect="1"/>
          </p:cNvPicPr>
          <p:nvPr/>
        </p:nvPicPr>
        <p:blipFill>
          <a:blip r:embed="rId2"/>
          <a:stretch>
            <a:fillRect/>
          </a:stretch>
        </p:blipFill>
        <p:spPr>
          <a:xfrm>
            <a:off x="641128" y="1412206"/>
            <a:ext cx="10909743" cy="190425"/>
          </a:xfrm>
          <a:prstGeom prst="rect">
            <a:avLst/>
          </a:prstGeom>
        </p:spPr>
      </p:pic>
    </p:spTree>
    <p:extLst>
      <p:ext uri="{BB962C8B-B14F-4D97-AF65-F5344CB8AC3E}">
        <p14:creationId xmlns:p14="http://schemas.microsoft.com/office/powerpoint/2010/main" val="1212159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480BA0-B07B-8C8E-59AD-7DE611E96773}"/>
              </a:ext>
            </a:extLst>
          </p:cNvPr>
          <p:cNvSpPr>
            <a:spLocks noGrp="1"/>
          </p:cNvSpPr>
          <p:nvPr>
            <p:ph type="title"/>
          </p:nvPr>
        </p:nvSpPr>
        <p:spPr/>
        <p:txBody>
          <a:bodyPr>
            <a:normAutofit/>
          </a:bodyPr>
          <a:lstStyle/>
          <a:p>
            <a:r>
              <a:rPr lang="el-GR" sz="3400" b="1" dirty="0">
                <a:solidFill>
                  <a:srgbClr val="002060"/>
                </a:solidFill>
                <a:latin typeface="+mn-lt"/>
              </a:rPr>
              <a:t>Επιχειρησιακά Βήματα για Επιτυχημένο Market Access</a:t>
            </a:r>
          </a:p>
        </p:txBody>
      </p:sp>
      <p:sp>
        <p:nvSpPr>
          <p:cNvPr id="3" name="Θέση περιεχομένου 2">
            <a:extLst>
              <a:ext uri="{FF2B5EF4-FFF2-40B4-BE49-F238E27FC236}">
                <a16:creationId xmlns:a16="http://schemas.microsoft.com/office/drawing/2014/main" id="{EA7B4F0B-296A-6795-8A05-596E8A063ADD}"/>
              </a:ext>
            </a:extLst>
          </p:cNvPr>
          <p:cNvSpPr>
            <a:spLocks noGrp="1"/>
          </p:cNvSpPr>
          <p:nvPr>
            <p:ph idx="1"/>
          </p:nvPr>
        </p:nvSpPr>
        <p:spPr/>
        <p:txBody>
          <a:bodyPr>
            <a:normAutofit/>
          </a:bodyPr>
          <a:lstStyle/>
          <a:p>
            <a:pPr algn="l">
              <a:buFont typeface="Arial" panose="020B0604020202020204" pitchFamily="34" charset="0"/>
              <a:buChar char="•"/>
            </a:pPr>
            <a:r>
              <a:rPr lang="el-GR" sz="2000" b="1" i="0" dirty="0">
                <a:solidFill>
                  <a:srgbClr val="000000"/>
                </a:solidFill>
                <a:effectLst/>
              </a:rPr>
              <a:t>Ανάλυση της αγοράς και ανταγωνισμού:</a:t>
            </a:r>
            <a:br>
              <a:rPr lang="el-GR" sz="2000" b="0" i="0" dirty="0">
                <a:solidFill>
                  <a:srgbClr val="000000"/>
                </a:solidFill>
                <a:effectLst/>
              </a:rPr>
            </a:br>
            <a:r>
              <a:rPr lang="el-GR" sz="2000" b="0" i="0" dirty="0">
                <a:solidFill>
                  <a:srgbClr val="000000"/>
                </a:solidFill>
                <a:effectLst/>
              </a:rPr>
              <a:t>Κατανόηση του περιβάλλοντος και των απαιτήσεων (</a:t>
            </a:r>
            <a:r>
              <a:rPr lang="el-GR" sz="2000" b="0" i="0" dirty="0" err="1">
                <a:solidFill>
                  <a:srgbClr val="000000"/>
                </a:solidFill>
                <a:effectLst/>
              </a:rPr>
              <a:t>Fitzgerald</a:t>
            </a:r>
            <a:r>
              <a:rPr lang="el-GR" sz="2000" b="0" i="0" dirty="0">
                <a:solidFill>
                  <a:srgbClr val="000000"/>
                </a:solidFill>
                <a:effectLst/>
              </a:rPr>
              <a:t> &amp; </a:t>
            </a:r>
            <a:r>
              <a:rPr lang="el-GR" sz="2000" b="0" i="0" dirty="0" err="1">
                <a:solidFill>
                  <a:srgbClr val="000000"/>
                </a:solidFill>
                <a:effectLst/>
              </a:rPr>
              <a:t>McCarthy</a:t>
            </a:r>
            <a:r>
              <a:rPr lang="el-GR" sz="2000" b="0" i="0" dirty="0">
                <a:solidFill>
                  <a:srgbClr val="000000"/>
                </a:solidFill>
                <a:effectLst/>
              </a:rPr>
              <a:t>, 2014).</a:t>
            </a:r>
          </a:p>
          <a:p>
            <a:pPr algn="l">
              <a:buFont typeface="Arial" panose="020B0604020202020204" pitchFamily="34" charset="0"/>
              <a:buChar char="•"/>
            </a:pPr>
            <a:r>
              <a:rPr lang="el-GR" sz="2000" b="1" i="0" dirty="0">
                <a:solidFill>
                  <a:srgbClr val="000000"/>
                </a:solidFill>
                <a:effectLst/>
              </a:rPr>
              <a:t>Ανάπτυξη στρατηγικής αποζημίωσης:</a:t>
            </a:r>
            <a:br>
              <a:rPr lang="el-GR" sz="2000" b="0" i="0" dirty="0">
                <a:solidFill>
                  <a:srgbClr val="000000"/>
                </a:solidFill>
                <a:effectLst/>
              </a:rPr>
            </a:br>
            <a:r>
              <a:rPr lang="el-GR" sz="2000" b="0" i="0" dirty="0">
                <a:solidFill>
                  <a:srgbClr val="000000"/>
                </a:solidFill>
                <a:effectLst/>
              </a:rPr>
              <a:t>Συνεργασία με φορείς υγείας και ασφαλιστικούς οργανισμούς (</a:t>
            </a:r>
            <a:r>
              <a:rPr lang="el-GR" sz="2000" b="0" i="0" dirty="0" err="1">
                <a:solidFill>
                  <a:srgbClr val="000000"/>
                </a:solidFill>
                <a:effectLst/>
              </a:rPr>
              <a:t>Eldh</a:t>
            </a:r>
            <a:r>
              <a:rPr lang="el-GR" sz="2000" b="0" i="0" dirty="0">
                <a:solidFill>
                  <a:srgbClr val="000000"/>
                </a:solidFill>
                <a:effectLst/>
              </a:rPr>
              <a:t> </a:t>
            </a:r>
            <a:r>
              <a:rPr lang="el-GR" sz="2000" b="0" i="0" dirty="0" err="1">
                <a:solidFill>
                  <a:srgbClr val="000000"/>
                </a:solidFill>
                <a:effectLst/>
              </a:rPr>
              <a:t>et</a:t>
            </a:r>
            <a:r>
              <a:rPr lang="el-GR" sz="2000" b="0" i="0" dirty="0">
                <a:solidFill>
                  <a:srgbClr val="000000"/>
                </a:solidFill>
                <a:effectLst/>
              </a:rPr>
              <a:t> </a:t>
            </a:r>
            <a:r>
              <a:rPr lang="el-GR" sz="2000" b="0" i="0" dirty="0" err="1">
                <a:solidFill>
                  <a:srgbClr val="000000"/>
                </a:solidFill>
                <a:effectLst/>
              </a:rPr>
              <a:t>al</a:t>
            </a:r>
            <a:r>
              <a:rPr lang="el-GR" sz="2000" b="0" i="0" dirty="0">
                <a:solidFill>
                  <a:srgbClr val="000000"/>
                </a:solidFill>
                <a:effectLst/>
              </a:rPr>
              <a:t>., 2018).</a:t>
            </a:r>
          </a:p>
          <a:p>
            <a:pPr algn="l">
              <a:buFont typeface="Arial" panose="020B0604020202020204" pitchFamily="34" charset="0"/>
              <a:buChar char="•"/>
            </a:pPr>
            <a:r>
              <a:rPr lang="el-GR" sz="2000" b="1" i="0" dirty="0">
                <a:solidFill>
                  <a:srgbClr val="000000"/>
                </a:solidFill>
                <a:effectLst/>
              </a:rPr>
              <a:t>Ενίσχυση </a:t>
            </a:r>
            <a:r>
              <a:rPr lang="el-GR" sz="2000" b="1" dirty="0">
                <a:solidFill>
                  <a:srgbClr val="000000"/>
                </a:solidFill>
              </a:rPr>
              <a:t>και προετοιμασία για την αξιολόγηση </a:t>
            </a:r>
            <a:r>
              <a:rPr lang="el-GR" sz="2000" b="1" i="0" dirty="0">
                <a:solidFill>
                  <a:srgbClr val="000000"/>
                </a:solidFill>
                <a:effectLst/>
              </a:rPr>
              <a:t>HTA:</a:t>
            </a:r>
            <a:br>
              <a:rPr lang="el-GR" sz="2000" b="0" i="0" dirty="0">
                <a:solidFill>
                  <a:srgbClr val="000000"/>
                </a:solidFill>
                <a:effectLst/>
              </a:rPr>
            </a:br>
            <a:r>
              <a:rPr lang="el-GR" sz="2000" b="0" i="0" dirty="0">
                <a:solidFill>
                  <a:srgbClr val="000000"/>
                </a:solidFill>
                <a:effectLst/>
              </a:rPr>
              <a:t>Παροχή δεδομένων Κλινικής και Οικονομικής αξιολόγησης (</a:t>
            </a:r>
            <a:r>
              <a:rPr lang="el-GR" sz="2000" b="0" i="0" dirty="0" err="1">
                <a:solidFill>
                  <a:srgbClr val="000000"/>
                </a:solidFill>
                <a:effectLst/>
              </a:rPr>
              <a:t>Briggs</a:t>
            </a:r>
            <a:r>
              <a:rPr lang="el-GR" sz="2000" b="0" i="0" dirty="0">
                <a:solidFill>
                  <a:srgbClr val="000000"/>
                </a:solidFill>
                <a:effectLst/>
              </a:rPr>
              <a:t> </a:t>
            </a:r>
            <a:r>
              <a:rPr lang="el-GR" sz="2000" b="0" i="0" dirty="0" err="1">
                <a:solidFill>
                  <a:srgbClr val="000000"/>
                </a:solidFill>
                <a:effectLst/>
              </a:rPr>
              <a:t>et</a:t>
            </a:r>
            <a:r>
              <a:rPr lang="el-GR" sz="2000" b="0" i="0" dirty="0">
                <a:solidFill>
                  <a:srgbClr val="000000"/>
                </a:solidFill>
                <a:effectLst/>
              </a:rPr>
              <a:t> </a:t>
            </a:r>
            <a:r>
              <a:rPr lang="el-GR" sz="2000" b="0" i="0" dirty="0" err="1">
                <a:solidFill>
                  <a:srgbClr val="000000"/>
                </a:solidFill>
                <a:effectLst/>
              </a:rPr>
              <a:t>al</a:t>
            </a:r>
            <a:r>
              <a:rPr lang="el-GR" sz="2000" b="0" i="0" dirty="0">
                <a:solidFill>
                  <a:srgbClr val="000000"/>
                </a:solidFill>
                <a:effectLst/>
              </a:rPr>
              <a:t>., 2015).</a:t>
            </a:r>
          </a:p>
          <a:p>
            <a:pPr algn="l">
              <a:buFont typeface="Arial" panose="020B0604020202020204" pitchFamily="34" charset="0"/>
              <a:buChar char="•"/>
            </a:pPr>
            <a:r>
              <a:rPr lang="el-GR" sz="2000" b="1" i="0" dirty="0">
                <a:solidFill>
                  <a:srgbClr val="000000"/>
                </a:solidFill>
                <a:effectLst/>
              </a:rPr>
              <a:t>Επικοινωνία και Εκπαίδευση:</a:t>
            </a:r>
            <a:br>
              <a:rPr lang="el-GR" sz="2000" b="0" i="0" dirty="0">
                <a:solidFill>
                  <a:srgbClr val="000000"/>
                </a:solidFill>
                <a:effectLst/>
              </a:rPr>
            </a:br>
            <a:r>
              <a:rPr lang="el-GR" sz="2000" b="0" i="0" dirty="0">
                <a:solidFill>
                  <a:srgbClr val="000000"/>
                </a:solidFill>
                <a:effectLst/>
              </a:rPr>
              <a:t>Ενημέρωση φορέων και ασθενών για τα οφέλη του προϊόντος (</a:t>
            </a:r>
            <a:r>
              <a:rPr lang="el-GR" sz="2000" b="0" i="0" dirty="0" err="1">
                <a:solidFill>
                  <a:srgbClr val="000000"/>
                </a:solidFill>
                <a:effectLst/>
              </a:rPr>
              <a:t>Hoffmann</a:t>
            </a:r>
            <a:r>
              <a:rPr lang="el-GR" sz="2000" b="0" i="0" dirty="0">
                <a:solidFill>
                  <a:srgbClr val="000000"/>
                </a:solidFill>
                <a:effectLst/>
              </a:rPr>
              <a:t> &amp; </a:t>
            </a:r>
            <a:r>
              <a:rPr lang="el-GR" sz="2000" b="0" i="0" dirty="0" err="1">
                <a:solidFill>
                  <a:srgbClr val="000000"/>
                </a:solidFill>
                <a:effectLst/>
              </a:rPr>
              <a:t>Schwartz</a:t>
            </a:r>
            <a:r>
              <a:rPr lang="el-GR" sz="2000" b="0" i="0" dirty="0">
                <a:solidFill>
                  <a:srgbClr val="000000"/>
                </a:solidFill>
                <a:effectLst/>
              </a:rPr>
              <a:t>, 2020).</a:t>
            </a:r>
          </a:p>
        </p:txBody>
      </p:sp>
      <p:pic>
        <p:nvPicPr>
          <p:cNvPr id="4" name="Εικόνα 3">
            <a:extLst>
              <a:ext uri="{FF2B5EF4-FFF2-40B4-BE49-F238E27FC236}">
                <a16:creationId xmlns:a16="http://schemas.microsoft.com/office/drawing/2014/main" id="{EEE00E91-CCE9-7343-B804-0335484AD53B}"/>
              </a:ext>
            </a:extLst>
          </p:cNvPr>
          <p:cNvPicPr>
            <a:picLocks noChangeAspect="1"/>
          </p:cNvPicPr>
          <p:nvPr/>
        </p:nvPicPr>
        <p:blipFill>
          <a:blip r:embed="rId2"/>
          <a:stretch>
            <a:fillRect/>
          </a:stretch>
        </p:blipFill>
        <p:spPr>
          <a:xfrm>
            <a:off x="641128" y="1442023"/>
            <a:ext cx="10909743" cy="190425"/>
          </a:xfrm>
          <a:prstGeom prst="rect">
            <a:avLst/>
          </a:prstGeom>
        </p:spPr>
      </p:pic>
    </p:spTree>
    <p:extLst>
      <p:ext uri="{BB962C8B-B14F-4D97-AF65-F5344CB8AC3E}">
        <p14:creationId xmlns:p14="http://schemas.microsoft.com/office/powerpoint/2010/main" val="365272268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TotalTime>
  <Words>585</Words>
  <Application>Microsoft Office PowerPoint</Application>
  <PresentationFormat>Ευρεία οθόνη</PresentationFormat>
  <Paragraphs>61</Paragraphs>
  <Slides>7</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7</vt:i4>
      </vt:variant>
    </vt:vector>
  </HeadingPairs>
  <TitlesOfParts>
    <vt:vector size="13" baseType="lpstr">
      <vt:lpstr>Arial</vt:lpstr>
      <vt:lpstr>Calibri</vt:lpstr>
      <vt:lpstr>Calibri Light</vt:lpstr>
      <vt:lpstr>Times New Roman</vt:lpstr>
      <vt:lpstr>Wingdings</vt:lpstr>
      <vt:lpstr>Θέμα του Office</vt:lpstr>
      <vt:lpstr>Φαρμακευτική Πολιτική και Φαρμακο-οικονομία  Market Access – Πρόσβαση στην Αγορά</vt:lpstr>
      <vt:lpstr>Η Αγορά του Φαρμάκου είναι πλήρως ρυθμισμένη καθώς ελέγχονται:</vt:lpstr>
      <vt:lpstr>Market Access – Πρόσβαση στην Αγορά</vt:lpstr>
      <vt:lpstr>Βασικά Συστατικά της Διαδικασίας Market Access</vt:lpstr>
      <vt:lpstr>Προκλήσεις και Ευκαιρίες στον Τομέα του Market Access</vt:lpstr>
      <vt:lpstr>Κύριοι Παράγοντες που Επηρεάζουν το Market Access</vt:lpstr>
      <vt:lpstr>Επιχειρησιακά Βήματα για Επιτυχημένο Market Access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Φαρμακευτική Πολιτική και Φαρμακο-οικονομία  Market Access</dc:title>
  <dc:creator>Maria Katharaki</dc:creator>
  <cp:lastModifiedBy>Maria Katharaki</cp:lastModifiedBy>
  <cp:revision>18</cp:revision>
  <dcterms:created xsi:type="dcterms:W3CDTF">2025-06-05T18:34:16Z</dcterms:created>
  <dcterms:modified xsi:type="dcterms:W3CDTF">2025-06-11T10:58:21Z</dcterms:modified>
</cp:coreProperties>
</file>