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46"/>
  </p:notesMasterIdLst>
  <p:sldIdLst>
    <p:sldId id="256" r:id="rId5"/>
    <p:sldId id="336" r:id="rId6"/>
    <p:sldId id="309" r:id="rId7"/>
    <p:sldId id="444" r:id="rId8"/>
    <p:sldId id="310" r:id="rId9"/>
    <p:sldId id="443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1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445" r:id="rId27"/>
    <p:sldId id="333" r:id="rId28"/>
    <p:sldId id="446" r:id="rId29"/>
    <p:sldId id="447" r:id="rId30"/>
    <p:sldId id="335" r:id="rId31"/>
    <p:sldId id="448" r:id="rId32"/>
    <p:sldId id="449" r:id="rId33"/>
    <p:sldId id="398" r:id="rId34"/>
    <p:sldId id="399" r:id="rId35"/>
    <p:sldId id="423" r:id="rId36"/>
    <p:sldId id="442" r:id="rId37"/>
    <p:sldId id="400" r:id="rId38"/>
    <p:sldId id="401" r:id="rId39"/>
    <p:sldId id="402" r:id="rId40"/>
    <p:sldId id="403" r:id="rId41"/>
    <p:sldId id="404" r:id="rId42"/>
    <p:sldId id="406" r:id="rId43"/>
    <p:sldId id="407" r:id="rId44"/>
    <p:sldId id="408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2" autoAdjust="0"/>
    <p:restoredTop sz="94872" autoAdjust="0"/>
  </p:normalViewPr>
  <p:slideViewPr>
    <p:cSldViewPr>
      <p:cViewPr varScale="1">
        <p:scale>
          <a:sx n="128" d="100"/>
          <a:sy n="128" d="100"/>
        </p:scale>
        <p:origin x="3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D862B-E041-47E6-BB2B-51F66151530C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A59A379-304B-46FD-BE55-64555E22E551}">
      <dgm:prSet phldrT="[Text]"/>
      <dgm:spPr/>
      <dgm:t>
        <a:bodyPr/>
        <a:lstStyle/>
        <a:p>
          <a:r>
            <a:rPr lang="el-GR" b="1"/>
            <a:t>Ογκομετρική Ανάλυση</a:t>
          </a:r>
          <a:endParaRPr lang="en-US" b="1"/>
        </a:p>
      </dgm:t>
    </dgm:pt>
    <dgm:pt modelId="{25CB2DCC-2DE5-4196-9314-10EF6D9E4D52}" type="parTrans" cxnId="{9CB4FA88-7ABD-46E5-9FC2-94139CF4E4B9}">
      <dgm:prSet/>
      <dgm:spPr/>
      <dgm:t>
        <a:bodyPr/>
        <a:lstStyle/>
        <a:p>
          <a:endParaRPr lang="en-US" sz="1400"/>
        </a:p>
      </dgm:t>
    </dgm:pt>
    <dgm:pt modelId="{0049EEB5-6583-4F9B-93BD-E935637EBE2E}" type="sibTrans" cxnId="{9CB4FA88-7ABD-46E5-9FC2-94139CF4E4B9}">
      <dgm:prSet/>
      <dgm:spPr/>
      <dgm:t>
        <a:bodyPr/>
        <a:lstStyle/>
        <a:p>
          <a:endParaRPr lang="en-US"/>
        </a:p>
      </dgm:t>
    </dgm:pt>
    <dgm:pt modelId="{4680EE30-BF2D-4560-AAF0-8BF1AD0D5188}">
      <dgm:prSet phldrT="[Text]"/>
      <dgm:spPr/>
      <dgm:t>
        <a:bodyPr/>
        <a:lstStyle/>
        <a:p>
          <a:r>
            <a:rPr lang="el-GR" b="1" dirty="0"/>
            <a:t>ΑΜΕΣΗ ΟΓΚΟΜΕΤΡΗ</a:t>
          </a:r>
        </a:p>
        <a:p>
          <a:r>
            <a:rPr lang="el-GR" dirty="0"/>
            <a:t>Στάγδην προσθήκη του ογκομετρικού διαλύματος μέχρι τελικού σημείου</a:t>
          </a:r>
          <a:endParaRPr lang="en-US" dirty="0"/>
        </a:p>
      </dgm:t>
    </dgm:pt>
    <dgm:pt modelId="{73860DF4-A31A-448E-9580-ACF51A7E4152}" type="parTrans" cxnId="{40569F5E-5E79-433F-8CF5-FF8EA86576BC}">
      <dgm:prSet/>
      <dgm:spPr/>
      <dgm:t>
        <a:bodyPr/>
        <a:lstStyle/>
        <a:p>
          <a:endParaRPr lang="en-US" sz="1400"/>
        </a:p>
      </dgm:t>
    </dgm:pt>
    <dgm:pt modelId="{09719A30-4C96-429F-9553-5B0A2909609E}" type="sibTrans" cxnId="{40569F5E-5E79-433F-8CF5-FF8EA86576BC}">
      <dgm:prSet/>
      <dgm:spPr/>
      <dgm:t>
        <a:bodyPr/>
        <a:lstStyle/>
        <a:p>
          <a:endParaRPr lang="en-US"/>
        </a:p>
      </dgm:t>
    </dgm:pt>
    <dgm:pt modelId="{E9C41642-1717-45C2-AC65-010A145BDC10}">
      <dgm:prSet phldrT="[Text]"/>
      <dgm:spPr/>
      <dgm:t>
        <a:bodyPr/>
        <a:lstStyle/>
        <a:p>
          <a:pPr>
            <a:buFont typeface="Arial" pitchFamily="34" charset="0"/>
            <a:buChar char="•"/>
          </a:pPr>
          <a:r>
            <a:rPr lang="el-GR" b="1" dirty="0"/>
            <a:t>ΕΠΑΝΟΓΚΟΜΕΤΡΗΣΗ</a:t>
          </a:r>
        </a:p>
        <a:p>
          <a:pPr>
            <a:buFont typeface="Arial" pitchFamily="34" charset="0"/>
            <a:buChar char="•"/>
          </a:pPr>
          <a:r>
            <a:rPr lang="el-GR" dirty="0"/>
            <a:t>Προσθήκη καθορισμένου όγκου ογκομετρικού </a:t>
          </a:r>
          <a:r>
            <a:rPr lang="el-GR" b="1" dirty="0"/>
            <a:t>διαλύματος Α</a:t>
          </a:r>
          <a:r>
            <a:rPr lang="el-GR" dirty="0"/>
            <a:t> σε περίσσεια και </a:t>
          </a:r>
          <a:r>
            <a:rPr lang="el-GR" dirty="0" err="1"/>
            <a:t>ογκομέτρηση</a:t>
          </a:r>
          <a:r>
            <a:rPr lang="el-GR" dirty="0"/>
            <a:t>  της περίσσειας με ογκομετρικό </a:t>
          </a:r>
          <a:r>
            <a:rPr lang="el-GR" b="1" dirty="0"/>
            <a:t>διάλυμα Β</a:t>
          </a:r>
          <a:endParaRPr lang="en-US" b="1" dirty="0"/>
        </a:p>
      </dgm:t>
    </dgm:pt>
    <dgm:pt modelId="{874D6321-EAD7-483F-845B-31432D147729}" type="parTrans" cxnId="{AB3E45E2-F388-44D4-B51B-0B41CFFB375A}">
      <dgm:prSet/>
      <dgm:spPr/>
      <dgm:t>
        <a:bodyPr/>
        <a:lstStyle/>
        <a:p>
          <a:endParaRPr lang="en-US" sz="1400"/>
        </a:p>
      </dgm:t>
    </dgm:pt>
    <dgm:pt modelId="{4F1945D6-E889-453C-9B37-580CD0D65209}" type="sibTrans" cxnId="{AB3E45E2-F388-44D4-B51B-0B41CFFB375A}">
      <dgm:prSet/>
      <dgm:spPr/>
      <dgm:t>
        <a:bodyPr/>
        <a:lstStyle/>
        <a:p>
          <a:endParaRPr lang="en-US"/>
        </a:p>
      </dgm:t>
    </dgm:pt>
    <dgm:pt modelId="{64BF381F-24AD-4B7D-A047-091420DB6B3D}" type="pres">
      <dgm:prSet presAssocID="{DE2D862B-E041-47E6-BB2B-51F66151530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6DDA15F-C75B-419A-9059-420ADD10CF7B}" type="pres">
      <dgm:prSet presAssocID="{3A59A379-304B-46FD-BE55-64555E22E551}" presName="hierRoot1" presStyleCnt="0">
        <dgm:presLayoutVars>
          <dgm:hierBranch val="init"/>
        </dgm:presLayoutVars>
      </dgm:prSet>
      <dgm:spPr/>
    </dgm:pt>
    <dgm:pt modelId="{6D73EDAA-15BB-42B1-BEE8-C17DD2C06F53}" type="pres">
      <dgm:prSet presAssocID="{3A59A379-304B-46FD-BE55-64555E22E551}" presName="rootComposite1" presStyleCnt="0"/>
      <dgm:spPr/>
    </dgm:pt>
    <dgm:pt modelId="{2E2462D1-1763-4DDF-B9CA-1E2B8AB31644}" type="pres">
      <dgm:prSet presAssocID="{3A59A379-304B-46FD-BE55-64555E22E551}" presName="rootText1" presStyleLbl="alignAcc1" presStyleIdx="0" presStyleCnt="0">
        <dgm:presLayoutVars>
          <dgm:chPref val="3"/>
        </dgm:presLayoutVars>
      </dgm:prSet>
      <dgm:spPr/>
    </dgm:pt>
    <dgm:pt modelId="{A5596B5F-57D7-412A-A8BF-9209AACF7545}" type="pres">
      <dgm:prSet presAssocID="{3A59A379-304B-46FD-BE55-64555E22E551}" presName="topArc1" presStyleLbl="parChTrans1D1" presStyleIdx="0" presStyleCnt="6"/>
      <dgm:spPr/>
    </dgm:pt>
    <dgm:pt modelId="{67150895-8FC5-4F95-A8DD-02D74DB4E71D}" type="pres">
      <dgm:prSet presAssocID="{3A59A379-304B-46FD-BE55-64555E22E551}" presName="bottomArc1" presStyleLbl="parChTrans1D1" presStyleIdx="1" presStyleCnt="6"/>
      <dgm:spPr/>
    </dgm:pt>
    <dgm:pt modelId="{50F7870E-5753-4588-B707-C33689C7E98E}" type="pres">
      <dgm:prSet presAssocID="{3A59A379-304B-46FD-BE55-64555E22E551}" presName="topConnNode1" presStyleLbl="node1" presStyleIdx="0" presStyleCnt="0"/>
      <dgm:spPr/>
    </dgm:pt>
    <dgm:pt modelId="{10E15571-A540-4E7C-B032-22389FA40047}" type="pres">
      <dgm:prSet presAssocID="{3A59A379-304B-46FD-BE55-64555E22E551}" presName="hierChild2" presStyleCnt="0"/>
      <dgm:spPr/>
    </dgm:pt>
    <dgm:pt modelId="{1D48E88A-060D-4A16-9E50-D9BC0DDA54B9}" type="pres">
      <dgm:prSet presAssocID="{73860DF4-A31A-448E-9580-ACF51A7E4152}" presName="Name28" presStyleLbl="parChTrans1D2" presStyleIdx="0" presStyleCnt="2"/>
      <dgm:spPr/>
    </dgm:pt>
    <dgm:pt modelId="{375B5A31-A0D5-45B2-80B7-CF68800B0316}" type="pres">
      <dgm:prSet presAssocID="{4680EE30-BF2D-4560-AAF0-8BF1AD0D5188}" presName="hierRoot2" presStyleCnt="0">
        <dgm:presLayoutVars>
          <dgm:hierBranch val="init"/>
        </dgm:presLayoutVars>
      </dgm:prSet>
      <dgm:spPr/>
    </dgm:pt>
    <dgm:pt modelId="{FAC95203-F9EE-43E7-9915-8DD9E8056830}" type="pres">
      <dgm:prSet presAssocID="{4680EE30-BF2D-4560-AAF0-8BF1AD0D5188}" presName="rootComposite2" presStyleCnt="0"/>
      <dgm:spPr/>
    </dgm:pt>
    <dgm:pt modelId="{30621F7F-4D3A-4BFA-BDD0-A5D9BF3E8E03}" type="pres">
      <dgm:prSet presAssocID="{4680EE30-BF2D-4560-AAF0-8BF1AD0D5188}" presName="rootText2" presStyleLbl="alignAcc1" presStyleIdx="0" presStyleCnt="0">
        <dgm:presLayoutVars>
          <dgm:chPref val="3"/>
        </dgm:presLayoutVars>
      </dgm:prSet>
      <dgm:spPr/>
    </dgm:pt>
    <dgm:pt modelId="{ED85F4BB-CEB0-4A19-90FF-2A9641CDEC65}" type="pres">
      <dgm:prSet presAssocID="{4680EE30-BF2D-4560-AAF0-8BF1AD0D5188}" presName="topArc2" presStyleLbl="parChTrans1D1" presStyleIdx="2" presStyleCnt="6"/>
      <dgm:spPr/>
    </dgm:pt>
    <dgm:pt modelId="{1F483972-C14C-4573-BCDE-D57CCA7C1DAB}" type="pres">
      <dgm:prSet presAssocID="{4680EE30-BF2D-4560-AAF0-8BF1AD0D5188}" presName="bottomArc2" presStyleLbl="parChTrans1D1" presStyleIdx="3" presStyleCnt="6"/>
      <dgm:spPr/>
    </dgm:pt>
    <dgm:pt modelId="{91A3A831-4993-4D86-A747-74DB8F4EE19E}" type="pres">
      <dgm:prSet presAssocID="{4680EE30-BF2D-4560-AAF0-8BF1AD0D5188}" presName="topConnNode2" presStyleLbl="node2" presStyleIdx="0" presStyleCnt="0"/>
      <dgm:spPr/>
    </dgm:pt>
    <dgm:pt modelId="{ECCECA4B-2468-46CE-A518-C64852434BEE}" type="pres">
      <dgm:prSet presAssocID="{4680EE30-BF2D-4560-AAF0-8BF1AD0D5188}" presName="hierChild4" presStyleCnt="0"/>
      <dgm:spPr/>
    </dgm:pt>
    <dgm:pt modelId="{E43751C4-0D72-445D-90E7-29DA1A6AE019}" type="pres">
      <dgm:prSet presAssocID="{4680EE30-BF2D-4560-AAF0-8BF1AD0D5188}" presName="hierChild5" presStyleCnt="0"/>
      <dgm:spPr/>
    </dgm:pt>
    <dgm:pt modelId="{45E47171-FD48-41FD-9F4E-64256C5245CB}" type="pres">
      <dgm:prSet presAssocID="{874D6321-EAD7-483F-845B-31432D147729}" presName="Name28" presStyleLbl="parChTrans1D2" presStyleIdx="1" presStyleCnt="2"/>
      <dgm:spPr/>
    </dgm:pt>
    <dgm:pt modelId="{71B20A57-7B66-4ED4-B3D6-2D436DE2BE3A}" type="pres">
      <dgm:prSet presAssocID="{E9C41642-1717-45C2-AC65-010A145BDC10}" presName="hierRoot2" presStyleCnt="0">
        <dgm:presLayoutVars>
          <dgm:hierBranch val="init"/>
        </dgm:presLayoutVars>
      </dgm:prSet>
      <dgm:spPr/>
    </dgm:pt>
    <dgm:pt modelId="{5DBF13BE-D74F-4FF2-9B9A-C517F6E38CEC}" type="pres">
      <dgm:prSet presAssocID="{E9C41642-1717-45C2-AC65-010A145BDC10}" presName="rootComposite2" presStyleCnt="0"/>
      <dgm:spPr/>
    </dgm:pt>
    <dgm:pt modelId="{7EC54913-3607-4D76-A1F1-BCCA7A31D169}" type="pres">
      <dgm:prSet presAssocID="{E9C41642-1717-45C2-AC65-010A145BDC10}" presName="rootText2" presStyleLbl="alignAcc1" presStyleIdx="0" presStyleCnt="0">
        <dgm:presLayoutVars>
          <dgm:chPref val="3"/>
        </dgm:presLayoutVars>
      </dgm:prSet>
      <dgm:spPr/>
    </dgm:pt>
    <dgm:pt modelId="{3E22015E-FC91-4B4B-90E2-1A823F741FEB}" type="pres">
      <dgm:prSet presAssocID="{E9C41642-1717-45C2-AC65-010A145BDC10}" presName="topArc2" presStyleLbl="parChTrans1D1" presStyleIdx="4" presStyleCnt="6"/>
      <dgm:spPr/>
    </dgm:pt>
    <dgm:pt modelId="{297495A6-155A-46D6-84F0-DF90E35F026D}" type="pres">
      <dgm:prSet presAssocID="{E9C41642-1717-45C2-AC65-010A145BDC10}" presName="bottomArc2" presStyleLbl="parChTrans1D1" presStyleIdx="5" presStyleCnt="6"/>
      <dgm:spPr/>
    </dgm:pt>
    <dgm:pt modelId="{259E19B1-CC96-4523-B84C-76C62EED0C92}" type="pres">
      <dgm:prSet presAssocID="{E9C41642-1717-45C2-AC65-010A145BDC10}" presName="topConnNode2" presStyleLbl="node2" presStyleIdx="0" presStyleCnt="0"/>
      <dgm:spPr/>
    </dgm:pt>
    <dgm:pt modelId="{BE852FC6-E776-413E-858B-BA4B1B5B8AB3}" type="pres">
      <dgm:prSet presAssocID="{E9C41642-1717-45C2-AC65-010A145BDC10}" presName="hierChild4" presStyleCnt="0"/>
      <dgm:spPr/>
    </dgm:pt>
    <dgm:pt modelId="{DE30557B-8204-4B2F-99A6-2543237F52FF}" type="pres">
      <dgm:prSet presAssocID="{E9C41642-1717-45C2-AC65-010A145BDC10}" presName="hierChild5" presStyleCnt="0"/>
      <dgm:spPr/>
    </dgm:pt>
    <dgm:pt modelId="{E0008F79-D096-4830-88EB-E468F4FABC85}" type="pres">
      <dgm:prSet presAssocID="{3A59A379-304B-46FD-BE55-64555E22E551}" presName="hierChild3" presStyleCnt="0"/>
      <dgm:spPr/>
    </dgm:pt>
  </dgm:ptLst>
  <dgm:cxnLst>
    <dgm:cxn modelId="{D46C0000-B028-429A-93FC-213BC4FA3582}" type="presOf" srcId="{E9C41642-1717-45C2-AC65-010A145BDC10}" destId="{7EC54913-3607-4D76-A1F1-BCCA7A31D169}" srcOrd="0" destOrd="0" presId="urn:microsoft.com/office/officeart/2008/layout/HalfCircleOrganizationChart"/>
    <dgm:cxn modelId="{AF72E00F-60F3-485F-A23F-5CA81FDD21B2}" type="presOf" srcId="{3A59A379-304B-46FD-BE55-64555E22E551}" destId="{2E2462D1-1763-4DDF-B9CA-1E2B8AB31644}" srcOrd="0" destOrd="0" presId="urn:microsoft.com/office/officeart/2008/layout/HalfCircleOrganizationChart"/>
    <dgm:cxn modelId="{2B40973A-FA2D-420C-BBA1-590A83C07EEE}" type="presOf" srcId="{73860DF4-A31A-448E-9580-ACF51A7E4152}" destId="{1D48E88A-060D-4A16-9E50-D9BC0DDA54B9}" srcOrd="0" destOrd="0" presId="urn:microsoft.com/office/officeart/2008/layout/HalfCircleOrganizationChart"/>
    <dgm:cxn modelId="{40569F5E-5E79-433F-8CF5-FF8EA86576BC}" srcId="{3A59A379-304B-46FD-BE55-64555E22E551}" destId="{4680EE30-BF2D-4560-AAF0-8BF1AD0D5188}" srcOrd="0" destOrd="0" parTransId="{73860DF4-A31A-448E-9580-ACF51A7E4152}" sibTransId="{09719A30-4C96-429F-9553-5B0A2909609E}"/>
    <dgm:cxn modelId="{72AD817E-FE48-4EEC-B86C-C34A0B82A0BA}" type="presOf" srcId="{4680EE30-BF2D-4560-AAF0-8BF1AD0D5188}" destId="{91A3A831-4993-4D86-A747-74DB8F4EE19E}" srcOrd="1" destOrd="0" presId="urn:microsoft.com/office/officeart/2008/layout/HalfCircleOrganizationChart"/>
    <dgm:cxn modelId="{9CB4FA88-7ABD-46E5-9FC2-94139CF4E4B9}" srcId="{DE2D862B-E041-47E6-BB2B-51F66151530C}" destId="{3A59A379-304B-46FD-BE55-64555E22E551}" srcOrd="0" destOrd="0" parTransId="{25CB2DCC-2DE5-4196-9314-10EF6D9E4D52}" sibTransId="{0049EEB5-6583-4F9B-93BD-E935637EBE2E}"/>
    <dgm:cxn modelId="{1D2DD58F-A4BE-4B1A-AB7A-20742844BFEF}" type="presOf" srcId="{874D6321-EAD7-483F-845B-31432D147729}" destId="{45E47171-FD48-41FD-9F4E-64256C5245CB}" srcOrd="0" destOrd="0" presId="urn:microsoft.com/office/officeart/2008/layout/HalfCircleOrganizationChart"/>
    <dgm:cxn modelId="{06DC4998-408E-4B83-B634-BC230A8752CC}" type="presOf" srcId="{3A59A379-304B-46FD-BE55-64555E22E551}" destId="{50F7870E-5753-4588-B707-C33689C7E98E}" srcOrd="1" destOrd="0" presId="urn:microsoft.com/office/officeart/2008/layout/HalfCircleOrganizationChart"/>
    <dgm:cxn modelId="{4652C4A1-742E-4BF6-938D-B0E0BB4BAD72}" type="presOf" srcId="{E9C41642-1717-45C2-AC65-010A145BDC10}" destId="{259E19B1-CC96-4523-B84C-76C62EED0C92}" srcOrd="1" destOrd="0" presId="urn:microsoft.com/office/officeart/2008/layout/HalfCircleOrganizationChart"/>
    <dgm:cxn modelId="{443789C6-042C-402D-AD83-95D64529F6F5}" type="presOf" srcId="{DE2D862B-E041-47E6-BB2B-51F66151530C}" destId="{64BF381F-24AD-4B7D-A047-091420DB6B3D}" srcOrd="0" destOrd="0" presId="urn:microsoft.com/office/officeart/2008/layout/HalfCircleOrganizationChart"/>
    <dgm:cxn modelId="{AB052DD5-2355-4D49-B082-8735D6E88049}" type="presOf" srcId="{4680EE30-BF2D-4560-AAF0-8BF1AD0D5188}" destId="{30621F7F-4D3A-4BFA-BDD0-A5D9BF3E8E03}" srcOrd="0" destOrd="0" presId="urn:microsoft.com/office/officeart/2008/layout/HalfCircleOrganizationChart"/>
    <dgm:cxn modelId="{AB3E45E2-F388-44D4-B51B-0B41CFFB375A}" srcId="{3A59A379-304B-46FD-BE55-64555E22E551}" destId="{E9C41642-1717-45C2-AC65-010A145BDC10}" srcOrd="1" destOrd="0" parTransId="{874D6321-EAD7-483F-845B-31432D147729}" sibTransId="{4F1945D6-E889-453C-9B37-580CD0D65209}"/>
    <dgm:cxn modelId="{0A97B3BB-04DE-4597-87CA-521744E829A5}" type="presParOf" srcId="{64BF381F-24AD-4B7D-A047-091420DB6B3D}" destId="{C6DDA15F-C75B-419A-9059-420ADD10CF7B}" srcOrd="0" destOrd="0" presId="urn:microsoft.com/office/officeart/2008/layout/HalfCircleOrganizationChart"/>
    <dgm:cxn modelId="{37000330-2CA3-4A59-8D8F-7014A8C5F42F}" type="presParOf" srcId="{C6DDA15F-C75B-419A-9059-420ADD10CF7B}" destId="{6D73EDAA-15BB-42B1-BEE8-C17DD2C06F53}" srcOrd="0" destOrd="0" presId="urn:microsoft.com/office/officeart/2008/layout/HalfCircleOrganizationChart"/>
    <dgm:cxn modelId="{E9025557-43A6-4DEE-90E4-3B6A669550D6}" type="presParOf" srcId="{6D73EDAA-15BB-42B1-BEE8-C17DD2C06F53}" destId="{2E2462D1-1763-4DDF-B9CA-1E2B8AB31644}" srcOrd="0" destOrd="0" presId="urn:microsoft.com/office/officeart/2008/layout/HalfCircleOrganizationChart"/>
    <dgm:cxn modelId="{CEBB3904-B39E-468F-A418-121AE08ABADE}" type="presParOf" srcId="{6D73EDAA-15BB-42B1-BEE8-C17DD2C06F53}" destId="{A5596B5F-57D7-412A-A8BF-9209AACF7545}" srcOrd="1" destOrd="0" presId="urn:microsoft.com/office/officeart/2008/layout/HalfCircleOrganizationChart"/>
    <dgm:cxn modelId="{022E9312-9C9B-45F3-97EE-9D195562B3C2}" type="presParOf" srcId="{6D73EDAA-15BB-42B1-BEE8-C17DD2C06F53}" destId="{67150895-8FC5-4F95-A8DD-02D74DB4E71D}" srcOrd="2" destOrd="0" presId="urn:microsoft.com/office/officeart/2008/layout/HalfCircleOrganizationChart"/>
    <dgm:cxn modelId="{992BA342-C8B1-4333-83DF-A5BBFAF1D7C8}" type="presParOf" srcId="{6D73EDAA-15BB-42B1-BEE8-C17DD2C06F53}" destId="{50F7870E-5753-4588-B707-C33689C7E98E}" srcOrd="3" destOrd="0" presId="urn:microsoft.com/office/officeart/2008/layout/HalfCircleOrganizationChart"/>
    <dgm:cxn modelId="{DBC74F48-1F71-404F-86F4-CA75E0CDEEED}" type="presParOf" srcId="{C6DDA15F-C75B-419A-9059-420ADD10CF7B}" destId="{10E15571-A540-4E7C-B032-22389FA40047}" srcOrd="1" destOrd="0" presId="urn:microsoft.com/office/officeart/2008/layout/HalfCircleOrganizationChart"/>
    <dgm:cxn modelId="{5601CC67-14F8-4705-90B5-5169EF745825}" type="presParOf" srcId="{10E15571-A540-4E7C-B032-22389FA40047}" destId="{1D48E88A-060D-4A16-9E50-D9BC0DDA54B9}" srcOrd="0" destOrd="0" presId="urn:microsoft.com/office/officeart/2008/layout/HalfCircleOrganizationChart"/>
    <dgm:cxn modelId="{928153ED-0EB8-4FC8-8484-C757D20CE06F}" type="presParOf" srcId="{10E15571-A540-4E7C-B032-22389FA40047}" destId="{375B5A31-A0D5-45B2-80B7-CF68800B0316}" srcOrd="1" destOrd="0" presId="urn:microsoft.com/office/officeart/2008/layout/HalfCircleOrganizationChart"/>
    <dgm:cxn modelId="{B241B84B-6E68-40F5-9C8D-5B4492CF3403}" type="presParOf" srcId="{375B5A31-A0D5-45B2-80B7-CF68800B0316}" destId="{FAC95203-F9EE-43E7-9915-8DD9E8056830}" srcOrd="0" destOrd="0" presId="urn:microsoft.com/office/officeart/2008/layout/HalfCircleOrganizationChart"/>
    <dgm:cxn modelId="{520ADB4A-19F4-4996-B62F-0C33162BAF5C}" type="presParOf" srcId="{FAC95203-F9EE-43E7-9915-8DD9E8056830}" destId="{30621F7F-4D3A-4BFA-BDD0-A5D9BF3E8E03}" srcOrd="0" destOrd="0" presId="urn:microsoft.com/office/officeart/2008/layout/HalfCircleOrganizationChart"/>
    <dgm:cxn modelId="{9571B09E-CA2A-4E65-B750-1A2523291981}" type="presParOf" srcId="{FAC95203-F9EE-43E7-9915-8DD9E8056830}" destId="{ED85F4BB-CEB0-4A19-90FF-2A9641CDEC65}" srcOrd="1" destOrd="0" presId="urn:microsoft.com/office/officeart/2008/layout/HalfCircleOrganizationChart"/>
    <dgm:cxn modelId="{A8AD8A9B-3DAF-478A-9D8E-DF96F694727B}" type="presParOf" srcId="{FAC95203-F9EE-43E7-9915-8DD9E8056830}" destId="{1F483972-C14C-4573-BCDE-D57CCA7C1DAB}" srcOrd="2" destOrd="0" presId="urn:microsoft.com/office/officeart/2008/layout/HalfCircleOrganizationChart"/>
    <dgm:cxn modelId="{AC0A81F4-9459-4B6E-8269-3B79061E4FA8}" type="presParOf" srcId="{FAC95203-F9EE-43E7-9915-8DD9E8056830}" destId="{91A3A831-4993-4D86-A747-74DB8F4EE19E}" srcOrd="3" destOrd="0" presId="urn:microsoft.com/office/officeart/2008/layout/HalfCircleOrganizationChart"/>
    <dgm:cxn modelId="{730F521D-DA58-4AB1-8F0D-A10FC54517A0}" type="presParOf" srcId="{375B5A31-A0D5-45B2-80B7-CF68800B0316}" destId="{ECCECA4B-2468-46CE-A518-C64852434BEE}" srcOrd="1" destOrd="0" presId="urn:microsoft.com/office/officeart/2008/layout/HalfCircleOrganizationChart"/>
    <dgm:cxn modelId="{35B723D0-0EEA-43C0-95BA-F49EDDCBF603}" type="presParOf" srcId="{375B5A31-A0D5-45B2-80B7-CF68800B0316}" destId="{E43751C4-0D72-445D-90E7-29DA1A6AE019}" srcOrd="2" destOrd="0" presId="urn:microsoft.com/office/officeart/2008/layout/HalfCircleOrganizationChart"/>
    <dgm:cxn modelId="{F747004C-F18D-4BD2-9A58-73A3EFDFD7E5}" type="presParOf" srcId="{10E15571-A540-4E7C-B032-22389FA40047}" destId="{45E47171-FD48-41FD-9F4E-64256C5245CB}" srcOrd="2" destOrd="0" presId="urn:microsoft.com/office/officeart/2008/layout/HalfCircleOrganizationChart"/>
    <dgm:cxn modelId="{941B7295-9F97-4278-9690-03120947AAE0}" type="presParOf" srcId="{10E15571-A540-4E7C-B032-22389FA40047}" destId="{71B20A57-7B66-4ED4-B3D6-2D436DE2BE3A}" srcOrd="3" destOrd="0" presId="urn:microsoft.com/office/officeart/2008/layout/HalfCircleOrganizationChart"/>
    <dgm:cxn modelId="{2B23A4E4-832E-4E1F-ACA7-37DFA7445014}" type="presParOf" srcId="{71B20A57-7B66-4ED4-B3D6-2D436DE2BE3A}" destId="{5DBF13BE-D74F-4FF2-9B9A-C517F6E38CEC}" srcOrd="0" destOrd="0" presId="urn:microsoft.com/office/officeart/2008/layout/HalfCircleOrganizationChart"/>
    <dgm:cxn modelId="{56DD91DB-453C-4765-AC63-D3228C03E290}" type="presParOf" srcId="{5DBF13BE-D74F-4FF2-9B9A-C517F6E38CEC}" destId="{7EC54913-3607-4D76-A1F1-BCCA7A31D169}" srcOrd="0" destOrd="0" presId="urn:microsoft.com/office/officeart/2008/layout/HalfCircleOrganizationChart"/>
    <dgm:cxn modelId="{4A39D422-D3FC-468B-B5AD-59F7BA6E8A1A}" type="presParOf" srcId="{5DBF13BE-D74F-4FF2-9B9A-C517F6E38CEC}" destId="{3E22015E-FC91-4B4B-90E2-1A823F741FEB}" srcOrd="1" destOrd="0" presId="urn:microsoft.com/office/officeart/2008/layout/HalfCircleOrganizationChart"/>
    <dgm:cxn modelId="{F3998BCD-3B0F-4582-A428-5E31D028E4D6}" type="presParOf" srcId="{5DBF13BE-D74F-4FF2-9B9A-C517F6E38CEC}" destId="{297495A6-155A-46D6-84F0-DF90E35F026D}" srcOrd="2" destOrd="0" presId="urn:microsoft.com/office/officeart/2008/layout/HalfCircleOrganizationChart"/>
    <dgm:cxn modelId="{813ADF02-F2B9-4ADD-ACC9-AB2A4453BBBF}" type="presParOf" srcId="{5DBF13BE-D74F-4FF2-9B9A-C517F6E38CEC}" destId="{259E19B1-CC96-4523-B84C-76C62EED0C92}" srcOrd="3" destOrd="0" presId="urn:microsoft.com/office/officeart/2008/layout/HalfCircleOrganizationChart"/>
    <dgm:cxn modelId="{AA0C84C8-02D9-4C36-9665-D9EDE2B69144}" type="presParOf" srcId="{71B20A57-7B66-4ED4-B3D6-2D436DE2BE3A}" destId="{BE852FC6-E776-413E-858B-BA4B1B5B8AB3}" srcOrd="1" destOrd="0" presId="urn:microsoft.com/office/officeart/2008/layout/HalfCircleOrganizationChart"/>
    <dgm:cxn modelId="{8D774080-2849-40F6-B8F8-46AAFB8EB97F}" type="presParOf" srcId="{71B20A57-7B66-4ED4-B3D6-2D436DE2BE3A}" destId="{DE30557B-8204-4B2F-99A6-2543237F52FF}" srcOrd="2" destOrd="0" presId="urn:microsoft.com/office/officeart/2008/layout/HalfCircleOrganizationChart"/>
    <dgm:cxn modelId="{E4743B6C-ECF9-4619-9B1E-DCD17EFE0ED3}" type="presParOf" srcId="{C6DDA15F-C75B-419A-9059-420ADD10CF7B}" destId="{E0008F79-D096-4830-88EB-E468F4FABC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0DFCFF-8418-4751-BF0D-6F7E7716734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1DA42A-A684-4D7F-98BA-F09EA6FF75A2}">
      <dgm:prSet phldrT="[Text]" custT="1"/>
      <dgm:spPr>
        <a:solidFill>
          <a:srgbClr val="FFC000"/>
        </a:solidFill>
      </dgm:spPr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Ογκομετρική ανάλυση</a:t>
          </a:r>
        </a:p>
      </dgm:t>
    </dgm:pt>
    <dgm:pt modelId="{C5EF45F6-27B6-4033-A0CD-6E7EB7C06ED4}" type="parTrans" cxnId="{6563CA2F-C63E-4C14-8769-4C68E2D35BF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090A7E-E01F-4A0C-8CCE-24E698D6A640}" type="sibTrans" cxnId="{6563CA2F-C63E-4C14-8769-4C68E2D35BF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D7EF52-DBEE-46B6-B2F7-829F04F84FAE}">
      <dgm:prSet phldrT="[Text]" custT="1"/>
      <dgm:spPr/>
      <dgm:t>
        <a:bodyPr/>
        <a:lstStyle/>
        <a:p>
          <a:r>
            <a:rPr lang="el-GR" sz="1400" b="1" dirty="0">
              <a:solidFill>
                <a:schemeClr val="tx1"/>
              </a:solidFill>
            </a:rPr>
            <a:t>Μέθοδοι εξουδετέρωσης</a:t>
          </a:r>
          <a:endParaRPr lang="en-US" sz="1400" b="1" dirty="0">
            <a:solidFill>
              <a:schemeClr val="tx1"/>
            </a:solidFill>
          </a:endParaRPr>
        </a:p>
      </dgm:t>
    </dgm:pt>
    <dgm:pt modelId="{DB62DA29-DB89-46D5-8A4E-5073814F2114}" type="parTrans" cxnId="{4BD2D065-8277-4C98-B9D6-BF397D15EF73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74450D8-D482-4F20-A247-FC0FA3561746}" type="sibTrans" cxnId="{4BD2D065-8277-4C98-B9D6-BF397D15EF7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CD50814-83F5-4C16-9180-2B762F0E0028}">
      <dgm:prSet phldrT="[Text]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83B5826A-E660-40CA-B2BC-EE2D75F5F5B7}" type="parTrans" cxnId="{91A84E69-077B-459D-81B0-FC86A2F42B2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1D41989-54CF-450A-AE05-3DD1ACD9A567}" type="sibTrans" cxnId="{91A84E69-077B-459D-81B0-FC86A2F42B2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ABA6A86-2A22-49E7-A815-98473B5FEBCE}">
      <dgm:prSet phldrT="[Text]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DD58A4B2-B727-4482-A840-BA79DF3853F7}" type="parTrans" cxnId="{65F750E7-B096-4F8C-9198-A9B12C5B51B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0706729-650B-4A90-88A5-57B7449948F7}" type="sibTrans" cxnId="{65F750E7-B096-4F8C-9198-A9B12C5B51BF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84E56E8-71D8-4F6D-BB03-A31B4DCF1031}">
      <dgm:prSet phldrT="[Text]"/>
      <dgm:spPr/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DB49BCA2-8AFE-4B7E-9393-ECC1FF3CDCCC}" type="parTrans" cxnId="{86E00FF4-586C-4CEC-B08F-6D1DE733125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DCF0687-D913-4B9B-B8E8-4944C5A9E2AC}" type="sibTrans" cxnId="{86E00FF4-586C-4CEC-B08F-6D1DE733125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45D4C88-47CB-401B-9BBD-38CB2CDF93D7}">
      <dgm:prSet phldrT="[Text]" custT="1"/>
      <dgm:spPr/>
      <dgm:t>
        <a:bodyPr/>
        <a:lstStyle/>
        <a:p>
          <a:r>
            <a:rPr lang="el-GR" sz="1400" dirty="0">
              <a:solidFill>
                <a:schemeClr val="tx1"/>
              </a:solidFill>
            </a:rPr>
            <a:t>Οξειδιομετρικές μέθοδοι</a:t>
          </a:r>
          <a:endParaRPr lang="en-US" sz="1400" dirty="0">
            <a:solidFill>
              <a:schemeClr val="tx1"/>
            </a:solidFill>
          </a:endParaRPr>
        </a:p>
      </dgm:t>
    </dgm:pt>
    <dgm:pt modelId="{203D5E87-F11D-4C20-B7EC-1D0235CD3031}" type="parTrans" cxnId="{8536B92D-9BAF-44BA-82A9-04623D6C3B38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CC7D8E7-6438-498F-9460-031FF9DAEC0F}" type="sibTrans" cxnId="{8536B92D-9BAF-44BA-82A9-04623D6C3B3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0C030F38-FCCB-479B-9D06-7442A33AAD52}">
      <dgm:prSet phldrT="[Text]" custT="1"/>
      <dgm:spPr/>
      <dgm:t>
        <a:bodyPr/>
        <a:lstStyle/>
        <a:p>
          <a:r>
            <a:rPr lang="el-GR" sz="1400" dirty="0">
              <a:solidFill>
                <a:schemeClr val="tx1"/>
              </a:solidFill>
            </a:rPr>
            <a:t>Συμπλοκομετρικές μέθοδοι</a:t>
          </a:r>
          <a:endParaRPr lang="en-US" sz="1400" dirty="0">
            <a:solidFill>
              <a:schemeClr val="tx1"/>
            </a:solidFill>
          </a:endParaRPr>
        </a:p>
      </dgm:t>
    </dgm:pt>
    <dgm:pt modelId="{310DCBDF-E6A2-41AA-BFCE-FBF2D1148DC5}" type="parTrans" cxnId="{FF83DB74-109C-4D58-AB72-02F183C98056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F3855C4-6923-465A-8356-D680DA085109}" type="sibTrans" cxnId="{FF83DB74-109C-4D58-AB72-02F183C9805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673B228-43F5-42C4-B171-ACF89289B53A}">
      <dgm:prSet custT="1"/>
      <dgm:spPr/>
      <dgm:t>
        <a:bodyPr/>
        <a:lstStyle/>
        <a:p>
          <a:r>
            <a:rPr lang="el-GR" sz="1400" b="0" dirty="0">
              <a:solidFill>
                <a:schemeClr val="tx1"/>
              </a:solidFill>
            </a:rPr>
            <a:t>Μέθοδοι καθιζήσεως</a:t>
          </a:r>
          <a:endParaRPr lang="en-US" sz="1400" b="0" dirty="0">
            <a:solidFill>
              <a:schemeClr val="tx1"/>
            </a:solidFill>
          </a:endParaRPr>
        </a:p>
      </dgm:t>
    </dgm:pt>
    <dgm:pt modelId="{5C59B4BB-7CB2-42E8-9375-12252CEF5600}" type="parTrans" cxnId="{9951177E-33B1-4909-90C9-8A47DD11A91A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4E524D4-F590-453B-BE2C-A64A94A159F6}" type="sibTrans" cxnId="{9951177E-33B1-4909-90C9-8A47DD11A91A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D023B0D-9FFB-4C4D-B84D-17E5B25D140B}" type="pres">
      <dgm:prSet presAssocID="{640DFCFF-8418-4751-BF0D-6F7E7716734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EB6DDF-FB86-45ED-BE89-8C8060FE4D1E}" type="pres">
      <dgm:prSet presAssocID="{841DA42A-A684-4D7F-98BA-F09EA6FF75A2}" presName="centerShape" presStyleLbl="node0" presStyleIdx="0" presStyleCnt="1"/>
      <dgm:spPr/>
    </dgm:pt>
    <dgm:pt modelId="{A1C9EC4E-07DB-44B0-AE23-4D9FEEE20BCC}" type="pres">
      <dgm:prSet presAssocID="{DB62DA29-DB89-46D5-8A4E-5073814F2114}" presName="Name9" presStyleLbl="parChTrans1D2" presStyleIdx="0" presStyleCnt="4"/>
      <dgm:spPr/>
    </dgm:pt>
    <dgm:pt modelId="{343145ED-171A-41EB-82B4-93A84171A4A1}" type="pres">
      <dgm:prSet presAssocID="{DB62DA29-DB89-46D5-8A4E-5073814F2114}" presName="connTx" presStyleLbl="parChTrans1D2" presStyleIdx="0" presStyleCnt="4"/>
      <dgm:spPr/>
    </dgm:pt>
    <dgm:pt modelId="{587460D9-D510-4E5A-A412-608A11E361C1}" type="pres">
      <dgm:prSet presAssocID="{68D7EF52-DBEE-46B6-B2F7-829F04F84FAE}" presName="node" presStyleLbl="node1" presStyleIdx="0" presStyleCnt="4" custScaleX="131092">
        <dgm:presLayoutVars>
          <dgm:bulletEnabled val="1"/>
        </dgm:presLayoutVars>
      </dgm:prSet>
      <dgm:spPr/>
    </dgm:pt>
    <dgm:pt modelId="{BCDB355A-A306-46CD-9DCB-A74ED92CA08C}" type="pres">
      <dgm:prSet presAssocID="{203D5E87-F11D-4C20-B7EC-1D0235CD3031}" presName="Name9" presStyleLbl="parChTrans1D2" presStyleIdx="1" presStyleCnt="4"/>
      <dgm:spPr/>
    </dgm:pt>
    <dgm:pt modelId="{769AC2D9-7B6F-4B30-9C87-87F1E2F59DAD}" type="pres">
      <dgm:prSet presAssocID="{203D5E87-F11D-4C20-B7EC-1D0235CD3031}" presName="connTx" presStyleLbl="parChTrans1D2" presStyleIdx="1" presStyleCnt="4"/>
      <dgm:spPr/>
    </dgm:pt>
    <dgm:pt modelId="{2C0B8CD6-9DEF-4F12-AA91-3B008EF3EABF}" type="pres">
      <dgm:prSet presAssocID="{645D4C88-47CB-401B-9BBD-38CB2CDF93D7}" presName="node" presStyleLbl="node1" presStyleIdx="1" presStyleCnt="4" custScaleX="123570">
        <dgm:presLayoutVars>
          <dgm:bulletEnabled val="1"/>
        </dgm:presLayoutVars>
      </dgm:prSet>
      <dgm:spPr/>
    </dgm:pt>
    <dgm:pt modelId="{7C8B7697-03F2-4858-B74D-4E4AE4B23031}" type="pres">
      <dgm:prSet presAssocID="{310DCBDF-E6A2-41AA-BFCE-FBF2D1148DC5}" presName="Name9" presStyleLbl="parChTrans1D2" presStyleIdx="2" presStyleCnt="4"/>
      <dgm:spPr/>
    </dgm:pt>
    <dgm:pt modelId="{4A0E2626-23BF-445D-8F05-57E38E5674DA}" type="pres">
      <dgm:prSet presAssocID="{310DCBDF-E6A2-41AA-BFCE-FBF2D1148DC5}" presName="connTx" presStyleLbl="parChTrans1D2" presStyleIdx="2" presStyleCnt="4"/>
      <dgm:spPr/>
    </dgm:pt>
    <dgm:pt modelId="{F9F7E7F8-9F94-4000-992A-77F1E8D28FCB}" type="pres">
      <dgm:prSet presAssocID="{0C030F38-FCCB-479B-9D06-7442A33AAD52}" presName="node" presStyleLbl="node1" presStyleIdx="2" presStyleCnt="4" custScaleX="142877">
        <dgm:presLayoutVars>
          <dgm:bulletEnabled val="1"/>
        </dgm:presLayoutVars>
      </dgm:prSet>
      <dgm:spPr/>
    </dgm:pt>
    <dgm:pt modelId="{9FB9B51D-449D-4430-9711-20C77ABC2C11}" type="pres">
      <dgm:prSet presAssocID="{5C59B4BB-7CB2-42E8-9375-12252CEF5600}" presName="Name9" presStyleLbl="parChTrans1D2" presStyleIdx="3" presStyleCnt="4"/>
      <dgm:spPr/>
    </dgm:pt>
    <dgm:pt modelId="{C209CA0A-1CED-47D3-9EE4-9DE905AABCBE}" type="pres">
      <dgm:prSet presAssocID="{5C59B4BB-7CB2-42E8-9375-12252CEF5600}" presName="connTx" presStyleLbl="parChTrans1D2" presStyleIdx="3" presStyleCnt="4"/>
      <dgm:spPr/>
    </dgm:pt>
    <dgm:pt modelId="{A8E13177-1EEB-4D09-ACD4-1BD14B3B7CF8}" type="pres">
      <dgm:prSet presAssocID="{F673B228-43F5-42C4-B171-ACF89289B53A}" presName="node" presStyleLbl="node1" presStyleIdx="3" presStyleCnt="4">
        <dgm:presLayoutVars>
          <dgm:bulletEnabled val="1"/>
        </dgm:presLayoutVars>
      </dgm:prSet>
      <dgm:spPr/>
    </dgm:pt>
  </dgm:ptLst>
  <dgm:cxnLst>
    <dgm:cxn modelId="{9336F70A-758E-4B87-A527-373DC1B5CCA9}" type="presOf" srcId="{F673B228-43F5-42C4-B171-ACF89289B53A}" destId="{A8E13177-1EEB-4D09-ACD4-1BD14B3B7CF8}" srcOrd="0" destOrd="0" presId="urn:microsoft.com/office/officeart/2005/8/layout/radial1"/>
    <dgm:cxn modelId="{8536B92D-9BAF-44BA-82A9-04623D6C3B38}" srcId="{841DA42A-A684-4D7F-98BA-F09EA6FF75A2}" destId="{645D4C88-47CB-401B-9BBD-38CB2CDF93D7}" srcOrd="1" destOrd="0" parTransId="{203D5E87-F11D-4C20-B7EC-1D0235CD3031}" sibTransId="{0CC7D8E7-6438-498F-9460-031FF9DAEC0F}"/>
    <dgm:cxn modelId="{6563CA2F-C63E-4C14-8769-4C68E2D35BF0}" srcId="{640DFCFF-8418-4751-BF0D-6F7E7716734B}" destId="{841DA42A-A684-4D7F-98BA-F09EA6FF75A2}" srcOrd="0" destOrd="0" parTransId="{C5EF45F6-27B6-4033-A0CD-6E7EB7C06ED4}" sibTransId="{68090A7E-E01F-4A0C-8CCE-24E698D6A640}"/>
    <dgm:cxn modelId="{41A8D136-A65A-4F7E-B737-6B3888820FC6}" type="presOf" srcId="{0C030F38-FCCB-479B-9D06-7442A33AAD52}" destId="{F9F7E7F8-9F94-4000-992A-77F1E8D28FCB}" srcOrd="0" destOrd="0" presId="urn:microsoft.com/office/officeart/2005/8/layout/radial1"/>
    <dgm:cxn modelId="{284BD463-44CD-4B2F-A0C0-10E8F71945CA}" type="presOf" srcId="{203D5E87-F11D-4C20-B7EC-1D0235CD3031}" destId="{769AC2D9-7B6F-4B30-9C87-87F1E2F59DAD}" srcOrd="1" destOrd="0" presId="urn:microsoft.com/office/officeart/2005/8/layout/radial1"/>
    <dgm:cxn modelId="{4BD2D065-8277-4C98-B9D6-BF397D15EF73}" srcId="{841DA42A-A684-4D7F-98BA-F09EA6FF75A2}" destId="{68D7EF52-DBEE-46B6-B2F7-829F04F84FAE}" srcOrd="0" destOrd="0" parTransId="{DB62DA29-DB89-46D5-8A4E-5073814F2114}" sibTransId="{874450D8-D482-4F20-A247-FC0FA3561746}"/>
    <dgm:cxn modelId="{91A84E69-077B-459D-81B0-FC86A2F42B20}" srcId="{640DFCFF-8418-4751-BF0D-6F7E7716734B}" destId="{7CD50814-83F5-4C16-9180-2B762F0E0028}" srcOrd="1" destOrd="0" parTransId="{83B5826A-E660-40CA-B2BC-EE2D75F5F5B7}" sibTransId="{F1D41989-54CF-450A-AE05-3DD1ACD9A567}"/>
    <dgm:cxn modelId="{FF83DB74-109C-4D58-AB72-02F183C98056}" srcId="{841DA42A-A684-4D7F-98BA-F09EA6FF75A2}" destId="{0C030F38-FCCB-479B-9D06-7442A33AAD52}" srcOrd="2" destOrd="0" parTransId="{310DCBDF-E6A2-41AA-BFCE-FBF2D1148DC5}" sibTransId="{AF3855C4-6923-465A-8356-D680DA085109}"/>
    <dgm:cxn modelId="{150ED378-50FC-4349-B8A7-9D88A9E6AAE1}" type="presOf" srcId="{DB62DA29-DB89-46D5-8A4E-5073814F2114}" destId="{343145ED-171A-41EB-82B4-93A84171A4A1}" srcOrd="1" destOrd="0" presId="urn:microsoft.com/office/officeart/2005/8/layout/radial1"/>
    <dgm:cxn modelId="{9951177E-33B1-4909-90C9-8A47DD11A91A}" srcId="{841DA42A-A684-4D7F-98BA-F09EA6FF75A2}" destId="{F673B228-43F5-42C4-B171-ACF89289B53A}" srcOrd="3" destOrd="0" parTransId="{5C59B4BB-7CB2-42E8-9375-12252CEF5600}" sibTransId="{A4E524D4-F590-453B-BE2C-A64A94A159F6}"/>
    <dgm:cxn modelId="{857D717E-4FEA-445F-AEB1-4D95031C42B7}" type="presOf" srcId="{645D4C88-47CB-401B-9BBD-38CB2CDF93D7}" destId="{2C0B8CD6-9DEF-4F12-AA91-3B008EF3EABF}" srcOrd="0" destOrd="0" presId="urn:microsoft.com/office/officeart/2005/8/layout/radial1"/>
    <dgm:cxn modelId="{1BEA2482-EB9E-49B1-8650-89F6FF070B28}" type="presOf" srcId="{68D7EF52-DBEE-46B6-B2F7-829F04F84FAE}" destId="{587460D9-D510-4E5A-A412-608A11E361C1}" srcOrd="0" destOrd="0" presId="urn:microsoft.com/office/officeart/2005/8/layout/radial1"/>
    <dgm:cxn modelId="{5F0AC192-25AA-4627-9E2B-0F25EDED3FB7}" type="presOf" srcId="{310DCBDF-E6A2-41AA-BFCE-FBF2D1148DC5}" destId="{4A0E2626-23BF-445D-8F05-57E38E5674DA}" srcOrd="1" destOrd="0" presId="urn:microsoft.com/office/officeart/2005/8/layout/radial1"/>
    <dgm:cxn modelId="{1D70029F-0FB2-4470-9509-4270C9675B11}" type="presOf" srcId="{640DFCFF-8418-4751-BF0D-6F7E7716734B}" destId="{DD023B0D-9FFB-4C4D-B84D-17E5B25D140B}" srcOrd="0" destOrd="0" presId="urn:microsoft.com/office/officeart/2005/8/layout/radial1"/>
    <dgm:cxn modelId="{28BEFDB6-9B06-41BF-B6FC-43D2D2920C3D}" type="presOf" srcId="{5C59B4BB-7CB2-42E8-9375-12252CEF5600}" destId="{9FB9B51D-449D-4430-9711-20C77ABC2C11}" srcOrd="0" destOrd="0" presId="urn:microsoft.com/office/officeart/2005/8/layout/radial1"/>
    <dgm:cxn modelId="{3FD83EDA-C0FE-427B-B59E-81C7600E8812}" type="presOf" srcId="{841DA42A-A684-4D7F-98BA-F09EA6FF75A2}" destId="{64EB6DDF-FB86-45ED-BE89-8C8060FE4D1E}" srcOrd="0" destOrd="0" presId="urn:microsoft.com/office/officeart/2005/8/layout/radial1"/>
    <dgm:cxn modelId="{6E1ED5DD-758F-441E-8061-545FB854708C}" type="presOf" srcId="{5C59B4BB-7CB2-42E8-9375-12252CEF5600}" destId="{C209CA0A-1CED-47D3-9EE4-9DE905AABCBE}" srcOrd="1" destOrd="0" presId="urn:microsoft.com/office/officeart/2005/8/layout/radial1"/>
    <dgm:cxn modelId="{D26A63DF-7A2B-4383-87FE-84C313DD96C8}" type="presOf" srcId="{DB62DA29-DB89-46D5-8A4E-5073814F2114}" destId="{A1C9EC4E-07DB-44B0-AE23-4D9FEEE20BCC}" srcOrd="0" destOrd="0" presId="urn:microsoft.com/office/officeart/2005/8/layout/radial1"/>
    <dgm:cxn modelId="{65F750E7-B096-4F8C-9198-A9B12C5B51BF}" srcId="{640DFCFF-8418-4751-BF0D-6F7E7716734B}" destId="{DABA6A86-2A22-49E7-A815-98473B5FEBCE}" srcOrd="2" destOrd="0" parTransId="{DD58A4B2-B727-4482-A840-BA79DF3853F7}" sibTransId="{A0706729-650B-4A90-88A5-57B7449948F7}"/>
    <dgm:cxn modelId="{FBDE4BF1-7722-4F70-96B1-B351D56D89A7}" type="presOf" srcId="{310DCBDF-E6A2-41AA-BFCE-FBF2D1148DC5}" destId="{7C8B7697-03F2-4858-B74D-4E4AE4B23031}" srcOrd="0" destOrd="0" presId="urn:microsoft.com/office/officeart/2005/8/layout/radial1"/>
    <dgm:cxn modelId="{86E00FF4-586C-4CEC-B08F-6D1DE7331258}" srcId="{640DFCFF-8418-4751-BF0D-6F7E7716734B}" destId="{D84E56E8-71D8-4F6D-BB03-A31B4DCF1031}" srcOrd="3" destOrd="0" parTransId="{DB49BCA2-8AFE-4B7E-9393-ECC1FF3CDCCC}" sibTransId="{3DCF0687-D913-4B9B-B8E8-4944C5A9E2AC}"/>
    <dgm:cxn modelId="{4EE1BAFF-E305-4C83-9E08-14F724B5979B}" type="presOf" srcId="{203D5E87-F11D-4C20-B7EC-1D0235CD3031}" destId="{BCDB355A-A306-46CD-9DCB-A74ED92CA08C}" srcOrd="0" destOrd="0" presId="urn:microsoft.com/office/officeart/2005/8/layout/radial1"/>
    <dgm:cxn modelId="{C03D04AF-B634-4F00-9087-7C22BB209269}" type="presParOf" srcId="{DD023B0D-9FFB-4C4D-B84D-17E5B25D140B}" destId="{64EB6DDF-FB86-45ED-BE89-8C8060FE4D1E}" srcOrd="0" destOrd="0" presId="urn:microsoft.com/office/officeart/2005/8/layout/radial1"/>
    <dgm:cxn modelId="{8C1A13CA-53BD-4938-AB80-EC40FE18F072}" type="presParOf" srcId="{DD023B0D-9FFB-4C4D-B84D-17E5B25D140B}" destId="{A1C9EC4E-07DB-44B0-AE23-4D9FEEE20BCC}" srcOrd="1" destOrd="0" presId="urn:microsoft.com/office/officeart/2005/8/layout/radial1"/>
    <dgm:cxn modelId="{5F6BA2C9-E070-46EF-80CE-0F1E0C047ECA}" type="presParOf" srcId="{A1C9EC4E-07DB-44B0-AE23-4D9FEEE20BCC}" destId="{343145ED-171A-41EB-82B4-93A84171A4A1}" srcOrd="0" destOrd="0" presId="urn:microsoft.com/office/officeart/2005/8/layout/radial1"/>
    <dgm:cxn modelId="{047287D7-CE6B-4659-9605-CD8D971EAEC1}" type="presParOf" srcId="{DD023B0D-9FFB-4C4D-B84D-17E5B25D140B}" destId="{587460D9-D510-4E5A-A412-608A11E361C1}" srcOrd="2" destOrd="0" presId="urn:microsoft.com/office/officeart/2005/8/layout/radial1"/>
    <dgm:cxn modelId="{2F218525-B1E6-427B-B6D8-2A71D4B21E7B}" type="presParOf" srcId="{DD023B0D-9FFB-4C4D-B84D-17E5B25D140B}" destId="{BCDB355A-A306-46CD-9DCB-A74ED92CA08C}" srcOrd="3" destOrd="0" presId="urn:microsoft.com/office/officeart/2005/8/layout/radial1"/>
    <dgm:cxn modelId="{A92A5049-D140-4B97-89B9-BB66ABA05C7C}" type="presParOf" srcId="{BCDB355A-A306-46CD-9DCB-A74ED92CA08C}" destId="{769AC2D9-7B6F-4B30-9C87-87F1E2F59DAD}" srcOrd="0" destOrd="0" presId="urn:microsoft.com/office/officeart/2005/8/layout/radial1"/>
    <dgm:cxn modelId="{B6A7D1F1-A79C-4BDB-8395-C27AC0D6B00D}" type="presParOf" srcId="{DD023B0D-9FFB-4C4D-B84D-17E5B25D140B}" destId="{2C0B8CD6-9DEF-4F12-AA91-3B008EF3EABF}" srcOrd="4" destOrd="0" presId="urn:microsoft.com/office/officeart/2005/8/layout/radial1"/>
    <dgm:cxn modelId="{C6835328-D317-4090-A180-AFF0E7A1D591}" type="presParOf" srcId="{DD023B0D-9FFB-4C4D-B84D-17E5B25D140B}" destId="{7C8B7697-03F2-4858-B74D-4E4AE4B23031}" srcOrd="5" destOrd="0" presId="urn:microsoft.com/office/officeart/2005/8/layout/radial1"/>
    <dgm:cxn modelId="{94DFB7F1-1B71-44B1-BA6C-423D7C71924D}" type="presParOf" srcId="{7C8B7697-03F2-4858-B74D-4E4AE4B23031}" destId="{4A0E2626-23BF-445D-8F05-57E38E5674DA}" srcOrd="0" destOrd="0" presId="urn:microsoft.com/office/officeart/2005/8/layout/radial1"/>
    <dgm:cxn modelId="{B67548DE-E3F9-439A-B58F-8EE819598D67}" type="presParOf" srcId="{DD023B0D-9FFB-4C4D-B84D-17E5B25D140B}" destId="{F9F7E7F8-9F94-4000-992A-77F1E8D28FCB}" srcOrd="6" destOrd="0" presId="urn:microsoft.com/office/officeart/2005/8/layout/radial1"/>
    <dgm:cxn modelId="{412C9617-EAE1-4064-87F3-DC63501DE7D0}" type="presParOf" srcId="{DD023B0D-9FFB-4C4D-B84D-17E5B25D140B}" destId="{9FB9B51D-449D-4430-9711-20C77ABC2C11}" srcOrd="7" destOrd="0" presId="urn:microsoft.com/office/officeart/2005/8/layout/radial1"/>
    <dgm:cxn modelId="{6F383260-0DAA-463E-B6F4-33FF25070AE0}" type="presParOf" srcId="{9FB9B51D-449D-4430-9711-20C77ABC2C11}" destId="{C209CA0A-1CED-47D3-9EE4-9DE905AABCBE}" srcOrd="0" destOrd="0" presId="urn:microsoft.com/office/officeart/2005/8/layout/radial1"/>
    <dgm:cxn modelId="{08FF2408-30BD-48E0-8660-E13E8EEA3BE6}" type="presParOf" srcId="{DD023B0D-9FFB-4C4D-B84D-17E5B25D140B}" destId="{A8E13177-1EEB-4D09-ACD4-1BD14B3B7CF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A70AA-DC4C-4FFE-8784-BC5B5A134A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2F1C7-1AE6-452C-BF55-2791A335F8DF}">
      <dgm:prSet phldrT="[Text]" custT="1"/>
      <dgm:spPr/>
      <dgm:t>
        <a:bodyPr/>
        <a:lstStyle/>
        <a:p>
          <a:r>
            <a:rPr lang="el-GR" sz="1800" i="1" dirty="0">
              <a:solidFill>
                <a:schemeClr val="bg1"/>
              </a:solidFill>
            </a:rPr>
            <a:t>Μέθοδοι</a:t>
          </a:r>
          <a:r>
            <a:rPr lang="el-GR" sz="1800" i="1" dirty="0">
              <a:solidFill>
                <a:srgbClr val="FFFF00"/>
              </a:solidFill>
            </a:rPr>
            <a:t> </a:t>
          </a:r>
          <a:r>
            <a:rPr lang="el-GR" sz="1800" i="1" dirty="0">
              <a:solidFill>
                <a:schemeClr val="bg1"/>
              </a:solidFill>
            </a:rPr>
            <a:t>εξουδετέρωσης</a:t>
          </a:r>
          <a:endParaRPr lang="en-US" sz="1800" dirty="0">
            <a:solidFill>
              <a:schemeClr val="bg1"/>
            </a:solidFill>
          </a:endParaRPr>
        </a:p>
      </dgm:t>
    </dgm:pt>
    <dgm:pt modelId="{878B0983-851D-4272-9011-0E9A105FF992}" type="parTrans" cxnId="{C64EEE68-CAEC-4735-BCE7-F42CA1F14226}">
      <dgm:prSet/>
      <dgm:spPr/>
      <dgm:t>
        <a:bodyPr/>
        <a:lstStyle/>
        <a:p>
          <a:endParaRPr lang="en-US"/>
        </a:p>
      </dgm:t>
    </dgm:pt>
    <dgm:pt modelId="{EB72C88A-1113-4AAA-88BF-64997407A92E}" type="sibTrans" cxnId="{C64EEE68-CAEC-4735-BCE7-F42CA1F14226}">
      <dgm:prSet/>
      <dgm:spPr/>
      <dgm:t>
        <a:bodyPr/>
        <a:lstStyle/>
        <a:p>
          <a:endParaRPr lang="en-US"/>
        </a:p>
      </dgm:t>
    </dgm:pt>
    <dgm:pt modelId="{D03BE32D-4181-4F90-AC4B-C4088092532E}">
      <dgm:prSet phldrT="[Text]" custT="1"/>
      <dgm:spPr/>
      <dgm:t>
        <a:bodyPr/>
        <a:lstStyle/>
        <a:p>
          <a:r>
            <a:rPr lang="el-GR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Αλκαλιμετρικές</a:t>
          </a:r>
          <a:endParaRPr lang="el-G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r>
            <a:rPr lang="el-GR" sz="1400" dirty="0"/>
            <a:t>(προσδιορισμοί βάσεων)</a:t>
          </a:r>
          <a:endParaRPr lang="en-US" sz="1400" dirty="0"/>
        </a:p>
      </dgm:t>
    </dgm:pt>
    <dgm:pt modelId="{A436A548-11D4-4893-8D57-E50014E30A91}" type="parTrans" cxnId="{CDAC842D-BCD9-4BD7-8B4D-C456B160ADFB}">
      <dgm:prSet/>
      <dgm:spPr/>
      <dgm:t>
        <a:bodyPr/>
        <a:lstStyle/>
        <a:p>
          <a:endParaRPr lang="en-US"/>
        </a:p>
      </dgm:t>
    </dgm:pt>
    <dgm:pt modelId="{0F360388-B7A5-4E95-A94E-936CA0E94C90}" type="sibTrans" cxnId="{CDAC842D-BCD9-4BD7-8B4D-C456B160ADFB}">
      <dgm:prSet/>
      <dgm:spPr/>
      <dgm:t>
        <a:bodyPr/>
        <a:lstStyle/>
        <a:p>
          <a:endParaRPr lang="en-US"/>
        </a:p>
      </dgm:t>
    </dgm:pt>
    <dgm:pt modelId="{3E019FFA-0084-4096-9B7A-CF734D78B500}">
      <dgm:prSet phldrT="[Text]" custT="1"/>
      <dgm:spPr/>
      <dgm:t>
        <a:bodyPr/>
        <a:lstStyle/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Οξυμετρικές</a:t>
          </a:r>
        </a:p>
        <a:p>
          <a:r>
            <a: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r>
            <a:rPr lang="el-GR" sz="1400" dirty="0"/>
            <a:t>(προσδιορισμοί οξέων)</a:t>
          </a:r>
          <a:endParaRPr lang="en-US" sz="1400" dirty="0"/>
        </a:p>
      </dgm:t>
    </dgm:pt>
    <dgm:pt modelId="{895CFE4B-5227-47C9-BF9B-B0391B199A68}" type="parTrans" cxnId="{28E991F5-1321-414B-8E7A-FE58D8423750}">
      <dgm:prSet/>
      <dgm:spPr/>
      <dgm:t>
        <a:bodyPr/>
        <a:lstStyle/>
        <a:p>
          <a:endParaRPr lang="en-US"/>
        </a:p>
      </dgm:t>
    </dgm:pt>
    <dgm:pt modelId="{BEF1A811-3428-4FE5-9765-8590EA61E70E}" type="sibTrans" cxnId="{28E991F5-1321-414B-8E7A-FE58D8423750}">
      <dgm:prSet/>
      <dgm:spPr/>
      <dgm:t>
        <a:bodyPr/>
        <a:lstStyle/>
        <a:p>
          <a:endParaRPr lang="en-US"/>
        </a:p>
      </dgm:t>
    </dgm:pt>
    <dgm:pt modelId="{7FAA04E9-4A64-4999-A85A-1C98AB1E4521}" type="pres">
      <dgm:prSet presAssocID="{6C3A70AA-DC4C-4FFE-8784-BC5B5A134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40D555-F7B9-475D-8A47-024FF1687DF0}" type="pres">
      <dgm:prSet presAssocID="{BDD2F1C7-1AE6-452C-BF55-2791A335F8DF}" presName="hierRoot1" presStyleCnt="0">
        <dgm:presLayoutVars>
          <dgm:hierBranch val="init"/>
        </dgm:presLayoutVars>
      </dgm:prSet>
      <dgm:spPr/>
    </dgm:pt>
    <dgm:pt modelId="{FCF88C7D-6E23-4BAC-B3D4-284C11E7A191}" type="pres">
      <dgm:prSet presAssocID="{BDD2F1C7-1AE6-452C-BF55-2791A335F8DF}" presName="rootComposite1" presStyleCnt="0"/>
      <dgm:spPr/>
    </dgm:pt>
    <dgm:pt modelId="{12157855-678D-4DE6-8830-1028E88B79EB}" type="pres">
      <dgm:prSet presAssocID="{BDD2F1C7-1AE6-452C-BF55-2791A335F8DF}" presName="rootText1" presStyleLbl="node0" presStyleIdx="0" presStyleCnt="1">
        <dgm:presLayoutVars>
          <dgm:chPref val="3"/>
        </dgm:presLayoutVars>
      </dgm:prSet>
      <dgm:spPr/>
    </dgm:pt>
    <dgm:pt modelId="{CAE6E07B-5A9A-4CDF-8CD3-80922645703C}" type="pres">
      <dgm:prSet presAssocID="{BDD2F1C7-1AE6-452C-BF55-2791A335F8DF}" presName="rootConnector1" presStyleLbl="node1" presStyleIdx="0" presStyleCnt="0"/>
      <dgm:spPr/>
    </dgm:pt>
    <dgm:pt modelId="{AA3F3A7F-1118-4D8E-8DFC-2845FB2973EF}" type="pres">
      <dgm:prSet presAssocID="{BDD2F1C7-1AE6-452C-BF55-2791A335F8DF}" presName="hierChild2" presStyleCnt="0"/>
      <dgm:spPr/>
    </dgm:pt>
    <dgm:pt modelId="{6306BE99-2F44-43D0-B9BF-9ACE80CAF2CA}" type="pres">
      <dgm:prSet presAssocID="{A436A548-11D4-4893-8D57-E50014E30A91}" presName="Name37" presStyleLbl="parChTrans1D2" presStyleIdx="0" presStyleCnt="2"/>
      <dgm:spPr/>
    </dgm:pt>
    <dgm:pt modelId="{FB18A7E3-1530-4CAF-A88E-68436867CC2E}" type="pres">
      <dgm:prSet presAssocID="{D03BE32D-4181-4F90-AC4B-C4088092532E}" presName="hierRoot2" presStyleCnt="0">
        <dgm:presLayoutVars>
          <dgm:hierBranch val="init"/>
        </dgm:presLayoutVars>
      </dgm:prSet>
      <dgm:spPr/>
    </dgm:pt>
    <dgm:pt modelId="{C4A9C8AB-D31A-49C6-A72B-2A47134EA40D}" type="pres">
      <dgm:prSet presAssocID="{D03BE32D-4181-4F90-AC4B-C4088092532E}" presName="rootComposite" presStyleCnt="0"/>
      <dgm:spPr/>
    </dgm:pt>
    <dgm:pt modelId="{21191815-A877-45DF-A78B-9FE48C821894}" type="pres">
      <dgm:prSet presAssocID="{D03BE32D-4181-4F90-AC4B-C4088092532E}" presName="rootText" presStyleLbl="node2" presStyleIdx="0" presStyleCnt="2">
        <dgm:presLayoutVars>
          <dgm:chPref val="3"/>
        </dgm:presLayoutVars>
      </dgm:prSet>
      <dgm:spPr/>
    </dgm:pt>
    <dgm:pt modelId="{2FADA546-7035-41E2-A3F6-1E07CCC1EFD7}" type="pres">
      <dgm:prSet presAssocID="{D03BE32D-4181-4F90-AC4B-C4088092532E}" presName="rootConnector" presStyleLbl="node2" presStyleIdx="0" presStyleCnt="2"/>
      <dgm:spPr/>
    </dgm:pt>
    <dgm:pt modelId="{F4BB358E-8EAF-4DE9-92A2-544096276E26}" type="pres">
      <dgm:prSet presAssocID="{D03BE32D-4181-4F90-AC4B-C4088092532E}" presName="hierChild4" presStyleCnt="0"/>
      <dgm:spPr/>
    </dgm:pt>
    <dgm:pt modelId="{EE12C5FC-E4C8-46F4-A79E-B42AD53A3327}" type="pres">
      <dgm:prSet presAssocID="{D03BE32D-4181-4F90-AC4B-C4088092532E}" presName="hierChild5" presStyleCnt="0"/>
      <dgm:spPr/>
    </dgm:pt>
    <dgm:pt modelId="{93DACA58-E7F8-4825-A0C6-C9E60A22CC6F}" type="pres">
      <dgm:prSet presAssocID="{895CFE4B-5227-47C9-BF9B-B0391B199A68}" presName="Name37" presStyleLbl="parChTrans1D2" presStyleIdx="1" presStyleCnt="2"/>
      <dgm:spPr/>
    </dgm:pt>
    <dgm:pt modelId="{A138595E-EB26-43C2-9BC1-E6F8AEFD063C}" type="pres">
      <dgm:prSet presAssocID="{3E019FFA-0084-4096-9B7A-CF734D78B500}" presName="hierRoot2" presStyleCnt="0">
        <dgm:presLayoutVars>
          <dgm:hierBranch val="init"/>
        </dgm:presLayoutVars>
      </dgm:prSet>
      <dgm:spPr/>
    </dgm:pt>
    <dgm:pt modelId="{7BFCE977-ED28-4435-AD7C-04AA48966C3C}" type="pres">
      <dgm:prSet presAssocID="{3E019FFA-0084-4096-9B7A-CF734D78B500}" presName="rootComposite" presStyleCnt="0"/>
      <dgm:spPr/>
    </dgm:pt>
    <dgm:pt modelId="{B8104152-25A1-4415-A02C-67BA43D1D2D0}" type="pres">
      <dgm:prSet presAssocID="{3E019FFA-0084-4096-9B7A-CF734D78B500}" presName="rootText" presStyleLbl="node2" presStyleIdx="1" presStyleCnt="2">
        <dgm:presLayoutVars>
          <dgm:chPref val="3"/>
        </dgm:presLayoutVars>
      </dgm:prSet>
      <dgm:spPr/>
    </dgm:pt>
    <dgm:pt modelId="{42F5B8EF-71EB-469C-850B-DD418D6C7122}" type="pres">
      <dgm:prSet presAssocID="{3E019FFA-0084-4096-9B7A-CF734D78B500}" presName="rootConnector" presStyleLbl="node2" presStyleIdx="1" presStyleCnt="2"/>
      <dgm:spPr/>
    </dgm:pt>
    <dgm:pt modelId="{3E0B4767-5C58-4B94-B2EB-BB143544C29E}" type="pres">
      <dgm:prSet presAssocID="{3E019FFA-0084-4096-9B7A-CF734D78B500}" presName="hierChild4" presStyleCnt="0"/>
      <dgm:spPr/>
    </dgm:pt>
    <dgm:pt modelId="{64B178C6-A215-4E21-A7A2-CC9C36B3FD9A}" type="pres">
      <dgm:prSet presAssocID="{3E019FFA-0084-4096-9B7A-CF734D78B500}" presName="hierChild5" presStyleCnt="0"/>
      <dgm:spPr/>
    </dgm:pt>
    <dgm:pt modelId="{73E64A54-D61F-4B61-B674-61FE8F76EC28}" type="pres">
      <dgm:prSet presAssocID="{BDD2F1C7-1AE6-452C-BF55-2791A335F8DF}" presName="hierChild3" presStyleCnt="0"/>
      <dgm:spPr/>
    </dgm:pt>
  </dgm:ptLst>
  <dgm:cxnLst>
    <dgm:cxn modelId="{3210FD05-45F2-44D4-8881-CBD0DC7A2D7B}" type="presOf" srcId="{895CFE4B-5227-47C9-BF9B-B0391B199A68}" destId="{93DACA58-E7F8-4825-A0C6-C9E60A22CC6F}" srcOrd="0" destOrd="0" presId="urn:microsoft.com/office/officeart/2005/8/layout/orgChart1"/>
    <dgm:cxn modelId="{BCC9F317-7195-4FA3-A2B0-D8C5CA17E6EE}" type="presOf" srcId="{3E019FFA-0084-4096-9B7A-CF734D78B500}" destId="{42F5B8EF-71EB-469C-850B-DD418D6C7122}" srcOrd="1" destOrd="0" presId="urn:microsoft.com/office/officeart/2005/8/layout/orgChart1"/>
    <dgm:cxn modelId="{F02A5A1A-9EFE-4308-AF7C-BC3A877A566E}" type="presOf" srcId="{D03BE32D-4181-4F90-AC4B-C4088092532E}" destId="{2FADA546-7035-41E2-A3F6-1E07CCC1EFD7}" srcOrd="1" destOrd="0" presId="urn:microsoft.com/office/officeart/2005/8/layout/orgChart1"/>
    <dgm:cxn modelId="{CDAC842D-BCD9-4BD7-8B4D-C456B160ADFB}" srcId="{BDD2F1C7-1AE6-452C-BF55-2791A335F8DF}" destId="{D03BE32D-4181-4F90-AC4B-C4088092532E}" srcOrd="0" destOrd="0" parTransId="{A436A548-11D4-4893-8D57-E50014E30A91}" sibTransId="{0F360388-B7A5-4E95-A94E-936CA0E94C90}"/>
    <dgm:cxn modelId="{E970F63D-B06A-4D14-B299-1C228DC3E8A0}" type="presOf" srcId="{BDD2F1C7-1AE6-452C-BF55-2791A335F8DF}" destId="{12157855-678D-4DE6-8830-1028E88B79EB}" srcOrd="0" destOrd="0" presId="urn:microsoft.com/office/officeart/2005/8/layout/orgChart1"/>
    <dgm:cxn modelId="{C64EEE68-CAEC-4735-BCE7-F42CA1F14226}" srcId="{6C3A70AA-DC4C-4FFE-8784-BC5B5A134A89}" destId="{BDD2F1C7-1AE6-452C-BF55-2791A335F8DF}" srcOrd="0" destOrd="0" parTransId="{878B0983-851D-4272-9011-0E9A105FF992}" sibTransId="{EB72C88A-1113-4AAA-88BF-64997407A92E}"/>
    <dgm:cxn modelId="{1FD47754-438D-490F-8493-21DE4CD967CE}" type="presOf" srcId="{3E019FFA-0084-4096-9B7A-CF734D78B500}" destId="{B8104152-25A1-4415-A02C-67BA43D1D2D0}" srcOrd="0" destOrd="0" presId="urn:microsoft.com/office/officeart/2005/8/layout/orgChart1"/>
    <dgm:cxn modelId="{071E3CC8-D0F9-4756-81C4-D4203A67C414}" type="presOf" srcId="{BDD2F1C7-1AE6-452C-BF55-2791A335F8DF}" destId="{CAE6E07B-5A9A-4CDF-8CD3-80922645703C}" srcOrd="1" destOrd="0" presId="urn:microsoft.com/office/officeart/2005/8/layout/orgChart1"/>
    <dgm:cxn modelId="{955E44D2-6CDB-4BDB-B1B1-E3DFACD36F8F}" type="presOf" srcId="{6C3A70AA-DC4C-4FFE-8784-BC5B5A134A89}" destId="{7FAA04E9-4A64-4999-A85A-1C98AB1E4521}" srcOrd="0" destOrd="0" presId="urn:microsoft.com/office/officeart/2005/8/layout/orgChart1"/>
    <dgm:cxn modelId="{72DA93F3-CD10-4F64-81F5-E0F829D7A386}" type="presOf" srcId="{D03BE32D-4181-4F90-AC4B-C4088092532E}" destId="{21191815-A877-45DF-A78B-9FE48C821894}" srcOrd="0" destOrd="0" presId="urn:microsoft.com/office/officeart/2005/8/layout/orgChart1"/>
    <dgm:cxn modelId="{28E991F5-1321-414B-8E7A-FE58D8423750}" srcId="{BDD2F1C7-1AE6-452C-BF55-2791A335F8DF}" destId="{3E019FFA-0084-4096-9B7A-CF734D78B500}" srcOrd="1" destOrd="0" parTransId="{895CFE4B-5227-47C9-BF9B-B0391B199A68}" sibTransId="{BEF1A811-3428-4FE5-9765-8590EA61E70E}"/>
    <dgm:cxn modelId="{C3C7CEFB-39DC-46D3-82FD-0B474E11269B}" type="presOf" srcId="{A436A548-11D4-4893-8D57-E50014E30A91}" destId="{6306BE99-2F44-43D0-B9BF-9ACE80CAF2CA}" srcOrd="0" destOrd="0" presId="urn:microsoft.com/office/officeart/2005/8/layout/orgChart1"/>
    <dgm:cxn modelId="{0574E8CE-8FEF-4EA3-BA34-C4013796DD78}" type="presParOf" srcId="{7FAA04E9-4A64-4999-A85A-1C98AB1E4521}" destId="{9740D555-F7B9-475D-8A47-024FF1687DF0}" srcOrd="0" destOrd="0" presId="urn:microsoft.com/office/officeart/2005/8/layout/orgChart1"/>
    <dgm:cxn modelId="{BA2EA3D4-50EC-42A8-8FCC-F8BDBC50B066}" type="presParOf" srcId="{9740D555-F7B9-475D-8A47-024FF1687DF0}" destId="{FCF88C7D-6E23-4BAC-B3D4-284C11E7A191}" srcOrd="0" destOrd="0" presId="urn:microsoft.com/office/officeart/2005/8/layout/orgChart1"/>
    <dgm:cxn modelId="{3C24F88E-F84C-4CD2-8737-3B33A85BA27A}" type="presParOf" srcId="{FCF88C7D-6E23-4BAC-B3D4-284C11E7A191}" destId="{12157855-678D-4DE6-8830-1028E88B79EB}" srcOrd="0" destOrd="0" presId="urn:microsoft.com/office/officeart/2005/8/layout/orgChart1"/>
    <dgm:cxn modelId="{D19839D7-036E-47D1-95CA-9B537E5E4197}" type="presParOf" srcId="{FCF88C7D-6E23-4BAC-B3D4-284C11E7A191}" destId="{CAE6E07B-5A9A-4CDF-8CD3-80922645703C}" srcOrd="1" destOrd="0" presId="urn:microsoft.com/office/officeart/2005/8/layout/orgChart1"/>
    <dgm:cxn modelId="{08194032-7955-46A5-B99D-00061AC9697B}" type="presParOf" srcId="{9740D555-F7B9-475D-8A47-024FF1687DF0}" destId="{AA3F3A7F-1118-4D8E-8DFC-2845FB2973EF}" srcOrd="1" destOrd="0" presId="urn:microsoft.com/office/officeart/2005/8/layout/orgChart1"/>
    <dgm:cxn modelId="{2E90ED93-2192-4C2E-A937-0741BA96EC0D}" type="presParOf" srcId="{AA3F3A7F-1118-4D8E-8DFC-2845FB2973EF}" destId="{6306BE99-2F44-43D0-B9BF-9ACE80CAF2CA}" srcOrd="0" destOrd="0" presId="urn:microsoft.com/office/officeart/2005/8/layout/orgChart1"/>
    <dgm:cxn modelId="{FD9CAA98-A5A8-4EEF-9A89-341E7A5979DF}" type="presParOf" srcId="{AA3F3A7F-1118-4D8E-8DFC-2845FB2973EF}" destId="{FB18A7E3-1530-4CAF-A88E-68436867CC2E}" srcOrd="1" destOrd="0" presId="urn:microsoft.com/office/officeart/2005/8/layout/orgChart1"/>
    <dgm:cxn modelId="{84E4A965-F42C-4B58-8D98-DCC6A07A6224}" type="presParOf" srcId="{FB18A7E3-1530-4CAF-A88E-68436867CC2E}" destId="{C4A9C8AB-D31A-49C6-A72B-2A47134EA40D}" srcOrd="0" destOrd="0" presId="urn:microsoft.com/office/officeart/2005/8/layout/orgChart1"/>
    <dgm:cxn modelId="{CA25772D-9080-40E6-AF1B-3870AB724774}" type="presParOf" srcId="{C4A9C8AB-D31A-49C6-A72B-2A47134EA40D}" destId="{21191815-A877-45DF-A78B-9FE48C821894}" srcOrd="0" destOrd="0" presId="urn:microsoft.com/office/officeart/2005/8/layout/orgChart1"/>
    <dgm:cxn modelId="{33A3692D-C97B-4A1E-A5CA-44A8531E0808}" type="presParOf" srcId="{C4A9C8AB-D31A-49C6-A72B-2A47134EA40D}" destId="{2FADA546-7035-41E2-A3F6-1E07CCC1EFD7}" srcOrd="1" destOrd="0" presId="urn:microsoft.com/office/officeart/2005/8/layout/orgChart1"/>
    <dgm:cxn modelId="{0D490E26-94D1-422A-B975-4B209E78B9B9}" type="presParOf" srcId="{FB18A7E3-1530-4CAF-A88E-68436867CC2E}" destId="{F4BB358E-8EAF-4DE9-92A2-544096276E26}" srcOrd="1" destOrd="0" presId="urn:microsoft.com/office/officeart/2005/8/layout/orgChart1"/>
    <dgm:cxn modelId="{33DD1FAA-3B53-47F9-8501-F4F84BE52E0D}" type="presParOf" srcId="{FB18A7E3-1530-4CAF-A88E-68436867CC2E}" destId="{EE12C5FC-E4C8-46F4-A79E-B42AD53A3327}" srcOrd="2" destOrd="0" presId="urn:microsoft.com/office/officeart/2005/8/layout/orgChart1"/>
    <dgm:cxn modelId="{54139B1E-D778-4DC5-BF64-FDCFDF828BC8}" type="presParOf" srcId="{AA3F3A7F-1118-4D8E-8DFC-2845FB2973EF}" destId="{93DACA58-E7F8-4825-A0C6-C9E60A22CC6F}" srcOrd="2" destOrd="0" presId="urn:microsoft.com/office/officeart/2005/8/layout/orgChart1"/>
    <dgm:cxn modelId="{CD4644E5-5D45-4059-80CB-C38BB2104DD8}" type="presParOf" srcId="{AA3F3A7F-1118-4D8E-8DFC-2845FB2973EF}" destId="{A138595E-EB26-43C2-9BC1-E6F8AEFD063C}" srcOrd="3" destOrd="0" presId="urn:microsoft.com/office/officeart/2005/8/layout/orgChart1"/>
    <dgm:cxn modelId="{7326940C-0A97-4B5A-9042-086168CEAE6B}" type="presParOf" srcId="{A138595E-EB26-43C2-9BC1-E6F8AEFD063C}" destId="{7BFCE977-ED28-4435-AD7C-04AA48966C3C}" srcOrd="0" destOrd="0" presId="urn:microsoft.com/office/officeart/2005/8/layout/orgChart1"/>
    <dgm:cxn modelId="{5D3FE60C-34CA-4861-A319-F599942237B1}" type="presParOf" srcId="{7BFCE977-ED28-4435-AD7C-04AA48966C3C}" destId="{B8104152-25A1-4415-A02C-67BA43D1D2D0}" srcOrd="0" destOrd="0" presId="urn:microsoft.com/office/officeart/2005/8/layout/orgChart1"/>
    <dgm:cxn modelId="{4E0A7E53-2B9B-45B7-8A9B-1F2517B38A42}" type="presParOf" srcId="{7BFCE977-ED28-4435-AD7C-04AA48966C3C}" destId="{42F5B8EF-71EB-469C-850B-DD418D6C7122}" srcOrd="1" destOrd="0" presId="urn:microsoft.com/office/officeart/2005/8/layout/orgChart1"/>
    <dgm:cxn modelId="{9F8ECCF1-55FE-4D49-B04F-BAF0829DA996}" type="presParOf" srcId="{A138595E-EB26-43C2-9BC1-E6F8AEFD063C}" destId="{3E0B4767-5C58-4B94-B2EB-BB143544C29E}" srcOrd="1" destOrd="0" presId="urn:microsoft.com/office/officeart/2005/8/layout/orgChart1"/>
    <dgm:cxn modelId="{CDAE01BD-0898-4AFD-8055-0F3B2C958700}" type="presParOf" srcId="{A138595E-EB26-43C2-9BC1-E6F8AEFD063C}" destId="{64B178C6-A215-4E21-A7A2-CC9C36B3FD9A}" srcOrd="2" destOrd="0" presId="urn:microsoft.com/office/officeart/2005/8/layout/orgChart1"/>
    <dgm:cxn modelId="{452347FF-AF6B-4924-BE49-745E5C839F0F}" type="presParOf" srcId="{9740D555-F7B9-475D-8A47-024FF1687DF0}" destId="{73E64A54-D61F-4B61-B674-61FE8F76EC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3A70AA-DC4C-4FFE-8784-BC5B5A134A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2F1C7-1AE6-452C-BF55-2791A335F8DF}">
      <dgm:prSet phldrT="[Text]"/>
      <dgm:spPr/>
      <dgm:t>
        <a:bodyPr/>
        <a:lstStyle/>
        <a:p>
          <a:r>
            <a:rPr lang="el-GR" i="1" dirty="0">
              <a:solidFill>
                <a:schemeClr val="bg1"/>
              </a:solidFill>
            </a:rPr>
            <a:t>Μέθοδοι</a:t>
          </a:r>
          <a:r>
            <a:rPr lang="el-GR" i="1" dirty="0">
              <a:solidFill>
                <a:srgbClr val="FFFF00"/>
              </a:solidFill>
            </a:rPr>
            <a:t> </a:t>
          </a:r>
          <a:r>
            <a:rPr lang="el-GR" i="1" dirty="0">
              <a:solidFill>
                <a:schemeClr val="bg1"/>
              </a:solidFill>
            </a:rPr>
            <a:t>εξουδετέρωσης</a:t>
          </a:r>
          <a:endParaRPr lang="en-US" dirty="0">
            <a:solidFill>
              <a:schemeClr val="bg1"/>
            </a:solidFill>
          </a:endParaRPr>
        </a:p>
      </dgm:t>
    </dgm:pt>
    <dgm:pt modelId="{878B0983-851D-4272-9011-0E9A105FF992}" type="parTrans" cxnId="{C64EEE68-CAEC-4735-BCE7-F42CA1F14226}">
      <dgm:prSet/>
      <dgm:spPr/>
      <dgm:t>
        <a:bodyPr/>
        <a:lstStyle/>
        <a:p>
          <a:endParaRPr lang="en-US"/>
        </a:p>
      </dgm:t>
    </dgm:pt>
    <dgm:pt modelId="{EB72C88A-1113-4AAA-88BF-64997407A92E}" type="sibTrans" cxnId="{C64EEE68-CAEC-4735-BCE7-F42CA1F14226}">
      <dgm:prSet/>
      <dgm:spPr/>
      <dgm:t>
        <a:bodyPr/>
        <a:lstStyle/>
        <a:p>
          <a:endParaRPr lang="en-US"/>
        </a:p>
      </dgm:t>
    </dgm:pt>
    <dgm:pt modelId="{D03BE32D-4181-4F90-AC4B-C4088092532E}">
      <dgm:prSet phldrT="[Text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Υδατικές ογκομετρήσεις</a:t>
          </a:r>
        </a:p>
        <a:p>
          <a:r>
            <a:rPr lang="el-GR" dirty="0"/>
            <a:t>(παρουσία Η</a:t>
          </a:r>
          <a:r>
            <a:rPr lang="el-GR" baseline="-25000" dirty="0"/>
            <a:t>2</a:t>
          </a:r>
          <a:r>
            <a:rPr lang="el-GR" dirty="0"/>
            <a:t>Ο)</a:t>
          </a:r>
          <a:endParaRPr lang="en-US" dirty="0"/>
        </a:p>
      </dgm:t>
    </dgm:pt>
    <dgm:pt modelId="{A436A548-11D4-4893-8D57-E50014E30A91}" type="parTrans" cxnId="{CDAC842D-BCD9-4BD7-8B4D-C456B160ADFB}">
      <dgm:prSet/>
      <dgm:spPr/>
      <dgm:t>
        <a:bodyPr/>
        <a:lstStyle/>
        <a:p>
          <a:endParaRPr lang="en-US"/>
        </a:p>
      </dgm:t>
    </dgm:pt>
    <dgm:pt modelId="{0F360388-B7A5-4E95-A94E-936CA0E94C90}" type="sibTrans" cxnId="{CDAC842D-BCD9-4BD7-8B4D-C456B160ADFB}">
      <dgm:prSet/>
      <dgm:spPr/>
      <dgm:t>
        <a:bodyPr/>
        <a:lstStyle/>
        <a:p>
          <a:endParaRPr lang="en-US"/>
        </a:p>
      </dgm:t>
    </dgm:pt>
    <dgm:pt modelId="{3E019FFA-0084-4096-9B7A-CF734D78B500}">
      <dgm:prSet phldrT="[Text]"/>
      <dgm:spPr/>
      <dgm:t>
        <a:bodyPr/>
        <a:lstStyle/>
        <a:p>
          <a:r>
            <a: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υδατικές ογκομετρήσεις</a:t>
          </a:r>
        </a:p>
        <a:p>
          <a:r>
            <a:rPr lang="el-GR" dirty="0"/>
            <a:t>(απουσία Η</a:t>
          </a:r>
          <a:r>
            <a:rPr lang="el-GR" baseline="-25000" dirty="0"/>
            <a:t>2</a:t>
          </a:r>
          <a:r>
            <a:rPr lang="el-GR" dirty="0"/>
            <a:t>Ο)</a:t>
          </a:r>
          <a:endParaRPr lang="en-US" dirty="0"/>
        </a:p>
      </dgm:t>
    </dgm:pt>
    <dgm:pt modelId="{895CFE4B-5227-47C9-BF9B-B0391B199A68}" type="parTrans" cxnId="{28E991F5-1321-414B-8E7A-FE58D8423750}">
      <dgm:prSet/>
      <dgm:spPr/>
      <dgm:t>
        <a:bodyPr/>
        <a:lstStyle/>
        <a:p>
          <a:endParaRPr lang="en-US"/>
        </a:p>
      </dgm:t>
    </dgm:pt>
    <dgm:pt modelId="{BEF1A811-3428-4FE5-9765-8590EA61E70E}" type="sibTrans" cxnId="{28E991F5-1321-414B-8E7A-FE58D8423750}">
      <dgm:prSet/>
      <dgm:spPr/>
      <dgm:t>
        <a:bodyPr/>
        <a:lstStyle/>
        <a:p>
          <a:endParaRPr lang="en-US"/>
        </a:p>
      </dgm:t>
    </dgm:pt>
    <dgm:pt modelId="{7FAA04E9-4A64-4999-A85A-1C98AB1E4521}" type="pres">
      <dgm:prSet presAssocID="{6C3A70AA-DC4C-4FFE-8784-BC5B5A134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740D555-F7B9-475D-8A47-024FF1687DF0}" type="pres">
      <dgm:prSet presAssocID="{BDD2F1C7-1AE6-452C-BF55-2791A335F8DF}" presName="hierRoot1" presStyleCnt="0">
        <dgm:presLayoutVars>
          <dgm:hierBranch val="init"/>
        </dgm:presLayoutVars>
      </dgm:prSet>
      <dgm:spPr/>
    </dgm:pt>
    <dgm:pt modelId="{FCF88C7D-6E23-4BAC-B3D4-284C11E7A191}" type="pres">
      <dgm:prSet presAssocID="{BDD2F1C7-1AE6-452C-BF55-2791A335F8DF}" presName="rootComposite1" presStyleCnt="0"/>
      <dgm:spPr/>
    </dgm:pt>
    <dgm:pt modelId="{12157855-678D-4DE6-8830-1028E88B79EB}" type="pres">
      <dgm:prSet presAssocID="{BDD2F1C7-1AE6-452C-BF55-2791A335F8DF}" presName="rootText1" presStyleLbl="node0" presStyleIdx="0" presStyleCnt="1">
        <dgm:presLayoutVars>
          <dgm:chPref val="3"/>
        </dgm:presLayoutVars>
      </dgm:prSet>
      <dgm:spPr/>
    </dgm:pt>
    <dgm:pt modelId="{CAE6E07B-5A9A-4CDF-8CD3-80922645703C}" type="pres">
      <dgm:prSet presAssocID="{BDD2F1C7-1AE6-452C-BF55-2791A335F8DF}" presName="rootConnector1" presStyleLbl="node1" presStyleIdx="0" presStyleCnt="0"/>
      <dgm:spPr/>
    </dgm:pt>
    <dgm:pt modelId="{AA3F3A7F-1118-4D8E-8DFC-2845FB2973EF}" type="pres">
      <dgm:prSet presAssocID="{BDD2F1C7-1AE6-452C-BF55-2791A335F8DF}" presName="hierChild2" presStyleCnt="0"/>
      <dgm:spPr/>
    </dgm:pt>
    <dgm:pt modelId="{6306BE99-2F44-43D0-B9BF-9ACE80CAF2CA}" type="pres">
      <dgm:prSet presAssocID="{A436A548-11D4-4893-8D57-E50014E30A91}" presName="Name37" presStyleLbl="parChTrans1D2" presStyleIdx="0" presStyleCnt="2"/>
      <dgm:spPr/>
    </dgm:pt>
    <dgm:pt modelId="{FB18A7E3-1530-4CAF-A88E-68436867CC2E}" type="pres">
      <dgm:prSet presAssocID="{D03BE32D-4181-4F90-AC4B-C4088092532E}" presName="hierRoot2" presStyleCnt="0">
        <dgm:presLayoutVars>
          <dgm:hierBranch val="init"/>
        </dgm:presLayoutVars>
      </dgm:prSet>
      <dgm:spPr/>
    </dgm:pt>
    <dgm:pt modelId="{C4A9C8AB-D31A-49C6-A72B-2A47134EA40D}" type="pres">
      <dgm:prSet presAssocID="{D03BE32D-4181-4F90-AC4B-C4088092532E}" presName="rootComposite" presStyleCnt="0"/>
      <dgm:spPr/>
    </dgm:pt>
    <dgm:pt modelId="{21191815-A877-45DF-A78B-9FE48C821894}" type="pres">
      <dgm:prSet presAssocID="{D03BE32D-4181-4F90-AC4B-C4088092532E}" presName="rootText" presStyleLbl="node2" presStyleIdx="0" presStyleCnt="2">
        <dgm:presLayoutVars>
          <dgm:chPref val="3"/>
        </dgm:presLayoutVars>
      </dgm:prSet>
      <dgm:spPr/>
    </dgm:pt>
    <dgm:pt modelId="{2FADA546-7035-41E2-A3F6-1E07CCC1EFD7}" type="pres">
      <dgm:prSet presAssocID="{D03BE32D-4181-4F90-AC4B-C4088092532E}" presName="rootConnector" presStyleLbl="node2" presStyleIdx="0" presStyleCnt="2"/>
      <dgm:spPr/>
    </dgm:pt>
    <dgm:pt modelId="{F4BB358E-8EAF-4DE9-92A2-544096276E26}" type="pres">
      <dgm:prSet presAssocID="{D03BE32D-4181-4F90-AC4B-C4088092532E}" presName="hierChild4" presStyleCnt="0"/>
      <dgm:spPr/>
    </dgm:pt>
    <dgm:pt modelId="{EE12C5FC-E4C8-46F4-A79E-B42AD53A3327}" type="pres">
      <dgm:prSet presAssocID="{D03BE32D-4181-4F90-AC4B-C4088092532E}" presName="hierChild5" presStyleCnt="0"/>
      <dgm:spPr/>
    </dgm:pt>
    <dgm:pt modelId="{93DACA58-E7F8-4825-A0C6-C9E60A22CC6F}" type="pres">
      <dgm:prSet presAssocID="{895CFE4B-5227-47C9-BF9B-B0391B199A68}" presName="Name37" presStyleLbl="parChTrans1D2" presStyleIdx="1" presStyleCnt="2"/>
      <dgm:spPr/>
    </dgm:pt>
    <dgm:pt modelId="{A138595E-EB26-43C2-9BC1-E6F8AEFD063C}" type="pres">
      <dgm:prSet presAssocID="{3E019FFA-0084-4096-9B7A-CF734D78B500}" presName="hierRoot2" presStyleCnt="0">
        <dgm:presLayoutVars>
          <dgm:hierBranch val="init"/>
        </dgm:presLayoutVars>
      </dgm:prSet>
      <dgm:spPr/>
    </dgm:pt>
    <dgm:pt modelId="{7BFCE977-ED28-4435-AD7C-04AA48966C3C}" type="pres">
      <dgm:prSet presAssocID="{3E019FFA-0084-4096-9B7A-CF734D78B500}" presName="rootComposite" presStyleCnt="0"/>
      <dgm:spPr/>
    </dgm:pt>
    <dgm:pt modelId="{B8104152-25A1-4415-A02C-67BA43D1D2D0}" type="pres">
      <dgm:prSet presAssocID="{3E019FFA-0084-4096-9B7A-CF734D78B500}" presName="rootText" presStyleLbl="node2" presStyleIdx="1" presStyleCnt="2">
        <dgm:presLayoutVars>
          <dgm:chPref val="3"/>
        </dgm:presLayoutVars>
      </dgm:prSet>
      <dgm:spPr/>
    </dgm:pt>
    <dgm:pt modelId="{42F5B8EF-71EB-469C-850B-DD418D6C7122}" type="pres">
      <dgm:prSet presAssocID="{3E019FFA-0084-4096-9B7A-CF734D78B500}" presName="rootConnector" presStyleLbl="node2" presStyleIdx="1" presStyleCnt="2"/>
      <dgm:spPr/>
    </dgm:pt>
    <dgm:pt modelId="{3E0B4767-5C58-4B94-B2EB-BB143544C29E}" type="pres">
      <dgm:prSet presAssocID="{3E019FFA-0084-4096-9B7A-CF734D78B500}" presName="hierChild4" presStyleCnt="0"/>
      <dgm:spPr/>
    </dgm:pt>
    <dgm:pt modelId="{64B178C6-A215-4E21-A7A2-CC9C36B3FD9A}" type="pres">
      <dgm:prSet presAssocID="{3E019FFA-0084-4096-9B7A-CF734D78B500}" presName="hierChild5" presStyleCnt="0"/>
      <dgm:spPr/>
    </dgm:pt>
    <dgm:pt modelId="{73E64A54-D61F-4B61-B674-61FE8F76EC28}" type="pres">
      <dgm:prSet presAssocID="{BDD2F1C7-1AE6-452C-BF55-2791A335F8DF}" presName="hierChild3" presStyleCnt="0"/>
      <dgm:spPr/>
    </dgm:pt>
  </dgm:ptLst>
  <dgm:cxnLst>
    <dgm:cxn modelId="{CDAC842D-BCD9-4BD7-8B4D-C456B160ADFB}" srcId="{BDD2F1C7-1AE6-452C-BF55-2791A335F8DF}" destId="{D03BE32D-4181-4F90-AC4B-C4088092532E}" srcOrd="0" destOrd="0" parTransId="{A436A548-11D4-4893-8D57-E50014E30A91}" sibTransId="{0F360388-B7A5-4E95-A94E-936CA0E94C90}"/>
    <dgm:cxn modelId="{4EE8B244-0838-43B8-8D75-D911B0A980E7}" type="presOf" srcId="{6C3A70AA-DC4C-4FFE-8784-BC5B5A134A89}" destId="{7FAA04E9-4A64-4999-A85A-1C98AB1E4521}" srcOrd="0" destOrd="0" presId="urn:microsoft.com/office/officeart/2005/8/layout/orgChart1"/>
    <dgm:cxn modelId="{9482A445-8C39-4FA9-9AF8-81934CCFC446}" type="presOf" srcId="{BDD2F1C7-1AE6-452C-BF55-2791A335F8DF}" destId="{12157855-678D-4DE6-8830-1028E88B79EB}" srcOrd="0" destOrd="0" presId="urn:microsoft.com/office/officeart/2005/8/layout/orgChart1"/>
    <dgm:cxn modelId="{C64EEE68-CAEC-4735-BCE7-F42CA1F14226}" srcId="{6C3A70AA-DC4C-4FFE-8784-BC5B5A134A89}" destId="{BDD2F1C7-1AE6-452C-BF55-2791A335F8DF}" srcOrd="0" destOrd="0" parTransId="{878B0983-851D-4272-9011-0E9A105FF992}" sibTransId="{EB72C88A-1113-4AAA-88BF-64997407A92E}"/>
    <dgm:cxn modelId="{7A3C8D88-F84A-4B7E-AC2F-06386C7A0B58}" type="presOf" srcId="{895CFE4B-5227-47C9-BF9B-B0391B199A68}" destId="{93DACA58-E7F8-4825-A0C6-C9E60A22CC6F}" srcOrd="0" destOrd="0" presId="urn:microsoft.com/office/officeart/2005/8/layout/orgChart1"/>
    <dgm:cxn modelId="{7C5A9B94-C8F7-424E-8166-27DA5D3C247C}" type="presOf" srcId="{A436A548-11D4-4893-8D57-E50014E30A91}" destId="{6306BE99-2F44-43D0-B9BF-9ACE80CAF2CA}" srcOrd="0" destOrd="0" presId="urn:microsoft.com/office/officeart/2005/8/layout/orgChart1"/>
    <dgm:cxn modelId="{A86D239F-841A-4278-A007-15789C00FE80}" type="presOf" srcId="{3E019FFA-0084-4096-9B7A-CF734D78B500}" destId="{B8104152-25A1-4415-A02C-67BA43D1D2D0}" srcOrd="0" destOrd="0" presId="urn:microsoft.com/office/officeart/2005/8/layout/orgChart1"/>
    <dgm:cxn modelId="{2CC6ABD7-389B-437A-8D07-FF70F902478B}" type="presOf" srcId="{3E019FFA-0084-4096-9B7A-CF734D78B500}" destId="{42F5B8EF-71EB-469C-850B-DD418D6C7122}" srcOrd="1" destOrd="0" presId="urn:microsoft.com/office/officeart/2005/8/layout/orgChart1"/>
    <dgm:cxn modelId="{591926DB-7484-4906-B431-FA97FF7FBA7A}" type="presOf" srcId="{BDD2F1C7-1AE6-452C-BF55-2791A335F8DF}" destId="{CAE6E07B-5A9A-4CDF-8CD3-80922645703C}" srcOrd="1" destOrd="0" presId="urn:microsoft.com/office/officeart/2005/8/layout/orgChart1"/>
    <dgm:cxn modelId="{1BE707E5-4DA6-4184-8ACB-F8A47858FEBF}" type="presOf" srcId="{D03BE32D-4181-4F90-AC4B-C4088092532E}" destId="{21191815-A877-45DF-A78B-9FE48C821894}" srcOrd="0" destOrd="0" presId="urn:microsoft.com/office/officeart/2005/8/layout/orgChart1"/>
    <dgm:cxn modelId="{9FF914F4-19B1-4E8A-963D-58BA75A55824}" type="presOf" srcId="{D03BE32D-4181-4F90-AC4B-C4088092532E}" destId="{2FADA546-7035-41E2-A3F6-1E07CCC1EFD7}" srcOrd="1" destOrd="0" presId="urn:microsoft.com/office/officeart/2005/8/layout/orgChart1"/>
    <dgm:cxn modelId="{28E991F5-1321-414B-8E7A-FE58D8423750}" srcId="{BDD2F1C7-1AE6-452C-BF55-2791A335F8DF}" destId="{3E019FFA-0084-4096-9B7A-CF734D78B500}" srcOrd="1" destOrd="0" parTransId="{895CFE4B-5227-47C9-BF9B-B0391B199A68}" sibTransId="{BEF1A811-3428-4FE5-9765-8590EA61E70E}"/>
    <dgm:cxn modelId="{4E965B76-A409-406E-9144-0C59ADDF318E}" type="presParOf" srcId="{7FAA04E9-4A64-4999-A85A-1C98AB1E4521}" destId="{9740D555-F7B9-475D-8A47-024FF1687DF0}" srcOrd="0" destOrd="0" presId="urn:microsoft.com/office/officeart/2005/8/layout/orgChart1"/>
    <dgm:cxn modelId="{3E872076-8933-491F-B24C-5FFB5B6E5F1D}" type="presParOf" srcId="{9740D555-F7B9-475D-8A47-024FF1687DF0}" destId="{FCF88C7D-6E23-4BAC-B3D4-284C11E7A191}" srcOrd="0" destOrd="0" presId="urn:microsoft.com/office/officeart/2005/8/layout/orgChart1"/>
    <dgm:cxn modelId="{ED8E7A94-F742-432D-9B13-4C8B5A4B17FB}" type="presParOf" srcId="{FCF88C7D-6E23-4BAC-B3D4-284C11E7A191}" destId="{12157855-678D-4DE6-8830-1028E88B79EB}" srcOrd="0" destOrd="0" presId="urn:microsoft.com/office/officeart/2005/8/layout/orgChart1"/>
    <dgm:cxn modelId="{BE58DBEB-629F-4ED3-9BB5-4FA9FE2D15BF}" type="presParOf" srcId="{FCF88C7D-6E23-4BAC-B3D4-284C11E7A191}" destId="{CAE6E07B-5A9A-4CDF-8CD3-80922645703C}" srcOrd="1" destOrd="0" presId="urn:microsoft.com/office/officeart/2005/8/layout/orgChart1"/>
    <dgm:cxn modelId="{ACCCAAE6-160F-4FB2-B9BD-35CF955C0182}" type="presParOf" srcId="{9740D555-F7B9-475D-8A47-024FF1687DF0}" destId="{AA3F3A7F-1118-4D8E-8DFC-2845FB2973EF}" srcOrd="1" destOrd="0" presId="urn:microsoft.com/office/officeart/2005/8/layout/orgChart1"/>
    <dgm:cxn modelId="{89A2E0AE-1E11-419E-9594-C5FBB19AD294}" type="presParOf" srcId="{AA3F3A7F-1118-4D8E-8DFC-2845FB2973EF}" destId="{6306BE99-2F44-43D0-B9BF-9ACE80CAF2CA}" srcOrd="0" destOrd="0" presId="urn:microsoft.com/office/officeart/2005/8/layout/orgChart1"/>
    <dgm:cxn modelId="{D29D8D34-2EC4-47D1-8FA4-DD5D6B258AEF}" type="presParOf" srcId="{AA3F3A7F-1118-4D8E-8DFC-2845FB2973EF}" destId="{FB18A7E3-1530-4CAF-A88E-68436867CC2E}" srcOrd="1" destOrd="0" presId="urn:microsoft.com/office/officeart/2005/8/layout/orgChart1"/>
    <dgm:cxn modelId="{0175AF78-BD3A-4AEC-9491-68EE1ADBE13B}" type="presParOf" srcId="{FB18A7E3-1530-4CAF-A88E-68436867CC2E}" destId="{C4A9C8AB-D31A-49C6-A72B-2A47134EA40D}" srcOrd="0" destOrd="0" presId="urn:microsoft.com/office/officeart/2005/8/layout/orgChart1"/>
    <dgm:cxn modelId="{0A002127-8D6A-4A16-81EB-D761ADC91B29}" type="presParOf" srcId="{C4A9C8AB-D31A-49C6-A72B-2A47134EA40D}" destId="{21191815-A877-45DF-A78B-9FE48C821894}" srcOrd="0" destOrd="0" presId="urn:microsoft.com/office/officeart/2005/8/layout/orgChart1"/>
    <dgm:cxn modelId="{5B0FF775-C942-4F02-BABF-948D573305C6}" type="presParOf" srcId="{C4A9C8AB-D31A-49C6-A72B-2A47134EA40D}" destId="{2FADA546-7035-41E2-A3F6-1E07CCC1EFD7}" srcOrd="1" destOrd="0" presId="urn:microsoft.com/office/officeart/2005/8/layout/orgChart1"/>
    <dgm:cxn modelId="{1D312305-295A-457B-B945-B27F6E90B4CD}" type="presParOf" srcId="{FB18A7E3-1530-4CAF-A88E-68436867CC2E}" destId="{F4BB358E-8EAF-4DE9-92A2-544096276E26}" srcOrd="1" destOrd="0" presId="urn:microsoft.com/office/officeart/2005/8/layout/orgChart1"/>
    <dgm:cxn modelId="{F0EF5867-84FD-4A83-AC08-787E2DAEFC90}" type="presParOf" srcId="{FB18A7E3-1530-4CAF-A88E-68436867CC2E}" destId="{EE12C5FC-E4C8-46F4-A79E-B42AD53A3327}" srcOrd="2" destOrd="0" presId="urn:microsoft.com/office/officeart/2005/8/layout/orgChart1"/>
    <dgm:cxn modelId="{53F7B4E1-44C9-4A47-AEA8-2859C2558A18}" type="presParOf" srcId="{AA3F3A7F-1118-4D8E-8DFC-2845FB2973EF}" destId="{93DACA58-E7F8-4825-A0C6-C9E60A22CC6F}" srcOrd="2" destOrd="0" presId="urn:microsoft.com/office/officeart/2005/8/layout/orgChart1"/>
    <dgm:cxn modelId="{114579F5-BF8A-406B-BACB-DD01B1A9F2A5}" type="presParOf" srcId="{AA3F3A7F-1118-4D8E-8DFC-2845FB2973EF}" destId="{A138595E-EB26-43C2-9BC1-E6F8AEFD063C}" srcOrd="3" destOrd="0" presId="urn:microsoft.com/office/officeart/2005/8/layout/orgChart1"/>
    <dgm:cxn modelId="{F3DBB89E-5E66-4B5A-B250-C702EA443BD9}" type="presParOf" srcId="{A138595E-EB26-43C2-9BC1-E6F8AEFD063C}" destId="{7BFCE977-ED28-4435-AD7C-04AA48966C3C}" srcOrd="0" destOrd="0" presId="urn:microsoft.com/office/officeart/2005/8/layout/orgChart1"/>
    <dgm:cxn modelId="{C97D171A-320A-466B-8946-84D0D382B8F9}" type="presParOf" srcId="{7BFCE977-ED28-4435-AD7C-04AA48966C3C}" destId="{B8104152-25A1-4415-A02C-67BA43D1D2D0}" srcOrd="0" destOrd="0" presId="urn:microsoft.com/office/officeart/2005/8/layout/orgChart1"/>
    <dgm:cxn modelId="{968CFF73-3DE0-4604-A92F-8EA365011458}" type="presParOf" srcId="{7BFCE977-ED28-4435-AD7C-04AA48966C3C}" destId="{42F5B8EF-71EB-469C-850B-DD418D6C7122}" srcOrd="1" destOrd="0" presId="urn:microsoft.com/office/officeart/2005/8/layout/orgChart1"/>
    <dgm:cxn modelId="{C64AE9F3-CF35-4A23-8ED6-432F32CADC90}" type="presParOf" srcId="{A138595E-EB26-43C2-9BC1-E6F8AEFD063C}" destId="{3E0B4767-5C58-4B94-B2EB-BB143544C29E}" srcOrd="1" destOrd="0" presId="urn:microsoft.com/office/officeart/2005/8/layout/orgChart1"/>
    <dgm:cxn modelId="{A2A56A9E-C2EF-4602-8C08-A39C6FF71ED3}" type="presParOf" srcId="{A138595E-EB26-43C2-9BC1-E6F8AEFD063C}" destId="{64B178C6-A215-4E21-A7A2-CC9C36B3FD9A}" srcOrd="2" destOrd="0" presId="urn:microsoft.com/office/officeart/2005/8/layout/orgChart1"/>
    <dgm:cxn modelId="{6325CDAB-D715-4046-BB0C-CCF2EB26D52B}" type="presParOf" srcId="{9740D555-F7B9-475D-8A47-024FF1687DF0}" destId="{73E64A54-D61F-4B61-B674-61FE8F76EC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47171-FD48-41FD-9F4E-64256C5245CB}">
      <dsp:nvSpPr>
        <dsp:cNvPr id="0" name=""/>
        <dsp:cNvSpPr/>
      </dsp:nvSpPr>
      <dsp:spPr>
        <a:xfrm>
          <a:off x="4089399" y="1815931"/>
          <a:ext cx="2195631" cy="76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059"/>
              </a:lnTo>
              <a:lnTo>
                <a:pt x="2195631" y="381059"/>
              </a:lnTo>
              <a:lnTo>
                <a:pt x="2195631" y="762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8E88A-060D-4A16-9E50-D9BC0DDA54B9}">
      <dsp:nvSpPr>
        <dsp:cNvPr id="0" name=""/>
        <dsp:cNvSpPr/>
      </dsp:nvSpPr>
      <dsp:spPr>
        <a:xfrm>
          <a:off x="1893768" y="1815931"/>
          <a:ext cx="2195631" cy="762119"/>
        </a:xfrm>
        <a:custGeom>
          <a:avLst/>
          <a:gdLst/>
          <a:ahLst/>
          <a:cxnLst/>
          <a:rect l="0" t="0" r="0" b="0"/>
          <a:pathLst>
            <a:path>
              <a:moveTo>
                <a:pt x="2195631" y="0"/>
              </a:moveTo>
              <a:lnTo>
                <a:pt x="2195631" y="381059"/>
              </a:lnTo>
              <a:lnTo>
                <a:pt x="0" y="381059"/>
              </a:lnTo>
              <a:lnTo>
                <a:pt x="0" y="762119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96B5F-57D7-412A-A8BF-9209AACF7545}">
      <dsp:nvSpPr>
        <dsp:cNvPr id="0" name=""/>
        <dsp:cNvSpPr/>
      </dsp:nvSpPr>
      <dsp:spPr>
        <a:xfrm>
          <a:off x="3182113" y="1359"/>
          <a:ext cx="1814571" cy="181457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50895-8FC5-4F95-A8DD-02D74DB4E71D}">
      <dsp:nvSpPr>
        <dsp:cNvPr id="0" name=""/>
        <dsp:cNvSpPr/>
      </dsp:nvSpPr>
      <dsp:spPr>
        <a:xfrm>
          <a:off x="3182113" y="1359"/>
          <a:ext cx="1814571" cy="181457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462D1-1763-4DDF-B9CA-1E2B8AB31644}">
      <dsp:nvSpPr>
        <dsp:cNvPr id="0" name=""/>
        <dsp:cNvSpPr/>
      </dsp:nvSpPr>
      <dsp:spPr>
        <a:xfrm>
          <a:off x="2274828" y="327982"/>
          <a:ext cx="3629142" cy="1161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/>
            <a:t>Ογκομετρική Ανάλυση</a:t>
          </a:r>
          <a:endParaRPr lang="en-US" sz="1500" b="1" kern="1200"/>
        </a:p>
      </dsp:txBody>
      <dsp:txXfrm>
        <a:off x="2274828" y="327982"/>
        <a:ext cx="3629142" cy="1161325"/>
      </dsp:txXfrm>
    </dsp:sp>
    <dsp:sp modelId="{ED85F4BB-CEB0-4A19-90FF-2A9641CDEC65}">
      <dsp:nvSpPr>
        <dsp:cNvPr id="0" name=""/>
        <dsp:cNvSpPr/>
      </dsp:nvSpPr>
      <dsp:spPr>
        <a:xfrm>
          <a:off x="986482" y="2578050"/>
          <a:ext cx="1814571" cy="181457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83972-C14C-4573-BCDE-D57CCA7C1DAB}">
      <dsp:nvSpPr>
        <dsp:cNvPr id="0" name=""/>
        <dsp:cNvSpPr/>
      </dsp:nvSpPr>
      <dsp:spPr>
        <a:xfrm>
          <a:off x="986482" y="2578050"/>
          <a:ext cx="1814571" cy="181457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21F7F-4D3A-4BFA-BDD0-A5D9BF3E8E03}">
      <dsp:nvSpPr>
        <dsp:cNvPr id="0" name=""/>
        <dsp:cNvSpPr/>
      </dsp:nvSpPr>
      <dsp:spPr>
        <a:xfrm>
          <a:off x="79197" y="2904673"/>
          <a:ext cx="3629142" cy="1161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/>
            <a:t>ΑΜΕΣΗ ΟΓΚΟΜΕΤΡΗ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/>
            <a:t>Στάγδην προσθήκη του ογκομετρικού διαλύματος μέχρι τελικού σημείου</a:t>
          </a:r>
          <a:endParaRPr lang="en-US" sz="1500" kern="1200" dirty="0"/>
        </a:p>
      </dsp:txBody>
      <dsp:txXfrm>
        <a:off x="79197" y="2904673"/>
        <a:ext cx="3629142" cy="1161325"/>
      </dsp:txXfrm>
    </dsp:sp>
    <dsp:sp modelId="{3E22015E-FC91-4B4B-90E2-1A823F741FEB}">
      <dsp:nvSpPr>
        <dsp:cNvPr id="0" name=""/>
        <dsp:cNvSpPr/>
      </dsp:nvSpPr>
      <dsp:spPr>
        <a:xfrm>
          <a:off x="5377745" y="2578050"/>
          <a:ext cx="1814571" cy="1814571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495A6-155A-46D6-84F0-DF90E35F026D}">
      <dsp:nvSpPr>
        <dsp:cNvPr id="0" name=""/>
        <dsp:cNvSpPr/>
      </dsp:nvSpPr>
      <dsp:spPr>
        <a:xfrm>
          <a:off x="5377745" y="2578050"/>
          <a:ext cx="1814571" cy="1814571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54913-3607-4D76-A1F1-BCCA7A31D169}">
      <dsp:nvSpPr>
        <dsp:cNvPr id="0" name=""/>
        <dsp:cNvSpPr/>
      </dsp:nvSpPr>
      <dsp:spPr>
        <a:xfrm>
          <a:off x="4470459" y="2904673"/>
          <a:ext cx="3629142" cy="1161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l-GR" sz="1500" b="1" kern="1200" dirty="0"/>
            <a:t>ΕΠΑΝΟΓΚΟΜΕΤΡΗΣΗ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l-GR" sz="1500" kern="1200" dirty="0"/>
            <a:t>Προσθήκη καθορισμένου όγκου ογκομετρικού </a:t>
          </a:r>
          <a:r>
            <a:rPr lang="el-GR" sz="1500" b="1" kern="1200" dirty="0"/>
            <a:t>διαλύματος Α</a:t>
          </a:r>
          <a:r>
            <a:rPr lang="el-GR" sz="1500" kern="1200" dirty="0"/>
            <a:t> σε περίσσεια και </a:t>
          </a:r>
          <a:r>
            <a:rPr lang="el-GR" sz="1500" kern="1200" dirty="0" err="1"/>
            <a:t>ογκομέτρηση</a:t>
          </a:r>
          <a:r>
            <a:rPr lang="el-GR" sz="1500" kern="1200" dirty="0"/>
            <a:t>  της περίσσειας με ογκομετρικό </a:t>
          </a:r>
          <a:r>
            <a:rPr lang="el-GR" sz="1500" b="1" kern="1200" dirty="0"/>
            <a:t>διάλυμα Β</a:t>
          </a:r>
          <a:endParaRPr lang="en-US" sz="1500" b="1" kern="1200" dirty="0"/>
        </a:p>
      </dsp:txBody>
      <dsp:txXfrm>
        <a:off x="4470459" y="2904673"/>
        <a:ext cx="3629142" cy="1161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6DDF-FB86-45ED-BE89-8C8060FE4D1E}">
      <dsp:nvSpPr>
        <dsp:cNvPr id="0" name=""/>
        <dsp:cNvSpPr/>
      </dsp:nvSpPr>
      <dsp:spPr>
        <a:xfrm>
          <a:off x="3383972" y="1982356"/>
          <a:ext cx="1506938" cy="150693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Ογκομετρική ανάλυση</a:t>
          </a:r>
        </a:p>
      </dsp:txBody>
      <dsp:txXfrm>
        <a:off x="3604658" y="2203042"/>
        <a:ext cx="1065566" cy="1065566"/>
      </dsp:txXfrm>
    </dsp:sp>
    <dsp:sp modelId="{A1C9EC4E-07DB-44B0-AE23-4D9FEEE20BCC}">
      <dsp:nvSpPr>
        <dsp:cNvPr id="0" name=""/>
        <dsp:cNvSpPr/>
      </dsp:nvSpPr>
      <dsp:spPr>
        <a:xfrm rot="16200000">
          <a:off x="3910072" y="1738941"/>
          <a:ext cx="454739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54739" y="1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4126073" y="1743618"/>
        <a:ext cx="22736" cy="22736"/>
      </dsp:txXfrm>
    </dsp:sp>
    <dsp:sp modelId="{587460D9-D510-4E5A-A412-608A11E361C1}">
      <dsp:nvSpPr>
        <dsp:cNvPr id="0" name=""/>
        <dsp:cNvSpPr/>
      </dsp:nvSpPr>
      <dsp:spPr>
        <a:xfrm>
          <a:off x="3149704" y="20678"/>
          <a:ext cx="1975476" cy="150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tx1"/>
              </a:solidFill>
            </a:rPr>
            <a:t>Μέθοδοι εξουδετέρωσης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439006" y="241364"/>
        <a:ext cx="1396872" cy="1065566"/>
      </dsp:txXfrm>
    </dsp:sp>
    <dsp:sp modelId="{BCDB355A-A306-46CD-9DCB-A74ED92CA08C}">
      <dsp:nvSpPr>
        <dsp:cNvPr id="0" name=""/>
        <dsp:cNvSpPr/>
      </dsp:nvSpPr>
      <dsp:spPr>
        <a:xfrm>
          <a:off x="4890911" y="2719780"/>
          <a:ext cx="277147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277147" y="1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5022556" y="2728897"/>
        <a:ext cx="13857" cy="13857"/>
      </dsp:txXfrm>
    </dsp:sp>
    <dsp:sp modelId="{2C0B8CD6-9DEF-4F12-AA91-3B008EF3EABF}">
      <dsp:nvSpPr>
        <dsp:cNvPr id="0" name=""/>
        <dsp:cNvSpPr/>
      </dsp:nvSpPr>
      <dsp:spPr>
        <a:xfrm>
          <a:off x="5168058" y="1982356"/>
          <a:ext cx="1862124" cy="150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Οξειδιομετρικές μέθοδοι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440760" y="2203042"/>
        <a:ext cx="1316720" cy="1065566"/>
      </dsp:txXfrm>
    </dsp:sp>
    <dsp:sp modelId="{7C8B7697-03F2-4858-B74D-4E4AE4B23031}">
      <dsp:nvSpPr>
        <dsp:cNvPr id="0" name=""/>
        <dsp:cNvSpPr/>
      </dsp:nvSpPr>
      <dsp:spPr>
        <a:xfrm rot="5400000">
          <a:off x="3910072" y="3700619"/>
          <a:ext cx="454739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54739" y="1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>
        <a:off x="4126073" y="3705296"/>
        <a:ext cx="22736" cy="22736"/>
      </dsp:txXfrm>
    </dsp:sp>
    <dsp:sp modelId="{F9F7E7F8-9F94-4000-992A-77F1E8D28FCB}">
      <dsp:nvSpPr>
        <dsp:cNvPr id="0" name=""/>
        <dsp:cNvSpPr/>
      </dsp:nvSpPr>
      <dsp:spPr>
        <a:xfrm>
          <a:off x="3060907" y="3944035"/>
          <a:ext cx="2153068" cy="150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solidFill>
                <a:schemeClr val="tx1"/>
              </a:solidFill>
            </a:rPr>
            <a:t>Συμπλοκομετρικές μέθοδοι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376217" y="4164721"/>
        <a:ext cx="1522448" cy="1065566"/>
      </dsp:txXfrm>
    </dsp:sp>
    <dsp:sp modelId="{9FB9B51D-449D-4430-9711-20C77ABC2C11}">
      <dsp:nvSpPr>
        <dsp:cNvPr id="0" name=""/>
        <dsp:cNvSpPr/>
      </dsp:nvSpPr>
      <dsp:spPr>
        <a:xfrm rot="10800000">
          <a:off x="2929232" y="2719780"/>
          <a:ext cx="454739" cy="32091"/>
        </a:xfrm>
        <a:custGeom>
          <a:avLst/>
          <a:gdLst/>
          <a:ahLst/>
          <a:cxnLst/>
          <a:rect l="0" t="0" r="0" b="0"/>
          <a:pathLst>
            <a:path>
              <a:moveTo>
                <a:pt x="0" y="16045"/>
              </a:moveTo>
              <a:lnTo>
                <a:pt x="454739" y="160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chemeClr val="tx1"/>
            </a:solidFill>
          </a:endParaRPr>
        </a:p>
      </dsp:txBody>
      <dsp:txXfrm rot="10800000">
        <a:off x="3145234" y="2724457"/>
        <a:ext cx="22736" cy="22736"/>
      </dsp:txXfrm>
    </dsp:sp>
    <dsp:sp modelId="{A8E13177-1EEB-4D09-ACD4-1BD14B3B7CF8}">
      <dsp:nvSpPr>
        <dsp:cNvPr id="0" name=""/>
        <dsp:cNvSpPr/>
      </dsp:nvSpPr>
      <dsp:spPr>
        <a:xfrm>
          <a:off x="1422294" y="1982356"/>
          <a:ext cx="1506938" cy="1506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0" kern="1200" dirty="0">
              <a:solidFill>
                <a:schemeClr val="tx1"/>
              </a:solidFill>
            </a:rPr>
            <a:t>Μέθοδοι καθιζήσεως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1642980" y="2203042"/>
        <a:ext cx="1065566" cy="1065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ACA58-E7F8-4825-A0C6-C9E60A22CC6F}">
      <dsp:nvSpPr>
        <dsp:cNvPr id="0" name=""/>
        <dsp:cNvSpPr/>
      </dsp:nvSpPr>
      <dsp:spPr>
        <a:xfrm>
          <a:off x="2362199" y="976123"/>
          <a:ext cx="1181056" cy="409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76"/>
              </a:lnTo>
              <a:lnTo>
                <a:pt x="1181056" y="204976"/>
              </a:lnTo>
              <a:lnTo>
                <a:pt x="1181056" y="409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6BE99-2F44-43D0-B9BF-9ACE80CAF2CA}">
      <dsp:nvSpPr>
        <dsp:cNvPr id="0" name=""/>
        <dsp:cNvSpPr/>
      </dsp:nvSpPr>
      <dsp:spPr>
        <a:xfrm>
          <a:off x="1181143" y="976123"/>
          <a:ext cx="1181056" cy="409953"/>
        </a:xfrm>
        <a:custGeom>
          <a:avLst/>
          <a:gdLst/>
          <a:ahLst/>
          <a:cxnLst/>
          <a:rect l="0" t="0" r="0" b="0"/>
          <a:pathLst>
            <a:path>
              <a:moveTo>
                <a:pt x="1181056" y="0"/>
              </a:moveTo>
              <a:lnTo>
                <a:pt x="1181056" y="204976"/>
              </a:lnTo>
              <a:lnTo>
                <a:pt x="0" y="204976"/>
              </a:lnTo>
              <a:lnTo>
                <a:pt x="0" y="409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7855-678D-4DE6-8830-1028E88B79EB}">
      <dsp:nvSpPr>
        <dsp:cNvPr id="0" name=""/>
        <dsp:cNvSpPr/>
      </dsp:nvSpPr>
      <dsp:spPr>
        <a:xfrm>
          <a:off x="1386120" y="43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solidFill>
                <a:schemeClr val="bg1"/>
              </a:solidFill>
            </a:rPr>
            <a:t>Μέθοδοι</a:t>
          </a:r>
          <a:r>
            <a:rPr lang="el-GR" sz="1800" i="1" kern="1200" dirty="0">
              <a:solidFill>
                <a:srgbClr val="FFFF00"/>
              </a:solidFill>
            </a:rPr>
            <a:t> </a:t>
          </a:r>
          <a:r>
            <a:rPr lang="el-GR" sz="1800" i="1" kern="1200" dirty="0">
              <a:solidFill>
                <a:schemeClr val="bg1"/>
              </a:solidFill>
            </a:rPr>
            <a:t>εξουδετέρωσης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86120" y="43"/>
        <a:ext cx="1952159" cy="976079"/>
      </dsp:txXfrm>
    </dsp:sp>
    <dsp:sp modelId="{21191815-A877-45DF-A78B-9FE48C821894}">
      <dsp:nvSpPr>
        <dsp:cNvPr id="0" name=""/>
        <dsp:cNvSpPr/>
      </dsp:nvSpPr>
      <dsp:spPr>
        <a:xfrm>
          <a:off x="205063" y="1386076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Αλκαλιμετρικές</a:t>
          </a:r>
          <a:endParaRPr lang="el-GR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(προσδιορισμοί βάσεων)</a:t>
          </a:r>
          <a:endParaRPr lang="en-US" sz="1400" kern="1200" dirty="0"/>
        </a:p>
      </dsp:txBody>
      <dsp:txXfrm>
        <a:off x="205063" y="1386076"/>
        <a:ext cx="1952159" cy="976079"/>
      </dsp:txXfrm>
    </dsp:sp>
    <dsp:sp modelId="{B8104152-25A1-4415-A02C-67BA43D1D2D0}">
      <dsp:nvSpPr>
        <dsp:cNvPr id="0" name=""/>
        <dsp:cNvSpPr/>
      </dsp:nvSpPr>
      <dsp:spPr>
        <a:xfrm>
          <a:off x="2567176" y="1386076"/>
          <a:ext cx="1952159" cy="97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Οξυμετρικές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μέθοδοι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(προσδιορισμοί οξέων)</a:t>
          </a:r>
          <a:endParaRPr lang="en-US" sz="1400" kern="1200" dirty="0"/>
        </a:p>
      </dsp:txBody>
      <dsp:txXfrm>
        <a:off x="2567176" y="1386076"/>
        <a:ext cx="1952159" cy="97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ACA58-E7F8-4825-A0C6-C9E60A22CC6F}">
      <dsp:nvSpPr>
        <dsp:cNvPr id="0" name=""/>
        <dsp:cNvSpPr/>
      </dsp:nvSpPr>
      <dsp:spPr>
        <a:xfrm>
          <a:off x="2247900" y="881825"/>
          <a:ext cx="1065804" cy="36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74"/>
              </a:lnTo>
              <a:lnTo>
                <a:pt x="1065804" y="184974"/>
              </a:lnTo>
              <a:lnTo>
                <a:pt x="1065804" y="369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6BE99-2F44-43D0-B9BF-9ACE80CAF2CA}">
      <dsp:nvSpPr>
        <dsp:cNvPr id="0" name=""/>
        <dsp:cNvSpPr/>
      </dsp:nvSpPr>
      <dsp:spPr>
        <a:xfrm>
          <a:off x="1182095" y="881825"/>
          <a:ext cx="1065804" cy="369948"/>
        </a:xfrm>
        <a:custGeom>
          <a:avLst/>
          <a:gdLst/>
          <a:ahLst/>
          <a:cxnLst/>
          <a:rect l="0" t="0" r="0" b="0"/>
          <a:pathLst>
            <a:path>
              <a:moveTo>
                <a:pt x="1065804" y="0"/>
              </a:moveTo>
              <a:lnTo>
                <a:pt x="1065804" y="184974"/>
              </a:lnTo>
              <a:lnTo>
                <a:pt x="0" y="184974"/>
              </a:lnTo>
              <a:lnTo>
                <a:pt x="0" y="369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57855-678D-4DE6-8830-1028E88B79EB}">
      <dsp:nvSpPr>
        <dsp:cNvPr id="0" name=""/>
        <dsp:cNvSpPr/>
      </dsp:nvSpPr>
      <dsp:spPr>
        <a:xfrm>
          <a:off x="1367070" y="995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i="1" kern="1200" dirty="0">
              <a:solidFill>
                <a:schemeClr val="bg1"/>
              </a:solidFill>
            </a:rPr>
            <a:t>Μέθοδοι</a:t>
          </a:r>
          <a:r>
            <a:rPr lang="el-GR" sz="1800" i="1" kern="1200" dirty="0">
              <a:solidFill>
                <a:srgbClr val="FFFF00"/>
              </a:solidFill>
            </a:rPr>
            <a:t> </a:t>
          </a:r>
          <a:r>
            <a:rPr lang="el-GR" sz="1800" i="1" kern="1200" dirty="0">
              <a:solidFill>
                <a:schemeClr val="bg1"/>
              </a:solidFill>
            </a:rPr>
            <a:t>εξουδετέρωσης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67070" y="995"/>
        <a:ext cx="1761659" cy="880829"/>
      </dsp:txXfrm>
    </dsp:sp>
    <dsp:sp modelId="{21191815-A877-45DF-A78B-9FE48C821894}">
      <dsp:nvSpPr>
        <dsp:cNvPr id="0" name=""/>
        <dsp:cNvSpPr/>
      </dsp:nvSpPr>
      <dsp:spPr>
        <a:xfrm>
          <a:off x="301265" y="1251774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Υδατικές ογκομετρήσεις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(παρουσία Η</a:t>
          </a:r>
          <a:r>
            <a:rPr lang="el-GR" sz="1800" kern="1200" baseline="-25000" dirty="0"/>
            <a:t>2</a:t>
          </a:r>
          <a:r>
            <a:rPr lang="el-GR" sz="1800" kern="1200" dirty="0"/>
            <a:t>Ο)</a:t>
          </a:r>
          <a:endParaRPr lang="en-US" sz="1800" kern="1200" dirty="0"/>
        </a:p>
      </dsp:txBody>
      <dsp:txXfrm>
        <a:off x="301265" y="1251774"/>
        <a:ext cx="1761659" cy="880829"/>
      </dsp:txXfrm>
    </dsp:sp>
    <dsp:sp modelId="{B8104152-25A1-4415-A02C-67BA43D1D2D0}">
      <dsp:nvSpPr>
        <dsp:cNvPr id="0" name=""/>
        <dsp:cNvSpPr/>
      </dsp:nvSpPr>
      <dsp:spPr>
        <a:xfrm>
          <a:off x="2432874" y="1251774"/>
          <a:ext cx="1761659" cy="880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Μη υδατικές ογκομετρήσεις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(απουσία Η</a:t>
          </a:r>
          <a:r>
            <a:rPr lang="el-GR" sz="1800" kern="1200" baseline="-25000" dirty="0"/>
            <a:t>2</a:t>
          </a:r>
          <a:r>
            <a:rPr lang="el-GR" sz="1800" kern="1200" dirty="0"/>
            <a:t>Ο)</a:t>
          </a:r>
          <a:endParaRPr lang="en-US" sz="1800" kern="1200" dirty="0"/>
        </a:p>
      </dsp:txBody>
      <dsp:txXfrm>
        <a:off x="2432874" y="1251774"/>
        <a:ext cx="1761659" cy="880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C72191-6D5A-4974-8457-455D2F10F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4B5D4E-6316-44A4-B954-00039E9DD3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D8D5C6-F991-4B1D-AEE3-333A9A2B7E3A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0427C4-83EA-449B-9632-3187B4ADEB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8AE3EC1-9BD1-43F8-9FE0-7AAAACC58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2CFBC-64E4-42D6-A999-DF12D173A4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93BE0-B5BE-48E2-A42E-3C655A8E1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7C5C2C0-B08F-4E68-B08F-77424656D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E1C6169-8097-4556-AE44-7826DB779A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BC2B954-9B54-4159-9E8C-9D6C15D4A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B6D8F1A-9A86-4F94-BD5E-CA60E18D1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C7A5E-590D-4458-8BCE-0637901CC04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1C235C-5CF5-4286-8CAF-83ABF7C5E1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9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017AA-6D7C-4ECD-8846-986A528F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6A28-9CD3-4168-9061-27678FF1DCA6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2514-31C1-4DAE-BDA0-68E95AA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B4BF-06F2-46F9-9BEA-67A0B512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E45F-B703-47F4-A8CE-DB343A8BF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76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8C58C-9CF1-469E-9B49-853F487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AAD5-F8CF-4388-900C-69DB2C65AE46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890F3-5829-4387-9931-8F359375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6FFD-64FE-4FBD-AB4A-49116A3A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AC09-A691-40C2-9513-42C84D7DA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6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591A-B447-4127-B55F-92190C38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EC19-FC25-4489-B3F7-E430E831AF94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09AE0-A2EE-4690-B885-6DE5103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CD28-024D-49AA-AC01-BB27008D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0B27-B269-47FD-BA0B-DB548A85DB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58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7E67C-635E-4B30-B655-8A67AFE3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D6787-3CCE-4CD4-973C-5726E7670073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141CE-92FF-4FD7-A41F-E7AB7E36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FD94B-3F6C-421E-9FAB-8011C8F8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0EB39-4011-4C72-A971-62E1C841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010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BADA-76DD-4C3B-9A50-4AA9945A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99A6-0FF0-47B0-B436-F4788EB8A3B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74B06-DD67-4C45-BD54-9BCBEF6D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83B6-E241-4E94-A8AC-C2D43C9A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8CAC-F0AD-4E9A-91D4-BFD8D7837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227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7DE3-1A5C-46DA-BE67-1D39F01C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7F17-C5F2-4BF5-B809-BC2AF2CDD89C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AA6D3-EFC4-4008-8443-02D3C9E9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20ED-835A-4845-8818-E4427E14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3990-5AF9-4A70-B28B-D276AB740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4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26FB14-BADC-4A1E-ACF2-73B85CFF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4BAD-CE83-46A6-909A-51D6D9926208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6D7E82-E0D1-4404-B7EB-ABE25147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7DE0B-AC1D-47CD-BD66-BBD76FAB7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7F9FC-CC6E-496A-A352-842340842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1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FFC344E-D5D8-4F3D-B224-8AC68086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6CC8-AD4D-4A6C-BB03-F14C3130BD92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288392-833D-40B1-863A-975DF820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26A52-E154-4889-8BF1-8835E14C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E7B8-4223-4FC1-B68E-8F16FC821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63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8912C9-102B-43E0-AF50-A46547FD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79C-96CD-45FA-BEA5-3FBAAE1343FE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AD3996-8E60-4F93-9FF1-A6FBC386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827B5-BB33-44CC-BE27-7FE88EC7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D0544-1FDF-4D08-A3EC-17EEC3BE2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32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EC3830-D613-4DC3-9CD4-9D42BD2B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7D6C-82DF-4B87-AB78-932E8C8DF468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FDD18F-E0F0-41A3-A1D8-FB8AE20B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D59236-1CE1-4B14-A27C-DE5D91D9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99EAE-6D54-4737-8BD2-0FDF388BB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304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B7857D-747C-4FE8-AA8F-09D9BF78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65751-828B-4F3D-995B-3B4375F5376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4FEFF5-96A9-4184-AEB8-B5EB366C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63359B-3CCD-41D3-A818-B1DC336B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B0A92-8DCD-4A07-9F95-BFAE5FA7D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28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6D57E-A5B5-4911-845E-4FDBF92B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9888-EF26-4425-AB47-2125B21D13D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D97A-DF43-49D5-99E7-6185E505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C8D9-2DCC-4F1C-A574-8A35858B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2FDE-46D6-4FFF-A634-54E8E8B56D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957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68330B-D039-416D-B4D2-4E658BC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93A2-B89D-44C0-9F0C-6CCB0B261049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BC1D6A-C382-44F0-A89A-E9C05F6D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80928-0A27-4B65-ABF6-A71E1CFE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CC55-0785-4935-8DDC-3EA1DC9A9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5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4FA44-D88E-46B7-A66A-FA51860B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62DD3-D107-45E0-96C9-75C74FF5129A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24282-CBC3-4F2D-BEF1-BFDF5403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FBCE4-D517-43C5-B2E5-D9956A46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0325-7E76-4A39-8374-13F89F0D6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27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991A-ADC7-4C44-8911-A960FC03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ED0C1-4932-4EEA-B0F2-3E72C8DA983B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CD497-04E5-424E-A6E3-E6FD1A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46B80-1981-4305-BE65-AEE38B4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D765-EF5C-49B1-BBC9-5A8B1A349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712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D29D1-6665-411D-929B-7CA689E1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FDF0-8B6B-427C-9480-02C87B5919C1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9FFA5-CE88-4CFE-83A3-A1F5ABD0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F8C76-7787-4BE4-A542-9F9C1905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786B5-35E4-4D05-8DDB-431360FBD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15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A4891-4FB7-4969-BC16-F354236D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FD4-BFD2-4E91-96B3-C428BB0D06E9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54A98-13CC-455A-A033-D50BB2D9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17F43-6E4C-45C8-8675-511B0FAD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96F2-B2C4-4950-B591-C8A23ED74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605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07515-7AF4-4447-8FB7-5152CA74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D93B-49B1-433F-87DA-93B2139EF08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399AD-E12C-4206-BC38-ED22A2F0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30082-BCEA-46B6-BB18-7D6C4118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FFFA9-27DD-4DB0-99E6-7F97C8648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9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552A24-F0A3-4B2D-B3BB-60622533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D3F44-50F4-4EC6-A71D-9BF4B02DF63D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3F955F-7EAA-4C6A-8CD2-736CDF03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9F21DF-D4B2-4754-B5B2-38498FCC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034F1-DC15-4395-8148-B65C94EA1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04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B781282-9BE6-4936-B22E-486FA628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8A79-E9D7-4459-ADD5-059DA1EC78E3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B70CE6-F4D3-4AEB-8A14-9A20CCA1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096DF7-3055-4F5D-A814-CD1364E0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735EA-1738-435F-B420-B01828BB7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52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C53F3B-FB5A-43CD-8D82-A79C244C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4A31-B2CA-4074-8A9B-EABAF272D4C1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A9AB20B-6938-4907-B96C-AA5E6E08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D086C8-D5DD-43C0-9749-B1E1772EE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4A09E-05DF-4656-8C8A-95E31F5D8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31A0C7-2F7B-424A-B001-8B2B8EA4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2765-0751-4C94-B959-BCC63082DF35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1DB842-F8CB-4AC9-832B-2861323B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F4F7C1-F758-4CCF-9886-635085EF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47BC0-2B49-4AD2-8350-EF661520F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7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3E16-7E53-4AB1-A6FD-00F7B829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80FC-3542-45A8-9F81-9E5E7DDB72EC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8EBA2-94A7-4A6B-A071-144436D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6E01D-AB89-4CAC-95CD-A261C9B5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93E54-497C-4A55-9743-7FC9FF8F7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893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AD9EC5-F7AD-452D-804C-3EAC9BC8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E61F-2048-4D8D-BFF2-9B7B7AE7420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9E0FF0-BAC0-4A36-A1B3-0F10A6A3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599F89-21B3-4521-8BE4-F1AFC185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90B93-8922-4AA9-8F4E-0A957BC7DC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837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35FC28-25D9-4D78-A018-03ACEAE1D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EE54-8CBF-423A-888A-20D39822B336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9ECB5B-78FC-4C90-B126-28BAAA8F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C5B59A8-10F2-4AFB-A5D2-8AA93889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B0C58-1798-4B1B-BFB4-61667B44D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884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89C9-7002-452D-B71F-E3E1F0AE2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78F55-36F5-4B99-938F-1CCCA95C40A3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8D3FC-9A29-46BF-99BB-98FE26C5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BDE76-844E-4692-8038-6003B1AF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80D6A-C0CC-4E39-A0E0-D1C334BCB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902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34FE4-2C85-4243-867A-E54D342E5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98DF-4C7E-493D-916B-E9B9455C3DC2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E90CB-9A7F-4CD8-9418-B2D0A22F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2FDFE-FA49-4FA4-B9B5-5A9D10B2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A827F-FAF2-4F55-ACBF-588EB6539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2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FDF130-E74A-49ED-AE18-0B62F0864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FE22-B2CF-4B95-8D78-E46829D45FD7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BA521B-1EEA-4F5C-8F80-FEB1246A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FE8459-D8F7-42E8-BAF6-1E364CBF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F9E1-84DC-42A1-A40E-EFB98E8BC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57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61EC5BC-5EE3-4E44-8DCC-F154E0639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95E9-BA30-4C84-A17E-31B7B3408C86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B95162-F0E0-4E9B-9E74-F89804F0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37AA47-A8A5-4D39-93E1-7AC524D6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B033-2B11-4BD5-8D35-E76CE2607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42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9E71A1-42E5-46DD-8F44-D95A33D9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4A086-CB7A-4551-BDEF-2DD3D28FC30F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18891A-E2F0-466C-9F55-362184D6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BBB487-9CCE-4C00-A188-2EDD6D68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45595-E390-40B5-A5C1-42CFAEF2C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78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3F61C40-19F5-4B57-94D0-BE03376B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F535-F876-4CC3-BC4D-FFB726ADA615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1AD401-8418-40D2-98B8-79952874B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50981F-3F34-4B71-B007-BD70E3C5A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DFEC-77D9-4924-8F5F-3A3FC17869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1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264F09-97A2-4E63-A355-633E7388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DF81-00DF-44C4-BC5B-F940889C7810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7BDEA9-5EC7-4C38-B89A-FBEFCFDF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0D59A-41F6-4894-B285-7B614AB47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D678-27EC-47CB-8C14-80C4A29E7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5B78F7-EA56-423B-A8B5-7DDE75C4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39A0-E1B5-45A5-8F71-787F8CB1ED21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A2132B-0AE5-41F4-91F7-A01109154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D5F812-3BAC-4769-9C7F-B14B089B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5C76-0693-4F8E-934E-C211B61CA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28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4E39FCC-B135-42F1-91C6-96F710BF9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32BF4D7-0A81-489F-BF03-2BC96C9F74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F4A6-E3F2-4091-B8D6-FE0ED3739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CFDAFA-1F53-417D-8D2B-3D97399B30CE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D64A-3A41-43F3-A2D8-234670D8B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4A05C-2FC0-4564-BF2B-2AC0A8968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E5DD51-A87F-4DB2-A4E9-8CAB9BFB6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6915FC9-AEF6-4B98-9234-7F15CA680D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6DA0BB-373F-47A3-B24A-4CE398A98E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D6E0-4B65-4B28-BE45-F1FD6E3BB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6E5A0E-F630-4E13-B410-3A2A47214269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A257B-C2EA-490B-AC81-E64993EAB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80C9F-17C5-4D9E-A7E9-B240975BF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E18652-8E7B-4EDF-80A1-613DCFE7E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1C882644-0895-40D2-9DEF-5C6D520215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DCCCF8DB-D327-4584-B868-5B7BB87F6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30BA9-B057-4084-8589-1409B4DEF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CF495C-8818-4A0B-9611-85A63350D1C7}" type="datetimeFigureOut">
              <a:rPr lang="en-US"/>
              <a:pPr>
                <a:defRPr/>
              </a:pPr>
              <a:t>12/14/2022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915E-32B4-4CD9-8A72-B26B7A534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099B1-1285-48B2-8A38-F9B96157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32CE895-16A4-43C8-9B82-F21D97F2B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4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9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2.e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3.png"/><Relationship Id="rId10" Type="http://schemas.openxmlformats.org/officeDocument/2006/relationships/image" Target="../media/image24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emf"/><Relationship Id="rId7" Type="http://schemas.openxmlformats.org/officeDocument/2006/relationships/image" Target="../media/image38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e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2123B-1ACD-47FE-95F0-A03F856A1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91344"/>
            <a:ext cx="7886700" cy="132556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ΟΓΚΟΜΕΤΡΙΚΗ ΑΝΑΛΥΣΗ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AD1CD-D50A-4ECF-A9C7-4970B76E51BD}"/>
              </a:ext>
            </a:extLst>
          </p:cNvPr>
          <p:cNvSpPr txBox="1"/>
          <p:nvPr/>
        </p:nvSpPr>
        <p:spPr>
          <a:xfrm>
            <a:off x="1143000" y="523676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err="1">
                <a:latin typeface="+mn-lt"/>
              </a:rPr>
              <a:t>Τμήμ</a:t>
            </a:r>
            <a:r>
              <a:rPr lang="en-US" b="1" dirty="0">
                <a:latin typeface="+mn-lt"/>
              </a:rPr>
              <a:t>α Φαρμακευτικής, Τομέας Φαρμακευτικής Χημείας, </a:t>
            </a:r>
            <a:endParaRPr lang="el-GR" b="1" dirty="0">
              <a:latin typeface="+mn-lt"/>
            </a:endParaRPr>
          </a:p>
          <a:p>
            <a:pPr marR="0" lvl="0" algn="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b="1" dirty="0" err="1">
                <a:latin typeface="+mn-lt"/>
              </a:rPr>
              <a:t>Εργ</a:t>
            </a:r>
            <a:r>
              <a:rPr lang="en-US" b="1" dirty="0">
                <a:latin typeface="+mn-lt"/>
              </a:rPr>
              <a:t>αστήριο Φαρμακευτικής Ανάλυσης, ΕΚΠΑ</a:t>
            </a:r>
          </a:p>
          <a:p>
            <a:pPr lvl="0" algn="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Σημειώσεις</a:t>
            </a:r>
            <a:r>
              <a:rPr kumimoji="0" lang="el-GR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: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Ειρήνη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Πα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ντερή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 (2021</a:t>
            </a:r>
            <a:r>
              <a:rPr lang="en-US" dirty="0">
                <a:latin typeface="+mn-lt"/>
              </a:rPr>
              <a:t>)</a:t>
            </a:r>
            <a:r>
              <a:rPr lang="el-GR" dirty="0">
                <a:latin typeface="+mn-lt"/>
              </a:rPr>
              <a:t> </a:t>
            </a:r>
            <a:endParaRPr lang="en-US" dirty="0">
              <a:latin typeface="+mn-lt"/>
            </a:endParaRPr>
          </a:p>
          <a:p>
            <a:pPr lvl="0" algn="r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Βι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βλίο: Φαρμακευτική Ανάλυση, Γ. 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Φώσκολος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, Α. Ψα</a:t>
            </a:r>
            <a:r>
              <a:rPr kumimoji="0" lang="en-US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</a:rPr>
              <a:t>ρρέ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α-Σάνδρη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AAF51-DC99-4F61-BE56-4A20707344EA}"/>
              </a:ext>
            </a:extLst>
          </p:cNvPr>
          <p:cNvSpPr txBox="1"/>
          <p:nvPr/>
        </p:nvSpPr>
        <p:spPr>
          <a:xfrm>
            <a:off x="6019800" y="1828800"/>
            <a:ext cx="233101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chemeClr val="tx1"/>
                </a:solidFill>
              </a:rPr>
              <a:t>Ιωδομετρικός</a:t>
            </a:r>
            <a:r>
              <a:rPr lang="el-GR" sz="1400" dirty="0"/>
              <a:t> </a:t>
            </a:r>
            <a:r>
              <a:rPr lang="el-GR" sz="1400" dirty="0">
                <a:solidFill>
                  <a:schemeClr val="tx1"/>
                </a:solidFill>
              </a:rPr>
              <a:t>προσδιορισμός ολικών </a:t>
            </a:r>
            <a:r>
              <a:rPr lang="el-GR" sz="1400" dirty="0" err="1">
                <a:solidFill>
                  <a:schemeClr val="tx1"/>
                </a:solidFill>
              </a:rPr>
              <a:t>πενικιλλινών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1272" name="Object 2">
            <a:extLst>
              <a:ext uri="{FF2B5EF4-FFF2-40B4-BE49-F238E27FC236}">
                <a16:creationId xmlns:a16="http://schemas.microsoft.com/office/drawing/2014/main" id="{A8AF9B1F-85A8-4CB2-B76D-EAEE192266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676400"/>
          <a:ext cx="527685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77291" imgH="2085825" progId="ChemDraw.Document.6.0">
                  <p:embed/>
                </p:oleObj>
              </mc:Choice>
              <mc:Fallback>
                <p:oleObj name="CS ChemDraw Drawing" r:id="rId2" imgW="5277291" imgH="2085825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527685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C4D631-8EDB-4CE4-9F0F-9657A2A3E929}"/>
              </a:ext>
            </a:extLst>
          </p:cNvPr>
          <p:cNvCxnSpPr/>
          <p:nvPr/>
        </p:nvCxnSpPr>
        <p:spPr>
          <a:xfrm>
            <a:off x="914400" y="21336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AF6921-6691-45E8-9399-3DC6D93D874D}"/>
              </a:ext>
            </a:extLst>
          </p:cNvPr>
          <p:cNvCxnSpPr/>
          <p:nvPr/>
        </p:nvCxnSpPr>
        <p:spPr>
          <a:xfrm rot="16200000" flipH="1">
            <a:off x="1028700" y="1943100"/>
            <a:ext cx="304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BE7E38-ACDD-4FE0-9C0A-152ED7956716}"/>
              </a:ext>
            </a:extLst>
          </p:cNvPr>
          <p:cNvCxnSpPr/>
          <p:nvPr/>
        </p:nvCxnSpPr>
        <p:spPr>
          <a:xfrm rot="5400000">
            <a:off x="762001" y="2286000"/>
            <a:ext cx="3048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76" name="Object 3">
            <a:extLst>
              <a:ext uri="{FF2B5EF4-FFF2-40B4-BE49-F238E27FC236}">
                <a16:creationId xmlns:a16="http://schemas.microsoft.com/office/drawing/2014/main" id="{372104A3-CBF0-4197-82B4-9B3C88472C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4363" y="4208463"/>
          <a:ext cx="5989637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988913" imgH="2649728" progId="ChemDraw.Document.6.0">
                  <p:embed/>
                </p:oleObj>
              </mc:Choice>
              <mc:Fallback>
                <p:oleObj name="CS ChemDraw Drawing" r:id="rId4" imgW="5988913" imgH="264972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208463"/>
                        <a:ext cx="5989637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F0CD9304-CB70-453D-AF7C-83F2609E94A3}"/>
              </a:ext>
            </a:extLst>
          </p:cNvPr>
          <p:cNvSpPr/>
          <p:nvPr/>
        </p:nvSpPr>
        <p:spPr>
          <a:xfrm>
            <a:off x="5638800" y="1752600"/>
            <a:ext cx="1524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TextBox 11">
            <a:extLst>
              <a:ext uri="{FF2B5EF4-FFF2-40B4-BE49-F238E27FC236}">
                <a16:creationId xmlns:a16="http://schemas.microsoft.com/office/drawing/2014/main" id="{682D7B9F-D40C-4D36-B4A6-47C9394EE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590800"/>
            <a:ext cx="235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Υδρόλυση πενικιλλίνης</a:t>
            </a:r>
            <a:endParaRPr lang="en-US" altLang="en-US" sz="180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87614CF0-4E0E-4320-A3C9-E354FBACBD41}"/>
              </a:ext>
            </a:extLst>
          </p:cNvPr>
          <p:cNvSpPr/>
          <p:nvPr/>
        </p:nvSpPr>
        <p:spPr>
          <a:xfrm flipH="1">
            <a:off x="1905000" y="4114800"/>
            <a:ext cx="22860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0" name="TextBox 13">
            <a:extLst>
              <a:ext uri="{FF2B5EF4-FFF2-40B4-BE49-F238E27FC236}">
                <a16:creationId xmlns:a16="http://schemas.microsoft.com/office/drawing/2014/main" id="{6FD07F4E-EB61-4CF3-8DA0-5FC9A2358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Ογκομετρικός προσδιορισμός</a:t>
            </a:r>
            <a:endParaRPr lang="en-US" altLang="en-US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E46DCC-F4FF-48D6-AA8A-174CCBDD6BD9}"/>
              </a:ext>
            </a:extLst>
          </p:cNvPr>
          <p:cNvSpPr/>
          <p:nvPr/>
        </p:nvSpPr>
        <p:spPr>
          <a:xfrm>
            <a:off x="4343400" y="1524000"/>
            <a:ext cx="1219200" cy="9906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C5C6477-73B8-4F74-8767-8A7952AF57D4}"/>
              </a:ext>
            </a:extLst>
          </p:cNvPr>
          <p:cNvCxnSpPr>
            <a:stCxn id="15" idx="4"/>
          </p:cNvCxnSpPr>
          <p:nvPr/>
        </p:nvCxnSpPr>
        <p:spPr>
          <a:xfrm rot="5400000">
            <a:off x="3619500" y="2781300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C560C4-A43C-4332-99BB-16CB00F57A98}"/>
              </a:ext>
            </a:extLst>
          </p:cNvPr>
          <p:cNvSpPr/>
          <p:nvPr/>
        </p:nvSpPr>
        <p:spPr>
          <a:xfrm>
            <a:off x="3276600" y="5791200"/>
            <a:ext cx="3657600" cy="1066800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27000"/>
                </a:schemeClr>
              </a:gs>
              <a:gs pos="80000">
                <a:schemeClr val="accent3">
                  <a:shade val="93000"/>
                  <a:satMod val="130000"/>
                  <a:alpha val="22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96A72-9336-479F-9B6E-20A2134CEB25}"/>
              </a:ext>
            </a:extLst>
          </p:cNvPr>
          <p:cNvSpPr txBox="1"/>
          <p:nvPr/>
        </p:nvSpPr>
        <p:spPr>
          <a:xfrm>
            <a:off x="4343400" y="2590800"/>
            <a:ext cx="12477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D-</a:t>
            </a:r>
            <a:r>
              <a:rPr lang="el-GR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πενικιλλαμίνη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1C267-EA30-442E-AF74-89220F946833}"/>
              </a:ext>
            </a:extLst>
          </p:cNvPr>
          <p:cNvSpPr txBox="1"/>
          <p:nvPr/>
        </p:nvSpPr>
        <p:spPr>
          <a:xfrm>
            <a:off x="1981200" y="3581400"/>
            <a:ext cx="985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πεναλδεΰδη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C5ADF-F4AA-4753-AF1C-C69E1C9A70E5}"/>
              </a:ext>
            </a:extLst>
          </p:cNvPr>
          <p:cNvSpPr txBox="1"/>
          <p:nvPr/>
        </p:nvSpPr>
        <p:spPr>
          <a:xfrm>
            <a:off x="2133600" y="2286000"/>
            <a:ext cx="11223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πεναλδικό</a:t>
            </a:r>
            <a:r>
              <a:rPr lang="el-G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οξύ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7022EE2-A3F3-4CC8-AD30-CFF7BC8B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l-GR" sz="3600" dirty="0" err="1"/>
              <a:t>Ογκομέτρηση</a:t>
            </a:r>
            <a:r>
              <a:rPr lang="el-GR" sz="3600" dirty="0"/>
              <a:t> πρότυπης ουσίας - </a:t>
            </a:r>
            <a:r>
              <a:rPr lang="el-GR" sz="3600" i="1" dirty="0"/>
              <a:t>παράδειγμα</a:t>
            </a:r>
            <a:endParaRPr lang="en-US" sz="3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2">
            <a:extLst>
              <a:ext uri="{FF2B5EF4-FFF2-40B4-BE49-F238E27FC236}">
                <a16:creationId xmlns:a16="http://schemas.microsoft.com/office/drawing/2014/main" id="{43893F15-AD18-4D5F-BA86-4B3A482EA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341009"/>
              </p:ext>
            </p:extLst>
          </p:nvPr>
        </p:nvGraphicFramePr>
        <p:xfrm>
          <a:off x="328612" y="2133600"/>
          <a:ext cx="363378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93358" imgH="2982073" progId="ChemDraw.Document.6.0">
                  <p:embed/>
                </p:oleObj>
              </mc:Choice>
              <mc:Fallback>
                <p:oleObj name="CS ChemDraw Drawing" r:id="rId2" imgW="5193358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" y="2133600"/>
                        <a:ext cx="3633788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EFB1FD-705A-4BDB-97B9-EB400C81B65F}"/>
              </a:ext>
            </a:extLst>
          </p:cNvPr>
          <p:cNvSpPr txBox="1"/>
          <p:nvPr/>
        </p:nvSpPr>
        <p:spPr>
          <a:xfrm>
            <a:off x="152400" y="1676400"/>
            <a:ext cx="367119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Ογκομέτρηση προϊόντων διάσπασης </a:t>
            </a:r>
            <a:endParaRPr lang="en-US" dirty="0"/>
          </a:p>
        </p:txBody>
      </p:sp>
      <p:graphicFrame>
        <p:nvGraphicFramePr>
          <p:cNvPr id="12297" name="Object 3">
            <a:extLst>
              <a:ext uri="{FF2B5EF4-FFF2-40B4-BE49-F238E27FC236}">
                <a16:creationId xmlns:a16="http://schemas.microsoft.com/office/drawing/2014/main" id="{59275AF8-E6D5-440D-A739-268E8754C0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133600"/>
          <a:ext cx="2643188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78738" imgH="2085825" progId="ChemDraw.Document.6.0">
                  <p:embed/>
                </p:oleObj>
              </mc:Choice>
              <mc:Fallback>
                <p:oleObj name="CS ChemDraw Drawing" r:id="rId4" imgW="5278738" imgH="208582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2643188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2">
            <a:extLst>
              <a:ext uri="{FF2B5EF4-FFF2-40B4-BE49-F238E27FC236}">
                <a16:creationId xmlns:a16="http://schemas.microsoft.com/office/drawing/2014/main" id="{7DC23568-2DB2-45F6-B2DD-6B504A4A1F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200" y="2133600"/>
          <a:ext cx="22098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55811" imgH="2982073" progId="ChemDraw.Document.6.0">
                  <p:embed/>
                </p:oleObj>
              </mc:Choice>
              <mc:Fallback>
                <p:oleObj name="CS ChemDraw Drawing" r:id="rId6" imgW="3155811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133600"/>
                        <a:ext cx="22098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5">
            <a:extLst>
              <a:ext uri="{FF2B5EF4-FFF2-40B4-BE49-F238E27FC236}">
                <a16:creationId xmlns:a16="http://schemas.microsoft.com/office/drawing/2014/main" id="{8DDF663A-5845-4D01-A3A8-04963AD46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667000"/>
          <a:ext cx="812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18244" imgH="950434" progId="ChemDraw.Document.6.0">
                  <p:embed/>
                </p:oleObj>
              </mc:Choice>
              <mc:Fallback>
                <p:oleObj name="CS ChemDraw Drawing" r:id="rId8" imgW="1618244" imgH="950434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812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46C81A-6D10-4312-8861-F632F6356B7A}"/>
              </a:ext>
            </a:extLst>
          </p:cNvPr>
          <p:cNvSpPr txBox="1"/>
          <p:nvPr/>
        </p:nvSpPr>
        <p:spPr>
          <a:xfrm>
            <a:off x="4495800" y="1676400"/>
            <a:ext cx="4047968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rgbClr val="FF0000"/>
                </a:solidFill>
              </a:rPr>
              <a:t>Ογκομέτρηση αδιάσπαστης πενικιλλίνης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23956-2BC7-41D2-B0FC-D5274B7E11A5}"/>
              </a:ext>
            </a:extLst>
          </p:cNvPr>
          <p:cNvSpPr txBox="1"/>
          <p:nvPr/>
        </p:nvSpPr>
        <p:spPr>
          <a:xfrm>
            <a:off x="3810000" y="2514600"/>
            <a:ext cx="320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9F01C6-EE0B-4313-BE1D-531B2B6F2895}"/>
              </a:ext>
            </a:extLst>
          </p:cNvPr>
          <p:cNvSpPr txBox="1"/>
          <p:nvPr/>
        </p:nvSpPr>
        <p:spPr>
          <a:xfrm>
            <a:off x="7391400" y="2514600"/>
            <a:ext cx="384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725FCC-46A4-46DA-9A9E-4820A1A00417}"/>
              </a:ext>
            </a:extLst>
          </p:cNvPr>
          <p:cNvSpPr txBox="1"/>
          <p:nvPr/>
        </p:nvSpPr>
        <p:spPr>
          <a:xfrm>
            <a:off x="4572000" y="2057400"/>
            <a:ext cx="186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ίδιο ογκομετρικό διάλυμα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170098A-1842-4889-8C1B-2D69C08EF10F}"/>
              </a:ext>
            </a:extLst>
          </p:cNvPr>
          <p:cNvCxnSpPr>
            <a:stCxn id="13" idx="1"/>
          </p:cNvCxnSpPr>
          <p:nvPr/>
        </p:nvCxnSpPr>
        <p:spPr>
          <a:xfrm rot="10800000" flipV="1">
            <a:off x="3810000" y="2195513"/>
            <a:ext cx="762000" cy="24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9519B1-56A8-41FB-8258-CDEB74836D6A}"/>
              </a:ext>
            </a:extLst>
          </p:cNvPr>
          <p:cNvCxnSpPr>
            <a:stCxn id="13" idx="3"/>
          </p:cNvCxnSpPr>
          <p:nvPr/>
        </p:nvCxnSpPr>
        <p:spPr>
          <a:xfrm>
            <a:off x="6435725" y="2195513"/>
            <a:ext cx="727075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8E6B99C-C1A0-49E5-AA9B-4AC72FAA6CBD}"/>
              </a:ext>
            </a:extLst>
          </p:cNvPr>
          <p:cNvSpPr/>
          <p:nvPr/>
        </p:nvSpPr>
        <p:spPr>
          <a:xfrm>
            <a:off x="3429000" y="4343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7F3D51-68BC-477D-8C14-2640331CB614}"/>
              </a:ext>
            </a:extLst>
          </p:cNvPr>
          <p:cNvSpPr/>
          <p:nvPr/>
        </p:nvSpPr>
        <p:spPr>
          <a:xfrm>
            <a:off x="7010400" y="4343400"/>
            <a:ext cx="1524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ED64C3-FABC-4A66-8934-EE7FEB4D7E7A}"/>
              </a:ext>
            </a:extLst>
          </p:cNvPr>
          <p:cNvSpPr txBox="1"/>
          <p:nvPr/>
        </p:nvSpPr>
        <p:spPr>
          <a:xfrm>
            <a:off x="3505200" y="4267200"/>
            <a:ext cx="320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DF278-CA6D-4334-B77B-5E8BA6B9DB68}"/>
              </a:ext>
            </a:extLst>
          </p:cNvPr>
          <p:cNvSpPr txBox="1"/>
          <p:nvPr/>
        </p:nvSpPr>
        <p:spPr>
          <a:xfrm>
            <a:off x="6934200" y="4267200"/>
            <a:ext cx="457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V’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ACFE0-D70A-4C87-B7E0-53C8D2A2BE28}"/>
              </a:ext>
            </a:extLst>
          </p:cNvPr>
          <p:cNvSpPr txBox="1"/>
          <p:nvPr/>
        </p:nvSpPr>
        <p:spPr>
          <a:xfrm>
            <a:off x="2667000" y="4648200"/>
            <a:ext cx="2133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όγκος αντιδραστηρίου που καταναλώθηκε από τα προϊόντα διάσπασης και το αδιάσπαστο μόριο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1FC93D-0EAE-43D6-9338-83C2D4BC0ED4}"/>
              </a:ext>
            </a:extLst>
          </p:cNvPr>
          <p:cNvSpPr txBox="1"/>
          <p:nvPr/>
        </p:nvSpPr>
        <p:spPr>
          <a:xfrm>
            <a:off x="6172200" y="46482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όγκος αντιδραστηρίου που καταναλώθηκε από το αδιάσπαστο μόριο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97B6CA-4FE0-4F93-9650-BAEB6C1C9756}"/>
              </a:ext>
            </a:extLst>
          </p:cNvPr>
          <p:cNvSpPr/>
          <p:nvPr/>
        </p:nvSpPr>
        <p:spPr>
          <a:xfrm>
            <a:off x="3810000" y="5715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A25D31-4DAC-451B-BB27-5E60EDBA3164}"/>
              </a:ext>
            </a:extLst>
          </p:cNvPr>
          <p:cNvSpPr/>
          <p:nvPr/>
        </p:nvSpPr>
        <p:spPr>
          <a:xfrm>
            <a:off x="3810000" y="5791200"/>
            <a:ext cx="1524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CCA12D99-729E-45D8-B733-83E2376C0098}"/>
              </a:ext>
            </a:extLst>
          </p:cNvPr>
          <p:cNvSpPr/>
          <p:nvPr/>
        </p:nvSpPr>
        <p:spPr>
          <a:xfrm rot="16200000">
            <a:off x="4076700" y="5981700"/>
            <a:ext cx="228600" cy="304800"/>
          </a:xfrm>
          <a:prstGeom prst="leftBrace">
            <a:avLst>
              <a:gd name="adj1" fmla="val 8333"/>
              <a:gd name="adj2" fmla="val 53158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C57F7-BFEF-4C70-AFCB-085E8B6FCDAF}"/>
              </a:ext>
            </a:extLst>
          </p:cNvPr>
          <p:cNvSpPr txBox="1"/>
          <p:nvPr/>
        </p:nvSpPr>
        <p:spPr>
          <a:xfrm>
            <a:off x="3962400" y="5638800"/>
            <a:ext cx="320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C9C463-8350-44CC-A773-817C7867495E}"/>
              </a:ext>
            </a:extLst>
          </p:cNvPr>
          <p:cNvSpPr txBox="1"/>
          <p:nvPr/>
        </p:nvSpPr>
        <p:spPr>
          <a:xfrm>
            <a:off x="3733800" y="5715000"/>
            <a:ext cx="4572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V’</a:t>
            </a:r>
          </a:p>
        </p:txBody>
      </p:sp>
      <p:sp>
        <p:nvSpPr>
          <p:cNvPr id="12319" name="TextBox 34">
            <a:extLst>
              <a:ext uri="{FF2B5EF4-FFF2-40B4-BE49-F238E27FC236}">
                <a16:creationId xmlns:a16="http://schemas.microsoft.com/office/drawing/2014/main" id="{A0E615A7-EF98-4BB9-BE0C-17FE950E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172200"/>
            <a:ext cx="59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V-V’</a:t>
            </a:r>
          </a:p>
        </p:txBody>
      </p:sp>
      <p:sp>
        <p:nvSpPr>
          <p:cNvPr id="12320" name="TextBox 35">
            <a:extLst>
              <a:ext uri="{FF2B5EF4-FFF2-40B4-BE49-F238E27FC236}">
                <a16:creationId xmlns:a16="http://schemas.microsoft.com/office/drawing/2014/main" id="{220EC0F7-87E2-462B-BE63-9B0A1AC3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674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200" b="1">
                <a:solidFill>
                  <a:srgbClr val="00B050"/>
                </a:solidFill>
              </a:rPr>
              <a:t>όγκος αντιδραστηρίου που καταναλώθηκε </a:t>
            </a:r>
            <a:r>
              <a:rPr lang="en-US" altLang="en-US" sz="1200" b="1" u="sng">
                <a:solidFill>
                  <a:srgbClr val="00B050"/>
                </a:solidFill>
              </a:rPr>
              <a:t>MONO</a:t>
            </a:r>
            <a:r>
              <a:rPr lang="el-GR" altLang="en-US" sz="1200" b="1">
                <a:solidFill>
                  <a:srgbClr val="00B050"/>
                </a:solidFill>
              </a:rPr>
              <a:t> τα προϊόντα διάσπασης</a:t>
            </a:r>
            <a:endParaRPr lang="en-US" altLang="en-US" sz="1200" b="1">
              <a:solidFill>
                <a:srgbClr val="00B050"/>
              </a:solidFill>
            </a:endParaRPr>
          </a:p>
        </p:txBody>
      </p:sp>
      <p:sp>
        <p:nvSpPr>
          <p:cNvPr id="37" name="Left Arrow 36">
            <a:extLst>
              <a:ext uri="{FF2B5EF4-FFF2-40B4-BE49-F238E27FC236}">
                <a16:creationId xmlns:a16="http://schemas.microsoft.com/office/drawing/2014/main" id="{F6640700-6536-4DA9-9105-B8CD02B22319}"/>
              </a:ext>
            </a:extLst>
          </p:cNvPr>
          <p:cNvSpPr/>
          <p:nvPr/>
        </p:nvSpPr>
        <p:spPr>
          <a:xfrm>
            <a:off x="2514600" y="6019800"/>
            <a:ext cx="990600" cy="1524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6F25110-626E-4CDC-A36D-2DE41F16B531}"/>
              </a:ext>
            </a:extLst>
          </p:cNvPr>
          <p:cNvSpPr txBox="1"/>
          <p:nvPr/>
        </p:nvSpPr>
        <p:spPr>
          <a:xfrm>
            <a:off x="762000" y="5943600"/>
            <a:ext cx="18272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MW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 (V-V’)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0A319BF-88A0-487F-A6C4-84D6A873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33375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400" dirty="0" err="1"/>
              <a:t>Ογκομέτρηση</a:t>
            </a:r>
            <a:r>
              <a:rPr lang="el-GR" sz="2400" dirty="0"/>
              <a:t> πρότυπης ουσίας – </a:t>
            </a:r>
            <a:r>
              <a:rPr lang="el-GR" sz="2400" i="1" dirty="0"/>
              <a:t>παράδειγμα : </a:t>
            </a:r>
            <a:br>
              <a:rPr lang="el-GR" sz="2400" i="1" dirty="0"/>
            </a:br>
            <a:r>
              <a:rPr lang="el-GR" sz="2400" i="1" dirty="0"/>
              <a:t>α) </a:t>
            </a:r>
            <a:r>
              <a:rPr lang="el-GR" sz="2400" i="1" dirty="0" err="1"/>
              <a:t>ογκομέτρηση</a:t>
            </a:r>
            <a:r>
              <a:rPr lang="el-GR" sz="2400" i="1" dirty="0"/>
              <a:t> του δείγματος άγνωστης περιεκτικότητας σε </a:t>
            </a:r>
            <a:r>
              <a:rPr lang="el-GR" sz="2400" i="1" dirty="0" err="1"/>
              <a:t>πενικιλλίνη</a:t>
            </a:r>
            <a:endParaRPr lang="en-US" sz="24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Object 2">
            <a:extLst>
              <a:ext uri="{FF2B5EF4-FFF2-40B4-BE49-F238E27FC236}">
                <a16:creationId xmlns:a16="http://schemas.microsoft.com/office/drawing/2014/main" id="{C95C687E-D621-4E6B-8923-6DD3BCE59D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133600"/>
          <a:ext cx="363378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193358" imgH="2982073" progId="ChemDraw.Document.6.0">
                  <p:embed/>
                </p:oleObj>
              </mc:Choice>
              <mc:Fallback>
                <p:oleObj name="CS ChemDraw Drawing" r:id="rId2" imgW="5193358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3633788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8235AC-59D5-48EA-B41F-CF7A28FF7DAC}"/>
              </a:ext>
            </a:extLst>
          </p:cNvPr>
          <p:cNvSpPr txBox="1"/>
          <p:nvPr/>
        </p:nvSpPr>
        <p:spPr>
          <a:xfrm>
            <a:off x="0" y="1600200"/>
            <a:ext cx="259079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Ογκομέτρηση προϊόντων διάσπασης</a:t>
            </a:r>
            <a:r>
              <a:rPr lang="en-US" sz="1400" dirty="0"/>
              <a:t> </a:t>
            </a:r>
            <a:r>
              <a:rPr lang="el-GR" sz="1400" b="1" dirty="0"/>
              <a:t>ΠΡΟΤΥΠΗΣ</a:t>
            </a:r>
            <a:r>
              <a:rPr lang="el-GR" sz="1400" dirty="0"/>
              <a:t> ουσίας </a:t>
            </a:r>
            <a:endParaRPr lang="en-US" sz="1400" dirty="0"/>
          </a:p>
        </p:txBody>
      </p:sp>
      <p:graphicFrame>
        <p:nvGraphicFramePr>
          <p:cNvPr id="13321" name="Object 3">
            <a:extLst>
              <a:ext uri="{FF2B5EF4-FFF2-40B4-BE49-F238E27FC236}">
                <a16:creationId xmlns:a16="http://schemas.microsoft.com/office/drawing/2014/main" id="{125DC647-01D9-4368-A5D0-49E75AE7D8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233613"/>
          <a:ext cx="264318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278738" imgH="2085825" progId="ChemDraw.Document.6.0">
                  <p:embed/>
                </p:oleObj>
              </mc:Choice>
              <mc:Fallback>
                <p:oleObj name="CS ChemDraw Drawing" r:id="rId4" imgW="5278738" imgH="208582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33613"/>
                        <a:ext cx="2643188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2">
            <a:extLst>
              <a:ext uri="{FF2B5EF4-FFF2-40B4-BE49-F238E27FC236}">
                <a16:creationId xmlns:a16="http://schemas.microsoft.com/office/drawing/2014/main" id="{BEF2CD72-C7A0-4E2B-AEF3-F24639DEA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3200" y="2133600"/>
          <a:ext cx="22098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55811" imgH="2982073" progId="ChemDraw.Document.6.0">
                  <p:embed/>
                </p:oleObj>
              </mc:Choice>
              <mc:Fallback>
                <p:oleObj name="CS ChemDraw Drawing" r:id="rId6" imgW="3155811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2133600"/>
                        <a:ext cx="2209800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5">
            <a:extLst>
              <a:ext uri="{FF2B5EF4-FFF2-40B4-BE49-F238E27FC236}">
                <a16:creationId xmlns:a16="http://schemas.microsoft.com/office/drawing/2014/main" id="{2E11FB1D-1929-4568-8FD6-8BF3FF1FC8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667000"/>
          <a:ext cx="8128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618244" imgH="950434" progId="ChemDraw.Document.6.0">
                  <p:embed/>
                </p:oleObj>
              </mc:Choice>
              <mc:Fallback>
                <p:oleObj name="CS ChemDraw Drawing" r:id="rId8" imgW="1618244" imgH="950434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8128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115B44-CB57-463B-BB7C-698C9838A17C}"/>
              </a:ext>
            </a:extLst>
          </p:cNvPr>
          <p:cNvSpPr txBox="1"/>
          <p:nvPr/>
        </p:nvSpPr>
        <p:spPr>
          <a:xfrm>
            <a:off x="6858000" y="1600200"/>
            <a:ext cx="2286000" cy="523220"/>
          </a:xfrm>
          <a:prstGeom prst="rect">
            <a:avLst/>
          </a:prstGeom>
          <a:gradFill>
            <a:gsLst>
              <a:gs pos="0">
                <a:srgbClr val="FFFF0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solidFill>
                  <a:srgbClr val="FF0000"/>
                </a:solidFill>
              </a:rPr>
              <a:t>Ογκομέτρηση αδιάσπαστης </a:t>
            </a:r>
            <a:r>
              <a:rPr lang="el-GR" sz="1400" b="1" dirty="0">
                <a:solidFill>
                  <a:srgbClr val="FF0000"/>
                </a:solidFill>
              </a:rPr>
              <a:t>ΠΡΟΤΥΠΗΣ </a:t>
            </a:r>
            <a:r>
              <a:rPr lang="el-GR" sz="1400" dirty="0">
                <a:solidFill>
                  <a:srgbClr val="FF0000"/>
                </a:solidFill>
              </a:rPr>
              <a:t>πενικιλλίνης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47440-AB69-464E-B8AD-CDB086F6D222}"/>
              </a:ext>
            </a:extLst>
          </p:cNvPr>
          <p:cNvSpPr txBox="1"/>
          <p:nvPr/>
        </p:nvSpPr>
        <p:spPr>
          <a:xfrm>
            <a:off x="3810000" y="2514600"/>
            <a:ext cx="3206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3B69B-7098-45EE-AC1E-56D255358401}"/>
              </a:ext>
            </a:extLst>
          </p:cNvPr>
          <p:cNvSpPr txBox="1"/>
          <p:nvPr/>
        </p:nvSpPr>
        <p:spPr>
          <a:xfrm>
            <a:off x="7391400" y="2514600"/>
            <a:ext cx="384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D68F61-3FB7-46A0-ABB9-B5B66044F5D4}"/>
              </a:ext>
            </a:extLst>
          </p:cNvPr>
          <p:cNvSpPr txBox="1"/>
          <p:nvPr/>
        </p:nvSpPr>
        <p:spPr>
          <a:xfrm>
            <a:off x="4572000" y="2057400"/>
            <a:ext cx="18637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ίδιο ογκομετρικό διάλυμα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170B28-710A-4558-ACF7-5C96C2B47206}"/>
              </a:ext>
            </a:extLst>
          </p:cNvPr>
          <p:cNvCxnSpPr>
            <a:stCxn id="13" idx="1"/>
          </p:cNvCxnSpPr>
          <p:nvPr/>
        </p:nvCxnSpPr>
        <p:spPr>
          <a:xfrm rot="10800000" flipV="1">
            <a:off x="3810000" y="2195513"/>
            <a:ext cx="762000" cy="24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0B1EC6-1046-4237-BE92-C7090A081399}"/>
              </a:ext>
            </a:extLst>
          </p:cNvPr>
          <p:cNvCxnSpPr>
            <a:stCxn id="13" idx="3"/>
          </p:cNvCxnSpPr>
          <p:nvPr/>
        </p:nvCxnSpPr>
        <p:spPr>
          <a:xfrm>
            <a:off x="6435725" y="2195513"/>
            <a:ext cx="727075" cy="319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A971275-67B3-4CA3-87F5-324BE5359961}"/>
              </a:ext>
            </a:extLst>
          </p:cNvPr>
          <p:cNvSpPr/>
          <p:nvPr/>
        </p:nvSpPr>
        <p:spPr>
          <a:xfrm>
            <a:off x="3429000" y="4343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ADFC94-5B89-453C-BEC4-973AA4ABE8DE}"/>
              </a:ext>
            </a:extLst>
          </p:cNvPr>
          <p:cNvSpPr/>
          <p:nvPr/>
        </p:nvSpPr>
        <p:spPr>
          <a:xfrm>
            <a:off x="7010400" y="4343400"/>
            <a:ext cx="1524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BA73E7-E6C3-4B11-86CC-644F8D33D08A}"/>
              </a:ext>
            </a:extLst>
          </p:cNvPr>
          <p:cNvSpPr txBox="1"/>
          <p:nvPr/>
        </p:nvSpPr>
        <p:spPr>
          <a:xfrm>
            <a:off x="3505200" y="4267200"/>
            <a:ext cx="371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EE2F4-A0FC-4CA4-9C73-F42DB62C4B5F}"/>
              </a:ext>
            </a:extLst>
          </p:cNvPr>
          <p:cNvSpPr txBox="1"/>
          <p:nvPr/>
        </p:nvSpPr>
        <p:spPr>
          <a:xfrm>
            <a:off x="6934200" y="4267200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A5CED6-F726-4A45-876E-32283C761E10}"/>
              </a:ext>
            </a:extLst>
          </p:cNvPr>
          <p:cNvSpPr txBox="1"/>
          <p:nvPr/>
        </p:nvSpPr>
        <p:spPr>
          <a:xfrm>
            <a:off x="914400" y="4572000"/>
            <a:ext cx="434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όγκος αντιδραστηρίου που καταναλώθηκε από τα προϊόντα διάσπασης και το αδιάσπαστο μόριο</a:t>
            </a:r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l-GR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της ΠΡΟΤΥΠΗΣ ουσίας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02D14B-74FF-4EA2-90F3-051E57D5B37A}"/>
              </a:ext>
            </a:extLst>
          </p:cNvPr>
          <p:cNvSpPr txBox="1"/>
          <p:nvPr/>
        </p:nvSpPr>
        <p:spPr>
          <a:xfrm>
            <a:off x="5410200" y="4572000"/>
            <a:ext cx="3581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όγκος αντιδραστηρίου που καταναλώθηκε από το αδιάσπαστο μόριο της ΠΡΟΤΥΠΗΣ πενικιλλίνης 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0615D4-DB07-4D76-B3B7-4A6F7626EE82}"/>
              </a:ext>
            </a:extLst>
          </p:cNvPr>
          <p:cNvSpPr/>
          <p:nvPr/>
        </p:nvSpPr>
        <p:spPr>
          <a:xfrm>
            <a:off x="4419600" y="51054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C6923B-C0ED-4DF1-9DA1-4456D58E251C}"/>
              </a:ext>
            </a:extLst>
          </p:cNvPr>
          <p:cNvSpPr/>
          <p:nvPr/>
        </p:nvSpPr>
        <p:spPr>
          <a:xfrm>
            <a:off x="4419600" y="5181600"/>
            <a:ext cx="152400" cy="228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EE6DA03F-C79D-458B-BCAF-235F1BCB02A9}"/>
              </a:ext>
            </a:extLst>
          </p:cNvPr>
          <p:cNvSpPr/>
          <p:nvPr/>
        </p:nvSpPr>
        <p:spPr>
          <a:xfrm rot="16200000">
            <a:off x="4686300" y="5372100"/>
            <a:ext cx="228600" cy="304800"/>
          </a:xfrm>
          <a:prstGeom prst="leftBrace">
            <a:avLst>
              <a:gd name="adj1" fmla="val 8333"/>
              <a:gd name="adj2" fmla="val 53158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DC8E58-5AAD-4233-B06C-B8758EF940E0}"/>
              </a:ext>
            </a:extLst>
          </p:cNvPr>
          <p:cNvSpPr txBox="1"/>
          <p:nvPr/>
        </p:nvSpPr>
        <p:spPr>
          <a:xfrm>
            <a:off x="4572000" y="5029200"/>
            <a:ext cx="3714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A7E531-FCD0-40BE-B10D-30BE74C138A1}"/>
              </a:ext>
            </a:extLst>
          </p:cNvPr>
          <p:cNvSpPr txBox="1"/>
          <p:nvPr/>
        </p:nvSpPr>
        <p:spPr>
          <a:xfrm>
            <a:off x="4267200" y="5105400"/>
            <a:ext cx="457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</a:t>
            </a:r>
          </a:p>
        </p:txBody>
      </p:sp>
      <p:sp>
        <p:nvSpPr>
          <p:cNvPr id="13343" name="TextBox 26">
            <a:extLst>
              <a:ext uri="{FF2B5EF4-FFF2-40B4-BE49-F238E27FC236}">
                <a16:creationId xmlns:a16="http://schemas.microsoft.com/office/drawing/2014/main" id="{75D39C3B-09F0-4196-BE4C-914464228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562600"/>
            <a:ext cx="688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B050"/>
                </a:solidFill>
              </a:rPr>
              <a:t>V</a:t>
            </a:r>
            <a:r>
              <a:rPr lang="en-US" altLang="en-US" sz="1800" b="1" baseline="-25000">
                <a:solidFill>
                  <a:srgbClr val="00B050"/>
                </a:solidFill>
              </a:rPr>
              <a:t>s</a:t>
            </a:r>
            <a:r>
              <a:rPr lang="en-US" altLang="en-US" sz="1800" b="1">
                <a:solidFill>
                  <a:srgbClr val="00B050"/>
                </a:solidFill>
              </a:rPr>
              <a:t>-V</a:t>
            </a:r>
            <a:r>
              <a:rPr lang="en-US" altLang="en-US" sz="1800" b="1" baseline="-25000">
                <a:solidFill>
                  <a:srgbClr val="00B050"/>
                </a:solidFill>
              </a:rPr>
              <a:t>s</a:t>
            </a:r>
            <a:r>
              <a:rPr lang="en-US" altLang="en-US" sz="1800" b="1">
                <a:solidFill>
                  <a:srgbClr val="00B050"/>
                </a:solidFill>
              </a:rPr>
              <a:t>’</a:t>
            </a:r>
          </a:p>
        </p:txBody>
      </p:sp>
      <p:sp>
        <p:nvSpPr>
          <p:cNvPr id="13344" name="TextBox 27">
            <a:extLst>
              <a:ext uri="{FF2B5EF4-FFF2-40B4-BE49-F238E27FC236}">
                <a16:creationId xmlns:a16="http://schemas.microsoft.com/office/drawing/2014/main" id="{478DEC94-5CCD-4DEB-93DA-CA5EAE3C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2578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200" b="1">
                <a:solidFill>
                  <a:srgbClr val="00B050"/>
                </a:solidFill>
              </a:rPr>
              <a:t>όγκος αντιδραστηρίου που καταναλώθηκε </a:t>
            </a:r>
            <a:r>
              <a:rPr lang="en-US" altLang="en-US" sz="1200" b="1" u="sng">
                <a:solidFill>
                  <a:srgbClr val="00B050"/>
                </a:solidFill>
              </a:rPr>
              <a:t>MONO</a:t>
            </a:r>
            <a:r>
              <a:rPr lang="el-GR" altLang="en-US" sz="1200" b="1">
                <a:solidFill>
                  <a:srgbClr val="00B050"/>
                </a:solidFill>
              </a:rPr>
              <a:t> τα προϊόντα διάσπασης</a:t>
            </a:r>
            <a:endParaRPr lang="en-US" altLang="en-US" sz="1200" b="1">
              <a:solidFill>
                <a:srgbClr val="00B050"/>
              </a:solidFill>
            </a:endParaRP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E1A967C1-D227-4E6C-B701-924E7529B634}"/>
              </a:ext>
            </a:extLst>
          </p:cNvPr>
          <p:cNvSpPr/>
          <p:nvPr/>
        </p:nvSpPr>
        <p:spPr>
          <a:xfrm>
            <a:off x="3352800" y="5410200"/>
            <a:ext cx="990600" cy="1524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F5AB58-892E-4198-9D5A-DB3148D12D45}"/>
              </a:ext>
            </a:extLst>
          </p:cNvPr>
          <p:cNvSpPr txBox="1"/>
          <p:nvPr/>
        </p:nvSpPr>
        <p:spPr>
          <a:xfrm>
            <a:off x="1371600" y="5334000"/>
            <a:ext cx="1917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en-US" b="1" baseline="-25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MW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 (V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-V</a:t>
            </a:r>
            <a:r>
              <a:rPr lang="en-US" b="1" baseline="-25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5ADC7A-F891-4981-815B-4F7F62F028DD}"/>
              </a:ext>
            </a:extLst>
          </p:cNvPr>
          <p:cNvSpPr txBox="1"/>
          <p:nvPr/>
        </p:nvSpPr>
        <p:spPr>
          <a:xfrm>
            <a:off x="1143000" y="5943600"/>
            <a:ext cx="6324600" cy="646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Συνολικά (σύγκριση της αναλυόμενης προς την ΠΡΟΤΥΠΗ ουσία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=m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V-V’)/(V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</a:t>
            </a:r>
            <a:r>
              <a:rPr lang="en-US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3EC1B0C-A54C-4E50-8772-A594ABD83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400" dirty="0" err="1"/>
              <a:t>Ογκομέτρηση</a:t>
            </a:r>
            <a:r>
              <a:rPr lang="el-GR" sz="2400" dirty="0"/>
              <a:t> πρότυπης ουσίας – </a:t>
            </a:r>
            <a:r>
              <a:rPr lang="el-GR" sz="2400" i="1" dirty="0"/>
              <a:t>παράδειγμα: </a:t>
            </a:r>
            <a:br>
              <a:rPr lang="el-GR" sz="2400" i="1" dirty="0"/>
            </a:br>
            <a:r>
              <a:rPr lang="el-GR" sz="2400" i="1" dirty="0"/>
              <a:t>β) </a:t>
            </a:r>
            <a:r>
              <a:rPr lang="el-GR" sz="2400" i="1" dirty="0" err="1"/>
              <a:t>ογκομέτρηση</a:t>
            </a:r>
            <a:r>
              <a:rPr lang="el-GR" sz="2400" i="1" dirty="0"/>
              <a:t> πρότυπου διαλύματος </a:t>
            </a:r>
            <a:r>
              <a:rPr lang="el-GR" sz="2400" i="1" dirty="0" err="1"/>
              <a:t>πενικιλλινών</a:t>
            </a:r>
            <a:endParaRPr lang="en-US" sz="24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7B7CAE-3ED9-4D4D-8264-E44924F5C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412463"/>
              </p:ext>
            </p:extLst>
          </p:nvPr>
        </p:nvGraphicFramePr>
        <p:xfrm>
          <a:off x="272423" y="1219200"/>
          <a:ext cx="8452477" cy="547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1FEF104-1F93-46D7-B9C7-24D2FE1C9436}"/>
              </a:ext>
            </a:extLst>
          </p:cNvPr>
          <p:cNvSpPr txBox="1">
            <a:spLocks/>
          </p:cNvSpPr>
          <p:nvPr/>
        </p:nvSpPr>
        <p:spPr bwMode="auto">
          <a:xfrm>
            <a:off x="228600" y="457200"/>
            <a:ext cx="78867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1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ΟΓΚΟΜΕΤΡΙΚΗ ΑΝΑΛΥΣΗ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4C90E4D-E086-4492-93C9-386EE379F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53010"/>
              </p:ext>
            </p:extLst>
          </p:nvPr>
        </p:nvGraphicFramePr>
        <p:xfrm>
          <a:off x="152400" y="1676400"/>
          <a:ext cx="4724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99C030-103C-426D-8092-9E7143559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171316"/>
              </p:ext>
            </p:extLst>
          </p:nvPr>
        </p:nvGraphicFramePr>
        <p:xfrm>
          <a:off x="2209800" y="4488425"/>
          <a:ext cx="4495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8018281-A757-4682-9AE4-FBC14B74A6B5}"/>
              </a:ext>
            </a:extLst>
          </p:cNvPr>
          <p:cNvSpPr txBox="1"/>
          <p:nvPr/>
        </p:nvSpPr>
        <p:spPr>
          <a:xfrm>
            <a:off x="5029200" y="2073057"/>
            <a:ext cx="342900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solidFill>
                  <a:schemeClr val="bg1"/>
                </a:solidFill>
              </a:rPr>
              <a:t>Η αντίδραση πρέπει να είναι </a:t>
            </a:r>
            <a:r>
              <a:rPr lang="el-GR" b="1" i="1" dirty="0" err="1">
                <a:solidFill>
                  <a:schemeClr val="bg1"/>
                </a:solidFill>
              </a:rPr>
              <a:t>στοιχειομετρική</a:t>
            </a:r>
            <a:r>
              <a:rPr lang="el-GR" b="1" i="1" dirty="0">
                <a:solidFill>
                  <a:schemeClr val="bg1"/>
                </a:solidFill>
              </a:rPr>
              <a:t> -  ποσοτική - ταχεία - να μπορεί να προσδιοριστεί με σχετική ακρίβεια το τελικό σημείο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A04FC7-E83D-4FBB-8694-55EF14324B75}"/>
              </a:ext>
            </a:extLst>
          </p:cNvPr>
          <p:cNvSpPr txBox="1"/>
          <p:nvPr/>
        </p:nvSpPr>
        <p:spPr>
          <a:xfrm>
            <a:off x="542543" y="4048432"/>
            <a:ext cx="404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Κατά άλλους συγγραφείς ισχύει ο αντίθετος όρος</a:t>
            </a:r>
            <a:endParaRPr lang="en-US" sz="1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B654FB-87E9-42D8-958D-567E6430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Ογκομετρική ανάλυση -</a:t>
            </a:r>
            <a:br>
              <a:rPr lang="el-GR" sz="3200" dirty="0"/>
            </a:br>
            <a:r>
              <a:rPr lang="el-GR" sz="3200" dirty="0"/>
              <a:t>ΜΕΘΟΔΟΙ ΕΞΟΥΔΕΤΕΡΩΣΗΣ</a:t>
            </a:r>
            <a:endParaRPr lang="en-US" sz="32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5">
            <a:extLst>
              <a:ext uri="{FF2B5EF4-FFF2-40B4-BE49-F238E27FC236}">
                <a16:creationId xmlns:a16="http://schemas.microsoft.com/office/drawing/2014/main" id="{D1CC65EA-455E-4132-AB3C-A77CEB410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2286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/>
              <a:t>ΗΑ + Η</a:t>
            </a:r>
            <a:r>
              <a:rPr lang="el-GR" altLang="en-US" sz="1800" b="1" baseline="-25000" dirty="0"/>
              <a:t>2</a:t>
            </a:r>
            <a:r>
              <a:rPr lang="el-GR" altLang="en-US" sz="1800" b="1" dirty="0"/>
              <a:t>Ο </a:t>
            </a:r>
            <a:r>
              <a:rPr lang="en-US" altLang="en-US" sz="1800" b="1" dirty="0">
                <a:sym typeface="Wingdings" panose="05000000000000000000" pitchFamily="2" charset="2"/>
              </a:rPr>
              <a:t></a:t>
            </a:r>
            <a:r>
              <a:rPr lang="el-GR" altLang="en-US" sz="1800" b="1" dirty="0">
                <a:sym typeface="Wingdings" panose="05000000000000000000" pitchFamily="2" charset="2"/>
              </a:rPr>
              <a:t> Η</a:t>
            </a:r>
            <a:r>
              <a:rPr lang="el-GR" altLang="en-US" sz="1800" b="1" baseline="-25000" dirty="0">
                <a:sym typeface="Wingdings" panose="05000000000000000000" pitchFamily="2" charset="2"/>
              </a:rPr>
              <a:t>3</a:t>
            </a:r>
            <a:r>
              <a:rPr lang="el-GR" altLang="en-US" sz="1800" b="1" dirty="0">
                <a:sym typeface="Wingdings" panose="05000000000000000000" pitchFamily="2" charset="2"/>
              </a:rPr>
              <a:t>Ο</a:t>
            </a:r>
            <a:r>
              <a:rPr lang="el-GR" altLang="en-US" sz="1800" b="1" baseline="30000" dirty="0">
                <a:sym typeface="Wingdings" panose="05000000000000000000" pitchFamily="2" charset="2"/>
              </a:rPr>
              <a:t>+</a:t>
            </a:r>
            <a:r>
              <a:rPr lang="el-GR" altLang="en-US" sz="1800" b="1" dirty="0">
                <a:sym typeface="Wingdings" panose="05000000000000000000" pitchFamily="2" charset="2"/>
              </a:rPr>
              <a:t> + Α</a:t>
            </a:r>
            <a:r>
              <a:rPr lang="el-GR" altLang="en-US" sz="1800" b="1" baseline="30000" dirty="0">
                <a:sym typeface="Wingdings" panose="05000000000000000000" pitchFamily="2" charset="2"/>
              </a:rPr>
              <a:t>-</a:t>
            </a:r>
            <a:endParaRPr lang="en-US" altLang="en-US" sz="1800" b="1" baseline="30000" dirty="0"/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3C769357-892D-4A56-88F3-59AA8AE9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152650"/>
            <a:ext cx="2168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/>
              <a:t>Β + Η</a:t>
            </a:r>
            <a:r>
              <a:rPr lang="el-GR" altLang="en-US" sz="1800" b="1" baseline="-25000" dirty="0"/>
              <a:t>2</a:t>
            </a:r>
            <a:r>
              <a:rPr lang="el-GR" altLang="en-US" sz="1800" b="1" dirty="0"/>
              <a:t>Ο </a:t>
            </a:r>
            <a:r>
              <a:rPr lang="en-US" altLang="en-US" sz="1800" b="1" dirty="0">
                <a:sym typeface="Wingdings" panose="05000000000000000000" pitchFamily="2" charset="2"/>
              </a:rPr>
              <a:t></a:t>
            </a:r>
            <a:r>
              <a:rPr lang="el-GR" altLang="en-US" sz="1800" b="1" dirty="0">
                <a:sym typeface="Wingdings" panose="05000000000000000000" pitchFamily="2" charset="2"/>
              </a:rPr>
              <a:t> ΟΗ</a:t>
            </a:r>
            <a:r>
              <a:rPr lang="el-GR" altLang="en-US" sz="1800" b="1" baseline="30000" dirty="0">
                <a:sym typeface="Wingdings" panose="05000000000000000000" pitchFamily="2" charset="2"/>
              </a:rPr>
              <a:t>-</a:t>
            </a:r>
            <a:r>
              <a:rPr lang="el-GR" altLang="en-US" sz="1800" b="1" dirty="0">
                <a:sym typeface="Wingdings" panose="05000000000000000000" pitchFamily="2" charset="2"/>
              </a:rPr>
              <a:t> + ΒΗ</a:t>
            </a:r>
            <a:r>
              <a:rPr lang="el-GR" altLang="en-US" sz="1800" b="1" baseline="30000" dirty="0">
                <a:sym typeface="Wingdings" panose="05000000000000000000" pitchFamily="2" charset="2"/>
              </a:rPr>
              <a:t>+</a:t>
            </a:r>
            <a:endParaRPr lang="en-US" altLang="en-US" sz="1800" b="1" baseline="30000" dirty="0"/>
          </a:p>
        </p:txBody>
      </p:sp>
      <p:graphicFrame>
        <p:nvGraphicFramePr>
          <p:cNvPr id="19463" name="Object 2">
            <a:extLst>
              <a:ext uri="{FF2B5EF4-FFF2-40B4-BE49-F238E27FC236}">
                <a16:creationId xmlns:a16="http://schemas.microsoft.com/office/drawing/2014/main" id="{1D29C5B4-4D51-4812-98DC-8292F9709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57397"/>
              </p:ext>
            </p:extLst>
          </p:nvPr>
        </p:nvGraphicFramePr>
        <p:xfrm>
          <a:off x="496887" y="2615278"/>
          <a:ext cx="14081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392" imgH="444307" progId="Equation.3">
                  <p:embed/>
                </p:oleObj>
              </mc:Choice>
              <mc:Fallback>
                <p:oleObj name="Equation" r:id="rId2" imgW="939392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" y="2615278"/>
                        <a:ext cx="14081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2">
            <a:extLst>
              <a:ext uri="{FF2B5EF4-FFF2-40B4-BE49-F238E27FC236}">
                <a16:creationId xmlns:a16="http://schemas.microsoft.com/office/drawing/2014/main" id="{4C0D6674-B6FF-460D-8A6D-FD900EBD9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39373"/>
              </p:ext>
            </p:extLst>
          </p:nvPr>
        </p:nvGraphicFramePr>
        <p:xfrm>
          <a:off x="3317158" y="2657475"/>
          <a:ext cx="1541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444307" progId="Equation.3">
                  <p:embed/>
                </p:oleObj>
              </mc:Choice>
              <mc:Fallback>
                <p:oleObj name="Equation" r:id="rId4" imgW="1028254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158" y="2657475"/>
                        <a:ext cx="15414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Box 9">
            <a:extLst>
              <a:ext uri="{FF2B5EF4-FFF2-40B4-BE49-F238E27FC236}">
                <a16:creationId xmlns:a16="http://schemas.microsoft.com/office/drawing/2014/main" id="{B7721321-64BF-4AFC-97D9-C3641E8E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4628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l-GR" altLang="en-US" sz="1800" dirty="0"/>
              <a:t>Οι σταθερές </a:t>
            </a:r>
            <a:r>
              <a:rPr lang="en-US" altLang="en-US" sz="1800" dirty="0"/>
              <a:t>k</a:t>
            </a:r>
            <a:r>
              <a:rPr lang="en-US" altLang="en-US" sz="1800" baseline="-25000" dirty="0"/>
              <a:t>a</a:t>
            </a:r>
            <a:r>
              <a:rPr lang="en-US" altLang="en-US" sz="1800" dirty="0"/>
              <a:t> </a:t>
            </a:r>
            <a:r>
              <a:rPr lang="el-GR" altLang="en-US" sz="1800" dirty="0"/>
              <a:t>και </a:t>
            </a:r>
            <a:r>
              <a:rPr lang="en-US" altLang="en-US" sz="1800" dirty="0"/>
              <a:t>k</a:t>
            </a:r>
            <a:r>
              <a:rPr lang="en-US" altLang="en-US" sz="1800" baseline="-25000" dirty="0"/>
              <a:t>b</a:t>
            </a:r>
            <a:r>
              <a:rPr lang="el-GR" altLang="en-US" sz="1800" dirty="0"/>
              <a:t> επηρεάζονται από τη συγκέντρωση (δεν είναι πραγματικές θερμοδυναμικές σταθερές) </a:t>
            </a:r>
            <a:r>
              <a:rPr lang="el-GR" altLang="en-US" sz="1800" b="1" dirty="0"/>
              <a:t>και ισχύουν μόνο σε αραιά διαλύματα, </a:t>
            </a:r>
            <a:r>
              <a:rPr lang="el-GR" altLang="en-US" sz="1800" dirty="0"/>
              <a:t>σε πυκνά διαλύματα τα ιόντα </a:t>
            </a:r>
            <a:r>
              <a:rPr lang="el-GR" altLang="en-US" sz="1800" dirty="0" err="1"/>
              <a:t>επιδιαλυτώνονται</a:t>
            </a:r>
            <a:r>
              <a:rPr lang="el-GR" altLang="en-US" sz="1800" dirty="0"/>
              <a:t> και δεν έχουν ελευθερία κίνησης όση σε αραιά διαλύματα.</a:t>
            </a:r>
            <a:endParaRPr lang="en-US" alt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80EC2-20E0-42F7-AF0F-645D0DFA3D21}"/>
              </a:ext>
            </a:extLst>
          </p:cNvPr>
          <p:cNvSpPr txBox="1"/>
          <p:nvPr/>
        </p:nvSpPr>
        <p:spPr>
          <a:xfrm>
            <a:off x="309716" y="4641672"/>
            <a:ext cx="8839200" cy="120015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προκειμένου να διορθωθεί η ασυμφωνία εισάγεται η </a:t>
            </a:r>
            <a:r>
              <a:rPr lang="el-GR" dirty="0" err="1">
                <a:solidFill>
                  <a:schemeClr val="tx1"/>
                </a:solidFill>
              </a:rPr>
              <a:t>ενεργότητα</a:t>
            </a:r>
            <a:r>
              <a:rPr lang="el-GR" dirty="0">
                <a:solidFill>
                  <a:schemeClr val="tx1"/>
                </a:solidFill>
              </a:rPr>
              <a:t> 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=</a:t>
            </a:r>
            <a:r>
              <a:rPr lang="en-US" b="1" dirty="0">
                <a:solidFill>
                  <a:schemeClr val="tx1"/>
                </a:solidFill>
              </a:rPr>
              <a:t> f 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f:</a:t>
            </a:r>
            <a:r>
              <a:rPr lang="el-GR" dirty="0">
                <a:solidFill>
                  <a:schemeClr val="tx1"/>
                </a:solidFill>
              </a:rPr>
              <a:t> συντελεστής </a:t>
            </a:r>
            <a:r>
              <a:rPr lang="el-GR" dirty="0" err="1">
                <a:solidFill>
                  <a:schemeClr val="tx1"/>
                </a:solidFill>
              </a:rPr>
              <a:t>ενεργότητας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C:</a:t>
            </a:r>
            <a:r>
              <a:rPr lang="el-GR" dirty="0">
                <a:solidFill>
                  <a:schemeClr val="tx1"/>
                </a:solidFill>
              </a:rPr>
              <a:t> μοριακή συγκέντρωση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4E1103C-4BDF-401E-BB07-49DFBDB92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Ογκομετρική ανάλυση -</a:t>
            </a:r>
            <a:br>
              <a:rPr lang="el-GR" sz="3200" dirty="0"/>
            </a:br>
            <a:r>
              <a:rPr lang="el-GR" sz="3200" dirty="0"/>
              <a:t>ΥΔΑΤΙΚΕΣ ΟΓΚΟΜΕΤΡΗΣΕΙΣ – γενικά</a:t>
            </a:r>
            <a:endParaRPr lang="en-US" sz="32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2B260-181A-4941-BE05-5444BF0056AE}"/>
              </a:ext>
            </a:extLst>
          </p:cNvPr>
          <p:cNvSpPr txBox="1"/>
          <p:nvPr/>
        </p:nvSpPr>
        <p:spPr>
          <a:xfrm>
            <a:off x="489513" y="5949912"/>
            <a:ext cx="7924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/>
              <a:t>Στη Φαρμακευτική Ανάλυση χρησιμοποιούνται πολύ αραιά διαλύματα </a:t>
            </a:r>
            <a:r>
              <a:rPr lang="el-GR" sz="2000" dirty="0">
                <a:sym typeface="Wingdings" pitchFamily="2" charset="2"/>
              </a:rPr>
              <a:t> χρησιμοποιούνται οι συγκεντρώσεις με ικανοποιητική ακρίβεια</a:t>
            </a:r>
            <a:r>
              <a:rPr lang="el-GR" sz="2000" dirty="0"/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53DE50-E695-47D0-AB65-0D20FCC9EC1C}"/>
              </a:ext>
            </a:extLst>
          </p:cNvPr>
          <p:cNvSpPr txBox="1"/>
          <p:nvPr/>
        </p:nvSpPr>
        <p:spPr>
          <a:xfrm>
            <a:off x="4495800" y="2667000"/>
            <a:ext cx="4446588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Τρεις περιοχές της καμπύλης ογκομετρήσεως</a:t>
            </a: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 </a:t>
            </a: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Μετά το ισοδύναμο σημείο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atin typeface="+mn-lt"/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Περιοχή ισοδύναμου σημείου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latin typeface="+mn-lt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Πριν το ισοδύναμο σημείο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3EED2FD7-B2B7-4E78-B572-353005CC8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1713357"/>
            <a:ext cx="2686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HCl + NaOH </a:t>
            </a:r>
            <a:r>
              <a:rPr lang="en-US" altLang="en-US" sz="1800" dirty="0">
                <a:sym typeface="Wingdings" panose="05000000000000000000" pitchFamily="2" charset="2"/>
              </a:rPr>
              <a:t> NaCl + 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O</a:t>
            </a:r>
            <a:endParaRPr lang="en-US" altLang="en-US" sz="1800" dirty="0"/>
          </a:p>
        </p:txBody>
      </p:sp>
      <p:pic>
        <p:nvPicPr>
          <p:cNvPr id="21511" name="Picture 2">
            <a:extLst>
              <a:ext uri="{FF2B5EF4-FFF2-40B4-BE49-F238E27FC236}">
                <a16:creationId xmlns:a16="http://schemas.microsoft.com/office/drawing/2014/main" id="{F3F032DE-2995-4C4E-97AA-63813A6FF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3243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7">
            <a:extLst>
              <a:ext uri="{FF2B5EF4-FFF2-40B4-BE49-F238E27FC236}">
                <a16:creationId xmlns:a16="http://schemas.microsoft.com/office/drawing/2014/main" id="{14DDCEEA-13D6-41BA-8A11-EE24AF91A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1273968"/>
            <a:ext cx="446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 err="1"/>
              <a:t>Ογκομετρούνται</a:t>
            </a:r>
            <a:r>
              <a:rPr lang="el-GR" altLang="en-US" sz="1800" dirty="0"/>
              <a:t> </a:t>
            </a:r>
            <a:r>
              <a:rPr lang="en-US" altLang="en-US" sz="1800" dirty="0" err="1"/>
              <a:t>V</a:t>
            </a:r>
            <a:r>
              <a:rPr lang="en-US" altLang="en-US" sz="1800" baseline="-25000" dirty="0" err="1"/>
              <a:t>a</a:t>
            </a:r>
            <a:r>
              <a:rPr lang="en-US" altLang="en-US" sz="1800" dirty="0"/>
              <a:t> (mL) HCl </a:t>
            </a:r>
            <a:r>
              <a:rPr lang="el-GR" altLang="en-US" sz="1800" dirty="0"/>
              <a:t>με </a:t>
            </a:r>
            <a:r>
              <a:rPr lang="en-US" altLang="en-US" sz="1800" dirty="0" err="1"/>
              <a:t>V</a:t>
            </a:r>
            <a:r>
              <a:rPr lang="en-US" altLang="en-US" sz="1800" baseline="-25000" dirty="0" err="1"/>
              <a:t>b</a:t>
            </a:r>
            <a:r>
              <a:rPr lang="el-GR" altLang="en-US" sz="1800" dirty="0"/>
              <a:t> (</a:t>
            </a:r>
            <a:r>
              <a:rPr lang="en-US" altLang="en-US" sz="1800" dirty="0"/>
              <a:t>mL) NaOH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13AFCD-875B-47CC-AD6C-3336E3CC8795}"/>
              </a:ext>
            </a:extLst>
          </p:cNvPr>
          <p:cNvSpPr/>
          <p:nvPr/>
        </p:nvSpPr>
        <p:spPr>
          <a:xfrm>
            <a:off x="2667000" y="2971800"/>
            <a:ext cx="1600200" cy="60960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0303F7-80CB-4A84-994F-603E93CEFF25}"/>
              </a:ext>
            </a:extLst>
          </p:cNvPr>
          <p:cNvSpPr/>
          <p:nvPr/>
        </p:nvSpPr>
        <p:spPr>
          <a:xfrm>
            <a:off x="533400" y="4648200"/>
            <a:ext cx="2819400" cy="60960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6E567A-6446-4D5A-9E55-3ED5C78EC82D}"/>
              </a:ext>
            </a:extLst>
          </p:cNvPr>
          <p:cNvSpPr/>
          <p:nvPr/>
        </p:nvSpPr>
        <p:spPr>
          <a:xfrm>
            <a:off x="2895600" y="3505200"/>
            <a:ext cx="381000" cy="1295400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AEA3C8-AF86-408F-9843-AD7634E7D0E3}"/>
              </a:ext>
            </a:extLst>
          </p:cNvPr>
          <p:cNvCxnSpPr>
            <a:endCxn id="9" idx="6"/>
          </p:cNvCxnSpPr>
          <p:nvPr/>
        </p:nvCxnSpPr>
        <p:spPr>
          <a:xfrm rot="10800000">
            <a:off x="4267200" y="3276600"/>
            <a:ext cx="381000" cy="152400"/>
          </a:xfrm>
          <a:prstGeom prst="straightConnector1">
            <a:avLst/>
          </a:prstGeom>
          <a:ln w="19050"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43D5AD-A9D4-4A26-A3F9-95F0C3F902A0}"/>
              </a:ext>
            </a:extLst>
          </p:cNvPr>
          <p:cNvCxnSpPr/>
          <p:nvPr/>
        </p:nvCxnSpPr>
        <p:spPr>
          <a:xfrm rot="10800000">
            <a:off x="3352800" y="4114800"/>
            <a:ext cx="1295400" cy="7620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E4BF5C-7090-413F-A3DF-F81484C01FED}"/>
              </a:ext>
            </a:extLst>
          </p:cNvPr>
          <p:cNvCxnSpPr/>
          <p:nvPr/>
        </p:nvCxnSpPr>
        <p:spPr>
          <a:xfrm rot="10800000">
            <a:off x="3352800" y="5029200"/>
            <a:ext cx="1219200" cy="15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2AEB769-6664-4CBC-B0E2-CB00F719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" y="142229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CBA0D6-4228-4288-8F64-D6E0FB93708C}"/>
              </a:ext>
            </a:extLst>
          </p:cNvPr>
          <p:cNvSpPr/>
          <p:nvPr/>
        </p:nvSpPr>
        <p:spPr>
          <a:xfrm>
            <a:off x="152400" y="1306512"/>
            <a:ext cx="381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Πριν το ισοδύναμο σημείο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534" name="TextBox 5">
            <a:extLst>
              <a:ext uri="{FF2B5EF4-FFF2-40B4-BE49-F238E27FC236}">
                <a16:creationId xmlns:a16="http://schemas.microsoft.com/office/drawing/2014/main" id="{513771FD-9983-4143-AE5B-C9A400E56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90" y="1746745"/>
            <a:ext cx="3963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Η</a:t>
            </a:r>
            <a:r>
              <a:rPr lang="en-US" altLang="en-US" sz="1800" dirty="0"/>
              <a:t>Cl &gt; NaOH </a:t>
            </a:r>
            <a:r>
              <a:rPr lang="en-US" altLang="en-US" sz="1800" dirty="0">
                <a:sym typeface="Wingdings" panose="05000000000000000000" pitchFamily="2" charset="2"/>
              </a:rPr>
              <a:t> </a:t>
            </a:r>
            <a:r>
              <a:rPr lang="el-GR" altLang="en-US" sz="1800" dirty="0">
                <a:sym typeface="Wingdings" panose="05000000000000000000" pitchFamily="2" charset="2"/>
              </a:rPr>
              <a:t>υπάρχει περίσσεια Η</a:t>
            </a:r>
            <a:r>
              <a:rPr lang="el-GR" altLang="en-US" sz="1800" baseline="-25000" dirty="0">
                <a:sym typeface="Wingdings" panose="05000000000000000000" pitchFamily="2" charset="2"/>
              </a:rPr>
              <a:t>3</a:t>
            </a:r>
            <a:r>
              <a:rPr lang="el-GR" altLang="en-US" sz="1800" dirty="0">
                <a:sym typeface="Wingdings" panose="05000000000000000000" pitchFamily="2" charset="2"/>
              </a:rPr>
              <a:t>Ο</a:t>
            </a:r>
            <a:r>
              <a:rPr lang="el-GR" altLang="en-US" sz="1800" baseline="30000" dirty="0">
                <a:sym typeface="Wingdings" panose="05000000000000000000" pitchFamily="2" charset="2"/>
              </a:rPr>
              <a:t>+</a:t>
            </a:r>
            <a:endParaRPr lang="en-US" altLang="en-US" sz="1800" dirty="0"/>
          </a:p>
        </p:txBody>
      </p:sp>
      <p:graphicFrame>
        <p:nvGraphicFramePr>
          <p:cNvPr id="22535" name="Object 2">
            <a:extLst>
              <a:ext uri="{FF2B5EF4-FFF2-40B4-BE49-F238E27FC236}">
                <a16:creationId xmlns:a16="http://schemas.microsoft.com/office/drawing/2014/main" id="{2ACEA9E3-6A1A-4FAA-A4E7-619E8D625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95315"/>
              </p:ext>
            </p:extLst>
          </p:nvPr>
        </p:nvGraphicFramePr>
        <p:xfrm>
          <a:off x="0" y="2505075"/>
          <a:ext cx="1208593" cy="313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48653" imgH="2992549" progId="ChemDraw.Document.6.0">
                  <p:embed/>
                </p:oleObj>
              </mc:Choice>
              <mc:Fallback>
                <p:oleObj name="CS ChemDraw Drawing" r:id="rId2" imgW="1148653" imgH="299254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505075"/>
                        <a:ext cx="1208593" cy="313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F36BAE7-B926-4A70-92CB-0704AD0EA160}"/>
              </a:ext>
            </a:extLst>
          </p:cNvPr>
          <p:cNvSpPr/>
          <p:nvPr/>
        </p:nvSpPr>
        <p:spPr>
          <a:xfrm>
            <a:off x="762000" y="5105400"/>
            <a:ext cx="15240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A0AC2DB-61B3-4F8A-B90E-2D04B754FA68}"/>
              </a:ext>
            </a:extLst>
          </p:cNvPr>
          <p:cNvSpPr/>
          <p:nvPr/>
        </p:nvSpPr>
        <p:spPr>
          <a:xfrm>
            <a:off x="1066800" y="3581400"/>
            <a:ext cx="838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4CDA39-63BC-449C-B1F8-014FCE5632B0}"/>
              </a:ext>
            </a:extLst>
          </p:cNvPr>
          <p:cNvCxnSpPr/>
          <p:nvPr/>
        </p:nvCxnSpPr>
        <p:spPr>
          <a:xfrm>
            <a:off x="29718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8F723DE-AE52-4775-9AF5-3DDA2AF59065}"/>
              </a:ext>
            </a:extLst>
          </p:cNvPr>
          <p:cNvSpPr/>
          <p:nvPr/>
        </p:nvSpPr>
        <p:spPr>
          <a:xfrm>
            <a:off x="3581400" y="4419600"/>
            <a:ext cx="15240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6B5C106E-6E27-4D33-92CB-270815201763}"/>
              </a:ext>
            </a:extLst>
          </p:cNvPr>
          <p:cNvSpPr/>
          <p:nvPr/>
        </p:nvSpPr>
        <p:spPr>
          <a:xfrm>
            <a:off x="3581400" y="4495800"/>
            <a:ext cx="8382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</a:rPr>
              <a:t>NaOH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90211FF-C3C2-416C-BFB6-A06EDB245289}"/>
              </a:ext>
            </a:extLst>
          </p:cNvPr>
          <p:cNvSpPr/>
          <p:nvPr/>
        </p:nvSpPr>
        <p:spPr>
          <a:xfrm>
            <a:off x="4419600" y="5257800"/>
            <a:ext cx="6858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B9E50E-F26F-4081-A01D-8F363E4D3A16}"/>
              </a:ext>
            </a:extLst>
          </p:cNvPr>
          <p:cNvCxnSpPr/>
          <p:nvPr/>
        </p:nvCxnSpPr>
        <p:spPr>
          <a:xfrm rot="5400000">
            <a:off x="4610101" y="50673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DE976C-3CAB-49EE-8877-359F94568B6E}"/>
              </a:ext>
            </a:extLst>
          </p:cNvPr>
          <p:cNvSpPr txBox="1"/>
          <p:nvPr/>
        </p:nvSpPr>
        <p:spPr>
          <a:xfrm>
            <a:off x="838200" y="4495800"/>
            <a:ext cx="1604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Αριθμός </a:t>
            </a:r>
            <a:r>
              <a:rPr lang="en-US" sz="1400" dirty="0" err="1">
                <a:latin typeface="+mn-lt"/>
              </a:rPr>
              <a:t>mEq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οξέος</a:t>
            </a:r>
            <a:endParaRPr lang="en-US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Ν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733822-165B-480A-A59F-33CA79CBA48D}"/>
              </a:ext>
            </a:extLst>
          </p:cNvPr>
          <p:cNvSpPr txBox="1"/>
          <p:nvPr/>
        </p:nvSpPr>
        <p:spPr>
          <a:xfrm>
            <a:off x="4114800" y="6096000"/>
            <a:ext cx="1357313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α=Ν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dirty="0" err="1">
                <a:latin typeface="+mn-lt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aseline="-250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latin typeface="+mn-lt"/>
            </a:endParaRPr>
          </a:p>
        </p:txBody>
      </p:sp>
      <p:sp>
        <p:nvSpPr>
          <p:cNvPr id="22545" name="TextBox 16">
            <a:extLst>
              <a:ext uri="{FF2B5EF4-FFF2-40B4-BE49-F238E27FC236}">
                <a16:creationId xmlns:a16="http://schemas.microsoft.com/office/drawing/2014/main" id="{4A597253-8C20-48B2-B18D-4B95F3F28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Αριθμός </a:t>
            </a:r>
            <a:r>
              <a:rPr lang="en-US" altLang="en-US" sz="1400"/>
              <a:t>mEq </a:t>
            </a:r>
            <a:r>
              <a:rPr lang="el-GR" altLang="en-US" sz="1400"/>
              <a:t>βάσης</a:t>
            </a: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r>
              <a:rPr lang="en-US" altLang="en-US" sz="1400" b="1">
                <a:solidFill>
                  <a:srgbClr val="FF0000"/>
                </a:solidFill>
              </a:rPr>
              <a:t>V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B662B25-DB16-4C87-9BA5-05DF197646D0}"/>
              </a:ext>
            </a:extLst>
          </p:cNvPr>
          <p:cNvSpPr/>
          <p:nvPr/>
        </p:nvSpPr>
        <p:spPr>
          <a:xfrm rot="5400000">
            <a:off x="4610100" y="5295900"/>
            <a:ext cx="3048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34B2C4-0BDA-4D59-A6FB-357A2C7AEEC5}"/>
              </a:ext>
            </a:extLst>
          </p:cNvPr>
          <p:cNvCxnSpPr/>
          <p:nvPr/>
        </p:nvCxnSpPr>
        <p:spPr>
          <a:xfrm>
            <a:off x="3505200" y="6324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31F159-A54D-4D78-9DBB-D4B480795FB6}"/>
              </a:ext>
            </a:extLst>
          </p:cNvPr>
          <p:cNvSpPr txBox="1"/>
          <p:nvPr/>
        </p:nvSpPr>
        <p:spPr>
          <a:xfrm>
            <a:off x="0" y="6019800"/>
            <a:ext cx="3429000" cy="646113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</a:rPr>
              <a:t>αριθμός </a:t>
            </a:r>
            <a:r>
              <a:rPr lang="en-US" dirty="0" err="1">
                <a:solidFill>
                  <a:schemeClr val="tx1"/>
                </a:solidFill>
              </a:rPr>
              <a:t>mEq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οξέος που δεν έχουν ακόμα εξουδετερωθεί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5273EA38-7CD9-4C75-8514-CA3A95718A04}"/>
              </a:ext>
            </a:extLst>
          </p:cNvPr>
          <p:cNvSpPr/>
          <p:nvPr/>
        </p:nvSpPr>
        <p:spPr>
          <a:xfrm>
            <a:off x="5410200" y="1905000"/>
            <a:ext cx="304800" cy="472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6AAD8D8-41F0-4689-AEAD-FB0BAB257418}"/>
              </a:ext>
            </a:extLst>
          </p:cNvPr>
          <p:cNvCxnSpPr>
            <a:endCxn id="16" idx="1"/>
          </p:cNvCxnSpPr>
          <p:nvPr/>
        </p:nvCxnSpPr>
        <p:spPr>
          <a:xfrm>
            <a:off x="4038600" y="5486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07C9164-F1B2-4D36-A0B3-B5C44B92748E}"/>
              </a:ext>
            </a:extLst>
          </p:cNvPr>
          <p:cNvSpPr txBox="1"/>
          <p:nvPr/>
        </p:nvSpPr>
        <p:spPr>
          <a:xfrm>
            <a:off x="2438400" y="5105400"/>
            <a:ext cx="1600200" cy="7381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οξύ που παραμένει μετά την μερική εξουδετέρωση</a:t>
            </a:r>
            <a:endParaRPr lang="en-US" sz="1400" dirty="0"/>
          </a:p>
        </p:txBody>
      </p:sp>
      <p:sp>
        <p:nvSpPr>
          <p:cNvPr id="22552" name="TextBox 31">
            <a:extLst>
              <a:ext uri="{FF2B5EF4-FFF2-40B4-BE49-F238E27FC236}">
                <a16:creationId xmlns:a16="http://schemas.microsoft.com/office/drawing/2014/main" id="{91B8E18C-2089-4EF7-B31C-FB93D522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95525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mEq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[Η</a:t>
            </a:r>
            <a:r>
              <a:rPr lang="el-GR" altLang="en-US" sz="1400" baseline="-25000"/>
              <a:t>3</a:t>
            </a:r>
            <a:r>
              <a:rPr lang="el-GR" altLang="en-US" sz="1400"/>
              <a:t>Ο]</a:t>
            </a:r>
            <a:r>
              <a:rPr lang="el-GR" altLang="en-US" sz="1400" baseline="30000"/>
              <a:t>+</a:t>
            </a:r>
            <a:endParaRPr lang="en-US" altLang="en-US" sz="1400"/>
          </a:p>
        </p:txBody>
      </p:sp>
      <p:sp>
        <p:nvSpPr>
          <p:cNvPr id="22553" name="TextBox 32">
            <a:extLst>
              <a:ext uri="{FF2B5EF4-FFF2-40B4-BE49-F238E27FC236}">
                <a16:creationId xmlns:a16="http://schemas.microsoft.com/office/drawing/2014/main" id="{D1EFCD0A-3B57-4503-94A2-DE8EF85F9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=</a:t>
            </a:r>
            <a:endParaRPr lang="en-US" altLang="en-US" sz="1800"/>
          </a:p>
        </p:txBody>
      </p:sp>
      <p:sp>
        <p:nvSpPr>
          <p:cNvPr id="34" name="Double Bracket 33">
            <a:extLst>
              <a:ext uri="{FF2B5EF4-FFF2-40B4-BE49-F238E27FC236}">
                <a16:creationId xmlns:a16="http://schemas.microsoft.com/office/drawing/2014/main" id="{C1259D71-0C6A-4BE5-BDB0-B603A7C42C8F}"/>
              </a:ext>
            </a:extLst>
          </p:cNvPr>
          <p:cNvSpPr/>
          <p:nvPr/>
        </p:nvSpPr>
        <p:spPr>
          <a:xfrm>
            <a:off x="5867400" y="2286000"/>
            <a:ext cx="914400" cy="533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EBF7BC1-1BE4-46F4-A9AF-C6C96C3CC7E4}"/>
              </a:ext>
            </a:extLst>
          </p:cNvPr>
          <p:cNvCxnSpPr/>
          <p:nvPr/>
        </p:nvCxnSpPr>
        <p:spPr>
          <a:xfrm flipV="1">
            <a:off x="6938963" y="2547938"/>
            <a:ext cx="208438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6" name="Rectangle 40">
            <a:extLst>
              <a:ext uri="{FF2B5EF4-FFF2-40B4-BE49-F238E27FC236}">
                <a16:creationId xmlns:a16="http://schemas.microsoft.com/office/drawing/2014/main" id="{E95BDC17-1C2F-4175-9CE8-3DFFA8D4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812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αριθμός </a:t>
            </a:r>
            <a:r>
              <a:rPr lang="en-US" altLang="en-US" sz="1400"/>
              <a:t>mEq </a:t>
            </a:r>
            <a:r>
              <a:rPr lang="el-GR" altLang="en-US" sz="1400"/>
              <a:t>οξέος που δεν έχουν ακόμα εξουδετερωθεί</a:t>
            </a:r>
            <a:endParaRPr lang="en-US" altLang="en-US" sz="1400"/>
          </a:p>
        </p:txBody>
      </p:sp>
      <p:sp>
        <p:nvSpPr>
          <p:cNvPr id="22557" name="Rectangle 41">
            <a:extLst>
              <a:ext uri="{FF2B5EF4-FFF2-40B4-BE49-F238E27FC236}">
                <a16:creationId xmlns:a16="http://schemas.microsoft.com/office/drawing/2014/main" id="{8A1D283B-BB9B-4FF8-85B6-166FAD21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συνολικός ογκος</a:t>
            </a:r>
            <a:endParaRPr lang="en-US" altLang="en-US" sz="1400"/>
          </a:p>
        </p:txBody>
      </p:sp>
      <p:graphicFrame>
        <p:nvGraphicFramePr>
          <p:cNvPr id="22558" name="Object 3">
            <a:extLst>
              <a:ext uri="{FF2B5EF4-FFF2-40B4-BE49-F238E27FC236}">
                <a16:creationId xmlns:a16="http://schemas.microsoft.com/office/drawing/2014/main" id="{24E79F1B-7B16-44CE-B5C9-15C3FB511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87821"/>
              </p:ext>
            </p:extLst>
          </p:nvPr>
        </p:nvGraphicFramePr>
        <p:xfrm>
          <a:off x="6754935" y="3051874"/>
          <a:ext cx="2095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0" imgH="431800" progId="Equation.3">
                  <p:embed/>
                </p:oleObj>
              </mc:Choice>
              <mc:Fallback>
                <p:oleObj name="Equation" r:id="rId4" imgW="13970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935" y="3051874"/>
                        <a:ext cx="2095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9" name="Object 4">
            <a:extLst>
              <a:ext uri="{FF2B5EF4-FFF2-40B4-BE49-F238E27FC236}">
                <a16:creationId xmlns:a16="http://schemas.microsoft.com/office/drawing/2014/main" id="{38516962-4DB6-4AE0-B802-B87297E0DB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4038600"/>
          <a:ext cx="31051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100" imgH="482600" progId="Equation.3">
                  <p:embed/>
                </p:oleObj>
              </mc:Choice>
              <mc:Fallback>
                <p:oleObj name="Equation" r:id="rId6" imgW="20701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038600"/>
                        <a:ext cx="31051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560" name="Object 5">
                <a:extLst>
                  <a:ext uri="{FF2B5EF4-FFF2-40B4-BE49-F238E27FC236}">
                    <a16:creationId xmlns:a16="http://schemas.microsoft.com/office/drawing/2014/main" id="{DB5FAF49-BCFD-4DC0-85B5-CEFCC9137EB3}"/>
                  </a:ext>
                </a:extLst>
              </p:cNvPr>
              <p:cNvSpPr txBox="1"/>
              <p:nvPr/>
            </p:nvSpPr>
            <p:spPr bwMode="auto">
              <a:xfrm>
                <a:off x="5987845" y="5101526"/>
                <a:ext cx="2752220" cy="110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𝐩𝐇</m:t>
                      </m:r>
                      <m:r>
                        <a:rPr lang="en-US" sz="16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𝐥𝐨𝐠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𝐍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𝐚</m:t>
                                  </m:r>
                                </m:sub>
                              </m:sSub>
                              <m:r>
                                <a:rPr lang="en-US" sz="16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sz="1600" b="1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560" name="Object 5">
                <a:extLst>
                  <a:ext uri="{FF2B5EF4-FFF2-40B4-BE49-F238E27FC236}">
                    <a16:creationId xmlns:a16="http://schemas.microsoft.com/office/drawing/2014/main" id="{DB5FAF49-BCFD-4DC0-85B5-CEFCC9137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7845" y="5101526"/>
                <a:ext cx="2752220" cy="1104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>
            <a:extLst>
              <a:ext uri="{FF2B5EF4-FFF2-40B4-BE49-F238E27FC236}">
                <a16:creationId xmlns:a16="http://schemas.microsoft.com/office/drawing/2014/main" id="{52F530C0-9CBD-4544-9451-D3C1B5331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26" y="142229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DE66C-5354-885A-7BA3-6DDC5A4FA2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4015" y="2987377"/>
            <a:ext cx="3964851" cy="10749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CFFC2E-14FC-43FC-B022-A864489CA426}"/>
              </a:ext>
            </a:extLst>
          </p:cNvPr>
          <p:cNvSpPr/>
          <p:nvPr/>
        </p:nvSpPr>
        <p:spPr>
          <a:xfrm>
            <a:off x="160337" y="1438127"/>
            <a:ext cx="1973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Ισοδύναμο σημείο</a:t>
            </a:r>
            <a:endParaRPr lang="en-US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3558" name="TextBox 5">
            <a:extLst>
              <a:ext uri="{FF2B5EF4-FFF2-40B4-BE49-F238E27FC236}">
                <a16:creationId xmlns:a16="http://schemas.microsoft.com/office/drawing/2014/main" id="{97A1739D-4371-44E3-9EC0-46DA11F24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86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 Η</a:t>
            </a:r>
            <a:r>
              <a:rPr lang="en-US" altLang="en-US" sz="1800"/>
              <a:t>Cl </a:t>
            </a:r>
            <a:r>
              <a:rPr lang="el-GR" altLang="en-US" sz="1800"/>
              <a:t>=</a:t>
            </a:r>
            <a:r>
              <a:rPr lang="en-US" altLang="en-US" sz="1800"/>
              <a:t> NaOH </a:t>
            </a:r>
            <a:r>
              <a:rPr lang="en-US" altLang="en-US" sz="1800">
                <a:sym typeface="Wingdings" panose="05000000000000000000" pitchFamily="2" charset="2"/>
              </a:rPr>
              <a:t> </a:t>
            </a:r>
            <a:r>
              <a:rPr lang="el-GR" altLang="en-US" sz="1800">
                <a:sym typeface="Wingdings" panose="05000000000000000000" pitchFamily="2" charset="2"/>
              </a:rPr>
              <a:t>δεν υπάρχει περρίσεια Η</a:t>
            </a:r>
            <a:r>
              <a:rPr lang="el-GR" altLang="en-US" sz="1800" baseline="-25000">
                <a:sym typeface="Wingdings" panose="05000000000000000000" pitchFamily="2" charset="2"/>
              </a:rPr>
              <a:t>3</a:t>
            </a:r>
            <a:r>
              <a:rPr lang="el-GR" altLang="en-US" sz="1800">
                <a:sym typeface="Wingdings" panose="05000000000000000000" pitchFamily="2" charset="2"/>
              </a:rPr>
              <a:t>Ο</a:t>
            </a:r>
            <a:r>
              <a:rPr lang="el-GR" altLang="en-US" sz="1800" baseline="30000">
                <a:sym typeface="Wingdings" panose="05000000000000000000" pitchFamily="2" charset="2"/>
              </a:rPr>
              <a:t>+ </a:t>
            </a:r>
            <a:r>
              <a:rPr lang="el-GR" altLang="en-US" sz="1800">
                <a:sym typeface="Wingdings" panose="05000000000000000000" pitchFamily="2" charset="2"/>
              </a:rPr>
              <a:t>ή ΟΗ</a:t>
            </a:r>
            <a:r>
              <a:rPr lang="el-GR" altLang="en-US" sz="1800" baseline="30000">
                <a:sym typeface="Wingdings" panose="05000000000000000000" pitchFamily="2" charset="2"/>
              </a:rPr>
              <a:t>-</a:t>
            </a:r>
            <a:endParaRPr lang="en-US" altLang="en-US" sz="1800"/>
          </a:p>
        </p:txBody>
      </p:sp>
      <p:graphicFrame>
        <p:nvGraphicFramePr>
          <p:cNvPr id="23559" name="Object 2">
            <a:extLst>
              <a:ext uri="{FF2B5EF4-FFF2-40B4-BE49-F238E27FC236}">
                <a16:creationId xmlns:a16="http://schemas.microsoft.com/office/drawing/2014/main" id="{42DA6BDB-219B-4024-A9BC-D78D31D265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88" y="2663825"/>
          <a:ext cx="1144587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48653" imgH="2992910" progId="ChemDraw.Document.6.0">
                  <p:embed/>
                </p:oleObj>
              </mc:Choice>
              <mc:Fallback>
                <p:oleObj name="CS ChemDraw Drawing" r:id="rId2" imgW="1148653" imgH="299291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2663825"/>
                        <a:ext cx="1144587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306DC3F-F2EC-4BBD-B074-130FFC3D7959}"/>
              </a:ext>
            </a:extLst>
          </p:cNvPr>
          <p:cNvSpPr/>
          <p:nvPr/>
        </p:nvSpPr>
        <p:spPr>
          <a:xfrm>
            <a:off x="1371600" y="5105400"/>
            <a:ext cx="15240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325589-165F-47CE-AAB5-B9BE8934A2EF}"/>
              </a:ext>
            </a:extLst>
          </p:cNvPr>
          <p:cNvSpPr/>
          <p:nvPr/>
        </p:nvSpPr>
        <p:spPr>
          <a:xfrm>
            <a:off x="1390650" y="3690938"/>
            <a:ext cx="15240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</a:rPr>
              <a:t>NaOH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B6BE9A-7F83-460A-BD0B-F78816D008BD}"/>
              </a:ext>
            </a:extLst>
          </p:cNvPr>
          <p:cNvCxnSpPr/>
          <p:nvPr/>
        </p:nvCxnSpPr>
        <p:spPr>
          <a:xfrm>
            <a:off x="29718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66C7032-DCBD-4676-B15E-065BD7A4ECB2}"/>
              </a:ext>
            </a:extLst>
          </p:cNvPr>
          <p:cNvSpPr/>
          <p:nvPr/>
        </p:nvSpPr>
        <p:spPr>
          <a:xfrm>
            <a:off x="3581400" y="4191000"/>
            <a:ext cx="15240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7DD4E15-E4AF-4F4E-AE67-6068C58CDDFB}"/>
              </a:ext>
            </a:extLst>
          </p:cNvPr>
          <p:cNvSpPr/>
          <p:nvPr/>
        </p:nvSpPr>
        <p:spPr>
          <a:xfrm>
            <a:off x="3581400" y="4495800"/>
            <a:ext cx="15240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</a:rPr>
              <a:t>NaOH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226724C-5E0D-4E2B-83AF-EF6F685D208E}"/>
              </a:ext>
            </a:extLst>
          </p:cNvPr>
          <p:cNvSpPr/>
          <p:nvPr/>
        </p:nvSpPr>
        <p:spPr>
          <a:xfrm>
            <a:off x="3581400" y="5257800"/>
            <a:ext cx="19050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tx2">
                    <a:lumMod val="75000"/>
                  </a:schemeClr>
                </a:solidFill>
              </a:rPr>
              <a:t>εξουδετερώνονται πλήρως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ED9D7-673B-4F3E-BA6B-21BD183ECDDD}"/>
              </a:ext>
            </a:extLst>
          </p:cNvPr>
          <p:cNvSpPr txBox="1"/>
          <p:nvPr/>
        </p:nvSpPr>
        <p:spPr>
          <a:xfrm>
            <a:off x="1371600" y="4572000"/>
            <a:ext cx="1604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Αριθμός </a:t>
            </a:r>
            <a:r>
              <a:rPr lang="en-US" sz="1400" dirty="0" err="1">
                <a:latin typeface="+mn-lt"/>
              </a:rPr>
              <a:t>mEq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οξέος</a:t>
            </a:r>
            <a:endParaRPr lang="en-US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Ν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endParaRPr lang="en-US" sz="1400" b="1" baseline="-25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568" name="TextBox 16">
            <a:extLst>
              <a:ext uri="{FF2B5EF4-FFF2-40B4-BE49-F238E27FC236}">
                <a16:creationId xmlns:a16="http://schemas.microsoft.com/office/drawing/2014/main" id="{677625A5-A0E5-4AC4-ABE3-E2B201772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167063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Αριθμός </a:t>
            </a:r>
            <a:r>
              <a:rPr lang="en-US" altLang="en-US" sz="1400"/>
              <a:t>mEq </a:t>
            </a:r>
            <a:r>
              <a:rPr lang="el-GR" altLang="en-US" sz="1400"/>
              <a:t>βάσης</a:t>
            </a: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r>
              <a:rPr lang="en-US" altLang="en-US" sz="1400" b="1">
                <a:solidFill>
                  <a:srgbClr val="FF0000"/>
                </a:solidFill>
              </a:rPr>
              <a:t>V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D8C0EA0F-1156-464B-8DEE-83A624EBD60C}"/>
              </a:ext>
            </a:extLst>
          </p:cNvPr>
          <p:cNvSpPr/>
          <p:nvPr/>
        </p:nvSpPr>
        <p:spPr>
          <a:xfrm rot="5400000">
            <a:off x="4343400" y="5029200"/>
            <a:ext cx="304800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0CBCC66-8AB2-432F-BBA9-5F0A69300C3A}"/>
              </a:ext>
            </a:extLst>
          </p:cNvPr>
          <p:cNvSpPr/>
          <p:nvPr/>
        </p:nvSpPr>
        <p:spPr>
          <a:xfrm>
            <a:off x="5410200" y="1905000"/>
            <a:ext cx="304800" cy="472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71" name="Object 3">
                <a:extLst>
                  <a:ext uri="{FF2B5EF4-FFF2-40B4-BE49-F238E27FC236}">
                    <a16:creationId xmlns:a16="http://schemas.microsoft.com/office/drawing/2014/main" id="{D560E614-4DFE-4685-9F5A-C9DA3510D94B}"/>
                  </a:ext>
                </a:extLst>
              </p:cNvPr>
              <p:cNvSpPr txBox="1"/>
              <p:nvPr/>
            </p:nvSpPr>
            <p:spPr bwMode="auto">
              <a:xfrm>
                <a:off x="5857875" y="3214688"/>
                <a:ext cx="310515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⇒[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71" name="Object 3">
                <a:extLst>
                  <a:ext uri="{FF2B5EF4-FFF2-40B4-BE49-F238E27FC236}">
                    <a16:creationId xmlns:a16="http://schemas.microsoft.com/office/drawing/2014/main" id="{D560E614-4DFE-4685-9F5A-C9DA3510D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7875" y="3214688"/>
                <a:ext cx="3105150" cy="381000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72" name="Object 4">
                <a:extLst>
                  <a:ext uri="{FF2B5EF4-FFF2-40B4-BE49-F238E27FC236}">
                    <a16:creationId xmlns:a16="http://schemas.microsoft.com/office/drawing/2014/main" id="{FB8BC4E5-4143-47FB-8BFF-33D776EBDED3}"/>
                  </a:ext>
                </a:extLst>
              </p:cNvPr>
              <p:cNvSpPr txBox="1"/>
              <p:nvPr/>
            </p:nvSpPr>
            <p:spPr bwMode="auto">
              <a:xfrm>
                <a:off x="5810250" y="3619654"/>
                <a:ext cx="2632075" cy="76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 lnSpcReduction="10000"/>
              </a:bodyPr>
              <a:lstStyle/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72" name="Object 4">
                <a:extLst>
                  <a:ext uri="{FF2B5EF4-FFF2-40B4-BE49-F238E27FC236}">
                    <a16:creationId xmlns:a16="http://schemas.microsoft.com/office/drawing/2014/main" id="{FB8BC4E5-4143-47FB-8BFF-33D776EBD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0250" y="3619654"/>
                <a:ext cx="2632075" cy="762000"/>
              </a:xfrm>
              <a:prstGeom prst="rect">
                <a:avLst/>
              </a:prstGeom>
              <a:blipFill>
                <a:blip r:embed="rId6"/>
                <a:stretch>
                  <a:fillRect l="-231" b="-48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573" name="Object 3">
            <a:extLst>
              <a:ext uri="{FF2B5EF4-FFF2-40B4-BE49-F238E27FC236}">
                <a16:creationId xmlns:a16="http://schemas.microsoft.com/office/drawing/2014/main" id="{C5FBD726-66D4-4CD1-B2D4-77EFA63ED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966841"/>
              </p:ext>
            </p:extLst>
          </p:nvPr>
        </p:nvGraphicFramePr>
        <p:xfrm>
          <a:off x="5810250" y="2209800"/>
          <a:ext cx="15049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241195" progId="Equation.3">
                  <p:embed/>
                </p:oleObj>
              </mc:Choice>
              <mc:Fallback>
                <p:oleObj name="Equation" r:id="rId7" imgW="1002865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2209800"/>
                        <a:ext cx="15049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4" name="Object 6">
            <a:extLst>
              <a:ext uri="{FF2B5EF4-FFF2-40B4-BE49-F238E27FC236}">
                <a16:creationId xmlns:a16="http://schemas.microsoft.com/office/drawing/2014/main" id="{1D0E06FF-805E-4461-BC45-912E7E040B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3600" y="2667000"/>
          <a:ext cx="12573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200" imgH="241300" progId="Equation.3">
                  <p:embed/>
                </p:oleObj>
              </mc:Choice>
              <mc:Fallback>
                <p:oleObj name="Equation" r:id="rId9" imgW="838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67000"/>
                        <a:ext cx="12573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Brace 37">
            <a:extLst>
              <a:ext uri="{FF2B5EF4-FFF2-40B4-BE49-F238E27FC236}">
                <a16:creationId xmlns:a16="http://schemas.microsoft.com/office/drawing/2014/main" id="{C7AED23C-9637-40B4-9474-4E184772FCBA}"/>
              </a:ext>
            </a:extLst>
          </p:cNvPr>
          <p:cNvSpPr/>
          <p:nvPr/>
        </p:nvSpPr>
        <p:spPr>
          <a:xfrm>
            <a:off x="7391400" y="2286000"/>
            <a:ext cx="1524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3576" name="Object 7">
            <a:extLst>
              <a:ext uri="{FF2B5EF4-FFF2-40B4-BE49-F238E27FC236}">
                <a16:creationId xmlns:a16="http://schemas.microsoft.com/office/drawing/2014/main" id="{88DB67FC-1CBD-4EB8-9AAF-94C51E739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0475" y="2438400"/>
          <a:ext cx="1524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2438400"/>
                        <a:ext cx="15240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39">
            <a:extLst>
              <a:ext uri="{FF2B5EF4-FFF2-40B4-BE49-F238E27FC236}">
                <a16:creationId xmlns:a16="http://schemas.microsoft.com/office/drawing/2014/main" id="{8BDA77CC-0650-4C35-AE35-77D8C900B8E1}"/>
              </a:ext>
            </a:extLst>
          </p:cNvPr>
          <p:cNvSpPr/>
          <p:nvPr/>
        </p:nvSpPr>
        <p:spPr>
          <a:xfrm>
            <a:off x="7174523" y="4010026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8" name="TextBox 42">
            <a:extLst>
              <a:ext uri="{FF2B5EF4-FFF2-40B4-BE49-F238E27FC236}">
                <a16:creationId xmlns:a16="http://schemas.microsoft.com/office/drawing/2014/main" id="{0AF5FCAC-5AE7-4671-88DE-263E52C29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850" y="3939382"/>
            <a:ext cx="68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pH=7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955CB2-E67B-4984-A038-20284F0C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13D12-ECAB-F911-A78B-EC3B25B874E3}"/>
              </a:ext>
            </a:extLst>
          </p:cNvPr>
          <p:cNvSpPr txBox="1"/>
          <p:nvPr/>
        </p:nvSpPr>
        <p:spPr>
          <a:xfrm>
            <a:off x="5562600" y="1349930"/>
            <a:ext cx="32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heltenhamStd-Book"/>
              </a:rPr>
              <a:t>k</a:t>
            </a:r>
            <a:r>
              <a:rPr lang="pl-PL" sz="800" b="0" i="0" u="none" strike="noStrike" baseline="0" dirty="0">
                <a:latin typeface="CheltenhamStd-Book"/>
              </a:rPr>
              <a:t>w </a:t>
            </a:r>
            <a:r>
              <a:rPr lang="pl-PL" sz="1800" b="0" i="0" u="none" strike="noStrike" baseline="0" dirty="0">
                <a:latin typeface="CheltenhamStd-Book"/>
              </a:rPr>
              <a:t>= [H</a:t>
            </a:r>
            <a:r>
              <a:rPr lang="pl-PL" sz="800" b="0" i="0" u="none" strike="noStrike" baseline="0" dirty="0">
                <a:latin typeface="CheltenhamStd-Book"/>
              </a:rPr>
              <a:t>+</a:t>
            </a:r>
            <a:r>
              <a:rPr lang="pl-PL" sz="1800" b="0" i="0" u="none" strike="noStrike" baseline="0" dirty="0">
                <a:latin typeface="CheltenhamStd-Book"/>
              </a:rPr>
              <a:t>] [OH</a:t>
            </a:r>
            <a:r>
              <a:rPr lang="pl-PL" sz="800" b="0" i="0" u="none" strike="noStrike" baseline="0" dirty="0">
                <a:latin typeface="CheltenhamStd-Book"/>
              </a:rPr>
              <a:t>–</a:t>
            </a:r>
            <a:r>
              <a:rPr lang="pl-PL" sz="1800" b="0" i="0" u="none" strike="noStrike" baseline="0" dirty="0">
                <a:latin typeface="CheltenhamStd-Book"/>
              </a:rPr>
              <a:t>] = 1.0 </a:t>
            </a:r>
            <a:r>
              <a:rPr lang="pl-PL" sz="1800" b="0" i="0" u="none" strike="noStrike" baseline="0" dirty="0">
                <a:latin typeface="SymbolStd"/>
              </a:rPr>
              <a:t>× </a:t>
            </a:r>
            <a:r>
              <a:rPr lang="pl-PL" sz="1800" b="0" i="0" u="none" strike="noStrike" baseline="0" dirty="0">
                <a:latin typeface="CheltenhamStd-Book"/>
              </a:rPr>
              <a:t>10</a:t>
            </a:r>
            <a:r>
              <a:rPr lang="pl-PL" sz="800" b="0" i="0" u="none" strike="noStrike" baseline="0" dirty="0">
                <a:latin typeface="CheltenhamStd-Book"/>
              </a:rPr>
              <a:t>–14 </a:t>
            </a:r>
            <a:r>
              <a:rPr lang="en-US" sz="800" b="0" i="0" u="none" strike="noStrike" baseline="0" dirty="0">
                <a:latin typeface="CheltenhamStd-Book"/>
              </a:rPr>
              <a:t>   </a:t>
            </a:r>
            <a:r>
              <a:rPr lang="pl-PL" sz="1800" b="0" i="0" u="none" strike="noStrike" baseline="0" dirty="0">
                <a:latin typeface="CheltenhamStd-Book"/>
              </a:rPr>
              <a:t>(25°C)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2775A-6D06-41EB-BF80-EE66F7C0916B}"/>
              </a:ext>
            </a:extLst>
          </p:cNvPr>
          <p:cNvSpPr/>
          <p:nvPr/>
        </p:nvSpPr>
        <p:spPr>
          <a:xfrm>
            <a:off x="152400" y="1676400"/>
            <a:ext cx="2825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Μετά το ισοδύναμο σημείο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DEDFA5DD-9642-4AD6-8FA2-EEFC42801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382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 Η</a:t>
            </a:r>
            <a:r>
              <a:rPr lang="en-US" altLang="en-US" sz="1800"/>
              <a:t>Cl </a:t>
            </a:r>
            <a:r>
              <a:rPr lang="el-GR" altLang="en-US" sz="1800"/>
              <a:t>&lt;</a:t>
            </a:r>
            <a:r>
              <a:rPr lang="en-US" altLang="en-US" sz="1800"/>
              <a:t> NaOH </a:t>
            </a:r>
            <a:r>
              <a:rPr lang="en-US" altLang="en-US" sz="1800">
                <a:sym typeface="Wingdings" panose="05000000000000000000" pitchFamily="2" charset="2"/>
              </a:rPr>
              <a:t> </a:t>
            </a:r>
            <a:r>
              <a:rPr lang="el-GR" altLang="en-US" sz="1800">
                <a:sym typeface="Wingdings" panose="05000000000000000000" pitchFamily="2" charset="2"/>
              </a:rPr>
              <a:t>υπάρχει περίσσεια ΟΗ</a:t>
            </a:r>
            <a:r>
              <a:rPr lang="el-GR" altLang="en-US" sz="1800" baseline="30000">
                <a:sym typeface="Wingdings" panose="05000000000000000000" pitchFamily="2" charset="2"/>
              </a:rPr>
              <a:t>-</a:t>
            </a:r>
            <a:endParaRPr lang="en-US" altLang="en-US" sz="1800"/>
          </a:p>
        </p:txBody>
      </p:sp>
      <p:graphicFrame>
        <p:nvGraphicFramePr>
          <p:cNvPr id="24583" name="Object 2">
            <a:extLst>
              <a:ext uri="{FF2B5EF4-FFF2-40B4-BE49-F238E27FC236}">
                <a16:creationId xmlns:a16="http://schemas.microsoft.com/office/drawing/2014/main" id="{63376FA1-9027-4908-B623-92C764A274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75" y="2663825"/>
          <a:ext cx="1116013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19710" imgH="2992549" progId="ChemDraw.Document.6.0">
                  <p:embed/>
                </p:oleObj>
              </mc:Choice>
              <mc:Fallback>
                <p:oleObj name="CS ChemDraw Drawing" r:id="rId2" imgW="1119710" imgH="2992549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2663825"/>
                        <a:ext cx="1116013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05619F-35F4-4827-936B-F28B6CF74700}"/>
              </a:ext>
            </a:extLst>
          </p:cNvPr>
          <p:cNvSpPr/>
          <p:nvPr/>
        </p:nvSpPr>
        <p:spPr>
          <a:xfrm>
            <a:off x="1371600" y="5138738"/>
            <a:ext cx="1219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F743BDF-2E7F-4D4E-865B-9E3793E78B54}"/>
              </a:ext>
            </a:extLst>
          </p:cNvPr>
          <p:cNvSpPr/>
          <p:nvPr/>
        </p:nvSpPr>
        <p:spPr>
          <a:xfrm>
            <a:off x="1238250" y="3690938"/>
            <a:ext cx="18288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</a:rPr>
              <a:t>NaOH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FD51D3-9F90-4B8E-9DEC-548AE5D59ED2}"/>
              </a:ext>
            </a:extLst>
          </p:cNvPr>
          <p:cNvCxnSpPr/>
          <p:nvPr/>
        </p:nvCxnSpPr>
        <p:spPr>
          <a:xfrm>
            <a:off x="2971800" y="4724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FD719D5-5031-4038-A114-327E72CB38F7}"/>
              </a:ext>
            </a:extLst>
          </p:cNvPr>
          <p:cNvSpPr/>
          <p:nvPr/>
        </p:nvSpPr>
        <p:spPr>
          <a:xfrm>
            <a:off x="3581400" y="4191000"/>
            <a:ext cx="1219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HCl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E5C0674-165E-48B2-9F83-7B6089469FAE}"/>
              </a:ext>
            </a:extLst>
          </p:cNvPr>
          <p:cNvSpPr/>
          <p:nvPr/>
        </p:nvSpPr>
        <p:spPr>
          <a:xfrm>
            <a:off x="3581400" y="4495800"/>
            <a:ext cx="19050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FF00"/>
                </a:solidFill>
              </a:rPr>
              <a:t>NaOH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EFA70E9-7CC1-43C8-B5D5-9FAE2D7B3361}"/>
              </a:ext>
            </a:extLst>
          </p:cNvPr>
          <p:cNvSpPr/>
          <p:nvPr/>
        </p:nvSpPr>
        <p:spPr>
          <a:xfrm>
            <a:off x="4419600" y="5257800"/>
            <a:ext cx="685800" cy="457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rgbClr val="FFFF00"/>
                </a:solidFill>
              </a:rPr>
              <a:t>NaOH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F6F5D5-0623-4635-92A9-1BB25FE04BBB}"/>
              </a:ext>
            </a:extLst>
          </p:cNvPr>
          <p:cNvCxnSpPr/>
          <p:nvPr/>
        </p:nvCxnSpPr>
        <p:spPr>
          <a:xfrm rot="5400000">
            <a:off x="4610101" y="5067300"/>
            <a:ext cx="228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6628329-B6D5-451A-B627-A8BD39EF3CD7}"/>
              </a:ext>
            </a:extLst>
          </p:cNvPr>
          <p:cNvSpPr txBox="1"/>
          <p:nvPr/>
        </p:nvSpPr>
        <p:spPr>
          <a:xfrm>
            <a:off x="1295400" y="4572000"/>
            <a:ext cx="1604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Αριθμός </a:t>
            </a:r>
            <a:r>
              <a:rPr lang="en-US" sz="1400" dirty="0" err="1">
                <a:latin typeface="+mn-lt"/>
              </a:rPr>
              <a:t>mEq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οξέος</a:t>
            </a:r>
            <a:endParaRPr lang="en-US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Ν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C88AD-B9C4-4940-AC46-5E5A5E5529E7}"/>
              </a:ext>
            </a:extLst>
          </p:cNvPr>
          <p:cNvSpPr txBox="1"/>
          <p:nvPr/>
        </p:nvSpPr>
        <p:spPr>
          <a:xfrm>
            <a:off x="4114800" y="6096000"/>
            <a:ext cx="1226618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=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V</a:t>
            </a:r>
            <a:r>
              <a:rPr lang="en-US" baseline="-250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dirty="0">
                <a:latin typeface="+mn-lt"/>
              </a:rPr>
              <a:t>-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Ν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endParaRPr lang="en-US" baseline="-25000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aseline="-25000" dirty="0">
              <a:latin typeface="+mn-lt"/>
            </a:endParaRPr>
          </a:p>
        </p:txBody>
      </p:sp>
      <p:sp>
        <p:nvSpPr>
          <p:cNvPr id="24593" name="TextBox 16">
            <a:extLst>
              <a:ext uri="{FF2B5EF4-FFF2-40B4-BE49-F238E27FC236}">
                <a16:creationId xmlns:a16="http://schemas.microsoft.com/office/drawing/2014/main" id="{D6E29751-2391-48FE-9912-A6A324D26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167063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Αριθμός </a:t>
            </a:r>
            <a:r>
              <a:rPr lang="en-US" altLang="en-US" sz="1400"/>
              <a:t>mEq </a:t>
            </a:r>
            <a:r>
              <a:rPr lang="el-GR" altLang="en-US" sz="1400"/>
              <a:t>βάσης</a:t>
            </a: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r>
              <a:rPr lang="en-US" altLang="en-US" sz="1400" b="1">
                <a:solidFill>
                  <a:srgbClr val="FF0000"/>
                </a:solidFill>
              </a:rPr>
              <a:t>V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4363880-3DF8-4744-9CB7-60FA5774B9EC}"/>
              </a:ext>
            </a:extLst>
          </p:cNvPr>
          <p:cNvSpPr/>
          <p:nvPr/>
        </p:nvSpPr>
        <p:spPr>
          <a:xfrm rot="5400000">
            <a:off x="4610100" y="5295900"/>
            <a:ext cx="3048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96" name="TextBox 24">
            <a:extLst>
              <a:ext uri="{FF2B5EF4-FFF2-40B4-BE49-F238E27FC236}">
                <a16:creationId xmlns:a16="http://schemas.microsoft.com/office/drawing/2014/main" id="{DADA5013-0FEE-4EC1-81CF-004B49754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888" y="6092825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b="1" dirty="0"/>
              <a:t>αριθμός </a:t>
            </a:r>
            <a:r>
              <a:rPr lang="en-US" altLang="en-US" sz="1800" b="1" dirty="0" err="1"/>
              <a:t>mEq</a:t>
            </a:r>
            <a:r>
              <a:rPr lang="en-US" altLang="en-US" sz="1800" b="1" dirty="0"/>
              <a:t> </a:t>
            </a:r>
            <a:r>
              <a:rPr lang="el-GR" altLang="en-US" sz="1800" b="1" dirty="0"/>
              <a:t>βάσης </a:t>
            </a:r>
            <a:endParaRPr lang="en-US" altLang="en-US" sz="1800" b="1" dirty="0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BF1DABD-0DF0-43B3-906E-F3D46605E9E0}"/>
              </a:ext>
            </a:extLst>
          </p:cNvPr>
          <p:cNvSpPr/>
          <p:nvPr/>
        </p:nvSpPr>
        <p:spPr>
          <a:xfrm>
            <a:off x="5410200" y="1905000"/>
            <a:ext cx="304800" cy="472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C5549F-57BA-4C68-B2A5-7EBC6F31D6D2}"/>
              </a:ext>
            </a:extLst>
          </p:cNvPr>
          <p:cNvSpPr txBox="1"/>
          <p:nvPr/>
        </p:nvSpPr>
        <p:spPr>
          <a:xfrm>
            <a:off x="3505200" y="2895600"/>
            <a:ext cx="1600200" cy="7381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οξύ που παραμένει μετά την μερική εξουδετέρωση</a:t>
            </a:r>
            <a:endParaRPr lang="en-US" sz="1400" dirty="0"/>
          </a:p>
        </p:txBody>
      </p:sp>
      <p:sp>
        <p:nvSpPr>
          <p:cNvPr id="24601" name="TextBox 31">
            <a:extLst>
              <a:ext uri="{FF2B5EF4-FFF2-40B4-BE49-F238E27FC236}">
                <a16:creationId xmlns:a16="http://schemas.microsoft.com/office/drawing/2014/main" id="{839B0664-E850-48DF-BE0C-0709C1E3F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057400"/>
            <a:ext cx="91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m</a:t>
            </a:r>
            <a:r>
              <a:rPr lang="el-GR" altLang="en-US" sz="1400" dirty="0"/>
              <a:t>Ε</a:t>
            </a:r>
            <a:r>
              <a:rPr lang="en-US" altLang="en-US" sz="1400" dirty="0"/>
              <a:t>q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dirty="0"/>
              <a:t>ιόντων υδροξυλίου [ΟΗ]</a:t>
            </a:r>
            <a:r>
              <a:rPr lang="el-GR" altLang="en-US" sz="1400" baseline="30000" dirty="0"/>
              <a:t>-</a:t>
            </a:r>
            <a:endParaRPr lang="en-US" altLang="en-US" sz="1400" dirty="0"/>
          </a:p>
        </p:txBody>
      </p:sp>
      <p:sp>
        <p:nvSpPr>
          <p:cNvPr id="24602" name="TextBox 32">
            <a:extLst>
              <a:ext uri="{FF2B5EF4-FFF2-40B4-BE49-F238E27FC236}">
                <a16:creationId xmlns:a16="http://schemas.microsoft.com/office/drawing/2014/main" id="{8527E3C2-F525-43FA-9C6E-103966444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362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=</a:t>
            </a:r>
            <a:endParaRPr lang="en-US" altLang="en-US" sz="1800"/>
          </a:p>
        </p:txBody>
      </p:sp>
      <p:sp>
        <p:nvSpPr>
          <p:cNvPr id="34" name="Double Bracket 33">
            <a:extLst>
              <a:ext uri="{FF2B5EF4-FFF2-40B4-BE49-F238E27FC236}">
                <a16:creationId xmlns:a16="http://schemas.microsoft.com/office/drawing/2014/main" id="{40AEB493-F547-40B9-B32A-63D8D7E25D67}"/>
              </a:ext>
            </a:extLst>
          </p:cNvPr>
          <p:cNvSpPr/>
          <p:nvPr/>
        </p:nvSpPr>
        <p:spPr>
          <a:xfrm>
            <a:off x="5867400" y="2057400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405BC8D-8B48-4608-AE7A-6815A8DF567C}"/>
              </a:ext>
            </a:extLst>
          </p:cNvPr>
          <p:cNvCxnSpPr/>
          <p:nvPr/>
        </p:nvCxnSpPr>
        <p:spPr>
          <a:xfrm flipV="1">
            <a:off x="6938963" y="2547938"/>
            <a:ext cx="2084387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Rectangle 40">
            <a:extLst>
              <a:ext uri="{FF2B5EF4-FFF2-40B4-BE49-F238E27FC236}">
                <a16:creationId xmlns:a16="http://schemas.microsoft.com/office/drawing/2014/main" id="{67171675-26CA-4AA5-9852-C289F9965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066925"/>
            <a:ext cx="2286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 dirty="0"/>
              <a:t>αριθμός </a:t>
            </a:r>
            <a:r>
              <a:rPr lang="en-US" altLang="en-US" sz="1400" dirty="0" err="1"/>
              <a:t>mEq</a:t>
            </a:r>
            <a:r>
              <a:rPr lang="en-US" altLang="en-US" sz="1400" dirty="0"/>
              <a:t> </a:t>
            </a:r>
            <a:r>
              <a:rPr lang="el-GR" altLang="en-US" sz="1400" dirty="0"/>
              <a:t>βάσης</a:t>
            </a:r>
            <a:endParaRPr lang="en-US" altLang="en-US" sz="1400" dirty="0"/>
          </a:p>
        </p:txBody>
      </p:sp>
      <p:sp>
        <p:nvSpPr>
          <p:cNvPr id="24606" name="Rectangle 41">
            <a:extLst>
              <a:ext uri="{FF2B5EF4-FFF2-40B4-BE49-F238E27FC236}">
                <a16:creationId xmlns:a16="http://schemas.microsoft.com/office/drawing/2014/main" id="{3B5A71F3-683D-4BE7-AB45-F6ACC447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5908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συνολικός ογκος</a:t>
            </a:r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07" name="Object 3">
                <a:extLst>
                  <a:ext uri="{FF2B5EF4-FFF2-40B4-BE49-F238E27FC236}">
                    <a16:creationId xmlns:a16="http://schemas.microsoft.com/office/drawing/2014/main" id="{E0210452-8824-4CAF-A8A3-E1F9BC7C8BCF}"/>
                  </a:ext>
                </a:extLst>
              </p:cNvPr>
              <p:cNvSpPr txBox="1"/>
              <p:nvPr/>
            </p:nvSpPr>
            <p:spPr bwMode="auto">
              <a:xfrm>
                <a:off x="5994400" y="3105150"/>
                <a:ext cx="2019300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−]=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607" name="Object 3">
                <a:extLst>
                  <a:ext uri="{FF2B5EF4-FFF2-40B4-BE49-F238E27FC236}">
                    <a16:creationId xmlns:a16="http://schemas.microsoft.com/office/drawing/2014/main" id="{E0210452-8824-4CAF-A8A3-E1F9BC7C8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4400" y="3105150"/>
                <a:ext cx="2019300" cy="647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08" name="Object 4">
                <a:extLst>
                  <a:ext uri="{FF2B5EF4-FFF2-40B4-BE49-F238E27FC236}">
                    <a16:creationId xmlns:a16="http://schemas.microsoft.com/office/drawing/2014/main" id="{6DA95218-F27D-4DC8-85C8-6926187E35E0}"/>
                  </a:ext>
                </a:extLst>
              </p:cNvPr>
              <p:cNvSpPr txBox="1"/>
              <p:nvPr/>
            </p:nvSpPr>
            <p:spPr bwMode="auto">
              <a:xfrm>
                <a:off x="5727290" y="3760838"/>
                <a:ext cx="302895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608" name="Object 4">
                <a:extLst>
                  <a:ext uri="{FF2B5EF4-FFF2-40B4-BE49-F238E27FC236}">
                    <a16:creationId xmlns:a16="http://schemas.microsoft.com/office/drawing/2014/main" id="{6DA95218-F27D-4DC8-85C8-6926187E3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7290" y="3760838"/>
                <a:ext cx="302895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09" name="Object 5">
                <a:extLst>
                  <a:ext uri="{FF2B5EF4-FFF2-40B4-BE49-F238E27FC236}">
                    <a16:creationId xmlns:a16="http://schemas.microsoft.com/office/drawing/2014/main" id="{C231550C-9E2B-4DF2-91A3-3F6C3FC50FB4}"/>
                  </a:ext>
                </a:extLst>
              </p:cNvPr>
              <p:cNvSpPr txBox="1"/>
              <p:nvPr/>
            </p:nvSpPr>
            <p:spPr bwMode="auto">
              <a:xfrm>
                <a:off x="5772150" y="4381757"/>
                <a:ext cx="22860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609" name="Object 5">
                <a:extLst>
                  <a:ext uri="{FF2B5EF4-FFF2-40B4-BE49-F238E27FC236}">
                    <a16:creationId xmlns:a16="http://schemas.microsoft.com/office/drawing/2014/main" id="{C231550C-9E2B-4DF2-91A3-3F6C3FC5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150" y="4381757"/>
                <a:ext cx="2286000" cy="7239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1E1C8C-6159-4529-B62A-0F75C658B661}"/>
              </a:ext>
            </a:extLst>
          </p:cNvPr>
          <p:cNvCxnSpPr/>
          <p:nvPr/>
        </p:nvCxnSpPr>
        <p:spPr>
          <a:xfrm rot="5400000" flipH="1" flipV="1">
            <a:off x="4381500" y="4991100"/>
            <a:ext cx="3810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FA7D6FC-BE57-45C2-AD3F-67A1E9EF73DE}"/>
              </a:ext>
            </a:extLst>
          </p:cNvPr>
          <p:cNvCxnSpPr/>
          <p:nvPr/>
        </p:nvCxnSpPr>
        <p:spPr>
          <a:xfrm rot="5400000" flipH="1" flipV="1">
            <a:off x="5029200" y="4953000"/>
            <a:ext cx="381000" cy="381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71DDEA14-C3E4-46C4-AA9A-5A0C27B2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F80DC5-173F-49FD-B5ED-D2DEC1B2BF90}"/>
              </a:ext>
            </a:extLst>
          </p:cNvPr>
          <p:cNvSpPr txBox="1"/>
          <p:nvPr/>
        </p:nvSpPr>
        <p:spPr>
          <a:xfrm>
            <a:off x="5772150" y="511596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pH=</a:t>
            </a:r>
            <a:r>
              <a:rPr lang="en-US" sz="1400" dirty="0" err="1"/>
              <a:t>pK</a:t>
            </a:r>
            <a:r>
              <a:rPr lang="en-US" sz="1400" baseline="-25000" dirty="0" err="1"/>
              <a:t>w</a:t>
            </a:r>
            <a:r>
              <a:rPr lang="en-US" sz="1400" dirty="0"/>
              <a:t> - pOH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C911957-D7D1-44D4-AE2D-D365F5DC2FF9}"/>
              </a:ext>
            </a:extLst>
          </p:cNvPr>
          <p:cNvSpPr/>
          <p:nvPr/>
        </p:nvSpPr>
        <p:spPr>
          <a:xfrm>
            <a:off x="7156426" y="5257799"/>
            <a:ext cx="234974" cy="89001"/>
          </a:xfrm>
          <a:prstGeom prst="rightArrow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5D65361A-1F0D-413E-8839-7779B4BFB927}"/>
                  </a:ext>
                </a:extLst>
              </p:cNvPr>
              <p:cNvSpPr txBox="1"/>
              <p:nvPr/>
            </p:nvSpPr>
            <p:spPr bwMode="auto">
              <a:xfrm>
                <a:off x="5806585" y="5731592"/>
                <a:ext cx="2864830" cy="880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𝒑𝑲𝒘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5D65361A-1F0D-413E-8839-7779B4BF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6585" y="5731592"/>
                <a:ext cx="2864830" cy="880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0812A-8CDA-411E-9A73-B7B01346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" y="77741"/>
            <a:ext cx="3860800" cy="780209"/>
          </a:xfrm>
        </p:spPr>
        <p:txBody>
          <a:bodyPr>
            <a:normAutofit fontScale="90000"/>
          </a:bodyPr>
          <a:lstStyle/>
          <a:p>
            <a:r>
              <a:rPr lang="el-GR" sz="3100" dirty="0"/>
              <a:t>Ογκομετρική ανάλυση</a:t>
            </a:r>
            <a:br>
              <a:rPr lang="el-GR" sz="3100" dirty="0"/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5E33-F4CC-4608-B517-8CCBC4C5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75" y="135565"/>
            <a:ext cx="4894734" cy="822591"/>
          </a:xfrm>
        </p:spPr>
        <p:txBody>
          <a:bodyPr/>
          <a:lstStyle/>
          <a:p>
            <a:pPr marL="0" indent="0" algn="just">
              <a:buNone/>
            </a:pPr>
            <a:r>
              <a:rPr lang="el-GR" sz="1400" b="1" dirty="0"/>
              <a:t>«μέτρηση όγκου διαλύματος ακριβώς γνωστής συγκεντρώσεως ο οποίος απαιτείται  για να αντιδράσει ποσοτικά με το διάλυμα του αναλύτη» </a:t>
            </a:r>
          </a:p>
          <a:p>
            <a:pPr algn="just"/>
            <a:endParaRPr lang="en-US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2444281-6D8E-4C05-A598-5BAE98AE4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293843"/>
              </p:ext>
            </p:extLst>
          </p:nvPr>
        </p:nvGraphicFramePr>
        <p:xfrm>
          <a:off x="470310" y="1146281"/>
          <a:ext cx="8178799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97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7B37AA24-E190-4479-8A0F-A6769173A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449495"/>
              </p:ext>
            </p:extLst>
          </p:nvPr>
        </p:nvGraphicFramePr>
        <p:xfrm>
          <a:off x="516959" y="1633199"/>
          <a:ext cx="2190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59866" imgH="482391" progId="Equation.3">
                  <p:embed/>
                </p:oleObj>
              </mc:Choice>
              <mc:Fallback>
                <p:oleObj name="Equation" r:id="rId2" imgW="1459866" imgH="482391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959" y="1633199"/>
                        <a:ext cx="21907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C9AAA2-7364-4F07-ADB6-9C3F8ECE7EED}"/>
              </a:ext>
            </a:extLst>
          </p:cNvPr>
          <p:cNvSpPr txBox="1"/>
          <p:nvPr/>
        </p:nvSpPr>
        <p:spPr>
          <a:xfrm>
            <a:off x="2971800" y="1530760"/>
            <a:ext cx="57012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Όσο το </a:t>
            </a:r>
            <a:r>
              <a:rPr lang="en-US" dirty="0" err="1">
                <a:latin typeface="+mn-lt"/>
              </a:rPr>
              <a:t>V</a:t>
            </a:r>
            <a:r>
              <a:rPr lang="en-US" baseline="-25000" dirty="0" err="1">
                <a:latin typeface="+mn-lt"/>
              </a:rPr>
              <a:t>b</a:t>
            </a:r>
            <a:r>
              <a:rPr lang="en-US" dirty="0">
                <a:latin typeface="+mn-lt"/>
              </a:rPr>
              <a:t> </a:t>
            </a:r>
            <a:r>
              <a:rPr lang="en-US" dirty="0">
                <a:latin typeface="+mn-lt"/>
                <a:sym typeface="Wingdings" pitchFamily="2" charset="2"/>
              </a:rPr>
              <a:t> V</a:t>
            </a:r>
            <a:r>
              <a:rPr lang="el-GR" baseline="-25000" dirty="0">
                <a:latin typeface="+mn-lt"/>
                <a:sym typeface="Wingdings" pitchFamily="2" charset="2"/>
              </a:rPr>
              <a:t>ΙΣ</a:t>
            </a:r>
            <a:r>
              <a:rPr lang="el-GR" dirty="0">
                <a:latin typeface="+mn-lt"/>
                <a:sym typeface="Wingdings" pitchFamily="2" charset="2"/>
              </a:rPr>
              <a:t> το </a:t>
            </a:r>
            <a:r>
              <a:rPr lang="en-US" dirty="0">
                <a:latin typeface="+mn-lt"/>
                <a:sym typeface="Wingdings" pitchFamily="2" charset="2"/>
              </a:rPr>
              <a:t>pH</a:t>
            </a:r>
            <a:r>
              <a:rPr lang="el-GR" dirty="0">
                <a:latin typeface="+mn-lt"/>
                <a:sym typeface="Wingdings" pitchFamily="2" charset="2"/>
              </a:rPr>
              <a:t> οδεύει προς μεγαλύτερες τιμές και οριακά </a:t>
            </a:r>
            <a:r>
              <a:rPr lang="el-GR" dirty="0" err="1">
                <a:latin typeface="+mn-lt"/>
                <a:sym typeface="Wingdings" pitchFamily="2" charset="2"/>
              </a:rPr>
              <a:t>απειρίζεται</a:t>
            </a:r>
            <a:r>
              <a:rPr lang="el-GR" dirty="0">
                <a:latin typeface="+mn-lt"/>
                <a:sym typeface="Wingdings" pitchFamily="2" charset="2"/>
              </a:rPr>
              <a:t> για πολύ-πολύ μικρές τιμές [ΟΗ]</a:t>
            </a:r>
            <a:r>
              <a:rPr lang="el-GR" baseline="30000" dirty="0">
                <a:latin typeface="+mn-lt"/>
                <a:sym typeface="Wingdings" pitchFamily="2" charset="2"/>
              </a:rPr>
              <a:t>-</a:t>
            </a:r>
            <a:endParaRPr lang="en-US" baseline="300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33CF4F-7EC4-461B-814E-5EE17E810C7A}"/>
              </a:ext>
            </a:extLst>
          </p:cNvPr>
          <p:cNvGrpSpPr/>
          <p:nvPr/>
        </p:nvGrpSpPr>
        <p:grpSpPr>
          <a:xfrm>
            <a:off x="393134" y="4288744"/>
            <a:ext cx="3111500" cy="2282322"/>
            <a:chOff x="228600" y="4259766"/>
            <a:chExt cx="3111500" cy="228232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098662-7F5A-4CA3-B06C-F83A29836ED8}"/>
                </a:ext>
              </a:extLst>
            </p:cNvPr>
            <p:cNvCxnSpPr/>
            <p:nvPr/>
          </p:nvCxnSpPr>
          <p:spPr>
            <a:xfrm rot="5400000">
              <a:off x="152401" y="5105400"/>
              <a:ext cx="1524000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EEF29D-669E-4D0B-BDFA-BEC219779712}"/>
                </a:ext>
              </a:extLst>
            </p:cNvPr>
            <p:cNvCxnSpPr/>
            <p:nvPr/>
          </p:nvCxnSpPr>
          <p:spPr>
            <a:xfrm>
              <a:off x="685800" y="5715000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68CC2B-E74C-4444-87AD-B4F30BB1F5E7}"/>
                </a:ext>
              </a:extLst>
            </p:cNvPr>
            <p:cNvCxnSpPr/>
            <p:nvPr/>
          </p:nvCxnSpPr>
          <p:spPr>
            <a:xfrm rot="5400000" flipH="1" flipV="1">
              <a:off x="1333501" y="4991100"/>
              <a:ext cx="1447800" cy="3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AC2B5A5-8FD1-43F5-9DB9-E3DD99217316}"/>
                </a:ext>
              </a:extLst>
            </p:cNvPr>
            <p:cNvSpPr/>
            <p:nvPr/>
          </p:nvSpPr>
          <p:spPr>
            <a:xfrm>
              <a:off x="945995" y="4337824"/>
              <a:ext cx="1154879" cy="1358591"/>
            </a:xfrm>
            <a:custGeom>
              <a:avLst/>
              <a:gdLst>
                <a:gd name="connsiteX0" fmla="*/ 0 w 1081668"/>
                <a:gd name="connsiteY0" fmla="*/ 1326996 h 1358591"/>
                <a:gd name="connsiteX1" fmla="*/ 858644 w 1081668"/>
                <a:gd name="connsiteY1" fmla="*/ 1137425 h 1358591"/>
                <a:gd name="connsiteX2" fmla="*/ 1081668 w 1081668"/>
                <a:gd name="connsiteY2" fmla="*/ 0 h 1358591"/>
                <a:gd name="connsiteX3" fmla="*/ 1081668 w 1081668"/>
                <a:gd name="connsiteY3" fmla="*/ 0 h 1358591"/>
                <a:gd name="connsiteX0" fmla="*/ 0 w 1105183"/>
                <a:gd name="connsiteY0" fmla="*/ 1326996 h 1438104"/>
                <a:gd name="connsiteX1" fmla="*/ 924905 w 1105183"/>
                <a:gd name="connsiteY1" fmla="*/ 1216938 h 1438104"/>
                <a:gd name="connsiteX2" fmla="*/ 1081668 w 1105183"/>
                <a:gd name="connsiteY2" fmla="*/ 0 h 1438104"/>
                <a:gd name="connsiteX3" fmla="*/ 1081668 w 1105183"/>
                <a:gd name="connsiteY3" fmla="*/ 0 h 1438104"/>
                <a:gd name="connsiteX0" fmla="*/ 0 w 1154879"/>
                <a:gd name="connsiteY0" fmla="*/ 1326996 h 1358591"/>
                <a:gd name="connsiteX1" fmla="*/ 974601 w 1154879"/>
                <a:gd name="connsiteY1" fmla="*/ 1137425 h 1358591"/>
                <a:gd name="connsiteX2" fmla="*/ 1081668 w 1154879"/>
                <a:gd name="connsiteY2" fmla="*/ 0 h 1358591"/>
                <a:gd name="connsiteX3" fmla="*/ 1081668 w 1154879"/>
                <a:gd name="connsiteY3" fmla="*/ 0 h 13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4879" h="1358591">
                  <a:moveTo>
                    <a:pt x="0" y="1326996"/>
                  </a:moveTo>
                  <a:cubicBezTo>
                    <a:pt x="339183" y="1342793"/>
                    <a:pt x="794323" y="1358591"/>
                    <a:pt x="974601" y="1137425"/>
                  </a:cubicBezTo>
                  <a:cubicBezTo>
                    <a:pt x="1154879" y="916259"/>
                    <a:pt x="1055541" y="202823"/>
                    <a:pt x="1081668" y="0"/>
                  </a:cubicBezTo>
                  <a:lnTo>
                    <a:pt x="1081668" y="0"/>
                  </a:lnTo>
                </a:path>
              </a:pathLst>
            </a:cu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14" name="TextBox 15">
              <a:extLst>
                <a:ext uri="{FF2B5EF4-FFF2-40B4-BE49-F238E27FC236}">
                  <a16:creationId xmlns:a16="http://schemas.microsoft.com/office/drawing/2014/main" id="{5F9AA6BF-2F6C-4CFF-ADDB-3E2C52828A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450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pH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E7256DD-AFEB-4FA1-BD56-5EBF91B7BDEA}"/>
                </a:ext>
              </a:extLst>
            </p:cNvPr>
            <p:cNvCxnSpPr/>
            <p:nvPr/>
          </p:nvCxnSpPr>
          <p:spPr>
            <a:xfrm rot="5400000" flipH="1" flipV="1">
              <a:off x="266701" y="4914900"/>
              <a:ext cx="8382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6" name="TextBox 18">
              <a:extLst>
                <a:ext uri="{FF2B5EF4-FFF2-40B4-BE49-F238E27FC236}">
                  <a16:creationId xmlns:a16="http://schemas.microsoft.com/office/drawing/2014/main" id="{333FF056-8F70-465D-898E-819918468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5867400"/>
              <a:ext cx="3968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b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14C580C-92AD-4178-AC9A-39A929BD8553}"/>
                </a:ext>
              </a:extLst>
            </p:cNvPr>
            <p:cNvCxnSpPr/>
            <p:nvPr/>
          </p:nvCxnSpPr>
          <p:spPr>
            <a:xfrm>
              <a:off x="2362200" y="58674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8" name="Rectangle 21">
              <a:extLst>
                <a:ext uri="{FF2B5EF4-FFF2-40B4-BE49-F238E27FC236}">
                  <a16:creationId xmlns:a16="http://schemas.microsoft.com/office/drawing/2014/main" id="{F62A13C9-AE65-44A0-B2AE-E63BEEC0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5029200"/>
              <a:ext cx="1130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b="1">
                  <a:solidFill>
                    <a:srgbClr val="FF0000"/>
                  </a:solidFill>
                </a:rPr>
                <a:t> Η</a:t>
              </a:r>
              <a:r>
                <a:rPr lang="en-US" altLang="en-US" sz="1400" b="1">
                  <a:solidFill>
                    <a:srgbClr val="FF0000"/>
                  </a:solidFill>
                </a:rPr>
                <a:t>Cl &gt; NaOH 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D54766-80CC-43DD-9375-583F2F170DA4}"/>
                </a:ext>
              </a:extLst>
            </p:cNvPr>
            <p:cNvCxnSpPr/>
            <p:nvPr/>
          </p:nvCxnSpPr>
          <p:spPr>
            <a:xfrm rot="5400000" flipH="1" flipV="1">
              <a:off x="1638300" y="5829300"/>
              <a:ext cx="3810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1" name="TextBox 28">
              <a:extLst>
                <a:ext uri="{FF2B5EF4-FFF2-40B4-BE49-F238E27FC236}">
                  <a16:creationId xmlns:a16="http://schemas.microsoft.com/office/drawing/2014/main" id="{4D8BE89A-DC3C-4118-899B-5443A95B3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6172200"/>
              <a:ext cx="425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l-GR" altLang="en-US" sz="1800" baseline="-25000"/>
                <a:t>ΙΣ</a:t>
              </a:r>
              <a:endParaRPr lang="en-US" altLang="en-US" sz="1800" baseline="-2500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2E56604-29BB-4831-B02A-7F1B40924355}"/>
                </a:ext>
              </a:extLst>
            </p:cNvPr>
            <p:cNvSpPr/>
            <p:nvPr/>
          </p:nvSpPr>
          <p:spPr>
            <a:xfrm>
              <a:off x="2090854" y="4259766"/>
              <a:ext cx="853068" cy="1379034"/>
            </a:xfrm>
            <a:custGeom>
              <a:avLst/>
              <a:gdLst>
                <a:gd name="connsiteX0" fmla="*/ 16726 w 853068"/>
                <a:gd name="connsiteY0" fmla="*/ 1304693 h 1304693"/>
                <a:gd name="connsiteX1" fmla="*/ 139390 w 853068"/>
                <a:gd name="connsiteY1" fmla="*/ 245327 h 1304693"/>
                <a:gd name="connsiteX2" fmla="*/ 853068 w 853068"/>
                <a:gd name="connsiteY2" fmla="*/ 0 h 1304693"/>
                <a:gd name="connsiteX3" fmla="*/ 853068 w 853068"/>
                <a:gd name="connsiteY3" fmla="*/ 0 h 130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3068" h="1304693">
                  <a:moveTo>
                    <a:pt x="16726" y="1304693"/>
                  </a:moveTo>
                  <a:cubicBezTo>
                    <a:pt x="8363" y="883734"/>
                    <a:pt x="0" y="462776"/>
                    <a:pt x="139390" y="245327"/>
                  </a:cubicBezTo>
                  <a:cubicBezTo>
                    <a:pt x="278780" y="27878"/>
                    <a:pt x="853068" y="0"/>
                    <a:pt x="853068" y="0"/>
                  </a:cubicBezTo>
                  <a:lnTo>
                    <a:pt x="853068" y="0"/>
                  </a:lnTo>
                </a:path>
              </a:pathLst>
            </a:custGeom>
            <a:ln>
              <a:solidFill>
                <a:schemeClr val="accent3">
                  <a:lumMod val="75000"/>
                </a:schemeClr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25" name="Rectangle 44">
              <a:extLst>
                <a:ext uri="{FF2B5EF4-FFF2-40B4-BE49-F238E27FC236}">
                  <a16:creationId xmlns:a16="http://schemas.microsoft.com/office/drawing/2014/main" id="{4BB73487-AE4E-4152-8DA4-2A1B5E591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800" y="4800600"/>
              <a:ext cx="11303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b="1">
                  <a:solidFill>
                    <a:srgbClr val="FF0000"/>
                  </a:solidFill>
                </a:rPr>
                <a:t> Η</a:t>
              </a:r>
              <a:r>
                <a:rPr lang="en-US" altLang="en-US" sz="1400" b="1">
                  <a:solidFill>
                    <a:srgbClr val="FF0000"/>
                  </a:solidFill>
                </a:rPr>
                <a:t>Cl </a:t>
              </a:r>
              <a:r>
                <a:rPr lang="el-GR" altLang="en-US" sz="1400" b="1">
                  <a:solidFill>
                    <a:srgbClr val="FF0000"/>
                  </a:solidFill>
                </a:rPr>
                <a:t>&lt;</a:t>
              </a:r>
              <a:r>
                <a:rPr lang="en-US" altLang="en-US" sz="1400" b="1">
                  <a:solidFill>
                    <a:srgbClr val="FF0000"/>
                  </a:solidFill>
                </a:rPr>
                <a:t> NaOH </a:t>
              </a:r>
            </a:p>
          </p:txBody>
        </p:sp>
      </p:grpSp>
      <p:sp>
        <p:nvSpPr>
          <p:cNvPr id="25626" name="TextBox 45">
            <a:extLst>
              <a:ext uri="{FF2B5EF4-FFF2-40B4-BE49-F238E27FC236}">
                <a16:creationId xmlns:a16="http://schemas.microsoft.com/office/drawing/2014/main" id="{C2944320-04D3-4381-8249-C75618377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464" y="300275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Ανάλογα συμβαίνει και όταν έχει εξουδετερωθεί πλήρως το οξύ και υπερτερεί η βάση</a:t>
            </a:r>
            <a:endParaRPr lang="en-US" altLang="en-US" sz="1800" dirty="0"/>
          </a:p>
        </p:txBody>
      </p:sp>
      <p:sp>
        <p:nvSpPr>
          <p:cNvPr id="25627" name="Rectangle 46">
            <a:extLst>
              <a:ext uri="{FF2B5EF4-FFF2-40B4-BE49-F238E27FC236}">
                <a16:creationId xmlns:a16="http://schemas.microsoft.com/office/drawing/2014/main" id="{6F96F7E1-DE51-4BF8-B606-EC5C19F2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5" y="1247300"/>
            <a:ext cx="113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 dirty="0">
                <a:solidFill>
                  <a:srgbClr val="FF0000"/>
                </a:solidFill>
              </a:rPr>
              <a:t> Η</a:t>
            </a:r>
            <a:r>
              <a:rPr lang="en-US" altLang="en-US" sz="1400" b="1" dirty="0">
                <a:solidFill>
                  <a:srgbClr val="FF0000"/>
                </a:solidFill>
              </a:rPr>
              <a:t>Cl &gt; NaOH </a:t>
            </a:r>
          </a:p>
        </p:txBody>
      </p:sp>
      <p:sp>
        <p:nvSpPr>
          <p:cNvPr id="25628" name="Rectangle 47">
            <a:extLst>
              <a:ext uri="{FF2B5EF4-FFF2-40B4-BE49-F238E27FC236}">
                <a16:creationId xmlns:a16="http://schemas.microsoft.com/office/drawing/2014/main" id="{0D8BC7CC-727E-4CB0-83D4-A5AA38120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34" y="2768022"/>
            <a:ext cx="1130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 dirty="0">
                <a:solidFill>
                  <a:srgbClr val="FF0000"/>
                </a:solidFill>
              </a:rPr>
              <a:t> Η</a:t>
            </a:r>
            <a:r>
              <a:rPr lang="en-US" altLang="en-US" sz="1400" b="1" dirty="0">
                <a:solidFill>
                  <a:srgbClr val="FF0000"/>
                </a:solidFill>
              </a:rPr>
              <a:t>Cl </a:t>
            </a:r>
            <a:r>
              <a:rPr lang="el-GR" altLang="en-US" sz="1400" b="1" dirty="0">
                <a:solidFill>
                  <a:srgbClr val="FF0000"/>
                </a:solidFill>
              </a:rPr>
              <a:t>&lt;</a:t>
            </a:r>
            <a:r>
              <a:rPr lang="en-US" altLang="en-US" sz="1400" b="1" dirty="0">
                <a:solidFill>
                  <a:srgbClr val="FF0000"/>
                </a:solidFill>
              </a:rPr>
              <a:t> NaOH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8F06BC-2697-4C4C-963A-66013611A7C0}"/>
              </a:ext>
            </a:extLst>
          </p:cNvPr>
          <p:cNvGrpSpPr/>
          <p:nvPr/>
        </p:nvGrpSpPr>
        <p:grpSpPr>
          <a:xfrm>
            <a:off x="4057650" y="4344987"/>
            <a:ext cx="3111500" cy="2127250"/>
            <a:chOff x="4643438" y="4730750"/>
            <a:chExt cx="3111500" cy="2127250"/>
          </a:xfrm>
        </p:grpSpPr>
        <p:sp>
          <p:nvSpPr>
            <p:cNvPr id="25638" name="TextBox 58">
              <a:extLst>
                <a:ext uri="{FF2B5EF4-FFF2-40B4-BE49-F238E27FC236}">
                  <a16:creationId xmlns:a16="http://schemas.microsoft.com/office/drawing/2014/main" id="{25572EA2-6B05-4C7E-8A5E-5C473852F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6488113"/>
              <a:ext cx="4254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l-GR" altLang="en-US" sz="1800" baseline="-25000"/>
                <a:t>ΙΣ</a:t>
              </a:r>
              <a:endParaRPr lang="en-US" altLang="en-US" sz="1800" baseline="-2500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DED530-A022-4292-AC2F-570C33220FA3}"/>
                </a:ext>
              </a:extLst>
            </p:cNvPr>
            <p:cNvGrpSpPr/>
            <p:nvPr/>
          </p:nvGrpSpPr>
          <p:grpSpPr>
            <a:xfrm>
              <a:off x="4643438" y="4730750"/>
              <a:ext cx="3111500" cy="1968500"/>
              <a:chOff x="4643438" y="4730750"/>
              <a:chExt cx="3111500" cy="1968500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07E9E9A-063F-42AC-876B-3ED6CE3F297E}"/>
                  </a:ext>
                </a:extLst>
              </p:cNvPr>
              <p:cNvCxnSpPr/>
              <p:nvPr/>
            </p:nvCxnSpPr>
            <p:spPr>
              <a:xfrm rot="5400000">
                <a:off x="4568032" y="5568156"/>
                <a:ext cx="15240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8D52514-3BD5-47B5-9CC4-C9167CA6D138}"/>
                  </a:ext>
                </a:extLst>
              </p:cNvPr>
              <p:cNvCxnSpPr/>
              <p:nvPr/>
            </p:nvCxnSpPr>
            <p:spPr>
              <a:xfrm>
                <a:off x="5100638" y="6176963"/>
                <a:ext cx="22860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A1FF9BA-DD0F-4F7C-8A3A-4CB2C0B1B91D}"/>
                  </a:ext>
                </a:extLst>
              </p:cNvPr>
              <p:cNvCxnSpPr/>
              <p:nvPr/>
            </p:nvCxnSpPr>
            <p:spPr>
              <a:xfrm rot="5400000" flipH="1" flipV="1">
                <a:off x="5749132" y="5453856"/>
                <a:ext cx="1447800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2" name="TextBox 52">
                <a:extLst>
                  <a:ext uri="{FF2B5EF4-FFF2-40B4-BE49-F238E27FC236}">
                    <a16:creationId xmlns:a16="http://schemas.microsoft.com/office/drawing/2014/main" id="{5832FB43-E99D-430C-89AF-D16FF5B7F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438" y="5262563"/>
                <a:ext cx="45085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pH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D010535-7B47-4742-BF8A-1A09823290E9}"/>
                  </a:ext>
                </a:extLst>
              </p:cNvPr>
              <p:cNvCxnSpPr/>
              <p:nvPr/>
            </p:nvCxnSpPr>
            <p:spPr>
              <a:xfrm rot="5400000" flipH="1" flipV="1">
                <a:off x="4682332" y="5377656"/>
                <a:ext cx="8382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4" name="TextBox 54">
                <a:extLst>
                  <a:ext uri="{FF2B5EF4-FFF2-40B4-BE49-F238E27FC236}">
                    <a16:creationId xmlns:a16="http://schemas.microsoft.com/office/drawing/2014/main" id="{B10423E6-69A9-45E3-ADC2-428593527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5638" y="6329363"/>
                <a:ext cx="396875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V</a:t>
                </a:r>
                <a:r>
                  <a:rPr lang="en-US" altLang="en-US" sz="1800" baseline="-25000"/>
                  <a:t>b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6D2C85A-8A1A-44BC-BDD2-C01C79DF5A21}"/>
                  </a:ext>
                </a:extLst>
              </p:cNvPr>
              <p:cNvCxnSpPr/>
              <p:nvPr/>
            </p:nvCxnSpPr>
            <p:spPr>
              <a:xfrm>
                <a:off x="6777038" y="6329363"/>
                <a:ext cx="7620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6" name="Rectangle 56">
                <a:extLst>
                  <a:ext uri="{FF2B5EF4-FFF2-40B4-BE49-F238E27FC236}">
                    <a16:creationId xmlns:a16="http://schemas.microsoft.com/office/drawing/2014/main" id="{A4BEF002-BBB8-40ED-8D1D-DABE7121F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038" y="5491163"/>
                <a:ext cx="11303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n-US" sz="1400" b="1" dirty="0">
                    <a:solidFill>
                      <a:srgbClr val="FF0000"/>
                    </a:solidFill>
                  </a:rPr>
                  <a:t> Η</a:t>
                </a:r>
                <a:r>
                  <a:rPr lang="en-US" altLang="en-US" sz="1400" b="1" dirty="0">
                    <a:solidFill>
                      <a:srgbClr val="FF0000"/>
                    </a:solidFill>
                  </a:rPr>
                  <a:t>Cl &gt; NaOH </a:t>
                </a: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2114901-901D-4994-A470-21B74160FEA8}"/>
                  </a:ext>
                </a:extLst>
              </p:cNvPr>
              <p:cNvCxnSpPr>
                <a:stCxn id="25638" idx="3"/>
              </p:cNvCxnSpPr>
              <p:nvPr/>
            </p:nvCxnSpPr>
            <p:spPr>
              <a:xfrm flipV="1">
                <a:off x="5988050" y="6253163"/>
                <a:ext cx="407988" cy="4206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9" name="Rectangle 60">
                <a:extLst>
                  <a:ext uri="{FF2B5EF4-FFF2-40B4-BE49-F238E27FC236}">
                    <a16:creationId xmlns:a16="http://schemas.microsoft.com/office/drawing/2014/main" id="{50F2929A-AD48-45DB-9F9D-9C3864FBA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4638" y="5262563"/>
                <a:ext cx="113030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n-US" sz="1400" b="1">
                    <a:solidFill>
                      <a:srgbClr val="FF0000"/>
                    </a:solidFill>
                  </a:rPr>
                  <a:t> Η</a:t>
                </a:r>
                <a:r>
                  <a:rPr lang="en-US" altLang="en-US" sz="1400" b="1">
                    <a:solidFill>
                      <a:srgbClr val="FF0000"/>
                    </a:solidFill>
                  </a:rPr>
                  <a:t>Cl </a:t>
                </a:r>
                <a:r>
                  <a:rPr lang="el-GR" altLang="en-US" sz="1400" b="1">
                    <a:solidFill>
                      <a:srgbClr val="FF0000"/>
                    </a:solidFill>
                  </a:rPr>
                  <a:t>&lt;</a:t>
                </a:r>
                <a:r>
                  <a:rPr lang="en-US" altLang="en-US" sz="1400" b="1">
                    <a:solidFill>
                      <a:srgbClr val="FF0000"/>
                    </a:solidFill>
                  </a:rPr>
                  <a:t> NaOH 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7AAE878-66A2-4D93-9D0B-968B47C426D5}"/>
                  </a:ext>
                </a:extLst>
              </p:cNvPr>
              <p:cNvSpPr/>
              <p:nvPr/>
            </p:nvSpPr>
            <p:spPr>
              <a:xfrm>
                <a:off x="5410200" y="5029200"/>
                <a:ext cx="2040673" cy="1115122"/>
              </a:xfrm>
              <a:custGeom>
                <a:avLst/>
                <a:gdLst>
                  <a:gd name="connsiteX0" fmla="*/ 0 w 2040673"/>
                  <a:gd name="connsiteY0" fmla="*/ 1092819 h 1115122"/>
                  <a:gd name="connsiteX1" fmla="*/ 959005 w 2040673"/>
                  <a:gd name="connsiteY1" fmla="*/ 959005 h 1115122"/>
                  <a:gd name="connsiteX2" fmla="*/ 1148575 w 2040673"/>
                  <a:gd name="connsiteY2" fmla="*/ 156117 h 1115122"/>
                  <a:gd name="connsiteX3" fmla="*/ 2040673 w 2040673"/>
                  <a:gd name="connsiteY3" fmla="*/ 22302 h 111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0673" h="1115122">
                    <a:moveTo>
                      <a:pt x="0" y="1092819"/>
                    </a:moveTo>
                    <a:cubicBezTo>
                      <a:pt x="383788" y="1103970"/>
                      <a:pt x="767576" y="1115122"/>
                      <a:pt x="959005" y="959005"/>
                    </a:cubicBezTo>
                    <a:cubicBezTo>
                      <a:pt x="1150434" y="802888"/>
                      <a:pt x="968297" y="312234"/>
                      <a:pt x="1148575" y="156117"/>
                    </a:cubicBezTo>
                    <a:cubicBezTo>
                      <a:pt x="1328853" y="0"/>
                      <a:pt x="1684763" y="11151"/>
                      <a:pt x="2040673" y="22302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D1CA2B4B-7928-4D82-91CA-596A34D5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01B1BEFF-865F-4B57-A343-C85497A3578C}"/>
                  </a:ext>
                </a:extLst>
              </p:cNvPr>
              <p:cNvSpPr txBox="1"/>
              <p:nvPr/>
            </p:nvSpPr>
            <p:spPr bwMode="auto">
              <a:xfrm>
                <a:off x="393134" y="3126877"/>
                <a:ext cx="2864830" cy="8805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𝒑𝑯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𝒑𝑲𝒘</m:t>
                      </m:r>
                      <m:r>
                        <a:rPr lang="en-US" sz="1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US" sz="1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1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01B1BEFF-865F-4B57-A343-C85497A35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34" y="3126877"/>
                <a:ext cx="2864830" cy="880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5">
            <a:extLst>
              <a:ext uri="{FF2B5EF4-FFF2-40B4-BE49-F238E27FC236}">
                <a16:creationId xmlns:a16="http://schemas.microsoft.com/office/drawing/2014/main" id="{B684B774-3470-481C-A655-31830E130C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200" y="2057400"/>
            <a:ext cx="4267200" cy="4376738"/>
            <a:chOff x="4643599" y="4730617"/>
            <a:chExt cx="3111638" cy="21273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6CD675-B277-4147-95ED-62AB81E4D247}"/>
                </a:ext>
              </a:extLst>
            </p:cNvPr>
            <p:cNvCxnSpPr/>
            <p:nvPr/>
          </p:nvCxnSpPr>
          <p:spPr>
            <a:xfrm rot="5400000">
              <a:off x="4567495" y="5568414"/>
              <a:ext cx="1523968" cy="11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A9BE15B-1D89-4FA8-84B3-2A66C9435A84}"/>
                </a:ext>
              </a:extLst>
            </p:cNvPr>
            <p:cNvCxnSpPr/>
            <p:nvPr/>
          </p:nvCxnSpPr>
          <p:spPr>
            <a:xfrm>
              <a:off x="5100853" y="6177423"/>
              <a:ext cx="2286266" cy="15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C2F87AF-CA15-4F9F-9E96-5BA2A7371C0F}"/>
                </a:ext>
              </a:extLst>
            </p:cNvPr>
            <p:cNvCxnSpPr/>
            <p:nvPr/>
          </p:nvCxnSpPr>
          <p:spPr>
            <a:xfrm rot="5400000" flipH="1" flipV="1">
              <a:off x="5748825" y="5453248"/>
              <a:ext cx="1447577" cy="23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4" name="TextBox 6">
              <a:extLst>
                <a:ext uri="{FF2B5EF4-FFF2-40B4-BE49-F238E27FC236}">
                  <a16:creationId xmlns:a16="http://schemas.microsoft.com/office/drawing/2014/main" id="{2CBE6624-8CFF-4501-9236-705F405BA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599" y="5263223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pH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2EB6211-8A8E-44B3-8166-A037D724D9E7}"/>
                </a:ext>
              </a:extLst>
            </p:cNvPr>
            <p:cNvCxnSpPr/>
            <p:nvPr/>
          </p:nvCxnSpPr>
          <p:spPr>
            <a:xfrm rot="5400000" flipH="1" flipV="1">
              <a:off x="4681472" y="5377243"/>
              <a:ext cx="838762" cy="2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8">
              <a:extLst>
                <a:ext uri="{FF2B5EF4-FFF2-40B4-BE49-F238E27FC236}">
                  <a16:creationId xmlns:a16="http://schemas.microsoft.com/office/drawing/2014/main" id="{5E453835-4A33-46ED-8EA8-4ED50082E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799" y="6330023"/>
              <a:ext cx="396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n-US" altLang="en-US" sz="1800" baseline="-2500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C82B30-35E5-4F02-A83C-BA9A1F4FE390}"/>
                </a:ext>
              </a:extLst>
            </p:cNvPr>
            <p:cNvCxnSpPr/>
            <p:nvPr/>
          </p:nvCxnSpPr>
          <p:spPr>
            <a:xfrm>
              <a:off x="6777062" y="6330205"/>
              <a:ext cx="761703" cy="154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8" name="Rectangle 10">
              <a:extLst>
                <a:ext uri="{FF2B5EF4-FFF2-40B4-BE49-F238E27FC236}">
                  <a16:creationId xmlns:a16="http://schemas.microsoft.com/office/drawing/2014/main" id="{D12F8FC9-AAD9-4C84-8B7A-5A8171C7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199" y="5491823"/>
              <a:ext cx="1130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b="1">
                  <a:solidFill>
                    <a:srgbClr val="FF0000"/>
                  </a:solidFill>
                </a:rPr>
                <a:t> Η</a:t>
              </a:r>
              <a:r>
                <a:rPr lang="en-US" altLang="en-US" sz="1400" b="1">
                  <a:solidFill>
                    <a:srgbClr val="FF0000"/>
                  </a:solidFill>
                </a:rPr>
                <a:t>Cl &gt; NaOH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032854-04DF-4606-B47B-3F6EB2B5CE1F}"/>
                </a:ext>
              </a:extLst>
            </p:cNvPr>
            <p:cNvCxnSpPr>
              <a:stCxn id="26640" idx="3"/>
            </p:cNvCxnSpPr>
            <p:nvPr/>
          </p:nvCxnSpPr>
          <p:spPr>
            <a:xfrm flipV="1">
              <a:off x="5987577" y="6253814"/>
              <a:ext cx="408634" cy="4197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0" name="TextBox 12">
              <a:extLst>
                <a:ext uri="{FF2B5EF4-FFF2-40B4-BE49-F238E27FC236}">
                  <a16:creationId xmlns:a16="http://schemas.microsoft.com/office/drawing/2014/main" id="{96BC4E12-5D5C-4750-B0B9-D1CACE712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6488668"/>
              <a:ext cx="4251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V</a:t>
              </a:r>
              <a:r>
                <a:rPr lang="el-GR" altLang="en-US" sz="1800" baseline="-25000"/>
                <a:t>ΙΣ</a:t>
              </a:r>
              <a:endParaRPr lang="en-US" altLang="en-US" sz="1800" baseline="-25000"/>
            </a:p>
          </p:txBody>
        </p:sp>
        <p:sp>
          <p:nvSpPr>
            <p:cNvPr id="26641" name="Rectangle 13">
              <a:extLst>
                <a:ext uri="{FF2B5EF4-FFF2-40B4-BE49-F238E27FC236}">
                  <a16:creationId xmlns:a16="http://schemas.microsoft.com/office/drawing/2014/main" id="{614FDEEE-43B1-4580-A4EA-43BCD2A1B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4799" y="5263223"/>
              <a:ext cx="11304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400" b="1">
                  <a:solidFill>
                    <a:srgbClr val="FF0000"/>
                  </a:solidFill>
                </a:rPr>
                <a:t> Η</a:t>
              </a:r>
              <a:r>
                <a:rPr lang="en-US" altLang="en-US" sz="1400" b="1">
                  <a:solidFill>
                    <a:srgbClr val="FF0000"/>
                  </a:solidFill>
                </a:rPr>
                <a:t>Cl </a:t>
              </a:r>
              <a:r>
                <a:rPr lang="el-GR" altLang="en-US" sz="1400" b="1">
                  <a:solidFill>
                    <a:srgbClr val="FF0000"/>
                  </a:solidFill>
                </a:rPr>
                <a:t>&lt;</a:t>
              </a:r>
              <a:r>
                <a:rPr lang="en-US" altLang="en-US" sz="1400" b="1">
                  <a:solidFill>
                    <a:srgbClr val="FF0000"/>
                  </a:solidFill>
                </a:rPr>
                <a:t> NaOH 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D9896D4-65C3-40B6-9DA9-FE53FA9E265A}"/>
                </a:ext>
              </a:extLst>
            </p:cNvPr>
            <p:cNvSpPr/>
            <p:nvPr/>
          </p:nvSpPr>
          <p:spPr>
            <a:xfrm>
              <a:off x="5410200" y="5029200"/>
              <a:ext cx="2040673" cy="1115122"/>
            </a:xfrm>
            <a:custGeom>
              <a:avLst/>
              <a:gdLst>
                <a:gd name="connsiteX0" fmla="*/ 0 w 2040673"/>
                <a:gd name="connsiteY0" fmla="*/ 1092819 h 1115122"/>
                <a:gd name="connsiteX1" fmla="*/ 959005 w 2040673"/>
                <a:gd name="connsiteY1" fmla="*/ 959005 h 1115122"/>
                <a:gd name="connsiteX2" fmla="*/ 1148575 w 2040673"/>
                <a:gd name="connsiteY2" fmla="*/ 156117 h 1115122"/>
                <a:gd name="connsiteX3" fmla="*/ 2040673 w 2040673"/>
                <a:gd name="connsiteY3" fmla="*/ 22302 h 11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673" h="1115122">
                  <a:moveTo>
                    <a:pt x="0" y="1092819"/>
                  </a:moveTo>
                  <a:cubicBezTo>
                    <a:pt x="383788" y="1103970"/>
                    <a:pt x="767576" y="1115122"/>
                    <a:pt x="959005" y="959005"/>
                  </a:cubicBezTo>
                  <a:cubicBezTo>
                    <a:pt x="1150434" y="802888"/>
                    <a:pt x="968297" y="312234"/>
                    <a:pt x="1148575" y="156117"/>
                  </a:cubicBezTo>
                  <a:cubicBezTo>
                    <a:pt x="1328853" y="0"/>
                    <a:pt x="1684763" y="11151"/>
                    <a:pt x="2040673" y="22302"/>
                  </a:cubicBezTo>
                </a:path>
              </a:pathLst>
            </a:custGeom>
            <a:ln w="1905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630" name="TextBox 17">
            <a:extLst>
              <a:ext uri="{FF2B5EF4-FFF2-40B4-BE49-F238E27FC236}">
                <a16:creationId xmlns:a16="http://schemas.microsoft.com/office/drawing/2014/main" id="{4016B22B-81D1-40FA-8338-D5BF831E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09800"/>
            <a:ext cx="3733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Κατά την </a:t>
            </a:r>
            <a:r>
              <a:rPr lang="el-GR" altLang="en-US" sz="1800" dirty="0" err="1"/>
              <a:t>ογκομέτρηση</a:t>
            </a:r>
            <a:r>
              <a:rPr lang="el-GR" altLang="en-US" sz="1800" dirty="0"/>
              <a:t> ισχυρού οξέος με ισχυρή βάση το ισοδύναμο σημείο αντιστοιχεί σε ουδέτερο </a:t>
            </a:r>
            <a:r>
              <a:rPr lang="en-US" altLang="en-US" sz="1800" dirty="0"/>
              <a:t>pH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Η μεταβολή του </a:t>
            </a:r>
            <a:r>
              <a:rPr lang="en-US" altLang="en-US" sz="1800" dirty="0"/>
              <a:t>pH </a:t>
            </a:r>
            <a:r>
              <a:rPr lang="el-GR" altLang="en-US" sz="1800" dirty="0"/>
              <a:t>είναι πολύ απότομη γύρω από το ισοδύναμο σημείο π.χ. κατά την </a:t>
            </a:r>
            <a:r>
              <a:rPr lang="el-GR" altLang="en-US" sz="1800" dirty="0" err="1"/>
              <a:t>ογκομέτρηση</a:t>
            </a:r>
            <a:r>
              <a:rPr lang="el-GR" altLang="en-US" sz="1800" dirty="0"/>
              <a:t> 25 </a:t>
            </a:r>
            <a:r>
              <a:rPr lang="en-US" altLang="en-US" sz="1800" dirty="0"/>
              <a:t>mL 0,1N HCl </a:t>
            </a:r>
            <a:r>
              <a:rPr lang="el-GR" altLang="en-US" sz="1800" dirty="0"/>
              <a:t>με 0,1 Ν </a:t>
            </a:r>
            <a:r>
              <a:rPr lang="el-GR" altLang="en-US" sz="1800" dirty="0" err="1"/>
              <a:t>ΝαΟΗ</a:t>
            </a:r>
            <a:r>
              <a:rPr lang="el-GR" altLang="en-US" sz="1800" dirty="0"/>
              <a:t>, η μεταβολή του </a:t>
            </a:r>
            <a:r>
              <a:rPr lang="en-US" altLang="en-US" sz="1800" dirty="0"/>
              <a:t>p H </a:t>
            </a:r>
            <a:r>
              <a:rPr lang="el-GR" altLang="en-US" sz="1800" dirty="0"/>
              <a:t>γύρω από το Ι.Σ. είναι μεταξύ 4,4 – 9,6</a:t>
            </a:r>
            <a:endParaRPr lang="en-US" altLang="en-US" sz="18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CDE8D3-0D2E-4C72-8E40-628F36C8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Ισχυρό οξύ + Ισχυρή βάση</a:t>
            </a:r>
            <a:br>
              <a:rPr lang="el-GR" sz="2800" dirty="0"/>
            </a:br>
            <a:endParaRPr lang="en-US" sz="28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3" name="Object 2">
            <a:extLst>
              <a:ext uri="{FF2B5EF4-FFF2-40B4-BE49-F238E27FC236}">
                <a16:creationId xmlns:a16="http://schemas.microsoft.com/office/drawing/2014/main" id="{9B7D2B33-7694-48EA-BAAC-2C627BD397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2863850"/>
          <a:ext cx="113347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133458" imgH="3199903" progId="ChemDraw.Document.6.0">
                  <p:embed/>
                </p:oleObj>
              </mc:Choice>
              <mc:Fallback>
                <p:oleObj name="CS ChemDraw Drawing" r:id="rId2" imgW="1133458" imgH="319990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863850"/>
                        <a:ext cx="113347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84F9C29-DB3A-4B45-B8D4-C22A4C319623}"/>
              </a:ext>
            </a:extLst>
          </p:cNvPr>
          <p:cNvSpPr txBox="1"/>
          <p:nvPr/>
        </p:nvSpPr>
        <p:spPr>
          <a:xfrm>
            <a:off x="838200" y="3581400"/>
            <a:ext cx="16049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>
                <a:latin typeface="+mn-lt"/>
              </a:rPr>
              <a:t>Αριθμός </a:t>
            </a:r>
            <a:r>
              <a:rPr lang="en-US" sz="1400" dirty="0" err="1">
                <a:latin typeface="+mn-lt"/>
              </a:rPr>
              <a:t>mEq</a:t>
            </a:r>
            <a:r>
              <a:rPr lang="en-US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οξέος</a:t>
            </a:r>
            <a:endParaRPr lang="en-US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Ν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r>
              <a:rPr lang="en-US" sz="1400" b="1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V</a:t>
            </a:r>
            <a:r>
              <a:rPr lang="en-US" sz="1400" b="1" baseline="-25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a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657" name="TextBox 19">
            <a:extLst>
              <a:ext uri="{FF2B5EF4-FFF2-40B4-BE49-F238E27FC236}">
                <a16:creationId xmlns:a16="http://schemas.microsoft.com/office/drawing/2014/main" id="{B791E6C5-2FD0-4A10-827B-FF71ACD9B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86400"/>
            <a:ext cx="165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/>
              <a:t>Αριθμός </a:t>
            </a:r>
            <a:r>
              <a:rPr lang="en-US" altLang="en-US" sz="1400"/>
              <a:t>mEq </a:t>
            </a:r>
            <a:r>
              <a:rPr lang="el-GR" altLang="en-US" sz="1400"/>
              <a:t>βάσης</a:t>
            </a:r>
            <a:endParaRPr lang="en-US" altLang="en-US" sz="14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N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r>
              <a:rPr lang="en-US" altLang="en-US" sz="1400" b="1">
                <a:solidFill>
                  <a:srgbClr val="FF0000"/>
                </a:solidFill>
              </a:rPr>
              <a:t>V</a:t>
            </a:r>
            <a:r>
              <a:rPr lang="en-US" altLang="en-US" sz="1400" b="1" baseline="-25000">
                <a:solidFill>
                  <a:srgbClr val="FF0000"/>
                </a:solidFill>
              </a:rPr>
              <a:t>b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27658" name="TextBox 35">
            <a:extLst>
              <a:ext uri="{FF2B5EF4-FFF2-40B4-BE49-F238E27FC236}">
                <a16:creationId xmlns:a16="http://schemas.microsoft.com/office/drawing/2014/main" id="{40D2B970-8579-4AB3-8A2B-A90158B6F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332" y="1896013"/>
            <a:ext cx="633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CH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COOH + NaOH </a:t>
            </a:r>
            <a:r>
              <a:rPr lang="en-US" altLang="en-US" sz="1800" dirty="0">
                <a:sym typeface="Wingdings" panose="05000000000000000000" pitchFamily="2" charset="2"/>
              </a:rPr>
              <a:t> CH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n-US" altLang="en-US" sz="1800" dirty="0">
                <a:sym typeface="Wingdings" panose="05000000000000000000" pitchFamily="2" charset="2"/>
              </a:rPr>
              <a:t>COO</a:t>
            </a:r>
            <a:r>
              <a:rPr lang="en-US" altLang="en-US" sz="1800" baseline="30000" dirty="0">
                <a:sym typeface="Wingdings" panose="05000000000000000000" pitchFamily="2" charset="2"/>
              </a:rPr>
              <a:t>-</a:t>
            </a:r>
            <a:r>
              <a:rPr lang="en-US" altLang="en-US" sz="1800" dirty="0">
                <a:sym typeface="Wingdings" panose="05000000000000000000" pitchFamily="2" charset="2"/>
              </a:rPr>
              <a:t>Na</a:t>
            </a:r>
            <a:r>
              <a:rPr lang="en-US" altLang="en-US" sz="1800" baseline="30000" dirty="0"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Η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l-GR" altLang="en-US" sz="1800" dirty="0">
                <a:sym typeface="Wingdings" panose="05000000000000000000" pitchFamily="2" charset="2"/>
              </a:rPr>
              <a:t>Ο</a:t>
            </a:r>
            <a:r>
              <a:rPr lang="en-US" altLang="en-US" sz="1800" dirty="0">
                <a:sym typeface="Wingdings" panose="05000000000000000000" pitchFamily="2" charset="2"/>
              </a:rPr>
              <a:t>  CH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n-US" altLang="en-US" sz="1800" dirty="0">
                <a:sym typeface="Wingdings" panose="05000000000000000000" pitchFamily="2" charset="2"/>
              </a:rPr>
              <a:t>COO</a:t>
            </a:r>
            <a:r>
              <a:rPr lang="en-US" altLang="en-US" sz="1800" baseline="30000" dirty="0">
                <a:sym typeface="Wingdings" panose="05000000000000000000" pitchFamily="2" charset="2"/>
              </a:rPr>
              <a:t>- </a:t>
            </a:r>
            <a:r>
              <a:rPr lang="en-US" altLang="en-US" sz="1800" dirty="0">
                <a:sym typeface="Wingdings" panose="05000000000000000000" pitchFamily="2" charset="2"/>
              </a:rPr>
              <a:t>+</a:t>
            </a:r>
            <a:r>
              <a:rPr lang="en-US" altLang="en-US" sz="1800" baseline="30000" dirty="0"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ym typeface="Wingdings" panose="05000000000000000000" pitchFamily="2" charset="2"/>
              </a:rPr>
              <a:t>Na</a:t>
            </a:r>
            <a:r>
              <a:rPr lang="en-US" altLang="en-US" sz="1800" baseline="30000" dirty="0"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Η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l-GR" altLang="en-US" sz="1800" dirty="0">
                <a:sym typeface="Wingdings" panose="05000000000000000000" pitchFamily="2" charset="2"/>
              </a:rPr>
              <a:t>Ο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endParaRPr lang="en-US" altLang="en-US" sz="1800" dirty="0"/>
          </a:p>
        </p:txBody>
      </p:sp>
      <p:sp>
        <p:nvSpPr>
          <p:cNvPr id="27659" name="TextBox 36">
            <a:extLst>
              <a:ext uri="{FF2B5EF4-FFF2-40B4-BE49-F238E27FC236}">
                <a16:creationId xmlns:a16="http://schemas.microsoft.com/office/drawing/2014/main" id="{DEFBE0C1-4F24-41FE-8866-79A7FF752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229" y="2247106"/>
            <a:ext cx="359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CH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COOH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CH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n-US" altLang="en-US" sz="1800" dirty="0">
                <a:sym typeface="Wingdings" panose="05000000000000000000" pitchFamily="2" charset="2"/>
              </a:rPr>
              <a:t>COO</a:t>
            </a:r>
            <a:r>
              <a:rPr lang="en-US" altLang="en-US" sz="1800" baseline="30000" dirty="0">
                <a:sym typeface="Wingdings" panose="05000000000000000000" pitchFamily="2" charset="2"/>
              </a:rPr>
              <a:t>-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Η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l-GR" altLang="en-US" sz="1800" dirty="0">
                <a:sym typeface="Wingdings" panose="05000000000000000000" pitchFamily="2" charset="2"/>
              </a:rPr>
              <a:t>Ο</a:t>
            </a:r>
            <a:r>
              <a:rPr lang="en-US" altLang="en-US" sz="1800" baseline="30000" dirty="0">
                <a:sym typeface="Wingdings" panose="05000000000000000000" pitchFamily="2" charset="2"/>
              </a:rPr>
              <a:t>+</a:t>
            </a:r>
            <a:endParaRPr lang="en-US" altLang="en-US" sz="18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8A4E951-A078-4F0E-8806-6F13F48A6F53}"/>
              </a:ext>
            </a:extLst>
          </p:cNvPr>
          <p:cNvSpPr/>
          <p:nvPr/>
        </p:nvSpPr>
        <p:spPr>
          <a:xfrm>
            <a:off x="4038600" y="2202017"/>
            <a:ext cx="9144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78A191-95A9-482C-B25A-222C73BAD969}"/>
              </a:ext>
            </a:extLst>
          </p:cNvPr>
          <p:cNvSpPr/>
          <p:nvPr/>
        </p:nvSpPr>
        <p:spPr>
          <a:xfrm>
            <a:off x="6129236" y="1856352"/>
            <a:ext cx="9144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DC45183-3890-4572-9066-54E04B40D3FB}"/>
              </a:ext>
            </a:extLst>
          </p:cNvPr>
          <p:cNvCxnSpPr>
            <a:stCxn id="27664" idx="0"/>
            <a:endCxn id="40" idx="4"/>
          </p:cNvCxnSpPr>
          <p:nvPr/>
        </p:nvCxnSpPr>
        <p:spPr>
          <a:xfrm flipH="1" flipV="1">
            <a:off x="4495800" y="2583017"/>
            <a:ext cx="2968625" cy="464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17C8F7-D620-49A4-A915-DCB62EED527D}"/>
              </a:ext>
            </a:extLst>
          </p:cNvPr>
          <p:cNvCxnSpPr>
            <a:stCxn id="27664" idx="0"/>
            <a:endCxn id="41" idx="4"/>
          </p:cNvCxnSpPr>
          <p:nvPr/>
        </p:nvCxnSpPr>
        <p:spPr>
          <a:xfrm flipH="1" flipV="1">
            <a:off x="6586436" y="2237352"/>
            <a:ext cx="877989" cy="8106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Box 50">
            <a:extLst>
              <a:ext uri="{FF2B5EF4-FFF2-40B4-BE49-F238E27FC236}">
                <a16:creationId xmlns:a16="http://schemas.microsoft.com/office/drawing/2014/main" id="{859F82C4-7E87-454F-9EFF-FE7330620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48000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dirty="0"/>
              <a:t>Επίδραση κοινού ιόντος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dirty="0"/>
              <a:t>περιορίζεται η διάσταση του οξέος</a:t>
            </a:r>
            <a:endParaRPr lang="en-US" altLang="en-US" sz="1400" dirty="0"/>
          </a:p>
        </p:txBody>
      </p:sp>
      <p:graphicFrame>
        <p:nvGraphicFramePr>
          <p:cNvPr id="27665" name="Object 3">
            <a:extLst>
              <a:ext uri="{FF2B5EF4-FFF2-40B4-BE49-F238E27FC236}">
                <a16:creationId xmlns:a16="http://schemas.microsoft.com/office/drawing/2014/main" id="{7AA4352D-7BD2-45B9-BD4A-7C969AB65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981430"/>
              </p:ext>
            </p:extLst>
          </p:nvPr>
        </p:nvGraphicFramePr>
        <p:xfrm>
          <a:off x="3974485" y="3830099"/>
          <a:ext cx="33543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35200" imgH="444500" progId="Equation.3">
                  <p:embed/>
                </p:oleObj>
              </mc:Choice>
              <mc:Fallback>
                <p:oleObj name="Equation" r:id="rId4" imgW="22352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4485" y="3830099"/>
                        <a:ext cx="33543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7">
            <a:extLst>
              <a:ext uri="{FF2B5EF4-FFF2-40B4-BE49-F238E27FC236}">
                <a16:creationId xmlns:a16="http://schemas.microsoft.com/office/drawing/2014/main" id="{D325159D-75D6-4C0A-B6ED-BC4FA870A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724400"/>
          <a:ext cx="4478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84500" imgH="457200" progId="Equation.3">
                  <p:embed/>
                </p:oleObj>
              </mc:Choice>
              <mc:Fallback>
                <p:oleObj name="Equation" r:id="rId6" imgW="29845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4478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CED8DB7-7751-4704-A927-F443B2B6616D}"/>
              </a:ext>
            </a:extLst>
          </p:cNvPr>
          <p:cNvSpPr/>
          <p:nvPr/>
        </p:nvSpPr>
        <p:spPr>
          <a:xfrm>
            <a:off x="6400800" y="4800600"/>
            <a:ext cx="1771650" cy="5730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668" name="TextBox 61">
            <a:extLst>
              <a:ext uri="{FF2B5EF4-FFF2-40B4-BE49-F238E27FC236}">
                <a16:creationId xmlns:a16="http://schemas.microsoft.com/office/drawing/2014/main" id="{92C22F0B-B713-4DD2-8A88-E0A5F7919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603" y="5384006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400" i="1" dirty="0"/>
              <a:t>Εξίσωση </a:t>
            </a:r>
            <a:r>
              <a:rPr lang="en-US" altLang="en-US" sz="1400" i="1" dirty="0"/>
              <a:t>*</a:t>
            </a:r>
            <a:endParaRPr lang="el-GR" altLang="en-US" sz="140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err="1"/>
              <a:t>Hendersson-Hasselbach</a:t>
            </a:r>
            <a:endParaRPr lang="en-US" altLang="en-US" sz="1400" i="1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149D326-1498-483F-9285-42062EE9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Ασθενές οξύ + Ισχυρή βάση</a:t>
            </a:r>
            <a:br>
              <a:rPr lang="el-GR" sz="2800" dirty="0"/>
            </a:b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B9F94-3CE5-F5DF-AEB7-8CEA321DBE35}"/>
              </a:ext>
            </a:extLst>
          </p:cNvPr>
          <p:cNvSpPr txBox="1"/>
          <p:nvPr/>
        </p:nvSpPr>
        <p:spPr>
          <a:xfrm>
            <a:off x="70400" y="1230312"/>
            <a:ext cx="27314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Πριν 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C7A63-7375-0E6E-AC5B-7259AFBD5774}"/>
                  </a:ext>
                </a:extLst>
              </p:cNvPr>
              <p:cNvSpPr txBox="1"/>
              <p:nvPr/>
            </p:nvSpPr>
            <p:spPr>
              <a:xfrm>
                <a:off x="901700" y="6268807"/>
                <a:ext cx="8381999" cy="371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 </m:t>
                    </m:r>
                    <m:r>
                      <m:rPr>
                        <m:sty m:val="p"/>
                      </m:rPr>
                      <a:rPr lang="el-GR" sz="1800" i="0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a:rPr lang="el-GR" sz="18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-log</a:t>
                </a:r>
                <a:r>
                  <a:rPr lang="en-US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altLang="en-US" dirty="0">
                            <a:sym typeface="Wingdings" panose="05000000000000000000" pitchFamily="2" charset="2"/>
                          </a:rPr>
                          <m:t>Η</m:t>
                        </m:r>
                        <m:r>
                          <m:rPr>
                            <m:nor/>
                          </m:rPr>
                          <a:rPr lang="en-US" altLang="en-US" baseline="-25000" dirty="0">
                            <a:sym typeface="Wingdings" panose="05000000000000000000" pitchFamily="2" charset="2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l-GR" altLang="en-US" dirty="0">
                            <a:sym typeface="Wingdings" panose="05000000000000000000" pitchFamily="2" charset="2"/>
                          </a:rPr>
                          <m:t>Ο</m:t>
                        </m:r>
                        <m:r>
                          <m:rPr>
                            <m:nor/>
                          </m:rPr>
                          <a:rPr lang="en-US" altLang="en-US" baseline="30000" dirty="0">
                            <a:sym typeface="Wingdings" panose="05000000000000000000" pitchFamily="2" charset="2"/>
                          </a:rPr>
                          <m:t>+</m:t>
                        </m:r>
                      </m:e>
                    </m:d>
                  </m:oMath>
                </a14:m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log(x / y) = log(x) - log(y), log(y / x) = - log(x) + log(y)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7C7A63-7375-0E6E-AC5B-7259AFBD5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6268807"/>
                <a:ext cx="8381999" cy="371705"/>
              </a:xfrm>
              <a:prstGeom prst="rect">
                <a:avLst/>
              </a:prstGeom>
              <a:blipFill>
                <a:blip r:embed="rId8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149D326-1498-483F-9285-42062EE9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235098"/>
            <a:ext cx="9013031" cy="100077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br>
              <a:rPr lang="el-GR" sz="3200" dirty="0"/>
            </a:br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Ασθενές οξύ + Ισχυρή βάση</a:t>
            </a:r>
            <a:br>
              <a:rPr lang="el-GR" sz="2800" dirty="0"/>
            </a:b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1B9F94-3CE5-F5DF-AEB7-8CEA321DBE35}"/>
              </a:ext>
            </a:extLst>
          </p:cNvPr>
          <p:cNvSpPr txBox="1"/>
          <p:nvPr/>
        </p:nvSpPr>
        <p:spPr>
          <a:xfrm>
            <a:off x="70400" y="1230312"/>
            <a:ext cx="27314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Πριν 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132675-D720-C8A2-DEF6-D7D94567E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62578"/>
            <a:ext cx="4797479" cy="25474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C2FBA4-5BC8-0183-D31B-F703829FB4A3}"/>
                  </a:ext>
                </a:extLst>
              </p:cNvPr>
              <p:cNvSpPr txBox="1"/>
              <p:nvPr/>
            </p:nvSpPr>
            <p:spPr>
              <a:xfrm>
                <a:off x="76200" y="1644282"/>
                <a:ext cx="4191000" cy="3617913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𝑝𝐾𝑎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𝜊𝜉𝜐</m:t>
                          </m:r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𝛮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𝜊𝜉𝜐</m:t>
                          </m:r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𝑝𝐾𝑎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𝛮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C2FBA4-5BC8-0183-D31B-F703829F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644282"/>
                <a:ext cx="4191000" cy="361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1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4A34EE51-1D7C-4E0B-B845-05A379C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" y="322987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Ασθενές οξύ + Ισχυρή βάση</a:t>
            </a:r>
            <a:endParaRPr lang="en-US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61CF6-B873-4540-99A6-876B032A1692}"/>
              </a:ext>
            </a:extLst>
          </p:cNvPr>
          <p:cNvSpPr txBox="1"/>
          <p:nvPr/>
        </p:nvSpPr>
        <p:spPr>
          <a:xfrm>
            <a:off x="70400" y="1119645"/>
            <a:ext cx="236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F7A2F-9CC0-4A09-8F5D-5BC5F239BD1F}"/>
              </a:ext>
            </a:extLst>
          </p:cNvPr>
          <p:cNvSpPr txBox="1"/>
          <p:nvPr/>
        </p:nvSpPr>
        <p:spPr>
          <a:xfrm>
            <a:off x="190500" y="1600200"/>
            <a:ext cx="712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Στο Ι.Σ. ολόκληρη η ποσότητα οξέος ΗΑ έχει μετατραπεί σε άλας Α</a:t>
            </a:r>
            <a:r>
              <a:rPr lang="el-GR" sz="1400" baseline="30000" dirty="0"/>
              <a:t>-</a:t>
            </a:r>
            <a:r>
              <a:rPr lang="el-GR" sz="1400" dirty="0"/>
              <a:t> και συγκέντρωσης: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38C944-C802-AEFB-5B11-AC8BF109E2B1}"/>
                  </a:ext>
                </a:extLst>
              </p:cNvPr>
              <p:cNvSpPr txBox="1"/>
              <p:nvPr/>
            </p:nvSpPr>
            <p:spPr>
              <a:xfrm>
                <a:off x="1447800" y="2438400"/>
                <a:ext cx="6172200" cy="285289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𝛮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38C944-C802-AEFB-5B11-AC8BF109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438400"/>
                <a:ext cx="6172200" cy="28528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Box 4">
            <a:extLst>
              <a:ext uri="{FF2B5EF4-FFF2-40B4-BE49-F238E27FC236}">
                <a16:creationId xmlns:a16="http://schemas.microsoft.com/office/drawing/2014/main" id="{FF618D25-40FC-4A23-A129-37603F9E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363" y="1524000"/>
            <a:ext cx="356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CH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COO</a:t>
            </a:r>
            <a:r>
              <a:rPr lang="el-GR" altLang="en-US" sz="1800" baseline="30000" dirty="0"/>
              <a:t>-</a:t>
            </a:r>
            <a:r>
              <a:rPr lang="en-US" altLang="en-US" sz="1800" dirty="0"/>
              <a:t>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CH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n-US" altLang="en-US" sz="1800" dirty="0">
                <a:sym typeface="Wingdings" panose="05000000000000000000" pitchFamily="2" charset="2"/>
              </a:rPr>
              <a:t>COO</a:t>
            </a:r>
            <a:r>
              <a:rPr lang="el-GR" altLang="en-US" sz="1800" dirty="0">
                <a:sym typeface="Wingdings" panose="05000000000000000000" pitchFamily="2" charset="2"/>
              </a:rPr>
              <a:t>Η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ΟΗ</a:t>
            </a:r>
            <a:r>
              <a:rPr lang="el-GR" altLang="en-US" sz="1800" baseline="30000" dirty="0">
                <a:sym typeface="Wingdings" panose="05000000000000000000" pitchFamily="2" charset="2"/>
              </a:rPr>
              <a:t>-</a:t>
            </a:r>
            <a:endParaRPr lang="en-US" alt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A34EE51-1D7C-4E0B-B845-05A379C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" y="322987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Ασθενές οξύ + Ισχυρή βάση</a:t>
            </a:r>
            <a:endParaRPr lang="en-US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61CF6-B873-4540-99A6-876B032A1692}"/>
              </a:ext>
            </a:extLst>
          </p:cNvPr>
          <p:cNvSpPr txBox="1"/>
          <p:nvPr/>
        </p:nvSpPr>
        <p:spPr>
          <a:xfrm>
            <a:off x="70400" y="1119645"/>
            <a:ext cx="236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F7A2F-9CC0-4A09-8F5D-5BC5F239BD1F}"/>
              </a:ext>
            </a:extLst>
          </p:cNvPr>
          <p:cNvSpPr txBox="1"/>
          <p:nvPr/>
        </p:nvSpPr>
        <p:spPr>
          <a:xfrm>
            <a:off x="2437363" y="1208088"/>
            <a:ext cx="583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l-GR" sz="1400" dirty="0"/>
              <a:t>α οξικά ανιόντα </a:t>
            </a:r>
            <a:r>
              <a:rPr lang="el-GR" sz="1400" dirty="0" err="1"/>
              <a:t>υδρολύονται</a:t>
            </a:r>
            <a:r>
              <a:rPr lang="el-GR" sz="1400" dirty="0"/>
              <a:t> αφού προέρχονται από το ασθενές οξύ: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6F209961-7A76-99AF-831A-E65C801C4C28}"/>
                  </a:ext>
                </a:extLst>
              </p:cNvPr>
              <p:cNvSpPr txBox="1"/>
              <p:nvPr/>
            </p:nvSpPr>
            <p:spPr>
              <a:xfrm>
                <a:off x="1478280" y="1981200"/>
                <a:ext cx="6187440" cy="46482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  <m:r>
                        <a:rPr lang="el-GR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HA</m:t>
                              </m:r>
                            </m:e>
                          </m:d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×[</m:t>
                          </m:r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l-GR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HA</m:t>
                              </m:r>
                            </m:e>
                          </m:d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l-GR" sz="1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1800" kern="1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×[</m:t>
                          </m:r>
                          <m:sSubSup>
                            <m:sSubSupPr>
                              <m:ctrlPr>
                                <a:rPr lang="en-US" sz="18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r>
                            <a:rPr lang="el-GR" sz="1800" kern="12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]×[</m:t>
                          </m:r>
                          <m:sSubSup>
                            <m:sSub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  <m: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l-GR" sz="1800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W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800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HA</m:t>
                        </m:r>
                      </m:e>
                    </m:d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sSup>
                      <m:sSup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=[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αλας</m:t>
                    </m:r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O</m:t>
                                </m:r>
                                <m:sSup>
                                  <m:sSupPr>
                                    <m:ctrlPr>
                                      <a:rPr lang="en-US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800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l-G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αλας</m:t>
                        </m:r>
                        <m: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=√[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αλας</m:t>
                        </m:r>
                      </m:e>
                    </m:d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×[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⁡[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αλας</m:t>
                    </m:r>
                    <m: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pO</m:t>
                    </m:r>
                    <m:sSup>
                      <m:sSupPr>
                        <m:ctrlP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-log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Ο</m:t>
                        </m:r>
                        <m:sSup>
                          <m:sSupPr>
                            <m:ctrlP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1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log(x / y) = log(x) - log(y), log(y / x) = - log(x) + log(y)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pOH= -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×[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  <m:r>
                      <a:rPr lang="en-US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log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αλας</m:t>
                            </m:r>
                          </m:e>
                        </m:d>
                      </m:e>
                    </m:func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pOH=-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×[</m:t>
                    </m:r>
                    <m:r>
                      <a:rPr lang="en-US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αλας</m:t>
                            </m:r>
                          </m:e>
                        </m:d>
                      </m:e>
                    </m:func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pH=p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-[- [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W</m:t>
                            </m:r>
                          </m:sub>
                        </m:sSub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</m:t>
                        </m:r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800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αλας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×[</m:t>
                    </m:r>
                    <m:r>
                      <m:rPr>
                        <m:sty m:val="p"/>
                      </m:rP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W</m:t>
                        </m:r>
                      </m:sub>
                    </m:sSub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αλας</m:t>
                            </m:r>
                          </m:e>
                        </m:d>
                      </m:e>
                    </m:func>
                    <m:r>
                      <a:rPr lang="en-US" sz="18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6F209961-7A76-99AF-831A-E65C801C4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" y="1981200"/>
                <a:ext cx="6187440" cy="4648200"/>
              </a:xfrm>
              <a:prstGeom prst="rect">
                <a:avLst/>
              </a:prstGeom>
              <a:blipFill>
                <a:blip r:embed="rId2"/>
                <a:stretch>
                  <a:fillRect l="-68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50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Box 4">
            <a:extLst>
              <a:ext uri="{FF2B5EF4-FFF2-40B4-BE49-F238E27FC236}">
                <a16:creationId xmlns:a16="http://schemas.microsoft.com/office/drawing/2014/main" id="{FF618D25-40FC-4A23-A129-37603F9EE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363" y="2024379"/>
            <a:ext cx="356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CH</a:t>
            </a:r>
            <a:r>
              <a:rPr lang="en-US" altLang="en-US" sz="1800" baseline="-25000" dirty="0"/>
              <a:t>3</a:t>
            </a:r>
            <a:r>
              <a:rPr lang="en-US" altLang="en-US" sz="1800" dirty="0"/>
              <a:t>COO</a:t>
            </a:r>
            <a:r>
              <a:rPr lang="el-GR" altLang="en-US" sz="1800" baseline="30000" dirty="0"/>
              <a:t>-</a:t>
            </a:r>
            <a:r>
              <a:rPr lang="en-US" altLang="en-US" sz="1800" dirty="0"/>
              <a:t>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CH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3</a:t>
            </a:r>
            <a:r>
              <a:rPr lang="en-US" altLang="en-US" sz="1800" dirty="0">
                <a:sym typeface="Wingdings" panose="05000000000000000000" pitchFamily="2" charset="2"/>
              </a:rPr>
              <a:t>COO</a:t>
            </a:r>
            <a:r>
              <a:rPr lang="el-GR" altLang="en-US" sz="1800" dirty="0">
                <a:sym typeface="Wingdings" panose="05000000000000000000" pitchFamily="2" charset="2"/>
              </a:rPr>
              <a:t>Η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ΟΗ</a:t>
            </a:r>
            <a:r>
              <a:rPr lang="el-GR" altLang="en-US" sz="1800" baseline="30000" dirty="0">
                <a:sym typeface="Wingdings" panose="05000000000000000000" pitchFamily="2" charset="2"/>
              </a:rPr>
              <a:t>-</a:t>
            </a:r>
            <a:endParaRPr lang="en-US" altLang="en-US" sz="18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A34EE51-1D7C-4E0B-B845-05A379C5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" y="322987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Ασθενές οξύ + Ισχυρή βάση</a:t>
            </a:r>
            <a:endParaRPr lang="en-US" sz="28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761CF6-B873-4540-99A6-876B032A1692}"/>
              </a:ext>
            </a:extLst>
          </p:cNvPr>
          <p:cNvSpPr txBox="1"/>
          <p:nvPr/>
        </p:nvSpPr>
        <p:spPr>
          <a:xfrm>
            <a:off x="70400" y="1119645"/>
            <a:ext cx="236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4F7A2F-9CC0-4A09-8F5D-5BC5F239BD1F}"/>
              </a:ext>
            </a:extLst>
          </p:cNvPr>
          <p:cNvSpPr txBox="1"/>
          <p:nvPr/>
        </p:nvSpPr>
        <p:spPr>
          <a:xfrm>
            <a:off x="163460" y="1654797"/>
            <a:ext cx="876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Στο Ι.Σ. τα οξικά ανιόντα </a:t>
            </a:r>
            <a:r>
              <a:rPr lang="el-GR" sz="1400" dirty="0" err="1"/>
              <a:t>υδρολύονται</a:t>
            </a:r>
            <a:r>
              <a:rPr lang="el-GR" sz="1400" dirty="0"/>
              <a:t> αφού προέρχονται από το ασθενές οξύ, πραγματοποιείται η ισορροπία:</a:t>
            </a:r>
            <a:endParaRPr lang="en-US" sz="1400" dirty="0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2D7ED43B-E780-466D-810C-B1795E8B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99" y="3463625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κατά την </a:t>
            </a:r>
            <a:r>
              <a:rPr lang="el-GR" altLang="en-US" sz="1800" dirty="0" err="1"/>
              <a:t>ογκομέτρηση</a:t>
            </a:r>
            <a:r>
              <a:rPr lang="el-GR" altLang="en-US" sz="1800" dirty="0"/>
              <a:t> ασθενούς οξέος με ισχυρή βάση το Ι.Σ. αντιστοιχεί σε </a:t>
            </a:r>
            <a:r>
              <a:rPr lang="en-US" altLang="en-US" sz="1800" dirty="0"/>
              <a:t>pH</a:t>
            </a:r>
            <a:r>
              <a:rPr lang="el-GR" altLang="en-US" sz="1800" dirty="0"/>
              <a:t> που βρίσκεται στην αλκαλική περιοχή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η μεταβολή του </a:t>
            </a:r>
            <a:r>
              <a:rPr lang="en-US" altLang="en-US" sz="1800" dirty="0"/>
              <a:t>pH</a:t>
            </a:r>
            <a:r>
              <a:rPr lang="el-GR" altLang="en-US" sz="1800" dirty="0"/>
              <a:t> γύρω από το Ι.Σ.</a:t>
            </a:r>
            <a:r>
              <a:rPr lang="en-US" altLang="en-US" sz="1800" dirty="0"/>
              <a:t> </a:t>
            </a:r>
            <a:r>
              <a:rPr lang="el-GR" altLang="en-US" sz="1800" dirty="0"/>
              <a:t>δεν τόσο είναι απότομη (το απότομο τμήμα της καμπύλης </a:t>
            </a:r>
            <a:r>
              <a:rPr lang="el-GR" altLang="en-US" sz="1800" dirty="0" err="1"/>
              <a:t>ογκομέτρησης</a:t>
            </a:r>
            <a:r>
              <a:rPr lang="el-GR" altLang="en-US" sz="1800" dirty="0"/>
              <a:t> είναι περιορισμένο). Έτσι για </a:t>
            </a:r>
            <a:r>
              <a:rPr lang="el-GR" altLang="en-US" sz="1800" dirty="0" err="1"/>
              <a:t>ογκομέτρηση</a:t>
            </a:r>
            <a:r>
              <a:rPr lang="el-GR" altLang="en-US" sz="1800" dirty="0"/>
              <a:t> 0,1Ν οξικού οξέος με διάλυμα 0,1 Ν </a:t>
            </a:r>
            <a:r>
              <a:rPr lang="el-GR" altLang="en-US" sz="1800" dirty="0" err="1"/>
              <a:t>ΝαΟΗ</a:t>
            </a:r>
            <a:r>
              <a:rPr lang="el-GR" altLang="en-US" sz="1800" dirty="0"/>
              <a:t>, το απότομο τμήμα της καμπύλης </a:t>
            </a:r>
            <a:r>
              <a:rPr lang="el-GR" altLang="en-US" sz="1800" dirty="0" err="1"/>
              <a:t>ογκομέτρησης</a:t>
            </a:r>
            <a:r>
              <a:rPr lang="el-GR" altLang="en-US" sz="1800" dirty="0"/>
              <a:t> είναι μεταξύ 6,5 και 9).</a:t>
            </a:r>
            <a:endParaRPr lang="en-US" altLang="en-US" sz="1800" dirty="0"/>
          </a:p>
        </p:txBody>
      </p:sp>
      <p:graphicFrame>
        <p:nvGraphicFramePr>
          <p:cNvPr id="26" name="Object 2">
            <a:extLst>
              <a:ext uri="{FF2B5EF4-FFF2-40B4-BE49-F238E27FC236}">
                <a16:creationId xmlns:a16="http://schemas.microsoft.com/office/drawing/2014/main" id="{86896B15-309D-41CA-951C-174D49FF1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4574" y="2530119"/>
          <a:ext cx="27622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31800" progId="Equation.3">
                  <p:embed/>
                </p:oleObj>
              </mc:Choice>
              <mc:Fallback>
                <p:oleObj name="Equation" r:id="rId2" imgW="1841500" imgH="431800" progId="Equation.3">
                  <p:embed/>
                  <p:pic>
                    <p:nvPicPr>
                      <p:cNvPr id="26" name="Object 2">
                        <a:extLst>
                          <a:ext uri="{FF2B5EF4-FFF2-40B4-BE49-F238E27FC236}">
                            <a16:creationId xmlns:a16="http://schemas.microsoft.com/office/drawing/2014/main" id="{86896B15-309D-41CA-951C-174D49FF1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4" y="2530119"/>
                        <a:ext cx="27622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6">
            <a:extLst>
              <a:ext uri="{FF2B5EF4-FFF2-40B4-BE49-F238E27FC236}">
                <a16:creationId xmlns:a16="http://schemas.microsoft.com/office/drawing/2014/main" id="{4CCB70CB-B8BF-4AA4-8B6A-D230D8DB9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4" y="2653231"/>
            <a:ext cx="4171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&gt;7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1020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4160993-3DE9-45E4-86ED-A01078BE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9" y="328185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Ασθενή βάση + Ισχυρό οξύ (πχ </a:t>
            </a:r>
            <a:r>
              <a:rPr lang="en-US" sz="2800" dirty="0"/>
              <a:t>HCl)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43244-98AD-9DAE-B637-6AAB082B6A1B}"/>
              </a:ext>
            </a:extLst>
          </p:cNvPr>
          <p:cNvSpPr txBox="1"/>
          <p:nvPr/>
        </p:nvSpPr>
        <p:spPr>
          <a:xfrm>
            <a:off x="70400" y="1230312"/>
            <a:ext cx="273145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Πριν 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66D2B4B2-84ED-E59D-79E5-A3C69976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69" y="1590119"/>
            <a:ext cx="21499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B + HCl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BH</a:t>
            </a:r>
            <a:r>
              <a:rPr lang="en-US" alt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ym typeface="Wingdings" panose="05000000000000000000" pitchFamily="2" charset="2"/>
              </a:rPr>
              <a:t> + Cl</a:t>
            </a:r>
            <a:r>
              <a:rPr lang="en-US" altLang="en-US" sz="1800" baseline="30000" dirty="0">
                <a:sym typeface="Wingdings" panose="05000000000000000000" pitchFamily="2" charset="2"/>
              </a:rPr>
              <a:t>-  </a:t>
            </a:r>
            <a:endParaRPr lang="en-US" altLang="en-US" sz="1800" dirty="0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0F81C49A-5A06-1C8B-9714-844F999E2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9" y="2047319"/>
            <a:ext cx="23102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</a:t>
            </a:r>
            <a:r>
              <a:rPr lang="en-US" altLang="en-US" sz="1800" dirty="0"/>
              <a:t>B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BH</a:t>
            </a:r>
            <a:r>
              <a:rPr lang="en-US" alt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ym typeface="Wingdings" panose="05000000000000000000" pitchFamily="2" charset="2"/>
              </a:rPr>
              <a:t> + OH</a:t>
            </a:r>
            <a:r>
              <a:rPr lang="en-US" altLang="en-US" sz="1800" baseline="30000" dirty="0">
                <a:sym typeface="Wingdings" panose="05000000000000000000" pitchFamily="2" charset="2"/>
              </a:rPr>
              <a:t>-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endParaRPr lang="en-US" alt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B5CC6-2F4F-996A-3884-290FA7C352E5}"/>
              </a:ext>
            </a:extLst>
          </p:cNvPr>
          <p:cNvSpPr txBox="1"/>
          <p:nvPr/>
        </p:nvSpPr>
        <p:spPr>
          <a:xfrm>
            <a:off x="148394" y="2424866"/>
            <a:ext cx="217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BH</a:t>
            </a:r>
            <a:r>
              <a:rPr lang="en-US" alt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l-GR" alt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κοινό ιόν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l-G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άλας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FC2FBA4-5BC8-0183-D31B-F703829FB4A3}"/>
                  </a:ext>
                </a:extLst>
              </p:cNvPr>
              <p:cNvSpPr txBox="1"/>
              <p:nvPr/>
            </p:nvSpPr>
            <p:spPr>
              <a:xfrm>
                <a:off x="1752600" y="1752600"/>
                <a:ext cx="7391400" cy="4615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𝛰</m:t>
                        </m:r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𝑝𝑂𝐻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14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𝑝𝑂𝐻</m:t>
                    </m:r>
                    <m:r>
                      <a:rPr lang="el-GR" sz="14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-log</a:t>
                </a:r>
                <a:r>
                  <a:rPr lang="en-US" sz="14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𝛰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l-G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log(x / y) = log(x) - log(y), log(y / x) = - log(x) + log(y)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𝑝𝑂𝐻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1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𝜎𝜂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sz="1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𝜆𝛼𝜍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</m:e>
                      </m:d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𝛮</m:t>
                              </m:r>
                            </m:e>
                            <m:sub>
                              <m: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sz="1800" b="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𝜎𝜂</m:t>
                          </m:r>
                        </m:e>
                      </m:d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9">
                <a:extLst>
                  <a:ext uri="{FF2B5EF4-FFF2-40B4-BE49-F238E27FC236}">
                    <a16:creationId xmlns:a16="http://schemas.microsoft.com/office/drawing/2014/main" id="{FFC2FBA4-5BC8-0183-D31B-F703829FB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752600"/>
                <a:ext cx="7391400" cy="46155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24160993-3DE9-45E4-86ED-A01078BE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9" y="328185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Ασθενή βάση + Ισχυρό οξύ</a:t>
            </a: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576A-B33C-4EFD-AA93-DC65C415FFC0}"/>
              </a:ext>
            </a:extLst>
          </p:cNvPr>
          <p:cNvSpPr txBox="1"/>
          <p:nvPr/>
        </p:nvSpPr>
        <p:spPr>
          <a:xfrm>
            <a:off x="147035" y="1411069"/>
            <a:ext cx="836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ισοδύναμο σημείο η βάση έχει δεσμευτεί εντελώς από το οξύ, τα ιόντα του ΒΗ+ του άλατος </a:t>
            </a:r>
            <a:r>
              <a:rPr lang="el-GR" dirty="0" err="1"/>
              <a:t>υδρολύονται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7A6CCD3-DB59-45F6-808A-01C963C4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254" y="1828800"/>
            <a:ext cx="2468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ΒΗ</a:t>
            </a:r>
            <a:r>
              <a:rPr lang="el-GR" altLang="en-US" sz="1800" baseline="30000" dirty="0"/>
              <a:t>+</a:t>
            </a:r>
            <a:r>
              <a:rPr lang="en-US" altLang="en-US" sz="1800" dirty="0"/>
              <a:t>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l-GR" altLang="en-US" sz="1800" dirty="0">
                <a:sym typeface="Wingdings" panose="05000000000000000000" pitchFamily="2" charset="2"/>
              </a:rPr>
              <a:t>Β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[Η</a:t>
            </a:r>
            <a:r>
              <a:rPr lang="el-GR" altLang="en-US" sz="1800" baseline="-25000" dirty="0">
                <a:sym typeface="Wingdings" panose="05000000000000000000" pitchFamily="2" charset="2"/>
              </a:rPr>
              <a:t>3</a:t>
            </a:r>
            <a:r>
              <a:rPr lang="el-GR" altLang="en-US" sz="1800" dirty="0">
                <a:sym typeface="Wingdings" panose="05000000000000000000" pitchFamily="2" charset="2"/>
              </a:rPr>
              <a:t>Ο]</a:t>
            </a:r>
            <a:r>
              <a:rPr lang="el-GR" altLang="en-US" sz="1800" baseline="30000" dirty="0">
                <a:sym typeface="Wingdings" panose="05000000000000000000" pitchFamily="2" charset="2"/>
              </a:rPr>
              <a:t>+</a:t>
            </a:r>
            <a:endParaRPr lang="en-US" altLang="en-US" sz="18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27A2C-F4D1-7B53-5E81-866041DBD628}"/>
              </a:ext>
            </a:extLst>
          </p:cNvPr>
          <p:cNvSpPr txBox="1"/>
          <p:nvPr/>
        </p:nvSpPr>
        <p:spPr>
          <a:xfrm>
            <a:off x="70400" y="1119645"/>
            <a:ext cx="236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1A0F94-91A6-DA42-F689-7821BB87DC0A}"/>
                  </a:ext>
                </a:extLst>
              </p:cNvPr>
              <p:cNvSpPr txBox="1"/>
              <p:nvPr/>
            </p:nvSpPr>
            <p:spPr>
              <a:xfrm>
                <a:off x="533400" y="2538336"/>
                <a:ext cx="8077200" cy="8811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𝛼𝜆𝛼𝜍</m:t>
                          </m:r>
                        </m:e>
                      </m:d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l-G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1A0F94-91A6-DA42-F689-7821BB87D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38336"/>
                <a:ext cx="8077200" cy="881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C5CB0CC6-C217-E954-7C68-1DF1924DECF6}"/>
                  </a:ext>
                </a:extLst>
              </p:cNvPr>
              <p:cNvSpPr txBox="1"/>
              <p:nvPr/>
            </p:nvSpPr>
            <p:spPr>
              <a:xfrm>
                <a:off x="2286000" y="3409874"/>
                <a:ext cx="5486400" cy="336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kern="120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  <m: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</m:t>
                              </m:r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l-GR" sz="1800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𝐵𝐻</m:t>
                                  </m:r>
                                </m:e>
                                <m:sup>
                                  <m:r>
                                    <a:rPr lang="el-GR" sz="18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× [</m:t>
                          </m:r>
                          <m:sSup>
                            <m:s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]</m:t>
                          </m:r>
                        </m:den>
                      </m:f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kern="12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=[</m:t>
                    </m:r>
                    <m:sSubSup>
                      <m:sSubSup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l-GR" sz="1800" i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𝐵𝐻</m:t>
                            </m:r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=[</m:t>
                    </m:r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𝛼𝜆𝛼𝜍</m:t>
                    </m:r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l-G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l-GR" sz="18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l-GR" sz="18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</m:d>
                          </m:e>
                          <m:sup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𝛼𝜆𝛼𝜍</m:t>
                        </m:r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i="1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]=√[ 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𝛼𝜆𝛼𝜍</m:t>
                        </m:r>
                      </m:e>
                    </m:d>
                    <m:r>
                      <a:rPr lang="en-US" sz="18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</m:d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×[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1800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𝛼𝜆𝛼𝜍</m:t>
                              </m:r>
                            </m:e>
                          </m:d>
                        </m:e>
                      </m:func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l-GR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18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𝑙𝑜𝑔</m:t>
                      </m:r>
                      <m:sSub>
                        <m:sSubPr>
                          <m:ctrlPr>
                            <a:rPr lang="en-US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sz="18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eaLnBrk="0" fontAlgn="base" hangingPunct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i="1" kern="12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𝛪𝛴</m:t>
                        </m:r>
                      </m:sub>
                    </m:sSub>
                    <m:r>
                      <a:rPr lang="en-US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×[</m:t>
                    </m:r>
                    <m:r>
                      <a:rPr lang="en-US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sub>
                    </m:sSub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sSub>
                      <m:sSub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sz="18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sz="1800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l-GR" sz="18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𝛼𝜆𝛼𝜍</m:t>
                            </m:r>
                          </m:e>
                        </m:d>
                      </m:e>
                    </m:func>
                    <m:r>
                      <a:rPr lang="el-GR" sz="18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3">
                <a:extLst>
                  <a:ext uri="{FF2B5EF4-FFF2-40B4-BE49-F238E27FC236}">
                    <a16:creationId xmlns:a16="http://schemas.microsoft.com/office/drawing/2014/main" id="{C5CB0CC6-C217-E954-7C68-1DF1924D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9874"/>
                <a:ext cx="5486400" cy="3366770"/>
              </a:xfrm>
              <a:prstGeom prst="rect">
                <a:avLst/>
              </a:prstGeom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515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TextBox 2">
            <a:extLst>
              <a:ext uri="{FF2B5EF4-FFF2-40B4-BE49-F238E27FC236}">
                <a16:creationId xmlns:a16="http://schemas.microsoft.com/office/drawing/2014/main" id="{2ECAE25C-7CBD-4778-AA1F-5316D160D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44" y="3603556"/>
            <a:ext cx="42949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κατά την </a:t>
            </a:r>
            <a:r>
              <a:rPr lang="el-GR" altLang="en-US" sz="1800" dirty="0" err="1"/>
              <a:t>ογκομέτρηση</a:t>
            </a:r>
            <a:r>
              <a:rPr lang="el-GR" altLang="en-US" sz="1800" dirty="0"/>
              <a:t> ασθενούς βάσεως με ισχυρό οξύ το </a:t>
            </a:r>
            <a:r>
              <a:rPr lang="en-US" altLang="en-US" sz="1800" dirty="0"/>
              <a:t>pH</a:t>
            </a:r>
            <a:r>
              <a:rPr lang="el-GR" altLang="en-US" sz="1800" dirty="0"/>
              <a:t> του Ι.Σ.</a:t>
            </a:r>
            <a:r>
              <a:rPr lang="en-US" altLang="en-US" sz="1800" dirty="0"/>
              <a:t> </a:t>
            </a:r>
            <a:r>
              <a:rPr lang="el-GR" altLang="en-US" sz="1800" dirty="0"/>
              <a:t>βρίσκεται στην όξινη περιοχή</a:t>
            </a: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l-GR" altLang="en-US" sz="1800" dirty="0"/>
              <a:t>η μεταβολή του </a:t>
            </a:r>
            <a:r>
              <a:rPr lang="en-US" altLang="en-US" sz="1800" dirty="0"/>
              <a:t>pH </a:t>
            </a:r>
            <a:r>
              <a:rPr lang="el-GR" altLang="en-US" sz="1800" dirty="0"/>
              <a:t>δεν είναι απότομη με αποτέλεσμα απόκλιση του τελικού από το Ι.Σ.</a:t>
            </a:r>
            <a:endParaRPr lang="en-US" altLang="en-US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801" name="Object 2">
                <a:extLst>
                  <a:ext uri="{FF2B5EF4-FFF2-40B4-BE49-F238E27FC236}">
                    <a16:creationId xmlns:a16="http://schemas.microsoft.com/office/drawing/2014/main" id="{029822E9-3C41-4573-88DD-305B14983750}"/>
                  </a:ext>
                </a:extLst>
              </p:cNvPr>
              <p:cNvSpPr txBox="1"/>
              <p:nvPr/>
            </p:nvSpPr>
            <p:spPr bwMode="auto">
              <a:xfrm>
                <a:off x="3484563" y="2276475"/>
                <a:ext cx="2647950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=7−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pKa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801" name="Object 2">
                <a:extLst>
                  <a:ext uri="{FF2B5EF4-FFF2-40B4-BE49-F238E27FC236}">
                    <a16:creationId xmlns:a16="http://schemas.microsoft.com/office/drawing/2014/main" id="{029822E9-3C41-4573-88DD-305B1498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4563" y="2276475"/>
                <a:ext cx="2647950" cy="6477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A26252-948F-4971-8865-5984AFF9EB59}"/>
              </a:ext>
            </a:extLst>
          </p:cNvPr>
          <p:cNvCxnSpPr/>
          <p:nvPr/>
        </p:nvCxnSpPr>
        <p:spPr>
          <a:xfrm rot="5400000">
            <a:off x="3563938" y="4479925"/>
            <a:ext cx="3135312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153AEB-B267-4DF0-AB4F-EB3E77D710C5}"/>
              </a:ext>
            </a:extLst>
          </p:cNvPr>
          <p:cNvCxnSpPr/>
          <p:nvPr/>
        </p:nvCxnSpPr>
        <p:spPr>
          <a:xfrm>
            <a:off x="4818063" y="5732463"/>
            <a:ext cx="3135312" cy="476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A15DEA-D817-4C91-98A6-3EAD7126D5D3}"/>
              </a:ext>
            </a:extLst>
          </p:cNvPr>
          <p:cNvCxnSpPr/>
          <p:nvPr/>
        </p:nvCxnSpPr>
        <p:spPr>
          <a:xfrm rot="5400000" flipH="1" flipV="1">
            <a:off x="5548313" y="4349750"/>
            <a:ext cx="2763838" cy="7937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805" name="TextBox 9">
            <a:extLst>
              <a:ext uri="{FF2B5EF4-FFF2-40B4-BE49-F238E27FC236}">
                <a16:creationId xmlns:a16="http://schemas.microsoft.com/office/drawing/2014/main" id="{538AE718-0E2B-44FA-8C20-C6ACBA63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365500"/>
            <a:ext cx="61753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99112B-BBE5-4111-A001-F0657960B177}"/>
              </a:ext>
            </a:extLst>
          </p:cNvPr>
          <p:cNvCxnSpPr/>
          <p:nvPr/>
        </p:nvCxnSpPr>
        <p:spPr>
          <a:xfrm rot="5400000" flipH="1" flipV="1">
            <a:off x="4548188" y="3495675"/>
            <a:ext cx="5397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TextBox 11">
            <a:extLst>
              <a:ext uri="{FF2B5EF4-FFF2-40B4-BE49-F238E27FC236}">
                <a16:creationId xmlns:a16="http://schemas.microsoft.com/office/drawing/2014/main" id="{0197DE08-4134-4A2A-B805-90DA6BC9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956300"/>
            <a:ext cx="54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</a:t>
            </a:r>
            <a:r>
              <a:rPr lang="en-US" altLang="en-US" sz="1800" baseline="-25000"/>
              <a:t>b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309C27-A965-4DBA-A379-9648B0ED612F}"/>
              </a:ext>
            </a:extLst>
          </p:cNvPr>
          <p:cNvCxnSpPr/>
          <p:nvPr/>
        </p:nvCxnSpPr>
        <p:spPr>
          <a:xfrm>
            <a:off x="7620000" y="58801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14">
            <a:extLst>
              <a:ext uri="{FF2B5EF4-FFF2-40B4-BE49-F238E27FC236}">
                <a16:creationId xmlns:a16="http://schemas.microsoft.com/office/drawing/2014/main" id="{0B9B9F8C-9016-48D5-94A2-844B7F403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791200"/>
            <a:ext cx="58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V</a:t>
            </a:r>
            <a:r>
              <a:rPr lang="el-GR" altLang="en-US" sz="1800" baseline="-25000"/>
              <a:t>ΙΣ</a:t>
            </a:r>
            <a:endParaRPr lang="en-US" altLang="en-US" sz="1800" baseline="-250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2435AAC-73E6-465F-A632-51B4EF7A3B29}"/>
              </a:ext>
            </a:extLst>
          </p:cNvPr>
          <p:cNvSpPr/>
          <p:nvPr/>
        </p:nvSpPr>
        <p:spPr>
          <a:xfrm flipV="1">
            <a:off x="5184843" y="3327816"/>
            <a:ext cx="2587557" cy="2259770"/>
          </a:xfrm>
          <a:custGeom>
            <a:avLst/>
            <a:gdLst>
              <a:gd name="connsiteX0" fmla="*/ 0 w 2801566"/>
              <a:gd name="connsiteY0" fmla="*/ 2500009 h 2500009"/>
              <a:gd name="connsiteX1" fmla="*/ 1206229 w 2801566"/>
              <a:gd name="connsiteY1" fmla="*/ 1867711 h 2500009"/>
              <a:gd name="connsiteX2" fmla="*/ 1935804 w 2801566"/>
              <a:gd name="connsiteY2" fmla="*/ 651754 h 2500009"/>
              <a:gd name="connsiteX3" fmla="*/ 2801566 w 2801566"/>
              <a:gd name="connsiteY3" fmla="*/ 0 h 2500009"/>
              <a:gd name="connsiteX4" fmla="*/ 2801566 w 2801566"/>
              <a:gd name="connsiteY4" fmla="*/ 0 h 2500009"/>
              <a:gd name="connsiteX0" fmla="*/ 0 w 2801566"/>
              <a:gd name="connsiteY0" fmla="*/ 2500009 h 2500009"/>
              <a:gd name="connsiteX1" fmla="*/ 1206229 w 2801566"/>
              <a:gd name="connsiteY1" fmla="*/ 1867711 h 2500009"/>
              <a:gd name="connsiteX2" fmla="*/ 1935804 w 2801566"/>
              <a:gd name="connsiteY2" fmla="*/ 488785 h 2500009"/>
              <a:gd name="connsiteX3" fmla="*/ 2801566 w 2801566"/>
              <a:gd name="connsiteY3" fmla="*/ 0 h 2500009"/>
              <a:gd name="connsiteX4" fmla="*/ 2801566 w 2801566"/>
              <a:gd name="connsiteY4" fmla="*/ 0 h 2500009"/>
              <a:gd name="connsiteX0" fmla="*/ 0 w 2801566"/>
              <a:gd name="connsiteY0" fmla="*/ 2500009 h 2500009"/>
              <a:gd name="connsiteX1" fmla="*/ 1206229 w 2801566"/>
              <a:gd name="connsiteY1" fmla="*/ 2030680 h 2500009"/>
              <a:gd name="connsiteX2" fmla="*/ 1935804 w 2801566"/>
              <a:gd name="connsiteY2" fmla="*/ 488785 h 2500009"/>
              <a:gd name="connsiteX3" fmla="*/ 2801566 w 2801566"/>
              <a:gd name="connsiteY3" fmla="*/ 0 h 2500009"/>
              <a:gd name="connsiteX4" fmla="*/ 2801566 w 2801566"/>
              <a:gd name="connsiteY4" fmla="*/ 0 h 2500009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37040 h 2338722"/>
              <a:gd name="connsiteX1" fmla="*/ 1206229 w 2801566"/>
              <a:gd name="connsiteY1" fmla="*/ 2030680 h 2338722"/>
              <a:gd name="connsiteX2" fmla="*/ 1935804 w 2801566"/>
              <a:gd name="connsiteY2" fmla="*/ 488785 h 2338722"/>
              <a:gd name="connsiteX3" fmla="*/ 2801566 w 2801566"/>
              <a:gd name="connsiteY3" fmla="*/ 0 h 2338722"/>
              <a:gd name="connsiteX4" fmla="*/ 2801566 w 2801566"/>
              <a:gd name="connsiteY4" fmla="*/ 0 h 2338722"/>
              <a:gd name="connsiteX0" fmla="*/ 0 w 2801566"/>
              <a:gd name="connsiteY0" fmla="*/ 2373942 h 2402787"/>
              <a:gd name="connsiteX1" fmla="*/ 1206229 w 2801566"/>
              <a:gd name="connsiteY1" fmla="*/ 2067582 h 2402787"/>
              <a:gd name="connsiteX2" fmla="*/ 1935804 w 2801566"/>
              <a:gd name="connsiteY2" fmla="*/ 362718 h 2402787"/>
              <a:gd name="connsiteX3" fmla="*/ 2801566 w 2801566"/>
              <a:gd name="connsiteY3" fmla="*/ 36902 h 2402787"/>
              <a:gd name="connsiteX4" fmla="*/ 2801566 w 2801566"/>
              <a:gd name="connsiteY4" fmla="*/ 36902 h 2402787"/>
              <a:gd name="connsiteX0" fmla="*/ 0 w 2801566"/>
              <a:gd name="connsiteY0" fmla="*/ 2373942 h 2402786"/>
              <a:gd name="connsiteX1" fmla="*/ 1206229 w 2801566"/>
              <a:gd name="connsiteY1" fmla="*/ 2067582 h 2402786"/>
              <a:gd name="connsiteX2" fmla="*/ 1935804 w 2801566"/>
              <a:gd name="connsiteY2" fmla="*/ 362718 h 2402786"/>
              <a:gd name="connsiteX3" fmla="*/ 2801566 w 2801566"/>
              <a:gd name="connsiteY3" fmla="*/ 36902 h 2402786"/>
              <a:gd name="connsiteX4" fmla="*/ 2801566 w 2801566"/>
              <a:gd name="connsiteY4" fmla="*/ 36902 h 2402786"/>
              <a:gd name="connsiteX0" fmla="*/ 0 w 2801566"/>
              <a:gd name="connsiteY0" fmla="*/ 2363756 h 2392600"/>
              <a:gd name="connsiteX1" fmla="*/ 1206229 w 2801566"/>
              <a:gd name="connsiteY1" fmla="*/ 2057396 h 2392600"/>
              <a:gd name="connsiteX2" fmla="*/ 1935804 w 2801566"/>
              <a:gd name="connsiteY2" fmla="*/ 352532 h 2392600"/>
              <a:gd name="connsiteX3" fmla="*/ 2801566 w 2801566"/>
              <a:gd name="connsiteY3" fmla="*/ 26716 h 2392600"/>
              <a:gd name="connsiteX4" fmla="*/ 2801566 w 2801566"/>
              <a:gd name="connsiteY4" fmla="*/ 26716 h 2392600"/>
              <a:gd name="connsiteX0" fmla="*/ 0 w 2801566"/>
              <a:gd name="connsiteY0" fmla="*/ 2363756 h 2392600"/>
              <a:gd name="connsiteX1" fmla="*/ 1206229 w 2801566"/>
              <a:gd name="connsiteY1" fmla="*/ 2057396 h 2392600"/>
              <a:gd name="connsiteX2" fmla="*/ 1935804 w 2801566"/>
              <a:gd name="connsiteY2" fmla="*/ 352532 h 2392600"/>
              <a:gd name="connsiteX3" fmla="*/ 2801566 w 2801566"/>
              <a:gd name="connsiteY3" fmla="*/ 26716 h 2392600"/>
              <a:gd name="connsiteX4" fmla="*/ 2801566 w 2801566"/>
              <a:gd name="connsiteY4" fmla="*/ 26716 h 2392600"/>
              <a:gd name="connsiteX0" fmla="*/ 0 w 2801566"/>
              <a:gd name="connsiteY0" fmla="*/ 2363756 h 2392600"/>
              <a:gd name="connsiteX1" fmla="*/ 1206229 w 2801566"/>
              <a:gd name="connsiteY1" fmla="*/ 2057396 h 2392600"/>
              <a:gd name="connsiteX2" fmla="*/ 1935804 w 2801566"/>
              <a:gd name="connsiteY2" fmla="*/ 352532 h 2392600"/>
              <a:gd name="connsiteX3" fmla="*/ 2801566 w 2801566"/>
              <a:gd name="connsiteY3" fmla="*/ 26716 h 2392600"/>
              <a:gd name="connsiteX4" fmla="*/ 2801566 w 2801566"/>
              <a:gd name="connsiteY4" fmla="*/ 26716 h 2392600"/>
              <a:gd name="connsiteX0" fmla="*/ 0 w 2801566"/>
              <a:gd name="connsiteY0" fmla="*/ 2363756 h 2392600"/>
              <a:gd name="connsiteX1" fmla="*/ 1371233 w 2801566"/>
              <a:gd name="connsiteY1" fmla="*/ 2057396 h 2392600"/>
              <a:gd name="connsiteX2" fmla="*/ 1935804 w 2801566"/>
              <a:gd name="connsiteY2" fmla="*/ 352532 h 2392600"/>
              <a:gd name="connsiteX3" fmla="*/ 2801566 w 2801566"/>
              <a:gd name="connsiteY3" fmla="*/ 26716 h 2392600"/>
              <a:gd name="connsiteX4" fmla="*/ 2801566 w 2801566"/>
              <a:gd name="connsiteY4" fmla="*/ 26716 h 2392600"/>
              <a:gd name="connsiteX0" fmla="*/ 0 w 2801566"/>
              <a:gd name="connsiteY0" fmla="*/ 2363756 h 2363756"/>
              <a:gd name="connsiteX1" fmla="*/ 1371233 w 2801566"/>
              <a:gd name="connsiteY1" fmla="*/ 2057396 h 2363756"/>
              <a:gd name="connsiteX2" fmla="*/ 1935804 w 2801566"/>
              <a:gd name="connsiteY2" fmla="*/ 352532 h 2363756"/>
              <a:gd name="connsiteX3" fmla="*/ 2801566 w 2801566"/>
              <a:gd name="connsiteY3" fmla="*/ 26716 h 2363756"/>
              <a:gd name="connsiteX4" fmla="*/ 2801566 w 2801566"/>
              <a:gd name="connsiteY4" fmla="*/ 26716 h 2363756"/>
              <a:gd name="connsiteX0" fmla="*/ 0 w 2801566"/>
              <a:gd name="connsiteY0" fmla="*/ 2363756 h 2363756"/>
              <a:gd name="connsiteX1" fmla="*/ 1206229 w 2801566"/>
              <a:gd name="connsiteY1" fmla="*/ 2004672 h 2363756"/>
              <a:gd name="connsiteX2" fmla="*/ 1935804 w 2801566"/>
              <a:gd name="connsiteY2" fmla="*/ 352532 h 2363756"/>
              <a:gd name="connsiteX3" fmla="*/ 2801566 w 2801566"/>
              <a:gd name="connsiteY3" fmla="*/ 26716 h 2363756"/>
              <a:gd name="connsiteX4" fmla="*/ 2801566 w 2801566"/>
              <a:gd name="connsiteY4" fmla="*/ 26716 h 2363756"/>
              <a:gd name="connsiteX0" fmla="*/ 0 w 2801566"/>
              <a:gd name="connsiteY0" fmla="*/ 2363756 h 2363756"/>
              <a:gd name="connsiteX1" fmla="*/ 1206229 w 2801566"/>
              <a:gd name="connsiteY1" fmla="*/ 2004672 h 2363756"/>
              <a:gd name="connsiteX2" fmla="*/ 1935804 w 2801566"/>
              <a:gd name="connsiteY2" fmla="*/ 352532 h 2363756"/>
              <a:gd name="connsiteX3" fmla="*/ 2801566 w 2801566"/>
              <a:gd name="connsiteY3" fmla="*/ 26716 h 2363756"/>
              <a:gd name="connsiteX4" fmla="*/ 2801566 w 2801566"/>
              <a:gd name="connsiteY4" fmla="*/ 26716 h 2363756"/>
              <a:gd name="connsiteX0" fmla="*/ 0 w 2801566"/>
              <a:gd name="connsiteY0" fmla="*/ 2416480 h 2416480"/>
              <a:gd name="connsiteX1" fmla="*/ 1206229 w 2801566"/>
              <a:gd name="connsiteY1" fmla="*/ 2057396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  <a:gd name="connsiteX0" fmla="*/ 0 w 2801566"/>
              <a:gd name="connsiteY0" fmla="*/ 2416480 h 2416480"/>
              <a:gd name="connsiteX1" fmla="*/ 1206229 w 2801566"/>
              <a:gd name="connsiteY1" fmla="*/ 2057396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  <a:gd name="connsiteX0" fmla="*/ 0 w 2801566"/>
              <a:gd name="connsiteY0" fmla="*/ 2416480 h 2416480"/>
              <a:gd name="connsiteX1" fmla="*/ 1206229 w 2801566"/>
              <a:gd name="connsiteY1" fmla="*/ 2057396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  <a:gd name="connsiteX0" fmla="*/ 0 w 2801566"/>
              <a:gd name="connsiteY0" fmla="*/ 2416480 h 2416480"/>
              <a:gd name="connsiteX1" fmla="*/ 1206229 w 2801566"/>
              <a:gd name="connsiteY1" fmla="*/ 2057396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  <a:gd name="connsiteX0" fmla="*/ 0 w 2801566"/>
              <a:gd name="connsiteY0" fmla="*/ 2416480 h 2416480"/>
              <a:gd name="connsiteX1" fmla="*/ 1206229 w 2801566"/>
              <a:gd name="connsiteY1" fmla="*/ 2057396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  <a:gd name="connsiteX0" fmla="*/ 0 w 2801566"/>
              <a:gd name="connsiteY0" fmla="*/ 2416480 h 2416480"/>
              <a:gd name="connsiteX1" fmla="*/ 1206229 w 2801566"/>
              <a:gd name="connsiteY1" fmla="*/ 2138883 h 2416480"/>
              <a:gd name="connsiteX2" fmla="*/ 1935804 w 2801566"/>
              <a:gd name="connsiteY2" fmla="*/ 352532 h 2416480"/>
              <a:gd name="connsiteX3" fmla="*/ 2801566 w 2801566"/>
              <a:gd name="connsiteY3" fmla="*/ 79440 h 2416480"/>
              <a:gd name="connsiteX4" fmla="*/ 2801566 w 2801566"/>
              <a:gd name="connsiteY4" fmla="*/ 79440 h 241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1566" h="2416480">
                <a:moveTo>
                  <a:pt x="0" y="2416480"/>
                </a:moveTo>
                <a:cubicBezTo>
                  <a:pt x="508501" y="2386114"/>
                  <a:pt x="728904" y="2372232"/>
                  <a:pt x="1206229" y="2138883"/>
                </a:cubicBezTo>
                <a:cubicBezTo>
                  <a:pt x="1528863" y="1956463"/>
                  <a:pt x="1876171" y="1964173"/>
                  <a:pt x="1935804" y="352532"/>
                </a:cubicBezTo>
                <a:cubicBezTo>
                  <a:pt x="1984029" y="0"/>
                  <a:pt x="2285135" y="148770"/>
                  <a:pt x="2801566" y="79440"/>
                </a:cubicBezTo>
                <a:lnTo>
                  <a:pt x="2801566" y="79440"/>
                </a:lnTo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15" name="TextBox 17">
            <a:extLst>
              <a:ext uri="{FF2B5EF4-FFF2-40B4-BE49-F238E27FC236}">
                <a16:creationId xmlns:a16="http://schemas.microsoft.com/office/drawing/2014/main" id="{48898BA5-89ED-4DAE-8FF8-DB3E3D652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2" y="2275454"/>
            <a:ext cx="598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dirty="0"/>
              <a:t>&lt;7</a:t>
            </a:r>
            <a:endParaRPr lang="en-US" alt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4160993-3DE9-45E4-86ED-A01078BE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9" y="328185"/>
            <a:ext cx="9013031" cy="857677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2000" dirty="0"/>
              <a:t>ΥΔΑΤΙΚΕΣ ΟΓΚΟΜΕΤΡΗΣΕΙΣ: καμπύλες εξουδετέρωσης – </a:t>
            </a:r>
            <a:r>
              <a:rPr lang="el-GR" sz="2000" dirty="0" err="1"/>
              <a:t>pH</a:t>
            </a:r>
            <a:r>
              <a:rPr lang="el-GR" sz="2000" dirty="0"/>
              <a:t> ισοδύναμου σημείου</a:t>
            </a:r>
            <a:br>
              <a:rPr lang="el-GR" sz="2800" dirty="0"/>
            </a:br>
            <a:r>
              <a:rPr lang="el-GR" sz="2800" dirty="0"/>
              <a:t>Ασθενή βάση + Ισχυρό οξύ</a:t>
            </a:r>
            <a:endParaRPr lang="en-US" sz="28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E576A-B33C-4EFD-AA93-DC65C415FFC0}"/>
              </a:ext>
            </a:extLst>
          </p:cNvPr>
          <p:cNvSpPr txBox="1"/>
          <p:nvPr/>
        </p:nvSpPr>
        <p:spPr>
          <a:xfrm>
            <a:off x="147035" y="1411069"/>
            <a:ext cx="836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Στο ισοδύναμο σημείο η βάση έχει δεσμευτεί εντελώς από το οξύ, τα ιόντα του ΒΗ+ του άλατος </a:t>
            </a:r>
            <a:r>
              <a:rPr lang="el-GR" dirty="0" err="1"/>
              <a:t>υδρολύονται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A7A6CCD3-DB59-45F6-808A-01C963C43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30" y="2032318"/>
            <a:ext cx="24689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 ΒΗ</a:t>
            </a:r>
            <a:r>
              <a:rPr lang="el-GR" altLang="en-US" sz="1800" baseline="30000" dirty="0"/>
              <a:t>+</a:t>
            </a:r>
            <a:r>
              <a:rPr lang="en-US" altLang="en-US" sz="1800" dirty="0"/>
              <a:t> + H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O </a:t>
            </a:r>
            <a:r>
              <a:rPr lang="en-US" altLang="en-US" sz="1800" dirty="0">
                <a:sym typeface="Wingdings 3" panose="05040102010807070707" pitchFamily="18" charset="2"/>
              </a:rPr>
              <a:t>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l-GR" altLang="en-US" sz="1800" dirty="0">
                <a:sym typeface="Wingdings" panose="05000000000000000000" pitchFamily="2" charset="2"/>
              </a:rPr>
              <a:t>Β</a:t>
            </a:r>
            <a:r>
              <a:rPr lang="en-US" altLang="en-US" sz="1800" dirty="0">
                <a:sym typeface="Wingdings" panose="05000000000000000000" pitchFamily="2" charset="2"/>
              </a:rPr>
              <a:t> + </a:t>
            </a:r>
            <a:r>
              <a:rPr lang="el-GR" altLang="en-US" sz="1800" dirty="0">
                <a:sym typeface="Wingdings" panose="05000000000000000000" pitchFamily="2" charset="2"/>
              </a:rPr>
              <a:t>[Η</a:t>
            </a:r>
            <a:r>
              <a:rPr lang="el-GR" altLang="en-US" sz="1800" baseline="-25000" dirty="0">
                <a:sym typeface="Wingdings" panose="05000000000000000000" pitchFamily="2" charset="2"/>
              </a:rPr>
              <a:t>3</a:t>
            </a:r>
            <a:r>
              <a:rPr lang="el-GR" altLang="en-US" sz="1800" dirty="0">
                <a:sym typeface="Wingdings" panose="05000000000000000000" pitchFamily="2" charset="2"/>
              </a:rPr>
              <a:t>Ο]</a:t>
            </a:r>
            <a:r>
              <a:rPr lang="el-GR" altLang="en-US" sz="1800" baseline="30000" dirty="0">
                <a:sym typeface="Wingdings" panose="05000000000000000000" pitchFamily="2" charset="2"/>
              </a:rPr>
              <a:t>+</a:t>
            </a:r>
            <a:endParaRPr lang="en-US" altLang="en-US" sz="18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927A2C-F4D1-7B53-5E81-866041DBD628}"/>
              </a:ext>
            </a:extLst>
          </p:cNvPr>
          <p:cNvSpPr txBox="1"/>
          <p:nvPr/>
        </p:nvSpPr>
        <p:spPr>
          <a:xfrm>
            <a:off x="70400" y="1119645"/>
            <a:ext cx="2366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Στο ισοδύναμο σημείο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7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1E889-18F4-4309-90FC-80D4A300368A}"/>
              </a:ext>
            </a:extLst>
          </p:cNvPr>
          <p:cNvSpPr txBox="1"/>
          <p:nvPr/>
        </p:nvSpPr>
        <p:spPr>
          <a:xfrm>
            <a:off x="278990" y="1643594"/>
            <a:ext cx="86106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/>
              <a:t>Αντιδράσεις που βρίσκονται σε στοιχειομετρική αναλογία π.χ. 1 </a:t>
            </a:r>
            <a:r>
              <a:rPr lang="en-US" sz="1600" dirty="0" err="1"/>
              <a:t>Eq</a:t>
            </a:r>
            <a:r>
              <a:rPr lang="el-GR" sz="1600" dirty="0"/>
              <a:t> βάσης αντιδρά με 1 </a:t>
            </a:r>
            <a:r>
              <a:rPr lang="en-US" sz="1600" dirty="0" err="1"/>
              <a:t>Eq</a:t>
            </a:r>
            <a:r>
              <a:rPr lang="el-GR" sz="1600" dirty="0"/>
              <a:t> οξέος </a:t>
            </a:r>
            <a:endParaRPr lang="en-US" sz="1600" dirty="0"/>
          </a:p>
        </p:txBody>
      </p:sp>
      <p:sp>
        <p:nvSpPr>
          <p:cNvPr id="6152" name="TextBox 5">
            <a:extLst>
              <a:ext uri="{FF2B5EF4-FFF2-40B4-BE49-F238E27FC236}">
                <a16:creationId xmlns:a16="http://schemas.microsoft.com/office/drawing/2014/main" id="{88613023-0368-4BD5-83D1-18CC89E0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599" y="2461418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RCOOH + NaOH </a:t>
            </a:r>
            <a:r>
              <a:rPr lang="en-US" altLang="en-US" sz="1800" dirty="0">
                <a:sym typeface="Wingdings" panose="05000000000000000000" pitchFamily="2" charset="2"/>
              </a:rPr>
              <a:t> RCOO</a:t>
            </a:r>
            <a:r>
              <a:rPr lang="en-US" altLang="en-US" sz="1800" baseline="30000" dirty="0">
                <a:sym typeface="Wingdings" panose="05000000000000000000" pitchFamily="2" charset="2"/>
              </a:rPr>
              <a:t>-</a:t>
            </a:r>
            <a:r>
              <a:rPr lang="en-US" altLang="en-US" sz="1800" dirty="0">
                <a:sym typeface="Wingdings" panose="05000000000000000000" pitchFamily="2" charset="2"/>
              </a:rPr>
              <a:t> Na</a:t>
            </a:r>
            <a:r>
              <a:rPr lang="en-US" altLang="en-US" sz="1800" baseline="30000" dirty="0">
                <a:sym typeface="Wingdings" panose="05000000000000000000" pitchFamily="2" charset="2"/>
              </a:rPr>
              <a:t>+</a:t>
            </a:r>
            <a:r>
              <a:rPr lang="en-US" altLang="en-US" sz="1800" dirty="0">
                <a:sym typeface="Wingdings" panose="05000000000000000000" pitchFamily="2" charset="2"/>
              </a:rPr>
              <a:t> + H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>
                <a:sym typeface="Wingdings" panose="05000000000000000000" pitchFamily="2" charset="2"/>
              </a:rPr>
              <a:t>  </a:t>
            </a:r>
            <a:r>
              <a:rPr lang="en-US" altLang="en-US" sz="1800" dirty="0">
                <a:sym typeface="Wingdings" panose="05000000000000000000" pitchFamily="2" charset="2"/>
              </a:rPr>
              <a:t>1 Eq     + 1Eq  	</a:t>
            </a:r>
            <a:r>
              <a:rPr lang="el-GR" altLang="en-US" sz="1800" dirty="0">
                <a:sym typeface="Wingdings" panose="05000000000000000000" pitchFamily="2" charset="2"/>
              </a:rPr>
              <a:t>ή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1 </a:t>
            </a:r>
            <a:r>
              <a:rPr lang="en-US" altLang="en-US" sz="1800" dirty="0" err="1">
                <a:sym typeface="Wingdings" panose="05000000000000000000" pitchFamily="2" charset="2"/>
              </a:rPr>
              <a:t>mEq</a:t>
            </a:r>
            <a:r>
              <a:rPr lang="en-US" altLang="en-US" sz="1800" dirty="0">
                <a:sym typeface="Wingdings" panose="05000000000000000000" pitchFamily="2" charset="2"/>
              </a:rPr>
              <a:t>   </a:t>
            </a:r>
            <a:r>
              <a:rPr lang="el-GR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>
                <a:sym typeface="Wingdings" panose="05000000000000000000" pitchFamily="2" charset="2"/>
              </a:rPr>
              <a:t>+ 1mEq</a:t>
            </a:r>
            <a:r>
              <a:rPr lang="el-GR" altLang="en-US" sz="1800" dirty="0">
                <a:sym typeface="Wingdings" panose="05000000000000000000" pitchFamily="2" charset="2"/>
              </a:rPr>
              <a:t>	</a:t>
            </a:r>
            <a:endParaRPr lang="en-US" altLang="en-US" sz="18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29CC83A-EBCE-45AD-8BCE-E53F76C87F63}"/>
              </a:ext>
            </a:extLst>
          </p:cNvPr>
          <p:cNvSpPr/>
          <p:nvPr/>
        </p:nvSpPr>
        <p:spPr>
          <a:xfrm rot="5400000">
            <a:off x="4038599" y="3632515"/>
            <a:ext cx="6858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4" name="TextBox 7">
            <a:extLst>
              <a:ext uri="{FF2B5EF4-FFF2-40B4-BE49-F238E27FC236}">
                <a16:creationId xmlns:a16="http://schemas.microsoft.com/office/drawing/2014/main" id="{22CFD2C3-17F0-461E-A1A5-168443AA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40" y="4265770"/>
            <a:ext cx="826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αριθμός </a:t>
            </a:r>
            <a:r>
              <a:rPr lang="en-US" altLang="en-US" sz="1800"/>
              <a:t>mEq </a:t>
            </a:r>
            <a:r>
              <a:rPr lang="el-GR" altLang="en-US" sz="1800"/>
              <a:t>προσδιοριζόμενης ουσίας = αριθμός </a:t>
            </a:r>
            <a:r>
              <a:rPr lang="en-US" altLang="en-US" sz="1800"/>
              <a:t>mEq </a:t>
            </a:r>
            <a:r>
              <a:rPr lang="el-GR" altLang="en-US" sz="1800"/>
              <a:t>ογκομετρικού αντιδραστηρίου</a:t>
            </a:r>
            <a:endParaRPr lang="en-US" altLang="en-US" sz="1800"/>
          </a:p>
        </p:txBody>
      </p:sp>
      <p:graphicFrame>
        <p:nvGraphicFramePr>
          <p:cNvPr id="6155" name="Object 2">
            <a:extLst>
              <a:ext uri="{FF2B5EF4-FFF2-40B4-BE49-F238E27FC236}">
                <a16:creationId xmlns:a16="http://schemas.microsoft.com/office/drawing/2014/main" id="{0FB4A4C7-B49B-441F-B749-6BFA28CCB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7025" y="5105400"/>
          <a:ext cx="259873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419100" progId="Equation.3">
                  <p:embed/>
                </p:oleObj>
              </mc:Choice>
              <mc:Fallback>
                <p:oleObj name="Equation" r:id="rId2" imgW="17272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5105400"/>
                        <a:ext cx="2598738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Box 10">
            <a:extLst>
              <a:ext uri="{FF2B5EF4-FFF2-40B4-BE49-F238E27FC236}">
                <a16:creationId xmlns:a16="http://schemas.microsoft.com/office/drawing/2014/main" id="{B1D36D0C-FE12-4805-91C7-8818DD2AF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02313"/>
            <a:ext cx="5018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x</a:t>
            </a:r>
            <a:r>
              <a:rPr lang="el-GR" altLang="en-US" sz="1800" baseline="-25000"/>
              <a:t> </a:t>
            </a:r>
            <a:r>
              <a:rPr lang="en-US" altLang="en-US" sz="1800"/>
              <a:t>=</a:t>
            </a:r>
            <a:r>
              <a:rPr lang="el-GR" altLang="en-US" sz="1800"/>
              <a:t> ποσότητα σε </a:t>
            </a:r>
            <a:r>
              <a:rPr lang="en-US" altLang="en-US" sz="1800"/>
              <a:t>mg</a:t>
            </a:r>
            <a:r>
              <a:rPr lang="el-GR" altLang="en-US" sz="1800"/>
              <a:t> της προσδιοριζόμενης ουσίας</a:t>
            </a:r>
            <a:endParaRPr lang="en-US" altLang="en-US" sz="1800" baseline="-25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ACB678-3B6D-450F-802A-FAE78AE2542C}"/>
              </a:ext>
            </a:extLst>
          </p:cNvPr>
          <p:cNvSpPr/>
          <p:nvPr/>
        </p:nvSpPr>
        <p:spPr>
          <a:xfrm>
            <a:off x="5105400" y="5181600"/>
            <a:ext cx="381000" cy="457200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7BE34A3-CD57-40BB-BF6D-C2C800E59193}"/>
              </a:ext>
            </a:extLst>
          </p:cNvPr>
          <p:cNvSpPr/>
          <p:nvPr/>
        </p:nvSpPr>
        <p:spPr>
          <a:xfrm>
            <a:off x="5486400" y="5334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436F0E-A0E1-4013-B4B4-334583725857}"/>
              </a:ext>
            </a:extLst>
          </p:cNvPr>
          <p:cNvSpPr/>
          <p:nvPr/>
        </p:nvSpPr>
        <p:spPr>
          <a:xfrm>
            <a:off x="6096000" y="5105400"/>
            <a:ext cx="1828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ογκομετρικού αντιδραστηρίου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39677-A9C6-4B43-B752-B1363B4C8AA2}"/>
              </a:ext>
            </a:extLst>
          </p:cNvPr>
          <p:cNvSpPr txBox="1"/>
          <p:nvPr/>
        </p:nvSpPr>
        <p:spPr>
          <a:xfrm>
            <a:off x="256867" y="2569523"/>
            <a:ext cx="2057400" cy="5238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dirty="0"/>
              <a:t>π</a:t>
            </a:r>
            <a:r>
              <a:rPr lang="en-US" sz="1400" dirty="0"/>
              <a:t>.</a:t>
            </a:r>
            <a:r>
              <a:rPr lang="el-GR" sz="1400" dirty="0"/>
              <a:t>χ</a:t>
            </a:r>
            <a:r>
              <a:rPr lang="en-US" sz="1400" dirty="0"/>
              <a:t>. </a:t>
            </a:r>
            <a:r>
              <a:rPr lang="en-US" sz="1400" dirty="0" err="1"/>
              <a:t>NaOH</a:t>
            </a:r>
            <a:r>
              <a:rPr lang="el-GR" sz="1400" dirty="0"/>
              <a:t> ογκομετρικό αντιδραστήριο</a:t>
            </a:r>
            <a:endParaRPr lang="en-US" sz="1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AD5303-8D0D-40E1-A573-655EA621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4315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/>
              <a:t>Άμεση </a:t>
            </a:r>
            <a:r>
              <a:rPr lang="el-GR" sz="3600" dirty="0" err="1"/>
              <a:t>ογκομέτρηση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ECB480C-F315-4F75-9F66-A59ECADE1F4E}"/>
              </a:ext>
            </a:extLst>
          </p:cNvPr>
          <p:cNvSpPr txBox="1"/>
          <p:nvPr/>
        </p:nvSpPr>
        <p:spPr>
          <a:xfrm>
            <a:off x="2667000" y="2667000"/>
            <a:ext cx="4724399" cy="1338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διαφορετικό  χρώμα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ιοντισμένης – μη ιοντισμένης μορφής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69FD9-61CF-44E2-A1AD-E37A44826E67}"/>
              </a:ext>
            </a:extLst>
          </p:cNvPr>
          <p:cNvSpPr txBox="1"/>
          <p:nvPr/>
        </p:nvSpPr>
        <p:spPr>
          <a:xfrm>
            <a:off x="761648" y="3059092"/>
            <a:ext cx="164500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ΔεΙκτες </a:t>
            </a:r>
            <a:endParaRPr kumimoji="0" lang="en-US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4D650D-3276-45DA-A3F4-435A01634965}"/>
              </a:ext>
            </a:extLst>
          </p:cNvPr>
          <p:cNvCxnSpPr>
            <a:cxnSpLocks/>
          </p:cNvCxnSpPr>
          <p:nvPr/>
        </p:nvCxnSpPr>
        <p:spPr>
          <a:xfrm flipV="1">
            <a:off x="2406650" y="2851149"/>
            <a:ext cx="260350" cy="48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DE4547-5C83-440D-88CC-008EBA829E68}"/>
              </a:ext>
            </a:extLst>
          </p:cNvPr>
          <p:cNvCxnSpPr>
            <a:cxnSpLocks/>
          </p:cNvCxnSpPr>
          <p:nvPr/>
        </p:nvCxnSpPr>
        <p:spPr>
          <a:xfrm>
            <a:off x="2406650" y="3340099"/>
            <a:ext cx="260350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5AC382B-AB45-49DE-BD58-9AA5AFD45C4D}"/>
              </a:ext>
            </a:extLst>
          </p:cNvPr>
          <p:cNvSpPr txBox="1"/>
          <p:nvPr/>
        </p:nvSpPr>
        <p:spPr>
          <a:xfrm>
            <a:off x="2667000" y="2666999"/>
            <a:ext cx="138858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ασθενή οξέα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85FA7-20BA-4D18-BCBE-06553ECB621C}"/>
              </a:ext>
            </a:extLst>
          </p:cNvPr>
          <p:cNvSpPr txBox="1"/>
          <p:nvPr/>
        </p:nvSpPr>
        <p:spPr>
          <a:xfrm>
            <a:off x="2667000" y="3581399"/>
            <a:ext cx="172861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ασθενείς βάσεις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A3632E-14C0-4C2D-BD8F-B2AA8A3F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CABBE2-9F92-4B27-9BF1-1C48362B8D80}"/>
              </a:ext>
            </a:extLst>
          </p:cNvPr>
          <p:cNvSpPr txBox="1"/>
          <p:nvPr/>
        </p:nvSpPr>
        <p:spPr>
          <a:xfrm>
            <a:off x="609600" y="1596787"/>
            <a:ext cx="8153400" cy="6461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Το χρώμα διακρίνεται όταν η μία μορφή του δείκτη είναι 10πλασιας συγκέντρωσης από την άλλη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6" name="TextBox 5">
            <a:extLst>
              <a:ext uri="{FF2B5EF4-FFF2-40B4-BE49-F238E27FC236}">
                <a16:creationId xmlns:a16="http://schemas.microsoft.com/office/drawing/2014/main" id="{00352FEB-0A6E-4E6F-9457-E0E820A54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24" y="3280120"/>
            <a:ext cx="8299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pH≥pK</a:t>
            </a:r>
            <a:r>
              <a:rPr kumimoji="0" lang="el-GR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το 90% του μορίου βρίσκεται στην ιοντισμένη μορφή και επικρατεί το Δ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-</a:t>
            </a: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67" name="TextBox 6">
            <a:extLst>
              <a:ext uri="{FF2B5EF4-FFF2-40B4-BE49-F238E27FC236}">
                <a16:creationId xmlns:a16="http://schemas.microsoft.com/office/drawing/2014/main" id="{5082F8C8-A9E7-4A8F-9906-F0FDD5D7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35" y="3765655"/>
            <a:ext cx="8324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pH≤pK</a:t>
            </a:r>
            <a:r>
              <a:rPr kumimoji="0" lang="el-GR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το 90% του μορίου βρίσκεται στην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αδιάστατη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 μορφή και επικρατεί το ΗΔ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C3311-DE98-4C7E-BEC0-55D49805F48F}"/>
              </a:ext>
            </a:extLst>
          </p:cNvPr>
          <p:cNvSpPr txBox="1"/>
          <p:nvPr/>
        </p:nvSpPr>
        <p:spPr>
          <a:xfrm>
            <a:off x="609600" y="2514600"/>
            <a:ext cx="2413000" cy="369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δείκτη ασθενές οξύ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9" name="TextBox 9">
            <a:extLst>
              <a:ext uri="{FF2B5EF4-FFF2-40B4-BE49-F238E27FC236}">
                <a16:creationId xmlns:a16="http://schemas.microsoft.com/office/drawing/2014/main" id="{4BA3DC6A-39B8-43C6-8DA0-20771FE95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90" y="5076547"/>
            <a:ext cx="86326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pH≥pk</a:t>
            </a:r>
            <a:r>
              <a:rPr kumimoji="0" lang="en-US" alt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-pK</a:t>
            </a:r>
            <a:r>
              <a:rPr kumimoji="0" lang="el-GR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το 90% του μορίου βρίσκεται στην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αδιάστατη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 μορφή και επικρατεί το Δ</a:t>
            </a: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DDE6BF5A-7AB4-469A-90ED-597754CE4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01" y="5473076"/>
            <a:ext cx="87836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pH≤pk</a:t>
            </a:r>
            <a:r>
              <a:rPr kumimoji="0" lang="en-US" alt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-pK</a:t>
            </a:r>
            <a:r>
              <a:rPr kumimoji="0" lang="el-GR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το 90% του μορίου βρίσκεται στην ιοντισμένη μορφή και επικρατεί το ΔΗ</a:t>
            </a:r>
            <a:r>
              <a:rPr kumimoji="0" lang="el-GR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+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42AE04-2DCD-4532-8658-C49D4ED8C10E}"/>
              </a:ext>
            </a:extLst>
          </p:cNvPr>
          <p:cNvSpPr txBox="1"/>
          <p:nvPr/>
        </p:nvSpPr>
        <p:spPr>
          <a:xfrm>
            <a:off x="517525" y="4450878"/>
            <a:ext cx="2505075" cy="3698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Για δείκτη ασθενή βάση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E14476D-B799-4317-89C8-BE6EBBBE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1A3632E-14C0-4C2D-BD8F-B2AA8A3F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43F4D891-C237-43C4-ADC7-55822F2B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" y="1300725"/>
            <a:ext cx="7772400" cy="541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629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">
            <a:extLst>
              <a:ext uri="{FF2B5EF4-FFF2-40B4-BE49-F238E27FC236}">
                <a16:creationId xmlns:a16="http://schemas.microsoft.com/office/drawing/2014/main" id="{9AAC7A80-89D9-45F1-A803-8BA5D1E7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533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A3632E-14C0-4C2D-BD8F-B2AA8A3F1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551968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9E0A6A-4CC7-461D-83B5-D28CA766A6C4}"/>
              </a:ext>
            </a:extLst>
          </p:cNvPr>
          <p:cNvSpPr txBox="1"/>
          <p:nvPr/>
        </p:nvSpPr>
        <p:spPr>
          <a:xfrm>
            <a:off x="228600" y="1828800"/>
            <a:ext cx="213518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Δείκτες ασθενή οξέα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6" name="TextBox 5">
            <a:extLst>
              <a:ext uri="{FF2B5EF4-FFF2-40B4-BE49-F238E27FC236}">
                <a16:creationId xmlns:a16="http://schemas.microsoft.com/office/drawing/2014/main" id="{3C636535-361B-4C11-8A0D-3A71CC10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116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φθαλεΐνες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57" name="TextBox 10">
            <a:extLst>
              <a:ext uri="{FF2B5EF4-FFF2-40B4-BE49-F238E27FC236}">
                <a16:creationId xmlns:a16="http://schemas.microsoft.com/office/drawing/2014/main" id="{F53CE32D-3C00-4A81-AF6A-F967524CD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800600"/>
            <a:ext cx="180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ΔΑ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pH≤8 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άχρωμο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6B73EF5-50BA-4170-88D5-2F8B66F3C803}"/>
              </a:ext>
            </a:extLst>
          </p:cNvPr>
          <p:cNvSpPr/>
          <p:nvPr/>
        </p:nvSpPr>
        <p:spPr>
          <a:xfrm rot="5400000">
            <a:off x="5410200" y="2895600"/>
            <a:ext cx="228600" cy="358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9" name="TextBox 12">
            <a:extLst>
              <a:ext uri="{FF2B5EF4-FFF2-40B4-BE49-F238E27FC236}">
                <a16:creationId xmlns:a16="http://schemas.microsoft.com/office/drawing/2014/main" id="{75150BFE-4989-4D9E-84B9-C35F59DA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76800"/>
            <a:ext cx="1849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r>
              <a:rPr kumimoji="0" lang="el-GR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pH≥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9,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ερυθρό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062" name="Picture 8">
            <a:extLst>
              <a:ext uri="{FF2B5EF4-FFF2-40B4-BE49-F238E27FC236}">
                <a16:creationId xmlns:a16="http://schemas.microsoft.com/office/drawing/2014/main" id="{DAEADB13-7FD0-4A3A-A389-698D404E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99A9B3EA-3CC9-4A18-9B4A-A3B1AEBF3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857500"/>
          <a:ext cx="63754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6376018" imgH="1858964" progId="ChemDraw.Document.6.0">
                  <p:embed/>
                </p:oleObj>
              </mc:Choice>
              <mc:Fallback>
                <p:oleObj name="CS ChemDraw Drawing" r:id="rId3" imgW="6376018" imgH="1858964" progId="ChemDraw.Document.6.0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99A9B3EA-3CC9-4A18-9B4A-A3B1AEBF3E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7500"/>
                        <a:ext cx="6375400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9">
            <a:extLst>
              <a:ext uri="{FF2B5EF4-FFF2-40B4-BE49-F238E27FC236}">
                <a16:creationId xmlns:a16="http://schemas.microsoft.com/office/drawing/2014/main" id="{B8D36E26-7AAA-4B33-958B-0BE452E1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0065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0">
            <a:extLst>
              <a:ext uri="{FF2B5EF4-FFF2-40B4-BE49-F238E27FC236}">
                <a16:creationId xmlns:a16="http://schemas.microsoft.com/office/drawing/2014/main" id="{27E79A33-374C-43D1-A6DA-B8E5300B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06" y="1533946"/>
            <a:ext cx="2135188" cy="202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299649E-8FB0-45BB-A2DC-35A83D0B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6424F6-DC45-48D7-B77C-EB2169CF4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528898" y="4701625"/>
            <a:ext cx="538906" cy="244902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EB91430C-AD5E-46E5-82F6-33A6EE023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2325688"/>
          <a:ext cx="6858000" cy="236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972310" imgH="1715911" progId="ChemDraw.Document.6.0">
                  <p:embed/>
                </p:oleObj>
              </mc:Choice>
              <mc:Fallback>
                <p:oleObj name="CS ChemDraw Drawing" r:id="rId2" imgW="4972310" imgH="1715911" progId="ChemDraw.Document.6.0">
                  <p:embed/>
                  <p:pic>
                    <p:nvPicPr>
                      <p:cNvPr id="3074" name="Object 2">
                        <a:extLst>
                          <a:ext uri="{FF2B5EF4-FFF2-40B4-BE49-F238E27FC236}">
                            <a16:creationId xmlns:a16="http://schemas.microsoft.com/office/drawing/2014/main" id="{EB91430C-AD5E-46E5-82F6-33A6EE023C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25688"/>
                        <a:ext cx="6858000" cy="2367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5">
            <a:extLst>
              <a:ext uri="{FF2B5EF4-FFF2-40B4-BE49-F238E27FC236}">
                <a16:creationId xmlns:a16="http://schemas.microsoft.com/office/drawing/2014/main" id="{CE76B73D-45FF-47F7-8DC6-2538E5579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09926"/>
            <a:ext cx="1849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r>
              <a:rPr kumimoji="0" lang="el-GR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pH≥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9,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ερυθρό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0" name="TextBox 6">
            <a:extLst>
              <a:ext uri="{FF2B5EF4-FFF2-40B4-BE49-F238E27FC236}">
                <a16:creationId xmlns:a16="http://schemas.microsoft.com/office/drawing/2014/main" id="{0D78D440-3862-4F52-BB72-29DD5141F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564" y="4816327"/>
            <a:ext cx="1835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r>
              <a:rPr kumimoji="0" lang="el-GR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pH≥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 άχρωμο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0DD818-2BA1-4DCD-ADB3-6941826C1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D17C8-1AAF-423B-89AD-F88D1CBB7A29}"/>
              </a:ext>
            </a:extLst>
          </p:cNvPr>
          <p:cNvSpPr txBox="1"/>
          <p:nvPr/>
        </p:nvSpPr>
        <p:spPr>
          <a:xfrm>
            <a:off x="322006" y="148763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Υπάρχει περίπτωση η μεταβολή της τιμής του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σε μεγάλα όρια έξω από την περιοχή μεταλλαγής να δημιουργήσει και νέα μεταβολή χρώματος, όπως πχ στη 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φαινολοφθαλεΐνη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CE0B3-641F-4E98-8D5F-DCC8CD84DF36}"/>
              </a:ext>
            </a:extLst>
          </p:cNvPr>
          <p:cNvSpPr txBox="1"/>
          <p:nvPr/>
        </p:nvSpPr>
        <p:spPr>
          <a:xfrm>
            <a:off x="76200" y="1676400"/>
            <a:ext cx="213518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Δείκτες ασθενή οξέα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4" name="TextBox 5">
            <a:extLst>
              <a:ext uri="{FF2B5EF4-FFF2-40B4-BE49-F238E27FC236}">
                <a16:creationId xmlns:a16="http://schemas.microsoft.com/office/drawing/2014/main" id="{A70CB677-023E-447D-9CD1-329B7B178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133600"/>
            <a:ext cx="39424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Σουλφοφθαλεΐνη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ερυθρό της φαινόλης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105" name="TextBox 10">
            <a:extLst>
              <a:ext uri="{FF2B5EF4-FFF2-40B4-BE49-F238E27FC236}">
                <a16:creationId xmlns:a16="http://schemas.microsoft.com/office/drawing/2014/main" id="{9B9D3A00-4444-43AF-93E1-2D1C4265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610100"/>
            <a:ext cx="188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ΔΑ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pH≤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6,4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κίτρινο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060864B-1350-44F8-9494-F8F780A93DD8}"/>
              </a:ext>
            </a:extLst>
          </p:cNvPr>
          <p:cNvSpPr/>
          <p:nvPr/>
        </p:nvSpPr>
        <p:spPr>
          <a:xfrm rot="5400000">
            <a:off x="5410200" y="2705100"/>
            <a:ext cx="228600" cy="358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7" name="TextBox 12">
            <a:extLst>
              <a:ext uri="{FF2B5EF4-FFF2-40B4-BE49-F238E27FC236}">
                <a16:creationId xmlns:a16="http://schemas.microsoft.com/office/drawing/2014/main" id="{7B6F1CAE-D0BD-46EC-B7F5-122F4470B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686300"/>
            <a:ext cx="18494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r>
              <a:rPr kumimoji="0" lang="el-GR" altLang="en-US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pH≥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8.2 ερυθρό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F8F0CBF6-61C2-4CC8-A4F4-DB1E38D933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3450" y="2667000"/>
          <a:ext cx="6453188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53801" imgH="1858964" progId="ChemDraw.Document.6.0">
                  <p:embed/>
                </p:oleObj>
              </mc:Choice>
              <mc:Fallback>
                <p:oleObj name="CS ChemDraw Drawing" r:id="rId2" imgW="6453801" imgH="1858964" progId="ChemDraw.Document.6.0">
                  <p:embed/>
                  <p:pic>
                    <p:nvPicPr>
                      <p:cNvPr id="4098" name="Object 2">
                        <a:extLst>
                          <a:ext uri="{FF2B5EF4-FFF2-40B4-BE49-F238E27FC236}">
                            <a16:creationId xmlns:a16="http://schemas.microsoft.com/office/drawing/2014/main" id="{F8F0CBF6-61C2-4CC8-A4F4-DB1E38D93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667000"/>
                        <a:ext cx="6453188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5" name="Picture 3">
            <a:extLst>
              <a:ext uri="{FF2B5EF4-FFF2-40B4-BE49-F238E27FC236}">
                <a16:creationId xmlns:a16="http://schemas.microsoft.com/office/drawing/2014/main" id="{25351C43-3903-4E48-8B1C-D85B2982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1435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EAB74A-122A-4E85-9290-B61C1D41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0D6BD9-ADEB-4453-9707-560F3BAB3D04}"/>
              </a:ext>
            </a:extLst>
          </p:cNvPr>
          <p:cNvSpPr txBox="1"/>
          <p:nvPr/>
        </p:nvSpPr>
        <p:spPr>
          <a:xfrm>
            <a:off x="76200" y="1676400"/>
            <a:ext cx="2474913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Δείκτες ασθενείς βάσεις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8" name="TextBox 6">
            <a:extLst>
              <a:ext uri="{FF2B5EF4-FFF2-40B4-BE49-F238E27FC236}">
                <a16:creationId xmlns:a16="http://schemas.microsoft.com/office/drawing/2014/main" id="{F48DECC9-716A-48C1-93C2-260388F27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46584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αζωχρώματα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πορτοκαλόχρουν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 του μεθυλίου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9" name="TextBox 7">
            <a:extLst>
              <a:ext uri="{FF2B5EF4-FFF2-40B4-BE49-F238E27FC236}">
                <a16:creationId xmlns:a16="http://schemas.microsoft.com/office/drawing/2014/main" id="{D2A98C96-5133-4FD6-B4C2-F34FA1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90377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κίτρινο – πορτοκαλί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pH&gt;6,3</a:t>
            </a:r>
          </a:p>
        </p:txBody>
      </p:sp>
      <p:sp>
        <p:nvSpPr>
          <p:cNvPr id="5130" name="TextBox 8">
            <a:extLst>
              <a:ext uri="{FF2B5EF4-FFF2-40B4-BE49-F238E27FC236}">
                <a16:creationId xmlns:a16="http://schemas.microsoft.com/office/drawing/2014/main" id="{335FBA99-D856-48E3-82CF-7A046B1A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482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ερυθρό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&lt;3.1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131" name="Picture 3">
            <a:extLst>
              <a:ext uri="{FF2B5EF4-FFF2-40B4-BE49-F238E27FC236}">
                <a16:creationId xmlns:a16="http://schemas.microsoft.com/office/drawing/2014/main" id="{B6563D73-86A7-4798-90F2-8C9767F0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62600"/>
            <a:ext cx="3778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50EC7F0-3DF4-4BEF-96E2-FED70C61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A710F77-2309-4C81-ADB7-061214F6A2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703365"/>
          <a:ext cx="7793457" cy="231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emSketch" r:id="rId3" imgW="4458240" imgH="1324440" progId="ACD.ChemSketch.20">
                  <p:embed/>
                </p:oleObj>
              </mc:Choice>
              <mc:Fallback>
                <p:oleObj name="ChemSketch" r:id="rId3" imgW="4458240" imgH="1324440" progId="ACD.ChemSketch.2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A710F77-2309-4C81-ADB7-061214F6A2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703365"/>
                        <a:ext cx="7793457" cy="2314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B4BC20-2569-43D4-A0C8-ACDC8E04B9A0}"/>
              </a:ext>
            </a:extLst>
          </p:cNvPr>
          <p:cNvCxnSpPr/>
          <p:nvPr/>
        </p:nvCxnSpPr>
        <p:spPr>
          <a:xfrm>
            <a:off x="2133600" y="3581400"/>
            <a:ext cx="0" cy="533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E3259D79-D33D-469D-B506-EEBAF5D99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048000"/>
          <a:ext cx="6103938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04683" imgH="2035612" progId="ChemDraw.Document.6.0">
                  <p:embed/>
                </p:oleObj>
              </mc:Choice>
              <mc:Fallback>
                <p:oleObj name="CS ChemDraw Drawing" r:id="rId2" imgW="6104683" imgH="2035612" progId="ChemDraw.Document.6.0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id="{E3259D79-D33D-469D-B506-EEBAF5D999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6103938" cy="203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C00CD6-DE41-44B1-9339-D3AF0B8C99C0}"/>
              </a:ext>
            </a:extLst>
          </p:cNvPr>
          <p:cNvSpPr txBox="1"/>
          <p:nvPr/>
        </p:nvSpPr>
        <p:spPr>
          <a:xfrm>
            <a:off x="76200" y="1676400"/>
            <a:ext cx="2474913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Δείκτες ασθενείς βάσεις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2" name="TextBox 6">
            <a:extLst>
              <a:ext uri="{FF2B5EF4-FFF2-40B4-BE49-F238E27FC236}">
                <a16:creationId xmlns:a16="http://schemas.microsoft.com/office/drawing/2014/main" id="{66E34E04-6F73-48B7-9984-6A9E0A9BD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0"/>
            <a:ext cx="377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αζωχρώματα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ερυθρό του μεθυλίου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2227" name="Picture 3">
            <a:extLst>
              <a:ext uri="{FF2B5EF4-FFF2-40B4-BE49-F238E27FC236}">
                <a16:creationId xmlns:a16="http://schemas.microsoft.com/office/drawing/2014/main" id="{A6347B13-D120-46A0-B851-D331ABAC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181600"/>
            <a:ext cx="19812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154" name="TextBox 8">
            <a:extLst>
              <a:ext uri="{FF2B5EF4-FFF2-40B4-BE49-F238E27FC236}">
                <a16:creationId xmlns:a16="http://schemas.microsoft.com/office/drawing/2014/main" id="{379274C1-A437-4A34-B37A-74484F76A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276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κίτρινο – πορτοκαλί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pH&gt;6,3</a:t>
            </a:r>
          </a:p>
        </p:txBody>
      </p:sp>
      <p:sp>
        <p:nvSpPr>
          <p:cNvPr id="6155" name="TextBox 9">
            <a:extLst>
              <a:ext uri="{FF2B5EF4-FFF2-40B4-BE49-F238E27FC236}">
                <a16:creationId xmlns:a16="http://schemas.microsoft.com/office/drawing/2014/main" id="{3A4BE2A9-F4B9-47F4-836C-FB95914EF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648200"/>
            <a:ext cx="1619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ερυθρό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&lt;4,4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88D0726-C563-4B7D-BEE4-D0819223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Box 4">
            <a:extLst>
              <a:ext uri="{FF2B5EF4-FFF2-40B4-BE49-F238E27FC236}">
                <a16:creationId xmlns:a16="http://schemas.microsoft.com/office/drawing/2014/main" id="{98CBC7F9-D33D-4E15-8A2A-06A60FF4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799976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1. η περιοχή μεταλλαγής του χρώματος του δείκτη να περιλαμβάνει την περιοχή απότομης μεταβολής του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γύρω από το Ι.Σ.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7414" name="Group 28">
            <a:extLst>
              <a:ext uri="{FF2B5EF4-FFF2-40B4-BE49-F238E27FC236}">
                <a16:creationId xmlns:a16="http://schemas.microsoft.com/office/drawing/2014/main" id="{BE05A354-86C2-456B-9A6A-E7C68ECAA0D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514600"/>
            <a:ext cx="4783138" cy="3875088"/>
            <a:chOff x="1524000" y="2514600"/>
            <a:chExt cx="4783344" cy="38745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C60237-E649-4A37-B84C-F6B690256751}"/>
                </a:ext>
              </a:extLst>
            </p:cNvPr>
            <p:cNvCxnSpPr/>
            <p:nvPr/>
          </p:nvCxnSpPr>
          <p:spPr>
            <a:xfrm rot="5400000" flipH="1" flipV="1">
              <a:off x="2466658" y="4002611"/>
              <a:ext cx="2978200" cy="2178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367BA7-F357-4EA3-9135-8659FE38AB17}"/>
                </a:ext>
              </a:extLst>
            </p:cNvPr>
            <p:cNvCxnSpPr/>
            <p:nvPr/>
          </p:nvCxnSpPr>
          <p:spPr>
            <a:xfrm rot="5400000">
              <a:off x="820811" y="4237732"/>
              <a:ext cx="3134947" cy="2178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57AA15-43F4-4D9E-B9B1-20CA560E923B}"/>
                </a:ext>
              </a:extLst>
            </p:cNvPr>
            <p:cNvCxnSpPr/>
            <p:nvPr/>
          </p:nvCxnSpPr>
          <p:spPr>
            <a:xfrm>
              <a:off x="2074789" y="5491166"/>
              <a:ext cx="3134947" cy="3267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BC9C41-1F1F-4806-9F82-B88CBBAC9D29}"/>
                </a:ext>
              </a:extLst>
            </p:cNvPr>
            <p:cNvSpPr txBox="1"/>
            <p:nvPr/>
          </p:nvSpPr>
          <p:spPr>
            <a:xfrm>
              <a:off x="1524000" y="3048000"/>
              <a:ext cx="45397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pH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32F613-3876-4A0E-A65C-CF5E82D42EA3}"/>
                </a:ext>
              </a:extLst>
            </p:cNvPr>
            <p:cNvCxnSpPr/>
            <p:nvPr/>
          </p:nvCxnSpPr>
          <p:spPr>
            <a:xfrm rot="5400000" flipH="1" flipV="1">
              <a:off x="1844730" y="3197125"/>
              <a:ext cx="444436" cy="190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E0DB27-2AFF-4636-BAB0-A62AA0231947}"/>
                </a:ext>
              </a:extLst>
            </p:cNvPr>
            <p:cNvSpPr txBox="1"/>
            <p:nvPr/>
          </p:nvSpPr>
          <p:spPr>
            <a:xfrm>
              <a:off x="4687245" y="5804661"/>
              <a:ext cx="40427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  <a:r>
                <a:rPr kumimoji="0" lang="en-US" sz="1800" b="1" i="0" u="none" strike="noStrike" kern="1200" cap="none" spc="0" normalizeH="0" baseline="-25000" noProof="0" dirty="0" err="1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F8F705C-58B6-41BC-A048-BED8478CC33A}"/>
                </a:ext>
              </a:extLst>
            </p:cNvPr>
            <p:cNvCxnSpPr/>
            <p:nvPr/>
          </p:nvCxnSpPr>
          <p:spPr>
            <a:xfrm>
              <a:off x="4876944" y="5638352"/>
              <a:ext cx="388955" cy="174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6D9B61D-FF11-407F-AC72-66E4011D4CA9}"/>
                </a:ext>
              </a:extLst>
            </p:cNvPr>
            <p:cNvCxnSpPr/>
            <p:nvPr/>
          </p:nvCxnSpPr>
          <p:spPr>
            <a:xfrm rot="5400000" flipH="1" flipV="1">
              <a:off x="3695829" y="5676432"/>
              <a:ext cx="380945" cy="15240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949A06-4991-41F0-81EF-CB8F809ACC2D}"/>
                </a:ext>
              </a:extLst>
            </p:cNvPr>
            <p:cNvSpPr txBox="1"/>
            <p:nvPr/>
          </p:nvSpPr>
          <p:spPr>
            <a:xfrm>
              <a:off x="3505200" y="6019800"/>
              <a:ext cx="434734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  <a:r>
                <a:rPr kumimoji="0" lang="el-GR" sz="1800" b="1" i="0" u="none" strike="noStrike" kern="1200" cap="none" spc="0" normalizeH="0" baseline="-25000" noProof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ΙΣ</a:t>
              </a:r>
              <a:endParaRPr kumimoji="0" lang="en-US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47A8A2B6-E9A0-48BB-8E6C-02B94B9EE600}"/>
                </a:ext>
              </a:extLst>
            </p:cNvPr>
            <p:cNvSpPr/>
            <p:nvPr/>
          </p:nvSpPr>
          <p:spPr>
            <a:xfrm>
              <a:off x="3802269" y="3429000"/>
              <a:ext cx="304800" cy="1524000"/>
            </a:xfrm>
            <a:prstGeom prst="roundRect">
              <a:avLst/>
            </a:prstGeom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A5AA093-9949-47F1-A57C-C4D55D86A11C}"/>
                </a:ext>
              </a:extLst>
            </p:cNvPr>
            <p:cNvSpPr/>
            <p:nvPr/>
          </p:nvSpPr>
          <p:spPr>
            <a:xfrm>
              <a:off x="2499092" y="3128801"/>
              <a:ext cx="2798513" cy="2293864"/>
            </a:xfrm>
            <a:custGeom>
              <a:avLst/>
              <a:gdLst>
                <a:gd name="connsiteX0" fmla="*/ 0 w 2040673"/>
                <a:gd name="connsiteY0" fmla="*/ 1092819 h 1115122"/>
                <a:gd name="connsiteX1" fmla="*/ 959005 w 2040673"/>
                <a:gd name="connsiteY1" fmla="*/ 959005 h 1115122"/>
                <a:gd name="connsiteX2" fmla="*/ 1148575 w 2040673"/>
                <a:gd name="connsiteY2" fmla="*/ 156117 h 1115122"/>
                <a:gd name="connsiteX3" fmla="*/ 2040673 w 2040673"/>
                <a:gd name="connsiteY3" fmla="*/ 22302 h 111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0673" h="1115122">
                  <a:moveTo>
                    <a:pt x="0" y="1092819"/>
                  </a:moveTo>
                  <a:cubicBezTo>
                    <a:pt x="383788" y="1103970"/>
                    <a:pt x="767576" y="1115122"/>
                    <a:pt x="959005" y="959005"/>
                  </a:cubicBezTo>
                  <a:cubicBezTo>
                    <a:pt x="1150434" y="802888"/>
                    <a:pt x="968297" y="312234"/>
                    <a:pt x="1148575" y="156117"/>
                  </a:cubicBezTo>
                  <a:cubicBezTo>
                    <a:pt x="1328853" y="0"/>
                    <a:pt x="1684763" y="11151"/>
                    <a:pt x="2040673" y="22302"/>
                  </a:cubicBezTo>
                </a:path>
              </a:pathLst>
            </a:custGeom>
            <a:ln w="19050"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373333F-7353-4E03-8486-747771548159}"/>
                </a:ext>
              </a:extLst>
            </p:cNvPr>
            <p:cNvCxnSpPr/>
            <p:nvPr/>
          </p:nvCxnSpPr>
          <p:spPr>
            <a:xfrm rot="10800000">
              <a:off x="4183178" y="4114570"/>
              <a:ext cx="38101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719932A-950D-49B3-93BE-29BE4638502B}"/>
                </a:ext>
              </a:extLst>
            </p:cNvPr>
            <p:cNvSpPr/>
            <p:nvPr/>
          </p:nvSpPr>
          <p:spPr>
            <a:xfrm>
              <a:off x="4564269" y="3886200"/>
              <a:ext cx="1743075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1" i="0" u="none" strike="noStrike" kern="1200" cap="none" spc="0" normalizeH="0" baseline="0" noProof="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περιοχή μεταλλαγής χρώματος δείκτη </a:t>
              </a:r>
              <a:endParaRPr kumimoji="0" lang="en-US" sz="1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D8B01DA2-2E22-4249-BAA6-F7DD7041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3AD5303-8D0D-40E1-A573-655EA621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4315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/>
              <a:t>Άμεση </a:t>
            </a:r>
            <a:r>
              <a:rPr lang="el-GR" sz="3600" dirty="0" err="1"/>
              <a:t>ογκομέτρηση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02E88-8303-3CD4-5580-ABBAAF7D7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43001"/>
            <a:ext cx="5128720" cy="2819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039D6-CBC4-F7B9-2B32-B0E2518F9EF9}"/>
              </a:ext>
            </a:extLst>
          </p:cNvPr>
          <p:cNvSpPr txBox="1"/>
          <p:nvPr/>
        </p:nvSpPr>
        <p:spPr>
          <a:xfrm>
            <a:off x="152400" y="4267200"/>
            <a:ext cx="8915400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err="1"/>
              <a:t>Χιλιοστοϊσοδύναμο</a:t>
            </a:r>
            <a:r>
              <a:rPr lang="el-GR" dirty="0"/>
              <a:t> </a:t>
            </a:r>
            <a:r>
              <a:rPr lang="en-US" dirty="0" err="1"/>
              <a:t>mEq</a:t>
            </a:r>
            <a:r>
              <a:rPr lang="en-US" dirty="0"/>
              <a:t> =   </a:t>
            </a:r>
            <a:r>
              <a:rPr lang="en-US" dirty="0" err="1"/>
              <a:t>m</a:t>
            </a:r>
            <a:r>
              <a:rPr lang="en-US" sz="1100" dirty="0" err="1"/>
              <a:t>MW</a:t>
            </a:r>
            <a:r>
              <a:rPr lang="en-US" sz="1100" dirty="0"/>
              <a:t>            </a:t>
            </a:r>
            <a:r>
              <a:rPr lang="el-GR" dirty="0"/>
              <a:t>,</a:t>
            </a:r>
            <a:r>
              <a:rPr lang="en-US" sz="1100" dirty="0"/>
              <a:t>   </a:t>
            </a:r>
            <a:r>
              <a:rPr lang="en-US" dirty="0"/>
              <a:t>mole =  m   </a:t>
            </a:r>
            <a:r>
              <a:rPr lang="el-GR" dirty="0"/>
              <a:t>,</a:t>
            </a:r>
            <a:r>
              <a:rPr lang="en-US" dirty="0"/>
              <a:t>  </a:t>
            </a:r>
            <a:r>
              <a:rPr lang="el-GR" dirty="0"/>
              <a:t>όπου </a:t>
            </a:r>
            <a:r>
              <a:rPr lang="en-US" dirty="0" err="1"/>
              <a:t>m</a:t>
            </a:r>
            <a:r>
              <a:rPr lang="en-US" sz="1100" dirty="0" err="1"/>
              <a:t>MW</a:t>
            </a:r>
            <a:r>
              <a:rPr lang="en-US" sz="1800" dirty="0"/>
              <a:t> </a:t>
            </a:r>
            <a:r>
              <a:rPr lang="el-GR" sz="1800" dirty="0"/>
              <a:t>μάζα 6,022Ε23 μορίων</a:t>
            </a:r>
            <a:endParaRPr lang="en-US" sz="1100" dirty="0"/>
          </a:p>
          <a:p>
            <a:r>
              <a:rPr lang="en-US" dirty="0"/>
              <a:t>		              valency                </a:t>
            </a:r>
            <a:r>
              <a:rPr lang="el-GR" dirty="0"/>
              <a:t> </a:t>
            </a:r>
            <a:r>
              <a:rPr lang="en-US" dirty="0" err="1"/>
              <a:t>m</a:t>
            </a:r>
            <a:r>
              <a:rPr lang="en-US" sz="1100" dirty="0" err="1"/>
              <a:t>MW</a:t>
            </a:r>
            <a:endParaRPr lang="en-US" sz="1100" dirty="0"/>
          </a:p>
          <a:p>
            <a:r>
              <a:rPr lang="en-US" dirty="0"/>
              <a:t>N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 = M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valency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 = mole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valency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strike="sngStrike" dirty="0"/>
              <a:t>V</a:t>
            </a:r>
            <a:r>
              <a:rPr lang="en-US" dirty="0"/>
              <a:t> = mole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valency =  m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valency -&gt;</a:t>
            </a:r>
          </a:p>
          <a:p>
            <a:r>
              <a:rPr lang="en-US" dirty="0"/>
              <a:t>                                             </a:t>
            </a:r>
            <a:r>
              <a:rPr lang="en-US" strike="sngStrike" dirty="0"/>
              <a:t>V</a:t>
            </a:r>
            <a:r>
              <a:rPr lang="en-US" dirty="0"/>
              <a:t>                                                         </a:t>
            </a:r>
            <a:r>
              <a:rPr lang="en-US" dirty="0" err="1"/>
              <a:t>m</a:t>
            </a:r>
            <a:r>
              <a:rPr lang="en-US" sz="1100" dirty="0" err="1"/>
              <a:t>MW</a:t>
            </a:r>
            <a:endParaRPr lang="en-US" dirty="0"/>
          </a:p>
          <a:p>
            <a:r>
              <a:rPr lang="en-US" dirty="0"/>
              <a:t>-&gt; </a:t>
            </a:r>
            <a:r>
              <a:rPr lang="el-GR" dirty="0"/>
              <a:t> </a:t>
            </a:r>
            <a:r>
              <a:rPr lang="en-US" dirty="0"/>
              <a:t>m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valency =   m</a:t>
            </a:r>
          </a:p>
          <a:p>
            <a:r>
              <a:rPr lang="en-US" dirty="0"/>
              <a:t>  </a:t>
            </a:r>
            <a:r>
              <a:rPr lang="el-GR" dirty="0"/>
              <a:t> </a:t>
            </a:r>
            <a:r>
              <a:rPr lang="en-US" dirty="0" err="1"/>
              <a:t>m</a:t>
            </a:r>
            <a:r>
              <a:rPr lang="en-US" sz="1100" dirty="0" err="1"/>
              <a:t>MW</a:t>
            </a:r>
            <a:r>
              <a:rPr lang="en-US" sz="1100" dirty="0"/>
              <a:t>                               </a:t>
            </a:r>
            <a:r>
              <a:rPr lang="en-US" dirty="0" err="1"/>
              <a:t>mEq</a:t>
            </a:r>
            <a:endParaRPr lang="en-US" sz="11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7571CB-072E-127F-C1AF-37137AD02287}"/>
              </a:ext>
            </a:extLst>
          </p:cNvPr>
          <p:cNvCxnSpPr>
            <a:cxnSpLocks/>
          </p:cNvCxnSpPr>
          <p:nvPr/>
        </p:nvCxnSpPr>
        <p:spPr>
          <a:xfrm>
            <a:off x="2895600" y="45720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B58297-A8FC-EFDB-C03B-7E51938D701C}"/>
              </a:ext>
            </a:extLst>
          </p:cNvPr>
          <p:cNvCxnSpPr>
            <a:cxnSpLocks/>
          </p:cNvCxnSpPr>
          <p:nvPr/>
        </p:nvCxnSpPr>
        <p:spPr>
          <a:xfrm>
            <a:off x="2895600" y="5257800"/>
            <a:ext cx="53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2FF19-AE8D-5003-0A21-1F9FB1022BCE}"/>
              </a:ext>
            </a:extLst>
          </p:cNvPr>
          <p:cNvCxnSpPr>
            <a:cxnSpLocks/>
          </p:cNvCxnSpPr>
          <p:nvPr/>
        </p:nvCxnSpPr>
        <p:spPr>
          <a:xfrm>
            <a:off x="6858000" y="52578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0AE133-8519-D7F2-DFEA-EB23EAD5A67C}"/>
              </a:ext>
            </a:extLst>
          </p:cNvPr>
          <p:cNvCxnSpPr>
            <a:cxnSpLocks/>
          </p:cNvCxnSpPr>
          <p:nvPr/>
        </p:nvCxnSpPr>
        <p:spPr>
          <a:xfrm>
            <a:off x="457200" y="59436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FCE46A-0409-3D09-1C78-5C0D6CEC8948}"/>
              </a:ext>
            </a:extLst>
          </p:cNvPr>
          <p:cNvCxnSpPr>
            <a:cxnSpLocks/>
          </p:cNvCxnSpPr>
          <p:nvPr/>
        </p:nvCxnSpPr>
        <p:spPr>
          <a:xfrm>
            <a:off x="2057400" y="59436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CB3E3D-E15D-F15B-A5A9-86955F9AFAD7}"/>
              </a:ext>
            </a:extLst>
          </p:cNvPr>
          <p:cNvCxnSpPr>
            <a:cxnSpLocks/>
          </p:cNvCxnSpPr>
          <p:nvPr/>
        </p:nvCxnSpPr>
        <p:spPr>
          <a:xfrm>
            <a:off x="4800600" y="457200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76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8583ACF-ED97-4A28-BD7E-708AD557C260}"/>
              </a:ext>
            </a:extLst>
          </p:cNvPr>
          <p:cNvSpPr/>
          <p:nvPr/>
        </p:nvSpPr>
        <p:spPr>
          <a:xfrm>
            <a:off x="6477000" y="4191000"/>
            <a:ext cx="533400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40" name="TextBox 4">
            <a:extLst>
              <a:ext uri="{FF2B5EF4-FFF2-40B4-BE49-F238E27FC236}">
                <a16:creationId xmlns:a16="http://schemas.microsoft.com/office/drawing/2014/main" id="{73C194B2-05C2-4C24-953B-8C42E6F87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7526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η περιοχή μεταλλαγής του χρώματος του δείκτη είναι στενότερη από την περιοχή απότομης μεταβολής του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l-G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συνδυασμός δεικτών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35F20B-7E11-45D0-A8A5-9C3D0B550B47}"/>
              </a:ext>
            </a:extLst>
          </p:cNvPr>
          <p:cNvCxnSpPr/>
          <p:nvPr/>
        </p:nvCxnSpPr>
        <p:spPr>
          <a:xfrm rot="5400000" flipH="1" flipV="1">
            <a:off x="942658" y="4002611"/>
            <a:ext cx="2978200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CFF199-9EC2-4A69-AC33-A914F2678731}"/>
              </a:ext>
            </a:extLst>
          </p:cNvPr>
          <p:cNvCxnSpPr/>
          <p:nvPr/>
        </p:nvCxnSpPr>
        <p:spPr>
          <a:xfrm rot="5400000">
            <a:off x="-703189" y="4237732"/>
            <a:ext cx="3134947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EF825A-F7CE-4D84-A758-BAC32B44B645}"/>
              </a:ext>
            </a:extLst>
          </p:cNvPr>
          <p:cNvCxnSpPr/>
          <p:nvPr/>
        </p:nvCxnSpPr>
        <p:spPr>
          <a:xfrm>
            <a:off x="550789" y="5491166"/>
            <a:ext cx="3134947" cy="326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B3CB14-E82C-47A1-97D8-D5BEE9D2813D}"/>
              </a:ext>
            </a:extLst>
          </p:cNvPr>
          <p:cNvSpPr txBox="1"/>
          <p:nvPr/>
        </p:nvSpPr>
        <p:spPr>
          <a:xfrm>
            <a:off x="0" y="30480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F3F806-E6DF-4376-AD0A-4762E70CD72D}"/>
              </a:ext>
            </a:extLst>
          </p:cNvPr>
          <p:cNvCxnSpPr/>
          <p:nvPr/>
        </p:nvCxnSpPr>
        <p:spPr>
          <a:xfrm rot="5400000" flipH="1" flipV="1">
            <a:off x="320675" y="3197225"/>
            <a:ext cx="4445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4006D9-6458-48C2-B6C9-D3B58E3D6FFE}"/>
              </a:ext>
            </a:extLst>
          </p:cNvPr>
          <p:cNvSpPr txBox="1"/>
          <p:nvPr/>
        </p:nvSpPr>
        <p:spPr>
          <a:xfrm>
            <a:off x="3163245" y="5804661"/>
            <a:ext cx="404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800" b="1" i="0" u="none" strike="noStrike" kern="1200" cap="none" spc="0" normalizeH="0" baseline="-2500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CF4192-47F8-4804-AAAA-514C2A3E327B}"/>
              </a:ext>
            </a:extLst>
          </p:cNvPr>
          <p:cNvCxnSpPr/>
          <p:nvPr/>
        </p:nvCxnSpPr>
        <p:spPr>
          <a:xfrm>
            <a:off x="3352800" y="5638800"/>
            <a:ext cx="388938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0B75FC-A1A1-4A90-B360-6AF6CF7E4547}"/>
              </a:ext>
            </a:extLst>
          </p:cNvPr>
          <p:cNvCxnSpPr/>
          <p:nvPr/>
        </p:nvCxnSpPr>
        <p:spPr>
          <a:xfrm rot="5400000" flipH="1" flipV="1">
            <a:off x="2171700" y="56769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D984D3E-1F90-480F-AAB2-1C216A73B711}"/>
              </a:ext>
            </a:extLst>
          </p:cNvPr>
          <p:cNvSpPr txBox="1"/>
          <p:nvPr/>
        </p:nvSpPr>
        <p:spPr>
          <a:xfrm>
            <a:off x="1981200" y="6019800"/>
            <a:ext cx="4347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l-GR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ΙΣ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3423222-3116-473C-A961-E9497D6B608A}"/>
              </a:ext>
            </a:extLst>
          </p:cNvPr>
          <p:cNvSpPr/>
          <p:nvPr/>
        </p:nvSpPr>
        <p:spPr>
          <a:xfrm>
            <a:off x="2133600" y="3124200"/>
            <a:ext cx="609600" cy="2133600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606F9CF-1477-4933-9FE5-4CBD8C7CBACB}"/>
              </a:ext>
            </a:extLst>
          </p:cNvPr>
          <p:cNvSpPr/>
          <p:nvPr/>
        </p:nvSpPr>
        <p:spPr>
          <a:xfrm>
            <a:off x="975092" y="3128801"/>
            <a:ext cx="2798513" cy="2293864"/>
          </a:xfrm>
          <a:custGeom>
            <a:avLst/>
            <a:gdLst>
              <a:gd name="connsiteX0" fmla="*/ 0 w 2040673"/>
              <a:gd name="connsiteY0" fmla="*/ 1092819 h 1115122"/>
              <a:gd name="connsiteX1" fmla="*/ 959005 w 2040673"/>
              <a:gd name="connsiteY1" fmla="*/ 959005 h 1115122"/>
              <a:gd name="connsiteX2" fmla="*/ 1148575 w 2040673"/>
              <a:gd name="connsiteY2" fmla="*/ 156117 h 1115122"/>
              <a:gd name="connsiteX3" fmla="*/ 2040673 w 2040673"/>
              <a:gd name="connsiteY3" fmla="*/ 22302 h 111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673" h="1115122">
                <a:moveTo>
                  <a:pt x="0" y="1092819"/>
                </a:moveTo>
                <a:cubicBezTo>
                  <a:pt x="383788" y="1103970"/>
                  <a:pt x="767576" y="1115122"/>
                  <a:pt x="959005" y="959005"/>
                </a:cubicBezTo>
                <a:cubicBezTo>
                  <a:pt x="1150434" y="802888"/>
                  <a:pt x="968297" y="312234"/>
                  <a:pt x="1148575" y="156117"/>
                </a:cubicBezTo>
                <a:cubicBezTo>
                  <a:pt x="1328853" y="0"/>
                  <a:pt x="1684763" y="11151"/>
                  <a:pt x="2040673" y="22302"/>
                </a:cubicBezTo>
              </a:path>
            </a:pathLst>
          </a:custGeom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50EB5D-2A48-427B-B1AB-27F941A9B317}"/>
              </a:ext>
            </a:extLst>
          </p:cNvPr>
          <p:cNvCxnSpPr/>
          <p:nvPr/>
        </p:nvCxnSpPr>
        <p:spPr>
          <a:xfrm rot="10800000">
            <a:off x="2659063" y="4114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ED8096-A685-423D-BFBF-52562E2AF257}"/>
              </a:ext>
            </a:extLst>
          </p:cNvPr>
          <p:cNvSpPr/>
          <p:nvPr/>
        </p:nvSpPr>
        <p:spPr>
          <a:xfrm>
            <a:off x="3040269" y="3886200"/>
            <a:ext cx="174307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περιοχή μεταλλαγής χρώματος δείκτη</a:t>
            </a:r>
            <a:endParaRPr kumimoji="0" lang="en-US" sz="1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3152946-0E32-47AB-AE5C-7E45B61AA247}"/>
              </a:ext>
            </a:extLst>
          </p:cNvPr>
          <p:cNvCxnSpPr/>
          <p:nvPr/>
        </p:nvCxnSpPr>
        <p:spPr>
          <a:xfrm>
            <a:off x="3886200" y="48768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1A9749-CA3A-4022-8DD3-3C32A30E9222}"/>
              </a:ext>
            </a:extLst>
          </p:cNvPr>
          <p:cNvCxnSpPr/>
          <p:nvPr/>
        </p:nvCxnSpPr>
        <p:spPr>
          <a:xfrm rot="5400000" flipH="1" flipV="1">
            <a:off x="5303314" y="4074210"/>
            <a:ext cx="2978200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3C4E28-24D3-4FBC-AE31-B099CDA889BB}"/>
              </a:ext>
            </a:extLst>
          </p:cNvPr>
          <p:cNvCxnSpPr/>
          <p:nvPr/>
        </p:nvCxnSpPr>
        <p:spPr>
          <a:xfrm rot="5400000">
            <a:off x="3657467" y="4309331"/>
            <a:ext cx="3134947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50A134-AFB4-44B7-985D-84E855EDF3BB}"/>
              </a:ext>
            </a:extLst>
          </p:cNvPr>
          <p:cNvCxnSpPr/>
          <p:nvPr/>
        </p:nvCxnSpPr>
        <p:spPr>
          <a:xfrm>
            <a:off x="4911445" y="5562765"/>
            <a:ext cx="3134947" cy="326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BC110F9-7D12-45C1-8C0E-DAB4D578624E}"/>
              </a:ext>
            </a:extLst>
          </p:cNvPr>
          <p:cNvCxnSpPr/>
          <p:nvPr/>
        </p:nvCxnSpPr>
        <p:spPr>
          <a:xfrm rot="5400000" flipH="1" flipV="1">
            <a:off x="4681538" y="3268663"/>
            <a:ext cx="4445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65BB1A0-F863-4EBF-AE56-05D0C29B184F}"/>
              </a:ext>
            </a:extLst>
          </p:cNvPr>
          <p:cNvSpPr txBox="1"/>
          <p:nvPr/>
        </p:nvSpPr>
        <p:spPr>
          <a:xfrm>
            <a:off x="7523901" y="5876260"/>
            <a:ext cx="404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800" b="1" i="0" u="none" strike="noStrike" kern="1200" cap="none" spc="0" normalizeH="0" baseline="-2500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0A891C-1A98-4A51-ADF8-F7BEBB754707}"/>
              </a:ext>
            </a:extLst>
          </p:cNvPr>
          <p:cNvCxnSpPr/>
          <p:nvPr/>
        </p:nvCxnSpPr>
        <p:spPr>
          <a:xfrm>
            <a:off x="7713663" y="5710238"/>
            <a:ext cx="388937" cy="17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212CA2-2E98-4D5E-92FF-80C0E42F5803}"/>
              </a:ext>
            </a:extLst>
          </p:cNvPr>
          <p:cNvCxnSpPr/>
          <p:nvPr/>
        </p:nvCxnSpPr>
        <p:spPr>
          <a:xfrm rot="5400000" flipH="1" flipV="1">
            <a:off x="6532563" y="5748338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2E5486E-2040-4B1A-A028-BCEA6B455293}"/>
              </a:ext>
            </a:extLst>
          </p:cNvPr>
          <p:cNvSpPr txBox="1"/>
          <p:nvPr/>
        </p:nvSpPr>
        <p:spPr>
          <a:xfrm>
            <a:off x="6341856" y="6091399"/>
            <a:ext cx="4347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l-GR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ΙΣ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A1FF716-1D42-4BA7-8461-FC3179AB2F56}"/>
              </a:ext>
            </a:extLst>
          </p:cNvPr>
          <p:cNvSpPr/>
          <p:nvPr/>
        </p:nvSpPr>
        <p:spPr>
          <a:xfrm>
            <a:off x="6629400" y="3200400"/>
            <a:ext cx="533400" cy="1143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D85C1AE-C872-4346-9D7F-B408579A2809}"/>
              </a:ext>
            </a:extLst>
          </p:cNvPr>
          <p:cNvSpPr/>
          <p:nvPr/>
        </p:nvSpPr>
        <p:spPr>
          <a:xfrm>
            <a:off x="5335748" y="3200400"/>
            <a:ext cx="2798513" cy="2293864"/>
          </a:xfrm>
          <a:custGeom>
            <a:avLst/>
            <a:gdLst>
              <a:gd name="connsiteX0" fmla="*/ 0 w 2040673"/>
              <a:gd name="connsiteY0" fmla="*/ 1092819 h 1115122"/>
              <a:gd name="connsiteX1" fmla="*/ 959005 w 2040673"/>
              <a:gd name="connsiteY1" fmla="*/ 959005 h 1115122"/>
              <a:gd name="connsiteX2" fmla="*/ 1148575 w 2040673"/>
              <a:gd name="connsiteY2" fmla="*/ 156117 h 1115122"/>
              <a:gd name="connsiteX3" fmla="*/ 2040673 w 2040673"/>
              <a:gd name="connsiteY3" fmla="*/ 22302 h 111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673" h="1115122">
                <a:moveTo>
                  <a:pt x="0" y="1092819"/>
                </a:moveTo>
                <a:cubicBezTo>
                  <a:pt x="383788" y="1103970"/>
                  <a:pt x="767576" y="1115122"/>
                  <a:pt x="959005" y="959005"/>
                </a:cubicBezTo>
                <a:cubicBezTo>
                  <a:pt x="1150434" y="802888"/>
                  <a:pt x="968297" y="312234"/>
                  <a:pt x="1148575" y="156117"/>
                </a:cubicBezTo>
                <a:cubicBezTo>
                  <a:pt x="1328853" y="0"/>
                  <a:pt x="1684763" y="11151"/>
                  <a:pt x="2040673" y="22302"/>
                </a:cubicBezTo>
              </a:path>
            </a:pathLst>
          </a:custGeom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712281-57B1-4438-9960-7138473F3A19}"/>
              </a:ext>
            </a:extLst>
          </p:cNvPr>
          <p:cNvCxnSpPr/>
          <p:nvPr/>
        </p:nvCxnSpPr>
        <p:spPr>
          <a:xfrm rot="10800000">
            <a:off x="7019925" y="4186238"/>
            <a:ext cx="381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158FC1B-FC89-40F5-A633-F8EED939567E}"/>
              </a:ext>
            </a:extLst>
          </p:cNvPr>
          <p:cNvSpPr/>
          <p:nvPr/>
        </p:nvSpPr>
        <p:spPr>
          <a:xfrm>
            <a:off x="7400925" y="3957799"/>
            <a:ext cx="174307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σύνδυασμός δεικτών ώστε να καλύπτεται όλη η απότομη περιοχή μεταβολής</a:t>
            </a:r>
            <a:endParaRPr kumimoji="0" lang="en-US" sz="1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C92155-0C7C-4FD8-8D3D-35D649F20365}"/>
              </a:ext>
            </a:extLst>
          </p:cNvPr>
          <p:cNvSpPr txBox="1"/>
          <p:nvPr/>
        </p:nvSpPr>
        <p:spPr>
          <a:xfrm>
            <a:off x="4343400" y="3124200"/>
            <a:ext cx="453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pH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F946E55-6D22-4D7D-99D6-AEF163F9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FA69F6-406D-4FC2-9527-C9B18066C1C6}"/>
              </a:ext>
            </a:extLst>
          </p:cNvPr>
          <p:cNvCxnSpPr/>
          <p:nvPr/>
        </p:nvCxnSpPr>
        <p:spPr>
          <a:xfrm rot="5400000" flipH="1" flipV="1">
            <a:off x="1034319" y="3943850"/>
            <a:ext cx="2978200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3C5BDA-C712-48EA-A44C-474CCF6C371C}"/>
              </a:ext>
            </a:extLst>
          </p:cNvPr>
          <p:cNvCxnSpPr/>
          <p:nvPr/>
        </p:nvCxnSpPr>
        <p:spPr>
          <a:xfrm rot="5400000">
            <a:off x="-703189" y="4237732"/>
            <a:ext cx="3134947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45B94-51F8-465F-879D-473F203A8B68}"/>
              </a:ext>
            </a:extLst>
          </p:cNvPr>
          <p:cNvCxnSpPr/>
          <p:nvPr/>
        </p:nvCxnSpPr>
        <p:spPr>
          <a:xfrm>
            <a:off x="550789" y="5491166"/>
            <a:ext cx="3134947" cy="326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14DE4A-DF12-4FFC-97F1-260B37577DA5}"/>
              </a:ext>
            </a:extLst>
          </p:cNvPr>
          <p:cNvCxnSpPr/>
          <p:nvPr/>
        </p:nvCxnSpPr>
        <p:spPr>
          <a:xfrm rot="5400000" flipH="1" flipV="1">
            <a:off x="320675" y="3197225"/>
            <a:ext cx="4445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EE43C2-DDC3-47B4-922F-F08BBD752BF3}"/>
              </a:ext>
            </a:extLst>
          </p:cNvPr>
          <p:cNvSpPr txBox="1"/>
          <p:nvPr/>
        </p:nvSpPr>
        <p:spPr>
          <a:xfrm>
            <a:off x="3163245" y="5804661"/>
            <a:ext cx="404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800" b="1" i="0" u="none" strike="noStrike" kern="1200" cap="none" spc="0" normalizeH="0" baseline="-2500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7F111A-10E9-42CA-871E-9DF9D93D68B6}"/>
              </a:ext>
            </a:extLst>
          </p:cNvPr>
          <p:cNvCxnSpPr/>
          <p:nvPr/>
        </p:nvCxnSpPr>
        <p:spPr>
          <a:xfrm>
            <a:off x="3352800" y="5638800"/>
            <a:ext cx="388938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1412C7-04B3-40C4-91EB-004CC88247FF}"/>
              </a:ext>
            </a:extLst>
          </p:cNvPr>
          <p:cNvCxnSpPr/>
          <p:nvPr/>
        </p:nvCxnSpPr>
        <p:spPr>
          <a:xfrm rot="5400000" flipH="1" flipV="1">
            <a:off x="2171700" y="56769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59C531-477C-4C54-B063-1511033D4B10}"/>
              </a:ext>
            </a:extLst>
          </p:cNvPr>
          <p:cNvSpPr txBox="1"/>
          <p:nvPr/>
        </p:nvSpPr>
        <p:spPr>
          <a:xfrm>
            <a:off x="1981200" y="6019800"/>
            <a:ext cx="4347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l-GR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ΙΣ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27D3310-CFD9-48EB-876F-2FC8B3457997}"/>
              </a:ext>
            </a:extLst>
          </p:cNvPr>
          <p:cNvSpPr/>
          <p:nvPr/>
        </p:nvSpPr>
        <p:spPr>
          <a:xfrm>
            <a:off x="975092" y="3313662"/>
            <a:ext cx="3027113" cy="2063125"/>
          </a:xfrm>
          <a:custGeom>
            <a:avLst/>
            <a:gdLst>
              <a:gd name="connsiteX0" fmla="*/ 0 w 2040673"/>
              <a:gd name="connsiteY0" fmla="*/ 1092819 h 1115122"/>
              <a:gd name="connsiteX1" fmla="*/ 959005 w 2040673"/>
              <a:gd name="connsiteY1" fmla="*/ 959005 h 1115122"/>
              <a:gd name="connsiteX2" fmla="*/ 1148575 w 2040673"/>
              <a:gd name="connsiteY2" fmla="*/ 156117 h 1115122"/>
              <a:gd name="connsiteX3" fmla="*/ 2040673 w 2040673"/>
              <a:gd name="connsiteY3" fmla="*/ 22302 h 1115122"/>
              <a:gd name="connsiteX0" fmla="*/ 0 w 2040673"/>
              <a:gd name="connsiteY0" fmla="*/ 1081668 h 1092819"/>
              <a:gd name="connsiteX1" fmla="*/ 959005 w 2040673"/>
              <a:gd name="connsiteY1" fmla="*/ 947854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42640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426400 w 2040673"/>
              <a:gd name="connsiteY2" fmla="*/ 219053 h 1092819"/>
              <a:gd name="connsiteX3" fmla="*/ 2040673 w 2040673"/>
              <a:gd name="connsiteY3" fmla="*/ 11151 h 1092819"/>
              <a:gd name="connsiteX0" fmla="*/ 0 w 2596323"/>
              <a:gd name="connsiteY0" fmla="*/ 1007582 h 1018733"/>
              <a:gd name="connsiteX1" fmla="*/ 792310 w 2596323"/>
              <a:gd name="connsiteY1" fmla="*/ 725595 h 1018733"/>
              <a:gd name="connsiteX2" fmla="*/ 1426400 w 2596323"/>
              <a:gd name="connsiteY2" fmla="*/ 144967 h 1018733"/>
              <a:gd name="connsiteX3" fmla="*/ 2596323 w 2596323"/>
              <a:gd name="connsiteY3" fmla="*/ 11151 h 1018733"/>
              <a:gd name="connsiteX0" fmla="*/ 0 w 2596323"/>
              <a:gd name="connsiteY0" fmla="*/ 1007582 h 1018733"/>
              <a:gd name="connsiteX1" fmla="*/ 792310 w 2596323"/>
              <a:gd name="connsiteY1" fmla="*/ 651508 h 1018733"/>
              <a:gd name="connsiteX2" fmla="*/ 1426400 w 2596323"/>
              <a:gd name="connsiteY2" fmla="*/ 144967 h 1018733"/>
              <a:gd name="connsiteX3" fmla="*/ 2596323 w 2596323"/>
              <a:gd name="connsiteY3" fmla="*/ 11151 h 1018733"/>
              <a:gd name="connsiteX0" fmla="*/ 0 w 2596323"/>
              <a:gd name="connsiteY0" fmla="*/ 1007582 h 1007582"/>
              <a:gd name="connsiteX1" fmla="*/ 792310 w 2596323"/>
              <a:gd name="connsiteY1" fmla="*/ 651508 h 1007582"/>
              <a:gd name="connsiteX2" fmla="*/ 1426400 w 2596323"/>
              <a:gd name="connsiteY2" fmla="*/ 144967 h 1007582"/>
              <a:gd name="connsiteX3" fmla="*/ 2596323 w 2596323"/>
              <a:gd name="connsiteY3" fmla="*/ 11151 h 1007582"/>
              <a:gd name="connsiteX0" fmla="*/ 0 w 2207368"/>
              <a:gd name="connsiteY0" fmla="*/ 1007582 h 1007582"/>
              <a:gd name="connsiteX1" fmla="*/ 792310 w 2207368"/>
              <a:gd name="connsiteY1" fmla="*/ 651508 h 1007582"/>
              <a:gd name="connsiteX2" fmla="*/ 1426400 w 2207368"/>
              <a:gd name="connsiteY2" fmla="*/ 144967 h 1007582"/>
              <a:gd name="connsiteX3" fmla="*/ 2207368 w 2207368"/>
              <a:gd name="connsiteY3" fmla="*/ 11151 h 1007582"/>
              <a:gd name="connsiteX0" fmla="*/ 0 w 2207368"/>
              <a:gd name="connsiteY0" fmla="*/ 1007582 h 1007582"/>
              <a:gd name="connsiteX1" fmla="*/ 792310 w 2207368"/>
              <a:gd name="connsiteY1" fmla="*/ 651508 h 1007582"/>
              <a:gd name="connsiteX2" fmla="*/ 1426400 w 2207368"/>
              <a:gd name="connsiteY2" fmla="*/ 144967 h 1007582"/>
              <a:gd name="connsiteX3" fmla="*/ 2207368 w 2207368"/>
              <a:gd name="connsiteY3" fmla="*/ 11151 h 100758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537530 w 2207368"/>
              <a:gd name="connsiteY2" fmla="*/ 140337 h 1002952"/>
              <a:gd name="connsiteX3" fmla="*/ 2207368 w 2207368"/>
              <a:gd name="connsiteY3" fmla="*/ 6521 h 100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368" h="1002952">
                <a:moveTo>
                  <a:pt x="0" y="1002952"/>
                </a:moveTo>
                <a:cubicBezTo>
                  <a:pt x="376842" y="898343"/>
                  <a:pt x="536055" y="790647"/>
                  <a:pt x="792310" y="646878"/>
                </a:cubicBezTo>
                <a:cubicBezTo>
                  <a:pt x="1048565" y="503109"/>
                  <a:pt x="1329470" y="271759"/>
                  <a:pt x="1537530" y="140337"/>
                </a:cubicBezTo>
                <a:cubicBezTo>
                  <a:pt x="1731699" y="45959"/>
                  <a:pt x="1886186" y="0"/>
                  <a:pt x="2207368" y="6521"/>
                </a:cubicBezTo>
              </a:path>
            </a:pathLst>
          </a:custGeom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4165CD-0895-47AC-B31B-0A6965416A7B}"/>
              </a:ext>
            </a:extLst>
          </p:cNvPr>
          <p:cNvCxnSpPr/>
          <p:nvPr/>
        </p:nvCxnSpPr>
        <p:spPr>
          <a:xfrm rot="10800000">
            <a:off x="2590800" y="43434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1193AF-F94D-44D3-9A45-CE36985245B2}"/>
              </a:ext>
            </a:extLst>
          </p:cNvPr>
          <p:cNvCxnSpPr/>
          <p:nvPr/>
        </p:nvCxnSpPr>
        <p:spPr>
          <a:xfrm rot="5400000" flipH="1" flipV="1">
            <a:off x="5522389" y="4078811"/>
            <a:ext cx="2978200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FDD72C-C64A-48D1-9CAA-C24BA33C7465}"/>
              </a:ext>
            </a:extLst>
          </p:cNvPr>
          <p:cNvCxnSpPr/>
          <p:nvPr/>
        </p:nvCxnSpPr>
        <p:spPr>
          <a:xfrm rot="5400000">
            <a:off x="3724142" y="4313932"/>
            <a:ext cx="3134947" cy="217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97E7D0-E5FC-4E14-801E-FED12BF6DAC4}"/>
              </a:ext>
            </a:extLst>
          </p:cNvPr>
          <p:cNvCxnSpPr/>
          <p:nvPr/>
        </p:nvCxnSpPr>
        <p:spPr>
          <a:xfrm>
            <a:off x="4978120" y="5567366"/>
            <a:ext cx="3134947" cy="3267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DA0BB7-83F1-4DEA-B71B-645C75E1660F}"/>
              </a:ext>
            </a:extLst>
          </p:cNvPr>
          <p:cNvCxnSpPr/>
          <p:nvPr/>
        </p:nvCxnSpPr>
        <p:spPr>
          <a:xfrm rot="5400000" flipH="1" flipV="1">
            <a:off x="4748213" y="3273425"/>
            <a:ext cx="44450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25ACDF-142E-4EC8-9EE5-3CA302F53ED4}"/>
              </a:ext>
            </a:extLst>
          </p:cNvPr>
          <p:cNvSpPr txBox="1"/>
          <p:nvPr/>
        </p:nvSpPr>
        <p:spPr>
          <a:xfrm>
            <a:off x="7590576" y="5880861"/>
            <a:ext cx="4042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800" b="1" i="0" u="none" strike="noStrike" kern="1200" cap="none" spc="0" normalizeH="0" baseline="-25000" noProof="0" dirty="0" err="1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6C7C39-C1D7-48C9-B83D-F6EB9213E408}"/>
              </a:ext>
            </a:extLst>
          </p:cNvPr>
          <p:cNvCxnSpPr/>
          <p:nvPr/>
        </p:nvCxnSpPr>
        <p:spPr>
          <a:xfrm>
            <a:off x="7780338" y="5715000"/>
            <a:ext cx="388937" cy="17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F63E08D-7EF6-419E-9855-51D15EEAB831}"/>
              </a:ext>
            </a:extLst>
          </p:cNvPr>
          <p:cNvCxnSpPr/>
          <p:nvPr/>
        </p:nvCxnSpPr>
        <p:spPr>
          <a:xfrm rot="5400000" flipH="1" flipV="1">
            <a:off x="6599238" y="5753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3C189B1-6208-42FB-9F09-984EF133BC27}"/>
              </a:ext>
            </a:extLst>
          </p:cNvPr>
          <p:cNvSpPr txBox="1"/>
          <p:nvPr/>
        </p:nvSpPr>
        <p:spPr>
          <a:xfrm>
            <a:off x="6408531" y="6096000"/>
            <a:ext cx="43473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l-GR" sz="1800" b="1" i="0" u="none" strike="noStrike" kern="1200" cap="none" spc="0" normalizeH="0" baseline="-2500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ΙΣ</a:t>
            </a:r>
            <a:endParaRPr kumimoji="0" lang="en-US" sz="1800" b="1" i="0" u="none" strike="noStrike" kern="1200" cap="none" spc="0" normalizeH="0" baseline="-2500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550CB57C-3BED-4CEA-9E86-3D537804EC90}"/>
              </a:ext>
            </a:extLst>
          </p:cNvPr>
          <p:cNvSpPr/>
          <p:nvPr/>
        </p:nvSpPr>
        <p:spPr>
          <a:xfrm>
            <a:off x="5402423" y="3403276"/>
            <a:ext cx="3027113" cy="2049711"/>
          </a:xfrm>
          <a:custGeom>
            <a:avLst/>
            <a:gdLst>
              <a:gd name="connsiteX0" fmla="*/ 0 w 2040673"/>
              <a:gd name="connsiteY0" fmla="*/ 1092819 h 1115122"/>
              <a:gd name="connsiteX1" fmla="*/ 959005 w 2040673"/>
              <a:gd name="connsiteY1" fmla="*/ 959005 h 1115122"/>
              <a:gd name="connsiteX2" fmla="*/ 1148575 w 2040673"/>
              <a:gd name="connsiteY2" fmla="*/ 156117 h 1115122"/>
              <a:gd name="connsiteX3" fmla="*/ 2040673 w 2040673"/>
              <a:gd name="connsiteY3" fmla="*/ 22302 h 1115122"/>
              <a:gd name="connsiteX0" fmla="*/ 0 w 2040673"/>
              <a:gd name="connsiteY0" fmla="*/ 1081668 h 1092819"/>
              <a:gd name="connsiteX1" fmla="*/ 959005 w 2040673"/>
              <a:gd name="connsiteY1" fmla="*/ 947854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31527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426400 w 2040673"/>
              <a:gd name="connsiteY2" fmla="*/ 219053 h 1092819"/>
              <a:gd name="connsiteX3" fmla="*/ 2040673 w 2040673"/>
              <a:gd name="connsiteY3" fmla="*/ 11151 h 1092819"/>
              <a:gd name="connsiteX0" fmla="*/ 0 w 2040673"/>
              <a:gd name="connsiteY0" fmla="*/ 1081668 h 1092819"/>
              <a:gd name="connsiteX1" fmla="*/ 792310 w 2040673"/>
              <a:gd name="connsiteY1" fmla="*/ 799681 h 1092819"/>
              <a:gd name="connsiteX2" fmla="*/ 1426400 w 2040673"/>
              <a:gd name="connsiteY2" fmla="*/ 219053 h 1092819"/>
              <a:gd name="connsiteX3" fmla="*/ 2040673 w 2040673"/>
              <a:gd name="connsiteY3" fmla="*/ 11151 h 1092819"/>
              <a:gd name="connsiteX0" fmla="*/ 0 w 2596323"/>
              <a:gd name="connsiteY0" fmla="*/ 1007582 h 1018733"/>
              <a:gd name="connsiteX1" fmla="*/ 792310 w 2596323"/>
              <a:gd name="connsiteY1" fmla="*/ 725595 h 1018733"/>
              <a:gd name="connsiteX2" fmla="*/ 1426400 w 2596323"/>
              <a:gd name="connsiteY2" fmla="*/ 144967 h 1018733"/>
              <a:gd name="connsiteX3" fmla="*/ 2596323 w 2596323"/>
              <a:gd name="connsiteY3" fmla="*/ 11151 h 1018733"/>
              <a:gd name="connsiteX0" fmla="*/ 0 w 2596323"/>
              <a:gd name="connsiteY0" fmla="*/ 1007582 h 1018733"/>
              <a:gd name="connsiteX1" fmla="*/ 792310 w 2596323"/>
              <a:gd name="connsiteY1" fmla="*/ 651508 h 1018733"/>
              <a:gd name="connsiteX2" fmla="*/ 1426400 w 2596323"/>
              <a:gd name="connsiteY2" fmla="*/ 144967 h 1018733"/>
              <a:gd name="connsiteX3" fmla="*/ 2596323 w 2596323"/>
              <a:gd name="connsiteY3" fmla="*/ 11151 h 1018733"/>
              <a:gd name="connsiteX0" fmla="*/ 0 w 2596323"/>
              <a:gd name="connsiteY0" fmla="*/ 1007582 h 1007582"/>
              <a:gd name="connsiteX1" fmla="*/ 792310 w 2596323"/>
              <a:gd name="connsiteY1" fmla="*/ 651508 h 1007582"/>
              <a:gd name="connsiteX2" fmla="*/ 1426400 w 2596323"/>
              <a:gd name="connsiteY2" fmla="*/ 144967 h 1007582"/>
              <a:gd name="connsiteX3" fmla="*/ 2596323 w 2596323"/>
              <a:gd name="connsiteY3" fmla="*/ 11151 h 1007582"/>
              <a:gd name="connsiteX0" fmla="*/ 0 w 2207368"/>
              <a:gd name="connsiteY0" fmla="*/ 1007582 h 1007582"/>
              <a:gd name="connsiteX1" fmla="*/ 792310 w 2207368"/>
              <a:gd name="connsiteY1" fmla="*/ 651508 h 1007582"/>
              <a:gd name="connsiteX2" fmla="*/ 1426400 w 2207368"/>
              <a:gd name="connsiteY2" fmla="*/ 144967 h 1007582"/>
              <a:gd name="connsiteX3" fmla="*/ 2207368 w 2207368"/>
              <a:gd name="connsiteY3" fmla="*/ 11151 h 1007582"/>
              <a:gd name="connsiteX0" fmla="*/ 0 w 2207368"/>
              <a:gd name="connsiteY0" fmla="*/ 1007582 h 1007582"/>
              <a:gd name="connsiteX1" fmla="*/ 792310 w 2207368"/>
              <a:gd name="connsiteY1" fmla="*/ 651508 h 1007582"/>
              <a:gd name="connsiteX2" fmla="*/ 1426400 w 2207368"/>
              <a:gd name="connsiteY2" fmla="*/ 144967 h 1007582"/>
              <a:gd name="connsiteX3" fmla="*/ 2207368 w 2207368"/>
              <a:gd name="connsiteY3" fmla="*/ 11151 h 100758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42640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792310 w 2207368"/>
              <a:gd name="connsiteY1" fmla="*/ 646878 h 1002952"/>
              <a:gd name="connsiteX2" fmla="*/ 153753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903440 w 2207368"/>
              <a:gd name="connsiteY1" fmla="*/ 646878 h 1002952"/>
              <a:gd name="connsiteX2" fmla="*/ 1537530 w 2207368"/>
              <a:gd name="connsiteY2" fmla="*/ 140337 h 1002952"/>
              <a:gd name="connsiteX3" fmla="*/ 2207368 w 2207368"/>
              <a:gd name="connsiteY3" fmla="*/ 6521 h 1002952"/>
              <a:gd name="connsiteX0" fmla="*/ 0 w 2207368"/>
              <a:gd name="connsiteY0" fmla="*/ 1031079 h 1031079"/>
              <a:gd name="connsiteX1" fmla="*/ 903440 w 2207368"/>
              <a:gd name="connsiteY1" fmla="*/ 675005 h 1031079"/>
              <a:gd name="connsiteX2" fmla="*/ 137083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903440 w 2207368"/>
              <a:gd name="connsiteY1" fmla="*/ 675005 h 1031079"/>
              <a:gd name="connsiteX2" fmla="*/ 137083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1014570 w 2207368"/>
              <a:gd name="connsiteY1" fmla="*/ 675005 h 1031079"/>
              <a:gd name="connsiteX2" fmla="*/ 137083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1014570 w 2207368"/>
              <a:gd name="connsiteY1" fmla="*/ 675005 h 1031079"/>
              <a:gd name="connsiteX2" fmla="*/ 137083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1014570 w 2207368"/>
              <a:gd name="connsiteY1" fmla="*/ 675005 h 1031079"/>
              <a:gd name="connsiteX2" fmla="*/ 137083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1014570 w 2207368"/>
              <a:gd name="connsiteY1" fmla="*/ 675005 h 1031079"/>
              <a:gd name="connsiteX2" fmla="*/ 1481965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31079 h 1031079"/>
              <a:gd name="connsiteX1" fmla="*/ 1014570 w 2207368"/>
              <a:gd name="connsiteY1" fmla="*/ 675005 h 1031079"/>
              <a:gd name="connsiteX2" fmla="*/ 1426400 w 2207368"/>
              <a:gd name="connsiteY2" fmla="*/ 94378 h 1031079"/>
              <a:gd name="connsiteX3" fmla="*/ 2207368 w 2207368"/>
              <a:gd name="connsiteY3" fmla="*/ 34648 h 1031079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251468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325555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325555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325555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325555 h 1002952"/>
              <a:gd name="connsiteX3" fmla="*/ 2207368 w 2207368"/>
              <a:gd name="connsiteY3" fmla="*/ 6521 h 1002952"/>
              <a:gd name="connsiteX0" fmla="*/ 0 w 2207368"/>
              <a:gd name="connsiteY0" fmla="*/ 1002952 h 1002952"/>
              <a:gd name="connsiteX1" fmla="*/ 1014570 w 2207368"/>
              <a:gd name="connsiteY1" fmla="*/ 646878 h 1002952"/>
              <a:gd name="connsiteX2" fmla="*/ 1315270 w 2207368"/>
              <a:gd name="connsiteY2" fmla="*/ 325555 h 1002952"/>
              <a:gd name="connsiteX3" fmla="*/ 2207368 w 2207368"/>
              <a:gd name="connsiteY3" fmla="*/ 6521 h 1002952"/>
              <a:gd name="connsiteX0" fmla="*/ 0 w 2207368"/>
              <a:gd name="connsiteY0" fmla="*/ 996431 h 996431"/>
              <a:gd name="connsiteX1" fmla="*/ 1014570 w 2207368"/>
              <a:gd name="connsiteY1" fmla="*/ 640357 h 996431"/>
              <a:gd name="connsiteX2" fmla="*/ 1315270 w 2207368"/>
              <a:gd name="connsiteY2" fmla="*/ 319034 h 996431"/>
              <a:gd name="connsiteX3" fmla="*/ 2207368 w 2207368"/>
              <a:gd name="connsiteY3" fmla="*/ 0 h 99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7368" h="996431">
                <a:moveTo>
                  <a:pt x="0" y="996431"/>
                </a:moveTo>
                <a:cubicBezTo>
                  <a:pt x="376842" y="891822"/>
                  <a:pt x="795358" y="753257"/>
                  <a:pt x="1014570" y="640357"/>
                </a:cubicBezTo>
                <a:cubicBezTo>
                  <a:pt x="1233782" y="527458"/>
                  <a:pt x="1107210" y="450456"/>
                  <a:pt x="1315270" y="319034"/>
                </a:cubicBezTo>
                <a:cubicBezTo>
                  <a:pt x="1509439" y="224656"/>
                  <a:pt x="1865349" y="72196"/>
                  <a:pt x="2207368" y="0"/>
                </a:cubicBezTo>
              </a:path>
            </a:pathLst>
          </a:custGeom>
          <a:ln w="190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FFCB3B-A0C8-4842-906B-8977934B7C73}"/>
              </a:ext>
            </a:extLst>
          </p:cNvPr>
          <p:cNvCxnSpPr/>
          <p:nvPr/>
        </p:nvCxnSpPr>
        <p:spPr>
          <a:xfrm rot="10800000">
            <a:off x="7467600" y="4419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36935EA-82CD-4033-9C24-EB6A69BC0E6D}"/>
              </a:ext>
            </a:extLst>
          </p:cNvPr>
          <p:cNvSpPr/>
          <p:nvPr/>
        </p:nvSpPr>
        <p:spPr>
          <a:xfrm>
            <a:off x="6629400" y="4038600"/>
            <a:ext cx="762000" cy="762000"/>
          </a:xfrm>
          <a:prstGeom prst="ellipse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38E137-5A0E-4E2B-B66B-385E96724393}"/>
              </a:ext>
            </a:extLst>
          </p:cNvPr>
          <p:cNvSpPr/>
          <p:nvPr/>
        </p:nvSpPr>
        <p:spPr>
          <a:xfrm>
            <a:off x="3040269" y="3886200"/>
            <a:ext cx="1226931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ασαφές ΙΣ</a:t>
            </a:r>
            <a:endParaRPr kumimoji="0" lang="en-US" sz="1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562837-62EF-41A3-BDFA-EA2895B4A6CD}"/>
              </a:ext>
            </a:extLst>
          </p:cNvPr>
          <p:cNvSpPr/>
          <p:nvPr/>
        </p:nvSpPr>
        <p:spPr>
          <a:xfrm>
            <a:off x="7917069" y="4267200"/>
            <a:ext cx="1226931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περιορισμένηπεριοχή μεταβολής  ΙΣ</a:t>
            </a:r>
            <a:endParaRPr kumimoji="0" lang="en-US" sz="14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88" name="TextBox 33">
            <a:extLst>
              <a:ext uri="{FF2B5EF4-FFF2-40B4-BE49-F238E27FC236}">
                <a16:creationId xmlns:a16="http://schemas.microsoft.com/office/drawing/2014/main" id="{86CBCDF4-1DCD-492D-8A46-CC2F0FEE8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95" y="1525692"/>
            <a:ext cx="76430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  τελικό σημείο ασαφές ή πολύ περιορισμένη περιοχή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 διαφορετική μέθοδος προσδιορισμού του τελικού σημείου ή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l-G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μη υδατική </a:t>
            </a:r>
            <a:r>
              <a:rPr kumimoji="0" lang="el-G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ογκομέτρηση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820357F-AE52-4E9B-830B-A955AC861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6074"/>
            <a:ext cx="8229600" cy="962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200" dirty="0"/>
              <a:t>ΥΔΑΤΙΚΕΣ ΟΓΚΟΜΕΤΡΗΣΕΙΣ </a:t>
            </a:r>
            <a:br>
              <a:rPr lang="el-GR" sz="3200" dirty="0"/>
            </a:br>
            <a:r>
              <a:rPr lang="el-GR" sz="3200" dirty="0"/>
              <a:t>- </a:t>
            </a:r>
            <a:r>
              <a:rPr lang="el-GR" sz="2800" dirty="0"/>
              <a:t>Επιλογή δεικτών</a:t>
            </a:r>
            <a:endParaRPr lang="en-US" sz="32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2">
            <a:extLst>
              <a:ext uri="{FF2B5EF4-FFF2-40B4-BE49-F238E27FC236}">
                <a16:creationId xmlns:a16="http://schemas.microsoft.com/office/drawing/2014/main" id="{E126F58A-9352-4981-A0E2-749BAB7A0D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0" y="1676400"/>
          <a:ext cx="36925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281632" imgH="2983518" progId="ChemDraw.Document.6.0">
                  <p:embed/>
                </p:oleObj>
              </mc:Choice>
              <mc:Fallback>
                <p:oleObj name="CS ChemDraw Drawing" r:id="rId2" imgW="5281632" imgH="298351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76400"/>
                        <a:ext cx="369252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EDB2EE4-920C-4666-8E2A-36D37CC30141}"/>
              </a:ext>
            </a:extLst>
          </p:cNvPr>
          <p:cNvSpPr txBox="1"/>
          <p:nvPr/>
        </p:nvSpPr>
        <p:spPr>
          <a:xfrm>
            <a:off x="2895600" y="1676400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Ν</a:t>
            </a:r>
            <a:r>
              <a:rPr lang="el-GR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4BAEE-86F6-478F-90A2-E198197EFAE3}"/>
              </a:ext>
            </a:extLst>
          </p:cNvPr>
          <p:cNvSpPr txBox="1"/>
          <p:nvPr/>
        </p:nvSpPr>
        <p:spPr>
          <a:xfrm>
            <a:off x="4953000" y="1600200"/>
            <a:ext cx="7429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Ν</a:t>
            </a:r>
            <a:r>
              <a:rPr lang="en-US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l-G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7176" name="TextBox 7">
            <a:extLst>
              <a:ext uri="{FF2B5EF4-FFF2-40B4-BE49-F238E27FC236}">
                <a16:creationId xmlns:a16="http://schemas.microsoft.com/office/drawing/2014/main" id="{D039E6FA-5AAB-4B99-9C63-59F611857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00"/>
            <a:ext cx="31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177" name="TextBox 8">
            <a:extLst>
              <a:ext uri="{FF2B5EF4-FFF2-40B4-BE49-F238E27FC236}">
                <a16:creationId xmlns:a16="http://schemas.microsoft.com/office/drawing/2014/main" id="{F3120A3E-5FFD-4524-8C97-D3575915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821113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178" name="TextBox 9">
            <a:extLst>
              <a:ext uri="{FF2B5EF4-FFF2-40B4-BE49-F238E27FC236}">
                <a16:creationId xmlns:a16="http://schemas.microsoft.com/office/drawing/2014/main" id="{0CA99538-4829-4CD6-B4BF-188FFCA1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10000"/>
            <a:ext cx="30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ABA00-E72C-4606-917B-B6A9B6A562D1}"/>
              </a:ext>
            </a:extLst>
          </p:cNvPr>
          <p:cNvSpPr/>
          <p:nvPr/>
        </p:nvSpPr>
        <p:spPr>
          <a:xfrm>
            <a:off x="1676400" y="42672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97-21C2-4756-8BA4-3477716E5F1A}"/>
              </a:ext>
            </a:extLst>
          </p:cNvPr>
          <p:cNvSpPr/>
          <p:nvPr/>
        </p:nvSpPr>
        <p:spPr>
          <a:xfrm>
            <a:off x="2819400" y="5257800"/>
            <a:ext cx="2286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55FE5-F157-401C-A108-73A17BD39650}"/>
              </a:ext>
            </a:extLst>
          </p:cNvPr>
          <p:cNvSpPr/>
          <p:nvPr/>
        </p:nvSpPr>
        <p:spPr>
          <a:xfrm>
            <a:off x="2819400" y="52578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BA080-53B5-4A02-88CB-1690542B2D14}"/>
              </a:ext>
            </a:extLst>
          </p:cNvPr>
          <p:cNvSpPr/>
          <p:nvPr/>
        </p:nvSpPr>
        <p:spPr>
          <a:xfrm>
            <a:off x="2819400" y="4267200"/>
            <a:ext cx="22860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9A1CEB-C494-4BBD-B3BC-B3A68C08F069}"/>
              </a:ext>
            </a:extLst>
          </p:cNvPr>
          <p:cNvSpPr/>
          <p:nvPr/>
        </p:nvSpPr>
        <p:spPr>
          <a:xfrm>
            <a:off x="5334000" y="4267200"/>
            <a:ext cx="1447800" cy="228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28DA8F-E17B-43F9-9670-B64D1748F568}"/>
              </a:ext>
            </a:extLst>
          </p:cNvPr>
          <p:cNvSpPr/>
          <p:nvPr/>
        </p:nvSpPr>
        <p:spPr>
          <a:xfrm>
            <a:off x="3657600" y="5638800"/>
            <a:ext cx="1447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E98718-F97F-48DF-A520-1B91CE6F3373}"/>
              </a:ext>
            </a:extLst>
          </p:cNvPr>
          <p:cNvSpPr/>
          <p:nvPr/>
        </p:nvSpPr>
        <p:spPr>
          <a:xfrm>
            <a:off x="2819400" y="44958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278DD7-F41B-4BDD-ACB1-876E89E75339}"/>
              </a:ext>
            </a:extLst>
          </p:cNvPr>
          <p:cNvSpPr/>
          <p:nvPr/>
        </p:nvSpPr>
        <p:spPr>
          <a:xfrm>
            <a:off x="5334000" y="4473388"/>
            <a:ext cx="14478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125D97-F8F5-4BB8-97A2-AF73B23AE6C1}"/>
              </a:ext>
            </a:extLst>
          </p:cNvPr>
          <p:cNvSpPr/>
          <p:nvPr/>
        </p:nvSpPr>
        <p:spPr>
          <a:xfrm>
            <a:off x="5334000" y="5257800"/>
            <a:ext cx="14478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8" name="TextBox 22">
            <a:extLst>
              <a:ext uri="{FF2B5EF4-FFF2-40B4-BE49-F238E27FC236}">
                <a16:creationId xmlns:a16="http://schemas.microsoft.com/office/drawing/2014/main" id="{FB745F2B-FB41-4DD8-83FF-6DF6F7248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87913"/>
            <a:ext cx="51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B-A</a:t>
            </a:r>
          </a:p>
        </p:txBody>
      </p:sp>
      <p:sp>
        <p:nvSpPr>
          <p:cNvPr id="7189" name="TextBox 23">
            <a:extLst>
              <a:ext uri="{FF2B5EF4-FFF2-40B4-BE49-F238E27FC236}">
                <a16:creationId xmlns:a16="http://schemas.microsoft.com/office/drawing/2014/main" id="{E02C62D1-1F11-4827-AA32-29DEA5B68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76800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C-(B-A)=0</a:t>
            </a:r>
            <a:r>
              <a:rPr lang="en-US" altLang="en-US" sz="1800">
                <a:sym typeface="Wingdings" panose="05000000000000000000" pitchFamily="2" charset="2"/>
              </a:rPr>
              <a:t>)</a:t>
            </a:r>
            <a:endParaRPr lang="en-US" altLang="en-US" sz="1800"/>
          </a:p>
        </p:txBody>
      </p:sp>
      <p:sp>
        <p:nvSpPr>
          <p:cNvPr id="7190" name="Rectangle 25">
            <a:extLst>
              <a:ext uri="{FF2B5EF4-FFF2-40B4-BE49-F238E27FC236}">
                <a16:creationId xmlns:a16="http://schemas.microsoft.com/office/drawing/2014/main" id="{DF25FD94-8F81-4C68-AEC5-8EA5004A8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6056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C=B-AA=B-CA=m</a:t>
            </a:r>
            <a:r>
              <a:rPr lang="en-US" altLang="en-US" sz="1800" baseline="-25000" dirty="0">
                <a:sym typeface="Wingdings" panose="05000000000000000000" pitchFamily="2" charset="2"/>
              </a:rPr>
              <a:t>x</a:t>
            </a:r>
            <a:r>
              <a:rPr lang="en-US" altLang="en-US" sz="1800" dirty="0">
                <a:sym typeface="Wingdings" panose="05000000000000000000" pitchFamily="2" charset="2"/>
              </a:rPr>
              <a:t>/</a:t>
            </a:r>
            <a:r>
              <a:rPr lang="en-US" altLang="en-US" sz="1800" dirty="0" err="1">
                <a:sym typeface="Wingdings" panose="05000000000000000000" pitchFamily="2" charset="2"/>
              </a:rPr>
              <a:t>mEq</a:t>
            </a:r>
            <a:r>
              <a:rPr lang="en-US" altLang="en-US" sz="1800" dirty="0">
                <a:sym typeface="Wingdings" panose="05000000000000000000" pitchFamily="2" charset="2"/>
              </a:rPr>
              <a:t>=N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-N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m</a:t>
            </a:r>
            <a:r>
              <a:rPr lang="en-US" altLang="en-US" sz="1800" baseline="-25000" dirty="0">
                <a:sym typeface="Wingdings" panose="05000000000000000000" pitchFamily="2" charset="2"/>
              </a:rPr>
              <a:t>x</a:t>
            </a:r>
            <a:r>
              <a:rPr lang="en-US" altLang="en-US" sz="1800" dirty="0">
                <a:sym typeface="Wingdings" panose="05000000000000000000" pitchFamily="2" charset="2"/>
              </a:rPr>
              <a:t>=</a:t>
            </a:r>
            <a:r>
              <a:rPr lang="en-US" altLang="en-US" sz="1800" dirty="0" err="1">
                <a:sym typeface="Wingdings" panose="05000000000000000000" pitchFamily="2" charset="2"/>
              </a:rPr>
              <a:t>mEq</a:t>
            </a:r>
            <a:r>
              <a:rPr lang="en-US" altLang="en-US" sz="1800" dirty="0">
                <a:sym typeface="Wingdings" panose="05000000000000000000" pitchFamily="2" charset="2"/>
              </a:rPr>
              <a:t>(N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-N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)</a:t>
            </a:r>
            <a:endParaRPr lang="en-US" altLang="en-US" sz="18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FF274BB-3744-4B10-A0AB-DD69DE7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4315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 err="1"/>
              <a:t>Επανογκομέτρηση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FF274BB-3744-4B10-A0AB-DD69DE78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4315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 err="1"/>
              <a:t>Επανογκομέτρηση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BF064-C326-F1C6-F4E4-493012BA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996" y="1294924"/>
            <a:ext cx="4114651" cy="3356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5B834-DC40-81A6-983D-D5AE0C306C0C}"/>
              </a:ext>
            </a:extLst>
          </p:cNvPr>
          <p:cNvSpPr txBox="1"/>
          <p:nvPr/>
        </p:nvSpPr>
        <p:spPr>
          <a:xfrm>
            <a:off x="533399" y="1294924"/>
            <a:ext cx="4419601" cy="4493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sz="1100" dirty="0"/>
              <a:t>B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B</a:t>
            </a:r>
            <a:r>
              <a:rPr lang="el-GR" sz="1100" dirty="0"/>
              <a:t>ΔΑ </a:t>
            </a:r>
            <a:r>
              <a:rPr lang="el-GR" dirty="0"/>
              <a:t>= </a:t>
            </a:r>
            <a:r>
              <a:rPr lang="en-US" dirty="0"/>
              <a:t>N</a:t>
            </a:r>
            <a:r>
              <a:rPr lang="en-US" sz="1100" dirty="0"/>
              <a:t>C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C</a:t>
            </a:r>
            <a:r>
              <a:rPr lang="en-US" dirty="0"/>
              <a:t> -&gt;   V</a:t>
            </a:r>
            <a:r>
              <a:rPr lang="en-US" sz="1100" dirty="0"/>
              <a:t>B</a:t>
            </a:r>
            <a:r>
              <a:rPr lang="el-GR" sz="1100" dirty="0"/>
              <a:t>ΔΑ </a:t>
            </a:r>
            <a:r>
              <a:rPr lang="el-GR" dirty="0"/>
              <a:t>= Ν</a:t>
            </a:r>
            <a:r>
              <a:rPr lang="en-US" sz="1100" dirty="0"/>
              <a:t>C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C</a:t>
            </a:r>
          </a:p>
          <a:p>
            <a:r>
              <a:rPr lang="en-US" b="1" dirty="0"/>
              <a:t>                                                     </a:t>
            </a:r>
            <a:r>
              <a:rPr lang="en-US" dirty="0"/>
              <a:t>N</a:t>
            </a:r>
            <a:r>
              <a:rPr lang="en-US" sz="1100" dirty="0"/>
              <a:t>B</a:t>
            </a:r>
          </a:p>
          <a:p>
            <a:r>
              <a:rPr lang="en-US" dirty="0"/>
              <a:t>V</a:t>
            </a:r>
            <a:r>
              <a:rPr lang="en-US" sz="1100" dirty="0"/>
              <a:t>BA</a:t>
            </a:r>
            <a:r>
              <a:rPr lang="en-US" dirty="0"/>
              <a:t>=V</a:t>
            </a:r>
            <a:r>
              <a:rPr lang="en-US" sz="1100" dirty="0"/>
              <a:t>B</a:t>
            </a:r>
            <a:r>
              <a:rPr lang="en-US" dirty="0"/>
              <a:t> – V</a:t>
            </a:r>
            <a:r>
              <a:rPr lang="en-US" sz="1100" dirty="0"/>
              <a:t>B</a:t>
            </a:r>
            <a:r>
              <a:rPr lang="el-GR" sz="1100" dirty="0"/>
              <a:t>ΔΑ</a:t>
            </a:r>
          </a:p>
          <a:p>
            <a:r>
              <a:rPr lang="el-GR" dirty="0"/>
              <a:t>Ν</a:t>
            </a:r>
            <a:r>
              <a:rPr lang="el-GR" sz="1100" dirty="0"/>
              <a:t>Α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l-GR" sz="1100" dirty="0"/>
              <a:t>Α</a:t>
            </a:r>
            <a:r>
              <a:rPr lang="el-GR" dirty="0"/>
              <a:t> = Ν</a:t>
            </a:r>
            <a:r>
              <a:rPr lang="el-GR" sz="1100" dirty="0"/>
              <a:t>Β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BA</a:t>
            </a:r>
          </a:p>
          <a:p>
            <a:r>
              <a:rPr lang="en-US" dirty="0"/>
              <a:t>m</a:t>
            </a:r>
            <a:r>
              <a:rPr lang="en-US" sz="1100" dirty="0"/>
              <a:t>A</a:t>
            </a:r>
            <a:r>
              <a:rPr lang="en-US" dirty="0"/>
              <a:t> = </a:t>
            </a:r>
            <a:r>
              <a:rPr lang="en-US" dirty="0" err="1"/>
              <a:t>mEq</a:t>
            </a:r>
            <a:r>
              <a:rPr lang="en-US" sz="1100" dirty="0" err="1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N</a:t>
            </a:r>
            <a:r>
              <a:rPr lang="en-US" sz="1100" dirty="0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A</a:t>
            </a:r>
          </a:p>
          <a:p>
            <a:r>
              <a:rPr lang="en-US" dirty="0"/>
              <a:t>m</a:t>
            </a:r>
            <a:r>
              <a:rPr lang="en-US" sz="1100" dirty="0"/>
              <a:t>A</a:t>
            </a:r>
            <a:r>
              <a:rPr lang="en-US" dirty="0"/>
              <a:t> = </a:t>
            </a:r>
            <a:r>
              <a:rPr lang="en-US" dirty="0" err="1"/>
              <a:t>mEq</a:t>
            </a:r>
            <a:r>
              <a:rPr lang="en-US" sz="1100" dirty="0" err="1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l-GR" dirty="0"/>
              <a:t>Ν</a:t>
            </a:r>
            <a:r>
              <a:rPr lang="el-GR" sz="1100" dirty="0"/>
              <a:t>Β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BA</a:t>
            </a:r>
          </a:p>
          <a:p>
            <a:r>
              <a:rPr lang="en-US" dirty="0"/>
              <a:t>m</a:t>
            </a:r>
            <a:r>
              <a:rPr lang="en-US" sz="1100" dirty="0"/>
              <a:t>A</a:t>
            </a:r>
            <a:r>
              <a:rPr lang="en-US" dirty="0"/>
              <a:t> = </a:t>
            </a:r>
            <a:r>
              <a:rPr lang="en-US" dirty="0" err="1"/>
              <a:t>mEq</a:t>
            </a:r>
            <a:r>
              <a:rPr lang="en-US" sz="1100" dirty="0" err="1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l-GR" dirty="0"/>
              <a:t>Ν</a:t>
            </a:r>
            <a:r>
              <a:rPr lang="el-GR" sz="1100" dirty="0"/>
              <a:t>Β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(V</a:t>
            </a:r>
            <a:r>
              <a:rPr lang="en-US" sz="1100" dirty="0"/>
              <a:t>B</a:t>
            </a:r>
            <a:r>
              <a:rPr lang="en-US" dirty="0"/>
              <a:t> – V</a:t>
            </a:r>
            <a:r>
              <a:rPr lang="en-US" sz="1100" dirty="0"/>
              <a:t>B</a:t>
            </a:r>
            <a:r>
              <a:rPr lang="el-GR" sz="1100" dirty="0"/>
              <a:t>Δ</a:t>
            </a:r>
            <a:r>
              <a:rPr lang="en-US" sz="1100" dirty="0"/>
              <a:t>A</a:t>
            </a:r>
            <a:r>
              <a:rPr lang="en-US" dirty="0"/>
              <a:t>)</a:t>
            </a:r>
          </a:p>
          <a:p>
            <a:r>
              <a:rPr lang="en-US" dirty="0"/>
              <a:t>m</a:t>
            </a:r>
            <a:r>
              <a:rPr lang="en-US" sz="1100" dirty="0"/>
              <a:t>A</a:t>
            </a:r>
            <a:r>
              <a:rPr lang="en-US" dirty="0"/>
              <a:t> = </a:t>
            </a:r>
            <a:r>
              <a:rPr lang="en-US" dirty="0" err="1"/>
              <a:t>mEq</a:t>
            </a:r>
            <a:r>
              <a:rPr lang="en-US" sz="1100" dirty="0" err="1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l-GR" dirty="0"/>
              <a:t>Ν</a:t>
            </a:r>
            <a:r>
              <a:rPr lang="el-GR" sz="1100" dirty="0"/>
              <a:t>Β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(V</a:t>
            </a:r>
            <a:r>
              <a:rPr lang="en-US" sz="1100" dirty="0"/>
              <a:t>B</a:t>
            </a:r>
            <a:r>
              <a:rPr lang="en-US" dirty="0"/>
              <a:t> – N</a:t>
            </a:r>
            <a:r>
              <a:rPr lang="en-US" sz="1100" dirty="0"/>
              <a:t>C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C</a:t>
            </a:r>
            <a:r>
              <a:rPr lang="en-US" dirty="0"/>
              <a:t>)</a:t>
            </a:r>
          </a:p>
          <a:p>
            <a:r>
              <a:rPr lang="en-US" dirty="0"/>
              <a:t>                                           N</a:t>
            </a:r>
            <a:r>
              <a:rPr lang="en-US" sz="1100" dirty="0"/>
              <a:t>B</a:t>
            </a:r>
          </a:p>
          <a:p>
            <a:r>
              <a:rPr lang="en-US" dirty="0"/>
              <a:t>m</a:t>
            </a:r>
            <a:r>
              <a:rPr lang="en-US" sz="1100" dirty="0"/>
              <a:t>A</a:t>
            </a:r>
            <a:r>
              <a:rPr lang="en-US" dirty="0"/>
              <a:t> = </a:t>
            </a:r>
            <a:r>
              <a:rPr lang="en-US" dirty="0" err="1"/>
              <a:t>mEq</a:t>
            </a:r>
            <a:r>
              <a:rPr lang="en-US" sz="1100" dirty="0" err="1"/>
              <a:t>A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(</a:t>
            </a:r>
            <a:r>
              <a:rPr lang="el-GR" dirty="0"/>
              <a:t>Ν</a:t>
            </a:r>
            <a:r>
              <a:rPr lang="el-GR" sz="1100" dirty="0"/>
              <a:t>Β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B</a:t>
            </a:r>
            <a:r>
              <a:rPr lang="en-US" dirty="0"/>
              <a:t> – N</a:t>
            </a:r>
            <a:r>
              <a:rPr lang="en-US" sz="1100" dirty="0"/>
              <a:t>C</a:t>
            </a:r>
            <a:r>
              <a:rPr lang="en-US" dirty="0"/>
              <a:t> </a:t>
            </a:r>
            <a:r>
              <a:rPr lang="en-US" sz="2800" b="1" dirty="0"/>
              <a:t>·</a:t>
            </a:r>
            <a:r>
              <a:rPr lang="en-US" b="1" dirty="0"/>
              <a:t> </a:t>
            </a:r>
            <a:r>
              <a:rPr lang="en-US" dirty="0"/>
              <a:t>V</a:t>
            </a:r>
            <a:r>
              <a:rPr lang="en-US" sz="1100" dirty="0"/>
              <a:t>C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altLang="en-US" sz="1800" dirty="0">
                <a:sym typeface="Wingdings" panose="05000000000000000000" pitchFamily="2" charset="2"/>
              </a:rPr>
              <a:t>m</a:t>
            </a:r>
            <a:r>
              <a:rPr lang="en-US" altLang="en-US" sz="1800" baseline="-25000" dirty="0">
                <a:sym typeface="Wingdings" panose="05000000000000000000" pitchFamily="2" charset="2"/>
              </a:rPr>
              <a:t>x</a:t>
            </a:r>
            <a:r>
              <a:rPr lang="en-US" altLang="en-US" sz="1800" dirty="0">
                <a:sym typeface="Wingdings" panose="05000000000000000000" pitchFamily="2" charset="2"/>
              </a:rPr>
              <a:t>=</a:t>
            </a:r>
            <a:r>
              <a:rPr lang="en-US" altLang="en-US" sz="1800" dirty="0" err="1">
                <a:sym typeface="Wingdings" panose="05000000000000000000" pitchFamily="2" charset="2"/>
              </a:rPr>
              <a:t>mEq</a:t>
            </a:r>
            <a:r>
              <a:rPr lang="en-US" altLang="en-US" sz="1800" dirty="0">
                <a:sym typeface="Wingdings" panose="05000000000000000000" pitchFamily="2" charset="2"/>
              </a:rPr>
              <a:t>(N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1</a:t>
            </a:r>
            <a:r>
              <a:rPr lang="en-US" altLang="en-US" sz="1800" dirty="0">
                <a:sym typeface="Wingdings" panose="05000000000000000000" pitchFamily="2" charset="2"/>
              </a:rPr>
              <a:t>-N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V</a:t>
            </a:r>
            <a:r>
              <a:rPr lang="en-US" altLang="en-US" sz="1800" baseline="-25000" dirty="0">
                <a:sym typeface="Wingdings" panose="05000000000000000000" pitchFamily="2" charset="2"/>
              </a:rPr>
              <a:t>2</a:t>
            </a:r>
            <a:r>
              <a:rPr lang="en-US" altLang="en-US" sz="1800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6F926A-81F9-2E80-D18F-1C6BC9575E5A}"/>
              </a:ext>
            </a:extLst>
          </p:cNvPr>
          <p:cNvCxnSpPr/>
          <p:nvPr/>
        </p:nvCxnSpPr>
        <p:spPr>
          <a:xfrm>
            <a:off x="3657600" y="1752600"/>
            <a:ext cx="914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B4C6C9-A9D4-47CF-7624-8E0404DEDBBB}"/>
              </a:ext>
            </a:extLst>
          </p:cNvPr>
          <p:cNvCxnSpPr>
            <a:cxnSpLocks/>
          </p:cNvCxnSpPr>
          <p:nvPr/>
        </p:nvCxnSpPr>
        <p:spPr>
          <a:xfrm>
            <a:off x="3048000" y="4419600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04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A7ABB8-6C1D-4871-ACA7-E6A59ACE0FEA}"/>
              </a:ext>
            </a:extLst>
          </p:cNvPr>
          <p:cNvSpPr txBox="1"/>
          <p:nvPr/>
        </p:nvSpPr>
        <p:spPr>
          <a:xfrm>
            <a:off x="434463" y="1367631"/>
            <a:ext cx="8305800" cy="8302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b="1" dirty="0">
                <a:solidFill>
                  <a:schemeClr val="tx1"/>
                </a:solidFill>
              </a:rPr>
              <a:t>Πότε πραγματοποιείται: </a:t>
            </a:r>
            <a:r>
              <a:rPr lang="el-GR" sz="1600" dirty="0">
                <a:solidFill>
                  <a:schemeClr val="tx1"/>
                </a:solidFill>
              </a:rPr>
              <a:t>Όταν μεταβάλλεται ο τίτλος του ογκομετρικού διαλύματος κατά τη διάρκεια του πειράματος (π.χ. Ο</a:t>
            </a:r>
            <a:r>
              <a:rPr lang="el-GR" sz="1600" baseline="-25000" dirty="0">
                <a:solidFill>
                  <a:schemeClr val="tx1"/>
                </a:solidFill>
              </a:rPr>
              <a:t>2</a:t>
            </a:r>
            <a:r>
              <a:rPr lang="el-GR" sz="1600" dirty="0">
                <a:solidFill>
                  <a:schemeClr val="tx1"/>
                </a:solidFill>
              </a:rPr>
              <a:t>, θερμοκρασία, αλλοίωση του αποτελέσματος από προσμίξεις στο διαλύτη του ογκομετρικού διαλύματος κτλ) </a:t>
            </a:r>
          </a:p>
        </p:txBody>
      </p:sp>
      <p:graphicFrame>
        <p:nvGraphicFramePr>
          <p:cNvPr id="8198" name="Object 2">
            <a:extLst>
              <a:ext uri="{FF2B5EF4-FFF2-40B4-BE49-F238E27FC236}">
                <a16:creationId xmlns:a16="http://schemas.microsoft.com/office/drawing/2014/main" id="{A431A170-7C49-4401-B04D-0DF4F985E2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5" y="2438400"/>
          <a:ext cx="4595813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571018" imgH="2982073" progId="ChemDraw.Document.6.0">
                  <p:embed/>
                </p:oleObj>
              </mc:Choice>
              <mc:Fallback>
                <p:oleObj name="CS ChemDraw Drawing" r:id="rId2" imgW="6571018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2438400"/>
                        <a:ext cx="4595813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">
            <a:extLst>
              <a:ext uri="{FF2B5EF4-FFF2-40B4-BE49-F238E27FC236}">
                <a16:creationId xmlns:a16="http://schemas.microsoft.com/office/drawing/2014/main" id="{2A08183D-6138-4410-99D5-8B52E08BA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46707"/>
              </p:ext>
            </p:extLst>
          </p:nvPr>
        </p:nvGraphicFramePr>
        <p:xfrm>
          <a:off x="1931066" y="4658797"/>
          <a:ext cx="3857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08830" imgH="3029035" progId="ChemDraw.Document.6.0">
                  <p:embed/>
                </p:oleObj>
              </mc:Choice>
              <mc:Fallback>
                <p:oleObj name="CS ChemDraw Drawing" r:id="rId4" imgW="5508830" imgH="3029035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066" y="4658797"/>
                        <a:ext cx="3857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8">
            <a:extLst>
              <a:ext uri="{FF2B5EF4-FFF2-40B4-BE49-F238E27FC236}">
                <a16:creationId xmlns:a16="http://schemas.microsoft.com/office/drawing/2014/main" id="{AEB0731F-E31A-4034-9EE5-0193D1F52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81400"/>
            <a:ext cx="2514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>
                <a:solidFill>
                  <a:srgbClr val="000000"/>
                </a:solidFill>
              </a:rPr>
              <a:t>Ο «ωφέλιμος» όγκος </a:t>
            </a:r>
            <a:r>
              <a:rPr lang="en-US" altLang="en-US" sz="1800" dirty="0">
                <a:solidFill>
                  <a:srgbClr val="000000"/>
                </a:solidFill>
              </a:rPr>
              <a:t>V </a:t>
            </a:r>
            <a:r>
              <a:rPr lang="el-GR" altLang="en-US" sz="1800" dirty="0">
                <a:solidFill>
                  <a:srgbClr val="000000"/>
                </a:solidFill>
              </a:rPr>
              <a:t>του διαλύματος που </a:t>
            </a:r>
            <a:r>
              <a:rPr lang="el-GR" altLang="en-US" sz="1800" dirty="0" err="1">
                <a:solidFill>
                  <a:srgbClr val="000000"/>
                </a:solidFill>
              </a:rPr>
              <a:t>ογκομετρεί</a:t>
            </a:r>
            <a:r>
              <a:rPr lang="el-GR" altLang="en-US" sz="1800" dirty="0">
                <a:solidFill>
                  <a:srgbClr val="000000"/>
                </a:solidFill>
              </a:rPr>
              <a:t> είναι η διαφορά όγκων των δύο </a:t>
            </a:r>
            <a:r>
              <a:rPr lang="el-GR" altLang="en-US" sz="1800" dirty="0" err="1">
                <a:solidFill>
                  <a:srgbClr val="000000"/>
                </a:solidFill>
              </a:rPr>
              <a:t>ογκομετρήσεων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1EF5DC-7593-412A-9C35-4E2A5DC7AFE7}"/>
              </a:ext>
            </a:extLst>
          </p:cNvPr>
          <p:cNvCxnSpPr/>
          <p:nvPr/>
        </p:nvCxnSpPr>
        <p:spPr>
          <a:xfrm rot="5400000">
            <a:off x="2400300" y="29337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Box 12">
            <a:extLst>
              <a:ext uri="{FF2B5EF4-FFF2-40B4-BE49-F238E27FC236}">
                <a16:creationId xmlns:a16="http://schemas.microsoft.com/office/drawing/2014/main" id="{D92EB8B0-CA89-4099-9A02-E3E08FA22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514600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Διαλύτης</a:t>
            </a:r>
            <a:endParaRPr lang="en-US" altLang="en-US" sz="1800"/>
          </a:p>
        </p:txBody>
      </p:sp>
      <p:sp>
        <p:nvSpPr>
          <p:cNvPr id="8203" name="TextBox 13">
            <a:extLst>
              <a:ext uri="{FF2B5EF4-FFF2-40B4-BE49-F238E27FC236}">
                <a16:creationId xmlns:a16="http://schemas.microsoft.com/office/drawing/2014/main" id="{07E67A27-0454-485C-9CC2-6ECC5A22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514600"/>
            <a:ext cx="190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 err="1"/>
              <a:t>Αναλύτης</a:t>
            </a:r>
            <a:endParaRPr lang="en-US" altLang="en-US" sz="18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66914B-1D27-401E-AE45-7A290B503C0B}"/>
              </a:ext>
            </a:extLst>
          </p:cNvPr>
          <p:cNvCxnSpPr>
            <a:stCxn id="8203" idx="2"/>
          </p:cNvCxnSpPr>
          <p:nvPr/>
        </p:nvCxnSpPr>
        <p:spPr>
          <a:xfrm>
            <a:off x="1181100" y="2883932"/>
            <a:ext cx="11430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575A5F-1984-4831-B799-93D1C9709078}"/>
              </a:ext>
            </a:extLst>
          </p:cNvPr>
          <p:cNvCxnSpPr/>
          <p:nvPr/>
        </p:nvCxnSpPr>
        <p:spPr>
          <a:xfrm rot="5400000">
            <a:off x="2400300" y="52197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17">
            <a:extLst>
              <a:ext uri="{FF2B5EF4-FFF2-40B4-BE49-F238E27FC236}">
                <a16:creationId xmlns:a16="http://schemas.microsoft.com/office/drawing/2014/main" id="{350744D0-FE5A-4519-A613-C3D1858C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104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/>
              <a:t>Διαλύτης</a:t>
            </a:r>
            <a:endParaRPr lang="en-US" altLang="en-US" sz="1800"/>
          </a:p>
        </p:txBody>
      </p:sp>
      <p:sp>
        <p:nvSpPr>
          <p:cNvPr id="8207" name="TextBox 18">
            <a:extLst>
              <a:ext uri="{FF2B5EF4-FFF2-40B4-BE49-F238E27FC236}">
                <a16:creationId xmlns:a16="http://schemas.microsoft.com/office/drawing/2014/main" id="{0DC07A7F-774A-419A-8BD7-354A0BC9D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667000"/>
            <a:ext cx="2241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V</a:t>
            </a:r>
            <a:r>
              <a:rPr lang="en-US" altLang="en-US" sz="1800" baseline="-25000" dirty="0"/>
              <a:t>o</a:t>
            </a:r>
            <a:r>
              <a:rPr lang="el-GR" altLang="en-US" sz="1800" baseline="-25000" dirty="0"/>
              <a:t>λ </a:t>
            </a:r>
            <a:r>
              <a:rPr lang="el-GR" altLang="en-US" sz="1800" dirty="0"/>
              <a:t>= </a:t>
            </a:r>
            <a:r>
              <a:rPr lang="en-US" altLang="en-US" sz="1800" dirty="0"/>
              <a:t>V</a:t>
            </a:r>
            <a:r>
              <a:rPr lang="el-GR" altLang="en-US" sz="1800" baseline="-25000" dirty="0"/>
              <a:t>Αναλύτη</a:t>
            </a:r>
            <a:r>
              <a:rPr lang="el-GR" altLang="en-US" sz="1800" dirty="0"/>
              <a:t>+ </a:t>
            </a:r>
            <a:r>
              <a:rPr lang="en-US" altLang="en-US" sz="1800" dirty="0"/>
              <a:t>V</a:t>
            </a:r>
            <a:r>
              <a:rPr lang="el-GR" altLang="en-US" sz="1800" baseline="-25000" dirty="0"/>
              <a:t>απώλειας</a:t>
            </a:r>
            <a:endParaRPr lang="en-US" altLang="en-US" sz="1800" baseline="-25000" dirty="0"/>
          </a:p>
        </p:txBody>
      </p:sp>
      <p:sp>
        <p:nvSpPr>
          <p:cNvPr id="8208" name="Rectangle 19">
            <a:extLst>
              <a:ext uri="{FF2B5EF4-FFF2-40B4-BE49-F238E27FC236}">
                <a16:creationId xmlns:a16="http://schemas.microsoft.com/office/drawing/2014/main" id="{52B90F2F-2CA9-409A-AB29-E2E680FB2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02920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V</a:t>
            </a:r>
            <a:r>
              <a:rPr lang="el-GR" altLang="en-US" sz="1800" baseline="-25000" dirty="0">
                <a:solidFill>
                  <a:srgbClr val="000000"/>
                </a:solidFill>
              </a:rPr>
              <a:t>απώλειας</a:t>
            </a:r>
            <a:endParaRPr lang="en-US" alt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07238-7D75-4D1E-91B2-DA117546E415}"/>
              </a:ext>
            </a:extLst>
          </p:cNvPr>
          <p:cNvSpPr txBox="1"/>
          <p:nvPr/>
        </p:nvSpPr>
        <p:spPr>
          <a:xfrm>
            <a:off x="5818188" y="5719247"/>
            <a:ext cx="219682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  <a:r>
              <a:rPr lang="el-GR" baseline="-25000" dirty="0"/>
              <a:t>Αναλύτη </a:t>
            </a:r>
            <a:r>
              <a:rPr lang="el-GR" dirty="0"/>
              <a:t>=</a:t>
            </a:r>
            <a:r>
              <a:rPr lang="en-US" dirty="0"/>
              <a:t>V</a:t>
            </a:r>
            <a:r>
              <a:rPr lang="en-US" baseline="-25000" dirty="0"/>
              <a:t>o</a:t>
            </a:r>
            <a:r>
              <a:rPr lang="el-GR" baseline="-25000" dirty="0"/>
              <a:t>λ  </a:t>
            </a:r>
            <a:r>
              <a:rPr lang="el-GR" dirty="0"/>
              <a:t>-</a:t>
            </a:r>
            <a:r>
              <a:rPr lang="el-GR" baseline="-25000" dirty="0"/>
              <a:t> </a:t>
            </a:r>
            <a:r>
              <a:rPr lang="en-US" dirty="0"/>
              <a:t>V</a:t>
            </a:r>
            <a:r>
              <a:rPr lang="el-GR" baseline="-25000" dirty="0"/>
              <a:t>απώλειας</a:t>
            </a:r>
            <a:endParaRPr lang="en-US" baseline="-250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BB21CF3-2E97-4596-A456-C28B729D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63" y="444315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 err="1"/>
              <a:t>Ογκομέτρηση</a:t>
            </a:r>
            <a:r>
              <a:rPr lang="el-GR" sz="3600" dirty="0"/>
              <a:t> λευκού δείγματος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74E99-C8F9-434E-9784-3BBDCF4DB1E7}"/>
              </a:ext>
            </a:extLst>
          </p:cNvPr>
          <p:cNvSpPr txBox="1"/>
          <p:nvPr/>
        </p:nvSpPr>
        <p:spPr>
          <a:xfrm>
            <a:off x="64791" y="5946295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Λευκό δείγμα: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CE2E6-9783-4CC0-8DA5-EA1D8DD00D80}"/>
              </a:ext>
            </a:extLst>
          </p:cNvPr>
          <p:cNvSpPr txBox="1"/>
          <p:nvPr/>
        </p:nvSpPr>
        <p:spPr>
          <a:xfrm>
            <a:off x="776748" y="1445069"/>
            <a:ext cx="7772400" cy="9239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tx1"/>
                </a:solidFill>
              </a:rPr>
              <a:t>π.χ. </a:t>
            </a:r>
            <a:r>
              <a:rPr lang="el-GR" dirty="0" err="1">
                <a:solidFill>
                  <a:schemeClr val="tx1"/>
                </a:solidFill>
              </a:rPr>
              <a:t>επανογκομετρήσεις</a:t>
            </a:r>
            <a:r>
              <a:rPr lang="el-GR" dirty="0">
                <a:solidFill>
                  <a:schemeClr val="tx1"/>
                </a:solidFill>
              </a:rPr>
              <a:t> εξουδετερώσεως με καυστικά αλκάλια ως το πρώτο ογκομετρικό αντιδραστήριο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ογκομετρικός προσδιορισμός </a:t>
            </a:r>
            <a:r>
              <a:rPr lang="el-GR" dirty="0" err="1">
                <a:solidFill>
                  <a:schemeClr val="tx1"/>
                </a:solidFill>
              </a:rPr>
              <a:t>ακετυλοσαλικυλικού</a:t>
            </a:r>
            <a:r>
              <a:rPr lang="el-GR" dirty="0">
                <a:solidFill>
                  <a:schemeClr val="tx1"/>
                </a:solidFill>
              </a:rPr>
              <a:t> οξέος)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36A143-2EB8-4B2A-98D4-BC51D40E6BA6}"/>
              </a:ext>
            </a:extLst>
          </p:cNvPr>
          <p:cNvSpPr txBox="1"/>
          <p:nvPr/>
        </p:nvSpPr>
        <p:spPr>
          <a:xfrm>
            <a:off x="304800" y="2895600"/>
            <a:ext cx="2443163" cy="36988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προσδιοριζόμενη ουσία</a:t>
            </a:r>
            <a:endParaRPr lang="en-US" dirty="0"/>
          </a:p>
        </p:txBody>
      </p:sp>
      <p:cxnSp>
        <p:nvCxnSpPr>
          <p:cNvPr id="8" name="Shape 7">
            <a:extLst>
              <a:ext uri="{FF2B5EF4-FFF2-40B4-BE49-F238E27FC236}">
                <a16:creationId xmlns:a16="http://schemas.microsoft.com/office/drawing/2014/main" id="{81C9054B-BECF-4F5A-99F4-C4B86106A42B}"/>
              </a:ext>
            </a:extLst>
          </p:cNvPr>
          <p:cNvCxnSpPr>
            <a:stCxn id="6" idx="2"/>
            <a:endCxn id="9" idx="1"/>
          </p:cNvCxnSpPr>
          <p:nvPr/>
        </p:nvCxnSpPr>
        <p:spPr>
          <a:xfrm rot="16200000" flipH="1">
            <a:off x="2083594" y="2709069"/>
            <a:ext cx="347662" cy="1460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E82C91-3DE2-48E7-BA79-51F36CAAB67D}"/>
              </a:ext>
            </a:extLst>
          </p:cNvPr>
          <p:cNvSpPr txBox="1"/>
          <p:nvPr/>
        </p:nvSpPr>
        <p:spPr>
          <a:xfrm>
            <a:off x="2987675" y="3429000"/>
            <a:ext cx="3168650" cy="36988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προσθήκη καυστικού </a:t>
            </a:r>
            <a:r>
              <a:rPr lang="el-GR" dirty="0" err="1"/>
              <a:t>αλκάλεως</a:t>
            </a:r>
            <a:endParaRPr lang="en-US" dirty="0"/>
          </a:p>
        </p:txBody>
      </p:sp>
      <p:cxnSp>
        <p:nvCxnSpPr>
          <p:cNvPr id="11" name="Shape 10">
            <a:extLst>
              <a:ext uri="{FF2B5EF4-FFF2-40B4-BE49-F238E27FC236}">
                <a16:creationId xmlns:a16="http://schemas.microsoft.com/office/drawing/2014/main" id="{C1A247E6-FEF5-4C30-A339-3CB235CD25D6}"/>
              </a:ext>
            </a:extLst>
          </p:cNvPr>
          <p:cNvCxnSpPr>
            <a:stCxn id="9" idx="2"/>
            <a:endCxn id="12" idx="1"/>
          </p:cNvCxnSpPr>
          <p:nvPr/>
        </p:nvCxnSpPr>
        <p:spPr>
          <a:xfrm rot="16200000" flipH="1">
            <a:off x="4893469" y="3477419"/>
            <a:ext cx="423862" cy="1066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EE51B4-7420-4BF8-9E85-B024E11B4DB7}"/>
              </a:ext>
            </a:extLst>
          </p:cNvPr>
          <p:cNvSpPr txBox="1"/>
          <p:nvPr/>
        </p:nvSpPr>
        <p:spPr>
          <a:xfrm>
            <a:off x="5638800" y="4038600"/>
            <a:ext cx="2573338" cy="36988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err="1"/>
              <a:t>επανογκομέτρηση</a:t>
            </a:r>
            <a:r>
              <a:rPr lang="el-GR" dirty="0"/>
              <a:t> με οξύ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7FD44-6AE6-4E71-B13B-FA7C3BB5EC20}"/>
              </a:ext>
            </a:extLst>
          </p:cNvPr>
          <p:cNvSpPr txBox="1"/>
          <p:nvPr/>
        </p:nvSpPr>
        <p:spPr>
          <a:xfrm>
            <a:off x="685800" y="4267200"/>
            <a:ext cx="2889061" cy="58477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θέρμανση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αντίδραση με το ατμοσφαιρικό </a:t>
            </a:r>
            <a:r>
              <a:rPr lang="en-US" sz="1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1400" b="1" baseline="-25000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14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4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0936F3-7639-42D2-AF97-26B82777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/>
              <a:t>Λευκή </a:t>
            </a:r>
            <a:r>
              <a:rPr lang="el-GR" sz="3600" dirty="0" err="1"/>
              <a:t>ογκομέτρηση</a:t>
            </a:r>
            <a:endParaRPr lang="en-US" sz="3600" dirty="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60A37381-8A6F-41F3-9643-66CF68E685AF}"/>
              </a:ext>
            </a:extLst>
          </p:cNvPr>
          <p:cNvCxnSpPr>
            <a:stCxn id="17" idx="3"/>
          </p:cNvCxnSpPr>
          <p:nvPr/>
        </p:nvCxnSpPr>
        <p:spPr>
          <a:xfrm flipV="1">
            <a:off x="3574861" y="4222750"/>
            <a:ext cx="997139" cy="336838"/>
          </a:xfrm>
          <a:prstGeom prst="curvedConnector3">
            <a:avLst>
              <a:gd name="adj1" fmla="val 381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09CB0-70E8-4B73-96F5-A1C27463D79A}"/>
              </a:ext>
            </a:extLst>
          </p:cNvPr>
          <p:cNvSpPr txBox="1"/>
          <p:nvPr/>
        </p:nvSpPr>
        <p:spPr>
          <a:xfrm>
            <a:off x="457200" y="1419781"/>
            <a:ext cx="49441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/>
              <a:t>Η στοιχειομετρία της αντιδράσης δεν είναι σαφής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0A4354-11C0-4FBA-AF08-DADAFA8E88B3}"/>
              </a:ext>
            </a:extLst>
          </p:cNvPr>
          <p:cNvSpPr txBox="1"/>
          <p:nvPr/>
        </p:nvSpPr>
        <p:spPr>
          <a:xfrm>
            <a:off x="76200" y="2209800"/>
            <a:ext cx="8963025" cy="36988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πρότυπη ουσία </a:t>
            </a:r>
            <a:r>
              <a:rPr lang="el-GR" dirty="0">
                <a:sym typeface="Wingdings" pitchFamily="2" charset="2"/>
              </a:rPr>
              <a:t> υψηλής χημικής καθαρότητας και αυστηρά καθορισμένων προδιαγραφών</a:t>
            </a:r>
            <a:endParaRPr lang="en-US" dirty="0"/>
          </a:p>
        </p:txBody>
      </p:sp>
      <p:graphicFrame>
        <p:nvGraphicFramePr>
          <p:cNvPr id="10249" name="Object 2">
            <a:extLst>
              <a:ext uri="{FF2B5EF4-FFF2-40B4-BE49-F238E27FC236}">
                <a16:creationId xmlns:a16="http://schemas.microsoft.com/office/drawing/2014/main" id="{A42CA3A1-6601-461A-AEB5-88D05FBB37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3581400"/>
          <a:ext cx="2208213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155811" imgH="2982073" progId="ChemDraw.Document.6.0">
                  <p:embed/>
                </p:oleObj>
              </mc:Choice>
              <mc:Fallback>
                <p:oleObj name="CS ChemDraw Drawing" r:id="rId2" imgW="3155811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2208213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2">
            <a:extLst>
              <a:ext uri="{FF2B5EF4-FFF2-40B4-BE49-F238E27FC236}">
                <a16:creationId xmlns:a16="http://schemas.microsoft.com/office/drawing/2014/main" id="{82EAF699-B4BF-4148-A5B8-4A59A16497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3581400"/>
          <a:ext cx="2208213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55811" imgH="2982073" progId="ChemDraw.Document.6.0">
                  <p:embed/>
                </p:oleObj>
              </mc:Choice>
              <mc:Fallback>
                <p:oleObj name="CS ChemDraw Drawing" r:id="rId4" imgW="3155811" imgH="2982073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581400"/>
                        <a:ext cx="2208213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Box 8">
            <a:extLst>
              <a:ext uri="{FF2B5EF4-FFF2-40B4-BE49-F238E27FC236}">
                <a16:creationId xmlns:a16="http://schemas.microsoft.com/office/drawing/2014/main" id="{2678401C-BBF7-41C9-8548-7A3341C93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11" y="2708979"/>
            <a:ext cx="19341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 err="1"/>
              <a:t>Ογκομέτρηση</a:t>
            </a:r>
            <a:r>
              <a:rPr lang="el-GR" altLang="en-US" sz="1800" dirty="0"/>
              <a:t> αγνώστου δείγματος του αναλύτη</a:t>
            </a:r>
            <a:endParaRPr lang="en-US" altLang="en-US" sz="1800" dirty="0"/>
          </a:p>
        </p:txBody>
      </p:sp>
      <p:sp>
        <p:nvSpPr>
          <p:cNvPr id="10252" name="TextBox 9">
            <a:extLst>
              <a:ext uri="{FF2B5EF4-FFF2-40B4-BE49-F238E27FC236}">
                <a16:creationId xmlns:a16="http://schemas.microsoft.com/office/drawing/2014/main" id="{86EAECE4-4A0E-4BEB-A6B6-EBB8944DE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670879"/>
            <a:ext cx="1647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 err="1"/>
              <a:t>Ογκομέτρηση</a:t>
            </a:r>
            <a:r>
              <a:rPr lang="el-GR" altLang="en-US" sz="1800" dirty="0"/>
              <a:t> πρότυπης διαλύματος του αναλύτη</a:t>
            </a:r>
            <a:endParaRPr lang="en-US" altLang="en-US" sz="1800" dirty="0"/>
          </a:p>
        </p:txBody>
      </p:sp>
      <p:sp>
        <p:nvSpPr>
          <p:cNvPr id="10253" name="TextBox 10">
            <a:extLst>
              <a:ext uri="{FF2B5EF4-FFF2-40B4-BE49-F238E27FC236}">
                <a16:creationId xmlns:a16="http://schemas.microsoft.com/office/drawing/2014/main" id="{C0E668ED-0D03-4F6D-8347-A4260D2B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38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x</a:t>
            </a:r>
            <a:r>
              <a:rPr lang="en-US" altLang="en-US" sz="1800"/>
              <a:t> = mEq N V</a:t>
            </a:r>
            <a:r>
              <a:rPr lang="en-US" altLang="en-US" sz="1800" baseline="-25000"/>
              <a:t>x</a:t>
            </a:r>
          </a:p>
        </p:txBody>
      </p:sp>
      <p:sp>
        <p:nvSpPr>
          <p:cNvPr id="10254" name="TextBox 11">
            <a:extLst>
              <a:ext uri="{FF2B5EF4-FFF2-40B4-BE49-F238E27FC236}">
                <a16:creationId xmlns:a16="http://schemas.microsoft.com/office/drawing/2014/main" id="{6C87B2FE-6693-4261-B2BB-D3F8268BC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38600"/>
            <a:ext cx="150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</a:t>
            </a:r>
            <a:r>
              <a:rPr lang="en-US" altLang="en-US" sz="1800" baseline="-25000"/>
              <a:t>s</a:t>
            </a:r>
            <a:r>
              <a:rPr lang="en-US" altLang="en-US" sz="1800"/>
              <a:t> = mEq N V</a:t>
            </a:r>
            <a:r>
              <a:rPr lang="en-US" altLang="en-US" sz="1800" baseline="-25000"/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D72E2-0585-4560-AC53-570769B68337}"/>
              </a:ext>
            </a:extLst>
          </p:cNvPr>
          <p:cNvSpPr txBox="1"/>
          <p:nvPr/>
        </p:nvSpPr>
        <p:spPr>
          <a:xfrm>
            <a:off x="3429000" y="3429000"/>
            <a:ext cx="330577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ίδιο ογκομετρικό αντιδραστήριο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81D6AF-581B-4230-A15F-E2AADA824182}"/>
              </a:ext>
            </a:extLst>
          </p:cNvPr>
          <p:cNvCxnSpPr>
            <a:stCxn id="0" idx="1"/>
          </p:cNvCxnSpPr>
          <p:nvPr/>
        </p:nvCxnSpPr>
        <p:spPr>
          <a:xfrm rot="10800000" flipV="1">
            <a:off x="3124200" y="3613150"/>
            <a:ext cx="304800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744ADE-0710-4D53-AED4-8C46AA972C63}"/>
              </a:ext>
            </a:extLst>
          </p:cNvPr>
          <p:cNvCxnSpPr>
            <a:stCxn id="0" idx="3"/>
          </p:cNvCxnSpPr>
          <p:nvPr/>
        </p:nvCxnSpPr>
        <p:spPr>
          <a:xfrm>
            <a:off x="6734175" y="3613150"/>
            <a:ext cx="428625" cy="349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wn Arrow 18">
            <a:extLst>
              <a:ext uri="{FF2B5EF4-FFF2-40B4-BE49-F238E27FC236}">
                <a16:creationId xmlns:a16="http://schemas.microsoft.com/office/drawing/2014/main" id="{936205C9-BAC4-40B4-9E17-6DC212477852}"/>
              </a:ext>
            </a:extLst>
          </p:cNvPr>
          <p:cNvSpPr/>
          <p:nvPr/>
        </p:nvSpPr>
        <p:spPr>
          <a:xfrm>
            <a:off x="4038600" y="55626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261" name="Object 4">
            <a:extLst>
              <a:ext uri="{FF2B5EF4-FFF2-40B4-BE49-F238E27FC236}">
                <a16:creationId xmlns:a16="http://schemas.microsoft.com/office/drawing/2014/main" id="{38FF9571-4B3D-45EE-B7DF-B759AFA86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6096000"/>
          <a:ext cx="3857625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65400" imgH="431800" progId="Equation.3">
                  <p:embed/>
                </p:oleObj>
              </mc:Choice>
              <mc:Fallback>
                <p:oleObj name="Equation" r:id="rId5" imgW="25654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96000"/>
                        <a:ext cx="3857625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10E54530-495D-4D0A-AB6E-475D76F0B3D0}"/>
              </a:ext>
            </a:extLst>
          </p:cNvPr>
          <p:cNvSpPr/>
          <p:nvPr/>
        </p:nvSpPr>
        <p:spPr>
          <a:xfrm>
            <a:off x="2971800" y="4038600"/>
            <a:ext cx="3921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564B35-652F-404F-9177-80A508BB2283}"/>
              </a:ext>
            </a:extLst>
          </p:cNvPr>
          <p:cNvSpPr/>
          <p:nvPr/>
        </p:nvSpPr>
        <p:spPr>
          <a:xfrm>
            <a:off x="7239000" y="3962400"/>
            <a:ext cx="371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</a:t>
            </a:r>
            <a:r>
              <a:rPr 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D49147E-8FB8-46EA-AB94-C77D83DD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2501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sz="3600" dirty="0" err="1"/>
              <a:t>Ογκομέτρηση</a:t>
            </a:r>
            <a:r>
              <a:rPr lang="el-GR" sz="3600" dirty="0"/>
              <a:t> πρότυπης ουσίας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2009-09-03T18:58:10Z</outs:dateTime>
      <outs:isPinned>true</outs:isPinned>
    </outs:relatedDate>
    <outs:relatedDate>
      <outs:type>2</outs:type>
      <outs:displayName>Created</outs:displayName>
      <outs:dateTime>2009-09-03T18:11:02Z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Virtual PC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Luis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AD6D2F30-D143-4A73-963D-5F1877ED198D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2648</Words>
  <Application>Microsoft Office PowerPoint</Application>
  <PresentationFormat>On-screen Show (4:3)</PresentationFormat>
  <Paragraphs>392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CheltenhamStd-Book</vt:lpstr>
      <vt:lpstr>SymbolStd</vt:lpstr>
      <vt:lpstr>Wingdings</vt:lpstr>
      <vt:lpstr>Office Theme</vt:lpstr>
      <vt:lpstr>1_Office Theme</vt:lpstr>
      <vt:lpstr>2_Office Theme</vt:lpstr>
      <vt:lpstr>Equation</vt:lpstr>
      <vt:lpstr>CS ChemDraw Drawing</vt:lpstr>
      <vt:lpstr>ChemSketch</vt:lpstr>
      <vt:lpstr>ΟΓΚΟΜΕΤΡΙΚΗ ΑΝΑΛΥΣΗ</vt:lpstr>
      <vt:lpstr>Ογκομετρική ανάλυση </vt:lpstr>
      <vt:lpstr>Άμεση ογκομέτρηση</vt:lpstr>
      <vt:lpstr>Άμεση ογκομέτρηση</vt:lpstr>
      <vt:lpstr>Επανογκομέτρηση</vt:lpstr>
      <vt:lpstr>Επανογκομέτρηση</vt:lpstr>
      <vt:lpstr>Ογκομέτρηση λευκού δείγματος</vt:lpstr>
      <vt:lpstr>Λευκή ογκομέτρηση</vt:lpstr>
      <vt:lpstr>Ογκομέτρηση πρότυπης ουσίας</vt:lpstr>
      <vt:lpstr>Ογκομέτρηση πρότυπης ουσίας - παράδειγμα</vt:lpstr>
      <vt:lpstr>Ογκομέτρηση πρότυπης ουσίας – παράδειγμα :  α) ογκομέτρηση του δείγματος άγνωστης περιεκτικότητας σε πενικιλλίνη</vt:lpstr>
      <vt:lpstr>Ογκομέτρηση πρότυπης ουσίας – παράδειγμα:  β) ογκομέτρηση πρότυπου διαλύματος πενικιλλινών</vt:lpstr>
      <vt:lpstr>PowerPoint Presentation</vt:lpstr>
      <vt:lpstr>Ογκομετρική ανάλυση - ΜΕΘΟΔΟΙ ΕΞΟΥΔΕΤΕΡΩΣΗΣ</vt:lpstr>
      <vt:lpstr>Ογκομετρική ανάλυση - ΥΔΑΤΙΚΕΣ ΟΓΚΟΜΕΤΡΗΣΕΙΣ – γενικά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Ισχυρό οξύ + Ισχυρή βάση </vt:lpstr>
      <vt:lpstr> ΥΔΑΤΙΚΕΣ ΟΓΚΟΜΕΤΡΗΣΕΙΣ: καμπύλες εξουδετέρωσης – pH ισοδύναμου σημείου Ασθενές οξύ + Ισχυρή βάση </vt:lpstr>
      <vt:lpstr> ΥΔΑΤΙΚΕΣ ΟΓΚΟΜΕΤΡΗΣΕΙΣ: καμπύλες εξουδετέρωσης – pH ισοδύναμου σημείου Ασθενές οξύ + Ισχυρή βάση </vt:lpstr>
      <vt:lpstr>ΥΔΑΤΙΚΕΣ ΟΓΚΟΜΕΤΡΗΣΕΙΣ: καμπύλες εξουδετέρωσης – pH ισοδύναμου σημείου Ασθενές οξύ + Ισχυρή βάση</vt:lpstr>
      <vt:lpstr>ΥΔΑΤΙΚΕΣ ΟΓΚΟΜΕΤΡΗΣΕΙΣ: καμπύλες εξουδετέρωσης – pH ισοδύναμου σημείου Ασθενές οξύ + Ισχυρή βάση</vt:lpstr>
      <vt:lpstr>ΥΔΑΤΙΚΕΣ ΟΓΚΟΜΕΤΡΗΣΕΙΣ: καμπύλες εξουδετέρωσης – pH ισοδύναμου σημείου Ασθενές οξύ + Ισχυρή βάση</vt:lpstr>
      <vt:lpstr>ΥΔΑΤΙΚΕΣ ΟΓΚΟΜΕΤΡΗΣΕΙΣ: καμπύλες εξουδετέρωσης – pH ισοδύναμου σημείου Ασθενή βάση + Ισχυρό οξύ (πχ HCl)</vt:lpstr>
      <vt:lpstr>ΥΔΑΤΙΚΕΣ ΟΓΚΟΜΕΤΡΗΣΕΙΣ: καμπύλες εξουδετέρωσης – pH ισοδύναμου σημείου Ασθενή βάση + Ισχυρό οξύ</vt:lpstr>
      <vt:lpstr>ΥΔΑΤΙΚΕΣ ΟΓΚΟΜΕΤΡΗΣΕΙΣ: καμπύλες εξουδετέρωσης – pH ισοδύναμου σημείου Ασθενή βάση + Ισχυρό οξύ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  <vt:lpstr>ΥΔΑΤΙΚΕΣ ΟΓΚΟΜΕΤΡΗΣΕΙΣ  - Επιλογή δεικτών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ΟΓΚΟΜΕΤΡΙΚΗ ΑΝΑΛΥΣΗ</dc:title>
  <dc:creator>EIRINI PANTERI</dc:creator>
  <cp:lastModifiedBy>Konstantinos Georgakopoulos</cp:lastModifiedBy>
  <cp:revision>50</cp:revision>
  <dcterms:created xsi:type="dcterms:W3CDTF">2020-12-02T19:32:11Z</dcterms:created>
  <dcterms:modified xsi:type="dcterms:W3CDTF">2022-12-14T15:40:44Z</dcterms:modified>
</cp:coreProperties>
</file>