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318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872" autoAdjust="0"/>
  </p:normalViewPr>
  <p:slideViewPr>
    <p:cSldViewPr>
      <p:cViewPr varScale="1">
        <p:scale>
          <a:sx n="76" d="100"/>
          <a:sy n="76" d="100"/>
        </p:scale>
        <p:origin x="15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os Georgakopoulos" userId="S::konsgeo@o365.uoa.gr::cb341e3a-b08d-4e14-a927-24ebaffd9b07" providerId="AD" clId="Web-{4B98269D-2CFE-89E3-6C19-30819373AB13}"/>
    <pc:docChg chg="modSld">
      <pc:chgData name="Konstantinos Georgakopoulos" userId="S::konsgeo@o365.uoa.gr::cb341e3a-b08d-4e14-a927-24ebaffd9b07" providerId="AD" clId="Web-{4B98269D-2CFE-89E3-6C19-30819373AB13}" dt="2022-12-22T07:54:23.443" v="1" actId="1076"/>
      <pc:docMkLst>
        <pc:docMk/>
      </pc:docMkLst>
      <pc:sldChg chg="modSp">
        <pc:chgData name="Konstantinos Georgakopoulos" userId="S::konsgeo@o365.uoa.gr::cb341e3a-b08d-4e14-a927-24ebaffd9b07" providerId="AD" clId="Web-{4B98269D-2CFE-89E3-6C19-30819373AB13}" dt="2022-12-22T07:54:23.443" v="1" actId="1076"/>
        <pc:sldMkLst>
          <pc:docMk/>
          <pc:sldMk cId="0" sldId="441"/>
        </pc:sldMkLst>
        <pc:graphicFrameChg chg="mod">
          <ac:chgData name="Konstantinos Georgakopoulos" userId="S::konsgeo@o365.uoa.gr::cb341e3a-b08d-4e14-a927-24ebaffd9b07" providerId="AD" clId="Web-{4B98269D-2CFE-89E3-6C19-30819373AB13}" dt="2022-12-22T07:54:23.443" v="1" actId="1076"/>
          <ac:graphicFrameMkLst>
            <pc:docMk/>
            <pc:sldMk cId="0" sldId="441"/>
            <ac:graphicFrameMk id="16386" creationId="{A3C35970-3B7A-4F86-98E5-EC123B6583B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A70AA-DC4C-4FFE-8784-BC5B5A134A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2F1C7-1AE6-452C-BF55-2791A335F8DF}">
      <dgm:prSet phldrT="[Text]" custT="1"/>
      <dgm:spPr/>
      <dgm:t>
        <a:bodyPr/>
        <a:lstStyle/>
        <a:p>
          <a:r>
            <a:rPr lang="el-GR" sz="1800" i="1" dirty="0">
              <a:solidFill>
                <a:schemeClr val="bg1"/>
              </a:solidFill>
            </a:rPr>
            <a:t>Μέθοδοι</a:t>
          </a:r>
          <a:r>
            <a:rPr lang="el-GR" sz="1800" i="1" dirty="0">
              <a:solidFill>
                <a:srgbClr val="FFFF00"/>
              </a:solidFill>
            </a:rPr>
            <a:t> </a:t>
          </a:r>
          <a:r>
            <a:rPr lang="el-GR" sz="1800" i="1" dirty="0">
              <a:solidFill>
                <a:schemeClr val="bg1"/>
              </a:solidFill>
            </a:rPr>
            <a:t>εξουδετέρωσης</a:t>
          </a:r>
          <a:endParaRPr lang="en-US" sz="1800" dirty="0">
            <a:solidFill>
              <a:schemeClr val="bg1"/>
            </a:solidFill>
          </a:endParaRPr>
        </a:p>
      </dgm:t>
    </dgm:pt>
    <dgm:pt modelId="{878B0983-851D-4272-9011-0E9A105FF992}" type="parTrans" cxnId="{C64EEE68-CAEC-4735-BCE7-F42CA1F14226}">
      <dgm:prSet/>
      <dgm:spPr/>
      <dgm:t>
        <a:bodyPr/>
        <a:lstStyle/>
        <a:p>
          <a:endParaRPr lang="en-US"/>
        </a:p>
      </dgm:t>
    </dgm:pt>
    <dgm:pt modelId="{EB72C88A-1113-4AAA-88BF-64997407A92E}" type="sibTrans" cxnId="{C64EEE68-CAEC-4735-BCE7-F42CA1F14226}">
      <dgm:prSet/>
      <dgm:spPr/>
      <dgm:t>
        <a:bodyPr/>
        <a:lstStyle/>
        <a:p>
          <a:endParaRPr lang="en-US"/>
        </a:p>
      </dgm:t>
    </dgm:pt>
    <dgm:pt modelId="{D03BE32D-4181-4F90-AC4B-C4088092532E}">
      <dgm:prSet phldrT="[Text]" custT="1"/>
      <dgm:spPr/>
      <dgm:t>
        <a:bodyPr/>
        <a:lstStyle/>
        <a:p>
          <a:r>
            <a:rPr lang="el-GR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Αλκαλιμετρικές</a:t>
          </a:r>
          <a:endParaRPr lang="el-G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μέθοδοι</a:t>
          </a:r>
        </a:p>
        <a:p>
          <a:r>
            <a:rPr lang="el-GR" sz="1400" dirty="0"/>
            <a:t>(προσδιορισμοί βάσεων)</a:t>
          </a:r>
          <a:endParaRPr lang="en-US" sz="1400" dirty="0"/>
        </a:p>
      </dgm:t>
    </dgm:pt>
    <dgm:pt modelId="{A436A548-11D4-4893-8D57-E50014E30A91}" type="parTrans" cxnId="{CDAC842D-BCD9-4BD7-8B4D-C456B160ADFB}">
      <dgm:prSet/>
      <dgm:spPr/>
      <dgm:t>
        <a:bodyPr/>
        <a:lstStyle/>
        <a:p>
          <a:endParaRPr lang="en-US"/>
        </a:p>
      </dgm:t>
    </dgm:pt>
    <dgm:pt modelId="{0F360388-B7A5-4E95-A94E-936CA0E94C90}" type="sibTrans" cxnId="{CDAC842D-BCD9-4BD7-8B4D-C456B160ADFB}">
      <dgm:prSet/>
      <dgm:spPr/>
      <dgm:t>
        <a:bodyPr/>
        <a:lstStyle/>
        <a:p>
          <a:endParaRPr lang="en-US"/>
        </a:p>
      </dgm:t>
    </dgm:pt>
    <dgm:pt modelId="{3E019FFA-0084-4096-9B7A-CF734D78B500}">
      <dgm:prSet phldrT="[Text]" custT="1"/>
      <dgm:spPr/>
      <dgm:t>
        <a:bodyPr/>
        <a:lstStyle/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Οξυμετρικές</a:t>
          </a:r>
        </a:p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μέθοδοι</a:t>
          </a:r>
        </a:p>
        <a:p>
          <a:r>
            <a:rPr lang="el-GR" sz="1400" dirty="0"/>
            <a:t>(προσδιορισμοί οξέων)</a:t>
          </a:r>
          <a:endParaRPr lang="en-US" sz="1400" dirty="0"/>
        </a:p>
      </dgm:t>
    </dgm:pt>
    <dgm:pt modelId="{895CFE4B-5227-47C9-BF9B-B0391B199A68}" type="parTrans" cxnId="{28E991F5-1321-414B-8E7A-FE58D8423750}">
      <dgm:prSet/>
      <dgm:spPr/>
      <dgm:t>
        <a:bodyPr/>
        <a:lstStyle/>
        <a:p>
          <a:endParaRPr lang="en-US"/>
        </a:p>
      </dgm:t>
    </dgm:pt>
    <dgm:pt modelId="{BEF1A811-3428-4FE5-9765-8590EA61E70E}" type="sibTrans" cxnId="{28E991F5-1321-414B-8E7A-FE58D8423750}">
      <dgm:prSet/>
      <dgm:spPr/>
      <dgm:t>
        <a:bodyPr/>
        <a:lstStyle/>
        <a:p>
          <a:endParaRPr lang="en-US"/>
        </a:p>
      </dgm:t>
    </dgm:pt>
    <dgm:pt modelId="{7FAA04E9-4A64-4999-A85A-1C98AB1E4521}" type="pres">
      <dgm:prSet presAssocID="{6C3A70AA-DC4C-4FFE-8784-BC5B5A134A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40D555-F7B9-475D-8A47-024FF1687DF0}" type="pres">
      <dgm:prSet presAssocID="{BDD2F1C7-1AE6-452C-BF55-2791A335F8DF}" presName="hierRoot1" presStyleCnt="0">
        <dgm:presLayoutVars>
          <dgm:hierBranch val="init"/>
        </dgm:presLayoutVars>
      </dgm:prSet>
      <dgm:spPr/>
    </dgm:pt>
    <dgm:pt modelId="{FCF88C7D-6E23-4BAC-B3D4-284C11E7A191}" type="pres">
      <dgm:prSet presAssocID="{BDD2F1C7-1AE6-452C-BF55-2791A335F8DF}" presName="rootComposite1" presStyleCnt="0"/>
      <dgm:spPr/>
    </dgm:pt>
    <dgm:pt modelId="{12157855-678D-4DE6-8830-1028E88B79EB}" type="pres">
      <dgm:prSet presAssocID="{BDD2F1C7-1AE6-452C-BF55-2791A335F8DF}" presName="rootText1" presStyleLbl="node0" presStyleIdx="0" presStyleCnt="1">
        <dgm:presLayoutVars>
          <dgm:chPref val="3"/>
        </dgm:presLayoutVars>
      </dgm:prSet>
      <dgm:spPr/>
    </dgm:pt>
    <dgm:pt modelId="{CAE6E07B-5A9A-4CDF-8CD3-80922645703C}" type="pres">
      <dgm:prSet presAssocID="{BDD2F1C7-1AE6-452C-BF55-2791A335F8DF}" presName="rootConnector1" presStyleLbl="node1" presStyleIdx="0" presStyleCnt="0"/>
      <dgm:spPr/>
    </dgm:pt>
    <dgm:pt modelId="{AA3F3A7F-1118-4D8E-8DFC-2845FB2973EF}" type="pres">
      <dgm:prSet presAssocID="{BDD2F1C7-1AE6-452C-BF55-2791A335F8DF}" presName="hierChild2" presStyleCnt="0"/>
      <dgm:spPr/>
    </dgm:pt>
    <dgm:pt modelId="{6306BE99-2F44-43D0-B9BF-9ACE80CAF2CA}" type="pres">
      <dgm:prSet presAssocID="{A436A548-11D4-4893-8D57-E50014E30A91}" presName="Name37" presStyleLbl="parChTrans1D2" presStyleIdx="0" presStyleCnt="2"/>
      <dgm:spPr/>
    </dgm:pt>
    <dgm:pt modelId="{FB18A7E3-1530-4CAF-A88E-68436867CC2E}" type="pres">
      <dgm:prSet presAssocID="{D03BE32D-4181-4F90-AC4B-C4088092532E}" presName="hierRoot2" presStyleCnt="0">
        <dgm:presLayoutVars>
          <dgm:hierBranch val="init"/>
        </dgm:presLayoutVars>
      </dgm:prSet>
      <dgm:spPr/>
    </dgm:pt>
    <dgm:pt modelId="{C4A9C8AB-D31A-49C6-A72B-2A47134EA40D}" type="pres">
      <dgm:prSet presAssocID="{D03BE32D-4181-4F90-AC4B-C4088092532E}" presName="rootComposite" presStyleCnt="0"/>
      <dgm:spPr/>
    </dgm:pt>
    <dgm:pt modelId="{21191815-A877-45DF-A78B-9FE48C821894}" type="pres">
      <dgm:prSet presAssocID="{D03BE32D-4181-4F90-AC4B-C4088092532E}" presName="rootText" presStyleLbl="node2" presStyleIdx="0" presStyleCnt="2">
        <dgm:presLayoutVars>
          <dgm:chPref val="3"/>
        </dgm:presLayoutVars>
      </dgm:prSet>
      <dgm:spPr/>
    </dgm:pt>
    <dgm:pt modelId="{2FADA546-7035-41E2-A3F6-1E07CCC1EFD7}" type="pres">
      <dgm:prSet presAssocID="{D03BE32D-4181-4F90-AC4B-C4088092532E}" presName="rootConnector" presStyleLbl="node2" presStyleIdx="0" presStyleCnt="2"/>
      <dgm:spPr/>
    </dgm:pt>
    <dgm:pt modelId="{F4BB358E-8EAF-4DE9-92A2-544096276E26}" type="pres">
      <dgm:prSet presAssocID="{D03BE32D-4181-4F90-AC4B-C4088092532E}" presName="hierChild4" presStyleCnt="0"/>
      <dgm:spPr/>
    </dgm:pt>
    <dgm:pt modelId="{EE12C5FC-E4C8-46F4-A79E-B42AD53A3327}" type="pres">
      <dgm:prSet presAssocID="{D03BE32D-4181-4F90-AC4B-C4088092532E}" presName="hierChild5" presStyleCnt="0"/>
      <dgm:spPr/>
    </dgm:pt>
    <dgm:pt modelId="{93DACA58-E7F8-4825-A0C6-C9E60A22CC6F}" type="pres">
      <dgm:prSet presAssocID="{895CFE4B-5227-47C9-BF9B-B0391B199A68}" presName="Name37" presStyleLbl="parChTrans1D2" presStyleIdx="1" presStyleCnt="2"/>
      <dgm:spPr/>
    </dgm:pt>
    <dgm:pt modelId="{A138595E-EB26-43C2-9BC1-E6F8AEFD063C}" type="pres">
      <dgm:prSet presAssocID="{3E019FFA-0084-4096-9B7A-CF734D78B500}" presName="hierRoot2" presStyleCnt="0">
        <dgm:presLayoutVars>
          <dgm:hierBranch val="init"/>
        </dgm:presLayoutVars>
      </dgm:prSet>
      <dgm:spPr/>
    </dgm:pt>
    <dgm:pt modelId="{7BFCE977-ED28-4435-AD7C-04AA48966C3C}" type="pres">
      <dgm:prSet presAssocID="{3E019FFA-0084-4096-9B7A-CF734D78B500}" presName="rootComposite" presStyleCnt="0"/>
      <dgm:spPr/>
    </dgm:pt>
    <dgm:pt modelId="{B8104152-25A1-4415-A02C-67BA43D1D2D0}" type="pres">
      <dgm:prSet presAssocID="{3E019FFA-0084-4096-9B7A-CF734D78B500}" presName="rootText" presStyleLbl="node2" presStyleIdx="1" presStyleCnt="2">
        <dgm:presLayoutVars>
          <dgm:chPref val="3"/>
        </dgm:presLayoutVars>
      </dgm:prSet>
      <dgm:spPr/>
    </dgm:pt>
    <dgm:pt modelId="{42F5B8EF-71EB-469C-850B-DD418D6C7122}" type="pres">
      <dgm:prSet presAssocID="{3E019FFA-0084-4096-9B7A-CF734D78B500}" presName="rootConnector" presStyleLbl="node2" presStyleIdx="1" presStyleCnt="2"/>
      <dgm:spPr/>
    </dgm:pt>
    <dgm:pt modelId="{3E0B4767-5C58-4B94-B2EB-BB143544C29E}" type="pres">
      <dgm:prSet presAssocID="{3E019FFA-0084-4096-9B7A-CF734D78B500}" presName="hierChild4" presStyleCnt="0"/>
      <dgm:spPr/>
    </dgm:pt>
    <dgm:pt modelId="{64B178C6-A215-4E21-A7A2-CC9C36B3FD9A}" type="pres">
      <dgm:prSet presAssocID="{3E019FFA-0084-4096-9B7A-CF734D78B500}" presName="hierChild5" presStyleCnt="0"/>
      <dgm:spPr/>
    </dgm:pt>
    <dgm:pt modelId="{73E64A54-D61F-4B61-B674-61FE8F76EC28}" type="pres">
      <dgm:prSet presAssocID="{BDD2F1C7-1AE6-452C-BF55-2791A335F8DF}" presName="hierChild3" presStyleCnt="0"/>
      <dgm:spPr/>
    </dgm:pt>
  </dgm:ptLst>
  <dgm:cxnLst>
    <dgm:cxn modelId="{3210FD05-45F2-44D4-8881-CBD0DC7A2D7B}" type="presOf" srcId="{895CFE4B-5227-47C9-BF9B-B0391B199A68}" destId="{93DACA58-E7F8-4825-A0C6-C9E60A22CC6F}" srcOrd="0" destOrd="0" presId="urn:microsoft.com/office/officeart/2005/8/layout/orgChart1"/>
    <dgm:cxn modelId="{BCC9F317-7195-4FA3-A2B0-D8C5CA17E6EE}" type="presOf" srcId="{3E019FFA-0084-4096-9B7A-CF734D78B500}" destId="{42F5B8EF-71EB-469C-850B-DD418D6C7122}" srcOrd="1" destOrd="0" presId="urn:microsoft.com/office/officeart/2005/8/layout/orgChart1"/>
    <dgm:cxn modelId="{F02A5A1A-9EFE-4308-AF7C-BC3A877A566E}" type="presOf" srcId="{D03BE32D-4181-4F90-AC4B-C4088092532E}" destId="{2FADA546-7035-41E2-A3F6-1E07CCC1EFD7}" srcOrd="1" destOrd="0" presId="urn:microsoft.com/office/officeart/2005/8/layout/orgChart1"/>
    <dgm:cxn modelId="{CDAC842D-BCD9-4BD7-8B4D-C456B160ADFB}" srcId="{BDD2F1C7-1AE6-452C-BF55-2791A335F8DF}" destId="{D03BE32D-4181-4F90-AC4B-C4088092532E}" srcOrd="0" destOrd="0" parTransId="{A436A548-11D4-4893-8D57-E50014E30A91}" sibTransId="{0F360388-B7A5-4E95-A94E-936CA0E94C90}"/>
    <dgm:cxn modelId="{E970F63D-B06A-4D14-B299-1C228DC3E8A0}" type="presOf" srcId="{BDD2F1C7-1AE6-452C-BF55-2791A335F8DF}" destId="{12157855-678D-4DE6-8830-1028E88B79EB}" srcOrd="0" destOrd="0" presId="urn:microsoft.com/office/officeart/2005/8/layout/orgChart1"/>
    <dgm:cxn modelId="{C64EEE68-CAEC-4735-BCE7-F42CA1F14226}" srcId="{6C3A70AA-DC4C-4FFE-8784-BC5B5A134A89}" destId="{BDD2F1C7-1AE6-452C-BF55-2791A335F8DF}" srcOrd="0" destOrd="0" parTransId="{878B0983-851D-4272-9011-0E9A105FF992}" sibTransId="{EB72C88A-1113-4AAA-88BF-64997407A92E}"/>
    <dgm:cxn modelId="{1FD47754-438D-490F-8493-21DE4CD967CE}" type="presOf" srcId="{3E019FFA-0084-4096-9B7A-CF734D78B500}" destId="{B8104152-25A1-4415-A02C-67BA43D1D2D0}" srcOrd="0" destOrd="0" presId="urn:microsoft.com/office/officeart/2005/8/layout/orgChart1"/>
    <dgm:cxn modelId="{071E3CC8-D0F9-4756-81C4-D4203A67C414}" type="presOf" srcId="{BDD2F1C7-1AE6-452C-BF55-2791A335F8DF}" destId="{CAE6E07B-5A9A-4CDF-8CD3-80922645703C}" srcOrd="1" destOrd="0" presId="urn:microsoft.com/office/officeart/2005/8/layout/orgChart1"/>
    <dgm:cxn modelId="{955E44D2-6CDB-4BDB-B1B1-E3DFACD36F8F}" type="presOf" srcId="{6C3A70AA-DC4C-4FFE-8784-BC5B5A134A89}" destId="{7FAA04E9-4A64-4999-A85A-1C98AB1E4521}" srcOrd="0" destOrd="0" presId="urn:microsoft.com/office/officeart/2005/8/layout/orgChart1"/>
    <dgm:cxn modelId="{72DA93F3-CD10-4F64-81F5-E0F829D7A386}" type="presOf" srcId="{D03BE32D-4181-4F90-AC4B-C4088092532E}" destId="{21191815-A877-45DF-A78B-9FE48C821894}" srcOrd="0" destOrd="0" presId="urn:microsoft.com/office/officeart/2005/8/layout/orgChart1"/>
    <dgm:cxn modelId="{28E991F5-1321-414B-8E7A-FE58D8423750}" srcId="{BDD2F1C7-1AE6-452C-BF55-2791A335F8DF}" destId="{3E019FFA-0084-4096-9B7A-CF734D78B500}" srcOrd="1" destOrd="0" parTransId="{895CFE4B-5227-47C9-BF9B-B0391B199A68}" sibTransId="{BEF1A811-3428-4FE5-9765-8590EA61E70E}"/>
    <dgm:cxn modelId="{C3C7CEFB-39DC-46D3-82FD-0B474E11269B}" type="presOf" srcId="{A436A548-11D4-4893-8D57-E50014E30A91}" destId="{6306BE99-2F44-43D0-B9BF-9ACE80CAF2CA}" srcOrd="0" destOrd="0" presId="urn:microsoft.com/office/officeart/2005/8/layout/orgChart1"/>
    <dgm:cxn modelId="{0574E8CE-8FEF-4EA3-BA34-C4013796DD78}" type="presParOf" srcId="{7FAA04E9-4A64-4999-A85A-1C98AB1E4521}" destId="{9740D555-F7B9-475D-8A47-024FF1687DF0}" srcOrd="0" destOrd="0" presId="urn:microsoft.com/office/officeart/2005/8/layout/orgChart1"/>
    <dgm:cxn modelId="{BA2EA3D4-50EC-42A8-8FCC-F8BDBC50B066}" type="presParOf" srcId="{9740D555-F7B9-475D-8A47-024FF1687DF0}" destId="{FCF88C7D-6E23-4BAC-B3D4-284C11E7A191}" srcOrd="0" destOrd="0" presId="urn:microsoft.com/office/officeart/2005/8/layout/orgChart1"/>
    <dgm:cxn modelId="{3C24F88E-F84C-4CD2-8737-3B33A85BA27A}" type="presParOf" srcId="{FCF88C7D-6E23-4BAC-B3D4-284C11E7A191}" destId="{12157855-678D-4DE6-8830-1028E88B79EB}" srcOrd="0" destOrd="0" presId="urn:microsoft.com/office/officeart/2005/8/layout/orgChart1"/>
    <dgm:cxn modelId="{D19839D7-036E-47D1-95CA-9B537E5E4197}" type="presParOf" srcId="{FCF88C7D-6E23-4BAC-B3D4-284C11E7A191}" destId="{CAE6E07B-5A9A-4CDF-8CD3-80922645703C}" srcOrd="1" destOrd="0" presId="urn:microsoft.com/office/officeart/2005/8/layout/orgChart1"/>
    <dgm:cxn modelId="{08194032-7955-46A5-B99D-00061AC9697B}" type="presParOf" srcId="{9740D555-F7B9-475D-8A47-024FF1687DF0}" destId="{AA3F3A7F-1118-4D8E-8DFC-2845FB2973EF}" srcOrd="1" destOrd="0" presId="urn:microsoft.com/office/officeart/2005/8/layout/orgChart1"/>
    <dgm:cxn modelId="{2E90ED93-2192-4C2E-A937-0741BA96EC0D}" type="presParOf" srcId="{AA3F3A7F-1118-4D8E-8DFC-2845FB2973EF}" destId="{6306BE99-2F44-43D0-B9BF-9ACE80CAF2CA}" srcOrd="0" destOrd="0" presId="urn:microsoft.com/office/officeart/2005/8/layout/orgChart1"/>
    <dgm:cxn modelId="{FD9CAA98-A5A8-4EEF-9A89-341E7A5979DF}" type="presParOf" srcId="{AA3F3A7F-1118-4D8E-8DFC-2845FB2973EF}" destId="{FB18A7E3-1530-4CAF-A88E-68436867CC2E}" srcOrd="1" destOrd="0" presId="urn:microsoft.com/office/officeart/2005/8/layout/orgChart1"/>
    <dgm:cxn modelId="{84E4A965-F42C-4B58-8D98-DCC6A07A6224}" type="presParOf" srcId="{FB18A7E3-1530-4CAF-A88E-68436867CC2E}" destId="{C4A9C8AB-D31A-49C6-A72B-2A47134EA40D}" srcOrd="0" destOrd="0" presId="urn:microsoft.com/office/officeart/2005/8/layout/orgChart1"/>
    <dgm:cxn modelId="{CA25772D-9080-40E6-AF1B-3870AB724774}" type="presParOf" srcId="{C4A9C8AB-D31A-49C6-A72B-2A47134EA40D}" destId="{21191815-A877-45DF-A78B-9FE48C821894}" srcOrd="0" destOrd="0" presId="urn:microsoft.com/office/officeart/2005/8/layout/orgChart1"/>
    <dgm:cxn modelId="{33A3692D-C97B-4A1E-A5CA-44A8531E0808}" type="presParOf" srcId="{C4A9C8AB-D31A-49C6-A72B-2A47134EA40D}" destId="{2FADA546-7035-41E2-A3F6-1E07CCC1EFD7}" srcOrd="1" destOrd="0" presId="urn:microsoft.com/office/officeart/2005/8/layout/orgChart1"/>
    <dgm:cxn modelId="{0D490E26-94D1-422A-B975-4B209E78B9B9}" type="presParOf" srcId="{FB18A7E3-1530-4CAF-A88E-68436867CC2E}" destId="{F4BB358E-8EAF-4DE9-92A2-544096276E26}" srcOrd="1" destOrd="0" presId="urn:microsoft.com/office/officeart/2005/8/layout/orgChart1"/>
    <dgm:cxn modelId="{33DD1FAA-3B53-47F9-8501-F4F84BE52E0D}" type="presParOf" srcId="{FB18A7E3-1530-4CAF-A88E-68436867CC2E}" destId="{EE12C5FC-E4C8-46F4-A79E-B42AD53A3327}" srcOrd="2" destOrd="0" presId="urn:microsoft.com/office/officeart/2005/8/layout/orgChart1"/>
    <dgm:cxn modelId="{54139B1E-D778-4DC5-BF64-FDCFDF828BC8}" type="presParOf" srcId="{AA3F3A7F-1118-4D8E-8DFC-2845FB2973EF}" destId="{93DACA58-E7F8-4825-A0C6-C9E60A22CC6F}" srcOrd="2" destOrd="0" presId="urn:microsoft.com/office/officeart/2005/8/layout/orgChart1"/>
    <dgm:cxn modelId="{CD4644E5-5D45-4059-80CB-C38BB2104DD8}" type="presParOf" srcId="{AA3F3A7F-1118-4D8E-8DFC-2845FB2973EF}" destId="{A138595E-EB26-43C2-9BC1-E6F8AEFD063C}" srcOrd="3" destOrd="0" presId="urn:microsoft.com/office/officeart/2005/8/layout/orgChart1"/>
    <dgm:cxn modelId="{7326940C-0A97-4B5A-9042-086168CEAE6B}" type="presParOf" srcId="{A138595E-EB26-43C2-9BC1-E6F8AEFD063C}" destId="{7BFCE977-ED28-4435-AD7C-04AA48966C3C}" srcOrd="0" destOrd="0" presId="urn:microsoft.com/office/officeart/2005/8/layout/orgChart1"/>
    <dgm:cxn modelId="{5D3FE60C-34CA-4861-A319-F599942237B1}" type="presParOf" srcId="{7BFCE977-ED28-4435-AD7C-04AA48966C3C}" destId="{B8104152-25A1-4415-A02C-67BA43D1D2D0}" srcOrd="0" destOrd="0" presId="urn:microsoft.com/office/officeart/2005/8/layout/orgChart1"/>
    <dgm:cxn modelId="{4E0A7E53-2B9B-45B7-8A9B-1F2517B38A42}" type="presParOf" srcId="{7BFCE977-ED28-4435-AD7C-04AA48966C3C}" destId="{42F5B8EF-71EB-469C-850B-DD418D6C7122}" srcOrd="1" destOrd="0" presId="urn:microsoft.com/office/officeart/2005/8/layout/orgChart1"/>
    <dgm:cxn modelId="{9F8ECCF1-55FE-4D49-B04F-BAF0829DA996}" type="presParOf" srcId="{A138595E-EB26-43C2-9BC1-E6F8AEFD063C}" destId="{3E0B4767-5C58-4B94-B2EB-BB143544C29E}" srcOrd="1" destOrd="0" presId="urn:microsoft.com/office/officeart/2005/8/layout/orgChart1"/>
    <dgm:cxn modelId="{CDAE01BD-0898-4AFD-8055-0F3B2C958700}" type="presParOf" srcId="{A138595E-EB26-43C2-9BC1-E6F8AEFD063C}" destId="{64B178C6-A215-4E21-A7A2-CC9C36B3FD9A}" srcOrd="2" destOrd="0" presId="urn:microsoft.com/office/officeart/2005/8/layout/orgChart1"/>
    <dgm:cxn modelId="{452347FF-AF6B-4924-BE49-745E5C839F0F}" type="presParOf" srcId="{9740D555-F7B9-475D-8A47-024FF1687DF0}" destId="{73E64A54-D61F-4B61-B674-61FE8F76EC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A70AA-DC4C-4FFE-8784-BC5B5A134A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2F1C7-1AE6-452C-BF55-2791A335F8DF}">
      <dgm:prSet phldrT="[Text]"/>
      <dgm:spPr/>
      <dgm:t>
        <a:bodyPr/>
        <a:lstStyle/>
        <a:p>
          <a:r>
            <a:rPr lang="el-GR" i="1" dirty="0">
              <a:solidFill>
                <a:schemeClr val="bg1"/>
              </a:solidFill>
            </a:rPr>
            <a:t>Μέθοδοι</a:t>
          </a:r>
          <a:r>
            <a:rPr lang="el-GR" i="1" dirty="0">
              <a:solidFill>
                <a:srgbClr val="FFFF00"/>
              </a:solidFill>
            </a:rPr>
            <a:t> </a:t>
          </a:r>
          <a:r>
            <a:rPr lang="el-GR" i="1" dirty="0">
              <a:solidFill>
                <a:schemeClr val="bg1"/>
              </a:solidFill>
            </a:rPr>
            <a:t>εξουδετερώσεως</a:t>
          </a:r>
          <a:endParaRPr lang="en-US" dirty="0">
            <a:solidFill>
              <a:schemeClr val="bg1"/>
            </a:solidFill>
          </a:endParaRPr>
        </a:p>
      </dgm:t>
    </dgm:pt>
    <dgm:pt modelId="{878B0983-851D-4272-9011-0E9A105FF992}" type="parTrans" cxnId="{C64EEE68-CAEC-4735-BCE7-F42CA1F14226}">
      <dgm:prSet/>
      <dgm:spPr/>
      <dgm:t>
        <a:bodyPr/>
        <a:lstStyle/>
        <a:p>
          <a:endParaRPr lang="en-US"/>
        </a:p>
      </dgm:t>
    </dgm:pt>
    <dgm:pt modelId="{EB72C88A-1113-4AAA-88BF-64997407A92E}" type="sibTrans" cxnId="{C64EEE68-CAEC-4735-BCE7-F42CA1F14226}">
      <dgm:prSet/>
      <dgm:spPr/>
      <dgm:t>
        <a:bodyPr/>
        <a:lstStyle/>
        <a:p>
          <a:endParaRPr lang="en-US"/>
        </a:p>
      </dgm:t>
    </dgm:pt>
    <dgm:pt modelId="{D03BE32D-4181-4F90-AC4B-C4088092532E}">
      <dgm:prSet phldrT="[Text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Υδατικές ογκομετρήσεις</a:t>
          </a:r>
        </a:p>
        <a:p>
          <a:r>
            <a:rPr lang="el-GR" dirty="0"/>
            <a:t>(παρουσία Η</a:t>
          </a:r>
          <a:r>
            <a:rPr lang="el-GR" baseline="-25000" dirty="0"/>
            <a:t>2</a:t>
          </a:r>
          <a:r>
            <a:rPr lang="el-GR" dirty="0"/>
            <a:t>Ο)</a:t>
          </a:r>
          <a:endParaRPr lang="en-US" dirty="0"/>
        </a:p>
      </dgm:t>
    </dgm:pt>
    <dgm:pt modelId="{A436A548-11D4-4893-8D57-E50014E30A91}" type="parTrans" cxnId="{CDAC842D-BCD9-4BD7-8B4D-C456B160ADFB}">
      <dgm:prSet/>
      <dgm:spPr/>
      <dgm:t>
        <a:bodyPr/>
        <a:lstStyle/>
        <a:p>
          <a:endParaRPr lang="en-US"/>
        </a:p>
      </dgm:t>
    </dgm:pt>
    <dgm:pt modelId="{0F360388-B7A5-4E95-A94E-936CA0E94C90}" type="sibTrans" cxnId="{CDAC842D-BCD9-4BD7-8B4D-C456B160ADFB}">
      <dgm:prSet/>
      <dgm:spPr/>
      <dgm:t>
        <a:bodyPr/>
        <a:lstStyle/>
        <a:p>
          <a:endParaRPr lang="en-US"/>
        </a:p>
      </dgm:t>
    </dgm:pt>
    <dgm:pt modelId="{3E019FFA-0084-4096-9B7A-CF734D78B500}">
      <dgm:prSet phldrT="[Text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υδατικές ογκομετρήσεις</a:t>
          </a:r>
        </a:p>
        <a:p>
          <a:r>
            <a:rPr lang="el-GR" dirty="0"/>
            <a:t>(απουσία Η</a:t>
          </a:r>
          <a:r>
            <a:rPr lang="el-GR" baseline="-25000" dirty="0"/>
            <a:t>2</a:t>
          </a:r>
          <a:r>
            <a:rPr lang="el-GR" dirty="0"/>
            <a:t>Ο)</a:t>
          </a:r>
          <a:endParaRPr lang="en-US" dirty="0"/>
        </a:p>
      </dgm:t>
    </dgm:pt>
    <dgm:pt modelId="{895CFE4B-5227-47C9-BF9B-B0391B199A68}" type="parTrans" cxnId="{28E991F5-1321-414B-8E7A-FE58D8423750}">
      <dgm:prSet/>
      <dgm:spPr/>
      <dgm:t>
        <a:bodyPr/>
        <a:lstStyle/>
        <a:p>
          <a:endParaRPr lang="en-US"/>
        </a:p>
      </dgm:t>
    </dgm:pt>
    <dgm:pt modelId="{BEF1A811-3428-4FE5-9765-8590EA61E70E}" type="sibTrans" cxnId="{28E991F5-1321-414B-8E7A-FE58D8423750}">
      <dgm:prSet/>
      <dgm:spPr/>
      <dgm:t>
        <a:bodyPr/>
        <a:lstStyle/>
        <a:p>
          <a:endParaRPr lang="en-US"/>
        </a:p>
      </dgm:t>
    </dgm:pt>
    <dgm:pt modelId="{7FAA04E9-4A64-4999-A85A-1C98AB1E4521}" type="pres">
      <dgm:prSet presAssocID="{6C3A70AA-DC4C-4FFE-8784-BC5B5A134A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40D555-F7B9-475D-8A47-024FF1687DF0}" type="pres">
      <dgm:prSet presAssocID="{BDD2F1C7-1AE6-452C-BF55-2791A335F8DF}" presName="hierRoot1" presStyleCnt="0">
        <dgm:presLayoutVars>
          <dgm:hierBranch val="init"/>
        </dgm:presLayoutVars>
      </dgm:prSet>
      <dgm:spPr/>
    </dgm:pt>
    <dgm:pt modelId="{FCF88C7D-6E23-4BAC-B3D4-284C11E7A191}" type="pres">
      <dgm:prSet presAssocID="{BDD2F1C7-1AE6-452C-BF55-2791A335F8DF}" presName="rootComposite1" presStyleCnt="0"/>
      <dgm:spPr/>
    </dgm:pt>
    <dgm:pt modelId="{12157855-678D-4DE6-8830-1028E88B79EB}" type="pres">
      <dgm:prSet presAssocID="{BDD2F1C7-1AE6-452C-BF55-2791A335F8DF}" presName="rootText1" presStyleLbl="node0" presStyleIdx="0" presStyleCnt="1">
        <dgm:presLayoutVars>
          <dgm:chPref val="3"/>
        </dgm:presLayoutVars>
      </dgm:prSet>
      <dgm:spPr/>
    </dgm:pt>
    <dgm:pt modelId="{CAE6E07B-5A9A-4CDF-8CD3-80922645703C}" type="pres">
      <dgm:prSet presAssocID="{BDD2F1C7-1AE6-452C-BF55-2791A335F8DF}" presName="rootConnector1" presStyleLbl="node1" presStyleIdx="0" presStyleCnt="0"/>
      <dgm:spPr/>
    </dgm:pt>
    <dgm:pt modelId="{AA3F3A7F-1118-4D8E-8DFC-2845FB2973EF}" type="pres">
      <dgm:prSet presAssocID="{BDD2F1C7-1AE6-452C-BF55-2791A335F8DF}" presName="hierChild2" presStyleCnt="0"/>
      <dgm:spPr/>
    </dgm:pt>
    <dgm:pt modelId="{6306BE99-2F44-43D0-B9BF-9ACE80CAF2CA}" type="pres">
      <dgm:prSet presAssocID="{A436A548-11D4-4893-8D57-E50014E30A91}" presName="Name37" presStyleLbl="parChTrans1D2" presStyleIdx="0" presStyleCnt="2"/>
      <dgm:spPr/>
    </dgm:pt>
    <dgm:pt modelId="{FB18A7E3-1530-4CAF-A88E-68436867CC2E}" type="pres">
      <dgm:prSet presAssocID="{D03BE32D-4181-4F90-AC4B-C4088092532E}" presName="hierRoot2" presStyleCnt="0">
        <dgm:presLayoutVars>
          <dgm:hierBranch val="init"/>
        </dgm:presLayoutVars>
      </dgm:prSet>
      <dgm:spPr/>
    </dgm:pt>
    <dgm:pt modelId="{C4A9C8AB-D31A-49C6-A72B-2A47134EA40D}" type="pres">
      <dgm:prSet presAssocID="{D03BE32D-4181-4F90-AC4B-C4088092532E}" presName="rootComposite" presStyleCnt="0"/>
      <dgm:spPr/>
    </dgm:pt>
    <dgm:pt modelId="{21191815-A877-45DF-A78B-9FE48C821894}" type="pres">
      <dgm:prSet presAssocID="{D03BE32D-4181-4F90-AC4B-C4088092532E}" presName="rootText" presStyleLbl="node2" presStyleIdx="0" presStyleCnt="2">
        <dgm:presLayoutVars>
          <dgm:chPref val="3"/>
        </dgm:presLayoutVars>
      </dgm:prSet>
      <dgm:spPr/>
    </dgm:pt>
    <dgm:pt modelId="{2FADA546-7035-41E2-A3F6-1E07CCC1EFD7}" type="pres">
      <dgm:prSet presAssocID="{D03BE32D-4181-4F90-AC4B-C4088092532E}" presName="rootConnector" presStyleLbl="node2" presStyleIdx="0" presStyleCnt="2"/>
      <dgm:spPr/>
    </dgm:pt>
    <dgm:pt modelId="{F4BB358E-8EAF-4DE9-92A2-544096276E26}" type="pres">
      <dgm:prSet presAssocID="{D03BE32D-4181-4F90-AC4B-C4088092532E}" presName="hierChild4" presStyleCnt="0"/>
      <dgm:spPr/>
    </dgm:pt>
    <dgm:pt modelId="{EE12C5FC-E4C8-46F4-A79E-B42AD53A3327}" type="pres">
      <dgm:prSet presAssocID="{D03BE32D-4181-4F90-AC4B-C4088092532E}" presName="hierChild5" presStyleCnt="0"/>
      <dgm:spPr/>
    </dgm:pt>
    <dgm:pt modelId="{93DACA58-E7F8-4825-A0C6-C9E60A22CC6F}" type="pres">
      <dgm:prSet presAssocID="{895CFE4B-5227-47C9-BF9B-B0391B199A68}" presName="Name37" presStyleLbl="parChTrans1D2" presStyleIdx="1" presStyleCnt="2"/>
      <dgm:spPr/>
    </dgm:pt>
    <dgm:pt modelId="{A138595E-EB26-43C2-9BC1-E6F8AEFD063C}" type="pres">
      <dgm:prSet presAssocID="{3E019FFA-0084-4096-9B7A-CF734D78B500}" presName="hierRoot2" presStyleCnt="0">
        <dgm:presLayoutVars>
          <dgm:hierBranch val="init"/>
        </dgm:presLayoutVars>
      </dgm:prSet>
      <dgm:spPr/>
    </dgm:pt>
    <dgm:pt modelId="{7BFCE977-ED28-4435-AD7C-04AA48966C3C}" type="pres">
      <dgm:prSet presAssocID="{3E019FFA-0084-4096-9B7A-CF734D78B500}" presName="rootComposite" presStyleCnt="0"/>
      <dgm:spPr/>
    </dgm:pt>
    <dgm:pt modelId="{B8104152-25A1-4415-A02C-67BA43D1D2D0}" type="pres">
      <dgm:prSet presAssocID="{3E019FFA-0084-4096-9B7A-CF734D78B500}" presName="rootText" presStyleLbl="node2" presStyleIdx="1" presStyleCnt="2">
        <dgm:presLayoutVars>
          <dgm:chPref val="3"/>
        </dgm:presLayoutVars>
      </dgm:prSet>
      <dgm:spPr/>
    </dgm:pt>
    <dgm:pt modelId="{42F5B8EF-71EB-469C-850B-DD418D6C7122}" type="pres">
      <dgm:prSet presAssocID="{3E019FFA-0084-4096-9B7A-CF734D78B500}" presName="rootConnector" presStyleLbl="node2" presStyleIdx="1" presStyleCnt="2"/>
      <dgm:spPr/>
    </dgm:pt>
    <dgm:pt modelId="{3E0B4767-5C58-4B94-B2EB-BB143544C29E}" type="pres">
      <dgm:prSet presAssocID="{3E019FFA-0084-4096-9B7A-CF734D78B500}" presName="hierChild4" presStyleCnt="0"/>
      <dgm:spPr/>
    </dgm:pt>
    <dgm:pt modelId="{64B178C6-A215-4E21-A7A2-CC9C36B3FD9A}" type="pres">
      <dgm:prSet presAssocID="{3E019FFA-0084-4096-9B7A-CF734D78B500}" presName="hierChild5" presStyleCnt="0"/>
      <dgm:spPr/>
    </dgm:pt>
    <dgm:pt modelId="{73E64A54-D61F-4B61-B674-61FE8F76EC28}" type="pres">
      <dgm:prSet presAssocID="{BDD2F1C7-1AE6-452C-BF55-2791A335F8DF}" presName="hierChild3" presStyleCnt="0"/>
      <dgm:spPr/>
    </dgm:pt>
  </dgm:ptLst>
  <dgm:cxnLst>
    <dgm:cxn modelId="{CDAC842D-BCD9-4BD7-8B4D-C456B160ADFB}" srcId="{BDD2F1C7-1AE6-452C-BF55-2791A335F8DF}" destId="{D03BE32D-4181-4F90-AC4B-C4088092532E}" srcOrd="0" destOrd="0" parTransId="{A436A548-11D4-4893-8D57-E50014E30A91}" sibTransId="{0F360388-B7A5-4E95-A94E-936CA0E94C90}"/>
    <dgm:cxn modelId="{4EE8B244-0838-43B8-8D75-D911B0A980E7}" type="presOf" srcId="{6C3A70AA-DC4C-4FFE-8784-BC5B5A134A89}" destId="{7FAA04E9-4A64-4999-A85A-1C98AB1E4521}" srcOrd="0" destOrd="0" presId="urn:microsoft.com/office/officeart/2005/8/layout/orgChart1"/>
    <dgm:cxn modelId="{9482A445-8C39-4FA9-9AF8-81934CCFC446}" type="presOf" srcId="{BDD2F1C7-1AE6-452C-BF55-2791A335F8DF}" destId="{12157855-678D-4DE6-8830-1028E88B79EB}" srcOrd="0" destOrd="0" presId="urn:microsoft.com/office/officeart/2005/8/layout/orgChart1"/>
    <dgm:cxn modelId="{C64EEE68-CAEC-4735-BCE7-F42CA1F14226}" srcId="{6C3A70AA-DC4C-4FFE-8784-BC5B5A134A89}" destId="{BDD2F1C7-1AE6-452C-BF55-2791A335F8DF}" srcOrd="0" destOrd="0" parTransId="{878B0983-851D-4272-9011-0E9A105FF992}" sibTransId="{EB72C88A-1113-4AAA-88BF-64997407A92E}"/>
    <dgm:cxn modelId="{7A3C8D88-F84A-4B7E-AC2F-06386C7A0B58}" type="presOf" srcId="{895CFE4B-5227-47C9-BF9B-B0391B199A68}" destId="{93DACA58-E7F8-4825-A0C6-C9E60A22CC6F}" srcOrd="0" destOrd="0" presId="urn:microsoft.com/office/officeart/2005/8/layout/orgChart1"/>
    <dgm:cxn modelId="{7C5A9B94-C8F7-424E-8166-27DA5D3C247C}" type="presOf" srcId="{A436A548-11D4-4893-8D57-E50014E30A91}" destId="{6306BE99-2F44-43D0-B9BF-9ACE80CAF2CA}" srcOrd="0" destOrd="0" presId="urn:microsoft.com/office/officeart/2005/8/layout/orgChart1"/>
    <dgm:cxn modelId="{A86D239F-841A-4278-A007-15789C00FE80}" type="presOf" srcId="{3E019FFA-0084-4096-9B7A-CF734D78B500}" destId="{B8104152-25A1-4415-A02C-67BA43D1D2D0}" srcOrd="0" destOrd="0" presId="urn:microsoft.com/office/officeart/2005/8/layout/orgChart1"/>
    <dgm:cxn modelId="{2CC6ABD7-389B-437A-8D07-FF70F902478B}" type="presOf" srcId="{3E019FFA-0084-4096-9B7A-CF734D78B500}" destId="{42F5B8EF-71EB-469C-850B-DD418D6C7122}" srcOrd="1" destOrd="0" presId="urn:microsoft.com/office/officeart/2005/8/layout/orgChart1"/>
    <dgm:cxn modelId="{591926DB-7484-4906-B431-FA97FF7FBA7A}" type="presOf" srcId="{BDD2F1C7-1AE6-452C-BF55-2791A335F8DF}" destId="{CAE6E07B-5A9A-4CDF-8CD3-80922645703C}" srcOrd="1" destOrd="0" presId="urn:microsoft.com/office/officeart/2005/8/layout/orgChart1"/>
    <dgm:cxn modelId="{1BE707E5-4DA6-4184-8ACB-F8A47858FEBF}" type="presOf" srcId="{D03BE32D-4181-4F90-AC4B-C4088092532E}" destId="{21191815-A877-45DF-A78B-9FE48C821894}" srcOrd="0" destOrd="0" presId="urn:microsoft.com/office/officeart/2005/8/layout/orgChart1"/>
    <dgm:cxn modelId="{9FF914F4-19B1-4E8A-963D-58BA75A55824}" type="presOf" srcId="{D03BE32D-4181-4F90-AC4B-C4088092532E}" destId="{2FADA546-7035-41E2-A3F6-1E07CCC1EFD7}" srcOrd="1" destOrd="0" presId="urn:microsoft.com/office/officeart/2005/8/layout/orgChart1"/>
    <dgm:cxn modelId="{28E991F5-1321-414B-8E7A-FE58D8423750}" srcId="{BDD2F1C7-1AE6-452C-BF55-2791A335F8DF}" destId="{3E019FFA-0084-4096-9B7A-CF734D78B500}" srcOrd="1" destOrd="0" parTransId="{895CFE4B-5227-47C9-BF9B-B0391B199A68}" sibTransId="{BEF1A811-3428-4FE5-9765-8590EA61E70E}"/>
    <dgm:cxn modelId="{4E965B76-A409-406E-9144-0C59ADDF318E}" type="presParOf" srcId="{7FAA04E9-4A64-4999-A85A-1C98AB1E4521}" destId="{9740D555-F7B9-475D-8A47-024FF1687DF0}" srcOrd="0" destOrd="0" presId="urn:microsoft.com/office/officeart/2005/8/layout/orgChart1"/>
    <dgm:cxn modelId="{3E872076-8933-491F-B24C-5FFB5B6E5F1D}" type="presParOf" srcId="{9740D555-F7B9-475D-8A47-024FF1687DF0}" destId="{FCF88C7D-6E23-4BAC-B3D4-284C11E7A191}" srcOrd="0" destOrd="0" presId="urn:microsoft.com/office/officeart/2005/8/layout/orgChart1"/>
    <dgm:cxn modelId="{ED8E7A94-F742-432D-9B13-4C8B5A4B17FB}" type="presParOf" srcId="{FCF88C7D-6E23-4BAC-B3D4-284C11E7A191}" destId="{12157855-678D-4DE6-8830-1028E88B79EB}" srcOrd="0" destOrd="0" presId="urn:microsoft.com/office/officeart/2005/8/layout/orgChart1"/>
    <dgm:cxn modelId="{BE58DBEB-629F-4ED3-9BB5-4FA9FE2D15BF}" type="presParOf" srcId="{FCF88C7D-6E23-4BAC-B3D4-284C11E7A191}" destId="{CAE6E07B-5A9A-4CDF-8CD3-80922645703C}" srcOrd="1" destOrd="0" presId="urn:microsoft.com/office/officeart/2005/8/layout/orgChart1"/>
    <dgm:cxn modelId="{ACCCAAE6-160F-4FB2-B9BD-35CF955C0182}" type="presParOf" srcId="{9740D555-F7B9-475D-8A47-024FF1687DF0}" destId="{AA3F3A7F-1118-4D8E-8DFC-2845FB2973EF}" srcOrd="1" destOrd="0" presId="urn:microsoft.com/office/officeart/2005/8/layout/orgChart1"/>
    <dgm:cxn modelId="{89A2E0AE-1E11-419E-9594-C5FBB19AD294}" type="presParOf" srcId="{AA3F3A7F-1118-4D8E-8DFC-2845FB2973EF}" destId="{6306BE99-2F44-43D0-B9BF-9ACE80CAF2CA}" srcOrd="0" destOrd="0" presId="urn:microsoft.com/office/officeart/2005/8/layout/orgChart1"/>
    <dgm:cxn modelId="{D29D8D34-2EC4-47D1-8FA4-DD5D6B258AEF}" type="presParOf" srcId="{AA3F3A7F-1118-4D8E-8DFC-2845FB2973EF}" destId="{FB18A7E3-1530-4CAF-A88E-68436867CC2E}" srcOrd="1" destOrd="0" presId="urn:microsoft.com/office/officeart/2005/8/layout/orgChart1"/>
    <dgm:cxn modelId="{0175AF78-BD3A-4AEC-9491-68EE1ADBE13B}" type="presParOf" srcId="{FB18A7E3-1530-4CAF-A88E-68436867CC2E}" destId="{C4A9C8AB-D31A-49C6-A72B-2A47134EA40D}" srcOrd="0" destOrd="0" presId="urn:microsoft.com/office/officeart/2005/8/layout/orgChart1"/>
    <dgm:cxn modelId="{0A002127-8D6A-4A16-81EB-D761ADC91B29}" type="presParOf" srcId="{C4A9C8AB-D31A-49C6-A72B-2A47134EA40D}" destId="{21191815-A877-45DF-A78B-9FE48C821894}" srcOrd="0" destOrd="0" presId="urn:microsoft.com/office/officeart/2005/8/layout/orgChart1"/>
    <dgm:cxn modelId="{5B0FF775-C942-4F02-BABF-948D573305C6}" type="presParOf" srcId="{C4A9C8AB-D31A-49C6-A72B-2A47134EA40D}" destId="{2FADA546-7035-41E2-A3F6-1E07CCC1EFD7}" srcOrd="1" destOrd="0" presId="urn:microsoft.com/office/officeart/2005/8/layout/orgChart1"/>
    <dgm:cxn modelId="{1D312305-295A-457B-B945-B27F6E90B4CD}" type="presParOf" srcId="{FB18A7E3-1530-4CAF-A88E-68436867CC2E}" destId="{F4BB358E-8EAF-4DE9-92A2-544096276E26}" srcOrd="1" destOrd="0" presId="urn:microsoft.com/office/officeart/2005/8/layout/orgChart1"/>
    <dgm:cxn modelId="{F0EF5867-84FD-4A83-AC08-787E2DAEFC90}" type="presParOf" srcId="{FB18A7E3-1530-4CAF-A88E-68436867CC2E}" destId="{EE12C5FC-E4C8-46F4-A79E-B42AD53A3327}" srcOrd="2" destOrd="0" presId="urn:microsoft.com/office/officeart/2005/8/layout/orgChart1"/>
    <dgm:cxn modelId="{53F7B4E1-44C9-4A47-AEA8-2859C2558A18}" type="presParOf" srcId="{AA3F3A7F-1118-4D8E-8DFC-2845FB2973EF}" destId="{93DACA58-E7F8-4825-A0C6-C9E60A22CC6F}" srcOrd="2" destOrd="0" presId="urn:microsoft.com/office/officeart/2005/8/layout/orgChart1"/>
    <dgm:cxn modelId="{114579F5-BF8A-406B-BACB-DD01B1A9F2A5}" type="presParOf" srcId="{AA3F3A7F-1118-4D8E-8DFC-2845FB2973EF}" destId="{A138595E-EB26-43C2-9BC1-E6F8AEFD063C}" srcOrd="3" destOrd="0" presId="urn:microsoft.com/office/officeart/2005/8/layout/orgChart1"/>
    <dgm:cxn modelId="{F3DBB89E-5E66-4B5A-B250-C702EA443BD9}" type="presParOf" srcId="{A138595E-EB26-43C2-9BC1-E6F8AEFD063C}" destId="{7BFCE977-ED28-4435-AD7C-04AA48966C3C}" srcOrd="0" destOrd="0" presId="urn:microsoft.com/office/officeart/2005/8/layout/orgChart1"/>
    <dgm:cxn modelId="{C97D171A-320A-466B-8946-84D0D382B8F9}" type="presParOf" srcId="{7BFCE977-ED28-4435-AD7C-04AA48966C3C}" destId="{B8104152-25A1-4415-A02C-67BA43D1D2D0}" srcOrd="0" destOrd="0" presId="urn:microsoft.com/office/officeart/2005/8/layout/orgChart1"/>
    <dgm:cxn modelId="{968CFF73-3DE0-4604-A92F-8EA365011458}" type="presParOf" srcId="{7BFCE977-ED28-4435-AD7C-04AA48966C3C}" destId="{42F5B8EF-71EB-469C-850B-DD418D6C7122}" srcOrd="1" destOrd="0" presId="urn:microsoft.com/office/officeart/2005/8/layout/orgChart1"/>
    <dgm:cxn modelId="{C64AE9F3-CF35-4A23-8ED6-432F32CADC90}" type="presParOf" srcId="{A138595E-EB26-43C2-9BC1-E6F8AEFD063C}" destId="{3E0B4767-5C58-4B94-B2EB-BB143544C29E}" srcOrd="1" destOrd="0" presId="urn:microsoft.com/office/officeart/2005/8/layout/orgChart1"/>
    <dgm:cxn modelId="{A2A56A9E-C2EF-4602-8C08-A39C6FF71ED3}" type="presParOf" srcId="{A138595E-EB26-43C2-9BC1-E6F8AEFD063C}" destId="{64B178C6-A215-4E21-A7A2-CC9C36B3FD9A}" srcOrd="2" destOrd="0" presId="urn:microsoft.com/office/officeart/2005/8/layout/orgChart1"/>
    <dgm:cxn modelId="{6325CDAB-D715-4046-BB0C-CCF2EB26D52B}" type="presParOf" srcId="{9740D555-F7B9-475D-8A47-024FF1687DF0}" destId="{73E64A54-D61F-4B61-B674-61FE8F76EC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17E6B-FE8E-43BB-8A02-C96B2EF58B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3A5CA-2D23-463C-B4A6-EAA842BFAA54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800" dirty="0"/>
            <a:t>Υδατικές ογκομετρήσεις  (</a:t>
          </a:r>
          <a:r>
            <a:rPr lang="el-GR" sz="1800" dirty="0" err="1"/>
            <a:t>οξυ-αλκαλιμετρικοί</a:t>
          </a:r>
          <a:r>
            <a:rPr lang="el-GR" sz="1800" dirty="0"/>
            <a:t> προσδιορισμοί) </a:t>
          </a:r>
          <a:endParaRPr lang="en-US" sz="1800" dirty="0"/>
        </a:p>
      </dgm:t>
    </dgm:pt>
    <dgm:pt modelId="{73BC997E-1831-4E29-A42A-B111A63D398C}" type="parTrans" cxnId="{64EA2086-4C97-4C5C-86E5-5A91E5BBB886}">
      <dgm:prSet/>
      <dgm:spPr/>
      <dgm:t>
        <a:bodyPr/>
        <a:lstStyle/>
        <a:p>
          <a:endParaRPr lang="en-US" sz="1800"/>
        </a:p>
      </dgm:t>
    </dgm:pt>
    <dgm:pt modelId="{B9E57D85-B888-4BF1-991F-3EEEBFB57521}" type="sibTrans" cxnId="{64EA2086-4C97-4C5C-86E5-5A91E5BBB886}">
      <dgm:prSet/>
      <dgm:spPr/>
      <dgm:t>
        <a:bodyPr/>
        <a:lstStyle/>
        <a:p>
          <a:endParaRPr lang="en-US" sz="1800"/>
        </a:p>
      </dgm:t>
    </dgm:pt>
    <dgm:pt modelId="{E8253A8F-9E46-4874-BCB9-8A15ACC53E9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800" dirty="0"/>
            <a:t>Οξέα</a:t>
          </a:r>
          <a:endParaRPr lang="en-US" sz="1800" dirty="0"/>
        </a:p>
      </dgm:t>
    </dgm:pt>
    <dgm:pt modelId="{8284571D-DD16-4C86-A7F2-6680243A8068}" type="parTrans" cxnId="{A5AF767E-836F-43D6-A473-9F0DCB9BBE3F}">
      <dgm:prSet/>
      <dgm:spPr/>
      <dgm:t>
        <a:bodyPr/>
        <a:lstStyle/>
        <a:p>
          <a:endParaRPr lang="en-US" sz="1800"/>
        </a:p>
      </dgm:t>
    </dgm:pt>
    <dgm:pt modelId="{C1674D8A-7760-4DBC-AC58-D86820D6FE9F}" type="sibTrans" cxnId="{A5AF767E-836F-43D6-A473-9F0DCB9BBE3F}">
      <dgm:prSet/>
      <dgm:spPr/>
      <dgm:t>
        <a:bodyPr/>
        <a:lstStyle/>
        <a:p>
          <a:endParaRPr lang="en-US" sz="1800"/>
        </a:p>
      </dgm:t>
    </dgm:pt>
    <dgm:pt modelId="{F0A1D8A9-CC1C-469F-B400-8723DBA54643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800" dirty="0"/>
            <a:t>Βάσεις</a:t>
          </a:r>
          <a:endParaRPr lang="en-US" sz="1800" dirty="0"/>
        </a:p>
      </dgm:t>
    </dgm:pt>
    <dgm:pt modelId="{2E25855E-36DE-4017-9F2E-B6605ECD3DAB}" type="parTrans" cxnId="{E3A965C1-F38B-4C55-9756-F40A79996150}">
      <dgm:prSet/>
      <dgm:spPr/>
      <dgm:t>
        <a:bodyPr/>
        <a:lstStyle/>
        <a:p>
          <a:endParaRPr lang="en-US" sz="1800"/>
        </a:p>
      </dgm:t>
    </dgm:pt>
    <dgm:pt modelId="{7FA6C789-812B-45E4-AB37-5BB8A307D4F9}" type="sibTrans" cxnId="{E3A965C1-F38B-4C55-9756-F40A79996150}">
      <dgm:prSet/>
      <dgm:spPr/>
      <dgm:t>
        <a:bodyPr/>
        <a:lstStyle/>
        <a:p>
          <a:endParaRPr lang="en-US" sz="1800"/>
        </a:p>
      </dgm:t>
    </dgm:pt>
    <dgm:pt modelId="{049CC6DF-15B5-4B40-A95F-F378ABE5120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800" dirty="0"/>
            <a:t>Ενώσεις που μπορούν να μετατραπούν σε (ή να απελευθερώσουν) οξέα ή βάσεις</a:t>
          </a:r>
          <a:endParaRPr lang="en-US" sz="1800" dirty="0"/>
        </a:p>
      </dgm:t>
    </dgm:pt>
    <dgm:pt modelId="{7C7715A7-3022-4B83-BF17-6EC8F76E9450}" type="parTrans" cxnId="{93873D42-B1EA-4D27-A589-82D47F569845}">
      <dgm:prSet/>
      <dgm:spPr/>
      <dgm:t>
        <a:bodyPr/>
        <a:lstStyle/>
        <a:p>
          <a:endParaRPr lang="en-US" sz="1800"/>
        </a:p>
      </dgm:t>
    </dgm:pt>
    <dgm:pt modelId="{64510632-44FA-45A2-9D44-6462077FEB39}" type="sibTrans" cxnId="{93873D42-B1EA-4D27-A589-82D47F569845}">
      <dgm:prSet/>
      <dgm:spPr/>
      <dgm:t>
        <a:bodyPr/>
        <a:lstStyle/>
        <a:p>
          <a:endParaRPr lang="en-US" sz="1800"/>
        </a:p>
      </dgm:t>
    </dgm:pt>
    <dgm:pt modelId="{AC3CC5AA-85DE-4669-BA36-3BEA61022002}" type="pres">
      <dgm:prSet presAssocID="{71917E6B-FE8E-43BB-8A02-C96B2EF58B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A9BA3E-9D1B-4495-9A36-713C5D5A5506}" type="pres">
      <dgm:prSet presAssocID="{6073A5CA-2D23-463C-B4A6-EAA842BFAA54}" presName="hierRoot1" presStyleCnt="0">
        <dgm:presLayoutVars>
          <dgm:hierBranch val="init"/>
        </dgm:presLayoutVars>
      </dgm:prSet>
      <dgm:spPr/>
    </dgm:pt>
    <dgm:pt modelId="{5EC65BF6-3DE0-4374-9FFB-89B90ADDC147}" type="pres">
      <dgm:prSet presAssocID="{6073A5CA-2D23-463C-B4A6-EAA842BFAA54}" presName="rootComposite1" presStyleCnt="0"/>
      <dgm:spPr/>
    </dgm:pt>
    <dgm:pt modelId="{FEF3F09C-77CB-452E-8F77-BB13ECEE7178}" type="pres">
      <dgm:prSet presAssocID="{6073A5CA-2D23-463C-B4A6-EAA842BFAA54}" presName="rootText1" presStyleLbl="node0" presStyleIdx="0" presStyleCnt="1" custScaleX="171023">
        <dgm:presLayoutVars>
          <dgm:chPref val="3"/>
        </dgm:presLayoutVars>
      </dgm:prSet>
      <dgm:spPr/>
    </dgm:pt>
    <dgm:pt modelId="{EAABF642-0227-42B1-A2A6-0D25A95105A3}" type="pres">
      <dgm:prSet presAssocID="{6073A5CA-2D23-463C-B4A6-EAA842BFAA54}" presName="rootConnector1" presStyleLbl="node1" presStyleIdx="0" presStyleCnt="0"/>
      <dgm:spPr/>
    </dgm:pt>
    <dgm:pt modelId="{4294F2AE-A520-41D1-BD10-4CE5ECB501B3}" type="pres">
      <dgm:prSet presAssocID="{6073A5CA-2D23-463C-B4A6-EAA842BFAA54}" presName="hierChild2" presStyleCnt="0"/>
      <dgm:spPr/>
    </dgm:pt>
    <dgm:pt modelId="{ECF5E55C-662C-4A2C-B9A3-5E4D467ADD9A}" type="pres">
      <dgm:prSet presAssocID="{8284571D-DD16-4C86-A7F2-6680243A8068}" presName="Name37" presStyleLbl="parChTrans1D2" presStyleIdx="0" presStyleCnt="3"/>
      <dgm:spPr/>
    </dgm:pt>
    <dgm:pt modelId="{8E9B3E91-357F-4647-AFF1-25BA267ACDA9}" type="pres">
      <dgm:prSet presAssocID="{E8253A8F-9E46-4874-BCB9-8A15ACC53E9D}" presName="hierRoot2" presStyleCnt="0">
        <dgm:presLayoutVars>
          <dgm:hierBranch val="init"/>
        </dgm:presLayoutVars>
      </dgm:prSet>
      <dgm:spPr/>
    </dgm:pt>
    <dgm:pt modelId="{827F8DFE-EF2B-44F1-8CAE-605F34B09735}" type="pres">
      <dgm:prSet presAssocID="{E8253A8F-9E46-4874-BCB9-8A15ACC53E9D}" presName="rootComposite" presStyleCnt="0"/>
      <dgm:spPr/>
    </dgm:pt>
    <dgm:pt modelId="{AF11D68F-2839-46EC-8481-55E38F567183}" type="pres">
      <dgm:prSet presAssocID="{E8253A8F-9E46-4874-BCB9-8A15ACC53E9D}" presName="rootText" presStyleLbl="node2" presStyleIdx="0" presStyleCnt="3">
        <dgm:presLayoutVars>
          <dgm:chPref val="3"/>
        </dgm:presLayoutVars>
      </dgm:prSet>
      <dgm:spPr/>
    </dgm:pt>
    <dgm:pt modelId="{FC5CA7F3-8157-4F8B-A050-A239EB5E6EE8}" type="pres">
      <dgm:prSet presAssocID="{E8253A8F-9E46-4874-BCB9-8A15ACC53E9D}" presName="rootConnector" presStyleLbl="node2" presStyleIdx="0" presStyleCnt="3"/>
      <dgm:spPr/>
    </dgm:pt>
    <dgm:pt modelId="{F9AEC9A8-F1D6-45B1-A320-44A37BE866F7}" type="pres">
      <dgm:prSet presAssocID="{E8253A8F-9E46-4874-BCB9-8A15ACC53E9D}" presName="hierChild4" presStyleCnt="0"/>
      <dgm:spPr/>
    </dgm:pt>
    <dgm:pt modelId="{E5EA5AE1-870A-4515-948C-269E36D0DC9B}" type="pres">
      <dgm:prSet presAssocID="{E8253A8F-9E46-4874-BCB9-8A15ACC53E9D}" presName="hierChild5" presStyleCnt="0"/>
      <dgm:spPr/>
    </dgm:pt>
    <dgm:pt modelId="{364E9608-CA50-4CB8-BD5B-3E5735E29867}" type="pres">
      <dgm:prSet presAssocID="{2E25855E-36DE-4017-9F2E-B6605ECD3DAB}" presName="Name37" presStyleLbl="parChTrans1D2" presStyleIdx="1" presStyleCnt="3"/>
      <dgm:spPr/>
    </dgm:pt>
    <dgm:pt modelId="{883B92FE-1AFA-47EE-B834-76ABD3E7218C}" type="pres">
      <dgm:prSet presAssocID="{F0A1D8A9-CC1C-469F-B400-8723DBA54643}" presName="hierRoot2" presStyleCnt="0">
        <dgm:presLayoutVars>
          <dgm:hierBranch val="init"/>
        </dgm:presLayoutVars>
      </dgm:prSet>
      <dgm:spPr/>
    </dgm:pt>
    <dgm:pt modelId="{9F55A92E-172B-417F-89BB-BE2C421536EF}" type="pres">
      <dgm:prSet presAssocID="{F0A1D8A9-CC1C-469F-B400-8723DBA54643}" presName="rootComposite" presStyleCnt="0"/>
      <dgm:spPr/>
    </dgm:pt>
    <dgm:pt modelId="{4DA9B024-AB90-44E0-AF6A-7C50A614468F}" type="pres">
      <dgm:prSet presAssocID="{F0A1D8A9-CC1C-469F-B400-8723DBA54643}" presName="rootText" presStyleLbl="node2" presStyleIdx="1" presStyleCnt="3">
        <dgm:presLayoutVars>
          <dgm:chPref val="3"/>
        </dgm:presLayoutVars>
      </dgm:prSet>
      <dgm:spPr/>
    </dgm:pt>
    <dgm:pt modelId="{AFA94E55-46F2-4B1D-B3C9-D711DA453399}" type="pres">
      <dgm:prSet presAssocID="{F0A1D8A9-CC1C-469F-B400-8723DBA54643}" presName="rootConnector" presStyleLbl="node2" presStyleIdx="1" presStyleCnt="3"/>
      <dgm:spPr/>
    </dgm:pt>
    <dgm:pt modelId="{6C125F5E-0D7F-4C7F-93FD-76F154742E1E}" type="pres">
      <dgm:prSet presAssocID="{F0A1D8A9-CC1C-469F-B400-8723DBA54643}" presName="hierChild4" presStyleCnt="0"/>
      <dgm:spPr/>
    </dgm:pt>
    <dgm:pt modelId="{5541A2B7-426A-4E9A-82B7-20E12812D4B2}" type="pres">
      <dgm:prSet presAssocID="{F0A1D8A9-CC1C-469F-B400-8723DBA54643}" presName="hierChild5" presStyleCnt="0"/>
      <dgm:spPr/>
    </dgm:pt>
    <dgm:pt modelId="{6C39D6E3-E112-4B1F-9C3D-238EE1B7BD31}" type="pres">
      <dgm:prSet presAssocID="{7C7715A7-3022-4B83-BF17-6EC8F76E9450}" presName="Name37" presStyleLbl="parChTrans1D2" presStyleIdx="2" presStyleCnt="3"/>
      <dgm:spPr/>
    </dgm:pt>
    <dgm:pt modelId="{8C2FF788-3DC0-472F-9B45-872FB11C3B62}" type="pres">
      <dgm:prSet presAssocID="{049CC6DF-15B5-4B40-A95F-F378ABE51209}" presName="hierRoot2" presStyleCnt="0">
        <dgm:presLayoutVars>
          <dgm:hierBranch val="init"/>
        </dgm:presLayoutVars>
      </dgm:prSet>
      <dgm:spPr/>
    </dgm:pt>
    <dgm:pt modelId="{358F3CA8-5F56-4667-A592-E213F065BDF8}" type="pres">
      <dgm:prSet presAssocID="{049CC6DF-15B5-4B40-A95F-F378ABE51209}" presName="rootComposite" presStyleCnt="0"/>
      <dgm:spPr/>
    </dgm:pt>
    <dgm:pt modelId="{32C8A02A-1940-4531-AE5B-282054EC1768}" type="pres">
      <dgm:prSet presAssocID="{049CC6DF-15B5-4B40-A95F-F378ABE51209}" presName="rootText" presStyleLbl="node2" presStyleIdx="2" presStyleCnt="3">
        <dgm:presLayoutVars>
          <dgm:chPref val="3"/>
        </dgm:presLayoutVars>
      </dgm:prSet>
      <dgm:spPr/>
    </dgm:pt>
    <dgm:pt modelId="{D65DDA94-327F-4A04-8002-D87D89A89F98}" type="pres">
      <dgm:prSet presAssocID="{049CC6DF-15B5-4B40-A95F-F378ABE51209}" presName="rootConnector" presStyleLbl="node2" presStyleIdx="2" presStyleCnt="3"/>
      <dgm:spPr/>
    </dgm:pt>
    <dgm:pt modelId="{629887AD-FA00-48CB-AB9F-761A870B0998}" type="pres">
      <dgm:prSet presAssocID="{049CC6DF-15B5-4B40-A95F-F378ABE51209}" presName="hierChild4" presStyleCnt="0"/>
      <dgm:spPr/>
    </dgm:pt>
    <dgm:pt modelId="{CA2AB9EF-7313-473C-A0DA-5BC5492F682D}" type="pres">
      <dgm:prSet presAssocID="{049CC6DF-15B5-4B40-A95F-F378ABE51209}" presName="hierChild5" presStyleCnt="0"/>
      <dgm:spPr/>
    </dgm:pt>
    <dgm:pt modelId="{76916F78-646B-46F8-8BC8-9DD0C790A3C7}" type="pres">
      <dgm:prSet presAssocID="{6073A5CA-2D23-463C-B4A6-EAA842BFAA54}" presName="hierChild3" presStyleCnt="0"/>
      <dgm:spPr/>
    </dgm:pt>
  </dgm:ptLst>
  <dgm:cxnLst>
    <dgm:cxn modelId="{3B841E11-6E72-4097-9158-BF51A66AF613}" type="presOf" srcId="{2E25855E-36DE-4017-9F2E-B6605ECD3DAB}" destId="{364E9608-CA50-4CB8-BD5B-3E5735E29867}" srcOrd="0" destOrd="0" presId="urn:microsoft.com/office/officeart/2005/8/layout/orgChart1"/>
    <dgm:cxn modelId="{1A382415-491A-4989-8682-43EE4B867883}" type="presOf" srcId="{8284571D-DD16-4C86-A7F2-6680243A8068}" destId="{ECF5E55C-662C-4A2C-B9A3-5E4D467ADD9A}" srcOrd="0" destOrd="0" presId="urn:microsoft.com/office/officeart/2005/8/layout/orgChart1"/>
    <dgm:cxn modelId="{A486C21C-B4C3-4E05-ABEA-51AC7AB20DEA}" type="presOf" srcId="{E8253A8F-9E46-4874-BCB9-8A15ACC53E9D}" destId="{FC5CA7F3-8157-4F8B-A050-A239EB5E6EE8}" srcOrd="1" destOrd="0" presId="urn:microsoft.com/office/officeart/2005/8/layout/orgChart1"/>
    <dgm:cxn modelId="{CF218832-63B0-430F-913A-9CDE89B48D7C}" type="presOf" srcId="{049CC6DF-15B5-4B40-A95F-F378ABE51209}" destId="{D65DDA94-327F-4A04-8002-D87D89A89F98}" srcOrd="1" destOrd="0" presId="urn:microsoft.com/office/officeart/2005/8/layout/orgChart1"/>
    <dgm:cxn modelId="{0452AE3A-B61B-4793-A0F9-8B8C3B6D792C}" type="presOf" srcId="{6073A5CA-2D23-463C-B4A6-EAA842BFAA54}" destId="{EAABF642-0227-42B1-A2A6-0D25A95105A3}" srcOrd="1" destOrd="0" presId="urn:microsoft.com/office/officeart/2005/8/layout/orgChart1"/>
    <dgm:cxn modelId="{93873D42-B1EA-4D27-A589-82D47F569845}" srcId="{6073A5CA-2D23-463C-B4A6-EAA842BFAA54}" destId="{049CC6DF-15B5-4B40-A95F-F378ABE51209}" srcOrd="2" destOrd="0" parTransId="{7C7715A7-3022-4B83-BF17-6EC8F76E9450}" sibTransId="{64510632-44FA-45A2-9D44-6462077FEB39}"/>
    <dgm:cxn modelId="{EBD2D964-C985-466C-AE14-E48D9F44368D}" type="presOf" srcId="{7C7715A7-3022-4B83-BF17-6EC8F76E9450}" destId="{6C39D6E3-E112-4B1F-9C3D-238EE1B7BD31}" srcOrd="0" destOrd="0" presId="urn:microsoft.com/office/officeart/2005/8/layout/orgChart1"/>
    <dgm:cxn modelId="{7E1E9B46-289A-410A-82EE-07A4240E685D}" type="presOf" srcId="{6073A5CA-2D23-463C-B4A6-EAA842BFAA54}" destId="{FEF3F09C-77CB-452E-8F77-BB13ECEE7178}" srcOrd="0" destOrd="0" presId="urn:microsoft.com/office/officeart/2005/8/layout/orgChart1"/>
    <dgm:cxn modelId="{C270C66A-AECE-4F0E-ACC0-25135D71203F}" type="presOf" srcId="{71917E6B-FE8E-43BB-8A02-C96B2EF58B7E}" destId="{AC3CC5AA-85DE-4669-BA36-3BEA61022002}" srcOrd="0" destOrd="0" presId="urn:microsoft.com/office/officeart/2005/8/layout/orgChart1"/>
    <dgm:cxn modelId="{A5AF767E-836F-43D6-A473-9F0DCB9BBE3F}" srcId="{6073A5CA-2D23-463C-B4A6-EAA842BFAA54}" destId="{E8253A8F-9E46-4874-BCB9-8A15ACC53E9D}" srcOrd="0" destOrd="0" parTransId="{8284571D-DD16-4C86-A7F2-6680243A8068}" sibTransId="{C1674D8A-7760-4DBC-AC58-D86820D6FE9F}"/>
    <dgm:cxn modelId="{5EA2C883-8589-4880-8C59-BC92BC9A83BA}" type="presOf" srcId="{E8253A8F-9E46-4874-BCB9-8A15ACC53E9D}" destId="{AF11D68F-2839-46EC-8481-55E38F567183}" srcOrd="0" destOrd="0" presId="urn:microsoft.com/office/officeart/2005/8/layout/orgChart1"/>
    <dgm:cxn modelId="{64EA2086-4C97-4C5C-86E5-5A91E5BBB886}" srcId="{71917E6B-FE8E-43BB-8A02-C96B2EF58B7E}" destId="{6073A5CA-2D23-463C-B4A6-EAA842BFAA54}" srcOrd="0" destOrd="0" parTransId="{73BC997E-1831-4E29-A42A-B111A63D398C}" sibTransId="{B9E57D85-B888-4BF1-991F-3EEEBFB57521}"/>
    <dgm:cxn modelId="{E3A965C1-F38B-4C55-9756-F40A79996150}" srcId="{6073A5CA-2D23-463C-B4A6-EAA842BFAA54}" destId="{F0A1D8A9-CC1C-469F-B400-8723DBA54643}" srcOrd="1" destOrd="0" parTransId="{2E25855E-36DE-4017-9F2E-B6605ECD3DAB}" sibTransId="{7FA6C789-812B-45E4-AB37-5BB8A307D4F9}"/>
    <dgm:cxn modelId="{AEB00FC3-20F0-4EC3-B447-03A703F67115}" type="presOf" srcId="{049CC6DF-15B5-4B40-A95F-F378ABE51209}" destId="{32C8A02A-1940-4531-AE5B-282054EC1768}" srcOrd="0" destOrd="0" presId="urn:microsoft.com/office/officeart/2005/8/layout/orgChart1"/>
    <dgm:cxn modelId="{FB40CACC-555A-4942-A13C-580BC8308798}" type="presOf" srcId="{F0A1D8A9-CC1C-469F-B400-8723DBA54643}" destId="{4DA9B024-AB90-44E0-AF6A-7C50A614468F}" srcOrd="0" destOrd="0" presId="urn:microsoft.com/office/officeart/2005/8/layout/orgChart1"/>
    <dgm:cxn modelId="{01791ACD-644D-42F2-9C00-81EE1569FB91}" type="presOf" srcId="{F0A1D8A9-CC1C-469F-B400-8723DBA54643}" destId="{AFA94E55-46F2-4B1D-B3C9-D711DA453399}" srcOrd="1" destOrd="0" presId="urn:microsoft.com/office/officeart/2005/8/layout/orgChart1"/>
    <dgm:cxn modelId="{9A9A7AD6-ABCC-420A-8DD7-FBAF4BE18B6D}" type="presParOf" srcId="{AC3CC5AA-85DE-4669-BA36-3BEA61022002}" destId="{F4A9BA3E-9D1B-4495-9A36-713C5D5A5506}" srcOrd="0" destOrd="0" presId="urn:microsoft.com/office/officeart/2005/8/layout/orgChart1"/>
    <dgm:cxn modelId="{13F04053-22BE-4668-8976-1E05285AF4D5}" type="presParOf" srcId="{F4A9BA3E-9D1B-4495-9A36-713C5D5A5506}" destId="{5EC65BF6-3DE0-4374-9FFB-89B90ADDC147}" srcOrd="0" destOrd="0" presId="urn:microsoft.com/office/officeart/2005/8/layout/orgChart1"/>
    <dgm:cxn modelId="{F0B208AB-52B3-4F51-9786-3430358FB547}" type="presParOf" srcId="{5EC65BF6-3DE0-4374-9FFB-89B90ADDC147}" destId="{FEF3F09C-77CB-452E-8F77-BB13ECEE7178}" srcOrd="0" destOrd="0" presId="urn:microsoft.com/office/officeart/2005/8/layout/orgChart1"/>
    <dgm:cxn modelId="{59FE45DC-6CCB-41AF-BEA3-1FDB817A3826}" type="presParOf" srcId="{5EC65BF6-3DE0-4374-9FFB-89B90ADDC147}" destId="{EAABF642-0227-42B1-A2A6-0D25A95105A3}" srcOrd="1" destOrd="0" presId="urn:microsoft.com/office/officeart/2005/8/layout/orgChart1"/>
    <dgm:cxn modelId="{16EFF3CA-EB48-4776-BA5C-269DE2AED1BF}" type="presParOf" srcId="{F4A9BA3E-9D1B-4495-9A36-713C5D5A5506}" destId="{4294F2AE-A520-41D1-BD10-4CE5ECB501B3}" srcOrd="1" destOrd="0" presId="urn:microsoft.com/office/officeart/2005/8/layout/orgChart1"/>
    <dgm:cxn modelId="{462F402F-142E-4440-8360-8C3D53EBCB5E}" type="presParOf" srcId="{4294F2AE-A520-41D1-BD10-4CE5ECB501B3}" destId="{ECF5E55C-662C-4A2C-B9A3-5E4D467ADD9A}" srcOrd="0" destOrd="0" presId="urn:microsoft.com/office/officeart/2005/8/layout/orgChart1"/>
    <dgm:cxn modelId="{A8019017-D0F9-4133-84A7-93723CDC8475}" type="presParOf" srcId="{4294F2AE-A520-41D1-BD10-4CE5ECB501B3}" destId="{8E9B3E91-357F-4647-AFF1-25BA267ACDA9}" srcOrd="1" destOrd="0" presId="urn:microsoft.com/office/officeart/2005/8/layout/orgChart1"/>
    <dgm:cxn modelId="{68F5C1D0-3C13-4E0E-96B6-D44ED64D1435}" type="presParOf" srcId="{8E9B3E91-357F-4647-AFF1-25BA267ACDA9}" destId="{827F8DFE-EF2B-44F1-8CAE-605F34B09735}" srcOrd="0" destOrd="0" presId="urn:microsoft.com/office/officeart/2005/8/layout/orgChart1"/>
    <dgm:cxn modelId="{EA579ACA-7B52-4DE9-8E55-F4F9225D941C}" type="presParOf" srcId="{827F8DFE-EF2B-44F1-8CAE-605F34B09735}" destId="{AF11D68F-2839-46EC-8481-55E38F567183}" srcOrd="0" destOrd="0" presId="urn:microsoft.com/office/officeart/2005/8/layout/orgChart1"/>
    <dgm:cxn modelId="{AF96B024-CF8A-460B-9F46-3DE8E2FAA436}" type="presParOf" srcId="{827F8DFE-EF2B-44F1-8CAE-605F34B09735}" destId="{FC5CA7F3-8157-4F8B-A050-A239EB5E6EE8}" srcOrd="1" destOrd="0" presId="urn:microsoft.com/office/officeart/2005/8/layout/orgChart1"/>
    <dgm:cxn modelId="{F7209220-F520-43FC-BAE4-80B686DFFFAA}" type="presParOf" srcId="{8E9B3E91-357F-4647-AFF1-25BA267ACDA9}" destId="{F9AEC9A8-F1D6-45B1-A320-44A37BE866F7}" srcOrd="1" destOrd="0" presId="urn:microsoft.com/office/officeart/2005/8/layout/orgChart1"/>
    <dgm:cxn modelId="{377195F8-F497-4383-BA41-45B5EB94EECB}" type="presParOf" srcId="{8E9B3E91-357F-4647-AFF1-25BA267ACDA9}" destId="{E5EA5AE1-870A-4515-948C-269E36D0DC9B}" srcOrd="2" destOrd="0" presId="urn:microsoft.com/office/officeart/2005/8/layout/orgChart1"/>
    <dgm:cxn modelId="{D15E5279-40EC-4149-9B91-7012DB541176}" type="presParOf" srcId="{4294F2AE-A520-41D1-BD10-4CE5ECB501B3}" destId="{364E9608-CA50-4CB8-BD5B-3E5735E29867}" srcOrd="2" destOrd="0" presId="urn:microsoft.com/office/officeart/2005/8/layout/orgChart1"/>
    <dgm:cxn modelId="{9CBD2943-C7E3-42D5-97A6-AC5BC7982A34}" type="presParOf" srcId="{4294F2AE-A520-41D1-BD10-4CE5ECB501B3}" destId="{883B92FE-1AFA-47EE-B834-76ABD3E7218C}" srcOrd="3" destOrd="0" presId="urn:microsoft.com/office/officeart/2005/8/layout/orgChart1"/>
    <dgm:cxn modelId="{BCE1B597-656E-4D6B-85FF-30024F3FE3AA}" type="presParOf" srcId="{883B92FE-1AFA-47EE-B834-76ABD3E7218C}" destId="{9F55A92E-172B-417F-89BB-BE2C421536EF}" srcOrd="0" destOrd="0" presId="urn:microsoft.com/office/officeart/2005/8/layout/orgChart1"/>
    <dgm:cxn modelId="{07A78E61-D2AF-4A5F-B2AC-F73607B882AB}" type="presParOf" srcId="{9F55A92E-172B-417F-89BB-BE2C421536EF}" destId="{4DA9B024-AB90-44E0-AF6A-7C50A614468F}" srcOrd="0" destOrd="0" presId="urn:microsoft.com/office/officeart/2005/8/layout/orgChart1"/>
    <dgm:cxn modelId="{551FFF32-4F27-4B3E-9300-EEAF629D1257}" type="presParOf" srcId="{9F55A92E-172B-417F-89BB-BE2C421536EF}" destId="{AFA94E55-46F2-4B1D-B3C9-D711DA453399}" srcOrd="1" destOrd="0" presId="urn:microsoft.com/office/officeart/2005/8/layout/orgChart1"/>
    <dgm:cxn modelId="{24D8961D-1A9D-4B89-93B8-543A006C9FAA}" type="presParOf" srcId="{883B92FE-1AFA-47EE-B834-76ABD3E7218C}" destId="{6C125F5E-0D7F-4C7F-93FD-76F154742E1E}" srcOrd="1" destOrd="0" presId="urn:microsoft.com/office/officeart/2005/8/layout/orgChart1"/>
    <dgm:cxn modelId="{903ED63A-AC5D-4F8C-84EF-D99CD80DA144}" type="presParOf" srcId="{883B92FE-1AFA-47EE-B834-76ABD3E7218C}" destId="{5541A2B7-426A-4E9A-82B7-20E12812D4B2}" srcOrd="2" destOrd="0" presId="urn:microsoft.com/office/officeart/2005/8/layout/orgChart1"/>
    <dgm:cxn modelId="{2823783C-6A7F-46AF-9591-0A6B897796BF}" type="presParOf" srcId="{4294F2AE-A520-41D1-BD10-4CE5ECB501B3}" destId="{6C39D6E3-E112-4B1F-9C3D-238EE1B7BD31}" srcOrd="4" destOrd="0" presId="urn:microsoft.com/office/officeart/2005/8/layout/orgChart1"/>
    <dgm:cxn modelId="{33ECAD5D-7529-4B4C-BA28-7342FC860CAC}" type="presParOf" srcId="{4294F2AE-A520-41D1-BD10-4CE5ECB501B3}" destId="{8C2FF788-3DC0-472F-9B45-872FB11C3B62}" srcOrd="5" destOrd="0" presId="urn:microsoft.com/office/officeart/2005/8/layout/orgChart1"/>
    <dgm:cxn modelId="{5CEBC78D-8E97-47F1-B532-D7ED0A38C67A}" type="presParOf" srcId="{8C2FF788-3DC0-472F-9B45-872FB11C3B62}" destId="{358F3CA8-5F56-4667-A592-E213F065BDF8}" srcOrd="0" destOrd="0" presId="urn:microsoft.com/office/officeart/2005/8/layout/orgChart1"/>
    <dgm:cxn modelId="{5F892D48-909F-4AD5-8958-50776C17E243}" type="presParOf" srcId="{358F3CA8-5F56-4667-A592-E213F065BDF8}" destId="{32C8A02A-1940-4531-AE5B-282054EC1768}" srcOrd="0" destOrd="0" presId="urn:microsoft.com/office/officeart/2005/8/layout/orgChart1"/>
    <dgm:cxn modelId="{CFF53011-770C-4E90-86AD-42F2CC3E37D6}" type="presParOf" srcId="{358F3CA8-5F56-4667-A592-E213F065BDF8}" destId="{D65DDA94-327F-4A04-8002-D87D89A89F98}" srcOrd="1" destOrd="0" presId="urn:microsoft.com/office/officeart/2005/8/layout/orgChart1"/>
    <dgm:cxn modelId="{C1723D9F-22B1-4F99-908B-38E43AE94DB5}" type="presParOf" srcId="{8C2FF788-3DC0-472F-9B45-872FB11C3B62}" destId="{629887AD-FA00-48CB-AB9F-761A870B0998}" srcOrd="1" destOrd="0" presId="urn:microsoft.com/office/officeart/2005/8/layout/orgChart1"/>
    <dgm:cxn modelId="{FFBCA33D-1223-4799-877B-095FFC22180C}" type="presParOf" srcId="{8C2FF788-3DC0-472F-9B45-872FB11C3B62}" destId="{CA2AB9EF-7313-473C-A0DA-5BC5492F682D}" srcOrd="2" destOrd="0" presId="urn:microsoft.com/office/officeart/2005/8/layout/orgChart1"/>
    <dgm:cxn modelId="{692536CA-DD0B-48F8-803B-1082B013E238}" type="presParOf" srcId="{F4A9BA3E-9D1B-4495-9A36-713C5D5A5506}" destId="{76916F78-646B-46F8-8BC8-9DD0C790A3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ACA58-E7F8-4825-A0C6-C9E60A22CC6F}">
      <dsp:nvSpPr>
        <dsp:cNvPr id="0" name=""/>
        <dsp:cNvSpPr/>
      </dsp:nvSpPr>
      <dsp:spPr>
        <a:xfrm>
          <a:off x="2362199" y="976123"/>
          <a:ext cx="1181056" cy="409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6"/>
              </a:lnTo>
              <a:lnTo>
                <a:pt x="1181056" y="204976"/>
              </a:lnTo>
              <a:lnTo>
                <a:pt x="1181056" y="409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6BE99-2F44-43D0-B9BF-9ACE80CAF2CA}">
      <dsp:nvSpPr>
        <dsp:cNvPr id="0" name=""/>
        <dsp:cNvSpPr/>
      </dsp:nvSpPr>
      <dsp:spPr>
        <a:xfrm>
          <a:off x="1181143" y="976123"/>
          <a:ext cx="1181056" cy="409953"/>
        </a:xfrm>
        <a:custGeom>
          <a:avLst/>
          <a:gdLst/>
          <a:ahLst/>
          <a:cxnLst/>
          <a:rect l="0" t="0" r="0" b="0"/>
          <a:pathLst>
            <a:path>
              <a:moveTo>
                <a:pt x="1181056" y="0"/>
              </a:moveTo>
              <a:lnTo>
                <a:pt x="1181056" y="204976"/>
              </a:lnTo>
              <a:lnTo>
                <a:pt x="0" y="204976"/>
              </a:lnTo>
              <a:lnTo>
                <a:pt x="0" y="409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57855-678D-4DE6-8830-1028E88B79EB}">
      <dsp:nvSpPr>
        <dsp:cNvPr id="0" name=""/>
        <dsp:cNvSpPr/>
      </dsp:nvSpPr>
      <dsp:spPr>
        <a:xfrm>
          <a:off x="1386120" y="43"/>
          <a:ext cx="1952159" cy="97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i="1" kern="1200" dirty="0">
              <a:solidFill>
                <a:schemeClr val="bg1"/>
              </a:solidFill>
            </a:rPr>
            <a:t>Μέθοδοι</a:t>
          </a:r>
          <a:r>
            <a:rPr lang="el-GR" sz="1800" i="1" kern="1200" dirty="0">
              <a:solidFill>
                <a:srgbClr val="FFFF00"/>
              </a:solidFill>
            </a:rPr>
            <a:t> </a:t>
          </a:r>
          <a:r>
            <a:rPr lang="el-GR" sz="1800" i="1" kern="1200" dirty="0">
              <a:solidFill>
                <a:schemeClr val="bg1"/>
              </a:solidFill>
            </a:rPr>
            <a:t>εξουδετέρωσης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86120" y="43"/>
        <a:ext cx="1952159" cy="976079"/>
      </dsp:txXfrm>
    </dsp:sp>
    <dsp:sp modelId="{21191815-A877-45DF-A78B-9FE48C821894}">
      <dsp:nvSpPr>
        <dsp:cNvPr id="0" name=""/>
        <dsp:cNvSpPr/>
      </dsp:nvSpPr>
      <dsp:spPr>
        <a:xfrm>
          <a:off x="205063" y="1386076"/>
          <a:ext cx="1952159" cy="97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Αλκαλιμετρικές</a:t>
          </a:r>
          <a:endParaRPr lang="el-G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(προσδιορισμοί βάσεων)</a:t>
          </a:r>
          <a:endParaRPr lang="en-US" sz="1400" kern="1200" dirty="0"/>
        </a:p>
      </dsp:txBody>
      <dsp:txXfrm>
        <a:off x="205063" y="1386076"/>
        <a:ext cx="1952159" cy="976079"/>
      </dsp:txXfrm>
    </dsp:sp>
    <dsp:sp modelId="{B8104152-25A1-4415-A02C-67BA43D1D2D0}">
      <dsp:nvSpPr>
        <dsp:cNvPr id="0" name=""/>
        <dsp:cNvSpPr/>
      </dsp:nvSpPr>
      <dsp:spPr>
        <a:xfrm>
          <a:off x="2567176" y="1386076"/>
          <a:ext cx="1952159" cy="97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Οξυμετρικές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(προσδιορισμοί οξέων)</a:t>
          </a:r>
          <a:endParaRPr lang="en-US" sz="1400" kern="1200" dirty="0"/>
        </a:p>
      </dsp:txBody>
      <dsp:txXfrm>
        <a:off x="2567176" y="1386076"/>
        <a:ext cx="1952159" cy="976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ACA58-E7F8-4825-A0C6-C9E60A22CC6F}">
      <dsp:nvSpPr>
        <dsp:cNvPr id="0" name=""/>
        <dsp:cNvSpPr/>
      </dsp:nvSpPr>
      <dsp:spPr>
        <a:xfrm>
          <a:off x="2247900" y="881825"/>
          <a:ext cx="1065804" cy="369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74"/>
              </a:lnTo>
              <a:lnTo>
                <a:pt x="1065804" y="184974"/>
              </a:lnTo>
              <a:lnTo>
                <a:pt x="1065804" y="369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6BE99-2F44-43D0-B9BF-9ACE80CAF2CA}">
      <dsp:nvSpPr>
        <dsp:cNvPr id="0" name=""/>
        <dsp:cNvSpPr/>
      </dsp:nvSpPr>
      <dsp:spPr>
        <a:xfrm>
          <a:off x="1182095" y="881825"/>
          <a:ext cx="1065804" cy="369948"/>
        </a:xfrm>
        <a:custGeom>
          <a:avLst/>
          <a:gdLst/>
          <a:ahLst/>
          <a:cxnLst/>
          <a:rect l="0" t="0" r="0" b="0"/>
          <a:pathLst>
            <a:path>
              <a:moveTo>
                <a:pt x="1065804" y="0"/>
              </a:moveTo>
              <a:lnTo>
                <a:pt x="1065804" y="184974"/>
              </a:lnTo>
              <a:lnTo>
                <a:pt x="0" y="184974"/>
              </a:lnTo>
              <a:lnTo>
                <a:pt x="0" y="369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57855-678D-4DE6-8830-1028E88B79EB}">
      <dsp:nvSpPr>
        <dsp:cNvPr id="0" name=""/>
        <dsp:cNvSpPr/>
      </dsp:nvSpPr>
      <dsp:spPr>
        <a:xfrm>
          <a:off x="1367070" y="995"/>
          <a:ext cx="1761659" cy="880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i="1" kern="1200" dirty="0">
              <a:solidFill>
                <a:schemeClr val="bg1"/>
              </a:solidFill>
            </a:rPr>
            <a:t>Μέθοδοι</a:t>
          </a:r>
          <a:r>
            <a:rPr lang="el-GR" sz="1800" i="1" kern="1200" dirty="0">
              <a:solidFill>
                <a:srgbClr val="FFFF00"/>
              </a:solidFill>
            </a:rPr>
            <a:t> </a:t>
          </a:r>
          <a:r>
            <a:rPr lang="el-GR" sz="1800" i="1" kern="1200" dirty="0">
              <a:solidFill>
                <a:schemeClr val="bg1"/>
              </a:solidFill>
            </a:rPr>
            <a:t>εξουδετερώσεως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67070" y="995"/>
        <a:ext cx="1761659" cy="880829"/>
      </dsp:txXfrm>
    </dsp:sp>
    <dsp:sp modelId="{21191815-A877-45DF-A78B-9FE48C821894}">
      <dsp:nvSpPr>
        <dsp:cNvPr id="0" name=""/>
        <dsp:cNvSpPr/>
      </dsp:nvSpPr>
      <dsp:spPr>
        <a:xfrm>
          <a:off x="301265" y="1251774"/>
          <a:ext cx="1761659" cy="880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Υδατικές ογκομετρήσεις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(παρουσία Η</a:t>
          </a:r>
          <a:r>
            <a:rPr lang="el-GR" sz="1800" kern="1200" baseline="-25000" dirty="0"/>
            <a:t>2</a:t>
          </a:r>
          <a:r>
            <a:rPr lang="el-GR" sz="1800" kern="1200" dirty="0"/>
            <a:t>Ο)</a:t>
          </a:r>
          <a:endParaRPr lang="en-US" sz="1800" kern="1200" dirty="0"/>
        </a:p>
      </dsp:txBody>
      <dsp:txXfrm>
        <a:off x="301265" y="1251774"/>
        <a:ext cx="1761659" cy="880829"/>
      </dsp:txXfrm>
    </dsp:sp>
    <dsp:sp modelId="{B8104152-25A1-4415-A02C-67BA43D1D2D0}">
      <dsp:nvSpPr>
        <dsp:cNvPr id="0" name=""/>
        <dsp:cNvSpPr/>
      </dsp:nvSpPr>
      <dsp:spPr>
        <a:xfrm>
          <a:off x="2432874" y="1251774"/>
          <a:ext cx="1761659" cy="880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υδατικές ογκομετρήσεις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(απουσία Η</a:t>
          </a:r>
          <a:r>
            <a:rPr lang="el-GR" sz="1800" kern="1200" baseline="-25000" dirty="0"/>
            <a:t>2</a:t>
          </a:r>
          <a:r>
            <a:rPr lang="el-GR" sz="1800" kern="1200" dirty="0"/>
            <a:t>Ο)</a:t>
          </a:r>
          <a:endParaRPr lang="en-US" sz="1800" kern="1200" dirty="0"/>
        </a:p>
      </dsp:txBody>
      <dsp:txXfrm>
        <a:off x="2432874" y="1251774"/>
        <a:ext cx="1761659" cy="880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9D6E3-E112-4B1F-9C3D-238EE1B7BD31}">
      <dsp:nvSpPr>
        <dsp:cNvPr id="0" name=""/>
        <dsp:cNvSpPr/>
      </dsp:nvSpPr>
      <dsp:spPr>
        <a:xfrm>
          <a:off x="3962400" y="1788727"/>
          <a:ext cx="2803427" cy="48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72"/>
              </a:lnTo>
              <a:lnTo>
                <a:pt x="2803427" y="243272"/>
              </a:lnTo>
              <a:lnTo>
                <a:pt x="2803427" y="48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E9608-CA50-4CB8-BD5B-3E5735E29867}">
      <dsp:nvSpPr>
        <dsp:cNvPr id="0" name=""/>
        <dsp:cNvSpPr/>
      </dsp:nvSpPr>
      <dsp:spPr>
        <a:xfrm>
          <a:off x="3916680" y="1788727"/>
          <a:ext cx="91440" cy="486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5E55C-662C-4A2C-B9A3-5E4D467ADD9A}">
      <dsp:nvSpPr>
        <dsp:cNvPr id="0" name=""/>
        <dsp:cNvSpPr/>
      </dsp:nvSpPr>
      <dsp:spPr>
        <a:xfrm>
          <a:off x="1158972" y="1788727"/>
          <a:ext cx="2803427" cy="486545"/>
        </a:xfrm>
        <a:custGeom>
          <a:avLst/>
          <a:gdLst/>
          <a:ahLst/>
          <a:cxnLst/>
          <a:rect l="0" t="0" r="0" b="0"/>
          <a:pathLst>
            <a:path>
              <a:moveTo>
                <a:pt x="2803427" y="0"/>
              </a:moveTo>
              <a:lnTo>
                <a:pt x="2803427" y="243272"/>
              </a:lnTo>
              <a:lnTo>
                <a:pt x="0" y="243272"/>
              </a:lnTo>
              <a:lnTo>
                <a:pt x="0" y="48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3F09C-77CB-452E-8F77-BB13ECEE7178}">
      <dsp:nvSpPr>
        <dsp:cNvPr id="0" name=""/>
        <dsp:cNvSpPr/>
      </dsp:nvSpPr>
      <dsp:spPr>
        <a:xfrm>
          <a:off x="1981199" y="630286"/>
          <a:ext cx="3962400" cy="1158440"/>
        </a:xfrm>
        <a:prstGeom prst="rect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Υδατικές ογκομετρήσεις  (</a:t>
          </a:r>
          <a:r>
            <a:rPr lang="el-GR" sz="1800" kern="1200" dirty="0" err="1"/>
            <a:t>οξυ-αλκαλιμετρικοί</a:t>
          </a:r>
          <a:r>
            <a:rPr lang="el-GR" sz="1800" kern="1200" dirty="0"/>
            <a:t> προσδιορισμοί) </a:t>
          </a:r>
          <a:endParaRPr lang="en-US" sz="1800" kern="1200" dirty="0"/>
        </a:p>
      </dsp:txBody>
      <dsp:txXfrm>
        <a:off x="1981199" y="630286"/>
        <a:ext cx="3962400" cy="1158440"/>
      </dsp:txXfrm>
    </dsp:sp>
    <dsp:sp modelId="{AF11D68F-2839-46EC-8481-55E38F567183}">
      <dsp:nvSpPr>
        <dsp:cNvPr id="0" name=""/>
        <dsp:cNvSpPr/>
      </dsp:nvSpPr>
      <dsp:spPr>
        <a:xfrm>
          <a:off x="532" y="2275272"/>
          <a:ext cx="2316881" cy="115844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Οξέα</a:t>
          </a:r>
          <a:endParaRPr lang="en-US" sz="1800" kern="1200" dirty="0"/>
        </a:p>
      </dsp:txBody>
      <dsp:txXfrm>
        <a:off x="532" y="2275272"/>
        <a:ext cx="2316881" cy="1158440"/>
      </dsp:txXfrm>
    </dsp:sp>
    <dsp:sp modelId="{4DA9B024-AB90-44E0-AF6A-7C50A614468F}">
      <dsp:nvSpPr>
        <dsp:cNvPr id="0" name=""/>
        <dsp:cNvSpPr/>
      </dsp:nvSpPr>
      <dsp:spPr>
        <a:xfrm>
          <a:off x="2803959" y="2275272"/>
          <a:ext cx="2316881" cy="115844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Βάσεις</a:t>
          </a:r>
          <a:endParaRPr lang="en-US" sz="1800" kern="1200" dirty="0"/>
        </a:p>
      </dsp:txBody>
      <dsp:txXfrm>
        <a:off x="2803959" y="2275272"/>
        <a:ext cx="2316881" cy="1158440"/>
      </dsp:txXfrm>
    </dsp:sp>
    <dsp:sp modelId="{32C8A02A-1940-4531-AE5B-282054EC1768}">
      <dsp:nvSpPr>
        <dsp:cNvPr id="0" name=""/>
        <dsp:cNvSpPr/>
      </dsp:nvSpPr>
      <dsp:spPr>
        <a:xfrm>
          <a:off x="5607386" y="2275272"/>
          <a:ext cx="2316881" cy="1158440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Ενώσεις που μπορούν να μετατραπούν σε (ή να απελευθερώσουν) οξέα ή βάσεις</a:t>
          </a:r>
          <a:endParaRPr lang="en-US" sz="1800" kern="1200" dirty="0"/>
        </a:p>
      </dsp:txBody>
      <dsp:txXfrm>
        <a:off x="5607386" y="2275272"/>
        <a:ext cx="2316881" cy="1158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8F267-C50B-4329-AFE3-3D908A5F63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85729-8772-4EBD-A7D5-F976A2377E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E5484D-BB80-4904-A764-DD3011C79C43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559D693-9AB2-4252-BA68-4815746CAA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D7FC54-894D-4DF5-A3E8-57BEC0F7E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F93FD-9EE1-43EF-B239-DB9E58C72A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F7D5D-51DC-4CD6-94AF-5E737C63B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1C235C-5CF5-4286-8CAF-83ABF7C5E1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E67C-635E-4B30-B655-8A67AFE3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6787-3CCE-4CD4-973C-5726E7670073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141CE-92FF-4FD7-A41F-E7AB7E36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D94B-3F6C-421E-9FAB-8011C8F8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EB39-4011-4C72-A971-62E1C841F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70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4FA44-D88E-46B7-A66A-FA51860B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2DD3-D107-45E0-96C9-75C74FF5129A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24282-CBC3-4F2D-BEF1-BFDF5403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FBCE4-D517-43C5-B2E5-D9956A46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F0325-7E76-4A39-8374-13F89F0D6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83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991A-ADC7-4C44-8911-A960FC0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D0C1-4932-4EEA-B0F2-3E72C8DA983B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D497-04E5-424E-A6E3-E6FD1A96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6B80-1981-4305-BE65-AEE38B4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ED765-EF5C-49B1-BBC9-5A8B1A349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98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17AA-6D7C-4ECD-8846-986A528F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6A28-9CD3-4168-9061-27678FF1DCA6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2514-31C1-4DAE-BDA0-68E95AAE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B4BF-06F2-46F9-9BEA-67A0B512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E45F-B703-47F4-A8CE-DB343A8BF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6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6D57E-A5B5-4911-845E-4FDBF92B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9888-EF26-4425-AB47-2125B21D13DD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D97A-DF43-49D5-99E7-6185E505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6C8D9-2DCC-4F1C-A574-8A35858B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2FDE-46D6-4FFF-A634-54E8E8B56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42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E3E16-7E53-4AB1-A6FD-00F7B829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80FC-3542-45A8-9F81-9E5E7DDB72EC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8EBA2-94A7-4A6B-A071-144436D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6E01D-AB89-4CAC-95CD-A261C9B5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3E54-497C-4A55-9743-7FC9FF8F7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7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FDF130-E74A-49ED-AE18-0B62F086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FE22-B2CF-4B95-8D78-E46829D45FD7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BA521B-1EEA-4F5C-8F80-FEB1246A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FE8459-D8F7-42E8-BAF6-1E364CBF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F9E1-84DC-42A1-A40E-EFB98E8BC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72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1EC5BC-5EE3-4E44-8DCC-F154E063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95E9-BA30-4C84-A17E-31B7B3408C86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B95162-F0E0-4E9B-9E74-F89804F0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37AA47-A8A5-4D39-93E1-7AC524D6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B033-2B11-4BD5-8D35-E76CE2607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714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9E71A1-42E5-46DD-8F44-D95A33D9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A086-CB7A-4551-BDEF-2DD3D28FC30F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18891A-E2F0-466C-9F55-362184D6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BB487-9CCE-4C00-A188-2EDD6D68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5595-E390-40B5-A5C1-42CFAEF2C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49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F61C40-19F5-4B57-94D0-BE03376B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F535-F876-4CC3-BC4D-FFB726ADA615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1AD401-8418-40D2-98B8-79952874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50981F-3F34-4B71-B007-BD70E3C5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DFEC-77D9-4924-8F5F-3A3FC1786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5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264F09-97A2-4E63-A355-633E7388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DF81-00DF-44C4-BC5B-F940889C7810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7BDEA9-5EC7-4C38-B89A-FBEFCFDF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0D59A-41F6-4894-B285-7B614AB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D678-27EC-47CB-8C14-80C4A29E7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1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BBADA-76DD-4C3B-9A50-4AA9945A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99A6-0FF0-47B0-B436-F4788EB8A3BD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4B06-DD67-4C45-BD54-9BCBEF6D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83B6-E241-4E94-A8AC-C2D43C9A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8CAC-F0AD-4E9A-91D4-BFD8D7837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447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B78F7-EA56-423B-A8B5-7DDE75C4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39A0-E1B5-45A5-8F71-787F8CB1ED21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A2132B-0AE5-41F4-91F7-A0110915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D5F812-3BAC-4769-9C7F-B14B089B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5C76-0693-4F8E-934E-C211B61CA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00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8C58C-9CF1-469E-9B49-853F487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AAD5-F8CF-4388-900C-69DB2C65AE46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890F3-5829-4387-9931-8F359375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6FFD-64FE-4FBD-AB4A-49116A3A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AC09-A691-40C2-9513-42C84D7DA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221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591A-B447-4127-B55F-92190C38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EC19-FC25-4489-B3F7-E430E831AF94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9AE0-A2EE-4690-B885-6DE5103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CD28-024D-49AA-AC01-BB27008D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0B27-B269-47FD-BA0B-DB548A85D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86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6FB1-4FD4-48F4-BE30-8F647021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4DCD-20FF-474D-878C-162CD4D1D55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6F71-3A93-4828-867F-4601D004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E18F4-FA16-4E91-AD72-D9E872F5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24C52-DCAC-43BF-997C-DDB0B5FC5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992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808D7-D870-40E8-8AC8-481C31D7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D4A5-F1D9-415A-BF20-6B2A9CC938B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799A4-168D-4630-91B3-9F7F19C4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20A5F-3365-41BC-B525-8A3506FA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08C2-6C32-4B7E-B000-C89BF6015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590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54DF-B683-4087-8426-CFF42D62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111A-02AE-41ED-AF18-A995A150ADC5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F2CB-F259-4287-8F51-D4BF75F2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D39F-CECE-4500-9D4D-E0690118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69A2-7BFF-42B1-A797-7782607C3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322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B30A18-1FD1-4774-87C7-D9B1A21E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BDDE-9F4E-4B49-BCAD-A5A27B88722D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B26EBE-8591-4380-A6D9-25D931B3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14EA90-9686-41A2-B9D3-90120CB0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E05C2-AE6E-4A6E-9F0B-73D3213C0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338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64AB29-8AC5-4629-9637-FC99FB0E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8E99-C5AD-425B-A246-75194A11F496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4B4251-7679-41CE-948E-F86A349A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EDA4FE-B25E-4DBA-90EE-707B1A7F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4BFD7-D5D1-4701-BBBF-8A7B7106B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423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A39BDA-E15E-4F97-9F25-2BA71380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BA4F-8AD1-42EF-B42D-D048A11489D0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2F10E8-9181-429B-BFDF-3CEF7C2E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3DAE1D-1FA1-4A09-AD71-007402A6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6089-4796-4077-B5D6-0A427645C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99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ED2637-E2D4-4506-97BF-3DCAB5EF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E97B-B256-4C41-B473-C4E4E93C3F93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17E365-F761-4B43-B1EB-EEBFD46F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54685A-DE9F-4171-B507-A3A884D4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7D2CA-A548-4761-B35E-ECBBF3A3B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76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E7DE3-1A5C-46DA-BE67-1D39F01C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7F17-C5F2-4BF5-B809-BC2AF2CDD89C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AA6D3-EFC4-4008-8443-02D3C9E9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20ED-835A-4845-8818-E4427E14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13990-5AF9-4A70-B28B-D276AB740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765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BE61B8-F22F-4565-BB63-7AAF417E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D2AF-F1DD-42E1-93AF-6A4E0F555327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3C84E8-6633-466B-9A8F-4535A955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CEF454-B297-4FA5-A435-AABB2C5A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1EA08-22C1-477B-8F43-53EFAC3B1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80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DEE5AF-2699-45DF-98E5-90640279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8632-0AD5-419A-A37B-950BBDB1BF21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F2A792-63A0-4179-8E70-B6F74506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63DE9-6F27-4227-9CE4-E5818B5F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BCBD7-25A7-454F-9113-E6BE7C67D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78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2404-A377-4D90-9BA9-77A7638C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B690-02A6-498B-8B36-E67FD7C376E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EC1F8-2235-4487-BF88-0ED74795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B3145-2472-4458-BA6E-159A0DBA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8B380-91A5-4132-B1E7-CE8A5CD3A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16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70184-8C34-4CBB-8A43-1B1C60C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4B4B-26E6-48BD-9CF9-E5457C7336BA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2091-AF2E-4BA3-9F51-F807A618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B76AB-F96A-4F92-A2B9-0A93DB73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BD9E-D86B-45F6-8436-3D9D3516F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3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26FB14-BADC-4A1E-ACF2-73B85CFF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4BAD-CE83-46A6-909A-51D6D992620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6D7E82-E0D1-4404-B7EB-ABE25147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37DE0B-AC1D-47CD-BD66-BBD76FAB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F9FC-CC6E-496A-A352-842340842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96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FC344E-D5D8-4F3D-B224-8AC68086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6CC8-AD4D-4A6C-BB03-F14C3130BD92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288392-833D-40B1-863A-975DF820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E26A52-E154-4889-8BF1-8835E14C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E7B8-4223-4FC1-B68E-8F16FC821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86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8912C9-102B-43E0-AF50-A46547FD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979C-96CD-45FA-BEA5-3FBAAE1343FE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AD3996-8E60-4F93-9FF1-A6FBC386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6827B5-BB33-44CC-BE27-7FE88EC7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D0544-1FDF-4D08-A3EC-17EEC3BE2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70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EC3830-D613-4DC3-9CD4-9D42BD2B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7D6C-82DF-4B87-AB78-932E8C8DF46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FDD18F-E0F0-41A3-A1D8-FB8AE20B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D59236-1CE1-4B14-A27C-DE5D91D9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99EAE-6D54-4737-8BD2-0FDF388BB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8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B7857D-747C-4FE8-AA8F-09D9BF78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5751-828B-4F3D-995B-3B4375F5376F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4FEFF5-96A9-4184-AEB8-B5EB366C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3359B-3CCD-41D3-A818-B1DC336B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B0A92-8DCD-4A07-9F95-BFAE5FA7D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23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68330B-D039-416D-B4D2-4E658BC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93A2-B89D-44C0-9F0C-6CCB0B261049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BC1D6A-C382-44F0-A89A-E9C05F6D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80928-0A27-4B65-ABF6-A71E1CFE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CC55-0785-4935-8DDC-3EA1DC9A9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51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915FC9-AEF6-4B98-9234-7F15CA680D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6DA0BB-373F-47A3-B24A-4CE398A98E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D6E0-4B65-4B28-BE45-F1FD6E3BB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E5A0E-F630-4E13-B410-3A2A47214269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257B-C2EA-490B-AC81-E64993EAB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80C9F-17C5-4D9E-A7E9-B240975BF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E18652-8E7B-4EDF-80A1-613DCFE7E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3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E39FCC-B135-42F1-91C6-96F710BF9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2BF4D7-0A81-489F-BF03-2BC96C9F74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FF4A6-E3F2-4091-B8D6-FE0ED3739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CFDAFA-1F53-417D-8D2B-3D97399B30CE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6D64A-3A41-43F3-A2D8-234670D8B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A05C-2FC0-4564-BF2B-2AC0A8968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E5DD51-A87F-4DB2-A4E9-8CAB9BFB6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85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>
            <a:extLst>
              <a:ext uri="{FF2B5EF4-FFF2-40B4-BE49-F238E27FC236}">
                <a16:creationId xmlns:a16="http://schemas.microsoft.com/office/drawing/2014/main" id="{3A29AD6F-670F-4866-BB29-13A86CDC2B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4C667B77-91F6-4A63-9C71-63CF85B371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D3CB-E56C-4F2C-834E-A42B07D44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DA1AF0-914F-45F7-BA1C-0701F8FB975D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F2BB-46BB-47C0-93DB-FC29FB8BF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19522-468B-4EE0-B5AE-094C1C380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4764741-D4DE-4002-8617-76840D0E3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59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5.png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image" Target="../media/image30.emf"/><Relationship Id="rId17" Type="http://schemas.openxmlformats.org/officeDocument/2006/relationships/image" Target="../media/image32.emf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7.emf"/><Relationship Id="rId15" Type="http://schemas.openxmlformats.org/officeDocument/2006/relationships/image" Target="../media/image31.emf"/><Relationship Id="rId10" Type="http://schemas.openxmlformats.org/officeDocument/2006/relationships/image" Target="../media/image29.e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26.bin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2123B-1ACD-47FE-95F0-A03F856A1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91344"/>
            <a:ext cx="7886700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ΟΓΚΟΜΕΤΡΙΚΗ ΑΝΑΛΥΣΗ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AD1CD-D50A-4ECF-A9C7-4970B76E51BD}"/>
              </a:ext>
            </a:extLst>
          </p:cNvPr>
          <p:cNvSpPr txBox="1"/>
          <p:nvPr/>
        </p:nvSpPr>
        <p:spPr>
          <a:xfrm>
            <a:off x="1143000" y="523676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Τμήμ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 Φαρμακευτικής, Τομέας Φαρμακευτικής Χημείας,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Εργ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αστήριο Φαρμακευτικής Ανάλυσης, ΕΚΠΑ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Σημειώσεις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Ειρήνη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Πα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ντερή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(2020)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Ευάγγελος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Γκίκ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ας (2010-19)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βλίο: Φαρμακευτική Ανάλυση, Γ.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Φώσκολος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Α. Ψα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ρρέ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α-Σάνδρη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Box 4">
            <a:extLst>
              <a:ext uri="{FF2B5EF4-FFF2-40B4-BE49-F238E27FC236}">
                <a16:creationId xmlns:a16="http://schemas.microsoft.com/office/drawing/2014/main" id="{6AAD0173-DE92-414B-8949-7D2C95D96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1735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D-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κυκλοσερίνη: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αμινοισοξαζολιν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όνη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10762AE1-EB9A-4204-938D-2055531D6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85039"/>
              </p:ext>
            </p:extLst>
          </p:nvPr>
        </p:nvGraphicFramePr>
        <p:xfrm>
          <a:off x="135467" y="2514600"/>
          <a:ext cx="5867743" cy="112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03953" imgH="842422" progId="ChemDraw.Document.6.0">
                  <p:embed/>
                </p:oleObj>
              </mc:Choice>
              <mc:Fallback>
                <p:oleObj name="CS ChemDraw Drawing" r:id="rId2" imgW="4403953" imgH="842422" progId="ChemDraw.Document.6.0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10762AE1-EB9A-4204-938D-2055531D6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67" y="2514600"/>
                        <a:ext cx="5867743" cy="1123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Box 6">
            <a:extLst>
              <a:ext uri="{FF2B5EF4-FFF2-40B4-BE49-F238E27FC236}">
                <a16:creationId xmlns:a16="http://schemas.microsoft.com/office/drawing/2014/main" id="{E0B1224E-3C69-43F7-8306-6C4EBF08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438400"/>
            <a:ext cx="2614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Αμφολυτικές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ιδιότητες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λόγω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υδροξαμικού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Η και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αμινομάδας</a:t>
            </a:r>
            <a:endParaRPr kumimoji="0" lang="el-G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Υπερισχύουν οι όξινες ιδιότητες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(το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υδροξαμικό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μεταξύ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ετεροκυκλικού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οξυγόνου και καρβονυλίου)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171" name="Object 2">
            <a:extLst>
              <a:ext uri="{FF2B5EF4-FFF2-40B4-BE49-F238E27FC236}">
                <a16:creationId xmlns:a16="http://schemas.microsoft.com/office/drawing/2014/main" id="{BB691EE5-6E3B-41A0-8C90-B2FCE29A8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15301"/>
              </p:ext>
            </p:extLst>
          </p:nvPr>
        </p:nvGraphicFramePr>
        <p:xfrm>
          <a:off x="479323" y="4953000"/>
          <a:ext cx="4124325" cy="102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81794" imgH="740551" progId="ChemDraw.Document.6.0">
                  <p:embed/>
                </p:oleObj>
              </mc:Choice>
              <mc:Fallback>
                <p:oleObj name="CS ChemDraw Drawing" r:id="rId4" imgW="2981794" imgH="740551" progId="ChemDraw.Document.6.0">
                  <p:embed/>
                  <p:pic>
                    <p:nvPicPr>
                      <p:cNvPr id="7171" name="Object 2">
                        <a:extLst>
                          <a:ext uri="{FF2B5EF4-FFF2-40B4-BE49-F238E27FC236}">
                            <a16:creationId xmlns:a16="http://schemas.microsoft.com/office/drawing/2014/main" id="{BB691EE5-6E3B-41A0-8C90-B2FCE29A8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23" y="4953000"/>
                        <a:ext cx="4124325" cy="1023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3F86CD5F-80EA-4B2D-8E8E-F4D3D68D1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329079"/>
              </p:ext>
            </p:extLst>
          </p:nvPr>
        </p:nvGraphicFramePr>
        <p:xfrm>
          <a:off x="3891888" y="3516476"/>
          <a:ext cx="1093233" cy="95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848375" imgH="738745" progId="ChemDraw.Document.6.0">
                  <p:embed/>
                </p:oleObj>
              </mc:Choice>
              <mc:Fallback>
                <p:oleObj name="CS ChemDraw Drawing" r:id="rId6" imgW="848375" imgH="738745" progId="ChemDraw.Document.6.0">
                  <p:embed/>
                  <p:pic>
                    <p:nvPicPr>
                      <p:cNvPr id="7172" name="Object 4">
                        <a:extLst>
                          <a:ext uri="{FF2B5EF4-FFF2-40B4-BE49-F238E27FC236}">
                            <a16:creationId xmlns:a16="http://schemas.microsoft.com/office/drawing/2014/main" id="{3F86CD5F-80EA-4B2D-8E8E-F4D3D68D17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888" y="3516476"/>
                        <a:ext cx="1093233" cy="952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F0AE7A3-9E6E-4770-9E73-89BFCA155610}"/>
              </a:ext>
            </a:extLst>
          </p:cNvPr>
          <p:cNvSpPr txBox="1"/>
          <p:nvPr/>
        </p:nvSpPr>
        <p:spPr>
          <a:xfrm>
            <a:off x="4792919" y="4936717"/>
            <a:ext cx="19812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σε ισοπροπανόλη με 0.5Ν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με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θυμολοφθαλεΐνη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C33A44-D78B-4463-AFF7-FD0ECEF2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1. </a:t>
            </a:r>
            <a:r>
              <a:rPr lang="el-GR" sz="2800" dirty="0"/>
              <a:t>Άμεσοι </a:t>
            </a:r>
            <a:r>
              <a:rPr lang="el-GR" sz="2800" dirty="0" err="1"/>
              <a:t>οξυ</a:t>
            </a:r>
            <a:r>
              <a:rPr lang="en-US" sz="2800" dirty="0"/>
              <a:t>-</a:t>
            </a:r>
            <a:r>
              <a:rPr lang="el-GR" sz="2800" dirty="0" err="1"/>
              <a:t>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E4B81-8DDB-4ACC-AF05-FA9AFE647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4953000"/>
            <a:ext cx="1828800" cy="1746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D787A8A7-F545-47FF-87B3-CBB169BCD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228975"/>
          <a:ext cx="396240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61857" imgH="3172449" progId="ChemDraw.Document.6.0">
                  <p:embed/>
                </p:oleObj>
              </mc:Choice>
              <mc:Fallback>
                <p:oleObj name="CS ChemDraw Drawing" r:id="rId2" imgW="3961857" imgH="3172449" progId="ChemDraw.Document.6.0">
                  <p:embed/>
                  <p:pic>
                    <p:nvPicPr>
                      <p:cNvPr id="8194" name="Object 2">
                        <a:extLst>
                          <a:ext uri="{FF2B5EF4-FFF2-40B4-BE49-F238E27FC236}">
                            <a16:creationId xmlns:a16="http://schemas.microsoft.com/office/drawing/2014/main" id="{D787A8A7-F545-47FF-87B3-CBB169BCDA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28975"/>
                        <a:ext cx="3962400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5">
            <a:extLst>
              <a:ext uri="{FF2B5EF4-FFF2-40B4-BE49-F238E27FC236}">
                <a16:creationId xmlns:a16="http://schemas.microsoft.com/office/drawing/2014/main" id="{F6229F05-BA28-46BC-8886-C06F99F4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8800"/>
            <a:ext cx="876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L-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ακορβικό οξύ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Βιταμίνη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C)</a:t>
            </a:r>
            <a:endParaRPr kumimoji="0" lang="el-G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5-(1,2-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διϋδροξυαιθυλ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)-3,4-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διϋδροξυφουραν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-2(5H)-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όνη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00" name="TextBox 6">
            <a:extLst>
              <a:ext uri="{FF2B5EF4-FFF2-40B4-BE49-F238E27FC236}">
                <a16:creationId xmlns:a16="http://schemas.microsoft.com/office/drawing/2014/main" id="{BE231128-CF13-4E18-B8B6-71647633A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4600"/>
            <a:ext cx="129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ενολικά ΟΗ</a:t>
            </a:r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A28070-DE39-48AC-80D5-3031330C4297}"/>
              </a:ext>
            </a:extLst>
          </p:cNvPr>
          <p:cNvSpPr/>
          <p:nvPr/>
        </p:nvSpPr>
        <p:spPr>
          <a:xfrm>
            <a:off x="3429000" y="3276600"/>
            <a:ext cx="304800" cy="304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635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3A8CB2-03BB-4464-B467-77E82976B463}"/>
              </a:ext>
            </a:extLst>
          </p:cNvPr>
          <p:cNvSpPr/>
          <p:nvPr/>
        </p:nvSpPr>
        <p:spPr>
          <a:xfrm>
            <a:off x="4038600" y="3276600"/>
            <a:ext cx="304800" cy="304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635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03" name="TextBox 9">
            <a:extLst>
              <a:ext uri="{FF2B5EF4-FFF2-40B4-BE49-F238E27FC236}">
                <a16:creationId xmlns:a16="http://schemas.microsoft.com/office/drawing/2014/main" id="{B09C75FC-6CC4-4BEC-856A-69D1F70ED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2819400"/>
            <a:ext cx="725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pKa 4.17</a:t>
            </a:r>
          </a:p>
        </p:txBody>
      </p:sp>
      <p:sp>
        <p:nvSpPr>
          <p:cNvPr id="8204" name="TextBox 10">
            <a:extLst>
              <a:ext uri="{FF2B5EF4-FFF2-40B4-BE49-F238E27FC236}">
                <a16:creationId xmlns:a16="http://schemas.microsoft.com/office/drawing/2014/main" id="{6ED8BB3F-F058-4392-BFE9-FDED4978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2819400"/>
            <a:ext cx="80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pKa 11.57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651906-6983-44B4-A993-7521DBDD8237}"/>
              </a:ext>
            </a:extLst>
          </p:cNvPr>
          <p:cNvCxnSpPr>
            <a:stCxn id="8200" idx="2"/>
            <a:endCxn id="8" idx="0"/>
          </p:cNvCxnSpPr>
          <p:nvPr/>
        </p:nvCxnSpPr>
        <p:spPr>
          <a:xfrm rot="5400000">
            <a:off x="3556001" y="2909887"/>
            <a:ext cx="392112" cy="341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F5B787-567B-44F8-B277-126CEFFFFF61}"/>
              </a:ext>
            </a:extLst>
          </p:cNvPr>
          <p:cNvCxnSpPr>
            <a:stCxn id="8200" idx="2"/>
            <a:endCxn id="9" idx="0"/>
          </p:cNvCxnSpPr>
          <p:nvPr/>
        </p:nvCxnSpPr>
        <p:spPr>
          <a:xfrm rot="16200000" flipH="1">
            <a:off x="3860801" y="2946400"/>
            <a:ext cx="392112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D2D010-20CB-4A71-B713-DE3EB31AD492}"/>
              </a:ext>
            </a:extLst>
          </p:cNvPr>
          <p:cNvSpPr txBox="1"/>
          <p:nvPr/>
        </p:nvSpPr>
        <p:spPr>
          <a:xfrm>
            <a:off x="1066800" y="5029200"/>
            <a:ext cx="28956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υδατικού διαλύματος με 0.1Ν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(φαινολοφθαλεΐνη)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E8EC89-F178-4D66-8428-9746325172EE}"/>
              </a:ext>
            </a:extLst>
          </p:cNvPr>
          <p:cNvCxnSpPr>
            <a:stCxn id="8211" idx="3"/>
            <a:endCxn id="8" idx="2"/>
          </p:cNvCxnSpPr>
          <p:nvPr/>
        </p:nvCxnSpPr>
        <p:spPr>
          <a:xfrm flipH="1" flipV="1">
            <a:off x="3429000" y="3429000"/>
            <a:ext cx="4876800" cy="138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Box 20">
            <a:extLst>
              <a:ext uri="{FF2B5EF4-FFF2-40B4-BE49-F238E27FC236}">
                <a16:creationId xmlns:a16="http://schemas.microsoft.com/office/drawing/2014/main" id="{57044C3A-8F71-4B33-A4AB-1131B4B8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399755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σταθεροποιείται λόγω συντονισμού προς συζυγία </a:t>
            </a:r>
            <a:r>
              <a:rPr kumimoji="0" lang="el-GR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ενόλης</a:t>
            </a:r>
            <a:r>
              <a:rPr kumimoji="0" lang="el-GR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β-</a:t>
            </a:r>
            <a:r>
              <a:rPr kumimoji="0" lang="el-GR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κετο</a:t>
            </a:r>
            <a:r>
              <a:rPr kumimoji="0" lang="el-GR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l-GR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λακτόνης</a:t>
            </a:r>
            <a:endParaRPr kumimoji="0" lang="en-US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DD3190-7F3F-452C-978E-D9F89F1C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1. </a:t>
            </a:r>
            <a:r>
              <a:rPr lang="el-GR" sz="2800" dirty="0"/>
              <a:t>Άμεσοι </a:t>
            </a:r>
            <a:r>
              <a:rPr lang="el-GR" sz="2800" dirty="0" err="1"/>
              <a:t>οξυαλκαλιμετρικοί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9FE6C7-9D92-49F3-AE7F-376A46B63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87" y="6145427"/>
            <a:ext cx="1916113" cy="5107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8C5E2E3-ED2D-4CEF-88DB-6BD00EB7BE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5688" y="2881313"/>
          <a:ext cx="516255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62968" imgH="3527552" progId="ChemDraw.Document.6.0">
                  <p:embed/>
                </p:oleObj>
              </mc:Choice>
              <mc:Fallback>
                <p:oleObj name="CS ChemDraw Drawing" r:id="rId2" imgW="5162968" imgH="3527552" progId="ChemDraw.Document.6.0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8C5E2E3-ED2D-4CEF-88DB-6BD00EB7BE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2881313"/>
                        <a:ext cx="5162550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6">
            <a:extLst>
              <a:ext uri="{FF2B5EF4-FFF2-40B4-BE49-F238E27FC236}">
                <a16:creationId xmlns:a16="http://schemas.microsoft.com/office/drawing/2014/main" id="{095E80BB-1669-4CB4-9C23-DFA94776F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1369039"/>
            <a:ext cx="3111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Φαινυλοβουταζόνη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βουτυλ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-1,2-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διφαινυλπυραζολιδινο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-3,5-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διόνη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F4EEB-0BF2-4BAB-8253-9DF691A31DDC}"/>
              </a:ext>
            </a:extLst>
          </p:cNvPr>
          <p:cNvSpPr txBox="1"/>
          <p:nvPr/>
        </p:nvSpPr>
        <p:spPr>
          <a:xfrm>
            <a:off x="668593" y="4757979"/>
            <a:ext cx="3810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υδατικού διαλύματος με 0.5Ν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(κυανό βρωμοθυμόλης)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7" name="TextBox 8">
            <a:extLst>
              <a:ext uri="{FF2B5EF4-FFF2-40B4-BE49-F238E27FC236}">
                <a16:creationId xmlns:a16="http://schemas.microsoft.com/office/drawing/2014/main" id="{548EAD0B-6836-4A00-9E9D-88F841A85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33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μπορεί να ενολοποιηθεί σταθεροποιείται με συντονισμό</a:t>
            </a:r>
            <a:endParaRPr kumimoji="0" lang="en-US" altLang="en-US" sz="1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127EF7-9902-4872-85FF-0B16450F94FE}"/>
              </a:ext>
            </a:extLst>
          </p:cNvPr>
          <p:cNvSpPr/>
          <p:nvPr/>
        </p:nvSpPr>
        <p:spPr>
          <a:xfrm>
            <a:off x="4343400" y="2971800"/>
            <a:ext cx="304800" cy="304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635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815AF2-13A2-4F91-82CA-9FD85DFC2E01}"/>
              </a:ext>
            </a:extLst>
          </p:cNvPr>
          <p:cNvCxnSpPr>
            <a:stCxn id="9227" idx="2"/>
            <a:endCxn id="10" idx="0"/>
          </p:cNvCxnSpPr>
          <p:nvPr/>
        </p:nvCxnSpPr>
        <p:spPr>
          <a:xfrm rot="5400000">
            <a:off x="4308475" y="2782888"/>
            <a:ext cx="3762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A23BD8D-FC81-4430-80F2-F0111619F208}"/>
              </a:ext>
            </a:extLst>
          </p:cNvPr>
          <p:cNvSpPr/>
          <p:nvPr/>
        </p:nvSpPr>
        <p:spPr>
          <a:xfrm>
            <a:off x="207969" y="2050414"/>
            <a:ext cx="314483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Μη στεροειδές αντιφλεγμονώδες χρησιμοποιείται για τη θεραπεία άλγους και πυρετού σε ζώα.</a:t>
            </a:r>
            <a:endParaRPr lang="el-GR" sz="14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Στις ΗΠΑ δε χορηγείται σε ανθρώπους και στην Αγγλία χορηγείται μόνο για τη θεραπεία της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αγκυλωτικής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σπονδυλαρθρίτιδας (παρενέργεια: σοβαρή παρενέργεια - απλαστική αναιμία)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31" name="Rectangle 11">
            <a:extLst>
              <a:ext uri="{FF2B5EF4-FFF2-40B4-BE49-F238E27FC236}">
                <a16:creationId xmlns:a16="http://schemas.microsoft.com/office/drawing/2014/main" id="{EED8838B-6BF1-4599-A8D0-A5312DE71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19600"/>
            <a:ext cx="311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βουτυλ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-1,2-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διφαινυλπυραζολιδινο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-3,5-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διόνη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90D5FB-32FF-4435-9593-CFE61974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1. </a:t>
            </a:r>
            <a:r>
              <a:rPr lang="el-GR" sz="2800" dirty="0"/>
              <a:t>Άμεσοι </a:t>
            </a:r>
            <a:r>
              <a:rPr lang="el-GR" sz="2800" dirty="0" err="1"/>
              <a:t>οξυ</a:t>
            </a:r>
            <a:r>
              <a:rPr lang="en-US" sz="2800" dirty="0"/>
              <a:t>-</a:t>
            </a:r>
            <a:r>
              <a:rPr lang="el-GR" sz="2800" dirty="0" err="1"/>
              <a:t>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14416F-9F89-431E-9939-98F6B5281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397" y="5485643"/>
            <a:ext cx="2412603" cy="1326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D5353-D2D3-4BA4-A376-5F0FF9E3F40F}"/>
              </a:ext>
            </a:extLst>
          </p:cNvPr>
          <p:cNvSpPr txBox="1"/>
          <p:nvPr/>
        </p:nvSpPr>
        <p:spPr>
          <a:xfrm>
            <a:off x="8382000" y="5943600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, Na</a:t>
            </a:r>
            <a:r>
              <a:rPr lang="en-US" sz="1100" baseline="30000" dirty="0"/>
              <a:t>+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Box 4">
            <a:extLst>
              <a:ext uri="{FF2B5EF4-FFF2-40B4-BE49-F238E27FC236}">
                <a16:creationId xmlns:a16="http://schemas.microsoft.com/office/drawing/2014/main" id="{1E3B003F-D6F3-4806-A2FB-5662C37A8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16012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 άμεση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ογκομέτρηση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προσδιορίζονται και ανόργανα άλατα (που μπορούν να δώσουν βασικές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αντδράσεις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FF0FE05E-3D7F-4193-92D5-D2CFFCB9C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05842"/>
              </p:ext>
            </p:extLst>
          </p:nvPr>
        </p:nvGraphicFramePr>
        <p:xfrm>
          <a:off x="442452" y="2194634"/>
          <a:ext cx="36845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73131" imgH="226500" progId="ChemDraw.Document.6.0">
                  <p:embed/>
                </p:oleObj>
              </mc:Choice>
              <mc:Fallback>
                <p:oleObj name="CS ChemDraw Drawing" r:id="rId2" imgW="2473131" imgH="226500" progId="ChemDraw.Document.6.0">
                  <p:embed/>
                  <p:pic>
                    <p:nvPicPr>
                      <p:cNvPr id="10242" name="Object 2">
                        <a:extLst>
                          <a:ext uri="{FF2B5EF4-FFF2-40B4-BE49-F238E27FC236}">
                            <a16:creationId xmlns:a16="http://schemas.microsoft.com/office/drawing/2014/main" id="{FF0FE05E-3D7F-4193-92D5-D2CFFCB9C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52" y="2194634"/>
                        <a:ext cx="3684588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D67F4B-90EE-41F5-9933-AC2EA48E652E}"/>
              </a:ext>
            </a:extLst>
          </p:cNvPr>
          <p:cNvSpPr txBox="1"/>
          <p:nvPr/>
        </p:nvSpPr>
        <p:spPr>
          <a:xfrm>
            <a:off x="4200832" y="1804237"/>
            <a:ext cx="4419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Διάλυση σε 1 Ν Η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επανογκομέτρηση με 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(πορτοκαλόχρουν του μεθυλίου)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3" name="TextBox 7">
            <a:extLst>
              <a:ext uri="{FF2B5EF4-FFF2-40B4-BE49-F238E27FC236}">
                <a16:creationId xmlns:a16="http://schemas.microsoft.com/office/drawing/2014/main" id="{7AFCF79E-3404-4750-9386-D08B4EB99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26" y="1757515"/>
            <a:ext cx="2700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Οξείδιο του Ψευδαργύρου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3E137B2-5F4E-436F-8763-66FFC43B9788}"/>
              </a:ext>
            </a:extLst>
          </p:cNvPr>
          <p:cNvSpPr/>
          <p:nvPr/>
        </p:nvSpPr>
        <p:spPr>
          <a:xfrm>
            <a:off x="304800" y="1784197"/>
            <a:ext cx="8382000" cy="762000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602CFF-A98F-4BA5-B4C6-02CE25D085CF}"/>
              </a:ext>
            </a:extLst>
          </p:cNvPr>
          <p:cNvSpPr/>
          <p:nvPr/>
        </p:nvSpPr>
        <p:spPr>
          <a:xfrm>
            <a:off x="304800" y="3160643"/>
            <a:ext cx="8382000" cy="1335158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243" name="Object 2">
            <a:extLst>
              <a:ext uri="{FF2B5EF4-FFF2-40B4-BE49-F238E27FC236}">
                <a16:creationId xmlns:a16="http://schemas.microsoft.com/office/drawing/2014/main" id="{68F287D4-FE2B-4CD1-BE2D-BD7CBA4E6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352800"/>
          <a:ext cx="69850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687227" imgH="267682" progId="ChemDraw.Document.6.0">
                  <p:embed/>
                </p:oleObj>
              </mc:Choice>
              <mc:Fallback>
                <p:oleObj name="CS ChemDraw Drawing" r:id="rId4" imgW="4687227" imgH="267682" progId="ChemDraw.Document.6.0">
                  <p:embed/>
                  <p:pic>
                    <p:nvPicPr>
                      <p:cNvPr id="10243" name="Object 2">
                        <a:extLst>
                          <a:ext uri="{FF2B5EF4-FFF2-40B4-BE49-F238E27FC236}">
                            <a16:creationId xmlns:a16="http://schemas.microsoft.com/office/drawing/2014/main" id="{68F287D4-FE2B-4CD1-BE2D-BD7CBA4E6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69850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TextBox 11">
            <a:extLst>
              <a:ext uri="{FF2B5EF4-FFF2-40B4-BE49-F238E27FC236}">
                <a16:creationId xmlns:a16="http://schemas.microsoft.com/office/drawing/2014/main" id="{E672ED72-39EE-4022-B5B1-BC8A0D4F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24200"/>
            <a:ext cx="525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Προσδιορισμός Μαγνησίου στο τριπυριτικό μαγνήσιο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6D4B4E-DC6B-4C79-92FF-516DFC8F918A}"/>
              </a:ext>
            </a:extLst>
          </p:cNvPr>
          <p:cNvSpPr txBox="1"/>
          <p:nvPr/>
        </p:nvSpPr>
        <p:spPr>
          <a:xfrm>
            <a:off x="381000" y="3733800"/>
            <a:ext cx="8229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Διάλυση σε 1 Ν Η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(θέρμανση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διαλυτοποίηση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 – SiO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αδιάλυτο) - επανογκομέτρηση του Η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(πορτοκαλόχρουν του μεθυλίου)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D2103DF4-3934-45D9-9DD6-7A89E77D2E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973638"/>
          <a:ext cx="48641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864499" imgH="1046525" progId="ChemDraw.Document.6.0">
                  <p:embed/>
                </p:oleObj>
              </mc:Choice>
              <mc:Fallback>
                <p:oleObj name="CS ChemDraw Drawing" r:id="rId6" imgW="4864499" imgH="1046525" progId="ChemDraw.Document.6.0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D2103DF4-3934-45D9-9DD6-7A89E77D2E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73638"/>
                        <a:ext cx="486410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71AB6A4-6A66-4FB3-9A25-F8BD23791C59}"/>
              </a:ext>
            </a:extLst>
          </p:cNvPr>
          <p:cNvSpPr txBox="1"/>
          <p:nvPr/>
        </p:nvSpPr>
        <p:spPr>
          <a:xfrm>
            <a:off x="609600" y="6096000"/>
            <a:ext cx="52578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με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Ν Η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(ερυθρό του μεθυλίου)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7" name="TextBox 15">
            <a:extLst>
              <a:ext uri="{FF2B5EF4-FFF2-40B4-BE49-F238E27FC236}">
                <a16:creationId xmlns:a16="http://schemas.microsoft.com/office/drawing/2014/main" id="{3F11DB69-2AD4-410E-A21F-92777ADD9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83113"/>
            <a:ext cx="4510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Άλατα βαρβιτουρικών και θειοβαρβιτουρικών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8" name="TextBox 16">
            <a:extLst>
              <a:ext uri="{FF2B5EF4-FFF2-40B4-BE49-F238E27FC236}">
                <a16:creationId xmlns:a16="http://schemas.microsoft.com/office/drawing/2014/main" id="{E6A5FF98-C04D-41F7-9779-03F170FA4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269469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Νατριούχος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θειοπεντάλη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9" name="Rectangle 17">
            <a:extLst>
              <a:ext uri="{FF2B5EF4-FFF2-40B4-BE49-F238E27FC236}">
                <a16:creationId xmlns:a16="http://schemas.microsoft.com/office/drawing/2014/main" id="{8B85DE41-4D2B-4F2A-B89D-D4503603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715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αιθυλ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-5-(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πενταν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υλ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)-2-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θειοξοδιϋδροπυριμιδινο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-4,6(1H,5H)-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διόνη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318AE5C-9A2D-47FD-B418-DFED5DDDB52A}"/>
              </a:ext>
            </a:extLst>
          </p:cNvPr>
          <p:cNvSpPr/>
          <p:nvPr/>
        </p:nvSpPr>
        <p:spPr>
          <a:xfrm>
            <a:off x="304800" y="4572000"/>
            <a:ext cx="8382000" cy="1981200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87708DE-5A57-48BD-8A5E-66A4957F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1. </a:t>
            </a:r>
            <a:r>
              <a:rPr lang="el-GR" sz="2800" dirty="0"/>
              <a:t>Άμεσοι </a:t>
            </a:r>
            <a:r>
              <a:rPr lang="el-GR" sz="2800" dirty="0" err="1"/>
              <a:t>οξυ</a:t>
            </a:r>
            <a:r>
              <a:rPr lang="en-US" sz="2800" dirty="0"/>
              <a:t>-</a:t>
            </a:r>
            <a:r>
              <a:rPr lang="el-GR" sz="2800" dirty="0" err="1"/>
              <a:t>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5FA53-226A-4CE6-B0E3-CB3F826E3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469589" y="1760011"/>
            <a:ext cx="522682" cy="2184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5881B-8E28-40AA-961B-16AC47751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10546" y="3993956"/>
            <a:ext cx="618766" cy="20938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4">
            <a:extLst>
              <a:ext uri="{FF2B5EF4-FFF2-40B4-BE49-F238E27FC236}">
                <a16:creationId xmlns:a16="http://schemas.microsoft.com/office/drawing/2014/main" id="{447939F3-1AFF-4007-A9FF-96960E684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66" y="129302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Προσδιορισμοί αλάτων οργανικών βάσεων </a:t>
            </a:r>
            <a:r>
              <a:rPr kumimoji="0" lang="el-G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ΒΗ</a:t>
            </a:r>
            <a:r>
              <a:rPr kumimoji="0" lang="el-GR" alt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l-G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Χ</a:t>
            </a:r>
            <a:r>
              <a:rPr kumimoji="0" lang="el-GR" alt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endParaRPr kumimoji="0" lang="en-US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EBAD0-F7FF-4423-9E69-2C69DFB1A8B2}"/>
              </a:ext>
            </a:extLst>
          </p:cNvPr>
          <p:cNvSpPr txBox="1"/>
          <p:nvPr/>
        </p:nvSpPr>
        <p:spPr>
          <a:xfrm>
            <a:off x="2103741" y="1798402"/>
            <a:ext cx="4921250" cy="36988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Διάλυση προζυγισμένης ποσότητας βάσης σε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659BF-9D4D-46FE-8A34-C87572B5C07D}"/>
              </a:ext>
            </a:extLst>
          </p:cNvPr>
          <p:cNvSpPr txBox="1"/>
          <p:nvPr/>
        </p:nvSpPr>
        <p:spPr>
          <a:xfrm>
            <a:off x="1138844" y="2407286"/>
            <a:ext cx="6851043" cy="36933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Απελευθέρωση της βάσης με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τά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από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αλκαλοποίηση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με καυστικό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άλκαλι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C2A05C-20D6-41DC-A2B7-CBED85FCF4C3}"/>
              </a:ext>
            </a:extLst>
          </p:cNvPr>
          <p:cNvSpPr txBox="1"/>
          <p:nvPr/>
        </p:nvSpPr>
        <p:spPr>
          <a:xfrm>
            <a:off x="2243440" y="3080513"/>
            <a:ext cx="4641850" cy="36988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Εκχύλιση με οργανικό διαλύτη π.χ.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O, CHCl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ACF21D-2A1C-47D6-8878-1C84DF7F0CC6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flipH="1">
            <a:off x="4564365" y="2776618"/>
            <a:ext cx="1" cy="303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6596DB-67D6-4702-B1B0-1F3A090A4AEC}"/>
              </a:ext>
            </a:extLst>
          </p:cNvPr>
          <p:cNvSpPr txBox="1"/>
          <p:nvPr/>
        </p:nvSpPr>
        <p:spPr>
          <a:xfrm>
            <a:off x="2783970" y="3766312"/>
            <a:ext cx="3546475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Παραλαβή από την οργανική φάση 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ACB91-6F64-41EA-95C1-87572A475B1F}"/>
              </a:ext>
            </a:extLst>
          </p:cNvPr>
          <p:cNvSpPr txBox="1"/>
          <p:nvPr/>
        </p:nvSpPr>
        <p:spPr>
          <a:xfrm>
            <a:off x="4892957" y="4941434"/>
            <a:ext cx="2406650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Εκχύλιση με ισχυρό οξύ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967F39-8BAA-4C6A-9977-8BB3672854CF}"/>
              </a:ext>
            </a:extLst>
          </p:cNvPr>
          <p:cNvSpPr txBox="1"/>
          <p:nvPr/>
        </p:nvSpPr>
        <p:spPr>
          <a:xfrm>
            <a:off x="2920748" y="6280478"/>
            <a:ext cx="2803525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Επανογκομέτρηση με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394487-1817-4063-8AB2-023DD7BDF246}"/>
              </a:ext>
            </a:extLst>
          </p:cNvPr>
          <p:cNvSpPr txBox="1"/>
          <p:nvPr/>
        </p:nvSpPr>
        <p:spPr>
          <a:xfrm>
            <a:off x="1396496" y="4598477"/>
            <a:ext cx="3276600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Εξάτμιση του οργανικού διαλύτη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79E4CE-968C-4E9F-ACA0-5C13839FC7A2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4564366" y="2168289"/>
            <a:ext cx="0" cy="238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D57847-6469-48AE-9A1B-82BD3649334F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4557208" y="3450400"/>
            <a:ext cx="7157" cy="31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BC9508-ED7F-41CE-AE98-D58238CF3E1F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 flipH="1">
            <a:off x="3034796" y="4136200"/>
            <a:ext cx="1522412" cy="462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4F6A6F-6416-4217-BE40-CDDD4465AC94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4557208" y="4136200"/>
            <a:ext cx="1539074" cy="805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D47248D-0D09-442D-BB90-4180F1C6FDD9}"/>
              </a:ext>
            </a:extLst>
          </p:cNvPr>
          <p:cNvCxnSpPr>
            <a:cxnSpLocks/>
            <a:stCxn id="25" idx="2"/>
            <a:endCxn id="19" idx="0"/>
          </p:cNvCxnSpPr>
          <p:nvPr/>
        </p:nvCxnSpPr>
        <p:spPr>
          <a:xfrm>
            <a:off x="3034796" y="5774918"/>
            <a:ext cx="1287715" cy="505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99D9AA-0E61-4980-8835-4B690F1977C8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469896" y="5311322"/>
            <a:ext cx="1626386" cy="969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50885A4-CB1F-4CCF-8ECF-642E91735CAC}"/>
              </a:ext>
            </a:extLst>
          </p:cNvPr>
          <p:cNvSpPr txBox="1"/>
          <p:nvPr/>
        </p:nvSpPr>
        <p:spPr>
          <a:xfrm>
            <a:off x="1599696" y="5405030"/>
            <a:ext cx="2870200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Διάλυση με περίσσεια οξέος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8AFAE5B-F49D-40E1-81AC-112C778F21D3}"/>
              </a:ext>
            </a:extLst>
          </p:cNvPr>
          <p:cNvCxnSpPr>
            <a:stCxn id="20" idx="2"/>
            <a:endCxn id="25" idx="0"/>
          </p:cNvCxnSpPr>
          <p:nvPr/>
        </p:nvCxnSpPr>
        <p:spPr>
          <a:xfrm>
            <a:off x="3034796" y="4968365"/>
            <a:ext cx="0" cy="436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98D3B25E-FF09-4D6E-B004-5AF8A6AD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2. </a:t>
            </a:r>
            <a:r>
              <a:rPr lang="el-GR" sz="2800" dirty="0"/>
              <a:t>Προσδιορισμοί αλάτων οργανικών βάσεων</a:t>
            </a:r>
            <a:endParaRPr lang="en-US" sz="3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TextBox 4">
            <a:extLst>
              <a:ext uri="{FF2B5EF4-FFF2-40B4-BE49-F238E27FC236}">
                <a16:creationId xmlns:a16="http://schemas.microsoft.com/office/drawing/2014/main" id="{2B00B5DA-9324-4B1C-B37B-CB9665EE2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450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Υδροχλωρική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Τετρακαΐνη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τοπικό αναισθητικό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D4764-330E-4C6C-9D52-1954B5E660C3}"/>
              </a:ext>
            </a:extLst>
          </p:cNvPr>
          <p:cNvSpPr txBox="1"/>
          <p:nvPr/>
        </p:nvSpPr>
        <p:spPr>
          <a:xfrm>
            <a:off x="304800" y="2362200"/>
            <a:ext cx="4235450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Διάλυση προζυγισμένης ποσότητας σε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E6907-7439-4A15-B1D2-3C734E69833F}"/>
              </a:ext>
            </a:extLst>
          </p:cNvPr>
          <p:cNvSpPr txBox="1"/>
          <p:nvPr/>
        </p:nvSpPr>
        <p:spPr>
          <a:xfrm>
            <a:off x="1455738" y="3314700"/>
            <a:ext cx="2619375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Απελευθέρωση με άλκαλι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0B42E-D542-4F97-AA6B-4C767E6F3D74}"/>
              </a:ext>
            </a:extLst>
          </p:cNvPr>
          <p:cNvSpPr txBox="1"/>
          <p:nvPr/>
        </p:nvSpPr>
        <p:spPr>
          <a:xfrm>
            <a:off x="1817688" y="4267200"/>
            <a:ext cx="1895475" cy="36830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Εκχύλιση με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CHCl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2B36F7-4D2A-49DA-A253-CF5D31E27443}"/>
              </a:ext>
            </a:extLst>
          </p:cNvPr>
          <p:cNvCxnSpPr/>
          <p:nvPr/>
        </p:nvCxnSpPr>
        <p:spPr>
          <a:xfrm rot="5400000">
            <a:off x="2486026" y="3975100"/>
            <a:ext cx="5572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DD68B2-8FA6-440E-95BA-E4A9E9EE14BD}"/>
              </a:ext>
            </a:extLst>
          </p:cNvPr>
          <p:cNvSpPr txBox="1"/>
          <p:nvPr/>
        </p:nvSpPr>
        <p:spPr>
          <a:xfrm>
            <a:off x="565150" y="5219700"/>
            <a:ext cx="4400550" cy="36830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Εκχύλιση με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0.1N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HCl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(ογκομετρικό διάλυμα)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AA341-6E80-4511-89A0-60F6071C97AB}"/>
              </a:ext>
            </a:extLst>
          </p:cNvPr>
          <p:cNvSpPr txBox="1"/>
          <p:nvPr/>
        </p:nvSpPr>
        <p:spPr>
          <a:xfrm>
            <a:off x="466725" y="6170613"/>
            <a:ext cx="4597400" cy="64611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Επανογκομέτρηση με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0.1N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ερυθρό του μεθυλίου, κυανό του μεθυλενίου)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921BDC-24BA-49B8-8A5A-6714A0C493AC}"/>
              </a:ext>
            </a:extLst>
          </p:cNvPr>
          <p:cNvCxnSpPr/>
          <p:nvPr/>
        </p:nvCxnSpPr>
        <p:spPr>
          <a:xfrm rot="5400000">
            <a:off x="2454276" y="3022600"/>
            <a:ext cx="6207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04926C-F253-4948-A641-F68C83EA8634}"/>
              </a:ext>
            </a:extLst>
          </p:cNvPr>
          <p:cNvCxnSpPr/>
          <p:nvPr/>
        </p:nvCxnSpPr>
        <p:spPr>
          <a:xfrm rot="5400000">
            <a:off x="2469357" y="4926806"/>
            <a:ext cx="5905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A4DFB5-638C-4F9D-A076-22DDCB33982C}"/>
              </a:ext>
            </a:extLst>
          </p:cNvPr>
          <p:cNvCxnSpPr/>
          <p:nvPr/>
        </p:nvCxnSpPr>
        <p:spPr>
          <a:xfrm rot="5400000">
            <a:off x="2485231" y="5879307"/>
            <a:ext cx="5603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92532A-E587-4D21-8B13-E474D6FFE05E}"/>
              </a:ext>
            </a:extLst>
          </p:cNvPr>
          <p:cNvCxnSpPr>
            <a:stCxn id="8" idx="3"/>
          </p:cNvCxnSpPr>
          <p:nvPr/>
        </p:nvCxnSpPr>
        <p:spPr>
          <a:xfrm>
            <a:off x="4075113" y="3498850"/>
            <a:ext cx="12033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C91663A0-65AA-4FDF-B95C-192428167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99790"/>
              </p:ext>
            </p:extLst>
          </p:nvPr>
        </p:nvGraphicFramePr>
        <p:xfrm>
          <a:off x="4763730" y="1302545"/>
          <a:ext cx="232287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556702" imgH="991616" progId="ChemDraw.Document.6.0">
                  <p:embed/>
                </p:oleObj>
              </mc:Choice>
              <mc:Fallback>
                <p:oleObj name="CS ChemDraw Drawing" r:id="rId2" imgW="2556702" imgH="991616" progId="ChemDraw.Document.6.0">
                  <p:embed/>
                  <p:pic>
                    <p:nvPicPr>
                      <p:cNvPr id="11266" name="Object 2">
                        <a:extLst>
                          <a:ext uri="{FF2B5EF4-FFF2-40B4-BE49-F238E27FC236}">
                            <a16:creationId xmlns:a16="http://schemas.microsoft.com/office/drawing/2014/main" id="{C91663A0-65AA-4FDF-B95C-192428167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730" y="1302545"/>
                        <a:ext cx="232287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83200CA9-5A37-4AD3-863D-FAFF0458F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14335"/>
              </p:ext>
            </p:extLst>
          </p:nvPr>
        </p:nvGraphicFramePr>
        <p:xfrm>
          <a:off x="5344015" y="3244925"/>
          <a:ext cx="1900236" cy="66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58511" imgH="895886" progId="ChemDraw.Document.6.0">
                  <p:embed/>
                </p:oleObj>
              </mc:Choice>
              <mc:Fallback>
                <p:oleObj name="CS ChemDraw Drawing" r:id="rId4" imgW="2558511" imgH="895886" progId="ChemDraw.Document.6.0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83200CA9-5A37-4AD3-863D-FAFF0458F5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015" y="3244925"/>
                        <a:ext cx="1900236" cy="66270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FC9663C2-0DD2-418B-B168-4028796AA7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5100" y="4191000"/>
          <a:ext cx="1651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39053" imgH="2123756" progId="ChemDraw.Document.6.0">
                  <p:embed/>
                </p:oleObj>
              </mc:Choice>
              <mc:Fallback>
                <p:oleObj name="CS ChemDraw Drawing" r:id="rId6" imgW="539053" imgH="2123756" progId="ChemDraw.Document.6.0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FC9663C2-0DD2-418B-B168-4028796AA7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191000"/>
                        <a:ext cx="1651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73607439-6EC3-4294-81AF-5DDF33127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62892"/>
              </p:ext>
            </p:extLst>
          </p:nvPr>
        </p:nvGraphicFramePr>
        <p:xfrm>
          <a:off x="5334000" y="2286000"/>
          <a:ext cx="1845726" cy="71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556702" imgH="991616" progId="ChemDraw.Document.6.0">
                  <p:embed/>
                </p:oleObj>
              </mc:Choice>
              <mc:Fallback>
                <p:oleObj name="CS ChemDraw Drawing" r:id="rId8" imgW="2556702" imgH="991616" progId="ChemDraw.Document.6.0">
                  <p:embed/>
                  <p:pic>
                    <p:nvPicPr>
                      <p:cNvPr id="11269" name="Object 5">
                        <a:extLst>
                          <a:ext uri="{FF2B5EF4-FFF2-40B4-BE49-F238E27FC236}">
                            <a16:creationId xmlns:a16="http://schemas.microsoft.com/office/drawing/2014/main" id="{73607439-6EC3-4294-81AF-5DDF331275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1845726" cy="71521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TextBox 30">
            <a:extLst>
              <a:ext uri="{FF2B5EF4-FFF2-40B4-BE49-F238E27FC236}">
                <a16:creationId xmlns:a16="http://schemas.microsoft.com/office/drawing/2014/main" id="{0280DF63-F880-46E5-AA85-FEE7367C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48000"/>
            <a:ext cx="617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ΟΗ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4D5624A3-83DC-4527-B4A9-94E792EC1E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281488"/>
          <a:ext cx="12700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2557064" imgH="895886" progId="ChemDraw.Document.6.0">
                  <p:embed/>
                </p:oleObj>
              </mc:Choice>
              <mc:Fallback>
                <p:oleObj name="CS ChemDraw Drawing" r:id="rId9" imgW="2557064" imgH="895886" progId="ChemDraw.Document.6.0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4D5624A3-83DC-4527-B4A9-94E792EC1E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81488"/>
                        <a:ext cx="1270000" cy="4429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>
            <a:extLst>
              <a:ext uri="{FF2B5EF4-FFF2-40B4-BE49-F238E27FC236}">
                <a16:creationId xmlns:a16="http://schemas.microsoft.com/office/drawing/2014/main" id="{41CF554F-5D6C-4BE8-957A-D3CCED40FC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4281488"/>
          <a:ext cx="12700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2558511" imgH="895886" progId="ChemDraw.Document.6.0">
                  <p:embed/>
                </p:oleObj>
              </mc:Choice>
              <mc:Fallback>
                <p:oleObj name="CS ChemDraw Drawing" r:id="rId11" imgW="2558511" imgH="895886" progId="ChemDraw.Document.6.0">
                  <p:embed/>
                  <p:pic>
                    <p:nvPicPr>
                      <p:cNvPr id="11271" name="Object 7">
                        <a:extLst>
                          <a:ext uri="{FF2B5EF4-FFF2-40B4-BE49-F238E27FC236}">
                            <a16:creationId xmlns:a16="http://schemas.microsoft.com/office/drawing/2014/main" id="{41CF554F-5D6C-4BE8-957A-D3CCED40F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281488"/>
                        <a:ext cx="1270000" cy="442912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urved Up Arrow 34">
            <a:extLst>
              <a:ext uri="{FF2B5EF4-FFF2-40B4-BE49-F238E27FC236}">
                <a16:creationId xmlns:a16="http://schemas.microsoft.com/office/drawing/2014/main" id="{14B2F080-FADB-41B1-8F34-83EDF55008C0}"/>
              </a:ext>
            </a:extLst>
          </p:cNvPr>
          <p:cNvSpPr/>
          <p:nvPr/>
        </p:nvSpPr>
        <p:spPr>
          <a:xfrm>
            <a:off x="6400800" y="4648200"/>
            <a:ext cx="685800" cy="228600"/>
          </a:xfrm>
          <a:prstGeom prst="curvedUpArrow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272" name="Object 6">
            <a:extLst>
              <a:ext uri="{FF2B5EF4-FFF2-40B4-BE49-F238E27FC236}">
                <a16:creationId xmlns:a16="http://schemas.microsoft.com/office/drawing/2014/main" id="{181D4FE8-E27D-4A22-A1A3-FC3CC72E7B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5105400"/>
          <a:ext cx="12700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2556702" imgH="991616" progId="ChemDraw.Document.6.0">
                  <p:embed/>
                </p:oleObj>
              </mc:Choice>
              <mc:Fallback>
                <p:oleObj name="CS ChemDraw Drawing" r:id="rId13" imgW="2556702" imgH="991616" progId="ChemDraw.Document.6.0">
                  <p:embed/>
                  <p:pic>
                    <p:nvPicPr>
                      <p:cNvPr id="11272" name="Object 6">
                        <a:extLst>
                          <a:ext uri="{FF2B5EF4-FFF2-40B4-BE49-F238E27FC236}">
                            <a16:creationId xmlns:a16="http://schemas.microsoft.com/office/drawing/2014/main" id="{181D4FE8-E27D-4A22-A1A3-FC3CC72E7B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105400"/>
                        <a:ext cx="1270000" cy="4921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8">
            <a:extLst>
              <a:ext uri="{FF2B5EF4-FFF2-40B4-BE49-F238E27FC236}">
                <a16:creationId xmlns:a16="http://schemas.microsoft.com/office/drawing/2014/main" id="{EDEC0610-BC67-4040-933F-73078042D9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5105400"/>
          <a:ext cx="127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2557064" imgH="895886" progId="ChemDraw.Document.6.0">
                  <p:embed/>
                </p:oleObj>
              </mc:Choice>
              <mc:Fallback>
                <p:oleObj name="CS ChemDraw Drawing" r:id="rId14" imgW="2557064" imgH="895886" progId="ChemDraw.Document.6.0">
                  <p:embed/>
                  <p:pic>
                    <p:nvPicPr>
                      <p:cNvPr id="11273" name="Object 8">
                        <a:extLst>
                          <a:ext uri="{FF2B5EF4-FFF2-40B4-BE49-F238E27FC236}">
                            <a16:creationId xmlns:a16="http://schemas.microsoft.com/office/drawing/2014/main" id="{EDEC0610-BC67-4040-933F-73078042D9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05400"/>
                        <a:ext cx="1270000" cy="5334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5">
            <a:extLst>
              <a:ext uri="{FF2B5EF4-FFF2-40B4-BE49-F238E27FC236}">
                <a16:creationId xmlns:a16="http://schemas.microsoft.com/office/drawing/2014/main" id="{06253D8B-6B3F-4AE6-844B-3EFB7AA5B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105400"/>
          <a:ext cx="1651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539053" imgH="2123756" progId="ChemDraw.Document.6.0">
                  <p:embed/>
                </p:oleObj>
              </mc:Choice>
              <mc:Fallback>
                <p:oleObj name="CS ChemDraw Drawing" r:id="rId16" imgW="539053" imgH="2123756" progId="ChemDraw.Document.6.0">
                  <p:embed/>
                  <p:pic>
                    <p:nvPicPr>
                      <p:cNvPr id="11274" name="Object 5">
                        <a:extLst>
                          <a:ext uri="{FF2B5EF4-FFF2-40B4-BE49-F238E27FC236}">
                            <a16:creationId xmlns:a16="http://schemas.microsoft.com/office/drawing/2014/main" id="{06253D8B-6B3F-4AE6-844B-3EFB7AA5B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1651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urved Up Arrow 40">
            <a:extLst>
              <a:ext uri="{FF2B5EF4-FFF2-40B4-BE49-F238E27FC236}">
                <a16:creationId xmlns:a16="http://schemas.microsoft.com/office/drawing/2014/main" id="{F529D918-4F8E-4437-9D72-4989A5853AFD}"/>
              </a:ext>
            </a:extLst>
          </p:cNvPr>
          <p:cNvSpPr/>
          <p:nvPr/>
        </p:nvSpPr>
        <p:spPr>
          <a:xfrm>
            <a:off x="7543800" y="5562600"/>
            <a:ext cx="685800" cy="228600"/>
          </a:xfrm>
          <a:prstGeom prst="curvedUpArrow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93" name="Rectangle 25">
            <a:extLst>
              <a:ext uri="{FF2B5EF4-FFF2-40B4-BE49-F238E27FC236}">
                <a16:creationId xmlns:a16="http://schemas.microsoft.com/office/drawing/2014/main" id="{F41A5036-01F7-4375-929E-B9F5AA38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75" y="1970882"/>
            <a:ext cx="365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2-(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διμεθυλαμινο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αιθυλ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4-(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βουτυλαμινο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βενζυλεστέρας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354C022-6E02-4EB9-B082-C220574A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2. </a:t>
            </a:r>
            <a:r>
              <a:rPr lang="el-GR" sz="2800" dirty="0"/>
              <a:t>Προσδιορισμοί αλάτων οργανικών βάσεων</a:t>
            </a:r>
            <a:endParaRPr lang="en-US" sz="3200" i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9221AA-9821-4FE0-8FF3-F42901FFFF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6043816" y="4993171"/>
            <a:ext cx="669522" cy="22655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TextBox 4">
            <a:extLst>
              <a:ext uri="{FF2B5EF4-FFF2-40B4-BE49-F238E27FC236}">
                <a16:creationId xmlns:a16="http://schemas.microsoft.com/office/drawing/2014/main" id="{643A8AAE-6422-4E5C-89E8-8ACC9313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447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Υδροχλωρική Λιγνοκαΐνη: τοπικό αναισθητικό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B1D9A-8848-4184-9C2A-2B5BFD06CCDE}"/>
              </a:ext>
            </a:extLst>
          </p:cNvPr>
          <p:cNvSpPr txBox="1"/>
          <p:nvPr/>
        </p:nvSpPr>
        <p:spPr>
          <a:xfrm>
            <a:off x="1055688" y="2362200"/>
            <a:ext cx="4921250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Διάλυση προζυγισμένης ποσότητας βάσης σε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E256F-4D98-4F9B-95BA-7E98971995D6}"/>
              </a:ext>
            </a:extLst>
          </p:cNvPr>
          <p:cNvSpPr txBox="1"/>
          <p:nvPr/>
        </p:nvSpPr>
        <p:spPr>
          <a:xfrm>
            <a:off x="2206625" y="2982913"/>
            <a:ext cx="2619375" cy="36988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Απελευθέρωση με άλκαλι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5813C-E630-4DCD-992F-26F1CA6AA3D8}"/>
              </a:ext>
            </a:extLst>
          </p:cNvPr>
          <p:cNvSpPr txBox="1"/>
          <p:nvPr/>
        </p:nvSpPr>
        <p:spPr>
          <a:xfrm>
            <a:off x="2573338" y="3657600"/>
            <a:ext cx="1893887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Εκχύλιση με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CHCl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2D916A-D0DE-4023-8EF0-B4E96A41CD6D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16200000" flipH="1">
            <a:off x="3365501" y="35036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B353E8-9C6B-455B-B2BB-9F8C505C558C}"/>
              </a:ext>
            </a:extLst>
          </p:cNvPr>
          <p:cNvSpPr txBox="1"/>
          <p:nvPr/>
        </p:nvSpPr>
        <p:spPr>
          <a:xfrm>
            <a:off x="2400300" y="4343400"/>
            <a:ext cx="2239963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Εξάτμιση του διαλύτη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4A3C7-91CE-46A4-AA8D-A330D43F85B8}"/>
              </a:ext>
            </a:extLst>
          </p:cNvPr>
          <p:cNvSpPr txBox="1"/>
          <p:nvPr/>
        </p:nvSpPr>
        <p:spPr>
          <a:xfrm>
            <a:off x="1963738" y="5040313"/>
            <a:ext cx="3141662" cy="36988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Επαναδιάλυση με 0.01 Ν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863410-1AD6-448D-A6EF-6D30608D4795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3389313" y="2857500"/>
            <a:ext cx="2524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C106AD-1CF7-44DA-8076-8A58E72F7AFC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rot="16200000" flipH="1">
            <a:off x="3361532" y="4185444"/>
            <a:ext cx="315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E792D0-8A93-44D1-AF65-AD97DC8855DC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16200000" flipH="1">
            <a:off x="3363913" y="4868863"/>
            <a:ext cx="327025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798387-4EEF-44A2-AD18-490750C81C8A}"/>
              </a:ext>
            </a:extLst>
          </p:cNvPr>
          <p:cNvCxnSpPr>
            <a:stCxn id="8" idx="3"/>
          </p:cNvCxnSpPr>
          <p:nvPr/>
        </p:nvCxnSpPr>
        <p:spPr>
          <a:xfrm flipV="1">
            <a:off x="4826000" y="3148013"/>
            <a:ext cx="195580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961C932E-269E-4ADE-86F0-CE9A308F4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74010"/>
              </p:ext>
            </p:extLst>
          </p:nvPr>
        </p:nvGraphicFramePr>
        <p:xfrm>
          <a:off x="4645315" y="1269410"/>
          <a:ext cx="1427045" cy="109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41908" imgH="1237262" progId="ChemDraw.Document.6.0">
                  <p:embed/>
                </p:oleObj>
              </mc:Choice>
              <mc:Fallback>
                <p:oleObj name="CS ChemDraw Drawing" r:id="rId2" imgW="1541908" imgH="1237262" progId="ChemDraw.Document.6.0">
                  <p:embed/>
                  <p:pic>
                    <p:nvPicPr>
                      <p:cNvPr id="12290" name="Object 2">
                        <a:extLst>
                          <a:ext uri="{FF2B5EF4-FFF2-40B4-BE49-F238E27FC236}">
                            <a16:creationId xmlns:a16="http://schemas.microsoft.com/office/drawing/2014/main" id="{961C932E-269E-4ADE-86F0-CE9A308F48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315" y="1269410"/>
                        <a:ext cx="1427045" cy="109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8C5686A8-B9E1-433A-8BA0-EB81D33192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2013" y="2895600"/>
          <a:ext cx="765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541908" imgH="1236901" progId="ChemDraw.Document.6.0">
                  <p:embed/>
                </p:oleObj>
              </mc:Choice>
              <mc:Fallback>
                <p:oleObj name="CS ChemDraw Drawing" r:id="rId4" imgW="1541908" imgH="1236901" progId="ChemDraw.Document.6.0">
                  <p:embed/>
                  <p:pic>
                    <p:nvPicPr>
                      <p:cNvPr id="12291" name="Object 3">
                        <a:extLst>
                          <a:ext uri="{FF2B5EF4-FFF2-40B4-BE49-F238E27FC236}">
                            <a16:creationId xmlns:a16="http://schemas.microsoft.com/office/drawing/2014/main" id="{8C5686A8-B9E1-433A-8BA0-EB81D33192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013" y="2895600"/>
                        <a:ext cx="765175" cy="6111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B30AA9C9-C3BF-4619-8EFB-2BA56233EB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505200"/>
          <a:ext cx="1651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39053" imgH="2123756" progId="ChemDraw.Document.6.0">
                  <p:embed/>
                </p:oleObj>
              </mc:Choice>
              <mc:Fallback>
                <p:oleObj name="CS ChemDraw Drawing" r:id="rId6" imgW="539053" imgH="2123756" progId="ChemDraw.Document.6.0">
                  <p:embed/>
                  <p:pic>
                    <p:nvPicPr>
                      <p:cNvPr id="12292" name="Object 4">
                        <a:extLst>
                          <a:ext uri="{FF2B5EF4-FFF2-40B4-BE49-F238E27FC236}">
                            <a16:creationId xmlns:a16="http://schemas.microsoft.com/office/drawing/2014/main" id="{B30AA9C9-C3BF-4619-8EFB-2BA56233EB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05200"/>
                        <a:ext cx="1651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08AF2B-7C35-453D-8F51-1AA5080952C1}"/>
              </a:ext>
            </a:extLst>
          </p:cNvPr>
          <p:cNvCxnSpPr>
            <a:stCxn id="7" idx="3"/>
          </p:cNvCxnSpPr>
          <p:nvPr/>
        </p:nvCxnSpPr>
        <p:spPr>
          <a:xfrm flipV="1">
            <a:off x="5976938" y="2514600"/>
            <a:ext cx="881062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3" name="Object 5">
            <a:extLst>
              <a:ext uri="{FF2B5EF4-FFF2-40B4-BE49-F238E27FC236}">
                <a16:creationId xmlns:a16="http://schemas.microsoft.com/office/drawing/2014/main" id="{F9EAFA98-6590-42B4-ADA5-CB146A87C4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613" y="2225675"/>
          <a:ext cx="7651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541908" imgH="1236901" progId="ChemDraw.Document.6.0">
                  <p:embed/>
                </p:oleObj>
              </mc:Choice>
              <mc:Fallback>
                <p:oleObj name="CS ChemDraw Drawing" r:id="rId8" imgW="1541908" imgH="1236901" progId="ChemDraw.Document.6.0">
                  <p:embed/>
                  <p:pic>
                    <p:nvPicPr>
                      <p:cNvPr id="12293" name="Object 5">
                        <a:extLst>
                          <a:ext uri="{FF2B5EF4-FFF2-40B4-BE49-F238E27FC236}">
                            <a16:creationId xmlns:a16="http://schemas.microsoft.com/office/drawing/2014/main" id="{F9EAFA98-6590-42B4-ADA5-CB146A87C4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2225675"/>
                        <a:ext cx="765175" cy="612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TextBox 30">
            <a:extLst>
              <a:ext uri="{FF2B5EF4-FFF2-40B4-BE49-F238E27FC236}">
                <a16:creationId xmlns:a16="http://schemas.microsoft.com/office/drawing/2014/main" id="{427856FD-D82A-407D-B48F-C3A7FB529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971800"/>
            <a:ext cx="617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ΟΗ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294" name="Object 6">
            <a:extLst>
              <a:ext uri="{FF2B5EF4-FFF2-40B4-BE49-F238E27FC236}">
                <a16:creationId xmlns:a16="http://schemas.microsoft.com/office/drawing/2014/main" id="{9C53D0DF-CD6C-4FA5-A875-8B55340221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2013" y="3587750"/>
          <a:ext cx="765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541908" imgH="1237262" progId="ChemDraw.Document.6.0">
                  <p:embed/>
                </p:oleObj>
              </mc:Choice>
              <mc:Fallback>
                <p:oleObj name="CS ChemDraw Drawing" r:id="rId10" imgW="1541908" imgH="1237262" progId="ChemDraw.Document.6.0">
                  <p:embed/>
                  <p:pic>
                    <p:nvPicPr>
                      <p:cNvPr id="12294" name="Object 6">
                        <a:extLst>
                          <a:ext uri="{FF2B5EF4-FFF2-40B4-BE49-F238E27FC236}">
                            <a16:creationId xmlns:a16="http://schemas.microsoft.com/office/drawing/2014/main" id="{9C53D0DF-CD6C-4FA5-A875-8B55340221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013" y="3587750"/>
                        <a:ext cx="765175" cy="61118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urved Up Arrow 34">
            <a:extLst>
              <a:ext uri="{FF2B5EF4-FFF2-40B4-BE49-F238E27FC236}">
                <a16:creationId xmlns:a16="http://schemas.microsoft.com/office/drawing/2014/main" id="{7F3D8BB3-6E65-4230-B811-EFE0CD741000}"/>
              </a:ext>
            </a:extLst>
          </p:cNvPr>
          <p:cNvSpPr/>
          <p:nvPr/>
        </p:nvSpPr>
        <p:spPr>
          <a:xfrm>
            <a:off x="6578600" y="4038600"/>
            <a:ext cx="685800" cy="228600"/>
          </a:xfrm>
          <a:prstGeom prst="curvedUpArrow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F232A7E2-7CBC-4A78-A6FD-9BCEB8B28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3581400"/>
          <a:ext cx="765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541908" imgH="1237262" progId="ChemDraw.Document.6.0">
                  <p:embed/>
                </p:oleObj>
              </mc:Choice>
              <mc:Fallback>
                <p:oleObj name="CS ChemDraw Drawing" r:id="rId12" imgW="1541908" imgH="1237262" progId="ChemDraw.Document.6.0">
                  <p:embed/>
                  <p:pic>
                    <p:nvPicPr>
                      <p:cNvPr id="12295" name="Object 7">
                        <a:extLst>
                          <a:ext uri="{FF2B5EF4-FFF2-40B4-BE49-F238E27FC236}">
                            <a16:creationId xmlns:a16="http://schemas.microsoft.com/office/drawing/2014/main" id="{F232A7E2-7CBC-4A78-A6FD-9BCEB8B28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81400"/>
                        <a:ext cx="765175" cy="6111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>
            <a:extLst>
              <a:ext uri="{FF2B5EF4-FFF2-40B4-BE49-F238E27FC236}">
                <a16:creationId xmlns:a16="http://schemas.microsoft.com/office/drawing/2014/main" id="{CBFD8EA8-7ABC-4605-A2DD-EAF7F1197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4267200"/>
          <a:ext cx="765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541908" imgH="1237262" progId="ChemDraw.Document.6.0">
                  <p:embed/>
                </p:oleObj>
              </mc:Choice>
              <mc:Fallback>
                <p:oleObj name="CS ChemDraw Drawing" r:id="rId14" imgW="1541908" imgH="1237262" progId="ChemDraw.Document.6.0">
                  <p:embed/>
                  <p:pic>
                    <p:nvPicPr>
                      <p:cNvPr id="12296" name="Object 8">
                        <a:extLst>
                          <a:ext uri="{FF2B5EF4-FFF2-40B4-BE49-F238E27FC236}">
                            <a16:creationId xmlns:a16="http://schemas.microsoft.com/office/drawing/2014/main" id="{CBFD8EA8-7ABC-4605-A2DD-EAF7F1197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267200"/>
                        <a:ext cx="7651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4DC7DDAD-2B70-4ACE-AA33-9B6BC258366C}"/>
              </a:ext>
            </a:extLst>
          </p:cNvPr>
          <p:cNvSpPr txBox="1"/>
          <p:nvPr/>
        </p:nvSpPr>
        <p:spPr>
          <a:xfrm>
            <a:off x="1133475" y="5715000"/>
            <a:ext cx="4810125" cy="64611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Επανογκομέτρηση με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0.01N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πράσινο βρωμοκρεζόλης, ερυθρό του μεθυλίου)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963A60-F858-4940-9666-6E88384FABD8}"/>
              </a:ext>
            </a:extLst>
          </p:cNvPr>
          <p:cNvCxnSpPr>
            <a:stCxn id="13" idx="2"/>
            <a:endCxn id="37" idx="0"/>
          </p:cNvCxnSpPr>
          <p:nvPr/>
        </p:nvCxnSpPr>
        <p:spPr>
          <a:xfrm rot="16200000" flipH="1">
            <a:off x="3384551" y="55610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CAA113A-72AC-46BD-86DA-FB91739CE473}"/>
              </a:ext>
            </a:extLst>
          </p:cNvPr>
          <p:cNvCxnSpPr>
            <a:stCxn id="9" idx="3"/>
          </p:cNvCxnSpPr>
          <p:nvPr/>
        </p:nvCxnSpPr>
        <p:spPr>
          <a:xfrm flipV="1">
            <a:off x="4467225" y="3810000"/>
            <a:ext cx="1704975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53C476-218B-4E7B-A9E0-F79E7C6FF252}"/>
              </a:ext>
            </a:extLst>
          </p:cNvPr>
          <p:cNvCxnSpPr>
            <a:stCxn id="12" idx="3"/>
          </p:cNvCxnSpPr>
          <p:nvPr/>
        </p:nvCxnSpPr>
        <p:spPr>
          <a:xfrm flipV="1">
            <a:off x="4640263" y="4495800"/>
            <a:ext cx="2446337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7" name="Object 2">
            <a:extLst>
              <a:ext uri="{FF2B5EF4-FFF2-40B4-BE49-F238E27FC236}">
                <a16:creationId xmlns:a16="http://schemas.microsoft.com/office/drawing/2014/main" id="{4A6A0E0A-A2F6-419C-8FF7-BDB18B8A22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4876800"/>
          <a:ext cx="7699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1541908" imgH="1237262" progId="ChemDraw.Document.6.0">
                  <p:embed/>
                </p:oleObj>
              </mc:Choice>
              <mc:Fallback>
                <p:oleObj name="CS ChemDraw Drawing" r:id="rId15" imgW="1541908" imgH="1237262" progId="ChemDraw.Document.6.0">
                  <p:embed/>
                  <p:pic>
                    <p:nvPicPr>
                      <p:cNvPr id="12297" name="Object 2">
                        <a:extLst>
                          <a:ext uri="{FF2B5EF4-FFF2-40B4-BE49-F238E27FC236}">
                            <a16:creationId xmlns:a16="http://schemas.microsoft.com/office/drawing/2014/main" id="{4A6A0E0A-A2F6-419C-8FF7-BDB18B8A22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76800"/>
                        <a:ext cx="769938" cy="592138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1B2446E-F55E-431C-A7D8-8D2686D9AF8C}"/>
              </a:ext>
            </a:extLst>
          </p:cNvPr>
          <p:cNvCxnSpPr>
            <a:stCxn id="13" idx="3"/>
          </p:cNvCxnSpPr>
          <p:nvPr/>
        </p:nvCxnSpPr>
        <p:spPr>
          <a:xfrm flipV="1">
            <a:off x="5105400" y="5181600"/>
            <a:ext cx="1698625" cy="44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1" name="Rectangle 31">
            <a:extLst>
              <a:ext uri="{FF2B5EF4-FFF2-40B4-BE49-F238E27FC236}">
                <a16:creationId xmlns:a16="http://schemas.microsoft.com/office/drawing/2014/main" id="{7D7E2DEE-9C31-490C-B799-93A61FC40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5817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2-(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διαιθυλαμινο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)-N-(2,6-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διμεθυλφαινυλο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ακεταμίδιο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F8C84AE-F932-4E62-BB74-98316499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2. </a:t>
            </a:r>
            <a:r>
              <a:rPr lang="el-GR" sz="2800" dirty="0"/>
              <a:t>Προσδιορισμοί αλάτων οργανικών βάσεων</a:t>
            </a:r>
            <a:endParaRPr lang="en-US" sz="32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01038E-D208-415D-A9A0-FC542B899B7C}"/>
              </a:ext>
            </a:extLst>
          </p:cNvPr>
          <p:cNvSpPr/>
          <p:nvPr/>
        </p:nvSpPr>
        <p:spPr>
          <a:xfrm>
            <a:off x="0" y="2514600"/>
            <a:ext cx="2438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2" name="Rectangle 4">
            <a:extLst>
              <a:ext uri="{FF2B5EF4-FFF2-40B4-BE49-F238E27FC236}">
                <a16:creationId xmlns:a16="http://schemas.microsoft.com/office/drawing/2014/main" id="{4C31D964-1B83-49BD-BAF2-73ACA53A4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1" y="1752600"/>
            <a:ext cx="8902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Προσδιορισμοί ενώσεων με όξινα Η (απελευθέρωση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HNO</a:t>
            </a:r>
            <a:r>
              <a:rPr kumimoji="0" lang="en-US" altLang="en-US" sz="1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μετά από αντίδραση με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AgNO</a:t>
            </a:r>
            <a:r>
              <a:rPr kumimoji="0" lang="en-US" altLang="en-US" sz="1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l-GR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DC351181-5B47-44A5-B1F8-D21106FFD0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286000"/>
          <a:ext cx="378618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86756" imgH="1273748" progId="ChemDraw.Document.6.0">
                  <p:embed/>
                </p:oleObj>
              </mc:Choice>
              <mc:Fallback>
                <p:oleObj name="CS ChemDraw Drawing" r:id="rId2" imgW="3786756" imgH="1273748" progId="ChemDraw.Document.6.0">
                  <p:embed/>
                  <p:pic>
                    <p:nvPicPr>
                      <p:cNvPr id="13314" name="Object 2">
                        <a:extLst>
                          <a:ext uri="{FF2B5EF4-FFF2-40B4-BE49-F238E27FC236}">
                            <a16:creationId xmlns:a16="http://schemas.microsoft.com/office/drawing/2014/main" id="{DC351181-5B47-44A5-B1F8-D21106FFD0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86000"/>
                        <a:ext cx="378618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31A116DF-7289-475B-BD3B-9854B12AC9F5}"/>
              </a:ext>
            </a:extLst>
          </p:cNvPr>
          <p:cNvSpPr/>
          <p:nvPr/>
        </p:nvSpPr>
        <p:spPr>
          <a:xfrm>
            <a:off x="5943600" y="2438400"/>
            <a:ext cx="533400" cy="60960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8CC2E8-2031-4FEE-8367-C5DF34FFCEBC}"/>
              </a:ext>
            </a:extLst>
          </p:cNvPr>
          <p:cNvCxnSpPr>
            <a:stCxn id="7" idx="6"/>
            <a:endCxn id="13325" idx="1"/>
          </p:cNvCxnSpPr>
          <p:nvPr/>
        </p:nvCxnSpPr>
        <p:spPr>
          <a:xfrm>
            <a:off x="6477000" y="2743200"/>
            <a:ext cx="457200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TextBox 9">
            <a:extLst>
              <a:ext uri="{FF2B5EF4-FFF2-40B4-BE49-F238E27FC236}">
                <a16:creationId xmlns:a16="http://schemas.microsoft.com/office/drawing/2014/main" id="{48C303DA-CF3A-4ACD-A3E6-909DB8036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590800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ογκομέτρηση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με Ν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ΟΗ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DEDDAFAF-2E24-4B1C-B072-F4D0AA96F2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590800"/>
          <a:ext cx="22113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51107" imgH="755723" progId="ChemDraw.Document.6.0">
                  <p:embed/>
                </p:oleObj>
              </mc:Choice>
              <mc:Fallback>
                <p:oleObj name="CS ChemDraw Drawing" r:id="rId4" imgW="3151107" imgH="755723" progId="ChemDraw.Document.6.0">
                  <p:embed/>
                  <p:pic>
                    <p:nvPicPr>
                      <p:cNvPr id="13315" name="Object 3">
                        <a:extLst>
                          <a:ext uri="{FF2B5EF4-FFF2-40B4-BE49-F238E27FC236}">
                            <a16:creationId xmlns:a16="http://schemas.microsoft.com/office/drawing/2014/main" id="{DEDDAFAF-2E24-4B1C-B072-F4D0AA96F2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22113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6063D3E5-51C4-4455-BD56-6FD57D24B1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308475"/>
          <a:ext cx="52260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225556" imgH="1101434" progId="ChemDraw.Document.6.0">
                  <p:embed/>
                </p:oleObj>
              </mc:Choice>
              <mc:Fallback>
                <p:oleObj name="CS ChemDraw Drawing" r:id="rId6" imgW="5225556" imgH="1101434" progId="ChemDraw.Document.6.0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6063D3E5-51C4-4455-BD56-6FD57D24B1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08475"/>
                        <a:ext cx="52260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Box 14">
            <a:extLst>
              <a:ext uri="{FF2B5EF4-FFF2-40B4-BE49-F238E27FC236}">
                <a16:creationId xmlns:a16="http://schemas.microsoft.com/office/drawing/2014/main" id="{6ECD79C0-5E19-43D9-9157-3EA1BA5C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Βαρβιτουρικά οξέα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11DF85-B629-44EB-B644-A0E0F5478CB9}"/>
              </a:ext>
            </a:extLst>
          </p:cNvPr>
          <p:cNvSpPr txBox="1"/>
          <p:nvPr/>
        </p:nvSpPr>
        <p:spPr>
          <a:xfrm>
            <a:off x="2590800" y="5943600"/>
            <a:ext cx="2971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με 0.1Ν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(ποτενσιομετρικά)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E258629-88DD-4DD6-A146-EE05CCD8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3. </a:t>
            </a:r>
            <a:r>
              <a:rPr lang="el-GR" sz="2800" dirty="0"/>
              <a:t>Προσδιορισμοί ενώσεων με όξινα Η</a:t>
            </a:r>
            <a:endParaRPr lang="en-US" sz="32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Box 4">
            <a:extLst>
              <a:ext uri="{FF2B5EF4-FFF2-40B4-BE49-F238E27FC236}">
                <a16:creationId xmlns:a16="http://schemas.microsoft.com/office/drawing/2014/main" id="{D439100A-A8D0-4716-BB8F-05D7B857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2528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Μεθιμαζόλη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μεθυλο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-1H-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ιμιδαζολο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-2(3H)-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θειόνη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27D4FA5E-E7DE-469C-9532-8F0915D47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13074"/>
              </p:ext>
            </p:extLst>
          </p:nvPr>
        </p:nvGraphicFramePr>
        <p:xfrm>
          <a:off x="326462" y="2418606"/>
          <a:ext cx="767634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27301" imgH="797989" progId="ChemDraw.Document.6.0">
                  <p:embed/>
                </p:oleObj>
              </mc:Choice>
              <mc:Fallback>
                <p:oleObj name="CS ChemDraw Drawing" r:id="rId2" imgW="5027301" imgH="797989" progId="ChemDraw.Document.6.0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27D4FA5E-E7DE-469C-9532-8F0915D47A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62" y="2418606"/>
                        <a:ext cx="7676349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02AB6C-4FAA-4BBD-AE9B-4588445DC7E0}"/>
              </a:ext>
            </a:extLst>
          </p:cNvPr>
          <p:cNvSpPr txBox="1"/>
          <p:nvPr/>
        </p:nvSpPr>
        <p:spPr>
          <a:xfrm>
            <a:off x="6096000" y="3630432"/>
            <a:ext cx="2971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με 0.1Ν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(κυανό της βρωμοθυμόλης)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01FEB046-D054-4F23-A71C-802D345B2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555853"/>
              </p:ext>
            </p:extLst>
          </p:nvPr>
        </p:nvGraphicFramePr>
        <p:xfrm>
          <a:off x="228600" y="4912568"/>
          <a:ext cx="5433995" cy="144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3555360" imgH="946800" progId="ACD.ChemSketchCDX">
                  <p:embed/>
                </p:oleObj>
              </mc:Choice>
              <mc:Fallback>
                <p:oleObj name="ChemSketch" r:id="rId4" imgW="3555360" imgH="946800" progId="ACD.ChemSketchCDX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01FEB046-D054-4F23-A71C-802D345B26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12568"/>
                        <a:ext cx="5433995" cy="1446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Box 11">
            <a:extLst>
              <a:ext uri="{FF2B5EF4-FFF2-40B4-BE49-F238E27FC236}">
                <a16:creationId xmlns:a16="http://schemas.microsoft.com/office/drawing/2014/main" id="{BD36BD2C-6034-4D4B-8FE4-8C2758A6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3360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Προπυλοθειοουρακίλη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βουτυλ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θειοξο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-2,3-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διϋδροπυριμιδιν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-4(1H)-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όνη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9650E-BCE1-45F0-96AA-0D1543CAA28C}"/>
              </a:ext>
            </a:extLst>
          </p:cNvPr>
          <p:cNvSpPr txBox="1"/>
          <p:nvPr/>
        </p:nvSpPr>
        <p:spPr>
          <a:xfrm>
            <a:off x="5935710" y="5957767"/>
            <a:ext cx="2971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με 0.1Ν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(κυανό της βρωμοθυμόλης)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1753B0-880C-4997-9323-3BEC3CCE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3. </a:t>
            </a:r>
            <a:r>
              <a:rPr lang="el-GR" sz="2800" dirty="0"/>
              <a:t>Προσδιορισμοί ενώσεων με όξινα Η</a:t>
            </a:r>
            <a:endParaRPr lang="en-US" sz="32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D735AA-32D6-4964-B056-E77560DC8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524" y="4468019"/>
            <a:ext cx="1944689" cy="10693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4E8A4A36-5D17-43FD-8682-79CA515FB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101557"/>
              </p:ext>
            </p:extLst>
          </p:nvPr>
        </p:nvGraphicFramePr>
        <p:xfrm>
          <a:off x="609600" y="1943100"/>
          <a:ext cx="460375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03656" imgH="235893" progId="ChemDraw.Document.6.0">
                  <p:embed/>
                </p:oleObj>
              </mc:Choice>
              <mc:Fallback>
                <p:oleObj name="CS ChemDraw Drawing" r:id="rId2" imgW="4603656" imgH="235893" progId="ChemDraw.Document.6.0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4E8A4A36-5D17-43FD-8682-79CA515FB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43100"/>
                        <a:ext cx="460375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F2C0DDF-AF9B-4250-B207-499333A4DC28}"/>
              </a:ext>
            </a:extLst>
          </p:cNvPr>
          <p:cNvSpPr/>
          <p:nvPr/>
        </p:nvSpPr>
        <p:spPr>
          <a:xfrm>
            <a:off x="1356519" y="1847325"/>
            <a:ext cx="304800" cy="38100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6350">
            <a:solidFill>
              <a:schemeClr val="accent1">
                <a:shade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0" name="TextBox 6">
            <a:extLst>
              <a:ext uri="{FF2B5EF4-FFF2-40B4-BE49-F238E27FC236}">
                <a16:creationId xmlns:a16="http://schemas.microsoft.com/office/drawing/2014/main" id="{3FDFA191-C035-4288-95D9-612404FF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14600"/>
            <a:ext cx="73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όξινο Η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693C25-5F7D-43D1-A3D0-7996D5FB9E33}"/>
              </a:ext>
            </a:extLst>
          </p:cNvPr>
          <p:cNvCxnSpPr>
            <a:stCxn id="15370" idx="0"/>
            <a:endCxn id="6" idx="4"/>
          </p:cNvCxnSpPr>
          <p:nvPr/>
        </p:nvCxnSpPr>
        <p:spPr>
          <a:xfrm flipV="1">
            <a:off x="1356519" y="2228325"/>
            <a:ext cx="152400" cy="28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C682638D-8662-4A3B-9DD2-9871B76E8D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352800"/>
          <a:ext cx="48847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84036" imgH="1095654" progId="ChemDraw.Document.6.0">
                  <p:embed/>
                </p:oleObj>
              </mc:Choice>
              <mc:Fallback>
                <p:oleObj name="CS ChemDraw Drawing" r:id="rId4" imgW="4884036" imgH="1095654" progId="ChemDraw.Document.6.0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C682638D-8662-4A3B-9DD2-9871B76E8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48847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TextBox 10">
            <a:extLst>
              <a:ext uri="{FF2B5EF4-FFF2-40B4-BE49-F238E27FC236}">
                <a16:creationId xmlns:a16="http://schemas.microsoft.com/office/drawing/2014/main" id="{6EF0EC5D-04CF-41C6-854E-E9D8DDB5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74963"/>
            <a:ext cx="2079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Αιθιναμάτη: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αιθυλκυκλοεξυλ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καρβαμίδιο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5364" name="Object 3">
            <a:extLst>
              <a:ext uri="{FF2B5EF4-FFF2-40B4-BE49-F238E27FC236}">
                <a16:creationId xmlns:a16="http://schemas.microsoft.com/office/drawing/2014/main" id="{F424998E-2589-4C5A-AABC-DB8F583AEB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975" y="5230813"/>
          <a:ext cx="49799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979907" imgH="1152009" progId="ChemDraw.Document.6.0">
                  <p:embed/>
                </p:oleObj>
              </mc:Choice>
              <mc:Fallback>
                <p:oleObj name="CS ChemDraw Drawing" r:id="rId6" imgW="4979907" imgH="1152009" progId="ChemDraw.Document.6.0">
                  <p:embed/>
                  <p:pic>
                    <p:nvPicPr>
                      <p:cNvPr id="15364" name="Object 3">
                        <a:extLst>
                          <a:ext uri="{FF2B5EF4-FFF2-40B4-BE49-F238E27FC236}">
                            <a16:creationId xmlns:a16="http://schemas.microsoft.com/office/drawing/2014/main" id="{F424998E-2589-4C5A-AABC-DB8F583AE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230813"/>
                        <a:ext cx="497998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Box 12">
            <a:extLst>
              <a:ext uri="{FF2B5EF4-FFF2-40B4-BE49-F238E27FC236}">
                <a16:creationId xmlns:a16="http://schemas.microsoft.com/office/drawing/2014/main" id="{2B6E7DC8-01B1-40CE-BC44-B7AD01C36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4648200"/>
            <a:ext cx="2898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Αιθοχλωροβυνόλη: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(R,E)-1-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χλωρο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αιθυλπεντ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εν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-4-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υν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όλη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712925-8EA9-4D06-809E-10B98E34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3. </a:t>
            </a:r>
            <a:r>
              <a:rPr lang="el-GR" sz="2800" dirty="0"/>
              <a:t>Προσδιορισμοί ενώσεων με όξινα Η</a:t>
            </a:r>
            <a:endParaRPr lang="en-US" sz="32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B788D-AE63-48C0-8E99-A59A87D28348}"/>
              </a:ext>
            </a:extLst>
          </p:cNvPr>
          <p:cNvSpPr txBox="1"/>
          <p:nvPr/>
        </p:nvSpPr>
        <p:spPr>
          <a:xfrm>
            <a:off x="228600" y="1172419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b="1" dirty="0"/>
              <a:t>Προσδιορισμοί παραγώγων με </a:t>
            </a:r>
            <a:r>
              <a:rPr lang="el-GR" sz="1200" b="1" dirty="0" err="1"/>
              <a:t>ακετυλενικό</a:t>
            </a:r>
            <a:r>
              <a:rPr lang="el-GR" sz="1200" b="1" dirty="0"/>
              <a:t> υδρογόνο</a:t>
            </a:r>
            <a:r>
              <a:rPr lang="el-GR" sz="1200" dirty="0"/>
              <a:t>: η οξύτητα του </a:t>
            </a:r>
            <a:r>
              <a:rPr lang="el-GR" sz="1200" dirty="0" err="1"/>
              <a:t>ακετυλενικού</a:t>
            </a:r>
            <a:r>
              <a:rPr lang="el-GR" sz="1200" dirty="0"/>
              <a:t> υδρογόνου είναι τέτοια ώστε με την επίδραση νιτρικού αργύρου, επιτρέπει την ποσοτική μετατροπή του σε </a:t>
            </a:r>
            <a:r>
              <a:rPr lang="el-GR" sz="1200" dirty="0" err="1"/>
              <a:t>αργυροακετυλενίδιο</a:t>
            </a:r>
            <a:r>
              <a:rPr lang="el-GR" sz="1200" dirty="0"/>
              <a:t> και την ελευθέρωση ισοδύναμης ποσότητας νιτρικού οξέος.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4C90E4D-E086-4492-93C9-386EE379F1B8}"/>
              </a:ext>
            </a:extLst>
          </p:cNvPr>
          <p:cNvGraphicFramePr/>
          <p:nvPr/>
        </p:nvGraphicFramePr>
        <p:xfrm>
          <a:off x="152400" y="1676400"/>
          <a:ext cx="4724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999C030-103C-426D-8092-9E7143559EBC}"/>
              </a:ext>
            </a:extLst>
          </p:cNvPr>
          <p:cNvGraphicFramePr/>
          <p:nvPr/>
        </p:nvGraphicFramePr>
        <p:xfrm>
          <a:off x="2209800" y="4488425"/>
          <a:ext cx="4495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018281-A757-4682-9AE4-FBC14B74A6B5}"/>
              </a:ext>
            </a:extLst>
          </p:cNvPr>
          <p:cNvSpPr txBox="1"/>
          <p:nvPr/>
        </p:nvSpPr>
        <p:spPr>
          <a:xfrm>
            <a:off x="5029200" y="2073057"/>
            <a:ext cx="34290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αντίδραση πρέπει να είναι </a:t>
            </a:r>
            <a:r>
              <a:rPr kumimoji="0" lang="el-GR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στοιχειομετρική</a:t>
            </a: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 ποσοτική - ταχεία - να μπορεί να προσδιοριστεί με σχετική ακρίβεια το τελικό σημείο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04FC7-E83D-4FBB-8694-55EF14324B75}"/>
              </a:ext>
            </a:extLst>
          </p:cNvPr>
          <p:cNvSpPr txBox="1"/>
          <p:nvPr/>
        </p:nvSpPr>
        <p:spPr>
          <a:xfrm>
            <a:off x="542543" y="4048432"/>
            <a:ext cx="404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Κατά άλλους συγγραφείς ισχύει ο αντίθετος όρος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B654FB-87E9-42D8-958D-567E6430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Ογκομετρική ανάλυση -</a:t>
            </a:r>
            <a:br>
              <a:rPr lang="el-GR" sz="3200" dirty="0"/>
            </a:br>
            <a:r>
              <a:rPr lang="el-GR" sz="3200" dirty="0"/>
              <a:t>ΜΕΘΟΔΟΙ ΕΞΟΥΔΕΤΕΡΩΣΗΣ</a:t>
            </a:r>
            <a:endParaRPr lang="en-US" sz="32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Box 4">
            <a:extLst>
              <a:ext uri="{FF2B5EF4-FFF2-40B4-BE49-F238E27FC236}">
                <a16:creationId xmlns:a16="http://schemas.microsoft.com/office/drawing/2014/main" id="{1A8C53DA-BAAB-4BBA-A8DC-55A4D4E4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3975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Προσδιορισμοί 17-αιθυνυλοστεροειδών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FE99A-19C5-496F-A562-D9F5DB4FFE1F}"/>
              </a:ext>
            </a:extLst>
          </p:cNvPr>
          <p:cNvSpPr txBox="1"/>
          <p:nvPr/>
        </p:nvSpPr>
        <p:spPr>
          <a:xfrm>
            <a:off x="1055688" y="2362200"/>
            <a:ext cx="2927350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Διάλυση στεροειδούς σε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F3152-B9B5-491C-9EC6-4CF70073F624}"/>
              </a:ext>
            </a:extLst>
          </p:cNvPr>
          <p:cNvSpPr txBox="1"/>
          <p:nvPr/>
        </p:nvSpPr>
        <p:spPr>
          <a:xfrm>
            <a:off x="1600200" y="2982913"/>
            <a:ext cx="1879600" cy="36988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Προσθήκη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AgNO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ABD46-9E77-482F-9BA5-03E7D9BD3DF8}"/>
              </a:ext>
            </a:extLst>
          </p:cNvPr>
          <p:cNvSpPr txBox="1"/>
          <p:nvPr/>
        </p:nvSpPr>
        <p:spPr>
          <a:xfrm>
            <a:off x="1108075" y="3657600"/>
            <a:ext cx="2854325" cy="36988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με 0.1Ν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1D77EB-1ACB-4E41-A516-8475E3D3FDB6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2385219" y="3502819"/>
            <a:ext cx="304800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26F735-47EE-457A-BE9F-6E143B5331C1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16200000" flipH="1">
            <a:off x="2404269" y="2847182"/>
            <a:ext cx="250825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0BE423-76D9-44AC-A4EE-1F2797932F93}"/>
              </a:ext>
            </a:extLst>
          </p:cNvPr>
          <p:cNvCxnSpPr>
            <a:stCxn id="7" idx="3"/>
            <a:endCxn id="16399" idx="1"/>
          </p:cNvCxnSpPr>
          <p:nvPr/>
        </p:nvCxnSpPr>
        <p:spPr>
          <a:xfrm flipV="1">
            <a:off x="3479800" y="3155950"/>
            <a:ext cx="3414713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4ADF00-1D20-4174-83F4-F096CD07D7BF}"/>
              </a:ext>
            </a:extLst>
          </p:cNvPr>
          <p:cNvCxnSpPr>
            <a:stCxn id="8" idx="3"/>
            <a:endCxn id="16400" idx="1"/>
          </p:cNvCxnSpPr>
          <p:nvPr/>
        </p:nvCxnSpPr>
        <p:spPr>
          <a:xfrm>
            <a:off x="3962400" y="384175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TextBox 24">
            <a:extLst>
              <a:ext uri="{FF2B5EF4-FFF2-40B4-BE49-F238E27FC236}">
                <a16:creationId xmlns:a16="http://schemas.microsoft.com/office/drawing/2014/main" id="{13C63DDD-DBBB-4B90-B53C-592A52DB4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513" y="2971800"/>
            <a:ext cx="2020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σχηματισμός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HNO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6400" name="TextBox 28">
            <a:extLst>
              <a:ext uri="{FF2B5EF4-FFF2-40B4-BE49-F238E27FC236}">
                <a16:creationId xmlns:a16="http://schemas.microsoft.com/office/drawing/2014/main" id="{F74631C3-C6FC-47CE-BA9B-AE058859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6576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προσδιορισμός Τ.Σ. ποτενσιομετρικά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A3C35970-3B7A-4F86-98E5-EC123B6583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5029200"/>
          <a:ext cx="68421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42353" imgH="1186688" progId="ChemDraw.Document.6.0">
                  <p:embed/>
                </p:oleObj>
              </mc:Choice>
              <mc:Fallback>
                <p:oleObj name="CS ChemDraw Drawing" r:id="rId2" imgW="6842353" imgH="1186688" progId="ChemDraw.Document.6.0">
                  <p:embed/>
                  <p:pic>
                    <p:nvPicPr>
                      <p:cNvPr id="16386" name="Object 2">
                        <a:extLst>
                          <a:ext uri="{FF2B5EF4-FFF2-40B4-BE49-F238E27FC236}">
                            <a16:creationId xmlns:a16="http://schemas.microsoft.com/office/drawing/2014/main" id="{A3C35970-3B7A-4F86-98E5-EC123B6583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29200"/>
                        <a:ext cx="68421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E9AC447-861A-4C97-8EFA-DEAF5D8155BC}"/>
              </a:ext>
            </a:extLst>
          </p:cNvPr>
          <p:cNvSpPr txBox="1"/>
          <p:nvPr/>
        </p:nvSpPr>
        <p:spPr>
          <a:xfrm>
            <a:off x="304800" y="4572000"/>
            <a:ext cx="22606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Αιθυνυλοοιστραδιόλη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2" name="Rectangle 36">
            <a:extLst>
              <a:ext uri="{FF2B5EF4-FFF2-40B4-BE49-F238E27FC236}">
                <a16:creationId xmlns:a16="http://schemas.microsoft.com/office/drawing/2014/main" id="{3C42264F-B04E-495A-BA94-2CE0FFE18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(9S,14S,17R)-17-ethynyl-13-methyl-7,8,9,11,12,13,14,15,16,17-decahydro-6H-cyclopenta[a]phenanthrene-3,17-diol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37D1525-5677-4402-85F9-34505C4D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3. </a:t>
            </a:r>
            <a:r>
              <a:rPr lang="el-GR" sz="2800" dirty="0"/>
              <a:t>Προσδιορισμοί ενώσεων με όξινα Η</a:t>
            </a:r>
            <a:endParaRPr lang="en-US" sz="32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028F3E-8E14-4312-BB1C-47911D169B84}"/>
              </a:ext>
            </a:extLst>
          </p:cNvPr>
          <p:cNvSpPr txBox="1"/>
          <p:nvPr/>
        </p:nvSpPr>
        <p:spPr>
          <a:xfrm>
            <a:off x="162232" y="1263134"/>
            <a:ext cx="7223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/>
              <a:t>Προσδιορισμοί παραγώγων με </a:t>
            </a:r>
            <a:r>
              <a:rPr lang="el-GR" sz="1800" b="1" dirty="0" err="1"/>
              <a:t>ακετυλενικό</a:t>
            </a:r>
            <a:r>
              <a:rPr lang="el-GR" sz="1800" b="1" dirty="0"/>
              <a:t> υδρογόνο</a:t>
            </a:r>
            <a:r>
              <a:rPr lang="el-GR" sz="1800" dirty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59D1DC-23CD-4112-8BCB-999AB9EE5557}"/>
              </a:ext>
            </a:extLst>
          </p:cNvPr>
          <p:cNvGraphicFramePr/>
          <p:nvPr/>
        </p:nvGraphicFramePr>
        <p:xfrm>
          <a:off x="762000" y="182880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2612221-8EF7-4D6C-8E13-4716062E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Ογκομετρική ανάλυση -</a:t>
            </a:r>
            <a:br>
              <a:rPr lang="el-GR" sz="3200" dirty="0"/>
            </a:br>
            <a:r>
              <a:rPr lang="el-GR" sz="3200" dirty="0"/>
              <a:t>ΤΑΞΙΝΟΜΗΣΗ ΥΔΑΤΙΚΩΝ ΟΓΚΟΜΕΤΡΗΣΕΩΝ</a:t>
            </a:r>
            <a:endParaRPr lang="en-US" sz="3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6BF6173-DE09-48BC-B452-ECCAE7DBBAA5}"/>
              </a:ext>
            </a:extLst>
          </p:cNvPr>
          <p:cNvSpPr/>
          <p:nvPr/>
        </p:nvSpPr>
        <p:spPr>
          <a:xfrm>
            <a:off x="3352800" y="3581400"/>
            <a:ext cx="5791200" cy="3276600"/>
          </a:xfrm>
          <a:prstGeom prst="roundRect">
            <a:avLst>
              <a:gd name="adj" fmla="val 890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98810F3-83D5-4CEA-9C79-E4E6D0A4470A}"/>
              </a:ext>
            </a:extLst>
          </p:cNvPr>
          <p:cNvSpPr/>
          <p:nvPr/>
        </p:nvSpPr>
        <p:spPr>
          <a:xfrm>
            <a:off x="152400" y="3581400"/>
            <a:ext cx="3200400" cy="3276600"/>
          </a:xfrm>
          <a:prstGeom prst="roundRect">
            <a:avLst>
              <a:gd name="adj" fmla="val 890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4" name="TextBox 2">
            <a:extLst>
              <a:ext uri="{FF2B5EF4-FFF2-40B4-BE49-F238E27FC236}">
                <a16:creationId xmlns:a16="http://schemas.microsoft.com/office/drawing/2014/main" id="{915E34B4-5497-4D19-901F-C7C6501B6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98" y="1675222"/>
            <a:ext cx="4951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Απευθείας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ογκομέτρηση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(χωρίς χημική μεταβολή)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F966E-69C9-45CF-BB3B-34D9D72DFC5C}"/>
              </a:ext>
            </a:extLst>
          </p:cNvPr>
          <p:cNvSpPr txBox="1"/>
          <p:nvPr/>
        </p:nvSpPr>
        <p:spPr>
          <a:xfrm>
            <a:off x="1447800" y="2590800"/>
            <a:ext cx="939800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π.χ. Οξύ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333D16-B452-4309-A110-167ED777314E}"/>
              </a:ext>
            </a:extLst>
          </p:cNvPr>
          <p:cNvCxnSpPr>
            <a:stCxn id="5" idx="3"/>
            <a:endCxn id="0" idx="1"/>
          </p:cNvCxnSpPr>
          <p:nvPr/>
        </p:nvCxnSpPr>
        <p:spPr>
          <a:xfrm flipV="1">
            <a:off x="2387600" y="2393950"/>
            <a:ext cx="508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F6482B-A4C0-41B1-9B8F-744BF8105B27}"/>
              </a:ext>
            </a:extLst>
          </p:cNvPr>
          <p:cNvSpPr txBox="1"/>
          <p:nvPr/>
        </p:nvSpPr>
        <p:spPr>
          <a:xfrm>
            <a:off x="2895600" y="2819400"/>
            <a:ext cx="5105400" cy="6461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Προσθήκη γνωστής περίσσειας ογκομετρικού διαλύματος βάσης που επανογκομετρείται με οξύ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FA525-04D3-424D-B84B-88CBF1FC207A}"/>
              </a:ext>
            </a:extLst>
          </p:cNvPr>
          <p:cNvSpPr txBox="1"/>
          <p:nvPr/>
        </p:nvSpPr>
        <p:spPr>
          <a:xfrm>
            <a:off x="2895600" y="2209800"/>
            <a:ext cx="4314825" cy="3698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Προσθήκη ογκομετρικού διαλύματος βάσης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96FE82-AA80-451F-8A4E-34EE37BBF3DF}"/>
              </a:ext>
            </a:extLst>
          </p:cNvPr>
          <p:cNvCxnSpPr>
            <a:stCxn id="5" idx="3"/>
            <a:endCxn id="0" idx="1"/>
          </p:cNvCxnSpPr>
          <p:nvPr/>
        </p:nvCxnSpPr>
        <p:spPr>
          <a:xfrm>
            <a:off x="2387600" y="2774950"/>
            <a:ext cx="508000" cy="36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4F34A9EE-936C-4155-BC43-A61B44C59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752850"/>
          <a:ext cx="652463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1928" imgH="3029396" progId="ChemDraw.Document.6.0">
                  <p:embed/>
                </p:oleObj>
              </mc:Choice>
              <mc:Fallback>
                <p:oleObj name="CS ChemDraw Drawing" r:id="rId2" imgW="651928" imgH="3029396" progId="ChemDraw.Document.6.0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4F34A9EE-936C-4155-BC43-A61B44C595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52850"/>
                        <a:ext cx="652463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FE8939-C853-477B-89CC-A70134B54BE6}"/>
              </a:ext>
            </a:extLst>
          </p:cNvPr>
          <p:cNvSpPr/>
          <p:nvPr/>
        </p:nvSpPr>
        <p:spPr>
          <a:xfrm>
            <a:off x="1295400" y="6172200"/>
            <a:ext cx="1752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9D59E79-D9C4-4D0B-B921-FA96BC8E2389}"/>
              </a:ext>
            </a:extLst>
          </p:cNvPr>
          <p:cNvSpPr/>
          <p:nvPr/>
        </p:nvSpPr>
        <p:spPr>
          <a:xfrm>
            <a:off x="1295400" y="5943600"/>
            <a:ext cx="1524000" cy="228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7889945-B96E-44EF-97C9-1E3CB8180489}"/>
              </a:ext>
            </a:extLst>
          </p:cNvPr>
          <p:cNvSpPr/>
          <p:nvPr/>
        </p:nvSpPr>
        <p:spPr>
          <a:xfrm>
            <a:off x="1295400" y="5715000"/>
            <a:ext cx="1219200" cy="228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AB475BF-53D5-4FB8-878E-41B77CDB6ACF}"/>
              </a:ext>
            </a:extLst>
          </p:cNvPr>
          <p:cNvSpPr/>
          <p:nvPr/>
        </p:nvSpPr>
        <p:spPr>
          <a:xfrm>
            <a:off x="1295400" y="5486400"/>
            <a:ext cx="914400" cy="228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03A0B6D-C283-40F2-888F-2C76ECF89B32}"/>
              </a:ext>
            </a:extLst>
          </p:cNvPr>
          <p:cNvSpPr/>
          <p:nvPr/>
        </p:nvSpPr>
        <p:spPr>
          <a:xfrm>
            <a:off x="1295400" y="5257800"/>
            <a:ext cx="609600" cy="228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0383F2B-450C-4EFF-9C58-FDE428DF38FC}"/>
              </a:ext>
            </a:extLst>
          </p:cNvPr>
          <p:cNvSpPr/>
          <p:nvPr/>
        </p:nvSpPr>
        <p:spPr>
          <a:xfrm>
            <a:off x="1295400" y="5029200"/>
            <a:ext cx="381000" cy="228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86C7267-77FC-4312-B57D-6E5C11E97A03}"/>
              </a:ext>
            </a:extLst>
          </p:cNvPr>
          <p:cNvSpPr/>
          <p:nvPr/>
        </p:nvSpPr>
        <p:spPr>
          <a:xfrm>
            <a:off x="1295400" y="4800600"/>
            <a:ext cx="152400" cy="228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0DFD44C-3096-4F68-A469-21D6BE98B625}"/>
              </a:ext>
            </a:extLst>
          </p:cNvPr>
          <p:cNvSpPr/>
          <p:nvPr/>
        </p:nvSpPr>
        <p:spPr>
          <a:xfrm>
            <a:off x="1295400" y="6400800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27" name="Object 2">
            <a:extLst>
              <a:ext uri="{FF2B5EF4-FFF2-40B4-BE49-F238E27FC236}">
                <a16:creationId xmlns:a16="http://schemas.microsoft.com/office/drawing/2014/main" id="{4E2E1953-EC25-4DD0-A508-1A4911121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657600"/>
          <a:ext cx="2087563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087473" imgH="3067688" progId="ChemDraw.Document.6.0">
                  <p:embed/>
                </p:oleObj>
              </mc:Choice>
              <mc:Fallback>
                <p:oleObj name="CS ChemDraw Drawing" r:id="rId4" imgW="2087473" imgH="3067688" progId="ChemDraw.Document.6.0">
                  <p:embed/>
                  <p:pic>
                    <p:nvPicPr>
                      <p:cNvPr id="1027" name="Object 2">
                        <a:extLst>
                          <a:ext uri="{FF2B5EF4-FFF2-40B4-BE49-F238E27FC236}">
                            <a16:creationId xmlns:a16="http://schemas.microsoft.com/office/drawing/2014/main" id="{4E2E1953-EC25-4DD0-A508-1A4911121C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2087563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57F029F-CA76-4118-92A8-CCDAED2BCAC6}"/>
              </a:ext>
            </a:extLst>
          </p:cNvPr>
          <p:cNvSpPr/>
          <p:nvPr/>
        </p:nvSpPr>
        <p:spPr>
          <a:xfrm>
            <a:off x="8229600" y="5257800"/>
            <a:ext cx="762000" cy="228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D7463A-492D-4EB7-9677-599961C504D0}"/>
              </a:ext>
            </a:extLst>
          </p:cNvPr>
          <p:cNvSpPr/>
          <p:nvPr/>
        </p:nvSpPr>
        <p:spPr>
          <a:xfrm>
            <a:off x="8534400" y="5029200"/>
            <a:ext cx="457200" cy="228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328E030-CEC5-4BF6-8A7E-688F2C6495A5}"/>
              </a:ext>
            </a:extLst>
          </p:cNvPr>
          <p:cNvSpPr/>
          <p:nvPr/>
        </p:nvSpPr>
        <p:spPr>
          <a:xfrm>
            <a:off x="8686800" y="4800600"/>
            <a:ext cx="304800" cy="228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09B8E9-F992-464C-8AEE-14702036357D}"/>
              </a:ext>
            </a:extLst>
          </p:cNvPr>
          <p:cNvSpPr/>
          <p:nvPr/>
        </p:nvSpPr>
        <p:spPr>
          <a:xfrm>
            <a:off x="8839200" y="4572000"/>
            <a:ext cx="152400" cy="228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CD8E354-82B5-4891-8E8C-DCCA17FD1733}"/>
              </a:ext>
            </a:extLst>
          </p:cNvPr>
          <p:cNvSpPr/>
          <p:nvPr/>
        </p:nvSpPr>
        <p:spPr>
          <a:xfrm>
            <a:off x="7772400" y="5943600"/>
            <a:ext cx="12192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C4EEC86-0195-46CE-851E-70E6D919E139}"/>
              </a:ext>
            </a:extLst>
          </p:cNvPr>
          <p:cNvSpPr/>
          <p:nvPr/>
        </p:nvSpPr>
        <p:spPr>
          <a:xfrm>
            <a:off x="7772400" y="5715000"/>
            <a:ext cx="1219200" cy="228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BE9E9A6-D07B-4014-9A47-D204CBFC3FEC}"/>
              </a:ext>
            </a:extLst>
          </p:cNvPr>
          <p:cNvSpPr/>
          <p:nvPr/>
        </p:nvSpPr>
        <p:spPr>
          <a:xfrm>
            <a:off x="8001000" y="5486400"/>
            <a:ext cx="990600" cy="228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35DCC34-2FEE-4D73-B9D3-603D6783C2AF}"/>
              </a:ext>
            </a:extLst>
          </p:cNvPr>
          <p:cNvSpPr/>
          <p:nvPr/>
        </p:nvSpPr>
        <p:spPr>
          <a:xfrm>
            <a:off x="6019800" y="6172200"/>
            <a:ext cx="29718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8FF3E4A-A97B-4D89-84C8-F95B9E358E31}"/>
              </a:ext>
            </a:extLst>
          </p:cNvPr>
          <p:cNvSpPr/>
          <p:nvPr/>
        </p:nvSpPr>
        <p:spPr>
          <a:xfrm>
            <a:off x="6019800" y="6400800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74A275C-11E5-4DD5-A877-426034D5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Άμεσοι </a:t>
            </a:r>
            <a:r>
              <a:rPr lang="el-GR" sz="2800" dirty="0" err="1"/>
              <a:t>οξυαλκαλιμετρικοί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248399F6-A3D6-4661-8600-0EAFB3A19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668588"/>
          <a:ext cx="77946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794921" imgH="531391" progId="ChemDraw.Document.6.0">
                  <p:embed/>
                </p:oleObj>
              </mc:Choice>
              <mc:Fallback>
                <p:oleObj name="CS ChemDraw Drawing" r:id="rId2" imgW="7794921" imgH="531391" progId="ChemDraw.Document.6.0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248399F6-A3D6-4661-8600-0EAFB3A19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8588"/>
                        <a:ext cx="77946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2582F4-50A0-4434-A41C-F55B60D8C8CD}"/>
              </a:ext>
            </a:extLst>
          </p:cNvPr>
          <p:cNvSpPr txBox="1"/>
          <p:nvPr/>
        </p:nvSpPr>
        <p:spPr>
          <a:xfrm>
            <a:off x="192830" y="1935201"/>
            <a:ext cx="875833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Ενδεκυλενικό οξύ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διάλυση σε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EtOH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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ογκομέτρηση με 0,5Ν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ΝαΟΗ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φαινολοφθαλεΐνη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D6171-78D5-43C2-BC81-31823509B6CA}"/>
              </a:ext>
            </a:extLst>
          </p:cNvPr>
          <p:cNvSpPr txBox="1"/>
          <p:nvPr/>
        </p:nvSpPr>
        <p:spPr>
          <a:xfrm>
            <a:off x="76200" y="3905814"/>
            <a:ext cx="7275513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Προβενεσίδη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Probenecid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ουρική αρθρίτιδα –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υπερουριχαιμία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ογκομέτρηση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με 0,5Ν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ΝαΟΗ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φαινολοφθαλεΐνη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B61D7D04-75E1-4340-82F4-8809377DB3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8725" y="4751388"/>
          <a:ext cx="67024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701982" imgH="887939" progId="ChemDraw.Document.6.0">
                  <p:embed/>
                </p:oleObj>
              </mc:Choice>
              <mc:Fallback>
                <p:oleObj name="CS ChemDraw Drawing" r:id="rId4" imgW="6701982" imgH="887939" progId="ChemDraw.Document.6.0">
                  <p:embed/>
                  <p:pic>
                    <p:nvPicPr>
                      <p:cNvPr id="2051" name="Object 3">
                        <a:extLst>
                          <a:ext uri="{FF2B5EF4-FFF2-40B4-BE49-F238E27FC236}">
                            <a16:creationId xmlns:a16="http://schemas.microsoft.com/office/drawing/2014/main" id="{B61D7D04-75E1-4340-82F4-8809377DB3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751388"/>
                        <a:ext cx="670242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Box 6">
            <a:extLst>
              <a:ext uri="{FF2B5EF4-FFF2-40B4-BE49-F238E27FC236}">
                <a16:creationId xmlns:a16="http://schemas.microsoft.com/office/drawing/2014/main" id="{6435CD15-3FC1-4154-A7BC-958F1E4B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52775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ενδεκ-10-ενοϊκό οξύ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9" name="Rectangle 7">
            <a:extLst>
              <a:ext uri="{FF2B5EF4-FFF2-40B4-BE49-F238E27FC236}">
                <a16:creationId xmlns:a16="http://schemas.microsoft.com/office/drawing/2014/main" id="{DD6E5A0E-039D-4AF0-B4A5-FDDB4D55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91200"/>
            <a:ext cx="3306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4-(N,N-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διϋδροπροπυλσουλφαμοϋλ</a:t>
            </a: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βενζοϊκό</a:t>
            </a: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οξύ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DA699F-A52B-42F7-9E43-DEDCDE8D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1. </a:t>
            </a:r>
            <a:r>
              <a:rPr lang="el-GR" sz="2800" dirty="0"/>
              <a:t>Άμεσοι </a:t>
            </a:r>
            <a:r>
              <a:rPr lang="el-GR" sz="2800" dirty="0" err="1"/>
              <a:t>οξυαλκαλιμετρικοί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9C1DD5-362C-4302-B37F-B69EB8B26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243" y="5843177"/>
            <a:ext cx="3211513" cy="856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C676AB7C-418C-4567-9313-6D9573171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419475"/>
          <a:ext cx="68246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25349" imgH="1109020" progId="ChemDraw.Document.6.0">
                  <p:embed/>
                </p:oleObj>
              </mc:Choice>
              <mc:Fallback>
                <p:oleObj name="CS ChemDraw Drawing" r:id="rId2" imgW="6825349" imgH="1109020" progId="ChemDraw.Document.6.0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C676AB7C-418C-4567-9313-6D95731715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19475"/>
                        <a:ext cx="68246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BD6957-2721-4508-8B87-269B535522E8}"/>
              </a:ext>
            </a:extLst>
          </p:cNvPr>
          <p:cNvSpPr txBox="1"/>
          <p:nvPr/>
        </p:nvSpPr>
        <p:spPr>
          <a:xfrm>
            <a:off x="457201" y="2057400"/>
            <a:ext cx="7202488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Αμυγδαλικό οξύ ή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μανδελικό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οξύ στην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αμυγδαλική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μεθεναμίνη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αντιβακτηριακό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παθήσεις ουροφόρων οδών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8A7F8-8DC9-44E5-903E-A8D996E39E52}"/>
              </a:ext>
            </a:extLst>
          </p:cNvPr>
          <p:cNvSpPr txBox="1"/>
          <p:nvPr/>
        </p:nvSpPr>
        <p:spPr>
          <a:xfrm>
            <a:off x="533400" y="4953000"/>
            <a:ext cx="8469313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Άμεση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υδατικού διαλύματος με 0,5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παρουσία φαινολοφθαλεΐνης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1" name="Rectangle 6">
            <a:extLst>
              <a:ext uri="{FF2B5EF4-FFF2-40B4-BE49-F238E27FC236}">
                <a16:creationId xmlns:a16="http://schemas.microsoft.com/office/drawing/2014/main" id="{546E6484-144F-4A74-92D2-31D7D0F9E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2065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1,3,5,7-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τετρααζααδαμαντάνιο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2" name="Rectangle 7">
            <a:extLst>
              <a:ext uri="{FF2B5EF4-FFF2-40B4-BE49-F238E27FC236}">
                <a16:creationId xmlns:a16="http://schemas.microsoft.com/office/drawing/2014/main" id="{9C5AD48D-6642-4052-984D-22D697B59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90888"/>
            <a:ext cx="197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υδροξυ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-2-</a:t>
            </a: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φαινυλοξικό οξύ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E300B8-B0A7-4332-B02C-2CF261EF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1. </a:t>
            </a:r>
            <a:r>
              <a:rPr lang="el-GR" sz="2800" dirty="0"/>
              <a:t>Άμεσοι </a:t>
            </a:r>
            <a:r>
              <a:rPr lang="el-GR" sz="2800" dirty="0" err="1"/>
              <a:t>οξυαλκαλιμετρικοί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44A0B9-701B-4E14-A21C-C750C263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07269" y="4597837"/>
            <a:ext cx="608315" cy="27644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16BF3952-F1C0-4095-9178-A8693DA20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65541"/>
              </p:ext>
            </p:extLst>
          </p:nvPr>
        </p:nvGraphicFramePr>
        <p:xfrm>
          <a:off x="5143500" y="2977813"/>
          <a:ext cx="3695700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95225" imgH="3739602" progId="ChemDraw.Document.6.0">
                  <p:embed/>
                </p:oleObj>
              </mc:Choice>
              <mc:Fallback>
                <p:oleObj name="CS ChemDraw Drawing" r:id="rId2" imgW="3695225" imgH="3739602" progId="ChemDraw.Document.6.0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16BF3952-F1C0-4095-9178-A8693DA209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977813"/>
                        <a:ext cx="3695700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5">
            <a:extLst>
              <a:ext uri="{FF2B5EF4-FFF2-40B4-BE49-F238E27FC236}">
                <a16:creationId xmlns:a16="http://schemas.microsoft.com/office/drawing/2014/main" id="{43D50D52-3E32-4F81-8CB6-C59A46D2F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" y="1847240"/>
            <a:ext cx="1900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Φαινοβαρβιτάλη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9E0FCF-76DD-44DC-8511-F5EB433459DF}"/>
              </a:ext>
            </a:extLst>
          </p:cNvPr>
          <p:cNvSpPr/>
          <p:nvPr/>
        </p:nvSpPr>
        <p:spPr>
          <a:xfrm>
            <a:off x="5221288" y="3575050"/>
            <a:ext cx="152400" cy="2286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055771-A7D6-4569-B73D-79182163173D}"/>
              </a:ext>
            </a:extLst>
          </p:cNvPr>
          <p:cNvCxnSpPr>
            <a:cxnSpLocks/>
          </p:cNvCxnSpPr>
          <p:nvPr/>
        </p:nvCxnSpPr>
        <p:spPr>
          <a:xfrm>
            <a:off x="4475559" y="3093097"/>
            <a:ext cx="5334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9">
            <a:extLst>
              <a:ext uri="{FF2B5EF4-FFF2-40B4-BE49-F238E27FC236}">
                <a16:creationId xmlns:a16="http://schemas.microsoft.com/office/drawing/2014/main" id="{5E800ED8-7F9D-4943-8203-2396A89D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81" y="2665115"/>
            <a:ext cx="1862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ουρεϊδικό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όξινο Η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31B1E-AA87-48B6-BF12-47C5B71BD836}"/>
              </a:ext>
            </a:extLst>
          </p:cNvPr>
          <p:cNvSpPr txBox="1"/>
          <p:nvPr/>
        </p:nvSpPr>
        <p:spPr>
          <a:xfrm>
            <a:off x="3943350" y="4274145"/>
            <a:ext cx="3048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αλκοολικού διαλύματος με 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με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κυανό της βρωμοθυμόλης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2" name="Rectangle 10">
            <a:extLst>
              <a:ext uri="{FF2B5EF4-FFF2-40B4-BE49-F238E27FC236}">
                <a16:creationId xmlns:a16="http://schemas.microsoft.com/office/drawing/2014/main" id="{A7D70C57-434E-48C0-86F8-CF02A9507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134" y="1915310"/>
            <a:ext cx="350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αιθυλ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-5-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φαινυλπυριμιδινο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-2,4,6(1H,3H,5H)-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τριόνη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7F45A74-0CCB-4566-AEAA-C858C313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1. </a:t>
            </a:r>
            <a:r>
              <a:rPr lang="el-GR" sz="2800" dirty="0"/>
              <a:t>Άμεσοι </a:t>
            </a:r>
            <a:r>
              <a:rPr lang="el-GR" sz="2800" dirty="0" err="1"/>
              <a:t>οξυαλκαλιμετρικοί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B1753-3D4D-491A-92AE-EDB92B0A3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1" y="5188609"/>
            <a:ext cx="2668588" cy="14674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Box 4">
            <a:extLst>
              <a:ext uri="{FF2B5EF4-FFF2-40B4-BE49-F238E27FC236}">
                <a16:creationId xmlns:a16="http://schemas.microsoft.com/office/drawing/2014/main" id="{E32A385F-FB5B-4499-ADA3-7D63ECCD2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323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Υπογλυκαιμικά σουλφοναμίδια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54657A04-B3FC-4310-BBB7-4CB2A41FA6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2819400"/>
          <a:ext cx="511492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15575" imgH="2663455" progId="ChemDraw.Document.6.0">
                  <p:embed/>
                </p:oleObj>
              </mc:Choice>
              <mc:Fallback>
                <p:oleObj name="CS ChemDraw Drawing" r:id="rId2" imgW="5115575" imgH="2663455" progId="ChemDraw.Document.6.0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54657A04-B3FC-4310-BBB7-4CB2A41FA6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511492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8AAA95A-4B4D-45B3-B434-FA2A984E9DFB}"/>
              </a:ext>
            </a:extLst>
          </p:cNvPr>
          <p:cNvSpPr/>
          <p:nvPr/>
        </p:nvSpPr>
        <p:spPr>
          <a:xfrm>
            <a:off x="3962400" y="2895600"/>
            <a:ext cx="152400" cy="2286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63BAA5-3EF9-4DDD-9C59-50B1866B2CD6}"/>
              </a:ext>
            </a:extLst>
          </p:cNvPr>
          <p:cNvCxnSpPr>
            <a:endCxn id="7" idx="2"/>
          </p:cNvCxnSpPr>
          <p:nvPr/>
        </p:nvCxnSpPr>
        <p:spPr>
          <a:xfrm>
            <a:off x="3429000" y="2590800"/>
            <a:ext cx="5334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8">
            <a:extLst>
              <a:ext uri="{FF2B5EF4-FFF2-40B4-BE49-F238E27FC236}">
                <a16:creationId xmlns:a16="http://schemas.microsoft.com/office/drawing/2014/main" id="{A043BF65-F5F7-4B7F-9FA9-11A6C632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9800"/>
            <a:ext cx="186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ουρεϊδικό όξινο Η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5A0F6-E9FB-43B2-93DB-229AB2523BCE}"/>
              </a:ext>
            </a:extLst>
          </p:cNvPr>
          <p:cNvSpPr txBox="1"/>
          <p:nvPr/>
        </p:nvSpPr>
        <p:spPr>
          <a:xfrm>
            <a:off x="152400" y="4572000"/>
            <a:ext cx="28956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αλκοολικού διαλύματος με 0.1Ν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με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φαινολοφθαλεΐνη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4" name="TextBox 11">
            <a:extLst>
              <a:ext uri="{FF2B5EF4-FFF2-40B4-BE49-F238E27FC236}">
                <a16:creationId xmlns:a16="http://schemas.microsoft.com/office/drawing/2014/main" id="{CD3882E3-A497-4E0A-88CD-49CDDE99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81400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βρίσκεται μεταξύ σουλφονυλομάδας και καρβονυλίου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99070B-C1A0-41D1-850E-224CDE88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1. </a:t>
            </a:r>
            <a:r>
              <a:rPr lang="el-GR" sz="2800" dirty="0"/>
              <a:t>Άμεσοι </a:t>
            </a:r>
            <a:r>
              <a:rPr lang="el-GR" sz="2800" dirty="0" err="1"/>
              <a:t>οξυ</a:t>
            </a:r>
            <a:r>
              <a:rPr lang="en-US" sz="2800" dirty="0"/>
              <a:t>-</a:t>
            </a:r>
            <a:r>
              <a:rPr lang="el-GR" sz="2800" dirty="0" err="1"/>
              <a:t>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CBDA9-C4A3-4EDB-8DF2-B87100576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72" y="5851113"/>
            <a:ext cx="2761727" cy="6096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3">
            <a:extLst>
              <a:ext uri="{FF2B5EF4-FFF2-40B4-BE49-F238E27FC236}">
                <a16:creationId xmlns:a16="http://schemas.microsoft.com/office/drawing/2014/main" id="{E7584A3B-5B89-4975-BBD8-52A6F5DD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t="18486" r="25848" b="29305"/>
          <a:stretch>
            <a:fillRect/>
          </a:stretch>
        </p:blipFill>
        <p:spPr bwMode="auto">
          <a:xfrm>
            <a:off x="966472" y="4724400"/>
            <a:ext cx="2260517" cy="174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>
            <a:extLst>
              <a:ext uri="{FF2B5EF4-FFF2-40B4-BE49-F238E27FC236}">
                <a16:creationId xmlns:a16="http://schemas.microsoft.com/office/drawing/2014/main" id="{16AAE070-25E7-46BA-AC8F-76670805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/>
          <a:stretch>
            <a:fillRect/>
          </a:stretch>
        </p:blipFill>
        <p:spPr bwMode="auto">
          <a:xfrm>
            <a:off x="4724400" y="4558905"/>
            <a:ext cx="3567523" cy="20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6">
            <a:extLst>
              <a:ext uri="{FF2B5EF4-FFF2-40B4-BE49-F238E27FC236}">
                <a16:creationId xmlns:a16="http://schemas.microsoft.com/office/drawing/2014/main" id="{60FACB48-B4E0-4E57-A6C0-1B890DAE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35" y="1289474"/>
            <a:ext cx="3622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Τολβουταμίδη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διαβήτης τύπου ΙΙ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N-(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βουτυλκαρβαμοϋλ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)-4-</a:t>
            </a:r>
            <a:r>
              <a:rPr kumimoji="0" lang="el-G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μεθυλβενζενοσουλφοναμίδιο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C2B5F006-C6FB-4F36-A447-F2A07A2062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935258"/>
              </p:ext>
            </p:extLst>
          </p:nvPr>
        </p:nvGraphicFramePr>
        <p:xfrm>
          <a:off x="228600" y="1801115"/>
          <a:ext cx="80756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075301" imgH="1080121" progId="ChemDraw.Document.6.0">
                  <p:embed/>
                </p:oleObj>
              </mc:Choice>
              <mc:Fallback>
                <p:oleObj name="CS ChemDraw Drawing" r:id="rId4" imgW="8075301" imgH="1080121" progId="ChemDraw.Document.6.0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C2B5F006-C6FB-4F36-A447-F2A07A2062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01115"/>
                        <a:ext cx="80756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49DB7E9-C8AB-4EBF-8F65-9C4C0BC6EBD6}"/>
              </a:ext>
            </a:extLst>
          </p:cNvPr>
          <p:cNvSpPr txBox="1"/>
          <p:nvPr/>
        </p:nvSpPr>
        <p:spPr>
          <a:xfrm>
            <a:off x="2667000" y="3024805"/>
            <a:ext cx="28956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Ογκομέτρηση αλκοολικού διαλύματος με 0.1Ν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NaOH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με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φαινολοφθαλεΐνη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36383C-0974-422C-AC80-A2FB85E5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1. </a:t>
            </a:r>
            <a:r>
              <a:rPr lang="el-GR" sz="2800" dirty="0"/>
              <a:t>Άμεσοι </a:t>
            </a:r>
            <a:r>
              <a:rPr lang="el-GR" sz="2800" dirty="0" err="1"/>
              <a:t>οξυαλκαλιμετρικοί</a:t>
            </a:r>
            <a:r>
              <a:rPr lang="el-GR" sz="2800" dirty="0"/>
              <a:t> υπολογισμοί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DA536-0F35-4A41-9730-B76A7E67F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945469" y="2155659"/>
            <a:ext cx="608315" cy="2764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2009-09-03T18:58:10Z</outs:dateTime>
      <outs:isPinned>true</outs:isPinned>
    </outs:relatedDate>
    <outs:relatedDate>
      <outs:type>2</outs:type>
      <outs:displayName>Created</outs:displayName>
      <outs:dateTime>2009-09-03T18:11:02Z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Virtual PC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Luis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AD6D2F30-D143-4A73-963D-5F1877ED198D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1008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2_Office Theme</vt:lpstr>
      <vt:lpstr>3_Office Theme</vt:lpstr>
      <vt:lpstr>ΟΓΚΟΜΕΤΡΙΚΗ ΑΝΑΛΥΣΗ</vt:lpstr>
      <vt:lpstr>Ογκομετρική ανάλυση - ΜΕΘΟΔΟΙ ΕΞΟΥΔΕΤΕΡΩΣΗΣ</vt:lpstr>
      <vt:lpstr>Ογκομετρική ανάλυση - ΤΑΞΙΝΟΜΗΣΗ ΥΔΑΤΙΚΩΝ ΟΓΚΟΜΕΤΡΗΣΕΩΝ</vt:lpstr>
      <vt:lpstr>ΥΔΑΤΙΚΕΣ ΟΓΚΟΜΕΤΡΗΣΕΙΣ  - Άμεσοι οξυαλκαλιμετρικοί υπολογισμοί</vt:lpstr>
      <vt:lpstr>ΥΔΑΤΙΚΕΣ ΟΓΚΟΜΕΤΡΗΣΕΙΣ  1. Άμεσοι οξυαλκαλιμετρικοί υπολογισμοί</vt:lpstr>
      <vt:lpstr>ΥΔΑΤΙΚΕΣ ΟΓΚΟΜΕΤΡΗΣΕΙΣ  1. Άμεσοι οξυαλκαλιμετρικοί υπολογισμοί</vt:lpstr>
      <vt:lpstr>ΥΔΑΤΙΚΕΣ ΟΓΚΟΜΕΤΡΗΣΕΙΣ  1. Άμεσοι οξυαλκαλιμετρικοί υπολογισμοί</vt:lpstr>
      <vt:lpstr>ΥΔΑΤΙΚΕΣ ΟΓΚΟΜΕΤΡΗΣΕΙΣ  1. Άμεσοι οξυ-αλκαλιμετρικοί υπολογισμοί</vt:lpstr>
      <vt:lpstr>ΥΔΑΤΙΚΕΣ ΟΓΚΟΜΕΤΡΗΣΕΙΣ  1. Άμεσοι οξυαλκαλιμετρικοί υπολογισμοί</vt:lpstr>
      <vt:lpstr>ΥΔΑΤΙΚΕΣ ΟΓΚΟΜΕΤΡΗΣΕΙΣ  1. Άμεσοι οξυ-αλκαλιμετρικοί υπολογισμοί</vt:lpstr>
      <vt:lpstr>ΥΔΑΤΙΚΕΣ ΟΓΚΟΜΕΤΡΗΣΕΙΣ  1. Άμεσοι οξυαλκαλιμετρικοί υπολογισμοί</vt:lpstr>
      <vt:lpstr>ΥΔΑΤΙΚΕΣ ΟΓΚΟΜΕΤΡΗΣΕΙΣ  1. Άμεσοι οξυ-αλκαλιμετρικοί υπολογισμοί</vt:lpstr>
      <vt:lpstr>ΥΔΑΤΙΚΕΣ ΟΓΚΟΜΕΤΡΗΣΕΙΣ  1. Άμεσοι οξυ-αλκαλιμετρικοί υπολογισμοί</vt:lpstr>
      <vt:lpstr>ΥΔΑΤΙΚΕΣ ΟΓΚΟΜΕΤΡΗΣΕΙΣ  2. Προσδιορισμοί αλάτων οργανικών βάσεων</vt:lpstr>
      <vt:lpstr>ΥΔΑΤΙΚΕΣ ΟΓΚΟΜΕΤΡΗΣΕΙΣ  2. Προσδιορισμοί αλάτων οργανικών βάσεων</vt:lpstr>
      <vt:lpstr>ΥΔΑΤΙΚΕΣ ΟΓΚΟΜΕΤΡΗΣΕΙΣ  2. Προσδιορισμοί αλάτων οργανικών βάσεων</vt:lpstr>
      <vt:lpstr>ΥΔΑΤΙΚΕΣ ΟΓΚΟΜΕΤΡΗΣΕΙΣ  3. Προσδιορισμοί ενώσεων με όξινα Η</vt:lpstr>
      <vt:lpstr>ΥΔΑΤΙΚΕΣ ΟΓΚΟΜΕΤΡΗΣΕΙΣ  3. Προσδιορισμοί ενώσεων με όξινα Η</vt:lpstr>
      <vt:lpstr>ΥΔΑΤΙΚΕΣ ΟΓΚΟΜΕΤΡΗΣΕΙΣ  3. Προσδιορισμοί ενώσεων με όξινα Η</vt:lpstr>
      <vt:lpstr>ΥΔΑΤΙΚΕΣ ΟΓΚΟΜΕΤΡΗΣΕΙΣ  3. Προσδιορισμοί ενώσεων με όξινα Η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ΕΛΕΓΧΟΣ ΠΕΡΙΕΚΤΙΚΟΤΗΤΑΣ</dc:title>
  <dc:creator>Virtual PC</dc:creator>
  <cp:lastModifiedBy>EIRINI PANTERI</cp:lastModifiedBy>
  <cp:revision>281</cp:revision>
  <dcterms:created xsi:type="dcterms:W3CDTF">2009-09-03T18:11:02Z</dcterms:created>
  <dcterms:modified xsi:type="dcterms:W3CDTF">2022-12-22T07:54:31Z</dcterms:modified>
</cp:coreProperties>
</file>