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25"/>
  </p:notesMasterIdLst>
  <p:sldIdLst>
    <p:sldId id="256" r:id="rId4"/>
    <p:sldId id="441" r:id="rId5"/>
    <p:sldId id="442" r:id="rId6"/>
    <p:sldId id="443" r:id="rId7"/>
    <p:sldId id="444" r:id="rId8"/>
    <p:sldId id="445" r:id="rId9"/>
    <p:sldId id="446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395" r:id="rId21"/>
    <p:sldId id="447" r:id="rId22"/>
    <p:sldId id="396" r:id="rId23"/>
    <p:sldId id="39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IRINI PANTERI" initials="EP" lastIdx="1" clrIdx="0">
    <p:extLst>
      <p:ext uri="{19B8F6BF-5375-455C-9EA6-DF929625EA0E}">
        <p15:presenceInfo xmlns:p15="http://schemas.microsoft.com/office/powerpoint/2012/main" userId="0ee60868cb21fc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DD0813-EE51-DDFA-A1D0-06584ECF241E}" v="2" dt="2022-12-22T08:41:56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872" autoAdjust="0"/>
  </p:normalViewPr>
  <p:slideViewPr>
    <p:cSldViewPr>
      <p:cViewPr varScale="1">
        <p:scale>
          <a:sx n="76" d="100"/>
          <a:sy n="76" d="100"/>
        </p:scale>
        <p:origin x="115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stantinos Georgakopoulos" userId="S::konsgeo@o365.uoa.gr::cb341e3a-b08d-4e14-a927-24ebaffd9b07" providerId="AD" clId="Web-{67DD0813-EE51-DDFA-A1D0-06584ECF241E}"/>
    <pc:docChg chg="modSld">
      <pc:chgData name="Konstantinos Georgakopoulos" userId="S::konsgeo@o365.uoa.gr::cb341e3a-b08d-4e14-a927-24ebaffd9b07" providerId="AD" clId="Web-{67DD0813-EE51-DDFA-A1D0-06584ECF241E}" dt="2022-12-22T08:41:56.448" v="1" actId="1076"/>
      <pc:docMkLst>
        <pc:docMk/>
      </pc:docMkLst>
      <pc:sldChg chg="delCm">
        <pc:chgData name="Konstantinos Georgakopoulos" userId="S::konsgeo@o365.uoa.gr::cb341e3a-b08d-4e14-a927-24ebaffd9b07" providerId="AD" clId="Web-{67DD0813-EE51-DDFA-A1D0-06584ECF241E}" dt="2022-12-22T08:10:53.470" v="0"/>
        <pc:sldMkLst>
          <pc:docMk/>
          <pc:sldMk cId="0" sldId="386"/>
        </pc:sldMkLst>
      </pc:sldChg>
      <pc:sldChg chg="modSp">
        <pc:chgData name="Konstantinos Georgakopoulos" userId="S::konsgeo@o365.uoa.gr::cb341e3a-b08d-4e14-a927-24ebaffd9b07" providerId="AD" clId="Web-{67DD0813-EE51-DDFA-A1D0-06584ECF241E}" dt="2022-12-22T08:41:56.448" v="1" actId="1076"/>
        <pc:sldMkLst>
          <pc:docMk/>
          <pc:sldMk cId="0" sldId="397"/>
        </pc:sldMkLst>
        <pc:picChg chg="mod">
          <ac:chgData name="Konstantinos Georgakopoulos" userId="S::konsgeo@o365.uoa.gr::cb341e3a-b08d-4e14-a927-24ebaffd9b07" providerId="AD" clId="Web-{67DD0813-EE51-DDFA-A1D0-06584ECF241E}" dt="2022-12-22T08:41:56.448" v="1" actId="1076"/>
          <ac:picMkLst>
            <pc:docMk/>
            <pc:sldMk cId="0" sldId="397"/>
            <ac:picMk id="5" creationId="{25C70317-7833-47AC-9A7B-AC9ADDFE5FC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2CC235-8910-4CD2-AA09-EE84DAE1E6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B79124-181D-4683-B232-606434F9772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AA5A2C-76D9-4424-8AE6-5D1AF4B7C400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5930803-31DA-4B6A-B68C-82ECB7C4FC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F3DFED5-8BAF-48F7-8EE0-10924D0B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9E9DE-F218-4894-BE54-8BA0A2A6DD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B41F6-8358-483F-97FB-C6578C4EF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B818F4C-6832-47E2-A0B0-F70B395921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18F4C-6832-47E2-A0B0-F70B3959215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692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E6FB1-4FD4-48F4-BE30-8F6470219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F4DCD-20FF-474D-878C-162CD4D1D558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86F71-3A93-4828-867F-4601D0046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E18F4-FA16-4E91-AD72-D9E872F5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24C52-DCAC-43BF-997C-DDB0B5FC5B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08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E2404-A377-4D90-9BA9-77A7638C5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B690-02A6-498B-8B36-E67FD7C376E8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EC1F8-2235-4487-BF88-0ED74795C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B3145-2472-4458-BA6E-159A0DBAF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8B380-91A5-4132-B1E7-CE8A5CD3A7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25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70184-8C34-4CBB-8A43-1B1C60CD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E4B4B-26E6-48BD-9CF9-E5457C7336BA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62091-AF2E-4BA3-9F51-F807A618D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B76AB-F96A-4F92-A2B9-0A93DB73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ABD9E-D86B-45F6-8436-3D9D3516F3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375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7E67C-635E-4B30-B655-8A67AFE3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6787-3CCE-4CD4-973C-5726E7670073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141CE-92FF-4FD7-A41F-E7AB7E36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FD94B-3F6C-421E-9FAB-8011C8F8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0EB39-4011-4C72-A971-62E1C841F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391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BBADA-76DD-4C3B-9A50-4AA9945A1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299A6-0FF0-47B0-B436-F4788EB8A3BD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74B06-DD67-4C45-BD54-9BCBEF6D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483B6-E241-4E94-A8AC-C2D43C9A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F8CAC-F0AD-4E9A-91D4-BFD8D7837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206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E7DE3-1A5C-46DA-BE67-1D39F01C5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7F17-C5F2-4BF5-B809-BC2AF2CDD89C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AA6D3-EFC4-4008-8443-02D3C9E92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720ED-835A-4845-8818-E4427E14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13990-5AF9-4A70-B28B-D276AB740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711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26FB14-BADC-4A1E-ACF2-73B85CFF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54BAD-CE83-46A6-909A-51D6D9926208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6D7E82-E0D1-4404-B7EB-ABE25147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37DE0B-AC1D-47CD-BD66-BBD76FAB7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7F9FC-CC6E-496A-A352-8423408423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52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FFC344E-D5D8-4F3D-B224-8AC68086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06CC8-AD4D-4A6C-BB03-F14C3130BD92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2288392-833D-40B1-863A-975DF820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E26A52-E154-4889-8BF1-8835E14C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FE7B8-4223-4FC1-B68E-8F16FC8212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24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38912C9-102B-43E0-AF50-A46547FD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0979C-96CD-45FA-BEA5-3FBAAE1343FE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3AD3996-8E60-4F93-9FF1-A6FBC3868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6827B5-BB33-44CC-BE27-7FE88EC7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D0544-1FDF-4D08-A3EC-17EEC3BE2C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179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EEC3830-D613-4DC3-9CD4-9D42BD2B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C7D6C-82DF-4B87-AB78-932E8C8DF468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FDD18F-E0F0-41A3-A1D8-FB8AE20BE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D59236-1CE1-4B14-A27C-DE5D91D9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99EAE-6D54-4737-8BD2-0FDF388BB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280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B7857D-747C-4FE8-AA8F-09D9BF78B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65751-828B-4F3D-995B-3B4375F5376F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4FEFF5-96A9-4184-AEB8-B5EB366C1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63359B-3CCD-41D3-A818-B1DC336B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B0A92-8DCD-4A07-9F95-BFAE5FA7D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27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808D7-D870-40E8-8AC8-481C31D7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4D4A5-F1D9-415A-BF20-6B2A9CC938B8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799A4-168D-4630-91B3-9F7F19C4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20A5F-3365-41BC-B525-8A3506FA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408C2-6C32-4B7E-B000-C89BF60156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98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68330B-D039-416D-B4D2-4E658BC5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A93A2-B89D-44C0-9F0C-6CCB0B261049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BC1D6A-C382-44F0-A89A-E9C05F6DB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B80928-0A27-4B65-ABF6-A71E1CFE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4CC55-0785-4935-8DDC-3EA1DC9A9F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129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4FA44-D88E-46B7-A66A-FA51860B5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62DD3-D107-45E0-96C9-75C74FF5129A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24282-CBC3-4F2D-BEF1-BFDF5403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FBCE4-D517-43C5-B2E5-D9956A462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F0325-7E76-4A39-8374-13F89F0D61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902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991A-ADC7-4C44-8911-A960FC03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ED0C1-4932-4EEA-B0F2-3E72C8DA983B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CD497-04E5-424E-A6E3-E6FD1A96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46B80-1981-4305-BE65-AEE38B49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ED765-EF5C-49B1-BBC9-5A8B1A349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77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254DF-B683-4087-8426-CFF42D62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3111A-02AE-41ED-AF18-A995A150ADC5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3F2CB-F259-4287-8F51-D4BF75F2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7D39F-CECE-4500-9D4D-E0690118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F69A2-7BFF-42B1-A797-7782607C3A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78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B30A18-1FD1-4774-87C7-D9B1A21E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BDDE-9F4E-4B49-BCAD-A5A27B88722D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B26EBE-8591-4380-A6D9-25D931B3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14EA90-9686-41A2-B9D3-90120CB0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E05C2-AE6E-4A6E-9F0B-73D3213C0C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32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D64AB29-8AC5-4629-9637-FC99FB0EC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88E99-C5AD-425B-A246-75194A11F496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34B4251-7679-41CE-948E-F86A349A1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EDA4FE-B25E-4DBA-90EE-707B1A7F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4BFD7-D5D1-4701-BBBF-8A7B7106B5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1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FA39BDA-E15E-4F97-9F25-2BA71380D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BBA4F-8AD1-42EF-B42D-D048A11489D0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2F10E8-9181-429B-BFDF-3CEF7C2E4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3DAE1D-1FA1-4A09-AD71-007402A68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66089-4796-4077-B5D6-0A427645C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63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0ED2637-E2D4-4506-97BF-3DCAB5EF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E97B-B256-4C41-B473-C4E4E93C3F93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917E365-F761-4B43-B1EB-EEBFD46F0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54685A-DE9F-4171-B507-A3A884D43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7D2CA-A548-4761-B35E-ECBBF3A3BB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79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BE61B8-F22F-4565-BB63-7AAF417E9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CD2AF-F1DD-42E1-93AF-6A4E0F555327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3C84E8-6633-466B-9A8F-4535A955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CEF454-B297-4FA5-A435-AABB2C5A0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1EA08-22C1-477B-8F43-53EFAC3B1C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70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DEE5AF-2699-45DF-98E5-90640279A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B8632-0AD5-419A-A37B-950BBDB1BF21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F2A792-63A0-4179-8E70-B6F745060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F63DE9-6F27-4227-9CE4-E5818B5F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BCBD7-25A7-454F-9113-E6BE7C67D1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36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Placeholder 1">
            <a:extLst>
              <a:ext uri="{FF2B5EF4-FFF2-40B4-BE49-F238E27FC236}">
                <a16:creationId xmlns:a16="http://schemas.microsoft.com/office/drawing/2014/main" id="{3A29AD6F-670F-4866-BB29-13A86CDC2B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5843" name="Text Placeholder 2">
            <a:extLst>
              <a:ext uri="{FF2B5EF4-FFF2-40B4-BE49-F238E27FC236}">
                <a16:creationId xmlns:a16="http://schemas.microsoft.com/office/drawing/2014/main" id="{4C667B77-91F6-4A63-9C71-63CF85B371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2D3CB-E56C-4F2C-834E-A42B07D446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DA1AF0-914F-45F7-BA1C-0701F8FB975D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6F2BB-46BB-47C0-93DB-FC29FB8BF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19522-468B-4EE0-B5AE-094C1C380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4764741-D4DE-4002-8617-76840D0E35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6915FC9-AEF6-4B98-9234-7F15CA680D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6DA0BB-373F-47A3-B24A-4CE398A98E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7D6E0-4B65-4B28-BE45-F1FD6E3BB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6E5A0E-F630-4E13-B410-3A2A47214269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A257B-C2EA-490B-AC81-E64993EAB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80C9F-17C5-4D9E-A7E9-B240975BF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2E18652-8E7B-4EDF-80A1-613DCFE7E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54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2123B-1ACD-47FE-95F0-A03F856A1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591344"/>
            <a:ext cx="7886700" cy="13255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ΟΓΚΟΜΕΤΡΙΚΗ ΑΝΑΛΥΣΗ</a:t>
            </a:r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5AD1CD-D50A-4ECF-A9C7-4970B76E51BD}"/>
              </a:ext>
            </a:extLst>
          </p:cNvPr>
          <p:cNvSpPr txBox="1"/>
          <p:nvPr/>
        </p:nvSpPr>
        <p:spPr>
          <a:xfrm>
            <a:off x="1143000" y="523676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Τμήμ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 Φαρμακευτικής, Τομέας Φαρμακευτικής Χημείας, 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Εργ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αστήριο Φαρμακευτικής Ανάλυσης, ΕΚΠΑ</a:t>
            </a: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Σημειώσεις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Ειρήνη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Πα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ντερή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(2020)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Ευάγγελος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Γκίκ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ας (2010-19)</a:t>
            </a: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Βι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βλίο: Φαρμακευτική Ανάλυση, Γ.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Φώσκολος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Α. Ψα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ρρέ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α-Σάνδρη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9DA67D-EF88-412B-A130-C44AAD27E304}"/>
              </a:ext>
            </a:extLst>
          </p:cNvPr>
          <p:cNvSpPr txBox="1"/>
          <p:nvPr/>
        </p:nvSpPr>
        <p:spPr>
          <a:xfrm>
            <a:off x="228600" y="1905000"/>
            <a:ext cx="2746375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</a:rPr>
              <a:t>Μεπροβαμάτη: αγχολυτικό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4578" name="Object 2">
            <a:extLst>
              <a:ext uri="{FF2B5EF4-FFF2-40B4-BE49-F238E27FC236}">
                <a16:creationId xmlns:a16="http://schemas.microsoft.com/office/drawing/2014/main" id="{43BA7332-A8B2-4690-A7D1-9EDEE82ADB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061428"/>
              </p:ext>
            </p:extLst>
          </p:nvPr>
        </p:nvGraphicFramePr>
        <p:xfrm>
          <a:off x="609600" y="2803372"/>
          <a:ext cx="7731126" cy="1317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4948560" imgH="843120" progId="ACD.ChemSketchCDX">
                  <p:embed/>
                </p:oleObj>
              </mc:Choice>
              <mc:Fallback>
                <p:oleObj name="ChemSketch" r:id="rId2" imgW="4948560" imgH="843120" progId="ACD.ChemSketchCDX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03372"/>
                        <a:ext cx="7731126" cy="1317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4338BA-E5E8-4E1C-8A5B-4BC990F3F6DB}"/>
              </a:ext>
            </a:extLst>
          </p:cNvPr>
          <p:cNvCxnSpPr>
            <a:stCxn id="11" idx="0"/>
          </p:cNvCxnSpPr>
          <p:nvPr/>
        </p:nvCxnSpPr>
        <p:spPr>
          <a:xfrm rot="5400000" flipH="1" flipV="1">
            <a:off x="5842794" y="2947194"/>
            <a:ext cx="1447800" cy="2411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FA5F87A-3244-471B-8DBE-A91B62C7FE67}"/>
              </a:ext>
            </a:extLst>
          </p:cNvPr>
          <p:cNvSpPr txBox="1"/>
          <p:nvPr/>
        </p:nvSpPr>
        <p:spPr>
          <a:xfrm>
            <a:off x="3962400" y="4876800"/>
            <a:ext cx="2798763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</a:rPr>
              <a:t>Απόσταξη σε 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SO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</a:rPr>
              <a:t>επανογκομέτρηση με </a:t>
            </a:r>
            <a:r>
              <a:rPr lang="en-US" dirty="0" err="1">
                <a:solidFill>
                  <a:schemeClr val="tx1"/>
                </a:solidFill>
              </a:rPr>
              <a:t>NaOH</a:t>
            </a:r>
            <a:endParaRPr lang="en-US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</a:rPr>
              <a:t>(ερυθρό του μεθυλίου)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C5BA541-7E47-46F2-B75A-A22F5E18FFDF}"/>
              </a:ext>
            </a:extLst>
          </p:cNvPr>
          <p:cNvSpPr/>
          <p:nvPr/>
        </p:nvSpPr>
        <p:spPr>
          <a:xfrm>
            <a:off x="7543800" y="2895600"/>
            <a:ext cx="609600" cy="6096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512C99-57B6-4BC5-9041-ED23654E5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819"/>
            <a:ext cx="8229600" cy="1418381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2800" dirty="0"/>
              <a:t>Προσδιορισμός κατά </a:t>
            </a:r>
            <a:r>
              <a:rPr lang="en-US" sz="2800" dirty="0" err="1"/>
              <a:t>Kjeldahl</a:t>
            </a:r>
            <a:r>
              <a:rPr lang="en-US" sz="2800" dirty="0"/>
              <a:t> –</a:t>
            </a:r>
            <a:r>
              <a:rPr lang="el-GR" sz="2800" dirty="0"/>
              <a:t>παραλλαγές της μεθόδου</a:t>
            </a:r>
            <a:endParaRPr lang="en-US" sz="32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B410D5-5214-4C53-9114-608111084967}"/>
              </a:ext>
            </a:extLst>
          </p:cNvPr>
          <p:cNvSpPr txBox="1"/>
          <p:nvPr/>
        </p:nvSpPr>
        <p:spPr>
          <a:xfrm>
            <a:off x="4741889" y="5867400"/>
            <a:ext cx="3411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Methyl red: </a:t>
            </a:r>
            <a:r>
              <a:rPr lang="el-GR" sz="1600" dirty="0"/>
              <a:t>ερυθρό&gt;</a:t>
            </a:r>
            <a:r>
              <a:rPr lang="en-US" sz="1600" dirty="0"/>
              <a:t>4,4-6,3&gt;</a:t>
            </a:r>
            <a:r>
              <a:rPr lang="el-GR" sz="1600" dirty="0"/>
              <a:t>κίτρινο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E653C1-910E-4B7F-B942-A0DE1C4440C3}"/>
              </a:ext>
            </a:extLst>
          </p:cNvPr>
          <p:cNvSpPr txBox="1"/>
          <p:nvPr/>
        </p:nvSpPr>
        <p:spPr>
          <a:xfrm>
            <a:off x="381000" y="1905000"/>
            <a:ext cx="4203700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Νικοτιναμίδιο (νιασίνη): αντιφλεγμονώδες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1729D2-2E22-45F1-964E-6BC517F5E546}"/>
              </a:ext>
            </a:extLst>
          </p:cNvPr>
          <p:cNvSpPr txBox="1"/>
          <p:nvPr/>
        </p:nvSpPr>
        <p:spPr>
          <a:xfrm>
            <a:off x="4836898" y="3909670"/>
            <a:ext cx="2798763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</a:rPr>
              <a:t>Απόσταξη σε 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SO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</a:rPr>
              <a:t>επανογκομέτρηση με </a:t>
            </a:r>
            <a:r>
              <a:rPr lang="en-US" dirty="0" err="1">
                <a:solidFill>
                  <a:schemeClr val="tx1"/>
                </a:solidFill>
              </a:rPr>
              <a:t>NaOH</a:t>
            </a:r>
            <a:endParaRPr lang="en-US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</a:rPr>
              <a:t>(ερυθρό του μεθυλίου)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1A77C8-ACC7-4735-9151-81023562FA4E}"/>
              </a:ext>
            </a:extLst>
          </p:cNvPr>
          <p:cNvCxnSpPr>
            <a:stCxn id="8" idx="0"/>
            <a:endCxn id="11" idx="4"/>
          </p:cNvCxnSpPr>
          <p:nvPr/>
        </p:nvCxnSpPr>
        <p:spPr>
          <a:xfrm flipV="1">
            <a:off x="6236280" y="3322511"/>
            <a:ext cx="0" cy="587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F1D3A38-4D1C-40FB-99CE-FEBE3C84F1ED}"/>
              </a:ext>
            </a:extLst>
          </p:cNvPr>
          <p:cNvSpPr/>
          <p:nvPr/>
        </p:nvSpPr>
        <p:spPr>
          <a:xfrm>
            <a:off x="5931480" y="2712911"/>
            <a:ext cx="609600" cy="6096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9D0BAC-3602-49FE-824C-D4F6341AF241}"/>
              </a:ext>
            </a:extLst>
          </p:cNvPr>
          <p:cNvSpPr txBox="1"/>
          <p:nvPr/>
        </p:nvSpPr>
        <p:spPr>
          <a:xfrm>
            <a:off x="144026" y="5475852"/>
            <a:ext cx="44196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</a:rPr>
              <a:t>Με πλήρη εφαρμογή της </a:t>
            </a:r>
            <a:r>
              <a:rPr lang="en-US" dirty="0" err="1">
                <a:solidFill>
                  <a:schemeClr val="tx1"/>
                </a:solidFill>
              </a:rPr>
              <a:t>Kjeldahl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δηλαδή καταστροφή του προϊόντος  με π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SO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υπολογίζεται το συνολικό άζωτο (πλευρικής αλυσίδας και πυριδινικού δακτυλίου)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D67EE7-2F84-4E6A-85E9-5A79D4EA030C}"/>
              </a:ext>
            </a:extLst>
          </p:cNvPr>
          <p:cNvSpPr txBox="1"/>
          <p:nvPr/>
        </p:nvSpPr>
        <p:spPr>
          <a:xfrm>
            <a:off x="4826580" y="5752850"/>
            <a:ext cx="342899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Η </a:t>
            </a:r>
            <a:r>
              <a:rPr lang="el-G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διαφορά</a:t>
            </a:r>
            <a:r>
              <a:rPr lang="el-GR" dirty="0"/>
              <a:t> τους υπολογίζει το πυριδινικό άζωτο 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6C6EB8E-FD3B-4891-9494-22CF9944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819"/>
            <a:ext cx="8229600" cy="1418381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2800" dirty="0"/>
              <a:t>Προσδιορισμός κατά </a:t>
            </a:r>
            <a:r>
              <a:rPr lang="en-US" sz="2800" dirty="0" err="1"/>
              <a:t>Kjeldahl</a:t>
            </a:r>
            <a:r>
              <a:rPr lang="en-US" sz="2800" dirty="0"/>
              <a:t> –</a:t>
            </a:r>
            <a:r>
              <a:rPr lang="el-GR" sz="2800" dirty="0"/>
              <a:t>παραλλαγές της μεθόδου</a:t>
            </a:r>
            <a:endParaRPr lang="en-US" sz="32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53A792-47C3-468F-8E06-AC2234E50948}"/>
              </a:ext>
            </a:extLst>
          </p:cNvPr>
          <p:cNvSpPr txBox="1"/>
          <p:nvPr/>
        </p:nvSpPr>
        <p:spPr>
          <a:xfrm>
            <a:off x="1564164" y="3909670"/>
            <a:ext cx="29562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Υπολογίζεται το άζωτο της πλευρικής </a:t>
            </a:r>
            <a:r>
              <a:rPr lang="el-GR" b="1" dirty="0" err="1">
                <a:solidFill>
                  <a:srgbClr val="0070C0"/>
                </a:solidFill>
              </a:rPr>
              <a:t>καρβοξαμιδικής</a:t>
            </a:r>
            <a:r>
              <a:rPr lang="el-GR" b="1" dirty="0">
                <a:solidFill>
                  <a:srgbClr val="0070C0"/>
                </a:solidFill>
              </a:rPr>
              <a:t> ομάδας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074D5DD-D95C-4368-A607-CFE81E0D10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016721"/>
              </p:ext>
            </p:extLst>
          </p:nvPr>
        </p:nvGraphicFramePr>
        <p:xfrm>
          <a:off x="75803" y="2449512"/>
          <a:ext cx="6477000" cy="1072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2812320" imgH="470880" progId="ACD.ChemSketch.20">
                  <p:embed/>
                </p:oleObj>
              </mc:Choice>
              <mc:Fallback>
                <p:oleObj name="ChemSketch" r:id="rId2" imgW="2812320" imgH="4708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803" y="2449512"/>
                        <a:ext cx="6477000" cy="1072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CF4FC94-DC0C-407C-852E-DEF245F6B4FD}"/>
              </a:ext>
            </a:extLst>
          </p:cNvPr>
          <p:cNvSpPr/>
          <p:nvPr/>
        </p:nvSpPr>
        <p:spPr>
          <a:xfrm>
            <a:off x="76200" y="2514600"/>
            <a:ext cx="5867400" cy="1828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2712F-EA49-49AE-AA58-C0B001A702FB}"/>
              </a:ext>
            </a:extLst>
          </p:cNvPr>
          <p:cNvSpPr txBox="1"/>
          <p:nvPr/>
        </p:nvSpPr>
        <p:spPr>
          <a:xfrm>
            <a:off x="381000" y="1905000"/>
            <a:ext cx="7675563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Βρωμιούχος Νεοστιγμίνη: παρασυμπαθομιμητικό (αναστολέας χολινεστεράσης)</a:t>
            </a:r>
            <a:endParaRPr lang="en-US" dirty="0"/>
          </a:p>
        </p:txBody>
      </p:sp>
      <p:graphicFrame>
        <p:nvGraphicFramePr>
          <p:cNvPr id="26626" name="Object 2">
            <a:extLst>
              <a:ext uri="{FF2B5EF4-FFF2-40B4-BE49-F238E27FC236}">
                <a16:creationId xmlns:a16="http://schemas.microsoft.com/office/drawing/2014/main" id="{D991BE97-9867-428B-8026-E0FD24AD1F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643188"/>
          <a:ext cx="5619750" cy="147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620259" imgH="1471710" progId="ChemDraw.Document.6.0">
                  <p:embed/>
                </p:oleObj>
              </mc:Choice>
              <mc:Fallback>
                <p:oleObj name="CS ChemDraw Drawing" r:id="rId2" imgW="5620259" imgH="147171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643188"/>
                        <a:ext cx="5619750" cy="147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0B233FC-8914-43C9-A2A4-2D89EAE07EB7}"/>
              </a:ext>
            </a:extLst>
          </p:cNvPr>
          <p:cNvSpPr txBox="1"/>
          <p:nvPr/>
        </p:nvSpPr>
        <p:spPr>
          <a:xfrm>
            <a:off x="4419600" y="4953000"/>
            <a:ext cx="2798763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Απόσταξη σε 0.1 Ν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επανογκομέτρηση με </a:t>
            </a:r>
            <a:r>
              <a:rPr lang="en-US" dirty="0" err="1"/>
              <a:t>NaOH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(ερυθρό του μεθυλίου)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DAC195-CA18-4534-B488-74E348345AFC}"/>
              </a:ext>
            </a:extLst>
          </p:cNvPr>
          <p:cNvCxnSpPr>
            <a:stCxn id="8" idx="0"/>
            <a:endCxn id="11" idx="4"/>
          </p:cNvCxnSpPr>
          <p:nvPr/>
        </p:nvCxnSpPr>
        <p:spPr>
          <a:xfrm rot="16200000" flipV="1">
            <a:off x="5080794" y="4215606"/>
            <a:ext cx="1295400" cy="179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9763DD4-282D-4023-9E0D-9E1D6712F417}"/>
              </a:ext>
            </a:extLst>
          </p:cNvPr>
          <p:cNvSpPr/>
          <p:nvPr/>
        </p:nvSpPr>
        <p:spPr>
          <a:xfrm>
            <a:off x="5334000" y="3048000"/>
            <a:ext cx="609600" cy="6096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FFE167-7E64-4A15-B3DC-231DD71C6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819"/>
            <a:ext cx="8229600" cy="1418381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2800" dirty="0"/>
              <a:t>Προσδιορισμός κατά </a:t>
            </a:r>
            <a:r>
              <a:rPr lang="en-US" sz="2800" dirty="0" err="1"/>
              <a:t>Kjeldahl</a:t>
            </a:r>
            <a:r>
              <a:rPr lang="en-US" sz="2800" dirty="0"/>
              <a:t> –</a:t>
            </a:r>
            <a:r>
              <a:rPr lang="el-GR" sz="2800" dirty="0"/>
              <a:t>παραλλαγές της μεθόδου</a:t>
            </a:r>
            <a:endParaRPr lang="en-US" sz="32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22BC9A6-2872-4B95-8B06-DC10C4206A0B}"/>
              </a:ext>
            </a:extLst>
          </p:cNvPr>
          <p:cNvSpPr/>
          <p:nvPr/>
        </p:nvSpPr>
        <p:spPr>
          <a:xfrm>
            <a:off x="76200" y="2514600"/>
            <a:ext cx="5867400" cy="1828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E1940-858E-4503-A95A-1569023E31EE}"/>
              </a:ext>
            </a:extLst>
          </p:cNvPr>
          <p:cNvSpPr txBox="1"/>
          <p:nvPr/>
        </p:nvSpPr>
        <p:spPr>
          <a:xfrm>
            <a:off x="381000" y="2068513"/>
            <a:ext cx="2700338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Βεμεγρίδη: διεγερτικό ΚΝΣ</a:t>
            </a:r>
            <a:endParaRPr lang="en-US" dirty="0"/>
          </a:p>
        </p:txBody>
      </p:sp>
      <p:graphicFrame>
        <p:nvGraphicFramePr>
          <p:cNvPr id="27650" name="Object 2">
            <a:extLst>
              <a:ext uri="{FF2B5EF4-FFF2-40B4-BE49-F238E27FC236}">
                <a16:creationId xmlns:a16="http://schemas.microsoft.com/office/drawing/2014/main" id="{EBC17E30-FB35-419C-94A0-E9F267B5E2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0925" y="2759075"/>
          <a:ext cx="3978275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978499" imgH="1244487" progId="ChemDraw.Document.6.0">
                  <p:embed/>
                </p:oleObj>
              </mc:Choice>
              <mc:Fallback>
                <p:oleObj name="CS ChemDraw Drawing" r:id="rId2" imgW="3978499" imgH="1244487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2759075"/>
                        <a:ext cx="3978275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318EE50-E27D-4756-B575-532030677AAE}"/>
              </a:ext>
            </a:extLst>
          </p:cNvPr>
          <p:cNvSpPr txBox="1"/>
          <p:nvPr/>
        </p:nvSpPr>
        <p:spPr>
          <a:xfrm>
            <a:off x="4419600" y="4953000"/>
            <a:ext cx="2798763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Απόσταξη σε 0.1 Ν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επανογκομέτρηση με </a:t>
            </a:r>
            <a:r>
              <a:rPr lang="en-US" dirty="0" err="1"/>
              <a:t>NaOH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(ερυθρό του μεθυλίου)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173CA4-5107-43EA-A1C5-67FC6518D8DB}"/>
              </a:ext>
            </a:extLst>
          </p:cNvPr>
          <p:cNvCxnSpPr>
            <a:stCxn id="8" idx="0"/>
            <a:endCxn id="11" idx="4"/>
          </p:cNvCxnSpPr>
          <p:nvPr/>
        </p:nvCxnSpPr>
        <p:spPr>
          <a:xfrm rot="16200000" flipV="1">
            <a:off x="4737894" y="3872706"/>
            <a:ext cx="1219200" cy="941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0DD9C63-2813-4382-956B-10A26A2F3BB0}"/>
              </a:ext>
            </a:extLst>
          </p:cNvPr>
          <p:cNvSpPr/>
          <p:nvPr/>
        </p:nvSpPr>
        <p:spPr>
          <a:xfrm>
            <a:off x="4572000" y="3124200"/>
            <a:ext cx="609600" cy="6096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BFA2B-3876-49E7-9FED-89E4D7B2104D}"/>
              </a:ext>
            </a:extLst>
          </p:cNvPr>
          <p:cNvSpPr txBox="1"/>
          <p:nvPr/>
        </p:nvSpPr>
        <p:spPr>
          <a:xfrm>
            <a:off x="381000" y="1600200"/>
            <a:ext cx="2397125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Προσδιορισμός ιμιδίων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3C2D153-7B4A-4A02-82FB-C4D2C0B40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819"/>
            <a:ext cx="8229600" cy="1418381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2800" dirty="0"/>
              <a:t>Προσδιορισμός κατά </a:t>
            </a:r>
            <a:r>
              <a:rPr lang="en-US" sz="2800" dirty="0" err="1"/>
              <a:t>Kjeldahl</a:t>
            </a:r>
            <a:r>
              <a:rPr lang="en-US" sz="2800" dirty="0"/>
              <a:t> –</a:t>
            </a:r>
            <a:r>
              <a:rPr lang="el-GR" sz="2800" dirty="0"/>
              <a:t>παραλλαγές της μεθόδου</a:t>
            </a:r>
            <a:endParaRPr lang="en-US" sz="32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24887D4-1B3D-4AE4-8D31-A9A4B9F7DADD}"/>
              </a:ext>
            </a:extLst>
          </p:cNvPr>
          <p:cNvSpPr/>
          <p:nvPr/>
        </p:nvSpPr>
        <p:spPr>
          <a:xfrm>
            <a:off x="609599" y="1740170"/>
            <a:ext cx="8229600" cy="1066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D75D57-6B71-40FB-97BC-668573D09CD3}"/>
              </a:ext>
            </a:extLst>
          </p:cNvPr>
          <p:cNvSpPr txBox="1"/>
          <p:nvPr/>
        </p:nvSpPr>
        <p:spPr>
          <a:xfrm>
            <a:off x="990600" y="2057400"/>
            <a:ext cx="95173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εστέρας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81E3494-DE79-4A5A-8DDD-83863D10C2D1}"/>
              </a:ext>
            </a:extLst>
          </p:cNvPr>
          <p:cNvCxnSpPr>
            <a:stCxn id="5" idx="3"/>
          </p:cNvCxnSpPr>
          <p:nvPr/>
        </p:nvCxnSpPr>
        <p:spPr>
          <a:xfrm>
            <a:off x="1943100" y="2241550"/>
            <a:ext cx="208915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4FFAB01-9645-4CF6-A74B-53E8260705AA}"/>
              </a:ext>
            </a:extLst>
          </p:cNvPr>
          <p:cNvSpPr txBox="1"/>
          <p:nvPr/>
        </p:nvSpPr>
        <p:spPr>
          <a:xfrm>
            <a:off x="4114800" y="2057400"/>
            <a:ext cx="174932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καρβοξυλικό οξυ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2C5847-8302-4F32-BC05-C420EF70E649}"/>
              </a:ext>
            </a:extLst>
          </p:cNvPr>
          <p:cNvSpPr txBox="1"/>
          <p:nvPr/>
        </p:nvSpPr>
        <p:spPr>
          <a:xfrm>
            <a:off x="1905000" y="1828800"/>
            <a:ext cx="2114681" cy="36933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latin typeface="+mn-lt"/>
              </a:rPr>
              <a:t>αλκαλική υδρόλυση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45575E-90BA-400A-9544-E493AA3E91E4}"/>
              </a:ext>
            </a:extLst>
          </p:cNvPr>
          <p:cNvSpPr txBox="1"/>
          <p:nvPr/>
        </p:nvSpPr>
        <p:spPr>
          <a:xfrm>
            <a:off x="2438400" y="2362200"/>
            <a:ext cx="74090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NaOH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78AE630-1813-4B17-8565-E6C2974D521E}"/>
              </a:ext>
            </a:extLst>
          </p:cNvPr>
          <p:cNvCxnSpPr/>
          <p:nvPr/>
        </p:nvCxnSpPr>
        <p:spPr>
          <a:xfrm>
            <a:off x="5867400" y="2241550"/>
            <a:ext cx="803275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18895FB-584A-4E27-9D32-46F364617478}"/>
              </a:ext>
            </a:extLst>
          </p:cNvPr>
          <p:cNvSpPr txBox="1"/>
          <p:nvPr/>
        </p:nvSpPr>
        <p:spPr>
          <a:xfrm>
            <a:off x="6705600" y="2057400"/>
            <a:ext cx="1903726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επανογκομέτρηση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(H</a:t>
            </a:r>
            <a:r>
              <a:rPr lang="en-US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SO</a:t>
            </a:r>
            <a:r>
              <a:rPr lang="en-US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4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HCl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)</a:t>
            </a:r>
          </a:p>
        </p:txBody>
      </p:sp>
      <p:graphicFrame>
        <p:nvGraphicFramePr>
          <p:cNvPr id="28674" name="Object 2">
            <a:extLst>
              <a:ext uri="{FF2B5EF4-FFF2-40B4-BE49-F238E27FC236}">
                <a16:creationId xmlns:a16="http://schemas.microsoft.com/office/drawing/2014/main" id="{1B77CD54-EF66-4445-B3D7-45F21923DC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443375"/>
              </p:ext>
            </p:extLst>
          </p:nvPr>
        </p:nvGraphicFramePr>
        <p:xfrm>
          <a:off x="1600200" y="2955595"/>
          <a:ext cx="6559550" cy="1035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650648" imgH="892635" progId="ChemDraw.Document.6.0">
                  <p:embed/>
                </p:oleObj>
              </mc:Choice>
              <mc:Fallback>
                <p:oleObj name="CS ChemDraw Drawing" r:id="rId2" imgW="5650648" imgH="892635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955595"/>
                        <a:ext cx="6559550" cy="1035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EEE91813-B18F-4901-AE98-389C863879FA}"/>
              </a:ext>
            </a:extLst>
          </p:cNvPr>
          <p:cNvSpPr txBox="1">
            <a:spLocks/>
          </p:cNvSpPr>
          <p:nvPr/>
        </p:nvSpPr>
        <p:spPr bwMode="auto">
          <a:xfrm>
            <a:off x="457200" y="181819"/>
            <a:ext cx="8229600" cy="14183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2800" dirty="0"/>
              <a:t>Προσδιορισμοί εστέρων</a:t>
            </a:r>
            <a:endParaRPr lang="en-US" sz="3200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2172B9-1ED1-493A-9044-91BCBAE09929}"/>
              </a:ext>
            </a:extLst>
          </p:cNvPr>
          <p:cNvSpPr txBox="1"/>
          <p:nvPr/>
        </p:nvSpPr>
        <p:spPr>
          <a:xfrm>
            <a:off x="228600" y="3977009"/>
            <a:ext cx="8610599" cy="2179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Σαπωνοποίηση των εστέρων με τους εξής τρόπους: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υδατικό ογκομετρικό διάλυμα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αλκάλεως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θέρμανση σε ατμόλουτρο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υδατικό ογκομετρικό διάλυμα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αλκάλεως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αιθανόλη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ιθ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ανολικό ογκομετρικό διάλυμα αλκάλεως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βρασμός με κάθετο ψυκτήρα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Παράλληλα πραγματοποιείται και λευκό πείραμα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7338F9-CDD4-4E76-99C8-43D2A5FED094}"/>
              </a:ext>
            </a:extLst>
          </p:cNvPr>
          <p:cNvSpPr txBox="1"/>
          <p:nvPr/>
        </p:nvSpPr>
        <p:spPr>
          <a:xfrm>
            <a:off x="457200" y="3045393"/>
            <a:ext cx="1733681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υδρόλυση εστέρων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A6B61C1-FA47-45B5-88C9-0F9BA56F14DC}"/>
              </a:ext>
            </a:extLst>
          </p:cNvPr>
          <p:cNvSpPr/>
          <p:nvPr/>
        </p:nvSpPr>
        <p:spPr>
          <a:xfrm>
            <a:off x="152400" y="5257800"/>
            <a:ext cx="5486400" cy="1066800"/>
          </a:xfrm>
          <a:prstGeom prst="round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450D3D0-F184-41E9-BF9F-31A258385B1D}"/>
              </a:ext>
            </a:extLst>
          </p:cNvPr>
          <p:cNvSpPr/>
          <p:nvPr/>
        </p:nvSpPr>
        <p:spPr>
          <a:xfrm>
            <a:off x="152400" y="3886200"/>
            <a:ext cx="5486400" cy="1066800"/>
          </a:xfrm>
          <a:prstGeom prst="round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08407A-492A-4431-BDC0-7F29F6778E5F}"/>
              </a:ext>
            </a:extLst>
          </p:cNvPr>
          <p:cNvSpPr txBox="1"/>
          <p:nvPr/>
        </p:nvSpPr>
        <p:spPr>
          <a:xfrm>
            <a:off x="228600" y="3429000"/>
            <a:ext cx="237462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Ακετυλοσαλικυλικό</a:t>
            </a: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οξύ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E9C785-FEC3-4BE3-8A76-FA8011B1C635}"/>
              </a:ext>
            </a:extLst>
          </p:cNvPr>
          <p:cNvSpPr txBox="1"/>
          <p:nvPr/>
        </p:nvSpPr>
        <p:spPr>
          <a:xfrm>
            <a:off x="152400" y="1676400"/>
            <a:ext cx="2691827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Σαλικυλικός μεθυλεστέρας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29699" name="Object 2">
            <a:extLst>
              <a:ext uri="{FF2B5EF4-FFF2-40B4-BE49-F238E27FC236}">
                <a16:creationId xmlns:a16="http://schemas.microsoft.com/office/drawing/2014/main" id="{B7BEC796-CFE0-48FC-973C-1A61547D8A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3413" y="3954463"/>
          <a:ext cx="4546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547218" imgH="936707" progId="ChemDraw.Document.6.0">
                  <p:embed/>
                </p:oleObj>
              </mc:Choice>
              <mc:Fallback>
                <p:oleObj name="CS ChemDraw Drawing" r:id="rId2" imgW="4547218" imgH="936707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3954463"/>
                        <a:ext cx="4546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F0484FC-B892-41F7-9B04-6FB8F63B231A}"/>
              </a:ext>
            </a:extLst>
          </p:cNvPr>
          <p:cNvSpPr txBox="1"/>
          <p:nvPr/>
        </p:nvSpPr>
        <p:spPr>
          <a:xfrm>
            <a:off x="6248400" y="4038600"/>
            <a:ext cx="2534605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0,5 Ν αιθανολικό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</a:t>
            </a: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ΟΗ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(φαινολοφθαλεΐνη)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ΟΧΙ βρασμός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ED4BBF-442E-4783-9E41-2AEFF945A42F}"/>
              </a:ext>
            </a:extLst>
          </p:cNvPr>
          <p:cNvSpPr txBox="1"/>
          <p:nvPr/>
        </p:nvSpPr>
        <p:spPr>
          <a:xfrm>
            <a:off x="4876800" y="3657600"/>
            <a:ext cx="407477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Προσδιορισμός ελεύθερου καρβοξυλίου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9700" name="Object 4">
            <a:extLst>
              <a:ext uri="{FF2B5EF4-FFF2-40B4-BE49-F238E27FC236}">
                <a16:creationId xmlns:a16="http://schemas.microsoft.com/office/drawing/2014/main" id="{791E08DF-F328-4FE6-AF4A-CD1F840C17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7663" y="5334000"/>
          <a:ext cx="51196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120278" imgH="936707" progId="ChemDraw.Document.6.0">
                  <p:embed/>
                </p:oleObj>
              </mc:Choice>
              <mc:Fallback>
                <p:oleObj name="CS ChemDraw Drawing" r:id="rId4" imgW="5120278" imgH="936707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5334000"/>
                        <a:ext cx="5119687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3086799-FDEA-447C-8172-482D2C53A98A}"/>
              </a:ext>
            </a:extLst>
          </p:cNvPr>
          <p:cNvSpPr txBox="1"/>
          <p:nvPr/>
        </p:nvSpPr>
        <p:spPr>
          <a:xfrm>
            <a:off x="5834063" y="5334000"/>
            <a:ext cx="3309937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+ γνωστή </a:t>
            </a:r>
            <a:r>
              <a:rPr lang="el-G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περίσεια</a:t>
            </a: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0,5 Ν αιθανολικό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</a:t>
            </a: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ΟΗ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βρασμός 10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min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l-G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επανογκομέτρηση</a:t>
            </a: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0,5 Ν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r>
              <a:rPr lang="en-US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</a:t>
            </a:r>
            <a:r>
              <a:rPr lang="en-US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</a:t>
            </a: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(φαινολοφθαλεΐνη)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2EAEE6-C5CD-428F-A3AE-BB07CE03B3B4}"/>
              </a:ext>
            </a:extLst>
          </p:cNvPr>
          <p:cNvSpPr txBox="1"/>
          <p:nvPr/>
        </p:nvSpPr>
        <p:spPr>
          <a:xfrm>
            <a:off x="4876800" y="5029200"/>
            <a:ext cx="3239348" cy="369332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Προσδιορισμός ακετοξυομάδας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5EE165-85F5-4635-92B1-A511D7E0A3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433" y="2266958"/>
            <a:ext cx="4230154" cy="106679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3C1E62B-1CF7-49C1-88B5-DEC4371F6677}"/>
              </a:ext>
            </a:extLst>
          </p:cNvPr>
          <p:cNvSpPr txBox="1">
            <a:spLocks/>
          </p:cNvSpPr>
          <p:nvPr/>
        </p:nvSpPr>
        <p:spPr bwMode="auto">
          <a:xfrm>
            <a:off x="457200" y="181819"/>
            <a:ext cx="8229600" cy="14183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2800" dirty="0"/>
              <a:t>Προσδιορισμοί εστέρων</a:t>
            </a:r>
            <a:endParaRPr lang="en-US" sz="32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DD0DE0-6DED-4DDC-AB94-8941E9B2BC82}"/>
              </a:ext>
            </a:extLst>
          </p:cNvPr>
          <p:cNvSpPr txBox="1"/>
          <p:nvPr/>
        </p:nvSpPr>
        <p:spPr>
          <a:xfrm>
            <a:off x="4572000" y="2075616"/>
            <a:ext cx="4028767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βρασμός με 0,5 Ν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αιθανολικό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ΚΟΗ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επανογκομέτρηση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με 0,5 Ν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ΗCl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φαινολοφθαλεΐνη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357FEC-8EAC-4B91-9A07-41B79157DB05}"/>
              </a:ext>
            </a:extLst>
          </p:cNvPr>
          <p:cNvSpPr txBox="1"/>
          <p:nvPr/>
        </p:nvSpPr>
        <p:spPr>
          <a:xfrm>
            <a:off x="3975126" y="3126204"/>
            <a:ext cx="500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err="1"/>
              <a:t>Φαινολοφθαλεΐνη</a:t>
            </a:r>
            <a:r>
              <a:rPr lang="el-GR" b="1" dirty="0"/>
              <a:t>: άχρωμο &lt;8,0-9,8&lt;ερυθρό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6E89D9D-4D3E-4A55-9A58-21B6053F9B99}"/>
              </a:ext>
            </a:extLst>
          </p:cNvPr>
          <p:cNvSpPr/>
          <p:nvPr/>
        </p:nvSpPr>
        <p:spPr>
          <a:xfrm>
            <a:off x="0" y="4022725"/>
            <a:ext cx="5257800" cy="28352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72AFD52-22ED-42A4-B341-3086D591DB46}"/>
              </a:ext>
            </a:extLst>
          </p:cNvPr>
          <p:cNvSpPr/>
          <p:nvPr/>
        </p:nvSpPr>
        <p:spPr>
          <a:xfrm>
            <a:off x="66675" y="2066925"/>
            <a:ext cx="6324600" cy="1143000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30722" name="Object 2">
            <a:extLst>
              <a:ext uri="{FF2B5EF4-FFF2-40B4-BE49-F238E27FC236}">
                <a16:creationId xmlns:a16="http://schemas.microsoft.com/office/drawing/2014/main" id="{C35D6BA8-FE94-44E6-A64E-6F1A25DCF7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875" y="2219325"/>
          <a:ext cx="584993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849989" imgH="920090" progId="ChemDraw.Document.6.0">
                  <p:embed/>
                </p:oleObj>
              </mc:Choice>
              <mc:Fallback>
                <p:oleObj name="CS ChemDraw Drawing" r:id="rId2" imgW="5849989" imgH="92009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19325"/>
                        <a:ext cx="5849938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159A861-C120-480E-93C7-72662C989162}"/>
              </a:ext>
            </a:extLst>
          </p:cNvPr>
          <p:cNvSpPr txBox="1"/>
          <p:nvPr/>
        </p:nvSpPr>
        <p:spPr>
          <a:xfrm>
            <a:off x="142775" y="1609023"/>
            <a:ext cx="843833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Τροποποίηση : συνολικός προσδιορισμός ακετοξυομάδας και ελεύθερου καρβοξυλίου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9257D0-2A9C-43FC-80BA-69E417742254}"/>
              </a:ext>
            </a:extLst>
          </p:cNvPr>
          <p:cNvSpPr txBox="1"/>
          <p:nvPr/>
        </p:nvSpPr>
        <p:spPr>
          <a:xfrm>
            <a:off x="6391275" y="2209800"/>
            <a:ext cx="2743200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Για κάθε </a:t>
            </a:r>
            <a:r>
              <a:rPr lang="en-US" dirty="0"/>
              <a:t>mole </a:t>
            </a:r>
            <a:r>
              <a:rPr lang="el-GR" dirty="0"/>
              <a:t>ακετυλοσαλικυλικού οξέος απαιτούνται 2 </a:t>
            </a:r>
            <a:r>
              <a:rPr lang="en-US" dirty="0"/>
              <a:t>moles </a:t>
            </a:r>
            <a:r>
              <a:rPr lang="en-US" dirty="0" err="1"/>
              <a:t>NaOH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CCFF7-9200-4BEF-B284-CFDDCE4BF566}"/>
              </a:ext>
            </a:extLst>
          </p:cNvPr>
          <p:cNvSpPr txBox="1"/>
          <p:nvPr/>
        </p:nvSpPr>
        <p:spPr>
          <a:xfrm>
            <a:off x="152400" y="3316069"/>
            <a:ext cx="89154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Γαλακτικό  οξύ: περιέχει λακτυλογαλακτκό οξύ (συμπύκνωση 2 μορίων γαλακτικού οξέος) και κυκλικό διλακτίδιο (από αφυδάτωση του λακτυλογαλακτκό οξύ προς κυκλικό προϊόν)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0723" name="Object 3">
            <a:extLst>
              <a:ext uri="{FF2B5EF4-FFF2-40B4-BE49-F238E27FC236}">
                <a16:creationId xmlns:a16="http://schemas.microsoft.com/office/drawing/2014/main" id="{7F53007A-6A60-48AF-9A4A-DF62046388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4122738"/>
          <a:ext cx="4722813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722320" imgH="2735343" progId="ChemDraw.Document.6.0">
                  <p:embed/>
                </p:oleObj>
              </mc:Choice>
              <mc:Fallback>
                <p:oleObj name="CS ChemDraw Drawing" r:id="rId4" imgW="4722320" imgH="2735343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22738"/>
                        <a:ext cx="4722813" cy="273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0CD8FFF-20C0-47C8-8463-9B349F9024E3}"/>
              </a:ext>
            </a:extLst>
          </p:cNvPr>
          <p:cNvSpPr txBox="1"/>
          <p:nvPr/>
        </p:nvSpPr>
        <p:spPr>
          <a:xfrm>
            <a:off x="5410200" y="4800600"/>
            <a:ext cx="355809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βρασμός με 1Ν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NaOH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επανογκομέτρηση με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Ν Η</a:t>
            </a:r>
            <a:r>
              <a:rPr lang="en-US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</a:t>
            </a:r>
            <a:r>
              <a:rPr lang="en-US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(φαινολοφθαλεΐνη)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092EAC-5468-4634-BCAB-2C74BBA83981}"/>
              </a:ext>
            </a:extLst>
          </p:cNvPr>
          <p:cNvSpPr txBox="1">
            <a:spLocks/>
          </p:cNvSpPr>
          <p:nvPr/>
        </p:nvSpPr>
        <p:spPr bwMode="auto">
          <a:xfrm>
            <a:off x="457200" y="181819"/>
            <a:ext cx="8229600" cy="14183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2800" dirty="0"/>
              <a:t>Προσδιορισμοί εστέρων</a:t>
            </a:r>
            <a:endParaRPr lang="en-US" sz="32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721F42A-7DD8-4E3F-AC13-6C23E9731C72}"/>
              </a:ext>
            </a:extLst>
          </p:cNvPr>
          <p:cNvSpPr/>
          <p:nvPr/>
        </p:nvSpPr>
        <p:spPr>
          <a:xfrm>
            <a:off x="4419600" y="3886200"/>
            <a:ext cx="4495800" cy="2971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FE33FC3-006E-4D11-9679-6846FCEA1B27}"/>
              </a:ext>
            </a:extLst>
          </p:cNvPr>
          <p:cNvSpPr/>
          <p:nvPr/>
        </p:nvSpPr>
        <p:spPr>
          <a:xfrm>
            <a:off x="76200" y="3886200"/>
            <a:ext cx="19812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προσδιοριζόμενη ουσία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208847D-3383-4505-9193-DF603C732AA8}"/>
              </a:ext>
            </a:extLst>
          </p:cNvPr>
          <p:cNvSpPr/>
          <p:nvPr/>
        </p:nvSpPr>
        <p:spPr>
          <a:xfrm>
            <a:off x="76200" y="4419600"/>
            <a:ext cx="38862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ακυλιωτικός</a:t>
            </a:r>
            <a:r>
              <a:rPr lang="el-G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παράγοντας σε περίσσεια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B8EEFBF-4436-43B6-B69E-D91A4F7C5469}"/>
              </a:ext>
            </a:extLst>
          </p:cNvPr>
          <p:cNvSpPr/>
          <p:nvPr/>
        </p:nvSpPr>
        <p:spPr>
          <a:xfrm>
            <a:off x="76200" y="5257800"/>
            <a:ext cx="38862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περίσσεια </a:t>
            </a:r>
            <a:r>
              <a:rPr lang="el-GR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ακυλιωτικού</a:t>
            </a:r>
            <a:r>
              <a:rPr lang="el-G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παράγοντα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8EC6FBC-9C1A-4EA8-8D51-2667190D99AD}"/>
              </a:ext>
            </a:extLst>
          </p:cNvPr>
          <p:cNvSpPr/>
          <p:nvPr/>
        </p:nvSpPr>
        <p:spPr>
          <a:xfrm>
            <a:off x="76200" y="5257800"/>
            <a:ext cx="1981200" cy="533400"/>
          </a:xfrm>
          <a:prstGeom prst="round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  <a:alpha val="50000"/>
                </a:schemeClr>
              </a:gs>
              <a:gs pos="100000">
                <a:schemeClr val="accent3">
                  <a:tint val="15000"/>
                  <a:satMod val="350000"/>
                  <a:alpha val="50000"/>
                </a:schemeClr>
              </a:gs>
            </a:gsLst>
          </a:gradFill>
          <a:ln>
            <a:solidFill>
              <a:schemeClr val="accent3">
                <a:shade val="95000"/>
                <a:satMod val="105000"/>
                <a:alpha val="3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ακυλιωμένη</a:t>
            </a:r>
            <a:r>
              <a:rPr lang="el-G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προσδιοριζόμενη ουσία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87F1CE4D-F3B7-4C8F-81CB-9A712D39BE94}"/>
              </a:ext>
            </a:extLst>
          </p:cNvPr>
          <p:cNvSpPr/>
          <p:nvPr/>
        </p:nvSpPr>
        <p:spPr>
          <a:xfrm>
            <a:off x="1905000" y="4953000"/>
            <a:ext cx="228600" cy="3048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4393AB0-3507-4EF1-A952-E82DCA4692AB}"/>
              </a:ext>
            </a:extLst>
          </p:cNvPr>
          <p:cNvSpPr/>
          <p:nvPr/>
        </p:nvSpPr>
        <p:spPr>
          <a:xfrm>
            <a:off x="2057400" y="6019800"/>
            <a:ext cx="1981200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ογκομέτρηση με βάση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8955CA91-98D9-4E34-B774-86F8246A2E94}"/>
              </a:ext>
            </a:extLst>
          </p:cNvPr>
          <p:cNvSpPr/>
          <p:nvPr/>
        </p:nvSpPr>
        <p:spPr>
          <a:xfrm>
            <a:off x="2743200" y="5715000"/>
            <a:ext cx="228600" cy="3048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31746" name="Object 2">
            <a:extLst>
              <a:ext uri="{FF2B5EF4-FFF2-40B4-BE49-F238E27FC236}">
                <a16:creationId xmlns:a16="http://schemas.microsoft.com/office/drawing/2014/main" id="{FEC9D877-A826-42E1-A998-6B71F90247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3998913"/>
          <a:ext cx="4378325" cy="270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868841" imgH="3009527" progId="ChemDraw.Document.6.0">
                  <p:embed/>
                </p:oleObj>
              </mc:Choice>
              <mc:Fallback>
                <p:oleObj name="CS ChemDraw Drawing" r:id="rId2" imgW="4868841" imgH="3009527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98913"/>
                        <a:ext cx="4378325" cy="270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76BC6AE0-3A41-4158-BD95-A31BC05AA368}"/>
              </a:ext>
            </a:extLst>
          </p:cNvPr>
          <p:cNvSpPr txBox="1">
            <a:spLocks/>
          </p:cNvSpPr>
          <p:nvPr/>
        </p:nvSpPr>
        <p:spPr bwMode="auto">
          <a:xfrm>
            <a:off x="228600" y="181820"/>
            <a:ext cx="8458200" cy="7664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2400" dirty="0"/>
              <a:t>Προσδιορισμοί </a:t>
            </a:r>
            <a:r>
              <a:rPr lang="el-GR" sz="2400" dirty="0" err="1"/>
              <a:t>υδροξυλικών</a:t>
            </a:r>
            <a:r>
              <a:rPr lang="el-GR" sz="2400" dirty="0"/>
              <a:t> παραγώγων (αλκοολών-φαινολών)</a:t>
            </a:r>
            <a:endParaRPr lang="en-US" sz="24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DA5518-C2DB-4E7B-BB5A-AFA78DAE4296}"/>
              </a:ext>
            </a:extLst>
          </p:cNvPr>
          <p:cNvSpPr txBox="1"/>
          <p:nvPr/>
        </p:nvSpPr>
        <p:spPr>
          <a:xfrm>
            <a:off x="228600" y="1042866"/>
            <a:ext cx="84582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κυλίωση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αλκοολικών ή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φαινολικών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παραγώγων με ακριβώς γνωστή ποσότητα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ακυλιωτικού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μέσου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 οποίου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περίσσεια προσδιορίζεται μετά την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ακυλίωση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C8B86F-E0A2-4502-9159-5031C1B9AC55}"/>
              </a:ext>
            </a:extLst>
          </p:cNvPr>
          <p:cNvSpPr txBox="1"/>
          <p:nvPr/>
        </p:nvSpPr>
        <p:spPr>
          <a:xfrm>
            <a:off x="108857" y="1687976"/>
            <a:ext cx="8953674" cy="1808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Διαδικασία:</a:t>
            </a:r>
            <a:endParaRPr lang="el-G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ακυλίωση</a:t>
            </a: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με </a:t>
            </a:r>
            <a:r>
              <a:rPr lang="el-G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ανυδρίτες</a:t>
            </a: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οξέων (συνήθως οξικός </a:t>
            </a:r>
            <a:r>
              <a:rPr lang="el-G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ανυδρίτης</a:t>
            </a: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σε </a:t>
            </a:r>
            <a:r>
              <a:rPr lang="el-G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πυριδίνη</a:t>
            </a: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διάσπαση της περίσσειας του </a:t>
            </a:r>
            <a:r>
              <a:rPr lang="el-G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ανυδρίτη</a:t>
            </a: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με H</a:t>
            </a:r>
            <a:r>
              <a:rPr lang="el-GR" sz="16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προς οργανικό οξύ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ογκομέτρηση</a:t>
            </a: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του σχηματισθέντος οργανικού οξέος με τιτλοδοτημένο διάλυμα </a:t>
            </a:r>
            <a:r>
              <a:rPr lang="el-G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αλκάλεως</a:t>
            </a: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NaOH</a:t>
            </a: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ταυτόχρονη πραγματοποίηση λευκού πειράματος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D6A2C91-AA81-4D6C-A5A4-CD12EA086AA0}"/>
              </a:ext>
            </a:extLst>
          </p:cNvPr>
          <p:cNvSpPr/>
          <p:nvPr/>
        </p:nvSpPr>
        <p:spPr>
          <a:xfrm>
            <a:off x="304800" y="5245766"/>
            <a:ext cx="8610600" cy="14598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3B9E9C9-1194-4670-8B35-704548E7A82C}"/>
              </a:ext>
            </a:extLst>
          </p:cNvPr>
          <p:cNvSpPr/>
          <p:nvPr/>
        </p:nvSpPr>
        <p:spPr>
          <a:xfrm>
            <a:off x="567315" y="3258487"/>
            <a:ext cx="7696200" cy="13534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6BEB2-D2D7-448A-AE06-1269CA08D115}"/>
              </a:ext>
            </a:extLst>
          </p:cNvPr>
          <p:cNvSpPr txBox="1"/>
          <p:nvPr/>
        </p:nvSpPr>
        <p:spPr>
          <a:xfrm>
            <a:off x="152400" y="1230312"/>
            <a:ext cx="87630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bg1"/>
                </a:solidFill>
              </a:rPr>
              <a:t>πραγματοποίηση λευκού πειράματος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bg1"/>
                </a:solidFill>
              </a:rPr>
              <a:t>ΧΩΡΙΣ ΠΡΟΣΘΗΚΗ ΔΕΙΓΜΑΤΟΣ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/>
              <a:buChar char="à"/>
              <a:defRPr/>
            </a:pPr>
            <a:r>
              <a:rPr lang="el-GR" sz="1600" b="1" dirty="0">
                <a:solidFill>
                  <a:schemeClr val="bg1"/>
                </a:solidFill>
                <a:sym typeface="Wingdings" pitchFamily="2" charset="2"/>
              </a:rPr>
              <a:t> η διαφορα στον όγκο </a:t>
            </a:r>
            <a:r>
              <a:rPr lang="en-US" sz="1600" b="1" dirty="0" err="1">
                <a:solidFill>
                  <a:schemeClr val="bg1"/>
                </a:solidFill>
                <a:sym typeface="Wingdings" pitchFamily="2" charset="2"/>
              </a:rPr>
              <a:t>NaOH</a:t>
            </a:r>
            <a:r>
              <a:rPr lang="en-US" sz="1600" b="1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l-GR" sz="1600" b="1" dirty="0">
                <a:solidFill>
                  <a:schemeClr val="bg1"/>
                </a:solidFill>
                <a:sym typeface="Wingdings" pitchFamily="2" charset="2"/>
              </a:rPr>
              <a:t>που καταναλώθηκε μεταξύ προσδιορισμού και λευκού πειράματος  αντιστοιχεί στην ποσότητα </a:t>
            </a:r>
            <a:r>
              <a:rPr lang="en-US" sz="1600" b="1" dirty="0">
                <a:solidFill>
                  <a:schemeClr val="bg1"/>
                </a:solidFill>
                <a:sym typeface="Wingdings" pitchFamily="2" charset="2"/>
              </a:rPr>
              <a:t>Ac</a:t>
            </a:r>
            <a:r>
              <a:rPr lang="en-US" sz="1600" b="1" baseline="-25000" dirty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1600" b="1" dirty="0">
                <a:solidFill>
                  <a:schemeClr val="bg1"/>
                </a:solidFill>
                <a:sym typeface="Wingdings" pitchFamily="2" charset="2"/>
              </a:rPr>
              <a:t>O </a:t>
            </a:r>
            <a:r>
              <a:rPr lang="el-GR" sz="1600" b="1" dirty="0">
                <a:solidFill>
                  <a:schemeClr val="bg1"/>
                </a:solidFill>
                <a:sym typeface="Wingdings" pitchFamily="2" charset="2"/>
              </a:rPr>
              <a:t>που αντέδρασε με την προσδιοριζόμενη ουσία</a:t>
            </a:r>
            <a:r>
              <a:rPr lang="el-GR" sz="1600" b="1" dirty="0">
                <a:solidFill>
                  <a:schemeClr val="bg1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/>
              <a:buChar char="à"/>
              <a:defRPr/>
            </a:pPr>
            <a:r>
              <a:rPr lang="el-GR" sz="1600" b="1" dirty="0">
                <a:solidFill>
                  <a:schemeClr val="bg1"/>
                </a:solidFill>
              </a:rPr>
              <a:t> εφαρμογή α’ταγεις &gt; </a:t>
            </a:r>
            <a:r>
              <a:rPr lang="el-GR" sz="1600" b="1" dirty="0" err="1">
                <a:solidFill>
                  <a:schemeClr val="bg1"/>
                </a:solidFill>
              </a:rPr>
              <a:t>β’ταγεις</a:t>
            </a:r>
            <a:r>
              <a:rPr lang="el-GR" sz="1600" b="1" dirty="0">
                <a:solidFill>
                  <a:schemeClr val="bg1"/>
                </a:solidFill>
              </a:rPr>
              <a:t> αλκοόλες, ελάχιστα σε </a:t>
            </a:r>
            <a:r>
              <a:rPr lang="el-GR" sz="1600" b="1" dirty="0" err="1">
                <a:solidFill>
                  <a:schemeClr val="bg1"/>
                </a:solidFill>
              </a:rPr>
              <a:t>γ’ταγεις</a:t>
            </a:r>
            <a:r>
              <a:rPr lang="el-GR" sz="1600" b="1" dirty="0">
                <a:solidFill>
                  <a:schemeClr val="bg1"/>
                </a:solidFill>
              </a:rPr>
              <a:t> αλκοόλες και δεν εφαρμόζεται σε στερεοχημικά παρεμποδισμένες φαινόλες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0794F7-80D9-418F-A32F-99AB3B4E9091}"/>
              </a:ext>
            </a:extLst>
          </p:cNvPr>
          <p:cNvSpPr txBox="1"/>
          <p:nvPr/>
        </p:nvSpPr>
        <p:spPr>
          <a:xfrm>
            <a:off x="152400" y="2786856"/>
            <a:ext cx="1973263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Βενζυλική αλκοόλη</a:t>
            </a:r>
            <a:endParaRPr lang="en-US" dirty="0"/>
          </a:p>
        </p:txBody>
      </p:sp>
      <p:graphicFrame>
        <p:nvGraphicFramePr>
          <p:cNvPr id="32770" name="Object 2">
            <a:extLst>
              <a:ext uri="{FF2B5EF4-FFF2-40B4-BE49-F238E27FC236}">
                <a16:creationId xmlns:a16="http://schemas.microsoft.com/office/drawing/2014/main" id="{122D924D-BF16-4C8B-BE64-0AE4996683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589210"/>
              </p:ext>
            </p:extLst>
          </p:nvPr>
        </p:nvGraphicFramePr>
        <p:xfrm>
          <a:off x="922772" y="3377028"/>
          <a:ext cx="6963513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676335" imgH="798350" progId="ChemDraw.Document.6.0">
                  <p:embed/>
                </p:oleObj>
              </mc:Choice>
              <mc:Fallback>
                <p:oleObj name="CS ChemDraw Drawing" r:id="rId2" imgW="5676335" imgH="79835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772" y="3377028"/>
                        <a:ext cx="6963513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8FE3A3B-6F1B-48A2-865F-6D5E3E12121A}"/>
              </a:ext>
            </a:extLst>
          </p:cNvPr>
          <p:cNvSpPr txBox="1"/>
          <p:nvPr/>
        </p:nvSpPr>
        <p:spPr>
          <a:xfrm>
            <a:off x="204996" y="4695122"/>
            <a:ext cx="1457325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Διενοιστρόλη</a:t>
            </a:r>
            <a:endParaRPr lang="en-US" dirty="0"/>
          </a:p>
        </p:txBody>
      </p:sp>
      <p:graphicFrame>
        <p:nvGraphicFramePr>
          <p:cNvPr id="32771" name="Object 3">
            <a:extLst>
              <a:ext uri="{FF2B5EF4-FFF2-40B4-BE49-F238E27FC236}">
                <a16:creationId xmlns:a16="http://schemas.microsoft.com/office/drawing/2014/main" id="{B7243BDC-9E13-4D9F-96BA-1928E3F0CF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450367"/>
              </p:ext>
            </p:extLst>
          </p:nvPr>
        </p:nvGraphicFramePr>
        <p:xfrm>
          <a:off x="315686" y="5412169"/>
          <a:ext cx="8413341" cy="1064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7989920" imgH="1011846" progId="ChemDraw.Document.6.0">
                  <p:embed/>
                </p:oleObj>
              </mc:Choice>
              <mc:Fallback>
                <p:oleObj name="CS ChemDraw Drawing" r:id="rId4" imgW="7989920" imgH="1011846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86" y="5412169"/>
                        <a:ext cx="8413341" cy="1064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329E2A55-2ABF-486D-A26E-9664730DF269}"/>
              </a:ext>
            </a:extLst>
          </p:cNvPr>
          <p:cNvSpPr txBox="1">
            <a:spLocks/>
          </p:cNvSpPr>
          <p:nvPr/>
        </p:nvSpPr>
        <p:spPr bwMode="auto">
          <a:xfrm>
            <a:off x="0" y="38019"/>
            <a:ext cx="9029700" cy="10287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2400" dirty="0"/>
              <a:t>Προσδιορισμοί </a:t>
            </a:r>
            <a:r>
              <a:rPr lang="el-GR" sz="2400" dirty="0" err="1"/>
              <a:t>υδροξυλικών</a:t>
            </a:r>
            <a:r>
              <a:rPr lang="el-GR" sz="2400" dirty="0"/>
              <a:t> παραγώγων (αλκοολών ή φαινολών)</a:t>
            </a:r>
            <a:endParaRPr lang="en-US" sz="2400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FCC3FDE-9397-445F-895F-D81489E39D8B}"/>
              </a:ext>
            </a:extLst>
          </p:cNvPr>
          <p:cNvSpPr/>
          <p:nvPr/>
        </p:nvSpPr>
        <p:spPr>
          <a:xfrm>
            <a:off x="340661" y="2318125"/>
            <a:ext cx="7512852" cy="1418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95048-4CC2-48EF-A0BF-9FC87219DB5D}"/>
              </a:ext>
            </a:extLst>
          </p:cNvPr>
          <p:cNvSpPr txBox="1"/>
          <p:nvPr/>
        </p:nvSpPr>
        <p:spPr>
          <a:xfrm>
            <a:off x="340661" y="1763571"/>
            <a:ext cx="2516188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Διάλυμα Φορμαλδεΰδης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794" name="Object 2">
            <a:extLst>
              <a:ext uri="{FF2B5EF4-FFF2-40B4-BE49-F238E27FC236}">
                <a16:creationId xmlns:a16="http://schemas.microsoft.com/office/drawing/2014/main" id="{3A6DE86E-EC5B-4AD2-A147-8A21452454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625340"/>
              </p:ext>
            </p:extLst>
          </p:nvPr>
        </p:nvGraphicFramePr>
        <p:xfrm>
          <a:off x="685800" y="2516748"/>
          <a:ext cx="6549525" cy="1021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788203" imgH="590996" progId="ChemDraw.Document.6.0">
                  <p:embed/>
                </p:oleObj>
              </mc:Choice>
              <mc:Fallback>
                <p:oleObj name="CS ChemDraw Drawing" r:id="rId2" imgW="3788203" imgH="590996" progId="ChemDraw.Document.6.0">
                  <p:embed/>
                  <p:pic>
                    <p:nvPicPr>
                      <p:cNvPr id="33794" name="Object 2">
                        <a:extLst>
                          <a:ext uri="{FF2B5EF4-FFF2-40B4-BE49-F238E27FC236}">
                            <a16:creationId xmlns:a16="http://schemas.microsoft.com/office/drawing/2014/main" id="{3A6DE86E-EC5B-4AD2-A147-8A21452454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16748"/>
                        <a:ext cx="6549525" cy="1021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121DDDE-F7B5-4846-8E31-2937821CDC98}"/>
              </a:ext>
            </a:extLst>
          </p:cNvPr>
          <p:cNvSpPr txBox="1"/>
          <p:nvPr/>
        </p:nvSpPr>
        <p:spPr>
          <a:xfrm>
            <a:off x="73960" y="4246374"/>
            <a:ext cx="86509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Επανογκομέτρηση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της περίσσειας του καυστικού νατρίου με 1Ν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HCl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φαινολοφθαλεΐνη)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5AFAB7E-A874-4508-8407-A3DDA41E0887}"/>
              </a:ext>
            </a:extLst>
          </p:cNvPr>
          <p:cNvSpPr txBox="1">
            <a:spLocks/>
          </p:cNvSpPr>
          <p:nvPr/>
        </p:nvSpPr>
        <p:spPr bwMode="auto">
          <a:xfrm>
            <a:off x="495300" y="205209"/>
            <a:ext cx="8229600" cy="14183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ΥΔΑΤΙΚΕΣ ΟΓΚΟΜΕΤΡΗΣΕΙΣ </a:t>
            </a:r>
            <a:b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Διάφοροι Προσδιορισμοί που καταλήγουν σε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ογκομετρήσεις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εξουδετέρωσης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249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>
            <a:extLst>
              <a:ext uri="{FF2B5EF4-FFF2-40B4-BE49-F238E27FC236}">
                <a16:creationId xmlns:a16="http://schemas.microsoft.com/office/drawing/2014/main" id="{AE9B53EA-6303-4C49-8DDC-580F83BB1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2743200"/>
            <a:ext cx="2954337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4">
            <a:extLst>
              <a:ext uri="{FF2B5EF4-FFF2-40B4-BE49-F238E27FC236}">
                <a16:creationId xmlns:a16="http://schemas.microsoft.com/office/drawing/2014/main" id="{E50E1FB0-D624-4D53-B21B-88B7187C7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49025"/>
            <a:ext cx="573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dirty="0">
                <a:latin typeface="Calibri" panose="020F0502020204030204" pitchFamily="34" charset="0"/>
              </a:rPr>
              <a:t>Προσδιορισμός </a:t>
            </a:r>
            <a:r>
              <a:rPr lang="el-GR" altLang="en-US" b="1" dirty="0">
                <a:latin typeface="Calibri" panose="020F0502020204030204" pitchFamily="34" charset="0"/>
              </a:rPr>
              <a:t>οργανικά ενωμένου </a:t>
            </a:r>
            <a:r>
              <a:rPr lang="el-GR" altLang="en-US" dirty="0">
                <a:latin typeface="Calibri" panose="020F0502020204030204" pitchFamily="34" charset="0"/>
              </a:rPr>
              <a:t>αζώτου κατά  </a:t>
            </a:r>
            <a:r>
              <a:rPr lang="en-US" altLang="en-US" dirty="0" err="1">
                <a:latin typeface="Calibri" panose="020F0502020204030204" pitchFamily="34" charset="0"/>
              </a:rPr>
              <a:t>Kjeldahl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pic>
        <p:nvPicPr>
          <p:cNvPr id="38919" name="Picture 2">
            <a:extLst>
              <a:ext uri="{FF2B5EF4-FFF2-40B4-BE49-F238E27FC236}">
                <a16:creationId xmlns:a16="http://schemas.microsoft.com/office/drawing/2014/main" id="{24A94BD7-B5DB-4E95-89FF-CCAE99B97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1270039"/>
            <a:ext cx="1125537" cy="138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E09CBA-0504-420B-8A39-80854552EE67}"/>
              </a:ext>
            </a:extLst>
          </p:cNvPr>
          <p:cNvSpPr txBox="1"/>
          <p:nvPr/>
        </p:nvSpPr>
        <p:spPr>
          <a:xfrm>
            <a:off x="2209800" y="2667000"/>
            <a:ext cx="1720850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οργανική ένωση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E7A266-5214-4E2A-BC1D-72E4A9313284}"/>
              </a:ext>
            </a:extLst>
          </p:cNvPr>
          <p:cNvSpPr txBox="1"/>
          <p:nvPr/>
        </p:nvSpPr>
        <p:spPr>
          <a:xfrm>
            <a:off x="3708400" y="3276600"/>
            <a:ext cx="1858963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πύρωση με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2B0908-C49E-4034-B9E0-8D31CBA4A068}"/>
              </a:ext>
            </a:extLst>
          </p:cNvPr>
          <p:cNvSpPr txBox="1"/>
          <p:nvPr/>
        </p:nvSpPr>
        <p:spPr>
          <a:xfrm>
            <a:off x="1879600" y="3798888"/>
            <a:ext cx="2387600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σχηματισμός </a:t>
            </a:r>
            <a:r>
              <a:rPr lang="en-US" dirty="0"/>
              <a:t>(NH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56C304-3154-4804-AC3F-06576C324504}"/>
              </a:ext>
            </a:extLst>
          </p:cNvPr>
          <p:cNvSpPr txBox="1"/>
          <p:nvPr/>
        </p:nvSpPr>
        <p:spPr>
          <a:xfrm>
            <a:off x="3816350" y="4332288"/>
            <a:ext cx="1757363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επίδραση </a:t>
            </a:r>
            <a:r>
              <a:rPr lang="en-US" dirty="0" err="1"/>
              <a:t>NaOH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269A5B-DAB7-4489-B3D6-EF8343996ECE}"/>
              </a:ext>
            </a:extLst>
          </p:cNvPr>
          <p:cNvSpPr txBox="1"/>
          <p:nvPr/>
        </p:nvSpPr>
        <p:spPr>
          <a:xfrm>
            <a:off x="2009775" y="4865688"/>
            <a:ext cx="2105025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απελευθέρωση</a:t>
            </a:r>
            <a:r>
              <a:rPr lang="en-US" dirty="0"/>
              <a:t> NH</a:t>
            </a:r>
            <a:r>
              <a:rPr lang="en-US" baseline="-25000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6F99D3-491C-4FA3-AAC8-A2D80F0495D9}"/>
              </a:ext>
            </a:extLst>
          </p:cNvPr>
          <p:cNvSpPr txBox="1"/>
          <p:nvPr/>
        </p:nvSpPr>
        <p:spPr>
          <a:xfrm>
            <a:off x="3784600" y="5399088"/>
            <a:ext cx="1706563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επίδραση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9FDA33-012B-4226-9EF1-DA73E5C67E8A}"/>
              </a:ext>
            </a:extLst>
          </p:cNvPr>
          <p:cNvSpPr txBox="1"/>
          <p:nvPr/>
        </p:nvSpPr>
        <p:spPr>
          <a:xfrm>
            <a:off x="685800" y="5932488"/>
            <a:ext cx="4745038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επανογκομέτρηση </a:t>
            </a:r>
            <a:r>
              <a:rPr lang="en-US" dirty="0" err="1"/>
              <a:t>NaOH</a:t>
            </a:r>
            <a:r>
              <a:rPr lang="en-US" dirty="0"/>
              <a:t> (</a:t>
            </a:r>
            <a:r>
              <a:rPr lang="el-GR" dirty="0"/>
              <a:t>ερυθρό του μεθυλίου)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E4BB88-C13A-4771-8C4C-323D255AFA5C}"/>
              </a:ext>
            </a:extLst>
          </p:cNvPr>
          <p:cNvCxnSpPr>
            <a:stCxn id="8" idx="2"/>
            <a:endCxn id="10" idx="0"/>
          </p:cNvCxnSpPr>
          <p:nvPr/>
        </p:nvCxnSpPr>
        <p:spPr>
          <a:xfrm rot="16200000" flipH="1">
            <a:off x="2690813" y="3416300"/>
            <a:ext cx="7620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9D4AAD7-4FE5-4AF5-BC45-103F7314FB85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 rot="5400000">
            <a:off x="2718594" y="4510882"/>
            <a:ext cx="698500" cy="11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ED47938-A70A-43F4-847D-1918950C5EEF}"/>
              </a:ext>
            </a:extLst>
          </p:cNvPr>
          <p:cNvCxnSpPr>
            <a:stCxn id="12" idx="2"/>
            <a:endCxn id="14" idx="0"/>
          </p:cNvCxnSpPr>
          <p:nvPr/>
        </p:nvCxnSpPr>
        <p:spPr>
          <a:xfrm rot="5400000">
            <a:off x="2710657" y="5580856"/>
            <a:ext cx="698500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A2E84ABF-FFDE-4D87-83C7-E65676258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819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2800" dirty="0"/>
              <a:t>Προσδιορισμός κατά </a:t>
            </a:r>
            <a:r>
              <a:rPr lang="en-US" sz="2800" dirty="0" err="1"/>
              <a:t>Kjeldahl</a:t>
            </a:r>
            <a:endParaRPr lang="en-US" sz="32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11D8F4-6E98-4E45-99F2-210CAA3F68CB}"/>
              </a:ext>
            </a:extLst>
          </p:cNvPr>
          <p:cNvSpPr txBox="1"/>
          <p:nvPr/>
        </p:nvSpPr>
        <p:spPr>
          <a:xfrm>
            <a:off x="119991" y="5460883"/>
            <a:ext cx="3411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Methyl red: </a:t>
            </a:r>
            <a:r>
              <a:rPr lang="el-GR" sz="1600" dirty="0"/>
              <a:t>ερυθρό&gt;</a:t>
            </a:r>
            <a:r>
              <a:rPr lang="en-US" sz="1600" dirty="0"/>
              <a:t>4,4-6,3&gt;</a:t>
            </a:r>
            <a:r>
              <a:rPr lang="el-GR" sz="1600" dirty="0"/>
              <a:t>κίτρινο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0010ADA-F3F4-4F3F-9644-998C507D8F40}"/>
              </a:ext>
            </a:extLst>
          </p:cNvPr>
          <p:cNvSpPr/>
          <p:nvPr/>
        </p:nvSpPr>
        <p:spPr>
          <a:xfrm>
            <a:off x="3048000" y="3276600"/>
            <a:ext cx="5867400" cy="2819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AE68BF-AFB4-4B7C-9B32-AD972C6F29FD}"/>
              </a:ext>
            </a:extLst>
          </p:cNvPr>
          <p:cNvSpPr txBox="1"/>
          <p:nvPr/>
        </p:nvSpPr>
        <p:spPr>
          <a:xfrm>
            <a:off x="816768" y="2572340"/>
            <a:ext cx="1185863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Γλυκερόλη</a:t>
            </a:r>
            <a:endParaRPr lang="en-US" dirty="0"/>
          </a:p>
        </p:txBody>
      </p:sp>
      <p:graphicFrame>
        <p:nvGraphicFramePr>
          <p:cNvPr id="33795" name="Object 3">
            <a:extLst>
              <a:ext uri="{FF2B5EF4-FFF2-40B4-BE49-F238E27FC236}">
                <a16:creationId xmlns:a16="http://schemas.microsoft.com/office/drawing/2014/main" id="{E53133BF-98CC-45E5-8B33-45358092D6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3425" y="3471863"/>
          <a:ext cx="5489575" cy="247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488932" imgH="2471634" progId="ChemDraw.Document.6.0">
                  <p:embed/>
                </p:oleObj>
              </mc:Choice>
              <mc:Fallback>
                <p:oleObj name="CS ChemDraw Drawing" r:id="rId2" imgW="5488932" imgH="2471634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425" y="3471863"/>
                        <a:ext cx="5489575" cy="247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E82BBE0C-8694-4B98-B626-A578638F582D}"/>
              </a:ext>
            </a:extLst>
          </p:cNvPr>
          <p:cNvSpPr/>
          <p:nvPr/>
        </p:nvSpPr>
        <p:spPr>
          <a:xfrm>
            <a:off x="3733800" y="3733800"/>
            <a:ext cx="381000" cy="457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D3A021-886C-442C-A841-4CBB6E06F6B9}"/>
              </a:ext>
            </a:extLst>
          </p:cNvPr>
          <p:cNvSpPr txBox="1"/>
          <p:nvPr/>
        </p:nvSpPr>
        <p:spPr>
          <a:xfrm>
            <a:off x="152400" y="3657600"/>
            <a:ext cx="2586038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Μετατρέπεται σε </a:t>
            </a:r>
            <a:r>
              <a:rPr lang="en-US" dirty="0"/>
              <a:t>HCOOH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9F46E3B-28B7-4A01-8AC5-AEF14433E89E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2738438" y="3837570"/>
            <a:ext cx="534987" cy="49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C1F42C3-1753-463F-A18A-DECF6B1BC6C6}"/>
              </a:ext>
            </a:extLst>
          </p:cNvPr>
          <p:cNvSpPr txBox="1"/>
          <p:nvPr/>
        </p:nvSpPr>
        <p:spPr>
          <a:xfrm>
            <a:off x="152400" y="4114800"/>
            <a:ext cx="25146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Καταστροφή της περίσσειας </a:t>
            </a:r>
            <a:r>
              <a:rPr lang="en-US" dirty="0"/>
              <a:t>NaIO</a:t>
            </a:r>
            <a:r>
              <a:rPr lang="en-US" baseline="-25000" dirty="0"/>
              <a:t>4</a:t>
            </a:r>
            <a:r>
              <a:rPr lang="el-GR" baseline="-25000" dirty="0"/>
              <a:t> </a:t>
            </a:r>
            <a:r>
              <a:rPr lang="el-GR" dirty="0"/>
              <a:t>με α-</a:t>
            </a:r>
            <a:r>
              <a:rPr lang="el-GR" dirty="0" err="1"/>
              <a:t>προπυλενογλυκερόλη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14464A-7A57-4FB4-85CB-F50CC3E17D00}"/>
              </a:ext>
            </a:extLst>
          </p:cNvPr>
          <p:cNvCxnSpPr>
            <a:cxnSpLocks/>
          </p:cNvCxnSpPr>
          <p:nvPr/>
        </p:nvCxnSpPr>
        <p:spPr>
          <a:xfrm>
            <a:off x="2552700" y="4724400"/>
            <a:ext cx="7239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405F845-F710-4F6A-8572-7F281B96F896}"/>
              </a:ext>
            </a:extLst>
          </p:cNvPr>
          <p:cNvSpPr txBox="1"/>
          <p:nvPr/>
        </p:nvSpPr>
        <p:spPr>
          <a:xfrm>
            <a:off x="105172" y="5106769"/>
            <a:ext cx="26090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err="1"/>
              <a:t>Ογκομέτρηση</a:t>
            </a:r>
            <a:r>
              <a:rPr lang="el-GR" dirty="0"/>
              <a:t> </a:t>
            </a:r>
            <a:r>
              <a:rPr lang="en-US" dirty="0"/>
              <a:t>0</a:t>
            </a:r>
            <a:r>
              <a:rPr lang="el-GR" dirty="0"/>
              <a:t>,</a:t>
            </a:r>
            <a:r>
              <a:rPr lang="en-US" dirty="0"/>
              <a:t>1N NaOH</a:t>
            </a:r>
            <a:r>
              <a:rPr lang="el-GR" dirty="0"/>
              <a:t> (φαινολοφθαλεΐνη)</a:t>
            </a:r>
            <a:endParaRPr lang="en-US" baseline="-250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84DF32-87AC-4AE1-A112-71AC9B2BF96B}"/>
              </a:ext>
            </a:extLst>
          </p:cNvPr>
          <p:cNvCxnSpPr>
            <a:cxnSpLocks/>
          </p:cNvCxnSpPr>
          <p:nvPr/>
        </p:nvCxnSpPr>
        <p:spPr>
          <a:xfrm>
            <a:off x="2625725" y="5535811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B5AFAB7E-A874-4508-8407-A3DDA41E0887}"/>
              </a:ext>
            </a:extLst>
          </p:cNvPr>
          <p:cNvSpPr txBox="1">
            <a:spLocks/>
          </p:cNvSpPr>
          <p:nvPr/>
        </p:nvSpPr>
        <p:spPr bwMode="auto">
          <a:xfrm>
            <a:off x="495300" y="205209"/>
            <a:ext cx="8229600" cy="14183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1800" dirty="0"/>
              <a:t>Διάφοροι Προσδιορισμοί που καταλήγουν σε </a:t>
            </a:r>
            <a:r>
              <a:rPr lang="el-GR" sz="1800" dirty="0" err="1"/>
              <a:t>ογκομετρήσεις</a:t>
            </a:r>
            <a:r>
              <a:rPr lang="el-GR" sz="1800" dirty="0"/>
              <a:t> εξουδετέρωσης</a:t>
            </a:r>
            <a:endParaRPr lang="en-US" sz="1800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4DE4BDD-5D28-4B95-BD4B-5B9961B7EFA8}"/>
              </a:ext>
            </a:extLst>
          </p:cNvPr>
          <p:cNvSpPr txBox="1"/>
          <p:nvPr/>
        </p:nvSpPr>
        <p:spPr>
          <a:xfrm>
            <a:off x="462643" y="1965907"/>
            <a:ext cx="1536700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Γλουταιθιμίδη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42488C-A91D-4BB3-A1B8-E3AB061C946E}"/>
              </a:ext>
            </a:extLst>
          </p:cNvPr>
          <p:cNvSpPr txBox="1"/>
          <p:nvPr/>
        </p:nvSpPr>
        <p:spPr>
          <a:xfrm>
            <a:off x="496975" y="4674296"/>
            <a:ext cx="734785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err="1"/>
              <a:t>Ογκομέτρηση</a:t>
            </a:r>
            <a:r>
              <a:rPr lang="el-GR" dirty="0"/>
              <a:t> με </a:t>
            </a:r>
            <a:r>
              <a:rPr lang="en-US" dirty="0" err="1"/>
              <a:t>HCl</a:t>
            </a:r>
            <a:r>
              <a:rPr lang="el-GR" dirty="0"/>
              <a:t> (φαινολοφθαλεΐνη)</a:t>
            </a:r>
            <a:endParaRPr lang="en-US" baseline="-25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20EA77-784F-4D5F-8524-3F2B1A7772E0}"/>
              </a:ext>
            </a:extLst>
          </p:cNvPr>
          <p:cNvSpPr txBox="1">
            <a:spLocks/>
          </p:cNvSpPr>
          <p:nvPr/>
        </p:nvSpPr>
        <p:spPr bwMode="auto">
          <a:xfrm>
            <a:off x="495300" y="205209"/>
            <a:ext cx="8229600" cy="14183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1800" dirty="0"/>
              <a:t>Διάφοροι Προσδιορισμοί που καταλήγουν σε </a:t>
            </a:r>
            <a:r>
              <a:rPr lang="el-GR" sz="1800" dirty="0" err="1"/>
              <a:t>ογκομετρήσεις</a:t>
            </a:r>
            <a:r>
              <a:rPr lang="el-GR" sz="1800" dirty="0"/>
              <a:t> εξουδετέρωσης</a:t>
            </a:r>
            <a:endParaRPr lang="en-US" sz="18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140FA3-8281-466E-B7DF-E1D9FDA8F941}"/>
              </a:ext>
            </a:extLst>
          </p:cNvPr>
          <p:cNvSpPr txBox="1"/>
          <p:nvPr/>
        </p:nvSpPr>
        <p:spPr>
          <a:xfrm>
            <a:off x="462643" y="2819091"/>
            <a:ext cx="2133600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Βρασμός με γνωστή ποσότητα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αιθανολικού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διαλύματος ΚΟΗ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0BB59E-FED9-415C-9B07-0537F6C028C1}"/>
              </a:ext>
            </a:extLst>
          </p:cNvPr>
          <p:cNvSpPr txBox="1"/>
          <p:nvPr/>
        </p:nvSpPr>
        <p:spPr>
          <a:xfrm>
            <a:off x="462643" y="5339148"/>
            <a:ext cx="6477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ταυτόχρονη πραγματοποίηση λευκού πειράματος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1D6B0E-EC21-4F71-880F-847F0DB5B208}"/>
              </a:ext>
            </a:extLst>
          </p:cNvPr>
          <p:cNvSpPr txBox="1"/>
          <p:nvPr/>
        </p:nvSpPr>
        <p:spPr>
          <a:xfrm>
            <a:off x="5409370" y="3855231"/>
            <a:ext cx="1848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4-</a:t>
            </a:r>
            <a:r>
              <a:rPr lang="el-GR" sz="1200" dirty="0" err="1"/>
              <a:t>φαινυλοεξανοϊκό</a:t>
            </a:r>
            <a:r>
              <a:rPr lang="el-GR" sz="1200" dirty="0"/>
              <a:t> κάλιο</a:t>
            </a:r>
            <a:endParaRPr lang="en-US" sz="1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50500D-0940-4FBF-ABD8-6C2547BF7F13}"/>
              </a:ext>
            </a:extLst>
          </p:cNvPr>
          <p:cNvGrpSpPr/>
          <p:nvPr/>
        </p:nvGrpSpPr>
        <p:grpSpPr>
          <a:xfrm>
            <a:off x="2797629" y="2335735"/>
            <a:ext cx="5573641" cy="1568682"/>
            <a:chOff x="2797629" y="2335735"/>
            <a:chExt cx="5573641" cy="15686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C70317-7833-47AC-9A7B-AC9ADDFE5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7629" y="2335735"/>
              <a:ext cx="5573641" cy="156868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EB79DD-1ADE-44D6-BB10-93625B378FE8}"/>
                </a:ext>
              </a:extLst>
            </p:cNvPr>
            <p:cNvSpPr txBox="1"/>
            <p:nvPr/>
          </p:nvSpPr>
          <p:spPr>
            <a:xfrm>
              <a:off x="6096000" y="3485899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aseline="30000" dirty="0"/>
                <a:t>-</a:t>
              </a:r>
              <a:r>
                <a:rPr lang="el-GR" dirty="0"/>
                <a:t> </a:t>
              </a:r>
              <a:r>
                <a:rPr lang="el-GR" sz="1000" dirty="0"/>
                <a:t>Κ</a:t>
              </a:r>
              <a:r>
                <a:rPr lang="el-GR" baseline="30000" dirty="0"/>
                <a:t>+</a:t>
              </a:r>
              <a:endParaRPr lang="en-US" baseline="300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4">
            <a:extLst>
              <a:ext uri="{FF2B5EF4-FFF2-40B4-BE49-F238E27FC236}">
                <a16:creationId xmlns:a16="http://schemas.microsoft.com/office/drawing/2014/main" id="{DC75E487-8724-49AB-ABCC-0140F8E20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0"/>
            <a:ext cx="22098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5">
            <a:extLst>
              <a:ext uri="{FF2B5EF4-FFF2-40B4-BE49-F238E27FC236}">
                <a16:creationId xmlns:a16="http://schemas.microsoft.com/office/drawing/2014/main" id="{9B59872F-E58A-4011-95C6-019E256F6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00200"/>
            <a:ext cx="1905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0" name="Object 2">
            <a:extLst>
              <a:ext uri="{FF2B5EF4-FFF2-40B4-BE49-F238E27FC236}">
                <a16:creationId xmlns:a16="http://schemas.microsoft.com/office/drawing/2014/main" id="{0381FC86-922F-4B02-B3F6-F42B277CCF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2438400"/>
          <a:ext cx="492125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491660" imgH="1363698" progId="ChemDraw.Document.6.0">
                  <p:embed/>
                </p:oleObj>
              </mc:Choice>
              <mc:Fallback>
                <p:oleObj name="CS ChemDraw Drawing" r:id="rId5" imgW="491660" imgH="1363698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38400"/>
                        <a:ext cx="492125" cy="136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AC17085-ECA7-4815-9F47-F50A10FC1561}"/>
              </a:ext>
            </a:extLst>
          </p:cNvPr>
          <p:cNvSpPr txBox="1"/>
          <p:nvPr/>
        </p:nvSpPr>
        <p:spPr>
          <a:xfrm>
            <a:off x="2369097" y="2057400"/>
            <a:ext cx="319350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FFFF00"/>
                </a:solidFill>
              </a:rPr>
              <a:t>0.5</a:t>
            </a:r>
            <a:r>
              <a:rPr lang="en-US" b="1" dirty="0">
                <a:solidFill>
                  <a:srgbClr val="FFFF00"/>
                </a:solidFill>
              </a:rPr>
              <a:t>g </a:t>
            </a:r>
            <a:r>
              <a:rPr lang="el-GR" b="1" dirty="0">
                <a:solidFill>
                  <a:srgbClr val="FFFF00"/>
                </a:solidFill>
              </a:rPr>
              <a:t>προσδιοριζόμενης ουσίας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7B098E-E14B-4583-A6EB-E937E673DA86}"/>
              </a:ext>
            </a:extLst>
          </p:cNvPr>
          <p:cNvSpPr txBox="1"/>
          <p:nvPr/>
        </p:nvSpPr>
        <p:spPr>
          <a:xfrm>
            <a:off x="2369097" y="2971800"/>
            <a:ext cx="119135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3 </a:t>
            </a:r>
            <a:r>
              <a:rPr lang="en-US" dirty="0"/>
              <a:t>g Na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4C34FA-DFC3-4A52-8BE3-92B5C3DD1A81}"/>
              </a:ext>
            </a:extLst>
          </p:cNvPr>
          <p:cNvSpPr txBox="1"/>
          <p:nvPr/>
        </p:nvSpPr>
        <p:spPr>
          <a:xfrm>
            <a:off x="2369097" y="3429000"/>
            <a:ext cx="198381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0</a:t>
            </a:r>
            <a:r>
              <a:rPr lang="el-GR" dirty="0"/>
              <a:t>,</a:t>
            </a:r>
            <a:r>
              <a:rPr lang="en-US" dirty="0"/>
              <a:t>3</a:t>
            </a:r>
            <a:r>
              <a:rPr lang="el-GR" dirty="0"/>
              <a:t> </a:t>
            </a:r>
            <a:r>
              <a:rPr lang="en-US" dirty="0"/>
              <a:t>g </a:t>
            </a:r>
            <a:r>
              <a:rPr lang="el-GR" dirty="0"/>
              <a:t>ερυθρού </a:t>
            </a:r>
            <a:r>
              <a:rPr lang="en-US" dirty="0" err="1"/>
              <a:t>HgO</a:t>
            </a:r>
            <a:endParaRPr lang="en-US" baseline="-25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CFCC75-06D3-4EE2-B867-8853FC41C9B1}"/>
              </a:ext>
            </a:extLst>
          </p:cNvPr>
          <p:cNvSpPr txBox="1"/>
          <p:nvPr/>
        </p:nvSpPr>
        <p:spPr>
          <a:xfrm>
            <a:off x="2369097" y="2514600"/>
            <a:ext cx="131638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FFFF00"/>
                </a:solidFill>
              </a:rPr>
              <a:t>20</a:t>
            </a:r>
            <a:r>
              <a:rPr lang="en-US" b="1" dirty="0" err="1">
                <a:solidFill>
                  <a:srgbClr val="FFFF00"/>
                </a:solidFill>
              </a:rPr>
              <a:t>mL</a:t>
            </a:r>
            <a:r>
              <a:rPr lang="el-GR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H</a:t>
            </a:r>
            <a:r>
              <a:rPr lang="en-US" b="1" baseline="-25000" dirty="0">
                <a:solidFill>
                  <a:srgbClr val="FFFF00"/>
                </a:solidFill>
              </a:rPr>
              <a:t>2</a:t>
            </a:r>
            <a:r>
              <a:rPr lang="en-US" b="1" dirty="0">
                <a:solidFill>
                  <a:srgbClr val="FFFF00"/>
                </a:solidFill>
              </a:rPr>
              <a:t>SO</a:t>
            </a:r>
            <a:r>
              <a:rPr lang="en-US" b="1" baseline="-25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F6B0406F-C7E3-4808-B4EC-2AB13AC6D138}"/>
              </a:ext>
            </a:extLst>
          </p:cNvPr>
          <p:cNvSpPr/>
          <p:nvPr/>
        </p:nvSpPr>
        <p:spPr>
          <a:xfrm>
            <a:off x="1905000" y="1981200"/>
            <a:ext cx="304800" cy="1905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Curved Up Arrow 15">
            <a:extLst>
              <a:ext uri="{FF2B5EF4-FFF2-40B4-BE49-F238E27FC236}">
                <a16:creationId xmlns:a16="http://schemas.microsoft.com/office/drawing/2014/main" id="{1BC240A1-A8F6-44D2-BFE6-E458DCAEC7DF}"/>
              </a:ext>
            </a:extLst>
          </p:cNvPr>
          <p:cNvSpPr/>
          <p:nvPr/>
        </p:nvSpPr>
        <p:spPr>
          <a:xfrm rot="10800000">
            <a:off x="609600" y="1981200"/>
            <a:ext cx="1143000" cy="381000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411" name="Object 6">
            <a:extLst>
              <a:ext uri="{FF2B5EF4-FFF2-40B4-BE49-F238E27FC236}">
                <a16:creationId xmlns:a16="http://schemas.microsoft.com/office/drawing/2014/main" id="{9E1E5CE7-20AC-4C9A-8C08-AB67337BAB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4191000"/>
          <a:ext cx="852488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853078" imgH="2480666" progId="ChemDraw.Document.6.0">
                  <p:embed/>
                </p:oleObj>
              </mc:Choice>
              <mc:Fallback>
                <p:oleObj name="CS ChemDraw Drawing" r:id="rId7" imgW="853078" imgH="2480666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91000"/>
                        <a:ext cx="852488" cy="248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4" name="TextBox 18">
            <a:extLst>
              <a:ext uri="{FF2B5EF4-FFF2-40B4-BE49-F238E27FC236}">
                <a16:creationId xmlns:a16="http://schemas.microsoft.com/office/drawing/2014/main" id="{6517D995-CE31-494A-9428-0989509FC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495800"/>
            <a:ext cx="5943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l-GR" altLang="en-US" dirty="0">
                <a:latin typeface="Calibri" panose="020F0502020204030204" pitchFamily="34" charset="0"/>
              </a:rPr>
              <a:t>Θέρμανση με μικρή φλόγα έως ότου το μίγμα να γίνει διαυγές</a:t>
            </a:r>
          </a:p>
          <a:p>
            <a:pPr marL="0" indent="0" eaLnBrk="1" hangingPunct="1"/>
            <a:endParaRPr lang="el-GR" altLang="en-US" dirty="0">
              <a:latin typeface="Calibri" panose="020F0502020204030204" pitchFamily="34" charset="0"/>
            </a:endParaRPr>
          </a:p>
          <a:p>
            <a:pPr marL="0" indent="0" eaLnBrk="1" hangingPunct="1"/>
            <a:r>
              <a:rPr lang="el-GR" altLang="en-US" dirty="0">
                <a:latin typeface="Calibri" panose="020F0502020204030204" pitchFamily="34" charset="0"/>
              </a:rPr>
              <a:t>2. Θέρμανση με οξειδωτική φλόγα 2-4 </a:t>
            </a:r>
            <a:r>
              <a:rPr lang="en-US" altLang="en-US" dirty="0">
                <a:latin typeface="Calibri" panose="020F0502020204030204" pitchFamily="34" charset="0"/>
              </a:rPr>
              <a:t>h</a:t>
            </a:r>
            <a:r>
              <a:rPr lang="el-GR" altLang="en-US" dirty="0">
                <a:latin typeface="Calibri" panose="020F0502020204030204" pitchFamily="34" charset="0"/>
              </a:rPr>
              <a:t> (διασφαλίζεται η καταστροφή της οργανικής ένωσης</a:t>
            </a:r>
          </a:p>
          <a:p>
            <a:pPr marL="0" indent="0" eaLnBrk="1" hangingPunct="1"/>
            <a:endParaRPr lang="el-GR" altLang="en-US" dirty="0">
              <a:latin typeface="Calibri" panose="020F0502020204030204" pitchFamily="34" charset="0"/>
            </a:endParaRPr>
          </a:p>
          <a:p>
            <a:pPr marL="0" indent="0" eaLnBrk="1" hangingPunct="1"/>
            <a:r>
              <a:rPr lang="el-GR" altLang="en-US" dirty="0">
                <a:latin typeface="Calibri" panose="020F0502020204030204" pitchFamily="34" charset="0"/>
              </a:rPr>
              <a:t>3. ψύξη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FF9D2BC-D3AE-4B32-9B44-B9D0A2CC5782}"/>
              </a:ext>
            </a:extLst>
          </p:cNvPr>
          <p:cNvCxnSpPr>
            <a:stCxn id="0" idx="3"/>
            <a:endCxn id="17436" idx="1"/>
          </p:cNvCxnSpPr>
          <p:nvPr/>
        </p:nvCxnSpPr>
        <p:spPr>
          <a:xfrm flipV="1">
            <a:off x="3560763" y="3152775"/>
            <a:ext cx="754062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6" name="TextBox 21">
            <a:extLst>
              <a:ext uri="{FF2B5EF4-FFF2-40B4-BE49-F238E27FC236}">
                <a16:creationId xmlns:a16="http://schemas.microsoft.com/office/drawing/2014/main" id="{5580043B-61C6-4A5F-BB67-B2151D987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825" y="2828925"/>
            <a:ext cx="281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1200" i="1">
                <a:solidFill>
                  <a:schemeClr val="accent1"/>
                </a:solidFill>
                <a:latin typeface="Calibri" panose="020F0502020204030204" pitchFamily="34" charset="0"/>
              </a:rPr>
              <a:t>αύξηση του σ.ζ. του </a:t>
            </a:r>
            <a:r>
              <a:rPr lang="en-US" altLang="en-US" sz="1200" i="1">
                <a:solidFill>
                  <a:schemeClr val="accent1"/>
                </a:solidFill>
                <a:latin typeface="Calibri" panose="020F0502020204030204" pitchFamily="34" charset="0"/>
              </a:rPr>
              <a:t>H</a:t>
            </a:r>
            <a:r>
              <a:rPr lang="en-US" altLang="en-US" sz="1200" i="1" baseline="-2500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1200" i="1">
                <a:solidFill>
                  <a:schemeClr val="accent1"/>
                </a:solidFill>
                <a:latin typeface="Calibri" panose="020F0502020204030204" pitchFamily="34" charset="0"/>
              </a:rPr>
              <a:t>SO</a:t>
            </a:r>
            <a:r>
              <a:rPr lang="en-US" altLang="en-US" sz="1200" i="1" baseline="-25000">
                <a:solidFill>
                  <a:schemeClr val="accent1"/>
                </a:solidFill>
                <a:latin typeface="Calibri" panose="020F0502020204030204" pitchFamily="34" charset="0"/>
              </a:rPr>
              <a:t>4</a:t>
            </a:r>
            <a:r>
              <a:rPr lang="el-GR" altLang="en-US" sz="1200" i="1">
                <a:solidFill>
                  <a:schemeClr val="accent1"/>
                </a:solidFill>
                <a:latin typeface="Calibri" panose="020F0502020204030204" pitchFamily="34" charset="0"/>
              </a:rPr>
              <a:t> ώστε η αντίδραση να γίνεται σε υψηλότερη θερμοκρασία</a:t>
            </a:r>
            <a:endParaRPr lang="en-US" altLang="en-US" sz="1200" i="1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7437" name="TextBox 27">
            <a:extLst>
              <a:ext uri="{FF2B5EF4-FFF2-40B4-BE49-F238E27FC236}">
                <a16:creationId xmlns:a16="http://schemas.microsoft.com/office/drawing/2014/main" id="{F335B08D-C9F0-4278-A278-3F7ECDD4B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386138"/>
            <a:ext cx="190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1200" i="1">
                <a:solidFill>
                  <a:schemeClr val="accent1"/>
                </a:solidFill>
                <a:latin typeface="Calibri" panose="020F0502020204030204" pitchFamily="34" charset="0"/>
              </a:rPr>
              <a:t>αύξηση της οξειδωτικής ικανότητας του </a:t>
            </a:r>
            <a:r>
              <a:rPr lang="en-US" altLang="en-US" sz="1200" i="1">
                <a:solidFill>
                  <a:schemeClr val="accent1"/>
                </a:solidFill>
                <a:latin typeface="Calibri" panose="020F0502020204030204" pitchFamily="34" charset="0"/>
              </a:rPr>
              <a:t>H</a:t>
            </a:r>
            <a:r>
              <a:rPr lang="en-US" altLang="en-US" sz="1200" i="1" baseline="-2500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1200" i="1">
                <a:solidFill>
                  <a:schemeClr val="accent1"/>
                </a:solidFill>
                <a:latin typeface="Calibri" panose="020F0502020204030204" pitchFamily="34" charset="0"/>
              </a:rPr>
              <a:t>SO</a:t>
            </a:r>
            <a:r>
              <a:rPr lang="en-US" altLang="en-US" sz="1200" i="1" baseline="-25000">
                <a:solidFill>
                  <a:schemeClr val="accent1"/>
                </a:solidFill>
                <a:latin typeface="Calibri" panose="020F0502020204030204" pitchFamily="34" charset="0"/>
              </a:rPr>
              <a:t>4</a:t>
            </a:r>
            <a:endParaRPr lang="en-US" altLang="en-US" sz="1200" i="1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97B792-930E-4171-A29E-F56D70407D8F}"/>
              </a:ext>
            </a:extLst>
          </p:cNvPr>
          <p:cNvCxnSpPr>
            <a:stCxn id="0" idx="3"/>
            <a:endCxn id="17437" idx="1"/>
          </p:cNvCxnSpPr>
          <p:nvPr/>
        </p:nvCxnSpPr>
        <p:spPr>
          <a:xfrm>
            <a:off x="4300538" y="3613150"/>
            <a:ext cx="423862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7C107E90-04A0-4488-8C0E-480F648D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819"/>
            <a:ext cx="8229600" cy="125431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2800" dirty="0"/>
              <a:t>Προσδιορισμός κατά </a:t>
            </a:r>
            <a:r>
              <a:rPr lang="en-US" sz="2800" dirty="0" err="1"/>
              <a:t>Kjeldahl</a:t>
            </a:r>
            <a:br>
              <a:rPr lang="el-GR" sz="2800" dirty="0"/>
            </a:br>
            <a:r>
              <a:rPr lang="el-GR" sz="2800" i="1" dirty="0"/>
              <a:t>α)</a:t>
            </a:r>
            <a:r>
              <a:rPr lang="el-GR" sz="2800" b="1" i="1" dirty="0"/>
              <a:t>Σε απουσία </a:t>
            </a:r>
            <a:r>
              <a:rPr lang="el-GR" sz="2800" b="1" i="1" dirty="0" err="1"/>
              <a:t>Νιτρο</a:t>
            </a:r>
            <a:r>
              <a:rPr lang="el-GR" sz="2800" b="1" i="1" dirty="0"/>
              <a:t>- και </a:t>
            </a:r>
            <a:r>
              <a:rPr lang="el-GR" sz="2800" b="1" i="1" dirty="0" err="1"/>
              <a:t>Νιτρωδοομάδων</a:t>
            </a:r>
            <a:endParaRPr lang="en-US" sz="32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Box 5">
            <a:extLst>
              <a:ext uri="{FF2B5EF4-FFF2-40B4-BE49-F238E27FC236}">
                <a16:creationId xmlns:a16="http://schemas.microsoft.com/office/drawing/2014/main" id="{051E86FF-F4E8-4B76-82DB-A1D2F4E41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2600"/>
            <a:ext cx="3279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>
                <a:latin typeface="Calibri" panose="020F0502020204030204" pitchFamily="34" charset="0"/>
              </a:rPr>
              <a:t>Μεταφορά σε φιάλη απόσταξης </a:t>
            </a:r>
            <a:endParaRPr lang="en-US" altLang="en-US">
              <a:latin typeface="Calibri" panose="020F0502020204030204" pitchFamily="34" charset="0"/>
            </a:endParaRPr>
          </a:p>
        </p:txBody>
      </p:sp>
      <p:graphicFrame>
        <p:nvGraphicFramePr>
          <p:cNvPr id="18434" name="Object 2">
            <a:extLst>
              <a:ext uri="{FF2B5EF4-FFF2-40B4-BE49-F238E27FC236}">
                <a16:creationId xmlns:a16="http://schemas.microsoft.com/office/drawing/2014/main" id="{8AF1328A-EB1C-424E-B04B-E731E3BC25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2667000"/>
          <a:ext cx="145415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453634" imgH="1956139" progId="ChemDraw.Document.6.0">
                  <p:embed/>
                </p:oleObj>
              </mc:Choice>
              <mc:Fallback>
                <p:oleObj name="CS ChemDraw Drawing" r:id="rId2" imgW="1453634" imgH="1956139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667000"/>
                        <a:ext cx="1454150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2E0519B-5F7C-4226-B99F-8C4A9B926DB2}"/>
              </a:ext>
            </a:extLst>
          </p:cNvPr>
          <p:cNvSpPr txBox="1"/>
          <p:nvPr/>
        </p:nvSpPr>
        <p:spPr>
          <a:xfrm>
            <a:off x="2362200" y="2667000"/>
            <a:ext cx="192911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FFFF00"/>
                </a:solidFill>
              </a:rPr>
              <a:t>μίγμα αντίδρασης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FEB99D-1C30-4CF4-A1D0-A300C5B04903}"/>
              </a:ext>
            </a:extLst>
          </p:cNvPr>
          <p:cNvSpPr txBox="1"/>
          <p:nvPr/>
        </p:nvSpPr>
        <p:spPr>
          <a:xfrm>
            <a:off x="2362200" y="3990975"/>
            <a:ext cx="121264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τεμάχια </a:t>
            </a:r>
            <a:r>
              <a:rPr lang="en-US" dirty="0"/>
              <a:t>Zn</a:t>
            </a:r>
            <a:endParaRPr lang="en-US" baseline="-2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2211F3-41E1-40D2-81B7-3CDF019C1237}"/>
              </a:ext>
            </a:extLst>
          </p:cNvPr>
          <p:cNvSpPr txBox="1"/>
          <p:nvPr/>
        </p:nvSpPr>
        <p:spPr>
          <a:xfrm>
            <a:off x="2362200" y="3352800"/>
            <a:ext cx="125386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FFFF00"/>
                </a:solidFill>
              </a:rPr>
              <a:t>100</a:t>
            </a:r>
            <a:r>
              <a:rPr lang="en-US" b="1" dirty="0" err="1">
                <a:solidFill>
                  <a:srgbClr val="FFFF00"/>
                </a:solidFill>
              </a:rPr>
              <a:t>mL</a:t>
            </a:r>
            <a:r>
              <a:rPr lang="el-GR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H</a:t>
            </a:r>
            <a:r>
              <a:rPr lang="en-US" b="1" baseline="-25000" dirty="0">
                <a:solidFill>
                  <a:srgbClr val="FFFF00"/>
                </a:solidFill>
              </a:rPr>
              <a:t>2</a:t>
            </a:r>
            <a:r>
              <a:rPr lang="en-US" b="1" dirty="0">
                <a:solidFill>
                  <a:srgbClr val="FFFF00"/>
                </a:solidFill>
              </a:rPr>
              <a:t>O</a:t>
            </a:r>
            <a:endParaRPr lang="en-US" b="1" baseline="-25000" dirty="0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7366C2-5519-47E0-9F94-42FF24B7CF14}"/>
              </a:ext>
            </a:extLst>
          </p:cNvPr>
          <p:cNvCxnSpPr>
            <a:stCxn id="0" idx="3"/>
            <a:endCxn id="18450" idx="1"/>
          </p:cNvCxnSpPr>
          <p:nvPr/>
        </p:nvCxnSpPr>
        <p:spPr>
          <a:xfrm flipV="1">
            <a:off x="3575050" y="4171950"/>
            <a:ext cx="118745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0" name="TextBox 11">
            <a:extLst>
              <a:ext uri="{FF2B5EF4-FFF2-40B4-BE49-F238E27FC236}">
                <a16:creationId xmlns:a16="http://schemas.microsoft.com/office/drawing/2014/main" id="{1EA3DE4C-489D-4230-8DB8-BB0C7641C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3849688"/>
            <a:ext cx="424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n-US" sz="1200">
                <a:solidFill>
                  <a:schemeClr val="accent1"/>
                </a:solidFill>
                <a:latin typeface="Calibri" panose="020F0502020204030204" pitchFamily="34" charset="0"/>
              </a:rPr>
              <a:t>εξασφάλιση ομαλού βρασμού λόγω σχηματισμού φυσαλίδων Η</a:t>
            </a:r>
            <a:r>
              <a:rPr lang="el-GR" altLang="en-US" sz="1200" baseline="-2500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</a:p>
          <a:p>
            <a:pPr algn="ctr" eaLnBrk="1" hangingPunct="1"/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</a:rPr>
              <a:t>Zn + H</a:t>
            </a:r>
            <a:r>
              <a:rPr lang="en-US" altLang="en-US" sz="1200" baseline="-2500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</a:rPr>
              <a:t>SO</a:t>
            </a:r>
            <a:r>
              <a:rPr lang="en-US" altLang="en-US" sz="1200" baseline="-25000">
                <a:solidFill>
                  <a:schemeClr val="accent1"/>
                </a:solidFill>
                <a:latin typeface="Calibri" panose="020F0502020204030204" pitchFamily="34" charset="0"/>
              </a:rPr>
              <a:t>4</a:t>
            </a:r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ZnSO</a:t>
            </a:r>
            <a:r>
              <a:rPr lang="en-US" altLang="en-US" sz="1200" baseline="-250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4</a:t>
            </a:r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+ H</a:t>
            </a:r>
            <a:r>
              <a:rPr lang="en-US" altLang="en-US" sz="1200" baseline="-250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2</a:t>
            </a:r>
          </a:p>
          <a:p>
            <a:pPr algn="ctr" eaLnBrk="1" hangingPunct="1"/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</a:rPr>
              <a:t>Zn + 2 NaOH </a:t>
            </a:r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Na</a:t>
            </a:r>
            <a:r>
              <a:rPr lang="en-US" altLang="en-US" sz="1200" baseline="-250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ZnO</a:t>
            </a:r>
            <a:r>
              <a:rPr lang="en-US" altLang="en-US" sz="1200" baseline="-250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+ H</a:t>
            </a:r>
            <a:r>
              <a:rPr lang="en-US" altLang="en-US" sz="1200" baseline="-250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2</a:t>
            </a:r>
            <a:endParaRPr lang="en-US" altLang="en-US" sz="1200" baseline="-250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F076EC-683F-4D93-B526-B56DF22827E2}"/>
              </a:ext>
            </a:extLst>
          </p:cNvPr>
          <p:cNvSpPr txBox="1"/>
          <p:nvPr/>
        </p:nvSpPr>
        <p:spPr>
          <a:xfrm>
            <a:off x="2362200" y="4659868"/>
            <a:ext cx="213776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τεμάχια πορσελάνης</a:t>
            </a:r>
            <a:endParaRPr lang="en-US" baseline="-25000" dirty="0"/>
          </a:p>
        </p:txBody>
      </p:sp>
      <p:sp>
        <p:nvSpPr>
          <p:cNvPr id="18454" name="Rectangle 13">
            <a:extLst>
              <a:ext uri="{FF2B5EF4-FFF2-40B4-BE49-F238E27FC236}">
                <a16:creationId xmlns:a16="http://schemas.microsoft.com/office/drawing/2014/main" id="{3DEABAAD-4C15-4B75-B13D-02695ACCD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4706938"/>
            <a:ext cx="211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1200">
                <a:solidFill>
                  <a:srgbClr val="4F81BD"/>
                </a:solidFill>
                <a:latin typeface="Calibri" panose="020F0502020204030204" pitchFamily="34" charset="0"/>
              </a:rPr>
              <a:t>εξασφάλιση ομαλού βρασμού </a:t>
            </a:r>
            <a:endParaRPr lang="en-US" altLang="en-US">
              <a:latin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A497E6-2FBB-4BAF-A3C1-FB0BA40B5C15}"/>
              </a:ext>
            </a:extLst>
          </p:cNvPr>
          <p:cNvCxnSpPr>
            <a:stCxn id="0" idx="3"/>
            <a:endCxn id="18454" idx="1"/>
          </p:cNvCxnSpPr>
          <p:nvPr/>
        </p:nvCxnSpPr>
        <p:spPr>
          <a:xfrm>
            <a:off x="4500563" y="4845050"/>
            <a:ext cx="2333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 Brace 20">
            <a:extLst>
              <a:ext uri="{FF2B5EF4-FFF2-40B4-BE49-F238E27FC236}">
                <a16:creationId xmlns:a16="http://schemas.microsoft.com/office/drawing/2014/main" id="{C5F2EB5A-0F0F-474A-8B8C-9131B6EDC932}"/>
              </a:ext>
            </a:extLst>
          </p:cNvPr>
          <p:cNvSpPr/>
          <p:nvPr/>
        </p:nvSpPr>
        <p:spPr>
          <a:xfrm>
            <a:off x="2057400" y="2590800"/>
            <a:ext cx="152400" cy="2438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765025-B25C-4C8F-ABED-D4544EC04DDE}"/>
              </a:ext>
            </a:extLst>
          </p:cNvPr>
          <p:cNvSpPr txBox="1"/>
          <p:nvPr/>
        </p:nvSpPr>
        <p:spPr>
          <a:xfrm>
            <a:off x="2362200" y="5574268"/>
            <a:ext cx="218200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FFFF00"/>
                </a:solidFill>
              </a:rPr>
              <a:t>αραίωση 300</a:t>
            </a:r>
            <a:r>
              <a:rPr lang="en-US" b="1" dirty="0" err="1">
                <a:solidFill>
                  <a:srgbClr val="FFFF00"/>
                </a:solidFill>
              </a:rPr>
              <a:t>mL</a:t>
            </a:r>
            <a:r>
              <a:rPr lang="el-GR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H</a:t>
            </a:r>
            <a:r>
              <a:rPr lang="en-US" b="1" baseline="-25000" dirty="0">
                <a:solidFill>
                  <a:srgbClr val="FFFF00"/>
                </a:solidFill>
              </a:rPr>
              <a:t>2</a:t>
            </a:r>
            <a:r>
              <a:rPr lang="en-US" b="1" dirty="0">
                <a:solidFill>
                  <a:srgbClr val="FFFF00"/>
                </a:solidFill>
              </a:rPr>
              <a:t>O</a:t>
            </a:r>
            <a:endParaRPr lang="en-US" b="1" baseline="-25000" dirty="0">
              <a:solidFill>
                <a:srgbClr val="FFFF00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3FCCB44-8503-49F0-9BCE-EC1AC28DD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819"/>
            <a:ext cx="8229600" cy="125431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2800" dirty="0"/>
              <a:t>Προσδιορισμός κατά </a:t>
            </a:r>
            <a:r>
              <a:rPr lang="en-US" sz="2800" dirty="0" err="1"/>
              <a:t>Kjeldahl</a:t>
            </a:r>
            <a:br>
              <a:rPr lang="el-GR" sz="2800" dirty="0"/>
            </a:br>
            <a:r>
              <a:rPr lang="el-GR" sz="2800" i="1" dirty="0"/>
              <a:t>α)Σε απουσία </a:t>
            </a:r>
            <a:r>
              <a:rPr lang="el-GR" sz="2800" i="1" dirty="0" err="1"/>
              <a:t>Νιτρο</a:t>
            </a:r>
            <a:r>
              <a:rPr lang="el-GR" sz="2800" i="1" dirty="0"/>
              <a:t>- και </a:t>
            </a:r>
            <a:r>
              <a:rPr lang="el-GR" sz="2800" i="1" dirty="0" err="1"/>
              <a:t>Νιτρωδοομάδων</a:t>
            </a:r>
            <a:endParaRPr lang="en-US" sz="32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rved Up Arrow 51">
            <a:extLst>
              <a:ext uri="{FF2B5EF4-FFF2-40B4-BE49-F238E27FC236}">
                <a16:creationId xmlns:a16="http://schemas.microsoft.com/office/drawing/2014/main" id="{F04C6649-24EB-4AFC-BA8C-01896A8CB848}"/>
              </a:ext>
            </a:extLst>
          </p:cNvPr>
          <p:cNvSpPr/>
          <p:nvPr/>
        </p:nvSpPr>
        <p:spPr>
          <a:xfrm rot="13381418">
            <a:off x="1119145" y="3401682"/>
            <a:ext cx="3994830" cy="515584"/>
          </a:xfrm>
          <a:prstGeom prst="curved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CB656938-F9B6-4378-97E9-2DE086814B02}"/>
              </a:ext>
            </a:extLst>
          </p:cNvPr>
          <p:cNvSpPr/>
          <p:nvPr/>
        </p:nvSpPr>
        <p:spPr>
          <a:xfrm>
            <a:off x="3962400" y="2514600"/>
            <a:ext cx="3276600" cy="1371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9458" name="Object 2">
            <a:extLst>
              <a:ext uri="{FF2B5EF4-FFF2-40B4-BE49-F238E27FC236}">
                <a16:creationId xmlns:a16="http://schemas.microsoft.com/office/drawing/2014/main" id="{B4BF0DF8-0E4F-42E6-9C89-14510475D3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1905000"/>
          <a:ext cx="1936750" cy="433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936611" imgH="4333850" progId="ChemDraw.Document.6.0">
                  <p:embed/>
                </p:oleObj>
              </mc:Choice>
              <mc:Fallback>
                <p:oleObj name="CS ChemDraw Drawing" r:id="rId2" imgW="1936611" imgH="433385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1936750" cy="433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TextBox 5">
            <a:extLst>
              <a:ext uri="{FF2B5EF4-FFF2-40B4-BE49-F238E27FC236}">
                <a16:creationId xmlns:a16="http://schemas.microsoft.com/office/drawing/2014/main" id="{956DE7BB-B3B0-4CB5-AFD1-60F2CC870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828800"/>
            <a:ext cx="540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>
                <a:latin typeface="Calibri" panose="020F0502020204030204" pitchFamily="34" charset="0"/>
              </a:rPr>
              <a:t>Συναρμολόγηση φιάλης και έλεγχος αεροστεγανότητας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9468" name="TextBox 6">
            <a:extLst>
              <a:ext uri="{FF2B5EF4-FFF2-40B4-BE49-F238E27FC236}">
                <a16:creationId xmlns:a16="http://schemas.microsoft.com/office/drawing/2014/main" id="{2108BAD5-010D-45B1-91DC-D9AE90D2D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1620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1200">
                <a:solidFill>
                  <a:srgbClr val="FF0000"/>
                </a:solidFill>
                <a:latin typeface="Calibri" panose="020F0502020204030204" pitchFamily="34" charset="0"/>
              </a:rPr>
              <a:t>σταγονομετρική φιάλη</a:t>
            </a:r>
            <a:endParaRPr lang="en-US" altLang="en-US" sz="12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9469" name="TextBox 7">
            <a:extLst>
              <a:ext uri="{FF2B5EF4-FFF2-40B4-BE49-F238E27FC236}">
                <a16:creationId xmlns:a16="http://schemas.microsoft.com/office/drawing/2014/main" id="{79241B10-CA0D-4B6D-89C2-3B89C7B18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114800"/>
            <a:ext cx="1360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1200">
                <a:solidFill>
                  <a:srgbClr val="FF0000"/>
                </a:solidFill>
                <a:latin typeface="Calibri" panose="020F0502020204030204" pitchFamily="34" charset="0"/>
              </a:rPr>
              <a:t>κάθετος ψυκτήρας</a:t>
            </a:r>
            <a:endParaRPr lang="en-US" altLang="en-US" sz="12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B1D1E-70DF-4373-9EEF-5D97D4F51DFD}"/>
              </a:ext>
            </a:extLst>
          </p:cNvPr>
          <p:cNvSpPr txBox="1"/>
          <p:nvPr/>
        </p:nvSpPr>
        <p:spPr>
          <a:xfrm>
            <a:off x="0" y="2286000"/>
            <a:ext cx="7524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NaOH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F0981F-D115-451F-8D2E-7078346F078F}"/>
              </a:ext>
            </a:extLst>
          </p:cNvPr>
          <p:cNvCxnSpPr>
            <a:stCxn id="9" idx="3"/>
          </p:cNvCxnSpPr>
          <p:nvPr/>
        </p:nvCxnSpPr>
        <p:spPr>
          <a:xfrm>
            <a:off x="752475" y="2470150"/>
            <a:ext cx="466725" cy="273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D6389AD-85B7-4BDB-B163-223CCCFB0828}"/>
              </a:ext>
            </a:extLst>
          </p:cNvPr>
          <p:cNvSpPr txBox="1"/>
          <p:nvPr/>
        </p:nvSpPr>
        <p:spPr>
          <a:xfrm>
            <a:off x="0" y="4953000"/>
            <a:ext cx="1165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(NH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28CADA-EDEE-4922-B975-2E9757EEC6D9}"/>
              </a:ext>
            </a:extLst>
          </p:cNvPr>
          <p:cNvCxnSpPr>
            <a:stCxn id="14" idx="0"/>
          </p:cNvCxnSpPr>
          <p:nvPr/>
        </p:nvCxnSpPr>
        <p:spPr>
          <a:xfrm rot="5400000" flipH="1" flipV="1">
            <a:off x="710407" y="4520406"/>
            <a:ext cx="304800" cy="560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566AE94-AE02-477D-9CF6-2FACD5D78A2D}"/>
              </a:ext>
            </a:extLst>
          </p:cNvPr>
          <p:cNvSpPr txBox="1"/>
          <p:nvPr/>
        </p:nvSpPr>
        <p:spPr>
          <a:xfrm>
            <a:off x="1066800" y="5791200"/>
            <a:ext cx="7524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F68925F-C328-43B3-9FB3-B5ED59FC63A0}"/>
              </a:ext>
            </a:extLst>
          </p:cNvPr>
          <p:cNvCxnSpPr>
            <a:stCxn id="17" idx="3"/>
          </p:cNvCxnSpPr>
          <p:nvPr/>
        </p:nvCxnSpPr>
        <p:spPr>
          <a:xfrm>
            <a:off x="1819275" y="5975350"/>
            <a:ext cx="619125" cy="44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54629A7-95FE-4E74-8C5D-51A478D68D13}"/>
              </a:ext>
            </a:extLst>
          </p:cNvPr>
          <p:cNvSpPr txBox="1"/>
          <p:nvPr/>
        </p:nvSpPr>
        <p:spPr>
          <a:xfrm>
            <a:off x="4267200" y="2667000"/>
            <a:ext cx="114807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15g </a:t>
            </a:r>
            <a:r>
              <a:rPr lang="en-US" b="1" dirty="0" err="1">
                <a:solidFill>
                  <a:srgbClr val="FFFF00"/>
                </a:solidFill>
              </a:rPr>
              <a:t>NaOH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A9A7F5-D01D-41D0-A541-51515745993B}"/>
              </a:ext>
            </a:extLst>
          </p:cNvPr>
          <p:cNvSpPr txBox="1"/>
          <p:nvPr/>
        </p:nvSpPr>
        <p:spPr>
          <a:xfrm>
            <a:off x="4343400" y="5334000"/>
            <a:ext cx="244169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FF00"/>
                </a:solidFill>
              </a:rPr>
              <a:t>NaOH</a:t>
            </a:r>
            <a:r>
              <a:rPr lang="en-US" b="1" dirty="0">
                <a:solidFill>
                  <a:srgbClr val="FFFF00"/>
                </a:solidFill>
              </a:rPr>
              <a:t> 30% (200-300mL)</a:t>
            </a:r>
            <a:endParaRPr lang="en-US" b="1" baseline="-25000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D7E0B6-DBD9-4545-B057-CE610AC37DAC}"/>
              </a:ext>
            </a:extLst>
          </p:cNvPr>
          <p:cNvSpPr txBox="1"/>
          <p:nvPr/>
        </p:nvSpPr>
        <p:spPr>
          <a:xfrm>
            <a:off x="4267200" y="3352800"/>
            <a:ext cx="126829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2g Na</a:t>
            </a:r>
            <a:r>
              <a:rPr lang="en-US" b="1" baseline="-25000" dirty="0">
                <a:solidFill>
                  <a:srgbClr val="FFFF00"/>
                </a:solidFill>
              </a:rPr>
              <a:t>2</a:t>
            </a:r>
            <a:r>
              <a:rPr lang="en-US" b="1" dirty="0">
                <a:solidFill>
                  <a:srgbClr val="FFFF00"/>
                </a:solidFill>
              </a:rPr>
              <a:t>S</a:t>
            </a:r>
            <a:r>
              <a:rPr lang="en-US" b="1" baseline="-25000" dirty="0">
                <a:solidFill>
                  <a:srgbClr val="FFFF00"/>
                </a:solidFill>
              </a:rPr>
              <a:t>2</a:t>
            </a:r>
            <a:r>
              <a:rPr lang="en-US" b="1" dirty="0">
                <a:solidFill>
                  <a:srgbClr val="FFFF00"/>
                </a:solidFill>
              </a:rPr>
              <a:t>O</a:t>
            </a:r>
            <a:r>
              <a:rPr lang="en-US" b="1" baseline="-25000" dirty="0">
                <a:solidFill>
                  <a:srgbClr val="FFFF00"/>
                </a:solidFill>
              </a:rPr>
              <a:t>3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750961B-57BB-40EB-9FA1-1862449F1A0A}"/>
              </a:ext>
            </a:extLst>
          </p:cNvPr>
          <p:cNvCxnSpPr>
            <a:stCxn id="50" idx="2"/>
            <a:endCxn id="19486" idx="0"/>
          </p:cNvCxnSpPr>
          <p:nvPr/>
        </p:nvCxnSpPr>
        <p:spPr>
          <a:xfrm rot="16200000" flipH="1">
            <a:off x="5715000" y="3771900"/>
            <a:ext cx="533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6" name="TextBox 23">
            <a:extLst>
              <a:ext uri="{FF2B5EF4-FFF2-40B4-BE49-F238E27FC236}">
                <a16:creationId xmlns:a16="http://schemas.microsoft.com/office/drawing/2014/main" id="{3ED917F1-14F0-434B-B5D4-253C2A188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419600"/>
            <a:ext cx="525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1200">
                <a:solidFill>
                  <a:schemeClr val="accent1"/>
                </a:solidFill>
                <a:latin typeface="Calibri" panose="020F0502020204030204" pitchFamily="34" charset="0"/>
              </a:rPr>
              <a:t>διάσπαση του σχηματισθέντος αμιδοθειϊκού υδραργύρου - απελευθέρωση ΝΗ</a:t>
            </a:r>
            <a:r>
              <a:rPr lang="el-GR" altLang="en-US" sz="1200" baseline="-25000">
                <a:solidFill>
                  <a:schemeClr val="accent1"/>
                </a:solidFill>
                <a:latin typeface="Calibri" panose="020F0502020204030204" pitchFamily="34" charset="0"/>
              </a:rPr>
              <a:t>3</a:t>
            </a:r>
          </a:p>
          <a:p>
            <a:pPr algn="ctr" eaLnBrk="1" hangingPunct="1"/>
            <a:r>
              <a:rPr lang="el-GR" altLang="en-US" sz="1200">
                <a:solidFill>
                  <a:schemeClr val="accent1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</a:rPr>
              <a:t>HgNH</a:t>
            </a:r>
            <a:r>
              <a:rPr lang="en-US" altLang="en-US" sz="1200" baseline="-2500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  <a:r>
              <a:rPr lang="en-US" altLang="en-US" sz="1200" baseline="-2500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</a:rPr>
              <a:t> SO</a:t>
            </a:r>
            <a:r>
              <a:rPr lang="el-GR" altLang="en-US" sz="1200" baseline="-25000">
                <a:solidFill>
                  <a:schemeClr val="accent1"/>
                </a:solidFill>
                <a:latin typeface="Calibri" panose="020F0502020204030204" pitchFamily="34" charset="0"/>
              </a:rPr>
              <a:t>4</a:t>
            </a:r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</a:rPr>
              <a:t>+ 2Na</a:t>
            </a:r>
            <a:r>
              <a:rPr lang="en-US" altLang="en-US" sz="1200" baseline="-2500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</a:rPr>
              <a:t>S</a:t>
            </a:r>
            <a:r>
              <a:rPr lang="en-US" altLang="en-US" sz="1200" baseline="-2500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</a:rPr>
              <a:t>O</a:t>
            </a:r>
            <a:r>
              <a:rPr lang="en-US" altLang="en-US" sz="1200" baseline="-25000">
                <a:solidFill>
                  <a:schemeClr val="accent1"/>
                </a:solidFill>
                <a:latin typeface="Calibri" panose="020F0502020204030204" pitchFamily="34" charset="0"/>
              </a:rPr>
              <a:t>3</a:t>
            </a:r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2HgS + (NH</a:t>
            </a:r>
            <a:r>
              <a:rPr lang="en-US" altLang="en-US" sz="1200" baseline="-250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4</a:t>
            </a:r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</a:t>
            </a:r>
            <a:r>
              <a:rPr lang="en-US" altLang="en-US" sz="1200" baseline="-250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SO</a:t>
            </a:r>
            <a:r>
              <a:rPr lang="en-US" altLang="en-US" sz="1200" baseline="-250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4</a:t>
            </a:r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+ 2 Na</a:t>
            </a:r>
            <a:r>
              <a:rPr lang="en-US" altLang="en-US" sz="1200" baseline="-250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SO</a:t>
            </a:r>
            <a:r>
              <a:rPr lang="en-US" altLang="en-US" sz="1200" baseline="-250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4</a:t>
            </a:r>
          </a:p>
          <a:p>
            <a:pPr algn="ctr" eaLnBrk="1" hangingPunct="1"/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(NH</a:t>
            </a:r>
            <a:r>
              <a:rPr lang="en-US" altLang="en-US" sz="1200" baseline="-250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4</a:t>
            </a:r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</a:t>
            </a:r>
            <a:r>
              <a:rPr lang="en-US" altLang="en-US" sz="1200" baseline="-250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SO</a:t>
            </a:r>
            <a:r>
              <a:rPr lang="en-US" altLang="en-US" sz="1200" baseline="-250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4</a:t>
            </a:r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</a:rPr>
              <a:t>+ 2 NaOH </a:t>
            </a:r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Na</a:t>
            </a:r>
            <a:r>
              <a:rPr lang="en-US" altLang="en-US" sz="1200" baseline="-250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SO</a:t>
            </a:r>
            <a:r>
              <a:rPr lang="en-US" altLang="en-US" sz="1200" baseline="-250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4</a:t>
            </a:r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+ 2 NH</a:t>
            </a:r>
            <a:r>
              <a:rPr lang="en-US" altLang="en-US" sz="1200" baseline="-250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3 </a:t>
            </a:r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+ 2 H</a:t>
            </a:r>
            <a:r>
              <a:rPr lang="en-US" altLang="en-US" sz="1200" baseline="-250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n-US" altLang="en-US" sz="1200">
                <a:solidFill>
                  <a:schemeClr val="accent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</a:t>
            </a:r>
            <a:endParaRPr lang="en-US" altLang="en-US" sz="1200" baseline="-250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CEA2343F-BF49-4696-9284-00FF7BC48F1C}"/>
              </a:ext>
            </a:extLst>
          </p:cNvPr>
          <p:cNvSpPr/>
          <p:nvPr/>
        </p:nvSpPr>
        <p:spPr>
          <a:xfrm>
            <a:off x="3962400" y="2590800"/>
            <a:ext cx="152400" cy="1219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Curved Up Arrow 29">
            <a:extLst>
              <a:ext uri="{FF2B5EF4-FFF2-40B4-BE49-F238E27FC236}">
                <a16:creationId xmlns:a16="http://schemas.microsoft.com/office/drawing/2014/main" id="{906826A3-ED56-4CDA-83BE-F1C33BB7B03F}"/>
              </a:ext>
            </a:extLst>
          </p:cNvPr>
          <p:cNvSpPr/>
          <p:nvPr/>
        </p:nvSpPr>
        <p:spPr>
          <a:xfrm rot="11924286">
            <a:off x="1419756" y="2180925"/>
            <a:ext cx="2696378" cy="515584"/>
          </a:xfrm>
          <a:prstGeom prst="curved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6D67F263-CD63-4ECD-AF97-2F2A8FE3B2D7}"/>
              </a:ext>
            </a:extLst>
          </p:cNvPr>
          <p:cNvSpPr/>
          <p:nvPr/>
        </p:nvSpPr>
        <p:spPr>
          <a:xfrm>
            <a:off x="5638800" y="2590800"/>
            <a:ext cx="228600" cy="114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60DE22-4B87-4E92-AB71-6AE0B71A0357}"/>
              </a:ext>
            </a:extLst>
          </p:cNvPr>
          <p:cNvSpPr txBox="1"/>
          <p:nvPr/>
        </p:nvSpPr>
        <p:spPr>
          <a:xfrm>
            <a:off x="5943600" y="2971800"/>
            <a:ext cx="1167307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25mL H</a:t>
            </a:r>
            <a:r>
              <a:rPr lang="en-US" b="1" baseline="-25000" dirty="0">
                <a:solidFill>
                  <a:srgbClr val="FFFF00"/>
                </a:solidFill>
              </a:rPr>
              <a:t>2</a:t>
            </a:r>
            <a:r>
              <a:rPr lang="en-US" b="1" dirty="0">
                <a:solidFill>
                  <a:srgbClr val="FFFF00"/>
                </a:solidFill>
              </a:rPr>
              <a:t>O</a:t>
            </a:r>
            <a:endParaRPr lang="en-US" b="1" baseline="-25000" dirty="0">
              <a:solidFill>
                <a:srgbClr val="FFFF00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ED48D6-3AE3-46F3-980C-038A58163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819"/>
            <a:ext cx="8229600" cy="125431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2800" dirty="0"/>
              <a:t>Προσδιορισμός κατά </a:t>
            </a:r>
            <a:r>
              <a:rPr lang="en-US" sz="2800" dirty="0" err="1"/>
              <a:t>Kjeldahl</a:t>
            </a:r>
            <a:br>
              <a:rPr lang="el-GR" sz="2800" dirty="0"/>
            </a:br>
            <a:r>
              <a:rPr lang="el-GR" sz="2800" i="1" dirty="0"/>
              <a:t>α)Σε απουσία </a:t>
            </a:r>
            <a:r>
              <a:rPr lang="el-GR" sz="2800" i="1" dirty="0" err="1"/>
              <a:t>Νιτρο</a:t>
            </a:r>
            <a:r>
              <a:rPr lang="el-GR" sz="2800" i="1" dirty="0"/>
              <a:t>- και </a:t>
            </a:r>
            <a:r>
              <a:rPr lang="el-GR" sz="2800" i="1" dirty="0" err="1"/>
              <a:t>Νιτρωδοομάδων</a:t>
            </a:r>
            <a:endParaRPr lang="en-US" sz="32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D5A3CC78-568F-4947-A59B-F27B27AB54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842754"/>
              </p:ext>
            </p:extLst>
          </p:nvPr>
        </p:nvGraphicFramePr>
        <p:xfrm>
          <a:off x="989013" y="1905000"/>
          <a:ext cx="2225415" cy="433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938058" imgH="4335295" progId="ChemDraw.Document.6.0">
                  <p:embed/>
                </p:oleObj>
              </mc:Choice>
              <mc:Fallback>
                <p:oleObj name="CS ChemDraw Drawing" r:id="rId2" imgW="1938058" imgH="4335295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1905000"/>
                        <a:ext cx="2225415" cy="433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A1361C7-FDFA-4A3E-80D0-244D9AFB6507}"/>
              </a:ext>
            </a:extLst>
          </p:cNvPr>
          <p:cNvSpPr txBox="1"/>
          <p:nvPr/>
        </p:nvSpPr>
        <p:spPr>
          <a:xfrm>
            <a:off x="0" y="2286000"/>
            <a:ext cx="7524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NaOH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3DF708-5366-4B6A-A9EE-65D7E05A4F1A}"/>
              </a:ext>
            </a:extLst>
          </p:cNvPr>
          <p:cNvCxnSpPr>
            <a:stCxn id="9" idx="3"/>
          </p:cNvCxnSpPr>
          <p:nvPr/>
        </p:nvCxnSpPr>
        <p:spPr>
          <a:xfrm>
            <a:off x="752475" y="2470150"/>
            <a:ext cx="466725" cy="273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D80E365-BDD7-4DCF-964B-52A506238263}"/>
              </a:ext>
            </a:extLst>
          </p:cNvPr>
          <p:cNvSpPr txBox="1"/>
          <p:nvPr/>
        </p:nvSpPr>
        <p:spPr>
          <a:xfrm>
            <a:off x="0" y="4038600"/>
            <a:ext cx="1165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(NH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7E5140D-0D7A-47CF-B6D6-48505E9FAB43}"/>
              </a:ext>
            </a:extLst>
          </p:cNvPr>
          <p:cNvCxnSpPr>
            <a:stCxn id="11" idx="2"/>
          </p:cNvCxnSpPr>
          <p:nvPr/>
        </p:nvCxnSpPr>
        <p:spPr>
          <a:xfrm rot="16200000" flipH="1">
            <a:off x="742951" y="4248150"/>
            <a:ext cx="315912" cy="636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7770DA4-FA10-42C5-86CE-9BCDB0256F87}"/>
              </a:ext>
            </a:extLst>
          </p:cNvPr>
          <p:cNvSpPr txBox="1"/>
          <p:nvPr/>
        </p:nvSpPr>
        <p:spPr>
          <a:xfrm>
            <a:off x="1295400" y="6248400"/>
            <a:ext cx="7524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71189C-467E-403F-BF63-0AB52F89EDE2}"/>
              </a:ext>
            </a:extLst>
          </p:cNvPr>
          <p:cNvCxnSpPr>
            <a:stCxn id="13" idx="3"/>
          </p:cNvCxnSpPr>
          <p:nvPr/>
        </p:nvCxnSpPr>
        <p:spPr>
          <a:xfrm flipV="1">
            <a:off x="2047875" y="6019800"/>
            <a:ext cx="466725" cy="412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98683CC-37A3-4035-928B-64CBB091BDF7}"/>
              </a:ext>
            </a:extLst>
          </p:cNvPr>
          <p:cNvSpPr txBox="1"/>
          <p:nvPr/>
        </p:nvSpPr>
        <p:spPr>
          <a:xfrm>
            <a:off x="3505200" y="3276600"/>
            <a:ext cx="125226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0.1N H</a:t>
            </a:r>
            <a:r>
              <a:rPr lang="en-US" b="1" baseline="-25000" dirty="0">
                <a:solidFill>
                  <a:srgbClr val="FFFF00"/>
                </a:solidFill>
              </a:rPr>
              <a:t>2</a:t>
            </a:r>
            <a:r>
              <a:rPr lang="en-US" b="1" dirty="0">
                <a:solidFill>
                  <a:srgbClr val="FFFF00"/>
                </a:solidFill>
              </a:rPr>
              <a:t>SO</a:t>
            </a:r>
            <a:r>
              <a:rPr lang="en-US" b="1" baseline="-25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4" name="Curved Up Arrow 23">
            <a:extLst>
              <a:ext uri="{FF2B5EF4-FFF2-40B4-BE49-F238E27FC236}">
                <a16:creationId xmlns:a16="http://schemas.microsoft.com/office/drawing/2014/main" id="{9BD9BCED-7298-4268-BC34-75F628DAE35B}"/>
              </a:ext>
            </a:extLst>
          </p:cNvPr>
          <p:cNvSpPr/>
          <p:nvPr/>
        </p:nvSpPr>
        <p:spPr>
          <a:xfrm rot="8794177">
            <a:off x="2623772" y="4804600"/>
            <a:ext cx="2991134" cy="304800"/>
          </a:xfrm>
          <a:prstGeom prst="curved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E5A919-4691-4380-B9F6-78EEDAFB27B4}"/>
              </a:ext>
            </a:extLst>
          </p:cNvPr>
          <p:cNvSpPr txBox="1"/>
          <p:nvPr/>
        </p:nvSpPr>
        <p:spPr>
          <a:xfrm>
            <a:off x="3505200" y="3733800"/>
            <a:ext cx="2312171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FFFF00"/>
                </a:solidFill>
              </a:rPr>
              <a:t>ερυθρό του  μεθυλίου</a:t>
            </a:r>
            <a:endParaRPr lang="en-US" b="1" baseline="-25000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308883-726D-4F36-A37D-F585D478CDFA}"/>
              </a:ext>
            </a:extLst>
          </p:cNvPr>
          <p:cNvSpPr txBox="1"/>
          <p:nvPr/>
        </p:nvSpPr>
        <p:spPr>
          <a:xfrm>
            <a:off x="6553200" y="2743200"/>
            <a:ext cx="204088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FFFF00"/>
                </a:solidFill>
              </a:rPr>
              <a:t>επανογκομέτρηση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FFFF00"/>
                </a:solidFill>
              </a:rPr>
              <a:t>με 0.1Ν Ν</a:t>
            </a:r>
            <a:r>
              <a:rPr lang="en-US" b="1" dirty="0">
                <a:solidFill>
                  <a:srgbClr val="FFFF00"/>
                </a:solidFill>
              </a:rPr>
              <a:t>a</a:t>
            </a:r>
            <a:r>
              <a:rPr lang="el-GR" b="1" dirty="0">
                <a:solidFill>
                  <a:srgbClr val="FFFF00"/>
                </a:solidFill>
              </a:rPr>
              <a:t>ΟΗ </a:t>
            </a:r>
            <a:endParaRPr lang="en-US" b="1" baseline="-25000" dirty="0">
              <a:solidFill>
                <a:srgbClr val="FFFF00"/>
              </a:solidFill>
            </a:endParaRPr>
          </a:p>
        </p:txBody>
      </p:sp>
      <p:graphicFrame>
        <p:nvGraphicFramePr>
          <p:cNvPr id="20483" name="Object 3">
            <a:extLst>
              <a:ext uri="{FF2B5EF4-FFF2-40B4-BE49-F238E27FC236}">
                <a16:creationId xmlns:a16="http://schemas.microsoft.com/office/drawing/2014/main" id="{5FDD44CD-A352-4378-8A67-FE7F10B9B7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9000" y="3657600"/>
          <a:ext cx="652463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51928" imgH="3029035" progId="ChemDraw.Document.6.0">
                  <p:embed/>
                </p:oleObj>
              </mc:Choice>
              <mc:Fallback>
                <p:oleObj name="CS ChemDraw Drawing" r:id="rId4" imgW="651928" imgH="3029035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657600"/>
                        <a:ext cx="652463" cy="302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6" name="Picture 2">
            <a:extLst>
              <a:ext uri="{FF2B5EF4-FFF2-40B4-BE49-F238E27FC236}">
                <a16:creationId xmlns:a16="http://schemas.microsoft.com/office/drawing/2014/main" id="{BC9A63C7-5DFC-42D9-8303-FED3C4FD7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57" y="4610199"/>
            <a:ext cx="1915667" cy="200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C2BAC13-0293-458C-A7CE-42E96761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819"/>
            <a:ext cx="8229600" cy="125431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2800" dirty="0"/>
              <a:t>Προσδιορισμός κατά </a:t>
            </a:r>
            <a:r>
              <a:rPr lang="en-US" sz="2800" dirty="0" err="1"/>
              <a:t>Kjeldahl</a:t>
            </a:r>
            <a:br>
              <a:rPr lang="el-GR" sz="2800" dirty="0"/>
            </a:br>
            <a:r>
              <a:rPr lang="el-GR" sz="2800" i="1" dirty="0"/>
              <a:t>α)Σε απουσία </a:t>
            </a:r>
            <a:r>
              <a:rPr lang="el-GR" sz="2800" i="1" dirty="0" err="1"/>
              <a:t>Νιτρο</a:t>
            </a:r>
            <a:r>
              <a:rPr lang="el-GR" sz="2800" i="1" dirty="0"/>
              <a:t>- και </a:t>
            </a:r>
            <a:r>
              <a:rPr lang="el-GR" sz="2800" i="1" dirty="0" err="1"/>
              <a:t>Νιτρωδοομάδων</a:t>
            </a:r>
            <a:endParaRPr lang="en-US" sz="32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B95160-A3C9-4C7B-AE6B-08122926A1FA}"/>
              </a:ext>
            </a:extLst>
          </p:cNvPr>
          <p:cNvSpPr txBox="1"/>
          <p:nvPr/>
        </p:nvSpPr>
        <p:spPr>
          <a:xfrm>
            <a:off x="3642277" y="4253215"/>
            <a:ext cx="3411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Methyl red: </a:t>
            </a:r>
            <a:r>
              <a:rPr lang="el-GR" sz="1600" dirty="0"/>
              <a:t>ερυθρό&gt;</a:t>
            </a:r>
            <a:r>
              <a:rPr lang="en-US" sz="1600" dirty="0"/>
              <a:t>4,4-6,3&gt;</a:t>
            </a:r>
            <a:r>
              <a:rPr lang="el-GR" sz="1600" dirty="0"/>
              <a:t>κίτρινο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TextBox 4">
            <a:extLst>
              <a:ext uri="{FF2B5EF4-FFF2-40B4-BE49-F238E27FC236}">
                <a16:creationId xmlns:a16="http://schemas.microsoft.com/office/drawing/2014/main" id="{CB81CFC6-5AF4-4280-9D85-00BBDDFA9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31" y="1660267"/>
            <a:ext cx="79279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b="1" dirty="0">
                <a:latin typeface="Calibri" panose="020F0502020204030204" pitchFamily="34" charset="0"/>
              </a:rPr>
              <a:t>Αν η ένωση περιέχει αλογόνο </a:t>
            </a:r>
            <a:r>
              <a:rPr lang="el-GR" altLang="en-US" dirty="0">
                <a:latin typeface="Calibri" panose="020F0502020204030204" pitchFamily="34" charset="0"/>
                <a:sym typeface="Wingdings" panose="05000000000000000000" pitchFamily="2" charset="2"/>
              </a:rPr>
              <a:t> σχηματισμός πτητικού </a:t>
            </a:r>
            <a:r>
              <a:rPr lang="el-GR" alt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αλογονούχου</a:t>
            </a:r>
            <a:r>
              <a:rPr lang="el-GR" altLang="en-US" dirty="0">
                <a:latin typeface="Calibri" panose="020F0502020204030204" pitchFamily="34" charset="0"/>
                <a:sym typeface="Wingdings" panose="05000000000000000000" pitchFamily="2" charset="2"/>
              </a:rPr>
              <a:t> άλατος το οποίο με τη θέρμανση εξαερώνεται, λόγω της πτητικότητας του </a:t>
            </a:r>
            <a:r>
              <a:rPr lang="en-US" altLang="en-US" dirty="0">
                <a:latin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el-GR" altLang="en-US" dirty="0">
                <a:latin typeface="Calibri" panose="020F0502020204030204" pitchFamily="34" charset="0"/>
                <a:sym typeface="Wingdings" panose="05000000000000000000" pitchFamily="2" charset="2"/>
              </a:rPr>
              <a:t>π.χ. </a:t>
            </a:r>
            <a:r>
              <a:rPr lang="en-US" altLang="en-US" dirty="0">
                <a:latin typeface="Calibri" panose="020F0502020204030204" pitchFamily="34" charset="0"/>
                <a:sym typeface="Wingdings" panose="05000000000000000000" pitchFamily="2" charset="2"/>
              </a:rPr>
              <a:t>HgCl</a:t>
            </a:r>
            <a:r>
              <a:rPr lang="en-US" altLang="en-US" baseline="-25000" dirty="0">
                <a:latin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n-US" altLang="en-US" dirty="0">
                <a:latin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0B83B9-00BA-4A95-9235-58118CD215C4}"/>
              </a:ext>
            </a:extLst>
          </p:cNvPr>
          <p:cNvCxnSpPr/>
          <p:nvPr/>
        </p:nvCxnSpPr>
        <p:spPr>
          <a:xfrm rot="5400000">
            <a:off x="6134101" y="2552700"/>
            <a:ext cx="3810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944" name="TextBox 7">
            <a:extLst>
              <a:ext uri="{FF2B5EF4-FFF2-40B4-BE49-F238E27FC236}">
                <a16:creationId xmlns:a16="http://schemas.microsoft.com/office/drawing/2014/main" id="{83134103-22C2-4C98-8050-80F6F7CA4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038" y="2819400"/>
            <a:ext cx="2341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dirty="0">
                <a:latin typeface="Calibri" panose="020F0502020204030204" pitchFamily="34" charset="0"/>
              </a:rPr>
              <a:t>απώλεια του καταλύτη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3A0877E-5A85-4952-BBAC-3FE812099F46}"/>
              </a:ext>
            </a:extLst>
          </p:cNvPr>
          <p:cNvSpPr/>
          <p:nvPr/>
        </p:nvSpPr>
        <p:spPr>
          <a:xfrm rot="10800000">
            <a:off x="4125631" y="2868612"/>
            <a:ext cx="838200" cy="36988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48" name="TextBox 9">
            <a:extLst>
              <a:ext uri="{FF2B5EF4-FFF2-40B4-BE49-F238E27FC236}">
                <a16:creationId xmlns:a16="http://schemas.microsoft.com/office/drawing/2014/main" id="{96BD193F-9126-45D6-8580-B46274F79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92" y="2693431"/>
            <a:ext cx="35893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n-US" dirty="0">
                <a:latin typeface="Calibri" panose="020F0502020204030204" pitchFamily="34" charset="0"/>
              </a:rPr>
              <a:t> βρασμός με </a:t>
            </a:r>
            <a:r>
              <a:rPr lang="en-US" altLang="en-US" dirty="0">
                <a:latin typeface="Calibri" panose="020F0502020204030204" pitchFamily="34" charset="0"/>
              </a:rPr>
              <a:t>H</a:t>
            </a:r>
            <a:r>
              <a:rPr lang="en-US" altLang="en-US" baseline="-25000" dirty="0">
                <a:latin typeface="Calibri" panose="020F0502020204030204" pitchFamily="34" charset="0"/>
              </a:rPr>
              <a:t>2</a:t>
            </a:r>
            <a:r>
              <a:rPr lang="en-US" altLang="en-US" dirty="0">
                <a:latin typeface="Calibri" panose="020F0502020204030204" pitchFamily="34" charset="0"/>
              </a:rPr>
              <a:t>SO</a:t>
            </a:r>
            <a:r>
              <a:rPr lang="en-US" altLang="en-US" baseline="-25000" dirty="0">
                <a:latin typeface="Calibri" panose="020F0502020204030204" pitchFamily="34" charset="0"/>
              </a:rPr>
              <a:t>4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l-GR" altLang="en-US" dirty="0">
                <a:latin typeface="Calibri" panose="020F0502020204030204" pitchFamily="34" charset="0"/>
              </a:rPr>
              <a:t>για 15 </a:t>
            </a:r>
            <a:r>
              <a:rPr lang="en-US" altLang="en-US" dirty="0">
                <a:latin typeface="Calibri" panose="020F0502020204030204" pitchFamily="34" charset="0"/>
              </a:rPr>
              <a:t>min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(</a:t>
            </a:r>
            <a:r>
              <a:rPr lang="el-GR" altLang="en-US" dirty="0">
                <a:latin typeface="Calibri" panose="020F0502020204030204" pitchFamily="34" charset="0"/>
              </a:rPr>
              <a:t>απομάκρυνση </a:t>
            </a:r>
            <a:r>
              <a:rPr lang="el-GR" altLang="en-US" dirty="0" err="1">
                <a:latin typeface="Calibri" panose="020F0502020204030204" pitchFamily="34" charset="0"/>
              </a:rPr>
              <a:t>υδραλογόνου</a:t>
            </a:r>
            <a:r>
              <a:rPr lang="el-GR" altLang="en-US" dirty="0">
                <a:latin typeface="Calibri" panose="020F0502020204030204" pitchFamily="34" charset="0"/>
              </a:rPr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n-US" dirty="0">
                <a:latin typeface="Calibri" panose="020F0502020204030204" pitchFamily="34" charset="0"/>
              </a:rPr>
              <a:t> προσθήκη </a:t>
            </a:r>
            <a:r>
              <a:rPr lang="en-US" altLang="en-US" dirty="0" err="1">
                <a:latin typeface="Calibri" panose="020F0502020204030204" pitchFamily="34" charset="0"/>
              </a:rPr>
              <a:t>HgO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39951" name="TextBox 13">
            <a:extLst>
              <a:ext uri="{FF2B5EF4-FFF2-40B4-BE49-F238E27FC236}">
                <a16:creationId xmlns:a16="http://schemas.microsoft.com/office/drawing/2014/main" id="{EA652DB0-EFB8-4013-8434-3A831AF71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0993" y="4411281"/>
            <a:ext cx="3089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dirty="0">
                <a:latin typeface="Calibri" panose="020F0502020204030204" pitchFamily="34" charset="0"/>
              </a:rPr>
              <a:t>Η</a:t>
            </a:r>
            <a:r>
              <a:rPr lang="el-GR" altLang="en-US" baseline="-25000" dirty="0">
                <a:latin typeface="Calibri" panose="020F0502020204030204" pitchFamily="34" charset="0"/>
              </a:rPr>
              <a:t>3</a:t>
            </a:r>
            <a:r>
              <a:rPr lang="el-GR" altLang="en-US" dirty="0">
                <a:latin typeface="Calibri" panose="020F0502020204030204" pitchFamily="34" charset="0"/>
              </a:rPr>
              <a:t>ΒΟ</a:t>
            </a:r>
            <a:r>
              <a:rPr lang="el-GR" altLang="en-US" baseline="-25000" dirty="0">
                <a:latin typeface="Calibri" panose="020F0502020204030204" pitchFamily="34" charset="0"/>
              </a:rPr>
              <a:t>3</a:t>
            </a:r>
            <a:r>
              <a:rPr lang="el-GR" altLang="en-US" dirty="0">
                <a:latin typeface="Calibri" panose="020F0502020204030204" pitchFamily="34" charset="0"/>
              </a:rPr>
              <a:t> + ΝΗ</a:t>
            </a:r>
            <a:r>
              <a:rPr lang="el-GR" altLang="en-US" baseline="-25000" dirty="0">
                <a:latin typeface="Calibri" panose="020F0502020204030204" pitchFamily="34" charset="0"/>
              </a:rPr>
              <a:t>3</a:t>
            </a:r>
            <a:r>
              <a:rPr lang="el-GR" altLang="en-US" dirty="0">
                <a:latin typeface="Calibri" panose="020F0502020204030204" pitchFamily="34" charset="0"/>
              </a:rPr>
              <a:t> </a:t>
            </a:r>
            <a:r>
              <a:rPr lang="el-GR" altLang="en-US" dirty="0">
                <a:latin typeface="Calibri" panose="020F0502020204030204" pitchFamily="34" charset="0"/>
                <a:sym typeface="Wingdings" panose="05000000000000000000" pitchFamily="2" charset="2"/>
              </a:rPr>
              <a:t> ΝΗ</a:t>
            </a:r>
            <a:r>
              <a:rPr lang="el-GR" altLang="en-US" baseline="-25000" dirty="0">
                <a:latin typeface="Calibri" panose="020F0502020204030204" pitchFamily="34" charset="0"/>
                <a:sym typeface="Wingdings" panose="05000000000000000000" pitchFamily="2" charset="2"/>
              </a:rPr>
              <a:t>4</a:t>
            </a:r>
            <a:r>
              <a:rPr lang="el-GR" altLang="en-US" dirty="0">
                <a:latin typeface="Calibri" panose="020F0502020204030204" pitchFamily="34" charset="0"/>
                <a:sym typeface="Wingdings" panose="05000000000000000000" pitchFamily="2" charset="2"/>
              </a:rPr>
              <a:t>ΒΟ</a:t>
            </a:r>
            <a:r>
              <a:rPr lang="el-GR" altLang="en-US" baseline="-25000" dirty="0">
                <a:latin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l-GR" altLang="en-US" dirty="0">
                <a:latin typeface="Calibri" panose="020F0502020204030204" pitchFamily="34" charset="0"/>
                <a:sym typeface="Wingdings" panose="05000000000000000000" pitchFamily="2" charset="2"/>
              </a:rPr>
              <a:t> + Η</a:t>
            </a:r>
            <a:r>
              <a:rPr lang="el-GR" altLang="en-US" baseline="-25000" dirty="0">
                <a:latin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l-GR" altLang="en-US" dirty="0">
                <a:latin typeface="Calibri" panose="020F0502020204030204" pitchFamily="34" charset="0"/>
                <a:sym typeface="Wingdings" panose="05000000000000000000" pitchFamily="2" charset="2"/>
              </a:rPr>
              <a:t>Ο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119429E-CAFD-4B52-8246-896B097F8150}"/>
              </a:ext>
            </a:extLst>
          </p:cNvPr>
          <p:cNvCxnSpPr>
            <a:cxnSpLocks/>
          </p:cNvCxnSpPr>
          <p:nvPr/>
        </p:nvCxnSpPr>
        <p:spPr>
          <a:xfrm>
            <a:off x="4482240" y="4777011"/>
            <a:ext cx="0" cy="4813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954" name="TextBox 17">
            <a:extLst>
              <a:ext uri="{FF2B5EF4-FFF2-40B4-BE49-F238E27FC236}">
                <a16:creationId xmlns:a16="http://schemas.microsoft.com/office/drawing/2014/main" id="{81CBFD65-04F9-411A-8784-68293A3B0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279320"/>
            <a:ext cx="2693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dirty="0" err="1">
                <a:latin typeface="Calibri" panose="020F0502020204030204" pitchFamily="34" charset="0"/>
              </a:rPr>
              <a:t>ογκομέτρηση</a:t>
            </a:r>
            <a:r>
              <a:rPr lang="el-GR" altLang="en-US" dirty="0">
                <a:latin typeface="Calibri" panose="020F0502020204030204" pitchFamily="34" charset="0"/>
              </a:rPr>
              <a:t> με  </a:t>
            </a:r>
            <a:r>
              <a:rPr lang="en-US" altLang="en-US" dirty="0">
                <a:latin typeface="Calibri" panose="020F0502020204030204" pitchFamily="34" charset="0"/>
              </a:rPr>
              <a:t>0,1 N HCl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C0F6A1-484B-492F-9945-A0061156F3D5}"/>
              </a:ext>
            </a:extLst>
          </p:cNvPr>
          <p:cNvSpPr txBox="1"/>
          <p:nvPr/>
        </p:nvSpPr>
        <p:spPr>
          <a:xfrm>
            <a:off x="6148991" y="4551403"/>
            <a:ext cx="23621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atin typeface="+mn-lt"/>
              </a:rPr>
              <a:t>Πλεονέκτημα: </a:t>
            </a:r>
            <a:r>
              <a:rPr lang="el-GR" dirty="0">
                <a:latin typeface="+mn-lt"/>
              </a:rPr>
              <a:t>χρήση ενός μόνο ογκομετρικού διαλύματος (</a:t>
            </a:r>
            <a:r>
              <a:rPr lang="en-US" dirty="0">
                <a:latin typeface="+mn-lt"/>
              </a:rPr>
              <a:t>HCl 0,1 N)</a:t>
            </a:r>
            <a:endParaRPr lang="en-US" baseline="-25000" dirty="0">
              <a:latin typeface="+mn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3BF7014-79BF-4890-BBBC-E4ECF981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819"/>
            <a:ext cx="8229600" cy="125431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2800" dirty="0"/>
              <a:t>Προσδιορισμός κατά </a:t>
            </a:r>
            <a:r>
              <a:rPr lang="en-US" sz="2800" dirty="0" err="1"/>
              <a:t>Kjeldahl</a:t>
            </a:r>
            <a:br>
              <a:rPr lang="el-GR" sz="2800" dirty="0"/>
            </a:br>
            <a:r>
              <a:rPr lang="el-GR" sz="2800" i="1" dirty="0"/>
              <a:t>α)Σε απουσία </a:t>
            </a:r>
            <a:r>
              <a:rPr lang="el-GR" sz="2800" i="1" dirty="0" err="1"/>
              <a:t>Νιτρο</a:t>
            </a:r>
            <a:r>
              <a:rPr lang="el-GR" sz="2800" i="1" dirty="0"/>
              <a:t>- και </a:t>
            </a:r>
            <a:r>
              <a:rPr lang="el-GR" sz="2800" i="1" dirty="0" err="1"/>
              <a:t>Νιτρωδοομάδων</a:t>
            </a:r>
            <a:endParaRPr lang="en-US" sz="3200" i="1" dirty="0"/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1B3601A1-A58E-4AD8-8A62-2FB33C5C7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51" y="3934093"/>
            <a:ext cx="72865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dirty="0">
                <a:latin typeface="Calibri" panose="020F0502020204030204" pitchFamily="34" charset="0"/>
              </a:rPr>
              <a:t>Κατά τη </a:t>
            </a:r>
            <a:r>
              <a:rPr lang="en-US" altLang="en-US" dirty="0">
                <a:latin typeface="Calibri" panose="020F0502020204030204" pitchFamily="34" charset="0"/>
              </a:rPr>
              <a:t>U.S.P., </a:t>
            </a:r>
            <a:r>
              <a:rPr lang="el-GR" altLang="en-US" dirty="0">
                <a:latin typeface="Calibri" panose="020F0502020204030204" pitchFamily="34" charset="0"/>
              </a:rPr>
              <a:t>αντί για </a:t>
            </a:r>
            <a:r>
              <a:rPr lang="en-US" altLang="en-US" dirty="0" err="1">
                <a:latin typeface="Calibri" panose="020F0502020204030204" pitchFamily="34" charset="0"/>
              </a:rPr>
              <a:t>HgO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l-GR" altLang="en-US" dirty="0">
                <a:latin typeface="Calibri" panose="020F0502020204030204" pitchFamily="34" charset="0"/>
              </a:rPr>
              <a:t>προστίθεται </a:t>
            </a:r>
            <a:r>
              <a:rPr lang="en-US" altLang="en-US" dirty="0">
                <a:latin typeface="Calibri" panose="020F0502020204030204" pitchFamily="34" charset="0"/>
              </a:rPr>
              <a:t>CuSO</a:t>
            </a:r>
            <a:r>
              <a:rPr lang="en-US" altLang="en-US" baseline="-25000" dirty="0">
                <a:latin typeface="Calibri" panose="020F0502020204030204" pitchFamily="34" charset="0"/>
              </a:rPr>
              <a:t>4 </a:t>
            </a:r>
            <a:r>
              <a:rPr lang="el-GR" altLang="en-US" dirty="0">
                <a:latin typeface="Calibri" panose="020F0502020204030204" pitchFamily="34" charset="0"/>
              </a:rPr>
              <a:t>και  η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l-GR" altLang="en-US" dirty="0">
                <a:latin typeface="Calibri" panose="020F0502020204030204" pitchFamily="34" charset="0"/>
              </a:rPr>
              <a:t>ΝΗ</a:t>
            </a:r>
            <a:r>
              <a:rPr lang="el-GR" altLang="en-US" baseline="-25000" dirty="0">
                <a:latin typeface="Calibri" panose="020F0502020204030204" pitchFamily="34" charset="0"/>
              </a:rPr>
              <a:t>3</a:t>
            </a:r>
            <a:r>
              <a:rPr lang="el-GR" altLang="en-US" dirty="0">
                <a:latin typeface="Calibri" panose="020F0502020204030204" pitchFamily="34" charset="0"/>
              </a:rPr>
              <a:t> που αποστάζει συλλέγεται σε Η</a:t>
            </a:r>
            <a:r>
              <a:rPr lang="el-GR" altLang="en-US" baseline="-25000" dirty="0">
                <a:latin typeface="Calibri" panose="020F0502020204030204" pitchFamily="34" charset="0"/>
              </a:rPr>
              <a:t>3</a:t>
            </a:r>
            <a:r>
              <a:rPr lang="el-GR" altLang="en-US" dirty="0">
                <a:latin typeface="Calibri" panose="020F0502020204030204" pitchFamily="34" charset="0"/>
              </a:rPr>
              <a:t>ΒΟ</a:t>
            </a:r>
            <a:r>
              <a:rPr lang="el-GR" altLang="en-US" baseline="-25000" dirty="0">
                <a:latin typeface="Calibri" panose="020F0502020204030204" pitchFamily="34" charset="0"/>
              </a:rPr>
              <a:t>3</a:t>
            </a:r>
            <a:endParaRPr lang="en-US" altLang="en-US" baseline="-25000" dirty="0">
              <a:latin typeface="Calibri" panose="020F0502020204030204" pitchFamily="34" charset="0"/>
            </a:endParaRPr>
          </a:p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CDD44A-80C3-4D33-AA31-D359BAC21B76}"/>
              </a:ext>
            </a:extLst>
          </p:cNvPr>
          <p:cNvSpPr txBox="1"/>
          <p:nvPr/>
        </p:nvSpPr>
        <p:spPr>
          <a:xfrm>
            <a:off x="371540" y="1739754"/>
            <a:ext cx="8243888" cy="369888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</a:rPr>
              <a:t>καταστροφή με 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SO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l-GR" dirty="0">
                <a:solidFill>
                  <a:schemeClr val="tx1"/>
                </a:solidFill>
                <a:sym typeface="Wingdings" pitchFamily="2" charset="2"/>
              </a:rPr>
              <a:t>νιτρώδεις ατμοί  απώλεια αζώτου κατά την ογκομέτρηση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A4F2D8E7-F7B0-4811-B615-E919E5E61DDD}"/>
              </a:ext>
            </a:extLst>
          </p:cNvPr>
          <p:cNvSpPr/>
          <p:nvPr/>
        </p:nvSpPr>
        <p:spPr>
          <a:xfrm>
            <a:off x="4147881" y="2349354"/>
            <a:ext cx="350519" cy="3048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21A6EB-2F99-460B-8801-6723A89D36D4}"/>
              </a:ext>
            </a:extLst>
          </p:cNvPr>
          <p:cNvSpPr txBox="1"/>
          <p:nvPr/>
        </p:nvSpPr>
        <p:spPr>
          <a:xfrm>
            <a:off x="2395281" y="2752561"/>
            <a:ext cx="3505200" cy="369888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</a:rPr>
              <a:t>προσθήκη</a:t>
            </a:r>
            <a:r>
              <a:rPr lang="el-GR" dirty="0">
                <a:solidFill>
                  <a:srgbClr val="FFFF00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σαλικυλικού οξέος (1</a:t>
            </a:r>
            <a:r>
              <a:rPr lang="en-US" dirty="0">
                <a:solidFill>
                  <a:schemeClr val="tx1"/>
                </a:solidFill>
              </a:rPr>
              <a:t>g)</a:t>
            </a:r>
          </a:p>
        </p:txBody>
      </p:sp>
      <p:graphicFrame>
        <p:nvGraphicFramePr>
          <p:cNvPr id="22530" name="Object 2">
            <a:extLst>
              <a:ext uri="{FF2B5EF4-FFF2-40B4-BE49-F238E27FC236}">
                <a16:creationId xmlns:a16="http://schemas.microsoft.com/office/drawing/2014/main" id="{FD84527C-6D5D-4043-89CD-DE865D8161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178880"/>
              </p:ext>
            </p:extLst>
          </p:nvPr>
        </p:nvGraphicFramePr>
        <p:xfrm>
          <a:off x="6008960" y="2509684"/>
          <a:ext cx="1393279" cy="817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722160" imgH="424080" progId="ACD.ChemSketchCDX">
                  <p:embed/>
                </p:oleObj>
              </mc:Choice>
              <mc:Fallback>
                <p:oleObj name="ChemSketch" r:id="rId2" imgW="722160" imgH="424080" progId="ACD.ChemSketchCDX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960" y="2509684"/>
                        <a:ext cx="1393279" cy="817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2">
            <a:extLst>
              <a:ext uri="{FF2B5EF4-FFF2-40B4-BE49-F238E27FC236}">
                <a16:creationId xmlns:a16="http://schemas.microsoft.com/office/drawing/2014/main" id="{D4D4A1A2-35CB-485C-9174-4912EFCC83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294182"/>
              </p:ext>
            </p:extLst>
          </p:nvPr>
        </p:nvGraphicFramePr>
        <p:xfrm>
          <a:off x="1869409" y="3551097"/>
          <a:ext cx="49074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4" imgW="2239560" imgH="382680" progId="ACD.ChemSketchCDX">
                  <p:embed/>
                </p:oleObj>
              </mc:Choice>
              <mc:Fallback>
                <p:oleObj name="ChemSketch" r:id="rId4" imgW="2239560" imgH="382680" progId="ACD.ChemSketchCDX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9409" y="3551097"/>
                        <a:ext cx="4907462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own Arrow 14">
            <a:extLst>
              <a:ext uri="{FF2B5EF4-FFF2-40B4-BE49-F238E27FC236}">
                <a16:creationId xmlns:a16="http://schemas.microsoft.com/office/drawing/2014/main" id="{4FB872D5-F3DA-466F-A4BE-1E23374B26A1}"/>
              </a:ext>
            </a:extLst>
          </p:cNvPr>
          <p:cNvSpPr/>
          <p:nvPr/>
        </p:nvSpPr>
        <p:spPr>
          <a:xfrm>
            <a:off x="4168140" y="4370913"/>
            <a:ext cx="350519" cy="3048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Curved Right Arrow 15">
            <a:extLst>
              <a:ext uri="{FF2B5EF4-FFF2-40B4-BE49-F238E27FC236}">
                <a16:creationId xmlns:a16="http://schemas.microsoft.com/office/drawing/2014/main" id="{F20A009C-6730-4294-BFC0-BA8CB115AA27}"/>
              </a:ext>
            </a:extLst>
          </p:cNvPr>
          <p:cNvSpPr/>
          <p:nvPr/>
        </p:nvSpPr>
        <p:spPr>
          <a:xfrm>
            <a:off x="1336009" y="2813525"/>
            <a:ext cx="533400" cy="1066800"/>
          </a:xfrm>
          <a:prstGeom prst="curvedRightArrow">
            <a:avLst>
              <a:gd name="adj1" fmla="val 28347"/>
              <a:gd name="adj2" fmla="val 50000"/>
              <a:gd name="adj3" fmla="val 250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108B9F-992F-4D28-8DD7-96F94DCCBC1A}"/>
              </a:ext>
            </a:extLst>
          </p:cNvPr>
          <p:cNvSpPr txBox="1"/>
          <p:nvPr/>
        </p:nvSpPr>
        <p:spPr>
          <a:xfrm>
            <a:off x="2590798" y="4711168"/>
            <a:ext cx="4038601" cy="369332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</a:rPr>
              <a:t>Μετά από 30 </a:t>
            </a:r>
            <a:r>
              <a:rPr lang="en-US" dirty="0">
                <a:solidFill>
                  <a:schemeClr val="tx1"/>
                </a:solidFill>
              </a:rPr>
              <a:t>min </a:t>
            </a:r>
            <a:r>
              <a:rPr lang="el-GR" dirty="0">
                <a:solidFill>
                  <a:schemeClr val="tx1"/>
                </a:solidFill>
              </a:rPr>
              <a:t>προσθήκη </a:t>
            </a:r>
            <a:r>
              <a:rPr lang="en-US" dirty="0">
                <a:solidFill>
                  <a:schemeClr val="tx1"/>
                </a:solidFill>
              </a:rPr>
              <a:t>Na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552" name="TextBox 17">
            <a:extLst>
              <a:ext uri="{FF2B5EF4-FFF2-40B4-BE49-F238E27FC236}">
                <a16:creationId xmlns:a16="http://schemas.microsoft.com/office/drawing/2014/main" id="{7306C2AB-755C-4161-934D-FC787F915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352" y="3737627"/>
            <a:ext cx="1717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dirty="0">
                <a:latin typeface="Calibri" panose="020F0502020204030204" pitchFamily="34" charset="0"/>
              </a:rPr>
              <a:t>βρασμός 30 </a:t>
            </a:r>
            <a:r>
              <a:rPr lang="en-US" altLang="en-US" dirty="0">
                <a:latin typeface="Calibri" panose="020F0502020204030204" pitchFamily="34" charset="0"/>
              </a:rPr>
              <a:t>min</a:t>
            </a:r>
          </a:p>
        </p:txBody>
      </p:sp>
      <p:graphicFrame>
        <p:nvGraphicFramePr>
          <p:cNvPr id="22532" name="Object 4">
            <a:extLst>
              <a:ext uri="{FF2B5EF4-FFF2-40B4-BE49-F238E27FC236}">
                <a16:creationId xmlns:a16="http://schemas.microsoft.com/office/drawing/2014/main" id="{BC115CC8-2012-4798-ADB8-090DF37616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06921"/>
              </p:ext>
            </p:extLst>
          </p:nvPr>
        </p:nvGraphicFramePr>
        <p:xfrm>
          <a:off x="762000" y="5611495"/>
          <a:ext cx="6290711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6" imgW="2425320" imgH="382680" progId="ACD.ChemSketchCDX">
                  <p:embed/>
                </p:oleObj>
              </mc:Choice>
              <mc:Fallback>
                <p:oleObj name="ChemSketch" r:id="rId6" imgW="2425320" imgH="382680" progId="ACD.ChemSketchCDX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611495"/>
                        <a:ext cx="6290711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own Arrow 20">
            <a:extLst>
              <a:ext uri="{FF2B5EF4-FFF2-40B4-BE49-F238E27FC236}">
                <a16:creationId xmlns:a16="http://schemas.microsoft.com/office/drawing/2014/main" id="{8EC66D52-1B57-486D-9492-2043D04C7513}"/>
              </a:ext>
            </a:extLst>
          </p:cNvPr>
          <p:cNvSpPr/>
          <p:nvPr/>
        </p:nvSpPr>
        <p:spPr>
          <a:xfrm>
            <a:off x="4138049" y="5209113"/>
            <a:ext cx="350519" cy="3048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3248505A-14AC-402E-A08E-F09B44DD404B}"/>
              </a:ext>
            </a:extLst>
          </p:cNvPr>
          <p:cNvSpPr/>
          <p:nvPr/>
        </p:nvSpPr>
        <p:spPr>
          <a:xfrm>
            <a:off x="7167011" y="5843275"/>
            <a:ext cx="381000" cy="1524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60" name="TextBox 22">
            <a:extLst>
              <a:ext uri="{FF2B5EF4-FFF2-40B4-BE49-F238E27FC236}">
                <a16:creationId xmlns:a16="http://schemas.microsoft.com/office/drawing/2014/main" id="{72787108-95E2-4A33-A682-9FFD9A948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8011" y="5617389"/>
            <a:ext cx="1371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n-US" sz="1400" dirty="0">
                <a:latin typeface="Calibri" panose="020F0502020204030204" pitchFamily="34" charset="0"/>
              </a:rPr>
              <a:t>καταστρέφεται χωρίς απώλεια αζώτου</a:t>
            </a:r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664114E-97BA-478A-B2AD-D1825BDC6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819"/>
            <a:ext cx="8229600" cy="125431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2800" dirty="0"/>
              <a:t>Προσδιορισμός κατά </a:t>
            </a:r>
            <a:r>
              <a:rPr lang="en-US" sz="2800" dirty="0" err="1"/>
              <a:t>Kjeldahl</a:t>
            </a:r>
            <a:br>
              <a:rPr lang="el-GR" sz="2800" dirty="0"/>
            </a:br>
            <a:r>
              <a:rPr lang="el-GR" sz="2800" i="1" dirty="0"/>
              <a:t>β)</a:t>
            </a:r>
            <a:r>
              <a:rPr lang="el-GR" sz="2800" b="1" i="1" dirty="0"/>
              <a:t>Παρουσία </a:t>
            </a:r>
            <a:r>
              <a:rPr lang="el-GR" sz="2800" b="1" i="1" dirty="0" err="1"/>
              <a:t>Νιτρο</a:t>
            </a:r>
            <a:r>
              <a:rPr lang="el-GR" sz="2800" b="1" i="1" dirty="0"/>
              <a:t>- και </a:t>
            </a:r>
            <a:r>
              <a:rPr lang="el-GR" sz="2800" b="1" i="1" dirty="0" err="1"/>
              <a:t>Νιτρωδοομάδων</a:t>
            </a:r>
            <a:endParaRPr lang="en-US" sz="32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09D252-8AFF-478F-B4A3-99BB9ED25250}"/>
              </a:ext>
            </a:extLst>
          </p:cNvPr>
          <p:cNvSpPr txBox="1"/>
          <p:nvPr/>
        </p:nvSpPr>
        <p:spPr>
          <a:xfrm>
            <a:off x="304800" y="1981200"/>
            <a:ext cx="8469313" cy="369888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</a:rPr>
              <a:t>Όταν το Ν συμμετέχει ως αμίδιο το οποίο μπορεί να απελευθερώσει μια πτητική αμίνη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1CB0C-1577-40EF-B065-9735C5ADF99E}"/>
              </a:ext>
            </a:extLst>
          </p:cNvPr>
          <p:cNvSpPr txBox="1"/>
          <p:nvPr/>
        </p:nvSpPr>
        <p:spPr>
          <a:xfrm>
            <a:off x="74613" y="3135313"/>
            <a:ext cx="9069387" cy="64633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</a:rPr>
              <a:t>Σαπωνοποίηση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στην αποστακτική συσκευή </a:t>
            </a:r>
            <a:r>
              <a:rPr lang="en-US" dirty="0" err="1">
                <a:solidFill>
                  <a:schemeClr val="tx1"/>
                </a:solidFill>
              </a:rPr>
              <a:t>Kjeldahl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l-GR" dirty="0">
                <a:solidFill>
                  <a:schemeClr val="tx1"/>
                </a:solidFill>
              </a:rPr>
              <a:t>απελευθέρωση της αμίνης) </a:t>
            </a:r>
            <a:r>
              <a:rPr lang="el-GR" dirty="0">
                <a:solidFill>
                  <a:schemeClr val="tx1"/>
                </a:solidFill>
                <a:sym typeface="Wingdings" pitchFamily="2" charset="2"/>
              </a:rPr>
              <a:t> απόσταξη της </a:t>
            </a:r>
            <a:r>
              <a:rPr lang="el-GR" dirty="0" err="1">
                <a:solidFill>
                  <a:schemeClr val="tx1"/>
                </a:solidFill>
                <a:sym typeface="Wingdings" pitchFamily="2" charset="2"/>
              </a:rPr>
              <a:t>αμίνης</a:t>
            </a:r>
            <a:r>
              <a:rPr lang="el-GR" dirty="0">
                <a:solidFill>
                  <a:schemeClr val="tx1"/>
                </a:solidFill>
                <a:sym typeface="Wingdings" pitchFamily="2" charset="2"/>
              </a:rPr>
              <a:t> σε τιτλοδοτημένο διάλυμα 0.1Ν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H</a:t>
            </a:r>
            <a:r>
              <a:rPr lang="en-US" baseline="-25000" dirty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SO</a:t>
            </a:r>
            <a:r>
              <a:rPr lang="en-US" baseline="-25000" dirty="0">
                <a:solidFill>
                  <a:schemeClr val="tx1"/>
                </a:solidFill>
                <a:sym typeface="Wingdings" pitchFamily="2" charset="2"/>
              </a:rPr>
              <a:t>4</a:t>
            </a:r>
            <a:r>
              <a:rPr lang="el-GR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l-GR" dirty="0" err="1">
                <a:solidFill>
                  <a:schemeClr val="tx1"/>
                </a:solidFill>
                <a:sym typeface="Wingdings" pitchFamily="2" charset="2"/>
              </a:rPr>
              <a:t>επανογκομέτρηση</a:t>
            </a:r>
            <a:r>
              <a:rPr lang="el-GR" dirty="0">
                <a:solidFill>
                  <a:schemeClr val="tx1"/>
                </a:solidFill>
                <a:sym typeface="Wingdings" pitchFamily="2" charset="2"/>
              </a:rPr>
              <a:t> με 0.1Ν </a:t>
            </a:r>
            <a:r>
              <a:rPr lang="el-GR" dirty="0" err="1">
                <a:solidFill>
                  <a:schemeClr val="tx1"/>
                </a:solidFill>
                <a:sym typeface="Wingdings" pitchFamily="2" charset="2"/>
              </a:rPr>
              <a:t>ΝαΟΗ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B7BA5BD6-9B0F-4FEF-9E9C-E3C0B252B0BD}"/>
              </a:ext>
            </a:extLst>
          </p:cNvPr>
          <p:cNvSpPr/>
          <p:nvPr/>
        </p:nvSpPr>
        <p:spPr>
          <a:xfrm>
            <a:off x="4234656" y="2427288"/>
            <a:ext cx="304800" cy="6096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23554" name="Object 2">
            <a:extLst>
              <a:ext uri="{FF2B5EF4-FFF2-40B4-BE49-F238E27FC236}">
                <a16:creationId xmlns:a16="http://schemas.microsoft.com/office/drawing/2014/main" id="{05443668-E314-4C75-8163-957652A82C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434843"/>
              </p:ext>
            </p:extLst>
          </p:nvPr>
        </p:nvGraphicFramePr>
        <p:xfrm>
          <a:off x="304800" y="4114800"/>
          <a:ext cx="7350464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2786400" imgH="894960" progId="ACD.ChemSketchCDX">
                  <p:embed/>
                </p:oleObj>
              </mc:Choice>
              <mc:Fallback>
                <p:oleObj name="ChemSketch" r:id="rId2" imgW="2786400" imgH="894960" progId="ACD.ChemSketchCDX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14800"/>
                        <a:ext cx="7350464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0532967F-6210-4868-AFB3-49166506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819"/>
            <a:ext cx="8229600" cy="1418381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2800" dirty="0"/>
              <a:t>Προσδιορισμός κατά </a:t>
            </a:r>
            <a:r>
              <a:rPr lang="en-US" sz="2800" dirty="0" err="1"/>
              <a:t>Kjeldahl</a:t>
            </a:r>
            <a:r>
              <a:rPr lang="en-US" sz="2800" dirty="0"/>
              <a:t> –</a:t>
            </a:r>
            <a:r>
              <a:rPr lang="el-GR" sz="2800" dirty="0"/>
              <a:t>παραλλαγές της μεθόδου</a:t>
            </a:r>
            <a:endParaRPr lang="en-US" sz="32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2009-09-03T18:58:10Z</outs:dateTime>
      <outs:isPinned>true</outs:isPinned>
    </outs:relatedDate>
    <outs:relatedDate>
      <outs:type>2</outs:type>
      <outs:displayName>Created</outs:displayName>
      <outs:dateTime>2009-09-03T18:11:02Z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Virtual PC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Luis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AD6D2F30-D143-4A73-963D-5F1877ED198D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6757</TotalTime>
  <Words>1108</Words>
  <Application>Microsoft Office PowerPoint</Application>
  <PresentationFormat>On-screen Show (4:3)</PresentationFormat>
  <Paragraphs>176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ΟΓΚΟΜΕΤΡΙΚΗ ΑΝΑΛΥΣΗ</vt:lpstr>
      <vt:lpstr>ΥΔΑΤΙΚΕΣ ΟΓΚΟΜΕΤΡΗΣΕΙΣ  Προσδιορισμός κατά Kjeldahl</vt:lpstr>
      <vt:lpstr>ΥΔΑΤΙΚΕΣ ΟΓΚΟΜΕΤΡΗΣΕΙΣ  Προσδιορισμός κατά Kjeldahl α)Σε απουσία Νιτρο- και Νιτρωδοομάδων</vt:lpstr>
      <vt:lpstr>ΥΔΑΤΙΚΕΣ ΟΓΚΟΜΕΤΡΗΣΕΙΣ  Προσδιορισμός κατά Kjeldahl α)Σε απουσία Νιτρο- και Νιτρωδοομάδων</vt:lpstr>
      <vt:lpstr>ΥΔΑΤΙΚΕΣ ΟΓΚΟΜΕΤΡΗΣΕΙΣ  Προσδιορισμός κατά Kjeldahl α)Σε απουσία Νιτρο- και Νιτρωδοομάδων</vt:lpstr>
      <vt:lpstr>ΥΔΑΤΙΚΕΣ ΟΓΚΟΜΕΤΡΗΣΕΙΣ  Προσδιορισμός κατά Kjeldahl α)Σε απουσία Νιτρο- και Νιτρωδοομάδων</vt:lpstr>
      <vt:lpstr>ΥΔΑΤΙΚΕΣ ΟΓΚΟΜΕΤΡΗΣΕΙΣ  Προσδιορισμός κατά Kjeldahl α)Σε απουσία Νιτρο- και Νιτρωδοομάδων</vt:lpstr>
      <vt:lpstr>ΥΔΑΤΙΚΕΣ ΟΓΚΟΜΕΤΡΗΣΕΙΣ  Προσδιορισμός κατά Kjeldahl β)Παρουσία Νιτρο- και Νιτρωδοομάδων</vt:lpstr>
      <vt:lpstr>ΥΔΑΤΙΚΕΣ ΟΓΚΟΜΕΤΡΗΣΕΙΣ  Προσδιορισμός κατά Kjeldahl –παραλλαγές της μεθόδου</vt:lpstr>
      <vt:lpstr>ΥΔΑΤΙΚΕΣ ΟΓΚΟΜΕΤΡΗΣΕΙΣ  Προσδιορισμός κατά Kjeldahl –παραλλαγές της μεθόδου</vt:lpstr>
      <vt:lpstr>ΥΔΑΤΙΚΕΣ ΟΓΚΟΜΕΤΡΗΣΕΙΣ  Προσδιορισμός κατά Kjeldahl –παραλλαγές της μεθόδου</vt:lpstr>
      <vt:lpstr>ΥΔΑΤΙΚΕΣ ΟΓΚΟΜΕΤΡΗΣΕΙΣ  Προσδιορισμός κατά Kjeldahl –παραλλαγές της μεθόδου</vt:lpstr>
      <vt:lpstr>ΥΔΑΤΙΚΕΣ ΟΓΚΟΜΕΤΡΗΣΕΙΣ  Προσδιορισμός κατά Kjeldahl –παραλλαγές της μεθόδου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ΕΛΕΓΧΟΣ ΠΕΡΙΕΚΤΙΚΟΤΗΤΑΣ</dc:title>
  <dc:creator>Virtual PC</dc:creator>
  <cp:lastModifiedBy>EIRINI PANTERI</cp:lastModifiedBy>
  <cp:revision>284</cp:revision>
  <dcterms:created xsi:type="dcterms:W3CDTF">2009-09-03T18:11:02Z</dcterms:created>
  <dcterms:modified xsi:type="dcterms:W3CDTF">2022-12-22T08:41:56Z</dcterms:modified>
</cp:coreProperties>
</file>