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89" r:id="rId9"/>
    <p:sldId id="290" r:id="rId10"/>
    <p:sldId id="264" r:id="rId11"/>
    <p:sldId id="274" r:id="rId12"/>
    <p:sldId id="263" r:id="rId13"/>
    <p:sldId id="283" r:id="rId14"/>
    <p:sldId id="281" r:id="rId15"/>
    <p:sldId id="292" r:id="rId16"/>
    <p:sldId id="282" r:id="rId17"/>
    <p:sldId id="262" r:id="rId18"/>
    <p:sldId id="275" r:id="rId19"/>
    <p:sldId id="266" r:id="rId20"/>
    <p:sldId id="265" r:id="rId21"/>
    <p:sldId id="267" r:id="rId22"/>
    <p:sldId id="268" r:id="rId23"/>
    <p:sldId id="273" r:id="rId24"/>
    <p:sldId id="287" r:id="rId25"/>
    <p:sldId id="269" r:id="rId26"/>
    <p:sldId id="277" r:id="rId27"/>
    <p:sldId id="286" r:id="rId28"/>
    <p:sldId id="270" r:id="rId29"/>
    <p:sldId id="276" r:id="rId30"/>
    <p:sldId id="271" r:id="rId31"/>
    <p:sldId id="284" r:id="rId32"/>
    <p:sldId id="272" r:id="rId33"/>
    <p:sldId id="279" r:id="rId34"/>
    <p:sldId id="293" r:id="rId35"/>
    <p:sldId id="278" r:id="rId36"/>
    <p:sldId id="280" r:id="rId37"/>
    <p:sldId id="285" r:id="rId3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1EA96C36-FA16-414C-BEC2-9273DCE86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966D2ACC-3F52-4EE4-A429-5531E08644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5CCECD-2E23-4D59-910E-138989E7542B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:a16="http://schemas.microsoft.com/office/drawing/2014/main" id="{65B9F7F6-97C8-4B7F-9C38-B33AFE320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:a16="http://schemas.microsoft.com/office/drawing/2014/main" id="{D1D66D05-0DDC-4810-B746-7EC5BE1E7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B551E63C-96C7-4AA3-94BB-64AD325EA3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EACFC945-2104-4200-9452-69E142DF3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AA87FBC-CE07-483A-A611-AB472B32B03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CA62866-0D8B-4B6B-A268-18D4A278F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6B2B86-64F8-43BC-99DB-342F121C6E27}" type="slidenum">
              <a:rPr lang="el-GR" altLang="el-GR">
                <a:latin typeface="Calibri" panose="020F0502020204030204" pitchFamily="34" charset="0"/>
              </a:rPr>
              <a:pPr eaLnBrk="1" hangingPunct="1"/>
              <a:t>10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D542C81-CE2D-45EC-B5A2-C6397CF347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343B62D-1156-4AF8-A116-2B142C5A5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A1987B2-F58D-459A-A28D-4A400CC06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E775A5-84CE-4071-ACAA-BF484F462579}" type="slidenum">
              <a:rPr lang="el-GR" altLang="el-GR">
                <a:latin typeface="Calibri" panose="020F0502020204030204" pitchFamily="34" charset="0"/>
              </a:rPr>
              <a:pPr eaLnBrk="1" hangingPunct="1"/>
              <a:t>18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96D2D32-8BD8-4925-951B-8D4DE3D78E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8994CAC-6439-4A59-A2B7-9B5920602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4E95209-BF96-477F-AE41-98D0335EC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BD322B-A0B0-40E7-A3B3-E65C5AB3BA82}" type="slidenum">
              <a:rPr lang="el-GR" altLang="el-GR">
                <a:latin typeface="Calibri" panose="020F0502020204030204" pitchFamily="34" charset="0"/>
              </a:rPr>
              <a:pPr eaLnBrk="1" hangingPunct="1"/>
              <a:t>19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BDBD12-EF34-4207-96AC-BFD3E4B171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EC8F4E3-FF99-4621-9CCA-B3ABEB9C9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- Ορθογώνιο">
            <a:extLst>
              <a:ext uri="{FF2B5EF4-FFF2-40B4-BE49-F238E27FC236}">
                <a16:creationId xmlns:a16="http://schemas.microsoft.com/office/drawing/2014/main" id="{3E34C3F1-3DEE-4660-AABD-E8228F25AA61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- Ορθογώνιο">
            <a:extLst>
              <a:ext uri="{FF2B5EF4-FFF2-40B4-BE49-F238E27FC236}">
                <a16:creationId xmlns:a16="http://schemas.microsoft.com/office/drawing/2014/main" id="{CD85FB79-F8D3-4E41-AEC1-55ADEC8EB54A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2 - Ορθογώνιο">
            <a:extLst>
              <a:ext uri="{FF2B5EF4-FFF2-40B4-BE49-F238E27FC236}">
                <a16:creationId xmlns:a16="http://schemas.microsoft.com/office/drawing/2014/main" id="{94AFDC7B-DB9E-492B-9FC1-CFE8D494B8B8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4 - Ορθογώνιο">
            <a:extLst>
              <a:ext uri="{FF2B5EF4-FFF2-40B4-BE49-F238E27FC236}">
                <a16:creationId xmlns:a16="http://schemas.microsoft.com/office/drawing/2014/main" id="{8F2DCB9A-4897-4B1D-80C8-EB2C02A4CD71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0" name="27 - Θέση ημερομηνίας">
            <a:extLst>
              <a:ext uri="{FF2B5EF4-FFF2-40B4-BE49-F238E27FC236}">
                <a16:creationId xmlns:a16="http://schemas.microsoft.com/office/drawing/2014/main" id="{E543D119-63A1-4AE8-B2D5-7053B875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B8AA599-B9DC-4F6A-B08E-D60FC9A362E9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11" name="16 - Θέση υποσέλιδου">
            <a:extLst>
              <a:ext uri="{FF2B5EF4-FFF2-40B4-BE49-F238E27FC236}">
                <a16:creationId xmlns:a16="http://schemas.microsoft.com/office/drawing/2014/main" id="{BD2B73BD-EC91-48E6-8E21-F3576A43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28 - Θέση αριθμού διαφάνειας">
            <a:extLst>
              <a:ext uri="{FF2B5EF4-FFF2-40B4-BE49-F238E27FC236}">
                <a16:creationId xmlns:a16="http://schemas.microsoft.com/office/drawing/2014/main" id="{DC49362A-6656-4000-9D5C-87E15E66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7CDFA205-9921-4C31-A491-59B5D76E18A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902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>
            <a:extLst>
              <a:ext uri="{FF2B5EF4-FFF2-40B4-BE49-F238E27FC236}">
                <a16:creationId xmlns:a16="http://schemas.microsoft.com/office/drawing/2014/main" id="{1B496A81-68C8-48AE-BDDC-99B78F65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B75C-899B-49C4-BF91-2A38327B8B26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499663F1-E94F-4B41-99F2-08155C6F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>
            <a:extLst>
              <a:ext uri="{FF2B5EF4-FFF2-40B4-BE49-F238E27FC236}">
                <a16:creationId xmlns:a16="http://schemas.microsoft.com/office/drawing/2014/main" id="{2CBF1761-2BDC-413A-9648-96ECD313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F038-5AD0-4265-AF23-CB2AE9BE2DB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173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- Ευθεία γραμμή σύνδεσης">
            <a:extLst>
              <a:ext uri="{FF2B5EF4-FFF2-40B4-BE49-F238E27FC236}">
                <a16:creationId xmlns:a16="http://schemas.microsoft.com/office/drawing/2014/main" id="{FC0004F6-C8F4-40EE-B096-B81A2704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" name="11 - Ισοσκελές τρίγωνο">
            <a:extLst>
              <a:ext uri="{FF2B5EF4-FFF2-40B4-BE49-F238E27FC236}">
                <a16:creationId xmlns:a16="http://schemas.microsoft.com/office/drawing/2014/main" id="{F1E9FD72-0221-4D7E-8F41-0048959EC343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2 - Ευθεία γραμμή σύνδεσης">
            <a:extLst>
              <a:ext uri="{FF2B5EF4-FFF2-40B4-BE49-F238E27FC236}">
                <a16:creationId xmlns:a16="http://schemas.microsoft.com/office/drawing/2014/main" id="{683292AD-EBED-4668-BC9B-8F809AC78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0BF6FD42-AC7C-4F2C-8139-7EE4429F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D380-C1CE-454D-90A6-5FA8B8E4E426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0134346-42B0-46D3-B8E5-A8AA8B33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E06308E8-AE3B-4E42-869E-AA1A4526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FEAC-93C7-4C02-ADDC-A1C95C2FAE6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914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>
            <a:extLst>
              <a:ext uri="{FF2B5EF4-FFF2-40B4-BE49-F238E27FC236}">
                <a16:creationId xmlns:a16="http://schemas.microsoft.com/office/drawing/2014/main" id="{5D55D1FB-072B-435E-907B-BB24DD0F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C87A-11DA-4F4E-A6AC-DB980C484AAE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E72B27E2-BED9-4BAE-9574-0DE276D2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>
            <a:extLst>
              <a:ext uri="{FF2B5EF4-FFF2-40B4-BE49-F238E27FC236}">
                <a16:creationId xmlns:a16="http://schemas.microsoft.com/office/drawing/2014/main" id="{6CD9791C-E95C-4AD5-ABC3-BB85DD88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4297E-199E-497D-946D-70F099ED36C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207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- Ορθογώνιο">
            <a:extLst>
              <a:ext uri="{FF2B5EF4-FFF2-40B4-BE49-F238E27FC236}">
                <a16:creationId xmlns:a16="http://schemas.microsoft.com/office/drawing/2014/main" id="{794FEE99-0E5E-480E-9885-33201FE90255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- Ορθογώνιο">
            <a:extLst>
              <a:ext uri="{FF2B5EF4-FFF2-40B4-BE49-F238E27FC236}">
                <a16:creationId xmlns:a16="http://schemas.microsoft.com/office/drawing/2014/main" id="{168029A7-58DC-45C8-822D-ED77C6D2D6C6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>
            <a:extLst>
              <a:ext uri="{FF2B5EF4-FFF2-40B4-BE49-F238E27FC236}">
                <a16:creationId xmlns:a16="http://schemas.microsoft.com/office/drawing/2014/main" id="{4508E755-F59E-43AD-B303-398F9ECC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4013-F01E-4717-AFCB-01E6D5B1C104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7" name="4 - Θέση υποσέλιδου">
            <a:extLst>
              <a:ext uri="{FF2B5EF4-FFF2-40B4-BE49-F238E27FC236}">
                <a16:creationId xmlns:a16="http://schemas.microsoft.com/office/drawing/2014/main" id="{4AB45206-E19B-4A59-981C-8F81AD73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>
            <a:extLst>
              <a:ext uri="{FF2B5EF4-FFF2-40B4-BE49-F238E27FC236}">
                <a16:creationId xmlns:a16="http://schemas.microsoft.com/office/drawing/2014/main" id="{A15D2632-992B-487E-8E81-E4CEF571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B0CBCD3A-4BFE-4DD3-9C99-B6BEF6E9EFE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8893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>
            <a:extLst>
              <a:ext uri="{FF2B5EF4-FFF2-40B4-BE49-F238E27FC236}">
                <a16:creationId xmlns:a16="http://schemas.microsoft.com/office/drawing/2014/main" id="{3BDC5BFE-483D-482E-8140-2FB38585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1C48-905E-4A9E-BB7B-BBC496477922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6" name="2 - Θέση υποσέλιδου">
            <a:extLst>
              <a:ext uri="{FF2B5EF4-FFF2-40B4-BE49-F238E27FC236}">
                <a16:creationId xmlns:a16="http://schemas.microsoft.com/office/drawing/2014/main" id="{563B4527-5D5D-44BE-B209-7B0F336E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>
            <a:extLst>
              <a:ext uri="{FF2B5EF4-FFF2-40B4-BE49-F238E27FC236}">
                <a16:creationId xmlns:a16="http://schemas.microsoft.com/office/drawing/2014/main" id="{BAB85418-E349-44A3-B4D4-7CF2C19B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C929-B516-4303-8FAC-D4DF474D4EB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0836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13 - Θέση ημερομηνίας">
            <a:extLst>
              <a:ext uri="{FF2B5EF4-FFF2-40B4-BE49-F238E27FC236}">
                <a16:creationId xmlns:a16="http://schemas.microsoft.com/office/drawing/2014/main" id="{708D5ABA-F12C-47F1-9712-ECDF232B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E11D-D842-4A78-B60B-B24BA216DC7E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8" name="2 - Θέση υποσέλιδου">
            <a:extLst>
              <a:ext uri="{FF2B5EF4-FFF2-40B4-BE49-F238E27FC236}">
                <a16:creationId xmlns:a16="http://schemas.microsoft.com/office/drawing/2014/main" id="{BF4417B6-3C9D-4853-AD73-93AFDB1F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>
            <a:extLst>
              <a:ext uri="{FF2B5EF4-FFF2-40B4-BE49-F238E27FC236}">
                <a16:creationId xmlns:a16="http://schemas.microsoft.com/office/drawing/2014/main" id="{3CA6196E-FC81-4D87-9B3F-74D8B9A1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C9D1-EF24-4111-915C-B7FFD00F6E6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20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Ισοσκελές τρίγωνο">
            <a:extLst>
              <a:ext uri="{FF2B5EF4-FFF2-40B4-BE49-F238E27FC236}">
                <a16:creationId xmlns:a16="http://schemas.microsoft.com/office/drawing/2014/main" id="{F16BF35F-3144-4C7E-920C-F8E0490B9E47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" name="2 - Θέση ημερομηνίας">
            <a:extLst>
              <a:ext uri="{FF2B5EF4-FFF2-40B4-BE49-F238E27FC236}">
                <a16:creationId xmlns:a16="http://schemas.microsoft.com/office/drawing/2014/main" id="{9796B58A-5414-4B87-8791-E276C499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D056-5761-485B-A782-09BAE8E21C68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5" name="3 - Θέση υποσέλιδου">
            <a:extLst>
              <a:ext uri="{FF2B5EF4-FFF2-40B4-BE49-F238E27FC236}">
                <a16:creationId xmlns:a16="http://schemas.microsoft.com/office/drawing/2014/main" id="{714DF8EC-2EB9-4D0C-AF71-4591180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>
            <a:extLst>
              <a:ext uri="{FF2B5EF4-FFF2-40B4-BE49-F238E27FC236}">
                <a16:creationId xmlns:a16="http://schemas.microsoft.com/office/drawing/2014/main" id="{C68C1177-4882-47FF-9120-063BC56A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2B1B-7552-4ECB-9977-885F10C574B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220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- Ευθεία γραμμή σύνδεσης">
            <a:extLst>
              <a:ext uri="{FF2B5EF4-FFF2-40B4-BE49-F238E27FC236}">
                <a16:creationId xmlns:a16="http://schemas.microsoft.com/office/drawing/2014/main" id="{B89B3D11-C36F-4F08-B308-FB17488FA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11 - Ισοσκελές τρίγωνο">
            <a:extLst>
              <a:ext uri="{FF2B5EF4-FFF2-40B4-BE49-F238E27FC236}">
                <a16:creationId xmlns:a16="http://schemas.microsoft.com/office/drawing/2014/main" id="{E18B4A66-B86E-41F8-920C-0046503C7D7E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- Θέση ημερομηνίας">
            <a:extLst>
              <a:ext uri="{FF2B5EF4-FFF2-40B4-BE49-F238E27FC236}">
                <a16:creationId xmlns:a16="http://schemas.microsoft.com/office/drawing/2014/main" id="{EF6C8281-DE2D-4539-9AEB-46757160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6B8C-77D3-4106-ABBC-CB2984988D97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BC19F991-96A9-436C-A5C0-EA800EE8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3 - Θέση αριθμού διαφάνειας">
            <a:extLst>
              <a:ext uri="{FF2B5EF4-FFF2-40B4-BE49-F238E27FC236}">
                <a16:creationId xmlns:a16="http://schemas.microsoft.com/office/drawing/2014/main" id="{280299D7-A76F-4095-8F57-3BAD362B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B4B82-E8C8-481A-AB43-C9FDAB2AB5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770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- Ευθεία γραμμή σύνδεσης">
            <a:extLst>
              <a:ext uri="{FF2B5EF4-FFF2-40B4-BE49-F238E27FC236}">
                <a16:creationId xmlns:a16="http://schemas.microsoft.com/office/drawing/2014/main" id="{2653AC93-CB3D-4DF0-AA96-206CC5328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11 - Ευθεία γραμμή σύνδεσης">
            <a:extLst>
              <a:ext uri="{FF2B5EF4-FFF2-40B4-BE49-F238E27FC236}">
                <a16:creationId xmlns:a16="http://schemas.microsoft.com/office/drawing/2014/main" id="{7522A30C-BDAC-4B23-B23A-042C7EA045A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12 - Ισοσκελές τρίγωνο">
            <a:extLst>
              <a:ext uri="{FF2B5EF4-FFF2-40B4-BE49-F238E27FC236}">
                <a16:creationId xmlns:a16="http://schemas.microsoft.com/office/drawing/2014/main" id="{12BC1FF8-F27B-4F1E-A9A1-1D95B1B27BBC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8" name="4 - Θέση ημερομηνίας">
            <a:extLst>
              <a:ext uri="{FF2B5EF4-FFF2-40B4-BE49-F238E27FC236}">
                <a16:creationId xmlns:a16="http://schemas.microsoft.com/office/drawing/2014/main" id="{9EA7EE4D-45AB-4110-A79B-8B25B4AD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7FF5-4259-42D4-A040-17E7B5BCD1A8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9" name="5 - Θέση υποσέλιδου">
            <a:extLst>
              <a:ext uri="{FF2B5EF4-FFF2-40B4-BE49-F238E27FC236}">
                <a16:creationId xmlns:a16="http://schemas.microsoft.com/office/drawing/2014/main" id="{07F9F7AB-29A6-4D9B-B3C5-44AA4472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>
            <a:extLst>
              <a:ext uri="{FF2B5EF4-FFF2-40B4-BE49-F238E27FC236}">
                <a16:creationId xmlns:a16="http://schemas.microsoft.com/office/drawing/2014/main" id="{1D8FE537-00CA-424B-8327-8DC8C321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17E21-8042-4498-8C55-7DD9953F76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878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- Ευθεία γραμμή σύνδεσης">
            <a:extLst>
              <a:ext uri="{FF2B5EF4-FFF2-40B4-BE49-F238E27FC236}">
                <a16:creationId xmlns:a16="http://schemas.microsoft.com/office/drawing/2014/main" id="{1038088C-51CB-4058-A9A3-F5347635A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11 - Ισοσκελές τρίγωνο">
            <a:extLst>
              <a:ext uri="{FF2B5EF4-FFF2-40B4-BE49-F238E27FC236}">
                <a16:creationId xmlns:a16="http://schemas.microsoft.com/office/drawing/2014/main" id="{EEFC7383-F6BD-42B1-A801-25D90B06F498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- Ορθογώνιο">
            <a:extLst>
              <a:ext uri="{FF2B5EF4-FFF2-40B4-BE49-F238E27FC236}">
                <a16:creationId xmlns:a16="http://schemas.microsoft.com/office/drawing/2014/main" id="{DB51D7DE-DF7C-4ECD-A50D-C499017698E3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>
            <a:extLst>
              <a:ext uri="{FF2B5EF4-FFF2-40B4-BE49-F238E27FC236}">
                <a16:creationId xmlns:a16="http://schemas.microsoft.com/office/drawing/2014/main" id="{F1EA5D3D-1CF6-4CD8-A0BC-28BA83A5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7972-5B81-4855-94E1-474FD397ECA1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9" name="5 - Θέση υποσέλιδου">
            <a:extLst>
              <a:ext uri="{FF2B5EF4-FFF2-40B4-BE49-F238E27FC236}">
                <a16:creationId xmlns:a16="http://schemas.microsoft.com/office/drawing/2014/main" id="{2033BAD8-19C5-43EB-83F6-9F77740F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>
            <a:extLst>
              <a:ext uri="{FF2B5EF4-FFF2-40B4-BE49-F238E27FC236}">
                <a16:creationId xmlns:a16="http://schemas.microsoft.com/office/drawing/2014/main" id="{83AD99AD-069E-4842-9BDF-3E343A7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2603-815B-4C69-8E53-01B70D3FE3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1996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- Θέση τίτλου">
            <a:extLst>
              <a:ext uri="{FF2B5EF4-FFF2-40B4-BE49-F238E27FC236}">
                <a16:creationId xmlns:a16="http://schemas.microsoft.com/office/drawing/2014/main" id="{4BBF2491-CC5B-4155-82DE-CA1D83507D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1027" name="12 - Θέση κειμένου">
            <a:extLst>
              <a:ext uri="{FF2B5EF4-FFF2-40B4-BE49-F238E27FC236}">
                <a16:creationId xmlns:a16="http://schemas.microsoft.com/office/drawing/2014/main" id="{E19D9A0D-0400-40F2-BEC0-AF175B29C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14" name="13 - Θέση ημερομηνίας">
            <a:extLst>
              <a:ext uri="{FF2B5EF4-FFF2-40B4-BE49-F238E27FC236}">
                <a16:creationId xmlns:a16="http://schemas.microsoft.com/office/drawing/2014/main" id="{1C80F961-021B-4DE2-8F72-B05ADAB45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1D1D87B-56C0-478C-8368-5368C41C1B5C}" type="datetimeFigureOut">
              <a:rPr lang="el-GR"/>
              <a:pPr>
                <a:defRPr/>
              </a:pPr>
              <a:t>2/3/2021</a:t>
            </a:fld>
            <a:endParaRPr lang="el-GR"/>
          </a:p>
        </p:txBody>
      </p:sp>
      <p:sp>
        <p:nvSpPr>
          <p:cNvPr id="3" name="2 - Θέση υποσέλιδου">
            <a:extLst>
              <a:ext uri="{FF2B5EF4-FFF2-40B4-BE49-F238E27FC236}">
                <a16:creationId xmlns:a16="http://schemas.microsoft.com/office/drawing/2014/main" id="{A43A955B-D6F7-4569-83FD-714DAAAC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>
            <a:extLst>
              <a:ext uri="{FF2B5EF4-FFF2-40B4-BE49-F238E27FC236}">
                <a16:creationId xmlns:a16="http://schemas.microsoft.com/office/drawing/2014/main" id="{01816AFA-44F7-4A6F-B068-E29992C7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2FED89A-E782-49AB-8F92-A3FE005361C3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1031" name="27 - Ευθεία γραμμή σύνδεσης">
            <a:extLst>
              <a:ext uri="{FF2B5EF4-FFF2-40B4-BE49-F238E27FC236}">
                <a16:creationId xmlns:a16="http://schemas.microsoft.com/office/drawing/2014/main" id="{8EE87A53-04EF-453F-9D9F-294C4F541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2" name="28 - Ευθεία γραμμή σύνδεσης">
            <a:extLst>
              <a:ext uri="{FF2B5EF4-FFF2-40B4-BE49-F238E27FC236}">
                <a16:creationId xmlns:a16="http://schemas.microsoft.com/office/drawing/2014/main" id="{AD06E75F-918E-4ECB-B6FF-6EC23C875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" name="9 - Ισοσκελές τρίγωνο">
            <a:extLst>
              <a:ext uri="{FF2B5EF4-FFF2-40B4-BE49-F238E27FC236}">
                <a16:creationId xmlns:a16="http://schemas.microsoft.com/office/drawing/2014/main" id="{6A1179E5-6EC1-4C3E-BEB2-16670CB217E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46" r:id="rId4"/>
    <p:sldLayoutId id="2147483747" r:id="rId5"/>
    <p:sldLayoutId id="2147483751" r:id="rId6"/>
    <p:sldLayoutId id="2147483752" r:id="rId7"/>
    <p:sldLayoutId id="2147483753" r:id="rId8"/>
    <p:sldLayoutId id="2147483754" r:id="rId9"/>
    <p:sldLayoutId id="2147483748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C7452308-E641-4FC9-8D44-CC4BE7370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NMR-based strategies for structure elucidation of small molecules</a:t>
            </a:r>
            <a:endParaRPr lang="el-GR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ADAF2168-7B72-4A6C-87D2-B33F5F793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/>
              <a:t>Prokopios</a:t>
            </a:r>
            <a:r>
              <a:rPr lang="en-US" dirty="0"/>
              <a:t> MAGIATIS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F1BEB470-3F03-448C-AC48-29A6C543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8532812" cy="414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>
            <a:extLst>
              <a:ext uri="{FF2B5EF4-FFF2-40B4-BE49-F238E27FC236}">
                <a16:creationId xmlns:a16="http://schemas.microsoft.com/office/drawing/2014/main" id="{C40B211D-54FA-4147-88F8-55F9D9157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601AB937-929C-415E-B792-AB0803AAF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714375"/>
          <a:ext cx="4351338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714625" imgH="1666875" progId="ChemWindow.Document">
                  <p:embed/>
                </p:oleObj>
              </mc:Choice>
              <mc:Fallback>
                <p:oleObj name="Document" r:id="rId4" imgW="2714625" imgH="1666875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4375"/>
                        <a:ext cx="4351338" cy="2671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1">
            <a:extLst>
              <a:ext uri="{FF2B5EF4-FFF2-40B4-BE49-F238E27FC236}">
                <a16:creationId xmlns:a16="http://schemas.microsoft.com/office/drawing/2014/main" id="{28527271-2DD1-406B-B390-F0E7B7658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l-GR" b="1">
                <a:solidFill>
                  <a:schemeClr val="tx2"/>
                </a:solidFill>
                <a:latin typeface="Gill Sans MT" panose="020B0502020104020203" pitchFamily="34" charset="0"/>
              </a:rPr>
              <a:t>Example of aliphatic/terpenoid structure and 1H spectrum</a:t>
            </a:r>
            <a:endParaRPr lang="fr-FR" altLang="el-GR" b="1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5 - Έλλειψη">
            <a:extLst>
              <a:ext uri="{FF2B5EF4-FFF2-40B4-BE49-F238E27FC236}">
                <a16:creationId xmlns:a16="http://schemas.microsoft.com/office/drawing/2014/main" id="{3CC1D077-8ECB-4B9D-8477-1B8AC07EF4E3}"/>
              </a:ext>
            </a:extLst>
          </p:cNvPr>
          <p:cNvSpPr/>
          <p:nvPr/>
        </p:nvSpPr>
        <p:spPr>
          <a:xfrm>
            <a:off x="4357688" y="2143125"/>
            <a:ext cx="5000625" cy="4286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439" name="6 - TextBox">
            <a:extLst>
              <a:ext uri="{FF2B5EF4-FFF2-40B4-BE49-F238E27FC236}">
                <a16:creationId xmlns:a16="http://schemas.microsoft.com/office/drawing/2014/main" id="{7BDEB8D3-C82F-4DA6-9350-2E9F341C7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643063"/>
            <a:ext cx="165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Aliphatic region</a:t>
            </a:r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>
            <a:extLst>
              <a:ext uri="{FF2B5EF4-FFF2-40B4-BE49-F238E27FC236}">
                <a16:creationId xmlns:a16="http://schemas.microsoft.com/office/drawing/2014/main" id="{0B03CE25-38FF-4F7D-BEA4-F2189704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9459" name="2 - Θέση περιεχομένου">
            <a:extLst>
              <a:ext uri="{FF2B5EF4-FFF2-40B4-BE49-F238E27FC236}">
                <a16:creationId xmlns:a16="http://schemas.microsoft.com/office/drawing/2014/main" id="{E9FF7D24-7D1F-453E-93A1-4E991E43AD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43188" y="2000250"/>
            <a:ext cx="5857875" cy="41433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l-GR"/>
              <a:t>Aromatic proton region</a:t>
            </a:r>
            <a:endParaRPr lang="el-GR" altLang="el-GR"/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8D29CB68-E844-42F6-B6DD-EB105DE70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524000"/>
          <a:ext cx="82867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6416040" imgH="4130040" progId="ACD.ChemSketch.20">
                  <p:embed/>
                </p:oleObj>
              </mc:Choice>
              <mc:Fallback>
                <p:oleObj name="ChemSketch" r:id="rId2" imgW="6416040" imgH="4130040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524000"/>
                        <a:ext cx="82867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- Ευθύγραμμο βέλος σύνδεσης">
            <a:extLst>
              <a:ext uri="{FF2B5EF4-FFF2-40B4-BE49-F238E27FC236}">
                <a16:creationId xmlns:a16="http://schemas.microsoft.com/office/drawing/2014/main" id="{94DB0604-BC9E-4AB2-9DB0-4DF717ED2F9C}"/>
              </a:ext>
            </a:extLst>
          </p:cNvPr>
          <p:cNvCxnSpPr/>
          <p:nvPr/>
        </p:nvCxnSpPr>
        <p:spPr>
          <a:xfrm rot="5400000">
            <a:off x="1964531" y="2607469"/>
            <a:ext cx="2214563" cy="2143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Στρογγυλεμένο ορθογώνιο">
            <a:extLst>
              <a:ext uri="{FF2B5EF4-FFF2-40B4-BE49-F238E27FC236}">
                <a16:creationId xmlns:a16="http://schemas.microsoft.com/office/drawing/2014/main" id="{1BA124E2-BEBA-4476-94AE-961FA0976A8C}"/>
              </a:ext>
            </a:extLst>
          </p:cNvPr>
          <p:cNvSpPr/>
          <p:nvPr/>
        </p:nvSpPr>
        <p:spPr>
          <a:xfrm>
            <a:off x="4214813" y="2928938"/>
            <a:ext cx="3168650" cy="2232025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Caffeic</a:t>
            </a:r>
            <a:r>
              <a:rPr lang="en-US" dirty="0">
                <a:solidFill>
                  <a:schemeClr val="tx1"/>
                </a:solidFill>
              </a:rPr>
              <a:t> acid</a:t>
            </a:r>
            <a:endParaRPr lang="el-GR" dirty="0">
              <a:solidFill>
                <a:schemeClr val="tx1"/>
              </a:solidFill>
            </a:endParaRPr>
          </a:p>
        </p:txBody>
      </p:sp>
      <p:graphicFrame>
        <p:nvGraphicFramePr>
          <p:cNvPr id="19463" name="Object 4">
            <a:extLst>
              <a:ext uri="{FF2B5EF4-FFF2-40B4-BE49-F238E27FC236}">
                <a16:creationId xmlns:a16="http://schemas.microsoft.com/office/drawing/2014/main" id="{CB80DEA9-9C9E-4D90-BA25-4879DFC715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3143250"/>
          <a:ext cx="273685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728216" imgH="1091184" progId="ACD.ChemSketch.20">
                  <p:embed/>
                </p:oleObj>
              </mc:Choice>
              <mc:Fallback>
                <p:oleObj name="ChemSketch" r:id="rId4" imgW="1728216" imgH="1091184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143250"/>
                        <a:ext cx="273685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 algn="ctr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Ορθογώνιο">
            <a:extLst>
              <a:ext uri="{FF2B5EF4-FFF2-40B4-BE49-F238E27FC236}">
                <a16:creationId xmlns:a16="http://schemas.microsoft.com/office/drawing/2014/main" id="{DFF07197-CE94-4398-BB9B-C7EA9D9BF197}"/>
              </a:ext>
            </a:extLst>
          </p:cNvPr>
          <p:cNvSpPr/>
          <p:nvPr/>
        </p:nvSpPr>
        <p:spPr>
          <a:xfrm>
            <a:off x="857250" y="1500188"/>
            <a:ext cx="107156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7997C27D-1CCE-45FD-A05E-356EA8A8539A}"/>
              </a:ext>
            </a:extLst>
          </p:cNvPr>
          <p:cNvSpPr/>
          <p:nvPr/>
        </p:nvSpPr>
        <p:spPr>
          <a:xfrm>
            <a:off x="3984625" y="2786063"/>
            <a:ext cx="46038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>
            <a:extLst>
              <a:ext uri="{FF2B5EF4-FFF2-40B4-BE49-F238E27FC236}">
                <a16:creationId xmlns:a16="http://schemas.microsoft.com/office/drawing/2014/main" id="{8004051D-FA94-4239-9479-2DDA51A7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Example of lipid (olive oil)</a:t>
            </a:r>
            <a:endParaRPr lang="el-GR" altLang="el-GR"/>
          </a:p>
        </p:txBody>
      </p:sp>
      <p:sp>
        <p:nvSpPr>
          <p:cNvPr id="20483" name="2 - Θέση περιεχομένου">
            <a:extLst>
              <a:ext uri="{FF2B5EF4-FFF2-40B4-BE49-F238E27FC236}">
                <a16:creationId xmlns:a16="http://schemas.microsoft.com/office/drawing/2014/main" id="{8802C95D-C8D5-44D0-9E4B-27B09245AF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20484" name="Picture 2" descr="http://lipidlibrary.aocs.org/nmr/1NMRquan/Figure1.png">
            <a:extLst>
              <a:ext uri="{FF2B5EF4-FFF2-40B4-BE49-F238E27FC236}">
                <a16:creationId xmlns:a16="http://schemas.microsoft.com/office/drawing/2014/main" id="{121181D2-671D-44ED-A880-CEE7FD3A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7786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>
            <a:extLst>
              <a:ext uri="{FF2B5EF4-FFF2-40B4-BE49-F238E27FC236}">
                <a16:creationId xmlns:a16="http://schemas.microsoft.com/office/drawing/2014/main" id="{5B4FD881-A662-442E-97CC-0B16A32F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A847C89B-0C27-4E00-83FC-0B3DF6CDD9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57813" y="1714500"/>
            <a:ext cx="3143250" cy="6143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O-C-H (sugar) region</a:t>
            </a:r>
            <a:endParaRPr lang="el-GR" dirty="0"/>
          </a:p>
        </p:txBody>
      </p:sp>
      <p:pic>
        <p:nvPicPr>
          <p:cNvPr id="21508" name="Picture 2" descr="http://1.bp.blogspot.com/-es3HM9U8Vms/Ux9amqOWKVI/AAAAAAAABQU/LWVqdSdWDIE/s1600/sucrose_TFA_D2O.jpg">
            <a:extLst>
              <a:ext uri="{FF2B5EF4-FFF2-40B4-BE49-F238E27FC236}">
                <a16:creationId xmlns:a16="http://schemas.microsoft.com/office/drawing/2014/main" id="{846BB928-54DD-4DAC-8A4A-9400E7E7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Έλλειψη">
            <a:extLst>
              <a:ext uri="{FF2B5EF4-FFF2-40B4-BE49-F238E27FC236}">
                <a16:creationId xmlns:a16="http://schemas.microsoft.com/office/drawing/2014/main" id="{42CDB139-986C-4430-A989-F4EE51B2C384}"/>
              </a:ext>
            </a:extLst>
          </p:cNvPr>
          <p:cNvSpPr/>
          <p:nvPr/>
        </p:nvSpPr>
        <p:spPr>
          <a:xfrm>
            <a:off x="642938" y="4286250"/>
            <a:ext cx="3214687" cy="1857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7" name="6 - Ευθύγραμμο βέλος σύνδεσης">
            <a:extLst>
              <a:ext uri="{FF2B5EF4-FFF2-40B4-BE49-F238E27FC236}">
                <a16:creationId xmlns:a16="http://schemas.microsoft.com/office/drawing/2014/main" id="{B359F791-DA54-4495-A761-327934C5A43C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2517776" y="5875337"/>
            <a:ext cx="285750" cy="822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7 - TextBox">
            <a:extLst>
              <a:ext uri="{FF2B5EF4-FFF2-40B4-BE49-F238E27FC236}">
                <a16:creationId xmlns:a16="http://schemas.microsoft.com/office/drawing/2014/main" id="{9B0EE4A8-A09E-4662-A8CD-32177879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6286500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Exchangeable -OH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9" name="8 - Έλλειψη">
            <a:extLst>
              <a:ext uri="{FF2B5EF4-FFF2-40B4-BE49-F238E27FC236}">
                <a16:creationId xmlns:a16="http://schemas.microsoft.com/office/drawing/2014/main" id="{24BF3076-B69D-40EA-A9BA-43A3FC3BE2AE}"/>
              </a:ext>
            </a:extLst>
          </p:cNvPr>
          <p:cNvSpPr/>
          <p:nvPr/>
        </p:nvSpPr>
        <p:spPr>
          <a:xfrm>
            <a:off x="4714875" y="2428875"/>
            <a:ext cx="3500438" cy="2143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>
            <a:extLst>
              <a:ext uri="{FF2B5EF4-FFF2-40B4-BE49-F238E27FC236}">
                <a16:creationId xmlns:a16="http://schemas.microsoft.com/office/drawing/2014/main" id="{8DE07AE1-4662-400F-B950-6F3AC28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Step 1b: Exchangeable protons</a:t>
            </a:r>
            <a:endParaRPr lang="el-GR" altLang="el-GR"/>
          </a:p>
        </p:txBody>
      </p:sp>
      <p:sp>
        <p:nvSpPr>
          <p:cNvPr id="22531" name="2 - Θέση περιεχομένου">
            <a:extLst>
              <a:ext uri="{FF2B5EF4-FFF2-40B4-BE49-F238E27FC236}">
                <a16:creationId xmlns:a16="http://schemas.microsoft.com/office/drawing/2014/main" id="{863EBDFC-6CB9-4B85-A00D-DE6E54CF54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Addition of D</a:t>
            </a:r>
            <a:r>
              <a:rPr lang="en-US" altLang="el-GR" baseline="-25000"/>
              <a:t>2</a:t>
            </a:r>
            <a:r>
              <a:rPr lang="en-US" altLang="el-GR"/>
              <a:t>O or recording of a spectrum in solvent with exchangeable deuterium atoms (MeOD) leads to the disappearance of the exchangeable protons e.g</a:t>
            </a:r>
          </a:p>
          <a:p>
            <a:pPr eaLnBrk="1" hangingPunct="1"/>
            <a:r>
              <a:rPr lang="en-US" altLang="el-GR"/>
              <a:t>-OH, -NH, NH</a:t>
            </a:r>
            <a:r>
              <a:rPr lang="en-US" altLang="el-GR" baseline="-25000"/>
              <a:t>2</a:t>
            </a:r>
            <a:r>
              <a:rPr lang="en-US" altLang="el-GR"/>
              <a:t>, COOH</a:t>
            </a:r>
          </a:p>
          <a:p>
            <a:pPr eaLnBrk="1" hangingPunct="1"/>
            <a:r>
              <a:rPr lang="en-US" altLang="el-GR"/>
              <a:t>Useful for molecules containing sugar moieties which give simplified spectra</a:t>
            </a:r>
            <a:endParaRPr lang="el-GR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>
            <a:extLst>
              <a:ext uri="{FF2B5EF4-FFF2-40B4-BE49-F238E27FC236}">
                <a16:creationId xmlns:a16="http://schemas.microsoft.com/office/drawing/2014/main" id="{2CC08EFB-6732-47F3-BEC8-14E3DFA9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aseline="30000"/>
              <a:t>13</a:t>
            </a:r>
            <a:r>
              <a:rPr lang="en-US" altLang="el-GR"/>
              <a:t>C-NMR</a:t>
            </a:r>
            <a:endParaRPr lang="el-GR" altLang="el-GR"/>
          </a:p>
        </p:txBody>
      </p:sp>
      <p:pic>
        <p:nvPicPr>
          <p:cNvPr id="23555" name="Picture 2" descr="Carbon Chemical Shifts">
            <a:extLst>
              <a:ext uri="{FF2B5EF4-FFF2-40B4-BE49-F238E27FC236}">
                <a16:creationId xmlns:a16="http://schemas.microsoft.com/office/drawing/2014/main" id="{52E317C2-F7C4-4B9A-A8E2-8776E8E8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643063"/>
            <a:ext cx="83137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>
            <a:extLst>
              <a:ext uri="{FF2B5EF4-FFF2-40B4-BE49-F238E27FC236}">
                <a16:creationId xmlns:a16="http://schemas.microsoft.com/office/drawing/2014/main" id="{FE15BE72-6396-408B-B9D0-70970D71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4579" name="2 - Θέση περιεχομένου">
            <a:extLst>
              <a:ext uri="{FF2B5EF4-FFF2-40B4-BE49-F238E27FC236}">
                <a16:creationId xmlns:a16="http://schemas.microsoft.com/office/drawing/2014/main" id="{B6F9BA9F-CE6A-4258-AB02-CF61C984EE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grpSp>
        <p:nvGrpSpPr>
          <p:cNvPr id="24580" name="5 - Ομάδα">
            <a:extLst>
              <a:ext uri="{FF2B5EF4-FFF2-40B4-BE49-F238E27FC236}">
                <a16:creationId xmlns:a16="http://schemas.microsoft.com/office/drawing/2014/main" id="{6B467B35-1CF9-4278-A526-3109208D14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74163" cy="6643688"/>
            <a:chOff x="-1" y="0"/>
            <a:chExt cx="9174649" cy="6643710"/>
          </a:xfrm>
        </p:grpSpPr>
        <p:pic>
          <p:nvPicPr>
            <p:cNvPr id="24585" name="Picture 2">
              <a:extLst>
                <a:ext uri="{FF2B5EF4-FFF2-40B4-BE49-F238E27FC236}">
                  <a16:creationId xmlns:a16="http://schemas.microsoft.com/office/drawing/2014/main" id="{B9B5439D-F6CE-4DCB-ADFC-37B4C71F5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3" t="30937" r="25000" b="10001"/>
            <a:stretch>
              <a:fillRect/>
            </a:stretch>
          </p:blipFill>
          <p:spPr bwMode="auto">
            <a:xfrm>
              <a:off x="-1" y="0"/>
              <a:ext cx="9174649" cy="664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- Ορθογώνιο">
              <a:extLst>
                <a:ext uri="{FF2B5EF4-FFF2-40B4-BE49-F238E27FC236}">
                  <a16:creationId xmlns:a16="http://schemas.microsoft.com/office/drawing/2014/main" id="{71C2E4F6-D267-476A-AF1B-B3DB8AA176EA}"/>
                </a:ext>
              </a:extLst>
            </p:cNvPr>
            <p:cNvSpPr/>
            <p:nvPr/>
          </p:nvSpPr>
          <p:spPr>
            <a:xfrm>
              <a:off x="7755348" y="15875"/>
              <a:ext cx="1405011" cy="1000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  <p:sp>
        <p:nvSpPr>
          <p:cNvPr id="8" name="7 - Δεξιό άγκιστρο">
            <a:extLst>
              <a:ext uri="{FF2B5EF4-FFF2-40B4-BE49-F238E27FC236}">
                <a16:creationId xmlns:a16="http://schemas.microsoft.com/office/drawing/2014/main" id="{1DAB3513-6C90-416F-AAA9-C25F2E38847F}"/>
              </a:ext>
            </a:extLst>
          </p:cNvPr>
          <p:cNvSpPr/>
          <p:nvPr/>
        </p:nvSpPr>
        <p:spPr>
          <a:xfrm rot="5400000">
            <a:off x="3750468" y="5107782"/>
            <a:ext cx="500063" cy="1428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0DC03078-70AE-4D10-8117-0C23C8E77704}"/>
              </a:ext>
            </a:extLst>
          </p:cNvPr>
          <p:cNvSpPr/>
          <p:nvPr/>
        </p:nvSpPr>
        <p:spPr>
          <a:xfrm>
            <a:off x="500063" y="5643563"/>
            <a:ext cx="2286000" cy="50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4583" name="9 - TextBox">
            <a:extLst>
              <a:ext uri="{FF2B5EF4-FFF2-40B4-BE49-F238E27FC236}">
                <a16:creationId xmlns:a16="http://schemas.microsoft.com/office/drawing/2014/main" id="{4D5DA0F5-D422-4F21-8DCC-DA5312D3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928938"/>
            <a:ext cx="19431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Aromatic / double bonds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4584" name="10 - TextBox">
            <a:extLst>
              <a:ext uri="{FF2B5EF4-FFF2-40B4-BE49-F238E27FC236}">
                <a16:creationId xmlns:a16="http://schemas.microsoft.com/office/drawing/2014/main" id="{7F608C69-AA5E-49C5-95AD-BF4C7F87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000375"/>
            <a:ext cx="13573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aliphatic</a:t>
            </a:r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16E9ED98-C834-43BE-8971-D1226B9E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928688"/>
            <a:ext cx="80152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</a:t>
            </a:r>
            <a:r>
              <a:rPr lang="en-US" dirty="0" err="1"/>
              <a:t>Heteronuclear</a:t>
            </a:r>
            <a:r>
              <a:rPr lang="en-US" dirty="0"/>
              <a:t>-Single- or -Multiple-Quantum-Coherence Spectroscopy: HSQC or HMQC</a:t>
            </a:r>
            <a:br>
              <a:rPr lang="en-US" dirty="0"/>
            </a:br>
            <a:endParaRPr lang="el-GR" dirty="0"/>
          </a:p>
        </p:txBody>
      </p:sp>
      <p:sp>
        <p:nvSpPr>
          <p:cNvPr id="25603" name="2 - Θέση περιεχομένου">
            <a:extLst>
              <a:ext uri="{FF2B5EF4-FFF2-40B4-BE49-F238E27FC236}">
                <a16:creationId xmlns:a16="http://schemas.microsoft.com/office/drawing/2014/main" id="{1FF3FE8A-1E0B-4108-A3AF-4A3C7BE631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8938" y="1857375"/>
            <a:ext cx="5786437" cy="1114425"/>
          </a:xfrm>
        </p:spPr>
        <p:txBody>
          <a:bodyPr/>
          <a:lstStyle/>
          <a:p>
            <a:pPr eaLnBrk="1" hangingPunct="1"/>
            <a:r>
              <a:rPr lang="en-US" altLang="el-GR" sz="1800"/>
              <a:t>This experiment ideally identifies correlated H-atoms and the hetero-atomic nuclei (mainly C-atoms) </a:t>
            </a:r>
            <a:r>
              <a:rPr lang="en-US" altLang="el-GR" sz="1800" b="1">
                <a:solidFill>
                  <a:srgbClr val="FF0000"/>
                </a:solidFill>
              </a:rPr>
              <a:t>directly attached to them.</a:t>
            </a:r>
            <a:r>
              <a:rPr lang="en-US" altLang="el-GR" sz="1800"/>
              <a:t> It conveniently allows transferring H-atom assignments to the C-skeleton, which helps one to exploit the usually much better signal dispersion in the 13C dimension. </a:t>
            </a:r>
          </a:p>
          <a:p>
            <a:pPr eaLnBrk="1" hangingPunct="1"/>
            <a:r>
              <a:rPr lang="en-US" altLang="el-GR" sz="1800"/>
              <a:t>HSQC Experiments also present a way to measure 13C-NMR chemical shifts of all protonated C-atoms, with a sensitivity much higher than in the direct measurement. </a:t>
            </a:r>
          </a:p>
          <a:p>
            <a:pPr eaLnBrk="1" hangingPunct="1"/>
            <a:r>
              <a:rPr lang="en-US" altLang="el-GR" sz="1800"/>
              <a:t>The use of 13C-NMR frequencies during assignment enables one to use databases for compound identification/elucidation. </a:t>
            </a:r>
          </a:p>
          <a:p>
            <a:pPr eaLnBrk="1" hangingPunct="1"/>
            <a:r>
              <a:rPr lang="en-US" altLang="el-GR" sz="1800"/>
              <a:t>HSQC-DEPT experiment</a:t>
            </a:r>
          </a:p>
          <a:p>
            <a:pPr eaLnBrk="1" hangingPunct="1"/>
            <a:endParaRPr lang="en-US" altLang="el-GR" sz="1800"/>
          </a:p>
          <a:p>
            <a:pPr eaLnBrk="1" hangingPunct="1"/>
            <a:endParaRPr lang="el-GR" altLang="el-GR" sz="1800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2945EDEC-7115-4149-9844-8DC035BA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8750" r="63672" b="37187"/>
          <a:stretch>
            <a:fillRect/>
          </a:stretch>
        </p:blipFill>
        <p:spPr bwMode="auto">
          <a:xfrm>
            <a:off x="500063" y="1857375"/>
            <a:ext cx="21431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65746119-2D65-48B2-95A1-42BD9C99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8532812" cy="414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4443F1C6-A94B-4457-8090-200D6B737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graphicFrame>
        <p:nvGraphicFramePr>
          <p:cNvPr id="26628" name="Object 2">
            <a:extLst>
              <a:ext uri="{FF2B5EF4-FFF2-40B4-BE49-F238E27FC236}">
                <a16:creationId xmlns:a16="http://schemas.microsoft.com/office/drawing/2014/main" id="{C304362A-E81E-4946-9483-EDDF4CC976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714375"/>
          <a:ext cx="4351338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714625" imgH="1666875" progId="ChemWindow.Document">
                  <p:embed/>
                </p:oleObj>
              </mc:Choice>
              <mc:Fallback>
                <p:oleObj name="Document" r:id="rId4" imgW="2714625" imgH="1666875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4375"/>
                        <a:ext cx="4351338" cy="2671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11">
            <a:extLst>
              <a:ext uri="{FF2B5EF4-FFF2-40B4-BE49-F238E27FC236}">
                <a16:creationId xmlns:a16="http://schemas.microsoft.com/office/drawing/2014/main" id="{1D1FCF23-9297-4F5C-BFC8-EDF1A6DF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374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l-GR" b="1">
                <a:solidFill>
                  <a:schemeClr val="tx2"/>
                </a:solidFill>
                <a:latin typeface="Gill Sans MT" panose="020B0502020104020203" pitchFamily="34" charset="0"/>
              </a:rPr>
              <a:t>Hydroxydammarenone II</a:t>
            </a:r>
            <a:endParaRPr lang="fr-FR" altLang="el-GR" b="1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5 - Έλλειψη">
            <a:extLst>
              <a:ext uri="{FF2B5EF4-FFF2-40B4-BE49-F238E27FC236}">
                <a16:creationId xmlns:a16="http://schemas.microsoft.com/office/drawing/2014/main" id="{47156EC0-79C3-4186-8D85-94B951A9932E}"/>
              </a:ext>
            </a:extLst>
          </p:cNvPr>
          <p:cNvSpPr/>
          <p:nvPr/>
        </p:nvSpPr>
        <p:spPr>
          <a:xfrm>
            <a:off x="4357688" y="2143125"/>
            <a:ext cx="5000625" cy="4286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631" name="6 - TextBox">
            <a:extLst>
              <a:ext uri="{FF2B5EF4-FFF2-40B4-BE49-F238E27FC236}">
                <a16:creationId xmlns:a16="http://schemas.microsoft.com/office/drawing/2014/main" id="{6B963D1B-79AD-4433-B637-42C8ABCA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643063"/>
            <a:ext cx="165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Aliphatic region</a:t>
            </a:r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89E73ED3-6160-4EA6-B3C0-BC4A82C4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CF043DC9-1A7D-473C-ADF7-F68A750EE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5734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5</a:t>
            </a:r>
            <a:endParaRPr lang="fr-FR" altLang="el-GR">
              <a:latin typeface="Gill Sans MT" panose="020B0502020104020203" pitchFamily="34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CCE4C19A-FF16-4611-B404-A3CCE32D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5013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9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90CFFB85-299B-4EB6-B04C-26F937799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53006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17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2B5BAD3D-21CA-4719-B726-A704AB7C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40767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22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EDBA4EE7-CB1D-4F08-BB02-74B7D17BC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41497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13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EFCB28D0-7AEB-4594-B508-A6990BB6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3429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F22006CD-5C2A-41EE-A8C6-6B4BEFC7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4290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1b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39D61BBE-2211-48DD-B945-E8D087731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2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59" name="Rectangle 13">
            <a:extLst>
              <a:ext uri="{FF2B5EF4-FFF2-40B4-BE49-F238E27FC236}">
                <a16:creationId xmlns:a16="http://schemas.microsoft.com/office/drawing/2014/main" id="{EE528CC5-94FD-488C-9C9B-07065D53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1255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23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60" name="Rectangle 14">
            <a:extLst>
              <a:ext uri="{FF2B5EF4-FFF2-40B4-BE49-F238E27FC236}">
                <a16:creationId xmlns:a16="http://schemas.microsoft.com/office/drawing/2014/main" id="{EAADA0CD-D2FB-4ED9-B402-E07900BF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28527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7a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FE42C706-2328-4EEF-9304-33DF808F2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285273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7b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2" name="Rectangle 16">
            <a:extLst>
              <a:ext uri="{FF2B5EF4-FFF2-40B4-BE49-F238E27FC236}">
                <a16:creationId xmlns:a16="http://schemas.microsoft.com/office/drawing/2014/main" id="{A01C9307-600D-4049-92B4-57291390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24209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15a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3" name="Rectangle 17">
            <a:extLst>
              <a:ext uri="{FF2B5EF4-FFF2-40B4-BE49-F238E27FC236}">
                <a16:creationId xmlns:a16="http://schemas.microsoft.com/office/drawing/2014/main" id="{3439F918-EFAC-4BCF-826D-08943512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234950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15b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4" name="Rectangle 18">
            <a:extLst>
              <a:ext uri="{FF2B5EF4-FFF2-40B4-BE49-F238E27FC236}">
                <a16:creationId xmlns:a16="http://schemas.microsoft.com/office/drawing/2014/main" id="{F954F0A1-FE7E-4083-AF5B-3A6A32AE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0605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12b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5" name="Rectangle 19">
            <a:extLst>
              <a:ext uri="{FF2B5EF4-FFF2-40B4-BE49-F238E27FC236}">
                <a16:creationId xmlns:a16="http://schemas.microsoft.com/office/drawing/2014/main" id="{074C7328-5E8D-459D-AA6E-FAE12857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12684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16b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6" name="Rectangle 20">
            <a:extLst>
              <a:ext uri="{FF2B5EF4-FFF2-40B4-BE49-F238E27FC236}">
                <a16:creationId xmlns:a16="http://schemas.microsoft.com/office/drawing/2014/main" id="{9DF379A3-A63B-4B89-89BE-A1222BFF4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989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26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67" name="Rectangle 21">
            <a:extLst>
              <a:ext uri="{FF2B5EF4-FFF2-40B4-BE49-F238E27FC236}">
                <a16:creationId xmlns:a16="http://schemas.microsoft.com/office/drawing/2014/main" id="{60E5F1BD-FE2F-410C-9F49-07C2189BB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3333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27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Rectangle 22">
            <a:extLst>
              <a:ext uri="{FF2B5EF4-FFF2-40B4-BE49-F238E27FC236}">
                <a16:creationId xmlns:a16="http://schemas.microsoft.com/office/drawing/2014/main" id="{99B567E6-0E86-4796-9CA5-FF0D301B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4048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6b 6a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69" name="Rectangle 23">
            <a:extLst>
              <a:ext uri="{FF2B5EF4-FFF2-40B4-BE49-F238E27FC236}">
                <a16:creationId xmlns:a16="http://schemas.microsoft.com/office/drawing/2014/main" id="{F7E20A0F-410F-42CB-A01F-7BD71135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7732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16a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0" name="Rectangle 24">
            <a:extLst>
              <a:ext uri="{FF2B5EF4-FFF2-40B4-BE49-F238E27FC236}">
                <a16:creationId xmlns:a16="http://schemas.microsoft.com/office/drawing/2014/main" id="{0296630F-D535-4D77-A312-329F24EE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125538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11b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1" name="Rectangle 25">
            <a:extLst>
              <a:ext uri="{FF2B5EF4-FFF2-40B4-BE49-F238E27FC236}">
                <a16:creationId xmlns:a16="http://schemas.microsoft.com/office/drawing/2014/main" id="{36F97CC9-A7B3-45FF-9EB9-A8016188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10525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11a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2" name="Rectangle 26">
            <a:extLst>
              <a:ext uri="{FF2B5EF4-FFF2-40B4-BE49-F238E27FC236}">
                <a16:creationId xmlns:a16="http://schemas.microsoft.com/office/drawing/2014/main" id="{26233EC0-9879-4D55-98B0-3F55458A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19891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12a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3" name="Rectangle 27">
            <a:extLst>
              <a:ext uri="{FF2B5EF4-FFF2-40B4-BE49-F238E27FC236}">
                <a16:creationId xmlns:a16="http://schemas.microsoft.com/office/drawing/2014/main" id="{D23B9375-71A9-409D-AB07-88919301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813" y="17732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28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74" name="Rectangle 28">
            <a:extLst>
              <a:ext uri="{FF2B5EF4-FFF2-40B4-BE49-F238E27FC236}">
                <a16:creationId xmlns:a16="http://schemas.microsoft.com/office/drawing/2014/main" id="{99ED127F-B7C8-4219-BA9B-874B81FB8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1052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29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75" name="Rectangle 29">
            <a:extLst>
              <a:ext uri="{FF2B5EF4-FFF2-40B4-BE49-F238E27FC236}">
                <a16:creationId xmlns:a16="http://schemas.microsoft.com/office/drawing/2014/main" id="{A320A9B0-948F-4279-82E6-9E591EA4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15573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rgbClr val="A50021"/>
                </a:solidFill>
                <a:latin typeface="Gill Sans MT" panose="020B0502020104020203" pitchFamily="34" charset="0"/>
              </a:rPr>
              <a:t>21</a:t>
            </a:r>
            <a:endParaRPr lang="el-GR" altLang="el-GR" b="1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27676" name="Rectangle 30">
            <a:extLst>
              <a:ext uri="{FF2B5EF4-FFF2-40B4-BE49-F238E27FC236}">
                <a16:creationId xmlns:a16="http://schemas.microsoft.com/office/drawing/2014/main" id="{0A1C06C8-96BC-4F43-83E5-7FF2A257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1889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18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7" name="Rectangle 31">
            <a:extLst>
              <a:ext uri="{FF2B5EF4-FFF2-40B4-BE49-F238E27FC236}">
                <a16:creationId xmlns:a16="http://schemas.microsoft.com/office/drawing/2014/main" id="{D3D828F9-D21A-442C-8FF7-20D32542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6207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19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8" name="Rectangle 32">
            <a:extLst>
              <a:ext uri="{FF2B5EF4-FFF2-40B4-BE49-F238E27FC236}">
                <a16:creationId xmlns:a16="http://schemas.microsoft.com/office/drawing/2014/main" id="{1126D82C-0AE2-4C2B-8D68-C8299B4E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6921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latin typeface="Gill Sans MT" panose="020B0502020104020203" pitchFamily="34" charset="0"/>
              </a:rPr>
              <a:t>30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27679" name="Rectangle 33">
            <a:extLst>
              <a:ext uri="{FF2B5EF4-FFF2-40B4-BE49-F238E27FC236}">
                <a16:creationId xmlns:a16="http://schemas.microsoft.com/office/drawing/2014/main" id="{3D95C724-60F8-49A0-85E2-2E77B03E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24363"/>
            <a:ext cx="17478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el-GR" b="1">
              <a:latin typeface="Gill Sans MT" panose="020B0502020104020203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l-GR" b="1">
                <a:solidFill>
                  <a:srgbClr val="3366FF"/>
                </a:solidFill>
                <a:latin typeface="Gill Sans MT" panose="020B0502020104020203" pitchFamily="34" charset="0"/>
              </a:rPr>
              <a:t>Methylenes CH2</a:t>
            </a:r>
            <a:endParaRPr lang="fr-FR" altLang="el-GR" b="1">
              <a:solidFill>
                <a:srgbClr val="3366FF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l-GR" b="1">
                <a:solidFill>
                  <a:srgbClr val="FF9900"/>
                </a:solidFill>
                <a:latin typeface="Gill Sans MT" panose="020B0502020104020203" pitchFamily="34" charset="0"/>
              </a:rPr>
              <a:t>Methyls CH3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el-GR" b="1">
                <a:solidFill>
                  <a:srgbClr val="FF9900"/>
                </a:solidFill>
                <a:latin typeface="Gill Sans MT" panose="020B0502020104020203" pitchFamily="34" charset="0"/>
              </a:rPr>
              <a:t>Methines CH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7680" name="Rectangle 34">
            <a:extLst>
              <a:ext uri="{FF2B5EF4-FFF2-40B4-BE49-F238E27FC236}">
                <a16:creationId xmlns:a16="http://schemas.microsoft.com/office/drawing/2014/main" id="{11A91DEF-FC7D-4FCA-A907-787C5989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5288"/>
            <a:ext cx="208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b="1">
                <a:solidFill>
                  <a:schemeClr val="tx2"/>
                </a:solidFill>
                <a:latin typeface="Gill Sans MT" panose="020B0502020104020203" pitchFamily="34" charset="0"/>
              </a:rPr>
              <a:t>HSQC-DEPT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>
            <a:extLst>
              <a:ext uri="{FF2B5EF4-FFF2-40B4-BE49-F238E27FC236}">
                <a16:creationId xmlns:a16="http://schemas.microsoft.com/office/drawing/2014/main" id="{BA999E5A-EF64-4B34-A93D-328AD98B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0243" name="2 - Θέση περιεχομένου">
            <a:extLst>
              <a:ext uri="{FF2B5EF4-FFF2-40B4-BE49-F238E27FC236}">
                <a16:creationId xmlns:a16="http://schemas.microsoft.com/office/drawing/2014/main" id="{6C899AB4-773D-433F-8B78-E31FA936D7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To understand which are the basic NMR experiments mainly for small molecules</a:t>
            </a:r>
          </a:p>
          <a:p>
            <a:pPr eaLnBrk="1" hangingPunct="1"/>
            <a:endParaRPr lang="en-US" altLang="el-GR"/>
          </a:p>
          <a:p>
            <a:pPr eaLnBrk="1" hangingPunct="1"/>
            <a:r>
              <a:rPr lang="en-US" altLang="el-GR"/>
              <a:t>Which are the steps followed to find the structure of an unknown compound</a:t>
            </a:r>
            <a:endParaRPr lang="el-GR" alt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 descr="291hmqc22">
            <a:extLst>
              <a:ext uri="{FF2B5EF4-FFF2-40B4-BE49-F238E27FC236}">
                <a16:creationId xmlns:a16="http://schemas.microsoft.com/office/drawing/2014/main" id="{45E435EF-27AE-463F-9E5E-AB83EE37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3238"/>
            <a:ext cx="8001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16">
            <a:extLst>
              <a:ext uri="{FF2B5EF4-FFF2-40B4-BE49-F238E27FC236}">
                <a16:creationId xmlns:a16="http://schemas.microsoft.com/office/drawing/2014/main" id="{AFE04B06-C004-4E19-BFF7-57B324EEC578}"/>
              </a:ext>
            </a:extLst>
          </p:cNvPr>
          <p:cNvGrpSpPr>
            <a:grpSpLocks/>
          </p:cNvGrpSpPr>
          <p:nvPr/>
        </p:nvGrpSpPr>
        <p:grpSpPr bwMode="auto">
          <a:xfrm>
            <a:off x="1030288" y="649288"/>
            <a:ext cx="7070725" cy="4940300"/>
            <a:chOff x="573" y="315"/>
            <a:chExt cx="4454" cy="3112"/>
          </a:xfrm>
        </p:grpSpPr>
        <p:sp>
          <p:nvSpPr>
            <p:cNvPr id="28692" name="Text Box 17">
              <a:extLst>
                <a:ext uri="{FF2B5EF4-FFF2-40B4-BE49-F238E27FC236}">
                  <a16:creationId xmlns:a16="http://schemas.microsoft.com/office/drawing/2014/main" id="{726293A2-C862-4DB0-93BA-2D29EF21F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" y="3081"/>
              <a:ext cx="3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3" name="Text Box 18">
              <a:extLst>
                <a:ext uri="{FF2B5EF4-FFF2-40B4-BE49-F238E27FC236}">
                  <a16:creationId xmlns:a16="http://schemas.microsoft.com/office/drawing/2014/main" id="{B1072835-D901-493B-98D6-A7FD0CBD1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1583"/>
              <a:ext cx="35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6’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4" name="Text Box 19">
              <a:extLst>
                <a:ext uri="{FF2B5EF4-FFF2-40B4-BE49-F238E27FC236}">
                  <a16:creationId xmlns:a16="http://schemas.microsoft.com/office/drawing/2014/main" id="{B318B433-0608-45B4-9EBB-706213562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3" y="2044"/>
              <a:ext cx="35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1’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5" name="Text Box 20">
              <a:extLst>
                <a:ext uri="{FF2B5EF4-FFF2-40B4-BE49-F238E27FC236}">
                  <a16:creationId xmlns:a16="http://schemas.microsoft.com/office/drawing/2014/main" id="{1482E4A0-4DE3-4C0B-A14A-7C960DD00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2" y="1813"/>
              <a:ext cx="3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4’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6" name="Text Box 21">
              <a:extLst>
                <a:ext uri="{FF2B5EF4-FFF2-40B4-BE49-F238E27FC236}">
                  <a16:creationId xmlns:a16="http://schemas.microsoft.com/office/drawing/2014/main" id="{F4E59593-E46D-4942-B7CE-D9C908B24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" y="2044"/>
              <a:ext cx="35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2’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7" name="Text Box 22">
              <a:extLst>
                <a:ext uri="{FF2B5EF4-FFF2-40B4-BE49-F238E27FC236}">
                  <a16:creationId xmlns:a16="http://schemas.microsoft.com/office/drawing/2014/main" id="{F2E1E9E1-077A-4D90-91D7-2F4B32F4B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" y="2274"/>
              <a:ext cx="35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3’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8" name="Text Box 23">
              <a:extLst>
                <a:ext uri="{FF2B5EF4-FFF2-40B4-BE49-F238E27FC236}">
                  <a16:creationId xmlns:a16="http://schemas.microsoft.com/office/drawing/2014/main" id="{02BF9D54-0750-4535-8767-D2EB7A0FD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2" y="2505"/>
              <a:ext cx="35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5’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699" name="Text Box 24">
              <a:extLst>
                <a:ext uri="{FF2B5EF4-FFF2-40B4-BE49-F238E27FC236}">
                  <a16:creationId xmlns:a16="http://schemas.microsoft.com/office/drawing/2014/main" id="{FD7E6E21-E97A-48C6-8078-5DAA95B17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315"/>
              <a:ext cx="54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l-GR" sz="12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l-GR" sz="12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28676" name="Picture 15">
            <a:extLst>
              <a:ext uri="{FF2B5EF4-FFF2-40B4-BE49-F238E27FC236}">
                <a16:creationId xmlns:a16="http://schemas.microsoft.com/office/drawing/2014/main" id="{FA6828CE-4269-4EEE-B706-4B34238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20750"/>
            <a:ext cx="3752850" cy="142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Oval 17">
            <a:extLst>
              <a:ext uri="{FF2B5EF4-FFF2-40B4-BE49-F238E27FC236}">
                <a16:creationId xmlns:a16="http://schemas.microsoft.com/office/drawing/2014/main" id="{D2B7DC0F-6ACA-40D1-A89B-E06E66D4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81075"/>
            <a:ext cx="1223962" cy="10080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75" name="Oval 19">
            <a:extLst>
              <a:ext uri="{FF2B5EF4-FFF2-40B4-BE49-F238E27FC236}">
                <a16:creationId xmlns:a16="http://schemas.microsoft.com/office/drawing/2014/main" id="{CF6363A1-FCC7-4B4C-B8AF-284462F7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941888"/>
            <a:ext cx="576262" cy="574675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76" name="Oval 20">
            <a:extLst>
              <a:ext uri="{FF2B5EF4-FFF2-40B4-BE49-F238E27FC236}">
                <a16:creationId xmlns:a16="http://schemas.microsoft.com/office/drawing/2014/main" id="{07F14E12-BC4B-4EFD-8F67-C79663E21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844675"/>
            <a:ext cx="288925" cy="36036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77" name="Oval 21">
            <a:extLst>
              <a:ext uri="{FF2B5EF4-FFF2-40B4-BE49-F238E27FC236}">
                <a16:creationId xmlns:a16="http://schemas.microsoft.com/office/drawing/2014/main" id="{428B942D-39BD-4A87-AFB6-5C3BA9DE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908050"/>
            <a:ext cx="503238" cy="431800"/>
          </a:xfrm>
          <a:prstGeom prst="ellips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78" name="Oval 22">
            <a:extLst>
              <a:ext uri="{FF2B5EF4-FFF2-40B4-BE49-F238E27FC236}">
                <a16:creationId xmlns:a16="http://schemas.microsoft.com/office/drawing/2014/main" id="{F23C2B84-6119-4CF6-8CEE-20D82BC78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20713"/>
            <a:ext cx="574675" cy="504825"/>
          </a:xfrm>
          <a:prstGeom prst="ellips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390" name="Oval 22">
            <a:extLst>
              <a:ext uri="{FF2B5EF4-FFF2-40B4-BE49-F238E27FC236}">
                <a16:creationId xmlns:a16="http://schemas.microsoft.com/office/drawing/2014/main" id="{B8D3A09C-569B-44C6-9140-C551A339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213100"/>
            <a:ext cx="647700" cy="7207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391" name="Oval 23">
            <a:extLst>
              <a:ext uri="{FF2B5EF4-FFF2-40B4-BE49-F238E27FC236}">
                <a16:creationId xmlns:a16="http://schemas.microsoft.com/office/drawing/2014/main" id="{0366D49D-0538-4630-A022-B4E46270F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484313"/>
            <a:ext cx="287337" cy="2889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062C948B-4084-4076-9E90-F8189CEB7B0E}"/>
              </a:ext>
            </a:extLst>
          </p:cNvPr>
          <p:cNvCxnSpPr/>
          <p:nvPr/>
        </p:nvCxnSpPr>
        <p:spPr>
          <a:xfrm rot="5400000">
            <a:off x="4500563" y="3929063"/>
            <a:ext cx="928687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23 - TextBox">
            <a:extLst>
              <a:ext uri="{FF2B5EF4-FFF2-40B4-BE49-F238E27FC236}">
                <a16:creationId xmlns:a16="http://schemas.microsoft.com/office/drawing/2014/main" id="{0DF1C40C-BFFB-44D6-9AF9-42A8A7E0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00625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Sugar region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5" name="24 - Ορθογώνιο">
            <a:extLst>
              <a:ext uri="{FF2B5EF4-FFF2-40B4-BE49-F238E27FC236}">
                <a16:creationId xmlns:a16="http://schemas.microsoft.com/office/drawing/2014/main" id="{0470075D-69C4-452E-8D00-265EB11C1E1A}"/>
              </a:ext>
            </a:extLst>
          </p:cNvPr>
          <p:cNvSpPr/>
          <p:nvPr/>
        </p:nvSpPr>
        <p:spPr>
          <a:xfrm>
            <a:off x="5072063" y="1500188"/>
            <a:ext cx="3286125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25 - Ορθογώνιο">
            <a:extLst>
              <a:ext uri="{FF2B5EF4-FFF2-40B4-BE49-F238E27FC236}">
                <a16:creationId xmlns:a16="http://schemas.microsoft.com/office/drawing/2014/main" id="{AC2DEEE1-D9B0-407D-8EB8-C5FC3FBFC382}"/>
              </a:ext>
            </a:extLst>
          </p:cNvPr>
          <p:cNvSpPr/>
          <p:nvPr/>
        </p:nvSpPr>
        <p:spPr>
          <a:xfrm>
            <a:off x="6670675" y="2586038"/>
            <a:ext cx="1500188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5074" name="Oval 18">
            <a:extLst>
              <a:ext uri="{FF2B5EF4-FFF2-40B4-BE49-F238E27FC236}">
                <a16:creationId xmlns:a16="http://schemas.microsoft.com/office/drawing/2014/main" id="{E080925D-9472-44D1-8D54-38F930ED8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565400"/>
            <a:ext cx="1655762" cy="20161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27 - Ευθύγραμμο βέλος σύνδεσης">
            <a:extLst>
              <a:ext uri="{FF2B5EF4-FFF2-40B4-BE49-F238E27FC236}">
                <a16:creationId xmlns:a16="http://schemas.microsoft.com/office/drawing/2014/main" id="{7E975134-9AD5-41B0-B92D-4761CA544EB3}"/>
              </a:ext>
            </a:extLst>
          </p:cNvPr>
          <p:cNvCxnSpPr>
            <a:stCxn id="58390" idx="4"/>
          </p:cNvCxnSpPr>
          <p:nvPr/>
        </p:nvCxnSpPr>
        <p:spPr>
          <a:xfrm rot="5400000">
            <a:off x="3984625" y="4378325"/>
            <a:ext cx="9239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30 - TextBox">
            <a:extLst>
              <a:ext uri="{FF2B5EF4-FFF2-40B4-BE49-F238E27FC236}">
                <a16:creationId xmlns:a16="http://schemas.microsoft.com/office/drawing/2014/main" id="{788A24A8-3B4F-4FDE-B153-5D5B97EB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64356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aromatic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8691" name="31 - TextBox">
            <a:extLst>
              <a:ext uri="{FF2B5EF4-FFF2-40B4-BE49-F238E27FC236}">
                <a16:creationId xmlns:a16="http://schemas.microsoft.com/office/drawing/2014/main" id="{30AD0B19-70A5-43AD-8A34-94EC259B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1071563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Gill Sans MT" panose="020B0502020104020203" pitchFamily="34" charset="0"/>
              </a:rPr>
              <a:t>Aliphatic</a:t>
            </a:r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nimBg="1"/>
      <p:bldP spid="45075" grpId="0" animBg="1"/>
      <p:bldP spid="45076" grpId="0" animBg="1"/>
      <p:bldP spid="45077" grpId="0" animBg="1"/>
      <p:bldP spid="45078" grpId="0" animBg="1"/>
      <p:bldP spid="58390" grpId="0" animBg="1"/>
      <p:bldP spid="58391" grpId="0" animBg="1"/>
      <p:bldP spid="450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>
            <a:extLst>
              <a:ext uri="{FF2B5EF4-FFF2-40B4-BE49-F238E27FC236}">
                <a16:creationId xmlns:a16="http://schemas.microsoft.com/office/drawing/2014/main" id="{38506179-E513-48AC-9659-2DA4BB6A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9699" name="2 - Θέση περιεχομένου">
            <a:extLst>
              <a:ext uri="{FF2B5EF4-FFF2-40B4-BE49-F238E27FC236}">
                <a16:creationId xmlns:a16="http://schemas.microsoft.com/office/drawing/2014/main" id="{87E7649E-DA07-4A97-BF4A-909CADA86D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With these type of spectra we can conclude how many are the protonated carbons and of which type: methylene or methyls/methines</a:t>
            </a:r>
          </a:p>
          <a:p>
            <a:pPr eaLnBrk="1" hangingPunct="1"/>
            <a:r>
              <a:rPr lang="en-US" altLang="el-GR"/>
              <a:t>We cannot see the non-protonated carbons</a:t>
            </a:r>
          </a:p>
          <a:p>
            <a:pPr eaLnBrk="1" hangingPunct="1"/>
            <a:r>
              <a:rPr lang="en-US" altLang="el-GR"/>
              <a:t>For this purpose we need direct observation through a 13C spectrum  </a:t>
            </a:r>
            <a:endParaRPr lang="el-GR" alt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234FF26F-F707-4359-99B9-D5F7C277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3d step: Double-Quantum-Filtered Correlated Spectroscopy: DQF-COSY</a:t>
            </a:r>
            <a:br>
              <a:rPr lang="en-US" dirty="0"/>
            </a:br>
            <a:endParaRPr lang="el-GR" dirty="0"/>
          </a:p>
        </p:txBody>
      </p:sp>
      <p:sp>
        <p:nvSpPr>
          <p:cNvPr id="30723" name="2 - Θέση περιεχομένου">
            <a:extLst>
              <a:ext uri="{FF2B5EF4-FFF2-40B4-BE49-F238E27FC236}">
                <a16:creationId xmlns:a16="http://schemas.microsoft.com/office/drawing/2014/main" id="{7C66EFA8-3B20-4C25-A6AC-A1C0EDAEA3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0" y="1600200"/>
            <a:ext cx="5829300" cy="4525963"/>
          </a:xfrm>
        </p:spPr>
        <p:txBody>
          <a:bodyPr/>
          <a:lstStyle/>
          <a:p>
            <a:pPr eaLnBrk="1" hangingPunct="1"/>
            <a:r>
              <a:rPr lang="en-US" altLang="el-GR"/>
              <a:t>COSY</a:t>
            </a:r>
          </a:p>
          <a:p>
            <a:pPr eaLnBrk="1" hangingPunct="1"/>
            <a:r>
              <a:rPr lang="en-US" altLang="el-GR"/>
              <a:t>DQF-COSY is the prototype 2D-NMR experiment to identify correlations of scalar-coupled H-atoms. These are mainly vicinal; rarely, long-range couplings are also visible. </a:t>
            </a:r>
          </a:p>
          <a:p>
            <a:pPr eaLnBrk="1" hangingPunct="1"/>
            <a:r>
              <a:rPr lang="en-US" altLang="el-GR"/>
              <a:t>DQF-COSY is one of the most-important experiments for establishing fragment structures</a:t>
            </a:r>
          </a:p>
          <a:p>
            <a:pPr eaLnBrk="1" hangingPunct="1"/>
            <a:endParaRPr lang="el-GR" altLang="el-GR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87A384F1-8FC8-4B3B-A100-5546E6EE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7812" r="61328" b="12813"/>
          <a:stretch>
            <a:fillRect/>
          </a:stretch>
        </p:blipFill>
        <p:spPr bwMode="auto">
          <a:xfrm>
            <a:off x="428625" y="2428875"/>
            <a:ext cx="2428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>
            <a:extLst>
              <a:ext uri="{FF2B5EF4-FFF2-40B4-BE49-F238E27FC236}">
                <a16:creationId xmlns:a16="http://schemas.microsoft.com/office/drawing/2014/main" id="{A3B0727F-CC65-4D7B-8CD1-3E378454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l-GR"/>
              <a:t>COSY</a:t>
            </a:r>
            <a:endParaRPr lang="el-GR" altLang="el-GR"/>
          </a:p>
        </p:txBody>
      </p:sp>
      <p:sp>
        <p:nvSpPr>
          <p:cNvPr id="31747" name="2 - Θέση περιεχομένου">
            <a:extLst>
              <a:ext uri="{FF2B5EF4-FFF2-40B4-BE49-F238E27FC236}">
                <a16:creationId xmlns:a16="http://schemas.microsoft.com/office/drawing/2014/main" id="{2F9E7C28-1B0A-4294-85F2-936CF02F63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grpSp>
        <p:nvGrpSpPr>
          <p:cNvPr id="31748" name="40 - Ομάδα">
            <a:extLst>
              <a:ext uri="{FF2B5EF4-FFF2-40B4-BE49-F238E27FC236}">
                <a16:creationId xmlns:a16="http://schemas.microsoft.com/office/drawing/2014/main" id="{7CD2C837-623F-4C0D-B2D2-D885C3B50248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785813"/>
            <a:ext cx="8215313" cy="5857875"/>
            <a:chOff x="428596" y="1285860"/>
            <a:chExt cx="7226983" cy="5119698"/>
          </a:xfrm>
        </p:grpSpPr>
        <p:pic>
          <p:nvPicPr>
            <p:cNvPr id="31749" name="Picture 3">
              <a:extLst>
                <a:ext uri="{FF2B5EF4-FFF2-40B4-BE49-F238E27FC236}">
                  <a16:creationId xmlns:a16="http://schemas.microsoft.com/office/drawing/2014/main" id="{550E6703-4B5F-42F2-935F-F704ECAAB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357298"/>
              <a:ext cx="7226983" cy="504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- Ορθογώνιο">
              <a:extLst>
                <a:ext uri="{FF2B5EF4-FFF2-40B4-BE49-F238E27FC236}">
                  <a16:creationId xmlns:a16="http://schemas.microsoft.com/office/drawing/2014/main" id="{D9AFFFD0-F688-4296-9F7D-15EEE321EB8D}"/>
                </a:ext>
              </a:extLst>
            </p:cNvPr>
            <p:cNvSpPr/>
            <p:nvPr/>
          </p:nvSpPr>
          <p:spPr>
            <a:xfrm rot="19655433">
              <a:off x="1340523" y="4196734"/>
              <a:ext cx="6139095" cy="265003"/>
            </a:xfrm>
            <a:prstGeom prst="rect">
              <a:avLst/>
            </a:prstGeom>
            <a:noFill/>
            <a:ln w="127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21" name="20 - Καμπύλη γραμμή σύνδεσης">
              <a:extLst>
                <a:ext uri="{FF2B5EF4-FFF2-40B4-BE49-F238E27FC236}">
                  <a16:creationId xmlns:a16="http://schemas.microsoft.com/office/drawing/2014/main" id="{CC0FFE17-6DFC-43ED-B211-EF33EB616297}"/>
                </a:ext>
              </a:extLst>
            </p:cNvPr>
            <p:cNvCxnSpPr/>
            <p:nvPr/>
          </p:nvCxnSpPr>
          <p:spPr>
            <a:xfrm>
              <a:off x="6071927" y="1714582"/>
              <a:ext cx="786239" cy="499483"/>
            </a:xfrm>
            <a:prstGeom prst="curvedConnector3">
              <a:avLst>
                <a:gd name="adj1" fmla="val 4579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- Καμπύλη γραμμή σύνδεσης">
              <a:extLst>
                <a:ext uri="{FF2B5EF4-FFF2-40B4-BE49-F238E27FC236}">
                  <a16:creationId xmlns:a16="http://schemas.microsoft.com/office/drawing/2014/main" id="{2694DB63-BB5B-4C1B-91CF-AC1056ED507F}"/>
                </a:ext>
              </a:extLst>
            </p:cNvPr>
            <p:cNvCxnSpPr/>
            <p:nvPr/>
          </p:nvCxnSpPr>
          <p:spPr>
            <a:xfrm rot="10800000" flipV="1">
              <a:off x="1999680" y="2000397"/>
              <a:ext cx="357509" cy="28581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53" name="Object 4">
              <a:extLst>
                <a:ext uri="{FF2B5EF4-FFF2-40B4-BE49-F238E27FC236}">
                  <a16:creationId xmlns:a16="http://schemas.microsoft.com/office/drawing/2014/main" id="{5D99A701-A4D6-4BD0-950E-2A14556F78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8794" y="2928934"/>
            <a:ext cx="2201713" cy="1214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3" imgW="1645920" imgH="908304" progId="ACD.ChemSketch.20">
                    <p:embed/>
                  </p:oleObj>
                </mc:Choice>
                <mc:Fallback>
                  <p:oleObj name="ChemSketch" r:id="rId3" imgW="1645920" imgH="908304" progId="ACD.ChemSketch.20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2928934"/>
                          <a:ext cx="2201713" cy="1214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28 - Έλλειψη">
              <a:extLst>
                <a:ext uri="{FF2B5EF4-FFF2-40B4-BE49-F238E27FC236}">
                  <a16:creationId xmlns:a16="http://schemas.microsoft.com/office/drawing/2014/main" id="{274D37FD-1763-4015-A81E-4B7BC7341852}"/>
                </a:ext>
              </a:extLst>
            </p:cNvPr>
            <p:cNvSpPr/>
            <p:nvPr/>
          </p:nvSpPr>
          <p:spPr>
            <a:xfrm>
              <a:off x="3214651" y="3071510"/>
              <a:ext cx="571176" cy="1286168"/>
            </a:xfrm>
            <a:prstGeom prst="ellipse">
              <a:avLst/>
            </a:prstGeom>
            <a:solidFill>
              <a:srgbClr val="92D050">
                <a:alpha val="22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" name="29 - Έλλειψη">
              <a:extLst>
                <a:ext uri="{FF2B5EF4-FFF2-40B4-BE49-F238E27FC236}">
                  <a16:creationId xmlns:a16="http://schemas.microsoft.com/office/drawing/2014/main" id="{219EE6A5-027A-4A2D-BF6E-270703B5FD60}"/>
                </a:ext>
              </a:extLst>
            </p:cNvPr>
            <p:cNvSpPr/>
            <p:nvPr/>
          </p:nvSpPr>
          <p:spPr>
            <a:xfrm>
              <a:off x="2214743" y="2785695"/>
              <a:ext cx="1071129" cy="643778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1" name="30 - Έλλειψη">
              <a:extLst>
                <a:ext uri="{FF2B5EF4-FFF2-40B4-BE49-F238E27FC236}">
                  <a16:creationId xmlns:a16="http://schemas.microsoft.com/office/drawing/2014/main" id="{00F8602C-E666-4A81-9277-D36CF0BC50B7}"/>
                </a:ext>
              </a:extLst>
            </p:cNvPr>
            <p:cNvSpPr/>
            <p:nvPr/>
          </p:nvSpPr>
          <p:spPr>
            <a:xfrm>
              <a:off x="1643567" y="1770080"/>
              <a:ext cx="1071130" cy="642391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2" name="31 - Έλλειψη">
              <a:extLst>
                <a:ext uri="{FF2B5EF4-FFF2-40B4-BE49-F238E27FC236}">
                  <a16:creationId xmlns:a16="http://schemas.microsoft.com/office/drawing/2014/main" id="{C873425A-06CF-4AB2-BD41-C4339359722E}"/>
                </a:ext>
              </a:extLst>
            </p:cNvPr>
            <p:cNvSpPr/>
            <p:nvPr/>
          </p:nvSpPr>
          <p:spPr>
            <a:xfrm>
              <a:off x="5787037" y="1285860"/>
              <a:ext cx="1499861" cy="1286168"/>
            </a:xfrm>
            <a:prstGeom prst="ellipse">
              <a:avLst/>
            </a:prstGeom>
            <a:solidFill>
              <a:srgbClr val="92D050">
                <a:alpha val="22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34" name="33 - Ευθύγραμμο βέλος σύνδεσης">
              <a:extLst>
                <a:ext uri="{FF2B5EF4-FFF2-40B4-BE49-F238E27FC236}">
                  <a16:creationId xmlns:a16="http://schemas.microsoft.com/office/drawing/2014/main" id="{7C944B21-DB14-41F6-AC83-8189990EA779}"/>
                </a:ext>
              </a:extLst>
            </p:cNvPr>
            <p:cNvCxnSpPr/>
            <p:nvPr/>
          </p:nvCxnSpPr>
          <p:spPr>
            <a:xfrm>
              <a:off x="6143149" y="3214418"/>
              <a:ext cx="643795" cy="13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- Ευθύγραμμο βέλος σύνδεσης">
              <a:extLst>
                <a:ext uri="{FF2B5EF4-FFF2-40B4-BE49-F238E27FC236}">
                  <a16:creationId xmlns:a16="http://schemas.microsoft.com/office/drawing/2014/main" id="{5B4E2AE6-D2F1-41F5-BAF2-6B32BFFBDB41}"/>
                </a:ext>
              </a:extLst>
            </p:cNvPr>
            <p:cNvCxnSpPr/>
            <p:nvPr/>
          </p:nvCxnSpPr>
          <p:spPr>
            <a:xfrm rot="5400000">
              <a:off x="6751102" y="2963974"/>
              <a:ext cx="356575" cy="2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- Ευθύγραμμο βέλος σύνδεσης">
              <a:extLst>
                <a:ext uri="{FF2B5EF4-FFF2-40B4-BE49-F238E27FC236}">
                  <a16:creationId xmlns:a16="http://schemas.microsoft.com/office/drawing/2014/main" id="{33313C83-458A-41F8-92AB-9A190E0F1808}"/>
                </a:ext>
              </a:extLst>
            </p:cNvPr>
            <p:cNvCxnSpPr/>
            <p:nvPr/>
          </p:nvCxnSpPr>
          <p:spPr>
            <a:xfrm>
              <a:off x="1939629" y="5896363"/>
              <a:ext cx="428732" cy="1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- Ευθύγραμμο βέλος σύνδεσης">
              <a:extLst>
                <a:ext uri="{FF2B5EF4-FFF2-40B4-BE49-F238E27FC236}">
                  <a16:creationId xmlns:a16="http://schemas.microsoft.com/office/drawing/2014/main" id="{DC91A912-A7F6-42AD-939B-0AD38DA30F32}"/>
                </a:ext>
              </a:extLst>
            </p:cNvPr>
            <p:cNvCxnSpPr/>
            <p:nvPr/>
          </p:nvCxnSpPr>
          <p:spPr>
            <a:xfrm rot="5400000">
              <a:off x="2308545" y="5704197"/>
              <a:ext cx="285815" cy="13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>
            <a:extLst>
              <a:ext uri="{FF2B5EF4-FFF2-40B4-BE49-F238E27FC236}">
                <a16:creationId xmlns:a16="http://schemas.microsoft.com/office/drawing/2014/main" id="{ED94FF7E-055D-4020-8AE0-35EEA87C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COSY-LR</a:t>
            </a:r>
            <a:endParaRPr lang="el-GR" altLang="el-GR"/>
          </a:p>
        </p:txBody>
      </p:sp>
      <p:sp>
        <p:nvSpPr>
          <p:cNvPr id="32771" name="2 - Θέση περιεχομένου">
            <a:extLst>
              <a:ext uri="{FF2B5EF4-FFF2-40B4-BE49-F238E27FC236}">
                <a16:creationId xmlns:a16="http://schemas.microsoft.com/office/drawing/2014/main" id="{F1D1DEDF-9134-4CCD-B438-351464C9A7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Long range COSY</a:t>
            </a:r>
          </a:p>
          <a:p>
            <a:pPr eaLnBrk="1" hangingPunct="1"/>
            <a:r>
              <a:rPr lang="en-US" altLang="el-GR"/>
              <a:t>For </a:t>
            </a:r>
            <a:r>
              <a:rPr lang="en-US" altLang="el-GR" baseline="30000"/>
              <a:t>5</a:t>
            </a:r>
            <a:r>
              <a:rPr lang="en-US" altLang="el-GR"/>
              <a:t>J (mainly) and </a:t>
            </a:r>
            <a:r>
              <a:rPr lang="en-US" altLang="el-GR" baseline="30000"/>
              <a:t>6</a:t>
            </a:r>
            <a:r>
              <a:rPr lang="en-US" altLang="el-GR"/>
              <a:t>J correlations</a:t>
            </a:r>
            <a:endParaRPr lang="el-GR" altLang="el-GR"/>
          </a:p>
        </p:txBody>
      </p:sp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97C8921B-C298-4C5A-8BCC-F79C15A4C1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2714625"/>
          <a:ext cx="7712075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654552" imgH="1508760" progId="ACD.ChemSketch.20">
                  <p:embed/>
                </p:oleObj>
              </mc:Choice>
              <mc:Fallback>
                <p:oleObj name="ChemSketch" r:id="rId2" imgW="3654552" imgH="1508760" progId="ACD.ChemSketch.2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714625"/>
                        <a:ext cx="7712075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4 - TextBox">
            <a:extLst>
              <a:ext uri="{FF2B5EF4-FFF2-40B4-BE49-F238E27FC236}">
                <a16:creationId xmlns:a16="http://schemas.microsoft.com/office/drawing/2014/main" id="{09636DCB-6EB3-43A4-AAC6-95DF96A4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5004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baseline="30000">
                <a:latin typeface="Gill Sans MT" panose="020B0502020104020203" pitchFamily="34" charset="0"/>
              </a:rPr>
              <a:t>5</a:t>
            </a:r>
            <a:r>
              <a:rPr lang="en-US" altLang="el-GR">
                <a:latin typeface="Gill Sans MT" panose="020B0502020104020203" pitchFamily="34" charset="0"/>
              </a:rPr>
              <a:t>J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2774" name="5 - TextBox">
            <a:extLst>
              <a:ext uri="{FF2B5EF4-FFF2-40B4-BE49-F238E27FC236}">
                <a16:creationId xmlns:a16="http://schemas.microsoft.com/office/drawing/2014/main" id="{B4B6A756-1118-4B03-916F-1F84E8F7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43576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baseline="30000">
                <a:latin typeface="Gill Sans MT" panose="020B0502020104020203" pitchFamily="34" charset="0"/>
              </a:rPr>
              <a:t>5</a:t>
            </a:r>
            <a:r>
              <a:rPr lang="en-US" altLang="el-GR">
                <a:latin typeface="Gill Sans MT" panose="020B0502020104020203" pitchFamily="34" charset="0"/>
              </a:rPr>
              <a:t>J</a:t>
            </a:r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B4D7C5D9-6C83-4E6E-A351-13A76404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</a:t>
            </a:r>
            <a:r>
              <a:rPr lang="en-US" dirty="0" err="1"/>
              <a:t>Heteronuclear</a:t>
            </a:r>
            <a:r>
              <a:rPr lang="en-US" dirty="0"/>
              <a:t>-Multiple-Bond-Correlation Spectroscopy: HMBC</a:t>
            </a:r>
            <a:endParaRPr lang="el-GR" dirty="0"/>
          </a:p>
        </p:txBody>
      </p:sp>
      <p:sp>
        <p:nvSpPr>
          <p:cNvPr id="33795" name="2 - Θέση περιεχομένου">
            <a:extLst>
              <a:ext uri="{FF2B5EF4-FFF2-40B4-BE49-F238E27FC236}">
                <a16:creationId xmlns:a16="http://schemas.microsoft.com/office/drawing/2014/main" id="{5DC92D4D-5310-4B8E-9101-427A849C61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43188" y="1600200"/>
            <a:ext cx="6000750" cy="4525963"/>
          </a:xfrm>
        </p:spPr>
        <p:txBody>
          <a:bodyPr/>
          <a:lstStyle/>
          <a:p>
            <a:pPr eaLnBrk="1" hangingPunct="1"/>
            <a:r>
              <a:rPr lang="en-US" altLang="el-GR" sz="2000"/>
              <a:t>HMBC Experiments yield correlations between H- and C-atoms </a:t>
            </a:r>
            <a:r>
              <a:rPr lang="en-US" altLang="el-GR" sz="2000" b="1">
                <a:solidFill>
                  <a:srgbClr val="FF0000"/>
                </a:solidFill>
              </a:rPr>
              <a:t>due to two-or three-bond </a:t>
            </a:r>
            <a:r>
              <a:rPr lang="en-US" altLang="el-GR" sz="2000"/>
              <a:t>scalar coupling. These couplings are usually small (&lt;10 Hz).</a:t>
            </a:r>
          </a:p>
          <a:p>
            <a:pPr eaLnBrk="1" hangingPunct="1"/>
            <a:r>
              <a:rPr lang="en-US" altLang="el-GR" sz="2000"/>
              <a:t>Hence, these experiments are only capable of detecting correlations of reasonably sharp lines. The 3J couplings follow a Karplus-type dependence on the dihedral angle involved. Therefore, these couplings may be small (or even zero), so that certain correlations can be missing. </a:t>
            </a:r>
          </a:p>
          <a:p>
            <a:pPr eaLnBrk="1" hangingPunct="1"/>
            <a:r>
              <a:rPr lang="en-US" altLang="el-GR" sz="2000"/>
              <a:t>HMBC is important to derive chemical shifts of C-atoms lacking H-atoms (e.g., C=O groups), but also to link fragments. </a:t>
            </a:r>
          </a:p>
          <a:p>
            <a:pPr eaLnBrk="1" hangingPunct="1"/>
            <a:r>
              <a:rPr lang="en-US" altLang="el-GR" sz="2000"/>
              <a:t>The combination of DQF-COSY and HSQC/HMBC presents a convenient way to assign highly functionalized molecules comprising few H-atoms.</a:t>
            </a:r>
          </a:p>
          <a:p>
            <a:pPr eaLnBrk="1" hangingPunct="1"/>
            <a:r>
              <a:rPr lang="en-US" altLang="el-GR" sz="2000"/>
              <a:t>Sensitivity: -1</a:t>
            </a:r>
          </a:p>
          <a:p>
            <a:pPr eaLnBrk="1" hangingPunct="1"/>
            <a:endParaRPr lang="el-GR" altLang="el-GR" sz="200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140CA0EE-98D8-4E60-A822-05A06293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39375" r="61914" b="19376"/>
          <a:stretch>
            <a:fillRect/>
          </a:stretch>
        </p:blipFill>
        <p:spPr bwMode="auto">
          <a:xfrm>
            <a:off x="285750" y="2643188"/>
            <a:ext cx="22145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>
            <a:extLst>
              <a:ext uri="{FF2B5EF4-FFF2-40B4-BE49-F238E27FC236}">
                <a16:creationId xmlns:a16="http://schemas.microsoft.com/office/drawing/2014/main" id="{D5A318EE-8FBC-4655-9EB4-100DB990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4819" name="2 - Θέση περιεχομένου">
            <a:extLst>
              <a:ext uri="{FF2B5EF4-FFF2-40B4-BE49-F238E27FC236}">
                <a16:creationId xmlns:a16="http://schemas.microsoft.com/office/drawing/2014/main" id="{25249210-4046-4D99-8FB2-60FCD7AC9B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A3A41D17-E86F-4C8B-B3B1-AB1F4607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7513"/>
            <a:ext cx="8810625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1" name="Object 3">
            <a:extLst>
              <a:ext uri="{FF2B5EF4-FFF2-40B4-BE49-F238E27FC236}">
                <a16:creationId xmlns:a16="http://schemas.microsoft.com/office/drawing/2014/main" id="{4B8A026C-C564-4ECE-9DCF-6C078DA0F4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214313"/>
          <a:ext cx="28813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410968" imgH="1051560" progId="ACD.ChemSketch.20">
                  <p:embed/>
                </p:oleObj>
              </mc:Choice>
              <mc:Fallback>
                <p:oleObj name="ChemSketch" r:id="rId3" imgW="2410968" imgH="1051560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14313"/>
                        <a:ext cx="288131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- Ευθύγραμμο βέλος σύνδεσης">
            <a:extLst>
              <a:ext uri="{FF2B5EF4-FFF2-40B4-BE49-F238E27FC236}">
                <a16:creationId xmlns:a16="http://schemas.microsoft.com/office/drawing/2014/main" id="{652516A2-E926-44C3-9F6D-2A03EB3BBCB1}"/>
              </a:ext>
            </a:extLst>
          </p:cNvPr>
          <p:cNvCxnSpPr/>
          <p:nvPr/>
        </p:nvCxnSpPr>
        <p:spPr>
          <a:xfrm rot="5400000">
            <a:off x="-677862" y="4178300"/>
            <a:ext cx="3500438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>
            <a:extLst>
              <a:ext uri="{FF2B5EF4-FFF2-40B4-BE49-F238E27FC236}">
                <a16:creationId xmlns:a16="http://schemas.microsoft.com/office/drawing/2014/main" id="{09703518-0B61-4A9B-9A65-80C5D2FFBA6A}"/>
              </a:ext>
            </a:extLst>
          </p:cNvPr>
          <p:cNvCxnSpPr/>
          <p:nvPr/>
        </p:nvCxnSpPr>
        <p:spPr>
          <a:xfrm rot="10800000">
            <a:off x="1357313" y="6000750"/>
            <a:ext cx="2143125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E2130A5B-01E8-461F-8C52-15216D06458A}"/>
              </a:ext>
            </a:extLst>
          </p:cNvPr>
          <p:cNvCxnSpPr/>
          <p:nvPr/>
        </p:nvCxnSpPr>
        <p:spPr>
          <a:xfrm rot="5400000">
            <a:off x="642144" y="6144419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>
            <a:extLst>
              <a:ext uri="{FF2B5EF4-FFF2-40B4-BE49-F238E27FC236}">
                <a16:creationId xmlns:a16="http://schemas.microsoft.com/office/drawing/2014/main" id="{7B4C1590-1B44-48FF-9092-789DDFA05466}"/>
              </a:ext>
            </a:extLst>
          </p:cNvPr>
          <p:cNvCxnSpPr/>
          <p:nvPr/>
        </p:nvCxnSpPr>
        <p:spPr>
          <a:xfrm rot="10800000">
            <a:off x="6157913" y="455613"/>
            <a:ext cx="285750" cy="1428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>
            <a:extLst>
              <a:ext uri="{FF2B5EF4-FFF2-40B4-BE49-F238E27FC236}">
                <a16:creationId xmlns:a16="http://schemas.microsoft.com/office/drawing/2014/main" id="{A10AF3CD-70DF-4B3B-83C6-432FE2C48A88}"/>
              </a:ext>
            </a:extLst>
          </p:cNvPr>
          <p:cNvCxnSpPr/>
          <p:nvPr/>
        </p:nvCxnSpPr>
        <p:spPr>
          <a:xfrm rot="5400000">
            <a:off x="-965993" y="4536281"/>
            <a:ext cx="335915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>
            <a:extLst>
              <a:ext uri="{FF2B5EF4-FFF2-40B4-BE49-F238E27FC236}">
                <a16:creationId xmlns:a16="http://schemas.microsoft.com/office/drawing/2014/main" id="{2B46403B-E8CB-4EE5-B44B-A225E981D5E6}"/>
              </a:ext>
            </a:extLst>
          </p:cNvPr>
          <p:cNvCxnSpPr/>
          <p:nvPr/>
        </p:nvCxnSpPr>
        <p:spPr>
          <a:xfrm rot="5400000" flipH="1" flipV="1">
            <a:off x="5572126" y="857250"/>
            <a:ext cx="285750" cy="1428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>
            <a:extLst>
              <a:ext uri="{FF2B5EF4-FFF2-40B4-BE49-F238E27FC236}">
                <a16:creationId xmlns:a16="http://schemas.microsoft.com/office/drawing/2014/main" id="{3B83C8F1-FA46-44BE-B0BA-EDBAA30288A0}"/>
              </a:ext>
            </a:extLst>
          </p:cNvPr>
          <p:cNvCxnSpPr/>
          <p:nvPr/>
        </p:nvCxnSpPr>
        <p:spPr>
          <a:xfrm rot="5400000">
            <a:off x="5822157" y="535781"/>
            <a:ext cx="214312" cy="1428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Έλλειψη">
            <a:extLst>
              <a:ext uri="{FF2B5EF4-FFF2-40B4-BE49-F238E27FC236}">
                <a16:creationId xmlns:a16="http://schemas.microsoft.com/office/drawing/2014/main" id="{FC7C2ABF-F69C-4A4E-A8D2-E8B7AB753B8F}"/>
              </a:ext>
            </a:extLst>
          </p:cNvPr>
          <p:cNvSpPr/>
          <p:nvPr/>
        </p:nvSpPr>
        <p:spPr>
          <a:xfrm>
            <a:off x="5754688" y="928688"/>
            <a:ext cx="142875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25 - Έλλειψη">
            <a:extLst>
              <a:ext uri="{FF2B5EF4-FFF2-40B4-BE49-F238E27FC236}">
                <a16:creationId xmlns:a16="http://schemas.microsoft.com/office/drawing/2014/main" id="{4524541A-44A8-481D-AAA2-6690A76B10D1}"/>
              </a:ext>
            </a:extLst>
          </p:cNvPr>
          <p:cNvSpPr/>
          <p:nvPr/>
        </p:nvSpPr>
        <p:spPr>
          <a:xfrm>
            <a:off x="627063" y="2627313"/>
            <a:ext cx="142875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>
            <a:extLst>
              <a:ext uri="{FF2B5EF4-FFF2-40B4-BE49-F238E27FC236}">
                <a16:creationId xmlns:a16="http://schemas.microsoft.com/office/drawing/2014/main" id="{0ADB3A72-2B37-4F10-883C-89267C72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5843" name="2 - Θέση περιεχομένου">
            <a:extLst>
              <a:ext uri="{FF2B5EF4-FFF2-40B4-BE49-F238E27FC236}">
                <a16:creationId xmlns:a16="http://schemas.microsoft.com/office/drawing/2014/main" id="{A2F8D2E3-8878-4D24-A4EF-DE57ED910C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0D8B56C9-C342-4E31-92C7-CD00E249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8215313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3">
            <a:extLst>
              <a:ext uri="{FF2B5EF4-FFF2-40B4-BE49-F238E27FC236}">
                <a16:creationId xmlns:a16="http://schemas.microsoft.com/office/drawing/2014/main" id="{62AED30D-C5F8-43C1-B892-7D8C1EBCBF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916238"/>
          <a:ext cx="41719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410968" imgH="1066800" progId="ACD.ChemSketch.20">
                  <p:embed/>
                </p:oleObj>
              </mc:Choice>
              <mc:Fallback>
                <p:oleObj name="ChemSketch" r:id="rId3" imgW="2410968" imgH="1066800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16238"/>
                        <a:ext cx="417195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5 - Ευθύγραμμο βέλος σύνδεσης">
            <a:extLst>
              <a:ext uri="{FF2B5EF4-FFF2-40B4-BE49-F238E27FC236}">
                <a16:creationId xmlns:a16="http://schemas.microsoft.com/office/drawing/2014/main" id="{06311DF4-D210-483E-BFA0-26CE1261F10B}"/>
              </a:ext>
            </a:extLst>
          </p:cNvPr>
          <p:cNvCxnSpPr/>
          <p:nvPr/>
        </p:nvCxnSpPr>
        <p:spPr>
          <a:xfrm rot="10800000">
            <a:off x="4786313" y="3286125"/>
            <a:ext cx="357187" cy="2143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>
            <a:extLst>
              <a:ext uri="{FF2B5EF4-FFF2-40B4-BE49-F238E27FC236}">
                <a16:creationId xmlns:a16="http://schemas.microsoft.com/office/drawing/2014/main" id="{28660D45-1ACC-47C1-84A1-0EEEE90CF20C}"/>
              </a:ext>
            </a:extLst>
          </p:cNvPr>
          <p:cNvCxnSpPr/>
          <p:nvPr/>
        </p:nvCxnSpPr>
        <p:spPr>
          <a:xfrm rot="5400000" flipH="1" flipV="1">
            <a:off x="3929063" y="3857625"/>
            <a:ext cx="285750" cy="1428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>
            <a:extLst>
              <a:ext uri="{FF2B5EF4-FFF2-40B4-BE49-F238E27FC236}">
                <a16:creationId xmlns:a16="http://schemas.microsoft.com/office/drawing/2014/main" id="{95402165-3934-488E-80AD-333AD7327661}"/>
              </a:ext>
            </a:extLst>
          </p:cNvPr>
          <p:cNvCxnSpPr/>
          <p:nvPr/>
        </p:nvCxnSpPr>
        <p:spPr>
          <a:xfrm rot="10800000" flipV="1">
            <a:off x="4357688" y="3214688"/>
            <a:ext cx="500062" cy="4286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Έλλειψη">
            <a:extLst>
              <a:ext uri="{FF2B5EF4-FFF2-40B4-BE49-F238E27FC236}">
                <a16:creationId xmlns:a16="http://schemas.microsoft.com/office/drawing/2014/main" id="{6DCB92E6-8D7C-489D-8301-E5FC0898AF64}"/>
              </a:ext>
            </a:extLst>
          </p:cNvPr>
          <p:cNvSpPr/>
          <p:nvPr/>
        </p:nvSpPr>
        <p:spPr>
          <a:xfrm>
            <a:off x="4286250" y="3929063"/>
            <a:ext cx="163513" cy="309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" name="17 - Έλλειψη">
            <a:extLst>
              <a:ext uri="{FF2B5EF4-FFF2-40B4-BE49-F238E27FC236}">
                <a16:creationId xmlns:a16="http://schemas.microsoft.com/office/drawing/2014/main" id="{DF13047F-ACD2-4AFD-B78D-14481B7DC5A8}"/>
              </a:ext>
            </a:extLst>
          </p:cNvPr>
          <p:cNvSpPr/>
          <p:nvPr/>
        </p:nvSpPr>
        <p:spPr>
          <a:xfrm>
            <a:off x="928688" y="2571750"/>
            <a:ext cx="234950" cy="238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20" name="19 - Ευθύγραμμο βέλος σύνδεσης">
            <a:extLst>
              <a:ext uri="{FF2B5EF4-FFF2-40B4-BE49-F238E27FC236}">
                <a16:creationId xmlns:a16="http://schemas.microsoft.com/office/drawing/2014/main" id="{1C45C6BE-D48B-42D6-954D-1D606BBC4EFD}"/>
              </a:ext>
            </a:extLst>
          </p:cNvPr>
          <p:cNvCxnSpPr/>
          <p:nvPr/>
        </p:nvCxnSpPr>
        <p:spPr>
          <a:xfrm rot="5400000">
            <a:off x="-758031" y="4679156"/>
            <a:ext cx="3644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Έλλειψη">
            <a:extLst>
              <a:ext uri="{FF2B5EF4-FFF2-40B4-BE49-F238E27FC236}">
                <a16:creationId xmlns:a16="http://schemas.microsoft.com/office/drawing/2014/main" id="{1C5D1C2E-89CA-48F6-B79B-E04DA857BE60}"/>
              </a:ext>
            </a:extLst>
          </p:cNvPr>
          <p:cNvSpPr/>
          <p:nvPr/>
        </p:nvSpPr>
        <p:spPr>
          <a:xfrm>
            <a:off x="4214813" y="3603625"/>
            <a:ext cx="285750" cy="285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21 - Έλλειψη">
            <a:extLst>
              <a:ext uri="{FF2B5EF4-FFF2-40B4-BE49-F238E27FC236}">
                <a16:creationId xmlns:a16="http://schemas.microsoft.com/office/drawing/2014/main" id="{F5B7A666-F637-4EAC-B623-3276AF264713}"/>
              </a:ext>
            </a:extLst>
          </p:cNvPr>
          <p:cNvSpPr/>
          <p:nvPr/>
        </p:nvSpPr>
        <p:spPr>
          <a:xfrm>
            <a:off x="928688" y="2071688"/>
            <a:ext cx="1071562" cy="3571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25" name="24 - Ευθύγραμμο βέλος σύνδεσης">
            <a:extLst>
              <a:ext uri="{FF2B5EF4-FFF2-40B4-BE49-F238E27FC236}">
                <a16:creationId xmlns:a16="http://schemas.microsoft.com/office/drawing/2014/main" id="{23A2D17F-F981-4FE4-B683-04A3FB1C5815}"/>
              </a:ext>
            </a:extLst>
          </p:cNvPr>
          <p:cNvCxnSpPr/>
          <p:nvPr/>
        </p:nvCxnSpPr>
        <p:spPr>
          <a:xfrm rot="5400000">
            <a:off x="-73024" y="4429125"/>
            <a:ext cx="3859212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>
            <a:extLst>
              <a:ext uri="{FF2B5EF4-FFF2-40B4-BE49-F238E27FC236}">
                <a16:creationId xmlns:a16="http://schemas.microsoft.com/office/drawing/2014/main" id="{3CB96BB0-D7F9-4B30-A02D-1D69AE326D96}"/>
              </a:ext>
            </a:extLst>
          </p:cNvPr>
          <p:cNvCxnSpPr/>
          <p:nvPr/>
        </p:nvCxnSpPr>
        <p:spPr>
          <a:xfrm>
            <a:off x="2214563" y="6215063"/>
            <a:ext cx="4714875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Έλλειψη">
            <a:extLst>
              <a:ext uri="{FF2B5EF4-FFF2-40B4-BE49-F238E27FC236}">
                <a16:creationId xmlns:a16="http://schemas.microsoft.com/office/drawing/2014/main" id="{46A197B8-809B-42A9-B1B9-2A35D353AEB5}"/>
              </a:ext>
            </a:extLst>
          </p:cNvPr>
          <p:cNvSpPr/>
          <p:nvPr/>
        </p:nvSpPr>
        <p:spPr>
          <a:xfrm>
            <a:off x="5072063" y="3429000"/>
            <a:ext cx="285750" cy="357188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9" name="28 - Έλλειψη">
            <a:extLst>
              <a:ext uri="{FF2B5EF4-FFF2-40B4-BE49-F238E27FC236}">
                <a16:creationId xmlns:a16="http://schemas.microsoft.com/office/drawing/2014/main" id="{89C9C667-D014-4A2B-9525-E5F3190D1C02}"/>
              </a:ext>
            </a:extLst>
          </p:cNvPr>
          <p:cNvSpPr/>
          <p:nvPr/>
        </p:nvSpPr>
        <p:spPr>
          <a:xfrm>
            <a:off x="7000875" y="6072188"/>
            <a:ext cx="285750" cy="357187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0" name="29 - Έλλειψη">
            <a:extLst>
              <a:ext uri="{FF2B5EF4-FFF2-40B4-BE49-F238E27FC236}">
                <a16:creationId xmlns:a16="http://schemas.microsoft.com/office/drawing/2014/main" id="{04F3C14E-9578-4549-85E8-FA1410FE941C}"/>
              </a:ext>
            </a:extLst>
          </p:cNvPr>
          <p:cNvSpPr/>
          <p:nvPr/>
        </p:nvSpPr>
        <p:spPr>
          <a:xfrm>
            <a:off x="6929438" y="1500188"/>
            <a:ext cx="285750" cy="357187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99F0DF4-2311-4949-82D9-5BE63D62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</a:t>
            </a:r>
            <a:br>
              <a:rPr lang="en-US" dirty="0"/>
            </a:br>
            <a:r>
              <a:rPr lang="en-US" sz="3100" dirty="0"/>
              <a:t>Two-Dimensional Nuclear-</a:t>
            </a:r>
            <a:r>
              <a:rPr lang="en-US" sz="3100" dirty="0" err="1"/>
              <a:t>Overhauser</a:t>
            </a:r>
            <a:r>
              <a:rPr lang="en-US" sz="3100" dirty="0"/>
              <a:t>-Effect Spectroscopy: NOESY</a:t>
            </a:r>
            <a:endParaRPr lang="el-GR" dirty="0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D4B2F940-C61A-453A-91FB-20FAA55CE6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8938" y="1974850"/>
            <a:ext cx="5757862" cy="4525963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2D-NOE Experiments ideally yield correlations of dipolar-coupled H- atoms. The dipolar coupling depends on the distance (d) of spin, decreasing with 1/d</a:t>
            </a:r>
            <a:r>
              <a:rPr lang="en-US" baseline="30000" dirty="0"/>
              <a:t>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Typically, only H-atoms with distances smaller than ca. 5 A give rise to such correlations, independent of the number of intervening bonds.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For small compounds, the mixing time should be adjusted to T1 (the longitudinal relaxation time), but for larger molecules, a much shorter value is </a:t>
            </a:r>
            <a:r>
              <a:rPr lang="en-US" dirty="0" err="1"/>
              <a:t>recom</a:t>
            </a:r>
            <a:r>
              <a:rPr lang="en-US" dirty="0"/>
              <a:t>- mended to avoid spin diffusion.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2D-NOE is the experiment proper to establish configurations or, together with HMBC, to link fragments. For molecules in a certain size range, the NOE can actually be zero, which calls for a ROESY experiment.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Sensitivity: +1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AC16C7DF-77CB-4FB3-97F5-2130805C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23438" r="60742" b="32500"/>
          <a:stretch>
            <a:fillRect/>
          </a:stretch>
        </p:blipFill>
        <p:spPr bwMode="auto">
          <a:xfrm>
            <a:off x="571500" y="2428875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48F99332-75C5-40C5-A55E-6BECE39B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8351838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1 - Τίτλος">
            <a:extLst>
              <a:ext uri="{FF2B5EF4-FFF2-40B4-BE49-F238E27FC236}">
                <a16:creationId xmlns:a16="http://schemas.microsoft.com/office/drawing/2014/main" id="{399257D5-9300-46E7-88D4-D1BEE36B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438"/>
            <a:ext cx="8229600" cy="704850"/>
          </a:xfrm>
        </p:spPr>
        <p:txBody>
          <a:bodyPr/>
          <a:lstStyle/>
          <a:p>
            <a:pPr eaLnBrk="1" hangingPunct="1"/>
            <a:r>
              <a:rPr lang="en-US" altLang="el-GR"/>
              <a:t>Geometric or Relative stereochemistry</a:t>
            </a:r>
            <a:endParaRPr lang="el-GR" altLang="el-GR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67279C17-479A-45B8-B1C9-2BA1AC7A48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71750" y="3214688"/>
            <a:ext cx="500063" cy="4714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or</a:t>
            </a:r>
            <a:endParaRPr lang="el-GR" dirty="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10D1B8D2-2C77-4DAC-844E-DF6A75C2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graphicFrame>
        <p:nvGraphicFramePr>
          <p:cNvPr id="37894" name="Object 1">
            <a:extLst>
              <a:ext uri="{FF2B5EF4-FFF2-40B4-BE49-F238E27FC236}">
                <a16:creationId xmlns:a16="http://schemas.microsoft.com/office/drawing/2014/main" id="{BF5C76A9-301D-4CAE-83D9-C006CC7A1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25" y="2214563"/>
          <a:ext cx="28813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410968" imgH="1051560" progId="ACD.ChemSketch.20">
                  <p:embed/>
                </p:oleObj>
              </mc:Choice>
              <mc:Fallback>
                <p:oleObj name="ChemSketch" r:id="rId3" imgW="2410968" imgH="1051560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214563"/>
                        <a:ext cx="2881313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3">
            <a:extLst>
              <a:ext uri="{FF2B5EF4-FFF2-40B4-BE49-F238E27FC236}">
                <a16:creationId xmlns:a16="http://schemas.microsoft.com/office/drawing/2014/main" id="{860C66A8-74E0-4C60-97AC-92495124C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3063" y="3500438"/>
          <a:ext cx="31210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2612136" imgH="1039368" progId="ACD.ChemSketch.20">
                  <p:embed/>
                </p:oleObj>
              </mc:Choice>
              <mc:Fallback>
                <p:oleObj name="ChemSketch" r:id="rId5" imgW="2612136" imgH="1039368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500438"/>
                        <a:ext cx="31210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- Ευθύγραμμο βέλος σύνδεσης">
            <a:extLst>
              <a:ext uri="{FF2B5EF4-FFF2-40B4-BE49-F238E27FC236}">
                <a16:creationId xmlns:a16="http://schemas.microsoft.com/office/drawing/2014/main" id="{A29FB3B6-40A0-441D-A0D2-821837C08512}"/>
              </a:ext>
            </a:extLst>
          </p:cNvPr>
          <p:cNvCxnSpPr/>
          <p:nvPr/>
        </p:nvCxnSpPr>
        <p:spPr>
          <a:xfrm>
            <a:off x="3214688" y="5357813"/>
            <a:ext cx="3643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>
            <a:extLst>
              <a:ext uri="{FF2B5EF4-FFF2-40B4-BE49-F238E27FC236}">
                <a16:creationId xmlns:a16="http://schemas.microsoft.com/office/drawing/2014/main" id="{8E52CF69-5227-4397-902A-2541EA6BFEC1}"/>
              </a:ext>
            </a:extLst>
          </p:cNvPr>
          <p:cNvCxnSpPr/>
          <p:nvPr/>
        </p:nvCxnSpPr>
        <p:spPr>
          <a:xfrm rot="5400000">
            <a:off x="5750719" y="3964781"/>
            <a:ext cx="250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>
            <a:extLst>
              <a:ext uri="{FF2B5EF4-FFF2-40B4-BE49-F238E27FC236}">
                <a16:creationId xmlns:a16="http://schemas.microsoft.com/office/drawing/2014/main" id="{7B52E30D-1717-49A1-8F13-F6B9CBEE6A71}"/>
              </a:ext>
            </a:extLst>
          </p:cNvPr>
          <p:cNvSpPr/>
          <p:nvPr/>
        </p:nvSpPr>
        <p:spPr>
          <a:xfrm>
            <a:off x="4071938" y="2071688"/>
            <a:ext cx="428625" cy="78581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A7F7A34D-D09C-4B78-8C72-06AB3AB0EE68}"/>
              </a:ext>
            </a:extLst>
          </p:cNvPr>
          <p:cNvCxnSpPr>
            <a:stCxn id="12" idx="1"/>
          </p:cNvCxnSpPr>
          <p:nvPr/>
        </p:nvCxnSpPr>
        <p:spPr>
          <a:xfrm rot="16200000" flipV="1">
            <a:off x="3510756" y="1561307"/>
            <a:ext cx="328613" cy="92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>
            <a:extLst>
              <a:ext uri="{FF2B5EF4-FFF2-40B4-BE49-F238E27FC236}">
                <a16:creationId xmlns:a16="http://schemas.microsoft.com/office/drawing/2014/main" id="{C83AD49B-58FF-4FDA-935A-580070FC336C}"/>
              </a:ext>
            </a:extLst>
          </p:cNvPr>
          <p:cNvCxnSpPr/>
          <p:nvPr/>
        </p:nvCxnSpPr>
        <p:spPr>
          <a:xfrm flipV="1">
            <a:off x="4500563" y="2071688"/>
            <a:ext cx="250031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>
            <a:extLst>
              <a:ext uri="{FF2B5EF4-FFF2-40B4-BE49-F238E27FC236}">
                <a16:creationId xmlns:a16="http://schemas.microsoft.com/office/drawing/2014/main" id="{B0325C0A-83F2-4270-96B7-1C825BF5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Small molecules?</a:t>
            </a:r>
            <a:endParaRPr lang="el-GR" altLang="el-GR"/>
          </a:p>
        </p:txBody>
      </p:sp>
      <p:sp>
        <p:nvSpPr>
          <p:cNvPr id="11267" name="2 - Θέση περιεχομένου">
            <a:extLst>
              <a:ext uri="{FF2B5EF4-FFF2-40B4-BE49-F238E27FC236}">
                <a16:creationId xmlns:a16="http://schemas.microsoft.com/office/drawing/2014/main" id="{16CCFA10-4903-4E44-9AB1-D6FA7926E0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In molecular biology and pharmacology, a </a:t>
            </a:r>
            <a:r>
              <a:rPr lang="en-US" altLang="el-GR" b="1"/>
              <a:t>small molecule</a:t>
            </a:r>
            <a:r>
              <a:rPr lang="en-US" altLang="el-GR"/>
              <a:t> is a low molecular weight (&lt;900 daltons) organic compound that may help regulate a biological process, with a size on the order of 10</a:t>
            </a:r>
            <a:r>
              <a:rPr lang="en-US" altLang="el-GR" baseline="30000"/>
              <a:t>−9</a:t>
            </a:r>
            <a:r>
              <a:rPr lang="en-US" altLang="el-GR"/>
              <a:t> m. </a:t>
            </a:r>
          </a:p>
          <a:p>
            <a:pPr eaLnBrk="1" hangingPunct="1"/>
            <a:r>
              <a:rPr lang="en-US" altLang="el-GR"/>
              <a:t>Most drugs are small molecules with MW&lt;500.</a:t>
            </a:r>
          </a:p>
          <a:p>
            <a:pPr eaLnBrk="1" hangingPunct="1"/>
            <a:r>
              <a:rPr lang="en-US" altLang="el-GR"/>
              <a:t>The upper molecular weight limit for a small molecule is approximately 900 daltons, which allows for the possibility to rapidly diffuse across cell membranes so that they can reach intracellular sites of action</a:t>
            </a:r>
          </a:p>
          <a:p>
            <a:pPr eaLnBrk="1" hangingPunct="1"/>
            <a:endParaRPr lang="en-US" altLang="el-GR"/>
          </a:p>
          <a:p>
            <a:pPr eaLnBrk="1" hangingPunct="1"/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2EF04DE2-EF01-4C1F-BC52-115CABD4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Total-Correlation Spectroscopy: TOCSY</a:t>
            </a:r>
            <a:br>
              <a:rPr lang="en-US" dirty="0"/>
            </a:br>
            <a:endParaRPr lang="el-GR" dirty="0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09EE2594-9E79-4EBB-A5BA-2ADF2772DF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8938" y="1143000"/>
            <a:ext cx="5757862" cy="53578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TOCSY experiments ideally yield correlations of all bond-coupled H-atoms within a given spin system. By appropriate choice of the mixing time, either vicinal correlations (12 ms) or correlations throughout the complete spin system (e.g. 80 ms-&gt; up to 5 bonds) are detected.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spin systems are interrupted by non-</a:t>
            </a:r>
            <a:r>
              <a:rPr lang="en-US" dirty="0" err="1"/>
              <a:t>protonated</a:t>
            </a:r>
            <a:r>
              <a:rPr lang="en-US" dirty="0"/>
              <a:t> </a:t>
            </a:r>
            <a:r>
              <a:rPr lang="en-US" dirty="0" err="1"/>
              <a:t>heteroatoms</a:t>
            </a:r>
            <a:r>
              <a:rPr lang="en-US" dirty="0"/>
              <a:t> or quaternary carbons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Such experiments are very important to identify compounds with separate spin systems (such as carbohydrates or peptides), as well as in case of severe resonance overlap.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Sensitivity: +3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5659F1F0-B404-4F89-BB6C-1BE733F3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49689" r="60742" b="12811"/>
          <a:stretch>
            <a:fillRect/>
          </a:stretch>
        </p:blipFill>
        <p:spPr bwMode="auto">
          <a:xfrm>
            <a:off x="571500" y="2643188"/>
            <a:ext cx="2214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>
            <a:extLst>
              <a:ext uri="{FF2B5EF4-FFF2-40B4-BE49-F238E27FC236}">
                <a16:creationId xmlns:a16="http://schemas.microsoft.com/office/drawing/2014/main" id="{A17C1F49-5E79-4D65-8702-B80660F5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9939" name="2 - Θέση περιεχομένου">
            <a:extLst>
              <a:ext uri="{FF2B5EF4-FFF2-40B4-BE49-F238E27FC236}">
                <a16:creationId xmlns:a16="http://schemas.microsoft.com/office/drawing/2014/main" id="{F00A048F-1BB9-4DCF-8D0E-79AD707F85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E1AF7401-9EDE-482A-A0D8-72D114E3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3126" r="21484" b="3436"/>
          <a:stretch>
            <a:fillRect/>
          </a:stretch>
        </p:blipFill>
        <p:spPr bwMode="auto">
          <a:xfrm>
            <a:off x="168275" y="857250"/>
            <a:ext cx="88328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ύγραμμο βέλος σύνδεσης">
            <a:extLst>
              <a:ext uri="{FF2B5EF4-FFF2-40B4-BE49-F238E27FC236}">
                <a16:creationId xmlns:a16="http://schemas.microsoft.com/office/drawing/2014/main" id="{7F80EDF1-7958-42CD-9923-F9D2525B8D33}"/>
              </a:ext>
            </a:extLst>
          </p:cNvPr>
          <p:cNvCxnSpPr/>
          <p:nvPr/>
        </p:nvCxnSpPr>
        <p:spPr>
          <a:xfrm>
            <a:off x="1428750" y="2143125"/>
            <a:ext cx="5214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>
            <a:extLst>
              <a:ext uri="{FF2B5EF4-FFF2-40B4-BE49-F238E27FC236}">
                <a16:creationId xmlns:a16="http://schemas.microsoft.com/office/drawing/2014/main" id="{DA22E2F9-8E91-48C7-B3EA-86BE528C4114}"/>
              </a:ext>
            </a:extLst>
          </p:cNvPr>
          <p:cNvSpPr/>
          <p:nvPr/>
        </p:nvSpPr>
        <p:spPr>
          <a:xfrm>
            <a:off x="5143500" y="3357563"/>
            <a:ext cx="2286000" cy="285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7 - Ορθογώνιο">
            <a:extLst>
              <a:ext uri="{FF2B5EF4-FFF2-40B4-BE49-F238E27FC236}">
                <a16:creationId xmlns:a16="http://schemas.microsoft.com/office/drawing/2014/main" id="{CDB824CE-ABD5-4C0E-B4CB-9A08F72A99B1}"/>
              </a:ext>
            </a:extLst>
          </p:cNvPr>
          <p:cNvSpPr/>
          <p:nvPr/>
        </p:nvSpPr>
        <p:spPr>
          <a:xfrm>
            <a:off x="6643688" y="1857375"/>
            <a:ext cx="1714500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96CC0AFE-B389-4896-978F-D28B7A8A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/>
              <a:t>Incredible-Natural-Abundance-Double-Quantum-Transfer Spectroscopy: INADEQUATE</a:t>
            </a:r>
            <a:endParaRPr lang="el-GR" dirty="0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50568456-E9B0-4B94-9CC1-6C5CE8091D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86125" y="1600200"/>
            <a:ext cx="5400675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INADEQUATE is a </a:t>
            </a:r>
            <a:r>
              <a:rPr lang="en-US" dirty="0" err="1"/>
              <a:t>homonuclear</a:t>
            </a:r>
            <a:r>
              <a:rPr lang="en-US" dirty="0"/>
              <a:t> 2D shift-correlation experiment. It is a specially designed COSY experiment that yields 13C,13C correlations, efficiently suppressing the much more-abundant 13C,12C fragments.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bottleneck of this highly versatile experiment is its extremely low sensitivity. Large sample quantities (typically&gt;10 mg) are required. However, when spectra with a sufficient signal-to-noise ratio have been recorded, assignment is straightforward, even for extremely highly functionalized compounds. Recent improvements </a:t>
            </a:r>
            <a:r>
              <a:rPr lang="en-US" dirty="0" err="1"/>
              <a:t>inprobe</a:t>
            </a:r>
            <a:r>
              <a:rPr lang="en-US" dirty="0"/>
              <a:t> sensitivity have significantly increased the usefulness of this technique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A2001F69-AF82-41E9-A086-2A6A2E21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0937" r="54297" b="24062"/>
          <a:stretch>
            <a:fillRect/>
          </a:stretch>
        </p:blipFill>
        <p:spPr bwMode="auto">
          <a:xfrm>
            <a:off x="428625" y="2143125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70" descr="C:\My Documents\Συνέδρια\Poster\sarcomejine N-H.JPG">
            <a:extLst>
              <a:ext uri="{FF2B5EF4-FFF2-40B4-BE49-F238E27FC236}">
                <a16:creationId xmlns:a16="http://schemas.microsoft.com/office/drawing/2014/main" id="{C4B66D11-BB01-4C7C-992A-90731821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1613"/>
            <a:ext cx="828675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1 - Τίτλος">
            <a:extLst>
              <a:ext uri="{FF2B5EF4-FFF2-40B4-BE49-F238E27FC236}">
                <a16:creationId xmlns:a16="http://schemas.microsoft.com/office/drawing/2014/main" id="{7636502E-DF66-4E20-BB67-E53996BA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3" y="-71438"/>
            <a:ext cx="5757862" cy="990601"/>
          </a:xfrm>
        </p:spPr>
        <p:txBody>
          <a:bodyPr/>
          <a:lstStyle/>
          <a:p>
            <a:pPr eaLnBrk="1" hangingPunct="1"/>
            <a:r>
              <a:rPr lang="en-US" altLang="el-GR" baseline="30000"/>
              <a:t>1</a:t>
            </a:r>
            <a:r>
              <a:rPr lang="en-US" altLang="el-GR"/>
              <a:t>H-</a:t>
            </a:r>
            <a:r>
              <a:rPr lang="en-US" altLang="el-GR" baseline="30000"/>
              <a:t>15</a:t>
            </a:r>
            <a:r>
              <a:rPr lang="en-US" altLang="el-GR"/>
              <a:t>N HMBC</a:t>
            </a:r>
            <a:endParaRPr lang="el-GR" altLang="el-GR"/>
          </a:p>
        </p:txBody>
      </p:sp>
      <p:graphicFrame>
        <p:nvGraphicFramePr>
          <p:cNvPr id="41988" name="Object 3">
            <a:extLst>
              <a:ext uri="{FF2B5EF4-FFF2-40B4-BE49-F238E27FC236}">
                <a16:creationId xmlns:a16="http://schemas.microsoft.com/office/drawing/2014/main" id="{4439F190-A814-424C-B48D-C24DA2EC22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25" y="3571875"/>
          <a:ext cx="519588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076700" imgH="1457325" progId="ChemWindow.Document">
                  <p:embed/>
                </p:oleObj>
              </mc:Choice>
              <mc:Fallback>
                <p:oleObj name="Document" r:id="rId3" imgW="4076700" imgH="1457325" progId="ChemWindow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571875"/>
                        <a:ext cx="5195888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Έλλειψη">
            <a:extLst>
              <a:ext uri="{FF2B5EF4-FFF2-40B4-BE49-F238E27FC236}">
                <a16:creationId xmlns:a16="http://schemas.microsoft.com/office/drawing/2014/main" id="{0E9A423C-A881-403E-BEB2-962CA3F3AC45}"/>
              </a:ext>
            </a:extLst>
          </p:cNvPr>
          <p:cNvSpPr/>
          <p:nvPr/>
        </p:nvSpPr>
        <p:spPr>
          <a:xfrm>
            <a:off x="1785938" y="4500563"/>
            <a:ext cx="357187" cy="571500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7 - Έλλειψη">
            <a:extLst>
              <a:ext uri="{FF2B5EF4-FFF2-40B4-BE49-F238E27FC236}">
                <a16:creationId xmlns:a16="http://schemas.microsoft.com/office/drawing/2014/main" id="{331C836E-EE94-433F-A076-8C99CF6282C7}"/>
              </a:ext>
            </a:extLst>
          </p:cNvPr>
          <p:cNvSpPr/>
          <p:nvPr/>
        </p:nvSpPr>
        <p:spPr>
          <a:xfrm>
            <a:off x="2857500" y="4143375"/>
            <a:ext cx="357188" cy="571500"/>
          </a:xfrm>
          <a:prstGeom prst="ellipse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8 - Έλλειψη">
            <a:extLst>
              <a:ext uri="{FF2B5EF4-FFF2-40B4-BE49-F238E27FC236}">
                <a16:creationId xmlns:a16="http://schemas.microsoft.com/office/drawing/2014/main" id="{ED67BF64-6784-4DB4-86EE-147F4FAA44BF}"/>
              </a:ext>
            </a:extLst>
          </p:cNvPr>
          <p:cNvSpPr/>
          <p:nvPr/>
        </p:nvSpPr>
        <p:spPr>
          <a:xfrm>
            <a:off x="2286000" y="4714875"/>
            <a:ext cx="357188" cy="571500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9 - Έλλειψη">
            <a:extLst>
              <a:ext uri="{FF2B5EF4-FFF2-40B4-BE49-F238E27FC236}">
                <a16:creationId xmlns:a16="http://schemas.microsoft.com/office/drawing/2014/main" id="{76CF56B0-50BC-4BB6-947A-B4C662B766A6}"/>
              </a:ext>
            </a:extLst>
          </p:cNvPr>
          <p:cNvSpPr/>
          <p:nvPr/>
        </p:nvSpPr>
        <p:spPr>
          <a:xfrm>
            <a:off x="2214563" y="1214438"/>
            <a:ext cx="214312" cy="571500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10 - Έλλειψη">
            <a:extLst>
              <a:ext uri="{FF2B5EF4-FFF2-40B4-BE49-F238E27FC236}">
                <a16:creationId xmlns:a16="http://schemas.microsoft.com/office/drawing/2014/main" id="{7C29AE74-0B71-4E76-85D0-FD51B76578D0}"/>
              </a:ext>
            </a:extLst>
          </p:cNvPr>
          <p:cNvSpPr/>
          <p:nvPr/>
        </p:nvSpPr>
        <p:spPr>
          <a:xfrm>
            <a:off x="6500813" y="500063"/>
            <a:ext cx="285750" cy="1143000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11 - Έλλειψη">
            <a:extLst>
              <a:ext uri="{FF2B5EF4-FFF2-40B4-BE49-F238E27FC236}">
                <a16:creationId xmlns:a16="http://schemas.microsoft.com/office/drawing/2014/main" id="{5CFDD089-7D2E-4327-837D-03DD644E1C21}"/>
              </a:ext>
            </a:extLst>
          </p:cNvPr>
          <p:cNvSpPr/>
          <p:nvPr/>
        </p:nvSpPr>
        <p:spPr>
          <a:xfrm>
            <a:off x="4786313" y="1143000"/>
            <a:ext cx="357187" cy="571500"/>
          </a:xfrm>
          <a:prstGeom prst="ellipse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7D5CB476-3D8C-4989-BCFB-442919AFE08B}"/>
              </a:ext>
            </a:extLst>
          </p:cNvPr>
          <p:cNvCxnSpPr/>
          <p:nvPr/>
        </p:nvCxnSpPr>
        <p:spPr>
          <a:xfrm>
            <a:off x="1000125" y="3143250"/>
            <a:ext cx="6286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14 - TextBox">
            <a:extLst>
              <a:ext uri="{FF2B5EF4-FFF2-40B4-BE49-F238E27FC236}">
                <a16:creationId xmlns:a16="http://schemas.microsoft.com/office/drawing/2014/main" id="{F602C617-E34F-4591-B212-33E90D67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2786063"/>
            <a:ext cx="557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4400" b="1">
                <a:solidFill>
                  <a:srgbClr val="00B050"/>
                </a:solidFill>
                <a:latin typeface="Gill Sans MT" panose="020B0502020104020203" pitchFamily="34" charset="0"/>
              </a:rPr>
              <a:t>N</a:t>
            </a:r>
            <a:endParaRPr lang="el-GR" altLang="el-GR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1997" name="15 - TextBox">
            <a:extLst>
              <a:ext uri="{FF2B5EF4-FFF2-40B4-BE49-F238E27FC236}">
                <a16:creationId xmlns:a16="http://schemas.microsoft.com/office/drawing/2014/main" id="{2E61702C-692B-47FD-B524-0D06F195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643313"/>
            <a:ext cx="523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4800" b="1">
                <a:solidFill>
                  <a:srgbClr val="FF0000"/>
                </a:solidFill>
                <a:latin typeface="Gill Sans MT" panose="020B0502020104020203" pitchFamily="34" charset="0"/>
              </a:rPr>
              <a:t>X</a:t>
            </a:r>
            <a:endParaRPr lang="el-GR" altLang="el-GR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>
            <a:extLst>
              <a:ext uri="{FF2B5EF4-FFF2-40B4-BE49-F238E27FC236}">
                <a16:creationId xmlns:a16="http://schemas.microsoft.com/office/drawing/2014/main" id="{806A9598-D1C1-480C-891B-65371937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aseline="30000"/>
              <a:t>1</a:t>
            </a:r>
            <a:r>
              <a:rPr lang="en-US" altLang="el-GR"/>
              <a:t>H-</a:t>
            </a:r>
            <a:r>
              <a:rPr lang="en-US" altLang="el-GR" baseline="30000"/>
              <a:t>15</a:t>
            </a:r>
            <a:r>
              <a:rPr lang="en-US" altLang="el-GR"/>
              <a:t>N HSQC for proteins</a:t>
            </a:r>
            <a:endParaRPr lang="el-GR" altLang="el-GR"/>
          </a:p>
        </p:txBody>
      </p:sp>
      <p:sp>
        <p:nvSpPr>
          <p:cNvPr id="43011" name="AutoShape 2" descr="https://publications.nigms.nih.gov/computinglife/images/nmr.gif">
            <a:extLst>
              <a:ext uri="{FF2B5EF4-FFF2-40B4-BE49-F238E27FC236}">
                <a16:creationId xmlns:a16="http://schemas.microsoft.com/office/drawing/2014/main" id="{D9930309-3059-4EEF-90B9-2265C8411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87239113-9B43-4CFA-A728-A31198E9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66800"/>
            <a:ext cx="77914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>
            <a:extLst>
              <a:ext uri="{FF2B5EF4-FFF2-40B4-BE49-F238E27FC236}">
                <a16:creationId xmlns:a16="http://schemas.microsoft.com/office/drawing/2014/main" id="{74A25B9C-0580-458E-A8D3-7B2959F8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4035" name="2 - Θέση περιεχομένου">
            <a:extLst>
              <a:ext uri="{FF2B5EF4-FFF2-40B4-BE49-F238E27FC236}">
                <a16:creationId xmlns:a16="http://schemas.microsoft.com/office/drawing/2014/main" id="{AB8C4575-8133-49F7-A340-AC183B17C4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grpSp>
        <p:nvGrpSpPr>
          <p:cNvPr id="44036" name="5 - Ομάδα">
            <a:extLst>
              <a:ext uri="{FF2B5EF4-FFF2-40B4-BE49-F238E27FC236}">
                <a16:creationId xmlns:a16="http://schemas.microsoft.com/office/drawing/2014/main" id="{7D2523FF-B089-4884-9E6B-135FDCC597F3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214313"/>
            <a:ext cx="8643938" cy="6215062"/>
            <a:chOff x="285720" y="214290"/>
            <a:chExt cx="8643998" cy="6215106"/>
          </a:xfrm>
        </p:grpSpPr>
        <p:pic>
          <p:nvPicPr>
            <p:cNvPr id="44037" name="Picture 2">
              <a:extLst>
                <a:ext uri="{FF2B5EF4-FFF2-40B4-BE49-F238E27FC236}">
                  <a16:creationId xmlns:a16="http://schemas.microsoft.com/office/drawing/2014/main" id="{7794DFB1-C2DB-4F67-9967-C80DD0688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2" t="16875" r="21484" b="15625"/>
            <a:stretch>
              <a:fillRect/>
            </a:stretch>
          </p:blipFill>
          <p:spPr bwMode="auto">
            <a:xfrm>
              <a:off x="285720" y="214314"/>
              <a:ext cx="8632058" cy="6215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- Ορθογώνιο">
              <a:extLst>
                <a:ext uri="{FF2B5EF4-FFF2-40B4-BE49-F238E27FC236}">
                  <a16:creationId xmlns:a16="http://schemas.microsoft.com/office/drawing/2014/main" id="{8E50B8C6-9074-479D-B7A4-0108CEDCDC5D}"/>
                </a:ext>
              </a:extLst>
            </p:cNvPr>
            <p:cNvSpPr/>
            <p:nvPr/>
          </p:nvSpPr>
          <p:spPr>
            <a:xfrm>
              <a:off x="7429520" y="214290"/>
              <a:ext cx="1500198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>
            <a:extLst>
              <a:ext uri="{FF2B5EF4-FFF2-40B4-BE49-F238E27FC236}">
                <a16:creationId xmlns:a16="http://schemas.microsoft.com/office/drawing/2014/main" id="{1936EF63-913A-4666-9973-C03331FC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5059" name="2 - Θέση περιεχομένου">
            <a:extLst>
              <a:ext uri="{FF2B5EF4-FFF2-40B4-BE49-F238E27FC236}">
                <a16:creationId xmlns:a16="http://schemas.microsoft.com/office/drawing/2014/main" id="{C433395C-98F1-41C5-B05C-554B1AB0AF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grpSp>
        <p:nvGrpSpPr>
          <p:cNvPr id="45060" name="5 - Ομάδα">
            <a:extLst>
              <a:ext uri="{FF2B5EF4-FFF2-40B4-BE49-F238E27FC236}">
                <a16:creationId xmlns:a16="http://schemas.microsoft.com/office/drawing/2014/main" id="{D17DD4E1-3287-497E-9786-941E222E57E4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71438"/>
            <a:ext cx="8296275" cy="6215062"/>
            <a:chOff x="357158" y="71438"/>
            <a:chExt cx="8295864" cy="6215082"/>
          </a:xfrm>
        </p:grpSpPr>
        <p:pic>
          <p:nvPicPr>
            <p:cNvPr id="45061" name="Picture 2">
              <a:extLst>
                <a:ext uri="{FF2B5EF4-FFF2-40B4-BE49-F238E27FC236}">
                  <a16:creationId xmlns:a16="http://schemas.microsoft.com/office/drawing/2014/main" id="{D63C826B-CA10-4D29-A86B-47F738A3E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2" t="29062" r="23242" b="4375"/>
            <a:stretch>
              <a:fillRect/>
            </a:stretch>
          </p:blipFill>
          <p:spPr bwMode="auto">
            <a:xfrm>
              <a:off x="357158" y="214290"/>
              <a:ext cx="8295864" cy="607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- Ορθογώνιο">
              <a:extLst>
                <a:ext uri="{FF2B5EF4-FFF2-40B4-BE49-F238E27FC236}">
                  <a16:creationId xmlns:a16="http://schemas.microsoft.com/office/drawing/2014/main" id="{691EBD00-BEAA-48E6-8E3B-036EE3E3C807}"/>
                </a:ext>
              </a:extLst>
            </p:cNvPr>
            <p:cNvSpPr/>
            <p:nvPr/>
          </p:nvSpPr>
          <p:spPr>
            <a:xfrm>
              <a:off x="7286252" y="71438"/>
              <a:ext cx="1357246" cy="928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>
            <a:extLst>
              <a:ext uri="{FF2B5EF4-FFF2-40B4-BE49-F238E27FC236}">
                <a16:creationId xmlns:a16="http://schemas.microsoft.com/office/drawing/2014/main" id="{733F3351-704B-4B05-92FE-6F6DCBDD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6083" name="2 - Θέση περιεχομένου">
            <a:extLst>
              <a:ext uri="{FF2B5EF4-FFF2-40B4-BE49-F238E27FC236}">
                <a16:creationId xmlns:a16="http://schemas.microsoft.com/office/drawing/2014/main" id="{78B73895-A2E5-428F-9C38-E0435174E2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229600" cy="5156200"/>
          </a:xfrm>
        </p:spPr>
        <p:txBody>
          <a:bodyPr/>
          <a:lstStyle/>
          <a:p>
            <a:pPr eaLnBrk="1" hangingPunct="1"/>
            <a:r>
              <a:rPr lang="en-US" altLang="el-GR"/>
              <a:t>All the collected structural information are combined with mass spectroscopy data (Molecular weight or molecular formula by HRMS)</a:t>
            </a:r>
          </a:p>
          <a:p>
            <a:pPr eaLnBrk="1" hangingPunct="1"/>
            <a:r>
              <a:rPr lang="en-US" altLang="el-GR"/>
              <a:t>Atoms not observable in the NMR (e.g Oxygen, Sulphur, Halogens or nitrogen) are assumed in order to satisfy the MS data</a:t>
            </a:r>
          </a:p>
          <a:p>
            <a:pPr eaLnBrk="1" hangingPunct="1"/>
            <a:r>
              <a:rPr lang="en-US" altLang="el-GR"/>
              <a:t>The final structure should satisfy all NMR correlations and have the appropriate MW or MF</a:t>
            </a:r>
            <a:endParaRPr lang="el-GR" altLang="el-GR"/>
          </a:p>
        </p:txBody>
      </p:sp>
      <p:pic>
        <p:nvPicPr>
          <p:cNvPr id="46084" name="Picture 2" descr="https://encrypted-tbn1.gstatic.com/images?q=tbn:ANd9GcRTFD7rdidibPbOKCVjE3MuxIdglfMi7E9-d5ZhGyn4j6zkZeWU">
            <a:extLst>
              <a:ext uri="{FF2B5EF4-FFF2-40B4-BE49-F238E27FC236}">
                <a16:creationId xmlns:a16="http://schemas.microsoft.com/office/drawing/2014/main" id="{1FE8FDB2-FB29-4836-9C66-FB61CC01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42912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>
            <a:extLst>
              <a:ext uri="{FF2B5EF4-FFF2-40B4-BE49-F238E27FC236}">
                <a16:creationId xmlns:a16="http://schemas.microsoft.com/office/drawing/2014/main" id="{8204D41D-4CD1-4C24-A44A-753D8923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2291" name="2 - Θέση περιεχομένου">
            <a:extLst>
              <a:ext uri="{FF2B5EF4-FFF2-40B4-BE49-F238E27FC236}">
                <a16:creationId xmlns:a16="http://schemas.microsoft.com/office/drawing/2014/main" id="{FA5002C5-A206-4626-ACED-078D40F313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Small molecules are either products synthesized by medicinal/organic chemistry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l-GR"/>
              <a:t>     or</a:t>
            </a:r>
          </a:p>
          <a:p>
            <a:pPr eaLnBrk="1" hangingPunct="1"/>
            <a:r>
              <a:rPr lang="en-US" altLang="el-GR"/>
              <a:t>Natural products</a:t>
            </a:r>
          </a:p>
          <a:p>
            <a:pPr eaLnBrk="1" hangingPunct="1"/>
            <a:endParaRPr lang="en-US" altLang="el-GR"/>
          </a:p>
          <a:p>
            <a:pPr eaLnBrk="1" hangingPunct="1"/>
            <a:r>
              <a:rPr lang="en-US" altLang="el-GR"/>
              <a:t>In the first case the synthesized structures are mostly expected, so NMR basically confirms the structure</a:t>
            </a:r>
          </a:p>
          <a:p>
            <a:pPr eaLnBrk="1" hangingPunct="1"/>
            <a:r>
              <a:rPr lang="en-US" altLang="el-GR"/>
              <a:t>In the second case, the structure is absolutely unknown and quite usually contains unprecedented moieties which are elucidated using a combination of several NMR experiments</a:t>
            </a:r>
            <a:endParaRPr lang="el-GR" alt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>
            <a:extLst>
              <a:ext uri="{FF2B5EF4-FFF2-40B4-BE49-F238E27FC236}">
                <a16:creationId xmlns:a16="http://schemas.microsoft.com/office/drawing/2014/main" id="{A57A2214-777A-4D80-BCD3-91122BC7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3315" name="2 - Θέση περιεχομένου">
            <a:extLst>
              <a:ext uri="{FF2B5EF4-FFF2-40B4-BE49-F238E27FC236}">
                <a16:creationId xmlns:a16="http://schemas.microsoft.com/office/drawing/2014/main" id="{D8120E48-E77D-4FCE-9218-D72D2DDFCE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When you have in your hands (isolated through a laborious procedure) a small quantity of something completely unknown you need to follow a number of steps</a:t>
            </a:r>
          </a:p>
          <a:p>
            <a:pPr eaLnBrk="1" hangingPunct="1"/>
            <a:r>
              <a:rPr lang="en-US" altLang="el-GR"/>
              <a:t>Depending on the MW and the available NMR magnet a structure can be elucidated even with &lt;500</a:t>
            </a:r>
            <a:r>
              <a:rPr lang="el-GR" altLang="el-GR"/>
              <a:t> μ</a:t>
            </a:r>
            <a:r>
              <a:rPr lang="en-US" altLang="el-GR"/>
              <a:t>g</a:t>
            </a:r>
          </a:p>
          <a:p>
            <a:pPr eaLnBrk="1" hangingPunct="1"/>
            <a:r>
              <a:rPr lang="en-US" altLang="el-GR"/>
              <a:t>Here the NMR puzzle starts</a:t>
            </a:r>
            <a:endParaRPr lang="el-G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>
            <a:extLst>
              <a:ext uri="{FF2B5EF4-FFF2-40B4-BE49-F238E27FC236}">
                <a16:creationId xmlns:a16="http://schemas.microsoft.com/office/drawing/2014/main" id="{AD2BC1ED-0E7C-458C-B0EE-868E5F60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1</a:t>
            </a:r>
            <a:r>
              <a:rPr lang="en-US" altLang="el-GR" baseline="30000"/>
              <a:t>st</a:t>
            </a:r>
            <a:r>
              <a:rPr lang="en-US" altLang="el-GR"/>
              <a:t> step</a:t>
            </a:r>
            <a:endParaRPr lang="el-GR" altLang="el-GR"/>
          </a:p>
        </p:txBody>
      </p:sp>
      <p:sp>
        <p:nvSpPr>
          <p:cNvPr id="14339" name="2 - Θέση περιεχομένου">
            <a:extLst>
              <a:ext uri="{FF2B5EF4-FFF2-40B4-BE49-F238E27FC236}">
                <a16:creationId xmlns:a16="http://schemas.microsoft.com/office/drawing/2014/main" id="{FCD1BDE1-8708-4F7E-B3C3-699342FA64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A simple 1D </a:t>
            </a:r>
            <a:r>
              <a:rPr lang="en-US" altLang="el-GR" baseline="30000"/>
              <a:t>1</a:t>
            </a:r>
            <a:r>
              <a:rPr lang="en-US" altLang="el-GR"/>
              <a:t>H-NMR of an average MW (ca 250) can be observed even with 50 </a:t>
            </a:r>
            <a:r>
              <a:rPr lang="el-GR" altLang="el-GR"/>
              <a:t>μ</a:t>
            </a:r>
            <a:r>
              <a:rPr lang="en-US" altLang="el-GR"/>
              <a:t>g  with high field magnet (&gt;600 MHz) </a:t>
            </a:r>
          </a:p>
          <a:p>
            <a:pPr eaLnBrk="1" hangingPunct="1"/>
            <a:r>
              <a:rPr lang="en-US" altLang="el-GR"/>
              <a:t>It can give us an idea if the sample is pure and worthy for further study (by comparing the integrations of peaks)</a:t>
            </a:r>
          </a:p>
          <a:p>
            <a:pPr eaLnBrk="1" hangingPunct="1"/>
            <a:r>
              <a:rPr lang="en-US" altLang="el-GR"/>
              <a:t>It can give us a rough idea if it is a lipid, sugar, terpenoid, phenolic etc </a:t>
            </a:r>
          </a:p>
          <a:p>
            <a:pPr eaLnBrk="1" hangingPunct="1"/>
            <a:r>
              <a:rPr lang="en-US" altLang="el-GR"/>
              <a:t>How many protons (usually not clear due to overlapping)</a:t>
            </a:r>
            <a:endParaRPr lang="el-GR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mr-ener">
            <a:extLst>
              <a:ext uri="{FF2B5EF4-FFF2-40B4-BE49-F238E27FC236}">
                <a16:creationId xmlns:a16="http://schemas.microsoft.com/office/drawing/2014/main" id="{0E639B92-39EE-402A-857F-9C69421C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5761038" cy="420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3" name="Picture 7" descr="precess">
            <a:extLst>
              <a:ext uri="{FF2B5EF4-FFF2-40B4-BE49-F238E27FC236}">
                <a16:creationId xmlns:a16="http://schemas.microsoft.com/office/drawing/2014/main" id="{79092140-5CC9-4F93-8917-DD7E231823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238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nmrflip">
            <a:extLst>
              <a:ext uri="{FF2B5EF4-FFF2-40B4-BE49-F238E27FC236}">
                <a16:creationId xmlns:a16="http://schemas.microsoft.com/office/drawing/2014/main" id="{33AE5502-936B-4688-A35A-827C93CF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365625"/>
            <a:ext cx="2905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0">
            <a:extLst>
              <a:ext uri="{FF2B5EF4-FFF2-40B4-BE49-F238E27FC236}">
                <a16:creationId xmlns:a16="http://schemas.microsoft.com/office/drawing/2014/main" id="{CF6694EA-4CC7-4E85-8642-7BB3993A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5184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l-GR" sz="2400"/>
              <a:t>Nuclear magnetic moment</a:t>
            </a:r>
          </a:p>
        </p:txBody>
      </p:sp>
      <p:sp>
        <p:nvSpPr>
          <p:cNvPr id="15366" name="5 - TextBox">
            <a:extLst>
              <a:ext uri="{FF2B5EF4-FFF2-40B4-BE49-F238E27FC236}">
                <a16:creationId xmlns:a16="http://schemas.microsoft.com/office/drawing/2014/main" id="{ED25BB39-5325-4E8E-A8BD-DC8733E2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072188"/>
            <a:ext cx="4865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/>
              <a:t>Only specific types of nuclei can be observed:</a:t>
            </a:r>
          </a:p>
          <a:p>
            <a:pPr eaLnBrk="1" hangingPunct="1"/>
            <a:r>
              <a:rPr lang="en-US" altLang="el-GR" baseline="30000"/>
              <a:t>1</a:t>
            </a:r>
            <a:r>
              <a:rPr lang="en-US" altLang="el-GR"/>
              <a:t>H, </a:t>
            </a:r>
            <a:r>
              <a:rPr lang="en-US" altLang="el-GR" baseline="30000"/>
              <a:t>13</a:t>
            </a:r>
            <a:r>
              <a:rPr lang="en-US" altLang="el-GR"/>
              <a:t>C, </a:t>
            </a:r>
            <a:r>
              <a:rPr lang="en-US" altLang="el-GR" baseline="30000"/>
              <a:t>15</a:t>
            </a:r>
            <a:r>
              <a:rPr lang="en-US" altLang="el-GR"/>
              <a:t>N (not </a:t>
            </a:r>
            <a:r>
              <a:rPr lang="en-US" altLang="el-GR" baseline="30000"/>
              <a:t>2</a:t>
            </a:r>
            <a:r>
              <a:rPr lang="en-US" altLang="el-GR"/>
              <a:t>H, </a:t>
            </a:r>
            <a:r>
              <a:rPr lang="en-US" altLang="el-GR" baseline="30000"/>
              <a:t>12</a:t>
            </a:r>
            <a:r>
              <a:rPr lang="en-US" altLang="el-GR"/>
              <a:t>C, </a:t>
            </a:r>
            <a:r>
              <a:rPr lang="en-US" altLang="el-GR" baseline="30000"/>
              <a:t>14</a:t>
            </a:r>
            <a:r>
              <a:rPr lang="en-US" altLang="el-GR"/>
              <a:t>N)</a:t>
            </a:r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E6E8B28-8CFA-47D8-8FB8-16876971A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Chemical shift</a:t>
            </a:r>
            <a:endParaRPr lang="el-GR" altLang="el-G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E861036-7F31-47AE-8A2F-C200A7B4F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l-GR"/>
              <a:t>The chemical shift (ppm) depends on the chemical environment of every proton in the molecule due to nuclear shielding</a:t>
            </a:r>
            <a:endParaRPr lang="el-GR" altLang="el-GR"/>
          </a:p>
        </p:txBody>
      </p:sp>
      <p:pic>
        <p:nvPicPr>
          <p:cNvPr id="16388" name="Picture 526" descr="Proton Chemical Shifts">
            <a:extLst>
              <a:ext uri="{FF2B5EF4-FFF2-40B4-BE49-F238E27FC236}">
                <a16:creationId xmlns:a16="http://schemas.microsoft.com/office/drawing/2014/main" id="{095FE9C3-319A-4C8E-B0FE-1F00A234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7561263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6EDD528-6276-43C0-9039-86AD051D7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-26988"/>
            <a:ext cx="8229600" cy="1169988"/>
          </a:xfrm>
        </p:spPr>
        <p:txBody>
          <a:bodyPr/>
          <a:lstStyle/>
          <a:p>
            <a:pPr eaLnBrk="1" hangingPunct="1"/>
            <a:r>
              <a:rPr lang="en-US" altLang="el-GR"/>
              <a:t>Spin-Spin coupling</a:t>
            </a:r>
            <a:br>
              <a:rPr lang="en-US" altLang="el-GR"/>
            </a:br>
            <a:r>
              <a:rPr lang="en-US" altLang="el-GR"/>
              <a:t>n+1</a:t>
            </a:r>
          </a:p>
        </p:txBody>
      </p:sp>
      <p:pic>
        <p:nvPicPr>
          <p:cNvPr id="17411" name="Picture 5" descr="etohnmr">
            <a:extLst>
              <a:ext uri="{FF2B5EF4-FFF2-40B4-BE49-F238E27FC236}">
                <a16:creationId xmlns:a16="http://schemas.microsoft.com/office/drawing/2014/main" id="{789001E2-4340-4D42-AF29-C2326393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34536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etoh">
            <a:extLst>
              <a:ext uri="{FF2B5EF4-FFF2-40B4-BE49-F238E27FC236}">
                <a16:creationId xmlns:a16="http://schemas.microsoft.com/office/drawing/2014/main" id="{F61B58EC-D7FC-4B41-A938-D578A61E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25650"/>
            <a:ext cx="15113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oup1">
            <a:extLst>
              <a:ext uri="{FF2B5EF4-FFF2-40B4-BE49-F238E27FC236}">
                <a16:creationId xmlns:a16="http://schemas.microsoft.com/office/drawing/2014/main" id="{78C0851E-576A-4B2C-884F-8A64D4CD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2828925" cy="153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coup2">
            <a:extLst>
              <a:ext uri="{FF2B5EF4-FFF2-40B4-BE49-F238E27FC236}">
                <a16:creationId xmlns:a16="http://schemas.microsoft.com/office/drawing/2014/main" id="{690D6009-8EC4-4D17-91A6-806749C0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3009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ίζες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Ρίζες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996</TotalTime>
  <Words>1275</Words>
  <Application>Microsoft Office PowerPoint</Application>
  <PresentationFormat>Προβολή στην οθόνη (4:3)</PresentationFormat>
  <Paragraphs>146</Paragraphs>
  <Slides>37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48" baseType="lpstr">
      <vt:lpstr>Arial</vt:lpstr>
      <vt:lpstr>Cambria</vt:lpstr>
      <vt:lpstr>Calibri</vt:lpstr>
      <vt:lpstr>Wingdings 3</vt:lpstr>
      <vt:lpstr>Wingdings</vt:lpstr>
      <vt:lpstr>Gill Sans MT</vt:lpstr>
      <vt:lpstr>Bookman Old Style</vt:lpstr>
      <vt:lpstr>Times New Roman</vt:lpstr>
      <vt:lpstr>Ρίζες</vt:lpstr>
      <vt:lpstr>ChemWindow Document</vt:lpstr>
      <vt:lpstr>ACD/ChemSketch</vt:lpstr>
      <vt:lpstr>NMR-based strategies for structure elucidation of small molecules</vt:lpstr>
      <vt:lpstr>Παρουσίαση του PowerPoint</vt:lpstr>
      <vt:lpstr>Small molecules?</vt:lpstr>
      <vt:lpstr>Παρουσίαση του PowerPoint</vt:lpstr>
      <vt:lpstr>Παρουσίαση του PowerPoint</vt:lpstr>
      <vt:lpstr>1st step</vt:lpstr>
      <vt:lpstr>Παρουσίαση του PowerPoint</vt:lpstr>
      <vt:lpstr>Chemical shift</vt:lpstr>
      <vt:lpstr>Spin-Spin coupling n+1</vt:lpstr>
      <vt:lpstr>Παρουσίαση του PowerPoint</vt:lpstr>
      <vt:lpstr>Παρουσίαση του PowerPoint</vt:lpstr>
      <vt:lpstr>Example of lipid (olive oil)</vt:lpstr>
      <vt:lpstr>Παρουσίαση του PowerPoint</vt:lpstr>
      <vt:lpstr>Step 1b: Exchangeable protons</vt:lpstr>
      <vt:lpstr>13C-NMR</vt:lpstr>
      <vt:lpstr>Παρουσίαση του PowerPoint</vt:lpstr>
      <vt:lpstr>2nd step: Heteronuclear-Single- or -Multiple-Quantum-Coherence Spectroscopy: HSQC or HMQC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3d step: Double-Quantum-Filtered Correlated Spectroscopy: DQF-COSY </vt:lpstr>
      <vt:lpstr>COSY</vt:lpstr>
      <vt:lpstr>COSY-LR</vt:lpstr>
      <vt:lpstr>4th step: Heteronuclear-Multiple-Bond-Correlation Spectroscopy: HMBC</vt:lpstr>
      <vt:lpstr>Παρουσίαση του PowerPoint</vt:lpstr>
      <vt:lpstr>Παρουσίαση του PowerPoint</vt:lpstr>
      <vt:lpstr>5th step Two-Dimensional Nuclear-Overhauser-Effect Spectroscopy: NOESY</vt:lpstr>
      <vt:lpstr>Geometric or Relative stereochemistry</vt:lpstr>
      <vt:lpstr>Total-Correlation Spectroscopy: TOCSY </vt:lpstr>
      <vt:lpstr>Παρουσίαση του PowerPoint</vt:lpstr>
      <vt:lpstr>Incredible-Natural-Abundance-Double-Quantum-Transfer Spectroscopy: INADEQUATE</vt:lpstr>
      <vt:lpstr>1H-15N HMBC</vt:lpstr>
      <vt:lpstr>1H-15N HSQC for proteins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NMR-based strategies for structure elucidation of small molecules</dc:title>
  <dc:creator>Προκόπης Μαγιάτης</dc:creator>
  <cp:lastModifiedBy>Prokopios Magiatis</cp:lastModifiedBy>
  <cp:revision>36</cp:revision>
  <dcterms:created xsi:type="dcterms:W3CDTF">2015-01-17T18:41:23Z</dcterms:created>
  <dcterms:modified xsi:type="dcterms:W3CDTF">2021-03-02T09:53:40Z</dcterms:modified>
</cp:coreProperties>
</file>