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402" r:id="rId3"/>
    <p:sldId id="403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371FA5-7CCB-4B3E-8160-0A0899D01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8FA9979-883E-4B28-AD74-0F5249BB4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F73F3F-EBAB-4265-B2D1-3A14AFEF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03A99C-3B6D-427B-A1EA-109AFAB0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0DEB76E-323B-4DEC-9B4D-83EC9B64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426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8D04E9-0214-4AF7-BD36-D19753AD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75A6308-6974-4195-B143-AC4CFCA8C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D3AB14-09D1-481A-80D9-24749D34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12C88A-8FD1-4335-9C78-FFB6D67E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361A51-90AA-492D-BCAD-C4FE9C649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676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DD5F021-8C67-43FF-9820-1D54F598C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AA5A5DF-F460-4C8D-B842-BA5FB697B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F67404-7CFC-4553-8014-A02E04CC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065DAB-C75E-4BA0-A456-17DB84A8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807D95-671E-4B1A-87E3-AF015364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44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CC6088-572E-4360-AC4A-9D4E3637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ACF7A5-7D54-4CAF-B98D-31485ECF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4136B99-BDF7-4DA7-9760-40DDA132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09C042F-906E-4F04-91AE-282BE668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30D70C9-56E2-4399-A8DB-4BC2F5A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0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DD75FD-943A-49F3-BD75-4C69DF07C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E00C2F0-057C-4ADA-8357-83CEA9FD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8FC92B-66D5-4FF0-AB98-5AA9E012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3262661-D871-43BC-BD60-4670A89CA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C04577-877A-4A0C-81B6-CEC0AF2A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18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C9C66-098D-4F87-8E2B-E30DD072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0CFAED-FD82-43EE-84AA-CE364E79C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C72B99-C306-46F9-9588-08E6E1DB3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B266451-5B20-437C-8C7E-32CC7B4B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27E74F7-9BB6-4E52-A98F-A26E377E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94BF443-24F6-420E-976E-62F0CD05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90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9DECD3-DD74-4C9D-8FB7-C36A1CD5B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488592-EF01-4674-97A7-6455454D3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164B3F0-F8CB-4862-9BD5-D329D7018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8B11028-CB53-4E57-8FAF-D48FCAD03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1BF6FC1-7D50-451F-95D8-B1430046F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9407EDC-3E18-4DA7-BD69-BAFBE170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9557EAA-895A-4CA2-9B07-440F2F4F4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5FDC630-0D45-46EA-947D-E0D05997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36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86D368-77CD-4EC2-94BD-0AC0255A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84026C3-0761-4CCF-A67A-951F79A3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DA8325F-58D8-4BA3-BDD2-1F4AF735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FBE5B18-7C02-440C-95C8-34C55E38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40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731E0E7-B139-45EF-A42F-429AD289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D6274E1-1BB2-4855-9A32-3A1B9DD1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B5D9BA0-B6EA-4C90-8E83-770FDC7E9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288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A84170-707D-4520-9EFF-B9362E7E0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0850F0-AEE7-4FBC-A45C-984B96C8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67D08DF-FD8F-4A28-8CDD-34121FAFC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D613005-E158-45D6-8D20-E92AC241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BBCEA2-9527-4C6D-AACD-3DCB1225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D1C2ED-E861-4D55-BDA0-CB445F6D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76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3B57EA-06BF-4771-A728-F892FD5C6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0B7C677-8739-493D-923A-08AFCAE83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6F5AA1A-91D8-468E-9AA5-4550ACC89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5BD221-5BFC-4D98-AB84-33C46876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DF4038E-6E8D-4202-81BE-E5D51DDC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E7B6BF1-0E0C-4605-9F41-E5FCC186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0F0C566-FE4E-4BDC-8695-82965489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5E2564-94EF-485A-A654-ECD7FE14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257A65-D144-413B-8A00-BFEA24121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F3893-9CA3-4BF8-903D-C5CECEF630E1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432345-F314-4C56-8C77-E556628D1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C4B7AB4-9DBC-4818-8E15-756E64B96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94AC5-4F56-476A-ADC8-4501CBDE42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249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F2FE7B4C-D978-4CE4-A1A9-C21D1BBEE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rgbClr val="0033CC"/>
                </a:solidFill>
                <a:cs typeface="Times New Roman" panose="02020603050405020304" pitchFamily="18" charset="0"/>
              </a:rPr>
              <a:t>ΑΜΦΕΤΑΜΙΝΕΣ</a:t>
            </a:r>
          </a:p>
          <a:p>
            <a:pPr algn="ctr"/>
            <a:endParaRPr lang="el-GR" altLang="el-GR" sz="3200">
              <a:solidFill>
                <a:srgbClr val="0033CC"/>
              </a:solidFill>
            </a:endParaRP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1912E763-A1D9-4C6E-BF67-5D398DF4F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30194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graphicFrame>
        <p:nvGraphicFramePr>
          <p:cNvPr id="20482" name="Object 3">
            <a:extLst>
              <a:ext uri="{FF2B5EF4-FFF2-40B4-BE49-F238E27FC236}">
                <a16:creationId xmlns:a16="http://schemas.microsoft.com/office/drawing/2014/main" id="{C22FCDA4-2838-4C4A-855F-7F0F6B180A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762001"/>
          <a:ext cx="25146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1504950" imgH="819150" progId="ChemWindow.Document">
                  <p:embed/>
                </p:oleObj>
              </mc:Choice>
              <mc:Fallback>
                <p:oleObj r:id="rId3" imgW="1504950" imgH="819150" progId="ChemWindow.Document">
                  <p:embed/>
                  <p:pic>
                    <p:nvPicPr>
                      <p:cNvPr id="20482" name="Object 3">
                        <a:extLst>
                          <a:ext uri="{FF2B5EF4-FFF2-40B4-BE49-F238E27FC236}">
                            <a16:creationId xmlns:a16="http://schemas.microsoft.com/office/drawing/2014/main" id="{C22FCDA4-2838-4C4A-855F-7F0F6B180A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62001"/>
                        <a:ext cx="251460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5">
            <a:extLst>
              <a:ext uri="{FF2B5EF4-FFF2-40B4-BE49-F238E27FC236}">
                <a16:creationId xmlns:a16="http://schemas.microsoft.com/office/drawing/2014/main" id="{BEDF0A85-43BF-45A8-AA33-68FD842D9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84425"/>
            <a:ext cx="914400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l-GR" altLang="el-GR" sz="2800" b="1">
                <a:solidFill>
                  <a:srgbClr val="0033CC"/>
                </a:solidFill>
              </a:rPr>
              <a:t>Συνθετικά προϊόντα</a:t>
            </a:r>
            <a:r>
              <a:rPr lang="el-GR" altLang="el-GR" sz="2800">
                <a:solidFill>
                  <a:srgbClr val="0033CC"/>
                </a:solidFill>
              </a:rPr>
              <a:t>. 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Προκαλούν: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μυδρίαση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ταχυκαρδία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αύξηση της αρτηριακής πιέσεως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 και της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θερμοκρασίας</a:t>
            </a:r>
            <a:r>
              <a:rPr lang="en-US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,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κατάσταση εγρήγορσης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αϋπνία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αύξηση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της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ικανότητας αντιλήψεως περισσοτέρων ερεθισμάτων στη μονάδα του χρόνου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. Συχνά η ενέργεια των αμφεταμινών γίνεται αντιληπτή ως ευφορία, άλλοτε ως άγχος συνοδευόμενο από ψευδαισθήσεις, τάσεις ανθρωποκτονίας ή αυτοκτονίας. Έχουν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ανορεξιογόνους ιδιότητες 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(υποθάλαμος)</a:t>
            </a:r>
          </a:p>
          <a:p>
            <a:pPr algn="just"/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Τα άτομα, που χρησιμοποιούν αμφεταμίνες γρήγορα αναπτύσσουν επικίνδυνη </a:t>
            </a:r>
            <a:r>
              <a:rPr lang="el-GR" altLang="el-GR" sz="2800" b="1">
                <a:solidFill>
                  <a:srgbClr val="0033CC"/>
                </a:solidFill>
                <a:cs typeface="Times New Roman" panose="02020603050405020304" pitchFamily="18" charset="0"/>
              </a:rPr>
              <a:t>οργανική εξάρτηση</a:t>
            </a:r>
            <a:r>
              <a:rPr lang="el-GR" altLang="el-GR" sz="2800">
                <a:solidFill>
                  <a:srgbClr val="0033CC"/>
                </a:solidFill>
                <a:cs typeface="Times New Roman" panose="02020603050405020304" pitchFamily="18" charset="0"/>
              </a:rPr>
              <a:t>. </a:t>
            </a:r>
          </a:p>
          <a:p>
            <a:r>
              <a:rPr lang="el-GR" altLang="el-GR">
                <a:cs typeface="Times New Roman" panose="02020603050405020304" pitchFamily="18" charset="0"/>
              </a:rPr>
              <a:t> </a:t>
            </a:r>
          </a:p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40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1">
            <a:extLst>
              <a:ext uri="{FF2B5EF4-FFF2-40B4-BE49-F238E27FC236}">
                <a16:creationId xmlns:a16="http://schemas.microsoft.com/office/drawing/2014/main" id="{1F405D6B-BEAC-4F0A-9911-8F4ABAB17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260351"/>
            <a:ext cx="8640762" cy="711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b="1"/>
              <a:t>ΝΟΜΟΣ 3459/2006 - ΦΕΚ Α'/103/25.5.2006</a:t>
            </a:r>
          </a:p>
          <a:p>
            <a:endParaRPr lang="el-GR" altLang="el-GR" b="1"/>
          </a:p>
          <a:p>
            <a:pPr algn="ctr"/>
            <a:r>
              <a:rPr lang="el-GR" altLang="el-GR" b="1">
                <a:solidFill>
                  <a:srgbClr val="FF0000"/>
                </a:solidFill>
              </a:rPr>
              <a:t>ΑΜΦΕΤΑΜΙΝΕΣ</a:t>
            </a:r>
            <a:endParaRPr lang="el-GR" altLang="el-GR">
              <a:solidFill>
                <a:srgbClr val="FF0000"/>
              </a:solidFill>
            </a:endParaRPr>
          </a:p>
          <a:p>
            <a:r>
              <a:rPr lang="el-GR" altLang="el-GR"/>
              <a:t> </a:t>
            </a:r>
          </a:p>
          <a:p>
            <a:r>
              <a:rPr lang="el-GR" altLang="el-GR" b="1">
                <a:solidFill>
                  <a:srgbClr val="C00000"/>
                </a:solidFill>
              </a:rPr>
              <a:t>Α΄Πίνακας </a:t>
            </a:r>
          </a:p>
          <a:p>
            <a:r>
              <a:rPr lang="en-US" altLang="el-GR"/>
              <a:t>DMA</a:t>
            </a:r>
            <a:r>
              <a:rPr lang="el-GR" altLang="el-GR"/>
              <a:t>: 2,5 -Διμεθοξυαμφεταμίνη</a:t>
            </a:r>
          </a:p>
          <a:p>
            <a:r>
              <a:rPr lang="en-US" altLang="el-GR"/>
              <a:t>DOET</a:t>
            </a:r>
            <a:r>
              <a:rPr lang="el-GR" altLang="el-GR"/>
              <a:t>: 2,5 - Διμεθοξυ - 4 – Αιθυλοαμφεταμίνη</a:t>
            </a:r>
          </a:p>
          <a:p>
            <a:r>
              <a:rPr lang="en-US" altLang="el-GR"/>
              <a:t>MMDA</a:t>
            </a:r>
            <a:r>
              <a:rPr lang="el-GR" altLang="el-GR"/>
              <a:t>: 5-Μεθοξυ -3, 4-Μεθυλενοδιοξυαμφεταμίνη</a:t>
            </a:r>
          </a:p>
          <a:p>
            <a:r>
              <a:rPr lang="en-US" altLang="el-GR"/>
              <a:t>MDMA</a:t>
            </a:r>
            <a:r>
              <a:rPr lang="el-GR" altLang="el-GR"/>
              <a:t>: 3, 4-Μεθυλενοδιοξυμεθαμφεταμίνη</a:t>
            </a:r>
          </a:p>
          <a:p>
            <a:r>
              <a:rPr lang="en-US" altLang="el-GR"/>
              <a:t>PMA</a:t>
            </a:r>
            <a:r>
              <a:rPr lang="el-GR" altLang="el-GR"/>
              <a:t>: Παραμεθοξυαμφεταμίνη</a:t>
            </a:r>
          </a:p>
          <a:p>
            <a:r>
              <a:rPr lang="en-US" altLang="el-GR"/>
              <a:t>TMA</a:t>
            </a:r>
            <a:r>
              <a:rPr lang="el-GR" altLang="el-GR"/>
              <a:t>: 3,4, 5-Τριμεθοξυαμφεταμίνη</a:t>
            </a:r>
          </a:p>
          <a:p>
            <a:r>
              <a:rPr lang="en-US" altLang="el-GR"/>
              <a:t>TMA</a:t>
            </a:r>
            <a:r>
              <a:rPr lang="el-GR" altLang="el-GR"/>
              <a:t>-2: 2,4,5 - τριμεθοξυαμφεταμίνη</a:t>
            </a:r>
          </a:p>
          <a:p>
            <a:r>
              <a:rPr lang="el-GR" altLang="el-GR"/>
              <a:t>4-ΜΕΘΟΞΥΜΕΘΑΜΦΕΤΑΜΙΝΗ</a:t>
            </a:r>
          </a:p>
          <a:p>
            <a:r>
              <a:rPr lang="en-US" altLang="el-GR"/>
              <a:t>MTA</a:t>
            </a:r>
            <a:r>
              <a:rPr lang="el-GR" altLang="el-GR"/>
              <a:t>: 4 – Μεθυλοθειοαμφεταμίνη</a:t>
            </a:r>
          </a:p>
          <a:p>
            <a:r>
              <a:rPr lang="en-US" altLang="el-GR"/>
              <a:t>PMMA</a:t>
            </a:r>
            <a:r>
              <a:rPr lang="el-GR" altLang="el-GR"/>
              <a:t> ή 4-ΜΜΑ: 4-μεθοξυμεθαμφεταμίνη</a:t>
            </a:r>
          </a:p>
          <a:p>
            <a:r>
              <a:rPr lang="el-GR" altLang="el-GR"/>
              <a:t>ΡΜΕΑ: Ν-αιθυλο-4-μεθοξυαμφεταμίνη</a:t>
            </a:r>
          </a:p>
          <a:p>
            <a:r>
              <a:rPr lang="en-US" altLang="el-GR"/>
              <a:t>DOC</a:t>
            </a:r>
            <a:r>
              <a:rPr lang="el-GR" altLang="el-GR"/>
              <a:t>: 2,5-διμεθοξυ-4-χλωροαμφεταμίνη</a:t>
            </a:r>
          </a:p>
          <a:p>
            <a:r>
              <a:rPr lang="en-US" altLang="el-GR"/>
              <a:t>ALEPH</a:t>
            </a:r>
            <a:r>
              <a:rPr lang="el-GR" altLang="el-GR"/>
              <a:t>-7: 2,5-διμεθοξυ-4-(η)προττυλοθειοαμφεταμίνη</a:t>
            </a:r>
          </a:p>
          <a:p>
            <a:r>
              <a:rPr lang="el-GR" altLang="el-GR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Box 1">
            <a:extLst>
              <a:ext uri="{FF2B5EF4-FFF2-40B4-BE49-F238E27FC236}">
                <a16:creationId xmlns:a16="http://schemas.microsoft.com/office/drawing/2014/main" id="{8975F1F2-FD5F-4F68-9A2D-24FFF8CF8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6" y="549276"/>
            <a:ext cx="86407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b="1" dirty="0"/>
              <a:t>ΝΟΜΟΣ 3459/2006 - ΦΕΚ Α'/103/25.5.2006</a:t>
            </a:r>
            <a:endParaRPr lang="el-GR" altLang="el-GR" dirty="0"/>
          </a:p>
          <a:p>
            <a:r>
              <a:rPr lang="el-GR" altLang="el-GR" dirty="0"/>
              <a:t> </a:t>
            </a:r>
          </a:p>
          <a:p>
            <a:r>
              <a:rPr lang="el-GR" altLang="el-GR" dirty="0"/>
              <a:t> </a:t>
            </a:r>
          </a:p>
          <a:p>
            <a:r>
              <a:rPr lang="el-GR" altLang="el-GR" b="1" dirty="0" err="1">
                <a:solidFill>
                  <a:srgbClr val="C00000"/>
                </a:solidFill>
              </a:rPr>
              <a:t>Γ΄Πίνακας</a:t>
            </a:r>
            <a:endParaRPr lang="el-GR" altLang="el-GR" b="1" dirty="0">
              <a:solidFill>
                <a:srgbClr val="C00000"/>
              </a:solidFill>
            </a:endParaRPr>
          </a:p>
          <a:p>
            <a:r>
              <a:rPr lang="el-GR" altLang="el-GR" dirty="0"/>
              <a:t>ΑΜΦΕΤΑΜΙΝΗ: α – </a:t>
            </a:r>
            <a:r>
              <a:rPr lang="el-GR" altLang="el-GR" dirty="0" err="1"/>
              <a:t>Μεθυλοφαινυλαιθυλαμίνη</a:t>
            </a:r>
            <a:endParaRPr lang="el-GR" altLang="el-GR" dirty="0"/>
          </a:p>
          <a:p>
            <a:r>
              <a:rPr lang="el-GR" altLang="el-GR" dirty="0"/>
              <a:t>ΔΕΞΑΜΦΕΤΑΜΙΝΗ: (+) -α-</a:t>
            </a:r>
            <a:r>
              <a:rPr lang="en-GB" altLang="el-GR" dirty="0"/>
              <a:t> </a:t>
            </a:r>
            <a:r>
              <a:rPr lang="el-GR" altLang="el-GR" dirty="0" err="1"/>
              <a:t>Μεθυλοφαινυλαιθυλαμίνη</a:t>
            </a:r>
            <a:endParaRPr lang="el-GR" altLang="el-GR" dirty="0"/>
          </a:p>
          <a:p>
            <a:r>
              <a:rPr lang="el-GR" altLang="el-GR" dirty="0"/>
              <a:t>ΜΕΘΑΜΦΕΤΑΜΙΝΗ</a:t>
            </a:r>
            <a:r>
              <a:rPr lang="it-IT" altLang="el-GR" dirty="0"/>
              <a:t>: (+) -</a:t>
            </a:r>
            <a:r>
              <a:rPr lang="el-GR" altLang="el-GR" dirty="0"/>
              <a:t>Ν</a:t>
            </a:r>
            <a:r>
              <a:rPr lang="it-IT" altLang="el-GR" dirty="0"/>
              <a:t>, </a:t>
            </a:r>
            <a:r>
              <a:rPr lang="el-GR" altLang="el-GR" dirty="0"/>
              <a:t>α</a:t>
            </a:r>
            <a:r>
              <a:rPr lang="it-IT" altLang="el-GR" dirty="0"/>
              <a:t>-</a:t>
            </a:r>
            <a:r>
              <a:rPr lang="el-GR" altLang="el-GR" dirty="0" err="1"/>
              <a:t>Διμεθυλοφαινυλαιθυλαμίνη</a:t>
            </a:r>
            <a:endParaRPr lang="el-GR" altLang="el-GR" dirty="0"/>
          </a:p>
          <a:p>
            <a:r>
              <a:rPr lang="en-US" altLang="el-GR" dirty="0"/>
              <a:t>PAKEMIKH</a:t>
            </a:r>
            <a:r>
              <a:rPr lang="el-GR" altLang="el-GR" dirty="0"/>
              <a:t> ΜΕΤΑΜΦΕΤΑΜΙΝΗ.</a:t>
            </a:r>
          </a:p>
          <a:p>
            <a:r>
              <a:rPr lang="el-GR" altLang="el-GR" dirty="0"/>
              <a:t> </a:t>
            </a:r>
          </a:p>
          <a:p>
            <a:r>
              <a:rPr lang="el-GR" altLang="el-GR" b="1" dirty="0" err="1">
                <a:solidFill>
                  <a:srgbClr val="C00000"/>
                </a:solidFill>
              </a:rPr>
              <a:t>Δ΄Πίνακας</a:t>
            </a:r>
            <a:r>
              <a:rPr lang="el-GR" altLang="el-GR" b="1" dirty="0">
                <a:solidFill>
                  <a:srgbClr val="C00000"/>
                </a:solidFill>
              </a:rPr>
              <a:t> </a:t>
            </a:r>
          </a:p>
          <a:p>
            <a:r>
              <a:rPr lang="el-GR" altLang="el-GR" dirty="0"/>
              <a:t>Ν-ΑΙΘΥΛΟΑΜΦΕΤΑΜΙΝΗ</a:t>
            </a:r>
          </a:p>
          <a:p>
            <a:endParaRPr lang="el-GR" alt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Office PowerPoint</Application>
  <PresentationFormat>Ευρεία οθόνη</PresentationFormat>
  <Paragraphs>34</Paragraphs>
  <Slides>3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Θέμα του Office</vt:lpstr>
      <vt:lpstr>ChemWindow Document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Eleni</dc:creator>
  <cp:lastModifiedBy>Eleni</cp:lastModifiedBy>
  <cp:revision>1</cp:revision>
  <dcterms:created xsi:type="dcterms:W3CDTF">2020-01-07T03:51:39Z</dcterms:created>
  <dcterms:modified xsi:type="dcterms:W3CDTF">2020-01-07T03:52:52Z</dcterms:modified>
</cp:coreProperties>
</file>