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37"/>
  </p:notesMasterIdLst>
  <p:handoutMasterIdLst>
    <p:handoutMasterId r:id="rId38"/>
  </p:handoutMasterIdLst>
  <p:sldIdLst>
    <p:sldId id="400" r:id="rId2"/>
    <p:sldId id="330" r:id="rId3"/>
    <p:sldId id="391" r:id="rId4"/>
    <p:sldId id="257" r:id="rId5"/>
    <p:sldId id="331" r:id="rId6"/>
    <p:sldId id="392" r:id="rId7"/>
    <p:sldId id="401" r:id="rId8"/>
    <p:sldId id="393" r:id="rId9"/>
    <p:sldId id="394" r:id="rId10"/>
    <p:sldId id="404" r:id="rId11"/>
    <p:sldId id="405" r:id="rId12"/>
    <p:sldId id="395" r:id="rId13"/>
    <p:sldId id="329" r:id="rId14"/>
    <p:sldId id="332" r:id="rId15"/>
    <p:sldId id="338" r:id="rId16"/>
    <p:sldId id="342" r:id="rId17"/>
    <p:sldId id="403" r:id="rId18"/>
    <p:sldId id="396" r:id="rId19"/>
    <p:sldId id="398" r:id="rId20"/>
    <p:sldId id="397" r:id="rId21"/>
    <p:sldId id="341" r:id="rId22"/>
    <p:sldId id="340" r:id="rId23"/>
    <p:sldId id="339" r:id="rId24"/>
    <p:sldId id="336" r:id="rId25"/>
    <p:sldId id="399" r:id="rId26"/>
    <p:sldId id="335" r:id="rId27"/>
    <p:sldId id="334" r:id="rId28"/>
    <p:sldId id="348" r:id="rId29"/>
    <p:sldId id="347" r:id="rId30"/>
    <p:sldId id="374" r:id="rId31"/>
    <p:sldId id="371" r:id="rId32"/>
    <p:sldId id="370" r:id="rId33"/>
    <p:sldId id="389" r:id="rId34"/>
    <p:sldId id="387" r:id="rId35"/>
    <p:sldId id="402" r:id="rId36"/>
  </p:sldIdLst>
  <p:sldSz cx="9144000" cy="6858000" type="screen4x3"/>
  <p:notesSz cx="7099300" cy="10234613"/>
  <p:defaultTextStyle>
    <a:defPPr>
      <a:defRPr lang="sr-Latn-C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5" autoAdjust="0"/>
  </p:normalViewPr>
  <p:slideViewPr>
    <p:cSldViewPr>
      <p:cViewPr varScale="1">
        <p:scale>
          <a:sx n="128" d="100"/>
          <a:sy n="128" d="100"/>
        </p:scale>
        <p:origin x="137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Arial" charset="0"/>
              </a:defRPr>
            </a:lvl1pPr>
          </a:lstStyle>
          <a:p>
            <a:pPr>
              <a:defRPr/>
            </a:pPr>
            <a:fld id="{A379B1CA-B271-4C73-97AA-E5A8F3F22035}" type="datetimeFigureOut">
              <a:rPr lang="sr-Latn-CS"/>
              <a:pPr>
                <a:defRPr/>
              </a:pPr>
              <a:t>10.11.2023.</a:t>
            </a:fld>
            <a:endParaRPr lang="en-US"/>
          </a:p>
        </p:txBody>
      </p:sp>
      <p:sp>
        <p:nvSpPr>
          <p:cNvPr id="6451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Arial" charset="0"/>
              </a:defRPr>
            </a:lvl1pPr>
          </a:lstStyle>
          <a:p>
            <a:pPr>
              <a:defRPr/>
            </a:pPr>
            <a:fld id="{06B7D0D8-FB73-421A-A38B-E594218DE1D8}" type="slidenum">
              <a:rPr lang="en-US"/>
              <a:pPr>
                <a:defRPr/>
              </a:pPr>
              <a:t>‹#›</a:t>
            </a:fld>
            <a:endParaRPr lang="en-US"/>
          </a:p>
        </p:txBody>
      </p:sp>
    </p:spTree>
    <p:extLst>
      <p:ext uri="{BB962C8B-B14F-4D97-AF65-F5344CB8AC3E}">
        <p14:creationId xmlns:p14="http://schemas.microsoft.com/office/powerpoint/2010/main" val="218323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en-GB"/>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fld id="{418D00F9-0997-4E99-9899-70DFFB721660}" type="datetimeFigureOut">
              <a:rPr lang="en-GB"/>
              <a:pPr>
                <a:defRPr/>
              </a:pPr>
              <a:t>10/11/2023</a:t>
            </a:fld>
            <a:endParaRPr lang="en-GB"/>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en-GB"/>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0338A1F6-EE2F-4A75-A2F9-377BBCEE0815}" type="slidenum">
              <a:rPr lang="en-GB"/>
              <a:pPr>
                <a:defRPr/>
              </a:pPr>
              <a:t>‹#›</a:t>
            </a:fld>
            <a:endParaRPr lang="en-GB"/>
          </a:p>
        </p:txBody>
      </p:sp>
    </p:spTree>
    <p:extLst>
      <p:ext uri="{BB962C8B-B14F-4D97-AF65-F5344CB8AC3E}">
        <p14:creationId xmlns:p14="http://schemas.microsoft.com/office/powerpoint/2010/main" val="3130095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92869879-D0D3-4E58-A8E7-93E832F2F22F}" type="datetime1">
              <a:rPr lang="sr-Latn-CS"/>
              <a:pPr>
                <a:defRPr/>
              </a:pPr>
              <a:t>10.11.2023.</a:t>
            </a:fld>
            <a:endParaRPr lang="sr-Latn-C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sr-Latn-CS"/>
          </a:p>
        </p:txBody>
      </p:sp>
      <p:sp>
        <p:nvSpPr>
          <p:cNvPr id="6" name="Slide Number Placeholder 26"/>
          <p:cNvSpPr>
            <a:spLocks noGrp="1"/>
          </p:cNvSpPr>
          <p:nvPr>
            <p:ph type="sldNum" sz="quarter" idx="12"/>
          </p:nvPr>
        </p:nvSpPr>
        <p:spPr/>
        <p:txBody>
          <a:bodyPr/>
          <a:lstStyle>
            <a:lvl1pPr>
              <a:defRPr/>
            </a:lvl1pPr>
          </a:lstStyle>
          <a:p>
            <a:pPr>
              <a:defRPr/>
            </a:pPr>
            <a:fld id="{D2535CD3-ECB3-42DA-BDB0-F1B08C283414}" type="slidenum">
              <a:rPr lang="sr-Latn-CS"/>
              <a:pPr>
                <a:defRPr/>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5B27241-2629-4FBD-9C54-6C049E95C29C}" type="datetime1">
              <a:rPr lang="sr-Latn-CS"/>
              <a:pPr>
                <a:defRPr/>
              </a:pPr>
              <a:t>10.11.2023.</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B0942B0C-5721-48DA-8C36-F99D88E19D43}" type="slidenum">
              <a:rPr lang="sr-Latn-CS"/>
              <a:pPr>
                <a:defRPr/>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047BCA4-751E-4493-9689-399215A6A3FC}" type="datetime1">
              <a:rPr lang="sr-Latn-CS"/>
              <a:pPr>
                <a:defRPr/>
              </a:pPr>
              <a:t>10.11.2023.</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241C11D6-E3F5-4AA9-BB39-C516002BA81F}" type="slidenum">
              <a:rPr lang="sr-Latn-CS"/>
              <a:pPr>
                <a:defRPr/>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0E023CF-3A50-40D7-8B63-320885271959}" type="datetime1">
              <a:rPr lang="sr-Latn-CS"/>
              <a:pPr>
                <a:defRPr/>
              </a:pPr>
              <a:t>10.11.2023.</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3785D976-1CFB-45C4-8E4D-9F265F67D36B}" type="slidenum">
              <a:rPr lang="sr-Latn-CS"/>
              <a:pPr>
                <a:defRPr/>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DF427DF6-0F09-435A-80D0-A10C554A97E9}" type="datetime1">
              <a:rPr lang="sr-Latn-CS"/>
              <a:pPr>
                <a:defRPr/>
              </a:pPr>
              <a:t>10.11.2023.</a:t>
            </a:fld>
            <a:endParaRPr lang="sr-Latn-C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D0793394-5024-41AA-B028-7B23D875C9F1}" type="slidenum">
              <a:rPr lang="sr-Latn-CS"/>
              <a:pPr>
                <a:defRPr/>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B8C9BD1-FE6A-48D0-9317-3F68DD359958}" type="datetime1">
              <a:rPr lang="sr-Latn-CS"/>
              <a:pPr>
                <a:defRPr/>
              </a:pPr>
              <a:t>10.11.2023.</a:t>
            </a:fld>
            <a:endParaRPr lang="sr-Latn-CS"/>
          </a:p>
        </p:txBody>
      </p:sp>
      <p:sp>
        <p:nvSpPr>
          <p:cNvPr id="6" name="Footer Placeholder 21"/>
          <p:cNvSpPr>
            <a:spLocks noGrp="1"/>
          </p:cNvSpPr>
          <p:nvPr>
            <p:ph type="ftr" sz="quarter" idx="11"/>
          </p:nvPr>
        </p:nvSpPr>
        <p:spPr/>
        <p:txBody>
          <a:bodyPr/>
          <a:lstStyle>
            <a:lvl1pPr>
              <a:defRPr/>
            </a:lvl1pPr>
          </a:lstStyle>
          <a:p>
            <a:pPr>
              <a:defRPr/>
            </a:pPr>
            <a:endParaRPr lang="sr-Latn-CS"/>
          </a:p>
        </p:txBody>
      </p:sp>
      <p:sp>
        <p:nvSpPr>
          <p:cNvPr id="7" name="Slide Number Placeholder 17"/>
          <p:cNvSpPr>
            <a:spLocks noGrp="1"/>
          </p:cNvSpPr>
          <p:nvPr>
            <p:ph type="sldNum" sz="quarter" idx="12"/>
          </p:nvPr>
        </p:nvSpPr>
        <p:spPr/>
        <p:txBody>
          <a:bodyPr/>
          <a:lstStyle>
            <a:lvl1pPr>
              <a:defRPr/>
            </a:lvl1pPr>
          </a:lstStyle>
          <a:p>
            <a:pPr>
              <a:defRPr/>
            </a:pPr>
            <a:fld id="{FB4319DE-4B82-4C74-96F9-BB4D1DAE394F}" type="slidenum">
              <a:rPr lang="sr-Latn-CS"/>
              <a:pPr>
                <a:defRPr/>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BC1F6F59-0656-441E-BE52-578D9101A0A3}" type="datetime1">
              <a:rPr lang="sr-Latn-CS"/>
              <a:pPr>
                <a:defRPr/>
              </a:pPr>
              <a:t>10.11.2023.</a:t>
            </a:fld>
            <a:endParaRPr lang="sr-Latn-CS"/>
          </a:p>
        </p:txBody>
      </p:sp>
      <p:sp>
        <p:nvSpPr>
          <p:cNvPr id="8" name="Footer Placeholder 21"/>
          <p:cNvSpPr>
            <a:spLocks noGrp="1"/>
          </p:cNvSpPr>
          <p:nvPr>
            <p:ph type="ftr" sz="quarter" idx="11"/>
          </p:nvPr>
        </p:nvSpPr>
        <p:spPr/>
        <p:txBody>
          <a:bodyPr/>
          <a:lstStyle>
            <a:lvl1pPr>
              <a:defRPr/>
            </a:lvl1pPr>
          </a:lstStyle>
          <a:p>
            <a:pPr>
              <a:defRPr/>
            </a:pPr>
            <a:endParaRPr lang="sr-Latn-CS"/>
          </a:p>
        </p:txBody>
      </p:sp>
      <p:sp>
        <p:nvSpPr>
          <p:cNvPr id="9" name="Slide Number Placeholder 17"/>
          <p:cNvSpPr>
            <a:spLocks noGrp="1"/>
          </p:cNvSpPr>
          <p:nvPr>
            <p:ph type="sldNum" sz="quarter" idx="12"/>
          </p:nvPr>
        </p:nvSpPr>
        <p:spPr/>
        <p:txBody>
          <a:bodyPr/>
          <a:lstStyle>
            <a:lvl1pPr>
              <a:defRPr/>
            </a:lvl1pPr>
          </a:lstStyle>
          <a:p>
            <a:pPr>
              <a:defRPr/>
            </a:pPr>
            <a:fld id="{20285FE5-1DE6-494E-AE4B-F40044A21729}" type="slidenum">
              <a:rPr lang="sr-Latn-CS"/>
              <a:pPr>
                <a:defRPr/>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F7B4493E-18AD-43E5-946B-D308D4A69424}" type="datetime1">
              <a:rPr lang="sr-Latn-CS"/>
              <a:pPr>
                <a:defRPr/>
              </a:pPr>
              <a:t>10.11.2023.</a:t>
            </a:fld>
            <a:endParaRPr lang="sr-Latn-CS"/>
          </a:p>
        </p:txBody>
      </p:sp>
      <p:sp>
        <p:nvSpPr>
          <p:cNvPr id="4" name="Footer Placeholder 21"/>
          <p:cNvSpPr>
            <a:spLocks noGrp="1"/>
          </p:cNvSpPr>
          <p:nvPr>
            <p:ph type="ftr" sz="quarter" idx="11"/>
          </p:nvPr>
        </p:nvSpPr>
        <p:spPr/>
        <p:txBody>
          <a:bodyPr/>
          <a:lstStyle>
            <a:lvl1pPr>
              <a:defRPr/>
            </a:lvl1pPr>
          </a:lstStyle>
          <a:p>
            <a:pPr>
              <a:defRPr/>
            </a:pPr>
            <a:endParaRPr lang="sr-Latn-CS"/>
          </a:p>
        </p:txBody>
      </p:sp>
      <p:sp>
        <p:nvSpPr>
          <p:cNvPr id="5" name="Slide Number Placeholder 17"/>
          <p:cNvSpPr>
            <a:spLocks noGrp="1"/>
          </p:cNvSpPr>
          <p:nvPr>
            <p:ph type="sldNum" sz="quarter" idx="12"/>
          </p:nvPr>
        </p:nvSpPr>
        <p:spPr/>
        <p:txBody>
          <a:bodyPr/>
          <a:lstStyle>
            <a:lvl1pPr>
              <a:defRPr/>
            </a:lvl1pPr>
          </a:lstStyle>
          <a:p>
            <a:pPr>
              <a:defRPr/>
            </a:pPr>
            <a:fld id="{D1048564-D576-400C-88AD-D9F3E981A061}" type="slidenum">
              <a:rPr lang="sr-Latn-CS"/>
              <a:pPr>
                <a:defRPr/>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4C4EACC-F30A-41BA-A343-B7713D011622}" type="datetime1">
              <a:rPr lang="sr-Latn-CS"/>
              <a:pPr>
                <a:defRPr/>
              </a:pPr>
              <a:t>10.11.2023.</a:t>
            </a:fld>
            <a:endParaRPr lang="sr-Latn-CS"/>
          </a:p>
        </p:txBody>
      </p:sp>
      <p:sp>
        <p:nvSpPr>
          <p:cNvPr id="3" name="Footer Placeholder 21"/>
          <p:cNvSpPr>
            <a:spLocks noGrp="1"/>
          </p:cNvSpPr>
          <p:nvPr>
            <p:ph type="ftr" sz="quarter" idx="11"/>
          </p:nvPr>
        </p:nvSpPr>
        <p:spPr/>
        <p:txBody>
          <a:bodyPr/>
          <a:lstStyle>
            <a:lvl1pPr>
              <a:defRPr/>
            </a:lvl1pPr>
          </a:lstStyle>
          <a:p>
            <a:pPr>
              <a:defRPr/>
            </a:pPr>
            <a:endParaRPr lang="sr-Latn-CS"/>
          </a:p>
        </p:txBody>
      </p:sp>
      <p:sp>
        <p:nvSpPr>
          <p:cNvPr id="4" name="Slide Number Placeholder 17"/>
          <p:cNvSpPr>
            <a:spLocks noGrp="1"/>
          </p:cNvSpPr>
          <p:nvPr>
            <p:ph type="sldNum" sz="quarter" idx="12"/>
          </p:nvPr>
        </p:nvSpPr>
        <p:spPr/>
        <p:txBody>
          <a:bodyPr/>
          <a:lstStyle>
            <a:lvl1pPr>
              <a:defRPr/>
            </a:lvl1pPr>
          </a:lstStyle>
          <a:p>
            <a:pPr>
              <a:defRPr/>
            </a:pPr>
            <a:fld id="{2FC13EDE-5593-4C5E-9DE4-0C7164FF6932}" type="slidenum">
              <a:rPr lang="sr-Latn-CS"/>
              <a:pPr>
                <a:defRPr/>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F03BF5-FC64-48C7-850C-1A78697EB696}" type="datetime1">
              <a:rPr lang="sr-Latn-CS"/>
              <a:pPr>
                <a:defRPr/>
              </a:pPr>
              <a:t>10.11.2023.</a:t>
            </a:fld>
            <a:endParaRPr lang="sr-Latn-CS"/>
          </a:p>
        </p:txBody>
      </p:sp>
      <p:sp>
        <p:nvSpPr>
          <p:cNvPr id="6" name="Footer Placeholder 21"/>
          <p:cNvSpPr>
            <a:spLocks noGrp="1"/>
          </p:cNvSpPr>
          <p:nvPr>
            <p:ph type="ftr" sz="quarter" idx="11"/>
          </p:nvPr>
        </p:nvSpPr>
        <p:spPr/>
        <p:txBody>
          <a:bodyPr/>
          <a:lstStyle>
            <a:lvl1pPr>
              <a:defRPr/>
            </a:lvl1pPr>
          </a:lstStyle>
          <a:p>
            <a:pPr>
              <a:defRPr/>
            </a:pPr>
            <a:endParaRPr lang="sr-Latn-CS"/>
          </a:p>
        </p:txBody>
      </p:sp>
      <p:sp>
        <p:nvSpPr>
          <p:cNvPr id="7" name="Slide Number Placeholder 17"/>
          <p:cNvSpPr>
            <a:spLocks noGrp="1"/>
          </p:cNvSpPr>
          <p:nvPr>
            <p:ph type="sldNum" sz="quarter" idx="12"/>
          </p:nvPr>
        </p:nvSpPr>
        <p:spPr/>
        <p:txBody>
          <a:bodyPr/>
          <a:lstStyle>
            <a:lvl1pPr>
              <a:defRPr/>
            </a:lvl1pPr>
          </a:lstStyle>
          <a:p>
            <a:pPr>
              <a:defRPr/>
            </a:pPr>
            <a:fld id="{88661F92-6D9A-4FCA-8D2A-2C69FEDC2679}" type="slidenum">
              <a:rPr lang="sr-Latn-CS"/>
              <a:pPr>
                <a:defRPr/>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E03BF51-C9FD-40CB-9C79-0D3D63561397}" type="datetime1">
              <a:rPr lang="sr-Latn-CS"/>
              <a:pPr>
                <a:defRPr/>
              </a:pPr>
              <a:t>10.11.2023.</a:t>
            </a:fld>
            <a:endParaRPr lang="sr-Latn-CS"/>
          </a:p>
        </p:txBody>
      </p:sp>
      <p:sp>
        <p:nvSpPr>
          <p:cNvPr id="10" name="Footer Placeholder 5"/>
          <p:cNvSpPr>
            <a:spLocks noGrp="1"/>
          </p:cNvSpPr>
          <p:nvPr>
            <p:ph type="ftr" sz="quarter" idx="11"/>
          </p:nvPr>
        </p:nvSpPr>
        <p:spPr/>
        <p:txBody>
          <a:bodyPr/>
          <a:lstStyle>
            <a:lvl1pPr>
              <a:defRPr/>
            </a:lvl1pPr>
          </a:lstStyle>
          <a:p>
            <a:pPr>
              <a:defRPr/>
            </a:pPr>
            <a:endParaRPr lang="sr-Latn-C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9FBCCD5-2443-4F0D-814A-ACD8ADB282A5}" type="slidenum">
              <a:rPr lang="sr-Latn-CS"/>
              <a:pPr>
                <a:defRPr/>
              </a:pPr>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fld id="{CCCE2F4C-515A-4B3E-BBF4-69E5FD02E53A}" type="datetime1">
              <a:rPr lang="sr-Latn-CS"/>
              <a:pPr>
                <a:defRPr/>
              </a:pPr>
              <a:t>10.11.2023.</a:t>
            </a:fld>
            <a:endParaRPr lang="sr-Latn-C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endParaRPr lang="sr-Latn-C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73CB9838-5015-43D4-ABC5-691DFA2E1A7D}" type="slidenum">
              <a:rPr lang="sr-Latn-CS"/>
              <a:pPr>
                <a:defRPr/>
              </a:pPr>
              <a:t>‹#›</a:t>
            </a:fld>
            <a:endParaRPr lang="sr-Latn-C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grpSp>
    </p:spTree>
  </p:cSld>
  <p:clrMap bg1="lt1" tx1="dk1" bg2="lt2" tx2="dk2" accent1="accent1" accent2="accent2" accent3="accent3" accent4="accent4" accent5="accent5" accent6="accent6" hlink="hlink" folHlink="folHlink"/>
  <p:sldLayoutIdLst>
    <p:sldLayoutId id="2147484139" r:id="rId1"/>
    <p:sldLayoutId id="2147484131" r:id="rId2"/>
    <p:sldLayoutId id="2147484140" r:id="rId3"/>
    <p:sldLayoutId id="2147484132" r:id="rId4"/>
    <p:sldLayoutId id="2147484133" r:id="rId5"/>
    <p:sldLayoutId id="2147484134" r:id="rId6"/>
    <p:sldLayoutId id="2147484135" r:id="rId7"/>
    <p:sldLayoutId id="2147484136" r:id="rId8"/>
    <p:sldLayoutId id="2147484141" r:id="rId9"/>
    <p:sldLayoutId id="2147484137" r:id="rId10"/>
    <p:sldLayoutId id="214748413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admescope.com/" TargetMode="External"/><Relationship Id="rId2" Type="http://schemas.openxmlformats.org/officeDocument/2006/relationships/hyperlink" Target="https://doi.org/10.1093/chromsci/bmac07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8" y="1547699"/>
            <a:ext cx="9097242" cy="1446550"/>
          </a:xfrm>
          <a:prstGeom prst="rect">
            <a:avLst/>
          </a:prstGeom>
          <a:noFill/>
        </p:spPr>
        <p:txBody>
          <a:bodyPr>
            <a:spAutoFit/>
          </a:bodyPr>
          <a:lstStyle/>
          <a:p>
            <a:pPr algn="ctr" eaLnBrk="1" fontAlgn="auto" hangingPunct="1">
              <a:spcBef>
                <a:spcPts val="0"/>
              </a:spcBef>
              <a:spcAft>
                <a:spcPts val="0"/>
              </a:spcAft>
              <a:defRPr/>
            </a:pPr>
            <a:r>
              <a:rPr lang="el-GR" sz="4400" b="1" dirty="0">
                <a:ln w="18415" cmpd="sng">
                  <a:solidFill>
                    <a:srgbClr val="FF0000"/>
                  </a:solidFill>
                  <a:prstDash val="solid"/>
                </a:ln>
                <a:solidFill>
                  <a:srgbClr val="FF0000"/>
                </a:solidFill>
                <a:effectLst>
                  <a:outerShdw blurRad="63500" dir="3600000" algn="tl" rotWithShape="0">
                    <a:srgbClr val="000000">
                      <a:alpha val="70000"/>
                    </a:srgbClr>
                  </a:outerShdw>
                </a:effectLst>
                <a:cs typeface="Arial" pitchFamily="34" charset="0"/>
              </a:rPr>
              <a:t>ΣΤΑΘΕΡΟΤΗΤΑ ΦΑΡΜΑΚΕΥΤΙΚΩΝ ΠΡΟΪΟΝΤΩΝ</a:t>
            </a:r>
          </a:p>
        </p:txBody>
      </p:sp>
      <p:pic>
        <p:nvPicPr>
          <p:cNvPr id="3075" name="Εικόνα 1" descr="LOGO_UOA 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954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1752600" y="228600"/>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b="1">
                <a:latin typeface="Katsoulidis"/>
                <a:ea typeface="Calibri" panose="020F0502020204030204" pitchFamily="34" charset="0"/>
                <a:cs typeface="Times New Roman" panose="02020603050405020304" pitchFamily="18" charset="0"/>
              </a:rPr>
              <a:t>Εθνικόν και Καποδιστριακόν Πανεπιστήμιον Αθηνών</a:t>
            </a:r>
            <a:endParaRPr lang="en-US" altLang="en-US" sz="18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l-GR" altLang="en-US" sz="1800">
                <a:latin typeface="Katsoulidis"/>
                <a:ea typeface="Calibri" panose="020F0502020204030204" pitchFamily="34" charset="0"/>
                <a:cs typeface="Times New Roman" panose="02020603050405020304" pitchFamily="18" charset="0"/>
              </a:rPr>
              <a:t>                  ΤΜΗΜΑ ΦΑΡΜΑΚΕΥΤΙΚΗΣ</a:t>
            </a:r>
            <a:endParaRPr lang="en-US" altLang="en-US" sz="18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l-GR" altLang="en-US" sz="1800">
                <a:latin typeface="Katsoulidis"/>
                <a:ea typeface="Calibri" panose="020F0502020204030204" pitchFamily="34" charset="0"/>
                <a:cs typeface="Times New Roman" panose="02020603050405020304" pitchFamily="18" charset="0"/>
              </a:rPr>
              <a:t>               Τομέας Φαρμακευτικής Χημείας</a:t>
            </a:r>
            <a:r>
              <a:rPr lang="en-US" altLang="en-US" sz="1800">
                <a:ea typeface="Calibri" panose="020F0502020204030204" pitchFamily="34" charset="0"/>
                <a:cs typeface="Times New Roman" panose="02020603050405020304" pitchFamily="18" charset="0"/>
              </a:rPr>
              <a:t> </a:t>
            </a:r>
          </a:p>
        </p:txBody>
      </p:sp>
      <p:sp>
        <p:nvSpPr>
          <p:cNvPr id="3077" name="Text Box 4"/>
          <p:cNvSpPr txBox="1">
            <a:spLocks noChangeArrowheads="1"/>
          </p:cNvSpPr>
          <p:nvPr/>
        </p:nvSpPr>
        <p:spPr bwMode="auto">
          <a:xfrm>
            <a:off x="3203848" y="4869160"/>
            <a:ext cx="4103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b="1" dirty="0"/>
              <a:t>     </a:t>
            </a:r>
            <a:r>
              <a:rPr lang="el-GR" altLang="en-US" sz="2400" b="1" dirty="0"/>
              <a:t>Ιωάννης </a:t>
            </a:r>
            <a:r>
              <a:rPr lang="el-GR" altLang="en-US" sz="2400" b="1" dirty="0" err="1"/>
              <a:t>Ντότσικας</a:t>
            </a:r>
            <a:endParaRPr lang="el-GR" altLang="en-US" sz="2400" b="1" dirty="0"/>
          </a:p>
          <a:p>
            <a:pPr eaLnBrk="1" hangingPunct="1">
              <a:spcBef>
                <a:spcPct val="50000"/>
              </a:spcBef>
              <a:buFontTx/>
              <a:buNone/>
            </a:pPr>
            <a:r>
              <a:rPr lang="en-GB" altLang="en-US" sz="1800" b="1" dirty="0"/>
              <a:t>              </a:t>
            </a:r>
            <a:r>
              <a:rPr lang="en-GB" altLang="en-US" sz="1800" b="1" dirty="0" err="1"/>
              <a:t>Αν</a:t>
            </a:r>
            <a:r>
              <a:rPr lang="en-GB" altLang="en-US" sz="1800" b="1" dirty="0"/>
              <a:t>. Κα</a:t>
            </a:r>
            <a:r>
              <a:rPr lang="en-GB" altLang="en-US" sz="1800" b="1" dirty="0" err="1"/>
              <a:t>θηγητής</a:t>
            </a:r>
            <a:endParaRPr lang="el-GR" altLang="en-US" sz="1800" b="1" dirty="0"/>
          </a:p>
          <a:p>
            <a:pPr eaLnBrk="1" hangingPunct="1">
              <a:spcBef>
                <a:spcPct val="50000"/>
              </a:spcBef>
              <a:buFontTx/>
              <a:buNone/>
            </a:pPr>
            <a:r>
              <a:rPr lang="el-GR" altLang="en-US" sz="1800" b="1" dirty="0"/>
              <a:t>        </a:t>
            </a:r>
            <a:endParaRPr lang="sr-Latn-CS" altLang="en-US" sz="1800" b="1" dirty="0"/>
          </a:p>
        </p:txBody>
      </p:sp>
      <p:sp>
        <p:nvSpPr>
          <p:cNvPr id="307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F69570-3808-4AFA-981C-045B04A1A765}" type="slidenum">
              <a:rPr lang="el-GR" altLang="en-US" sz="1200">
                <a:solidFill>
                  <a:srgbClr val="898989"/>
                </a:solidFill>
              </a:rPr>
              <a:pPr>
                <a:spcBef>
                  <a:spcPct val="0"/>
                </a:spcBef>
                <a:buFontTx/>
                <a:buNone/>
              </a:pPr>
              <a:t>1</a:t>
            </a:fld>
            <a:endParaRPr lang="el-GR" altLang="en-US" sz="1200">
              <a:solidFill>
                <a:srgbClr val="898989"/>
              </a:solidFill>
            </a:endParaRPr>
          </a:p>
        </p:txBody>
      </p:sp>
      <p:pic>
        <p:nvPicPr>
          <p:cNvPr id="3079" name="Picture 5" descr="pharmaceutica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685555"/>
            <a:ext cx="24606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0040" y="3131396"/>
            <a:ext cx="7772400" cy="1815882"/>
          </a:xfrm>
          <a:prstGeom prst="rect">
            <a:avLst/>
          </a:prstGeom>
          <a:noFill/>
        </p:spPr>
        <p:txBody>
          <a:bodyPr>
            <a:spAutoFit/>
          </a:bodyPr>
          <a:lstStyle/>
          <a:p>
            <a:pPr algn="ctr">
              <a:spcBef>
                <a:spcPct val="50000"/>
              </a:spcBef>
            </a:pPr>
            <a:r>
              <a:rPr lang="en-GB" sz="2800" b="1" dirty="0" err="1">
                <a:solidFill>
                  <a:srgbClr val="FFFF00"/>
                </a:solidFill>
              </a:rPr>
              <a:t>Ανά</a:t>
            </a:r>
            <a:r>
              <a:rPr lang="en-GB" sz="2800" b="1" dirty="0">
                <a:solidFill>
                  <a:srgbClr val="FFFF00"/>
                </a:solidFill>
              </a:rPr>
              <a:t>πτυξη και επικύρωση </a:t>
            </a:r>
            <a:r>
              <a:rPr lang="el-GR" sz="2800" b="1" dirty="0">
                <a:solidFill>
                  <a:srgbClr val="FFFF00"/>
                </a:solidFill>
              </a:rPr>
              <a:t>ειδικής αναλυτικής </a:t>
            </a:r>
            <a:r>
              <a:rPr lang="en-GB" sz="2800" b="1" dirty="0" err="1">
                <a:solidFill>
                  <a:srgbClr val="FFFF00"/>
                </a:solidFill>
              </a:rPr>
              <a:t>μεθόδου</a:t>
            </a:r>
            <a:r>
              <a:rPr lang="en-GB" sz="2800" b="1" dirty="0">
                <a:solidFill>
                  <a:srgbClr val="FFFF00"/>
                </a:solidFill>
              </a:rPr>
              <a:t> </a:t>
            </a:r>
            <a:r>
              <a:rPr lang="en-GB" sz="2800" b="1" dirty="0" err="1">
                <a:solidFill>
                  <a:srgbClr val="FFFF00"/>
                </a:solidFill>
              </a:rPr>
              <a:t>γι</a:t>
            </a:r>
            <a:r>
              <a:rPr lang="en-GB" sz="2800" b="1" dirty="0">
                <a:solidFill>
                  <a:srgbClr val="FFFF00"/>
                </a:solidFill>
              </a:rPr>
              <a:t>α τον έλεγχο σταθερότητας (stability-indicating assay method</a:t>
            </a:r>
            <a:r>
              <a:rPr lang="el-GR" sz="2800" b="1" dirty="0">
                <a:solidFill>
                  <a:srgbClr val="FFFF00"/>
                </a:solidFill>
              </a:rPr>
              <a:t> - </a:t>
            </a:r>
            <a:r>
              <a:rPr lang="en-US" sz="2800" b="1" dirty="0">
                <a:solidFill>
                  <a:srgbClr val="FFFF00"/>
                </a:solidFill>
              </a:rPr>
              <a:t>SIAM</a:t>
            </a:r>
            <a:r>
              <a:rPr lang="en-GB" sz="2800" b="1" dirty="0">
                <a:solidFill>
                  <a:srgbClr val="FFFF00"/>
                </a:solidFill>
              </a:rPr>
              <a:t>)</a:t>
            </a:r>
            <a:br>
              <a:rPr lang="el-GR" sz="2800" dirty="0">
                <a:solidFill>
                  <a:srgbClr val="FFFF00"/>
                </a:solidFill>
              </a:rPr>
            </a:br>
            <a:endParaRPr lang="sr-Latn-CS" sz="2800" b="1" dirty="0">
              <a:solidFill>
                <a:srgbClr val="FFFF00"/>
              </a:solidFill>
            </a:endParaRPr>
          </a:p>
        </p:txBody>
      </p:sp>
    </p:spTree>
    <p:extLst>
      <p:ext uri="{BB962C8B-B14F-4D97-AF65-F5344CB8AC3E}">
        <p14:creationId xmlns:p14="http://schemas.microsoft.com/office/powerpoint/2010/main" val="278686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10</a:t>
            </a:fld>
            <a:endParaRPr lang="sr-Latn-CS"/>
          </a:p>
        </p:txBody>
      </p:sp>
      <p:sp>
        <p:nvSpPr>
          <p:cNvPr id="3" name="TextBox 8"/>
          <p:cNvSpPr txBox="1">
            <a:spLocks noChangeArrowheads="1"/>
          </p:cNvSpPr>
          <p:nvPr/>
        </p:nvSpPr>
        <p:spPr bwMode="auto">
          <a:xfrm>
            <a:off x="504664" y="764704"/>
            <a:ext cx="8134672" cy="1793055"/>
          </a:xfrm>
          <a:prstGeom prst="rect">
            <a:avLst/>
          </a:prstGeom>
          <a:noFill/>
          <a:ln w="9525">
            <a:noFill/>
            <a:miter lim="800000"/>
            <a:headEnd/>
            <a:tailEnd/>
          </a:ln>
        </p:spPr>
        <p:txBody>
          <a:bodyPr wrap="square">
            <a:spAutoFit/>
          </a:bodyPr>
          <a:lstStyle/>
          <a:p>
            <a:pPr algn="just"/>
            <a:r>
              <a:rPr lang="el-GR" sz="2400" b="1" dirty="0">
                <a:latin typeface="Calibri" pitchFamily="34" charset="0"/>
              </a:rPr>
              <a:t>Διενέργεια Δοκιμών Σταθερότητας</a:t>
            </a:r>
          </a:p>
          <a:p>
            <a:pPr algn="just"/>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Τέσσερις κατηγορίες δοκιμών σταθερότητας για φαρμακευτικά προϊόντα δισκίων ή καψουλών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b="1" dirty="0">
              <a:latin typeface="Calibri" pitchFamily="34" charset="0"/>
            </a:endParaRPr>
          </a:p>
          <a:p>
            <a:pPr algn="just"/>
            <a:endParaRPr lang="en-US" sz="2400" dirty="0">
              <a:latin typeface="Calibri" pitchFamily="34" charset="0"/>
            </a:endParaRPr>
          </a:p>
        </p:txBody>
      </p:sp>
      <p:graphicFrame>
        <p:nvGraphicFramePr>
          <p:cNvPr id="6" name="Table 5">
            <a:extLst>
              <a:ext uri="{FF2B5EF4-FFF2-40B4-BE49-F238E27FC236}">
                <a16:creationId xmlns:a16="http://schemas.microsoft.com/office/drawing/2014/main" id="{9CB15A9E-209A-E59A-3234-C16A1B562BCB}"/>
              </a:ext>
            </a:extLst>
          </p:cNvPr>
          <p:cNvGraphicFramePr>
            <a:graphicFrameLocks noGrp="1"/>
          </p:cNvGraphicFramePr>
          <p:nvPr>
            <p:extLst>
              <p:ext uri="{D42A27DB-BD31-4B8C-83A1-F6EECF244321}">
                <p14:modId xmlns:p14="http://schemas.microsoft.com/office/powerpoint/2010/main" val="2758837808"/>
              </p:ext>
            </p:extLst>
          </p:nvPr>
        </p:nvGraphicFramePr>
        <p:xfrm>
          <a:off x="827584" y="1921114"/>
          <a:ext cx="7488832" cy="4084684"/>
        </p:xfrm>
        <a:graphic>
          <a:graphicData uri="http://schemas.openxmlformats.org/drawingml/2006/table">
            <a:tbl>
              <a:tblPr firstRow="1" firstCol="1" bandRow="1">
                <a:tableStyleId>{5C22544A-7EE6-4342-B048-85BDC9FD1C3A}</a:tableStyleId>
              </a:tblPr>
              <a:tblGrid>
                <a:gridCol w="2804246">
                  <a:extLst>
                    <a:ext uri="{9D8B030D-6E8A-4147-A177-3AD203B41FA5}">
                      <a16:colId xmlns:a16="http://schemas.microsoft.com/office/drawing/2014/main" val="2170774240"/>
                    </a:ext>
                  </a:extLst>
                </a:gridCol>
                <a:gridCol w="4684586">
                  <a:extLst>
                    <a:ext uri="{9D8B030D-6E8A-4147-A177-3AD203B41FA5}">
                      <a16:colId xmlns:a16="http://schemas.microsoft.com/office/drawing/2014/main" val="654299401"/>
                    </a:ext>
                  </a:extLst>
                </a:gridCol>
              </a:tblGrid>
              <a:tr h="1435878">
                <a:tc>
                  <a:txBody>
                    <a:bodyPr/>
                    <a:lstStyle/>
                    <a:p>
                      <a:pPr marL="0" marR="0">
                        <a:lnSpc>
                          <a:spcPct val="107000"/>
                        </a:lnSpc>
                        <a:spcBef>
                          <a:spcPts val="0"/>
                        </a:spcBef>
                        <a:spcAft>
                          <a:spcPts val="0"/>
                        </a:spcAft>
                      </a:pPr>
                      <a:r>
                        <a:rPr lang="el-GR" sz="1800">
                          <a:effectLst/>
                          <a:latin typeface="+mj-lt"/>
                        </a:rPr>
                        <a:t>Χημικές δοκιμές</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b="0" dirty="0">
                          <a:solidFill>
                            <a:schemeClr val="tx1"/>
                          </a:solidFill>
                          <a:effectLst/>
                          <a:latin typeface="+mj-lt"/>
                        </a:rPr>
                        <a:t>Η κύρια δοκιμασία ένδειξης σταθερότητας είναι συνήθως </a:t>
                      </a:r>
                      <a:r>
                        <a:rPr lang="en-US" sz="1800" b="0" dirty="0">
                          <a:solidFill>
                            <a:schemeClr val="tx1"/>
                          </a:solidFill>
                          <a:effectLst/>
                          <a:latin typeface="+mj-lt"/>
                        </a:rPr>
                        <a:t>HPLC</a:t>
                      </a:r>
                      <a:r>
                        <a:rPr lang="el-GR" sz="1800" b="0" dirty="0">
                          <a:solidFill>
                            <a:schemeClr val="tx1"/>
                          </a:solidFill>
                          <a:effectLst/>
                          <a:latin typeface="+mj-lt"/>
                        </a:rPr>
                        <a:t>-UV μέθοδος δραστικότητας και χημικών προσμείξεων. </a:t>
                      </a:r>
                      <a:endParaRPr lang="en-US" sz="1800" b="0" dirty="0">
                        <a:solidFill>
                          <a:schemeClr val="tx1"/>
                        </a:solidFill>
                        <a:effectLst/>
                        <a:latin typeface="+mj-lt"/>
                      </a:endParaRPr>
                    </a:p>
                    <a:p>
                      <a:pPr marL="0" marR="0">
                        <a:lnSpc>
                          <a:spcPct val="107000"/>
                        </a:lnSpc>
                        <a:spcBef>
                          <a:spcPts val="0"/>
                        </a:spcBef>
                        <a:spcAft>
                          <a:spcPts val="0"/>
                        </a:spcAft>
                      </a:pPr>
                      <a:r>
                        <a:rPr lang="el-GR" sz="1800" b="0" dirty="0">
                          <a:solidFill>
                            <a:schemeClr val="tx1"/>
                          </a:solidFill>
                          <a:effectLst/>
                          <a:latin typeface="+mj-lt"/>
                        </a:rPr>
                        <a:t>Άλλες δοκιμές για στερεοϊσομερή (HPLC-UV) και υγρασία (</a:t>
                      </a:r>
                      <a:r>
                        <a:rPr lang="el-GR" sz="1800" b="0" dirty="0" err="1">
                          <a:solidFill>
                            <a:schemeClr val="tx1"/>
                          </a:solidFill>
                          <a:effectLst/>
                          <a:latin typeface="+mj-lt"/>
                        </a:rPr>
                        <a:t>Karl</a:t>
                      </a:r>
                      <a:r>
                        <a:rPr lang="el-GR" sz="1800" b="0" dirty="0">
                          <a:solidFill>
                            <a:schemeClr val="tx1"/>
                          </a:solidFill>
                          <a:effectLst/>
                          <a:latin typeface="+mj-lt"/>
                        </a:rPr>
                        <a:t> </a:t>
                      </a:r>
                      <a:r>
                        <a:rPr lang="el-GR" sz="1800" b="0" dirty="0" err="1">
                          <a:solidFill>
                            <a:schemeClr val="tx1"/>
                          </a:solidFill>
                          <a:effectLst/>
                          <a:latin typeface="+mj-lt"/>
                        </a:rPr>
                        <a:t>Fisher</a:t>
                      </a:r>
                      <a:r>
                        <a:rPr lang="el-GR" sz="1800" b="0" dirty="0">
                          <a:solidFill>
                            <a:schemeClr val="tx1"/>
                          </a:solidFill>
                          <a:effectLst/>
                          <a:latin typeface="+mj-lt"/>
                        </a:rPr>
                        <a:t>)</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17854777"/>
                  </a:ext>
                </a:extLst>
              </a:tr>
              <a:tr h="1173348">
                <a:tc>
                  <a:txBody>
                    <a:bodyPr/>
                    <a:lstStyle/>
                    <a:p>
                      <a:pPr marL="0" marR="0">
                        <a:lnSpc>
                          <a:spcPct val="107000"/>
                        </a:lnSpc>
                        <a:spcBef>
                          <a:spcPts val="0"/>
                        </a:spcBef>
                        <a:spcAft>
                          <a:spcPts val="0"/>
                        </a:spcAft>
                      </a:pPr>
                      <a:r>
                        <a:rPr lang="el-GR" sz="1800">
                          <a:effectLst/>
                          <a:latin typeface="+mj-lt"/>
                        </a:rPr>
                        <a:t>Φυσικές δοκιμές</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b="0">
                          <a:solidFill>
                            <a:schemeClr val="tx1"/>
                          </a:solidFill>
                          <a:effectLst/>
                          <a:latin typeface="+mj-lt"/>
                        </a:rPr>
                        <a:t>Δοκιμές εμφάνισης, χρώματος, χαρακτηρισμού στερεάς κατάστασης, κρυσταλλικότητα, πολυμορφικότητα με ακτίνες Χ [XRPD]), θερμικές μέθοδοι.</a:t>
                      </a:r>
                      <a:endParaRPr lang="en-US"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59279161"/>
                  </a:ext>
                </a:extLst>
              </a:tr>
              <a:tr h="876739">
                <a:tc>
                  <a:txBody>
                    <a:bodyPr/>
                    <a:lstStyle/>
                    <a:p>
                      <a:pPr marL="0" marR="0">
                        <a:lnSpc>
                          <a:spcPct val="107000"/>
                        </a:lnSpc>
                        <a:spcBef>
                          <a:spcPts val="0"/>
                        </a:spcBef>
                        <a:spcAft>
                          <a:spcPts val="0"/>
                        </a:spcAft>
                      </a:pPr>
                      <a:r>
                        <a:rPr lang="el-GR" sz="1800">
                          <a:effectLst/>
                          <a:latin typeface="+mj-lt"/>
                        </a:rPr>
                        <a:t>Δοκιμές απόδοσης</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b="0" dirty="0">
                          <a:solidFill>
                            <a:schemeClr val="tx1"/>
                          </a:solidFill>
                          <a:effectLst/>
                          <a:latin typeface="+mj-lt"/>
                        </a:rPr>
                        <a:t>Δοκιμές διάλυσης (ή αποσύνθεσης) για τη μέτρηση της</a:t>
                      </a:r>
                      <a:r>
                        <a:rPr lang="en-US" sz="1800" b="0" dirty="0">
                          <a:solidFill>
                            <a:schemeClr val="tx1"/>
                          </a:solidFill>
                          <a:effectLst/>
                          <a:latin typeface="+mj-lt"/>
                        </a:rPr>
                        <a:t> </a:t>
                      </a:r>
                      <a:r>
                        <a:rPr lang="el-GR" sz="1800" b="0" dirty="0">
                          <a:solidFill>
                            <a:schemeClr val="tx1"/>
                          </a:solidFill>
                          <a:effectLst/>
                          <a:latin typeface="+mj-lt"/>
                        </a:rPr>
                        <a:t>απελευθέρωσης της στερεάς μορφής.</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17571320"/>
                  </a:ext>
                </a:extLst>
              </a:tr>
              <a:tr h="580129">
                <a:tc>
                  <a:txBody>
                    <a:bodyPr/>
                    <a:lstStyle/>
                    <a:p>
                      <a:pPr marL="0" marR="0">
                        <a:lnSpc>
                          <a:spcPct val="107000"/>
                        </a:lnSpc>
                        <a:spcBef>
                          <a:spcPts val="0"/>
                        </a:spcBef>
                        <a:spcAft>
                          <a:spcPts val="0"/>
                        </a:spcAft>
                      </a:pPr>
                      <a:r>
                        <a:rPr lang="el-GR" sz="1800">
                          <a:effectLst/>
                          <a:latin typeface="+mj-lt"/>
                        </a:rPr>
                        <a:t>Δοκιμές μικροβιακών ορίων</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b="0" dirty="0">
                          <a:solidFill>
                            <a:schemeClr val="tx1"/>
                          </a:solidFill>
                          <a:effectLst/>
                          <a:latin typeface="+mj-lt"/>
                        </a:rPr>
                        <a:t>Δοκιμές που αναφέρονται στα γενικά κεφάλαια φαρμακοποιίας (πχ </a:t>
                      </a:r>
                      <a:r>
                        <a:rPr lang="en-US" sz="1800" b="0" dirty="0">
                          <a:solidFill>
                            <a:schemeClr val="tx1"/>
                          </a:solidFill>
                          <a:effectLst/>
                          <a:latin typeface="+mj-lt"/>
                        </a:rPr>
                        <a:t>USP</a:t>
                      </a:r>
                      <a:r>
                        <a:rPr lang="el-GR" sz="1800" b="0" dirty="0">
                          <a:solidFill>
                            <a:schemeClr val="tx1"/>
                          </a:solidFill>
                          <a:effectLst/>
                          <a:latin typeface="+mj-lt"/>
                        </a:rPr>
                        <a:t> 61, 62)</a:t>
                      </a:r>
                      <a:endParaRPr lang="en-US"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23830399"/>
                  </a:ext>
                </a:extLst>
              </a:tr>
            </a:tbl>
          </a:graphicData>
        </a:graphic>
      </p:graphicFrame>
    </p:spTree>
    <p:extLst>
      <p:ext uri="{BB962C8B-B14F-4D97-AF65-F5344CB8AC3E}">
        <p14:creationId xmlns:p14="http://schemas.microsoft.com/office/powerpoint/2010/main" val="183151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11</a:t>
            </a:fld>
            <a:endParaRPr lang="sr-Latn-CS"/>
          </a:p>
        </p:txBody>
      </p:sp>
      <p:sp>
        <p:nvSpPr>
          <p:cNvPr id="3" name="TextBox 8"/>
          <p:cNvSpPr txBox="1">
            <a:spLocks noChangeArrowheads="1"/>
          </p:cNvSpPr>
          <p:nvPr/>
        </p:nvSpPr>
        <p:spPr bwMode="auto">
          <a:xfrm>
            <a:off x="504664" y="764704"/>
            <a:ext cx="8134672" cy="1384995"/>
          </a:xfrm>
          <a:prstGeom prst="rect">
            <a:avLst/>
          </a:prstGeom>
          <a:noFill/>
          <a:ln w="9525">
            <a:noFill/>
            <a:miter lim="800000"/>
            <a:headEnd/>
            <a:tailEnd/>
          </a:ln>
        </p:spPr>
        <p:txBody>
          <a:bodyPr wrap="square">
            <a:spAutoFit/>
          </a:bodyPr>
          <a:lstStyle/>
          <a:p>
            <a:pPr algn="just"/>
            <a:r>
              <a:rPr lang="el-GR" sz="2400" b="1" dirty="0">
                <a:latin typeface="Calibri" pitchFamily="34" charset="0"/>
              </a:rPr>
              <a:t>Διενέργεια </a:t>
            </a:r>
            <a:r>
              <a:rPr lang="en-US" sz="2400" b="1" dirty="0">
                <a:latin typeface="Calibri" pitchFamily="34" charset="0"/>
              </a:rPr>
              <a:t>stress tests</a:t>
            </a:r>
            <a:endParaRPr lang="el-GR" sz="2400" b="1" dirty="0">
              <a:latin typeface="Calibri" pitchFamily="34" charset="0"/>
            </a:endParaRPr>
          </a:p>
          <a:p>
            <a:pPr algn="just"/>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Τυπικές μελέτες εξαναγκασμένης αποδόμησης για φαρμακευτικό προϊόν στερεάς </a:t>
            </a:r>
            <a:r>
              <a:rPr lang="el-G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δοσολογικής</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μορφής</a:t>
            </a:r>
            <a:endParaRPr lang="en-US" sz="2400" b="1" dirty="0">
              <a:latin typeface="Calibri" pitchFamily="34" charset="0"/>
            </a:endParaRPr>
          </a:p>
          <a:p>
            <a:pPr algn="just"/>
            <a:endParaRPr lang="en-US" sz="2400" dirty="0">
              <a:latin typeface="Calibri" pitchFamily="34" charset="0"/>
            </a:endParaRPr>
          </a:p>
        </p:txBody>
      </p:sp>
      <p:graphicFrame>
        <p:nvGraphicFramePr>
          <p:cNvPr id="4" name="Table 3">
            <a:extLst>
              <a:ext uri="{FF2B5EF4-FFF2-40B4-BE49-F238E27FC236}">
                <a16:creationId xmlns:a16="http://schemas.microsoft.com/office/drawing/2014/main" id="{D3191F92-CC6A-3F2E-5A31-9733F80F9495}"/>
              </a:ext>
            </a:extLst>
          </p:cNvPr>
          <p:cNvGraphicFramePr>
            <a:graphicFrameLocks noGrp="1"/>
          </p:cNvGraphicFramePr>
          <p:nvPr>
            <p:extLst>
              <p:ext uri="{D42A27DB-BD31-4B8C-83A1-F6EECF244321}">
                <p14:modId xmlns:p14="http://schemas.microsoft.com/office/powerpoint/2010/main" val="3535066050"/>
              </p:ext>
            </p:extLst>
          </p:nvPr>
        </p:nvGraphicFramePr>
        <p:xfrm>
          <a:off x="1403648" y="2060848"/>
          <a:ext cx="6696744" cy="3755659"/>
        </p:xfrm>
        <a:graphic>
          <a:graphicData uri="http://schemas.openxmlformats.org/drawingml/2006/table">
            <a:tbl>
              <a:tblPr firstRow="1" firstCol="1" bandRow="1">
                <a:tableStyleId>{5C22544A-7EE6-4342-B048-85BDC9FD1C3A}</a:tableStyleId>
              </a:tblPr>
              <a:tblGrid>
                <a:gridCol w="2998446">
                  <a:extLst>
                    <a:ext uri="{9D8B030D-6E8A-4147-A177-3AD203B41FA5}">
                      <a16:colId xmlns:a16="http://schemas.microsoft.com/office/drawing/2014/main" val="3367533191"/>
                    </a:ext>
                  </a:extLst>
                </a:gridCol>
                <a:gridCol w="3698298">
                  <a:extLst>
                    <a:ext uri="{9D8B030D-6E8A-4147-A177-3AD203B41FA5}">
                      <a16:colId xmlns:a16="http://schemas.microsoft.com/office/drawing/2014/main" val="4201428180"/>
                    </a:ext>
                  </a:extLst>
                </a:gridCol>
              </a:tblGrid>
              <a:tr h="371327">
                <a:tc>
                  <a:txBody>
                    <a:bodyPr/>
                    <a:lstStyle/>
                    <a:p>
                      <a:pPr marL="0" marR="0">
                        <a:lnSpc>
                          <a:spcPct val="107000"/>
                        </a:lnSpc>
                        <a:spcBef>
                          <a:spcPts val="0"/>
                        </a:spcBef>
                        <a:spcAft>
                          <a:spcPts val="0"/>
                        </a:spcAft>
                      </a:pPr>
                      <a:r>
                        <a:rPr lang="el-GR" sz="1800" dirty="0">
                          <a:effectLst/>
                          <a:latin typeface="+mj-lt"/>
                        </a:rPr>
                        <a:t>Εξαναγκασμένη Αποδόμηση</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a:effectLst/>
                          <a:latin typeface="+mj-lt"/>
                        </a:rPr>
                        <a:t>Συνθήκες</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9940914"/>
                  </a:ext>
                </a:extLst>
              </a:tr>
              <a:tr h="712215">
                <a:tc>
                  <a:txBody>
                    <a:bodyPr/>
                    <a:lstStyle/>
                    <a:p>
                      <a:pPr marL="0" marR="0">
                        <a:lnSpc>
                          <a:spcPct val="107000"/>
                        </a:lnSpc>
                        <a:spcBef>
                          <a:spcPts val="0"/>
                        </a:spcBef>
                        <a:spcAft>
                          <a:spcPts val="0"/>
                        </a:spcAft>
                      </a:pPr>
                      <a:r>
                        <a:rPr lang="el-GR" sz="1800">
                          <a:effectLst/>
                          <a:latin typeface="+mj-lt"/>
                        </a:rPr>
                        <a:t>Θέρμανση</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a:effectLst/>
                          <a:latin typeface="+mj-lt"/>
                        </a:rPr>
                        <a:t>Έκθεση σε θερμότητα φαρμακευτικών προϊόντων στους 50 ºC για έως και 1 μήνα</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308476"/>
                  </a:ext>
                </a:extLst>
              </a:tr>
              <a:tr h="1076358">
                <a:tc>
                  <a:txBody>
                    <a:bodyPr/>
                    <a:lstStyle/>
                    <a:p>
                      <a:pPr marL="0" marR="0">
                        <a:lnSpc>
                          <a:spcPct val="107000"/>
                        </a:lnSpc>
                        <a:spcBef>
                          <a:spcPts val="0"/>
                        </a:spcBef>
                        <a:spcAft>
                          <a:spcPts val="0"/>
                        </a:spcAft>
                      </a:pPr>
                      <a:r>
                        <a:rPr lang="el-GR" sz="1800" dirty="0">
                          <a:effectLst/>
                          <a:latin typeface="+mj-lt"/>
                        </a:rPr>
                        <a:t>Υγρασία</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a:effectLst/>
                          <a:latin typeface="+mj-lt"/>
                        </a:rPr>
                        <a:t>Εκθέστε τα φαρμακευτικά προϊόντα στους 40 ºC και 75% σχετική υγρασία και 25 ºC και 90% σχετική υγρασία</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436911"/>
                  </a:ext>
                </a:extLst>
              </a:tr>
              <a:tr h="1440500">
                <a:tc>
                  <a:txBody>
                    <a:bodyPr/>
                    <a:lstStyle/>
                    <a:p>
                      <a:pPr marL="0" marR="0">
                        <a:lnSpc>
                          <a:spcPct val="107000"/>
                        </a:lnSpc>
                        <a:spcBef>
                          <a:spcPts val="0"/>
                        </a:spcBef>
                        <a:spcAft>
                          <a:spcPts val="0"/>
                        </a:spcAft>
                      </a:pPr>
                      <a:r>
                        <a:rPr lang="el-GR" sz="1800" dirty="0" err="1">
                          <a:effectLst/>
                          <a:latin typeface="+mj-lt"/>
                        </a:rPr>
                        <a:t>Φωτοσταθερότητα</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800" dirty="0">
                          <a:effectLst/>
                          <a:latin typeface="+mj-lt"/>
                        </a:rPr>
                        <a:t>Έκθεση του φαρμάκου σε ένα </a:t>
                      </a:r>
                      <a:r>
                        <a:rPr lang="el-GR" sz="1800" dirty="0" err="1">
                          <a:effectLst/>
                          <a:latin typeface="+mj-lt"/>
                        </a:rPr>
                        <a:t>τρυβλίο</a:t>
                      </a:r>
                      <a:r>
                        <a:rPr lang="el-GR" sz="1800" dirty="0">
                          <a:effectLst/>
                          <a:latin typeface="+mj-lt"/>
                        </a:rPr>
                        <a:t> </a:t>
                      </a:r>
                      <a:r>
                        <a:rPr lang="el-GR" sz="1800" dirty="0" err="1">
                          <a:effectLst/>
                          <a:latin typeface="+mj-lt"/>
                        </a:rPr>
                        <a:t>petri</a:t>
                      </a:r>
                      <a:r>
                        <a:rPr lang="el-GR" sz="1800" dirty="0">
                          <a:effectLst/>
                          <a:latin typeface="+mj-lt"/>
                        </a:rPr>
                        <a:t> χωρίς κάλυψη σε διπλάσιο ή τριπλάσιο επίπεδο έκθεσης σύμφωνα με ICH</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333869"/>
                  </a:ext>
                </a:extLst>
              </a:tr>
            </a:tbl>
          </a:graphicData>
        </a:graphic>
      </p:graphicFrame>
    </p:spTree>
    <p:extLst>
      <p:ext uri="{BB962C8B-B14F-4D97-AF65-F5344CB8AC3E}">
        <p14:creationId xmlns:p14="http://schemas.microsoft.com/office/powerpoint/2010/main" val="9981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12</a:t>
            </a:fld>
            <a:endParaRPr lang="sr-Latn-CS"/>
          </a:p>
        </p:txBody>
      </p:sp>
      <p:sp>
        <p:nvSpPr>
          <p:cNvPr id="3" name="TextBox 8"/>
          <p:cNvSpPr txBox="1">
            <a:spLocks noChangeArrowheads="1"/>
          </p:cNvSpPr>
          <p:nvPr/>
        </p:nvSpPr>
        <p:spPr bwMode="auto">
          <a:xfrm>
            <a:off x="467544" y="764704"/>
            <a:ext cx="8134672" cy="6370975"/>
          </a:xfrm>
          <a:prstGeom prst="rect">
            <a:avLst/>
          </a:prstGeom>
          <a:noFill/>
          <a:ln w="9525">
            <a:noFill/>
            <a:miter lim="800000"/>
            <a:headEnd/>
            <a:tailEnd/>
          </a:ln>
        </p:spPr>
        <p:txBody>
          <a:bodyPr wrap="square">
            <a:spAutoFit/>
          </a:bodyPr>
          <a:lstStyle/>
          <a:p>
            <a:pPr algn="just"/>
            <a:r>
              <a:rPr lang="el-GR" sz="2400" b="1" dirty="0" err="1">
                <a:latin typeface="Calibri" pitchFamily="34" charset="0"/>
              </a:rPr>
              <a:t>Προκατακτικές</a:t>
            </a:r>
            <a:r>
              <a:rPr lang="el-GR" sz="2400" b="1" dirty="0">
                <a:latin typeface="Calibri" pitchFamily="34" charset="0"/>
              </a:rPr>
              <a:t> ενέργειες</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4</a:t>
            </a:r>
            <a:r>
              <a:rPr lang="el-GR" sz="2400" dirty="0">
                <a:latin typeface="Calibri" pitchFamily="34" charset="0"/>
              </a:rPr>
              <a:t>: </a:t>
            </a:r>
            <a:r>
              <a:rPr lang="el-GR" sz="2400" b="1" dirty="0">
                <a:latin typeface="Calibri" pitchFamily="34" charset="0"/>
              </a:rPr>
              <a:t>Προκαταρκτικά πειράματα διαχωρισμού</a:t>
            </a:r>
          </a:p>
          <a:p>
            <a:pPr algn="just"/>
            <a:endParaRPr lang="el-GR" sz="2400" dirty="0">
              <a:latin typeface="Calibri" pitchFamily="34" charset="0"/>
            </a:endParaRPr>
          </a:p>
          <a:p>
            <a:pPr algn="just"/>
            <a:r>
              <a:rPr lang="el-GR" sz="2400" dirty="0">
                <a:latin typeface="Calibri" pitchFamily="34" charset="0"/>
              </a:rPr>
              <a:t>Ο</a:t>
            </a:r>
            <a:r>
              <a:rPr lang="el-GR" sz="2400" b="1" dirty="0">
                <a:latin typeface="Calibri" pitchFamily="34" charset="0"/>
              </a:rPr>
              <a:t> διαχωρισμός </a:t>
            </a:r>
            <a:r>
              <a:rPr lang="el-GR" sz="2400" dirty="0">
                <a:latin typeface="Calibri" pitchFamily="34" charset="0"/>
              </a:rPr>
              <a:t>επιτυγχάνεται με:</a:t>
            </a:r>
          </a:p>
          <a:p>
            <a:pPr algn="just"/>
            <a:endParaRPr lang="el-GR" sz="2400" dirty="0">
              <a:latin typeface="Calibri" pitchFamily="34" charset="0"/>
            </a:endParaRPr>
          </a:p>
          <a:p>
            <a:pPr marL="457200" indent="-457200" algn="just">
              <a:buAutoNum type="arabicParenR"/>
            </a:pPr>
            <a:r>
              <a:rPr lang="el-GR" sz="2400" dirty="0">
                <a:latin typeface="Calibri" pitchFamily="34" charset="0"/>
              </a:rPr>
              <a:t>Επιλογή κατάλληλης </a:t>
            </a:r>
            <a:r>
              <a:rPr lang="el-GR" sz="2400" dirty="0" err="1">
                <a:latin typeface="Calibri" pitchFamily="34" charset="0"/>
              </a:rPr>
              <a:t>χρωματογραφικής</a:t>
            </a:r>
            <a:r>
              <a:rPr lang="el-GR" sz="2400" dirty="0">
                <a:latin typeface="Calibri" pitchFamily="34" charset="0"/>
              </a:rPr>
              <a:t> </a:t>
            </a:r>
            <a:r>
              <a:rPr lang="el-GR" sz="2400" b="1" dirty="0">
                <a:latin typeface="Calibri" pitchFamily="34" charset="0"/>
              </a:rPr>
              <a:t>στήλης</a:t>
            </a:r>
          </a:p>
          <a:p>
            <a:pPr marL="457200" indent="-457200" algn="just">
              <a:buAutoNum type="arabicParenR"/>
            </a:pPr>
            <a:r>
              <a:rPr lang="el-GR" sz="2400" dirty="0">
                <a:latin typeface="Calibri" pitchFamily="34" charset="0"/>
              </a:rPr>
              <a:t>Επιλογή </a:t>
            </a:r>
            <a:r>
              <a:rPr lang="el-GR" sz="2400" b="1" dirty="0">
                <a:latin typeface="Calibri" pitchFamily="34" charset="0"/>
              </a:rPr>
              <a:t>θερμοκρασίας</a:t>
            </a:r>
            <a:r>
              <a:rPr lang="el-GR" sz="2400" dirty="0">
                <a:latin typeface="Calibri" pitchFamily="34" charset="0"/>
              </a:rPr>
              <a:t> στήλης</a:t>
            </a:r>
          </a:p>
          <a:p>
            <a:pPr marL="457200" indent="-457200" algn="just">
              <a:buAutoNum type="arabicParenR"/>
            </a:pPr>
            <a:r>
              <a:rPr lang="el-GR" sz="2400" dirty="0">
                <a:latin typeface="Calibri" pitchFamily="34" charset="0"/>
              </a:rPr>
              <a:t>Επιλογή </a:t>
            </a:r>
            <a:r>
              <a:rPr lang="en-US" sz="2400" b="1" dirty="0">
                <a:latin typeface="Calibri" pitchFamily="34" charset="0"/>
              </a:rPr>
              <a:t>pH</a:t>
            </a:r>
            <a:r>
              <a:rPr lang="en-US" sz="2400" dirty="0">
                <a:latin typeface="Calibri" pitchFamily="34" charset="0"/>
              </a:rPr>
              <a:t> </a:t>
            </a:r>
            <a:r>
              <a:rPr lang="el-GR" sz="2400" dirty="0">
                <a:latin typeface="Calibri" pitchFamily="34" charset="0"/>
              </a:rPr>
              <a:t>κινητής φάσης (σε δεύτερη φάση, αρχικά όχι </a:t>
            </a:r>
            <a:r>
              <a:rPr lang="en-US" sz="2400" dirty="0">
                <a:latin typeface="Calibri" pitchFamily="34" charset="0"/>
              </a:rPr>
              <a:t>buffer)</a:t>
            </a:r>
            <a:endParaRPr lang="el-GR" sz="2400" dirty="0">
              <a:latin typeface="Calibri" pitchFamily="34" charset="0"/>
            </a:endParaRPr>
          </a:p>
          <a:p>
            <a:pPr marL="457200" indent="-457200" algn="just">
              <a:buAutoNum type="arabicParenR"/>
            </a:pPr>
            <a:r>
              <a:rPr lang="el-GR" sz="2400" dirty="0">
                <a:latin typeface="Calibri" pitchFamily="34" charset="0"/>
              </a:rPr>
              <a:t>Επιλογή </a:t>
            </a:r>
            <a:r>
              <a:rPr lang="el-GR" sz="2400" b="1" dirty="0">
                <a:latin typeface="Calibri" pitchFamily="34" charset="0"/>
              </a:rPr>
              <a:t>οργανικού </a:t>
            </a:r>
            <a:r>
              <a:rPr lang="el-GR" sz="2400" b="1" dirty="0" err="1">
                <a:latin typeface="Calibri" pitchFamily="34" charset="0"/>
              </a:rPr>
              <a:t>τροποποιητή</a:t>
            </a:r>
            <a:r>
              <a:rPr lang="el-GR" sz="2400" b="1" dirty="0">
                <a:latin typeface="Calibri" pitchFamily="34" charset="0"/>
              </a:rPr>
              <a:t> </a:t>
            </a:r>
            <a:r>
              <a:rPr lang="el-GR" sz="2400" dirty="0">
                <a:latin typeface="Calibri" pitchFamily="34" charset="0"/>
              </a:rPr>
              <a:t>(</a:t>
            </a:r>
            <a:r>
              <a:rPr lang="en-US" sz="2400" dirty="0">
                <a:latin typeface="Calibri" pitchFamily="34" charset="0"/>
              </a:rPr>
              <a:t>ACN, </a:t>
            </a:r>
            <a:r>
              <a:rPr lang="en-US" sz="2400" dirty="0" err="1">
                <a:latin typeface="Calibri" pitchFamily="34" charset="0"/>
              </a:rPr>
              <a:t>MeOH</a:t>
            </a:r>
            <a:r>
              <a:rPr lang="en-US" sz="2400" dirty="0">
                <a:latin typeface="Calibri" pitchFamily="34" charset="0"/>
              </a:rPr>
              <a:t>) </a:t>
            </a:r>
            <a:r>
              <a:rPr lang="el-GR" sz="2400" dirty="0">
                <a:latin typeface="Calibri" pitchFamily="34" charset="0"/>
              </a:rPr>
              <a:t>και ποσοστό αυτού</a:t>
            </a:r>
            <a:endParaRPr lang="en-US" sz="2400" dirty="0">
              <a:latin typeface="Calibri" pitchFamily="34" charset="0"/>
            </a:endParaRPr>
          </a:p>
          <a:p>
            <a:pPr marL="457200" indent="-457200" algn="just">
              <a:buAutoNum type="arabicParenR"/>
            </a:pPr>
            <a:r>
              <a:rPr lang="el-GR" sz="2400" dirty="0">
                <a:latin typeface="Calibri" pitchFamily="34" charset="0"/>
              </a:rPr>
              <a:t>Επιλογή </a:t>
            </a:r>
            <a:r>
              <a:rPr lang="el-GR" sz="2400" b="1" dirty="0">
                <a:latin typeface="Calibri" pitchFamily="34" charset="0"/>
              </a:rPr>
              <a:t>βαθμιδωτής (</a:t>
            </a:r>
            <a:r>
              <a:rPr lang="en-US" sz="2400" b="1" dirty="0">
                <a:latin typeface="Calibri" pitchFamily="34" charset="0"/>
              </a:rPr>
              <a:t>gradient) </a:t>
            </a:r>
            <a:r>
              <a:rPr lang="el-GR" sz="2400" b="1" dirty="0" err="1">
                <a:latin typeface="Calibri" pitchFamily="34" charset="0"/>
              </a:rPr>
              <a:t>έκλουσης</a:t>
            </a:r>
            <a:r>
              <a:rPr lang="el-GR" sz="2400" b="1" dirty="0">
                <a:latin typeface="Calibri" pitchFamily="34" charset="0"/>
              </a:rPr>
              <a:t> </a:t>
            </a:r>
            <a:r>
              <a:rPr lang="el-GR" sz="2400" dirty="0">
                <a:latin typeface="Calibri" pitchFamily="34" charset="0"/>
              </a:rPr>
              <a:t>που μπορεί να δώσει ένα πλήρες προφίλ</a:t>
            </a:r>
            <a:endParaRPr lang="el-GR" sz="2400" b="1" dirty="0">
              <a:latin typeface="Calibri" pitchFamily="34" charset="0"/>
            </a:endParaRPr>
          </a:p>
          <a:p>
            <a:pPr algn="just"/>
            <a:endParaRPr lang="en-US" sz="2400" dirty="0">
              <a:latin typeface="Calibri" pitchFamily="34" charset="0"/>
            </a:endParaRPr>
          </a:p>
          <a:p>
            <a:pPr algn="just"/>
            <a:endParaRPr lang="en-US" sz="2400" dirty="0">
              <a:latin typeface="Calibri" pitchFamily="34" charset="0"/>
            </a:endParaRPr>
          </a:p>
          <a:p>
            <a:pPr algn="just"/>
            <a:endParaRPr lang="en-US" sz="2400" dirty="0">
              <a:latin typeface="Calibri" pitchFamily="34" charset="0"/>
            </a:endParaRPr>
          </a:p>
        </p:txBody>
      </p:sp>
    </p:spTree>
    <p:extLst>
      <p:ext uri="{BB962C8B-B14F-4D97-AF65-F5344CB8AC3E}">
        <p14:creationId xmlns:p14="http://schemas.microsoft.com/office/powerpoint/2010/main" val="186385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13</a:t>
            </a:fld>
            <a:endParaRPr lang="sr-Latn-CS"/>
          </a:p>
        </p:txBody>
      </p:sp>
      <p:sp>
        <p:nvSpPr>
          <p:cNvPr id="3" name="TextBox 8"/>
          <p:cNvSpPr txBox="1">
            <a:spLocks noChangeArrowheads="1"/>
          </p:cNvSpPr>
          <p:nvPr/>
        </p:nvSpPr>
        <p:spPr bwMode="auto">
          <a:xfrm>
            <a:off x="395536" y="1340768"/>
            <a:ext cx="8134672" cy="830997"/>
          </a:xfrm>
          <a:prstGeom prst="rect">
            <a:avLst/>
          </a:prstGeom>
          <a:noFill/>
          <a:ln w="9525">
            <a:noFill/>
            <a:miter lim="800000"/>
            <a:headEnd/>
            <a:tailEnd/>
          </a:ln>
        </p:spPr>
        <p:txBody>
          <a:bodyPr wrap="square">
            <a:spAutoFit/>
          </a:bodyPr>
          <a:lstStyle/>
          <a:p>
            <a:pPr marL="457200" indent="-457200" algn="just">
              <a:buAutoNum type="arabicParenR"/>
            </a:pPr>
            <a:endParaRPr lang="el-GR" sz="2400" b="1" dirty="0">
              <a:latin typeface="Calibri" pitchFamily="34" charset="0"/>
            </a:endParaRPr>
          </a:p>
          <a:p>
            <a:pPr marL="457200" indent="-457200" algn="just">
              <a:buAutoNum type="arabicParenR"/>
            </a:pPr>
            <a:endParaRPr lang="el-GR" sz="2400" b="1" dirty="0">
              <a:latin typeface="Calibri" pitchFamily="34" charset="0"/>
            </a:endParaRPr>
          </a:p>
        </p:txBody>
      </p:sp>
      <p:sp>
        <p:nvSpPr>
          <p:cNvPr id="4" name="TextBox 8"/>
          <p:cNvSpPr txBox="1">
            <a:spLocks noChangeArrowheads="1"/>
          </p:cNvSpPr>
          <p:nvPr/>
        </p:nvSpPr>
        <p:spPr bwMode="auto">
          <a:xfrm>
            <a:off x="467544" y="764704"/>
            <a:ext cx="8134672" cy="4893647"/>
          </a:xfrm>
          <a:prstGeom prst="rect">
            <a:avLst/>
          </a:prstGeom>
          <a:noFill/>
          <a:ln w="9525">
            <a:noFill/>
            <a:miter lim="800000"/>
            <a:headEnd/>
            <a:tailEnd/>
          </a:ln>
        </p:spPr>
        <p:txBody>
          <a:bodyPr wrap="square">
            <a:spAutoFit/>
          </a:bodyPr>
          <a:lstStyle/>
          <a:p>
            <a:pPr algn="just"/>
            <a:r>
              <a:rPr lang="el-GR" sz="2400" u="sng" dirty="0">
                <a:latin typeface="Calibri" pitchFamily="34" charset="0"/>
              </a:rPr>
              <a:t>Βήμα </a:t>
            </a:r>
            <a:r>
              <a:rPr lang="en-US" sz="2400" u="sng" dirty="0">
                <a:latin typeface="Calibri" pitchFamily="34" charset="0"/>
              </a:rPr>
              <a:t>5</a:t>
            </a:r>
            <a:r>
              <a:rPr lang="el-GR" sz="2400" dirty="0">
                <a:latin typeface="Calibri" pitchFamily="34" charset="0"/>
              </a:rPr>
              <a:t>: </a:t>
            </a:r>
            <a:r>
              <a:rPr lang="el-GR" sz="2400" b="1" dirty="0">
                <a:latin typeface="Calibri" pitchFamily="34" charset="0"/>
              </a:rPr>
              <a:t>Οριστικοποίηση μεθόδου</a:t>
            </a:r>
            <a:endParaRPr lang="en-US" sz="2400" b="1" dirty="0">
              <a:latin typeface="Calibri" pitchFamily="34" charset="0"/>
            </a:endParaRPr>
          </a:p>
          <a:p>
            <a:pPr algn="just"/>
            <a:endParaRPr lang="en-US" sz="2400" b="1" dirty="0">
              <a:latin typeface="Calibri" pitchFamily="34" charset="0"/>
            </a:endParaRPr>
          </a:p>
          <a:p>
            <a:pPr algn="just"/>
            <a:endParaRPr lang="en-US" sz="2400" dirty="0">
              <a:latin typeface="Calibri" pitchFamily="34" charset="0"/>
            </a:endParaRPr>
          </a:p>
          <a:p>
            <a:pPr algn="just"/>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a:t>
            </a:r>
            <a:r>
              <a:rPr lang="en-US" sz="2400" u="sng" dirty="0">
                <a:latin typeface="Calibri" pitchFamily="34" charset="0"/>
              </a:rPr>
              <a:t>6</a:t>
            </a:r>
            <a:r>
              <a:rPr lang="el-GR" sz="2400" dirty="0">
                <a:latin typeface="Calibri" pitchFamily="34" charset="0"/>
              </a:rPr>
              <a:t>: </a:t>
            </a:r>
            <a:r>
              <a:rPr lang="el-GR" sz="2400" b="1" dirty="0">
                <a:latin typeface="Calibri" pitchFamily="34" charset="0"/>
              </a:rPr>
              <a:t>Χαρακτηρισμός προϊόντων διάσπασης</a:t>
            </a:r>
          </a:p>
          <a:p>
            <a:pPr algn="just"/>
            <a:endParaRPr lang="el-GR" sz="2400" dirty="0">
              <a:latin typeface="Calibri" pitchFamily="34" charset="0"/>
            </a:endParaRPr>
          </a:p>
          <a:p>
            <a:pPr algn="just"/>
            <a:r>
              <a:rPr lang="el-GR" sz="2400" dirty="0">
                <a:latin typeface="Calibri" pitchFamily="34" charset="0"/>
              </a:rPr>
              <a:t>-Με </a:t>
            </a:r>
            <a:r>
              <a:rPr lang="en-US" sz="2400" dirty="0">
                <a:latin typeface="Calibri" pitchFamily="34" charset="0"/>
              </a:rPr>
              <a:t>MS, NMR, IR</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7:</a:t>
            </a:r>
            <a:r>
              <a:rPr lang="en-US" sz="2400" u="sng" dirty="0">
                <a:latin typeface="Calibri" pitchFamily="34" charset="0"/>
              </a:rPr>
              <a:t> </a:t>
            </a:r>
            <a:r>
              <a:rPr lang="el-GR" sz="2400" b="1" dirty="0">
                <a:latin typeface="Calibri" pitchFamily="34" charset="0"/>
              </a:rPr>
              <a:t>Ακολουθεί επικύρωση μεθόδου</a:t>
            </a:r>
          </a:p>
          <a:p>
            <a:pPr algn="just"/>
            <a:r>
              <a:rPr lang="el-GR" sz="2400" dirty="0">
                <a:latin typeface="Calibri" pitchFamily="34" charset="0"/>
              </a:rPr>
              <a:t>Συνήθως μία διάσπαση 5-20% θεωρείται λογική για επικύρωση της μεθόδου</a:t>
            </a:r>
            <a:endParaRPr lang="en-US" sz="2400" dirty="0">
              <a:latin typeface="Calibri" pitchFamily="34" charset="0"/>
            </a:endParaRPr>
          </a:p>
          <a:p>
            <a:pPr algn="just"/>
            <a:endParaRPr lang="en-US" sz="2400" dirty="0">
              <a:latin typeface="Calibri" pitchFamily="34" charset="0"/>
            </a:endParaRPr>
          </a:p>
        </p:txBody>
      </p:sp>
      <p:sp>
        <p:nvSpPr>
          <p:cNvPr id="5" name="TextBox 8"/>
          <p:cNvSpPr txBox="1">
            <a:spLocks noChangeArrowheads="1"/>
          </p:cNvSpPr>
          <p:nvPr/>
        </p:nvSpPr>
        <p:spPr bwMode="auto">
          <a:xfrm>
            <a:off x="281236" y="5289019"/>
            <a:ext cx="8507288" cy="8617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Η κατάσταση δυσκολεύει πολύ αν η μελέτη αφορά σκευάσματα που περιέχουν περισσότερες της μία δραστικές</a:t>
            </a:r>
            <a:endParaRPr lang="en-US" sz="2500" dirty="0">
              <a:latin typeface="Calibri" pitchFamily="34" charset="0"/>
            </a:endParaRPr>
          </a:p>
        </p:txBody>
      </p:sp>
      <p:sp>
        <p:nvSpPr>
          <p:cNvPr id="6" name="TextBox 8"/>
          <p:cNvSpPr txBox="1">
            <a:spLocks noChangeArrowheads="1"/>
          </p:cNvSpPr>
          <p:nvPr/>
        </p:nvSpPr>
        <p:spPr bwMode="auto">
          <a:xfrm>
            <a:off x="395536" y="1502947"/>
            <a:ext cx="8507288" cy="47705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Γιατί δεν παίρνω έτοιμη τη μέθοδο </a:t>
            </a:r>
            <a:r>
              <a:rPr lang="el-GR" sz="2500">
                <a:latin typeface="Calibri" pitchFamily="34" charset="0"/>
              </a:rPr>
              <a:t>της φαρμακοποιίας;</a:t>
            </a:r>
            <a:endParaRPr lang="en-US" sz="2500"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14</a:t>
            </a:fld>
            <a:endParaRPr lang="sr-Latn-CS"/>
          </a:p>
        </p:txBody>
      </p:sp>
      <p:sp>
        <p:nvSpPr>
          <p:cNvPr id="3" name="Rectangle 2"/>
          <p:cNvSpPr/>
          <p:nvPr/>
        </p:nvSpPr>
        <p:spPr>
          <a:xfrm>
            <a:off x="467544" y="836712"/>
            <a:ext cx="8424936" cy="4524315"/>
          </a:xfrm>
          <a:prstGeom prst="rect">
            <a:avLst/>
          </a:prstGeom>
        </p:spPr>
        <p:txBody>
          <a:bodyPr wrap="square">
            <a:spAutoFit/>
          </a:bodyPr>
          <a:lstStyle/>
          <a:p>
            <a:pPr algn="just"/>
            <a:r>
              <a:rPr lang="el-GR" sz="2400" dirty="0">
                <a:latin typeface="Calibri" pitchFamily="34" charset="0"/>
              </a:rPr>
              <a:t>Κρίσιμο σημείο:</a:t>
            </a:r>
          </a:p>
          <a:p>
            <a:pPr algn="just"/>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Ο διαχωρισμός πολύ </a:t>
            </a:r>
            <a:r>
              <a:rPr lang="el-GR" sz="2400" b="1" dirty="0">
                <a:latin typeface="Calibri" pitchFamily="34" charset="0"/>
              </a:rPr>
              <a:t>πολικών μορίων</a:t>
            </a:r>
            <a:r>
              <a:rPr lang="el-GR" sz="2400" dirty="0">
                <a:latin typeface="Calibri" pitchFamily="34" charset="0"/>
              </a:rPr>
              <a:t>, μεταξύ τους και από το </a:t>
            </a:r>
            <a:r>
              <a:rPr lang="el-GR" sz="2400" b="1" dirty="0">
                <a:latin typeface="Calibri" pitchFamily="34" charset="0"/>
              </a:rPr>
              <a:t>μέτωπο του διαλύτη</a:t>
            </a:r>
          </a:p>
          <a:p>
            <a:pPr algn="just"/>
            <a:endParaRPr lang="el-GR" sz="2400" dirty="0">
              <a:latin typeface="Calibri" pitchFamily="34" charset="0"/>
            </a:endParaRPr>
          </a:p>
          <a:p>
            <a:pPr algn="just"/>
            <a:r>
              <a:rPr lang="el-GR" sz="2400" dirty="0">
                <a:latin typeface="Calibri" pitchFamily="34" charset="0"/>
              </a:rPr>
              <a:t>Λύση: Η εφαρμογή βαθμιδωτής </a:t>
            </a:r>
            <a:r>
              <a:rPr lang="el-GR" sz="2400" dirty="0" err="1">
                <a:latin typeface="Calibri" pitchFamily="34" charset="0"/>
              </a:rPr>
              <a:t>έκλουσης</a:t>
            </a:r>
            <a:r>
              <a:rPr lang="el-GR" sz="2400" dirty="0">
                <a:latin typeface="Calibri" pitchFamily="34" charset="0"/>
              </a:rPr>
              <a:t> με </a:t>
            </a:r>
            <a:r>
              <a:rPr lang="el-GR" sz="2400" dirty="0" err="1">
                <a:latin typeface="Calibri" pitchFamily="34" charset="0"/>
              </a:rPr>
              <a:t>μεταβαλόμενη</a:t>
            </a:r>
            <a:r>
              <a:rPr lang="el-GR" sz="2400" dirty="0">
                <a:latin typeface="Calibri" pitchFamily="34" charset="0"/>
              </a:rPr>
              <a:t> αναλογία οργανικού </a:t>
            </a:r>
            <a:r>
              <a:rPr lang="el-GR" sz="2400" dirty="0" err="1">
                <a:latin typeface="Calibri" pitchFamily="34" charset="0"/>
              </a:rPr>
              <a:t>τροποποιητή</a:t>
            </a:r>
            <a:r>
              <a:rPr lang="el-GR" sz="2400" dirty="0">
                <a:latin typeface="Calibri" pitchFamily="34" charset="0"/>
              </a:rPr>
              <a:t> : ρυθμιστικού διαλύματος</a:t>
            </a:r>
            <a:endParaRPr lang="en-US" sz="2400" dirty="0">
              <a:latin typeface="Calibri" pitchFamily="34" charset="0"/>
            </a:endParaRPr>
          </a:p>
          <a:p>
            <a:pPr algn="just"/>
            <a:endParaRPr lang="en-US" sz="2400" dirty="0">
              <a:latin typeface="Calibri" pitchFamily="34" charset="0"/>
            </a:endParaRPr>
          </a:p>
          <a:p>
            <a:pPr algn="just"/>
            <a:r>
              <a:rPr lang="el-GR" sz="2400" dirty="0">
                <a:latin typeface="Calibri" pitchFamily="34" charset="0"/>
              </a:rPr>
              <a:t>Πολικά μόρια:</a:t>
            </a:r>
          </a:p>
          <a:p>
            <a:pPr algn="just"/>
            <a:endParaRPr lang="el-GR" sz="2400" dirty="0">
              <a:latin typeface="Calibri" pitchFamily="34" charset="0"/>
            </a:endParaRPr>
          </a:p>
          <a:p>
            <a:pPr algn="just"/>
            <a:r>
              <a:rPr lang="el-GR" sz="2400" dirty="0">
                <a:latin typeface="Calibri" pitchFamily="34" charset="0"/>
              </a:rPr>
              <a:t>-φορτίο (</a:t>
            </a:r>
            <a:r>
              <a:rPr lang="en-US" sz="2400" dirty="0">
                <a:latin typeface="Calibri" pitchFamily="34" charset="0"/>
              </a:rPr>
              <a:t>…pH)</a:t>
            </a:r>
          </a:p>
          <a:p>
            <a:pPr algn="just"/>
            <a:r>
              <a:rPr lang="en-US" sz="2400" dirty="0">
                <a:latin typeface="Calibri" pitchFamily="34" charset="0"/>
              </a:rPr>
              <a:t>-</a:t>
            </a:r>
            <a:r>
              <a:rPr lang="el-GR" sz="2400" dirty="0">
                <a:latin typeface="Calibri" pitchFamily="34" charset="0"/>
              </a:rPr>
              <a:t>πολικές ομάδες (-ΟΗ, </a:t>
            </a:r>
            <a:r>
              <a:rPr lang="en-US" sz="2400" dirty="0">
                <a:latin typeface="Calibri" pitchFamily="34" charset="0"/>
              </a:rPr>
              <a:t>-COOH, SH, </a:t>
            </a:r>
            <a:r>
              <a:rPr lang="el-GR" sz="2400" dirty="0" err="1">
                <a:latin typeface="Calibri" pitchFamily="34" charset="0"/>
              </a:rPr>
              <a:t>κτλ</a:t>
            </a:r>
            <a:r>
              <a:rPr lang="el-GR" sz="2400" dirty="0">
                <a:latin typeface="Calibri" pitchFamily="34" charset="0"/>
              </a:rPr>
              <a:t>)</a:t>
            </a:r>
            <a:endParaRPr lang="en-US" sz="2400" dirty="0">
              <a:latin typeface="Calibri" pitchFamily="34" charset="0"/>
            </a:endParaRPr>
          </a:p>
        </p:txBody>
      </p:sp>
      <p:pic>
        <p:nvPicPr>
          <p:cNvPr id="5122" name="Picture 2" descr="http://hrsbstaff.ednet.ns.ca/sweetap/figalcohol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50" r="12064" b="-654"/>
          <a:stretch/>
        </p:blipFill>
        <p:spPr bwMode="auto">
          <a:xfrm>
            <a:off x="5803270" y="4221088"/>
            <a:ext cx="3340729" cy="194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1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15</a:t>
            </a:fld>
            <a:endParaRPr lang="sr-Latn-CS"/>
          </a:p>
        </p:txBody>
      </p:sp>
      <p:sp>
        <p:nvSpPr>
          <p:cNvPr id="4" name="Rectangle 3"/>
          <p:cNvSpPr/>
          <p:nvPr/>
        </p:nvSpPr>
        <p:spPr>
          <a:xfrm>
            <a:off x="467544" y="836712"/>
            <a:ext cx="8424936" cy="6814173"/>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Η προετοιμασία των δειγμάτων</a:t>
            </a:r>
            <a:r>
              <a:rPr lang="en-US" sz="2400" dirty="0">
                <a:latin typeface="Calibri" pitchFamily="34" charset="0"/>
              </a:rPr>
              <a:t> </a:t>
            </a:r>
            <a:r>
              <a:rPr lang="el-GR" sz="2400" dirty="0">
                <a:latin typeface="Calibri" pitchFamily="34" charset="0"/>
              </a:rPr>
              <a:t>από συνθήκες επιταχυνόμενης διάσπασης (</a:t>
            </a:r>
            <a:r>
              <a:rPr lang="en-US" sz="2400" dirty="0">
                <a:latin typeface="Calibri" pitchFamily="34" charset="0"/>
              </a:rPr>
              <a:t>stress sample) </a:t>
            </a:r>
            <a:r>
              <a:rPr lang="el-GR" sz="2400" dirty="0">
                <a:latin typeface="Calibri" pitchFamily="34" charset="0"/>
              </a:rPr>
              <a:t>πρέπει να μοιάζει, όσο το δυνατό, με την </a:t>
            </a:r>
            <a:r>
              <a:rPr lang="el-GR" sz="2400" dirty="0" err="1">
                <a:latin typeface="Calibri" pitchFamily="34" charset="0"/>
              </a:rPr>
              <a:t>προκατεργασία</a:t>
            </a:r>
            <a:r>
              <a:rPr lang="el-GR" sz="2400" dirty="0">
                <a:latin typeface="Calibri" pitchFamily="34" charset="0"/>
              </a:rPr>
              <a:t> κατά την ανάπτυξη της αναλυτικής μεθόδου, δηλαδή με χρήση πρότυπων ουσιών. </a:t>
            </a: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Αραίωση ή εξουδετέρωση (ουδέτερο </a:t>
            </a:r>
            <a:r>
              <a:rPr lang="en-US" sz="2400" dirty="0">
                <a:latin typeface="Calibri" pitchFamily="34" charset="0"/>
              </a:rPr>
              <a:t>pH) </a:t>
            </a:r>
            <a:r>
              <a:rPr lang="el-GR" sz="2400" dirty="0">
                <a:latin typeface="Calibri" pitchFamily="34" charset="0"/>
              </a:rPr>
              <a:t>είναι πιθανή μετά από όξινη ή αλκαλική υδρόλυση</a:t>
            </a:r>
          </a:p>
          <a:p>
            <a:pPr marL="342900" indent="-342900" algn="just">
              <a:buFont typeface="Arial" panose="020B0604020202020204" pitchFamily="34" charset="0"/>
              <a:buChar char="•"/>
            </a:pPr>
            <a:endParaRPr lang="el-GR" sz="2400" dirty="0">
              <a:latin typeface="Calibri" pitchFamily="34" charset="0"/>
            </a:endParaRPr>
          </a:p>
          <a:p>
            <a:pPr marL="342900" indent="-342900" algn="just" eaLnBrk="1" hangingPunct="1">
              <a:lnSpc>
                <a:spcPct val="80000"/>
              </a:lnSpc>
              <a:buFont typeface="Arial" panose="020B0604020202020204" pitchFamily="34" charset="0"/>
              <a:buChar char="•"/>
            </a:pPr>
            <a:r>
              <a:rPr lang="el-GR" altLang="en-US" sz="2400" dirty="0">
                <a:latin typeface="Calibri" pitchFamily="34" charset="0"/>
              </a:rPr>
              <a:t>Ως δείγματα χρησιμοποιούνται: </a:t>
            </a:r>
          </a:p>
          <a:p>
            <a:pPr marL="0" lvl="1" algn="just" eaLnBrk="1" hangingPunct="1">
              <a:lnSpc>
                <a:spcPct val="80000"/>
              </a:lnSpc>
            </a:pPr>
            <a:r>
              <a:rPr lang="el-GR" altLang="en-US" sz="2400" dirty="0">
                <a:latin typeface="Calibri" pitchFamily="34" charset="0"/>
              </a:rPr>
              <a:t>     </a:t>
            </a:r>
          </a:p>
          <a:p>
            <a:pPr marL="0" lvl="1" algn="just" eaLnBrk="1" hangingPunct="1">
              <a:lnSpc>
                <a:spcPct val="80000"/>
              </a:lnSpc>
            </a:pPr>
            <a:r>
              <a:rPr lang="el-GR" altLang="en-US" sz="2400" dirty="0">
                <a:latin typeface="Calibri" pitchFamily="34" charset="0"/>
              </a:rPr>
              <a:t>     1) ακέραιο </a:t>
            </a:r>
            <a:r>
              <a:rPr lang="el-GR" altLang="en-US" sz="2400" b="1" dirty="0">
                <a:latin typeface="Calibri" pitchFamily="34" charset="0"/>
              </a:rPr>
              <a:t>αρχικό </a:t>
            </a:r>
            <a:r>
              <a:rPr lang="el-GR" altLang="en-US" sz="2400" dirty="0">
                <a:latin typeface="Calibri" pitchFamily="34" charset="0"/>
              </a:rPr>
              <a:t>δείγμα</a:t>
            </a:r>
          </a:p>
          <a:p>
            <a:pPr marL="0" lvl="1" algn="just" eaLnBrk="1" hangingPunct="1">
              <a:lnSpc>
                <a:spcPct val="80000"/>
              </a:lnSpc>
            </a:pPr>
            <a:r>
              <a:rPr lang="el-GR" altLang="en-US" sz="2400" dirty="0">
                <a:latin typeface="Calibri" pitchFamily="34" charset="0"/>
              </a:rPr>
              <a:t>     2) το αρχικό δείγμα που έχει </a:t>
            </a:r>
            <a:r>
              <a:rPr lang="el-GR" altLang="en-US" sz="2400" dirty="0" err="1">
                <a:latin typeface="Calibri" pitchFamily="34" charset="0"/>
              </a:rPr>
              <a:t>αποικοδομηθεί</a:t>
            </a:r>
            <a:r>
              <a:rPr lang="el-GR" altLang="en-US" sz="2400" dirty="0">
                <a:latin typeface="Calibri" pitchFamily="34" charset="0"/>
              </a:rPr>
              <a:t> κατά </a:t>
            </a:r>
            <a:r>
              <a:rPr lang="el-GR" altLang="en-US" sz="2400" b="1" dirty="0">
                <a:latin typeface="Calibri" pitchFamily="34" charset="0"/>
              </a:rPr>
              <a:t>δύο </a:t>
            </a:r>
            <a:r>
              <a:rPr lang="el-GR" altLang="en-US" sz="2400" b="1" dirty="0" err="1">
                <a:latin typeface="Calibri" pitchFamily="34" charset="0"/>
              </a:rPr>
              <a:t>ημιζωές</a:t>
            </a:r>
            <a:r>
              <a:rPr lang="el-GR" altLang="en-US" sz="2400" b="1" dirty="0">
                <a:latin typeface="Calibri" pitchFamily="34" charset="0"/>
              </a:rPr>
              <a:t> </a:t>
            </a:r>
            <a:r>
              <a:rPr lang="el-GR" altLang="en-US" sz="2400" dirty="0">
                <a:latin typeface="Calibri" pitchFamily="34" charset="0"/>
              </a:rPr>
              <a:t>και</a:t>
            </a:r>
          </a:p>
          <a:p>
            <a:pPr marL="0" lvl="1" algn="just" eaLnBrk="1" hangingPunct="1">
              <a:lnSpc>
                <a:spcPct val="80000"/>
              </a:lnSpc>
            </a:pPr>
            <a:r>
              <a:rPr lang="el-GR" altLang="en-US" sz="2400" dirty="0">
                <a:latin typeface="Calibri" pitchFamily="34" charset="0"/>
              </a:rPr>
              <a:t>     3) δείγματα από </a:t>
            </a:r>
            <a:r>
              <a:rPr lang="el-GR" altLang="en-US" sz="2400" b="1" dirty="0">
                <a:latin typeface="Calibri" pitchFamily="34" charset="0"/>
              </a:rPr>
              <a:t>ενδιάμεσες</a:t>
            </a:r>
            <a:r>
              <a:rPr lang="el-GR" altLang="en-US" sz="2400" dirty="0">
                <a:latin typeface="Calibri" pitchFamily="34" charset="0"/>
              </a:rPr>
              <a:t> καταστάσεις</a:t>
            </a:r>
          </a:p>
          <a:p>
            <a:pPr marL="0" lvl="1" algn="just" eaLnBrk="1" hangingPunct="1">
              <a:lnSpc>
                <a:spcPct val="80000"/>
              </a:lnSpc>
            </a:pPr>
            <a:endParaRPr lang="el-GR" altLang="en-US" sz="2400" dirty="0">
              <a:latin typeface="Calibri" pitchFamily="34" charset="0"/>
            </a:endParaRPr>
          </a:p>
          <a:p>
            <a:pPr marL="0" lvl="1" algn="just" eaLnBrk="1" hangingPunct="1">
              <a:lnSpc>
                <a:spcPct val="80000"/>
              </a:lnSpc>
            </a:pPr>
            <a:endParaRPr lang="el-GR" altLang="en-US" sz="2400" dirty="0">
              <a:latin typeface="Calibri" pitchFamily="34" charset="0"/>
            </a:endParaRPr>
          </a:p>
          <a:p>
            <a:pPr marL="0" lvl="1" algn="just" eaLnBrk="1" hangingPunct="1">
              <a:lnSpc>
                <a:spcPct val="80000"/>
              </a:lnSpc>
            </a:pPr>
            <a:r>
              <a:rPr lang="el-GR" altLang="en-US" sz="2400" dirty="0">
                <a:latin typeface="Calibri" pitchFamily="34" charset="0"/>
              </a:rPr>
              <a:t>Εμφάνιση και ‘εξαφάνιση’ κάποιων προϊόντων αποικοδόμησης</a:t>
            </a:r>
          </a:p>
          <a:p>
            <a:pPr marL="342900" indent="-342900" algn="just">
              <a:buFont typeface="Arial" panose="020B0604020202020204" pitchFamily="34" charset="0"/>
              <a:buChar char="•"/>
            </a:pPr>
            <a:endParaRPr lang="el-GR" sz="2400" dirty="0">
              <a:latin typeface="Calibri" pitchFamily="34" charset="0"/>
            </a:endParaRPr>
          </a:p>
          <a:p>
            <a:pPr algn="just"/>
            <a:endParaRPr lang="el-GR" sz="2400" dirty="0">
              <a:latin typeface="Calibri" pitchFamily="34" charset="0"/>
            </a:endParaRPr>
          </a:p>
          <a:p>
            <a:pPr algn="just"/>
            <a:endParaRPr lang="en-US" sz="2400" dirty="0">
              <a:latin typeface="Calibri" pitchFamily="34" charset="0"/>
            </a:endParaRPr>
          </a:p>
        </p:txBody>
      </p:sp>
    </p:spTree>
    <p:extLst>
      <p:ext uri="{BB962C8B-B14F-4D97-AF65-F5344CB8AC3E}">
        <p14:creationId xmlns:p14="http://schemas.microsoft.com/office/powerpoint/2010/main" val="35420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16</a:t>
            </a:fld>
            <a:endParaRPr lang="sr-Latn-CS"/>
          </a:p>
        </p:txBody>
      </p:sp>
      <p:sp>
        <p:nvSpPr>
          <p:cNvPr id="3" name="Rectangle 2"/>
          <p:cNvSpPr/>
          <p:nvPr/>
        </p:nvSpPr>
        <p:spPr>
          <a:xfrm>
            <a:off x="467544" y="836712"/>
            <a:ext cx="8424936" cy="6370975"/>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Τα </a:t>
            </a:r>
            <a:r>
              <a:rPr lang="el-GR" sz="2400" dirty="0" err="1">
                <a:latin typeface="Calibri" pitchFamily="34" charset="0"/>
              </a:rPr>
              <a:t>χρωματογραφικά</a:t>
            </a:r>
            <a:r>
              <a:rPr lang="el-GR" sz="2400" dirty="0">
                <a:latin typeface="Calibri" pitchFamily="34" charset="0"/>
              </a:rPr>
              <a:t> προφίλ των δειγμάτων επιταχυνόμενης διάσπασης πρέπει να </a:t>
            </a:r>
            <a:r>
              <a:rPr lang="el-GR" sz="2400" u="sng" dirty="0">
                <a:latin typeface="Calibri" pitchFamily="34" charset="0"/>
              </a:rPr>
              <a:t>συγκρίνονται</a:t>
            </a:r>
            <a:r>
              <a:rPr lang="el-GR" sz="2400" dirty="0">
                <a:latin typeface="Calibri" pitchFamily="34" charset="0"/>
              </a:rPr>
              <a:t> με αυτά των </a:t>
            </a:r>
            <a:r>
              <a:rPr lang="el-GR" sz="2400" b="1" dirty="0">
                <a:latin typeface="Calibri" pitchFamily="34" charset="0"/>
              </a:rPr>
              <a:t>λευκών</a:t>
            </a:r>
            <a:r>
              <a:rPr lang="el-GR" sz="2400" dirty="0">
                <a:latin typeface="Calibri" pitchFamily="34" charset="0"/>
              </a:rPr>
              <a:t> (χωρίς δραστική) και των δειγμάτων που </a:t>
            </a:r>
            <a:r>
              <a:rPr lang="el-GR" sz="2400" b="1" dirty="0">
                <a:latin typeface="Calibri" pitchFamily="34" charset="0"/>
              </a:rPr>
              <a:t>δεν έχουν υποστεί διάσπαση </a:t>
            </a:r>
            <a:r>
              <a:rPr lang="el-GR" sz="2400" dirty="0">
                <a:latin typeface="Calibri" pitchFamily="34" charset="0"/>
              </a:rPr>
              <a:t>(</a:t>
            </a:r>
            <a:r>
              <a:rPr lang="el-GR" sz="2400" dirty="0">
                <a:solidFill>
                  <a:srgbClr val="FF0000"/>
                </a:solidFill>
                <a:latin typeface="Calibri" pitchFamily="34" charset="0"/>
              </a:rPr>
              <a:t>3</a:t>
            </a:r>
            <a:r>
              <a:rPr lang="el-GR" sz="2400" dirty="0">
                <a:latin typeface="Calibri" pitchFamily="34" charset="0"/>
              </a:rPr>
              <a:t> είδη δειγμάτων)</a:t>
            </a:r>
            <a:endParaRPr lang="el-GR" sz="2400" b="1" dirty="0">
              <a:latin typeface="Calibri" pitchFamily="34" charset="0"/>
            </a:endParaRP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endParaRPr lang="el-GR" sz="2400" dirty="0">
              <a:latin typeface="Calibri" pitchFamily="34" charset="0"/>
            </a:endParaRPr>
          </a:p>
          <a:p>
            <a:pPr algn="just"/>
            <a:r>
              <a:rPr lang="el-GR" sz="2400" dirty="0">
                <a:latin typeface="Calibri" pitchFamily="34" charset="0"/>
              </a:rPr>
              <a:t>                                    προέλευση κορυφών </a:t>
            </a:r>
          </a:p>
          <a:p>
            <a:pPr algn="just"/>
            <a:endParaRPr lang="el-GR" sz="2400" dirty="0">
              <a:latin typeface="Calibri" pitchFamily="34" charset="0"/>
            </a:endParaRPr>
          </a:p>
          <a:p>
            <a:pPr algn="just"/>
            <a:endParaRPr lang="el-GR" sz="2400" dirty="0">
              <a:latin typeface="Calibri" pitchFamily="34" charset="0"/>
            </a:endParaRPr>
          </a:p>
          <a:p>
            <a:pPr algn="just"/>
            <a:endParaRPr lang="el-GR" sz="2400" dirty="0">
              <a:latin typeface="Calibri" pitchFamily="34" charset="0"/>
            </a:endParaRPr>
          </a:p>
          <a:p>
            <a:pPr algn="just"/>
            <a:endParaRPr lang="el-GR" sz="2400" dirty="0">
              <a:latin typeface="Calibri" pitchFamily="34" charset="0"/>
            </a:endParaRPr>
          </a:p>
          <a:p>
            <a:pPr algn="just"/>
            <a:r>
              <a:rPr lang="el-GR" sz="2400" dirty="0">
                <a:latin typeface="Calibri" pitchFamily="34" charset="0"/>
              </a:rPr>
              <a:t>Οι </a:t>
            </a:r>
            <a:r>
              <a:rPr lang="el-GR" sz="2400" b="1" dirty="0">
                <a:latin typeface="Calibri" pitchFamily="34" charset="0"/>
              </a:rPr>
              <a:t>κορυφές των λευκών δειγμάτων </a:t>
            </a:r>
            <a:r>
              <a:rPr lang="el-GR" sz="2400" dirty="0">
                <a:latin typeface="Calibri" pitchFamily="34" charset="0"/>
              </a:rPr>
              <a:t>πρέπει </a:t>
            </a:r>
            <a:r>
              <a:rPr lang="el-GR" sz="2400" dirty="0">
                <a:solidFill>
                  <a:srgbClr val="FF0000"/>
                </a:solidFill>
                <a:latin typeface="Calibri" pitchFamily="34" charset="0"/>
              </a:rPr>
              <a:t>να αποκλείονται </a:t>
            </a:r>
            <a:r>
              <a:rPr lang="el-GR" sz="2400" dirty="0">
                <a:latin typeface="Calibri" pitchFamily="34" charset="0"/>
              </a:rPr>
              <a:t>από τους υπολογισμούς</a:t>
            </a:r>
          </a:p>
          <a:p>
            <a:pPr algn="just"/>
            <a:endParaRPr lang="el-GR" sz="2400" dirty="0">
              <a:latin typeface="Calibri" pitchFamily="34" charset="0"/>
            </a:endParaRPr>
          </a:p>
          <a:p>
            <a:pPr algn="just"/>
            <a:endParaRPr lang="el-GR" sz="2400" dirty="0">
              <a:latin typeface="Calibri" pitchFamily="34" charset="0"/>
            </a:endParaRPr>
          </a:p>
          <a:p>
            <a:pPr algn="just"/>
            <a:endParaRPr lang="en-US" sz="2400" dirty="0">
              <a:latin typeface="Calibri" pitchFamily="34" charset="0"/>
            </a:endParaRPr>
          </a:p>
        </p:txBody>
      </p:sp>
      <p:sp>
        <p:nvSpPr>
          <p:cNvPr id="4" name="Down Arrow 3"/>
          <p:cNvSpPr/>
          <p:nvPr/>
        </p:nvSpPr>
        <p:spPr>
          <a:xfrm>
            <a:off x="3995936" y="2636912"/>
            <a:ext cx="86409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070226" y="4077072"/>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40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17</a:t>
            </a:fld>
            <a:endParaRPr lang="sr-Latn-CS"/>
          </a:p>
        </p:txBody>
      </p:sp>
      <p:sp>
        <p:nvSpPr>
          <p:cNvPr id="7" name="Rectangle 6">
            <a:extLst>
              <a:ext uri="{FF2B5EF4-FFF2-40B4-BE49-F238E27FC236}">
                <a16:creationId xmlns:a16="http://schemas.microsoft.com/office/drawing/2014/main" id="{33B590F9-677C-1049-1BE3-6436518BB24F}"/>
              </a:ext>
            </a:extLst>
          </p:cNvPr>
          <p:cNvSpPr/>
          <p:nvPr/>
        </p:nvSpPr>
        <p:spPr>
          <a:xfrm>
            <a:off x="818124" y="1269470"/>
            <a:ext cx="748883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D7CB0CB-10BE-9956-03AD-CF8D6A55AB29}"/>
              </a:ext>
            </a:extLst>
          </p:cNvPr>
          <p:cNvCxnSpPr/>
          <p:nvPr/>
        </p:nvCxnSpPr>
        <p:spPr>
          <a:xfrm flipH="1">
            <a:off x="1260788" y="1845535"/>
            <a:ext cx="7046168"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CCB1BAB-52A9-783B-927A-240531294A58}"/>
              </a:ext>
            </a:extLst>
          </p:cNvPr>
          <p:cNvCxnSpPr/>
          <p:nvPr/>
        </p:nvCxnSpPr>
        <p:spPr>
          <a:xfrm flipH="1" flipV="1">
            <a:off x="1178164" y="1485495"/>
            <a:ext cx="7200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C7C842-6417-5F77-6CB3-764988AF815B}"/>
              </a:ext>
            </a:extLst>
          </p:cNvPr>
          <p:cNvCxnSpPr/>
          <p:nvPr/>
        </p:nvCxnSpPr>
        <p:spPr>
          <a:xfrm flipH="1">
            <a:off x="1106156" y="1485495"/>
            <a:ext cx="72008"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5CC0AC-4E34-F216-4279-B548AC1CB8D0}"/>
              </a:ext>
            </a:extLst>
          </p:cNvPr>
          <p:cNvCxnSpPr/>
          <p:nvPr/>
        </p:nvCxnSpPr>
        <p:spPr>
          <a:xfrm flipH="1" flipV="1">
            <a:off x="1003452" y="1845535"/>
            <a:ext cx="10270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6F1940-4F45-1E90-4533-A8692E29416E}"/>
              </a:ext>
            </a:extLst>
          </p:cNvPr>
          <p:cNvCxnSpPr/>
          <p:nvPr/>
        </p:nvCxnSpPr>
        <p:spPr>
          <a:xfrm flipH="1">
            <a:off x="818124" y="1845535"/>
            <a:ext cx="18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AB8505B-1D97-17E0-9D84-777CFBAB731A}"/>
              </a:ext>
            </a:extLst>
          </p:cNvPr>
          <p:cNvSpPr/>
          <p:nvPr/>
        </p:nvSpPr>
        <p:spPr>
          <a:xfrm>
            <a:off x="827584" y="2852936"/>
            <a:ext cx="748883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5A49F84-323F-B110-47EB-4A55D257BF1E}"/>
              </a:ext>
            </a:extLst>
          </p:cNvPr>
          <p:cNvCxnSpPr>
            <a:cxnSpLocks/>
          </p:cNvCxnSpPr>
          <p:nvPr/>
        </p:nvCxnSpPr>
        <p:spPr>
          <a:xfrm flipH="1">
            <a:off x="7020272" y="3429000"/>
            <a:ext cx="129614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1A6D71-F39E-31FC-66BC-9445C98EE3D6}"/>
              </a:ext>
            </a:extLst>
          </p:cNvPr>
          <p:cNvCxnSpPr/>
          <p:nvPr/>
        </p:nvCxnSpPr>
        <p:spPr>
          <a:xfrm flipH="1" flipV="1">
            <a:off x="1187624" y="3068960"/>
            <a:ext cx="7200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31ACBF-1CD1-7D2C-96EA-07D44D704477}"/>
              </a:ext>
            </a:extLst>
          </p:cNvPr>
          <p:cNvCxnSpPr/>
          <p:nvPr/>
        </p:nvCxnSpPr>
        <p:spPr>
          <a:xfrm flipH="1">
            <a:off x="1115616" y="3068960"/>
            <a:ext cx="72008"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3B4A33-FB80-B27B-D3B9-D8268534F45E}"/>
              </a:ext>
            </a:extLst>
          </p:cNvPr>
          <p:cNvCxnSpPr/>
          <p:nvPr/>
        </p:nvCxnSpPr>
        <p:spPr>
          <a:xfrm flipH="1" flipV="1">
            <a:off x="1012912" y="3429000"/>
            <a:ext cx="10270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E0C0C0-64A6-C1AB-D9AD-7E3C592FA7A5}"/>
              </a:ext>
            </a:extLst>
          </p:cNvPr>
          <p:cNvCxnSpPr/>
          <p:nvPr/>
        </p:nvCxnSpPr>
        <p:spPr>
          <a:xfrm flipH="1">
            <a:off x="827584" y="3429000"/>
            <a:ext cx="18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42EA78-6ACB-C579-F0F9-9DC9A929DB71}"/>
              </a:ext>
            </a:extLst>
          </p:cNvPr>
          <p:cNvCxnSpPr/>
          <p:nvPr/>
        </p:nvCxnSpPr>
        <p:spPr>
          <a:xfrm flipH="1" flipV="1">
            <a:off x="6948264" y="3169562"/>
            <a:ext cx="72008" cy="25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656B73-0755-1D8A-BCD0-391F4A2E7D8F}"/>
              </a:ext>
            </a:extLst>
          </p:cNvPr>
          <p:cNvCxnSpPr/>
          <p:nvPr/>
        </p:nvCxnSpPr>
        <p:spPr>
          <a:xfrm flipH="1">
            <a:off x="6876256" y="3169562"/>
            <a:ext cx="72008" cy="259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5E93F2-871C-0FA8-23DA-38CE04A73E28}"/>
              </a:ext>
            </a:extLst>
          </p:cNvPr>
          <p:cNvCxnSpPr/>
          <p:nvPr/>
        </p:nvCxnSpPr>
        <p:spPr>
          <a:xfrm flipH="1">
            <a:off x="6660232" y="3429000"/>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C57269-0217-1D1D-404D-2776B8A5A12F}"/>
              </a:ext>
            </a:extLst>
          </p:cNvPr>
          <p:cNvCxnSpPr/>
          <p:nvPr/>
        </p:nvCxnSpPr>
        <p:spPr>
          <a:xfrm flipH="1" flipV="1">
            <a:off x="6516216" y="3025546"/>
            <a:ext cx="144016" cy="40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74689C5-19E5-0F3A-FD5D-D9F329DA031F}"/>
              </a:ext>
            </a:extLst>
          </p:cNvPr>
          <p:cNvCxnSpPr>
            <a:cxnSpLocks/>
          </p:cNvCxnSpPr>
          <p:nvPr/>
        </p:nvCxnSpPr>
        <p:spPr>
          <a:xfrm flipH="1">
            <a:off x="6413512" y="3032956"/>
            <a:ext cx="102704" cy="396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505CB4-C507-A7D4-021E-E7CEE2497DB9}"/>
              </a:ext>
            </a:extLst>
          </p:cNvPr>
          <p:cNvCxnSpPr/>
          <p:nvPr/>
        </p:nvCxnSpPr>
        <p:spPr>
          <a:xfrm flipH="1">
            <a:off x="4572000" y="3429000"/>
            <a:ext cx="1841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4A4A378-279F-EDEE-D666-89CE07107A7F}"/>
              </a:ext>
            </a:extLst>
          </p:cNvPr>
          <p:cNvCxnSpPr/>
          <p:nvPr/>
        </p:nvCxnSpPr>
        <p:spPr>
          <a:xfrm flipH="1" flipV="1">
            <a:off x="4355976" y="2852936"/>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467D6C-B193-16C0-7512-A3D360AD64FF}"/>
              </a:ext>
            </a:extLst>
          </p:cNvPr>
          <p:cNvCxnSpPr/>
          <p:nvPr/>
        </p:nvCxnSpPr>
        <p:spPr>
          <a:xfrm flipH="1">
            <a:off x="3347864" y="2852936"/>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87054C-9457-17DE-558B-9AE428C91243}"/>
              </a:ext>
            </a:extLst>
          </p:cNvPr>
          <p:cNvCxnSpPr/>
          <p:nvPr/>
        </p:nvCxnSpPr>
        <p:spPr>
          <a:xfrm flipH="1">
            <a:off x="2555776" y="3429000"/>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FD18BB-4576-5BE0-AA2C-9B098B421693}"/>
              </a:ext>
            </a:extLst>
          </p:cNvPr>
          <p:cNvCxnSpPr/>
          <p:nvPr/>
        </p:nvCxnSpPr>
        <p:spPr>
          <a:xfrm flipH="1" flipV="1">
            <a:off x="2483768" y="3140968"/>
            <a:ext cx="7200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67EFD7-9853-2747-2B51-B8E97F0A5836}"/>
              </a:ext>
            </a:extLst>
          </p:cNvPr>
          <p:cNvCxnSpPr/>
          <p:nvPr/>
        </p:nvCxnSpPr>
        <p:spPr>
          <a:xfrm flipH="1">
            <a:off x="2391104" y="3140968"/>
            <a:ext cx="9266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E52041-1BBE-1BBB-7BFC-A854152A84C5}"/>
              </a:ext>
            </a:extLst>
          </p:cNvPr>
          <p:cNvCxnSpPr/>
          <p:nvPr/>
        </p:nvCxnSpPr>
        <p:spPr>
          <a:xfrm flipH="1">
            <a:off x="2051720" y="3429000"/>
            <a:ext cx="32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1F1409-9185-832D-BBCD-8AB58FF754A6}"/>
              </a:ext>
            </a:extLst>
          </p:cNvPr>
          <p:cNvCxnSpPr/>
          <p:nvPr/>
        </p:nvCxnSpPr>
        <p:spPr>
          <a:xfrm flipH="1" flipV="1">
            <a:off x="1897106" y="2924944"/>
            <a:ext cx="144016"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5669E12-82DF-C412-5B1F-0E1969F0B7CA}"/>
              </a:ext>
            </a:extLst>
          </p:cNvPr>
          <p:cNvCxnSpPr/>
          <p:nvPr/>
        </p:nvCxnSpPr>
        <p:spPr>
          <a:xfrm flipH="1">
            <a:off x="1759444" y="2924944"/>
            <a:ext cx="133688"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201528-2945-8FC3-0918-91D7576149A2}"/>
              </a:ext>
            </a:extLst>
          </p:cNvPr>
          <p:cNvCxnSpPr/>
          <p:nvPr/>
        </p:nvCxnSpPr>
        <p:spPr>
          <a:xfrm flipH="1">
            <a:off x="1269960" y="3429000"/>
            <a:ext cx="48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E9428B4-0132-2AC4-C708-E7E0FEF6F6A7}"/>
              </a:ext>
            </a:extLst>
          </p:cNvPr>
          <p:cNvSpPr/>
          <p:nvPr/>
        </p:nvSpPr>
        <p:spPr>
          <a:xfrm>
            <a:off x="827584" y="4509120"/>
            <a:ext cx="748883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A41E9101-77F0-B712-B92C-19E6FB6A713A}"/>
              </a:ext>
            </a:extLst>
          </p:cNvPr>
          <p:cNvCxnSpPr>
            <a:cxnSpLocks/>
          </p:cNvCxnSpPr>
          <p:nvPr/>
        </p:nvCxnSpPr>
        <p:spPr>
          <a:xfrm flipH="1">
            <a:off x="7020272" y="5085184"/>
            <a:ext cx="129614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807F4BC-4D27-2A99-04DF-689EBAD1498C}"/>
              </a:ext>
            </a:extLst>
          </p:cNvPr>
          <p:cNvCxnSpPr/>
          <p:nvPr/>
        </p:nvCxnSpPr>
        <p:spPr>
          <a:xfrm flipH="1" flipV="1">
            <a:off x="1187624" y="4725144"/>
            <a:ext cx="7200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949A0E2-54E9-CCC3-4684-8BBE8F3200F3}"/>
              </a:ext>
            </a:extLst>
          </p:cNvPr>
          <p:cNvCxnSpPr/>
          <p:nvPr/>
        </p:nvCxnSpPr>
        <p:spPr>
          <a:xfrm flipH="1">
            <a:off x="1115616" y="4725144"/>
            <a:ext cx="72008"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10EFAF-F5F6-B413-3B8A-B9F69814CE47}"/>
              </a:ext>
            </a:extLst>
          </p:cNvPr>
          <p:cNvCxnSpPr/>
          <p:nvPr/>
        </p:nvCxnSpPr>
        <p:spPr>
          <a:xfrm flipH="1" flipV="1">
            <a:off x="1012912" y="5085184"/>
            <a:ext cx="10270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363C34F-A44E-3DE4-382D-C0C663D89281}"/>
              </a:ext>
            </a:extLst>
          </p:cNvPr>
          <p:cNvCxnSpPr/>
          <p:nvPr/>
        </p:nvCxnSpPr>
        <p:spPr>
          <a:xfrm flipH="1">
            <a:off x="827584" y="5085184"/>
            <a:ext cx="18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DEA3ED6-CBA9-9103-BC1B-4813FCC83C40}"/>
              </a:ext>
            </a:extLst>
          </p:cNvPr>
          <p:cNvCxnSpPr>
            <a:cxnSpLocks/>
          </p:cNvCxnSpPr>
          <p:nvPr/>
        </p:nvCxnSpPr>
        <p:spPr>
          <a:xfrm flipH="1" flipV="1">
            <a:off x="6946982" y="4581128"/>
            <a:ext cx="7329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986A50-A273-238B-EB4B-2C913AE47ED2}"/>
              </a:ext>
            </a:extLst>
          </p:cNvPr>
          <p:cNvCxnSpPr>
            <a:cxnSpLocks/>
          </p:cNvCxnSpPr>
          <p:nvPr/>
        </p:nvCxnSpPr>
        <p:spPr>
          <a:xfrm flipH="1">
            <a:off x="6876256" y="4581127"/>
            <a:ext cx="70726" cy="504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0C8BC5D-4C17-F914-F9A5-F42502D3FD7E}"/>
              </a:ext>
            </a:extLst>
          </p:cNvPr>
          <p:cNvCxnSpPr/>
          <p:nvPr/>
        </p:nvCxnSpPr>
        <p:spPr>
          <a:xfrm flipH="1">
            <a:off x="6660232" y="5085184"/>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E137CFE-73C7-CF12-43B0-673B9487A754}"/>
              </a:ext>
            </a:extLst>
          </p:cNvPr>
          <p:cNvCxnSpPr/>
          <p:nvPr/>
        </p:nvCxnSpPr>
        <p:spPr>
          <a:xfrm flipH="1" flipV="1">
            <a:off x="6516216" y="4681730"/>
            <a:ext cx="144016" cy="40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B98457B-ED24-7614-5262-18CF1C072BDF}"/>
              </a:ext>
            </a:extLst>
          </p:cNvPr>
          <p:cNvCxnSpPr>
            <a:cxnSpLocks/>
          </p:cNvCxnSpPr>
          <p:nvPr/>
        </p:nvCxnSpPr>
        <p:spPr>
          <a:xfrm flipH="1">
            <a:off x="6413512" y="4689140"/>
            <a:ext cx="102704" cy="396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8EC13F-671B-C5E9-55F9-3DB2273FFC67}"/>
              </a:ext>
            </a:extLst>
          </p:cNvPr>
          <p:cNvCxnSpPr>
            <a:cxnSpLocks/>
          </p:cNvCxnSpPr>
          <p:nvPr/>
        </p:nvCxnSpPr>
        <p:spPr>
          <a:xfrm flipH="1">
            <a:off x="5794854" y="5085184"/>
            <a:ext cx="618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D007E3F-9A9F-C8AE-FC77-BA909E152ACC}"/>
              </a:ext>
            </a:extLst>
          </p:cNvPr>
          <p:cNvCxnSpPr/>
          <p:nvPr/>
        </p:nvCxnSpPr>
        <p:spPr>
          <a:xfrm flipH="1" flipV="1">
            <a:off x="4355976" y="4509120"/>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08BDD2A-606E-C635-95E7-9A7BC3C61324}"/>
              </a:ext>
            </a:extLst>
          </p:cNvPr>
          <p:cNvCxnSpPr/>
          <p:nvPr/>
        </p:nvCxnSpPr>
        <p:spPr>
          <a:xfrm flipH="1">
            <a:off x="3347864" y="4509120"/>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C3FA4D-421A-05EB-18B1-7181931EB43D}"/>
              </a:ext>
            </a:extLst>
          </p:cNvPr>
          <p:cNvCxnSpPr>
            <a:cxnSpLocks/>
          </p:cNvCxnSpPr>
          <p:nvPr/>
        </p:nvCxnSpPr>
        <p:spPr>
          <a:xfrm flipH="1">
            <a:off x="3130558" y="5085184"/>
            <a:ext cx="217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C01002E-5DA5-A39B-C81B-AF4AAB04BDC8}"/>
              </a:ext>
            </a:extLst>
          </p:cNvPr>
          <p:cNvCxnSpPr/>
          <p:nvPr/>
        </p:nvCxnSpPr>
        <p:spPr>
          <a:xfrm flipH="1" flipV="1">
            <a:off x="2483768" y="4797152"/>
            <a:ext cx="72008"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913643-5BCC-4B39-A5CA-A30E492ADD0F}"/>
              </a:ext>
            </a:extLst>
          </p:cNvPr>
          <p:cNvCxnSpPr/>
          <p:nvPr/>
        </p:nvCxnSpPr>
        <p:spPr>
          <a:xfrm flipH="1">
            <a:off x="2391104" y="4797152"/>
            <a:ext cx="9266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825C2AD-0001-897D-7ED4-5A7998C6E330}"/>
              </a:ext>
            </a:extLst>
          </p:cNvPr>
          <p:cNvCxnSpPr/>
          <p:nvPr/>
        </p:nvCxnSpPr>
        <p:spPr>
          <a:xfrm flipH="1">
            <a:off x="2051720" y="5085184"/>
            <a:ext cx="32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5B5706-B493-222B-A6E8-247D37CF7D81}"/>
              </a:ext>
            </a:extLst>
          </p:cNvPr>
          <p:cNvCxnSpPr/>
          <p:nvPr/>
        </p:nvCxnSpPr>
        <p:spPr>
          <a:xfrm flipH="1" flipV="1">
            <a:off x="1897106" y="4581128"/>
            <a:ext cx="144016"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B97321-F2F1-3651-0477-A9F73E90677E}"/>
              </a:ext>
            </a:extLst>
          </p:cNvPr>
          <p:cNvCxnSpPr/>
          <p:nvPr/>
        </p:nvCxnSpPr>
        <p:spPr>
          <a:xfrm flipH="1">
            <a:off x="1759444" y="4581128"/>
            <a:ext cx="133688"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43DAD4-9B04-6DAE-481E-D05BFD6CA723}"/>
              </a:ext>
            </a:extLst>
          </p:cNvPr>
          <p:cNvCxnSpPr/>
          <p:nvPr/>
        </p:nvCxnSpPr>
        <p:spPr>
          <a:xfrm flipH="1">
            <a:off x="1269960" y="5085184"/>
            <a:ext cx="48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06FDB15-809F-F834-98DE-0142A627DC04}"/>
              </a:ext>
            </a:extLst>
          </p:cNvPr>
          <p:cNvCxnSpPr/>
          <p:nvPr/>
        </p:nvCxnSpPr>
        <p:spPr>
          <a:xfrm flipH="1" flipV="1">
            <a:off x="3058550" y="4681730"/>
            <a:ext cx="72008" cy="40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EC937D9-045A-FEFF-A242-0D9B358917CD}"/>
              </a:ext>
            </a:extLst>
          </p:cNvPr>
          <p:cNvCxnSpPr/>
          <p:nvPr/>
        </p:nvCxnSpPr>
        <p:spPr>
          <a:xfrm flipH="1">
            <a:off x="2925874" y="4681730"/>
            <a:ext cx="123360" cy="403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2A82E58-478D-2F8D-228B-0E0832C31D75}"/>
              </a:ext>
            </a:extLst>
          </p:cNvPr>
          <p:cNvCxnSpPr/>
          <p:nvPr/>
        </p:nvCxnSpPr>
        <p:spPr>
          <a:xfrm flipH="1">
            <a:off x="2564822" y="5085184"/>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60D5DA0-6B59-BE73-E4E2-50CE24DC129F}"/>
              </a:ext>
            </a:extLst>
          </p:cNvPr>
          <p:cNvCxnSpPr/>
          <p:nvPr/>
        </p:nvCxnSpPr>
        <p:spPr>
          <a:xfrm flipH="1" flipV="1">
            <a:off x="5650838" y="4581127"/>
            <a:ext cx="144016" cy="504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4C77B58-38C4-FB9E-C0B7-5D7FDC01E95B}"/>
              </a:ext>
            </a:extLst>
          </p:cNvPr>
          <p:cNvCxnSpPr/>
          <p:nvPr/>
        </p:nvCxnSpPr>
        <p:spPr>
          <a:xfrm flipH="1">
            <a:off x="5506822" y="4581127"/>
            <a:ext cx="144016" cy="504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9C4630-738E-54B2-9E41-B9DBF6745F33}"/>
              </a:ext>
            </a:extLst>
          </p:cNvPr>
          <p:cNvCxnSpPr/>
          <p:nvPr/>
        </p:nvCxnSpPr>
        <p:spPr>
          <a:xfrm flipH="1">
            <a:off x="4585290" y="5085184"/>
            <a:ext cx="921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BE7132F-EE57-28C9-A270-58341A33499D}"/>
              </a:ext>
            </a:extLst>
          </p:cNvPr>
          <p:cNvSpPr txBox="1"/>
          <p:nvPr/>
        </p:nvSpPr>
        <p:spPr>
          <a:xfrm>
            <a:off x="868166" y="869359"/>
            <a:ext cx="878830" cy="400110"/>
          </a:xfrm>
          <a:prstGeom prst="rect">
            <a:avLst/>
          </a:prstGeom>
          <a:noFill/>
        </p:spPr>
        <p:txBody>
          <a:bodyPr wrap="none" rtlCol="0">
            <a:spAutoFit/>
          </a:bodyPr>
          <a:lstStyle/>
          <a:p>
            <a:r>
              <a:rPr lang="el-GR" dirty="0"/>
              <a:t>Λευκό</a:t>
            </a:r>
            <a:endParaRPr lang="en-US" dirty="0"/>
          </a:p>
        </p:txBody>
      </p:sp>
      <p:sp>
        <p:nvSpPr>
          <p:cNvPr id="104" name="TextBox 103">
            <a:extLst>
              <a:ext uri="{FF2B5EF4-FFF2-40B4-BE49-F238E27FC236}">
                <a16:creationId xmlns:a16="http://schemas.microsoft.com/office/drawing/2014/main" id="{D0BB39A1-7983-0A9C-30CE-CA4B2E5916D2}"/>
              </a:ext>
            </a:extLst>
          </p:cNvPr>
          <p:cNvSpPr txBox="1"/>
          <p:nvPr/>
        </p:nvSpPr>
        <p:spPr>
          <a:xfrm>
            <a:off x="843896" y="2416822"/>
            <a:ext cx="2828723" cy="400110"/>
          </a:xfrm>
          <a:prstGeom prst="rect">
            <a:avLst/>
          </a:prstGeom>
          <a:noFill/>
        </p:spPr>
        <p:txBody>
          <a:bodyPr wrap="none" rtlCol="0">
            <a:spAutoFit/>
          </a:bodyPr>
          <a:lstStyle/>
          <a:p>
            <a:r>
              <a:rPr lang="el-GR" dirty="0"/>
              <a:t>Δισκίο χωρίς διάσπαση</a:t>
            </a:r>
            <a:endParaRPr lang="en-US" dirty="0"/>
          </a:p>
        </p:txBody>
      </p:sp>
      <p:sp>
        <p:nvSpPr>
          <p:cNvPr id="106" name="TextBox 105">
            <a:extLst>
              <a:ext uri="{FF2B5EF4-FFF2-40B4-BE49-F238E27FC236}">
                <a16:creationId xmlns:a16="http://schemas.microsoft.com/office/drawing/2014/main" id="{8FA7FF92-CA4F-9179-9535-4503B7B6134C}"/>
              </a:ext>
            </a:extLst>
          </p:cNvPr>
          <p:cNvSpPr txBox="1"/>
          <p:nvPr/>
        </p:nvSpPr>
        <p:spPr>
          <a:xfrm>
            <a:off x="843896" y="4073006"/>
            <a:ext cx="2434834" cy="400110"/>
          </a:xfrm>
          <a:prstGeom prst="rect">
            <a:avLst/>
          </a:prstGeom>
          <a:noFill/>
        </p:spPr>
        <p:txBody>
          <a:bodyPr wrap="none" rtlCol="0">
            <a:spAutoFit/>
          </a:bodyPr>
          <a:lstStyle/>
          <a:p>
            <a:r>
              <a:rPr lang="el-GR" dirty="0"/>
              <a:t>Δισκίο με διάσπαση</a:t>
            </a:r>
            <a:endParaRPr lang="en-US" dirty="0"/>
          </a:p>
        </p:txBody>
      </p:sp>
    </p:spTree>
    <p:extLst>
      <p:ext uri="{BB962C8B-B14F-4D97-AF65-F5344CB8AC3E}">
        <p14:creationId xmlns:p14="http://schemas.microsoft.com/office/powerpoint/2010/main" val="215370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18</a:t>
            </a:fld>
            <a:endParaRPr lang="sr-Latn-CS"/>
          </a:p>
        </p:txBody>
      </p:sp>
      <p:sp>
        <p:nvSpPr>
          <p:cNvPr id="3" name="Rectangle 2"/>
          <p:cNvSpPr/>
          <p:nvPr/>
        </p:nvSpPr>
        <p:spPr>
          <a:xfrm>
            <a:off x="467544" y="836712"/>
            <a:ext cx="8424936" cy="4524315"/>
          </a:xfrm>
          <a:prstGeom prst="rect">
            <a:avLst/>
          </a:prstGeom>
        </p:spPr>
        <p:txBody>
          <a:bodyPr wrap="square">
            <a:spAutoFit/>
          </a:bodyPr>
          <a:lstStyle/>
          <a:p>
            <a:pPr marL="342900" indent="-342900" algn="just">
              <a:buFont typeface="Arial" panose="020B0604020202020204" pitchFamily="34" charset="0"/>
              <a:buChar char="•"/>
            </a:pPr>
            <a:r>
              <a:rPr lang="el-GR" sz="2400" b="1" dirty="0">
                <a:latin typeface="Calibri" pitchFamily="34" charset="0"/>
              </a:rPr>
              <a:t>Διατήρηση της μάζας</a:t>
            </a:r>
            <a:r>
              <a:rPr lang="el-GR" sz="2400" dirty="0">
                <a:latin typeface="Calibri" pitchFamily="34" charset="0"/>
              </a:rPr>
              <a:t>: Αφορά τ</a:t>
            </a:r>
            <a:r>
              <a:rPr lang="en-US" sz="2400" dirty="0">
                <a:latin typeface="Calibri" pitchFamily="34" charset="0"/>
              </a:rPr>
              <a:t>o</a:t>
            </a:r>
            <a:r>
              <a:rPr lang="el-GR" sz="2400" dirty="0">
                <a:latin typeface="Calibri" pitchFamily="34" charset="0"/>
              </a:rPr>
              <a:t> </a:t>
            </a:r>
            <a:r>
              <a:rPr lang="el-GR" sz="2400" b="1" dirty="0">
                <a:latin typeface="Calibri" pitchFamily="34" charset="0"/>
              </a:rPr>
              <a:t>άθροισμα</a:t>
            </a:r>
            <a:r>
              <a:rPr lang="el-GR" sz="2400" dirty="0">
                <a:latin typeface="Calibri" pitchFamily="34" charset="0"/>
              </a:rPr>
              <a:t> των αποτελεσμάτων του προσδιορισμού </a:t>
            </a:r>
            <a:r>
              <a:rPr lang="en-US" sz="2400" dirty="0">
                <a:latin typeface="Calibri" pitchFamily="34" charset="0"/>
              </a:rPr>
              <a:t>(assay)</a:t>
            </a:r>
            <a:r>
              <a:rPr lang="el-GR" sz="2400" dirty="0">
                <a:latin typeface="Calibri" pitchFamily="34" charset="0"/>
              </a:rPr>
              <a:t> και των επιπέδων των προϊόντων διάσπασης, ώστε να διαπιστωθεί πόσο κοντά στο </a:t>
            </a:r>
            <a:r>
              <a:rPr lang="el-GR" sz="2400" b="1" dirty="0">
                <a:latin typeface="Calibri" pitchFamily="34" charset="0"/>
              </a:rPr>
              <a:t>100%</a:t>
            </a:r>
            <a:r>
              <a:rPr lang="el-GR" sz="2400" dirty="0">
                <a:latin typeface="Calibri" pitchFamily="34" charset="0"/>
              </a:rPr>
              <a:t> της αρχικής τιμής φτάνει το συνολικό άθροισμα, λαμβανομένων υπόψιν των </a:t>
            </a:r>
            <a:r>
              <a:rPr lang="el-GR" sz="2400" u="sng" dirty="0">
                <a:latin typeface="Calibri" pitchFamily="34" charset="0"/>
              </a:rPr>
              <a:t>αναλυτικών σφαλμάτων</a:t>
            </a:r>
            <a:r>
              <a:rPr lang="el-GR" sz="2400" dirty="0">
                <a:latin typeface="Calibri" pitchFamily="34" charset="0"/>
              </a:rPr>
              <a:t>. </a:t>
            </a: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Είναι βασικό να γίνεται στα πρώτα στάδια για να διαπιστωθεί ότι «δουλεύει» η </a:t>
            </a:r>
            <a:r>
              <a:rPr lang="en-US" sz="2400" dirty="0">
                <a:latin typeface="Calibri" pitchFamily="34" charset="0"/>
              </a:rPr>
              <a:t>SIAM </a:t>
            </a:r>
            <a:r>
              <a:rPr lang="el-GR" sz="2400" dirty="0">
                <a:latin typeface="Calibri" pitchFamily="34" charset="0"/>
              </a:rPr>
              <a:t>και ότι δεν «χάνουμε» κάποιο προϊόν (τουλάχιστον βασικό)</a:t>
            </a:r>
          </a:p>
          <a:p>
            <a:pPr algn="just"/>
            <a:endParaRPr lang="el-GR" sz="2400" dirty="0">
              <a:latin typeface="Calibri" pitchFamily="34" charset="0"/>
            </a:endParaRPr>
          </a:p>
          <a:p>
            <a:pPr algn="just"/>
            <a:endParaRPr lang="el-GR" sz="2400" dirty="0">
              <a:latin typeface="Calibri" pitchFamily="34" charset="0"/>
            </a:endParaRPr>
          </a:p>
          <a:p>
            <a:pPr algn="just"/>
            <a:endParaRPr lang="en-US" sz="2400" dirty="0">
              <a:latin typeface="Calibri" pitchFamily="34" charset="0"/>
            </a:endParaRPr>
          </a:p>
        </p:txBody>
      </p:sp>
    </p:spTree>
    <p:extLst>
      <p:ext uri="{BB962C8B-B14F-4D97-AF65-F5344CB8AC3E}">
        <p14:creationId xmlns:p14="http://schemas.microsoft.com/office/powerpoint/2010/main" val="402661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19</a:t>
            </a:fld>
            <a:endParaRPr lang="sr-Latn-CS"/>
          </a:p>
        </p:txBody>
      </p:sp>
      <p:pic>
        <p:nvPicPr>
          <p:cNvPr id="3" name="Picture 2"/>
          <p:cNvPicPr>
            <a:picLocks noChangeAspect="1"/>
          </p:cNvPicPr>
          <p:nvPr/>
        </p:nvPicPr>
        <p:blipFill rotWithShape="1">
          <a:blip r:embed="rId2"/>
          <a:srcRect l="26565" t="25391" r="20859" b="10626"/>
          <a:stretch/>
        </p:blipFill>
        <p:spPr>
          <a:xfrm>
            <a:off x="389997" y="764704"/>
            <a:ext cx="8296803" cy="5676760"/>
          </a:xfrm>
          <a:prstGeom prst="rect">
            <a:avLst/>
          </a:prstGeom>
        </p:spPr>
      </p:pic>
    </p:spTree>
    <p:extLst>
      <p:ext uri="{BB962C8B-B14F-4D97-AF65-F5344CB8AC3E}">
        <p14:creationId xmlns:p14="http://schemas.microsoft.com/office/powerpoint/2010/main" val="354797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a:t>
            </a:fld>
            <a:endParaRPr lang="sr-Latn-CS"/>
          </a:p>
        </p:txBody>
      </p:sp>
      <p:sp>
        <p:nvSpPr>
          <p:cNvPr id="3" name="Rectangle 2"/>
          <p:cNvSpPr/>
          <p:nvPr/>
        </p:nvSpPr>
        <p:spPr>
          <a:xfrm>
            <a:off x="539552" y="1052736"/>
            <a:ext cx="8363272" cy="6221383"/>
          </a:xfrm>
          <a:prstGeom prst="rect">
            <a:avLst/>
          </a:prstGeom>
        </p:spPr>
        <p:txBody>
          <a:bodyPr wrap="square">
            <a:spAutoFit/>
          </a:bodyPr>
          <a:lstStyle/>
          <a:p>
            <a:pPr eaLnBrk="1" hangingPunct="1">
              <a:lnSpc>
                <a:spcPct val="150000"/>
              </a:lnSpc>
              <a:buFont typeface="Wingdings" panose="05000000000000000000" pitchFamily="2" charset="2"/>
              <a:buNone/>
            </a:pPr>
            <a:r>
              <a:rPr lang="el-GR" altLang="en-US" sz="2400" dirty="0">
                <a:latin typeface="Calibri" panose="020F0502020204030204" pitchFamily="34" charset="0"/>
                <a:cs typeface="Arial" panose="020B0604020202020204" pitchFamily="34" charset="0"/>
              </a:rPr>
              <a:t>Με αυτή τη μέθοδο πρέπει να επιτυγχάνεται :</a:t>
            </a:r>
          </a:p>
          <a:p>
            <a:pPr marL="342900" lvl="2" indent="-342900" eaLnBrk="1" hangingPunct="1">
              <a:lnSpc>
                <a:spcPct val="150000"/>
              </a:lnSpc>
              <a:buFont typeface="Arial" panose="020B0604020202020204" pitchFamily="34" charset="0"/>
              <a:buChar char="•"/>
            </a:pPr>
            <a:r>
              <a:rPr lang="el-GR" altLang="en-US" sz="2800" b="1" u="sng" dirty="0">
                <a:latin typeface="Calibri" panose="020F0502020204030204" pitchFamily="34" charset="0"/>
                <a:cs typeface="Arial" panose="020B0604020202020204" pitchFamily="34" charset="0"/>
              </a:rPr>
              <a:t>διαχωρισμός</a:t>
            </a:r>
            <a:r>
              <a:rPr lang="el-GR" altLang="en-US" sz="2400" dirty="0">
                <a:latin typeface="Calibri" panose="020F0502020204030204" pitchFamily="34" charset="0"/>
                <a:cs typeface="Arial" panose="020B0604020202020204" pitchFamily="34" charset="0"/>
              </a:rPr>
              <a:t> </a:t>
            </a:r>
            <a:r>
              <a:rPr lang="el-GR" altLang="en-US" sz="2400" dirty="0">
                <a:solidFill>
                  <a:srgbClr val="FF0000"/>
                </a:solidFill>
                <a:latin typeface="Calibri" panose="020F0502020204030204" pitchFamily="34" charset="0"/>
                <a:cs typeface="Arial" panose="020B0604020202020204" pitchFamily="34" charset="0"/>
              </a:rPr>
              <a:t>όλων</a:t>
            </a:r>
            <a:r>
              <a:rPr lang="el-GR" altLang="en-US" sz="2400" dirty="0">
                <a:latin typeface="Calibri" panose="020F0502020204030204" pitchFamily="34" charset="0"/>
                <a:cs typeface="Arial" panose="020B0604020202020204" pitchFamily="34" charset="0"/>
              </a:rPr>
              <a:t> των προϊόντων </a:t>
            </a:r>
            <a:r>
              <a:rPr lang="el-GR" altLang="en-US" sz="2400" b="1" dirty="0">
                <a:latin typeface="Calibri" panose="020F0502020204030204" pitchFamily="34" charset="0"/>
                <a:cs typeface="Arial" panose="020B0604020202020204" pitchFamily="34" charset="0"/>
              </a:rPr>
              <a:t>διάσπασης</a:t>
            </a:r>
            <a:r>
              <a:rPr lang="el-GR" altLang="en-US" sz="2400" dirty="0">
                <a:latin typeface="Calibri" panose="020F0502020204030204" pitchFamily="34" charset="0"/>
                <a:cs typeface="Arial" panose="020B0604020202020204" pitchFamily="34" charset="0"/>
              </a:rPr>
              <a:t> από το </a:t>
            </a:r>
            <a:r>
              <a:rPr lang="el-GR" altLang="en-US" sz="2400" b="1" dirty="0">
                <a:latin typeface="Calibri" panose="020F0502020204030204" pitchFamily="34" charset="0"/>
                <a:cs typeface="Arial" panose="020B0604020202020204" pitchFamily="34" charset="0"/>
              </a:rPr>
              <a:t>δραστικό συστατικό</a:t>
            </a:r>
            <a:r>
              <a:rPr lang="el-GR" altLang="en-US" sz="2400" dirty="0">
                <a:latin typeface="Calibri" panose="020F0502020204030204" pitchFamily="34" charset="0"/>
                <a:cs typeface="Arial" panose="020B0604020202020204" pitchFamily="34" charset="0"/>
              </a:rPr>
              <a:t> και </a:t>
            </a:r>
          </a:p>
          <a:p>
            <a:pPr marL="342900" lvl="2" indent="-342900" eaLnBrk="1" hangingPunct="1">
              <a:lnSpc>
                <a:spcPct val="150000"/>
              </a:lnSpc>
              <a:buFont typeface="Arial" panose="020B0604020202020204" pitchFamily="34" charset="0"/>
              <a:buChar char="•"/>
            </a:pPr>
            <a:r>
              <a:rPr lang="el-GR" altLang="en-US" sz="2400" b="1" dirty="0">
                <a:latin typeface="Calibri" panose="020F0502020204030204" pitchFamily="34" charset="0"/>
                <a:cs typeface="Arial" panose="020B0604020202020204" pitchFamily="34" charset="0"/>
              </a:rPr>
              <a:t>μεταξύ</a:t>
            </a:r>
            <a:r>
              <a:rPr lang="el-GR" altLang="en-US" sz="2400" dirty="0">
                <a:latin typeface="Calibri" panose="020F0502020204030204" pitchFamily="34" charset="0"/>
                <a:cs typeface="Arial" panose="020B0604020202020204" pitchFamily="34" charset="0"/>
              </a:rPr>
              <a:t> τους </a:t>
            </a:r>
          </a:p>
          <a:p>
            <a:pPr marL="342900" lvl="2" indent="-342900" eaLnBrk="1" hangingPunct="1">
              <a:lnSpc>
                <a:spcPct val="150000"/>
              </a:lnSpc>
              <a:buFont typeface="Arial" panose="020B0604020202020204" pitchFamily="34" charset="0"/>
              <a:buChar char="•"/>
            </a:pPr>
            <a:r>
              <a:rPr lang="el-GR" altLang="en-US" sz="2400" b="1" dirty="0">
                <a:latin typeface="Calibri" panose="020F0502020204030204" pitchFamily="34" charset="0"/>
                <a:cs typeface="Arial" panose="020B0604020202020204" pitchFamily="34" charset="0"/>
              </a:rPr>
              <a:t>παρουσία</a:t>
            </a:r>
            <a:r>
              <a:rPr lang="el-GR" altLang="en-US" sz="2400" dirty="0">
                <a:latin typeface="Calibri" panose="020F0502020204030204" pitchFamily="34" charset="0"/>
                <a:cs typeface="Arial" panose="020B0604020202020204" pitchFamily="34" charset="0"/>
              </a:rPr>
              <a:t> των </a:t>
            </a:r>
            <a:r>
              <a:rPr lang="el-GR" altLang="en-US" sz="2400" b="1" dirty="0">
                <a:latin typeface="Calibri" panose="020F0502020204030204" pitchFamily="34" charset="0"/>
                <a:cs typeface="Arial" panose="020B0604020202020204" pitchFamily="34" charset="0"/>
              </a:rPr>
              <a:t>προσμίξεων</a:t>
            </a:r>
            <a:endParaRPr lang="el-GR" altLang="en-US" sz="2400" dirty="0">
              <a:latin typeface="Calibri" panose="020F0502020204030204" pitchFamily="34" charset="0"/>
              <a:cs typeface="Arial" panose="020B0604020202020204" pitchFamily="34" charset="0"/>
            </a:endParaRPr>
          </a:p>
          <a:p>
            <a:pPr marL="342900" lvl="2" indent="-342900" eaLnBrk="1" hangingPunct="1">
              <a:lnSpc>
                <a:spcPct val="150000"/>
              </a:lnSpc>
              <a:buFont typeface="Arial" panose="020B0604020202020204" pitchFamily="34" charset="0"/>
              <a:buChar char="•"/>
            </a:pPr>
            <a:r>
              <a:rPr lang="el-GR" altLang="en-US" sz="2400" dirty="0">
                <a:latin typeface="Calibri" panose="020F0502020204030204" pitchFamily="34" charset="0"/>
                <a:cs typeface="Arial" panose="020B0604020202020204" pitchFamily="34" charset="0"/>
              </a:rPr>
              <a:t>των </a:t>
            </a:r>
            <a:r>
              <a:rPr lang="el-GR" altLang="en-US" sz="2400" b="1" dirty="0" err="1">
                <a:latin typeface="Calibri" panose="020F0502020204030204" pitchFamily="34" charset="0"/>
                <a:cs typeface="Arial" panose="020B0604020202020204" pitchFamily="34" charset="0"/>
              </a:rPr>
              <a:t>εκδόχων</a:t>
            </a:r>
            <a:r>
              <a:rPr lang="el-GR" altLang="en-US" sz="2400" dirty="0">
                <a:latin typeface="Calibri" panose="020F0502020204030204" pitchFamily="34" charset="0"/>
                <a:cs typeface="Arial" panose="020B0604020202020204" pitchFamily="34" charset="0"/>
              </a:rPr>
              <a:t> του σκευάσματος και</a:t>
            </a:r>
          </a:p>
          <a:p>
            <a:pPr marL="342900" lvl="2" indent="-342900" eaLnBrk="1" hangingPunct="1">
              <a:lnSpc>
                <a:spcPct val="150000"/>
              </a:lnSpc>
              <a:buFont typeface="Arial" panose="020B0604020202020204" pitchFamily="34" charset="0"/>
              <a:buChar char="•"/>
            </a:pPr>
            <a:r>
              <a:rPr lang="el-GR" altLang="en-US" sz="2400" dirty="0">
                <a:latin typeface="Calibri" panose="020F0502020204030204" pitchFamily="34" charset="0"/>
                <a:cs typeface="Arial" panose="020B0604020202020204" pitchFamily="34" charset="0"/>
              </a:rPr>
              <a:t>των πιθανών </a:t>
            </a:r>
            <a:r>
              <a:rPr lang="el-GR" altLang="en-US" sz="2400" b="1" dirty="0" err="1">
                <a:latin typeface="Calibri" panose="020F0502020204030204" pitchFamily="34" charset="0"/>
                <a:cs typeface="Arial" panose="020B0604020202020204" pitchFamily="34" charset="0"/>
              </a:rPr>
              <a:t>συμπλόκων</a:t>
            </a:r>
            <a:r>
              <a:rPr lang="el-GR" altLang="en-US" sz="2400" b="1" dirty="0">
                <a:latin typeface="Calibri" panose="020F0502020204030204" pitchFamily="34" charset="0"/>
                <a:cs typeface="Arial" panose="020B0604020202020204" pitchFamily="34" charset="0"/>
              </a:rPr>
              <a:t> </a:t>
            </a:r>
            <a:r>
              <a:rPr lang="el-GR" altLang="en-US" sz="2400" dirty="0">
                <a:latin typeface="Calibri" panose="020F0502020204030204" pitchFamily="34" charset="0"/>
                <a:cs typeface="Arial" panose="020B0604020202020204" pitchFamily="34" charset="0"/>
              </a:rPr>
              <a:t>με </a:t>
            </a:r>
            <a:r>
              <a:rPr lang="el-GR" altLang="en-US" sz="2400" dirty="0" err="1">
                <a:latin typeface="Calibri" panose="020F0502020204030204" pitchFamily="34" charset="0"/>
                <a:cs typeface="Arial" panose="020B0604020202020204" pitchFamily="34" charset="0"/>
              </a:rPr>
              <a:t>μεγαλομόριο</a:t>
            </a:r>
            <a:r>
              <a:rPr lang="el-GR" altLang="en-US" sz="2400" dirty="0">
                <a:latin typeface="Calibri" panose="020F0502020204030204" pitchFamily="34" charset="0"/>
                <a:cs typeface="Arial" panose="020B0604020202020204" pitchFamily="34" charset="0"/>
              </a:rPr>
              <a:t> (π.χ. </a:t>
            </a:r>
            <a:r>
              <a:rPr lang="el-GR" altLang="en-US" sz="2400" dirty="0" err="1">
                <a:latin typeface="Calibri" panose="020F0502020204030204" pitchFamily="34" charset="0"/>
                <a:cs typeface="Arial" panose="020B0604020202020204" pitchFamily="34" charset="0"/>
              </a:rPr>
              <a:t>κυκλοδεξτρίνη</a:t>
            </a:r>
            <a:r>
              <a:rPr lang="el-GR" altLang="en-US" sz="2400" dirty="0">
                <a:latin typeface="Calibri" panose="020F0502020204030204" pitchFamily="34" charset="0"/>
                <a:cs typeface="Arial" panose="020B0604020202020204" pitchFamily="34" charset="0"/>
              </a:rPr>
              <a:t>)</a:t>
            </a:r>
            <a:endParaRPr lang="en-US" altLang="en-US" sz="2400" dirty="0">
              <a:latin typeface="Calibri" panose="020F0502020204030204" pitchFamily="34" charset="0"/>
              <a:cs typeface="Arial" panose="020B0604020202020204" pitchFamily="34" charset="0"/>
            </a:endParaRPr>
          </a:p>
          <a:p>
            <a:pPr marL="342900" lvl="2" indent="-342900" eaLnBrk="1" hangingPunct="1">
              <a:lnSpc>
                <a:spcPct val="150000"/>
              </a:lnSpc>
              <a:buFont typeface="Arial" panose="020B0604020202020204" pitchFamily="34" charset="0"/>
              <a:buChar char="•"/>
            </a:pPr>
            <a:r>
              <a:rPr lang="el-GR" altLang="en-US" sz="2400" dirty="0">
                <a:latin typeface="Calibri" panose="020F0502020204030204" pitchFamily="34" charset="0"/>
                <a:cs typeface="Arial" panose="020B0604020202020204" pitchFamily="34" charset="0"/>
              </a:rPr>
              <a:t>Η ειδικότητα (</a:t>
            </a:r>
            <a:r>
              <a:rPr lang="en-US" altLang="en-US" sz="2400" dirty="0">
                <a:latin typeface="Calibri" panose="020F0502020204030204" pitchFamily="34" charset="0"/>
                <a:cs typeface="Arial" panose="020B0604020202020204" pitchFamily="34" charset="0"/>
              </a:rPr>
              <a:t>specificity) </a:t>
            </a:r>
            <a:r>
              <a:rPr lang="el-GR" altLang="en-US" sz="2400" dirty="0">
                <a:latin typeface="Calibri" panose="020F0502020204030204" pitchFamily="34" charset="0"/>
                <a:cs typeface="Arial" panose="020B0604020202020204" pitchFamily="34" charset="0"/>
              </a:rPr>
              <a:t>είναι καθοριστικής σημασίας, καθώς με τη </a:t>
            </a:r>
            <a:r>
              <a:rPr lang="el-GR" altLang="en-US" sz="2400" dirty="0" err="1">
                <a:latin typeface="Calibri" panose="020F0502020204030204" pitchFamily="34" charset="0"/>
                <a:cs typeface="Arial" panose="020B0604020202020204" pitchFamily="34" charset="0"/>
              </a:rPr>
              <a:t>συνέκλουση</a:t>
            </a:r>
            <a:r>
              <a:rPr lang="el-GR" altLang="en-US" sz="2400" dirty="0">
                <a:latin typeface="Calibri" panose="020F0502020204030204" pitchFamily="34" charset="0"/>
                <a:cs typeface="Arial" panose="020B0604020202020204" pitchFamily="34" charset="0"/>
              </a:rPr>
              <a:t> αλλοιώνεται η εκτίμηση των προϊόντων διάσπασης</a:t>
            </a:r>
          </a:p>
          <a:p>
            <a:pPr algn="just" eaLnBrk="1" hangingPunct="1">
              <a:lnSpc>
                <a:spcPct val="150000"/>
              </a:lnSpc>
              <a:buFont typeface="Arial" panose="020B0604020202020204" pitchFamily="34" charset="0"/>
              <a:buNone/>
            </a:pPr>
            <a:endParaRPr lang="el-GR" altLang="en-US" sz="2400" dirty="0">
              <a:latin typeface="Calibri" panose="020F0502020204030204" pitchFamily="34" charset="0"/>
              <a:cs typeface="Arial" panose="020B0604020202020204" pitchFamily="34" charset="0"/>
            </a:endParaRPr>
          </a:p>
        </p:txBody>
      </p:sp>
      <p:sp>
        <p:nvSpPr>
          <p:cNvPr id="4" name="TextBox 8"/>
          <p:cNvSpPr txBox="1">
            <a:spLocks noChangeArrowheads="1"/>
          </p:cNvSpPr>
          <p:nvPr/>
        </p:nvSpPr>
        <p:spPr bwMode="auto">
          <a:xfrm>
            <a:off x="395536" y="404664"/>
            <a:ext cx="8507288" cy="8617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Δεν υπάρχει οδηγία που να ορίζει σαφώς τι είναι μία αναλυτική μέθοδος κατάλληλη για μελέτη σταθερότητας </a:t>
            </a:r>
            <a:r>
              <a:rPr lang="en-US" sz="2500" dirty="0">
                <a:latin typeface="Calibri" pitchFamily="34" charset="0"/>
              </a:rPr>
              <a:t>(</a:t>
            </a:r>
            <a:r>
              <a:rPr lang="en-US" sz="2500" dirty="0">
                <a:solidFill>
                  <a:srgbClr val="FF0000"/>
                </a:solidFill>
                <a:latin typeface="Calibri" pitchFamily="34" charset="0"/>
              </a:rPr>
              <a:t>SIAM</a:t>
            </a:r>
            <a:r>
              <a:rPr lang="en-US" sz="2500" dirty="0">
                <a:latin typeface="Calibri" pitchFamily="34" charset="0"/>
              </a:rPr>
              <a:t>)</a:t>
            </a:r>
          </a:p>
        </p:txBody>
      </p:sp>
    </p:spTree>
    <p:extLst>
      <p:ext uri="{BB962C8B-B14F-4D97-AF65-F5344CB8AC3E}">
        <p14:creationId xmlns:p14="http://schemas.microsoft.com/office/powerpoint/2010/main" val="190371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20</a:t>
            </a:fld>
            <a:endParaRPr lang="sr-Latn-CS"/>
          </a:p>
        </p:txBody>
      </p:sp>
      <p:sp>
        <p:nvSpPr>
          <p:cNvPr id="3" name="Rectangle 2"/>
          <p:cNvSpPr/>
          <p:nvPr/>
        </p:nvSpPr>
        <p:spPr>
          <a:xfrm>
            <a:off x="414387" y="537269"/>
            <a:ext cx="8424936" cy="6001643"/>
          </a:xfrm>
          <a:prstGeom prst="rect">
            <a:avLst/>
          </a:prstGeom>
        </p:spPr>
        <p:txBody>
          <a:bodyPr wrap="square">
            <a:spAutoFit/>
          </a:bodyPr>
          <a:lstStyle/>
          <a:p>
            <a:pPr marL="342900" indent="-342900" algn="just">
              <a:buFont typeface="Arial" panose="020B0604020202020204" pitchFamily="34" charset="0"/>
              <a:buChar char="•"/>
            </a:pPr>
            <a:r>
              <a:rPr lang="el-GR" sz="2400" b="1" dirty="0">
                <a:latin typeface="Calibri" pitchFamily="34" charset="0"/>
              </a:rPr>
              <a:t>Σε ποιες περιπτώσεις μπορεί να είναι δύσκολο να αποδειχθεί η διατήρηση της μάζας</a:t>
            </a:r>
            <a:r>
              <a:rPr lang="en-US" sz="2400" b="1" dirty="0">
                <a:latin typeface="Calibri" pitchFamily="34" charset="0"/>
              </a:rPr>
              <a:t> </a:t>
            </a:r>
            <a:endParaRPr lang="el-GR" sz="2400" b="1" dirty="0">
              <a:latin typeface="Calibri" pitchFamily="34" charset="0"/>
            </a:endParaRPr>
          </a:p>
          <a:p>
            <a:pPr marL="342900" indent="-342900" algn="just">
              <a:buFont typeface="Arial" panose="020B0604020202020204" pitchFamily="34" charset="0"/>
              <a:buChar char="•"/>
            </a:pPr>
            <a:endParaRPr lang="el-GR" sz="2400" b="1" dirty="0">
              <a:latin typeface="Calibri" pitchFamily="34" charset="0"/>
            </a:endParaRPr>
          </a:p>
          <a:p>
            <a:pPr marL="342900" indent="-342900" algn="just">
              <a:buFontTx/>
              <a:buChar char="-"/>
            </a:pPr>
            <a:r>
              <a:rPr lang="el-GR" sz="2400" dirty="0">
                <a:latin typeface="Calibri" pitchFamily="34" charset="0"/>
              </a:rPr>
              <a:t>Πολύπλοκοι μηχανισμοί διάσπασης οδηγούν σε μη αναμενόμενα προϊόντα</a:t>
            </a:r>
          </a:p>
          <a:p>
            <a:pPr marL="342900" indent="-342900" algn="just">
              <a:buFontTx/>
              <a:buChar char="-"/>
            </a:pPr>
            <a:r>
              <a:rPr lang="el-GR" sz="2400" dirty="0">
                <a:latin typeface="Calibri" pitchFamily="34" charset="0"/>
              </a:rPr>
              <a:t>Ανεπαρκής </a:t>
            </a:r>
            <a:r>
              <a:rPr lang="el-GR" sz="2400" dirty="0" err="1">
                <a:latin typeface="Calibri" pitchFamily="34" charset="0"/>
              </a:rPr>
              <a:t>ανιχνευσιμότητα</a:t>
            </a:r>
            <a:r>
              <a:rPr lang="el-GR" sz="2400" dirty="0">
                <a:latin typeface="Calibri" pitchFamily="34" charset="0"/>
              </a:rPr>
              <a:t> στο </a:t>
            </a:r>
            <a:r>
              <a:rPr lang="en-US" sz="2400" dirty="0">
                <a:latin typeface="Calibri" pitchFamily="34" charset="0"/>
              </a:rPr>
              <a:t>UV</a:t>
            </a:r>
            <a:r>
              <a:rPr lang="el-GR" sz="2400" dirty="0">
                <a:latin typeface="Calibri" pitchFamily="34" charset="0"/>
              </a:rPr>
              <a:t> λόγω απώλειας χρωμοφόρου ή μη ομοιόμορφη «συμπεριφορά»</a:t>
            </a:r>
          </a:p>
          <a:p>
            <a:pPr marL="342900" indent="-342900" algn="just">
              <a:buFontTx/>
              <a:buChar char="-"/>
            </a:pPr>
            <a:r>
              <a:rPr lang="el-GR" sz="2400" dirty="0">
                <a:latin typeface="Calibri" pitchFamily="34" charset="0"/>
              </a:rPr>
              <a:t>Απώλεια λόγω εξάτμισης (πτητικό προϊόν)</a:t>
            </a:r>
          </a:p>
          <a:p>
            <a:pPr marL="342900" indent="-342900" algn="just">
              <a:buFontTx/>
              <a:buChar char="-"/>
            </a:pPr>
            <a:r>
              <a:rPr lang="el-GR" sz="2400" dirty="0">
                <a:latin typeface="Calibri" pitchFamily="34" charset="0"/>
              </a:rPr>
              <a:t>Προσρόφηση σε </a:t>
            </a:r>
            <a:r>
              <a:rPr lang="el-GR" sz="2400" dirty="0" err="1">
                <a:latin typeface="Calibri" pitchFamily="34" charset="0"/>
              </a:rPr>
              <a:t>περιέκτες</a:t>
            </a:r>
            <a:endParaRPr lang="el-GR" sz="2400" dirty="0">
              <a:latin typeface="Calibri" pitchFamily="34" charset="0"/>
            </a:endParaRPr>
          </a:p>
          <a:p>
            <a:pPr marL="342900" indent="-342900" algn="just">
              <a:buFontTx/>
              <a:buChar char="-"/>
            </a:pPr>
            <a:r>
              <a:rPr lang="el-GR" sz="2400" dirty="0">
                <a:latin typeface="Calibri" pitchFamily="34" charset="0"/>
              </a:rPr>
              <a:t>Λόγω έλλειψης </a:t>
            </a:r>
            <a:r>
              <a:rPr lang="en-US" sz="2400" dirty="0">
                <a:latin typeface="Calibri" pitchFamily="34" charset="0"/>
              </a:rPr>
              <a:t>standards</a:t>
            </a:r>
            <a:r>
              <a:rPr lang="el-GR" sz="2400" dirty="0">
                <a:latin typeface="Calibri" pitchFamily="34" charset="0"/>
              </a:rPr>
              <a:t> άγνωστη συμπεριφορά π.χ. στην </a:t>
            </a:r>
            <a:r>
              <a:rPr lang="el-GR" sz="2400" dirty="0" err="1">
                <a:latin typeface="Calibri" pitchFamily="34" charset="0"/>
              </a:rPr>
              <a:t>έκλουση</a:t>
            </a:r>
            <a:r>
              <a:rPr lang="el-GR" sz="2400" dirty="0">
                <a:latin typeface="Calibri" pitchFamily="34" charset="0"/>
              </a:rPr>
              <a:t> (π.χ. </a:t>
            </a:r>
            <a:r>
              <a:rPr lang="el-GR" sz="2400" dirty="0" err="1">
                <a:latin typeface="Calibri" pitchFamily="34" charset="0"/>
              </a:rPr>
              <a:t>συνέκλουση</a:t>
            </a:r>
            <a:r>
              <a:rPr lang="el-GR" sz="2400" dirty="0">
                <a:latin typeface="Calibri" pitchFamily="34" charset="0"/>
              </a:rPr>
              <a:t> </a:t>
            </a:r>
            <a:r>
              <a:rPr lang="el-GR" sz="2400">
                <a:latin typeface="Calibri" pitchFamily="34" charset="0"/>
              </a:rPr>
              <a:t>με δραστική) ή </a:t>
            </a:r>
            <a:r>
              <a:rPr lang="el-GR" sz="2400" dirty="0">
                <a:latin typeface="Calibri" pitchFamily="34" charset="0"/>
              </a:rPr>
              <a:t>στην απορρόφηση</a:t>
            </a:r>
          </a:p>
          <a:p>
            <a:pPr marL="342900" indent="-342900" algn="just">
              <a:buFontTx/>
              <a:buChar char="-"/>
            </a:pPr>
            <a:r>
              <a:rPr lang="el-GR" sz="2400" dirty="0">
                <a:latin typeface="Calibri" pitchFamily="34" charset="0"/>
              </a:rPr>
              <a:t>Σημαντικά σφάλματα (όχι τυχαία) στον προσδιορισμό</a:t>
            </a:r>
          </a:p>
          <a:p>
            <a:pPr algn="just"/>
            <a:endParaRPr lang="el-GR" sz="2400" dirty="0">
              <a:latin typeface="Calibri" pitchFamily="34" charset="0"/>
            </a:endParaRPr>
          </a:p>
          <a:p>
            <a:pPr algn="just"/>
            <a:endParaRPr lang="el-GR" sz="2400" dirty="0">
              <a:latin typeface="Calibri" pitchFamily="34" charset="0"/>
            </a:endParaRPr>
          </a:p>
          <a:p>
            <a:pPr algn="just"/>
            <a:endParaRPr lang="el-GR" sz="2400" dirty="0">
              <a:latin typeface="Calibri" pitchFamily="34" charset="0"/>
            </a:endParaRPr>
          </a:p>
          <a:p>
            <a:pPr algn="just"/>
            <a:endParaRPr lang="en-US" sz="2400" dirty="0">
              <a:latin typeface="Calibri" pitchFamily="34" charset="0"/>
            </a:endParaRPr>
          </a:p>
        </p:txBody>
      </p:sp>
      <p:sp>
        <p:nvSpPr>
          <p:cNvPr id="5" name="TextBox 8"/>
          <p:cNvSpPr txBox="1">
            <a:spLocks noChangeArrowheads="1"/>
          </p:cNvSpPr>
          <p:nvPr/>
        </p:nvSpPr>
        <p:spPr bwMode="auto">
          <a:xfrm>
            <a:off x="595586" y="5219679"/>
            <a:ext cx="8507288" cy="124649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Σε αυτές τις περιπτώσεις είναι απαραίτητη η απόδειξη εκλεκτικότητας της </a:t>
            </a:r>
            <a:r>
              <a:rPr lang="en-US" sz="2500" dirty="0">
                <a:latin typeface="Calibri" pitchFamily="34" charset="0"/>
              </a:rPr>
              <a:t>SIAM</a:t>
            </a:r>
            <a:r>
              <a:rPr lang="el-GR" sz="2500" dirty="0">
                <a:latin typeface="Calibri" pitchFamily="34" charset="0"/>
              </a:rPr>
              <a:t> και η σύνδεση του βαθμού διάσπασης με ένα προϊόν  (+ φυσικά στοιχεία επικύρωσης)</a:t>
            </a:r>
            <a:endParaRPr lang="en-US" sz="2500" dirty="0">
              <a:latin typeface="Calibri" pitchFamily="34" charset="0"/>
            </a:endParaRPr>
          </a:p>
        </p:txBody>
      </p:sp>
    </p:spTree>
    <p:extLst>
      <p:ext uri="{BB962C8B-B14F-4D97-AF65-F5344CB8AC3E}">
        <p14:creationId xmlns:p14="http://schemas.microsoft.com/office/powerpoint/2010/main" val="293760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21</a:t>
            </a:fld>
            <a:endParaRPr lang="sr-Latn-CS"/>
          </a:p>
        </p:txBody>
      </p:sp>
      <p:sp>
        <p:nvSpPr>
          <p:cNvPr id="3" name="Rectangle 2"/>
          <p:cNvSpPr/>
          <p:nvPr/>
        </p:nvSpPr>
        <p:spPr>
          <a:xfrm>
            <a:off x="467544" y="1268760"/>
            <a:ext cx="8424936" cy="3416320"/>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Η ποσότητα των προσμίξεων (γνωστών και αγνώστων) σε κάθε κατάσταση επιταχυνόμενης διάσπασης πρέπει να παρέχεται μαζί με τα </a:t>
            </a:r>
            <a:r>
              <a:rPr lang="el-GR" sz="2400" dirty="0" err="1">
                <a:latin typeface="Calibri" pitchFamily="34" charset="0"/>
              </a:rPr>
              <a:t>χρωματογραφήματα</a:t>
            </a:r>
            <a:r>
              <a:rPr lang="el-GR" sz="2400" dirty="0">
                <a:latin typeface="Calibri" pitchFamily="34" charset="0"/>
              </a:rPr>
              <a:t> σε </a:t>
            </a:r>
            <a:r>
              <a:rPr lang="el-GR" sz="2400" b="1" dirty="0">
                <a:latin typeface="Calibri" pitchFamily="34" charset="0"/>
              </a:rPr>
              <a:t>κατάλληλη κλίμακα </a:t>
            </a:r>
            <a:r>
              <a:rPr lang="el-GR" sz="2400" dirty="0">
                <a:latin typeface="Calibri" pitchFamily="34" charset="0"/>
              </a:rPr>
              <a:t>των </a:t>
            </a:r>
            <a:r>
              <a:rPr lang="en-US" sz="2400" dirty="0">
                <a:latin typeface="Calibri" pitchFamily="34" charset="0"/>
              </a:rPr>
              <a:t>3</a:t>
            </a:r>
            <a:r>
              <a:rPr lang="el-GR" sz="2400" dirty="0">
                <a:latin typeface="Calibri" pitchFamily="34" charset="0"/>
              </a:rPr>
              <a:t> ειδών δειγμάτων που προαναφέρθηκαν</a:t>
            </a: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Τα </a:t>
            </a:r>
            <a:r>
              <a:rPr lang="el-GR" sz="2400" dirty="0" err="1">
                <a:latin typeface="Calibri" pitchFamily="34" charset="0"/>
              </a:rPr>
              <a:t>χειρόμορφα</a:t>
            </a:r>
            <a:r>
              <a:rPr lang="el-GR" sz="2400" dirty="0">
                <a:latin typeface="Calibri" pitchFamily="34" charset="0"/>
              </a:rPr>
              <a:t> μόρια πρέπει να αναλύονται με </a:t>
            </a:r>
            <a:r>
              <a:rPr lang="el-GR" sz="2400" dirty="0" err="1">
                <a:latin typeface="Calibri" pitchFamily="34" charset="0"/>
              </a:rPr>
              <a:t>χειρόμορφες</a:t>
            </a:r>
            <a:r>
              <a:rPr lang="el-GR" sz="2400" dirty="0">
                <a:latin typeface="Calibri" pitchFamily="34" charset="0"/>
              </a:rPr>
              <a:t> στήλες για να υπολογίζεται η στερεοχημική σταθερότητα και καθαρότητα</a:t>
            </a:r>
          </a:p>
          <a:p>
            <a:pPr algn="just"/>
            <a:endParaRPr lang="en-US" sz="2400" dirty="0">
              <a:latin typeface="Calibri" pitchFamily="34" charset="0"/>
            </a:endParaRPr>
          </a:p>
        </p:txBody>
      </p:sp>
      <p:pic>
        <p:nvPicPr>
          <p:cNvPr id="6146" name="Picture 2" descr="https://lh3.googleusercontent.com/-bDP7wwX9wgg/TXexx_O4ZtI/AAAAAAAAAEI/FZFSud5HShY/s1600/chiral+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786" y="4542964"/>
            <a:ext cx="3514452" cy="21933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p:cNvSpPr txBox="1">
            <a:spLocks noChangeArrowheads="1"/>
          </p:cNvSpPr>
          <p:nvPr/>
        </p:nvSpPr>
        <p:spPr bwMode="auto">
          <a:xfrm>
            <a:off x="496714" y="548680"/>
            <a:ext cx="8507288" cy="47705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Η ύπαρξη </a:t>
            </a:r>
            <a:r>
              <a:rPr lang="en-US" sz="2500" dirty="0">
                <a:latin typeface="Calibri" pitchFamily="34" charset="0"/>
              </a:rPr>
              <a:t>standards </a:t>
            </a:r>
            <a:r>
              <a:rPr lang="el-GR" sz="2500" dirty="0">
                <a:latin typeface="Calibri" pitchFamily="34" charset="0"/>
              </a:rPr>
              <a:t>είναι πολύ σημαντική για την </a:t>
            </a:r>
            <a:r>
              <a:rPr lang="en-US" sz="2500" dirty="0">
                <a:latin typeface="Calibri" pitchFamily="34" charset="0"/>
              </a:rPr>
              <a:t>SIAM</a:t>
            </a:r>
          </a:p>
        </p:txBody>
      </p:sp>
    </p:spTree>
    <p:extLst>
      <p:ext uri="{BB962C8B-B14F-4D97-AF65-F5344CB8AC3E}">
        <p14:creationId xmlns:p14="http://schemas.microsoft.com/office/powerpoint/2010/main" val="209483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22</a:t>
            </a:fld>
            <a:endParaRPr lang="sr-Latn-CS"/>
          </a:p>
        </p:txBody>
      </p:sp>
      <p:sp>
        <p:nvSpPr>
          <p:cNvPr id="3" name="Rectangle 2"/>
          <p:cNvSpPr/>
          <p:nvPr/>
        </p:nvSpPr>
        <p:spPr>
          <a:xfrm>
            <a:off x="467544" y="836712"/>
            <a:ext cx="8424936" cy="6001643"/>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Η επιλεγόμενη αναλυτική μέθοδος πρέπει να είναι αρκετά </a:t>
            </a:r>
            <a:r>
              <a:rPr lang="el-GR" sz="2400" b="1" dirty="0">
                <a:latin typeface="Calibri" pitchFamily="34" charset="0"/>
              </a:rPr>
              <a:t>ευαίσθητη </a:t>
            </a:r>
            <a:r>
              <a:rPr lang="el-GR" sz="2400" dirty="0">
                <a:latin typeface="Calibri" pitchFamily="34" charset="0"/>
              </a:rPr>
              <a:t>(…..ανιχνευτής) για την ανίχνευση προϊόντων διάσπασης/προσμίξεων σε χαμηλά επίπεδα, π.χ. </a:t>
            </a:r>
            <a:r>
              <a:rPr lang="el-GR" sz="2400" b="1" dirty="0">
                <a:latin typeface="Calibri" pitchFamily="34" charset="0"/>
              </a:rPr>
              <a:t>0,05% της δραστικής</a:t>
            </a:r>
            <a:r>
              <a:rPr lang="el-GR" sz="2400" dirty="0">
                <a:latin typeface="Calibri" pitchFamily="34" charset="0"/>
              </a:rPr>
              <a:t> ή ακόμη χαμηλότερα</a:t>
            </a: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Η </a:t>
            </a:r>
            <a:r>
              <a:rPr lang="el-GR" sz="2400" b="1" dirty="0">
                <a:latin typeface="Calibri" pitchFamily="34" charset="0"/>
              </a:rPr>
              <a:t>ταυτοποίηση</a:t>
            </a:r>
            <a:r>
              <a:rPr lang="el-GR" sz="2400" dirty="0">
                <a:latin typeface="Calibri" pitchFamily="34" charset="0"/>
              </a:rPr>
              <a:t> και ο </a:t>
            </a:r>
            <a:r>
              <a:rPr lang="el-GR" sz="2400" b="1" dirty="0">
                <a:latin typeface="Calibri" pitchFamily="34" charset="0"/>
              </a:rPr>
              <a:t>χαρακτηρισμός</a:t>
            </a:r>
            <a:r>
              <a:rPr lang="el-GR" sz="2400" dirty="0">
                <a:latin typeface="Calibri" pitchFamily="34" charset="0"/>
              </a:rPr>
              <a:t> των προϊόντων διάσπασης είναι μία ιδιαίτερα απαιτητική διαδικασία και πρέπει να γίνεται σύμφωνα με τις διαδικασίες της </a:t>
            </a:r>
            <a:r>
              <a:rPr lang="en-US" sz="2400" dirty="0">
                <a:latin typeface="Calibri" pitchFamily="34" charset="0"/>
              </a:rPr>
              <a:t>ICH.</a:t>
            </a:r>
            <a:r>
              <a:rPr lang="el-GR" sz="2400" dirty="0">
                <a:latin typeface="Calibri" pitchFamily="34" charset="0"/>
              </a:rPr>
              <a:t> Οργανολογία όπως </a:t>
            </a:r>
            <a:r>
              <a:rPr lang="en-US" sz="2400" b="1" dirty="0">
                <a:latin typeface="Calibri" pitchFamily="34" charset="0"/>
              </a:rPr>
              <a:t>NMR</a:t>
            </a:r>
            <a:r>
              <a:rPr lang="en-US" sz="2400" dirty="0">
                <a:latin typeface="Calibri" pitchFamily="34" charset="0"/>
              </a:rPr>
              <a:t> </a:t>
            </a:r>
            <a:r>
              <a:rPr lang="el-GR" sz="2400" dirty="0">
                <a:latin typeface="Calibri" pitchFamily="34" charset="0"/>
              </a:rPr>
              <a:t>ή </a:t>
            </a:r>
            <a:r>
              <a:rPr lang="el-GR" sz="2400" b="1" dirty="0" err="1">
                <a:latin typeface="Calibri" pitchFamily="34" charset="0"/>
              </a:rPr>
              <a:t>φασματομετρία</a:t>
            </a:r>
            <a:r>
              <a:rPr lang="el-GR" sz="2400" b="1" dirty="0">
                <a:latin typeface="Calibri" pitchFamily="34" charset="0"/>
              </a:rPr>
              <a:t> μαζών</a:t>
            </a:r>
            <a:r>
              <a:rPr lang="el-GR" sz="2400" dirty="0">
                <a:latin typeface="Calibri" pitchFamily="34" charset="0"/>
              </a:rPr>
              <a:t> είναι ιδιαίτερα χρήσιμη</a:t>
            </a:r>
          </a:p>
          <a:p>
            <a:pPr marL="342900" indent="-342900" algn="just">
              <a:buFont typeface="Arial" panose="020B0604020202020204" pitchFamily="34" charset="0"/>
              <a:buChar char="•"/>
            </a:pPr>
            <a:endParaRPr lang="el-GR" sz="2400" dirty="0">
              <a:latin typeface="Calibri" pitchFamily="34" charset="0"/>
            </a:endParaRPr>
          </a:p>
          <a:p>
            <a:pPr algn="just"/>
            <a:endParaRPr lang="el-GR" sz="2400" dirty="0">
              <a:latin typeface="Calibri" pitchFamily="34" charset="0"/>
            </a:endParaRPr>
          </a:p>
          <a:p>
            <a:pPr algn="just"/>
            <a:endParaRPr lang="el-GR" sz="2400" dirty="0">
              <a:latin typeface="Calibri" pitchFamily="34" charset="0"/>
            </a:endParaRPr>
          </a:p>
          <a:p>
            <a:pPr algn="just"/>
            <a:r>
              <a:rPr lang="el-GR" sz="2400" dirty="0">
                <a:latin typeface="Calibri" pitchFamily="34" charset="0"/>
              </a:rPr>
              <a:t>                 γ</a:t>
            </a:r>
            <a:r>
              <a:rPr lang="en-GB" sz="2400" dirty="0" err="1">
                <a:latin typeface="Calibri" pitchFamily="34" charset="0"/>
              </a:rPr>
              <a:t>ονιδιο</a:t>
            </a:r>
            <a:r>
              <a:rPr lang="el-GR" sz="2400" dirty="0">
                <a:latin typeface="Calibri" pitchFamily="34" charset="0"/>
              </a:rPr>
              <a:t>τοξικότητα </a:t>
            </a:r>
          </a:p>
          <a:p>
            <a:pPr algn="just"/>
            <a:r>
              <a:rPr lang="en-US" sz="2400" dirty="0">
                <a:latin typeface="Calibri" pitchFamily="34" charset="0"/>
              </a:rPr>
              <a:t>(potential genotoxic impurities, https://www.admescope.com</a:t>
            </a:r>
            <a:r>
              <a:rPr lang="el-GR" sz="2400" dirty="0">
                <a:latin typeface="Calibri" pitchFamily="34" charset="0"/>
              </a:rPr>
              <a:t>)</a:t>
            </a:r>
          </a:p>
          <a:p>
            <a:pPr algn="just"/>
            <a:endParaRPr lang="en-US" sz="2400" dirty="0">
              <a:latin typeface="Calibri" pitchFamily="34" charset="0"/>
            </a:endParaRPr>
          </a:p>
        </p:txBody>
      </p:sp>
      <p:sp>
        <p:nvSpPr>
          <p:cNvPr id="4" name="Down Arrow 3"/>
          <p:cNvSpPr/>
          <p:nvPr/>
        </p:nvSpPr>
        <p:spPr>
          <a:xfrm>
            <a:off x="4067944" y="4797152"/>
            <a:ext cx="86409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19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23</a:t>
            </a:fld>
            <a:endParaRPr lang="sr-Latn-CS"/>
          </a:p>
        </p:txBody>
      </p:sp>
      <p:sp>
        <p:nvSpPr>
          <p:cNvPr id="3" name="Rectangle 2"/>
          <p:cNvSpPr/>
          <p:nvPr/>
        </p:nvSpPr>
        <p:spPr>
          <a:xfrm>
            <a:off x="395536" y="299783"/>
            <a:ext cx="8424936" cy="4893647"/>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Η εύρεση της δομής των προϊόντων διάσπασης είναι </a:t>
            </a:r>
            <a:r>
              <a:rPr lang="el-GR" sz="2400" u="sng" dirty="0">
                <a:latin typeface="Calibri" pitchFamily="34" charset="0"/>
              </a:rPr>
              <a:t>απαραίτητη</a:t>
            </a:r>
            <a:r>
              <a:rPr lang="el-GR" sz="2400" dirty="0">
                <a:latin typeface="Calibri" pitchFamily="34" charset="0"/>
              </a:rPr>
              <a:t> για εκείνα τα προϊόντα που σχηματίζονται στη μελέτη σταθερότητας  κατά τη </a:t>
            </a:r>
            <a:r>
              <a:rPr lang="el-GR" sz="2400" dirty="0">
                <a:solidFill>
                  <a:srgbClr val="FF0000"/>
                </a:solidFill>
                <a:latin typeface="Calibri" pitchFamily="34" charset="0"/>
              </a:rPr>
              <a:t>διάρκεια ζωής </a:t>
            </a:r>
            <a:r>
              <a:rPr lang="el-GR" sz="2400" dirty="0">
                <a:latin typeface="Calibri" pitchFamily="34" charset="0"/>
              </a:rPr>
              <a:t>του και είναι πάνω από το </a:t>
            </a:r>
            <a:r>
              <a:rPr lang="el-GR" sz="2400" dirty="0">
                <a:solidFill>
                  <a:srgbClr val="FF0000"/>
                </a:solidFill>
                <a:latin typeface="Calibri" pitchFamily="34" charset="0"/>
              </a:rPr>
              <a:t>όριο ανίχνευσης</a:t>
            </a:r>
            <a:endParaRPr lang="el-GR" sz="2400" dirty="0">
              <a:latin typeface="Calibri" pitchFamily="34" charset="0"/>
            </a:endParaRP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Η χρήση ανιχνευτή με ικανότητα απεικόνισης δεδομένων 3</a:t>
            </a:r>
            <a:r>
              <a:rPr lang="en-US" sz="2400" dirty="0">
                <a:latin typeface="Calibri" pitchFamily="34" charset="0"/>
              </a:rPr>
              <a:t>D</a:t>
            </a:r>
            <a:r>
              <a:rPr lang="el-GR" sz="2400" dirty="0">
                <a:latin typeface="Calibri" pitchFamily="34" charset="0"/>
              </a:rPr>
              <a:t>, όπως </a:t>
            </a:r>
            <a:r>
              <a:rPr lang="en-US" sz="2400" dirty="0">
                <a:latin typeface="Calibri" pitchFamily="34" charset="0"/>
              </a:rPr>
              <a:t>PDA </a:t>
            </a:r>
            <a:r>
              <a:rPr lang="el-GR" sz="2400" dirty="0">
                <a:latin typeface="Calibri" pitchFamily="34" charset="0"/>
              </a:rPr>
              <a:t>ή </a:t>
            </a:r>
            <a:r>
              <a:rPr lang="en-US" sz="2400" dirty="0">
                <a:latin typeface="Calibri" pitchFamily="34" charset="0"/>
              </a:rPr>
              <a:t>MS </a:t>
            </a:r>
            <a:r>
              <a:rPr lang="el-GR" sz="2400" dirty="0">
                <a:latin typeface="Calibri" pitchFamily="34" charset="0"/>
              </a:rPr>
              <a:t>επιτρέπει την ανίχνευση ετερογένειας στο φάσμα</a:t>
            </a:r>
          </a:p>
          <a:p>
            <a:pPr marL="342900" indent="-342900" algn="just">
              <a:buFont typeface="Arial" panose="020B0604020202020204" pitchFamily="34" charset="0"/>
              <a:buChar char="•"/>
            </a:pPr>
            <a:endParaRPr lang="el-GR" sz="2400" dirty="0">
              <a:latin typeface="Calibri" pitchFamily="34" charset="0"/>
            </a:endParaRPr>
          </a:p>
          <a:p>
            <a:pPr marL="342900" indent="-342900" algn="just">
              <a:buFont typeface="Arial" panose="020B0604020202020204" pitchFamily="34" charset="0"/>
              <a:buChar char="•"/>
            </a:pPr>
            <a:r>
              <a:rPr lang="el-GR" sz="2400" dirty="0">
                <a:latin typeface="Calibri" pitchFamily="34" charset="0"/>
              </a:rPr>
              <a:t>Μετά την οριστικοποίηση της μεθόδου, η χρήση ανιχνευτών όπως </a:t>
            </a:r>
            <a:r>
              <a:rPr lang="en-US" sz="2400" dirty="0">
                <a:latin typeface="Calibri" pitchFamily="34" charset="0"/>
              </a:rPr>
              <a:t>RI (refractive index)/ELSD (evaporative light scattering)/CE </a:t>
            </a:r>
            <a:r>
              <a:rPr lang="el-GR" sz="2400" dirty="0">
                <a:latin typeface="Calibri" pitchFamily="34" charset="0"/>
              </a:rPr>
              <a:t>και η σύγκριση των αποτελεσμάτων μπορεί να οδηγήσει π.χ. στην αποκάλυψη μορίων που δεν απορροφούν στο </a:t>
            </a:r>
            <a:r>
              <a:rPr lang="en-US" sz="2400" dirty="0">
                <a:latin typeface="Calibri" pitchFamily="34" charset="0"/>
              </a:rPr>
              <a:t>UV</a:t>
            </a:r>
          </a:p>
        </p:txBody>
      </p:sp>
      <p:pic>
        <p:nvPicPr>
          <p:cNvPr id="8194" name="Picture 2" descr="http://www.pharmacopeia.cn/v29240/images/v29240/cas-121268-17-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158150"/>
            <a:ext cx="2146275" cy="1699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atentimages.storage.googleapis.com/WO2013076630A1/imgf000002_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852" y="5088909"/>
            <a:ext cx="2136738" cy="137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7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24</a:t>
            </a:fld>
            <a:endParaRPr lang="sr-Latn-CS"/>
          </a:p>
        </p:txBody>
      </p:sp>
      <p:sp>
        <p:nvSpPr>
          <p:cNvPr id="3" name="Rectangle 2"/>
          <p:cNvSpPr/>
          <p:nvPr/>
        </p:nvSpPr>
        <p:spPr>
          <a:xfrm>
            <a:off x="395536" y="692696"/>
            <a:ext cx="8424936" cy="2677656"/>
          </a:xfrm>
          <a:prstGeom prst="rect">
            <a:avLst/>
          </a:prstGeom>
        </p:spPr>
        <p:txBody>
          <a:bodyPr wrap="square">
            <a:spAutoFit/>
          </a:bodyPr>
          <a:lstStyle/>
          <a:p>
            <a:pPr marL="342900" indent="-342900" algn="just">
              <a:buFont typeface="Arial" panose="020B0604020202020204" pitchFamily="34" charset="0"/>
              <a:buChar char="•"/>
            </a:pPr>
            <a:r>
              <a:rPr lang="el-GR" sz="2400" dirty="0">
                <a:latin typeface="Calibri" pitchFamily="34" charset="0"/>
              </a:rPr>
              <a:t>Πρέπει να επιλεγεί μήκος κύματος λ που να επιτρέπει την ανίχνευση και την ποσοτικοποίηση όλων των πιθανών προϊόντων διάσπασης/προσμίξεων</a:t>
            </a:r>
          </a:p>
          <a:p>
            <a:pPr marL="342900" indent="-342900" algn="just">
              <a:buFont typeface="Arial" panose="020B0604020202020204" pitchFamily="34" charset="0"/>
              <a:buChar char="•"/>
            </a:pPr>
            <a:r>
              <a:rPr lang="el-GR" sz="2400" dirty="0">
                <a:latin typeface="Calibri" pitchFamily="34" charset="0"/>
              </a:rPr>
              <a:t>Μπορεί να απαιτηθεί χρήση περισσοτέρων του ενός λ, αλλά δεν πρέπει να υπάρχει </a:t>
            </a:r>
            <a:r>
              <a:rPr lang="el-GR" sz="2400" dirty="0" err="1">
                <a:latin typeface="Calibri" pitchFamily="34" charset="0"/>
              </a:rPr>
              <a:t>αλληλεπικάλυψη</a:t>
            </a:r>
            <a:r>
              <a:rPr lang="el-GR" sz="2400" dirty="0">
                <a:latin typeface="Calibri" pitchFamily="34" charset="0"/>
              </a:rPr>
              <a:t> των φασμάτων!!!!</a:t>
            </a:r>
            <a:endParaRPr lang="en-US" sz="2400" dirty="0">
              <a:latin typeface="Calibri" pitchFamily="34" charset="0"/>
            </a:endParaRPr>
          </a:p>
          <a:p>
            <a:pPr marL="342900" indent="-342900" algn="just">
              <a:buFont typeface="Arial" panose="020B0604020202020204" pitchFamily="34" charset="0"/>
              <a:buChar char="•"/>
            </a:pPr>
            <a:r>
              <a:rPr lang="en-US" sz="2400" dirty="0">
                <a:latin typeface="Calibri" pitchFamily="34" charset="0"/>
              </a:rPr>
              <a:t>H </a:t>
            </a:r>
            <a:r>
              <a:rPr lang="el-GR" sz="2400" dirty="0">
                <a:latin typeface="Calibri" pitchFamily="34" charset="0"/>
              </a:rPr>
              <a:t>καταγραφή όλων των φασμάτων, βοηθά στην παρατήρηση διαφορών </a:t>
            </a:r>
            <a:endParaRPr lang="en-US" sz="2400" dirty="0">
              <a:latin typeface="Calibri" pitchFamily="34" charset="0"/>
            </a:endParaRPr>
          </a:p>
        </p:txBody>
      </p:sp>
      <p:pic>
        <p:nvPicPr>
          <p:cNvPr id="10242" name="Picture 2" descr="http://www.scielo.cl/fbpe/img/jcchems/v54n3/img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84879"/>
            <a:ext cx="325755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hotonicswiki.org/images/thumb/2/20/Photochromic_spectra.png/300px-Photochromic_spect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122" y="3972763"/>
            <a:ext cx="2857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3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25</a:t>
            </a:fld>
            <a:endParaRPr lang="sr-Latn-CS"/>
          </a:p>
        </p:txBody>
      </p:sp>
      <p:sp>
        <p:nvSpPr>
          <p:cNvPr id="3" name="TextBox 8"/>
          <p:cNvSpPr txBox="1">
            <a:spLocks noChangeArrowheads="1"/>
          </p:cNvSpPr>
          <p:nvPr/>
        </p:nvSpPr>
        <p:spPr bwMode="auto">
          <a:xfrm>
            <a:off x="323528" y="1052736"/>
            <a:ext cx="8507288" cy="547842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Ποιες κορυφές </a:t>
            </a:r>
            <a:r>
              <a:rPr lang="el-GR" sz="2500" b="1" dirty="0">
                <a:solidFill>
                  <a:srgbClr val="FF0000"/>
                </a:solidFill>
                <a:latin typeface="Calibri" pitchFamily="34" charset="0"/>
              </a:rPr>
              <a:t>αγνοούνται</a:t>
            </a:r>
            <a:r>
              <a:rPr lang="el-GR" sz="2500" dirty="0">
                <a:latin typeface="Calibri" pitchFamily="34" charset="0"/>
              </a:rPr>
              <a:t> για ποσοτικοποίηση:</a:t>
            </a:r>
          </a:p>
          <a:p>
            <a:pPr algn="just"/>
            <a:endParaRPr lang="el-GR" sz="2500" dirty="0">
              <a:latin typeface="Calibri" pitchFamily="34" charset="0"/>
            </a:endParaRPr>
          </a:p>
          <a:p>
            <a:pPr algn="just"/>
            <a:endParaRPr lang="el-GR" sz="2500" dirty="0">
              <a:latin typeface="Calibri" pitchFamily="34" charset="0"/>
            </a:endParaRPr>
          </a:p>
          <a:p>
            <a:pPr marL="457200" indent="-457200" algn="just">
              <a:buAutoNum type="arabicParenR"/>
            </a:pPr>
            <a:r>
              <a:rPr lang="el-GR" sz="2500" dirty="0">
                <a:latin typeface="Calibri" pitchFamily="34" charset="0"/>
              </a:rPr>
              <a:t>Αυτές που υπάρχουν και στο λευκό και το δείγμα </a:t>
            </a:r>
            <a:r>
              <a:rPr lang="en-US" sz="2500" dirty="0">
                <a:latin typeface="Calibri" pitchFamily="34" charset="0"/>
              </a:rPr>
              <a:t>placebo (</a:t>
            </a:r>
            <a:r>
              <a:rPr lang="en-GB" sz="2500" dirty="0" err="1">
                <a:latin typeface="Calibri" pitchFamily="34" charset="0"/>
              </a:rPr>
              <a:t>δείγμ</a:t>
            </a:r>
            <a:r>
              <a:rPr lang="en-GB" sz="2500" dirty="0">
                <a:latin typeface="Calibri" pitchFamily="34" charset="0"/>
              </a:rPr>
              <a:t>α που δεν έχει υποστεί διάσπαση</a:t>
            </a:r>
            <a:r>
              <a:rPr lang="el-GR" sz="2500" dirty="0">
                <a:latin typeface="Calibri" pitchFamily="34" charset="0"/>
              </a:rPr>
              <a:t>)</a:t>
            </a:r>
          </a:p>
          <a:p>
            <a:pPr marL="457200" indent="-457200" algn="just">
              <a:buAutoNum type="arabicParenR"/>
            </a:pPr>
            <a:endParaRPr lang="el-GR" sz="2500" dirty="0">
              <a:latin typeface="Calibri" pitchFamily="34" charset="0"/>
            </a:endParaRPr>
          </a:p>
          <a:p>
            <a:pPr marL="457200" indent="-457200" algn="just">
              <a:buAutoNum type="arabicParenR"/>
            </a:pPr>
            <a:r>
              <a:rPr lang="el-GR" sz="2500" dirty="0">
                <a:latin typeface="Calibri" pitchFamily="34" charset="0"/>
              </a:rPr>
              <a:t>Αυτές που αντιστοιχούν σε προσμίξεις ή προϊόντα διάσπασης και είναι &lt; 0,01% της δραστικής</a:t>
            </a:r>
          </a:p>
          <a:p>
            <a:pPr marL="457200" indent="-457200" algn="just">
              <a:buAutoNum type="arabicParenR"/>
            </a:pPr>
            <a:endParaRPr lang="el-GR" sz="2500" dirty="0">
              <a:latin typeface="Calibri" pitchFamily="34" charset="0"/>
            </a:endParaRPr>
          </a:p>
          <a:p>
            <a:pPr marL="457200" indent="-457200" algn="just">
              <a:buAutoNum type="arabicParenR"/>
            </a:pPr>
            <a:r>
              <a:rPr lang="el-GR" sz="2500" dirty="0">
                <a:latin typeface="Calibri" pitchFamily="34" charset="0"/>
              </a:rPr>
              <a:t>Αυτές που αντιστοιχούν σε προϊόντα διάσπασης από το </a:t>
            </a:r>
            <a:r>
              <a:rPr lang="en-US" sz="2500" dirty="0">
                <a:latin typeface="Calibri" pitchFamily="34" charset="0"/>
              </a:rPr>
              <a:t>placebo</a:t>
            </a:r>
            <a:r>
              <a:rPr lang="el-GR" sz="2500" dirty="0">
                <a:latin typeface="Calibri" pitchFamily="34" charset="0"/>
              </a:rPr>
              <a:t> ΑΝ δεν αντιστοιχούν σε τοξικά προϊόντα, πχ προσμείξεις</a:t>
            </a:r>
          </a:p>
          <a:p>
            <a:pPr marL="457200" indent="-457200" algn="just">
              <a:buAutoNum type="arabicParenR"/>
            </a:pPr>
            <a:endParaRPr lang="el-GR" sz="2500" dirty="0">
              <a:latin typeface="Calibri" pitchFamily="34" charset="0"/>
            </a:endParaRPr>
          </a:p>
          <a:p>
            <a:pPr marL="457200" indent="-457200" algn="just">
              <a:buAutoNum type="arabicParenR"/>
            </a:pPr>
            <a:endParaRPr lang="en-US" sz="2500" dirty="0">
              <a:latin typeface="Calibri" pitchFamily="34" charset="0"/>
            </a:endParaRPr>
          </a:p>
        </p:txBody>
      </p:sp>
    </p:spTree>
    <p:extLst>
      <p:ext uri="{BB962C8B-B14F-4D97-AF65-F5344CB8AC3E}">
        <p14:creationId xmlns:p14="http://schemas.microsoft.com/office/powerpoint/2010/main" val="284885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26</a:t>
            </a:fld>
            <a:endParaRPr lang="sr-Latn-CS"/>
          </a:p>
        </p:txBody>
      </p:sp>
      <p:pic>
        <p:nvPicPr>
          <p:cNvPr id="3" name="Picture 2"/>
          <p:cNvPicPr>
            <a:picLocks noChangeAspect="1"/>
          </p:cNvPicPr>
          <p:nvPr/>
        </p:nvPicPr>
        <p:blipFill rotWithShape="1">
          <a:blip r:embed="rId2"/>
          <a:srcRect l="28416" t="25391" r="26202" b="16532"/>
          <a:stretch/>
        </p:blipFill>
        <p:spPr>
          <a:xfrm>
            <a:off x="662819" y="836712"/>
            <a:ext cx="7671362" cy="5519638"/>
          </a:xfrm>
          <a:prstGeom prst="rect">
            <a:avLst/>
          </a:prstGeom>
        </p:spPr>
      </p:pic>
    </p:spTree>
    <p:extLst>
      <p:ext uri="{BB962C8B-B14F-4D97-AF65-F5344CB8AC3E}">
        <p14:creationId xmlns:p14="http://schemas.microsoft.com/office/powerpoint/2010/main" val="330315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27</a:t>
            </a:fld>
            <a:endParaRPr lang="sr-Latn-CS"/>
          </a:p>
        </p:txBody>
      </p:sp>
      <p:sp>
        <p:nvSpPr>
          <p:cNvPr id="3" name="Rectangle 2"/>
          <p:cNvSpPr/>
          <p:nvPr/>
        </p:nvSpPr>
        <p:spPr>
          <a:xfrm>
            <a:off x="611560" y="980728"/>
            <a:ext cx="8424936" cy="5521512"/>
          </a:xfrm>
          <a:prstGeom prst="rect">
            <a:avLst/>
          </a:prstGeom>
        </p:spPr>
        <p:txBody>
          <a:bodyPr wrap="square">
            <a:spAutoFit/>
          </a:bodyPr>
          <a:lstStyle/>
          <a:p>
            <a:pPr algn="just"/>
            <a:r>
              <a:rPr lang="el-GR" sz="2400" dirty="0">
                <a:latin typeface="Calibri" pitchFamily="34" charset="0"/>
              </a:rPr>
              <a:t>Σκοπός της επικύρωσης (</a:t>
            </a:r>
            <a:r>
              <a:rPr lang="en-US" sz="2400" dirty="0">
                <a:latin typeface="Calibri" pitchFamily="34" charset="0"/>
              </a:rPr>
              <a:t>validation)</a:t>
            </a:r>
            <a:r>
              <a:rPr lang="el-GR" sz="2400" dirty="0">
                <a:latin typeface="Calibri" pitchFamily="34" charset="0"/>
              </a:rPr>
              <a:t> μίας αναλυτικής μεθόδου είναι η απόδειξη της </a:t>
            </a:r>
            <a:r>
              <a:rPr lang="el-GR" sz="2400" dirty="0" err="1">
                <a:latin typeface="Calibri" pitchFamily="34" charset="0"/>
              </a:rPr>
              <a:t>καταλληλότητάς</a:t>
            </a:r>
            <a:r>
              <a:rPr lang="el-GR" sz="2400" dirty="0">
                <a:latin typeface="Calibri" pitchFamily="34" charset="0"/>
              </a:rPr>
              <a:t> της για το σκοπό που αναπτύχθηκε</a:t>
            </a:r>
            <a:endParaRPr lang="en-US" sz="2400" dirty="0">
              <a:latin typeface="Calibri" pitchFamily="34" charset="0"/>
            </a:endParaRPr>
          </a:p>
          <a:p>
            <a:pPr algn="just"/>
            <a:endParaRPr lang="en-US" sz="2400" dirty="0">
              <a:latin typeface="Calibri" pitchFamily="34" charset="0"/>
            </a:endParaRPr>
          </a:p>
          <a:p>
            <a:pPr algn="just"/>
            <a:r>
              <a:rPr lang="el-GR" sz="2400" dirty="0">
                <a:latin typeface="Calibri" pitchFamily="34" charset="0"/>
              </a:rPr>
              <a:t>Χαρακτηριστικά επικύρωσης:</a:t>
            </a:r>
            <a:endParaRPr lang="en-US" sz="2400" dirty="0">
              <a:latin typeface="Calibri" pitchFamily="34" charset="0"/>
            </a:endParaRPr>
          </a:p>
          <a:p>
            <a:pPr algn="just"/>
            <a:endParaRPr lang="en-US" sz="2400" dirty="0">
              <a:latin typeface="Calibri" pitchFamily="34" charset="0"/>
            </a:endParaRPr>
          </a:p>
          <a:p>
            <a:pPr eaLnBrk="1" hangingPunct="1">
              <a:lnSpc>
                <a:spcPct val="70000"/>
              </a:lnSpc>
              <a:buFontTx/>
              <a:buChar char="-"/>
            </a:pPr>
            <a:r>
              <a:rPr lang="en-GB" altLang="en-US" sz="2400" b="1" dirty="0" err="1">
                <a:latin typeface="+mj-lt"/>
                <a:cs typeface="Arial" panose="020B0604020202020204" pitchFamily="34" charset="0"/>
              </a:rPr>
              <a:t>Ειδικότητ</a:t>
            </a:r>
            <a:r>
              <a:rPr lang="en-GB" altLang="en-US" sz="2400" b="1" dirty="0">
                <a:latin typeface="+mj-lt"/>
                <a:cs typeface="Arial" panose="020B0604020202020204" pitchFamily="34" charset="0"/>
              </a:rPr>
              <a:t>α </a:t>
            </a:r>
            <a:r>
              <a:rPr lang="en-GB" altLang="en-US" sz="2400" dirty="0">
                <a:latin typeface="+mj-lt"/>
                <a:cs typeface="Arial" panose="020B0604020202020204" pitchFamily="34" charset="0"/>
              </a:rPr>
              <a:t>(S</a:t>
            </a:r>
            <a:r>
              <a:rPr lang="en-US" altLang="en-US" sz="2400" dirty="0" err="1">
                <a:latin typeface="+mj-lt"/>
                <a:cs typeface="Arial" panose="020B0604020202020204" pitchFamily="34" charset="0"/>
              </a:rPr>
              <a:t>pecific</a:t>
            </a:r>
            <a:r>
              <a:rPr lang="en-GB" altLang="en-US" sz="2400" dirty="0" err="1">
                <a:latin typeface="+mj-lt"/>
                <a:cs typeface="Arial" panose="020B0604020202020204" pitchFamily="34" charset="0"/>
              </a:rPr>
              <a:t>ity</a:t>
            </a:r>
            <a:r>
              <a:rPr lang="en-GB" altLang="en-US" sz="2400" dirty="0">
                <a:latin typeface="+mj-lt"/>
                <a:cs typeface="Arial" panose="020B0604020202020204" pitchFamily="34" charset="0"/>
              </a:rPr>
              <a:t>)</a:t>
            </a:r>
          </a:p>
          <a:p>
            <a:pPr eaLnBrk="1" hangingPunct="1">
              <a:lnSpc>
                <a:spcPct val="70000"/>
              </a:lnSpc>
              <a:buFontTx/>
              <a:buChar char="-"/>
            </a:pPr>
            <a:r>
              <a:rPr lang="el-GR" altLang="en-US" sz="2400" b="1" dirty="0">
                <a:latin typeface="+mj-lt"/>
                <a:cs typeface="Arial" panose="020B0604020202020204" pitchFamily="34" charset="0"/>
              </a:rPr>
              <a:t>Γραμμικότητα</a:t>
            </a:r>
            <a:r>
              <a:rPr lang="el-GR" altLang="en-US" sz="2400" dirty="0">
                <a:latin typeface="+mj-lt"/>
                <a:cs typeface="Arial" panose="020B0604020202020204" pitchFamily="34" charset="0"/>
              </a:rPr>
              <a:t> (</a:t>
            </a:r>
            <a:r>
              <a:rPr lang="en-GB" altLang="en-US" sz="2400" dirty="0">
                <a:latin typeface="+mj-lt"/>
                <a:cs typeface="Arial" panose="020B0604020202020204" pitchFamily="34" charset="0"/>
              </a:rPr>
              <a:t>Linearity)</a:t>
            </a:r>
          </a:p>
          <a:p>
            <a:pPr eaLnBrk="1" hangingPunct="1">
              <a:lnSpc>
                <a:spcPct val="70000"/>
              </a:lnSpc>
              <a:buFontTx/>
              <a:buChar char="-"/>
            </a:pPr>
            <a:r>
              <a:rPr lang="en-GB" altLang="en-US" sz="2400" b="1" dirty="0" err="1">
                <a:latin typeface="+mj-lt"/>
                <a:cs typeface="Arial" panose="020B0604020202020204" pitchFamily="34" charset="0"/>
              </a:rPr>
              <a:t>Εύρος</a:t>
            </a:r>
            <a:r>
              <a:rPr lang="en-GB" altLang="en-US" sz="2400" b="1" dirty="0">
                <a:latin typeface="+mj-lt"/>
                <a:cs typeface="Arial" panose="020B0604020202020204" pitchFamily="34" charset="0"/>
              </a:rPr>
              <a:t> </a:t>
            </a:r>
            <a:r>
              <a:rPr lang="en-GB" altLang="en-US" sz="2400" b="1" dirty="0" err="1">
                <a:latin typeface="+mj-lt"/>
                <a:cs typeface="Arial" panose="020B0604020202020204" pitchFamily="34" charset="0"/>
              </a:rPr>
              <a:t>συγκεντρώσεων</a:t>
            </a:r>
            <a:r>
              <a:rPr lang="en-GB" altLang="en-US" sz="2400" b="1" dirty="0">
                <a:latin typeface="+mj-lt"/>
                <a:cs typeface="Arial" panose="020B0604020202020204" pitchFamily="34" charset="0"/>
              </a:rPr>
              <a:t> </a:t>
            </a:r>
            <a:r>
              <a:rPr lang="en-GB" altLang="en-US" sz="2400" dirty="0">
                <a:latin typeface="+mj-lt"/>
                <a:cs typeface="Arial" panose="020B0604020202020204" pitchFamily="34" charset="0"/>
              </a:rPr>
              <a:t>(Concentration Range)</a:t>
            </a:r>
          </a:p>
          <a:p>
            <a:pPr eaLnBrk="1" hangingPunct="1">
              <a:lnSpc>
                <a:spcPct val="70000"/>
              </a:lnSpc>
              <a:buFontTx/>
              <a:buChar char="-"/>
            </a:pPr>
            <a:r>
              <a:rPr lang="el-GR" altLang="en-US" sz="2400" b="1" dirty="0">
                <a:latin typeface="+mj-lt"/>
                <a:cs typeface="Arial" panose="020B0604020202020204" pitchFamily="34" charset="0"/>
              </a:rPr>
              <a:t>Όριο ανίχνευσης </a:t>
            </a:r>
            <a:r>
              <a:rPr lang="el-GR" altLang="en-US" sz="2400" dirty="0">
                <a:latin typeface="+mj-lt"/>
                <a:cs typeface="Arial" panose="020B0604020202020204" pitchFamily="34" charset="0"/>
              </a:rPr>
              <a:t>(</a:t>
            </a:r>
            <a:r>
              <a:rPr lang="en-GB" altLang="en-US" sz="2400" dirty="0">
                <a:latin typeface="+mj-lt"/>
                <a:cs typeface="Arial" panose="020B0604020202020204" pitchFamily="34" charset="0"/>
              </a:rPr>
              <a:t>Limit of Detection)</a:t>
            </a:r>
            <a:endParaRPr lang="el-GR" altLang="en-US" sz="2400" dirty="0">
              <a:latin typeface="+mj-lt"/>
              <a:cs typeface="Arial" panose="020B0604020202020204" pitchFamily="34" charset="0"/>
            </a:endParaRPr>
          </a:p>
          <a:p>
            <a:pPr eaLnBrk="1" hangingPunct="1">
              <a:lnSpc>
                <a:spcPct val="70000"/>
              </a:lnSpc>
              <a:buFontTx/>
              <a:buChar char="-"/>
            </a:pPr>
            <a:r>
              <a:rPr lang="el-GR" altLang="en-US" sz="2400" b="1" dirty="0">
                <a:latin typeface="+mj-lt"/>
                <a:cs typeface="Arial" panose="020B0604020202020204" pitchFamily="34" charset="0"/>
              </a:rPr>
              <a:t>Όριο ποσοτικοποίησης</a:t>
            </a:r>
            <a:r>
              <a:rPr lang="en-GB" altLang="en-US" sz="2400" b="1" dirty="0">
                <a:latin typeface="+mj-lt"/>
                <a:cs typeface="Arial" panose="020B0604020202020204" pitchFamily="34" charset="0"/>
              </a:rPr>
              <a:t> </a:t>
            </a:r>
            <a:r>
              <a:rPr lang="en-GB" altLang="en-US" sz="2400" dirty="0">
                <a:latin typeface="+mj-lt"/>
                <a:cs typeface="Arial" panose="020B0604020202020204" pitchFamily="34" charset="0"/>
              </a:rPr>
              <a:t>(Limit of Quantitation)</a:t>
            </a:r>
          </a:p>
          <a:p>
            <a:pPr eaLnBrk="1" hangingPunct="1">
              <a:lnSpc>
                <a:spcPct val="70000"/>
              </a:lnSpc>
              <a:buFont typeface="Wingdings" panose="05000000000000000000" pitchFamily="2" charset="2"/>
              <a:buNone/>
            </a:pPr>
            <a:r>
              <a:rPr lang="en-GB" altLang="en-US" sz="2400" dirty="0">
                <a:latin typeface="+mj-lt"/>
                <a:cs typeface="Arial" panose="020B0604020202020204" pitchFamily="34" charset="0"/>
              </a:rPr>
              <a:t>-   </a:t>
            </a:r>
            <a:r>
              <a:rPr lang="el-GR" altLang="en-US" sz="2400" b="1" dirty="0">
                <a:latin typeface="+mj-lt"/>
                <a:cs typeface="Arial" panose="020B0604020202020204" pitchFamily="34" charset="0"/>
              </a:rPr>
              <a:t>Ορθότητα</a:t>
            </a:r>
            <a:r>
              <a:rPr lang="en-GB" altLang="en-US" sz="2400" b="1" dirty="0">
                <a:latin typeface="+mj-lt"/>
                <a:cs typeface="Arial" panose="020B0604020202020204" pitchFamily="34" charset="0"/>
              </a:rPr>
              <a:t> ή </a:t>
            </a:r>
            <a:r>
              <a:rPr lang="en-GB" altLang="en-US" sz="2400" b="1" dirty="0" err="1">
                <a:latin typeface="+mj-lt"/>
                <a:cs typeface="Arial" panose="020B0604020202020204" pitchFamily="34" charset="0"/>
              </a:rPr>
              <a:t>Ακρί</a:t>
            </a:r>
            <a:r>
              <a:rPr lang="en-GB" altLang="en-US" sz="2400" b="1" dirty="0">
                <a:latin typeface="+mj-lt"/>
                <a:cs typeface="Arial" panose="020B0604020202020204" pitchFamily="34" charset="0"/>
              </a:rPr>
              <a:t>βεια</a:t>
            </a:r>
            <a:r>
              <a:rPr lang="el-GR" altLang="en-US" sz="2400" dirty="0">
                <a:latin typeface="+mj-lt"/>
                <a:cs typeface="Arial" panose="020B0604020202020204" pitchFamily="34" charset="0"/>
              </a:rPr>
              <a:t> (</a:t>
            </a:r>
            <a:r>
              <a:rPr lang="en-GB" altLang="en-US" sz="2400" dirty="0">
                <a:latin typeface="+mj-lt"/>
                <a:cs typeface="Arial" panose="020B0604020202020204" pitchFamily="34" charset="0"/>
              </a:rPr>
              <a:t>Accuracy)</a:t>
            </a:r>
          </a:p>
          <a:p>
            <a:pPr marL="342900" indent="-342900" eaLnBrk="1" hangingPunct="1">
              <a:lnSpc>
                <a:spcPct val="70000"/>
              </a:lnSpc>
              <a:buFontTx/>
              <a:buChar char="-"/>
            </a:pPr>
            <a:r>
              <a:rPr lang="el-GR" altLang="en-US" sz="2400" b="1" dirty="0">
                <a:latin typeface="+mj-lt"/>
                <a:cs typeface="Arial" panose="020B0604020202020204" pitchFamily="34" charset="0"/>
              </a:rPr>
              <a:t>Πιστότητα</a:t>
            </a:r>
            <a:r>
              <a:rPr lang="el-GR" altLang="en-US" sz="2400" dirty="0">
                <a:latin typeface="+mj-lt"/>
                <a:cs typeface="Arial" panose="020B0604020202020204" pitchFamily="34" charset="0"/>
              </a:rPr>
              <a:t> (</a:t>
            </a:r>
            <a:r>
              <a:rPr lang="en-GB" altLang="en-US" sz="2400" dirty="0">
                <a:latin typeface="+mj-lt"/>
                <a:cs typeface="Arial" panose="020B0604020202020204" pitchFamily="34" charset="0"/>
              </a:rPr>
              <a:t>Precision), </a:t>
            </a:r>
          </a:p>
          <a:p>
            <a:pPr eaLnBrk="1" hangingPunct="1">
              <a:lnSpc>
                <a:spcPct val="70000"/>
              </a:lnSpc>
            </a:pPr>
            <a:r>
              <a:rPr lang="en-GB" altLang="en-US" sz="2400" dirty="0">
                <a:latin typeface="+mj-lt"/>
                <a:cs typeface="Arial" panose="020B0604020202020204" pitchFamily="34" charset="0"/>
              </a:rPr>
              <a:t>     Επανα</a:t>
            </a:r>
            <a:r>
              <a:rPr lang="en-GB" altLang="en-US" sz="2400" dirty="0" err="1">
                <a:latin typeface="+mj-lt"/>
                <a:cs typeface="Arial" panose="020B0604020202020204" pitchFamily="34" charset="0"/>
              </a:rPr>
              <a:t>ληψιμότητ</a:t>
            </a:r>
            <a:r>
              <a:rPr lang="en-GB" altLang="en-US" sz="2400" dirty="0">
                <a:latin typeface="+mj-lt"/>
                <a:cs typeface="Arial" panose="020B0604020202020204" pitchFamily="34" charset="0"/>
              </a:rPr>
              <a:t>α,  </a:t>
            </a:r>
          </a:p>
          <a:p>
            <a:pPr eaLnBrk="1" hangingPunct="1">
              <a:lnSpc>
                <a:spcPct val="70000"/>
              </a:lnSpc>
            </a:pPr>
            <a:r>
              <a:rPr lang="en-GB" altLang="en-US" sz="2400" dirty="0">
                <a:latin typeface="+mj-lt"/>
                <a:cs typeface="Arial" panose="020B0604020202020204" pitchFamily="34" charset="0"/>
              </a:rPr>
              <a:t>     </a:t>
            </a:r>
            <a:r>
              <a:rPr lang="en-GB" altLang="en-US" sz="2400" dirty="0" err="1">
                <a:latin typeface="+mj-lt"/>
                <a:cs typeface="Arial" panose="020B0604020202020204" pitchFamily="34" charset="0"/>
              </a:rPr>
              <a:t>ενδιάμεση</a:t>
            </a:r>
            <a:r>
              <a:rPr lang="en-GB" altLang="en-US" sz="2400" dirty="0">
                <a:latin typeface="+mj-lt"/>
                <a:cs typeface="Arial" panose="020B0604020202020204" pitchFamily="34" charset="0"/>
              </a:rPr>
              <a:t> πιστότητα, </a:t>
            </a:r>
          </a:p>
          <a:p>
            <a:pPr eaLnBrk="1" hangingPunct="1">
              <a:lnSpc>
                <a:spcPct val="70000"/>
              </a:lnSpc>
            </a:pPr>
            <a:r>
              <a:rPr lang="en-GB" altLang="en-US" sz="2400" dirty="0">
                <a:latin typeface="+mj-lt"/>
                <a:cs typeface="Arial" panose="020B0604020202020204" pitchFamily="34" charset="0"/>
              </a:rPr>
              <a:t>    αναπαρα</a:t>
            </a:r>
            <a:r>
              <a:rPr lang="en-GB" altLang="en-US" sz="2400" dirty="0" err="1">
                <a:latin typeface="+mj-lt"/>
                <a:cs typeface="Arial" panose="020B0604020202020204" pitchFamily="34" charset="0"/>
              </a:rPr>
              <a:t>γωγιμότητ</a:t>
            </a:r>
            <a:r>
              <a:rPr lang="en-GB" altLang="en-US" sz="2400" dirty="0">
                <a:latin typeface="+mj-lt"/>
                <a:cs typeface="Arial" panose="020B0604020202020204" pitchFamily="34" charset="0"/>
              </a:rPr>
              <a:t>α</a:t>
            </a:r>
          </a:p>
          <a:p>
            <a:pPr eaLnBrk="1" hangingPunct="1">
              <a:lnSpc>
                <a:spcPct val="70000"/>
              </a:lnSpc>
              <a:buFontTx/>
              <a:buChar char="-"/>
            </a:pPr>
            <a:r>
              <a:rPr lang="el-GR" altLang="en-US" sz="2400" b="1" dirty="0">
                <a:latin typeface="+mj-lt"/>
                <a:cs typeface="Arial" panose="020B0604020202020204" pitchFamily="34" charset="0"/>
              </a:rPr>
              <a:t>Ανθεκτικότητα</a:t>
            </a:r>
            <a:r>
              <a:rPr lang="el-GR" altLang="en-US" sz="2400" dirty="0">
                <a:latin typeface="+mj-lt"/>
                <a:cs typeface="Arial" panose="020B0604020202020204" pitchFamily="34" charset="0"/>
              </a:rPr>
              <a:t> (</a:t>
            </a:r>
            <a:r>
              <a:rPr lang="en-GB" altLang="en-US" sz="2400" dirty="0">
                <a:latin typeface="+mj-lt"/>
                <a:cs typeface="Arial" panose="020B0604020202020204" pitchFamily="34" charset="0"/>
              </a:rPr>
              <a:t>Robustness)</a:t>
            </a:r>
          </a:p>
          <a:p>
            <a:pPr algn="just"/>
            <a:endParaRPr lang="en-US" sz="2400" dirty="0">
              <a:latin typeface="Calibri" pitchFamily="34" charset="0"/>
            </a:endParaRPr>
          </a:p>
        </p:txBody>
      </p:sp>
    </p:spTree>
    <p:extLst>
      <p:ext uri="{BB962C8B-B14F-4D97-AF65-F5344CB8AC3E}">
        <p14:creationId xmlns:p14="http://schemas.microsoft.com/office/powerpoint/2010/main" val="357300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28</a:t>
            </a:fld>
            <a:endParaRPr lang="sr-Latn-CS"/>
          </a:p>
        </p:txBody>
      </p:sp>
      <p:sp>
        <p:nvSpPr>
          <p:cNvPr id="4" name="Rectangle 2"/>
          <p:cNvSpPr txBox="1">
            <a:spLocks noChangeArrowheads="1"/>
          </p:cNvSpPr>
          <p:nvPr/>
        </p:nvSpPr>
        <p:spPr>
          <a:xfrm>
            <a:off x="565993" y="784076"/>
            <a:ext cx="81534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br>
              <a:rPr lang="en-US" altLang="en-US" sz="1600" b="1" dirty="0"/>
            </a:br>
            <a:r>
              <a:rPr lang="el-GR" altLang="en-US" sz="2400" b="1" dirty="0">
                <a:solidFill>
                  <a:srgbClr val="FF0000"/>
                </a:solidFill>
              </a:rPr>
              <a:t>ΕΙΔΙΚΟΤΗΤΑ (</a:t>
            </a:r>
            <a:r>
              <a:rPr lang="en-US" altLang="en-US" sz="2400" b="1" dirty="0">
                <a:solidFill>
                  <a:srgbClr val="FF0000"/>
                </a:solidFill>
              </a:rPr>
              <a:t>SPECIFICITY) </a:t>
            </a:r>
            <a:r>
              <a:rPr lang="el-GR" altLang="en-US" sz="2400" b="1" dirty="0">
                <a:solidFill>
                  <a:srgbClr val="FF0000"/>
                </a:solidFill>
              </a:rPr>
              <a:t>ΚΑΙ ΕΚΛΕΚΤΙΚΟΤΗΤΑ (</a:t>
            </a:r>
            <a:r>
              <a:rPr lang="en-US" altLang="en-US" sz="2400" b="1" dirty="0">
                <a:solidFill>
                  <a:srgbClr val="FF0000"/>
                </a:solidFill>
              </a:rPr>
              <a:t>SELECTIVITY)</a:t>
            </a:r>
            <a:r>
              <a:rPr lang="el-GR" altLang="en-US" sz="2400" b="1" dirty="0">
                <a:solidFill>
                  <a:srgbClr val="FF0000"/>
                </a:solidFill>
              </a:rPr>
              <a:t> </a:t>
            </a:r>
            <a:endParaRPr lang="en-GB" altLang="en-US" sz="2400" b="1" dirty="0">
              <a:solidFill>
                <a:srgbClr val="FF0000"/>
              </a:solidFill>
            </a:endParaRPr>
          </a:p>
        </p:txBody>
      </p:sp>
      <p:sp>
        <p:nvSpPr>
          <p:cNvPr id="5" name="Rectangle 3"/>
          <p:cNvSpPr txBox="1">
            <a:spLocks noChangeArrowheads="1"/>
          </p:cNvSpPr>
          <p:nvPr/>
        </p:nvSpPr>
        <p:spPr>
          <a:xfrm>
            <a:off x="525413" y="1927076"/>
            <a:ext cx="8153400" cy="40386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dirty="0">
                <a:latin typeface="+mj-lt"/>
              </a:rPr>
              <a:t>Εκφράζει την παρεμπόδιση στον προσδιορισμό ενός συστατικού σε ένα δείγμα από τα άλλα συστατικά του μείγματος</a:t>
            </a:r>
          </a:p>
          <a:p>
            <a:pPr marL="609600" indent="-609600" eaLnBrk="1" hangingPunct="1"/>
            <a:r>
              <a:rPr lang="el-GR" altLang="en-US" dirty="0">
                <a:latin typeface="+mj-lt"/>
              </a:rPr>
              <a:t>Μια μέθοδος είναι πλήρως </a:t>
            </a:r>
            <a:r>
              <a:rPr lang="el-GR" altLang="en-US" b="1" dirty="0">
                <a:latin typeface="+mj-lt"/>
              </a:rPr>
              <a:t>ειδική (</a:t>
            </a:r>
            <a:r>
              <a:rPr lang="en-US" altLang="en-US" b="1" dirty="0">
                <a:latin typeface="+mj-lt"/>
              </a:rPr>
              <a:t>specific)</a:t>
            </a:r>
            <a:r>
              <a:rPr lang="el-GR" altLang="en-US" b="1" dirty="0">
                <a:latin typeface="+mj-lt"/>
              </a:rPr>
              <a:t> </a:t>
            </a:r>
            <a:r>
              <a:rPr lang="el-GR" altLang="en-US" dirty="0">
                <a:latin typeface="+mj-lt"/>
              </a:rPr>
              <a:t>για ένα αναλύτη, εάν η συγκέντρωσή του μπορεί να προσδιορισθεί με ακρίβεια χωρίς επίδραση από τα άλλα συστατικά του δείγματος</a:t>
            </a:r>
          </a:p>
        </p:txBody>
      </p:sp>
    </p:spTree>
    <p:extLst>
      <p:ext uri="{BB962C8B-B14F-4D97-AF65-F5344CB8AC3E}">
        <p14:creationId xmlns:p14="http://schemas.microsoft.com/office/powerpoint/2010/main" val="58165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29</a:t>
            </a:fld>
            <a:endParaRPr lang="sr-Latn-CS"/>
          </a:p>
        </p:txBody>
      </p:sp>
      <p:sp>
        <p:nvSpPr>
          <p:cNvPr id="3" name="Rectangle 3"/>
          <p:cNvSpPr txBox="1">
            <a:spLocks noChangeArrowheads="1"/>
          </p:cNvSpPr>
          <p:nvPr/>
        </p:nvSpPr>
        <p:spPr>
          <a:xfrm>
            <a:off x="457200" y="1981200"/>
            <a:ext cx="8077200" cy="3824288"/>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dirty="0">
                <a:latin typeface="+mj-lt"/>
              </a:rPr>
              <a:t>Μια μέθοδος είναι πλήρως </a:t>
            </a:r>
            <a:r>
              <a:rPr lang="el-GR" altLang="en-US" b="1" dirty="0">
                <a:latin typeface="+mj-lt"/>
              </a:rPr>
              <a:t>εκλεκτική (</a:t>
            </a:r>
            <a:r>
              <a:rPr lang="en-US" altLang="en-US" b="1" dirty="0">
                <a:latin typeface="+mj-lt"/>
              </a:rPr>
              <a:t>selective)</a:t>
            </a:r>
            <a:r>
              <a:rPr lang="el-GR" altLang="en-US" b="1" dirty="0">
                <a:latin typeface="+mj-lt"/>
              </a:rPr>
              <a:t>, </a:t>
            </a:r>
            <a:r>
              <a:rPr lang="el-GR" altLang="en-US" dirty="0">
                <a:latin typeface="+mj-lt"/>
              </a:rPr>
              <a:t>εάν παρέχει ορθά αναλυτικά αποτελέσματα για τα διάφορα συστατικά του μείγματος χωρίς αλληλεπίδραση μεταξύ τους. Μια εκλεκτική μέθοδος συνίσταται από μια σειρά ειδικών μετρήσεων.</a:t>
            </a:r>
          </a:p>
          <a:p>
            <a:pPr marL="609600" indent="-609600" eaLnBrk="1" hangingPunct="1"/>
            <a:endParaRPr lang="el-GR" altLang="en-US" dirty="0">
              <a:latin typeface="+mj-lt"/>
            </a:endParaRPr>
          </a:p>
          <a:p>
            <a:pPr marL="609600" indent="-609600" eaLnBrk="1" hangingPunct="1"/>
            <a:r>
              <a:rPr lang="el-GR" altLang="en-US" dirty="0">
                <a:latin typeface="+mj-lt"/>
              </a:rPr>
              <a:t>Πολλές φορές δεν γίνεται διάκριση των δύο όρων και χρησιμοποιούνται ισοδύναμα</a:t>
            </a:r>
            <a:endParaRPr lang="el-GR" altLang="en-US" b="1" dirty="0">
              <a:latin typeface="+mj-lt"/>
            </a:endParaRPr>
          </a:p>
        </p:txBody>
      </p:sp>
      <p:sp>
        <p:nvSpPr>
          <p:cNvPr id="4" name="Rectangle 2"/>
          <p:cNvSpPr txBox="1">
            <a:spLocks noChangeArrowheads="1"/>
          </p:cNvSpPr>
          <p:nvPr/>
        </p:nvSpPr>
        <p:spPr>
          <a:xfrm>
            <a:off x="565993" y="784076"/>
            <a:ext cx="81534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br>
              <a:rPr lang="en-US" altLang="en-US" sz="1600" b="1" dirty="0"/>
            </a:br>
            <a:r>
              <a:rPr lang="el-GR" altLang="en-US" sz="2400" b="1" dirty="0">
                <a:solidFill>
                  <a:srgbClr val="FF0000"/>
                </a:solidFill>
              </a:rPr>
              <a:t>ΕΙΔΙΚΟΤΗΤΑ (</a:t>
            </a:r>
            <a:r>
              <a:rPr lang="en-US" altLang="en-US" sz="2400" b="1" dirty="0">
                <a:solidFill>
                  <a:srgbClr val="FF0000"/>
                </a:solidFill>
              </a:rPr>
              <a:t>SPECIFICITY) </a:t>
            </a:r>
            <a:r>
              <a:rPr lang="el-GR" altLang="en-US" sz="2400" b="1" dirty="0">
                <a:solidFill>
                  <a:srgbClr val="FF0000"/>
                </a:solidFill>
              </a:rPr>
              <a:t>ΚΑΙ ΕΚΛΕΚΤΙΚΟΤΗΤΑ (</a:t>
            </a:r>
            <a:r>
              <a:rPr lang="en-US" altLang="en-US" sz="2400" b="1" dirty="0">
                <a:solidFill>
                  <a:srgbClr val="FF0000"/>
                </a:solidFill>
              </a:rPr>
              <a:t>SELECTIVITY)</a:t>
            </a:r>
            <a:r>
              <a:rPr lang="el-GR" altLang="en-US" sz="2400" b="1" dirty="0">
                <a:solidFill>
                  <a:srgbClr val="FF0000"/>
                </a:solidFill>
              </a:rPr>
              <a:t> </a:t>
            </a:r>
            <a:endParaRPr lang="en-GB" altLang="en-US" sz="2400" b="1" dirty="0">
              <a:solidFill>
                <a:srgbClr val="FF0000"/>
              </a:solidFill>
            </a:endParaRPr>
          </a:p>
        </p:txBody>
      </p:sp>
    </p:spTree>
    <p:extLst>
      <p:ext uri="{BB962C8B-B14F-4D97-AF65-F5344CB8AC3E}">
        <p14:creationId xmlns:p14="http://schemas.microsoft.com/office/powerpoint/2010/main" val="233398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a:t>
            </a:fld>
            <a:endParaRPr lang="sr-Latn-CS"/>
          </a:p>
        </p:txBody>
      </p:sp>
      <p:sp>
        <p:nvSpPr>
          <p:cNvPr id="3" name="TextBox 8"/>
          <p:cNvSpPr txBox="1">
            <a:spLocks noChangeArrowheads="1"/>
          </p:cNvSpPr>
          <p:nvPr/>
        </p:nvSpPr>
        <p:spPr bwMode="auto">
          <a:xfrm>
            <a:off x="365299" y="332656"/>
            <a:ext cx="8507288" cy="201593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l-GR" sz="2500" dirty="0">
                <a:latin typeface="Calibri" pitchFamily="34" charset="0"/>
              </a:rPr>
              <a:t>Μία ΚΑΝΟΝΙΚΗ </a:t>
            </a:r>
            <a:r>
              <a:rPr lang="en-US" sz="2500" dirty="0">
                <a:solidFill>
                  <a:srgbClr val="FF0000"/>
                </a:solidFill>
                <a:latin typeface="Calibri" pitchFamily="34" charset="0"/>
              </a:rPr>
              <a:t>SIAM </a:t>
            </a:r>
            <a:r>
              <a:rPr lang="el-GR" sz="2500" dirty="0">
                <a:latin typeface="Calibri" pitchFamily="34" charset="0"/>
              </a:rPr>
              <a:t>πρέπει να αφορά όλα τα είδη έντονων διασπάσεων</a:t>
            </a:r>
          </a:p>
          <a:p>
            <a:pPr algn="just"/>
            <a:endParaRPr lang="el-GR" sz="2500" dirty="0">
              <a:latin typeface="Calibri" pitchFamily="34" charset="0"/>
            </a:endParaRPr>
          </a:p>
          <a:p>
            <a:pPr algn="just"/>
            <a:r>
              <a:rPr lang="el-GR" sz="2500" dirty="0">
                <a:latin typeface="Calibri" pitchFamily="34" charset="0"/>
              </a:rPr>
              <a:t>Πάρα πολλά άρθρα, λίγα όμως έχουν αυτή την ιδιότητα (ΑΙΤΙΑ: έλλειψη σαφούς οδηγίας)</a:t>
            </a:r>
            <a:endParaRPr lang="en-US" sz="2500" dirty="0">
              <a:latin typeface="Calibri" pitchFamily="34" charset="0"/>
            </a:endParaRPr>
          </a:p>
        </p:txBody>
      </p:sp>
      <p:sp>
        <p:nvSpPr>
          <p:cNvPr id="4" name="TextBox 8"/>
          <p:cNvSpPr txBox="1">
            <a:spLocks noChangeArrowheads="1"/>
          </p:cNvSpPr>
          <p:nvPr/>
        </p:nvSpPr>
        <p:spPr bwMode="auto">
          <a:xfrm>
            <a:off x="336749" y="2492896"/>
            <a:ext cx="8435305" cy="4524315"/>
          </a:xfrm>
          <a:prstGeom prst="rect">
            <a:avLst/>
          </a:prstGeom>
          <a:noFill/>
          <a:ln w="9525">
            <a:noFill/>
            <a:miter lim="800000"/>
            <a:headEnd/>
            <a:tailEnd/>
          </a:ln>
        </p:spPr>
        <p:txBody>
          <a:bodyPr wrap="square">
            <a:spAutoFit/>
          </a:bodyPr>
          <a:lstStyle/>
          <a:p>
            <a:pPr algn="just">
              <a:buFont typeface="Arial" panose="020B0604020202020204" pitchFamily="34" charset="0"/>
              <a:buChar char="•"/>
            </a:pPr>
            <a:r>
              <a:rPr lang="el-GR" sz="2400" dirty="0">
                <a:latin typeface="Calibri" pitchFamily="34" charset="0"/>
              </a:rPr>
              <a:t> Έχουν αναφερθεί </a:t>
            </a:r>
            <a:r>
              <a:rPr lang="el-GR" sz="2400" b="1" dirty="0" err="1">
                <a:latin typeface="Calibri" pitchFamily="34" charset="0"/>
              </a:rPr>
              <a:t>ογκομετρήσεις</a:t>
            </a:r>
            <a:r>
              <a:rPr lang="el-GR" sz="2400" dirty="0">
                <a:latin typeface="Calibri" pitchFamily="34" charset="0"/>
              </a:rPr>
              <a:t> και μετρήσεις σε </a:t>
            </a:r>
            <a:r>
              <a:rPr lang="en-US" sz="2400" b="1" dirty="0">
                <a:latin typeface="Calibri" pitchFamily="34" charset="0"/>
              </a:rPr>
              <a:t>UV-Vis</a:t>
            </a:r>
            <a:r>
              <a:rPr lang="el-GR" sz="2400" dirty="0">
                <a:latin typeface="Calibri" pitchFamily="34" charset="0"/>
              </a:rPr>
              <a:t> για μελέτη σταθερότητας.</a:t>
            </a:r>
          </a:p>
          <a:p>
            <a:pPr algn="just"/>
            <a:r>
              <a:rPr lang="el-GR" sz="2400" dirty="0">
                <a:latin typeface="Calibri" pitchFamily="34" charset="0"/>
              </a:rPr>
              <a:t>Απλές τεχνικές, αλλά παρακολουθούν (συνήθως) μόνο τη δραστική!!  </a:t>
            </a:r>
            <a:r>
              <a:rPr lang="el-GR" sz="2400" b="1" dirty="0">
                <a:latin typeface="Calibri" pitchFamily="34" charset="0"/>
              </a:rPr>
              <a:t>ΕΛΛΕΙΨΗ ΕΙΔΙΚΟΤΗΤΑΣ</a:t>
            </a:r>
          </a:p>
          <a:p>
            <a:pPr algn="just"/>
            <a:endParaRPr lang="el-GR" sz="2400" b="1" dirty="0">
              <a:latin typeface="Calibri" pitchFamily="34" charset="0"/>
            </a:endParaRPr>
          </a:p>
          <a:p>
            <a:pPr algn="just">
              <a:buFont typeface="Arial" panose="020B0604020202020204" pitchFamily="34" charset="0"/>
              <a:buChar char="•"/>
            </a:pPr>
            <a:r>
              <a:rPr lang="el-GR" sz="2400" dirty="0">
                <a:latin typeface="Calibri" pitchFamily="34" charset="0"/>
              </a:rPr>
              <a:t> Το </a:t>
            </a:r>
            <a:r>
              <a:rPr lang="en-US" sz="2400" b="1" dirty="0">
                <a:latin typeface="Calibri" pitchFamily="34" charset="0"/>
              </a:rPr>
              <a:t>NMR</a:t>
            </a:r>
            <a:r>
              <a:rPr lang="en-US" sz="2400" dirty="0">
                <a:latin typeface="Calibri" pitchFamily="34" charset="0"/>
              </a:rPr>
              <a:t> </a:t>
            </a:r>
            <a:r>
              <a:rPr lang="el-GR" sz="2400" dirty="0">
                <a:latin typeface="Calibri" pitchFamily="34" charset="0"/>
              </a:rPr>
              <a:t>έχει νόημα για την ταυτοποίηση δομών</a:t>
            </a:r>
          </a:p>
          <a:p>
            <a:pPr algn="just">
              <a:buFont typeface="Arial" panose="020B0604020202020204" pitchFamily="34" charset="0"/>
              <a:buChar char="•"/>
            </a:pPr>
            <a:r>
              <a:rPr lang="el-GR" sz="2400" dirty="0">
                <a:latin typeface="Calibri" pitchFamily="34" charset="0"/>
              </a:rPr>
              <a:t> Η</a:t>
            </a:r>
            <a:r>
              <a:rPr lang="el-GR" sz="2400" b="1" dirty="0">
                <a:latin typeface="Calibri" pitchFamily="34" charset="0"/>
              </a:rPr>
              <a:t> </a:t>
            </a:r>
            <a:r>
              <a:rPr lang="en-US" sz="2400" b="1" dirty="0">
                <a:latin typeface="Calibri" pitchFamily="34" charset="0"/>
              </a:rPr>
              <a:t>TLC </a:t>
            </a:r>
            <a:r>
              <a:rPr lang="el-GR" sz="2400" dirty="0">
                <a:latin typeface="Calibri" pitchFamily="34" charset="0"/>
              </a:rPr>
              <a:t>έχει νόημα μόνο για κάποια πρώτα στάδια αναλύσεων</a:t>
            </a:r>
          </a:p>
          <a:p>
            <a:pPr algn="just">
              <a:buFont typeface="Arial" panose="020B0604020202020204" pitchFamily="34" charset="0"/>
              <a:buChar char="•"/>
            </a:pPr>
            <a:r>
              <a:rPr lang="el-GR" sz="2400" b="1" dirty="0">
                <a:latin typeface="Calibri" pitchFamily="34" charset="0"/>
              </a:rPr>
              <a:t> </a:t>
            </a:r>
            <a:r>
              <a:rPr lang="el-GR" sz="2400" dirty="0">
                <a:latin typeface="Calibri" pitchFamily="34" charset="0"/>
              </a:rPr>
              <a:t>Η </a:t>
            </a:r>
            <a:r>
              <a:rPr lang="en-US" sz="2400" b="1" dirty="0">
                <a:latin typeface="Calibri" pitchFamily="34" charset="0"/>
              </a:rPr>
              <a:t>GC</a:t>
            </a:r>
            <a:r>
              <a:rPr lang="en-US" sz="2400" dirty="0">
                <a:latin typeface="Calibri" pitchFamily="34" charset="0"/>
              </a:rPr>
              <a:t> </a:t>
            </a:r>
            <a:r>
              <a:rPr lang="el-GR" sz="2400" dirty="0">
                <a:latin typeface="Calibri" pitchFamily="34" charset="0"/>
              </a:rPr>
              <a:t>αφορά λίγες πτητικές και </a:t>
            </a:r>
            <a:r>
              <a:rPr lang="el-GR" sz="2400" dirty="0" err="1">
                <a:latin typeface="Calibri" pitchFamily="34" charset="0"/>
              </a:rPr>
              <a:t>θερμοανθεκτικές</a:t>
            </a:r>
            <a:r>
              <a:rPr lang="el-GR" sz="2400" dirty="0">
                <a:latin typeface="Calibri" pitchFamily="34" charset="0"/>
              </a:rPr>
              <a:t> ουσίες</a:t>
            </a:r>
          </a:p>
          <a:p>
            <a:pPr algn="just">
              <a:buFont typeface="Arial" panose="020B0604020202020204" pitchFamily="34" charset="0"/>
              <a:buChar char="•"/>
            </a:pPr>
            <a:r>
              <a:rPr lang="el-GR" sz="2400" dirty="0">
                <a:latin typeface="Calibri" pitchFamily="34" charset="0"/>
              </a:rPr>
              <a:t> Η </a:t>
            </a:r>
            <a:r>
              <a:rPr lang="en-US" sz="2400" b="1" dirty="0">
                <a:latin typeface="Calibri" pitchFamily="34" charset="0"/>
              </a:rPr>
              <a:t>CE</a:t>
            </a:r>
            <a:r>
              <a:rPr lang="el-GR" sz="2400" dirty="0">
                <a:latin typeface="Calibri" pitchFamily="34" charset="0"/>
              </a:rPr>
              <a:t> έχει αρχίσει και χρησιμοποιείται</a:t>
            </a:r>
          </a:p>
          <a:p>
            <a:pPr algn="just">
              <a:buFont typeface="Arial" panose="020B0604020202020204" pitchFamily="34" charset="0"/>
              <a:buChar char="•"/>
            </a:pPr>
            <a:r>
              <a:rPr lang="el-GR" sz="2400" dirty="0">
                <a:latin typeface="Calibri" pitchFamily="34" charset="0"/>
              </a:rPr>
              <a:t> </a:t>
            </a:r>
            <a:r>
              <a:rPr lang="en-US" sz="2400" b="1" dirty="0">
                <a:latin typeface="Calibri" pitchFamily="34" charset="0"/>
              </a:rPr>
              <a:t>LC/MS</a:t>
            </a:r>
            <a:r>
              <a:rPr lang="en-US" sz="2400" dirty="0">
                <a:latin typeface="Calibri" pitchFamily="34" charset="0"/>
              </a:rPr>
              <a:t> </a:t>
            </a:r>
            <a:r>
              <a:rPr lang="el-GR" sz="2400" dirty="0">
                <a:latin typeface="Calibri" pitchFamily="34" charset="0"/>
              </a:rPr>
              <a:t>για ταυτοποίηση δομή (</a:t>
            </a:r>
            <a:r>
              <a:rPr lang="en-US" sz="2400" dirty="0">
                <a:latin typeface="Calibri" pitchFamily="34" charset="0"/>
              </a:rPr>
              <a:t>TOF, HRMS), </a:t>
            </a:r>
            <a:r>
              <a:rPr lang="el-GR" sz="2400" dirty="0">
                <a:latin typeface="Calibri" pitchFamily="34" charset="0"/>
              </a:rPr>
              <a:t>συμβατές κινητές φάσεις</a:t>
            </a:r>
          </a:p>
          <a:p>
            <a:pPr algn="just">
              <a:buFont typeface="Arial" panose="020B0604020202020204"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414667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30</a:t>
            </a:fld>
            <a:endParaRPr lang="sr-Latn-CS"/>
          </a:p>
        </p:txBody>
      </p:sp>
      <p:pic>
        <p:nvPicPr>
          <p:cNvPr id="3" name="Picture 16" descr="postscript_f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99524"/>
            <a:ext cx="5040238" cy="492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43001" y="548680"/>
            <a:ext cx="9000999" cy="66833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br>
              <a:rPr lang="en-US" altLang="en-US" sz="2400" b="1" dirty="0">
                <a:solidFill>
                  <a:srgbClr val="FF0000"/>
                </a:solidFill>
              </a:rPr>
            </a:br>
            <a:r>
              <a:rPr lang="el-GR" altLang="en-US" sz="2400" b="1" dirty="0">
                <a:solidFill>
                  <a:srgbClr val="FF0000"/>
                </a:solidFill>
              </a:rPr>
              <a:t>ΣΧΕΣΗ ΟΡΘΟΤΗΤΑΣ ή ΑΚΡΙΒΕΙΑΣ (</a:t>
            </a:r>
            <a:r>
              <a:rPr lang="en-US" altLang="en-US" sz="2400" b="1" dirty="0">
                <a:solidFill>
                  <a:srgbClr val="FF0000"/>
                </a:solidFill>
              </a:rPr>
              <a:t>accuracy) </a:t>
            </a:r>
            <a:r>
              <a:rPr lang="el-GR" altLang="en-US" sz="2400" b="1" dirty="0">
                <a:solidFill>
                  <a:srgbClr val="FF0000"/>
                </a:solidFill>
              </a:rPr>
              <a:t>ΜΕ ΠΙΣΤΟΤΗΤΑ (</a:t>
            </a:r>
            <a:r>
              <a:rPr lang="en-US" altLang="en-US" sz="2400" b="1" dirty="0">
                <a:solidFill>
                  <a:srgbClr val="FF0000"/>
                </a:solidFill>
              </a:rPr>
              <a:t>precision)</a:t>
            </a:r>
            <a:endParaRPr lang="en-GB" altLang="en-US" sz="2400" b="1" dirty="0">
              <a:solidFill>
                <a:srgbClr val="FF0000"/>
              </a:solidFill>
            </a:endParaRPr>
          </a:p>
        </p:txBody>
      </p:sp>
    </p:spTree>
    <p:extLst>
      <p:ext uri="{BB962C8B-B14F-4D97-AF65-F5344CB8AC3E}">
        <p14:creationId xmlns:p14="http://schemas.microsoft.com/office/powerpoint/2010/main" val="3288844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31</a:t>
            </a:fld>
            <a:endParaRPr lang="sr-Latn-CS"/>
          </a:p>
        </p:txBody>
      </p:sp>
      <p:sp>
        <p:nvSpPr>
          <p:cNvPr id="3" name="Rectangle 3"/>
          <p:cNvSpPr txBox="1">
            <a:spLocks noChangeArrowheads="1"/>
          </p:cNvSpPr>
          <p:nvPr/>
        </p:nvSpPr>
        <p:spPr>
          <a:xfrm>
            <a:off x="427559" y="1052736"/>
            <a:ext cx="8003232" cy="29718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dirty="0">
                <a:latin typeface="+mj-lt"/>
              </a:rPr>
              <a:t>Υποσύνολα της πιστότητας:</a:t>
            </a:r>
          </a:p>
          <a:p>
            <a:pPr marL="609600" indent="-609600" eaLnBrk="1" hangingPunct="1"/>
            <a:r>
              <a:rPr lang="el-GR" altLang="en-US" dirty="0">
                <a:latin typeface="+mj-lt"/>
              </a:rPr>
              <a:t>	</a:t>
            </a:r>
            <a:r>
              <a:rPr lang="el-GR" altLang="en-US" b="1" dirty="0" err="1">
                <a:latin typeface="+mj-lt"/>
              </a:rPr>
              <a:t>Επαναληψιμότητα</a:t>
            </a:r>
            <a:r>
              <a:rPr lang="el-GR" altLang="en-US" dirty="0">
                <a:latin typeface="+mj-lt"/>
              </a:rPr>
              <a:t> (</a:t>
            </a:r>
            <a:r>
              <a:rPr lang="en-GB" altLang="en-US" dirty="0">
                <a:latin typeface="+mj-lt"/>
              </a:rPr>
              <a:t>Repeatability)</a:t>
            </a:r>
          </a:p>
          <a:p>
            <a:pPr marL="609600" indent="-609600" eaLnBrk="1" hangingPunct="1"/>
            <a:r>
              <a:rPr lang="en-GB" altLang="en-US" dirty="0">
                <a:latin typeface="+mj-lt"/>
              </a:rPr>
              <a:t>	</a:t>
            </a:r>
            <a:r>
              <a:rPr lang="el-GR" altLang="en-US" b="1" dirty="0" err="1">
                <a:latin typeface="+mj-lt"/>
              </a:rPr>
              <a:t>Αναπαραγωγιμότητα</a:t>
            </a:r>
            <a:r>
              <a:rPr lang="el-GR" altLang="en-US" b="1" dirty="0">
                <a:latin typeface="+mj-lt"/>
              </a:rPr>
              <a:t> </a:t>
            </a:r>
            <a:r>
              <a:rPr lang="el-GR" altLang="en-US" dirty="0">
                <a:latin typeface="+mj-lt"/>
              </a:rPr>
              <a:t>(</a:t>
            </a:r>
            <a:r>
              <a:rPr lang="en-GB" altLang="en-US" dirty="0">
                <a:latin typeface="+mj-lt"/>
              </a:rPr>
              <a:t>Reproducibility</a:t>
            </a:r>
            <a:r>
              <a:rPr lang="en-GB" altLang="en-US" dirty="0"/>
              <a:t>)</a:t>
            </a:r>
          </a:p>
        </p:txBody>
      </p:sp>
      <p:sp>
        <p:nvSpPr>
          <p:cNvPr id="4" name="Rectangle 3"/>
          <p:cNvSpPr txBox="1">
            <a:spLocks noChangeArrowheads="1"/>
          </p:cNvSpPr>
          <p:nvPr/>
        </p:nvSpPr>
        <p:spPr>
          <a:xfrm>
            <a:off x="395536" y="2865586"/>
            <a:ext cx="7772400" cy="3886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b="1" dirty="0" err="1">
                <a:latin typeface="+mj-lt"/>
              </a:rPr>
              <a:t>Επαναληψιμότητα</a:t>
            </a:r>
            <a:r>
              <a:rPr lang="el-GR" altLang="en-US" b="1" dirty="0">
                <a:latin typeface="+mj-lt"/>
              </a:rPr>
              <a:t>:</a:t>
            </a:r>
            <a:r>
              <a:rPr lang="el-GR" altLang="en-US" dirty="0">
                <a:latin typeface="+mj-lt"/>
              </a:rPr>
              <a:t> Το μέτρο της διασποράς των αποτελεσμάτων διαδοχικών ελέγχων στο ίδιο δείγμα, που εκτελούνται κάτω από τις ίδιες συνθήκες, δηλ. ίδια μέθοδος ελέγχου, ίδιος αναλυτής, ίδια συσκευή, ίδιο εργαστήριο και βραχύ χρονικό διάστημα.</a:t>
            </a:r>
          </a:p>
        </p:txBody>
      </p:sp>
    </p:spTree>
    <p:extLst>
      <p:ext uri="{BB962C8B-B14F-4D97-AF65-F5344CB8AC3E}">
        <p14:creationId xmlns:p14="http://schemas.microsoft.com/office/powerpoint/2010/main" val="107414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32</a:t>
            </a:fld>
            <a:endParaRPr lang="sr-Latn-CS"/>
          </a:p>
        </p:txBody>
      </p:sp>
      <p:sp>
        <p:nvSpPr>
          <p:cNvPr id="3" name="Rectangle 1027"/>
          <p:cNvSpPr txBox="1">
            <a:spLocks noChangeArrowheads="1"/>
          </p:cNvSpPr>
          <p:nvPr/>
        </p:nvSpPr>
        <p:spPr>
          <a:xfrm>
            <a:off x="395536" y="1268760"/>
            <a:ext cx="8077200" cy="44196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sz="2400" b="1" dirty="0" err="1">
                <a:latin typeface="+mj-lt"/>
              </a:rPr>
              <a:t>Αναπαραγωγιμότητα</a:t>
            </a:r>
            <a:r>
              <a:rPr lang="el-GR" altLang="en-US" sz="2400" b="1" dirty="0">
                <a:latin typeface="+mj-lt"/>
              </a:rPr>
              <a:t>: </a:t>
            </a:r>
            <a:r>
              <a:rPr lang="el-GR" altLang="en-US" sz="2400" dirty="0">
                <a:latin typeface="+mj-lt"/>
              </a:rPr>
              <a:t>Το μέτρο της διασποράς μεταξύ των αποτελεσμάτων που </a:t>
            </a:r>
            <a:r>
              <a:rPr lang="el-GR" altLang="en-US" sz="2400" dirty="0" err="1">
                <a:latin typeface="+mj-lt"/>
              </a:rPr>
              <a:t>λαμβάνοντ</a:t>
            </a:r>
            <a:r>
              <a:rPr lang="en-GB" altLang="en-US" sz="2400" dirty="0">
                <a:latin typeface="+mj-lt"/>
              </a:rPr>
              <a:t>αι</a:t>
            </a:r>
            <a:r>
              <a:rPr lang="el-GR" altLang="en-US" sz="2400" dirty="0">
                <a:latin typeface="+mj-lt"/>
              </a:rPr>
              <a:t> με την ίδια μέθοδο στο ίδιο δείγμα, κάτω από διαφορετικές συνθήκες, δηλ. διαφορετικός αναλυτής, διαφορετικές συσκευές, διαφορετικές παρτίδες αντιδραστηρίων, διαφορετικούς χρόνους.</a:t>
            </a:r>
          </a:p>
          <a:p>
            <a:pPr marL="609600" indent="-609600" eaLnBrk="1" hangingPunct="1"/>
            <a:r>
              <a:rPr lang="el-GR" altLang="en-US" sz="2400" dirty="0">
                <a:latin typeface="+mj-lt"/>
              </a:rPr>
              <a:t>	- </a:t>
            </a:r>
            <a:r>
              <a:rPr lang="el-GR" altLang="en-US" sz="2400" b="1" dirty="0" err="1">
                <a:latin typeface="+mj-lt"/>
              </a:rPr>
              <a:t>Ενδοεργαστηριακή</a:t>
            </a:r>
            <a:r>
              <a:rPr lang="el-GR" altLang="en-US" sz="2400" b="1" dirty="0">
                <a:latin typeface="+mj-lt"/>
              </a:rPr>
              <a:t> </a:t>
            </a:r>
            <a:r>
              <a:rPr lang="el-GR" altLang="en-US" sz="2400" b="1" dirty="0" err="1">
                <a:latin typeface="+mj-lt"/>
              </a:rPr>
              <a:t>αναπαραγωγιμότητα</a:t>
            </a:r>
            <a:r>
              <a:rPr lang="el-GR" altLang="en-US" sz="2400" dirty="0">
                <a:latin typeface="+mj-lt"/>
              </a:rPr>
              <a:t> (στο ίδιο εργαστήριο)</a:t>
            </a:r>
            <a:r>
              <a:rPr lang="en-US" altLang="en-US" sz="2400" dirty="0">
                <a:latin typeface="+mj-lt"/>
              </a:rPr>
              <a:t> [</a:t>
            </a:r>
            <a:r>
              <a:rPr lang="el-GR" altLang="en-US" sz="2400" dirty="0">
                <a:latin typeface="+mj-lt"/>
              </a:rPr>
              <a:t>στις Φαρμακοποιίες αναφέρεται και ως </a:t>
            </a:r>
            <a:r>
              <a:rPr lang="en-US" altLang="en-US" sz="2400" b="1" dirty="0">
                <a:latin typeface="+mj-lt"/>
              </a:rPr>
              <a:t>Intermediate Precision – </a:t>
            </a:r>
            <a:r>
              <a:rPr lang="el-GR" altLang="en-US" sz="2400" b="1" dirty="0">
                <a:latin typeface="+mj-lt"/>
              </a:rPr>
              <a:t>Ενδιάμεση Πιστότητα</a:t>
            </a:r>
            <a:r>
              <a:rPr lang="el-GR" altLang="en-US" sz="2400" dirty="0">
                <a:latin typeface="+mj-lt"/>
              </a:rPr>
              <a:t>]</a:t>
            </a:r>
            <a:endParaRPr lang="el-GR" altLang="en-US" sz="2400" b="1" dirty="0">
              <a:latin typeface="+mj-lt"/>
            </a:endParaRPr>
          </a:p>
          <a:p>
            <a:pPr marL="609600" indent="-609600" eaLnBrk="1" hangingPunct="1"/>
            <a:r>
              <a:rPr lang="el-GR" altLang="en-US" sz="2400" b="1" dirty="0">
                <a:latin typeface="+mj-lt"/>
              </a:rPr>
              <a:t>	- </a:t>
            </a:r>
            <a:r>
              <a:rPr lang="el-GR" altLang="en-US" sz="2400" b="1" dirty="0" err="1">
                <a:latin typeface="+mj-lt"/>
              </a:rPr>
              <a:t>Διεργαστηριακή</a:t>
            </a:r>
            <a:r>
              <a:rPr lang="el-GR" altLang="en-US" sz="2400" b="1" dirty="0">
                <a:latin typeface="+mj-lt"/>
              </a:rPr>
              <a:t> </a:t>
            </a:r>
            <a:r>
              <a:rPr lang="el-GR" altLang="en-US" sz="2400" b="1" dirty="0" err="1">
                <a:latin typeface="+mj-lt"/>
              </a:rPr>
              <a:t>αναπαραγωγιμότητα</a:t>
            </a:r>
            <a:r>
              <a:rPr lang="el-GR" altLang="en-US" sz="2400" b="1" dirty="0">
                <a:latin typeface="+mj-lt"/>
              </a:rPr>
              <a:t> </a:t>
            </a:r>
            <a:r>
              <a:rPr lang="el-GR" altLang="en-US" sz="2400" dirty="0">
                <a:latin typeface="+mj-lt"/>
              </a:rPr>
              <a:t>(σε διαφορετικά εργαστήρια).</a:t>
            </a:r>
            <a:endParaRPr lang="en-GB" altLang="en-US" sz="2400" b="1" dirty="0">
              <a:latin typeface="+mj-lt"/>
            </a:endParaRPr>
          </a:p>
        </p:txBody>
      </p:sp>
    </p:spTree>
    <p:extLst>
      <p:ext uri="{BB962C8B-B14F-4D97-AF65-F5344CB8AC3E}">
        <p14:creationId xmlns:p14="http://schemas.microsoft.com/office/powerpoint/2010/main" val="935522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33</a:t>
            </a:fld>
            <a:endParaRPr lang="sr-Latn-CS"/>
          </a:p>
        </p:txBody>
      </p:sp>
      <p:pic>
        <p:nvPicPr>
          <p:cNvPr id="2050" name="Picture 2" descr="http://www.cysonline.org/articles/2011/2/1/images/ChronYoungSci_2011_2_1_21_79345_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4876800" cy="5114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4288" y="2060848"/>
            <a:ext cx="724878" cy="400110"/>
          </a:xfrm>
          <a:prstGeom prst="rect">
            <a:avLst/>
          </a:prstGeom>
          <a:noFill/>
        </p:spPr>
        <p:txBody>
          <a:bodyPr wrap="none" rtlCol="0">
            <a:spAutoFit/>
          </a:bodyPr>
          <a:lstStyle/>
          <a:p>
            <a:r>
              <a:rPr lang="en-US" dirty="0">
                <a:solidFill>
                  <a:srgbClr val="FF0000"/>
                </a:solidFill>
              </a:rPr>
              <a:t>LOQ</a:t>
            </a:r>
          </a:p>
        </p:txBody>
      </p:sp>
      <p:sp>
        <p:nvSpPr>
          <p:cNvPr id="6" name="TextBox 5"/>
          <p:cNvSpPr txBox="1"/>
          <p:nvPr/>
        </p:nvSpPr>
        <p:spPr>
          <a:xfrm>
            <a:off x="7164288" y="4941168"/>
            <a:ext cx="712054" cy="400110"/>
          </a:xfrm>
          <a:prstGeom prst="rect">
            <a:avLst/>
          </a:prstGeom>
          <a:noFill/>
        </p:spPr>
        <p:txBody>
          <a:bodyPr wrap="none" rtlCol="0">
            <a:spAutoFit/>
          </a:bodyPr>
          <a:lstStyle/>
          <a:p>
            <a:r>
              <a:rPr lang="en-US" dirty="0">
                <a:solidFill>
                  <a:srgbClr val="FF0000"/>
                </a:solidFill>
              </a:rPr>
              <a:t>LOD</a:t>
            </a:r>
          </a:p>
        </p:txBody>
      </p:sp>
    </p:spTree>
    <p:extLst>
      <p:ext uri="{BB962C8B-B14F-4D97-AF65-F5344CB8AC3E}">
        <p14:creationId xmlns:p14="http://schemas.microsoft.com/office/powerpoint/2010/main" val="1314697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34</a:t>
            </a:fld>
            <a:endParaRPr lang="sr-Latn-CS"/>
          </a:p>
        </p:txBody>
      </p:sp>
      <p:sp>
        <p:nvSpPr>
          <p:cNvPr id="3" name="Rectangle 2"/>
          <p:cNvSpPr txBox="1">
            <a:spLocks noChangeArrowheads="1"/>
          </p:cNvSpPr>
          <p:nvPr/>
        </p:nvSpPr>
        <p:spPr>
          <a:xfrm>
            <a:off x="755576" y="764704"/>
            <a:ext cx="77724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r>
              <a:rPr lang="el-GR" altLang="en-US" sz="2400" b="1" dirty="0">
                <a:solidFill>
                  <a:srgbClr val="FF0000"/>
                </a:solidFill>
              </a:rPr>
              <a:t>ΑΝΘΕΚΤΙΚΟΤΗΤΑ (</a:t>
            </a:r>
            <a:r>
              <a:rPr lang="en-US" altLang="en-US" sz="2400" b="1" dirty="0">
                <a:solidFill>
                  <a:srgbClr val="FF0000"/>
                </a:solidFill>
              </a:rPr>
              <a:t>Ruggedness)</a:t>
            </a:r>
            <a:br>
              <a:rPr lang="en-US" altLang="en-US" sz="2400" b="1" dirty="0">
                <a:solidFill>
                  <a:srgbClr val="FF0000"/>
                </a:solidFill>
              </a:rPr>
            </a:br>
            <a:r>
              <a:rPr lang="en-US" altLang="en-US" sz="2400" b="1" dirty="0">
                <a:solidFill>
                  <a:srgbClr val="FF0000"/>
                </a:solidFill>
              </a:rPr>
              <a:t>(</a:t>
            </a:r>
            <a:r>
              <a:rPr lang="el-GR" altLang="en-US" sz="2400" b="1" dirty="0">
                <a:solidFill>
                  <a:srgbClr val="FF0000"/>
                </a:solidFill>
              </a:rPr>
              <a:t>για τη </a:t>
            </a:r>
            <a:r>
              <a:rPr lang="el-GR" altLang="en-US" sz="2400" b="1" dirty="0" err="1">
                <a:solidFill>
                  <a:srgbClr val="FF0000"/>
                </a:solidFill>
              </a:rPr>
              <a:t>φαρμακοποι</a:t>
            </a:r>
            <a:r>
              <a:rPr lang="en-GB" altLang="en-US" sz="2400" b="1" dirty="0">
                <a:solidFill>
                  <a:srgbClr val="FF0000"/>
                </a:solidFill>
              </a:rPr>
              <a:t>ί</a:t>
            </a:r>
            <a:r>
              <a:rPr lang="el-GR" altLang="en-US" sz="2400" b="1" dirty="0">
                <a:solidFill>
                  <a:srgbClr val="FF0000"/>
                </a:solidFill>
              </a:rPr>
              <a:t>α </a:t>
            </a:r>
            <a:r>
              <a:rPr lang="en-US" altLang="en-US" sz="2400" b="1" dirty="0">
                <a:solidFill>
                  <a:srgbClr val="FF0000"/>
                </a:solidFill>
              </a:rPr>
              <a:t>ROBUSTNESS)</a:t>
            </a:r>
            <a:endParaRPr lang="en-GB" altLang="en-US" sz="2400" b="1" dirty="0">
              <a:solidFill>
                <a:srgbClr val="FF0000"/>
              </a:solidFill>
            </a:endParaRPr>
          </a:p>
        </p:txBody>
      </p:sp>
      <p:sp>
        <p:nvSpPr>
          <p:cNvPr id="4" name="Rectangle 3"/>
          <p:cNvSpPr txBox="1">
            <a:spLocks noChangeArrowheads="1"/>
          </p:cNvSpPr>
          <p:nvPr/>
        </p:nvSpPr>
        <p:spPr>
          <a:xfrm>
            <a:off x="450776" y="2180232"/>
            <a:ext cx="8382000" cy="4176713"/>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l-GR" altLang="en-US" sz="2800" dirty="0">
                <a:latin typeface="+mj-lt"/>
              </a:rPr>
              <a:t>Εξετάζεται στη φάση της ανάπτυξης της μεθόδου και περιγράφει την ανθεκτικότητά της σε προσχεδιασμένες σκοπούμενες </a:t>
            </a:r>
            <a:r>
              <a:rPr lang="el-GR" altLang="en-US" sz="2800" dirty="0" err="1">
                <a:latin typeface="+mj-lt"/>
              </a:rPr>
              <a:t>μικρομεταβολές</a:t>
            </a:r>
            <a:r>
              <a:rPr lang="el-GR" altLang="en-US" sz="2800" dirty="0">
                <a:latin typeface="+mj-lt"/>
              </a:rPr>
              <a:t> των πειραματικών παραμέτρων.</a:t>
            </a:r>
          </a:p>
          <a:p>
            <a:pPr marL="609600" indent="-609600" eaLnBrk="1" hangingPunct="1"/>
            <a:r>
              <a:rPr lang="el-GR" altLang="en-US" sz="2800" dirty="0">
                <a:latin typeface="+mj-lt"/>
              </a:rPr>
              <a:t>Σχετίζεται με την αντοχή (</a:t>
            </a:r>
            <a:r>
              <a:rPr lang="en-US" altLang="en-US" sz="2800" dirty="0">
                <a:latin typeface="+mj-lt"/>
              </a:rPr>
              <a:t>robustness) </a:t>
            </a:r>
            <a:r>
              <a:rPr lang="el-GR" altLang="en-US" sz="2800" dirty="0">
                <a:latin typeface="+mj-lt"/>
              </a:rPr>
              <a:t>της μεθόδου</a:t>
            </a:r>
            <a:r>
              <a:rPr lang="en-US" altLang="en-US" sz="2800" dirty="0">
                <a:latin typeface="+mj-lt"/>
              </a:rPr>
              <a:t> </a:t>
            </a:r>
            <a:r>
              <a:rPr lang="el-GR" altLang="en-US" sz="2800" dirty="0">
                <a:latin typeface="+mj-lt"/>
              </a:rPr>
              <a:t>σε τυχαίες μη σκοπούμενες </a:t>
            </a:r>
            <a:r>
              <a:rPr lang="el-GR" altLang="en-US" sz="2800" dirty="0" err="1">
                <a:latin typeface="+mj-lt"/>
              </a:rPr>
              <a:t>μικρομεταβολές</a:t>
            </a:r>
            <a:r>
              <a:rPr lang="el-GR" altLang="en-US" sz="2800" dirty="0">
                <a:latin typeface="+mj-lt"/>
              </a:rPr>
              <a:t> των πειραματικών παραμέτρων που αντιστοιχούν στον έλεγχο της </a:t>
            </a:r>
            <a:r>
              <a:rPr lang="el-GR" altLang="en-US" sz="2800" dirty="0" err="1">
                <a:latin typeface="+mj-lt"/>
              </a:rPr>
              <a:t>διεργαστηριακής</a:t>
            </a:r>
            <a:r>
              <a:rPr lang="el-GR" altLang="en-US" sz="2800" dirty="0">
                <a:latin typeface="+mj-lt"/>
              </a:rPr>
              <a:t> </a:t>
            </a:r>
            <a:r>
              <a:rPr lang="el-GR" altLang="en-US" sz="2800" dirty="0" err="1">
                <a:latin typeface="+mj-lt"/>
              </a:rPr>
              <a:t>αναπαραγωγιμότητας</a:t>
            </a:r>
            <a:r>
              <a:rPr lang="el-GR" altLang="en-US" sz="2800" dirty="0">
                <a:latin typeface="+mj-lt"/>
              </a:rPr>
              <a:t>.</a:t>
            </a:r>
          </a:p>
        </p:txBody>
      </p:sp>
    </p:spTree>
    <p:extLst>
      <p:ext uri="{BB962C8B-B14F-4D97-AF65-F5344CB8AC3E}">
        <p14:creationId xmlns:p14="http://schemas.microsoft.com/office/powerpoint/2010/main" val="211946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35</a:t>
            </a:fld>
            <a:endParaRPr lang="sr-Latn-CS"/>
          </a:p>
        </p:txBody>
      </p:sp>
      <p:sp>
        <p:nvSpPr>
          <p:cNvPr id="3" name="Rectangle 2"/>
          <p:cNvSpPr txBox="1">
            <a:spLocks noChangeArrowheads="1"/>
          </p:cNvSpPr>
          <p:nvPr/>
        </p:nvSpPr>
        <p:spPr>
          <a:xfrm>
            <a:off x="755576" y="764704"/>
            <a:ext cx="77724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r>
              <a:rPr lang="el-GR" altLang="en-US" sz="2400" b="1" dirty="0">
                <a:solidFill>
                  <a:srgbClr val="FF0000"/>
                </a:solidFill>
              </a:rPr>
              <a:t>ΑΝΑΦΟΡΕΣ</a:t>
            </a:r>
            <a:r>
              <a:rPr lang="en-US" altLang="en-US" sz="2400" b="1">
                <a:solidFill>
                  <a:srgbClr val="FF0000"/>
                </a:solidFill>
              </a:rPr>
              <a:t> </a:t>
            </a:r>
            <a:r>
              <a:rPr lang="en-US" altLang="en-US" sz="2400" b="1" dirty="0">
                <a:solidFill>
                  <a:srgbClr val="FF0000"/>
                </a:solidFill>
              </a:rPr>
              <a:t>-</a:t>
            </a:r>
            <a:r>
              <a:rPr lang="en-US" altLang="en-US" sz="2400" b="1">
                <a:solidFill>
                  <a:srgbClr val="FF0000"/>
                </a:solidFill>
              </a:rPr>
              <a:t> </a:t>
            </a:r>
            <a:r>
              <a:rPr lang="en-US" altLang="en-US" sz="2400" b="1" dirty="0" err="1">
                <a:solidFill>
                  <a:schemeClr val="tx1"/>
                </a:solidFill>
              </a:rPr>
              <a:t>konsgeo@</a:t>
            </a:r>
            <a:r>
              <a:rPr lang="en-US" altLang="en-US" sz="2400" b="1" err="1">
                <a:solidFill>
                  <a:schemeClr val="tx1"/>
                </a:solidFill>
              </a:rPr>
              <a:t>uoa</a:t>
            </a:r>
            <a:r>
              <a:rPr lang="en-US" altLang="en-US" sz="2400" b="1">
                <a:solidFill>
                  <a:schemeClr val="tx1"/>
                </a:solidFill>
              </a:rPr>
              <a:t>.gr</a:t>
            </a:r>
            <a:endParaRPr lang="en-GB" altLang="en-US" sz="2400" b="1" dirty="0">
              <a:solidFill>
                <a:srgbClr val="FF0000"/>
              </a:solidFill>
            </a:endParaRPr>
          </a:p>
        </p:txBody>
      </p:sp>
      <p:sp>
        <p:nvSpPr>
          <p:cNvPr id="4" name="Rectangle 3"/>
          <p:cNvSpPr txBox="1">
            <a:spLocks noChangeArrowheads="1"/>
          </p:cNvSpPr>
          <p:nvPr/>
        </p:nvSpPr>
        <p:spPr>
          <a:xfrm>
            <a:off x="179512" y="1196753"/>
            <a:ext cx="8964488" cy="4464496"/>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eaLnBrk="1" hangingPunct="1"/>
            <a:r>
              <a:rPr lang="en-US" altLang="en-US" dirty="0">
                <a:latin typeface="+mj-lt"/>
              </a:rPr>
              <a:t>WWW.CHROMATOGRAPHYONLINE.COM</a:t>
            </a:r>
            <a:r>
              <a:rPr lang="el-GR" altLang="en-US" dirty="0">
                <a:latin typeface="+mj-lt"/>
              </a:rPr>
              <a:t>,</a:t>
            </a:r>
            <a:r>
              <a:rPr lang="en-US" altLang="en-US" dirty="0">
                <a:latin typeface="+mj-lt"/>
              </a:rPr>
              <a:t> JUNE 2020</a:t>
            </a:r>
            <a:r>
              <a:rPr lang="el-GR" altLang="en-US" dirty="0">
                <a:latin typeface="+mj-lt"/>
              </a:rPr>
              <a:t>,</a:t>
            </a:r>
            <a:r>
              <a:rPr lang="en-US" altLang="en-US" dirty="0">
                <a:latin typeface="+mj-lt"/>
              </a:rPr>
              <a:t> LCGC NORTH AMERICA</a:t>
            </a:r>
            <a:r>
              <a:rPr lang="el-GR" altLang="en-US" dirty="0">
                <a:latin typeface="+mj-lt"/>
              </a:rPr>
              <a:t>,</a:t>
            </a:r>
            <a:r>
              <a:rPr lang="en-US" altLang="en-US" dirty="0">
                <a:latin typeface="+mj-lt"/>
              </a:rPr>
              <a:t> VOLUME 38</a:t>
            </a:r>
            <a:r>
              <a:rPr lang="el-GR" altLang="en-US" dirty="0">
                <a:latin typeface="+mj-lt"/>
              </a:rPr>
              <a:t>,</a:t>
            </a:r>
            <a:r>
              <a:rPr lang="en-US" altLang="en-US" dirty="0">
                <a:latin typeface="+mj-lt"/>
              </a:rPr>
              <a:t> NUMBER 6</a:t>
            </a:r>
            <a:r>
              <a:rPr lang="el-GR" altLang="en-US" dirty="0">
                <a:latin typeface="+mj-lt"/>
              </a:rPr>
              <a:t>, </a:t>
            </a:r>
            <a:r>
              <a:rPr lang="en-US" altLang="en-US" dirty="0">
                <a:latin typeface="+mj-lt"/>
              </a:rPr>
              <a:t>P. 325</a:t>
            </a:r>
          </a:p>
          <a:p>
            <a:pPr marL="609600" indent="-609600" eaLnBrk="1" hangingPunct="1"/>
            <a:r>
              <a:rPr lang="en-US" altLang="en-US" dirty="0">
                <a:latin typeface="+mj-lt"/>
              </a:rPr>
              <a:t>Mini Review on Forced Degradation Studies on Anti-Epileptic Drugs and Beyond, R. Adhikari et.al., Journal of Chromatographic Science, 2022, 1–20, </a:t>
            </a:r>
            <a:r>
              <a:rPr lang="en-US" altLang="en-US" dirty="0">
                <a:latin typeface="+mj-lt"/>
                <a:hlinkClick r:id="rId2">
                  <a:extLst>
                    <a:ext uri="{A12FA001-AC4F-418D-AE19-62706E023703}">
                      <ahyp:hlinkClr xmlns:ahyp="http://schemas.microsoft.com/office/drawing/2018/hyperlinkcolor" val="tx"/>
                    </a:ext>
                  </a:extLst>
                </a:hlinkClick>
              </a:rPr>
              <a:t>https://doi.org/10.1093/chromsci/bmac070</a:t>
            </a:r>
            <a:endParaRPr lang="en-US" altLang="en-US" dirty="0">
              <a:latin typeface="+mj-lt"/>
            </a:endParaRPr>
          </a:p>
          <a:p>
            <a:pPr marL="609600" indent="-609600" eaLnBrk="1" hangingPunct="1"/>
            <a:r>
              <a:rPr lang="en-US" altLang="en-US" dirty="0">
                <a:latin typeface="+mj-lt"/>
              </a:rPr>
              <a:t>Pharmaceutical Stress Testing Predicting Drug Degradation, 2e, DRUGS AND THE PHARMACEUTICAL SCIENCES, Informa, 2011</a:t>
            </a:r>
          </a:p>
          <a:p>
            <a:pPr marL="609600" indent="-609600" eaLnBrk="1" hangingPunct="1"/>
            <a:r>
              <a:rPr lang="en-US" altLang="en-US" dirty="0">
                <a:latin typeface="+mj-lt"/>
                <a:hlinkClick r:id="rId3">
                  <a:extLst>
                    <a:ext uri="{A12FA001-AC4F-418D-AE19-62706E023703}">
                      <ahyp:hlinkClr xmlns:ahyp="http://schemas.microsoft.com/office/drawing/2018/hyperlinkcolor" val="tx"/>
                    </a:ext>
                  </a:extLst>
                </a:hlinkClick>
              </a:rPr>
              <a:t>https://www.admescope.com</a:t>
            </a:r>
            <a:endParaRPr lang="en-US" altLang="en-US" dirty="0">
              <a:latin typeface="+mj-lt"/>
            </a:endParaRPr>
          </a:p>
          <a:p>
            <a:pPr marL="609600" indent="-609600" eaLnBrk="1" hangingPunct="1"/>
            <a:r>
              <a:rPr lang="en-US" altLang="en-US" dirty="0">
                <a:latin typeface="+mj-lt"/>
              </a:rPr>
              <a:t>Methods for Stability Testing of Pharmaceuticals, Edited by S. Bajaj, S. Singh, 2018, Methods in Pharmacology and Toxicology, Springer Nature</a:t>
            </a:r>
          </a:p>
          <a:p>
            <a:pPr marL="609600" indent="-609600" eaLnBrk="1" hangingPunct="1"/>
            <a:endParaRPr lang="en-US" altLang="en-US" sz="2400" dirty="0">
              <a:latin typeface="+mj-lt"/>
            </a:endParaRPr>
          </a:p>
          <a:p>
            <a:pPr marL="609600" indent="-609600" eaLnBrk="1" hangingPunct="1"/>
            <a:endParaRPr lang="el-GR" altLang="en-US" sz="2400" dirty="0">
              <a:latin typeface="+mj-lt"/>
            </a:endParaRPr>
          </a:p>
        </p:txBody>
      </p:sp>
    </p:spTree>
    <p:extLst>
      <p:ext uri="{BB962C8B-B14F-4D97-AF65-F5344CB8AC3E}">
        <p14:creationId xmlns:p14="http://schemas.microsoft.com/office/powerpoint/2010/main" val="354147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2FF2EE-2D4F-4BD3-8DCC-C810D2E17843}" type="slidenum">
              <a:rPr lang="sr-Latn-CS" smtClean="0"/>
              <a:pPr>
                <a:defRPr/>
              </a:pPr>
              <a:t>4</a:t>
            </a:fld>
            <a:endParaRPr lang="sr-Latn-CS"/>
          </a:p>
        </p:txBody>
      </p:sp>
      <p:sp>
        <p:nvSpPr>
          <p:cNvPr id="13" name="TextBox 8"/>
          <p:cNvSpPr txBox="1">
            <a:spLocks noChangeArrowheads="1"/>
          </p:cNvSpPr>
          <p:nvPr/>
        </p:nvSpPr>
        <p:spPr bwMode="auto">
          <a:xfrm>
            <a:off x="555576" y="908720"/>
            <a:ext cx="8134672" cy="3416320"/>
          </a:xfrm>
          <a:prstGeom prst="rect">
            <a:avLst/>
          </a:prstGeom>
          <a:noFill/>
          <a:ln w="9525">
            <a:noFill/>
            <a:miter lim="800000"/>
            <a:headEnd/>
            <a:tailEnd/>
          </a:ln>
        </p:spPr>
        <p:txBody>
          <a:bodyPr wrap="square">
            <a:spAutoFit/>
          </a:bodyPr>
          <a:lstStyle/>
          <a:p>
            <a:pPr algn="just"/>
            <a:r>
              <a:rPr lang="el-GR" sz="2400" b="1" dirty="0">
                <a:latin typeface="Calibri" pitchFamily="34" charset="0"/>
              </a:rPr>
              <a:t>Προτιμητέα μέθοδος</a:t>
            </a:r>
            <a:r>
              <a:rPr lang="el-GR" sz="2400" dirty="0">
                <a:latin typeface="Calibri" pitchFamily="34" charset="0"/>
              </a:rPr>
              <a:t>: </a:t>
            </a:r>
            <a:r>
              <a:rPr lang="en-US" sz="2400" dirty="0">
                <a:solidFill>
                  <a:srgbClr val="FF0000"/>
                </a:solidFill>
                <a:latin typeface="Calibri" pitchFamily="34" charset="0"/>
              </a:rPr>
              <a:t>RP-HPLC</a:t>
            </a:r>
            <a:r>
              <a:rPr lang="en-US" sz="2400" dirty="0">
                <a:latin typeface="Calibri" pitchFamily="34" charset="0"/>
              </a:rPr>
              <a:t> (</a:t>
            </a:r>
            <a:r>
              <a:rPr lang="el-GR" sz="2400" dirty="0">
                <a:latin typeface="Calibri" pitchFamily="34" charset="0"/>
              </a:rPr>
              <a:t>αντιστρόφου φάσης)</a:t>
            </a:r>
          </a:p>
          <a:p>
            <a:pPr algn="just"/>
            <a:endParaRPr lang="el-GR" sz="2400" dirty="0">
              <a:latin typeface="Calibri" pitchFamily="34" charset="0"/>
            </a:endParaRPr>
          </a:p>
          <a:p>
            <a:pPr algn="just"/>
            <a:r>
              <a:rPr lang="el-GR" sz="2400" dirty="0">
                <a:latin typeface="Calibri" pitchFamily="34" charset="0"/>
              </a:rPr>
              <a:t>Είναι πιο </a:t>
            </a:r>
            <a:r>
              <a:rPr lang="el-GR" sz="2400" u="sng" dirty="0">
                <a:latin typeface="Calibri" pitchFamily="34" charset="0"/>
              </a:rPr>
              <a:t>κατάλληλη</a:t>
            </a:r>
            <a:r>
              <a:rPr lang="el-GR" sz="2400" dirty="0">
                <a:latin typeface="Calibri" pitchFamily="34" charset="0"/>
              </a:rPr>
              <a:t> για μελέτες σταθερότητας γιατί:</a:t>
            </a:r>
          </a:p>
          <a:p>
            <a:pPr algn="just"/>
            <a:endParaRPr lang="el-GR" sz="2400" dirty="0">
              <a:latin typeface="Calibri" pitchFamily="34" charset="0"/>
            </a:endParaRPr>
          </a:p>
          <a:p>
            <a:pPr marL="457200" indent="-457200" algn="just">
              <a:buAutoNum type="arabicParenR"/>
            </a:pPr>
            <a:r>
              <a:rPr lang="el-GR" sz="2400" dirty="0">
                <a:latin typeface="Calibri" pitchFamily="34" charset="0"/>
              </a:rPr>
              <a:t>Είναι συμβατή με οργανικούς διαλύτες και υδατικά διαλύματα </a:t>
            </a:r>
          </a:p>
          <a:p>
            <a:pPr marL="457200" indent="-457200" algn="just">
              <a:buAutoNum type="arabicParenR"/>
            </a:pPr>
            <a:r>
              <a:rPr lang="el-GR" sz="2400" dirty="0">
                <a:latin typeface="Calibri" pitchFamily="34" charset="0"/>
              </a:rPr>
              <a:t>Υψηλή εκλεκτικότητα </a:t>
            </a:r>
          </a:p>
          <a:p>
            <a:pPr marL="457200" indent="-457200" algn="just">
              <a:buAutoNum type="arabicParenR"/>
            </a:pPr>
            <a:r>
              <a:rPr lang="el-GR" sz="2400" dirty="0">
                <a:latin typeface="Calibri" pitchFamily="34" charset="0"/>
              </a:rPr>
              <a:t>Υψηλή ευαισθησία</a:t>
            </a:r>
          </a:p>
          <a:p>
            <a:pPr marL="457200" indent="-457200" algn="just">
              <a:buAutoNum type="arabicParenR"/>
            </a:pPr>
            <a:r>
              <a:rPr lang="el-GR" sz="2400" dirty="0">
                <a:latin typeface="Calibri" pitchFamily="34" charset="0"/>
              </a:rPr>
              <a:t>Ικανότητα ανίχνευσης πολικών μορίων</a:t>
            </a:r>
            <a:endParaRPr lang="en-US" sz="2400" dirty="0">
              <a:latin typeface="Calibri" pitchFamily="34" charset="0"/>
            </a:endParaRPr>
          </a:p>
        </p:txBody>
      </p:sp>
      <p:sp>
        <p:nvSpPr>
          <p:cNvPr id="15" name="Slide Number Placeholder 10"/>
          <p:cNvSpPr txBox="1">
            <a:spLocks/>
          </p:cNvSpPr>
          <p:nvPr/>
        </p:nvSpPr>
        <p:spPr>
          <a:xfrm>
            <a:off x="6553200" y="6356350"/>
            <a:ext cx="21336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5A46742-553D-4F71-8DDB-5653B7A8D5EA}" type="slidenum">
              <a:rPr kumimoji="0" lang="el-GR" sz="1200" b="0" i="0" u="none" strike="noStrike" kern="1200" cap="none" spc="0" normalizeH="0" baseline="0" noProof="0" smtClean="0">
                <a:ln>
                  <a:noFill/>
                </a:ln>
                <a:solidFill>
                  <a:schemeClr val="tx2">
                    <a:shade val="9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sz="1200" b="0" i="0" u="none" strike="noStrike" kern="1200" cap="none" spc="0" normalizeH="0" baseline="0" noProof="0">
              <a:ln>
                <a:noFill/>
              </a:ln>
              <a:solidFill>
                <a:schemeClr val="tx2">
                  <a:shade val="90000"/>
                </a:schemeClr>
              </a:solidFill>
              <a:effectLst/>
              <a:uLnTx/>
              <a:uFillTx/>
              <a:latin typeface="Arial" charset="0"/>
              <a:ea typeface="+mn-ea"/>
              <a:cs typeface="+mn-cs"/>
            </a:endParaRPr>
          </a:p>
        </p:txBody>
      </p:sp>
      <p:pic>
        <p:nvPicPr>
          <p:cNvPr id="4098" name="Picture 2" descr="https://encrypted-tbn2.gstatic.com/images?q=tbn:ANd9GcSFCBuDt15ogdlju9pPdQynD41Gzo0FhimMpPenjLO-gIrKSt0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912" y="4735857"/>
            <a:ext cx="3048000" cy="1209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5</a:t>
            </a:fld>
            <a:endParaRPr lang="sr-Latn-CS"/>
          </a:p>
        </p:txBody>
      </p:sp>
      <p:sp>
        <p:nvSpPr>
          <p:cNvPr id="3" name="Rectangle 2"/>
          <p:cNvSpPr txBox="1">
            <a:spLocks noChangeArrowheads="1"/>
          </p:cNvSpPr>
          <p:nvPr/>
        </p:nvSpPr>
        <p:spPr>
          <a:xfrm>
            <a:off x="457200" y="274638"/>
            <a:ext cx="8229600" cy="850900"/>
          </a:xfrm>
          <a:prstGeom prst="rect">
            <a:avLst/>
          </a:prstGeom>
          <a:noFill/>
          <a:ln>
            <a:solidFill>
              <a:schemeClr val="folHlink"/>
            </a:solidFill>
            <a:miter lim="800000"/>
            <a:headEnd/>
            <a:tailEnd/>
          </a:ln>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l-GR" altLang="en-US" sz="2400" b="1">
                <a:solidFill>
                  <a:srgbClr val="FF0000"/>
                </a:solidFill>
              </a:rPr>
              <a:t>Διαχωρισμός με χρωματογραφική μέθοδο </a:t>
            </a:r>
            <a:r>
              <a:rPr lang="en-US" altLang="en-US" sz="2400" b="1">
                <a:solidFill>
                  <a:srgbClr val="FF0000"/>
                </a:solidFill>
              </a:rPr>
              <a:t>HPLC </a:t>
            </a:r>
            <a:r>
              <a:rPr lang="el-GR" altLang="en-US" sz="2400" b="1">
                <a:solidFill>
                  <a:srgbClr val="FF0000"/>
                </a:solidFill>
              </a:rPr>
              <a:t>ειδική για τον έλεγχο της σταθερότητας της καρβεδιλόλης</a:t>
            </a:r>
            <a:endParaRPr lang="el-GR" altLang="en-US" sz="2400" b="1" dirty="0">
              <a:solidFill>
                <a:srgbClr val="FF0000"/>
              </a:solidFil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4375" t="13000" r="14375" b="6000"/>
          <a:stretch>
            <a:fillRect/>
          </a:stretch>
        </p:blipFill>
        <p:spPr bwMode="auto">
          <a:xfrm>
            <a:off x="685800" y="1143000"/>
            <a:ext cx="77724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57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6</a:t>
            </a:fld>
            <a:endParaRPr lang="sr-Latn-CS"/>
          </a:p>
        </p:txBody>
      </p:sp>
      <p:sp>
        <p:nvSpPr>
          <p:cNvPr id="3" name="TextBox 8"/>
          <p:cNvSpPr txBox="1">
            <a:spLocks noChangeArrowheads="1"/>
          </p:cNvSpPr>
          <p:nvPr/>
        </p:nvSpPr>
        <p:spPr bwMode="auto">
          <a:xfrm>
            <a:off x="467544" y="764704"/>
            <a:ext cx="8134672" cy="1938992"/>
          </a:xfrm>
          <a:prstGeom prst="rect">
            <a:avLst/>
          </a:prstGeom>
          <a:noFill/>
          <a:ln w="9525">
            <a:noFill/>
            <a:miter lim="800000"/>
            <a:headEnd/>
            <a:tailEnd/>
          </a:ln>
        </p:spPr>
        <p:txBody>
          <a:bodyPr wrap="square">
            <a:spAutoFit/>
          </a:bodyPr>
          <a:lstStyle/>
          <a:p>
            <a:pPr algn="just"/>
            <a:r>
              <a:rPr lang="el-GR" sz="2400" b="1" dirty="0" err="1">
                <a:latin typeface="Calibri" pitchFamily="34" charset="0"/>
              </a:rPr>
              <a:t>Προκατακτικές</a:t>
            </a:r>
            <a:r>
              <a:rPr lang="el-GR" sz="2400" b="1" dirty="0">
                <a:latin typeface="Calibri" pitchFamily="34" charset="0"/>
              </a:rPr>
              <a:t> ενέργειες</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1</a:t>
            </a:r>
            <a:r>
              <a:rPr lang="el-GR" sz="2400" dirty="0">
                <a:latin typeface="Calibri" pitchFamily="34" charset="0"/>
              </a:rPr>
              <a:t>: </a:t>
            </a:r>
            <a:r>
              <a:rPr lang="el-GR" sz="2400" b="1" dirty="0">
                <a:latin typeface="Calibri" pitchFamily="34" charset="0"/>
              </a:rPr>
              <a:t>Εκτίμηση της πιθανής πορείας αποικοδόμησης </a:t>
            </a:r>
            <a:r>
              <a:rPr lang="el-GR" sz="2400" dirty="0">
                <a:latin typeface="Calibri" pitchFamily="34" charset="0"/>
              </a:rPr>
              <a:t>βάσει δομής, γνώσεων για ανάλογα μόρια </a:t>
            </a:r>
            <a:r>
              <a:rPr lang="el-GR" sz="2400" dirty="0" err="1">
                <a:latin typeface="Calibri" pitchFamily="34" charset="0"/>
              </a:rPr>
              <a:t>κτλ</a:t>
            </a:r>
            <a:r>
              <a:rPr lang="en-US" sz="2400" dirty="0">
                <a:latin typeface="Calibri" pitchFamily="34" charset="0"/>
              </a:rPr>
              <a:t>…..</a:t>
            </a:r>
            <a:r>
              <a:rPr lang="el-GR" sz="2400" dirty="0">
                <a:latin typeface="Calibri" pitchFamily="34" charset="0"/>
              </a:rPr>
              <a:t> (χρήση </a:t>
            </a:r>
            <a:r>
              <a:rPr lang="en-US" sz="2400" dirty="0" err="1">
                <a:latin typeface="Calibri" pitchFamily="34" charset="0"/>
              </a:rPr>
              <a:t>softwares</a:t>
            </a:r>
            <a:r>
              <a:rPr lang="en-US" sz="2400" dirty="0">
                <a:latin typeface="Calibri" pitchFamily="34" charset="0"/>
              </a:rPr>
              <a:t>)</a:t>
            </a:r>
            <a:r>
              <a:rPr lang="el-GR" sz="2400" dirty="0">
                <a:latin typeface="Calibri" pitchFamily="34" charset="0"/>
              </a:rPr>
              <a:t>  Κάποια προϊόντα διάσπασης είναι οι προσμίξεις</a:t>
            </a:r>
            <a:endParaRPr lang="en-US" sz="2400" dirty="0">
              <a:latin typeface="Calibri" pitchFamily="34" charset="0"/>
            </a:endParaRPr>
          </a:p>
        </p:txBody>
      </p:sp>
      <p:pic>
        <p:nvPicPr>
          <p:cNvPr id="4" name="Picture 3"/>
          <p:cNvPicPr>
            <a:picLocks noChangeAspect="1"/>
          </p:cNvPicPr>
          <p:nvPr/>
        </p:nvPicPr>
        <p:blipFill rotWithShape="1">
          <a:blip r:embed="rId2"/>
          <a:srcRect l="25649" t="29329" r="25648" b="12595"/>
          <a:stretch/>
        </p:blipFill>
        <p:spPr>
          <a:xfrm>
            <a:off x="1187624" y="2609528"/>
            <a:ext cx="6336705" cy="4248472"/>
          </a:xfrm>
          <a:prstGeom prst="rect">
            <a:avLst/>
          </a:prstGeom>
        </p:spPr>
      </p:pic>
    </p:spTree>
    <p:extLst>
      <p:ext uri="{BB962C8B-B14F-4D97-AF65-F5344CB8AC3E}">
        <p14:creationId xmlns:p14="http://schemas.microsoft.com/office/powerpoint/2010/main" val="295249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7</a:t>
            </a:fld>
            <a:endParaRPr lang="sr-Latn-CS"/>
          </a:p>
        </p:txBody>
      </p:sp>
      <p:sp>
        <p:nvSpPr>
          <p:cNvPr id="3" name="TextBox 8"/>
          <p:cNvSpPr txBox="1">
            <a:spLocks noChangeArrowheads="1"/>
          </p:cNvSpPr>
          <p:nvPr/>
        </p:nvSpPr>
        <p:spPr bwMode="auto">
          <a:xfrm>
            <a:off x="467544" y="764704"/>
            <a:ext cx="8134672" cy="1938992"/>
          </a:xfrm>
          <a:prstGeom prst="rect">
            <a:avLst/>
          </a:prstGeom>
          <a:noFill/>
          <a:ln w="9525">
            <a:noFill/>
            <a:miter lim="800000"/>
            <a:headEnd/>
            <a:tailEnd/>
          </a:ln>
        </p:spPr>
        <p:txBody>
          <a:bodyPr wrap="square">
            <a:spAutoFit/>
          </a:bodyPr>
          <a:lstStyle/>
          <a:p>
            <a:pPr algn="just"/>
            <a:r>
              <a:rPr lang="el-GR" sz="2400" b="1" dirty="0" err="1">
                <a:latin typeface="Calibri" pitchFamily="34" charset="0"/>
              </a:rPr>
              <a:t>Προκατακτικές</a:t>
            </a:r>
            <a:r>
              <a:rPr lang="el-GR" sz="2400" b="1" dirty="0">
                <a:latin typeface="Calibri" pitchFamily="34" charset="0"/>
              </a:rPr>
              <a:t> ενέργειες</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1</a:t>
            </a:r>
            <a:r>
              <a:rPr lang="el-GR" sz="2400" dirty="0">
                <a:latin typeface="Calibri" pitchFamily="34" charset="0"/>
              </a:rPr>
              <a:t>: </a:t>
            </a:r>
            <a:r>
              <a:rPr lang="el-GR" sz="2400" b="1" dirty="0">
                <a:latin typeface="Calibri" pitchFamily="34" charset="0"/>
              </a:rPr>
              <a:t>Εκτίμηση της πιθανής πορείας αποικοδόμησης </a:t>
            </a:r>
            <a:r>
              <a:rPr lang="el-GR" sz="2400" dirty="0">
                <a:latin typeface="Calibri" pitchFamily="34" charset="0"/>
              </a:rPr>
              <a:t>βάσει δομής, γνώσεων για ανάλογα μόρια </a:t>
            </a:r>
            <a:r>
              <a:rPr lang="el-GR" sz="2400" dirty="0" err="1">
                <a:latin typeface="Calibri" pitchFamily="34" charset="0"/>
              </a:rPr>
              <a:t>κτλ</a:t>
            </a:r>
            <a:r>
              <a:rPr lang="en-US" sz="2400" dirty="0">
                <a:latin typeface="Calibri" pitchFamily="34" charset="0"/>
              </a:rPr>
              <a:t>…..</a:t>
            </a:r>
            <a:r>
              <a:rPr lang="el-GR" sz="2400" dirty="0">
                <a:latin typeface="Calibri" pitchFamily="34" charset="0"/>
              </a:rPr>
              <a:t> (χρήση </a:t>
            </a:r>
            <a:r>
              <a:rPr lang="en-US" sz="2400" dirty="0" err="1">
                <a:latin typeface="Calibri" pitchFamily="34" charset="0"/>
              </a:rPr>
              <a:t>softwares</a:t>
            </a:r>
            <a:r>
              <a:rPr lang="en-US" sz="2400" dirty="0">
                <a:latin typeface="Calibri" pitchFamily="34" charset="0"/>
              </a:rPr>
              <a:t>)</a:t>
            </a:r>
            <a:r>
              <a:rPr lang="el-GR" sz="2400" dirty="0">
                <a:latin typeface="Calibri" pitchFamily="34" charset="0"/>
              </a:rPr>
              <a:t>  Κάποια προϊόντα διάσπασης είναι οι προσμίξεις</a:t>
            </a:r>
            <a:endParaRPr lang="en-US" sz="2400" dirty="0">
              <a:latin typeface="Calibri" pitchFamily="34" charset="0"/>
            </a:endParaRPr>
          </a:p>
        </p:txBody>
      </p:sp>
      <p:pic>
        <p:nvPicPr>
          <p:cNvPr id="4" name="Picture 3"/>
          <p:cNvPicPr>
            <a:picLocks noChangeAspect="1"/>
          </p:cNvPicPr>
          <p:nvPr/>
        </p:nvPicPr>
        <p:blipFill rotWithShape="1">
          <a:blip r:embed="rId2"/>
          <a:srcRect l="25649" t="29329" r="25648" b="12595"/>
          <a:stretch/>
        </p:blipFill>
        <p:spPr>
          <a:xfrm>
            <a:off x="1187624" y="2609528"/>
            <a:ext cx="6336705" cy="4248472"/>
          </a:xfrm>
          <a:prstGeom prst="rect">
            <a:avLst/>
          </a:prstGeom>
        </p:spPr>
      </p:pic>
      <p:pic>
        <p:nvPicPr>
          <p:cNvPr id="8" name="Picture 7">
            <a:extLst>
              <a:ext uri="{FF2B5EF4-FFF2-40B4-BE49-F238E27FC236}">
                <a16:creationId xmlns:a16="http://schemas.microsoft.com/office/drawing/2014/main" id="{160698E2-FF21-1C7F-55DD-99C78F20A3BE}"/>
              </a:ext>
            </a:extLst>
          </p:cNvPr>
          <p:cNvPicPr>
            <a:picLocks noChangeAspect="1"/>
          </p:cNvPicPr>
          <p:nvPr/>
        </p:nvPicPr>
        <p:blipFill>
          <a:blip r:embed="rId3"/>
          <a:stretch>
            <a:fillRect/>
          </a:stretch>
        </p:blipFill>
        <p:spPr>
          <a:xfrm>
            <a:off x="2223409" y="0"/>
            <a:ext cx="4697181" cy="6858000"/>
          </a:xfrm>
          <a:prstGeom prst="rect">
            <a:avLst/>
          </a:prstGeom>
        </p:spPr>
      </p:pic>
    </p:spTree>
    <p:extLst>
      <p:ext uri="{BB962C8B-B14F-4D97-AF65-F5344CB8AC3E}">
        <p14:creationId xmlns:p14="http://schemas.microsoft.com/office/powerpoint/2010/main" val="4332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8</a:t>
            </a:fld>
            <a:endParaRPr lang="sr-Latn-CS"/>
          </a:p>
        </p:txBody>
      </p:sp>
      <p:sp>
        <p:nvSpPr>
          <p:cNvPr id="3" name="TextBox 8"/>
          <p:cNvSpPr txBox="1">
            <a:spLocks noChangeArrowheads="1"/>
          </p:cNvSpPr>
          <p:nvPr/>
        </p:nvSpPr>
        <p:spPr bwMode="auto">
          <a:xfrm>
            <a:off x="548755" y="764704"/>
            <a:ext cx="8134672" cy="5262979"/>
          </a:xfrm>
          <a:prstGeom prst="rect">
            <a:avLst/>
          </a:prstGeom>
          <a:noFill/>
          <a:ln w="9525">
            <a:noFill/>
            <a:miter lim="800000"/>
            <a:headEnd/>
            <a:tailEnd/>
          </a:ln>
        </p:spPr>
        <p:txBody>
          <a:bodyPr wrap="square">
            <a:spAutoFit/>
          </a:bodyPr>
          <a:lstStyle/>
          <a:p>
            <a:pPr algn="just"/>
            <a:r>
              <a:rPr lang="el-GR" sz="2400" b="1" dirty="0" err="1">
                <a:latin typeface="Calibri" pitchFamily="34" charset="0"/>
              </a:rPr>
              <a:t>Προκατακτικές</a:t>
            </a:r>
            <a:r>
              <a:rPr lang="el-GR" sz="2400" b="1" dirty="0">
                <a:latin typeface="Calibri" pitchFamily="34" charset="0"/>
              </a:rPr>
              <a:t> ενέργειες</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2</a:t>
            </a:r>
            <a:r>
              <a:rPr lang="el-GR" sz="2400" dirty="0">
                <a:latin typeface="Calibri" pitchFamily="34" charset="0"/>
              </a:rPr>
              <a:t>: </a:t>
            </a:r>
            <a:r>
              <a:rPr lang="el-GR" sz="2400" b="1" dirty="0">
                <a:latin typeface="Calibri" pitchFamily="34" charset="0"/>
              </a:rPr>
              <a:t>Προσδιορισμός των φυσικοχημικών ιδιοτήτων όπως </a:t>
            </a:r>
            <a:r>
              <a:rPr lang="en-US" sz="2400" b="1" u="sng" dirty="0" err="1">
                <a:latin typeface="Calibri" pitchFamily="34" charset="0"/>
              </a:rPr>
              <a:t>pKa</a:t>
            </a:r>
            <a:r>
              <a:rPr lang="en-US" sz="2400" b="1" u="sng" dirty="0">
                <a:latin typeface="Calibri" pitchFamily="34" charset="0"/>
              </a:rPr>
              <a:t>, </a:t>
            </a:r>
            <a:r>
              <a:rPr lang="en-US" sz="2400" b="1" u="sng" dirty="0" err="1">
                <a:latin typeface="Calibri" pitchFamily="34" charset="0"/>
              </a:rPr>
              <a:t>logP</a:t>
            </a:r>
            <a:r>
              <a:rPr lang="en-US" sz="2400" b="1" u="sng" dirty="0">
                <a:latin typeface="Calibri" pitchFamily="34" charset="0"/>
              </a:rPr>
              <a:t>, </a:t>
            </a:r>
            <a:r>
              <a:rPr lang="el-GR" sz="2400" b="1" u="sng" dirty="0">
                <a:latin typeface="Calibri" pitchFamily="34" charset="0"/>
              </a:rPr>
              <a:t>λ</a:t>
            </a:r>
            <a:r>
              <a:rPr lang="en-US" sz="2400" b="1" u="sng" dirty="0">
                <a:latin typeface="Calibri" pitchFamily="34" charset="0"/>
              </a:rPr>
              <a:t>max </a:t>
            </a:r>
            <a:r>
              <a:rPr lang="el-GR" sz="2400" b="1" dirty="0" err="1">
                <a:latin typeface="Calibri" pitchFamily="34" charset="0"/>
              </a:rPr>
              <a:t>κτλ</a:t>
            </a:r>
            <a:endParaRPr lang="el-GR" sz="2400" b="1" dirty="0">
              <a:latin typeface="Calibri" pitchFamily="34" charset="0"/>
            </a:endParaRPr>
          </a:p>
          <a:p>
            <a:pPr algn="just"/>
            <a:r>
              <a:rPr lang="el-GR" sz="2400" dirty="0">
                <a:latin typeface="Calibri" pitchFamily="34" charset="0"/>
              </a:rPr>
              <a:t>Ειδικά το </a:t>
            </a:r>
            <a:r>
              <a:rPr lang="en-US" sz="2400" dirty="0" err="1">
                <a:latin typeface="Calibri" pitchFamily="34" charset="0"/>
              </a:rPr>
              <a:t>pKa</a:t>
            </a:r>
            <a:r>
              <a:rPr lang="el-GR" sz="2400" dirty="0">
                <a:latin typeface="Calibri" pitchFamily="34" charset="0"/>
              </a:rPr>
              <a:t> έχει μεγάλη σημασία, καθώς σε </a:t>
            </a:r>
            <a:r>
              <a:rPr lang="en-US" sz="2400" dirty="0">
                <a:latin typeface="Calibri" pitchFamily="34" charset="0"/>
              </a:rPr>
              <a:t>pH </a:t>
            </a:r>
            <a:r>
              <a:rPr lang="el-GR" sz="2400" dirty="0">
                <a:latin typeface="Calibri" pitchFamily="34" charset="0"/>
              </a:rPr>
              <a:t>± 1,5 συμβαίνουν οι πιο πολλές αλλαγές στους χρόνους συγκράτησης (φορτισμένο-αφόρτιστο μόριο)</a:t>
            </a:r>
            <a:endParaRPr lang="en-US" sz="2400" dirty="0">
              <a:latin typeface="Calibri" pitchFamily="34" charset="0"/>
            </a:endParaRPr>
          </a:p>
          <a:p>
            <a:pPr algn="just"/>
            <a:endParaRPr lang="el-GR" sz="2400" dirty="0">
              <a:latin typeface="Calibri" pitchFamily="34" charset="0"/>
            </a:endParaRPr>
          </a:p>
          <a:p>
            <a:pPr algn="just"/>
            <a:r>
              <a:rPr lang="el-GR" sz="2400" dirty="0">
                <a:latin typeface="Calibri" pitchFamily="34" charset="0"/>
              </a:rPr>
              <a:t>-Έλεγχος διαλυτότητας δραστικής και προϊόντων διάσπασης σε διαλύτες συμβατούς με την </a:t>
            </a:r>
            <a:r>
              <a:rPr lang="en-US" sz="2400" dirty="0">
                <a:latin typeface="Calibri" pitchFamily="34" charset="0"/>
              </a:rPr>
              <a:t>HPLC</a:t>
            </a:r>
          </a:p>
          <a:p>
            <a:pPr algn="just"/>
            <a:endParaRPr lang="en-US" sz="2400" dirty="0">
              <a:latin typeface="Calibri" pitchFamily="34" charset="0"/>
            </a:endParaRPr>
          </a:p>
          <a:p>
            <a:pPr algn="just"/>
            <a:r>
              <a:rPr lang="en-US" sz="2400" dirty="0">
                <a:latin typeface="Calibri" pitchFamily="34" charset="0"/>
              </a:rPr>
              <a:t>-</a:t>
            </a:r>
            <a:r>
              <a:rPr lang="el-GR" sz="2400" dirty="0">
                <a:latin typeface="Calibri" pitchFamily="34" charset="0"/>
              </a:rPr>
              <a:t>Ιδανική η περίπτωση χρήσης ενός λ</a:t>
            </a:r>
            <a:r>
              <a:rPr lang="en-US" sz="2400" dirty="0">
                <a:latin typeface="Calibri" pitchFamily="34" charset="0"/>
              </a:rPr>
              <a:t>max </a:t>
            </a:r>
            <a:r>
              <a:rPr lang="el-GR" sz="2400" dirty="0">
                <a:latin typeface="Calibri" pitchFamily="34" charset="0"/>
              </a:rPr>
              <a:t>για όλους τους </a:t>
            </a:r>
            <a:r>
              <a:rPr lang="el-GR" sz="2400" dirty="0" err="1">
                <a:latin typeface="Calibri" pitchFamily="34" charset="0"/>
              </a:rPr>
              <a:t>αναλύτες</a:t>
            </a:r>
            <a:r>
              <a:rPr lang="el-GR" sz="2400" dirty="0">
                <a:latin typeface="Calibri" pitchFamily="34" charset="0"/>
              </a:rPr>
              <a:t>, αλλά αν δε γίνεται αλλιώς μπορούν χρησιμοποιηθούν 2, 3, οπότε απαιτείται </a:t>
            </a:r>
            <a:r>
              <a:rPr lang="en-US" sz="2400" dirty="0">
                <a:latin typeface="Calibri" pitchFamily="34" charset="0"/>
              </a:rPr>
              <a:t>PDA.</a:t>
            </a:r>
          </a:p>
        </p:txBody>
      </p:sp>
    </p:spTree>
    <p:extLst>
      <p:ext uri="{BB962C8B-B14F-4D97-AF65-F5344CB8AC3E}">
        <p14:creationId xmlns:p14="http://schemas.microsoft.com/office/powerpoint/2010/main" val="358115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13EDE-5593-4C5E-9DE4-0C7164FF6932}" type="slidenum">
              <a:rPr lang="sr-Latn-CS" smtClean="0"/>
              <a:pPr>
                <a:defRPr/>
              </a:pPr>
              <a:t>9</a:t>
            </a:fld>
            <a:endParaRPr lang="sr-Latn-CS"/>
          </a:p>
        </p:txBody>
      </p:sp>
      <p:sp>
        <p:nvSpPr>
          <p:cNvPr id="3" name="TextBox 8"/>
          <p:cNvSpPr txBox="1">
            <a:spLocks noChangeArrowheads="1"/>
          </p:cNvSpPr>
          <p:nvPr/>
        </p:nvSpPr>
        <p:spPr bwMode="auto">
          <a:xfrm>
            <a:off x="467544" y="764704"/>
            <a:ext cx="8134672" cy="4893647"/>
          </a:xfrm>
          <a:prstGeom prst="rect">
            <a:avLst/>
          </a:prstGeom>
          <a:noFill/>
          <a:ln w="9525">
            <a:noFill/>
            <a:miter lim="800000"/>
            <a:headEnd/>
            <a:tailEnd/>
          </a:ln>
        </p:spPr>
        <p:txBody>
          <a:bodyPr wrap="square">
            <a:spAutoFit/>
          </a:bodyPr>
          <a:lstStyle/>
          <a:p>
            <a:pPr algn="just"/>
            <a:r>
              <a:rPr lang="el-GR" sz="2400" b="1" dirty="0" err="1">
                <a:latin typeface="Calibri" pitchFamily="34" charset="0"/>
              </a:rPr>
              <a:t>Προκατακτικές</a:t>
            </a:r>
            <a:r>
              <a:rPr lang="el-GR" sz="2400" b="1" dirty="0">
                <a:latin typeface="Calibri" pitchFamily="34" charset="0"/>
              </a:rPr>
              <a:t> ενέργειες</a:t>
            </a:r>
            <a:endParaRPr lang="el-GR" sz="2400" dirty="0">
              <a:latin typeface="Calibri" pitchFamily="34" charset="0"/>
            </a:endParaRPr>
          </a:p>
          <a:p>
            <a:pPr algn="just"/>
            <a:endParaRPr lang="el-GR" sz="2400" dirty="0">
              <a:latin typeface="Calibri" pitchFamily="34" charset="0"/>
            </a:endParaRPr>
          </a:p>
          <a:p>
            <a:pPr algn="just"/>
            <a:r>
              <a:rPr lang="el-GR" sz="2400" u="sng" dirty="0">
                <a:latin typeface="Calibri" pitchFamily="34" charset="0"/>
              </a:rPr>
              <a:t>Βήμα </a:t>
            </a:r>
            <a:r>
              <a:rPr lang="en-US" sz="2400" u="sng" dirty="0">
                <a:latin typeface="Calibri" pitchFamily="34" charset="0"/>
              </a:rPr>
              <a:t>3</a:t>
            </a:r>
            <a:r>
              <a:rPr lang="el-GR" sz="2400" dirty="0">
                <a:latin typeface="Calibri" pitchFamily="34" charset="0"/>
              </a:rPr>
              <a:t>: </a:t>
            </a:r>
            <a:r>
              <a:rPr lang="el-GR" sz="2400" b="1" dirty="0">
                <a:latin typeface="Calibri" pitchFamily="34" charset="0"/>
              </a:rPr>
              <a:t>Διενέργεια </a:t>
            </a:r>
            <a:r>
              <a:rPr lang="en-US" sz="2400" b="1" dirty="0">
                <a:latin typeface="Calibri" pitchFamily="34" charset="0"/>
              </a:rPr>
              <a:t>stress tests</a:t>
            </a:r>
          </a:p>
          <a:p>
            <a:pPr algn="just"/>
            <a:endParaRPr lang="en-US" sz="2400" dirty="0">
              <a:latin typeface="Calibri" pitchFamily="34" charset="0"/>
            </a:endParaRPr>
          </a:p>
          <a:p>
            <a:pPr algn="just"/>
            <a:r>
              <a:rPr lang="en-US" sz="2400" dirty="0">
                <a:latin typeface="Calibri" pitchFamily="34" charset="0"/>
              </a:rPr>
              <a:t>-</a:t>
            </a:r>
            <a:r>
              <a:rPr lang="el-GR" sz="2400" dirty="0">
                <a:latin typeface="Calibri" pitchFamily="34" charset="0"/>
              </a:rPr>
              <a:t>Ένας ελάχιστος αριθμός 3 δειγμάτων πρέπει να χρησιμοποιείται για κάθε δοκιμασία + λευκά δείγματα</a:t>
            </a:r>
          </a:p>
          <a:p>
            <a:pPr algn="just"/>
            <a:endParaRPr lang="el-GR" sz="2400" dirty="0">
              <a:latin typeface="Calibri" pitchFamily="34" charset="0"/>
            </a:endParaRPr>
          </a:p>
          <a:p>
            <a:pPr algn="just"/>
            <a:r>
              <a:rPr lang="el-GR" sz="2400" dirty="0">
                <a:latin typeface="Calibri" pitchFamily="34" charset="0"/>
              </a:rPr>
              <a:t>-Επίσης, απόσυρση δειγμάτων σε διαφορετικά χρονικά διαστήματα, γιατί κάποια προϊόντα μπορεί να …εξαφανίζονται</a:t>
            </a:r>
            <a:endParaRPr lang="en-US" sz="2400" dirty="0">
              <a:latin typeface="Calibri" pitchFamily="34" charset="0"/>
            </a:endParaRPr>
          </a:p>
          <a:p>
            <a:pPr algn="just"/>
            <a:endParaRPr lang="en-US" sz="2400" dirty="0">
              <a:latin typeface="Calibri" pitchFamily="34" charset="0"/>
            </a:endParaRPr>
          </a:p>
          <a:p>
            <a:pPr algn="just"/>
            <a:r>
              <a:rPr lang="el-GR" sz="2400" dirty="0">
                <a:latin typeface="Calibri" pitchFamily="34" charset="0"/>
              </a:rPr>
              <a:t>-΄</a:t>
            </a:r>
            <a:r>
              <a:rPr lang="el-GR" sz="2400" dirty="0" err="1">
                <a:latin typeface="Calibri" pitchFamily="34" charset="0"/>
              </a:rPr>
              <a:t>Εχουν</a:t>
            </a:r>
            <a:r>
              <a:rPr lang="el-GR" sz="2400" dirty="0">
                <a:latin typeface="Calibri" pitchFamily="34" charset="0"/>
              </a:rPr>
              <a:t> παρουσιαστεί μελέτες με διενέργεια ελέγχων σε εναιωρήματα, όχι μόνο διαλύματα</a:t>
            </a:r>
            <a:endParaRPr lang="en-US" sz="2400" dirty="0">
              <a:latin typeface="Calibri" pitchFamily="34" charset="0"/>
            </a:endParaRPr>
          </a:p>
          <a:p>
            <a:pPr algn="just"/>
            <a:endParaRPr lang="en-US" sz="2400" dirty="0">
              <a:latin typeface="Calibri" pitchFamily="34" charset="0"/>
            </a:endParaRPr>
          </a:p>
        </p:txBody>
      </p:sp>
    </p:spTree>
    <p:extLst>
      <p:ext uri="{BB962C8B-B14F-4D97-AF65-F5344CB8AC3E}">
        <p14:creationId xmlns:p14="http://schemas.microsoft.com/office/powerpoint/2010/main" val="1861075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4720</TotalTime>
  <Words>1996</Words>
  <Application>Microsoft Office PowerPoint</Application>
  <PresentationFormat>On-screen Show (4:3)</PresentationFormat>
  <Paragraphs>262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Constantia</vt:lpstr>
      <vt:lpstr>Katsoulidis</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Kumovi</dc:creator>
  <cp:lastModifiedBy>Konstantinos Georgakopoulos</cp:lastModifiedBy>
  <cp:revision>513</cp:revision>
  <dcterms:created xsi:type="dcterms:W3CDTF">2011-09-22T16:26:08Z</dcterms:created>
  <dcterms:modified xsi:type="dcterms:W3CDTF">2023-11-10T10:28:18Z</dcterms:modified>
</cp:coreProperties>
</file>