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4" r:id="rId1"/>
  </p:sldMasterIdLst>
  <p:notesMasterIdLst>
    <p:notesMasterId r:id="rId29"/>
  </p:notesMasterIdLst>
  <p:handoutMasterIdLst>
    <p:handoutMasterId r:id="rId30"/>
  </p:handoutMasterIdLst>
  <p:sldIdLst>
    <p:sldId id="400" r:id="rId2"/>
    <p:sldId id="453" r:id="rId3"/>
    <p:sldId id="480" r:id="rId4"/>
    <p:sldId id="454" r:id="rId5"/>
    <p:sldId id="456" r:id="rId6"/>
    <p:sldId id="457" r:id="rId7"/>
    <p:sldId id="468" r:id="rId8"/>
    <p:sldId id="470" r:id="rId9"/>
    <p:sldId id="469" r:id="rId10"/>
    <p:sldId id="471" r:id="rId11"/>
    <p:sldId id="472" r:id="rId12"/>
    <p:sldId id="474" r:id="rId13"/>
    <p:sldId id="475" r:id="rId14"/>
    <p:sldId id="476" r:id="rId15"/>
    <p:sldId id="478" r:id="rId16"/>
    <p:sldId id="479" r:id="rId17"/>
    <p:sldId id="455" r:id="rId18"/>
    <p:sldId id="458" r:id="rId19"/>
    <p:sldId id="459" r:id="rId20"/>
    <p:sldId id="460" r:id="rId21"/>
    <p:sldId id="461" r:id="rId22"/>
    <p:sldId id="462" r:id="rId23"/>
    <p:sldId id="463" r:id="rId24"/>
    <p:sldId id="464" r:id="rId25"/>
    <p:sldId id="465" r:id="rId26"/>
    <p:sldId id="466" r:id="rId27"/>
    <p:sldId id="467" r:id="rId28"/>
  </p:sldIdLst>
  <p:sldSz cx="9144000" cy="6858000" type="screen4x3"/>
  <p:notesSz cx="7099300" cy="10234613"/>
  <p:defaultTextStyle>
    <a:defPPr>
      <a:defRPr lang="sr-Latn-CS"/>
    </a:defPPr>
    <a:lvl1pPr algn="l" rtl="0" fontAlgn="base">
      <a:spcBef>
        <a:spcPct val="0"/>
      </a:spcBef>
      <a:spcAft>
        <a:spcPct val="0"/>
      </a:spcAft>
      <a:defRPr sz="2000" kern="1200">
        <a:solidFill>
          <a:schemeClr val="tx1"/>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CCE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75" autoAdjust="0"/>
  </p:normalViewPr>
  <p:slideViewPr>
    <p:cSldViewPr>
      <p:cViewPr varScale="1">
        <p:scale>
          <a:sx n="128" d="100"/>
          <a:sy n="128" d="100"/>
        </p:scale>
        <p:origin x="137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0" hangingPunct="0">
              <a:defRPr sz="1300">
                <a:latin typeface="Arial" charset="0"/>
              </a:defRPr>
            </a:lvl1pPr>
          </a:lstStyle>
          <a:p>
            <a:pPr>
              <a:defRPr/>
            </a:pPr>
            <a:endParaRPr lang="en-US"/>
          </a:p>
        </p:txBody>
      </p:sp>
      <p:sp>
        <p:nvSpPr>
          <p:cNvPr id="6451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0" hangingPunct="0">
              <a:defRPr sz="1300">
                <a:latin typeface="Arial" charset="0"/>
              </a:defRPr>
            </a:lvl1pPr>
          </a:lstStyle>
          <a:p>
            <a:pPr>
              <a:defRPr/>
            </a:pPr>
            <a:fld id="{A379B1CA-B271-4C73-97AA-E5A8F3F22035}" type="datetimeFigureOut">
              <a:rPr lang="sr-Latn-CS"/>
              <a:pPr>
                <a:defRPr/>
              </a:pPr>
              <a:t>16.12.2022.</a:t>
            </a:fld>
            <a:endParaRPr lang="en-US"/>
          </a:p>
        </p:txBody>
      </p:sp>
      <p:sp>
        <p:nvSpPr>
          <p:cNvPr id="6451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0" hangingPunct="0">
              <a:defRPr sz="1300">
                <a:latin typeface="Arial" charset="0"/>
              </a:defRPr>
            </a:lvl1pPr>
          </a:lstStyle>
          <a:p>
            <a:pPr>
              <a:defRPr/>
            </a:pPr>
            <a:endParaRPr lang="en-US"/>
          </a:p>
        </p:txBody>
      </p:sp>
      <p:sp>
        <p:nvSpPr>
          <p:cNvPr id="6451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0" hangingPunct="0">
              <a:defRPr sz="1300">
                <a:latin typeface="Arial" charset="0"/>
              </a:defRPr>
            </a:lvl1pPr>
          </a:lstStyle>
          <a:p>
            <a:pPr>
              <a:defRPr/>
            </a:pPr>
            <a:fld id="{06B7D0D8-FB73-421A-A38B-E594218DE1D8}" type="slidenum">
              <a:rPr lang="en-US"/>
              <a:pPr>
                <a:defRPr/>
              </a:pPr>
              <a:t>‹#›</a:t>
            </a:fld>
            <a:endParaRPr lang="en-US"/>
          </a:p>
        </p:txBody>
      </p:sp>
    </p:spTree>
    <p:extLst>
      <p:ext uri="{BB962C8B-B14F-4D97-AF65-F5344CB8AC3E}">
        <p14:creationId xmlns:p14="http://schemas.microsoft.com/office/powerpoint/2010/main" val="2183235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Arial" charset="0"/>
              </a:defRPr>
            </a:lvl1pPr>
          </a:lstStyle>
          <a:p>
            <a:pPr>
              <a:defRPr/>
            </a:pPr>
            <a:endParaRPr lang="en-GB"/>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Arial" charset="0"/>
              </a:defRPr>
            </a:lvl1pPr>
          </a:lstStyle>
          <a:p>
            <a:pPr>
              <a:defRPr/>
            </a:pPr>
            <a:fld id="{418D00F9-0997-4E99-9899-70DFFB721660}" type="datetimeFigureOut">
              <a:rPr lang="en-GB"/>
              <a:pPr>
                <a:defRPr/>
              </a:pPr>
              <a:t>16/12/2022</a:t>
            </a:fld>
            <a:endParaRPr lang="en-GB"/>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Arial" charset="0"/>
              </a:defRPr>
            </a:lvl1pPr>
          </a:lstStyle>
          <a:p>
            <a:pPr>
              <a:defRPr/>
            </a:pPr>
            <a:endParaRPr lang="en-GB"/>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Arial" charset="0"/>
              </a:defRPr>
            </a:lvl1pPr>
          </a:lstStyle>
          <a:p>
            <a:pPr>
              <a:defRPr/>
            </a:pPr>
            <a:fld id="{0338A1F6-EE2F-4A75-A2F9-377BBCEE0815}" type="slidenum">
              <a:rPr lang="en-GB"/>
              <a:pPr>
                <a:defRPr/>
              </a:pPr>
              <a:t>‹#›</a:t>
            </a:fld>
            <a:endParaRPr lang="en-GB"/>
          </a:p>
        </p:txBody>
      </p:sp>
    </p:spTree>
    <p:extLst>
      <p:ext uri="{BB962C8B-B14F-4D97-AF65-F5344CB8AC3E}">
        <p14:creationId xmlns:p14="http://schemas.microsoft.com/office/powerpoint/2010/main" val="31300954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solidFill>
                  <a:srgbClr val="D1EAEE"/>
                </a:solidFill>
              </a:defRPr>
            </a:lvl1pPr>
          </a:lstStyle>
          <a:p>
            <a:pPr>
              <a:defRPr/>
            </a:pPr>
            <a:fld id="{92869879-D0D3-4E58-A8E7-93E832F2F22F}" type="datetime1">
              <a:rPr lang="sr-Latn-CS"/>
              <a:pPr>
                <a:defRPr/>
              </a:pPr>
              <a:t>16.12.2022.</a:t>
            </a:fld>
            <a:endParaRPr lang="sr-Latn-CS"/>
          </a:p>
        </p:txBody>
      </p:sp>
      <p:sp>
        <p:nvSpPr>
          <p:cNvPr id="5" name="Footer Placeholder 18"/>
          <p:cNvSpPr>
            <a:spLocks noGrp="1"/>
          </p:cNvSpPr>
          <p:nvPr>
            <p:ph type="ftr" sz="quarter" idx="11"/>
          </p:nvPr>
        </p:nvSpPr>
        <p:spPr/>
        <p:txBody>
          <a:bodyPr/>
          <a:lstStyle>
            <a:lvl1pPr>
              <a:defRPr>
                <a:solidFill>
                  <a:srgbClr val="D1EAEE"/>
                </a:solidFill>
              </a:defRPr>
            </a:lvl1pPr>
          </a:lstStyle>
          <a:p>
            <a:pPr>
              <a:defRPr/>
            </a:pPr>
            <a:endParaRPr lang="sr-Latn-CS"/>
          </a:p>
        </p:txBody>
      </p:sp>
      <p:sp>
        <p:nvSpPr>
          <p:cNvPr id="6" name="Slide Number Placeholder 26"/>
          <p:cNvSpPr>
            <a:spLocks noGrp="1"/>
          </p:cNvSpPr>
          <p:nvPr>
            <p:ph type="sldNum" sz="quarter" idx="12"/>
          </p:nvPr>
        </p:nvSpPr>
        <p:spPr/>
        <p:txBody>
          <a:bodyPr/>
          <a:lstStyle>
            <a:lvl1pPr>
              <a:defRPr/>
            </a:lvl1pPr>
          </a:lstStyle>
          <a:p>
            <a:pPr>
              <a:defRPr/>
            </a:pPr>
            <a:fld id="{D2535CD3-ECB3-42DA-BDB0-F1B08C283414}" type="slidenum">
              <a:rPr lang="sr-Latn-CS"/>
              <a:pPr>
                <a:defRPr/>
              </a:pPr>
              <a:t>‹#›</a:t>
            </a:fld>
            <a:endParaRPr lang="sr-Latn-C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55B27241-2629-4FBD-9C54-6C049E95C29C}" type="datetime1">
              <a:rPr lang="sr-Latn-CS"/>
              <a:pPr>
                <a:defRPr/>
              </a:pPr>
              <a:t>16.12.2022.</a:t>
            </a:fld>
            <a:endParaRPr lang="sr-Latn-CS"/>
          </a:p>
        </p:txBody>
      </p:sp>
      <p:sp>
        <p:nvSpPr>
          <p:cNvPr id="5" name="Footer Placeholder 21"/>
          <p:cNvSpPr>
            <a:spLocks noGrp="1"/>
          </p:cNvSpPr>
          <p:nvPr>
            <p:ph type="ftr" sz="quarter" idx="11"/>
          </p:nvPr>
        </p:nvSpPr>
        <p:spPr/>
        <p:txBody>
          <a:bodyPr/>
          <a:lstStyle>
            <a:lvl1pPr>
              <a:defRPr/>
            </a:lvl1pPr>
          </a:lstStyle>
          <a:p>
            <a:pPr>
              <a:defRPr/>
            </a:pPr>
            <a:endParaRPr lang="sr-Latn-CS"/>
          </a:p>
        </p:txBody>
      </p:sp>
      <p:sp>
        <p:nvSpPr>
          <p:cNvPr id="6" name="Slide Number Placeholder 17"/>
          <p:cNvSpPr>
            <a:spLocks noGrp="1"/>
          </p:cNvSpPr>
          <p:nvPr>
            <p:ph type="sldNum" sz="quarter" idx="12"/>
          </p:nvPr>
        </p:nvSpPr>
        <p:spPr/>
        <p:txBody>
          <a:bodyPr/>
          <a:lstStyle>
            <a:lvl1pPr>
              <a:defRPr/>
            </a:lvl1pPr>
          </a:lstStyle>
          <a:p>
            <a:pPr>
              <a:defRPr/>
            </a:pPr>
            <a:fld id="{B0942B0C-5721-48DA-8C36-F99D88E19D43}" type="slidenum">
              <a:rPr lang="sr-Latn-CS"/>
              <a:pPr>
                <a:defRPr/>
              </a:pPr>
              <a:t>‹#›</a:t>
            </a:fld>
            <a:endParaRPr lang="sr-Latn-C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3047BCA4-751E-4493-9689-399215A6A3FC}" type="datetime1">
              <a:rPr lang="sr-Latn-CS"/>
              <a:pPr>
                <a:defRPr/>
              </a:pPr>
              <a:t>16.12.2022.</a:t>
            </a:fld>
            <a:endParaRPr lang="sr-Latn-CS"/>
          </a:p>
        </p:txBody>
      </p:sp>
      <p:sp>
        <p:nvSpPr>
          <p:cNvPr id="5" name="Footer Placeholder 21"/>
          <p:cNvSpPr>
            <a:spLocks noGrp="1"/>
          </p:cNvSpPr>
          <p:nvPr>
            <p:ph type="ftr" sz="quarter" idx="11"/>
          </p:nvPr>
        </p:nvSpPr>
        <p:spPr/>
        <p:txBody>
          <a:bodyPr/>
          <a:lstStyle>
            <a:lvl1pPr>
              <a:defRPr/>
            </a:lvl1pPr>
          </a:lstStyle>
          <a:p>
            <a:pPr>
              <a:defRPr/>
            </a:pPr>
            <a:endParaRPr lang="sr-Latn-CS"/>
          </a:p>
        </p:txBody>
      </p:sp>
      <p:sp>
        <p:nvSpPr>
          <p:cNvPr id="6" name="Slide Number Placeholder 17"/>
          <p:cNvSpPr>
            <a:spLocks noGrp="1"/>
          </p:cNvSpPr>
          <p:nvPr>
            <p:ph type="sldNum" sz="quarter" idx="12"/>
          </p:nvPr>
        </p:nvSpPr>
        <p:spPr/>
        <p:txBody>
          <a:bodyPr/>
          <a:lstStyle>
            <a:lvl1pPr>
              <a:defRPr/>
            </a:lvl1pPr>
          </a:lstStyle>
          <a:p>
            <a:pPr>
              <a:defRPr/>
            </a:pPr>
            <a:fld id="{241C11D6-E3F5-4AA9-BB39-C516002BA81F}" type="slidenum">
              <a:rPr lang="sr-Latn-CS"/>
              <a:pPr>
                <a:defRPr/>
              </a:pPr>
              <a:t>‹#›</a:t>
            </a:fld>
            <a:endParaRPr lang="sr-Latn-C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0E023CF-3A50-40D7-8B63-320885271959}" type="datetime1">
              <a:rPr lang="sr-Latn-CS"/>
              <a:pPr>
                <a:defRPr/>
              </a:pPr>
              <a:t>16.12.2022.</a:t>
            </a:fld>
            <a:endParaRPr lang="sr-Latn-CS"/>
          </a:p>
        </p:txBody>
      </p:sp>
      <p:sp>
        <p:nvSpPr>
          <p:cNvPr id="5" name="Footer Placeholder 21"/>
          <p:cNvSpPr>
            <a:spLocks noGrp="1"/>
          </p:cNvSpPr>
          <p:nvPr>
            <p:ph type="ftr" sz="quarter" idx="11"/>
          </p:nvPr>
        </p:nvSpPr>
        <p:spPr/>
        <p:txBody>
          <a:bodyPr/>
          <a:lstStyle>
            <a:lvl1pPr>
              <a:defRPr/>
            </a:lvl1pPr>
          </a:lstStyle>
          <a:p>
            <a:pPr>
              <a:defRPr/>
            </a:pPr>
            <a:endParaRPr lang="sr-Latn-CS"/>
          </a:p>
        </p:txBody>
      </p:sp>
      <p:sp>
        <p:nvSpPr>
          <p:cNvPr id="6" name="Slide Number Placeholder 17"/>
          <p:cNvSpPr>
            <a:spLocks noGrp="1"/>
          </p:cNvSpPr>
          <p:nvPr>
            <p:ph type="sldNum" sz="quarter" idx="12"/>
          </p:nvPr>
        </p:nvSpPr>
        <p:spPr/>
        <p:txBody>
          <a:bodyPr/>
          <a:lstStyle>
            <a:lvl1pPr>
              <a:defRPr/>
            </a:lvl1pPr>
          </a:lstStyle>
          <a:p>
            <a:pPr>
              <a:defRPr/>
            </a:pPr>
            <a:fld id="{3785D976-1CFB-45C4-8E4D-9F265F67D36B}" type="slidenum">
              <a:rPr lang="sr-Latn-CS"/>
              <a:pPr>
                <a:defRPr/>
              </a:pPr>
              <a:t>‹#›</a:t>
            </a:fld>
            <a:endParaRPr lang="sr-Latn-C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D1EAEE"/>
                </a:solidFill>
              </a:defRPr>
            </a:lvl1pPr>
          </a:lstStyle>
          <a:p>
            <a:pPr>
              <a:defRPr/>
            </a:pPr>
            <a:fld id="{DF427DF6-0F09-435A-80D0-A10C554A97E9}" type="datetime1">
              <a:rPr lang="sr-Latn-CS"/>
              <a:pPr>
                <a:defRPr/>
              </a:pPr>
              <a:t>16.12.2022.</a:t>
            </a:fld>
            <a:endParaRPr lang="sr-Latn-CS"/>
          </a:p>
        </p:txBody>
      </p:sp>
      <p:sp>
        <p:nvSpPr>
          <p:cNvPr id="5" name="Footer Placeholder 4"/>
          <p:cNvSpPr>
            <a:spLocks noGrp="1"/>
          </p:cNvSpPr>
          <p:nvPr>
            <p:ph type="ftr" sz="quarter" idx="11"/>
          </p:nvPr>
        </p:nvSpPr>
        <p:spPr/>
        <p:txBody>
          <a:bodyPr/>
          <a:lstStyle>
            <a:lvl1pPr>
              <a:defRPr>
                <a:solidFill>
                  <a:srgbClr val="D1EAEE"/>
                </a:solidFill>
              </a:defRPr>
            </a:lvl1pPr>
          </a:lstStyle>
          <a:p>
            <a:pPr>
              <a:defRPr/>
            </a:pPr>
            <a:endParaRPr lang="sr-Latn-CS"/>
          </a:p>
        </p:txBody>
      </p:sp>
      <p:sp>
        <p:nvSpPr>
          <p:cNvPr id="6" name="Slide Number Placeholder 5"/>
          <p:cNvSpPr>
            <a:spLocks noGrp="1"/>
          </p:cNvSpPr>
          <p:nvPr>
            <p:ph type="sldNum" sz="quarter" idx="12"/>
          </p:nvPr>
        </p:nvSpPr>
        <p:spPr/>
        <p:txBody>
          <a:bodyPr/>
          <a:lstStyle>
            <a:lvl1pPr>
              <a:defRPr/>
            </a:lvl1pPr>
          </a:lstStyle>
          <a:p>
            <a:pPr>
              <a:defRPr/>
            </a:pPr>
            <a:fld id="{D0793394-5024-41AA-B028-7B23D875C9F1}" type="slidenum">
              <a:rPr lang="sr-Latn-CS"/>
              <a:pPr>
                <a:defRPr/>
              </a:pPr>
              <a:t>‹#›</a:t>
            </a:fld>
            <a:endParaRPr lang="sr-Latn-C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4B8C9BD1-FE6A-48D0-9317-3F68DD359958}" type="datetime1">
              <a:rPr lang="sr-Latn-CS"/>
              <a:pPr>
                <a:defRPr/>
              </a:pPr>
              <a:t>16.12.2022.</a:t>
            </a:fld>
            <a:endParaRPr lang="sr-Latn-CS"/>
          </a:p>
        </p:txBody>
      </p:sp>
      <p:sp>
        <p:nvSpPr>
          <p:cNvPr id="6" name="Footer Placeholder 21"/>
          <p:cNvSpPr>
            <a:spLocks noGrp="1"/>
          </p:cNvSpPr>
          <p:nvPr>
            <p:ph type="ftr" sz="quarter" idx="11"/>
          </p:nvPr>
        </p:nvSpPr>
        <p:spPr/>
        <p:txBody>
          <a:bodyPr/>
          <a:lstStyle>
            <a:lvl1pPr>
              <a:defRPr/>
            </a:lvl1pPr>
          </a:lstStyle>
          <a:p>
            <a:pPr>
              <a:defRPr/>
            </a:pPr>
            <a:endParaRPr lang="sr-Latn-CS"/>
          </a:p>
        </p:txBody>
      </p:sp>
      <p:sp>
        <p:nvSpPr>
          <p:cNvPr id="7" name="Slide Number Placeholder 17"/>
          <p:cNvSpPr>
            <a:spLocks noGrp="1"/>
          </p:cNvSpPr>
          <p:nvPr>
            <p:ph type="sldNum" sz="quarter" idx="12"/>
          </p:nvPr>
        </p:nvSpPr>
        <p:spPr/>
        <p:txBody>
          <a:bodyPr/>
          <a:lstStyle>
            <a:lvl1pPr>
              <a:defRPr/>
            </a:lvl1pPr>
          </a:lstStyle>
          <a:p>
            <a:pPr>
              <a:defRPr/>
            </a:pPr>
            <a:fld id="{FB4319DE-4B82-4C74-96F9-BB4D1DAE394F}" type="slidenum">
              <a:rPr lang="sr-Latn-CS"/>
              <a:pPr>
                <a:defRPr/>
              </a:pPr>
              <a:t>‹#›</a:t>
            </a:fld>
            <a:endParaRPr lang="sr-Latn-C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BC1F6F59-0656-441E-BE52-578D9101A0A3}" type="datetime1">
              <a:rPr lang="sr-Latn-CS"/>
              <a:pPr>
                <a:defRPr/>
              </a:pPr>
              <a:t>16.12.2022.</a:t>
            </a:fld>
            <a:endParaRPr lang="sr-Latn-CS"/>
          </a:p>
        </p:txBody>
      </p:sp>
      <p:sp>
        <p:nvSpPr>
          <p:cNvPr id="8" name="Footer Placeholder 21"/>
          <p:cNvSpPr>
            <a:spLocks noGrp="1"/>
          </p:cNvSpPr>
          <p:nvPr>
            <p:ph type="ftr" sz="quarter" idx="11"/>
          </p:nvPr>
        </p:nvSpPr>
        <p:spPr/>
        <p:txBody>
          <a:bodyPr/>
          <a:lstStyle>
            <a:lvl1pPr>
              <a:defRPr/>
            </a:lvl1pPr>
          </a:lstStyle>
          <a:p>
            <a:pPr>
              <a:defRPr/>
            </a:pPr>
            <a:endParaRPr lang="sr-Latn-CS"/>
          </a:p>
        </p:txBody>
      </p:sp>
      <p:sp>
        <p:nvSpPr>
          <p:cNvPr id="9" name="Slide Number Placeholder 17"/>
          <p:cNvSpPr>
            <a:spLocks noGrp="1"/>
          </p:cNvSpPr>
          <p:nvPr>
            <p:ph type="sldNum" sz="quarter" idx="12"/>
          </p:nvPr>
        </p:nvSpPr>
        <p:spPr/>
        <p:txBody>
          <a:bodyPr/>
          <a:lstStyle>
            <a:lvl1pPr>
              <a:defRPr/>
            </a:lvl1pPr>
          </a:lstStyle>
          <a:p>
            <a:pPr>
              <a:defRPr/>
            </a:pPr>
            <a:fld id="{20285FE5-1DE6-494E-AE4B-F40044A21729}" type="slidenum">
              <a:rPr lang="sr-Latn-CS"/>
              <a:pPr>
                <a:defRPr/>
              </a:pPr>
              <a:t>‹#›</a:t>
            </a:fld>
            <a:endParaRPr lang="sr-Latn-C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F7B4493E-18AD-43E5-946B-D308D4A69424}" type="datetime1">
              <a:rPr lang="sr-Latn-CS"/>
              <a:pPr>
                <a:defRPr/>
              </a:pPr>
              <a:t>16.12.2022.</a:t>
            </a:fld>
            <a:endParaRPr lang="sr-Latn-CS"/>
          </a:p>
        </p:txBody>
      </p:sp>
      <p:sp>
        <p:nvSpPr>
          <p:cNvPr id="4" name="Footer Placeholder 21"/>
          <p:cNvSpPr>
            <a:spLocks noGrp="1"/>
          </p:cNvSpPr>
          <p:nvPr>
            <p:ph type="ftr" sz="quarter" idx="11"/>
          </p:nvPr>
        </p:nvSpPr>
        <p:spPr/>
        <p:txBody>
          <a:bodyPr/>
          <a:lstStyle>
            <a:lvl1pPr>
              <a:defRPr/>
            </a:lvl1pPr>
          </a:lstStyle>
          <a:p>
            <a:pPr>
              <a:defRPr/>
            </a:pPr>
            <a:endParaRPr lang="sr-Latn-CS"/>
          </a:p>
        </p:txBody>
      </p:sp>
      <p:sp>
        <p:nvSpPr>
          <p:cNvPr id="5" name="Slide Number Placeholder 17"/>
          <p:cNvSpPr>
            <a:spLocks noGrp="1"/>
          </p:cNvSpPr>
          <p:nvPr>
            <p:ph type="sldNum" sz="quarter" idx="12"/>
          </p:nvPr>
        </p:nvSpPr>
        <p:spPr/>
        <p:txBody>
          <a:bodyPr/>
          <a:lstStyle>
            <a:lvl1pPr>
              <a:defRPr/>
            </a:lvl1pPr>
          </a:lstStyle>
          <a:p>
            <a:pPr>
              <a:defRPr/>
            </a:pPr>
            <a:fld id="{D1048564-D576-400C-88AD-D9F3E981A061}" type="slidenum">
              <a:rPr lang="sr-Latn-CS"/>
              <a:pPr>
                <a:defRPr/>
              </a:pPr>
              <a:t>‹#›</a:t>
            </a:fld>
            <a:endParaRPr lang="sr-Latn-C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4C4EACC-F30A-41BA-A343-B7713D011622}" type="datetime1">
              <a:rPr lang="sr-Latn-CS"/>
              <a:pPr>
                <a:defRPr/>
              </a:pPr>
              <a:t>16.12.2022.</a:t>
            </a:fld>
            <a:endParaRPr lang="sr-Latn-CS"/>
          </a:p>
        </p:txBody>
      </p:sp>
      <p:sp>
        <p:nvSpPr>
          <p:cNvPr id="3" name="Footer Placeholder 21"/>
          <p:cNvSpPr>
            <a:spLocks noGrp="1"/>
          </p:cNvSpPr>
          <p:nvPr>
            <p:ph type="ftr" sz="quarter" idx="11"/>
          </p:nvPr>
        </p:nvSpPr>
        <p:spPr/>
        <p:txBody>
          <a:bodyPr/>
          <a:lstStyle>
            <a:lvl1pPr>
              <a:defRPr/>
            </a:lvl1pPr>
          </a:lstStyle>
          <a:p>
            <a:pPr>
              <a:defRPr/>
            </a:pPr>
            <a:endParaRPr lang="sr-Latn-CS"/>
          </a:p>
        </p:txBody>
      </p:sp>
      <p:sp>
        <p:nvSpPr>
          <p:cNvPr id="4" name="Slide Number Placeholder 17"/>
          <p:cNvSpPr>
            <a:spLocks noGrp="1"/>
          </p:cNvSpPr>
          <p:nvPr>
            <p:ph type="sldNum" sz="quarter" idx="12"/>
          </p:nvPr>
        </p:nvSpPr>
        <p:spPr/>
        <p:txBody>
          <a:bodyPr/>
          <a:lstStyle>
            <a:lvl1pPr>
              <a:defRPr/>
            </a:lvl1pPr>
          </a:lstStyle>
          <a:p>
            <a:pPr>
              <a:defRPr/>
            </a:pPr>
            <a:fld id="{2FC13EDE-5593-4C5E-9DE4-0C7164FF6932}" type="slidenum">
              <a:rPr lang="sr-Latn-CS"/>
              <a:pPr>
                <a:defRPr/>
              </a:pPr>
              <a:t>‹#›</a:t>
            </a:fld>
            <a:endParaRPr lang="sr-Latn-C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8FF03BF5-FC64-48C7-850C-1A78697EB696}" type="datetime1">
              <a:rPr lang="sr-Latn-CS"/>
              <a:pPr>
                <a:defRPr/>
              </a:pPr>
              <a:t>16.12.2022.</a:t>
            </a:fld>
            <a:endParaRPr lang="sr-Latn-CS"/>
          </a:p>
        </p:txBody>
      </p:sp>
      <p:sp>
        <p:nvSpPr>
          <p:cNvPr id="6" name="Footer Placeholder 21"/>
          <p:cNvSpPr>
            <a:spLocks noGrp="1"/>
          </p:cNvSpPr>
          <p:nvPr>
            <p:ph type="ftr" sz="quarter" idx="11"/>
          </p:nvPr>
        </p:nvSpPr>
        <p:spPr/>
        <p:txBody>
          <a:bodyPr/>
          <a:lstStyle>
            <a:lvl1pPr>
              <a:defRPr/>
            </a:lvl1pPr>
          </a:lstStyle>
          <a:p>
            <a:pPr>
              <a:defRPr/>
            </a:pPr>
            <a:endParaRPr lang="sr-Latn-CS"/>
          </a:p>
        </p:txBody>
      </p:sp>
      <p:sp>
        <p:nvSpPr>
          <p:cNvPr id="7" name="Slide Number Placeholder 17"/>
          <p:cNvSpPr>
            <a:spLocks noGrp="1"/>
          </p:cNvSpPr>
          <p:nvPr>
            <p:ph type="sldNum" sz="quarter" idx="12"/>
          </p:nvPr>
        </p:nvSpPr>
        <p:spPr/>
        <p:txBody>
          <a:bodyPr/>
          <a:lstStyle>
            <a:lvl1pPr>
              <a:defRPr/>
            </a:lvl1pPr>
          </a:lstStyle>
          <a:p>
            <a:pPr>
              <a:defRPr/>
            </a:pPr>
            <a:fld id="{88661F92-6D9A-4FCA-8D2A-2C69FEDC2679}" type="slidenum">
              <a:rPr lang="sr-Latn-CS"/>
              <a:pPr>
                <a:defRPr/>
              </a:pPr>
              <a:t>‹#›</a:t>
            </a:fld>
            <a:endParaRPr lang="sr-Latn-C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9E03BF51-C9FD-40CB-9C79-0D3D63561397}" type="datetime1">
              <a:rPr lang="sr-Latn-CS"/>
              <a:pPr>
                <a:defRPr/>
              </a:pPr>
              <a:t>16.12.2022.</a:t>
            </a:fld>
            <a:endParaRPr lang="sr-Latn-CS"/>
          </a:p>
        </p:txBody>
      </p:sp>
      <p:sp>
        <p:nvSpPr>
          <p:cNvPr id="10" name="Footer Placeholder 5"/>
          <p:cNvSpPr>
            <a:spLocks noGrp="1"/>
          </p:cNvSpPr>
          <p:nvPr>
            <p:ph type="ftr" sz="quarter" idx="11"/>
          </p:nvPr>
        </p:nvSpPr>
        <p:spPr/>
        <p:txBody>
          <a:bodyPr/>
          <a:lstStyle>
            <a:lvl1pPr>
              <a:defRPr/>
            </a:lvl1pPr>
          </a:lstStyle>
          <a:p>
            <a:pPr>
              <a:defRPr/>
            </a:pPr>
            <a:endParaRPr lang="sr-Latn-C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69FBCCD5-2443-4F0D-814A-ACD8ADB282A5}" type="slidenum">
              <a:rPr lang="sr-Latn-CS"/>
              <a:pPr>
                <a:defRPr/>
              </a:pPr>
              <a:t>‹#›</a:t>
            </a:fld>
            <a:endParaRPr lang="sr-Latn-C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latin typeface="+mn-lt"/>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Arial" charset="0"/>
              </a:defRPr>
            </a:lvl1pPr>
          </a:lstStyle>
          <a:p>
            <a:pPr>
              <a:defRPr/>
            </a:pPr>
            <a:fld id="{CCCE2F4C-515A-4B3E-BBF4-69E5FD02E53A}" type="datetime1">
              <a:rPr lang="sr-Latn-CS"/>
              <a:pPr>
                <a:defRPr/>
              </a:pPr>
              <a:t>16.12.2022.</a:t>
            </a:fld>
            <a:endParaRPr lang="sr-Latn-C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Arial" charset="0"/>
              </a:defRPr>
            </a:lvl1pPr>
          </a:lstStyle>
          <a:p>
            <a:pPr>
              <a:defRPr/>
            </a:pPr>
            <a:endParaRPr lang="sr-Latn-C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defRPr>
            </a:lvl1pPr>
          </a:lstStyle>
          <a:p>
            <a:pPr>
              <a:defRPr/>
            </a:pPr>
            <a:fld id="{73CB9838-5015-43D4-ABC5-691DFA2E1A7D}" type="slidenum">
              <a:rPr lang="sr-Latn-CS"/>
              <a:pPr>
                <a:defRPr/>
              </a:pPr>
              <a:t>‹#›</a:t>
            </a:fld>
            <a:endParaRPr lang="sr-Latn-CS"/>
          </a:p>
        </p:txBody>
      </p:sp>
      <p:grpSp>
        <p:nvGrpSpPr>
          <p:cNvPr id="30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1800">
                <a:latin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1800">
                <a:latin typeface="Arial" charset="0"/>
              </a:endParaRPr>
            </a:p>
          </p:txBody>
        </p:sp>
      </p:grpSp>
    </p:spTree>
  </p:cSld>
  <p:clrMap bg1="lt1" tx1="dk1" bg2="lt2" tx2="dk2" accent1="accent1" accent2="accent2" accent3="accent3" accent4="accent4" accent5="accent5" accent6="accent6" hlink="hlink" folHlink="folHlink"/>
  <p:sldLayoutIdLst>
    <p:sldLayoutId id="2147484139" r:id="rId1"/>
    <p:sldLayoutId id="2147484131" r:id="rId2"/>
    <p:sldLayoutId id="2147484140" r:id="rId3"/>
    <p:sldLayoutId id="2147484132" r:id="rId4"/>
    <p:sldLayoutId id="2147484133" r:id="rId5"/>
    <p:sldLayoutId id="2147484134" r:id="rId6"/>
    <p:sldLayoutId id="2147484135" r:id="rId7"/>
    <p:sldLayoutId id="2147484136" r:id="rId8"/>
    <p:sldLayoutId id="2147484141" r:id="rId9"/>
    <p:sldLayoutId id="2147484137" r:id="rId10"/>
    <p:sldLayoutId id="2147484138"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46758" y="1547699"/>
            <a:ext cx="9097242" cy="1446550"/>
          </a:xfrm>
          <a:prstGeom prst="rect">
            <a:avLst/>
          </a:prstGeom>
          <a:noFill/>
        </p:spPr>
        <p:txBody>
          <a:bodyPr>
            <a:spAutoFit/>
          </a:bodyPr>
          <a:lstStyle/>
          <a:p>
            <a:pPr algn="ctr" eaLnBrk="1" fontAlgn="auto" hangingPunct="1">
              <a:spcBef>
                <a:spcPts val="0"/>
              </a:spcBef>
              <a:spcAft>
                <a:spcPts val="0"/>
              </a:spcAft>
              <a:defRPr/>
            </a:pPr>
            <a:r>
              <a:rPr lang="el-GR" sz="4400" b="1" dirty="0">
                <a:ln w="18415" cmpd="sng">
                  <a:solidFill>
                    <a:srgbClr val="FF0000"/>
                  </a:solidFill>
                  <a:prstDash val="solid"/>
                </a:ln>
                <a:solidFill>
                  <a:srgbClr val="FF0000"/>
                </a:solidFill>
                <a:effectLst>
                  <a:outerShdw blurRad="63500" dir="3600000" algn="tl" rotWithShape="0">
                    <a:srgbClr val="000000">
                      <a:alpha val="70000"/>
                    </a:srgbClr>
                  </a:outerShdw>
                </a:effectLst>
                <a:cs typeface="Arial" pitchFamily="34" charset="0"/>
              </a:rPr>
              <a:t>ΣΤΑΘΕΡΟΤΗΤΑ ΦΑΡΜΑΚΕΥΤΙΚΩΝ ΠΡΟΪΟΝΤΩΝ</a:t>
            </a:r>
          </a:p>
        </p:txBody>
      </p:sp>
      <p:pic>
        <p:nvPicPr>
          <p:cNvPr id="3075" name="Εικόνα 1" descr="LOGO_UOA CO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1295400"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5"/>
          <p:cNvSpPr>
            <a:spLocks noChangeArrowheads="1"/>
          </p:cNvSpPr>
          <p:nvPr/>
        </p:nvSpPr>
        <p:spPr bwMode="auto">
          <a:xfrm>
            <a:off x="1752600" y="228600"/>
            <a:ext cx="6248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l-GR" altLang="en-US" sz="1800" b="1">
                <a:latin typeface="Katsoulidis"/>
                <a:ea typeface="Calibri" panose="020F0502020204030204" pitchFamily="34" charset="0"/>
                <a:cs typeface="Times New Roman" panose="02020603050405020304" pitchFamily="18" charset="0"/>
              </a:rPr>
              <a:t>Εθνικόν και Καποδιστριακόν Πανεπιστήμιον Αθηνών</a:t>
            </a:r>
            <a:endParaRPr lang="en-US" altLang="en-US" sz="1800" b="1">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r>
              <a:rPr lang="el-GR" altLang="en-US" sz="1800">
                <a:latin typeface="Katsoulidis"/>
                <a:ea typeface="Calibri" panose="020F0502020204030204" pitchFamily="34" charset="0"/>
                <a:cs typeface="Times New Roman" panose="02020603050405020304" pitchFamily="18" charset="0"/>
              </a:rPr>
              <a:t>                  ΤΜΗΜΑ ΦΑΡΜΑΚΕΥΤΙΚΗΣ</a:t>
            </a:r>
            <a:endParaRPr lang="en-US" altLang="en-US" sz="1800" b="1">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r>
              <a:rPr lang="el-GR" altLang="en-US" sz="1800">
                <a:latin typeface="Katsoulidis"/>
                <a:ea typeface="Calibri" panose="020F0502020204030204" pitchFamily="34" charset="0"/>
                <a:cs typeface="Times New Roman" panose="02020603050405020304" pitchFamily="18" charset="0"/>
              </a:rPr>
              <a:t>               Τομέας Φαρμακευτικής Χημείας</a:t>
            </a:r>
            <a:r>
              <a:rPr lang="en-US" altLang="en-US" sz="1800">
                <a:ea typeface="Calibri" panose="020F0502020204030204" pitchFamily="34" charset="0"/>
                <a:cs typeface="Times New Roman" panose="02020603050405020304" pitchFamily="18" charset="0"/>
              </a:rPr>
              <a:t> </a:t>
            </a:r>
          </a:p>
        </p:txBody>
      </p:sp>
      <p:sp>
        <p:nvSpPr>
          <p:cNvPr id="3077" name="Text Box 4"/>
          <p:cNvSpPr txBox="1">
            <a:spLocks noChangeArrowheads="1"/>
          </p:cNvSpPr>
          <p:nvPr/>
        </p:nvSpPr>
        <p:spPr bwMode="auto">
          <a:xfrm>
            <a:off x="4787900" y="5013325"/>
            <a:ext cx="410368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400" b="1" dirty="0"/>
              <a:t>     </a:t>
            </a:r>
            <a:r>
              <a:rPr lang="el-GR" altLang="en-US" sz="2400" b="1" dirty="0"/>
              <a:t>Ιωάννης </a:t>
            </a:r>
            <a:r>
              <a:rPr lang="el-GR" altLang="en-US" sz="2400" b="1" dirty="0" err="1"/>
              <a:t>Ντότσικας</a:t>
            </a:r>
            <a:endParaRPr lang="el-GR" altLang="en-US" sz="2400" b="1" dirty="0"/>
          </a:p>
          <a:p>
            <a:pPr eaLnBrk="1" hangingPunct="1">
              <a:spcBef>
                <a:spcPct val="50000"/>
              </a:spcBef>
              <a:buFontTx/>
              <a:buNone/>
            </a:pPr>
            <a:r>
              <a:rPr lang="el-GR" altLang="en-US" sz="1800" b="1" dirty="0"/>
              <a:t>                Αν</a:t>
            </a:r>
            <a:r>
              <a:rPr lang="en-GB" altLang="en-US" sz="1800" b="1" dirty="0"/>
              <a:t>. Κα</a:t>
            </a:r>
            <a:r>
              <a:rPr lang="en-GB" altLang="en-US" sz="1800" b="1" dirty="0" err="1"/>
              <a:t>θηγητής</a:t>
            </a:r>
            <a:endParaRPr lang="el-GR" altLang="en-US" sz="1800" b="1" dirty="0"/>
          </a:p>
          <a:p>
            <a:pPr eaLnBrk="1" hangingPunct="1">
              <a:spcBef>
                <a:spcPct val="50000"/>
              </a:spcBef>
              <a:buFontTx/>
              <a:buNone/>
            </a:pPr>
            <a:r>
              <a:rPr lang="el-GR" altLang="en-US" sz="1800" b="1" dirty="0"/>
              <a:t>        </a:t>
            </a:r>
            <a:endParaRPr lang="sr-Latn-CS" altLang="en-US" sz="1800" b="1" dirty="0"/>
          </a:p>
        </p:txBody>
      </p:sp>
      <p:sp>
        <p:nvSpPr>
          <p:cNvPr id="3078"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BF69570-3808-4AFA-981C-045B04A1A765}" type="slidenum">
              <a:rPr lang="el-GR" altLang="en-US" sz="1200">
                <a:solidFill>
                  <a:srgbClr val="898989"/>
                </a:solidFill>
              </a:rPr>
              <a:pPr>
                <a:spcBef>
                  <a:spcPct val="0"/>
                </a:spcBef>
                <a:buFontTx/>
                <a:buNone/>
              </a:pPr>
              <a:t>1</a:t>
            </a:fld>
            <a:endParaRPr lang="el-GR" altLang="en-US" sz="1200">
              <a:solidFill>
                <a:srgbClr val="898989"/>
              </a:solidFill>
            </a:endParaRPr>
          </a:p>
        </p:txBody>
      </p:sp>
      <p:sp>
        <p:nvSpPr>
          <p:cNvPr id="9" name="TextBox 8"/>
          <p:cNvSpPr txBox="1"/>
          <p:nvPr/>
        </p:nvSpPr>
        <p:spPr>
          <a:xfrm>
            <a:off x="1118592" y="3171601"/>
            <a:ext cx="7772400" cy="523220"/>
          </a:xfrm>
          <a:prstGeom prst="rect">
            <a:avLst/>
          </a:prstGeom>
          <a:noFill/>
        </p:spPr>
        <p:txBody>
          <a:bodyPr>
            <a:spAutoFit/>
          </a:bodyPr>
          <a:lstStyle/>
          <a:p>
            <a:pPr algn="ctr">
              <a:spcBef>
                <a:spcPct val="50000"/>
              </a:spcBef>
            </a:pPr>
            <a:r>
              <a:rPr lang="el-GR" sz="2800" b="1" dirty="0">
                <a:solidFill>
                  <a:srgbClr val="FFFF00"/>
                </a:solidFill>
              </a:rPr>
              <a:t>Βιολογικά δείγματα</a:t>
            </a:r>
            <a:endParaRPr lang="sr-Latn-CS" sz="2800" b="1" dirty="0">
              <a:solidFill>
                <a:srgbClr val="FFFF00"/>
              </a:solidFill>
            </a:endParaRPr>
          </a:p>
        </p:txBody>
      </p:sp>
      <p:pic>
        <p:nvPicPr>
          <p:cNvPr id="3" name="Picture 2"/>
          <p:cNvPicPr>
            <a:picLocks noChangeAspect="1"/>
          </p:cNvPicPr>
          <p:nvPr/>
        </p:nvPicPr>
        <p:blipFill>
          <a:blip r:embed="rId3"/>
          <a:stretch>
            <a:fillRect/>
          </a:stretch>
        </p:blipFill>
        <p:spPr>
          <a:xfrm>
            <a:off x="1259632" y="4141787"/>
            <a:ext cx="2619375" cy="1743075"/>
          </a:xfrm>
          <a:prstGeom prst="rect">
            <a:avLst/>
          </a:prstGeom>
        </p:spPr>
      </p:pic>
    </p:spTree>
    <p:extLst>
      <p:ext uri="{BB962C8B-B14F-4D97-AF65-F5344CB8AC3E}">
        <p14:creationId xmlns:p14="http://schemas.microsoft.com/office/powerpoint/2010/main" val="2786865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85D976-1CFB-45C4-8E4D-9F265F67D36B}" type="slidenum">
              <a:rPr lang="sr-Latn-CS" smtClean="0"/>
              <a:pPr>
                <a:defRPr/>
              </a:pPr>
              <a:t>10</a:t>
            </a:fld>
            <a:endParaRPr lang="sr-Latn-CS"/>
          </a:p>
        </p:txBody>
      </p:sp>
      <p:sp>
        <p:nvSpPr>
          <p:cNvPr id="5" name="Rectangle 6"/>
          <p:cNvSpPr>
            <a:spLocks noChangeArrowheads="1"/>
          </p:cNvSpPr>
          <p:nvPr/>
        </p:nvSpPr>
        <p:spPr bwMode="auto">
          <a:xfrm>
            <a:off x="539750" y="487363"/>
            <a:ext cx="8135938" cy="2492990"/>
          </a:xfrm>
          <a:prstGeom prst="rect">
            <a:avLst/>
          </a:prstGeom>
          <a:noFill/>
          <a:ln w="9525">
            <a:noFill/>
            <a:miter lim="800000"/>
            <a:headEnd/>
            <a:tailEnd/>
          </a:ln>
        </p:spPr>
        <p:txBody>
          <a:bodyPr>
            <a:spAutoFit/>
          </a:bodyPr>
          <a:lstStyle/>
          <a:p>
            <a:pPr algn="just"/>
            <a:endParaRPr lang="en-GB" sz="2400" dirty="0"/>
          </a:p>
          <a:p>
            <a:pPr algn="just"/>
            <a:endParaRPr lang="en-US" sz="2200" dirty="0"/>
          </a:p>
          <a:p>
            <a:pPr algn="just"/>
            <a:endParaRPr lang="en-US" sz="2200" dirty="0"/>
          </a:p>
          <a:p>
            <a:pPr algn="just"/>
            <a:endParaRPr lang="en-US" sz="2200" dirty="0"/>
          </a:p>
          <a:p>
            <a:pPr algn="just"/>
            <a:endParaRPr lang="el-GR" sz="2200" dirty="0"/>
          </a:p>
          <a:p>
            <a:pPr algn="just"/>
            <a:endParaRPr lang="el-GR" sz="2200" dirty="0"/>
          </a:p>
          <a:p>
            <a:pPr algn="just"/>
            <a:endParaRPr lang="el-GR" sz="2200" dirty="0"/>
          </a:p>
        </p:txBody>
      </p:sp>
      <p:sp>
        <p:nvSpPr>
          <p:cNvPr id="6" name="Rectangle 6"/>
          <p:cNvSpPr>
            <a:spLocks noChangeArrowheads="1"/>
          </p:cNvSpPr>
          <p:nvPr/>
        </p:nvSpPr>
        <p:spPr bwMode="auto">
          <a:xfrm>
            <a:off x="179512" y="116632"/>
            <a:ext cx="8856984" cy="5755422"/>
          </a:xfrm>
          <a:prstGeom prst="rect">
            <a:avLst/>
          </a:prstGeom>
          <a:noFill/>
          <a:ln w="9525">
            <a:noFill/>
            <a:miter lim="800000"/>
            <a:headEnd/>
            <a:tailEnd/>
          </a:ln>
        </p:spPr>
        <p:txBody>
          <a:bodyPr wrap="square">
            <a:spAutoFit/>
          </a:bodyPr>
          <a:lstStyle/>
          <a:p>
            <a:pPr algn="ctr"/>
            <a:r>
              <a:rPr lang="el-GR" sz="2400" b="1" dirty="0"/>
              <a:t>Σταθερότητα &amp; </a:t>
            </a:r>
            <a:r>
              <a:rPr lang="en-GB" sz="2400" b="1" dirty="0" err="1"/>
              <a:t>Βιολογικά</a:t>
            </a:r>
            <a:r>
              <a:rPr lang="en-GB" sz="2400" dirty="0"/>
              <a:t> </a:t>
            </a:r>
            <a:r>
              <a:rPr lang="en-GB" sz="2400" b="1" dirty="0" err="1"/>
              <a:t>δείγμ</a:t>
            </a:r>
            <a:r>
              <a:rPr lang="en-GB" sz="2400" b="1" dirty="0"/>
              <a:t>ατα:</a:t>
            </a:r>
            <a:r>
              <a:rPr lang="el-GR" sz="2400" b="1" dirty="0"/>
              <a:t> </a:t>
            </a:r>
            <a:r>
              <a:rPr lang="el-GR" sz="2400" b="1" dirty="0">
                <a:solidFill>
                  <a:srgbClr val="FF0000"/>
                </a:solidFill>
              </a:rPr>
              <a:t>ούρα εκτός οργανισμού</a:t>
            </a:r>
          </a:p>
          <a:p>
            <a:pPr algn="just"/>
            <a:endParaRPr lang="el-GR" sz="1200" b="1" dirty="0">
              <a:solidFill>
                <a:srgbClr val="FF0000"/>
              </a:solidFill>
            </a:endParaRPr>
          </a:p>
          <a:p>
            <a:pPr marL="171450" indent="-171450" algn="just">
              <a:buFont typeface="Arial" panose="020B0604020202020204" pitchFamily="34" charset="0"/>
              <a:buChar char="•"/>
            </a:pPr>
            <a:r>
              <a:rPr lang="el-GR" sz="1600" dirty="0"/>
              <a:t>Ούρα: μία μεγάλη ποικιλία μικροοργανισμών μπορεί να μολύνει τα ούρα.</a:t>
            </a:r>
          </a:p>
          <a:p>
            <a:pPr marL="171450" indent="-171450" algn="just">
              <a:buFont typeface="Arial" panose="020B0604020202020204" pitchFamily="34" charset="0"/>
              <a:buChar char="•"/>
            </a:pPr>
            <a:r>
              <a:rPr lang="el-GR" sz="1600" dirty="0"/>
              <a:t>Είδη της κανονικής μικροβιακής χλωρίδας: Η φυσιολογική χλωρίδα αναφέρεται στον πληθυσμό των μικροβιακών ειδών που κατοικούν στις εσωτερικές και εξωτερικές επιφάνειες υγιών οργανισμών. </a:t>
            </a:r>
          </a:p>
          <a:p>
            <a:pPr marL="171450" indent="-171450" algn="just">
              <a:buFont typeface="Arial" panose="020B0604020202020204" pitchFamily="34" charset="0"/>
              <a:buChar char="•"/>
            </a:pPr>
            <a:r>
              <a:rPr lang="el-GR" sz="1600" dirty="0"/>
              <a:t>Τα βακτήρια του δέρματος και τα εντερικά μικρόβια μπορούν να μολύνουν δείγματα ούρων κατά τη διαδικασία συλλογής.</a:t>
            </a:r>
          </a:p>
          <a:p>
            <a:pPr marL="171450" indent="-171450" algn="just">
              <a:buFont typeface="Arial" panose="020B0604020202020204" pitchFamily="34" charset="0"/>
              <a:buChar char="•"/>
            </a:pPr>
            <a:r>
              <a:rPr lang="el-GR" sz="1600" dirty="0"/>
              <a:t>Το </a:t>
            </a:r>
            <a:r>
              <a:rPr lang="el-GR" sz="1600" dirty="0" err="1"/>
              <a:t>Escherichia</a:t>
            </a:r>
            <a:r>
              <a:rPr lang="el-GR" sz="1600" dirty="0"/>
              <a:t> </a:t>
            </a:r>
            <a:r>
              <a:rPr lang="el-GR" sz="1600" dirty="0" err="1"/>
              <a:t>coli</a:t>
            </a:r>
            <a:r>
              <a:rPr lang="el-GR" sz="1600" dirty="0"/>
              <a:t> είναι κάτοικος του λεπτού εντέρου, πολλά άλλα εντερικά βακτήρια : </a:t>
            </a:r>
            <a:r>
              <a:rPr lang="el-GR" sz="1600" dirty="0" err="1"/>
              <a:t>Klebsiella</a:t>
            </a:r>
            <a:r>
              <a:rPr lang="el-GR" sz="1600" dirty="0"/>
              <a:t>, </a:t>
            </a:r>
            <a:r>
              <a:rPr lang="el-GR" sz="1600" dirty="0" err="1"/>
              <a:t>Enterobacter</a:t>
            </a:r>
            <a:r>
              <a:rPr lang="el-GR" sz="1600" dirty="0"/>
              <a:t> και </a:t>
            </a:r>
            <a:r>
              <a:rPr lang="el-GR" sz="1600" dirty="0" err="1"/>
              <a:t>Citrobacter</a:t>
            </a:r>
            <a:r>
              <a:rPr lang="el-GR" sz="1600" dirty="0"/>
              <a:t>. Ο μεγαλύτερος αριθμός βακτηρίων βρίσκεται στο κατώτερο εντερικό σωλήνα: </a:t>
            </a:r>
            <a:r>
              <a:rPr lang="el-GR" sz="1600" dirty="0" err="1"/>
              <a:t>Bacteroides</a:t>
            </a:r>
            <a:r>
              <a:rPr lang="el-GR" sz="1600" dirty="0"/>
              <a:t>, </a:t>
            </a:r>
            <a:r>
              <a:rPr lang="el-GR" sz="1600" dirty="0" err="1"/>
              <a:t>Fusobacterium</a:t>
            </a:r>
            <a:r>
              <a:rPr lang="el-GR" sz="1600" dirty="0"/>
              <a:t>, </a:t>
            </a:r>
            <a:r>
              <a:rPr lang="el-GR" sz="1600" dirty="0" err="1"/>
              <a:t>Peptococcus</a:t>
            </a:r>
            <a:r>
              <a:rPr lang="el-GR" sz="1600" dirty="0"/>
              <a:t> και </a:t>
            </a:r>
            <a:r>
              <a:rPr lang="el-GR" sz="1600" dirty="0" err="1"/>
              <a:t>Clostridium</a:t>
            </a:r>
            <a:endParaRPr lang="el-GR" sz="1600" dirty="0"/>
          </a:p>
          <a:p>
            <a:pPr marL="171450" indent="-171450" algn="just">
              <a:buFont typeface="Arial" panose="020B0604020202020204" pitchFamily="34" charset="0"/>
              <a:buChar char="•"/>
            </a:pPr>
            <a:r>
              <a:rPr lang="el-GR" sz="1600" dirty="0"/>
              <a:t>Τα μικρόβια του ουροποιητικού συστήματος ορίζουν μια κατάσταση κατά την οποία το ουροποιητικό σύστημα μολύνεται από ένα παθογόνο που προκαλεί φλεγμονή. Οι ουρολοιμώξεις εμπίπτουν σε διάφορες κατηγορίες. Η πιο συχνή είναι η κυστίτιδα (επιφανειακή </a:t>
            </a:r>
            <a:r>
              <a:rPr lang="el-GR" sz="1600" dirty="0" err="1"/>
              <a:t>βακτηριακή</a:t>
            </a:r>
            <a:r>
              <a:rPr lang="el-GR" sz="1600" dirty="0"/>
              <a:t> λοίμωξη της ουροδόχου κύστης, της ουρήθρας ή και των δύο).</a:t>
            </a:r>
          </a:p>
          <a:p>
            <a:pPr marL="171450" indent="-171450" algn="just">
              <a:buFont typeface="Arial" panose="020B0604020202020204" pitchFamily="34" charset="0"/>
              <a:buChar char="•"/>
            </a:pPr>
            <a:r>
              <a:rPr lang="el-GR" sz="1600" dirty="0"/>
              <a:t>Είδη εργαστηριακού περιβάλλοντος και εσωτερικών χώρων: Τα είδη </a:t>
            </a:r>
            <a:r>
              <a:rPr lang="el-GR" sz="1600" dirty="0" err="1"/>
              <a:t>Aspergillus</a:t>
            </a:r>
            <a:r>
              <a:rPr lang="el-GR" sz="1600" dirty="0"/>
              <a:t> και </a:t>
            </a:r>
            <a:r>
              <a:rPr lang="el-GR" sz="1600" dirty="0" err="1"/>
              <a:t>Penicillium</a:t>
            </a:r>
            <a:r>
              <a:rPr lang="el-GR" sz="1600" dirty="0"/>
              <a:t> είναι οι κυρίαρχοι μύκητες εσωτερικών χώρων δειγματοληψίας και εργαστήρια όπου συλλέγονται και αποθηκεύονται δείγματα ούρων.. Το </a:t>
            </a:r>
            <a:r>
              <a:rPr lang="el-GR" sz="1600" dirty="0" err="1"/>
              <a:t>Aspergillus</a:t>
            </a:r>
            <a:r>
              <a:rPr lang="el-GR" sz="1600" dirty="0"/>
              <a:t> και το </a:t>
            </a:r>
            <a:r>
              <a:rPr lang="el-GR" sz="1600" dirty="0" err="1"/>
              <a:t>Penicillium</a:t>
            </a:r>
            <a:r>
              <a:rPr lang="el-GR" sz="1600" dirty="0"/>
              <a:t> έχουν συσχετιστεί με προβλήματα ποιότητας του αέρα σε εσωτερικούς χώρους.</a:t>
            </a:r>
          </a:p>
          <a:p>
            <a:pPr marL="171450" indent="-171450" algn="just">
              <a:buFont typeface="Arial" panose="020B0604020202020204" pitchFamily="34" charset="0"/>
              <a:buChar char="•"/>
            </a:pPr>
            <a:r>
              <a:rPr lang="el-GR" sz="1600" dirty="0"/>
              <a:t>Πρωτεολυτικά ένζυμα: </a:t>
            </a:r>
            <a:r>
              <a:rPr lang="el-GR" sz="1600" dirty="0" err="1"/>
              <a:t>βακτηριακές</a:t>
            </a:r>
            <a:r>
              <a:rPr lang="el-GR" sz="1600" dirty="0"/>
              <a:t> αλκαλικές </a:t>
            </a:r>
            <a:r>
              <a:rPr lang="el-GR" sz="1600" dirty="0" err="1"/>
              <a:t>πρωτεάσες</a:t>
            </a:r>
            <a:r>
              <a:rPr lang="el-GR" sz="1600" dirty="0"/>
              <a:t>, </a:t>
            </a:r>
            <a:r>
              <a:rPr lang="el-GR" sz="1600" dirty="0" err="1"/>
              <a:t>πρωτεάση</a:t>
            </a:r>
            <a:r>
              <a:rPr lang="el-GR" sz="1600" dirty="0"/>
              <a:t> από </a:t>
            </a:r>
            <a:r>
              <a:rPr lang="el-GR" sz="1600" dirty="0" err="1"/>
              <a:t>Streptomyces</a:t>
            </a:r>
            <a:r>
              <a:rPr lang="el-GR" sz="1600" dirty="0"/>
              <a:t> </a:t>
            </a:r>
            <a:r>
              <a:rPr lang="el-GR" sz="1600" dirty="0" err="1"/>
              <a:t>griseus</a:t>
            </a:r>
            <a:r>
              <a:rPr lang="el-GR" sz="1600" dirty="0"/>
              <a:t>.</a:t>
            </a:r>
          </a:p>
          <a:p>
            <a:pPr marL="171450" indent="-171450" algn="just">
              <a:buFont typeface="Arial" panose="020B0604020202020204" pitchFamily="34" charset="0"/>
              <a:buChar char="•"/>
            </a:pPr>
            <a:endParaRPr lang="el-GR" sz="1200" dirty="0"/>
          </a:p>
          <a:p>
            <a:pPr marL="171450" indent="-171450" algn="just">
              <a:buFont typeface="Arial" panose="020B0604020202020204" pitchFamily="34" charset="0"/>
              <a:buChar char="•"/>
            </a:pPr>
            <a:endParaRPr lang="el-GR" sz="1600" dirty="0"/>
          </a:p>
        </p:txBody>
      </p:sp>
    </p:spTree>
    <p:extLst>
      <p:ext uri="{BB962C8B-B14F-4D97-AF65-F5344CB8AC3E}">
        <p14:creationId xmlns:p14="http://schemas.microsoft.com/office/powerpoint/2010/main" val="126426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85D976-1CFB-45C4-8E4D-9F265F67D36B}" type="slidenum">
              <a:rPr lang="sr-Latn-CS" smtClean="0"/>
              <a:pPr>
                <a:defRPr/>
              </a:pPr>
              <a:t>11</a:t>
            </a:fld>
            <a:endParaRPr lang="sr-Latn-CS"/>
          </a:p>
        </p:txBody>
      </p:sp>
      <p:sp>
        <p:nvSpPr>
          <p:cNvPr id="5" name="Rectangle 6"/>
          <p:cNvSpPr>
            <a:spLocks noChangeArrowheads="1"/>
          </p:cNvSpPr>
          <p:nvPr/>
        </p:nvSpPr>
        <p:spPr bwMode="auto">
          <a:xfrm>
            <a:off x="539750" y="487363"/>
            <a:ext cx="8135938" cy="2492990"/>
          </a:xfrm>
          <a:prstGeom prst="rect">
            <a:avLst/>
          </a:prstGeom>
          <a:noFill/>
          <a:ln w="9525">
            <a:noFill/>
            <a:miter lim="800000"/>
            <a:headEnd/>
            <a:tailEnd/>
          </a:ln>
        </p:spPr>
        <p:txBody>
          <a:bodyPr>
            <a:spAutoFit/>
          </a:bodyPr>
          <a:lstStyle/>
          <a:p>
            <a:pPr algn="just"/>
            <a:endParaRPr lang="en-GB" sz="2400" dirty="0"/>
          </a:p>
          <a:p>
            <a:pPr algn="just"/>
            <a:endParaRPr lang="en-US" sz="2200" dirty="0"/>
          </a:p>
          <a:p>
            <a:pPr algn="just"/>
            <a:endParaRPr lang="en-US" sz="2200" dirty="0"/>
          </a:p>
          <a:p>
            <a:pPr algn="just"/>
            <a:endParaRPr lang="en-US" sz="2200" dirty="0"/>
          </a:p>
          <a:p>
            <a:pPr algn="just"/>
            <a:endParaRPr lang="el-GR" sz="2200" dirty="0"/>
          </a:p>
          <a:p>
            <a:pPr algn="just"/>
            <a:endParaRPr lang="el-GR" sz="2200" dirty="0"/>
          </a:p>
          <a:p>
            <a:pPr algn="just"/>
            <a:endParaRPr lang="el-GR" sz="2200" dirty="0"/>
          </a:p>
        </p:txBody>
      </p:sp>
      <p:sp>
        <p:nvSpPr>
          <p:cNvPr id="6" name="Rectangle 6"/>
          <p:cNvSpPr>
            <a:spLocks noChangeArrowheads="1"/>
          </p:cNvSpPr>
          <p:nvPr/>
        </p:nvSpPr>
        <p:spPr bwMode="auto">
          <a:xfrm>
            <a:off x="179512" y="116632"/>
            <a:ext cx="8856984" cy="6309420"/>
          </a:xfrm>
          <a:prstGeom prst="rect">
            <a:avLst/>
          </a:prstGeom>
          <a:noFill/>
          <a:ln w="9525">
            <a:noFill/>
            <a:miter lim="800000"/>
            <a:headEnd/>
            <a:tailEnd/>
          </a:ln>
        </p:spPr>
        <p:txBody>
          <a:bodyPr wrap="square">
            <a:spAutoFit/>
          </a:bodyPr>
          <a:lstStyle/>
          <a:p>
            <a:pPr algn="ctr"/>
            <a:r>
              <a:rPr lang="el-GR" sz="2400" b="1" dirty="0"/>
              <a:t>Σταθερότητα &amp; </a:t>
            </a:r>
            <a:r>
              <a:rPr lang="en-GB" sz="2400" b="1" dirty="0" err="1"/>
              <a:t>Βιολογικά</a:t>
            </a:r>
            <a:r>
              <a:rPr lang="en-GB" sz="2400" dirty="0"/>
              <a:t> </a:t>
            </a:r>
            <a:r>
              <a:rPr lang="en-GB" sz="2400" b="1" dirty="0" err="1"/>
              <a:t>δείγμ</a:t>
            </a:r>
            <a:r>
              <a:rPr lang="en-GB" sz="2400" b="1" dirty="0"/>
              <a:t>ατα:</a:t>
            </a:r>
            <a:r>
              <a:rPr lang="el-GR" sz="2400" b="1" dirty="0"/>
              <a:t> </a:t>
            </a:r>
            <a:r>
              <a:rPr lang="el-GR" sz="2400" b="1" dirty="0">
                <a:solidFill>
                  <a:srgbClr val="FF0000"/>
                </a:solidFill>
              </a:rPr>
              <a:t>ούρα εκτός οργανισμού</a:t>
            </a:r>
          </a:p>
          <a:p>
            <a:pPr algn="just"/>
            <a:endParaRPr lang="el-GR" sz="1200" b="1" dirty="0">
              <a:solidFill>
                <a:srgbClr val="FF0000"/>
              </a:solidFill>
            </a:endParaRPr>
          </a:p>
          <a:p>
            <a:pPr marL="171450" indent="-171450" algn="just">
              <a:buFont typeface="Arial" panose="020B0604020202020204" pitchFamily="34" charset="0"/>
              <a:buChar char="•"/>
            </a:pPr>
            <a:r>
              <a:rPr lang="el-GR" sz="1600" dirty="0"/>
              <a:t>Αναστολή της μικροβιακής ανάπτυξης και της </a:t>
            </a:r>
            <a:r>
              <a:rPr lang="el-GR" sz="1600" dirty="0" err="1"/>
              <a:t>ενζυμικής</a:t>
            </a:r>
            <a:r>
              <a:rPr lang="el-GR" sz="1600" dirty="0"/>
              <a:t> δράσης με διατήρηση των δειγμάτων στην κατάψυξη. Χημικές και φυσικές μεθόδους χρησιμοποιούνται για την αναστολή της ανάπτυξης μικροοργανισμών καθώς και την πρωτεολυτική δράση.</a:t>
            </a:r>
          </a:p>
          <a:p>
            <a:pPr marL="171450" indent="-171450" algn="just">
              <a:buFont typeface="Arial" panose="020B0604020202020204" pitchFamily="34" charset="0"/>
              <a:buChar char="•"/>
            </a:pPr>
            <a:r>
              <a:rPr lang="el-GR" sz="1600" dirty="0"/>
              <a:t>Φυσικές μέθοδοι:  θέρμανση, ακτινοβολία και διήθηση. Η θερμότητα είναι αποτελεσματική ως μέθοδος, αλλά μπορεί να χρησιμοποιηθεί μόνο για </a:t>
            </a:r>
            <a:r>
              <a:rPr lang="el-GR" sz="1600" dirty="0" err="1"/>
              <a:t>θερμο</a:t>
            </a:r>
            <a:r>
              <a:rPr lang="el-GR" sz="1600" dirty="0"/>
              <a:t>-σταθερά συστατικά. Η αποστείρωση με ακτινοβολία χρησιμοποιείται για ευαίσθητα στη θερμότητα υλικά. Η αποστείρωση με διήθηση διαφέρει από τις παραπάνω μεθόδους στο ότι αφαιρεί τα κύτταρα αντί να τα καταστρέφει.</a:t>
            </a:r>
          </a:p>
          <a:p>
            <a:pPr marL="171450" indent="-171450" algn="just">
              <a:buFont typeface="Arial" panose="020B0604020202020204" pitchFamily="34" charset="0"/>
              <a:buChar char="•"/>
            </a:pPr>
            <a:r>
              <a:rPr lang="el-GR" sz="1600" dirty="0"/>
              <a:t>Η υπεριώδης ακτινοβολία (UV), περίπου 260 </a:t>
            </a:r>
            <a:r>
              <a:rPr lang="el-GR" sz="1600" dirty="0" err="1"/>
              <a:t>nm</a:t>
            </a:r>
            <a:r>
              <a:rPr lang="el-GR" sz="1600" dirty="0"/>
              <a:t>, είναι αρκετά θανατηφόρα αλλά δεν διαπερνά το γυαλί, το νερό ή άλλα υλικά πολύ αποτελεσματικά. </a:t>
            </a:r>
          </a:p>
          <a:p>
            <a:pPr marL="171450" indent="-171450" algn="just">
              <a:buFont typeface="Arial" panose="020B0604020202020204" pitchFamily="34" charset="0"/>
              <a:buChar char="•"/>
            </a:pPr>
            <a:r>
              <a:rPr lang="el-GR" sz="1600" dirty="0"/>
              <a:t>Δυνατότητα απενεργοποίησης ενζύμων ή καταστροφής μικροοργανισμών από υπερηχητικά κύματα (</a:t>
            </a:r>
            <a:r>
              <a:rPr lang="el-GR" sz="1600" dirty="0" err="1"/>
              <a:t>UWs</a:t>
            </a:r>
            <a:r>
              <a:rPr lang="el-GR" sz="1600" dirty="0"/>
              <a:t>), ωστόσο, σε θερμοκρασία και πίεση περιβάλλοντος, οι υπέρηχοι έχουν μικρή θανατηφόρα επίδραση στους μικροοργανισμούς.</a:t>
            </a:r>
          </a:p>
          <a:p>
            <a:pPr marL="171450" indent="-171450" algn="just">
              <a:buFont typeface="Arial" panose="020B0604020202020204" pitchFamily="34" charset="0"/>
              <a:buChar char="•"/>
            </a:pPr>
            <a:r>
              <a:rPr lang="el-GR" sz="1600" dirty="0"/>
              <a:t>Χημικές μέθοδοι αναφέρονται στην προσθήκη ουσιών που είναι αναστολείς της μικροβιακής ανάπτυξης και της </a:t>
            </a:r>
            <a:r>
              <a:rPr lang="el-GR" sz="1600" dirty="0" err="1"/>
              <a:t>ενζυμικής</a:t>
            </a:r>
            <a:r>
              <a:rPr lang="el-GR" sz="1600" dirty="0"/>
              <a:t> δραστηριότητας: </a:t>
            </a:r>
            <a:r>
              <a:rPr lang="el-GR" sz="1600" dirty="0" err="1"/>
              <a:t>αντιμικροβιακά</a:t>
            </a:r>
            <a:r>
              <a:rPr lang="el-GR" sz="1600" dirty="0"/>
              <a:t> για τον έλεγχο της ανάπτυξης μικροβίων παρά την παρουσία μεγάλου αριθμού βακτηρίων.</a:t>
            </a:r>
          </a:p>
          <a:p>
            <a:pPr marL="171450" indent="-171450" algn="just">
              <a:buFont typeface="Arial" panose="020B0604020202020204" pitchFamily="34" charset="0"/>
              <a:buChar char="•"/>
            </a:pPr>
            <a:r>
              <a:rPr lang="el-GR" sz="1600" dirty="0"/>
              <a:t>Βορικό οξύ: μέθοδος διατήρησης δειγμάτων ούρων, που απαιτούν μικροβιολογική εξέταση, ως </a:t>
            </a:r>
            <a:r>
              <a:rPr lang="el-GR" sz="1600" dirty="0" err="1"/>
              <a:t>βακτηριοστατικό</a:t>
            </a:r>
            <a:r>
              <a:rPr lang="el-GR" sz="1600" dirty="0"/>
              <a:t> ή </a:t>
            </a:r>
            <a:r>
              <a:rPr lang="el-GR" sz="1600" dirty="0" err="1"/>
              <a:t>μυκητοστατικό</a:t>
            </a:r>
            <a:r>
              <a:rPr lang="el-GR" sz="1600" dirty="0"/>
              <a:t> για σχεδόν όλα τα κοινά παθογόνα του ουροποιητικού.</a:t>
            </a:r>
          </a:p>
          <a:p>
            <a:pPr marL="171450" indent="-171450" algn="just">
              <a:buFont typeface="Arial" panose="020B0604020202020204" pitchFamily="34" charset="0"/>
              <a:buChar char="•"/>
            </a:pPr>
            <a:r>
              <a:rPr lang="en-US" sz="1600" dirty="0"/>
              <a:t>Sodium </a:t>
            </a:r>
            <a:r>
              <a:rPr lang="en-US" sz="1600" dirty="0" err="1"/>
              <a:t>azide</a:t>
            </a:r>
            <a:r>
              <a:rPr lang="el-GR" sz="1600" dirty="0"/>
              <a:t>, </a:t>
            </a:r>
            <a:r>
              <a:rPr lang="el-GR" sz="1600" dirty="0" err="1"/>
              <a:t>αζίδιο</a:t>
            </a:r>
            <a:r>
              <a:rPr lang="el-GR" sz="1600" dirty="0"/>
              <a:t> του νατρίου, NaN3, σε κλινικά εργαστήρια χρησιμοποιείται κυρίως ως συντηρητικό σε υδατικά αντιδραστήρια και βιολογικά υγρά λόγω των βακτηριοκτόνων ιδιοτήτων του.</a:t>
            </a:r>
          </a:p>
          <a:p>
            <a:pPr marL="171450" indent="-171450" algn="just">
              <a:buFont typeface="Arial" panose="020B0604020202020204" pitchFamily="34" charset="0"/>
              <a:buChar char="•"/>
            </a:pPr>
            <a:r>
              <a:rPr lang="el-GR" sz="1600" dirty="0" err="1"/>
              <a:t>Πενικιλλίνη</a:t>
            </a:r>
            <a:r>
              <a:rPr lang="el-GR" sz="1600" dirty="0"/>
              <a:t>-στρεπτομυκίνη-</a:t>
            </a:r>
            <a:r>
              <a:rPr lang="el-GR" sz="1600" dirty="0" err="1"/>
              <a:t>αμφοτερικίνη</a:t>
            </a:r>
            <a:r>
              <a:rPr lang="el-GR" sz="1600" dirty="0"/>
              <a:t>: εμπορικό αντιβιοτικό και </a:t>
            </a:r>
            <a:r>
              <a:rPr lang="el-GR" sz="1600" dirty="0" err="1"/>
              <a:t>αντιμυκητιακό</a:t>
            </a:r>
            <a:r>
              <a:rPr lang="el-GR" sz="1600" dirty="0"/>
              <a:t> υγρό μείγμα.</a:t>
            </a:r>
          </a:p>
          <a:p>
            <a:pPr marL="171450" indent="-171450" algn="just">
              <a:buFont typeface="Arial" panose="020B0604020202020204" pitchFamily="34" charset="0"/>
              <a:buChar char="•"/>
            </a:pPr>
            <a:r>
              <a:rPr lang="el-GR" sz="1600" dirty="0"/>
              <a:t>Μίγμα αναστολέων </a:t>
            </a:r>
            <a:r>
              <a:rPr lang="el-GR" sz="1600" dirty="0" err="1"/>
              <a:t>πρωτεάσης</a:t>
            </a:r>
            <a:r>
              <a:rPr lang="el-GR" sz="1600" dirty="0"/>
              <a:t> με EDTA .</a:t>
            </a:r>
          </a:p>
        </p:txBody>
      </p:sp>
    </p:spTree>
    <p:extLst>
      <p:ext uri="{BB962C8B-B14F-4D97-AF65-F5344CB8AC3E}">
        <p14:creationId xmlns:p14="http://schemas.microsoft.com/office/powerpoint/2010/main" val="2642973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85D976-1CFB-45C4-8E4D-9F265F67D36B}" type="slidenum">
              <a:rPr lang="sr-Latn-CS" smtClean="0"/>
              <a:pPr>
                <a:defRPr/>
              </a:pPr>
              <a:t>12</a:t>
            </a:fld>
            <a:endParaRPr lang="sr-Latn-CS"/>
          </a:p>
        </p:txBody>
      </p:sp>
      <p:sp>
        <p:nvSpPr>
          <p:cNvPr id="5" name="Rectangle 6"/>
          <p:cNvSpPr>
            <a:spLocks noChangeArrowheads="1"/>
          </p:cNvSpPr>
          <p:nvPr/>
        </p:nvSpPr>
        <p:spPr bwMode="auto">
          <a:xfrm>
            <a:off x="539750" y="487363"/>
            <a:ext cx="8135938" cy="2492990"/>
          </a:xfrm>
          <a:prstGeom prst="rect">
            <a:avLst/>
          </a:prstGeom>
          <a:noFill/>
          <a:ln w="9525">
            <a:noFill/>
            <a:miter lim="800000"/>
            <a:headEnd/>
            <a:tailEnd/>
          </a:ln>
        </p:spPr>
        <p:txBody>
          <a:bodyPr>
            <a:spAutoFit/>
          </a:bodyPr>
          <a:lstStyle/>
          <a:p>
            <a:pPr algn="just"/>
            <a:endParaRPr lang="en-GB" sz="2400" dirty="0"/>
          </a:p>
          <a:p>
            <a:pPr algn="just"/>
            <a:endParaRPr lang="en-US" sz="2200" dirty="0"/>
          </a:p>
          <a:p>
            <a:pPr algn="just"/>
            <a:endParaRPr lang="en-US" sz="2200" dirty="0"/>
          </a:p>
          <a:p>
            <a:pPr algn="just"/>
            <a:endParaRPr lang="en-US" sz="2200" dirty="0"/>
          </a:p>
          <a:p>
            <a:pPr algn="just"/>
            <a:endParaRPr lang="el-GR" sz="2200" dirty="0"/>
          </a:p>
          <a:p>
            <a:pPr algn="just"/>
            <a:endParaRPr lang="el-GR" sz="2200" dirty="0"/>
          </a:p>
          <a:p>
            <a:pPr algn="just"/>
            <a:endParaRPr lang="el-GR" sz="2200" dirty="0"/>
          </a:p>
        </p:txBody>
      </p:sp>
      <p:sp>
        <p:nvSpPr>
          <p:cNvPr id="6" name="Rectangle 6"/>
          <p:cNvSpPr>
            <a:spLocks noChangeArrowheads="1"/>
          </p:cNvSpPr>
          <p:nvPr/>
        </p:nvSpPr>
        <p:spPr bwMode="auto">
          <a:xfrm>
            <a:off x="179512" y="116632"/>
            <a:ext cx="8856984" cy="3323987"/>
          </a:xfrm>
          <a:prstGeom prst="rect">
            <a:avLst/>
          </a:prstGeom>
          <a:noFill/>
          <a:ln w="9525">
            <a:noFill/>
            <a:miter lim="800000"/>
            <a:headEnd/>
            <a:tailEnd/>
          </a:ln>
        </p:spPr>
        <p:txBody>
          <a:bodyPr wrap="square">
            <a:spAutoFit/>
          </a:bodyPr>
          <a:lstStyle/>
          <a:p>
            <a:pPr algn="ctr"/>
            <a:r>
              <a:rPr lang="el-GR" sz="2400" b="1" dirty="0"/>
              <a:t>Σταθερότητα &amp; </a:t>
            </a:r>
            <a:r>
              <a:rPr lang="en-GB" sz="2400" b="1" dirty="0" err="1"/>
              <a:t>Βιολογικά</a:t>
            </a:r>
            <a:r>
              <a:rPr lang="en-GB" sz="2400" dirty="0"/>
              <a:t> </a:t>
            </a:r>
            <a:r>
              <a:rPr lang="en-GB" sz="2400" b="1" dirty="0" err="1"/>
              <a:t>δείγμ</a:t>
            </a:r>
            <a:r>
              <a:rPr lang="en-GB" sz="2400" b="1" dirty="0"/>
              <a:t>ατα:</a:t>
            </a:r>
            <a:r>
              <a:rPr lang="el-GR" sz="2400" b="1" dirty="0"/>
              <a:t> </a:t>
            </a:r>
            <a:r>
              <a:rPr lang="el-GR" sz="2400" b="1" dirty="0">
                <a:solidFill>
                  <a:srgbClr val="FF0000"/>
                </a:solidFill>
              </a:rPr>
              <a:t>ούρα εκτός οργανισμού</a:t>
            </a:r>
          </a:p>
          <a:p>
            <a:pPr algn="just"/>
            <a:endParaRPr lang="el-GR" sz="1200" b="1" dirty="0">
              <a:solidFill>
                <a:srgbClr val="FF0000"/>
              </a:solidFill>
            </a:endParaRPr>
          </a:p>
          <a:p>
            <a:pPr marL="171450" indent="-171450" algn="just">
              <a:buFont typeface="Arial" panose="020B0604020202020204" pitchFamily="34" charset="0"/>
              <a:buChar char="•"/>
            </a:pPr>
            <a:r>
              <a:rPr lang="el-GR" sz="1800" dirty="0"/>
              <a:t>Ούρα: αντιδράσεις αποσταθεροποίησης</a:t>
            </a:r>
          </a:p>
          <a:p>
            <a:pPr marL="171450" indent="-171450" algn="just">
              <a:buFont typeface="Arial" panose="020B0604020202020204" pitchFamily="34" charset="0"/>
              <a:buChar char="•"/>
            </a:pPr>
            <a:r>
              <a:rPr lang="el-GR" sz="1800" dirty="0"/>
              <a:t>Υδρόλυση εστέρων </a:t>
            </a:r>
            <a:r>
              <a:rPr lang="el-GR" sz="1800" dirty="0" err="1"/>
              <a:t>μεταβολιτών</a:t>
            </a:r>
            <a:r>
              <a:rPr lang="el-GR" sz="1800" dirty="0"/>
              <a:t> Φάσης ΙΙ, όπως θραύση </a:t>
            </a:r>
            <a:r>
              <a:rPr lang="el-GR" sz="1800" dirty="0" err="1"/>
              <a:t>γλυκουρονιδίων</a:t>
            </a:r>
            <a:r>
              <a:rPr lang="el-GR" sz="1800" dirty="0"/>
              <a:t> και θειικών αλάτων</a:t>
            </a:r>
          </a:p>
          <a:p>
            <a:pPr marL="171450" indent="-171450" algn="just">
              <a:buFont typeface="Arial" panose="020B0604020202020204" pitchFamily="34" charset="0"/>
              <a:buChar char="•"/>
            </a:pPr>
            <a:r>
              <a:rPr lang="el-GR" sz="1800" dirty="0"/>
              <a:t>Εισαγωγή διπλών δεσμών, δηλαδή απώλεια υδρογόνων, οξείδωση</a:t>
            </a:r>
          </a:p>
          <a:p>
            <a:pPr marL="171450" indent="-171450" algn="just">
              <a:buFont typeface="Arial" panose="020B0604020202020204" pitchFamily="34" charset="0"/>
              <a:buChar char="•"/>
            </a:pPr>
            <a:r>
              <a:rPr lang="el-GR" sz="1800" dirty="0" err="1"/>
              <a:t>Απομεθυλίωση</a:t>
            </a:r>
            <a:endParaRPr lang="el-GR" sz="1800" dirty="0"/>
          </a:p>
          <a:p>
            <a:pPr marL="171450" indent="-171450" algn="just">
              <a:buFont typeface="Arial" panose="020B0604020202020204" pitchFamily="34" charset="0"/>
              <a:buChar char="•"/>
            </a:pPr>
            <a:r>
              <a:rPr lang="el-GR" sz="1800" dirty="0" err="1"/>
              <a:t>Απαμίνωση</a:t>
            </a:r>
            <a:endParaRPr lang="el-GR" sz="1800" dirty="0"/>
          </a:p>
          <a:p>
            <a:pPr marL="171450" indent="-171450" algn="just">
              <a:buFont typeface="Arial" panose="020B0604020202020204" pitchFamily="34" charset="0"/>
              <a:buChar char="•"/>
            </a:pPr>
            <a:r>
              <a:rPr lang="el-GR" sz="1800" dirty="0"/>
              <a:t>Αναγωγές</a:t>
            </a:r>
          </a:p>
          <a:p>
            <a:pPr marL="171450" indent="-171450" algn="just">
              <a:buFont typeface="Arial" panose="020B0604020202020204" pitchFamily="34" charset="0"/>
              <a:buChar char="•"/>
            </a:pPr>
            <a:r>
              <a:rPr lang="el-GR" sz="1800" dirty="0"/>
              <a:t>Μετουσίωση, αποικοδόμηση πεπτιδίων της </a:t>
            </a:r>
            <a:r>
              <a:rPr lang="el-GR" sz="1800" dirty="0" err="1"/>
              <a:t>τριτο</a:t>
            </a:r>
            <a:r>
              <a:rPr lang="el-GR" sz="1800" dirty="0"/>
              <a:t>- και </a:t>
            </a:r>
            <a:r>
              <a:rPr lang="el-GR" sz="1800" dirty="0" err="1"/>
              <a:t>τεταρτο-γενούς</a:t>
            </a:r>
            <a:r>
              <a:rPr lang="el-GR" sz="1800" dirty="0"/>
              <a:t> δομής</a:t>
            </a:r>
          </a:p>
          <a:p>
            <a:pPr marL="171450" indent="-171450" algn="just">
              <a:buFont typeface="Arial" panose="020B0604020202020204" pitchFamily="34" charset="0"/>
              <a:buChar char="•"/>
            </a:pPr>
            <a:r>
              <a:rPr lang="el-GR" sz="1800" dirty="0"/>
              <a:t>Θραύση </a:t>
            </a:r>
            <a:r>
              <a:rPr lang="el-GR" sz="1800" dirty="0" err="1"/>
              <a:t>υποκαταστατών</a:t>
            </a:r>
            <a:r>
              <a:rPr lang="el-GR" sz="1800" dirty="0"/>
              <a:t> πεπτιδίων, όπως σιαλικά οξέα</a:t>
            </a:r>
            <a:endParaRPr lang="en-US" sz="1800" dirty="0"/>
          </a:p>
          <a:p>
            <a:pPr marL="171450" indent="-171450" algn="just">
              <a:buFont typeface="Arial" panose="020B0604020202020204" pitchFamily="34" charset="0"/>
              <a:buChar char="•"/>
            </a:pPr>
            <a:endParaRPr lang="el-GR" sz="1200" dirty="0"/>
          </a:p>
        </p:txBody>
      </p:sp>
    </p:spTree>
    <p:extLst>
      <p:ext uri="{BB962C8B-B14F-4D97-AF65-F5344CB8AC3E}">
        <p14:creationId xmlns:p14="http://schemas.microsoft.com/office/powerpoint/2010/main" val="2322766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85D976-1CFB-45C4-8E4D-9F265F67D36B}" type="slidenum">
              <a:rPr lang="sr-Latn-CS" smtClean="0"/>
              <a:pPr>
                <a:defRPr/>
              </a:pPr>
              <a:t>13</a:t>
            </a:fld>
            <a:endParaRPr lang="sr-Latn-CS"/>
          </a:p>
        </p:txBody>
      </p:sp>
      <p:sp>
        <p:nvSpPr>
          <p:cNvPr id="5" name="Rectangle 6"/>
          <p:cNvSpPr>
            <a:spLocks noChangeArrowheads="1"/>
          </p:cNvSpPr>
          <p:nvPr/>
        </p:nvSpPr>
        <p:spPr bwMode="auto">
          <a:xfrm>
            <a:off x="539750" y="487363"/>
            <a:ext cx="8135938" cy="2492990"/>
          </a:xfrm>
          <a:prstGeom prst="rect">
            <a:avLst/>
          </a:prstGeom>
          <a:noFill/>
          <a:ln w="9525">
            <a:noFill/>
            <a:miter lim="800000"/>
            <a:headEnd/>
            <a:tailEnd/>
          </a:ln>
        </p:spPr>
        <p:txBody>
          <a:bodyPr>
            <a:spAutoFit/>
          </a:bodyPr>
          <a:lstStyle/>
          <a:p>
            <a:pPr algn="just"/>
            <a:endParaRPr lang="en-GB" sz="2400" dirty="0"/>
          </a:p>
          <a:p>
            <a:pPr algn="just"/>
            <a:endParaRPr lang="en-US" sz="2200" dirty="0"/>
          </a:p>
          <a:p>
            <a:pPr algn="just"/>
            <a:endParaRPr lang="en-US" sz="2200" dirty="0"/>
          </a:p>
          <a:p>
            <a:pPr algn="just"/>
            <a:endParaRPr lang="en-US" sz="2200" dirty="0"/>
          </a:p>
          <a:p>
            <a:pPr algn="just"/>
            <a:endParaRPr lang="el-GR" sz="2200" dirty="0"/>
          </a:p>
          <a:p>
            <a:pPr algn="just"/>
            <a:endParaRPr lang="el-GR" sz="2200" dirty="0"/>
          </a:p>
          <a:p>
            <a:pPr algn="just"/>
            <a:endParaRPr lang="el-GR" sz="2200" dirty="0"/>
          </a:p>
        </p:txBody>
      </p:sp>
      <p:sp>
        <p:nvSpPr>
          <p:cNvPr id="6" name="Rectangle 6"/>
          <p:cNvSpPr>
            <a:spLocks noChangeArrowheads="1"/>
          </p:cNvSpPr>
          <p:nvPr/>
        </p:nvSpPr>
        <p:spPr bwMode="auto">
          <a:xfrm>
            <a:off x="179512" y="116632"/>
            <a:ext cx="8856984" cy="4832092"/>
          </a:xfrm>
          <a:prstGeom prst="rect">
            <a:avLst/>
          </a:prstGeom>
          <a:noFill/>
          <a:ln w="9525">
            <a:noFill/>
            <a:miter lim="800000"/>
            <a:headEnd/>
            <a:tailEnd/>
          </a:ln>
        </p:spPr>
        <p:txBody>
          <a:bodyPr wrap="square">
            <a:spAutoFit/>
          </a:bodyPr>
          <a:lstStyle/>
          <a:p>
            <a:pPr algn="ctr"/>
            <a:r>
              <a:rPr lang="el-GR" sz="2400" b="1" dirty="0"/>
              <a:t>Σταθερότητα &amp; </a:t>
            </a:r>
            <a:r>
              <a:rPr lang="en-GB" sz="2400" b="1" dirty="0" err="1"/>
              <a:t>Βιολογικά</a:t>
            </a:r>
            <a:r>
              <a:rPr lang="en-GB" sz="2400" dirty="0"/>
              <a:t> </a:t>
            </a:r>
            <a:r>
              <a:rPr lang="en-GB" sz="2400" b="1" dirty="0" err="1"/>
              <a:t>δείγμ</a:t>
            </a:r>
            <a:r>
              <a:rPr lang="en-GB" sz="2400" b="1" dirty="0"/>
              <a:t>ατα:</a:t>
            </a:r>
            <a:r>
              <a:rPr lang="el-GR" sz="2400" b="1" dirty="0"/>
              <a:t> </a:t>
            </a:r>
            <a:r>
              <a:rPr lang="el-GR" sz="2400" b="1" dirty="0">
                <a:solidFill>
                  <a:srgbClr val="FF0000"/>
                </a:solidFill>
              </a:rPr>
              <a:t>τρίχες</a:t>
            </a:r>
          </a:p>
          <a:p>
            <a:pPr algn="just"/>
            <a:endParaRPr lang="el-GR" sz="1200" b="1" dirty="0">
              <a:solidFill>
                <a:srgbClr val="FF0000"/>
              </a:solidFill>
            </a:endParaRPr>
          </a:p>
          <a:p>
            <a:pPr marL="171450" indent="-171450" algn="just">
              <a:buFont typeface="Arial" panose="020B0604020202020204" pitchFamily="34" charset="0"/>
              <a:buChar char="•"/>
            </a:pPr>
            <a:r>
              <a:rPr lang="el-GR" sz="1600" dirty="0"/>
              <a:t>Σε αντίθεση με τα ούρα και το αίμα, οι τρίχες θεωρούνται εναλλακτικό δείγμα. </a:t>
            </a:r>
          </a:p>
          <a:p>
            <a:pPr marL="171450" indent="-171450" algn="just">
              <a:buFont typeface="Arial" panose="020B0604020202020204" pitchFamily="34" charset="0"/>
              <a:buChar char="•"/>
            </a:pPr>
            <a:r>
              <a:rPr lang="el-GR" sz="1600" dirty="0"/>
              <a:t>Αποτελούνται από πρωτεΐνες, νερό, λιπίδια και μέταλλα.</a:t>
            </a:r>
          </a:p>
          <a:p>
            <a:pPr marL="171450" indent="-171450" algn="just">
              <a:buFont typeface="Arial" panose="020B0604020202020204" pitchFamily="34" charset="0"/>
              <a:buChar char="•"/>
            </a:pPr>
            <a:r>
              <a:rPr lang="el-GR" sz="1600" dirty="0"/>
              <a:t>Τρίχα: ρίζα που εμφυτεύεται στο δέρμα και έναν άξονα από κερατίνη που προεξέχει από το επιφάνεια του δέρματος ή του τριχωτού της κεφαλής. </a:t>
            </a:r>
          </a:p>
          <a:p>
            <a:pPr marL="171450" indent="-171450" algn="just">
              <a:buFont typeface="Arial" panose="020B0604020202020204" pitchFamily="34" charset="0"/>
              <a:buChar char="•"/>
            </a:pPr>
            <a:r>
              <a:rPr lang="el-GR" sz="1600" dirty="0"/>
              <a:t>Η ρίζα αποτελείται από τον βολβό μέσα στον οποίο βρίσκεται ο θύλακας της τρίχας που περιβάλλεται από ένα πυκνό δίκτυο τριχοειδών αγγείων αίματος. Μέσω αυτών των τριχοειδών αγγείων εναποτίθενται ουσίες μόνιμα στο στέλεχος της τρίχας καθώς μεγαλώνουν με μέσο ρυθμό 1 </a:t>
            </a:r>
            <a:r>
              <a:rPr lang="el-GR" sz="1600" dirty="0" err="1"/>
              <a:t>cm</a:t>
            </a:r>
            <a:r>
              <a:rPr lang="el-GR" sz="1600" dirty="0"/>
              <a:t> μήνα.</a:t>
            </a:r>
          </a:p>
          <a:p>
            <a:pPr marL="171450" indent="-171450" algn="just">
              <a:buFont typeface="Arial" panose="020B0604020202020204" pitchFamily="34" charset="0"/>
              <a:buChar char="•"/>
            </a:pPr>
            <a:r>
              <a:rPr lang="el-GR" sz="1600" dirty="0"/>
              <a:t>Ανάλυση τριχών για επίπεδα μακροχρόνιας έκθεσης σε μια συγκεκριμένη ελεγχόμενη ουσία δημιουργώντας ένα «ημερολόγιο έκθεσης»</a:t>
            </a:r>
          </a:p>
          <a:p>
            <a:pPr marL="171450" indent="-171450" algn="just">
              <a:buFont typeface="Arial" panose="020B0604020202020204" pitchFamily="34" charset="0"/>
              <a:buChar char="•"/>
            </a:pPr>
            <a:r>
              <a:rPr lang="el-GR" sz="1600" dirty="0"/>
              <a:t>Οι τρίχες είναι σταθερές για μεγάλο χρονικό διάστημα, επιτρέποντας στα μαλλιά να αποθηκεύονται χωρίς ψύξη, έλεγχο του </a:t>
            </a:r>
            <a:r>
              <a:rPr lang="el-GR" sz="1600" dirty="0" err="1"/>
              <a:t>pH</a:t>
            </a:r>
            <a:r>
              <a:rPr lang="el-GR" sz="1600" dirty="0"/>
              <a:t> ή άλλη συντήρηση.</a:t>
            </a:r>
          </a:p>
          <a:p>
            <a:pPr marL="171450" indent="-171450" algn="just">
              <a:buFont typeface="Arial" panose="020B0604020202020204" pitchFamily="34" charset="0"/>
              <a:buChar char="•"/>
            </a:pPr>
            <a:r>
              <a:rPr lang="el-GR" sz="1600" dirty="0"/>
              <a:t>Σε συνδυασμό με το ευρύ φάσμα ανίχνευσης ουσιών, καθιστά τον έλεγχο των μαλλιών πλεονεκτικό σε σχέση με τον έλεγχο ούρων ή αίματος. </a:t>
            </a:r>
          </a:p>
          <a:p>
            <a:pPr marL="171450" indent="-171450" algn="just">
              <a:buFont typeface="Arial" panose="020B0604020202020204" pitchFamily="34" charset="0"/>
              <a:buChar char="•"/>
            </a:pPr>
            <a:r>
              <a:rPr lang="el-GR" sz="1600" dirty="0"/>
              <a:t>Δείγματα μαλλιών συλλέγονται συνήθως από το πίσω μέρος του κεφαλιού.</a:t>
            </a:r>
          </a:p>
          <a:p>
            <a:pPr marL="171450" indent="-171450" algn="just">
              <a:buFont typeface="Arial" panose="020B0604020202020204" pitchFamily="34" charset="0"/>
              <a:buChar char="•"/>
            </a:pPr>
            <a:r>
              <a:rPr lang="el-GR" sz="1600" dirty="0"/>
              <a:t>Οι μαύρες τρίχες έχουν 10 έως 150 φορές υψηλότερη συγκέντρωση βασικών φαρμάκων από τις μη-μαύρες λόγω μελαμίνης. </a:t>
            </a:r>
          </a:p>
        </p:txBody>
      </p:sp>
    </p:spTree>
    <p:extLst>
      <p:ext uri="{BB962C8B-B14F-4D97-AF65-F5344CB8AC3E}">
        <p14:creationId xmlns:p14="http://schemas.microsoft.com/office/powerpoint/2010/main" val="1922198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85D976-1CFB-45C4-8E4D-9F265F67D36B}" type="slidenum">
              <a:rPr lang="sr-Latn-CS" smtClean="0"/>
              <a:pPr>
                <a:defRPr/>
              </a:pPr>
              <a:t>14</a:t>
            </a:fld>
            <a:endParaRPr lang="sr-Latn-CS"/>
          </a:p>
        </p:txBody>
      </p:sp>
      <p:sp>
        <p:nvSpPr>
          <p:cNvPr id="5" name="Rectangle 6"/>
          <p:cNvSpPr>
            <a:spLocks noChangeArrowheads="1"/>
          </p:cNvSpPr>
          <p:nvPr/>
        </p:nvSpPr>
        <p:spPr bwMode="auto">
          <a:xfrm>
            <a:off x="539750" y="487363"/>
            <a:ext cx="8135938" cy="2492990"/>
          </a:xfrm>
          <a:prstGeom prst="rect">
            <a:avLst/>
          </a:prstGeom>
          <a:noFill/>
          <a:ln w="9525">
            <a:noFill/>
            <a:miter lim="800000"/>
            <a:headEnd/>
            <a:tailEnd/>
          </a:ln>
        </p:spPr>
        <p:txBody>
          <a:bodyPr>
            <a:spAutoFit/>
          </a:bodyPr>
          <a:lstStyle/>
          <a:p>
            <a:pPr algn="just"/>
            <a:endParaRPr lang="en-GB" sz="2400" dirty="0"/>
          </a:p>
          <a:p>
            <a:pPr algn="just"/>
            <a:endParaRPr lang="en-US" sz="2200" dirty="0"/>
          </a:p>
          <a:p>
            <a:pPr algn="just"/>
            <a:endParaRPr lang="en-US" sz="2200" dirty="0"/>
          </a:p>
          <a:p>
            <a:pPr algn="just"/>
            <a:endParaRPr lang="en-US" sz="2200" dirty="0"/>
          </a:p>
          <a:p>
            <a:pPr algn="just"/>
            <a:endParaRPr lang="el-GR" sz="2200" dirty="0"/>
          </a:p>
          <a:p>
            <a:pPr algn="just"/>
            <a:endParaRPr lang="el-GR" sz="2200" dirty="0"/>
          </a:p>
          <a:p>
            <a:pPr algn="just"/>
            <a:endParaRPr lang="el-GR" sz="2200" dirty="0"/>
          </a:p>
        </p:txBody>
      </p:sp>
      <p:sp>
        <p:nvSpPr>
          <p:cNvPr id="6" name="Rectangle 6"/>
          <p:cNvSpPr>
            <a:spLocks noChangeArrowheads="1"/>
          </p:cNvSpPr>
          <p:nvPr/>
        </p:nvSpPr>
        <p:spPr bwMode="auto">
          <a:xfrm>
            <a:off x="179512" y="116632"/>
            <a:ext cx="8856984" cy="4801314"/>
          </a:xfrm>
          <a:prstGeom prst="rect">
            <a:avLst/>
          </a:prstGeom>
          <a:noFill/>
          <a:ln w="9525">
            <a:noFill/>
            <a:miter lim="800000"/>
            <a:headEnd/>
            <a:tailEnd/>
          </a:ln>
        </p:spPr>
        <p:txBody>
          <a:bodyPr wrap="square">
            <a:spAutoFit/>
          </a:bodyPr>
          <a:lstStyle/>
          <a:p>
            <a:pPr algn="ctr"/>
            <a:r>
              <a:rPr lang="el-GR" sz="2400" b="1" dirty="0"/>
              <a:t>Σταθερότητα &amp; </a:t>
            </a:r>
            <a:r>
              <a:rPr lang="en-GB" sz="2400" b="1" dirty="0" err="1"/>
              <a:t>Βιολογικά</a:t>
            </a:r>
            <a:r>
              <a:rPr lang="en-GB" sz="2400" dirty="0"/>
              <a:t> </a:t>
            </a:r>
            <a:r>
              <a:rPr lang="en-GB" sz="2400" b="1" dirty="0" err="1"/>
              <a:t>δείγμ</a:t>
            </a:r>
            <a:r>
              <a:rPr lang="en-GB" sz="2400" b="1" dirty="0"/>
              <a:t>ατα:</a:t>
            </a:r>
            <a:r>
              <a:rPr lang="el-GR" sz="2400" b="1" dirty="0"/>
              <a:t> </a:t>
            </a:r>
            <a:r>
              <a:rPr lang="el-GR" sz="2400" b="1" dirty="0">
                <a:solidFill>
                  <a:srgbClr val="FF0000"/>
                </a:solidFill>
              </a:rPr>
              <a:t>στοματικά υγρά</a:t>
            </a:r>
          </a:p>
          <a:p>
            <a:pPr algn="just"/>
            <a:endParaRPr lang="el-GR" sz="1200" b="1" dirty="0">
              <a:solidFill>
                <a:srgbClr val="FF0000"/>
              </a:solidFill>
            </a:endParaRPr>
          </a:p>
          <a:p>
            <a:pPr marL="171450" indent="-171450" algn="just">
              <a:buFont typeface="Arial" panose="020B0604020202020204" pitchFamily="34" charset="0"/>
              <a:buChar char="•"/>
            </a:pPr>
            <a:r>
              <a:rPr lang="el-GR" sz="1800" dirty="0"/>
              <a:t>Το σάλιο</a:t>
            </a:r>
            <a:r>
              <a:rPr lang="en-US" sz="1800" dirty="0"/>
              <a:t>:</a:t>
            </a:r>
            <a:r>
              <a:rPr lang="el-GR" sz="1800" dirty="0"/>
              <a:t> βιολογικό υγρό για την ανακάλυψη </a:t>
            </a:r>
            <a:r>
              <a:rPr lang="el-GR" sz="1800" dirty="0" err="1"/>
              <a:t>βιοδεικτών</a:t>
            </a:r>
            <a:r>
              <a:rPr lang="en-US" sz="1800" dirty="0"/>
              <a:t>. </a:t>
            </a:r>
            <a:r>
              <a:rPr lang="el-GR" sz="1800" dirty="0"/>
              <a:t>Έχει πλεονεκτήματα αφού μπορεί να συλλεχθεί εύκολα από βρέφη, παιδιά και ηλικιωμένους. </a:t>
            </a:r>
          </a:p>
          <a:p>
            <a:pPr marL="171450" indent="-171450" algn="just">
              <a:buFont typeface="Arial" panose="020B0604020202020204" pitchFamily="34" charset="0"/>
              <a:buChar char="•"/>
            </a:pPr>
            <a:r>
              <a:rPr lang="el-GR" sz="1800" dirty="0"/>
              <a:t>Τα επίπεδα πρωτεϊνών αντικατοπτρίζουν με ακρίβεια τα επίπεδα που βρίσκονται στον ορό.</a:t>
            </a:r>
          </a:p>
          <a:p>
            <a:pPr marL="171450" indent="-171450" algn="just">
              <a:buFont typeface="Arial" panose="020B0604020202020204" pitchFamily="34" charset="0"/>
              <a:buChar char="•"/>
            </a:pPr>
            <a:r>
              <a:rPr lang="el-GR" sz="1800" dirty="0"/>
              <a:t>Το σάλιο παράγεται από τρεις αδένες: την παρωτίδα, τον υπογνάθιο και τον υπογλώσσιο. </a:t>
            </a:r>
          </a:p>
          <a:p>
            <a:pPr marL="171450" indent="-171450" algn="just">
              <a:buFont typeface="Arial" panose="020B0604020202020204" pitchFamily="34" charset="0"/>
              <a:buChar char="•"/>
            </a:pPr>
            <a:r>
              <a:rPr lang="el-GR" sz="1800" dirty="0"/>
              <a:t>Αποτελείται κατά 90% από νερό και άλλα συστατικά όπως </a:t>
            </a:r>
            <a:r>
              <a:rPr lang="el-GR" sz="1800" dirty="0" err="1"/>
              <a:t>πεπτιδικά</a:t>
            </a:r>
            <a:r>
              <a:rPr lang="el-GR" sz="1800" dirty="0"/>
              <a:t> ένζυμα και μεταλλικά άλατα διατηρούνται όλα σε </a:t>
            </a:r>
            <a:r>
              <a:rPr lang="el-GR" sz="1800" dirty="0" err="1"/>
              <a:t>pH</a:t>
            </a:r>
            <a:r>
              <a:rPr lang="el-GR" sz="1800" dirty="0"/>
              <a:t> 6,8. </a:t>
            </a:r>
          </a:p>
          <a:p>
            <a:pPr marL="171450" indent="-171450" algn="just">
              <a:buFont typeface="Arial" panose="020B0604020202020204" pitchFamily="34" charset="0"/>
              <a:buChar char="•"/>
            </a:pPr>
            <a:r>
              <a:rPr lang="el-GR" sz="1800" dirty="0"/>
              <a:t>Ένα μειονέκτημα με τη χρήση στοματικού υγρού είναι ότι τα άτομα</a:t>
            </a:r>
            <a:r>
              <a:rPr lang="en-US" sz="1800" dirty="0"/>
              <a:t> </a:t>
            </a:r>
            <a:r>
              <a:rPr lang="el-GR" sz="1800" dirty="0"/>
              <a:t>γενικά δεν είναι σε θέση να παράγουν επαρκείς ποσότητες για ανάλυση. </a:t>
            </a:r>
            <a:endParaRPr lang="en-US" sz="1800" dirty="0"/>
          </a:p>
          <a:p>
            <a:pPr marL="171450" indent="-171450" algn="just">
              <a:buFont typeface="Arial" panose="020B0604020202020204" pitchFamily="34" charset="0"/>
              <a:buChar char="•"/>
            </a:pPr>
            <a:r>
              <a:rPr lang="el-GR" sz="1800" dirty="0"/>
              <a:t>Πλεονέκτημα ως βιολογικό δείγμα λόγω της μη επεμβατικής συλλογής του. </a:t>
            </a:r>
          </a:p>
          <a:p>
            <a:pPr marL="171450" indent="-171450" algn="just">
              <a:buFont typeface="Arial" panose="020B0604020202020204" pitchFamily="34" charset="0"/>
              <a:buChar char="•"/>
            </a:pPr>
            <a:r>
              <a:rPr lang="el-GR" sz="1800" dirty="0"/>
              <a:t>Συνήθως, μόνο τα μητρικά φάρμακα βρίσκονται στο σάλιο. </a:t>
            </a:r>
          </a:p>
          <a:p>
            <a:pPr marL="171450" indent="-171450" algn="just">
              <a:buFont typeface="Arial" panose="020B0604020202020204" pitchFamily="34" charset="0"/>
              <a:buChar char="•"/>
            </a:pPr>
            <a:r>
              <a:rPr lang="el-GR" sz="1800" dirty="0"/>
              <a:t>Οι ουσίες που βρίσκονται στο σάλιο αντικατοπτρίζουν τις συγκεντρώσεις των μη δεσμευμένων ουσιών που βρέθηκαν επίσης στο αίμα, αλλά σε πολύ χαμηλότερα επίπεδα. </a:t>
            </a:r>
          </a:p>
        </p:txBody>
      </p:sp>
    </p:spTree>
    <p:extLst>
      <p:ext uri="{BB962C8B-B14F-4D97-AF65-F5344CB8AC3E}">
        <p14:creationId xmlns:p14="http://schemas.microsoft.com/office/powerpoint/2010/main" val="53809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85D976-1CFB-45C4-8E4D-9F265F67D36B}" type="slidenum">
              <a:rPr lang="sr-Latn-CS" smtClean="0"/>
              <a:pPr>
                <a:defRPr/>
              </a:pPr>
              <a:t>15</a:t>
            </a:fld>
            <a:endParaRPr lang="sr-Latn-CS"/>
          </a:p>
        </p:txBody>
      </p:sp>
      <p:sp>
        <p:nvSpPr>
          <p:cNvPr id="5" name="Rectangle 6"/>
          <p:cNvSpPr>
            <a:spLocks noChangeArrowheads="1"/>
          </p:cNvSpPr>
          <p:nvPr/>
        </p:nvSpPr>
        <p:spPr bwMode="auto">
          <a:xfrm>
            <a:off x="539750" y="487363"/>
            <a:ext cx="8135938" cy="2492990"/>
          </a:xfrm>
          <a:prstGeom prst="rect">
            <a:avLst/>
          </a:prstGeom>
          <a:noFill/>
          <a:ln w="9525">
            <a:noFill/>
            <a:miter lim="800000"/>
            <a:headEnd/>
            <a:tailEnd/>
          </a:ln>
        </p:spPr>
        <p:txBody>
          <a:bodyPr>
            <a:spAutoFit/>
          </a:bodyPr>
          <a:lstStyle/>
          <a:p>
            <a:pPr algn="just"/>
            <a:endParaRPr lang="en-GB" sz="2400" dirty="0"/>
          </a:p>
          <a:p>
            <a:pPr algn="just"/>
            <a:endParaRPr lang="en-US" sz="2200" dirty="0"/>
          </a:p>
          <a:p>
            <a:pPr algn="just"/>
            <a:endParaRPr lang="en-US" sz="2200" dirty="0"/>
          </a:p>
          <a:p>
            <a:pPr algn="just"/>
            <a:endParaRPr lang="en-US" sz="2200" dirty="0"/>
          </a:p>
          <a:p>
            <a:pPr algn="just"/>
            <a:endParaRPr lang="el-GR" sz="2200" dirty="0"/>
          </a:p>
          <a:p>
            <a:pPr algn="just"/>
            <a:endParaRPr lang="el-GR" sz="2200" dirty="0"/>
          </a:p>
          <a:p>
            <a:pPr algn="just"/>
            <a:endParaRPr lang="el-GR" sz="2200" dirty="0"/>
          </a:p>
        </p:txBody>
      </p:sp>
      <p:sp>
        <p:nvSpPr>
          <p:cNvPr id="6" name="Rectangle 6"/>
          <p:cNvSpPr>
            <a:spLocks noChangeArrowheads="1"/>
          </p:cNvSpPr>
          <p:nvPr/>
        </p:nvSpPr>
        <p:spPr bwMode="auto">
          <a:xfrm>
            <a:off x="179512" y="116632"/>
            <a:ext cx="8856984" cy="4247317"/>
          </a:xfrm>
          <a:prstGeom prst="rect">
            <a:avLst/>
          </a:prstGeom>
          <a:noFill/>
          <a:ln w="9525">
            <a:noFill/>
            <a:miter lim="800000"/>
            <a:headEnd/>
            <a:tailEnd/>
          </a:ln>
        </p:spPr>
        <p:txBody>
          <a:bodyPr wrap="square">
            <a:spAutoFit/>
          </a:bodyPr>
          <a:lstStyle/>
          <a:p>
            <a:pPr algn="ctr"/>
            <a:r>
              <a:rPr lang="el-GR" sz="2400" b="1" dirty="0"/>
              <a:t>Σταθερότητα &amp; </a:t>
            </a:r>
            <a:r>
              <a:rPr lang="en-GB" sz="2400" b="1" dirty="0" err="1"/>
              <a:t>Βιολογικά</a:t>
            </a:r>
            <a:r>
              <a:rPr lang="en-GB" sz="2400" dirty="0"/>
              <a:t> </a:t>
            </a:r>
            <a:r>
              <a:rPr lang="en-GB" sz="2400" b="1" dirty="0" err="1"/>
              <a:t>δείγμ</a:t>
            </a:r>
            <a:r>
              <a:rPr lang="en-GB" sz="2400" b="1" dirty="0"/>
              <a:t>ατα:</a:t>
            </a:r>
            <a:r>
              <a:rPr lang="el-GR" sz="2400" b="1" dirty="0"/>
              <a:t> </a:t>
            </a:r>
            <a:r>
              <a:rPr lang="el-GR" sz="2400" b="1" dirty="0">
                <a:solidFill>
                  <a:srgbClr val="FF0000"/>
                </a:solidFill>
              </a:rPr>
              <a:t>ιδρώτας</a:t>
            </a:r>
          </a:p>
          <a:p>
            <a:pPr algn="just"/>
            <a:endParaRPr lang="el-GR" sz="1200" b="1" dirty="0">
              <a:solidFill>
                <a:srgbClr val="FF0000"/>
              </a:solidFill>
            </a:endParaRPr>
          </a:p>
          <a:p>
            <a:pPr marL="171450" indent="-171450" algn="just">
              <a:buFont typeface="Arial" panose="020B0604020202020204" pitchFamily="34" charset="0"/>
              <a:buChar char="•"/>
            </a:pPr>
            <a:r>
              <a:rPr lang="el-GR" sz="1800" dirty="0"/>
              <a:t>Ο ιδρώτας ταξινομείται επίσης ως εναλλακτικό δείγμα παρόμοια με τις τρίχες και το σάλιο.</a:t>
            </a:r>
          </a:p>
          <a:p>
            <a:pPr marL="171450" indent="-171450" algn="just">
              <a:buFont typeface="Arial" panose="020B0604020202020204" pitchFamily="34" charset="0"/>
              <a:buChar char="•"/>
            </a:pPr>
            <a:r>
              <a:rPr lang="el-GR" sz="1800" dirty="0"/>
              <a:t>Η σύνθεση είναι παρόμοια με αυτή του πλάσματος με την εξαίρεση ότι δεν περιέχει πρωτεΐνες. </a:t>
            </a:r>
          </a:p>
          <a:p>
            <a:pPr marL="171450" indent="-171450" algn="just">
              <a:buFont typeface="Arial" panose="020B0604020202020204" pitchFamily="34" charset="0"/>
              <a:buChar char="•"/>
            </a:pPr>
            <a:r>
              <a:rPr lang="el-GR" sz="1800" dirty="0"/>
              <a:t>Ο ιδρώτας είναι ένα απεκκριτικό προϊόν που απελευθερώνεται μέσω των εκτιμώμενων 2-3 εκατομμυρίων πόρων που καλύπτουν το ανθρώπινο σώμα. </a:t>
            </a:r>
          </a:p>
          <a:p>
            <a:pPr marL="171450" indent="-171450" algn="just">
              <a:buFont typeface="Arial" panose="020B0604020202020204" pitchFamily="34" charset="0"/>
              <a:buChar char="•"/>
            </a:pPr>
            <a:r>
              <a:rPr lang="el-GR" sz="1800" dirty="0"/>
              <a:t>Η κύρια λειτουργία του είναι η ρύθμιση της θερμοκρασίας μέσω της εξάτμισης, που απομακρύνει τη θερμότητα από την επιφάνεια του σώματος. Ο μέσος άνθρωπος παράγει από 100 </a:t>
            </a:r>
            <a:r>
              <a:rPr lang="el-GR" sz="1800" dirty="0" err="1"/>
              <a:t>ml</a:t>
            </a:r>
            <a:r>
              <a:rPr lang="el-GR" sz="1800" dirty="0"/>
              <a:t> έως 10 λίτρα ιδρώτα σε καθημερινή βάση. </a:t>
            </a:r>
          </a:p>
          <a:p>
            <a:pPr marL="171450" indent="-171450" algn="just">
              <a:buFont typeface="Arial" panose="020B0604020202020204" pitchFamily="34" charset="0"/>
              <a:buChar char="•"/>
            </a:pPr>
            <a:r>
              <a:rPr lang="el-GR" sz="1800" dirty="0"/>
              <a:t>Παρά το μεγάλο όγκο που παράγεται, τα δείγματα ιδρώτα είναι δύσκολο να συλλεχθούν και ποικίλλουν ανάλογα με το μέρος του σώματος. </a:t>
            </a:r>
          </a:p>
          <a:p>
            <a:pPr marL="171450" indent="-171450" algn="just">
              <a:buFont typeface="Arial" panose="020B0604020202020204" pitchFamily="34" charset="0"/>
              <a:buChar char="•"/>
            </a:pPr>
            <a:r>
              <a:rPr lang="el-GR" sz="1800" dirty="0"/>
              <a:t>Τα δείγματα συλλέγονται με ένα απορροφητικό έμπλαστρο που φοριέται στο δέρμα για παρατεταμένο χρονικό διάστημα.</a:t>
            </a:r>
          </a:p>
        </p:txBody>
      </p:sp>
    </p:spTree>
    <p:extLst>
      <p:ext uri="{BB962C8B-B14F-4D97-AF65-F5344CB8AC3E}">
        <p14:creationId xmlns:p14="http://schemas.microsoft.com/office/powerpoint/2010/main" val="474153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85D976-1CFB-45C4-8E4D-9F265F67D36B}" type="slidenum">
              <a:rPr lang="sr-Latn-CS" smtClean="0"/>
              <a:pPr>
                <a:defRPr/>
              </a:pPr>
              <a:t>16</a:t>
            </a:fld>
            <a:endParaRPr lang="sr-Latn-CS"/>
          </a:p>
        </p:txBody>
      </p:sp>
      <p:sp>
        <p:nvSpPr>
          <p:cNvPr id="5" name="Rectangle 6"/>
          <p:cNvSpPr>
            <a:spLocks noChangeArrowheads="1"/>
          </p:cNvSpPr>
          <p:nvPr/>
        </p:nvSpPr>
        <p:spPr bwMode="auto">
          <a:xfrm>
            <a:off x="539750" y="487363"/>
            <a:ext cx="8135938" cy="2492990"/>
          </a:xfrm>
          <a:prstGeom prst="rect">
            <a:avLst/>
          </a:prstGeom>
          <a:noFill/>
          <a:ln w="9525">
            <a:noFill/>
            <a:miter lim="800000"/>
            <a:headEnd/>
            <a:tailEnd/>
          </a:ln>
        </p:spPr>
        <p:txBody>
          <a:bodyPr>
            <a:spAutoFit/>
          </a:bodyPr>
          <a:lstStyle/>
          <a:p>
            <a:pPr algn="just"/>
            <a:endParaRPr lang="en-GB" sz="2400" dirty="0"/>
          </a:p>
          <a:p>
            <a:pPr algn="just"/>
            <a:endParaRPr lang="en-US" sz="2200" dirty="0"/>
          </a:p>
          <a:p>
            <a:pPr algn="just"/>
            <a:endParaRPr lang="en-US" sz="2200" dirty="0"/>
          </a:p>
          <a:p>
            <a:pPr algn="just"/>
            <a:endParaRPr lang="en-US" sz="2200" dirty="0"/>
          </a:p>
          <a:p>
            <a:pPr algn="just"/>
            <a:endParaRPr lang="el-GR" sz="2200" dirty="0"/>
          </a:p>
          <a:p>
            <a:pPr algn="just"/>
            <a:endParaRPr lang="el-GR" sz="2200" dirty="0"/>
          </a:p>
          <a:p>
            <a:pPr algn="just"/>
            <a:endParaRPr lang="el-GR" sz="2200" dirty="0"/>
          </a:p>
        </p:txBody>
      </p:sp>
      <p:sp>
        <p:nvSpPr>
          <p:cNvPr id="6" name="Rectangle 6"/>
          <p:cNvSpPr>
            <a:spLocks noChangeArrowheads="1"/>
          </p:cNvSpPr>
          <p:nvPr/>
        </p:nvSpPr>
        <p:spPr bwMode="auto">
          <a:xfrm>
            <a:off x="179512" y="116632"/>
            <a:ext cx="8856984" cy="2308324"/>
          </a:xfrm>
          <a:prstGeom prst="rect">
            <a:avLst/>
          </a:prstGeom>
          <a:noFill/>
          <a:ln w="9525">
            <a:noFill/>
            <a:miter lim="800000"/>
            <a:headEnd/>
            <a:tailEnd/>
          </a:ln>
        </p:spPr>
        <p:txBody>
          <a:bodyPr wrap="square">
            <a:spAutoFit/>
          </a:bodyPr>
          <a:lstStyle/>
          <a:p>
            <a:pPr algn="ctr"/>
            <a:r>
              <a:rPr lang="el-GR" sz="2400" b="1" dirty="0"/>
              <a:t>Σταθερότητα &amp; </a:t>
            </a:r>
            <a:r>
              <a:rPr lang="en-GB" sz="2400" b="1" dirty="0" err="1"/>
              <a:t>Βιολογικά</a:t>
            </a:r>
            <a:r>
              <a:rPr lang="en-GB" sz="2400" dirty="0"/>
              <a:t> </a:t>
            </a:r>
            <a:r>
              <a:rPr lang="en-GB" sz="2400" b="1" dirty="0" err="1"/>
              <a:t>δείγμ</a:t>
            </a:r>
            <a:r>
              <a:rPr lang="en-GB" sz="2400" b="1" dirty="0"/>
              <a:t>ατα:</a:t>
            </a:r>
            <a:r>
              <a:rPr lang="el-GR" sz="2400" b="1" dirty="0"/>
              <a:t> </a:t>
            </a:r>
            <a:r>
              <a:rPr lang="el-GR" sz="2400" b="1" dirty="0">
                <a:solidFill>
                  <a:srgbClr val="FF0000"/>
                </a:solidFill>
              </a:rPr>
              <a:t>Βιολογικοί Ιστοί</a:t>
            </a:r>
          </a:p>
          <a:p>
            <a:pPr algn="just"/>
            <a:endParaRPr lang="el-GR" sz="1200" b="1" dirty="0">
              <a:solidFill>
                <a:srgbClr val="FF0000"/>
              </a:solidFill>
            </a:endParaRPr>
          </a:p>
          <a:p>
            <a:pPr marL="171450" indent="-171450" algn="just">
              <a:buFont typeface="Arial" panose="020B0604020202020204" pitchFamily="34" charset="0"/>
              <a:buChar char="•"/>
            </a:pPr>
            <a:r>
              <a:rPr lang="el-GR" sz="1800" dirty="0"/>
              <a:t>Δείγματα από το ήπαρ, τους πνεύμονες, τα νεφρά, τον σπλήνα, τον εγκέφαλο, τον καρδιακό μυ, άλλοι μύες, τα οστά, τα δάχτυλα και τα νύχια.</a:t>
            </a:r>
          </a:p>
          <a:p>
            <a:pPr marL="171450" indent="-171450" algn="just">
              <a:buFont typeface="Arial" panose="020B0604020202020204" pitchFamily="34" charset="0"/>
              <a:buChar char="•"/>
            </a:pPr>
            <a:r>
              <a:rPr lang="el-GR" sz="1800" dirty="0"/>
              <a:t>Δείγματα σχεδόν αποκλειστικά για μεταθανάτια ανάλυση καθώς συχνά δεν μπορούν να ληφθούν με μη επεμβατικό τρόπο ή να συλλεχθούν χωρίς σοβαρές σωματική βλάβη. Μετά τον θάνατο, η συλλογή παραδοσιακών σωματικών υγρών, όπως το αίμα, παρέχει λίγες πληροφορίες λόγω της σοβαρής μεταθανάτιας </a:t>
            </a:r>
            <a:r>
              <a:rPr lang="el-GR" sz="1800" dirty="0" err="1"/>
              <a:t>αιμόλυσης</a:t>
            </a:r>
            <a:r>
              <a:rPr lang="el-GR" sz="1800" dirty="0"/>
              <a:t>.</a:t>
            </a:r>
          </a:p>
        </p:txBody>
      </p:sp>
    </p:spTree>
    <p:extLst>
      <p:ext uri="{BB962C8B-B14F-4D97-AF65-F5344CB8AC3E}">
        <p14:creationId xmlns:p14="http://schemas.microsoft.com/office/powerpoint/2010/main" val="4154112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85D976-1CFB-45C4-8E4D-9F265F67D36B}" type="slidenum">
              <a:rPr lang="sr-Latn-CS" smtClean="0"/>
              <a:pPr>
                <a:defRPr/>
              </a:pPr>
              <a:t>17</a:t>
            </a:fld>
            <a:endParaRPr lang="sr-Latn-CS"/>
          </a:p>
        </p:txBody>
      </p:sp>
      <p:sp>
        <p:nvSpPr>
          <p:cNvPr id="5" name="Rectangle 6"/>
          <p:cNvSpPr>
            <a:spLocks noChangeArrowheads="1"/>
          </p:cNvSpPr>
          <p:nvPr/>
        </p:nvSpPr>
        <p:spPr bwMode="auto">
          <a:xfrm>
            <a:off x="550862" y="692696"/>
            <a:ext cx="8135938" cy="3785652"/>
          </a:xfrm>
          <a:prstGeom prst="rect">
            <a:avLst/>
          </a:prstGeom>
          <a:noFill/>
          <a:ln w="9525">
            <a:noFill/>
            <a:miter lim="800000"/>
            <a:headEnd/>
            <a:tailEnd/>
          </a:ln>
        </p:spPr>
        <p:txBody>
          <a:bodyPr>
            <a:spAutoFit/>
          </a:bodyPr>
          <a:lstStyle/>
          <a:p>
            <a:pPr algn="ctr"/>
            <a:r>
              <a:rPr lang="en-GB" sz="2400" b="1" dirty="0" err="1"/>
              <a:t>Συνθήκες</a:t>
            </a:r>
            <a:r>
              <a:rPr lang="en-GB" sz="2400" b="1" dirty="0"/>
              <a:t> </a:t>
            </a:r>
            <a:r>
              <a:rPr lang="en-GB" sz="2400" b="1" dirty="0" err="1"/>
              <a:t>φύλαξης</a:t>
            </a:r>
            <a:r>
              <a:rPr lang="en-GB" sz="2400" b="1" dirty="0"/>
              <a:t> &amp; </a:t>
            </a:r>
            <a:r>
              <a:rPr lang="en-GB" sz="2400" b="1" dirty="0" err="1"/>
              <a:t>μεταφοράς</a:t>
            </a:r>
            <a:r>
              <a:rPr lang="en-GB" sz="2400" dirty="0"/>
              <a:t>:</a:t>
            </a:r>
          </a:p>
          <a:p>
            <a:pPr algn="just"/>
            <a:endParaRPr lang="en-GB" sz="2400" dirty="0"/>
          </a:p>
          <a:p>
            <a:pPr algn="just"/>
            <a:r>
              <a:rPr lang="en-GB" sz="2400" dirty="0"/>
              <a:t>Η </a:t>
            </a:r>
            <a:r>
              <a:rPr lang="en-GB" sz="2400" dirty="0" err="1"/>
              <a:t>συντριπτική</a:t>
            </a:r>
            <a:r>
              <a:rPr lang="en-GB" sz="2400" dirty="0"/>
              <a:t> </a:t>
            </a:r>
            <a:r>
              <a:rPr lang="en-GB" sz="2400" dirty="0" err="1"/>
              <a:t>πλειονότητα</a:t>
            </a:r>
            <a:r>
              <a:rPr lang="en-GB" sz="2400" dirty="0"/>
              <a:t> </a:t>
            </a:r>
            <a:r>
              <a:rPr lang="en-GB" sz="2400" dirty="0" err="1"/>
              <a:t>των</a:t>
            </a:r>
            <a:r>
              <a:rPr lang="en-GB" sz="2400" dirty="0"/>
              <a:t> </a:t>
            </a:r>
            <a:r>
              <a:rPr lang="en-GB" sz="2400" dirty="0" err="1"/>
              <a:t>βιολογικών</a:t>
            </a:r>
            <a:r>
              <a:rPr lang="en-GB" sz="2400" dirty="0"/>
              <a:t> </a:t>
            </a:r>
            <a:r>
              <a:rPr lang="en-GB" sz="2400" dirty="0" err="1"/>
              <a:t>δειγμάτων</a:t>
            </a:r>
            <a:r>
              <a:rPr lang="en-GB" sz="2400" dirty="0"/>
              <a:t> </a:t>
            </a:r>
            <a:r>
              <a:rPr lang="en-GB" sz="2400" dirty="0" err="1"/>
              <a:t>πρέπει</a:t>
            </a:r>
            <a:r>
              <a:rPr lang="en-GB" sz="2400" dirty="0"/>
              <a:t> </a:t>
            </a:r>
            <a:r>
              <a:rPr lang="en-GB" sz="2400" dirty="0" err="1"/>
              <a:t>να</a:t>
            </a:r>
            <a:r>
              <a:rPr lang="en-GB" sz="2400" dirty="0"/>
              <a:t> </a:t>
            </a:r>
            <a:r>
              <a:rPr lang="en-GB" sz="2400" dirty="0" err="1"/>
              <a:t>φυλάσσεται</a:t>
            </a:r>
            <a:r>
              <a:rPr lang="en-GB" sz="2400" dirty="0"/>
              <a:t> </a:t>
            </a:r>
            <a:r>
              <a:rPr lang="en-GB" sz="2400" dirty="0" err="1"/>
              <a:t>σε</a:t>
            </a:r>
            <a:r>
              <a:rPr lang="en-GB" sz="2400" dirty="0"/>
              <a:t> </a:t>
            </a:r>
            <a:r>
              <a:rPr lang="en-GB" sz="2400" dirty="0" err="1"/>
              <a:t>συνθήκες</a:t>
            </a:r>
            <a:r>
              <a:rPr lang="en-GB" sz="2400" dirty="0"/>
              <a:t> </a:t>
            </a:r>
            <a:r>
              <a:rPr lang="en-GB" sz="2400" b="1" u="sng" dirty="0" err="1">
                <a:solidFill>
                  <a:srgbClr val="FF0000"/>
                </a:solidFill>
              </a:rPr>
              <a:t>απλής</a:t>
            </a:r>
            <a:r>
              <a:rPr lang="en-GB" sz="2400" b="1" u="sng" dirty="0">
                <a:solidFill>
                  <a:srgbClr val="FF0000"/>
                </a:solidFill>
              </a:rPr>
              <a:t> </a:t>
            </a:r>
            <a:r>
              <a:rPr lang="en-GB" sz="2400" b="1" u="sng" dirty="0" err="1">
                <a:solidFill>
                  <a:srgbClr val="FF0000"/>
                </a:solidFill>
              </a:rPr>
              <a:t>κατάψυξης</a:t>
            </a:r>
            <a:r>
              <a:rPr lang="en-GB" sz="2400" b="1" u="sng" dirty="0">
                <a:solidFill>
                  <a:srgbClr val="FF0000"/>
                </a:solidFill>
              </a:rPr>
              <a:t> </a:t>
            </a:r>
            <a:r>
              <a:rPr lang="en-GB" sz="2400" dirty="0">
                <a:solidFill>
                  <a:srgbClr val="FF0000"/>
                </a:solidFill>
              </a:rPr>
              <a:t>(-20 </a:t>
            </a:r>
            <a:r>
              <a:rPr lang="en-GB" sz="2400" baseline="30000" dirty="0" err="1">
                <a:solidFill>
                  <a:srgbClr val="FF0000"/>
                </a:solidFill>
              </a:rPr>
              <a:t>o</a:t>
            </a:r>
            <a:r>
              <a:rPr lang="en-GB" sz="2400" dirty="0" err="1">
                <a:solidFill>
                  <a:srgbClr val="FF0000"/>
                </a:solidFill>
              </a:rPr>
              <a:t>C</a:t>
            </a:r>
            <a:r>
              <a:rPr lang="en-GB" sz="2400" dirty="0">
                <a:solidFill>
                  <a:srgbClr val="FF0000"/>
                </a:solidFill>
              </a:rPr>
              <a:t>)</a:t>
            </a:r>
            <a:r>
              <a:rPr lang="en-GB" sz="2400" dirty="0"/>
              <a:t> ή </a:t>
            </a:r>
            <a:r>
              <a:rPr lang="en-GB" sz="2400" b="1" u="sng" dirty="0" err="1">
                <a:solidFill>
                  <a:srgbClr val="FF0000"/>
                </a:solidFill>
              </a:rPr>
              <a:t>βαθιάς</a:t>
            </a:r>
            <a:r>
              <a:rPr lang="en-GB" sz="2400" b="1" u="sng" dirty="0">
                <a:solidFill>
                  <a:srgbClr val="FF0000"/>
                </a:solidFill>
              </a:rPr>
              <a:t> </a:t>
            </a:r>
            <a:r>
              <a:rPr lang="en-GB" sz="2400" b="1" u="sng" dirty="0" err="1">
                <a:solidFill>
                  <a:srgbClr val="FF0000"/>
                </a:solidFill>
              </a:rPr>
              <a:t>κατάψυξης</a:t>
            </a:r>
            <a:r>
              <a:rPr lang="en-GB" sz="2400" b="1" u="sng" dirty="0">
                <a:solidFill>
                  <a:srgbClr val="FF0000"/>
                </a:solidFill>
              </a:rPr>
              <a:t> </a:t>
            </a:r>
            <a:r>
              <a:rPr lang="en-GB" sz="2400" dirty="0"/>
              <a:t>(-70 </a:t>
            </a:r>
            <a:r>
              <a:rPr lang="en-GB" sz="2400" baseline="30000" dirty="0" err="1"/>
              <a:t>o</a:t>
            </a:r>
            <a:r>
              <a:rPr lang="en-GB" sz="2400" dirty="0" err="1"/>
              <a:t>C</a:t>
            </a:r>
            <a:r>
              <a:rPr lang="en-GB" sz="2400" dirty="0"/>
              <a:t>), </a:t>
            </a:r>
            <a:r>
              <a:rPr lang="en-GB" sz="2400" dirty="0" err="1"/>
              <a:t>ανάλογα</a:t>
            </a:r>
            <a:r>
              <a:rPr lang="en-GB" sz="2400" dirty="0"/>
              <a:t> </a:t>
            </a:r>
            <a:r>
              <a:rPr lang="en-GB" sz="2400" dirty="0" err="1"/>
              <a:t>με</a:t>
            </a:r>
            <a:r>
              <a:rPr lang="en-GB" sz="2400" dirty="0"/>
              <a:t> </a:t>
            </a:r>
            <a:r>
              <a:rPr lang="en-GB" sz="2400" dirty="0" err="1"/>
              <a:t>την</a:t>
            </a:r>
            <a:r>
              <a:rPr lang="en-GB" sz="2400" dirty="0"/>
              <a:t> </a:t>
            </a:r>
            <a:r>
              <a:rPr lang="en-GB" sz="2400" dirty="0" err="1"/>
              <a:t>φύση</a:t>
            </a:r>
            <a:r>
              <a:rPr lang="en-GB" sz="2400" dirty="0"/>
              <a:t> </a:t>
            </a:r>
            <a:r>
              <a:rPr lang="en-GB" sz="2400" dirty="0" err="1"/>
              <a:t>των</a:t>
            </a:r>
            <a:r>
              <a:rPr lang="en-GB" sz="2400" dirty="0"/>
              <a:t> </a:t>
            </a:r>
            <a:r>
              <a:rPr lang="en-GB" sz="2400" dirty="0" err="1"/>
              <a:t>προς</a:t>
            </a:r>
            <a:r>
              <a:rPr lang="en-GB" sz="2400" dirty="0"/>
              <a:t> </a:t>
            </a:r>
            <a:r>
              <a:rPr lang="en-GB" sz="2400" dirty="0" err="1"/>
              <a:t>ανάλυση</a:t>
            </a:r>
            <a:r>
              <a:rPr lang="en-GB" sz="2400" dirty="0"/>
              <a:t> </a:t>
            </a:r>
            <a:r>
              <a:rPr lang="en-GB" sz="2400" dirty="0" err="1"/>
              <a:t>ουσιών</a:t>
            </a:r>
            <a:r>
              <a:rPr lang="en-GB" sz="2400" dirty="0"/>
              <a:t> ή </a:t>
            </a:r>
            <a:r>
              <a:rPr lang="en-GB" sz="2400" dirty="0" err="1"/>
              <a:t>το</a:t>
            </a:r>
            <a:r>
              <a:rPr lang="en-GB" sz="2400" dirty="0"/>
              <a:t> </a:t>
            </a:r>
            <a:r>
              <a:rPr lang="en-GB" sz="2400" dirty="0" err="1"/>
              <a:t>χρόνο</a:t>
            </a:r>
            <a:r>
              <a:rPr lang="en-GB" sz="2400" dirty="0"/>
              <a:t> </a:t>
            </a:r>
            <a:r>
              <a:rPr lang="en-GB" sz="2400" dirty="0" err="1"/>
              <a:t>έως</a:t>
            </a:r>
            <a:r>
              <a:rPr lang="en-GB" sz="2400" dirty="0"/>
              <a:t> </a:t>
            </a:r>
            <a:r>
              <a:rPr lang="en-GB" sz="2400" dirty="0" err="1"/>
              <a:t>την</a:t>
            </a:r>
            <a:r>
              <a:rPr lang="en-GB" sz="2400" dirty="0"/>
              <a:t> </a:t>
            </a:r>
            <a:r>
              <a:rPr lang="en-GB" sz="2400" dirty="0" err="1"/>
              <a:t>ανάλυση</a:t>
            </a:r>
            <a:r>
              <a:rPr lang="en-GB" sz="2400" dirty="0"/>
              <a:t>. </a:t>
            </a:r>
            <a:r>
              <a:rPr lang="en-GB" sz="2400" dirty="0" err="1"/>
              <a:t>Για</a:t>
            </a:r>
            <a:r>
              <a:rPr lang="en-GB" sz="2400" dirty="0"/>
              <a:t> </a:t>
            </a:r>
            <a:r>
              <a:rPr lang="en-GB" sz="2400" dirty="0" err="1"/>
              <a:t>λίγες</a:t>
            </a:r>
            <a:r>
              <a:rPr lang="en-GB" sz="2400" dirty="0"/>
              <a:t> </a:t>
            </a:r>
            <a:r>
              <a:rPr lang="en-GB" sz="2400" dirty="0" err="1"/>
              <a:t>ώρες</a:t>
            </a:r>
            <a:r>
              <a:rPr lang="en-GB" sz="2400" dirty="0"/>
              <a:t> </a:t>
            </a:r>
            <a:r>
              <a:rPr lang="en-GB" sz="2400" dirty="0" err="1"/>
              <a:t>μπορεί</a:t>
            </a:r>
            <a:r>
              <a:rPr lang="en-GB" sz="2400" dirty="0"/>
              <a:t> </a:t>
            </a:r>
            <a:r>
              <a:rPr lang="en-GB" sz="2400" dirty="0" err="1"/>
              <a:t>να</a:t>
            </a:r>
            <a:r>
              <a:rPr lang="en-GB" sz="2400" dirty="0"/>
              <a:t> </a:t>
            </a:r>
            <a:r>
              <a:rPr lang="en-GB" sz="2400" dirty="0" err="1"/>
              <a:t>είναι</a:t>
            </a:r>
            <a:r>
              <a:rPr lang="en-GB" sz="2400" dirty="0"/>
              <a:t> </a:t>
            </a:r>
            <a:r>
              <a:rPr lang="en-GB" sz="2400" dirty="0" err="1"/>
              <a:t>δυνατή</a:t>
            </a:r>
            <a:r>
              <a:rPr lang="en-GB" sz="2400" dirty="0"/>
              <a:t> η </a:t>
            </a:r>
            <a:r>
              <a:rPr lang="en-GB" sz="2400" dirty="0" err="1"/>
              <a:t>φύλαξη</a:t>
            </a:r>
            <a:r>
              <a:rPr lang="en-GB" sz="2400" dirty="0"/>
              <a:t> </a:t>
            </a:r>
            <a:r>
              <a:rPr lang="en-GB" sz="2400" dirty="0" err="1"/>
              <a:t>των</a:t>
            </a:r>
            <a:r>
              <a:rPr lang="en-GB" sz="2400" dirty="0"/>
              <a:t> </a:t>
            </a:r>
            <a:r>
              <a:rPr lang="en-GB" sz="2400" dirty="0" err="1"/>
              <a:t>βιολογικών</a:t>
            </a:r>
            <a:r>
              <a:rPr lang="en-GB" sz="2400" dirty="0"/>
              <a:t> </a:t>
            </a:r>
            <a:r>
              <a:rPr lang="en-GB" sz="2400" dirty="0" err="1"/>
              <a:t>δειγμάτων</a:t>
            </a:r>
            <a:r>
              <a:rPr lang="en-GB" sz="2400" dirty="0"/>
              <a:t> </a:t>
            </a:r>
            <a:r>
              <a:rPr lang="en-GB" sz="2400" dirty="0" err="1"/>
              <a:t>σε</a:t>
            </a:r>
            <a:r>
              <a:rPr lang="en-GB" sz="2400" dirty="0"/>
              <a:t> </a:t>
            </a:r>
            <a:r>
              <a:rPr lang="en-GB" sz="2400" b="1" u="sng" dirty="0" err="1">
                <a:solidFill>
                  <a:srgbClr val="FF0000"/>
                </a:solidFill>
              </a:rPr>
              <a:t>απλή</a:t>
            </a:r>
            <a:r>
              <a:rPr lang="en-GB" sz="2400" b="1" u="sng" dirty="0">
                <a:solidFill>
                  <a:srgbClr val="FF0000"/>
                </a:solidFill>
              </a:rPr>
              <a:t> </a:t>
            </a:r>
            <a:r>
              <a:rPr lang="en-GB" sz="2400" b="1" u="sng" dirty="0" err="1">
                <a:solidFill>
                  <a:srgbClr val="FF0000"/>
                </a:solidFill>
              </a:rPr>
              <a:t>ψύξη</a:t>
            </a:r>
            <a:r>
              <a:rPr lang="en-GB" sz="2400" b="1" u="sng" dirty="0">
                <a:solidFill>
                  <a:srgbClr val="FF0000"/>
                </a:solidFill>
              </a:rPr>
              <a:t> </a:t>
            </a:r>
            <a:r>
              <a:rPr lang="en-GB" sz="2400" dirty="0"/>
              <a:t>(2-8 </a:t>
            </a:r>
            <a:r>
              <a:rPr lang="en-GB" sz="2400" baseline="30000" dirty="0" err="1"/>
              <a:t>o</a:t>
            </a:r>
            <a:r>
              <a:rPr lang="en-GB" sz="2400" dirty="0" err="1"/>
              <a:t>C</a:t>
            </a:r>
            <a:r>
              <a:rPr lang="en-GB" sz="2400" dirty="0"/>
              <a:t>).</a:t>
            </a:r>
          </a:p>
          <a:p>
            <a:pPr algn="just"/>
            <a:endParaRPr lang="el-GR" sz="2400" dirty="0"/>
          </a:p>
          <a:p>
            <a:pPr algn="just"/>
            <a:endParaRPr lang="en-GB" sz="2400" dirty="0"/>
          </a:p>
        </p:txBody>
      </p:sp>
      <p:pic>
        <p:nvPicPr>
          <p:cNvPr id="3" name="Picture 2"/>
          <p:cNvPicPr>
            <a:picLocks noChangeAspect="1"/>
          </p:cNvPicPr>
          <p:nvPr/>
        </p:nvPicPr>
        <p:blipFill>
          <a:blip r:embed="rId2"/>
          <a:stretch>
            <a:fillRect/>
          </a:stretch>
        </p:blipFill>
        <p:spPr>
          <a:xfrm>
            <a:off x="1246115" y="3856817"/>
            <a:ext cx="1218647" cy="2628454"/>
          </a:xfrm>
          <a:prstGeom prst="rect">
            <a:avLst/>
          </a:prstGeom>
        </p:spPr>
      </p:pic>
      <p:pic>
        <p:nvPicPr>
          <p:cNvPr id="1028" name="Picture 4" descr="File:ALSPAC biological samples in freezer.jpg - Wikimedia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831" y="4464061"/>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042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85D976-1CFB-45C4-8E4D-9F265F67D36B}" type="slidenum">
              <a:rPr lang="sr-Latn-CS" smtClean="0"/>
              <a:pPr>
                <a:defRPr/>
              </a:pPr>
              <a:t>18</a:t>
            </a:fld>
            <a:endParaRPr lang="sr-Latn-CS"/>
          </a:p>
        </p:txBody>
      </p:sp>
      <p:sp>
        <p:nvSpPr>
          <p:cNvPr id="5" name="Rectangle 4"/>
          <p:cNvSpPr/>
          <p:nvPr/>
        </p:nvSpPr>
        <p:spPr>
          <a:xfrm>
            <a:off x="452190" y="980728"/>
            <a:ext cx="8208912" cy="1785104"/>
          </a:xfrm>
          <a:prstGeom prst="rect">
            <a:avLst/>
          </a:prstGeom>
        </p:spPr>
        <p:txBody>
          <a:bodyPr wrap="square">
            <a:spAutoFit/>
          </a:bodyPr>
          <a:lstStyle/>
          <a:p>
            <a:pPr algn="just"/>
            <a:r>
              <a:rPr lang="en-GB" sz="2200" dirty="0"/>
              <a:t>Τα β</a:t>
            </a:r>
            <a:r>
              <a:rPr lang="en-GB" sz="2200" dirty="0" err="1"/>
              <a:t>ιολογικά</a:t>
            </a:r>
            <a:r>
              <a:rPr lang="en-GB" sz="2200" dirty="0"/>
              <a:t> </a:t>
            </a:r>
            <a:r>
              <a:rPr lang="en-GB" sz="2200" dirty="0" err="1"/>
              <a:t>δείγμ</a:t>
            </a:r>
            <a:r>
              <a:rPr lang="en-GB" sz="2200" dirty="0"/>
              <a:t>ατα πρέπει να μεταφέρονται από τον τόπο λήψης τους στο χώρο ανάλυσής τους λαμβάνοντας υπόψιν όλους τους παράγοντες που μπορούν να επηρεάσουν τη σταθερότητα των δειγμάτων και των προς προσδιορισμό ουσιών.</a:t>
            </a:r>
            <a:r>
              <a:rPr lang="el-GR" sz="2200" dirty="0"/>
              <a:t> Μεταφορά με </a:t>
            </a:r>
            <a:r>
              <a:rPr lang="el-GR" sz="2200" dirty="0" err="1"/>
              <a:t>παγοκύστες</a:t>
            </a:r>
            <a:r>
              <a:rPr lang="el-GR" sz="2200" dirty="0"/>
              <a:t> ή </a:t>
            </a:r>
            <a:r>
              <a:rPr lang="el-GR" sz="2200" b="1" dirty="0"/>
              <a:t>ξηρό πάγο</a:t>
            </a:r>
            <a:r>
              <a:rPr lang="el-GR" sz="2200" dirty="0"/>
              <a:t>.</a:t>
            </a:r>
            <a:endParaRPr lang="en-GB" sz="2200" dirty="0"/>
          </a:p>
        </p:txBody>
      </p:sp>
      <p:pic>
        <p:nvPicPr>
          <p:cNvPr id="7" name="Picture 6"/>
          <p:cNvPicPr>
            <a:picLocks noChangeAspect="1"/>
          </p:cNvPicPr>
          <p:nvPr/>
        </p:nvPicPr>
        <p:blipFill>
          <a:blip r:embed="rId2"/>
          <a:stretch>
            <a:fillRect/>
          </a:stretch>
        </p:blipFill>
        <p:spPr>
          <a:xfrm>
            <a:off x="2699792" y="3865766"/>
            <a:ext cx="3295650" cy="1390650"/>
          </a:xfrm>
          <a:prstGeom prst="rect">
            <a:avLst/>
          </a:prstGeom>
        </p:spPr>
      </p:pic>
    </p:spTree>
    <p:extLst>
      <p:ext uri="{BB962C8B-B14F-4D97-AF65-F5344CB8AC3E}">
        <p14:creationId xmlns:p14="http://schemas.microsoft.com/office/powerpoint/2010/main" val="1753342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85D976-1CFB-45C4-8E4D-9F265F67D36B}" type="slidenum">
              <a:rPr lang="sr-Latn-CS" smtClean="0"/>
              <a:pPr>
                <a:defRPr/>
              </a:pPr>
              <a:t>19</a:t>
            </a:fld>
            <a:endParaRPr lang="sr-Latn-CS"/>
          </a:p>
        </p:txBody>
      </p:sp>
      <p:sp>
        <p:nvSpPr>
          <p:cNvPr id="5" name="Rectangle 4"/>
          <p:cNvSpPr/>
          <p:nvPr/>
        </p:nvSpPr>
        <p:spPr>
          <a:xfrm>
            <a:off x="683568" y="121009"/>
            <a:ext cx="7848872" cy="1631216"/>
          </a:xfrm>
          <a:prstGeom prst="rect">
            <a:avLst/>
          </a:prstGeom>
          <a:solidFill>
            <a:schemeClr val="bg1"/>
          </a:solidFill>
        </p:spPr>
        <p:txBody>
          <a:bodyPr wrap="square">
            <a:spAutoFit/>
          </a:bodyPr>
          <a:lstStyle/>
          <a:p>
            <a:pPr algn="ctr"/>
            <a:r>
              <a:rPr lang="el-GR" b="1" dirty="0"/>
              <a:t>Έλεγχοι σταθερότητας</a:t>
            </a:r>
          </a:p>
          <a:p>
            <a:pPr algn="ctr"/>
            <a:endParaRPr lang="el-GR" b="1" dirty="0"/>
          </a:p>
          <a:p>
            <a:pPr algn="just"/>
            <a:r>
              <a:rPr lang="el-GR" dirty="0"/>
              <a:t>Σύμφωνα με τις κατευθυντήριες οδηγίες </a:t>
            </a:r>
            <a:r>
              <a:rPr lang="en-US" dirty="0"/>
              <a:t>FDA, EMA</a:t>
            </a:r>
            <a:endParaRPr lang="el-GR" dirty="0"/>
          </a:p>
          <a:p>
            <a:pPr algn="ctr"/>
            <a:endParaRPr lang="el-GR" b="1" dirty="0"/>
          </a:p>
          <a:p>
            <a:pPr algn="ctr"/>
            <a:endParaRPr lang="en-GB" dirty="0"/>
          </a:p>
        </p:txBody>
      </p:sp>
      <p:pic>
        <p:nvPicPr>
          <p:cNvPr id="6" name="Picture 5"/>
          <p:cNvPicPr>
            <a:picLocks noChangeAspect="1"/>
          </p:cNvPicPr>
          <p:nvPr/>
        </p:nvPicPr>
        <p:blipFill rotWithShape="1">
          <a:blip r:embed="rId2"/>
          <a:srcRect l="12201" t="23387" r="24801" b="24788"/>
          <a:stretch/>
        </p:blipFill>
        <p:spPr>
          <a:xfrm>
            <a:off x="3564831" y="1273880"/>
            <a:ext cx="5760640" cy="2664297"/>
          </a:xfrm>
          <a:prstGeom prst="rect">
            <a:avLst/>
          </a:prstGeom>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144" t="16649" r="23518" b="45026"/>
          <a:stretch/>
        </p:blipFill>
        <p:spPr bwMode="auto">
          <a:xfrm>
            <a:off x="0" y="3376548"/>
            <a:ext cx="77787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027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85D976-1CFB-45C4-8E4D-9F265F67D36B}" type="slidenum">
              <a:rPr lang="sr-Latn-CS" smtClean="0"/>
              <a:pPr>
                <a:defRPr/>
              </a:pPr>
              <a:t>2</a:t>
            </a:fld>
            <a:endParaRPr lang="sr-Latn-CS"/>
          </a:p>
        </p:txBody>
      </p:sp>
      <p:sp>
        <p:nvSpPr>
          <p:cNvPr id="5" name="Rectangle 6"/>
          <p:cNvSpPr>
            <a:spLocks noChangeArrowheads="1"/>
          </p:cNvSpPr>
          <p:nvPr/>
        </p:nvSpPr>
        <p:spPr bwMode="auto">
          <a:xfrm>
            <a:off x="539750" y="487363"/>
            <a:ext cx="8135938" cy="4524315"/>
          </a:xfrm>
          <a:prstGeom prst="rect">
            <a:avLst/>
          </a:prstGeom>
          <a:noFill/>
          <a:ln w="9525">
            <a:noFill/>
            <a:miter lim="800000"/>
            <a:headEnd/>
            <a:tailEnd/>
          </a:ln>
        </p:spPr>
        <p:txBody>
          <a:bodyPr>
            <a:spAutoFit/>
          </a:bodyPr>
          <a:lstStyle/>
          <a:p>
            <a:pPr algn="ctr"/>
            <a:r>
              <a:rPr lang="en-GB" sz="2400" b="1" dirty="0" err="1"/>
              <a:t>Βιολογικά</a:t>
            </a:r>
            <a:r>
              <a:rPr lang="en-GB" sz="2400" dirty="0"/>
              <a:t> </a:t>
            </a:r>
            <a:r>
              <a:rPr lang="en-GB" sz="2400" dirty="0" err="1"/>
              <a:t>δείγμ</a:t>
            </a:r>
            <a:r>
              <a:rPr lang="en-GB" sz="2400" dirty="0"/>
              <a:t>ατα</a:t>
            </a:r>
          </a:p>
          <a:p>
            <a:pPr algn="just"/>
            <a:endParaRPr lang="en-US" sz="1200" dirty="0"/>
          </a:p>
          <a:p>
            <a:pPr algn="just"/>
            <a:endParaRPr lang="en-US" sz="1200" dirty="0"/>
          </a:p>
          <a:p>
            <a:pPr marL="171450" indent="-171450" algn="just">
              <a:buFont typeface="Arial" panose="020B0604020202020204" pitchFamily="34" charset="0"/>
              <a:buChar char="•"/>
            </a:pPr>
            <a:r>
              <a:rPr lang="el-GR" sz="1800" dirty="0"/>
              <a:t>Συλλογή και χειρισμός βιολογικών δειγμάτων: συστατικά της κλινικής έρευνας και της αναλυτικής διαδικασίας.</a:t>
            </a:r>
          </a:p>
          <a:p>
            <a:pPr marL="171450" indent="-171450" algn="just">
              <a:buFont typeface="Arial" panose="020B0604020202020204" pitchFamily="34" charset="0"/>
              <a:buChar char="•"/>
            </a:pPr>
            <a:r>
              <a:rPr lang="el-GR" sz="1800" dirty="0"/>
              <a:t>Συλλογή δειγμάτων: ελαχιστοποίηση αλλαγών (</a:t>
            </a:r>
            <a:r>
              <a:rPr lang="en-US" sz="1800" dirty="0"/>
              <a:t>pH, </a:t>
            </a:r>
            <a:r>
              <a:rPr lang="el-GR" sz="1800" dirty="0"/>
              <a:t>περιεκτικότητα αλάτων, πρωτεϊνών </a:t>
            </a:r>
            <a:r>
              <a:rPr lang="el-GR" sz="1800" dirty="0" err="1"/>
              <a:t>κλπ</a:t>
            </a:r>
            <a:r>
              <a:rPr lang="el-GR" sz="1800" dirty="0"/>
              <a:t>) που μπορεί να συμβούν όταν το δείγμα συλλέγεται από τον οργανισμό, μεταφέρεται, αποθηκεύεται, αναλύεται.</a:t>
            </a:r>
          </a:p>
          <a:p>
            <a:pPr marL="171450" indent="-171450" algn="just">
              <a:buFont typeface="Arial" panose="020B0604020202020204" pitchFamily="34" charset="0"/>
              <a:buChar char="•"/>
            </a:pPr>
            <a:r>
              <a:rPr lang="el-GR" sz="1800" dirty="0"/>
              <a:t>Μικρές αλλαγές στον χειρισμό των δειγμάτων μπορεί να έχουν μεγάλες συνέπειες στην αξιοπιστία και </a:t>
            </a:r>
            <a:r>
              <a:rPr lang="el-GR" sz="1800" dirty="0" err="1"/>
              <a:t>επαναληψιμότητα</a:t>
            </a:r>
            <a:r>
              <a:rPr lang="el-GR" sz="1800" dirty="0"/>
              <a:t> των αποτελεσμάτων.</a:t>
            </a:r>
          </a:p>
          <a:p>
            <a:pPr marL="171450" indent="-171450" algn="just">
              <a:buFont typeface="Arial" panose="020B0604020202020204" pitchFamily="34" charset="0"/>
              <a:buChar char="•"/>
            </a:pPr>
            <a:r>
              <a:rPr lang="el-GR" sz="1800" dirty="0"/>
              <a:t>Αλλαγές: ώρα και τοποθεσία συλλογής, θερμοκρασία, τύπος συλλέκτη σωλήνα, χημική σταθεροποίηση πχ με αντιπηκτικά, </a:t>
            </a:r>
            <a:r>
              <a:rPr lang="el-GR" sz="1800" dirty="0" err="1"/>
              <a:t>αντιπρωτεασών</a:t>
            </a:r>
            <a:r>
              <a:rPr lang="el-GR" sz="1800" dirty="0"/>
              <a:t>, δημιουργία κλασμάτων, εμπλουτισμός δείγματος, </a:t>
            </a:r>
            <a:r>
              <a:rPr lang="el-GR" sz="1800" dirty="0" err="1"/>
              <a:t>φυγοκέντρηση</a:t>
            </a:r>
            <a:r>
              <a:rPr lang="el-GR" sz="1800" dirty="0"/>
              <a:t>, συνθήκες και χρόνος μεταφοράς και αποθήκευσης, κύκλοι ψύξης-απόψυξης, έκθεση σε φως. </a:t>
            </a:r>
          </a:p>
          <a:p>
            <a:pPr algn="just"/>
            <a:endParaRPr lang="el-GR" sz="1200" dirty="0"/>
          </a:p>
          <a:p>
            <a:pPr algn="just"/>
            <a:r>
              <a:rPr lang="en-US" sz="1200" dirty="0"/>
              <a:t> </a:t>
            </a:r>
            <a:endParaRPr lang="en-GB" sz="1200" dirty="0"/>
          </a:p>
        </p:txBody>
      </p:sp>
    </p:spTree>
    <p:extLst>
      <p:ext uri="{BB962C8B-B14F-4D97-AF65-F5344CB8AC3E}">
        <p14:creationId xmlns:p14="http://schemas.microsoft.com/office/powerpoint/2010/main" val="290069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85D976-1CFB-45C4-8E4D-9F265F67D36B}" type="slidenum">
              <a:rPr lang="sr-Latn-CS" smtClean="0"/>
              <a:pPr>
                <a:defRPr/>
              </a:pPr>
              <a:t>20</a:t>
            </a:fld>
            <a:endParaRPr lang="sr-Latn-CS"/>
          </a:p>
        </p:txBody>
      </p:sp>
      <p:sp>
        <p:nvSpPr>
          <p:cNvPr id="5" name="Rectangle 6"/>
          <p:cNvSpPr>
            <a:spLocks noChangeArrowheads="1"/>
          </p:cNvSpPr>
          <p:nvPr/>
        </p:nvSpPr>
        <p:spPr bwMode="auto">
          <a:xfrm>
            <a:off x="622300" y="352425"/>
            <a:ext cx="8064500" cy="6186487"/>
          </a:xfrm>
          <a:prstGeom prst="rect">
            <a:avLst/>
          </a:prstGeom>
          <a:noFill/>
          <a:ln w="9525">
            <a:noFill/>
            <a:miter lim="800000"/>
            <a:headEnd/>
            <a:tailEnd/>
          </a:ln>
        </p:spPr>
        <p:txBody>
          <a:bodyPr>
            <a:spAutoFit/>
          </a:bodyPr>
          <a:lstStyle/>
          <a:p>
            <a:pPr marL="0" lvl="1" eaLnBrk="1" hangingPunct="1">
              <a:buFont typeface="Arial" pitchFamily="34" charset="0"/>
              <a:buChar char="•"/>
              <a:defRPr/>
            </a:pPr>
            <a:r>
              <a:rPr lang="el-GR" sz="2200" b="1" dirty="0"/>
              <a:t>Έλεγχοι</a:t>
            </a:r>
          </a:p>
          <a:p>
            <a:pPr marL="0" lvl="1" eaLnBrk="1" hangingPunct="1">
              <a:defRPr/>
            </a:pPr>
            <a:endParaRPr lang="en-GB" sz="2200" dirty="0"/>
          </a:p>
          <a:p>
            <a:pPr marL="0" lvl="1" eaLnBrk="1" hangingPunct="1">
              <a:defRPr/>
            </a:pPr>
            <a:r>
              <a:rPr lang="en-GB" sz="2200" dirty="0"/>
              <a:t>Η </a:t>
            </a:r>
            <a:r>
              <a:rPr lang="en-GB" sz="2200" dirty="0" err="1"/>
              <a:t>στ</a:t>
            </a:r>
            <a:r>
              <a:rPr lang="en-GB" sz="2200" dirty="0"/>
              <a:t>αθερότητα εξετάζεται σε διάφορα επίπεδα και πρέπει να διασφαλίζεται πριν την ποσοτικοποίηση των δειγμάτων. </a:t>
            </a:r>
          </a:p>
          <a:p>
            <a:pPr marL="0" lvl="1" eaLnBrk="1" hangingPunct="1">
              <a:defRPr/>
            </a:pPr>
            <a:r>
              <a:rPr lang="en-GB" sz="2200" dirty="0"/>
              <a:t>Η </a:t>
            </a:r>
            <a:r>
              <a:rPr lang="en-GB" sz="2200" dirty="0" err="1"/>
              <a:t>σύγκριση</a:t>
            </a:r>
            <a:r>
              <a:rPr lang="en-GB" sz="2200" dirty="0"/>
              <a:t> </a:t>
            </a:r>
            <a:r>
              <a:rPr lang="en-GB" sz="2200" dirty="0" err="1"/>
              <a:t>γίνετ</a:t>
            </a:r>
            <a:r>
              <a:rPr lang="en-GB" sz="2200" dirty="0"/>
              <a:t>αι με ‘</a:t>
            </a:r>
            <a:r>
              <a:rPr lang="en-GB" sz="2200" b="1" dirty="0"/>
              <a:t>φρέσκα</a:t>
            </a:r>
            <a:r>
              <a:rPr lang="en-GB" sz="2200" dirty="0"/>
              <a:t>’ διαλύματα χρησιμοποιώντας </a:t>
            </a:r>
            <a:r>
              <a:rPr lang="en-GB" sz="2200" b="1" dirty="0"/>
              <a:t>2</a:t>
            </a:r>
            <a:r>
              <a:rPr lang="en-GB" sz="2200" dirty="0"/>
              <a:t> επίπεδα συγκεντρώσεων ή μόνο με δείγματα που έχουν υποβληθεί σε δοκιμασία σταθερότητας και τα οποία πρέπει να ποσοτικοποιούνται με </a:t>
            </a:r>
            <a:r>
              <a:rPr lang="el-GR" sz="2200" dirty="0">
                <a:solidFill>
                  <a:srgbClr val="FF0000"/>
                </a:solidFill>
              </a:rPr>
              <a:t>ακρίβεια</a:t>
            </a:r>
            <a:r>
              <a:rPr lang="en-GB" sz="2200" dirty="0">
                <a:solidFill>
                  <a:srgbClr val="FF0000"/>
                </a:solidFill>
              </a:rPr>
              <a:t> 85-115%</a:t>
            </a:r>
            <a:r>
              <a:rPr lang="en-GB" sz="2200" dirty="0"/>
              <a:t>		</a:t>
            </a:r>
          </a:p>
          <a:p>
            <a:pPr marL="0" lvl="1" eaLnBrk="1" hangingPunct="1">
              <a:defRPr/>
            </a:pPr>
            <a:endParaRPr lang="en-GB" sz="2200" dirty="0"/>
          </a:p>
          <a:p>
            <a:pPr lvl="1" indent="-457200" eaLnBrk="1" hangingPunct="1">
              <a:buFontTx/>
              <a:buAutoNum type="arabicParenR"/>
              <a:defRPr/>
            </a:pPr>
            <a:r>
              <a:rPr lang="en-GB" sz="2200" b="1" dirty="0" err="1"/>
              <a:t>Σταθερότητα</a:t>
            </a:r>
            <a:r>
              <a:rPr lang="en-GB" sz="2200" b="1" dirty="0"/>
              <a:t> </a:t>
            </a:r>
            <a:r>
              <a:rPr lang="en-GB" sz="2200" b="1" dirty="0" err="1"/>
              <a:t>διαλυμάτων</a:t>
            </a:r>
            <a:r>
              <a:rPr lang="en-GB" sz="2200" b="1" dirty="0"/>
              <a:t> </a:t>
            </a:r>
            <a:r>
              <a:rPr lang="en-GB" sz="2200" b="1" dirty="0" err="1"/>
              <a:t>παρακαταθήκης</a:t>
            </a:r>
            <a:r>
              <a:rPr lang="en-GB" sz="2200" b="1" dirty="0"/>
              <a:t> </a:t>
            </a:r>
            <a:r>
              <a:rPr lang="en-GB" sz="2200" dirty="0"/>
              <a:t> (3 </a:t>
            </a:r>
            <a:r>
              <a:rPr lang="en-GB" sz="2200" dirty="0" err="1"/>
              <a:t>μήνες</a:t>
            </a:r>
            <a:r>
              <a:rPr lang="en-GB" sz="2200" dirty="0"/>
              <a:t>) &amp; </a:t>
            </a:r>
            <a:r>
              <a:rPr lang="en-GB" sz="2200" b="1" dirty="0" err="1"/>
              <a:t>διαλυμάτων</a:t>
            </a:r>
            <a:r>
              <a:rPr lang="en-GB" sz="2200" b="1" dirty="0"/>
              <a:t> </a:t>
            </a:r>
            <a:r>
              <a:rPr lang="en-GB" sz="2200" b="1" dirty="0" err="1"/>
              <a:t>εργασίας</a:t>
            </a:r>
            <a:r>
              <a:rPr lang="en-GB" sz="2200" b="1" dirty="0"/>
              <a:t> </a:t>
            </a:r>
            <a:r>
              <a:rPr lang="en-GB" sz="2200" dirty="0"/>
              <a:t>(1-2 </a:t>
            </a:r>
            <a:r>
              <a:rPr lang="en-GB" sz="2200" dirty="0" err="1"/>
              <a:t>εβδομάδες</a:t>
            </a:r>
            <a:r>
              <a:rPr lang="en-GB" sz="2200" dirty="0"/>
              <a:t>)</a:t>
            </a:r>
          </a:p>
          <a:p>
            <a:pPr lvl="1" indent="-457200" eaLnBrk="1" hangingPunct="1">
              <a:buFontTx/>
              <a:buAutoNum type="arabicParenR"/>
              <a:defRPr/>
            </a:pPr>
            <a:endParaRPr lang="en-GB" sz="2200" dirty="0"/>
          </a:p>
          <a:p>
            <a:pPr lvl="1" indent="-457200" eaLnBrk="1" hangingPunct="1">
              <a:defRPr/>
            </a:pPr>
            <a:r>
              <a:rPr lang="en-GB" sz="2200" dirty="0" err="1"/>
              <a:t>Επιτρεπόμενη</a:t>
            </a:r>
            <a:r>
              <a:rPr lang="en-GB" sz="2200" dirty="0"/>
              <a:t> </a:t>
            </a:r>
            <a:r>
              <a:rPr lang="en-GB" sz="2200" dirty="0" err="1"/>
              <a:t>απόκλιση</a:t>
            </a:r>
            <a:r>
              <a:rPr lang="en-GB" sz="2200" dirty="0"/>
              <a:t> &lt; 5%</a:t>
            </a:r>
          </a:p>
          <a:p>
            <a:pPr lvl="1" indent="-457200" eaLnBrk="1" hangingPunct="1">
              <a:defRPr/>
            </a:pPr>
            <a:endParaRPr lang="en-GB" sz="2200" dirty="0"/>
          </a:p>
          <a:p>
            <a:pPr lvl="1" indent="-457200" eaLnBrk="1" hangingPunct="1">
              <a:defRPr/>
            </a:pPr>
            <a:r>
              <a:rPr lang="en-GB" sz="2200" b="1" dirty="0"/>
              <a:t>2)   </a:t>
            </a:r>
            <a:r>
              <a:rPr lang="en-GB" sz="2200" b="1" dirty="0" err="1"/>
              <a:t>Σταθερότητα</a:t>
            </a:r>
            <a:r>
              <a:rPr lang="en-GB" sz="2200" b="1" dirty="0"/>
              <a:t> </a:t>
            </a:r>
            <a:r>
              <a:rPr lang="en-GB" sz="2200" b="1" dirty="0" err="1"/>
              <a:t>μικρής</a:t>
            </a:r>
            <a:r>
              <a:rPr lang="en-GB" sz="2200" b="1" dirty="0"/>
              <a:t> </a:t>
            </a:r>
            <a:r>
              <a:rPr lang="en-GB" sz="2200" b="1" dirty="0" err="1"/>
              <a:t>διάρκειας</a:t>
            </a:r>
            <a:r>
              <a:rPr lang="en-GB" sz="2200" b="1" dirty="0"/>
              <a:t> </a:t>
            </a:r>
            <a:r>
              <a:rPr lang="en-GB" sz="2200" dirty="0"/>
              <a:t> (6 h) </a:t>
            </a:r>
            <a:r>
              <a:rPr lang="en-GB" sz="2200" dirty="0" err="1"/>
              <a:t>σε</a:t>
            </a:r>
            <a:r>
              <a:rPr lang="en-GB" sz="2200" dirty="0"/>
              <a:t> </a:t>
            </a:r>
            <a:r>
              <a:rPr lang="en-GB" sz="2200" dirty="0" err="1"/>
              <a:t>θερμοκρασία</a:t>
            </a:r>
            <a:r>
              <a:rPr lang="en-GB" sz="2200" dirty="0"/>
              <a:t> </a:t>
            </a:r>
            <a:r>
              <a:rPr lang="en-GB" sz="2200" dirty="0" err="1"/>
              <a:t>περιβάλλοντος</a:t>
            </a:r>
            <a:endParaRPr lang="en-GB" sz="2200" dirty="0"/>
          </a:p>
          <a:p>
            <a:pPr lvl="1" indent="-457200" eaLnBrk="1" hangingPunct="1">
              <a:buFontTx/>
              <a:buAutoNum type="arabicParenR"/>
              <a:defRPr/>
            </a:pPr>
            <a:endParaRPr lang="en-GB" sz="2200" dirty="0"/>
          </a:p>
          <a:p>
            <a:pPr lvl="1" indent="-457200" eaLnBrk="1" hangingPunct="1">
              <a:defRPr/>
            </a:pPr>
            <a:r>
              <a:rPr lang="en-GB" sz="2200" dirty="0" err="1"/>
              <a:t>Επιτρεπόμενη</a:t>
            </a:r>
            <a:r>
              <a:rPr lang="en-GB" sz="2200" dirty="0"/>
              <a:t> </a:t>
            </a:r>
            <a:r>
              <a:rPr lang="en-GB" sz="2200" dirty="0" err="1"/>
              <a:t>απόκλιση</a:t>
            </a:r>
            <a:r>
              <a:rPr lang="en-GB" sz="2200" dirty="0"/>
              <a:t> &lt; 15%</a:t>
            </a:r>
          </a:p>
        </p:txBody>
      </p:sp>
    </p:spTree>
    <p:extLst>
      <p:ext uri="{BB962C8B-B14F-4D97-AF65-F5344CB8AC3E}">
        <p14:creationId xmlns:p14="http://schemas.microsoft.com/office/powerpoint/2010/main" val="1932991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85D976-1CFB-45C4-8E4D-9F265F67D36B}" type="slidenum">
              <a:rPr lang="sr-Latn-CS" smtClean="0"/>
              <a:pPr>
                <a:defRPr/>
              </a:pPr>
              <a:t>21</a:t>
            </a:fld>
            <a:endParaRPr lang="sr-Latn-CS"/>
          </a:p>
        </p:txBody>
      </p:sp>
      <p:sp>
        <p:nvSpPr>
          <p:cNvPr id="5" name="Rectangle 6"/>
          <p:cNvSpPr>
            <a:spLocks noChangeArrowheads="1"/>
          </p:cNvSpPr>
          <p:nvPr/>
        </p:nvSpPr>
        <p:spPr bwMode="auto">
          <a:xfrm>
            <a:off x="622300" y="692696"/>
            <a:ext cx="80645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indent="-45720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lvl="1" eaLnBrk="1" hangingPunct="1">
              <a:spcBef>
                <a:spcPct val="0"/>
              </a:spcBef>
              <a:buClrTx/>
              <a:buSzTx/>
              <a:buFontTx/>
              <a:buNone/>
            </a:pPr>
            <a:r>
              <a:rPr lang="en-GB" altLang="en-US" sz="2200" b="1" dirty="0">
                <a:latin typeface="Arial" panose="020B0604020202020204" pitchFamily="34" charset="0"/>
              </a:rPr>
              <a:t>3)   </a:t>
            </a:r>
            <a:r>
              <a:rPr lang="en-GB" altLang="en-US" sz="2200" b="1" dirty="0" err="1">
                <a:latin typeface="Arial" panose="020B0604020202020204" pitchFamily="34" charset="0"/>
              </a:rPr>
              <a:t>Στ</a:t>
            </a:r>
            <a:r>
              <a:rPr lang="en-GB" altLang="en-US" sz="2200" b="1" dirty="0">
                <a:latin typeface="Arial" panose="020B0604020202020204" pitchFamily="34" charset="0"/>
              </a:rPr>
              <a:t>αθερότητα μακράς διάρκειας </a:t>
            </a:r>
            <a:r>
              <a:rPr lang="en-GB" altLang="en-US" sz="2200" dirty="0">
                <a:latin typeface="Arial" panose="020B0604020202020204" pitchFamily="34" charset="0"/>
              </a:rPr>
              <a:t>(π.χ. 4 </a:t>
            </a:r>
            <a:r>
              <a:rPr lang="en-GB" altLang="en-US" sz="2200" dirty="0" err="1">
                <a:latin typeface="Arial" panose="020B0604020202020204" pitchFamily="34" charset="0"/>
              </a:rPr>
              <a:t>μήνες</a:t>
            </a:r>
            <a:r>
              <a:rPr lang="en-GB" altLang="en-US" sz="2200" dirty="0">
                <a:latin typeface="Arial" panose="020B0604020202020204" pitchFamily="34" charset="0"/>
              </a:rPr>
              <a:t>) </a:t>
            </a:r>
            <a:r>
              <a:rPr lang="en-GB" altLang="en-US" sz="2200" dirty="0" err="1">
                <a:latin typeface="Arial" panose="020B0604020202020204" pitchFamily="34" charset="0"/>
              </a:rPr>
              <a:t>σε</a:t>
            </a:r>
            <a:r>
              <a:rPr lang="en-GB" altLang="en-US" sz="2200" dirty="0">
                <a:latin typeface="Arial" panose="020B0604020202020204" pitchFamily="34" charset="0"/>
              </a:rPr>
              <a:t> κατα</a:t>
            </a:r>
            <a:r>
              <a:rPr lang="en-GB" altLang="en-US" sz="2200" dirty="0" err="1">
                <a:latin typeface="Arial" panose="020B0604020202020204" pitchFamily="34" charset="0"/>
              </a:rPr>
              <a:t>ψύκτη</a:t>
            </a:r>
            <a:endParaRPr lang="en-GB" altLang="en-US" sz="2200" dirty="0">
              <a:latin typeface="Arial" panose="020B0604020202020204" pitchFamily="34" charset="0"/>
            </a:endParaRPr>
          </a:p>
          <a:p>
            <a:pPr lvl="1" eaLnBrk="1" hangingPunct="1">
              <a:spcBef>
                <a:spcPct val="0"/>
              </a:spcBef>
              <a:buClrTx/>
              <a:buSzTx/>
              <a:buFontTx/>
              <a:buAutoNum type="arabicParenR"/>
            </a:pPr>
            <a:endParaRPr lang="en-GB" altLang="en-US" sz="2200" dirty="0">
              <a:latin typeface="Arial" panose="020B0604020202020204" pitchFamily="34" charset="0"/>
            </a:endParaRPr>
          </a:p>
          <a:p>
            <a:pPr lvl="1" eaLnBrk="1" hangingPunct="1">
              <a:spcBef>
                <a:spcPct val="0"/>
              </a:spcBef>
              <a:buClrTx/>
              <a:buSzTx/>
              <a:buFontTx/>
              <a:buNone/>
            </a:pPr>
            <a:r>
              <a:rPr lang="en-GB" altLang="en-US" sz="2200" dirty="0">
                <a:latin typeface="Arial" panose="020B0604020202020204" pitchFamily="34" charset="0"/>
              </a:rPr>
              <a:t>Επ</a:t>
            </a:r>
            <a:r>
              <a:rPr lang="en-GB" altLang="en-US" sz="2200" dirty="0" err="1">
                <a:latin typeface="Arial" panose="020B0604020202020204" pitchFamily="34" charset="0"/>
              </a:rPr>
              <a:t>ιτρε</a:t>
            </a:r>
            <a:r>
              <a:rPr lang="en-GB" altLang="en-US" sz="2200" dirty="0">
                <a:latin typeface="Arial" panose="020B0604020202020204" pitchFamily="34" charset="0"/>
              </a:rPr>
              <a:t>πόμενη απόκλιση &lt; 15%</a:t>
            </a:r>
          </a:p>
          <a:p>
            <a:pPr lvl="1" eaLnBrk="1" hangingPunct="1">
              <a:spcBef>
                <a:spcPct val="0"/>
              </a:spcBef>
              <a:buClrTx/>
              <a:buSzTx/>
              <a:buFontTx/>
              <a:buNone/>
            </a:pPr>
            <a:endParaRPr lang="en-GB" altLang="en-US" sz="2200" dirty="0">
              <a:latin typeface="Arial" panose="020B0604020202020204" pitchFamily="34" charset="0"/>
            </a:endParaRPr>
          </a:p>
          <a:p>
            <a:pPr lvl="1" eaLnBrk="1" hangingPunct="1">
              <a:spcBef>
                <a:spcPct val="0"/>
              </a:spcBef>
              <a:buClrTx/>
              <a:buSzTx/>
              <a:buFontTx/>
              <a:buNone/>
            </a:pPr>
            <a:r>
              <a:rPr lang="en-GB" altLang="en-US" sz="2200" b="1" dirty="0">
                <a:latin typeface="Arial" panose="020B0604020202020204" pitchFamily="34" charset="0"/>
              </a:rPr>
              <a:t>4)  </a:t>
            </a:r>
            <a:r>
              <a:rPr lang="en-GB" altLang="en-US" sz="2200" b="1" dirty="0" err="1">
                <a:latin typeface="Arial" panose="020B0604020202020204" pitchFamily="34" charset="0"/>
              </a:rPr>
              <a:t>Στ</a:t>
            </a:r>
            <a:r>
              <a:rPr lang="en-GB" altLang="en-US" sz="2200" b="1" dirty="0">
                <a:latin typeface="Arial" panose="020B0604020202020204" pitchFamily="34" charset="0"/>
              </a:rPr>
              <a:t>αθερότητα μετά από 3 κύκλους ψύξης-απόψυξης</a:t>
            </a:r>
            <a:endParaRPr lang="en-GB" altLang="en-US" sz="2200" dirty="0">
              <a:latin typeface="Arial" panose="020B0604020202020204" pitchFamily="34" charset="0"/>
            </a:endParaRPr>
          </a:p>
          <a:p>
            <a:pPr lvl="1" eaLnBrk="1" hangingPunct="1">
              <a:spcBef>
                <a:spcPct val="0"/>
              </a:spcBef>
              <a:buClrTx/>
              <a:buSzTx/>
              <a:buFontTx/>
              <a:buNone/>
            </a:pPr>
            <a:endParaRPr lang="en-GB" altLang="en-US" sz="2200" dirty="0">
              <a:latin typeface="Arial" panose="020B0604020202020204" pitchFamily="34" charset="0"/>
            </a:endParaRPr>
          </a:p>
          <a:p>
            <a:pPr lvl="1" eaLnBrk="1" hangingPunct="1">
              <a:spcBef>
                <a:spcPct val="0"/>
              </a:spcBef>
              <a:buClrTx/>
              <a:buSzTx/>
              <a:buFontTx/>
              <a:buNone/>
            </a:pPr>
            <a:r>
              <a:rPr lang="en-GB" altLang="en-US" sz="2200" dirty="0">
                <a:latin typeface="Arial" panose="020B0604020202020204" pitchFamily="34" charset="0"/>
              </a:rPr>
              <a:t>Επ</a:t>
            </a:r>
            <a:r>
              <a:rPr lang="en-GB" altLang="en-US" sz="2200" dirty="0" err="1">
                <a:latin typeface="Arial" panose="020B0604020202020204" pitchFamily="34" charset="0"/>
              </a:rPr>
              <a:t>ιτρε</a:t>
            </a:r>
            <a:r>
              <a:rPr lang="en-GB" altLang="en-US" sz="2200" dirty="0">
                <a:latin typeface="Arial" panose="020B0604020202020204" pitchFamily="34" charset="0"/>
              </a:rPr>
              <a:t>πόμενη απόκλιση &lt; 15%</a:t>
            </a:r>
          </a:p>
          <a:p>
            <a:pPr lvl="1" eaLnBrk="1" hangingPunct="1">
              <a:spcBef>
                <a:spcPct val="0"/>
              </a:spcBef>
              <a:buClrTx/>
              <a:buSzTx/>
              <a:buFontTx/>
              <a:buNone/>
            </a:pPr>
            <a:endParaRPr lang="en-GB" altLang="en-US" sz="2200" dirty="0">
              <a:latin typeface="Arial" panose="020B0604020202020204" pitchFamily="34" charset="0"/>
            </a:endParaRPr>
          </a:p>
          <a:p>
            <a:pPr lvl="1" eaLnBrk="1" hangingPunct="1">
              <a:spcBef>
                <a:spcPct val="0"/>
              </a:spcBef>
              <a:buClrTx/>
              <a:buSzTx/>
              <a:buFontTx/>
              <a:buNone/>
            </a:pPr>
            <a:r>
              <a:rPr lang="en-GB" altLang="en-US" sz="2200" dirty="0">
                <a:latin typeface="Arial" panose="020B0604020202020204" pitchFamily="34" charset="0"/>
              </a:rPr>
              <a:t>5)  </a:t>
            </a:r>
            <a:r>
              <a:rPr lang="en-GB" altLang="en-US" sz="2200" b="1" dirty="0" err="1">
                <a:latin typeface="Arial" panose="020B0604020202020204" pitchFamily="34" charset="0"/>
              </a:rPr>
              <a:t>Στ</a:t>
            </a:r>
            <a:r>
              <a:rPr lang="en-GB" altLang="en-US" sz="2200" b="1" dirty="0">
                <a:latin typeface="Arial" panose="020B0604020202020204" pitchFamily="34" charset="0"/>
              </a:rPr>
              <a:t>αθερότητα εντός αυτόματου δειγματολήπτη</a:t>
            </a:r>
            <a:r>
              <a:rPr lang="en-GB" altLang="en-US" sz="2200" dirty="0">
                <a:latin typeface="Arial" panose="020B0604020202020204" pitchFamily="34" charset="0"/>
              </a:rPr>
              <a:t> (για όσο χρόνο παραμένουν τα δείγματα)</a:t>
            </a:r>
          </a:p>
        </p:txBody>
      </p:sp>
    </p:spTree>
    <p:extLst>
      <p:ext uri="{BB962C8B-B14F-4D97-AF65-F5344CB8AC3E}">
        <p14:creationId xmlns:p14="http://schemas.microsoft.com/office/powerpoint/2010/main" val="3433335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85D976-1CFB-45C4-8E4D-9F265F67D36B}" type="slidenum">
              <a:rPr lang="sr-Latn-CS" smtClean="0"/>
              <a:pPr>
                <a:defRPr/>
              </a:pPr>
              <a:t>22</a:t>
            </a:fld>
            <a:endParaRPr lang="sr-Latn-CS"/>
          </a:p>
        </p:txBody>
      </p:sp>
      <p:sp>
        <p:nvSpPr>
          <p:cNvPr id="5" name="Rectangle 6"/>
          <p:cNvSpPr>
            <a:spLocks noChangeArrowheads="1"/>
          </p:cNvSpPr>
          <p:nvPr/>
        </p:nvSpPr>
        <p:spPr bwMode="auto">
          <a:xfrm>
            <a:off x="539750" y="487363"/>
            <a:ext cx="8135938" cy="3416300"/>
          </a:xfrm>
          <a:prstGeom prst="rect">
            <a:avLst/>
          </a:prstGeom>
          <a:noFill/>
          <a:ln w="9525">
            <a:noFill/>
            <a:miter lim="800000"/>
            <a:headEnd/>
            <a:tailEnd/>
          </a:ln>
        </p:spPr>
        <p:txBody>
          <a:bodyPr>
            <a:spAutoFit/>
          </a:bodyPr>
          <a:lstStyle/>
          <a:p>
            <a:pPr algn="ctr"/>
            <a:r>
              <a:rPr lang="el-GR" sz="2400" b="1" dirty="0">
                <a:solidFill>
                  <a:srgbClr val="FF0000"/>
                </a:solidFill>
              </a:rPr>
              <a:t>Νεότερες μορφές συλλογής και μεταφοράς </a:t>
            </a:r>
          </a:p>
          <a:p>
            <a:pPr algn="ctr"/>
            <a:r>
              <a:rPr lang="el-GR" sz="2400" b="1" dirty="0">
                <a:solidFill>
                  <a:srgbClr val="FF0000"/>
                </a:solidFill>
              </a:rPr>
              <a:t>βιολογικών δειγμάτων</a:t>
            </a:r>
            <a:endParaRPr lang="en-GB" sz="2400" b="1" dirty="0"/>
          </a:p>
          <a:p>
            <a:pPr algn="just"/>
            <a:endParaRPr lang="en-GB" sz="2400" dirty="0"/>
          </a:p>
          <a:p>
            <a:pPr>
              <a:buFontTx/>
              <a:buChar char="-"/>
            </a:pPr>
            <a:r>
              <a:rPr lang="en-GB" sz="2400" b="1" dirty="0"/>
              <a:t>Ξ</a:t>
            </a:r>
            <a:r>
              <a:rPr lang="el-GR" sz="2400" b="1" dirty="0" err="1"/>
              <a:t>ηραμένες</a:t>
            </a:r>
            <a:r>
              <a:rPr lang="el-GR" sz="2400" b="1" dirty="0"/>
              <a:t> κηλίδες</a:t>
            </a:r>
            <a:r>
              <a:rPr lang="el-GR" sz="2400" dirty="0"/>
              <a:t> βιολογικού υλικού επί χάρτου (</a:t>
            </a:r>
            <a:r>
              <a:rPr lang="en-GB" sz="2400" dirty="0"/>
              <a:t>Dried Matrix Spots)</a:t>
            </a:r>
          </a:p>
          <a:p>
            <a:pPr>
              <a:buFontTx/>
              <a:buChar char="-"/>
            </a:pPr>
            <a:endParaRPr lang="en-GB" sz="2400" dirty="0"/>
          </a:p>
          <a:p>
            <a:r>
              <a:rPr lang="en-GB" sz="2400" dirty="0"/>
              <a:t>-Dried </a:t>
            </a:r>
            <a:r>
              <a:rPr lang="en-GB" sz="2400" b="1" dirty="0"/>
              <a:t>Blood</a:t>
            </a:r>
            <a:r>
              <a:rPr lang="en-GB" sz="2400" dirty="0"/>
              <a:t> Spots (DBS)</a:t>
            </a:r>
          </a:p>
          <a:p>
            <a:r>
              <a:rPr lang="en-GB" sz="2400" dirty="0"/>
              <a:t>-Dried </a:t>
            </a:r>
            <a:r>
              <a:rPr lang="en-GB" sz="2400" b="1" dirty="0"/>
              <a:t>Plasma</a:t>
            </a:r>
            <a:r>
              <a:rPr lang="en-GB" sz="2400" dirty="0"/>
              <a:t> Spots (DPS)</a:t>
            </a:r>
          </a:p>
          <a:p>
            <a:r>
              <a:rPr lang="en-GB" sz="2400" dirty="0"/>
              <a:t>-Dried </a:t>
            </a:r>
            <a:r>
              <a:rPr lang="en-GB" sz="2400" b="1" dirty="0"/>
              <a:t>Urine</a:t>
            </a:r>
            <a:r>
              <a:rPr lang="en-GB" sz="2400" dirty="0"/>
              <a:t> Spots (DUS)</a:t>
            </a:r>
            <a:endParaRPr lang="el-GR" sz="2400" dirty="0"/>
          </a:p>
        </p:txBody>
      </p:sp>
      <p:pic>
        <p:nvPicPr>
          <p:cNvPr id="6" name="Picture 2" descr="http://www.health.state.mn.us/newbornscreening/images/dbs.jpg"/>
          <p:cNvPicPr>
            <a:picLocks noChangeAspect="1" noChangeArrowheads="1"/>
          </p:cNvPicPr>
          <p:nvPr/>
        </p:nvPicPr>
        <p:blipFill>
          <a:blip r:embed="rId2" cstate="print"/>
          <a:srcRect l="51778" t="58818"/>
          <a:stretch>
            <a:fillRect/>
          </a:stretch>
        </p:blipFill>
        <p:spPr bwMode="auto">
          <a:xfrm>
            <a:off x="5292080" y="2276872"/>
            <a:ext cx="2592288" cy="1886038"/>
          </a:xfrm>
          <a:prstGeom prst="rect">
            <a:avLst/>
          </a:prstGeom>
          <a:noFill/>
          <a:ln w="9525">
            <a:noFill/>
            <a:miter lim="800000"/>
            <a:headEnd/>
            <a:tailEnd/>
          </a:ln>
        </p:spPr>
      </p:pic>
      <p:pic>
        <p:nvPicPr>
          <p:cNvPr id="7" name="Picture 2"/>
          <p:cNvPicPr>
            <a:picLocks noChangeArrowheads="1"/>
          </p:cNvPicPr>
          <p:nvPr/>
        </p:nvPicPr>
        <p:blipFill>
          <a:blip r:embed="rId3" cstate="print"/>
          <a:srcRect/>
          <a:stretch>
            <a:fillRect/>
          </a:stretch>
        </p:blipFill>
        <p:spPr bwMode="auto">
          <a:xfrm>
            <a:off x="1285875" y="4786313"/>
            <a:ext cx="2357438" cy="1795462"/>
          </a:xfrm>
          <a:prstGeom prst="rect">
            <a:avLst/>
          </a:prstGeom>
          <a:noFill/>
          <a:ln w="9525">
            <a:noFill/>
            <a:miter lim="800000"/>
            <a:headEnd/>
            <a:tailEnd/>
          </a:ln>
        </p:spPr>
      </p:pic>
      <p:pic>
        <p:nvPicPr>
          <p:cNvPr id="8" name="Picture 4" descr="blooddry12"/>
          <p:cNvPicPr>
            <a:picLocks noChangeArrowheads="1"/>
          </p:cNvPicPr>
          <p:nvPr/>
        </p:nvPicPr>
        <p:blipFill>
          <a:blip r:embed="rId4" cstate="print">
            <a:lum contrast="12000"/>
          </a:blip>
          <a:srcRect/>
          <a:stretch>
            <a:fillRect/>
          </a:stretch>
        </p:blipFill>
        <p:spPr bwMode="auto">
          <a:xfrm>
            <a:off x="5148064" y="4221088"/>
            <a:ext cx="2663776" cy="2232248"/>
          </a:xfrm>
          <a:prstGeom prst="rect">
            <a:avLst/>
          </a:prstGeom>
          <a:noFill/>
          <a:ln w="9525">
            <a:noFill/>
            <a:miter lim="800000"/>
            <a:headEnd/>
            <a:tailEnd/>
          </a:ln>
          <a:effectLst>
            <a:outerShdw dist="35921" dir="2700000" algn="ctr" rotWithShape="0">
              <a:srgbClr val="808080"/>
            </a:outerShdw>
          </a:effectLst>
        </p:spPr>
      </p:pic>
    </p:spTree>
    <p:extLst>
      <p:ext uri="{BB962C8B-B14F-4D97-AF65-F5344CB8AC3E}">
        <p14:creationId xmlns:p14="http://schemas.microsoft.com/office/powerpoint/2010/main" val="2600874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85D976-1CFB-45C4-8E4D-9F265F67D36B}" type="slidenum">
              <a:rPr lang="sr-Latn-CS" smtClean="0"/>
              <a:pPr>
                <a:defRPr/>
              </a:pPr>
              <a:t>23</a:t>
            </a:fld>
            <a:endParaRPr lang="sr-Latn-CS"/>
          </a:p>
        </p:txBody>
      </p:sp>
      <p:sp>
        <p:nvSpPr>
          <p:cNvPr id="5" name="Rectangle 2"/>
          <p:cNvSpPr>
            <a:spLocks noChangeArrowheads="1"/>
          </p:cNvSpPr>
          <p:nvPr/>
        </p:nvSpPr>
        <p:spPr bwMode="auto">
          <a:xfrm>
            <a:off x="285750" y="1000125"/>
            <a:ext cx="8429625" cy="2554545"/>
          </a:xfrm>
          <a:prstGeom prst="rect">
            <a:avLst/>
          </a:prstGeom>
          <a:noFill/>
          <a:ln w="9525">
            <a:noFill/>
            <a:miter lim="800000"/>
            <a:headEnd/>
            <a:tailEnd/>
          </a:ln>
        </p:spPr>
        <p:txBody>
          <a:bodyPr>
            <a:spAutoFit/>
          </a:bodyPr>
          <a:lstStyle/>
          <a:p>
            <a:pPr algn="ctr"/>
            <a:r>
              <a:rPr lang="en-GB" b="1" dirty="0"/>
              <a:t>Ξ</a:t>
            </a:r>
            <a:r>
              <a:rPr lang="el-GR" b="1" dirty="0" err="1"/>
              <a:t>ηραμένες</a:t>
            </a:r>
            <a:r>
              <a:rPr lang="el-GR" b="1" dirty="0"/>
              <a:t> κηλίδες</a:t>
            </a:r>
            <a:r>
              <a:rPr lang="el-GR" dirty="0"/>
              <a:t> βιολογικού υλικού επί χάρτου (</a:t>
            </a:r>
            <a:r>
              <a:rPr lang="en-GB" dirty="0"/>
              <a:t>Dried Matrix Spots)</a:t>
            </a:r>
          </a:p>
          <a:p>
            <a:pPr algn="ctr"/>
            <a:endParaRPr lang="en-GB" dirty="0"/>
          </a:p>
          <a:p>
            <a:pPr algn="just"/>
            <a:r>
              <a:rPr lang="el-GR" dirty="0"/>
              <a:t>Π</a:t>
            </a:r>
            <a:r>
              <a:rPr lang="en-GB" dirty="0" err="1"/>
              <a:t>ρόκειται</a:t>
            </a:r>
            <a:r>
              <a:rPr lang="en-GB" dirty="0"/>
              <a:t> </a:t>
            </a:r>
            <a:r>
              <a:rPr lang="en-GB" dirty="0" err="1"/>
              <a:t>για</a:t>
            </a:r>
            <a:r>
              <a:rPr lang="en-GB" dirty="0"/>
              <a:t> </a:t>
            </a:r>
            <a:r>
              <a:rPr lang="en-GB" dirty="0" err="1"/>
              <a:t>ειδικό</a:t>
            </a:r>
            <a:r>
              <a:rPr lang="en-GB" dirty="0"/>
              <a:t> </a:t>
            </a:r>
            <a:r>
              <a:rPr lang="en-GB" dirty="0" err="1"/>
              <a:t>χαρτί</a:t>
            </a:r>
            <a:r>
              <a:rPr lang="en-GB" dirty="0"/>
              <a:t> (Guthrie card</a:t>
            </a:r>
            <a:r>
              <a:rPr lang="el-GR" dirty="0"/>
              <a:t>, συνήθως </a:t>
            </a:r>
            <a:r>
              <a:rPr lang="en-US" dirty="0" err="1"/>
              <a:t>Whatman</a:t>
            </a:r>
            <a:r>
              <a:rPr lang="en-US" dirty="0"/>
              <a:t> 903</a:t>
            </a:r>
            <a:r>
              <a:rPr lang="en-GB" dirty="0"/>
              <a:t>) </a:t>
            </a:r>
            <a:r>
              <a:rPr lang="en-GB" dirty="0" err="1"/>
              <a:t>στο</a:t>
            </a:r>
            <a:r>
              <a:rPr lang="en-GB" dirty="0"/>
              <a:t> </a:t>
            </a:r>
            <a:r>
              <a:rPr lang="en-GB" dirty="0" err="1"/>
              <a:t>οποίο</a:t>
            </a:r>
            <a:r>
              <a:rPr lang="en-GB" dirty="0"/>
              <a:t> </a:t>
            </a:r>
            <a:r>
              <a:rPr lang="en-GB" dirty="0" err="1"/>
              <a:t>εναποτίθεται</a:t>
            </a:r>
            <a:r>
              <a:rPr lang="en-GB" dirty="0"/>
              <a:t> </a:t>
            </a:r>
            <a:r>
              <a:rPr lang="en-GB" dirty="0" err="1"/>
              <a:t>το</a:t>
            </a:r>
            <a:r>
              <a:rPr lang="en-GB" dirty="0"/>
              <a:t> </a:t>
            </a:r>
            <a:r>
              <a:rPr lang="en-GB" dirty="0" err="1"/>
              <a:t>βιολογικό</a:t>
            </a:r>
            <a:r>
              <a:rPr lang="en-GB" dirty="0"/>
              <a:t> </a:t>
            </a:r>
            <a:r>
              <a:rPr lang="en-GB" dirty="0" err="1"/>
              <a:t>υγρό</a:t>
            </a:r>
            <a:r>
              <a:rPr lang="en-GB" dirty="0"/>
              <a:t> (</a:t>
            </a:r>
            <a:r>
              <a:rPr lang="en-GB" dirty="0" err="1"/>
              <a:t>συνηθέστερα</a:t>
            </a:r>
            <a:r>
              <a:rPr lang="en-GB" dirty="0"/>
              <a:t> </a:t>
            </a:r>
            <a:r>
              <a:rPr lang="en-GB" dirty="0" err="1"/>
              <a:t>αίμα</a:t>
            </a:r>
            <a:r>
              <a:rPr lang="en-GB" dirty="0"/>
              <a:t>). </a:t>
            </a:r>
          </a:p>
          <a:p>
            <a:pPr algn="just"/>
            <a:r>
              <a:rPr lang="en-GB" dirty="0" err="1"/>
              <a:t>Αφήνεται</a:t>
            </a:r>
            <a:r>
              <a:rPr lang="en-GB" dirty="0"/>
              <a:t> </a:t>
            </a:r>
            <a:r>
              <a:rPr lang="en-GB" dirty="0" err="1"/>
              <a:t>να</a:t>
            </a:r>
            <a:r>
              <a:rPr lang="en-GB" dirty="0"/>
              <a:t> </a:t>
            </a:r>
            <a:r>
              <a:rPr lang="en-GB" dirty="0" err="1"/>
              <a:t>στεγνώσει</a:t>
            </a:r>
            <a:r>
              <a:rPr lang="en-GB" dirty="0"/>
              <a:t> </a:t>
            </a:r>
            <a:r>
              <a:rPr lang="en-GB" dirty="0" err="1"/>
              <a:t>και</a:t>
            </a:r>
            <a:r>
              <a:rPr lang="en-GB" dirty="0"/>
              <a:t> </a:t>
            </a:r>
            <a:r>
              <a:rPr lang="en-GB" dirty="0" err="1"/>
              <a:t>στη</a:t>
            </a:r>
            <a:r>
              <a:rPr lang="en-GB" dirty="0"/>
              <a:t> </a:t>
            </a:r>
            <a:r>
              <a:rPr lang="en-GB" dirty="0" err="1"/>
              <a:t>συνέχεια</a:t>
            </a:r>
            <a:r>
              <a:rPr lang="en-GB" dirty="0"/>
              <a:t> </a:t>
            </a:r>
            <a:r>
              <a:rPr lang="en-GB" dirty="0" err="1"/>
              <a:t>μπορεί</a:t>
            </a:r>
            <a:r>
              <a:rPr lang="en-GB" dirty="0"/>
              <a:t> </a:t>
            </a:r>
            <a:r>
              <a:rPr lang="en-GB" dirty="0" err="1"/>
              <a:t>να</a:t>
            </a:r>
            <a:r>
              <a:rPr lang="en-GB" dirty="0"/>
              <a:t> </a:t>
            </a:r>
            <a:r>
              <a:rPr lang="en-GB" dirty="0" err="1"/>
              <a:t>αποθηκευτεί</a:t>
            </a:r>
            <a:r>
              <a:rPr lang="en-GB" dirty="0"/>
              <a:t> </a:t>
            </a:r>
            <a:r>
              <a:rPr lang="en-GB" dirty="0" err="1"/>
              <a:t>μέχρι</a:t>
            </a:r>
            <a:r>
              <a:rPr lang="en-GB" dirty="0"/>
              <a:t> </a:t>
            </a:r>
            <a:r>
              <a:rPr lang="en-GB" dirty="0" err="1"/>
              <a:t>την</a:t>
            </a:r>
            <a:r>
              <a:rPr lang="en-GB" dirty="0"/>
              <a:t> </a:t>
            </a:r>
            <a:r>
              <a:rPr lang="en-GB" dirty="0" err="1"/>
              <a:t>ανάλυση</a:t>
            </a:r>
            <a:r>
              <a:rPr lang="en-GB" dirty="0"/>
              <a:t>. </a:t>
            </a:r>
            <a:r>
              <a:rPr lang="en-GB" dirty="0" err="1"/>
              <a:t>Συνήθως</a:t>
            </a:r>
            <a:r>
              <a:rPr lang="en-GB" dirty="0"/>
              <a:t> </a:t>
            </a:r>
            <a:r>
              <a:rPr lang="en-GB" dirty="0" err="1"/>
              <a:t>δεν</a:t>
            </a:r>
            <a:r>
              <a:rPr lang="en-GB" dirty="0"/>
              <a:t> </a:t>
            </a:r>
            <a:r>
              <a:rPr lang="en-GB" dirty="0" err="1"/>
              <a:t>απαιτείται</a:t>
            </a:r>
            <a:r>
              <a:rPr lang="en-GB" dirty="0"/>
              <a:t> </a:t>
            </a:r>
            <a:r>
              <a:rPr lang="en-GB" dirty="0" err="1"/>
              <a:t>καταψύκτης</a:t>
            </a:r>
            <a:r>
              <a:rPr lang="en-GB" dirty="0"/>
              <a:t> </a:t>
            </a:r>
            <a:r>
              <a:rPr lang="en-GB" dirty="0" err="1"/>
              <a:t>για</a:t>
            </a:r>
            <a:r>
              <a:rPr lang="en-GB" dirty="0"/>
              <a:t> </a:t>
            </a:r>
            <a:r>
              <a:rPr lang="en-GB" dirty="0" err="1"/>
              <a:t>τη</a:t>
            </a:r>
            <a:r>
              <a:rPr lang="en-GB" dirty="0"/>
              <a:t> </a:t>
            </a:r>
            <a:r>
              <a:rPr lang="en-GB" dirty="0" err="1"/>
              <a:t>φύλαξή</a:t>
            </a:r>
            <a:r>
              <a:rPr lang="en-GB" dirty="0"/>
              <a:t> </a:t>
            </a:r>
            <a:r>
              <a:rPr lang="en-GB" dirty="0" err="1"/>
              <a:t>τους</a:t>
            </a:r>
            <a:r>
              <a:rPr lang="en-GB" dirty="0"/>
              <a:t>.</a:t>
            </a:r>
          </a:p>
          <a:p>
            <a:pPr algn="just"/>
            <a:r>
              <a:rPr lang="en-GB" dirty="0" err="1"/>
              <a:t>Για</a:t>
            </a:r>
            <a:r>
              <a:rPr lang="en-GB" dirty="0"/>
              <a:t> </a:t>
            </a:r>
            <a:r>
              <a:rPr lang="en-GB" dirty="0" err="1"/>
              <a:t>την</a:t>
            </a:r>
            <a:r>
              <a:rPr lang="en-GB" dirty="0"/>
              <a:t> </a:t>
            </a:r>
            <a:r>
              <a:rPr lang="en-GB" dirty="0" err="1"/>
              <a:t>ανάλυση</a:t>
            </a:r>
            <a:r>
              <a:rPr lang="en-GB" dirty="0"/>
              <a:t> </a:t>
            </a:r>
            <a:r>
              <a:rPr lang="en-GB" dirty="0" err="1"/>
              <a:t>αποσπάται</a:t>
            </a:r>
            <a:r>
              <a:rPr lang="en-GB" dirty="0"/>
              <a:t> </a:t>
            </a:r>
            <a:r>
              <a:rPr lang="en-GB" dirty="0" err="1"/>
              <a:t>ένας</a:t>
            </a:r>
            <a:r>
              <a:rPr lang="en-GB" dirty="0"/>
              <a:t> </a:t>
            </a:r>
            <a:r>
              <a:rPr lang="en-GB" dirty="0" err="1"/>
              <a:t>δίσκος</a:t>
            </a:r>
            <a:r>
              <a:rPr lang="en-GB" dirty="0"/>
              <a:t> </a:t>
            </a:r>
            <a:r>
              <a:rPr lang="en-GB" dirty="0" err="1"/>
              <a:t>από</a:t>
            </a:r>
            <a:r>
              <a:rPr lang="en-GB" dirty="0"/>
              <a:t> </a:t>
            </a:r>
            <a:r>
              <a:rPr lang="en-GB" dirty="0" err="1"/>
              <a:t>την</a:t>
            </a:r>
            <a:r>
              <a:rPr lang="en-GB" dirty="0"/>
              <a:t> </a:t>
            </a:r>
            <a:r>
              <a:rPr lang="en-GB" dirty="0" err="1"/>
              <a:t>κηλίδα</a:t>
            </a:r>
            <a:r>
              <a:rPr lang="en-GB" dirty="0"/>
              <a:t> </a:t>
            </a:r>
            <a:r>
              <a:rPr lang="en-GB" dirty="0" err="1"/>
              <a:t>συγκεκριμένης</a:t>
            </a:r>
            <a:r>
              <a:rPr lang="en-GB" dirty="0"/>
              <a:t> </a:t>
            </a:r>
            <a:r>
              <a:rPr lang="en-GB" dirty="0" err="1"/>
              <a:t>διαμέτρου</a:t>
            </a:r>
            <a:r>
              <a:rPr lang="en-GB" dirty="0"/>
              <a:t>, </a:t>
            </a:r>
            <a:r>
              <a:rPr lang="en-GB" dirty="0" err="1"/>
              <a:t>που</a:t>
            </a:r>
            <a:r>
              <a:rPr lang="en-GB" dirty="0"/>
              <a:t> </a:t>
            </a:r>
            <a:r>
              <a:rPr lang="en-GB" dirty="0" err="1"/>
              <a:t>αντιστοιχεί</a:t>
            </a:r>
            <a:r>
              <a:rPr lang="en-GB" dirty="0"/>
              <a:t> </a:t>
            </a:r>
            <a:r>
              <a:rPr lang="en-GB" dirty="0" err="1"/>
              <a:t>σε</a:t>
            </a:r>
            <a:r>
              <a:rPr lang="en-GB" dirty="0"/>
              <a:t> </a:t>
            </a:r>
            <a:r>
              <a:rPr lang="en-GB" dirty="0" err="1"/>
              <a:t>συγκεκριμένη</a:t>
            </a:r>
            <a:r>
              <a:rPr lang="en-GB" dirty="0"/>
              <a:t> </a:t>
            </a:r>
            <a:r>
              <a:rPr lang="en-GB" dirty="0" err="1"/>
              <a:t>ποσότητα</a:t>
            </a:r>
            <a:r>
              <a:rPr lang="en-GB" dirty="0"/>
              <a:t> </a:t>
            </a:r>
            <a:r>
              <a:rPr lang="en-GB" dirty="0" err="1"/>
              <a:t>βιολογικού</a:t>
            </a:r>
            <a:r>
              <a:rPr lang="en-GB" dirty="0"/>
              <a:t> </a:t>
            </a:r>
            <a:r>
              <a:rPr lang="en-GB" dirty="0" err="1"/>
              <a:t>υγρού</a:t>
            </a:r>
            <a:r>
              <a:rPr lang="en-GB" dirty="0"/>
              <a:t>.</a:t>
            </a:r>
          </a:p>
        </p:txBody>
      </p:sp>
      <p:pic>
        <p:nvPicPr>
          <p:cNvPr id="6" name="Picture 3"/>
          <p:cNvPicPr>
            <a:picLocks noChangeAspect="1" noChangeArrowheads="1"/>
          </p:cNvPicPr>
          <p:nvPr/>
        </p:nvPicPr>
        <p:blipFill>
          <a:blip r:embed="rId2" cstate="print"/>
          <a:srcRect/>
          <a:stretch>
            <a:fillRect/>
          </a:stretch>
        </p:blipFill>
        <p:spPr bwMode="auto">
          <a:xfrm>
            <a:off x="7953375" y="0"/>
            <a:ext cx="1190625" cy="10287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7" name="Picture 4"/>
          <p:cNvPicPr>
            <a:picLocks noChangeAspect="1" noChangeArrowheads="1"/>
          </p:cNvPicPr>
          <p:nvPr/>
        </p:nvPicPr>
        <p:blipFill>
          <a:blip r:embed="rId3" cstate="print"/>
          <a:srcRect l="23645" t="23633" r="21998" b="36816"/>
          <a:stretch>
            <a:fillRect/>
          </a:stretch>
        </p:blipFill>
        <p:spPr bwMode="auto">
          <a:xfrm>
            <a:off x="428625" y="4071938"/>
            <a:ext cx="6810375" cy="2786062"/>
          </a:xfrm>
          <a:prstGeom prst="rect">
            <a:avLst/>
          </a:prstGeom>
          <a:noFill/>
          <a:ln w="9525">
            <a:noFill/>
            <a:miter lim="800000"/>
            <a:headEnd/>
            <a:tailEnd/>
          </a:ln>
          <a:effectLst>
            <a:prstShdw prst="shdw17" dist="17961" dir="2700000">
              <a:schemeClr val="accent1">
                <a:gamma/>
                <a:shade val="60000"/>
                <a:invGamma/>
              </a:schemeClr>
            </a:prstShdw>
          </a:effectLst>
        </p:spPr>
      </p:pic>
    </p:spTree>
    <p:extLst>
      <p:ext uri="{BB962C8B-B14F-4D97-AF65-F5344CB8AC3E}">
        <p14:creationId xmlns:p14="http://schemas.microsoft.com/office/powerpoint/2010/main" val="3675212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85D976-1CFB-45C4-8E4D-9F265F67D36B}" type="slidenum">
              <a:rPr lang="sr-Latn-CS" smtClean="0"/>
              <a:pPr>
                <a:defRPr/>
              </a:pPr>
              <a:t>24</a:t>
            </a:fld>
            <a:endParaRPr lang="sr-Latn-CS"/>
          </a:p>
        </p:txBody>
      </p:sp>
      <p:sp>
        <p:nvSpPr>
          <p:cNvPr id="5" name="Rectangle 4"/>
          <p:cNvSpPr/>
          <p:nvPr/>
        </p:nvSpPr>
        <p:spPr>
          <a:xfrm>
            <a:off x="611560" y="404664"/>
            <a:ext cx="8352928" cy="1323439"/>
          </a:xfrm>
          <a:prstGeom prst="rect">
            <a:avLst/>
          </a:prstGeom>
        </p:spPr>
        <p:txBody>
          <a:bodyPr wrap="square">
            <a:spAutoFit/>
          </a:bodyPr>
          <a:lstStyle/>
          <a:p>
            <a:pPr marL="457200" indent="-457200">
              <a:buFont typeface="Wingdings" pitchFamily="2" charset="2"/>
              <a:buChar char="Ø"/>
              <a:defRPr/>
            </a:pPr>
            <a:r>
              <a:rPr lang="en-GB" sz="2800" b="1" dirty="0" err="1">
                <a:solidFill>
                  <a:srgbClr val="FF0000"/>
                </a:solidFill>
              </a:rPr>
              <a:t>Προετοιμ</a:t>
            </a:r>
            <a:r>
              <a:rPr lang="en-GB" sz="2800" b="1" dirty="0">
                <a:solidFill>
                  <a:srgbClr val="FF0000"/>
                </a:solidFill>
              </a:rPr>
              <a:t>ασία των DBS </a:t>
            </a:r>
            <a:r>
              <a:rPr lang="en-GB" sz="2800" dirty="0"/>
              <a:t> (γάντια μιας χρήσης)</a:t>
            </a:r>
            <a:endParaRPr lang="en-GB" sz="2600" dirty="0">
              <a:solidFill>
                <a:schemeClr val="tx1">
                  <a:lumMod val="95000"/>
                  <a:lumOff val="5000"/>
                </a:schemeClr>
              </a:solidFill>
              <a:latin typeface="+mj-lt"/>
            </a:endParaRPr>
          </a:p>
          <a:p>
            <a:pPr marL="457200" indent="-457200">
              <a:buFont typeface="Wingdings" pitchFamily="2" charset="2"/>
              <a:buChar char="Ø"/>
              <a:defRPr/>
            </a:pPr>
            <a:endParaRPr lang="en-GB" sz="2600" dirty="0">
              <a:solidFill>
                <a:schemeClr val="tx1">
                  <a:lumMod val="95000"/>
                  <a:lumOff val="5000"/>
                </a:schemeClr>
              </a:solidFill>
              <a:latin typeface="+mj-lt"/>
            </a:endParaRPr>
          </a:p>
          <a:p>
            <a:pPr>
              <a:defRPr/>
            </a:pPr>
            <a:endParaRPr lang="en-GB" sz="2600" dirty="0">
              <a:solidFill>
                <a:schemeClr val="tx1">
                  <a:lumMod val="95000"/>
                  <a:lumOff val="5000"/>
                </a:schemeClr>
              </a:solidFill>
              <a:latin typeface="+mj-lt"/>
            </a:endParaRPr>
          </a:p>
        </p:txBody>
      </p:sp>
      <p:pic>
        <p:nvPicPr>
          <p:cNvPr id="6" name="Picture 5" descr="blooddry12"/>
          <p:cNvPicPr>
            <a:picLocks noChangeAspect="1" noChangeArrowheads="1"/>
          </p:cNvPicPr>
          <p:nvPr/>
        </p:nvPicPr>
        <p:blipFill>
          <a:blip r:embed="rId2" cstate="print">
            <a:lum contrast="12000"/>
          </a:blip>
          <a:stretch>
            <a:fillRect/>
          </a:stretch>
        </p:blipFill>
        <p:spPr bwMode="auto">
          <a:xfrm>
            <a:off x="5296072" y="1268760"/>
            <a:ext cx="2827020" cy="2193608"/>
          </a:xfrm>
          <a:prstGeom prst="rect">
            <a:avLst/>
          </a:prstGeom>
          <a:noFill/>
          <a:ln w="9525">
            <a:noFill/>
            <a:miter lim="800000"/>
            <a:headEnd/>
            <a:tailEnd/>
          </a:ln>
          <a:effectLst>
            <a:outerShdw dist="35921" dir="2700000" algn="ctr" rotWithShape="0">
              <a:srgbClr val="808080"/>
            </a:outerShdw>
          </a:effectLst>
        </p:spPr>
      </p:pic>
      <p:pic>
        <p:nvPicPr>
          <p:cNvPr id="7" name="Picture 6" descr="pack18"/>
          <p:cNvPicPr>
            <a:picLocks noChangeAspect="1" noChangeArrowheads="1"/>
          </p:cNvPicPr>
          <p:nvPr/>
        </p:nvPicPr>
        <p:blipFill>
          <a:blip r:embed="rId3" cstate="print">
            <a:lum contrast="18000"/>
          </a:blip>
          <a:stretch>
            <a:fillRect/>
          </a:stretch>
        </p:blipFill>
        <p:spPr>
          <a:xfrm>
            <a:off x="1115616" y="4293096"/>
            <a:ext cx="2827020" cy="2193608"/>
          </a:xfrm>
          <a:prstGeom prst="rect">
            <a:avLst/>
          </a:prstGeom>
          <a:noFill/>
          <a:ln/>
          <a:effectLst>
            <a:outerShdw dist="35921" dir="2700000" algn="ctr" rotWithShape="0">
              <a:srgbClr val="808080"/>
            </a:outerShdw>
          </a:effectLst>
        </p:spPr>
      </p:pic>
      <p:pic>
        <p:nvPicPr>
          <p:cNvPr id="8" name="Picture 7"/>
          <p:cNvPicPr>
            <a:picLocks noChangeAspect="1"/>
          </p:cNvPicPr>
          <p:nvPr/>
        </p:nvPicPr>
        <p:blipFill>
          <a:blip r:embed="rId4"/>
          <a:stretch>
            <a:fillRect/>
          </a:stretch>
        </p:blipFill>
        <p:spPr>
          <a:xfrm>
            <a:off x="1115616" y="1381879"/>
            <a:ext cx="2804403" cy="798645"/>
          </a:xfrm>
          <a:prstGeom prst="rect">
            <a:avLst/>
          </a:prstGeom>
        </p:spPr>
      </p:pic>
      <p:sp>
        <p:nvSpPr>
          <p:cNvPr id="9" name="Rectangle 8"/>
          <p:cNvSpPr/>
          <p:nvPr/>
        </p:nvSpPr>
        <p:spPr>
          <a:xfrm>
            <a:off x="599147" y="2312030"/>
            <a:ext cx="4572000" cy="1107996"/>
          </a:xfrm>
          <a:prstGeom prst="rect">
            <a:avLst/>
          </a:prstGeom>
        </p:spPr>
        <p:txBody>
          <a:bodyPr>
            <a:spAutoFit/>
          </a:bodyPr>
          <a:lstStyle/>
          <a:p>
            <a:r>
              <a:rPr lang="en-GB" sz="2200" dirty="0" err="1">
                <a:solidFill>
                  <a:srgbClr val="000000"/>
                </a:solidFill>
                <a:latin typeface="Times New Roman" panose="02020603050405020304" pitchFamily="18" charset="0"/>
              </a:rPr>
              <a:t>Το</a:t>
            </a:r>
            <a:r>
              <a:rPr lang="en-GB" sz="2200" dirty="0">
                <a:solidFill>
                  <a:srgbClr val="000000"/>
                </a:solidFill>
                <a:latin typeface="Times New Roman" panose="02020603050405020304" pitchFamily="18" charset="0"/>
              </a:rPr>
              <a:t> </a:t>
            </a:r>
            <a:r>
              <a:rPr lang="en-GB" sz="2200" dirty="0" err="1">
                <a:solidFill>
                  <a:srgbClr val="000000"/>
                </a:solidFill>
                <a:latin typeface="Times New Roman" panose="02020603050405020304" pitchFamily="18" charset="0"/>
              </a:rPr>
              <a:t>συλλεχθέν</a:t>
            </a:r>
            <a:r>
              <a:rPr lang="en-GB" sz="2200" dirty="0">
                <a:solidFill>
                  <a:srgbClr val="000000"/>
                </a:solidFill>
                <a:latin typeface="Times New Roman" panose="02020603050405020304" pitchFamily="18" charset="0"/>
              </a:rPr>
              <a:t> α</a:t>
            </a:r>
            <a:r>
              <a:rPr lang="en-GB" sz="2200" dirty="0" err="1">
                <a:solidFill>
                  <a:srgbClr val="000000"/>
                </a:solidFill>
                <a:latin typeface="Times New Roman" panose="02020603050405020304" pitchFamily="18" charset="0"/>
              </a:rPr>
              <a:t>ίμ</a:t>
            </a:r>
            <a:r>
              <a:rPr lang="en-GB" sz="2200" dirty="0">
                <a:solidFill>
                  <a:srgbClr val="000000"/>
                </a:solidFill>
                <a:latin typeface="Times New Roman" panose="02020603050405020304" pitchFamily="18" charset="0"/>
              </a:rPr>
              <a:t>α με αντιπηκτικό (π.χ. EDTA) </a:t>
            </a:r>
            <a:r>
              <a:rPr lang="en-GB" sz="2200" dirty="0" err="1">
                <a:solidFill>
                  <a:srgbClr val="000000"/>
                </a:solidFill>
                <a:latin typeface="Times New Roman" panose="02020603050405020304" pitchFamily="18" charset="0"/>
              </a:rPr>
              <a:t>το</a:t>
            </a:r>
            <a:r>
              <a:rPr lang="en-GB" sz="2200" dirty="0">
                <a:solidFill>
                  <a:srgbClr val="000000"/>
                </a:solidFill>
                <a:latin typeface="Times New Roman" panose="02020603050405020304" pitchFamily="18" charset="0"/>
              </a:rPr>
              <a:t>ποθετείται στις κάρτες το συντομότερο δυνατό με πιπέττα</a:t>
            </a:r>
            <a:endParaRPr lang="en-GB" sz="2200" dirty="0"/>
          </a:p>
        </p:txBody>
      </p:sp>
      <p:sp>
        <p:nvSpPr>
          <p:cNvPr id="10" name="14 - Δεξιό βέλος"/>
          <p:cNvSpPr/>
          <p:nvPr/>
        </p:nvSpPr>
        <p:spPr>
          <a:xfrm>
            <a:off x="4183311" y="1783353"/>
            <a:ext cx="849469" cy="1709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Rectangle 10"/>
          <p:cNvSpPr/>
          <p:nvPr/>
        </p:nvSpPr>
        <p:spPr>
          <a:xfrm>
            <a:off x="4608045" y="3615407"/>
            <a:ext cx="3852387" cy="707886"/>
          </a:xfrm>
          <a:prstGeom prst="rect">
            <a:avLst/>
          </a:prstGeom>
        </p:spPr>
        <p:txBody>
          <a:bodyPr wrap="square">
            <a:spAutoFit/>
          </a:bodyPr>
          <a:lstStyle/>
          <a:p>
            <a:pPr algn="just"/>
            <a:r>
              <a:rPr lang="en-GB" dirty="0" err="1">
                <a:solidFill>
                  <a:srgbClr val="000000"/>
                </a:solidFill>
                <a:latin typeface="Times New Roman" panose="02020603050405020304" pitchFamily="18" charset="0"/>
              </a:rPr>
              <a:t>Οι</a:t>
            </a:r>
            <a:r>
              <a:rPr lang="en-GB" dirty="0">
                <a:solidFill>
                  <a:srgbClr val="000000"/>
                </a:solidFill>
                <a:latin typeface="Times New Roman" panose="02020603050405020304" pitchFamily="18" charset="0"/>
              </a:rPr>
              <a:t> </a:t>
            </a:r>
            <a:r>
              <a:rPr lang="en-GB" dirty="0" err="1">
                <a:solidFill>
                  <a:srgbClr val="000000"/>
                </a:solidFill>
                <a:latin typeface="Times New Roman" panose="02020603050405020304" pitchFamily="18" charset="0"/>
              </a:rPr>
              <a:t>κηλίδες</a:t>
            </a:r>
            <a:r>
              <a:rPr lang="en-GB" dirty="0">
                <a:solidFill>
                  <a:srgbClr val="000000"/>
                </a:solidFill>
                <a:latin typeface="Times New Roman" panose="02020603050405020304" pitchFamily="18" charset="0"/>
              </a:rPr>
              <a:t> α</a:t>
            </a:r>
            <a:r>
              <a:rPr lang="en-GB" dirty="0" err="1">
                <a:solidFill>
                  <a:srgbClr val="000000"/>
                </a:solidFill>
                <a:latin typeface="Times New Roman" panose="02020603050405020304" pitchFamily="18" charset="0"/>
              </a:rPr>
              <a:t>φήνοντ</a:t>
            </a:r>
            <a:r>
              <a:rPr lang="en-GB" dirty="0">
                <a:solidFill>
                  <a:srgbClr val="000000"/>
                </a:solidFill>
                <a:latin typeface="Times New Roman" panose="02020603050405020304" pitchFamily="18" charset="0"/>
              </a:rPr>
              <a:t>αι να στεγνώσουν για μερικές ώρες</a:t>
            </a:r>
            <a:endParaRPr lang="en-GB" dirty="0"/>
          </a:p>
        </p:txBody>
      </p:sp>
      <p:sp>
        <p:nvSpPr>
          <p:cNvPr id="12" name="14 - Δεξιό βέλος"/>
          <p:cNvSpPr/>
          <p:nvPr/>
        </p:nvSpPr>
        <p:spPr>
          <a:xfrm rot="9046263">
            <a:off x="3907679" y="3658883"/>
            <a:ext cx="849469" cy="1709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Rectangle 12"/>
          <p:cNvSpPr/>
          <p:nvPr/>
        </p:nvSpPr>
        <p:spPr>
          <a:xfrm>
            <a:off x="4183311" y="5122664"/>
            <a:ext cx="4572000" cy="1323439"/>
          </a:xfrm>
          <a:prstGeom prst="rect">
            <a:avLst/>
          </a:prstGeom>
        </p:spPr>
        <p:txBody>
          <a:bodyPr>
            <a:spAutoFit/>
          </a:bodyPr>
          <a:lstStyle/>
          <a:p>
            <a:pPr algn="just"/>
            <a:r>
              <a:rPr lang="en-GB" dirty="0">
                <a:solidFill>
                  <a:srgbClr val="000000"/>
                </a:solidFill>
                <a:latin typeface="Times New Roman" panose="02020603050405020304" pitchFamily="18" charset="0"/>
              </a:rPr>
              <a:t> </a:t>
            </a:r>
            <a:r>
              <a:rPr lang="en-GB" dirty="0" err="1">
                <a:solidFill>
                  <a:srgbClr val="000000"/>
                </a:solidFill>
                <a:latin typeface="Times New Roman" panose="02020603050405020304" pitchFamily="18" charset="0"/>
              </a:rPr>
              <a:t>Οι</a:t>
            </a:r>
            <a:r>
              <a:rPr lang="en-GB" dirty="0">
                <a:solidFill>
                  <a:srgbClr val="000000"/>
                </a:solidFill>
                <a:latin typeface="Times New Roman" panose="02020603050405020304" pitchFamily="18" charset="0"/>
              </a:rPr>
              <a:t> </a:t>
            </a:r>
            <a:r>
              <a:rPr lang="en-GB" dirty="0" err="1">
                <a:solidFill>
                  <a:srgbClr val="000000"/>
                </a:solidFill>
                <a:latin typeface="Times New Roman" panose="02020603050405020304" pitchFamily="18" charset="0"/>
              </a:rPr>
              <a:t>κάρτες</a:t>
            </a:r>
            <a:r>
              <a:rPr lang="en-GB" dirty="0">
                <a:solidFill>
                  <a:srgbClr val="000000"/>
                </a:solidFill>
                <a:latin typeface="Times New Roman" panose="02020603050405020304" pitchFamily="18" charset="0"/>
              </a:rPr>
              <a:t> </a:t>
            </a:r>
            <a:r>
              <a:rPr lang="en-GB" dirty="0" err="1">
                <a:solidFill>
                  <a:srgbClr val="000000"/>
                </a:solidFill>
                <a:latin typeface="Times New Roman" panose="02020603050405020304" pitchFamily="18" charset="0"/>
              </a:rPr>
              <a:t>το</a:t>
            </a:r>
            <a:r>
              <a:rPr lang="en-GB" dirty="0">
                <a:solidFill>
                  <a:srgbClr val="000000"/>
                </a:solidFill>
                <a:latin typeface="Times New Roman" panose="02020603050405020304" pitchFamily="18" charset="0"/>
              </a:rPr>
              <a:t>ποθετούνται σε αεροστεγείς σακούλες με γάντια, μαζί με  1 - 2 φακελάκια ξηραντικού για προστασία από πιθανή υγρασία</a:t>
            </a:r>
            <a:endParaRPr lang="en-GB" dirty="0"/>
          </a:p>
        </p:txBody>
      </p:sp>
    </p:spTree>
    <p:extLst>
      <p:ext uri="{BB962C8B-B14F-4D97-AF65-F5344CB8AC3E}">
        <p14:creationId xmlns:p14="http://schemas.microsoft.com/office/powerpoint/2010/main" val="1154913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85D976-1CFB-45C4-8E4D-9F265F67D36B}" type="slidenum">
              <a:rPr lang="sr-Latn-CS" smtClean="0"/>
              <a:pPr>
                <a:defRPr/>
              </a:pPr>
              <a:t>25</a:t>
            </a:fld>
            <a:endParaRPr lang="sr-Latn-CS"/>
          </a:p>
        </p:txBody>
      </p:sp>
      <p:sp>
        <p:nvSpPr>
          <p:cNvPr id="5" name="Rectangle 4"/>
          <p:cNvSpPr/>
          <p:nvPr/>
        </p:nvSpPr>
        <p:spPr>
          <a:xfrm>
            <a:off x="714375" y="487363"/>
            <a:ext cx="8064500" cy="4955203"/>
          </a:xfrm>
          <a:prstGeom prst="rect">
            <a:avLst/>
          </a:prstGeom>
        </p:spPr>
        <p:txBody>
          <a:bodyPr>
            <a:spAutoFit/>
          </a:bodyPr>
          <a:lstStyle/>
          <a:p>
            <a:pPr>
              <a:buFont typeface="Wingdings" pitchFamily="2" charset="2"/>
              <a:buChar char="Ø"/>
              <a:defRPr/>
            </a:pPr>
            <a:r>
              <a:rPr lang="en-GB" sz="2400" b="1" dirty="0">
                <a:solidFill>
                  <a:srgbClr val="0000FF"/>
                </a:solidFill>
                <a:latin typeface="Arial" charset="0"/>
              </a:rPr>
              <a:t> </a:t>
            </a:r>
            <a:r>
              <a:rPr lang="en-GB" sz="2400" b="1" dirty="0" err="1">
                <a:solidFill>
                  <a:srgbClr val="0000FF"/>
                </a:solidFill>
                <a:latin typeface="Arial" charset="0"/>
              </a:rPr>
              <a:t>Πλεονεκτήμ</a:t>
            </a:r>
            <a:r>
              <a:rPr lang="en-GB" sz="2400" b="1" dirty="0">
                <a:solidFill>
                  <a:srgbClr val="0000FF"/>
                </a:solidFill>
                <a:latin typeface="Arial" charset="0"/>
              </a:rPr>
              <a:t>ατα DBS </a:t>
            </a:r>
            <a:r>
              <a:rPr lang="en-GB" sz="2400" dirty="0">
                <a:solidFill>
                  <a:schemeClr val="tx1">
                    <a:lumMod val="95000"/>
                    <a:lumOff val="5000"/>
                  </a:schemeClr>
                </a:solidFill>
                <a:latin typeface="Arial" charset="0"/>
              </a:rPr>
              <a:t>(vs plasma)</a:t>
            </a:r>
          </a:p>
          <a:p>
            <a:pPr>
              <a:buFont typeface="Wingdings" pitchFamily="2" charset="2"/>
              <a:buChar char="Ø"/>
              <a:defRPr/>
            </a:pPr>
            <a:endParaRPr lang="en-GB" sz="2400" dirty="0">
              <a:solidFill>
                <a:schemeClr val="tx1">
                  <a:lumMod val="95000"/>
                  <a:lumOff val="5000"/>
                </a:schemeClr>
              </a:solidFill>
              <a:latin typeface="Arial" charset="0"/>
            </a:endParaRPr>
          </a:p>
          <a:p>
            <a:pPr marL="457200" indent="-457200">
              <a:buFontTx/>
              <a:buAutoNum type="arabicParenR"/>
              <a:defRPr/>
            </a:pPr>
            <a:r>
              <a:rPr lang="en-GB" sz="2200" dirty="0" err="1">
                <a:solidFill>
                  <a:schemeClr val="tx1">
                    <a:lumMod val="95000"/>
                    <a:lumOff val="5000"/>
                  </a:schemeClr>
                </a:solidFill>
                <a:latin typeface="Arial" charset="0"/>
              </a:rPr>
              <a:t>Στ</a:t>
            </a:r>
            <a:r>
              <a:rPr lang="en-GB" sz="2200" dirty="0">
                <a:solidFill>
                  <a:schemeClr val="tx1">
                    <a:lumMod val="95000"/>
                    <a:lumOff val="5000"/>
                  </a:schemeClr>
                </a:solidFill>
                <a:latin typeface="Arial" charset="0"/>
              </a:rPr>
              <a:t>αθερότητα (απλή ψύξη)</a:t>
            </a:r>
          </a:p>
          <a:p>
            <a:pPr marL="457200" indent="-457200">
              <a:buFontTx/>
              <a:buAutoNum type="arabicParenR"/>
              <a:defRPr/>
            </a:pPr>
            <a:r>
              <a:rPr lang="en-GB" sz="2200" dirty="0" err="1">
                <a:solidFill>
                  <a:schemeClr val="tx1">
                    <a:lumMod val="95000"/>
                    <a:lumOff val="5000"/>
                  </a:schemeClr>
                </a:solidFill>
                <a:latin typeface="Arial" charset="0"/>
              </a:rPr>
              <a:t>Μικρότερος</a:t>
            </a:r>
            <a:r>
              <a:rPr lang="en-GB" sz="2200" dirty="0">
                <a:solidFill>
                  <a:schemeClr val="tx1">
                    <a:lumMod val="95000"/>
                    <a:lumOff val="5000"/>
                  </a:schemeClr>
                </a:solidFill>
                <a:latin typeface="Arial" charset="0"/>
              </a:rPr>
              <a:t> </a:t>
            </a:r>
            <a:r>
              <a:rPr lang="en-GB" sz="2200" dirty="0" err="1">
                <a:solidFill>
                  <a:schemeClr val="tx1">
                    <a:lumMod val="95000"/>
                    <a:lumOff val="5000"/>
                  </a:schemeClr>
                </a:solidFill>
                <a:latin typeface="Arial" charset="0"/>
              </a:rPr>
              <a:t>απαιτούμενος</a:t>
            </a:r>
            <a:r>
              <a:rPr lang="en-GB" sz="2200" dirty="0">
                <a:solidFill>
                  <a:schemeClr val="tx1">
                    <a:lumMod val="95000"/>
                    <a:lumOff val="5000"/>
                  </a:schemeClr>
                </a:solidFill>
                <a:latin typeface="Arial" charset="0"/>
              </a:rPr>
              <a:t> </a:t>
            </a:r>
            <a:r>
              <a:rPr lang="en-GB" sz="2200" dirty="0" err="1">
                <a:solidFill>
                  <a:schemeClr val="tx1">
                    <a:lumMod val="95000"/>
                    <a:lumOff val="5000"/>
                  </a:schemeClr>
                </a:solidFill>
                <a:latin typeface="Arial" charset="0"/>
              </a:rPr>
              <a:t>όγκος</a:t>
            </a:r>
            <a:r>
              <a:rPr lang="en-GB" sz="2200" dirty="0">
                <a:solidFill>
                  <a:schemeClr val="tx1">
                    <a:lumMod val="95000"/>
                    <a:lumOff val="5000"/>
                  </a:schemeClr>
                </a:solidFill>
                <a:latin typeface="Arial" charset="0"/>
              </a:rPr>
              <a:t> </a:t>
            </a:r>
            <a:r>
              <a:rPr lang="en-GB" sz="2200" dirty="0" err="1">
                <a:solidFill>
                  <a:schemeClr val="tx1">
                    <a:lumMod val="95000"/>
                    <a:lumOff val="5000"/>
                  </a:schemeClr>
                </a:solidFill>
                <a:latin typeface="Arial" charset="0"/>
              </a:rPr>
              <a:t>αίματος</a:t>
            </a:r>
            <a:endParaRPr lang="en-GB" sz="2200" dirty="0">
              <a:solidFill>
                <a:schemeClr val="tx1">
                  <a:lumMod val="95000"/>
                  <a:lumOff val="5000"/>
                </a:schemeClr>
              </a:solidFill>
              <a:latin typeface="Arial" charset="0"/>
            </a:endParaRPr>
          </a:p>
          <a:p>
            <a:pPr marL="457200" indent="-457200">
              <a:buFontTx/>
              <a:buAutoNum type="arabicParenR"/>
              <a:defRPr/>
            </a:pPr>
            <a:r>
              <a:rPr lang="en-GB" sz="2200" dirty="0" err="1">
                <a:solidFill>
                  <a:schemeClr val="tx1">
                    <a:lumMod val="95000"/>
                    <a:lumOff val="5000"/>
                  </a:schemeClr>
                </a:solidFill>
                <a:latin typeface="Arial" charset="0"/>
              </a:rPr>
              <a:t>Πιο</a:t>
            </a:r>
            <a:r>
              <a:rPr lang="en-GB" sz="2200" dirty="0">
                <a:solidFill>
                  <a:schemeClr val="tx1">
                    <a:lumMod val="95000"/>
                    <a:lumOff val="5000"/>
                  </a:schemeClr>
                </a:solidFill>
                <a:latin typeface="Arial" charset="0"/>
              </a:rPr>
              <a:t> </a:t>
            </a:r>
            <a:r>
              <a:rPr lang="en-GB" sz="2200" dirty="0" err="1">
                <a:solidFill>
                  <a:schemeClr val="tx1">
                    <a:lumMod val="95000"/>
                    <a:lumOff val="5000"/>
                  </a:schemeClr>
                </a:solidFill>
                <a:latin typeface="Arial" charset="0"/>
              </a:rPr>
              <a:t>εύκολη</a:t>
            </a:r>
            <a:r>
              <a:rPr lang="en-GB" sz="2200" dirty="0">
                <a:solidFill>
                  <a:schemeClr val="tx1">
                    <a:lumMod val="95000"/>
                    <a:lumOff val="5000"/>
                  </a:schemeClr>
                </a:solidFill>
                <a:latin typeface="Arial" charset="0"/>
              </a:rPr>
              <a:t> απ</a:t>
            </a:r>
            <a:r>
              <a:rPr lang="en-GB" sz="2200" dirty="0" err="1">
                <a:solidFill>
                  <a:schemeClr val="tx1">
                    <a:lumMod val="95000"/>
                    <a:lumOff val="5000"/>
                  </a:schemeClr>
                </a:solidFill>
                <a:latin typeface="Arial" charset="0"/>
              </a:rPr>
              <a:t>οθήκευση</a:t>
            </a:r>
            <a:r>
              <a:rPr lang="en-GB" sz="2200" dirty="0">
                <a:solidFill>
                  <a:schemeClr val="tx1">
                    <a:lumMod val="95000"/>
                    <a:lumOff val="5000"/>
                  </a:schemeClr>
                </a:solidFill>
                <a:latin typeface="Arial" charset="0"/>
              </a:rPr>
              <a:t>/</a:t>
            </a:r>
            <a:r>
              <a:rPr lang="en-GB" sz="2200" dirty="0" err="1">
                <a:solidFill>
                  <a:schemeClr val="tx1">
                    <a:lumMod val="95000"/>
                    <a:lumOff val="5000"/>
                  </a:schemeClr>
                </a:solidFill>
                <a:latin typeface="Arial" charset="0"/>
              </a:rPr>
              <a:t>μετ</a:t>
            </a:r>
            <a:r>
              <a:rPr lang="en-GB" sz="2200" dirty="0">
                <a:solidFill>
                  <a:schemeClr val="tx1">
                    <a:lumMod val="95000"/>
                    <a:lumOff val="5000"/>
                  </a:schemeClr>
                </a:solidFill>
                <a:latin typeface="Arial" charset="0"/>
              </a:rPr>
              <a:t>αφορά των δειγμάτων</a:t>
            </a:r>
          </a:p>
          <a:p>
            <a:pPr marL="457200" indent="-457200">
              <a:buFontTx/>
              <a:buAutoNum type="arabicParenR"/>
              <a:defRPr/>
            </a:pPr>
            <a:r>
              <a:rPr lang="en-GB" sz="2200" dirty="0" err="1">
                <a:latin typeface="Arial" charset="0"/>
              </a:rPr>
              <a:t>Μηδενικός</a:t>
            </a:r>
            <a:r>
              <a:rPr lang="en-GB" sz="2200" dirty="0">
                <a:latin typeface="Arial" charset="0"/>
              </a:rPr>
              <a:t> </a:t>
            </a:r>
            <a:r>
              <a:rPr lang="en-GB" sz="2200" dirty="0" err="1">
                <a:latin typeface="Arial" charset="0"/>
              </a:rPr>
              <a:t>χρόνος</a:t>
            </a:r>
            <a:r>
              <a:rPr lang="en-GB" sz="2200" dirty="0">
                <a:latin typeface="Arial" charset="0"/>
              </a:rPr>
              <a:t> </a:t>
            </a:r>
            <a:r>
              <a:rPr lang="en-GB" sz="2200" dirty="0" err="1">
                <a:latin typeface="Arial" charset="0"/>
              </a:rPr>
              <a:t>προκατεργασίας</a:t>
            </a:r>
            <a:r>
              <a:rPr lang="en-GB" sz="2200" dirty="0">
                <a:latin typeface="Arial" charset="0"/>
              </a:rPr>
              <a:t> (</a:t>
            </a:r>
            <a:r>
              <a:rPr lang="en-GB" sz="2200" dirty="0" err="1">
                <a:latin typeface="Arial" charset="0"/>
              </a:rPr>
              <a:t>όχι</a:t>
            </a:r>
            <a:r>
              <a:rPr lang="en-GB" sz="2200" dirty="0">
                <a:latin typeface="Arial" charset="0"/>
              </a:rPr>
              <a:t> </a:t>
            </a:r>
            <a:r>
              <a:rPr lang="en-GB" sz="2200" dirty="0" err="1">
                <a:latin typeface="Arial" charset="0"/>
              </a:rPr>
              <a:t>φυγόκεντρος</a:t>
            </a:r>
            <a:r>
              <a:rPr lang="en-GB" sz="2200" dirty="0">
                <a:latin typeface="Arial" charset="0"/>
              </a:rPr>
              <a:t> </a:t>
            </a:r>
            <a:r>
              <a:rPr lang="en-GB" sz="2200" dirty="0" err="1">
                <a:latin typeface="Arial" charset="0"/>
              </a:rPr>
              <a:t>κτλ</a:t>
            </a:r>
            <a:r>
              <a:rPr lang="en-GB" sz="2200" dirty="0">
                <a:latin typeface="Arial" charset="0"/>
              </a:rPr>
              <a:t>)</a:t>
            </a:r>
          </a:p>
          <a:p>
            <a:pPr marL="457200" indent="-457200">
              <a:buFontTx/>
              <a:buAutoNum type="arabicParenR"/>
              <a:defRPr/>
            </a:pPr>
            <a:r>
              <a:rPr lang="en-GB" sz="2200" dirty="0" err="1">
                <a:latin typeface="Arial" charset="0"/>
              </a:rPr>
              <a:t>Ελ</a:t>
            </a:r>
            <a:r>
              <a:rPr lang="en-GB" sz="2200" dirty="0">
                <a:latin typeface="Arial" charset="0"/>
              </a:rPr>
              <a:t>αχιστοποίηση των λαθών</a:t>
            </a:r>
          </a:p>
          <a:p>
            <a:pPr marL="457200" indent="-457200">
              <a:buFontTx/>
              <a:buAutoNum type="arabicParenR"/>
              <a:defRPr/>
            </a:pPr>
            <a:r>
              <a:rPr lang="en-GB" sz="2200" dirty="0">
                <a:latin typeface="Arial" charset="0"/>
              </a:rPr>
              <a:t>Απ</a:t>
            </a:r>
            <a:r>
              <a:rPr lang="en-GB" sz="2200" dirty="0" err="1">
                <a:latin typeface="Arial" charset="0"/>
              </a:rPr>
              <a:t>οφυγή</a:t>
            </a:r>
            <a:r>
              <a:rPr lang="en-GB" sz="2200" dirty="0">
                <a:latin typeface="Arial" charset="0"/>
              </a:rPr>
              <a:t> επ</a:t>
            </a:r>
            <a:r>
              <a:rPr lang="en-GB" sz="2200" dirty="0" err="1">
                <a:latin typeface="Arial" charset="0"/>
              </a:rPr>
              <a:t>ιμόλυνσης</a:t>
            </a:r>
            <a:endParaRPr lang="en-GB" sz="2200" dirty="0">
              <a:latin typeface="Arial" charset="0"/>
            </a:endParaRPr>
          </a:p>
          <a:p>
            <a:pPr marL="457200" indent="-457200">
              <a:buFontTx/>
              <a:buAutoNum type="arabicParenR"/>
              <a:defRPr/>
            </a:pPr>
            <a:r>
              <a:rPr lang="en-GB" sz="2200" dirty="0" err="1">
                <a:latin typeface="Arial" charset="0"/>
              </a:rPr>
              <a:t>Εύκολη</a:t>
            </a:r>
            <a:r>
              <a:rPr lang="en-GB" sz="2200" dirty="0">
                <a:latin typeface="Arial" charset="0"/>
              </a:rPr>
              <a:t> </a:t>
            </a:r>
            <a:r>
              <a:rPr lang="en-GB" sz="2200" dirty="0" err="1">
                <a:latin typeface="Arial" charset="0"/>
              </a:rPr>
              <a:t>λήψη</a:t>
            </a:r>
            <a:r>
              <a:rPr lang="en-GB" sz="2200" dirty="0">
                <a:latin typeface="Arial" charset="0"/>
              </a:rPr>
              <a:t> </a:t>
            </a:r>
            <a:r>
              <a:rPr lang="en-GB" sz="2200" dirty="0" err="1">
                <a:latin typeface="Arial" charset="0"/>
              </a:rPr>
              <a:t>δείγμ</a:t>
            </a:r>
            <a:r>
              <a:rPr lang="en-GB" sz="2200" dirty="0">
                <a:latin typeface="Arial" charset="0"/>
              </a:rPr>
              <a:t>ατος (τριχοειδικό αίμα)</a:t>
            </a:r>
          </a:p>
          <a:p>
            <a:pPr marL="457200" indent="-457200">
              <a:buFontTx/>
              <a:buAutoNum type="arabicParenR"/>
              <a:defRPr/>
            </a:pPr>
            <a:r>
              <a:rPr lang="en-GB" sz="2200" dirty="0">
                <a:latin typeface="Arial" charset="0"/>
              </a:rPr>
              <a:t>Απ</a:t>
            </a:r>
            <a:r>
              <a:rPr lang="en-GB" sz="2200" dirty="0" err="1">
                <a:latin typeface="Arial" charset="0"/>
              </a:rPr>
              <a:t>οφυγή</a:t>
            </a:r>
            <a:r>
              <a:rPr lang="en-GB" sz="2200" dirty="0">
                <a:latin typeface="Arial" charset="0"/>
              </a:rPr>
              <a:t> </a:t>
            </a:r>
            <a:r>
              <a:rPr lang="en-GB" sz="2200" dirty="0" err="1">
                <a:latin typeface="Arial" charset="0"/>
              </a:rPr>
              <a:t>ελέγχου</a:t>
            </a:r>
            <a:r>
              <a:rPr lang="en-GB" sz="2200" dirty="0">
                <a:latin typeface="Arial" charset="0"/>
              </a:rPr>
              <a:t> </a:t>
            </a:r>
            <a:r>
              <a:rPr lang="en-GB" sz="2200" dirty="0" err="1">
                <a:latin typeface="Arial" charset="0"/>
              </a:rPr>
              <a:t>ψύξης</a:t>
            </a:r>
            <a:r>
              <a:rPr lang="en-GB" sz="2200" dirty="0">
                <a:latin typeface="Arial" charset="0"/>
              </a:rPr>
              <a:t>-απ</a:t>
            </a:r>
            <a:r>
              <a:rPr lang="en-GB" sz="2200" dirty="0" err="1">
                <a:latin typeface="Arial" charset="0"/>
              </a:rPr>
              <a:t>όψυξης</a:t>
            </a:r>
            <a:r>
              <a:rPr lang="en-GB" sz="2200" dirty="0">
                <a:latin typeface="Arial" charset="0"/>
              </a:rPr>
              <a:t> </a:t>
            </a:r>
            <a:r>
              <a:rPr lang="en-GB" sz="2200" dirty="0" err="1">
                <a:latin typeface="Arial" charset="0"/>
              </a:rPr>
              <a:t>δειγμάτων</a:t>
            </a:r>
            <a:endParaRPr lang="en-GB" sz="2200" dirty="0">
              <a:latin typeface="Arial" charset="0"/>
            </a:endParaRPr>
          </a:p>
          <a:p>
            <a:pPr marL="457200" indent="-457200">
              <a:buFontTx/>
              <a:buAutoNum type="arabicParenR"/>
              <a:defRPr/>
            </a:pPr>
            <a:r>
              <a:rPr lang="en-GB" sz="2200" dirty="0" err="1">
                <a:latin typeface="Arial" charset="0"/>
              </a:rPr>
              <a:t>Ελ</a:t>
            </a:r>
            <a:r>
              <a:rPr lang="en-GB" sz="2200" dirty="0">
                <a:latin typeface="Arial" charset="0"/>
              </a:rPr>
              <a:t>αχιστοποίηση της επίδρασης μητρικού υλικού (matrix effect)</a:t>
            </a:r>
          </a:p>
          <a:p>
            <a:pPr marL="457200" indent="-457200">
              <a:buFontTx/>
              <a:buAutoNum type="arabicParenR"/>
              <a:defRPr/>
            </a:pPr>
            <a:endParaRPr lang="en-GB" sz="2400" dirty="0">
              <a:latin typeface="Arial" charset="0"/>
            </a:endParaRPr>
          </a:p>
          <a:p>
            <a:pPr>
              <a:buFont typeface="Wingdings" pitchFamily="2" charset="2"/>
              <a:buNone/>
              <a:defRPr/>
            </a:pPr>
            <a:r>
              <a:rPr lang="en-US" sz="2400" dirty="0">
                <a:solidFill>
                  <a:schemeClr val="tx1">
                    <a:lumMod val="95000"/>
                    <a:lumOff val="5000"/>
                  </a:schemeClr>
                </a:solidFill>
                <a:latin typeface="Arial" charset="0"/>
              </a:rPr>
              <a:t>	</a:t>
            </a:r>
            <a:endParaRPr lang="el-GR" sz="2400" dirty="0">
              <a:solidFill>
                <a:schemeClr val="tx1">
                  <a:lumMod val="95000"/>
                  <a:lumOff val="5000"/>
                </a:schemeClr>
              </a:solidFill>
              <a:latin typeface="Arial" charset="0"/>
            </a:endParaRPr>
          </a:p>
        </p:txBody>
      </p:sp>
      <p:pic>
        <p:nvPicPr>
          <p:cNvPr id="6" name="Picture 2" descr="Αποτέλεσμα εικόνας για dried blood spots"/>
          <p:cNvPicPr>
            <a:picLocks noChangeAspect="1" noChangeArrowheads="1"/>
          </p:cNvPicPr>
          <p:nvPr/>
        </p:nvPicPr>
        <p:blipFill rotWithShape="1">
          <a:blip r:embed="rId2">
            <a:extLst>
              <a:ext uri="{28A0092B-C50C-407E-A947-70E740481C1C}">
                <a14:useLocalDpi xmlns:a14="http://schemas.microsoft.com/office/drawing/2010/main" val="0"/>
              </a:ext>
            </a:extLst>
          </a:blip>
          <a:srcRect l="23437" t="60559" r="56250" b="78"/>
          <a:stretch/>
        </p:blipFill>
        <p:spPr bwMode="auto">
          <a:xfrm>
            <a:off x="7596336" y="1412776"/>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101002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415" b="31376"/>
          <a:stretch/>
        </p:blipFill>
        <p:spPr>
          <a:xfrm>
            <a:off x="1624348" y="4790827"/>
            <a:ext cx="2465288" cy="1748085"/>
          </a:xfrm>
          <a:prstGeom prst="rect">
            <a:avLst/>
          </a:prstGeom>
          <a:noFill/>
        </p:spPr>
      </p:pic>
      <p:pic>
        <p:nvPicPr>
          <p:cNvPr id="8" name="Picture 4" descr="fcard(19)"/>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a:xfrm>
            <a:off x="4999609" y="4786688"/>
            <a:ext cx="2630844" cy="1968550"/>
          </a:xfrm>
          <a:prstGeom prst="rect">
            <a:avLst/>
          </a:prstGeom>
        </p:spPr>
      </p:pic>
    </p:spTree>
    <p:extLst>
      <p:ext uri="{BB962C8B-B14F-4D97-AF65-F5344CB8AC3E}">
        <p14:creationId xmlns:p14="http://schemas.microsoft.com/office/powerpoint/2010/main" val="2582474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85D976-1CFB-45C4-8E4D-9F265F67D36B}" type="slidenum">
              <a:rPr lang="sr-Latn-CS" smtClean="0"/>
              <a:pPr>
                <a:defRPr/>
              </a:pPr>
              <a:t>26</a:t>
            </a:fld>
            <a:endParaRPr lang="sr-Latn-CS"/>
          </a:p>
        </p:txBody>
      </p:sp>
      <p:sp>
        <p:nvSpPr>
          <p:cNvPr id="5" name="Rectangle 4"/>
          <p:cNvSpPr/>
          <p:nvPr/>
        </p:nvSpPr>
        <p:spPr>
          <a:xfrm>
            <a:off x="755576" y="620688"/>
            <a:ext cx="8064896" cy="4493538"/>
          </a:xfrm>
          <a:prstGeom prst="rect">
            <a:avLst/>
          </a:prstGeom>
        </p:spPr>
        <p:txBody>
          <a:bodyPr wrap="square">
            <a:spAutoFit/>
          </a:bodyPr>
          <a:lstStyle/>
          <a:p>
            <a:pPr marL="457200" indent="-457200">
              <a:buFont typeface="Wingdings" pitchFamily="2" charset="2"/>
              <a:buChar char="Ø"/>
              <a:defRPr/>
            </a:pPr>
            <a:r>
              <a:rPr lang="en-GB" sz="2200" b="1" dirty="0" err="1">
                <a:solidFill>
                  <a:srgbClr val="FF0000"/>
                </a:solidFill>
                <a:latin typeface="Arial" charset="0"/>
              </a:rPr>
              <a:t>Μειονεκτήμ</a:t>
            </a:r>
            <a:r>
              <a:rPr lang="en-GB" sz="2200" b="1" dirty="0">
                <a:solidFill>
                  <a:srgbClr val="FF0000"/>
                </a:solidFill>
                <a:latin typeface="Arial" charset="0"/>
              </a:rPr>
              <a:t>ατα</a:t>
            </a:r>
            <a:r>
              <a:rPr lang="en-GB" sz="2200" dirty="0">
                <a:latin typeface="Arial" charset="0"/>
              </a:rPr>
              <a:t> </a:t>
            </a:r>
            <a:r>
              <a:rPr lang="en-GB" sz="2200" b="1" dirty="0">
                <a:solidFill>
                  <a:srgbClr val="FF0000"/>
                </a:solidFill>
                <a:latin typeface="Arial" charset="0"/>
              </a:rPr>
              <a:t>DBS </a:t>
            </a:r>
            <a:r>
              <a:rPr lang="en-GB" sz="2200" b="1" dirty="0">
                <a:solidFill>
                  <a:srgbClr val="0000FF"/>
                </a:solidFill>
                <a:latin typeface="Arial" charset="0"/>
              </a:rPr>
              <a:t> </a:t>
            </a:r>
            <a:r>
              <a:rPr lang="en-GB" sz="2200" dirty="0">
                <a:solidFill>
                  <a:schemeClr val="tx1">
                    <a:lumMod val="95000"/>
                    <a:lumOff val="5000"/>
                  </a:schemeClr>
                </a:solidFill>
                <a:latin typeface="Arial" charset="0"/>
              </a:rPr>
              <a:t>(vs plasma)</a:t>
            </a:r>
          </a:p>
          <a:p>
            <a:pPr marL="457200" indent="-457200">
              <a:buFont typeface="Wingdings" pitchFamily="2" charset="2"/>
              <a:buChar char="Ø"/>
              <a:defRPr/>
            </a:pPr>
            <a:endParaRPr lang="en-GB" sz="2200" dirty="0">
              <a:solidFill>
                <a:schemeClr val="tx1">
                  <a:lumMod val="95000"/>
                  <a:lumOff val="5000"/>
                </a:schemeClr>
              </a:solidFill>
              <a:latin typeface="Arial" charset="0"/>
            </a:endParaRPr>
          </a:p>
          <a:p>
            <a:pPr marL="457200" indent="-457200">
              <a:buFontTx/>
              <a:buAutoNum type="arabicParenR"/>
              <a:defRPr/>
            </a:pPr>
            <a:r>
              <a:rPr lang="en-GB" sz="2200" dirty="0" err="1">
                <a:solidFill>
                  <a:schemeClr val="tx1">
                    <a:lumMod val="95000"/>
                    <a:lumOff val="5000"/>
                  </a:schemeClr>
                </a:solidFill>
                <a:latin typeface="Arial" charset="0"/>
              </a:rPr>
              <a:t>Το</a:t>
            </a:r>
            <a:r>
              <a:rPr lang="en-GB" sz="2200" dirty="0">
                <a:solidFill>
                  <a:schemeClr val="tx1">
                    <a:lumMod val="95000"/>
                    <a:lumOff val="5000"/>
                  </a:schemeClr>
                </a:solidFill>
                <a:latin typeface="Arial" charset="0"/>
              </a:rPr>
              <a:t> φα</a:t>
            </a:r>
            <a:r>
              <a:rPr lang="en-GB" sz="2200" dirty="0" err="1">
                <a:solidFill>
                  <a:schemeClr val="tx1">
                    <a:lumMod val="95000"/>
                    <a:lumOff val="5000"/>
                  </a:schemeClr>
                </a:solidFill>
                <a:latin typeface="Arial" charset="0"/>
              </a:rPr>
              <a:t>ινόμενο</a:t>
            </a:r>
            <a:r>
              <a:rPr lang="en-GB" sz="2200" dirty="0">
                <a:solidFill>
                  <a:schemeClr val="tx1">
                    <a:lumMod val="95000"/>
                    <a:lumOff val="5000"/>
                  </a:schemeClr>
                </a:solidFill>
                <a:latin typeface="Arial" charset="0"/>
              </a:rPr>
              <a:t> </a:t>
            </a:r>
            <a:r>
              <a:rPr lang="en-GB" sz="2200" dirty="0" err="1">
                <a:solidFill>
                  <a:schemeClr val="tx1">
                    <a:lumMod val="95000"/>
                    <a:lumOff val="5000"/>
                  </a:schemeClr>
                </a:solidFill>
                <a:latin typeface="Arial" charset="0"/>
              </a:rPr>
              <a:t>του</a:t>
            </a:r>
            <a:r>
              <a:rPr lang="en-GB" sz="2200" dirty="0">
                <a:solidFill>
                  <a:schemeClr val="tx1">
                    <a:lumMod val="95000"/>
                    <a:lumOff val="5000"/>
                  </a:schemeClr>
                </a:solidFill>
                <a:latin typeface="Arial" charset="0"/>
              </a:rPr>
              <a:t> α</a:t>
            </a:r>
            <a:r>
              <a:rPr lang="en-GB" sz="2200" dirty="0" err="1">
                <a:solidFill>
                  <a:schemeClr val="tx1">
                    <a:lumMod val="95000"/>
                    <a:lumOff val="5000"/>
                  </a:schemeClr>
                </a:solidFill>
                <a:latin typeface="Arial" charset="0"/>
              </a:rPr>
              <a:t>ιμ</a:t>
            </a:r>
            <a:r>
              <a:rPr lang="en-GB" sz="2200" dirty="0">
                <a:solidFill>
                  <a:schemeClr val="tx1">
                    <a:lumMod val="95000"/>
                    <a:lumOff val="5000"/>
                  </a:schemeClr>
                </a:solidFill>
                <a:latin typeface="Arial" charset="0"/>
              </a:rPr>
              <a:t>ατοκρίτη (αξιόπιστοι προσδιορισμοί;)</a:t>
            </a:r>
          </a:p>
          <a:p>
            <a:pPr marL="457200" indent="-457200">
              <a:buFontTx/>
              <a:buAutoNum type="arabicParenR"/>
              <a:defRPr/>
            </a:pPr>
            <a:r>
              <a:rPr lang="en-GB" sz="2200" dirty="0">
                <a:solidFill>
                  <a:schemeClr val="tx1">
                    <a:lumMod val="95000"/>
                    <a:lumOff val="5000"/>
                  </a:schemeClr>
                </a:solidFill>
                <a:latin typeface="Arial" charset="0"/>
              </a:rPr>
              <a:t>Τα φα</a:t>
            </a:r>
            <a:r>
              <a:rPr lang="en-GB" sz="2200" dirty="0" err="1">
                <a:solidFill>
                  <a:schemeClr val="tx1">
                    <a:lumMod val="95000"/>
                    <a:lumOff val="5000"/>
                  </a:schemeClr>
                </a:solidFill>
                <a:latin typeface="Arial" charset="0"/>
              </a:rPr>
              <a:t>ρμ</a:t>
            </a:r>
            <a:r>
              <a:rPr lang="en-GB" sz="2200" dirty="0">
                <a:solidFill>
                  <a:schemeClr val="tx1">
                    <a:lumMod val="95000"/>
                    <a:lumOff val="5000"/>
                  </a:schemeClr>
                </a:solidFill>
                <a:latin typeface="Arial" charset="0"/>
              </a:rPr>
              <a:t>ακοκινητικά δεδομένα αναφέρονται στο πλάσμα και η συσχέτιση δεν είναι πάντοτε εύκολη </a:t>
            </a:r>
          </a:p>
          <a:p>
            <a:pPr marL="457200" indent="-457200">
              <a:buFontTx/>
              <a:buAutoNum type="arabicParenR"/>
              <a:defRPr/>
            </a:pPr>
            <a:r>
              <a:rPr lang="en-GB" sz="2200" dirty="0" err="1">
                <a:solidFill>
                  <a:schemeClr val="tx1">
                    <a:lumMod val="95000"/>
                    <a:lumOff val="5000"/>
                  </a:schemeClr>
                </a:solidFill>
                <a:latin typeface="Arial" charset="0"/>
              </a:rPr>
              <a:t>Το</a:t>
            </a:r>
            <a:r>
              <a:rPr lang="en-GB" sz="2200" dirty="0">
                <a:solidFill>
                  <a:schemeClr val="tx1">
                    <a:lumMod val="95000"/>
                    <a:lumOff val="5000"/>
                  </a:schemeClr>
                </a:solidFill>
                <a:latin typeface="Arial" charset="0"/>
              </a:rPr>
              <a:t> π</a:t>
            </a:r>
            <a:r>
              <a:rPr lang="en-GB" sz="2200" dirty="0" err="1">
                <a:solidFill>
                  <a:schemeClr val="tx1">
                    <a:lumMod val="95000"/>
                    <a:lumOff val="5000"/>
                  </a:schemeClr>
                </a:solidFill>
                <a:latin typeface="Arial" charset="0"/>
              </a:rPr>
              <a:t>λάσμ</a:t>
            </a:r>
            <a:r>
              <a:rPr lang="en-GB" sz="2200" dirty="0">
                <a:solidFill>
                  <a:schemeClr val="tx1">
                    <a:lumMod val="95000"/>
                    <a:lumOff val="5000"/>
                  </a:schemeClr>
                </a:solidFill>
                <a:latin typeface="Arial" charset="0"/>
              </a:rPr>
              <a:t>α είναι το υλικό που έχουν ‘συνηθίσει’ τα εργαστήρια</a:t>
            </a:r>
          </a:p>
          <a:p>
            <a:pPr marL="457200" indent="-457200">
              <a:buFontTx/>
              <a:buAutoNum type="arabicParenR"/>
              <a:defRPr/>
            </a:pPr>
            <a:r>
              <a:rPr lang="en-GB" sz="2200" dirty="0" err="1">
                <a:solidFill>
                  <a:schemeClr val="tx1">
                    <a:lumMod val="95000"/>
                    <a:lumOff val="5000"/>
                  </a:schemeClr>
                </a:solidFill>
                <a:latin typeface="Arial" charset="0"/>
              </a:rPr>
              <a:t>Οι</a:t>
            </a:r>
            <a:r>
              <a:rPr lang="en-GB" sz="2200" dirty="0">
                <a:solidFill>
                  <a:schemeClr val="tx1">
                    <a:lumMod val="95000"/>
                    <a:lumOff val="5000"/>
                  </a:schemeClr>
                </a:solidFill>
                <a:latin typeface="Arial" charset="0"/>
              </a:rPr>
              <a:t> </a:t>
            </a:r>
            <a:r>
              <a:rPr lang="en-GB" sz="2200" dirty="0" err="1">
                <a:solidFill>
                  <a:schemeClr val="tx1">
                    <a:lumMod val="95000"/>
                    <a:lumOff val="5000"/>
                  </a:schemeClr>
                </a:solidFill>
                <a:latin typeface="Arial" charset="0"/>
              </a:rPr>
              <a:t>συγκεντρώσεις</a:t>
            </a:r>
            <a:r>
              <a:rPr lang="en-GB" sz="2200" dirty="0">
                <a:solidFill>
                  <a:schemeClr val="tx1">
                    <a:lumMod val="95000"/>
                    <a:lumOff val="5000"/>
                  </a:schemeClr>
                </a:solidFill>
                <a:latin typeface="Arial" charset="0"/>
              </a:rPr>
              <a:t> </a:t>
            </a:r>
            <a:r>
              <a:rPr lang="en-GB" sz="2200" dirty="0" err="1">
                <a:solidFill>
                  <a:schemeClr val="tx1">
                    <a:lumMod val="95000"/>
                    <a:lumOff val="5000"/>
                  </a:schemeClr>
                </a:solidFill>
                <a:latin typeface="Arial" charset="0"/>
              </a:rPr>
              <a:t>στο</a:t>
            </a:r>
            <a:r>
              <a:rPr lang="en-GB" sz="2200" dirty="0">
                <a:solidFill>
                  <a:schemeClr val="tx1">
                    <a:lumMod val="95000"/>
                    <a:lumOff val="5000"/>
                  </a:schemeClr>
                </a:solidFill>
                <a:latin typeface="Arial" charset="0"/>
              </a:rPr>
              <a:t> π</a:t>
            </a:r>
            <a:r>
              <a:rPr lang="en-GB" sz="2200" dirty="0" err="1">
                <a:solidFill>
                  <a:schemeClr val="tx1">
                    <a:lumMod val="95000"/>
                    <a:lumOff val="5000"/>
                  </a:schemeClr>
                </a:solidFill>
                <a:latin typeface="Arial" charset="0"/>
              </a:rPr>
              <a:t>λάσμ</a:t>
            </a:r>
            <a:r>
              <a:rPr lang="en-GB" sz="2200" dirty="0">
                <a:solidFill>
                  <a:schemeClr val="tx1">
                    <a:lumMod val="95000"/>
                    <a:lumOff val="5000"/>
                  </a:schemeClr>
                </a:solidFill>
                <a:latin typeface="Arial" charset="0"/>
              </a:rPr>
              <a:t>α είναι μεγαλύτερες από τις αντίστοιχες στο αίμα (ευαισθησία;)</a:t>
            </a:r>
          </a:p>
          <a:p>
            <a:pPr marL="457200" indent="-457200">
              <a:buFontTx/>
              <a:buAutoNum type="arabicParenR"/>
              <a:defRPr/>
            </a:pPr>
            <a:r>
              <a:rPr lang="en-GB" sz="2200" dirty="0" err="1">
                <a:solidFill>
                  <a:schemeClr val="tx1">
                    <a:lumMod val="95000"/>
                    <a:lumOff val="5000"/>
                  </a:schemeClr>
                </a:solidFill>
                <a:latin typeface="Arial" charset="0"/>
              </a:rPr>
              <a:t>Δυσκολί</a:t>
            </a:r>
            <a:r>
              <a:rPr lang="en-GB" sz="2200" dirty="0">
                <a:solidFill>
                  <a:schemeClr val="tx1">
                    <a:lumMod val="95000"/>
                    <a:lumOff val="5000"/>
                  </a:schemeClr>
                </a:solidFill>
                <a:latin typeface="Arial" charset="0"/>
              </a:rPr>
              <a:t>α στην παρασκευή προτύπων</a:t>
            </a:r>
          </a:p>
          <a:p>
            <a:pPr marL="457200" indent="-457200">
              <a:buFontTx/>
              <a:buAutoNum type="arabicParenR"/>
              <a:defRPr/>
            </a:pPr>
            <a:r>
              <a:rPr lang="en-GB" sz="2200" dirty="0">
                <a:solidFill>
                  <a:schemeClr val="tx1">
                    <a:lumMod val="95000"/>
                    <a:lumOff val="5000"/>
                  </a:schemeClr>
                </a:solidFill>
                <a:latin typeface="Arial" charset="0"/>
              </a:rPr>
              <a:t>Απα</a:t>
            </a:r>
            <a:r>
              <a:rPr lang="en-GB" sz="2200" dirty="0" err="1">
                <a:solidFill>
                  <a:schemeClr val="tx1">
                    <a:lumMod val="95000"/>
                    <a:lumOff val="5000"/>
                  </a:schemeClr>
                </a:solidFill>
                <a:latin typeface="Arial" charset="0"/>
              </a:rPr>
              <a:t>ιτείτ</a:t>
            </a:r>
            <a:r>
              <a:rPr lang="en-GB" sz="2200" dirty="0">
                <a:solidFill>
                  <a:schemeClr val="tx1">
                    <a:lumMod val="95000"/>
                    <a:lumOff val="5000"/>
                  </a:schemeClr>
                </a:solidFill>
                <a:latin typeface="Arial" charset="0"/>
              </a:rPr>
              <a:t>αι έλεγχος ομοιγένειας των κηλίδων</a:t>
            </a:r>
          </a:p>
          <a:p>
            <a:pPr marL="457200" indent="-457200">
              <a:buFontTx/>
              <a:buAutoNum type="arabicParenR"/>
              <a:defRPr/>
            </a:pPr>
            <a:r>
              <a:rPr lang="en-GB" sz="2200" dirty="0">
                <a:solidFill>
                  <a:schemeClr val="tx1">
                    <a:lumMod val="95000"/>
                    <a:lumOff val="5000"/>
                  </a:schemeClr>
                </a:solidFill>
                <a:latin typeface="Arial" charset="0"/>
              </a:rPr>
              <a:t>Ο </a:t>
            </a:r>
            <a:r>
              <a:rPr lang="en-GB" sz="2200" dirty="0" err="1">
                <a:solidFill>
                  <a:schemeClr val="tx1">
                    <a:lumMod val="95000"/>
                    <a:lumOff val="5000"/>
                  </a:schemeClr>
                </a:solidFill>
                <a:latin typeface="Arial" charset="0"/>
              </a:rPr>
              <a:t>έλεγχος</a:t>
            </a:r>
            <a:r>
              <a:rPr lang="en-GB" sz="2200" dirty="0">
                <a:solidFill>
                  <a:schemeClr val="tx1">
                    <a:lumMod val="95000"/>
                    <a:lumOff val="5000"/>
                  </a:schemeClr>
                </a:solidFill>
                <a:latin typeface="Arial" charset="0"/>
              </a:rPr>
              <a:t> </a:t>
            </a:r>
            <a:r>
              <a:rPr lang="en-GB" sz="2200" dirty="0" err="1">
                <a:solidFill>
                  <a:schemeClr val="tx1">
                    <a:lumMod val="95000"/>
                    <a:lumOff val="5000"/>
                  </a:schemeClr>
                </a:solidFill>
                <a:latin typeface="Arial" charset="0"/>
              </a:rPr>
              <a:t>της</a:t>
            </a:r>
            <a:r>
              <a:rPr lang="en-GB" sz="2200" dirty="0">
                <a:solidFill>
                  <a:schemeClr val="tx1">
                    <a:lumMod val="95000"/>
                    <a:lumOff val="5000"/>
                  </a:schemeClr>
                </a:solidFill>
                <a:latin typeface="Arial" charset="0"/>
              </a:rPr>
              <a:t> α</a:t>
            </a:r>
            <a:r>
              <a:rPr lang="en-GB" sz="2200" dirty="0" err="1">
                <a:solidFill>
                  <a:schemeClr val="tx1">
                    <a:lumMod val="95000"/>
                    <a:lumOff val="5000"/>
                  </a:schemeClr>
                </a:solidFill>
                <a:latin typeface="Arial" charset="0"/>
              </a:rPr>
              <a:t>κερ</a:t>
            </a:r>
            <a:r>
              <a:rPr lang="en-GB" sz="2200" dirty="0">
                <a:solidFill>
                  <a:schemeClr val="tx1">
                    <a:lumMod val="95000"/>
                    <a:lumOff val="5000"/>
                  </a:schemeClr>
                </a:solidFill>
                <a:latin typeface="Arial" charset="0"/>
              </a:rPr>
              <a:t>αιότητας της αραίωσης είναι πιο δύσκολος</a:t>
            </a:r>
            <a:endParaRPr lang="en-US" sz="2200" dirty="0">
              <a:solidFill>
                <a:schemeClr val="tx1">
                  <a:lumMod val="95000"/>
                  <a:lumOff val="5000"/>
                </a:schemeClr>
              </a:solidFill>
              <a:latin typeface="Arial" charset="0"/>
            </a:endParaRPr>
          </a:p>
        </p:txBody>
      </p:sp>
    </p:spTree>
    <p:extLst>
      <p:ext uri="{BB962C8B-B14F-4D97-AF65-F5344CB8AC3E}">
        <p14:creationId xmlns:p14="http://schemas.microsoft.com/office/powerpoint/2010/main" val="1023270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85D976-1CFB-45C4-8E4D-9F265F67D36B}" type="slidenum">
              <a:rPr lang="sr-Latn-CS" smtClean="0"/>
              <a:pPr>
                <a:defRPr/>
              </a:pPr>
              <a:t>27</a:t>
            </a:fld>
            <a:endParaRPr lang="sr-Latn-CS"/>
          </a:p>
        </p:txBody>
      </p:sp>
      <p:sp>
        <p:nvSpPr>
          <p:cNvPr id="5" name="Rectangle 6"/>
          <p:cNvSpPr>
            <a:spLocks noChangeArrowheads="1"/>
          </p:cNvSpPr>
          <p:nvPr/>
        </p:nvSpPr>
        <p:spPr bwMode="auto">
          <a:xfrm>
            <a:off x="611188" y="1125538"/>
            <a:ext cx="7705725" cy="5262979"/>
          </a:xfrm>
          <a:prstGeom prst="rect">
            <a:avLst/>
          </a:prstGeom>
          <a:noFill/>
          <a:ln w="9525">
            <a:noFill/>
            <a:miter lim="800000"/>
            <a:headEnd/>
            <a:tailEnd/>
          </a:ln>
        </p:spPr>
        <p:txBody>
          <a:bodyPr>
            <a:spAutoFit/>
          </a:bodyPr>
          <a:lstStyle/>
          <a:p>
            <a:pPr algn="just"/>
            <a:r>
              <a:rPr lang="en-GB" sz="2400" b="1" dirty="0" err="1">
                <a:solidFill>
                  <a:srgbClr val="0000FF"/>
                </a:solidFill>
              </a:rPr>
              <a:t>Χρήση</a:t>
            </a:r>
            <a:r>
              <a:rPr lang="en-GB" sz="2400" b="1" dirty="0">
                <a:solidFill>
                  <a:srgbClr val="0000FF"/>
                </a:solidFill>
              </a:rPr>
              <a:t> DBS</a:t>
            </a:r>
            <a:r>
              <a:rPr lang="en-GB" sz="2400" dirty="0"/>
              <a:t>:</a:t>
            </a:r>
          </a:p>
          <a:p>
            <a:pPr algn="just"/>
            <a:endParaRPr lang="en-GB" sz="2400" dirty="0"/>
          </a:p>
          <a:p>
            <a:pPr algn="just"/>
            <a:r>
              <a:rPr lang="en-GB" sz="2400" b="1" dirty="0"/>
              <a:t>-</a:t>
            </a:r>
            <a:r>
              <a:rPr lang="en-GB" sz="2400" b="1" dirty="0" err="1"/>
              <a:t>Νεογνικός</a:t>
            </a:r>
            <a:r>
              <a:rPr lang="en-GB" sz="2400" b="1" dirty="0"/>
              <a:t> </a:t>
            </a:r>
            <a:r>
              <a:rPr lang="en-GB" sz="2400" b="1" dirty="0" err="1"/>
              <a:t>έλεγχος</a:t>
            </a:r>
            <a:endParaRPr lang="en-GB" sz="2400" dirty="0"/>
          </a:p>
          <a:p>
            <a:pPr algn="just"/>
            <a:r>
              <a:rPr lang="en-GB" sz="2400" dirty="0"/>
              <a:t>(</a:t>
            </a:r>
            <a:r>
              <a:rPr lang="en-GB" sz="2400" dirty="0" err="1"/>
              <a:t>για</a:t>
            </a:r>
            <a:r>
              <a:rPr lang="en-GB" sz="2400" dirty="0"/>
              <a:t> </a:t>
            </a:r>
            <a:r>
              <a:rPr lang="en-GB" sz="2400" dirty="0" err="1"/>
              <a:t>μία</a:t>
            </a:r>
            <a:r>
              <a:rPr lang="en-GB" sz="2400" dirty="0"/>
              <a:t> </a:t>
            </a:r>
            <a:r>
              <a:rPr lang="en-GB" sz="2400" dirty="0" err="1"/>
              <a:t>σειρά</a:t>
            </a:r>
            <a:r>
              <a:rPr lang="en-GB" sz="2400" dirty="0"/>
              <a:t> </a:t>
            </a:r>
          </a:p>
          <a:p>
            <a:pPr algn="just"/>
            <a:r>
              <a:rPr lang="el-GR" sz="2400" dirty="0"/>
              <a:t>Κ</a:t>
            </a:r>
            <a:r>
              <a:rPr lang="en-GB" sz="2400" dirty="0" err="1"/>
              <a:t>ληρονομούμενων</a:t>
            </a:r>
            <a:endParaRPr lang="en-GB" sz="2400" dirty="0"/>
          </a:p>
          <a:p>
            <a:pPr algn="just"/>
            <a:r>
              <a:rPr lang="el-GR" sz="2400" dirty="0"/>
              <a:t>Μ</a:t>
            </a:r>
            <a:r>
              <a:rPr lang="en-GB" sz="2400" dirty="0" err="1"/>
              <a:t>εταβολικών</a:t>
            </a:r>
            <a:r>
              <a:rPr lang="en-GB" sz="2400" dirty="0"/>
              <a:t> </a:t>
            </a:r>
            <a:r>
              <a:rPr lang="en-GB" sz="2400" dirty="0" err="1"/>
              <a:t>νοσημάτων</a:t>
            </a:r>
            <a:r>
              <a:rPr lang="en-GB" sz="2400" dirty="0"/>
              <a:t>) </a:t>
            </a:r>
          </a:p>
          <a:p>
            <a:pPr algn="just">
              <a:buFontTx/>
              <a:buChar char="-"/>
            </a:pPr>
            <a:endParaRPr lang="en-GB" sz="2400" dirty="0"/>
          </a:p>
          <a:p>
            <a:pPr algn="just"/>
            <a:r>
              <a:rPr lang="en-GB" sz="2400" dirty="0"/>
              <a:t>-</a:t>
            </a:r>
            <a:r>
              <a:rPr lang="en-GB" sz="2400" b="1" dirty="0" err="1"/>
              <a:t>Παρακολούθηση</a:t>
            </a:r>
            <a:r>
              <a:rPr lang="en-GB" sz="2400" b="1" dirty="0"/>
              <a:t> </a:t>
            </a:r>
            <a:r>
              <a:rPr lang="en-GB" sz="2400" b="1" dirty="0" err="1"/>
              <a:t>επιπέδων</a:t>
            </a:r>
            <a:endParaRPr lang="en-GB" sz="2400" b="1" dirty="0"/>
          </a:p>
          <a:p>
            <a:pPr algn="just"/>
            <a:r>
              <a:rPr lang="el-GR" sz="2400" b="1" dirty="0"/>
              <a:t>Φ</a:t>
            </a:r>
            <a:r>
              <a:rPr lang="en-GB" sz="2400" b="1" dirty="0" err="1"/>
              <a:t>αρμάκων</a:t>
            </a:r>
            <a:r>
              <a:rPr lang="en-GB" sz="2400" b="1" dirty="0"/>
              <a:t> </a:t>
            </a:r>
            <a:r>
              <a:rPr lang="en-GB" sz="2400" dirty="0"/>
              <a:t>(</a:t>
            </a:r>
            <a:r>
              <a:rPr lang="en-GB" sz="2400" b="1" i="1" dirty="0"/>
              <a:t>Therapeutic drug monitoring/PK studies)</a:t>
            </a:r>
          </a:p>
          <a:p>
            <a:pPr algn="just"/>
            <a:endParaRPr lang="en-GB" sz="2400" b="1" i="1" dirty="0"/>
          </a:p>
          <a:p>
            <a:pPr algn="just"/>
            <a:r>
              <a:rPr lang="en-GB" sz="2400" b="1" i="1" dirty="0"/>
              <a:t>-</a:t>
            </a:r>
            <a:r>
              <a:rPr lang="el-GR" sz="2400" b="1" dirty="0"/>
              <a:t>Τοξικολογικές αναλύσεις</a:t>
            </a:r>
            <a:endParaRPr lang="en-GB" sz="2400" b="1" dirty="0"/>
          </a:p>
          <a:p>
            <a:pPr algn="just"/>
            <a:endParaRPr lang="en-GB" sz="2400" b="1" i="1" dirty="0"/>
          </a:p>
          <a:p>
            <a:pPr algn="just">
              <a:buFontTx/>
              <a:buChar char="-"/>
            </a:pPr>
            <a:r>
              <a:rPr lang="en-GB" sz="2400" b="1" dirty="0" err="1"/>
              <a:t>Μοριακή</a:t>
            </a:r>
            <a:r>
              <a:rPr lang="en-GB" sz="2400" b="1" dirty="0"/>
              <a:t> </a:t>
            </a:r>
            <a:r>
              <a:rPr lang="en-GB" sz="2400" b="1" dirty="0" err="1"/>
              <a:t>ανάλυση</a:t>
            </a:r>
            <a:r>
              <a:rPr lang="en-GB" sz="2400" b="1" dirty="0"/>
              <a:t> (DNA analysis)</a:t>
            </a:r>
            <a:endParaRPr lang="en-US" sz="2400" b="1" dirty="0"/>
          </a:p>
        </p:txBody>
      </p:sp>
      <p:pic>
        <p:nvPicPr>
          <p:cNvPr id="6" name="Picture 4" descr="neonatal"/>
          <p:cNvPicPr>
            <a:picLocks noChangeAspect="1" noChangeArrowheads="1"/>
          </p:cNvPicPr>
          <p:nvPr/>
        </p:nvPicPr>
        <p:blipFill>
          <a:blip r:embed="rId2" cstate="print"/>
          <a:srcRect/>
          <a:stretch>
            <a:fillRect/>
          </a:stretch>
        </p:blipFill>
        <p:spPr bwMode="auto">
          <a:xfrm>
            <a:off x="4535488" y="785794"/>
            <a:ext cx="4608512" cy="2835275"/>
          </a:xfrm>
          <a:prstGeom prst="rect">
            <a:avLst/>
          </a:prstGeom>
          <a:noFill/>
          <a:ln w="9525">
            <a:noFill/>
            <a:miter lim="800000"/>
            <a:headEnd/>
            <a:tailEnd/>
          </a:ln>
        </p:spPr>
      </p:pic>
    </p:spTree>
    <p:extLst>
      <p:ext uri="{BB962C8B-B14F-4D97-AF65-F5344CB8AC3E}">
        <p14:creationId xmlns:p14="http://schemas.microsoft.com/office/powerpoint/2010/main" val="2259062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85D976-1CFB-45C4-8E4D-9F265F67D36B}" type="slidenum">
              <a:rPr lang="sr-Latn-CS" smtClean="0"/>
              <a:pPr>
                <a:defRPr/>
              </a:pPr>
              <a:t>3</a:t>
            </a:fld>
            <a:endParaRPr lang="sr-Latn-CS"/>
          </a:p>
        </p:txBody>
      </p:sp>
      <p:sp>
        <p:nvSpPr>
          <p:cNvPr id="5" name="Rectangle 6"/>
          <p:cNvSpPr>
            <a:spLocks noChangeArrowheads="1"/>
          </p:cNvSpPr>
          <p:nvPr/>
        </p:nvSpPr>
        <p:spPr bwMode="auto">
          <a:xfrm>
            <a:off x="539750" y="487363"/>
            <a:ext cx="8135938" cy="3600986"/>
          </a:xfrm>
          <a:prstGeom prst="rect">
            <a:avLst/>
          </a:prstGeom>
          <a:noFill/>
          <a:ln w="9525">
            <a:noFill/>
            <a:miter lim="800000"/>
            <a:headEnd/>
            <a:tailEnd/>
          </a:ln>
        </p:spPr>
        <p:txBody>
          <a:bodyPr>
            <a:spAutoFit/>
          </a:bodyPr>
          <a:lstStyle/>
          <a:p>
            <a:pPr algn="ctr"/>
            <a:r>
              <a:rPr lang="en-GB" sz="2400" b="1" dirty="0" err="1"/>
              <a:t>Βιολογικά</a:t>
            </a:r>
            <a:r>
              <a:rPr lang="en-GB" sz="2400" dirty="0"/>
              <a:t> </a:t>
            </a:r>
            <a:r>
              <a:rPr lang="en-GB" sz="2400" dirty="0" err="1"/>
              <a:t>δείγμ</a:t>
            </a:r>
            <a:r>
              <a:rPr lang="en-GB" sz="2400" dirty="0"/>
              <a:t>ατα</a:t>
            </a:r>
            <a:endParaRPr lang="el-GR" sz="2400" dirty="0"/>
          </a:p>
          <a:p>
            <a:pPr algn="ctr"/>
            <a:endParaRPr lang="en-GB" sz="2400" dirty="0"/>
          </a:p>
          <a:p>
            <a:pPr algn="just"/>
            <a:r>
              <a:rPr lang="el-GR" sz="1800" b="1" dirty="0"/>
              <a:t>-Αίμα: </a:t>
            </a:r>
            <a:r>
              <a:rPr lang="el-GR" sz="1800" dirty="0"/>
              <a:t>από τους πιο κοινούς τύπους δειγμάτων για την εργαστηριακή διάγνωση, αφού είναι εύκολα διαθέσιμο και παρέχει πλήθος πληροφοριών μετά από ανάλυση για φυσιολογικές, βιοχημικές καταστάσεις όπως αρρώστιες, συγκεντρώσεις αλάτων, φαρμάκων και λειτουργίες οργάνων.</a:t>
            </a:r>
            <a:endParaRPr lang="en-GB" sz="1800" dirty="0"/>
          </a:p>
          <a:p>
            <a:pPr algn="just"/>
            <a:r>
              <a:rPr lang="en-GB" sz="1800" dirty="0"/>
              <a:t>-</a:t>
            </a:r>
            <a:r>
              <a:rPr lang="el-GR" sz="1800" b="1" dirty="0"/>
              <a:t>Ο</a:t>
            </a:r>
            <a:r>
              <a:rPr lang="en-GB" sz="1800" b="1" dirty="0" err="1"/>
              <a:t>λικό</a:t>
            </a:r>
            <a:r>
              <a:rPr lang="en-GB" sz="1800" b="1" dirty="0"/>
              <a:t> α</a:t>
            </a:r>
            <a:r>
              <a:rPr lang="en-GB" sz="1800" b="1" dirty="0" err="1"/>
              <a:t>ίμ</a:t>
            </a:r>
            <a:r>
              <a:rPr lang="en-GB" sz="1800" b="1" dirty="0"/>
              <a:t>α</a:t>
            </a:r>
            <a:r>
              <a:rPr lang="en-GB" sz="1800" dirty="0"/>
              <a:t>: υγρό κόκκινου χρώματος, με καθορισμένο pH (7,40), που περιέχει όλες τις ενδογενείς ουσίες του οργανισμού και κυτταρικά στοιχεία (ερυθρά και λευκά αιμοσφαίρια)</a:t>
            </a:r>
            <a:r>
              <a:rPr lang="el-GR" sz="1800" dirty="0"/>
              <a:t>.</a:t>
            </a:r>
            <a:endParaRPr lang="en-GB" sz="1800" dirty="0"/>
          </a:p>
          <a:p>
            <a:pPr algn="just"/>
            <a:r>
              <a:rPr lang="en-GB" sz="1800" dirty="0"/>
              <a:t>-</a:t>
            </a:r>
            <a:r>
              <a:rPr lang="en-GB" sz="1800" b="1" dirty="0" err="1"/>
              <a:t>Ορός</a:t>
            </a:r>
            <a:r>
              <a:rPr lang="en-GB" sz="1800" dirty="0"/>
              <a:t>: υπ</a:t>
            </a:r>
            <a:r>
              <a:rPr lang="en-GB" sz="1800" dirty="0" err="1"/>
              <a:t>οκίτρινο</a:t>
            </a:r>
            <a:r>
              <a:rPr lang="en-GB" sz="1800" dirty="0"/>
              <a:t>, </a:t>
            </a:r>
            <a:r>
              <a:rPr lang="en-GB" sz="1800" dirty="0" err="1"/>
              <a:t>σχετικά</a:t>
            </a:r>
            <a:r>
              <a:rPr lang="en-GB" sz="1800" dirty="0"/>
              <a:t> </a:t>
            </a:r>
            <a:r>
              <a:rPr lang="en-GB" sz="1800" dirty="0" err="1"/>
              <a:t>δι</a:t>
            </a:r>
            <a:r>
              <a:rPr lang="en-GB" sz="1800" dirty="0"/>
              <a:t>αυγές υγρό, που προκύπτει από τη φυγοκέντρηση του αίματος ΧΩΡΙΣ την προσθήκη αντιπηκτικού (EDTA, ηπαρίνη, κιτρικά). </a:t>
            </a:r>
            <a:r>
              <a:rPr lang="en-GB" sz="1800" dirty="0" err="1"/>
              <a:t>Αν</a:t>
            </a:r>
            <a:r>
              <a:rPr lang="en-GB" sz="1800" dirty="0"/>
              <a:t> π</a:t>
            </a:r>
            <a:r>
              <a:rPr lang="en-GB" sz="1800" dirty="0" err="1"/>
              <a:t>ροστεθεί</a:t>
            </a:r>
            <a:r>
              <a:rPr lang="en-GB" sz="1800" dirty="0"/>
              <a:t> α</a:t>
            </a:r>
            <a:r>
              <a:rPr lang="en-GB" sz="1800" dirty="0" err="1"/>
              <a:t>ντι</a:t>
            </a:r>
            <a:r>
              <a:rPr lang="en-GB" sz="1800" dirty="0"/>
              <a:t>πηκτικό λαμβάνουμε το </a:t>
            </a:r>
            <a:r>
              <a:rPr lang="en-GB" sz="1800" b="1" dirty="0"/>
              <a:t>πλάσμα</a:t>
            </a:r>
            <a:r>
              <a:rPr lang="en-GB" sz="1800" dirty="0"/>
              <a:t>.</a:t>
            </a:r>
          </a:p>
        </p:txBody>
      </p:sp>
      <p:pic>
        <p:nvPicPr>
          <p:cNvPr id="6" name="Picture 5" descr="http://t2.gstatic.com/images?q=tbn:ANd9GcTAPHY6b_yA-fnMUturEUZpNwpCnI4x_kspf1QzcQMf0C46rlvu"/>
          <p:cNvPicPr>
            <a:picLocks noChangeAspect="1" noChangeArrowheads="1"/>
          </p:cNvPicPr>
          <p:nvPr/>
        </p:nvPicPr>
        <p:blipFill>
          <a:blip r:embed="rId2" cstate="print"/>
          <a:srcRect/>
          <a:stretch>
            <a:fillRect/>
          </a:stretch>
        </p:blipFill>
        <p:spPr bwMode="auto">
          <a:xfrm>
            <a:off x="539750" y="4269829"/>
            <a:ext cx="2409825" cy="1895475"/>
          </a:xfrm>
          <a:prstGeom prst="rect">
            <a:avLst/>
          </a:prstGeom>
          <a:noFill/>
          <a:ln w="9525">
            <a:noFill/>
            <a:miter lim="800000"/>
            <a:headEnd/>
            <a:tailEnd/>
          </a:ln>
        </p:spPr>
      </p:pic>
      <p:pic>
        <p:nvPicPr>
          <p:cNvPr id="7" name="Picture 13" descr="http://25.media.tumblr.com/tumblr_lvybosAE6K1qj3idho1_1280.jpg"/>
          <p:cNvPicPr>
            <a:picLocks noChangeAspect="1" noChangeArrowheads="1"/>
          </p:cNvPicPr>
          <p:nvPr/>
        </p:nvPicPr>
        <p:blipFill>
          <a:blip r:embed="rId3" cstate="print"/>
          <a:srcRect/>
          <a:stretch>
            <a:fillRect/>
          </a:stretch>
        </p:blipFill>
        <p:spPr bwMode="auto">
          <a:xfrm>
            <a:off x="6516216" y="4293096"/>
            <a:ext cx="2125663" cy="2125663"/>
          </a:xfrm>
          <a:prstGeom prst="rect">
            <a:avLst/>
          </a:prstGeom>
          <a:noFill/>
          <a:ln w="9525">
            <a:noFill/>
            <a:miter lim="800000"/>
            <a:headEnd/>
            <a:tailEnd/>
          </a:ln>
        </p:spPr>
      </p:pic>
      <p:pic>
        <p:nvPicPr>
          <p:cNvPr id="8" name="Picture 2" descr="http://www.wikihow.com/images/1/14/Use-a-Centrifuge-Step-4.jpg"/>
          <p:cNvPicPr>
            <a:picLocks noChangeAspect="1" noChangeArrowheads="1"/>
          </p:cNvPicPr>
          <p:nvPr/>
        </p:nvPicPr>
        <p:blipFill>
          <a:blip r:embed="rId4" cstate="print"/>
          <a:srcRect/>
          <a:stretch>
            <a:fillRect/>
          </a:stretch>
        </p:blipFill>
        <p:spPr bwMode="auto">
          <a:xfrm>
            <a:off x="3419872" y="4365104"/>
            <a:ext cx="2304256" cy="1728192"/>
          </a:xfrm>
          <a:prstGeom prst="rect">
            <a:avLst/>
          </a:prstGeom>
          <a:noFill/>
        </p:spPr>
      </p:pic>
    </p:spTree>
    <p:extLst>
      <p:ext uri="{BB962C8B-B14F-4D97-AF65-F5344CB8AC3E}">
        <p14:creationId xmlns:p14="http://schemas.microsoft.com/office/powerpoint/2010/main" val="1488554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85D976-1CFB-45C4-8E4D-9F265F67D36B}" type="slidenum">
              <a:rPr lang="sr-Latn-CS" smtClean="0"/>
              <a:pPr>
                <a:defRPr/>
              </a:pPr>
              <a:t>4</a:t>
            </a:fld>
            <a:endParaRPr lang="sr-Latn-CS"/>
          </a:p>
        </p:txBody>
      </p:sp>
      <p:sp>
        <p:nvSpPr>
          <p:cNvPr id="5" name="Rectangle 6"/>
          <p:cNvSpPr>
            <a:spLocks noChangeArrowheads="1"/>
          </p:cNvSpPr>
          <p:nvPr/>
        </p:nvSpPr>
        <p:spPr bwMode="auto">
          <a:xfrm>
            <a:off x="467544" y="692696"/>
            <a:ext cx="8135938" cy="6001643"/>
          </a:xfrm>
          <a:prstGeom prst="rect">
            <a:avLst/>
          </a:prstGeom>
          <a:noFill/>
          <a:ln w="9525">
            <a:noFill/>
            <a:miter lim="800000"/>
            <a:headEnd/>
            <a:tailEnd/>
          </a:ln>
        </p:spPr>
        <p:txBody>
          <a:bodyPr>
            <a:spAutoFit/>
          </a:bodyPr>
          <a:lstStyle/>
          <a:p>
            <a:pPr algn="ctr"/>
            <a:r>
              <a:rPr lang="en-GB" sz="2400" b="1" dirty="0" err="1">
                <a:solidFill>
                  <a:srgbClr val="FF0000"/>
                </a:solidFill>
              </a:rPr>
              <a:t>Βιολογικά</a:t>
            </a:r>
            <a:r>
              <a:rPr lang="en-GB" sz="2400" dirty="0"/>
              <a:t> </a:t>
            </a:r>
            <a:r>
              <a:rPr lang="en-GB" sz="2400" dirty="0" err="1"/>
              <a:t>δείγμ</a:t>
            </a:r>
            <a:r>
              <a:rPr lang="en-GB" sz="2400" dirty="0"/>
              <a:t>ατα:</a:t>
            </a:r>
          </a:p>
          <a:p>
            <a:pPr algn="just"/>
            <a:endParaRPr lang="en-GB" sz="2400" dirty="0"/>
          </a:p>
          <a:p>
            <a:pPr algn="just"/>
            <a:r>
              <a:rPr lang="en-GB" sz="2400" dirty="0"/>
              <a:t>-</a:t>
            </a:r>
            <a:r>
              <a:rPr lang="el-GR" sz="2400" b="1" dirty="0"/>
              <a:t>Αίμα:</a:t>
            </a:r>
            <a:r>
              <a:rPr lang="en-GB" sz="2400" b="1" dirty="0"/>
              <a:t> </a:t>
            </a:r>
            <a:r>
              <a:rPr lang="en-GB" sz="2400" dirty="0" err="1"/>
              <a:t>Πρέ</a:t>
            </a:r>
            <a:r>
              <a:rPr lang="en-GB" sz="2400" dirty="0"/>
              <a:t>πει να αποφεύγεται η αιμόλυση των δειγμάτων (λύση ερυθρών αιμοσφαιρίων με συνεπακόλουθη απελευθέρωση αιμοσφαιρίνης), γιατί μπορεί να επηρεαστεί η ανάλυση.</a:t>
            </a:r>
          </a:p>
          <a:p>
            <a:pPr algn="just"/>
            <a:endParaRPr lang="en-GB" sz="2400" dirty="0"/>
          </a:p>
          <a:p>
            <a:pPr algn="just"/>
            <a:r>
              <a:rPr lang="en-GB" sz="2400" dirty="0"/>
              <a:t>-</a:t>
            </a:r>
            <a:r>
              <a:rPr lang="en-GB" sz="2400" b="1" dirty="0" err="1"/>
              <a:t>Ούρ</a:t>
            </a:r>
            <a:r>
              <a:rPr lang="en-GB" sz="2400" b="1" dirty="0"/>
              <a:t>α</a:t>
            </a:r>
            <a:r>
              <a:rPr lang="en-GB" sz="2400" dirty="0"/>
              <a:t>:  η σύσταση τους ποικίλλει και εξαρτάται από τη νεφρική λειτουργία, από την κατανάλωση νερού &amp; τροφίμων. </a:t>
            </a:r>
            <a:r>
              <a:rPr lang="en-GB" sz="2400" dirty="0" err="1"/>
              <a:t>Το</a:t>
            </a:r>
            <a:r>
              <a:rPr lang="en-GB" sz="2400" dirty="0"/>
              <a:t> pH </a:t>
            </a:r>
            <a:r>
              <a:rPr lang="en-GB" sz="2400" dirty="0" err="1"/>
              <a:t>τους</a:t>
            </a:r>
            <a:r>
              <a:rPr lang="en-GB" sz="2400" dirty="0"/>
              <a:t> μπ</a:t>
            </a:r>
            <a:r>
              <a:rPr lang="en-GB" sz="2400" dirty="0" err="1"/>
              <a:t>ορεί</a:t>
            </a:r>
            <a:r>
              <a:rPr lang="en-GB" sz="2400" dirty="0"/>
              <a:t> να </a:t>
            </a:r>
            <a:r>
              <a:rPr lang="en-GB" sz="2400" dirty="0" err="1"/>
              <a:t>δι</a:t>
            </a:r>
            <a:r>
              <a:rPr lang="en-GB" sz="2400" dirty="0"/>
              <a:t>αφέρει σημαντικά. Απ</a:t>
            </a:r>
            <a:r>
              <a:rPr lang="en-GB" sz="2400" dirty="0" err="1"/>
              <a:t>οτελούν</a:t>
            </a:r>
            <a:r>
              <a:rPr lang="en-GB" sz="2400" dirty="0"/>
              <a:t> </a:t>
            </a:r>
            <a:r>
              <a:rPr lang="en-GB" sz="2400" dirty="0" err="1"/>
              <a:t>την</a:t>
            </a:r>
            <a:r>
              <a:rPr lang="en-GB" sz="2400" dirty="0"/>
              <a:t> </a:t>
            </a:r>
            <a:r>
              <a:rPr lang="en-GB" sz="2400" dirty="0" err="1"/>
              <a:t>κύρι</a:t>
            </a:r>
            <a:r>
              <a:rPr lang="en-GB" sz="2400" dirty="0"/>
              <a:t>α οδό απέκκρισης των φαρμάκ</a:t>
            </a:r>
            <a:r>
              <a:rPr lang="el-GR" sz="2400" dirty="0"/>
              <a:t>ω</a:t>
            </a:r>
            <a:r>
              <a:rPr lang="en-GB" sz="2400" dirty="0"/>
              <a:t>ν, συνήθως υπό τη μορφή των μεταβολιτών τους.</a:t>
            </a:r>
          </a:p>
          <a:p>
            <a:pPr algn="just"/>
            <a:endParaRPr lang="en-GB" sz="2400" b="1" dirty="0"/>
          </a:p>
          <a:p>
            <a:pPr algn="just"/>
            <a:r>
              <a:rPr lang="en-GB" sz="2400" b="1" dirty="0"/>
              <a:t>-</a:t>
            </a:r>
            <a:r>
              <a:rPr lang="en-GB" sz="2400" b="1" dirty="0" err="1"/>
              <a:t>Άλλ</a:t>
            </a:r>
            <a:r>
              <a:rPr lang="en-GB" sz="2400" b="1" dirty="0"/>
              <a:t>α βιολογικά δείγματα: </a:t>
            </a:r>
            <a:r>
              <a:rPr lang="en-GB" sz="2400" dirty="0"/>
              <a:t>σίελος, δάκρυα, </a:t>
            </a:r>
            <a:r>
              <a:rPr lang="el-GR" sz="2400" dirty="0"/>
              <a:t>τρίχες, ιδρώτας, νύχια, </a:t>
            </a:r>
            <a:r>
              <a:rPr lang="el-GR" sz="2400" dirty="0" err="1"/>
              <a:t>εκπνεόμενος</a:t>
            </a:r>
            <a:r>
              <a:rPr lang="el-GR" sz="2400" dirty="0"/>
              <a:t> αέρας, </a:t>
            </a:r>
            <a:r>
              <a:rPr lang="en-GB" sz="2400" dirty="0" err="1"/>
              <a:t>κό</a:t>
            </a:r>
            <a:r>
              <a:rPr lang="en-GB" sz="2400" dirty="0"/>
              <a:t>πρανα, ιστοί</a:t>
            </a:r>
            <a:r>
              <a:rPr lang="el-GR" sz="2400" dirty="0"/>
              <a:t> πολλών ειδών</a:t>
            </a:r>
            <a:r>
              <a:rPr lang="en-US" sz="2400" dirty="0"/>
              <a:t>, </a:t>
            </a:r>
            <a:r>
              <a:rPr lang="el-GR" sz="2400" dirty="0"/>
              <a:t>μητρικό γάλα</a:t>
            </a:r>
            <a:endParaRPr lang="el-GR" sz="2400" b="1" dirty="0"/>
          </a:p>
        </p:txBody>
      </p:sp>
    </p:spTree>
    <p:extLst>
      <p:ext uri="{BB962C8B-B14F-4D97-AF65-F5344CB8AC3E}">
        <p14:creationId xmlns:p14="http://schemas.microsoft.com/office/powerpoint/2010/main" val="4283397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85D976-1CFB-45C4-8E4D-9F265F67D36B}" type="slidenum">
              <a:rPr lang="sr-Latn-CS" smtClean="0"/>
              <a:pPr>
                <a:defRPr/>
              </a:pPr>
              <a:t>5</a:t>
            </a:fld>
            <a:endParaRPr lang="sr-Latn-CS"/>
          </a:p>
        </p:txBody>
      </p:sp>
      <p:sp>
        <p:nvSpPr>
          <p:cNvPr id="5" name="Rectangle 6"/>
          <p:cNvSpPr>
            <a:spLocks noChangeArrowheads="1"/>
          </p:cNvSpPr>
          <p:nvPr/>
        </p:nvSpPr>
        <p:spPr bwMode="auto">
          <a:xfrm>
            <a:off x="539750" y="487363"/>
            <a:ext cx="8135938" cy="4955203"/>
          </a:xfrm>
          <a:prstGeom prst="rect">
            <a:avLst/>
          </a:prstGeom>
          <a:noFill/>
          <a:ln w="9525">
            <a:noFill/>
            <a:miter lim="800000"/>
            <a:headEnd/>
            <a:tailEnd/>
          </a:ln>
        </p:spPr>
        <p:txBody>
          <a:bodyPr>
            <a:spAutoFit/>
          </a:bodyPr>
          <a:lstStyle/>
          <a:p>
            <a:pPr algn="ctr"/>
            <a:r>
              <a:rPr lang="el-GR" sz="2400" b="1" dirty="0"/>
              <a:t>Σταθερότητα &amp; </a:t>
            </a:r>
            <a:r>
              <a:rPr lang="en-GB" sz="2400" b="1" dirty="0" err="1"/>
              <a:t>Βιολογικά</a:t>
            </a:r>
            <a:r>
              <a:rPr lang="en-GB" sz="2400" dirty="0"/>
              <a:t> </a:t>
            </a:r>
            <a:r>
              <a:rPr lang="en-GB" sz="2400" b="1" dirty="0" err="1"/>
              <a:t>δείγμ</a:t>
            </a:r>
            <a:r>
              <a:rPr lang="en-GB" sz="2400" b="1" dirty="0"/>
              <a:t>ατα:</a:t>
            </a:r>
          </a:p>
          <a:p>
            <a:pPr algn="just"/>
            <a:endParaRPr lang="en-GB" sz="2400" dirty="0"/>
          </a:p>
          <a:p>
            <a:pPr algn="just"/>
            <a:r>
              <a:rPr lang="el-GR" sz="2400" b="1" dirty="0">
                <a:solidFill>
                  <a:srgbClr val="FF0000"/>
                </a:solidFill>
              </a:rPr>
              <a:t>Α) Εντός του οργανισμού</a:t>
            </a:r>
          </a:p>
          <a:p>
            <a:pPr algn="just"/>
            <a:endParaRPr lang="el-GR" sz="2400" b="1" dirty="0">
              <a:solidFill>
                <a:srgbClr val="FF0000"/>
              </a:solidFill>
            </a:endParaRPr>
          </a:p>
          <a:p>
            <a:pPr algn="just"/>
            <a:r>
              <a:rPr lang="el-GR" sz="2200" dirty="0"/>
              <a:t>-</a:t>
            </a:r>
            <a:r>
              <a:rPr lang="el-GR" sz="2200" dirty="0" err="1"/>
              <a:t>Ενζυμικές</a:t>
            </a:r>
            <a:r>
              <a:rPr lang="el-GR" sz="2200" dirty="0"/>
              <a:t> και μη </a:t>
            </a:r>
            <a:r>
              <a:rPr lang="el-GR" sz="2200" dirty="0" err="1"/>
              <a:t>ενζυμικές</a:t>
            </a:r>
            <a:r>
              <a:rPr lang="el-GR" sz="2200" dirty="0"/>
              <a:t> (π.χ. υδρολύσεις) μετατροπές</a:t>
            </a:r>
          </a:p>
          <a:p>
            <a:pPr algn="just"/>
            <a:r>
              <a:rPr lang="el-GR" sz="2200" dirty="0"/>
              <a:t>-</a:t>
            </a:r>
            <a:r>
              <a:rPr lang="el-GR" sz="2200" dirty="0" err="1"/>
              <a:t>Βιομετατροπή</a:t>
            </a:r>
            <a:r>
              <a:rPr lang="el-GR" sz="2200" dirty="0"/>
              <a:t> με σκοπό την απέκκριση</a:t>
            </a:r>
          </a:p>
          <a:p>
            <a:pPr algn="just"/>
            <a:r>
              <a:rPr lang="el-GR" sz="2200" dirty="0"/>
              <a:t>-Μεταβολισμός: Φάση Ι και Φάση ΙΙ</a:t>
            </a:r>
          </a:p>
          <a:p>
            <a:pPr algn="just"/>
            <a:r>
              <a:rPr lang="el-GR" sz="2200" dirty="0"/>
              <a:t>-</a:t>
            </a:r>
            <a:r>
              <a:rPr lang="el-GR" sz="2200" dirty="0" err="1"/>
              <a:t>Προφάρμακα</a:t>
            </a:r>
            <a:endParaRPr lang="en-US" sz="2200" dirty="0"/>
          </a:p>
          <a:p>
            <a:pPr algn="just"/>
            <a:endParaRPr lang="en-US" sz="2200" dirty="0"/>
          </a:p>
          <a:p>
            <a:pPr algn="just"/>
            <a:endParaRPr lang="en-US" sz="2200" dirty="0"/>
          </a:p>
          <a:p>
            <a:pPr algn="just"/>
            <a:endParaRPr lang="en-US" sz="2200" dirty="0"/>
          </a:p>
          <a:p>
            <a:pPr algn="just"/>
            <a:endParaRPr lang="el-GR" sz="2200" dirty="0"/>
          </a:p>
          <a:p>
            <a:pPr algn="just"/>
            <a:endParaRPr lang="el-GR" sz="2200" dirty="0"/>
          </a:p>
          <a:p>
            <a:pPr algn="just"/>
            <a:endParaRPr lang="el-GR" sz="2200" dirty="0"/>
          </a:p>
        </p:txBody>
      </p:sp>
      <p:pic>
        <p:nvPicPr>
          <p:cNvPr id="6" name="Picture 5"/>
          <p:cNvPicPr>
            <a:picLocks noChangeAspect="1"/>
          </p:cNvPicPr>
          <p:nvPr/>
        </p:nvPicPr>
        <p:blipFill rotWithShape="1">
          <a:blip r:embed="rId2"/>
          <a:srcRect l="38975" t="62606" r="37400" b="26189"/>
          <a:stretch/>
        </p:blipFill>
        <p:spPr>
          <a:xfrm>
            <a:off x="2555776" y="3068960"/>
            <a:ext cx="4320480" cy="1152128"/>
          </a:xfrm>
          <a:prstGeom prst="rect">
            <a:avLst/>
          </a:prstGeom>
        </p:spPr>
      </p:pic>
      <p:pic>
        <p:nvPicPr>
          <p:cNvPr id="7" name="Picture 6"/>
          <p:cNvPicPr>
            <a:picLocks noChangeAspect="1"/>
          </p:cNvPicPr>
          <p:nvPr/>
        </p:nvPicPr>
        <p:blipFill rotWithShape="1">
          <a:blip r:embed="rId3"/>
          <a:srcRect l="39763" t="68208" r="35825" b="13583"/>
          <a:stretch/>
        </p:blipFill>
        <p:spPr>
          <a:xfrm>
            <a:off x="326578" y="4131903"/>
            <a:ext cx="4636204" cy="1944216"/>
          </a:xfrm>
          <a:prstGeom prst="rect">
            <a:avLst/>
          </a:prstGeom>
        </p:spPr>
      </p:pic>
      <p:pic>
        <p:nvPicPr>
          <p:cNvPr id="8" name="Picture 7"/>
          <p:cNvPicPr>
            <a:picLocks noChangeAspect="1"/>
          </p:cNvPicPr>
          <p:nvPr/>
        </p:nvPicPr>
        <p:blipFill rotWithShape="1">
          <a:blip r:embed="rId4"/>
          <a:srcRect l="46850" t="37394" r="42125" b="54202"/>
          <a:stretch/>
        </p:blipFill>
        <p:spPr>
          <a:xfrm>
            <a:off x="5651808" y="5057842"/>
            <a:ext cx="2375979" cy="1018277"/>
          </a:xfrm>
          <a:prstGeom prst="rect">
            <a:avLst/>
          </a:prstGeom>
        </p:spPr>
      </p:pic>
      <p:sp>
        <p:nvSpPr>
          <p:cNvPr id="9" name="Rectangle 8"/>
          <p:cNvSpPr/>
          <p:nvPr/>
        </p:nvSpPr>
        <p:spPr>
          <a:xfrm>
            <a:off x="5206470" y="6016180"/>
            <a:ext cx="3469218" cy="400110"/>
          </a:xfrm>
          <a:prstGeom prst="rect">
            <a:avLst/>
          </a:prstGeom>
        </p:spPr>
        <p:txBody>
          <a:bodyPr wrap="none">
            <a:spAutoFit/>
          </a:bodyPr>
          <a:lstStyle/>
          <a:p>
            <a:pPr algn="ctr"/>
            <a:r>
              <a:rPr lang="el-GR" b="1" dirty="0"/>
              <a:t>Εξίσωση </a:t>
            </a:r>
            <a:r>
              <a:rPr lang="en-US" b="1" dirty="0" err="1"/>
              <a:t>Michaelis-Menten</a:t>
            </a:r>
            <a:endParaRPr lang="en-GB" b="1" dirty="0"/>
          </a:p>
        </p:txBody>
      </p:sp>
      <p:sp>
        <p:nvSpPr>
          <p:cNvPr id="10" name="Right Arrow 9"/>
          <p:cNvSpPr/>
          <p:nvPr/>
        </p:nvSpPr>
        <p:spPr>
          <a:xfrm>
            <a:off x="4962782" y="5322333"/>
            <a:ext cx="689026" cy="618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205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85D976-1CFB-45C4-8E4D-9F265F67D36B}" type="slidenum">
              <a:rPr lang="sr-Latn-CS" smtClean="0"/>
              <a:pPr>
                <a:defRPr/>
              </a:pPr>
              <a:t>6</a:t>
            </a:fld>
            <a:endParaRPr lang="sr-Latn-CS"/>
          </a:p>
        </p:txBody>
      </p:sp>
      <p:sp>
        <p:nvSpPr>
          <p:cNvPr id="5" name="Rectangle 6"/>
          <p:cNvSpPr>
            <a:spLocks noChangeArrowheads="1"/>
          </p:cNvSpPr>
          <p:nvPr/>
        </p:nvSpPr>
        <p:spPr bwMode="auto">
          <a:xfrm>
            <a:off x="539750" y="487363"/>
            <a:ext cx="8135938" cy="2492990"/>
          </a:xfrm>
          <a:prstGeom prst="rect">
            <a:avLst/>
          </a:prstGeom>
          <a:noFill/>
          <a:ln w="9525">
            <a:noFill/>
            <a:miter lim="800000"/>
            <a:headEnd/>
            <a:tailEnd/>
          </a:ln>
        </p:spPr>
        <p:txBody>
          <a:bodyPr>
            <a:spAutoFit/>
          </a:bodyPr>
          <a:lstStyle/>
          <a:p>
            <a:pPr algn="just"/>
            <a:endParaRPr lang="en-GB" sz="2400" dirty="0"/>
          </a:p>
          <a:p>
            <a:pPr algn="just"/>
            <a:endParaRPr lang="en-US" sz="2200" dirty="0"/>
          </a:p>
          <a:p>
            <a:pPr algn="just"/>
            <a:endParaRPr lang="en-US" sz="2200" dirty="0"/>
          </a:p>
          <a:p>
            <a:pPr algn="just"/>
            <a:endParaRPr lang="en-US" sz="2200" dirty="0"/>
          </a:p>
          <a:p>
            <a:pPr algn="just"/>
            <a:endParaRPr lang="el-GR" sz="2200" dirty="0"/>
          </a:p>
          <a:p>
            <a:pPr algn="just"/>
            <a:endParaRPr lang="el-GR" sz="2200" dirty="0"/>
          </a:p>
          <a:p>
            <a:pPr algn="just"/>
            <a:endParaRPr lang="el-GR" sz="2200" dirty="0"/>
          </a:p>
        </p:txBody>
      </p:sp>
      <p:sp>
        <p:nvSpPr>
          <p:cNvPr id="6" name="Rectangle 6"/>
          <p:cNvSpPr>
            <a:spLocks noChangeArrowheads="1"/>
          </p:cNvSpPr>
          <p:nvPr/>
        </p:nvSpPr>
        <p:spPr bwMode="auto">
          <a:xfrm>
            <a:off x="179512" y="116632"/>
            <a:ext cx="8856984" cy="5970865"/>
          </a:xfrm>
          <a:prstGeom prst="rect">
            <a:avLst/>
          </a:prstGeom>
          <a:noFill/>
          <a:ln w="9525">
            <a:noFill/>
            <a:miter lim="800000"/>
            <a:headEnd/>
            <a:tailEnd/>
          </a:ln>
        </p:spPr>
        <p:txBody>
          <a:bodyPr wrap="square">
            <a:spAutoFit/>
          </a:bodyPr>
          <a:lstStyle/>
          <a:p>
            <a:pPr algn="ctr"/>
            <a:r>
              <a:rPr lang="el-GR" sz="2400" b="1" dirty="0"/>
              <a:t>Σταθερότητα &amp; </a:t>
            </a:r>
            <a:r>
              <a:rPr lang="en-GB" sz="2400" b="1" dirty="0" err="1"/>
              <a:t>Βιολογικά</a:t>
            </a:r>
            <a:r>
              <a:rPr lang="en-GB" sz="2400" dirty="0"/>
              <a:t> </a:t>
            </a:r>
            <a:r>
              <a:rPr lang="en-GB" sz="2400" b="1" dirty="0" err="1"/>
              <a:t>δείγμ</a:t>
            </a:r>
            <a:r>
              <a:rPr lang="en-GB" sz="2400" b="1" dirty="0"/>
              <a:t>ατα:</a:t>
            </a:r>
          </a:p>
          <a:p>
            <a:pPr algn="just"/>
            <a:endParaRPr lang="en-GB" sz="2400" dirty="0"/>
          </a:p>
          <a:p>
            <a:pPr algn="just"/>
            <a:r>
              <a:rPr lang="el-GR" sz="2400" b="1" dirty="0">
                <a:solidFill>
                  <a:srgbClr val="FF0000"/>
                </a:solidFill>
              </a:rPr>
              <a:t>Β) Εκτός του οργανισμού</a:t>
            </a:r>
          </a:p>
          <a:p>
            <a:pPr algn="just"/>
            <a:endParaRPr lang="el-GR" sz="2400" b="1" dirty="0">
              <a:solidFill>
                <a:srgbClr val="FF0000"/>
              </a:solidFill>
            </a:endParaRPr>
          </a:p>
          <a:p>
            <a:pPr algn="just"/>
            <a:r>
              <a:rPr lang="el-GR" sz="2200" dirty="0"/>
              <a:t>-</a:t>
            </a:r>
            <a:r>
              <a:rPr lang="el-GR" sz="2200" dirty="0" err="1"/>
              <a:t>Ενζυμικές</a:t>
            </a:r>
            <a:r>
              <a:rPr lang="el-GR" sz="2200" dirty="0"/>
              <a:t> και μη </a:t>
            </a:r>
            <a:r>
              <a:rPr lang="el-GR" sz="2200" dirty="0" err="1"/>
              <a:t>ενζυμικές</a:t>
            </a:r>
            <a:r>
              <a:rPr lang="el-GR" sz="2200" dirty="0"/>
              <a:t> (π.χ. υδρολύσεις) μετατροπές</a:t>
            </a:r>
          </a:p>
          <a:p>
            <a:pPr algn="just"/>
            <a:endParaRPr lang="el-GR" sz="2200" dirty="0"/>
          </a:p>
          <a:p>
            <a:pPr algn="just"/>
            <a:r>
              <a:rPr lang="el-GR" sz="2200" dirty="0"/>
              <a:t>-Πολύ μεγάλη σημασία έχει η μεταφορά και η αποθήκευση για την αξιοπιστία των αποτελεσμάτων</a:t>
            </a:r>
          </a:p>
          <a:p>
            <a:pPr algn="just"/>
            <a:endParaRPr lang="el-GR" sz="2200" dirty="0"/>
          </a:p>
          <a:p>
            <a:pPr algn="just"/>
            <a:r>
              <a:rPr lang="el-GR" sz="2200" dirty="0"/>
              <a:t>-Μέτρηση δραστικής ή/και δραστικού </a:t>
            </a:r>
            <a:r>
              <a:rPr lang="el-GR" sz="2200" dirty="0" err="1"/>
              <a:t>μεταβολίτη</a:t>
            </a:r>
            <a:r>
              <a:rPr lang="el-GR" sz="2200" dirty="0"/>
              <a:t>. Ειδικά για τους </a:t>
            </a:r>
            <a:r>
              <a:rPr lang="el-GR" sz="2200" dirty="0" err="1"/>
              <a:t>μεταβολίτες</a:t>
            </a:r>
            <a:r>
              <a:rPr lang="el-GR" sz="2200" dirty="0"/>
              <a:t> φαρμάκων δεν ξεχνάμε πως θέλουμε ο σχηματισμός τους να σταματήσει την ώρα της λήψης</a:t>
            </a:r>
          </a:p>
          <a:p>
            <a:pPr algn="just"/>
            <a:endParaRPr lang="el-GR" sz="2200" dirty="0"/>
          </a:p>
          <a:p>
            <a:pPr algn="just"/>
            <a:endParaRPr lang="el-GR" sz="2200" dirty="0"/>
          </a:p>
          <a:p>
            <a:pPr algn="just"/>
            <a:r>
              <a:rPr lang="el-GR" sz="2200" dirty="0"/>
              <a:t>-Δεν υπάρχει γνώση της πραγματικής συγκέντρωσης στα άγνωστα δείγματα               τεράστια η σημασία των ελέγχων σταθερότητας στο πλαίσιο της επικύρωσης της μεθόδου</a:t>
            </a:r>
          </a:p>
        </p:txBody>
      </p:sp>
      <p:sp>
        <p:nvSpPr>
          <p:cNvPr id="2" name="Right Arrow 1"/>
          <p:cNvSpPr/>
          <p:nvPr/>
        </p:nvSpPr>
        <p:spPr>
          <a:xfrm>
            <a:off x="1619672" y="5301208"/>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803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85D976-1CFB-45C4-8E4D-9F265F67D36B}" type="slidenum">
              <a:rPr lang="sr-Latn-CS" smtClean="0"/>
              <a:pPr>
                <a:defRPr/>
              </a:pPr>
              <a:t>7</a:t>
            </a:fld>
            <a:endParaRPr lang="sr-Latn-CS"/>
          </a:p>
        </p:txBody>
      </p:sp>
      <p:sp>
        <p:nvSpPr>
          <p:cNvPr id="5" name="Rectangle 6"/>
          <p:cNvSpPr>
            <a:spLocks noChangeArrowheads="1"/>
          </p:cNvSpPr>
          <p:nvPr/>
        </p:nvSpPr>
        <p:spPr bwMode="auto">
          <a:xfrm>
            <a:off x="539750" y="487363"/>
            <a:ext cx="8135938" cy="2492990"/>
          </a:xfrm>
          <a:prstGeom prst="rect">
            <a:avLst/>
          </a:prstGeom>
          <a:noFill/>
          <a:ln w="9525">
            <a:noFill/>
            <a:miter lim="800000"/>
            <a:headEnd/>
            <a:tailEnd/>
          </a:ln>
        </p:spPr>
        <p:txBody>
          <a:bodyPr>
            <a:spAutoFit/>
          </a:bodyPr>
          <a:lstStyle/>
          <a:p>
            <a:pPr algn="just"/>
            <a:endParaRPr lang="en-GB" sz="2400" dirty="0"/>
          </a:p>
          <a:p>
            <a:pPr algn="just"/>
            <a:endParaRPr lang="en-US" sz="2200" dirty="0"/>
          </a:p>
          <a:p>
            <a:pPr algn="just"/>
            <a:endParaRPr lang="en-US" sz="2200" dirty="0"/>
          </a:p>
          <a:p>
            <a:pPr algn="just"/>
            <a:endParaRPr lang="en-US" sz="2200" dirty="0"/>
          </a:p>
          <a:p>
            <a:pPr algn="just"/>
            <a:endParaRPr lang="el-GR" sz="2200" dirty="0"/>
          </a:p>
          <a:p>
            <a:pPr algn="just"/>
            <a:endParaRPr lang="el-GR" sz="2200" dirty="0"/>
          </a:p>
          <a:p>
            <a:pPr algn="just"/>
            <a:endParaRPr lang="el-GR" sz="2200" dirty="0"/>
          </a:p>
        </p:txBody>
      </p:sp>
      <p:sp>
        <p:nvSpPr>
          <p:cNvPr id="6" name="Rectangle 6"/>
          <p:cNvSpPr>
            <a:spLocks noChangeArrowheads="1"/>
          </p:cNvSpPr>
          <p:nvPr/>
        </p:nvSpPr>
        <p:spPr bwMode="auto">
          <a:xfrm>
            <a:off x="179512" y="116632"/>
            <a:ext cx="8856984" cy="6093976"/>
          </a:xfrm>
          <a:prstGeom prst="rect">
            <a:avLst/>
          </a:prstGeom>
          <a:noFill/>
          <a:ln w="9525">
            <a:noFill/>
            <a:miter lim="800000"/>
            <a:headEnd/>
            <a:tailEnd/>
          </a:ln>
        </p:spPr>
        <p:txBody>
          <a:bodyPr wrap="square">
            <a:spAutoFit/>
          </a:bodyPr>
          <a:lstStyle/>
          <a:p>
            <a:pPr algn="ctr"/>
            <a:r>
              <a:rPr lang="el-GR" sz="2400" b="1" dirty="0"/>
              <a:t>Σταθερότητα &amp; </a:t>
            </a:r>
            <a:r>
              <a:rPr lang="en-GB" sz="2400" b="1" dirty="0" err="1"/>
              <a:t>Βιολογικά</a:t>
            </a:r>
            <a:r>
              <a:rPr lang="en-GB" sz="2400" dirty="0"/>
              <a:t> </a:t>
            </a:r>
            <a:r>
              <a:rPr lang="en-GB" sz="2400" b="1" dirty="0" err="1"/>
              <a:t>δείγμ</a:t>
            </a:r>
            <a:r>
              <a:rPr lang="en-GB" sz="2400" b="1" dirty="0"/>
              <a:t>ατα:</a:t>
            </a:r>
            <a:r>
              <a:rPr lang="el-GR" sz="2400" b="1" dirty="0"/>
              <a:t> </a:t>
            </a:r>
            <a:r>
              <a:rPr lang="el-GR" sz="2400" b="1" dirty="0">
                <a:solidFill>
                  <a:srgbClr val="FF0000"/>
                </a:solidFill>
              </a:rPr>
              <a:t>Αίμα εκτός οργανισμού</a:t>
            </a:r>
          </a:p>
          <a:p>
            <a:pPr algn="just"/>
            <a:endParaRPr lang="el-GR" sz="1200" b="1" dirty="0">
              <a:solidFill>
                <a:srgbClr val="FF0000"/>
              </a:solidFill>
            </a:endParaRPr>
          </a:p>
          <a:p>
            <a:pPr algn="ctr"/>
            <a:r>
              <a:rPr lang="el-GR" sz="1600" dirty="0">
                <a:solidFill>
                  <a:srgbClr val="FF0000"/>
                </a:solidFill>
              </a:rPr>
              <a:t>Ολικό Αίμα </a:t>
            </a:r>
            <a:r>
              <a:rPr lang="el-GR" sz="1800" b="0" i="0" u="none" strike="noStrike" baseline="0" dirty="0">
                <a:solidFill>
                  <a:srgbClr val="FF0000"/>
                </a:solidFill>
                <a:latin typeface="AdvOT7d988de3"/>
              </a:rPr>
              <a:t>έχει δύο βασικ</a:t>
            </a:r>
            <a:r>
              <a:rPr lang="el-GR" sz="1800" dirty="0">
                <a:solidFill>
                  <a:srgbClr val="FF0000"/>
                </a:solidFill>
                <a:latin typeface="AdvOT7d988de3"/>
              </a:rPr>
              <a:t>ά συστατικά: πλάσμα και κύτταρα.</a:t>
            </a:r>
          </a:p>
          <a:p>
            <a:pPr algn="ctr"/>
            <a:endParaRPr lang="el-GR" sz="1600" dirty="0">
              <a:solidFill>
                <a:srgbClr val="FF0000"/>
              </a:solidFill>
            </a:endParaRPr>
          </a:p>
          <a:p>
            <a:pPr marL="171450" indent="-171450" algn="just">
              <a:buFont typeface="Arial" panose="020B0604020202020204" pitchFamily="34" charset="0"/>
              <a:buChar char="•"/>
            </a:pPr>
            <a:r>
              <a:rPr lang="el-GR" sz="1600" dirty="0"/>
              <a:t>Ολικό αίμα που συλλέγεται σε σωλήνες με αντιπηκτικό (πχ </a:t>
            </a:r>
            <a:r>
              <a:rPr lang="en-US" sz="1600" dirty="0"/>
              <a:t>EDTA)</a:t>
            </a:r>
            <a:r>
              <a:rPr lang="el-GR" sz="1600" dirty="0"/>
              <a:t>, μετά την </a:t>
            </a:r>
            <a:r>
              <a:rPr lang="el-GR" sz="1600" dirty="0" err="1"/>
              <a:t>φυγοκέντρηση</a:t>
            </a:r>
            <a:r>
              <a:rPr lang="el-GR" sz="1600" dirty="0"/>
              <a:t> συλλέγεται το πλάσμα.</a:t>
            </a:r>
          </a:p>
          <a:p>
            <a:pPr marL="171450" indent="-171450" algn="just">
              <a:buFont typeface="Arial" panose="020B0604020202020204" pitchFamily="34" charset="0"/>
              <a:buChar char="•"/>
            </a:pPr>
            <a:r>
              <a:rPr lang="el-GR" sz="1600" dirty="0"/>
              <a:t>Ορός: το αίμα συλλέγεται σε σωλήνες με διαχωριστικό στρώμα </a:t>
            </a:r>
            <a:r>
              <a:rPr lang="el-GR" sz="1600" dirty="0" err="1"/>
              <a:t>γέλης</a:t>
            </a:r>
            <a:r>
              <a:rPr lang="el-GR" sz="1600" dirty="0"/>
              <a:t> (</a:t>
            </a:r>
            <a:r>
              <a:rPr lang="en-US" sz="1600" dirty="0"/>
              <a:t>gel)</a:t>
            </a:r>
            <a:r>
              <a:rPr lang="el-GR" sz="1600" dirty="0"/>
              <a:t> και κατόπιν </a:t>
            </a:r>
            <a:r>
              <a:rPr lang="el-GR" sz="1600" dirty="0" err="1"/>
              <a:t>φυγοκεντρείται</a:t>
            </a:r>
            <a:r>
              <a:rPr lang="el-GR" sz="1600" dirty="0"/>
              <a:t> ή αφήνεται σε ηρεμία για να επιτευχθεί η θρόμβωση </a:t>
            </a:r>
            <a:r>
              <a:rPr lang="en-US" sz="1600" dirty="0"/>
              <a:t>(clotting)</a:t>
            </a:r>
            <a:r>
              <a:rPr lang="el-GR" sz="1600" dirty="0"/>
              <a:t>.</a:t>
            </a:r>
          </a:p>
          <a:p>
            <a:pPr marL="171450" indent="-171450" algn="just">
              <a:buFont typeface="Arial" panose="020B0604020202020204" pitchFamily="34" charset="0"/>
              <a:buChar char="•"/>
            </a:pPr>
            <a:r>
              <a:rPr lang="el-GR" sz="1600" dirty="0"/>
              <a:t>Ο ορός και το πλάσμα ενδέχεται να έχουν διαφορές στο περιεχόμενο των πρωτεϊνών και έχουν ελάχιστες ή καθόλου διαφορές για τα μικρά μόρια.</a:t>
            </a:r>
          </a:p>
          <a:p>
            <a:pPr marL="171450" indent="-171450" algn="just">
              <a:buFont typeface="Arial" panose="020B0604020202020204" pitchFamily="34" charset="0"/>
              <a:buChar char="•"/>
            </a:pPr>
            <a:r>
              <a:rPr lang="el-GR" sz="1600" dirty="0"/>
              <a:t>Η φύλαξη του ολικού αίματος σε χαμηλές θερμοκρασίες-κατάψυξη (για συντήρηση πρωτεϊνών) προκαλεί </a:t>
            </a:r>
            <a:r>
              <a:rPr lang="el-GR" sz="1600" dirty="0" err="1"/>
              <a:t>αιμόλυση</a:t>
            </a:r>
            <a:r>
              <a:rPr lang="el-GR" sz="1600" dirty="0"/>
              <a:t>. Για την συντήρηση των πρωτεϊνών, το πλάσμα/ορός φυλάσσονται στην κατάψυξη (θερμοκρασία όσο χαμηλότερη, τόσο καλύτερα).</a:t>
            </a:r>
          </a:p>
          <a:p>
            <a:pPr marL="171450" indent="-171450" algn="just">
              <a:buFont typeface="Arial" panose="020B0604020202020204" pitchFamily="34" charset="0"/>
              <a:buChar char="•"/>
            </a:pPr>
            <a:r>
              <a:rPr lang="el-GR" sz="1600" dirty="0"/>
              <a:t>Εάν ο σκοπός της φύλαξης είναι τα κύτταρα, τότε θερμοκρασίες ψύξης χρησιμοποιούνται. </a:t>
            </a:r>
            <a:endParaRPr lang="en-US" sz="1600" dirty="0"/>
          </a:p>
          <a:p>
            <a:pPr marL="171450" indent="-171450" algn="just">
              <a:buFont typeface="Arial" panose="020B0604020202020204" pitchFamily="34" charset="0"/>
              <a:buChar char="•"/>
            </a:pPr>
            <a:r>
              <a:rPr lang="el-GR" sz="1600" dirty="0"/>
              <a:t>Αίμα για ανάλυση </a:t>
            </a:r>
            <a:r>
              <a:rPr lang="en-US" sz="1600" dirty="0"/>
              <a:t>RNA: </a:t>
            </a:r>
            <a:r>
              <a:rPr lang="el-GR" sz="1600" dirty="0"/>
              <a:t>ειδικοί σωλήνες, πχ </a:t>
            </a:r>
            <a:r>
              <a:rPr lang="en-US" sz="1600" dirty="0"/>
              <a:t>Tempus™ Blood RNA</a:t>
            </a:r>
            <a:r>
              <a:rPr lang="el-GR" sz="1600" dirty="0"/>
              <a:t> </a:t>
            </a:r>
            <a:r>
              <a:rPr lang="en-US" sz="1600" dirty="0"/>
              <a:t>Tube</a:t>
            </a:r>
            <a:r>
              <a:rPr lang="el-GR" sz="1600" dirty="0"/>
              <a:t>, για σταθεροποίηση </a:t>
            </a:r>
            <a:r>
              <a:rPr lang="en-US" sz="1600" dirty="0"/>
              <a:t>RNA</a:t>
            </a:r>
            <a:r>
              <a:rPr lang="el-GR" sz="1600" dirty="0"/>
              <a:t> στο ολικό αίμα.</a:t>
            </a:r>
          </a:p>
          <a:p>
            <a:pPr marL="171450" indent="-171450" algn="just">
              <a:buFont typeface="Arial" panose="020B0604020202020204" pitchFamily="34" charset="0"/>
              <a:buChar char="•"/>
            </a:pPr>
            <a:r>
              <a:rPr lang="el-GR" sz="1600" dirty="0" err="1"/>
              <a:t>Αιμόλυση</a:t>
            </a:r>
            <a:r>
              <a:rPr lang="el-GR" sz="1600" dirty="0"/>
              <a:t>: η καταστροφή των </a:t>
            </a:r>
            <a:r>
              <a:rPr lang="el-GR" sz="1600" dirty="0" err="1"/>
              <a:t>ερυθροκυττάρων</a:t>
            </a:r>
            <a:r>
              <a:rPr lang="el-GR" sz="1600" dirty="0"/>
              <a:t> και η διάχυση στο εξωτερικό κυτταρικό υδατικό </a:t>
            </a:r>
          </a:p>
          <a:p>
            <a:pPr algn="just"/>
            <a:r>
              <a:rPr lang="el-GR" sz="1600" dirty="0"/>
              <a:t>  περιβάλλον</a:t>
            </a:r>
            <a:r>
              <a:rPr lang="en-US" sz="1600" dirty="0"/>
              <a:t>.</a:t>
            </a:r>
            <a:endParaRPr lang="el-GR" sz="1600" dirty="0"/>
          </a:p>
          <a:p>
            <a:pPr marL="285750" indent="-285750" algn="just">
              <a:buFont typeface="Arial" panose="020B0604020202020204" pitchFamily="34" charset="0"/>
              <a:buChar char="•"/>
            </a:pPr>
            <a:r>
              <a:rPr lang="el-GR" sz="1600" dirty="0"/>
              <a:t>Η </a:t>
            </a:r>
            <a:r>
              <a:rPr lang="el-GR" sz="1600" dirty="0" err="1"/>
              <a:t>Αιμόλυση</a:t>
            </a:r>
            <a:r>
              <a:rPr lang="el-GR" sz="1600" dirty="0"/>
              <a:t> επηρεάζει το δείγμα: αλλάζει η </a:t>
            </a:r>
            <a:r>
              <a:rPr lang="el-GR" sz="1600" dirty="0" err="1"/>
              <a:t>ενδο</a:t>
            </a:r>
            <a:r>
              <a:rPr lang="el-GR" sz="1600" dirty="0"/>
              <a:t>- και </a:t>
            </a:r>
            <a:r>
              <a:rPr lang="el-GR" sz="1600" dirty="0" err="1"/>
              <a:t>εξω</a:t>
            </a:r>
            <a:r>
              <a:rPr lang="el-GR" sz="1600" dirty="0"/>
              <a:t>-κυτταρική σύνθεση όπως πχ γαλακτική </a:t>
            </a:r>
            <a:r>
              <a:rPr lang="el-GR" sz="1600" dirty="0" err="1"/>
              <a:t>αφυδρογονάση</a:t>
            </a:r>
            <a:r>
              <a:rPr lang="el-GR" sz="1600" dirty="0"/>
              <a:t>, αλκαλική </a:t>
            </a:r>
            <a:r>
              <a:rPr lang="el-GR" sz="1600" dirty="0" err="1"/>
              <a:t>φωσφατάση</a:t>
            </a:r>
            <a:r>
              <a:rPr lang="el-GR" sz="1600" dirty="0"/>
              <a:t>, </a:t>
            </a:r>
            <a:r>
              <a:rPr lang="el-GR" sz="1600" dirty="0" err="1"/>
              <a:t>απτοσφαιρίνη</a:t>
            </a:r>
            <a:r>
              <a:rPr lang="el-GR" sz="1600" dirty="0"/>
              <a:t>, </a:t>
            </a:r>
            <a:r>
              <a:rPr lang="el-GR" sz="1600" dirty="0" err="1"/>
              <a:t>χολερυθρίνη</a:t>
            </a:r>
            <a:r>
              <a:rPr lang="el-GR" sz="1600" dirty="0"/>
              <a:t>, κάλιο και φώσφορο, αλλαγές στη συγκέντρωση της αναλυόμενης ουσίας εάν ήταν ένα από τα συστατικά που υπάρχουν επίσης μέσα στα </a:t>
            </a:r>
            <a:r>
              <a:rPr lang="el-GR" sz="1600" dirty="0" err="1"/>
              <a:t>αιμολυμένα</a:t>
            </a:r>
            <a:r>
              <a:rPr lang="el-GR" sz="1600" dirty="0"/>
              <a:t> κύτταρα.</a:t>
            </a:r>
          </a:p>
          <a:p>
            <a:pPr marL="285750" indent="-285750" algn="just">
              <a:buFont typeface="Arial" panose="020B0604020202020204" pitchFamily="34" charset="0"/>
              <a:buChar char="•"/>
            </a:pPr>
            <a:r>
              <a:rPr lang="el-GR" sz="1600" dirty="0"/>
              <a:t>Ανίχνευση </a:t>
            </a:r>
            <a:r>
              <a:rPr lang="el-GR" sz="1600" dirty="0" err="1"/>
              <a:t>αιμόλυσης</a:t>
            </a:r>
            <a:r>
              <a:rPr lang="el-GR" sz="1600" dirty="0"/>
              <a:t>: μετά την </a:t>
            </a:r>
            <a:r>
              <a:rPr lang="el-GR" sz="1600" dirty="0" err="1"/>
              <a:t>φυγοκέντρηση</a:t>
            </a:r>
            <a:r>
              <a:rPr lang="el-GR" sz="1600" dirty="0"/>
              <a:t>, </a:t>
            </a:r>
          </a:p>
          <a:p>
            <a:pPr algn="just"/>
            <a:r>
              <a:rPr lang="el-GR" sz="1600" dirty="0"/>
              <a:t>   το πλάσμα ή ο ορός δεν είναι διαυγή</a:t>
            </a:r>
            <a:r>
              <a:rPr lang="en-US" sz="1600" dirty="0"/>
              <a:t>:</a:t>
            </a:r>
            <a:endParaRPr lang="el-GR" sz="1600" dirty="0"/>
          </a:p>
        </p:txBody>
      </p:sp>
      <p:pic>
        <p:nvPicPr>
          <p:cNvPr id="7" name="Picture 6" descr="A picture containing text, baby bed&#10;&#10;Description automatically generated">
            <a:extLst>
              <a:ext uri="{FF2B5EF4-FFF2-40B4-BE49-F238E27FC236}">
                <a16:creationId xmlns:a16="http://schemas.microsoft.com/office/drawing/2014/main" id="{A3B74B33-AD20-164E-6E36-0DEFB5D6D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5456792"/>
            <a:ext cx="2088232" cy="1389624"/>
          </a:xfrm>
          <a:prstGeom prst="rect">
            <a:avLst/>
          </a:prstGeom>
        </p:spPr>
      </p:pic>
    </p:spTree>
    <p:extLst>
      <p:ext uri="{BB962C8B-B14F-4D97-AF65-F5344CB8AC3E}">
        <p14:creationId xmlns:p14="http://schemas.microsoft.com/office/powerpoint/2010/main" val="3525746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85D976-1CFB-45C4-8E4D-9F265F67D36B}" type="slidenum">
              <a:rPr lang="sr-Latn-CS" smtClean="0"/>
              <a:pPr>
                <a:defRPr/>
              </a:pPr>
              <a:t>8</a:t>
            </a:fld>
            <a:endParaRPr lang="sr-Latn-CS"/>
          </a:p>
        </p:txBody>
      </p:sp>
      <p:sp>
        <p:nvSpPr>
          <p:cNvPr id="5" name="Rectangle 6"/>
          <p:cNvSpPr>
            <a:spLocks noChangeArrowheads="1"/>
          </p:cNvSpPr>
          <p:nvPr/>
        </p:nvSpPr>
        <p:spPr bwMode="auto">
          <a:xfrm>
            <a:off x="539750" y="487363"/>
            <a:ext cx="8135938" cy="2492990"/>
          </a:xfrm>
          <a:prstGeom prst="rect">
            <a:avLst/>
          </a:prstGeom>
          <a:noFill/>
          <a:ln w="9525">
            <a:noFill/>
            <a:miter lim="800000"/>
            <a:headEnd/>
            <a:tailEnd/>
          </a:ln>
        </p:spPr>
        <p:txBody>
          <a:bodyPr>
            <a:spAutoFit/>
          </a:bodyPr>
          <a:lstStyle/>
          <a:p>
            <a:pPr algn="just"/>
            <a:endParaRPr lang="en-GB" sz="2400" dirty="0"/>
          </a:p>
          <a:p>
            <a:pPr algn="just"/>
            <a:endParaRPr lang="en-US" sz="2200" dirty="0"/>
          </a:p>
          <a:p>
            <a:pPr algn="just"/>
            <a:endParaRPr lang="en-US" sz="2200" dirty="0"/>
          </a:p>
          <a:p>
            <a:pPr algn="just"/>
            <a:endParaRPr lang="en-US" sz="2200" dirty="0"/>
          </a:p>
          <a:p>
            <a:pPr algn="just"/>
            <a:endParaRPr lang="el-GR" sz="2200" dirty="0"/>
          </a:p>
          <a:p>
            <a:pPr algn="just"/>
            <a:endParaRPr lang="el-GR" sz="2200" dirty="0"/>
          </a:p>
          <a:p>
            <a:pPr algn="just"/>
            <a:endParaRPr lang="el-GR" sz="2200" dirty="0"/>
          </a:p>
        </p:txBody>
      </p:sp>
      <p:sp>
        <p:nvSpPr>
          <p:cNvPr id="6" name="Rectangle 6"/>
          <p:cNvSpPr>
            <a:spLocks noChangeArrowheads="1"/>
          </p:cNvSpPr>
          <p:nvPr/>
        </p:nvSpPr>
        <p:spPr bwMode="auto">
          <a:xfrm>
            <a:off x="179512" y="116632"/>
            <a:ext cx="8856984" cy="5878532"/>
          </a:xfrm>
          <a:prstGeom prst="rect">
            <a:avLst/>
          </a:prstGeom>
          <a:noFill/>
          <a:ln w="9525">
            <a:noFill/>
            <a:miter lim="800000"/>
            <a:headEnd/>
            <a:tailEnd/>
          </a:ln>
        </p:spPr>
        <p:txBody>
          <a:bodyPr wrap="square">
            <a:spAutoFit/>
          </a:bodyPr>
          <a:lstStyle/>
          <a:p>
            <a:pPr algn="ctr"/>
            <a:r>
              <a:rPr lang="el-GR" sz="2400" b="1" dirty="0"/>
              <a:t>Σταθερότητα &amp; </a:t>
            </a:r>
            <a:r>
              <a:rPr lang="en-GB" sz="2400" b="1" dirty="0" err="1"/>
              <a:t>Βιολογικά</a:t>
            </a:r>
            <a:r>
              <a:rPr lang="en-GB" sz="2400" dirty="0"/>
              <a:t> </a:t>
            </a:r>
            <a:r>
              <a:rPr lang="en-GB" sz="2400" b="1" dirty="0" err="1"/>
              <a:t>δείγμ</a:t>
            </a:r>
            <a:r>
              <a:rPr lang="en-GB" sz="2400" b="1" dirty="0"/>
              <a:t>ατα:</a:t>
            </a:r>
            <a:r>
              <a:rPr lang="el-GR" sz="2400" b="1" dirty="0"/>
              <a:t> </a:t>
            </a:r>
            <a:r>
              <a:rPr lang="el-GR" sz="2400" b="1" dirty="0">
                <a:solidFill>
                  <a:srgbClr val="FF0000"/>
                </a:solidFill>
              </a:rPr>
              <a:t>Αίμα εκτός οργανισμού</a:t>
            </a:r>
          </a:p>
          <a:p>
            <a:pPr algn="just"/>
            <a:endParaRPr lang="el-GR" sz="1200" b="1" dirty="0">
              <a:solidFill>
                <a:srgbClr val="FF0000"/>
              </a:solidFill>
            </a:endParaRPr>
          </a:p>
          <a:p>
            <a:pPr marL="171450" indent="-171450" algn="just">
              <a:buFont typeface="Arial" panose="020B0604020202020204" pitchFamily="34" charset="0"/>
              <a:buChar char="•"/>
            </a:pPr>
            <a:r>
              <a:rPr lang="el-GR" sz="1800" dirty="0"/>
              <a:t>Ολικό Αίμα:</a:t>
            </a:r>
            <a:r>
              <a:rPr lang="en-US" sz="1800" dirty="0"/>
              <a:t> </a:t>
            </a:r>
            <a:r>
              <a:rPr lang="el-GR" sz="1800" dirty="0"/>
              <a:t>χρόνος ανάλυσης και σταθερότητα σε συνθήκες ψύξης.</a:t>
            </a:r>
          </a:p>
          <a:p>
            <a:pPr marL="171450" indent="-171450" algn="just">
              <a:buFont typeface="Arial" panose="020B0604020202020204" pitchFamily="34" charset="0"/>
              <a:buChar char="•"/>
            </a:pPr>
            <a:r>
              <a:rPr lang="el-GR" sz="1800" dirty="0"/>
              <a:t>Τα μη-ώριμα κύτταρα πριν ωριμάσουν σε </a:t>
            </a:r>
            <a:r>
              <a:rPr lang="el-GR" sz="1800" dirty="0" err="1"/>
              <a:t>ερυθροκύτταρα</a:t>
            </a:r>
            <a:r>
              <a:rPr lang="el-GR" sz="1800" dirty="0"/>
              <a:t> είναι τα </a:t>
            </a:r>
            <a:r>
              <a:rPr lang="el-GR" sz="1800" dirty="0" err="1"/>
              <a:t>δικτυερυθροκύτταρα</a:t>
            </a:r>
            <a:r>
              <a:rPr lang="el-GR" sz="1800" dirty="0"/>
              <a:t> </a:t>
            </a:r>
            <a:r>
              <a:rPr lang="en-US" sz="1800" dirty="0"/>
              <a:t>(reticulocytes)</a:t>
            </a:r>
            <a:r>
              <a:rPr lang="el-GR" sz="1800" dirty="0"/>
              <a:t>: κύτταρα  με πυρήνα.</a:t>
            </a:r>
            <a:endParaRPr lang="en-US" sz="1800" dirty="0"/>
          </a:p>
          <a:p>
            <a:pPr marL="171450" indent="-171450" algn="just">
              <a:buFont typeface="Arial" panose="020B0604020202020204" pitchFamily="34" charset="0"/>
              <a:buChar char="•"/>
            </a:pPr>
            <a:r>
              <a:rPr lang="el-GR" sz="1800" dirty="0"/>
              <a:t>Τα </a:t>
            </a:r>
            <a:r>
              <a:rPr lang="el-GR" sz="1800" dirty="0" err="1"/>
              <a:t>δικτυερυθροκύτταρα</a:t>
            </a:r>
            <a:r>
              <a:rPr lang="el-GR" sz="1800" dirty="0"/>
              <a:t> αποσυντίθενται γρήγορα σε συνθήκες ψύξης και η μέτρησή τους πρέπει να γίνει το συντομότερο δυνατό σε αιματολογικό αναλυτή.</a:t>
            </a:r>
          </a:p>
          <a:p>
            <a:pPr marL="171450" indent="-171450" algn="just">
              <a:buFont typeface="Arial" panose="020B0604020202020204" pitchFamily="34" charset="0"/>
              <a:buChar char="•"/>
            </a:pPr>
            <a:r>
              <a:rPr lang="el-GR" sz="1800" dirty="0"/>
              <a:t>Τα ώριμα κύτταρα, τα </a:t>
            </a:r>
            <a:r>
              <a:rPr lang="el-GR" sz="1800" dirty="0" err="1"/>
              <a:t>ερυθροκύτταρα</a:t>
            </a:r>
            <a:r>
              <a:rPr lang="el-GR" sz="1800" dirty="0"/>
              <a:t> χωρίς πυρήνα, είναι πιο ανθεκτικά στο χρόνο συντήρησης σε ψύξη: έως 3 μέρες χωρίς πρόβλημα.</a:t>
            </a:r>
          </a:p>
          <a:p>
            <a:pPr marL="171450" indent="-171450" algn="just">
              <a:buFont typeface="Arial" panose="020B0604020202020204" pitchFamily="34" charset="0"/>
              <a:buChar char="•"/>
            </a:pPr>
            <a:r>
              <a:rPr lang="el-GR" sz="1800" dirty="0"/>
              <a:t>Αναλύσεις ολικού αίματος για ομάδες αίματος: ανίχνευση αντισωμάτων-ομάδων αίματος στην επιφάνεια των </a:t>
            </a:r>
            <a:r>
              <a:rPr lang="el-GR" sz="1800" dirty="0" err="1"/>
              <a:t>ερυθροκυττάρων</a:t>
            </a:r>
            <a:r>
              <a:rPr lang="el-GR" sz="1800" dirty="0"/>
              <a:t>.</a:t>
            </a:r>
          </a:p>
          <a:p>
            <a:pPr marL="171450" indent="-171450" algn="just">
              <a:buFont typeface="Arial" panose="020B0604020202020204" pitchFamily="34" charset="0"/>
              <a:buChar char="•"/>
            </a:pPr>
            <a:r>
              <a:rPr lang="el-GR" sz="1800" dirty="0"/>
              <a:t>Αναλύσεις ολικού αίματος για ομάδες αίματος: συντήρηση σε ψύξη έως 2 εβδομάδες χωρίς πρόβλημα.</a:t>
            </a:r>
          </a:p>
          <a:p>
            <a:pPr marL="171450" indent="-171450" algn="just">
              <a:buFont typeface="Arial" panose="020B0604020202020204" pitchFamily="34" charset="0"/>
              <a:buChar char="•"/>
            </a:pPr>
            <a:r>
              <a:rPr lang="el-GR" sz="1800" dirty="0"/>
              <a:t>Αναλύσεις αίματος για ιατροδικαστικούς λόγους, πχ ανίχνευση </a:t>
            </a:r>
            <a:r>
              <a:rPr lang="en-US" sz="1800" dirty="0"/>
              <a:t>DNA, </a:t>
            </a:r>
            <a:r>
              <a:rPr lang="el-GR" sz="1800" dirty="0"/>
              <a:t>είναι δυνατό να πραγματοποιηθεί και σε αίμα που έχει υποστεί </a:t>
            </a:r>
            <a:r>
              <a:rPr lang="el-GR" sz="1800" dirty="0" err="1"/>
              <a:t>αιμόλυση</a:t>
            </a:r>
            <a:r>
              <a:rPr lang="el-GR" sz="1800" dirty="0"/>
              <a:t> εξ αίτιας χρόνου-αποθήκευσης; απαραίτητη η δυνατότητα εκχύλισης αξιόπιστου </a:t>
            </a:r>
            <a:r>
              <a:rPr lang="en-US" sz="1800" dirty="0"/>
              <a:t>DNA</a:t>
            </a:r>
            <a:r>
              <a:rPr lang="el-GR" sz="1800" dirty="0"/>
              <a:t> από το δείγμα.</a:t>
            </a:r>
          </a:p>
          <a:p>
            <a:pPr marL="171450" indent="-171450" algn="just">
              <a:buFont typeface="Arial" panose="020B0604020202020204" pitchFamily="34" charset="0"/>
              <a:buChar char="•"/>
            </a:pPr>
            <a:endParaRPr lang="el-GR" sz="1800" dirty="0"/>
          </a:p>
          <a:p>
            <a:pPr marL="171450" indent="-171450" algn="just">
              <a:buFont typeface="Arial" panose="020B0604020202020204" pitchFamily="34" charset="0"/>
              <a:buChar char="•"/>
            </a:pPr>
            <a:endParaRPr lang="el-GR" sz="1800" dirty="0"/>
          </a:p>
          <a:p>
            <a:pPr marL="171450" indent="-171450" algn="just">
              <a:buFont typeface="Arial" panose="020B0604020202020204" pitchFamily="34" charset="0"/>
              <a:buChar char="•"/>
            </a:pPr>
            <a:r>
              <a:rPr lang="el-GR" sz="1800" dirty="0">
                <a:solidFill>
                  <a:srgbClr val="FF0000"/>
                </a:solidFill>
              </a:rPr>
              <a:t>Σε κάθε περίπτωση, οι αναλύσεις αίματος/πλάσματος/ορού πρέπει να πραγματοποιούνται το συντομότερο δυνατό μετά την αιμοληψία.</a:t>
            </a:r>
          </a:p>
          <a:p>
            <a:pPr marL="171450" indent="-171450" algn="just">
              <a:buFont typeface="Arial" panose="020B0604020202020204" pitchFamily="34" charset="0"/>
              <a:buChar char="•"/>
            </a:pPr>
            <a:endParaRPr lang="el-GR" sz="1600" dirty="0"/>
          </a:p>
        </p:txBody>
      </p:sp>
    </p:spTree>
    <p:extLst>
      <p:ext uri="{BB962C8B-B14F-4D97-AF65-F5344CB8AC3E}">
        <p14:creationId xmlns:p14="http://schemas.microsoft.com/office/powerpoint/2010/main" val="155677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785D976-1CFB-45C4-8E4D-9F265F67D36B}" type="slidenum">
              <a:rPr lang="sr-Latn-CS" smtClean="0"/>
              <a:pPr>
                <a:defRPr/>
              </a:pPr>
              <a:t>9</a:t>
            </a:fld>
            <a:endParaRPr lang="sr-Latn-CS"/>
          </a:p>
        </p:txBody>
      </p:sp>
      <p:sp>
        <p:nvSpPr>
          <p:cNvPr id="5" name="Rectangle 6"/>
          <p:cNvSpPr>
            <a:spLocks noChangeArrowheads="1"/>
          </p:cNvSpPr>
          <p:nvPr/>
        </p:nvSpPr>
        <p:spPr bwMode="auto">
          <a:xfrm>
            <a:off x="539750" y="487363"/>
            <a:ext cx="8135938" cy="2492990"/>
          </a:xfrm>
          <a:prstGeom prst="rect">
            <a:avLst/>
          </a:prstGeom>
          <a:noFill/>
          <a:ln w="9525">
            <a:noFill/>
            <a:miter lim="800000"/>
            <a:headEnd/>
            <a:tailEnd/>
          </a:ln>
        </p:spPr>
        <p:txBody>
          <a:bodyPr>
            <a:spAutoFit/>
          </a:bodyPr>
          <a:lstStyle/>
          <a:p>
            <a:pPr algn="just"/>
            <a:endParaRPr lang="en-GB" sz="2400" dirty="0"/>
          </a:p>
          <a:p>
            <a:pPr algn="just"/>
            <a:endParaRPr lang="en-US" sz="2200" dirty="0"/>
          </a:p>
          <a:p>
            <a:pPr algn="just"/>
            <a:endParaRPr lang="en-US" sz="2200" dirty="0"/>
          </a:p>
          <a:p>
            <a:pPr algn="just"/>
            <a:endParaRPr lang="en-US" sz="2200" dirty="0"/>
          </a:p>
          <a:p>
            <a:pPr algn="just"/>
            <a:endParaRPr lang="el-GR" sz="2200" dirty="0"/>
          </a:p>
          <a:p>
            <a:pPr algn="just"/>
            <a:endParaRPr lang="el-GR" sz="2200" dirty="0"/>
          </a:p>
          <a:p>
            <a:pPr algn="just"/>
            <a:endParaRPr lang="el-GR" sz="2200" dirty="0"/>
          </a:p>
        </p:txBody>
      </p:sp>
      <p:sp>
        <p:nvSpPr>
          <p:cNvPr id="6" name="Rectangle 6"/>
          <p:cNvSpPr>
            <a:spLocks noChangeArrowheads="1"/>
          </p:cNvSpPr>
          <p:nvPr/>
        </p:nvSpPr>
        <p:spPr bwMode="auto">
          <a:xfrm>
            <a:off x="179512" y="116632"/>
            <a:ext cx="8856984" cy="6740307"/>
          </a:xfrm>
          <a:prstGeom prst="rect">
            <a:avLst/>
          </a:prstGeom>
          <a:noFill/>
          <a:ln w="9525">
            <a:noFill/>
            <a:miter lim="800000"/>
            <a:headEnd/>
            <a:tailEnd/>
          </a:ln>
        </p:spPr>
        <p:txBody>
          <a:bodyPr wrap="square">
            <a:spAutoFit/>
          </a:bodyPr>
          <a:lstStyle/>
          <a:p>
            <a:pPr algn="ctr"/>
            <a:r>
              <a:rPr lang="el-GR" sz="2400" b="1" dirty="0"/>
              <a:t>Σταθερότητα &amp; </a:t>
            </a:r>
            <a:r>
              <a:rPr lang="en-GB" sz="2400" b="1" dirty="0" err="1"/>
              <a:t>Βιολογικά</a:t>
            </a:r>
            <a:r>
              <a:rPr lang="en-GB" sz="2400" dirty="0"/>
              <a:t> </a:t>
            </a:r>
            <a:r>
              <a:rPr lang="en-GB" sz="2400" b="1" dirty="0" err="1"/>
              <a:t>δείγμ</a:t>
            </a:r>
            <a:r>
              <a:rPr lang="en-GB" sz="2400" b="1" dirty="0"/>
              <a:t>ατα:</a:t>
            </a:r>
            <a:r>
              <a:rPr lang="el-GR" sz="2400" b="1" dirty="0"/>
              <a:t> </a:t>
            </a:r>
            <a:r>
              <a:rPr lang="el-GR" sz="2400" b="1" dirty="0">
                <a:solidFill>
                  <a:srgbClr val="FF0000"/>
                </a:solidFill>
              </a:rPr>
              <a:t>ούρα εκτός οργανισμού</a:t>
            </a:r>
          </a:p>
          <a:p>
            <a:pPr algn="just"/>
            <a:endParaRPr lang="el-GR" sz="1200" b="1" dirty="0">
              <a:solidFill>
                <a:srgbClr val="FF0000"/>
              </a:solidFill>
            </a:endParaRPr>
          </a:p>
          <a:p>
            <a:pPr marL="171450" indent="-171450" algn="just">
              <a:buFont typeface="Arial" panose="020B0604020202020204" pitchFamily="34" charset="0"/>
              <a:buChar char="•"/>
            </a:pPr>
            <a:r>
              <a:rPr lang="el-GR" sz="1800" dirty="0"/>
              <a:t>Ούρα: σημαντικότατη οδός απέκκρισης ενδογενών και εξωγενών μικρών και πρωτεϊνικών μορίων</a:t>
            </a:r>
            <a:r>
              <a:rPr lang="en-US" sz="1800" dirty="0"/>
              <a:t>, </a:t>
            </a:r>
            <a:r>
              <a:rPr lang="el-GR" sz="1800" dirty="0"/>
              <a:t>πχ </a:t>
            </a:r>
            <a:r>
              <a:rPr lang="el-GR" sz="1800" dirty="0" err="1"/>
              <a:t>στεροειδή</a:t>
            </a:r>
            <a:r>
              <a:rPr lang="el-GR" sz="1800" dirty="0"/>
              <a:t>, βιταμίνες, πεπτίδια, τοξικές ουσίες, κλπ.</a:t>
            </a:r>
          </a:p>
          <a:p>
            <a:pPr marL="171450" indent="-171450" algn="just">
              <a:buFont typeface="Arial" panose="020B0604020202020204" pitchFamily="34" charset="0"/>
              <a:buChar char="•"/>
            </a:pPr>
            <a:r>
              <a:rPr lang="el-GR" sz="1800" dirty="0"/>
              <a:t>Η ανίχνευση ουσιών-μορίων στα ούρα έχει χρονική διάρκεια πολύ μεγαλύτερη από αυτή στο αίμα, λόγω της δυνατότητας συσσώρευσης των ουσιών απέκκρισης στα νεφρά και σε άλλα όργανα και λιπώδεις ιστούς</a:t>
            </a:r>
            <a:r>
              <a:rPr lang="en-US" sz="1800" dirty="0"/>
              <a:t> </a:t>
            </a:r>
            <a:r>
              <a:rPr lang="el-GR" sz="1800" dirty="0"/>
              <a:t>και της αργής μετανάστευσής τους στα ούρα.</a:t>
            </a:r>
            <a:endParaRPr lang="en-US" sz="1800" dirty="0"/>
          </a:p>
          <a:p>
            <a:pPr marL="171450" indent="-171450" algn="just">
              <a:buFont typeface="Arial" panose="020B0604020202020204" pitchFamily="34" charset="0"/>
              <a:buChar char="•"/>
            </a:pPr>
            <a:r>
              <a:rPr lang="el-GR" sz="1800" dirty="0"/>
              <a:t>Οι ουσίες που ανιχνεύονται είναι οι μητρικές ουσίες ή/και τα μόρια-</a:t>
            </a:r>
            <a:r>
              <a:rPr lang="el-GR" sz="1800" dirty="0" err="1"/>
              <a:t>μεταβολίτες</a:t>
            </a:r>
            <a:r>
              <a:rPr lang="el-GR" sz="1800" dirty="0"/>
              <a:t> μετά τις Φάσεις Ι ή/και ΙΙ του μεταβολισμού από τα ένζυμα του οργανισμού.</a:t>
            </a:r>
          </a:p>
          <a:p>
            <a:pPr marL="171450" indent="-171450" algn="just">
              <a:buFont typeface="Arial" panose="020B0604020202020204" pitchFamily="34" charset="0"/>
              <a:buChar char="•"/>
            </a:pPr>
            <a:r>
              <a:rPr lang="el-GR" sz="1800" dirty="0"/>
              <a:t>Λόγω της παρατεταμένης παραμονής ουσιών στους ιστούς του οργανισμού, τα ένζυμα του μεταβολισμού δρουν για μεγαλύτερο χρονικό διάστημα δημιουργώντας </a:t>
            </a:r>
            <a:r>
              <a:rPr lang="el-GR" sz="1800" dirty="0" err="1"/>
              <a:t>μεταβολίτες</a:t>
            </a:r>
            <a:r>
              <a:rPr lang="el-GR" sz="1800" dirty="0"/>
              <a:t>, πχ Φάσης ΙΙ, που δεν ανιχνεύονται στο αίμα. </a:t>
            </a:r>
          </a:p>
          <a:p>
            <a:pPr marL="171450" indent="-171450" algn="just">
              <a:buFont typeface="Arial" panose="020B0604020202020204" pitchFamily="34" charset="0"/>
              <a:buChar char="•"/>
            </a:pPr>
            <a:r>
              <a:rPr lang="el-GR" sz="1800" dirty="0"/>
              <a:t>Πολύ εύκολη συλλογή ούρων χωρίς ιατρική υποστήριξη.</a:t>
            </a:r>
          </a:p>
          <a:p>
            <a:pPr marL="171450" indent="-171450" algn="just">
              <a:buFont typeface="Arial" panose="020B0604020202020204" pitchFamily="34" charset="0"/>
              <a:buChar char="•"/>
            </a:pPr>
            <a:r>
              <a:rPr lang="el-GR" sz="1800" dirty="0"/>
              <a:t>Τα ούρα περιέχουν μικρόβια που προκαλούν </a:t>
            </a:r>
            <a:r>
              <a:rPr lang="el-GR" sz="1800" dirty="0" err="1"/>
              <a:t>ενζυμικές</a:t>
            </a:r>
            <a:r>
              <a:rPr lang="el-GR" sz="1800" dirty="0"/>
              <a:t> αντιδράσεις, οι οποίες είναι δυνατό να αλλοιώσουν την χημική σύσταση των ουσιών στα ούρα εκτός του οργανισμού.</a:t>
            </a:r>
          </a:p>
          <a:p>
            <a:pPr marL="171450" indent="-171450" algn="just">
              <a:buFont typeface="Arial" panose="020B0604020202020204" pitchFamily="34" charset="0"/>
              <a:buChar char="•"/>
            </a:pPr>
            <a:r>
              <a:rPr lang="el-GR" sz="1800" dirty="0"/>
              <a:t>Οι </a:t>
            </a:r>
            <a:r>
              <a:rPr lang="el-GR" sz="1800" dirty="0" err="1"/>
              <a:t>ενεργότητα</a:t>
            </a:r>
            <a:r>
              <a:rPr lang="el-GR" sz="1800" dirty="0"/>
              <a:t> των μικροβίων να προκαλέσουν μεταβολές στη χημική σύσταση των συστατικών των ούρων εξαρτάται: </a:t>
            </a:r>
          </a:p>
          <a:p>
            <a:pPr marL="969963" indent="-285750" algn="just">
              <a:buFont typeface="Wingdings" panose="05000000000000000000" pitchFamily="2" charset="2"/>
              <a:buChar char="v"/>
            </a:pPr>
            <a:r>
              <a:rPr lang="el-GR" sz="1800" dirty="0"/>
              <a:t>α) από την ύπαρξη των μικροβίων στον οργανισμό, </a:t>
            </a:r>
          </a:p>
          <a:p>
            <a:pPr marL="969963" indent="-285750" algn="just">
              <a:buFont typeface="Wingdings" panose="05000000000000000000" pitchFamily="2" charset="2"/>
              <a:buChar char="v"/>
            </a:pPr>
            <a:r>
              <a:rPr lang="el-GR" sz="1800" dirty="0"/>
              <a:t>β) τις επιμολύνσεις κατά την δειγματοληψία (πχ χρήση μη αποστειρωμένων δοχείων συλλογής, </a:t>
            </a:r>
          </a:p>
          <a:p>
            <a:pPr marL="969963" indent="-285750" algn="just">
              <a:buFont typeface="Wingdings" panose="05000000000000000000" pitchFamily="2" charset="2"/>
              <a:buChar char="v"/>
            </a:pPr>
            <a:r>
              <a:rPr lang="el-GR" sz="1800" dirty="0"/>
              <a:t>γ) από την πυκνότητα/ειδικό βάρος των ούρων, που σχετίζεται με την ενυδάτωση ή αφυδάτωση.</a:t>
            </a:r>
            <a:endParaRPr lang="el-GR" sz="1600" dirty="0"/>
          </a:p>
        </p:txBody>
      </p:sp>
    </p:spTree>
    <p:extLst>
      <p:ext uri="{BB962C8B-B14F-4D97-AF65-F5344CB8AC3E}">
        <p14:creationId xmlns:p14="http://schemas.microsoft.com/office/powerpoint/2010/main" val="20138190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6355</TotalTime>
  <Words>2810</Words>
  <Application>Microsoft Office PowerPoint</Application>
  <PresentationFormat>On-screen Show (4:3)</PresentationFormat>
  <Paragraphs>318</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AdvOT7d988de3</vt:lpstr>
      <vt:lpstr>Arial</vt:lpstr>
      <vt:lpstr>Calibri</vt:lpstr>
      <vt:lpstr>Constantia</vt:lpstr>
      <vt:lpstr>Katsoulidis</vt:lpstr>
      <vt:lpstr>Times New Roman</vt:lpstr>
      <vt:lpstr>Wingdings</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Kumovi</dc:creator>
  <cp:lastModifiedBy>Konstantinos Georgakopoulos</cp:lastModifiedBy>
  <cp:revision>697</cp:revision>
  <dcterms:created xsi:type="dcterms:W3CDTF">2011-09-22T16:26:08Z</dcterms:created>
  <dcterms:modified xsi:type="dcterms:W3CDTF">2022-12-16T11:09:28Z</dcterms:modified>
</cp:coreProperties>
</file>